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63" r:id="rId2"/>
    <p:sldId id="264" r:id="rId3"/>
    <p:sldId id="267" r:id="rId4"/>
    <p:sldId id="268" r:id="rId5"/>
    <p:sldId id="270" r:id="rId6"/>
    <p:sldId id="269" r:id="rId7"/>
    <p:sldId id="271" r:id="rId8"/>
    <p:sldId id="272" r:id="rId9"/>
    <p:sldId id="273" r:id="rId10"/>
    <p:sldId id="274" r:id="rId11"/>
    <p:sldId id="275" r:id="rId12"/>
    <p:sldId id="276" r:id="rId13"/>
    <p:sldId id="277" r:id="rId14"/>
    <p:sldId id="278" r:id="rId15"/>
    <p:sldId id="359" r:id="rId16"/>
    <p:sldId id="279" r:id="rId17"/>
    <p:sldId id="280" r:id="rId18"/>
    <p:sldId id="281" r:id="rId19"/>
    <p:sldId id="282" r:id="rId20"/>
    <p:sldId id="283" r:id="rId21"/>
    <p:sldId id="284" r:id="rId22"/>
    <p:sldId id="360"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13" r:id="rId47"/>
    <p:sldId id="311" r:id="rId48"/>
    <p:sldId id="312" r:id="rId49"/>
    <p:sldId id="314" r:id="rId50"/>
    <p:sldId id="315" r:id="rId51"/>
    <p:sldId id="316" r:id="rId52"/>
    <p:sldId id="317" r:id="rId53"/>
    <p:sldId id="318" r:id="rId54"/>
    <p:sldId id="361" r:id="rId55"/>
    <p:sldId id="319" r:id="rId56"/>
    <p:sldId id="320" r:id="rId57"/>
    <p:sldId id="322" r:id="rId58"/>
    <p:sldId id="321" r:id="rId59"/>
    <p:sldId id="323" r:id="rId60"/>
    <p:sldId id="324" r:id="rId61"/>
    <p:sldId id="325" r:id="rId62"/>
    <p:sldId id="326" r:id="rId63"/>
    <p:sldId id="327" r:id="rId64"/>
    <p:sldId id="328" r:id="rId65"/>
    <p:sldId id="329" r:id="rId66"/>
    <p:sldId id="330" r:id="rId67"/>
    <p:sldId id="331" r:id="rId68"/>
    <p:sldId id="334" r:id="rId69"/>
    <p:sldId id="335" r:id="rId70"/>
    <p:sldId id="333"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62" r:id="rId89"/>
    <p:sldId id="353" r:id="rId90"/>
    <p:sldId id="354" r:id="rId91"/>
    <p:sldId id="355" r:id="rId92"/>
    <p:sldId id="356" r:id="rId93"/>
    <p:sldId id="357" r:id="rId94"/>
    <p:sldId id="358" r:id="rId95"/>
    <p:sldId id="257"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5" autoAdjust="0"/>
    <p:restoredTop sz="94660"/>
  </p:normalViewPr>
  <p:slideViewPr>
    <p:cSldViewPr>
      <p:cViewPr varScale="1">
        <p:scale>
          <a:sx n="71" d="100"/>
          <a:sy n="71" d="100"/>
        </p:scale>
        <p:origin x="100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slide" Target="../slides/slide85.xml"/><Relationship Id="rId2" Type="http://schemas.openxmlformats.org/officeDocument/2006/relationships/slide" Target="../slides/slide39.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724CF-F5D0-4097-B7DC-6CA76385F2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4DE58F5-36B3-4BFC-9279-1EAE9395A289}">
      <dgm:prSet/>
      <dgm:spPr/>
      <dgm:t>
        <a:bodyPr/>
        <a:lstStyle/>
        <a:p>
          <a:pPr rtl="0"/>
          <a:r>
            <a:rPr lang="zh-CN" dirty="0" smtClean="0">
              <a:latin typeface="楷体" pitchFamily="49" charset="-122"/>
              <a:ea typeface="楷体" pitchFamily="49" charset="-122"/>
            </a:rPr>
            <a:t>第一节 消息认证</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CE73004-1D49-44B5-A6D4-51451563550D}" type="parTrans" cxnId="{A7C30BFC-610C-4531-A9B2-D23C1DE28EE0}">
      <dgm:prSet/>
      <dgm:spPr/>
      <dgm:t>
        <a:bodyPr/>
        <a:lstStyle/>
        <a:p>
          <a:endParaRPr lang="zh-CN" altLang="en-US">
            <a:latin typeface="楷体" pitchFamily="49" charset="-122"/>
            <a:ea typeface="楷体" pitchFamily="49" charset="-122"/>
          </a:endParaRPr>
        </a:p>
      </dgm:t>
    </dgm:pt>
    <dgm:pt modelId="{F7566D54-9AB7-4CB8-9FB0-E6F293003D45}" type="sibTrans" cxnId="{A7C30BFC-610C-4531-A9B2-D23C1DE28EE0}">
      <dgm:prSet/>
      <dgm:spPr/>
      <dgm:t>
        <a:bodyPr/>
        <a:lstStyle/>
        <a:p>
          <a:endParaRPr lang="zh-CN" altLang="en-US">
            <a:latin typeface="楷体" pitchFamily="49" charset="-122"/>
            <a:ea typeface="楷体" pitchFamily="49" charset="-122"/>
          </a:endParaRPr>
        </a:p>
      </dgm:t>
    </dgm:pt>
    <dgm:pt modelId="{BB3ABECA-92A9-40A6-9DAB-5E3B1A34752F}">
      <dgm:prSet/>
      <dgm:spPr/>
      <dgm:t>
        <a:bodyPr/>
        <a:lstStyle/>
        <a:p>
          <a:pPr rtl="0"/>
          <a:r>
            <a:rPr lang="zh-CN" dirty="0" smtClean="0">
              <a:latin typeface="楷体" pitchFamily="49" charset="-122"/>
              <a:ea typeface="楷体" pitchFamily="49" charset="-122"/>
            </a:rPr>
            <a:t>消息加密</a:t>
          </a:r>
          <a:r>
            <a:rPr lang="zh-CN" altLang="en-US" dirty="0" smtClean="0">
              <a:latin typeface="楷体" pitchFamily="49" charset="-122"/>
              <a:ea typeface="楷体" pitchFamily="49" charset="-122"/>
            </a:rPr>
            <a:t>、</a:t>
          </a:r>
          <a:r>
            <a:rPr lang="zh-CN" dirty="0" smtClean="0">
              <a:latin typeface="楷体" pitchFamily="49" charset="-122"/>
              <a:ea typeface="楷体" pitchFamily="49" charset="-122"/>
            </a:rPr>
            <a:t>消息认证码</a:t>
          </a:r>
          <a:r>
            <a:rPr lang="en-US" dirty="0" smtClean="0">
              <a:latin typeface="楷体" pitchFamily="49" charset="-122"/>
              <a:ea typeface="楷体" pitchFamily="49" charset="-122"/>
            </a:rPr>
            <a:t>MAC</a:t>
          </a:r>
          <a:r>
            <a:rPr lang="zh-CN" altLang="en-US" dirty="0" smtClean="0">
              <a:latin typeface="楷体" pitchFamily="49" charset="-122"/>
              <a:ea typeface="楷体" pitchFamily="49" charset="-122"/>
            </a:rPr>
            <a:t>、</a:t>
          </a:r>
          <a:r>
            <a:rPr lang="zh-CN" dirty="0" smtClean="0">
              <a:latin typeface="楷体" pitchFamily="49" charset="-122"/>
              <a:ea typeface="楷体" pitchFamily="49" charset="-122"/>
            </a:rPr>
            <a:t>散列函数</a:t>
          </a:r>
          <a:endParaRPr lang="zh-CN" dirty="0">
            <a:latin typeface="楷体" pitchFamily="49" charset="-122"/>
            <a:ea typeface="楷体" pitchFamily="49" charset="-122"/>
          </a:endParaRPr>
        </a:p>
      </dgm:t>
    </dgm:pt>
    <dgm:pt modelId="{051E7609-E760-4860-93D8-1690CC50BB19}" type="parTrans" cxnId="{3821136D-D3C2-4C08-ACE0-F2C8F1293F10}">
      <dgm:prSet/>
      <dgm:spPr/>
      <dgm:t>
        <a:bodyPr/>
        <a:lstStyle/>
        <a:p>
          <a:endParaRPr lang="zh-CN" altLang="en-US">
            <a:latin typeface="楷体" pitchFamily="49" charset="-122"/>
            <a:ea typeface="楷体" pitchFamily="49" charset="-122"/>
          </a:endParaRPr>
        </a:p>
      </dgm:t>
    </dgm:pt>
    <dgm:pt modelId="{C07695B0-5671-4B95-AF54-A9C57A5EEC6F}" type="sibTrans" cxnId="{3821136D-D3C2-4C08-ACE0-F2C8F1293F10}">
      <dgm:prSet/>
      <dgm:spPr/>
      <dgm:t>
        <a:bodyPr/>
        <a:lstStyle/>
        <a:p>
          <a:endParaRPr lang="zh-CN" altLang="en-US">
            <a:latin typeface="楷体" pitchFamily="49" charset="-122"/>
            <a:ea typeface="楷体" pitchFamily="49" charset="-122"/>
          </a:endParaRPr>
        </a:p>
      </dgm:t>
    </dgm:pt>
    <dgm:pt modelId="{A5692AC3-D7F9-4CA4-A1B9-DBB9E94F4E1D}">
      <dgm:prSet/>
      <dgm:spPr/>
      <dgm:t>
        <a:bodyPr/>
        <a:lstStyle/>
        <a:p>
          <a:pPr rtl="0"/>
          <a:r>
            <a:rPr lang="zh-CN" dirty="0" smtClean="0">
              <a:latin typeface="楷体" pitchFamily="49" charset="-122"/>
              <a:ea typeface="楷体" pitchFamily="49" charset="-122"/>
            </a:rPr>
            <a:t>散列函数和</a:t>
          </a:r>
          <a:r>
            <a:rPr lang="en-US" dirty="0" smtClean="0">
              <a:latin typeface="楷体" pitchFamily="49" charset="-122"/>
              <a:ea typeface="楷体" pitchFamily="49" charset="-122"/>
            </a:rPr>
            <a:t>MAC</a:t>
          </a:r>
          <a:r>
            <a:rPr lang="zh-CN" dirty="0" smtClean="0">
              <a:latin typeface="楷体" pitchFamily="49" charset="-122"/>
              <a:ea typeface="楷体" pitchFamily="49" charset="-122"/>
            </a:rPr>
            <a:t>的安全性</a:t>
          </a:r>
          <a:endParaRPr lang="zh-CN" dirty="0">
            <a:latin typeface="楷体" pitchFamily="49" charset="-122"/>
            <a:ea typeface="楷体" pitchFamily="49" charset="-122"/>
          </a:endParaRPr>
        </a:p>
      </dgm:t>
    </dgm:pt>
    <dgm:pt modelId="{4326A441-E9DC-42AE-8E66-25D5D18E25A6}" type="parTrans" cxnId="{C98014B2-B374-4D14-9363-00647FEAF024}">
      <dgm:prSet/>
      <dgm:spPr/>
      <dgm:t>
        <a:bodyPr/>
        <a:lstStyle/>
        <a:p>
          <a:endParaRPr lang="zh-CN" altLang="en-US">
            <a:latin typeface="楷体" pitchFamily="49" charset="-122"/>
            <a:ea typeface="楷体" pitchFamily="49" charset="-122"/>
          </a:endParaRPr>
        </a:p>
      </dgm:t>
    </dgm:pt>
    <dgm:pt modelId="{56F01EBE-1642-4A2E-B86A-F6AF116920B3}" type="sibTrans" cxnId="{C98014B2-B374-4D14-9363-00647FEAF024}">
      <dgm:prSet/>
      <dgm:spPr/>
      <dgm:t>
        <a:bodyPr/>
        <a:lstStyle/>
        <a:p>
          <a:endParaRPr lang="zh-CN" altLang="en-US">
            <a:latin typeface="楷体" pitchFamily="49" charset="-122"/>
            <a:ea typeface="楷体" pitchFamily="49" charset="-122"/>
          </a:endParaRPr>
        </a:p>
      </dgm:t>
    </dgm:pt>
    <dgm:pt modelId="{43CD11FB-FAD1-430B-AA8A-8C646D3D4FEC}">
      <dgm:prSet/>
      <dgm:spPr/>
      <dgm:t>
        <a:bodyPr/>
        <a:lstStyle/>
        <a:p>
          <a:pPr rtl="0"/>
          <a:r>
            <a:rPr lang="en-US" smtClean="0">
              <a:latin typeface="楷体" pitchFamily="49" charset="-122"/>
              <a:ea typeface="楷体" pitchFamily="49" charset="-122"/>
            </a:rPr>
            <a:t>MAC</a:t>
          </a:r>
          <a:r>
            <a:rPr lang="zh-CN" smtClean="0">
              <a:latin typeface="楷体" pitchFamily="49" charset="-122"/>
              <a:ea typeface="楷体" pitchFamily="49" charset="-122"/>
            </a:rPr>
            <a:t>和</a:t>
          </a:r>
          <a:r>
            <a:rPr lang="en-US" smtClean="0">
              <a:latin typeface="楷体" pitchFamily="49" charset="-122"/>
              <a:ea typeface="楷体" pitchFamily="49" charset="-122"/>
            </a:rPr>
            <a:t>MD</a:t>
          </a:r>
          <a:r>
            <a:rPr lang="zh-CN" smtClean="0">
              <a:latin typeface="楷体" pitchFamily="49" charset="-122"/>
              <a:ea typeface="楷体" pitchFamily="49" charset="-122"/>
            </a:rPr>
            <a:t>的基本使用方式，生日攻击</a:t>
          </a:r>
          <a:endParaRPr lang="zh-CN">
            <a:latin typeface="楷体" pitchFamily="49" charset="-122"/>
            <a:ea typeface="楷体" pitchFamily="49" charset="-122"/>
          </a:endParaRPr>
        </a:p>
      </dgm:t>
    </dgm:pt>
    <dgm:pt modelId="{B2700AAB-7CF5-4FA2-B3EB-D69029CD9A27}" type="parTrans" cxnId="{9DE7A51B-56BC-4803-8D43-C1321706D3E2}">
      <dgm:prSet/>
      <dgm:spPr/>
      <dgm:t>
        <a:bodyPr/>
        <a:lstStyle/>
        <a:p>
          <a:endParaRPr lang="zh-CN" altLang="en-US">
            <a:latin typeface="楷体" pitchFamily="49" charset="-122"/>
            <a:ea typeface="楷体" pitchFamily="49" charset="-122"/>
          </a:endParaRPr>
        </a:p>
      </dgm:t>
    </dgm:pt>
    <dgm:pt modelId="{094CE3AE-692C-4B92-8BE0-16CA32A7802F}" type="sibTrans" cxnId="{9DE7A51B-56BC-4803-8D43-C1321706D3E2}">
      <dgm:prSet/>
      <dgm:spPr/>
      <dgm:t>
        <a:bodyPr/>
        <a:lstStyle/>
        <a:p>
          <a:endParaRPr lang="zh-CN" altLang="en-US">
            <a:latin typeface="楷体" pitchFamily="49" charset="-122"/>
            <a:ea typeface="楷体" pitchFamily="49" charset="-122"/>
          </a:endParaRPr>
        </a:p>
      </dgm:t>
    </dgm:pt>
    <dgm:pt modelId="{881BC58E-5C49-4DF2-976F-4EBDB3CE5889}">
      <dgm:prSet/>
      <dgm:spPr/>
      <dgm:t>
        <a:bodyPr/>
        <a:lstStyle/>
        <a:p>
          <a:pPr rtl="0"/>
          <a:r>
            <a:rPr lang="zh-CN" dirty="0" smtClean="0">
              <a:latin typeface="楷体" pitchFamily="49" charset="-122"/>
              <a:ea typeface="楷体" pitchFamily="49" charset="-122"/>
            </a:rPr>
            <a:t>第二节 散列算法</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6D50F23-4745-4A18-AD77-22C5D9F2F064}" type="parTrans" cxnId="{436F36A2-ED5B-4FF8-B6BA-2579FEEC3843}">
      <dgm:prSet/>
      <dgm:spPr/>
      <dgm:t>
        <a:bodyPr/>
        <a:lstStyle/>
        <a:p>
          <a:endParaRPr lang="zh-CN" altLang="en-US">
            <a:latin typeface="楷体" pitchFamily="49" charset="-122"/>
            <a:ea typeface="楷体" pitchFamily="49" charset="-122"/>
          </a:endParaRPr>
        </a:p>
      </dgm:t>
    </dgm:pt>
    <dgm:pt modelId="{48B44C00-EE00-4D44-A8C8-64A45D0C9F31}" type="sibTrans" cxnId="{436F36A2-ED5B-4FF8-B6BA-2579FEEC3843}">
      <dgm:prSet/>
      <dgm:spPr/>
      <dgm:t>
        <a:bodyPr/>
        <a:lstStyle/>
        <a:p>
          <a:endParaRPr lang="zh-CN" altLang="en-US">
            <a:latin typeface="楷体" pitchFamily="49" charset="-122"/>
            <a:ea typeface="楷体" pitchFamily="49" charset="-122"/>
          </a:endParaRPr>
        </a:p>
      </dgm:t>
    </dgm:pt>
    <dgm:pt modelId="{327FBAB7-E3B7-490D-8513-57CABD1CA824}">
      <dgm:prSet/>
      <dgm:spPr/>
      <dgm:t>
        <a:bodyPr/>
        <a:lstStyle/>
        <a:p>
          <a:pPr rtl="0"/>
          <a:r>
            <a:rPr lang="zh-CN" smtClean="0">
              <a:latin typeface="楷体" pitchFamily="49" charset="-122"/>
              <a:ea typeface="楷体" pitchFamily="49" charset="-122"/>
            </a:rPr>
            <a:t>信息摘要算法</a:t>
          </a:r>
          <a:r>
            <a:rPr lang="en-US" smtClean="0">
              <a:latin typeface="楷体" pitchFamily="49" charset="-122"/>
              <a:ea typeface="楷体" pitchFamily="49" charset="-122"/>
            </a:rPr>
            <a:t>MD5</a:t>
          </a:r>
          <a:endParaRPr lang="zh-CN">
            <a:latin typeface="楷体" pitchFamily="49" charset="-122"/>
            <a:ea typeface="楷体" pitchFamily="49" charset="-122"/>
          </a:endParaRPr>
        </a:p>
      </dgm:t>
    </dgm:pt>
    <dgm:pt modelId="{9EE4577F-B8E8-4EFF-B25A-8324848A62F0}" type="parTrans" cxnId="{6E729D56-9295-4069-8154-3791B582767F}">
      <dgm:prSet/>
      <dgm:spPr/>
      <dgm:t>
        <a:bodyPr/>
        <a:lstStyle/>
        <a:p>
          <a:endParaRPr lang="zh-CN" altLang="en-US">
            <a:latin typeface="楷体" pitchFamily="49" charset="-122"/>
            <a:ea typeface="楷体" pitchFamily="49" charset="-122"/>
          </a:endParaRPr>
        </a:p>
      </dgm:t>
    </dgm:pt>
    <dgm:pt modelId="{EC21ED59-DB5A-46B2-93F0-C6F79F2B52DD}" type="sibTrans" cxnId="{6E729D56-9295-4069-8154-3791B582767F}">
      <dgm:prSet/>
      <dgm:spPr/>
      <dgm:t>
        <a:bodyPr/>
        <a:lstStyle/>
        <a:p>
          <a:endParaRPr lang="zh-CN" altLang="en-US">
            <a:latin typeface="楷体" pitchFamily="49" charset="-122"/>
            <a:ea typeface="楷体" pitchFamily="49" charset="-122"/>
          </a:endParaRPr>
        </a:p>
      </dgm:t>
    </dgm:pt>
    <dgm:pt modelId="{58EBAD3F-FFDA-41A1-839C-9E98788A00AD}">
      <dgm:prSet/>
      <dgm:spPr/>
      <dgm:t>
        <a:bodyPr/>
        <a:lstStyle/>
        <a:p>
          <a:pPr rtl="0"/>
          <a:r>
            <a:rPr lang="zh-CN" dirty="0" smtClean="0">
              <a:latin typeface="楷体" pitchFamily="49" charset="-122"/>
              <a:ea typeface="楷体" pitchFamily="49" charset="-122"/>
            </a:rPr>
            <a:t>安全散列算法</a:t>
          </a:r>
          <a:r>
            <a:rPr lang="en-US" dirty="0" smtClean="0">
              <a:latin typeface="楷体" pitchFamily="49" charset="-122"/>
              <a:ea typeface="楷体" pitchFamily="49" charset="-122"/>
            </a:rPr>
            <a:t>SHA</a:t>
          </a:r>
          <a:endParaRPr lang="zh-CN" dirty="0">
            <a:latin typeface="楷体" pitchFamily="49" charset="-122"/>
            <a:ea typeface="楷体" pitchFamily="49" charset="-122"/>
          </a:endParaRPr>
        </a:p>
      </dgm:t>
    </dgm:pt>
    <dgm:pt modelId="{D2159E23-FD97-4801-9ACC-A4FEF0FA9910}" type="parTrans" cxnId="{C789FDE7-E4A0-4628-903F-3F9CC2222A83}">
      <dgm:prSet/>
      <dgm:spPr/>
      <dgm:t>
        <a:bodyPr/>
        <a:lstStyle/>
        <a:p>
          <a:endParaRPr lang="zh-CN" altLang="en-US">
            <a:latin typeface="楷体" pitchFamily="49" charset="-122"/>
            <a:ea typeface="楷体" pitchFamily="49" charset="-122"/>
          </a:endParaRPr>
        </a:p>
      </dgm:t>
    </dgm:pt>
    <dgm:pt modelId="{9B4EB5D6-642E-4D07-AD93-7EC2D5595CF7}" type="sibTrans" cxnId="{C789FDE7-E4A0-4628-903F-3F9CC2222A83}">
      <dgm:prSet/>
      <dgm:spPr/>
      <dgm:t>
        <a:bodyPr/>
        <a:lstStyle/>
        <a:p>
          <a:endParaRPr lang="zh-CN" altLang="en-US">
            <a:latin typeface="楷体" pitchFamily="49" charset="-122"/>
            <a:ea typeface="楷体" pitchFamily="49" charset="-122"/>
          </a:endParaRPr>
        </a:p>
      </dgm:t>
    </dgm:pt>
    <dgm:pt modelId="{7AD447A3-8CB2-4D17-95BC-9FA2324DD9EC}">
      <dgm:prSet/>
      <dgm:spPr/>
      <dgm:t>
        <a:bodyPr/>
        <a:lstStyle/>
        <a:p>
          <a:pPr rtl="0"/>
          <a:r>
            <a:rPr lang="en-US" dirty="0" smtClean="0">
              <a:latin typeface="楷体" pitchFamily="49" charset="-122"/>
              <a:ea typeface="楷体" pitchFamily="49" charset="-122"/>
            </a:rPr>
            <a:t>RIPEMD-160</a:t>
          </a: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Whirlpool</a:t>
          </a:r>
          <a:endParaRPr lang="zh-CN" dirty="0">
            <a:latin typeface="楷体" pitchFamily="49" charset="-122"/>
            <a:ea typeface="楷体" pitchFamily="49" charset="-122"/>
          </a:endParaRPr>
        </a:p>
      </dgm:t>
    </dgm:pt>
    <dgm:pt modelId="{D6F3099B-DEB6-4FA4-9BCE-C00FC40B3E95}" type="parTrans" cxnId="{634F64A9-9A08-4748-9E0A-4E2839F50768}">
      <dgm:prSet/>
      <dgm:spPr/>
      <dgm:t>
        <a:bodyPr/>
        <a:lstStyle/>
        <a:p>
          <a:endParaRPr lang="zh-CN" altLang="en-US">
            <a:latin typeface="楷体" pitchFamily="49" charset="-122"/>
            <a:ea typeface="楷体" pitchFamily="49" charset="-122"/>
          </a:endParaRPr>
        </a:p>
      </dgm:t>
    </dgm:pt>
    <dgm:pt modelId="{C69E2017-3859-42F5-AA1D-0E0395CD4959}" type="sibTrans" cxnId="{634F64A9-9A08-4748-9E0A-4E2839F50768}">
      <dgm:prSet/>
      <dgm:spPr/>
      <dgm:t>
        <a:bodyPr/>
        <a:lstStyle/>
        <a:p>
          <a:endParaRPr lang="zh-CN" altLang="en-US">
            <a:latin typeface="楷体" pitchFamily="49" charset="-122"/>
            <a:ea typeface="楷体" pitchFamily="49" charset="-122"/>
          </a:endParaRPr>
        </a:p>
      </dgm:t>
    </dgm:pt>
    <dgm:pt modelId="{645C12F0-4B34-430B-9579-E35566D8737B}">
      <dgm:prSet/>
      <dgm:spPr/>
      <dgm:t>
        <a:bodyPr/>
        <a:lstStyle/>
        <a:p>
          <a:pPr rtl="0"/>
          <a:r>
            <a:rPr lang="zh-CN" dirty="0" smtClean="0">
              <a:latin typeface="楷体" pitchFamily="49" charset="-122"/>
              <a:ea typeface="楷体" pitchFamily="49" charset="-122"/>
            </a:rPr>
            <a:t>第三节 </a:t>
          </a:r>
          <a:r>
            <a:rPr lang="en-US" dirty="0" smtClean="0">
              <a:latin typeface="楷体" pitchFamily="49" charset="-122"/>
              <a:ea typeface="楷体" pitchFamily="49" charset="-122"/>
            </a:rPr>
            <a:t>MAC</a:t>
          </a:r>
          <a:r>
            <a:rPr lang="zh-CN" dirty="0" smtClean="0">
              <a:latin typeface="楷体" pitchFamily="49" charset="-122"/>
              <a:ea typeface="楷体" pitchFamily="49" charset="-122"/>
            </a:rPr>
            <a:t>算法</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DD52B0D-0E00-494A-9982-52049B67288D}" type="parTrans" cxnId="{7BA2D313-ACF4-4184-9CBF-037F5CCE227A}">
      <dgm:prSet/>
      <dgm:spPr/>
      <dgm:t>
        <a:bodyPr/>
        <a:lstStyle/>
        <a:p>
          <a:endParaRPr lang="zh-CN" altLang="en-US">
            <a:latin typeface="楷体" pitchFamily="49" charset="-122"/>
            <a:ea typeface="楷体" pitchFamily="49" charset="-122"/>
          </a:endParaRPr>
        </a:p>
      </dgm:t>
    </dgm:pt>
    <dgm:pt modelId="{5348C39E-90DB-4E72-816B-C3201A9E6BD1}" type="sibTrans" cxnId="{7BA2D313-ACF4-4184-9CBF-037F5CCE227A}">
      <dgm:prSet/>
      <dgm:spPr/>
      <dgm:t>
        <a:bodyPr/>
        <a:lstStyle/>
        <a:p>
          <a:endParaRPr lang="zh-CN" altLang="en-US">
            <a:latin typeface="楷体" pitchFamily="49" charset="-122"/>
            <a:ea typeface="楷体" pitchFamily="49" charset="-122"/>
          </a:endParaRPr>
        </a:p>
      </dgm:t>
    </dgm:pt>
    <dgm:pt modelId="{29E933C6-83E6-4B98-90E5-9672E83414EB}">
      <dgm:prSet/>
      <dgm:spPr/>
      <dgm:t>
        <a:bodyPr/>
        <a:lstStyle/>
        <a:p>
          <a:pPr rtl="0"/>
          <a:r>
            <a:rPr lang="en-US" dirty="0" smtClean="0">
              <a:latin typeface="楷体" pitchFamily="49" charset="-122"/>
              <a:ea typeface="楷体" pitchFamily="49" charset="-122"/>
            </a:rPr>
            <a:t>HMAC</a:t>
          </a:r>
          <a:endParaRPr lang="zh-CN" dirty="0">
            <a:latin typeface="楷体" pitchFamily="49" charset="-122"/>
            <a:ea typeface="楷体" pitchFamily="49" charset="-122"/>
          </a:endParaRPr>
        </a:p>
      </dgm:t>
    </dgm:pt>
    <dgm:pt modelId="{E0B3CEC2-9ACF-4F2C-95EF-14A7B5A63D11}" type="parTrans" cxnId="{705DACE2-CC7E-449D-A2C1-5EA996B94FF0}">
      <dgm:prSet/>
      <dgm:spPr/>
      <dgm:t>
        <a:bodyPr/>
        <a:lstStyle/>
        <a:p>
          <a:endParaRPr lang="zh-CN" altLang="en-US">
            <a:latin typeface="楷体" pitchFamily="49" charset="-122"/>
            <a:ea typeface="楷体" pitchFamily="49" charset="-122"/>
          </a:endParaRPr>
        </a:p>
      </dgm:t>
    </dgm:pt>
    <dgm:pt modelId="{73CEF983-DFFA-4E18-8DCB-4A9BA128ABC9}" type="sibTrans" cxnId="{705DACE2-CC7E-449D-A2C1-5EA996B94FF0}">
      <dgm:prSet/>
      <dgm:spPr/>
      <dgm:t>
        <a:bodyPr/>
        <a:lstStyle/>
        <a:p>
          <a:endParaRPr lang="zh-CN" altLang="en-US">
            <a:latin typeface="楷体" pitchFamily="49" charset="-122"/>
            <a:ea typeface="楷体" pitchFamily="49" charset="-122"/>
          </a:endParaRPr>
        </a:p>
      </dgm:t>
    </dgm:pt>
    <dgm:pt modelId="{06955501-DAF7-4763-B22A-B674D859F5B3}">
      <dgm:prSet/>
      <dgm:spPr/>
      <dgm:t>
        <a:bodyPr/>
        <a:lstStyle/>
        <a:p>
          <a:pPr rtl="0"/>
          <a:r>
            <a:rPr lang="en-US" smtClean="0">
              <a:latin typeface="楷体" pitchFamily="49" charset="-122"/>
              <a:ea typeface="楷体" pitchFamily="49" charset="-122"/>
            </a:rPr>
            <a:t>CMAC</a:t>
          </a:r>
          <a:endParaRPr lang="zh-CN">
            <a:latin typeface="楷体" pitchFamily="49" charset="-122"/>
            <a:ea typeface="楷体" pitchFamily="49" charset="-122"/>
          </a:endParaRPr>
        </a:p>
      </dgm:t>
    </dgm:pt>
    <dgm:pt modelId="{C2DE06DD-1006-4979-AC82-F70851643557}" type="parTrans" cxnId="{AD613EF0-CBC2-4704-88B4-C4BFC4CD7714}">
      <dgm:prSet/>
      <dgm:spPr/>
      <dgm:t>
        <a:bodyPr/>
        <a:lstStyle/>
        <a:p>
          <a:endParaRPr lang="zh-CN" altLang="en-US">
            <a:latin typeface="楷体" pitchFamily="49" charset="-122"/>
            <a:ea typeface="楷体" pitchFamily="49" charset="-122"/>
          </a:endParaRPr>
        </a:p>
      </dgm:t>
    </dgm:pt>
    <dgm:pt modelId="{647FA590-F732-4381-8AD9-CD2E655B5A13}" type="sibTrans" cxnId="{AD613EF0-CBC2-4704-88B4-C4BFC4CD7714}">
      <dgm:prSet/>
      <dgm:spPr/>
      <dgm:t>
        <a:bodyPr/>
        <a:lstStyle/>
        <a:p>
          <a:endParaRPr lang="zh-CN" altLang="en-US">
            <a:latin typeface="楷体" pitchFamily="49" charset="-122"/>
            <a:ea typeface="楷体" pitchFamily="49" charset="-122"/>
          </a:endParaRPr>
        </a:p>
      </dgm:t>
    </dgm:pt>
    <dgm:pt modelId="{FCC6C40A-D3EA-4D08-AD49-2F6917C2A7D7}" type="pres">
      <dgm:prSet presAssocID="{77C724CF-F5D0-4097-B7DC-6CA76385F26E}" presName="linear" presStyleCnt="0">
        <dgm:presLayoutVars>
          <dgm:animLvl val="lvl"/>
          <dgm:resizeHandles val="exact"/>
        </dgm:presLayoutVars>
      </dgm:prSet>
      <dgm:spPr/>
      <dgm:t>
        <a:bodyPr/>
        <a:lstStyle/>
        <a:p>
          <a:endParaRPr lang="zh-CN" altLang="en-US"/>
        </a:p>
      </dgm:t>
    </dgm:pt>
    <dgm:pt modelId="{CC3278D6-5357-4075-A70D-8A4229924793}" type="pres">
      <dgm:prSet presAssocID="{14DE58F5-36B3-4BFC-9279-1EAE9395A289}" presName="parentText" presStyleLbl="node1" presStyleIdx="0" presStyleCnt="3">
        <dgm:presLayoutVars>
          <dgm:chMax val="0"/>
          <dgm:bulletEnabled val="1"/>
        </dgm:presLayoutVars>
      </dgm:prSet>
      <dgm:spPr/>
      <dgm:t>
        <a:bodyPr/>
        <a:lstStyle/>
        <a:p>
          <a:endParaRPr lang="zh-CN" altLang="en-US"/>
        </a:p>
      </dgm:t>
    </dgm:pt>
    <dgm:pt modelId="{B3ECC4B0-3AC3-4304-8FC4-2BF4DE4CFC26}" type="pres">
      <dgm:prSet presAssocID="{14DE58F5-36B3-4BFC-9279-1EAE9395A289}" presName="childText" presStyleLbl="revTx" presStyleIdx="0" presStyleCnt="3">
        <dgm:presLayoutVars>
          <dgm:bulletEnabled val="1"/>
        </dgm:presLayoutVars>
      </dgm:prSet>
      <dgm:spPr/>
      <dgm:t>
        <a:bodyPr/>
        <a:lstStyle/>
        <a:p>
          <a:endParaRPr lang="zh-CN" altLang="en-US"/>
        </a:p>
      </dgm:t>
    </dgm:pt>
    <dgm:pt modelId="{F0C4FF41-EB19-4AB8-AEF4-315E99D61907}" type="pres">
      <dgm:prSet presAssocID="{881BC58E-5C49-4DF2-976F-4EBDB3CE5889}" presName="parentText" presStyleLbl="node1" presStyleIdx="1" presStyleCnt="3">
        <dgm:presLayoutVars>
          <dgm:chMax val="0"/>
          <dgm:bulletEnabled val="1"/>
        </dgm:presLayoutVars>
      </dgm:prSet>
      <dgm:spPr/>
      <dgm:t>
        <a:bodyPr/>
        <a:lstStyle/>
        <a:p>
          <a:endParaRPr lang="zh-CN" altLang="en-US"/>
        </a:p>
      </dgm:t>
    </dgm:pt>
    <dgm:pt modelId="{E3EDCA5A-BAC8-42F6-8DDB-9F40EBB794BB}" type="pres">
      <dgm:prSet presAssocID="{881BC58E-5C49-4DF2-976F-4EBDB3CE5889}" presName="childText" presStyleLbl="revTx" presStyleIdx="1" presStyleCnt="3">
        <dgm:presLayoutVars>
          <dgm:bulletEnabled val="1"/>
        </dgm:presLayoutVars>
      </dgm:prSet>
      <dgm:spPr/>
      <dgm:t>
        <a:bodyPr/>
        <a:lstStyle/>
        <a:p>
          <a:endParaRPr lang="zh-CN" altLang="en-US"/>
        </a:p>
      </dgm:t>
    </dgm:pt>
    <dgm:pt modelId="{1937FFF9-40A6-48D4-B9F6-79CBBCBEF2F0}" type="pres">
      <dgm:prSet presAssocID="{645C12F0-4B34-430B-9579-E35566D8737B}" presName="parentText" presStyleLbl="node1" presStyleIdx="2" presStyleCnt="3">
        <dgm:presLayoutVars>
          <dgm:chMax val="0"/>
          <dgm:bulletEnabled val="1"/>
        </dgm:presLayoutVars>
      </dgm:prSet>
      <dgm:spPr/>
      <dgm:t>
        <a:bodyPr/>
        <a:lstStyle/>
        <a:p>
          <a:endParaRPr lang="zh-CN" altLang="en-US"/>
        </a:p>
      </dgm:t>
    </dgm:pt>
    <dgm:pt modelId="{FD24FE0C-6CA9-4A9D-BDCC-DC9433ED70D7}" type="pres">
      <dgm:prSet presAssocID="{645C12F0-4B34-430B-9579-E35566D8737B}" presName="childText" presStyleLbl="revTx" presStyleIdx="2" presStyleCnt="3">
        <dgm:presLayoutVars>
          <dgm:bulletEnabled val="1"/>
        </dgm:presLayoutVars>
      </dgm:prSet>
      <dgm:spPr/>
      <dgm:t>
        <a:bodyPr/>
        <a:lstStyle/>
        <a:p>
          <a:endParaRPr lang="zh-CN" altLang="en-US"/>
        </a:p>
      </dgm:t>
    </dgm:pt>
  </dgm:ptLst>
  <dgm:cxnLst>
    <dgm:cxn modelId="{BF5F8047-12F1-43AD-B166-D51AD5554039}" type="presOf" srcId="{14DE58F5-36B3-4BFC-9279-1EAE9395A289}" destId="{CC3278D6-5357-4075-A70D-8A4229924793}" srcOrd="0" destOrd="0" presId="urn:microsoft.com/office/officeart/2005/8/layout/vList2"/>
    <dgm:cxn modelId="{6F9851B9-4F51-4DF1-B4B9-082899B72659}" type="presOf" srcId="{29E933C6-83E6-4B98-90E5-9672E83414EB}" destId="{FD24FE0C-6CA9-4A9D-BDCC-DC9433ED70D7}" srcOrd="0" destOrd="0" presId="urn:microsoft.com/office/officeart/2005/8/layout/vList2"/>
    <dgm:cxn modelId="{705DACE2-CC7E-449D-A2C1-5EA996B94FF0}" srcId="{645C12F0-4B34-430B-9579-E35566D8737B}" destId="{29E933C6-83E6-4B98-90E5-9672E83414EB}" srcOrd="0" destOrd="0" parTransId="{E0B3CEC2-9ACF-4F2C-95EF-14A7B5A63D11}" sibTransId="{73CEF983-DFFA-4E18-8DCB-4A9BA128ABC9}"/>
    <dgm:cxn modelId="{436F36A2-ED5B-4FF8-B6BA-2579FEEC3843}" srcId="{77C724CF-F5D0-4097-B7DC-6CA76385F26E}" destId="{881BC58E-5C49-4DF2-976F-4EBDB3CE5889}" srcOrd="1" destOrd="0" parTransId="{D6D50F23-4745-4A18-AD77-22C5D9F2F064}" sibTransId="{48B44C00-EE00-4D44-A8C8-64A45D0C9F31}"/>
    <dgm:cxn modelId="{624A9364-76FF-4155-A55E-8F89524DB43D}" type="presOf" srcId="{06955501-DAF7-4763-B22A-B674D859F5B3}" destId="{FD24FE0C-6CA9-4A9D-BDCC-DC9433ED70D7}" srcOrd="0" destOrd="1" presId="urn:microsoft.com/office/officeart/2005/8/layout/vList2"/>
    <dgm:cxn modelId="{634F64A9-9A08-4748-9E0A-4E2839F50768}" srcId="{881BC58E-5C49-4DF2-976F-4EBDB3CE5889}" destId="{7AD447A3-8CB2-4D17-95BC-9FA2324DD9EC}" srcOrd="2" destOrd="0" parTransId="{D6F3099B-DEB6-4FA4-9BCE-C00FC40B3E95}" sibTransId="{C69E2017-3859-42F5-AA1D-0E0395CD4959}"/>
    <dgm:cxn modelId="{9DE7A51B-56BC-4803-8D43-C1321706D3E2}" srcId="{14DE58F5-36B3-4BFC-9279-1EAE9395A289}" destId="{43CD11FB-FAD1-430B-AA8A-8C646D3D4FEC}" srcOrd="2" destOrd="0" parTransId="{B2700AAB-7CF5-4FA2-B3EB-D69029CD9A27}" sibTransId="{094CE3AE-692C-4B92-8BE0-16CA32A7802F}"/>
    <dgm:cxn modelId="{0EABE84A-28EA-4A16-8882-F858B569FF70}" type="presOf" srcId="{58EBAD3F-FFDA-41A1-839C-9E98788A00AD}" destId="{E3EDCA5A-BAC8-42F6-8DDB-9F40EBB794BB}" srcOrd="0" destOrd="1" presId="urn:microsoft.com/office/officeart/2005/8/layout/vList2"/>
    <dgm:cxn modelId="{060A6AE8-E63D-4700-8196-7F9A3C09AD0D}" type="presOf" srcId="{BB3ABECA-92A9-40A6-9DAB-5E3B1A34752F}" destId="{B3ECC4B0-3AC3-4304-8FC4-2BF4DE4CFC26}" srcOrd="0" destOrd="0" presId="urn:microsoft.com/office/officeart/2005/8/layout/vList2"/>
    <dgm:cxn modelId="{3821136D-D3C2-4C08-ACE0-F2C8F1293F10}" srcId="{14DE58F5-36B3-4BFC-9279-1EAE9395A289}" destId="{BB3ABECA-92A9-40A6-9DAB-5E3B1A34752F}" srcOrd="0" destOrd="0" parTransId="{051E7609-E760-4860-93D8-1690CC50BB19}" sibTransId="{C07695B0-5671-4B95-AF54-A9C57A5EEC6F}"/>
    <dgm:cxn modelId="{C789FDE7-E4A0-4628-903F-3F9CC2222A83}" srcId="{881BC58E-5C49-4DF2-976F-4EBDB3CE5889}" destId="{58EBAD3F-FFDA-41A1-839C-9E98788A00AD}" srcOrd="1" destOrd="0" parTransId="{D2159E23-FD97-4801-9ACC-A4FEF0FA9910}" sibTransId="{9B4EB5D6-642E-4D07-AD93-7EC2D5595CF7}"/>
    <dgm:cxn modelId="{E1A0B723-EB20-4909-A372-D11FA134E959}" type="presOf" srcId="{77C724CF-F5D0-4097-B7DC-6CA76385F26E}" destId="{FCC6C40A-D3EA-4D08-AD49-2F6917C2A7D7}" srcOrd="0" destOrd="0" presId="urn:microsoft.com/office/officeart/2005/8/layout/vList2"/>
    <dgm:cxn modelId="{C6598AE8-177D-4E18-9C02-5B80209DEBC2}" type="presOf" srcId="{881BC58E-5C49-4DF2-976F-4EBDB3CE5889}" destId="{F0C4FF41-EB19-4AB8-AEF4-315E99D61907}" srcOrd="0" destOrd="0" presId="urn:microsoft.com/office/officeart/2005/8/layout/vList2"/>
    <dgm:cxn modelId="{A7C30BFC-610C-4531-A9B2-D23C1DE28EE0}" srcId="{77C724CF-F5D0-4097-B7DC-6CA76385F26E}" destId="{14DE58F5-36B3-4BFC-9279-1EAE9395A289}" srcOrd="0" destOrd="0" parTransId="{4CE73004-1D49-44B5-A6D4-51451563550D}" sibTransId="{F7566D54-9AB7-4CB8-9FB0-E6F293003D45}"/>
    <dgm:cxn modelId="{9ACA53E0-22C9-4E74-A2E2-89FCBF73D403}" type="presOf" srcId="{7AD447A3-8CB2-4D17-95BC-9FA2324DD9EC}" destId="{E3EDCA5A-BAC8-42F6-8DDB-9F40EBB794BB}" srcOrd="0" destOrd="2" presId="urn:microsoft.com/office/officeart/2005/8/layout/vList2"/>
    <dgm:cxn modelId="{AD613EF0-CBC2-4704-88B4-C4BFC4CD7714}" srcId="{645C12F0-4B34-430B-9579-E35566D8737B}" destId="{06955501-DAF7-4763-B22A-B674D859F5B3}" srcOrd="1" destOrd="0" parTransId="{C2DE06DD-1006-4979-AC82-F70851643557}" sibTransId="{647FA590-F732-4381-8AD9-CD2E655B5A13}"/>
    <dgm:cxn modelId="{EFF020B4-F4B1-4384-B879-F3D5FA9CC7FB}" type="presOf" srcId="{43CD11FB-FAD1-430B-AA8A-8C646D3D4FEC}" destId="{B3ECC4B0-3AC3-4304-8FC4-2BF4DE4CFC26}" srcOrd="0" destOrd="2" presId="urn:microsoft.com/office/officeart/2005/8/layout/vList2"/>
    <dgm:cxn modelId="{8C2E79AD-FD43-41E9-90D2-772C44E6D60B}" type="presOf" srcId="{645C12F0-4B34-430B-9579-E35566D8737B}" destId="{1937FFF9-40A6-48D4-B9F6-79CBBCBEF2F0}" srcOrd="0" destOrd="0" presId="urn:microsoft.com/office/officeart/2005/8/layout/vList2"/>
    <dgm:cxn modelId="{C98014B2-B374-4D14-9363-00647FEAF024}" srcId="{14DE58F5-36B3-4BFC-9279-1EAE9395A289}" destId="{A5692AC3-D7F9-4CA4-A1B9-DBB9E94F4E1D}" srcOrd="1" destOrd="0" parTransId="{4326A441-E9DC-42AE-8E66-25D5D18E25A6}" sibTransId="{56F01EBE-1642-4A2E-B86A-F6AF116920B3}"/>
    <dgm:cxn modelId="{7BA2D313-ACF4-4184-9CBF-037F5CCE227A}" srcId="{77C724CF-F5D0-4097-B7DC-6CA76385F26E}" destId="{645C12F0-4B34-430B-9579-E35566D8737B}" srcOrd="2" destOrd="0" parTransId="{4DD52B0D-0E00-494A-9982-52049B67288D}" sibTransId="{5348C39E-90DB-4E72-816B-C3201A9E6BD1}"/>
    <dgm:cxn modelId="{6E729D56-9295-4069-8154-3791B582767F}" srcId="{881BC58E-5C49-4DF2-976F-4EBDB3CE5889}" destId="{327FBAB7-E3B7-490D-8513-57CABD1CA824}" srcOrd="0" destOrd="0" parTransId="{9EE4577F-B8E8-4EFF-B25A-8324848A62F0}" sibTransId="{EC21ED59-DB5A-46B2-93F0-C6F79F2B52DD}"/>
    <dgm:cxn modelId="{F94CB211-AF15-4D8F-845F-EC2EB62C1596}" type="presOf" srcId="{327FBAB7-E3B7-490D-8513-57CABD1CA824}" destId="{E3EDCA5A-BAC8-42F6-8DDB-9F40EBB794BB}" srcOrd="0" destOrd="0" presId="urn:microsoft.com/office/officeart/2005/8/layout/vList2"/>
    <dgm:cxn modelId="{CDED6B55-535B-4E9B-9E25-58C83429E121}" type="presOf" srcId="{A5692AC3-D7F9-4CA4-A1B9-DBB9E94F4E1D}" destId="{B3ECC4B0-3AC3-4304-8FC4-2BF4DE4CFC26}" srcOrd="0" destOrd="1" presId="urn:microsoft.com/office/officeart/2005/8/layout/vList2"/>
    <dgm:cxn modelId="{75EE2F3D-0968-43F3-914B-823E694D839A}" type="presParOf" srcId="{FCC6C40A-D3EA-4D08-AD49-2F6917C2A7D7}" destId="{CC3278D6-5357-4075-A70D-8A4229924793}" srcOrd="0" destOrd="0" presId="urn:microsoft.com/office/officeart/2005/8/layout/vList2"/>
    <dgm:cxn modelId="{AE56EA69-638C-4264-977C-07ACCA87E9A5}" type="presParOf" srcId="{FCC6C40A-D3EA-4D08-AD49-2F6917C2A7D7}" destId="{B3ECC4B0-3AC3-4304-8FC4-2BF4DE4CFC26}" srcOrd="1" destOrd="0" presId="urn:microsoft.com/office/officeart/2005/8/layout/vList2"/>
    <dgm:cxn modelId="{68506A59-285F-4A79-A2C9-4F157046842E}" type="presParOf" srcId="{FCC6C40A-D3EA-4D08-AD49-2F6917C2A7D7}" destId="{F0C4FF41-EB19-4AB8-AEF4-315E99D61907}" srcOrd="2" destOrd="0" presId="urn:microsoft.com/office/officeart/2005/8/layout/vList2"/>
    <dgm:cxn modelId="{261A9C7A-641A-47D9-89C5-B816D807A8B7}" type="presParOf" srcId="{FCC6C40A-D3EA-4D08-AD49-2F6917C2A7D7}" destId="{E3EDCA5A-BAC8-42F6-8DDB-9F40EBB794BB}" srcOrd="3" destOrd="0" presId="urn:microsoft.com/office/officeart/2005/8/layout/vList2"/>
    <dgm:cxn modelId="{937073AC-FFE6-4514-93BA-CCAF3D05B364}" type="presParOf" srcId="{FCC6C40A-D3EA-4D08-AD49-2F6917C2A7D7}" destId="{1937FFF9-40A6-48D4-B9F6-79CBBCBEF2F0}" srcOrd="4" destOrd="0" presId="urn:microsoft.com/office/officeart/2005/8/layout/vList2"/>
    <dgm:cxn modelId="{CE3DA5D3-50E0-4F95-83FA-908B7E978564}" type="presParOf" srcId="{FCC6C40A-D3EA-4D08-AD49-2F6917C2A7D7}" destId="{FD24FE0C-6CA9-4A9D-BDCC-DC9433ED70D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278D6-5357-4075-A70D-8A4229924793}">
      <dsp:nvSpPr>
        <dsp:cNvPr id="0" name=""/>
        <dsp:cNvSpPr/>
      </dsp:nvSpPr>
      <dsp:spPr>
        <a:xfrm>
          <a:off x="0" y="23315"/>
          <a:ext cx="8229600"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kern="1200" dirty="0" smtClean="0">
              <a:latin typeface="楷体" pitchFamily="49" charset="-122"/>
              <a:ea typeface="楷体" pitchFamily="49" charset="-122"/>
            </a:rPr>
            <a:t>第一节 消息认证</a:t>
          </a:r>
          <a:endParaRPr lang="zh-CN" sz="2600" kern="1200" dirty="0">
            <a:latin typeface="楷体" pitchFamily="49" charset="-122"/>
            <a:ea typeface="楷体" pitchFamily="49" charset="-122"/>
          </a:endParaRPr>
        </a:p>
      </dsp:txBody>
      <dsp:txXfrm>
        <a:off x="31927" y="55242"/>
        <a:ext cx="8165746" cy="590176"/>
      </dsp:txXfrm>
    </dsp:sp>
    <dsp:sp modelId="{B3ECC4B0-3AC3-4304-8FC4-2BF4DE4CFC26}">
      <dsp:nvSpPr>
        <dsp:cNvPr id="0" name=""/>
        <dsp:cNvSpPr/>
      </dsp:nvSpPr>
      <dsp:spPr>
        <a:xfrm>
          <a:off x="0" y="677345"/>
          <a:ext cx="8229600"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zh-CN" sz="2000" kern="1200" dirty="0" smtClean="0">
              <a:latin typeface="楷体" pitchFamily="49" charset="-122"/>
              <a:ea typeface="楷体" pitchFamily="49" charset="-122"/>
            </a:rPr>
            <a:t>消息加密</a:t>
          </a:r>
          <a:r>
            <a:rPr lang="zh-CN" altLang="en-US" sz="2000" kern="1200" dirty="0" smtClean="0">
              <a:latin typeface="楷体" pitchFamily="49" charset="-122"/>
              <a:ea typeface="楷体" pitchFamily="49" charset="-122"/>
            </a:rPr>
            <a:t>、</a:t>
          </a:r>
          <a:r>
            <a:rPr lang="zh-CN" sz="2000" kern="1200" dirty="0" smtClean="0">
              <a:latin typeface="楷体" pitchFamily="49" charset="-122"/>
              <a:ea typeface="楷体" pitchFamily="49" charset="-122"/>
            </a:rPr>
            <a:t>消息认证码</a:t>
          </a:r>
          <a:r>
            <a:rPr lang="en-US" sz="2000" kern="1200" dirty="0" smtClean="0">
              <a:latin typeface="楷体" pitchFamily="49" charset="-122"/>
              <a:ea typeface="楷体" pitchFamily="49" charset="-122"/>
            </a:rPr>
            <a:t>MAC</a:t>
          </a:r>
          <a:r>
            <a:rPr lang="zh-CN" altLang="en-US" sz="2000" kern="1200" dirty="0" smtClean="0">
              <a:latin typeface="楷体" pitchFamily="49" charset="-122"/>
              <a:ea typeface="楷体" pitchFamily="49" charset="-122"/>
            </a:rPr>
            <a:t>、</a:t>
          </a:r>
          <a:r>
            <a:rPr lang="zh-CN" sz="2000" kern="1200" dirty="0" smtClean="0">
              <a:latin typeface="楷体" pitchFamily="49" charset="-122"/>
              <a:ea typeface="楷体" pitchFamily="49" charset="-122"/>
            </a:rPr>
            <a:t>散列函数</a:t>
          </a:r>
          <a:endParaRPr lang="zh-CN" sz="2000" kern="1200" dirty="0">
            <a:latin typeface="楷体" pitchFamily="49" charset="-122"/>
            <a:ea typeface="楷体" pitchFamily="49" charset="-122"/>
          </a:endParaRPr>
        </a:p>
        <a:p>
          <a:pPr marL="228600" lvl="1" indent="-228600" algn="l" defTabSz="889000" rtl="0">
            <a:lnSpc>
              <a:spcPct val="90000"/>
            </a:lnSpc>
            <a:spcBef>
              <a:spcPct val="0"/>
            </a:spcBef>
            <a:spcAft>
              <a:spcPct val="20000"/>
            </a:spcAft>
            <a:buChar char="••"/>
          </a:pPr>
          <a:r>
            <a:rPr lang="zh-CN" sz="2000" kern="1200" dirty="0" smtClean="0">
              <a:latin typeface="楷体" pitchFamily="49" charset="-122"/>
              <a:ea typeface="楷体" pitchFamily="49" charset="-122"/>
            </a:rPr>
            <a:t>散列函数和</a:t>
          </a:r>
          <a:r>
            <a:rPr lang="en-US" sz="2000" kern="1200" dirty="0" smtClean="0">
              <a:latin typeface="楷体" pitchFamily="49" charset="-122"/>
              <a:ea typeface="楷体" pitchFamily="49" charset="-122"/>
            </a:rPr>
            <a:t>MAC</a:t>
          </a:r>
          <a:r>
            <a:rPr lang="zh-CN" sz="2000" kern="1200" dirty="0" smtClean="0">
              <a:latin typeface="楷体" pitchFamily="49" charset="-122"/>
              <a:ea typeface="楷体" pitchFamily="49" charset="-122"/>
            </a:rPr>
            <a:t>的安全性</a:t>
          </a:r>
          <a:endParaRPr lang="zh-CN" sz="2000" kern="1200" dirty="0">
            <a:latin typeface="楷体" pitchFamily="49" charset="-122"/>
            <a:ea typeface="楷体" pitchFamily="49" charset="-122"/>
          </a:endParaRPr>
        </a:p>
        <a:p>
          <a:pPr marL="228600" lvl="1" indent="-228600" algn="l" defTabSz="889000" rtl="0">
            <a:lnSpc>
              <a:spcPct val="90000"/>
            </a:lnSpc>
            <a:spcBef>
              <a:spcPct val="0"/>
            </a:spcBef>
            <a:spcAft>
              <a:spcPct val="20000"/>
            </a:spcAft>
            <a:buChar char="••"/>
          </a:pPr>
          <a:r>
            <a:rPr lang="en-US" sz="2000" kern="1200" smtClean="0">
              <a:latin typeface="楷体" pitchFamily="49" charset="-122"/>
              <a:ea typeface="楷体" pitchFamily="49" charset="-122"/>
            </a:rPr>
            <a:t>MAC</a:t>
          </a:r>
          <a:r>
            <a:rPr lang="zh-CN" sz="2000" kern="1200" smtClean="0">
              <a:latin typeface="楷体" pitchFamily="49" charset="-122"/>
              <a:ea typeface="楷体" pitchFamily="49" charset="-122"/>
            </a:rPr>
            <a:t>和</a:t>
          </a:r>
          <a:r>
            <a:rPr lang="en-US" sz="2000" kern="1200" smtClean="0">
              <a:latin typeface="楷体" pitchFamily="49" charset="-122"/>
              <a:ea typeface="楷体" pitchFamily="49" charset="-122"/>
            </a:rPr>
            <a:t>MD</a:t>
          </a:r>
          <a:r>
            <a:rPr lang="zh-CN" sz="2000" kern="1200" smtClean="0">
              <a:latin typeface="楷体" pitchFamily="49" charset="-122"/>
              <a:ea typeface="楷体" pitchFamily="49" charset="-122"/>
            </a:rPr>
            <a:t>的基本使用方式，生日攻击</a:t>
          </a:r>
          <a:endParaRPr lang="zh-CN" sz="2000" kern="1200">
            <a:latin typeface="楷体" pitchFamily="49" charset="-122"/>
            <a:ea typeface="楷体" pitchFamily="49" charset="-122"/>
          </a:endParaRPr>
        </a:p>
      </dsp:txBody>
      <dsp:txXfrm>
        <a:off x="0" y="677345"/>
        <a:ext cx="8229600" cy="1103310"/>
      </dsp:txXfrm>
    </dsp:sp>
    <dsp:sp modelId="{F0C4FF41-EB19-4AB8-AEF4-315E99D61907}">
      <dsp:nvSpPr>
        <dsp:cNvPr id="0" name=""/>
        <dsp:cNvSpPr/>
      </dsp:nvSpPr>
      <dsp:spPr>
        <a:xfrm>
          <a:off x="0" y="1780655"/>
          <a:ext cx="8229600"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kern="1200" dirty="0" smtClean="0">
              <a:latin typeface="楷体" pitchFamily="49" charset="-122"/>
              <a:ea typeface="楷体" pitchFamily="49" charset="-122"/>
            </a:rPr>
            <a:t>第二节 散列算法</a:t>
          </a:r>
          <a:endParaRPr lang="zh-CN" sz="2600" kern="1200" dirty="0">
            <a:latin typeface="楷体" pitchFamily="49" charset="-122"/>
            <a:ea typeface="楷体" pitchFamily="49" charset="-122"/>
          </a:endParaRPr>
        </a:p>
      </dsp:txBody>
      <dsp:txXfrm>
        <a:off x="31927" y="1812582"/>
        <a:ext cx="8165746" cy="590176"/>
      </dsp:txXfrm>
    </dsp:sp>
    <dsp:sp modelId="{E3EDCA5A-BAC8-42F6-8DDB-9F40EBB794BB}">
      <dsp:nvSpPr>
        <dsp:cNvPr id="0" name=""/>
        <dsp:cNvSpPr/>
      </dsp:nvSpPr>
      <dsp:spPr>
        <a:xfrm>
          <a:off x="0" y="2434686"/>
          <a:ext cx="8229600"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zh-CN" sz="2000" kern="1200" smtClean="0">
              <a:latin typeface="楷体" pitchFamily="49" charset="-122"/>
              <a:ea typeface="楷体" pitchFamily="49" charset="-122"/>
            </a:rPr>
            <a:t>信息摘要算法</a:t>
          </a:r>
          <a:r>
            <a:rPr lang="en-US" sz="2000" kern="1200" smtClean="0">
              <a:latin typeface="楷体" pitchFamily="49" charset="-122"/>
              <a:ea typeface="楷体" pitchFamily="49" charset="-122"/>
            </a:rPr>
            <a:t>MD5</a:t>
          </a:r>
          <a:endParaRPr lang="zh-CN" sz="2000" kern="1200">
            <a:latin typeface="楷体" pitchFamily="49" charset="-122"/>
            <a:ea typeface="楷体" pitchFamily="49" charset="-122"/>
          </a:endParaRPr>
        </a:p>
        <a:p>
          <a:pPr marL="228600" lvl="1" indent="-228600" algn="l" defTabSz="889000" rtl="0">
            <a:lnSpc>
              <a:spcPct val="90000"/>
            </a:lnSpc>
            <a:spcBef>
              <a:spcPct val="0"/>
            </a:spcBef>
            <a:spcAft>
              <a:spcPct val="20000"/>
            </a:spcAft>
            <a:buChar char="••"/>
          </a:pPr>
          <a:r>
            <a:rPr lang="zh-CN" sz="2000" kern="1200" dirty="0" smtClean="0">
              <a:latin typeface="楷体" pitchFamily="49" charset="-122"/>
              <a:ea typeface="楷体" pitchFamily="49" charset="-122"/>
            </a:rPr>
            <a:t>安全散列算法</a:t>
          </a:r>
          <a:r>
            <a:rPr lang="en-US" sz="2000" kern="1200" dirty="0" smtClean="0">
              <a:latin typeface="楷体" pitchFamily="49" charset="-122"/>
              <a:ea typeface="楷体" pitchFamily="49" charset="-122"/>
            </a:rPr>
            <a:t>SHA</a:t>
          </a:r>
          <a:endParaRPr lang="zh-CN" sz="2000" kern="1200" dirty="0">
            <a:latin typeface="楷体" pitchFamily="49" charset="-122"/>
            <a:ea typeface="楷体" pitchFamily="49" charset="-122"/>
          </a:endParaRPr>
        </a:p>
        <a:p>
          <a:pPr marL="228600" lvl="1" indent="-228600" algn="l" defTabSz="889000" rtl="0">
            <a:lnSpc>
              <a:spcPct val="90000"/>
            </a:lnSpc>
            <a:spcBef>
              <a:spcPct val="0"/>
            </a:spcBef>
            <a:spcAft>
              <a:spcPct val="20000"/>
            </a:spcAft>
            <a:buChar char="••"/>
          </a:pPr>
          <a:r>
            <a:rPr lang="en-US" sz="2000" kern="1200" dirty="0" smtClean="0">
              <a:latin typeface="楷体" pitchFamily="49" charset="-122"/>
              <a:ea typeface="楷体" pitchFamily="49" charset="-122"/>
            </a:rPr>
            <a:t>RIPEMD-160</a:t>
          </a:r>
          <a:r>
            <a:rPr lang="zh-CN" altLang="en-US" sz="2000" kern="1200" dirty="0" smtClean="0">
              <a:latin typeface="楷体" pitchFamily="49" charset="-122"/>
              <a:ea typeface="楷体" pitchFamily="49" charset="-122"/>
            </a:rPr>
            <a:t>、</a:t>
          </a:r>
          <a:r>
            <a:rPr lang="en-US" sz="2000" kern="1200" dirty="0" smtClean="0">
              <a:latin typeface="楷体" pitchFamily="49" charset="-122"/>
              <a:ea typeface="楷体" pitchFamily="49" charset="-122"/>
            </a:rPr>
            <a:t>Whirlpool</a:t>
          </a:r>
          <a:endParaRPr lang="zh-CN" sz="2000" kern="1200" dirty="0">
            <a:latin typeface="楷体" pitchFamily="49" charset="-122"/>
            <a:ea typeface="楷体" pitchFamily="49" charset="-122"/>
          </a:endParaRPr>
        </a:p>
      </dsp:txBody>
      <dsp:txXfrm>
        <a:off x="0" y="2434686"/>
        <a:ext cx="8229600" cy="1103310"/>
      </dsp:txXfrm>
    </dsp:sp>
    <dsp:sp modelId="{1937FFF9-40A6-48D4-B9F6-79CBBCBEF2F0}">
      <dsp:nvSpPr>
        <dsp:cNvPr id="0" name=""/>
        <dsp:cNvSpPr/>
      </dsp:nvSpPr>
      <dsp:spPr>
        <a:xfrm>
          <a:off x="0" y="3537996"/>
          <a:ext cx="8229600"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kern="1200" dirty="0" smtClean="0">
              <a:latin typeface="楷体" pitchFamily="49" charset="-122"/>
              <a:ea typeface="楷体" pitchFamily="49" charset="-122"/>
            </a:rPr>
            <a:t>第三节 </a:t>
          </a:r>
          <a:r>
            <a:rPr lang="en-US" sz="2600" kern="1200" dirty="0" smtClean="0">
              <a:latin typeface="楷体" pitchFamily="49" charset="-122"/>
              <a:ea typeface="楷体" pitchFamily="49" charset="-122"/>
            </a:rPr>
            <a:t>MAC</a:t>
          </a:r>
          <a:r>
            <a:rPr lang="zh-CN" sz="2600" kern="1200" dirty="0" smtClean="0">
              <a:latin typeface="楷体" pitchFamily="49" charset="-122"/>
              <a:ea typeface="楷体" pitchFamily="49" charset="-122"/>
            </a:rPr>
            <a:t>算法</a:t>
          </a:r>
          <a:endParaRPr lang="zh-CN" sz="2600" kern="1200" dirty="0">
            <a:latin typeface="楷体" pitchFamily="49" charset="-122"/>
            <a:ea typeface="楷体" pitchFamily="49" charset="-122"/>
          </a:endParaRPr>
        </a:p>
      </dsp:txBody>
      <dsp:txXfrm>
        <a:off x="31927" y="3569923"/>
        <a:ext cx="8165746" cy="590176"/>
      </dsp:txXfrm>
    </dsp:sp>
    <dsp:sp modelId="{FD24FE0C-6CA9-4A9D-BDCC-DC9433ED70D7}">
      <dsp:nvSpPr>
        <dsp:cNvPr id="0" name=""/>
        <dsp:cNvSpPr/>
      </dsp:nvSpPr>
      <dsp:spPr>
        <a:xfrm>
          <a:off x="0" y="4192026"/>
          <a:ext cx="8229600" cy="726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latin typeface="楷体" pitchFamily="49" charset="-122"/>
              <a:ea typeface="楷体" pitchFamily="49" charset="-122"/>
            </a:rPr>
            <a:t>HMAC</a:t>
          </a:r>
          <a:endParaRPr lang="zh-CN" sz="2000" kern="1200" dirty="0">
            <a:latin typeface="楷体" pitchFamily="49" charset="-122"/>
            <a:ea typeface="楷体" pitchFamily="49" charset="-122"/>
          </a:endParaRPr>
        </a:p>
        <a:p>
          <a:pPr marL="228600" lvl="1" indent="-228600" algn="l" defTabSz="889000" rtl="0">
            <a:lnSpc>
              <a:spcPct val="90000"/>
            </a:lnSpc>
            <a:spcBef>
              <a:spcPct val="0"/>
            </a:spcBef>
            <a:spcAft>
              <a:spcPct val="20000"/>
            </a:spcAft>
            <a:buChar char="••"/>
          </a:pPr>
          <a:r>
            <a:rPr lang="en-US" sz="2000" kern="1200" smtClean="0">
              <a:latin typeface="楷体" pitchFamily="49" charset="-122"/>
              <a:ea typeface="楷体" pitchFamily="49" charset="-122"/>
            </a:rPr>
            <a:t>CMAC</a:t>
          </a:r>
          <a:endParaRPr lang="zh-CN" sz="2000" kern="1200">
            <a:latin typeface="楷体" pitchFamily="49" charset="-122"/>
            <a:ea typeface="楷体" pitchFamily="49" charset="-122"/>
          </a:endParaRPr>
        </a:p>
      </dsp:txBody>
      <dsp:txXfrm>
        <a:off x="0" y="4192026"/>
        <a:ext cx="8229600" cy="7265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2014/11/13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13</a:t>
            </a:fld>
            <a:endParaRPr lang="zh-CN" altLang="en-US"/>
          </a:p>
        </p:txBody>
      </p:sp>
    </p:spTree>
    <p:extLst>
      <p:ext uri="{BB962C8B-B14F-4D97-AF65-F5344CB8AC3E}">
        <p14:creationId xmlns:p14="http://schemas.microsoft.com/office/powerpoint/2010/main" val="198149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87BCE04-105F-4E37-A9FA-F54EB07FEBA9}" type="slidenum">
              <a:rPr lang="en-AU" altLang="zh-CN"/>
              <a:pPr/>
              <a:t>40</a:t>
            </a:fld>
            <a:endParaRPr lang="en-AU"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3228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a:t>
            </a:r>
            <a:r>
              <a:rPr lang="zh-CN" altLang="en-US" dirty="0" smtClean="0"/>
              <a:t>摆在前面时，其作用就相当于一个初始向量。攻击者可以在后面追加内容而不被发现。</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86</a:t>
            </a:fld>
            <a:endParaRPr lang="zh-CN" altLang="en-US"/>
          </a:p>
        </p:txBody>
      </p:sp>
    </p:spTree>
    <p:extLst>
      <p:ext uri="{BB962C8B-B14F-4D97-AF65-F5344CB8AC3E}">
        <p14:creationId xmlns:p14="http://schemas.microsoft.com/office/powerpoint/2010/main" val="3648921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中间也可以插入更多个分组，只需保证最后一个分组与</a:t>
            </a:r>
            <a:r>
              <a:rPr lang="en-US" altLang="zh-CN" dirty="0" smtClean="0"/>
              <a:t>T</a:t>
            </a:r>
            <a:r>
              <a:rPr lang="zh-CN" altLang="en-US" dirty="0" smtClean="0"/>
              <a:t>的异或等于</a:t>
            </a:r>
            <a:r>
              <a:rPr lang="en-US" altLang="zh-CN" dirty="0" smtClean="0"/>
              <a:t>X</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92</a:t>
            </a:fld>
            <a:endParaRPr lang="zh-CN" altLang="en-US"/>
          </a:p>
        </p:txBody>
      </p:sp>
    </p:spTree>
    <p:extLst>
      <p:ext uri="{BB962C8B-B14F-4D97-AF65-F5344CB8AC3E}">
        <p14:creationId xmlns:p14="http://schemas.microsoft.com/office/powerpoint/2010/main" val="3850387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4">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1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slide" Target="slide85.xml"/><Relationship Id="rId5" Type="http://schemas.openxmlformats.org/officeDocument/2006/relationships/slide" Target="slide39.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1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1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1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1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1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slide" Target="slide85.xml"/><Relationship Id="rId5" Type="http://schemas.openxmlformats.org/officeDocument/2006/relationships/slide" Target="slide39.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slide" Target="slide85.xml"/><Relationship Id="rId5" Type="http://schemas.openxmlformats.org/officeDocument/2006/relationships/slide" Target="slide39.xml"/><Relationship Id="rId4" Type="http://schemas.openxmlformats.org/officeDocument/2006/relationships/slide" Target="slide3.xml"/></Relationships>
</file>

<file path=ppt/slides/_rels/slide2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2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2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2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2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slide" Target="slide85.xml"/></Relationships>
</file>

<file path=ppt/slides/_rels/slide3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4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4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4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4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4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4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4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4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4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slide" Target="slide85.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5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5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5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5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5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5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5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slide" Target="slide85.xml"/><Relationship Id="rId4" Type="http://schemas.openxmlformats.org/officeDocument/2006/relationships/slide" Target="slide39.xml"/></Relationships>
</file>

<file path=ppt/slides/_rels/slide5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5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5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6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6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6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6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6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6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6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6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6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slide" Target="slide85.xml"/><Relationship Id="rId4" Type="http://schemas.openxmlformats.org/officeDocument/2006/relationships/slide" Target="slide39.xml"/></Relationships>
</file>

<file path=ppt/slides/_rels/slide6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slide" Target="slide85.xml"/><Relationship Id="rId4" Type="http://schemas.openxmlformats.org/officeDocument/2006/relationships/slide" Target="slide39.xml"/></Relationships>
</file>

<file path=ppt/slides/_rels/slide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7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slide" Target="slide85.xml"/><Relationship Id="rId4" Type="http://schemas.openxmlformats.org/officeDocument/2006/relationships/slide" Target="slide39.xml"/></Relationships>
</file>

<file path=ppt/slides/_rels/slide7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slide" Target="slide85.xml"/><Relationship Id="rId4" Type="http://schemas.openxmlformats.org/officeDocument/2006/relationships/slide" Target="slide39.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slide" Target="slide85.xml"/><Relationship Id="rId5" Type="http://schemas.openxmlformats.org/officeDocument/2006/relationships/slide" Target="slide39.xml"/><Relationship Id="rId4" Type="http://schemas.openxmlformats.org/officeDocument/2006/relationships/slide" Target="slide3.xml"/></Relationships>
</file>

<file path=ppt/slides/_rels/slide7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7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7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7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7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7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slide" Target="slide85.xml"/><Relationship Id="rId4" Type="http://schemas.openxmlformats.org/officeDocument/2006/relationships/slide" Target="slide39.xml"/></Relationships>
</file>

<file path=ppt/slides/_rels/slide7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slide" Target="slide85.xml"/><Relationship Id="rId4" Type="http://schemas.openxmlformats.org/officeDocument/2006/relationships/slide" Target="slide39.xml"/></Relationships>
</file>

<file path=ppt/slides/_rels/slide8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slide" Target="slide85.xml"/><Relationship Id="rId5" Type="http://schemas.openxmlformats.org/officeDocument/2006/relationships/slide" Target="slide39.xml"/><Relationship Id="rId4" Type="http://schemas.openxmlformats.org/officeDocument/2006/relationships/slide" Target="slide3.xml"/></Relationships>
</file>

<file path=ppt/slides/_rels/slide8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8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8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8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8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8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9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9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9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39.xml"/></Relationships>
</file>

<file path=ppt/slides/_rels/slide9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8.png"/><Relationship Id="rId1" Type="http://schemas.openxmlformats.org/officeDocument/2006/relationships/slideLayout" Target="../slideLayouts/slideLayout6.xml"/><Relationship Id="rId5" Type="http://schemas.openxmlformats.org/officeDocument/2006/relationships/slide" Target="slide85.xml"/><Relationship Id="rId4" Type="http://schemas.openxmlformats.org/officeDocument/2006/relationships/slide" Target="slide39.xml"/></Relationships>
</file>

<file path=ppt/slides/_rels/slide9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导论˙第</a:t>
            </a:r>
            <a:r>
              <a:rPr lang="en-US" altLang="zh-CN" sz="2400" dirty="0"/>
              <a:t>8</a:t>
            </a:r>
            <a:r>
              <a:rPr lang="zh-CN" altLang="en-US" sz="2400" smtClean="0"/>
              <a:t>章</a:t>
            </a:r>
            <a:r>
              <a:rPr lang="en-US" altLang="zh-CN" sz="2400" dirty="0"/>
              <a:t/>
            </a:r>
            <a:br>
              <a:rPr lang="en-US" altLang="zh-CN" sz="2400" dirty="0"/>
            </a:br>
            <a:r>
              <a:rPr lang="zh-CN" altLang="en-US" sz="4400" dirty="0"/>
              <a:t>消息认证及其算法</a:t>
            </a:r>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二、消息认证码</a:t>
            </a:r>
            <a:r>
              <a:rPr lang="en-US" altLang="zh-CN" dirty="0" smtClean="0"/>
              <a:t>MAC</a:t>
            </a:r>
            <a:endParaRPr lang="zh-CN" altLang="en-US" dirty="0"/>
          </a:p>
        </p:txBody>
      </p:sp>
      <p:sp>
        <p:nvSpPr>
          <p:cNvPr id="3" name="内容占位符 2"/>
          <p:cNvSpPr>
            <a:spLocks noGrp="1"/>
          </p:cNvSpPr>
          <p:nvPr>
            <p:ph idx="1"/>
          </p:nvPr>
        </p:nvSpPr>
        <p:spPr/>
        <p:txBody>
          <a:bodyPr>
            <a:noAutofit/>
          </a:bodyPr>
          <a:lstStyle/>
          <a:p>
            <a:r>
              <a:rPr lang="zh-CN" altLang="en-US" dirty="0" smtClean="0"/>
              <a:t>使用密钥产生短小的定长数据分组，即所谓的</a:t>
            </a:r>
            <a:r>
              <a:rPr lang="zh-CN" altLang="en-US" dirty="0" smtClean="0">
                <a:solidFill>
                  <a:srgbClr val="FF0000"/>
                </a:solidFill>
              </a:rPr>
              <a:t>密码校验</a:t>
            </a:r>
            <a:r>
              <a:rPr lang="en-US" altLang="zh-CN" dirty="0" smtClean="0">
                <a:solidFill>
                  <a:srgbClr val="FF0000"/>
                </a:solidFill>
              </a:rPr>
              <a:t>MAC</a:t>
            </a:r>
            <a:r>
              <a:rPr lang="zh-CN" altLang="en-US" dirty="0" smtClean="0"/>
              <a:t>，将它附加在报文中。</a:t>
            </a:r>
            <a:endParaRPr lang="en-US" altLang="zh-CN" dirty="0" smtClean="0"/>
          </a:p>
          <a:p>
            <a:r>
              <a:rPr lang="zh-CN" altLang="en-US" dirty="0" smtClean="0"/>
              <a:t>通信双方共享密钥</a:t>
            </a:r>
            <a:r>
              <a:rPr lang="en-US" altLang="zh-CN" dirty="0" smtClean="0"/>
              <a:t>k</a:t>
            </a:r>
            <a:r>
              <a:rPr lang="zh-CN" altLang="en-US" dirty="0" smtClean="0"/>
              <a:t>，发送方计算</a:t>
            </a:r>
            <a:r>
              <a:rPr lang="en-US" altLang="zh-CN" dirty="0" smtClean="0"/>
              <a:t>MAC=</a:t>
            </a:r>
            <a:r>
              <a:rPr lang="en-US" altLang="zh-CN" dirty="0" err="1" smtClean="0"/>
              <a:t>C</a:t>
            </a:r>
            <a:r>
              <a:rPr lang="en-US" altLang="zh-CN" baseline="-25000" dirty="0" err="1" smtClean="0"/>
              <a:t>k</a:t>
            </a:r>
            <a:r>
              <a:rPr lang="en-US" altLang="zh-CN" dirty="0" smtClean="0"/>
              <a:t>(m)</a:t>
            </a:r>
            <a:r>
              <a:rPr lang="zh-CN" altLang="en-US" dirty="0" smtClean="0"/>
              <a:t>并附在报文后。接收方根据</a:t>
            </a:r>
            <a:r>
              <a:rPr lang="en-US" altLang="zh-CN" dirty="0" smtClean="0"/>
              <a:t>m</a:t>
            </a:r>
            <a:r>
              <a:rPr lang="zh-CN" altLang="en-US" dirty="0" smtClean="0"/>
              <a:t>重新计算</a:t>
            </a:r>
            <a:r>
              <a:rPr lang="en-US" altLang="zh-CN" dirty="0" smtClean="0"/>
              <a:t>MAC</a:t>
            </a:r>
            <a:r>
              <a:rPr lang="zh-CN" altLang="en-US" dirty="0" smtClean="0"/>
              <a:t>，并与接收到的</a:t>
            </a:r>
            <a:r>
              <a:rPr lang="en-US" altLang="zh-CN" dirty="0" smtClean="0"/>
              <a:t>MAC</a:t>
            </a:r>
            <a:r>
              <a:rPr lang="zh-CN" altLang="en-US" dirty="0" smtClean="0"/>
              <a:t>比较。若密钥不公开且</a:t>
            </a:r>
            <a:r>
              <a:rPr lang="en-US" altLang="zh-CN" dirty="0" smtClean="0"/>
              <a:t>MAC</a:t>
            </a:r>
            <a:r>
              <a:rPr lang="zh-CN" altLang="en-US" dirty="0" smtClean="0"/>
              <a:t>匹配，则：</a:t>
            </a:r>
          </a:p>
          <a:p>
            <a:pPr lvl="1"/>
            <a:r>
              <a:rPr lang="zh-CN" altLang="en-US" dirty="0" smtClean="0"/>
              <a:t>接收方可以确信报文未被更改；</a:t>
            </a:r>
          </a:p>
          <a:p>
            <a:pPr lvl="1"/>
            <a:r>
              <a:rPr lang="zh-CN" altLang="en-US" dirty="0" smtClean="0"/>
              <a:t>接收方可以确信报文来自声称的发送者。</a:t>
            </a:r>
          </a:p>
          <a:p>
            <a:pPr lvl="1"/>
            <a:endParaRPr lang="en-US" altLang="zh-CN" dirty="0" smtClean="0"/>
          </a:p>
          <a:p>
            <a:pPr lvl="1"/>
            <a:r>
              <a:rPr lang="en-US" altLang="zh-CN" dirty="0"/>
              <a:t>MAC</a:t>
            </a:r>
            <a:r>
              <a:rPr lang="zh-CN" altLang="en-US" dirty="0"/>
              <a:t>函数类似加密，但</a:t>
            </a:r>
            <a:r>
              <a:rPr lang="zh-CN" altLang="en-US" dirty="0" smtClean="0"/>
              <a:t>非</a:t>
            </a:r>
            <a:r>
              <a:rPr lang="zh-CN" altLang="en-US" dirty="0"/>
              <a:t>加密</a:t>
            </a:r>
            <a:r>
              <a:rPr lang="zh-CN" altLang="en-US" dirty="0" smtClean="0"/>
              <a:t>，</a:t>
            </a:r>
            <a:r>
              <a:rPr lang="zh-CN" altLang="en-US" dirty="0"/>
              <a:t>也无需可逆</a:t>
            </a:r>
          </a:p>
          <a:p>
            <a:pPr lvl="1"/>
            <a:r>
              <a:rPr lang="zh-CN" altLang="en-US" dirty="0" smtClean="0">
                <a:solidFill>
                  <a:srgbClr val="FF0000"/>
                </a:solidFill>
              </a:rPr>
              <a:t>报文鉴别不提供保密</a:t>
            </a:r>
          </a:p>
          <a:p>
            <a:pPr lvl="1"/>
            <a:r>
              <a:rPr lang="zh-CN" altLang="en-US" dirty="0" smtClean="0"/>
              <a:t>常将</a:t>
            </a:r>
            <a:r>
              <a:rPr lang="en-US" altLang="zh-CN" dirty="0" smtClean="0"/>
              <a:t>MAC</a:t>
            </a:r>
            <a:r>
              <a:rPr lang="zh-CN" altLang="en-US" dirty="0" smtClean="0"/>
              <a:t>直接与明文并置，然后加密传输</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157254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a:t>
            </a:r>
            <a:r>
              <a:rPr lang="zh-CN" altLang="en-US" dirty="0" smtClean="0"/>
              <a:t>的性质</a:t>
            </a:r>
            <a:endParaRPr lang="zh-CN" altLang="en-US" dirty="0"/>
          </a:p>
        </p:txBody>
      </p:sp>
      <p:sp>
        <p:nvSpPr>
          <p:cNvPr id="3" name="内容占位符 2"/>
          <p:cNvSpPr>
            <a:spLocks noGrp="1"/>
          </p:cNvSpPr>
          <p:nvPr>
            <p:ph idx="1"/>
          </p:nvPr>
        </p:nvSpPr>
        <p:spPr/>
        <p:txBody>
          <a:bodyPr/>
          <a:lstStyle/>
          <a:p>
            <a:r>
              <a:rPr lang="en-US" altLang="zh-CN" dirty="0" smtClean="0">
                <a:cs typeface="Times New Roman" pitchFamily="18" charset="0"/>
              </a:rPr>
              <a:t>MAC</a:t>
            </a:r>
            <a:r>
              <a:rPr lang="zh-CN" altLang="en-US" dirty="0" smtClean="0">
                <a:cs typeface="Times New Roman" pitchFamily="18" charset="0"/>
              </a:rPr>
              <a:t>是一种密码校验和：</a:t>
            </a:r>
            <a:r>
              <a:rPr lang="en-US" altLang="zh-CN" dirty="0" smtClean="0">
                <a:cs typeface="Times New Roman" pitchFamily="18" charset="0"/>
              </a:rPr>
              <a:t>MAC = </a:t>
            </a:r>
            <a:r>
              <a:rPr lang="en-US" altLang="zh-CN" dirty="0" err="1" smtClean="0">
                <a:cs typeface="Times New Roman" pitchFamily="18" charset="0"/>
              </a:rPr>
              <a:t>C</a:t>
            </a:r>
            <a:r>
              <a:rPr lang="en-US" altLang="zh-CN" baseline="-25000" dirty="0" err="1" smtClean="0">
                <a:cs typeface="Times New Roman" pitchFamily="18" charset="0"/>
              </a:rPr>
              <a:t>k</a:t>
            </a:r>
            <a:r>
              <a:rPr lang="en-US" altLang="zh-CN" dirty="0" smtClean="0">
                <a:cs typeface="Times New Roman" pitchFamily="18" charset="0"/>
              </a:rPr>
              <a:t>(m)</a:t>
            </a:r>
          </a:p>
          <a:p>
            <a:pPr lvl="1"/>
            <a:r>
              <a:rPr lang="zh-CN" altLang="en-US" dirty="0" smtClean="0">
                <a:cs typeface="Times New Roman" pitchFamily="18" charset="0"/>
              </a:rPr>
              <a:t>用于对可变长消息</a:t>
            </a:r>
            <a:r>
              <a:rPr lang="en-US" altLang="zh-CN" dirty="0" smtClean="0">
                <a:cs typeface="Times New Roman" pitchFamily="18" charset="0"/>
              </a:rPr>
              <a:t>m</a:t>
            </a:r>
            <a:r>
              <a:rPr lang="zh-CN" altLang="en-US" dirty="0" smtClean="0">
                <a:cs typeface="Times New Roman" pitchFamily="18" charset="0"/>
              </a:rPr>
              <a:t>编写摘要</a:t>
            </a:r>
            <a:endParaRPr lang="en-US" altLang="zh-CN" dirty="0" smtClean="0">
              <a:cs typeface="Times New Roman" pitchFamily="18" charset="0"/>
            </a:endParaRPr>
          </a:p>
          <a:p>
            <a:pPr lvl="1"/>
            <a:r>
              <a:rPr lang="zh-CN" altLang="en-US" dirty="0" smtClean="0">
                <a:cs typeface="Times New Roman" pitchFamily="18" charset="0"/>
              </a:rPr>
              <a:t>使用密钥</a:t>
            </a:r>
            <a:r>
              <a:rPr lang="en-US" altLang="zh-CN" dirty="0" smtClean="0">
                <a:cs typeface="Times New Roman" pitchFamily="18" charset="0"/>
              </a:rPr>
              <a:t>k</a:t>
            </a:r>
          </a:p>
          <a:p>
            <a:pPr lvl="1"/>
            <a:r>
              <a:rPr lang="zh-CN" altLang="en-US" dirty="0" smtClean="0">
                <a:cs typeface="Times New Roman" pitchFamily="18" charset="0"/>
              </a:rPr>
              <a:t>产生一个定长的认证码</a:t>
            </a:r>
            <a:endParaRPr lang="en-US"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显然，</a:t>
            </a:r>
            <a:r>
              <a:rPr lang="en-US" altLang="zh-CN" dirty="0" smtClean="0">
                <a:cs typeface="Times New Roman" pitchFamily="18" charset="0"/>
              </a:rPr>
              <a:t>MAC</a:t>
            </a:r>
            <a:r>
              <a:rPr lang="zh-CN" altLang="en-US" dirty="0" smtClean="0">
                <a:cs typeface="Times New Roman" pitchFamily="18" charset="0"/>
              </a:rPr>
              <a:t>是多对一的映射</a:t>
            </a:r>
            <a:endParaRPr lang="en-US" altLang="zh-CN" dirty="0" smtClean="0">
              <a:cs typeface="Times New Roman" pitchFamily="18" charset="0"/>
            </a:endParaRPr>
          </a:p>
          <a:p>
            <a:pPr lvl="1"/>
            <a:r>
              <a:rPr lang="zh-CN" altLang="en-US" dirty="0" smtClean="0">
                <a:cs typeface="Times New Roman" pitchFamily="18" charset="0"/>
              </a:rPr>
              <a:t>多个消息可能具有相同的</a:t>
            </a:r>
            <a:r>
              <a:rPr lang="en-US" altLang="zh-CN" dirty="0" smtClean="0">
                <a:cs typeface="Times New Roman" pitchFamily="18" charset="0"/>
              </a:rPr>
              <a:t>MAC</a:t>
            </a:r>
          </a:p>
          <a:p>
            <a:pPr lvl="1"/>
            <a:r>
              <a:rPr lang="zh-CN" altLang="en-US" dirty="0" smtClean="0">
                <a:cs typeface="Times New Roman" pitchFamily="18" charset="0"/>
              </a:rPr>
              <a:t>但根据指定</a:t>
            </a:r>
            <a:r>
              <a:rPr lang="en-US" altLang="zh-CN" dirty="0" smtClean="0">
                <a:cs typeface="Times New Roman" pitchFamily="18" charset="0"/>
              </a:rPr>
              <a:t>MAC</a:t>
            </a:r>
            <a:r>
              <a:rPr lang="zh-CN" altLang="en-US" dirty="0" smtClean="0">
                <a:cs typeface="Times New Roman" pitchFamily="18" charset="0"/>
              </a:rPr>
              <a:t>构造消息很难</a:t>
            </a:r>
            <a:endParaRPr lang="en-AU" altLang="zh-CN" dirty="0" smtClean="0">
              <a:ea typeface="宋体" charset="-122"/>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116556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a:t>
            </a:r>
            <a:r>
              <a:rPr lang="zh-CN" altLang="en-US" dirty="0" smtClean="0"/>
              <a:t>的基本使用方式</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251520" y="1196752"/>
            <a:ext cx="5328592" cy="4824536"/>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5685923" y="1602962"/>
            <a:ext cx="3278565" cy="4778366"/>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12</a:t>
            </a:fld>
            <a:endParaRPr lang="en-US" altLang="zh-CN" dirty="0"/>
          </a:p>
        </p:txBody>
      </p:sp>
      <p:sp>
        <p:nvSpPr>
          <p:cNvPr id="7" name="流程图: 可选过程 6">
            <a:hlinkClick r:id="rId4"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953433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a:t>
            </a:r>
            <a:r>
              <a:rPr lang="zh-CN" altLang="en-US" dirty="0" smtClean="0"/>
              <a:t>的应用场合</a:t>
            </a:r>
            <a:endParaRPr lang="zh-CN" altLang="en-US" dirty="0"/>
          </a:p>
        </p:txBody>
      </p:sp>
      <p:sp>
        <p:nvSpPr>
          <p:cNvPr id="3" name="内容占位符 2"/>
          <p:cNvSpPr>
            <a:spLocks noGrp="1"/>
          </p:cNvSpPr>
          <p:nvPr>
            <p:ph idx="1"/>
          </p:nvPr>
        </p:nvSpPr>
        <p:spPr/>
        <p:txBody>
          <a:bodyPr/>
          <a:lstStyle/>
          <a:p>
            <a:r>
              <a:rPr lang="zh-CN" altLang="en-US" dirty="0" smtClean="0"/>
              <a:t>对称加密同时提供保密和认证，为什么还要用只提供认证的</a:t>
            </a:r>
            <a:r>
              <a:rPr lang="en-US" altLang="zh-CN" dirty="0" smtClean="0"/>
              <a:t>MAC</a:t>
            </a:r>
            <a:r>
              <a:rPr lang="zh-CN" altLang="en-US" dirty="0" smtClean="0"/>
              <a:t>？</a:t>
            </a:r>
            <a:endParaRPr lang="en-US" altLang="zh-CN" dirty="0" smtClean="0"/>
          </a:p>
          <a:p>
            <a:pPr lvl="1"/>
            <a:r>
              <a:rPr lang="zh-CN" altLang="en-US" dirty="0" smtClean="0"/>
              <a:t>将一条非秘密消息广播给很多人时</a:t>
            </a:r>
            <a:r>
              <a:rPr lang="en-US" altLang="zh-CN" dirty="0" smtClean="0"/>
              <a:t>——</a:t>
            </a:r>
            <a:r>
              <a:rPr lang="zh-CN" altLang="en-US" dirty="0" smtClean="0"/>
              <a:t>不需要加密，也不需要每个人都做认证</a:t>
            </a:r>
            <a:endParaRPr lang="en-US" altLang="zh-CN" dirty="0" smtClean="0"/>
          </a:p>
          <a:p>
            <a:pPr lvl="1"/>
            <a:r>
              <a:rPr lang="zh-CN" altLang="en-US" dirty="0" smtClean="0"/>
              <a:t>信息传输速度过快，没时间逐个解密</a:t>
            </a:r>
            <a:r>
              <a:rPr lang="en-US" altLang="zh-CN" dirty="0" smtClean="0"/>
              <a:t>——</a:t>
            </a:r>
            <a:r>
              <a:rPr lang="zh-CN" altLang="en-US" dirty="0" smtClean="0"/>
              <a:t>可以随机选择认证</a:t>
            </a:r>
            <a:endParaRPr lang="en-US" altLang="zh-CN" dirty="0" smtClean="0"/>
          </a:p>
          <a:p>
            <a:pPr lvl="1"/>
            <a:r>
              <a:rPr lang="zh-CN" altLang="en-US" dirty="0" smtClean="0"/>
              <a:t>计算机程序的防篡改</a:t>
            </a:r>
            <a:r>
              <a:rPr lang="en-US" altLang="zh-CN" dirty="0" smtClean="0"/>
              <a:t>——</a:t>
            </a:r>
            <a:r>
              <a:rPr lang="zh-CN" altLang="en-US" dirty="0" smtClean="0"/>
              <a:t>每次运行都解密是很麻烦的</a:t>
            </a:r>
            <a:endParaRPr lang="en-US" altLang="zh-CN" dirty="0" smtClean="0"/>
          </a:p>
          <a:p>
            <a:pPr lvl="1"/>
            <a:r>
              <a:rPr lang="zh-CN" altLang="en-US" dirty="0" smtClean="0"/>
              <a:t>用户不希望做认证的人</a:t>
            </a:r>
            <a:r>
              <a:rPr lang="en-US" altLang="zh-CN" dirty="0" smtClean="0"/>
              <a:t>/</a:t>
            </a:r>
            <a:r>
              <a:rPr lang="zh-CN" altLang="en-US" dirty="0" smtClean="0"/>
              <a:t>机构得到明文</a:t>
            </a:r>
            <a:r>
              <a:rPr lang="en-US" altLang="zh-CN" dirty="0" smtClean="0"/>
              <a:t>——</a:t>
            </a:r>
            <a:r>
              <a:rPr lang="zh-CN" altLang="en-US" dirty="0" smtClean="0"/>
              <a:t>不让外人解密</a:t>
            </a:r>
            <a:endParaRPr lang="en-US" altLang="zh-CN" dirty="0" smtClean="0"/>
          </a:p>
          <a:p>
            <a:pPr lvl="1"/>
            <a:r>
              <a:rPr lang="zh-CN" altLang="en-US" dirty="0" smtClean="0"/>
              <a:t>认证和保密性的分开，有利于系统的层次化设计</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4032493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对</a:t>
            </a:r>
            <a:r>
              <a:rPr lang="en-US" altLang="zh-CN" dirty="0" smtClean="0"/>
              <a:t>MAC</a:t>
            </a:r>
            <a:r>
              <a:rPr lang="zh-CN" altLang="en-US" dirty="0" smtClean="0"/>
              <a:t>的攻击</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MAC</a:t>
            </a:r>
            <a:r>
              <a:rPr lang="zh-CN" altLang="en-US" dirty="0" smtClean="0"/>
              <a:t>密钥的穷举攻击</a:t>
            </a:r>
            <a:endParaRPr lang="en-US" altLang="zh-CN" dirty="0" smtClean="0"/>
          </a:p>
          <a:p>
            <a:pPr lvl="1"/>
            <a:r>
              <a:rPr lang="zh-CN" altLang="en-US" dirty="0" smtClean="0"/>
              <a:t>若密钥长度</a:t>
            </a:r>
            <a:r>
              <a:rPr lang="en-US" altLang="zh-CN" dirty="0" smtClean="0"/>
              <a:t>(k)</a:t>
            </a:r>
            <a:r>
              <a:rPr lang="zh-CN" altLang="en-US" dirty="0" smtClean="0"/>
              <a:t>大于</a:t>
            </a:r>
            <a:r>
              <a:rPr lang="en-US" altLang="zh-CN" dirty="0" smtClean="0"/>
              <a:t>MAC</a:t>
            </a:r>
            <a:r>
              <a:rPr lang="zh-CN" altLang="en-US" dirty="0" smtClean="0"/>
              <a:t>长度</a:t>
            </a:r>
            <a:r>
              <a:rPr lang="en-US" altLang="zh-CN" dirty="0" smtClean="0"/>
              <a:t>(n)</a:t>
            </a:r>
          </a:p>
          <a:p>
            <a:pPr lvl="2"/>
            <a:r>
              <a:rPr lang="zh-CN" altLang="en-US" dirty="0" smtClean="0"/>
              <a:t>对消息</a:t>
            </a:r>
            <a:r>
              <a:rPr lang="en-US" altLang="zh-CN" dirty="0" smtClean="0"/>
              <a:t>m</a:t>
            </a:r>
            <a:r>
              <a:rPr lang="en-US" altLang="zh-CN" baseline="-25000" dirty="0" smtClean="0"/>
              <a:t>1</a:t>
            </a:r>
            <a:r>
              <a:rPr lang="zh-CN" altLang="en-US" dirty="0" smtClean="0"/>
              <a:t>及对应</a:t>
            </a:r>
            <a:r>
              <a:rPr lang="en-US" altLang="zh-CN" dirty="0" smtClean="0"/>
              <a:t>MAC</a:t>
            </a:r>
            <a:r>
              <a:rPr lang="en-US" altLang="zh-CN" baseline="-25000" dirty="0" smtClean="0"/>
              <a:t>1</a:t>
            </a:r>
            <a:r>
              <a:rPr lang="zh-CN" altLang="en-US" dirty="0" smtClean="0"/>
              <a:t>尝试密钥，平均会有</a:t>
            </a:r>
            <a:r>
              <a:rPr lang="en-US" altLang="zh-CN" dirty="0" smtClean="0"/>
              <a:t>2</a:t>
            </a:r>
            <a:r>
              <a:rPr lang="en-US" altLang="zh-CN" baseline="30000" dirty="0" smtClean="0"/>
              <a:t>k-n</a:t>
            </a:r>
            <a:r>
              <a:rPr lang="zh-CN" altLang="en-US" dirty="0" smtClean="0"/>
              <a:t>个匹配密钥</a:t>
            </a:r>
            <a:endParaRPr lang="en-US" altLang="zh-CN" dirty="0" smtClean="0"/>
          </a:p>
          <a:p>
            <a:pPr lvl="2"/>
            <a:r>
              <a:rPr lang="zh-CN" altLang="en-US" dirty="0" smtClean="0"/>
              <a:t>对消息</a:t>
            </a:r>
            <a:r>
              <a:rPr lang="en-US" altLang="zh-CN" dirty="0" smtClean="0"/>
              <a:t>m</a:t>
            </a:r>
            <a:r>
              <a:rPr lang="en-US" altLang="zh-CN" baseline="-25000" dirty="0" smtClean="0"/>
              <a:t>2</a:t>
            </a:r>
            <a:r>
              <a:rPr lang="zh-CN" altLang="en-US" dirty="0" smtClean="0"/>
              <a:t>及对应</a:t>
            </a:r>
            <a:r>
              <a:rPr lang="en-US" altLang="zh-CN" dirty="0" smtClean="0"/>
              <a:t>MAC</a:t>
            </a:r>
            <a:r>
              <a:rPr lang="en-US" altLang="zh-CN" baseline="-25000" dirty="0" smtClean="0"/>
              <a:t>2</a:t>
            </a:r>
            <a:r>
              <a:rPr lang="zh-CN" altLang="en-US" dirty="0" smtClean="0"/>
              <a:t>尝试上面得到的密钥，平均会有</a:t>
            </a:r>
            <a:r>
              <a:rPr lang="en-US" altLang="zh-CN" dirty="0" smtClean="0"/>
              <a:t>2</a:t>
            </a:r>
            <a:r>
              <a:rPr lang="en-US" altLang="zh-CN" baseline="30000" dirty="0" smtClean="0"/>
              <a:t>k-2n</a:t>
            </a:r>
            <a:r>
              <a:rPr lang="zh-CN" altLang="en-US" dirty="0" smtClean="0"/>
              <a:t>个匹配密钥</a:t>
            </a:r>
            <a:endParaRPr lang="en-US" altLang="zh-CN" dirty="0" smtClean="0"/>
          </a:p>
          <a:p>
            <a:pPr lvl="2"/>
            <a:r>
              <a:rPr lang="zh-CN" altLang="en-US" dirty="0" smtClean="0"/>
              <a:t>重复下去，直到得到唯一密钥</a:t>
            </a:r>
            <a:endParaRPr lang="en-US" altLang="zh-CN" dirty="0" smtClean="0"/>
          </a:p>
          <a:p>
            <a:pPr lvl="1"/>
            <a:endParaRPr lang="en-US" altLang="zh-CN" dirty="0" smtClean="0"/>
          </a:p>
          <a:p>
            <a:pPr lvl="1"/>
            <a:r>
              <a:rPr lang="zh-CN" altLang="en-US" dirty="0" smtClean="0"/>
              <a:t>若密钥长度</a:t>
            </a:r>
            <a:r>
              <a:rPr lang="en-US" altLang="zh-CN" dirty="0" smtClean="0"/>
              <a:t>(k)</a:t>
            </a:r>
            <a:r>
              <a:rPr lang="zh-CN" altLang="en-US" dirty="0" smtClean="0"/>
              <a:t>小于</a:t>
            </a:r>
            <a:r>
              <a:rPr lang="en-US" altLang="zh-CN" dirty="0" smtClean="0"/>
              <a:t>MAC</a:t>
            </a:r>
            <a:r>
              <a:rPr lang="zh-CN" altLang="en-US" dirty="0" smtClean="0"/>
              <a:t>长度</a:t>
            </a:r>
            <a:r>
              <a:rPr lang="en-US" altLang="zh-CN" dirty="0" smtClean="0"/>
              <a:t>(n)</a:t>
            </a:r>
          </a:p>
          <a:p>
            <a:pPr lvl="2"/>
            <a:r>
              <a:rPr lang="zh-CN" altLang="en-US" dirty="0" smtClean="0"/>
              <a:t>很可能第一次尝试就得到唯一密钥</a:t>
            </a:r>
            <a:endParaRPr lang="en-US" altLang="zh-CN" dirty="0" smtClean="0"/>
          </a:p>
          <a:p>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110023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消息</a:t>
            </a:r>
            <a:r>
              <a:rPr lang="zh-CN" altLang="en-US" dirty="0" smtClean="0"/>
              <a:t>构造攻击</a:t>
            </a:r>
            <a:endParaRPr lang="en-US" altLang="zh-CN" dirty="0"/>
          </a:p>
          <a:p>
            <a:pPr lvl="1"/>
            <a:r>
              <a:rPr lang="en-US" altLang="zh-CN" dirty="0"/>
              <a:t>MAC</a:t>
            </a:r>
            <a:r>
              <a:rPr lang="zh-CN" altLang="en-US" dirty="0"/>
              <a:t>必须仔细设计</a:t>
            </a:r>
            <a:endParaRPr lang="en-US" altLang="zh-CN" dirty="0"/>
          </a:p>
          <a:p>
            <a:pPr lvl="1"/>
            <a:endParaRPr lang="en-US" altLang="zh-CN" dirty="0" smtClean="0"/>
          </a:p>
          <a:p>
            <a:pPr lvl="1"/>
            <a:r>
              <a:rPr lang="zh-CN" altLang="en-US" dirty="0" smtClean="0"/>
              <a:t>例：假设一个</a:t>
            </a:r>
            <a:r>
              <a:rPr lang="en-US" altLang="zh-CN" dirty="0" smtClean="0"/>
              <a:t>MAC</a:t>
            </a:r>
            <a:r>
              <a:rPr lang="zh-CN" altLang="en-US" dirty="0"/>
              <a:t>算法为</a:t>
            </a:r>
            <a:r>
              <a:rPr lang="zh-CN" altLang="en-US" dirty="0" smtClean="0"/>
              <a:t>：</a:t>
            </a:r>
            <a:endParaRPr lang="en-US" altLang="zh-CN" dirty="0" smtClean="0"/>
          </a:p>
          <a:p>
            <a:pPr marL="457200" lvl="1" indent="0">
              <a:buNone/>
            </a:pPr>
            <a:r>
              <a:rPr lang="en-US" altLang="zh-CN" dirty="0"/>
              <a:t>	</a:t>
            </a:r>
            <a:r>
              <a:rPr lang="en-US" altLang="zh-CN" dirty="0" smtClean="0"/>
              <a:t>m=</a:t>
            </a:r>
            <a:r>
              <a:rPr lang="en-US" altLang="zh-CN" dirty="0" smtClean="0">
                <a:cs typeface="Times New Roman" pitchFamily="18" charset="0"/>
              </a:rPr>
              <a:t>X</a:t>
            </a:r>
            <a:r>
              <a:rPr lang="en-US" altLang="zh-CN" baseline="-25000" dirty="0" smtClean="0">
                <a:cs typeface="Times New Roman" pitchFamily="18" charset="0"/>
              </a:rPr>
              <a:t>1</a:t>
            </a:r>
            <a:r>
              <a:rPr lang="en-US" altLang="zh-CN" dirty="0">
                <a:cs typeface="Times New Roman" pitchFamily="18" charset="0"/>
              </a:rPr>
              <a:t>||X</a:t>
            </a:r>
            <a:r>
              <a:rPr lang="en-US" altLang="zh-CN" baseline="-25000" dirty="0">
                <a:cs typeface="Times New Roman" pitchFamily="18" charset="0"/>
              </a:rPr>
              <a:t>2</a:t>
            </a:r>
            <a:r>
              <a:rPr lang="en-US" altLang="zh-CN" dirty="0">
                <a:cs typeface="Times New Roman" pitchFamily="18" charset="0"/>
              </a:rPr>
              <a:t>||…||</a:t>
            </a:r>
            <a:r>
              <a:rPr lang="en-US" altLang="zh-CN" dirty="0" err="1">
                <a:cs typeface="Times New Roman" pitchFamily="18" charset="0"/>
              </a:rPr>
              <a:t>X</a:t>
            </a:r>
            <a:r>
              <a:rPr lang="en-US" altLang="zh-CN" baseline="-25000" dirty="0" err="1">
                <a:cs typeface="Times New Roman" pitchFamily="18" charset="0"/>
              </a:rPr>
              <a:t>m</a:t>
            </a:r>
            <a:r>
              <a:rPr lang="zh-CN" altLang="en-US" dirty="0" smtClean="0"/>
              <a:t>，</a:t>
            </a:r>
            <a:endParaRPr lang="en-US" altLang="zh-CN" dirty="0" smtClean="0"/>
          </a:p>
          <a:p>
            <a:pPr marL="457200" lvl="1" indent="0">
              <a:buNone/>
            </a:pPr>
            <a:r>
              <a:rPr lang="en-US" altLang="zh-CN" dirty="0">
                <a:ea typeface="宋体"/>
                <a:cs typeface="Times New Roman" pitchFamily="18" charset="0"/>
                <a:sym typeface="Symbol"/>
              </a:rPr>
              <a:t>	</a:t>
            </a:r>
            <a:r>
              <a:rPr lang="el-GR" altLang="zh-CN" dirty="0" smtClean="0">
                <a:ea typeface="宋体"/>
                <a:cs typeface="Times New Roman" pitchFamily="18" charset="0"/>
                <a:sym typeface="Symbol"/>
              </a:rPr>
              <a:t>Δ</a:t>
            </a:r>
            <a:r>
              <a:rPr lang="en-US" altLang="zh-CN" dirty="0" smtClean="0">
                <a:cs typeface="Times New Roman" pitchFamily="18" charset="0"/>
              </a:rPr>
              <a:t>(m)=</a:t>
            </a:r>
            <a:r>
              <a:rPr lang="en-US" altLang="zh-CN" dirty="0">
                <a:cs typeface="Times New Roman" pitchFamily="18" charset="0"/>
              </a:rPr>
              <a:t>X</a:t>
            </a:r>
            <a:r>
              <a:rPr lang="en-US" altLang="zh-CN" baseline="-25000" dirty="0">
                <a:cs typeface="Times New Roman" pitchFamily="18" charset="0"/>
              </a:rPr>
              <a:t>1</a:t>
            </a:r>
            <a:r>
              <a:rPr lang="en-US" altLang="zh-CN" dirty="0">
                <a:cs typeface="Times New Roman" pitchFamily="18" charset="0"/>
                <a:sym typeface="Symbol"/>
              </a:rPr>
              <a:t></a:t>
            </a:r>
            <a:r>
              <a:rPr lang="en-US" altLang="zh-CN" dirty="0">
                <a:cs typeface="Times New Roman" pitchFamily="18" charset="0"/>
              </a:rPr>
              <a:t>X</a:t>
            </a:r>
            <a:r>
              <a:rPr lang="en-US" altLang="zh-CN" baseline="-25000" dirty="0">
                <a:cs typeface="Times New Roman" pitchFamily="18" charset="0"/>
              </a:rPr>
              <a:t>2</a:t>
            </a:r>
            <a:r>
              <a:rPr lang="en-US" altLang="zh-CN" dirty="0">
                <a:cs typeface="Times New Roman" pitchFamily="18" charset="0"/>
                <a:sym typeface="Symbol"/>
              </a:rPr>
              <a:t></a:t>
            </a:r>
            <a:r>
              <a:rPr lang="en-US" altLang="zh-CN" dirty="0">
                <a:cs typeface="Times New Roman" pitchFamily="18" charset="0"/>
              </a:rPr>
              <a:t>…</a:t>
            </a:r>
            <a:r>
              <a:rPr lang="en-US" altLang="zh-CN" dirty="0">
                <a:cs typeface="Times New Roman" pitchFamily="18" charset="0"/>
                <a:sym typeface="Symbol"/>
              </a:rPr>
              <a:t></a:t>
            </a:r>
            <a:r>
              <a:rPr lang="en-US" altLang="zh-CN" dirty="0" err="1" smtClean="0">
                <a:cs typeface="Times New Roman" pitchFamily="18" charset="0"/>
              </a:rPr>
              <a:t>X</a:t>
            </a:r>
            <a:r>
              <a:rPr lang="en-US" altLang="zh-CN" baseline="-25000" dirty="0" err="1" smtClean="0">
                <a:cs typeface="Times New Roman" pitchFamily="18" charset="0"/>
              </a:rPr>
              <a:t>m</a:t>
            </a:r>
            <a:r>
              <a:rPr lang="en-US" altLang="zh-CN" dirty="0" smtClean="0">
                <a:cs typeface="Times New Roman" pitchFamily="18" charset="0"/>
              </a:rPr>
              <a:t>,</a:t>
            </a:r>
          </a:p>
          <a:p>
            <a:pPr marL="457200" lvl="1" indent="0">
              <a:buNone/>
            </a:pPr>
            <a:r>
              <a:rPr lang="en-US" altLang="zh-CN" dirty="0">
                <a:cs typeface="Times New Roman" pitchFamily="18" charset="0"/>
              </a:rPr>
              <a:t>	</a:t>
            </a:r>
            <a:r>
              <a:rPr lang="en-US" altLang="zh-CN" dirty="0" smtClean="0">
                <a:cs typeface="Times New Roman" pitchFamily="18" charset="0"/>
              </a:rPr>
              <a:t>MAC=</a:t>
            </a:r>
            <a:r>
              <a:rPr lang="en-US" altLang="zh-CN" dirty="0" err="1" smtClean="0">
                <a:cs typeface="Times New Roman" pitchFamily="18" charset="0"/>
              </a:rPr>
              <a:t>C</a:t>
            </a:r>
            <a:r>
              <a:rPr lang="en-US" altLang="zh-CN" baseline="-25000" dirty="0" err="1" smtClean="0">
                <a:cs typeface="Times New Roman" pitchFamily="18" charset="0"/>
              </a:rPr>
              <a:t>k</a:t>
            </a:r>
            <a:r>
              <a:rPr lang="en-US" altLang="zh-CN" dirty="0" smtClean="0">
                <a:cs typeface="Times New Roman" pitchFamily="18" charset="0"/>
              </a:rPr>
              <a:t>(m)=</a:t>
            </a:r>
            <a:r>
              <a:rPr lang="en-US" altLang="zh-CN" dirty="0" err="1" smtClean="0">
                <a:cs typeface="Times New Roman" pitchFamily="18" charset="0"/>
              </a:rPr>
              <a:t>E</a:t>
            </a:r>
            <a:r>
              <a:rPr lang="en-US" altLang="zh-CN" baseline="-25000" dirty="0" err="1" smtClean="0">
                <a:cs typeface="Times New Roman" pitchFamily="18" charset="0"/>
              </a:rPr>
              <a:t>k</a:t>
            </a:r>
            <a:r>
              <a:rPr lang="en-US" altLang="zh-CN" dirty="0" smtClean="0">
                <a:cs typeface="Times New Roman" pitchFamily="18" charset="0"/>
              </a:rPr>
              <a:t>(</a:t>
            </a:r>
            <a:r>
              <a:rPr lang="el-GR" altLang="zh-CN" dirty="0">
                <a:ea typeface="宋体"/>
                <a:cs typeface="Times New Roman" pitchFamily="18" charset="0"/>
                <a:sym typeface="Symbol"/>
              </a:rPr>
              <a:t>Δ</a:t>
            </a:r>
            <a:r>
              <a:rPr lang="en-US" altLang="zh-CN" dirty="0" smtClean="0">
                <a:cs typeface="Times New Roman" pitchFamily="18" charset="0"/>
              </a:rPr>
              <a:t>(m))</a:t>
            </a:r>
            <a:endParaRPr lang="en-US" altLang="zh-CN" dirty="0">
              <a:cs typeface="Times New Roman" pitchFamily="18" charset="0"/>
            </a:endParaRPr>
          </a:p>
          <a:p>
            <a:pPr marL="457200" lvl="1" indent="0">
              <a:buNone/>
            </a:pPr>
            <a:r>
              <a:rPr lang="en-US" altLang="zh-CN" dirty="0" smtClean="0">
                <a:cs typeface="Times New Roman" pitchFamily="18" charset="0"/>
              </a:rPr>
              <a:t>	</a:t>
            </a:r>
            <a:r>
              <a:rPr lang="zh-CN" altLang="en-US" dirty="0" smtClean="0">
                <a:cs typeface="Times New Roman" pitchFamily="18" charset="0"/>
              </a:rPr>
              <a:t>攻击者可以构造：</a:t>
            </a:r>
            <a:endParaRPr lang="en-US" altLang="zh-CN" dirty="0" smtClean="0">
              <a:cs typeface="Times New Roman" pitchFamily="18" charset="0"/>
            </a:endParaRPr>
          </a:p>
          <a:p>
            <a:pPr marL="457200" lvl="1" indent="0">
              <a:buNone/>
            </a:pPr>
            <a:r>
              <a:rPr lang="en-US" altLang="zh-CN" dirty="0">
                <a:cs typeface="Times New Roman" pitchFamily="18" charset="0"/>
              </a:rPr>
              <a:t>	</a:t>
            </a:r>
            <a:r>
              <a:rPr lang="en-US" altLang="zh-CN" dirty="0" smtClean="0">
                <a:cs typeface="Times New Roman" pitchFamily="18" charset="0"/>
              </a:rPr>
              <a:t>m'=</a:t>
            </a:r>
            <a:r>
              <a:rPr lang="en-US" altLang="zh-CN" dirty="0">
                <a:cs typeface="Times New Roman" pitchFamily="18" charset="0"/>
              </a:rPr>
              <a:t>Y</a:t>
            </a:r>
            <a:r>
              <a:rPr lang="en-US" altLang="zh-CN" baseline="-25000" dirty="0">
                <a:cs typeface="Times New Roman" pitchFamily="18" charset="0"/>
              </a:rPr>
              <a:t>1</a:t>
            </a:r>
            <a:r>
              <a:rPr lang="en-US" altLang="zh-CN" dirty="0">
                <a:cs typeface="Times New Roman" pitchFamily="18" charset="0"/>
              </a:rPr>
              <a:t>||Y</a:t>
            </a:r>
            <a:r>
              <a:rPr lang="en-US" altLang="zh-CN" baseline="-25000" dirty="0">
                <a:cs typeface="Times New Roman" pitchFamily="18" charset="0"/>
              </a:rPr>
              <a:t>2</a:t>
            </a:r>
            <a:r>
              <a:rPr lang="en-US" altLang="zh-CN" dirty="0">
                <a:cs typeface="Times New Roman" pitchFamily="18" charset="0"/>
              </a:rPr>
              <a:t>||…||</a:t>
            </a:r>
            <a:r>
              <a:rPr lang="en-US" altLang="zh-CN" dirty="0" err="1">
                <a:cs typeface="Times New Roman" pitchFamily="18" charset="0"/>
              </a:rPr>
              <a:t>Y</a:t>
            </a:r>
            <a:r>
              <a:rPr lang="en-US" altLang="zh-CN" baseline="-25000" dirty="0" err="1">
                <a:cs typeface="Times New Roman" pitchFamily="18" charset="0"/>
              </a:rPr>
              <a:t>m</a:t>
            </a:r>
            <a:r>
              <a:rPr lang="zh-CN" altLang="en-US" dirty="0" smtClean="0"/>
              <a:t>，</a:t>
            </a:r>
            <a:endParaRPr lang="en-US" altLang="zh-CN" dirty="0" smtClean="0"/>
          </a:p>
          <a:p>
            <a:pPr marL="457200" lvl="1" indent="0">
              <a:buNone/>
            </a:pPr>
            <a:r>
              <a:rPr lang="en-US" altLang="zh-CN" dirty="0">
                <a:cs typeface="Times New Roman" pitchFamily="18" charset="0"/>
              </a:rPr>
              <a:t>	</a:t>
            </a:r>
            <a:r>
              <a:rPr lang="en-US" altLang="zh-CN" dirty="0" err="1" smtClean="0">
                <a:cs typeface="Times New Roman" pitchFamily="18" charset="0"/>
              </a:rPr>
              <a:t>Y</a:t>
            </a:r>
            <a:r>
              <a:rPr lang="en-US" altLang="zh-CN" baseline="-25000" dirty="0" err="1" smtClean="0">
                <a:cs typeface="Times New Roman" pitchFamily="18" charset="0"/>
              </a:rPr>
              <a:t>m</a:t>
            </a:r>
            <a:r>
              <a:rPr lang="en-US" altLang="zh-CN" dirty="0" smtClean="0">
                <a:cs typeface="Times New Roman" pitchFamily="18" charset="0"/>
              </a:rPr>
              <a:t>=Y</a:t>
            </a:r>
            <a:r>
              <a:rPr lang="en-US" altLang="zh-CN" baseline="-25000" dirty="0" smtClean="0">
                <a:cs typeface="Times New Roman" pitchFamily="18" charset="0"/>
              </a:rPr>
              <a:t>1</a:t>
            </a:r>
            <a:r>
              <a:rPr lang="en-US" altLang="zh-CN" dirty="0">
                <a:cs typeface="Times New Roman" pitchFamily="18" charset="0"/>
                <a:sym typeface="Symbol"/>
              </a:rPr>
              <a:t></a:t>
            </a:r>
            <a:r>
              <a:rPr lang="en-US" altLang="zh-CN" dirty="0">
                <a:cs typeface="Times New Roman" pitchFamily="18" charset="0"/>
              </a:rPr>
              <a:t>Y</a:t>
            </a:r>
            <a:r>
              <a:rPr lang="en-US" altLang="zh-CN" baseline="-25000" dirty="0">
                <a:cs typeface="Times New Roman" pitchFamily="18" charset="0"/>
              </a:rPr>
              <a:t>2</a:t>
            </a:r>
            <a:r>
              <a:rPr lang="en-US" altLang="zh-CN" dirty="0">
                <a:cs typeface="Times New Roman" pitchFamily="18" charset="0"/>
                <a:sym typeface="Symbol"/>
              </a:rPr>
              <a:t></a:t>
            </a:r>
            <a:r>
              <a:rPr lang="en-US" altLang="zh-CN" dirty="0">
                <a:cs typeface="Times New Roman" pitchFamily="18" charset="0"/>
              </a:rPr>
              <a:t>…</a:t>
            </a:r>
            <a:r>
              <a:rPr lang="en-US" altLang="zh-CN" dirty="0">
                <a:cs typeface="Times New Roman" pitchFamily="18" charset="0"/>
                <a:sym typeface="Symbol"/>
              </a:rPr>
              <a:t></a:t>
            </a:r>
            <a:r>
              <a:rPr lang="en-US" altLang="zh-CN" dirty="0">
                <a:cs typeface="Times New Roman" pitchFamily="18" charset="0"/>
              </a:rPr>
              <a:t>Y</a:t>
            </a:r>
            <a:r>
              <a:rPr lang="en-US" altLang="zh-CN" baseline="-25000" dirty="0">
                <a:cs typeface="Times New Roman" pitchFamily="18" charset="0"/>
              </a:rPr>
              <a:t>m-1</a:t>
            </a:r>
            <a:r>
              <a:rPr lang="en-US" altLang="zh-CN" dirty="0">
                <a:cs typeface="Times New Roman" pitchFamily="18" charset="0"/>
                <a:sym typeface="Symbol"/>
              </a:rPr>
              <a:t></a:t>
            </a:r>
            <a:r>
              <a:rPr lang="el-GR" altLang="zh-CN" dirty="0">
                <a:ea typeface="宋体"/>
                <a:cs typeface="Times New Roman" pitchFamily="18" charset="0"/>
                <a:sym typeface="Symbol"/>
              </a:rPr>
              <a:t>Δ</a:t>
            </a:r>
            <a:r>
              <a:rPr lang="en-US" altLang="zh-CN" dirty="0" smtClean="0">
                <a:cs typeface="Times New Roman" pitchFamily="18" charset="0"/>
              </a:rPr>
              <a:t>(m)</a:t>
            </a:r>
            <a:endParaRPr lang="en-US" altLang="zh-CN" dirty="0">
              <a:cs typeface="Times New Roman" pitchFamily="18" charset="0"/>
            </a:endParaRPr>
          </a:p>
          <a:p>
            <a:endParaRPr lang="zh-CN" altLang="en-US" sz="3200"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77721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a:t>
            </a:r>
            <a:r>
              <a:rPr lang="en-US" altLang="zh-CN" dirty="0" smtClean="0"/>
              <a:t>MAC</a:t>
            </a:r>
            <a:r>
              <a:rPr lang="zh-CN" altLang="en-US" dirty="0" smtClean="0"/>
              <a:t>的要求</a:t>
            </a:r>
            <a:endParaRPr lang="zh-CN" altLang="en-US" dirty="0"/>
          </a:p>
        </p:txBody>
      </p:sp>
      <p:sp>
        <p:nvSpPr>
          <p:cNvPr id="3" name="内容占位符 2"/>
          <p:cNvSpPr>
            <a:spLocks noGrp="1"/>
          </p:cNvSpPr>
          <p:nvPr>
            <p:ph idx="1"/>
          </p:nvPr>
        </p:nvSpPr>
        <p:spPr/>
        <p:txBody>
          <a:bodyPr>
            <a:normAutofit/>
          </a:bodyPr>
          <a:lstStyle/>
          <a:p>
            <a:r>
              <a:rPr lang="zh-CN" altLang="en-US" dirty="0" smtClean="0"/>
              <a:t>应考虑对</a:t>
            </a:r>
            <a:r>
              <a:rPr lang="en-US" altLang="zh-CN" dirty="0" smtClean="0"/>
              <a:t>MAC</a:t>
            </a:r>
            <a:r>
              <a:rPr lang="zh-CN" altLang="en-US" dirty="0" smtClean="0"/>
              <a:t>函数的各种类型的攻击</a:t>
            </a:r>
            <a:endParaRPr lang="en-US" altLang="zh-CN" dirty="0" smtClean="0"/>
          </a:p>
          <a:p>
            <a:endParaRPr lang="en-US" altLang="zh-CN" dirty="0" smtClean="0"/>
          </a:p>
          <a:p>
            <a:r>
              <a:rPr lang="zh-CN" altLang="en-US" dirty="0" smtClean="0"/>
              <a:t>当密钥</a:t>
            </a:r>
            <a:r>
              <a:rPr lang="en-US" altLang="zh-CN" dirty="0" smtClean="0"/>
              <a:t>k</a:t>
            </a:r>
            <a:r>
              <a:rPr lang="zh-CN" altLang="en-US" dirty="0" smtClean="0"/>
              <a:t>保密时，</a:t>
            </a:r>
            <a:r>
              <a:rPr lang="en-US" altLang="zh-CN" dirty="0" smtClean="0"/>
              <a:t>MAC</a:t>
            </a:r>
            <a:r>
              <a:rPr lang="zh-CN" altLang="en-US" dirty="0" smtClean="0"/>
              <a:t>函数应满足：</a:t>
            </a:r>
            <a:endParaRPr lang="en-US" altLang="zh-CN" dirty="0" smtClean="0"/>
          </a:p>
          <a:p>
            <a:pPr lvl="1">
              <a:buFontTx/>
              <a:buAutoNum type="arabicPeriod"/>
            </a:pPr>
            <a:r>
              <a:rPr lang="zh-CN" altLang="en-US" dirty="0" smtClean="0"/>
              <a:t>已知消息和</a:t>
            </a:r>
            <a:r>
              <a:rPr lang="en-US" altLang="zh-CN" dirty="0" smtClean="0"/>
              <a:t>MAC</a:t>
            </a:r>
            <a:r>
              <a:rPr lang="zh-CN" altLang="en-US" dirty="0" smtClean="0"/>
              <a:t>值，构造另一个具有相同</a:t>
            </a:r>
            <a:r>
              <a:rPr lang="en-US" altLang="zh-CN" dirty="0" smtClean="0"/>
              <a:t>MAC</a:t>
            </a:r>
            <a:r>
              <a:rPr lang="zh-CN" altLang="en-US" dirty="0" smtClean="0"/>
              <a:t>值的消息在计算上不可行的</a:t>
            </a:r>
            <a:endParaRPr lang="en-US" altLang="zh-CN" dirty="0" smtClean="0"/>
          </a:p>
          <a:p>
            <a:pPr lvl="1">
              <a:buFontTx/>
              <a:buAutoNum type="arabicPeriod"/>
            </a:pPr>
            <a:r>
              <a:rPr lang="en-US" altLang="zh-CN" dirty="0" smtClean="0"/>
              <a:t>MAC</a:t>
            </a:r>
            <a:r>
              <a:rPr lang="zh-CN" altLang="en-US" dirty="0" smtClean="0"/>
              <a:t>值应当均匀分布</a:t>
            </a:r>
            <a:endParaRPr lang="en-US" altLang="zh-CN" dirty="0" smtClean="0"/>
          </a:p>
          <a:p>
            <a:pPr lvl="2"/>
            <a:r>
              <a:rPr lang="zh-CN" altLang="en-US" dirty="0" smtClean="0"/>
              <a:t>抗基于选择明文的穷举攻击</a:t>
            </a:r>
            <a:endParaRPr lang="en-US" altLang="zh-CN" dirty="0" smtClean="0"/>
          </a:p>
          <a:p>
            <a:pPr lvl="1">
              <a:buFontTx/>
              <a:buAutoNum type="arabicPeriod"/>
            </a:pPr>
            <a:r>
              <a:rPr lang="en-US" altLang="zh-CN" dirty="0" smtClean="0"/>
              <a:t>MAC</a:t>
            </a:r>
            <a:r>
              <a:rPr lang="zh-CN" altLang="en-US" dirty="0" smtClean="0"/>
              <a:t>函数应当等概地使用消息的所有比特位</a:t>
            </a:r>
            <a:endParaRPr lang="en-US" altLang="zh-CN" dirty="0" smtClean="0"/>
          </a:p>
          <a:p>
            <a:pPr lvl="1"/>
            <a:endParaRPr lang="zh-CN" altLang="en-US" dirty="0" smtClean="0"/>
          </a:p>
          <a:p>
            <a:pPr lvl="1"/>
            <a:endParaRPr lang="en-US" altLang="zh-CN"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877746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数据认证算法</a:t>
            </a:r>
            <a:r>
              <a:rPr lang="en-US" altLang="zh-CN" dirty="0" smtClean="0"/>
              <a:t>(DAA)FIPS PUB 113</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以密码分组链接</a:t>
            </a:r>
            <a:r>
              <a:rPr lang="en-US" altLang="zh-CN" dirty="0" smtClean="0"/>
              <a:t>(CBC)</a:t>
            </a:r>
            <a:r>
              <a:rPr lang="zh-CN" altLang="en-US" dirty="0" smtClean="0"/>
              <a:t>为操作方式，又称为</a:t>
            </a:r>
            <a:r>
              <a:rPr lang="en-US" altLang="zh-CN" dirty="0" smtClean="0"/>
              <a:t>CBC-MAC</a:t>
            </a:r>
          </a:p>
          <a:p>
            <a:pPr lvl="1"/>
            <a:r>
              <a:rPr lang="zh-CN" altLang="en-US" dirty="0" smtClean="0"/>
              <a:t>用</a:t>
            </a:r>
            <a:r>
              <a:rPr lang="en-US" altLang="zh-CN" dirty="0" smtClean="0"/>
              <a:t>0</a:t>
            </a:r>
            <a:r>
              <a:rPr lang="zh-CN" altLang="en-US" dirty="0" smtClean="0"/>
              <a:t>作为初始化向量</a:t>
            </a:r>
            <a:endParaRPr lang="en-US" altLang="zh-CN" dirty="0" smtClean="0"/>
          </a:p>
          <a:p>
            <a:pPr lvl="1"/>
            <a:r>
              <a:rPr lang="zh-CN" altLang="en-US" dirty="0" smtClean="0"/>
              <a:t>基于</a:t>
            </a:r>
            <a:r>
              <a:rPr lang="en-US" altLang="zh-CN" dirty="0" smtClean="0"/>
              <a:t>DES</a:t>
            </a:r>
            <a:r>
              <a:rPr lang="zh-CN" altLang="en-US" dirty="0" smtClean="0"/>
              <a:t>加密算法</a:t>
            </a:r>
            <a:endParaRPr lang="en-US" altLang="zh-CN" dirty="0" smtClean="0"/>
          </a:p>
          <a:p>
            <a:r>
              <a:rPr lang="zh-CN" altLang="en-US" dirty="0" smtClean="0"/>
              <a:t>待认证数据为</a:t>
            </a:r>
            <a:r>
              <a:rPr lang="en-US" altLang="zh-CN" dirty="0" smtClean="0"/>
              <a:t>D</a:t>
            </a:r>
            <a:r>
              <a:rPr lang="en-US" altLang="zh-CN" baseline="-25000" dirty="0" smtClean="0"/>
              <a:t>1</a:t>
            </a:r>
            <a:r>
              <a:rPr lang="en-US" altLang="zh-CN" dirty="0" smtClean="0"/>
              <a:t>||D</a:t>
            </a:r>
            <a:r>
              <a:rPr lang="en-US" altLang="zh-CN" baseline="-25000" dirty="0" smtClean="0"/>
              <a:t>2</a:t>
            </a:r>
            <a:r>
              <a:rPr lang="en-US" altLang="zh-CN" dirty="0" smtClean="0"/>
              <a:t>||…||D</a:t>
            </a:r>
            <a:r>
              <a:rPr lang="en-US" altLang="zh-CN" baseline="-25000" dirty="0" smtClean="0"/>
              <a:t>N</a:t>
            </a:r>
          </a:p>
          <a:p>
            <a:r>
              <a:rPr lang="en-US" altLang="zh-CN" dirty="0" smtClean="0"/>
              <a:t>MAC</a:t>
            </a:r>
            <a:r>
              <a:rPr lang="zh-CN" altLang="en-US" dirty="0" smtClean="0"/>
              <a:t>值为</a:t>
            </a:r>
            <a:r>
              <a:rPr lang="en-US" altLang="zh-CN" dirty="0" smtClean="0"/>
              <a:t>DAC</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1547664" y="1196752"/>
            <a:ext cx="5857916" cy="2891987"/>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985406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三、散列函数</a:t>
            </a:r>
            <a:r>
              <a:rPr lang="en-US" altLang="zh-CN" dirty="0" smtClean="0"/>
              <a:t>Hash function</a:t>
            </a:r>
            <a:endParaRPr lang="zh-CN" altLang="en-US" dirty="0"/>
          </a:p>
        </p:txBody>
      </p:sp>
      <p:sp>
        <p:nvSpPr>
          <p:cNvPr id="3" name="内容占位符 2"/>
          <p:cNvSpPr>
            <a:spLocks noGrp="1"/>
          </p:cNvSpPr>
          <p:nvPr>
            <p:ph idx="1"/>
          </p:nvPr>
        </p:nvSpPr>
        <p:spPr>
          <a:xfrm>
            <a:off x="457200" y="1295400"/>
            <a:ext cx="8219256" cy="5029200"/>
          </a:xfrm>
        </p:spPr>
        <p:txBody>
          <a:bodyPr>
            <a:noAutofit/>
          </a:bodyPr>
          <a:lstStyle/>
          <a:p>
            <a:r>
              <a:rPr lang="zh-CN" altLang="en-US" dirty="0" smtClean="0">
                <a:cs typeface="Times New Roman" pitchFamily="18" charset="0"/>
              </a:rPr>
              <a:t>散列函数对任意长度报文</a:t>
            </a:r>
            <a:r>
              <a:rPr lang="en-US" altLang="zh-CN" dirty="0" smtClean="0">
                <a:cs typeface="Times New Roman" pitchFamily="18" charset="0"/>
              </a:rPr>
              <a:t>m</a:t>
            </a:r>
            <a:r>
              <a:rPr lang="zh-CN" altLang="en-US" dirty="0" smtClean="0">
                <a:cs typeface="Times New Roman" pitchFamily="18" charset="0"/>
              </a:rPr>
              <a:t>，产生定长的</a:t>
            </a:r>
            <a:r>
              <a:rPr lang="zh-CN" altLang="en-US" dirty="0" smtClean="0">
                <a:solidFill>
                  <a:srgbClr val="FF0000"/>
                </a:solidFill>
                <a:cs typeface="Times New Roman" pitchFamily="18" charset="0"/>
              </a:rPr>
              <a:t>散列码</a:t>
            </a:r>
            <a:r>
              <a:rPr lang="en-US" altLang="zh-CN" dirty="0" smtClean="0">
                <a:cs typeface="Times New Roman" pitchFamily="18" charset="0"/>
              </a:rPr>
              <a:t>h=H(m)</a:t>
            </a:r>
            <a:r>
              <a:rPr lang="zh-CN" altLang="en-US" dirty="0" smtClean="0">
                <a:cs typeface="Times New Roman" pitchFamily="18" charset="0"/>
              </a:rPr>
              <a:t>，亦称</a:t>
            </a:r>
            <a:r>
              <a:rPr lang="zh-CN" altLang="en-US" dirty="0" smtClean="0">
                <a:solidFill>
                  <a:srgbClr val="FF0000"/>
                </a:solidFill>
                <a:cs typeface="Times New Roman" pitchFamily="18" charset="0"/>
              </a:rPr>
              <a:t>报文摘要</a:t>
            </a:r>
            <a:r>
              <a:rPr lang="en-US" altLang="zh-CN" dirty="0" smtClean="0">
                <a:latin typeface="Times New Roman" pitchFamily="18" charset="0"/>
                <a:cs typeface="Times New Roman" pitchFamily="18" charset="0"/>
              </a:rPr>
              <a:t>Message Digest</a:t>
            </a:r>
            <a:r>
              <a:rPr lang="zh-CN" altLang="en-US" dirty="0" smtClean="0">
                <a:cs typeface="Times New Roman" pitchFamily="18" charset="0"/>
              </a:rPr>
              <a:t>，收缩函数、操作检验码、信息完整性校验</a:t>
            </a:r>
            <a:r>
              <a:rPr lang="en-US" altLang="zh-CN" dirty="0" smtClean="0">
                <a:cs typeface="Times New Roman" pitchFamily="18" charset="0"/>
              </a:rPr>
              <a:t>(MIC)</a:t>
            </a:r>
            <a:r>
              <a:rPr lang="zh-CN" altLang="en-US" dirty="0" smtClean="0">
                <a:cs typeface="Times New Roman" pitchFamily="18" charset="0"/>
              </a:rPr>
              <a:t>、</a:t>
            </a:r>
            <a:r>
              <a:rPr lang="zh-CN" altLang="en-US" dirty="0" smtClean="0">
                <a:solidFill>
                  <a:srgbClr val="FF0000"/>
                </a:solidFill>
                <a:cs typeface="Times New Roman" pitchFamily="18" charset="0"/>
              </a:rPr>
              <a:t>哈希值</a:t>
            </a:r>
            <a:r>
              <a:rPr lang="zh-CN" altLang="en-US" dirty="0" smtClean="0">
                <a:cs typeface="Times New Roman" pitchFamily="18" charset="0"/>
              </a:rPr>
              <a:t>等</a:t>
            </a:r>
            <a:endParaRPr lang="en-US" altLang="zh-CN" dirty="0" smtClean="0">
              <a:cs typeface="Times New Roman" pitchFamily="18" charset="0"/>
            </a:endParaRPr>
          </a:p>
          <a:p>
            <a:pPr lvl="2"/>
            <a:endParaRPr lang="en-US" altLang="zh-CN" dirty="0" smtClean="0">
              <a:cs typeface="Times New Roman" pitchFamily="18" charset="0"/>
            </a:endParaRPr>
          </a:p>
          <a:p>
            <a:pPr lvl="1"/>
            <a:r>
              <a:rPr lang="zh-CN" altLang="en-US" dirty="0" smtClean="0">
                <a:cs typeface="Times New Roman" pitchFamily="18" charset="0"/>
              </a:rPr>
              <a:t>是报文所有比特的函数值，具有差错检测能力</a:t>
            </a:r>
            <a:endParaRPr lang="en-US" altLang="zh-CN" dirty="0" smtClean="0">
              <a:cs typeface="Times New Roman" pitchFamily="18" charset="0"/>
            </a:endParaRPr>
          </a:p>
          <a:p>
            <a:pPr lvl="2"/>
            <a:endParaRPr lang="en-US" altLang="zh-CN" dirty="0" smtClean="0">
              <a:cs typeface="Times New Roman" pitchFamily="18" charset="0"/>
            </a:endParaRPr>
          </a:p>
          <a:p>
            <a:pPr lvl="1"/>
            <a:r>
              <a:rPr lang="zh-CN" altLang="en-US" dirty="0" smtClean="0">
                <a:cs typeface="Times New Roman" pitchFamily="18" charset="0"/>
              </a:rPr>
              <a:t>哈希值是明文的“指纹”或是摘要。对哈希值的数字签名，可以视为对此明文的数字签名</a:t>
            </a:r>
            <a:endParaRPr lang="en-US" altLang="zh-CN" dirty="0" smtClean="0">
              <a:cs typeface="Times New Roman" pitchFamily="18" charset="0"/>
            </a:endParaRPr>
          </a:p>
          <a:p>
            <a:pPr lvl="2"/>
            <a:r>
              <a:rPr lang="zh-CN" altLang="en-US" dirty="0" smtClean="0">
                <a:cs typeface="Times New Roman" pitchFamily="18" charset="0"/>
              </a:rPr>
              <a:t>可以用来提高数字签名的效率</a:t>
            </a:r>
            <a:endParaRPr lang="en-US" altLang="zh-CN" dirty="0" smtClean="0">
              <a:cs typeface="Times New Roman" pitchFamily="18" charset="0"/>
            </a:endParaRPr>
          </a:p>
          <a:p>
            <a:pPr lvl="2"/>
            <a:endParaRPr lang="en-US" altLang="zh-CN" dirty="0" smtClean="0">
              <a:cs typeface="Times New Roman" pitchFamily="18" charset="0"/>
            </a:endParaRPr>
          </a:p>
          <a:p>
            <a:pPr lvl="1"/>
            <a:r>
              <a:rPr lang="zh-CN" altLang="en-US" dirty="0" smtClean="0">
                <a:cs typeface="Times New Roman" pitchFamily="18" charset="0"/>
              </a:rPr>
              <a:t>通常认为</a:t>
            </a:r>
            <a:r>
              <a:rPr lang="en-US" altLang="zh-CN" dirty="0" smtClean="0">
                <a:cs typeface="Times New Roman" pitchFamily="18" charset="0"/>
              </a:rPr>
              <a:t>hash</a:t>
            </a:r>
            <a:r>
              <a:rPr lang="zh-CN" altLang="en-US" dirty="0" smtClean="0">
                <a:cs typeface="Times New Roman" pitchFamily="18" charset="0"/>
              </a:rPr>
              <a:t>函数是公开的，无密钥的</a:t>
            </a:r>
            <a:endParaRPr lang="en-AU" altLang="zh-CN" dirty="0" smtClean="0">
              <a:cs typeface="Times New Roman" pitchFamily="18" charset="0"/>
            </a:endParaRPr>
          </a:p>
          <a:p>
            <a:pPr lvl="2"/>
            <a:r>
              <a:rPr lang="en-US" altLang="zh-CN" sz="2400" dirty="0" smtClean="0">
                <a:cs typeface="Times New Roman" pitchFamily="18" charset="0"/>
              </a:rPr>
              <a:t>MAC</a:t>
            </a:r>
            <a:r>
              <a:rPr lang="zh-CN" altLang="en-US" sz="2400" dirty="0" smtClean="0">
                <a:cs typeface="Times New Roman" pitchFamily="18" charset="0"/>
              </a:rPr>
              <a:t>是有密钥的</a:t>
            </a:r>
            <a:endParaRPr lang="en-US" altLang="zh-CN" sz="2400"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727406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对避免加密的方法重视的原因</a:t>
            </a:r>
          </a:p>
          <a:p>
            <a:pPr lvl="1"/>
            <a:r>
              <a:rPr lang="zh-CN" altLang="en-US" dirty="0" smtClean="0"/>
              <a:t>加密过程很慢，硬件开销，传输量问题，专利问题，出口限制等等</a:t>
            </a:r>
            <a:endParaRPr lang="en-US" altLang="zh-CN" dirty="0" smtClean="0"/>
          </a:p>
          <a:p>
            <a:endParaRPr lang="en-US" altLang="zh-CN" dirty="0" smtClean="0"/>
          </a:p>
          <a:p>
            <a:r>
              <a:rPr lang="zh-CN" altLang="en-US" dirty="0" smtClean="0"/>
              <a:t>不同的散列码使用方式</a:t>
            </a:r>
          </a:p>
          <a:p>
            <a:pPr lvl="1"/>
            <a:r>
              <a:rPr lang="zh-CN" altLang="en-US" dirty="0" smtClean="0"/>
              <a:t>对附加了散列码的报文进行加密</a:t>
            </a:r>
          </a:p>
          <a:p>
            <a:pPr lvl="1"/>
            <a:r>
              <a:rPr lang="zh-CN" altLang="en-US" dirty="0" smtClean="0"/>
              <a:t>使用常规加密方法仅对散列码加密</a:t>
            </a:r>
          </a:p>
          <a:p>
            <a:pPr lvl="1"/>
            <a:r>
              <a:rPr lang="zh-CN" altLang="en-US" dirty="0" smtClean="0"/>
              <a:t>使用公开密钥方法仅对散列码加密，提供数字签名</a:t>
            </a:r>
          </a:p>
          <a:p>
            <a:pPr lvl="1"/>
            <a:r>
              <a:rPr lang="zh-CN" altLang="en-US" dirty="0" smtClean="0"/>
              <a:t>同时提供保密和签名，可以分别使用常规方法加密报文及使用了公开密钥方法加密的散列码</a:t>
            </a:r>
          </a:p>
          <a:p>
            <a:pPr lvl="1"/>
            <a:r>
              <a:rPr lang="zh-CN" altLang="en-US" dirty="0" smtClean="0"/>
              <a:t>等等</a:t>
            </a:r>
          </a:p>
          <a:p>
            <a:pPr lvl="1"/>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65419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093720968"/>
              </p:ext>
            </p:extLst>
          </p:nvPr>
        </p:nvGraphicFramePr>
        <p:xfrm>
          <a:off x="457200" y="1295400"/>
          <a:ext cx="8229600" cy="4941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Tree>
    <p:extLst>
      <p:ext uri="{BB962C8B-B14F-4D97-AF65-F5344CB8AC3E}">
        <p14:creationId xmlns:p14="http://schemas.microsoft.com/office/powerpoint/2010/main" val="2851507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r>
              <a:rPr lang="zh-CN" altLang="en-US" dirty="0" smtClean="0"/>
              <a:t>函数的基本使用方式</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323528" y="1196752"/>
            <a:ext cx="5328592" cy="4824536"/>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r="49235"/>
          <a:stretch>
            <a:fillRect/>
          </a:stretch>
        </p:blipFill>
        <p:spPr bwMode="auto">
          <a:xfrm>
            <a:off x="5724128" y="1412776"/>
            <a:ext cx="3168352" cy="4968552"/>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20</a:t>
            </a:fld>
            <a:endParaRPr lang="en-US" altLang="zh-CN" dirty="0"/>
          </a:p>
        </p:txBody>
      </p:sp>
      <p:sp>
        <p:nvSpPr>
          <p:cNvPr id="7" name="流程图: 可选过程 6">
            <a:hlinkClick r:id="rId4"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473319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pic>
        <p:nvPicPr>
          <p:cNvPr id="8194" name="Picture 2"/>
          <p:cNvPicPr>
            <a:picLocks noChangeAspect="1" noChangeArrowheads="1"/>
          </p:cNvPicPr>
          <p:nvPr/>
        </p:nvPicPr>
        <p:blipFill>
          <a:blip r:embed="rId2" cstate="print"/>
          <a:srcRect/>
          <a:stretch>
            <a:fillRect/>
          </a:stretch>
        </p:blipFill>
        <p:spPr bwMode="auto">
          <a:xfrm>
            <a:off x="251520" y="1268760"/>
            <a:ext cx="5400600" cy="4752528"/>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l="49969"/>
          <a:stretch>
            <a:fillRect/>
          </a:stretch>
        </p:blipFill>
        <p:spPr bwMode="auto">
          <a:xfrm>
            <a:off x="5724128" y="1484784"/>
            <a:ext cx="3237716" cy="4968552"/>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4D5C3986-FA80-4EE7-9FDC-15A4E8531ED7}" type="slidenum">
              <a:rPr lang="zh-CN" altLang="en-US" smtClean="0"/>
              <a:pPr>
                <a:defRPr/>
              </a:pPr>
              <a:t>21</a:t>
            </a:fld>
            <a:endParaRPr lang="en-US" altLang="zh-CN" dirty="0"/>
          </a:p>
        </p:txBody>
      </p:sp>
      <p:sp>
        <p:nvSpPr>
          <p:cNvPr id="8" name="流程图: 可选过程 7">
            <a:hlinkClick r:id="rId4"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9" name="流程图: 可选过程 8">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805164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对散列函数的要求</a:t>
            </a:r>
            <a:endParaRPr lang="zh-CN" altLang="en-US" dirty="0"/>
          </a:p>
        </p:txBody>
      </p:sp>
      <p:sp>
        <p:nvSpPr>
          <p:cNvPr id="3" name="内容占位符 2"/>
          <p:cNvSpPr>
            <a:spLocks noGrp="1"/>
          </p:cNvSpPr>
          <p:nvPr>
            <p:ph idx="1"/>
          </p:nvPr>
        </p:nvSpPr>
        <p:spPr>
          <a:xfrm>
            <a:off x="357159" y="1428736"/>
            <a:ext cx="8472519" cy="4929222"/>
          </a:xfrm>
        </p:spPr>
        <p:txBody>
          <a:bodyPr>
            <a:noAutofit/>
          </a:bodyPr>
          <a:lstStyle/>
          <a:p>
            <a:pPr>
              <a:lnSpc>
                <a:spcPct val="90000"/>
              </a:lnSpc>
            </a:pPr>
            <a:r>
              <a:rPr lang="zh-CN" altLang="en-US" dirty="0" smtClean="0">
                <a:cs typeface="Times New Roman" pitchFamily="18" charset="0"/>
              </a:rPr>
              <a:t>应用要求：</a:t>
            </a:r>
            <a:endParaRPr lang="en-US" altLang="zh-CN" dirty="0">
              <a:cs typeface="Times New Roman" pitchFamily="18" charset="0"/>
            </a:endParaRPr>
          </a:p>
          <a:p>
            <a:pPr lvl="1">
              <a:lnSpc>
                <a:spcPct val="90000"/>
              </a:lnSpc>
            </a:pPr>
            <a:r>
              <a:rPr lang="zh-CN" altLang="en-US" dirty="0" smtClean="0">
                <a:cs typeface="Times New Roman" pitchFamily="18" charset="0"/>
              </a:rPr>
              <a:t>对任意明文</a:t>
            </a:r>
            <a:r>
              <a:rPr lang="en-US" altLang="zh-CN" dirty="0" smtClean="0">
                <a:cs typeface="Times New Roman" pitchFamily="18" charset="0"/>
              </a:rPr>
              <a:t>m</a:t>
            </a:r>
            <a:r>
              <a:rPr lang="zh-CN" altLang="en-US" dirty="0" smtClean="0">
                <a:cs typeface="Times New Roman" pitchFamily="18" charset="0"/>
              </a:rPr>
              <a:t>，哈希函数</a:t>
            </a:r>
            <a:r>
              <a:rPr lang="en-US" altLang="zh-CN" dirty="0" smtClean="0">
                <a:cs typeface="Times New Roman" pitchFamily="18" charset="0"/>
              </a:rPr>
              <a:t>H(m)</a:t>
            </a:r>
            <a:r>
              <a:rPr lang="zh-CN" altLang="en-US" dirty="0" smtClean="0">
                <a:cs typeface="Times New Roman" pitchFamily="18" charset="0"/>
              </a:rPr>
              <a:t>由软</a:t>
            </a:r>
            <a:r>
              <a:rPr lang="en-US" altLang="zh-CN" dirty="0" smtClean="0">
                <a:cs typeface="Times New Roman" pitchFamily="18" charset="0"/>
              </a:rPr>
              <a:t>/</a:t>
            </a:r>
            <a:r>
              <a:rPr lang="zh-CN" altLang="en-US" dirty="0" smtClean="0">
                <a:cs typeface="Times New Roman" pitchFamily="18" charset="0"/>
              </a:rPr>
              <a:t>硬件容易实现；</a:t>
            </a:r>
            <a:endParaRPr lang="en-US" altLang="zh-CN" dirty="0" smtClean="0">
              <a:cs typeface="Times New Roman" pitchFamily="18" charset="0"/>
            </a:endParaRPr>
          </a:p>
          <a:p>
            <a:pPr marL="457200" indent="-457200">
              <a:lnSpc>
                <a:spcPct val="90000"/>
              </a:lnSpc>
            </a:pPr>
            <a:r>
              <a:rPr lang="zh-CN" altLang="en-US" dirty="0" smtClean="0">
                <a:cs typeface="Times New Roman" pitchFamily="18" charset="0"/>
              </a:rPr>
              <a:t>安全性要求：</a:t>
            </a:r>
          </a:p>
          <a:p>
            <a:pPr marL="756000" lvl="1" indent="-360000">
              <a:lnSpc>
                <a:spcPct val="90000"/>
              </a:lnSpc>
              <a:buFont typeface="+mj-lt"/>
              <a:buAutoNum type="arabicPeriod"/>
            </a:pPr>
            <a:r>
              <a:rPr lang="zh-CN" altLang="en-US" dirty="0" smtClean="0">
                <a:solidFill>
                  <a:srgbClr val="FF0000"/>
                </a:solidFill>
                <a:cs typeface="Times New Roman" pitchFamily="18" charset="0"/>
              </a:rPr>
              <a:t>单向性：</a:t>
            </a:r>
            <a:r>
              <a:rPr lang="zh-CN" altLang="en-US" dirty="0" smtClean="0">
                <a:cs typeface="Times New Roman" pitchFamily="18" charset="0"/>
              </a:rPr>
              <a:t>对任意哈希值</a:t>
            </a:r>
            <a:r>
              <a:rPr lang="en-US" altLang="zh-CN" dirty="0" smtClean="0">
                <a:cs typeface="Times New Roman" pitchFamily="18" charset="0"/>
              </a:rPr>
              <a:t>h</a:t>
            </a:r>
            <a:r>
              <a:rPr lang="zh-CN" altLang="en-US" dirty="0" smtClean="0">
                <a:cs typeface="Times New Roman" pitchFamily="18" charset="0"/>
              </a:rPr>
              <a:t>，要找到一个明文</a:t>
            </a:r>
            <a:r>
              <a:rPr lang="en-US" altLang="zh-CN" dirty="0" smtClean="0">
                <a:cs typeface="Times New Roman" pitchFamily="18" charset="0"/>
              </a:rPr>
              <a:t>m</a:t>
            </a:r>
            <a:r>
              <a:rPr lang="zh-CN" altLang="en-US" dirty="0" smtClean="0">
                <a:cs typeface="Times New Roman" pitchFamily="18" charset="0"/>
              </a:rPr>
              <a:t>与之对应，即</a:t>
            </a:r>
            <a:r>
              <a:rPr lang="en-US" altLang="zh-CN" dirty="0" smtClean="0">
                <a:cs typeface="Times New Roman" pitchFamily="18" charset="0"/>
              </a:rPr>
              <a:t>h=H(m)</a:t>
            </a:r>
            <a:r>
              <a:rPr lang="zh-CN" altLang="en-US" dirty="0" smtClean="0">
                <a:cs typeface="Times New Roman" pitchFamily="18" charset="0"/>
              </a:rPr>
              <a:t>，在计算上不可行；</a:t>
            </a:r>
            <a:endParaRPr lang="en-US" altLang="zh-CN" dirty="0">
              <a:cs typeface="Times New Roman" pitchFamily="18" charset="0"/>
            </a:endParaRPr>
          </a:p>
          <a:p>
            <a:pPr marL="1156050" lvl="2" indent="-360000">
              <a:lnSpc>
                <a:spcPct val="90000"/>
              </a:lnSpc>
            </a:pPr>
            <a:r>
              <a:rPr lang="zh-CN" altLang="en-US" dirty="0" smtClean="0">
                <a:cs typeface="Times New Roman" pitchFamily="18" charset="0"/>
              </a:rPr>
              <a:t>抗伪造攻击</a:t>
            </a:r>
          </a:p>
          <a:p>
            <a:pPr marL="756000" lvl="1" indent="-360000">
              <a:lnSpc>
                <a:spcPct val="90000"/>
              </a:lnSpc>
              <a:buFont typeface="+mj-lt"/>
              <a:buAutoNum type="arabicPeriod"/>
            </a:pPr>
            <a:r>
              <a:rPr lang="zh-CN" altLang="en-US" dirty="0" smtClean="0">
                <a:solidFill>
                  <a:srgbClr val="FF0000"/>
                </a:solidFill>
                <a:cs typeface="Times New Roman" pitchFamily="18" charset="0"/>
              </a:rPr>
              <a:t>抗弱碰撞：</a:t>
            </a:r>
            <a:r>
              <a:rPr lang="zh-CN" altLang="en-US" dirty="0" smtClean="0">
                <a:cs typeface="Times New Roman" pitchFamily="18" charset="0"/>
              </a:rPr>
              <a:t>给定明文</a:t>
            </a:r>
            <a:r>
              <a:rPr lang="en-US" altLang="zh-CN" dirty="0" smtClean="0">
                <a:cs typeface="Times New Roman" pitchFamily="18" charset="0"/>
              </a:rPr>
              <a:t>m</a:t>
            </a:r>
            <a:r>
              <a:rPr lang="en-US" altLang="zh-CN" baseline="-25000" dirty="0" smtClean="0">
                <a:cs typeface="Times New Roman" pitchFamily="18" charset="0"/>
              </a:rPr>
              <a:t>1</a:t>
            </a:r>
            <a:r>
              <a:rPr lang="zh-CN" altLang="en-US" dirty="0" smtClean="0">
                <a:cs typeface="Times New Roman" pitchFamily="18" charset="0"/>
              </a:rPr>
              <a:t>，要找到另一明文</a:t>
            </a:r>
            <a:r>
              <a:rPr lang="en-US" altLang="zh-CN" dirty="0" smtClean="0">
                <a:cs typeface="Times New Roman" pitchFamily="18" charset="0"/>
              </a:rPr>
              <a:t>m</a:t>
            </a:r>
            <a:r>
              <a:rPr lang="en-US" altLang="zh-CN" baseline="-25000" dirty="0" smtClean="0">
                <a:cs typeface="Times New Roman" pitchFamily="18" charset="0"/>
              </a:rPr>
              <a:t>2</a:t>
            </a:r>
            <a:r>
              <a:rPr lang="zh-CN" altLang="en-US" dirty="0" smtClean="0">
                <a:cs typeface="Times New Roman" pitchFamily="18" charset="0"/>
              </a:rPr>
              <a:t>，具有相同哈希值，即</a:t>
            </a:r>
            <a:r>
              <a:rPr lang="en-US" altLang="zh-CN" dirty="0" smtClean="0">
                <a:cs typeface="Times New Roman" pitchFamily="18" charset="0"/>
              </a:rPr>
              <a:t>h(m</a:t>
            </a:r>
            <a:r>
              <a:rPr lang="en-US" altLang="zh-CN" baseline="-25000" dirty="0" smtClean="0">
                <a:cs typeface="Times New Roman" pitchFamily="18" charset="0"/>
              </a:rPr>
              <a:t>1</a:t>
            </a:r>
            <a:r>
              <a:rPr lang="en-US" altLang="zh-CN" dirty="0" smtClean="0">
                <a:cs typeface="Times New Roman" pitchFamily="18" charset="0"/>
              </a:rPr>
              <a:t>)=h(m</a:t>
            </a:r>
            <a:r>
              <a:rPr lang="en-US" altLang="zh-CN" baseline="-25000" dirty="0" smtClean="0">
                <a:cs typeface="Times New Roman" pitchFamily="18" charset="0"/>
              </a:rPr>
              <a:t>2</a:t>
            </a:r>
            <a:r>
              <a:rPr lang="en-US" altLang="zh-CN" dirty="0" smtClean="0">
                <a:cs typeface="Times New Roman" pitchFamily="18" charset="0"/>
              </a:rPr>
              <a:t>)</a:t>
            </a:r>
            <a:r>
              <a:rPr lang="zh-CN" altLang="en-US" dirty="0" smtClean="0">
                <a:cs typeface="Times New Roman" pitchFamily="18" charset="0"/>
              </a:rPr>
              <a:t>，在计算上不可行；</a:t>
            </a:r>
            <a:endParaRPr lang="en-US" altLang="zh-CN" dirty="0">
              <a:cs typeface="Times New Roman" pitchFamily="18" charset="0"/>
            </a:endParaRPr>
          </a:p>
          <a:p>
            <a:pPr marL="1156050" lvl="2" indent="-360000">
              <a:lnSpc>
                <a:spcPct val="90000"/>
              </a:lnSpc>
            </a:pPr>
            <a:r>
              <a:rPr lang="zh-CN" altLang="en-US" dirty="0" smtClean="0">
                <a:cs typeface="Times New Roman" pitchFamily="18" charset="0"/>
              </a:rPr>
              <a:t>抗伪造攻击</a:t>
            </a:r>
          </a:p>
          <a:p>
            <a:pPr marL="756000" lvl="1" indent="-360000">
              <a:lnSpc>
                <a:spcPct val="90000"/>
              </a:lnSpc>
              <a:buFont typeface="+mj-lt"/>
              <a:buAutoNum type="arabicPeriod"/>
            </a:pPr>
            <a:r>
              <a:rPr lang="zh-CN" altLang="en-US" dirty="0" smtClean="0">
                <a:solidFill>
                  <a:srgbClr val="FF0000"/>
                </a:solidFill>
                <a:cs typeface="Times New Roman" pitchFamily="18" charset="0"/>
              </a:rPr>
              <a:t>抗强碰撞：</a:t>
            </a:r>
            <a:r>
              <a:rPr lang="zh-CN" altLang="en-US" dirty="0" smtClean="0">
                <a:cs typeface="Times New Roman" pitchFamily="18" charset="0"/>
              </a:rPr>
              <a:t>要找到任意</a:t>
            </a:r>
            <a:r>
              <a:rPr lang="zh-CN" altLang="en-US" dirty="0">
                <a:cs typeface="Times New Roman" pitchFamily="18" charset="0"/>
              </a:rPr>
              <a:t>一对具有相同哈希</a:t>
            </a:r>
            <a:r>
              <a:rPr lang="zh-CN" altLang="en-US" dirty="0" smtClean="0">
                <a:cs typeface="Times New Roman" pitchFamily="18" charset="0"/>
              </a:rPr>
              <a:t>值</a:t>
            </a:r>
            <a:r>
              <a:rPr lang="zh-CN" altLang="en-US" dirty="0">
                <a:cs typeface="Times New Roman" pitchFamily="18" charset="0"/>
              </a:rPr>
              <a:t>的</a:t>
            </a:r>
            <a:r>
              <a:rPr lang="zh-CN" altLang="en-US" dirty="0" smtClean="0">
                <a:cs typeface="Times New Roman" pitchFamily="18" charset="0"/>
              </a:rPr>
              <a:t>明文，即</a:t>
            </a:r>
            <a:r>
              <a:rPr lang="en-US" altLang="zh-CN" dirty="0" smtClean="0">
                <a:cs typeface="Times New Roman" pitchFamily="18" charset="0"/>
              </a:rPr>
              <a:t>(m</a:t>
            </a:r>
            <a:r>
              <a:rPr lang="en-US" altLang="zh-CN" baseline="-25000" dirty="0" smtClean="0">
                <a:cs typeface="Times New Roman" pitchFamily="18" charset="0"/>
              </a:rPr>
              <a:t>1</a:t>
            </a:r>
            <a:r>
              <a:rPr lang="en-US" altLang="zh-CN" dirty="0" smtClean="0">
                <a:cs typeface="Times New Roman" pitchFamily="18" charset="0"/>
              </a:rPr>
              <a:t>,m</a:t>
            </a:r>
            <a:r>
              <a:rPr lang="en-US" altLang="zh-CN" baseline="-25000" dirty="0" smtClean="0">
                <a:cs typeface="Times New Roman" pitchFamily="18" charset="0"/>
              </a:rPr>
              <a:t>2</a:t>
            </a:r>
            <a:r>
              <a:rPr lang="en-US" altLang="zh-CN" dirty="0" smtClean="0">
                <a:cs typeface="Times New Roman" pitchFamily="18" charset="0"/>
              </a:rPr>
              <a:t>)</a:t>
            </a:r>
            <a:r>
              <a:rPr lang="zh-CN" altLang="en-US" dirty="0" smtClean="0">
                <a:cs typeface="Times New Roman" pitchFamily="18" charset="0"/>
              </a:rPr>
              <a:t>，</a:t>
            </a:r>
            <a:r>
              <a:rPr lang="en-US" altLang="zh-CN" dirty="0" smtClean="0">
                <a:cs typeface="Times New Roman" pitchFamily="18" charset="0"/>
              </a:rPr>
              <a:t>h(m</a:t>
            </a:r>
            <a:r>
              <a:rPr lang="en-US" altLang="zh-CN" baseline="-25000" dirty="0" smtClean="0">
                <a:cs typeface="Times New Roman" pitchFamily="18" charset="0"/>
              </a:rPr>
              <a:t>1</a:t>
            </a:r>
            <a:r>
              <a:rPr lang="en-US" altLang="zh-CN" dirty="0" smtClean="0">
                <a:cs typeface="Times New Roman" pitchFamily="18" charset="0"/>
              </a:rPr>
              <a:t>)=h(m</a:t>
            </a:r>
            <a:r>
              <a:rPr lang="en-US" altLang="zh-CN" baseline="-25000" dirty="0" smtClean="0">
                <a:cs typeface="Times New Roman" pitchFamily="18" charset="0"/>
              </a:rPr>
              <a:t>2</a:t>
            </a:r>
            <a:r>
              <a:rPr lang="en-US" altLang="zh-CN" dirty="0" smtClean="0">
                <a:cs typeface="Times New Roman" pitchFamily="18" charset="0"/>
              </a:rPr>
              <a:t>)</a:t>
            </a:r>
            <a:r>
              <a:rPr lang="zh-CN" altLang="en-US" dirty="0" smtClean="0">
                <a:cs typeface="Times New Roman" pitchFamily="18" charset="0"/>
              </a:rPr>
              <a:t>，在计算上不可行。</a:t>
            </a:r>
            <a:endParaRPr lang="en-US" altLang="zh-CN" dirty="0">
              <a:cs typeface="Times New Roman" pitchFamily="18" charset="0"/>
            </a:endParaRPr>
          </a:p>
          <a:p>
            <a:pPr marL="1156050" lvl="2" indent="-360000">
              <a:lnSpc>
                <a:spcPct val="90000"/>
              </a:lnSpc>
            </a:pPr>
            <a:r>
              <a:rPr lang="zh-CN" altLang="en-US" dirty="0" smtClean="0">
                <a:cs typeface="Times New Roman" pitchFamily="18" charset="0"/>
              </a:rPr>
              <a:t>抗生日攻击</a:t>
            </a:r>
            <a:endParaRPr lang="en-US" altLang="zh-CN" dirty="0" smtClean="0">
              <a:cs typeface="Times New Roman" pitchFamily="18" charset="0"/>
            </a:endParaRPr>
          </a:p>
          <a:p>
            <a:pPr marL="756000" lvl="1" indent="-360000">
              <a:lnSpc>
                <a:spcPct val="90000"/>
              </a:lnSpc>
            </a:pPr>
            <a:r>
              <a:rPr lang="zh-CN" altLang="en-US" dirty="0" smtClean="0"/>
              <a:t>应用在数字签名上的哈希函数必须是强哈希函数</a:t>
            </a:r>
            <a:endParaRPr lang="zh-CN" altLang="en-US"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dirty="0" smtClean="0"/>
              <a:t>密码学导论</a:t>
            </a:r>
            <a:r>
              <a:rPr lang="en-US" altLang="zh-CN" dirty="0" smtClean="0"/>
              <a:t>--</a:t>
            </a:r>
            <a:r>
              <a:rPr lang="zh-CN" altLang="en-US" dirty="0" smtClean="0"/>
              <a:t>中国科学技术大学</a:t>
            </a:r>
            <a:endParaRPr lang="en-US" altLang="zh-CN" dirty="0"/>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5" name="TextBox 4"/>
          <p:cNvSpPr txBox="1"/>
          <p:nvPr/>
        </p:nvSpPr>
        <p:spPr>
          <a:xfrm>
            <a:off x="365919" y="3140968"/>
            <a:ext cx="461665" cy="1246495"/>
          </a:xfrm>
          <a:prstGeom prst="rect">
            <a:avLst/>
          </a:prstGeom>
          <a:noFill/>
        </p:spPr>
        <p:txBody>
          <a:bodyPr vert="eaVert" wrap="none" rtlCol="0">
            <a:spAutoFit/>
          </a:bodyPr>
          <a:lstStyle/>
          <a:p>
            <a:r>
              <a:rPr lang="zh-CN" altLang="en-US" dirty="0" smtClean="0">
                <a:latin typeface="楷体" pitchFamily="49" charset="-122"/>
                <a:ea typeface="楷体" pitchFamily="49" charset="-122"/>
              </a:rPr>
              <a:t>弱哈希函数</a:t>
            </a:r>
            <a:endParaRPr lang="zh-CN" altLang="en-US" dirty="0">
              <a:latin typeface="楷体" pitchFamily="49" charset="-122"/>
              <a:ea typeface="楷体" pitchFamily="49" charset="-122"/>
            </a:endParaRPr>
          </a:p>
        </p:txBody>
      </p:sp>
      <p:sp>
        <p:nvSpPr>
          <p:cNvPr id="7" name="TextBox 6"/>
          <p:cNvSpPr txBox="1"/>
          <p:nvPr/>
        </p:nvSpPr>
        <p:spPr>
          <a:xfrm>
            <a:off x="0" y="3622665"/>
            <a:ext cx="461665" cy="1246495"/>
          </a:xfrm>
          <a:prstGeom prst="rect">
            <a:avLst/>
          </a:prstGeom>
          <a:noFill/>
        </p:spPr>
        <p:txBody>
          <a:bodyPr vert="eaVert" wrap="none" rtlCol="0">
            <a:spAutoFit/>
          </a:bodyPr>
          <a:lstStyle/>
          <a:p>
            <a:r>
              <a:rPr lang="zh-CN" altLang="en-US" dirty="0" smtClean="0">
                <a:latin typeface="楷体" pitchFamily="49" charset="-122"/>
                <a:ea typeface="楷体" pitchFamily="49" charset="-122"/>
              </a:rPr>
              <a:t>强哈希函数</a:t>
            </a:r>
            <a:endParaRPr lang="zh-CN" altLang="en-US" dirty="0">
              <a:latin typeface="楷体" pitchFamily="49" charset="-122"/>
              <a:ea typeface="楷体" pitchFamily="49" charset="-122"/>
            </a:endParaRPr>
          </a:p>
        </p:txBody>
      </p:sp>
      <p:cxnSp>
        <p:nvCxnSpPr>
          <p:cNvPr id="9" name="直接连接符 8"/>
          <p:cNvCxnSpPr/>
          <p:nvPr/>
        </p:nvCxnSpPr>
        <p:spPr>
          <a:xfrm>
            <a:off x="755576" y="2852936"/>
            <a:ext cx="0" cy="1875386"/>
          </a:xfrm>
          <a:prstGeom prst="line">
            <a:avLst/>
          </a:prstGeom>
          <a:ln>
            <a:headEnd type="stealth"/>
            <a:tailEnd type="stealth"/>
          </a:ln>
        </p:spPr>
        <p:style>
          <a:lnRef idx="2">
            <a:schemeClr val="accent3"/>
          </a:lnRef>
          <a:fillRef idx="0">
            <a:schemeClr val="accent3"/>
          </a:fillRef>
          <a:effectRef idx="1">
            <a:schemeClr val="accent3"/>
          </a:effectRef>
          <a:fontRef idx="minor">
            <a:schemeClr val="tx1"/>
          </a:fontRef>
        </p:style>
      </p:cxnSp>
      <p:cxnSp>
        <p:nvCxnSpPr>
          <p:cNvPr id="10" name="直接连接符 9"/>
          <p:cNvCxnSpPr/>
          <p:nvPr/>
        </p:nvCxnSpPr>
        <p:spPr>
          <a:xfrm>
            <a:off x="365919" y="2852936"/>
            <a:ext cx="0" cy="2880320"/>
          </a:xfrm>
          <a:prstGeom prst="line">
            <a:avLst/>
          </a:prstGeom>
          <a:ln>
            <a:headEnd type="stealth"/>
            <a:tailEnd type="stealth"/>
          </a:ln>
        </p:spPr>
        <p:style>
          <a:lnRef idx="2">
            <a:schemeClr val="accent5"/>
          </a:lnRef>
          <a:fillRef idx="0">
            <a:schemeClr val="accent5"/>
          </a:fillRef>
          <a:effectRef idx="1">
            <a:schemeClr val="accent5"/>
          </a:effectRef>
          <a:fontRef idx="minor">
            <a:schemeClr val="tx1"/>
          </a:fontRef>
        </p:style>
      </p:cxnSp>
      <p:sp>
        <p:nvSpPr>
          <p:cNvPr id="11" name="流程图: 可选过程 10">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12" name="流程图: 可选过程 11">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13" name="流程图: 可选过程 12">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885558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简单散列函数</a:t>
            </a:r>
            <a:endParaRPr lang="zh-CN" altLang="en-US" dirty="0"/>
          </a:p>
        </p:txBody>
      </p:sp>
      <p:sp>
        <p:nvSpPr>
          <p:cNvPr id="3" name="内容占位符 2"/>
          <p:cNvSpPr>
            <a:spLocks noGrp="1"/>
          </p:cNvSpPr>
          <p:nvPr>
            <p:ph idx="1"/>
          </p:nvPr>
        </p:nvSpPr>
        <p:spPr>
          <a:xfrm>
            <a:off x="285720" y="1428736"/>
            <a:ext cx="4646320" cy="5000660"/>
          </a:xfrm>
        </p:spPr>
        <p:txBody>
          <a:bodyPr>
            <a:normAutofit lnSpcReduction="10000"/>
          </a:bodyPr>
          <a:lstStyle/>
          <a:p>
            <a:r>
              <a:rPr lang="zh-CN" altLang="en-US" dirty="0" smtClean="0"/>
              <a:t>经度（垂直）冗余校验</a:t>
            </a:r>
            <a:endParaRPr lang="en-US" altLang="zh-CN" dirty="0" smtClean="0"/>
          </a:p>
          <a:p>
            <a:pPr lvl="1"/>
            <a:r>
              <a:rPr lang="zh-CN" altLang="en-US" dirty="0" smtClean="0"/>
              <a:t>每分组对应位异或</a:t>
            </a:r>
            <a:endParaRPr lang="en-US" altLang="zh-CN" dirty="0" smtClean="0"/>
          </a:p>
          <a:p>
            <a:pPr lvl="1"/>
            <a:r>
              <a:rPr lang="zh-CN" altLang="en-US" dirty="0" smtClean="0"/>
              <a:t>数据格式可能影响有效性</a:t>
            </a:r>
            <a:endParaRPr lang="en-US" altLang="zh-CN" dirty="0" smtClean="0"/>
          </a:p>
          <a:p>
            <a:r>
              <a:rPr lang="zh-CN" altLang="en-US" dirty="0" smtClean="0"/>
              <a:t>带循环移位的冗余校验</a:t>
            </a:r>
            <a:endParaRPr lang="en-US" altLang="zh-CN" dirty="0" smtClean="0"/>
          </a:p>
          <a:p>
            <a:pPr lvl="1"/>
            <a:r>
              <a:rPr lang="zh-CN" altLang="en-US" dirty="0" smtClean="0"/>
              <a:t>每处理一分组，散列值循环移位一次</a:t>
            </a:r>
            <a:endParaRPr lang="en-US" altLang="zh-CN" dirty="0" smtClean="0"/>
          </a:p>
          <a:p>
            <a:pPr lvl="1"/>
            <a:r>
              <a:rPr lang="zh-CN" altLang="en-US" dirty="0" smtClean="0"/>
              <a:t>可以保护数据完整性</a:t>
            </a:r>
            <a:endParaRPr lang="en-US" altLang="zh-CN" dirty="0" smtClean="0"/>
          </a:p>
          <a:p>
            <a:r>
              <a:rPr lang="zh-CN" altLang="en-US" dirty="0" smtClean="0"/>
              <a:t>安全性差</a:t>
            </a:r>
            <a:endParaRPr lang="en-US" altLang="zh-CN" dirty="0" smtClean="0"/>
          </a:p>
          <a:p>
            <a:pPr lvl="1"/>
            <a:r>
              <a:rPr lang="zh-CN" altLang="en-US" dirty="0" smtClean="0"/>
              <a:t>很容易构造假消息</a:t>
            </a:r>
            <a:endParaRPr lang="en-US" altLang="zh-CN" dirty="0" smtClean="0"/>
          </a:p>
          <a:p>
            <a:pPr lvl="2"/>
            <a:r>
              <a:rPr lang="zh-CN" altLang="en-US" dirty="0" smtClean="0"/>
              <a:t>只需在假消息后附加一个特定分组</a:t>
            </a:r>
            <a:endParaRPr lang="en-US" altLang="zh-CN" dirty="0" smtClean="0"/>
          </a:p>
          <a:p>
            <a:pPr lvl="1"/>
            <a:r>
              <a:rPr lang="zh-CN" altLang="en-US" dirty="0" smtClean="0"/>
              <a:t>分组顺序可以改变</a:t>
            </a:r>
            <a:endParaRPr lang="zh-CN" altLang="en-US" dirty="0"/>
          </a:p>
        </p:txBody>
      </p:sp>
      <p:pic>
        <p:nvPicPr>
          <p:cNvPr id="17409" name="Picture 1"/>
          <p:cNvPicPr>
            <a:picLocks noChangeAspect="1" noChangeArrowheads="1"/>
          </p:cNvPicPr>
          <p:nvPr/>
        </p:nvPicPr>
        <p:blipFill>
          <a:blip r:embed="rId2" cstate="print"/>
          <a:srcRect/>
          <a:stretch>
            <a:fillRect/>
          </a:stretch>
        </p:blipFill>
        <p:spPr bwMode="auto">
          <a:xfrm>
            <a:off x="5004048" y="1223229"/>
            <a:ext cx="3807797" cy="4392488"/>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493795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例：美国国家标准局曾用过的一种方法：</a:t>
            </a:r>
            <a:endParaRPr lang="en-US" altLang="zh-CN" dirty="0" smtClean="0"/>
          </a:p>
          <a:p>
            <a:pPr>
              <a:buNone/>
            </a:pPr>
            <a:r>
              <a:rPr lang="en-US" dirty="0" smtClean="0"/>
              <a:t>				C=X</a:t>
            </a:r>
            <a:r>
              <a:rPr lang="en-US" baseline="-25000" dirty="0" smtClean="0"/>
              <a:t>N+1</a:t>
            </a:r>
            <a:r>
              <a:rPr lang="en-US" dirty="0" smtClean="0"/>
              <a:t>=X</a:t>
            </a:r>
            <a:r>
              <a:rPr lang="en-US" baseline="-25000" dirty="0" smtClean="0"/>
              <a:t>1</a:t>
            </a:r>
            <a:r>
              <a:rPr lang="en-US" dirty="0" smtClean="0">
                <a:sym typeface="Symbol"/>
              </a:rPr>
              <a:t></a:t>
            </a:r>
            <a:r>
              <a:rPr lang="en-US" dirty="0" smtClean="0"/>
              <a:t>X</a:t>
            </a:r>
            <a:r>
              <a:rPr lang="en-US" baseline="-25000" dirty="0" smtClean="0"/>
              <a:t>2</a:t>
            </a:r>
            <a:r>
              <a:rPr lang="en-US" dirty="0" smtClean="0">
                <a:sym typeface="Symbol"/>
              </a:rPr>
              <a:t></a:t>
            </a:r>
            <a:r>
              <a:rPr lang="en-US" dirty="0" smtClean="0"/>
              <a:t>…</a:t>
            </a:r>
            <a:r>
              <a:rPr lang="en-US" dirty="0" smtClean="0">
                <a:sym typeface="Symbol"/>
              </a:rPr>
              <a:t></a:t>
            </a:r>
            <a:r>
              <a:rPr lang="en-US" dirty="0" smtClean="0"/>
              <a:t>X</a:t>
            </a:r>
            <a:r>
              <a:rPr lang="en-US" baseline="-25000" dirty="0" smtClean="0"/>
              <a:t>N</a:t>
            </a:r>
            <a:endParaRPr lang="en-US" dirty="0" smtClean="0"/>
          </a:p>
          <a:p>
            <a:pPr>
              <a:buNone/>
            </a:pPr>
            <a:r>
              <a:rPr lang="en-US" altLang="zh-CN" dirty="0" smtClean="0"/>
              <a:t>	</a:t>
            </a:r>
            <a:r>
              <a:rPr lang="zh-CN" altLang="en-US" dirty="0" smtClean="0"/>
              <a:t>用密文分组链接</a:t>
            </a:r>
            <a:r>
              <a:rPr lang="en-US" altLang="zh-CN" dirty="0" smtClean="0"/>
              <a:t>CBC</a:t>
            </a:r>
            <a:r>
              <a:rPr lang="zh-CN" altLang="en-US" dirty="0" smtClean="0"/>
              <a:t>对整个消息和散列码加密，得</a:t>
            </a:r>
            <a:endParaRPr lang="en-US" altLang="zh-CN" dirty="0" smtClean="0"/>
          </a:p>
          <a:p>
            <a:pPr>
              <a:buNone/>
            </a:pPr>
            <a:r>
              <a:rPr lang="en-US" dirty="0" smtClean="0"/>
              <a:t>				Y</a:t>
            </a:r>
            <a:r>
              <a:rPr lang="en-US" baseline="-25000" dirty="0" smtClean="0"/>
              <a:t>1</a:t>
            </a:r>
            <a:r>
              <a:rPr lang="en-US" dirty="0" smtClean="0"/>
              <a:t>,Y</a:t>
            </a:r>
            <a:r>
              <a:rPr lang="en-US" baseline="-25000" dirty="0" smtClean="0"/>
              <a:t>2</a:t>
            </a:r>
            <a:r>
              <a:rPr lang="en-US" dirty="0" smtClean="0"/>
              <a:t>,…,Y</a:t>
            </a:r>
            <a:r>
              <a:rPr lang="en-US" baseline="-25000" dirty="0" smtClean="0"/>
              <a:t>N</a:t>
            </a:r>
            <a:r>
              <a:rPr lang="en-US" dirty="0" smtClean="0"/>
              <a:t>,Y</a:t>
            </a:r>
            <a:r>
              <a:rPr lang="en-US" baseline="-25000" dirty="0" smtClean="0"/>
              <a:t>N+1</a:t>
            </a:r>
          </a:p>
          <a:p>
            <a:pPr lvl="1"/>
            <a:endParaRPr lang="en-US" altLang="zh-CN" dirty="0" smtClean="0"/>
          </a:p>
          <a:p>
            <a:pPr lvl="1"/>
            <a:r>
              <a:rPr lang="zh-CN" altLang="en-US" dirty="0" smtClean="0"/>
              <a:t>不安全。注意，</a:t>
            </a:r>
            <a:endParaRPr lang="en-US" altLang="zh-CN" dirty="0" smtClean="0"/>
          </a:p>
          <a:p>
            <a:pPr lvl="1">
              <a:buNone/>
            </a:pPr>
            <a:r>
              <a:rPr lang="en-US" altLang="zh-CN" dirty="0" smtClean="0"/>
              <a:t>	X</a:t>
            </a:r>
            <a:r>
              <a:rPr lang="en-US" altLang="zh-CN" baseline="-25000" dirty="0" smtClean="0"/>
              <a:t>N+1</a:t>
            </a:r>
            <a:r>
              <a:rPr lang="en-US" altLang="zh-CN" dirty="0" smtClean="0"/>
              <a:t>=X</a:t>
            </a:r>
            <a:r>
              <a:rPr lang="en-US" altLang="zh-CN" baseline="-25000" dirty="0" smtClean="0"/>
              <a:t>1</a:t>
            </a:r>
            <a:r>
              <a:rPr lang="en-US" dirty="0" smtClean="0">
                <a:sym typeface="Symbol"/>
              </a:rPr>
              <a:t></a:t>
            </a:r>
            <a:r>
              <a:rPr lang="en-US" dirty="0" smtClean="0"/>
              <a:t>X</a:t>
            </a:r>
            <a:r>
              <a:rPr lang="en-US" baseline="-25000" dirty="0" smtClean="0"/>
              <a:t>2</a:t>
            </a:r>
            <a:r>
              <a:rPr lang="en-US" dirty="0" smtClean="0">
                <a:sym typeface="Symbol"/>
              </a:rPr>
              <a:t></a:t>
            </a:r>
            <a:r>
              <a:rPr lang="en-US" dirty="0" smtClean="0"/>
              <a:t>…</a:t>
            </a:r>
            <a:r>
              <a:rPr lang="en-US" dirty="0" smtClean="0">
                <a:sym typeface="Symbol"/>
              </a:rPr>
              <a:t></a:t>
            </a:r>
            <a:r>
              <a:rPr lang="en-US" dirty="0" smtClean="0"/>
              <a:t>X</a:t>
            </a:r>
            <a:r>
              <a:rPr lang="en-US" baseline="-25000" dirty="0" smtClean="0"/>
              <a:t>N</a:t>
            </a:r>
          </a:p>
          <a:p>
            <a:pPr lvl="1">
              <a:buNone/>
            </a:pPr>
            <a:r>
              <a:rPr lang="en-US" altLang="zh-CN" dirty="0" smtClean="0"/>
              <a:t>		  =[</a:t>
            </a:r>
            <a:r>
              <a:rPr lang="en-US" dirty="0" smtClean="0"/>
              <a:t>IV</a:t>
            </a:r>
            <a:r>
              <a:rPr lang="en-US" dirty="0" smtClean="0">
                <a:sym typeface="Symbol"/>
              </a:rPr>
              <a:t></a:t>
            </a:r>
            <a:r>
              <a:rPr lang="en-US" dirty="0" smtClean="0"/>
              <a:t>D</a:t>
            </a:r>
            <a:r>
              <a:rPr lang="en-US" baseline="-25000" dirty="0" smtClean="0"/>
              <a:t>K</a:t>
            </a:r>
            <a:r>
              <a:rPr lang="en-US" dirty="0" smtClean="0"/>
              <a:t>(Y</a:t>
            </a:r>
            <a:r>
              <a:rPr lang="en-US" baseline="-25000" dirty="0" smtClean="0"/>
              <a:t>1</a:t>
            </a:r>
            <a:r>
              <a:rPr lang="en-US" dirty="0" smtClean="0"/>
              <a:t>)]</a:t>
            </a:r>
            <a:r>
              <a:rPr lang="en-US" dirty="0" smtClean="0">
                <a:sym typeface="Symbol"/>
              </a:rPr>
              <a:t></a:t>
            </a:r>
            <a:r>
              <a:rPr lang="en-US" dirty="0" smtClean="0"/>
              <a:t>[Y</a:t>
            </a:r>
            <a:r>
              <a:rPr lang="en-US" baseline="-25000" dirty="0" smtClean="0"/>
              <a:t>1</a:t>
            </a:r>
            <a:r>
              <a:rPr lang="en-US" dirty="0" smtClean="0">
                <a:sym typeface="Symbol"/>
              </a:rPr>
              <a:t></a:t>
            </a:r>
            <a:r>
              <a:rPr lang="en-US" dirty="0" smtClean="0"/>
              <a:t>D</a:t>
            </a:r>
            <a:r>
              <a:rPr lang="en-US" baseline="-25000" dirty="0" smtClean="0"/>
              <a:t>K</a:t>
            </a:r>
            <a:r>
              <a:rPr lang="en-US" dirty="0" smtClean="0"/>
              <a:t>(Y</a:t>
            </a:r>
            <a:r>
              <a:rPr lang="en-US" baseline="-25000" dirty="0" smtClean="0"/>
              <a:t>2</a:t>
            </a:r>
            <a:r>
              <a:rPr lang="en-US" dirty="0" smtClean="0"/>
              <a:t>)]</a:t>
            </a:r>
            <a:r>
              <a:rPr lang="en-US" dirty="0" smtClean="0">
                <a:sym typeface="Symbol"/>
              </a:rPr>
              <a:t></a:t>
            </a:r>
            <a:r>
              <a:rPr lang="en-US" dirty="0" smtClean="0"/>
              <a:t>…</a:t>
            </a:r>
            <a:r>
              <a:rPr lang="en-US" dirty="0" smtClean="0">
                <a:sym typeface="Symbol"/>
              </a:rPr>
              <a:t></a:t>
            </a:r>
            <a:r>
              <a:rPr lang="en-US" dirty="0" smtClean="0"/>
              <a:t>[Y</a:t>
            </a:r>
            <a:r>
              <a:rPr lang="en-US" baseline="-25000" dirty="0" smtClean="0"/>
              <a:t>N-1</a:t>
            </a:r>
            <a:r>
              <a:rPr lang="en-US" dirty="0" smtClean="0">
                <a:sym typeface="Symbol"/>
              </a:rPr>
              <a:t></a:t>
            </a:r>
            <a:r>
              <a:rPr lang="en-US" dirty="0" smtClean="0"/>
              <a:t>D</a:t>
            </a:r>
            <a:r>
              <a:rPr lang="en-US" baseline="-25000" dirty="0" smtClean="0"/>
              <a:t>K</a:t>
            </a:r>
            <a:r>
              <a:rPr lang="en-US" dirty="0" smtClean="0"/>
              <a:t>(Y</a:t>
            </a:r>
            <a:r>
              <a:rPr lang="en-US" baseline="-25000" dirty="0" smtClean="0"/>
              <a:t>N</a:t>
            </a:r>
            <a:r>
              <a:rPr lang="en-US" dirty="0" smtClean="0"/>
              <a:t>)]</a:t>
            </a:r>
          </a:p>
          <a:p>
            <a:pPr lvl="1">
              <a:buNone/>
            </a:pPr>
            <a:r>
              <a:rPr lang="en-US" dirty="0" smtClean="0"/>
              <a:t>	</a:t>
            </a:r>
            <a:r>
              <a:rPr lang="zh-CN" altLang="en-US" dirty="0" smtClean="0"/>
              <a:t>密文分组的顺序改变，对散列码没有影响</a:t>
            </a:r>
            <a:endParaRPr 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986753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典型的安全散列函数链接结构</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若压缩函数具有抗碰撞能力，那么迭代散列函数也具有抗碰撞能力</a:t>
            </a:r>
            <a:endParaRPr lang="zh-CN" altLang="en-US" dirty="0"/>
          </a:p>
        </p:txBody>
      </p:sp>
      <p:pic>
        <p:nvPicPr>
          <p:cNvPr id="65539" name="Picture 3"/>
          <p:cNvPicPr>
            <a:picLocks noChangeAspect="1" noChangeArrowheads="1"/>
          </p:cNvPicPr>
          <p:nvPr/>
        </p:nvPicPr>
        <p:blipFill>
          <a:blip r:embed="rId2" cstate="print"/>
          <a:srcRect/>
          <a:stretch>
            <a:fillRect/>
          </a:stretch>
        </p:blipFill>
        <p:spPr bwMode="auto">
          <a:xfrm>
            <a:off x="712719" y="1571612"/>
            <a:ext cx="8145561" cy="3643338"/>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27256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四、基于生日悖论的攻击</a:t>
            </a:r>
            <a:endParaRPr lang="zh-CN" altLang="en-US" dirty="0"/>
          </a:p>
        </p:txBody>
      </p:sp>
      <p:sp>
        <p:nvSpPr>
          <p:cNvPr id="3" name="内容占位符 2"/>
          <p:cNvSpPr>
            <a:spLocks noGrp="1"/>
          </p:cNvSpPr>
          <p:nvPr>
            <p:ph idx="1"/>
          </p:nvPr>
        </p:nvSpPr>
        <p:spPr>
          <a:xfrm>
            <a:off x="357159" y="1428736"/>
            <a:ext cx="8472519" cy="4929222"/>
          </a:xfrm>
        </p:spPr>
        <p:txBody>
          <a:bodyPr>
            <a:normAutofit/>
          </a:bodyPr>
          <a:lstStyle/>
          <a:p>
            <a:r>
              <a:rPr lang="zh-CN" altLang="en-US" dirty="0" smtClean="0"/>
              <a:t>数学背景</a:t>
            </a:r>
            <a:r>
              <a:rPr lang="en-US" altLang="zh-CN" dirty="0" smtClean="0"/>
              <a:t>——</a:t>
            </a:r>
            <a:r>
              <a:rPr lang="zh-CN" altLang="en-US" dirty="0" smtClean="0">
                <a:solidFill>
                  <a:srgbClr val="FF0000"/>
                </a:solidFill>
              </a:rPr>
              <a:t>生日悖论</a:t>
            </a:r>
            <a:r>
              <a:rPr lang="zh-CN" altLang="en-US" dirty="0" smtClean="0"/>
              <a:t>：</a:t>
            </a:r>
            <a:endParaRPr lang="en-US" altLang="zh-CN" dirty="0" smtClean="0"/>
          </a:p>
          <a:p>
            <a:pPr>
              <a:buNone/>
            </a:pPr>
            <a:r>
              <a:rPr lang="en-US" altLang="zh-CN" dirty="0" smtClean="0"/>
              <a:t>	k</a:t>
            </a:r>
            <a:r>
              <a:rPr lang="zh-CN" altLang="en-US" dirty="0" smtClean="0"/>
              <a:t>要多大，才能使得在</a:t>
            </a:r>
            <a:r>
              <a:rPr lang="en-US" altLang="zh-CN" dirty="0" smtClean="0"/>
              <a:t>k</a:t>
            </a:r>
            <a:r>
              <a:rPr lang="zh-CN" altLang="en-US" dirty="0" smtClean="0"/>
              <a:t>个人中，至少有两个人生日相同的概率大于</a:t>
            </a:r>
            <a:r>
              <a:rPr lang="en-US" altLang="zh-CN" dirty="0" smtClean="0"/>
              <a:t>1/2</a:t>
            </a:r>
            <a:r>
              <a:rPr lang="zh-CN" altLang="en-US" dirty="0" smtClean="0"/>
              <a:t>？</a:t>
            </a:r>
            <a:endParaRPr lang="en-US" altLang="zh-CN" dirty="0" smtClean="0"/>
          </a:p>
          <a:p>
            <a:pPr lvl="1"/>
            <a:endParaRPr lang="en-US" altLang="zh-CN" dirty="0" smtClean="0"/>
          </a:p>
          <a:p>
            <a:pPr lvl="1"/>
            <a:r>
              <a:rPr lang="en-US" altLang="zh-CN" dirty="0" smtClean="0"/>
              <a:t>k</a:t>
            </a:r>
            <a:r>
              <a:rPr lang="zh-CN" altLang="en-US" dirty="0" smtClean="0"/>
              <a:t>个人生日的总排列数是</a:t>
            </a:r>
            <a:r>
              <a:rPr lang="en-US" altLang="zh-CN" dirty="0" smtClean="0"/>
              <a:t>365</a:t>
            </a:r>
            <a:r>
              <a:rPr lang="en-US" altLang="zh-CN" baseline="30000" dirty="0" smtClean="0"/>
              <a:t>k</a:t>
            </a:r>
            <a:r>
              <a:rPr lang="zh-CN" altLang="en-US" dirty="0" smtClean="0"/>
              <a:t>，</a:t>
            </a:r>
            <a:r>
              <a:rPr lang="en-US" altLang="zh-CN" dirty="0" smtClean="0"/>
              <a:t>k</a:t>
            </a:r>
            <a:r>
              <a:rPr lang="zh-CN" altLang="en-US" dirty="0" smtClean="0"/>
              <a:t>个人有不同生日的总排列数为</a:t>
            </a:r>
            <a:r>
              <a:rPr lang="en-US" altLang="zh-CN" dirty="0" smtClean="0"/>
              <a:t>N = P</a:t>
            </a:r>
            <a:r>
              <a:rPr lang="en-US" altLang="zh-CN" baseline="-25000" dirty="0" smtClean="0"/>
              <a:t>k</a:t>
            </a:r>
            <a:r>
              <a:rPr lang="en-US" altLang="zh-CN" baseline="30000" dirty="0" smtClean="0"/>
              <a:t>365</a:t>
            </a:r>
            <a:r>
              <a:rPr lang="en-US" altLang="zh-CN" dirty="0" smtClean="0"/>
              <a:t> = 365!/(365-k)!</a:t>
            </a:r>
          </a:p>
          <a:p>
            <a:pPr lvl="1"/>
            <a:r>
              <a:rPr lang="en-US" altLang="zh-CN" dirty="0" smtClean="0"/>
              <a:t>k</a:t>
            </a:r>
            <a:r>
              <a:rPr lang="zh-CN" altLang="en-US" dirty="0" smtClean="0"/>
              <a:t>个人有不同生日的概率：</a:t>
            </a:r>
          </a:p>
          <a:p>
            <a:pPr>
              <a:buNone/>
            </a:pPr>
            <a:r>
              <a:rPr lang="en-US" altLang="zh-CN" dirty="0" smtClean="0"/>
              <a:t>		</a:t>
            </a:r>
            <a:r>
              <a:rPr lang="en-US" altLang="zh-CN" sz="2400" dirty="0" smtClean="0"/>
              <a:t>Q(365,k)=[365!/(365-k)!]/365</a:t>
            </a:r>
            <a:r>
              <a:rPr lang="en-US" altLang="zh-CN" sz="2400" baseline="30000" dirty="0" smtClean="0"/>
              <a:t>k</a:t>
            </a:r>
            <a:r>
              <a:rPr lang="en-US" altLang="zh-CN" sz="2400" dirty="0" smtClean="0"/>
              <a:t>=365!/(365</a:t>
            </a:r>
            <a:r>
              <a:rPr lang="en-US" altLang="zh-CN" sz="2400" baseline="30000" dirty="0" smtClean="0"/>
              <a:t>k</a:t>
            </a:r>
            <a:r>
              <a:rPr lang="en-US" altLang="zh-CN" sz="2400" dirty="0" smtClean="0"/>
              <a:t>(365-k)!)</a:t>
            </a:r>
            <a:endParaRPr lang="en-US" altLang="zh-CN" dirty="0" smtClean="0"/>
          </a:p>
          <a:p>
            <a:pPr lvl="1"/>
            <a:r>
              <a:rPr lang="en-US" altLang="zh-CN" dirty="0" smtClean="0"/>
              <a:t>k</a:t>
            </a:r>
            <a:r>
              <a:rPr lang="zh-CN" altLang="en-US" dirty="0" smtClean="0"/>
              <a:t>个人中至少有两个人有相同生日的概率是：</a:t>
            </a:r>
          </a:p>
          <a:p>
            <a:pPr>
              <a:buNone/>
            </a:pPr>
            <a:r>
              <a:rPr lang="en-US" altLang="zh-CN" dirty="0" smtClean="0"/>
              <a:t>		</a:t>
            </a:r>
            <a:r>
              <a:rPr lang="en-US" altLang="zh-CN" sz="2400" dirty="0" smtClean="0"/>
              <a:t>P(365, k) = 1- Q(365, k)</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509575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lnSpc>
                <a:spcPct val="110000"/>
              </a:lnSpc>
            </a:pPr>
            <a:endParaRPr lang="en-US" altLang="zh-CN" dirty="0" smtClean="0"/>
          </a:p>
          <a:p>
            <a:pPr>
              <a:lnSpc>
                <a:spcPct val="110000"/>
              </a:lnSpc>
            </a:pPr>
            <a:endParaRPr lang="en-US" altLang="zh-CN" dirty="0" smtClean="0"/>
          </a:p>
          <a:p>
            <a:pPr>
              <a:lnSpc>
                <a:spcPct val="110000"/>
              </a:lnSpc>
            </a:pPr>
            <a:endParaRPr lang="en-US" altLang="zh-CN" dirty="0" smtClean="0"/>
          </a:p>
          <a:p>
            <a:pPr>
              <a:lnSpc>
                <a:spcPct val="110000"/>
              </a:lnSpc>
            </a:pPr>
            <a:endParaRPr lang="en-US" altLang="zh-CN" dirty="0" smtClean="0"/>
          </a:p>
          <a:p>
            <a:pPr lvl="1">
              <a:lnSpc>
                <a:spcPct val="110000"/>
              </a:lnSpc>
            </a:pPr>
            <a:endParaRPr lang="en-US" altLang="zh-CN" dirty="0" smtClean="0"/>
          </a:p>
          <a:p>
            <a:pPr lvl="1">
              <a:lnSpc>
                <a:spcPct val="110000"/>
              </a:lnSpc>
            </a:pPr>
            <a:endParaRPr lang="en-US" altLang="zh-CN" dirty="0" smtClean="0"/>
          </a:p>
          <a:p>
            <a:pPr>
              <a:lnSpc>
                <a:spcPct val="110000"/>
              </a:lnSpc>
            </a:pPr>
            <a:endParaRPr lang="en-US" altLang="zh-CN" dirty="0" smtClean="0"/>
          </a:p>
          <a:p>
            <a:pPr>
              <a:lnSpc>
                <a:spcPct val="110000"/>
              </a:lnSpc>
            </a:pPr>
            <a:endParaRPr lang="en-US" altLang="zh-CN" dirty="0" smtClean="0"/>
          </a:p>
          <a:p>
            <a:pPr>
              <a:lnSpc>
                <a:spcPct val="110000"/>
              </a:lnSpc>
            </a:pPr>
            <a:endParaRPr lang="en-US" altLang="zh-CN" dirty="0" smtClean="0"/>
          </a:p>
          <a:p>
            <a:pPr>
              <a:lnSpc>
                <a:spcPct val="110000"/>
              </a:lnSpc>
            </a:pPr>
            <a:endParaRPr lang="en-US" altLang="zh-CN" dirty="0" smtClean="0"/>
          </a:p>
          <a:p>
            <a:pPr lvl="1">
              <a:lnSpc>
                <a:spcPct val="110000"/>
              </a:lnSpc>
            </a:pPr>
            <a:r>
              <a:rPr lang="zh-CN" altLang="en-US" dirty="0" smtClean="0"/>
              <a:t>计算得</a:t>
            </a:r>
            <a:r>
              <a:rPr lang="en-US" altLang="zh-CN" dirty="0" smtClean="0"/>
              <a:t>P(365, 23) = 0.5073</a:t>
            </a:r>
            <a:r>
              <a:rPr lang="zh-CN" altLang="en-US" dirty="0" smtClean="0"/>
              <a:t>，即</a:t>
            </a:r>
            <a:r>
              <a:rPr lang="en-US" altLang="zh-CN" dirty="0" smtClean="0"/>
              <a:t>k = 23</a:t>
            </a:r>
            <a:endParaRPr lang="zh-CN" altLang="en-US" dirty="0" smtClean="0"/>
          </a:p>
          <a:p>
            <a:pPr lvl="1">
              <a:lnSpc>
                <a:spcPct val="110000"/>
              </a:lnSpc>
            </a:pPr>
            <a:r>
              <a:rPr lang="en-US" altLang="zh-CN" dirty="0" smtClean="0"/>
              <a:t>P(365,50)=0.9744;   P(365, 100)=0.999 999 8</a:t>
            </a:r>
          </a:p>
        </p:txBody>
      </p:sp>
      <p:pic>
        <p:nvPicPr>
          <p:cNvPr id="63490" name="Picture 2"/>
          <p:cNvPicPr>
            <a:picLocks noChangeAspect="1" noChangeArrowheads="1"/>
          </p:cNvPicPr>
          <p:nvPr/>
        </p:nvPicPr>
        <p:blipFill>
          <a:blip r:embed="rId2" cstate="print"/>
          <a:srcRect/>
          <a:stretch>
            <a:fillRect/>
          </a:stretch>
        </p:blipFill>
        <p:spPr bwMode="auto">
          <a:xfrm>
            <a:off x="1928794" y="1372688"/>
            <a:ext cx="5500726" cy="4000528"/>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100339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r>
              <a:rPr lang="zh-CN" altLang="en-US" dirty="0" smtClean="0">
                <a:solidFill>
                  <a:srgbClr val="FF0000"/>
                </a:solidFill>
              </a:rPr>
              <a:t>生日悖论的推广（元素重复的一般情形）：</a:t>
            </a:r>
            <a:endParaRPr lang="en-US" altLang="zh-CN" dirty="0" smtClean="0">
              <a:solidFill>
                <a:srgbClr val="FF0000"/>
              </a:solidFill>
            </a:endParaRPr>
          </a:p>
          <a:p>
            <a:pPr indent="19050">
              <a:buNone/>
            </a:pPr>
            <a:r>
              <a:rPr lang="zh-CN" altLang="en-US" sz="2400" dirty="0" smtClean="0"/>
              <a:t>给定一个在</a:t>
            </a:r>
            <a:r>
              <a:rPr lang="en-US" altLang="zh-CN" sz="2400" dirty="0" smtClean="0"/>
              <a:t>1</a:t>
            </a:r>
            <a:r>
              <a:rPr lang="zh-CN" altLang="en-US" sz="2400" dirty="0" smtClean="0"/>
              <a:t>到</a:t>
            </a:r>
            <a:r>
              <a:rPr lang="en-US" altLang="zh-CN" sz="2400" dirty="0" smtClean="0"/>
              <a:t>n</a:t>
            </a:r>
            <a:r>
              <a:rPr lang="zh-CN" altLang="en-US" sz="2400" dirty="0" smtClean="0"/>
              <a:t>之间均匀分布的随机整数变量和</a:t>
            </a:r>
            <a:r>
              <a:rPr lang="en-US" altLang="zh-CN" sz="2400" dirty="0" smtClean="0"/>
              <a:t>k</a:t>
            </a:r>
            <a:r>
              <a:rPr lang="zh-CN" altLang="en-US" sz="2400" dirty="0" smtClean="0"/>
              <a:t>个实例，那么至少有一个重复的概率：</a:t>
            </a:r>
            <a:endParaRPr lang="en-US" altLang="zh-CN" sz="2400" dirty="0" smtClean="0"/>
          </a:p>
          <a:p>
            <a:pPr>
              <a:buNone/>
            </a:pPr>
            <a:r>
              <a:rPr lang="en-US" altLang="zh-CN" sz="2400" dirty="0" smtClean="0"/>
              <a:t>		P(</a:t>
            </a:r>
            <a:r>
              <a:rPr lang="en-US" altLang="zh-CN" sz="2400" dirty="0" err="1" smtClean="0"/>
              <a:t>n,k</a:t>
            </a:r>
            <a:r>
              <a:rPr lang="en-US" altLang="zh-CN" sz="2400" dirty="0" smtClean="0"/>
              <a:t>)=1-[n!/(n-k)!]/</a:t>
            </a:r>
            <a:r>
              <a:rPr lang="en-US" altLang="zh-CN" sz="2400" dirty="0" err="1" smtClean="0"/>
              <a:t>n</a:t>
            </a:r>
            <a:r>
              <a:rPr lang="en-US" altLang="zh-CN" sz="2400" baseline="30000" dirty="0" err="1" smtClean="0"/>
              <a:t>k</a:t>
            </a:r>
            <a:r>
              <a:rPr lang="zh-CN" altLang="en-US" sz="2400" dirty="0" smtClean="0"/>
              <a:t> </a:t>
            </a:r>
            <a:r>
              <a:rPr lang="en-US" sz="2400" dirty="0" smtClean="0"/>
              <a:t>&gt;</a:t>
            </a:r>
            <a:r>
              <a:rPr lang="zh-CN" altLang="en-US" sz="2400" dirty="0" smtClean="0"/>
              <a:t> </a:t>
            </a:r>
            <a:r>
              <a:rPr lang="en-US" altLang="zh-CN" sz="2400" dirty="0" smtClean="0"/>
              <a:t>1-exp[-k(k-1)/(2n)]</a:t>
            </a:r>
          </a:p>
          <a:p>
            <a:pPr>
              <a:buNone/>
            </a:pPr>
            <a:r>
              <a:rPr lang="en-US" altLang="zh-CN" sz="2400" dirty="0" smtClean="0"/>
              <a:t>		</a:t>
            </a:r>
            <a:r>
              <a:rPr lang="zh-CN" altLang="en-US" sz="2400" dirty="0" smtClean="0"/>
              <a:t>当</a:t>
            </a:r>
            <a:r>
              <a:rPr lang="en-US" altLang="zh-CN" sz="2400" dirty="0" smtClean="0"/>
              <a:t>k ≈ 1.18n</a:t>
            </a:r>
            <a:r>
              <a:rPr lang="en-US" altLang="zh-CN" sz="2400" baseline="30000" dirty="0" smtClean="0"/>
              <a:t>1/2</a:t>
            </a:r>
            <a:r>
              <a:rPr lang="zh-CN" altLang="en-US" sz="2400" dirty="0" smtClean="0"/>
              <a:t>时，</a:t>
            </a:r>
            <a:r>
              <a:rPr lang="en-US" altLang="zh-CN" sz="2400" dirty="0" smtClean="0"/>
              <a:t>P(</a:t>
            </a:r>
            <a:r>
              <a:rPr lang="en-US" altLang="zh-CN" sz="2400" dirty="0" err="1" smtClean="0"/>
              <a:t>n,k</a:t>
            </a:r>
            <a:r>
              <a:rPr lang="en-US" altLang="zh-CN" sz="2400" dirty="0" smtClean="0"/>
              <a:t>)&gt;0.5</a:t>
            </a:r>
          </a:p>
          <a:p>
            <a:pPr lvl="1"/>
            <a:endParaRPr lang="en-US" altLang="zh-CN" dirty="0" smtClean="0"/>
          </a:p>
          <a:p>
            <a:r>
              <a:rPr lang="zh-CN" altLang="en-US" dirty="0" smtClean="0">
                <a:solidFill>
                  <a:srgbClr val="FF0000"/>
                </a:solidFill>
              </a:rPr>
              <a:t>生日悖论的函数形式：</a:t>
            </a:r>
            <a:endParaRPr lang="en-US" altLang="zh-CN" dirty="0" smtClean="0">
              <a:solidFill>
                <a:srgbClr val="FF0000"/>
              </a:solidFill>
            </a:endParaRPr>
          </a:p>
          <a:p>
            <a:pPr>
              <a:buNone/>
            </a:pPr>
            <a:r>
              <a:rPr lang="en-US" altLang="zh-CN" dirty="0" smtClean="0"/>
              <a:t>	</a:t>
            </a:r>
            <a:r>
              <a:rPr lang="zh-CN" altLang="en-US" sz="2400" dirty="0" smtClean="0"/>
              <a:t>若一个函数可能有</a:t>
            </a:r>
            <a:r>
              <a:rPr lang="en-US" altLang="zh-CN" sz="2400" dirty="0" smtClean="0"/>
              <a:t>n</a:t>
            </a:r>
            <a:r>
              <a:rPr lang="zh-CN" altLang="en-US" sz="2400" dirty="0" smtClean="0"/>
              <a:t>个函数值，且已知一个函数值</a:t>
            </a:r>
            <a:r>
              <a:rPr lang="en-US" altLang="zh-CN" sz="2400" dirty="0" smtClean="0"/>
              <a:t>h(x)</a:t>
            </a:r>
            <a:r>
              <a:rPr lang="zh-CN" altLang="en-US" sz="2400" dirty="0" smtClean="0"/>
              <a:t>，任选</a:t>
            </a:r>
            <a:r>
              <a:rPr lang="en-US" altLang="zh-CN" sz="2400" dirty="0" smtClean="0"/>
              <a:t>k</a:t>
            </a:r>
            <a:r>
              <a:rPr lang="zh-CN" altLang="en-US" sz="2400" dirty="0" smtClean="0"/>
              <a:t>个任意数作为函数输入值，问：</a:t>
            </a:r>
            <a:r>
              <a:rPr lang="en-US" altLang="zh-CN" sz="2400" dirty="0" smtClean="0"/>
              <a:t>k</a:t>
            </a:r>
            <a:r>
              <a:rPr lang="zh-CN" altLang="en-US" sz="2400" dirty="0" smtClean="0"/>
              <a:t>必须多大才能保证找到至少一个满足</a:t>
            </a:r>
            <a:r>
              <a:rPr lang="en-US" altLang="zh-CN" sz="2400" dirty="0" smtClean="0"/>
              <a:t>h(x)=h(y)</a:t>
            </a:r>
            <a:r>
              <a:rPr lang="zh-CN" altLang="en-US" sz="2400" dirty="0" smtClean="0"/>
              <a:t>的输入值</a:t>
            </a:r>
            <a:r>
              <a:rPr lang="en-US" altLang="zh-CN" sz="2400" dirty="0" smtClean="0"/>
              <a:t>y</a:t>
            </a:r>
            <a:r>
              <a:rPr lang="zh-CN" altLang="en-US" sz="2400" dirty="0" smtClean="0"/>
              <a:t>的概率大于</a:t>
            </a:r>
            <a:r>
              <a:rPr lang="en-US" altLang="zh-CN" sz="2400" dirty="0" smtClean="0"/>
              <a:t>1/2</a:t>
            </a:r>
            <a:r>
              <a:rPr lang="zh-CN" altLang="en-US" sz="2400" dirty="0" smtClean="0"/>
              <a:t>？</a:t>
            </a:r>
          </a:p>
          <a:p>
            <a:pPr>
              <a:buNone/>
            </a:pPr>
            <a:r>
              <a:rPr lang="en-US" altLang="zh-CN" sz="2400" dirty="0" smtClean="0"/>
              <a:t>		P(</a:t>
            </a:r>
            <a:r>
              <a:rPr lang="en-US" altLang="zh-CN" sz="2400" dirty="0" err="1" smtClean="0"/>
              <a:t>n,k</a:t>
            </a:r>
            <a:r>
              <a:rPr lang="en-US" altLang="zh-CN" sz="2400" dirty="0" smtClean="0"/>
              <a:t>) = 1-(1-1/n)</a:t>
            </a:r>
            <a:r>
              <a:rPr lang="en-US" altLang="zh-CN" sz="2400" baseline="30000" dirty="0" smtClean="0"/>
              <a:t>k</a:t>
            </a:r>
            <a:r>
              <a:rPr lang="en-US" altLang="zh-CN" sz="2400" dirty="0" smtClean="0"/>
              <a:t> ≈ 1-k/n</a:t>
            </a:r>
          </a:p>
          <a:p>
            <a:pPr>
              <a:buNone/>
            </a:pPr>
            <a:r>
              <a:rPr lang="en-US" altLang="zh-CN" sz="2400" dirty="0" smtClean="0"/>
              <a:t>		</a:t>
            </a:r>
            <a:r>
              <a:rPr lang="zh-CN" altLang="en-US" sz="2400" dirty="0" smtClean="0"/>
              <a:t>当</a:t>
            </a:r>
            <a:r>
              <a:rPr lang="en-US" altLang="zh-CN" sz="2400" dirty="0" smtClean="0"/>
              <a:t>k=n/2</a:t>
            </a:r>
            <a:r>
              <a:rPr lang="zh-CN" altLang="en-US" sz="2400" dirty="0" smtClean="0"/>
              <a:t>时，</a:t>
            </a:r>
            <a:r>
              <a:rPr lang="en-US" altLang="zh-CN" sz="2400" dirty="0" smtClean="0"/>
              <a:t>P(</a:t>
            </a:r>
            <a:r>
              <a:rPr lang="en-US" altLang="zh-CN" sz="2400" dirty="0" err="1" smtClean="0"/>
              <a:t>n,k</a:t>
            </a:r>
            <a:r>
              <a:rPr lang="en-US" altLang="zh-CN" sz="2400" dirty="0" smtClean="0"/>
              <a:t>)&gt;0.5</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473776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3000" dirty="0" smtClean="0">
                <a:solidFill>
                  <a:srgbClr val="FF0000"/>
                </a:solidFill>
              </a:rPr>
              <a:t>两个集合中元素的重复：</a:t>
            </a:r>
            <a:endParaRPr lang="en-US" altLang="zh-CN" sz="3000" dirty="0" smtClean="0">
              <a:solidFill>
                <a:srgbClr val="FF0000"/>
              </a:solidFill>
            </a:endParaRPr>
          </a:p>
          <a:p>
            <a:pPr>
              <a:buNone/>
            </a:pPr>
            <a:r>
              <a:rPr lang="en-US" altLang="zh-CN" dirty="0" smtClean="0"/>
              <a:t>	</a:t>
            </a:r>
            <a:r>
              <a:rPr lang="zh-CN" altLang="en-US" sz="2600" dirty="0" smtClean="0"/>
              <a:t>给定一个在</a:t>
            </a:r>
            <a:r>
              <a:rPr lang="en-US" altLang="zh-CN" sz="2600" dirty="0" smtClean="0"/>
              <a:t>1</a:t>
            </a:r>
            <a:r>
              <a:rPr lang="zh-CN" altLang="en-US" sz="2600" dirty="0" smtClean="0"/>
              <a:t>到</a:t>
            </a:r>
            <a:r>
              <a:rPr lang="en-US" altLang="zh-CN" sz="2600" dirty="0" smtClean="0"/>
              <a:t>n</a:t>
            </a:r>
            <a:r>
              <a:rPr lang="zh-CN" altLang="en-US" sz="2600" dirty="0" smtClean="0"/>
              <a:t>之间均匀分布的随机整数变量和它的两个实例集，每个集中有</a:t>
            </a:r>
            <a:r>
              <a:rPr lang="en-US" altLang="zh-CN" sz="2600" dirty="0" smtClean="0"/>
              <a:t>k</a:t>
            </a:r>
            <a:r>
              <a:rPr lang="zh-CN" altLang="en-US" sz="2600" dirty="0" smtClean="0"/>
              <a:t>个元素，那么这两个集相交（即至少有一个元素同属于两个集）的概率：</a:t>
            </a:r>
            <a:endParaRPr lang="en-US" altLang="zh-CN" sz="2600" dirty="0" smtClean="0"/>
          </a:p>
          <a:p>
            <a:pPr>
              <a:buNone/>
            </a:pPr>
            <a:r>
              <a:rPr lang="en-US" altLang="zh-CN" sz="2600" dirty="0" smtClean="0"/>
              <a:t>	R(</a:t>
            </a:r>
            <a:r>
              <a:rPr lang="en-US" altLang="zh-CN" sz="2600" dirty="0" err="1" smtClean="0"/>
              <a:t>n,k</a:t>
            </a:r>
            <a:r>
              <a:rPr lang="en-US" altLang="zh-CN" sz="2600" dirty="0" smtClean="0"/>
              <a:t>) = 1-((1-1/n)</a:t>
            </a:r>
            <a:r>
              <a:rPr lang="en-US" altLang="zh-CN" sz="2600" baseline="30000" dirty="0" smtClean="0"/>
              <a:t>k</a:t>
            </a:r>
            <a:r>
              <a:rPr lang="en-US" altLang="zh-CN" sz="2600" dirty="0" smtClean="0"/>
              <a:t>)</a:t>
            </a:r>
            <a:r>
              <a:rPr lang="en-US" altLang="zh-CN" sz="2600" baseline="30000" dirty="0" smtClean="0"/>
              <a:t>k</a:t>
            </a:r>
            <a:r>
              <a:rPr lang="en-US" altLang="zh-CN" sz="2600" dirty="0" smtClean="0"/>
              <a:t> = 1-(1-1/n)</a:t>
            </a:r>
            <a:r>
              <a:rPr lang="en-US" altLang="zh-CN" sz="2600" baseline="30000" dirty="0" smtClean="0"/>
              <a:t>k</a:t>
            </a:r>
            <a:r>
              <a:rPr lang="en-US" altLang="zh-CN" sz="2600" baseline="50000" dirty="0" smtClean="0"/>
              <a:t>2</a:t>
            </a:r>
            <a:r>
              <a:rPr lang="en-US" altLang="zh-CN" sz="2600" dirty="0" smtClean="0"/>
              <a:t> &gt; 1-e</a:t>
            </a:r>
            <a:r>
              <a:rPr lang="en-US" altLang="zh-CN" sz="2600" baseline="30000" dirty="0" smtClean="0"/>
              <a:t>-k</a:t>
            </a:r>
            <a:r>
              <a:rPr lang="en-US" altLang="zh-CN" sz="2600" baseline="50000" dirty="0" smtClean="0"/>
              <a:t>2</a:t>
            </a:r>
            <a:r>
              <a:rPr lang="en-US" altLang="zh-CN" sz="2600" baseline="30000" dirty="0" smtClean="0"/>
              <a:t>/n</a:t>
            </a:r>
          </a:p>
          <a:p>
            <a:pPr>
              <a:buNone/>
            </a:pPr>
            <a:r>
              <a:rPr lang="en-US" altLang="zh-CN" sz="2600" dirty="0" smtClean="0"/>
              <a:t>	</a:t>
            </a:r>
            <a:r>
              <a:rPr lang="zh-CN" altLang="en-US" sz="2600" dirty="0" smtClean="0"/>
              <a:t>当</a:t>
            </a:r>
            <a:r>
              <a:rPr lang="en-US" altLang="zh-CN" sz="2600" dirty="0" smtClean="0"/>
              <a:t>k ≈ 0.83n</a:t>
            </a:r>
            <a:r>
              <a:rPr lang="en-US" altLang="zh-CN" sz="2600" baseline="30000" dirty="0" smtClean="0"/>
              <a:t>1/2</a:t>
            </a:r>
            <a:r>
              <a:rPr lang="zh-CN" altLang="en-US" sz="2600" dirty="0" smtClean="0"/>
              <a:t>时，</a:t>
            </a:r>
            <a:r>
              <a:rPr lang="en-US" altLang="zh-CN" sz="2600" dirty="0" smtClean="0"/>
              <a:t>R(</a:t>
            </a:r>
            <a:r>
              <a:rPr lang="en-US" altLang="zh-CN" sz="2600" dirty="0" err="1" smtClean="0"/>
              <a:t>n,k</a:t>
            </a:r>
            <a:r>
              <a:rPr lang="en-US" altLang="zh-CN" sz="2600" dirty="0" smtClean="0"/>
              <a:t>)&gt;0.5</a:t>
            </a:r>
          </a:p>
          <a:p>
            <a:pPr>
              <a:buNone/>
            </a:pPr>
            <a:r>
              <a:rPr lang="en-US" altLang="zh-CN" sz="2600" dirty="0" smtClean="0"/>
              <a:t>	</a:t>
            </a:r>
            <a:r>
              <a:rPr lang="zh-CN" altLang="en-US" sz="2600" dirty="0" smtClean="0"/>
              <a:t>当</a:t>
            </a:r>
            <a:r>
              <a:rPr lang="en-US" altLang="zh-CN" sz="2600" dirty="0" smtClean="0"/>
              <a:t>k = n</a:t>
            </a:r>
            <a:r>
              <a:rPr lang="en-US" altLang="zh-CN" sz="2600" baseline="30000" dirty="0" smtClean="0"/>
              <a:t>1/2</a:t>
            </a:r>
            <a:r>
              <a:rPr lang="zh-CN" altLang="en-US" sz="2600" dirty="0" smtClean="0"/>
              <a:t>时，</a:t>
            </a:r>
            <a:r>
              <a:rPr lang="en-US" altLang="zh-CN" sz="2600" dirty="0" smtClean="0"/>
              <a:t>R(</a:t>
            </a:r>
            <a:r>
              <a:rPr lang="en-US" altLang="zh-CN" sz="2600" dirty="0" err="1" smtClean="0"/>
              <a:t>n,k</a:t>
            </a:r>
            <a:r>
              <a:rPr lang="en-US" altLang="zh-CN" sz="2600" dirty="0" smtClean="0"/>
              <a:t>)&gt;0.6321</a:t>
            </a:r>
          </a:p>
          <a:p>
            <a:pPr lvl="1"/>
            <a:endParaRPr lang="en-US" altLang="zh-CN" sz="2600" dirty="0" smtClean="0"/>
          </a:p>
          <a:p>
            <a:r>
              <a:rPr lang="zh-CN" altLang="en-US" dirty="0" smtClean="0"/>
              <a:t>对输出</a:t>
            </a:r>
            <a:r>
              <a:rPr lang="en-US" altLang="zh-CN" dirty="0" smtClean="0"/>
              <a:t>n</a:t>
            </a:r>
            <a:r>
              <a:rPr lang="zh-CN" altLang="en-US" dirty="0" smtClean="0"/>
              <a:t>比特的</a:t>
            </a:r>
            <a:r>
              <a:rPr lang="en-US" altLang="zh-CN" dirty="0" smtClean="0"/>
              <a:t>hash</a:t>
            </a:r>
            <a:r>
              <a:rPr lang="zh-CN" altLang="en-US" dirty="0" smtClean="0"/>
              <a:t>函数，生日攻击的代价为</a:t>
            </a:r>
            <a:r>
              <a:rPr lang="en-US" altLang="zh-CN" dirty="0" smtClean="0"/>
              <a:t>2</a:t>
            </a:r>
            <a:r>
              <a:rPr lang="en-US" altLang="zh-CN" baseline="30000" dirty="0" smtClean="0"/>
              <a:t>n/2</a:t>
            </a:r>
          </a:p>
          <a:p>
            <a:pPr lvl="1"/>
            <a:r>
              <a:rPr lang="zh-CN" altLang="en-US" dirty="0" smtClean="0"/>
              <a:t>只要散列码较短，或散列码很长但可以分解为独立的子码，就存在生日攻击</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224200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消息认证</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2265487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Yuval</a:t>
            </a:r>
            <a:r>
              <a:rPr lang="zh-CN" altLang="en-US" dirty="0" smtClean="0"/>
              <a:t>于</a:t>
            </a:r>
            <a:r>
              <a:rPr lang="en-US" altLang="zh-CN" dirty="0" smtClean="0"/>
              <a:t>1979</a:t>
            </a:r>
            <a:r>
              <a:rPr lang="zh-CN" altLang="en-US" dirty="0" smtClean="0"/>
              <a:t>年提出一种基于生日悖论的攻击：</a:t>
            </a:r>
            <a:endParaRPr lang="en-US" altLang="zh-CN" dirty="0" smtClean="0"/>
          </a:p>
          <a:p>
            <a:pPr lvl="1"/>
            <a:r>
              <a:rPr lang="zh-CN" altLang="en-US" dirty="0" smtClean="0"/>
              <a:t>攻击者需要在消息进行</a:t>
            </a:r>
            <a:r>
              <a:rPr lang="en-US" altLang="zh-CN" dirty="0" smtClean="0"/>
              <a:t>Hash</a:t>
            </a:r>
            <a:r>
              <a:rPr lang="zh-CN" altLang="en-US" dirty="0" smtClean="0"/>
              <a:t>前就介入。</a:t>
            </a:r>
            <a:endParaRPr lang="en-US" altLang="zh-CN" dirty="0" smtClean="0"/>
          </a:p>
          <a:p>
            <a:pPr lvl="1"/>
            <a:r>
              <a:rPr lang="zh-CN" altLang="en-US" dirty="0" smtClean="0"/>
              <a:t>假设消息签名方法是对</a:t>
            </a:r>
            <a:r>
              <a:rPr lang="en-US" altLang="zh-CN" dirty="0" smtClean="0"/>
              <a:t>m</a:t>
            </a:r>
            <a:r>
              <a:rPr lang="zh-CN" altLang="en-US" dirty="0" smtClean="0"/>
              <a:t>位散列码加密后附于消息之后</a:t>
            </a:r>
            <a:endParaRPr lang="en-US" altLang="zh-CN" dirty="0" smtClean="0"/>
          </a:p>
          <a:p>
            <a:pPr marL="914400" lvl="1" indent="-457200">
              <a:buFont typeface="+mj-lt"/>
              <a:buAutoNum type="arabicPeriod"/>
            </a:pPr>
            <a:r>
              <a:rPr lang="zh-CN" altLang="en-US" dirty="0" smtClean="0"/>
              <a:t>攻击者产生该消息的</a:t>
            </a:r>
            <a:r>
              <a:rPr lang="en-US" altLang="zh-CN" dirty="0" smtClean="0"/>
              <a:t>2</a:t>
            </a:r>
            <a:r>
              <a:rPr lang="en-US" altLang="zh-CN" baseline="30000" dirty="0" smtClean="0"/>
              <a:t>m/2</a:t>
            </a:r>
            <a:r>
              <a:rPr lang="zh-CN" altLang="en-US" dirty="0" smtClean="0"/>
              <a:t>种同义变形，再产生伪造消息的</a:t>
            </a:r>
            <a:r>
              <a:rPr lang="en-US" altLang="zh-CN" dirty="0" smtClean="0"/>
              <a:t>2</a:t>
            </a:r>
            <a:r>
              <a:rPr lang="en-US" altLang="zh-CN" baseline="30000" dirty="0" smtClean="0"/>
              <a:t>m/2</a:t>
            </a:r>
            <a:r>
              <a:rPr lang="zh-CN" altLang="en-US" dirty="0" smtClean="0"/>
              <a:t>种同义变形，并分别计算它们的散列值；</a:t>
            </a:r>
            <a:endParaRPr lang="en-US" altLang="zh-CN" dirty="0" smtClean="0"/>
          </a:p>
          <a:p>
            <a:pPr marL="1258888" lvl="2" indent="-401638"/>
            <a:r>
              <a:rPr lang="zh-CN" altLang="en-US" dirty="0" smtClean="0"/>
              <a:t>根据生日悖论，这两个集合以大于</a:t>
            </a:r>
            <a:r>
              <a:rPr lang="en-US" altLang="zh-CN" dirty="0" smtClean="0"/>
              <a:t>0.5</a:t>
            </a:r>
            <a:r>
              <a:rPr lang="zh-CN" altLang="en-US" dirty="0" smtClean="0"/>
              <a:t>的概率存在相同元素，即伪造消息变形和真实消息变形中以大于</a:t>
            </a:r>
            <a:r>
              <a:rPr lang="en-US" altLang="zh-CN" dirty="0" smtClean="0"/>
              <a:t>0.5</a:t>
            </a:r>
            <a:r>
              <a:rPr lang="zh-CN" altLang="en-US" dirty="0" smtClean="0"/>
              <a:t>的概率存在一对的散列值相同</a:t>
            </a:r>
            <a:endParaRPr lang="en-US" altLang="zh-CN" dirty="0" smtClean="0"/>
          </a:p>
          <a:p>
            <a:pPr marL="914400" lvl="1" indent="-457200">
              <a:buFont typeface="+mj-lt"/>
              <a:buAutoNum type="arabicPeriod"/>
            </a:pPr>
            <a:r>
              <a:rPr lang="zh-CN" altLang="en-US" dirty="0" smtClean="0"/>
              <a:t>攻击者将该真实消息的变形提交，进行散列运算及签名，之后，将伪造消息替代真实消息。因为它们的散列值相同，其加密签名的结果也相同。</a:t>
            </a:r>
            <a:endParaRPr lang="en-US" altLang="zh-CN" dirty="0" smtClean="0"/>
          </a:p>
          <a:p>
            <a:pPr lvl="1"/>
            <a:endParaRPr lang="en-US" altLang="zh-CN" dirty="0" smtClean="0"/>
          </a:p>
          <a:p>
            <a:pPr lvl="1"/>
            <a:r>
              <a:rPr lang="zh-CN" altLang="en-US" dirty="0" smtClean="0"/>
              <a:t>对</a:t>
            </a:r>
            <a:r>
              <a:rPr lang="en-US" altLang="zh-CN" dirty="0" smtClean="0"/>
              <a:t>64</a:t>
            </a:r>
            <a:r>
              <a:rPr lang="zh-CN" altLang="en-US" dirty="0" smtClean="0"/>
              <a:t>位散列码，所需代价仅为</a:t>
            </a:r>
            <a:r>
              <a:rPr lang="en-US" altLang="zh-CN" dirty="0" smtClean="0"/>
              <a:t>2</a:t>
            </a:r>
            <a:r>
              <a:rPr lang="en-US" altLang="zh-CN" baseline="30000" dirty="0" smtClean="0"/>
              <a:t>32</a:t>
            </a:r>
            <a:endParaRPr lang="zh-CN" altLang="en-US" baseline="30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701398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18" y="5918330"/>
            <a:ext cx="5486400" cy="566738"/>
          </a:xfrm>
        </p:spPr>
        <p:txBody>
          <a:bodyPr>
            <a:normAutofit/>
          </a:bodyPr>
          <a:lstStyle/>
          <a:p>
            <a:r>
              <a:rPr lang="zh-CN" altLang="en-US" sz="2800" dirty="0" smtClean="0"/>
              <a:t>一封具有</a:t>
            </a:r>
            <a:r>
              <a:rPr lang="en-US" altLang="zh-CN" sz="2800" dirty="0" smtClean="0"/>
              <a:t>2</a:t>
            </a:r>
            <a:r>
              <a:rPr lang="en-US" altLang="zh-CN" sz="2800" baseline="30000" dirty="0" smtClean="0"/>
              <a:t>37</a:t>
            </a:r>
            <a:r>
              <a:rPr lang="zh-CN" altLang="en-US" sz="2800" dirty="0" smtClean="0"/>
              <a:t>种变形的信</a:t>
            </a:r>
            <a:endParaRPr lang="zh-CN" altLang="en-US" sz="2800" dirty="0"/>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52305027-A41E-4099-97C2-42171C6B8947}" type="slidenum">
              <a:rPr lang="zh-CN" altLang="en-US" smtClean="0"/>
              <a:pPr>
                <a:defRPr/>
              </a:pPr>
              <a:t>31</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pic>
        <p:nvPicPr>
          <p:cNvPr id="64514" name="Picture 2"/>
          <p:cNvPicPr>
            <a:picLocks noChangeAspect="1" noChangeArrowheads="1"/>
          </p:cNvPicPr>
          <p:nvPr/>
        </p:nvPicPr>
        <p:blipFill>
          <a:blip r:embed="rId5" cstate="print"/>
          <a:srcRect/>
          <a:stretch>
            <a:fillRect/>
          </a:stretch>
        </p:blipFill>
        <p:spPr bwMode="auto">
          <a:xfrm>
            <a:off x="2061570" y="272851"/>
            <a:ext cx="5000660" cy="5754640"/>
          </a:xfrm>
          <a:prstGeom prst="rect">
            <a:avLst/>
          </a:prstGeom>
          <a:noFill/>
          <a:ln w="9525">
            <a:noFill/>
            <a:miter lim="800000"/>
            <a:headEnd/>
            <a:tailEnd/>
          </a:ln>
          <a:effectLst/>
        </p:spPr>
      </p:pic>
    </p:spTree>
    <p:extLst>
      <p:ext uri="{BB962C8B-B14F-4D97-AF65-F5344CB8AC3E}">
        <p14:creationId xmlns:p14="http://schemas.microsoft.com/office/powerpoint/2010/main" val="1864382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恶意程序的伪装？</a:t>
            </a:r>
            <a:endParaRPr lang="zh-CN" altLang="en-US" dirty="0"/>
          </a:p>
        </p:txBody>
      </p:sp>
      <p:sp>
        <p:nvSpPr>
          <p:cNvPr id="3" name="内容占位符 2"/>
          <p:cNvSpPr>
            <a:spLocks noGrp="1"/>
          </p:cNvSpPr>
          <p:nvPr>
            <p:ph idx="1"/>
          </p:nvPr>
        </p:nvSpPr>
        <p:spPr/>
        <p:txBody>
          <a:bodyPr/>
          <a:lstStyle/>
          <a:p>
            <a:r>
              <a:rPr lang="zh-CN" altLang="en-US" dirty="0" smtClean="0"/>
              <a:t>目前多数软件提供</a:t>
            </a:r>
            <a:r>
              <a:rPr lang="en-US" altLang="zh-CN" dirty="0" smtClean="0"/>
              <a:t>MD5</a:t>
            </a:r>
            <a:r>
              <a:rPr lang="zh-CN" altLang="en-US" dirty="0" smtClean="0"/>
              <a:t>验证，而</a:t>
            </a:r>
            <a:r>
              <a:rPr lang="en-US" altLang="zh-CN" dirty="0" smtClean="0"/>
              <a:t>MD5</a:t>
            </a:r>
            <a:r>
              <a:rPr lang="zh-CN" altLang="en-US" dirty="0" smtClean="0"/>
              <a:t>已被攻破</a:t>
            </a:r>
            <a:endParaRPr lang="en-US" altLang="zh-CN" dirty="0" smtClean="0"/>
          </a:p>
          <a:p>
            <a:pPr lvl="1"/>
            <a:r>
              <a:rPr lang="zh-CN" altLang="en-US" dirty="0" smtClean="0"/>
              <a:t>可以制作两个</a:t>
            </a:r>
            <a:r>
              <a:rPr lang="en-US" altLang="zh-CN" dirty="0" smtClean="0"/>
              <a:t>Hash</a:t>
            </a:r>
            <a:r>
              <a:rPr lang="zh-CN" altLang="en-US" dirty="0" smtClean="0"/>
              <a:t>相同的程序，其一是很吸引人的某种正常用途，其二实现某种恶意攻击，会发生什么？</a:t>
            </a:r>
            <a:endParaRPr lang="en-US" altLang="zh-CN" dirty="0" smtClean="0"/>
          </a:p>
          <a:p>
            <a:pPr lvl="1"/>
            <a:endParaRPr lang="en-US" altLang="zh-CN" dirty="0" smtClean="0"/>
          </a:p>
          <a:p>
            <a:r>
              <a:rPr lang="en-US" altLang="zh-CN" dirty="0" smtClean="0"/>
              <a:t>Windows</a:t>
            </a:r>
            <a:r>
              <a:rPr lang="zh-CN" altLang="en-US" dirty="0" smtClean="0"/>
              <a:t>上的应用程序多是</a:t>
            </a:r>
            <a:r>
              <a:rPr lang="en-US" altLang="zh-CN" dirty="0" smtClean="0"/>
              <a:t>PE</a:t>
            </a:r>
            <a:r>
              <a:rPr lang="zh-CN" altLang="en-US" dirty="0" smtClean="0"/>
              <a:t>格式。</a:t>
            </a:r>
            <a:endParaRPr lang="en-US" altLang="zh-CN" dirty="0" smtClean="0"/>
          </a:p>
          <a:p>
            <a:r>
              <a:rPr lang="en-US" altLang="zh-CN" dirty="0" smtClean="0"/>
              <a:t>PE</a:t>
            </a:r>
            <a:r>
              <a:rPr lang="zh-CN" altLang="en-US" dirty="0" smtClean="0"/>
              <a:t>程序一般由以下几部分构成：</a:t>
            </a:r>
          </a:p>
          <a:p>
            <a:pPr>
              <a:buNone/>
            </a:pPr>
            <a:r>
              <a:rPr lang="en-US" altLang="zh-CN" sz="2400" dirty="0" smtClean="0"/>
              <a:t>		PE header</a:t>
            </a:r>
            <a:r>
              <a:rPr lang="zh-CN" altLang="en-US" sz="2400" dirty="0" smtClean="0"/>
              <a:t>，</a:t>
            </a:r>
            <a:r>
              <a:rPr lang="en-US" altLang="zh-CN" sz="2400" dirty="0" smtClean="0"/>
              <a:t>PE</a:t>
            </a:r>
            <a:r>
              <a:rPr lang="zh-CN" altLang="en-US" sz="2400" dirty="0" smtClean="0"/>
              <a:t>文件头</a:t>
            </a:r>
          </a:p>
          <a:p>
            <a:pPr>
              <a:buNone/>
            </a:pPr>
            <a:r>
              <a:rPr lang="en-US" altLang="zh-CN" sz="2400" dirty="0" smtClean="0"/>
              <a:t>		.text section</a:t>
            </a:r>
            <a:r>
              <a:rPr lang="zh-CN" altLang="en-US" sz="2400" dirty="0" smtClean="0"/>
              <a:t>，代码段</a:t>
            </a:r>
          </a:p>
          <a:p>
            <a:pPr>
              <a:buNone/>
            </a:pPr>
            <a:r>
              <a:rPr lang="en-US" altLang="zh-CN" sz="2400" dirty="0" smtClean="0"/>
              <a:t>		.data section</a:t>
            </a:r>
            <a:r>
              <a:rPr lang="zh-CN" altLang="en-US" sz="2400" dirty="0" smtClean="0"/>
              <a:t>，数据段</a:t>
            </a:r>
          </a:p>
          <a:p>
            <a:pPr>
              <a:buNone/>
            </a:pPr>
            <a:r>
              <a:rPr lang="en-US" altLang="zh-CN" sz="2400" dirty="0" smtClean="0"/>
              <a:t>		other sections (.</a:t>
            </a:r>
            <a:r>
              <a:rPr lang="en-US" altLang="zh-CN" sz="2400" dirty="0" err="1" smtClean="0"/>
              <a:t>reloc</a:t>
            </a:r>
            <a:r>
              <a:rPr lang="en-US" altLang="zh-CN" sz="2400" dirty="0" smtClean="0"/>
              <a:t>, .</a:t>
            </a:r>
            <a:r>
              <a:rPr lang="en-US" altLang="zh-CN" sz="2400" dirty="0" err="1" smtClean="0"/>
              <a:t>rdata</a:t>
            </a:r>
            <a:r>
              <a:rPr lang="en-US" altLang="zh-CN" sz="2400" dirty="0" smtClean="0"/>
              <a:t>, .</a:t>
            </a:r>
            <a:r>
              <a:rPr lang="en-US" altLang="zh-CN" sz="2400" dirty="0" err="1" smtClean="0"/>
              <a:t>tls</a:t>
            </a:r>
            <a:r>
              <a:rPr lang="en-US" altLang="zh-CN" sz="2400" dirty="0" smtClean="0"/>
              <a:t>, </a:t>
            </a:r>
            <a:r>
              <a:rPr lang="en-US" altLang="zh-CN" sz="2400" dirty="0" err="1" smtClean="0"/>
              <a:t>etc</a:t>
            </a:r>
            <a:r>
              <a:rPr lang="en-US" altLang="zh-CN" sz="2400" dirty="0" smtClean="0"/>
              <a:t>)</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451145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伪装过程：</a:t>
            </a:r>
            <a:endParaRPr lang="en-US" altLang="zh-CN" dirty="0" smtClean="0"/>
          </a:p>
          <a:p>
            <a:pPr marL="914400" lvl="1" indent="-457200">
              <a:buFont typeface="+mj-lt"/>
              <a:buAutoNum type="arabicPeriod"/>
            </a:pPr>
            <a:r>
              <a:rPr lang="zh-CN" altLang="en-US" dirty="0" smtClean="0"/>
              <a:t>编写应用程序，在其中实现你想要的两种不同功能。</a:t>
            </a:r>
          </a:p>
          <a:p>
            <a:pPr marL="914400" lvl="1" indent="-457200">
              <a:buFont typeface="+mj-lt"/>
              <a:buAutoNum type="arabicPeriod"/>
            </a:pPr>
            <a:r>
              <a:rPr lang="zh-CN" altLang="en-US" dirty="0" smtClean="0"/>
              <a:t>手工调整</a:t>
            </a:r>
            <a:r>
              <a:rPr lang="en-US" altLang="zh-CN" dirty="0" smtClean="0"/>
              <a:t>PE</a:t>
            </a:r>
            <a:r>
              <a:rPr lang="zh-CN" altLang="en-US" dirty="0" smtClean="0"/>
              <a:t>文件，使得其结构如下：</a:t>
            </a:r>
          </a:p>
          <a:p>
            <a:pPr marL="1314450" lvl="2" indent="-457200">
              <a:buNone/>
            </a:pPr>
            <a:r>
              <a:rPr lang="en-US" altLang="zh-CN" dirty="0" smtClean="0"/>
              <a:t>PE header</a:t>
            </a:r>
          </a:p>
          <a:p>
            <a:pPr marL="1314450" lvl="2" indent="-457200">
              <a:buNone/>
            </a:pPr>
            <a:r>
              <a:rPr lang="en-US" altLang="zh-CN" dirty="0" smtClean="0"/>
              <a:t>reserved block1</a:t>
            </a:r>
          </a:p>
          <a:p>
            <a:pPr marL="1314450" lvl="2" indent="-457200">
              <a:buNone/>
            </a:pPr>
            <a:r>
              <a:rPr lang="en-US" altLang="zh-CN" dirty="0" smtClean="0"/>
              <a:t>.text section</a:t>
            </a:r>
          </a:p>
          <a:p>
            <a:pPr marL="1314450" lvl="2" indent="-457200">
              <a:buNone/>
            </a:pPr>
            <a:r>
              <a:rPr lang="en-US" altLang="zh-CN" dirty="0" smtClean="0"/>
              <a:t>reserved block2</a:t>
            </a:r>
          </a:p>
          <a:p>
            <a:pPr marL="1314450" lvl="2" indent="-457200">
              <a:buNone/>
            </a:pPr>
            <a:r>
              <a:rPr lang="en-US" altLang="zh-CN" dirty="0" smtClean="0"/>
              <a:t>.data section</a:t>
            </a:r>
          </a:p>
          <a:p>
            <a:pPr marL="1314450" lvl="2" indent="-457200">
              <a:buNone/>
            </a:pPr>
            <a:r>
              <a:rPr lang="en-US" altLang="zh-CN" dirty="0" smtClean="0"/>
              <a:t>Other sections</a:t>
            </a:r>
          </a:p>
          <a:p>
            <a:pPr marL="914400" lvl="1" indent="-457200">
              <a:buFont typeface="+mj-lt"/>
              <a:buAutoNum type="arabicPeriod"/>
            </a:pPr>
            <a:r>
              <a:rPr lang="zh-CN" altLang="en-US" dirty="0" smtClean="0"/>
              <a:t>以</a:t>
            </a:r>
            <a:r>
              <a:rPr lang="en-US" altLang="zh-CN" dirty="0" smtClean="0"/>
              <a:t>PE header</a:t>
            </a:r>
            <a:r>
              <a:rPr lang="zh-CN" altLang="en-US" dirty="0" smtClean="0"/>
              <a:t>为前导</a:t>
            </a:r>
            <a:r>
              <a:rPr lang="en-US" altLang="zh-CN" dirty="0" smtClean="0"/>
              <a:t>(preamble)</a:t>
            </a:r>
            <a:r>
              <a:rPr lang="zh-CN" altLang="en-US" dirty="0" smtClean="0"/>
              <a:t>，搜索随机碰撞</a:t>
            </a:r>
            <a:r>
              <a:rPr lang="en-US" altLang="zh-CN" dirty="0" smtClean="0"/>
              <a:t>(collision)</a:t>
            </a:r>
            <a:r>
              <a:rPr lang="zh-CN" altLang="en-US" dirty="0" smtClean="0"/>
              <a:t>，使得：</a:t>
            </a:r>
          </a:p>
          <a:p>
            <a:pPr marL="1314450" lvl="2" indent="-457200">
              <a:buNone/>
            </a:pPr>
            <a:r>
              <a:rPr lang="en-US" altLang="zh-CN" dirty="0" smtClean="0"/>
              <a:t>X1 = PE header || R1;</a:t>
            </a:r>
          </a:p>
          <a:p>
            <a:pPr marL="1314450" lvl="2" indent="-457200">
              <a:buNone/>
            </a:pPr>
            <a:r>
              <a:rPr lang="en-US" altLang="zh-CN" dirty="0" smtClean="0"/>
              <a:t>X2 = PE header || R2;</a:t>
            </a:r>
          </a:p>
          <a:p>
            <a:pPr marL="1314450" lvl="2" indent="-457200">
              <a:buNone/>
            </a:pPr>
            <a:r>
              <a:rPr lang="en-US" altLang="zh-CN" dirty="0" smtClean="0"/>
              <a:t>MD5(X1) = MD5(X2)</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899101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857250" lvl="1" indent="-457200">
              <a:buFont typeface="+mj-lt"/>
              <a:buAutoNum type="arabicPeriod" startAt="4"/>
            </a:pPr>
            <a:r>
              <a:rPr lang="zh-CN" altLang="en-US" dirty="0" smtClean="0"/>
              <a:t>将</a:t>
            </a:r>
            <a:r>
              <a:rPr lang="en-US" altLang="zh-CN" dirty="0" smtClean="0"/>
              <a:t>R1</a:t>
            </a:r>
            <a:r>
              <a:rPr lang="zh-CN" altLang="en-US" dirty="0" smtClean="0"/>
              <a:t>内容填入</a:t>
            </a:r>
            <a:r>
              <a:rPr lang="en-US" altLang="zh-CN" dirty="0" smtClean="0"/>
              <a:t>reserved block2</a:t>
            </a:r>
            <a:r>
              <a:rPr lang="zh-CN" altLang="en-US" dirty="0" smtClean="0"/>
              <a:t>，然后将</a:t>
            </a:r>
            <a:r>
              <a:rPr lang="en-US" altLang="zh-CN" dirty="0" smtClean="0"/>
              <a:t>R1</a:t>
            </a:r>
            <a:r>
              <a:rPr lang="zh-CN" altLang="en-US" dirty="0" smtClean="0"/>
              <a:t>和</a:t>
            </a:r>
            <a:r>
              <a:rPr lang="en-US" altLang="zh-CN" dirty="0" smtClean="0"/>
              <a:t>R2</a:t>
            </a:r>
            <a:r>
              <a:rPr lang="zh-CN" altLang="en-US" dirty="0" smtClean="0"/>
              <a:t>内容分别添入</a:t>
            </a:r>
            <a:r>
              <a:rPr lang="en-US" altLang="zh-CN" dirty="0" smtClean="0"/>
              <a:t>reserved block1</a:t>
            </a:r>
            <a:r>
              <a:rPr lang="zh-CN" altLang="en-US" dirty="0" smtClean="0"/>
              <a:t>处，得到两个应用程序文件：</a:t>
            </a:r>
          </a:p>
          <a:p>
            <a:pPr marL="1257300" lvl="2" indent="-457200">
              <a:buNone/>
            </a:pPr>
            <a:r>
              <a:rPr lang="en-US" altLang="zh-CN" dirty="0" smtClean="0"/>
              <a:t>	   </a:t>
            </a:r>
            <a:r>
              <a:rPr lang="zh-CN" altLang="en-US" dirty="0" smtClean="0"/>
              <a:t>文件</a:t>
            </a:r>
            <a:r>
              <a:rPr lang="en-US" altLang="zh-CN" dirty="0" smtClean="0"/>
              <a:t>1			  </a:t>
            </a:r>
            <a:r>
              <a:rPr lang="zh-CN" altLang="en-US" dirty="0" smtClean="0"/>
              <a:t>文件</a:t>
            </a:r>
            <a:r>
              <a:rPr lang="en-US" altLang="zh-CN" dirty="0" smtClean="0"/>
              <a:t>2</a:t>
            </a:r>
          </a:p>
          <a:p>
            <a:pPr marL="1257300" lvl="2" indent="-457200">
              <a:buNone/>
            </a:pPr>
            <a:r>
              <a:rPr lang="en-US" altLang="zh-CN" dirty="0" smtClean="0"/>
              <a:t>	PE header			PE header</a:t>
            </a:r>
          </a:p>
          <a:p>
            <a:pPr marL="1257300" lvl="2" indent="-457200">
              <a:buNone/>
            </a:pPr>
            <a:r>
              <a:rPr lang="en-US" altLang="zh-CN" dirty="0" smtClean="0"/>
              <a:t>	R1				R2</a:t>
            </a:r>
          </a:p>
          <a:p>
            <a:pPr marL="1257300" lvl="2" indent="-457200">
              <a:buNone/>
            </a:pPr>
            <a:r>
              <a:rPr lang="en-US" altLang="zh-CN" dirty="0" smtClean="0"/>
              <a:t>	.text section		.text section</a:t>
            </a:r>
          </a:p>
          <a:p>
            <a:pPr marL="1257300" lvl="2" indent="-457200">
              <a:buNone/>
            </a:pPr>
            <a:r>
              <a:rPr lang="en-US" altLang="zh-CN" dirty="0" smtClean="0"/>
              <a:t>	R1				R1</a:t>
            </a:r>
          </a:p>
          <a:p>
            <a:pPr marL="1257300" lvl="2" indent="-457200">
              <a:buNone/>
            </a:pPr>
            <a:r>
              <a:rPr lang="en-US" altLang="zh-CN" dirty="0" smtClean="0"/>
              <a:t>	.data section		.data section</a:t>
            </a:r>
          </a:p>
          <a:p>
            <a:pPr marL="1257300" lvl="2" indent="-457200">
              <a:buNone/>
            </a:pPr>
            <a:r>
              <a:rPr lang="en-US" altLang="zh-CN" dirty="0" smtClean="0"/>
              <a:t>	other sections		other sections</a:t>
            </a:r>
          </a:p>
          <a:p>
            <a:pPr marL="1257300" lvl="2" indent="-457200">
              <a:buNone/>
            </a:pPr>
            <a:r>
              <a:rPr lang="zh-CN" altLang="en-US" dirty="0" smtClean="0"/>
              <a:t>后续部分相同，因为</a:t>
            </a:r>
            <a:r>
              <a:rPr lang="en-US" altLang="zh-CN" dirty="0" smtClean="0"/>
              <a:t>MD5</a:t>
            </a:r>
            <a:r>
              <a:rPr lang="zh-CN" altLang="en-US" dirty="0" smtClean="0"/>
              <a:t>保持相同</a:t>
            </a:r>
            <a:endParaRPr lang="en-US" altLang="zh-CN" dirty="0" smtClean="0"/>
          </a:p>
          <a:p>
            <a:pPr marL="857250" lvl="1" indent="-457200">
              <a:buFont typeface="+mj-lt"/>
              <a:buAutoNum type="arabicPeriod" startAt="4"/>
            </a:pPr>
            <a:r>
              <a:rPr lang="zh-CN" altLang="en-US" dirty="0" smtClean="0"/>
              <a:t>在应用程序的开始代码处，拿</a:t>
            </a:r>
            <a:r>
              <a:rPr lang="en-US" altLang="zh-CN" dirty="0" smtClean="0"/>
              <a:t>reserved block2</a:t>
            </a:r>
            <a:r>
              <a:rPr lang="zh-CN" altLang="en-US" dirty="0" smtClean="0"/>
              <a:t>处的内容和</a:t>
            </a:r>
            <a:r>
              <a:rPr lang="en-US" altLang="zh-CN" dirty="0" smtClean="0"/>
              <a:t>reserved block1</a:t>
            </a:r>
            <a:r>
              <a:rPr lang="zh-CN" altLang="en-US" dirty="0" smtClean="0"/>
              <a:t>处的内容比较，如果相等后面的流程实现功能一，如果不相等实现功能二。这样就实现了任意功能的两个程序，并保持他们的</a:t>
            </a:r>
            <a:r>
              <a:rPr lang="en-US" altLang="zh-CN" dirty="0" smtClean="0"/>
              <a:t>MD5</a:t>
            </a:r>
            <a:r>
              <a:rPr lang="zh-CN" altLang="en-US" dirty="0" smtClean="0"/>
              <a:t>相同。</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754486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如何利用碰撞骗得老板的签名？</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过程：</a:t>
            </a:r>
            <a:endParaRPr lang="en-US" altLang="zh-CN" dirty="0" smtClean="0"/>
          </a:p>
          <a:p>
            <a:pPr marL="857250" lvl="1" indent="-457200">
              <a:buFont typeface="+mj-lt"/>
              <a:buAutoNum type="arabicPeriod"/>
            </a:pPr>
            <a:r>
              <a:rPr lang="zh-CN" altLang="en-US" dirty="0" smtClean="0"/>
              <a:t>选择一种高级文档语言（比如</a:t>
            </a:r>
            <a:r>
              <a:rPr lang="en-US" altLang="zh-CN" dirty="0" smtClean="0"/>
              <a:t>postscript</a:t>
            </a:r>
            <a:r>
              <a:rPr lang="zh-CN" altLang="en-US" dirty="0" smtClean="0"/>
              <a:t>）；</a:t>
            </a:r>
          </a:p>
          <a:p>
            <a:pPr marL="857250" lvl="1" indent="-457200">
              <a:buFont typeface="+mj-lt"/>
              <a:buAutoNum type="arabicPeriod"/>
            </a:pPr>
            <a:r>
              <a:rPr lang="zh-CN" altLang="en-US" dirty="0" smtClean="0"/>
              <a:t>基于</a:t>
            </a:r>
            <a:r>
              <a:rPr lang="en-US" altLang="zh-CN" dirty="0" smtClean="0"/>
              <a:t>postscript</a:t>
            </a:r>
            <a:r>
              <a:rPr lang="zh-CN" altLang="en-US" dirty="0" smtClean="0"/>
              <a:t>的要求构造</a:t>
            </a:r>
            <a:r>
              <a:rPr lang="en-US" altLang="zh-CN" dirty="0" smtClean="0"/>
              <a:t>preamble</a:t>
            </a:r>
            <a:r>
              <a:rPr lang="zh-CN" altLang="en-US" dirty="0" smtClean="0"/>
              <a:t>，寻找</a:t>
            </a:r>
            <a:r>
              <a:rPr lang="en-US" altLang="zh-CN" dirty="0" smtClean="0"/>
              <a:t>MD5</a:t>
            </a:r>
            <a:r>
              <a:rPr lang="zh-CN" altLang="en-US" dirty="0" smtClean="0"/>
              <a:t>随机碰撞：</a:t>
            </a:r>
          </a:p>
          <a:p>
            <a:pPr marL="1257300" lvl="2" indent="-457200">
              <a:buNone/>
            </a:pPr>
            <a:r>
              <a:rPr lang="en-US" altLang="zh-CN" dirty="0" smtClean="0"/>
              <a:t>	X1 = preamble; put(R1);</a:t>
            </a:r>
          </a:p>
          <a:p>
            <a:pPr marL="1257300" lvl="2" indent="-457200">
              <a:buNone/>
            </a:pPr>
            <a:r>
              <a:rPr lang="en-US" altLang="zh-CN" sz="2000" dirty="0" smtClean="0"/>
              <a:t>	X2 = preamble; put(R2);</a:t>
            </a:r>
          </a:p>
          <a:p>
            <a:pPr marL="1257300" lvl="2" indent="-457200">
              <a:buNone/>
            </a:pPr>
            <a:r>
              <a:rPr lang="en-US" altLang="zh-CN" dirty="0" smtClean="0"/>
              <a:t>	</a:t>
            </a:r>
            <a:r>
              <a:rPr lang="en-US" altLang="zh-CN" sz="2000" dirty="0" smtClean="0"/>
              <a:t>MD5(X1) = MD5(X2)</a:t>
            </a:r>
          </a:p>
          <a:p>
            <a:pPr marL="857250" lvl="1" indent="-457200">
              <a:buFont typeface="+mj-lt"/>
              <a:buAutoNum type="arabicPeriod"/>
            </a:pPr>
            <a:r>
              <a:rPr lang="zh-CN" altLang="en-US" dirty="0" smtClean="0"/>
              <a:t>给</a:t>
            </a:r>
            <a:r>
              <a:rPr lang="en-US" altLang="zh-CN" dirty="0" smtClean="0"/>
              <a:t>X1</a:t>
            </a:r>
            <a:r>
              <a:rPr lang="zh-CN" altLang="en-US" dirty="0" smtClean="0"/>
              <a:t>和</a:t>
            </a:r>
            <a:r>
              <a:rPr lang="en-US" altLang="zh-CN" dirty="0" smtClean="0"/>
              <a:t>X2</a:t>
            </a:r>
            <a:r>
              <a:rPr lang="zh-CN" altLang="en-US" dirty="0" smtClean="0"/>
              <a:t>添加相同后缀</a:t>
            </a:r>
            <a:r>
              <a:rPr lang="en-US" altLang="zh-CN" dirty="0" smtClean="0"/>
              <a:t>S</a:t>
            </a:r>
            <a:r>
              <a:rPr lang="zh-CN" altLang="en-US" dirty="0" smtClean="0"/>
              <a:t>：</a:t>
            </a:r>
            <a:r>
              <a:rPr lang="en-US" altLang="zh-CN" dirty="0" smtClean="0"/>
              <a:t>MD5(X1||S) = MD5(X2||S)</a:t>
            </a:r>
          </a:p>
          <a:p>
            <a:pPr marL="857250" lvl="1" indent="-457200">
              <a:buFont typeface="+mj-lt"/>
              <a:buAutoNum type="arabicPeriod"/>
            </a:pPr>
            <a:r>
              <a:rPr lang="zh-CN" altLang="en-US" dirty="0" smtClean="0"/>
              <a:t>准备两份文本</a:t>
            </a:r>
            <a:r>
              <a:rPr lang="en-US" altLang="zh-CN" dirty="0" smtClean="0"/>
              <a:t>T1</a:t>
            </a:r>
            <a:r>
              <a:rPr lang="zh-CN" altLang="en-US" dirty="0" smtClean="0"/>
              <a:t>和</a:t>
            </a:r>
            <a:r>
              <a:rPr lang="en-US" altLang="zh-CN" dirty="0" smtClean="0"/>
              <a:t>T2</a:t>
            </a:r>
            <a:r>
              <a:rPr lang="zh-CN" altLang="en-US" dirty="0" smtClean="0"/>
              <a:t>，</a:t>
            </a:r>
            <a:r>
              <a:rPr lang="en-US" altLang="zh-CN" dirty="0" smtClean="0"/>
              <a:t>T1</a:t>
            </a:r>
            <a:r>
              <a:rPr lang="zh-CN" altLang="en-US" dirty="0" smtClean="0"/>
              <a:t>是正常文本（用来骗取签名），</a:t>
            </a:r>
            <a:r>
              <a:rPr lang="en-US" altLang="zh-CN" dirty="0" smtClean="0"/>
              <a:t>T2</a:t>
            </a:r>
            <a:r>
              <a:rPr lang="zh-CN" altLang="en-US" dirty="0" smtClean="0"/>
              <a:t>是其他用途文本。</a:t>
            </a:r>
          </a:p>
          <a:p>
            <a:pPr marL="857250" lvl="1" indent="-457200">
              <a:buFont typeface="+mj-lt"/>
              <a:buAutoNum type="arabicPeriod"/>
            </a:pPr>
            <a:r>
              <a:rPr lang="zh-CN" altLang="en-US" dirty="0" smtClean="0"/>
              <a:t>最后形成两份</a:t>
            </a:r>
            <a:r>
              <a:rPr lang="en-US" altLang="zh-CN" dirty="0" smtClean="0"/>
              <a:t>postscript</a:t>
            </a:r>
            <a:r>
              <a:rPr lang="zh-CN" altLang="en-US" dirty="0" smtClean="0"/>
              <a:t>文档：</a:t>
            </a:r>
          </a:p>
          <a:p>
            <a:pPr marL="1257300" lvl="2" indent="-457200">
              <a:buNone/>
            </a:pPr>
            <a:r>
              <a:rPr lang="en-US" altLang="zh-CN" dirty="0" smtClean="0"/>
              <a:t>	Y1 = preamble; put(R1); put(R1); if(=) then T1 else T2</a:t>
            </a:r>
          </a:p>
          <a:p>
            <a:pPr marL="1257300" lvl="2" indent="-457200">
              <a:buNone/>
            </a:pPr>
            <a:r>
              <a:rPr lang="en-US" altLang="zh-CN" dirty="0" smtClean="0"/>
              <a:t>	Y2 = preamble</a:t>
            </a:r>
            <a:r>
              <a:rPr lang="en-US" altLang="zh-CN" smtClean="0"/>
              <a:t>; put(R1); </a:t>
            </a:r>
            <a:r>
              <a:rPr lang="en-US" altLang="zh-CN" dirty="0" smtClean="0"/>
              <a:t>put(R2); if(=) then T1 else T2</a:t>
            </a:r>
          </a:p>
          <a:p>
            <a:r>
              <a:rPr lang="zh-CN" altLang="en-US" dirty="0" smtClean="0"/>
              <a:t>打开</a:t>
            </a:r>
            <a:r>
              <a:rPr lang="en-US" altLang="zh-CN" dirty="0" smtClean="0"/>
              <a:t>Y1</a:t>
            </a:r>
            <a:r>
              <a:rPr lang="zh-CN" altLang="en-US" dirty="0" smtClean="0"/>
              <a:t>，看到的是</a:t>
            </a:r>
            <a:r>
              <a:rPr lang="en-US" altLang="zh-CN" dirty="0" smtClean="0"/>
              <a:t>T1</a:t>
            </a:r>
            <a:r>
              <a:rPr lang="zh-CN" altLang="en-US" dirty="0" smtClean="0"/>
              <a:t>；打开</a:t>
            </a:r>
            <a:r>
              <a:rPr lang="en-US" altLang="zh-CN" dirty="0" smtClean="0"/>
              <a:t>Y2</a:t>
            </a:r>
            <a:r>
              <a:rPr lang="zh-CN" altLang="en-US" dirty="0" smtClean="0"/>
              <a:t>，看到的是</a:t>
            </a:r>
            <a:r>
              <a:rPr lang="en-US" altLang="zh-CN" dirty="0" smtClean="0"/>
              <a:t>T2</a:t>
            </a:r>
            <a:r>
              <a:rPr lang="zh-CN" altLang="en-US" dirty="0" smtClean="0"/>
              <a:t>。</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533088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分组链接技术</a:t>
            </a:r>
            <a:endParaRPr lang="zh-CN" altLang="en-US" dirty="0"/>
          </a:p>
        </p:txBody>
      </p:sp>
      <p:sp>
        <p:nvSpPr>
          <p:cNvPr id="3" name="内容占位符 2"/>
          <p:cNvSpPr>
            <a:spLocks noGrp="1"/>
          </p:cNvSpPr>
          <p:nvPr>
            <p:ph idx="1"/>
          </p:nvPr>
        </p:nvSpPr>
        <p:spPr/>
        <p:txBody>
          <a:bodyPr>
            <a:normAutofit/>
          </a:bodyPr>
          <a:lstStyle/>
          <a:p>
            <a:r>
              <a:rPr lang="en-US" altLang="zh-CN" dirty="0" smtClean="0"/>
              <a:t>Rabin</a:t>
            </a:r>
            <a:r>
              <a:rPr lang="zh-CN" altLang="en-US" dirty="0" smtClean="0"/>
              <a:t>于</a:t>
            </a:r>
            <a:r>
              <a:rPr lang="en-US" altLang="zh-CN" dirty="0" smtClean="0"/>
              <a:t>1978</a:t>
            </a:r>
            <a:r>
              <a:rPr lang="zh-CN" altLang="en-US" dirty="0" smtClean="0"/>
              <a:t>年提出一种算法：</a:t>
            </a:r>
            <a:endParaRPr lang="en-US" altLang="zh-CN" dirty="0" smtClean="0"/>
          </a:p>
          <a:p>
            <a:pPr lvl="1"/>
            <a:r>
              <a:rPr lang="zh-CN" altLang="en-US" dirty="0" smtClean="0"/>
              <a:t>消息</a:t>
            </a:r>
            <a:r>
              <a:rPr lang="en-US" altLang="zh-CN" dirty="0" smtClean="0"/>
              <a:t>M=M</a:t>
            </a:r>
            <a:r>
              <a:rPr lang="en-US" altLang="zh-CN" baseline="-25000" dirty="0" smtClean="0"/>
              <a:t>1</a:t>
            </a:r>
            <a:r>
              <a:rPr lang="en-US" altLang="zh-CN" dirty="0" smtClean="0"/>
              <a:t>||M</a:t>
            </a:r>
            <a:r>
              <a:rPr lang="en-US" altLang="zh-CN" baseline="-25000" dirty="0" smtClean="0"/>
              <a:t>2</a:t>
            </a:r>
            <a:r>
              <a:rPr lang="en-US" altLang="zh-CN" dirty="0" smtClean="0"/>
              <a:t>||…|M</a:t>
            </a:r>
            <a:r>
              <a:rPr lang="en-US" altLang="zh-CN" baseline="-25000" dirty="0" smtClean="0"/>
              <a:t>N</a:t>
            </a:r>
            <a:endParaRPr lang="en-US" altLang="zh-CN" dirty="0" smtClean="0"/>
          </a:p>
          <a:p>
            <a:pPr lvl="1"/>
            <a:r>
              <a:rPr lang="zh-CN" altLang="en-US" dirty="0" smtClean="0"/>
              <a:t>使用对称分组加密体制（如</a:t>
            </a:r>
            <a:r>
              <a:rPr lang="en-US" altLang="zh-CN" dirty="0" smtClean="0"/>
              <a:t>DES</a:t>
            </a:r>
            <a:r>
              <a:rPr lang="zh-CN" altLang="en-US" dirty="0" smtClean="0"/>
              <a:t>），分组长度</a:t>
            </a:r>
            <a:r>
              <a:rPr lang="en-US" altLang="zh-CN" dirty="0" smtClean="0"/>
              <a:t>m</a:t>
            </a:r>
          </a:p>
          <a:p>
            <a:pPr lvl="1"/>
            <a:r>
              <a:rPr lang="en-US" altLang="zh-CN" dirty="0" smtClean="0"/>
              <a:t>H</a:t>
            </a:r>
            <a:r>
              <a:rPr lang="en-US" altLang="zh-CN" baseline="-25000" dirty="0" smtClean="0"/>
              <a:t>0</a:t>
            </a:r>
            <a:r>
              <a:rPr lang="en-US" altLang="zh-CN" dirty="0" smtClean="0"/>
              <a:t>=</a:t>
            </a:r>
            <a:r>
              <a:rPr lang="zh-CN" altLang="en-US" dirty="0" smtClean="0"/>
              <a:t>初始值</a:t>
            </a:r>
            <a:endParaRPr lang="en-US" altLang="zh-CN" dirty="0" smtClean="0"/>
          </a:p>
          <a:p>
            <a:pPr lvl="1"/>
            <a:r>
              <a:rPr lang="en-US" altLang="zh-CN" dirty="0" smtClean="0"/>
              <a:t>H</a:t>
            </a:r>
            <a:r>
              <a:rPr lang="en-US" altLang="zh-CN" baseline="-25000" dirty="0" smtClean="0"/>
              <a:t>i</a:t>
            </a:r>
            <a:r>
              <a:rPr lang="en-US" altLang="zh-CN" dirty="0" smtClean="0"/>
              <a:t>=</a:t>
            </a:r>
            <a:r>
              <a:rPr lang="en-US" altLang="zh-CN" dirty="0" err="1" smtClean="0"/>
              <a:t>E</a:t>
            </a:r>
            <a:r>
              <a:rPr lang="en-US" altLang="zh-CN" baseline="-25000" dirty="0" err="1" smtClean="0"/>
              <a:t>Mi</a:t>
            </a:r>
            <a:r>
              <a:rPr lang="en-US" altLang="zh-CN" dirty="0" smtClean="0"/>
              <a:t>(H</a:t>
            </a:r>
            <a:r>
              <a:rPr lang="en-US" altLang="zh-CN" baseline="-25000" dirty="0" smtClean="0"/>
              <a:t>i-1</a:t>
            </a:r>
            <a:r>
              <a:rPr lang="en-US" altLang="zh-CN" dirty="0" smtClean="0"/>
              <a:t>)</a:t>
            </a:r>
          </a:p>
          <a:p>
            <a:pPr lvl="1"/>
            <a:r>
              <a:rPr lang="zh-CN" altLang="en-US" dirty="0" smtClean="0"/>
              <a:t>散列码</a:t>
            </a:r>
            <a:r>
              <a:rPr lang="en-US" altLang="zh-CN" dirty="0" smtClean="0"/>
              <a:t>G=H</a:t>
            </a:r>
            <a:r>
              <a:rPr lang="en-US" altLang="zh-CN" baseline="-25000" dirty="0" smtClean="0"/>
              <a:t>N</a:t>
            </a:r>
            <a:endParaRPr lang="en-US" altLang="zh-CN" dirty="0" smtClean="0"/>
          </a:p>
          <a:p>
            <a:pPr lvl="1"/>
            <a:endParaRPr lang="en-US" altLang="zh-CN" dirty="0" smtClean="0"/>
          </a:p>
          <a:p>
            <a:pPr lvl="1"/>
            <a:endParaRPr lang="en-US" altLang="zh-CN" dirty="0" smtClean="0"/>
          </a:p>
          <a:p>
            <a:r>
              <a:rPr lang="zh-CN" altLang="en-US" dirty="0" smtClean="0"/>
              <a:t>安全么？</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314935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基于生日悖论的“中间相遇”攻击</a:t>
            </a:r>
            <a:endParaRPr lang="en-US" altLang="zh-CN" dirty="0" smtClean="0"/>
          </a:p>
          <a:p>
            <a:pPr lvl="1"/>
            <a:r>
              <a:rPr lang="zh-CN" altLang="en-US" dirty="0" smtClean="0"/>
              <a:t>计算消息的散列值</a:t>
            </a:r>
            <a:r>
              <a:rPr lang="en-US" altLang="zh-CN" dirty="0" smtClean="0"/>
              <a:t>G</a:t>
            </a:r>
          </a:p>
          <a:p>
            <a:pPr lvl="1"/>
            <a:r>
              <a:rPr lang="zh-CN" altLang="en-US" dirty="0" smtClean="0"/>
              <a:t>构造消息</a:t>
            </a:r>
            <a:r>
              <a:rPr lang="en-US" altLang="zh-CN" dirty="0" smtClean="0"/>
              <a:t>Q</a:t>
            </a:r>
            <a:r>
              <a:rPr lang="en-US" altLang="zh-CN" baseline="-25000" dirty="0" smtClean="0"/>
              <a:t>1</a:t>
            </a:r>
            <a:r>
              <a:rPr lang="en-US" altLang="zh-CN" dirty="0" smtClean="0"/>
              <a:t>||Q</a:t>
            </a:r>
            <a:r>
              <a:rPr lang="en-US" altLang="zh-CN" baseline="-25000" dirty="0" smtClean="0"/>
              <a:t>2</a:t>
            </a:r>
            <a:r>
              <a:rPr lang="en-US" altLang="zh-CN" dirty="0" smtClean="0"/>
              <a:t>||…||Q</a:t>
            </a:r>
            <a:r>
              <a:rPr lang="en-US" altLang="zh-CN" baseline="-25000" dirty="0" smtClean="0"/>
              <a:t>N-2</a:t>
            </a:r>
            <a:r>
              <a:rPr lang="zh-CN" altLang="en-US" dirty="0" smtClean="0"/>
              <a:t>，并计算</a:t>
            </a:r>
            <a:r>
              <a:rPr lang="en-US" altLang="zh-CN" dirty="0" smtClean="0"/>
              <a:t>H</a:t>
            </a:r>
            <a:r>
              <a:rPr lang="en-US" altLang="zh-CN" baseline="-25000" dirty="0" smtClean="0"/>
              <a:t>N-2</a:t>
            </a:r>
            <a:r>
              <a:rPr lang="zh-CN" altLang="en-US" dirty="0" smtClean="0"/>
              <a:t>，</a:t>
            </a:r>
            <a:endParaRPr lang="en-US" altLang="zh-CN" dirty="0" smtClean="0"/>
          </a:p>
          <a:p>
            <a:pPr lvl="1"/>
            <a:r>
              <a:rPr lang="zh-CN" altLang="en-US" dirty="0" smtClean="0"/>
              <a:t>产生</a:t>
            </a:r>
            <a:r>
              <a:rPr lang="en-US" altLang="zh-CN" dirty="0" smtClean="0"/>
              <a:t>2</a:t>
            </a:r>
            <a:r>
              <a:rPr lang="en-US" altLang="zh-CN" baseline="30000" dirty="0" smtClean="0"/>
              <a:t>m/2</a:t>
            </a:r>
            <a:r>
              <a:rPr lang="zh-CN" altLang="en-US" dirty="0" smtClean="0"/>
              <a:t>个随机分组，对每一分组</a:t>
            </a:r>
            <a:r>
              <a:rPr lang="en-US" altLang="zh-CN" dirty="0" smtClean="0"/>
              <a:t>X</a:t>
            </a:r>
            <a:r>
              <a:rPr lang="zh-CN" altLang="en-US" dirty="0" smtClean="0"/>
              <a:t>，计算</a:t>
            </a:r>
            <a:r>
              <a:rPr lang="en-US" altLang="zh-CN" dirty="0" smtClean="0"/>
              <a:t>E</a:t>
            </a:r>
            <a:r>
              <a:rPr lang="en-US" altLang="zh-CN" baseline="-25000" dirty="0" smtClean="0"/>
              <a:t>X</a:t>
            </a:r>
            <a:r>
              <a:rPr lang="en-US" altLang="zh-CN" dirty="0" smtClean="0"/>
              <a:t>(H</a:t>
            </a:r>
            <a:r>
              <a:rPr lang="en-US" altLang="zh-CN" baseline="-25000" dirty="0" smtClean="0"/>
              <a:t>N-2</a:t>
            </a:r>
            <a:r>
              <a:rPr lang="en-US" altLang="zh-CN" dirty="0" smtClean="0"/>
              <a:t>)</a:t>
            </a:r>
            <a:r>
              <a:rPr lang="zh-CN" altLang="en-US" dirty="0" smtClean="0"/>
              <a:t>；再产生</a:t>
            </a:r>
            <a:r>
              <a:rPr lang="en-US" altLang="zh-CN" dirty="0" smtClean="0"/>
              <a:t>2</a:t>
            </a:r>
            <a:r>
              <a:rPr lang="en-US" altLang="zh-CN" baseline="30000" dirty="0" smtClean="0"/>
              <a:t>m/2</a:t>
            </a:r>
            <a:r>
              <a:rPr lang="zh-CN" altLang="en-US" dirty="0" smtClean="0"/>
              <a:t>个随机分组，对每一分组</a:t>
            </a:r>
            <a:r>
              <a:rPr lang="en-US" altLang="zh-CN" dirty="0" smtClean="0"/>
              <a:t>Y</a:t>
            </a:r>
            <a:r>
              <a:rPr lang="zh-CN" altLang="en-US" dirty="0" smtClean="0"/>
              <a:t>，计算</a:t>
            </a:r>
            <a:r>
              <a:rPr lang="en-US" altLang="zh-CN" dirty="0" smtClean="0"/>
              <a:t>D</a:t>
            </a:r>
            <a:r>
              <a:rPr lang="en-US" altLang="zh-CN" baseline="-25000" dirty="0" smtClean="0"/>
              <a:t>Y</a:t>
            </a:r>
            <a:r>
              <a:rPr lang="en-US" altLang="zh-CN" dirty="0" smtClean="0"/>
              <a:t>(G)</a:t>
            </a:r>
          </a:p>
          <a:p>
            <a:pPr lvl="1"/>
            <a:r>
              <a:rPr lang="zh-CN" altLang="en-US" dirty="0" smtClean="0"/>
              <a:t>根据生日悖论，存在</a:t>
            </a:r>
            <a:r>
              <a:rPr lang="en-US" altLang="zh-CN" dirty="0" smtClean="0"/>
              <a:t>X</a:t>
            </a:r>
            <a:r>
              <a:rPr lang="zh-CN" altLang="en-US" dirty="0" smtClean="0"/>
              <a:t>和</a:t>
            </a:r>
            <a:r>
              <a:rPr lang="en-US" altLang="zh-CN" dirty="0" smtClean="0"/>
              <a:t>Y</a:t>
            </a:r>
            <a:r>
              <a:rPr lang="zh-CN" altLang="en-US" dirty="0" smtClean="0"/>
              <a:t>满足</a:t>
            </a:r>
            <a:r>
              <a:rPr lang="en-US" altLang="zh-CN" dirty="0" smtClean="0"/>
              <a:t>E</a:t>
            </a:r>
            <a:r>
              <a:rPr lang="en-US" altLang="zh-CN" baseline="-25000" dirty="0" smtClean="0"/>
              <a:t>X</a:t>
            </a:r>
            <a:r>
              <a:rPr lang="en-US" altLang="zh-CN" dirty="0" smtClean="0"/>
              <a:t>(H</a:t>
            </a:r>
            <a:r>
              <a:rPr lang="en-US" altLang="zh-CN" baseline="-25000" dirty="0" smtClean="0"/>
              <a:t>N-2</a:t>
            </a:r>
            <a:r>
              <a:rPr lang="en-US" altLang="zh-CN" dirty="0" smtClean="0"/>
              <a:t>)=D</a:t>
            </a:r>
            <a:r>
              <a:rPr lang="en-US" altLang="zh-CN" baseline="-25000" dirty="0" smtClean="0"/>
              <a:t>Y</a:t>
            </a:r>
            <a:r>
              <a:rPr lang="en-US" altLang="zh-CN" dirty="0" smtClean="0"/>
              <a:t>(G)</a:t>
            </a:r>
            <a:r>
              <a:rPr lang="zh-CN" altLang="en-US" dirty="0" smtClean="0"/>
              <a:t>的概率较大</a:t>
            </a:r>
            <a:endParaRPr lang="en-US" altLang="zh-CN" dirty="0" smtClean="0"/>
          </a:p>
          <a:p>
            <a:pPr lvl="1"/>
            <a:r>
              <a:rPr lang="zh-CN" altLang="en-US" dirty="0" smtClean="0"/>
              <a:t>构造消息</a:t>
            </a:r>
            <a:r>
              <a:rPr lang="en-US" altLang="zh-CN" dirty="0" smtClean="0"/>
              <a:t>Q</a:t>
            </a:r>
            <a:r>
              <a:rPr lang="en-US" altLang="zh-CN" baseline="-25000" dirty="0" smtClean="0"/>
              <a:t>1</a:t>
            </a:r>
            <a:r>
              <a:rPr lang="en-US" altLang="zh-CN" dirty="0" smtClean="0"/>
              <a:t>||Q</a:t>
            </a:r>
            <a:r>
              <a:rPr lang="en-US" altLang="zh-CN" baseline="-25000" dirty="0" smtClean="0"/>
              <a:t>2</a:t>
            </a:r>
            <a:r>
              <a:rPr lang="en-US" altLang="zh-CN" dirty="0" smtClean="0"/>
              <a:t>||…||Q</a:t>
            </a:r>
            <a:r>
              <a:rPr lang="en-US" altLang="zh-CN" baseline="-25000" dirty="0" smtClean="0"/>
              <a:t>N-2</a:t>
            </a:r>
            <a:r>
              <a:rPr lang="en-US" altLang="zh-CN" dirty="0" smtClean="0"/>
              <a:t>||X||Y</a:t>
            </a:r>
            <a:r>
              <a:rPr lang="zh-CN" altLang="en-US" dirty="0" smtClean="0"/>
              <a:t>，其散列码也为</a:t>
            </a:r>
            <a:r>
              <a:rPr lang="en-US" altLang="zh-CN" dirty="0" smtClean="0"/>
              <a:t>G</a:t>
            </a:r>
          </a:p>
          <a:p>
            <a:endParaRPr lang="en-US" altLang="zh-CN" dirty="0" smtClean="0"/>
          </a:p>
          <a:p>
            <a:r>
              <a:rPr lang="zh-CN" altLang="en-US" i="1" dirty="0" smtClean="0">
                <a:solidFill>
                  <a:srgbClr val="FF0000"/>
                </a:solidFill>
              </a:rPr>
              <a:t>生日攻击能成功地攻击任何使用密文分组链接但不使用密钥的散列方法</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189886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散列函数和</a:t>
            </a:r>
            <a:r>
              <a:rPr lang="en-US" altLang="zh-CN" dirty="0" smtClean="0"/>
              <a:t>MAC</a:t>
            </a:r>
            <a:r>
              <a:rPr lang="zh-CN" altLang="en-US" dirty="0" smtClean="0"/>
              <a:t>的安全性</a:t>
            </a:r>
            <a:endParaRPr lang="zh-CN" altLang="en-US" dirty="0"/>
          </a:p>
        </p:txBody>
      </p:sp>
      <p:sp>
        <p:nvSpPr>
          <p:cNvPr id="3" name="内容占位符 2"/>
          <p:cNvSpPr>
            <a:spLocks noGrp="1"/>
          </p:cNvSpPr>
          <p:nvPr>
            <p:ph idx="1"/>
          </p:nvPr>
        </p:nvSpPr>
        <p:spPr/>
        <p:txBody>
          <a:bodyPr/>
          <a:lstStyle/>
          <a:p>
            <a:r>
              <a:rPr lang="zh-CN" altLang="en-US" dirty="0" smtClean="0"/>
              <a:t>穷举攻击</a:t>
            </a:r>
          </a:p>
          <a:p>
            <a:pPr lvl="1"/>
            <a:r>
              <a:rPr lang="zh-CN" altLang="en-US" dirty="0" smtClean="0"/>
              <a:t>散列函数</a:t>
            </a:r>
          </a:p>
          <a:p>
            <a:pPr lvl="2"/>
            <a:r>
              <a:rPr lang="en-US" altLang="zh-CN" dirty="0" smtClean="0"/>
              <a:t>2</a:t>
            </a:r>
            <a:r>
              <a:rPr lang="en-US" altLang="zh-CN" baseline="30000" dirty="0" smtClean="0"/>
              <a:t>n/2</a:t>
            </a:r>
            <a:r>
              <a:rPr lang="zh-CN" altLang="en-US" dirty="0" smtClean="0"/>
              <a:t>将决定散列码抗击强行攻击（生日攻击）的强度</a:t>
            </a:r>
            <a:endParaRPr lang="en-US" altLang="zh-CN" dirty="0" smtClean="0"/>
          </a:p>
          <a:p>
            <a:pPr lvl="2"/>
            <a:r>
              <a:rPr lang="zh-CN" altLang="en-US" dirty="0" smtClean="0"/>
              <a:t>攻击单向性，代价</a:t>
            </a:r>
            <a:r>
              <a:rPr lang="en-US" altLang="zh-CN" dirty="0" smtClean="0"/>
              <a:t>2</a:t>
            </a:r>
            <a:r>
              <a:rPr lang="en-US" altLang="zh-CN" baseline="30000" dirty="0" smtClean="0"/>
              <a:t>n</a:t>
            </a:r>
            <a:r>
              <a:rPr lang="zh-CN" altLang="en-US" dirty="0" smtClean="0"/>
              <a:t>；攻击抗弱碰撞性，代价</a:t>
            </a:r>
            <a:r>
              <a:rPr lang="en-US" altLang="zh-CN" dirty="0" smtClean="0"/>
              <a:t>2</a:t>
            </a:r>
            <a:r>
              <a:rPr lang="en-US" altLang="zh-CN" baseline="30000" dirty="0" smtClean="0"/>
              <a:t>n</a:t>
            </a:r>
            <a:r>
              <a:rPr lang="zh-CN" altLang="en-US" dirty="0" smtClean="0"/>
              <a:t>；攻击抗强碰撞性，代价</a:t>
            </a:r>
            <a:r>
              <a:rPr lang="en-US" altLang="zh-CN" dirty="0" smtClean="0"/>
              <a:t>2</a:t>
            </a:r>
            <a:r>
              <a:rPr lang="en-US" altLang="zh-CN" baseline="30000" dirty="0" smtClean="0"/>
              <a:t>n/2</a:t>
            </a:r>
            <a:endParaRPr lang="zh-CN" altLang="en-US" baseline="30000" dirty="0" smtClean="0"/>
          </a:p>
          <a:p>
            <a:pPr lvl="2"/>
            <a:endParaRPr lang="en-US" altLang="zh-CN" dirty="0" smtClean="0"/>
          </a:p>
          <a:p>
            <a:pPr lvl="1"/>
            <a:r>
              <a:rPr lang="zh-CN" altLang="en-US" dirty="0" smtClean="0"/>
              <a:t>报文鉴别码</a:t>
            </a:r>
          </a:p>
          <a:p>
            <a:pPr lvl="2"/>
            <a:r>
              <a:rPr lang="zh-CN" altLang="en-US" dirty="0" smtClean="0"/>
              <a:t>需要同时知道报文和</a:t>
            </a:r>
            <a:r>
              <a:rPr lang="en-US" altLang="zh-CN" dirty="0" smtClean="0"/>
              <a:t>MAC</a:t>
            </a:r>
            <a:r>
              <a:rPr lang="zh-CN" altLang="en-US" dirty="0" smtClean="0"/>
              <a:t>，攻击更难成功</a:t>
            </a:r>
            <a:endParaRPr lang="en-US" altLang="zh-CN" dirty="0" smtClean="0"/>
          </a:p>
          <a:p>
            <a:pPr lvl="2"/>
            <a:r>
              <a:rPr lang="zh-CN" altLang="en-US" dirty="0" smtClean="0"/>
              <a:t>攻击密钥空间，代价</a:t>
            </a:r>
            <a:r>
              <a:rPr lang="en-US" altLang="zh-CN" dirty="0" smtClean="0"/>
              <a:t>2</a:t>
            </a:r>
            <a:r>
              <a:rPr lang="en-US" altLang="zh-CN" baseline="30000" dirty="0" smtClean="0"/>
              <a:t>k</a:t>
            </a:r>
          </a:p>
          <a:p>
            <a:pPr lvl="2"/>
            <a:r>
              <a:rPr lang="zh-CN" altLang="en-US" dirty="0" smtClean="0"/>
              <a:t>攻击</a:t>
            </a:r>
            <a:r>
              <a:rPr lang="en-US" altLang="zh-CN" dirty="0" smtClean="0"/>
              <a:t>MAC</a:t>
            </a:r>
            <a:r>
              <a:rPr lang="zh-CN" altLang="en-US" dirty="0" smtClean="0"/>
              <a:t>值（求给定消息的</a:t>
            </a:r>
            <a:r>
              <a:rPr lang="en-US" altLang="zh-CN" dirty="0" smtClean="0"/>
              <a:t>MAC</a:t>
            </a:r>
            <a:r>
              <a:rPr lang="zh-CN" altLang="en-US" dirty="0" smtClean="0"/>
              <a:t>，或求给定</a:t>
            </a:r>
            <a:r>
              <a:rPr lang="en-US" altLang="zh-CN" dirty="0" smtClean="0"/>
              <a:t>MAC</a:t>
            </a:r>
            <a:r>
              <a:rPr lang="zh-CN" altLang="en-US" dirty="0" smtClean="0"/>
              <a:t>对应的消息），代价</a:t>
            </a:r>
            <a:r>
              <a:rPr lang="en-US" altLang="zh-CN" dirty="0" smtClean="0"/>
              <a:t>2</a:t>
            </a:r>
            <a:r>
              <a:rPr lang="en-US" altLang="zh-CN" baseline="30000" dirty="0" smtClean="0"/>
              <a:t>n</a:t>
            </a:r>
          </a:p>
          <a:p>
            <a:pPr lvl="2"/>
            <a:endParaRPr lang="en-US" altLang="zh-CN" dirty="0" smtClean="0"/>
          </a:p>
          <a:p>
            <a:r>
              <a:rPr lang="en-US" altLang="zh-CN" dirty="0" smtClean="0"/>
              <a:t>MAC</a:t>
            </a:r>
            <a:r>
              <a:rPr lang="zh-CN" altLang="en-US" dirty="0" smtClean="0"/>
              <a:t>的结构种类多，对它进行攻击的研究少</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342682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散列算法</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39</a:t>
            </a:fld>
            <a:endParaRPr lang="en-US" altLang="zh-CN" dirty="0"/>
          </a:p>
        </p:txBody>
      </p:sp>
    </p:spTree>
    <p:extLst>
      <p:ext uri="{BB962C8B-B14F-4D97-AF65-F5344CB8AC3E}">
        <p14:creationId xmlns:p14="http://schemas.microsoft.com/office/powerpoint/2010/main" val="2134875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网络环境中常见攻击</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Disclosure </a:t>
            </a:r>
            <a:r>
              <a:rPr lang="zh-CN" altLang="en-US" dirty="0" smtClean="0"/>
              <a:t>泄露</a:t>
            </a:r>
          </a:p>
          <a:p>
            <a:r>
              <a:rPr lang="en-US" altLang="zh-CN" dirty="0" smtClean="0"/>
              <a:t>Traffic analysis </a:t>
            </a:r>
            <a:r>
              <a:rPr lang="zh-CN" altLang="en-US" dirty="0" smtClean="0"/>
              <a:t>流量分析</a:t>
            </a:r>
            <a:endParaRPr lang="en-US" altLang="zh-CN" dirty="0" smtClean="0"/>
          </a:p>
          <a:p>
            <a:pPr lvl="1"/>
            <a:r>
              <a:rPr lang="zh-CN" altLang="en-US" dirty="0" smtClean="0"/>
              <a:t>确定连接频率、持续时间、消息量</a:t>
            </a:r>
          </a:p>
          <a:p>
            <a:r>
              <a:rPr lang="en-US" altLang="zh-CN" dirty="0" smtClean="0"/>
              <a:t>Masquerade </a:t>
            </a:r>
            <a:r>
              <a:rPr lang="zh-CN" altLang="en-US" dirty="0" smtClean="0"/>
              <a:t>伪装</a:t>
            </a:r>
            <a:endParaRPr lang="en-US" altLang="zh-CN" dirty="0" smtClean="0"/>
          </a:p>
          <a:p>
            <a:pPr lvl="1"/>
            <a:r>
              <a:rPr lang="zh-CN" altLang="en-US" dirty="0" smtClean="0"/>
              <a:t>身份假冒</a:t>
            </a:r>
          </a:p>
          <a:p>
            <a:r>
              <a:rPr lang="en-US" altLang="zh-CN" dirty="0" smtClean="0"/>
              <a:t>Content modification </a:t>
            </a:r>
            <a:r>
              <a:rPr lang="zh-CN" altLang="en-US" dirty="0" smtClean="0"/>
              <a:t>内容篡改</a:t>
            </a:r>
            <a:endParaRPr lang="en-US" altLang="zh-CN" dirty="0" smtClean="0"/>
          </a:p>
          <a:p>
            <a:pPr lvl="1"/>
            <a:r>
              <a:rPr lang="zh-CN" altLang="en-US" dirty="0" smtClean="0"/>
              <a:t>插入、删除、转换、修改</a:t>
            </a:r>
          </a:p>
          <a:p>
            <a:r>
              <a:rPr lang="en-US" altLang="zh-CN" dirty="0" smtClean="0"/>
              <a:t>Sequence modification </a:t>
            </a:r>
            <a:r>
              <a:rPr lang="zh-CN" altLang="en-US" dirty="0" smtClean="0"/>
              <a:t>顺序篡改</a:t>
            </a:r>
            <a:endParaRPr lang="en-US" altLang="zh-CN" dirty="0" smtClean="0"/>
          </a:p>
          <a:p>
            <a:pPr lvl="1"/>
            <a:r>
              <a:rPr lang="zh-CN" altLang="en-US" dirty="0" smtClean="0"/>
              <a:t>插入、删除、重排序</a:t>
            </a:r>
          </a:p>
          <a:p>
            <a:r>
              <a:rPr lang="en-US" altLang="zh-CN" dirty="0" smtClean="0"/>
              <a:t>Timing modification </a:t>
            </a:r>
            <a:r>
              <a:rPr lang="zh-CN" altLang="en-US" dirty="0" smtClean="0"/>
              <a:t>计时篡改</a:t>
            </a:r>
            <a:endParaRPr lang="en-US" altLang="zh-CN" dirty="0" smtClean="0"/>
          </a:p>
          <a:p>
            <a:pPr lvl="1"/>
            <a:r>
              <a:rPr lang="zh-CN" altLang="en-US" dirty="0" smtClean="0"/>
              <a:t>延时、重放</a:t>
            </a:r>
          </a:p>
          <a:p>
            <a:r>
              <a:rPr lang="en-US" altLang="zh-CN" dirty="0" smtClean="0"/>
              <a:t>Source repudiation </a:t>
            </a:r>
            <a:r>
              <a:rPr lang="zh-CN" altLang="en-US" dirty="0" smtClean="0"/>
              <a:t>信源抵赖</a:t>
            </a:r>
          </a:p>
          <a:p>
            <a:r>
              <a:rPr lang="en-US" altLang="zh-CN" dirty="0" smtClean="0"/>
              <a:t>Destination repudiation </a:t>
            </a:r>
            <a:r>
              <a:rPr lang="zh-CN" altLang="en-US" dirty="0" smtClean="0"/>
              <a:t>信宿抵赖</a:t>
            </a:r>
          </a:p>
        </p:txBody>
      </p:sp>
      <p:sp>
        <p:nvSpPr>
          <p:cNvPr id="6" name="右大括号 5"/>
          <p:cNvSpPr/>
          <p:nvPr/>
        </p:nvSpPr>
        <p:spPr>
          <a:xfrm>
            <a:off x="6176422" y="1412776"/>
            <a:ext cx="285752" cy="1071570"/>
          </a:xfrm>
          <a:prstGeom prst="rightBrace">
            <a:avLst>
              <a:gd name="adj1" fmla="val 17988"/>
              <a:gd name="adj2" fmla="val 5000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7030A0"/>
              </a:solidFill>
            </a:endParaRPr>
          </a:p>
        </p:txBody>
      </p:sp>
      <p:sp>
        <p:nvSpPr>
          <p:cNvPr id="7" name="TextBox 6"/>
          <p:cNvSpPr txBox="1"/>
          <p:nvPr/>
        </p:nvSpPr>
        <p:spPr>
          <a:xfrm>
            <a:off x="6431951" y="1727046"/>
            <a:ext cx="958917" cy="400110"/>
          </a:xfrm>
          <a:prstGeom prst="rect">
            <a:avLst/>
          </a:prstGeom>
          <a:noFill/>
        </p:spPr>
        <p:txBody>
          <a:bodyPr wrap="none" rtlCol="0">
            <a:spAutoFit/>
          </a:bodyPr>
          <a:lstStyle/>
          <a:p>
            <a:r>
              <a:rPr lang="zh-CN" altLang="en-US" sz="2000" b="1" dirty="0" smtClean="0">
                <a:solidFill>
                  <a:srgbClr val="7030A0"/>
                </a:solidFill>
                <a:latin typeface="仿宋_GB2312" pitchFamily="49" charset="-122"/>
                <a:ea typeface="仿宋_GB2312" pitchFamily="49" charset="-122"/>
              </a:rPr>
              <a:t>保密性</a:t>
            </a:r>
            <a:endParaRPr lang="zh-CN" altLang="en-US" sz="2000" b="1" dirty="0">
              <a:solidFill>
                <a:srgbClr val="7030A0"/>
              </a:solidFill>
              <a:latin typeface="仿宋_GB2312" pitchFamily="49" charset="-122"/>
              <a:ea typeface="仿宋_GB2312" pitchFamily="49" charset="-122"/>
            </a:endParaRPr>
          </a:p>
        </p:txBody>
      </p:sp>
      <p:sp>
        <p:nvSpPr>
          <p:cNvPr id="8" name="右大括号 7"/>
          <p:cNvSpPr/>
          <p:nvPr/>
        </p:nvSpPr>
        <p:spPr>
          <a:xfrm>
            <a:off x="6176422" y="2555784"/>
            <a:ext cx="285752" cy="2714644"/>
          </a:xfrm>
          <a:prstGeom prst="rightBrace">
            <a:avLst>
              <a:gd name="adj1" fmla="val 17988"/>
              <a:gd name="adj2" fmla="val 5000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7030A0"/>
              </a:solidFill>
            </a:endParaRPr>
          </a:p>
        </p:txBody>
      </p:sp>
      <p:sp>
        <p:nvSpPr>
          <p:cNvPr id="9" name="TextBox 8"/>
          <p:cNvSpPr txBox="1"/>
          <p:nvPr/>
        </p:nvSpPr>
        <p:spPr>
          <a:xfrm>
            <a:off x="6390736" y="3698792"/>
            <a:ext cx="1217000" cy="400110"/>
          </a:xfrm>
          <a:prstGeom prst="rect">
            <a:avLst/>
          </a:prstGeom>
          <a:noFill/>
        </p:spPr>
        <p:txBody>
          <a:bodyPr wrap="none" rtlCol="0">
            <a:spAutoFit/>
          </a:bodyPr>
          <a:lstStyle/>
          <a:p>
            <a:r>
              <a:rPr lang="zh-CN" altLang="en-US" sz="2000" b="1" dirty="0" smtClean="0">
                <a:solidFill>
                  <a:srgbClr val="7030A0"/>
                </a:solidFill>
                <a:latin typeface="仿宋_GB2312" pitchFamily="49" charset="-122"/>
                <a:ea typeface="仿宋_GB2312" pitchFamily="49" charset="-122"/>
              </a:rPr>
              <a:t>消息认证</a:t>
            </a:r>
            <a:endParaRPr lang="zh-CN" altLang="en-US" sz="2000" b="1" dirty="0">
              <a:solidFill>
                <a:srgbClr val="7030A0"/>
              </a:solidFill>
              <a:latin typeface="仿宋_GB2312" pitchFamily="49" charset="-122"/>
              <a:ea typeface="仿宋_GB2312" pitchFamily="49" charset="-122"/>
            </a:endParaRPr>
          </a:p>
        </p:txBody>
      </p:sp>
      <p:sp>
        <p:nvSpPr>
          <p:cNvPr id="10" name="右大括号 9"/>
          <p:cNvSpPr/>
          <p:nvPr/>
        </p:nvSpPr>
        <p:spPr>
          <a:xfrm>
            <a:off x="7605182" y="2555784"/>
            <a:ext cx="285752" cy="3071834"/>
          </a:xfrm>
          <a:prstGeom prst="rightBrace">
            <a:avLst>
              <a:gd name="adj1" fmla="val 17988"/>
              <a:gd name="adj2" fmla="val 5000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7030A0"/>
              </a:solidFill>
            </a:endParaRPr>
          </a:p>
        </p:txBody>
      </p:sp>
      <p:sp>
        <p:nvSpPr>
          <p:cNvPr id="11" name="TextBox 10"/>
          <p:cNvSpPr txBox="1"/>
          <p:nvPr/>
        </p:nvSpPr>
        <p:spPr>
          <a:xfrm>
            <a:off x="7819496" y="3870186"/>
            <a:ext cx="1217000" cy="400110"/>
          </a:xfrm>
          <a:prstGeom prst="rect">
            <a:avLst/>
          </a:prstGeom>
          <a:noFill/>
        </p:spPr>
        <p:txBody>
          <a:bodyPr wrap="none" rtlCol="0">
            <a:spAutoFit/>
          </a:bodyPr>
          <a:lstStyle/>
          <a:p>
            <a:r>
              <a:rPr lang="zh-CN" altLang="en-US" sz="2000" b="1" dirty="0" smtClean="0">
                <a:solidFill>
                  <a:srgbClr val="7030A0"/>
                </a:solidFill>
                <a:latin typeface="仿宋_GB2312" pitchFamily="49" charset="-122"/>
                <a:ea typeface="仿宋_GB2312" pitchFamily="49" charset="-122"/>
              </a:rPr>
              <a:t>数字签名</a:t>
            </a:r>
            <a:endParaRPr lang="zh-CN" altLang="en-US" sz="2000" b="1" dirty="0">
              <a:solidFill>
                <a:srgbClr val="7030A0"/>
              </a:solidFill>
              <a:latin typeface="仿宋_GB2312" pitchFamily="49" charset="-122"/>
              <a:ea typeface="仿宋_GB2312" pitchFamily="49" charset="-122"/>
            </a:endParaRPr>
          </a:p>
        </p:txBody>
      </p:sp>
      <p:sp>
        <p:nvSpPr>
          <p:cNvPr id="12" name="TextBox 11"/>
          <p:cNvSpPr txBox="1"/>
          <p:nvPr/>
        </p:nvSpPr>
        <p:spPr>
          <a:xfrm>
            <a:off x="6319297" y="5693186"/>
            <a:ext cx="1991251" cy="400110"/>
          </a:xfrm>
          <a:prstGeom prst="rect">
            <a:avLst/>
          </a:prstGeom>
          <a:noFill/>
        </p:spPr>
        <p:txBody>
          <a:bodyPr wrap="none" rtlCol="0">
            <a:spAutoFit/>
          </a:bodyPr>
          <a:lstStyle/>
          <a:p>
            <a:r>
              <a:rPr lang="zh-CN" altLang="en-US" sz="2000" b="1" dirty="0" smtClean="0">
                <a:solidFill>
                  <a:srgbClr val="7030A0"/>
                </a:solidFill>
                <a:latin typeface="仿宋_GB2312" pitchFamily="49" charset="-122"/>
                <a:ea typeface="仿宋_GB2312" pitchFamily="49" charset="-122"/>
              </a:rPr>
              <a:t>数字签名＋协议</a:t>
            </a:r>
            <a:endParaRPr lang="zh-CN" altLang="en-US" sz="2000" b="1" dirty="0">
              <a:solidFill>
                <a:srgbClr val="7030A0"/>
              </a:solidFill>
              <a:latin typeface="仿宋_GB2312" pitchFamily="49" charset="-122"/>
              <a:ea typeface="仿宋_GB2312" pitchFamily="49" charset="-122"/>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3" name="灯片编号占位符 12"/>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14" name="流程图: 可选过程 13">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15" name="流程图: 可选过程 1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16" name="流程图: 可选过程 1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11979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vert="horz" lIns="91440" tIns="45720" rIns="91440" bIns="45720" rtlCol="0" anchor="ctr">
            <a:normAutofit/>
          </a:bodyPr>
          <a:lstStyle/>
          <a:p>
            <a:endParaRPr lang="en-AU" altLang="zh-CN" dirty="0" smtClean="0"/>
          </a:p>
        </p:txBody>
      </p:sp>
      <p:sp>
        <p:nvSpPr>
          <p:cNvPr id="93187" name="Rectangle 1027"/>
          <p:cNvSpPr>
            <a:spLocks noGrp="1" noChangeArrowheads="1"/>
          </p:cNvSpPr>
          <p:nvPr>
            <p:ph idx="1"/>
          </p:nvPr>
        </p:nvSpPr>
        <p:spPr/>
        <p:txBody>
          <a:bodyPr/>
          <a:lstStyle/>
          <a:p>
            <a:pPr>
              <a:lnSpc>
                <a:spcPct val="90000"/>
              </a:lnSpc>
            </a:pPr>
            <a:r>
              <a:rPr lang="zh-CN" altLang="en-US" dirty="0" smtClean="0">
                <a:cs typeface="Times New Roman" pitchFamily="18" charset="0"/>
              </a:rPr>
              <a:t>散列函数</a:t>
            </a:r>
            <a:endParaRPr lang="en-US" altLang="zh-CN" dirty="0" smtClean="0">
              <a:cs typeface="Times New Roman" pitchFamily="18" charset="0"/>
            </a:endParaRPr>
          </a:p>
          <a:p>
            <a:pPr lvl="1">
              <a:lnSpc>
                <a:spcPct val="90000"/>
              </a:lnSpc>
            </a:pPr>
            <a:r>
              <a:rPr lang="zh-CN" altLang="en-US" dirty="0" smtClean="0">
                <a:cs typeface="Times New Roman" pitchFamily="18" charset="0"/>
              </a:rPr>
              <a:t>将任意大小的消息压缩至固定长度</a:t>
            </a:r>
            <a:endParaRPr lang="en-AU" altLang="zh-CN" dirty="0">
              <a:cs typeface="Times New Roman" pitchFamily="18" charset="0"/>
            </a:endParaRPr>
          </a:p>
          <a:p>
            <a:pPr lvl="1">
              <a:lnSpc>
                <a:spcPct val="90000"/>
              </a:lnSpc>
            </a:pPr>
            <a:r>
              <a:rPr lang="zh-CN" altLang="en-US" dirty="0" smtClean="0">
                <a:cs typeface="Times New Roman" pitchFamily="18" charset="0"/>
              </a:rPr>
              <a:t>将消息分块处理</a:t>
            </a:r>
            <a:endParaRPr lang="en-US" altLang="zh-CN" dirty="0" smtClean="0">
              <a:cs typeface="Times New Roman" pitchFamily="18" charset="0"/>
            </a:endParaRPr>
          </a:p>
          <a:p>
            <a:pPr lvl="1">
              <a:lnSpc>
                <a:spcPct val="90000"/>
              </a:lnSpc>
            </a:pPr>
            <a:r>
              <a:rPr lang="zh-CN" altLang="en-US" dirty="0" smtClean="0">
                <a:cs typeface="Times New Roman" pitchFamily="18" charset="0"/>
              </a:rPr>
              <a:t>使用了某些压缩函数</a:t>
            </a:r>
            <a:endParaRPr lang="en-US" altLang="zh-CN" dirty="0" smtClean="0">
              <a:cs typeface="Times New Roman" pitchFamily="18" charset="0"/>
            </a:endParaRPr>
          </a:p>
          <a:p>
            <a:pPr lvl="1">
              <a:lnSpc>
                <a:spcPct val="90000"/>
              </a:lnSpc>
            </a:pPr>
            <a:r>
              <a:rPr lang="zh-CN" altLang="en-US" dirty="0" smtClean="0">
                <a:cs typeface="Times New Roman" pitchFamily="18" charset="0"/>
              </a:rPr>
              <a:t>或基于专用压缩算法，或基于对称分组密码</a:t>
            </a:r>
            <a:endParaRPr lang="en-AU" altLang="zh-CN" dirty="0">
              <a:cs typeface="Times New Roman" pitchFamily="18" charset="0"/>
            </a:endParaRPr>
          </a:p>
          <a:p>
            <a:pPr>
              <a:lnSpc>
                <a:spcPct val="90000"/>
              </a:lnSpc>
            </a:pPr>
            <a:endParaRPr lang="en-US" altLang="zh-CN" dirty="0" smtClean="0">
              <a:cs typeface="Times New Roman" pitchFamily="18" charset="0"/>
            </a:endParaRPr>
          </a:p>
          <a:p>
            <a:pPr>
              <a:lnSpc>
                <a:spcPct val="90000"/>
              </a:lnSpc>
            </a:pPr>
            <a:r>
              <a:rPr lang="zh-CN" altLang="en-US" dirty="0" smtClean="0">
                <a:cs typeface="Times New Roman" pitchFamily="18" charset="0"/>
              </a:rPr>
              <a:t>消息认证码（</a:t>
            </a:r>
            <a:r>
              <a:rPr lang="en-US" dirty="0" smtClean="0">
                <a:cs typeface="Times New Roman" pitchFamily="18" charset="0"/>
              </a:rPr>
              <a:t>MAC</a:t>
            </a:r>
            <a:r>
              <a:rPr lang="zh-CN" altLang="en-US" dirty="0" smtClean="0">
                <a:cs typeface="Times New Roman" pitchFamily="18" charset="0"/>
              </a:rPr>
              <a:t>）</a:t>
            </a:r>
            <a:endParaRPr lang="en-US" sz="2800" dirty="0">
              <a:cs typeface="Times New Roman" pitchFamily="18" charset="0"/>
            </a:endParaRPr>
          </a:p>
          <a:p>
            <a:pPr lvl="1">
              <a:lnSpc>
                <a:spcPct val="90000"/>
              </a:lnSpc>
            </a:pPr>
            <a:r>
              <a:rPr lang="zh-CN" altLang="en-US" dirty="0">
                <a:cs typeface="Times New Roman" pitchFamily="18" charset="0"/>
              </a:rPr>
              <a:t>将任意大小的消息</a:t>
            </a:r>
            <a:r>
              <a:rPr lang="zh-CN" altLang="en-US" dirty="0" smtClean="0">
                <a:cs typeface="Times New Roman" pitchFamily="18" charset="0"/>
              </a:rPr>
              <a:t>处理为固定长度的认证码</a:t>
            </a:r>
            <a:endParaRPr lang="en-US" dirty="0">
              <a:cs typeface="Times New Roman" pitchFamily="18" charset="0"/>
            </a:endParaRPr>
          </a:p>
          <a:p>
            <a:pPr lvl="1">
              <a:lnSpc>
                <a:spcPct val="90000"/>
              </a:lnSpc>
            </a:pPr>
            <a:r>
              <a:rPr lang="zh-CN" altLang="en-US" dirty="0" smtClean="0">
                <a:cs typeface="Times New Roman" pitchFamily="18" charset="0"/>
              </a:rPr>
              <a:t>为消息提供认证</a:t>
            </a:r>
            <a:endParaRPr lang="en-US" altLang="zh-CN" dirty="0" smtClean="0">
              <a:cs typeface="Times New Roman" pitchFamily="18" charset="0"/>
            </a:endParaRPr>
          </a:p>
          <a:p>
            <a:pPr lvl="1">
              <a:lnSpc>
                <a:spcPct val="90000"/>
              </a:lnSpc>
            </a:pPr>
            <a:r>
              <a:rPr lang="zh-CN" altLang="en-US" dirty="0" smtClean="0">
                <a:cs typeface="Times New Roman" pitchFamily="18" charset="0"/>
              </a:rPr>
              <a:t>使用分组密码链接模式（常用</a:t>
            </a:r>
            <a:r>
              <a:rPr lang="en-US" altLang="zh-CN" dirty="0" smtClean="0">
                <a:cs typeface="Times New Roman" pitchFamily="18" charset="0"/>
              </a:rPr>
              <a:t>CBC</a:t>
            </a:r>
            <a:r>
              <a:rPr lang="zh-CN" altLang="en-US" dirty="0" smtClean="0">
                <a:cs typeface="Times New Roman" pitchFamily="18" charset="0"/>
              </a:rPr>
              <a:t>）；或使用哈希函数</a:t>
            </a:r>
            <a:endParaRPr lang="en-US" dirty="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764407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安全性</a:t>
            </a:r>
            <a:endParaRPr lang="zh-CN" altLang="en-US" dirty="0"/>
          </a:p>
        </p:txBody>
      </p:sp>
      <p:sp>
        <p:nvSpPr>
          <p:cNvPr id="3" name="内容占位符 2"/>
          <p:cNvSpPr>
            <a:spLocks noGrp="1"/>
          </p:cNvSpPr>
          <p:nvPr>
            <p:ph idx="1"/>
          </p:nvPr>
        </p:nvSpPr>
        <p:spPr/>
        <p:txBody>
          <a:bodyPr>
            <a:noAutofit/>
          </a:bodyPr>
          <a:lstStyle/>
          <a:p>
            <a:endParaRPr lang="en-US" altLang="zh-CN" dirty="0" smtClean="0"/>
          </a:p>
          <a:p>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en-US" altLang="zh-CN" sz="2000" dirty="0" smtClean="0"/>
          </a:p>
          <a:p>
            <a:pPr lvl="1"/>
            <a:endParaRPr lang="en-US" altLang="zh-CN" sz="2000" dirty="0" smtClean="0"/>
          </a:p>
          <a:p>
            <a:r>
              <a:rPr lang="zh-CN" altLang="en-US" sz="2600" dirty="0" smtClean="0"/>
              <a:t>有算法可以将</a:t>
            </a:r>
            <a:r>
              <a:rPr lang="en-US" altLang="zh-CN" sz="2600" dirty="0" smtClean="0"/>
              <a:t>MD4</a:t>
            </a:r>
            <a:r>
              <a:rPr lang="zh-CN" altLang="en-US" sz="2600" dirty="0" smtClean="0"/>
              <a:t>的抗强碰撞能力降到</a:t>
            </a:r>
            <a:r>
              <a:rPr lang="en-US" altLang="zh-CN" sz="2600" dirty="0" smtClean="0"/>
              <a:t>2</a:t>
            </a:r>
            <a:r>
              <a:rPr lang="en-US" altLang="zh-CN" sz="2600" baseline="30000" dirty="0" smtClean="0"/>
              <a:t>20</a:t>
            </a:r>
          </a:p>
          <a:p>
            <a:r>
              <a:rPr lang="zh-CN" altLang="en-US" sz="2600" dirty="0" smtClean="0"/>
              <a:t>王小云对</a:t>
            </a:r>
            <a:r>
              <a:rPr lang="en-US" altLang="zh-CN" sz="2600" dirty="0" smtClean="0"/>
              <a:t>RIPEMD-128,MD5</a:t>
            </a:r>
            <a:r>
              <a:rPr lang="zh-CN" altLang="en-US" sz="2600" dirty="0" smtClean="0"/>
              <a:t>和</a:t>
            </a:r>
            <a:r>
              <a:rPr lang="en-US" altLang="zh-CN" sz="2600" dirty="0" smtClean="0"/>
              <a:t>SHA-1</a:t>
            </a:r>
            <a:r>
              <a:rPr lang="zh-CN" altLang="en-US" sz="2600" dirty="0"/>
              <a:t>的攻击，</a:t>
            </a:r>
            <a:r>
              <a:rPr lang="zh-CN" altLang="en-US" sz="2600" dirty="0" smtClean="0"/>
              <a:t>大大降低其抗强碰撞能力</a:t>
            </a:r>
            <a:endParaRPr lang="en-US" altLang="zh-CN" sz="2600" dirty="0" smtClean="0"/>
          </a:p>
        </p:txBody>
      </p:sp>
      <p:graphicFrame>
        <p:nvGraphicFramePr>
          <p:cNvPr id="6" name="内容占位符 5"/>
          <p:cNvGraphicFramePr>
            <a:graphicFrameLocks/>
          </p:cNvGraphicFramePr>
          <p:nvPr>
            <p:extLst>
              <p:ext uri="{D42A27DB-BD31-4B8C-83A1-F6EECF244321}">
                <p14:modId xmlns:p14="http://schemas.microsoft.com/office/powerpoint/2010/main" val="1309180608"/>
              </p:ext>
            </p:extLst>
          </p:nvPr>
        </p:nvGraphicFramePr>
        <p:xfrm>
          <a:off x="571472" y="1340768"/>
          <a:ext cx="8001058" cy="3566160"/>
        </p:xfrm>
        <a:graphic>
          <a:graphicData uri="http://schemas.openxmlformats.org/drawingml/2006/table">
            <a:tbl>
              <a:tblPr firstRow="1" firstCol="1" bandRow="1">
                <a:tableStyleId>{9D7B26C5-4107-4FEC-AEDC-1716B250A1EF}</a:tableStyleId>
              </a:tblPr>
              <a:tblGrid>
                <a:gridCol w="1714512"/>
                <a:gridCol w="1214446"/>
                <a:gridCol w="1503618"/>
                <a:gridCol w="1728192"/>
                <a:gridCol w="1840290"/>
              </a:tblGrid>
              <a:tr h="370840">
                <a:tc>
                  <a:txBody>
                    <a:bodyPr/>
                    <a:lstStyle/>
                    <a:p>
                      <a:pPr algn="ctr"/>
                      <a:r>
                        <a:rPr lang="zh-CN" altLang="en-US" sz="2000" dirty="0" smtClean="0">
                          <a:latin typeface="Times New Roman" pitchFamily="18" charset="0"/>
                          <a:cs typeface="Times New Roman" pitchFamily="18" charset="0"/>
                        </a:rPr>
                        <a:t>散列函数</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分组长度</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摘要长度</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抗单向性</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marL="0" indent="0" algn="ctr"/>
                      <a:r>
                        <a:rPr lang="zh-CN" altLang="en-US" sz="2000" dirty="0" smtClean="0">
                          <a:latin typeface="Times New Roman" pitchFamily="18" charset="0"/>
                          <a:cs typeface="Times New Roman" pitchFamily="18" charset="0"/>
                        </a:rPr>
                        <a:t>抗强碰撞</a:t>
                      </a:r>
                      <a:endParaRPr lang="zh-CN" altLang="en-US" sz="2000" b="1" dirty="0">
                        <a:latin typeface="Times New Roman" pitchFamily="18" charset="0"/>
                        <a:ea typeface="华文仿宋" pitchFamily="2" charset="-122"/>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MD2</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128</a:t>
                      </a:r>
                      <a:endParaRPr lang="zh-CN" altLang="en-US" sz="2000" b="1" baseline="30000"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64</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MD4</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512</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128</a:t>
                      </a:r>
                      <a:endParaRPr lang="zh-CN" altLang="en-US" sz="2000" b="1" baseline="30000" dirty="0" smtClean="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64</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MD5</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512</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64</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RIPEMD-128</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512</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64</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SHA-1</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512</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160</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80</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SHA-256</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512</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256</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256</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128</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SHA-384</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1024</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384</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384</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192</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SHA-512</a:t>
                      </a:r>
                      <a:endParaRPr lang="zh-CN" altLang="en-US" sz="2000" b="1" dirty="0">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1024</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512</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512</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256</a:t>
                      </a:r>
                      <a:endParaRPr lang="zh-CN" altLang="en-US" sz="2000" b="1" dirty="0">
                        <a:solidFill>
                          <a:srgbClr val="0000FF"/>
                        </a:solidFill>
                        <a:latin typeface="Times New Roman" pitchFamily="18" charset="0"/>
                        <a:ea typeface="华文仿宋" pitchFamily="2" charset="-122"/>
                        <a:cs typeface="Times New Roman" pitchFamily="18" charset="0"/>
                      </a:endParaRPr>
                    </a:p>
                  </a:txBody>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4082991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pPr algn="l"/>
            <a:r>
              <a:rPr lang="zh-CN" altLang="en-US" dirty="0" smtClean="0"/>
              <a:t>一、信息摘要算法</a:t>
            </a:r>
            <a:r>
              <a:rPr lang="en-US" altLang="zh-CN" dirty="0" smtClean="0"/>
              <a:t>MD5</a:t>
            </a:r>
            <a:endParaRPr lang="zh-CN" altLang="en-US" dirty="0"/>
          </a:p>
        </p:txBody>
      </p:sp>
      <p:sp>
        <p:nvSpPr>
          <p:cNvPr id="7" name="内容占位符 6"/>
          <p:cNvSpPr>
            <a:spLocks noGrp="1"/>
          </p:cNvSpPr>
          <p:nvPr>
            <p:ph idx="1"/>
          </p:nvPr>
        </p:nvSpPr>
        <p:spPr>
          <a:xfrm>
            <a:off x="457200" y="1295400"/>
            <a:ext cx="8363272" cy="5029200"/>
          </a:xfrm>
        </p:spPr>
        <p:txBody>
          <a:bodyPr>
            <a:noAutofit/>
          </a:bodyPr>
          <a:lstStyle/>
          <a:p>
            <a:pPr>
              <a:lnSpc>
                <a:spcPct val="110000"/>
              </a:lnSpc>
            </a:pPr>
            <a:r>
              <a:rPr lang="zh-CN" altLang="en-US" dirty="0" smtClean="0"/>
              <a:t>信息摘要技术的应用</a:t>
            </a:r>
            <a:endParaRPr lang="en-US" altLang="zh-CN" dirty="0" smtClean="0"/>
          </a:p>
          <a:p>
            <a:pPr lvl="1">
              <a:lnSpc>
                <a:spcPct val="110000"/>
              </a:lnSpc>
            </a:pPr>
            <a:r>
              <a:rPr lang="zh-CN" altLang="en-US" dirty="0" smtClean="0"/>
              <a:t>利用</a:t>
            </a:r>
            <a:r>
              <a:rPr lang="en-US" altLang="zh-CN" dirty="0" smtClean="0"/>
              <a:t>MD</a:t>
            </a:r>
            <a:r>
              <a:rPr lang="zh-CN" altLang="en-US" dirty="0" smtClean="0"/>
              <a:t>进行双向鉴别，如确认双方是否共享</a:t>
            </a:r>
            <a:r>
              <a:rPr lang="en-US" altLang="zh-CN" dirty="0" smtClean="0"/>
              <a:t>K</a:t>
            </a:r>
            <a:r>
              <a:rPr lang="en-US" altLang="zh-CN" baseline="-25000" dirty="0" smtClean="0"/>
              <a:t>AB</a:t>
            </a:r>
            <a:r>
              <a:rPr lang="en-US" altLang="zh-CN" dirty="0" smtClean="0"/>
              <a:t>;</a:t>
            </a:r>
          </a:p>
          <a:p>
            <a:pPr lvl="1">
              <a:lnSpc>
                <a:spcPct val="110000"/>
              </a:lnSpc>
            </a:pPr>
            <a:r>
              <a:rPr lang="zh-CN" altLang="en-US" dirty="0" smtClean="0"/>
              <a:t>用作消息完整码</a:t>
            </a:r>
            <a:r>
              <a:rPr lang="en-US" altLang="zh-CN" dirty="0" smtClean="0"/>
              <a:t>MIC (Message Integrity Code)</a:t>
            </a:r>
          </a:p>
          <a:p>
            <a:pPr lvl="1">
              <a:lnSpc>
                <a:spcPct val="110000"/>
              </a:lnSpc>
            </a:pPr>
            <a:r>
              <a:rPr lang="zh-CN" altLang="en-US" dirty="0" smtClean="0"/>
              <a:t>用于加密：将分组加密转换成序列加密，产生流密钥。有</a:t>
            </a:r>
            <a:r>
              <a:rPr lang="en-US" altLang="zh-CN" dirty="0" smtClean="0"/>
              <a:t>OFB</a:t>
            </a:r>
            <a:r>
              <a:rPr lang="zh-CN" altLang="en-US" dirty="0" smtClean="0"/>
              <a:t>和</a:t>
            </a:r>
            <a:r>
              <a:rPr lang="en-US" altLang="zh-CN" dirty="0" smtClean="0"/>
              <a:t>CFB</a:t>
            </a:r>
            <a:r>
              <a:rPr lang="zh-CN" altLang="en-US" dirty="0" smtClean="0"/>
              <a:t>方式。</a:t>
            </a:r>
          </a:p>
          <a:p>
            <a:pPr>
              <a:lnSpc>
                <a:spcPct val="110000"/>
              </a:lnSpc>
            </a:pPr>
            <a:r>
              <a:rPr lang="en-US" altLang="zh-CN" dirty="0" smtClean="0"/>
              <a:t>MD2(RFC 1319) </a:t>
            </a:r>
          </a:p>
          <a:p>
            <a:pPr lvl="1">
              <a:lnSpc>
                <a:spcPct val="110000"/>
              </a:lnSpc>
            </a:pPr>
            <a:r>
              <a:rPr lang="zh-CN" altLang="en-US" dirty="0" smtClean="0"/>
              <a:t>基本算法：输入任意长字节流，输出</a:t>
            </a:r>
            <a:r>
              <a:rPr lang="en-US" altLang="zh-CN" dirty="0" smtClean="0"/>
              <a:t>128</a:t>
            </a:r>
            <a:r>
              <a:rPr lang="zh-CN" altLang="en-US" dirty="0" smtClean="0"/>
              <a:t>位信息摘要</a:t>
            </a:r>
          </a:p>
          <a:p>
            <a:pPr lvl="2">
              <a:lnSpc>
                <a:spcPct val="110000"/>
              </a:lnSpc>
            </a:pPr>
            <a:r>
              <a:rPr lang="zh-CN" altLang="en-US" dirty="0" smtClean="0"/>
              <a:t>对输入填充，使之成为</a:t>
            </a:r>
            <a:r>
              <a:rPr lang="en-US" altLang="zh-CN" dirty="0" smtClean="0"/>
              <a:t>16</a:t>
            </a:r>
            <a:r>
              <a:rPr lang="zh-CN" altLang="en-US" dirty="0" smtClean="0"/>
              <a:t>字节的倍数；</a:t>
            </a:r>
          </a:p>
          <a:p>
            <a:pPr lvl="2">
              <a:lnSpc>
                <a:spcPct val="110000"/>
              </a:lnSpc>
            </a:pPr>
            <a:r>
              <a:rPr lang="zh-CN" altLang="en-US" dirty="0" smtClean="0"/>
              <a:t>计算输入的校验和</a:t>
            </a:r>
            <a:r>
              <a:rPr lang="en-US" altLang="zh-CN" dirty="0" smtClean="0"/>
              <a:t>(16</a:t>
            </a:r>
            <a:r>
              <a:rPr lang="zh-CN" altLang="en-US" dirty="0" smtClean="0"/>
              <a:t>字节</a:t>
            </a:r>
            <a:r>
              <a:rPr lang="en-US" altLang="zh-CN" dirty="0" smtClean="0"/>
              <a:t>)</a:t>
            </a:r>
            <a:r>
              <a:rPr lang="zh-CN" altLang="en-US" dirty="0" smtClean="0"/>
              <a:t>，并置在输入的最后；</a:t>
            </a:r>
          </a:p>
          <a:p>
            <a:pPr lvl="2">
              <a:lnSpc>
                <a:spcPct val="110000"/>
              </a:lnSpc>
            </a:pPr>
            <a:r>
              <a:rPr lang="zh-CN" altLang="en-US" dirty="0" smtClean="0"/>
              <a:t>以</a:t>
            </a:r>
            <a:r>
              <a:rPr lang="en-US" altLang="zh-CN" dirty="0" smtClean="0"/>
              <a:t>16</a:t>
            </a:r>
            <a:r>
              <a:rPr lang="zh-CN" altLang="en-US" dirty="0" smtClean="0"/>
              <a:t>字节为单位进行处理，前一块的结果作为后一块的输入；</a:t>
            </a:r>
          </a:p>
          <a:p>
            <a:pPr lvl="2">
              <a:lnSpc>
                <a:spcPct val="110000"/>
              </a:lnSpc>
            </a:pPr>
            <a:r>
              <a:rPr lang="zh-CN" altLang="en-US" dirty="0" smtClean="0"/>
              <a:t>以最后一块的计算结果作为</a:t>
            </a:r>
            <a:r>
              <a:rPr lang="en-US" altLang="zh-CN" dirty="0" smtClean="0"/>
              <a:t>MD</a:t>
            </a:r>
            <a:r>
              <a:rPr lang="zh-CN" altLang="en-US" dirty="0" smtClean="0"/>
              <a:t>值。</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41384147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MD5(RFC 1321)</a:t>
            </a:r>
            <a:endParaRPr lang="zh-CN" altLang="en-US" dirty="0"/>
          </a:p>
        </p:txBody>
      </p:sp>
      <p:sp>
        <p:nvSpPr>
          <p:cNvPr id="3" name="内容占位符 2"/>
          <p:cNvSpPr>
            <a:spLocks noGrp="1"/>
          </p:cNvSpPr>
          <p:nvPr>
            <p:ph idx="1"/>
          </p:nvPr>
        </p:nvSpPr>
        <p:spPr>
          <a:xfrm>
            <a:off x="457200" y="1295400"/>
            <a:ext cx="8435280" cy="5029200"/>
          </a:xfrm>
        </p:spPr>
        <p:txBody>
          <a:bodyPr>
            <a:noAutofit/>
          </a:bodyPr>
          <a:lstStyle/>
          <a:p>
            <a:pPr>
              <a:lnSpc>
                <a:spcPct val="110000"/>
              </a:lnSpc>
            </a:pPr>
            <a:r>
              <a:rPr lang="zh-CN" altLang="en-US" dirty="0" smtClean="0"/>
              <a:t>输入：长度小于</a:t>
            </a:r>
            <a:r>
              <a:rPr lang="en-US" altLang="zh-CN" dirty="0" smtClean="0"/>
              <a:t>2</a:t>
            </a:r>
            <a:r>
              <a:rPr lang="en-US" altLang="zh-CN" baseline="30000" dirty="0" smtClean="0"/>
              <a:t>64</a:t>
            </a:r>
            <a:r>
              <a:rPr lang="zh-CN" altLang="en-US" dirty="0" smtClean="0"/>
              <a:t>的明文，</a:t>
            </a:r>
            <a:endParaRPr lang="en-US" altLang="zh-CN" dirty="0" smtClean="0"/>
          </a:p>
          <a:p>
            <a:pPr>
              <a:lnSpc>
                <a:spcPct val="110000"/>
              </a:lnSpc>
            </a:pPr>
            <a:r>
              <a:rPr lang="zh-CN" altLang="en-US" dirty="0" smtClean="0"/>
              <a:t>输出：</a:t>
            </a:r>
            <a:r>
              <a:rPr lang="en-US" altLang="zh-CN" dirty="0" smtClean="0"/>
              <a:t>128</a:t>
            </a:r>
            <a:r>
              <a:rPr lang="zh-CN" altLang="en-US" dirty="0" smtClean="0"/>
              <a:t>位的报文摘要。</a:t>
            </a:r>
          </a:p>
          <a:p>
            <a:pPr>
              <a:lnSpc>
                <a:spcPct val="110000"/>
              </a:lnSpc>
            </a:pPr>
            <a:r>
              <a:rPr lang="en-US" altLang="zh-CN" dirty="0" smtClean="0"/>
              <a:t>MD5</a:t>
            </a:r>
            <a:r>
              <a:rPr lang="zh-CN" altLang="en-US" dirty="0" smtClean="0"/>
              <a:t>报文摘要流程</a:t>
            </a:r>
            <a:endParaRPr lang="en-US" altLang="zh-CN" dirty="0" smtClean="0"/>
          </a:p>
          <a:p>
            <a:pPr>
              <a:lnSpc>
                <a:spcPct val="110000"/>
              </a:lnSpc>
              <a:buNone/>
            </a:pPr>
            <a:r>
              <a:rPr lang="en-US" altLang="zh-CN" sz="2400" dirty="0" smtClean="0"/>
              <a:t>	</a:t>
            </a:r>
            <a:r>
              <a:rPr lang="zh-CN" altLang="en-US" sz="2400" dirty="0" smtClean="0"/>
              <a:t>明文分成</a:t>
            </a:r>
            <a:r>
              <a:rPr lang="en-US" altLang="zh-CN" sz="2400" dirty="0" smtClean="0"/>
              <a:t>L</a:t>
            </a:r>
            <a:r>
              <a:rPr lang="zh-CN" altLang="en-US" sz="2400" dirty="0" smtClean="0"/>
              <a:t>块，每块</a:t>
            </a:r>
            <a:r>
              <a:rPr lang="en-US" altLang="zh-CN" sz="2400" dirty="0" smtClean="0"/>
              <a:t>512</a:t>
            </a:r>
            <a:r>
              <a:rPr lang="zh-CN" altLang="en-US" sz="2400" dirty="0" smtClean="0"/>
              <a:t>位，每块再分成</a:t>
            </a:r>
            <a:r>
              <a:rPr lang="en-US" altLang="zh-CN" sz="2400" dirty="0" smtClean="0"/>
              <a:t>16</a:t>
            </a:r>
            <a:r>
              <a:rPr lang="zh-CN" altLang="en-US" sz="2400" dirty="0" smtClean="0"/>
              <a:t>份，每份</a:t>
            </a:r>
            <a:r>
              <a:rPr lang="en-US" altLang="zh-CN" sz="2400" dirty="0" smtClean="0"/>
              <a:t>32</a:t>
            </a:r>
            <a:r>
              <a:rPr lang="zh-CN" altLang="en-US" sz="2400" dirty="0" smtClean="0"/>
              <a:t>位子明文块</a:t>
            </a:r>
            <a:r>
              <a:rPr lang="en-US" altLang="zh-CN" sz="2400" dirty="0" smtClean="0"/>
              <a:t>(sub block)</a:t>
            </a:r>
            <a:r>
              <a:rPr lang="zh-CN" altLang="en-US" sz="2400" dirty="0" smtClean="0"/>
              <a:t>，</a:t>
            </a:r>
            <a:r>
              <a:rPr lang="en-US" altLang="zh-CN" sz="2400" dirty="0" smtClean="0"/>
              <a:t>M[k], k = 0, 1, 2…, 15</a:t>
            </a:r>
          </a:p>
          <a:p>
            <a:pPr lvl="1">
              <a:lnSpc>
                <a:spcPct val="110000"/>
              </a:lnSpc>
            </a:pPr>
            <a:r>
              <a:rPr lang="zh-CN" altLang="en-US" dirty="0" smtClean="0"/>
              <a:t>步骤</a:t>
            </a:r>
            <a:r>
              <a:rPr lang="en-US" altLang="zh-CN" dirty="0" smtClean="0"/>
              <a:t>1</a:t>
            </a:r>
            <a:r>
              <a:rPr lang="zh-CN" altLang="en-US" dirty="0" smtClean="0"/>
              <a:t>：增加填充位，使长度模</a:t>
            </a:r>
            <a:r>
              <a:rPr lang="en-US" dirty="0" smtClean="0"/>
              <a:t>512</a:t>
            </a:r>
            <a:r>
              <a:rPr lang="zh-CN" altLang="en-US" dirty="0" smtClean="0"/>
              <a:t>等于</a:t>
            </a:r>
            <a:r>
              <a:rPr lang="en-US" dirty="0" smtClean="0"/>
              <a:t>448</a:t>
            </a:r>
          </a:p>
          <a:p>
            <a:pPr lvl="2">
              <a:lnSpc>
                <a:spcPct val="110000"/>
              </a:lnSpc>
            </a:pPr>
            <a:r>
              <a:rPr lang="zh-CN" altLang="en-US" dirty="0" smtClean="0"/>
              <a:t>填充由一个</a:t>
            </a:r>
            <a:r>
              <a:rPr lang="en-US" altLang="zh-CN" dirty="0" smtClean="0"/>
              <a:t>1</a:t>
            </a:r>
            <a:r>
              <a:rPr lang="zh-CN" altLang="en-US" dirty="0" smtClean="0"/>
              <a:t>和后续的</a:t>
            </a:r>
            <a:r>
              <a:rPr lang="en-US" altLang="zh-CN" dirty="0" smtClean="0"/>
              <a:t>0</a:t>
            </a:r>
            <a:r>
              <a:rPr lang="zh-CN" altLang="en-US" dirty="0" smtClean="0"/>
              <a:t>组成</a:t>
            </a:r>
          </a:p>
          <a:p>
            <a:pPr lvl="1">
              <a:lnSpc>
                <a:spcPct val="110000"/>
              </a:lnSpc>
            </a:pPr>
            <a:r>
              <a:rPr lang="zh-CN" altLang="en-US" dirty="0" smtClean="0"/>
              <a:t>步骤</a:t>
            </a:r>
            <a:r>
              <a:rPr lang="en-US" altLang="zh-CN" dirty="0" smtClean="0"/>
              <a:t>2</a:t>
            </a:r>
            <a:r>
              <a:rPr lang="zh-CN" altLang="en-US" dirty="0" smtClean="0"/>
              <a:t>：填充长度，用</a:t>
            </a:r>
            <a:r>
              <a:rPr lang="en-US" altLang="zh-CN" dirty="0" smtClean="0"/>
              <a:t>64</a:t>
            </a:r>
            <a:r>
              <a:rPr lang="zh-CN" altLang="en-US" dirty="0" smtClean="0"/>
              <a:t>位表示原始消息长度，低位在前</a:t>
            </a:r>
          </a:p>
          <a:p>
            <a:pPr lvl="1">
              <a:lnSpc>
                <a:spcPct val="110000"/>
              </a:lnSpc>
            </a:pPr>
            <a:r>
              <a:rPr lang="zh-CN" altLang="en-US" dirty="0" smtClean="0"/>
              <a:t>步骤</a:t>
            </a:r>
            <a:r>
              <a:rPr lang="en-US" altLang="zh-CN" dirty="0" smtClean="0"/>
              <a:t>3</a:t>
            </a:r>
            <a:r>
              <a:rPr lang="zh-CN" altLang="en-US" dirty="0" smtClean="0"/>
              <a:t>：初始化</a:t>
            </a:r>
            <a:r>
              <a:rPr lang="en-US" altLang="zh-CN" dirty="0" smtClean="0"/>
              <a:t>MD</a:t>
            </a:r>
            <a:r>
              <a:rPr lang="zh-CN" altLang="en-US" dirty="0" smtClean="0"/>
              <a:t>缓冲区</a:t>
            </a:r>
          </a:p>
          <a:p>
            <a:pPr lvl="1">
              <a:lnSpc>
                <a:spcPct val="110000"/>
              </a:lnSpc>
            </a:pPr>
            <a:r>
              <a:rPr lang="zh-CN" altLang="en-US" dirty="0" smtClean="0"/>
              <a:t>步骤</a:t>
            </a:r>
            <a:r>
              <a:rPr lang="en-US" altLang="zh-CN" dirty="0" smtClean="0"/>
              <a:t>4</a:t>
            </a:r>
            <a:r>
              <a:rPr lang="zh-CN" altLang="en-US" dirty="0" smtClean="0"/>
              <a:t>：以</a:t>
            </a:r>
            <a:r>
              <a:rPr lang="en-US" altLang="zh-CN" dirty="0" smtClean="0"/>
              <a:t>512</a:t>
            </a:r>
            <a:r>
              <a:rPr lang="zh-CN" altLang="en-US" dirty="0" smtClean="0"/>
              <a:t>位的分组</a:t>
            </a:r>
            <a:r>
              <a:rPr lang="en-US" altLang="zh-CN" dirty="0" smtClean="0"/>
              <a:t>(16</a:t>
            </a:r>
            <a:r>
              <a:rPr lang="zh-CN" altLang="en-US" dirty="0" smtClean="0"/>
              <a:t>个字</a:t>
            </a:r>
            <a:r>
              <a:rPr lang="en-US" altLang="zh-CN" dirty="0" smtClean="0"/>
              <a:t>)</a:t>
            </a:r>
            <a:r>
              <a:rPr lang="zh-CN" altLang="en-US" dirty="0" smtClean="0"/>
              <a:t>为单位处理消息</a:t>
            </a:r>
          </a:p>
          <a:p>
            <a:pPr lvl="1">
              <a:lnSpc>
                <a:spcPct val="110000"/>
              </a:lnSpc>
            </a:pPr>
            <a:r>
              <a:rPr lang="zh-CN" altLang="en-US" dirty="0" smtClean="0"/>
              <a:t>步骤</a:t>
            </a:r>
            <a:r>
              <a:rPr lang="en-US" altLang="zh-CN" dirty="0" smtClean="0"/>
              <a:t>5</a:t>
            </a:r>
            <a:r>
              <a:rPr lang="zh-CN" altLang="en-US" dirty="0" smtClean="0"/>
              <a:t>：输出</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327562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MD5</a:t>
            </a:r>
            <a:r>
              <a:rPr lang="zh-CN" altLang="en-US" dirty="0" smtClean="0"/>
              <a:t>结构</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971582" y="1408859"/>
            <a:ext cx="7100880" cy="4949099"/>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44</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165532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每分组的运算</a:t>
            </a:r>
            <a:endParaRPr lang="zh-CN" altLang="en-US" dirty="0"/>
          </a:p>
        </p:txBody>
      </p:sp>
      <p:sp>
        <p:nvSpPr>
          <p:cNvPr id="3" name="内容占位符 2"/>
          <p:cNvSpPr>
            <a:spLocks noGrp="1"/>
          </p:cNvSpPr>
          <p:nvPr>
            <p:ph idx="1"/>
          </p:nvPr>
        </p:nvSpPr>
        <p:spPr>
          <a:xfrm>
            <a:off x="457200" y="1295400"/>
            <a:ext cx="5219376" cy="5029200"/>
          </a:xfrm>
        </p:spPr>
        <p:txBody>
          <a:bodyPr>
            <a:normAutofit fontScale="85000" lnSpcReduction="10000"/>
          </a:bodyPr>
          <a:lstStyle/>
          <a:p>
            <a:pPr>
              <a:lnSpc>
                <a:spcPct val="110000"/>
              </a:lnSpc>
            </a:pPr>
            <a:r>
              <a:rPr lang="en-US" altLang="zh-CN" dirty="0" smtClean="0"/>
              <a:t>H</a:t>
            </a:r>
            <a:r>
              <a:rPr lang="en-US" altLang="zh-CN" baseline="-25000" dirty="0" smtClean="0"/>
              <a:t>MD5</a:t>
            </a:r>
            <a:r>
              <a:rPr lang="zh-CN" altLang="en-US" dirty="0" smtClean="0"/>
              <a:t>由四轮运算组成</a:t>
            </a:r>
            <a:endParaRPr lang="en-US" altLang="zh-CN" dirty="0" smtClean="0"/>
          </a:p>
          <a:p>
            <a:pPr lvl="1">
              <a:lnSpc>
                <a:spcPct val="110000"/>
              </a:lnSpc>
            </a:pPr>
            <a:endParaRPr lang="en-US" altLang="zh-CN" dirty="0" smtClean="0"/>
          </a:p>
          <a:p>
            <a:pPr>
              <a:lnSpc>
                <a:spcPct val="110000"/>
              </a:lnSpc>
            </a:pPr>
            <a:r>
              <a:rPr lang="zh-CN" altLang="en-US" dirty="0" smtClean="0"/>
              <a:t>每轮</a:t>
            </a:r>
            <a:r>
              <a:rPr lang="en-US" altLang="zh-CN" dirty="0" smtClean="0"/>
              <a:t>16</a:t>
            </a:r>
            <a:r>
              <a:rPr lang="zh-CN" altLang="en-US" dirty="0" smtClean="0"/>
              <a:t>步，共</a:t>
            </a:r>
            <a:r>
              <a:rPr lang="en-US" altLang="zh-CN" dirty="0" smtClean="0"/>
              <a:t>64</a:t>
            </a:r>
            <a:r>
              <a:rPr lang="zh-CN" altLang="en-US" dirty="0" smtClean="0"/>
              <a:t>步，每步对</a:t>
            </a:r>
            <a:r>
              <a:rPr lang="en-US" altLang="zh-CN" dirty="0" smtClean="0"/>
              <a:t>4</a:t>
            </a:r>
            <a:r>
              <a:rPr lang="zh-CN" altLang="en-US" dirty="0" smtClean="0"/>
              <a:t>个</a:t>
            </a:r>
            <a:r>
              <a:rPr lang="en-US" altLang="zh-CN" dirty="0" smtClean="0"/>
              <a:t>32</a:t>
            </a:r>
            <a:r>
              <a:rPr lang="zh-CN" altLang="en-US" dirty="0" smtClean="0"/>
              <a:t>位寄存器中的数据进行处理</a:t>
            </a:r>
            <a:endParaRPr lang="en-US" altLang="zh-CN" dirty="0" smtClean="0"/>
          </a:p>
          <a:p>
            <a:pPr lvl="1">
              <a:lnSpc>
                <a:spcPct val="110000"/>
              </a:lnSpc>
            </a:pPr>
            <a:endParaRPr lang="en-US" altLang="zh-CN" dirty="0" smtClean="0"/>
          </a:p>
          <a:p>
            <a:pPr>
              <a:lnSpc>
                <a:spcPct val="110000"/>
              </a:lnSpc>
            </a:pPr>
            <a:r>
              <a:rPr lang="en-US" altLang="zh-CN" dirty="0" smtClean="0"/>
              <a:t>4</a:t>
            </a:r>
            <a:r>
              <a:rPr lang="zh-CN" altLang="en-US" dirty="0" smtClean="0"/>
              <a:t>个</a:t>
            </a:r>
            <a:r>
              <a:rPr lang="en-US" altLang="zh-CN" dirty="0" smtClean="0"/>
              <a:t>32</a:t>
            </a:r>
            <a:r>
              <a:rPr lang="zh-CN" altLang="en-US" dirty="0" smtClean="0"/>
              <a:t>位的寄存器初始值</a:t>
            </a:r>
            <a:r>
              <a:rPr lang="en-US" altLang="zh-CN" dirty="0" smtClean="0"/>
              <a:t>(</a:t>
            </a:r>
            <a:r>
              <a:rPr lang="zh-CN" altLang="en-US" dirty="0" smtClean="0"/>
              <a:t>存储时低字节在前）是：</a:t>
            </a:r>
          </a:p>
          <a:p>
            <a:pPr lvl="1">
              <a:lnSpc>
                <a:spcPct val="90000"/>
              </a:lnSpc>
              <a:buNone/>
            </a:pPr>
            <a:r>
              <a:rPr lang="en-US" altLang="zh-CN" sz="2800" dirty="0" smtClean="0">
                <a:latin typeface="+mn-ea"/>
                <a:ea typeface="+mn-ea"/>
              </a:rPr>
              <a:t>	A = 67452301; B = EFCDAB89;</a:t>
            </a:r>
          </a:p>
          <a:p>
            <a:pPr lvl="1">
              <a:lnSpc>
                <a:spcPct val="90000"/>
              </a:lnSpc>
              <a:buNone/>
            </a:pPr>
            <a:r>
              <a:rPr lang="en-US" altLang="zh-CN" sz="2800" dirty="0" smtClean="0">
                <a:latin typeface="+mn-ea"/>
                <a:ea typeface="+mn-ea"/>
              </a:rPr>
              <a:t>	C = 98BADCFE;</a:t>
            </a:r>
            <a:r>
              <a:rPr lang="zh-CN" altLang="en-US" sz="2800" dirty="0" smtClean="0">
                <a:latin typeface="+mn-ea"/>
                <a:ea typeface="+mn-ea"/>
              </a:rPr>
              <a:t> </a:t>
            </a:r>
            <a:r>
              <a:rPr lang="en-US" altLang="zh-CN" sz="2800" dirty="0" smtClean="0">
                <a:latin typeface="+mn-ea"/>
                <a:ea typeface="+mn-ea"/>
              </a:rPr>
              <a:t>D = 10325476;</a:t>
            </a:r>
          </a:p>
          <a:p>
            <a:pPr lvl="1">
              <a:lnSpc>
                <a:spcPct val="110000"/>
              </a:lnSpc>
            </a:pPr>
            <a:endParaRPr lang="en-US" altLang="zh-CN" dirty="0" smtClean="0"/>
          </a:p>
          <a:p>
            <a:pPr>
              <a:lnSpc>
                <a:spcPct val="110000"/>
              </a:lnSpc>
            </a:pPr>
            <a:r>
              <a:rPr lang="zh-CN" altLang="en-US" dirty="0" smtClean="0"/>
              <a:t>经过</a:t>
            </a:r>
            <a:r>
              <a:rPr lang="en-US" altLang="zh-CN" dirty="0" smtClean="0"/>
              <a:t>64</a:t>
            </a:r>
            <a:r>
              <a:rPr lang="zh-CN" altLang="en-US" dirty="0" smtClean="0"/>
              <a:t>步处理后，</a:t>
            </a:r>
            <a:r>
              <a:rPr lang="en-US" altLang="zh-CN" dirty="0" smtClean="0"/>
              <a:t>ABCD</a:t>
            </a:r>
            <a:r>
              <a:rPr lang="zh-CN" altLang="en-US" dirty="0" smtClean="0"/>
              <a:t>中的值即为</a:t>
            </a:r>
            <a:r>
              <a:rPr lang="en-US" altLang="zh-CN" dirty="0" smtClean="0"/>
              <a:t>128</a:t>
            </a:r>
            <a:r>
              <a:rPr lang="zh-CN" altLang="en-US" dirty="0" smtClean="0"/>
              <a:t>位摘要</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5676576" y="1375466"/>
            <a:ext cx="3458786" cy="4179366"/>
          </a:xfrm>
          <a:prstGeom prst="rect">
            <a:avLst/>
          </a:prstGeom>
          <a:noFill/>
          <a:ln w="9525">
            <a:noFill/>
            <a:miter lim="800000"/>
            <a:headEnd/>
            <a:tailEnd/>
          </a:ln>
          <a:effectLst/>
        </p:spPr>
      </p:pic>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8957109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单步的操作</a:t>
            </a:r>
            <a:r>
              <a:rPr lang="en-US" altLang="zh-CN" dirty="0" smtClean="0"/>
              <a:t>(</a:t>
            </a:r>
            <a:r>
              <a:rPr lang="zh-CN" altLang="en-US" dirty="0" smtClean="0"/>
              <a:t>压缩函数</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err="1" smtClean="0"/>
              <a:t>a</a:t>
            </a:r>
            <a:r>
              <a:rPr lang="en-US" altLang="zh-CN" dirty="0" err="1" smtClean="0">
                <a:sym typeface="Symbol" pitchFamily="18" charset="2"/>
              </a:rPr>
              <a:t></a:t>
            </a:r>
            <a:r>
              <a:rPr lang="en-US" altLang="zh-CN" dirty="0" err="1" smtClean="0"/>
              <a:t>b</a:t>
            </a:r>
            <a:r>
              <a:rPr lang="en-US" altLang="zh-CN" dirty="0" smtClean="0"/>
              <a:t>+((</a:t>
            </a:r>
            <a:r>
              <a:rPr lang="en-US" altLang="zh-CN" dirty="0" err="1" smtClean="0"/>
              <a:t>a+g</a:t>
            </a:r>
            <a:r>
              <a:rPr lang="en-US" altLang="zh-CN" dirty="0" smtClean="0"/>
              <a:t>(</a:t>
            </a:r>
            <a:r>
              <a:rPr lang="en-US" altLang="zh-CN" dirty="0" err="1" smtClean="0"/>
              <a:t>b,c,d</a:t>
            </a:r>
            <a:r>
              <a:rPr lang="en-US" altLang="zh-CN" dirty="0" smtClean="0"/>
              <a:t>)+M[k]+T[</a:t>
            </a:r>
            <a:r>
              <a:rPr lang="en-US" altLang="zh-CN" dirty="0" err="1" smtClean="0"/>
              <a:t>i</a:t>
            </a:r>
            <a:r>
              <a:rPr lang="en-US" altLang="zh-CN" dirty="0" smtClean="0"/>
              <a:t>])&lt;&lt;&lt;s)</a:t>
            </a:r>
          </a:p>
          <a:p>
            <a:pPr lvl="1"/>
            <a:r>
              <a:rPr lang="en-US" altLang="zh-CN" dirty="0" err="1" smtClean="0"/>
              <a:t>a,b,c,d</a:t>
            </a:r>
            <a:r>
              <a:rPr lang="zh-CN" altLang="en-US" dirty="0" smtClean="0"/>
              <a:t>是寄存器</a:t>
            </a:r>
            <a:r>
              <a:rPr lang="en-US" altLang="zh-CN" dirty="0" smtClean="0"/>
              <a:t>ABCD</a:t>
            </a:r>
            <a:r>
              <a:rPr lang="zh-CN" altLang="en-US" dirty="0" smtClean="0"/>
              <a:t>的四个字，它按一定次序变化</a:t>
            </a:r>
            <a:endParaRPr lang="en-US" altLang="zh-CN" dirty="0" smtClean="0"/>
          </a:p>
          <a:p>
            <a:pPr lvl="1"/>
            <a:endParaRPr lang="en-US" altLang="zh-CN" dirty="0" smtClean="0"/>
          </a:p>
          <a:p>
            <a:pPr marL="914400" lvl="1" indent="-457200">
              <a:buFont typeface="+mj-lt"/>
              <a:buAutoNum type="arabicPeriod"/>
            </a:pPr>
            <a:r>
              <a:rPr lang="en-US" altLang="zh-CN" dirty="0" err="1" smtClean="0"/>
              <a:t>bcd</a:t>
            </a:r>
            <a:r>
              <a:rPr lang="zh-CN" altLang="en-US" dirty="0" smtClean="0"/>
              <a:t>寄存器</a:t>
            </a:r>
            <a:r>
              <a:rPr lang="zh-CN" altLang="en-US" dirty="0"/>
              <a:t>的内容以</a:t>
            </a:r>
            <a:r>
              <a:rPr lang="zh-CN" altLang="en-US" dirty="0" smtClean="0"/>
              <a:t>非线性函数</a:t>
            </a:r>
            <a:r>
              <a:rPr lang="en-US" altLang="zh-CN" dirty="0" smtClean="0"/>
              <a:t/>
            </a:r>
            <a:br>
              <a:rPr lang="en-US" altLang="zh-CN" dirty="0" smtClean="0"/>
            </a:br>
            <a:r>
              <a:rPr lang="en-US" altLang="zh-CN" dirty="0" smtClean="0"/>
              <a:t>g</a:t>
            </a:r>
            <a:r>
              <a:rPr lang="zh-CN" altLang="en-US" dirty="0" smtClean="0"/>
              <a:t>处理。</a:t>
            </a:r>
            <a:r>
              <a:rPr lang="en-US" altLang="zh-CN" dirty="0" smtClean="0"/>
              <a:t>g</a:t>
            </a:r>
            <a:r>
              <a:rPr lang="zh-CN" altLang="en-US" dirty="0" smtClean="0"/>
              <a:t>是每轮对应的非线性</a:t>
            </a:r>
            <a:r>
              <a:rPr lang="en-US" altLang="zh-CN" dirty="0" smtClean="0"/>
              <a:t/>
            </a:r>
            <a:br>
              <a:rPr lang="en-US" altLang="zh-CN" dirty="0" smtClean="0"/>
            </a:br>
            <a:r>
              <a:rPr lang="zh-CN" altLang="en-US" dirty="0" smtClean="0"/>
              <a:t>函数</a:t>
            </a:r>
            <a:r>
              <a:rPr lang="en-US" altLang="zh-CN" dirty="0" smtClean="0"/>
              <a:t>F,G,H,I</a:t>
            </a:r>
          </a:p>
          <a:p>
            <a:pPr marL="914400" lvl="1" indent="-457200">
              <a:buFont typeface="+mj-lt"/>
              <a:buAutoNum type="arabicPeriod"/>
            </a:pPr>
            <a:r>
              <a:rPr lang="zh-CN" altLang="en-US" dirty="0"/>
              <a:t>结果与寄存器</a:t>
            </a:r>
            <a:r>
              <a:rPr lang="en-US" altLang="zh-CN" dirty="0"/>
              <a:t>a </a:t>
            </a:r>
            <a:r>
              <a:rPr lang="zh-CN" altLang="en-US" dirty="0" smtClean="0"/>
              <a:t>、</a:t>
            </a:r>
            <a:r>
              <a:rPr lang="en-US" altLang="zh-CN" dirty="0" smtClean="0"/>
              <a:t>32</a:t>
            </a:r>
            <a:r>
              <a:rPr lang="zh-CN" altLang="en-US" dirty="0"/>
              <a:t>位子</a:t>
            </a:r>
            <a:r>
              <a:rPr lang="zh-CN" altLang="en-US" dirty="0" smtClean="0"/>
              <a:t>明文</a:t>
            </a:r>
            <a:r>
              <a:rPr lang="en-US" altLang="zh-CN" dirty="0" smtClean="0"/>
              <a:t/>
            </a:r>
            <a:br>
              <a:rPr lang="en-US" altLang="zh-CN" dirty="0" smtClean="0"/>
            </a:br>
            <a:r>
              <a:rPr lang="zh-CN" altLang="en-US" dirty="0" smtClean="0"/>
              <a:t>块</a:t>
            </a:r>
            <a:r>
              <a:rPr lang="en-US" altLang="zh-CN" dirty="0"/>
              <a:t>M[k</a:t>
            </a:r>
            <a:r>
              <a:rPr lang="en-US" altLang="zh-CN" dirty="0" smtClean="0"/>
              <a:t>]</a:t>
            </a:r>
            <a:r>
              <a:rPr lang="zh-CN" altLang="en-US" dirty="0" smtClean="0"/>
              <a:t>、一个</a:t>
            </a:r>
            <a:r>
              <a:rPr lang="zh-CN" altLang="en-US" dirty="0"/>
              <a:t>固定数</a:t>
            </a:r>
            <a:r>
              <a:rPr lang="en-US" altLang="zh-CN" dirty="0"/>
              <a:t>T[</a:t>
            </a:r>
            <a:r>
              <a:rPr lang="en-US" altLang="zh-CN" dirty="0" err="1"/>
              <a:t>i</a:t>
            </a:r>
            <a:r>
              <a:rPr lang="en-US" altLang="zh-CN" dirty="0" smtClean="0"/>
              <a:t>]</a:t>
            </a:r>
            <a:r>
              <a:rPr lang="zh-CN" altLang="en-US" dirty="0" smtClean="0"/>
              <a:t>相加。</a:t>
            </a:r>
            <a:r>
              <a:rPr lang="en-US" altLang="zh-CN" dirty="0" smtClean="0"/>
              <a:t/>
            </a:r>
            <a:br>
              <a:rPr lang="en-US" altLang="zh-CN" dirty="0" smtClean="0"/>
            </a:br>
            <a:r>
              <a:rPr lang="zh-CN" altLang="en-US" dirty="0" smtClean="0"/>
              <a:t>“</a:t>
            </a:r>
            <a:r>
              <a:rPr lang="en-US" altLang="zh-CN" dirty="0" smtClean="0"/>
              <a:t>+</a:t>
            </a:r>
            <a:r>
              <a:rPr lang="zh-CN" altLang="en-US" dirty="0" smtClean="0"/>
              <a:t>”是模</a:t>
            </a:r>
            <a:r>
              <a:rPr lang="en-US" altLang="zh-CN" dirty="0" smtClean="0"/>
              <a:t>2</a:t>
            </a:r>
            <a:r>
              <a:rPr lang="en-US" altLang="zh-CN" baseline="30000" dirty="0" smtClean="0"/>
              <a:t>32</a:t>
            </a:r>
            <a:r>
              <a:rPr lang="zh-CN" altLang="en-US" dirty="0" smtClean="0"/>
              <a:t>加法</a:t>
            </a:r>
            <a:endParaRPr lang="en-US" altLang="zh-CN" dirty="0" smtClean="0"/>
          </a:p>
          <a:p>
            <a:pPr marL="914400" lvl="1" indent="-457200">
              <a:buFont typeface="+mj-lt"/>
              <a:buAutoNum type="arabicPeriod"/>
            </a:pPr>
            <a:r>
              <a:rPr lang="zh-CN" altLang="en-US" dirty="0" smtClean="0"/>
              <a:t>结果左移</a:t>
            </a:r>
            <a:r>
              <a:rPr lang="en-US" altLang="zh-CN" dirty="0" smtClean="0"/>
              <a:t>s</a:t>
            </a:r>
            <a:r>
              <a:rPr lang="zh-CN" altLang="en-US" dirty="0"/>
              <a:t>位，</a:t>
            </a:r>
            <a:r>
              <a:rPr lang="zh-CN" altLang="en-US" dirty="0" smtClean="0"/>
              <a:t>再</a:t>
            </a:r>
            <a:r>
              <a:rPr lang="zh-CN" altLang="en-US" dirty="0"/>
              <a:t>与</a:t>
            </a:r>
            <a:r>
              <a:rPr lang="zh-CN" altLang="en-US" dirty="0" smtClean="0"/>
              <a:t>寄存器</a:t>
            </a:r>
            <a:r>
              <a:rPr lang="en-US" altLang="zh-CN" dirty="0" smtClean="0"/>
              <a:t>b</a:t>
            </a:r>
            <a:r>
              <a:rPr lang="zh-CN" altLang="en-US" dirty="0" smtClean="0"/>
              <a:t>相加</a:t>
            </a:r>
            <a:endParaRPr lang="en-US" altLang="zh-CN" dirty="0" smtClean="0"/>
          </a:p>
          <a:p>
            <a:pPr marL="914400" lvl="1" indent="-457200">
              <a:buFont typeface="+mj-lt"/>
              <a:buAutoNum type="arabicPeriod"/>
            </a:pPr>
            <a:r>
              <a:rPr lang="zh-CN" altLang="en-US" sz="2400" dirty="0" smtClean="0"/>
              <a:t>最后的</a:t>
            </a:r>
            <a:r>
              <a:rPr lang="en-US" altLang="zh-CN" sz="2400" dirty="0" smtClean="0"/>
              <a:t>32</a:t>
            </a:r>
            <a:r>
              <a:rPr lang="zh-CN" altLang="en-US" sz="2400" dirty="0" smtClean="0"/>
              <a:t>位结果重新存入</a:t>
            </a:r>
            <a:r>
              <a:rPr lang="en-US" altLang="zh-CN" sz="2400" dirty="0" err="1" smtClean="0"/>
              <a:t>abcd</a:t>
            </a:r>
            <a:endParaRPr lang="zh-CN" altLang="en-US" sz="2400" dirty="0" smtClean="0"/>
          </a:p>
        </p:txBody>
      </p:sp>
      <p:pic>
        <p:nvPicPr>
          <p:cNvPr id="5123" name="Picture 3"/>
          <p:cNvPicPr>
            <a:picLocks noChangeAspect="1" noChangeArrowheads="1"/>
          </p:cNvPicPr>
          <p:nvPr/>
        </p:nvPicPr>
        <p:blipFill>
          <a:blip r:embed="rId2" cstate="print"/>
          <a:srcRect/>
          <a:stretch>
            <a:fillRect/>
          </a:stretch>
        </p:blipFill>
        <p:spPr bwMode="auto">
          <a:xfrm>
            <a:off x="5811162" y="2420888"/>
            <a:ext cx="3153326" cy="3240360"/>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dirty="0" smtClean="0"/>
              <a:t>密码学导论</a:t>
            </a:r>
            <a:r>
              <a:rPr lang="en-US" altLang="zh-CN" dirty="0" smtClean="0"/>
              <a:t>--</a:t>
            </a:r>
            <a:r>
              <a:rPr lang="zh-CN" altLang="en-US" dirty="0" smtClean="0"/>
              <a:t>中国科学技术大学</a:t>
            </a:r>
            <a:endParaRPr lang="en-US" altLang="zh-CN" dirty="0"/>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9513581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T[</a:t>
            </a:r>
            <a:r>
              <a:rPr lang="en-US" altLang="zh-CN" dirty="0" err="1" smtClean="0"/>
              <a:t>i</a:t>
            </a:r>
            <a:r>
              <a:rPr lang="en-US" altLang="zh-CN" dirty="0" smtClean="0"/>
              <a:t>]=2</a:t>
            </a:r>
            <a:r>
              <a:rPr lang="en-US" altLang="zh-CN" baseline="30000" dirty="0" smtClean="0"/>
              <a:t>32</a:t>
            </a:r>
            <a:r>
              <a:rPr lang="en-US" altLang="zh-CN" dirty="0" smtClean="0"/>
              <a:t>×abs(sin(</a:t>
            </a:r>
            <a:r>
              <a:rPr lang="en-US" altLang="zh-CN" dirty="0" err="1" smtClean="0"/>
              <a:t>i</a:t>
            </a:r>
            <a:r>
              <a:rPr lang="en-US" altLang="zh-CN" dirty="0" smtClean="0"/>
              <a:t>))</a:t>
            </a:r>
            <a:r>
              <a:rPr lang="zh-CN" altLang="en-US" dirty="0" smtClean="0"/>
              <a:t>的整数部分，</a:t>
            </a:r>
            <a:r>
              <a:rPr lang="en-US" altLang="zh-CN" dirty="0" err="1" smtClean="0"/>
              <a:t>i</a:t>
            </a:r>
            <a:r>
              <a:rPr lang="zh-CN" altLang="en-US" dirty="0" smtClean="0"/>
              <a:t>是弧度</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357290" y="1844824"/>
            <a:ext cx="6429420" cy="4441580"/>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94150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各轮非线性函数运算</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5004048" y="1952854"/>
            <a:ext cx="3929090" cy="2759843"/>
          </a:xfrm>
          <a:prstGeom prst="rect">
            <a:avLst/>
          </a:prstGeom>
          <a:noFill/>
          <a:ln w="9525">
            <a:noFill/>
            <a:miter lim="800000"/>
            <a:headEnd/>
            <a:tailEnd/>
          </a:ln>
          <a:effectLst/>
        </p:spPr>
      </p:pic>
      <p:graphicFrame>
        <p:nvGraphicFramePr>
          <p:cNvPr id="6" name="Group 0"/>
          <p:cNvGraphicFramePr>
            <a:graphicFrameLocks/>
          </p:cNvGraphicFramePr>
          <p:nvPr>
            <p:extLst>
              <p:ext uri="{D42A27DB-BD31-4B8C-83A1-F6EECF244321}">
                <p14:modId xmlns:p14="http://schemas.microsoft.com/office/powerpoint/2010/main" val="1793362341"/>
              </p:ext>
            </p:extLst>
          </p:nvPr>
        </p:nvGraphicFramePr>
        <p:xfrm>
          <a:off x="395536" y="2348880"/>
          <a:ext cx="4500593" cy="2286000"/>
        </p:xfrm>
        <a:graphic>
          <a:graphicData uri="http://schemas.openxmlformats.org/drawingml/2006/table">
            <a:tbl>
              <a:tblPr>
                <a:tableStyleId>{5940675A-B579-460E-94D1-54222C63F5DA}</a:tableStyleId>
              </a:tblPr>
              <a:tblGrid>
                <a:gridCol w="587033"/>
                <a:gridCol w="1434971"/>
                <a:gridCol w="2478589"/>
              </a:tblGrid>
              <a:tr h="40322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u="none" strike="noStrike" cap="none" normalizeH="0" baseline="0" dirty="0" smtClean="0">
                          <a:ln>
                            <a:noFill/>
                          </a:ln>
                          <a:effectLst/>
                          <a:latin typeface="Times New Roman" pitchFamily="18" charset="0"/>
                          <a:cs typeface="Times New Roman" pitchFamily="18" charset="0"/>
                        </a:rPr>
                        <a:t>轮</a:t>
                      </a:r>
                      <a:endParaRPr kumimoji="0" lang="zh-CN" altLang="en-US"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u="none" strike="noStrike" cap="none" normalizeH="0" baseline="0" dirty="0" smtClean="0">
                          <a:ln>
                            <a:noFill/>
                          </a:ln>
                          <a:effectLst/>
                          <a:latin typeface="Times New Roman" pitchFamily="18" charset="0"/>
                          <a:cs typeface="Times New Roman" pitchFamily="18" charset="0"/>
                        </a:rPr>
                        <a:t>表  示</a:t>
                      </a:r>
                      <a:endParaRPr kumimoji="0" lang="zh-CN" altLang="en-US"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u="none" strike="noStrike" cap="none" normalizeH="0" baseline="0" dirty="0" smtClean="0">
                          <a:ln>
                            <a:noFill/>
                          </a:ln>
                          <a:effectLst/>
                          <a:latin typeface="Times New Roman" pitchFamily="18" charset="0"/>
                          <a:cs typeface="Times New Roman" pitchFamily="18" charset="0"/>
                        </a:rPr>
                        <a:t>定  义</a:t>
                      </a:r>
                      <a:endParaRPr kumimoji="0" lang="zh-CN" altLang="en-US"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r>
              <a:tr h="40322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smtClean="0">
                          <a:ln>
                            <a:noFill/>
                          </a:ln>
                          <a:effectLst/>
                          <a:latin typeface="Times New Roman" pitchFamily="18" charset="0"/>
                          <a:cs typeface="Times New Roman" pitchFamily="18" charset="0"/>
                        </a:rPr>
                        <a:t>F(b, c, d)</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smtClean="0">
                          <a:ln>
                            <a:noFill/>
                          </a:ln>
                          <a:effectLst/>
                          <a:latin typeface="Times New Roman" pitchFamily="18" charset="0"/>
                          <a:cs typeface="Times New Roman" pitchFamily="18" charset="0"/>
                        </a:rPr>
                        <a:t>(</a:t>
                      </a:r>
                      <a:r>
                        <a:rPr kumimoji="0" lang="en-US" altLang="zh-CN" sz="2400" u="none" strike="noStrike" cap="none" normalizeH="0" baseline="0" dirty="0" err="1" smtClean="0">
                          <a:ln>
                            <a:noFill/>
                          </a:ln>
                          <a:effectLst/>
                          <a:latin typeface="Times New Roman" pitchFamily="18" charset="0"/>
                          <a:cs typeface="Times New Roman" pitchFamily="18" charset="0"/>
                        </a:rPr>
                        <a:t>b&amp;c</a:t>
                      </a:r>
                      <a:r>
                        <a:rPr kumimoji="0" lang="en-US" altLang="zh-CN" sz="2400" u="none" strike="noStrike" cap="none" normalizeH="0" baseline="0" dirty="0" smtClean="0">
                          <a:ln>
                            <a:noFill/>
                          </a:ln>
                          <a:effectLst/>
                          <a:latin typeface="Times New Roman" pitchFamily="18" charset="0"/>
                          <a:cs typeface="Times New Roman" pitchFamily="18" charset="0"/>
                        </a:rPr>
                        <a:t>) | ((~b)&amp;d)</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sym typeface="Symbol" pitchFamily="18" charset="2"/>
                      </a:endParaRPr>
                    </a:p>
                  </a:txBody>
                  <a:tcPr horzOverflow="overflow"/>
                </a:tc>
              </a:tr>
              <a:tr h="40322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smtClean="0">
                          <a:ln>
                            <a:noFill/>
                          </a:ln>
                          <a:effectLst/>
                          <a:latin typeface="Times New Roman" pitchFamily="18" charset="0"/>
                          <a:cs typeface="Times New Roman" pitchFamily="18" charset="0"/>
                        </a:rPr>
                        <a:t>2</a:t>
                      </a:r>
                      <a:endParaRPr kumimoji="0" lang="en-US" altLang="zh-CN" sz="2400" b="1" i="0" u="none" strike="noStrike" cap="none" normalizeH="0" baseline="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smtClean="0">
                          <a:ln>
                            <a:noFill/>
                          </a:ln>
                          <a:effectLst/>
                          <a:latin typeface="Times New Roman" pitchFamily="18" charset="0"/>
                          <a:cs typeface="Times New Roman" pitchFamily="18" charset="0"/>
                        </a:rPr>
                        <a:t>G(b, c, d)</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smtClean="0">
                          <a:ln>
                            <a:noFill/>
                          </a:ln>
                          <a:effectLst/>
                          <a:latin typeface="Times New Roman" pitchFamily="18" charset="0"/>
                          <a:cs typeface="Times New Roman" pitchFamily="18" charset="0"/>
                        </a:rPr>
                        <a:t>(</a:t>
                      </a:r>
                      <a:r>
                        <a:rPr kumimoji="0" lang="en-US" altLang="zh-CN" sz="2400" u="none" strike="noStrike" cap="none" normalizeH="0" baseline="0" dirty="0" err="1" smtClean="0">
                          <a:ln>
                            <a:noFill/>
                          </a:ln>
                          <a:effectLst/>
                          <a:latin typeface="Times New Roman" pitchFamily="18" charset="0"/>
                          <a:cs typeface="Times New Roman" pitchFamily="18" charset="0"/>
                        </a:rPr>
                        <a:t>b&amp;d</a:t>
                      </a:r>
                      <a:r>
                        <a:rPr kumimoji="0" lang="en-US" altLang="zh-CN" sz="2400" u="none" strike="noStrike" cap="none" normalizeH="0" baseline="0" dirty="0" smtClean="0">
                          <a:ln>
                            <a:noFill/>
                          </a:ln>
                          <a:effectLst/>
                          <a:latin typeface="Times New Roman" pitchFamily="18" charset="0"/>
                          <a:cs typeface="Times New Roman" pitchFamily="18" charset="0"/>
                        </a:rPr>
                        <a:t>) | (c&amp;(~</a:t>
                      </a:r>
                      <a:r>
                        <a:rPr kumimoji="0" lang="en-US" altLang="zh-CN" sz="2400" u="none" strike="noStrike" cap="none" normalizeH="0" baseline="0" dirty="0" smtClean="0">
                          <a:ln>
                            <a:noFill/>
                          </a:ln>
                          <a:effectLst/>
                          <a:latin typeface="Times New Roman" pitchFamily="18" charset="0"/>
                          <a:cs typeface="Times New Roman" pitchFamily="18" charset="0"/>
                          <a:sym typeface="Symbol" pitchFamily="18" charset="2"/>
                        </a:rPr>
                        <a:t>d))</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sym typeface="Symbol" pitchFamily="18" charset="2"/>
                      </a:endParaRPr>
                    </a:p>
                  </a:txBody>
                  <a:tcPr horzOverflow="overflow"/>
                </a:tc>
              </a:tr>
              <a:tr h="40322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smtClean="0">
                          <a:ln>
                            <a:noFill/>
                          </a:ln>
                          <a:effectLst/>
                          <a:latin typeface="Times New Roman" pitchFamily="18" charset="0"/>
                          <a:cs typeface="Times New Roman" pitchFamily="18" charset="0"/>
                        </a:rPr>
                        <a:t>H(b, c, d)</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err="1" smtClean="0">
                          <a:ln>
                            <a:noFill/>
                          </a:ln>
                          <a:effectLst/>
                          <a:latin typeface="Times New Roman" pitchFamily="18" charset="0"/>
                          <a:cs typeface="Times New Roman" pitchFamily="18" charset="0"/>
                          <a:sym typeface="Symbol" pitchFamily="18" charset="2"/>
                        </a:rPr>
                        <a:t>bcd</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sym typeface="Symbol" pitchFamily="18" charset="2"/>
                      </a:endParaRPr>
                    </a:p>
                  </a:txBody>
                  <a:tcPr horzOverflow="overflow"/>
                </a:tc>
              </a:tr>
              <a:tr h="403225">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smtClean="0">
                          <a:ln>
                            <a:noFill/>
                          </a:ln>
                          <a:effectLst/>
                          <a:latin typeface="Times New Roman" pitchFamily="18" charset="0"/>
                          <a:cs typeface="Times New Roman" pitchFamily="18" charset="0"/>
                        </a:rPr>
                        <a:t>4</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smtClean="0">
                          <a:ln>
                            <a:noFill/>
                          </a:ln>
                          <a:effectLst/>
                          <a:latin typeface="Times New Roman" pitchFamily="18" charset="0"/>
                          <a:cs typeface="Times New Roman" pitchFamily="18" charset="0"/>
                        </a:rPr>
                        <a:t>I(b, c, d)</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400" u="none" strike="noStrike" cap="none" normalizeH="0" baseline="0" dirty="0" smtClean="0">
                          <a:ln>
                            <a:noFill/>
                          </a:ln>
                          <a:effectLst/>
                          <a:latin typeface="Times New Roman" pitchFamily="18" charset="0"/>
                          <a:cs typeface="Times New Roman" pitchFamily="18" charset="0"/>
                        </a:rPr>
                        <a:t>c</a:t>
                      </a:r>
                      <a:r>
                        <a:rPr kumimoji="0" lang="en-US" altLang="zh-CN" sz="2400" u="none" strike="noStrike" cap="none" normalizeH="0" baseline="0" dirty="0" smtClean="0">
                          <a:ln>
                            <a:noFill/>
                          </a:ln>
                          <a:effectLst/>
                          <a:latin typeface="Times New Roman" pitchFamily="18" charset="0"/>
                          <a:cs typeface="Times New Roman" pitchFamily="18" charset="0"/>
                          <a:sym typeface="Symbol" pitchFamily="18" charset="2"/>
                        </a:rPr>
                        <a:t></a:t>
                      </a:r>
                      <a:r>
                        <a:rPr kumimoji="0" lang="en-US" altLang="zh-CN" sz="2400" u="none" strike="noStrike" cap="none" normalizeH="0" baseline="0" dirty="0" smtClean="0">
                          <a:ln>
                            <a:noFill/>
                          </a:ln>
                          <a:effectLst/>
                          <a:latin typeface="Times New Roman" pitchFamily="18" charset="0"/>
                          <a:cs typeface="Times New Roman" pitchFamily="18" charset="0"/>
                        </a:rPr>
                        <a:t>(b|(~d</a:t>
                      </a:r>
                      <a:r>
                        <a:rPr kumimoji="0" lang="en-US" altLang="zh-CN" sz="2400" u="none" strike="noStrike" cap="none" normalizeH="0" baseline="0" dirty="0" smtClean="0">
                          <a:ln>
                            <a:noFill/>
                          </a:ln>
                          <a:effectLst/>
                          <a:latin typeface="Times New Roman" pitchFamily="18" charset="0"/>
                          <a:cs typeface="Times New Roman" pitchFamily="18" charset="0"/>
                          <a:sym typeface="Symbol" pitchFamily="18" charset="2"/>
                        </a:rPr>
                        <a:t>))</a:t>
                      </a:r>
                      <a:endParaRPr kumimoji="0" lang="en-US" altLang="zh-CN" sz="2400" b="1" i="0" u="none" strike="noStrike" cap="none" normalizeH="0" baseline="0" dirty="0" smtClean="0">
                        <a:ln>
                          <a:noFill/>
                        </a:ln>
                        <a:solidFill>
                          <a:srgbClr val="0000FF"/>
                        </a:solidFill>
                        <a:effectLst/>
                        <a:latin typeface="Times New Roman" pitchFamily="18" charset="0"/>
                        <a:ea typeface="华文仿宋" pitchFamily="2" charset="-122"/>
                        <a:cs typeface="Times New Roman" pitchFamily="18" charset="0"/>
                        <a:sym typeface="Symbol" pitchFamily="18" charset="2"/>
                      </a:endParaRPr>
                    </a:p>
                  </a:txBody>
                  <a:tcPr horzOverflow="overflow"/>
                </a:tc>
              </a:tr>
            </a:tbl>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48</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070497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49</a:t>
            </a:fld>
            <a:endParaRPr lang="en-US" altLang="zh-CN" dirty="0"/>
          </a:p>
        </p:txBody>
      </p:sp>
      <p:sp>
        <p:nvSpPr>
          <p:cNvPr id="4" name="TextBox 3"/>
          <p:cNvSpPr txBox="1"/>
          <p:nvPr/>
        </p:nvSpPr>
        <p:spPr>
          <a:xfrm>
            <a:off x="236114" y="2747954"/>
            <a:ext cx="2698175" cy="954107"/>
          </a:xfrm>
          <a:prstGeom prst="rect">
            <a:avLst/>
          </a:prstGeom>
          <a:noFill/>
        </p:spPr>
        <p:txBody>
          <a:bodyPr wrap="none" rtlCol="0">
            <a:spAutoFit/>
          </a:bodyPr>
          <a:lstStyle/>
          <a:p>
            <a:r>
              <a:rPr lang="zh-CN" altLang="en-US" sz="2800" dirty="0" smtClean="0">
                <a:latin typeface="楷体" pitchFamily="49" charset="-122"/>
                <a:ea typeface="楷体" pitchFamily="49" charset="-122"/>
              </a:rPr>
              <a:t>各步中</a:t>
            </a:r>
            <a:r>
              <a:rPr lang="en-US" altLang="zh-CN" sz="2800" dirty="0" err="1" smtClean="0">
                <a:latin typeface="楷体" pitchFamily="49" charset="-122"/>
                <a:ea typeface="楷体" pitchFamily="49" charset="-122"/>
              </a:rPr>
              <a:t>abcd</a:t>
            </a:r>
            <a:r>
              <a:rPr lang="zh-CN" altLang="en-US" sz="2800" dirty="0" smtClean="0">
                <a:latin typeface="楷体" pitchFamily="49" charset="-122"/>
                <a:ea typeface="楷体" pitchFamily="49" charset="-122"/>
              </a:rPr>
              <a:t>、及</a:t>
            </a:r>
            <a:r>
              <a:rPr lang="en-US" altLang="zh-CN" sz="2800" dirty="0" smtClean="0">
                <a:latin typeface="楷体" pitchFamily="49" charset="-122"/>
                <a:ea typeface="楷体" pitchFamily="49" charset="-122"/>
              </a:rPr>
              <a:t/>
            </a:r>
            <a:br>
              <a:rPr lang="en-US" altLang="zh-CN" sz="2800" dirty="0" smtClean="0">
                <a:latin typeface="楷体" pitchFamily="49" charset="-122"/>
                <a:ea typeface="楷体" pitchFamily="49" charset="-122"/>
              </a:rPr>
            </a:br>
            <a:r>
              <a:rPr lang="en-US" altLang="zh-CN" sz="2800" dirty="0" smtClean="0">
                <a:latin typeface="楷体" pitchFamily="49" charset="-122"/>
                <a:ea typeface="楷体" pitchFamily="49" charset="-122"/>
              </a:rPr>
              <a:t>k</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s</a:t>
            </a:r>
            <a:r>
              <a:rPr lang="zh-CN" altLang="en-US" sz="2800" dirty="0" smtClean="0">
                <a:latin typeface="楷体" pitchFamily="49" charset="-122"/>
                <a:ea typeface="楷体" pitchFamily="49" charset="-122"/>
              </a:rPr>
              <a:t>、</a:t>
            </a:r>
            <a:r>
              <a:rPr lang="en-US" altLang="zh-CN" sz="2800" dirty="0">
                <a:latin typeface="楷体" pitchFamily="49" charset="-122"/>
                <a:ea typeface="楷体" pitchFamily="49" charset="-122"/>
              </a:rPr>
              <a:t>i</a:t>
            </a:r>
            <a:r>
              <a:rPr lang="zh-CN" altLang="en-US" sz="2800" dirty="0" smtClean="0">
                <a:latin typeface="楷体" pitchFamily="49" charset="-122"/>
                <a:ea typeface="楷体" pitchFamily="49" charset="-122"/>
              </a:rPr>
              <a:t>的取值</a:t>
            </a:r>
            <a:endParaRPr lang="en-US" altLang="zh-CN" sz="2800" dirty="0" smtClean="0">
              <a:latin typeface="楷体" pitchFamily="49" charset="-122"/>
              <a:ea typeface="楷体" pitchFamily="49" charset="-122"/>
            </a:endParaRPr>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pic>
        <p:nvPicPr>
          <p:cNvPr id="6146" name="Picture 2"/>
          <p:cNvPicPr>
            <a:picLocks noChangeAspect="1" noChangeArrowheads="1"/>
          </p:cNvPicPr>
          <p:nvPr/>
        </p:nvPicPr>
        <p:blipFill>
          <a:blip r:embed="rId5" cstate="print"/>
          <a:srcRect/>
          <a:stretch>
            <a:fillRect/>
          </a:stretch>
        </p:blipFill>
        <p:spPr bwMode="auto">
          <a:xfrm>
            <a:off x="2904364" y="298131"/>
            <a:ext cx="5021180" cy="6227213"/>
          </a:xfrm>
          <a:prstGeom prst="rect">
            <a:avLst/>
          </a:prstGeom>
          <a:noFill/>
          <a:ln w="9525">
            <a:noFill/>
            <a:miter lim="800000"/>
            <a:headEnd/>
            <a:tailEnd/>
          </a:ln>
          <a:effectLst/>
        </p:spPr>
      </p:pic>
    </p:spTree>
    <p:extLst>
      <p:ext uri="{BB962C8B-B14F-4D97-AF65-F5344CB8AC3E}">
        <p14:creationId xmlns:p14="http://schemas.microsoft.com/office/powerpoint/2010/main" val="1311042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 TCP</a:t>
            </a:r>
            <a:r>
              <a:rPr lang="zh-CN" altLang="en-US" dirty="0" smtClean="0"/>
              <a:t>包结构</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TCP</a:t>
            </a:r>
            <a:r>
              <a:rPr lang="zh-CN" altLang="en-US" sz="2400" dirty="0" smtClean="0"/>
              <a:t>头结构提供了额外的特定结构，保证密文不被篡改</a:t>
            </a:r>
            <a:endParaRPr lang="zh-CN" altLang="en-US" sz="2400" dirty="0"/>
          </a:p>
        </p:txBody>
      </p:sp>
      <p:pic>
        <p:nvPicPr>
          <p:cNvPr id="3074" name="Picture 2"/>
          <p:cNvPicPr>
            <a:picLocks noChangeAspect="1" noChangeArrowheads="1"/>
          </p:cNvPicPr>
          <p:nvPr/>
        </p:nvPicPr>
        <p:blipFill>
          <a:blip r:embed="rId2" cstate="print"/>
          <a:srcRect/>
          <a:stretch>
            <a:fillRect/>
          </a:stretch>
        </p:blipFill>
        <p:spPr bwMode="auto">
          <a:xfrm>
            <a:off x="1403648" y="1988840"/>
            <a:ext cx="6153150" cy="3562350"/>
          </a:xfrm>
          <a:prstGeom prst="rect">
            <a:avLst/>
          </a:prstGeom>
          <a:noFill/>
          <a:ln w="9525">
            <a:noFill/>
            <a:miter lim="800000"/>
            <a:headEnd/>
            <a:tailEnd/>
          </a:ln>
          <a:effectLst/>
        </p:spPr>
      </p:pic>
      <p:sp>
        <p:nvSpPr>
          <p:cNvPr id="6" name="矩形 5"/>
          <p:cNvSpPr/>
          <p:nvPr/>
        </p:nvSpPr>
        <p:spPr>
          <a:xfrm>
            <a:off x="1835696" y="3802487"/>
            <a:ext cx="2736304" cy="288032"/>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096673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MD4</a:t>
            </a:r>
            <a:r>
              <a:rPr lang="zh-CN" altLang="en-US" dirty="0" smtClean="0"/>
              <a:t>的比较</a:t>
            </a:r>
            <a:endParaRPr lang="zh-CN" altLang="en-US" dirty="0"/>
          </a:p>
        </p:txBody>
      </p:sp>
      <p:sp>
        <p:nvSpPr>
          <p:cNvPr id="3" name="内容占位符 2"/>
          <p:cNvSpPr>
            <a:spLocks noGrp="1"/>
          </p:cNvSpPr>
          <p:nvPr>
            <p:ph idx="1"/>
          </p:nvPr>
        </p:nvSpPr>
        <p:spPr/>
        <p:txBody>
          <a:bodyPr/>
          <a:lstStyle/>
          <a:p>
            <a:r>
              <a:rPr lang="zh-CN" altLang="en-US" dirty="0" smtClean="0"/>
              <a:t>多一轮操作</a:t>
            </a:r>
          </a:p>
          <a:p>
            <a:r>
              <a:rPr lang="zh-CN" altLang="en-US" dirty="0" smtClean="0"/>
              <a:t>每一步都使用不同的常数</a:t>
            </a:r>
            <a:r>
              <a:rPr lang="en-US" altLang="zh-CN" dirty="0" smtClean="0"/>
              <a:t>T[</a:t>
            </a:r>
            <a:r>
              <a:rPr lang="en-US" altLang="zh-CN" dirty="0" err="1" smtClean="0"/>
              <a:t>i</a:t>
            </a:r>
            <a:r>
              <a:rPr lang="en-US" altLang="zh-CN" dirty="0" smtClean="0"/>
              <a:t>]</a:t>
            </a:r>
          </a:p>
          <a:p>
            <a:pPr lvl="1"/>
            <a:r>
              <a:rPr lang="en-US" altLang="zh-CN" dirty="0" smtClean="0"/>
              <a:t>MD4</a:t>
            </a:r>
            <a:r>
              <a:rPr lang="zh-CN" altLang="en-US" dirty="0" smtClean="0"/>
              <a:t>第一轮没有使用</a:t>
            </a:r>
            <a:r>
              <a:rPr lang="en-US" altLang="zh-CN" dirty="0" smtClean="0"/>
              <a:t>T[</a:t>
            </a:r>
            <a:r>
              <a:rPr lang="en-US" altLang="zh-CN" dirty="0" err="1" smtClean="0"/>
              <a:t>i</a:t>
            </a:r>
            <a:r>
              <a:rPr lang="en-US" altLang="zh-CN" dirty="0" smtClean="0"/>
              <a:t>]</a:t>
            </a:r>
            <a:r>
              <a:rPr lang="zh-CN" altLang="en-US" dirty="0" smtClean="0"/>
              <a:t>，第二、三轮各使用一个固定的加法常量，轮内保持不变</a:t>
            </a:r>
            <a:endParaRPr lang="en-US" altLang="zh-CN" dirty="0" smtClean="0"/>
          </a:p>
          <a:p>
            <a:r>
              <a:rPr lang="zh-CN" altLang="en-US" dirty="0" smtClean="0"/>
              <a:t>比</a:t>
            </a:r>
            <a:r>
              <a:rPr lang="en-US" altLang="zh-CN" dirty="0" smtClean="0"/>
              <a:t>MD4</a:t>
            </a:r>
            <a:r>
              <a:rPr lang="zh-CN" altLang="en-US" dirty="0" smtClean="0"/>
              <a:t>多一种逻辑运算</a:t>
            </a:r>
          </a:p>
          <a:p>
            <a:r>
              <a:rPr lang="zh-CN" altLang="en-US" dirty="0" smtClean="0"/>
              <a:t>每一步都有一个取代一个寄存器值的操作，加快了雪崩效应。 </a:t>
            </a:r>
          </a:p>
          <a:p>
            <a:pPr lvl="1"/>
            <a:r>
              <a:rPr lang="en-US" altLang="zh-CN" dirty="0" smtClean="0"/>
              <a:t>MD5</a:t>
            </a:r>
            <a:r>
              <a:rPr lang="zh-CN" altLang="en-US" dirty="0" smtClean="0"/>
              <a:t>每步都选择一个寄存器，将迭代结果与前一步的结果相加，并取代之</a:t>
            </a:r>
            <a:endParaRPr lang="en-US" altLang="zh-CN" dirty="0" smtClean="0"/>
          </a:p>
          <a:p>
            <a:pPr lvl="1"/>
            <a:r>
              <a:rPr lang="en-US" altLang="zh-CN" dirty="0" smtClean="0"/>
              <a:t>MD4</a:t>
            </a:r>
            <a:r>
              <a:rPr lang="zh-CN" altLang="en-US" dirty="0" smtClean="0"/>
              <a:t>没有对应操作</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157810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MD5</a:t>
            </a:r>
            <a:r>
              <a:rPr lang="zh-CN" altLang="en-US" dirty="0" smtClean="0"/>
              <a:t>的强度</a:t>
            </a:r>
            <a:endParaRPr lang="zh-CN" altLang="en-US" dirty="0"/>
          </a:p>
        </p:txBody>
      </p:sp>
      <p:sp>
        <p:nvSpPr>
          <p:cNvPr id="3" name="内容占位符 2"/>
          <p:cNvSpPr>
            <a:spLocks noGrp="1"/>
          </p:cNvSpPr>
          <p:nvPr>
            <p:ph idx="1"/>
          </p:nvPr>
        </p:nvSpPr>
        <p:spPr/>
        <p:txBody>
          <a:bodyPr/>
          <a:lstStyle/>
          <a:p>
            <a:pPr>
              <a:lnSpc>
                <a:spcPct val="150000"/>
              </a:lnSpc>
            </a:pPr>
            <a:r>
              <a:rPr lang="en-US" altLang="zh-CN" sz="2800" dirty="0" smtClean="0"/>
              <a:t>MD5</a:t>
            </a:r>
            <a:r>
              <a:rPr lang="zh-CN" altLang="en-US" sz="2800" dirty="0" smtClean="0"/>
              <a:t>的每一位都依赖</a:t>
            </a:r>
            <a:r>
              <a:rPr lang="zh-CN" altLang="en-US" dirty="0" smtClean="0"/>
              <a:t>于</a:t>
            </a:r>
            <a:r>
              <a:rPr lang="zh-CN" altLang="en-US" sz="2800" dirty="0" smtClean="0"/>
              <a:t>消息的所有位</a:t>
            </a:r>
            <a:endParaRPr lang="en-US" altLang="zh-CN" sz="2800" dirty="0" smtClean="0"/>
          </a:p>
          <a:p>
            <a:pPr>
              <a:lnSpc>
                <a:spcPct val="150000"/>
              </a:lnSpc>
            </a:pPr>
            <a:r>
              <a:rPr lang="zh-CN" altLang="en-US" sz="2800" dirty="0" smtClean="0"/>
              <a:t>逻辑函数</a:t>
            </a:r>
            <a:r>
              <a:rPr lang="en-US" altLang="zh-CN" sz="2800" dirty="0" smtClean="0"/>
              <a:t>F,G,H,I</a:t>
            </a:r>
            <a:r>
              <a:rPr lang="zh-CN" altLang="en-US" sz="2800" dirty="0" smtClean="0"/>
              <a:t>的使用增加了混淆程度</a:t>
            </a:r>
            <a:endParaRPr lang="en-US" altLang="zh-CN" sz="2800" dirty="0" smtClean="0"/>
          </a:p>
          <a:p>
            <a:pPr>
              <a:lnSpc>
                <a:spcPct val="150000"/>
              </a:lnSpc>
            </a:pPr>
            <a:r>
              <a:rPr lang="en-US" altLang="zh-CN" sz="2800" dirty="0" smtClean="0"/>
              <a:t>MD5</a:t>
            </a:r>
            <a:r>
              <a:rPr lang="zh-CN" altLang="en-US" sz="2800" dirty="0" smtClean="0"/>
              <a:t>可能是</a:t>
            </a:r>
            <a:r>
              <a:rPr lang="en-US" altLang="zh-CN" sz="2800" dirty="0" smtClean="0"/>
              <a:t>128</a:t>
            </a:r>
            <a:r>
              <a:rPr lang="zh-CN" altLang="en-US" sz="2800" dirty="0" smtClean="0"/>
              <a:t>位</a:t>
            </a:r>
            <a:r>
              <a:rPr lang="en-US" altLang="zh-CN" sz="2800" dirty="0" smtClean="0"/>
              <a:t>Hash</a:t>
            </a:r>
            <a:r>
              <a:rPr lang="zh-CN" altLang="en-US" sz="2800" dirty="0" smtClean="0"/>
              <a:t>码中最强的算法</a:t>
            </a:r>
            <a:endParaRPr lang="en-US" altLang="zh-CN" sz="2800" dirty="0" smtClean="0"/>
          </a:p>
          <a:p>
            <a:pPr>
              <a:lnSpc>
                <a:spcPct val="150000"/>
              </a:lnSpc>
            </a:pPr>
            <a:r>
              <a:rPr lang="en-US" altLang="zh-CN" sz="2800" dirty="0" smtClean="0"/>
              <a:t>MD5</a:t>
            </a:r>
            <a:r>
              <a:rPr lang="zh-CN" altLang="en-US" sz="2800" dirty="0" smtClean="0"/>
              <a:t>抗密码分析的能力较弱</a:t>
            </a:r>
            <a:endParaRPr lang="en-US" altLang="zh-CN" sz="2800" dirty="0" smtClean="0"/>
          </a:p>
          <a:p>
            <a:pPr lvl="1">
              <a:lnSpc>
                <a:spcPct val="150000"/>
              </a:lnSpc>
            </a:pPr>
            <a:r>
              <a:rPr lang="zh-CN" altLang="en-US" sz="2600" dirty="0" smtClean="0"/>
              <a:t>生日攻击代价为</a:t>
            </a:r>
            <a:r>
              <a:rPr lang="en-US" altLang="zh-CN" sz="2600" dirty="0" smtClean="0"/>
              <a:t>2</a:t>
            </a:r>
            <a:r>
              <a:rPr lang="en-US" altLang="zh-CN" sz="2600" baseline="30000" dirty="0" smtClean="0"/>
              <a:t>64</a:t>
            </a:r>
            <a:r>
              <a:rPr lang="zh-CN" altLang="en-US" sz="2600" dirty="0" smtClean="0"/>
              <a:t>数量级</a:t>
            </a:r>
            <a:endParaRPr lang="en-US" altLang="zh-CN" sz="2600" dirty="0" smtClean="0"/>
          </a:p>
          <a:p>
            <a:pPr lvl="1">
              <a:lnSpc>
                <a:spcPct val="150000"/>
              </a:lnSpc>
            </a:pPr>
            <a:r>
              <a:rPr lang="zh-CN" altLang="en-US" sz="2600" dirty="0" smtClean="0"/>
              <a:t>王小云的碰撞攻击算法效率很高</a:t>
            </a:r>
            <a:endParaRPr lang="en-US" altLang="zh-CN" sz="26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360731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二、安全散列算法</a:t>
            </a:r>
            <a:r>
              <a:rPr lang="en-US" altLang="zh-CN" dirty="0" smtClean="0"/>
              <a:t>SHA</a:t>
            </a:r>
            <a:endParaRPr lang="zh-CN" altLang="en-US" dirty="0"/>
          </a:p>
        </p:txBody>
      </p:sp>
      <p:sp>
        <p:nvSpPr>
          <p:cNvPr id="3" name="内容占位符 2"/>
          <p:cNvSpPr>
            <a:spLocks noGrp="1"/>
          </p:cNvSpPr>
          <p:nvPr>
            <p:ph idx="1"/>
          </p:nvPr>
        </p:nvSpPr>
        <p:spPr>
          <a:xfrm>
            <a:off x="285721" y="1500174"/>
            <a:ext cx="8643997" cy="4857784"/>
          </a:xfrm>
        </p:spPr>
        <p:txBody>
          <a:bodyPr>
            <a:normAutofit fontScale="92500" lnSpcReduction="10000"/>
          </a:bodyPr>
          <a:lstStyle/>
          <a:p>
            <a:r>
              <a:rPr lang="en-AU" altLang="zh-CN" dirty="0" smtClean="0">
                <a:cs typeface="Times New Roman" pitchFamily="18" charset="0"/>
              </a:rPr>
              <a:t>SHA</a:t>
            </a:r>
            <a:r>
              <a:rPr lang="zh-CN" altLang="en-US" dirty="0" smtClean="0">
                <a:cs typeface="Times New Roman" pitchFamily="18" charset="0"/>
              </a:rPr>
              <a:t>由美国标准与技术研究所</a:t>
            </a:r>
            <a:r>
              <a:rPr lang="en-US" altLang="zh-CN" dirty="0" smtClean="0">
                <a:cs typeface="Times New Roman" pitchFamily="18" charset="0"/>
              </a:rPr>
              <a:t>NIST</a:t>
            </a:r>
            <a:r>
              <a:rPr lang="zh-CN" altLang="en-US" dirty="0" smtClean="0">
                <a:cs typeface="Times New Roman" pitchFamily="18" charset="0"/>
              </a:rPr>
              <a:t>于</a:t>
            </a:r>
            <a:r>
              <a:rPr lang="en-US" altLang="zh-CN" dirty="0" smtClean="0">
                <a:cs typeface="Times New Roman" pitchFamily="18" charset="0"/>
              </a:rPr>
              <a:t>1993</a:t>
            </a:r>
            <a:r>
              <a:rPr lang="zh-CN" altLang="en-US" dirty="0" smtClean="0">
                <a:cs typeface="Times New Roman" pitchFamily="18" charset="0"/>
              </a:rPr>
              <a:t>年设计</a:t>
            </a:r>
            <a:endParaRPr lang="en-AU" altLang="zh-CN" dirty="0" smtClean="0">
              <a:cs typeface="Times New Roman" pitchFamily="18" charset="0"/>
            </a:endParaRPr>
          </a:p>
          <a:p>
            <a:pPr lvl="1"/>
            <a:r>
              <a:rPr lang="en-US" altLang="zh-CN" dirty="0" smtClean="0">
                <a:cs typeface="Times New Roman" pitchFamily="18" charset="0"/>
              </a:rPr>
              <a:t>1995</a:t>
            </a:r>
            <a:r>
              <a:rPr lang="zh-CN" altLang="en-US" dirty="0" smtClean="0">
                <a:cs typeface="Times New Roman" pitchFamily="18" charset="0"/>
              </a:rPr>
              <a:t>年修订，称之为</a:t>
            </a:r>
            <a:r>
              <a:rPr lang="en-AU" altLang="zh-CN" dirty="0" smtClean="0">
                <a:cs typeface="Times New Roman" pitchFamily="18" charset="0"/>
              </a:rPr>
              <a:t>SHA-1</a:t>
            </a:r>
          </a:p>
          <a:p>
            <a:pPr lvl="1"/>
            <a:r>
              <a:rPr lang="zh-CN" altLang="en-US" dirty="0" smtClean="0">
                <a:cs typeface="Times New Roman" pitchFamily="18" charset="0"/>
              </a:rPr>
              <a:t>标准</a:t>
            </a:r>
            <a:r>
              <a:rPr lang="en-US" altLang="zh-CN" dirty="0" smtClean="0">
                <a:cs typeface="Times New Roman" pitchFamily="18" charset="0"/>
              </a:rPr>
              <a:t>FIPS 180-1</a:t>
            </a:r>
            <a:r>
              <a:rPr lang="zh-CN" altLang="en-US" dirty="0" smtClean="0">
                <a:cs typeface="Times New Roman" pitchFamily="18" charset="0"/>
              </a:rPr>
              <a:t>，及互联网中</a:t>
            </a:r>
            <a:r>
              <a:rPr lang="en-US" altLang="zh-CN" dirty="0" smtClean="0">
                <a:cs typeface="Times New Roman" pitchFamily="18" charset="0"/>
              </a:rPr>
              <a:t>RFC3174</a:t>
            </a:r>
          </a:p>
          <a:p>
            <a:r>
              <a:rPr lang="zh-CN" altLang="en-US" dirty="0" smtClean="0">
                <a:cs typeface="Times New Roman" pitchFamily="18" charset="0"/>
              </a:rPr>
              <a:t>算法称为</a:t>
            </a:r>
            <a:r>
              <a:rPr lang="en-US" altLang="zh-CN" dirty="0" smtClean="0">
                <a:cs typeface="Times New Roman" pitchFamily="18" charset="0"/>
              </a:rPr>
              <a:t>SHA</a:t>
            </a:r>
            <a:r>
              <a:rPr lang="zh-CN" altLang="en-US" dirty="0" smtClean="0">
                <a:cs typeface="Times New Roman" pitchFamily="18" charset="0"/>
              </a:rPr>
              <a:t>，对应标准称为</a:t>
            </a:r>
            <a:r>
              <a:rPr lang="en-US" altLang="zh-CN" dirty="0" smtClean="0">
                <a:cs typeface="Times New Roman" pitchFamily="18" charset="0"/>
              </a:rPr>
              <a:t>SHS</a:t>
            </a:r>
            <a:endParaRPr lang="en-AU" altLang="zh-CN" dirty="0" smtClean="0">
              <a:cs typeface="Times New Roman" pitchFamily="18" charset="0"/>
            </a:endParaRPr>
          </a:p>
          <a:p>
            <a:endParaRPr lang="en-US" altLang="zh-CN" dirty="0" smtClean="0">
              <a:cs typeface="Times New Roman" pitchFamily="18" charset="0"/>
            </a:endParaRPr>
          </a:p>
          <a:p>
            <a:r>
              <a:rPr lang="en-US" altLang="zh-CN" dirty="0" smtClean="0">
                <a:cs typeface="Times New Roman" pitchFamily="18" charset="0"/>
              </a:rPr>
              <a:t>SHA-1</a:t>
            </a:r>
            <a:r>
              <a:rPr lang="zh-CN" altLang="en-US" dirty="0" smtClean="0">
                <a:cs typeface="Times New Roman" pitchFamily="18" charset="0"/>
              </a:rPr>
              <a:t>建立在</a:t>
            </a:r>
            <a:r>
              <a:rPr lang="en-AU" altLang="zh-CN" dirty="0" smtClean="0">
                <a:cs typeface="Times New Roman" pitchFamily="18" charset="0"/>
              </a:rPr>
              <a:t>MD4</a:t>
            </a:r>
            <a:r>
              <a:rPr lang="zh-CN" altLang="en-US" dirty="0" smtClean="0">
                <a:cs typeface="Times New Roman" pitchFamily="18" charset="0"/>
              </a:rPr>
              <a:t>算法之上</a:t>
            </a:r>
            <a:endParaRPr lang="en-US" altLang="zh-CN" dirty="0" smtClean="0">
              <a:cs typeface="Times New Roman" pitchFamily="18" charset="0"/>
            </a:endParaRPr>
          </a:p>
          <a:p>
            <a:r>
              <a:rPr lang="zh-CN" altLang="en-US" dirty="0" smtClean="0">
                <a:cs typeface="Times New Roman" pitchFamily="18" charset="0"/>
              </a:rPr>
              <a:t>产生</a:t>
            </a:r>
            <a:r>
              <a:rPr lang="en-US" altLang="zh-CN" dirty="0" smtClean="0">
                <a:cs typeface="Times New Roman" pitchFamily="18" charset="0"/>
              </a:rPr>
              <a:t>160</a:t>
            </a:r>
            <a:r>
              <a:rPr lang="zh-CN" altLang="en-US" dirty="0" smtClean="0">
                <a:cs typeface="Times New Roman" pitchFamily="18" charset="0"/>
              </a:rPr>
              <a:t>比特消息摘要</a:t>
            </a:r>
            <a:endParaRPr lang="en-US" altLang="zh-CN" dirty="0" smtClean="0">
              <a:cs typeface="Times New Roman" pitchFamily="18" charset="0"/>
            </a:endParaRPr>
          </a:p>
          <a:p>
            <a:endParaRPr lang="en-US" altLang="zh-CN" dirty="0" smtClean="0">
              <a:cs typeface="Times New Roman" pitchFamily="18" charset="0"/>
            </a:endParaRPr>
          </a:p>
          <a:p>
            <a:r>
              <a:rPr lang="en-US" altLang="zh-CN" dirty="0" smtClean="0">
                <a:cs typeface="Times New Roman" pitchFamily="18" charset="0"/>
              </a:rPr>
              <a:t>2005</a:t>
            </a:r>
            <a:r>
              <a:rPr lang="zh-CN" altLang="en-US" dirty="0" smtClean="0">
                <a:cs typeface="Times New Roman" pitchFamily="18" charset="0"/>
              </a:rPr>
              <a:t>年</a:t>
            </a:r>
            <a:r>
              <a:rPr lang="en-US" altLang="zh-CN" dirty="0" smtClean="0">
                <a:cs typeface="Times New Roman" pitchFamily="18" charset="0"/>
              </a:rPr>
              <a:t>NIST</a:t>
            </a:r>
            <a:r>
              <a:rPr lang="zh-CN" altLang="en-US" dirty="0" smtClean="0">
                <a:cs typeface="Times New Roman" pitchFamily="18" charset="0"/>
              </a:rPr>
              <a:t>宣布将逐步废止</a:t>
            </a:r>
            <a:r>
              <a:rPr lang="en-US" altLang="zh-CN" dirty="0" smtClean="0">
                <a:cs typeface="Times New Roman" pitchFamily="18" charset="0"/>
              </a:rPr>
              <a:t>SHA-1</a:t>
            </a:r>
          </a:p>
          <a:p>
            <a:pPr lvl="1"/>
            <a:r>
              <a:rPr lang="zh-CN" altLang="en-US" dirty="0" smtClean="0">
                <a:cs typeface="Times New Roman" pitchFamily="18" charset="0"/>
              </a:rPr>
              <a:t>此后不久，王小云公开攻击算法，寻找碰撞的计算量为</a:t>
            </a:r>
            <a:r>
              <a:rPr lang="en-US" altLang="zh-CN" dirty="0" smtClean="0">
                <a:cs typeface="Times New Roman" pitchFamily="18" charset="0"/>
              </a:rPr>
              <a:t>2</a:t>
            </a:r>
            <a:r>
              <a:rPr lang="en-US" altLang="zh-CN" baseline="30000" dirty="0" smtClean="0">
                <a:cs typeface="Times New Roman" pitchFamily="18" charset="0"/>
              </a:rPr>
              <a:t>69</a:t>
            </a:r>
          </a:p>
          <a:p>
            <a:pPr lvl="1"/>
            <a:r>
              <a:rPr lang="zh-CN" altLang="en-US" dirty="0" smtClean="0">
                <a:cs typeface="Times New Roman" pitchFamily="18" charset="0"/>
              </a:rPr>
              <a:t>至</a:t>
            </a:r>
            <a:r>
              <a:rPr lang="en-US" altLang="zh-CN" dirty="0" smtClean="0">
                <a:cs typeface="Times New Roman" pitchFamily="18" charset="0"/>
              </a:rPr>
              <a:t>2011</a:t>
            </a:r>
            <a:r>
              <a:rPr lang="zh-CN" altLang="en-US" dirty="0" smtClean="0">
                <a:cs typeface="Times New Roman" pitchFamily="18" charset="0"/>
              </a:rPr>
              <a:t>年，寻找碰撞的计算量为</a:t>
            </a:r>
            <a:r>
              <a:rPr lang="en-US" altLang="zh-CN" dirty="0" smtClean="0">
                <a:cs typeface="Times New Roman" pitchFamily="18" charset="0"/>
              </a:rPr>
              <a:t>2</a:t>
            </a:r>
            <a:r>
              <a:rPr lang="en-US" altLang="zh-CN" baseline="30000" dirty="0" smtClean="0">
                <a:cs typeface="Times New Roman" pitchFamily="18" charset="0"/>
              </a:rPr>
              <a:t>63</a:t>
            </a:r>
            <a:endParaRPr lang="en-AU"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42755954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10000"/>
              </a:lnSpc>
            </a:pPr>
            <a:r>
              <a:rPr lang="zh-CN" altLang="en-US" dirty="0" smtClean="0"/>
              <a:t>概述</a:t>
            </a:r>
          </a:p>
          <a:p>
            <a:pPr lvl="1">
              <a:lnSpc>
                <a:spcPct val="110000"/>
              </a:lnSpc>
            </a:pPr>
            <a:r>
              <a:rPr lang="zh-CN" altLang="en-US" sz="2400" dirty="0" smtClean="0"/>
              <a:t>要求输入小于</a:t>
            </a:r>
            <a:r>
              <a:rPr lang="en-US" altLang="zh-CN" sz="2400" dirty="0" smtClean="0"/>
              <a:t>2</a:t>
            </a:r>
            <a:r>
              <a:rPr lang="en-US" altLang="zh-CN" sz="2400" baseline="30000" dirty="0" smtClean="0"/>
              <a:t>64</a:t>
            </a:r>
            <a:r>
              <a:rPr lang="zh-CN" altLang="en-US" sz="2400" dirty="0" smtClean="0"/>
              <a:t>位，输出为</a:t>
            </a:r>
            <a:r>
              <a:rPr lang="en-US" altLang="zh-CN" sz="2400" dirty="0" smtClean="0"/>
              <a:t>160</a:t>
            </a:r>
            <a:r>
              <a:rPr lang="zh-CN" altLang="en-US" sz="2400" dirty="0" smtClean="0"/>
              <a:t>位</a:t>
            </a:r>
            <a:endParaRPr lang="en-US" altLang="zh-CN" sz="2400" dirty="0" smtClean="0"/>
          </a:p>
          <a:p>
            <a:pPr lvl="1">
              <a:lnSpc>
                <a:spcPct val="110000"/>
              </a:lnSpc>
            </a:pPr>
            <a:r>
              <a:rPr lang="zh-CN" altLang="en-US" sz="2400" dirty="0" smtClean="0"/>
              <a:t>处理过程与</a:t>
            </a:r>
            <a:r>
              <a:rPr lang="en-US" altLang="zh-CN" sz="2400" dirty="0" smtClean="0"/>
              <a:t>MD5</a:t>
            </a:r>
            <a:r>
              <a:rPr lang="zh-CN" altLang="en-US" sz="2400" dirty="0" smtClean="0"/>
              <a:t>类似。用同样方式</a:t>
            </a:r>
            <a:r>
              <a:rPr lang="zh-CN" altLang="en-US" dirty="0" smtClean="0"/>
              <a:t>填充明文</a:t>
            </a:r>
            <a:r>
              <a:rPr lang="zh-CN" altLang="en-US" sz="2400" dirty="0" smtClean="0"/>
              <a:t>，并分成</a:t>
            </a:r>
            <a:r>
              <a:rPr lang="en-US" altLang="zh-CN" sz="2400" dirty="0" smtClean="0"/>
              <a:t>512</a:t>
            </a:r>
            <a:r>
              <a:rPr lang="zh-CN" altLang="en-US" sz="2400" dirty="0" smtClean="0"/>
              <a:t>位的定长块，每一块与当前信息摘要值结合，产生信息摘要的下一个中间结果，直到处理完毕。</a:t>
            </a:r>
            <a:endParaRPr lang="en-US" altLang="zh-CN" sz="2400" dirty="0" smtClean="0"/>
          </a:p>
          <a:p>
            <a:pPr lvl="1">
              <a:lnSpc>
                <a:spcPct val="110000"/>
              </a:lnSpc>
            </a:pPr>
            <a:r>
              <a:rPr lang="zh-CN" altLang="en-US" sz="2400" dirty="0" smtClean="0"/>
              <a:t>共扫描</a:t>
            </a:r>
            <a:r>
              <a:rPr lang="en-US" altLang="zh-CN" sz="2400" dirty="0" smtClean="0"/>
              <a:t>5</a:t>
            </a:r>
            <a:r>
              <a:rPr lang="zh-CN" altLang="en-US" sz="2400" dirty="0" smtClean="0"/>
              <a:t>遍，效率略低于</a:t>
            </a:r>
            <a:r>
              <a:rPr lang="en-US" altLang="zh-CN" sz="2400" dirty="0" smtClean="0"/>
              <a:t>MD5</a:t>
            </a:r>
            <a:r>
              <a:rPr lang="zh-CN" altLang="en-US" sz="2400" dirty="0" smtClean="0"/>
              <a:t>（</a:t>
            </a:r>
            <a:r>
              <a:rPr lang="en-US" altLang="zh-CN" sz="2400" dirty="0" smtClean="0"/>
              <a:t>4</a:t>
            </a:r>
            <a:r>
              <a:rPr lang="zh-CN" altLang="en-US" sz="2400" dirty="0" smtClean="0"/>
              <a:t>遍），强度略高</a:t>
            </a:r>
          </a:p>
          <a:p>
            <a:pPr lvl="1">
              <a:lnSpc>
                <a:spcPct val="110000"/>
              </a:lnSpc>
            </a:pPr>
            <a:r>
              <a:rPr lang="zh-CN" altLang="en-US" sz="2400" dirty="0" smtClean="0"/>
              <a:t>使用</a:t>
            </a:r>
            <a:r>
              <a:rPr lang="en-US" altLang="zh-CN" sz="2400" dirty="0" smtClean="0"/>
              <a:t>5</a:t>
            </a:r>
            <a:r>
              <a:rPr lang="zh-CN" altLang="en-US" sz="2400" dirty="0" smtClean="0"/>
              <a:t>个寄存器：</a:t>
            </a:r>
            <a:r>
              <a:rPr lang="en-US" altLang="zh-CN" sz="2400" dirty="0" smtClean="0"/>
              <a:t>A, B, C, D, E</a:t>
            </a:r>
            <a:r>
              <a:rPr lang="zh-CN" altLang="en-US" sz="2400" dirty="0" smtClean="0"/>
              <a:t>。</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6251174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10000"/>
              </a:lnSpc>
            </a:pPr>
            <a:r>
              <a:rPr lang="zh-CN" altLang="en-US" sz="2600" dirty="0"/>
              <a:t>基本算法 </a:t>
            </a:r>
          </a:p>
          <a:p>
            <a:pPr lvl="1">
              <a:lnSpc>
                <a:spcPct val="110000"/>
              </a:lnSpc>
            </a:pPr>
            <a:r>
              <a:rPr lang="zh-CN" altLang="en-US" dirty="0"/>
              <a:t>初值：</a:t>
            </a:r>
            <a:endParaRPr lang="en-US" altLang="zh-CN" dirty="0"/>
          </a:p>
          <a:p>
            <a:pPr lvl="1">
              <a:lnSpc>
                <a:spcPct val="110000"/>
              </a:lnSpc>
              <a:buNone/>
            </a:pPr>
            <a:r>
              <a:rPr lang="en-US" altLang="zh-CN" dirty="0">
                <a:latin typeface="+mn-ea"/>
              </a:rPr>
              <a:t>	A = 67452301; B = EFCDAB89; C = 98BADCFE;</a:t>
            </a:r>
            <a:r>
              <a:rPr lang="zh-CN" altLang="en-US" dirty="0">
                <a:latin typeface="+mn-ea"/>
              </a:rPr>
              <a:t> </a:t>
            </a:r>
            <a:endParaRPr lang="en-US" altLang="zh-CN" dirty="0">
              <a:latin typeface="+mn-ea"/>
            </a:endParaRPr>
          </a:p>
          <a:p>
            <a:pPr lvl="1">
              <a:lnSpc>
                <a:spcPct val="110000"/>
              </a:lnSpc>
              <a:buNone/>
            </a:pPr>
            <a:r>
              <a:rPr lang="en-US" altLang="zh-CN" dirty="0">
                <a:latin typeface="+mn-ea"/>
              </a:rPr>
              <a:t>	D = 10325476; E = C3D2E1F0</a:t>
            </a:r>
          </a:p>
          <a:p>
            <a:pPr lvl="1">
              <a:lnSpc>
                <a:spcPct val="110000"/>
              </a:lnSpc>
            </a:pPr>
            <a:r>
              <a:rPr lang="en-US" altLang="zh-CN" dirty="0">
                <a:latin typeface="+mn-ea"/>
              </a:rPr>
              <a:t>	</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被复制到</a:t>
            </a:r>
            <a:r>
              <a:rPr lang="en-US" altLang="zh-CN" dirty="0"/>
              <a:t>AA</a:t>
            </a:r>
            <a:r>
              <a:rPr lang="zh-CN" altLang="en-US" dirty="0"/>
              <a:t>、</a:t>
            </a:r>
            <a:r>
              <a:rPr lang="en-US" altLang="zh-CN" dirty="0"/>
              <a:t>BB</a:t>
            </a:r>
            <a:r>
              <a:rPr lang="zh-CN" altLang="en-US" dirty="0"/>
              <a:t>、</a:t>
            </a:r>
            <a:r>
              <a:rPr lang="en-US" altLang="zh-CN" dirty="0"/>
              <a:t>CC</a:t>
            </a:r>
            <a:r>
              <a:rPr lang="zh-CN" altLang="en-US" dirty="0"/>
              <a:t>、</a:t>
            </a:r>
            <a:r>
              <a:rPr lang="en-US" altLang="zh-CN" dirty="0"/>
              <a:t>DD</a:t>
            </a:r>
            <a:r>
              <a:rPr lang="zh-CN" altLang="en-US" dirty="0"/>
              <a:t>、</a:t>
            </a:r>
            <a:r>
              <a:rPr lang="en-US" altLang="zh-CN" dirty="0"/>
              <a:t>EE</a:t>
            </a:r>
            <a:r>
              <a:rPr lang="zh-CN" altLang="en-US" dirty="0"/>
              <a:t>，进行四轮迭代，每轮</a:t>
            </a:r>
            <a:r>
              <a:rPr lang="en-US" altLang="zh-CN" dirty="0"/>
              <a:t>20</a:t>
            </a:r>
            <a:r>
              <a:rPr lang="zh-CN" altLang="en-US" dirty="0"/>
              <a:t>步运算，每一步对三个寄存器进行非线性操作，然后移位。</a:t>
            </a:r>
            <a:r>
              <a:rPr lang="zh-CN" altLang="en-US" dirty="0" smtClean="0"/>
              <a:t>每轮有</a:t>
            </a:r>
            <a:r>
              <a:rPr lang="zh-CN" altLang="en-US" dirty="0"/>
              <a:t>一个常数</a:t>
            </a:r>
            <a:r>
              <a:rPr lang="en-US" altLang="zh-CN" dirty="0"/>
              <a:t>k</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4607114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消息扩展</a:t>
            </a:r>
            <a:endParaRPr lang="zh-CN" altLang="en-US" dirty="0"/>
          </a:p>
        </p:txBody>
      </p:sp>
      <p:sp>
        <p:nvSpPr>
          <p:cNvPr id="3" name="内容占位符 2"/>
          <p:cNvSpPr>
            <a:spLocks noGrp="1"/>
          </p:cNvSpPr>
          <p:nvPr>
            <p:ph idx="1"/>
          </p:nvPr>
        </p:nvSpPr>
        <p:spPr/>
        <p:txBody>
          <a:bodyPr/>
          <a:lstStyle/>
          <a:p>
            <a:pPr>
              <a:lnSpc>
                <a:spcPct val="80000"/>
              </a:lnSpc>
            </a:pPr>
            <a:r>
              <a:rPr lang="en-US" altLang="zh-CN" dirty="0" err="1" smtClean="0"/>
              <a:t>W</a:t>
            </a:r>
            <a:r>
              <a:rPr lang="en-US" altLang="zh-CN" baseline="-25000" dirty="0" err="1" smtClean="0"/>
              <a:t>t</a:t>
            </a:r>
            <a:r>
              <a:rPr lang="en-US" altLang="zh-CN" dirty="0" smtClean="0"/>
              <a:t>=M</a:t>
            </a:r>
            <a:r>
              <a:rPr lang="en-US" altLang="zh-CN" baseline="-25000" dirty="0" smtClean="0"/>
              <a:t>t</a:t>
            </a:r>
            <a:r>
              <a:rPr lang="en-US" altLang="zh-CN" dirty="0" smtClean="0"/>
              <a:t>(</a:t>
            </a:r>
            <a:r>
              <a:rPr lang="zh-CN" altLang="en-US" dirty="0" smtClean="0"/>
              <a:t>输入的相应消息字</a:t>
            </a:r>
            <a:r>
              <a:rPr lang="en-US" altLang="zh-CN" dirty="0" smtClean="0"/>
              <a:t>), 0&lt;=t&lt;=15</a:t>
            </a:r>
          </a:p>
          <a:p>
            <a:pPr>
              <a:lnSpc>
                <a:spcPct val="80000"/>
              </a:lnSpc>
            </a:pPr>
            <a:r>
              <a:rPr lang="en-US" altLang="zh-CN" dirty="0" err="1" smtClean="0"/>
              <a:t>W</a:t>
            </a:r>
            <a:r>
              <a:rPr lang="en-US" altLang="zh-CN" baseline="-25000" dirty="0" err="1" smtClean="0"/>
              <a:t>t</a:t>
            </a:r>
            <a:r>
              <a:rPr lang="en-US" altLang="zh-CN" dirty="0" smtClean="0"/>
              <a:t>=W</a:t>
            </a:r>
            <a:r>
              <a:rPr lang="en-US" altLang="zh-CN" baseline="-25000" dirty="0" smtClean="0"/>
              <a:t>t-3</a:t>
            </a:r>
            <a:r>
              <a:rPr lang="en-US" altLang="zh-CN" dirty="0" smtClean="0"/>
              <a:t> </a:t>
            </a:r>
            <a:r>
              <a:rPr lang="en-US" altLang="zh-CN" dirty="0" smtClean="0">
                <a:sym typeface="Symbol" pitchFamily="18" charset="2"/>
              </a:rPr>
              <a:t></a:t>
            </a:r>
            <a:r>
              <a:rPr lang="en-US" altLang="zh-CN" dirty="0" smtClean="0"/>
              <a:t> W</a:t>
            </a:r>
            <a:r>
              <a:rPr lang="en-US" altLang="zh-CN" baseline="-25000" dirty="0" smtClean="0"/>
              <a:t>t-8</a:t>
            </a:r>
            <a:r>
              <a:rPr lang="en-US" altLang="zh-CN" dirty="0" smtClean="0"/>
              <a:t> </a:t>
            </a:r>
            <a:r>
              <a:rPr lang="en-US" altLang="zh-CN" dirty="0" smtClean="0">
                <a:sym typeface="Symbol" pitchFamily="18" charset="2"/>
              </a:rPr>
              <a:t></a:t>
            </a:r>
            <a:r>
              <a:rPr lang="en-US" altLang="zh-CN" dirty="0" smtClean="0"/>
              <a:t> W</a:t>
            </a:r>
            <a:r>
              <a:rPr lang="en-US" altLang="zh-CN" baseline="-25000" dirty="0" smtClean="0"/>
              <a:t>t-14</a:t>
            </a:r>
            <a:r>
              <a:rPr lang="en-US" altLang="zh-CN" dirty="0" smtClean="0"/>
              <a:t> </a:t>
            </a:r>
            <a:r>
              <a:rPr lang="en-US" altLang="zh-CN" dirty="0" smtClean="0">
                <a:sym typeface="Symbol" pitchFamily="18" charset="2"/>
              </a:rPr>
              <a:t></a:t>
            </a:r>
            <a:r>
              <a:rPr lang="en-US" altLang="zh-CN" dirty="0" smtClean="0"/>
              <a:t> W</a:t>
            </a:r>
            <a:r>
              <a:rPr lang="en-US" altLang="zh-CN" baseline="-25000" dirty="0" smtClean="0"/>
              <a:t>t-16</a:t>
            </a:r>
            <a:r>
              <a:rPr lang="en-US" altLang="zh-CN" dirty="0" smtClean="0"/>
              <a:t>, 16&lt;=t&lt;=79</a:t>
            </a:r>
          </a:p>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85719" y="2475167"/>
            <a:ext cx="8595667" cy="2811221"/>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6200276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339752" y="424290"/>
            <a:ext cx="4445686" cy="6016318"/>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56</a:t>
            </a:fld>
            <a:endParaRPr lang="en-US" altLang="zh-CN" dirty="0"/>
          </a:p>
        </p:txBody>
      </p:sp>
      <p:sp>
        <p:nvSpPr>
          <p:cNvPr id="5" name="流程图: 可选过程 4">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6" name="流程图: 可选过程 5">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7" name="流程图: 可选过程 6">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7369974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单步操作</a:t>
            </a:r>
            <a:r>
              <a:rPr lang="en-US" altLang="zh-CN" dirty="0" smtClean="0"/>
              <a:t>(</a:t>
            </a:r>
            <a:r>
              <a:rPr lang="zh-CN" altLang="en-US" dirty="0" smtClean="0"/>
              <a:t>压缩函数</a:t>
            </a:r>
            <a:r>
              <a:rPr lang="en-US" altLang="zh-CN" dirty="0" smtClean="0"/>
              <a:t>)</a:t>
            </a:r>
            <a:endParaRPr lang="zh-CN" altLang="en-US" dirty="0"/>
          </a:p>
        </p:txBody>
      </p:sp>
      <p:sp>
        <p:nvSpPr>
          <p:cNvPr id="3" name="内容占位符 2"/>
          <p:cNvSpPr>
            <a:spLocks noGrp="1"/>
          </p:cNvSpPr>
          <p:nvPr>
            <p:ph idx="1"/>
          </p:nvPr>
        </p:nvSpPr>
        <p:spPr>
          <a:xfrm>
            <a:off x="323528" y="1295400"/>
            <a:ext cx="8640960" cy="5029200"/>
          </a:xfrm>
        </p:spPr>
        <p:txBody>
          <a:bodyPr>
            <a:normAutofit/>
          </a:bodyPr>
          <a:lstStyle/>
          <a:p>
            <a:r>
              <a:rPr lang="zh-CN" altLang="en-US" dirty="0" smtClean="0"/>
              <a:t>基本运算</a:t>
            </a:r>
            <a:endParaRPr lang="en-US" altLang="zh-CN" dirty="0" smtClean="0"/>
          </a:p>
          <a:p>
            <a:pPr marL="0" indent="0">
              <a:buNone/>
            </a:pPr>
            <a:r>
              <a:rPr lang="en-US" altLang="zh-CN" sz="2400" dirty="0" smtClean="0"/>
              <a:t>{A,B,C,D,E}</a:t>
            </a:r>
            <a:r>
              <a:rPr lang="en-US" altLang="zh-CN" sz="2400" dirty="0" smtClean="0">
                <a:sym typeface="Symbol" pitchFamily="18" charset="2"/>
              </a:rPr>
              <a:t></a:t>
            </a:r>
            <a:r>
              <a:rPr lang="en-US" altLang="zh-CN" sz="2400" dirty="0" smtClean="0"/>
              <a:t>{(CLS</a:t>
            </a:r>
            <a:r>
              <a:rPr lang="en-US" altLang="zh-CN" sz="2400" baseline="-25000" dirty="0" smtClean="0"/>
              <a:t>5</a:t>
            </a:r>
            <a:r>
              <a:rPr lang="en-US" altLang="zh-CN" sz="2400" dirty="0" smtClean="0"/>
              <a:t>(A)+f</a:t>
            </a:r>
            <a:r>
              <a:rPr lang="en-US" altLang="zh-CN" sz="2400" baseline="-25000" dirty="0" smtClean="0"/>
              <a:t>t</a:t>
            </a:r>
            <a:r>
              <a:rPr lang="en-US" altLang="zh-CN" sz="2400" dirty="0" smtClean="0"/>
              <a:t>(B,C,D)+</a:t>
            </a:r>
            <a:r>
              <a:rPr lang="en-US" altLang="zh-CN" sz="2400" dirty="0" err="1" smtClean="0"/>
              <a:t>E+W</a:t>
            </a:r>
            <a:r>
              <a:rPr lang="en-US" altLang="zh-CN" sz="2400" baseline="-25000" dirty="0" err="1" smtClean="0"/>
              <a:t>t</a:t>
            </a:r>
            <a:r>
              <a:rPr lang="en-US" altLang="zh-CN" sz="2400" dirty="0" err="1" smtClean="0"/>
              <a:t>+K</a:t>
            </a:r>
            <a:r>
              <a:rPr lang="en-US" altLang="zh-CN" sz="2400" baseline="-25000" dirty="0" err="1" smtClean="0"/>
              <a:t>t</a:t>
            </a:r>
            <a:r>
              <a:rPr lang="en-US" altLang="zh-CN" sz="2400" dirty="0" smtClean="0"/>
              <a:t>),A,CLS</a:t>
            </a:r>
            <a:r>
              <a:rPr lang="en-US" altLang="zh-CN" sz="2400" baseline="-25000" dirty="0" smtClean="0"/>
              <a:t>30</a:t>
            </a:r>
            <a:r>
              <a:rPr lang="en-US" altLang="zh-CN" sz="2400" dirty="0" smtClean="0"/>
              <a:t>(B),C,D}</a:t>
            </a:r>
            <a:endParaRPr lang="en-US" altLang="zh-CN" sz="2000" dirty="0" smtClean="0"/>
          </a:p>
          <a:p>
            <a:pPr>
              <a:buNone/>
            </a:pPr>
            <a:endParaRPr lang="en-US" altLang="zh-CN" dirty="0" smtClean="0"/>
          </a:p>
          <a:p>
            <a:pPr>
              <a:buNone/>
            </a:pPr>
            <a:r>
              <a:rPr lang="en-US" altLang="zh-CN" sz="2400" dirty="0" smtClean="0"/>
              <a:t>	</a:t>
            </a:r>
            <a:r>
              <a:rPr lang="zh-CN" altLang="en-US" sz="2400" dirty="0" smtClean="0"/>
              <a:t>其中，</a:t>
            </a:r>
            <a:r>
              <a:rPr lang="en-US" altLang="zh-CN" sz="2400" dirty="0" smtClean="0"/>
              <a:t>A, B, C, D, E</a:t>
            </a:r>
            <a:r>
              <a:rPr lang="zh-CN" altLang="en-US" sz="2400" dirty="0" smtClean="0"/>
              <a:t>为寄存器</a:t>
            </a:r>
          </a:p>
          <a:p>
            <a:pPr lvl="1"/>
            <a:r>
              <a:rPr lang="en-US" altLang="zh-CN" sz="2400" dirty="0" smtClean="0"/>
              <a:t>t</a:t>
            </a:r>
            <a:r>
              <a:rPr lang="zh-CN" altLang="en-US" sz="2400" dirty="0" smtClean="0"/>
              <a:t>：步数</a:t>
            </a:r>
          </a:p>
          <a:p>
            <a:pPr lvl="1"/>
            <a:r>
              <a:rPr lang="en-US" altLang="zh-CN" sz="2400" dirty="0" smtClean="0"/>
              <a:t>f</a:t>
            </a:r>
            <a:r>
              <a:rPr lang="en-US" altLang="zh-CN" sz="2400" baseline="-25000" dirty="0" smtClean="0"/>
              <a:t>t</a:t>
            </a:r>
            <a:r>
              <a:rPr lang="zh-CN" altLang="en-US" sz="2400" dirty="0" smtClean="0"/>
              <a:t>：基本逻辑函数</a:t>
            </a:r>
          </a:p>
          <a:p>
            <a:pPr lvl="1"/>
            <a:r>
              <a:rPr lang="en-US" altLang="zh-CN" sz="2400" dirty="0" err="1" smtClean="0"/>
              <a:t>CLS</a:t>
            </a:r>
            <a:r>
              <a:rPr lang="en-US" altLang="zh-CN" sz="2400" baseline="-25000" dirty="0" err="1" smtClean="0"/>
              <a:t>x</a:t>
            </a:r>
            <a:r>
              <a:rPr lang="zh-CN" altLang="en-US" sz="2400" dirty="0" smtClean="0"/>
              <a:t>：左循环移位</a:t>
            </a:r>
            <a:r>
              <a:rPr lang="en-US" altLang="zh-CN" sz="2400" dirty="0" smtClean="0"/>
              <a:t>x</a:t>
            </a:r>
            <a:r>
              <a:rPr lang="zh-CN" altLang="en-US" sz="2400" dirty="0" smtClean="0"/>
              <a:t>位</a:t>
            </a:r>
          </a:p>
          <a:p>
            <a:pPr lvl="1"/>
            <a:r>
              <a:rPr lang="en-US" altLang="zh-CN" sz="2400" dirty="0" smtClean="0"/>
              <a:t>W</a:t>
            </a:r>
            <a:r>
              <a:rPr lang="en-US" altLang="zh-CN" sz="2400" baseline="-25000" dirty="0" smtClean="0"/>
              <a:t>t</a:t>
            </a:r>
            <a:r>
              <a:rPr lang="zh-CN" altLang="en-US" sz="2400" dirty="0" smtClean="0"/>
              <a:t>：由输入导出的</a:t>
            </a:r>
            <a:r>
              <a:rPr lang="en-US" altLang="zh-CN" sz="2400" dirty="0" smtClean="0"/>
              <a:t>32</a:t>
            </a:r>
            <a:r>
              <a:rPr lang="zh-CN" altLang="en-US" sz="2400" dirty="0" smtClean="0"/>
              <a:t>位字</a:t>
            </a:r>
          </a:p>
          <a:p>
            <a:pPr lvl="1"/>
            <a:r>
              <a:rPr lang="en-US" altLang="zh-CN" sz="2400" dirty="0" err="1" smtClean="0"/>
              <a:t>k</a:t>
            </a:r>
            <a:r>
              <a:rPr lang="en-US" altLang="zh-CN" sz="2400" baseline="-25000" dirty="0" err="1" smtClean="0"/>
              <a:t>t</a:t>
            </a:r>
            <a:r>
              <a:rPr lang="zh-CN" altLang="en-US" sz="2400" dirty="0" smtClean="0"/>
              <a:t>：常数</a:t>
            </a:r>
          </a:p>
          <a:p>
            <a:pPr lvl="1"/>
            <a:r>
              <a:rPr lang="en-US" altLang="zh-CN" sz="2400" dirty="0" smtClean="0"/>
              <a:t>+</a:t>
            </a:r>
            <a:r>
              <a:rPr lang="zh-CN" altLang="en-US" sz="2400" dirty="0" smtClean="0"/>
              <a:t>：模</a:t>
            </a:r>
            <a:r>
              <a:rPr lang="en-US" altLang="zh-CN" sz="2400" dirty="0" smtClean="0"/>
              <a:t>2</a:t>
            </a:r>
            <a:r>
              <a:rPr lang="en-US" altLang="zh-CN" sz="2400" baseline="30000" dirty="0" smtClean="0"/>
              <a:t>32</a:t>
            </a:r>
            <a:r>
              <a:rPr lang="zh-CN" altLang="en-US" sz="2400" dirty="0" smtClean="0"/>
              <a:t>的加运算</a:t>
            </a:r>
          </a:p>
        </p:txBody>
      </p:sp>
      <p:pic>
        <p:nvPicPr>
          <p:cNvPr id="6" name="Picture 3"/>
          <p:cNvPicPr>
            <a:picLocks noChangeAspect="1" noChangeArrowheads="1"/>
          </p:cNvPicPr>
          <p:nvPr/>
        </p:nvPicPr>
        <p:blipFill>
          <a:blip r:embed="rId2" cstate="print"/>
          <a:srcRect/>
          <a:stretch>
            <a:fillRect/>
          </a:stretch>
        </p:blipFill>
        <p:spPr bwMode="auto">
          <a:xfrm>
            <a:off x="5012759" y="2589414"/>
            <a:ext cx="4027221" cy="3071834"/>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3184784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endParaRPr lang="zh-CN" altLang="en-US"/>
          </a:p>
        </p:txBody>
      </p:sp>
      <p:graphicFrame>
        <p:nvGraphicFramePr>
          <p:cNvPr id="6" name="Group 2"/>
          <p:cNvGraphicFramePr>
            <a:graphicFrameLocks/>
          </p:cNvGraphicFramePr>
          <p:nvPr>
            <p:extLst>
              <p:ext uri="{D42A27DB-BD31-4B8C-83A1-F6EECF244321}">
                <p14:modId xmlns:p14="http://schemas.microsoft.com/office/powerpoint/2010/main" val="1194807758"/>
              </p:ext>
            </p:extLst>
          </p:nvPr>
        </p:nvGraphicFramePr>
        <p:xfrm>
          <a:off x="2123728" y="1484784"/>
          <a:ext cx="4857783" cy="2338390"/>
        </p:xfrm>
        <a:graphic>
          <a:graphicData uri="http://schemas.openxmlformats.org/drawingml/2006/table">
            <a:tbl>
              <a:tblPr>
                <a:tableStyleId>{5940675A-B579-460E-94D1-54222C63F5DA}</a:tableStyleId>
              </a:tblPr>
              <a:tblGrid>
                <a:gridCol w="571503"/>
                <a:gridCol w="1571636"/>
                <a:gridCol w="2714644"/>
              </a:tblGrid>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u="none" strike="noStrike" cap="none" normalizeH="0" baseline="0" dirty="0" smtClean="0">
                          <a:ln>
                            <a:noFill/>
                          </a:ln>
                          <a:solidFill>
                            <a:schemeClr val="tx1"/>
                          </a:solidFill>
                          <a:effectLst/>
                          <a:latin typeface="Times New Roman" pitchFamily="18" charset="0"/>
                          <a:ea typeface="+mn-ea"/>
                          <a:cs typeface="Times New Roman" pitchFamily="18" charset="0"/>
                        </a:rPr>
                        <a:t>轮</a:t>
                      </a:r>
                      <a:endParaRPr kumimoji="0" lang="zh-CN" altLang="en-US"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u="none" strike="noStrike" cap="none" normalizeH="0" baseline="0" dirty="0" smtClean="0">
                          <a:ln>
                            <a:noFill/>
                          </a:ln>
                          <a:solidFill>
                            <a:schemeClr val="tx1"/>
                          </a:solidFill>
                          <a:effectLst/>
                          <a:latin typeface="Times New Roman" pitchFamily="18" charset="0"/>
                          <a:ea typeface="+mn-ea"/>
                          <a:cs typeface="Times New Roman" pitchFamily="18" charset="0"/>
                        </a:rPr>
                        <a:t>常数</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K</a:t>
                      </a:r>
                      <a:r>
                        <a:rPr kumimoji="0" lang="en-US" altLang="zh-CN" sz="2000" u="none" strike="noStrike" cap="none" normalizeH="0" baseline="-25000" dirty="0" smtClean="0">
                          <a:ln>
                            <a:noFill/>
                          </a:ln>
                          <a:solidFill>
                            <a:schemeClr val="tx1"/>
                          </a:solidFill>
                          <a:effectLst/>
                          <a:latin typeface="Times New Roman" pitchFamily="18" charset="0"/>
                          <a:ea typeface="+mn-ea"/>
                          <a:cs typeface="Times New Roman" pitchFamily="18" charset="0"/>
                        </a:rPr>
                        <a:t>t</a:t>
                      </a:r>
                      <a:endParaRPr kumimoji="0" lang="en-US" altLang="zh-CN" sz="2000" b="1" i="0" u="none" strike="noStrike" cap="none" normalizeH="0" baseline="-2500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f</a:t>
                      </a:r>
                      <a:r>
                        <a:rPr kumimoji="0" lang="en-US" altLang="zh-CN" sz="2000" u="none" strike="noStrike" cap="none" normalizeH="0" baseline="-25000" dirty="0" smtClean="0">
                          <a:ln>
                            <a:noFill/>
                          </a:ln>
                          <a:solidFill>
                            <a:schemeClr val="tx1"/>
                          </a:solidFill>
                          <a:effectLst/>
                          <a:latin typeface="Times New Roman" pitchFamily="18" charset="0"/>
                          <a:ea typeface="+mn-ea"/>
                          <a:cs typeface="Times New Roman" pitchFamily="18" charset="0"/>
                        </a:rPr>
                        <a:t>t</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(B, C, D)</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rPr>
                        <a:t>1</a:t>
                      </a: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5A827999</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(B</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rPr>
                        <a:t>&amp;</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C) | ((~B)&amp;D)</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2</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6ED9EBA1</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B</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rPr>
                        <a:t></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C</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rPr>
                        <a:t></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D</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3</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8F1BBCDC</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(B&amp;C) | (B&amp;D) | (C&amp;D)</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4</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CA62C1D6</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B</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rPr>
                        <a:t></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C</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rPr>
                        <a:t></a:t>
                      </a:r>
                      <a:r>
                        <a:rPr kumimoji="0" lang="en-US" altLang="zh-CN" sz="2000" u="none" strike="noStrike" cap="none" normalizeH="0" baseline="0" dirty="0" smtClean="0">
                          <a:ln>
                            <a:noFill/>
                          </a:ln>
                          <a:solidFill>
                            <a:schemeClr val="tx1"/>
                          </a:solidFill>
                          <a:effectLst/>
                          <a:latin typeface="Times New Roman" pitchFamily="18" charset="0"/>
                          <a:ea typeface="+mn-ea"/>
                          <a:cs typeface="Times New Roman" pitchFamily="18" charset="0"/>
                        </a:rPr>
                        <a:t>D</a:t>
                      </a:r>
                      <a:endParaRPr kumimoji="0" lang="en-US" altLang="zh-CN" sz="2000" b="1" i="0" u="none" strike="noStrike" cap="none" normalizeH="0" baseline="0" dirty="0" smtClean="0">
                        <a:ln>
                          <a:noFill/>
                        </a:ln>
                        <a:solidFill>
                          <a:schemeClr val="tx1"/>
                        </a:solidFill>
                        <a:effectLst/>
                        <a:latin typeface="Times New Roman" pitchFamily="18" charset="0"/>
                        <a:ea typeface="+mn-ea"/>
                        <a:cs typeface="Times New Roman" pitchFamily="18" charset="0"/>
                        <a:sym typeface="Symbol" pitchFamily="18" charset="2"/>
                      </a:endParaRPr>
                    </a:p>
                  </a:txBody>
                  <a:tcPr horzOverflow="overflow"/>
                </a:tc>
              </a:tr>
            </a:tbl>
          </a:graphicData>
        </a:graphic>
      </p:graphicFrame>
      <p:pic>
        <p:nvPicPr>
          <p:cNvPr id="2050" name="Picture 2"/>
          <p:cNvPicPr>
            <a:picLocks noChangeAspect="1" noChangeArrowheads="1"/>
          </p:cNvPicPr>
          <p:nvPr/>
        </p:nvPicPr>
        <p:blipFill>
          <a:blip r:embed="rId2" cstate="print"/>
          <a:srcRect/>
          <a:stretch>
            <a:fillRect/>
          </a:stretch>
        </p:blipFill>
        <p:spPr bwMode="auto">
          <a:xfrm>
            <a:off x="2195736" y="4005064"/>
            <a:ext cx="4786346" cy="2513950"/>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4D5C3986-FA80-4EE7-9FDC-15A4E8531ED7}" type="slidenum">
              <a:rPr lang="zh-CN" altLang="en-US" smtClean="0"/>
              <a:pPr>
                <a:defRPr/>
              </a:pPr>
              <a:t>58</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5034054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SHA-1</a:t>
            </a:r>
            <a:r>
              <a:rPr lang="zh-CN" altLang="en-US" dirty="0" smtClean="0"/>
              <a:t>与</a:t>
            </a:r>
            <a:r>
              <a:rPr lang="en-US" altLang="zh-CN" dirty="0" smtClean="0"/>
              <a:t>MD-5</a:t>
            </a:r>
            <a:r>
              <a:rPr lang="zh-CN" altLang="en-US" dirty="0" smtClean="0"/>
              <a:t>的比较</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对强行攻击的安全性</a:t>
            </a:r>
            <a:endParaRPr lang="en-US" altLang="zh-CN" dirty="0" smtClean="0"/>
          </a:p>
          <a:p>
            <a:pPr lvl="1"/>
            <a:r>
              <a:rPr lang="en-US" altLang="zh-CN" dirty="0" smtClean="0"/>
              <a:t>SHA-1</a:t>
            </a:r>
            <a:r>
              <a:rPr lang="zh-CN" altLang="en-US" dirty="0" smtClean="0"/>
              <a:t>较强</a:t>
            </a:r>
          </a:p>
          <a:p>
            <a:r>
              <a:rPr lang="zh-CN" altLang="en-US" dirty="0" smtClean="0"/>
              <a:t>对密码分析的安全性</a:t>
            </a:r>
            <a:endParaRPr lang="en-US" altLang="zh-CN" sz="2600" dirty="0" smtClean="0"/>
          </a:p>
          <a:p>
            <a:pPr lvl="1"/>
            <a:r>
              <a:rPr lang="zh-CN" altLang="en-US" dirty="0" smtClean="0"/>
              <a:t>王小云算法对</a:t>
            </a:r>
            <a:r>
              <a:rPr lang="en-US" altLang="zh-CN" dirty="0" smtClean="0"/>
              <a:t>MD5</a:t>
            </a:r>
            <a:r>
              <a:rPr lang="zh-CN" altLang="en-US" dirty="0" smtClean="0"/>
              <a:t>极高效，对</a:t>
            </a:r>
            <a:r>
              <a:rPr lang="en-US" altLang="zh-CN" dirty="0" smtClean="0"/>
              <a:t>SHA-1</a:t>
            </a:r>
            <a:r>
              <a:rPr lang="zh-CN" altLang="en-US" dirty="0" smtClean="0"/>
              <a:t>偏低</a:t>
            </a:r>
          </a:p>
          <a:p>
            <a:r>
              <a:rPr lang="zh-CN" altLang="en-US" dirty="0" smtClean="0"/>
              <a:t>速度</a:t>
            </a:r>
            <a:endParaRPr lang="en-US" altLang="zh-CN" dirty="0" smtClean="0"/>
          </a:p>
          <a:p>
            <a:pPr lvl="1"/>
            <a:r>
              <a:rPr lang="zh-CN" altLang="en-US" dirty="0" smtClean="0"/>
              <a:t>都是</a:t>
            </a:r>
            <a:r>
              <a:rPr lang="en-US" altLang="zh-CN" dirty="0" smtClean="0"/>
              <a:t>32</a:t>
            </a:r>
            <a:r>
              <a:rPr lang="zh-CN" altLang="en-US" dirty="0" smtClean="0"/>
              <a:t>位加法运算</a:t>
            </a:r>
            <a:endParaRPr lang="en-US" altLang="zh-CN" dirty="0" smtClean="0"/>
          </a:p>
          <a:p>
            <a:pPr lvl="1"/>
            <a:r>
              <a:rPr lang="en-US" altLang="zh-CN" dirty="0" smtClean="0"/>
              <a:t>SHA-1</a:t>
            </a:r>
            <a:r>
              <a:rPr lang="zh-CN" altLang="en-US" dirty="0" smtClean="0"/>
              <a:t>执行</a:t>
            </a:r>
            <a:r>
              <a:rPr lang="en-US" altLang="zh-CN" dirty="0" smtClean="0"/>
              <a:t>80</a:t>
            </a:r>
            <a:r>
              <a:rPr lang="zh-CN" altLang="en-US" dirty="0" smtClean="0"/>
              <a:t>步，缓冲区</a:t>
            </a:r>
            <a:r>
              <a:rPr lang="en-US" altLang="zh-CN" dirty="0" smtClean="0"/>
              <a:t>160</a:t>
            </a:r>
            <a:r>
              <a:rPr lang="zh-CN" altLang="en-US" dirty="0" smtClean="0"/>
              <a:t>位</a:t>
            </a:r>
            <a:endParaRPr lang="en-US" altLang="zh-CN" dirty="0" smtClean="0"/>
          </a:p>
          <a:p>
            <a:pPr lvl="1"/>
            <a:r>
              <a:rPr lang="en-US" altLang="zh-CN" dirty="0" smtClean="0"/>
              <a:t>MD5</a:t>
            </a:r>
            <a:r>
              <a:rPr lang="zh-CN" altLang="en-US" dirty="0" smtClean="0"/>
              <a:t>执行</a:t>
            </a:r>
            <a:r>
              <a:rPr lang="en-US" altLang="zh-CN" dirty="0" smtClean="0"/>
              <a:t>64</a:t>
            </a:r>
            <a:r>
              <a:rPr lang="zh-CN" altLang="en-US" dirty="0" smtClean="0"/>
              <a:t>步，缓冲区</a:t>
            </a:r>
            <a:r>
              <a:rPr lang="en-US" altLang="zh-CN" dirty="0" smtClean="0"/>
              <a:t>128</a:t>
            </a:r>
            <a:r>
              <a:rPr lang="zh-CN" altLang="en-US" dirty="0" smtClean="0"/>
              <a:t>位</a:t>
            </a:r>
          </a:p>
          <a:p>
            <a:r>
              <a:rPr lang="zh-CN" altLang="en-US" dirty="0" smtClean="0"/>
              <a:t>简单性和紧凑性</a:t>
            </a:r>
            <a:endParaRPr lang="en-US" altLang="zh-CN" dirty="0" smtClean="0"/>
          </a:p>
          <a:p>
            <a:pPr lvl="1"/>
            <a:r>
              <a:rPr lang="zh-CN" altLang="en-US" dirty="0" smtClean="0"/>
              <a:t>都易于实现</a:t>
            </a:r>
          </a:p>
          <a:p>
            <a:r>
              <a:rPr lang="zh-CN" altLang="en-US" dirty="0" smtClean="0"/>
              <a:t>低字节在前（</a:t>
            </a:r>
            <a:r>
              <a:rPr lang="en-US" altLang="zh-CN" dirty="0" smtClean="0"/>
              <a:t>MD5</a:t>
            </a:r>
            <a:r>
              <a:rPr lang="zh-CN" altLang="en-US" dirty="0" smtClean="0"/>
              <a:t>）和高字节在前结构（</a:t>
            </a:r>
            <a:r>
              <a:rPr lang="en-US" altLang="zh-CN" dirty="0" smtClean="0"/>
              <a:t>SHA-1</a:t>
            </a:r>
            <a:r>
              <a:rPr lang="zh-CN" altLang="en-US" dirty="0" smtClean="0"/>
              <a:t>）</a:t>
            </a:r>
            <a:endParaRPr lang="en-US" altLang="zh-CN" sz="2600" dirty="0" smtClean="0"/>
          </a:p>
          <a:p>
            <a:pPr lvl="1"/>
            <a:r>
              <a:rPr lang="zh-CN" altLang="en-US" dirty="0" smtClean="0">
                <a:latin typeface="仿宋_GB2312" pitchFamily="49" charset="-122"/>
              </a:rPr>
              <a:t>没有本质区别</a:t>
            </a:r>
            <a:endParaRPr lang="en-AU" altLang="zh-CN" dirty="0" smtClean="0">
              <a:latin typeface="仿宋_GB2312" pitchFamily="49" charset="-122"/>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108179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消息认证</a:t>
            </a:r>
            <a:endParaRPr lang="zh-CN" altLang="en-US" dirty="0"/>
          </a:p>
        </p:txBody>
      </p:sp>
      <p:sp>
        <p:nvSpPr>
          <p:cNvPr id="7" name="内容占位符 6"/>
          <p:cNvSpPr>
            <a:spLocks noGrp="1"/>
          </p:cNvSpPr>
          <p:nvPr>
            <p:ph idx="1"/>
          </p:nvPr>
        </p:nvSpPr>
        <p:spPr/>
        <p:txBody>
          <a:bodyPr/>
          <a:lstStyle/>
          <a:p>
            <a:pPr>
              <a:lnSpc>
                <a:spcPct val="90000"/>
              </a:lnSpc>
            </a:pPr>
            <a:r>
              <a:rPr lang="zh-CN" altLang="en-US" dirty="0" smtClean="0">
                <a:cs typeface="Times New Roman" pitchFamily="18" charset="0"/>
              </a:rPr>
              <a:t>消息认证（报文鉴别）包括：</a:t>
            </a:r>
            <a:endParaRPr lang="en-AU" altLang="zh-CN" dirty="0" smtClean="0">
              <a:cs typeface="Times New Roman" pitchFamily="18" charset="0"/>
            </a:endParaRPr>
          </a:p>
          <a:p>
            <a:pPr lvl="1">
              <a:lnSpc>
                <a:spcPct val="90000"/>
              </a:lnSpc>
            </a:pPr>
            <a:r>
              <a:rPr lang="zh-CN" altLang="en-US" dirty="0" smtClean="0">
                <a:cs typeface="Times New Roman" pitchFamily="18" charset="0"/>
              </a:rPr>
              <a:t>保护报文的完整性</a:t>
            </a:r>
            <a:endParaRPr lang="en-AU" altLang="zh-CN" dirty="0" smtClean="0">
              <a:cs typeface="Times New Roman" pitchFamily="18" charset="0"/>
            </a:endParaRPr>
          </a:p>
          <a:p>
            <a:pPr lvl="1">
              <a:lnSpc>
                <a:spcPct val="90000"/>
              </a:lnSpc>
            </a:pPr>
            <a:r>
              <a:rPr lang="zh-CN" altLang="en-US" dirty="0" smtClean="0">
                <a:cs typeface="Times New Roman" pitchFamily="18" charset="0"/>
              </a:rPr>
              <a:t>确认原始发报人身份</a:t>
            </a:r>
            <a:endParaRPr lang="en-AU" altLang="zh-CN" dirty="0" smtClean="0">
              <a:cs typeface="Times New Roman" pitchFamily="18" charset="0"/>
            </a:endParaRPr>
          </a:p>
          <a:p>
            <a:pPr lvl="1">
              <a:lnSpc>
                <a:spcPct val="90000"/>
              </a:lnSpc>
            </a:pPr>
            <a:r>
              <a:rPr lang="zh-CN" altLang="en-US" dirty="0" smtClean="0">
                <a:cs typeface="Times New Roman" pitchFamily="18" charset="0"/>
              </a:rPr>
              <a:t>发报方不可否认</a:t>
            </a:r>
            <a:endParaRPr lang="en-US" altLang="zh-CN" dirty="0" smtClean="0">
              <a:cs typeface="Times New Roman" pitchFamily="18" charset="0"/>
            </a:endParaRPr>
          </a:p>
          <a:p>
            <a:pPr>
              <a:lnSpc>
                <a:spcPct val="90000"/>
              </a:lnSpc>
            </a:pPr>
            <a:endParaRPr lang="en-US" altLang="zh-CN" dirty="0" smtClean="0">
              <a:cs typeface="Times New Roman" pitchFamily="18" charset="0"/>
            </a:endParaRPr>
          </a:p>
          <a:p>
            <a:pPr>
              <a:lnSpc>
                <a:spcPct val="90000"/>
              </a:lnSpc>
            </a:pPr>
            <a:r>
              <a:rPr lang="zh-CN" altLang="en-US" dirty="0" smtClean="0">
                <a:cs typeface="Times New Roman" pitchFamily="18" charset="0"/>
              </a:rPr>
              <a:t>通常与实际的安全需求结合起来考虑</a:t>
            </a:r>
            <a:endParaRPr lang="en-US" altLang="zh-CN" dirty="0" smtClean="0">
              <a:cs typeface="Times New Roman" pitchFamily="18" charset="0"/>
            </a:endParaRPr>
          </a:p>
          <a:p>
            <a:pPr>
              <a:lnSpc>
                <a:spcPct val="90000"/>
              </a:lnSpc>
            </a:pPr>
            <a:endParaRPr lang="en-US" altLang="zh-CN" dirty="0" smtClean="0">
              <a:cs typeface="Times New Roman" pitchFamily="18" charset="0"/>
            </a:endParaRPr>
          </a:p>
          <a:p>
            <a:pPr>
              <a:lnSpc>
                <a:spcPct val="90000"/>
              </a:lnSpc>
            </a:pPr>
            <a:r>
              <a:rPr lang="zh-CN" altLang="en-US" dirty="0" smtClean="0">
                <a:cs typeface="Times New Roman" pitchFamily="18" charset="0"/>
              </a:rPr>
              <a:t>三种操作可以提供认证：</a:t>
            </a:r>
            <a:endParaRPr lang="en-US" altLang="zh-CN" dirty="0" smtClean="0">
              <a:cs typeface="Times New Roman" pitchFamily="18" charset="0"/>
            </a:endParaRPr>
          </a:p>
          <a:p>
            <a:pPr lvl="1">
              <a:lnSpc>
                <a:spcPct val="90000"/>
              </a:lnSpc>
            </a:pPr>
            <a:r>
              <a:rPr lang="zh-CN" altLang="en-US" dirty="0" smtClean="0">
                <a:cs typeface="Times New Roman" pitchFamily="18" charset="0"/>
              </a:rPr>
              <a:t>消息加密</a:t>
            </a:r>
            <a:endParaRPr lang="en-US" altLang="zh-CN" dirty="0" smtClean="0">
              <a:cs typeface="Times New Roman" pitchFamily="18" charset="0"/>
            </a:endParaRPr>
          </a:p>
          <a:p>
            <a:pPr lvl="1">
              <a:lnSpc>
                <a:spcPct val="90000"/>
              </a:lnSpc>
            </a:pPr>
            <a:r>
              <a:rPr lang="zh-CN" altLang="en-US" dirty="0" smtClean="0">
                <a:cs typeface="Times New Roman" pitchFamily="18" charset="0"/>
              </a:rPr>
              <a:t>消息认证码</a:t>
            </a:r>
            <a:r>
              <a:rPr lang="en-US" altLang="zh-CN" dirty="0" smtClean="0">
                <a:cs typeface="Times New Roman" pitchFamily="18" charset="0"/>
              </a:rPr>
              <a:t>message authentication code (MAC)</a:t>
            </a:r>
          </a:p>
          <a:p>
            <a:pPr lvl="1">
              <a:lnSpc>
                <a:spcPct val="90000"/>
              </a:lnSpc>
            </a:pPr>
            <a:r>
              <a:rPr lang="en-US" altLang="zh-CN" dirty="0" smtClean="0">
                <a:cs typeface="Times New Roman" pitchFamily="18" charset="0"/>
              </a:rPr>
              <a:t>Hash</a:t>
            </a:r>
            <a:r>
              <a:rPr lang="zh-CN" altLang="en-US" dirty="0" smtClean="0">
                <a:cs typeface="Times New Roman" pitchFamily="18" charset="0"/>
              </a:rPr>
              <a:t>函数</a:t>
            </a:r>
            <a:endParaRPr lang="zh-CN" altLang="en-US" dirty="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0475904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修订版本</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smtClean="0"/>
              <a:t>2002</a:t>
            </a:r>
            <a:r>
              <a:rPr lang="zh-CN" altLang="en-US" sz="2400" dirty="0" smtClean="0"/>
              <a:t>年，</a:t>
            </a:r>
            <a:r>
              <a:rPr lang="en-US" altLang="zh-CN" sz="2400" dirty="0" smtClean="0"/>
              <a:t>NIST</a:t>
            </a:r>
            <a:r>
              <a:rPr lang="zh-CN" altLang="en-US" sz="2400" dirty="0" smtClean="0"/>
              <a:t>发布修正版</a:t>
            </a:r>
            <a:r>
              <a:rPr lang="en-US" altLang="zh-CN" sz="2400" dirty="0" smtClean="0"/>
              <a:t>FIPS 180-2</a:t>
            </a:r>
          </a:p>
          <a:p>
            <a:r>
              <a:rPr lang="zh-CN" altLang="en-US" sz="2400" dirty="0" smtClean="0"/>
              <a:t>增加三个新版本：</a:t>
            </a:r>
            <a:r>
              <a:rPr lang="en-US" altLang="zh-CN" sz="2400" dirty="0" smtClean="0"/>
              <a:t>SHA-256, SHA-384, SHA-512</a:t>
            </a:r>
          </a:p>
          <a:p>
            <a:pPr lvl="1"/>
            <a:r>
              <a:rPr lang="zh-CN" altLang="en-US" dirty="0" smtClean="0"/>
              <a:t>最初目的是与由于使用</a:t>
            </a:r>
            <a:r>
              <a:rPr lang="en-US" altLang="zh-CN" dirty="0" smtClean="0"/>
              <a:t>AES</a:t>
            </a:r>
            <a:r>
              <a:rPr lang="zh-CN" altLang="en-US" dirty="0" smtClean="0"/>
              <a:t>而增加的安全性相应</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dirty="0" smtClean="0"/>
              <a:t>SHA-224</a:t>
            </a:r>
            <a:r>
              <a:rPr lang="zh-CN" altLang="en-US" dirty="0" smtClean="0"/>
              <a:t>、</a:t>
            </a:r>
            <a:r>
              <a:rPr lang="en-US" altLang="zh-CN" dirty="0" smtClean="0"/>
              <a:t>SHA-256</a:t>
            </a:r>
            <a:r>
              <a:rPr lang="zh-CN" altLang="en-US" dirty="0" smtClean="0"/>
              <a:t>、</a:t>
            </a:r>
            <a:r>
              <a:rPr lang="en-US" altLang="zh-CN" dirty="0" smtClean="0"/>
              <a:t>SHA-384</a:t>
            </a:r>
            <a:r>
              <a:rPr lang="zh-CN" altLang="en-US" dirty="0" smtClean="0"/>
              <a:t>、</a:t>
            </a:r>
            <a:r>
              <a:rPr lang="en-US" altLang="zh-CN" dirty="0" smtClean="0"/>
              <a:t>SHA-512</a:t>
            </a:r>
            <a:r>
              <a:rPr lang="zh-CN" altLang="en-US" dirty="0" smtClean="0"/>
              <a:t>合称为</a:t>
            </a:r>
            <a:r>
              <a:rPr lang="en-US" altLang="zh-CN" dirty="0" smtClean="0"/>
              <a:t>SHA-2</a:t>
            </a:r>
          </a:p>
          <a:p>
            <a:pPr lvl="1"/>
            <a:r>
              <a:rPr lang="en-US" altLang="zh-CN" dirty="0" smtClean="0"/>
              <a:t>2012</a:t>
            </a:r>
            <a:r>
              <a:rPr lang="zh-CN" altLang="en-US" dirty="0" smtClean="0"/>
              <a:t>年</a:t>
            </a:r>
            <a:r>
              <a:rPr lang="en-US" altLang="zh-CN" dirty="0" smtClean="0"/>
              <a:t>3</a:t>
            </a:r>
            <a:r>
              <a:rPr lang="zh-CN" altLang="en-US" dirty="0" smtClean="0"/>
              <a:t>月发布</a:t>
            </a:r>
            <a:r>
              <a:rPr lang="en-US" altLang="zh-CN" dirty="0" smtClean="0"/>
              <a:t>FIPS 180-4</a:t>
            </a:r>
          </a:p>
        </p:txBody>
      </p:sp>
      <p:pic>
        <p:nvPicPr>
          <p:cNvPr id="6146" name="Picture 2"/>
          <p:cNvPicPr>
            <a:picLocks noChangeAspect="1" noChangeArrowheads="1"/>
          </p:cNvPicPr>
          <p:nvPr/>
        </p:nvPicPr>
        <p:blipFill>
          <a:blip r:embed="rId2" cstate="print"/>
          <a:srcRect/>
          <a:stretch>
            <a:fillRect/>
          </a:stretch>
        </p:blipFill>
        <p:spPr bwMode="auto">
          <a:xfrm>
            <a:off x="411596" y="2564904"/>
            <a:ext cx="8437237" cy="2500330"/>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080485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SHA-512</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747069" y="1268760"/>
            <a:ext cx="7425332" cy="4680520"/>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61</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5654693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SHA-512</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2786050" y="1412970"/>
            <a:ext cx="3786214" cy="4968204"/>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62</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7314886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SHA-512</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285852" y="1434152"/>
            <a:ext cx="6715172" cy="4923806"/>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63</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4268548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SHA-512</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206748" y="2143117"/>
            <a:ext cx="8651532" cy="3071834"/>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64</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0372029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常量与函数定义</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78443" y="1124744"/>
            <a:ext cx="9030061" cy="5256584"/>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4D5C3986-FA80-4EE7-9FDC-15A4E8531ED7}" type="slidenum">
              <a:rPr lang="zh-CN" altLang="en-US" smtClean="0"/>
              <a:pPr>
                <a:defRPr/>
              </a:pPr>
              <a:t>65</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4635327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a:t>
            </a:r>
            <a:r>
              <a:rPr lang="en-AU" altLang="zh-CN" dirty="0" smtClean="0">
                <a:ea typeface="宋体" pitchFamily="2" charset="-122"/>
              </a:rPr>
              <a:t>RIPEMD-160</a:t>
            </a:r>
            <a:endParaRPr lang="zh-CN" altLang="en-US" dirty="0"/>
          </a:p>
        </p:txBody>
      </p:sp>
      <p:sp>
        <p:nvSpPr>
          <p:cNvPr id="3" name="内容占位符 2"/>
          <p:cNvSpPr>
            <a:spLocks noGrp="1"/>
          </p:cNvSpPr>
          <p:nvPr>
            <p:ph idx="1"/>
          </p:nvPr>
        </p:nvSpPr>
        <p:spPr/>
        <p:txBody>
          <a:bodyPr/>
          <a:lstStyle/>
          <a:p>
            <a:r>
              <a:rPr lang="en-AU" altLang="zh-CN" dirty="0" smtClean="0">
                <a:cs typeface="Times New Roman" pitchFamily="18" charset="0"/>
              </a:rPr>
              <a:t>RIPEMD-160</a:t>
            </a:r>
            <a:r>
              <a:rPr lang="zh-CN" altLang="en-US" dirty="0" smtClean="0">
                <a:cs typeface="Times New Roman" pitchFamily="18" charset="0"/>
              </a:rPr>
              <a:t>由欧洲</a:t>
            </a:r>
            <a:r>
              <a:rPr lang="en-US" altLang="zh-CN" dirty="0" smtClean="0">
                <a:cs typeface="Times New Roman" pitchFamily="18" charset="0"/>
              </a:rPr>
              <a:t>RIPE</a:t>
            </a:r>
            <a:r>
              <a:rPr lang="zh-CN" altLang="en-US" dirty="0" smtClean="0">
                <a:cs typeface="Times New Roman" pitchFamily="18" charset="0"/>
              </a:rPr>
              <a:t>计划下一组研究人员于</a:t>
            </a:r>
            <a:r>
              <a:rPr lang="en-US" altLang="zh-CN" dirty="0" smtClean="0">
                <a:cs typeface="Times New Roman" pitchFamily="18" charset="0"/>
              </a:rPr>
              <a:t>1996</a:t>
            </a:r>
            <a:r>
              <a:rPr lang="zh-CN" altLang="en-US" dirty="0" smtClean="0">
                <a:cs typeface="Times New Roman" pitchFamily="18" charset="0"/>
              </a:rPr>
              <a:t>年设计</a:t>
            </a:r>
            <a:endParaRPr lang="en-AU" altLang="zh-CN" dirty="0" smtClean="0">
              <a:cs typeface="Times New Roman" pitchFamily="18" charset="0"/>
            </a:endParaRPr>
          </a:p>
          <a:p>
            <a:endParaRPr lang="en-AU" altLang="zh-CN" dirty="0" smtClean="0">
              <a:cs typeface="Times New Roman" pitchFamily="18" charset="0"/>
            </a:endParaRPr>
          </a:p>
          <a:p>
            <a:r>
              <a:rPr lang="zh-CN" altLang="en-US" dirty="0" smtClean="0">
                <a:cs typeface="Times New Roman" pitchFamily="18" charset="0"/>
              </a:rPr>
              <a:t>与</a:t>
            </a:r>
            <a:r>
              <a:rPr lang="en-US" altLang="zh-CN" dirty="0" smtClean="0">
                <a:cs typeface="Times New Roman" pitchFamily="18" charset="0"/>
              </a:rPr>
              <a:t>MD5/SHA</a:t>
            </a:r>
            <a:r>
              <a:rPr lang="zh-CN" altLang="en-US" dirty="0" smtClean="0">
                <a:cs typeface="Times New Roman" pitchFamily="18" charset="0"/>
              </a:rPr>
              <a:t>算法结构类似</a:t>
            </a:r>
            <a:endParaRPr lang="en-US" altLang="zh-CN" dirty="0" smtClean="0">
              <a:cs typeface="Times New Roman" pitchFamily="18" charset="0"/>
            </a:endParaRPr>
          </a:p>
          <a:p>
            <a:r>
              <a:rPr lang="zh-CN" altLang="en-US" dirty="0" smtClean="0">
                <a:cs typeface="Times New Roman" pitchFamily="18" charset="0"/>
              </a:rPr>
              <a:t>算法核心具有两个并行组，每组</a:t>
            </a:r>
            <a:r>
              <a:rPr lang="en-US" altLang="zh-CN" dirty="0" smtClean="0">
                <a:cs typeface="Times New Roman" pitchFamily="18" charset="0"/>
              </a:rPr>
              <a:t>5</a:t>
            </a:r>
            <a:r>
              <a:rPr lang="zh-CN" altLang="en-US" dirty="0" smtClean="0">
                <a:cs typeface="Times New Roman" pitchFamily="18" charset="0"/>
              </a:rPr>
              <a:t>轮，每轮</a:t>
            </a:r>
            <a:r>
              <a:rPr lang="en-US" altLang="zh-CN" dirty="0" smtClean="0">
                <a:cs typeface="Times New Roman" pitchFamily="18" charset="0"/>
              </a:rPr>
              <a:t>16</a:t>
            </a:r>
            <a:r>
              <a:rPr lang="zh-CN" altLang="en-US" dirty="0" smtClean="0">
                <a:cs typeface="Times New Roman" pitchFamily="18" charset="0"/>
              </a:rPr>
              <a:t>步</a:t>
            </a:r>
            <a:endParaRPr lang="en-AU" altLang="zh-CN" dirty="0" smtClean="0">
              <a:cs typeface="Times New Roman" pitchFamily="18" charset="0"/>
            </a:endParaRPr>
          </a:p>
          <a:p>
            <a:r>
              <a:rPr lang="zh-CN" altLang="en-US" dirty="0" smtClean="0">
                <a:cs typeface="Times New Roman" pitchFamily="18" charset="0"/>
              </a:rPr>
              <a:t>输出</a:t>
            </a:r>
            <a:r>
              <a:rPr lang="en-US" altLang="zh-CN" dirty="0" smtClean="0">
                <a:cs typeface="Times New Roman" pitchFamily="18" charset="0"/>
              </a:rPr>
              <a:t>160</a:t>
            </a:r>
            <a:r>
              <a:rPr lang="zh-CN" altLang="en-US" dirty="0" smtClean="0">
                <a:cs typeface="Times New Roman" pitchFamily="18" charset="0"/>
              </a:rPr>
              <a:t>位消息摘要</a:t>
            </a:r>
            <a:endParaRPr lang="en-US"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比</a:t>
            </a:r>
            <a:r>
              <a:rPr lang="en-US" altLang="zh-CN" dirty="0" smtClean="0">
                <a:cs typeface="Times New Roman" pitchFamily="18" charset="0"/>
              </a:rPr>
              <a:t>MD5</a:t>
            </a:r>
            <a:r>
              <a:rPr lang="zh-CN" altLang="en-US" dirty="0" smtClean="0">
                <a:cs typeface="Times New Roman" pitchFamily="18" charset="0"/>
              </a:rPr>
              <a:t>慢，比</a:t>
            </a:r>
            <a:r>
              <a:rPr lang="en-US" altLang="zh-CN" dirty="0" smtClean="0">
                <a:cs typeface="Times New Roman" pitchFamily="18" charset="0"/>
              </a:rPr>
              <a:t>SHA-1</a:t>
            </a:r>
            <a:r>
              <a:rPr lang="zh-CN" altLang="en-US" dirty="0" smtClean="0">
                <a:cs typeface="Times New Roman" pitchFamily="18" charset="0"/>
              </a:rPr>
              <a:t>快</a:t>
            </a:r>
            <a:endParaRPr lang="en-US" altLang="zh-CN" dirty="0" smtClean="0">
              <a:cs typeface="Times New Roman" pitchFamily="18" charset="0"/>
            </a:endParaRPr>
          </a:p>
          <a:p>
            <a:r>
              <a:rPr lang="zh-CN" altLang="en-US" dirty="0" smtClean="0">
                <a:cs typeface="Times New Roman" pitchFamily="18" charset="0"/>
              </a:rPr>
              <a:t>安全性略高于</a:t>
            </a:r>
            <a:r>
              <a:rPr lang="en-US" altLang="zh-CN" dirty="0" smtClean="0">
                <a:cs typeface="Times New Roman" pitchFamily="18" charset="0"/>
              </a:rPr>
              <a:t>MD5</a:t>
            </a:r>
            <a:r>
              <a:rPr lang="zh-CN" altLang="en-US" dirty="0" smtClean="0">
                <a:cs typeface="Times New Roman" pitchFamily="18" charset="0"/>
              </a:rPr>
              <a:t>和</a:t>
            </a:r>
            <a:r>
              <a:rPr lang="en-US" altLang="zh-CN" dirty="0" smtClean="0">
                <a:cs typeface="Times New Roman" pitchFamily="18" charset="0"/>
              </a:rPr>
              <a:t>SHA-1</a:t>
            </a:r>
            <a:endParaRPr lang="en-AU"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6402224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算法步骤</a:t>
            </a:r>
            <a:endParaRPr lang="zh-CN" altLang="en-US" dirty="0"/>
          </a:p>
        </p:txBody>
      </p:sp>
      <p:sp>
        <p:nvSpPr>
          <p:cNvPr id="3" name="内容占位符 2"/>
          <p:cNvSpPr>
            <a:spLocks noGrp="1"/>
          </p:cNvSpPr>
          <p:nvPr>
            <p:ph idx="1"/>
          </p:nvPr>
        </p:nvSpPr>
        <p:spPr>
          <a:xfrm>
            <a:off x="457200" y="1295400"/>
            <a:ext cx="5698976" cy="5029200"/>
          </a:xfrm>
        </p:spPr>
        <p:txBody>
          <a:bodyPr>
            <a:normAutofit fontScale="92500" lnSpcReduction="10000"/>
          </a:bodyPr>
          <a:lstStyle/>
          <a:p>
            <a:pPr marL="504000" indent="-504000">
              <a:buFontTx/>
              <a:buAutoNum type="arabicPeriod"/>
            </a:pPr>
            <a:r>
              <a:rPr lang="zh-CN" altLang="en-US" dirty="0" smtClean="0">
                <a:cs typeface="Times New Roman" pitchFamily="18" charset="0"/>
              </a:rPr>
              <a:t>增加填充位，使长度模</a:t>
            </a:r>
            <a:r>
              <a:rPr lang="en-US" altLang="zh-CN" dirty="0" smtClean="0">
                <a:cs typeface="Times New Roman" pitchFamily="18" charset="0"/>
              </a:rPr>
              <a:t>512</a:t>
            </a:r>
            <a:r>
              <a:rPr lang="zh-CN" altLang="en-US" dirty="0" smtClean="0">
                <a:cs typeface="Times New Roman" pitchFamily="18" charset="0"/>
              </a:rPr>
              <a:t>余</a:t>
            </a:r>
            <a:r>
              <a:rPr lang="en-US" altLang="zh-CN" dirty="0" smtClean="0">
                <a:cs typeface="Times New Roman" pitchFamily="18" charset="0"/>
              </a:rPr>
              <a:t>448</a:t>
            </a:r>
            <a:endParaRPr lang="en-AU" altLang="zh-CN" dirty="0" smtClean="0">
              <a:cs typeface="Times New Roman" pitchFamily="18" charset="0"/>
            </a:endParaRPr>
          </a:p>
          <a:p>
            <a:pPr marL="504000" indent="-504000">
              <a:buFontTx/>
              <a:buAutoNum type="arabicPeriod"/>
            </a:pPr>
            <a:r>
              <a:rPr lang="zh-CN" altLang="en-US" dirty="0" smtClean="0">
                <a:cs typeface="Times New Roman" pitchFamily="18" charset="0"/>
              </a:rPr>
              <a:t>填充长度，附加原始消息长度，</a:t>
            </a:r>
            <a:r>
              <a:rPr lang="en-US" altLang="zh-CN" dirty="0" smtClean="0">
                <a:cs typeface="Times New Roman" pitchFamily="18" charset="0"/>
              </a:rPr>
              <a:t>64</a:t>
            </a:r>
            <a:r>
              <a:rPr lang="zh-CN" altLang="en-US" dirty="0" smtClean="0">
                <a:cs typeface="Times New Roman" pitchFamily="18" charset="0"/>
              </a:rPr>
              <a:t>比特</a:t>
            </a:r>
            <a:endParaRPr lang="en-AU" altLang="zh-CN" dirty="0" smtClean="0">
              <a:cs typeface="Times New Roman" pitchFamily="18" charset="0"/>
            </a:endParaRPr>
          </a:p>
          <a:p>
            <a:pPr marL="504000" indent="-504000">
              <a:buFontTx/>
              <a:buAutoNum type="arabicPeriod"/>
            </a:pPr>
            <a:r>
              <a:rPr lang="zh-CN" altLang="en-US" dirty="0" smtClean="0">
                <a:cs typeface="Times New Roman" pitchFamily="18" charset="0"/>
              </a:rPr>
              <a:t>初始化</a:t>
            </a:r>
            <a:r>
              <a:rPr lang="en-US" altLang="zh-CN" dirty="0" smtClean="0">
                <a:cs typeface="Times New Roman" pitchFamily="18" charset="0"/>
              </a:rPr>
              <a:t>5</a:t>
            </a:r>
            <a:r>
              <a:rPr lang="zh-CN" altLang="en-US" dirty="0" smtClean="0">
                <a:cs typeface="Times New Roman" pitchFamily="18" charset="0"/>
              </a:rPr>
              <a:t>个</a:t>
            </a:r>
            <a:r>
              <a:rPr lang="en-US" altLang="zh-CN" dirty="0" smtClean="0">
                <a:cs typeface="Times New Roman" pitchFamily="18" charset="0"/>
              </a:rPr>
              <a:t>32</a:t>
            </a:r>
            <a:r>
              <a:rPr lang="zh-CN" altLang="en-US" dirty="0" smtClean="0">
                <a:cs typeface="Times New Roman" pitchFamily="18" charset="0"/>
              </a:rPr>
              <a:t>位寄存器</a:t>
            </a:r>
            <a:r>
              <a:rPr lang="en-AU" altLang="zh-CN" dirty="0" smtClean="0">
                <a:cs typeface="Times New Roman" pitchFamily="18" charset="0"/>
              </a:rPr>
              <a:t>(A,B,C,D,E)</a:t>
            </a:r>
          </a:p>
          <a:p>
            <a:pPr marL="990600" lvl="1" indent="-533400">
              <a:buNone/>
            </a:pPr>
            <a:r>
              <a:rPr lang="en-US" altLang="zh-CN" sz="2400" dirty="0" smtClean="0">
                <a:latin typeface="+mn-ea"/>
                <a:ea typeface="+mn-ea"/>
                <a:cs typeface="Times New Roman" pitchFamily="18" charset="0"/>
              </a:rPr>
              <a:t>A=</a:t>
            </a:r>
            <a:r>
              <a:rPr lang="en-AU" altLang="zh-CN" sz="2400" dirty="0" smtClean="0">
                <a:latin typeface="+mn-ea"/>
                <a:ea typeface="+mn-ea"/>
                <a:cs typeface="Times New Roman" pitchFamily="18" charset="0"/>
              </a:rPr>
              <a:t>67452301;</a:t>
            </a:r>
            <a:r>
              <a:rPr lang="zh-CN" altLang="en-US" sz="2400" dirty="0" smtClean="0">
                <a:latin typeface="+mn-ea"/>
                <a:ea typeface="+mn-ea"/>
                <a:cs typeface="Times New Roman" pitchFamily="18" charset="0"/>
              </a:rPr>
              <a:t> </a:t>
            </a:r>
            <a:r>
              <a:rPr lang="en-AU" altLang="zh-CN" sz="2400" dirty="0" smtClean="0">
                <a:latin typeface="+mn-ea"/>
                <a:ea typeface="+mn-ea"/>
                <a:cs typeface="Times New Roman" pitchFamily="18" charset="0"/>
              </a:rPr>
              <a:t>B=efcdab89</a:t>
            </a:r>
            <a:r>
              <a:rPr lang="en-AU" altLang="zh-CN" dirty="0" smtClean="0">
                <a:latin typeface="+mn-ea"/>
                <a:ea typeface="+mn-ea"/>
                <a:cs typeface="Times New Roman" pitchFamily="18" charset="0"/>
              </a:rPr>
              <a:t>; C=98badcfe;</a:t>
            </a:r>
            <a:endParaRPr lang="en-AU" altLang="zh-CN" sz="2400" dirty="0" smtClean="0">
              <a:latin typeface="+mn-ea"/>
              <a:ea typeface="+mn-ea"/>
              <a:cs typeface="Times New Roman" pitchFamily="18" charset="0"/>
            </a:endParaRPr>
          </a:p>
          <a:p>
            <a:pPr marL="990600" lvl="1" indent="-533400">
              <a:buNone/>
            </a:pPr>
            <a:r>
              <a:rPr lang="en-AU" altLang="zh-CN" dirty="0" smtClean="0">
                <a:latin typeface="+mn-ea"/>
                <a:ea typeface="+mn-ea"/>
                <a:cs typeface="Times New Roman" pitchFamily="18" charset="0"/>
              </a:rPr>
              <a:t>D=10325476; E=c3d2e1f0</a:t>
            </a:r>
            <a:r>
              <a:rPr lang="en-AU" altLang="zh-CN" sz="2400" dirty="0" smtClean="0">
                <a:latin typeface="+mn-ea"/>
                <a:ea typeface="+mn-ea"/>
                <a:cs typeface="Times New Roman" pitchFamily="18" charset="0"/>
              </a:rPr>
              <a:t>	</a:t>
            </a:r>
          </a:p>
          <a:p>
            <a:pPr marL="504000" indent="-504000">
              <a:buFontTx/>
              <a:buAutoNum type="arabicPeriod"/>
            </a:pPr>
            <a:r>
              <a:rPr lang="zh-CN" altLang="en-US" dirty="0" smtClean="0">
                <a:cs typeface="Times New Roman" pitchFamily="18" charset="0"/>
              </a:rPr>
              <a:t>每个分组</a:t>
            </a:r>
            <a:r>
              <a:rPr lang="en-US" altLang="zh-CN" dirty="0" smtClean="0">
                <a:cs typeface="Times New Roman" pitchFamily="18" charset="0"/>
              </a:rPr>
              <a:t>10</a:t>
            </a:r>
            <a:r>
              <a:rPr lang="zh-CN" altLang="en-US" dirty="0" smtClean="0">
                <a:cs typeface="Times New Roman" pitchFamily="18" charset="0"/>
              </a:rPr>
              <a:t>轮操作，每轮</a:t>
            </a:r>
            <a:r>
              <a:rPr lang="en-US" altLang="zh-CN" dirty="0" smtClean="0">
                <a:cs typeface="Times New Roman" pitchFamily="18" charset="0"/>
              </a:rPr>
              <a:t>16</a:t>
            </a:r>
            <a:r>
              <a:rPr lang="zh-CN" altLang="en-US" dirty="0" smtClean="0">
                <a:cs typeface="Times New Roman" pitchFamily="18" charset="0"/>
              </a:rPr>
              <a:t>步</a:t>
            </a:r>
            <a:endParaRPr lang="en-AU" altLang="zh-CN" dirty="0" smtClean="0">
              <a:cs typeface="Times New Roman" pitchFamily="18" charset="0"/>
            </a:endParaRPr>
          </a:p>
          <a:p>
            <a:pPr marL="900000" lvl="1" indent="-432000"/>
            <a:r>
              <a:rPr lang="zh-CN" altLang="en-US" dirty="0" smtClean="0">
                <a:cs typeface="Times New Roman" pitchFamily="18" charset="0"/>
              </a:rPr>
              <a:t>分为</a:t>
            </a:r>
            <a:r>
              <a:rPr lang="en-US" altLang="zh-CN" dirty="0" smtClean="0">
                <a:cs typeface="Times New Roman" pitchFamily="18" charset="0"/>
              </a:rPr>
              <a:t>2</a:t>
            </a:r>
            <a:r>
              <a:rPr lang="zh-CN" altLang="en-US" dirty="0" smtClean="0">
                <a:cs typeface="Times New Roman" pitchFamily="18" charset="0"/>
              </a:rPr>
              <a:t>组，每组</a:t>
            </a:r>
            <a:r>
              <a:rPr lang="en-US" altLang="zh-CN" dirty="0" smtClean="0">
                <a:cs typeface="Times New Roman" pitchFamily="18" charset="0"/>
              </a:rPr>
              <a:t>5</a:t>
            </a:r>
            <a:r>
              <a:rPr lang="zh-CN" altLang="en-US" dirty="0" smtClean="0">
                <a:cs typeface="Times New Roman" pitchFamily="18" charset="0"/>
              </a:rPr>
              <a:t>轮操作，使用</a:t>
            </a:r>
            <a:r>
              <a:rPr lang="en-US" altLang="zh-CN" dirty="0" smtClean="0">
                <a:cs typeface="Times New Roman" pitchFamily="18" charset="0"/>
              </a:rPr>
              <a:t>5</a:t>
            </a:r>
            <a:r>
              <a:rPr lang="zh-CN" altLang="en-US" dirty="0" smtClean="0">
                <a:cs typeface="Times New Roman" pitchFamily="18" charset="0"/>
              </a:rPr>
              <a:t>个逻辑函数</a:t>
            </a:r>
            <a:r>
              <a:rPr lang="en-US" altLang="zh-CN" dirty="0" smtClean="0">
                <a:cs typeface="Times New Roman" pitchFamily="18" charset="0"/>
              </a:rPr>
              <a:t>f</a:t>
            </a:r>
            <a:r>
              <a:rPr lang="en-US" altLang="zh-CN" baseline="-25000" dirty="0" smtClean="0">
                <a:cs typeface="Times New Roman" pitchFamily="18" charset="0"/>
              </a:rPr>
              <a:t>1</a:t>
            </a:r>
            <a:r>
              <a:rPr lang="en-US" altLang="zh-CN" dirty="0" smtClean="0">
                <a:cs typeface="Times New Roman" pitchFamily="18" charset="0"/>
              </a:rPr>
              <a:t>,f</a:t>
            </a:r>
            <a:r>
              <a:rPr lang="en-US" altLang="zh-CN" baseline="-25000" dirty="0" smtClean="0">
                <a:cs typeface="Times New Roman" pitchFamily="18" charset="0"/>
              </a:rPr>
              <a:t>2</a:t>
            </a:r>
            <a:r>
              <a:rPr lang="en-US" altLang="zh-CN" dirty="0" smtClean="0">
                <a:cs typeface="Times New Roman" pitchFamily="18" charset="0"/>
              </a:rPr>
              <a:t>,f</a:t>
            </a:r>
            <a:r>
              <a:rPr lang="en-US" altLang="zh-CN" baseline="-25000" dirty="0" smtClean="0">
                <a:cs typeface="Times New Roman" pitchFamily="18" charset="0"/>
              </a:rPr>
              <a:t>3</a:t>
            </a:r>
            <a:r>
              <a:rPr lang="en-US" altLang="zh-CN" dirty="0" smtClean="0">
                <a:cs typeface="Times New Roman" pitchFamily="18" charset="0"/>
              </a:rPr>
              <a:t>,f</a:t>
            </a:r>
            <a:r>
              <a:rPr lang="en-US" altLang="zh-CN" baseline="-25000" dirty="0" smtClean="0">
                <a:cs typeface="Times New Roman" pitchFamily="18" charset="0"/>
              </a:rPr>
              <a:t>4</a:t>
            </a:r>
            <a:r>
              <a:rPr lang="en-US" altLang="zh-CN" dirty="0" smtClean="0">
                <a:cs typeface="Times New Roman" pitchFamily="18" charset="0"/>
              </a:rPr>
              <a:t>,f</a:t>
            </a:r>
            <a:r>
              <a:rPr lang="en-US" altLang="zh-CN" baseline="-25000" dirty="0" smtClean="0">
                <a:cs typeface="Times New Roman" pitchFamily="18" charset="0"/>
              </a:rPr>
              <a:t>5</a:t>
            </a:r>
          </a:p>
          <a:p>
            <a:pPr marL="900000" lvl="1" indent="-432000"/>
            <a:r>
              <a:rPr lang="zh-CN" altLang="en-US" dirty="0" smtClean="0">
                <a:cs typeface="Times New Roman" pitchFamily="18" charset="0"/>
              </a:rPr>
              <a:t>计算结果加上输入寄存器值作为新的寄存器值</a:t>
            </a:r>
            <a:endParaRPr lang="en-AU" altLang="zh-CN" dirty="0" smtClean="0">
              <a:cs typeface="Times New Roman" pitchFamily="18" charset="0"/>
            </a:endParaRPr>
          </a:p>
          <a:p>
            <a:pPr marL="504000" indent="-504000">
              <a:buFontTx/>
              <a:buAutoNum type="arabicPeriod"/>
            </a:pPr>
            <a:r>
              <a:rPr lang="zh-CN" altLang="en-US" dirty="0" smtClean="0">
                <a:cs typeface="Times New Roman" pitchFamily="18" charset="0"/>
              </a:rPr>
              <a:t>输出消息摘要为最终寄存器值</a:t>
            </a:r>
            <a:endParaRPr lang="en-AU"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6213830" y="1772816"/>
            <a:ext cx="2894674" cy="3686665"/>
          </a:xfrm>
          <a:prstGeom prst="rect">
            <a:avLst/>
          </a:prstGeom>
          <a:noFill/>
          <a:ln w="9525">
            <a:noFill/>
            <a:miter lim="800000"/>
            <a:headEnd/>
            <a:tailEnd/>
          </a:ln>
          <a:effectLst/>
        </p:spPr>
      </p:pic>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3889374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cstate="print"/>
          <a:srcRect/>
          <a:stretch>
            <a:fillRect/>
          </a:stretch>
        </p:blipFill>
        <p:spPr bwMode="auto">
          <a:xfrm>
            <a:off x="2357455" y="857232"/>
            <a:ext cx="4714875" cy="4733925"/>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68</a:t>
            </a:fld>
            <a:endParaRPr lang="en-US" altLang="zh-CN" dirty="0"/>
          </a:p>
        </p:txBody>
      </p:sp>
      <p:sp>
        <p:nvSpPr>
          <p:cNvPr id="5" name="流程图: 可选过程 4">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6" name="流程图: 可选过程 5">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7" name="流程图: 可选过程 6">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593744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1619672" y="3767187"/>
            <a:ext cx="5875860" cy="2621984"/>
          </a:xfrm>
          <a:prstGeom prst="rect">
            <a:avLst/>
          </a:prstGeom>
          <a:noFill/>
          <a:ln w="9525">
            <a:noFill/>
            <a:miter lim="800000"/>
            <a:headEnd/>
            <a:tailEnd/>
          </a:ln>
          <a:effectLst/>
        </p:spPr>
      </p:pic>
      <p:graphicFrame>
        <p:nvGraphicFramePr>
          <p:cNvPr id="7" name="Group 2"/>
          <p:cNvGraphicFramePr>
            <a:graphicFrameLocks/>
          </p:cNvGraphicFramePr>
          <p:nvPr>
            <p:extLst>
              <p:ext uri="{D42A27DB-BD31-4B8C-83A1-F6EECF244321}">
                <p14:modId xmlns:p14="http://schemas.microsoft.com/office/powerpoint/2010/main" val="102695571"/>
              </p:ext>
            </p:extLst>
          </p:nvPr>
        </p:nvGraphicFramePr>
        <p:xfrm>
          <a:off x="2235867" y="961119"/>
          <a:ext cx="4643470" cy="2806068"/>
        </p:xfrm>
        <a:graphic>
          <a:graphicData uri="http://schemas.openxmlformats.org/drawingml/2006/table">
            <a:tbl>
              <a:tblPr>
                <a:tableStyleId>{5940675A-B579-460E-94D1-54222C63F5DA}</a:tableStyleId>
              </a:tblPr>
              <a:tblGrid>
                <a:gridCol w="1857388"/>
                <a:gridCol w="2786082"/>
              </a:tblGrid>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u="none" strike="noStrike" cap="none" normalizeH="0" baseline="0" dirty="0" smtClean="0">
                          <a:ln>
                            <a:noFill/>
                          </a:ln>
                          <a:effectLst/>
                          <a:latin typeface="Times New Roman" pitchFamily="18" charset="0"/>
                          <a:ea typeface="+mn-ea"/>
                          <a:cs typeface="Times New Roman" pitchFamily="18" charset="0"/>
                        </a:rPr>
                        <a:t>步</a:t>
                      </a:r>
                      <a:endParaRPr kumimoji="0" lang="zh-CN" altLang="en-US" sz="2000" b="1" i="0" u="none" strike="noStrike" cap="none" normalizeH="0" baseline="0" dirty="0" smtClean="0">
                        <a:ln>
                          <a:noFill/>
                        </a:ln>
                        <a:solidFill>
                          <a:srgbClr val="0000FF"/>
                        </a:solidFill>
                        <a:effectLst/>
                        <a:latin typeface="Times New Roman" pitchFamily="18" charset="0"/>
                        <a:ea typeface="+mn-ea"/>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f</a:t>
                      </a:r>
                      <a:r>
                        <a:rPr kumimoji="0" lang="en-US" altLang="zh-CN" sz="2000" u="none" strike="noStrike" cap="none" normalizeH="0" baseline="-25000" dirty="0" smtClean="0">
                          <a:ln>
                            <a:noFill/>
                          </a:ln>
                          <a:effectLst/>
                          <a:latin typeface="Times New Roman" pitchFamily="18" charset="0"/>
                          <a:ea typeface="+mn-ea"/>
                          <a:cs typeface="Times New Roman" pitchFamily="18" charset="0"/>
                        </a:rPr>
                        <a:t>t</a:t>
                      </a:r>
                      <a:r>
                        <a:rPr kumimoji="0" lang="en-US" altLang="zh-CN" sz="2000" u="none" strike="noStrike" cap="none" normalizeH="0" baseline="0" dirty="0" smtClean="0">
                          <a:ln>
                            <a:noFill/>
                          </a:ln>
                          <a:effectLst/>
                          <a:latin typeface="Times New Roman" pitchFamily="18" charset="0"/>
                          <a:ea typeface="+mn-ea"/>
                          <a:cs typeface="Times New Roman" pitchFamily="18" charset="0"/>
                        </a:rPr>
                        <a:t>(B, C, D)</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0 &lt;= j &lt;= 15</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f</a:t>
                      </a:r>
                      <a:r>
                        <a:rPr kumimoji="0" lang="en-US" altLang="zh-CN" sz="2000" u="none" strike="noStrike" cap="none" normalizeH="0" baseline="-25000" dirty="0" smtClean="0">
                          <a:ln>
                            <a:noFill/>
                          </a:ln>
                          <a:effectLst/>
                          <a:latin typeface="Times New Roman" pitchFamily="18" charset="0"/>
                          <a:ea typeface="+mn-ea"/>
                          <a:cs typeface="Times New Roman" pitchFamily="18" charset="0"/>
                        </a:rPr>
                        <a:t>1</a:t>
                      </a:r>
                      <a:r>
                        <a:rPr kumimoji="0" lang="en-US" altLang="zh-CN" sz="2000" u="none" strike="noStrike" cap="none" normalizeH="0" baseline="0" dirty="0" smtClean="0">
                          <a:ln>
                            <a:noFill/>
                          </a:ln>
                          <a:effectLst/>
                          <a:latin typeface="Times New Roman" pitchFamily="18" charset="0"/>
                          <a:ea typeface="+mn-ea"/>
                          <a:cs typeface="Times New Roman" pitchFamily="18" charset="0"/>
                        </a:rPr>
                        <a:t>=B</a:t>
                      </a:r>
                      <a:r>
                        <a:rPr kumimoji="0" lang="en-US" altLang="zh-CN" sz="2000" u="none" strike="noStrike" cap="none" normalizeH="0" baseline="0" dirty="0" smtClean="0">
                          <a:ln>
                            <a:noFill/>
                          </a:ln>
                          <a:effectLst/>
                          <a:latin typeface="Times New Roman" pitchFamily="18" charset="0"/>
                          <a:ea typeface="+mn-ea"/>
                          <a:cs typeface="Times New Roman" pitchFamily="18" charset="0"/>
                          <a:sym typeface="Symbol" pitchFamily="18" charset="2"/>
                        </a:rPr>
                        <a:t></a:t>
                      </a:r>
                      <a:r>
                        <a:rPr kumimoji="0" lang="en-US" altLang="zh-CN" sz="2000" u="none" strike="noStrike" cap="none" normalizeH="0" baseline="0" dirty="0" smtClean="0">
                          <a:ln>
                            <a:noFill/>
                          </a:ln>
                          <a:effectLst/>
                          <a:latin typeface="Times New Roman" pitchFamily="18" charset="0"/>
                          <a:ea typeface="+mn-ea"/>
                          <a:cs typeface="Times New Roman" pitchFamily="18" charset="0"/>
                        </a:rPr>
                        <a:t>C</a:t>
                      </a:r>
                      <a:r>
                        <a:rPr kumimoji="0" lang="en-US" altLang="zh-CN" sz="2000" u="none" strike="noStrike" cap="none" normalizeH="0" baseline="0" dirty="0" smtClean="0">
                          <a:ln>
                            <a:noFill/>
                          </a:ln>
                          <a:effectLst/>
                          <a:latin typeface="Times New Roman" pitchFamily="18" charset="0"/>
                          <a:ea typeface="+mn-ea"/>
                          <a:cs typeface="Times New Roman" pitchFamily="18" charset="0"/>
                          <a:sym typeface="Symbol" pitchFamily="18" charset="2"/>
                        </a:rPr>
                        <a:t></a:t>
                      </a:r>
                      <a:r>
                        <a:rPr kumimoji="0" lang="en-US" altLang="zh-CN" sz="2000" u="none" strike="noStrike" cap="none" normalizeH="0" baseline="0" dirty="0" smtClean="0">
                          <a:ln>
                            <a:noFill/>
                          </a:ln>
                          <a:effectLst/>
                          <a:latin typeface="Times New Roman" pitchFamily="18" charset="0"/>
                          <a:ea typeface="+mn-ea"/>
                          <a:cs typeface="Times New Roman" pitchFamily="18" charset="0"/>
                        </a:rPr>
                        <a:t>D</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sym typeface="Symbol" pitchFamily="18" charset="2"/>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16 &lt;= j &lt;= 31</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f</a:t>
                      </a:r>
                      <a:r>
                        <a:rPr kumimoji="0" lang="en-US" altLang="zh-CN" sz="2000" u="none" strike="noStrike" cap="none" normalizeH="0" baseline="-25000" dirty="0" smtClean="0">
                          <a:ln>
                            <a:noFill/>
                          </a:ln>
                          <a:effectLst/>
                          <a:latin typeface="Times New Roman" pitchFamily="18" charset="0"/>
                          <a:ea typeface="+mn-ea"/>
                          <a:cs typeface="Times New Roman" pitchFamily="18" charset="0"/>
                        </a:rPr>
                        <a:t>2</a:t>
                      </a:r>
                      <a:r>
                        <a:rPr kumimoji="0" lang="en-US" altLang="zh-CN" sz="2000" u="none" strike="noStrike" cap="none" normalizeH="0" baseline="0" dirty="0" smtClean="0">
                          <a:ln>
                            <a:noFill/>
                          </a:ln>
                          <a:effectLst/>
                          <a:latin typeface="Times New Roman" pitchFamily="18" charset="0"/>
                          <a:ea typeface="+mn-ea"/>
                          <a:cs typeface="Times New Roman" pitchFamily="18" charset="0"/>
                        </a:rPr>
                        <a:t>=(B&amp;C) | ((~B)&amp;D)</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sym typeface="Symbol" pitchFamily="18" charset="2"/>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32 &lt;= j &lt;= 47</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f</a:t>
                      </a:r>
                      <a:r>
                        <a:rPr kumimoji="0" lang="en-US" altLang="zh-CN" sz="2000" u="none" strike="noStrike" cap="none" normalizeH="0" baseline="-25000" dirty="0" smtClean="0">
                          <a:ln>
                            <a:noFill/>
                          </a:ln>
                          <a:effectLst/>
                          <a:latin typeface="Times New Roman" pitchFamily="18" charset="0"/>
                          <a:ea typeface="+mn-ea"/>
                          <a:cs typeface="Times New Roman" pitchFamily="18" charset="0"/>
                        </a:rPr>
                        <a:t>3</a:t>
                      </a:r>
                      <a:r>
                        <a:rPr kumimoji="0" lang="en-US" altLang="zh-CN" sz="2000" u="none" strike="noStrike" cap="none" normalizeH="0" baseline="0" dirty="0" smtClean="0">
                          <a:ln>
                            <a:noFill/>
                          </a:ln>
                          <a:effectLst/>
                          <a:latin typeface="Times New Roman" pitchFamily="18" charset="0"/>
                          <a:ea typeface="+mn-ea"/>
                          <a:cs typeface="Times New Roman" pitchFamily="18" charset="0"/>
                        </a:rPr>
                        <a:t>=(B|(~C))</a:t>
                      </a:r>
                      <a:r>
                        <a:rPr kumimoji="0" lang="en-US" altLang="zh-CN" sz="2000" u="none" strike="noStrike" cap="none" normalizeH="0" baseline="0" dirty="0" smtClean="0">
                          <a:ln>
                            <a:noFill/>
                          </a:ln>
                          <a:effectLst/>
                          <a:latin typeface="Times New Roman" pitchFamily="18" charset="0"/>
                          <a:ea typeface="+mn-ea"/>
                          <a:cs typeface="Times New Roman" pitchFamily="18" charset="0"/>
                          <a:sym typeface="Symbol" pitchFamily="18" charset="2"/>
                        </a:rPr>
                        <a:t></a:t>
                      </a:r>
                      <a:r>
                        <a:rPr kumimoji="0" lang="en-US" altLang="zh-CN" sz="2000" u="none" strike="noStrike" cap="none" normalizeH="0" baseline="0" dirty="0" smtClean="0">
                          <a:ln>
                            <a:noFill/>
                          </a:ln>
                          <a:effectLst/>
                          <a:latin typeface="Times New Roman" pitchFamily="18" charset="0"/>
                          <a:ea typeface="+mn-ea"/>
                          <a:cs typeface="Times New Roman" pitchFamily="18" charset="0"/>
                        </a:rPr>
                        <a:t>D</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sym typeface="Symbol" pitchFamily="18" charset="2"/>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48 &lt;= j &lt;= 63</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f</a:t>
                      </a:r>
                      <a:r>
                        <a:rPr kumimoji="0" lang="en-US" altLang="zh-CN" sz="2000" u="none" strike="noStrike" cap="none" normalizeH="0" baseline="-25000" dirty="0" smtClean="0">
                          <a:ln>
                            <a:noFill/>
                          </a:ln>
                          <a:effectLst/>
                          <a:latin typeface="Times New Roman" pitchFamily="18" charset="0"/>
                          <a:ea typeface="+mn-ea"/>
                          <a:cs typeface="Times New Roman" pitchFamily="18" charset="0"/>
                        </a:rPr>
                        <a:t>4</a:t>
                      </a:r>
                      <a:r>
                        <a:rPr kumimoji="0" lang="en-US" altLang="zh-CN" sz="2000" u="none" strike="noStrike" cap="none" normalizeH="0" baseline="0" dirty="0" smtClean="0">
                          <a:ln>
                            <a:noFill/>
                          </a:ln>
                          <a:effectLst/>
                          <a:latin typeface="Times New Roman" pitchFamily="18" charset="0"/>
                          <a:ea typeface="+mn-ea"/>
                          <a:cs typeface="Times New Roman" pitchFamily="18" charset="0"/>
                        </a:rPr>
                        <a:t>=(B&amp;D) | (C&amp;(~D))</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sym typeface="Symbol" pitchFamily="18" charset="2"/>
                      </a:endParaRPr>
                    </a:p>
                  </a:txBody>
                  <a:tcPr horzOverflow="overflow"/>
                </a:tc>
              </a:tr>
              <a:tr h="46767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defRPr/>
                      </a:pPr>
                      <a:r>
                        <a:rPr kumimoji="0" lang="en-US" altLang="zh-CN" sz="2000" u="none" strike="noStrike" cap="none" normalizeH="0" baseline="0" dirty="0" smtClean="0">
                          <a:ln>
                            <a:noFill/>
                          </a:ln>
                          <a:effectLst/>
                          <a:latin typeface="Times New Roman" pitchFamily="18" charset="0"/>
                          <a:ea typeface="+mn-ea"/>
                          <a:cs typeface="Times New Roman" pitchFamily="18" charset="0"/>
                        </a:rPr>
                        <a:t>64 &lt;= j &lt;= 79</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u="none" strike="noStrike" cap="none" normalizeH="0" baseline="0" dirty="0" smtClean="0">
                          <a:ln>
                            <a:noFill/>
                          </a:ln>
                          <a:effectLst/>
                          <a:latin typeface="Times New Roman" pitchFamily="18" charset="0"/>
                          <a:ea typeface="+mn-ea"/>
                          <a:cs typeface="Times New Roman" pitchFamily="18" charset="0"/>
                        </a:rPr>
                        <a:t>f</a:t>
                      </a:r>
                      <a:r>
                        <a:rPr kumimoji="0" lang="en-US" altLang="zh-CN" sz="2000" u="none" strike="noStrike" cap="none" normalizeH="0" baseline="-25000" dirty="0" smtClean="0">
                          <a:ln>
                            <a:noFill/>
                          </a:ln>
                          <a:effectLst/>
                          <a:latin typeface="Times New Roman" pitchFamily="18" charset="0"/>
                          <a:ea typeface="+mn-ea"/>
                          <a:cs typeface="Times New Roman" pitchFamily="18" charset="0"/>
                        </a:rPr>
                        <a:t>5</a:t>
                      </a:r>
                      <a:r>
                        <a:rPr kumimoji="0" lang="en-US" altLang="zh-CN" sz="2000" u="none" strike="noStrike" cap="none" normalizeH="0" baseline="0" dirty="0" smtClean="0">
                          <a:ln>
                            <a:noFill/>
                          </a:ln>
                          <a:effectLst/>
                          <a:latin typeface="Times New Roman" pitchFamily="18" charset="0"/>
                          <a:ea typeface="+mn-ea"/>
                          <a:cs typeface="Times New Roman" pitchFamily="18" charset="0"/>
                        </a:rPr>
                        <a:t>=B</a:t>
                      </a:r>
                      <a:r>
                        <a:rPr kumimoji="0" lang="en-US" altLang="zh-CN" sz="2000" u="none" strike="noStrike" cap="none" normalizeH="0" baseline="0" dirty="0" smtClean="0">
                          <a:ln>
                            <a:noFill/>
                          </a:ln>
                          <a:effectLst/>
                          <a:latin typeface="Times New Roman" pitchFamily="18" charset="0"/>
                          <a:ea typeface="+mn-ea"/>
                          <a:cs typeface="Times New Roman" pitchFamily="18" charset="0"/>
                          <a:sym typeface="Symbol" pitchFamily="18" charset="2"/>
                        </a:rPr>
                        <a:t></a:t>
                      </a:r>
                      <a:r>
                        <a:rPr kumimoji="0" lang="en-US" altLang="zh-CN" sz="2000" u="none" strike="noStrike" cap="none" normalizeH="0" baseline="0" dirty="0" smtClean="0">
                          <a:ln>
                            <a:noFill/>
                          </a:ln>
                          <a:effectLst/>
                          <a:latin typeface="Times New Roman" pitchFamily="18" charset="0"/>
                          <a:ea typeface="+mn-ea"/>
                          <a:cs typeface="Times New Roman" pitchFamily="18" charset="0"/>
                        </a:rPr>
                        <a:t>(C|(~D))</a:t>
                      </a:r>
                      <a:endParaRPr kumimoji="0" lang="en-US" altLang="zh-CN" sz="2000" b="1" i="0" u="none" strike="noStrike" cap="none" normalizeH="0" baseline="0" dirty="0" smtClean="0">
                        <a:ln>
                          <a:noFill/>
                        </a:ln>
                        <a:solidFill>
                          <a:srgbClr val="0000FF"/>
                        </a:solidFill>
                        <a:effectLst/>
                        <a:latin typeface="Times New Roman" pitchFamily="18" charset="0"/>
                        <a:ea typeface="+mn-ea"/>
                        <a:cs typeface="Times New Roman" pitchFamily="18" charset="0"/>
                        <a:sym typeface="Symbol" pitchFamily="18" charset="2"/>
                      </a:endParaRPr>
                    </a:p>
                  </a:txBody>
                  <a:tcPr horzOverflow="overflow"/>
                </a:tc>
              </a:tr>
            </a:tbl>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69</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635031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一、消息加密</a:t>
            </a:r>
            <a:endParaRPr lang="zh-CN" altLang="en-US" dirty="0"/>
          </a:p>
        </p:txBody>
      </p:sp>
      <p:sp>
        <p:nvSpPr>
          <p:cNvPr id="3" name="内容占位符 2"/>
          <p:cNvSpPr>
            <a:spLocks noGrp="1"/>
          </p:cNvSpPr>
          <p:nvPr>
            <p:ph idx="1"/>
          </p:nvPr>
        </p:nvSpPr>
        <p:spPr/>
        <p:txBody>
          <a:bodyPr/>
          <a:lstStyle/>
          <a:p>
            <a:r>
              <a:rPr lang="zh-CN" altLang="en-US" dirty="0" smtClean="0"/>
              <a:t>消息加密本身能够提供一定的认证功能</a:t>
            </a:r>
            <a:endParaRPr lang="en-US" altLang="zh-CN" dirty="0" smtClean="0"/>
          </a:p>
          <a:p>
            <a:r>
              <a:rPr lang="zh-CN" altLang="en-US" dirty="0" smtClean="0"/>
              <a:t>使用对称密钥：</a:t>
            </a:r>
            <a:endParaRPr lang="en-US" altLang="zh-CN" dirty="0" smtClean="0"/>
          </a:p>
          <a:p>
            <a:pPr lvl="1"/>
            <a:r>
              <a:rPr lang="zh-CN" altLang="en-US" dirty="0" smtClean="0"/>
              <a:t>发报人身份确认</a:t>
            </a:r>
            <a:endParaRPr lang="en-US" altLang="zh-CN" dirty="0" smtClean="0"/>
          </a:p>
          <a:p>
            <a:pPr lvl="2"/>
            <a:r>
              <a:rPr lang="zh-CN" altLang="en-US" dirty="0" smtClean="0"/>
              <a:t>仅有收发双方拥有密钥</a:t>
            </a:r>
            <a:endParaRPr lang="en-US" altLang="zh-CN" dirty="0" smtClean="0"/>
          </a:p>
          <a:p>
            <a:pPr lvl="1"/>
            <a:r>
              <a:rPr lang="zh-CN" altLang="en-US" dirty="0" smtClean="0"/>
              <a:t>报文完整性确认</a:t>
            </a:r>
            <a:endParaRPr lang="en-US" altLang="zh-CN" dirty="0" smtClean="0"/>
          </a:p>
          <a:p>
            <a:pPr lvl="2"/>
            <a:r>
              <a:rPr lang="zh-CN" altLang="en-US" dirty="0" smtClean="0"/>
              <a:t>当报文中有足够的格式信息、冗余或校验时，修改密文会破坏这些信息</a:t>
            </a:r>
            <a:endParaRPr lang="en-US" altLang="zh-CN" dirty="0" smtClean="0"/>
          </a:p>
          <a:p>
            <a:r>
              <a:rPr lang="zh-CN" altLang="en-US" dirty="0" smtClean="0"/>
              <a:t>使用公钥密码：</a:t>
            </a:r>
            <a:endParaRPr lang="en-US" altLang="zh-CN" dirty="0" smtClean="0"/>
          </a:p>
          <a:p>
            <a:pPr lvl="1"/>
            <a:r>
              <a:rPr lang="zh-CN" altLang="en-US" dirty="0" smtClean="0"/>
              <a:t>公钥加密提供报文保密性确认，不能提供身份确认</a:t>
            </a:r>
            <a:endParaRPr lang="en-US" altLang="zh-CN" dirty="0" smtClean="0"/>
          </a:p>
          <a:p>
            <a:pPr lvl="2"/>
            <a:r>
              <a:rPr lang="zh-CN" altLang="en-US" dirty="0" smtClean="0"/>
              <a:t>任何人都可以拥有公钥</a:t>
            </a:r>
            <a:endParaRPr lang="en-US" altLang="zh-CN" dirty="0" smtClean="0"/>
          </a:p>
          <a:p>
            <a:pPr lvl="1"/>
            <a:r>
              <a:rPr lang="zh-CN" altLang="en-US" dirty="0" smtClean="0"/>
              <a:t>私钥签名提供信源身份确认，不提供保密性</a:t>
            </a:r>
            <a:endParaRPr lang="en-US" altLang="zh-CN" dirty="0" smtClean="0"/>
          </a:p>
          <a:p>
            <a:pPr lvl="2"/>
            <a:r>
              <a:rPr lang="zh-CN" altLang="en-US" dirty="0" smtClean="0"/>
              <a:t>也需要报文具有特定格式、冗余或校验</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125959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285720" y="1142984"/>
            <a:ext cx="8572560" cy="3528829"/>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70</a:t>
            </a:fld>
            <a:endParaRPr lang="en-US" altLang="zh-CN" dirty="0"/>
          </a:p>
        </p:txBody>
      </p:sp>
      <p:sp>
        <p:nvSpPr>
          <p:cNvPr id="5" name="流程图: 可选过程 4">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6" name="流程图: 可选过程 5">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7" name="流程图: 可选过程 6">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0172226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899592" y="1052736"/>
            <a:ext cx="7272808" cy="5052103"/>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71</a:t>
            </a:fld>
            <a:endParaRPr lang="en-US" altLang="zh-CN" dirty="0"/>
          </a:p>
        </p:txBody>
      </p:sp>
      <p:sp>
        <p:nvSpPr>
          <p:cNvPr id="5" name="流程图: 可选过程 4">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6" name="流程图: 可选过程 5">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7" name="流程图: 可选过程 6">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958902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AU" altLang="zh-CN" dirty="0" smtClean="0">
                <a:ea typeface="宋体" pitchFamily="2" charset="-122"/>
              </a:rPr>
              <a:t>RIPEMD-160 vs. MD5 &amp; SHA-1</a:t>
            </a:r>
            <a:endParaRPr lang="zh-CN" altLang="en-US" dirty="0"/>
          </a:p>
        </p:txBody>
      </p:sp>
      <p:pic>
        <p:nvPicPr>
          <p:cNvPr id="17410" name="Picture 2"/>
          <p:cNvPicPr>
            <a:picLocks noChangeAspect="1" noChangeArrowheads="1"/>
          </p:cNvPicPr>
          <p:nvPr/>
        </p:nvPicPr>
        <p:blipFill>
          <a:blip r:embed="rId2" cstate="print"/>
          <a:srcRect/>
          <a:stretch>
            <a:fillRect/>
          </a:stretch>
        </p:blipFill>
        <p:spPr bwMode="auto">
          <a:xfrm>
            <a:off x="409578" y="1643050"/>
            <a:ext cx="8377264" cy="24034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3181361" y="4457717"/>
            <a:ext cx="2962275" cy="1400175"/>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72</a:t>
            </a:fld>
            <a:endParaRPr lang="en-US" altLang="zh-CN" dirty="0"/>
          </a:p>
        </p:txBody>
      </p:sp>
      <p:sp>
        <p:nvSpPr>
          <p:cNvPr id="7" name="流程图: 可选过程 6">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5"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5684172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a:t>
            </a:r>
            <a:r>
              <a:rPr lang="en-US" dirty="0" smtClean="0"/>
              <a:t>Whirlpool</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2003</a:t>
            </a:r>
            <a:r>
              <a:rPr lang="zh-CN" altLang="en-US" dirty="0" smtClean="0"/>
              <a:t>年提出</a:t>
            </a:r>
            <a:endParaRPr lang="en-US" altLang="zh-CN" dirty="0" smtClean="0"/>
          </a:p>
          <a:p>
            <a:r>
              <a:rPr lang="zh-CN" altLang="en-US" dirty="0" smtClean="0"/>
              <a:t>得到欧盟支持的“新欧洲签名、完整性和加密计划”认可</a:t>
            </a:r>
            <a:endParaRPr lang="en-US" altLang="zh-CN" dirty="0" smtClean="0"/>
          </a:p>
          <a:p>
            <a:r>
              <a:rPr lang="zh-CN" altLang="en-US" dirty="0" smtClean="0"/>
              <a:t>使用修改了的</a:t>
            </a:r>
            <a:r>
              <a:rPr lang="en-US" altLang="zh-CN" dirty="0" smtClean="0"/>
              <a:t>AES</a:t>
            </a:r>
            <a:r>
              <a:rPr lang="zh-CN" altLang="en-US" dirty="0" smtClean="0"/>
              <a:t>内部结构作为压缩函数</a:t>
            </a:r>
            <a:endParaRPr lang="en-US" dirty="0" smtClean="0"/>
          </a:p>
          <a:p>
            <a:endParaRPr lang="en-US" dirty="0" smtClean="0"/>
          </a:p>
          <a:p>
            <a:r>
              <a:rPr lang="zh-CN" altLang="en-US" dirty="0" smtClean="0"/>
              <a:t>基于分组密码的散列函数的缺点有：</a:t>
            </a:r>
            <a:endParaRPr lang="en-US" altLang="zh-CN" dirty="0" smtClean="0"/>
          </a:p>
          <a:p>
            <a:pPr lvl="1"/>
            <a:r>
              <a:rPr lang="zh-CN" altLang="en-US" dirty="0" smtClean="0"/>
              <a:t>密码是可逆的，随机性缺失</a:t>
            </a:r>
            <a:endParaRPr lang="en-US" altLang="zh-CN" dirty="0" smtClean="0"/>
          </a:p>
          <a:p>
            <a:pPr lvl="1"/>
            <a:r>
              <a:rPr lang="zh-CN" altLang="en-US" dirty="0" smtClean="0"/>
              <a:t>分组密码常会有其它规则性和弱点</a:t>
            </a:r>
            <a:endParaRPr lang="en-US" altLang="zh-CN" dirty="0" smtClean="0"/>
          </a:p>
          <a:p>
            <a:pPr lvl="1"/>
            <a:r>
              <a:rPr lang="zh-CN" altLang="en-US" dirty="0" smtClean="0"/>
              <a:t>速度慢</a:t>
            </a:r>
            <a:endParaRPr lang="en-US" altLang="zh-CN" dirty="0" smtClean="0"/>
          </a:p>
          <a:p>
            <a:pPr lvl="1"/>
            <a:r>
              <a:rPr lang="zh-CN" altLang="en-US" dirty="0" smtClean="0"/>
              <a:t>长度受限：消息摘要长度为密文分组长度（或其两倍）</a:t>
            </a:r>
            <a:endParaRPr lang="en-US" altLang="zh-CN" dirty="0" smtClean="0"/>
          </a:p>
          <a:p>
            <a:endParaRPr lang="en-US" altLang="zh-CN" dirty="0" smtClean="0"/>
          </a:p>
          <a:p>
            <a:r>
              <a:rPr lang="en-US" altLang="zh-CN" dirty="0" smtClean="0"/>
              <a:t>AES</a:t>
            </a:r>
            <a:r>
              <a:rPr lang="zh-CN" altLang="en-US" dirty="0" smtClean="0"/>
              <a:t>刺激人们利用强分组密码来设计安全散列函数</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7584202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散列函数单循环模型</a:t>
            </a:r>
            <a:endParaRPr lang="zh-CN" altLang="en-US" dirty="0"/>
          </a:p>
        </p:txBody>
      </p:sp>
      <p:sp>
        <p:nvSpPr>
          <p:cNvPr id="3" name="内容占位符 2"/>
          <p:cNvSpPr>
            <a:spLocks noGrp="1"/>
          </p:cNvSpPr>
          <p:nvPr>
            <p:ph idx="1"/>
          </p:nvPr>
        </p:nvSpPr>
        <p:spPr/>
        <p:txBody>
          <a:bodyPr/>
          <a:lstStyle/>
          <a:p>
            <a:r>
              <a:rPr lang="zh-CN" altLang="en-US" dirty="0" smtClean="0"/>
              <a:t>散列码长度等于密码分组长度</a:t>
            </a:r>
            <a:endParaRPr lang="zh-CN" altLang="en-US" dirty="0"/>
          </a:p>
        </p:txBody>
      </p:sp>
      <p:pic>
        <p:nvPicPr>
          <p:cNvPr id="20483" name="Picture 3"/>
          <p:cNvPicPr>
            <a:picLocks noChangeAspect="1" noChangeArrowheads="1"/>
          </p:cNvPicPr>
          <p:nvPr/>
        </p:nvPicPr>
        <p:blipFill>
          <a:blip r:embed="rId2" cstate="print"/>
          <a:srcRect/>
          <a:stretch>
            <a:fillRect/>
          </a:stretch>
        </p:blipFill>
        <p:spPr bwMode="auto">
          <a:xfrm>
            <a:off x="1785918" y="1964521"/>
            <a:ext cx="5857916" cy="4393437"/>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378042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Whirlpool</a:t>
            </a:r>
            <a:r>
              <a:rPr lang="zh-CN" altLang="en-US" dirty="0" smtClean="0"/>
              <a:t>优点：</a:t>
            </a:r>
            <a:endParaRPr lang="en-US" altLang="zh-CN" dirty="0" smtClean="0"/>
          </a:p>
          <a:p>
            <a:pPr lvl="1"/>
            <a:r>
              <a:rPr lang="zh-CN" altLang="en-US" dirty="0" smtClean="0"/>
              <a:t>消息摘要长度为</a:t>
            </a:r>
            <a:r>
              <a:rPr lang="en-US" altLang="zh-CN" dirty="0" smtClean="0"/>
              <a:t>512</a:t>
            </a:r>
            <a:r>
              <a:rPr lang="zh-CN" altLang="en-US" dirty="0" smtClean="0"/>
              <a:t>比特</a:t>
            </a:r>
            <a:endParaRPr lang="en-US" altLang="zh-CN" dirty="0" smtClean="0"/>
          </a:p>
          <a:p>
            <a:pPr lvl="1"/>
            <a:r>
              <a:rPr lang="zh-CN" altLang="en-US" dirty="0" smtClean="0"/>
              <a:t>总体结构可以防止针对</a:t>
            </a:r>
            <a:r>
              <a:rPr lang="zh-CN" altLang="en-US" dirty="0"/>
              <a:t>“</a:t>
            </a:r>
            <a:r>
              <a:rPr lang="zh-CN" altLang="en-US" dirty="0" smtClean="0"/>
              <a:t>基于分组密码的散列函数</a:t>
            </a:r>
            <a:r>
              <a:rPr lang="zh-CN" altLang="en-US" dirty="0"/>
              <a:t>”</a:t>
            </a:r>
            <a:r>
              <a:rPr lang="zh-CN" altLang="en-US" dirty="0" smtClean="0"/>
              <a:t>的常见攻击</a:t>
            </a:r>
            <a:endParaRPr lang="en-US" altLang="zh-CN" dirty="0" smtClean="0"/>
          </a:p>
          <a:p>
            <a:pPr lvl="1"/>
            <a:r>
              <a:rPr lang="zh-CN" altLang="en-US" dirty="0" smtClean="0"/>
              <a:t>基于</a:t>
            </a:r>
            <a:r>
              <a:rPr lang="en-US" altLang="zh-CN" dirty="0" smtClean="0"/>
              <a:t>AES</a:t>
            </a:r>
            <a:r>
              <a:rPr lang="zh-CN" altLang="en-US" dirty="0" smtClean="0"/>
              <a:t>结构，适于软硬件实现，效率高</a:t>
            </a:r>
            <a:endParaRPr lang="en-US" altLang="zh-CN" dirty="0" smtClean="0"/>
          </a:p>
          <a:p>
            <a:r>
              <a:rPr lang="zh-CN" altLang="en-US" dirty="0" smtClean="0"/>
              <a:t>设计目标：</a:t>
            </a:r>
            <a:endParaRPr lang="en-US" altLang="zh-CN" dirty="0" smtClean="0"/>
          </a:p>
          <a:p>
            <a:pPr lvl="1"/>
            <a:r>
              <a:rPr lang="zh-CN" altLang="en-US" dirty="0" smtClean="0"/>
              <a:t>单向性：</a:t>
            </a:r>
            <a:r>
              <a:rPr lang="en-US" altLang="zh-CN" dirty="0" smtClean="0"/>
              <a:t>2</a:t>
            </a:r>
            <a:r>
              <a:rPr lang="en-US" altLang="zh-CN" baseline="30000" dirty="0" smtClean="0"/>
              <a:t>n</a:t>
            </a:r>
          </a:p>
          <a:p>
            <a:pPr lvl="1"/>
            <a:r>
              <a:rPr lang="zh-CN" altLang="en-US" dirty="0" smtClean="0"/>
              <a:t>抗弱碰撞：</a:t>
            </a:r>
            <a:r>
              <a:rPr lang="en-US" altLang="zh-CN" dirty="0" smtClean="0"/>
              <a:t>2</a:t>
            </a:r>
            <a:r>
              <a:rPr lang="en-US" altLang="zh-CN" baseline="30000" dirty="0" smtClean="0"/>
              <a:t>n</a:t>
            </a:r>
          </a:p>
          <a:p>
            <a:pPr lvl="1"/>
            <a:r>
              <a:rPr lang="zh-CN" altLang="en-US" dirty="0" smtClean="0"/>
              <a:t>抗强碰撞：</a:t>
            </a:r>
            <a:r>
              <a:rPr lang="en-US" altLang="zh-CN" dirty="0" smtClean="0"/>
              <a:t>2</a:t>
            </a:r>
            <a:r>
              <a:rPr lang="en-US" altLang="zh-CN" baseline="30000" dirty="0" smtClean="0"/>
              <a:t>n/2</a:t>
            </a:r>
          </a:p>
          <a:p>
            <a:pPr lvl="1"/>
            <a:r>
              <a:rPr lang="zh-CN" altLang="en-US" dirty="0" smtClean="0"/>
              <a:t>抗线性分析和差分分析</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7412407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整体结构</a:t>
            </a:r>
            <a:endParaRPr lang="zh-CN" altLang="en-US" dirty="0"/>
          </a:p>
        </p:txBody>
      </p:sp>
      <p:pic>
        <p:nvPicPr>
          <p:cNvPr id="19458" name="Picture 2"/>
          <p:cNvPicPr>
            <a:picLocks noChangeAspect="1" noChangeArrowheads="1"/>
          </p:cNvPicPr>
          <p:nvPr/>
        </p:nvPicPr>
        <p:blipFill>
          <a:blip r:embed="rId2" cstate="print"/>
          <a:srcRect/>
          <a:stretch>
            <a:fillRect/>
          </a:stretch>
        </p:blipFill>
        <p:spPr bwMode="auto">
          <a:xfrm>
            <a:off x="822117" y="1556792"/>
            <a:ext cx="7288273" cy="4467330"/>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76</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9028833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Whirlpool</a:t>
            </a:r>
            <a:r>
              <a:rPr lang="zh-CN" altLang="en-US" dirty="0" smtClean="0"/>
              <a:t>分组密码</a:t>
            </a:r>
            <a:endParaRPr lang="zh-CN" altLang="en-US" dirty="0"/>
          </a:p>
        </p:txBody>
      </p:sp>
      <p:sp>
        <p:nvSpPr>
          <p:cNvPr id="3" name="内容占位符 2"/>
          <p:cNvSpPr>
            <a:spLocks noGrp="1"/>
          </p:cNvSpPr>
          <p:nvPr>
            <p:ph idx="1"/>
          </p:nvPr>
        </p:nvSpPr>
        <p:spPr/>
        <p:txBody>
          <a:bodyPr/>
          <a:lstStyle/>
          <a:p>
            <a:r>
              <a:rPr lang="en-US" altLang="zh-CN" dirty="0" smtClean="0"/>
              <a:t>Whirlpool</a:t>
            </a:r>
            <a:r>
              <a:rPr lang="zh-CN" altLang="en-US" dirty="0" smtClean="0"/>
              <a:t>使用一个专为散列函数设计的分组密码</a:t>
            </a:r>
            <a:endParaRPr lang="en-US" altLang="zh-CN" dirty="0" smtClean="0"/>
          </a:p>
          <a:p>
            <a:pPr lvl="1"/>
            <a:r>
              <a:rPr lang="zh-CN" altLang="en-US" dirty="0" smtClean="0"/>
              <a:t>不能独立用于加密</a:t>
            </a:r>
            <a:endParaRPr lang="en-US" altLang="zh-CN" dirty="0" smtClean="0"/>
          </a:p>
          <a:p>
            <a:pPr lvl="1"/>
            <a:r>
              <a:rPr lang="zh-CN" altLang="en-US" dirty="0" smtClean="0"/>
              <a:t>具有与</a:t>
            </a:r>
            <a:r>
              <a:rPr lang="en-US" altLang="zh-CN" dirty="0" smtClean="0"/>
              <a:t>AES</a:t>
            </a:r>
            <a:r>
              <a:rPr lang="zh-CN" altLang="en-US" dirty="0" smtClean="0"/>
              <a:t>相似的安全性和效率</a:t>
            </a:r>
            <a:endParaRPr lang="en-US" altLang="zh-CN" dirty="0" smtClean="0"/>
          </a:p>
          <a:p>
            <a:pPr lvl="1"/>
            <a:r>
              <a:rPr lang="zh-CN" altLang="en-US" dirty="0" smtClean="0"/>
              <a:t>分组长度</a:t>
            </a:r>
            <a:r>
              <a:rPr lang="en-US" altLang="zh-CN" dirty="0" smtClean="0"/>
              <a:t>512</a:t>
            </a:r>
            <a:r>
              <a:rPr lang="zh-CN" altLang="en-US" dirty="0" smtClean="0"/>
              <a:t>比特</a:t>
            </a:r>
            <a:endParaRPr lang="en-US" altLang="zh-CN" dirty="0" smtClean="0"/>
          </a:p>
          <a:p>
            <a:pPr lvl="1"/>
            <a:r>
              <a:rPr lang="zh-CN" altLang="en-US" dirty="0" smtClean="0"/>
              <a:t>结构与函数与</a:t>
            </a:r>
            <a:r>
              <a:rPr lang="en-US" altLang="zh-CN" dirty="0" smtClean="0"/>
              <a:t>AES</a:t>
            </a:r>
            <a:r>
              <a:rPr lang="zh-CN" altLang="en-US" dirty="0" smtClean="0"/>
              <a:t>类似，但</a:t>
            </a:r>
            <a:endParaRPr lang="en-US" altLang="zh-CN" dirty="0" smtClean="0"/>
          </a:p>
          <a:p>
            <a:pPr lvl="2"/>
            <a:r>
              <a:rPr lang="zh-CN" altLang="en-US" dirty="0" smtClean="0"/>
              <a:t>输入以行优先映射到矩阵</a:t>
            </a:r>
            <a:endParaRPr lang="en-US" altLang="zh-CN" dirty="0" smtClean="0"/>
          </a:p>
          <a:p>
            <a:pPr lvl="2"/>
            <a:r>
              <a:rPr lang="en-US" altLang="zh-CN" dirty="0" smtClean="0"/>
              <a:t>10</a:t>
            </a:r>
            <a:r>
              <a:rPr lang="zh-CN" altLang="en-US" dirty="0" smtClean="0"/>
              <a:t>轮操作</a:t>
            </a:r>
            <a:endParaRPr lang="en-US" altLang="zh-CN" dirty="0" smtClean="0"/>
          </a:p>
          <a:p>
            <a:pPr lvl="2"/>
            <a:r>
              <a:rPr lang="zh-CN" altLang="en-US" dirty="0" smtClean="0"/>
              <a:t>不同的素多项式，</a:t>
            </a:r>
            <a:r>
              <a:rPr lang="en-US" altLang="zh-CN" dirty="0" smtClean="0"/>
              <a:t>GF(2</a:t>
            </a:r>
            <a:r>
              <a:rPr lang="en-US" altLang="zh-CN" baseline="30000" dirty="0" smtClean="0"/>
              <a:t>8</a:t>
            </a:r>
            <a:r>
              <a:rPr lang="en-US" altLang="zh-CN" dirty="0" smtClean="0"/>
              <a:t>)</a:t>
            </a:r>
          </a:p>
          <a:p>
            <a:pPr lvl="2"/>
            <a:r>
              <a:rPr lang="en-US" altLang="zh-CN" dirty="0" smtClean="0"/>
              <a:t>S</a:t>
            </a:r>
            <a:r>
              <a:rPr lang="zh-CN" altLang="en-US" dirty="0" smtClean="0"/>
              <a:t>盒子的设计不同</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7539278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827584" y="1170738"/>
            <a:ext cx="7225142" cy="5258087"/>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78</a:t>
            </a:fld>
            <a:endParaRPr lang="en-US" altLang="zh-CN" dirty="0"/>
          </a:p>
        </p:txBody>
      </p:sp>
      <p:sp>
        <p:nvSpPr>
          <p:cNvPr id="5" name="流程图: 可选过程 4">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6" name="流程图: 可选过程 5">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7" name="流程图: 可选过程 6">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9359256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总体结构</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r</a:t>
            </a:r>
            <a:r>
              <a:rPr lang="zh-CN" altLang="en-US" dirty="0" smtClean="0"/>
              <a:t>轮操作可写为：</a:t>
            </a:r>
            <a:endParaRPr lang="en-US" altLang="zh-CN" dirty="0" smtClean="0"/>
          </a:p>
          <a:p>
            <a:pPr>
              <a:buNone/>
            </a:pPr>
            <a:r>
              <a:rPr lang="en-US" altLang="zh-CN" dirty="0" smtClean="0"/>
              <a:t>RF(K</a:t>
            </a:r>
            <a:r>
              <a:rPr lang="en-US" altLang="zh-CN" baseline="-25000" dirty="0" smtClean="0"/>
              <a:t>r</a:t>
            </a:r>
            <a:r>
              <a:rPr lang="en-US" altLang="zh-CN" dirty="0" smtClean="0"/>
              <a:t>)=AK[K</a:t>
            </a:r>
            <a:r>
              <a:rPr lang="en-US" altLang="zh-CN" baseline="-25000" dirty="0" smtClean="0"/>
              <a:t>r</a:t>
            </a:r>
            <a:r>
              <a:rPr lang="en-US" altLang="zh-CN" dirty="0" smtClean="0"/>
              <a:t>]</a:t>
            </a:r>
            <a:r>
              <a:rPr lang="en-US" altLang="zh-CN" dirty="0" smtClean="0">
                <a:latin typeface="Times New Roman"/>
                <a:cs typeface="Times New Roman"/>
              </a:rPr>
              <a:t>◦MR◦SC◦SB</a:t>
            </a:r>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4857752" y="1428736"/>
            <a:ext cx="4000528" cy="4941270"/>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3184509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424686" y="188640"/>
            <a:ext cx="4453845" cy="6120680"/>
          </a:xfrm>
          <a:prstGeom prst="rect">
            <a:avLst/>
          </a:prstGeom>
          <a:noFill/>
          <a:ln w="9525">
            <a:noFill/>
            <a:miter lim="800000"/>
            <a:headEnd/>
            <a:tailEnd/>
          </a:ln>
          <a:effectLst/>
        </p:spPr>
      </p:pic>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8</a:t>
            </a:fld>
            <a:endParaRPr lang="en-US" altLang="zh-CN"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pic>
        <p:nvPicPr>
          <p:cNvPr id="1026" name="Picture 2"/>
          <p:cNvPicPr>
            <a:picLocks noChangeAspect="1" noChangeArrowheads="1"/>
          </p:cNvPicPr>
          <p:nvPr/>
        </p:nvPicPr>
        <p:blipFill>
          <a:blip r:embed="rId6" cstate="print"/>
          <a:srcRect/>
          <a:stretch>
            <a:fillRect/>
          </a:stretch>
        </p:blipFill>
        <p:spPr bwMode="auto">
          <a:xfrm>
            <a:off x="251520" y="249585"/>
            <a:ext cx="4104456" cy="6131743"/>
          </a:xfrm>
          <a:prstGeom prst="rect">
            <a:avLst/>
          </a:prstGeom>
          <a:noFill/>
          <a:ln w="9525">
            <a:noFill/>
            <a:miter lim="800000"/>
            <a:headEnd/>
            <a:tailEnd/>
          </a:ln>
          <a:effectLst/>
        </p:spPr>
      </p:pic>
    </p:spTree>
    <p:extLst>
      <p:ext uri="{BB962C8B-B14F-4D97-AF65-F5344CB8AC3E}">
        <p14:creationId xmlns:p14="http://schemas.microsoft.com/office/powerpoint/2010/main" val="38064394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状态矩阵</a:t>
            </a:r>
            <a:endParaRPr lang="zh-CN" altLang="en-US" dirty="0"/>
          </a:p>
        </p:txBody>
      </p:sp>
      <p:pic>
        <p:nvPicPr>
          <p:cNvPr id="23554" name="Picture 2"/>
          <p:cNvPicPr>
            <a:picLocks noChangeAspect="1" noChangeArrowheads="1"/>
          </p:cNvPicPr>
          <p:nvPr/>
        </p:nvPicPr>
        <p:blipFill>
          <a:blip r:embed="rId2" cstate="print"/>
          <a:srcRect/>
          <a:stretch>
            <a:fillRect/>
          </a:stretch>
        </p:blipFill>
        <p:spPr bwMode="auto">
          <a:xfrm>
            <a:off x="928662" y="1643050"/>
            <a:ext cx="7474201" cy="3857652"/>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80</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614712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字节代换</a:t>
            </a:r>
            <a:endParaRPr lang="zh-CN" altLang="en-US" dirty="0"/>
          </a:p>
        </p:txBody>
      </p:sp>
      <p:sp>
        <p:nvSpPr>
          <p:cNvPr id="3" name="内容占位符 2"/>
          <p:cNvSpPr>
            <a:spLocks noGrp="1"/>
          </p:cNvSpPr>
          <p:nvPr>
            <p:ph idx="1"/>
          </p:nvPr>
        </p:nvSpPr>
        <p:spPr/>
        <p:txBody>
          <a:bodyPr/>
          <a:lstStyle/>
          <a:p>
            <a:r>
              <a:rPr lang="zh-CN" altLang="en-US" dirty="0" smtClean="0"/>
              <a:t>与</a:t>
            </a:r>
            <a:r>
              <a:rPr lang="en-US" altLang="zh-CN" dirty="0" smtClean="0"/>
              <a:t>AES</a:t>
            </a:r>
            <a:r>
              <a:rPr lang="zh-CN" altLang="en-US" dirty="0" smtClean="0"/>
              <a:t>算法相同</a:t>
            </a:r>
            <a:endParaRPr lang="en-US" altLang="zh-CN" dirty="0" smtClean="0"/>
          </a:p>
          <a:p>
            <a:pPr lvl="1"/>
            <a:r>
              <a:rPr lang="zh-CN" altLang="en-US" dirty="0" smtClean="0"/>
              <a:t>增加非线性</a:t>
            </a:r>
            <a:endParaRPr lang="en-US" altLang="zh-CN" dirty="0" smtClean="0"/>
          </a:p>
          <a:p>
            <a:r>
              <a:rPr lang="en-US" altLang="zh-CN" dirty="0" smtClean="0"/>
              <a:t>S</a:t>
            </a:r>
            <a:r>
              <a:rPr lang="zh-CN" altLang="en-US" dirty="0" smtClean="0"/>
              <a:t>盒子构造：</a:t>
            </a:r>
            <a:endParaRPr lang="zh-CN" altLang="en-US" dirty="0"/>
          </a:p>
        </p:txBody>
      </p:sp>
      <p:pic>
        <p:nvPicPr>
          <p:cNvPr id="24578" name="Picture 2"/>
          <p:cNvPicPr>
            <a:picLocks noChangeAspect="1" noChangeArrowheads="1"/>
          </p:cNvPicPr>
          <p:nvPr/>
        </p:nvPicPr>
        <p:blipFill>
          <a:blip r:embed="rId2" cstate="print"/>
          <a:srcRect/>
          <a:stretch>
            <a:fillRect/>
          </a:stretch>
        </p:blipFill>
        <p:spPr bwMode="auto">
          <a:xfrm>
            <a:off x="4071934" y="1499979"/>
            <a:ext cx="4871252" cy="4857979"/>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cstate="print"/>
          <a:srcRect/>
          <a:stretch>
            <a:fillRect/>
          </a:stretch>
        </p:blipFill>
        <p:spPr bwMode="auto">
          <a:xfrm>
            <a:off x="714348" y="2832903"/>
            <a:ext cx="3071834" cy="352505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8" name="流程图: 可选过程 7">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9" name="流程图: 可选过程 8">
            <a:hlinkClick r:id="rId5"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944539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列移位：第</a:t>
            </a:r>
            <a:r>
              <a:rPr lang="en-US" altLang="zh-CN" dirty="0" err="1" smtClean="0"/>
              <a:t>i</a:t>
            </a:r>
            <a:r>
              <a:rPr lang="zh-CN" altLang="en-US" dirty="0" smtClean="0"/>
              <a:t>列，向下循环移位</a:t>
            </a:r>
            <a:r>
              <a:rPr lang="en-US" altLang="zh-CN" dirty="0" smtClean="0"/>
              <a:t>i-1</a:t>
            </a:r>
            <a:r>
              <a:rPr lang="zh-CN" altLang="en-US" dirty="0" smtClean="0"/>
              <a:t>个字节</a:t>
            </a:r>
            <a:endParaRPr lang="en-US" altLang="zh-CN" dirty="0" smtClean="0"/>
          </a:p>
          <a:p>
            <a:endParaRPr lang="en-US" altLang="zh-CN" dirty="0" smtClean="0"/>
          </a:p>
          <a:p>
            <a:r>
              <a:rPr lang="zh-CN" altLang="en-US" dirty="0" smtClean="0"/>
              <a:t>行混淆：</a:t>
            </a:r>
            <a:r>
              <a:rPr lang="en-US" altLang="zh-CN" dirty="0" smtClean="0"/>
              <a:t>[B]=[A][C]</a:t>
            </a:r>
          </a:p>
          <a:p>
            <a:pPr>
              <a:buNone/>
            </a:pPr>
            <a:r>
              <a:rPr lang="en-US" altLang="zh-CN" dirty="0" smtClean="0"/>
              <a:t>	[C]=[01 01 04 01 08 05 02 09</a:t>
            </a:r>
          </a:p>
          <a:p>
            <a:pPr>
              <a:buNone/>
            </a:pPr>
            <a:r>
              <a:rPr lang="en-US" altLang="zh-CN" dirty="0" smtClean="0"/>
              <a:t>		  09 01 01 04 01 08 05 02</a:t>
            </a:r>
          </a:p>
          <a:p>
            <a:pPr>
              <a:buNone/>
            </a:pPr>
            <a:r>
              <a:rPr lang="en-US" altLang="zh-CN" dirty="0" smtClean="0"/>
              <a:t>		  02 09 01 01 04 01 08 05</a:t>
            </a:r>
          </a:p>
          <a:p>
            <a:pPr>
              <a:buNone/>
            </a:pPr>
            <a:r>
              <a:rPr lang="en-US" altLang="zh-CN" dirty="0" smtClean="0"/>
              <a:t>		  05 02 09 01 01 04 01 08</a:t>
            </a:r>
          </a:p>
          <a:p>
            <a:pPr>
              <a:buNone/>
            </a:pPr>
            <a:r>
              <a:rPr lang="en-US" altLang="zh-CN" dirty="0" smtClean="0"/>
              <a:t>		  08 05 02 09 01 01 04 01</a:t>
            </a:r>
          </a:p>
          <a:p>
            <a:pPr>
              <a:buNone/>
            </a:pPr>
            <a:r>
              <a:rPr lang="en-US" altLang="zh-CN" dirty="0" smtClean="0"/>
              <a:t>		  01 08 05 02 09 01 01 04</a:t>
            </a:r>
          </a:p>
          <a:p>
            <a:pPr>
              <a:buNone/>
            </a:pPr>
            <a:r>
              <a:rPr lang="en-US" altLang="zh-CN" dirty="0" smtClean="0"/>
              <a:t>		  04 01 08 05 02 09 01 01</a:t>
            </a:r>
          </a:p>
          <a:p>
            <a:pPr>
              <a:buNone/>
            </a:pPr>
            <a:r>
              <a:rPr lang="en-US" altLang="zh-CN" dirty="0" smtClean="0"/>
              <a:t>		  01 04 01 08 05 02 09 01]</a:t>
            </a:r>
          </a:p>
          <a:p>
            <a:pPr lvl="1"/>
            <a:r>
              <a:rPr lang="zh-CN" altLang="en-US" dirty="0" smtClean="0"/>
              <a:t>运算取模素多项式</a:t>
            </a:r>
            <a:r>
              <a:rPr lang="en-US" altLang="zh-CN" dirty="0" smtClean="0"/>
              <a:t>10011101</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2085422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密钥扩展</a:t>
            </a:r>
            <a:endParaRPr lang="zh-CN" altLang="en-US" dirty="0"/>
          </a:p>
        </p:txBody>
      </p:sp>
      <p:sp>
        <p:nvSpPr>
          <p:cNvPr id="3" name="内容占位符 2"/>
          <p:cNvSpPr>
            <a:spLocks noGrp="1"/>
          </p:cNvSpPr>
          <p:nvPr>
            <p:ph idx="1"/>
          </p:nvPr>
        </p:nvSpPr>
        <p:spPr/>
        <p:txBody>
          <a:bodyPr/>
          <a:lstStyle/>
          <a:p>
            <a:r>
              <a:rPr lang="zh-CN" altLang="en-US" dirty="0" smtClean="0"/>
              <a:t>运用轮常数，通过算法本身，将</a:t>
            </a:r>
            <a:r>
              <a:rPr lang="en-US" altLang="zh-CN" dirty="0" smtClean="0"/>
              <a:t>512</a:t>
            </a:r>
            <a:r>
              <a:rPr lang="zh-CN" altLang="en-US" dirty="0" smtClean="0"/>
              <a:t>比特的密钥</a:t>
            </a:r>
            <a:r>
              <a:rPr lang="en-US" altLang="zh-CN" dirty="0" smtClean="0"/>
              <a:t>K</a:t>
            </a:r>
            <a:r>
              <a:rPr lang="zh-CN" altLang="en-US" dirty="0" smtClean="0"/>
              <a:t>扩展为轮密钥序列</a:t>
            </a:r>
            <a:r>
              <a:rPr lang="en-US" altLang="zh-CN" dirty="0" smtClean="0"/>
              <a:t>K</a:t>
            </a:r>
            <a:r>
              <a:rPr lang="en-US" altLang="zh-CN" baseline="-25000" dirty="0" smtClean="0"/>
              <a:t>0</a:t>
            </a:r>
            <a:r>
              <a:rPr lang="en-US" altLang="zh-CN" dirty="0" smtClean="0"/>
              <a:t>,K</a:t>
            </a:r>
            <a:r>
              <a:rPr lang="en-US" altLang="zh-CN" baseline="-25000" dirty="0" smtClean="0"/>
              <a:t>1</a:t>
            </a:r>
            <a:r>
              <a:rPr lang="en-US" altLang="zh-CN" dirty="0" smtClean="0"/>
              <a:t>,…,K</a:t>
            </a:r>
            <a:r>
              <a:rPr lang="en-US" altLang="zh-CN" baseline="-25000" dirty="0" smtClean="0"/>
              <a:t>10</a:t>
            </a:r>
          </a:p>
          <a:p>
            <a:endParaRPr lang="en-US" altLang="zh-CN" dirty="0" smtClean="0"/>
          </a:p>
          <a:p>
            <a:r>
              <a:rPr lang="zh-CN" altLang="en-US" dirty="0" smtClean="0"/>
              <a:t>第</a:t>
            </a:r>
            <a:r>
              <a:rPr lang="en-US" altLang="zh-CN" dirty="0" smtClean="0"/>
              <a:t>r</a:t>
            </a:r>
            <a:r>
              <a:rPr lang="zh-CN" altLang="en-US" dirty="0" smtClean="0"/>
              <a:t>轮的轮常数是一个矩阵</a:t>
            </a:r>
            <a:r>
              <a:rPr lang="en-US" altLang="zh-CN" dirty="0" smtClean="0"/>
              <a:t>RC[r]</a:t>
            </a:r>
            <a:r>
              <a:rPr lang="zh-CN" altLang="en-US" dirty="0" smtClean="0"/>
              <a:t>，其中只有第一行是非零的（每个元素是</a:t>
            </a:r>
            <a:r>
              <a:rPr lang="en-US" altLang="zh-CN" dirty="0" smtClean="0"/>
              <a:t>S</a:t>
            </a:r>
            <a:r>
              <a:rPr lang="zh-CN" altLang="en-US" dirty="0" smtClean="0"/>
              <a:t>盒的一个值），定义为</a:t>
            </a:r>
            <a:endParaRPr lang="en-US" altLang="zh-CN" dirty="0" smtClean="0"/>
          </a:p>
          <a:p>
            <a:pPr lvl="1">
              <a:buNone/>
            </a:pPr>
            <a:r>
              <a:rPr lang="en-US" altLang="zh-CN" dirty="0" smtClean="0"/>
              <a:t>RC[r]</a:t>
            </a:r>
            <a:r>
              <a:rPr lang="en-US" altLang="zh-CN" baseline="-25000" dirty="0" smtClean="0"/>
              <a:t>0,j</a:t>
            </a:r>
            <a:r>
              <a:rPr lang="en-US" altLang="zh-CN" dirty="0" smtClean="0"/>
              <a:t>=S[8(r-1)+j],  0≤j≤7, 1≤r≤10</a:t>
            </a:r>
          </a:p>
          <a:p>
            <a:pPr lvl="1">
              <a:buNone/>
            </a:pPr>
            <a:r>
              <a:rPr lang="en-US" altLang="zh-CN" dirty="0" smtClean="0"/>
              <a:t>RC[r]</a:t>
            </a:r>
            <a:r>
              <a:rPr lang="en-US" altLang="zh-CN" baseline="-25000" dirty="0" err="1" smtClean="0"/>
              <a:t>i,j</a:t>
            </a:r>
            <a:r>
              <a:rPr lang="en-US" altLang="zh-CN" dirty="0" smtClean="0"/>
              <a:t>=0, 	    	 0≤i≤7, 0≤j≤7, 1≤r≤10</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3046648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Whirlpool</a:t>
            </a:r>
            <a:r>
              <a:rPr lang="zh-CN" altLang="en-US" dirty="0" smtClean="0"/>
              <a:t>性能与安全性</a:t>
            </a:r>
            <a:endParaRPr lang="zh-CN" altLang="en-US" dirty="0"/>
          </a:p>
        </p:txBody>
      </p:sp>
      <p:sp>
        <p:nvSpPr>
          <p:cNvPr id="3" name="内容占位符 2"/>
          <p:cNvSpPr>
            <a:spLocks noGrp="1"/>
          </p:cNvSpPr>
          <p:nvPr>
            <p:ph idx="1"/>
          </p:nvPr>
        </p:nvSpPr>
        <p:spPr/>
        <p:txBody>
          <a:bodyPr/>
          <a:lstStyle/>
          <a:p>
            <a:r>
              <a:rPr lang="en-US" dirty="0" smtClean="0"/>
              <a:t>Whirlpool</a:t>
            </a:r>
            <a:r>
              <a:rPr lang="zh-CN" altLang="en-US" dirty="0" smtClean="0"/>
              <a:t>是个很新的算法，实现方面经验很少</a:t>
            </a:r>
            <a:endParaRPr lang="en-US" dirty="0" smtClean="0"/>
          </a:p>
          <a:p>
            <a:endParaRPr lang="en-US" altLang="zh-CN" dirty="0" smtClean="0"/>
          </a:p>
          <a:p>
            <a:r>
              <a:rPr lang="zh-CN" altLang="en-US" dirty="0" smtClean="0"/>
              <a:t>拥有与</a:t>
            </a:r>
            <a:r>
              <a:rPr lang="en-US" altLang="zh-CN" dirty="0" smtClean="0"/>
              <a:t>AES</a:t>
            </a:r>
            <a:r>
              <a:rPr lang="zh-CN" altLang="en-US" dirty="0" smtClean="0"/>
              <a:t>相似的性能和空间特性</a:t>
            </a:r>
            <a:endParaRPr lang="en-US" altLang="zh-CN" dirty="0" smtClean="0"/>
          </a:p>
          <a:p>
            <a:pPr lvl="1"/>
            <a:r>
              <a:rPr lang="zh-CN" altLang="en-US" dirty="0" smtClean="0"/>
              <a:t>便于软硬件实现</a:t>
            </a:r>
            <a:endParaRPr lang="en-US" altLang="zh-CN" dirty="0" smtClean="0"/>
          </a:p>
          <a:p>
            <a:pPr lvl="1"/>
            <a:r>
              <a:rPr lang="zh-CN" altLang="en-US" dirty="0" smtClean="0"/>
              <a:t>占内存少</a:t>
            </a:r>
            <a:endParaRPr lang="en-US" altLang="zh-CN" dirty="0" smtClean="0"/>
          </a:p>
          <a:p>
            <a:pPr lvl="1"/>
            <a:r>
              <a:rPr lang="zh-CN" altLang="en-US" dirty="0" smtClean="0"/>
              <a:t>高效</a:t>
            </a:r>
            <a:endParaRPr lang="en-US" dirty="0" smtClean="0"/>
          </a:p>
          <a:p>
            <a:endParaRPr lang="en-US" altLang="zh-CN" dirty="0" smtClean="0"/>
          </a:p>
          <a:p>
            <a:r>
              <a:rPr lang="zh-CN" altLang="en-US" dirty="0" smtClean="0"/>
              <a:t>与</a:t>
            </a:r>
            <a:r>
              <a:rPr lang="en-US" altLang="zh-CN" dirty="0" smtClean="0"/>
              <a:t>SHA-512</a:t>
            </a:r>
            <a:r>
              <a:rPr lang="zh-CN" altLang="en-US" dirty="0" smtClean="0"/>
              <a:t>相比，</a:t>
            </a:r>
            <a:r>
              <a:rPr lang="en-US" altLang="zh-CN" dirty="0" smtClean="0"/>
              <a:t>Whirlpool</a:t>
            </a:r>
            <a:r>
              <a:rPr lang="zh-CN" altLang="en-US" dirty="0" smtClean="0"/>
              <a:t>需要更多硬件资源，但性能更好</a:t>
            </a:r>
            <a:endParaRPr 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16084210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cs typeface="Times New Roman" pitchFamily="18" charset="0"/>
              </a:rPr>
              <a:t>第三节 </a:t>
            </a:r>
            <a:r>
              <a:rPr lang="en-US" altLang="zh-CN" dirty="0" smtClean="0">
                <a:latin typeface="Times New Roman" pitchFamily="18" charset="0"/>
                <a:cs typeface="Times New Roman" pitchFamily="18" charset="0"/>
              </a:rPr>
              <a:t>MAC</a:t>
            </a:r>
            <a:r>
              <a:rPr lang="zh-CN" altLang="en-US" dirty="0" smtClean="0">
                <a:latin typeface="Times New Roman" pitchFamily="18" charset="0"/>
                <a:cs typeface="Times New Roman" pitchFamily="18" charset="0"/>
              </a:rPr>
              <a:t>算法</a:t>
            </a:r>
            <a:endParaRPr lang="zh-CN" altLang="en-US" dirty="0">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85</a:t>
            </a:fld>
            <a:endParaRPr lang="en-US" altLang="zh-CN" dirty="0"/>
          </a:p>
        </p:txBody>
      </p:sp>
    </p:spTree>
    <p:extLst>
      <p:ext uri="{BB962C8B-B14F-4D97-AF65-F5344CB8AC3E}">
        <p14:creationId xmlns:p14="http://schemas.microsoft.com/office/powerpoint/2010/main" val="22082048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dirty="0"/>
          </a:p>
        </p:txBody>
      </p:sp>
      <p:sp>
        <p:nvSpPr>
          <p:cNvPr id="7" name="内容占位符 6"/>
          <p:cNvSpPr>
            <a:spLocks noGrp="1"/>
          </p:cNvSpPr>
          <p:nvPr>
            <p:ph idx="1"/>
          </p:nvPr>
        </p:nvSpPr>
        <p:spPr/>
        <p:txBody>
          <a:bodyPr/>
          <a:lstStyle/>
          <a:p>
            <a:r>
              <a:rPr lang="zh-CN" altLang="en-US" dirty="0" smtClean="0">
                <a:cs typeface="Times New Roman" pitchFamily="18" charset="0"/>
              </a:rPr>
              <a:t>可以用分组密码或带密码的散列函数来设计</a:t>
            </a:r>
            <a:r>
              <a:rPr lang="en-US" altLang="zh-CN" dirty="0" smtClean="0">
                <a:cs typeface="Times New Roman" pitchFamily="18" charset="0"/>
              </a:rPr>
              <a:t>MAC</a:t>
            </a:r>
          </a:p>
          <a:p>
            <a:r>
              <a:rPr lang="zh-CN" altLang="en-US" sz="2400" dirty="0" smtClean="0">
                <a:cs typeface="Times New Roman" pitchFamily="18" charset="0"/>
              </a:rPr>
              <a:t>更倾向于使用带密码的散列函数</a:t>
            </a:r>
            <a:endParaRPr lang="en-US" altLang="zh-CN" sz="2400" dirty="0" smtClean="0">
              <a:cs typeface="Times New Roman" pitchFamily="18" charset="0"/>
            </a:endParaRPr>
          </a:p>
          <a:p>
            <a:pPr lvl="1"/>
            <a:r>
              <a:rPr lang="zh-CN" altLang="en-US" dirty="0" smtClean="0">
                <a:cs typeface="Times New Roman" pitchFamily="18" charset="0"/>
              </a:rPr>
              <a:t>一般而言散列函数执行速度快</a:t>
            </a:r>
            <a:endParaRPr lang="en-US" altLang="zh-CN" dirty="0" smtClean="0">
              <a:cs typeface="Times New Roman" pitchFamily="18" charset="0"/>
            </a:endParaRPr>
          </a:p>
          <a:p>
            <a:pPr lvl="1"/>
            <a:r>
              <a:rPr lang="zh-CN" altLang="en-US" dirty="0" smtClean="0">
                <a:cs typeface="Times New Roman" pitchFamily="18" charset="0"/>
              </a:rPr>
              <a:t>散列函数不象分组密码那样受出口限制</a:t>
            </a:r>
            <a:endParaRPr lang="en-US" altLang="zh-CN" dirty="0" smtClean="0">
              <a:cs typeface="Times New Roman" pitchFamily="18" charset="0"/>
            </a:endParaRPr>
          </a:p>
          <a:p>
            <a:pPr lvl="1"/>
            <a:r>
              <a:rPr lang="en-US" altLang="zh-CN" dirty="0" smtClean="0">
                <a:cs typeface="Times New Roman" pitchFamily="18" charset="0"/>
              </a:rPr>
              <a:t>AES</a:t>
            </a:r>
            <a:r>
              <a:rPr lang="zh-CN" altLang="en-US" dirty="0" smtClean="0">
                <a:cs typeface="Times New Roman" pitchFamily="18" charset="0"/>
              </a:rPr>
              <a:t>的广泛使用，使得上述意义消弱</a:t>
            </a:r>
            <a:endParaRPr lang="en-AU" altLang="zh-CN" dirty="0" smtClean="0">
              <a:cs typeface="Times New Roman" pitchFamily="18" charset="0"/>
            </a:endParaRPr>
          </a:p>
          <a:p>
            <a:r>
              <a:rPr lang="zh-CN" altLang="en-US" dirty="0" smtClean="0">
                <a:cs typeface="Times New Roman" pitchFamily="18" charset="0"/>
              </a:rPr>
              <a:t>最初的方案：</a:t>
            </a:r>
            <a:endParaRPr lang="en-AU" altLang="zh-CN" dirty="0" smtClean="0">
              <a:cs typeface="Times New Roman" pitchFamily="18" charset="0"/>
            </a:endParaRPr>
          </a:p>
          <a:p>
            <a:pPr>
              <a:buNone/>
            </a:pPr>
            <a:r>
              <a:rPr lang="en-AU" altLang="zh-CN" sz="2400" dirty="0" smtClean="0">
                <a:cs typeface="Times New Roman" pitchFamily="18" charset="0"/>
              </a:rPr>
              <a:t>	</a:t>
            </a:r>
            <a:r>
              <a:rPr lang="en-AU" altLang="zh-CN" sz="2400" dirty="0" err="1" smtClean="0">
                <a:cs typeface="Times New Roman" pitchFamily="18" charset="0"/>
              </a:rPr>
              <a:t>KeyedHash</a:t>
            </a:r>
            <a:r>
              <a:rPr lang="en-AU" altLang="zh-CN" sz="2400" dirty="0" smtClean="0">
                <a:cs typeface="Times New Roman" pitchFamily="18" charset="0"/>
              </a:rPr>
              <a:t> = Hash(</a:t>
            </a:r>
            <a:r>
              <a:rPr lang="en-AU" altLang="zh-CN" sz="2400" dirty="0" err="1" smtClean="0">
                <a:cs typeface="Times New Roman" pitchFamily="18" charset="0"/>
              </a:rPr>
              <a:t>Key|Message</a:t>
            </a:r>
            <a:r>
              <a:rPr lang="en-AU" altLang="zh-CN" sz="2400" dirty="0" smtClean="0">
                <a:cs typeface="Times New Roman" pitchFamily="18" charset="0"/>
              </a:rPr>
              <a:t>) </a:t>
            </a:r>
          </a:p>
          <a:p>
            <a:pPr lvl="1"/>
            <a:r>
              <a:rPr lang="zh-CN" altLang="en-US" dirty="0" smtClean="0">
                <a:cs typeface="Times New Roman" pitchFamily="18" charset="0"/>
              </a:rPr>
              <a:t>存在缺陷</a:t>
            </a:r>
            <a:endParaRPr lang="en-AU" altLang="zh-CN" dirty="0" smtClean="0">
              <a:cs typeface="Times New Roman" pitchFamily="18" charset="0"/>
            </a:endParaRPr>
          </a:p>
          <a:p>
            <a:r>
              <a:rPr lang="zh-CN" altLang="en-US" dirty="0" smtClean="0">
                <a:cs typeface="Times New Roman" pitchFamily="18" charset="0"/>
              </a:rPr>
              <a:t>最终导致了</a:t>
            </a:r>
            <a:r>
              <a:rPr lang="en-AU" altLang="zh-CN" dirty="0" smtClean="0">
                <a:cs typeface="Times New Roman" pitchFamily="18" charset="0"/>
              </a:rPr>
              <a:t>HMAC</a:t>
            </a:r>
            <a:r>
              <a:rPr lang="zh-CN" altLang="en-US" dirty="0" smtClean="0">
                <a:cs typeface="Times New Roman" pitchFamily="18" charset="0"/>
              </a:rPr>
              <a:t>的出现</a:t>
            </a:r>
            <a:endParaRPr lang="en-AU" altLang="zh-CN" dirty="0" smtClean="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86</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39833399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a:t>
            </a:r>
            <a:r>
              <a:rPr lang="en-US" altLang="zh-CN" dirty="0" smtClean="0"/>
              <a:t>HMAC</a:t>
            </a:r>
            <a:endParaRPr lang="zh-CN" altLang="en-US" dirty="0"/>
          </a:p>
        </p:txBody>
      </p:sp>
      <p:sp>
        <p:nvSpPr>
          <p:cNvPr id="3" name="内容占位符 2"/>
          <p:cNvSpPr>
            <a:spLocks noGrp="1"/>
          </p:cNvSpPr>
          <p:nvPr>
            <p:ph idx="1"/>
          </p:nvPr>
        </p:nvSpPr>
        <p:spPr/>
        <p:txBody>
          <a:bodyPr>
            <a:noAutofit/>
          </a:bodyPr>
          <a:lstStyle/>
          <a:p>
            <a:r>
              <a:rPr lang="en-US" altLang="zh-CN" dirty="0" smtClean="0">
                <a:cs typeface="Times New Roman" pitchFamily="18" charset="0"/>
              </a:rPr>
              <a:t>HMAC</a:t>
            </a:r>
            <a:r>
              <a:rPr lang="zh-CN" altLang="en-US" dirty="0" smtClean="0">
                <a:cs typeface="Times New Roman" pitchFamily="18" charset="0"/>
              </a:rPr>
              <a:t>的设计目标</a:t>
            </a:r>
            <a:endParaRPr lang="en-US" altLang="zh-CN" dirty="0" smtClean="0">
              <a:cs typeface="Times New Roman" pitchFamily="18" charset="0"/>
            </a:endParaRPr>
          </a:p>
          <a:p>
            <a:pPr lvl="1"/>
            <a:r>
              <a:rPr lang="zh-CN" altLang="en-US" dirty="0" smtClean="0">
                <a:cs typeface="Times New Roman" pitchFamily="18" charset="0"/>
              </a:rPr>
              <a:t>不修改现有的散列函数，直接使用它们</a:t>
            </a:r>
            <a:endParaRPr lang="en-US" altLang="zh-CN" dirty="0" smtClean="0">
              <a:cs typeface="Times New Roman" pitchFamily="18" charset="0"/>
            </a:endParaRPr>
          </a:p>
          <a:p>
            <a:pPr lvl="1"/>
            <a:r>
              <a:rPr lang="zh-CN" altLang="en-US" dirty="0" smtClean="0">
                <a:cs typeface="Times New Roman" pitchFamily="18" charset="0"/>
              </a:rPr>
              <a:t>可以很容易地更换新的散列函数</a:t>
            </a:r>
            <a:endParaRPr lang="en-US" altLang="zh-CN" dirty="0" smtClean="0">
              <a:cs typeface="Times New Roman" pitchFamily="18" charset="0"/>
            </a:endParaRPr>
          </a:p>
          <a:p>
            <a:pPr lvl="1"/>
            <a:r>
              <a:rPr lang="zh-CN" altLang="en-US" dirty="0" smtClean="0">
                <a:cs typeface="Times New Roman" pitchFamily="18" charset="0"/>
              </a:rPr>
              <a:t>保持散列函数的原有性能，不能过分降低其性能</a:t>
            </a:r>
            <a:endParaRPr lang="en-US" altLang="zh-CN" dirty="0" smtClean="0">
              <a:cs typeface="Times New Roman" pitchFamily="18" charset="0"/>
            </a:endParaRPr>
          </a:p>
          <a:p>
            <a:pPr lvl="1"/>
            <a:r>
              <a:rPr lang="zh-CN" altLang="en-US" dirty="0" smtClean="0">
                <a:cs typeface="Times New Roman" pitchFamily="18" charset="0"/>
              </a:rPr>
              <a:t>对密钥的使用和处理应较简单</a:t>
            </a:r>
            <a:endParaRPr lang="en-US" altLang="zh-CN" dirty="0" smtClean="0">
              <a:cs typeface="Times New Roman" pitchFamily="18" charset="0"/>
            </a:endParaRPr>
          </a:p>
          <a:p>
            <a:pPr lvl="1"/>
            <a:r>
              <a:rPr lang="zh-CN" altLang="en-US" dirty="0" smtClean="0">
                <a:cs typeface="Times New Roman" pitchFamily="18" charset="0"/>
              </a:rPr>
              <a:t>根据嵌入散列函数的强度，进而分析抗密码分析的强度</a:t>
            </a:r>
            <a:endParaRPr lang="en-US" altLang="zh-CN" dirty="0" smtClean="0">
              <a:cs typeface="Times New Roman" pitchFamily="18" charset="0"/>
            </a:endParaRPr>
          </a:p>
          <a:p>
            <a:endParaRPr lang="en-AU" altLang="zh-CN" dirty="0" smtClean="0">
              <a:cs typeface="Times New Roman" pitchFamily="18" charset="0"/>
            </a:endParaRPr>
          </a:p>
          <a:p>
            <a:r>
              <a:rPr lang="en-AU" altLang="zh-CN" dirty="0" smtClean="0">
                <a:cs typeface="Times New Roman" pitchFamily="18" charset="0"/>
              </a:rPr>
              <a:t>RFC</a:t>
            </a:r>
            <a:r>
              <a:rPr lang="en-US" altLang="zh-CN" dirty="0" smtClean="0">
                <a:cs typeface="Times New Roman" pitchFamily="18" charset="0"/>
              </a:rPr>
              <a:t> </a:t>
            </a:r>
            <a:r>
              <a:rPr lang="en-AU" altLang="zh-CN" dirty="0" smtClean="0">
                <a:cs typeface="Times New Roman" pitchFamily="18" charset="0"/>
              </a:rPr>
              <a:t>2104</a:t>
            </a:r>
            <a:r>
              <a:rPr lang="zh-CN" altLang="en-US" dirty="0" smtClean="0">
                <a:cs typeface="Times New Roman" pitchFamily="18" charset="0"/>
              </a:rPr>
              <a:t>、</a:t>
            </a:r>
            <a:r>
              <a:rPr lang="en-US" altLang="zh-CN" dirty="0" smtClean="0">
                <a:cs typeface="Times New Roman" pitchFamily="18" charset="0"/>
              </a:rPr>
              <a:t>FIPS</a:t>
            </a:r>
            <a:r>
              <a:rPr lang="zh-CN" altLang="en-US" dirty="0" smtClean="0">
                <a:cs typeface="Times New Roman" pitchFamily="18" charset="0"/>
              </a:rPr>
              <a:t> </a:t>
            </a:r>
            <a:r>
              <a:rPr lang="en-US" altLang="zh-CN" dirty="0" smtClean="0">
                <a:cs typeface="Times New Roman" pitchFamily="18" charset="0"/>
              </a:rPr>
              <a:t>198</a:t>
            </a:r>
            <a:endParaRPr lang="en-AU"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39397205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cs typeface="Times New Roman" pitchFamily="18" charset="0"/>
              </a:rPr>
              <a:t>定义</a:t>
            </a:r>
            <a:r>
              <a:rPr lang="en-AU" altLang="zh-CN" dirty="0">
                <a:cs typeface="Times New Roman" pitchFamily="18" charset="0"/>
              </a:rPr>
              <a:t>HMAC</a:t>
            </a:r>
            <a:r>
              <a:rPr lang="en-AU" altLang="zh-CN" baseline="-25000" dirty="0">
                <a:cs typeface="Times New Roman" pitchFamily="18" charset="0"/>
              </a:rPr>
              <a:t>K</a:t>
            </a:r>
            <a:r>
              <a:rPr lang="en-AU" altLang="zh-CN" dirty="0">
                <a:cs typeface="Times New Roman" pitchFamily="18" charset="0"/>
              </a:rPr>
              <a:t>=Hash[(K</a:t>
            </a:r>
            <a:r>
              <a:rPr lang="en-AU" altLang="zh-CN" baseline="30000" dirty="0">
                <a:cs typeface="Times New Roman" pitchFamily="18" charset="0"/>
              </a:rPr>
              <a:t>+</a:t>
            </a:r>
            <a:r>
              <a:rPr lang="en-AU" altLang="zh-CN" dirty="0">
                <a:cs typeface="Times New Roman" pitchFamily="18" charset="0"/>
                <a:sym typeface="Symbol"/>
              </a:rPr>
              <a:t></a:t>
            </a:r>
            <a:r>
              <a:rPr lang="en-AU" altLang="zh-CN" dirty="0" err="1">
                <a:cs typeface="Times New Roman" pitchFamily="18" charset="0"/>
              </a:rPr>
              <a:t>opad</a:t>
            </a:r>
            <a:r>
              <a:rPr lang="en-AU" altLang="zh-CN" dirty="0">
                <a:cs typeface="Times New Roman" pitchFamily="18" charset="0"/>
              </a:rPr>
              <a:t>)||Hash[(K</a:t>
            </a:r>
            <a:r>
              <a:rPr lang="en-AU" altLang="zh-CN" baseline="30000" dirty="0">
                <a:cs typeface="Times New Roman" pitchFamily="18" charset="0"/>
              </a:rPr>
              <a:t>+</a:t>
            </a:r>
            <a:r>
              <a:rPr lang="en-AU" altLang="zh-CN" dirty="0">
                <a:cs typeface="Times New Roman" pitchFamily="18" charset="0"/>
                <a:sym typeface="Symbol"/>
              </a:rPr>
              <a:t></a:t>
            </a:r>
            <a:r>
              <a:rPr lang="en-AU" altLang="zh-CN" dirty="0" err="1">
                <a:cs typeface="Times New Roman" pitchFamily="18" charset="0"/>
              </a:rPr>
              <a:t>ipad</a:t>
            </a:r>
            <a:r>
              <a:rPr lang="en-AU" altLang="zh-CN" dirty="0">
                <a:cs typeface="Times New Roman" pitchFamily="18" charset="0"/>
              </a:rPr>
              <a:t>)||M)]]</a:t>
            </a:r>
          </a:p>
          <a:p>
            <a:pPr lvl="1"/>
            <a:r>
              <a:rPr lang="en-AU" altLang="zh-CN" dirty="0">
                <a:cs typeface="Times New Roman" pitchFamily="18" charset="0"/>
              </a:rPr>
              <a:t>K</a:t>
            </a:r>
            <a:r>
              <a:rPr lang="en-AU" altLang="zh-CN" baseline="30000" dirty="0">
                <a:cs typeface="Times New Roman" pitchFamily="18" charset="0"/>
              </a:rPr>
              <a:t>+</a:t>
            </a:r>
            <a:r>
              <a:rPr lang="en-AU" altLang="zh-CN" dirty="0">
                <a:cs typeface="Times New Roman" pitchFamily="18" charset="0"/>
              </a:rPr>
              <a:t> </a:t>
            </a:r>
            <a:r>
              <a:rPr lang="zh-CN" altLang="en-US" dirty="0">
                <a:cs typeface="Times New Roman" pitchFamily="18" charset="0"/>
              </a:rPr>
              <a:t>是</a:t>
            </a:r>
            <a:r>
              <a:rPr lang="en-US" altLang="zh-CN" dirty="0" smtClean="0">
                <a:cs typeface="Times New Roman" pitchFamily="18" charset="0"/>
              </a:rPr>
              <a:t>K</a:t>
            </a:r>
            <a:r>
              <a:rPr lang="zh-CN" altLang="en-US" dirty="0" smtClean="0">
                <a:cs typeface="Times New Roman" pitchFamily="18" charset="0"/>
              </a:rPr>
              <a:t>用</a:t>
            </a:r>
            <a:r>
              <a:rPr lang="en-US" altLang="zh-CN" dirty="0">
                <a:cs typeface="Times New Roman" pitchFamily="18" charset="0"/>
              </a:rPr>
              <a:t>0</a:t>
            </a:r>
            <a:r>
              <a:rPr lang="zh-CN" altLang="en-US" dirty="0">
                <a:cs typeface="Times New Roman" pitchFamily="18" charset="0"/>
              </a:rPr>
              <a:t>填充</a:t>
            </a:r>
            <a:r>
              <a:rPr lang="zh-CN" altLang="en-US" dirty="0" smtClean="0">
                <a:cs typeface="Times New Roman" pitchFamily="18" charset="0"/>
              </a:rPr>
              <a:t>扩展，使其与分组长度一致</a:t>
            </a:r>
            <a:endParaRPr lang="en-AU" altLang="zh-CN" dirty="0">
              <a:cs typeface="Times New Roman" pitchFamily="18" charset="0"/>
            </a:endParaRPr>
          </a:p>
          <a:p>
            <a:pPr lvl="1"/>
            <a:r>
              <a:rPr lang="en-AU" altLang="zh-CN" dirty="0" err="1" smtClean="0">
                <a:cs typeface="Times New Roman" pitchFamily="18" charset="0"/>
              </a:rPr>
              <a:t>opad</a:t>
            </a:r>
            <a:r>
              <a:rPr lang="en-AU" altLang="zh-CN" dirty="0" smtClean="0">
                <a:cs typeface="Times New Roman" pitchFamily="18" charset="0"/>
              </a:rPr>
              <a:t>, </a:t>
            </a:r>
            <a:r>
              <a:rPr lang="en-AU" altLang="zh-CN" dirty="0" err="1" smtClean="0">
                <a:cs typeface="Times New Roman" pitchFamily="18" charset="0"/>
              </a:rPr>
              <a:t>ipad</a:t>
            </a:r>
            <a:r>
              <a:rPr lang="zh-CN" altLang="en-US" dirty="0" smtClean="0">
                <a:cs typeface="Times New Roman" pitchFamily="18" charset="0"/>
              </a:rPr>
              <a:t>是填充常数。</a:t>
            </a:r>
            <a:endParaRPr lang="en-US" altLang="zh-CN" dirty="0" smtClean="0">
              <a:cs typeface="Times New Roman" pitchFamily="18" charset="0"/>
            </a:endParaRPr>
          </a:p>
          <a:p>
            <a:pPr lvl="2"/>
            <a:r>
              <a:rPr lang="en-US" altLang="zh-CN" dirty="0" err="1" smtClean="0">
                <a:cs typeface="Times New Roman" pitchFamily="18" charset="0"/>
              </a:rPr>
              <a:t>ipad</a:t>
            </a:r>
            <a:r>
              <a:rPr lang="zh-CN" altLang="en-US" dirty="0">
                <a:cs typeface="Times New Roman" pitchFamily="18" charset="0"/>
              </a:rPr>
              <a:t>：</a:t>
            </a:r>
            <a:r>
              <a:rPr lang="en-US" altLang="zh-CN" dirty="0">
                <a:cs typeface="Times New Roman" pitchFamily="18" charset="0"/>
              </a:rPr>
              <a:t>00110110</a:t>
            </a:r>
            <a:r>
              <a:rPr lang="zh-CN" altLang="en-US" dirty="0">
                <a:cs typeface="Times New Roman" pitchFamily="18" charset="0"/>
              </a:rPr>
              <a:t>重复</a:t>
            </a:r>
            <a:r>
              <a:rPr lang="en-US" altLang="zh-CN" dirty="0">
                <a:cs typeface="Times New Roman" pitchFamily="18" charset="0"/>
              </a:rPr>
              <a:t>b/8</a:t>
            </a:r>
            <a:r>
              <a:rPr lang="zh-CN" altLang="en-US" dirty="0">
                <a:cs typeface="Times New Roman" pitchFamily="18" charset="0"/>
              </a:rPr>
              <a:t>次，使得</a:t>
            </a:r>
            <a:r>
              <a:rPr lang="en-US" altLang="zh-CN" dirty="0">
                <a:cs typeface="Times New Roman" pitchFamily="18" charset="0"/>
              </a:rPr>
              <a:t>K</a:t>
            </a:r>
            <a:r>
              <a:rPr lang="en-US" altLang="zh-CN" dirty="0" smtClean="0">
                <a:cs typeface="Times New Roman" pitchFamily="18" charset="0"/>
              </a:rPr>
              <a:t>+</a:t>
            </a:r>
            <a:r>
              <a:rPr lang="zh-CN" altLang="en-US" dirty="0" smtClean="0">
                <a:cs typeface="Times New Roman" pitchFamily="18" charset="0"/>
              </a:rPr>
              <a:t>的一半</a:t>
            </a:r>
            <a:r>
              <a:rPr lang="zh-CN" altLang="en-US" dirty="0">
                <a:cs typeface="Times New Roman" pitchFamily="18" charset="0"/>
              </a:rPr>
              <a:t>位发生变化</a:t>
            </a:r>
          </a:p>
          <a:p>
            <a:pPr lvl="2"/>
            <a:r>
              <a:rPr lang="en-US" altLang="zh-CN" dirty="0" err="1">
                <a:cs typeface="Times New Roman" pitchFamily="18" charset="0"/>
              </a:rPr>
              <a:t>opad</a:t>
            </a:r>
            <a:r>
              <a:rPr lang="zh-CN" altLang="en-US" dirty="0">
                <a:cs typeface="Times New Roman" pitchFamily="18" charset="0"/>
              </a:rPr>
              <a:t>：</a:t>
            </a:r>
            <a:r>
              <a:rPr lang="en-US" altLang="zh-CN" dirty="0">
                <a:cs typeface="Times New Roman" pitchFamily="18" charset="0"/>
              </a:rPr>
              <a:t>01011100</a:t>
            </a:r>
            <a:r>
              <a:rPr lang="zh-CN" altLang="en-US" dirty="0">
                <a:cs typeface="Times New Roman" pitchFamily="18" charset="0"/>
              </a:rPr>
              <a:t>重复</a:t>
            </a:r>
            <a:r>
              <a:rPr lang="en-US" altLang="zh-CN" dirty="0">
                <a:cs typeface="Times New Roman" pitchFamily="18" charset="0"/>
              </a:rPr>
              <a:t>b/8</a:t>
            </a:r>
            <a:r>
              <a:rPr lang="zh-CN" altLang="en-US" dirty="0">
                <a:cs typeface="Times New Roman" pitchFamily="18" charset="0"/>
              </a:rPr>
              <a:t>次，使得</a:t>
            </a:r>
            <a:r>
              <a:rPr lang="en-US" altLang="zh-CN" dirty="0">
                <a:cs typeface="Times New Roman" pitchFamily="18" charset="0"/>
              </a:rPr>
              <a:t>K</a:t>
            </a:r>
            <a:r>
              <a:rPr lang="en-US" altLang="zh-CN" dirty="0" smtClean="0">
                <a:cs typeface="Times New Roman" pitchFamily="18" charset="0"/>
              </a:rPr>
              <a:t>+</a:t>
            </a:r>
            <a:r>
              <a:rPr lang="zh-CN" altLang="en-US" dirty="0" smtClean="0">
                <a:cs typeface="Times New Roman" pitchFamily="18" charset="0"/>
              </a:rPr>
              <a:t>的一半</a:t>
            </a:r>
            <a:r>
              <a:rPr lang="zh-CN" altLang="en-US" dirty="0">
                <a:cs typeface="Times New Roman" pitchFamily="18" charset="0"/>
              </a:rPr>
              <a:t>位发生变化</a:t>
            </a:r>
          </a:p>
          <a:p>
            <a:pPr lvl="1"/>
            <a:endParaRPr lang="en-US" altLang="zh-CN" dirty="0" smtClean="0">
              <a:cs typeface="Times New Roman" pitchFamily="18" charset="0"/>
            </a:endParaRPr>
          </a:p>
          <a:p>
            <a:r>
              <a:rPr lang="zh-CN" altLang="en-US" dirty="0" smtClean="0">
                <a:cs typeface="Times New Roman" pitchFamily="18" charset="0"/>
              </a:rPr>
              <a:t>散</a:t>
            </a:r>
            <a:r>
              <a:rPr lang="zh-CN" altLang="en-US" dirty="0">
                <a:cs typeface="Times New Roman" pitchFamily="18" charset="0"/>
              </a:rPr>
              <a:t>列压缩函数的计算次数仅比消息分组数多</a:t>
            </a:r>
            <a:r>
              <a:rPr lang="en-US" altLang="zh-CN" dirty="0">
                <a:cs typeface="Times New Roman" pitchFamily="18" charset="0"/>
              </a:rPr>
              <a:t>3</a:t>
            </a:r>
            <a:r>
              <a:rPr lang="zh-CN" altLang="en-US" dirty="0">
                <a:cs typeface="Times New Roman" pitchFamily="18" charset="0"/>
              </a:rPr>
              <a:t>次</a:t>
            </a:r>
            <a:endParaRPr lang="en-AU" altLang="zh-CN" dirty="0">
              <a:cs typeface="Times New Roman" pitchFamily="18" charset="0"/>
            </a:endParaRPr>
          </a:p>
          <a:p>
            <a:pPr lvl="1"/>
            <a:endParaRPr lang="en-US" altLang="zh-CN" dirty="0" smtClean="0">
              <a:cs typeface="Times New Roman" pitchFamily="18" charset="0"/>
            </a:endParaRPr>
          </a:p>
          <a:p>
            <a:r>
              <a:rPr lang="en-US" altLang="zh-CN" dirty="0" smtClean="0">
                <a:cs typeface="Times New Roman" pitchFamily="18" charset="0"/>
              </a:rPr>
              <a:t>Hash</a:t>
            </a:r>
            <a:r>
              <a:rPr lang="zh-CN" altLang="en-US" dirty="0">
                <a:cs typeface="Times New Roman" pitchFamily="18" charset="0"/>
              </a:rPr>
              <a:t>可选</a:t>
            </a:r>
            <a:r>
              <a:rPr lang="en-AU" altLang="zh-CN" dirty="0">
                <a:cs typeface="Times New Roman" pitchFamily="18" charset="0"/>
              </a:rPr>
              <a:t>MD5, SHA-1, RIPEMD-160,</a:t>
            </a:r>
            <a:r>
              <a:rPr lang="en-AU" altLang="zh-CN" dirty="0">
                <a:ea typeface="宋体" charset="-122"/>
              </a:rPr>
              <a:t> Whirlpool</a:t>
            </a:r>
            <a:r>
              <a:rPr lang="zh-CN" altLang="en-US" dirty="0">
                <a:cs typeface="Times New Roman" pitchFamily="18" charset="0"/>
              </a:rPr>
              <a:t>等</a:t>
            </a:r>
            <a:endParaRPr lang="en-AU" altLang="zh-CN" dirty="0">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88</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32537823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总体结构</a:t>
            </a:r>
            <a:endParaRPr lang="zh-CN" altLang="en-US" dirty="0"/>
          </a:p>
        </p:txBody>
      </p:sp>
      <p:sp>
        <p:nvSpPr>
          <p:cNvPr id="3" name="内容占位符 2"/>
          <p:cNvSpPr>
            <a:spLocks noGrp="1"/>
          </p:cNvSpPr>
          <p:nvPr>
            <p:ph idx="1"/>
          </p:nvPr>
        </p:nvSpPr>
        <p:spPr>
          <a:xfrm>
            <a:off x="357158" y="1500174"/>
            <a:ext cx="4071966" cy="4857784"/>
          </a:xfrm>
        </p:spPr>
        <p:txBody>
          <a:bodyPr>
            <a:noAutofit/>
          </a:bodyPr>
          <a:lstStyle/>
          <a:p>
            <a:r>
              <a:rPr lang="en-US" altLang="zh-CN" sz="2000" dirty="0" smtClean="0"/>
              <a:t>Hash</a:t>
            </a:r>
            <a:r>
              <a:rPr lang="zh-CN" altLang="en-US" sz="2000" dirty="0" smtClean="0"/>
              <a:t>、</a:t>
            </a:r>
            <a:r>
              <a:rPr lang="en-US" altLang="zh-CN" sz="2000" dirty="0" smtClean="0"/>
              <a:t>H</a:t>
            </a:r>
            <a:r>
              <a:rPr lang="zh-CN" altLang="en-US" sz="2000" dirty="0" smtClean="0"/>
              <a:t>：散列函数</a:t>
            </a:r>
            <a:endParaRPr lang="en-US" altLang="zh-CN" sz="2000" dirty="0" smtClean="0"/>
          </a:p>
          <a:p>
            <a:r>
              <a:rPr lang="en-US" altLang="zh-CN" sz="2000" dirty="0" smtClean="0"/>
              <a:t>IV</a:t>
            </a:r>
            <a:r>
              <a:rPr lang="zh-CN" altLang="en-US" sz="2000" dirty="0" smtClean="0"/>
              <a:t>：初始向量</a:t>
            </a:r>
            <a:endParaRPr lang="en-US" altLang="zh-CN" sz="2000" dirty="0" smtClean="0"/>
          </a:p>
          <a:p>
            <a:r>
              <a:rPr lang="en-US" altLang="zh-CN" sz="2000" dirty="0" smtClean="0"/>
              <a:t>M</a:t>
            </a:r>
            <a:r>
              <a:rPr lang="zh-CN" altLang="en-US" sz="2000" dirty="0" smtClean="0"/>
              <a:t>：消息</a:t>
            </a:r>
            <a:endParaRPr lang="en-US" altLang="zh-CN" sz="2000" dirty="0" smtClean="0"/>
          </a:p>
          <a:p>
            <a:r>
              <a:rPr lang="en-US" altLang="zh-CN" sz="2000" dirty="0" smtClean="0"/>
              <a:t>Yi</a:t>
            </a:r>
            <a:r>
              <a:rPr lang="zh-CN" altLang="en-US" sz="2000" dirty="0" smtClean="0"/>
              <a:t>：</a:t>
            </a:r>
            <a:r>
              <a:rPr lang="en-US" altLang="zh-CN" sz="2000" dirty="0" smtClean="0"/>
              <a:t>M</a:t>
            </a:r>
            <a:r>
              <a:rPr lang="zh-CN" altLang="en-US" sz="2000" dirty="0" smtClean="0"/>
              <a:t>的第</a:t>
            </a:r>
            <a:r>
              <a:rPr lang="en-US" altLang="zh-CN" sz="2000" dirty="0" err="1" smtClean="0"/>
              <a:t>i</a:t>
            </a:r>
            <a:r>
              <a:rPr lang="zh-CN" altLang="en-US" sz="2000" dirty="0" smtClean="0"/>
              <a:t>个分组</a:t>
            </a:r>
            <a:endParaRPr lang="en-US" altLang="zh-CN" sz="2000" dirty="0" smtClean="0"/>
          </a:p>
          <a:p>
            <a:r>
              <a:rPr lang="en-US" altLang="zh-CN" sz="2000" dirty="0" smtClean="0"/>
              <a:t>L</a:t>
            </a:r>
            <a:r>
              <a:rPr lang="zh-CN" altLang="en-US" sz="2000" dirty="0" smtClean="0"/>
              <a:t>：</a:t>
            </a:r>
            <a:r>
              <a:rPr lang="en-US" altLang="zh-CN" sz="2000" dirty="0" smtClean="0"/>
              <a:t>M</a:t>
            </a:r>
            <a:r>
              <a:rPr lang="zh-CN" altLang="en-US" sz="2000" dirty="0" smtClean="0"/>
              <a:t>中的分组数</a:t>
            </a:r>
            <a:endParaRPr lang="en-US" altLang="zh-CN" sz="2000" dirty="0" smtClean="0"/>
          </a:p>
          <a:p>
            <a:r>
              <a:rPr lang="en-US" altLang="zh-CN" sz="2000" dirty="0" smtClean="0"/>
              <a:t>b</a:t>
            </a:r>
            <a:r>
              <a:rPr lang="zh-CN" altLang="en-US" sz="2000" dirty="0" smtClean="0"/>
              <a:t>：每分组的比特数</a:t>
            </a:r>
            <a:endParaRPr lang="en-US" altLang="zh-CN" sz="2000" dirty="0" smtClean="0"/>
          </a:p>
          <a:p>
            <a:r>
              <a:rPr lang="en-US" altLang="zh-CN" sz="2000" dirty="0" smtClean="0"/>
              <a:t>n</a:t>
            </a:r>
            <a:r>
              <a:rPr lang="zh-CN" altLang="en-US" sz="2000" dirty="0" smtClean="0"/>
              <a:t>：散列码长</a:t>
            </a:r>
            <a:endParaRPr lang="en-US" altLang="zh-CN" sz="2000" dirty="0" smtClean="0"/>
          </a:p>
          <a:p>
            <a:r>
              <a:rPr lang="en-US" altLang="zh-CN" sz="2000" dirty="0" smtClean="0"/>
              <a:t>K</a:t>
            </a:r>
            <a:r>
              <a:rPr lang="zh-CN" altLang="en-US" sz="2000" dirty="0" smtClean="0"/>
              <a:t>：密钥，建议长度</a:t>
            </a:r>
            <a:r>
              <a:rPr lang="en-US" altLang="zh-CN" sz="2000" dirty="0" smtClean="0"/>
              <a:t>≥n</a:t>
            </a:r>
          </a:p>
          <a:p>
            <a:r>
              <a:rPr lang="en-US" altLang="zh-CN" sz="2000" dirty="0" smtClean="0"/>
              <a:t>K</a:t>
            </a:r>
            <a:r>
              <a:rPr lang="en-US" altLang="zh-CN" sz="2000" baseline="30000" dirty="0" smtClean="0"/>
              <a:t>+</a:t>
            </a:r>
            <a:r>
              <a:rPr lang="zh-CN" altLang="en-US" sz="2000" dirty="0" smtClean="0"/>
              <a:t>：用</a:t>
            </a:r>
            <a:r>
              <a:rPr lang="en-US" altLang="zh-CN" sz="2000" dirty="0" smtClean="0"/>
              <a:t>0</a:t>
            </a:r>
            <a:r>
              <a:rPr lang="zh-CN" altLang="en-US" sz="2000" dirty="0" smtClean="0"/>
              <a:t>填充</a:t>
            </a:r>
            <a:r>
              <a:rPr lang="en-US" altLang="zh-CN" sz="2000" dirty="0" smtClean="0"/>
              <a:t>K</a:t>
            </a:r>
            <a:r>
              <a:rPr lang="zh-CN" altLang="en-US" sz="2000" dirty="0" smtClean="0"/>
              <a:t>左侧</a:t>
            </a:r>
            <a:endParaRPr lang="en-US" altLang="zh-CN" sz="2000" dirty="0" smtClean="0"/>
          </a:p>
          <a:p>
            <a:r>
              <a:rPr lang="en-US" altLang="zh-CN" sz="2000" dirty="0" err="1" smtClean="0"/>
              <a:t>ipad</a:t>
            </a:r>
            <a:r>
              <a:rPr lang="zh-CN" altLang="en-US" sz="2000" dirty="0" smtClean="0"/>
              <a:t>：</a:t>
            </a:r>
            <a:r>
              <a:rPr lang="en-US" altLang="zh-CN" sz="2000" dirty="0" smtClean="0"/>
              <a:t>00110110</a:t>
            </a:r>
            <a:r>
              <a:rPr lang="zh-CN" altLang="en-US" sz="2000" dirty="0" smtClean="0"/>
              <a:t>重复</a:t>
            </a:r>
            <a:r>
              <a:rPr lang="en-US" altLang="zh-CN" sz="2000" dirty="0" smtClean="0"/>
              <a:t>b/8</a:t>
            </a:r>
            <a:r>
              <a:rPr lang="zh-CN" altLang="en-US" sz="2000" dirty="0" smtClean="0"/>
              <a:t>次</a:t>
            </a:r>
            <a:endParaRPr lang="en-US" altLang="zh-CN" sz="2000" dirty="0" smtClean="0"/>
          </a:p>
          <a:p>
            <a:r>
              <a:rPr lang="en-US" altLang="zh-CN" sz="2000" dirty="0" err="1" smtClean="0"/>
              <a:t>opad</a:t>
            </a:r>
            <a:r>
              <a:rPr lang="zh-CN" altLang="en-US" sz="2000" dirty="0" smtClean="0"/>
              <a:t>：</a:t>
            </a:r>
            <a:r>
              <a:rPr lang="en-US" altLang="zh-CN" sz="2000" dirty="0" smtClean="0"/>
              <a:t>01011100</a:t>
            </a:r>
            <a:r>
              <a:rPr lang="zh-CN" altLang="en-US" sz="2000" dirty="0" smtClean="0"/>
              <a:t>重复</a:t>
            </a:r>
            <a:r>
              <a:rPr lang="en-US" altLang="zh-CN" sz="2000" dirty="0" smtClean="0"/>
              <a:t>b/8</a:t>
            </a:r>
            <a:r>
              <a:rPr lang="zh-CN" altLang="en-US" sz="2000" dirty="0" smtClean="0"/>
              <a:t>次</a:t>
            </a:r>
          </a:p>
        </p:txBody>
      </p:sp>
      <p:pic>
        <p:nvPicPr>
          <p:cNvPr id="1026" name="Picture 2"/>
          <p:cNvPicPr>
            <a:picLocks noChangeAspect="1" noChangeArrowheads="1"/>
          </p:cNvPicPr>
          <p:nvPr/>
        </p:nvPicPr>
        <p:blipFill>
          <a:blip r:embed="rId2" cstate="print"/>
          <a:srcRect/>
          <a:stretch>
            <a:fillRect/>
          </a:stretch>
        </p:blipFill>
        <p:spPr bwMode="auto">
          <a:xfrm>
            <a:off x="3802070" y="1429960"/>
            <a:ext cx="4084783" cy="4746214"/>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89</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42609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帧校验码</a:t>
            </a:r>
            <a:r>
              <a:rPr lang="en-US" altLang="zh-CN" dirty="0" smtClean="0"/>
              <a:t>(FCS)</a:t>
            </a:r>
            <a:endParaRPr lang="zh-CN" altLang="en-US" dirty="0"/>
          </a:p>
        </p:txBody>
      </p:sp>
      <p:sp>
        <p:nvSpPr>
          <p:cNvPr id="3" name="内容占位符 2"/>
          <p:cNvSpPr>
            <a:spLocks noGrp="1"/>
          </p:cNvSpPr>
          <p:nvPr>
            <p:ph idx="1"/>
          </p:nvPr>
        </p:nvSpPr>
        <p:spPr/>
        <p:txBody>
          <a:bodyPr/>
          <a:lstStyle/>
          <a:p>
            <a:r>
              <a:rPr lang="zh-CN" altLang="en-US" dirty="0" smtClean="0"/>
              <a:t>用来提供特定结构，确保密文不被篡改</a:t>
            </a:r>
            <a:endParaRPr lang="en-US" altLang="zh-CN" dirty="0" smtClean="0"/>
          </a:p>
          <a:p>
            <a:r>
              <a:rPr lang="en-US" altLang="zh-CN" dirty="0" smtClean="0"/>
              <a:t>FCS</a:t>
            </a:r>
            <a:r>
              <a:rPr lang="zh-CN" altLang="en-US" dirty="0" smtClean="0"/>
              <a:t>和加密函数的顺序很关键</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49191" y="2492896"/>
            <a:ext cx="6357935" cy="3580284"/>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zh-CN" sz="1000" dirty="0" smtClean="0">
                <a:latin typeface="楷体" pitchFamily="49" charset="-122"/>
                <a:ea typeface="楷体" pitchFamily="49" charset="-122"/>
              </a:rPr>
              <a:t>消息</a:t>
            </a:r>
            <a:r>
              <a:rPr lang="zh-CN" altLang="zh-CN" sz="1000" dirty="0">
                <a:latin typeface="楷体" pitchFamily="49" charset="-122"/>
                <a:ea typeface="楷体" pitchFamily="49" charset="-122"/>
              </a:rPr>
              <a:t>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zh-CN" sz="1000" dirty="0" smtClean="0">
                <a:latin typeface="楷体" pitchFamily="49" charset="-122"/>
                <a:ea typeface="楷体" pitchFamily="49" charset="-122"/>
              </a:rPr>
              <a:t>散</a:t>
            </a:r>
            <a:r>
              <a:rPr lang="zh-CN" altLang="zh-CN" sz="1000" dirty="0">
                <a:latin typeface="楷体" pitchFamily="49" charset="-122"/>
                <a:ea typeface="楷体" pitchFamily="49" charset="-122"/>
              </a:rPr>
              <a:t>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MAC</a:t>
            </a:r>
            <a:r>
              <a:rPr lang="zh-CN" altLang="zh-CN" sz="1000" dirty="0">
                <a:latin typeface="楷体" pitchFamily="49" charset="-122"/>
                <a:ea typeface="楷体" pitchFamily="49" charset="-122"/>
              </a:rPr>
              <a:t>算法</a:t>
            </a:r>
          </a:p>
        </p:txBody>
      </p:sp>
    </p:spTree>
    <p:extLst>
      <p:ext uri="{BB962C8B-B14F-4D97-AF65-F5344CB8AC3E}">
        <p14:creationId xmlns:p14="http://schemas.microsoft.com/office/powerpoint/2010/main" val="2374916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预运算</a:t>
            </a:r>
            <a:endParaRPr lang="zh-CN" altLang="en-US" dirty="0"/>
          </a:p>
        </p:txBody>
      </p:sp>
      <p:sp>
        <p:nvSpPr>
          <p:cNvPr id="3" name="内容占位符 2"/>
          <p:cNvSpPr>
            <a:spLocks noGrp="1"/>
          </p:cNvSpPr>
          <p:nvPr>
            <p:ph idx="1"/>
          </p:nvPr>
        </p:nvSpPr>
        <p:spPr>
          <a:xfrm>
            <a:off x="357158" y="1428736"/>
            <a:ext cx="3571900" cy="4929222"/>
          </a:xfrm>
        </p:spPr>
        <p:txBody>
          <a:bodyPr/>
          <a:lstStyle/>
          <a:p>
            <a:r>
              <a:rPr lang="zh-CN" altLang="en-US" dirty="0" smtClean="0"/>
              <a:t>等价于产生两个密钥相关的初始向量</a:t>
            </a:r>
            <a:endParaRPr lang="en-US" altLang="zh-CN" dirty="0" smtClean="0"/>
          </a:p>
          <a:p>
            <a:endParaRPr lang="en-US" altLang="zh-CN" dirty="0" smtClean="0"/>
          </a:p>
          <a:p>
            <a:r>
              <a:rPr lang="en-US" altLang="zh-CN" dirty="0" smtClean="0"/>
              <a:t>f</a:t>
            </a:r>
            <a:r>
              <a:rPr lang="zh-CN" altLang="en-US" dirty="0" smtClean="0"/>
              <a:t>即是</a:t>
            </a:r>
            <a:r>
              <a:rPr lang="en-US" altLang="zh-CN" dirty="0" smtClean="0"/>
              <a:t>Hash</a:t>
            </a:r>
            <a:r>
              <a:rPr lang="zh-CN" altLang="en-US" dirty="0" smtClean="0"/>
              <a:t>函数中的散列压缩函数</a:t>
            </a:r>
            <a:endParaRPr lang="en-US" altLang="zh-CN" dirty="0" smtClean="0"/>
          </a:p>
          <a:p>
            <a:endParaRPr lang="en-US" altLang="zh-CN" dirty="0" smtClean="0"/>
          </a:p>
          <a:p>
            <a:r>
              <a:rPr lang="zh-CN" altLang="en-US" dirty="0" smtClean="0"/>
              <a:t>经过预运算后，实际操作仅多执行一次散列压缩函数</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991218" y="1340768"/>
            <a:ext cx="4253190" cy="4647004"/>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90</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3304234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安全性</a:t>
            </a:r>
            <a:endParaRPr lang="zh-CN" altLang="en-US" dirty="0"/>
          </a:p>
        </p:txBody>
      </p:sp>
      <p:sp>
        <p:nvSpPr>
          <p:cNvPr id="3" name="内容占位符 2"/>
          <p:cNvSpPr>
            <a:spLocks noGrp="1"/>
          </p:cNvSpPr>
          <p:nvPr>
            <p:ph idx="1"/>
          </p:nvPr>
        </p:nvSpPr>
        <p:spPr/>
        <p:txBody>
          <a:bodyPr/>
          <a:lstStyle/>
          <a:p>
            <a:r>
              <a:rPr lang="en-AU" altLang="zh-CN" dirty="0" smtClean="0">
                <a:cs typeface="Times New Roman" pitchFamily="18" charset="0"/>
              </a:rPr>
              <a:t>HMAC</a:t>
            </a:r>
            <a:r>
              <a:rPr lang="zh-CN" altLang="en-US" dirty="0" smtClean="0">
                <a:cs typeface="Times New Roman" pitchFamily="18" charset="0"/>
              </a:rPr>
              <a:t>的安全性取决于嵌入的散列算法的强度</a:t>
            </a:r>
            <a:endParaRPr lang="en-AU"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对</a:t>
            </a:r>
            <a:r>
              <a:rPr lang="en-US" altLang="zh-CN" dirty="0" smtClean="0">
                <a:cs typeface="Times New Roman" pitchFamily="18" charset="0"/>
              </a:rPr>
              <a:t>HMAC</a:t>
            </a:r>
            <a:r>
              <a:rPr lang="zh-CN" altLang="en-US" dirty="0" smtClean="0">
                <a:cs typeface="Times New Roman" pitchFamily="18" charset="0"/>
              </a:rPr>
              <a:t>的攻击方式可等价为：</a:t>
            </a:r>
            <a:endParaRPr lang="en-US" altLang="zh-CN" dirty="0" smtClean="0">
              <a:cs typeface="Times New Roman" pitchFamily="18" charset="0"/>
            </a:endParaRPr>
          </a:p>
          <a:p>
            <a:pPr lvl="1"/>
            <a:r>
              <a:rPr lang="zh-CN" altLang="en-US" dirty="0" smtClean="0">
                <a:cs typeface="Times New Roman" pitchFamily="18" charset="0"/>
              </a:rPr>
              <a:t>对密钥的穷举攻击</a:t>
            </a:r>
            <a:endParaRPr lang="en-US" altLang="zh-CN" dirty="0" smtClean="0">
              <a:cs typeface="Times New Roman" pitchFamily="18" charset="0"/>
            </a:endParaRPr>
          </a:p>
          <a:p>
            <a:pPr lvl="1"/>
            <a:r>
              <a:rPr lang="zh-CN" altLang="en-US" dirty="0" smtClean="0">
                <a:cs typeface="Times New Roman" pitchFamily="18" charset="0"/>
              </a:rPr>
              <a:t>生日攻击</a:t>
            </a:r>
            <a:endParaRPr lang="en-US" altLang="zh-CN" dirty="0" smtClean="0">
              <a:cs typeface="Times New Roman" pitchFamily="18" charset="0"/>
            </a:endParaRPr>
          </a:p>
          <a:p>
            <a:pPr lvl="2"/>
            <a:r>
              <a:rPr lang="zh-CN" altLang="en-US" dirty="0" smtClean="0">
                <a:cs typeface="Times New Roman" pitchFamily="18" charset="0"/>
              </a:rPr>
              <a:t>由于密钥的存在，攻击者不易反复地、独自地任选一对明文进行散列运算，只能大量观察用同一密钥产生的</a:t>
            </a:r>
            <a:r>
              <a:rPr lang="en-US" altLang="zh-CN" dirty="0" smtClean="0">
                <a:cs typeface="Times New Roman" pitchFamily="18" charset="0"/>
              </a:rPr>
              <a:t>MAC</a:t>
            </a:r>
            <a:r>
              <a:rPr lang="zh-CN" altLang="en-US" dirty="0" smtClean="0">
                <a:cs typeface="Times New Roman" pitchFamily="18" charset="0"/>
              </a:rPr>
              <a:t>来进行攻击</a:t>
            </a:r>
            <a:endParaRPr lang="en-US" altLang="zh-CN" dirty="0" smtClean="0">
              <a:cs typeface="Times New Roman" pitchFamily="18" charset="0"/>
            </a:endParaRPr>
          </a:p>
          <a:p>
            <a:pPr lvl="2"/>
            <a:r>
              <a:rPr lang="en-US" altLang="zh-CN" dirty="0" smtClean="0">
                <a:cs typeface="Times New Roman" pitchFamily="18" charset="0"/>
              </a:rPr>
              <a:t>MD5</a:t>
            </a:r>
            <a:r>
              <a:rPr lang="zh-CN" altLang="en-US" dirty="0" smtClean="0">
                <a:cs typeface="Times New Roman" pitchFamily="18" charset="0"/>
              </a:rPr>
              <a:t>，</a:t>
            </a:r>
            <a:r>
              <a:rPr lang="en-US" altLang="zh-CN" dirty="0" smtClean="0">
                <a:cs typeface="Times New Roman" pitchFamily="18" charset="0"/>
              </a:rPr>
              <a:t>SHA-1</a:t>
            </a:r>
            <a:r>
              <a:rPr lang="zh-CN" altLang="en-US" dirty="0" smtClean="0">
                <a:cs typeface="Times New Roman" pitchFamily="18" charset="0"/>
              </a:rPr>
              <a:t>还是可以用在这里的，密钥是要经常更换的</a:t>
            </a:r>
            <a:endParaRPr lang="en-US" altLang="zh-CN" dirty="0" smtClean="0">
              <a:cs typeface="Times New Roman" pitchFamily="18" charset="0"/>
            </a:endParaRPr>
          </a:p>
          <a:p>
            <a:endParaRPr lang="en-US" altLang="zh-CN" dirty="0" smtClean="0">
              <a:cs typeface="Times New Roman" pitchFamily="18" charset="0"/>
            </a:endParaRPr>
          </a:p>
          <a:p>
            <a:r>
              <a:rPr lang="en-US" altLang="zh-CN" dirty="0" smtClean="0">
                <a:cs typeface="Times New Roman" pitchFamily="18" charset="0"/>
              </a:rPr>
              <a:t>Hash</a:t>
            </a:r>
            <a:r>
              <a:rPr lang="zh-CN" altLang="en-US" dirty="0" smtClean="0">
                <a:cs typeface="Times New Roman" pitchFamily="18" charset="0"/>
              </a:rPr>
              <a:t>函数的选择应在安全性和速度上做一个折中</a:t>
            </a:r>
            <a:endParaRPr lang="zh-CN" altLang="en-US"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32953111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a:t>
            </a:r>
            <a:r>
              <a:rPr lang="en-US" altLang="zh-CN" dirty="0" smtClean="0"/>
              <a:t>CMAC</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CBC-MAC</a:t>
            </a:r>
            <a:r>
              <a:rPr lang="zh-CN" altLang="en-US" dirty="0" smtClean="0"/>
              <a:t>曾被政府和工业界广泛使用</a:t>
            </a:r>
            <a:endParaRPr lang="en-US" dirty="0" smtClean="0"/>
          </a:p>
          <a:p>
            <a:pPr lvl="1"/>
            <a:r>
              <a:rPr lang="zh-CN" altLang="en-US" dirty="0" smtClean="0"/>
              <a:t>但安全性有限制：消息长度仅为</a:t>
            </a:r>
            <a:r>
              <a:rPr lang="en-US" altLang="zh-CN" dirty="0" err="1" smtClean="0"/>
              <a:t>mn</a:t>
            </a:r>
            <a:r>
              <a:rPr lang="zh-CN" altLang="en-US" dirty="0" smtClean="0"/>
              <a:t>，</a:t>
            </a:r>
            <a:r>
              <a:rPr lang="en-US" altLang="zh-CN" dirty="0" smtClean="0"/>
              <a:t>n</a:t>
            </a:r>
            <a:r>
              <a:rPr lang="zh-CN" altLang="en-US" dirty="0" smtClean="0"/>
              <a:t>是密文分组长度，</a:t>
            </a:r>
            <a:r>
              <a:rPr lang="en-US" altLang="zh-CN" dirty="0" smtClean="0"/>
              <a:t>m</a:t>
            </a:r>
            <a:r>
              <a:rPr lang="zh-CN" altLang="en-US" dirty="0" smtClean="0"/>
              <a:t>是固定常数</a:t>
            </a:r>
            <a:endParaRPr lang="en-US" altLang="zh-CN" dirty="0" smtClean="0"/>
          </a:p>
          <a:p>
            <a:pPr lvl="1"/>
            <a:r>
              <a:rPr lang="zh-CN" altLang="en-US" dirty="0" smtClean="0"/>
              <a:t>例：</a:t>
            </a:r>
            <a:endParaRPr lang="en-US" altLang="zh-CN" dirty="0" smtClean="0"/>
          </a:p>
          <a:p>
            <a:pPr lvl="2"/>
            <a:r>
              <a:rPr lang="zh-CN" altLang="en-US" dirty="0" smtClean="0"/>
              <a:t>消息</a:t>
            </a:r>
            <a:r>
              <a:rPr lang="en-US" altLang="zh-CN" dirty="0" smtClean="0"/>
              <a:t>X</a:t>
            </a:r>
            <a:r>
              <a:rPr lang="zh-CN" altLang="en-US" dirty="0" smtClean="0"/>
              <a:t>（仅包含一个分组），</a:t>
            </a:r>
            <a:endParaRPr lang="en-US" altLang="zh-CN" dirty="0" smtClean="0"/>
          </a:p>
          <a:p>
            <a:pPr lvl="2"/>
            <a:r>
              <a:rPr lang="en-US" altLang="zh-CN" dirty="0" smtClean="0"/>
              <a:t>T=MAC</a:t>
            </a:r>
            <a:r>
              <a:rPr lang="en-US" altLang="zh-CN" baseline="-25000" dirty="0" smtClean="0"/>
              <a:t>K</a:t>
            </a:r>
            <a:r>
              <a:rPr lang="en-US" altLang="zh-CN" dirty="0" smtClean="0"/>
              <a:t>(X)</a:t>
            </a:r>
            <a:r>
              <a:rPr lang="zh-CN" altLang="en-US" dirty="0" smtClean="0"/>
              <a:t>，</a:t>
            </a:r>
            <a:endParaRPr lang="en-US" altLang="zh-CN" dirty="0" smtClean="0"/>
          </a:p>
          <a:p>
            <a:pPr lvl="2"/>
            <a:r>
              <a:rPr lang="zh-CN" altLang="en-US" dirty="0" smtClean="0"/>
              <a:t>则有</a:t>
            </a:r>
            <a:r>
              <a:rPr lang="en-US" dirty="0" smtClean="0"/>
              <a:t>MAC</a:t>
            </a:r>
            <a:r>
              <a:rPr lang="en-US" baseline="-25000" dirty="0" smtClean="0"/>
              <a:t>K</a:t>
            </a:r>
            <a:r>
              <a:rPr lang="en-US" dirty="0" smtClean="0"/>
              <a:t>(X||X</a:t>
            </a:r>
            <a:r>
              <a:rPr lang="en-US" dirty="0" smtClean="0">
                <a:sym typeface="Symbol"/>
              </a:rPr>
              <a:t></a:t>
            </a:r>
            <a:r>
              <a:rPr lang="en-US" dirty="0" smtClean="0"/>
              <a:t>T)=T</a:t>
            </a:r>
          </a:p>
          <a:p>
            <a:pPr lvl="1"/>
            <a:endParaRPr lang="en-US" altLang="zh-CN" dirty="0" smtClean="0"/>
          </a:p>
          <a:p>
            <a:pPr lvl="1"/>
            <a:endParaRPr lang="en-US" altLang="zh-CN" dirty="0" smtClean="0"/>
          </a:p>
          <a:p>
            <a:pPr lvl="1"/>
            <a:endParaRPr lang="en-US" altLang="zh-CN" dirty="0" smtClean="0"/>
          </a:p>
          <a:p>
            <a:r>
              <a:rPr lang="zh-CN" altLang="en-US" dirty="0" smtClean="0"/>
              <a:t>为解除限制，提出了基于密文的消息认证码</a:t>
            </a:r>
            <a:r>
              <a:rPr lang="en-US" altLang="zh-CN" dirty="0" smtClean="0"/>
              <a:t>CMAC</a:t>
            </a:r>
          </a:p>
          <a:p>
            <a:pPr lvl="1"/>
            <a:r>
              <a:rPr lang="zh-CN" altLang="en-US" dirty="0" smtClean="0"/>
              <a:t>在</a:t>
            </a:r>
            <a:r>
              <a:rPr lang="en-US" dirty="0" smtClean="0"/>
              <a:t>NIST SP800-38B</a:t>
            </a:r>
            <a:r>
              <a:rPr lang="zh-CN" altLang="en-US" dirty="0" smtClean="0"/>
              <a:t>中有此规范</a:t>
            </a:r>
            <a:endParaRPr lang="en-US" altLang="zh-CN" dirty="0" smtClean="0"/>
          </a:p>
          <a:p>
            <a:pPr lvl="1"/>
            <a:r>
              <a:rPr lang="zh-CN" altLang="en-US" dirty="0" smtClean="0"/>
              <a:t>使用一个加密密钥，及两个由加密密钥导出的常数</a:t>
            </a:r>
            <a:endParaRPr lang="zh-CN" altLang="en-US" dirty="0"/>
          </a:p>
        </p:txBody>
      </p:sp>
      <p:grpSp>
        <p:nvGrpSpPr>
          <p:cNvPr id="36" name="组合 35"/>
          <p:cNvGrpSpPr/>
          <p:nvPr/>
        </p:nvGrpSpPr>
        <p:grpSpPr>
          <a:xfrm>
            <a:off x="5500694" y="2571744"/>
            <a:ext cx="2643206" cy="2286016"/>
            <a:chOff x="5500694" y="2428868"/>
            <a:chExt cx="2643206" cy="2286016"/>
          </a:xfrm>
        </p:grpSpPr>
        <p:sp>
          <p:nvSpPr>
            <p:cNvPr id="6" name="TextBox 5"/>
            <p:cNvSpPr txBox="1"/>
            <p:nvPr/>
          </p:nvSpPr>
          <p:spPr>
            <a:xfrm>
              <a:off x="5500694" y="2428868"/>
              <a:ext cx="928694" cy="400110"/>
            </a:xfrm>
            <a:prstGeom prst="rect">
              <a:avLst/>
            </a:prstGeom>
            <a:noFill/>
            <a:ln w="25400">
              <a:solidFill>
                <a:schemeClr val="tx1"/>
              </a:solidFill>
            </a:ln>
          </p:spPr>
          <p:txBody>
            <a:bodyPr wrap="square" rtlCol="0">
              <a:spAutoFit/>
            </a:bodyPr>
            <a:lstStyle/>
            <a:p>
              <a:pPr algn="ctr"/>
              <a:r>
                <a:rPr lang="en-US" altLang="zh-CN" sz="2000" dirty="0" smtClean="0">
                  <a:latin typeface="Times New Roman" pitchFamily="18" charset="0"/>
                  <a:cs typeface="Times New Roman" pitchFamily="18" charset="0"/>
                </a:rPr>
                <a:t>X</a:t>
              </a:r>
              <a:endParaRPr lang="zh-CN" altLang="en-US" sz="2000" dirty="0">
                <a:latin typeface="Times New Roman" pitchFamily="18" charset="0"/>
                <a:cs typeface="Times New Roman" pitchFamily="18" charset="0"/>
              </a:endParaRPr>
            </a:p>
          </p:txBody>
        </p:sp>
        <p:sp>
          <p:nvSpPr>
            <p:cNvPr id="7" name="TextBox 6"/>
            <p:cNvSpPr txBox="1"/>
            <p:nvPr/>
          </p:nvSpPr>
          <p:spPr>
            <a:xfrm>
              <a:off x="5500694" y="3743270"/>
              <a:ext cx="928694" cy="400110"/>
            </a:xfrm>
            <a:prstGeom prst="rect">
              <a:avLst/>
            </a:prstGeom>
            <a:noFill/>
            <a:ln w="25400">
              <a:solidFill>
                <a:schemeClr val="tx1"/>
              </a:solidFill>
            </a:ln>
          </p:spPr>
          <p:txBody>
            <a:bodyPr wrap="square" rtlCol="0">
              <a:spAutoFit/>
            </a:bodyPr>
            <a:lstStyle/>
            <a:p>
              <a:pPr algn="ctr"/>
              <a:r>
                <a:rPr lang="en-US" altLang="zh-CN" sz="2000" dirty="0" smtClean="0">
                  <a:latin typeface="Times New Roman" pitchFamily="18" charset="0"/>
                  <a:cs typeface="Times New Roman" pitchFamily="18" charset="0"/>
                </a:rPr>
                <a:t>E</a:t>
              </a:r>
              <a:r>
                <a:rPr lang="en-US" altLang="zh-CN" sz="2000" baseline="-25000"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(X)</a:t>
              </a:r>
              <a:endParaRPr lang="zh-CN" altLang="en-US" sz="2000" dirty="0">
                <a:latin typeface="Times New Roman" pitchFamily="18" charset="0"/>
                <a:cs typeface="Times New Roman" pitchFamily="18" charset="0"/>
              </a:endParaRPr>
            </a:p>
          </p:txBody>
        </p:sp>
        <p:sp>
          <p:nvSpPr>
            <p:cNvPr id="8" name="TextBox 7"/>
            <p:cNvSpPr txBox="1"/>
            <p:nvPr/>
          </p:nvSpPr>
          <p:spPr>
            <a:xfrm>
              <a:off x="7215206" y="2428868"/>
              <a:ext cx="928694" cy="400110"/>
            </a:xfrm>
            <a:prstGeom prst="rect">
              <a:avLst/>
            </a:prstGeom>
            <a:noFill/>
            <a:ln w="25400">
              <a:solidFill>
                <a:schemeClr val="tx1"/>
              </a:solidFill>
            </a:ln>
          </p:spPr>
          <p:txBody>
            <a:bodyPr wrap="square" rtlCol="0">
              <a:spAutoFit/>
            </a:bodyPr>
            <a:lstStyle/>
            <a:p>
              <a:pPr algn="ctr"/>
              <a:r>
                <a:rPr lang="en-US" altLang="zh-CN" sz="2000"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sym typeface="Symbol"/>
                </a:rPr>
                <a:t></a:t>
              </a:r>
              <a:r>
                <a:rPr lang="en-US" sz="2000" dirty="0" smtClean="0">
                  <a:latin typeface="Times New Roman" pitchFamily="18" charset="0"/>
                  <a:cs typeface="Times New Roman" pitchFamily="18" charset="0"/>
                </a:rPr>
                <a:t>T</a:t>
              </a:r>
              <a:endParaRPr lang="zh-CN" altLang="en-US" sz="2000" dirty="0">
                <a:latin typeface="Times New Roman" pitchFamily="18" charset="0"/>
                <a:cs typeface="Times New Roman" pitchFamily="18" charset="0"/>
              </a:endParaRPr>
            </a:p>
          </p:txBody>
        </p:sp>
        <p:sp>
          <p:nvSpPr>
            <p:cNvPr id="9" name="TextBox 8"/>
            <p:cNvSpPr txBox="1"/>
            <p:nvPr/>
          </p:nvSpPr>
          <p:spPr>
            <a:xfrm>
              <a:off x="5500694" y="4314774"/>
              <a:ext cx="928694" cy="400110"/>
            </a:xfrm>
            <a:prstGeom prst="rect">
              <a:avLst/>
            </a:prstGeom>
            <a:noFill/>
            <a:ln w="25400">
              <a:noFill/>
            </a:ln>
          </p:spPr>
          <p:txBody>
            <a:bodyPr wrap="square" rtlCol="0">
              <a:spAutoFit/>
            </a:bodyPr>
            <a:lstStyle/>
            <a:p>
              <a:pPr algn="ctr"/>
              <a:r>
                <a:rPr lang="en-US" altLang="zh-CN" sz="2000" dirty="0" smtClean="0">
                  <a:latin typeface="Times New Roman" pitchFamily="18" charset="0"/>
                  <a:cs typeface="Times New Roman" pitchFamily="18" charset="0"/>
                </a:rPr>
                <a:t>T</a:t>
              </a:r>
            </a:p>
          </p:txBody>
        </p:sp>
        <p:sp>
          <p:nvSpPr>
            <p:cNvPr id="10" name="流程图: 或者 9"/>
            <p:cNvSpPr/>
            <p:nvPr/>
          </p:nvSpPr>
          <p:spPr>
            <a:xfrm>
              <a:off x="7532490" y="3143248"/>
              <a:ext cx="285752" cy="285752"/>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7215206" y="3714752"/>
              <a:ext cx="928694" cy="400110"/>
            </a:xfrm>
            <a:prstGeom prst="rect">
              <a:avLst/>
            </a:prstGeom>
            <a:noFill/>
            <a:ln w="25400">
              <a:solidFill>
                <a:schemeClr val="tx1"/>
              </a:solidFill>
            </a:ln>
          </p:spPr>
          <p:txBody>
            <a:bodyPr wrap="square" rtlCol="0">
              <a:spAutoFit/>
            </a:bodyPr>
            <a:lstStyle/>
            <a:p>
              <a:pPr algn="ctr"/>
              <a:r>
                <a:rPr lang="en-US" altLang="zh-CN" sz="2000" dirty="0" smtClean="0">
                  <a:latin typeface="Times New Roman" pitchFamily="18" charset="0"/>
                  <a:cs typeface="Times New Roman" pitchFamily="18" charset="0"/>
                </a:rPr>
                <a:t>E</a:t>
              </a:r>
              <a:r>
                <a:rPr lang="en-US" altLang="zh-CN" sz="2000" baseline="-25000"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(X)</a:t>
              </a:r>
              <a:endParaRPr lang="zh-CN" altLang="en-US" sz="2000" dirty="0">
                <a:latin typeface="Times New Roman" pitchFamily="18" charset="0"/>
                <a:cs typeface="Times New Roman" pitchFamily="18" charset="0"/>
              </a:endParaRPr>
            </a:p>
          </p:txBody>
        </p:sp>
        <p:cxnSp>
          <p:nvCxnSpPr>
            <p:cNvPr id="13" name="肘形连接符 12"/>
            <p:cNvCxnSpPr>
              <a:stCxn id="6" idx="2"/>
              <a:endCxn id="7" idx="0"/>
            </p:cNvCxnSpPr>
            <p:nvPr/>
          </p:nvCxnSpPr>
          <p:spPr>
            <a:xfrm rot="5400000">
              <a:off x="5507895" y="3286124"/>
              <a:ext cx="914292"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2"/>
              <a:endCxn id="10" idx="2"/>
            </p:cNvCxnSpPr>
            <p:nvPr/>
          </p:nvCxnSpPr>
          <p:spPr>
            <a:xfrm rot="5400000" flipH="1" flipV="1">
              <a:off x="6320137" y="2931027"/>
              <a:ext cx="857256" cy="1567449"/>
            </a:xfrm>
            <a:prstGeom prst="bentConnector4">
              <a:avLst>
                <a:gd name="adj1" fmla="val -26666"/>
                <a:gd name="adj2" fmla="val 6481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8" idx="2"/>
              <a:endCxn id="10" idx="0"/>
            </p:cNvCxnSpPr>
            <p:nvPr/>
          </p:nvCxnSpPr>
          <p:spPr>
            <a:xfrm rot="5400000">
              <a:off x="7520325" y="2984020"/>
              <a:ext cx="314270" cy="4187"/>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0" idx="4"/>
              <a:endCxn id="11" idx="0"/>
            </p:cNvCxnSpPr>
            <p:nvPr/>
          </p:nvCxnSpPr>
          <p:spPr>
            <a:xfrm rot="16200000" flipH="1">
              <a:off x="7534583" y="3569782"/>
              <a:ext cx="285752" cy="4187"/>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5206" y="4314774"/>
              <a:ext cx="928694" cy="400110"/>
            </a:xfrm>
            <a:prstGeom prst="rect">
              <a:avLst/>
            </a:prstGeom>
            <a:noFill/>
            <a:ln w="25400">
              <a:noFill/>
            </a:ln>
          </p:spPr>
          <p:txBody>
            <a:bodyPr wrap="square" rtlCol="0">
              <a:spAutoFit/>
            </a:bodyPr>
            <a:lstStyle/>
            <a:p>
              <a:pPr algn="ctr"/>
              <a:r>
                <a:rPr lang="en-US" altLang="zh-CN" sz="2000" dirty="0" smtClean="0">
                  <a:latin typeface="Times New Roman" pitchFamily="18" charset="0"/>
                  <a:cs typeface="Times New Roman" pitchFamily="18" charset="0"/>
                </a:rPr>
                <a:t>T</a:t>
              </a:r>
            </a:p>
          </p:txBody>
        </p:sp>
        <p:cxnSp>
          <p:nvCxnSpPr>
            <p:cNvPr id="22" name="肘形连接符 21"/>
            <p:cNvCxnSpPr/>
            <p:nvPr/>
          </p:nvCxnSpPr>
          <p:spPr>
            <a:xfrm rot="16200000" flipH="1">
              <a:off x="7520325" y="4269903"/>
              <a:ext cx="314270" cy="4187"/>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2" name="灯片编号占位符 11"/>
          <p:cNvSpPr>
            <a:spLocks noGrp="1"/>
          </p:cNvSpPr>
          <p:nvPr>
            <p:ph type="sldNum" sz="quarter" idx="10"/>
          </p:nvPr>
        </p:nvSpPr>
        <p:spPr/>
        <p:txBody>
          <a:bodyPr/>
          <a:lstStyle/>
          <a:p>
            <a:pPr>
              <a:defRPr/>
            </a:pPr>
            <a:fld id="{17B7F836-6F9F-42A8-9450-B93EA774C316}" type="slidenum">
              <a:rPr lang="zh-CN" altLang="en-US" smtClean="0"/>
              <a:pPr>
                <a:defRPr/>
              </a:pPr>
              <a:t>92</a:t>
            </a:fld>
            <a:endParaRPr lang="en-US" altLang="zh-CN" dirty="0"/>
          </a:p>
        </p:txBody>
      </p:sp>
      <p:sp>
        <p:nvSpPr>
          <p:cNvPr id="19" name="流程图: 可选过程 18">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21" name="流程图: 可选过程 20">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23" name="流程图: 可选过程 22">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37062391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总体结构</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1" y="1196752"/>
            <a:ext cx="6552729" cy="5216640"/>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93</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7" name="流程图: 可选过程 6">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8" name="流程图: 可选过程 7">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7975241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密钥的长度：由加密算法确定</a:t>
            </a:r>
            <a:endParaRPr lang="en-US" altLang="zh-CN" dirty="0" smtClean="0"/>
          </a:p>
          <a:p>
            <a:r>
              <a:rPr lang="zh-CN" altLang="en-US" dirty="0" smtClean="0"/>
              <a:t>常数</a:t>
            </a:r>
            <a:r>
              <a:rPr lang="en-US" altLang="zh-CN" dirty="0" smtClean="0"/>
              <a:t>K</a:t>
            </a:r>
            <a:r>
              <a:rPr lang="en-US" altLang="zh-CN" baseline="-25000" dirty="0" smtClean="0"/>
              <a:t>1</a:t>
            </a:r>
            <a:r>
              <a:rPr lang="en-US" altLang="zh-CN" dirty="0" smtClean="0"/>
              <a:t>,K</a:t>
            </a:r>
            <a:r>
              <a:rPr lang="en-US" altLang="zh-CN" baseline="-25000" dirty="0" smtClean="0"/>
              <a:t>2</a:t>
            </a:r>
            <a:r>
              <a:rPr lang="zh-CN" altLang="en-US" dirty="0" smtClean="0"/>
              <a:t>的长度：分组长度</a:t>
            </a:r>
            <a:r>
              <a:rPr lang="en-US" altLang="zh-CN" dirty="0" smtClean="0"/>
              <a:t>n</a:t>
            </a:r>
          </a:p>
          <a:p>
            <a:r>
              <a:rPr lang="zh-CN" altLang="en-US" dirty="0" smtClean="0"/>
              <a:t>常数</a:t>
            </a:r>
            <a:r>
              <a:rPr lang="en-US" altLang="zh-CN" dirty="0" smtClean="0"/>
              <a:t>K</a:t>
            </a:r>
            <a:r>
              <a:rPr lang="en-US" altLang="zh-CN" baseline="-25000" dirty="0" smtClean="0"/>
              <a:t>1</a:t>
            </a:r>
            <a:r>
              <a:rPr lang="en-US" altLang="zh-CN" dirty="0" smtClean="0"/>
              <a:t>,K</a:t>
            </a:r>
            <a:r>
              <a:rPr lang="en-US" altLang="zh-CN" baseline="-25000" dirty="0" smtClean="0"/>
              <a:t>2</a:t>
            </a:r>
            <a:r>
              <a:rPr lang="zh-CN" altLang="en-US" dirty="0" smtClean="0"/>
              <a:t>的计算：域</a:t>
            </a:r>
            <a:r>
              <a:rPr lang="en-US" altLang="zh-CN" dirty="0" smtClean="0"/>
              <a:t>GF(2</a:t>
            </a:r>
            <a:r>
              <a:rPr lang="en-US" altLang="zh-CN" baseline="30000" dirty="0" smtClean="0"/>
              <a:t>n</a:t>
            </a:r>
            <a:r>
              <a:rPr lang="en-US" altLang="zh-CN" dirty="0" smtClean="0"/>
              <a:t>)</a:t>
            </a:r>
            <a:r>
              <a:rPr lang="zh-CN" altLang="en-US" dirty="0" smtClean="0"/>
              <a:t>中的运算</a:t>
            </a:r>
            <a:endParaRPr lang="en-US" altLang="zh-CN" dirty="0" smtClean="0"/>
          </a:p>
          <a:p>
            <a:pPr lvl="1">
              <a:buNone/>
            </a:pPr>
            <a:r>
              <a:rPr lang="en-US" altLang="zh-CN" dirty="0" smtClean="0"/>
              <a:t>	L=E</a:t>
            </a:r>
            <a:r>
              <a:rPr lang="en-US" altLang="zh-CN" baseline="-25000" dirty="0" smtClean="0"/>
              <a:t>K</a:t>
            </a:r>
            <a:r>
              <a:rPr lang="en-US" altLang="zh-CN" dirty="0" smtClean="0"/>
              <a:t>(0</a:t>
            </a:r>
            <a:r>
              <a:rPr lang="en-US" altLang="zh-CN" baseline="30000" dirty="0" smtClean="0"/>
              <a:t>n</a:t>
            </a:r>
            <a:r>
              <a:rPr lang="en-US" altLang="zh-CN" dirty="0" smtClean="0"/>
              <a:t>)</a:t>
            </a:r>
          </a:p>
          <a:p>
            <a:pPr lvl="1">
              <a:buNone/>
            </a:pPr>
            <a:r>
              <a:rPr lang="en-US" altLang="zh-CN" dirty="0" smtClean="0"/>
              <a:t>	K</a:t>
            </a:r>
            <a:r>
              <a:rPr lang="en-US" altLang="zh-CN" baseline="-25000" dirty="0" smtClean="0"/>
              <a:t>1</a:t>
            </a:r>
            <a:r>
              <a:rPr lang="en-US" altLang="zh-CN" dirty="0" smtClean="0"/>
              <a:t>=</a:t>
            </a:r>
            <a:r>
              <a:rPr lang="en-US" altLang="zh-CN" dirty="0" err="1" smtClean="0"/>
              <a:t>L·x</a:t>
            </a:r>
            <a:endParaRPr lang="en-US" altLang="zh-CN" dirty="0" smtClean="0"/>
          </a:p>
          <a:p>
            <a:pPr lvl="1">
              <a:buNone/>
            </a:pPr>
            <a:r>
              <a:rPr lang="en-US" altLang="zh-CN" dirty="0" smtClean="0"/>
              <a:t>	K</a:t>
            </a:r>
            <a:r>
              <a:rPr lang="en-US" altLang="zh-CN" baseline="-25000" dirty="0" smtClean="0"/>
              <a:t>2</a:t>
            </a:r>
            <a:r>
              <a:rPr lang="en-US" altLang="zh-CN" dirty="0" smtClean="0"/>
              <a:t>=L·x</a:t>
            </a:r>
            <a:r>
              <a:rPr lang="en-US" altLang="zh-CN" baseline="30000" dirty="0" smtClean="0"/>
              <a:t>2</a:t>
            </a:r>
            <a:r>
              <a:rPr lang="en-US" altLang="zh-CN" dirty="0" smtClean="0"/>
              <a:t>=(</a:t>
            </a:r>
            <a:r>
              <a:rPr lang="en-US" altLang="zh-CN" dirty="0" err="1" smtClean="0"/>
              <a:t>L·x</a:t>
            </a:r>
            <a:r>
              <a:rPr lang="en-US" altLang="zh-CN" dirty="0" smtClean="0"/>
              <a:t>)·x</a:t>
            </a:r>
          </a:p>
          <a:p>
            <a:pPr lvl="1">
              <a:buNone/>
            </a:pPr>
            <a:r>
              <a:rPr lang="zh-CN" altLang="en-US" dirty="0" smtClean="0"/>
              <a:t>域的素多项式</a:t>
            </a:r>
            <a:r>
              <a:rPr lang="en-US" altLang="zh-CN" dirty="0" smtClean="0"/>
              <a:t>p(x)</a:t>
            </a:r>
            <a:r>
              <a:rPr lang="zh-CN" altLang="en-US" dirty="0" smtClean="0"/>
              <a:t>为：</a:t>
            </a:r>
            <a:endParaRPr lang="en-US" altLang="zh-CN" dirty="0" smtClean="0"/>
          </a:p>
          <a:p>
            <a:pPr lvl="1">
              <a:buNone/>
            </a:pPr>
            <a:r>
              <a:rPr lang="en-US" altLang="zh-CN" dirty="0" smtClean="0"/>
              <a:t>	64</a:t>
            </a:r>
            <a:r>
              <a:rPr lang="zh-CN" altLang="en-US" dirty="0" smtClean="0"/>
              <a:t>位分组：</a:t>
            </a:r>
            <a:r>
              <a:rPr lang="en-US" altLang="zh-CN" dirty="0" smtClean="0"/>
              <a:t>x</a:t>
            </a:r>
            <a:r>
              <a:rPr lang="en-US" altLang="zh-CN" baseline="30000" dirty="0" smtClean="0"/>
              <a:t>64</a:t>
            </a:r>
            <a:r>
              <a:rPr lang="en-US" altLang="zh-CN" dirty="0" smtClean="0"/>
              <a:t>+x</a:t>
            </a:r>
            <a:r>
              <a:rPr lang="en-US" altLang="zh-CN" baseline="30000" dirty="0" smtClean="0"/>
              <a:t>4</a:t>
            </a:r>
            <a:r>
              <a:rPr lang="en-US" altLang="zh-CN" dirty="0" smtClean="0"/>
              <a:t>+x</a:t>
            </a:r>
            <a:r>
              <a:rPr lang="en-US" altLang="zh-CN" baseline="30000" dirty="0" smtClean="0"/>
              <a:t>3</a:t>
            </a:r>
            <a:r>
              <a:rPr lang="en-US" altLang="zh-CN" dirty="0" smtClean="0"/>
              <a:t>+x+1</a:t>
            </a:r>
            <a:r>
              <a:rPr lang="zh-CN" altLang="en-US" dirty="0" smtClean="0"/>
              <a:t>，即</a:t>
            </a:r>
            <a:r>
              <a:rPr lang="en-US" altLang="zh-CN" dirty="0" smtClean="0"/>
              <a:t>100…011011</a:t>
            </a:r>
          </a:p>
          <a:p>
            <a:pPr lvl="1">
              <a:buNone/>
            </a:pPr>
            <a:r>
              <a:rPr lang="en-US" altLang="zh-CN" dirty="0" smtClean="0"/>
              <a:t>	128</a:t>
            </a:r>
            <a:r>
              <a:rPr lang="zh-CN" altLang="en-US" dirty="0" smtClean="0"/>
              <a:t>位分组：</a:t>
            </a:r>
            <a:r>
              <a:rPr lang="en-US" altLang="zh-CN" dirty="0" smtClean="0"/>
              <a:t>x</a:t>
            </a:r>
            <a:r>
              <a:rPr lang="en-US" altLang="zh-CN" baseline="30000" dirty="0" smtClean="0"/>
              <a:t>128</a:t>
            </a:r>
            <a:r>
              <a:rPr lang="en-US" altLang="zh-CN" dirty="0" smtClean="0"/>
              <a:t>+x</a:t>
            </a:r>
            <a:r>
              <a:rPr lang="en-US" altLang="zh-CN" baseline="30000" dirty="0" smtClean="0"/>
              <a:t>7</a:t>
            </a:r>
            <a:r>
              <a:rPr lang="en-US" altLang="zh-CN" dirty="0" smtClean="0"/>
              <a:t>+x</a:t>
            </a:r>
            <a:r>
              <a:rPr lang="en-US" altLang="zh-CN" baseline="30000" dirty="0" smtClean="0"/>
              <a:t>2</a:t>
            </a:r>
            <a:r>
              <a:rPr lang="en-US" altLang="zh-CN" dirty="0" smtClean="0"/>
              <a:t>+x+1</a:t>
            </a:r>
            <a:r>
              <a:rPr lang="zh-CN" altLang="en-US" dirty="0" smtClean="0"/>
              <a:t>，即</a:t>
            </a:r>
            <a:r>
              <a:rPr lang="en-US" altLang="zh-CN" dirty="0" smtClean="0"/>
              <a:t>100…010000111</a:t>
            </a:r>
          </a:p>
          <a:p>
            <a:pPr lvl="1">
              <a:buNone/>
            </a:pPr>
            <a:r>
              <a:rPr lang="zh-CN" altLang="en-US" dirty="0" smtClean="0"/>
              <a:t>计算方法：将</a:t>
            </a:r>
            <a:r>
              <a:rPr lang="en-US" altLang="zh-CN" dirty="0" smtClean="0"/>
              <a:t>L</a:t>
            </a:r>
            <a:r>
              <a:rPr lang="zh-CN" altLang="en-US" dirty="0" smtClean="0"/>
              <a:t>左移一位，与</a:t>
            </a:r>
            <a:r>
              <a:rPr lang="en-US" altLang="zh-CN" dirty="0" smtClean="0"/>
              <a:t>p||0</a:t>
            </a:r>
            <a:r>
              <a:rPr lang="zh-CN" altLang="en-US" dirty="0" smtClean="0"/>
              <a:t>异或</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zh-CN" sz="1000" dirty="0"/>
              <a:t>消息认证</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散列算法</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MAC</a:t>
            </a:r>
            <a:r>
              <a:rPr lang="zh-CN" altLang="zh-CN" sz="1000" dirty="0"/>
              <a:t>算法</a:t>
            </a:r>
          </a:p>
        </p:txBody>
      </p:sp>
    </p:spTree>
    <p:extLst>
      <p:ext uri="{BB962C8B-B14F-4D97-AF65-F5344CB8AC3E}">
        <p14:creationId xmlns:p14="http://schemas.microsoft.com/office/powerpoint/2010/main" val="18884193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749</TotalTime>
  <Words>5972</Words>
  <Application>Microsoft Office PowerPoint</Application>
  <PresentationFormat>全屏显示(4:3)</PresentationFormat>
  <Paragraphs>1184</Paragraphs>
  <Slides>95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95</vt:i4>
      </vt:variant>
    </vt:vector>
  </HeadingPairs>
  <TitlesOfParts>
    <vt:vector size="105" baseType="lpstr">
      <vt:lpstr>仿宋_GB2312</vt:lpstr>
      <vt:lpstr>华文仿宋</vt:lpstr>
      <vt:lpstr>楷体</vt:lpstr>
      <vt:lpstr>宋体</vt:lpstr>
      <vt:lpstr>Arial</vt:lpstr>
      <vt:lpstr>Calibri</vt:lpstr>
      <vt:lpstr>Symbol</vt:lpstr>
      <vt:lpstr>Times New Roman</vt:lpstr>
      <vt:lpstr>Wingdings</vt:lpstr>
      <vt:lpstr>2008最新公益系列精品PPT模板</vt:lpstr>
      <vt:lpstr>密码学导论˙第8章 消息认证及其算法</vt:lpstr>
      <vt:lpstr>本章内容</vt:lpstr>
      <vt:lpstr>第一节 消息认证</vt:lpstr>
      <vt:lpstr>网络环境中常见攻击</vt:lpstr>
      <vt:lpstr>例: TCP包结构</vt:lpstr>
      <vt:lpstr>消息认证</vt:lpstr>
      <vt:lpstr>一、消息加密</vt:lpstr>
      <vt:lpstr>PowerPoint 演示文稿</vt:lpstr>
      <vt:lpstr>帧校验码(FCS)</vt:lpstr>
      <vt:lpstr>二、消息认证码MAC</vt:lpstr>
      <vt:lpstr>MAC的性质</vt:lpstr>
      <vt:lpstr>MAC的基本使用方式</vt:lpstr>
      <vt:lpstr>MAC的应用场合</vt:lpstr>
      <vt:lpstr>对MAC的攻击</vt:lpstr>
      <vt:lpstr>PowerPoint 演示文稿</vt:lpstr>
      <vt:lpstr>对MAC的要求</vt:lpstr>
      <vt:lpstr>数据认证算法(DAA)FIPS PUB 113</vt:lpstr>
      <vt:lpstr>三、散列函数Hash function</vt:lpstr>
      <vt:lpstr>PowerPoint 演示文稿</vt:lpstr>
      <vt:lpstr>Hash函数的基本使用方式</vt:lpstr>
      <vt:lpstr>PowerPoint 演示文稿</vt:lpstr>
      <vt:lpstr>对散列函数的要求</vt:lpstr>
      <vt:lpstr>简单散列函数</vt:lpstr>
      <vt:lpstr>PowerPoint 演示文稿</vt:lpstr>
      <vt:lpstr>典型的安全散列函数链接结构</vt:lpstr>
      <vt:lpstr>四、基于生日悖论的攻击</vt:lpstr>
      <vt:lpstr>PowerPoint 演示文稿</vt:lpstr>
      <vt:lpstr>PowerPoint 演示文稿</vt:lpstr>
      <vt:lpstr>PowerPoint 演示文稿</vt:lpstr>
      <vt:lpstr>PowerPoint 演示文稿</vt:lpstr>
      <vt:lpstr>一封具有237种变形的信</vt:lpstr>
      <vt:lpstr>恶意程序的伪装？</vt:lpstr>
      <vt:lpstr>PowerPoint 演示文稿</vt:lpstr>
      <vt:lpstr>PowerPoint 演示文稿</vt:lpstr>
      <vt:lpstr>如何利用碰撞骗得老板的签名？</vt:lpstr>
      <vt:lpstr>分组链接技术</vt:lpstr>
      <vt:lpstr>PowerPoint 演示文稿</vt:lpstr>
      <vt:lpstr>散列函数和MAC的安全性</vt:lpstr>
      <vt:lpstr>第二节 散列算法</vt:lpstr>
      <vt:lpstr>PowerPoint 演示文稿</vt:lpstr>
      <vt:lpstr>安全性</vt:lpstr>
      <vt:lpstr>一、信息摘要算法MD5</vt:lpstr>
      <vt:lpstr>MD5(RFC 1321)</vt:lpstr>
      <vt:lpstr>MD5结构</vt:lpstr>
      <vt:lpstr>每分组的运算</vt:lpstr>
      <vt:lpstr>单步的操作(压缩函数)</vt:lpstr>
      <vt:lpstr>PowerPoint 演示文稿</vt:lpstr>
      <vt:lpstr>各轮非线性函数运算</vt:lpstr>
      <vt:lpstr>PowerPoint 演示文稿</vt:lpstr>
      <vt:lpstr>与MD4的比较</vt:lpstr>
      <vt:lpstr>MD5的强度</vt:lpstr>
      <vt:lpstr>二、安全散列算法SHA</vt:lpstr>
      <vt:lpstr>PowerPoint 演示文稿</vt:lpstr>
      <vt:lpstr>PowerPoint 演示文稿</vt:lpstr>
      <vt:lpstr>消息扩展</vt:lpstr>
      <vt:lpstr>PowerPoint 演示文稿</vt:lpstr>
      <vt:lpstr>单步操作(压缩函数)</vt:lpstr>
      <vt:lpstr>PowerPoint 演示文稿</vt:lpstr>
      <vt:lpstr>SHA-1与MD-5的比较</vt:lpstr>
      <vt:lpstr>修订版本</vt:lpstr>
      <vt:lpstr>SHA-512</vt:lpstr>
      <vt:lpstr>SHA-512</vt:lpstr>
      <vt:lpstr>SHA-512</vt:lpstr>
      <vt:lpstr>SHA-512</vt:lpstr>
      <vt:lpstr>常量与函数定义</vt:lpstr>
      <vt:lpstr>三、RIPEMD-160</vt:lpstr>
      <vt:lpstr>算法步骤</vt:lpstr>
      <vt:lpstr>PowerPoint 演示文稿</vt:lpstr>
      <vt:lpstr>PowerPoint 演示文稿</vt:lpstr>
      <vt:lpstr>PowerPoint 演示文稿</vt:lpstr>
      <vt:lpstr>PowerPoint 演示文稿</vt:lpstr>
      <vt:lpstr>RIPEMD-160 vs. MD5 &amp; SHA-1</vt:lpstr>
      <vt:lpstr>四、Whirlpool</vt:lpstr>
      <vt:lpstr>散列函数单循环模型</vt:lpstr>
      <vt:lpstr>PowerPoint 演示文稿</vt:lpstr>
      <vt:lpstr>整体结构</vt:lpstr>
      <vt:lpstr>Whirlpool分组密码</vt:lpstr>
      <vt:lpstr>PowerPoint 演示文稿</vt:lpstr>
      <vt:lpstr>总体结构</vt:lpstr>
      <vt:lpstr>状态矩阵</vt:lpstr>
      <vt:lpstr>字节代换</vt:lpstr>
      <vt:lpstr>PowerPoint 演示文稿</vt:lpstr>
      <vt:lpstr>密钥扩展</vt:lpstr>
      <vt:lpstr>Whirlpool性能与安全性</vt:lpstr>
      <vt:lpstr>第三节 MAC算法</vt:lpstr>
      <vt:lpstr>PowerPoint 演示文稿</vt:lpstr>
      <vt:lpstr>一、HMAC</vt:lpstr>
      <vt:lpstr>PowerPoint 演示文稿</vt:lpstr>
      <vt:lpstr>总体结构</vt:lpstr>
      <vt:lpstr>预运算</vt:lpstr>
      <vt:lpstr>安全性</vt:lpstr>
      <vt:lpstr>二、CMAC</vt:lpstr>
      <vt:lpstr>总体结构</vt:lpstr>
      <vt:lpstr>PowerPoint 演示文稿</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Weihai Li</cp:lastModifiedBy>
  <cp:revision>118</cp:revision>
  <dcterms:created xsi:type="dcterms:W3CDTF">2009-10-05T06:48:12Z</dcterms:created>
  <dcterms:modified xsi:type="dcterms:W3CDTF">2014-11-13T15:09:54Z</dcterms:modified>
</cp:coreProperties>
</file>