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63" r:id="rId2"/>
    <p:sldId id="264" r:id="rId3"/>
    <p:sldId id="266" r:id="rId4"/>
    <p:sldId id="267" r:id="rId5"/>
    <p:sldId id="268" r:id="rId6"/>
    <p:sldId id="334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33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35" r:id="rId44"/>
    <p:sldId id="305" r:id="rId45"/>
    <p:sldId id="337" r:id="rId46"/>
    <p:sldId id="306" r:id="rId47"/>
    <p:sldId id="338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7" r:id="rId56"/>
    <p:sldId id="318" r:id="rId57"/>
    <p:sldId id="319" r:id="rId58"/>
    <p:sldId id="320" r:id="rId59"/>
    <p:sldId id="321" r:id="rId60"/>
    <p:sldId id="322" r:id="rId61"/>
    <p:sldId id="323" r:id="rId62"/>
    <p:sldId id="324" r:id="rId63"/>
    <p:sldId id="325" r:id="rId64"/>
    <p:sldId id="326" r:id="rId65"/>
    <p:sldId id="327" r:id="rId66"/>
    <p:sldId id="328" r:id="rId67"/>
    <p:sldId id="329" r:id="rId68"/>
    <p:sldId id="330" r:id="rId69"/>
    <p:sldId id="331" r:id="rId70"/>
    <p:sldId id="332" r:id="rId71"/>
    <p:sldId id="333" r:id="rId72"/>
    <p:sldId id="257" r:id="rId7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0298"/>
    <a:srgbClr val="AA02AA"/>
    <a:srgbClr val="8B038B"/>
    <a:srgbClr val="DE5500"/>
    <a:srgbClr val="C049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5" autoAdjust="0"/>
    <p:restoredTop sz="90550" autoAdjust="0"/>
  </p:normalViewPr>
  <p:slideViewPr>
    <p:cSldViewPr>
      <p:cViewPr varScale="1">
        <p:scale>
          <a:sx n="68" d="100"/>
          <a:sy n="68" d="100"/>
        </p:scale>
        <p:origin x="11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0.xml"/><Relationship Id="rId2" Type="http://schemas.openxmlformats.org/officeDocument/2006/relationships/slide" Target="../slides/slide24.xml"/><Relationship Id="rId1" Type="http://schemas.openxmlformats.org/officeDocument/2006/relationships/slide" Target="../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0F634E-D79C-46FF-B4AC-A0B38E92D7E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604025C-A1F9-47F9-BAFA-5C21AB7DD0B7}">
      <dgm:prSet/>
      <dgm:spPr/>
      <dgm:t>
        <a:bodyPr/>
        <a:lstStyle/>
        <a:p>
          <a:pPr rtl="0"/>
          <a:r>
            <a:rPr lang="zh-CN" dirty="0" smtClean="0">
              <a:latin typeface="楷体" pitchFamily="49" charset="-122"/>
              <a:ea typeface="楷体" pitchFamily="49" charset="-122"/>
            </a:rPr>
            <a:t>第一节 数字签名</a:t>
          </a:r>
          <a:endParaRPr lang="zh-CN" dirty="0">
            <a:latin typeface="楷体" pitchFamily="49" charset="-122"/>
            <a:ea typeface="楷体" pitchFamily="49" charset="-122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43AE3B7D-8D14-45AE-AC53-F2AFFFE7431E}" type="parTrans" cxnId="{30727140-5054-4FC0-9C06-4DDB6CD29038}">
      <dgm:prSet/>
      <dgm:spPr/>
      <dgm:t>
        <a:bodyPr/>
        <a:lstStyle/>
        <a:p>
          <a:endParaRPr lang="zh-CN" altLang="en-US">
            <a:latin typeface="楷体" pitchFamily="49" charset="-122"/>
            <a:ea typeface="楷体" pitchFamily="49" charset="-122"/>
          </a:endParaRPr>
        </a:p>
      </dgm:t>
    </dgm:pt>
    <dgm:pt modelId="{E3EE65C9-FEFC-41B2-8CF2-84EC1F928048}" type="sibTrans" cxnId="{30727140-5054-4FC0-9C06-4DDB6CD29038}">
      <dgm:prSet/>
      <dgm:spPr/>
      <dgm:t>
        <a:bodyPr/>
        <a:lstStyle/>
        <a:p>
          <a:endParaRPr lang="zh-CN" altLang="en-US">
            <a:latin typeface="楷体" pitchFamily="49" charset="-122"/>
            <a:ea typeface="楷体" pitchFamily="49" charset="-122"/>
          </a:endParaRPr>
        </a:p>
      </dgm:t>
    </dgm:pt>
    <dgm:pt modelId="{290AF87D-F91C-49EB-BDF0-27E464964798}">
      <dgm:prSet/>
      <dgm:spPr/>
      <dgm:t>
        <a:bodyPr/>
        <a:lstStyle/>
        <a:p>
          <a:pPr rtl="0"/>
          <a:r>
            <a:rPr lang="zh-CN" smtClean="0">
              <a:latin typeface="楷体" pitchFamily="49" charset="-122"/>
              <a:ea typeface="楷体" pitchFamily="49" charset="-122"/>
            </a:rPr>
            <a:t>直接数字签名、仲裁数字签名</a:t>
          </a:r>
          <a:endParaRPr lang="zh-CN">
            <a:latin typeface="楷体" pitchFamily="49" charset="-122"/>
            <a:ea typeface="楷体" pitchFamily="49" charset="-122"/>
          </a:endParaRPr>
        </a:p>
      </dgm:t>
    </dgm:pt>
    <dgm:pt modelId="{7557665F-57B2-484B-A8B7-FA54B5327FEF}" type="parTrans" cxnId="{B1FDA034-617F-468F-8925-A3D536174113}">
      <dgm:prSet/>
      <dgm:spPr/>
      <dgm:t>
        <a:bodyPr/>
        <a:lstStyle/>
        <a:p>
          <a:endParaRPr lang="zh-CN" altLang="en-US">
            <a:latin typeface="楷体" pitchFamily="49" charset="-122"/>
            <a:ea typeface="楷体" pitchFamily="49" charset="-122"/>
          </a:endParaRPr>
        </a:p>
      </dgm:t>
    </dgm:pt>
    <dgm:pt modelId="{39A81C2C-1C32-4C9E-8803-0B2207952343}" type="sibTrans" cxnId="{B1FDA034-617F-468F-8925-A3D536174113}">
      <dgm:prSet/>
      <dgm:spPr/>
      <dgm:t>
        <a:bodyPr/>
        <a:lstStyle/>
        <a:p>
          <a:endParaRPr lang="zh-CN" altLang="en-US">
            <a:latin typeface="楷体" pitchFamily="49" charset="-122"/>
            <a:ea typeface="楷体" pitchFamily="49" charset="-122"/>
          </a:endParaRPr>
        </a:p>
      </dgm:t>
    </dgm:pt>
    <dgm:pt modelId="{3A5CF6CD-5B13-4261-8C98-BD05D6C98D6D}">
      <dgm:prSet/>
      <dgm:spPr/>
      <dgm:t>
        <a:bodyPr/>
        <a:lstStyle/>
        <a:p>
          <a:pPr rtl="0"/>
          <a:r>
            <a:rPr lang="zh-CN" dirty="0" smtClean="0">
              <a:latin typeface="楷体" pitchFamily="49" charset="-122"/>
              <a:ea typeface="楷体" pitchFamily="49" charset="-122"/>
            </a:rPr>
            <a:t>第二节 数字签名协议</a:t>
          </a:r>
          <a:endParaRPr lang="zh-CN" dirty="0">
            <a:latin typeface="楷体" pitchFamily="49" charset="-122"/>
            <a:ea typeface="楷体" pitchFamily="49" charset="-122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A0D3416E-D6A0-4C60-BF0A-891CFEA4C489}" type="parTrans" cxnId="{D5D48119-2CB6-41E5-9E81-7716EFCBF044}">
      <dgm:prSet/>
      <dgm:spPr/>
      <dgm:t>
        <a:bodyPr/>
        <a:lstStyle/>
        <a:p>
          <a:endParaRPr lang="zh-CN" altLang="en-US">
            <a:latin typeface="楷体" pitchFamily="49" charset="-122"/>
            <a:ea typeface="楷体" pitchFamily="49" charset="-122"/>
          </a:endParaRPr>
        </a:p>
      </dgm:t>
    </dgm:pt>
    <dgm:pt modelId="{961786B5-BE40-474D-B03C-D81E777186C2}" type="sibTrans" cxnId="{D5D48119-2CB6-41E5-9E81-7716EFCBF044}">
      <dgm:prSet/>
      <dgm:spPr/>
      <dgm:t>
        <a:bodyPr/>
        <a:lstStyle/>
        <a:p>
          <a:endParaRPr lang="zh-CN" altLang="en-US">
            <a:latin typeface="楷体" pitchFamily="49" charset="-122"/>
            <a:ea typeface="楷体" pitchFamily="49" charset="-122"/>
          </a:endParaRPr>
        </a:p>
      </dgm:t>
    </dgm:pt>
    <dgm:pt modelId="{4587CBC6-C360-4436-B923-B1BB9B2AE751}">
      <dgm:prSet/>
      <dgm:spPr/>
      <dgm:t>
        <a:bodyPr/>
        <a:lstStyle/>
        <a:p>
          <a:pPr rtl="0"/>
          <a:r>
            <a:rPr lang="zh-CN" smtClean="0">
              <a:latin typeface="楷体" pitchFamily="49" charset="-122"/>
              <a:ea typeface="楷体" pitchFamily="49" charset="-122"/>
            </a:rPr>
            <a:t>数字签名标准</a:t>
          </a:r>
          <a:r>
            <a:rPr lang="en-US" smtClean="0">
              <a:latin typeface="楷体" pitchFamily="49" charset="-122"/>
              <a:ea typeface="楷体" pitchFamily="49" charset="-122"/>
            </a:rPr>
            <a:t>DSS</a:t>
          </a:r>
          <a:endParaRPr lang="zh-CN">
            <a:latin typeface="楷体" pitchFamily="49" charset="-122"/>
            <a:ea typeface="楷体" pitchFamily="49" charset="-122"/>
          </a:endParaRPr>
        </a:p>
      </dgm:t>
    </dgm:pt>
    <dgm:pt modelId="{8C1EB344-B774-4F98-9241-5ED1E5F18E99}" type="parTrans" cxnId="{625152B7-22B5-4241-9BFD-7B2264BE6E63}">
      <dgm:prSet/>
      <dgm:spPr/>
      <dgm:t>
        <a:bodyPr/>
        <a:lstStyle/>
        <a:p>
          <a:endParaRPr lang="zh-CN" altLang="en-US">
            <a:latin typeface="楷体" pitchFamily="49" charset="-122"/>
            <a:ea typeface="楷体" pitchFamily="49" charset="-122"/>
          </a:endParaRPr>
        </a:p>
      </dgm:t>
    </dgm:pt>
    <dgm:pt modelId="{3C024084-C1FE-413D-9CCA-866CB0DB3505}" type="sibTrans" cxnId="{625152B7-22B5-4241-9BFD-7B2264BE6E63}">
      <dgm:prSet/>
      <dgm:spPr/>
      <dgm:t>
        <a:bodyPr/>
        <a:lstStyle/>
        <a:p>
          <a:endParaRPr lang="zh-CN" altLang="en-US">
            <a:latin typeface="楷体" pitchFamily="49" charset="-122"/>
            <a:ea typeface="楷体" pitchFamily="49" charset="-122"/>
          </a:endParaRPr>
        </a:p>
      </dgm:t>
    </dgm:pt>
    <dgm:pt modelId="{1D909F1A-04D6-49FF-821D-A3EC34CBEC1D}">
      <dgm:prSet/>
      <dgm:spPr/>
      <dgm:t>
        <a:bodyPr/>
        <a:lstStyle/>
        <a:p>
          <a:pPr rtl="0"/>
          <a:r>
            <a:rPr lang="zh-CN" smtClean="0">
              <a:latin typeface="楷体" pitchFamily="49" charset="-122"/>
              <a:ea typeface="楷体" pitchFamily="49" charset="-122"/>
            </a:rPr>
            <a:t>基于</a:t>
          </a:r>
          <a:r>
            <a:rPr lang="en-US" smtClean="0">
              <a:latin typeface="楷体" pitchFamily="49" charset="-122"/>
              <a:ea typeface="楷体" pitchFamily="49" charset="-122"/>
            </a:rPr>
            <a:t>RSA</a:t>
          </a:r>
          <a:r>
            <a:rPr lang="zh-CN" smtClean="0">
              <a:latin typeface="楷体" pitchFamily="49" charset="-122"/>
              <a:ea typeface="楷体" pitchFamily="49" charset="-122"/>
            </a:rPr>
            <a:t>方法的数字签名</a:t>
          </a:r>
          <a:endParaRPr lang="zh-CN">
            <a:latin typeface="楷体" pitchFamily="49" charset="-122"/>
            <a:ea typeface="楷体" pitchFamily="49" charset="-122"/>
          </a:endParaRPr>
        </a:p>
      </dgm:t>
    </dgm:pt>
    <dgm:pt modelId="{2935DB24-32C7-4CF8-9285-0E66A83CDCC3}" type="parTrans" cxnId="{C4FB4BA5-15C9-411F-AE95-90F2AC2F4F63}">
      <dgm:prSet/>
      <dgm:spPr/>
      <dgm:t>
        <a:bodyPr/>
        <a:lstStyle/>
        <a:p>
          <a:endParaRPr lang="zh-CN" altLang="en-US">
            <a:latin typeface="楷体" pitchFamily="49" charset="-122"/>
            <a:ea typeface="楷体" pitchFamily="49" charset="-122"/>
          </a:endParaRPr>
        </a:p>
      </dgm:t>
    </dgm:pt>
    <dgm:pt modelId="{D0D89F9E-AF88-4539-8152-3D3E89CBBE90}" type="sibTrans" cxnId="{C4FB4BA5-15C9-411F-AE95-90F2AC2F4F63}">
      <dgm:prSet/>
      <dgm:spPr/>
      <dgm:t>
        <a:bodyPr/>
        <a:lstStyle/>
        <a:p>
          <a:endParaRPr lang="zh-CN" altLang="en-US">
            <a:latin typeface="楷体" pitchFamily="49" charset="-122"/>
            <a:ea typeface="楷体" pitchFamily="49" charset="-122"/>
          </a:endParaRPr>
        </a:p>
      </dgm:t>
    </dgm:pt>
    <dgm:pt modelId="{8670D807-791A-4D37-AD26-8155B5EF795B}">
      <dgm:prSet/>
      <dgm:spPr/>
      <dgm:t>
        <a:bodyPr/>
        <a:lstStyle/>
        <a:p>
          <a:pPr rtl="0"/>
          <a:r>
            <a:rPr lang="zh-CN" smtClean="0">
              <a:latin typeface="楷体" pitchFamily="49" charset="-122"/>
              <a:ea typeface="楷体" pitchFamily="49" charset="-122"/>
            </a:rPr>
            <a:t>基于</a:t>
          </a:r>
          <a:r>
            <a:rPr lang="en-US" smtClean="0">
              <a:latin typeface="楷体" pitchFamily="49" charset="-122"/>
              <a:ea typeface="楷体" pitchFamily="49" charset="-122"/>
            </a:rPr>
            <a:t>ElGamal</a:t>
          </a:r>
          <a:r>
            <a:rPr lang="zh-CN" smtClean="0">
              <a:latin typeface="楷体" pitchFamily="49" charset="-122"/>
              <a:ea typeface="楷体" pitchFamily="49" charset="-122"/>
            </a:rPr>
            <a:t>方法的数字签名</a:t>
          </a:r>
          <a:endParaRPr lang="zh-CN">
            <a:latin typeface="楷体" pitchFamily="49" charset="-122"/>
            <a:ea typeface="楷体" pitchFamily="49" charset="-122"/>
          </a:endParaRPr>
        </a:p>
      </dgm:t>
    </dgm:pt>
    <dgm:pt modelId="{FF661E93-4779-40CE-9EA0-366DEA2B92E1}" type="parTrans" cxnId="{DDC82A4C-1D8F-4A29-97EF-466C305A39C0}">
      <dgm:prSet/>
      <dgm:spPr/>
      <dgm:t>
        <a:bodyPr/>
        <a:lstStyle/>
        <a:p>
          <a:endParaRPr lang="zh-CN" altLang="en-US">
            <a:latin typeface="楷体" pitchFamily="49" charset="-122"/>
            <a:ea typeface="楷体" pitchFamily="49" charset="-122"/>
          </a:endParaRPr>
        </a:p>
      </dgm:t>
    </dgm:pt>
    <dgm:pt modelId="{4C7992CB-F5E1-4C6C-B711-650B9A3F97D0}" type="sibTrans" cxnId="{DDC82A4C-1D8F-4A29-97EF-466C305A39C0}">
      <dgm:prSet/>
      <dgm:spPr/>
      <dgm:t>
        <a:bodyPr/>
        <a:lstStyle/>
        <a:p>
          <a:endParaRPr lang="zh-CN" altLang="en-US">
            <a:latin typeface="楷体" pitchFamily="49" charset="-122"/>
            <a:ea typeface="楷体" pitchFamily="49" charset="-122"/>
          </a:endParaRPr>
        </a:p>
      </dgm:t>
    </dgm:pt>
    <dgm:pt modelId="{C66D7A7C-5773-482A-AE9F-E8E726DF1A4E}">
      <dgm:prSet/>
      <dgm:spPr/>
      <dgm:t>
        <a:bodyPr/>
        <a:lstStyle/>
        <a:p>
          <a:pPr rtl="0"/>
          <a:r>
            <a:rPr lang="zh-CN" smtClean="0">
              <a:latin typeface="楷体" pitchFamily="49" charset="-122"/>
              <a:ea typeface="楷体" pitchFamily="49" charset="-122"/>
            </a:rPr>
            <a:t>基于</a:t>
          </a:r>
          <a:r>
            <a:rPr lang="en-US" smtClean="0">
              <a:latin typeface="楷体" pitchFamily="49" charset="-122"/>
              <a:ea typeface="楷体" pitchFamily="49" charset="-122"/>
            </a:rPr>
            <a:t>ECC</a:t>
          </a:r>
          <a:r>
            <a:rPr lang="zh-CN" smtClean="0">
              <a:latin typeface="楷体" pitchFamily="49" charset="-122"/>
              <a:ea typeface="楷体" pitchFamily="49" charset="-122"/>
            </a:rPr>
            <a:t>的数字签名</a:t>
          </a:r>
          <a:endParaRPr lang="zh-CN">
            <a:latin typeface="楷体" pitchFamily="49" charset="-122"/>
            <a:ea typeface="楷体" pitchFamily="49" charset="-122"/>
          </a:endParaRPr>
        </a:p>
      </dgm:t>
    </dgm:pt>
    <dgm:pt modelId="{45DA6011-1C8A-493C-8D5B-CBC06B8E1997}" type="parTrans" cxnId="{777608E4-A929-4680-8DA4-C194A5332A1B}">
      <dgm:prSet/>
      <dgm:spPr/>
      <dgm:t>
        <a:bodyPr/>
        <a:lstStyle/>
        <a:p>
          <a:endParaRPr lang="zh-CN" altLang="en-US">
            <a:latin typeface="楷体" pitchFamily="49" charset="-122"/>
            <a:ea typeface="楷体" pitchFamily="49" charset="-122"/>
          </a:endParaRPr>
        </a:p>
      </dgm:t>
    </dgm:pt>
    <dgm:pt modelId="{66B031BF-6F3C-49CF-851B-AF7FE6B4CB3B}" type="sibTrans" cxnId="{777608E4-A929-4680-8DA4-C194A5332A1B}">
      <dgm:prSet/>
      <dgm:spPr/>
      <dgm:t>
        <a:bodyPr/>
        <a:lstStyle/>
        <a:p>
          <a:endParaRPr lang="zh-CN" altLang="en-US">
            <a:latin typeface="楷体" pitchFamily="49" charset="-122"/>
            <a:ea typeface="楷体" pitchFamily="49" charset="-122"/>
          </a:endParaRPr>
        </a:p>
      </dgm:t>
    </dgm:pt>
    <dgm:pt modelId="{330178A2-866E-4CEA-A8AE-D858DF3E1080}">
      <dgm:prSet/>
      <dgm:spPr/>
      <dgm:t>
        <a:bodyPr/>
        <a:lstStyle/>
        <a:p>
          <a:pPr rtl="0"/>
          <a:r>
            <a:rPr lang="zh-CN" dirty="0" smtClean="0">
              <a:latin typeface="楷体" pitchFamily="49" charset="-122"/>
              <a:ea typeface="楷体" pitchFamily="49" charset="-122"/>
            </a:rPr>
            <a:t>第三节 认证的应用</a:t>
          </a:r>
          <a:endParaRPr lang="zh-CN" dirty="0">
            <a:latin typeface="楷体" pitchFamily="49" charset="-122"/>
            <a:ea typeface="楷体" pitchFamily="49" charset="-122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6D46FDE9-828B-4E46-BFD3-AF5FCC84EABB}" type="parTrans" cxnId="{7BB1BD55-EAEA-4BC7-96AD-6755E0EC3787}">
      <dgm:prSet/>
      <dgm:spPr/>
      <dgm:t>
        <a:bodyPr/>
        <a:lstStyle/>
        <a:p>
          <a:endParaRPr lang="zh-CN" altLang="en-US">
            <a:latin typeface="楷体" pitchFamily="49" charset="-122"/>
            <a:ea typeface="楷体" pitchFamily="49" charset="-122"/>
          </a:endParaRPr>
        </a:p>
      </dgm:t>
    </dgm:pt>
    <dgm:pt modelId="{459B1BE0-AF8E-48C2-9549-0442B68F2410}" type="sibTrans" cxnId="{7BB1BD55-EAEA-4BC7-96AD-6755E0EC3787}">
      <dgm:prSet/>
      <dgm:spPr/>
      <dgm:t>
        <a:bodyPr/>
        <a:lstStyle/>
        <a:p>
          <a:endParaRPr lang="zh-CN" altLang="en-US">
            <a:latin typeface="楷体" pitchFamily="49" charset="-122"/>
            <a:ea typeface="楷体" pitchFamily="49" charset="-122"/>
          </a:endParaRPr>
        </a:p>
      </dgm:t>
    </dgm:pt>
    <dgm:pt modelId="{21244FA0-DE78-4762-BC43-237162700418}">
      <dgm:prSet/>
      <dgm:spPr/>
      <dgm:t>
        <a:bodyPr/>
        <a:lstStyle/>
        <a:p>
          <a:pPr rtl="0"/>
          <a:r>
            <a:rPr lang="en-US" smtClean="0">
              <a:latin typeface="楷体" pitchFamily="49" charset="-122"/>
              <a:ea typeface="楷体" pitchFamily="49" charset="-122"/>
            </a:rPr>
            <a:t>Kerberos</a:t>
          </a:r>
          <a:r>
            <a:rPr lang="zh-CN" smtClean="0">
              <a:latin typeface="楷体" pitchFamily="49" charset="-122"/>
              <a:ea typeface="楷体" pitchFamily="49" charset="-122"/>
            </a:rPr>
            <a:t>、</a:t>
          </a:r>
          <a:r>
            <a:rPr lang="en-US" smtClean="0">
              <a:latin typeface="楷体" pitchFamily="49" charset="-122"/>
              <a:ea typeface="楷体" pitchFamily="49" charset="-122"/>
            </a:rPr>
            <a:t>X.509</a:t>
          </a:r>
          <a:r>
            <a:rPr lang="zh-CN" smtClean="0">
              <a:latin typeface="楷体" pitchFamily="49" charset="-122"/>
              <a:ea typeface="楷体" pitchFamily="49" charset="-122"/>
            </a:rPr>
            <a:t>认证服务</a:t>
          </a:r>
          <a:endParaRPr lang="zh-CN">
            <a:latin typeface="楷体" pitchFamily="49" charset="-122"/>
            <a:ea typeface="楷体" pitchFamily="49" charset="-122"/>
          </a:endParaRPr>
        </a:p>
      </dgm:t>
    </dgm:pt>
    <dgm:pt modelId="{38FFED7D-BB14-4EDB-A11C-D8FCC734594E}" type="parTrans" cxnId="{83A894EB-D91E-4227-AC3E-C4CB12ADB8BA}">
      <dgm:prSet/>
      <dgm:spPr/>
      <dgm:t>
        <a:bodyPr/>
        <a:lstStyle/>
        <a:p>
          <a:endParaRPr lang="zh-CN" altLang="en-US">
            <a:latin typeface="楷体" pitchFamily="49" charset="-122"/>
            <a:ea typeface="楷体" pitchFamily="49" charset="-122"/>
          </a:endParaRPr>
        </a:p>
      </dgm:t>
    </dgm:pt>
    <dgm:pt modelId="{6F08D64D-C23F-440A-8332-908120D64359}" type="sibTrans" cxnId="{83A894EB-D91E-4227-AC3E-C4CB12ADB8BA}">
      <dgm:prSet/>
      <dgm:spPr/>
      <dgm:t>
        <a:bodyPr/>
        <a:lstStyle/>
        <a:p>
          <a:endParaRPr lang="zh-CN" altLang="en-US">
            <a:latin typeface="楷体" pitchFamily="49" charset="-122"/>
            <a:ea typeface="楷体" pitchFamily="49" charset="-122"/>
          </a:endParaRPr>
        </a:p>
      </dgm:t>
    </dgm:pt>
    <dgm:pt modelId="{B41952E0-CAB1-4432-B5AB-634EEA766A99}" type="pres">
      <dgm:prSet presAssocID="{680F634E-D79C-46FF-B4AC-A0B38E92D7E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C7D1B01-EC69-47FD-B740-03D9DB5687DB}" type="pres">
      <dgm:prSet presAssocID="{E604025C-A1F9-47F9-BAFA-5C21AB7DD0B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B04758-10F4-4971-BF2F-24654B85658D}" type="pres">
      <dgm:prSet presAssocID="{E604025C-A1F9-47F9-BAFA-5C21AB7DD0B7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A48F19-78F5-492D-BCFE-3BA5D676A8FA}" type="pres">
      <dgm:prSet presAssocID="{3A5CF6CD-5B13-4261-8C98-BD05D6C98D6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20B1F3-96CB-4183-A097-4D54A4C95418}" type="pres">
      <dgm:prSet presAssocID="{3A5CF6CD-5B13-4261-8C98-BD05D6C98D6D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FD2C2B-560C-42BC-955C-7B0E207A0343}" type="pres">
      <dgm:prSet presAssocID="{330178A2-866E-4CEA-A8AE-D858DF3E108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A843D5-1C16-4D16-BC59-09FC160352ED}" type="pres">
      <dgm:prSet presAssocID="{330178A2-866E-4CEA-A8AE-D858DF3E1080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755A2A2-4BF5-4EDF-BBE9-4EA2E05C309D}" type="presOf" srcId="{290AF87D-F91C-49EB-BDF0-27E464964798}" destId="{5AB04758-10F4-4971-BF2F-24654B85658D}" srcOrd="0" destOrd="0" presId="urn:microsoft.com/office/officeart/2005/8/layout/vList2"/>
    <dgm:cxn modelId="{C4FB4BA5-15C9-411F-AE95-90F2AC2F4F63}" srcId="{3A5CF6CD-5B13-4261-8C98-BD05D6C98D6D}" destId="{1D909F1A-04D6-49FF-821D-A3EC34CBEC1D}" srcOrd="1" destOrd="0" parTransId="{2935DB24-32C7-4CF8-9285-0E66A83CDCC3}" sibTransId="{D0D89F9E-AF88-4539-8152-3D3E89CBBE90}"/>
    <dgm:cxn modelId="{BEAC70FA-9664-4259-B13D-9462A2C107EF}" type="presOf" srcId="{C66D7A7C-5773-482A-AE9F-E8E726DF1A4E}" destId="{1520B1F3-96CB-4183-A097-4D54A4C95418}" srcOrd="0" destOrd="3" presId="urn:microsoft.com/office/officeart/2005/8/layout/vList2"/>
    <dgm:cxn modelId="{DDC82A4C-1D8F-4A29-97EF-466C305A39C0}" srcId="{3A5CF6CD-5B13-4261-8C98-BD05D6C98D6D}" destId="{8670D807-791A-4D37-AD26-8155B5EF795B}" srcOrd="2" destOrd="0" parTransId="{FF661E93-4779-40CE-9EA0-366DEA2B92E1}" sibTransId="{4C7992CB-F5E1-4C6C-B711-650B9A3F97D0}"/>
    <dgm:cxn modelId="{72CFAFBD-DEFB-425E-A73A-7CD6A6F02277}" type="presOf" srcId="{8670D807-791A-4D37-AD26-8155B5EF795B}" destId="{1520B1F3-96CB-4183-A097-4D54A4C95418}" srcOrd="0" destOrd="2" presId="urn:microsoft.com/office/officeart/2005/8/layout/vList2"/>
    <dgm:cxn modelId="{B1FDA034-617F-468F-8925-A3D536174113}" srcId="{E604025C-A1F9-47F9-BAFA-5C21AB7DD0B7}" destId="{290AF87D-F91C-49EB-BDF0-27E464964798}" srcOrd="0" destOrd="0" parTransId="{7557665F-57B2-484B-A8B7-FA54B5327FEF}" sibTransId="{39A81C2C-1C32-4C9E-8803-0B2207952343}"/>
    <dgm:cxn modelId="{81804CDE-E7AF-43E7-8EAC-FCE4F43C6659}" type="presOf" srcId="{680F634E-D79C-46FF-B4AC-A0B38E92D7EF}" destId="{B41952E0-CAB1-4432-B5AB-634EEA766A99}" srcOrd="0" destOrd="0" presId="urn:microsoft.com/office/officeart/2005/8/layout/vList2"/>
    <dgm:cxn modelId="{26EB6517-930A-49C2-8F61-C07B21F6E623}" type="presOf" srcId="{1D909F1A-04D6-49FF-821D-A3EC34CBEC1D}" destId="{1520B1F3-96CB-4183-A097-4D54A4C95418}" srcOrd="0" destOrd="1" presId="urn:microsoft.com/office/officeart/2005/8/layout/vList2"/>
    <dgm:cxn modelId="{D5D48119-2CB6-41E5-9E81-7716EFCBF044}" srcId="{680F634E-D79C-46FF-B4AC-A0B38E92D7EF}" destId="{3A5CF6CD-5B13-4261-8C98-BD05D6C98D6D}" srcOrd="1" destOrd="0" parTransId="{A0D3416E-D6A0-4C60-BF0A-891CFEA4C489}" sibTransId="{961786B5-BE40-474D-B03C-D81E777186C2}"/>
    <dgm:cxn modelId="{625152B7-22B5-4241-9BFD-7B2264BE6E63}" srcId="{3A5CF6CD-5B13-4261-8C98-BD05D6C98D6D}" destId="{4587CBC6-C360-4436-B923-B1BB9B2AE751}" srcOrd="0" destOrd="0" parTransId="{8C1EB344-B774-4F98-9241-5ED1E5F18E99}" sibTransId="{3C024084-C1FE-413D-9CCA-866CB0DB3505}"/>
    <dgm:cxn modelId="{777608E4-A929-4680-8DA4-C194A5332A1B}" srcId="{3A5CF6CD-5B13-4261-8C98-BD05D6C98D6D}" destId="{C66D7A7C-5773-482A-AE9F-E8E726DF1A4E}" srcOrd="3" destOrd="0" parTransId="{45DA6011-1C8A-493C-8D5B-CBC06B8E1997}" sibTransId="{66B031BF-6F3C-49CF-851B-AF7FE6B4CB3B}"/>
    <dgm:cxn modelId="{7BB1BD55-EAEA-4BC7-96AD-6755E0EC3787}" srcId="{680F634E-D79C-46FF-B4AC-A0B38E92D7EF}" destId="{330178A2-866E-4CEA-A8AE-D858DF3E1080}" srcOrd="2" destOrd="0" parTransId="{6D46FDE9-828B-4E46-BFD3-AF5FCC84EABB}" sibTransId="{459B1BE0-AF8E-48C2-9549-0442B68F2410}"/>
    <dgm:cxn modelId="{83A894EB-D91E-4227-AC3E-C4CB12ADB8BA}" srcId="{330178A2-866E-4CEA-A8AE-D858DF3E1080}" destId="{21244FA0-DE78-4762-BC43-237162700418}" srcOrd="0" destOrd="0" parTransId="{38FFED7D-BB14-4EDB-A11C-D8FCC734594E}" sibTransId="{6F08D64D-C23F-440A-8332-908120D64359}"/>
    <dgm:cxn modelId="{487319CC-130A-415B-AF1B-A9B373376743}" type="presOf" srcId="{330178A2-866E-4CEA-A8AE-D858DF3E1080}" destId="{D4FD2C2B-560C-42BC-955C-7B0E207A0343}" srcOrd="0" destOrd="0" presId="urn:microsoft.com/office/officeart/2005/8/layout/vList2"/>
    <dgm:cxn modelId="{30727140-5054-4FC0-9C06-4DDB6CD29038}" srcId="{680F634E-D79C-46FF-B4AC-A0B38E92D7EF}" destId="{E604025C-A1F9-47F9-BAFA-5C21AB7DD0B7}" srcOrd="0" destOrd="0" parTransId="{43AE3B7D-8D14-45AE-AC53-F2AFFFE7431E}" sibTransId="{E3EE65C9-FEFC-41B2-8CF2-84EC1F928048}"/>
    <dgm:cxn modelId="{BF137632-61B7-440A-804C-42916C69EBAD}" type="presOf" srcId="{E604025C-A1F9-47F9-BAFA-5C21AB7DD0B7}" destId="{1C7D1B01-EC69-47FD-B740-03D9DB5687DB}" srcOrd="0" destOrd="0" presId="urn:microsoft.com/office/officeart/2005/8/layout/vList2"/>
    <dgm:cxn modelId="{62020ABF-5382-4C31-BEFD-D70D9CD03CEE}" type="presOf" srcId="{4587CBC6-C360-4436-B923-B1BB9B2AE751}" destId="{1520B1F3-96CB-4183-A097-4D54A4C95418}" srcOrd="0" destOrd="0" presId="urn:microsoft.com/office/officeart/2005/8/layout/vList2"/>
    <dgm:cxn modelId="{FC47A01D-BC06-4984-88C0-3DE01AEF8109}" type="presOf" srcId="{3A5CF6CD-5B13-4261-8C98-BD05D6C98D6D}" destId="{E6A48F19-78F5-492D-BCFE-3BA5D676A8FA}" srcOrd="0" destOrd="0" presId="urn:microsoft.com/office/officeart/2005/8/layout/vList2"/>
    <dgm:cxn modelId="{125F1F7E-85A6-4F6F-9277-B24CFDAC79D6}" type="presOf" srcId="{21244FA0-DE78-4762-BC43-237162700418}" destId="{A5A843D5-1C16-4D16-BC59-09FC160352ED}" srcOrd="0" destOrd="0" presId="urn:microsoft.com/office/officeart/2005/8/layout/vList2"/>
    <dgm:cxn modelId="{A0DC28B4-2677-48C0-BC9B-8B6D928C9C94}" type="presParOf" srcId="{B41952E0-CAB1-4432-B5AB-634EEA766A99}" destId="{1C7D1B01-EC69-47FD-B740-03D9DB5687DB}" srcOrd="0" destOrd="0" presId="urn:microsoft.com/office/officeart/2005/8/layout/vList2"/>
    <dgm:cxn modelId="{DC21850B-3634-497C-8CA9-78992A728973}" type="presParOf" srcId="{B41952E0-CAB1-4432-B5AB-634EEA766A99}" destId="{5AB04758-10F4-4971-BF2F-24654B85658D}" srcOrd="1" destOrd="0" presId="urn:microsoft.com/office/officeart/2005/8/layout/vList2"/>
    <dgm:cxn modelId="{48907829-B12B-482B-91AD-DEF6A4CBC5C0}" type="presParOf" srcId="{B41952E0-CAB1-4432-B5AB-634EEA766A99}" destId="{E6A48F19-78F5-492D-BCFE-3BA5D676A8FA}" srcOrd="2" destOrd="0" presId="urn:microsoft.com/office/officeart/2005/8/layout/vList2"/>
    <dgm:cxn modelId="{C567D245-91A5-4608-AED1-B17FE4CB1E9E}" type="presParOf" srcId="{B41952E0-CAB1-4432-B5AB-634EEA766A99}" destId="{1520B1F3-96CB-4183-A097-4D54A4C95418}" srcOrd="3" destOrd="0" presId="urn:microsoft.com/office/officeart/2005/8/layout/vList2"/>
    <dgm:cxn modelId="{63F87452-C79A-41D0-885D-793F4FD14B25}" type="presParOf" srcId="{B41952E0-CAB1-4432-B5AB-634EEA766A99}" destId="{D4FD2C2B-560C-42BC-955C-7B0E207A0343}" srcOrd="4" destOrd="0" presId="urn:microsoft.com/office/officeart/2005/8/layout/vList2"/>
    <dgm:cxn modelId="{6E3A1E52-C4D3-44BA-A160-9877E5CA1AFB}" type="presParOf" srcId="{B41952E0-CAB1-4432-B5AB-634EEA766A99}" destId="{A5A843D5-1C16-4D16-BC59-09FC160352E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7D1B01-EC69-47FD-B740-03D9DB5687DB}">
      <dsp:nvSpPr>
        <dsp:cNvPr id="0" name=""/>
        <dsp:cNvSpPr/>
      </dsp:nvSpPr>
      <dsp:spPr>
        <a:xfrm>
          <a:off x="0" y="67317"/>
          <a:ext cx="8291264" cy="7043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>
              <a:latin typeface="楷体" pitchFamily="49" charset="-122"/>
              <a:ea typeface="楷体" pitchFamily="49" charset="-122"/>
            </a:rPr>
            <a:t>第一节 数字签名</a:t>
          </a:r>
          <a:endParaRPr lang="zh-CN" sz="2800" kern="1200" dirty="0">
            <a:latin typeface="楷体" pitchFamily="49" charset="-122"/>
            <a:ea typeface="楷体" pitchFamily="49" charset="-122"/>
          </a:endParaRPr>
        </a:p>
      </dsp:txBody>
      <dsp:txXfrm>
        <a:off x="34383" y="101700"/>
        <a:ext cx="8222498" cy="635573"/>
      </dsp:txXfrm>
    </dsp:sp>
    <dsp:sp modelId="{5AB04758-10F4-4971-BF2F-24654B85658D}">
      <dsp:nvSpPr>
        <dsp:cNvPr id="0" name=""/>
        <dsp:cNvSpPr/>
      </dsp:nvSpPr>
      <dsp:spPr>
        <a:xfrm>
          <a:off x="0" y="771657"/>
          <a:ext cx="8291264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248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200" kern="1200" smtClean="0">
              <a:latin typeface="楷体" pitchFamily="49" charset="-122"/>
              <a:ea typeface="楷体" pitchFamily="49" charset="-122"/>
            </a:rPr>
            <a:t>直接数字签名、仲裁数字签名</a:t>
          </a:r>
          <a:endParaRPr lang="zh-CN" sz="2200" kern="1200">
            <a:latin typeface="楷体" pitchFamily="49" charset="-122"/>
            <a:ea typeface="楷体" pitchFamily="49" charset="-122"/>
          </a:endParaRPr>
        </a:p>
      </dsp:txBody>
      <dsp:txXfrm>
        <a:off x="0" y="771657"/>
        <a:ext cx="8291264" cy="463680"/>
      </dsp:txXfrm>
    </dsp:sp>
    <dsp:sp modelId="{E6A48F19-78F5-492D-BCFE-3BA5D676A8FA}">
      <dsp:nvSpPr>
        <dsp:cNvPr id="0" name=""/>
        <dsp:cNvSpPr/>
      </dsp:nvSpPr>
      <dsp:spPr>
        <a:xfrm>
          <a:off x="0" y="1235338"/>
          <a:ext cx="8291264" cy="7043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>
              <a:latin typeface="楷体" pitchFamily="49" charset="-122"/>
              <a:ea typeface="楷体" pitchFamily="49" charset="-122"/>
            </a:rPr>
            <a:t>第二节 数字签名协议</a:t>
          </a:r>
          <a:endParaRPr lang="zh-CN" sz="2800" kern="1200" dirty="0">
            <a:latin typeface="楷体" pitchFamily="49" charset="-122"/>
            <a:ea typeface="楷体" pitchFamily="49" charset="-122"/>
          </a:endParaRPr>
        </a:p>
      </dsp:txBody>
      <dsp:txXfrm>
        <a:off x="34383" y="1269721"/>
        <a:ext cx="8222498" cy="635573"/>
      </dsp:txXfrm>
    </dsp:sp>
    <dsp:sp modelId="{1520B1F3-96CB-4183-A097-4D54A4C95418}">
      <dsp:nvSpPr>
        <dsp:cNvPr id="0" name=""/>
        <dsp:cNvSpPr/>
      </dsp:nvSpPr>
      <dsp:spPr>
        <a:xfrm>
          <a:off x="0" y="1939678"/>
          <a:ext cx="8291264" cy="1622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248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200" kern="1200" smtClean="0">
              <a:latin typeface="楷体" pitchFamily="49" charset="-122"/>
              <a:ea typeface="楷体" pitchFamily="49" charset="-122"/>
            </a:rPr>
            <a:t>数字签名标准</a:t>
          </a:r>
          <a:r>
            <a:rPr lang="en-US" sz="2200" kern="1200" smtClean="0">
              <a:latin typeface="楷体" pitchFamily="49" charset="-122"/>
              <a:ea typeface="楷体" pitchFamily="49" charset="-122"/>
            </a:rPr>
            <a:t>DSS</a:t>
          </a:r>
          <a:endParaRPr lang="zh-CN" sz="2200" kern="1200">
            <a:latin typeface="楷体" pitchFamily="49" charset="-122"/>
            <a:ea typeface="楷体" pitchFamily="49" charset="-122"/>
          </a:endParaRP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200" kern="1200" smtClean="0">
              <a:latin typeface="楷体" pitchFamily="49" charset="-122"/>
              <a:ea typeface="楷体" pitchFamily="49" charset="-122"/>
            </a:rPr>
            <a:t>基于</a:t>
          </a:r>
          <a:r>
            <a:rPr lang="en-US" sz="2200" kern="1200" smtClean="0">
              <a:latin typeface="楷体" pitchFamily="49" charset="-122"/>
              <a:ea typeface="楷体" pitchFamily="49" charset="-122"/>
            </a:rPr>
            <a:t>RSA</a:t>
          </a:r>
          <a:r>
            <a:rPr lang="zh-CN" sz="2200" kern="1200" smtClean="0">
              <a:latin typeface="楷体" pitchFamily="49" charset="-122"/>
              <a:ea typeface="楷体" pitchFamily="49" charset="-122"/>
            </a:rPr>
            <a:t>方法的数字签名</a:t>
          </a:r>
          <a:endParaRPr lang="zh-CN" sz="2200" kern="1200">
            <a:latin typeface="楷体" pitchFamily="49" charset="-122"/>
            <a:ea typeface="楷体" pitchFamily="49" charset="-122"/>
          </a:endParaRP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200" kern="1200" smtClean="0">
              <a:latin typeface="楷体" pitchFamily="49" charset="-122"/>
              <a:ea typeface="楷体" pitchFamily="49" charset="-122"/>
            </a:rPr>
            <a:t>基于</a:t>
          </a:r>
          <a:r>
            <a:rPr lang="en-US" sz="2200" kern="1200" smtClean="0">
              <a:latin typeface="楷体" pitchFamily="49" charset="-122"/>
              <a:ea typeface="楷体" pitchFamily="49" charset="-122"/>
            </a:rPr>
            <a:t>ElGamal</a:t>
          </a:r>
          <a:r>
            <a:rPr lang="zh-CN" sz="2200" kern="1200" smtClean="0">
              <a:latin typeface="楷体" pitchFamily="49" charset="-122"/>
              <a:ea typeface="楷体" pitchFamily="49" charset="-122"/>
            </a:rPr>
            <a:t>方法的数字签名</a:t>
          </a:r>
          <a:endParaRPr lang="zh-CN" sz="2200" kern="1200">
            <a:latin typeface="楷体" pitchFamily="49" charset="-122"/>
            <a:ea typeface="楷体" pitchFamily="49" charset="-122"/>
          </a:endParaRP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200" kern="1200" smtClean="0">
              <a:latin typeface="楷体" pitchFamily="49" charset="-122"/>
              <a:ea typeface="楷体" pitchFamily="49" charset="-122"/>
            </a:rPr>
            <a:t>基于</a:t>
          </a:r>
          <a:r>
            <a:rPr lang="en-US" sz="2200" kern="1200" smtClean="0">
              <a:latin typeface="楷体" pitchFamily="49" charset="-122"/>
              <a:ea typeface="楷体" pitchFamily="49" charset="-122"/>
            </a:rPr>
            <a:t>ECC</a:t>
          </a:r>
          <a:r>
            <a:rPr lang="zh-CN" sz="2200" kern="1200" smtClean="0">
              <a:latin typeface="楷体" pitchFamily="49" charset="-122"/>
              <a:ea typeface="楷体" pitchFamily="49" charset="-122"/>
            </a:rPr>
            <a:t>的数字签名</a:t>
          </a:r>
          <a:endParaRPr lang="zh-CN" sz="2200" kern="1200">
            <a:latin typeface="楷体" pitchFamily="49" charset="-122"/>
            <a:ea typeface="楷体" pitchFamily="49" charset="-122"/>
          </a:endParaRPr>
        </a:p>
      </dsp:txBody>
      <dsp:txXfrm>
        <a:off x="0" y="1939678"/>
        <a:ext cx="8291264" cy="1622880"/>
      </dsp:txXfrm>
    </dsp:sp>
    <dsp:sp modelId="{D4FD2C2B-560C-42BC-955C-7B0E207A0343}">
      <dsp:nvSpPr>
        <dsp:cNvPr id="0" name=""/>
        <dsp:cNvSpPr/>
      </dsp:nvSpPr>
      <dsp:spPr>
        <a:xfrm>
          <a:off x="0" y="3562558"/>
          <a:ext cx="8291264" cy="7043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>
              <a:latin typeface="楷体" pitchFamily="49" charset="-122"/>
              <a:ea typeface="楷体" pitchFamily="49" charset="-122"/>
            </a:rPr>
            <a:t>第三节 认证的应用</a:t>
          </a:r>
          <a:endParaRPr lang="zh-CN" sz="2800" kern="1200" dirty="0">
            <a:latin typeface="楷体" pitchFamily="49" charset="-122"/>
            <a:ea typeface="楷体" pitchFamily="49" charset="-122"/>
          </a:endParaRPr>
        </a:p>
      </dsp:txBody>
      <dsp:txXfrm>
        <a:off x="34383" y="3596941"/>
        <a:ext cx="8222498" cy="635573"/>
      </dsp:txXfrm>
    </dsp:sp>
    <dsp:sp modelId="{A5A843D5-1C16-4D16-BC59-09FC160352ED}">
      <dsp:nvSpPr>
        <dsp:cNvPr id="0" name=""/>
        <dsp:cNvSpPr/>
      </dsp:nvSpPr>
      <dsp:spPr>
        <a:xfrm>
          <a:off x="0" y="4266898"/>
          <a:ext cx="8291264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248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smtClean="0">
              <a:latin typeface="楷体" pitchFamily="49" charset="-122"/>
              <a:ea typeface="楷体" pitchFamily="49" charset="-122"/>
            </a:rPr>
            <a:t>Kerberos</a:t>
          </a:r>
          <a:r>
            <a:rPr lang="zh-CN" sz="2200" kern="1200" smtClean="0">
              <a:latin typeface="楷体" pitchFamily="49" charset="-122"/>
              <a:ea typeface="楷体" pitchFamily="49" charset="-122"/>
            </a:rPr>
            <a:t>、</a:t>
          </a:r>
          <a:r>
            <a:rPr lang="en-US" sz="2200" kern="1200" smtClean="0">
              <a:latin typeface="楷体" pitchFamily="49" charset="-122"/>
              <a:ea typeface="楷体" pitchFamily="49" charset="-122"/>
            </a:rPr>
            <a:t>X.509</a:t>
          </a:r>
          <a:r>
            <a:rPr lang="zh-CN" sz="2200" kern="1200" smtClean="0">
              <a:latin typeface="楷体" pitchFamily="49" charset="-122"/>
              <a:ea typeface="楷体" pitchFamily="49" charset="-122"/>
            </a:rPr>
            <a:t>认证服务</a:t>
          </a:r>
          <a:endParaRPr lang="zh-CN" sz="2200" kern="1200">
            <a:latin typeface="楷体" pitchFamily="49" charset="-122"/>
            <a:ea typeface="楷体" pitchFamily="49" charset="-122"/>
          </a:endParaRPr>
        </a:p>
      </dsp:txBody>
      <dsp:txXfrm>
        <a:off x="0" y="4266898"/>
        <a:ext cx="8291264" cy="463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55A26E3-1D7A-4B27-9728-9D07880B0447}" type="datetimeFigureOut">
              <a:rPr lang="zh-CN" altLang="en-US"/>
              <a:pPr>
                <a:defRPr/>
              </a:pPr>
              <a:t>2014/11/25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4444301-F996-45C1-BAED-7C37CE69DB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7814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仲裁者被攻破，或仲裁者与其中某一方合谋，都将破坏公平性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444301-F996-45C1-BAED-7C37CE69DBCC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01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444301-F996-45C1-BAED-7C37CE69DBCC}" type="slidenum">
              <a:rPr lang="zh-CN" altLang="en-US" smtClean="0"/>
              <a:pPr>
                <a:defRPr/>
              </a:pPr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376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Subject</a:t>
            </a:r>
            <a:r>
              <a:rPr lang="zh-CN" altLang="en-US" dirty="0" smtClean="0"/>
              <a:t>主体；</a:t>
            </a:r>
            <a:r>
              <a:rPr lang="en-US" altLang="zh-CN" dirty="0" smtClean="0"/>
              <a:t>Issuer</a:t>
            </a:r>
            <a:r>
              <a:rPr lang="zh-CN" altLang="en-US" dirty="0" smtClean="0"/>
              <a:t>发行商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8B22AE-F6C8-4097-8FE8-2FDF4BD982C8}" type="slidenum">
              <a:rPr lang="zh-CN" altLang="en-US" smtClean="0"/>
              <a:pPr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37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152400" y="381000"/>
            <a:ext cx="6838950" cy="3365500"/>
            <a:chOff x="664" y="1951"/>
            <a:chExt cx="4308" cy="2120"/>
          </a:xfrm>
        </p:grpSpPr>
        <p:sp>
          <p:nvSpPr>
            <p:cNvPr id="6" name="Freeform 16"/>
            <p:cNvSpPr>
              <a:spLocks/>
            </p:cNvSpPr>
            <p:nvPr/>
          </p:nvSpPr>
          <p:spPr bwMode="invGray">
            <a:xfrm>
              <a:off x="743" y="2045"/>
              <a:ext cx="1267" cy="1938"/>
            </a:xfrm>
            <a:custGeom>
              <a:avLst/>
              <a:gdLst>
                <a:gd name="T0" fmla="*/ 65 w 1692"/>
                <a:gd name="T1" fmla="*/ 145 h 2586"/>
                <a:gd name="T2" fmla="*/ 180 w 1692"/>
                <a:gd name="T3" fmla="*/ 118 h 2586"/>
                <a:gd name="T4" fmla="*/ 243 w 1692"/>
                <a:gd name="T5" fmla="*/ 135 h 2586"/>
                <a:gd name="T6" fmla="*/ 234 w 1692"/>
                <a:gd name="T7" fmla="*/ 250 h 2586"/>
                <a:gd name="T8" fmla="*/ 153 w 1692"/>
                <a:gd name="T9" fmla="*/ 327 h 2586"/>
                <a:gd name="T10" fmla="*/ 122 w 1692"/>
                <a:gd name="T11" fmla="*/ 401 h 2586"/>
                <a:gd name="T12" fmla="*/ 159 w 1692"/>
                <a:gd name="T13" fmla="*/ 541 h 2586"/>
                <a:gd name="T14" fmla="*/ 177 w 1692"/>
                <a:gd name="T15" fmla="*/ 539 h 2586"/>
                <a:gd name="T16" fmla="*/ 184 w 1692"/>
                <a:gd name="T17" fmla="*/ 509 h 2586"/>
                <a:gd name="T18" fmla="*/ 268 w 1692"/>
                <a:gd name="T19" fmla="*/ 648 h 2586"/>
                <a:gd name="T20" fmla="*/ 365 w 1692"/>
                <a:gd name="T21" fmla="*/ 674 h 2586"/>
                <a:gd name="T22" fmla="*/ 446 w 1692"/>
                <a:gd name="T23" fmla="*/ 758 h 2586"/>
                <a:gd name="T24" fmla="*/ 478 w 1692"/>
                <a:gd name="T25" fmla="*/ 799 h 2586"/>
                <a:gd name="T26" fmla="*/ 432 w 1692"/>
                <a:gd name="T27" fmla="*/ 903 h 2586"/>
                <a:gd name="T28" fmla="*/ 514 w 1692"/>
                <a:gd name="T29" fmla="*/ 1000 h 2586"/>
                <a:gd name="T30" fmla="*/ 580 w 1692"/>
                <a:gd name="T31" fmla="*/ 1135 h 2586"/>
                <a:gd name="T32" fmla="*/ 613 w 1692"/>
                <a:gd name="T33" fmla="*/ 1297 h 2586"/>
                <a:gd name="T34" fmla="*/ 669 w 1692"/>
                <a:gd name="T35" fmla="*/ 1427 h 2586"/>
                <a:gd name="T36" fmla="*/ 717 w 1692"/>
                <a:gd name="T37" fmla="*/ 1416 h 2586"/>
                <a:gd name="T38" fmla="*/ 698 w 1692"/>
                <a:gd name="T39" fmla="*/ 1344 h 2586"/>
                <a:gd name="T40" fmla="*/ 722 w 1692"/>
                <a:gd name="T41" fmla="*/ 1295 h 2586"/>
                <a:gd name="T42" fmla="*/ 767 w 1692"/>
                <a:gd name="T43" fmla="*/ 1252 h 2586"/>
                <a:gd name="T44" fmla="*/ 812 w 1692"/>
                <a:gd name="T45" fmla="*/ 1166 h 2586"/>
                <a:gd name="T46" fmla="*/ 879 w 1692"/>
                <a:gd name="T47" fmla="*/ 1095 h 2586"/>
                <a:gd name="T48" fmla="*/ 910 w 1692"/>
                <a:gd name="T49" fmla="*/ 980 h 2586"/>
                <a:gd name="T50" fmla="*/ 870 w 1692"/>
                <a:gd name="T51" fmla="*/ 864 h 2586"/>
                <a:gd name="T52" fmla="*/ 771 w 1692"/>
                <a:gd name="T53" fmla="*/ 792 h 2586"/>
                <a:gd name="T54" fmla="*/ 619 w 1692"/>
                <a:gd name="T55" fmla="*/ 719 h 2586"/>
                <a:gd name="T56" fmla="*/ 546 w 1692"/>
                <a:gd name="T57" fmla="*/ 707 h 2586"/>
                <a:gd name="T58" fmla="*/ 507 w 1692"/>
                <a:gd name="T59" fmla="*/ 712 h 2586"/>
                <a:gd name="T60" fmla="*/ 446 w 1692"/>
                <a:gd name="T61" fmla="*/ 734 h 2586"/>
                <a:gd name="T62" fmla="*/ 425 w 1692"/>
                <a:gd name="T63" fmla="*/ 659 h 2586"/>
                <a:gd name="T64" fmla="*/ 413 w 1692"/>
                <a:gd name="T65" fmla="*/ 597 h 2586"/>
                <a:gd name="T66" fmla="*/ 354 w 1692"/>
                <a:gd name="T67" fmla="*/ 620 h 2586"/>
                <a:gd name="T68" fmla="*/ 318 w 1692"/>
                <a:gd name="T69" fmla="*/ 534 h 2586"/>
                <a:gd name="T70" fmla="*/ 415 w 1692"/>
                <a:gd name="T71" fmla="*/ 512 h 2586"/>
                <a:gd name="T72" fmla="*/ 473 w 1692"/>
                <a:gd name="T73" fmla="*/ 509 h 2586"/>
                <a:gd name="T74" fmla="*/ 502 w 1692"/>
                <a:gd name="T75" fmla="*/ 505 h 2586"/>
                <a:gd name="T76" fmla="*/ 593 w 1692"/>
                <a:gd name="T77" fmla="*/ 421 h 2586"/>
                <a:gd name="T78" fmla="*/ 664 w 1692"/>
                <a:gd name="T79" fmla="*/ 381 h 2586"/>
                <a:gd name="T80" fmla="*/ 717 w 1692"/>
                <a:gd name="T81" fmla="*/ 357 h 2586"/>
                <a:gd name="T82" fmla="*/ 751 w 1692"/>
                <a:gd name="T83" fmla="*/ 302 h 2586"/>
                <a:gd name="T84" fmla="*/ 722 w 1692"/>
                <a:gd name="T85" fmla="*/ 288 h 2586"/>
                <a:gd name="T86" fmla="*/ 856 w 1692"/>
                <a:gd name="T87" fmla="*/ 256 h 2586"/>
                <a:gd name="T88" fmla="*/ 789 w 1692"/>
                <a:gd name="T89" fmla="*/ 192 h 2586"/>
                <a:gd name="T90" fmla="*/ 744 w 1692"/>
                <a:gd name="T91" fmla="*/ 148 h 2586"/>
                <a:gd name="T92" fmla="*/ 685 w 1692"/>
                <a:gd name="T93" fmla="*/ 205 h 2586"/>
                <a:gd name="T94" fmla="*/ 622 w 1692"/>
                <a:gd name="T95" fmla="*/ 250 h 2586"/>
                <a:gd name="T96" fmla="*/ 573 w 1692"/>
                <a:gd name="T97" fmla="*/ 171 h 2586"/>
                <a:gd name="T98" fmla="*/ 680 w 1692"/>
                <a:gd name="T99" fmla="*/ 135 h 2586"/>
                <a:gd name="T100" fmla="*/ 710 w 1692"/>
                <a:gd name="T101" fmla="*/ 111 h 2586"/>
                <a:gd name="T102" fmla="*/ 744 w 1692"/>
                <a:gd name="T103" fmla="*/ 97 h 2586"/>
                <a:gd name="T104" fmla="*/ 721 w 1692"/>
                <a:gd name="T105" fmla="*/ 81 h 2586"/>
                <a:gd name="T106" fmla="*/ 708 w 1692"/>
                <a:gd name="T107" fmla="*/ 67 h 2586"/>
                <a:gd name="T108" fmla="*/ 674 w 1692"/>
                <a:gd name="T109" fmla="*/ 57 h 2586"/>
                <a:gd name="T110" fmla="*/ 620 w 1692"/>
                <a:gd name="T111" fmla="*/ 76 h 2586"/>
                <a:gd name="T112" fmla="*/ 532 w 1692"/>
                <a:gd name="T113" fmla="*/ 67 h 2586"/>
                <a:gd name="T114" fmla="*/ 309 w 1692"/>
                <a:gd name="T115" fmla="*/ 0 h 2586"/>
                <a:gd name="T116" fmla="*/ 193 w 1692"/>
                <a:gd name="T117" fmla="*/ 18 h 2586"/>
                <a:gd name="T118" fmla="*/ 162 w 1692"/>
                <a:gd name="T119" fmla="*/ 57 h 2586"/>
                <a:gd name="T120" fmla="*/ 72 w 1692"/>
                <a:gd name="T121" fmla="*/ 97 h 2586"/>
                <a:gd name="T122" fmla="*/ 72 w 1692"/>
                <a:gd name="T123" fmla="*/ 121 h 2586"/>
                <a:gd name="T124" fmla="*/ 1 w 1692"/>
                <a:gd name="T125" fmla="*/ 142 h 258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7"/>
            <p:cNvSpPr>
              <a:spLocks/>
            </p:cNvSpPr>
            <p:nvPr/>
          </p:nvSpPr>
          <p:spPr bwMode="invGray">
            <a:xfrm>
              <a:off x="703" y="2230"/>
              <a:ext cx="34" cy="28"/>
            </a:xfrm>
            <a:custGeom>
              <a:avLst/>
              <a:gdLst>
                <a:gd name="T0" fmla="*/ 9 w 46"/>
                <a:gd name="T1" fmla="*/ 2 h 38"/>
                <a:gd name="T2" fmla="*/ 0 w 46"/>
                <a:gd name="T3" fmla="*/ 12 h 38"/>
                <a:gd name="T4" fmla="*/ 12 w 46"/>
                <a:gd name="T5" fmla="*/ 21 h 38"/>
                <a:gd name="T6" fmla="*/ 25 w 46"/>
                <a:gd name="T7" fmla="*/ 14 h 38"/>
                <a:gd name="T8" fmla="*/ 16 w 46"/>
                <a:gd name="T9" fmla="*/ 0 h 38"/>
                <a:gd name="T10" fmla="*/ 9 w 46"/>
                <a:gd name="T11" fmla="*/ 2 h 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invGray">
            <a:xfrm>
              <a:off x="1010" y="2353"/>
              <a:ext cx="39" cy="32"/>
            </a:xfrm>
            <a:custGeom>
              <a:avLst/>
              <a:gdLst>
                <a:gd name="T0" fmla="*/ 7 w 52"/>
                <a:gd name="T1" fmla="*/ 0 h 44"/>
                <a:gd name="T2" fmla="*/ 15 w 52"/>
                <a:gd name="T3" fmla="*/ 23 h 44"/>
                <a:gd name="T4" fmla="*/ 24 w 52"/>
                <a:gd name="T5" fmla="*/ 23 h 44"/>
                <a:gd name="T6" fmla="*/ 22 w 52"/>
                <a:gd name="T7" fmla="*/ 9 h 44"/>
                <a:gd name="T8" fmla="*/ 15 w 52"/>
                <a:gd name="T9" fmla="*/ 1 h 44"/>
                <a:gd name="T10" fmla="*/ 7 w 52"/>
                <a:gd name="T11" fmla="*/ 0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9"/>
            <p:cNvSpPr>
              <a:spLocks/>
            </p:cNvSpPr>
            <p:nvPr/>
          </p:nvSpPr>
          <p:spPr bwMode="invGray">
            <a:xfrm>
              <a:off x="1792" y="2409"/>
              <a:ext cx="98" cy="74"/>
            </a:xfrm>
            <a:custGeom>
              <a:avLst/>
              <a:gdLst>
                <a:gd name="T0" fmla="*/ 55 w 131"/>
                <a:gd name="T1" fmla="*/ 0 h 98"/>
                <a:gd name="T2" fmla="*/ 44 w 131"/>
                <a:gd name="T3" fmla="*/ 5 h 98"/>
                <a:gd name="T4" fmla="*/ 30 w 131"/>
                <a:gd name="T5" fmla="*/ 14 h 98"/>
                <a:gd name="T6" fmla="*/ 22 w 131"/>
                <a:gd name="T7" fmla="*/ 23 h 98"/>
                <a:gd name="T8" fmla="*/ 12 w 131"/>
                <a:gd name="T9" fmla="*/ 29 h 98"/>
                <a:gd name="T10" fmla="*/ 35 w 131"/>
                <a:gd name="T11" fmla="*/ 47 h 98"/>
                <a:gd name="T12" fmla="*/ 44 w 131"/>
                <a:gd name="T13" fmla="*/ 54 h 98"/>
                <a:gd name="T14" fmla="*/ 48 w 131"/>
                <a:gd name="T15" fmla="*/ 52 h 98"/>
                <a:gd name="T16" fmla="*/ 50 w 131"/>
                <a:gd name="T17" fmla="*/ 49 h 98"/>
                <a:gd name="T18" fmla="*/ 55 w 131"/>
                <a:gd name="T19" fmla="*/ 56 h 98"/>
                <a:gd name="T20" fmla="*/ 69 w 131"/>
                <a:gd name="T21" fmla="*/ 49 h 98"/>
                <a:gd name="T22" fmla="*/ 73 w 131"/>
                <a:gd name="T23" fmla="*/ 42 h 98"/>
                <a:gd name="T24" fmla="*/ 57 w 131"/>
                <a:gd name="T25" fmla="*/ 23 h 98"/>
                <a:gd name="T26" fmla="*/ 64 w 131"/>
                <a:gd name="T27" fmla="*/ 14 h 98"/>
                <a:gd name="T28" fmla="*/ 62 w 131"/>
                <a:gd name="T29" fmla="*/ 2 h 98"/>
                <a:gd name="T30" fmla="*/ 55 w 131"/>
                <a:gd name="T31" fmla="*/ 0 h 9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20"/>
            <p:cNvSpPr>
              <a:spLocks/>
            </p:cNvSpPr>
            <p:nvPr/>
          </p:nvSpPr>
          <p:spPr bwMode="invGray">
            <a:xfrm>
              <a:off x="1318" y="2793"/>
              <a:ext cx="158" cy="84"/>
            </a:xfrm>
            <a:custGeom>
              <a:avLst/>
              <a:gdLst>
                <a:gd name="T0" fmla="*/ 26 w 212"/>
                <a:gd name="T1" fmla="*/ 7 h 112"/>
                <a:gd name="T2" fmla="*/ 10 w 212"/>
                <a:gd name="T3" fmla="*/ 7 h 112"/>
                <a:gd name="T4" fmla="*/ 3 w 212"/>
                <a:gd name="T5" fmla="*/ 9 h 112"/>
                <a:gd name="T6" fmla="*/ 14 w 212"/>
                <a:gd name="T7" fmla="*/ 29 h 112"/>
                <a:gd name="T8" fmla="*/ 28 w 212"/>
                <a:gd name="T9" fmla="*/ 25 h 112"/>
                <a:gd name="T10" fmla="*/ 51 w 212"/>
                <a:gd name="T11" fmla="*/ 31 h 112"/>
                <a:gd name="T12" fmla="*/ 62 w 212"/>
                <a:gd name="T13" fmla="*/ 34 h 112"/>
                <a:gd name="T14" fmla="*/ 74 w 212"/>
                <a:gd name="T15" fmla="*/ 50 h 112"/>
                <a:gd name="T16" fmla="*/ 78 w 212"/>
                <a:gd name="T17" fmla="*/ 63 h 112"/>
                <a:gd name="T18" fmla="*/ 87 w 212"/>
                <a:gd name="T19" fmla="*/ 56 h 112"/>
                <a:gd name="T20" fmla="*/ 94 w 212"/>
                <a:gd name="T21" fmla="*/ 54 h 112"/>
                <a:gd name="T22" fmla="*/ 104 w 212"/>
                <a:gd name="T23" fmla="*/ 58 h 112"/>
                <a:gd name="T24" fmla="*/ 108 w 212"/>
                <a:gd name="T25" fmla="*/ 45 h 112"/>
                <a:gd name="T26" fmla="*/ 85 w 212"/>
                <a:gd name="T27" fmla="*/ 31 h 112"/>
                <a:gd name="T28" fmla="*/ 58 w 212"/>
                <a:gd name="T29" fmla="*/ 11 h 112"/>
                <a:gd name="T30" fmla="*/ 30 w 212"/>
                <a:gd name="T31" fmla="*/ 15 h 112"/>
                <a:gd name="T32" fmla="*/ 26 w 212"/>
                <a:gd name="T33" fmla="*/ 7 h 1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21"/>
            <p:cNvSpPr>
              <a:spLocks/>
            </p:cNvSpPr>
            <p:nvPr/>
          </p:nvSpPr>
          <p:spPr bwMode="invGray">
            <a:xfrm>
              <a:off x="1448" y="2857"/>
              <a:ext cx="99" cy="41"/>
            </a:xfrm>
            <a:custGeom>
              <a:avLst/>
              <a:gdLst>
                <a:gd name="T0" fmla="*/ 31 w 133"/>
                <a:gd name="T1" fmla="*/ 0 h 54"/>
                <a:gd name="T2" fmla="*/ 24 w 133"/>
                <a:gd name="T3" fmla="*/ 4 h 54"/>
                <a:gd name="T4" fmla="*/ 17 w 133"/>
                <a:gd name="T5" fmla="*/ 17 h 54"/>
                <a:gd name="T6" fmla="*/ 8 w 133"/>
                <a:gd name="T7" fmla="*/ 20 h 54"/>
                <a:gd name="T8" fmla="*/ 1 w 133"/>
                <a:gd name="T9" fmla="*/ 24 h 54"/>
                <a:gd name="T10" fmla="*/ 7 w 133"/>
                <a:gd name="T11" fmla="*/ 31 h 54"/>
                <a:gd name="T12" fmla="*/ 74 w 133"/>
                <a:gd name="T13" fmla="*/ 20 h 54"/>
                <a:gd name="T14" fmla="*/ 68 w 133"/>
                <a:gd name="T15" fmla="*/ 9 h 54"/>
                <a:gd name="T16" fmla="*/ 58 w 133"/>
                <a:gd name="T17" fmla="*/ 5 h 54"/>
                <a:gd name="T18" fmla="*/ 56 w 133"/>
                <a:gd name="T19" fmla="*/ 14 h 54"/>
                <a:gd name="T20" fmla="*/ 49 w 133"/>
                <a:gd name="T21" fmla="*/ 11 h 54"/>
                <a:gd name="T22" fmla="*/ 37 w 133"/>
                <a:gd name="T23" fmla="*/ 8 h 54"/>
                <a:gd name="T24" fmla="*/ 31 w 133"/>
                <a:gd name="T25" fmla="*/ 0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invGray">
            <a:xfrm>
              <a:off x="1553" y="2883"/>
              <a:ext cx="38" cy="18"/>
            </a:xfrm>
            <a:custGeom>
              <a:avLst/>
              <a:gdLst>
                <a:gd name="T0" fmla="*/ 7 w 51"/>
                <a:gd name="T1" fmla="*/ 0 h 24"/>
                <a:gd name="T2" fmla="*/ 4 w 51"/>
                <a:gd name="T3" fmla="*/ 11 h 24"/>
                <a:gd name="T4" fmla="*/ 15 w 51"/>
                <a:gd name="T5" fmla="*/ 14 h 24"/>
                <a:gd name="T6" fmla="*/ 19 w 51"/>
                <a:gd name="T7" fmla="*/ 2 h 24"/>
                <a:gd name="T8" fmla="*/ 7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23"/>
            <p:cNvSpPr>
              <a:spLocks/>
            </p:cNvSpPr>
            <p:nvPr/>
          </p:nvSpPr>
          <p:spPr bwMode="invGray">
            <a:xfrm>
              <a:off x="1609" y="2886"/>
              <a:ext cx="12" cy="25"/>
            </a:xfrm>
            <a:custGeom>
              <a:avLst/>
              <a:gdLst>
                <a:gd name="T0" fmla="*/ 8 w 16"/>
                <a:gd name="T1" fmla="*/ 0 h 34"/>
                <a:gd name="T2" fmla="*/ 0 w 16"/>
                <a:gd name="T3" fmla="*/ 7 h 34"/>
                <a:gd name="T4" fmla="*/ 9 w 16"/>
                <a:gd name="T5" fmla="*/ 18 h 34"/>
                <a:gd name="T6" fmla="*/ 7 w 16"/>
                <a:gd name="T7" fmla="*/ 10 h 34"/>
                <a:gd name="T8" fmla="*/ 9 w 16"/>
                <a:gd name="T9" fmla="*/ 3 h 34"/>
                <a:gd name="T10" fmla="*/ 8 w 16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24"/>
            <p:cNvSpPr>
              <a:spLocks/>
            </p:cNvSpPr>
            <p:nvPr/>
          </p:nvSpPr>
          <p:spPr bwMode="invGray">
            <a:xfrm>
              <a:off x="1426" y="2040"/>
              <a:ext cx="180" cy="88"/>
            </a:xfrm>
            <a:custGeom>
              <a:avLst/>
              <a:gdLst>
                <a:gd name="T0" fmla="*/ 36 w 240"/>
                <a:gd name="T1" fmla="*/ 1 h 117"/>
                <a:gd name="T2" fmla="*/ 14 w 240"/>
                <a:gd name="T3" fmla="*/ 17 h 117"/>
                <a:gd name="T4" fmla="*/ 4 w 240"/>
                <a:gd name="T5" fmla="*/ 21 h 117"/>
                <a:gd name="T6" fmla="*/ 0 w 240"/>
                <a:gd name="T7" fmla="*/ 22 h 117"/>
                <a:gd name="T8" fmla="*/ 15 w 240"/>
                <a:gd name="T9" fmla="*/ 33 h 117"/>
                <a:gd name="T10" fmla="*/ 22 w 240"/>
                <a:gd name="T11" fmla="*/ 35 h 117"/>
                <a:gd name="T12" fmla="*/ 38 w 240"/>
                <a:gd name="T13" fmla="*/ 26 h 117"/>
                <a:gd name="T14" fmla="*/ 45 w 240"/>
                <a:gd name="T15" fmla="*/ 24 h 117"/>
                <a:gd name="T16" fmla="*/ 47 w 240"/>
                <a:gd name="T17" fmla="*/ 31 h 117"/>
                <a:gd name="T18" fmla="*/ 36 w 240"/>
                <a:gd name="T19" fmla="*/ 35 h 117"/>
                <a:gd name="T20" fmla="*/ 41 w 240"/>
                <a:gd name="T21" fmla="*/ 41 h 117"/>
                <a:gd name="T22" fmla="*/ 23 w 240"/>
                <a:gd name="T23" fmla="*/ 49 h 117"/>
                <a:gd name="T24" fmla="*/ 40 w 240"/>
                <a:gd name="T25" fmla="*/ 62 h 117"/>
                <a:gd name="T26" fmla="*/ 47 w 240"/>
                <a:gd name="T27" fmla="*/ 64 h 117"/>
                <a:gd name="T28" fmla="*/ 67 w 240"/>
                <a:gd name="T29" fmla="*/ 58 h 117"/>
                <a:gd name="T30" fmla="*/ 85 w 240"/>
                <a:gd name="T31" fmla="*/ 59 h 117"/>
                <a:gd name="T32" fmla="*/ 95 w 240"/>
                <a:gd name="T33" fmla="*/ 66 h 117"/>
                <a:gd name="T34" fmla="*/ 115 w 240"/>
                <a:gd name="T35" fmla="*/ 62 h 117"/>
                <a:gd name="T36" fmla="*/ 126 w 240"/>
                <a:gd name="T37" fmla="*/ 58 h 117"/>
                <a:gd name="T38" fmla="*/ 125 w 240"/>
                <a:gd name="T39" fmla="*/ 44 h 117"/>
                <a:gd name="T40" fmla="*/ 132 w 240"/>
                <a:gd name="T41" fmla="*/ 39 h 117"/>
                <a:gd name="T42" fmla="*/ 134 w 240"/>
                <a:gd name="T43" fmla="*/ 26 h 117"/>
                <a:gd name="T44" fmla="*/ 119 w 240"/>
                <a:gd name="T45" fmla="*/ 32 h 117"/>
                <a:gd name="T46" fmla="*/ 113 w 240"/>
                <a:gd name="T47" fmla="*/ 24 h 117"/>
                <a:gd name="T48" fmla="*/ 97 w 240"/>
                <a:gd name="T49" fmla="*/ 26 h 117"/>
                <a:gd name="T50" fmla="*/ 76 w 240"/>
                <a:gd name="T51" fmla="*/ 5 h 117"/>
                <a:gd name="T52" fmla="*/ 53 w 240"/>
                <a:gd name="T53" fmla="*/ 6 h 117"/>
                <a:gd name="T54" fmla="*/ 47 w 240"/>
                <a:gd name="T55" fmla="*/ 1 h 117"/>
                <a:gd name="T56" fmla="*/ 36 w 240"/>
                <a:gd name="T57" fmla="*/ 1 h 11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25"/>
            <p:cNvSpPr>
              <a:spLocks/>
            </p:cNvSpPr>
            <p:nvPr/>
          </p:nvSpPr>
          <p:spPr bwMode="invGray">
            <a:xfrm>
              <a:off x="1506" y="1999"/>
              <a:ext cx="146" cy="60"/>
            </a:xfrm>
            <a:custGeom>
              <a:avLst/>
              <a:gdLst>
                <a:gd name="T0" fmla="*/ 55 w 194"/>
                <a:gd name="T1" fmla="*/ 6 h 80"/>
                <a:gd name="T2" fmla="*/ 8 w 194"/>
                <a:gd name="T3" fmla="*/ 14 h 80"/>
                <a:gd name="T4" fmla="*/ 5 w 194"/>
                <a:gd name="T5" fmla="*/ 20 h 80"/>
                <a:gd name="T6" fmla="*/ 32 w 194"/>
                <a:gd name="T7" fmla="*/ 29 h 80"/>
                <a:gd name="T8" fmla="*/ 77 w 194"/>
                <a:gd name="T9" fmla="*/ 42 h 80"/>
                <a:gd name="T10" fmla="*/ 99 w 194"/>
                <a:gd name="T11" fmla="*/ 38 h 80"/>
                <a:gd name="T12" fmla="*/ 106 w 194"/>
                <a:gd name="T13" fmla="*/ 36 h 80"/>
                <a:gd name="T14" fmla="*/ 99 w 194"/>
                <a:gd name="T15" fmla="*/ 25 h 80"/>
                <a:gd name="T16" fmla="*/ 93 w 194"/>
                <a:gd name="T17" fmla="*/ 20 h 80"/>
                <a:gd name="T18" fmla="*/ 73 w 194"/>
                <a:gd name="T19" fmla="*/ 15 h 80"/>
                <a:gd name="T20" fmla="*/ 55 w 194"/>
                <a:gd name="T21" fmla="*/ 6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26"/>
            <p:cNvSpPr>
              <a:spLocks/>
            </p:cNvSpPr>
            <p:nvPr/>
          </p:nvSpPr>
          <p:spPr bwMode="invGray">
            <a:xfrm>
              <a:off x="1711" y="2069"/>
              <a:ext cx="233" cy="190"/>
            </a:xfrm>
            <a:custGeom>
              <a:avLst/>
              <a:gdLst>
                <a:gd name="T0" fmla="*/ 38 w 310"/>
                <a:gd name="T1" fmla="*/ 5 h 254"/>
                <a:gd name="T2" fmla="*/ 29 w 310"/>
                <a:gd name="T3" fmla="*/ 13 h 254"/>
                <a:gd name="T4" fmla="*/ 12 w 310"/>
                <a:gd name="T5" fmla="*/ 22 h 254"/>
                <a:gd name="T6" fmla="*/ 30 w 310"/>
                <a:gd name="T7" fmla="*/ 43 h 254"/>
                <a:gd name="T8" fmla="*/ 44 w 310"/>
                <a:gd name="T9" fmla="*/ 48 h 254"/>
                <a:gd name="T10" fmla="*/ 58 w 310"/>
                <a:gd name="T11" fmla="*/ 55 h 254"/>
                <a:gd name="T12" fmla="*/ 71 w 310"/>
                <a:gd name="T13" fmla="*/ 48 h 254"/>
                <a:gd name="T14" fmla="*/ 80 w 310"/>
                <a:gd name="T15" fmla="*/ 57 h 254"/>
                <a:gd name="T16" fmla="*/ 84 w 310"/>
                <a:gd name="T17" fmla="*/ 71 h 254"/>
                <a:gd name="T18" fmla="*/ 65 w 310"/>
                <a:gd name="T19" fmla="*/ 85 h 254"/>
                <a:gd name="T20" fmla="*/ 50 w 310"/>
                <a:gd name="T21" fmla="*/ 96 h 254"/>
                <a:gd name="T22" fmla="*/ 39 w 310"/>
                <a:gd name="T23" fmla="*/ 94 h 254"/>
                <a:gd name="T24" fmla="*/ 32 w 310"/>
                <a:gd name="T25" fmla="*/ 92 h 254"/>
                <a:gd name="T26" fmla="*/ 24 w 310"/>
                <a:gd name="T27" fmla="*/ 105 h 254"/>
                <a:gd name="T28" fmla="*/ 22 w 310"/>
                <a:gd name="T29" fmla="*/ 111 h 254"/>
                <a:gd name="T30" fmla="*/ 41 w 310"/>
                <a:gd name="T31" fmla="*/ 114 h 254"/>
                <a:gd name="T32" fmla="*/ 53 w 310"/>
                <a:gd name="T33" fmla="*/ 114 h 254"/>
                <a:gd name="T34" fmla="*/ 65 w 310"/>
                <a:gd name="T35" fmla="*/ 129 h 254"/>
                <a:gd name="T36" fmla="*/ 71 w 310"/>
                <a:gd name="T37" fmla="*/ 132 h 254"/>
                <a:gd name="T38" fmla="*/ 78 w 310"/>
                <a:gd name="T39" fmla="*/ 134 h 254"/>
                <a:gd name="T40" fmla="*/ 88 w 310"/>
                <a:gd name="T41" fmla="*/ 141 h 254"/>
                <a:gd name="T42" fmla="*/ 102 w 310"/>
                <a:gd name="T43" fmla="*/ 132 h 254"/>
                <a:gd name="T44" fmla="*/ 115 w 310"/>
                <a:gd name="T45" fmla="*/ 132 h 254"/>
                <a:gd name="T46" fmla="*/ 129 w 310"/>
                <a:gd name="T47" fmla="*/ 119 h 254"/>
                <a:gd name="T48" fmla="*/ 127 w 310"/>
                <a:gd name="T49" fmla="*/ 103 h 254"/>
                <a:gd name="T50" fmla="*/ 123 w 310"/>
                <a:gd name="T51" fmla="*/ 96 h 254"/>
                <a:gd name="T52" fmla="*/ 132 w 310"/>
                <a:gd name="T53" fmla="*/ 94 h 254"/>
                <a:gd name="T54" fmla="*/ 138 w 310"/>
                <a:gd name="T55" fmla="*/ 102 h 254"/>
                <a:gd name="T56" fmla="*/ 140 w 310"/>
                <a:gd name="T57" fmla="*/ 110 h 254"/>
                <a:gd name="T58" fmla="*/ 147 w 310"/>
                <a:gd name="T59" fmla="*/ 108 h 254"/>
                <a:gd name="T60" fmla="*/ 171 w 310"/>
                <a:gd name="T61" fmla="*/ 94 h 254"/>
                <a:gd name="T62" fmla="*/ 165 w 310"/>
                <a:gd name="T63" fmla="*/ 82 h 254"/>
                <a:gd name="T64" fmla="*/ 147 w 310"/>
                <a:gd name="T65" fmla="*/ 69 h 254"/>
                <a:gd name="T66" fmla="*/ 150 w 310"/>
                <a:gd name="T67" fmla="*/ 60 h 254"/>
                <a:gd name="T68" fmla="*/ 156 w 310"/>
                <a:gd name="T69" fmla="*/ 58 h 254"/>
                <a:gd name="T70" fmla="*/ 143 w 310"/>
                <a:gd name="T71" fmla="*/ 35 h 254"/>
                <a:gd name="T72" fmla="*/ 132 w 310"/>
                <a:gd name="T73" fmla="*/ 33 h 254"/>
                <a:gd name="T74" fmla="*/ 125 w 310"/>
                <a:gd name="T75" fmla="*/ 31 h 254"/>
                <a:gd name="T76" fmla="*/ 113 w 310"/>
                <a:gd name="T77" fmla="*/ 19 h 254"/>
                <a:gd name="T78" fmla="*/ 88 w 310"/>
                <a:gd name="T79" fmla="*/ 25 h 254"/>
                <a:gd name="T80" fmla="*/ 95 w 310"/>
                <a:gd name="T81" fmla="*/ 14 h 254"/>
                <a:gd name="T82" fmla="*/ 78 w 310"/>
                <a:gd name="T83" fmla="*/ 10 h 254"/>
                <a:gd name="T84" fmla="*/ 67 w 310"/>
                <a:gd name="T85" fmla="*/ 10 h 254"/>
                <a:gd name="T86" fmla="*/ 38 w 310"/>
                <a:gd name="T87" fmla="*/ 5 h 25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27"/>
            <p:cNvSpPr>
              <a:spLocks/>
            </p:cNvSpPr>
            <p:nvPr/>
          </p:nvSpPr>
          <p:spPr bwMode="invGray">
            <a:xfrm>
              <a:off x="1709" y="1987"/>
              <a:ext cx="44" cy="37"/>
            </a:xfrm>
            <a:custGeom>
              <a:avLst/>
              <a:gdLst>
                <a:gd name="T0" fmla="*/ 14 w 59"/>
                <a:gd name="T1" fmla="*/ 0 h 50"/>
                <a:gd name="T2" fmla="*/ 0 w 59"/>
                <a:gd name="T3" fmla="*/ 5 h 50"/>
                <a:gd name="T4" fmla="*/ 16 w 59"/>
                <a:gd name="T5" fmla="*/ 22 h 50"/>
                <a:gd name="T6" fmla="*/ 27 w 59"/>
                <a:gd name="T7" fmla="*/ 27 h 50"/>
                <a:gd name="T8" fmla="*/ 32 w 59"/>
                <a:gd name="T9" fmla="*/ 16 h 50"/>
                <a:gd name="T10" fmla="*/ 25 w 59"/>
                <a:gd name="T11" fmla="*/ 4 h 50"/>
                <a:gd name="T12" fmla="*/ 14 w 59"/>
                <a:gd name="T13" fmla="*/ 0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28"/>
            <p:cNvSpPr>
              <a:spLocks/>
            </p:cNvSpPr>
            <p:nvPr/>
          </p:nvSpPr>
          <p:spPr bwMode="invGray">
            <a:xfrm>
              <a:off x="1625" y="2057"/>
              <a:ext cx="65" cy="42"/>
            </a:xfrm>
            <a:custGeom>
              <a:avLst/>
              <a:gdLst>
                <a:gd name="T0" fmla="*/ 25 w 86"/>
                <a:gd name="T1" fmla="*/ 4 h 57"/>
                <a:gd name="T2" fmla="*/ 14 w 86"/>
                <a:gd name="T3" fmla="*/ 13 h 57"/>
                <a:gd name="T4" fmla="*/ 2 w 86"/>
                <a:gd name="T5" fmla="*/ 15 h 57"/>
                <a:gd name="T6" fmla="*/ 9 w 86"/>
                <a:gd name="T7" fmla="*/ 31 h 57"/>
                <a:gd name="T8" fmla="*/ 42 w 86"/>
                <a:gd name="T9" fmla="*/ 19 h 57"/>
                <a:gd name="T10" fmla="*/ 49 w 86"/>
                <a:gd name="T11" fmla="*/ 10 h 57"/>
                <a:gd name="T12" fmla="*/ 32 w 86"/>
                <a:gd name="T13" fmla="*/ 4 h 57"/>
                <a:gd name="T14" fmla="*/ 25 w 86"/>
                <a:gd name="T15" fmla="*/ 4 h 5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29"/>
            <p:cNvSpPr>
              <a:spLocks/>
            </p:cNvSpPr>
            <p:nvPr/>
          </p:nvSpPr>
          <p:spPr bwMode="invGray">
            <a:xfrm>
              <a:off x="1693" y="2065"/>
              <a:ext cx="54" cy="25"/>
            </a:xfrm>
            <a:custGeom>
              <a:avLst/>
              <a:gdLst>
                <a:gd name="T0" fmla="*/ 22 w 73"/>
                <a:gd name="T1" fmla="*/ 0 h 34"/>
                <a:gd name="T2" fmla="*/ 5 w 73"/>
                <a:gd name="T3" fmla="*/ 9 h 34"/>
                <a:gd name="T4" fmla="*/ 13 w 73"/>
                <a:gd name="T5" fmla="*/ 18 h 34"/>
                <a:gd name="T6" fmla="*/ 28 w 73"/>
                <a:gd name="T7" fmla="*/ 15 h 34"/>
                <a:gd name="T8" fmla="*/ 35 w 73"/>
                <a:gd name="T9" fmla="*/ 11 h 34"/>
                <a:gd name="T10" fmla="*/ 22 w 73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30"/>
            <p:cNvSpPr>
              <a:spLocks/>
            </p:cNvSpPr>
            <p:nvPr/>
          </p:nvSpPr>
          <p:spPr bwMode="invGray">
            <a:xfrm>
              <a:off x="1664" y="2029"/>
              <a:ext cx="64" cy="34"/>
            </a:xfrm>
            <a:custGeom>
              <a:avLst/>
              <a:gdLst>
                <a:gd name="T0" fmla="*/ 33 w 85"/>
                <a:gd name="T1" fmla="*/ 6 h 45"/>
                <a:gd name="T2" fmla="*/ 16 w 85"/>
                <a:gd name="T3" fmla="*/ 2 h 45"/>
                <a:gd name="T4" fmla="*/ 0 w 85"/>
                <a:gd name="T5" fmla="*/ 11 h 45"/>
                <a:gd name="T6" fmla="*/ 23 w 85"/>
                <a:gd name="T7" fmla="*/ 18 h 45"/>
                <a:gd name="T8" fmla="*/ 36 w 85"/>
                <a:gd name="T9" fmla="*/ 23 h 45"/>
                <a:gd name="T10" fmla="*/ 47 w 85"/>
                <a:gd name="T11" fmla="*/ 11 h 45"/>
                <a:gd name="T12" fmla="*/ 47 w 85"/>
                <a:gd name="T13" fmla="*/ 4 h 45"/>
                <a:gd name="T14" fmla="*/ 36 w 85"/>
                <a:gd name="T15" fmla="*/ 0 h 45"/>
                <a:gd name="T16" fmla="*/ 33 w 85"/>
                <a:gd name="T17" fmla="*/ 6 h 4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invGray">
            <a:xfrm>
              <a:off x="1637" y="1997"/>
              <a:ext cx="44" cy="24"/>
            </a:xfrm>
            <a:custGeom>
              <a:avLst/>
              <a:gdLst>
                <a:gd name="T0" fmla="*/ 9 w 58"/>
                <a:gd name="T1" fmla="*/ 2 h 31"/>
                <a:gd name="T2" fmla="*/ 0 w 58"/>
                <a:gd name="T3" fmla="*/ 11 h 31"/>
                <a:gd name="T4" fmla="*/ 11 w 58"/>
                <a:gd name="T5" fmla="*/ 17 h 31"/>
                <a:gd name="T6" fmla="*/ 16 w 58"/>
                <a:gd name="T7" fmla="*/ 12 h 31"/>
                <a:gd name="T8" fmla="*/ 30 w 58"/>
                <a:gd name="T9" fmla="*/ 7 h 31"/>
                <a:gd name="T10" fmla="*/ 25 w 58"/>
                <a:gd name="T11" fmla="*/ 0 h 31"/>
                <a:gd name="T12" fmla="*/ 9 w 58"/>
                <a:gd name="T13" fmla="*/ 2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32"/>
            <p:cNvSpPr>
              <a:spLocks/>
            </p:cNvSpPr>
            <p:nvPr/>
          </p:nvSpPr>
          <p:spPr bwMode="invGray">
            <a:xfrm>
              <a:off x="1751" y="2000"/>
              <a:ext cx="114" cy="77"/>
            </a:xfrm>
            <a:custGeom>
              <a:avLst/>
              <a:gdLst>
                <a:gd name="T0" fmla="*/ 22 w 152"/>
                <a:gd name="T1" fmla="*/ 0 h 102"/>
                <a:gd name="T2" fmla="*/ 8 w 152"/>
                <a:gd name="T3" fmla="*/ 4 h 102"/>
                <a:gd name="T4" fmla="*/ 2 w 152"/>
                <a:gd name="T5" fmla="*/ 22 h 102"/>
                <a:gd name="T6" fmla="*/ 7 w 152"/>
                <a:gd name="T7" fmla="*/ 32 h 102"/>
                <a:gd name="T8" fmla="*/ 0 w 152"/>
                <a:gd name="T9" fmla="*/ 41 h 102"/>
                <a:gd name="T10" fmla="*/ 32 w 152"/>
                <a:gd name="T11" fmla="*/ 49 h 102"/>
                <a:gd name="T12" fmla="*/ 47 w 152"/>
                <a:gd name="T13" fmla="*/ 52 h 102"/>
                <a:gd name="T14" fmla="*/ 86 w 152"/>
                <a:gd name="T15" fmla="*/ 49 h 102"/>
                <a:gd name="T16" fmla="*/ 43 w 152"/>
                <a:gd name="T17" fmla="*/ 40 h 102"/>
                <a:gd name="T18" fmla="*/ 31 w 152"/>
                <a:gd name="T19" fmla="*/ 35 h 102"/>
                <a:gd name="T20" fmla="*/ 25 w 152"/>
                <a:gd name="T21" fmla="*/ 29 h 102"/>
                <a:gd name="T22" fmla="*/ 29 w 152"/>
                <a:gd name="T23" fmla="*/ 20 h 102"/>
                <a:gd name="T24" fmla="*/ 22 w 152"/>
                <a:gd name="T25" fmla="*/ 0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33"/>
            <p:cNvSpPr>
              <a:spLocks/>
            </p:cNvSpPr>
            <p:nvPr/>
          </p:nvSpPr>
          <p:spPr bwMode="invGray">
            <a:xfrm>
              <a:off x="664" y="2245"/>
              <a:ext cx="25" cy="15"/>
            </a:xfrm>
            <a:custGeom>
              <a:avLst/>
              <a:gdLst>
                <a:gd name="T0" fmla="*/ 18 w 34"/>
                <a:gd name="T1" fmla="*/ 0 h 20"/>
                <a:gd name="T2" fmla="*/ 13 w 34"/>
                <a:gd name="T3" fmla="*/ 11 h 20"/>
                <a:gd name="T4" fmla="*/ 2 w 34"/>
                <a:gd name="T5" fmla="*/ 11 h 20"/>
                <a:gd name="T6" fmla="*/ 2 w 34"/>
                <a:gd name="T7" fmla="*/ 4 h 20"/>
                <a:gd name="T8" fmla="*/ 18 w 34"/>
                <a:gd name="T9" fmla="*/ 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34"/>
            <p:cNvSpPr>
              <a:spLocks/>
            </p:cNvSpPr>
            <p:nvPr/>
          </p:nvSpPr>
          <p:spPr bwMode="invGray">
            <a:xfrm>
              <a:off x="1421" y="2756"/>
              <a:ext cx="16" cy="12"/>
            </a:xfrm>
            <a:custGeom>
              <a:avLst/>
              <a:gdLst>
                <a:gd name="T0" fmla="*/ 2 w 21"/>
                <a:gd name="T1" fmla="*/ 0 h 16"/>
                <a:gd name="T2" fmla="*/ 8 w 21"/>
                <a:gd name="T3" fmla="*/ 9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35"/>
            <p:cNvSpPr>
              <a:spLocks/>
            </p:cNvSpPr>
            <p:nvPr/>
          </p:nvSpPr>
          <p:spPr bwMode="invGray">
            <a:xfrm>
              <a:off x="1424" y="2781"/>
              <a:ext cx="16" cy="12"/>
            </a:xfrm>
            <a:custGeom>
              <a:avLst/>
              <a:gdLst>
                <a:gd name="T0" fmla="*/ 2 w 21"/>
                <a:gd name="T1" fmla="*/ 0 h 16"/>
                <a:gd name="T2" fmla="*/ 8 w 21"/>
                <a:gd name="T3" fmla="*/ 9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36"/>
            <p:cNvSpPr>
              <a:spLocks/>
            </p:cNvSpPr>
            <p:nvPr/>
          </p:nvSpPr>
          <p:spPr bwMode="invGray">
            <a:xfrm>
              <a:off x="1628" y="2913"/>
              <a:ext cx="15" cy="12"/>
            </a:xfrm>
            <a:custGeom>
              <a:avLst/>
              <a:gdLst>
                <a:gd name="T0" fmla="*/ 1 w 21"/>
                <a:gd name="T1" fmla="*/ 0 h 16"/>
                <a:gd name="T2" fmla="*/ 6 w 21"/>
                <a:gd name="T3" fmla="*/ 9 h 16"/>
                <a:gd name="T4" fmla="*/ 1 w 21"/>
                <a:gd name="T5" fmla="*/ 0 h 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37"/>
            <p:cNvSpPr>
              <a:spLocks/>
            </p:cNvSpPr>
            <p:nvPr/>
          </p:nvSpPr>
          <p:spPr bwMode="invGray">
            <a:xfrm>
              <a:off x="1752" y="2429"/>
              <a:ext cx="38" cy="18"/>
            </a:xfrm>
            <a:custGeom>
              <a:avLst/>
              <a:gdLst>
                <a:gd name="T0" fmla="*/ 7 w 51"/>
                <a:gd name="T1" fmla="*/ 0 h 24"/>
                <a:gd name="T2" fmla="*/ 4 w 51"/>
                <a:gd name="T3" fmla="*/ 11 h 24"/>
                <a:gd name="T4" fmla="*/ 15 w 51"/>
                <a:gd name="T5" fmla="*/ 14 h 24"/>
                <a:gd name="T6" fmla="*/ 19 w 51"/>
                <a:gd name="T7" fmla="*/ 2 h 24"/>
                <a:gd name="T8" fmla="*/ 7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38"/>
            <p:cNvSpPr>
              <a:spLocks/>
            </p:cNvSpPr>
            <p:nvPr/>
          </p:nvSpPr>
          <p:spPr bwMode="invGray">
            <a:xfrm>
              <a:off x="1652" y="2224"/>
              <a:ext cx="38" cy="18"/>
            </a:xfrm>
            <a:custGeom>
              <a:avLst/>
              <a:gdLst>
                <a:gd name="T0" fmla="*/ 7 w 51"/>
                <a:gd name="T1" fmla="*/ 0 h 24"/>
                <a:gd name="T2" fmla="*/ 4 w 51"/>
                <a:gd name="T3" fmla="*/ 11 h 24"/>
                <a:gd name="T4" fmla="*/ 15 w 51"/>
                <a:gd name="T5" fmla="*/ 14 h 24"/>
                <a:gd name="T6" fmla="*/ 19 w 51"/>
                <a:gd name="T7" fmla="*/ 2 h 24"/>
                <a:gd name="T8" fmla="*/ 7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39"/>
            <p:cNvSpPr>
              <a:spLocks/>
            </p:cNvSpPr>
            <p:nvPr/>
          </p:nvSpPr>
          <p:spPr bwMode="invGray">
            <a:xfrm>
              <a:off x="1717" y="2045"/>
              <a:ext cx="39" cy="18"/>
            </a:xfrm>
            <a:custGeom>
              <a:avLst/>
              <a:gdLst>
                <a:gd name="T0" fmla="*/ 8 w 51"/>
                <a:gd name="T1" fmla="*/ 0 h 24"/>
                <a:gd name="T2" fmla="*/ 4 w 51"/>
                <a:gd name="T3" fmla="*/ 11 h 24"/>
                <a:gd name="T4" fmla="*/ 16 w 51"/>
                <a:gd name="T5" fmla="*/ 14 h 24"/>
                <a:gd name="T6" fmla="*/ 19 w 51"/>
                <a:gd name="T7" fmla="*/ 2 h 24"/>
                <a:gd name="T8" fmla="*/ 8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40"/>
            <p:cNvSpPr>
              <a:spLocks/>
            </p:cNvSpPr>
            <p:nvPr/>
          </p:nvSpPr>
          <p:spPr bwMode="invGray">
            <a:xfrm>
              <a:off x="1780" y="2153"/>
              <a:ext cx="38" cy="18"/>
            </a:xfrm>
            <a:custGeom>
              <a:avLst/>
              <a:gdLst>
                <a:gd name="T0" fmla="*/ 7 w 51"/>
                <a:gd name="T1" fmla="*/ 0 h 24"/>
                <a:gd name="T2" fmla="*/ 4 w 51"/>
                <a:gd name="T3" fmla="*/ 11 h 24"/>
                <a:gd name="T4" fmla="*/ 15 w 51"/>
                <a:gd name="T5" fmla="*/ 14 h 24"/>
                <a:gd name="T6" fmla="*/ 19 w 51"/>
                <a:gd name="T7" fmla="*/ 2 h 24"/>
                <a:gd name="T8" fmla="*/ 7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41"/>
            <p:cNvSpPr>
              <a:spLocks/>
            </p:cNvSpPr>
            <p:nvPr/>
          </p:nvSpPr>
          <p:spPr bwMode="invGray">
            <a:xfrm>
              <a:off x="1796" y="1951"/>
              <a:ext cx="696" cy="346"/>
            </a:xfrm>
            <a:custGeom>
              <a:avLst/>
              <a:gdLst>
                <a:gd name="T0" fmla="*/ 16 w 929"/>
                <a:gd name="T1" fmla="*/ 31 h 462"/>
                <a:gd name="T2" fmla="*/ 3 w 929"/>
                <a:gd name="T3" fmla="*/ 52 h 462"/>
                <a:gd name="T4" fmla="*/ 20 w 929"/>
                <a:gd name="T5" fmla="*/ 56 h 462"/>
                <a:gd name="T6" fmla="*/ 9 w 929"/>
                <a:gd name="T7" fmla="*/ 65 h 462"/>
                <a:gd name="T8" fmla="*/ 58 w 929"/>
                <a:gd name="T9" fmla="*/ 76 h 462"/>
                <a:gd name="T10" fmla="*/ 79 w 929"/>
                <a:gd name="T11" fmla="*/ 73 h 462"/>
                <a:gd name="T12" fmla="*/ 140 w 929"/>
                <a:gd name="T13" fmla="*/ 43 h 462"/>
                <a:gd name="T14" fmla="*/ 169 w 929"/>
                <a:gd name="T15" fmla="*/ 37 h 462"/>
                <a:gd name="T16" fmla="*/ 182 w 929"/>
                <a:gd name="T17" fmla="*/ 45 h 462"/>
                <a:gd name="T18" fmla="*/ 153 w 929"/>
                <a:gd name="T19" fmla="*/ 49 h 462"/>
                <a:gd name="T20" fmla="*/ 136 w 929"/>
                <a:gd name="T21" fmla="*/ 63 h 462"/>
                <a:gd name="T22" fmla="*/ 142 w 929"/>
                <a:gd name="T23" fmla="*/ 67 h 462"/>
                <a:gd name="T24" fmla="*/ 146 w 929"/>
                <a:gd name="T25" fmla="*/ 88 h 462"/>
                <a:gd name="T26" fmla="*/ 196 w 929"/>
                <a:gd name="T27" fmla="*/ 108 h 462"/>
                <a:gd name="T28" fmla="*/ 189 w 929"/>
                <a:gd name="T29" fmla="*/ 118 h 462"/>
                <a:gd name="T30" fmla="*/ 207 w 929"/>
                <a:gd name="T31" fmla="*/ 138 h 462"/>
                <a:gd name="T32" fmla="*/ 196 w 929"/>
                <a:gd name="T33" fmla="*/ 149 h 462"/>
                <a:gd name="T34" fmla="*/ 182 w 929"/>
                <a:gd name="T35" fmla="*/ 165 h 462"/>
                <a:gd name="T36" fmla="*/ 165 w 929"/>
                <a:gd name="T37" fmla="*/ 182 h 462"/>
                <a:gd name="T38" fmla="*/ 164 w 929"/>
                <a:gd name="T39" fmla="*/ 236 h 462"/>
                <a:gd name="T40" fmla="*/ 187 w 929"/>
                <a:gd name="T41" fmla="*/ 250 h 462"/>
                <a:gd name="T42" fmla="*/ 218 w 929"/>
                <a:gd name="T43" fmla="*/ 252 h 462"/>
                <a:gd name="T44" fmla="*/ 232 w 929"/>
                <a:gd name="T45" fmla="*/ 237 h 462"/>
                <a:gd name="T46" fmla="*/ 284 w 929"/>
                <a:gd name="T47" fmla="*/ 200 h 462"/>
                <a:gd name="T48" fmla="*/ 321 w 929"/>
                <a:gd name="T49" fmla="*/ 187 h 462"/>
                <a:gd name="T50" fmla="*/ 363 w 929"/>
                <a:gd name="T51" fmla="*/ 173 h 462"/>
                <a:gd name="T52" fmla="*/ 404 w 929"/>
                <a:gd name="T53" fmla="*/ 163 h 462"/>
                <a:gd name="T54" fmla="*/ 428 w 929"/>
                <a:gd name="T55" fmla="*/ 146 h 462"/>
                <a:gd name="T56" fmla="*/ 449 w 929"/>
                <a:gd name="T57" fmla="*/ 112 h 462"/>
                <a:gd name="T58" fmla="*/ 450 w 929"/>
                <a:gd name="T59" fmla="*/ 86 h 462"/>
                <a:gd name="T60" fmla="*/ 450 w 929"/>
                <a:gd name="T61" fmla="*/ 70 h 462"/>
                <a:gd name="T62" fmla="*/ 467 w 929"/>
                <a:gd name="T63" fmla="*/ 50 h 462"/>
                <a:gd name="T64" fmla="*/ 491 w 929"/>
                <a:gd name="T65" fmla="*/ 52 h 462"/>
                <a:gd name="T66" fmla="*/ 518 w 929"/>
                <a:gd name="T67" fmla="*/ 29 h 462"/>
                <a:gd name="T68" fmla="*/ 498 w 929"/>
                <a:gd name="T69" fmla="*/ 31 h 462"/>
                <a:gd name="T70" fmla="*/ 476 w 929"/>
                <a:gd name="T71" fmla="*/ 25 h 462"/>
                <a:gd name="T72" fmla="*/ 446 w 929"/>
                <a:gd name="T73" fmla="*/ 12 h 462"/>
                <a:gd name="T74" fmla="*/ 360 w 929"/>
                <a:gd name="T75" fmla="*/ 14 h 462"/>
                <a:gd name="T76" fmla="*/ 328 w 929"/>
                <a:gd name="T77" fmla="*/ 21 h 462"/>
                <a:gd name="T78" fmla="*/ 312 w 929"/>
                <a:gd name="T79" fmla="*/ 21 h 462"/>
                <a:gd name="T80" fmla="*/ 290 w 929"/>
                <a:gd name="T81" fmla="*/ 30 h 462"/>
                <a:gd name="T82" fmla="*/ 268 w 929"/>
                <a:gd name="T83" fmla="*/ 16 h 462"/>
                <a:gd name="T84" fmla="*/ 243 w 929"/>
                <a:gd name="T85" fmla="*/ 22 h 462"/>
                <a:gd name="T86" fmla="*/ 205 w 929"/>
                <a:gd name="T87" fmla="*/ 29 h 462"/>
                <a:gd name="T88" fmla="*/ 230 w 929"/>
                <a:gd name="T89" fmla="*/ 21 h 462"/>
                <a:gd name="T90" fmla="*/ 198 w 929"/>
                <a:gd name="T91" fmla="*/ 4 h 462"/>
                <a:gd name="T92" fmla="*/ 187 w 929"/>
                <a:gd name="T93" fmla="*/ 1 h 462"/>
                <a:gd name="T94" fmla="*/ 176 w 929"/>
                <a:gd name="T95" fmla="*/ 4 h 462"/>
                <a:gd name="T96" fmla="*/ 135 w 929"/>
                <a:gd name="T97" fmla="*/ 9 h 462"/>
                <a:gd name="T98" fmla="*/ 90 w 929"/>
                <a:gd name="T99" fmla="*/ 16 h 462"/>
                <a:gd name="T100" fmla="*/ 61 w 929"/>
                <a:gd name="T101" fmla="*/ 14 h 462"/>
                <a:gd name="T102" fmla="*/ 64 w 929"/>
                <a:gd name="T103" fmla="*/ 38 h 462"/>
                <a:gd name="T104" fmla="*/ 58 w 929"/>
                <a:gd name="T105" fmla="*/ 29 h 462"/>
                <a:gd name="T106" fmla="*/ 34 w 929"/>
                <a:gd name="T107" fmla="*/ 23 h 4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42"/>
            <p:cNvSpPr>
              <a:spLocks/>
            </p:cNvSpPr>
            <p:nvPr/>
          </p:nvSpPr>
          <p:spPr bwMode="invGray">
            <a:xfrm>
              <a:off x="2009" y="2135"/>
              <a:ext cx="39" cy="24"/>
            </a:xfrm>
            <a:custGeom>
              <a:avLst/>
              <a:gdLst>
                <a:gd name="T0" fmla="*/ 20 w 52"/>
                <a:gd name="T1" fmla="*/ 0 h 32"/>
                <a:gd name="T2" fmla="*/ 5 w 52"/>
                <a:gd name="T3" fmla="*/ 11 h 32"/>
                <a:gd name="T4" fmla="*/ 14 w 52"/>
                <a:gd name="T5" fmla="*/ 18 h 32"/>
                <a:gd name="T6" fmla="*/ 24 w 52"/>
                <a:gd name="T7" fmla="*/ 17 h 32"/>
                <a:gd name="T8" fmla="*/ 20 w 5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43"/>
            <p:cNvSpPr>
              <a:spLocks/>
            </p:cNvSpPr>
            <p:nvPr/>
          </p:nvSpPr>
          <p:spPr bwMode="invGray">
            <a:xfrm>
              <a:off x="2292" y="2201"/>
              <a:ext cx="128" cy="54"/>
            </a:xfrm>
            <a:custGeom>
              <a:avLst/>
              <a:gdLst>
                <a:gd name="T0" fmla="*/ 57 w 172"/>
                <a:gd name="T1" fmla="*/ 5 h 72"/>
                <a:gd name="T2" fmla="*/ 36 w 172"/>
                <a:gd name="T3" fmla="*/ 2 h 72"/>
                <a:gd name="T4" fmla="*/ 30 w 172"/>
                <a:gd name="T5" fmla="*/ 0 h 72"/>
                <a:gd name="T6" fmla="*/ 0 w 172"/>
                <a:gd name="T7" fmla="*/ 16 h 72"/>
                <a:gd name="T8" fmla="*/ 16 w 172"/>
                <a:gd name="T9" fmla="*/ 23 h 72"/>
                <a:gd name="T10" fmla="*/ 23 w 172"/>
                <a:gd name="T11" fmla="*/ 34 h 72"/>
                <a:gd name="T12" fmla="*/ 36 w 172"/>
                <a:gd name="T13" fmla="*/ 38 h 72"/>
                <a:gd name="T14" fmla="*/ 43 w 172"/>
                <a:gd name="T15" fmla="*/ 41 h 72"/>
                <a:gd name="T16" fmla="*/ 72 w 172"/>
                <a:gd name="T17" fmla="*/ 34 h 72"/>
                <a:gd name="T18" fmla="*/ 95 w 172"/>
                <a:gd name="T19" fmla="*/ 25 h 72"/>
                <a:gd name="T20" fmla="*/ 82 w 172"/>
                <a:gd name="T21" fmla="*/ 11 h 72"/>
                <a:gd name="T22" fmla="*/ 75 w 172"/>
                <a:gd name="T23" fmla="*/ 2 h 72"/>
                <a:gd name="T24" fmla="*/ 57 w 172"/>
                <a:gd name="T25" fmla="*/ 5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44"/>
            <p:cNvSpPr>
              <a:spLocks/>
            </p:cNvSpPr>
            <p:nvPr/>
          </p:nvSpPr>
          <p:spPr bwMode="invGray">
            <a:xfrm>
              <a:off x="2393" y="2038"/>
              <a:ext cx="39" cy="24"/>
            </a:xfrm>
            <a:custGeom>
              <a:avLst/>
              <a:gdLst>
                <a:gd name="T0" fmla="*/ 20 w 52"/>
                <a:gd name="T1" fmla="*/ 0 h 32"/>
                <a:gd name="T2" fmla="*/ 5 w 52"/>
                <a:gd name="T3" fmla="*/ 11 h 32"/>
                <a:gd name="T4" fmla="*/ 14 w 52"/>
                <a:gd name="T5" fmla="*/ 18 h 32"/>
                <a:gd name="T6" fmla="*/ 24 w 52"/>
                <a:gd name="T7" fmla="*/ 17 h 32"/>
                <a:gd name="T8" fmla="*/ 20 w 5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45"/>
            <p:cNvSpPr>
              <a:spLocks/>
            </p:cNvSpPr>
            <p:nvPr/>
          </p:nvSpPr>
          <p:spPr bwMode="invGray">
            <a:xfrm>
              <a:off x="2662" y="2006"/>
              <a:ext cx="155" cy="63"/>
            </a:xfrm>
            <a:custGeom>
              <a:avLst/>
              <a:gdLst>
                <a:gd name="T0" fmla="*/ 108 w 206"/>
                <a:gd name="T1" fmla="*/ 4 h 85"/>
                <a:gd name="T2" fmla="*/ 59 w 206"/>
                <a:gd name="T3" fmla="*/ 5 h 85"/>
                <a:gd name="T4" fmla="*/ 62 w 206"/>
                <a:gd name="T5" fmla="*/ 14 h 85"/>
                <a:gd name="T6" fmla="*/ 61 w 206"/>
                <a:gd name="T7" fmla="*/ 18 h 85"/>
                <a:gd name="T8" fmla="*/ 50 w 206"/>
                <a:gd name="T9" fmla="*/ 15 h 85"/>
                <a:gd name="T10" fmla="*/ 44 w 206"/>
                <a:gd name="T11" fmla="*/ 10 h 85"/>
                <a:gd name="T12" fmla="*/ 13 w 206"/>
                <a:gd name="T13" fmla="*/ 15 h 85"/>
                <a:gd name="T14" fmla="*/ 17 w 206"/>
                <a:gd name="T15" fmla="*/ 27 h 85"/>
                <a:gd name="T16" fmla="*/ 31 w 206"/>
                <a:gd name="T17" fmla="*/ 29 h 85"/>
                <a:gd name="T18" fmla="*/ 42 w 206"/>
                <a:gd name="T19" fmla="*/ 40 h 85"/>
                <a:gd name="T20" fmla="*/ 50 w 206"/>
                <a:gd name="T21" fmla="*/ 47 h 85"/>
                <a:gd name="T22" fmla="*/ 62 w 206"/>
                <a:gd name="T23" fmla="*/ 37 h 85"/>
                <a:gd name="T24" fmla="*/ 68 w 206"/>
                <a:gd name="T25" fmla="*/ 33 h 85"/>
                <a:gd name="T26" fmla="*/ 72 w 206"/>
                <a:gd name="T27" fmla="*/ 26 h 85"/>
                <a:gd name="T28" fmla="*/ 95 w 206"/>
                <a:gd name="T29" fmla="*/ 19 h 85"/>
                <a:gd name="T30" fmla="*/ 106 w 206"/>
                <a:gd name="T31" fmla="*/ 17 h 85"/>
                <a:gd name="T32" fmla="*/ 113 w 206"/>
                <a:gd name="T33" fmla="*/ 15 h 85"/>
                <a:gd name="T34" fmla="*/ 108 w 206"/>
                <a:gd name="T35" fmla="*/ 4 h 8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46"/>
            <p:cNvSpPr>
              <a:spLocks/>
            </p:cNvSpPr>
            <p:nvPr/>
          </p:nvSpPr>
          <p:spPr bwMode="invGray">
            <a:xfrm>
              <a:off x="2759" y="2039"/>
              <a:ext cx="48" cy="21"/>
            </a:xfrm>
            <a:custGeom>
              <a:avLst/>
              <a:gdLst>
                <a:gd name="T0" fmla="*/ 20 w 64"/>
                <a:gd name="T1" fmla="*/ 4 h 28"/>
                <a:gd name="T2" fmla="*/ 5 w 64"/>
                <a:gd name="T3" fmla="*/ 2 h 28"/>
                <a:gd name="T4" fmla="*/ 14 w 64"/>
                <a:gd name="T5" fmla="*/ 16 h 28"/>
                <a:gd name="T6" fmla="*/ 31 w 64"/>
                <a:gd name="T7" fmla="*/ 8 h 28"/>
                <a:gd name="T8" fmla="*/ 20 w 64"/>
                <a:gd name="T9" fmla="*/ 4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47"/>
            <p:cNvSpPr>
              <a:spLocks/>
            </p:cNvSpPr>
            <p:nvPr/>
          </p:nvSpPr>
          <p:spPr bwMode="invGray">
            <a:xfrm>
              <a:off x="2467" y="2311"/>
              <a:ext cx="109" cy="132"/>
            </a:xfrm>
            <a:custGeom>
              <a:avLst/>
              <a:gdLst>
                <a:gd name="T0" fmla="*/ 13 w 146"/>
                <a:gd name="T1" fmla="*/ 11 h 176"/>
                <a:gd name="T2" fmla="*/ 0 w 146"/>
                <a:gd name="T3" fmla="*/ 14 h 176"/>
                <a:gd name="T4" fmla="*/ 7 w 146"/>
                <a:gd name="T5" fmla="*/ 24 h 176"/>
                <a:gd name="T6" fmla="*/ 19 w 146"/>
                <a:gd name="T7" fmla="*/ 49 h 176"/>
                <a:gd name="T8" fmla="*/ 29 w 146"/>
                <a:gd name="T9" fmla="*/ 51 h 176"/>
                <a:gd name="T10" fmla="*/ 28 w 146"/>
                <a:gd name="T11" fmla="*/ 60 h 176"/>
                <a:gd name="T12" fmla="*/ 16 w 146"/>
                <a:gd name="T13" fmla="*/ 64 h 176"/>
                <a:gd name="T14" fmla="*/ 9 w 146"/>
                <a:gd name="T15" fmla="*/ 74 h 176"/>
                <a:gd name="T16" fmla="*/ 10 w 146"/>
                <a:gd name="T17" fmla="*/ 77 h 176"/>
                <a:gd name="T18" fmla="*/ 16 w 146"/>
                <a:gd name="T19" fmla="*/ 80 h 176"/>
                <a:gd name="T20" fmla="*/ 10 w 146"/>
                <a:gd name="T21" fmla="*/ 95 h 176"/>
                <a:gd name="T22" fmla="*/ 11 w 146"/>
                <a:gd name="T23" fmla="*/ 98 h 176"/>
                <a:gd name="T24" fmla="*/ 19 w 146"/>
                <a:gd name="T25" fmla="*/ 96 h 176"/>
                <a:gd name="T26" fmla="*/ 32 w 146"/>
                <a:gd name="T27" fmla="*/ 95 h 176"/>
                <a:gd name="T28" fmla="*/ 52 w 146"/>
                <a:gd name="T29" fmla="*/ 96 h 176"/>
                <a:gd name="T30" fmla="*/ 61 w 146"/>
                <a:gd name="T31" fmla="*/ 95 h 176"/>
                <a:gd name="T32" fmla="*/ 68 w 146"/>
                <a:gd name="T33" fmla="*/ 93 h 176"/>
                <a:gd name="T34" fmla="*/ 72 w 146"/>
                <a:gd name="T35" fmla="*/ 80 h 176"/>
                <a:gd name="T36" fmla="*/ 81 w 146"/>
                <a:gd name="T37" fmla="*/ 75 h 176"/>
                <a:gd name="T38" fmla="*/ 61 w 146"/>
                <a:gd name="T39" fmla="*/ 62 h 176"/>
                <a:gd name="T40" fmla="*/ 49 w 146"/>
                <a:gd name="T41" fmla="*/ 47 h 176"/>
                <a:gd name="T42" fmla="*/ 46 w 146"/>
                <a:gd name="T43" fmla="*/ 39 h 176"/>
                <a:gd name="T44" fmla="*/ 36 w 146"/>
                <a:gd name="T45" fmla="*/ 35 h 176"/>
                <a:gd name="T46" fmla="*/ 48 w 146"/>
                <a:gd name="T47" fmla="*/ 26 h 176"/>
                <a:gd name="T48" fmla="*/ 36 w 146"/>
                <a:gd name="T49" fmla="*/ 17 h 176"/>
                <a:gd name="T50" fmla="*/ 39 w 146"/>
                <a:gd name="T51" fmla="*/ 8 h 176"/>
                <a:gd name="T52" fmla="*/ 25 w 146"/>
                <a:gd name="T53" fmla="*/ 1 h 176"/>
                <a:gd name="T54" fmla="*/ 16 w 146"/>
                <a:gd name="T55" fmla="*/ 5 h 176"/>
                <a:gd name="T56" fmla="*/ 13 w 146"/>
                <a:gd name="T57" fmla="*/ 11 h 1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48"/>
            <p:cNvSpPr>
              <a:spLocks/>
            </p:cNvSpPr>
            <p:nvPr/>
          </p:nvSpPr>
          <p:spPr bwMode="invGray">
            <a:xfrm>
              <a:off x="2413" y="2359"/>
              <a:ext cx="69" cy="68"/>
            </a:xfrm>
            <a:custGeom>
              <a:avLst/>
              <a:gdLst>
                <a:gd name="T0" fmla="*/ 33 w 92"/>
                <a:gd name="T1" fmla="*/ 3 h 92"/>
                <a:gd name="T2" fmla="*/ 47 w 92"/>
                <a:gd name="T3" fmla="*/ 4 h 92"/>
                <a:gd name="T4" fmla="*/ 52 w 92"/>
                <a:gd name="T5" fmla="*/ 14 h 92"/>
                <a:gd name="T6" fmla="*/ 44 w 92"/>
                <a:gd name="T7" fmla="*/ 26 h 92"/>
                <a:gd name="T8" fmla="*/ 26 w 92"/>
                <a:gd name="T9" fmla="*/ 41 h 92"/>
                <a:gd name="T10" fmla="*/ 11 w 92"/>
                <a:gd name="T11" fmla="*/ 50 h 92"/>
                <a:gd name="T12" fmla="*/ 5 w 92"/>
                <a:gd name="T13" fmla="*/ 39 h 92"/>
                <a:gd name="T14" fmla="*/ 11 w 92"/>
                <a:gd name="T15" fmla="*/ 35 h 92"/>
                <a:gd name="T16" fmla="*/ 8 w 92"/>
                <a:gd name="T17" fmla="*/ 25 h 92"/>
                <a:gd name="T18" fmla="*/ 23 w 92"/>
                <a:gd name="T19" fmla="*/ 16 h 92"/>
                <a:gd name="T20" fmla="*/ 33 w 92"/>
                <a:gd name="T21" fmla="*/ 3 h 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49"/>
            <p:cNvSpPr>
              <a:spLocks/>
            </p:cNvSpPr>
            <p:nvPr/>
          </p:nvSpPr>
          <p:spPr bwMode="invGray">
            <a:xfrm>
              <a:off x="4099" y="3502"/>
              <a:ext cx="474" cy="495"/>
            </a:xfrm>
            <a:custGeom>
              <a:avLst/>
              <a:gdLst>
                <a:gd name="T0" fmla="*/ 119 w 633"/>
                <a:gd name="T1" fmla="*/ 6 h 660"/>
                <a:gd name="T2" fmla="*/ 99 w 633"/>
                <a:gd name="T3" fmla="*/ 11 h 660"/>
                <a:gd name="T4" fmla="*/ 81 w 633"/>
                <a:gd name="T5" fmla="*/ 29 h 660"/>
                <a:gd name="T6" fmla="*/ 58 w 633"/>
                <a:gd name="T7" fmla="*/ 33 h 660"/>
                <a:gd name="T8" fmla="*/ 47 w 633"/>
                <a:gd name="T9" fmla="*/ 42 h 660"/>
                <a:gd name="T10" fmla="*/ 38 w 633"/>
                <a:gd name="T11" fmla="*/ 65 h 660"/>
                <a:gd name="T12" fmla="*/ 20 w 633"/>
                <a:gd name="T13" fmla="*/ 94 h 660"/>
                <a:gd name="T14" fmla="*/ 0 w 633"/>
                <a:gd name="T15" fmla="*/ 101 h 660"/>
                <a:gd name="T16" fmla="*/ 40 w 633"/>
                <a:gd name="T17" fmla="*/ 182 h 660"/>
                <a:gd name="T18" fmla="*/ 67 w 633"/>
                <a:gd name="T19" fmla="*/ 240 h 660"/>
                <a:gd name="T20" fmla="*/ 81 w 633"/>
                <a:gd name="T21" fmla="*/ 249 h 660"/>
                <a:gd name="T22" fmla="*/ 94 w 633"/>
                <a:gd name="T23" fmla="*/ 254 h 660"/>
                <a:gd name="T24" fmla="*/ 128 w 633"/>
                <a:gd name="T25" fmla="*/ 242 h 660"/>
                <a:gd name="T26" fmla="*/ 142 w 633"/>
                <a:gd name="T27" fmla="*/ 238 h 660"/>
                <a:gd name="T28" fmla="*/ 168 w 633"/>
                <a:gd name="T29" fmla="*/ 254 h 660"/>
                <a:gd name="T30" fmla="*/ 182 w 633"/>
                <a:gd name="T31" fmla="*/ 296 h 660"/>
                <a:gd name="T32" fmla="*/ 189 w 633"/>
                <a:gd name="T33" fmla="*/ 294 h 660"/>
                <a:gd name="T34" fmla="*/ 193 w 633"/>
                <a:gd name="T35" fmla="*/ 287 h 660"/>
                <a:gd name="T36" fmla="*/ 207 w 633"/>
                <a:gd name="T37" fmla="*/ 308 h 660"/>
                <a:gd name="T38" fmla="*/ 227 w 633"/>
                <a:gd name="T39" fmla="*/ 321 h 660"/>
                <a:gd name="T40" fmla="*/ 244 w 633"/>
                <a:gd name="T41" fmla="*/ 339 h 660"/>
                <a:gd name="T42" fmla="*/ 249 w 633"/>
                <a:gd name="T43" fmla="*/ 346 h 660"/>
                <a:gd name="T44" fmla="*/ 255 w 633"/>
                <a:gd name="T45" fmla="*/ 350 h 660"/>
                <a:gd name="T46" fmla="*/ 271 w 633"/>
                <a:gd name="T47" fmla="*/ 368 h 660"/>
                <a:gd name="T48" fmla="*/ 276 w 633"/>
                <a:gd name="T49" fmla="*/ 355 h 660"/>
                <a:gd name="T50" fmla="*/ 303 w 633"/>
                <a:gd name="T51" fmla="*/ 371 h 660"/>
                <a:gd name="T52" fmla="*/ 329 w 633"/>
                <a:gd name="T53" fmla="*/ 368 h 660"/>
                <a:gd name="T54" fmla="*/ 345 w 633"/>
                <a:gd name="T55" fmla="*/ 299 h 660"/>
                <a:gd name="T56" fmla="*/ 354 w 633"/>
                <a:gd name="T57" fmla="*/ 260 h 660"/>
                <a:gd name="T58" fmla="*/ 347 w 633"/>
                <a:gd name="T59" fmla="*/ 206 h 660"/>
                <a:gd name="T60" fmla="*/ 300 w 633"/>
                <a:gd name="T61" fmla="*/ 152 h 660"/>
                <a:gd name="T62" fmla="*/ 296 w 633"/>
                <a:gd name="T63" fmla="*/ 132 h 660"/>
                <a:gd name="T64" fmla="*/ 258 w 633"/>
                <a:gd name="T65" fmla="*/ 101 h 660"/>
                <a:gd name="T66" fmla="*/ 264 w 633"/>
                <a:gd name="T67" fmla="*/ 87 h 660"/>
                <a:gd name="T68" fmla="*/ 255 w 633"/>
                <a:gd name="T69" fmla="*/ 74 h 660"/>
                <a:gd name="T70" fmla="*/ 234 w 633"/>
                <a:gd name="T71" fmla="*/ 44 h 660"/>
                <a:gd name="T72" fmla="*/ 220 w 633"/>
                <a:gd name="T73" fmla="*/ 17 h 660"/>
                <a:gd name="T74" fmla="*/ 218 w 633"/>
                <a:gd name="T75" fmla="*/ 11 h 660"/>
                <a:gd name="T76" fmla="*/ 204 w 633"/>
                <a:gd name="T77" fmla="*/ 85 h 660"/>
                <a:gd name="T78" fmla="*/ 182 w 633"/>
                <a:gd name="T79" fmla="*/ 65 h 660"/>
                <a:gd name="T80" fmla="*/ 164 w 633"/>
                <a:gd name="T81" fmla="*/ 62 h 660"/>
                <a:gd name="T82" fmla="*/ 153 w 633"/>
                <a:gd name="T83" fmla="*/ 49 h 660"/>
                <a:gd name="T84" fmla="*/ 148 w 633"/>
                <a:gd name="T85" fmla="*/ 35 h 660"/>
                <a:gd name="T86" fmla="*/ 155 w 633"/>
                <a:gd name="T87" fmla="*/ 31 h 660"/>
                <a:gd name="T88" fmla="*/ 135 w 633"/>
                <a:gd name="T89" fmla="*/ 11 h 660"/>
                <a:gd name="T90" fmla="*/ 121 w 633"/>
                <a:gd name="T91" fmla="*/ 6 h 660"/>
                <a:gd name="T92" fmla="*/ 115 w 633"/>
                <a:gd name="T93" fmla="*/ 4 h 660"/>
                <a:gd name="T94" fmla="*/ 119 w 633"/>
                <a:gd name="T95" fmla="*/ 6 h 66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50"/>
            <p:cNvSpPr>
              <a:spLocks/>
            </p:cNvSpPr>
            <p:nvPr/>
          </p:nvSpPr>
          <p:spPr bwMode="invGray">
            <a:xfrm>
              <a:off x="4246" y="3241"/>
              <a:ext cx="319" cy="210"/>
            </a:xfrm>
            <a:custGeom>
              <a:avLst/>
              <a:gdLst>
                <a:gd name="T0" fmla="*/ 47 w 426"/>
                <a:gd name="T1" fmla="*/ 34 h 280"/>
                <a:gd name="T2" fmla="*/ 38 w 426"/>
                <a:gd name="T3" fmla="*/ 20 h 280"/>
                <a:gd name="T4" fmla="*/ 36 w 426"/>
                <a:gd name="T5" fmla="*/ 9 h 280"/>
                <a:gd name="T6" fmla="*/ 29 w 426"/>
                <a:gd name="T7" fmla="*/ 7 h 280"/>
                <a:gd name="T8" fmla="*/ 9 w 426"/>
                <a:gd name="T9" fmla="*/ 9 h 280"/>
                <a:gd name="T10" fmla="*/ 25 w 426"/>
                <a:gd name="T11" fmla="*/ 23 h 280"/>
                <a:gd name="T12" fmla="*/ 27 w 426"/>
                <a:gd name="T13" fmla="*/ 29 h 280"/>
                <a:gd name="T14" fmla="*/ 13 w 426"/>
                <a:gd name="T15" fmla="*/ 38 h 280"/>
                <a:gd name="T16" fmla="*/ 49 w 426"/>
                <a:gd name="T17" fmla="*/ 52 h 280"/>
                <a:gd name="T18" fmla="*/ 70 w 426"/>
                <a:gd name="T19" fmla="*/ 63 h 280"/>
                <a:gd name="T20" fmla="*/ 72 w 426"/>
                <a:gd name="T21" fmla="*/ 70 h 280"/>
                <a:gd name="T22" fmla="*/ 79 w 426"/>
                <a:gd name="T23" fmla="*/ 74 h 280"/>
                <a:gd name="T24" fmla="*/ 83 w 426"/>
                <a:gd name="T25" fmla="*/ 88 h 280"/>
                <a:gd name="T26" fmla="*/ 74 w 426"/>
                <a:gd name="T27" fmla="*/ 110 h 280"/>
                <a:gd name="T28" fmla="*/ 101 w 426"/>
                <a:gd name="T29" fmla="*/ 106 h 280"/>
                <a:gd name="T30" fmla="*/ 108 w 426"/>
                <a:gd name="T31" fmla="*/ 122 h 280"/>
                <a:gd name="T32" fmla="*/ 121 w 426"/>
                <a:gd name="T33" fmla="*/ 126 h 280"/>
                <a:gd name="T34" fmla="*/ 128 w 426"/>
                <a:gd name="T35" fmla="*/ 128 h 280"/>
                <a:gd name="T36" fmla="*/ 142 w 426"/>
                <a:gd name="T37" fmla="*/ 126 h 280"/>
                <a:gd name="T38" fmla="*/ 155 w 426"/>
                <a:gd name="T39" fmla="*/ 110 h 280"/>
                <a:gd name="T40" fmla="*/ 189 w 426"/>
                <a:gd name="T41" fmla="*/ 142 h 280"/>
                <a:gd name="T42" fmla="*/ 204 w 426"/>
                <a:gd name="T43" fmla="*/ 158 h 280"/>
                <a:gd name="T44" fmla="*/ 202 w 426"/>
                <a:gd name="T45" fmla="*/ 126 h 280"/>
                <a:gd name="T46" fmla="*/ 189 w 426"/>
                <a:gd name="T47" fmla="*/ 113 h 280"/>
                <a:gd name="T48" fmla="*/ 209 w 426"/>
                <a:gd name="T49" fmla="*/ 95 h 280"/>
                <a:gd name="T50" fmla="*/ 229 w 426"/>
                <a:gd name="T51" fmla="*/ 88 h 280"/>
                <a:gd name="T52" fmla="*/ 236 w 426"/>
                <a:gd name="T53" fmla="*/ 86 h 280"/>
                <a:gd name="T54" fmla="*/ 238 w 426"/>
                <a:gd name="T55" fmla="*/ 79 h 280"/>
                <a:gd name="T56" fmla="*/ 200 w 426"/>
                <a:gd name="T57" fmla="*/ 83 h 280"/>
                <a:gd name="T58" fmla="*/ 171 w 426"/>
                <a:gd name="T59" fmla="*/ 79 h 280"/>
                <a:gd name="T60" fmla="*/ 168 w 426"/>
                <a:gd name="T61" fmla="*/ 72 h 280"/>
                <a:gd name="T62" fmla="*/ 164 w 426"/>
                <a:gd name="T63" fmla="*/ 65 h 280"/>
                <a:gd name="T64" fmla="*/ 124 w 426"/>
                <a:gd name="T65" fmla="*/ 45 h 280"/>
                <a:gd name="T66" fmla="*/ 90 w 426"/>
                <a:gd name="T67" fmla="*/ 34 h 280"/>
                <a:gd name="T68" fmla="*/ 76 w 426"/>
                <a:gd name="T69" fmla="*/ 29 h 280"/>
                <a:gd name="T70" fmla="*/ 45 w 426"/>
                <a:gd name="T71" fmla="*/ 29 h 280"/>
                <a:gd name="T72" fmla="*/ 38 w 426"/>
                <a:gd name="T73" fmla="*/ 18 h 280"/>
                <a:gd name="T74" fmla="*/ 38 w 426"/>
                <a:gd name="T75" fmla="*/ 0 h 2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algn="ctr" rotWithShape="0">
                      <a:srgbClr val="989898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51"/>
            <p:cNvSpPr>
              <a:spLocks/>
            </p:cNvSpPr>
            <p:nvPr/>
          </p:nvSpPr>
          <p:spPr bwMode="invGray">
            <a:xfrm>
              <a:off x="4255" y="3243"/>
              <a:ext cx="311" cy="211"/>
            </a:xfrm>
            <a:custGeom>
              <a:avLst/>
              <a:gdLst>
                <a:gd name="T0" fmla="*/ 0 w 416"/>
                <a:gd name="T1" fmla="*/ 1 h 282"/>
                <a:gd name="T2" fmla="*/ 11 w 416"/>
                <a:gd name="T3" fmla="*/ 21 h 282"/>
                <a:gd name="T4" fmla="*/ 16 w 416"/>
                <a:gd name="T5" fmla="*/ 28 h 282"/>
                <a:gd name="T6" fmla="*/ 47 w 416"/>
                <a:gd name="T7" fmla="*/ 50 h 282"/>
                <a:gd name="T8" fmla="*/ 67 w 416"/>
                <a:gd name="T9" fmla="*/ 64 h 282"/>
                <a:gd name="T10" fmla="*/ 74 w 416"/>
                <a:gd name="T11" fmla="*/ 68 h 282"/>
                <a:gd name="T12" fmla="*/ 76 w 416"/>
                <a:gd name="T13" fmla="*/ 94 h 282"/>
                <a:gd name="T14" fmla="*/ 65 w 416"/>
                <a:gd name="T15" fmla="*/ 112 h 282"/>
                <a:gd name="T16" fmla="*/ 76 w 416"/>
                <a:gd name="T17" fmla="*/ 110 h 282"/>
                <a:gd name="T18" fmla="*/ 83 w 416"/>
                <a:gd name="T19" fmla="*/ 106 h 282"/>
                <a:gd name="T20" fmla="*/ 90 w 416"/>
                <a:gd name="T21" fmla="*/ 112 h 282"/>
                <a:gd name="T22" fmla="*/ 103 w 416"/>
                <a:gd name="T23" fmla="*/ 121 h 282"/>
                <a:gd name="T24" fmla="*/ 117 w 416"/>
                <a:gd name="T25" fmla="*/ 130 h 282"/>
                <a:gd name="T26" fmla="*/ 134 w 416"/>
                <a:gd name="T27" fmla="*/ 123 h 282"/>
                <a:gd name="T28" fmla="*/ 138 w 416"/>
                <a:gd name="T29" fmla="*/ 110 h 282"/>
                <a:gd name="T30" fmla="*/ 150 w 416"/>
                <a:gd name="T31" fmla="*/ 112 h 282"/>
                <a:gd name="T32" fmla="*/ 163 w 416"/>
                <a:gd name="T33" fmla="*/ 117 h 282"/>
                <a:gd name="T34" fmla="*/ 190 w 416"/>
                <a:gd name="T35" fmla="*/ 157 h 282"/>
                <a:gd name="T36" fmla="*/ 199 w 416"/>
                <a:gd name="T37" fmla="*/ 155 h 282"/>
                <a:gd name="T38" fmla="*/ 197 w 416"/>
                <a:gd name="T39" fmla="*/ 141 h 282"/>
                <a:gd name="T40" fmla="*/ 176 w 416"/>
                <a:gd name="T41" fmla="*/ 110 h 282"/>
                <a:gd name="T42" fmla="*/ 201 w 416"/>
                <a:gd name="T43" fmla="*/ 97 h 282"/>
                <a:gd name="T44" fmla="*/ 228 w 416"/>
                <a:gd name="T45" fmla="*/ 81 h 282"/>
                <a:gd name="T46" fmla="*/ 229 w 416"/>
                <a:gd name="T47" fmla="*/ 67 h 282"/>
                <a:gd name="T48" fmla="*/ 205 w 416"/>
                <a:gd name="T49" fmla="*/ 77 h 282"/>
                <a:gd name="T50" fmla="*/ 172 w 416"/>
                <a:gd name="T51" fmla="*/ 77 h 282"/>
                <a:gd name="T52" fmla="*/ 147 w 416"/>
                <a:gd name="T53" fmla="*/ 55 h 282"/>
                <a:gd name="T54" fmla="*/ 101 w 416"/>
                <a:gd name="T55" fmla="*/ 34 h 282"/>
                <a:gd name="T56" fmla="*/ 74 w 416"/>
                <a:gd name="T57" fmla="*/ 19 h 282"/>
                <a:gd name="T58" fmla="*/ 52 w 416"/>
                <a:gd name="T59" fmla="*/ 23 h 282"/>
                <a:gd name="T60" fmla="*/ 43 w 416"/>
                <a:gd name="T61" fmla="*/ 32 h 282"/>
                <a:gd name="T62" fmla="*/ 31 w 416"/>
                <a:gd name="T63" fmla="*/ 10 h 282"/>
                <a:gd name="T64" fmla="*/ 0 w 416"/>
                <a:gd name="T65" fmla="*/ 1 h 2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52"/>
            <p:cNvSpPr>
              <a:spLocks/>
            </p:cNvSpPr>
            <p:nvPr/>
          </p:nvSpPr>
          <p:spPr bwMode="invGray">
            <a:xfrm>
              <a:off x="4485" y="4013"/>
              <a:ext cx="45" cy="58"/>
            </a:xfrm>
            <a:custGeom>
              <a:avLst/>
              <a:gdLst>
                <a:gd name="T0" fmla="*/ 18 w 60"/>
                <a:gd name="T1" fmla="*/ 10 h 78"/>
                <a:gd name="T2" fmla="*/ 0 w 60"/>
                <a:gd name="T3" fmla="*/ 10 h 78"/>
                <a:gd name="T4" fmla="*/ 11 w 60"/>
                <a:gd name="T5" fmla="*/ 23 h 78"/>
                <a:gd name="T6" fmla="*/ 16 w 60"/>
                <a:gd name="T7" fmla="*/ 36 h 78"/>
                <a:gd name="T8" fmla="*/ 18 w 60"/>
                <a:gd name="T9" fmla="*/ 43 h 78"/>
                <a:gd name="T10" fmla="*/ 34 w 60"/>
                <a:gd name="T11" fmla="*/ 28 h 78"/>
                <a:gd name="T12" fmla="*/ 18 w 60"/>
                <a:gd name="T13" fmla="*/ 10 h 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53"/>
            <p:cNvSpPr>
              <a:spLocks/>
            </p:cNvSpPr>
            <p:nvPr/>
          </p:nvSpPr>
          <p:spPr bwMode="invGray">
            <a:xfrm>
              <a:off x="4621" y="3923"/>
              <a:ext cx="164" cy="85"/>
            </a:xfrm>
            <a:custGeom>
              <a:avLst/>
              <a:gdLst>
                <a:gd name="T0" fmla="*/ 26 w 219"/>
                <a:gd name="T1" fmla="*/ 41 h 113"/>
                <a:gd name="T2" fmla="*/ 22 w 219"/>
                <a:gd name="T3" fmla="*/ 35 h 113"/>
                <a:gd name="T4" fmla="*/ 8 w 219"/>
                <a:gd name="T5" fmla="*/ 39 h 113"/>
                <a:gd name="T6" fmla="*/ 22 w 219"/>
                <a:gd name="T7" fmla="*/ 64 h 113"/>
                <a:gd name="T8" fmla="*/ 69 w 219"/>
                <a:gd name="T9" fmla="*/ 50 h 113"/>
                <a:gd name="T10" fmla="*/ 82 w 219"/>
                <a:gd name="T11" fmla="*/ 41 h 113"/>
                <a:gd name="T12" fmla="*/ 96 w 219"/>
                <a:gd name="T13" fmla="*/ 37 h 113"/>
                <a:gd name="T14" fmla="*/ 123 w 219"/>
                <a:gd name="T15" fmla="*/ 11 h 113"/>
                <a:gd name="T16" fmla="*/ 118 w 219"/>
                <a:gd name="T17" fmla="*/ 0 h 113"/>
                <a:gd name="T18" fmla="*/ 100 w 219"/>
                <a:gd name="T19" fmla="*/ 10 h 113"/>
                <a:gd name="T20" fmla="*/ 60 w 219"/>
                <a:gd name="T21" fmla="*/ 23 h 113"/>
                <a:gd name="T22" fmla="*/ 46 w 219"/>
                <a:gd name="T23" fmla="*/ 26 h 113"/>
                <a:gd name="T24" fmla="*/ 33 w 219"/>
                <a:gd name="T25" fmla="*/ 30 h 113"/>
                <a:gd name="T26" fmla="*/ 26 w 219"/>
                <a:gd name="T27" fmla="*/ 41 h 1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54"/>
            <p:cNvSpPr>
              <a:spLocks/>
            </p:cNvSpPr>
            <p:nvPr/>
          </p:nvSpPr>
          <p:spPr bwMode="invGray">
            <a:xfrm>
              <a:off x="4791" y="3873"/>
              <a:ext cx="104" cy="92"/>
            </a:xfrm>
            <a:custGeom>
              <a:avLst/>
              <a:gdLst>
                <a:gd name="T0" fmla="*/ 7 w 139"/>
                <a:gd name="T1" fmla="*/ 34 h 122"/>
                <a:gd name="T2" fmla="*/ 4 w 139"/>
                <a:gd name="T3" fmla="*/ 48 h 122"/>
                <a:gd name="T4" fmla="*/ 0 w 139"/>
                <a:gd name="T5" fmla="*/ 61 h 122"/>
                <a:gd name="T6" fmla="*/ 20 w 139"/>
                <a:gd name="T7" fmla="*/ 66 h 122"/>
                <a:gd name="T8" fmla="*/ 29 w 139"/>
                <a:gd name="T9" fmla="*/ 54 h 122"/>
                <a:gd name="T10" fmla="*/ 70 w 139"/>
                <a:gd name="T11" fmla="*/ 38 h 122"/>
                <a:gd name="T12" fmla="*/ 76 w 139"/>
                <a:gd name="T13" fmla="*/ 25 h 122"/>
                <a:gd name="T14" fmla="*/ 63 w 139"/>
                <a:gd name="T15" fmla="*/ 16 h 122"/>
                <a:gd name="T16" fmla="*/ 56 w 139"/>
                <a:gd name="T17" fmla="*/ 11 h 122"/>
                <a:gd name="T18" fmla="*/ 36 w 139"/>
                <a:gd name="T19" fmla="*/ 7 h 122"/>
                <a:gd name="T20" fmla="*/ 29 w 139"/>
                <a:gd name="T21" fmla="*/ 20 h 122"/>
                <a:gd name="T22" fmla="*/ 7 w 139"/>
                <a:gd name="T23" fmla="*/ 34 h 12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55"/>
            <p:cNvSpPr>
              <a:spLocks/>
            </p:cNvSpPr>
            <p:nvPr/>
          </p:nvSpPr>
          <p:spPr bwMode="invGray">
            <a:xfrm>
              <a:off x="4846" y="3832"/>
              <a:ext cx="37" cy="26"/>
            </a:xfrm>
            <a:custGeom>
              <a:avLst/>
              <a:gdLst>
                <a:gd name="T0" fmla="*/ 17 w 49"/>
                <a:gd name="T1" fmla="*/ 0 h 35"/>
                <a:gd name="T2" fmla="*/ 5 w 49"/>
                <a:gd name="T3" fmla="*/ 6 h 35"/>
                <a:gd name="T4" fmla="*/ 14 w 49"/>
                <a:gd name="T5" fmla="*/ 19 h 35"/>
                <a:gd name="T6" fmla="*/ 22 w 49"/>
                <a:gd name="T7" fmla="*/ 14 h 35"/>
                <a:gd name="T8" fmla="*/ 17 w 49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56"/>
            <p:cNvSpPr>
              <a:spLocks/>
            </p:cNvSpPr>
            <p:nvPr/>
          </p:nvSpPr>
          <p:spPr bwMode="invGray">
            <a:xfrm>
              <a:off x="3123" y="3346"/>
              <a:ext cx="123" cy="201"/>
            </a:xfrm>
            <a:custGeom>
              <a:avLst/>
              <a:gdLst>
                <a:gd name="T0" fmla="*/ 72 w 164"/>
                <a:gd name="T1" fmla="*/ 0 h 268"/>
                <a:gd name="T2" fmla="*/ 59 w 164"/>
                <a:gd name="T3" fmla="*/ 16 h 268"/>
                <a:gd name="T4" fmla="*/ 50 w 164"/>
                <a:gd name="T5" fmla="*/ 36 h 268"/>
                <a:gd name="T6" fmla="*/ 20 w 164"/>
                <a:gd name="T7" fmla="*/ 47 h 268"/>
                <a:gd name="T8" fmla="*/ 16 w 164"/>
                <a:gd name="T9" fmla="*/ 54 h 268"/>
                <a:gd name="T10" fmla="*/ 9 w 164"/>
                <a:gd name="T11" fmla="*/ 56 h 268"/>
                <a:gd name="T12" fmla="*/ 11 w 164"/>
                <a:gd name="T13" fmla="*/ 74 h 268"/>
                <a:gd name="T14" fmla="*/ 16 w 164"/>
                <a:gd name="T15" fmla="*/ 88 h 268"/>
                <a:gd name="T16" fmla="*/ 0 w 164"/>
                <a:gd name="T17" fmla="*/ 113 h 268"/>
                <a:gd name="T18" fmla="*/ 16 w 164"/>
                <a:gd name="T19" fmla="*/ 146 h 268"/>
                <a:gd name="T20" fmla="*/ 29 w 164"/>
                <a:gd name="T21" fmla="*/ 151 h 268"/>
                <a:gd name="T22" fmla="*/ 50 w 164"/>
                <a:gd name="T23" fmla="*/ 122 h 268"/>
                <a:gd name="T24" fmla="*/ 59 w 164"/>
                <a:gd name="T25" fmla="*/ 108 h 268"/>
                <a:gd name="T26" fmla="*/ 72 w 164"/>
                <a:gd name="T27" fmla="*/ 65 h 268"/>
                <a:gd name="T28" fmla="*/ 79 w 164"/>
                <a:gd name="T29" fmla="*/ 43 h 268"/>
                <a:gd name="T30" fmla="*/ 92 w 164"/>
                <a:gd name="T31" fmla="*/ 41 h 268"/>
                <a:gd name="T32" fmla="*/ 72 w 164"/>
                <a:gd name="T33" fmla="*/ 0 h 2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57"/>
            <p:cNvSpPr>
              <a:spLocks/>
            </p:cNvSpPr>
            <p:nvPr/>
          </p:nvSpPr>
          <p:spPr bwMode="invGray">
            <a:xfrm>
              <a:off x="3655" y="3034"/>
              <a:ext cx="49" cy="61"/>
            </a:xfrm>
            <a:custGeom>
              <a:avLst/>
              <a:gdLst>
                <a:gd name="T0" fmla="*/ 16 w 66"/>
                <a:gd name="T1" fmla="*/ 0 h 81"/>
                <a:gd name="T2" fmla="*/ 14 w 66"/>
                <a:gd name="T3" fmla="*/ 34 h 81"/>
                <a:gd name="T4" fmla="*/ 16 w 66"/>
                <a:gd name="T5" fmla="*/ 43 h 81"/>
                <a:gd name="T6" fmla="*/ 22 w 66"/>
                <a:gd name="T7" fmla="*/ 45 h 81"/>
                <a:gd name="T8" fmla="*/ 31 w 66"/>
                <a:gd name="T9" fmla="*/ 43 h 81"/>
                <a:gd name="T10" fmla="*/ 16 w 66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58"/>
            <p:cNvSpPr>
              <a:spLocks/>
            </p:cNvSpPr>
            <p:nvPr/>
          </p:nvSpPr>
          <p:spPr bwMode="invGray">
            <a:xfrm>
              <a:off x="3988" y="3100"/>
              <a:ext cx="111" cy="183"/>
            </a:xfrm>
            <a:custGeom>
              <a:avLst/>
              <a:gdLst>
                <a:gd name="T0" fmla="*/ 54 w 148"/>
                <a:gd name="T1" fmla="*/ 0 h 244"/>
                <a:gd name="T2" fmla="*/ 34 w 148"/>
                <a:gd name="T3" fmla="*/ 47 h 244"/>
                <a:gd name="T4" fmla="*/ 20 w 148"/>
                <a:gd name="T5" fmla="*/ 52 h 244"/>
                <a:gd name="T6" fmla="*/ 7 w 148"/>
                <a:gd name="T7" fmla="*/ 61 h 244"/>
                <a:gd name="T8" fmla="*/ 23 w 148"/>
                <a:gd name="T9" fmla="*/ 106 h 244"/>
                <a:gd name="T10" fmla="*/ 29 w 148"/>
                <a:gd name="T11" fmla="*/ 126 h 244"/>
                <a:gd name="T12" fmla="*/ 34 w 148"/>
                <a:gd name="T13" fmla="*/ 133 h 244"/>
                <a:gd name="T14" fmla="*/ 47 w 148"/>
                <a:gd name="T15" fmla="*/ 137 h 244"/>
                <a:gd name="T16" fmla="*/ 54 w 148"/>
                <a:gd name="T17" fmla="*/ 110 h 244"/>
                <a:gd name="T18" fmla="*/ 70 w 148"/>
                <a:gd name="T19" fmla="*/ 95 h 244"/>
                <a:gd name="T20" fmla="*/ 63 w 148"/>
                <a:gd name="T21" fmla="*/ 38 h 244"/>
                <a:gd name="T22" fmla="*/ 79 w 148"/>
                <a:gd name="T23" fmla="*/ 27 h 244"/>
                <a:gd name="T24" fmla="*/ 63 w 148"/>
                <a:gd name="T25" fmla="*/ 11 h 244"/>
                <a:gd name="T26" fmla="*/ 54 w 148"/>
                <a:gd name="T27" fmla="*/ 0 h 24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59"/>
            <p:cNvSpPr>
              <a:spLocks/>
            </p:cNvSpPr>
            <p:nvPr/>
          </p:nvSpPr>
          <p:spPr bwMode="invGray">
            <a:xfrm>
              <a:off x="3894" y="3043"/>
              <a:ext cx="72" cy="137"/>
            </a:xfrm>
            <a:custGeom>
              <a:avLst/>
              <a:gdLst>
                <a:gd name="T0" fmla="*/ 27 w 96"/>
                <a:gd name="T1" fmla="*/ 1 h 183"/>
                <a:gd name="T2" fmla="*/ 29 w 96"/>
                <a:gd name="T3" fmla="*/ 19 h 183"/>
                <a:gd name="T4" fmla="*/ 34 w 96"/>
                <a:gd name="T5" fmla="*/ 34 h 183"/>
                <a:gd name="T6" fmla="*/ 35 w 96"/>
                <a:gd name="T7" fmla="*/ 52 h 183"/>
                <a:gd name="T8" fmla="*/ 38 w 96"/>
                <a:gd name="T9" fmla="*/ 59 h 183"/>
                <a:gd name="T10" fmla="*/ 40 w 96"/>
                <a:gd name="T11" fmla="*/ 70 h 183"/>
                <a:gd name="T12" fmla="*/ 32 w 96"/>
                <a:gd name="T13" fmla="*/ 52 h 183"/>
                <a:gd name="T14" fmla="*/ 20 w 96"/>
                <a:gd name="T15" fmla="*/ 43 h 183"/>
                <a:gd name="T16" fmla="*/ 3 w 96"/>
                <a:gd name="T17" fmla="*/ 46 h 183"/>
                <a:gd name="T18" fmla="*/ 5 w 96"/>
                <a:gd name="T19" fmla="*/ 57 h 183"/>
                <a:gd name="T20" fmla="*/ 23 w 96"/>
                <a:gd name="T21" fmla="*/ 64 h 183"/>
                <a:gd name="T22" fmla="*/ 32 w 96"/>
                <a:gd name="T23" fmla="*/ 76 h 183"/>
                <a:gd name="T24" fmla="*/ 40 w 96"/>
                <a:gd name="T25" fmla="*/ 76 h 183"/>
                <a:gd name="T26" fmla="*/ 44 w 96"/>
                <a:gd name="T27" fmla="*/ 84 h 183"/>
                <a:gd name="T28" fmla="*/ 54 w 96"/>
                <a:gd name="T29" fmla="*/ 100 h 183"/>
                <a:gd name="T30" fmla="*/ 46 w 96"/>
                <a:gd name="T31" fmla="*/ 70 h 183"/>
                <a:gd name="T32" fmla="*/ 45 w 96"/>
                <a:gd name="T33" fmla="*/ 52 h 183"/>
                <a:gd name="T34" fmla="*/ 40 w 96"/>
                <a:gd name="T35" fmla="*/ 35 h 183"/>
                <a:gd name="T36" fmla="*/ 35 w 96"/>
                <a:gd name="T37" fmla="*/ 23 h 183"/>
                <a:gd name="T38" fmla="*/ 32 w 96"/>
                <a:gd name="T39" fmla="*/ 11 h 183"/>
                <a:gd name="T40" fmla="*/ 27 w 96"/>
                <a:gd name="T41" fmla="*/ 1 h 18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60"/>
            <p:cNvSpPr>
              <a:spLocks/>
            </p:cNvSpPr>
            <p:nvPr/>
          </p:nvSpPr>
          <p:spPr bwMode="invGray">
            <a:xfrm>
              <a:off x="3943" y="3153"/>
              <a:ext cx="40" cy="131"/>
            </a:xfrm>
            <a:custGeom>
              <a:avLst/>
              <a:gdLst>
                <a:gd name="T0" fmla="*/ 3 w 54"/>
                <a:gd name="T1" fmla="*/ 0 h 175"/>
                <a:gd name="T2" fmla="*/ 0 w 54"/>
                <a:gd name="T3" fmla="*/ 14 h 175"/>
                <a:gd name="T4" fmla="*/ 5 w 54"/>
                <a:gd name="T5" fmla="*/ 30 h 175"/>
                <a:gd name="T6" fmla="*/ 10 w 54"/>
                <a:gd name="T7" fmla="*/ 52 h 175"/>
                <a:gd name="T8" fmla="*/ 19 w 54"/>
                <a:gd name="T9" fmla="*/ 73 h 175"/>
                <a:gd name="T10" fmla="*/ 30 w 54"/>
                <a:gd name="T11" fmla="*/ 98 h 175"/>
                <a:gd name="T12" fmla="*/ 22 w 54"/>
                <a:gd name="T13" fmla="*/ 64 h 175"/>
                <a:gd name="T14" fmla="*/ 19 w 54"/>
                <a:gd name="T15" fmla="*/ 52 h 175"/>
                <a:gd name="T16" fmla="*/ 16 w 54"/>
                <a:gd name="T17" fmla="*/ 34 h 175"/>
                <a:gd name="T18" fmla="*/ 14 w 54"/>
                <a:gd name="T19" fmla="*/ 25 h 175"/>
                <a:gd name="T20" fmla="*/ 9 w 54"/>
                <a:gd name="T21" fmla="*/ 21 h 175"/>
                <a:gd name="T22" fmla="*/ 3 w 54"/>
                <a:gd name="T23" fmla="*/ 0 h 17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61"/>
            <p:cNvSpPr>
              <a:spLocks/>
            </p:cNvSpPr>
            <p:nvPr/>
          </p:nvSpPr>
          <p:spPr bwMode="invGray">
            <a:xfrm>
              <a:off x="3988" y="3290"/>
              <a:ext cx="65" cy="54"/>
            </a:xfrm>
            <a:custGeom>
              <a:avLst/>
              <a:gdLst>
                <a:gd name="T0" fmla="*/ 2 w 86"/>
                <a:gd name="T1" fmla="*/ 0 h 73"/>
                <a:gd name="T2" fmla="*/ 5 w 86"/>
                <a:gd name="T3" fmla="*/ 18 h 73"/>
                <a:gd name="T4" fmla="*/ 13 w 86"/>
                <a:gd name="T5" fmla="*/ 24 h 73"/>
                <a:gd name="T6" fmla="*/ 27 w 86"/>
                <a:gd name="T7" fmla="*/ 27 h 73"/>
                <a:gd name="T8" fmla="*/ 36 w 86"/>
                <a:gd name="T9" fmla="*/ 31 h 73"/>
                <a:gd name="T10" fmla="*/ 42 w 86"/>
                <a:gd name="T11" fmla="*/ 36 h 73"/>
                <a:gd name="T12" fmla="*/ 49 w 86"/>
                <a:gd name="T13" fmla="*/ 38 h 73"/>
                <a:gd name="T14" fmla="*/ 41 w 86"/>
                <a:gd name="T15" fmla="*/ 21 h 73"/>
                <a:gd name="T16" fmla="*/ 36 w 86"/>
                <a:gd name="T17" fmla="*/ 12 h 73"/>
                <a:gd name="T18" fmla="*/ 20 w 86"/>
                <a:gd name="T19" fmla="*/ 13 h 73"/>
                <a:gd name="T20" fmla="*/ 14 w 86"/>
                <a:gd name="T21" fmla="*/ 10 h 73"/>
                <a:gd name="T22" fmla="*/ 4 w 86"/>
                <a:gd name="T23" fmla="*/ 0 h 73"/>
                <a:gd name="T24" fmla="*/ 2 w 86"/>
                <a:gd name="T25" fmla="*/ 0 h 7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62"/>
            <p:cNvSpPr>
              <a:spLocks/>
            </p:cNvSpPr>
            <p:nvPr/>
          </p:nvSpPr>
          <p:spPr bwMode="invGray">
            <a:xfrm>
              <a:off x="4092" y="3195"/>
              <a:ext cx="83" cy="117"/>
            </a:xfrm>
            <a:custGeom>
              <a:avLst/>
              <a:gdLst>
                <a:gd name="T0" fmla="*/ 55 w 111"/>
                <a:gd name="T1" fmla="*/ 0 h 156"/>
                <a:gd name="T2" fmla="*/ 42 w 111"/>
                <a:gd name="T3" fmla="*/ 6 h 156"/>
                <a:gd name="T4" fmla="*/ 13 w 111"/>
                <a:gd name="T5" fmla="*/ 8 h 156"/>
                <a:gd name="T6" fmla="*/ 7 w 111"/>
                <a:gd name="T7" fmla="*/ 19 h 156"/>
                <a:gd name="T8" fmla="*/ 6 w 111"/>
                <a:gd name="T9" fmla="*/ 35 h 156"/>
                <a:gd name="T10" fmla="*/ 7 w 111"/>
                <a:gd name="T11" fmla="*/ 42 h 156"/>
                <a:gd name="T12" fmla="*/ 1 w 111"/>
                <a:gd name="T13" fmla="*/ 50 h 156"/>
                <a:gd name="T14" fmla="*/ 7 w 111"/>
                <a:gd name="T15" fmla="*/ 62 h 156"/>
                <a:gd name="T16" fmla="*/ 13 w 111"/>
                <a:gd name="T17" fmla="*/ 70 h 156"/>
                <a:gd name="T18" fmla="*/ 8 w 111"/>
                <a:gd name="T19" fmla="*/ 81 h 156"/>
                <a:gd name="T20" fmla="*/ 13 w 111"/>
                <a:gd name="T21" fmla="*/ 88 h 156"/>
                <a:gd name="T22" fmla="*/ 23 w 111"/>
                <a:gd name="T23" fmla="*/ 81 h 156"/>
                <a:gd name="T24" fmla="*/ 28 w 111"/>
                <a:gd name="T25" fmla="*/ 53 h 156"/>
                <a:gd name="T26" fmla="*/ 31 w 111"/>
                <a:gd name="T27" fmla="*/ 71 h 156"/>
                <a:gd name="T28" fmla="*/ 37 w 111"/>
                <a:gd name="T29" fmla="*/ 82 h 156"/>
                <a:gd name="T30" fmla="*/ 34 w 111"/>
                <a:gd name="T31" fmla="*/ 63 h 156"/>
                <a:gd name="T32" fmla="*/ 40 w 111"/>
                <a:gd name="T33" fmla="*/ 41 h 156"/>
                <a:gd name="T34" fmla="*/ 39 w 111"/>
                <a:gd name="T35" fmla="*/ 29 h 156"/>
                <a:gd name="T36" fmla="*/ 30 w 111"/>
                <a:gd name="T37" fmla="*/ 34 h 156"/>
                <a:gd name="T38" fmla="*/ 19 w 111"/>
                <a:gd name="T39" fmla="*/ 31 h 156"/>
                <a:gd name="T40" fmla="*/ 23 w 111"/>
                <a:gd name="T41" fmla="*/ 20 h 156"/>
                <a:gd name="T42" fmla="*/ 34 w 111"/>
                <a:gd name="T43" fmla="*/ 20 h 156"/>
                <a:gd name="T44" fmla="*/ 43 w 111"/>
                <a:gd name="T45" fmla="*/ 22 h 156"/>
                <a:gd name="T46" fmla="*/ 55 w 111"/>
                <a:gd name="T47" fmla="*/ 17 h 156"/>
                <a:gd name="T48" fmla="*/ 62 w 111"/>
                <a:gd name="T49" fmla="*/ 8 h 156"/>
                <a:gd name="T50" fmla="*/ 55 w 111"/>
                <a:gd name="T51" fmla="*/ 0 h 1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63"/>
            <p:cNvSpPr>
              <a:spLocks/>
            </p:cNvSpPr>
            <p:nvPr/>
          </p:nvSpPr>
          <p:spPr bwMode="invGray">
            <a:xfrm>
              <a:off x="4064" y="2777"/>
              <a:ext cx="22" cy="71"/>
            </a:xfrm>
            <a:custGeom>
              <a:avLst/>
              <a:gdLst>
                <a:gd name="T0" fmla="*/ 7 w 30"/>
                <a:gd name="T1" fmla="*/ 0 h 94"/>
                <a:gd name="T2" fmla="*/ 0 w 30"/>
                <a:gd name="T3" fmla="*/ 9 h 94"/>
                <a:gd name="T4" fmla="*/ 3 w 30"/>
                <a:gd name="T5" fmla="*/ 21 h 94"/>
                <a:gd name="T6" fmla="*/ 1 w 30"/>
                <a:gd name="T7" fmla="*/ 35 h 94"/>
                <a:gd name="T8" fmla="*/ 9 w 30"/>
                <a:gd name="T9" fmla="*/ 54 h 94"/>
                <a:gd name="T10" fmla="*/ 16 w 30"/>
                <a:gd name="T11" fmla="*/ 47 h 94"/>
                <a:gd name="T12" fmla="*/ 12 w 30"/>
                <a:gd name="T13" fmla="*/ 35 h 94"/>
                <a:gd name="T14" fmla="*/ 7 w 30"/>
                <a:gd name="T15" fmla="*/ 0 h 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64"/>
            <p:cNvSpPr>
              <a:spLocks/>
            </p:cNvSpPr>
            <p:nvPr/>
          </p:nvSpPr>
          <p:spPr bwMode="invGray">
            <a:xfrm>
              <a:off x="4078" y="2896"/>
              <a:ext cx="61" cy="118"/>
            </a:xfrm>
            <a:custGeom>
              <a:avLst/>
              <a:gdLst>
                <a:gd name="T0" fmla="*/ 7 w 81"/>
                <a:gd name="T1" fmla="*/ 1 h 158"/>
                <a:gd name="T2" fmla="*/ 0 w 81"/>
                <a:gd name="T3" fmla="*/ 11 h 158"/>
                <a:gd name="T4" fmla="*/ 5 w 81"/>
                <a:gd name="T5" fmla="*/ 28 h 158"/>
                <a:gd name="T6" fmla="*/ 4 w 81"/>
                <a:gd name="T7" fmla="*/ 60 h 158"/>
                <a:gd name="T8" fmla="*/ 10 w 81"/>
                <a:gd name="T9" fmla="*/ 58 h 158"/>
                <a:gd name="T10" fmla="*/ 11 w 81"/>
                <a:gd name="T11" fmla="*/ 64 h 158"/>
                <a:gd name="T12" fmla="*/ 17 w 81"/>
                <a:gd name="T13" fmla="*/ 68 h 158"/>
                <a:gd name="T14" fmla="*/ 22 w 81"/>
                <a:gd name="T15" fmla="*/ 78 h 158"/>
                <a:gd name="T16" fmla="*/ 27 w 81"/>
                <a:gd name="T17" fmla="*/ 72 h 158"/>
                <a:gd name="T18" fmla="*/ 37 w 81"/>
                <a:gd name="T19" fmla="*/ 75 h 158"/>
                <a:gd name="T20" fmla="*/ 35 w 81"/>
                <a:gd name="T21" fmla="*/ 60 h 158"/>
                <a:gd name="T22" fmla="*/ 27 w 81"/>
                <a:gd name="T23" fmla="*/ 58 h 158"/>
                <a:gd name="T24" fmla="*/ 22 w 81"/>
                <a:gd name="T25" fmla="*/ 51 h 158"/>
                <a:gd name="T26" fmla="*/ 19 w 81"/>
                <a:gd name="T27" fmla="*/ 41 h 158"/>
                <a:gd name="T28" fmla="*/ 23 w 81"/>
                <a:gd name="T29" fmla="*/ 30 h 158"/>
                <a:gd name="T30" fmla="*/ 20 w 81"/>
                <a:gd name="T31" fmla="*/ 19 h 158"/>
                <a:gd name="T32" fmla="*/ 24 w 81"/>
                <a:gd name="T33" fmla="*/ 11 h 158"/>
                <a:gd name="T34" fmla="*/ 17 w 81"/>
                <a:gd name="T35" fmla="*/ 2 h 158"/>
                <a:gd name="T36" fmla="*/ 11 w 81"/>
                <a:gd name="T37" fmla="*/ 4 h 158"/>
                <a:gd name="T38" fmla="*/ 7 w 81"/>
                <a:gd name="T39" fmla="*/ 1 h 1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65"/>
            <p:cNvSpPr>
              <a:spLocks/>
            </p:cNvSpPr>
            <p:nvPr/>
          </p:nvSpPr>
          <p:spPr bwMode="invGray">
            <a:xfrm>
              <a:off x="4121" y="3052"/>
              <a:ext cx="64" cy="79"/>
            </a:xfrm>
            <a:custGeom>
              <a:avLst/>
              <a:gdLst>
                <a:gd name="T0" fmla="*/ 29 w 85"/>
                <a:gd name="T1" fmla="*/ 0 h 105"/>
                <a:gd name="T2" fmla="*/ 25 w 85"/>
                <a:gd name="T3" fmla="*/ 11 h 105"/>
                <a:gd name="T4" fmla="*/ 18 w 85"/>
                <a:gd name="T5" fmla="*/ 17 h 105"/>
                <a:gd name="T6" fmla="*/ 9 w 85"/>
                <a:gd name="T7" fmla="*/ 20 h 105"/>
                <a:gd name="T8" fmla="*/ 5 w 85"/>
                <a:gd name="T9" fmla="*/ 27 h 105"/>
                <a:gd name="T10" fmla="*/ 2 w 85"/>
                <a:gd name="T11" fmla="*/ 42 h 105"/>
                <a:gd name="T12" fmla="*/ 8 w 85"/>
                <a:gd name="T13" fmla="*/ 40 h 105"/>
                <a:gd name="T14" fmla="*/ 14 w 85"/>
                <a:gd name="T15" fmla="*/ 35 h 105"/>
                <a:gd name="T16" fmla="*/ 20 w 85"/>
                <a:gd name="T17" fmla="*/ 39 h 105"/>
                <a:gd name="T18" fmla="*/ 33 w 85"/>
                <a:gd name="T19" fmla="*/ 56 h 105"/>
                <a:gd name="T20" fmla="*/ 40 w 85"/>
                <a:gd name="T21" fmla="*/ 41 h 105"/>
                <a:gd name="T22" fmla="*/ 48 w 85"/>
                <a:gd name="T23" fmla="*/ 38 h 105"/>
                <a:gd name="T24" fmla="*/ 42 w 85"/>
                <a:gd name="T25" fmla="*/ 22 h 105"/>
                <a:gd name="T26" fmla="*/ 29 w 85"/>
                <a:gd name="T27" fmla="*/ 0 h 10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66"/>
            <p:cNvSpPr>
              <a:spLocks/>
            </p:cNvSpPr>
            <p:nvPr/>
          </p:nvSpPr>
          <p:spPr bwMode="invGray">
            <a:xfrm>
              <a:off x="4197" y="3193"/>
              <a:ext cx="29" cy="49"/>
            </a:xfrm>
            <a:custGeom>
              <a:avLst/>
              <a:gdLst>
                <a:gd name="T0" fmla="*/ 4 w 38"/>
                <a:gd name="T1" fmla="*/ 15 h 66"/>
                <a:gd name="T2" fmla="*/ 15 w 38"/>
                <a:gd name="T3" fmla="*/ 36 h 66"/>
                <a:gd name="T4" fmla="*/ 18 w 38"/>
                <a:gd name="T5" fmla="*/ 29 h 66"/>
                <a:gd name="T6" fmla="*/ 22 w 38"/>
                <a:gd name="T7" fmla="*/ 22 h 66"/>
                <a:gd name="T8" fmla="*/ 18 w 38"/>
                <a:gd name="T9" fmla="*/ 14 h 66"/>
                <a:gd name="T10" fmla="*/ 11 w 38"/>
                <a:gd name="T11" fmla="*/ 7 h 66"/>
                <a:gd name="T12" fmla="*/ 6 w 38"/>
                <a:gd name="T13" fmla="*/ 1 h 66"/>
                <a:gd name="T14" fmla="*/ 2 w 38"/>
                <a:gd name="T15" fmla="*/ 7 h 66"/>
                <a:gd name="T16" fmla="*/ 4 w 38"/>
                <a:gd name="T17" fmla="*/ 15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67"/>
            <p:cNvSpPr>
              <a:spLocks/>
            </p:cNvSpPr>
            <p:nvPr/>
          </p:nvSpPr>
          <p:spPr bwMode="invGray">
            <a:xfrm>
              <a:off x="4181" y="3275"/>
              <a:ext cx="18" cy="17"/>
            </a:xfrm>
            <a:custGeom>
              <a:avLst/>
              <a:gdLst>
                <a:gd name="T0" fmla="*/ 0 w 24"/>
                <a:gd name="T1" fmla="*/ 0 h 23"/>
                <a:gd name="T2" fmla="*/ 4 w 24"/>
                <a:gd name="T3" fmla="*/ 13 h 23"/>
                <a:gd name="T4" fmla="*/ 14 w 24"/>
                <a:gd name="T5" fmla="*/ 6 h 23"/>
                <a:gd name="T6" fmla="*/ 0 w 24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68"/>
            <p:cNvSpPr>
              <a:spLocks/>
            </p:cNvSpPr>
            <p:nvPr/>
          </p:nvSpPr>
          <p:spPr bwMode="invGray">
            <a:xfrm>
              <a:off x="4208" y="3265"/>
              <a:ext cx="45" cy="37"/>
            </a:xfrm>
            <a:custGeom>
              <a:avLst/>
              <a:gdLst>
                <a:gd name="T0" fmla="*/ 5 w 60"/>
                <a:gd name="T1" fmla="*/ 0 h 49"/>
                <a:gd name="T2" fmla="*/ 0 w 60"/>
                <a:gd name="T3" fmla="*/ 11 h 49"/>
                <a:gd name="T4" fmla="*/ 16 w 60"/>
                <a:gd name="T5" fmla="*/ 19 h 49"/>
                <a:gd name="T6" fmla="*/ 24 w 60"/>
                <a:gd name="T7" fmla="*/ 26 h 49"/>
                <a:gd name="T8" fmla="*/ 34 w 60"/>
                <a:gd name="T9" fmla="*/ 24 h 49"/>
                <a:gd name="T10" fmla="*/ 28 w 60"/>
                <a:gd name="T11" fmla="*/ 14 h 49"/>
                <a:gd name="T12" fmla="*/ 16 w 60"/>
                <a:gd name="T13" fmla="*/ 2 h 49"/>
                <a:gd name="T14" fmla="*/ 11 w 60"/>
                <a:gd name="T15" fmla="*/ 9 h 49"/>
                <a:gd name="T16" fmla="*/ 5 w 60"/>
                <a:gd name="T17" fmla="*/ 0 h 4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69"/>
            <p:cNvSpPr>
              <a:spLocks/>
            </p:cNvSpPr>
            <p:nvPr/>
          </p:nvSpPr>
          <p:spPr bwMode="invGray">
            <a:xfrm>
              <a:off x="4277" y="3335"/>
              <a:ext cx="24" cy="33"/>
            </a:xfrm>
            <a:custGeom>
              <a:avLst/>
              <a:gdLst>
                <a:gd name="T0" fmla="*/ 16 w 32"/>
                <a:gd name="T1" fmla="*/ 0 h 44"/>
                <a:gd name="T2" fmla="*/ 6 w 32"/>
                <a:gd name="T3" fmla="*/ 6 h 44"/>
                <a:gd name="T4" fmla="*/ 7 w 32"/>
                <a:gd name="T5" fmla="*/ 18 h 44"/>
                <a:gd name="T6" fmla="*/ 14 w 32"/>
                <a:gd name="T7" fmla="*/ 20 h 44"/>
                <a:gd name="T8" fmla="*/ 16 w 32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70"/>
            <p:cNvSpPr>
              <a:spLocks/>
            </p:cNvSpPr>
            <p:nvPr/>
          </p:nvSpPr>
          <p:spPr bwMode="invGray">
            <a:xfrm>
              <a:off x="4544" y="3293"/>
              <a:ext cx="46" cy="47"/>
            </a:xfrm>
            <a:custGeom>
              <a:avLst/>
              <a:gdLst>
                <a:gd name="T0" fmla="*/ 4 w 61"/>
                <a:gd name="T1" fmla="*/ 0 h 63"/>
                <a:gd name="T2" fmla="*/ 0 w 61"/>
                <a:gd name="T3" fmla="*/ 7 h 63"/>
                <a:gd name="T4" fmla="*/ 14 w 61"/>
                <a:gd name="T5" fmla="*/ 19 h 63"/>
                <a:gd name="T6" fmla="*/ 20 w 61"/>
                <a:gd name="T7" fmla="*/ 30 h 63"/>
                <a:gd name="T8" fmla="*/ 26 w 61"/>
                <a:gd name="T9" fmla="*/ 35 h 63"/>
                <a:gd name="T10" fmla="*/ 35 w 61"/>
                <a:gd name="T11" fmla="*/ 31 h 63"/>
                <a:gd name="T12" fmla="*/ 19 w 61"/>
                <a:gd name="T13" fmla="*/ 10 h 63"/>
                <a:gd name="T14" fmla="*/ 4 w 61"/>
                <a:gd name="T15" fmla="*/ 0 h 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71"/>
            <p:cNvSpPr>
              <a:spLocks/>
            </p:cNvSpPr>
            <p:nvPr/>
          </p:nvSpPr>
          <p:spPr bwMode="invGray">
            <a:xfrm>
              <a:off x="4147" y="3352"/>
              <a:ext cx="46" cy="50"/>
            </a:xfrm>
            <a:custGeom>
              <a:avLst/>
              <a:gdLst>
                <a:gd name="T0" fmla="*/ 16 w 61"/>
                <a:gd name="T1" fmla="*/ 4 h 67"/>
                <a:gd name="T2" fmla="*/ 17 w 61"/>
                <a:gd name="T3" fmla="*/ 19 h 67"/>
                <a:gd name="T4" fmla="*/ 9 w 61"/>
                <a:gd name="T5" fmla="*/ 24 h 67"/>
                <a:gd name="T6" fmla="*/ 13 w 61"/>
                <a:gd name="T7" fmla="*/ 37 h 67"/>
                <a:gd name="T8" fmla="*/ 27 w 61"/>
                <a:gd name="T9" fmla="*/ 32 h 67"/>
                <a:gd name="T10" fmla="*/ 34 w 61"/>
                <a:gd name="T11" fmla="*/ 26 h 67"/>
                <a:gd name="T12" fmla="*/ 29 w 61"/>
                <a:gd name="T13" fmla="*/ 16 h 67"/>
                <a:gd name="T14" fmla="*/ 32 w 61"/>
                <a:gd name="T15" fmla="*/ 7 h 67"/>
                <a:gd name="T16" fmla="*/ 31 w 61"/>
                <a:gd name="T17" fmla="*/ 1 h 67"/>
                <a:gd name="T18" fmla="*/ 26 w 61"/>
                <a:gd name="T19" fmla="*/ 2 h 67"/>
                <a:gd name="T20" fmla="*/ 29 w 61"/>
                <a:gd name="T21" fmla="*/ 3 h 67"/>
                <a:gd name="T22" fmla="*/ 28 w 61"/>
                <a:gd name="T23" fmla="*/ 9 h 67"/>
                <a:gd name="T24" fmla="*/ 24 w 61"/>
                <a:gd name="T25" fmla="*/ 13 h 67"/>
                <a:gd name="T26" fmla="*/ 16 w 61"/>
                <a:gd name="T27" fmla="*/ 4 h 6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72"/>
            <p:cNvSpPr>
              <a:spLocks/>
            </p:cNvSpPr>
            <p:nvPr/>
          </p:nvSpPr>
          <p:spPr bwMode="invGray">
            <a:xfrm>
              <a:off x="4098" y="3371"/>
              <a:ext cx="32" cy="27"/>
            </a:xfrm>
            <a:custGeom>
              <a:avLst/>
              <a:gdLst>
                <a:gd name="T0" fmla="*/ 12 w 43"/>
                <a:gd name="T1" fmla="*/ 2 h 36"/>
                <a:gd name="T2" fmla="*/ 3 w 43"/>
                <a:gd name="T3" fmla="*/ 4 h 36"/>
                <a:gd name="T4" fmla="*/ 19 w 43"/>
                <a:gd name="T5" fmla="*/ 20 h 36"/>
                <a:gd name="T6" fmla="*/ 23 w 43"/>
                <a:gd name="T7" fmla="*/ 17 h 36"/>
                <a:gd name="T8" fmla="*/ 12 w 43"/>
                <a:gd name="T9" fmla="*/ 2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73"/>
            <p:cNvSpPr>
              <a:spLocks/>
            </p:cNvSpPr>
            <p:nvPr/>
          </p:nvSpPr>
          <p:spPr bwMode="invGray">
            <a:xfrm>
              <a:off x="4077" y="3342"/>
              <a:ext cx="24" cy="31"/>
            </a:xfrm>
            <a:custGeom>
              <a:avLst/>
              <a:gdLst>
                <a:gd name="T0" fmla="*/ 12 w 32"/>
                <a:gd name="T1" fmla="*/ 0 h 41"/>
                <a:gd name="T2" fmla="*/ 0 w 32"/>
                <a:gd name="T3" fmla="*/ 15 h 41"/>
                <a:gd name="T4" fmla="*/ 9 w 32"/>
                <a:gd name="T5" fmla="*/ 14 h 41"/>
                <a:gd name="T6" fmla="*/ 11 w 32"/>
                <a:gd name="T7" fmla="*/ 17 h 41"/>
                <a:gd name="T8" fmla="*/ 9 w 32"/>
                <a:gd name="T9" fmla="*/ 20 h 41"/>
                <a:gd name="T10" fmla="*/ 17 w 32"/>
                <a:gd name="T11" fmla="*/ 12 h 41"/>
                <a:gd name="T12" fmla="*/ 14 w 32"/>
                <a:gd name="T13" fmla="*/ 5 h 41"/>
                <a:gd name="T14" fmla="*/ 12 w 32"/>
                <a:gd name="T15" fmla="*/ 0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74"/>
            <p:cNvSpPr>
              <a:spLocks/>
            </p:cNvSpPr>
            <p:nvPr/>
          </p:nvSpPr>
          <p:spPr bwMode="invGray">
            <a:xfrm>
              <a:off x="4111" y="3353"/>
              <a:ext cx="34" cy="24"/>
            </a:xfrm>
            <a:custGeom>
              <a:avLst/>
              <a:gdLst>
                <a:gd name="T0" fmla="*/ 12 w 45"/>
                <a:gd name="T1" fmla="*/ 0 h 32"/>
                <a:gd name="T2" fmla="*/ 0 w 45"/>
                <a:gd name="T3" fmla="*/ 4 h 32"/>
                <a:gd name="T4" fmla="*/ 15 w 45"/>
                <a:gd name="T5" fmla="*/ 17 h 32"/>
                <a:gd name="T6" fmla="*/ 26 w 45"/>
                <a:gd name="T7" fmla="*/ 14 h 32"/>
                <a:gd name="T8" fmla="*/ 13 w 45"/>
                <a:gd name="T9" fmla="*/ 6 h 32"/>
                <a:gd name="T10" fmla="*/ 12 w 45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75"/>
            <p:cNvSpPr>
              <a:spLocks/>
            </p:cNvSpPr>
            <p:nvPr/>
          </p:nvSpPr>
          <p:spPr bwMode="invGray">
            <a:xfrm>
              <a:off x="4062" y="3021"/>
              <a:ext cx="27" cy="55"/>
            </a:xfrm>
            <a:custGeom>
              <a:avLst/>
              <a:gdLst>
                <a:gd name="T0" fmla="*/ 18 w 35"/>
                <a:gd name="T1" fmla="*/ 0 h 74"/>
                <a:gd name="T2" fmla="*/ 12 w 35"/>
                <a:gd name="T3" fmla="*/ 8 h 74"/>
                <a:gd name="T4" fmla="*/ 5 w 35"/>
                <a:gd name="T5" fmla="*/ 20 h 74"/>
                <a:gd name="T6" fmla="*/ 0 w 35"/>
                <a:gd name="T7" fmla="*/ 33 h 74"/>
                <a:gd name="T8" fmla="*/ 5 w 35"/>
                <a:gd name="T9" fmla="*/ 41 h 74"/>
                <a:gd name="T10" fmla="*/ 12 w 35"/>
                <a:gd name="T11" fmla="*/ 33 h 74"/>
                <a:gd name="T12" fmla="*/ 21 w 35"/>
                <a:gd name="T13" fmla="*/ 18 h 74"/>
                <a:gd name="T14" fmla="*/ 18 w 35"/>
                <a:gd name="T15" fmla="*/ 0 h 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76"/>
            <p:cNvSpPr>
              <a:spLocks/>
            </p:cNvSpPr>
            <p:nvPr/>
          </p:nvSpPr>
          <p:spPr bwMode="invGray">
            <a:xfrm>
              <a:off x="4113" y="3012"/>
              <a:ext cx="19" cy="55"/>
            </a:xfrm>
            <a:custGeom>
              <a:avLst/>
              <a:gdLst>
                <a:gd name="T0" fmla="*/ 8 w 25"/>
                <a:gd name="T1" fmla="*/ 4 h 73"/>
                <a:gd name="T2" fmla="*/ 2 w 25"/>
                <a:gd name="T3" fmla="*/ 5 h 73"/>
                <a:gd name="T4" fmla="*/ 0 w 25"/>
                <a:gd name="T5" fmla="*/ 13 h 73"/>
                <a:gd name="T6" fmla="*/ 8 w 25"/>
                <a:gd name="T7" fmla="*/ 23 h 73"/>
                <a:gd name="T8" fmla="*/ 14 w 25"/>
                <a:gd name="T9" fmla="*/ 32 h 73"/>
                <a:gd name="T10" fmla="*/ 9 w 25"/>
                <a:gd name="T11" fmla="*/ 11 h 73"/>
                <a:gd name="T12" fmla="*/ 8 w 25"/>
                <a:gd name="T13" fmla="*/ 4 h 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77"/>
            <p:cNvSpPr>
              <a:spLocks/>
            </p:cNvSpPr>
            <p:nvPr/>
          </p:nvSpPr>
          <p:spPr bwMode="invGray">
            <a:xfrm>
              <a:off x="4135" y="2995"/>
              <a:ext cx="10" cy="25"/>
            </a:xfrm>
            <a:custGeom>
              <a:avLst/>
              <a:gdLst>
                <a:gd name="T0" fmla="*/ 6 w 14"/>
                <a:gd name="T1" fmla="*/ 0 h 33"/>
                <a:gd name="T2" fmla="*/ 1 w 14"/>
                <a:gd name="T3" fmla="*/ 6 h 33"/>
                <a:gd name="T4" fmla="*/ 6 w 14"/>
                <a:gd name="T5" fmla="*/ 14 h 33"/>
                <a:gd name="T6" fmla="*/ 6 w 14"/>
                <a:gd name="T7" fmla="*/ 0 h 3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78"/>
            <p:cNvSpPr>
              <a:spLocks/>
            </p:cNvSpPr>
            <p:nvPr/>
          </p:nvSpPr>
          <p:spPr bwMode="invGray">
            <a:xfrm>
              <a:off x="4145" y="3007"/>
              <a:ext cx="21" cy="48"/>
            </a:xfrm>
            <a:custGeom>
              <a:avLst/>
              <a:gdLst>
                <a:gd name="T0" fmla="*/ 3 w 28"/>
                <a:gd name="T1" fmla="*/ 0 h 64"/>
                <a:gd name="T2" fmla="*/ 6 w 28"/>
                <a:gd name="T3" fmla="*/ 8 h 64"/>
                <a:gd name="T4" fmla="*/ 11 w 28"/>
                <a:gd name="T5" fmla="*/ 12 h 64"/>
                <a:gd name="T6" fmla="*/ 5 w 28"/>
                <a:gd name="T7" fmla="*/ 22 h 64"/>
                <a:gd name="T8" fmla="*/ 0 w 28"/>
                <a:gd name="T9" fmla="*/ 32 h 64"/>
                <a:gd name="T10" fmla="*/ 6 w 28"/>
                <a:gd name="T11" fmla="*/ 32 h 64"/>
                <a:gd name="T12" fmla="*/ 15 w 28"/>
                <a:gd name="T13" fmla="*/ 15 h 64"/>
                <a:gd name="T14" fmla="*/ 3 w 28"/>
                <a:gd name="T15" fmla="*/ 0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79"/>
            <p:cNvSpPr>
              <a:spLocks/>
            </p:cNvSpPr>
            <p:nvPr/>
          </p:nvSpPr>
          <p:spPr bwMode="invGray">
            <a:xfrm>
              <a:off x="3876" y="3076"/>
              <a:ext cx="12" cy="27"/>
            </a:xfrm>
            <a:custGeom>
              <a:avLst/>
              <a:gdLst>
                <a:gd name="T0" fmla="*/ 8 w 16"/>
                <a:gd name="T1" fmla="*/ 2 h 36"/>
                <a:gd name="T2" fmla="*/ 0 w 16"/>
                <a:gd name="T3" fmla="*/ 4 h 36"/>
                <a:gd name="T4" fmla="*/ 5 w 16"/>
                <a:gd name="T5" fmla="*/ 13 h 36"/>
                <a:gd name="T6" fmla="*/ 8 w 16"/>
                <a:gd name="T7" fmla="*/ 2 h 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80"/>
            <p:cNvSpPr>
              <a:spLocks/>
            </p:cNvSpPr>
            <p:nvPr/>
          </p:nvSpPr>
          <p:spPr bwMode="invGray">
            <a:xfrm>
              <a:off x="3866" y="3053"/>
              <a:ext cx="10" cy="15"/>
            </a:xfrm>
            <a:custGeom>
              <a:avLst/>
              <a:gdLst>
                <a:gd name="T0" fmla="*/ 6 w 13"/>
                <a:gd name="T1" fmla="*/ 3 h 20"/>
                <a:gd name="T2" fmla="*/ 1 w 13"/>
                <a:gd name="T3" fmla="*/ 6 h 20"/>
                <a:gd name="T4" fmla="*/ 5 w 13"/>
                <a:gd name="T5" fmla="*/ 11 h 20"/>
                <a:gd name="T6" fmla="*/ 6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81"/>
            <p:cNvSpPr>
              <a:spLocks/>
            </p:cNvSpPr>
            <p:nvPr/>
          </p:nvSpPr>
          <p:spPr bwMode="invGray">
            <a:xfrm>
              <a:off x="3862" y="3035"/>
              <a:ext cx="12" cy="14"/>
            </a:xfrm>
            <a:custGeom>
              <a:avLst/>
              <a:gdLst>
                <a:gd name="T0" fmla="*/ 6 w 16"/>
                <a:gd name="T1" fmla="*/ 3 h 19"/>
                <a:gd name="T2" fmla="*/ 0 w 16"/>
                <a:gd name="T3" fmla="*/ 5 h 19"/>
                <a:gd name="T4" fmla="*/ 7 w 16"/>
                <a:gd name="T5" fmla="*/ 10 h 19"/>
                <a:gd name="T6" fmla="*/ 6 w 16"/>
                <a:gd name="T7" fmla="*/ 3 h 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82"/>
            <p:cNvSpPr>
              <a:spLocks/>
            </p:cNvSpPr>
            <p:nvPr/>
          </p:nvSpPr>
          <p:spPr bwMode="invGray">
            <a:xfrm>
              <a:off x="3850" y="2995"/>
              <a:ext cx="11" cy="19"/>
            </a:xfrm>
            <a:custGeom>
              <a:avLst/>
              <a:gdLst>
                <a:gd name="T0" fmla="*/ 4 w 14"/>
                <a:gd name="T1" fmla="*/ 0 h 25"/>
                <a:gd name="T2" fmla="*/ 0 w 14"/>
                <a:gd name="T3" fmla="*/ 8 h 25"/>
                <a:gd name="T4" fmla="*/ 7 w 14"/>
                <a:gd name="T5" fmla="*/ 14 h 25"/>
                <a:gd name="T6" fmla="*/ 4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83"/>
            <p:cNvSpPr>
              <a:spLocks/>
            </p:cNvSpPr>
            <p:nvPr/>
          </p:nvSpPr>
          <p:spPr bwMode="invGray">
            <a:xfrm>
              <a:off x="3852" y="3020"/>
              <a:ext cx="16" cy="13"/>
            </a:xfrm>
            <a:custGeom>
              <a:avLst/>
              <a:gdLst>
                <a:gd name="T0" fmla="*/ 7 w 22"/>
                <a:gd name="T1" fmla="*/ 0 h 18"/>
                <a:gd name="T2" fmla="*/ 10 w 22"/>
                <a:gd name="T3" fmla="*/ 9 h 18"/>
                <a:gd name="T4" fmla="*/ 7 w 22"/>
                <a:gd name="T5" fmla="*/ 3 h 18"/>
                <a:gd name="T6" fmla="*/ 7 w 22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84"/>
            <p:cNvSpPr>
              <a:spLocks/>
            </p:cNvSpPr>
            <p:nvPr/>
          </p:nvSpPr>
          <p:spPr bwMode="invGray">
            <a:xfrm>
              <a:off x="4688" y="3643"/>
              <a:ext cx="45" cy="60"/>
            </a:xfrm>
            <a:custGeom>
              <a:avLst/>
              <a:gdLst>
                <a:gd name="T0" fmla="*/ 6 w 60"/>
                <a:gd name="T1" fmla="*/ 4 h 81"/>
                <a:gd name="T2" fmla="*/ 2 w 60"/>
                <a:gd name="T3" fmla="*/ 10 h 81"/>
                <a:gd name="T4" fmla="*/ 8 w 60"/>
                <a:gd name="T5" fmla="*/ 21 h 81"/>
                <a:gd name="T6" fmla="*/ 15 w 60"/>
                <a:gd name="T7" fmla="*/ 30 h 81"/>
                <a:gd name="T8" fmla="*/ 23 w 60"/>
                <a:gd name="T9" fmla="*/ 35 h 81"/>
                <a:gd name="T10" fmla="*/ 29 w 60"/>
                <a:gd name="T11" fmla="*/ 44 h 81"/>
                <a:gd name="T12" fmla="*/ 29 w 60"/>
                <a:gd name="T13" fmla="*/ 31 h 81"/>
                <a:gd name="T14" fmla="*/ 24 w 60"/>
                <a:gd name="T15" fmla="*/ 20 h 81"/>
                <a:gd name="T16" fmla="*/ 14 w 60"/>
                <a:gd name="T17" fmla="*/ 10 h 81"/>
                <a:gd name="T18" fmla="*/ 6 w 60"/>
                <a:gd name="T19" fmla="*/ 4 h 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85"/>
            <p:cNvSpPr>
              <a:spLocks/>
            </p:cNvSpPr>
            <p:nvPr/>
          </p:nvSpPr>
          <p:spPr bwMode="invGray">
            <a:xfrm>
              <a:off x="4919" y="3594"/>
              <a:ext cx="53" cy="46"/>
            </a:xfrm>
            <a:custGeom>
              <a:avLst/>
              <a:gdLst>
                <a:gd name="T0" fmla="*/ 16 w 71"/>
                <a:gd name="T1" fmla="*/ 13 h 61"/>
                <a:gd name="T2" fmla="*/ 7 w 71"/>
                <a:gd name="T3" fmla="*/ 18 h 61"/>
                <a:gd name="T4" fmla="*/ 1 w 71"/>
                <a:gd name="T5" fmla="*/ 25 h 61"/>
                <a:gd name="T6" fmla="*/ 7 w 71"/>
                <a:gd name="T7" fmla="*/ 33 h 61"/>
                <a:gd name="T8" fmla="*/ 16 w 71"/>
                <a:gd name="T9" fmla="*/ 25 h 61"/>
                <a:gd name="T10" fmla="*/ 22 w 71"/>
                <a:gd name="T11" fmla="*/ 13 h 61"/>
                <a:gd name="T12" fmla="*/ 31 w 71"/>
                <a:gd name="T13" fmla="*/ 0 h 61"/>
                <a:gd name="T14" fmla="*/ 40 w 71"/>
                <a:gd name="T15" fmla="*/ 6 h 61"/>
                <a:gd name="T16" fmla="*/ 19 w 71"/>
                <a:gd name="T17" fmla="*/ 13 h 61"/>
                <a:gd name="T18" fmla="*/ 16 w 71"/>
                <a:gd name="T19" fmla="*/ 13 h 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86"/>
            <p:cNvSpPr>
              <a:spLocks/>
            </p:cNvSpPr>
            <p:nvPr/>
          </p:nvSpPr>
          <p:spPr bwMode="invGray">
            <a:xfrm>
              <a:off x="4759" y="3569"/>
              <a:ext cx="17" cy="23"/>
            </a:xfrm>
            <a:custGeom>
              <a:avLst/>
              <a:gdLst>
                <a:gd name="T0" fmla="*/ 5 w 23"/>
                <a:gd name="T1" fmla="*/ 0 h 30"/>
                <a:gd name="T2" fmla="*/ 0 w 23"/>
                <a:gd name="T3" fmla="*/ 8 h 30"/>
                <a:gd name="T4" fmla="*/ 7 w 23"/>
                <a:gd name="T5" fmla="*/ 18 h 30"/>
                <a:gd name="T6" fmla="*/ 5 w 23"/>
                <a:gd name="T7" fmla="*/ 0 h 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87"/>
            <p:cNvSpPr>
              <a:spLocks/>
            </p:cNvSpPr>
            <p:nvPr/>
          </p:nvSpPr>
          <p:spPr bwMode="invGray">
            <a:xfrm>
              <a:off x="4751" y="3547"/>
              <a:ext cx="20" cy="17"/>
            </a:xfrm>
            <a:custGeom>
              <a:avLst/>
              <a:gdLst>
                <a:gd name="T0" fmla="*/ 12 w 26"/>
                <a:gd name="T1" fmla="*/ 0 h 23"/>
                <a:gd name="T2" fmla="*/ 0 w 26"/>
                <a:gd name="T3" fmla="*/ 7 h 23"/>
                <a:gd name="T4" fmla="*/ 12 w 26"/>
                <a:gd name="T5" fmla="*/ 11 h 23"/>
                <a:gd name="T6" fmla="*/ 12 w 26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88"/>
            <p:cNvSpPr>
              <a:spLocks/>
            </p:cNvSpPr>
            <p:nvPr/>
          </p:nvSpPr>
          <p:spPr bwMode="invGray">
            <a:xfrm>
              <a:off x="4598" y="3353"/>
              <a:ext cx="24" cy="33"/>
            </a:xfrm>
            <a:custGeom>
              <a:avLst/>
              <a:gdLst>
                <a:gd name="T0" fmla="*/ 16 w 32"/>
                <a:gd name="T1" fmla="*/ 0 h 44"/>
                <a:gd name="T2" fmla="*/ 6 w 32"/>
                <a:gd name="T3" fmla="*/ 6 h 44"/>
                <a:gd name="T4" fmla="*/ 7 w 32"/>
                <a:gd name="T5" fmla="*/ 18 h 44"/>
                <a:gd name="T6" fmla="*/ 14 w 32"/>
                <a:gd name="T7" fmla="*/ 20 h 44"/>
                <a:gd name="T8" fmla="*/ 16 w 32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89"/>
            <p:cNvSpPr>
              <a:spLocks/>
            </p:cNvSpPr>
            <p:nvPr/>
          </p:nvSpPr>
          <p:spPr bwMode="invGray">
            <a:xfrm>
              <a:off x="4632" y="3396"/>
              <a:ext cx="26" cy="33"/>
            </a:xfrm>
            <a:custGeom>
              <a:avLst/>
              <a:gdLst>
                <a:gd name="T0" fmla="*/ 18 w 34"/>
                <a:gd name="T1" fmla="*/ 0 h 44"/>
                <a:gd name="T2" fmla="*/ 6 w 34"/>
                <a:gd name="T3" fmla="*/ 5 h 44"/>
                <a:gd name="T4" fmla="*/ 8 w 34"/>
                <a:gd name="T5" fmla="*/ 18 h 44"/>
                <a:gd name="T6" fmla="*/ 15 w 34"/>
                <a:gd name="T7" fmla="*/ 20 h 44"/>
                <a:gd name="T8" fmla="*/ 18 w 34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90"/>
            <p:cNvSpPr>
              <a:spLocks/>
            </p:cNvSpPr>
            <p:nvPr/>
          </p:nvSpPr>
          <p:spPr bwMode="invGray">
            <a:xfrm>
              <a:off x="4659" y="3459"/>
              <a:ext cx="28" cy="28"/>
            </a:xfrm>
            <a:custGeom>
              <a:avLst/>
              <a:gdLst>
                <a:gd name="T0" fmla="*/ 18 w 38"/>
                <a:gd name="T1" fmla="*/ 2 h 37"/>
                <a:gd name="T2" fmla="*/ 5 w 38"/>
                <a:gd name="T3" fmla="*/ 2 h 37"/>
                <a:gd name="T4" fmla="*/ 7 w 38"/>
                <a:gd name="T5" fmla="*/ 14 h 37"/>
                <a:gd name="T6" fmla="*/ 14 w 38"/>
                <a:gd name="T7" fmla="*/ 17 h 37"/>
                <a:gd name="T8" fmla="*/ 18 w 38"/>
                <a:gd name="T9" fmla="*/ 2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91"/>
            <p:cNvSpPr>
              <a:spLocks/>
            </p:cNvSpPr>
            <p:nvPr/>
          </p:nvSpPr>
          <p:spPr bwMode="invGray">
            <a:xfrm>
              <a:off x="4693" y="3449"/>
              <a:ext cx="28" cy="26"/>
            </a:xfrm>
            <a:custGeom>
              <a:avLst/>
              <a:gdLst>
                <a:gd name="T0" fmla="*/ 18 w 38"/>
                <a:gd name="T1" fmla="*/ 2 h 34"/>
                <a:gd name="T2" fmla="*/ 5 w 38"/>
                <a:gd name="T3" fmla="*/ 2 h 34"/>
                <a:gd name="T4" fmla="*/ 9 w 38"/>
                <a:gd name="T5" fmla="*/ 13 h 34"/>
                <a:gd name="T6" fmla="*/ 15 w 38"/>
                <a:gd name="T7" fmla="*/ 13 h 34"/>
                <a:gd name="T8" fmla="*/ 18 w 38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92"/>
            <p:cNvSpPr>
              <a:spLocks/>
            </p:cNvSpPr>
            <p:nvPr/>
          </p:nvSpPr>
          <p:spPr bwMode="invGray">
            <a:xfrm>
              <a:off x="4683" y="3413"/>
              <a:ext cx="26" cy="20"/>
            </a:xfrm>
            <a:custGeom>
              <a:avLst/>
              <a:gdLst>
                <a:gd name="T0" fmla="*/ 17 w 35"/>
                <a:gd name="T1" fmla="*/ 1 h 27"/>
                <a:gd name="T2" fmla="*/ 5 w 35"/>
                <a:gd name="T3" fmla="*/ 1 h 27"/>
                <a:gd name="T4" fmla="*/ 7 w 35"/>
                <a:gd name="T5" fmla="*/ 8 h 27"/>
                <a:gd name="T6" fmla="*/ 14 w 35"/>
                <a:gd name="T7" fmla="*/ 10 h 27"/>
                <a:gd name="T8" fmla="*/ 17 w 35"/>
                <a:gd name="T9" fmla="*/ 1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93"/>
            <p:cNvSpPr>
              <a:spLocks/>
            </p:cNvSpPr>
            <p:nvPr/>
          </p:nvSpPr>
          <p:spPr bwMode="invGray">
            <a:xfrm>
              <a:off x="4657" y="3388"/>
              <a:ext cx="26" cy="35"/>
            </a:xfrm>
            <a:custGeom>
              <a:avLst/>
              <a:gdLst>
                <a:gd name="T0" fmla="*/ 16 w 35"/>
                <a:gd name="T1" fmla="*/ 9 h 47"/>
                <a:gd name="T2" fmla="*/ 10 w 35"/>
                <a:gd name="T3" fmla="*/ 1 h 47"/>
                <a:gd name="T4" fmla="*/ 5 w 35"/>
                <a:gd name="T5" fmla="*/ 14 h 47"/>
                <a:gd name="T6" fmla="*/ 10 w 35"/>
                <a:gd name="T7" fmla="*/ 19 h 47"/>
                <a:gd name="T8" fmla="*/ 15 w 35"/>
                <a:gd name="T9" fmla="*/ 16 h 47"/>
                <a:gd name="T10" fmla="*/ 16 w 35"/>
                <a:gd name="T11" fmla="*/ 9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94"/>
            <p:cNvSpPr>
              <a:spLocks/>
            </p:cNvSpPr>
            <p:nvPr/>
          </p:nvSpPr>
          <p:spPr bwMode="invGray">
            <a:xfrm>
              <a:off x="4625" y="3372"/>
              <a:ext cx="24" cy="26"/>
            </a:xfrm>
            <a:custGeom>
              <a:avLst/>
              <a:gdLst>
                <a:gd name="T0" fmla="*/ 13 w 32"/>
                <a:gd name="T1" fmla="*/ 5 h 35"/>
                <a:gd name="T2" fmla="*/ 6 w 32"/>
                <a:gd name="T3" fmla="*/ 1 h 35"/>
                <a:gd name="T4" fmla="*/ 7 w 32"/>
                <a:gd name="T5" fmla="*/ 13 h 35"/>
                <a:gd name="T6" fmla="*/ 14 w 32"/>
                <a:gd name="T7" fmla="*/ 15 h 35"/>
                <a:gd name="T8" fmla="*/ 13 w 32"/>
                <a:gd name="T9" fmla="*/ 5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95"/>
            <p:cNvSpPr>
              <a:spLocks/>
            </p:cNvSpPr>
            <p:nvPr/>
          </p:nvSpPr>
          <p:spPr bwMode="invGray">
            <a:xfrm>
              <a:off x="4665" y="3425"/>
              <a:ext cx="24" cy="26"/>
            </a:xfrm>
            <a:custGeom>
              <a:avLst/>
              <a:gdLst>
                <a:gd name="T0" fmla="*/ 13 w 32"/>
                <a:gd name="T1" fmla="*/ 5 h 35"/>
                <a:gd name="T2" fmla="*/ 6 w 32"/>
                <a:gd name="T3" fmla="*/ 1 h 35"/>
                <a:gd name="T4" fmla="*/ 7 w 32"/>
                <a:gd name="T5" fmla="*/ 13 h 35"/>
                <a:gd name="T6" fmla="*/ 14 w 32"/>
                <a:gd name="T7" fmla="*/ 15 h 35"/>
                <a:gd name="T8" fmla="*/ 13 w 32"/>
                <a:gd name="T9" fmla="*/ 5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96"/>
            <p:cNvSpPr>
              <a:spLocks/>
            </p:cNvSpPr>
            <p:nvPr/>
          </p:nvSpPr>
          <p:spPr bwMode="invGray">
            <a:xfrm>
              <a:off x="3055" y="2051"/>
              <a:ext cx="141" cy="108"/>
            </a:xfrm>
            <a:custGeom>
              <a:avLst/>
              <a:gdLst>
                <a:gd name="T0" fmla="*/ 95 w 189"/>
                <a:gd name="T1" fmla="*/ 2 h 144"/>
                <a:gd name="T2" fmla="*/ 103 w 189"/>
                <a:gd name="T3" fmla="*/ 2 h 144"/>
                <a:gd name="T4" fmla="*/ 105 w 189"/>
                <a:gd name="T5" fmla="*/ 9 h 144"/>
                <a:gd name="T6" fmla="*/ 104 w 189"/>
                <a:gd name="T7" fmla="*/ 14 h 144"/>
                <a:gd name="T8" fmla="*/ 73 w 189"/>
                <a:gd name="T9" fmla="*/ 25 h 144"/>
                <a:gd name="T10" fmla="*/ 60 w 189"/>
                <a:gd name="T11" fmla="*/ 33 h 144"/>
                <a:gd name="T12" fmla="*/ 54 w 189"/>
                <a:gd name="T13" fmla="*/ 35 h 144"/>
                <a:gd name="T14" fmla="*/ 40 w 189"/>
                <a:gd name="T15" fmla="*/ 47 h 144"/>
                <a:gd name="T16" fmla="*/ 42 w 189"/>
                <a:gd name="T17" fmla="*/ 52 h 144"/>
                <a:gd name="T18" fmla="*/ 46 w 189"/>
                <a:gd name="T19" fmla="*/ 65 h 144"/>
                <a:gd name="T20" fmla="*/ 60 w 189"/>
                <a:gd name="T21" fmla="*/ 71 h 144"/>
                <a:gd name="T22" fmla="*/ 51 w 189"/>
                <a:gd name="T23" fmla="*/ 79 h 144"/>
                <a:gd name="T24" fmla="*/ 46 w 189"/>
                <a:gd name="T25" fmla="*/ 74 h 144"/>
                <a:gd name="T26" fmla="*/ 40 w 189"/>
                <a:gd name="T27" fmla="*/ 76 h 144"/>
                <a:gd name="T28" fmla="*/ 12 w 189"/>
                <a:gd name="T29" fmla="*/ 69 h 144"/>
                <a:gd name="T30" fmla="*/ 10 w 189"/>
                <a:gd name="T31" fmla="*/ 60 h 144"/>
                <a:gd name="T32" fmla="*/ 26 w 189"/>
                <a:gd name="T33" fmla="*/ 51 h 144"/>
                <a:gd name="T34" fmla="*/ 28 w 189"/>
                <a:gd name="T35" fmla="*/ 43 h 144"/>
                <a:gd name="T36" fmla="*/ 26 w 189"/>
                <a:gd name="T37" fmla="*/ 36 h 144"/>
                <a:gd name="T38" fmla="*/ 40 w 189"/>
                <a:gd name="T39" fmla="*/ 26 h 144"/>
                <a:gd name="T40" fmla="*/ 54 w 189"/>
                <a:gd name="T41" fmla="*/ 20 h 144"/>
                <a:gd name="T42" fmla="*/ 63 w 189"/>
                <a:gd name="T43" fmla="*/ 14 h 144"/>
                <a:gd name="T44" fmla="*/ 95 w 189"/>
                <a:gd name="T45" fmla="*/ 2 h 1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97"/>
            <p:cNvSpPr>
              <a:spLocks/>
            </p:cNvSpPr>
            <p:nvPr/>
          </p:nvSpPr>
          <p:spPr bwMode="invGray">
            <a:xfrm>
              <a:off x="3139" y="2155"/>
              <a:ext cx="40" cy="12"/>
            </a:xfrm>
            <a:custGeom>
              <a:avLst/>
              <a:gdLst>
                <a:gd name="T0" fmla="*/ 14 w 53"/>
                <a:gd name="T1" fmla="*/ 0 h 17"/>
                <a:gd name="T2" fmla="*/ 7 w 53"/>
                <a:gd name="T3" fmla="*/ 1 h 17"/>
                <a:gd name="T4" fmla="*/ 18 w 53"/>
                <a:gd name="T5" fmla="*/ 8 h 17"/>
                <a:gd name="T6" fmla="*/ 25 w 53"/>
                <a:gd name="T7" fmla="*/ 7 h 17"/>
                <a:gd name="T8" fmla="*/ 14 w 53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98"/>
            <p:cNvSpPr>
              <a:spLocks/>
            </p:cNvSpPr>
            <p:nvPr/>
          </p:nvSpPr>
          <p:spPr bwMode="invGray">
            <a:xfrm>
              <a:off x="3344" y="1999"/>
              <a:ext cx="42" cy="28"/>
            </a:xfrm>
            <a:custGeom>
              <a:avLst/>
              <a:gdLst>
                <a:gd name="T0" fmla="*/ 31 w 57"/>
                <a:gd name="T1" fmla="*/ 2 h 37"/>
                <a:gd name="T2" fmla="*/ 13 w 57"/>
                <a:gd name="T3" fmla="*/ 14 h 37"/>
                <a:gd name="T4" fmla="*/ 6 w 57"/>
                <a:gd name="T5" fmla="*/ 20 h 37"/>
                <a:gd name="T6" fmla="*/ 5 w 57"/>
                <a:gd name="T7" fmla="*/ 2 h 37"/>
                <a:gd name="T8" fmla="*/ 11 w 57"/>
                <a:gd name="T9" fmla="*/ 0 h 37"/>
                <a:gd name="T10" fmla="*/ 31 w 57"/>
                <a:gd name="T11" fmla="*/ 2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99"/>
            <p:cNvSpPr>
              <a:spLocks/>
            </p:cNvSpPr>
            <p:nvPr/>
          </p:nvSpPr>
          <p:spPr bwMode="invGray">
            <a:xfrm>
              <a:off x="3374" y="2012"/>
              <a:ext cx="50" cy="20"/>
            </a:xfrm>
            <a:custGeom>
              <a:avLst/>
              <a:gdLst>
                <a:gd name="T0" fmla="*/ 15 w 68"/>
                <a:gd name="T1" fmla="*/ 0 h 26"/>
                <a:gd name="T2" fmla="*/ 6 w 68"/>
                <a:gd name="T3" fmla="*/ 4 h 26"/>
                <a:gd name="T4" fmla="*/ 31 w 68"/>
                <a:gd name="T5" fmla="*/ 15 h 26"/>
                <a:gd name="T6" fmla="*/ 34 w 68"/>
                <a:gd name="T7" fmla="*/ 14 h 26"/>
                <a:gd name="T8" fmla="*/ 15 w 68"/>
                <a:gd name="T9" fmla="*/ 0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100"/>
            <p:cNvSpPr>
              <a:spLocks/>
            </p:cNvSpPr>
            <p:nvPr/>
          </p:nvSpPr>
          <p:spPr bwMode="invGray">
            <a:xfrm>
              <a:off x="3428" y="2015"/>
              <a:ext cx="50" cy="32"/>
            </a:xfrm>
            <a:custGeom>
              <a:avLst/>
              <a:gdLst>
                <a:gd name="T0" fmla="*/ 29 w 66"/>
                <a:gd name="T1" fmla="*/ 5 h 43"/>
                <a:gd name="T2" fmla="*/ 15 w 66"/>
                <a:gd name="T3" fmla="*/ 5 h 43"/>
                <a:gd name="T4" fmla="*/ 6 w 66"/>
                <a:gd name="T5" fmla="*/ 5 h 43"/>
                <a:gd name="T6" fmla="*/ 5 w 66"/>
                <a:gd name="T7" fmla="*/ 19 h 43"/>
                <a:gd name="T8" fmla="*/ 18 w 66"/>
                <a:gd name="T9" fmla="*/ 24 h 43"/>
                <a:gd name="T10" fmla="*/ 36 w 66"/>
                <a:gd name="T11" fmla="*/ 15 h 43"/>
                <a:gd name="T12" fmla="*/ 29 w 66"/>
                <a:gd name="T13" fmla="*/ 5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101"/>
            <p:cNvSpPr>
              <a:spLocks/>
            </p:cNvSpPr>
            <p:nvPr/>
          </p:nvSpPr>
          <p:spPr bwMode="invGray">
            <a:xfrm>
              <a:off x="3777" y="2042"/>
              <a:ext cx="88" cy="31"/>
            </a:xfrm>
            <a:custGeom>
              <a:avLst/>
              <a:gdLst>
                <a:gd name="T0" fmla="*/ 8 w 117"/>
                <a:gd name="T1" fmla="*/ 0 h 41"/>
                <a:gd name="T2" fmla="*/ 5 w 117"/>
                <a:gd name="T3" fmla="*/ 9 h 41"/>
                <a:gd name="T4" fmla="*/ 29 w 117"/>
                <a:gd name="T5" fmla="*/ 17 h 41"/>
                <a:gd name="T6" fmla="*/ 43 w 117"/>
                <a:gd name="T7" fmla="*/ 20 h 41"/>
                <a:gd name="T8" fmla="*/ 63 w 117"/>
                <a:gd name="T9" fmla="*/ 13 h 41"/>
                <a:gd name="T10" fmla="*/ 44 w 117"/>
                <a:gd name="T11" fmla="*/ 2 h 41"/>
                <a:gd name="T12" fmla="*/ 8 w 117"/>
                <a:gd name="T13" fmla="*/ 0 h 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102"/>
            <p:cNvSpPr>
              <a:spLocks/>
            </p:cNvSpPr>
            <p:nvPr/>
          </p:nvSpPr>
          <p:spPr bwMode="invGray">
            <a:xfrm>
              <a:off x="3867" y="2041"/>
              <a:ext cx="46" cy="24"/>
            </a:xfrm>
            <a:custGeom>
              <a:avLst/>
              <a:gdLst>
                <a:gd name="T0" fmla="*/ 18 w 62"/>
                <a:gd name="T1" fmla="*/ 2 h 32"/>
                <a:gd name="T2" fmla="*/ 34 w 62"/>
                <a:gd name="T3" fmla="*/ 6 h 32"/>
                <a:gd name="T4" fmla="*/ 16 w 62"/>
                <a:gd name="T5" fmla="*/ 18 h 32"/>
                <a:gd name="T6" fmla="*/ 3 w 62"/>
                <a:gd name="T7" fmla="*/ 13 h 32"/>
                <a:gd name="T8" fmla="*/ 18 w 62"/>
                <a:gd name="T9" fmla="*/ 2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103"/>
            <p:cNvSpPr>
              <a:spLocks/>
            </p:cNvSpPr>
            <p:nvPr/>
          </p:nvSpPr>
          <p:spPr bwMode="invGray">
            <a:xfrm>
              <a:off x="3846" y="2070"/>
              <a:ext cx="37" cy="17"/>
            </a:xfrm>
            <a:custGeom>
              <a:avLst/>
              <a:gdLst>
                <a:gd name="T0" fmla="*/ 11 w 49"/>
                <a:gd name="T1" fmla="*/ 1 h 23"/>
                <a:gd name="T2" fmla="*/ 4 w 49"/>
                <a:gd name="T3" fmla="*/ 3 h 23"/>
                <a:gd name="T4" fmla="*/ 22 w 49"/>
                <a:gd name="T5" fmla="*/ 13 h 23"/>
                <a:gd name="T6" fmla="*/ 11 w 49"/>
                <a:gd name="T7" fmla="*/ 1 h 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104"/>
            <p:cNvSpPr>
              <a:spLocks/>
            </p:cNvSpPr>
            <p:nvPr/>
          </p:nvSpPr>
          <p:spPr bwMode="invGray">
            <a:xfrm>
              <a:off x="4098" y="2294"/>
              <a:ext cx="76" cy="114"/>
            </a:xfrm>
            <a:custGeom>
              <a:avLst/>
              <a:gdLst>
                <a:gd name="T0" fmla="*/ 3 w 102"/>
                <a:gd name="T1" fmla="*/ 0 h 152"/>
                <a:gd name="T2" fmla="*/ 0 w 102"/>
                <a:gd name="T3" fmla="*/ 11 h 152"/>
                <a:gd name="T4" fmla="*/ 7 w 102"/>
                <a:gd name="T5" fmla="*/ 24 h 152"/>
                <a:gd name="T6" fmla="*/ 18 w 102"/>
                <a:gd name="T7" fmla="*/ 41 h 152"/>
                <a:gd name="T8" fmla="*/ 20 w 102"/>
                <a:gd name="T9" fmla="*/ 59 h 152"/>
                <a:gd name="T10" fmla="*/ 45 w 102"/>
                <a:gd name="T11" fmla="*/ 86 h 152"/>
                <a:gd name="T12" fmla="*/ 48 w 102"/>
                <a:gd name="T13" fmla="*/ 70 h 152"/>
                <a:gd name="T14" fmla="*/ 41 w 102"/>
                <a:gd name="T15" fmla="*/ 58 h 152"/>
                <a:gd name="T16" fmla="*/ 34 w 102"/>
                <a:gd name="T17" fmla="*/ 52 h 152"/>
                <a:gd name="T18" fmla="*/ 29 w 102"/>
                <a:gd name="T19" fmla="*/ 42 h 152"/>
                <a:gd name="T20" fmla="*/ 23 w 102"/>
                <a:gd name="T21" fmla="*/ 25 h 152"/>
                <a:gd name="T22" fmla="*/ 2 w 102"/>
                <a:gd name="T23" fmla="*/ 7 h 152"/>
                <a:gd name="T24" fmla="*/ 3 w 102"/>
                <a:gd name="T25" fmla="*/ 0 h 1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105"/>
            <p:cNvSpPr>
              <a:spLocks/>
            </p:cNvSpPr>
            <p:nvPr/>
          </p:nvSpPr>
          <p:spPr bwMode="invGray">
            <a:xfrm>
              <a:off x="4159" y="2412"/>
              <a:ext cx="55" cy="78"/>
            </a:xfrm>
            <a:custGeom>
              <a:avLst/>
              <a:gdLst>
                <a:gd name="T0" fmla="*/ 36 w 74"/>
                <a:gd name="T1" fmla="*/ 13 h 103"/>
                <a:gd name="T2" fmla="*/ 41 w 74"/>
                <a:gd name="T3" fmla="*/ 23 h 103"/>
                <a:gd name="T4" fmla="*/ 16 w 74"/>
                <a:gd name="T5" fmla="*/ 48 h 103"/>
                <a:gd name="T6" fmla="*/ 18 w 74"/>
                <a:gd name="T7" fmla="*/ 58 h 103"/>
                <a:gd name="T8" fmla="*/ 11 w 74"/>
                <a:gd name="T9" fmla="*/ 54 h 103"/>
                <a:gd name="T10" fmla="*/ 3 w 74"/>
                <a:gd name="T11" fmla="*/ 48 h 103"/>
                <a:gd name="T12" fmla="*/ 0 w 74"/>
                <a:gd name="T13" fmla="*/ 47 h 103"/>
                <a:gd name="T14" fmla="*/ 5 w 74"/>
                <a:gd name="T15" fmla="*/ 33 h 103"/>
                <a:gd name="T16" fmla="*/ 7 w 74"/>
                <a:gd name="T17" fmla="*/ 30 h 103"/>
                <a:gd name="T18" fmla="*/ 1 w 74"/>
                <a:gd name="T19" fmla="*/ 14 h 103"/>
                <a:gd name="T20" fmla="*/ 2 w 74"/>
                <a:gd name="T21" fmla="*/ 8 h 103"/>
                <a:gd name="T22" fmla="*/ 14 w 74"/>
                <a:gd name="T23" fmla="*/ 13 h 103"/>
                <a:gd name="T24" fmla="*/ 20 w 74"/>
                <a:gd name="T25" fmla="*/ 20 h 103"/>
                <a:gd name="T26" fmla="*/ 36 w 74"/>
                <a:gd name="T27" fmla="*/ 13 h 10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106"/>
            <p:cNvSpPr>
              <a:spLocks/>
            </p:cNvSpPr>
            <p:nvPr/>
          </p:nvSpPr>
          <p:spPr bwMode="invGray">
            <a:xfrm>
              <a:off x="4123" y="2492"/>
              <a:ext cx="109" cy="189"/>
            </a:xfrm>
            <a:custGeom>
              <a:avLst/>
              <a:gdLst>
                <a:gd name="T0" fmla="*/ 46 w 146"/>
                <a:gd name="T1" fmla="*/ 56 h 252"/>
                <a:gd name="T2" fmla="*/ 37 w 146"/>
                <a:gd name="T3" fmla="*/ 60 h 252"/>
                <a:gd name="T4" fmla="*/ 36 w 146"/>
                <a:gd name="T5" fmla="*/ 74 h 252"/>
                <a:gd name="T6" fmla="*/ 12 w 146"/>
                <a:gd name="T7" fmla="*/ 83 h 252"/>
                <a:gd name="T8" fmla="*/ 4 w 146"/>
                <a:gd name="T9" fmla="*/ 95 h 252"/>
                <a:gd name="T10" fmla="*/ 11 w 146"/>
                <a:gd name="T11" fmla="*/ 103 h 252"/>
                <a:gd name="T12" fmla="*/ 4 w 146"/>
                <a:gd name="T13" fmla="*/ 112 h 252"/>
                <a:gd name="T14" fmla="*/ 13 w 146"/>
                <a:gd name="T15" fmla="*/ 142 h 252"/>
                <a:gd name="T16" fmla="*/ 16 w 146"/>
                <a:gd name="T17" fmla="*/ 121 h 252"/>
                <a:gd name="T18" fmla="*/ 12 w 146"/>
                <a:gd name="T19" fmla="*/ 108 h 252"/>
                <a:gd name="T20" fmla="*/ 23 w 146"/>
                <a:gd name="T21" fmla="*/ 99 h 252"/>
                <a:gd name="T22" fmla="*/ 29 w 146"/>
                <a:gd name="T23" fmla="*/ 89 h 252"/>
                <a:gd name="T24" fmla="*/ 37 w 146"/>
                <a:gd name="T25" fmla="*/ 98 h 252"/>
                <a:gd name="T26" fmla="*/ 25 w 146"/>
                <a:gd name="T27" fmla="*/ 107 h 252"/>
                <a:gd name="T28" fmla="*/ 31 w 146"/>
                <a:gd name="T29" fmla="*/ 113 h 252"/>
                <a:gd name="T30" fmla="*/ 38 w 146"/>
                <a:gd name="T31" fmla="*/ 101 h 252"/>
                <a:gd name="T32" fmla="*/ 47 w 146"/>
                <a:gd name="T33" fmla="*/ 104 h 252"/>
                <a:gd name="T34" fmla="*/ 58 w 146"/>
                <a:gd name="T35" fmla="*/ 83 h 252"/>
                <a:gd name="T36" fmla="*/ 63 w 146"/>
                <a:gd name="T37" fmla="*/ 88 h 252"/>
                <a:gd name="T38" fmla="*/ 76 w 146"/>
                <a:gd name="T39" fmla="*/ 83 h 252"/>
                <a:gd name="T40" fmla="*/ 81 w 146"/>
                <a:gd name="T41" fmla="*/ 74 h 252"/>
                <a:gd name="T42" fmla="*/ 79 w 146"/>
                <a:gd name="T43" fmla="*/ 62 h 252"/>
                <a:gd name="T44" fmla="*/ 75 w 146"/>
                <a:gd name="T45" fmla="*/ 56 h 252"/>
                <a:gd name="T46" fmla="*/ 68 w 146"/>
                <a:gd name="T47" fmla="*/ 23 h 252"/>
                <a:gd name="T48" fmla="*/ 52 w 146"/>
                <a:gd name="T49" fmla="*/ 0 h 252"/>
                <a:gd name="T50" fmla="*/ 43 w 146"/>
                <a:gd name="T51" fmla="*/ 7 h 252"/>
                <a:gd name="T52" fmla="*/ 54 w 146"/>
                <a:gd name="T53" fmla="*/ 20 h 252"/>
                <a:gd name="T54" fmla="*/ 54 w 146"/>
                <a:gd name="T55" fmla="*/ 36 h 252"/>
                <a:gd name="T56" fmla="*/ 46 w 146"/>
                <a:gd name="T57" fmla="*/ 56 h 2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107"/>
            <p:cNvSpPr>
              <a:spLocks/>
            </p:cNvSpPr>
            <p:nvPr/>
          </p:nvSpPr>
          <p:spPr bwMode="invGray">
            <a:xfrm>
              <a:off x="3062" y="1988"/>
              <a:ext cx="52" cy="30"/>
            </a:xfrm>
            <a:custGeom>
              <a:avLst/>
              <a:gdLst>
                <a:gd name="T0" fmla="*/ 33 w 70"/>
                <a:gd name="T1" fmla="*/ 0 h 40"/>
                <a:gd name="T2" fmla="*/ 36 w 70"/>
                <a:gd name="T3" fmla="*/ 11 h 40"/>
                <a:gd name="T4" fmla="*/ 22 w 70"/>
                <a:gd name="T5" fmla="*/ 14 h 40"/>
                <a:gd name="T6" fmla="*/ 17 w 70"/>
                <a:gd name="T7" fmla="*/ 23 h 40"/>
                <a:gd name="T8" fmla="*/ 4 w 70"/>
                <a:gd name="T9" fmla="*/ 22 h 40"/>
                <a:gd name="T10" fmla="*/ 1 w 70"/>
                <a:gd name="T11" fmla="*/ 20 h 40"/>
                <a:gd name="T12" fmla="*/ 19 w 70"/>
                <a:gd name="T13" fmla="*/ 11 h 40"/>
                <a:gd name="T14" fmla="*/ 33 w 70"/>
                <a:gd name="T15" fmla="*/ 0 h 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108"/>
            <p:cNvSpPr>
              <a:spLocks/>
            </p:cNvSpPr>
            <p:nvPr/>
          </p:nvSpPr>
          <p:spPr bwMode="invGray">
            <a:xfrm>
              <a:off x="2955" y="1997"/>
              <a:ext cx="19" cy="22"/>
            </a:xfrm>
            <a:custGeom>
              <a:avLst/>
              <a:gdLst>
                <a:gd name="T0" fmla="*/ 10 w 26"/>
                <a:gd name="T1" fmla="*/ 0 h 29"/>
                <a:gd name="T2" fmla="*/ 0 w 26"/>
                <a:gd name="T3" fmla="*/ 11 h 29"/>
                <a:gd name="T4" fmla="*/ 10 w 26"/>
                <a:gd name="T5" fmla="*/ 15 h 29"/>
                <a:gd name="T6" fmla="*/ 10 w 26"/>
                <a:gd name="T7" fmla="*/ 0 h 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109"/>
            <p:cNvSpPr>
              <a:spLocks/>
            </p:cNvSpPr>
            <p:nvPr/>
          </p:nvSpPr>
          <p:spPr bwMode="invGray">
            <a:xfrm>
              <a:off x="2979" y="1996"/>
              <a:ext cx="37" cy="27"/>
            </a:xfrm>
            <a:custGeom>
              <a:avLst/>
              <a:gdLst>
                <a:gd name="T0" fmla="*/ 8 w 49"/>
                <a:gd name="T1" fmla="*/ 4 h 36"/>
                <a:gd name="T2" fmla="*/ 0 w 49"/>
                <a:gd name="T3" fmla="*/ 11 h 36"/>
                <a:gd name="T4" fmla="*/ 4 w 49"/>
                <a:gd name="T5" fmla="*/ 18 h 36"/>
                <a:gd name="T6" fmla="*/ 11 w 49"/>
                <a:gd name="T7" fmla="*/ 20 h 36"/>
                <a:gd name="T8" fmla="*/ 23 w 49"/>
                <a:gd name="T9" fmla="*/ 15 h 36"/>
                <a:gd name="T10" fmla="*/ 8 w 49"/>
                <a:gd name="T11" fmla="*/ 4 h 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110"/>
            <p:cNvSpPr>
              <a:spLocks/>
            </p:cNvSpPr>
            <p:nvPr/>
          </p:nvSpPr>
          <p:spPr bwMode="invGray">
            <a:xfrm>
              <a:off x="3040" y="1987"/>
              <a:ext cx="20" cy="16"/>
            </a:xfrm>
            <a:custGeom>
              <a:avLst/>
              <a:gdLst>
                <a:gd name="T0" fmla="*/ 6 w 27"/>
                <a:gd name="T1" fmla="*/ 0 h 22"/>
                <a:gd name="T2" fmla="*/ 1 w 27"/>
                <a:gd name="T3" fmla="*/ 7 h 22"/>
                <a:gd name="T4" fmla="*/ 10 w 27"/>
                <a:gd name="T5" fmla="*/ 12 h 22"/>
                <a:gd name="T6" fmla="*/ 6 w 27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111"/>
            <p:cNvSpPr>
              <a:spLocks/>
            </p:cNvSpPr>
            <p:nvPr/>
          </p:nvSpPr>
          <p:spPr bwMode="invGray">
            <a:xfrm>
              <a:off x="3022" y="2005"/>
              <a:ext cx="15" cy="13"/>
            </a:xfrm>
            <a:custGeom>
              <a:avLst/>
              <a:gdLst>
                <a:gd name="T0" fmla="*/ 6 w 20"/>
                <a:gd name="T1" fmla="*/ 0 h 18"/>
                <a:gd name="T2" fmla="*/ 5 w 20"/>
                <a:gd name="T3" fmla="*/ 9 h 18"/>
                <a:gd name="T4" fmla="*/ 6 w 20"/>
                <a:gd name="T5" fmla="*/ 0 h 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Freeform 112"/>
            <p:cNvSpPr>
              <a:spLocks/>
            </p:cNvSpPr>
            <p:nvPr/>
          </p:nvSpPr>
          <p:spPr bwMode="invGray">
            <a:xfrm>
              <a:off x="4162" y="2021"/>
              <a:ext cx="18" cy="33"/>
            </a:xfrm>
            <a:custGeom>
              <a:avLst/>
              <a:gdLst>
                <a:gd name="T0" fmla="*/ 14 w 24"/>
                <a:gd name="T1" fmla="*/ 0 h 44"/>
                <a:gd name="T2" fmla="*/ 5 w 24"/>
                <a:gd name="T3" fmla="*/ 9 h 44"/>
                <a:gd name="T4" fmla="*/ 0 w 24"/>
                <a:gd name="T5" fmla="*/ 20 h 44"/>
                <a:gd name="T6" fmla="*/ 9 w 24"/>
                <a:gd name="T7" fmla="*/ 23 h 44"/>
                <a:gd name="T8" fmla="*/ 14 w 24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Freeform 113"/>
            <p:cNvSpPr>
              <a:spLocks/>
            </p:cNvSpPr>
            <p:nvPr/>
          </p:nvSpPr>
          <p:spPr bwMode="invGray">
            <a:xfrm>
              <a:off x="3278" y="3473"/>
              <a:ext cx="31" cy="18"/>
            </a:xfrm>
            <a:custGeom>
              <a:avLst/>
              <a:gdLst>
                <a:gd name="T0" fmla="*/ 17 w 41"/>
                <a:gd name="T1" fmla="*/ 0 h 24"/>
                <a:gd name="T2" fmla="*/ 15 w 41"/>
                <a:gd name="T3" fmla="*/ 14 h 24"/>
                <a:gd name="T4" fmla="*/ 17 w 41"/>
                <a:gd name="T5" fmla="*/ 0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Freeform 114"/>
            <p:cNvSpPr>
              <a:spLocks/>
            </p:cNvSpPr>
            <p:nvPr/>
          </p:nvSpPr>
          <p:spPr bwMode="invGray">
            <a:xfrm>
              <a:off x="3318" y="3466"/>
              <a:ext cx="10" cy="15"/>
            </a:xfrm>
            <a:custGeom>
              <a:avLst/>
              <a:gdLst>
                <a:gd name="T0" fmla="*/ 6 w 13"/>
                <a:gd name="T1" fmla="*/ 3 h 20"/>
                <a:gd name="T2" fmla="*/ 1 w 13"/>
                <a:gd name="T3" fmla="*/ 6 h 20"/>
                <a:gd name="T4" fmla="*/ 5 w 13"/>
                <a:gd name="T5" fmla="*/ 11 h 20"/>
                <a:gd name="T6" fmla="*/ 6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115"/>
            <p:cNvSpPr>
              <a:spLocks/>
            </p:cNvSpPr>
            <p:nvPr/>
          </p:nvSpPr>
          <p:spPr bwMode="invGray">
            <a:xfrm>
              <a:off x="3251" y="3312"/>
              <a:ext cx="9" cy="15"/>
            </a:xfrm>
            <a:custGeom>
              <a:avLst/>
              <a:gdLst>
                <a:gd name="T0" fmla="*/ 5 w 13"/>
                <a:gd name="T1" fmla="*/ 3 h 20"/>
                <a:gd name="T2" fmla="*/ 1 w 13"/>
                <a:gd name="T3" fmla="*/ 6 h 20"/>
                <a:gd name="T4" fmla="*/ 4 w 13"/>
                <a:gd name="T5" fmla="*/ 11 h 20"/>
                <a:gd name="T6" fmla="*/ 5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16"/>
            <p:cNvSpPr>
              <a:spLocks/>
            </p:cNvSpPr>
            <p:nvPr/>
          </p:nvSpPr>
          <p:spPr bwMode="invGray">
            <a:xfrm>
              <a:off x="3311" y="3239"/>
              <a:ext cx="11" cy="19"/>
            </a:xfrm>
            <a:custGeom>
              <a:avLst/>
              <a:gdLst>
                <a:gd name="T0" fmla="*/ 4 w 14"/>
                <a:gd name="T1" fmla="*/ 0 h 25"/>
                <a:gd name="T2" fmla="*/ 0 w 14"/>
                <a:gd name="T3" fmla="*/ 8 h 25"/>
                <a:gd name="T4" fmla="*/ 7 w 14"/>
                <a:gd name="T5" fmla="*/ 14 h 25"/>
                <a:gd name="T6" fmla="*/ 4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117"/>
            <p:cNvSpPr>
              <a:spLocks/>
            </p:cNvSpPr>
            <p:nvPr/>
          </p:nvSpPr>
          <p:spPr bwMode="invGray">
            <a:xfrm>
              <a:off x="3287" y="3238"/>
              <a:ext cx="11" cy="19"/>
            </a:xfrm>
            <a:custGeom>
              <a:avLst/>
              <a:gdLst>
                <a:gd name="T0" fmla="*/ 4 w 14"/>
                <a:gd name="T1" fmla="*/ 0 h 25"/>
                <a:gd name="T2" fmla="*/ 0 w 14"/>
                <a:gd name="T3" fmla="*/ 8 h 25"/>
                <a:gd name="T4" fmla="*/ 7 w 14"/>
                <a:gd name="T5" fmla="*/ 14 h 25"/>
                <a:gd name="T6" fmla="*/ 4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118"/>
            <p:cNvSpPr>
              <a:spLocks/>
            </p:cNvSpPr>
            <p:nvPr/>
          </p:nvSpPr>
          <p:spPr bwMode="invGray">
            <a:xfrm>
              <a:off x="3276" y="3260"/>
              <a:ext cx="10" cy="15"/>
            </a:xfrm>
            <a:custGeom>
              <a:avLst/>
              <a:gdLst>
                <a:gd name="T0" fmla="*/ 6 w 13"/>
                <a:gd name="T1" fmla="*/ 3 h 20"/>
                <a:gd name="T2" fmla="*/ 1 w 13"/>
                <a:gd name="T3" fmla="*/ 6 h 20"/>
                <a:gd name="T4" fmla="*/ 5 w 13"/>
                <a:gd name="T5" fmla="*/ 11 h 20"/>
                <a:gd name="T6" fmla="*/ 6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119"/>
            <p:cNvSpPr>
              <a:spLocks/>
            </p:cNvSpPr>
            <p:nvPr/>
          </p:nvSpPr>
          <p:spPr bwMode="invGray">
            <a:xfrm>
              <a:off x="3251" y="3294"/>
              <a:ext cx="9" cy="15"/>
            </a:xfrm>
            <a:custGeom>
              <a:avLst/>
              <a:gdLst>
                <a:gd name="T0" fmla="*/ 5 w 13"/>
                <a:gd name="T1" fmla="*/ 3 h 20"/>
                <a:gd name="T2" fmla="*/ 1 w 13"/>
                <a:gd name="T3" fmla="*/ 6 h 20"/>
                <a:gd name="T4" fmla="*/ 4 w 13"/>
                <a:gd name="T5" fmla="*/ 11 h 20"/>
                <a:gd name="T6" fmla="*/ 5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120"/>
            <p:cNvSpPr>
              <a:spLocks/>
            </p:cNvSpPr>
            <p:nvPr/>
          </p:nvSpPr>
          <p:spPr bwMode="invGray">
            <a:xfrm>
              <a:off x="3270" y="3281"/>
              <a:ext cx="10" cy="15"/>
            </a:xfrm>
            <a:custGeom>
              <a:avLst/>
              <a:gdLst>
                <a:gd name="T0" fmla="*/ 6 w 13"/>
                <a:gd name="T1" fmla="*/ 3 h 20"/>
                <a:gd name="T2" fmla="*/ 1 w 13"/>
                <a:gd name="T3" fmla="*/ 6 h 20"/>
                <a:gd name="T4" fmla="*/ 5 w 13"/>
                <a:gd name="T5" fmla="*/ 11 h 20"/>
                <a:gd name="T6" fmla="*/ 6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121"/>
            <p:cNvSpPr>
              <a:spLocks/>
            </p:cNvSpPr>
            <p:nvPr/>
          </p:nvSpPr>
          <p:spPr bwMode="invGray">
            <a:xfrm>
              <a:off x="2537" y="2293"/>
              <a:ext cx="10" cy="15"/>
            </a:xfrm>
            <a:custGeom>
              <a:avLst/>
              <a:gdLst>
                <a:gd name="T0" fmla="*/ 6 w 13"/>
                <a:gd name="T1" fmla="*/ 3 h 20"/>
                <a:gd name="T2" fmla="*/ 1 w 13"/>
                <a:gd name="T3" fmla="*/ 6 h 20"/>
                <a:gd name="T4" fmla="*/ 5 w 13"/>
                <a:gd name="T5" fmla="*/ 11 h 20"/>
                <a:gd name="T6" fmla="*/ 6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Freeform 122"/>
            <p:cNvSpPr>
              <a:spLocks/>
            </p:cNvSpPr>
            <p:nvPr/>
          </p:nvSpPr>
          <p:spPr bwMode="invGray">
            <a:xfrm>
              <a:off x="2476" y="2259"/>
              <a:ext cx="10" cy="15"/>
            </a:xfrm>
            <a:custGeom>
              <a:avLst/>
              <a:gdLst>
                <a:gd name="T0" fmla="*/ 6 w 13"/>
                <a:gd name="T1" fmla="*/ 3 h 20"/>
                <a:gd name="T2" fmla="*/ 1 w 13"/>
                <a:gd name="T3" fmla="*/ 6 h 20"/>
                <a:gd name="T4" fmla="*/ 5 w 13"/>
                <a:gd name="T5" fmla="*/ 11 h 20"/>
                <a:gd name="T6" fmla="*/ 6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Freeform 123"/>
            <p:cNvSpPr>
              <a:spLocks/>
            </p:cNvSpPr>
            <p:nvPr/>
          </p:nvSpPr>
          <p:spPr bwMode="invGray">
            <a:xfrm>
              <a:off x="2238" y="2042"/>
              <a:ext cx="2060" cy="1644"/>
            </a:xfrm>
            <a:custGeom>
              <a:avLst/>
              <a:gdLst>
                <a:gd name="T0" fmla="*/ 452 w 2060"/>
                <a:gd name="T1" fmla="*/ 653 h 1644"/>
                <a:gd name="T2" fmla="*/ 333 w 2060"/>
                <a:gd name="T3" fmla="*/ 595 h 1644"/>
                <a:gd name="T4" fmla="*/ 158 w 2060"/>
                <a:gd name="T5" fmla="*/ 645 h 1644"/>
                <a:gd name="T6" fmla="*/ 46 w 2060"/>
                <a:gd name="T7" fmla="*/ 759 h 1644"/>
                <a:gd name="T8" fmla="*/ 12 w 2060"/>
                <a:gd name="T9" fmla="*/ 941 h 1644"/>
                <a:gd name="T10" fmla="*/ 146 w 2060"/>
                <a:gd name="T11" fmla="*/ 1059 h 1644"/>
                <a:gd name="T12" fmla="*/ 308 w 2060"/>
                <a:gd name="T13" fmla="*/ 1041 h 1644"/>
                <a:gd name="T14" fmla="*/ 396 w 2060"/>
                <a:gd name="T15" fmla="*/ 1138 h 1644"/>
                <a:gd name="T16" fmla="*/ 452 w 2060"/>
                <a:gd name="T17" fmla="*/ 1447 h 1644"/>
                <a:gd name="T18" fmla="*/ 497 w 2060"/>
                <a:gd name="T19" fmla="*/ 1628 h 1644"/>
                <a:gd name="T20" fmla="*/ 704 w 2060"/>
                <a:gd name="T21" fmla="*/ 1574 h 1644"/>
                <a:gd name="T22" fmla="*/ 817 w 2060"/>
                <a:gd name="T23" fmla="*/ 1380 h 1644"/>
                <a:gd name="T24" fmla="*/ 885 w 2060"/>
                <a:gd name="T25" fmla="*/ 1153 h 1644"/>
                <a:gd name="T26" fmla="*/ 998 w 2060"/>
                <a:gd name="T27" fmla="*/ 999 h 1644"/>
                <a:gd name="T28" fmla="*/ 796 w 2060"/>
                <a:gd name="T29" fmla="*/ 856 h 1644"/>
                <a:gd name="T30" fmla="*/ 817 w 2060"/>
                <a:gd name="T31" fmla="*/ 819 h 1644"/>
                <a:gd name="T32" fmla="*/ 1003 w 2060"/>
                <a:gd name="T33" fmla="*/ 916 h 1644"/>
                <a:gd name="T34" fmla="*/ 1098 w 2060"/>
                <a:gd name="T35" fmla="*/ 792 h 1644"/>
                <a:gd name="T36" fmla="*/ 1046 w 2060"/>
                <a:gd name="T37" fmla="*/ 763 h 1644"/>
                <a:gd name="T38" fmla="*/ 929 w 2060"/>
                <a:gd name="T39" fmla="*/ 716 h 1644"/>
                <a:gd name="T40" fmla="*/ 1141 w 2060"/>
                <a:gd name="T41" fmla="*/ 761 h 1644"/>
                <a:gd name="T42" fmla="*/ 1296 w 2060"/>
                <a:gd name="T43" fmla="*/ 852 h 1644"/>
                <a:gd name="T44" fmla="*/ 1373 w 2060"/>
                <a:gd name="T45" fmla="*/ 1033 h 1644"/>
                <a:gd name="T46" fmla="*/ 1608 w 2060"/>
                <a:gd name="T47" fmla="*/ 847 h 1644"/>
                <a:gd name="T48" fmla="*/ 1704 w 2060"/>
                <a:gd name="T49" fmla="*/ 1030 h 1644"/>
                <a:gd name="T50" fmla="*/ 1707 w 2060"/>
                <a:gd name="T51" fmla="*/ 874 h 1644"/>
                <a:gd name="T52" fmla="*/ 1759 w 2060"/>
                <a:gd name="T53" fmla="*/ 800 h 1644"/>
                <a:gd name="T54" fmla="*/ 1783 w 2060"/>
                <a:gd name="T55" fmla="*/ 544 h 1644"/>
                <a:gd name="T56" fmla="*/ 1824 w 2060"/>
                <a:gd name="T57" fmla="*/ 528 h 1644"/>
                <a:gd name="T58" fmla="*/ 1844 w 2060"/>
                <a:gd name="T59" fmla="*/ 427 h 1644"/>
                <a:gd name="T60" fmla="*/ 1805 w 2060"/>
                <a:gd name="T61" fmla="*/ 226 h 1644"/>
                <a:gd name="T62" fmla="*/ 1899 w 2060"/>
                <a:gd name="T63" fmla="*/ 108 h 1644"/>
                <a:gd name="T64" fmla="*/ 1947 w 2060"/>
                <a:gd name="T65" fmla="*/ 209 h 1644"/>
                <a:gd name="T66" fmla="*/ 1943 w 2060"/>
                <a:gd name="T67" fmla="*/ 123 h 1644"/>
                <a:gd name="T68" fmla="*/ 1975 w 2060"/>
                <a:gd name="T69" fmla="*/ 51 h 1644"/>
                <a:gd name="T70" fmla="*/ 2038 w 2060"/>
                <a:gd name="T71" fmla="*/ 0 h 1644"/>
                <a:gd name="T72" fmla="*/ 1820 w 2060"/>
                <a:gd name="T73" fmla="*/ 63 h 1644"/>
                <a:gd name="T74" fmla="*/ 1583 w 2060"/>
                <a:gd name="T75" fmla="*/ 83 h 1644"/>
                <a:gd name="T76" fmla="*/ 1349 w 2060"/>
                <a:gd name="T77" fmla="*/ 30 h 1644"/>
                <a:gd name="T78" fmla="*/ 1132 w 2060"/>
                <a:gd name="T79" fmla="*/ 65 h 1644"/>
                <a:gd name="T80" fmla="*/ 1040 w 2060"/>
                <a:gd name="T81" fmla="*/ 170 h 1644"/>
                <a:gd name="T82" fmla="*/ 926 w 2060"/>
                <a:gd name="T83" fmla="*/ 137 h 1644"/>
                <a:gd name="T84" fmla="*/ 758 w 2060"/>
                <a:gd name="T85" fmla="*/ 183 h 1644"/>
                <a:gd name="T86" fmla="*/ 667 w 2060"/>
                <a:gd name="T87" fmla="*/ 140 h 1644"/>
                <a:gd name="T88" fmla="*/ 364 w 2060"/>
                <a:gd name="T89" fmla="*/ 248 h 1644"/>
                <a:gd name="T90" fmla="*/ 535 w 2060"/>
                <a:gd name="T91" fmla="*/ 213 h 1644"/>
                <a:gd name="T92" fmla="*/ 638 w 2060"/>
                <a:gd name="T93" fmla="*/ 276 h 1644"/>
                <a:gd name="T94" fmla="*/ 443 w 2060"/>
                <a:gd name="T95" fmla="*/ 357 h 1644"/>
                <a:gd name="T96" fmla="*/ 275 w 2060"/>
                <a:gd name="T97" fmla="*/ 416 h 1644"/>
                <a:gd name="T98" fmla="*/ 167 w 2060"/>
                <a:gd name="T99" fmla="*/ 537 h 1644"/>
                <a:gd name="T100" fmla="*/ 283 w 2060"/>
                <a:gd name="T101" fmla="*/ 552 h 1644"/>
                <a:gd name="T102" fmla="*/ 381 w 2060"/>
                <a:gd name="T103" fmla="*/ 573 h 1644"/>
                <a:gd name="T104" fmla="*/ 493 w 2060"/>
                <a:gd name="T105" fmla="*/ 590 h 1644"/>
                <a:gd name="T106" fmla="*/ 487 w 2060"/>
                <a:gd name="T107" fmla="*/ 512 h 1644"/>
                <a:gd name="T108" fmla="*/ 592 w 2060"/>
                <a:gd name="T109" fmla="*/ 548 h 1644"/>
                <a:gd name="T110" fmla="*/ 686 w 2060"/>
                <a:gd name="T111" fmla="*/ 470 h 1644"/>
                <a:gd name="T112" fmla="*/ 772 w 2060"/>
                <a:gd name="T113" fmla="*/ 480 h 1644"/>
                <a:gd name="T114" fmla="*/ 639 w 2060"/>
                <a:gd name="T115" fmla="*/ 598 h 164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FF5425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14" name="Picture 7" descr="artplus_nature_naturalcity42_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450" y="3167063"/>
            <a:ext cx="4425950" cy="298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" name="Picture 13" descr="artplus_nature_naturalcity42_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275" y="4660900"/>
            <a:ext cx="491172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" name="Picture 9" descr="artplus_nature_naturalcity42_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888" y="3097213"/>
            <a:ext cx="29718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" name="Picture 8" descr="artplus_nature_naturalcity42_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993900"/>
            <a:ext cx="1546225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" name="Picture 11" descr="artplus_nature_naturalcity42_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100" y="2862263"/>
            <a:ext cx="6238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365104"/>
            <a:ext cx="4930775" cy="1197496"/>
          </a:xfrm>
        </p:spPr>
        <p:txBody>
          <a:bodyPr/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661248"/>
            <a:ext cx="64008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 b="1" i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dirty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74437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8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8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09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68F19-F560-49B1-9E08-81633D012D31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密码学导论</a:t>
            </a:r>
            <a:r>
              <a:rPr lang="en-US" altLang="zh-CN"/>
              <a:t>--</a:t>
            </a:r>
            <a:r>
              <a:rPr lang="zh-CN" altLang="en-US"/>
              <a:t>中国科学技术大学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5828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13CD1-342A-49A6-B2DC-C9C8B470A9DA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密码学导论</a:t>
            </a:r>
            <a:r>
              <a:rPr lang="en-US" altLang="zh-CN"/>
              <a:t>--</a:t>
            </a:r>
            <a:r>
              <a:rPr lang="zh-CN" altLang="en-US"/>
              <a:t>中国科学技术大学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700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结束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152400" y="381000"/>
            <a:ext cx="6838950" cy="3365500"/>
            <a:chOff x="664" y="1951"/>
            <a:chExt cx="4308" cy="2120"/>
          </a:xfrm>
        </p:grpSpPr>
        <p:sp>
          <p:nvSpPr>
            <p:cNvPr id="6" name="Freeform 16"/>
            <p:cNvSpPr>
              <a:spLocks/>
            </p:cNvSpPr>
            <p:nvPr/>
          </p:nvSpPr>
          <p:spPr bwMode="invGray">
            <a:xfrm>
              <a:off x="743" y="2045"/>
              <a:ext cx="1267" cy="1938"/>
            </a:xfrm>
            <a:custGeom>
              <a:avLst/>
              <a:gdLst>
                <a:gd name="T0" fmla="*/ 65 w 1692"/>
                <a:gd name="T1" fmla="*/ 145 h 2586"/>
                <a:gd name="T2" fmla="*/ 180 w 1692"/>
                <a:gd name="T3" fmla="*/ 118 h 2586"/>
                <a:gd name="T4" fmla="*/ 243 w 1692"/>
                <a:gd name="T5" fmla="*/ 135 h 2586"/>
                <a:gd name="T6" fmla="*/ 234 w 1692"/>
                <a:gd name="T7" fmla="*/ 250 h 2586"/>
                <a:gd name="T8" fmla="*/ 153 w 1692"/>
                <a:gd name="T9" fmla="*/ 327 h 2586"/>
                <a:gd name="T10" fmla="*/ 122 w 1692"/>
                <a:gd name="T11" fmla="*/ 401 h 2586"/>
                <a:gd name="T12" fmla="*/ 159 w 1692"/>
                <a:gd name="T13" fmla="*/ 541 h 2586"/>
                <a:gd name="T14" fmla="*/ 177 w 1692"/>
                <a:gd name="T15" fmla="*/ 539 h 2586"/>
                <a:gd name="T16" fmla="*/ 184 w 1692"/>
                <a:gd name="T17" fmla="*/ 509 h 2586"/>
                <a:gd name="T18" fmla="*/ 268 w 1692"/>
                <a:gd name="T19" fmla="*/ 648 h 2586"/>
                <a:gd name="T20" fmla="*/ 365 w 1692"/>
                <a:gd name="T21" fmla="*/ 674 h 2586"/>
                <a:gd name="T22" fmla="*/ 446 w 1692"/>
                <a:gd name="T23" fmla="*/ 758 h 2586"/>
                <a:gd name="T24" fmla="*/ 478 w 1692"/>
                <a:gd name="T25" fmla="*/ 799 h 2586"/>
                <a:gd name="T26" fmla="*/ 432 w 1692"/>
                <a:gd name="T27" fmla="*/ 903 h 2586"/>
                <a:gd name="T28" fmla="*/ 514 w 1692"/>
                <a:gd name="T29" fmla="*/ 1000 h 2586"/>
                <a:gd name="T30" fmla="*/ 580 w 1692"/>
                <a:gd name="T31" fmla="*/ 1135 h 2586"/>
                <a:gd name="T32" fmla="*/ 613 w 1692"/>
                <a:gd name="T33" fmla="*/ 1297 h 2586"/>
                <a:gd name="T34" fmla="*/ 669 w 1692"/>
                <a:gd name="T35" fmla="*/ 1427 h 2586"/>
                <a:gd name="T36" fmla="*/ 717 w 1692"/>
                <a:gd name="T37" fmla="*/ 1416 h 2586"/>
                <a:gd name="T38" fmla="*/ 698 w 1692"/>
                <a:gd name="T39" fmla="*/ 1344 h 2586"/>
                <a:gd name="T40" fmla="*/ 722 w 1692"/>
                <a:gd name="T41" fmla="*/ 1295 h 2586"/>
                <a:gd name="T42" fmla="*/ 767 w 1692"/>
                <a:gd name="T43" fmla="*/ 1252 h 2586"/>
                <a:gd name="T44" fmla="*/ 812 w 1692"/>
                <a:gd name="T45" fmla="*/ 1166 h 2586"/>
                <a:gd name="T46" fmla="*/ 879 w 1692"/>
                <a:gd name="T47" fmla="*/ 1095 h 2586"/>
                <a:gd name="T48" fmla="*/ 910 w 1692"/>
                <a:gd name="T49" fmla="*/ 980 h 2586"/>
                <a:gd name="T50" fmla="*/ 870 w 1692"/>
                <a:gd name="T51" fmla="*/ 864 h 2586"/>
                <a:gd name="T52" fmla="*/ 771 w 1692"/>
                <a:gd name="T53" fmla="*/ 792 h 2586"/>
                <a:gd name="T54" fmla="*/ 619 w 1692"/>
                <a:gd name="T55" fmla="*/ 719 h 2586"/>
                <a:gd name="T56" fmla="*/ 546 w 1692"/>
                <a:gd name="T57" fmla="*/ 707 h 2586"/>
                <a:gd name="T58" fmla="*/ 507 w 1692"/>
                <a:gd name="T59" fmla="*/ 712 h 2586"/>
                <a:gd name="T60" fmla="*/ 446 w 1692"/>
                <a:gd name="T61" fmla="*/ 734 h 2586"/>
                <a:gd name="T62" fmla="*/ 425 w 1692"/>
                <a:gd name="T63" fmla="*/ 659 h 2586"/>
                <a:gd name="T64" fmla="*/ 413 w 1692"/>
                <a:gd name="T65" fmla="*/ 597 h 2586"/>
                <a:gd name="T66" fmla="*/ 354 w 1692"/>
                <a:gd name="T67" fmla="*/ 620 h 2586"/>
                <a:gd name="T68" fmla="*/ 318 w 1692"/>
                <a:gd name="T69" fmla="*/ 534 h 2586"/>
                <a:gd name="T70" fmla="*/ 415 w 1692"/>
                <a:gd name="T71" fmla="*/ 512 h 2586"/>
                <a:gd name="T72" fmla="*/ 473 w 1692"/>
                <a:gd name="T73" fmla="*/ 509 h 2586"/>
                <a:gd name="T74" fmla="*/ 502 w 1692"/>
                <a:gd name="T75" fmla="*/ 505 h 2586"/>
                <a:gd name="T76" fmla="*/ 593 w 1692"/>
                <a:gd name="T77" fmla="*/ 421 h 2586"/>
                <a:gd name="T78" fmla="*/ 664 w 1692"/>
                <a:gd name="T79" fmla="*/ 381 h 2586"/>
                <a:gd name="T80" fmla="*/ 717 w 1692"/>
                <a:gd name="T81" fmla="*/ 357 h 2586"/>
                <a:gd name="T82" fmla="*/ 751 w 1692"/>
                <a:gd name="T83" fmla="*/ 302 h 2586"/>
                <a:gd name="T84" fmla="*/ 722 w 1692"/>
                <a:gd name="T85" fmla="*/ 288 h 2586"/>
                <a:gd name="T86" fmla="*/ 856 w 1692"/>
                <a:gd name="T87" fmla="*/ 256 h 2586"/>
                <a:gd name="T88" fmla="*/ 789 w 1692"/>
                <a:gd name="T89" fmla="*/ 192 h 2586"/>
                <a:gd name="T90" fmla="*/ 744 w 1692"/>
                <a:gd name="T91" fmla="*/ 148 h 2586"/>
                <a:gd name="T92" fmla="*/ 685 w 1692"/>
                <a:gd name="T93" fmla="*/ 205 h 2586"/>
                <a:gd name="T94" fmla="*/ 622 w 1692"/>
                <a:gd name="T95" fmla="*/ 250 h 2586"/>
                <a:gd name="T96" fmla="*/ 573 w 1692"/>
                <a:gd name="T97" fmla="*/ 171 h 2586"/>
                <a:gd name="T98" fmla="*/ 680 w 1692"/>
                <a:gd name="T99" fmla="*/ 135 h 2586"/>
                <a:gd name="T100" fmla="*/ 710 w 1692"/>
                <a:gd name="T101" fmla="*/ 111 h 2586"/>
                <a:gd name="T102" fmla="*/ 744 w 1692"/>
                <a:gd name="T103" fmla="*/ 97 h 2586"/>
                <a:gd name="T104" fmla="*/ 721 w 1692"/>
                <a:gd name="T105" fmla="*/ 81 h 2586"/>
                <a:gd name="T106" fmla="*/ 708 w 1692"/>
                <a:gd name="T107" fmla="*/ 67 h 2586"/>
                <a:gd name="T108" fmla="*/ 674 w 1692"/>
                <a:gd name="T109" fmla="*/ 57 h 2586"/>
                <a:gd name="T110" fmla="*/ 620 w 1692"/>
                <a:gd name="T111" fmla="*/ 76 h 2586"/>
                <a:gd name="T112" fmla="*/ 532 w 1692"/>
                <a:gd name="T113" fmla="*/ 67 h 2586"/>
                <a:gd name="T114" fmla="*/ 309 w 1692"/>
                <a:gd name="T115" fmla="*/ 0 h 2586"/>
                <a:gd name="T116" fmla="*/ 193 w 1692"/>
                <a:gd name="T117" fmla="*/ 18 h 2586"/>
                <a:gd name="T118" fmla="*/ 162 w 1692"/>
                <a:gd name="T119" fmla="*/ 57 h 2586"/>
                <a:gd name="T120" fmla="*/ 72 w 1692"/>
                <a:gd name="T121" fmla="*/ 97 h 2586"/>
                <a:gd name="T122" fmla="*/ 72 w 1692"/>
                <a:gd name="T123" fmla="*/ 121 h 2586"/>
                <a:gd name="T124" fmla="*/ 1 w 1692"/>
                <a:gd name="T125" fmla="*/ 142 h 258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7"/>
            <p:cNvSpPr>
              <a:spLocks/>
            </p:cNvSpPr>
            <p:nvPr/>
          </p:nvSpPr>
          <p:spPr bwMode="invGray">
            <a:xfrm>
              <a:off x="703" y="2230"/>
              <a:ext cx="34" cy="28"/>
            </a:xfrm>
            <a:custGeom>
              <a:avLst/>
              <a:gdLst>
                <a:gd name="T0" fmla="*/ 9 w 46"/>
                <a:gd name="T1" fmla="*/ 2 h 38"/>
                <a:gd name="T2" fmla="*/ 0 w 46"/>
                <a:gd name="T3" fmla="*/ 12 h 38"/>
                <a:gd name="T4" fmla="*/ 12 w 46"/>
                <a:gd name="T5" fmla="*/ 21 h 38"/>
                <a:gd name="T6" fmla="*/ 25 w 46"/>
                <a:gd name="T7" fmla="*/ 14 h 38"/>
                <a:gd name="T8" fmla="*/ 16 w 46"/>
                <a:gd name="T9" fmla="*/ 0 h 38"/>
                <a:gd name="T10" fmla="*/ 9 w 46"/>
                <a:gd name="T11" fmla="*/ 2 h 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invGray">
            <a:xfrm>
              <a:off x="1010" y="2353"/>
              <a:ext cx="39" cy="32"/>
            </a:xfrm>
            <a:custGeom>
              <a:avLst/>
              <a:gdLst>
                <a:gd name="T0" fmla="*/ 7 w 52"/>
                <a:gd name="T1" fmla="*/ 0 h 44"/>
                <a:gd name="T2" fmla="*/ 15 w 52"/>
                <a:gd name="T3" fmla="*/ 23 h 44"/>
                <a:gd name="T4" fmla="*/ 24 w 52"/>
                <a:gd name="T5" fmla="*/ 23 h 44"/>
                <a:gd name="T6" fmla="*/ 22 w 52"/>
                <a:gd name="T7" fmla="*/ 9 h 44"/>
                <a:gd name="T8" fmla="*/ 15 w 52"/>
                <a:gd name="T9" fmla="*/ 1 h 44"/>
                <a:gd name="T10" fmla="*/ 7 w 52"/>
                <a:gd name="T11" fmla="*/ 0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9"/>
            <p:cNvSpPr>
              <a:spLocks/>
            </p:cNvSpPr>
            <p:nvPr/>
          </p:nvSpPr>
          <p:spPr bwMode="invGray">
            <a:xfrm>
              <a:off x="1792" y="2409"/>
              <a:ext cx="98" cy="74"/>
            </a:xfrm>
            <a:custGeom>
              <a:avLst/>
              <a:gdLst>
                <a:gd name="T0" fmla="*/ 55 w 131"/>
                <a:gd name="T1" fmla="*/ 0 h 98"/>
                <a:gd name="T2" fmla="*/ 44 w 131"/>
                <a:gd name="T3" fmla="*/ 5 h 98"/>
                <a:gd name="T4" fmla="*/ 30 w 131"/>
                <a:gd name="T5" fmla="*/ 14 h 98"/>
                <a:gd name="T6" fmla="*/ 22 w 131"/>
                <a:gd name="T7" fmla="*/ 23 h 98"/>
                <a:gd name="T8" fmla="*/ 12 w 131"/>
                <a:gd name="T9" fmla="*/ 29 h 98"/>
                <a:gd name="T10" fmla="*/ 35 w 131"/>
                <a:gd name="T11" fmla="*/ 47 h 98"/>
                <a:gd name="T12" fmla="*/ 44 w 131"/>
                <a:gd name="T13" fmla="*/ 54 h 98"/>
                <a:gd name="T14" fmla="*/ 48 w 131"/>
                <a:gd name="T15" fmla="*/ 52 h 98"/>
                <a:gd name="T16" fmla="*/ 50 w 131"/>
                <a:gd name="T17" fmla="*/ 49 h 98"/>
                <a:gd name="T18" fmla="*/ 55 w 131"/>
                <a:gd name="T19" fmla="*/ 56 h 98"/>
                <a:gd name="T20" fmla="*/ 69 w 131"/>
                <a:gd name="T21" fmla="*/ 49 h 98"/>
                <a:gd name="T22" fmla="*/ 73 w 131"/>
                <a:gd name="T23" fmla="*/ 42 h 98"/>
                <a:gd name="T24" fmla="*/ 57 w 131"/>
                <a:gd name="T25" fmla="*/ 23 h 98"/>
                <a:gd name="T26" fmla="*/ 64 w 131"/>
                <a:gd name="T27" fmla="*/ 14 h 98"/>
                <a:gd name="T28" fmla="*/ 62 w 131"/>
                <a:gd name="T29" fmla="*/ 2 h 98"/>
                <a:gd name="T30" fmla="*/ 55 w 131"/>
                <a:gd name="T31" fmla="*/ 0 h 9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20"/>
            <p:cNvSpPr>
              <a:spLocks/>
            </p:cNvSpPr>
            <p:nvPr/>
          </p:nvSpPr>
          <p:spPr bwMode="invGray">
            <a:xfrm>
              <a:off x="1318" y="2793"/>
              <a:ext cx="158" cy="84"/>
            </a:xfrm>
            <a:custGeom>
              <a:avLst/>
              <a:gdLst>
                <a:gd name="T0" fmla="*/ 26 w 212"/>
                <a:gd name="T1" fmla="*/ 7 h 112"/>
                <a:gd name="T2" fmla="*/ 10 w 212"/>
                <a:gd name="T3" fmla="*/ 7 h 112"/>
                <a:gd name="T4" fmla="*/ 3 w 212"/>
                <a:gd name="T5" fmla="*/ 9 h 112"/>
                <a:gd name="T6" fmla="*/ 14 w 212"/>
                <a:gd name="T7" fmla="*/ 29 h 112"/>
                <a:gd name="T8" fmla="*/ 28 w 212"/>
                <a:gd name="T9" fmla="*/ 25 h 112"/>
                <a:gd name="T10" fmla="*/ 51 w 212"/>
                <a:gd name="T11" fmla="*/ 31 h 112"/>
                <a:gd name="T12" fmla="*/ 62 w 212"/>
                <a:gd name="T13" fmla="*/ 34 h 112"/>
                <a:gd name="T14" fmla="*/ 74 w 212"/>
                <a:gd name="T15" fmla="*/ 50 h 112"/>
                <a:gd name="T16" fmla="*/ 78 w 212"/>
                <a:gd name="T17" fmla="*/ 63 h 112"/>
                <a:gd name="T18" fmla="*/ 87 w 212"/>
                <a:gd name="T19" fmla="*/ 56 h 112"/>
                <a:gd name="T20" fmla="*/ 94 w 212"/>
                <a:gd name="T21" fmla="*/ 54 h 112"/>
                <a:gd name="T22" fmla="*/ 104 w 212"/>
                <a:gd name="T23" fmla="*/ 58 h 112"/>
                <a:gd name="T24" fmla="*/ 108 w 212"/>
                <a:gd name="T25" fmla="*/ 45 h 112"/>
                <a:gd name="T26" fmla="*/ 85 w 212"/>
                <a:gd name="T27" fmla="*/ 31 h 112"/>
                <a:gd name="T28" fmla="*/ 58 w 212"/>
                <a:gd name="T29" fmla="*/ 11 h 112"/>
                <a:gd name="T30" fmla="*/ 30 w 212"/>
                <a:gd name="T31" fmla="*/ 15 h 112"/>
                <a:gd name="T32" fmla="*/ 26 w 212"/>
                <a:gd name="T33" fmla="*/ 7 h 1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21"/>
            <p:cNvSpPr>
              <a:spLocks/>
            </p:cNvSpPr>
            <p:nvPr/>
          </p:nvSpPr>
          <p:spPr bwMode="invGray">
            <a:xfrm>
              <a:off x="1448" y="2857"/>
              <a:ext cx="99" cy="41"/>
            </a:xfrm>
            <a:custGeom>
              <a:avLst/>
              <a:gdLst>
                <a:gd name="T0" fmla="*/ 31 w 133"/>
                <a:gd name="T1" fmla="*/ 0 h 54"/>
                <a:gd name="T2" fmla="*/ 24 w 133"/>
                <a:gd name="T3" fmla="*/ 4 h 54"/>
                <a:gd name="T4" fmla="*/ 17 w 133"/>
                <a:gd name="T5" fmla="*/ 17 h 54"/>
                <a:gd name="T6" fmla="*/ 8 w 133"/>
                <a:gd name="T7" fmla="*/ 20 h 54"/>
                <a:gd name="T8" fmla="*/ 1 w 133"/>
                <a:gd name="T9" fmla="*/ 24 h 54"/>
                <a:gd name="T10" fmla="*/ 7 w 133"/>
                <a:gd name="T11" fmla="*/ 31 h 54"/>
                <a:gd name="T12" fmla="*/ 74 w 133"/>
                <a:gd name="T13" fmla="*/ 20 h 54"/>
                <a:gd name="T14" fmla="*/ 68 w 133"/>
                <a:gd name="T15" fmla="*/ 9 h 54"/>
                <a:gd name="T16" fmla="*/ 58 w 133"/>
                <a:gd name="T17" fmla="*/ 5 h 54"/>
                <a:gd name="T18" fmla="*/ 56 w 133"/>
                <a:gd name="T19" fmla="*/ 14 h 54"/>
                <a:gd name="T20" fmla="*/ 49 w 133"/>
                <a:gd name="T21" fmla="*/ 11 h 54"/>
                <a:gd name="T22" fmla="*/ 37 w 133"/>
                <a:gd name="T23" fmla="*/ 8 h 54"/>
                <a:gd name="T24" fmla="*/ 31 w 133"/>
                <a:gd name="T25" fmla="*/ 0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invGray">
            <a:xfrm>
              <a:off x="1553" y="2883"/>
              <a:ext cx="38" cy="18"/>
            </a:xfrm>
            <a:custGeom>
              <a:avLst/>
              <a:gdLst>
                <a:gd name="T0" fmla="*/ 7 w 51"/>
                <a:gd name="T1" fmla="*/ 0 h 24"/>
                <a:gd name="T2" fmla="*/ 4 w 51"/>
                <a:gd name="T3" fmla="*/ 11 h 24"/>
                <a:gd name="T4" fmla="*/ 15 w 51"/>
                <a:gd name="T5" fmla="*/ 14 h 24"/>
                <a:gd name="T6" fmla="*/ 19 w 51"/>
                <a:gd name="T7" fmla="*/ 2 h 24"/>
                <a:gd name="T8" fmla="*/ 7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23"/>
            <p:cNvSpPr>
              <a:spLocks/>
            </p:cNvSpPr>
            <p:nvPr/>
          </p:nvSpPr>
          <p:spPr bwMode="invGray">
            <a:xfrm>
              <a:off x="1609" y="2886"/>
              <a:ext cx="12" cy="25"/>
            </a:xfrm>
            <a:custGeom>
              <a:avLst/>
              <a:gdLst>
                <a:gd name="T0" fmla="*/ 8 w 16"/>
                <a:gd name="T1" fmla="*/ 0 h 34"/>
                <a:gd name="T2" fmla="*/ 0 w 16"/>
                <a:gd name="T3" fmla="*/ 7 h 34"/>
                <a:gd name="T4" fmla="*/ 9 w 16"/>
                <a:gd name="T5" fmla="*/ 18 h 34"/>
                <a:gd name="T6" fmla="*/ 7 w 16"/>
                <a:gd name="T7" fmla="*/ 10 h 34"/>
                <a:gd name="T8" fmla="*/ 9 w 16"/>
                <a:gd name="T9" fmla="*/ 3 h 34"/>
                <a:gd name="T10" fmla="*/ 8 w 16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24"/>
            <p:cNvSpPr>
              <a:spLocks/>
            </p:cNvSpPr>
            <p:nvPr/>
          </p:nvSpPr>
          <p:spPr bwMode="invGray">
            <a:xfrm>
              <a:off x="1426" y="2040"/>
              <a:ext cx="180" cy="88"/>
            </a:xfrm>
            <a:custGeom>
              <a:avLst/>
              <a:gdLst>
                <a:gd name="T0" fmla="*/ 36 w 240"/>
                <a:gd name="T1" fmla="*/ 1 h 117"/>
                <a:gd name="T2" fmla="*/ 14 w 240"/>
                <a:gd name="T3" fmla="*/ 17 h 117"/>
                <a:gd name="T4" fmla="*/ 4 w 240"/>
                <a:gd name="T5" fmla="*/ 21 h 117"/>
                <a:gd name="T6" fmla="*/ 0 w 240"/>
                <a:gd name="T7" fmla="*/ 22 h 117"/>
                <a:gd name="T8" fmla="*/ 15 w 240"/>
                <a:gd name="T9" fmla="*/ 33 h 117"/>
                <a:gd name="T10" fmla="*/ 22 w 240"/>
                <a:gd name="T11" fmla="*/ 35 h 117"/>
                <a:gd name="T12" fmla="*/ 38 w 240"/>
                <a:gd name="T13" fmla="*/ 26 h 117"/>
                <a:gd name="T14" fmla="*/ 45 w 240"/>
                <a:gd name="T15" fmla="*/ 24 h 117"/>
                <a:gd name="T16" fmla="*/ 47 w 240"/>
                <a:gd name="T17" fmla="*/ 31 h 117"/>
                <a:gd name="T18" fmla="*/ 36 w 240"/>
                <a:gd name="T19" fmla="*/ 35 h 117"/>
                <a:gd name="T20" fmla="*/ 41 w 240"/>
                <a:gd name="T21" fmla="*/ 41 h 117"/>
                <a:gd name="T22" fmla="*/ 23 w 240"/>
                <a:gd name="T23" fmla="*/ 49 h 117"/>
                <a:gd name="T24" fmla="*/ 40 w 240"/>
                <a:gd name="T25" fmla="*/ 62 h 117"/>
                <a:gd name="T26" fmla="*/ 47 w 240"/>
                <a:gd name="T27" fmla="*/ 64 h 117"/>
                <a:gd name="T28" fmla="*/ 67 w 240"/>
                <a:gd name="T29" fmla="*/ 58 h 117"/>
                <a:gd name="T30" fmla="*/ 85 w 240"/>
                <a:gd name="T31" fmla="*/ 59 h 117"/>
                <a:gd name="T32" fmla="*/ 95 w 240"/>
                <a:gd name="T33" fmla="*/ 66 h 117"/>
                <a:gd name="T34" fmla="*/ 115 w 240"/>
                <a:gd name="T35" fmla="*/ 62 h 117"/>
                <a:gd name="T36" fmla="*/ 126 w 240"/>
                <a:gd name="T37" fmla="*/ 58 h 117"/>
                <a:gd name="T38" fmla="*/ 125 w 240"/>
                <a:gd name="T39" fmla="*/ 44 h 117"/>
                <a:gd name="T40" fmla="*/ 132 w 240"/>
                <a:gd name="T41" fmla="*/ 39 h 117"/>
                <a:gd name="T42" fmla="*/ 134 w 240"/>
                <a:gd name="T43" fmla="*/ 26 h 117"/>
                <a:gd name="T44" fmla="*/ 119 w 240"/>
                <a:gd name="T45" fmla="*/ 32 h 117"/>
                <a:gd name="T46" fmla="*/ 113 w 240"/>
                <a:gd name="T47" fmla="*/ 24 h 117"/>
                <a:gd name="T48" fmla="*/ 97 w 240"/>
                <a:gd name="T49" fmla="*/ 26 h 117"/>
                <a:gd name="T50" fmla="*/ 76 w 240"/>
                <a:gd name="T51" fmla="*/ 5 h 117"/>
                <a:gd name="T52" fmla="*/ 53 w 240"/>
                <a:gd name="T53" fmla="*/ 6 h 117"/>
                <a:gd name="T54" fmla="*/ 47 w 240"/>
                <a:gd name="T55" fmla="*/ 1 h 117"/>
                <a:gd name="T56" fmla="*/ 36 w 240"/>
                <a:gd name="T57" fmla="*/ 1 h 11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25"/>
            <p:cNvSpPr>
              <a:spLocks/>
            </p:cNvSpPr>
            <p:nvPr/>
          </p:nvSpPr>
          <p:spPr bwMode="invGray">
            <a:xfrm>
              <a:off x="1506" y="1999"/>
              <a:ext cx="146" cy="60"/>
            </a:xfrm>
            <a:custGeom>
              <a:avLst/>
              <a:gdLst>
                <a:gd name="T0" fmla="*/ 55 w 194"/>
                <a:gd name="T1" fmla="*/ 6 h 80"/>
                <a:gd name="T2" fmla="*/ 8 w 194"/>
                <a:gd name="T3" fmla="*/ 14 h 80"/>
                <a:gd name="T4" fmla="*/ 5 w 194"/>
                <a:gd name="T5" fmla="*/ 20 h 80"/>
                <a:gd name="T6" fmla="*/ 32 w 194"/>
                <a:gd name="T7" fmla="*/ 29 h 80"/>
                <a:gd name="T8" fmla="*/ 77 w 194"/>
                <a:gd name="T9" fmla="*/ 42 h 80"/>
                <a:gd name="T10" fmla="*/ 99 w 194"/>
                <a:gd name="T11" fmla="*/ 38 h 80"/>
                <a:gd name="T12" fmla="*/ 106 w 194"/>
                <a:gd name="T13" fmla="*/ 36 h 80"/>
                <a:gd name="T14" fmla="*/ 99 w 194"/>
                <a:gd name="T15" fmla="*/ 25 h 80"/>
                <a:gd name="T16" fmla="*/ 93 w 194"/>
                <a:gd name="T17" fmla="*/ 20 h 80"/>
                <a:gd name="T18" fmla="*/ 73 w 194"/>
                <a:gd name="T19" fmla="*/ 15 h 80"/>
                <a:gd name="T20" fmla="*/ 55 w 194"/>
                <a:gd name="T21" fmla="*/ 6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26"/>
            <p:cNvSpPr>
              <a:spLocks/>
            </p:cNvSpPr>
            <p:nvPr/>
          </p:nvSpPr>
          <p:spPr bwMode="invGray">
            <a:xfrm>
              <a:off x="1711" y="2069"/>
              <a:ext cx="233" cy="190"/>
            </a:xfrm>
            <a:custGeom>
              <a:avLst/>
              <a:gdLst>
                <a:gd name="T0" fmla="*/ 38 w 310"/>
                <a:gd name="T1" fmla="*/ 5 h 254"/>
                <a:gd name="T2" fmla="*/ 29 w 310"/>
                <a:gd name="T3" fmla="*/ 13 h 254"/>
                <a:gd name="T4" fmla="*/ 12 w 310"/>
                <a:gd name="T5" fmla="*/ 22 h 254"/>
                <a:gd name="T6" fmla="*/ 30 w 310"/>
                <a:gd name="T7" fmla="*/ 43 h 254"/>
                <a:gd name="T8" fmla="*/ 44 w 310"/>
                <a:gd name="T9" fmla="*/ 48 h 254"/>
                <a:gd name="T10" fmla="*/ 58 w 310"/>
                <a:gd name="T11" fmla="*/ 55 h 254"/>
                <a:gd name="T12" fmla="*/ 71 w 310"/>
                <a:gd name="T13" fmla="*/ 48 h 254"/>
                <a:gd name="T14" fmla="*/ 80 w 310"/>
                <a:gd name="T15" fmla="*/ 57 h 254"/>
                <a:gd name="T16" fmla="*/ 84 w 310"/>
                <a:gd name="T17" fmla="*/ 71 h 254"/>
                <a:gd name="T18" fmla="*/ 65 w 310"/>
                <a:gd name="T19" fmla="*/ 85 h 254"/>
                <a:gd name="T20" fmla="*/ 50 w 310"/>
                <a:gd name="T21" fmla="*/ 96 h 254"/>
                <a:gd name="T22" fmla="*/ 39 w 310"/>
                <a:gd name="T23" fmla="*/ 94 h 254"/>
                <a:gd name="T24" fmla="*/ 32 w 310"/>
                <a:gd name="T25" fmla="*/ 92 h 254"/>
                <a:gd name="T26" fmla="*/ 24 w 310"/>
                <a:gd name="T27" fmla="*/ 105 h 254"/>
                <a:gd name="T28" fmla="*/ 22 w 310"/>
                <a:gd name="T29" fmla="*/ 111 h 254"/>
                <a:gd name="T30" fmla="*/ 41 w 310"/>
                <a:gd name="T31" fmla="*/ 114 h 254"/>
                <a:gd name="T32" fmla="*/ 53 w 310"/>
                <a:gd name="T33" fmla="*/ 114 h 254"/>
                <a:gd name="T34" fmla="*/ 65 w 310"/>
                <a:gd name="T35" fmla="*/ 129 h 254"/>
                <a:gd name="T36" fmla="*/ 71 w 310"/>
                <a:gd name="T37" fmla="*/ 132 h 254"/>
                <a:gd name="T38" fmla="*/ 78 w 310"/>
                <a:gd name="T39" fmla="*/ 134 h 254"/>
                <a:gd name="T40" fmla="*/ 88 w 310"/>
                <a:gd name="T41" fmla="*/ 141 h 254"/>
                <a:gd name="T42" fmla="*/ 102 w 310"/>
                <a:gd name="T43" fmla="*/ 132 h 254"/>
                <a:gd name="T44" fmla="*/ 115 w 310"/>
                <a:gd name="T45" fmla="*/ 132 h 254"/>
                <a:gd name="T46" fmla="*/ 129 w 310"/>
                <a:gd name="T47" fmla="*/ 119 h 254"/>
                <a:gd name="T48" fmla="*/ 127 w 310"/>
                <a:gd name="T49" fmla="*/ 103 h 254"/>
                <a:gd name="T50" fmla="*/ 123 w 310"/>
                <a:gd name="T51" fmla="*/ 96 h 254"/>
                <a:gd name="T52" fmla="*/ 132 w 310"/>
                <a:gd name="T53" fmla="*/ 94 h 254"/>
                <a:gd name="T54" fmla="*/ 138 w 310"/>
                <a:gd name="T55" fmla="*/ 102 h 254"/>
                <a:gd name="T56" fmla="*/ 140 w 310"/>
                <a:gd name="T57" fmla="*/ 110 h 254"/>
                <a:gd name="T58" fmla="*/ 147 w 310"/>
                <a:gd name="T59" fmla="*/ 108 h 254"/>
                <a:gd name="T60" fmla="*/ 171 w 310"/>
                <a:gd name="T61" fmla="*/ 94 h 254"/>
                <a:gd name="T62" fmla="*/ 165 w 310"/>
                <a:gd name="T63" fmla="*/ 82 h 254"/>
                <a:gd name="T64" fmla="*/ 147 w 310"/>
                <a:gd name="T65" fmla="*/ 69 h 254"/>
                <a:gd name="T66" fmla="*/ 150 w 310"/>
                <a:gd name="T67" fmla="*/ 60 h 254"/>
                <a:gd name="T68" fmla="*/ 156 w 310"/>
                <a:gd name="T69" fmla="*/ 58 h 254"/>
                <a:gd name="T70" fmla="*/ 143 w 310"/>
                <a:gd name="T71" fmla="*/ 35 h 254"/>
                <a:gd name="T72" fmla="*/ 132 w 310"/>
                <a:gd name="T73" fmla="*/ 33 h 254"/>
                <a:gd name="T74" fmla="*/ 125 w 310"/>
                <a:gd name="T75" fmla="*/ 31 h 254"/>
                <a:gd name="T76" fmla="*/ 113 w 310"/>
                <a:gd name="T77" fmla="*/ 19 h 254"/>
                <a:gd name="T78" fmla="*/ 88 w 310"/>
                <a:gd name="T79" fmla="*/ 25 h 254"/>
                <a:gd name="T80" fmla="*/ 95 w 310"/>
                <a:gd name="T81" fmla="*/ 14 h 254"/>
                <a:gd name="T82" fmla="*/ 78 w 310"/>
                <a:gd name="T83" fmla="*/ 10 h 254"/>
                <a:gd name="T84" fmla="*/ 67 w 310"/>
                <a:gd name="T85" fmla="*/ 10 h 254"/>
                <a:gd name="T86" fmla="*/ 38 w 310"/>
                <a:gd name="T87" fmla="*/ 5 h 25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27"/>
            <p:cNvSpPr>
              <a:spLocks/>
            </p:cNvSpPr>
            <p:nvPr/>
          </p:nvSpPr>
          <p:spPr bwMode="invGray">
            <a:xfrm>
              <a:off x="1709" y="1987"/>
              <a:ext cx="44" cy="37"/>
            </a:xfrm>
            <a:custGeom>
              <a:avLst/>
              <a:gdLst>
                <a:gd name="T0" fmla="*/ 14 w 59"/>
                <a:gd name="T1" fmla="*/ 0 h 50"/>
                <a:gd name="T2" fmla="*/ 0 w 59"/>
                <a:gd name="T3" fmla="*/ 5 h 50"/>
                <a:gd name="T4" fmla="*/ 16 w 59"/>
                <a:gd name="T5" fmla="*/ 22 h 50"/>
                <a:gd name="T6" fmla="*/ 27 w 59"/>
                <a:gd name="T7" fmla="*/ 27 h 50"/>
                <a:gd name="T8" fmla="*/ 32 w 59"/>
                <a:gd name="T9" fmla="*/ 16 h 50"/>
                <a:gd name="T10" fmla="*/ 25 w 59"/>
                <a:gd name="T11" fmla="*/ 4 h 50"/>
                <a:gd name="T12" fmla="*/ 14 w 59"/>
                <a:gd name="T13" fmla="*/ 0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28"/>
            <p:cNvSpPr>
              <a:spLocks/>
            </p:cNvSpPr>
            <p:nvPr/>
          </p:nvSpPr>
          <p:spPr bwMode="invGray">
            <a:xfrm>
              <a:off x="1625" y="2057"/>
              <a:ext cx="65" cy="42"/>
            </a:xfrm>
            <a:custGeom>
              <a:avLst/>
              <a:gdLst>
                <a:gd name="T0" fmla="*/ 25 w 86"/>
                <a:gd name="T1" fmla="*/ 4 h 57"/>
                <a:gd name="T2" fmla="*/ 14 w 86"/>
                <a:gd name="T3" fmla="*/ 13 h 57"/>
                <a:gd name="T4" fmla="*/ 2 w 86"/>
                <a:gd name="T5" fmla="*/ 15 h 57"/>
                <a:gd name="T6" fmla="*/ 9 w 86"/>
                <a:gd name="T7" fmla="*/ 31 h 57"/>
                <a:gd name="T8" fmla="*/ 42 w 86"/>
                <a:gd name="T9" fmla="*/ 19 h 57"/>
                <a:gd name="T10" fmla="*/ 49 w 86"/>
                <a:gd name="T11" fmla="*/ 10 h 57"/>
                <a:gd name="T12" fmla="*/ 32 w 86"/>
                <a:gd name="T13" fmla="*/ 4 h 57"/>
                <a:gd name="T14" fmla="*/ 25 w 86"/>
                <a:gd name="T15" fmla="*/ 4 h 5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29"/>
            <p:cNvSpPr>
              <a:spLocks/>
            </p:cNvSpPr>
            <p:nvPr/>
          </p:nvSpPr>
          <p:spPr bwMode="invGray">
            <a:xfrm>
              <a:off x="1693" y="2065"/>
              <a:ext cx="54" cy="25"/>
            </a:xfrm>
            <a:custGeom>
              <a:avLst/>
              <a:gdLst>
                <a:gd name="T0" fmla="*/ 22 w 73"/>
                <a:gd name="T1" fmla="*/ 0 h 34"/>
                <a:gd name="T2" fmla="*/ 5 w 73"/>
                <a:gd name="T3" fmla="*/ 9 h 34"/>
                <a:gd name="T4" fmla="*/ 13 w 73"/>
                <a:gd name="T5" fmla="*/ 18 h 34"/>
                <a:gd name="T6" fmla="*/ 28 w 73"/>
                <a:gd name="T7" fmla="*/ 15 h 34"/>
                <a:gd name="T8" fmla="*/ 35 w 73"/>
                <a:gd name="T9" fmla="*/ 11 h 34"/>
                <a:gd name="T10" fmla="*/ 22 w 73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30"/>
            <p:cNvSpPr>
              <a:spLocks/>
            </p:cNvSpPr>
            <p:nvPr/>
          </p:nvSpPr>
          <p:spPr bwMode="invGray">
            <a:xfrm>
              <a:off x="1664" y="2029"/>
              <a:ext cx="64" cy="34"/>
            </a:xfrm>
            <a:custGeom>
              <a:avLst/>
              <a:gdLst>
                <a:gd name="T0" fmla="*/ 33 w 85"/>
                <a:gd name="T1" fmla="*/ 6 h 45"/>
                <a:gd name="T2" fmla="*/ 16 w 85"/>
                <a:gd name="T3" fmla="*/ 2 h 45"/>
                <a:gd name="T4" fmla="*/ 0 w 85"/>
                <a:gd name="T5" fmla="*/ 11 h 45"/>
                <a:gd name="T6" fmla="*/ 23 w 85"/>
                <a:gd name="T7" fmla="*/ 18 h 45"/>
                <a:gd name="T8" fmla="*/ 36 w 85"/>
                <a:gd name="T9" fmla="*/ 23 h 45"/>
                <a:gd name="T10" fmla="*/ 47 w 85"/>
                <a:gd name="T11" fmla="*/ 11 h 45"/>
                <a:gd name="T12" fmla="*/ 47 w 85"/>
                <a:gd name="T13" fmla="*/ 4 h 45"/>
                <a:gd name="T14" fmla="*/ 36 w 85"/>
                <a:gd name="T15" fmla="*/ 0 h 45"/>
                <a:gd name="T16" fmla="*/ 33 w 85"/>
                <a:gd name="T17" fmla="*/ 6 h 4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invGray">
            <a:xfrm>
              <a:off x="1637" y="1997"/>
              <a:ext cx="44" cy="24"/>
            </a:xfrm>
            <a:custGeom>
              <a:avLst/>
              <a:gdLst>
                <a:gd name="T0" fmla="*/ 9 w 58"/>
                <a:gd name="T1" fmla="*/ 2 h 31"/>
                <a:gd name="T2" fmla="*/ 0 w 58"/>
                <a:gd name="T3" fmla="*/ 11 h 31"/>
                <a:gd name="T4" fmla="*/ 11 w 58"/>
                <a:gd name="T5" fmla="*/ 17 h 31"/>
                <a:gd name="T6" fmla="*/ 16 w 58"/>
                <a:gd name="T7" fmla="*/ 12 h 31"/>
                <a:gd name="T8" fmla="*/ 30 w 58"/>
                <a:gd name="T9" fmla="*/ 7 h 31"/>
                <a:gd name="T10" fmla="*/ 25 w 58"/>
                <a:gd name="T11" fmla="*/ 0 h 31"/>
                <a:gd name="T12" fmla="*/ 9 w 58"/>
                <a:gd name="T13" fmla="*/ 2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32"/>
            <p:cNvSpPr>
              <a:spLocks/>
            </p:cNvSpPr>
            <p:nvPr/>
          </p:nvSpPr>
          <p:spPr bwMode="invGray">
            <a:xfrm>
              <a:off x="1751" y="2000"/>
              <a:ext cx="114" cy="77"/>
            </a:xfrm>
            <a:custGeom>
              <a:avLst/>
              <a:gdLst>
                <a:gd name="T0" fmla="*/ 22 w 152"/>
                <a:gd name="T1" fmla="*/ 0 h 102"/>
                <a:gd name="T2" fmla="*/ 8 w 152"/>
                <a:gd name="T3" fmla="*/ 4 h 102"/>
                <a:gd name="T4" fmla="*/ 2 w 152"/>
                <a:gd name="T5" fmla="*/ 22 h 102"/>
                <a:gd name="T6" fmla="*/ 7 w 152"/>
                <a:gd name="T7" fmla="*/ 32 h 102"/>
                <a:gd name="T8" fmla="*/ 0 w 152"/>
                <a:gd name="T9" fmla="*/ 41 h 102"/>
                <a:gd name="T10" fmla="*/ 32 w 152"/>
                <a:gd name="T11" fmla="*/ 49 h 102"/>
                <a:gd name="T12" fmla="*/ 47 w 152"/>
                <a:gd name="T13" fmla="*/ 52 h 102"/>
                <a:gd name="T14" fmla="*/ 86 w 152"/>
                <a:gd name="T15" fmla="*/ 49 h 102"/>
                <a:gd name="T16" fmla="*/ 43 w 152"/>
                <a:gd name="T17" fmla="*/ 40 h 102"/>
                <a:gd name="T18" fmla="*/ 31 w 152"/>
                <a:gd name="T19" fmla="*/ 35 h 102"/>
                <a:gd name="T20" fmla="*/ 25 w 152"/>
                <a:gd name="T21" fmla="*/ 29 h 102"/>
                <a:gd name="T22" fmla="*/ 29 w 152"/>
                <a:gd name="T23" fmla="*/ 20 h 102"/>
                <a:gd name="T24" fmla="*/ 22 w 152"/>
                <a:gd name="T25" fmla="*/ 0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33"/>
            <p:cNvSpPr>
              <a:spLocks/>
            </p:cNvSpPr>
            <p:nvPr/>
          </p:nvSpPr>
          <p:spPr bwMode="invGray">
            <a:xfrm>
              <a:off x="664" y="2245"/>
              <a:ext cx="25" cy="15"/>
            </a:xfrm>
            <a:custGeom>
              <a:avLst/>
              <a:gdLst>
                <a:gd name="T0" fmla="*/ 18 w 34"/>
                <a:gd name="T1" fmla="*/ 0 h 20"/>
                <a:gd name="T2" fmla="*/ 13 w 34"/>
                <a:gd name="T3" fmla="*/ 11 h 20"/>
                <a:gd name="T4" fmla="*/ 2 w 34"/>
                <a:gd name="T5" fmla="*/ 11 h 20"/>
                <a:gd name="T6" fmla="*/ 2 w 34"/>
                <a:gd name="T7" fmla="*/ 4 h 20"/>
                <a:gd name="T8" fmla="*/ 18 w 34"/>
                <a:gd name="T9" fmla="*/ 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34"/>
            <p:cNvSpPr>
              <a:spLocks/>
            </p:cNvSpPr>
            <p:nvPr/>
          </p:nvSpPr>
          <p:spPr bwMode="invGray">
            <a:xfrm>
              <a:off x="1421" y="2756"/>
              <a:ext cx="16" cy="12"/>
            </a:xfrm>
            <a:custGeom>
              <a:avLst/>
              <a:gdLst>
                <a:gd name="T0" fmla="*/ 2 w 21"/>
                <a:gd name="T1" fmla="*/ 0 h 16"/>
                <a:gd name="T2" fmla="*/ 8 w 21"/>
                <a:gd name="T3" fmla="*/ 9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35"/>
            <p:cNvSpPr>
              <a:spLocks/>
            </p:cNvSpPr>
            <p:nvPr/>
          </p:nvSpPr>
          <p:spPr bwMode="invGray">
            <a:xfrm>
              <a:off x="1424" y="2781"/>
              <a:ext cx="16" cy="12"/>
            </a:xfrm>
            <a:custGeom>
              <a:avLst/>
              <a:gdLst>
                <a:gd name="T0" fmla="*/ 2 w 21"/>
                <a:gd name="T1" fmla="*/ 0 h 16"/>
                <a:gd name="T2" fmla="*/ 8 w 21"/>
                <a:gd name="T3" fmla="*/ 9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36"/>
            <p:cNvSpPr>
              <a:spLocks/>
            </p:cNvSpPr>
            <p:nvPr/>
          </p:nvSpPr>
          <p:spPr bwMode="invGray">
            <a:xfrm>
              <a:off x="1628" y="2913"/>
              <a:ext cx="15" cy="12"/>
            </a:xfrm>
            <a:custGeom>
              <a:avLst/>
              <a:gdLst>
                <a:gd name="T0" fmla="*/ 1 w 21"/>
                <a:gd name="T1" fmla="*/ 0 h 16"/>
                <a:gd name="T2" fmla="*/ 6 w 21"/>
                <a:gd name="T3" fmla="*/ 9 h 16"/>
                <a:gd name="T4" fmla="*/ 1 w 21"/>
                <a:gd name="T5" fmla="*/ 0 h 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37"/>
            <p:cNvSpPr>
              <a:spLocks/>
            </p:cNvSpPr>
            <p:nvPr/>
          </p:nvSpPr>
          <p:spPr bwMode="invGray">
            <a:xfrm>
              <a:off x="1752" y="2429"/>
              <a:ext cx="38" cy="18"/>
            </a:xfrm>
            <a:custGeom>
              <a:avLst/>
              <a:gdLst>
                <a:gd name="T0" fmla="*/ 7 w 51"/>
                <a:gd name="T1" fmla="*/ 0 h 24"/>
                <a:gd name="T2" fmla="*/ 4 w 51"/>
                <a:gd name="T3" fmla="*/ 11 h 24"/>
                <a:gd name="T4" fmla="*/ 15 w 51"/>
                <a:gd name="T5" fmla="*/ 14 h 24"/>
                <a:gd name="T6" fmla="*/ 19 w 51"/>
                <a:gd name="T7" fmla="*/ 2 h 24"/>
                <a:gd name="T8" fmla="*/ 7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38"/>
            <p:cNvSpPr>
              <a:spLocks/>
            </p:cNvSpPr>
            <p:nvPr/>
          </p:nvSpPr>
          <p:spPr bwMode="invGray">
            <a:xfrm>
              <a:off x="1652" y="2224"/>
              <a:ext cx="38" cy="18"/>
            </a:xfrm>
            <a:custGeom>
              <a:avLst/>
              <a:gdLst>
                <a:gd name="T0" fmla="*/ 7 w 51"/>
                <a:gd name="T1" fmla="*/ 0 h 24"/>
                <a:gd name="T2" fmla="*/ 4 w 51"/>
                <a:gd name="T3" fmla="*/ 11 h 24"/>
                <a:gd name="T4" fmla="*/ 15 w 51"/>
                <a:gd name="T5" fmla="*/ 14 h 24"/>
                <a:gd name="T6" fmla="*/ 19 w 51"/>
                <a:gd name="T7" fmla="*/ 2 h 24"/>
                <a:gd name="T8" fmla="*/ 7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39"/>
            <p:cNvSpPr>
              <a:spLocks/>
            </p:cNvSpPr>
            <p:nvPr/>
          </p:nvSpPr>
          <p:spPr bwMode="invGray">
            <a:xfrm>
              <a:off x="1717" y="2045"/>
              <a:ext cx="39" cy="18"/>
            </a:xfrm>
            <a:custGeom>
              <a:avLst/>
              <a:gdLst>
                <a:gd name="T0" fmla="*/ 8 w 51"/>
                <a:gd name="T1" fmla="*/ 0 h 24"/>
                <a:gd name="T2" fmla="*/ 4 w 51"/>
                <a:gd name="T3" fmla="*/ 11 h 24"/>
                <a:gd name="T4" fmla="*/ 16 w 51"/>
                <a:gd name="T5" fmla="*/ 14 h 24"/>
                <a:gd name="T6" fmla="*/ 19 w 51"/>
                <a:gd name="T7" fmla="*/ 2 h 24"/>
                <a:gd name="T8" fmla="*/ 8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40"/>
            <p:cNvSpPr>
              <a:spLocks/>
            </p:cNvSpPr>
            <p:nvPr/>
          </p:nvSpPr>
          <p:spPr bwMode="invGray">
            <a:xfrm>
              <a:off x="1780" y="2153"/>
              <a:ext cx="38" cy="18"/>
            </a:xfrm>
            <a:custGeom>
              <a:avLst/>
              <a:gdLst>
                <a:gd name="T0" fmla="*/ 7 w 51"/>
                <a:gd name="T1" fmla="*/ 0 h 24"/>
                <a:gd name="T2" fmla="*/ 4 w 51"/>
                <a:gd name="T3" fmla="*/ 11 h 24"/>
                <a:gd name="T4" fmla="*/ 15 w 51"/>
                <a:gd name="T5" fmla="*/ 14 h 24"/>
                <a:gd name="T6" fmla="*/ 19 w 51"/>
                <a:gd name="T7" fmla="*/ 2 h 24"/>
                <a:gd name="T8" fmla="*/ 7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41"/>
            <p:cNvSpPr>
              <a:spLocks/>
            </p:cNvSpPr>
            <p:nvPr/>
          </p:nvSpPr>
          <p:spPr bwMode="invGray">
            <a:xfrm>
              <a:off x="1796" y="1951"/>
              <a:ext cx="696" cy="346"/>
            </a:xfrm>
            <a:custGeom>
              <a:avLst/>
              <a:gdLst>
                <a:gd name="T0" fmla="*/ 16 w 929"/>
                <a:gd name="T1" fmla="*/ 31 h 462"/>
                <a:gd name="T2" fmla="*/ 3 w 929"/>
                <a:gd name="T3" fmla="*/ 52 h 462"/>
                <a:gd name="T4" fmla="*/ 20 w 929"/>
                <a:gd name="T5" fmla="*/ 56 h 462"/>
                <a:gd name="T6" fmla="*/ 9 w 929"/>
                <a:gd name="T7" fmla="*/ 65 h 462"/>
                <a:gd name="T8" fmla="*/ 58 w 929"/>
                <a:gd name="T9" fmla="*/ 76 h 462"/>
                <a:gd name="T10" fmla="*/ 79 w 929"/>
                <a:gd name="T11" fmla="*/ 73 h 462"/>
                <a:gd name="T12" fmla="*/ 140 w 929"/>
                <a:gd name="T13" fmla="*/ 43 h 462"/>
                <a:gd name="T14" fmla="*/ 169 w 929"/>
                <a:gd name="T15" fmla="*/ 37 h 462"/>
                <a:gd name="T16" fmla="*/ 182 w 929"/>
                <a:gd name="T17" fmla="*/ 45 h 462"/>
                <a:gd name="T18" fmla="*/ 153 w 929"/>
                <a:gd name="T19" fmla="*/ 49 h 462"/>
                <a:gd name="T20" fmla="*/ 136 w 929"/>
                <a:gd name="T21" fmla="*/ 63 h 462"/>
                <a:gd name="T22" fmla="*/ 142 w 929"/>
                <a:gd name="T23" fmla="*/ 67 h 462"/>
                <a:gd name="T24" fmla="*/ 146 w 929"/>
                <a:gd name="T25" fmla="*/ 88 h 462"/>
                <a:gd name="T26" fmla="*/ 196 w 929"/>
                <a:gd name="T27" fmla="*/ 108 h 462"/>
                <a:gd name="T28" fmla="*/ 189 w 929"/>
                <a:gd name="T29" fmla="*/ 118 h 462"/>
                <a:gd name="T30" fmla="*/ 207 w 929"/>
                <a:gd name="T31" fmla="*/ 138 h 462"/>
                <a:gd name="T32" fmla="*/ 196 w 929"/>
                <a:gd name="T33" fmla="*/ 149 h 462"/>
                <a:gd name="T34" fmla="*/ 182 w 929"/>
                <a:gd name="T35" fmla="*/ 165 h 462"/>
                <a:gd name="T36" fmla="*/ 165 w 929"/>
                <a:gd name="T37" fmla="*/ 182 h 462"/>
                <a:gd name="T38" fmla="*/ 164 w 929"/>
                <a:gd name="T39" fmla="*/ 236 h 462"/>
                <a:gd name="T40" fmla="*/ 187 w 929"/>
                <a:gd name="T41" fmla="*/ 250 h 462"/>
                <a:gd name="T42" fmla="*/ 218 w 929"/>
                <a:gd name="T43" fmla="*/ 252 h 462"/>
                <a:gd name="T44" fmla="*/ 232 w 929"/>
                <a:gd name="T45" fmla="*/ 237 h 462"/>
                <a:gd name="T46" fmla="*/ 284 w 929"/>
                <a:gd name="T47" fmla="*/ 200 h 462"/>
                <a:gd name="T48" fmla="*/ 321 w 929"/>
                <a:gd name="T49" fmla="*/ 187 h 462"/>
                <a:gd name="T50" fmla="*/ 363 w 929"/>
                <a:gd name="T51" fmla="*/ 173 h 462"/>
                <a:gd name="T52" fmla="*/ 404 w 929"/>
                <a:gd name="T53" fmla="*/ 163 h 462"/>
                <a:gd name="T54" fmla="*/ 428 w 929"/>
                <a:gd name="T55" fmla="*/ 146 h 462"/>
                <a:gd name="T56" fmla="*/ 449 w 929"/>
                <a:gd name="T57" fmla="*/ 112 h 462"/>
                <a:gd name="T58" fmla="*/ 450 w 929"/>
                <a:gd name="T59" fmla="*/ 86 h 462"/>
                <a:gd name="T60" fmla="*/ 450 w 929"/>
                <a:gd name="T61" fmla="*/ 70 h 462"/>
                <a:gd name="T62" fmla="*/ 467 w 929"/>
                <a:gd name="T63" fmla="*/ 50 h 462"/>
                <a:gd name="T64" fmla="*/ 491 w 929"/>
                <a:gd name="T65" fmla="*/ 52 h 462"/>
                <a:gd name="T66" fmla="*/ 518 w 929"/>
                <a:gd name="T67" fmla="*/ 29 h 462"/>
                <a:gd name="T68" fmla="*/ 498 w 929"/>
                <a:gd name="T69" fmla="*/ 31 h 462"/>
                <a:gd name="T70" fmla="*/ 476 w 929"/>
                <a:gd name="T71" fmla="*/ 25 h 462"/>
                <a:gd name="T72" fmla="*/ 446 w 929"/>
                <a:gd name="T73" fmla="*/ 12 h 462"/>
                <a:gd name="T74" fmla="*/ 360 w 929"/>
                <a:gd name="T75" fmla="*/ 14 h 462"/>
                <a:gd name="T76" fmla="*/ 328 w 929"/>
                <a:gd name="T77" fmla="*/ 21 h 462"/>
                <a:gd name="T78" fmla="*/ 312 w 929"/>
                <a:gd name="T79" fmla="*/ 21 h 462"/>
                <a:gd name="T80" fmla="*/ 290 w 929"/>
                <a:gd name="T81" fmla="*/ 30 h 462"/>
                <a:gd name="T82" fmla="*/ 268 w 929"/>
                <a:gd name="T83" fmla="*/ 16 h 462"/>
                <a:gd name="T84" fmla="*/ 243 w 929"/>
                <a:gd name="T85" fmla="*/ 22 h 462"/>
                <a:gd name="T86" fmla="*/ 205 w 929"/>
                <a:gd name="T87" fmla="*/ 29 h 462"/>
                <a:gd name="T88" fmla="*/ 230 w 929"/>
                <a:gd name="T89" fmla="*/ 21 h 462"/>
                <a:gd name="T90" fmla="*/ 198 w 929"/>
                <a:gd name="T91" fmla="*/ 4 h 462"/>
                <a:gd name="T92" fmla="*/ 187 w 929"/>
                <a:gd name="T93" fmla="*/ 1 h 462"/>
                <a:gd name="T94" fmla="*/ 176 w 929"/>
                <a:gd name="T95" fmla="*/ 4 h 462"/>
                <a:gd name="T96" fmla="*/ 135 w 929"/>
                <a:gd name="T97" fmla="*/ 9 h 462"/>
                <a:gd name="T98" fmla="*/ 90 w 929"/>
                <a:gd name="T99" fmla="*/ 16 h 462"/>
                <a:gd name="T100" fmla="*/ 61 w 929"/>
                <a:gd name="T101" fmla="*/ 14 h 462"/>
                <a:gd name="T102" fmla="*/ 64 w 929"/>
                <a:gd name="T103" fmla="*/ 38 h 462"/>
                <a:gd name="T104" fmla="*/ 58 w 929"/>
                <a:gd name="T105" fmla="*/ 29 h 462"/>
                <a:gd name="T106" fmla="*/ 34 w 929"/>
                <a:gd name="T107" fmla="*/ 23 h 4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42"/>
            <p:cNvSpPr>
              <a:spLocks/>
            </p:cNvSpPr>
            <p:nvPr/>
          </p:nvSpPr>
          <p:spPr bwMode="invGray">
            <a:xfrm>
              <a:off x="2009" y="2135"/>
              <a:ext cx="39" cy="24"/>
            </a:xfrm>
            <a:custGeom>
              <a:avLst/>
              <a:gdLst>
                <a:gd name="T0" fmla="*/ 20 w 52"/>
                <a:gd name="T1" fmla="*/ 0 h 32"/>
                <a:gd name="T2" fmla="*/ 5 w 52"/>
                <a:gd name="T3" fmla="*/ 11 h 32"/>
                <a:gd name="T4" fmla="*/ 14 w 52"/>
                <a:gd name="T5" fmla="*/ 18 h 32"/>
                <a:gd name="T6" fmla="*/ 24 w 52"/>
                <a:gd name="T7" fmla="*/ 17 h 32"/>
                <a:gd name="T8" fmla="*/ 20 w 5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43"/>
            <p:cNvSpPr>
              <a:spLocks/>
            </p:cNvSpPr>
            <p:nvPr/>
          </p:nvSpPr>
          <p:spPr bwMode="invGray">
            <a:xfrm>
              <a:off x="2292" y="2201"/>
              <a:ext cx="128" cy="54"/>
            </a:xfrm>
            <a:custGeom>
              <a:avLst/>
              <a:gdLst>
                <a:gd name="T0" fmla="*/ 57 w 172"/>
                <a:gd name="T1" fmla="*/ 5 h 72"/>
                <a:gd name="T2" fmla="*/ 36 w 172"/>
                <a:gd name="T3" fmla="*/ 2 h 72"/>
                <a:gd name="T4" fmla="*/ 30 w 172"/>
                <a:gd name="T5" fmla="*/ 0 h 72"/>
                <a:gd name="T6" fmla="*/ 0 w 172"/>
                <a:gd name="T7" fmla="*/ 16 h 72"/>
                <a:gd name="T8" fmla="*/ 16 w 172"/>
                <a:gd name="T9" fmla="*/ 23 h 72"/>
                <a:gd name="T10" fmla="*/ 23 w 172"/>
                <a:gd name="T11" fmla="*/ 34 h 72"/>
                <a:gd name="T12" fmla="*/ 36 w 172"/>
                <a:gd name="T13" fmla="*/ 38 h 72"/>
                <a:gd name="T14" fmla="*/ 43 w 172"/>
                <a:gd name="T15" fmla="*/ 41 h 72"/>
                <a:gd name="T16" fmla="*/ 72 w 172"/>
                <a:gd name="T17" fmla="*/ 34 h 72"/>
                <a:gd name="T18" fmla="*/ 95 w 172"/>
                <a:gd name="T19" fmla="*/ 25 h 72"/>
                <a:gd name="T20" fmla="*/ 82 w 172"/>
                <a:gd name="T21" fmla="*/ 11 h 72"/>
                <a:gd name="T22" fmla="*/ 75 w 172"/>
                <a:gd name="T23" fmla="*/ 2 h 72"/>
                <a:gd name="T24" fmla="*/ 57 w 172"/>
                <a:gd name="T25" fmla="*/ 5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44"/>
            <p:cNvSpPr>
              <a:spLocks/>
            </p:cNvSpPr>
            <p:nvPr/>
          </p:nvSpPr>
          <p:spPr bwMode="invGray">
            <a:xfrm>
              <a:off x="2393" y="2038"/>
              <a:ext cx="39" cy="24"/>
            </a:xfrm>
            <a:custGeom>
              <a:avLst/>
              <a:gdLst>
                <a:gd name="T0" fmla="*/ 20 w 52"/>
                <a:gd name="T1" fmla="*/ 0 h 32"/>
                <a:gd name="T2" fmla="*/ 5 w 52"/>
                <a:gd name="T3" fmla="*/ 11 h 32"/>
                <a:gd name="T4" fmla="*/ 14 w 52"/>
                <a:gd name="T5" fmla="*/ 18 h 32"/>
                <a:gd name="T6" fmla="*/ 24 w 52"/>
                <a:gd name="T7" fmla="*/ 17 h 32"/>
                <a:gd name="T8" fmla="*/ 20 w 5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45"/>
            <p:cNvSpPr>
              <a:spLocks/>
            </p:cNvSpPr>
            <p:nvPr/>
          </p:nvSpPr>
          <p:spPr bwMode="invGray">
            <a:xfrm>
              <a:off x="2662" y="2006"/>
              <a:ext cx="155" cy="63"/>
            </a:xfrm>
            <a:custGeom>
              <a:avLst/>
              <a:gdLst>
                <a:gd name="T0" fmla="*/ 108 w 206"/>
                <a:gd name="T1" fmla="*/ 4 h 85"/>
                <a:gd name="T2" fmla="*/ 59 w 206"/>
                <a:gd name="T3" fmla="*/ 5 h 85"/>
                <a:gd name="T4" fmla="*/ 62 w 206"/>
                <a:gd name="T5" fmla="*/ 14 h 85"/>
                <a:gd name="T6" fmla="*/ 61 w 206"/>
                <a:gd name="T7" fmla="*/ 18 h 85"/>
                <a:gd name="T8" fmla="*/ 50 w 206"/>
                <a:gd name="T9" fmla="*/ 15 h 85"/>
                <a:gd name="T10" fmla="*/ 44 w 206"/>
                <a:gd name="T11" fmla="*/ 10 h 85"/>
                <a:gd name="T12" fmla="*/ 13 w 206"/>
                <a:gd name="T13" fmla="*/ 15 h 85"/>
                <a:gd name="T14" fmla="*/ 17 w 206"/>
                <a:gd name="T15" fmla="*/ 27 h 85"/>
                <a:gd name="T16" fmla="*/ 31 w 206"/>
                <a:gd name="T17" fmla="*/ 29 h 85"/>
                <a:gd name="T18" fmla="*/ 42 w 206"/>
                <a:gd name="T19" fmla="*/ 40 h 85"/>
                <a:gd name="T20" fmla="*/ 50 w 206"/>
                <a:gd name="T21" fmla="*/ 47 h 85"/>
                <a:gd name="T22" fmla="*/ 62 w 206"/>
                <a:gd name="T23" fmla="*/ 37 h 85"/>
                <a:gd name="T24" fmla="*/ 68 w 206"/>
                <a:gd name="T25" fmla="*/ 33 h 85"/>
                <a:gd name="T26" fmla="*/ 72 w 206"/>
                <a:gd name="T27" fmla="*/ 26 h 85"/>
                <a:gd name="T28" fmla="*/ 95 w 206"/>
                <a:gd name="T29" fmla="*/ 19 h 85"/>
                <a:gd name="T30" fmla="*/ 106 w 206"/>
                <a:gd name="T31" fmla="*/ 17 h 85"/>
                <a:gd name="T32" fmla="*/ 113 w 206"/>
                <a:gd name="T33" fmla="*/ 15 h 85"/>
                <a:gd name="T34" fmla="*/ 108 w 206"/>
                <a:gd name="T35" fmla="*/ 4 h 8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46"/>
            <p:cNvSpPr>
              <a:spLocks/>
            </p:cNvSpPr>
            <p:nvPr/>
          </p:nvSpPr>
          <p:spPr bwMode="invGray">
            <a:xfrm>
              <a:off x="2759" y="2039"/>
              <a:ext cx="48" cy="21"/>
            </a:xfrm>
            <a:custGeom>
              <a:avLst/>
              <a:gdLst>
                <a:gd name="T0" fmla="*/ 20 w 64"/>
                <a:gd name="T1" fmla="*/ 4 h 28"/>
                <a:gd name="T2" fmla="*/ 5 w 64"/>
                <a:gd name="T3" fmla="*/ 2 h 28"/>
                <a:gd name="T4" fmla="*/ 14 w 64"/>
                <a:gd name="T5" fmla="*/ 16 h 28"/>
                <a:gd name="T6" fmla="*/ 31 w 64"/>
                <a:gd name="T7" fmla="*/ 8 h 28"/>
                <a:gd name="T8" fmla="*/ 20 w 64"/>
                <a:gd name="T9" fmla="*/ 4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47"/>
            <p:cNvSpPr>
              <a:spLocks/>
            </p:cNvSpPr>
            <p:nvPr/>
          </p:nvSpPr>
          <p:spPr bwMode="invGray">
            <a:xfrm>
              <a:off x="2467" y="2311"/>
              <a:ext cx="109" cy="132"/>
            </a:xfrm>
            <a:custGeom>
              <a:avLst/>
              <a:gdLst>
                <a:gd name="T0" fmla="*/ 13 w 146"/>
                <a:gd name="T1" fmla="*/ 11 h 176"/>
                <a:gd name="T2" fmla="*/ 0 w 146"/>
                <a:gd name="T3" fmla="*/ 14 h 176"/>
                <a:gd name="T4" fmla="*/ 7 w 146"/>
                <a:gd name="T5" fmla="*/ 24 h 176"/>
                <a:gd name="T6" fmla="*/ 19 w 146"/>
                <a:gd name="T7" fmla="*/ 49 h 176"/>
                <a:gd name="T8" fmla="*/ 29 w 146"/>
                <a:gd name="T9" fmla="*/ 51 h 176"/>
                <a:gd name="T10" fmla="*/ 28 w 146"/>
                <a:gd name="T11" fmla="*/ 60 h 176"/>
                <a:gd name="T12" fmla="*/ 16 w 146"/>
                <a:gd name="T13" fmla="*/ 64 h 176"/>
                <a:gd name="T14" fmla="*/ 9 w 146"/>
                <a:gd name="T15" fmla="*/ 74 h 176"/>
                <a:gd name="T16" fmla="*/ 10 w 146"/>
                <a:gd name="T17" fmla="*/ 77 h 176"/>
                <a:gd name="T18" fmla="*/ 16 w 146"/>
                <a:gd name="T19" fmla="*/ 80 h 176"/>
                <a:gd name="T20" fmla="*/ 10 w 146"/>
                <a:gd name="T21" fmla="*/ 95 h 176"/>
                <a:gd name="T22" fmla="*/ 11 w 146"/>
                <a:gd name="T23" fmla="*/ 98 h 176"/>
                <a:gd name="T24" fmla="*/ 19 w 146"/>
                <a:gd name="T25" fmla="*/ 96 h 176"/>
                <a:gd name="T26" fmla="*/ 32 w 146"/>
                <a:gd name="T27" fmla="*/ 95 h 176"/>
                <a:gd name="T28" fmla="*/ 52 w 146"/>
                <a:gd name="T29" fmla="*/ 96 h 176"/>
                <a:gd name="T30" fmla="*/ 61 w 146"/>
                <a:gd name="T31" fmla="*/ 95 h 176"/>
                <a:gd name="T32" fmla="*/ 68 w 146"/>
                <a:gd name="T33" fmla="*/ 93 h 176"/>
                <a:gd name="T34" fmla="*/ 72 w 146"/>
                <a:gd name="T35" fmla="*/ 80 h 176"/>
                <a:gd name="T36" fmla="*/ 81 w 146"/>
                <a:gd name="T37" fmla="*/ 75 h 176"/>
                <a:gd name="T38" fmla="*/ 61 w 146"/>
                <a:gd name="T39" fmla="*/ 62 h 176"/>
                <a:gd name="T40" fmla="*/ 49 w 146"/>
                <a:gd name="T41" fmla="*/ 47 h 176"/>
                <a:gd name="T42" fmla="*/ 46 w 146"/>
                <a:gd name="T43" fmla="*/ 39 h 176"/>
                <a:gd name="T44" fmla="*/ 36 w 146"/>
                <a:gd name="T45" fmla="*/ 35 h 176"/>
                <a:gd name="T46" fmla="*/ 48 w 146"/>
                <a:gd name="T47" fmla="*/ 26 h 176"/>
                <a:gd name="T48" fmla="*/ 36 w 146"/>
                <a:gd name="T49" fmla="*/ 17 h 176"/>
                <a:gd name="T50" fmla="*/ 39 w 146"/>
                <a:gd name="T51" fmla="*/ 8 h 176"/>
                <a:gd name="T52" fmla="*/ 25 w 146"/>
                <a:gd name="T53" fmla="*/ 1 h 176"/>
                <a:gd name="T54" fmla="*/ 16 w 146"/>
                <a:gd name="T55" fmla="*/ 5 h 176"/>
                <a:gd name="T56" fmla="*/ 13 w 146"/>
                <a:gd name="T57" fmla="*/ 11 h 1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48"/>
            <p:cNvSpPr>
              <a:spLocks/>
            </p:cNvSpPr>
            <p:nvPr/>
          </p:nvSpPr>
          <p:spPr bwMode="invGray">
            <a:xfrm>
              <a:off x="2413" y="2359"/>
              <a:ext cx="69" cy="68"/>
            </a:xfrm>
            <a:custGeom>
              <a:avLst/>
              <a:gdLst>
                <a:gd name="T0" fmla="*/ 33 w 92"/>
                <a:gd name="T1" fmla="*/ 3 h 92"/>
                <a:gd name="T2" fmla="*/ 47 w 92"/>
                <a:gd name="T3" fmla="*/ 4 h 92"/>
                <a:gd name="T4" fmla="*/ 52 w 92"/>
                <a:gd name="T5" fmla="*/ 14 h 92"/>
                <a:gd name="T6" fmla="*/ 44 w 92"/>
                <a:gd name="T7" fmla="*/ 26 h 92"/>
                <a:gd name="T8" fmla="*/ 26 w 92"/>
                <a:gd name="T9" fmla="*/ 41 h 92"/>
                <a:gd name="T10" fmla="*/ 11 w 92"/>
                <a:gd name="T11" fmla="*/ 50 h 92"/>
                <a:gd name="T12" fmla="*/ 5 w 92"/>
                <a:gd name="T13" fmla="*/ 39 h 92"/>
                <a:gd name="T14" fmla="*/ 11 w 92"/>
                <a:gd name="T15" fmla="*/ 35 h 92"/>
                <a:gd name="T16" fmla="*/ 8 w 92"/>
                <a:gd name="T17" fmla="*/ 25 h 92"/>
                <a:gd name="T18" fmla="*/ 23 w 92"/>
                <a:gd name="T19" fmla="*/ 16 h 92"/>
                <a:gd name="T20" fmla="*/ 33 w 92"/>
                <a:gd name="T21" fmla="*/ 3 h 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49"/>
            <p:cNvSpPr>
              <a:spLocks/>
            </p:cNvSpPr>
            <p:nvPr/>
          </p:nvSpPr>
          <p:spPr bwMode="invGray">
            <a:xfrm>
              <a:off x="4099" y="3502"/>
              <a:ext cx="474" cy="495"/>
            </a:xfrm>
            <a:custGeom>
              <a:avLst/>
              <a:gdLst>
                <a:gd name="T0" fmla="*/ 119 w 633"/>
                <a:gd name="T1" fmla="*/ 6 h 660"/>
                <a:gd name="T2" fmla="*/ 99 w 633"/>
                <a:gd name="T3" fmla="*/ 11 h 660"/>
                <a:gd name="T4" fmla="*/ 81 w 633"/>
                <a:gd name="T5" fmla="*/ 29 h 660"/>
                <a:gd name="T6" fmla="*/ 58 w 633"/>
                <a:gd name="T7" fmla="*/ 33 h 660"/>
                <a:gd name="T8" fmla="*/ 47 w 633"/>
                <a:gd name="T9" fmla="*/ 42 h 660"/>
                <a:gd name="T10" fmla="*/ 38 w 633"/>
                <a:gd name="T11" fmla="*/ 65 h 660"/>
                <a:gd name="T12" fmla="*/ 20 w 633"/>
                <a:gd name="T13" fmla="*/ 94 h 660"/>
                <a:gd name="T14" fmla="*/ 0 w 633"/>
                <a:gd name="T15" fmla="*/ 101 h 660"/>
                <a:gd name="T16" fmla="*/ 40 w 633"/>
                <a:gd name="T17" fmla="*/ 182 h 660"/>
                <a:gd name="T18" fmla="*/ 67 w 633"/>
                <a:gd name="T19" fmla="*/ 240 h 660"/>
                <a:gd name="T20" fmla="*/ 81 w 633"/>
                <a:gd name="T21" fmla="*/ 249 h 660"/>
                <a:gd name="T22" fmla="*/ 94 w 633"/>
                <a:gd name="T23" fmla="*/ 254 h 660"/>
                <a:gd name="T24" fmla="*/ 128 w 633"/>
                <a:gd name="T25" fmla="*/ 242 h 660"/>
                <a:gd name="T26" fmla="*/ 142 w 633"/>
                <a:gd name="T27" fmla="*/ 238 h 660"/>
                <a:gd name="T28" fmla="*/ 168 w 633"/>
                <a:gd name="T29" fmla="*/ 254 h 660"/>
                <a:gd name="T30" fmla="*/ 182 w 633"/>
                <a:gd name="T31" fmla="*/ 296 h 660"/>
                <a:gd name="T32" fmla="*/ 189 w 633"/>
                <a:gd name="T33" fmla="*/ 294 h 660"/>
                <a:gd name="T34" fmla="*/ 193 w 633"/>
                <a:gd name="T35" fmla="*/ 287 h 660"/>
                <a:gd name="T36" fmla="*/ 207 w 633"/>
                <a:gd name="T37" fmla="*/ 308 h 660"/>
                <a:gd name="T38" fmla="*/ 227 w 633"/>
                <a:gd name="T39" fmla="*/ 321 h 660"/>
                <a:gd name="T40" fmla="*/ 244 w 633"/>
                <a:gd name="T41" fmla="*/ 339 h 660"/>
                <a:gd name="T42" fmla="*/ 249 w 633"/>
                <a:gd name="T43" fmla="*/ 346 h 660"/>
                <a:gd name="T44" fmla="*/ 255 w 633"/>
                <a:gd name="T45" fmla="*/ 350 h 660"/>
                <a:gd name="T46" fmla="*/ 271 w 633"/>
                <a:gd name="T47" fmla="*/ 368 h 660"/>
                <a:gd name="T48" fmla="*/ 276 w 633"/>
                <a:gd name="T49" fmla="*/ 355 h 660"/>
                <a:gd name="T50" fmla="*/ 303 w 633"/>
                <a:gd name="T51" fmla="*/ 371 h 660"/>
                <a:gd name="T52" fmla="*/ 329 w 633"/>
                <a:gd name="T53" fmla="*/ 368 h 660"/>
                <a:gd name="T54" fmla="*/ 345 w 633"/>
                <a:gd name="T55" fmla="*/ 299 h 660"/>
                <a:gd name="T56" fmla="*/ 354 w 633"/>
                <a:gd name="T57" fmla="*/ 260 h 660"/>
                <a:gd name="T58" fmla="*/ 347 w 633"/>
                <a:gd name="T59" fmla="*/ 206 h 660"/>
                <a:gd name="T60" fmla="*/ 300 w 633"/>
                <a:gd name="T61" fmla="*/ 152 h 660"/>
                <a:gd name="T62" fmla="*/ 296 w 633"/>
                <a:gd name="T63" fmla="*/ 132 h 660"/>
                <a:gd name="T64" fmla="*/ 258 w 633"/>
                <a:gd name="T65" fmla="*/ 101 h 660"/>
                <a:gd name="T66" fmla="*/ 264 w 633"/>
                <a:gd name="T67" fmla="*/ 87 h 660"/>
                <a:gd name="T68" fmla="*/ 255 w 633"/>
                <a:gd name="T69" fmla="*/ 74 h 660"/>
                <a:gd name="T70" fmla="*/ 234 w 633"/>
                <a:gd name="T71" fmla="*/ 44 h 660"/>
                <a:gd name="T72" fmla="*/ 220 w 633"/>
                <a:gd name="T73" fmla="*/ 17 h 660"/>
                <a:gd name="T74" fmla="*/ 218 w 633"/>
                <a:gd name="T75" fmla="*/ 11 h 660"/>
                <a:gd name="T76" fmla="*/ 204 w 633"/>
                <a:gd name="T77" fmla="*/ 85 h 660"/>
                <a:gd name="T78" fmla="*/ 182 w 633"/>
                <a:gd name="T79" fmla="*/ 65 h 660"/>
                <a:gd name="T80" fmla="*/ 164 w 633"/>
                <a:gd name="T81" fmla="*/ 62 h 660"/>
                <a:gd name="T82" fmla="*/ 153 w 633"/>
                <a:gd name="T83" fmla="*/ 49 h 660"/>
                <a:gd name="T84" fmla="*/ 148 w 633"/>
                <a:gd name="T85" fmla="*/ 35 h 660"/>
                <a:gd name="T86" fmla="*/ 155 w 633"/>
                <a:gd name="T87" fmla="*/ 31 h 660"/>
                <a:gd name="T88" fmla="*/ 135 w 633"/>
                <a:gd name="T89" fmla="*/ 11 h 660"/>
                <a:gd name="T90" fmla="*/ 121 w 633"/>
                <a:gd name="T91" fmla="*/ 6 h 660"/>
                <a:gd name="T92" fmla="*/ 115 w 633"/>
                <a:gd name="T93" fmla="*/ 4 h 660"/>
                <a:gd name="T94" fmla="*/ 119 w 633"/>
                <a:gd name="T95" fmla="*/ 6 h 66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50"/>
            <p:cNvSpPr>
              <a:spLocks/>
            </p:cNvSpPr>
            <p:nvPr/>
          </p:nvSpPr>
          <p:spPr bwMode="invGray">
            <a:xfrm>
              <a:off x="4246" y="3241"/>
              <a:ext cx="319" cy="210"/>
            </a:xfrm>
            <a:custGeom>
              <a:avLst/>
              <a:gdLst>
                <a:gd name="T0" fmla="*/ 47 w 426"/>
                <a:gd name="T1" fmla="*/ 34 h 280"/>
                <a:gd name="T2" fmla="*/ 38 w 426"/>
                <a:gd name="T3" fmla="*/ 20 h 280"/>
                <a:gd name="T4" fmla="*/ 36 w 426"/>
                <a:gd name="T5" fmla="*/ 9 h 280"/>
                <a:gd name="T6" fmla="*/ 29 w 426"/>
                <a:gd name="T7" fmla="*/ 7 h 280"/>
                <a:gd name="T8" fmla="*/ 9 w 426"/>
                <a:gd name="T9" fmla="*/ 9 h 280"/>
                <a:gd name="T10" fmla="*/ 25 w 426"/>
                <a:gd name="T11" fmla="*/ 23 h 280"/>
                <a:gd name="T12" fmla="*/ 27 w 426"/>
                <a:gd name="T13" fmla="*/ 29 h 280"/>
                <a:gd name="T14" fmla="*/ 13 w 426"/>
                <a:gd name="T15" fmla="*/ 38 h 280"/>
                <a:gd name="T16" fmla="*/ 49 w 426"/>
                <a:gd name="T17" fmla="*/ 52 h 280"/>
                <a:gd name="T18" fmla="*/ 70 w 426"/>
                <a:gd name="T19" fmla="*/ 63 h 280"/>
                <a:gd name="T20" fmla="*/ 72 w 426"/>
                <a:gd name="T21" fmla="*/ 70 h 280"/>
                <a:gd name="T22" fmla="*/ 79 w 426"/>
                <a:gd name="T23" fmla="*/ 74 h 280"/>
                <a:gd name="T24" fmla="*/ 83 w 426"/>
                <a:gd name="T25" fmla="*/ 88 h 280"/>
                <a:gd name="T26" fmla="*/ 74 w 426"/>
                <a:gd name="T27" fmla="*/ 110 h 280"/>
                <a:gd name="T28" fmla="*/ 101 w 426"/>
                <a:gd name="T29" fmla="*/ 106 h 280"/>
                <a:gd name="T30" fmla="*/ 108 w 426"/>
                <a:gd name="T31" fmla="*/ 122 h 280"/>
                <a:gd name="T32" fmla="*/ 121 w 426"/>
                <a:gd name="T33" fmla="*/ 126 h 280"/>
                <a:gd name="T34" fmla="*/ 128 w 426"/>
                <a:gd name="T35" fmla="*/ 128 h 280"/>
                <a:gd name="T36" fmla="*/ 142 w 426"/>
                <a:gd name="T37" fmla="*/ 126 h 280"/>
                <a:gd name="T38" fmla="*/ 155 w 426"/>
                <a:gd name="T39" fmla="*/ 110 h 280"/>
                <a:gd name="T40" fmla="*/ 189 w 426"/>
                <a:gd name="T41" fmla="*/ 142 h 280"/>
                <a:gd name="T42" fmla="*/ 204 w 426"/>
                <a:gd name="T43" fmla="*/ 158 h 280"/>
                <a:gd name="T44" fmla="*/ 202 w 426"/>
                <a:gd name="T45" fmla="*/ 126 h 280"/>
                <a:gd name="T46" fmla="*/ 189 w 426"/>
                <a:gd name="T47" fmla="*/ 113 h 280"/>
                <a:gd name="T48" fmla="*/ 209 w 426"/>
                <a:gd name="T49" fmla="*/ 95 h 280"/>
                <a:gd name="T50" fmla="*/ 229 w 426"/>
                <a:gd name="T51" fmla="*/ 88 h 280"/>
                <a:gd name="T52" fmla="*/ 236 w 426"/>
                <a:gd name="T53" fmla="*/ 86 h 280"/>
                <a:gd name="T54" fmla="*/ 238 w 426"/>
                <a:gd name="T55" fmla="*/ 79 h 280"/>
                <a:gd name="T56" fmla="*/ 200 w 426"/>
                <a:gd name="T57" fmla="*/ 83 h 280"/>
                <a:gd name="T58" fmla="*/ 171 w 426"/>
                <a:gd name="T59" fmla="*/ 79 h 280"/>
                <a:gd name="T60" fmla="*/ 168 w 426"/>
                <a:gd name="T61" fmla="*/ 72 h 280"/>
                <a:gd name="T62" fmla="*/ 164 w 426"/>
                <a:gd name="T63" fmla="*/ 65 h 280"/>
                <a:gd name="T64" fmla="*/ 124 w 426"/>
                <a:gd name="T65" fmla="*/ 45 h 280"/>
                <a:gd name="T66" fmla="*/ 90 w 426"/>
                <a:gd name="T67" fmla="*/ 34 h 280"/>
                <a:gd name="T68" fmla="*/ 76 w 426"/>
                <a:gd name="T69" fmla="*/ 29 h 280"/>
                <a:gd name="T70" fmla="*/ 45 w 426"/>
                <a:gd name="T71" fmla="*/ 29 h 280"/>
                <a:gd name="T72" fmla="*/ 38 w 426"/>
                <a:gd name="T73" fmla="*/ 18 h 280"/>
                <a:gd name="T74" fmla="*/ 38 w 426"/>
                <a:gd name="T75" fmla="*/ 0 h 2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algn="ctr" rotWithShape="0">
                      <a:srgbClr val="989898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51"/>
            <p:cNvSpPr>
              <a:spLocks/>
            </p:cNvSpPr>
            <p:nvPr/>
          </p:nvSpPr>
          <p:spPr bwMode="invGray">
            <a:xfrm>
              <a:off x="4255" y="3243"/>
              <a:ext cx="311" cy="211"/>
            </a:xfrm>
            <a:custGeom>
              <a:avLst/>
              <a:gdLst>
                <a:gd name="T0" fmla="*/ 0 w 416"/>
                <a:gd name="T1" fmla="*/ 1 h 282"/>
                <a:gd name="T2" fmla="*/ 11 w 416"/>
                <a:gd name="T3" fmla="*/ 21 h 282"/>
                <a:gd name="T4" fmla="*/ 16 w 416"/>
                <a:gd name="T5" fmla="*/ 28 h 282"/>
                <a:gd name="T6" fmla="*/ 47 w 416"/>
                <a:gd name="T7" fmla="*/ 50 h 282"/>
                <a:gd name="T8" fmla="*/ 67 w 416"/>
                <a:gd name="T9" fmla="*/ 64 h 282"/>
                <a:gd name="T10" fmla="*/ 74 w 416"/>
                <a:gd name="T11" fmla="*/ 68 h 282"/>
                <a:gd name="T12" fmla="*/ 76 w 416"/>
                <a:gd name="T13" fmla="*/ 94 h 282"/>
                <a:gd name="T14" fmla="*/ 65 w 416"/>
                <a:gd name="T15" fmla="*/ 112 h 282"/>
                <a:gd name="T16" fmla="*/ 76 w 416"/>
                <a:gd name="T17" fmla="*/ 110 h 282"/>
                <a:gd name="T18" fmla="*/ 83 w 416"/>
                <a:gd name="T19" fmla="*/ 106 h 282"/>
                <a:gd name="T20" fmla="*/ 90 w 416"/>
                <a:gd name="T21" fmla="*/ 112 h 282"/>
                <a:gd name="T22" fmla="*/ 103 w 416"/>
                <a:gd name="T23" fmla="*/ 121 h 282"/>
                <a:gd name="T24" fmla="*/ 117 w 416"/>
                <a:gd name="T25" fmla="*/ 130 h 282"/>
                <a:gd name="T26" fmla="*/ 134 w 416"/>
                <a:gd name="T27" fmla="*/ 123 h 282"/>
                <a:gd name="T28" fmla="*/ 138 w 416"/>
                <a:gd name="T29" fmla="*/ 110 h 282"/>
                <a:gd name="T30" fmla="*/ 150 w 416"/>
                <a:gd name="T31" fmla="*/ 112 h 282"/>
                <a:gd name="T32" fmla="*/ 163 w 416"/>
                <a:gd name="T33" fmla="*/ 117 h 282"/>
                <a:gd name="T34" fmla="*/ 190 w 416"/>
                <a:gd name="T35" fmla="*/ 157 h 282"/>
                <a:gd name="T36" fmla="*/ 199 w 416"/>
                <a:gd name="T37" fmla="*/ 155 h 282"/>
                <a:gd name="T38" fmla="*/ 197 w 416"/>
                <a:gd name="T39" fmla="*/ 141 h 282"/>
                <a:gd name="T40" fmla="*/ 176 w 416"/>
                <a:gd name="T41" fmla="*/ 110 h 282"/>
                <a:gd name="T42" fmla="*/ 201 w 416"/>
                <a:gd name="T43" fmla="*/ 97 h 282"/>
                <a:gd name="T44" fmla="*/ 228 w 416"/>
                <a:gd name="T45" fmla="*/ 81 h 282"/>
                <a:gd name="T46" fmla="*/ 229 w 416"/>
                <a:gd name="T47" fmla="*/ 67 h 282"/>
                <a:gd name="T48" fmla="*/ 205 w 416"/>
                <a:gd name="T49" fmla="*/ 77 h 282"/>
                <a:gd name="T50" fmla="*/ 172 w 416"/>
                <a:gd name="T51" fmla="*/ 77 h 282"/>
                <a:gd name="T52" fmla="*/ 147 w 416"/>
                <a:gd name="T53" fmla="*/ 55 h 282"/>
                <a:gd name="T54" fmla="*/ 101 w 416"/>
                <a:gd name="T55" fmla="*/ 34 h 282"/>
                <a:gd name="T56" fmla="*/ 74 w 416"/>
                <a:gd name="T57" fmla="*/ 19 h 282"/>
                <a:gd name="T58" fmla="*/ 52 w 416"/>
                <a:gd name="T59" fmla="*/ 23 h 282"/>
                <a:gd name="T60" fmla="*/ 43 w 416"/>
                <a:gd name="T61" fmla="*/ 32 h 282"/>
                <a:gd name="T62" fmla="*/ 31 w 416"/>
                <a:gd name="T63" fmla="*/ 10 h 282"/>
                <a:gd name="T64" fmla="*/ 0 w 416"/>
                <a:gd name="T65" fmla="*/ 1 h 2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52"/>
            <p:cNvSpPr>
              <a:spLocks/>
            </p:cNvSpPr>
            <p:nvPr/>
          </p:nvSpPr>
          <p:spPr bwMode="invGray">
            <a:xfrm>
              <a:off x="4485" y="4013"/>
              <a:ext cx="45" cy="58"/>
            </a:xfrm>
            <a:custGeom>
              <a:avLst/>
              <a:gdLst>
                <a:gd name="T0" fmla="*/ 18 w 60"/>
                <a:gd name="T1" fmla="*/ 10 h 78"/>
                <a:gd name="T2" fmla="*/ 0 w 60"/>
                <a:gd name="T3" fmla="*/ 10 h 78"/>
                <a:gd name="T4" fmla="*/ 11 w 60"/>
                <a:gd name="T5" fmla="*/ 23 h 78"/>
                <a:gd name="T6" fmla="*/ 16 w 60"/>
                <a:gd name="T7" fmla="*/ 36 h 78"/>
                <a:gd name="T8" fmla="*/ 18 w 60"/>
                <a:gd name="T9" fmla="*/ 43 h 78"/>
                <a:gd name="T10" fmla="*/ 34 w 60"/>
                <a:gd name="T11" fmla="*/ 28 h 78"/>
                <a:gd name="T12" fmla="*/ 18 w 60"/>
                <a:gd name="T13" fmla="*/ 10 h 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53"/>
            <p:cNvSpPr>
              <a:spLocks/>
            </p:cNvSpPr>
            <p:nvPr/>
          </p:nvSpPr>
          <p:spPr bwMode="invGray">
            <a:xfrm>
              <a:off x="4621" y="3923"/>
              <a:ext cx="164" cy="85"/>
            </a:xfrm>
            <a:custGeom>
              <a:avLst/>
              <a:gdLst>
                <a:gd name="T0" fmla="*/ 26 w 219"/>
                <a:gd name="T1" fmla="*/ 41 h 113"/>
                <a:gd name="T2" fmla="*/ 22 w 219"/>
                <a:gd name="T3" fmla="*/ 35 h 113"/>
                <a:gd name="T4" fmla="*/ 8 w 219"/>
                <a:gd name="T5" fmla="*/ 39 h 113"/>
                <a:gd name="T6" fmla="*/ 22 w 219"/>
                <a:gd name="T7" fmla="*/ 64 h 113"/>
                <a:gd name="T8" fmla="*/ 69 w 219"/>
                <a:gd name="T9" fmla="*/ 50 h 113"/>
                <a:gd name="T10" fmla="*/ 82 w 219"/>
                <a:gd name="T11" fmla="*/ 41 h 113"/>
                <a:gd name="T12" fmla="*/ 96 w 219"/>
                <a:gd name="T13" fmla="*/ 37 h 113"/>
                <a:gd name="T14" fmla="*/ 123 w 219"/>
                <a:gd name="T15" fmla="*/ 11 h 113"/>
                <a:gd name="T16" fmla="*/ 118 w 219"/>
                <a:gd name="T17" fmla="*/ 0 h 113"/>
                <a:gd name="T18" fmla="*/ 100 w 219"/>
                <a:gd name="T19" fmla="*/ 10 h 113"/>
                <a:gd name="T20" fmla="*/ 60 w 219"/>
                <a:gd name="T21" fmla="*/ 23 h 113"/>
                <a:gd name="T22" fmla="*/ 46 w 219"/>
                <a:gd name="T23" fmla="*/ 26 h 113"/>
                <a:gd name="T24" fmla="*/ 33 w 219"/>
                <a:gd name="T25" fmla="*/ 30 h 113"/>
                <a:gd name="T26" fmla="*/ 26 w 219"/>
                <a:gd name="T27" fmla="*/ 41 h 1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54"/>
            <p:cNvSpPr>
              <a:spLocks/>
            </p:cNvSpPr>
            <p:nvPr/>
          </p:nvSpPr>
          <p:spPr bwMode="invGray">
            <a:xfrm>
              <a:off x="4791" y="3873"/>
              <a:ext cx="104" cy="92"/>
            </a:xfrm>
            <a:custGeom>
              <a:avLst/>
              <a:gdLst>
                <a:gd name="T0" fmla="*/ 7 w 139"/>
                <a:gd name="T1" fmla="*/ 34 h 122"/>
                <a:gd name="T2" fmla="*/ 4 w 139"/>
                <a:gd name="T3" fmla="*/ 48 h 122"/>
                <a:gd name="T4" fmla="*/ 0 w 139"/>
                <a:gd name="T5" fmla="*/ 61 h 122"/>
                <a:gd name="T6" fmla="*/ 20 w 139"/>
                <a:gd name="T7" fmla="*/ 66 h 122"/>
                <a:gd name="T8" fmla="*/ 29 w 139"/>
                <a:gd name="T9" fmla="*/ 54 h 122"/>
                <a:gd name="T10" fmla="*/ 70 w 139"/>
                <a:gd name="T11" fmla="*/ 38 h 122"/>
                <a:gd name="T12" fmla="*/ 76 w 139"/>
                <a:gd name="T13" fmla="*/ 25 h 122"/>
                <a:gd name="T14" fmla="*/ 63 w 139"/>
                <a:gd name="T15" fmla="*/ 16 h 122"/>
                <a:gd name="T16" fmla="*/ 56 w 139"/>
                <a:gd name="T17" fmla="*/ 11 h 122"/>
                <a:gd name="T18" fmla="*/ 36 w 139"/>
                <a:gd name="T19" fmla="*/ 7 h 122"/>
                <a:gd name="T20" fmla="*/ 29 w 139"/>
                <a:gd name="T21" fmla="*/ 20 h 122"/>
                <a:gd name="T22" fmla="*/ 7 w 139"/>
                <a:gd name="T23" fmla="*/ 34 h 12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55"/>
            <p:cNvSpPr>
              <a:spLocks/>
            </p:cNvSpPr>
            <p:nvPr/>
          </p:nvSpPr>
          <p:spPr bwMode="invGray">
            <a:xfrm>
              <a:off x="4846" y="3832"/>
              <a:ext cx="37" cy="26"/>
            </a:xfrm>
            <a:custGeom>
              <a:avLst/>
              <a:gdLst>
                <a:gd name="T0" fmla="*/ 17 w 49"/>
                <a:gd name="T1" fmla="*/ 0 h 35"/>
                <a:gd name="T2" fmla="*/ 5 w 49"/>
                <a:gd name="T3" fmla="*/ 6 h 35"/>
                <a:gd name="T4" fmla="*/ 14 w 49"/>
                <a:gd name="T5" fmla="*/ 19 h 35"/>
                <a:gd name="T6" fmla="*/ 22 w 49"/>
                <a:gd name="T7" fmla="*/ 14 h 35"/>
                <a:gd name="T8" fmla="*/ 17 w 49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56"/>
            <p:cNvSpPr>
              <a:spLocks/>
            </p:cNvSpPr>
            <p:nvPr/>
          </p:nvSpPr>
          <p:spPr bwMode="invGray">
            <a:xfrm>
              <a:off x="3123" y="3346"/>
              <a:ext cx="123" cy="201"/>
            </a:xfrm>
            <a:custGeom>
              <a:avLst/>
              <a:gdLst>
                <a:gd name="T0" fmla="*/ 72 w 164"/>
                <a:gd name="T1" fmla="*/ 0 h 268"/>
                <a:gd name="T2" fmla="*/ 59 w 164"/>
                <a:gd name="T3" fmla="*/ 16 h 268"/>
                <a:gd name="T4" fmla="*/ 50 w 164"/>
                <a:gd name="T5" fmla="*/ 36 h 268"/>
                <a:gd name="T6" fmla="*/ 20 w 164"/>
                <a:gd name="T7" fmla="*/ 47 h 268"/>
                <a:gd name="T8" fmla="*/ 16 w 164"/>
                <a:gd name="T9" fmla="*/ 54 h 268"/>
                <a:gd name="T10" fmla="*/ 9 w 164"/>
                <a:gd name="T11" fmla="*/ 56 h 268"/>
                <a:gd name="T12" fmla="*/ 11 w 164"/>
                <a:gd name="T13" fmla="*/ 74 h 268"/>
                <a:gd name="T14" fmla="*/ 16 w 164"/>
                <a:gd name="T15" fmla="*/ 88 h 268"/>
                <a:gd name="T16" fmla="*/ 0 w 164"/>
                <a:gd name="T17" fmla="*/ 113 h 268"/>
                <a:gd name="T18" fmla="*/ 16 w 164"/>
                <a:gd name="T19" fmla="*/ 146 h 268"/>
                <a:gd name="T20" fmla="*/ 29 w 164"/>
                <a:gd name="T21" fmla="*/ 151 h 268"/>
                <a:gd name="T22" fmla="*/ 50 w 164"/>
                <a:gd name="T23" fmla="*/ 122 h 268"/>
                <a:gd name="T24" fmla="*/ 59 w 164"/>
                <a:gd name="T25" fmla="*/ 108 h 268"/>
                <a:gd name="T26" fmla="*/ 72 w 164"/>
                <a:gd name="T27" fmla="*/ 65 h 268"/>
                <a:gd name="T28" fmla="*/ 79 w 164"/>
                <a:gd name="T29" fmla="*/ 43 h 268"/>
                <a:gd name="T30" fmla="*/ 92 w 164"/>
                <a:gd name="T31" fmla="*/ 41 h 268"/>
                <a:gd name="T32" fmla="*/ 72 w 164"/>
                <a:gd name="T33" fmla="*/ 0 h 2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57"/>
            <p:cNvSpPr>
              <a:spLocks/>
            </p:cNvSpPr>
            <p:nvPr/>
          </p:nvSpPr>
          <p:spPr bwMode="invGray">
            <a:xfrm>
              <a:off x="3655" y="3034"/>
              <a:ext cx="49" cy="61"/>
            </a:xfrm>
            <a:custGeom>
              <a:avLst/>
              <a:gdLst>
                <a:gd name="T0" fmla="*/ 16 w 66"/>
                <a:gd name="T1" fmla="*/ 0 h 81"/>
                <a:gd name="T2" fmla="*/ 14 w 66"/>
                <a:gd name="T3" fmla="*/ 34 h 81"/>
                <a:gd name="T4" fmla="*/ 16 w 66"/>
                <a:gd name="T5" fmla="*/ 43 h 81"/>
                <a:gd name="T6" fmla="*/ 22 w 66"/>
                <a:gd name="T7" fmla="*/ 45 h 81"/>
                <a:gd name="T8" fmla="*/ 31 w 66"/>
                <a:gd name="T9" fmla="*/ 43 h 81"/>
                <a:gd name="T10" fmla="*/ 16 w 66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58"/>
            <p:cNvSpPr>
              <a:spLocks/>
            </p:cNvSpPr>
            <p:nvPr/>
          </p:nvSpPr>
          <p:spPr bwMode="invGray">
            <a:xfrm>
              <a:off x="3988" y="3100"/>
              <a:ext cx="111" cy="183"/>
            </a:xfrm>
            <a:custGeom>
              <a:avLst/>
              <a:gdLst>
                <a:gd name="T0" fmla="*/ 54 w 148"/>
                <a:gd name="T1" fmla="*/ 0 h 244"/>
                <a:gd name="T2" fmla="*/ 34 w 148"/>
                <a:gd name="T3" fmla="*/ 47 h 244"/>
                <a:gd name="T4" fmla="*/ 20 w 148"/>
                <a:gd name="T5" fmla="*/ 52 h 244"/>
                <a:gd name="T6" fmla="*/ 7 w 148"/>
                <a:gd name="T7" fmla="*/ 61 h 244"/>
                <a:gd name="T8" fmla="*/ 23 w 148"/>
                <a:gd name="T9" fmla="*/ 106 h 244"/>
                <a:gd name="T10" fmla="*/ 29 w 148"/>
                <a:gd name="T11" fmla="*/ 126 h 244"/>
                <a:gd name="T12" fmla="*/ 34 w 148"/>
                <a:gd name="T13" fmla="*/ 133 h 244"/>
                <a:gd name="T14" fmla="*/ 47 w 148"/>
                <a:gd name="T15" fmla="*/ 137 h 244"/>
                <a:gd name="T16" fmla="*/ 54 w 148"/>
                <a:gd name="T17" fmla="*/ 110 h 244"/>
                <a:gd name="T18" fmla="*/ 70 w 148"/>
                <a:gd name="T19" fmla="*/ 95 h 244"/>
                <a:gd name="T20" fmla="*/ 63 w 148"/>
                <a:gd name="T21" fmla="*/ 38 h 244"/>
                <a:gd name="T22" fmla="*/ 79 w 148"/>
                <a:gd name="T23" fmla="*/ 27 h 244"/>
                <a:gd name="T24" fmla="*/ 63 w 148"/>
                <a:gd name="T25" fmla="*/ 11 h 244"/>
                <a:gd name="T26" fmla="*/ 54 w 148"/>
                <a:gd name="T27" fmla="*/ 0 h 24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59"/>
            <p:cNvSpPr>
              <a:spLocks/>
            </p:cNvSpPr>
            <p:nvPr/>
          </p:nvSpPr>
          <p:spPr bwMode="invGray">
            <a:xfrm>
              <a:off x="3894" y="3043"/>
              <a:ext cx="72" cy="137"/>
            </a:xfrm>
            <a:custGeom>
              <a:avLst/>
              <a:gdLst>
                <a:gd name="T0" fmla="*/ 27 w 96"/>
                <a:gd name="T1" fmla="*/ 1 h 183"/>
                <a:gd name="T2" fmla="*/ 29 w 96"/>
                <a:gd name="T3" fmla="*/ 19 h 183"/>
                <a:gd name="T4" fmla="*/ 34 w 96"/>
                <a:gd name="T5" fmla="*/ 34 h 183"/>
                <a:gd name="T6" fmla="*/ 35 w 96"/>
                <a:gd name="T7" fmla="*/ 52 h 183"/>
                <a:gd name="T8" fmla="*/ 38 w 96"/>
                <a:gd name="T9" fmla="*/ 59 h 183"/>
                <a:gd name="T10" fmla="*/ 40 w 96"/>
                <a:gd name="T11" fmla="*/ 70 h 183"/>
                <a:gd name="T12" fmla="*/ 32 w 96"/>
                <a:gd name="T13" fmla="*/ 52 h 183"/>
                <a:gd name="T14" fmla="*/ 20 w 96"/>
                <a:gd name="T15" fmla="*/ 43 h 183"/>
                <a:gd name="T16" fmla="*/ 3 w 96"/>
                <a:gd name="T17" fmla="*/ 46 h 183"/>
                <a:gd name="T18" fmla="*/ 5 w 96"/>
                <a:gd name="T19" fmla="*/ 57 h 183"/>
                <a:gd name="T20" fmla="*/ 23 w 96"/>
                <a:gd name="T21" fmla="*/ 64 h 183"/>
                <a:gd name="T22" fmla="*/ 32 w 96"/>
                <a:gd name="T23" fmla="*/ 76 h 183"/>
                <a:gd name="T24" fmla="*/ 40 w 96"/>
                <a:gd name="T25" fmla="*/ 76 h 183"/>
                <a:gd name="T26" fmla="*/ 44 w 96"/>
                <a:gd name="T27" fmla="*/ 84 h 183"/>
                <a:gd name="T28" fmla="*/ 54 w 96"/>
                <a:gd name="T29" fmla="*/ 100 h 183"/>
                <a:gd name="T30" fmla="*/ 46 w 96"/>
                <a:gd name="T31" fmla="*/ 70 h 183"/>
                <a:gd name="T32" fmla="*/ 45 w 96"/>
                <a:gd name="T33" fmla="*/ 52 h 183"/>
                <a:gd name="T34" fmla="*/ 40 w 96"/>
                <a:gd name="T35" fmla="*/ 35 h 183"/>
                <a:gd name="T36" fmla="*/ 35 w 96"/>
                <a:gd name="T37" fmla="*/ 23 h 183"/>
                <a:gd name="T38" fmla="*/ 32 w 96"/>
                <a:gd name="T39" fmla="*/ 11 h 183"/>
                <a:gd name="T40" fmla="*/ 27 w 96"/>
                <a:gd name="T41" fmla="*/ 1 h 18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60"/>
            <p:cNvSpPr>
              <a:spLocks/>
            </p:cNvSpPr>
            <p:nvPr/>
          </p:nvSpPr>
          <p:spPr bwMode="invGray">
            <a:xfrm>
              <a:off x="3943" y="3153"/>
              <a:ext cx="40" cy="131"/>
            </a:xfrm>
            <a:custGeom>
              <a:avLst/>
              <a:gdLst>
                <a:gd name="T0" fmla="*/ 3 w 54"/>
                <a:gd name="T1" fmla="*/ 0 h 175"/>
                <a:gd name="T2" fmla="*/ 0 w 54"/>
                <a:gd name="T3" fmla="*/ 14 h 175"/>
                <a:gd name="T4" fmla="*/ 5 w 54"/>
                <a:gd name="T5" fmla="*/ 30 h 175"/>
                <a:gd name="T6" fmla="*/ 10 w 54"/>
                <a:gd name="T7" fmla="*/ 52 h 175"/>
                <a:gd name="T8" fmla="*/ 19 w 54"/>
                <a:gd name="T9" fmla="*/ 73 h 175"/>
                <a:gd name="T10" fmla="*/ 30 w 54"/>
                <a:gd name="T11" fmla="*/ 98 h 175"/>
                <a:gd name="T12" fmla="*/ 22 w 54"/>
                <a:gd name="T13" fmla="*/ 64 h 175"/>
                <a:gd name="T14" fmla="*/ 19 w 54"/>
                <a:gd name="T15" fmla="*/ 52 h 175"/>
                <a:gd name="T16" fmla="*/ 16 w 54"/>
                <a:gd name="T17" fmla="*/ 34 h 175"/>
                <a:gd name="T18" fmla="*/ 14 w 54"/>
                <a:gd name="T19" fmla="*/ 25 h 175"/>
                <a:gd name="T20" fmla="*/ 9 w 54"/>
                <a:gd name="T21" fmla="*/ 21 h 175"/>
                <a:gd name="T22" fmla="*/ 3 w 54"/>
                <a:gd name="T23" fmla="*/ 0 h 17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61"/>
            <p:cNvSpPr>
              <a:spLocks/>
            </p:cNvSpPr>
            <p:nvPr/>
          </p:nvSpPr>
          <p:spPr bwMode="invGray">
            <a:xfrm>
              <a:off x="3988" y="3290"/>
              <a:ext cx="65" cy="54"/>
            </a:xfrm>
            <a:custGeom>
              <a:avLst/>
              <a:gdLst>
                <a:gd name="T0" fmla="*/ 2 w 86"/>
                <a:gd name="T1" fmla="*/ 0 h 73"/>
                <a:gd name="T2" fmla="*/ 5 w 86"/>
                <a:gd name="T3" fmla="*/ 18 h 73"/>
                <a:gd name="T4" fmla="*/ 13 w 86"/>
                <a:gd name="T5" fmla="*/ 24 h 73"/>
                <a:gd name="T6" fmla="*/ 27 w 86"/>
                <a:gd name="T7" fmla="*/ 27 h 73"/>
                <a:gd name="T8" fmla="*/ 36 w 86"/>
                <a:gd name="T9" fmla="*/ 31 h 73"/>
                <a:gd name="T10" fmla="*/ 42 w 86"/>
                <a:gd name="T11" fmla="*/ 36 h 73"/>
                <a:gd name="T12" fmla="*/ 49 w 86"/>
                <a:gd name="T13" fmla="*/ 38 h 73"/>
                <a:gd name="T14" fmla="*/ 41 w 86"/>
                <a:gd name="T15" fmla="*/ 21 h 73"/>
                <a:gd name="T16" fmla="*/ 36 w 86"/>
                <a:gd name="T17" fmla="*/ 12 h 73"/>
                <a:gd name="T18" fmla="*/ 20 w 86"/>
                <a:gd name="T19" fmla="*/ 13 h 73"/>
                <a:gd name="T20" fmla="*/ 14 w 86"/>
                <a:gd name="T21" fmla="*/ 10 h 73"/>
                <a:gd name="T22" fmla="*/ 4 w 86"/>
                <a:gd name="T23" fmla="*/ 0 h 73"/>
                <a:gd name="T24" fmla="*/ 2 w 86"/>
                <a:gd name="T25" fmla="*/ 0 h 7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62"/>
            <p:cNvSpPr>
              <a:spLocks/>
            </p:cNvSpPr>
            <p:nvPr/>
          </p:nvSpPr>
          <p:spPr bwMode="invGray">
            <a:xfrm>
              <a:off x="4092" y="3195"/>
              <a:ext cx="83" cy="117"/>
            </a:xfrm>
            <a:custGeom>
              <a:avLst/>
              <a:gdLst>
                <a:gd name="T0" fmla="*/ 55 w 111"/>
                <a:gd name="T1" fmla="*/ 0 h 156"/>
                <a:gd name="T2" fmla="*/ 42 w 111"/>
                <a:gd name="T3" fmla="*/ 6 h 156"/>
                <a:gd name="T4" fmla="*/ 13 w 111"/>
                <a:gd name="T5" fmla="*/ 8 h 156"/>
                <a:gd name="T6" fmla="*/ 7 w 111"/>
                <a:gd name="T7" fmla="*/ 19 h 156"/>
                <a:gd name="T8" fmla="*/ 6 w 111"/>
                <a:gd name="T9" fmla="*/ 35 h 156"/>
                <a:gd name="T10" fmla="*/ 7 w 111"/>
                <a:gd name="T11" fmla="*/ 42 h 156"/>
                <a:gd name="T12" fmla="*/ 1 w 111"/>
                <a:gd name="T13" fmla="*/ 50 h 156"/>
                <a:gd name="T14" fmla="*/ 7 w 111"/>
                <a:gd name="T15" fmla="*/ 62 h 156"/>
                <a:gd name="T16" fmla="*/ 13 w 111"/>
                <a:gd name="T17" fmla="*/ 70 h 156"/>
                <a:gd name="T18" fmla="*/ 8 w 111"/>
                <a:gd name="T19" fmla="*/ 81 h 156"/>
                <a:gd name="T20" fmla="*/ 13 w 111"/>
                <a:gd name="T21" fmla="*/ 88 h 156"/>
                <a:gd name="T22" fmla="*/ 23 w 111"/>
                <a:gd name="T23" fmla="*/ 81 h 156"/>
                <a:gd name="T24" fmla="*/ 28 w 111"/>
                <a:gd name="T25" fmla="*/ 53 h 156"/>
                <a:gd name="T26" fmla="*/ 31 w 111"/>
                <a:gd name="T27" fmla="*/ 71 h 156"/>
                <a:gd name="T28" fmla="*/ 37 w 111"/>
                <a:gd name="T29" fmla="*/ 82 h 156"/>
                <a:gd name="T30" fmla="*/ 34 w 111"/>
                <a:gd name="T31" fmla="*/ 63 h 156"/>
                <a:gd name="T32" fmla="*/ 40 w 111"/>
                <a:gd name="T33" fmla="*/ 41 h 156"/>
                <a:gd name="T34" fmla="*/ 39 w 111"/>
                <a:gd name="T35" fmla="*/ 29 h 156"/>
                <a:gd name="T36" fmla="*/ 30 w 111"/>
                <a:gd name="T37" fmla="*/ 34 h 156"/>
                <a:gd name="T38" fmla="*/ 19 w 111"/>
                <a:gd name="T39" fmla="*/ 31 h 156"/>
                <a:gd name="T40" fmla="*/ 23 w 111"/>
                <a:gd name="T41" fmla="*/ 20 h 156"/>
                <a:gd name="T42" fmla="*/ 34 w 111"/>
                <a:gd name="T43" fmla="*/ 20 h 156"/>
                <a:gd name="T44" fmla="*/ 43 w 111"/>
                <a:gd name="T45" fmla="*/ 22 h 156"/>
                <a:gd name="T46" fmla="*/ 55 w 111"/>
                <a:gd name="T47" fmla="*/ 17 h 156"/>
                <a:gd name="T48" fmla="*/ 62 w 111"/>
                <a:gd name="T49" fmla="*/ 8 h 156"/>
                <a:gd name="T50" fmla="*/ 55 w 111"/>
                <a:gd name="T51" fmla="*/ 0 h 1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63"/>
            <p:cNvSpPr>
              <a:spLocks/>
            </p:cNvSpPr>
            <p:nvPr/>
          </p:nvSpPr>
          <p:spPr bwMode="invGray">
            <a:xfrm>
              <a:off x="4064" y="2777"/>
              <a:ext cx="22" cy="71"/>
            </a:xfrm>
            <a:custGeom>
              <a:avLst/>
              <a:gdLst>
                <a:gd name="T0" fmla="*/ 7 w 30"/>
                <a:gd name="T1" fmla="*/ 0 h 94"/>
                <a:gd name="T2" fmla="*/ 0 w 30"/>
                <a:gd name="T3" fmla="*/ 9 h 94"/>
                <a:gd name="T4" fmla="*/ 3 w 30"/>
                <a:gd name="T5" fmla="*/ 21 h 94"/>
                <a:gd name="T6" fmla="*/ 1 w 30"/>
                <a:gd name="T7" fmla="*/ 35 h 94"/>
                <a:gd name="T8" fmla="*/ 9 w 30"/>
                <a:gd name="T9" fmla="*/ 54 h 94"/>
                <a:gd name="T10" fmla="*/ 16 w 30"/>
                <a:gd name="T11" fmla="*/ 47 h 94"/>
                <a:gd name="T12" fmla="*/ 12 w 30"/>
                <a:gd name="T13" fmla="*/ 35 h 94"/>
                <a:gd name="T14" fmla="*/ 7 w 30"/>
                <a:gd name="T15" fmla="*/ 0 h 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64"/>
            <p:cNvSpPr>
              <a:spLocks/>
            </p:cNvSpPr>
            <p:nvPr/>
          </p:nvSpPr>
          <p:spPr bwMode="invGray">
            <a:xfrm>
              <a:off x="4078" y="2896"/>
              <a:ext cx="61" cy="118"/>
            </a:xfrm>
            <a:custGeom>
              <a:avLst/>
              <a:gdLst>
                <a:gd name="T0" fmla="*/ 7 w 81"/>
                <a:gd name="T1" fmla="*/ 1 h 158"/>
                <a:gd name="T2" fmla="*/ 0 w 81"/>
                <a:gd name="T3" fmla="*/ 11 h 158"/>
                <a:gd name="T4" fmla="*/ 5 w 81"/>
                <a:gd name="T5" fmla="*/ 28 h 158"/>
                <a:gd name="T6" fmla="*/ 4 w 81"/>
                <a:gd name="T7" fmla="*/ 60 h 158"/>
                <a:gd name="T8" fmla="*/ 10 w 81"/>
                <a:gd name="T9" fmla="*/ 58 h 158"/>
                <a:gd name="T10" fmla="*/ 11 w 81"/>
                <a:gd name="T11" fmla="*/ 64 h 158"/>
                <a:gd name="T12" fmla="*/ 17 w 81"/>
                <a:gd name="T13" fmla="*/ 68 h 158"/>
                <a:gd name="T14" fmla="*/ 22 w 81"/>
                <a:gd name="T15" fmla="*/ 78 h 158"/>
                <a:gd name="T16" fmla="*/ 27 w 81"/>
                <a:gd name="T17" fmla="*/ 72 h 158"/>
                <a:gd name="T18" fmla="*/ 37 w 81"/>
                <a:gd name="T19" fmla="*/ 75 h 158"/>
                <a:gd name="T20" fmla="*/ 35 w 81"/>
                <a:gd name="T21" fmla="*/ 60 h 158"/>
                <a:gd name="T22" fmla="*/ 27 w 81"/>
                <a:gd name="T23" fmla="*/ 58 h 158"/>
                <a:gd name="T24" fmla="*/ 22 w 81"/>
                <a:gd name="T25" fmla="*/ 51 h 158"/>
                <a:gd name="T26" fmla="*/ 19 w 81"/>
                <a:gd name="T27" fmla="*/ 41 h 158"/>
                <a:gd name="T28" fmla="*/ 23 w 81"/>
                <a:gd name="T29" fmla="*/ 30 h 158"/>
                <a:gd name="T30" fmla="*/ 20 w 81"/>
                <a:gd name="T31" fmla="*/ 19 h 158"/>
                <a:gd name="T32" fmla="*/ 24 w 81"/>
                <a:gd name="T33" fmla="*/ 11 h 158"/>
                <a:gd name="T34" fmla="*/ 17 w 81"/>
                <a:gd name="T35" fmla="*/ 2 h 158"/>
                <a:gd name="T36" fmla="*/ 11 w 81"/>
                <a:gd name="T37" fmla="*/ 4 h 158"/>
                <a:gd name="T38" fmla="*/ 7 w 81"/>
                <a:gd name="T39" fmla="*/ 1 h 1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65"/>
            <p:cNvSpPr>
              <a:spLocks/>
            </p:cNvSpPr>
            <p:nvPr/>
          </p:nvSpPr>
          <p:spPr bwMode="invGray">
            <a:xfrm>
              <a:off x="4121" y="3052"/>
              <a:ext cx="64" cy="79"/>
            </a:xfrm>
            <a:custGeom>
              <a:avLst/>
              <a:gdLst>
                <a:gd name="T0" fmla="*/ 29 w 85"/>
                <a:gd name="T1" fmla="*/ 0 h 105"/>
                <a:gd name="T2" fmla="*/ 25 w 85"/>
                <a:gd name="T3" fmla="*/ 11 h 105"/>
                <a:gd name="T4" fmla="*/ 18 w 85"/>
                <a:gd name="T5" fmla="*/ 17 h 105"/>
                <a:gd name="T6" fmla="*/ 9 w 85"/>
                <a:gd name="T7" fmla="*/ 20 h 105"/>
                <a:gd name="T8" fmla="*/ 5 w 85"/>
                <a:gd name="T9" fmla="*/ 27 h 105"/>
                <a:gd name="T10" fmla="*/ 2 w 85"/>
                <a:gd name="T11" fmla="*/ 42 h 105"/>
                <a:gd name="T12" fmla="*/ 8 w 85"/>
                <a:gd name="T13" fmla="*/ 40 h 105"/>
                <a:gd name="T14" fmla="*/ 14 w 85"/>
                <a:gd name="T15" fmla="*/ 35 h 105"/>
                <a:gd name="T16" fmla="*/ 20 w 85"/>
                <a:gd name="T17" fmla="*/ 39 h 105"/>
                <a:gd name="T18" fmla="*/ 33 w 85"/>
                <a:gd name="T19" fmla="*/ 56 h 105"/>
                <a:gd name="T20" fmla="*/ 40 w 85"/>
                <a:gd name="T21" fmla="*/ 41 h 105"/>
                <a:gd name="T22" fmla="*/ 48 w 85"/>
                <a:gd name="T23" fmla="*/ 38 h 105"/>
                <a:gd name="T24" fmla="*/ 42 w 85"/>
                <a:gd name="T25" fmla="*/ 22 h 105"/>
                <a:gd name="T26" fmla="*/ 29 w 85"/>
                <a:gd name="T27" fmla="*/ 0 h 10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66"/>
            <p:cNvSpPr>
              <a:spLocks/>
            </p:cNvSpPr>
            <p:nvPr/>
          </p:nvSpPr>
          <p:spPr bwMode="invGray">
            <a:xfrm>
              <a:off x="4197" y="3193"/>
              <a:ext cx="29" cy="49"/>
            </a:xfrm>
            <a:custGeom>
              <a:avLst/>
              <a:gdLst>
                <a:gd name="T0" fmla="*/ 4 w 38"/>
                <a:gd name="T1" fmla="*/ 15 h 66"/>
                <a:gd name="T2" fmla="*/ 15 w 38"/>
                <a:gd name="T3" fmla="*/ 36 h 66"/>
                <a:gd name="T4" fmla="*/ 18 w 38"/>
                <a:gd name="T5" fmla="*/ 29 h 66"/>
                <a:gd name="T6" fmla="*/ 22 w 38"/>
                <a:gd name="T7" fmla="*/ 22 h 66"/>
                <a:gd name="T8" fmla="*/ 18 w 38"/>
                <a:gd name="T9" fmla="*/ 14 h 66"/>
                <a:gd name="T10" fmla="*/ 11 w 38"/>
                <a:gd name="T11" fmla="*/ 7 h 66"/>
                <a:gd name="T12" fmla="*/ 6 w 38"/>
                <a:gd name="T13" fmla="*/ 1 h 66"/>
                <a:gd name="T14" fmla="*/ 2 w 38"/>
                <a:gd name="T15" fmla="*/ 7 h 66"/>
                <a:gd name="T16" fmla="*/ 4 w 38"/>
                <a:gd name="T17" fmla="*/ 15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67"/>
            <p:cNvSpPr>
              <a:spLocks/>
            </p:cNvSpPr>
            <p:nvPr/>
          </p:nvSpPr>
          <p:spPr bwMode="invGray">
            <a:xfrm>
              <a:off x="4181" y="3275"/>
              <a:ext cx="18" cy="17"/>
            </a:xfrm>
            <a:custGeom>
              <a:avLst/>
              <a:gdLst>
                <a:gd name="T0" fmla="*/ 0 w 24"/>
                <a:gd name="T1" fmla="*/ 0 h 23"/>
                <a:gd name="T2" fmla="*/ 4 w 24"/>
                <a:gd name="T3" fmla="*/ 13 h 23"/>
                <a:gd name="T4" fmla="*/ 14 w 24"/>
                <a:gd name="T5" fmla="*/ 6 h 23"/>
                <a:gd name="T6" fmla="*/ 0 w 24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68"/>
            <p:cNvSpPr>
              <a:spLocks/>
            </p:cNvSpPr>
            <p:nvPr/>
          </p:nvSpPr>
          <p:spPr bwMode="invGray">
            <a:xfrm>
              <a:off x="4208" y="3265"/>
              <a:ext cx="45" cy="37"/>
            </a:xfrm>
            <a:custGeom>
              <a:avLst/>
              <a:gdLst>
                <a:gd name="T0" fmla="*/ 5 w 60"/>
                <a:gd name="T1" fmla="*/ 0 h 49"/>
                <a:gd name="T2" fmla="*/ 0 w 60"/>
                <a:gd name="T3" fmla="*/ 11 h 49"/>
                <a:gd name="T4" fmla="*/ 16 w 60"/>
                <a:gd name="T5" fmla="*/ 19 h 49"/>
                <a:gd name="T6" fmla="*/ 24 w 60"/>
                <a:gd name="T7" fmla="*/ 26 h 49"/>
                <a:gd name="T8" fmla="*/ 34 w 60"/>
                <a:gd name="T9" fmla="*/ 24 h 49"/>
                <a:gd name="T10" fmla="*/ 28 w 60"/>
                <a:gd name="T11" fmla="*/ 14 h 49"/>
                <a:gd name="T12" fmla="*/ 16 w 60"/>
                <a:gd name="T13" fmla="*/ 2 h 49"/>
                <a:gd name="T14" fmla="*/ 11 w 60"/>
                <a:gd name="T15" fmla="*/ 9 h 49"/>
                <a:gd name="T16" fmla="*/ 5 w 60"/>
                <a:gd name="T17" fmla="*/ 0 h 4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69"/>
            <p:cNvSpPr>
              <a:spLocks/>
            </p:cNvSpPr>
            <p:nvPr/>
          </p:nvSpPr>
          <p:spPr bwMode="invGray">
            <a:xfrm>
              <a:off x="4277" y="3335"/>
              <a:ext cx="24" cy="33"/>
            </a:xfrm>
            <a:custGeom>
              <a:avLst/>
              <a:gdLst>
                <a:gd name="T0" fmla="*/ 16 w 32"/>
                <a:gd name="T1" fmla="*/ 0 h 44"/>
                <a:gd name="T2" fmla="*/ 6 w 32"/>
                <a:gd name="T3" fmla="*/ 6 h 44"/>
                <a:gd name="T4" fmla="*/ 7 w 32"/>
                <a:gd name="T5" fmla="*/ 18 h 44"/>
                <a:gd name="T6" fmla="*/ 14 w 32"/>
                <a:gd name="T7" fmla="*/ 20 h 44"/>
                <a:gd name="T8" fmla="*/ 16 w 32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70"/>
            <p:cNvSpPr>
              <a:spLocks/>
            </p:cNvSpPr>
            <p:nvPr/>
          </p:nvSpPr>
          <p:spPr bwMode="invGray">
            <a:xfrm>
              <a:off x="4544" y="3293"/>
              <a:ext cx="46" cy="47"/>
            </a:xfrm>
            <a:custGeom>
              <a:avLst/>
              <a:gdLst>
                <a:gd name="T0" fmla="*/ 4 w 61"/>
                <a:gd name="T1" fmla="*/ 0 h 63"/>
                <a:gd name="T2" fmla="*/ 0 w 61"/>
                <a:gd name="T3" fmla="*/ 7 h 63"/>
                <a:gd name="T4" fmla="*/ 14 w 61"/>
                <a:gd name="T5" fmla="*/ 19 h 63"/>
                <a:gd name="T6" fmla="*/ 20 w 61"/>
                <a:gd name="T7" fmla="*/ 30 h 63"/>
                <a:gd name="T8" fmla="*/ 26 w 61"/>
                <a:gd name="T9" fmla="*/ 35 h 63"/>
                <a:gd name="T10" fmla="*/ 35 w 61"/>
                <a:gd name="T11" fmla="*/ 31 h 63"/>
                <a:gd name="T12" fmla="*/ 19 w 61"/>
                <a:gd name="T13" fmla="*/ 10 h 63"/>
                <a:gd name="T14" fmla="*/ 4 w 61"/>
                <a:gd name="T15" fmla="*/ 0 h 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71"/>
            <p:cNvSpPr>
              <a:spLocks/>
            </p:cNvSpPr>
            <p:nvPr/>
          </p:nvSpPr>
          <p:spPr bwMode="invGray">
            <a:xfrm>
              <a:off x="4147" y="3352"/>
              <a:ext cx="46" cy="50"/>
            </a:xfrm>
            <a:custGeom>
              <a:avLst/>
              <a:gdLst>
                <a:gd name="T0" fmla="*/ 16 w 61"/>
                <a:gd name="T1" fmla="*/ 4 h 67"/>
                <a:gd name="T2" fmla="*/ 17 w 61"/>
                <a:gd name="T3" fmla="*/ 19 h 67"/>
                <a:gd name="T4" fmla="*/ 9 w 61"/>
                <a:gd name="T5" fmla="*/ 24 h 67"/>
                <a:gd name="T6" fmla="*/ 13 w 61"/>
                <a:gd name="T7" fmla="*/ 37 h 67"/>
                <a:gd name="T8" fmla="*/ 27 w 61"/>
                <a:gd name="T9" fmla="*/ 32 h 67"/>
                <a:gd name="T10" fmla="*/ 34 w 61"/>
                <a:gd name="T11" fmla="*/ 26 h 67"/>
                <a:gd name="T12" fmla="*/ 29 w 61"/>
                <a:gd name="T13" fmla="*/ 16 h 67"/>
                <a:gd name="T14" fmla="*/ 32 w 61"/>
                <a:gd name="T15" fmla="*/ 7 h 67"/>
                <a:gd name="T16" fmla="*/ 31 w 61"/>
                <a:gd name="T17" fmla="*/ 1 h 67"/>
                <a:gd name="T18" fmla="*/ 26 w 61"/>
                <a:gd name="T19" fmla="*/ 2 h 67"/>
                <a:gd name="T20" fmla="*/ 29 w 61"/>
                <a:gd name="T21" fmla="*/ 3 h 67"/>
                <a:gd name="T22" fmla="*/ 28 w 61"/>
                <a:gd name="T23" fmla="*/ 9 h 67"/>
                <a:gd name="T24" fmla="*/ 24 w 61"/>
                <a:gd name="T25" fmla="*/ 13 h 67"/>
                <a:gd name="T26" fmla="*/ 16 w 61"/>
                <a:gd name="T27" fmla="*/ 4 h 6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72"/>
            <p:cNvSpPr>
              <a:spLocks/>
            </p:cNvSpPr>
            <p:nvPr/>
          </p:nvSpPr>
          <p:spPr bwMode="invGray">
            <a:xfrm>
              <a:off x="4098" y="3371"/>
              <a:ext cx="32" cy="27"/>
            </a:xfrm>
            <a:custGeom>
              <a:avLst/>
              <a:gdLst>
                <a:gd name="T0" fmla="*/ 12 w 43"/>
                <a:gd name="T1" fmla="*/ 2 h 36"/>
                <a:gd name="T2" fmla="*/ 3 w 43"/>
                <a:gd name="T3" fmla="*/ 4 h 36"/>
                <a:gd name="T4" fmla="*/ 19 w 43"/>
                <a:gd name="T5" fmla="*/ 20 h 36"/>
                <a:gd name="T6" fmla="*/ 23 w 43"/>
                <a:gd name="T7" fmla="*/ 17 h 36"/>
                <a:gd name="T8" fmla="*/ 12 w 43"/>
                <a:gd name="T9" fmla="*/ 2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73"/>
            <p:cNvSpPr>
              <a:spLocks/>
            </p:cNvSpPr>
            <p:nvPr/>
          </p:nvSpPr>
          <p:spPr bwMode="invGray">
            <a:xfrm>
              <a:off x="4077" y="3342"/>
              <a:ext cx="24" cy="31"/>
            </a:xfrm>
            <a:custGeom>
              <a:avLst/>
              <a:gdLst>
                <a:gd name="T0" fmla="*/ 12 w 32"/>
                <a:gd name="T1" fmla="*/ 0 h 41"/>
                <a:gd name="T2" fmla="*/ 0 w 32"/>
                <a:gd name="T3" fmla="*/ 15 h 41"/>
                <a:gd name="T4" fmla="*/ 9 w 32"/>
                <a:gd name="T5" fmla="*/ 14 h 41"/>
                <a:gd name="T6" fmla="*/ 11 w 32"/>
                <a:gd name="T7" fmla="*/ 17 h 41"/>
                <a:gd name="T8" fmla="*/ 9 w 32"/>
                <a:gd name="T9" fmla="*/ 20 h 41"/>
                <a:gd name="T10" fmla="*/ 17 w 32"/>
                <a:gd name="T11" fmla="*/ 12 h 41"/>
                <a:gd name="T12" fmla="*/ 14 w 32"/>
                <a:gd name="T13" fmla="*/ 5 h 41"/>
                <a:gd name="T14" fmla="*/ 12 w 32"/>
                <a:gd name="T15" fmla="*/ 0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74"/>
            <p:cNvSpPr>
              <a:spLocks/>
            </p:cNvSpPr>
            <p:nvPr/>
          </p:nvSpPr>
          <p:spPr bwMode="invGray">
            <a:xfrm>
              <a:off x="4111" y="3353"/>
              <a:ext cx="34" cy="24"/>
            </a:xfrm>
            <a:custGeom>
              <a:avLst/>
              <a:gdLst>
                <a:gd name="T0" fmla="*/ 12 w 45"/>
                <a:gd name="T1" fmla="*/ 0 h 32"/>
                <a:gd name="T2" fmla="*/ 0 w 45"/>
                <a:gd name="T3" fmla="*/ 4 h 32"/>
                <a:gd name="T4" fmla="*/ 15 w 45"/>
                <a:gd name="T5" fmla="*/ 17 h 32"/>
                <a:gd name="T6" fmla="*/ 26 w 45"/>
                <a:gd name="T7" fmla="*/ 14 h 32"/>
                <a:gd name="T8" fmla="*/ 13 w 45"/>
                <a:gd name="T9" fmla="*/ 6 h 32"/>
                <a:gd name="T10" fmla="*/ 12 w 45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75"/>
            <p:cNvSpPr>
              <a:spLocks/>
            </p:cNvSpPr>
            <p:nvPr/>
          </p:nvSpPr>
          <p:spPr bwMode="invGray">
            <a:xfrm>
              <a:off x="4062" y="3021"/>
              <a:ext cx="27" cy="55"/>
            </a:xfrm>
            <a:custGeom>
              <a:avLst/>
              <a:gdLst>
                <a:gd name="T0" fmla="*/ 18 w 35"/>
                <a:gd name="T1" fmla="*/ 0 h 74"/>
                <a:gd name="T2" fmla="*/ 12 w 35"/>
                <a:gd name="T3" fmla="*/ 8 h 74"/>
                <a:gd name="T4" fmla="*/ 5 w 35"/>
                <a:gd name="T5" fmla="*/ 20 h 74"/>
                <a:gd name="T6" fmla="*/ 0 w 35"/>
                <a:gd name="T7" fmla="*/ 33 h 74"/>
                <a:gd name="T8" fmla="*/ 5 w 35"/>
                <a:gd name="T9" fmla="*/ 41 h 74"/>
                <a:gd name="T10" fmla="*/ 12 w 35"/>
                <a:gd name="T11" fmla="*/ 33 h 74"/>
                <a:gd name="T12" fmla="*/ 21 w 35"/>
                <a:gd name="T13" fmla="*/ 18 h 74"/>
                <a:gd name="T14" fmla="*/ 18 w 35"/>
                <a:gd name="T15" fmla="*/ 0 h 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76"/>
            <p:cNvSpPr>
              <a:spLocks/>
            </p:cNvSpPr>
            <p:nvPr/>
          </p:nvSpPr>
          <p:spPr bwMode="invGray">
            <a:xfrm>
              <a:off x="4113" y="3012"/>
              <a:ext cx="19" cy="55"/>
            </a:xfrm>
            <a:custGeom>
              <a:avLst/>
              <a:gdLst>
                <a:gd name="T0" fmla="*/ 8 w 25"/>
                <a:gd name="T1" fmla="*/ 4 h 73"/>
                <a:gd name="T2" fmla="*/ 2 w 25"/>
                <a:gd name="T3" fmla="*/ 5 h 73"/>
                <a:gd name="T4" fmla="*/ 0 w 25"/>
                <a:gd name="T5" fmla="*/ 13 h 73"/>
                <a:gd name="T6" fmla="*/ 8 w 25"/>
                <a:gd name="T7" fmla="*/ 23 h 73"/>
                <a:gd name="T8" fmla="*/ 14 w 25"/>
                <a:gd name="T9" fmla="*/ 32 h 73"/>
                <a:gd name="T10" fmla="*/ 9 w 25"/>
                <a:gd name="T11" fmla="*/ 11 h 73"/>
                <a:gd name="T12" fmla="*/ 8 w 25"/>
                <a:gd name="T13" fmla="*/ 4 h 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77"/>
            <p:cNvSpPr>
              <a:spLocks/>
            </p:cNvSpPr>
            <p:nvPr/>
          </p:nvSpPr>
          <p:spPr bwMode="invGray">
            <a:xfrm>
              <a:off x="4135" y="2995"/>
              <a:ext cx="10" cy="25"/>
            </a:xfrm>
            <a:custGeom>
              <a:avLst/>
              <a:gdLst>
                <a:gd name="T0" fmla="*/ 6 w 14"/>
                <a:gd name="T1" fmla="*/ 0 h 33"/>
                <a:gd name="T2" fmla="*/ 1 w 14"/>
                <a:gd name="T3" fmla="*/ 6 h 33"/>
                <a:gd name="T4" fmla="*/ 6 w 14"/>
                <a:gd name="T5" fmla="*/ 14 h 33"/>
                <a:gd name="T6" fmla="*/ 6 w 14"/>
                <a:gd name="T7" fmla="*/ 0 h 3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78"/>
            <p:cNvSpPr>
              <a:spLocks/>
            </p:cNvSpPr>
            <p:nvPr/>
          </p:nvSpPr>
          <p:spPr bwMode="invGray">
            <a:xfrm>
              <a:off x="4145" y="3007"/>
              <a:ext cx="21" cy="48"/>
            </a:xfrm>
            <a:custGeom>
              <a:avLst/>
              <a:gdLst>
                <a:gd name="T0" fmla="*/ 3 w 28"/>
                <a:gd name="T1" fmla="*/ 0 h 64"/>
                <a:gd name="T2" fmla="*/ 6 w 28"/>
                <a:gd name="T3" fmla="*/ 8 h 64"/>
                <a:gd name="T4" fmla="*/ 11 w 28"/>
                <a:gd name="T5" fmla="*/ 12 h 64"/>
                <a:gd name="T6" fmla="*/ 5 w 28"/>
                <a:gd name="T7" fmla="*/ 22 h 64"/>
                <a:gd name="T8" fmla="*/ 0 w 28"/>
                <a:gd name="T9" fmla="*/ 32 h 64"/>
                <a:gd name="T10" fmla="*/ 6 w 28"/>
                <a:gd name="T11" fmla="*/ 32 h 64"/>
                <a:gd name="T12" fmla="*/ 15 w 28"/>
                <a:gd name="T13" fmla="*/ 15 h 64"/>
                <a:gd name="T14" fmla="*/ 3 w 28"/>
                <a:gd name="T15" fmla="*/ 0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79"/>
            <p:cNvSpPr>
              <a:spLocks/>
            </p:cNvSpPr>
            <p:nvPr/>
          </p:nvSpPr>
          <p:spPr bwMode="invGray">
            <a:xfrm>
              <a:off x="3876" y="3076"/>
              <a:ext cx="12" cy="27"/>
            </a:xfrm>
            <a:custGeom>
              <a:avLst/>
              <a:gdLst>
                <a:gd name="T0" fmla="*/ 8 w 16"/>
                <a:gd name="T1" fmla="*/ 2 h 36"/>
                <a:gd name="T2" fmla="*/ 0 w 16"/>
                <a:gd name="T3" fmla="*/ 4 h 36"/>
                <a:gd name="T4" fmla="*/ 5 w 16"/>
                <a:gd name="T5" fmla="*/ 13 h 36"/>
                <a:gd name="T6" fmla="*/ 8 w 16"/>
                <a:gd name="T7" fmla="*/ 2 h 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80"/>
            <p:cNvSpPr>
              <a:spLocks/>
            </p:cNvSpPr>
            <p:nvPr/>
          </p:nvSpPr>
          <p:spPr bwMode="invGray">
            <a:xfrm>
              <a:off x="3866" y="3053"/>
              <a:ext cx="10" cy="15"/>
            </a:xfrm>
            <a:custGeom>
              <a:avLst/>
              <a:gdLst>
                <a:gd name="T0" fmla="*/ 6 w 13"/>
                <a:gd name="T1" fmla="*/ 3 h 20"/>
                <a:gd name="T2" fmla="*/ 1 w 13"/>
                <a:gd name="T3" fmla="*/ 6 h 20"/>
                <a:gd name="T4" fmla="*/ 5 w 13"/>
                <a:gd name="T5" fmla="*/ 11 h 20"/>
                <a:gd name="T6" fmla="*/ 6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81"/>
            <p:cNvSpPr>
              <a:spLocks/>
            </p:cNvSpPr>
            <p:nvPr/>
          </p:nvSpPr>
          <p:spPr bwMode="invGray">
            <a:xfrm>
              <a:off x="3862" y="3035"/>
              <a:ext cx="12" cy="14"/>
            </a:xfrm>
            <a:custGeom>
              <a:avLst/>
              <a:gdLst>
                <a:gd name="T0" fmla="*/ 6 w 16"/>
                <a:gd name="T1" fmla="*/ 3 h 19"/>
                <a:gd name="T2" fmla="*/ 0 w 16"/>
                <a:gd name="T3" fmla="*/ 5 h 19"/>
                <a:gd name="T4" fmla="*/ 7 w 16"/>
                <a:gd name="T5" fmla="*/ 10 h 19"/>
                <a:gd name="T6" fmla="*/ 6 w 16"/>
                <a:gd name="T7" fmla="*/ 3 h 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82"/>
            <p:cNvSpPr>
              <a:spLocks/>
            </p:cNvSpPr>
            <p:nvPr/>
          </p:nvSpPr>
          <p:spPr bwMode="invGray">
            <a:xfrm>
              <a:off x="3850" y="2995"/>
              <a:ext cx="11" cy="19"/>
            </a:xfrm>
            <a:custGeom>
              <a:avLst/>
              <a:gdLst>
                <a:gd name="T0" fmla="*/ 4 w 14"/>
                <a:gd name="T1" fmla="*/ 0 h 25"/>
                <a:gd name="T2" fmla="*/ 0 w 14"/>
                <a:gd name="T3" fmla="*/ 8 h 25"/>
                <a:gd name="T4" fmla="*/ 7 w 14"/>
                <a:gd name="T5" fmla="*/ 14 h 25"/>
                <a:gd name="T6" fmla="*/ 4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83"/>
            <p:cNvSpPr>
              <a:spLocks/>
            </p:cNvSpPr>
            <p:nvPr/>
          </p:nvSpPr>
          <p:spPr bwMode="invGray">
            <a:xfrm>
              <a:off x="3852" y="3020"/>
              <a:ext cx="16" cy="13"/>
            </a:xfrm>
            <a:custGeom>
              <a:avLst/>
              <a:gdLst>
                <a:gd name="T0" fmla="*/ 7 w 22"/>
                <a:gd name="T1" fmla="*/ 0 h 18"/>
                <a:gd name="T2" fmla="*/ 10 w 22"/>
                <a:gd name="T3" fmla="*/ 9 h 18"/>
                <a:gd name="T4" fmla="*/ 7 w 22"/>
                <a:gd name="T5" fmla="*/ 3 h 18"/>
                <a:gd name="T6" fmla="*/ 7 w 22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84"/>
            <p:cNvSpPr>
              <a:spLocks/>
            </p:cNvSpPr>
            <p:nvPr/>
          </p:nvSpPr>
          <p:spPr bwMode="invGray">
            <a:xfrm>
              <a:off x="4688" y="3643"/>
              <a:ext cx="45" cy="60"/>
            </a:xfrm>
            <a:custGeom>
              <a:avLst/>
              <a:gdLst>
                <a:gd name="T0" fmla="*/ 6 w 60"/>
                <a:gd name="T1" fmla="*/ 4 h 81"/>
                <a:gd name="T2" fmla="*/ 2 w 60"/>
                <a:gd name="T3" fmla="*/ 10 h 81"/>
                <a:gd name="T4" fmla="*/ 8 w 60"/>
                <a:gd name="T5" fmla="*/ 21 h 81"/>
                <a:gd name="T6" fmla="*/ 15 w 60"/>
                <a:gd name="T7" fmla="*/ 30 h 81"/>
                <a:gd name="T8" fmla="*/ 23 w 60"/>
                <a:gd name="T9" fmla="*/ 35 h 81"/>
                <a:gd name="T10" fmla="*/ 29 w 60"/>
                <a:gd name="T11" fmla="*/ 44 h 81"/>
                <a:gd name="T12" fmla="*/ 29 w 60"/>
                <a:gd name="T13" fmla="*/ 31 h 81"/>
                <a:gd name="T14" fmla="*/ 24 w 60"/>
                <a:gd name="T15" fmla="*/ 20 h 81"/>
                <a:gd name="T16" fmla="*/ 14 w 60"/>
                <a:gd name="T17" fmla="*/ 10 h 81"/>
                <a:gd name="T18" fmla="*/ 6 w 60"/>
                <a:gd name="T19" fmla="*/ 4 h 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85"/>
            <p:cNvSpPr>
              <a:spLocks/>
            </p:cNvSpPr>
            <p:nvPr/>
          </p:nvSpPr>
          <p:spPr bwMode="invGray">
            <a:xfrm>
              <a:off x="4919" y="3594"/>
              <a:ext cx="53" cy="46"/>
            </a:xfrm>
            <a:custGeom>
              <a:avLst/>
              <a:gdLst>
                <a:gd name="T0" fmla="*/ 16 w 71"/>
                <a:gd name="T1" fmla="*/ 13 h 61"/>
                <a:gd name="T2" fmla="*/ 7 w 71"/>
                <a:gd name="T3" fmla="*/ 18 h 61"/>
                <a:gd name="T4" fmla="*/ 1 w 71"/>
                <a:gd name="T5" fmla="*/ 25 h 61"/>
                <a:gd name="T6" fmla="*/ 7 w 71"/>
                <a:gd name="T7" fmla="*/ 33 h 61"/>
                <a:gd name="T8" fmla="*/ 16 w 71"/>
                <a:gd name="T9" fmla="*/ 25 h 61"/>
                <a:gd name="T10" fmla="*/ 22 w 71"/>
                <a:gd name="T11" fmla="*/ 13 h 61"/>
                <a:gd name="T12" fmla="*/ 31 w 71"/>
                <a:gd name="T13" fmla="*/ 0 h 61"/>
                <a:gd name="T14" fmla="*/ 40 w 71"/>
                <a:gd name="T15" fmla="*/ 6 h 61"/>
                <a:gd name="T16" fmla="*/ 19 w 71"/>
                <a:gd name="T17" fmla="*/ 13 h 61"/>
                <a:gd name="T18" fmla="*/ 16 w 71"/>
                <a:gd name="T19" fmla="*/ 13 h 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86"/>
            <p:cNvSpPr>
              <a:spLocks/>
            </p:cNvSpPr>
            <p:nvPr/>
          </p:nvSpPr>
          <p:spPr bwMode="invGray">
            <a:xfrm>
              <a:off x="4759" y="3569"/>
              <a:ext cx="17" cy="23"/>
            </a:xfrm>
            <a:custGeom>
              <a:avLst/>
              <a:gdLst>
                <a:gd name="T0" fmla="*/ 5 w 23"/>
                <a:gd name="T1" fmla="*/ 0 h 30"/>
                <a:gd name="T2" fmla="*/ 0 w 23"/>
                <a:gd name="T3" fmla="*/ 8 h 30"/>
                <a:gd name="T4" fmla="*/ 7 w 23"/>
                <a:gd name="T5" fmla="*/ 18 h 30"/>
                <a:gd name="T6" fmla="*/ 5 w 23"/>
                <a:gd name="T7" fmla="*/ 0 h 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87"/>
            <p:cNvSpPr>
              <a:spLocks/>
            </p:cNvSpPr>
            <p:nvPr/>
          </p:nvSpPr>
          <p:spPr bwMode="invGray">
            <a:xfrm>
              <a:off x="4751" y="3547"/>
              <a:ext cx="20" cy="17"/>
            </a:xfrm>
            <a:custGeom>
              <a:avLst/>
              <a:gdLst>
                <a:gd name="T0" fmla="*/ 12 w 26"/>
                <a:gd name="T1" fmla="*/ 0 h 23"/>
                <a:gd name="T2" fmla="*/ 0 w 26"/>
                <a:gd name="T3" fmla="*/ 7 h 23"/>
                <a:gd name="T4" fmla="*/ 12 w 26"/>
                <a:gd name="T5" fmla="*/ 11 h 23"/>
                <a:gd name="T6" fmla="*/ 12 w 26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88"/>
            <p:cNvSpPr>
              <a:spLocks/>
            </p:cNvSpPr>
            <p:nvPr/>
          </p:nvSpPr>
          <p:spPr bwMode="invGray">
            <a:xfrm>
              <a:off x="4598" y="3353"/>
              <a:ext cx="24" cy="33"/>
            </a:xfrm>
            <a:custGeom>
              <a:avLst/>
              <a:gdLst>
                <a:gd name="T0" fmla="*/ 16 w 32"/>
                <a:gd name="T1" fmla="*/ 0 h 44"/>
                <a:gd name="T2" fmla="*/ 6 w 32"/>
                <a:gd name="T3" fmla="*/ 6 h 44"/>
                <a:gd name="T4" fmla="*/ 7 w 32"/>
                <a:gd name="T5" fmla="*/ 18 h 44"/>
                <a:gd name="T6" fmla="*/ 14 w 32"/>
                <a:gd name="T7" fmla="*/ 20 h 44"/>
                <a:gd name="T8" fmla="*/ 16 w 32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89"/>
            <p:cNvSpPr>
              <a:spLocks/>
            </p:cNvSpPr>
            <p:nvPr/>
          </p:nvSpPr>
          <p:spPr bwMode="invGray">
            <a:xfrm>
              <a:off x="4632" y="3396"/>
              <a:ext cx="26" cy="33"/>
            </a:xfrm>
            <a:custGeom>
              <a:avLst/>
              <a:gdLst>
                <a:gd name="T0" fmla="*/ 18 w 34"/>
                <a:gd name="T1" fmla="*/ 0 h 44"/>
                <a:gd name="T2" fmla="*/ 6 w 34"/>
                <a:gd name="T3" fmla="*/ 5 h 44"/>
                <a:gd name="T4" fmla="*/ 8 w 34"/>
                <a:gd name="T5" fmla="*/ 18 h 44"/>
                <a:gd name="T6" fmla="*/ 15 w 34"/>
                <a:gd name="T7" fmla="*/ 20 h 44"/>
                <a:gd name="T8" fmla="*/ 18 w 34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90"/>
            <p:cNvSpPr>
              <a:spLocks/>
            </p:cNvSpPr>
            <p:nvPr/>
          </p:nvSpPr>
          <p:spPr bwMode="invGray">
            <a:xfrm>
              <a:off x="4659" y="3459"/>
              <a:ext cx="28" cy="28"/>
            </a:xfrm>
            <a:custGeom>
              <a:avLst/>
              <a:gdLst>
                <a:gd name="T0" fmla="*/ 18 w 38"/>
                <a:gd name="T1" fmla="*/ 2 h 37"/>
                <a:gd name="T2" fmla="*/ 5 w 38"/>
                <a:gd name="T3" fmla="*/ 2 h 37"/>
                <a:gd name="T4" fmla="*/ 7 w 38"/>
                <a:gd name="T5" fmla="*/ 14 h 37"/>
                <a:gd name="T6" fmla="*/ 14 w 38"/>
                <a:gd name="T7" fmla="*/ 17 h 37"/>
                <a:gd name="T8" fmla="*/ 18 w 38"/>
                <a:gd name="T9" fmla="*/ 2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91"/>
            <p:cNvSpPr>
              <a:spLocks/>
            </p:cNvSpPr>
            <p:nvPr/>
          </p:nvSpPr>
          <p:spPr bwMode="invGray">
            <a:xfrm>
              <a:off x="4693" y="3449"/>
              <a:ext cx="28" cy="26"/>
            </a:xfrm>
            <a:custGeom>
              <a:avLst/>
              <a:gdLst>
                <a:gd name="T0" fmla="*/ 18 w 38"/>
                <a:gd name="T1" fmla="*/ 2 h 34"/>
                <a:gd name="T2" fmla="*/ 5 w 38"/>
                <a:gd name="T3" fmla="*/ 2 h 34"/>
                <a:gd name="T4" fmla="*/ 9 w 38"/>
                <a:gd name="T5" fmla="*/ 13 h 34"/>
                <a:gd name="T6" fmla="*/ 15 w 38"/>
                <a:gd name="T7" fmla="*/ 13 h 34"/>
                <a:gd name="T8" fmla="*/ 18 w 38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92"/>
            <p:cNvSpPr>
              <a:spLocks/>
            </p:cNvSpPr>
            <p:nvPr/>
          </p:nvSpPr>
          <p:spPr bwMode="invGray">
            <a:xfrm>
              <a:off x="4683" y="3413"/>
              <a:ext cx="26" cy="20"/>
            </a:xfrm>
            <a:custGeom>
              <a:avLst/>
              <a:gdLst>
                <a:gd name="T0" fmla="*/ 17 w 35"/>
                <a:gd name="T1" fmla="*/ 1 h 27"/>
                <a:gd name="T2" fmla="*/ 5 w 35"/>
                <a:gd name="T3" fmla="*/ 1 h 27"/>
                <a:gd name="T4" fmla="*/ 7 w 35"/>
                <a:gd name="T5" fmla="*/ 8 h 27"/>
                <a:gd name="T6" fmla="*/ 14 w 35"/>
                <a:gd name="T7" fmla="*/ 10 h 27"/>
                <a:gd name="T8" fmla="*/ 17 w 35"/>
                <a:gd name="T9" fmla="*/ 1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93"/>
            <p:cNvSpPr>
              <a:spLocks/>
            </p:cNvSpPr>
            <p:nvPr/>
          </p:nvSpPr>
          <p:spPr bwMode="invGray">
            <a:xfrm>
              <a:off x="4657" y="3388"/>
              <a:ext cx="26" cy="35"/>
            </a:xfrm>
            <a:custGeom>
              <a:avLst/>
              <a:gdLst>
                <a:gd name="T0" fmla="*/ 16 w 35"/>
                <a:gd name="T1" fmla="*/ 9 h 47"/>
                <a:gd name="T2" fmla="*/ 10 w 35"/>
                <a:gd name="T3" fmla="*/ 1 h 47"/>
                <a:gd name="T4" fmla="*/ 5 w 35"/>
                <a:gd name="T5" fmla="*/ 14 h 47"/>
                <a:gd name="T6" fmla="*/ 10 w 35"/>
                <a:gd name="T7" fmla="*/ 19 h 47"/>
                <a:gd name="T8" fmla="*/ 15 w 35"/>
                <a:gd name="T9" fmla="*/ 16 h 47"/>
                <a:gd name="T10" fmla="*/ 16 w 35"/>
                <a:gd name="T11" fmla="*/ 9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94"/>
            <p:cNvSpPr>
              <a:spLocks/>
            </p:cNvSpPr>
            <p:nvPr/>
          </p:nvSpPr>
          <p:spPr bwMode="invGray">
            <a:xfrm>
              <a:off x="4625" y="3372"/>
              <a:ext cx="24" cy="26"/>
            </a:xfrm>
            <a:custGeom>
              <a:avLst/>
              <a:gdLst>
                <a:gd name="T0" fmla="*/ 13 w 32"/>
                <a:gd name="T1" fmla="*/ 5 h 35"/>
                <a:gd name="T2" fmla="*/ 6 w 32"/>
                <a:gd name="T3" fmla="*/ 1 h 35"/>
                <a:gd name="T4" fmla="*/ 7 w 32"/>
                <a:gd name="T5" fmla="*/ 13 h 35"/>
                <a:gd name="T6" fmla="*/ 14 w 32"/>
                <a:gd name="T7" fmla="*/ 15 h 35"/>
                <a:gd name="T8" fmla="*/ 13 w 32"/>
                <a:gd name="T9" fmla="*/ 5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95"/>
            <p:cNvSpPr>
              <a:spLocks/>
            </p:cNvSpPr>
            <p:nvPr/>
          </p:nvSpPr>
          <p:spPr bwMode="invGray">
            <a:xfrm>
              <a:off x="4665" y="3425"/>
              <a:ext cx="24" cy="26"/>
            </a:xfrm>
            <a:custGeom>
              <a:avLst/>
              <a:gdLst>
                <a:gd name="T0" fmla="*/ 13 w 32"/>
                <a:gd name="T1" fmla="*/ 5 h 35"/>
                <a:gd name="T2" fmla="*/ 6 w 32"/>
                <a:gd name="T3" fmla="*/ 1 h 35"/>
                <a:gd name="T4" fmla="*/ 7 w 32"/>
                <a:gd name="T5" fmla="*/ 13 h 35"/>
                <a:gd name="T6" fmla="*/ 14 w 32"/>
                <a:gd name="T7" fmla="*/ 15 h 35"/>
                <a:gd name="T8" fmla="*/ 13 w 32"/>
                <a:gd name="T9" fmla="*/ 5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96"/>
            <p:cNvSpPr>
              <a:spLocks/>
            </p:cNvSpPr>
            <p:nvPr/>
          </p:nvSpPr>
          <p:spPr bwMode="invGray">
            <a:xfrm>
              <a:off x="3055" y="2051"/>
              <a:ext cx="141" cy="108"/>
            </a:xfrm>
            <a:custGeom>
              <a:avLst/>
              <a:gdLst>
                <a:gd name="T0" fmla="*/ 95 w 189"/>
                <a:gd name="T1" fmla="*/ 2 h 144"/>
                <a:gd name="T2" fmla="*/ 103 w 189"/>
                <a:gd name="T3" fmla="*/ 2 h 144"/>
                <a:gd name="T4" fmla="*/ 105 w 189"/>
                <a:gd name="T5" fmla="*/ 9 h 144"/>
                <a:gd name="T6" fmla="*/ 104 w 189"/>
                <a:gd name="T7" fmla="*/ 14 h 144"/>
                <a:gd name="T8" fmla="*/ 73 w 189"/>
                <a:gd name="T9" fmla="*/ 25 h 144"/>
                <a:gd name="T10" fmla="*/ 60 w 189"/>
                <a:gd name="T11" fmla="*/ 33 h 144"/>
                <a:gd name="T12" fmla="*/ 54 w 189"/>
                <a:gd name="T13" fmla="*/ 35 h 144"/>
                <a:gd name="T14" fmla="*/ 40 w 189"/>
                <a:gd name="T15" fmla="*/ 47 h 144"/>
                <a:gd name="T16" fmla="*/ 42 w 189"/>
                <a:gd name="T17" fmla="*/ 52 h 144"/>
                <a:gd name="T18" fmla="*/ 46 w 189"/>
                <a:gd name="T19" fmla="*/ 65 h 144"/>
                <a:gd name="T20" fmla="*/ 60 w 189"/>
                <a:gd name="T21" fmla="*/ 71 h 144"/>
                <a:gd name="T22" fmla="*/ 51 w 189"/>
                <a:gd name="T23" fmla="*/ 79 h 144"/>
                <a:gd name="T24" fmla="*/ 46 w 189"/>
                <a:gd name="T25" fmla="*/ 74 h 144"/>
                <a:gd name="T26" fmla="*/ 40 w 189"/>
                <a:gd name="T27" fmla="*/ 76 h 144"/>
                <a:gd name="T28" fmla="*/ 12 w 189"/>
                <a:gd name="T29" fmla="*/ 69 h 144"/>
                <a:gd name="T30" fmla="*/ 10 w 189"/>
                <a:gd name="T31" fmla="*/ 60 h 144"/>
                <a:gd name="T32" fmla="*/ 26 w 189"/>
                <a:gd name="T33" fmla="*/ 51 h 144"/>
                <a:gd name="T34" fmla="*/ 28 w 189"/>
                <a:gd name="T35" fmla="*/ 43 h 144"/>
                <a:gd name="T36" fmla="*/ 26 w 189"/>
                <a:gd name="T37" fmla="*/ 36 h 144"/>
                <a:gd name="T38" fmla="*/ 40 w 189"/>
                <a:gd name="T39" fmla="*/ 26 h 144"/>
                <a:gd name="T40" fmla="*/ 54 w 189"/>
                <a:gd name="T41" fmla="*/ 20 h 144"/>
                <a:gd name="T42" fmla="*/ 63 w 189"/>
                <a:gd name="T43" fmla="*/ 14 h 144"/>
                <a:gd name="T44" fmla="*/ 95 w 189"/>
                <a:gd name="T45" fmla="*/ 2 h 1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97"/>
            <p:cNvSpPr>
              <a:spLocks/>
            </p:cNvSpPr>
            <p:nvPr/>
          </p:nvSpPr>
          <p:spPr bwMode="invGray">
            <a:xfrm>
              <a:off x="3139" y="2155"/>
              <a:ext cx="40" cy="12"/>
            </a:xfrm>
            <a:custGeom>
              <a:avLst/>
              <a:gdLst>
                <a:gd name="T0" fmla="*/ 14 w 53"/>
                <a:gd name="T1" fmla="*/ 0 h 17"/>
                <a:gd name="T2" fmla="*/ 7 w 53"/>
                <a:gd name="T3" fmla="*/ 1 h 17"/>
                <a:gd name="T4" fmla="*/ 18 w 53"/>
                <a:gd name="T5" fmla="*/ 8 h 17"/>
                <a:gd name="T6" fmla="*/ 25 w 53"/>
                <a:gd name="T7" fmla="*/ 7 h 17"/>
                <a:gd name="T8" fmla="*/ 14 w 53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98"/>
            <p:cNvSpPr>
              <a:spLocks/>
            </p:cNvSpPr>
            <p:nvPr/>
          </p:nvSpPr>
          <p:spPr bwMode="invGray">
            <a:xfrm>
              <a:off x="3344" y="1999"/>
              <a:ext cx="42" cy="28"/>
            </a:xfrm>
            <a:custGeom>
              <a:avLst/>
              <a:gdLst>
                <a:gd name="T0" fmla="*/ 31 w 57"/>
                <a:gd name="T1" fmla="*/ 2 h 37"/>
                <a:gd name="T2" fmla="*/ 13 w 57"/>
                <a:gd name="T3" fmla="*/ 14 h 37"/>
                <a:gd name="T4" fmla="*/ 6 w 57"/>
                <a:gd name="T5" fmla="*/ 20 h 37"/>
                <a:gd name="T6" fmla="*/ 5 w 57"/>
                <a:gd name="T7" fmla="*/ 2 h 37"/>
                <a:gd name="T8" fmla="*/ 11 w 57"/>
                <a:gd name="T9" fmla="*/ 0 h 37"/>
                <a:gd name="T10" fmla="*/ 31 w 57"/>
                <a:gd name="T11" fmla="*/ 2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99"/>
            <p:cNvSpPr>
              <a:spLocks/>
            </p:cNvSpPr>
            <p:nvPr/>
          </p:nvSpPr>
          <p:spPr bwMode="invGray">
            <a:xfrm>
              <a:off x="3374" y="2012"/>
              <a:ext cx="50" cy="20"/>
            </a:xfrm>
            <a:custGeom>
              <a:avLst/>
              <a:gdLst>
                <a:gd name="T0" fmla="*/ 15 w 68"/>
                <a:gd name="T1" fmla="*/ 0 h 26"/>
                <a:gd name="T2" fmla="*/ 6 w 68"/>
                <a:gd name="T3" fmla="*/ 4 h 26"/>
                <a:gd name="T4" fmla="*/ 31 w 68"/>
                <a:gd name="T5" fmla="*/ 15 h 26"/>
                <a:gd name="T6" fmla="*/ 34 w 68"/>
                <a:gd name="T7" fmla="*/ 14 h 26"/>
                <a:gd name="T8" fmla="*/ 15 w 68"/>
                <a:gd name="T9" fmla="*/ 0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100"/>
            <p:cNvSpPr>
              <a:spLocks/>
            </p:cNvSpPr>
            <p:nvPr/>
          </p:nvSpPr>
          <p:spPr bwMode="invGray">
            <a:xfrm>
              <a:off x="3428" y="2015"/>
              <a:ext cx="50" cy="32"/>
            </a:xfrm>
            <a:custGeom>
              <a:avLst/>
              <a:gdLst>
                <a:gd name="T0" fmla="*/ 29 w 66"/>
                <a:gd name="T1" fmla="*/ 5 h 43"/>
                <a:gd name="T2" fmla="*/ 15 w 66"/>
                <a:gd name="T3" fmla="*/ 5 h 43"/>
                <a:gd name="T4" fmla="*/ 6 w 66"/>
                <a:gd name="T5" fmla="*/ 5 h 43"/>
                <a:gd name="T6" fmla="*/ 5 w 66"/>
                <a:gd name="T7" fmla="*/ 19 h 43"/>
                <a:gd name="T8" fmla="*/ 18 w 66"/>
                <a:gd name="T9" fmla="*/ 24 h 43"/>
                <a:gd name="T10" fmla="*/ 36 w 66"/>
                <a:gd name="T11" fmla="*/ 15 h 43"/>
                <a:gd name="T12" fmla="*/ 29 w 66"/>
                <a:gd name="T13" fmla="*/ 5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101"/>
            <p:cNvSpPr>
              <a:spLocks/>
            </p:cNvSpPr>
            <p:nvPr/>
          </p:nvSpPr>
          <p:spPr bwMode="invGray">
            <a:xfrm>
              <a:off x="3777" y="2042"/>
              <a:ext cx="88" cy="31"/>
            </a:xfrm>
            <a:custGeom>
              <a:avLst/>
              <a:gdLst>
                <a:gd name="T0" fmla="*/ 8 w 117"/>
                <a:gd name="T1" fmla="*/ 0 h 41"/>
                <a:gd name="T2" fmla="*/ 5 w 117"/>
                <a:gd name="T3" fmla="*/ 9 h 41"/>
                <a:gd name="T4" fmla="*/ 29 w 117"/>
                <a:gd name="T5" fmla="*/ 17 h 41"/>
                <a:gd name="T6" fmla="*/ 43 w 117"/>
                <a:gd name="T7" fmla="*/ 20 h 41"/>
                <a:gd name="T8" fmla="*/ 63 w 117"/>
                <a:gd name="T9" fmla="*/ 13 h 41"/>
                <a:gd name="T10" fmla="*/ 44 w 117"/>
                <a:gd name="T11" fmla="*/ 2 h 41"/>
                <a:gd name="T12" fmla="*/ 8 w 117"/>
                <a:gd name="T13" fmla="*/ 0 h 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102"/>
            <p:cNvSpPr>
              <a:spLocks/>
            </p:cNvSpPr>
            <p:nvPr/>
          </p:nvSpPr>
          <p:spPr bwMode="invGray">
            <a:xfrm>
              <a:off x="3867" y="2041"/>
              <a:ext cx="46" cy="24"/>
            </a:xfrm>
            <a:custGeom>
              <a:avLst/>
              <a:gdLst>
                <a:gd name="T0" fmla="*/ 18 w 62"/>
                <a:gd name="T1" fmla="*/ 2 h 32"/>
                <a:gd name="T2" fmla="*/ 34 w 62"/>
                <a:gd name="T3" fmla="*/ 6 h 32"/>
                <a:gd name="T4" fmla="*/ 16 w 62"/>
                <a:gd name="T5" fmla="*/ 18 h 32"/>
                <a:gd name="T6" fmla="*/ 3 w 62"/>
                <a:gd name="T7" fmla="*/ 13 h 32"/>
                <a:gd name="T8" fmla="*/ 18 w 62"/>
                <a:gd name="T9" fmla="*/ 2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103"/>
            <p:cNvSpPr>
              <a:spLocks/>
            </p:cNvSpPr>
            <p:nvPr/>
          </p:nvSpPr>
          <p:spPr bwMode="invGray">
            <a:xfrm>
              <a:off x="3846" y="2070"/>
              <a:ext cx="37" cy="17"/>
            </a:xfrm>
            <a:custGeom>
              <a:avLst/>
              <a:gdLst>
                <a:gd name="T0" fmla="*/ 11 w 49"/>
                <a:gd name="T1" fmla="*/ 1 h 23"/>
                <a:gd name="T2" fmla="*/ 4 w 49"/>
                <a:gd name="T3" fmla="*/ 3 h 23"/>
                <a:gd name="T4" fmla="*/ 22 w 49"/>
                <a:gd name="T5" fmla="*/ 13 h 23"/>
                <a:gd name="T6" fmla="*/ 11 w 49"/>
                <a:gd name="T7" fmla="*/ 1 h 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104"/>
            <p:cNvSpPr>
              <a:spLocks/>
            </p:cNvSpPr>
            <p:nvPr/>
          </p:nvSpPr>
          <p:spPr bwMode="invGray">
            <a:xfrm>
              <a:off x="4098" y="2294"/>
              <a:ext cx="76" cy="114"/>
            </a:xfrm>
            <a:custGeom>
              <a:avLst/>
              <a:gdLst>
                <a:gd name="T0" fmla="*/ 3 w 102"/>
                <a:gd name="T1" fmla="*/ 0 h 152"/>
                <a:gd name="T2" fmla="*/ 0 w 102"/>
                <a:gd name="T3" fmla="*/ 11 h 152"/>
                <a:gd name="T4" fmla="*/ 7 w 102"/>
                <a:gd name="T5" fmla="*/ 24 h 152"/>
                <a:gd name="T6" fmla="*/ 18 w 102"/>
                <a:gd name="T7" fmla="*/ 41 h 152"/>
                <a:gd name="T8" fmla="*/ 20 w 102"/>
                <a:gd name="T9" fmla="*/ 59 h 152"/>
                <a:gd name="T10" fmla="*/ 45 w 102"/>
                <a:gd name="T11" fmla="*/ 86 h 152"/>
                <a:gd name="T12" fmla="*/ 48 w 102"/>
                <a:gd name="T13" fmla="*/ 70 h 152"/>
                <a:gd name="T14" fmla="*/ 41 w 102"/>
                <a:gd name="T15" fmla="*/ 58 h 152"/>
                <a:gd name="T16" fmla="*/ 34 w 102"/>
                <a:gd name="T17" fmla="*/ 52 h 152"/>
                <a:gd name="T18" fmla="*/ 29 w 102"/>
                <a:gd name="T19" fmla="*/ 42 h 152"/>
                <a:gd name="T20" fmla="*/ 23 w 102"/>
                <a:gd name="T21" fmla="*/ 25 h 152"/>
                <a:gd name="T22" fmla="*/ 2 w 102"/>
                <a:gd name="T23" fmla="*/ 7 h 152"/>
                <a:gd name="T24" fmla="*/ 3 w 102"/>
                <a:gd name="T25" fmla="*/ 0 h 1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105"/>
            <p:cNvSpPr>
              <a:spLocks/>
            </p:cNvSpPr>
            <p:nvPr/>
          </p:nvSpPr>
          <p:spPr bwMode="invGray">
            <a:xfrm>
              <a:off x="4159" y="2412"/>
              <a:ext cx="55" cy="78"/>
            </a:xfrm>
            <a:custGeom>
              <a:avLst/>
              <a:gdLst>
                <a:gd name="T0" fmla="*/ 36 w 74"/>
                <a:gd name="T1" fmla="*/ 13 h 103"/>
                <a:gd name="T2" fmla="*/ 41 w 74"/>
                <a:gd name="T3" fmla="*/ 23 h 103"/>
                <a:gd name="T4" fmla="*/ 16 w 74"/>
                <a:gd name="T5" fmla="*/ 48 h 103"/>
                <a:gd name="T6" fmla="*/ 18 w 74"/>
                <a:gd name="T7" fmla="*/ 58 h 103"/>
                <a:gd name="T8" fmla="*/ 11 w 74"/>
                <a:gd name="T9" fmla="*/ 54 h 103"/>
                <a:gd name="T10" fmla="*/ 3 w 74"/>
                <a:gd name="T11" fmla="*/ 48 h 103"/>
                <a:gd name="T12" fmla="*/ 0 w 74"/>
                <a:gd name="T13" fmla="*/ 47 h 103"/>
                <a:gd name="T14" fmla="*/ 5 w 74"/>
                <a:gd name="T15" fmla="*/ 33 h 103"/>
                <a:gd name="T16" fmla="*/ 7 w 74"/>
                <a:gd name="T17" fmla="*/ 30 h 103"/>
                <a:gd name="T18" fmla="*/ 1 w 74"/>
                <a:gd name="T19" fmla="*/ 14 h 103"/>
                <a:gd name="T20" fmla="*/ 2 w 74"/>
                <a:gd name="T21" fmla="*/ 8 h 103"/>
                <a:gd name="T22" fmla="*/ 14 w 74"/>
                <a:gd name="T23" fmla="*/ 13 h 103"/>
                <a:gd name="T24" fmla="*/ 20 w 74"/>
                <a:gd name="T25" fmla="*/ 20 h 103"/>
                <a:gd name="T26" fmla="*/ 36 w 74"/>
                <a:gd name="T27" fmla="*/ 13 h 10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106"/>
            <p:cNvSpPr>
              <a:spLocks/>
            </p:cNvSpPr>
            <p:nvPr/>
          </p:nvSpPr>
          <p:spPr bwMode="invGray">
            <a:xfrm>
              <a:off x="4123" y="2492"/>
              <a:ext cx="109" cy="189"/>
            </a:xfrm>
            <a:custGeom>
              <a:avLst/>
              <a:gdLst>
                <a:gd name="T0" fmla="*/ 46 w 146"/>
                <a:gd name="T1" fmla="*/ 56 h 252"/>
                <a:gd name="T2" fmla="*/ 37 w 146"/>
                <a:gd name="T3" fmla="*/ 60 h 252"/>
                <a:gd name="T4" fmla="*/ 36 w 146"/>
                <a:gd name="T5" fmla="*/ 74 h 252"/>
                <a:gd name="T6" fmla="*/ 12 w 146"/>
                <a:gd name="T7" fmla="*/ 83 h 252"/>
                <a:gd name="T8" fmla="*/ 4 w 146"/>
                <a:gd name="T9" fmla="*/ 95 h 252"/>
                <a:gd name="T10" fmla="*/ 11 w 146"/>
                <a:gd name="T11" fmla="*/ 103 h 252"/>
                <a:gd name="T12" fmla="*/ 4 w 146"/>
                <a:gd name="T13" fmla="*/ 112 h 252"/>
                <a:gd name="T14" fmla="*/ 13 w 146"/>
                <a:gd name="T15" fmla="*/ 142 h 252"/>
                <a:gd name="T16" fmla="*/ 16 w 146"/>
                <a:gd name="T17" fmla="*/ 121 h 252"/>
                <a:gd name="T18" fmla="*/ 12 w 146"/>
                <a:gd name="T19" fmla="*/ 108 h 252"/>
                <a:gd name="T20" fmla="*/ 23 w 146"/>
                <a:gd name="T21" fmla="*/ 99 h 252"/>
                <a:gd name="T22" fmla="*/ 29 w 146"/>
                <a:gd name="T23" fmla="*/ 89 h 252"/>
                <a:gd name="T24" fmla="*/ 37 w 146"/>
                <a:gd name="T25" fmla="*/ 98 h 252"/>
                <a:gd name="T26" fmla="*/ 25 w 146"/>
                <a:gd name="T27" fmla="*/ 107 h 252"/>
                <a:gd name="T28" fmla="*/ 31 w 146"/>
                <a:gd name="T29" fmla="*/ 113 h 252"/>
                <a:gd name="T30" fmla="*/ 38 w 146"/>
                <a:gd name="T31" fmla="*/ 101 h 252"/>
                <a:gd name="T32" fmla="*/ 47 w 146"/>
                <a:gd name="T33" fmla="*/ 104 h 252"/>
                <a:gd name="T34" fmla="*/ 58 w 146"/>
                <a:gd name="T35" fmla="*/ 83 h 252"/>
                <a:gd name="T36" fmla="*/ 63 w 146"/>
                <a:gd name="T37" fmla="*/ 88 h 252"/>
                <a:gd name="T38" fmla="*/ 76 w 146"/>
                <a:gd name="T39" fmla="*/ 83 h 252"/>
                <a:gd name="T40" fmla="*/ 81 w 146"/>
                <a:gd name="T41" fmla="*/ 74 h 252"/>
                <a:gd name="T42" fmla="*/ 79 w 146"/>
                <a:gd name="T43" fmla="*/ 62 h 252"/>
                <a:gd name="T44" fmla="*/ 75 w 146"/>
                <a:gd name="T45" fmla="*/ 56 h 252"/>
                <a:gd name="T46" fmla="*/ 68 w 146"/>
                <a:gd name="T47" fmla="*/ 23 h 252"/>
                <a:gd name="T48" fmla="*/ 52 w 146"/>
                <a:gd name="T49" fmla="*/ 0 h 252"/>
                <a:gd name="T50" fmla="*/ 43 w 146"/>
                <a:gd name="T51" fmla="*/ 7 h 252"/>
                <a:gd name="T52" fmla="*/ 54 w 146"/>
                <a:gd name="T53" fmla="*/ 20 h 252"/>
                <a:gd name="T54" fmla="*/ 54 w 146"/>
                <a:gd name="T55" fmla="*/ 36 h 252"/>
                <a:gd name="T56" fmla="*/ 46 w 146"/>
                <a:gd name="T57" fmla="*/ 56 h 2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107"/>
            <p:cNvSpPr>
              <a:spLocks/>
            </p:cNvSpPr>
            <p:nvPr/>
          </p:nvSpPr>
          <p:spPr bwMode="invGray">
            <a:xfrm>
              <a:off x="3062" y="1988"/>
              <a:ext cx="52" cy="30"/>
            </a:xfrm>
            <a:custGeom>
              <a:avLst/>
              <a:gdLst>
                <a:gd name="T0" fmla="*/ 33 w 70"/>
                <a:gd name="T1" fmla="*/ 0 h 40"/>
                <a:gd name="T2" fmla="*/ 36 w 70"/>
                <a:gd name="T3" fmla="*/ 11 h 40"/>
                <a:gd name="T4" fmla="*/ 22 w 70"/>
                <a:gd name="T5" fmla="*/ 14 h 40"/>
                <a:gd name="T6" fmla="*/ 17 w 70"/>
                <a:gd name="T7" fmla="*/ 23 h 40"/>
                <a:gd name="T8" fmla="*/ 4 w 70"/>
                <a:gd name="T9" fmla="*/ 22 h 40"/>
                <a:gd name="T10" fmla="*/ 1 w 70"/>
                <a:gd name="T11" fmla="*/ 20 h 40"/>
                <a:gd name="T12" fmla="*/ 19 w 70"/>
                <a:gd name="T13" fmla="*/ 11 h 40"/>
                <a:gd name="T14" fmla="*/ 33 w 70"/>
                <a:gd name="T15" fmla="*/ 0 h 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108"/>
            <p:cNvSpPr>
              <a:spLocks/>
            </p:cNvSpPr>
            <p:nvPr/>
          </p:nvSpPr>
          <p:spPr bwMode="invGray">
            <a:xfrm>
              <a:off x="2955" y="1997"/>
              <a:ext cx="19" cy="22"/>
            </a:xfrm>
            <a:custGeom>
              <a:avLst/>
              <a:gdLst>
                <a:gd name="T0" fmla="*/ 10 w 26"/>
                <a:gd name="T1" fmla="*/ 0 h 29"/>
                <a:gd name="T2" fmla="*/ 0 w 26"/>
                <a:gd name="T3" fmla="*/ 11 h 29"/>
                <a:gd name="T4" fmla="*/ 10 w 26"/>
                <a:gd name="T5" fmla="*/ 15 h 29"/>
                <a:gd name="T6" fmla="*/ 10 w 26"/>
                <a:gd name="T7" fmla="*/ 0 h 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109"/>
            <p:cNvSpPr>
              <a:spLocks/>
            </p:cNvSpPr>
            <p:nvPr/>
          </p:nvSpPr>
          <p:spPr bwMode="invGray">
            <a:xfrm>
              <a:off x="2979" y="1996"/>
              <a:ext cx="37" cy="27"/>
            </a:xfrm>
            <a:custGeom>
              <a:avLst/>
              <a:gdLst>
                <a:gd name="T0" fmla="*/ 8 w 49"/>
                <a:gd name="T1" fmla="*/ 4 h 36"/>
                <a:gd name="T2" fmla="*/ 0 w 49"/>
                <a:gd name="T3" fmla="*/ 11 h 36"/>
                <a:gd name="T4" fmla="*/ 4 w 49"/>
                <a:gd name="T5" fmla="*/ 18 h 36"/>
                <a:gd name="T6" fmla="*/ 11 w 49"/>
                <a:gd name="T7" fmla="*/ 20 h 36"/>
                <a:gd name="T8" fmla="*/ 23 w 49"/>
                <a:gd name="T9" fmla="*/ 15 h 36"/>
                <a:gd name="T10" fmla="*/ 8 w 49"/>
                <a:gd name="T11" fmla="*/ 4 h 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110"/>
            <p:cNvSpPr>
              <a:spLocks/>
            </p:cNvSpPr>
            <p:nvPr/>
          </p:nvSpPr>
          <p:spPr bwMode="invGray">
            <a:xfrm>
              <a:off x="3040" y="1987"/>
              <a:ext cx="20" cy="16"/>
            </a:xfrm>
            <a:custGeom>
              <a:avLst/>
              <a:gdLst>
                <a:gd name="T0" fmla="*/ 6 w 27"/>
                <a:gd name="T1" fmla="*/ 0 h 22"/>
                <a:gd name="T2" fmla="*/ 1 w 27"/>
                <a:gd name="T3" fmla="*/ 7 h 22"/>
                <a:gd name="T4" fmla="*/ 10 w 27"/>
                <a:gd name="T5" fmla="*/ 12 h 22"/>
                <a:gd name="T6" fmla="*/ 6 w 27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111"/>
            <p:cNvSpPr>
              <a:spLocks/>
            </p:cNvSpPr>
            <p:nvPr/>
          </p:nvSpPr>
          <p:spPr bwMode="invGray">
            <a:xfrm>
              <a:off x="3022" y="2005"/>
              <a:ext cx="15" cy="13"/>
            </a:xfrm>
            <a:custGeom>
              <a:avLst/>
              <a:gdLst>
                <a:gd name="T0" fmla="*/ 6 w 20"/>
                <a:gd name="T1" fmla="*/ 0 h 18"/>
                <a:gd name="T2" fmla="*/ 5 w 20"/>
                <a:gd name="T3" fmla="*/ 9 h 18"/>
                <a:gd name="T4" fmla="*/ 6 w 20"/>
                <a:gd name="T5" fmla="*/ 0 h 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Freeform 112"/>
            <p:cNvSpPr>
              <a:spLocks/>
            </p:cNvSpPr>
            <p:nvPr/>
          </p:nvSpPr>
          <p:spPr bwMode="invGray">
            <a:xfrm>
              <a:off x="4162" y="2021"/>
              <a:ext cx="18" cy="33"/>
            </a:xfrm>
            <a:custGeom>
              <a:avLst/>
              <a:gdLst>
                <a:gd name="T0" fmla="*/ 14 w 24"/>
                <a:gd name="T1" fmla="*/ 0 h 44"/>
                <a:gd name="T2" fmla="*/ 5 w 24"/>
                <a:gd name="T3" fmla="*/ 9 h 44"/>
                <a:gd name="T4" fmla="*/ 0 w 24"/>
                <a:gd name="T5" fmla="*/ 20 h 44"/>
                <a:gd name="T6" fmla="*/ 9 w 24"/>
                <a:gd name="T7" fmla="*/ 23 h 44"/>
                <a:gd name="T8" fmla="*/ 14 w 24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Freeform 113"/>
            <p:cNvSpPr>
              <a:spLocks/>
            </p:cNvSpPr>
            <p:nvPr/>
          </p:nvSpPr>
          <p:spPr bwMode="invGray">
            <a:xfrm>
              <a:off x="3278" y="3473"/>
              <a:ext cx="31" cy="18"/>
            </a:xfrm>
            <a:custGeom>
              <a:avLst/>
              <a:gdLst>
                <a:gd name="T0" fmla="*/ 17 w 41"/>
                <a:gd name="T1" fmla="*/ 0 h 24"/>
                <a:gd name="T2" fmla="*/ 15 w 41"/>
                <a:gd name="T3" fmla="*/ 14 h 24"/>
                <a:gd name="T4" fmla="*/ 17 w 41"/>
                <a:gd name="T5" fmla="*/ 0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Freeform 114"/>
            <p:cNvSpPr>
              <a:spLocks/>
            </p:cNvSpPr>
            <p:nvPr/>
          </p:nvSpPr>
          <p:spPr bwMode="invGray">
            <a:xfrm>
              <a:off x="3318" y="3466"/>
              <a:ext cx="10" cy="15"/>
            </a:xfrm>
            <a:custGeom>
              <a:avLst/>
              <a:gdLst>
                <a:gd name="T0" fmla="*/ 6 w 13"/>
                <a:gd name="T1" fmla="*/ 3 h 20"/>
                <a:gd name="T2" fmla="*/ 1 w 13"/>
                <a:gd name="T3" fmla="*/ 6 h 20"/>
                <a:gd name="T4" fmla="*/ 5 w 13"/>
                <a:gd name="T5" fmla="*/ 11 h 20"/>
                <a:gd name="T6" fmla="*/ 6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115"/>
            <p:cNvSpPr>
              <a:spLocks/>
            </p:cNvSpPr>
            <p:nvPr/>
          </p:nvSpPr>
          <p:spPr bwMode="invGray">
            <a:xfrm>
              <a:off x="3251" y="3312"/>
              <a:ext cx="9" cy="15"/>
            </a:xfrm>
            <a:custGeom>
              <a:avLst/>
              <a:gdLst>
                <a:gd name="T0" fmla="*/ 5 w 13"/>
                <a:gd name="T1" fmla="*/ 3 h 20"/>
                <a:gd name="T2" fmla="*/ 1 w 13"/>
                <a:gd name="T3" fmla="*/ 6 h 20"/>
                <a:gd name="T4" fmla="*/ 4 w 13"/>
                <a:gd name="T5" fmla="*/ 11 h 20"/>
                <a:gd name="T6" fmla="*/ 5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16"/>
            <p:cNvSpPr>
              <a:spLocks/>
            </p:cNvSpPr>
            <p:nvPr/>
          </p:nvSpPr>
          <p:spPr bwMode="invGray">
            <a:xfrm>
              <a:off x="3311" y="3239"/>
              <a:ext cx="11" cy="19"/>
            </a:xfrm>
            <a:custGeom>
              <a:avLst/>
              <a:gdLst>
                <a:gd name="T0" fmla="*/ 4 w 14"/>
                <a:gd name="T1" fmla="*/ 0 h 25"/>
                <a:gd name="T2" fmla="*/ 0 w 14"/>
                <a:gd name="T3" fmla="*/ 8 h 25"/>
                <a:gd name="T4" fmla="*/ 7 w 14"/>
                <a:gd name="T5" fmla="*/ 14 h 25"/>
                <a:gd name="T6" fmla="*/ 4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117"/>
            <p:cNvSpPr>
              <a:spLocks/>
            </p:cNvSpPr>
            <p:nvPr/>
          </p:nvSpPr>
          <p:spPr bwMode="invGray">
            <a:xfrm>
              <a:off x="3287" y="3238"/>
              <a:ext cx="11" cy="19"/>
            </a:xfrm>
            <a:custGeom>
              <a:avLst/>
              <a:gdLst>
                <a:gd name="T0" fmla="*/ 4 w 14"/>
                <a:gd name="T1" fmla="*/ 0 h 25"/>
                <a:gd name="T2" fmla="*/ 0 w 14"/>
                <a:gd name="T3" fmla="*/ 8 h 25"/>
                <a:gd name="T4" fmla="*/ 7 w 14"/>
                <a:gd name="T5" fmla="*/ 14 h 25"/>
                <a:gd name="T6" fmla="*/ 4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118"/>
            <p:cNvSpPr>
              <a:spLocks/>
            </p:cNvSpPr>
            <p:nvPr/>
          </p:nvSpPr>
          <p:spPr bwMode="invGray">
            <a:xfrm>
              <a:off x="3276" y="3260"/>
              <a:ext cx="10" cy="15"/>
            </a:xfrm>
            <a:custGeom>
              <a:avLst/>
              <a:gdLst>
                <a:gd name="T0" fmla="*/ 6 w 13"/>
                <a:gd name="T1" fmla="*/ 3 h 20"/>
                <a:gd name="T2" fmla="*/ 1 w 13"/>
                <a:gd name="T3" fmla="*/ 6 h 20"/>
                <a:gd name="T4" fmla="*/ 5 w 13"/>
                <a:gd name="T5" fmla="*/ 11 h 20"/>
                <a:gd name="T6" fmla="*/ 6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119"/>
            <p:cNvSpPr>
              <a:spLocks/>
            </p:cNvSpPr>
            <p:nvPr/>
          </p:nvSpPr>
          <p:spPr bwMode="invGray">
            <a:xfrm>
              <a:off x="3251" y="3294"/>
              <a:ext cx="9" cy="15"/>
            </a:xfrm>
            <a:custGeom>
              <a:avLst/>
              <a:gdLst>
                <a:gd name="T0" fmla="*/ 5 w 13"/>
                <a:gd name="T1" fmla="*/ 3 h 20"/>
                <a:gd name="T2" fmla="*/ 1 w 13"/>
                <a:gd name="T3" fmla="*/ 6 h 20"/>
                <a:gd name="T4" fmla="*/ 4 w 13"/>
                <a:gd name="T5" fmla="*/ 11 h 20"/>
                <a:gd name="T6" fmla="*/ 5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120"/>
            <p:cNvSpPr>
              <a:spLocks/>
            </p:cNvSpPr>
            <p:nvPr/>
          </p:nvSpPr>
          <p:spPr bwMode="invGray">
            <a:xfrm>
              <a:off x="3270" y="3281"/>
              <a:ext cx="10" cy="15"/>
            </a:xfrm>
            <a:custGeom>
              <a:avLst/>
              <a:gdLst>
                <a:gd name="T0" fmla="*/ 6 w 13"/>
                <a:gd name="T1" fmla="*/ 3 h 20"/>
                <a:gd name="T2" fmla="*/ 1 w 13"/>
                <a:gd name="T3" fmla="*/ 6 h 20"/>
                <a:gd name="T4" fmla="*/ 5 w 13"/>
                <a:gd name="T5" fmla="*/ 11 h 20"/>
                <a:gd name="T6" fmla="*/ 6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121"/>
            <p:cNvSpPr>
              <a:spLocks/>
            </p:cNvSpPr>
            <p:nvPr/>
          </p:nvSpPr>
          <p:spPr bwMode="invGray">
            <a:xfrm>
              <a:off x="2537" y="2293"/>
              <a:ext cx="10" cy="15"/>
            </a:xfrm>
            <a:custGeom>
              <a:avLst/>
              <a:gdLst>
                <a:gd name="T0" fmla="*/ 6 w 13"/>
                <a:gd name="T1" fmla="*/ 3 h 20"/>
                <a:gd name="T2" fmla="*/ 1 w 13"/>
                <a:gd name="T3" fmla="*/ 6 h 20"/>
                <a:gd name="T4" fmla="*/ 5 w 13"/>
                <a:gd name="T5" fmla="*/ 11 h 20"/>
                <a:gd name="T6" fmla="*/ 6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Freeform 122"/>
            <p:cNvSpPr>
              <a:spLocks/>
            </p:cNvSpPr>
            <p:nvPr/>
          </p:nvSpPr>
          <p:spPr bwMode="invGray">
            <a:xfrm>
              <a:off x="2476" y="2259"/>
              <a:ext cx="10" cy="15"/>
            </a:xfrm>
            <a:custGeom>
              <a:avLst/>
              <a:gdLst>
                <a:gd name="T0" fmla="*/ 6 w 13"/>
                <a:gd name="T1" fmla="*/ 3 h 20"/>
                <a:gd name="T2" fmla="*/ 1 w 13"/>
                <a:gd name="T3" fmla="*/ 6 h 20"/>
                <a:gd name="T4" fmla="*/ 5 w 13"/>
                <a:gd name="T5" fmla="*/ 11 h 20"/>
                <a:gd name="T6" fmla="*/ 6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Freeform 123"/>
            <p:cNvSpPr>
              <a:spLocks/>
            </p:cNvSpPr>
            <p:nvPr/>
          </p:nvSpPr>
          <p:spPr bwMode="invGray">
            <a:xfrm>
              <a:off x="2238" y="2042"/>
              <a:ext cx="2060" cy="1644"/>
            </a:xfrm>
            <a:custGeom>
              <a:avLst/>
              <a:gdLst>
                <a:gd name="T0" fmla="*/ 452 w 2060"/>
                <a:gd name="T1" fmla="*/ 653 h 1644"/>
                <a:gd name="T2" fmla="*/ 333 w 2060"/>
                <a:gd name="T3" fmla="*/ 595 h 1644"/>
                <a:gd name="T4" fmla="*/ 158 w 2060"/>
                <a:gd name="T5" fmla="*/ 645 h 1644"/>
                <a:gd name="T6" fmla="*/ 46 w 2060"/>
                <a:gd name="T7" fmla="*/ 759 h 1644"/>
                <a:gd name="T8" fmla="*/ 12 w 2060"/>
                <a:gd name="T9" fmla="*/ 941 h 1644"/>
                <a:gd name="T10" fmla="*/ 146 w 2060"/>
                <a:gd name="T11" fmla="*/ 1059 h 1644"/>
                <a:gd name="T12" fmla="*/ 308 w 2060"/>
                <a:gd name="T13" fmla="*/ 1041 h 1644"/>
                <a:gd name="T14" fmla="*/ 396 w 2060"/>
                <a:gd name="T15" fmla="*/ 1138 h 1644"/>
                <a:gd name="T16" fmla="*/ 452 w 2060"/>
                <a:gd name="T17" fmla="*/ 1447 h 1644"/>
                <a:gd name="T18" fmla="*/ 497 w 2060"/>
                <a:gd name="T19" fmla="*/ 1628 h 1644"/>
                <a:gd name="T20" fmla="*/ 704 w 2060"/>
                <a:gd name="T21" fmla="*/ 1574 h 1644"/>
                <a:gd name="T22" fmla="*/ 817 w 2060"/>
                <a:gd name="T23" fmla="*/ 1380 h 1644"/>
                <a:gd name="T24" fmla="*/ 885 w 2060"/>
                <a:gd name="T25" fmla="*/ 1153 h 1644"/>
                <a:gd name="T26" fmla="*/ 998 w 2060"/>
                <a:gd name="T27" fmla="*/ 999 h 1644"/>
                <a:gd name="T28" fmla="*/ 796 w 2060"/>
                <a:gd name="T29" fmla="*/ 856 h 1644"/>
                <a:gd name="T30" fmla="*/ 817 w 2060"/>
                <a:gd name="T31" fmla="*/ 819 h 1644"/>
                <a:gd name="T32" fmla="*/ 1003 w 2060"/>
                <a:gd name="T33" fmla="*/ 916 h 1644"/>
                <a:gd name="T34" fmla="*/ 1098 w 2060"/>
                <a:gd name="T35" fmla="*/ 792 h 1644"/>
                <a:gd name="T36" fmla="*/ 1046 w 2060"/>
                <a:gd name="T37" fmla="*/ 763 h 1644"/>
                <a:gd name="T38" fmla="*/ 929 w 2060"/>
                <a:gd name="T39" fmla="*/ 716 h 1644"/>
                <a:gd name="T40" fmla="*/ 1141 w 2060"/>
                <a:gd name="T41" fmla="*/ 761 h 1644"/>
                <a:gd name="T42" fmla="*/ 1296 w 2060"/>
                <a:gd name="T43" fmla="*/ 852 h 1644"/>
                <a:gd name="T44" fmla="*/ 1373 w 2060"/>
                <a:gd name="T45" fmla="*/ 1033 h 1644"/>
                <a:gd name="T46" fmla="*/ 1608 w 2060"/>
                <a:gd name="T47" fmla="*/ 847 h 1644"/>
                <a:gd name="T48" fmla="*/ 1704 w 2060"/>
                <a:gd name="T49" fmla="*/ 1030 h 1644"/>
                <a:gd name="T50" fmla="*/ 1707 w 2060"/>
                <a:gd name="T51" fmla="*/ 874 h 1644"/>
                <a:gd name="T52" fmla="*/ 1759 w 2060"/>
                <a:gd name="T53" fmla="*/ 800 h 1644"/>
                <a:gd name="T54" fmla="*/ 1783 w 2060"/>
                <a:gd name="T55" fmla="*/ 544 h 1644"/>
                <a:gd name="T56" fmla="*/ 1824 w 2060"/>
                <a:gd name="T57" fmla="*/ 528 h 1644"/>
                <a:gd name="T58" fmla="*/ 1844 w 2060"/>
                <a:gd name="T59" fmla="*/ 427 h 1644"/>
                <a:gd name="T60" fmla="*/ 1805 w 2060"/>
                <a:gd name="T61" fmla="*/ 226 h 1644"/>
                <a:gd name="T62" fmla="*/ 1899 w 2060"/>
                <a:gd name="T63" fmla="*/ 108 h 1644"/>
                <a:gd name="T64" fmla="*/ 1947 w 2060"/>
                <a:gd name="T65" fmla="*/ 209 h 1644"/>
                <a:gd name="T66" fmla="*/ 1943 w 2060"/>
                <a:gd name="T67" fmla="*/ 123 h 1644"/>
                <a:gd name="T68" fmla="*/ 1975 w 2060"/>
                <a:gd name="T69" fmla="*/ 51 h 1644"/>
                <a:gd name="T70" fmla="*/ 2038 w 2060"/>
                <a:gd name="T71" fmla="*/ 0 h 1644"/>
                <a:gd name="T72" fmla="*/ 1820 w 2060"/>
                <a:gd name="T73" fmla="*/ 63 h 1644"/>
                <a:gd name="T74" fmla="*/ 1583 w 2060"/>
                <a:gd name="T75" fmla="*/ 83 h 1644"/>
                <a:gd name="T76" fmla="*/ 1349 w 2060"/>
                <a:gd name="T77" fmla="*/ 30 h 1644"/>
                <a:gd name="T78" fmla="*/ 1132 w 2060"/>
                <a:gd name="T79" fmla="*/ 65 h 1644"/>
                <a:gd name="T80" fmla="*/ 1040 w 2060"/>
                <a:gd name="T81" fmla="*/ 170 h 1644"/>
                <a:gd name="T82" fmla="*/ 926 w 2060"/>
                <a:gd name="T83" fmla="*/ 137 h 1644"/>
                <a:gd name="T84" fmla="*/ 758 w 2060"/>
                <a:gd name="T85" fmla="*/ 183 h 1644"/>
                <a:gd name="T86" fmla="*/ 667 w 2060"/>
                <a:gd name="T87" fmla="*/ 140 h 1644"/>
                <a:gd name="T88" fmla="*/ 364 w 2060"/>
                <a:gd name="T89" fmla="*/ 248 h 1644"/>
                <a:gd name="T90" fmla="*/ 535 w 2060"/>
                <a:gd name="T91" fmla="*/ 213 h 1644"/>
                <a:gd name="T92" fmla="*/ 638 w 2060"/>
                <a:gd name="T93" fmla="*/ 276 h 1644"/>
                <a:gd name="T94" fmla="*/ 443 w 2060"/>
                <a:gd name="T95" fmla="*/ 357 h 1644"/>
                <a:gd name="T96" fmla="*/ 275 w 2060"/>
                <a:gd name="T97" fmla="*/ 416 h 1644"/>
                <a:gd name="T98" fmla="*/ 167 w 2060"/>
                <a:gd name="T99" fmla="*/ 537 h 1644"/>
                <a:gd name="T100" fmla="*/ 283 w 2060"/>
                <a:gd name="T101" fmla="*/ 552 h 1644"/>
                <a:gd name="T102" fmla="*/ 381 w 2060"/>
                <a:gd name="T103" fmla="*/ 573 h 1644"/>
                <a:gd name="T104" fmla="*/ 493 w 2060"/>
                <a:gd name="T105" fmla="*/ 590 h 1644"/>
                <a:gd name="T106" fmla="*/ 487 w 2060"/>
                <a:gd name="T107" fmla="*/ 512 h 1644"/>
                <a:gd name="T108" fmla="*/ 592 w 2060"/>
                <a:gd name="T109" fmla="*/ 548 h 1644"/>
                <a:gd name="T110" fmla="*/ 686 w 2060"/>
                <a:gd name="T111" fmla="*/ 470 h 1644"/>
                <a:gd name="T112" fmla="*/ 772 w 2060"/>
                <a:gd name="T113" fmla="*/ 480 h 1644"/>
                <a:gd name="T114" fmla="*/ 639 w 2060"/>
                <a:gd name="T115" fmla="*/ 598 h 164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FF5425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14" name="Picture 7" descr="artplus_nature_naturalcity42_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450" y="3167063"/>
            <a:ext cx="4425950" cy="298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" name="Picture 13" descr="artplus_nature_naturalcity42_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275" y="4660900"/>
            <a:ext cx="491172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" name="Picture 9" descr="artplus_nature_naturalcity42_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888" y="3097213"/>
            <a:ext cx="29718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" name="Picture 8" descr="artplus_nature_naturalcity42_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993900"/>
            <a:ext cx="1546225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" name="Picture 11" descr="artplus_nature_naturalcity42_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100" y="2862263"/>
            <a:ext cx="6238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79822" y="1223392"/>
            <a:ext cx="6784355" cy="1197496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8389" y="5229200"/>
            <a:ext cx="5747221" cy="576064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 i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dirty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01193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" dur="7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750"/>
                            </p:stCondLst>
                            <p:childTnLst>
                              <p:par>
                                <p:cTn id="1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5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09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B7F836-6F9F-42A8-9450-B93EA774C316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密码学导论</a:t>
            </a:r>
            <a:r>
              <a:rPr lang="en-US" altLang="zh-CN"/>
              <a:t>--</a:t>
            </a:r>
            <a:r>
              <a:rPr lang="zh-CN" altLang="en-US"/>
              <a:t>中国科学技术大学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152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6C3F5E-09DE-47CB-B45C-8870030737BE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密码学导论</a:t>
            </a:r>
            <a:r>
              <a:rPr lang="en-US" altLang="zh-CN"/>
              <a:t>--</a:t>
            </a:r>
            <a:r>
              <a:rPr lang="zh-CN" altLang="en-US"/>
              <a:t>中国科学技术大学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8719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603BE-E92C-4BD7-894F-52D309A6287B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密码学导论</a:t>
            </a:r>
            <a:r>
              <a:rPr lang="en-US" altLang="zh-CN"/>
              <a:t>--</a:t>
            </a:r>
            <a:r>
              <a:rPr lang="zh-CN" altLang="en-US"/>
              <a:t>中国科学技术大学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056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689EDE-3A5A-4265-A0B7-F2E118DD39D5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密码学导论</a:t>
            </a:r>
            <a:r>
              <a:rPr lang="en-US" altLang="zh-CN"/>
              <a:t>--</a:t>
            </a:r>
            <a:r>
              <a:rPr lang="zh-CN" altLang="en-US"/>
              <a:t>中国科学技术大学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4356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5C3986-FA80-4EE7-9FDC-15A4E8531ED7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密码学导论</a:t>
            </a:r>
            <a:r>
              <a:rPr lang="en-US" altLang="zh-CN"/>
              <a:t>--</a:t>
            </a:r>
            <a:r>
              <a:rPr lang="zh-CN" altLang="en-US"/>
              <a:t>中国科学技术大学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6063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7484B5-1F67-4C82-B7D7-3383E5F545DB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密码学导论</a:t>
            </a:r>
            <a:r>
              <a:rPr lang="en-US" altLang="zh-CN"/>
              <a:t>--</a:t>
            </a:r>
            <a:r>
              <a:rPr lang="zh-CN" altLang="en-US"/>
              <a:t>中国科学技术大学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188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157328-A90A-4073-8D45-B3B1A2024459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密码学导论</a:t>
            </a:r>
            <a:r>
              <a:rPr lang="en-US" altLang="zh-CN"/>
              <a:t>--</a:t>
            </a:r>
            <a:r>
              <a:rPr lang="zh-CN" altLang="en-US"/>
              <a:t>中国科学技术大学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5622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305027-A41E-4099-97C2-42171C6B8947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密码学导论</a:t>
            </a:r>
            <a:r>
              <a:rPr lang="en-US" altLang="zh-CN"/>
              <a:t>--</a:t>
            </a:r>
            <a:r>
              <a:rPr lang="zh-CN" altLang="en-US"/>
              <a:t>中国科学技术大学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321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gray">
          <a:xfrm>
            <a:off x="0" y="0"/>
            <a:ext cx="9144000" cy="12192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grpSp>
        <p:nvGrpSpPr>
          <p:cNvPr id="19" name="Group 15"/>
          <p:cNvGrpSpPr>
            <a:grpSpLocks/>
          </p:cNvGrpSpPr>
          <p:nvPr userDrawn="1"/>
        </p:nvGrpSpPr>
        <p:grpSpPr bwMode="auto">
          <a:xfrm>
            <a:off x="4626998" y="0"/>
            <a:ext cx="4517002" cy="714965"/>
            <a:chOff x="664" y="1951"/>
            <a:chExt cx="4308" cy="2120"/>
          </a:xfrm>
          <a:solidFill>
            <a:schemeClr val="bg1">
              <a:alpha val="21000"/>
            </a:schemeClr>
          </a:solidFill>
        </p:grpSpPr>
        <p:sp>
          <p:nvSpPr>
            <p:cNvPr id="20" name="Freeform 16"/>
            <p:cNvSpPr>
              <a:spLocks/>
            </p:cNvSpPr>
            <p:nvPr/>
          </p:nvSpPr>
          <p:spPr bwMode="invGray">
            <a:xfrm>
              <a:off x="743" y="2045"/>
              <a:ext cx="1267" cy="1938"/>
            </a:xfrm>
            <a:custGeom>
              <a:avLst/>
              <a:gdLst>
                <a:gd name="T0" fmla="*/ 116 w 1692"/>
                <a:gd name="T1" fmla="*/ 258 h 2586"/>
                <a:gd name="T2" fmla="*/ 320 w 1692"/>
                <a:gd name="T3" fmla="*/ 210 h 2586"/>
                <a:gd name="T4" fmla="*/ 434 w 1692"/>
                <a:gd name="T5" fmla="*/ 240 h 2586"/>
                <a:gd name="T6" fmla="*/ 416 w 1692"/>
                <a:gd name="T7" fmla="*/ 444 h 2586"/>
                <a:gd name="T8" fmla="*/ 272 w 1692"/>
                <a:gd name="T9" fmla="*/ 582 h 2586"/>
                <a:gd name="T10" fmla="*/ 218 w 1692"/>
                <a:gd name="T11" fmla="*/ 714 h 2586"/>
                <a:gd name="T12" fmla="*/ 284 w 1692"/>
                <a:gd name="T13" fmla="*/ 964 h 2586"/>
                <a:gd name="T14" fmla="*/ 316 w 1692"/>
                <a:gd name="T15" fmla="*/ 960 h 2586"/>
                <a:gd name="T16" fmla="*/ 328 w 1692"/>
                <a:gd name="T17" fmla="*/ 906 h 2586"/>
                <a:gd name="T18" fmla="*/ 478 w 1692"/>
                <a:gd name="T19" fmla="*/ 1154 h 2586"/>
                <a:gd name="T20" fmla="*/ 650 w 1692"/>
                <a:gd name="T21" fmla="*/ 1200 h 2586"/>
                <a:gd name="T22" fmla="*/ 794 w 1692"/>
                <a:gd name="T23" fmla="*/ 1350 h 2586"/>
                <a:gd name="T24" fmla="*/ 854 w 1692"/>
                <a:gd name="T25" fmla="*/ 1422 h 2586"/>
                <a:gd name="T26" fmla="*/ 770 w 1692"/>
                <a:gd name="T27" fmla="*/ 1608 h 2586"/>
                <a:gd name="T28" fmla="*/ 916 w 1692"/>
                <a:gd name="T29" fmla="*/ 1782 h 2586"/>
                <a:gd name="T30" fmla="*/ 1034 w 1692"/>
                <a:gd name="T31" fmla="*/ 2022 h 2586"/>
                <a:gd name="T32" fmla="*/ 1094 w 1692"/>
                <a:gd name="T33" fmla="*/ 2310 h 2586"/>
                <a:gd name="T34" fmla="*/ 1194 w 1692"/>
                <a:gd name="T35" fmla="*/ 2540 h 2586"/>
                <a:gd name="T36" fmla="*/ 1280 w 1692"/>
                <a:gd name="T37" fmla="*/ 2520 h 2586"/>
                <a:gd name="T38" fmla="*/ 1244 w 1692"/>
                <a:gd name="T39" fmla="*/ 2394 h 2586"/>
                <a:gd name="T40" fmla="*/ 1288 w 1692"/>
                <a:gd name="T41" fmla="*/ 2306 h 2586"/>
                <a:gd name="T42" fmla="*/ 1368 w 1692"/>
                <a:gd name="T43" fmla="*/ 2228 h 2586"/>
                <a:gd name="T44" fmla="*/ 1448 w 1692"/>
                <a:gd name="T45" fmla="*/ 2076 h 2586"/>
                <a:gd name="T46" fmla="*/ 1568 w 1692"/>
                <a:gd name="T47" fmla="*/ 1950 h 2586"/>
                <a:gd name="T48" fmla="*/ 1622 w 1692"/>
                <a:gd name="T49" fmla="*/ 1746 h 2586"/>
                <a:gd name="T50" fmla="*/ 1552 w 1692"/>
                <a:gd name="T51" fmla="*/ 1538 h 2586"/>
                <a:gd name="T52" fmla="*/ 1376 w 1692"/>
                <a:gd name="T53" fmla="*/ 1410 h 2586"/>
                <a:gd name="T54" fmla="*/ 1104 w 1692"/>
                <a:gd name="T55" fmla="*/ 1280 h 2586"/>
                <a:gd name="T56" fmla="*/ 974 w 1692"/>
                <a:gd name="T57" fmla="*/ 1260 h 2586"/>
                <a:gd name="T58" fmla="*/ 904 w 1692"/>
                <a:gd name="T59" fmla="*/ 1268 h 2586"/>
                <a:gd name="T60" fmla="*/ 794 w 1692"/>
                <a:gd name="T61" fmla="*/ 1308 h 2586"/>
                <a:gd name="T62" fmla="*/ 758 w 1692"/>
                <a:gd name="T63" fmla="*/ 1174 h 2586"/>
                <a:gd name="T64" fmla="*/ 736 w 1692"/>
                <a:gd name="T65" fmla="*/ 1062 h 2586"/>
                <a:gd name="T66" fmla="*/ 632 w 1692"/>
                <a:gd name="T67" fmla="*/ 1104 h 2586"/>
                <a:gd name="T68" fmla="*/ 568 w 1692"/>
                <a:gd name="T69" fmla="*/ 950 h 2586"/>
                <a:gd name="T70" fmla="*/ 740 w 1692"/>
                <a:gd name="T71" fmla="*/ 912 h 2586"/>
                <a:gd name="T72" fmla="*/ 842 w 1692"/>
                <a:gd name="T73" fmla="*/ 906 h 2586"/>
                <a:gd name="T74" fmla="*/ 896 w 1692"/>
                <a:gd name="T75" fmla="*/ 900 h 2586"/>
                <a:gd name="T76" fmla="*/ 1058 w 1692"/>
                <a:gd name="T77" fmla="*/ 750 h 2586"/>
                <a:gd name="T78" fmla="*/ 1184 w 1692"/>
                <a:gd name="T79" fmla="*/ 678 h 2586"/>
                <a:gd name="T80" fmla="*/ 1278 w 1692"/>
                <a:gd name="T81" fmla="*/ 636 h 2586"/>
                <a:gd name="T82" fmla="*/ 1340 w 1692"/>
                <a:gd name="T83" fmla="*/ 538 h 2586"/>
                <a:gd name="T84" fmla="*/ 1288 w 1692"/>
                <a:gd name="T85" fmla="*/ 512 h 2586"/>
                <a:gd name="T86" fmla="*/ 1526 w 1692"/>
                <a:gd name="T87" fmla="*/ 456 h 2586"/>
                <a:gd name="T88" fmla="*/ 1406 w 1692"/>
                <a:gd name="T89" fmla="*/ 342 h 2586"/>
                <a:gd name="T90" fmla="*/ 1328 w 1692"/>
                <a:gd name="T91" fmla="*/ 264 h 2586"/>
                <a:gd name="T92" fmla="*/ 1222 w 1692"/>
                <a:gd name="T93" fmla="*/ 364 h 2586"/>
                <a:gd name="T94" fmla="*/ 1110 w 1692"/>
                <a:gd name="T95" fmla="*/ 444 h 2586"/>
                <a:gd name="T96" fmla="*/ 1022 w 1692"/>
                <a:gd name="T97" fmla="*/ 304 h 2586"/>
                <a:gd name="T98" fmla="*/ 1212 w 1692"/>
                <a:gd name="T99" fmla="*/ 240 h 2586"/>
                <a:gd name="T100" fmla="*/ 1266 w 1692"/>
                <a:gd name="T101" fmla="*/ 198 h 2586"/>
                <a:gd name="T102" fmla="*/ 1328 w 1692"/>
                <a:gd name="T103" fmla="*/ 172 h 2586"/>
                <a:gd name="T104" fmla="*/ 1286 w 1692"/>
                <a:gd name="T105" fmla="*/ 144 h 2586"/>
                <a:gd name="T106" fmla="*/ 1262 w 1692"/>
                <a:gd name="T107" fmla="*/ 120 h 2586"/>
                <a:gd name="T108" fmla="*/ 1202 w 1692"/>
                <a:gd name="T109" fmla="*/ 102 h 2586"/>
                <a:gd name="T110" fmla="*/ 1106 w 1692"/>
                <a:gd name="T111" fmla="*/ 136 h 2586"/>
                <a:gd name="T112" fmla="*/ 950 w 1692"/>
                <a:gd name="T113" fmla="*/ 120 h 2586"/>
                <a:gd name="T114" fmla="*/ 550 w 1692"/>
                <a:gd name="T115" fmla="*/ 0 h 2586"/>
                <a:gd name="T116" fmla="*/ 344 w 1692"/>
                <a:gd name="T117" fmla="*/ 32 h 2586"/>
                <a:gd name="T118" fmla="*/ 290 w 1692"/>
                <a:gd name="T119" fmla="*/ 102 h 2586"/>
                <a:gd name="T120" fmla="*/ 128 w 1692"/>
                <a:gd name="T121" fmla="*/ 174 h 2586"/>
                <a:gd name="T122" fmla="*/ 128 w 1692"/>
                <a:gd name="T123" fmla="*/ 216 h 2586"/>
                <a:gd name="T124" fmla="*/ 2 w 1692"/>
                <a:gd name="T125" fmla="*/ 252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invGray">
            <a:xfrm>
              <a:off x="703" y="2230"/>
              <a:ext cx="34" cy="28"/>
            </a:xfrm>
            <a:custGeom>
              <a:avLst/>
              <a:gdLst>
                <a:gd name="T0" fmla="*/ 16 w 46"/>
                <a:gd name="T1" fmla="*/ 4 h 38"/>
                <a:gd name="T2" fmla="*/ 0 w 46"/>
                <a:gd name="T3" fmla="*/ 22 h 38"/>
                <a:gd name="T4" fmla="*/ 22 w 46"/>
                <a:gd name="T5" fmla="*/ 38 h 38"/>
                <a:gd name="T6" fmla="*/ 46 w 46"/>
                <a:gd name="T7" fmla="*/ 26 h 38"/>
                <a:gd name="T8" fmla="*/ 30 w 46"/>
                <a:gd name="T9" fmla="*/ 0 h 38"/>
                <a:gd name="T10" fmla="*/ 16 w 46"/>
                <a:gd name="T1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invGray">
            <a:xfrm>
              <a:off x="1010" y="2353"/>
              <a:ext cx="39" cy="32"/>
            </a:xfrm>
            <a:custGeom>
              <a:avLst/>
              <a:gdLst>
                <a:gd name="T0" fmla="*/ 12 w 52"/>
                <a:gd name="T1" fmla="*/ 0 h 44"/>
                <a:gd name="T2" fmla="*/ 26 w 52"/>
                <a:gd name="T3" fmla="*/ 44 h 44"/>
                <a:gd name="T4" fmla="*/ 42 w 52"/>
                <a:gd name="T5" fmla="*/ 42 h 44"/>
                <a:gd name="T6" fmla="*/ 38 w 52"/>
                <a:gd name="T7" fmla="*/ 16 h 44"/>
                <a:gd name="T8" fmla="*/ 26 w 52"/>
                <a:gd name="T9" fmla="*/ 2 h 44"/>
                <a:gd name="T10" fmla="*/ 12 w 5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invGray">
            <a:xfrm>
              <a:off x="1792" y="2409"/>
              <a:ext cx="98" cy="74"/>
            </a:xfrm>
            <a:custGeom>
              <a:avLst/>
              <a:gdLst>
                <a:gd name="T0" fmla="*/ 97 w 131"/>
                <a:gd name="T1" fmla="*/ 0 h 98"/>
                <a:gd name="T2" fmla="*/ 79 w 131"/>
                <a:gd name="T3" fmla="*/ 8 h 98"/>
                <a:gd name="T4" fmla="*/ 53 w 131"/>
                <a:gd name="T5" fmla="*/ 24 h 98"/>
                <a:gd name="T6" fmla="*/ 39 w 131"/>
                <a:gd name="T7" fmla="*/ 40 h 98"/>
                <a:gd name="T8" fmla="*/ 21 w 131"/>
                <a:gd name="T9" fmla="*/ 52 h 98"/>
                <a:gd name="T10" fmla="*/ 63 w 131"/>
                <a:gd name="T11" fmla="*/ 82 h 98"/>
                <a:gd name="T12" fmla="*/ 79 w 131"/>
                <a:gd name="T13" fmla="*/ 94 h 98"/>
                <a:gd name="T14" fmla="*/ 85 w 131"/>
                <a:gd name="T15" fmla="*/ 92 h 98"/>
                <a:gd name="T16" fmla="*/ 89 w 131"/>
                <a:gd name="T17" fmla="*/ 86 h 98"/>
                <a:gd name="T18" fmla="*/ 97 w 131"/>
                <a:gd name="T19" fmla="*/ 98 h 98"/>
                <a:gd name="T20" fmla="*/ 123 w 131"/>
                <a:gd name="T21" fmla="*/ 86 h 98"/>
                <a:gd name="T22" fmla="*/ 129 w 131"/>
                <a:gd name="T23" fmla="*/ 74 h 98"/>
                <a:gd name="T24" fmla="*/ 101 w 131"/>
                <a:gd name="T25" fmla="*/ 40 h 98"/>
                <a:gd name="T26" fmla="*/ 115 w 131"/>
                <a:gd name="T27" fmla="*/ 24 h 98"/>
                <a:gd name="T28" fmla="*/ 111 w 131"/>
                <a:gd name="T29" fmla="*/ 4 h 98"/>
                <a:gd name="T30" fmla="*/ 97 w 131"/>
                <a:gd name="T3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invGray">
            <a:xfrm>
              <a:off x="1318" y="2793"/>
              <a:ext cx="158" cy="84"/>
            </a:xfrm>
            <a:custGeom>
              <a:avLst/>
              <a:gdLst>
                <a:gd name="T0" fmla="*/ 47 w 212"/>
                <a:gd name="T1" fmla="*/ 12 h 112"/>
                <a:gd name="T2" fmla="*/ 17 w 212"/>
                <a:gd name="T3" fmla="*/ 12 h 112"/>
                <a:gd name="T4" fmla="*/ 5 w 212"/>
                <a:gd name="T5" fmla="*/ 16 h 112"/>
                <a:gd name="T6" fmla="*/ 25 w 212"/>
                <a:gd name="T7" fmla="*/ 52 h 112"/>
                <a:gd name="T8" fmla="*/ 51 w 212"/>
                <a:gd name="T9" fmla="*/ 44 h 112"/>
                <a:gd name="T10" fmla="*/ 93 w 212"/>
                <a:gd name="T11" fmla="*/ 54 h 112"/>
                <a:gd name="T12" fmla="*/ 111 w 212"/>
                <a:gd name="T13" fmla="*/ 60 h 112"/>
                <a:gd name="T14" fmla="*/ 133 w 212"/>
                <a:gd name="T15" fmla="*/ 88 h 112"/>
                <a:gd name="T16" fmla="*/ 141 w 212"/>
                <a:gd name="T17" fmla="*/ 112 h 112"/>
                <a:gd name="T18" fmla="*/ 157 w 212"/>
                <a:gd name="T19" fmla="*/ 100 h 112"/>
                <a:gd name="T20" fmla="*/ 169 w 212"/>
                <a:gd name="T21" fmla="*/ 96 h 112"/>
                <a:gd name="T22" fmla="*/ 187 w 212"/>
                <a:gd name="T23" fmla="*/ 102 h 112"/>
                <a:gd name="T24" fmla="*/ 195 w 212"/>
                <a:gd name="T25" fmla="*/ 80 h 112"/>
                <a:gd name="T26" fmla="*/ 153 w 212"/>
                <a:gd name="T27" fmla="*/ 54 h 112"/>
                <a:gd name="T28" fmla="*/ 105 w 212"/>
                <a:gd name="T29" fmla="*/ 20 h 112"/>
                <a:gd name="T30" fmla="*/ 53 w 212"/>
                <a:gd name="T31" fmla="*/ 26 h 112"/>
                <a:gd name="T32" fmla="*/ 47 w 212"/>
                <a:gd name="T33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invGray">
            <a:xfrm>
              <a:off x="1448" y="2857"/>
              <a:ext cx="99" cy="41"/>
            </a:xfrm>
            <a:custGeom>
              <a:avLst/>
              <a:gdLst>
                <a:gd name="T0" fmla="*/ 57 w 133"/>
                <a:gd name="T1" fmla="*/ 0 h 54"/>
                <a:gd name="T2" fmla="*/ 43 w 133"/>
                <a:gd name="T3" fmla="*/ 6 h 54"/>
                <a:gd name="T4" fmla="*/ 31 w 133"/>
                <a:gd name="T5" fmla="*/ 30 h 54"/>
                <a:gd name="T6" fmla="*/ 15 w 133"/>
                <a:gd name="T7" fmla="*/ 34 h 54"/>
                <a:gd name="T8" fmla="*/ 3 w 133"/>
                <a:gd name="T9" fmla="*/ 42 h 54"/>
                <a:gd name="T10" fmla="*/ 13 w 133"/>
                <a:gd name="T11" fmla="*/ 54 h 54"/>
                <a:gd name="T12" fmla="*/ 133 w 133"/>
                <a:gd name="T13" fmla="*/ 34 h 54"/>
                <a:gd name="T14" fmla="*/ 123 w 133"/>
                <a:gd name="T15" fmla="*/ 16 h 54"/>
                <a:gd name="T16" fmla="*/ 105 w 133"/>
                <a:gd name="T17" fmla="*/ 8 h 54"/>
                <a:gd name="T18" fmla="*/ 101 w 133"/>
                <a:gd name="T19" fmla="*/ 24 h 54"/>
                <a:gd name="T20" fmla="*/ 89 w 133"/>
                <a:gd name="T21" fmla="*/ 18 h 54"/>
                <a:gd name="T22" fmla="*/ 67 w 133"/>
                <a:gd name="T23" fmla="*/ 14 h 54"/>
                <a:gd name="T24" fmla="*/ 57 w 133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Freeform 22"/>
            <p:cNvSpPr>
              <a:spLocks/>
            </p:cNvSpPr>
            <p:nvPr/>
          </p:nvSpPr>
          <p:spPr bwMode="invGray">
            <a:xfrm>
              <a:off x="1553" y="2883"/>
              <a:ext cx="38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invGray">
            <a:xfrm>
              <a:off x="1609" y="2886"/>
              <a:ext cx="12" cy="25"/>
            </a:xfrm>
            <a:custGeom>
              <a:avLst/>
              <a:gdLst>
                <a:gd name="T0" fmla="*/ 14 w 16"/>
                <a:gd name="T1" fmla="*/ 0 h 34"/>
                <a:gd name="T2" fmla="*/ 0 w 16"/>
                <a:gd name="T3" fmla="*/ 14 h 34"/>
                <a:gd name="T4" fmla="*/ 16 w 16"/>
                <a:gd name="T5" fmla="*/ 34 h 34"/>
                <a:gd name="T6" fmla="*/ 12 w 16"/>
                <a:gd name="T7" fmla="*/ 18 h 34"/>
                <a:gd name="T8" fmla="*/ 16 w 16"/>
                <a:gd name="T9" fmla="*/ 6 h 34"/>
                <a:gd name="T10" fmla="*/ 14 w 16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invGray">
            <a:xfrm>
              <a:off x="1426" y="2040"/>
              <a:ext cx="180" cy="88"/>
            </a:xfrm>
            <a:custGeom>
              <a:avLst/>
              <a:gdLst>
                <a:gd name="T0" fmla="*/ 64 w 240"/>
                <a:gd name="T1" fmla="*/ 1 h 117"/>
                <a:gd name="T2" fmla="*/ 24 w 240"/>
                <a:gd name="T3" fmla="*/ 31 h 117"/>
                <a:gd name="T4" fmla="*/ 6 w 240"/>
                <a:gd name="T5" fmla="*/ 37 h 117"/>
                <a:gd name="T6" fmla="*/ 0 w 240"/>
                <a:gd name="T7" fmla="*/ 39 h 117"/>
                <a:gd name="T8" fmla="*/ 26 w 240"/>
                <a:gd name="T9" fmla="*/ 59 h 117"/>
                <a:gd name="T10" fmla="*/ 38 w 240"/>
                <a:gd name="T11" fmla="*/ 63 h 117"/>
                <a:gd name="T12" fmla="*/ 68 w 240"/>
                <a:gd name="T13" fmla="*/ 47 h 117"/>
                <a:gd name="T14" fmla="*/ 80 w 240"/>
                <a:gd name="T15" fmla="*/ 43 h 117"/>
                <a:gd name="T16" fmla="*/ 82 w 240"/>
                <a:gd name="T17" fmla="*/ 55 h 117"/>
                <a:gd name="T18" fmla="*/ 64 w 240"/>
                <a:gd name="T19" fmla="*/ 61 h 117"/>
                <a:gd name="T20" fmla="*/ 72 w 240"/>
                <a:gd name="T21" fmla="*/ 73 h 117"/>
                <a:gd name="T22" fmla="*/ 40 w 240"/>
                <a:gd name="T23" fmla="*/ 87 h 117"/>
                <a:gd name="T24" fmla="*/ 70 w 240"/>
                <a:gd name="T25" fmla="*/ 109 h 117"/>
                <a:gd name="T26" fmla="*/ 82 w 240"/>
                <a:gd name="T27" fmla="*/ 113 h 117"/>
                <a:gd name="T28" fmla="*/ 118 w 240"/>
                <a:gd name="T29" fmla="*/ 103 h 117"/>
                <a:gd name="T30" fmla="*/ 150 w 240"/>
                <a:gd name="T31" fmla="*/ 105 h 117"/>
                <a:gd name="T32" fmla="*/ 168 w 240"/>
                <a:gd name="T33" fmla="*/ 117 h 117"/>
                <a:gd name="T34" fmla="*/ 204 w 240"/>
                <a:gd name="T35" fmla="*/ 109 h 117"/>
                <a:gd name="T36" fmla="*/ 224 w 240"/>
                <a:gd name="T37" fmla="*/ 103 h 117"/>
                <a:gd name="T38" fmla="*/ 222 w 240"/>
                <a:gd name="T39" fmla="*/ 77 h 117"/>
                <a:gd name="T40" fmla="*/ 234 w 240"/>
                <a:gd name="T41" fmla="*/ 69 h 117"/>
                <a:gd name="T42" fmla="*/ 238 w 240"/>
                <a:gd name="T43" fmla="*/ 47 h 117"/>
                <a:gd name="T44" fmla="*/ 210 w 240"/>
                <a:gd name="T45" fmla="*/ 57 h 117"/>
                <a:gd name="T46" fmla="*/ 200 w 240"/>
                <a:gd name="T47" fmla="*/ 43 h 117"/>
                <a:gd name="T48" fmla="*/ 172 w 240"/>
                <a:gd name="T49" fmla="*/ 45 h 117"/>
                <a:gd name="T50" fmla="*/ 134 w 240"/>
                <a:gd name="T51" fmla="*/ 9 h 117"/>
                <a:gd name="T52" fmla="*/ 94 w 240"/>
                <a:gd name="T53" fmla="*/ 11 h 117"/>
                <a:gd name="T54" fmla="*/ 82 w 240"/>
                <a:gd name="T55" fmla="*/ 1 h 117"/>
                <a:gd name="T56" fmla="*/ 64 w 240"/>
                <a:gd name="T57" fmla="*/ 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Freeform 25"/>
            <p:cNvSpPr>
              <a:spLocks/>
            </p:cNvSpPr>
            <p:nvPr/>
          </p:nvSpPr>
          <p:spPr bwMode="invGray">
            <a:xfrm>
              <a:off x="1506" y="1999"/>
              <a:ext cx="146" cy="60"/>
            </a:xfrm>
            <a:custGeom>
              <a:avLst/>
              <a:gdLst>
                <a:gd name="T0" fmla="*/ 97 w 194"/>
                <a:gd name="T1" fmla="*/ 10 h 80"/>
                <a:gd name="T2" fmla="*/ 13 w 194"/>
                <a:gd name="T3" fmla="*/ 24 h 80"/>
                <a:gd name="T4" fmla="*/ 9 w 194"/>
                <a:gd name="T5" fmla="*/ 34 h 80"/>
                <a:gd name="T6" fmla="*/ 57 w 194"/>
                <a:gd name="T7" fmla="*/ 52 h 80"/>
                <a:gd name="T8" fmla="*/ 135 w 194"/>
                <a:gd name="T9" fmla="*/ 74 h 80"/>
                <a:gd name="T10" fmla="*/ 175 w 194"/>
                <a:gd name="T11" fmla="*/ 68 h 80"/>
                <a:gd name="T12" fmla="*/ 187 w 194"/>
                <a:gd name="T13" fmla="*/ 64 h 80"/>
                <a:gd name="T14" fmla="*/ 175 w 194"/>
                <a:gd name="T15" fmla="*/ 44 h 80"/>
                <a:gd name="T16" fmla="*/ 163 w 194"/>
                <a:gd name="T17" fmla="*/ 36 h 80"/>
                <a:gd name="T18" fmla="*/ 129 w 194"/>
                <a:gd name="T19" fmla="*/ 26 h 80"/>
                <a:gd name="T20" fmla="*/ 97 w 194"/>
                <a:gd name="T21" fmla="*/ 1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invGray">
            <a:xfrm>
              <a:off x="1711" y="2069"/>
              <a:ext cx="233" cy="190"/>
            </a:xfrm>
            <a:custGeom>
              <a:avLst/>
              <a:gdLst>
                <a:gd name="T0" fmla="*/ 67 w 310"/>
                <a:gd name="T1" fmla="*/ 9 h 254"/>
                <a:gd name="T2" fmla="*/ 51 w 310"/>
                <a:gd name="T3" fmla="*/ 23 h 254"/>
                <a:gd name="T4" fmla="*/ 21 w 310"/>
                <a:gd name="T5" fmla="*/ 39 h 254"/>
                <a:gd name="T6" fmla="*/ 53 w 310"/>
                <a:gd name="T7" fmla="*/ 77 h 254"/>
                <a:gd name="T8" fmla="*/ 79 w 310"/>
                <a:gd name="T9" fmla="*/ 85 h 254"/>
                <a:gd name="T10" fmla="*/ 103 w 310"/>
                <a:gd name="T11" fmla="*/ 99 h 254"/>
                <a:gd name="T12" fmla="*/ 127 w 310"/>
                <a:gd name="T13" fmla="*/ 85 h 254"/>
                <a:gd name="T14" fmla="*/ 143 w 310"/>
                <a:gd name="T15" fmla="*/ 101 h 254"/>
                <a:gd name="T16" fmla="*/ 149 w 310"/>
                <a:gd name="T17" fmla="*/ 127 h 254"/>
                <a:gd name="T18" fmla="*/ 115 w 310"/>
                <a:gd name="T19" fmla="*/ 151 h 254"/>
                <a:gd name="T20" fmla="*/ 89 w 310"/>
                <a:gd name="T21" fmla="*/ 173 h 254"/>
                <a:gd name="T22" fmla="*/ 69 w 310"/>
                <a:gd name="T23" fmla="*/ 169 h 254"/>
                <a:gd name="T24" fmla="*/ 57 w 310"/>
                <a:gd name="T25" fmla="*/ 165 h 254"/>
                <a:gd name="T26" fmla="*/ 43 w 310"/>
                <a:gd name="T27" fmla="*/ 187 h 254"/>
                <a:gd name="T28" fmla="*/ 39 w 310"/>
                <a:gd name="T29" fmla="*/ 199 h 254"/>
                <a:gd name="T30" fmla="*/ 73 w 310"/>
                <a:gd name="T31" fmla="*/ 205 h 254"/>
                <a:gd name="T32" fmla="*/ 95 w 310"/>
                <a:gd name="T33" fmla="*/ 203 h 254"/>
                <a:gd name="T34" fmla="*/ 115 w 310"/>
                <a:gd name="T35" fmla="*/ 231 h 254"/>
                <a:gd name="T36" fmla="*/ 127 w 310"/>
                <a:gd name="T37" fmla="*/ 235 h 254"/>
                <a:gd name="T38" fmla="*/ 139 w 310"/>
                <a:gd name="T39" fmla="*/ 239 h 254"/>
                <a:gd name="T40" fmla="*/ 155 w 310"/>
                <a:gd name="T41" fmla="*/ 251 h 254"/>
                <a:gd name="T42" fmla="*/ 181 w 310"/>
                <a:gd name="T43" fmla="*/ 237 h 254"/>
                <a:gd name="T44" fmla="*/ 203 w 310"/>
                <a:gd name="T45" fmla="*/ 235 h 254"/>
                <a:gd name="T46" fmla="*/ 229 w 310"/>
                <a:gd name="T47" fmla="*/ 213 h 254"/>
                <a:gd name="T48" fmla="*/ 225 w 310"/>
                <a:gd name="T49" fmla="*/ 185 h 254"/>
                <a:gd name="T50" fmla="*/ 217 w 310"/>
                <a:gd name="T51" fmla="*/ 173 h 254"/>
                <a:gd name="T52" fmla="*/ 233 w 310"/>
                <a:gd name="T53" fmla="*/ 167 h 254"/>
                <a:gd name="T54" fmla="*/ 245 w 310"/>
                <a:gd name="T55" fmla="*/ 183 h 254"/>
                <a:gd name="T56" fmla="*/ 247 w 310"/>
                <a:gd name="T57" fmla="*/ 197 h 254"/>
                <a:gd name="T58" fmla="*/ 261 w 310"/>
                <a:gd name="T59" fmla="*/ 193 h 254"/>
                <a:gd name="T60" fmla="*/ 303 w 310"/>
                <a:gd name="T61" fmla="*/ 169 h 254"/>
                <a:gd name="T62" fmla="*/ 293 w 310"/>
                <a:gd name="T63" fmla="*/ 147 h 254"/>
                <a:gd name="T64" fmla="*/ 259 w 310"/>
                <a:gd name="T65" fmla="*/ 123 h 254"/>
                <a:gd name="T66" fmla="*/ 265 w 310"/>
                <a:gd name="T67" fmla="*/ 107 h 254"/>
                <a:gd name="T68" fmla="*/ 277 w 310"/>
                <a:gd name="T69" fmla="*/ 103 h 254"/>
                <a:gd name="T70" fmla="*/ 253 w 310"/>
                <a:gd name="T71" fmla="*/ 63 h 254"/>
                <a:gd name="T72" fmla="*/ 233 w 310"/>
                <a:gd name="T73" fmla="*/ 59 h 254"/>
                <a:gd name="T74" fmla="*/ 221 w 310"/>
                <a:gd name="T75" fmla="*/ 55 h 254"/>
                <a:gd name="T76" fmla="*/ 201 w 310"/>
                <a:gd name="T77" fmla="*/ 33 h 254"/>
                <a:gd name="T78" fmla="*/ 155 w 310"/>
                <a:gd name="T79" fmla="*/ 45 h 254"/>
                <a:gd name="T80" fmla="*/ 167 w 310"/>
                <a:gd name="T81" fmla="*/ 25 h 254"/>
                <a:gd name="T82" fmla="*/ 139 w 310"/>
                <a:gd name="T83" fmla="*/ 17 h 254"/>
                <a:gd name="T84" fmla="*/ 119 w 310"/>
                <a:gd name="T85" fmla="*/ 19 h 254"/>
                <a:gd name="T86" fmla="*/ 67 w 310"/>
                <a:gd name="T87" fmla="*/ 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invGray">
            <a:xfrm>
              <a:off x="1709" y="1987"/>
              <a:ext cx="44" cy="37"/>
            </a:xfrm>
            <a:custGeom>
              <a:avLst/>
              <a:gdLst>
                <a:gd name="T0" fmla="*/ 26 w 59"/>
                <a:gd name="T1" fmla="*/ 0 h 50"/>
                <a:gd name="T2" fmla="*/ 0 w 59"/>
                <a:gd name="T3" fmla="*/ 10 h 50"/>
                <a:gd name="T4" fmla="*/ 30 w 59"/>
                <a:gd name="T5" fmla="*/ 40 h 50"/>
                <a:gd name="T6" fmla="*/ 48 w 59"/>
                <a:gd name="T7" fmla="*/ 50 h 50"/>
                <a:gd name="T8" fmla="*/ 58 w 59"/>
                <a:gd name="T9" fmla="*/ 28 h 50"/>
                <a:gd name="T10" fmla="*/ 44 w 59"/>
                <a:gd name="T11" fmla="*/ 8 h 50"/>
                <a:gd name="T12" fmla="*/ 26 w 59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" name="Freeform 28"/>
            <p:cNvSpPr>
              <a:spLocks/>
            </p:cNvSpPr>
            <p:nvPr/>
          </p:nvSpPr>
          <p:spPr bwMode="invGray">
            <a:xfrm>
              <a:off x="1625" y="2057"/>
              <a:ext cx="65" cy="42"/>
            </a:xfrm>
            <a:custGeom>
              <a:avLst/>
              <a:gdLst>
                <a:gd name="T0" fmla="*/ 44 w 86"/>
                <a:gd name="T1" fmla="*/ 7 h 57"/>
                <a:gd name="T2" fmla="*/ 24 w 86"/>
                <a:gd name="T3" fmla="*/ 25 h 57"/>
                <a:gd name="T4" fmla="*/ 4 w 86"/>
                <a:gd name="T5" fmla="*/ 27 h 57"/>
                <a:gd name="T6" fmla="*/ 16 w 86"/>
                <a:gd name="T7" fmla="*/ 57 h 57"/>
                <a:gd name="T8" fmla="*/ 74 w 86"/>
                <a:gd name="T9" fmla="*/ 35 h 57"/>
                <a:gd name="T10" fmla="*/ 86 w 86"/>
                <a:gd name="T11" fmla="*/ 17 h 57"/>
                <a:gd name="T12" fmla="*/ 56 w 86"/>
                <a:gd name="T13" fmla="*/ 7 h 57"/>
                <a:gd name="T14" fmla="*/ 44 w 86"/>
                <a:gd name="T15" fmla="*/ 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invGray">
            <a:xfrm>
              <a:off x="1693" y="2065"/>
              <a:ext cx="54" cy="25"/>
            </a:xfrm>
            <a:custGeom>
              <a:avLst/>
              <a:gdLst>
                <a:gd name="T0" fmla="*/ 40 w 73"/>
                <a:gd name="T1" fmla="*/ 0 h 34"/>
                <a:gd name="T2" fmla="*/ 10 w 73"/>
                <a:gd name="T3" fmla="*/ 16 h 34"/>
                <a:gd name="T4" fmla="*/ 24 w 73"/>
                <a:gd name="T5" fmla="*/ 34 h 34"/>
                <a:gd name="T6" fmla="*/ 52 w 73"/>
                <a:gd name="T7" fmla="*/ 28 h 34"/>
                <a:gd name="T8" fmla="*/ 64 w 73"/>
                <a:gd name="T9" fmla="*/ 20 h 34"/>
                <a:gd name="T10" fmla="*/ 40 w 73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invGray">
            <a:xfrm>
              <a:off x="1664" y="2029"/>
              <a:ext cx="64" cy="34"/>
            </a:xfrm>
            <a:custGeom>
              <a:avLst/>
              <a:gdLst>
                <a:gd name="T0" fmla="*/ 58 w 85"/>
                <a:gd name="T1" fmla="*/ 10 h 45"/>
                <a:gd name="T2" fmla="*/ 28 w 85"/>
                <a:gd name="T3" fmla="*/ 4 h 45"/>
                <a:gd name="T4" fmla="*/ 0 w 85"/>
                <a:gd name="T5" fmla="*/ 18 h 45"/>
                <a:gd name="T6" fmla="*/ 40 w 85"/>
                <a:gd name="T7" fmla="*/ 32 h 45"/>
                <a:gd name="T8" fmla="*/ 64 w 85"/>
                <a:gd name="T9" fmla="*/ 40 h 45"/>
                <a:gd name="T10" fmla="*/ 84 w 85"/>
                <a:gd name="T11" fmla="*/ 18 h 45"/>
                <a:gd name="T12" fmla="*/ 82 w 85"/>
                <a:gd name="T13" fmla="*/ 6 h 45"/>
                <a:gd name="T14" fmla="*/ 64 w 85"/>
                <a:gd name="T15" fmla="*/ 0 h 45"/>
                <a:gd name="T16" fmla="*/ 58 w 85"/>
                <a:gd name="T17" fmla="*/ 1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5" name="Freeform 31"/>
            <p:cNvSpPr>
              <a:spLocks/>
            </p:cNvSpPr>
            <p:nvPr/>
          </p:nvSpPr>
          <p:spPr bwMode="invGray">
            <a:xfrm>
              <a:off x="1637" y="1997"/>
              <a:ext cx="44" cy="24"/>
            </a:xfrm>
            <a:custGeom>
              <a:avLst/>
              <a:gdLst>
                <a:gd name="T0" fmla="*/ 16 w 58"/>
                <a:gd name="T1" fmla="*/ 4 h 31"/>
                <a:gd name="T2" fmla="*/ 0 w 58"/>
                <a:gd name="T3" fmla="*/ 18 h 31"/>
                <a:gd name="T4" fmla="*/ 20 w 58"/>
                <a:gd name="T5" fmla="*/ 28 h 31"/>
                <a:gd name="T6" fmla="*/ 28 w 58"/>
                <a:gd name="T7" fmla="*/ 20 h 31"/>
                <a:gd name="T8" fmla="*/ 52 w 58"/>
                <a:gd name="T9" fmla="*/ 12 h 31"/>
                <a:gd name="T10" fmla="*/ 44 w 58"/>
                <a:gd name="T11" fmla="*/ 0 h 31"/>
                <a:gd name="T12" fmla="*/ 16 w 58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" name="Freeform 32"/>
            <p:cNvSpPr>
              <a:spLocks/>
            </p:cNvSpPr>
            <p:nvPr/>
          </p:nvSpPr>
          <p:spPr bwMode="invGray">
            <a:xfrm>
              <a:off x="1751" y="2000"/>
              <a:ext cx="114" cy="77"/>
            </a:xfrm>
            <a:custGeom>
              <a:avLst/>
              <a:gdLst>
                <a:gd name="T0" fmla="*/ 38 w 152"/>
                <a:gd name="T1" fmla="*/ 0 h 102"/>
                <a:gd name="T2" fmla="*/ 14 w 152"/>
                <a:gd name="T3" fmla="*/ 6 h 102"/>
                <a:gd name="T4" fmla="*/ 4 w 152"/>
                <a:gd name="T5" fmla="*/ 38 h 102"/>
                <a:gd name="T6" fmla="*/ 12 w 152"/>
                <a:gd name="T7" fmla="*/ 56 h 102"/>
                <a:gd name="T8" fmla="*/ 0 w 152"/>
                <a:gd name="T9" fmla="*/ 72 h 102"/>
                <a:gd name="T10" fmla="*/ 56 w 152"/>
                <a:gd name="T11" fmla="*/ 86 h 102"/>
                <a:gd name="T12" fmla="*/ 82 w 152"/>
                <a:gd name="T13" fmla="*/ 92 h 102"/>
                <a:gd name="T14" fmla="*/ 152 w 152"/>
                <a:gd name="T15" fmla="*/ 86 h 102"/>
                <a:gd name="T16" fmla="*/ 76 w 152"/>
                <a:gd name="T17" fmla="*/ 70 h 102"/>
                <a:gd name="T18" fmla="*/ 54 w 152"/>
                <a:gd name="T19" fmla="*/ 62 h 102"/>
                <a:gd name="T20" fmla="*/ 44 w 152"/>
                <a:gd name="T21" fmla="*/ 52 h 102"/>
                <a:gd name="T22" fmla="*/ 50 w 152"/>
                <a:gd name="T23" fmla="*/ 34 h 102"/>
                <a:gd name="T24" fmla="*/ 38 w 152"/>
                <a:gd name="T2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7" name="Freeform 33"/>
            <p:cNvSpPr>
              <a:spLocks/>
            </p:cNvSpPr>
            <p:nvPr/>
          </p:nvSpPr>
          <p:spPr bwMode="invGray">
            <a:xfrm>
              <a:off x="664" y="2245"/>
              <a:ext cx="25" cy="15"/>
            </a:xfrm>
            <a:custGeom>
              <a:avLst/>
              <a:gdLst>
                <a:gd name="T0" fmla="*/ 34 w 34"/>
                <a:gd name="T1" fmla="*/ 0 h 20"/>
                <a:gd name="T2" fmla="*/ 24 w 34"/>
                <a:gd name="T3" fmla="*/ 20 h 20"/>
                <a:gd name="T4" fmla="*/ 4 w 34"/>
                <a:gd name="T5" fmla="*/ 18 h 20"/>
                <a:gd name="T6" fmla="*/ 4 w 34"/>
                <a:gd name="T7" fmla="*/ 6 h 20"/>
                <a:gd name="T8" fmla="*/ 34 w 34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" name="Freeform 34"/>
            <p:cNvSpPr>
              <a:spLocks/>
            </p:cNvSpPr>
            <p:nvPr/>
          </p:nvSpPr>
          <p:spPr bwMode="invGray">
            <a:xfrm>
              <a:off x="1421" y="2756"/>
              <a:ext cx="16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" name="Freeform 35"/>
            <p:cNvSpPr>
              <a:spLocks/>
            </p:cNvSpPr>
            <p:nvPr/>
          </p:nvSpPr>
          <p:spPr bwMode="invGray">
            <a:xfrm>
              <a:off x="1424" y="2781"/>
              <a:ext cx="16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" name="Freeform 36"/>
            <p:cNvSpPr>
              <a:spLocks/>
            </p:cNvSpPr>
            <p:nvPr/>
          </p:nvSpPr>
          <p:spPr bwMode="invGray">
            <a:xfrm>
              <a:off x="1628" y="2913"/>
              <a:ext cx="15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" name="Freeform 37"/>
            <p:cNvSpPr>
              <a:spLocks/>
            </p:cNvSpPr>
            <p:nvPr/>
          </p:nvSpPr>
          <p:spPr bwMode="invGray">
            <a:xfrm>
              <a:off x="1752" y="2429"/>
              <a:ext cx="38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2" name="Freeform 38"/>
            <p:cNvSpPr>
              <a:spLocks/>
            </p:cNvSpPr>
            <p:nvPr/>
          </p:nvSpPr>
          <p:spPr bwMode="invGray">
            <a:xfrm>
              <a:off x="1652" y="2224"/>
              <a:ext cx="38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" name="Freeform 39"/>
            <p:cNvSpPr>
              <a:spLocks/>
            </p:cNvSpPr>
            <p:nvPr/>
          </p:nvSpPr>
          <p:spPr bwMode="invGray">
            <a:xfrm>
              <a:off x="1717" y="2045"/>
              <a:ext cx="39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" name="Freeform 40"/>
            <p:cNvSpPr>
              <a:spLocks/>
            </p:cNvSpPr>
            <p:nvPr/>
          </p:nvSpPr>
          <p:spPr bwMode="invGray">
            <a:xfrm>
              <a:off x="1780" y="2153"/>
              <a:ext cx="38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" name="Freeform 41"/>
            <p:cNvSpPr>
              <a:spLocks/>
            </p:cNvSpPr>
            <p:nvPr/>
          </p:nvSpPr>
          <p:spPr bwMode="invGray">
            <a:xfrm>
              <a:off x="1796" y="1951"/>
              <a:ext cx="696" cy="346"/>
            </a:xfrm>
            <a:custGeom>
              <a:avLst/>
              <a:gdLst>
                <a:gd name="T0" fmla="*/ 28 w 929"/>
                <a:gd name="T1" fmla="*/ 56 h 462"/>
                <a:gd name="T2" fmla="*/ 6 w 929"/>
                <a:gd name="T3" fmla="*/ 92 h 462"/>
                <a:gd name="T4" fmla="*/ 36 w 929"/>
                <a:gd name="T5" fmla="*/ 100 h 462"/>
                <a:gd name="T6" fmla="*/ 16 w 929"/>
                <a:gd name="T7" fmla="*/ 116 h 462"/>
                <a:gd name="T8" fmla="*/ 104 w 929"/>
                <a:gd name="T9" fmla="*/ 136 h 462"/>
                <a:gd name="T10" fmla="*/ 142 w 929"/>
                <a:gd name="T11" fmla="*/ 130 h 462"/>
                <a:gd name="T12" fmla="*/ 250 w 929"/>
                <a:gd name="T13" fmla="*/ 78 h 462"/>
                <a:gd name="T14" fmla="*/ 300 w 929"/>
                <a:gd name="T15" fmla="*/ 66 h 462"/>
                <a:gd name="T16" fmla="*/ 324 w 929"/>
                <a:gd name="T17" fmla="*/ 80 h 462"/>
                <a:gd name="T18" fmla="*/ 272 w 929"/>
                <a:gd name="T19" fmla="*/ 88 h 462"/>
                <a:gd name="T20" fmla="*/ 242 w 929"/>
                <a:gd name="T21" fmla="*/ 112 h 462"/>
                <a:gd name="T22" fmla="*/ 254 w 929"/>
                <a:gd name="T23" fmla="*/ 120 h 462"/>
                <a:gd name="T24" fmla="*/ 260 w 929"/>
                <a:gd name="T25" fmla="*/ 158 h 462"/>
                <a:gd name="T26" fmla="*/ 350 w 929"/>
                <a:gd name="T27" fmla="*/ 192 h 462"/>
                <a:gd name="T28" fmla="*/ 336 w 929"/>
                <a:gd name="T29" fmla="*/ 210 h 462"/>
                <a:gd name="T30" fmla="*/ 368 w 929"/>
                <a:gd name="T31" fmla="*/ 246 h 462"/>
                <a:gd name="T32" fmla="*/ 348 w 929"/>
                <a:gd name="T33" fmla="*/ 266 h 462"/>
                <a:gd name="T34" fmla="*/ 324 w 929"/>
                <a:gd name="T35" fmla="*/ 294 h 462"/>
                <a:gd name="T36" fmla="*/ 294 w 929"/>
                <a:gd name="T37" fmla="*/ 324 h 462"/>
                <a:gd name="T38" fmla="*/ 292 w 929"/>
                <a:gd name="T39" fmla="*/ 420 h 462"/>
                <a:gd name="T40" fmla="*/ 332 w 929"/>
                <a:gd name="T41" fmla="*/ 446 h 462"/>
                <a:gd name="T42" fmla="*/ 388 w 929"/>
                <a:gd name="T43" fmla="*/ 448 h 462"/>
                <a:gd name="T44" fmla="*/ 412 w 929"/>
                <a:gd name="T45" fmla="*/ 422 h 462"/>
                <a:gd name="T46" fmla="*/ 506 w 929"/>
                <a:gd name="T47" fmla="*/ 356 h 462"/>
                <a:gd name="T48" fmla="*/ 572 w 929"/>
                <a:gd name="T49" fmla="*/ 334 h 462"/>
                <a:gd name="T50" fmla="*/ 646 w 929"/>
                <a:gd name="T51" fmla="*/ 308 h 462"/>
                <a:gd name="T52" fmla="*/ 720 w 929"/>
                <a:gd name="T53" fmla="*/ 290 h 462"/>
                <a:gd name="T54" fmla="*/ 762 w 929"/>
                <a:gd name="T55" fmla="*/ 260 h 462"/>
                <a:gd name="T56" fmla="*/ 800 w 929"/>
                <a:gd name="T57" fmla="*/ 200 h 462"/>
                <a:gd name="T58" fmla="*/ 802 w 929"/>
                <a:gd name="T59" fmla="*/ 154 h 462"/>
                <a:gd name="T60" fmla="*/ 802 w 929"/>
                <a:gd name="T61" fmla="*/ 124 h 462"/>
                <a:gd name="T62" fmla="*/ 832 w 929"/>
                <a:gd name="T63" fmla="*/ 90 h 462"/>
                <a:gd name="T64" fmla="*/ 876 w 929"/>
                <a:gd name="T65" fmla="*/ 94 h 462"/>
                <a:gd name="T66" fmla="*/ 922 w 929"/>
                <a:gd name="T67" fmla="*/ 52 h 462"/>
                <a:gd name="T68" fmla="*/ 888 w 929"/>
                <a:gd name="T69" fmla="*/ 56 h 462"/>
                <a:gd name="T70" fmla="*/ 848 w 929"/>
                <a:gd name="T71" fmla="*/ 46 h 462"/>
                <a:gd name="T72" fmla="*/ 794 w 929"/>
                <a:gd name="T73" fmla="*/ 22 h 462"/>
                <a:gd name="T74" fmla="*/ 642 w 929"/>
                <a:gd name="T75" fmla="*/ 26 h 462"/>
                <a:gd name="T76" fmla="*/ 584 w 929"/>
                <a:gd name="T77" fmla="*/ 38 h 462"/>
                <a:gd name="T78" fmla="*/ 556 w 929"/>
                <a:gd name="T79" fmla="*/ 38 h 462"/>
                <a:gd name="T80" fmla="*/ 516 w 929"/>
                <a:gd name="T81" fmla="*/ 54 h 462"/>
                <a:gd name="T82" fmla="*/ 478 w 929"/>
                <a:gd name="T83" fmla="*/ 30 h 462"/>
                <a:gd name="T84" fmla="*/ 432 w 929"/>
                <a:gd name="T85" fmla="*/ 40 h 462"/>
                <a:gd name="T86" fmla="*/ 366 w 929"/>
                <a:gd name="T87" fmla="*/ 52 h 462"/>
                <a:gd name="T88" fmla="*/ 410 w 929"/>
                <a:gd name="T89" fmla="*/ 38 h 462"/>
                <a:gd name="T90" fmla="*/ 352 w 929"/>
                <a:gd name="T91" fmla="*/ 8 h 462"/>
                <a:gd name="T92" fmla="*/ 334 w 929"/>
                <a:gd name="T93" fmla="*/ 2 h 462"/>
                <a:gd name="T94" fmla="*/ 314 w 929"/>
                <a:gd name="T95" fmla="*/ 8 h 462"/>
                <a:gd name="T96" fmla="*/ 240 w 929"/>
                <a:gd name="T97" fmla="*/ 16 h 462"/>
                <a:gd name="T98" fmla="*/ 160 w 929"/>
                <a:gd name="T99" fmla="*/ 28 h 462"/>
                <a:gd name="T100" fmla="*/ 108 w 929"/>
                <a:gd name="T101" fmla="*/ 26 h 462"/>
                <a:gd name="T102" fmla="*/ 114 w 929"/>
                <a:gd name="T103" fmla="*/ 68 h 462"/>
                <a:gd name="T104" fmla="*/ 104 w 929"/>
                <a:gd name="T105" fmla="*/ 52 h 462"/>
                <a:gd name="T106" fmla="*/ 60 w 929"/>
                <a:gd name="T107" fmla="*/ 4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" name="Freeform 42"/>
            <p:cNvSpPr>
              <a:spLocks/>
            </p:cNvSpPr>
            <p:nvPr/>
          </p:nvSpPr>
          <p:spPr bwMode="invGray">
            <a:xfrm>
              <a:off x="2009" y="2135"/>
              <a:ext cx="39" cy="24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7" name="Freeform 43"/>
            <p:cNvSpPr>
              <a:spLocks/>
            </p:cNvSpPr>
            <p:nvPr/>
          </p:nvSpPr>
          <p:spPr bwMode="invGray">
            <a:xfrm>
              <a:off x="2292" y="2201"/>
              <a:ext cx="128" cy="54"/>
            </a:xfrm>
            <a:custGeom>
              <a:avLst/>
              <a:gdLst>
                <a:gd name="T0" fmla="*/ 102 w 172"/>
                <a:gd name="T1" fmla="*/ 8 h 72"/>
                <a:gd name="T2" fmla="*/ 66 w 172"/>
                <a:gd name="T3" fmla="*/ 4 h 72"/>
                <a:gd name="T4" fmla="*/ 54 w 172"/>
                <a:gd name="T5" fmla="*/ 0 h 72"/>
                <a:gd name="T6" fmla="*/ 0 w 172"/>
                <a:gd name="T7" fmla="*/ 28 h 72"/>
                <a:gd name="T8" fmla="*/ 28 w 172"/>
                <a:gd name="T9" fmla="*/ 40 h 72"/>
                <a:gd name="T10" fmla="*/ 42 w 172"/>
                <a:gd name="T11" fmla="*/ 60 h 72"/>
                <a:gd name="T12" fmla="*/ 66 w 172"/>
                <a:gd name="T13" fmla="*/ 68 h 72"/>
                <a:gd name="T14" fmla="*/ 78 w 172"/>
                <a:gd name="T15" fmla="*/ 72 h 72"/>
                <a:gd name="T16" fmla="*/ 130 w 172"/>
                <a:gd name="T17" fmla="*/ 60 h 72"/>
                <a:gd name="T18" fmla="*/ 172 w 172"/>
                <a:gd name="T19" fmla="*/ 44 h 72"/>
                <a:gd name="T20" fmla="*/ 148 w 172"/>
                <a:gd name="T21" fmla="*/ 18 h 72"/>
                <a:gd name="T22" fmla="*/ 136 w 172"/>
                <a:gd name="T23" fmla="*/ 4 h 72"/>
                <a:gd name="T24" fmla="*/ 102 w 172"/>
                <a:gd name="T25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8" name="Freeform 44"/>
            <p:cNvSpPr>
              <a:spLocks/>
            </p:cNvSpPr>
            <p:nvPr/>
          </p:nvSpPr>
          <p:spPr bwMode="invGray">
            <a:xfrm>
              <a:off x="2393" y="2038"/>
              <a:ext cx="39" cy="24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9" name="Freeform 45"/>
            <p:cNvSpPr>
              <a:spLocks/>
            </p:cNvSpPr>
            <p:nvPr/>
          </p:nvSpPr>
          <p:spPr bwMode="invGray">
            <a:xfrm>
              <a:off x="2662" y="2006"/>
              <a:ext cx="155" cy="63"/>
            </a:xfrm>
            <a:custGeom>
              <a:avLst/>
              <a:gdLst>
                <a:gd name="T0" fmla="*/ 191 w 206"/>
                <a:gd name="T1" fmla="*/ 7 h 85"/>
                <a:gd name="T2" fmla="*/ 103 w 206"/>
                <a:gd name="T3" fmla="*/ 9 h 85"/>
                <a:gd name="T4" fmla="*/ 109 w 206"/>
                <a:gd name="T5" fmla="*/ 25 h 85"/>
                <a:gd name="T6" fmla="*/ 107 w 206"/>
                <a:gd name="T7" fmla="*/ 33 h 85"/>
                <a:gd name="T8" fmla="*/ 89 w 206"/>
                <a:gd name="T9" fmla="*/ 27 h 85"/>
                <a:gd name="T10" fmla="*/ 77 w 206"/>
                <a:gd name="T11" fmla="*/ 19 h 85"/>
                <a:gd name="T12" fmla="*/ 23 w 206"/>
                <a:gd name="T13" fmla="*/ 27 h 85"/>
                <a:gd name="T14" fmla="*/ 31 w 206"/>
                <a:gd name="T15" fmla="*/ 49 h 85"/>
                <a:gd name="T16" fmla="*/ 55 w 206"/>
                <a:gd name="T17" fmla="*/ 53 h 85"/>
                <a:gd name="T18" fmla="*/ 75 w 206"/>
                <a:gd name="T19" fmla="*/ 73 h 85"/>
                <a:gd name="T20" fmla="*/ 89 w 206"/>
                <a:gd name="T21" fmla="*/ 85 h 85"/>
                <a:gd name="T22" fmla="*/ 109 w 206"/>
                <a:gd name="T23" fmla="*/ 67 h 85"/>
                <a:gd name="T24" fmla="*/ 121 w 206"/>
                <a:gd name="T25" fmla="*/ 59 h 85"/>
                <a:gd name="T26" fmla="*/ 127 w 206"/>
                <a:gd name="T27" fmla="*/ 47 h 85"/>
                <a:gd name="T28" fmla="*/ 167 w 206"/>
                <a:gd name="T29" fmla="*/ 35 h 85"/>
                <a:gd name="T30" fmla="*/ 187 w 206"/>
                <a:gd name="T31" fmla="*/ 31 h 85"/>
                <a:gd name="T32" fmla="*/ 199 w 206"/>
                <a:gd name="T33" fmla="*/ 27 h 85"/>
                <a:gd name="T34" fmla="*/ 191 w 206"/>
                <a:gd name="T35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" name="Freeform 46"/>
            <p:cNvSpPr>
              <a:spLocks/>
            </p:cNvSpPr>
            <p:nvPr/>
          </p:nvSpPr>
          <p:spPr bwMode="invGray">
            <a:xfrm>
              <a:off x="2759" y="2039"/>
              <a:ext cx="48" cy="21"/>
            </a:xfrm>
            <a:custGeom>
              <a:avLst/>
              <a:gdLst>
                <a:gd name="T0" fmla="*/ 36 w 64"/>
                <a:gd name="T1" fmla="*/ 6 h 28"/>
                <a:gd name="T2" fmla="*/ 8 w 64"/>
                <a:gd name="T3" fmla="*/ 4 h 28"/>
                <a:gd name="T4" fmla="*/ 24 w 64"/>
                <a:gd name="T5" fmla="*/ 28 h 28"/>
                <a:gd name="T6" fmla="*/ 54 w 64"/>
                <a:gd name="T7" fmla="*/ 14 h 28"/>
                <a:gd name="T8" fmla="*/ 36 w 64"/>
                <a:gd name="T9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" name="Freeform 47"/>
            <p:cNvSpPr>
              <a:spLocks/>
            </p:cNvSpPr>
            <p:nvPr/>
          </p:nvSpPr>
          <p:spPr bwMode="invGray">
            <a:xfrm>
              <a:off x="2467" y="2311"/>
              <a:ext cx="109" cy="132"/>
            </a:xfrm>
            <a:custGeom>
              <a:avLst/>
              <a:gdLst>
                <a:gd name="T0" fmla="*/ 24 w 146"/>
                <a:gd name="T1" fmla="*/ 19 h 176"/>
                <a:gd name="T2" fmla="*/ 0 w 146"/>
                <a:gd name="T3" fmla="*/ 25 h 176"/>
                <a:gd name="T4" fmla="*/ 14 w 146"/>
                <a:gd name="T5" fmla="*/ 43 h 176"/>
                <a:gd name="T6" fmla="*/ 34 w 146"/>
                <a:gd name="T7" fmla="*/ 87 h 176"/>
                <a:gd name="T8" fmla="*/ 52 w 146"/>
                <a:gd name="T9" fmla="*/ 91 h 176"/>
                <a:gd name="T10" fmla="*/ 50 w 146"/>
                <a:gd name="T11" fmla="*/ 107 h 176"/>
                <a:gd name="T12" fmla="*/ 28 w 146"/>
                <a:gd name="T13" fmla="*/ 113 h 176"/>
                <a:gd name="T14" fmla="*/ 16 w 146"/>
                <a:gd name="T15" fmla="*/ 131 h 176"/>
                <a:gd name="T16" fmla="*/ 18 w 146"/>
                <a:gd name="T17" fmla="*/ 137 h 176"/>
                <a:gd name="T18" fmla="*/ 30 w 146"/>
                <a:gd name="T19" fmla="*/ 141 h 176"/>
                <a:gd name="T20" fmla="*/ 18 w 146"/>
                <a:gd name="T21" fmla="*/ 169 h 176"/>
                <a:gd name="T22" fmla="*/ 20 w 146"/>
                <a:gd name="T23" fmla="*/ 175 h 176"/>
                <a:gd name="T24" fmla="*/ 34 w 146"/>
                <a:gd name="T25" fmla="*/ 171 h 176"/>
                <a:gd name="T26" fmla="*/ 58 w 146"/>
                <a:gd name="T27" fmla="*/ 169 h 176"/>
                <a:gd name="T28" fmla="*/ 92 w 146"/>
                <a:gd name="T29" fmla="*/ 171 h 176"/>
                <a:gd name="T30" fmla="*/ 110 w 146"/>
                <a:gd name="T31" fmla="*/ 169 h 176"/>
                <a:gd name="T32" fmla="*/ 122 w 146"/>
                <a:gd name="T33" fmla="*/ 165 h 176"/>
                <a:gd name="T34" fmla="*/ 128 w 146"/>
                <a:gd name="T35" fmla="*/ 141 h 176"/>
                <a:gd name="T36" fmla="*/ 146 w 146"/>
                <a:gd name="T37" fmla="*/ 133 h 176"/>
                <a:gd name="T38" fmla="*/ 110 w 146"/>
                <a:gd name="T39" fmla="*/ 109 h 176"/>
                <a:gd name="T40" fmla="*/ 88 w 146"/>
                <a:gd name="T41" fmla="*/ 83 h 176"/>
                <a:gd name="T42" fmla="*/ 82 w 146"/>
                <a:gd name="T43" fmla="*/ 69 h 176"/>
                <a:gd name="T44" fmla="*/ 64 w 146"/>
                <a:gd name="T45" fmla="*/ 61 h 176"/>
                <a:gd name="T46" fmla="*/ 86 w 146"/>
                <a:gd name="T47" fmla="*/ 45 h 176"/>
                <a:gd name="T48" fmla="*/ 64 w 146"/>
                <a:gd name="T49" fmla="*/ 31 h 176"/>
                <a:gd name="T50" fmla="*/ 70 w 146"/>
                <a:gd name="T51" fmla="*/ 13 h 176"/>
                <a:gd name="T52" fmla="*/ 46 w 146"/>
                <a:gd name="T53" fmla="*/ 1 h 176"/>
                <a:gd name="T54" fmla="*/ 30 w 146"/>
                <a:gd name="T55" fmla="*/ 9 h 176"/>
                <a:gd name="T56" fmla="*/ 24 w 146"/>
                <a:gd name="T57" fmla="*/ 1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2" name="Freeform 48"/>
            <p:cNvSpPr>
              <a:spLocks/>
            </p:cNvSpPr>
            <p:nvPr/>
          </p:nvSpPr>
          <p:spPr bwMode="invGray">
            <a:xfrm>
              <a:off x="2413" y="2359"/>
              <a:ext cx="69" cy="68"/>
            </a:xfrm>
            <a:custGeom>
              <a:avLst/>
              <a:gdLst>
                <a:gd name="T0" fmla="*/ 58 w 92"/>
                <a:gd name="T1" fmla="*/ 6 h 92"/>
                <a:gd name="T2" fmla="*/ 82 w 92"/>
                <a:gd name="T3" fmla="*/ 8 h 92"/>
                <a:gd name="T4" fmla="*/ 92 w 92"/>
                <a:gd name="T5" fmla="*/ 26 h 92"/>
                <a:gd name="T6" fmla="*/ 78 w 92"/>
                <a:gd name="T7" fmla="*/ 48 h 92"/>
                <a:gd name="T8" fmla="*/ 46 w 92"/>
                <a:gd name="T9" fmla="*/ 76 h 92"/>
                <a:gd name="T10" fmla="*/ 18 w 92"/>
                <a:gd name="T11" fmla="*/ 92 h 92"/>
                <a:gd name="T12" fmla="*/ 8 w 92"/>
                <a:gd name="T13" fmla="*/ 72 h 92"/>
                <a:gd name="T14" fmla="*/ 20 w 92"/>
                <a:gd name="T15" fmla="*/ 64 h 92"/>
                <a:gd name="T16" fmla="*/ 14 w 92"/>
                <a:gd name="T17" fmla="*/ 46 h 92"/>
                <a:gd name="T18" fmla="*/ 40 w 92"/>
                <a:gd name="T19" fmla="*/ 28 h 92"/>
                <a:gd name="T20" fmla="*/ 58 w 92"/>
                <a:gd name="T21" fmla="*/ 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" name="Freeform 49"/>
            <p:cNvSpPr>
              <a:spLocks/>
            </p:cNvSpPr>
            <p:nvPr/>
          </p:nvSpPr>
          <p:spPr bwMode="invGray">
            <a:xfrm>
              <a:off x="4099" y="3502"/>
              <a:ext cx="474" cy="495"/>
            </a:xfrm>
            <a:custGeom>
              <a:avLst/>
              <a:gdLst>
                <a:gd name="T0" fmla="*/ 212 w 633"/>
                <a:gd name="T1" fmla="*/ 11 h 660"/>
                <a:gd name="T2" fmla="*/ 176 w 633"/>
                <a:gd name="T3" fmla="*/ 19 h 660"/>
                <a:gd name="T4" fmla="*/ 144 w 633"/>
                <a:gd name="T5" fmla="*/ 51 h 660"/>
                <a:gd name="T6" fmla="*/ 104 w 633"/>
                <a:gd name="T7" fmla="*/ 59 h 660"/>
                <a:gd name="T8" fmla="*/ 84 w 633"/>
                <a:gd name="T9" fmla="*/ 75 h 660"/>
                <a:gd name="T10" fmla="*/ 68 w 633"/>
                <a:gd name="T11" fmla="*/ 115 h 660"/>
                <a:gd name="T12" fmla="*/ 36 w 633"/>
                <a:gd name="T13" fmla="*/ 167 h 660"/>
                <a:gd name="T14" fmla="*/ 0 w 633"/>
                <a:gd name="T15" fmla="*/ 179 h 660"/>
                <a:gd name="T16" fmla="*/ 72 w 633"/>
                <a:gd name="T17" fmla="*/ 323 h 660"/>
                <a:gd name="T18" fmla="*/ 120 w 633"/>
                <a:gd name="T19" fmla="*/ 427 h 660"/>
                <a:gd name="T20" fmla="*/ 144 w 633"/>
                <a:gd name="T21" fmla="*/ 443 h 660"/>
                <a:gd name="T22" fmla="*/ 168 w 633"/>
                <a:gd name="T23" fmla="*/ 451 h 660"/>
                <a:gd name="T24" fmla="*/ 228 w 633"/>
                <a:gd name="T25" fmla="*/ 431 h 660"/>
                <a:gd name="T26" fmla="*/ 252 w 633"/>
                <a:gd name="T27" fmla="*/ 423 h 660"/>
                <a:gd name="T28" fmla="*/ 300 w 633"/>
                <a:gd name="T29" fmla="*/ 451 h 660"/>
                <a:gd name="T30" fmla="*/ 324 w 633"/>
                <a:gd name="T31" fmla="*/ 527 h 660"/>
                <a:gd name="T32" fmla="*/ 336 w 633"/>
                <a:gd name="T33" fmla="*/ 523 h 660"/>
                <a:gd name="T34" fmla="*/ 344 w 633"/>
                <a:gd name="T35" fmla="*/ 511 h 660"/>
                <a:gd name="T36" fmla="*/ 368 w 633"/>
                <a:gd name="T37" fmla="*/ 547 h 660"/>
                <a:gd name="T38" fmla="*/ 404 w 633"/>
                <a:gd name="T39" fmla="*/ 571 h 660"/>
                <a:gd name="T40" fmla="*/ 436 w 633"/>
                <a:gd name="T41" fmla="*/ 603 h 660"/>
                <a:gd name="T42" fmla="*/ 444 w 633"/>
                <a:gd name="T43" fmla="*/ 615 h 660"/>
                <a:gd name="T44" fmla="*/ 456 w 633"/>
                <a:gd name="T45" fmla="*/ 623 h 660"/>
                <a:gd name="T46" fmla="*/ 484 w 633"/>
                <a:gd name="T47" fmla="*/ 655 h 660"/>
                <a:gd name="T48" fmla="*/ 492 w 633"/>
                <a:gd name="T49" fmla="*/ 631 h 660"/>
                <a:gd name="T50" fmla="*/ 540 w 633"/>
                <a:gd name="T51" fmla="*/ 659 h 660"/>
                <a:gd name="T52" fmla="*/ 588 w 633"/>
                <a:gd name="T53" fmla="*/ 655 h 660"/>
                <a:gd name="T54" fmla="*/ 616 w 633"/>
                <a:gd name="T55" fmla="*/ 531 h 660"/>
                <a:gd name="T56" fmla="*/ 632 w 633"/>
                <a:gd name="T57" fmla="*/ 463 h 660"/>
                <a:gd name="T58" fmla="*/ 620 w 633"/>
                <a:gd name="T59" fmla="*/ 367 h 660"/>
                <a:gd name="T60" fmla="*/ 536 w 633"/>
                <a:gd name="T61" fmla="*/ 271 h 660"/>
                <a:gd name="T62" fmla="*/ 528 w 633"/>
                <a:gd name="T63" fmla="*/ 235 h 660"/>
                <a:gd name="T64" fmla="*/ 460 w 633"/>
                <a:gd name="T65" fmla="*/ 179 h 660"/>
                <a:gd name="T66" fmla="*/ 472 w 633"/>
                <a:gd name="T67" fmla="*/ 155 h 660"/>
                <a:gd name="T68" fmla="*/ 456 w 633"/>
                <a:gd name="T69" fmla="*/ 131 h 660"/>
                <a:gd name="T70" fmla="*/ 416 w 633"/>
                <a:gd name="T71" fmla="*/ 79 h 660"/>
                <a:gd name="T72" fmla="*/ 392 w 633"/>
                <a:gd name="T73" fmla="*/ 31 h 660"/>
                <a:gd name="T74" fmla="*/ 388 w 633"/>
                <a:gd name="T75" fmla="*/ 19 h 660"/>
                <a:gd name="T76" fmla="*/ 364 w 633"/>
                <a:gd name="T77" fmla="*/ 151 h 660"/>
                <a:gd name="T78" fmla="*/ 324 w 633"/>
                <a:gd name="T79" fmla="*/ 115 h 660"/>
                <a:gd name="T80" fmla="*/ 292 w 633"/>
                <a:gd name="T81" fmla="*/ 111 h 660"/>
                <a:gd name="T82" fmla="*/ 272 w 633"/>
                <a:gd name="T83" fmla="*/ 87 h 660"/>
                <a:gd name="T84" fmla="*/ 264 w 633"/>
                <a:gd name="T85" fmla="*/ 63 h 660"/>
                <a:gd name="T86" fmla="*/ 276 w 633"/>
                <a:gd name="T87" fmla="*/ 55 h 660"/>
                <a:gd name="T88" fmla="*/ 240 w 633"/>
                <a:gd name="T89" fmla="*/ 19 h 660"/>
                <a:gd name="T90" fmla="*/ 216 w 633"/>
                <a:gd name="T91" fmla="*/ 11 h 660"/>
                <a:gd name="T92" fmla="*/ 204 w 633"/>
                <a:gd name="T93" fmla="*/ 7 h 660"/>
                <a:gd name="T94" fmla="*/ 212 w 633"/>
                <a:gd name="T95" fmla="*/ 11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4" name="Freeform 50"/>
            <p:cNvSpPr>
              <a:spLocks/>
            </p:cNvSpPr>
            <p:nvPr/>
          </p:nvSpPr>
          <p:spPr bwMode="invGray">
            <a:xfrm>
              <a:off x="4246" y="3241"/>
              <a:ext cx="319" cy="210"/>
            </a:xfrm>
            <a:custGeom>
              <a:avLst/>
              <a:gdLst>
                <a:gd name="T0" fmla="*/ 84 w 426"/>
                <a:gd name="T1" fmla="*/ 60 h 280"/>
                <a:gd name="T2" fmla="*/ 68 w 426"/>
                <a:gd name="T3" fmla="*/ 36 h 280"/>
                <a:gd name="T4" fmla="*/ 64 w 426"/>
                <a:gd name="T5" fmla="*/ 16 h 280"/>
                <a:gd name="T6" fmla="*/ 52 w 426"/>
                <a:gd name="T7" fmla="*/ 12 h 280"/>
                <a:gd name="T8" fmla="*/ 16 w 426"/>
                <a:gd name="T9" fmla="*/ 16 h 280"/>
                <a:gd name="T10" fmla="*/ 44 w 426"/>
                <a:gd name="T11" fmla="*/ 40 h 280"/>
                <a:gd name="T12" fmla="*/ 48 w 426"/>
                <a:gd name="T13" fmla="*/ 52 h 280"/>
                <a:gd name="T14" fmla="*/ 24 w 426"/>
                <a:gd name="T15" fmla="*/ 68 h 280"/>
                <a:gd name="T16" fmla="*/ 88 w 426"/>
                <a:gd name="T17" fmla="*/ 92 h 280"/>
                <a:gd name="T18" fmla="*/ 124 w 426"/>
                <a:gd name="T19" fmla="*/ 112 h 280"/>
                <a:gd name="T20" fmla="*/ 128 w 426"/>
                <a:gd name="T21" fmla="*/ 124 h 280"/>
                <a:gd name="T22" fmla="*/ 140 w 426"/>
                <a:gd name="T23" fmla="*/ 132 h 280"/>
                <a:gd name="T24" fmla="*/ 148 w 426"/>
                <a:gd name="T25" fmla="*/ 156 h 280"/>
                <a:gd name="T26" fmla="*/ 132 w 426"/>
                <a:gd name="T27" fmla="*/ 196 h 280"/>
                <a:gd name="T28" fmla="*/ 180 w 426"/>
                <a:gd name="T29" fmla="*/ 188 h 280"/>
                <a:gd name="T30" fmla="*/ 192 w 426"/>
                <a:gd name="T31" fmla="*/ 216 h 280"/>
                <a:gd name="T32" fmla="*/ 216 w 426"/>
                <a:gd name="T33" fmla="*/ 224 h 280"/>
                <a:gd name="T34" fmla="*/ 228 w 426"/>
                <a:gd name="T35" fmla="*/ 228 h 280"/>
                <a:gd name="T36" fmla="*/ 252 w 426"/>
                <a:gd name="T37" fmla="*/ 224 h 280"/>
                <a:gd name="T38" fmla="*/ 276 w 426"/>
                <a:gd name="T39" fmla="*/ 196 h 280"/>
                <a:gd name="T40" fmla="*/ 336 w 426"/>
                <a:gd name="T41" fmla="*/ 252 h 280"/>
                <a:gd name="T42" fmla="*/ 364 w 426"/>
                <a:gd name="T43" fmla="*/ 280 h 280"/>
                <a:gd name="T44" fmla="*/ 360 w 426"/>
                <a:gd name="T45" fmla="*/ 224 h 280"/>
                <a:gd name="T46" fmla="*/ 336 w 426"/>
                <a:gd name="T47" fmla="*/ 200 h 280"/>
                <a:gd name="T48" fmla="*/ 372 w 426"/>
                <a:gd name="T49" fmla="*/ 168 h 280"/>
                <a:gd name="T50" fmla="*/ 408 w 426"/>
                <a:gd name="T51" fmla="*/ 156 h 280"/>
                <a:gd name="T52" fmla="*/ 420 w 426"/>
                <a:gd name="T53" fmla="*/ 152 h 280"/>
                <a:gd name="T54" fmla="*/ 424 w 426"/>
                <a:gd name="T55" fmla="*/ 140 h 280"/>
                <a:gd name="T56" fmla="*/ 356 w 426"/>
                <a:gd name="T57" fmla="*/ 148 h 280"/>
                <a:gd name="T58" fmla="*/ 304 w 426"/>
                <a:gd name="T59" fmla="*/ 140 h 280"/>
                <a:gd name="T60" fmla="*/ 300 w 426"/>
                <a:gd name="T61" fmla="*/ 128 h 280"/>
                <a:gd name="T62" fmla="*/ 292 w 426"/>
                <a:gd name="T63" fmla="*/ 116 h 280"/>
                <a:gd name="T64" fmla="*/ 220 w 426"/>
                <a:gd name="T65" fmla="*/ 80 h 280"/>
                <a:gd name="T66" fmla="*/ 160 w 426"/>
                <a:gd name="T67" fmla="*/ 60 h 280"/>
                <a:gd name="T68" fmla="*/ 136 w 426"/>
                <a:gd name="T69" fmla="*/ 52 h 280"/>
                <a:gd name="T70" fmla="*/ 80 w 426"/>
                <a:gd name="T71" fmla="*/ 52 h 280"/>
                <a:gd name="T72" fmla="*/ 68 w 426"/>
                <a:gd name="T73" fmla="*/ 32 h 280"/>
                <a:gd name="T74" fmla="*/ 68 w 426"/>
                <a:gd name="T7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algn="ctr" rotWithShape="0">
                      <a:srgbClr val="FEFEFE">
                        <a:gamma/>
                        <a:shade val="60000"/>
                        <a:invGamma/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" name="Freeform 51"/>
            <p:cNvSpPr>
              <a:spLocks/>
            </p:cNvSpPr>
            <p:nvPr/>
          </p:nvSpPr>
          <p:spPr bwMode="invGray">
            <a:xfrm>
              <a:off x="4255" y="3243"/>
              <a:ext cx="311" cy="211"/>
            </a:xfrm>
            <a:custGeom>
              <a:avLst/>
              <a:gdLst>
                <a:gd name="T0" fmla="*/ 0 w 416"/>
                <a:gd name="T1" fmla="*/ 1 h 282"/>
                <a:gd name="T2" fmla="*/ 20 w 416"/>
                <a:gd name="T3" fmla="*/ 37 h 282"/>
                <a:gd name="T4" fmla="*/ 28 w 416"/>
                <a:gd name="T5" fmla="*/ 49 h 282"/>
                <a:gd name="T6" fmla="*/ 84 w 416"/>
                <a:gd name="T7" fmla="*/ 89 h 282"/>
                <a:gd name="T8" fmla="*/ 120 w 416"/>
                <a:gd name="T9" fmla="*/ 113 h 282"/>
                <a:gd name="T10" fmla="*/ 132 w 416"/>
                <a:gd name="T11" fmla="*/ 121 h 282"/>
                <a:gd name="T12" fmla="*/ 136 w 416"/>
                <a:gd name="T13" fmla="*/ 169 h 282"/>
                <a:gd name="T14" fmla="*/ 116 w 416"/>
                <a:gd name="T15" fmla="*/ 201 h 282"/>
                <a:gd name="T16" fmla="*/ 136 w 416"/>
                <a:gd name="T17" fmla="*/ 197 h 282"/>
                <a:gd name="T18" fmla="*/ 148 w 416"/>
                <a:gd name="T19" fmla="*/ 189 h 282"/>
                <a:gd name="T20" fmla="*/ 160 w 416"/>
                <a:gd name="T21" fmla="*/ 201 h 282"/>
                <a:gd name="T22" fmla="*/ 184 w 416"/>
                <a:gd name="T23" fmla="*/ 217 h 282"/>
                <a:gd name="T24" fmla="*/ 208 w 416"/>
                <a:gd name="T25" fmla="*/ 233 h 282"/>
                <a:gd name="T26" fmla="*/ 240 w 416"/>
                <a:gd name="T27" fmla="*/ 221 h 282"/>
                <a:gd name="T28" fmla="*/ 248 w 416"/>
                <a:gd name="T29" fmla="*/ 197 h 282"/>
                <a:gd name="T30" fmla="*/ 268 w 416"/>
                <a:gd name="T31" fmla="*/ 201 h 282"/>
                <a:gd name="T32" fmla="*/ 292 w 416"/>
                <a:gd name="T33" fmla="*/ 209 h 282"/>
                <a:gd name="T34" fmla="*/ 340 w 416"/>
                <a:gd name="T35" fmla="*/ 281 h 282"/>
                <a:gd name="T36" fmla="*/ 356 w 416"/>
                <a:gd name="T37" fmla="*/ 277 h 282"/>
                <a:gd name="T38" fmla="*/ 352 w 416"/>
                <a:gd name="T39" fmla="*/ 253 h 282"/>
                <a:gd name="T40" fmla="*/ 316 w 416"/>
                <a:gd name="T41" fmla="*/ 197 h 282"/>
                <a:gd name="T42" fmla="*/ 360 w 416"/>
                <a:gd name="T43" fmla="*/ 173 h 282"/>
                <a:gd name="T44" fmla="*/ 408 w 416"/>
                <a:gd name="T45" fmla="*/ 145 h 282"/>
                <a:gd name="T46" fmla="*/ 409 w 416"/>
                <a:gd name="T47" fmla="*/ 120 h 282"/>
                <a:gd name="T48" fmla="*/ 367 w 416"/>
                <a:gd name="T49" fmla="*/ 138 h 282"/>
                <a:gd name="T50" fmla="*/ 308 w 416"/>
                <a:gd name="T51" fmla="*/ 137 h 282"/>
                <a:gd name="T52" fmla="*/ 264 w 416"/>
                <a:gd name="T53" fmla="*/ 97 h 282"/>
                <a:gd name="T54" fmla="*/ 180 w 416"/>
                <a:gd name="T55" fmla="*/ 61 h 282"/>
                <a:gd name="T56" fmla="*/ 132 w 416"/>
                <a:gd name="T57" fmla="*/ 33 h 282"/>
                <a:gd name="T58" fmla="*/ 92 w 416"/>
                <a:gd name="T59" fmla="*/ 41 h 282"/>
                <a:gd name="T60" fmla="*/ 76 w 416"/>
                <a:gd name="T61" fmla="*/ 57 h 282"/>
                <a:gd name="T62" fmla="*/ 56 w 416"/>
                <a:gd name="T63" fmla="*/ 17 h 282"/>
                <a:gd name="T64" fmla="*/ 0 w 416"/>
                <a:gd name="T65" fmla="*/ 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" name="Freeform 52"/>
            <p:cNvSpPr>
              <a:spLocks/>
            </p:cNvSpPr>
            <p:nvPr/>
          </p:nvSpPr>
          <p:spPr bwMode="invGray">
            <a:xfrm>
              <a:off x="4485" y="4013"/>
              <a:ext cx="45" cy="58"/>
            </a:xfrm>
            <a:custGeom>
              <a:avLst/>
              <a:gdLst>
                <a:gd name="T0" fmla="*/ 32 w 60"/>
                <a:gd name="T1" fmla="*/ 18 h 78"/>
                <a:gd name="T2" fmla="*/ 0 w 60"/>
                <a:gd name="T3" fmla="*/ 18 h 78"/>
                <a:gd name="T4" fmla="*/ 20 w 60"/>
                <a:gd name="T5" fmla="*/ 42 h 78"/>
                <a:gd name="T6" fmla="*/ 28 w 60"/>
                <a:gd name="T7" fmla="*/ 66 h 78"/>
                <a:gd name="T8" fmla="*/ 32 w 60"/>
                <a:gd name="T9" fmla="*/ 78 h 78"/>
                <a:gd name="T10" fmla="*/ 60 w 60"/>
                <a:gd name="T11" fmla="*/ 50 h 78"/>
                <a:gd name="T12" fmla="*/ 32 w 60"/>
                <a:gd name="T13" fmla="*/ 1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" name="Freeform 53"/>
            <p:cNvSpPr>
              <a:spLocks/>
            </p:cNvSpPr>
            <p:nvPr/>
          </p:nvSpPr>
          <p:spPr bwMode="invGray">
            <a:xfrm>
              <a:off x="4621" y="3923"/>
              <a:ext cx="164" cy="85"/>
            </a:xfrm>
            <a:custGeom>
              <a:avLst/>
              <a:gdLst>
                <a:gd name="T0" fmla="*/ 47 w 219"/>
                <a:gd name="T1" fmla="*/ 73 h 113"/>
                <a:gd name="T2" fmla="*/ 39 w 219"/>
                <a:gd name="T3" fmla="*/ 61 h 113"/>
                <a:gd name="T4" fmla="*/ 15 w 219"/>
                <a:gd name="T5" fmla="*/ 69 h 113"/>
                <a:gd name="T6" fmla="*/ 39 w 219"/>
                <a:gd name="T7" fmla="*/ 113 h 113"/>
                <a:gd name="T8" fmla="*/ 123 w 219"/>
                <a:gd name="T9" fmla="*/ 89 h 113"/>
                <a:gd name="T10" fmla="*/ 147 w 219"/>
                <a:gd name="T11" fmla="*/ 73 h 113"/>
                <a:gd name="T12" fmla="*/ 171 w 219"/>
                <a:gd name="T13" fmla="*/ 65 h 113"/>
                <a:gd name="T14" fmla="*/ 219 w 219"/>
                <a:gd name="T15" fmla="*/ 19 h 113"/>
                <a:gd name="T16" fmla="*/ 210 w 219"/>
                <a:gd name="T17" fmla="*/ 0 h 113"/>
                <a:gd name="T18" fmla="*/ 179 w 219"/>
                <a:gd name="T19" fmla="*/ 17 h 113"/>
                <a:gd name="T20" fmla="*/ 107 w 219"/>
                <a:gd name="T21" fmla="*/ 41 h 113"/>
                <a:gd name="T22" fmla="*/ 83 w 219"/>
                <a:gd name="T23" fmla="*/ 45 h 113"/>
                <a:gd name="T24" fmla="*/ 59 w 219"/>
                <a:gd name="T25" fmla="*/ 53 h 113"/>
                <a:gd name="T26" fmla="*/ 47 w 219"/>
                <a:gd name="T27" fmla="*/ 7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8" name="Freeform 54"/>
            <p:cNvSpPr>
              <a:spLocks/>
            </p:cNvSpPr>
            <p:nvPr/>
          </p:nvSpPr>
          <p:spPr bwMode="invGray">
            <a:xfrm>
              <a:off x="4791" y="3873"/>
              <a:ext cx="104" cy="92"/>
            </a:xfrm>
            <a:custGeom>
              <a:avLst/>
              <a:gdLst>
                <a:gd name="T0" fmla="*/ 12 w 139"/>
                <a:gd name="T1" fmla="*/ 60 h 122"/>
                <a:gd name="T2" fmla="*/ 8 w 139"/>
                <a:gd name="T3" fmla="*/ 84 h 122"/>
                <a:gd name="T4" fmla="*/ 0 w 139"/>
                <a:gd name="T5" fmla="*/ 108 h 122"/>
                <a:gd name="T6" fmla="*/ 36 w 139"/>
                <a:gd name="T7" fmla="*/ 116 h 122"/>
                <a:gd name="T8" fmla="*/ 52 w 139"/>
                <a:gd name="T9" fmla="*/ 96 h 122"/>
                <a:gd name="T10" fmla="*/ 124 w 139"/>
                <a:gd name="T11" fmla="*/ 68 h 122"/>
                <a:gd name="T12" fmla="*/ 136 w 139"/>
                <a:gd name="T13" fmla="*/ 44 h 122"/>
                <a:gd name="T14" fmla="*/ 112 w 139"/>
                <a:gd name="T15" fmla="*/ 28 h 122"/>
                <a:gd name="T16" fmla="*/ 100 w 139"/>
                <a:gd name="T17" fmla="*/ 20 h 122"/>
                <a:gd name="T18" fmla="*/ 64 w 139"/>
                <a:gd name="T19" fmla="*/ 12 h 122"/>
                <a:gd name="T20" fmla="*/ 52 w 139"/>
                <a:gd name="T21" fmla="*/ 36 h 122"/>
                <a:gd name="T22" fmla="*/ 12 w 139"/>
                <a:gd name="T23" fmla="*/ 6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9" name="Freeform 55"/>
            <p:cNvSpPr>
              <a:spLocks/>
            </p:cNvSpPr>
            <p:nvPr/>
          </p:nvSpPr>
          <p:spPr bwMode="invGray">
            <a:xfrm>
              <a:off x="4846" y="3832"/>
              <a:ext cx="37" cy="26"/>
            </a:xfrm>
            <a:custGeom>
              <a:avLst/>
              <a:gdLst>
                <a:gd name="T0" fmla="*/ 29 w 49"/>
                <a:gd name="T1" fmla="*/ 0 h 35"/>
                <a:gd name="T2" fmla="*/ 8 w 49"/>
                <a:gd name="T3" fmla="*/ 11 h 35"/>
                <a:gd name="T4" fmla="*/ 24 w 49"/>
                <a:gd name="T5" fmla="*/ 35 h 35"/>
                <a:gd name="T6" fmla="*/ 39 w 49"/>
                <a:gd name="T7" fmla="*/ 26 h 35"/>
                <a:gd name="T8" fmla="*/ 29 w 49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0" name="Freeform 56"/>
            <p:cNvSpPr>
              <a:spLocks/>
            </p:cNvSpPr>
            <p:nvPr/>
          </p:nvSpPr>
          <p:spPr bwMode="invGray">
            <a:xfrm>
              <a:off x="3123" y="3346"/>
              <a:ext cx="123" cy="201"/>
            </a:xfrm>
            <a:custGeom>
              <a:avLst/>
              <a:gdLst>
                <a:gd name="T0" fmla="*/ 128 w 164"/>
                <a:gd name="T1" fmla="*/ 0 h 268"/>
                <a:gd name="T2" fmla="*/ 104 w 164"/>
                <a:gd name="T3" fmla="*/ 28 h 268"/>
                <a:gd name="T4" fmla="*/ 88 w 164"/>
                <a:gd name="T5" fmla="*/ 64 h 268"/>
                <a:gd name="T6" fmla="*/ 36 w 164"/>
                <a:gd name="T7" fmla="*/ 84 h 268"/>
                <a:gd name="T8" fmla="*/ 28 w 164"/>
                <a:gd name="T9" fmla="*/ 96 h 268"/>
                <a:gd name="T10" fmla="*/ 16 w 164"/>
                <a:gd name="T11" fmla="*/ 100 h 268"/>
                <a:gd name="T12" fmla="*/ 20 w 164"/>
                <a:gd name="T13" fmla="*/ 132 h 268"/>
                <a:gd name="T14" fmla="*/ 28 w 164"/>
                <a:gd name="T15" fmla="*/ 156 h 268"/>
                <a:gd name="T16" fmla="*/ 0 w 164"/>
                <a:gd name="T17" fmla="*/ 200 h 268"/>
                <a:gd name="T18" fmla="*/ 28 w 164"/>
                <a:gd name="T19" fmla="*/ 260 h 268"/>
                <a:gd name="T20" fmla="*/ 52 w 164"/>
                <a:gd name="T21" fmla="*/ 268 h 268"/>
                <a:gd name="T22" fmla="*/ 88 w 164"/>
                <a:gd name="T23" fmla="*/ 216 h 268"/>
                <a:gd name="T24" fmla="*/ 104 w 164"/>
                <a:gd name="T25" fmla="*/ 192 h 268"/>
                <a:gd name="T26" fmla="*/ 128 w 164"/>
                <a:gd name="T27" fmla="*/ 116 h 268"/>
                <a:gd name="T28" fmla="*/ 140 w 164"/>
                <a:gd name="T29" fmla="*/ 76 h 268"/>
                <a:gd name="T30" fmla="*/ 164 w 164"/>
                <a:gd name="T31" fmla="*/ 72 h 268"/>
                <a:gd name="T32" fmla="*/ 128 w 164"/>
                <a:gd name="T3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" name="Freeform 57"/>
            <p:cNvSpPr>
              <a:spLocks/>
            </p:cNvSpPr>
            <p:nvPr/>
          </p:nvSpPr>
          <p:spPr bwMode="invGray">
            <a:xfrm>
              <a:off x="3655" y="3034"/>
              <a:ext cx="49" cy="61"/>
            </a:xfrm>
            <a:custGeom>
              <a:avLst/>
              <a:gdLst>
                <a:gd name="T0" fmla="*/ 29 w 66"/>
                <a:gd name="T1" fmla="*/ 0 h 81"/>
                <a:gd name="T2" fmla="*/ 25 w 66"/>
                <a:gd name="T3" fmla="*/ 60 h 81"/>
                <a:gd name="T4" fmla="*/ 29 w 66"/>
                <a:gd name="T5" fmla="*/ 76 h 81"/>
                <a:gd name="T6" fmla="*/ 41 w 66"/>
                <a:gd name="T7" fmla="*/ 80 h 81"/>
                <a:gd name="T8" fmla="*/ 57 w 66"/>
                <a:gd name="T9" fmla="*/ 76 h 81"/>
                <a:gd name="T10" fmla="*/ 29 w 66"/>
                <a:gd name="T1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2" name="Freeform 58"/>
            <p:cNvSpPr>
              <a:spLocks/>
            </p:cNvSpPr>
            <p:nvPr/>
          </p:nvSpPr>
          <p:spPr bwMode="invGray">
            <a:xfrm>
              <a:off x="3988" y="3100"/>
              <a:ext cx="111" cy="183"/>
            </a:xfrm>
            <a:custGeom>
              <a:avLst/>
              <a:gdLst>
                <a:gd name="T0" fmla="*/ 96 w 148"/>
                <a:gd name="T1" fmla="*/ 0 h 244"/>
                <a:gd name="T2" fmla="*/ 60 w 148"/>
                <a:gd name="T3" fmla="*/ 84 h 244"/>
                <a:gd name="T4" fmla="*/ 36 w 148"/>
                <a:gd name="T5" fmla="*/ 92 h 244"/>
                <a:gd name="T6" fmla="*/ 12 w 148"/>
                <a:gd name="T7" fmla="*/ 108 h 244"/>
                <a:gd name="T8" fmla="*/ 40 w 148"/>
                <a:gd name="T9" fmla="*/ 188 h 244"/>
                <a:gd name="T10" fmla="*/ 52 w 148"/>
                <a:gd name="T11" fmla="*/ 224 h 244"/>
                <a:gd name="T12" fmla="*/ 60 w 148"/>
                <a:gd name="T13" fmla="*/ 236 h 244"/>
                <a:gd name="T14" fmla="*/ 84 w 148"/>
                <a:gd name="T15" fmla="*/ 244 h 244"/>
                <a:gd name="T16" fmla="*/ 96 w 148"/>
                <a:gd name="T17" fmla="*/ 196 h 244"/>
                <a:gd name="T18" fmla="*/ 124 w 148"/>
                <a:gd name="T19" fmla="*/ 168 h 244"/>
                <a:gd name="T20" fmla="*/ 112 w 148"/>
                <a:gd name="T21" fmla="*/ 68 h 244"/>
                <a:gd name="T22" fmla="*/ 140 w 148"/>
                <a:gd name="T23" fmla="*/ 48 h 244"/>
                <a:gd name="T24" fmla="*/ 112 w 148"/>
                <a:gd name="T25" fmla="*/ 20 h 244"/>
                <a:gd name="T26" fmla="*/ 96 w 148"/>
                <a:gd name="T27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3" name="Freeform 59"/>
            <p:cNvSpPr>
              <a:spLocks/>
            </p:cNvSpPr>
            <p:nvPr/>
          </p:nvSpPr>
          <p:spPr bwMode="invGray">
            <a:xfrm>
              <a:off x="3894" y="3043"/>
              <a:ext cx="72" cy="137"/>
            </a:xfrm>
            <a:custGeom>
              <a:avLst/>
              <a:gdLst>
                <a:gd name="T0" fmla="*/ 48 w 96"/>
                <a:gd name="T1" fmla="*/ 2 h 183"/>
                <a:gd name="T2" fmla="*/ 51 w 96"/>
                <a:gd name="T3" fmla="*/ 35 h 183"/>
                <a:gd name="T4" fmla="*/ 60 w 96"/>
                <a:gd name="T5" fmla="*/ 62 h 183"/>
                <a:gd name="T6" fmla="*/ 62 w 96"/>
                <a:gd name="T7" fmla="*/ 92 h 183"/>
                <a:gd name="T8" fmla="*/ 68 w 96"/>
                <a:gd name="T9" fmla="*/ 105 h 183"/>
                <a:gd name="T10" fmla="*/ 71 w 96"/>
                <a:gd name="T11" fmla="*/ 126 h 183"/>
                <a:gd name="T12" fmla="*/ 57 w 96"/>
                <a:gd name="T13" fmla="*/ 93 h 183"/>
                <a:gd name="T14" fmla="*/ 35 w 96"/>
                <a:gd name="T15" fmla="*/ 78 h 183"/>
                <a:gd name="T16" fmla="*/ 5 w 96"/>
                <a:gd name="T17" fmla="*/ 83 h 183"/>
                <a:gd name="T18" fmla="*/ 8 w 96"/>
                <a:gd name="T19" fmla="*/ 102 h 183"/>
                <a:gd name="T20" fmla="*/ 41 w 96"/>
                <a:gd name="T21" fmla="*/ 114 h 183"/>
                <a:gd name="T22" fmla="*/ 57 w 96"/>
                <a:gd name="T23" fmla="*/ 135 h 183"/>
                <a:gd name="T24" fmla="*/ 71 w 96"/>
                <a:gd name="T25" fmla="*/ 135 h 183"/>
                <a:gd name="T26" fmla="*/ 78 w 96"/>
                <a:gd name="T27" fmla="*/ 150 h 183"/>
                <a:gd name="T28" fmla="*/ 96 w 96"/>
                <a:gd name="T29" fmla="*/ 179 h 183"/>
                <a:gd name="T30" fmla="*/ 81 w 96"/>
                <a:gd name="T31" fmla="*/ 126 h 183"/>
                <a:gd name="T32" fmla="*/ 80 w 96"/>
                <a:gd name="T33" fmla="*/ 93 h 183"/>
                <a:gd name="T34" fmla="*/ 71 w 96"/>
                <a:gd name="T35" fmla="*/ 63 h 183"/>
                <a:gd name="T36" fmla="*/ 63 w 96"/>
                <a:gd name="T37" fmla="*/ 41 h 183"/>
                <a:gd name="T38" fmla="*/ 57 w 96"/>
                <a:gd name="T39" fmla="*/ 20 h 183"/>
                <a:gd name="T40" fmla="*/ 48 w 96"/>
                <a:gd name="T41" fmla="*/ 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4" name="Freeform 60"/>
            <p:cNvSpPr>
              <a:spLocks/>
            </p:cNvSpPr>
            <p:nvPr/>
          </p:nvSpPr>
          <p:spPr bwMode="invGray">
            <a:xfrm>
              <a:off x="3943" y="3153"/>
              <a:ext cx="40" cy="131"/>
            </a:xfrm>
            <a:custGeom>
              <a:avLst/>
              <a:gdLst>
                <a:gd name="T0" fmla="*/ 6 w 54"/>
                <a:gd name="T1" fmla="*/ 0 h 175"/>
                <a:gd name="T2" fmla="*/ 0 w 54"/>
                <a:gd name="T3" fmla="*/ 25 h 175"/>
                <a:gd name="T4" fmla="*/ 9 w 54"/>
                <a:gd name="T5" fmla="*/ 54 h 175"/>
                <a:gd name="T6" fmla="*/ 18 w 54"/>
                <a:gd name="T7" fmla="*/ 94 h 175"/>
                <a:gd name="T8" fmla="*/ 34 w 54"/>
                <a:gd name="T9" fmla="*/ 129 h 175"/>
                <a:gd name="T10" fmla="*/ 54 w 54"/>
                <a:gd name="T11" fmla="*/ 175 h 175"/>
                <a:gd name="T12" fmla="*/ 40 w 54"/>
                <a:gd name="T13" fmla="*/ 115 h 175"/>
                <a:gd name="T14" fmla="*/ 34 w 54"/>
                <a:gd name="T15" fmla="*/ 93 h 175"/>
                <a:gd name="T16" fmla="*/ 28 w 54"/>
                <a:gd name="T17" fmla="*/ 61 h 175"/>
                <a:gd name="T18" fmla="*/ 25 w 54"/>
                <a:gd name="T19" fmla="*/ 46 h 175"/>
                <a:gd name="T20" fmla="*/ 16 w 54"/>
                <a:gd name="T21" fmla="*/ 37 h 175"/>
                <a:gd name="T22" fmla="*/ 6 w 54"/>
                <a:gd name="T23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5" name="Freeform 61"/>
            <p:cNvSpPr>
              <a:spLocks/>
            </p:cNvSpPr>
            <p:nvPr/>
          </p:nvSpPr>
          <p:spPr bwMode="invGray">
            <a:xfrm>
              <a:off x="3988" y="3290"/>
              <a:ext cx="65" cy="54"/>
            </a:xfrm>
            <a:custGeom>
              <a:avLst/>
              <a:gdLst>
                <a:gd name="T0" fmla="*/ 2 w 86"/>
                <a:gd name="T1" fmla="*/ 0 h 73"/>
                <a:gd name="T2" fmla="*/ 8 w 86"/>
                <a:gd name="T3" fmla="*/ 34 h 73"/>
                <a:gd name="T4" fmla="*/ 23 w 86"/>
                <a:gd name="T5" fmla="*/ 43 h 73"/>
                <a:gd name="T6" fmla="*/ 48 w 86"/>
                <a:gd name="T7" fmla="*/ 49 h 73"/>
                <a:gd name="T8" fmla="*/ 62 w 86"/>
                <a:gd name="T9" fmla="*/ 57 h 73"/>
                <a:gd name="T10" fmla="*/ 74 w 86"/>
                <a:gd name="T11" fmla="*/ 66 h 73"/>
                <a:gd name="T12" fmla="*/ 86 w 86"/>
                <a:gd name="T13" fmla="*/ 69 h 73"/>
                <a:gd name="T14" fmla="*/ 72 w 86"/>
                <a:gd name="T15" fmla="*/ 39 h 73"/>
                <a:gd name="T16" fmla="*/ 63 w 86"/>
                <a:gd name="T17" fmla="*/ 22 h 73"/>
                <a:gd name="T18" fmla="*/ 36 w 86"/>
                <a:gd name="T19" fmla="*/ 24 h 73"/>
                <a:gd name="T20" fmla="*/ 24 w 86"/>
                <a:gd name="T21" fmla="*/ 19 h 73"/>
                <a:gd name="T22" fmla="*/ 6 w 86"/>
                <a:gd name="T23" fmla="*/ 0 h 73"/>
                <a:gd name="T24" fmla="*/ 2 w 86"/>
                <a:gd name="T2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6" name="Freeform 62"/>
            <p:cNvSpPr>
              <a:spLocks/>
            </p:cNvSpPr>
            <p:nvPr/>
          </p:nvSpPr>
          <p:spPr bwMode="invGray">
            <a:xfrm>
              <a:off x="4092" y="3195"/>
              <a:ext cx="83" cy="117"/>
            </a:xfrm>
            <a:custGeom>
              <a:avLst/>
              <a:gdLst>
                <a:gd name="T0" fmla="*/ 98 w 111"/>
                <a:gd name="T1" fmla="*/ 0 h 156"/>
                <a:gd name="T2" fmla="*/ 75 w 111"/>
                <a:gd name="T3" fmla="*/ 10 h 156"/>
                <a:gd name="T4" fmla="*/ 23 w 111"/>
                <a:gd name="T5" fmla="*/ 15 h 156"/>
                <a:gd name="T6" fmla="*/ 14 w 111"/>
                <a:gd name="T7" fmla="*/ 33 h 156"/>
                <a:gd name="T8" fmla="*/ 11 w 111"/>
                <a:gd name="T9" fmla="*/ 61 h 156"/>
                <a:gd name="T10" fmla="*/ 14 w 111"/>
                <a:gd name="T11" fmla="*/ 75 h 156"/>
                <a:gd name="T12" fmla="*/ 3 w 111"/>
                <a:gd name="T13" fmla="*/ 88 h 156"/>
                <a:gd name="T14" fmla="*/ 14 w 111"/>
                <a:gd name="T15" fmla="*/ 109 h 156"/>
                <a:gd name="T16" fmla="*/ 23 w 111"/>
                <a:gd name="T17" fmla="*/ 124 h 156"/>
                <a:gd name="T18" fmla="*/ 15 w 111"/>
                <a:gd name="T19" fmla="*/ 144 h 156"/>
                <a:gd name="T20" fmla="*/ 24 w 111"/>
                <a:gd name="T21" fmla="*/ 156 h 156"/>
                <a:gd name="T22" fmla="*/ 42 w 111"/>
                <a:gd name="T23" fmla="*/ 144 h 156"/>
                <a:gd name="T24" fmla="*/ 50 w 111"/>
                <a:gd name="T25" fmla="*/ 93 h 156"/>
                <a:gd name="T26" fmla="*/ 56 w 111"/>
                <a:gd name="T27" fmla="*/ 126 h 156"/>
                <a:gd name="T28" fmla="*/ 65 w 111"/>
                <a:gd name="T29" fmla="*/ 145 h 156"/>
                <a:gd name="T30" fmla="*/ 62 w 111"/>
                <a:gd name="T31" fmla="*/ 112 h 156"/>
                <a:gd name="T32" fmla="*/ 72 w 111"/>
                <a:gd name="T33" fmla="*/ 73 h 156"/>
                <a:gd name="T34" fmla="*/ 69 w 111"/>
                <a:gd name="T35" fmla="*/ 51 h 156"/>
                <a:gd name="T36" fmla="*/ 54 w 111"/>
                <a:gd name="T37" fmla="*/ 60 h 156"/>
                <a:gd name="T38" fmla="*/ 35 w 111"/>
                <a:gd name="T39" fmla="*/ 54 h 156"/>
                <a:gd name="T40" fmla="*/ 41 w 111"/>
                <a:gd name="T41" fmla="*/ 36 h 156"/>
                <a:gd name="T42" fmla="*/ 62 w 111"/>
                <a:gd name="T43" fmla="*/ 34 h 156"/>
                <a:gd name="T44" fmla="*/ 78 w 111"/>
                <a:gd name="T45" fmla="*/ 39 h 156"/>
                <a:gd name="T46" fmla="*/ 98 w 111"/>
                <a:gd name="T47" fmla="*/ 30 h 156"/>
                <a:gd name="T48" fmla="*/ 111 w 111"/>
                <a:gd name="T49" fmla="*/ 13 h 156"/>
                <a:gd name="T50" fmla="*/ 98 w 111"/>
                <a:gd name="T5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7" name="Freeform 63"/>
            <p:cNvSpPr>
              <a:spLocks/>
            </p:cNvSpPr>
            <p:nvPr/>
          </p:nvSpPr>
          <p:spPr bwMode="invGray">
            <a:xfrm>
              <a:off x="4064" y="2777"/>
              <a:ext cx="22" cy="71"/>
            </a:xfrm>
            <a:custGeom>
              <a:avLst/>
              <a:gdLst>
                <a:gd name="T0" fmla="*/ 12 w 30"/>
                <a:gd name="T1" fmla="*/ 0 h 94"/>
                <a:gd name="T2" fmla="*/ 0 w 30"/>
                <a:gd name="T3" fmla="*/ 16 h 94"/>
                <a:gd name="T4" fmla="*/ 6 w 30"/>
                <a:gd name="T5" fmla="*/ 37 h 94"/>
                <a:gd name="T6" fmla="*/ 1 w 30"/>
                <a:gd name="T7" fmla="*/ 61 h 94"/>
                <a:gd name="T8" fmla="*/ 16 w 30"/>
                <a:gd name="T9" fmla="*/ 94 h 94"/>
                <a:gd name="T10" fmla="*/ 30 w 30"/>
                <a:gd name="T11" fmla="*/ 82 h 94"/>
                <a:gd name="T12" fmla="*/ 22 w 30"/>
                <a:gd name="T13" fmla="*/ 61 h 94"/>
                <a:gd name="T14" fmla="*/ 12 w 30"/>
                <a:gd name="T1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8" name="Freeform 64"/>
            <p:cNvSpPr>
              <a:spLocks/>
            </p:cNvSpPr>
            <p:nvPr/>
          </p:nvSpPr>
          <p:spPr bwMode="invGray">
            <a:xfrm>
              <a:off x="4078" y="2896"/>
              <a:ext cx="61" cy="118"/>
            </a:xfrm>
            <a:custGeom>
              <a:avLst/>
              <a:gdLst>
                <a:gd name="T0" fmla="*/ 12 w 81"/>
                <a:gd name="T1" fmla="*/ 2 h 158"/>
                <a:gd name="T2" fmla="*/ 0 w 81"/>
                <a:gd name="T3" fmla="*/ 20 h 158"/>
                <a:gd name="T4" fmla="*/ 8 w 81"/>
                <a:gd name="T5" fmla="*/ 49 h 158"/>
                <a:gd name="T6" fmla="*/ 6 w 81"/>
                <a:gd name="T7" fmla="*/ 107 h 158"/>
                <a:gd name="T8" fmla="*/ 17 w 81"/>
                <a:gd name="T9" fmla="*/ 103 h 158"/>
                <a:gd name="T10" fmla="*/ 20 w 81"/>
                <a:gd name="T11" fmla="*/ 115 h 158"/>
                <a:gd name="T12" fmla="*/ 29 w 81"/>
                <a:gd name="T13" fmla="*/ 122 h 158"/>
                <a:gd name="T14" fmla="*/ 38 w 81"/>
                <a:gd name="T15" fmla="*/ 140 h 158"/>
                <a:gd name="T16" fmla="*/ 48 w 81"/>
                <a:gd name="T17" fmla="*/ 128 h 158"/>
                <a:gd name="T18" fmla="*/ 65 w 81"/>
                <a:gd name="T19" fmla="*/ 134 h 158"/>
                <a:gd name="T20" fmla="*/ 63 w 81"/>
                <a:gd name="T21" fmla="*/ 109 h 158"/>
                <a:gd name="T22" fmla="*/ 48 w 81"/>
                <a:gd name="T23" fmla="*/ 104 h 158"/>
                <a:gd name="T24" fmla="*/ 39 w 81"/>
                <a:gd name="T25" fmla="*/ 91 h 158"/>
                <a:gd name="T26" fmla="*/ 33 w 81"/>
                <a:gd name="T27" fmla="*/ 73 h 158"/>
                <a:gd name="T28" fmla="*/ 41 w 81"/>
                <a:gd name="T29" fmla="*/ 53 h 158"/>
                <a:gd name="T30" fmla="*/ 35 w 81"/>
                <a:gd name="T31" fmla="*/ 35 h 158"/>
                <a:gd name="T32" fmla="*/ 42 w 81"/>
                <a:gd name="T33" fmla="*/ 20 h 158"/>
                <a:gd name="T34" fmla="*/ 29 w 81"/>
                <a:gd name="T35" fmla="*/ 4 h 158"/>
                <a:gd name="T36" fmla="*/ 18 w 81"/>
                <a:gd name="T37" fmla="*/ 7 h 158"/>
                <a:gd name="T38" fmla="*/ 12 w 81"/>
                <a:gd name="T39" fmla="*/ 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9" name="Freeform 65"/>
            <p:cNvSpPr>
              <a:spLocks/>
            </p:cNvSpPr>
            <p:nvPr/>
          </p:nvSpPr>
          <p:spPr bwMode="invGray">
            <a:xfrm>
              <a:off x="4121" y="3052"/>
              <a:ext cx="64" cy="79"/>
            </a:xfrm>
            <a:custGeom>
              <a:avLst/>
              <a:gdLst>
                <a:gd name="T0" fmla="*/ 52 w 85"/>
                <a:gd name="T1" fmla="*/ 0 h 105"/>
                <a:gd name="T2" fmla="*/ 44 w 85"/>
                <a:gd name="T3" fmla="*/ 18 h 105"/>
                <a:gd name="T4" fmla="*/ 32 w 85"/>
                <a:gd name="T5" fmla="*/ 30 h 105"/>
                <a:gd name="T6" fmla="*/ 16 w 85"/>
                <a:gd name="T7" fmla="*/ 35 h 105"/>
                <a:gd name="T8" fmla="*/ 8 w 85"/>
                <a:gd name="T9" fmla="*/ 48 h 105"/>
                <a:gd name="T10" fmla="*/ 4 w 85"/>
                <a:gd name="T11" fmla="*/ 74 h 105"/>
                <a:gd name="T12" fmla="*/ 13 w 85"/>
                <a:gd name="T13" fmla="*/ 71 h 105"/>
                <a:gd name="T14" fmla="*/ 25 w 85"/>
                <a:gd name="T15" fmla="*/ 62 h 105"/>
                <a:gd name="T16" fmla="*/ 34 w 85"/>
                <a:gd name="T17" fmla="*/ 69 h 105"/>
                <a:gd name="T18" fmla="*/ 58 w 85"/>
                <a:gd name="T19" fmla="*/ 99 h 105"/>
                <a:gd name="T20" fmla="*/ 71 w 85"/>
                <a:gd name="T21" fmla="*/ 72 h 105"/>
                <a:gd name="T22" fmla="*/ 85 w 85"/>
                <a:gd name="T23" fmla="*/ 68 h 105"/>
                <a:gd name="T24" fmla="*/ 74 w 85"/>
                <a:gd name="T25" fmla="*/ 39 h 105"/>
                <a:gd name="T26" fmla="*/ 52 w 85"/>
                <a:gd name="T2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0" name="Freeform 66"/>
            <p:cNvSpPr>
              <a:spLocks/>
            </p:cNvSpPr>
            <p:nvPr/>
          </p:nvSpPr>
          <p:spPr bwMode="invGray">
            <a:xfrm>
              <a:off x="4197" y="3193"/>
              <a:ext cx="29" cy="49"/>
            </a:xfrm>
            <a:custGeom>
              <a:avLst/>
              <a:gdLst>
                <a:gd name="T0" fmla="*/ 6 w 38"/>
                <a:gd name="T1" fmla="*/ 27 h 66"/>
                <a:gd name="T2" fmla="*/ 26 w 38"/>
                <a:gd name="T3" fmla="*/ 66 h 66"/>
                <a:gd name="T4" fmla="*/ 30 w 38"/>
                <a:gd name="T5" fmla="*/ 52 h 66"/>
                <a:gd name="T6" fmla="*/ 38 w 38"/>
                <a:gd name="T7" fmla="*/ 40 h 66"/>
                <a:gd name="T8" fmla="*/ 30 w 38"/>
                <a:gd name="T9" fmla="*/ 25 h 66"/>
                <a:gd name="T10" fmla="*/ 20 w 38"/>
                <a:gd name="T11" fmla="*/ 13 h 66"/>
                <a:gd name="T12" fmla="*/ 11 w 38"/>
                <a:gd name="T13" fmla="*/ 1 h 66"/>
                <a:gd name="T14" fmla="*/ 2 w 38"/>
                <a:gd name="T15" fmla="*/ 12 h 66"/>
                <a:gd name="T16" fmla="*/ 6 w 38"/>
                <a:gd name="T17" fmla="*/ 2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1" name="Freeform 67"/>
            <p:cNvSpPr>
              <a:spLocks/>
            </p:cNvSpPr>
            <p:nvPr/>
          </p:nvSpPr>
          <p:spPr bwMode="invGray">
            <a:xfrm>
              <a:off x="4181" y="3275"/>
              <a:ext cx="18" cy="17"/>
            </a:xfrm>
            <a:custGeom>
              <a:avLst/>
              <a:gdLst>
                <a:gd name="T0" fmla="*/ 0 w 24"/>
                <a:gd name="T1" fmla="*/ 0 h 23"/>
                <a:gd name="T2" fmla="*/ 6 w 24"/>
                <a:gd name="T3" fmla="*/ 23 h 23"/>
                <a:gd name="T4" fmla="*/ 24 w 24"/>
                <a:gd name="T5" fmla="*/ 11 h 23"/>
                <a:gd name="T6" fmla="*/ 0 w 24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2" name="Freeform 68"/>
            <p:cNvSpPr>
              <a:spLocks/>
            </p:cNvSpPr>
            <p:nvPr/>
          </p:nvSpPr>
          <p:spPr bwMode="invGray">
            <a:xfrm>
              <a:off x="4208" y="3265"/>
              <a:ext cx="45" cy="37"/>
            </a:xfrm>
            <a:custGeom>
              <a:avLst/>
              <a:gdLst>
                <a:gd name="T0" fmla="*/ 9 w 60"/>
                <a:gd name="T1" fmla="*/ 0 h 49"/>
                <a:gd name="T2" fmla="*/ 0 w 60"/>
                <a:gd name="T3" fmla="*/ 18 h 49"/>
                <a:gd name="T4" fmla="*/ 28 w 60"/>
                <a:gd name="T5" fmla="*/ 33 h 49"/>
                <a:gd name="T6" fmla="*/ 42 w 60"/>
                <a:gd name="T7" fmla="*/ 46 h 49"/>
                <a:gd name="T8" fmla="*/ 60 w 60"/>
                <a:gd name="T9" fmla="*/ 42 h 49"/>
                <a:gd name="T10" fmla="*/ 49 w 60"/>
                <a:gd name="T11" fmla="*/ 24 h 49"/>
                <a:gd name="T12" fmla="*/ 28 w 60"/>
                <a:gd name="T13" fmla="*/ 3 h 49"/>
                <a:gd name="T14" fmla="*/ 19 w 60"/>
                <a:gd name="T15" fmla="*/ 16 h 49"/>
                <a:gd name="T16" fmla="*/ 9 w 60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3" name="Freeform 69"/>
            <p:cNvSpPr>
              <a:spLocks/>
            </p:cNvSpPr>
            <p:nvPr/>
          </p:nvSpPr>
          <p:spPr bwMode="invGray">
            <a:xfrm>
              <a:off x="4277" y="3335"/>
              <a:ext cx="24" cy="33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4" name="Freeform 70"/>
            <p:cNvSpPr>
              <a:spLocks/>
            </p:cNvSpPr>
            <p:nvPr/>
          </p:nvSpPr>
          <p:spPr bwMode="invGray">
            <a:xfrm>
              <a:off x="4544" y="3293"/>
              <a:ext cx="46" cy="47"/>
            </a:xfrm>
            <a:custGeom>
              <a:avLst/>
              <a:gdLst>
                <a:gd name="T0" fmla="*/ 7 w 61"/>
                <a:gd name="T1" fmla="*/ 0 h 63"/>
                <a:gd name="T2" fmla="*/ 0 w 61"/>
                <a:gd name="T3" fmla="*/ 14 h 63"/>
                <a:gd name="T4" fmla="*/ 24 w 61"/>
                <a:gd name="T5" fmla="*/ 35 h 63"/>
                <a:gd name="T6" fmla="*/ 36 w 61"/>
                <a:gd name="T7" fmla="*/ 54 h 63"/>
                <a:gd name="T8" fmla="*/ 46 w 61"/>
                <a:gd name="T9" fmla="*/ 63 h 63"/>
                <a:gd name="T10" fmla="*/ 61 w 61"/>
                <a:gd name="T11" fmla="*/ 56 h 63"/>
                <a:gd name="T12" fmla="*/ 33 w 61"/>
                <a:gd name="T13" fmla="*/ 17 h 63"/>
                <a:gd name="T14" fmla="*/ 7 w 61"/>
                <a:gd name="T1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5" name="Freeform 71"/>
            <p:cNvSpPr>
              <a:spLocks/>
            </p:cNvSpPr>
            <p:nvPr/>
          </p:nvSpPr>
          <p:spPr bwMode="invGray">
            <a:xfrm>
              <a:off x="4147" y="3352"/>
              <a:ext cx="46" cy="50"/>
            </a:xfrm>
            <a:custGeom>
              <a:avLst/>
              <a:gdLst>
                <a:gd name="T0" fmla="*/ 28 w 61"/>
                <a:gd name="T1" fmla="*/ 7 h 67"/>
                <a:gd name="T2" fmla="*/ 30 w 61"/>
                <a:gd name="T3" fmla="*/ 34 h 67"/>
                <a:gd name="T4" fmla="*/ 16 w 61"/>
                <a:gd name="T5" fmla="*/ 43 h 67"/>
                <a:gd name="T6" fmla="*/ 22 w 61"/>
                <a:gd name="T7" fmla="*/ 67 h 67"/>
                <a:gd name="T8" fmla="*/ 48 w 61"/>
                <a:gd name="T9" fmla="*/ 58 h 67"/>
                <a:gd name="T10" fmla="*/ 60 w 61"/>
                <a:gd name="T11" fmla="*/ 47 h 67"/>
                <a:gd name="T12" fmla="*/ 51 w 61"/>
                <a:gd name="T13" fmla="*/ 28 h 67"/>
                <a:gd name="T14" fmla="*/ 57 w 61"/>
                <a:gd name="T15" fmla="*/ 14 h 67"/>
                <a:gd name="T16" fmla="*/ 55 w 61"/>
                <a:gd name="T17" fmla="*/ 2 h 67"/>
                <a:gd name="T18" fmla="*/ 46 w 61"/>
                <a:gd name="T19" fmla="*/ 4 h 67"/>
                <a:gd name="T20" fmla="*/ 51 w 61"/>
                <a:gd name="T21" fmla="*/ 5 h 67"/>
                <a:gd name="T22" fmla="*/ 49 w 61"/>
                <a:gd name="T23" fmla="*/ 16 h 67"/>
                <a:gd name="T24" fmla="*/ 43 w 61"/>
                <a:gd name="T25" fmla="*/ 23 h 67"/>
                <a:gd name="T26" fmla="*/ 28 w 61"/>
                <a:gd name="T27" fmla="*/ 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6" name="Freeform 72"/>
            <p:cNvSpPr>
              <a:spLocks/>
            </p:cNvSpPr>
            <p:nvPr/>
          </p:nvSpPr>
          <p:spPr bwMode="invGray">
            <a:xfrm>
              <a:off x="4098" y="3371"/>
              <a:ext cx="32" cy="27"/>
            </a:xfrm>
            <a:custGeom>
              <a:avLst/>
              <a:gdLst>
                <a:gd name="T0" fmla="*/ 21 w 43"/>
                <a:gd name="T1" fmla="*/ 3 h 36"/>
                <a:gd name="T2" fmla="*/ 6 w 43"/>
                <a:gd name="T3" fmla="*/ 6 h 36"/>
                <a:gd name="T4" fmla="*/ 33 w 43"/>
                <a:gd name="T5" fmla="*/ 36 h 36"/>
                <a:gd name="T6" fmla="*/ 42 w 43"/>
                <a:gd name="T7" fmla="*/ 30 h 36"/>
                <a:gd name="T8" fmla="*/ 21 w 43"/>
                <a:gd name="T9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" name="Freeform 73"/>
            <p:cNvSpPr>
              <a:spLocks/>
            </p:cNvSpPr>
            <p:nvPr/>
          </p:nvSpPr>
          <p:spPr bwMode="invGray">
            <a:xfrm>
              <a:off x="4077" y="3342"/>
              <a:ext cx="24" cy="31"/>
            </a:xfrm>
            <a:custGeom>
              <a:avLst/>
              <a:gdLst>
                <a:gd name="T0" fmla="*/ 21 w 32"/>
                <a:gd name="T1" fmla="*/ 0 h 41"/>
                <a:gd name="T2" fmla="*/ 0 w 32"/>
                <a:gd name="T3" fmla="*/ 26 h 41"/>
                <a:gd name="T4" fmla="*/ 16 w 32"/>
                <a:gd name="T5" fmla="*/ 24 h 41"/>
                <a:gd name="T6" fmla="*/ 19 w 32"/>
                <a:gd name="T7" fmla="*/ 29 h 41"/>
                <a:gd name="T8" fmla="*/ 16 w 32"/>
                <a:gd name="T9" fmla="*/ 35 h 41"/>
                <a:gd name="T10" fmla="*/ 30 w 32"/>
                <a:gd name="T11" fmla="*/ 21 h 41"/>
                <a:gd name="T12" fmla="*/ 24 w 32"/>
                <a:gd name="T13" fmla="*/ 9 h 41"/>
                <a:gd name="T14" fmla="*/ 21 w 32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8" name="Freeform 74"/>
            <p:cNvSpPr>
              <a:spLocks/>
            </p:cNvSpPr>
            <p:nvPr/>
          </p:nvSpPr>
          <p:spPr bwMode="invGray">
            <a:xfrm>
              <a:off x="4111" y="3353"/>
              <a:ext cx="34" cy="24"/>
            </a:xfrm>
            <a:custGeom>
              <a:avLst/>
              <a:gdLst>
                <a:gd name="T0" fmla="*/ 21 w 45"/>
                <a:gd name="T1" fmla="*/ 0 h 32"/>
                <a:gd name="T2" fmla="*/ 0 w 45"/>
                <a:gd name="T3" fmla="*/ 7 h 32"/>
                <a:gd name="T4" fmla="*/ 27 w 45"/>
                <a:gd name="T5" fmla="*/ 31 h 32"/>
                <a:gd name="T6" fmla="*/ 45 w 45"/>
                <a:gd name="T7" fmla="*/ 24 h 32"/>
                <a:gd name="T8" fmla="*/ 22 w 45"/>
                <a:gd name="T9" fmla="*/ 10 h 32"/>
                <a:gd name="T10" fmla="*/ 21 w 45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9" name="Freeform 75"/>
            <p:cNvSpPr>
              <a:spLocks/>
            </p:cNvSpPr>
            <p:nvPr/>
          </p:nvSpPr>
          <p:spPr bwMode="invGray">
            <a:xfrm>
              <a:off x="4062" y="3021"/>
              <a:ext cx="27" cy="55"/>
            </a:xfrm>
            <a:custGeom>
              <a:avLst/>
              <a:gdLst>
                <a:gd name="T0" fmla="*/ 30 w 35"/>
                <a:gd name="T1" fmla="*/ 0 h 74"/>
                <a:gd name="T2" fmla="*/ 21 w 35"/>
                <a:gd name="T3" fmla="*/ 15 h 74"/>
                <a:gd name="T4" fmla="*/ 9 w 35"/>
                <a:gd name="T5" fmla="*/ 36 h 74"/>
                <a:gd name="T6" fmla="*/ 0 w 35"/>
                <a:gd name="T7" fmla="*/ 59 h 74"/>
                <a:gd name="T8" fmla="*/ 8 w 35"/>
                <a:gd name="T9" fmla="*/ 74 h 74"/>
                <a:gd name="T10" fmla="*/ 20 w 35"/>
                <a:gd name="T11" fmla="*/ 59 h 74"/>
                <a:gd name="T12" fmla="*/ 35 w 35"/>
                <a:gd name="T13" fmla="*/ 32 h 74"/>
                <a:gd name="T14" fmla="*/ 30 w 3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0" name="Freeform 76"/>
            <p:cNvSpPr>
              <a:spLocks/>
            </p:cNvSpPr>
            <p:nvPr/>
          </p:nvSpPr>
          <p:spPr bwMode="invGray">
            <a:xfrm>
              <a:off x="4113" y="3012"/>
              <a:ext cx="19" cy="55"/>
            </a:xfrm>
            <a:custGeom>
              <a:avLst/>
              <a:gdLst>
                <a:gd name="T0" fmla="*/ 13 w 25"/>
                <a:gd name="T1" fmla="*/ 7 h 73"/>
                <a:gd name="T2" fmla="*/ 4 w 25"/>
                <a:gd name="T3" fmla="*/ 8 h 73"/>
                <a:gd name="T4" fmla="*/ 0 w 25"/>
                <a:gd name="T5" fmla="*/ 22 h 73"/>
                <a:gd name="T6" fmla="*/ 15 w 25"/>
                <a:gd name="T7" fmla="*/ 41 h 73"/>
                <a:gd name="T8" fmla="*/ 25 w 25"/>
                <a:gd name="T9" fmla="*/ 56 h 73"/>
                <a:gd name="T10" fmla="*/ 16 w 25"/>
                <a:gd name="T11" fmla="*/ 20 h 73"/>
                <a:gd name="T12" fmla="*/ 13 w 25"/>
                <a:gd name="T13" fmla="*/ 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1" name="Freeform 77"/>
            <p:cNvSpPr>
              <a:spLocks/>
            </p:cNvSpPr>
            <p:nvPr/>
          </p:nvSpPr>
          <p:spPr bwMode="invGray">
            <a:xfrm>
              <a:off x="4135" y="2995"/>
              <a:ext cx="10" cy="25"/>
            </a:xfrm>
            <a:custGeom>
              <a:avLst/>
              <a:gdLst>
                <a:gd name="T0" fmla="*/ 11 w 14"/>
                <a:gd name="T1" fmla="*/ 0 h 33"/>
                <a:gd name="T2" fmla="*/ 1 w 14"/>
                <a:gd name="T3" fmla="*/ 10 h 33"/>
                <a:gd name="T4" fmla="*/ 11 w 14"/>
                <a:gd name="T5" fmla="*/ 25 h 33"/>
                <a:gd name="T6" fmla="*/ 11 w 14"/>
                <a:gd name="T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2" name="Freeform 78"/>
            <p:cNvSpPr>
              <a:spLocks/>
            </p:cNvSpPr>
            <p:nvPr/>
          </p:nvSpPr>
          <p:spPr bwMode="invGray">
            <a:xfrm>
              <a:off x="4145" y="3007"/>
              <a:ext cx="21" cy="48"/>
            </a:xfrm>
            <a:custGeom>
              <a:avLst/>
              <a:gdLst>
                <a:gd name="T0" fmla="*/ 5 w 28"/>
                <a:gd name="T1" fmla="*/ 0 h 64"/>
                <a:gd name="T2" fmla="*/ 11 w 28"/>
                <a:gd name="T3" fmla="*/ 14 h 64"/>
                <a:gd name="T4" fmla="*/ 20 w 28"/>
                <a:gd name="T5" fmla="*/ 21 h 64"/>
                <a:gd name="T6" fmla="*/ 8 w 28"/>
                <a:gd name="T7" fmla="*/ 39 h 64"/>
                <a:gd name="T8" fmla="*/ 0 w 28"/>
                <a:gd name="T9" fmla="*/ 56 h 64"/>
                <a:gd name="T10" fmla="*/ 11 w 28"/>
                <a:gd name="T11" fmla="*/ 57 h 64"/>
                <a:gd name="T12" fmla="*/ 26 w 28"/>
                <a:gd name="T13" fmla="*/ 26 h 64"/>
                <a:gd name="T14" fmla="*/ 5 w 28"/>
                <a:gd name="T1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3" name="Freeform 79"/>
            <p:cNvSpPr>
              <a:spLocks/>
            </p:cNvSpPr>
            <p:nvPr/>
          </p:nvSpPr>
          <p:spPr bwMode="invGray">
            <a:xfrm>
              <a:off x="3876" y="3076"/>
              <a:ext cx="12" cy="27"/>
            </a:xfrm>
            <a:custGeom>
              <a:avLst/>
              <a:gdLst>
                <a:gd name="T0" fmla="*/ 14 w 16"/>
                <a:gd name="T1" fmla="*/ 3 h 36"/>
                <a:gd name="T2" fmla="*/ 0 w 16"/>
                <a:gd name="T3" fmla="*/ 7 h 36"/>
                <a:gd name="T4" fmla="*/ 8 w 16"/>
                <a:gd name="T5" fmla="*/ 22 h 36"/>
                <a:gd name="T6" fmla="*/ 14 w 16"/>
                <a:gd name="T7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4" name="Freeform 80"/>
            <p:cNvSpPr>
              <a:spLocks/>
            </p:cNvSpPr>
            <p:nvPr/>
          </p:nvSpPr>
          <p:spPr bwMode="invGray">
            <a:xfrm>
              <a:off x="3866" y="3053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5" name="Freeform 81"/>
            <p:cNvSpPr>
              <a:spLocks/>
            </p:cNvSpPr>
            <p:nvPr/>
          </p:nvSpPr>
          <p:spPr bwMode="invGray">
            <a:xfrm>
              <a:off x="3862" y="3035"/>
              <a:ext cx="12" cy="14"/>
            </a:xfrm>
            <a:custGeom>
              <a:avLst/>
              <a:gdLst>
                <a:gd name="T0" fmla="*/ 10 w 16"/>
                <a:gd name="T1" fmla="*/ 5 h 19"/>
                <a:gd name="T2" fmla="*/ 0 w 16"/>
                <a:gd name="T3" fmla="*/ 10 h 19"/>
                <a:gd name="T4" fmla="*/ 12 w 16"/>
                <a:gd name="T5" fmla="*/ 19 h 19"/>
                <a:gd name="T6" fmla="*/ 10 w 16"/>
                <a:gd name="T7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6" name="Freeform 82"/>
            <p:cNvSpPr>
              <a:spLocks/>
            </p:cNvSpPr>
            <p:nvPr/>
          </p:nvSpPr>
          <p:spPr bwMode="invGray">
            <a:xfrm>
              <a:off x="3850" y="2995"/>
              <a:ext cx="11" cy="19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7" name="Freeform 83"/>
            <p:cNvSpPr>
              <a:spLocks/>
            </p:cNvSpPr>
            <p:nvPr/>
          </p:nvSpPr>
          <p:spPr bwMode="invGray">
            <a:xfrm>
              <a:off x="3852" y="3020"/>
              <a:ext cx="16" cy="13"/>
            </a:xfrm>
            <a:custGeom>
              <a:avLst/>
              <a:gdLst>
                <a:gd name="T0" fmla="*/ 13 w 22"/>
                <a:gd name="T1" fmla="*/ 0 h 18"/>
                <a:gd name="T2" fmla="*/ 19 w 22"/>
                <a:gd name="T3" fmla="*/ 18 h 18"/>
                <a:gd name="T4" fmla="*/ 14 w 22"/>
                <a:gd name="T5" fmla="*/ 6 h 18"/>
                <a:gd name="T6" fmla="*/ 13 w 22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8" name="Freeform 84"/>
            <p:cNvSpPr>
              <a:spLocks/>
            </p:cNvSpPr>
            <p:nvPr/>
          </p:nvSpPr>
          <p:spPr bwMode="invGray">
            <a:xfrm>
              <a:off x="4688" y="3643"/>
              <a:ext cx="45" cy="60"/>
            </a:xfrm>
            <a:custGeom>
              <a:avLst/>
              <a:gdLst>
                <a:gd name="T0" fmla="*/ 10 w 60"/>
                <a:gd name="T1" fmla="*/ 7 h 81"/>
                <a:gd name="T2" fmla="*/ 3 w 60"/>
                <a:gd name="T3" fmla="*/ 18 h 81"/>
                <a:gd name="T4" fmla="*/ 15 w 60"/>
                <a:gd name="T5" fmla="*/ 39 h 81"/>
                <a:gd name="T6" fmla="*/ 27 w 60"/>
                <a:gd name="T7" fmla="*/ 54 h 81"/>
                <a:gd name="T8" fmla="*/ 40 w 60"/>
                <a:gd name="T9" fmla="*/ 63 h 81"/>
                <a:gd name="T10" fmla="*/ 51 w 60"/>
                <a:gd name="T11" fmla="*/ 81 h 81"/>
                <a:gd name="T12" fmla="*/ 52 w 60"/>
                <a:gd name="T13" fmla="*/ 57 h 81"/>
                <a:gd name="T14" fmla="*/ 43 w 60"/>
                <a:gd name="T15" fmla="*/ 37 h 81"/>
                <a:gd name="T16" fmla="*/ 25 w 60"/>
                <a:gd name="T17" fmla="*/ 18 h 81"/>
                <a:gd name="T18" fmla="*/ 10 w 60"/>
                <a:gd name="T19" fmla="*/ 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9" name="Freeform 85"/>
            <p:cNvSpPr>
              <a:spLocks/>
            </p:cNvSpPr>
            <p:nvPr/>
          </p:nvSpPr>
          <p:spPr bwMode="invGray">
            <a:xfrm>
              <a:off x="4919" y="3594"/>
              <a:ext cx="53" cy="46"/>
            </a:xfrm>
            <a:custGeom>
              <a:avLst/>
              <a:gdLst>
                <a:gd name="T0" fmla="*/ 28 w 71"/>
                <a:gd name="T1" fmla="*/ 23 h 61"/>
                <a:gd name="T2" fmla="*/ 13 w 71"/>
                <a:gd name="T3" fmla="*/ 32 h 61"/>
                <a:gd name="T4" fmla="*/ 1 w 71"/>
                <a:gd name="T5" fmla="*/ 44 h 61"/>
                <a:gd name="T6" fmla="*/ 13 w 71"/>
                <a:gd name="T7" fmla="*/ 59 h 61"/>
                <a:gd name="T8" fmla="*/ 28 w 71"/>
                <a:gd name="T9" fmla="*/ 44 h 61"/>
                <a:gd name="T10" fmla="*/ 40 w 71"/>
                <a:gd name="T11" fmla="*/ 23 h 61"/>
                <a:gd name="T12" fmla="*/ 55 w 71"/>
                <a:gd name="T13" fmla="*/ 0 h 61"/>
                <a:gd name="T14" fmla="*/ 71 w 71"/>
                <a:gd name="T15" fmla="*/ 11 h 61"/>
                <a:gd name="T16" fmla="*/ 35 w 71"/>
                <a:gd name="T17" fmla="*/ 23 h 61"/>
                <a:gd name="T18" fmla="*/ 28 w 71"/>
                <a:gd name="T19" fmla="*/ 2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0" name="Freeform 86"/>
            <p:cNvSpPr>
              <a:spLocks/>
            </p:cNvSpPr>
            <p:nvPr/>
          </p:nvSpPr>
          <p:spPr bwMode="invGray">
            <a:xfrm>
              <a:off x="4759" y="3569"/>
              <a:ext cx="17" cy="23"/>
            </a:xfrm>
            <a:custGeom>
              <a:avLst/>
              <a:gdLst>
                <a:gd name="T0" fmla="*/ 9 w 23"/>
                <a:gd name="T1" fmla="*/ 0 h 30"/>
                <a:gd name="T2" fmla="*/ 0 w 23"/>
                <a:gd name="T3" fmla="*/ 14 h 30"/>
                <a:gd name="T4" fmla="*/ 12 w 23"/>
                <a:gd name="T5" fmla="*/ 30 h 30"/>
                <a:gd name="T6" fmla="*/ 9 w 23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1" name="Freeform 87"/>
            <p:cNvSpPr>
              <a:spLocks/>
            </p:cNvSpPr>
            <p:nvPr/>
          </p:nvSpPr>
          <p:spPr bwMode="invGray">
            <a:xfrm>
              <a:off x="4751" y="3547"/>
              <a:ext cx="20" cy="17"/>
            </a:xfrm>
            <a:custGeom>
              <a:avLst/>
              <a:gdLst>
                <a:gd name="T0" fmla="*/ 19 w 26"/>
                <a:gd name="T1" fmla="*/ 0 h 23"/>
                <a:gd name="T2" fmla="*/ 0 w 26"/>
                <a:gd name="T3" fmla="*/ 14 h 23"/>
                <a:gd name="T4" fmla="*/ 21 w 26"/>
                <a:gd name="T5" fmla="*/ 20 h 23"/>
                <a:gd name="T6" fmla="*/ 19 w 26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" name="Freeform 88"/>
            <p:cNvSpPr>
              <a:spLocks/>
            </p:cNvSpPr>
            <p:nvPr/>
          </p:nvSpPr>
          <p:spPr bwMode="invGray">
            <a:xfrm>
              <a:off x="4598" y="3353"/>
              <a:ext cx="24" cy="33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" name="Freeform 89"/>
            <p:cNvSpPr>
              <a:spLocks/>
            </p:cNvSpPr>
            <p:nvPr/>
          </p:nvSpPr>
          <p:spPr bwMode="invGray">
            <a:xfrm>
              <a:off x="4632" y="3396"/>
              <a:ext cx="26" cy="33"/>
            </a:xfrm>
            <a:custGeom>
              <a:avLst/>
              <a:gdLst>
                <a:gd name="T0" fmla="*/ 30 w 34"/>
                <a:gd name="T1" fmla="*/ 0 h 44"/>
                <a:gd name="T2" fmla="*/ 10 w 34"/>
                <a:gd name="T3" fmla="*/ 9 h 44"/>
                <a:gd name="T4" fmla="*/ 14 w 34"/>
                <a:gd name="T5" fmla="*/ 32 h 44"/>
                <a:gd name="T6" fmla="*/ 26 w 34"/>
                <a:gd name="T7" fmla="*/ 36 h 44"/>
                <a:gd name="T8" fmla="*/ 30 w 3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4" name="Freeform 90"/>
            <p:cNvSpPr>
              <a:spLocks/>
            </p:cNvSpPr>
            <p:nvPr/>
          </p:nvSpPr>
          <p:spPr bwMode="invGray">
            <a:xfrm>
              <a:off x="4659" y="3459"/>
              <a:ext cx="28" cy="28"/>
            </a:xfrm>
            <a:custGeom>
              <a:avLst/>
              <a:gdLst>
                <a:gd name="T0" fmla="*/ 34 w 38"/>
                <a:gd name="T1" fmla="*/ 2 h 37"/>
                <a:gd name="T2" fmla="*/ 10 w 38"/>
                <a:gd name="T3" fmla="*/ 2 h 37"/>
                <a:gd name="T4" fmla="*/ 14 w 38"/>
                <a:gd name="T5" fmla="*/ 25 h 37"/>
                <a:gd name="T6" fmla="*/ 26 w 38"/>
                <a:gd name="T7" fmla="*/ 29 h 37"/>
                <a:gd name="T8" fmla="*/ 34 w 38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5" name="Freeform 91"/>
            <p:cNvSpPr>
              <a:spLocks/>
            </p:cNvSpPr>
            <p:nvPr/>
          </p:nvSpPr>
          <p:spPr bwMode="invGray">
            <a:xfrm>
              <a:off x="4693" y="3449"/>
              <a:ext cx="28" cy="26"/>
            </a:xfrm>
            <a:custGeom>
              <a:avLst/>
              <a:gdLst>
                <a:gd name="T0" fmla="*/ 34 w 38"/>
                <a:gd name="T1" fmla="*/ 2 h 34"/>
                <a:gd name="T2" fmla="*/ 10 w 38"/>
                <a:gd name="T3" fmla="*/ 2 h 34"/>
                <a:gd name="T4" fmla="*/ 16 w 38"/>
                <a:gd name="T5" fmla="*/ 22 h 34"/>
                <a:gd name="T6" fmla="*/ 27 w 38"/>
                <a:gd name="T7" fmla="*/ 22 h 34"/>
                <a:gd name="T8" fmla="*/ 34 w 38"/>
                <a:gd name="T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6" name="Freeform 92"/>
            <p:cNvSpPr>
              <a:spLocks/>
            </p:cNvSpPr>
            <p:nvPr/>
          </p:nvSpPr>
          <p:spPr bwMode="invGray">
            <a:xfrm>
              <a:off x="4683" y="3413"/>
              <a:ext cx="26" cy="20"/>
            </a:xfrm>
            <a:custGeom>
              <a:avLst/>
              <a:gdLst>
                <a:gd name="T0" fmla="*/ 31 w 35"/>
                <a:gd name="T1" fmla="*/ 1 h 27"/>
                <a:gd name="T2" fmla="*/ 10 w 35"/>
                <a:gd name="T3" fmla="*/ 2 h 27"/>
                <a:gd name="T4" fmla="*/ 13 w 35"/>
                <a:gd name="T5" fmla="*/ 15 h 27"/>
                <a:gd name="T6" fmla="*/ 25 w 35"/>
                <a:gd name="T7" fmla="*/ 19 h 27"/>
                <a:gd name="T8" fmla="*/ 31 w 35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7" name="Freeform 93"/>
            <p:cNvSpPr>
              <a:spLocks/>
            </p:cNvSpPr>
            <p:nvPr/>
          </p:nvSpPr>
          <p:spPr bwMode="invGray">
            <a:xfrm>
              <a:off x="4657" y="3388"/>
              <a:ext cx="26" cy="35"/>
            </a:xfrm>
            <a:custGeom>
              <a:avLst/>
              <a:gdLst>
                <a:gd name="T0" fmla="*/ 28 w 35"/>
                <a:gd name="T1" fmla="*/ 16 h 47"/>
                <a:gd name="T2" fmla="*/ 19 w 35"/>
                <a:gd name="T3" fmla="*/ 2 h 47"/>
                <a:gd name="T4" fmla="*/ 10 w 35"/>
                <a:gd name="T5" fmla="*/ 25 h 47"/>
                <a:gd name="T6" fmla="*/ 19 w 35"/>
                <a:gd name="T7" fmla="*/ 35 h 47"/>
                <a:gd name="T8" fmla="*/ 27 w 35"/>
                <a:gd name="T9" fmla="*/ 29 h 47"/>
                <a:gd name="T10" fmla="*/ 28 w 35"/>
                <a:gd name="T11" fmla="*/ 1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8" name="Freeform 94"/>
            <p:cNvSpPr>
              <a:spLocks/>
            </p:cNvSpPr>
            <p:nvPr/>
          </p:nvSpPr>
          <p:spPr bwMode="invGray">
            <a:xfrm>
              <a:off x="4625" y="3372"/>
              <a:ext cx="24" cy="26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9" name="Freeform 95"/>
            <p:cNvSpPr>
              <a:spLocks/>
            </p:cNvSpPr>
            <p:nvPr/>
          </p:nvSpPr>
          <p:spPr bwMode="invGray">
            <a:xfrm>
              <a:off x="4665" y="3425"/>
              <a:ext cx="24" cy="26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0" name="Freeform 96"/>
            <p:cNvSpPr>
              <a:spLocks/>
            </p:cNvSpPr>
            <p:nvPr/>
          </p:nvSpPr>
          <p:spPr bwMode="invGray">
            <a:xfrm>
              <a:off x="3055" y="2051"/>
              <a:ext cx="141" cy="108"/>
            </a:xfrm>
            <a:custGeom>
              <a:avLst/>
              <a:gdLst>
                <a:gd name="T0" fmla="*/ 171 w 189"/>
                <a:gd name="T1" fmla="*/ 4 h 144"/>
                <a:gd name="T2" fmla="*/ 185 w 189"/>
                <a:gd name="T3" fmla="*/ 4 h 144"/>
                <a:gd name="T4" fmla="*/ 189 w 189"/>
                <a:gd name="T5" fmla="*/ 16 h 144"/>
                <a:gd name="T6" fmla="*/ 187 w 189"/>
                <a:gd name="T7" fmla="*/ 24 h 144"/>
                <a:gd name="T8" fmla="*/ 131 w 189"/>
                <a:gd name="T9" fmla="*/ 44 h 144"/>
                <a:gd name="T10" fmla="*/ 109 w 189"/>
                <a:gd name="T11" fmla="*/ 58 h 144"/>
                <a:gd name="T12" fmla="*/ 97 w 189"/>
                <a:gd name="T13" fmla="*/ 62 h 144"/>
                <a:gd name="T14" fmla="*/ 71 w 189"/>
                <a:gd name="T15" fmla="*/ 82 h 144"/>
                <a:gd name="T16" fmla="*/ 75 w 189"/>
                <a:gd name="T17" fmla="*/ 92 h 144"/>
                <a:gd name="T18" fmla="*/ 83 w 189"/>
                <a:gd name="T19" fmla="*/ 116 h 144"/>
                <a:gd name="T20" fmla="*/ 107 w 189"/>
                <a:gd name="T21" fmla="*/ 126 h 144"/>
                <a:gd name="T22" fmla="*/ 93 w 189"/>
                <a:gd name="T23" fmla="*/ 140 h 144"/>
                <a:gd name="T24" fmla="*/ 83 w 189"/>
                <a:gd name="T25" fmla="*/ 130 h 144"/>
                <a:gd name="T26" fmla="*/ 71 w 189"/>
                <a:gd name="T27" fmla="*/ 134 h 144"/>
                <a:gd name="T28" fmla="*/ 21 w 189"/>
                <a:gd name="T29" fmla="*/ 122 h 144"/>
                <a:gd name="T30" fmla="*/ 19 w 189"/>
                <a:gd name="T31" fmla="*/ 106 h 144"/>
                <a:gd name="T32" fmla="*/ 47 w 189"/>
                <a:gd name="T33" fmla="*/ 90 h 144"/>
                <a:gd name="T34" fmla="*/ 51 w 189"/>
                <a:gd name="T35" fmla="*/ 76 h 144"/>
                <a:gd name="T36" fmla="*/ 47 w 189"/>
                <a:gd name="T37" fmla="*/ 64 h 144"/>
                <a:gd name="T38" fmla="*/ 73 w 189"/>
                <a:gd name="T39" fmla="*/ 46 h 144"/>
                <a:gd name="T40" fmla="*/ 97 w 189"/>
                <a:gd name="T41" fmla="*/ 36 h 144"/>
                <a:gd name="T42" fmla="*/ 113 w 189"/>
                <a:gd name="T43" fmla="*/ 24 h 144"/>
                <a:gd name="T44" fmla="*/ 171 w 189"/>
                <a:gd name="T45" fmla="*/ 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1" name="Freeform 97"/>
            <p:cNvSpPr>
              <a:spLocks/>
            </p:cNvSpPr>
            <p:nvPr/>
          </p:nvSpPr>
          <p:spPr bwMode="invGray">
            <a:xfrm>
              <a:off x="3139" y="2155"/>
              <a:ext cx="40" cy="12"/>
            </a:xfrm>
            <a:custGeom>
              <a:avLst/>
              <a:gdLst>
                <a:gd name="T0" fmla="*/ 24 w 53"/>
                <a:gd name="T1" fmla="*/ 0 h 17"/>
                <a:gd name="T2" fmla="*/ 12 w 53"/>
                <a:gd name="T3" fmla="*/ 2 h 17"/>
                <a:gd name="T4" fmla="*/ 32 w 53"/>
                <a:gd name="T5" fmla="*/ 16 h 17"/>
                <a:gd name="T6" fmla="*/ 44 w 53"/>
                <a:gd name="T7" fmla="*/ 14 h 17"/>
                <a:gd name="T8" fmla="*/ 24 w 5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" name="Freeform 98"/>
            <p:cNvSpPr>
              <a:spLocks/>
            </p:cNvSpPr>
            <p:nvPr/>
          </p:nvSpPr>
          <p:spPr bwMode="invGray">
            <a:xfrm>
              <a:off x="3344" y="1999"/>
              <a:ext cx="42" cy="28"/>
            </a:xfrm>
            <a:custGeom>
              <a:avLst/>
              <a:gdLst>
                <a:gd name="T0" fmla="*/ 57 w 57"/>
                <a:gd name="T1" fmla="*/ 4 h 37"/>
                <a:gd name="T2" fmla="*/ 25 w 57"/>
                <a:gd name="T3" fmla="*/ 24 h 37"/>
                <a:gd name="T4" fmla="*/ 11 w 57"/>
                <a:gd name="T5" fmla="*/ 34 h 37"/>
                <a:gd name="T6" fmla="*/ 9 w 57"/>
                <a:gd name="T7" fmla="*/ 4 h 37"/>
                <a:gd name="T8" fmla="*/ 21 w 57"/>
                <a:gd name="T9" fmla="*/ 0 h 37"/>
                <a:gd name="T10" fmla="*/ 57 w 57"/>
                <a:gd name="T11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" name="Freeform 99"/>
            <p:cNvSpPr>
              <a:spLocks/>
            </p:cNvSpPr>
            <p:nvPr/>
          </p:nvSpPr>
          <p:spPr bwMode="invGray">
            <a:xfrm>
              <a:off x="3374" y="2012"/>
              <a:ext cx="50" cy="20"/>
            </a:xfrm>
            <a:custGeom>
              <a:avLst/>
              <a:gdLst>
                <a:gd name="T0" fmla="*/ 29 w 68"/>
                <a:gd name="T1" fmla="*/ 0 h 26"/>
                <a:gd name="T2" fmla="*/ 11 w 68"/>
                <a:gd name="T3" fmla="*/ 6 h 26"/>
                <a:gd name="T4" fmla="*/ 57 w 68"/>
                <a:gd name="T5" fmla="*/ 26 h 26"/>
                <a:gd name="T6" fmla="*/ 63 w 68"/>
                <a:gd name="T7" fmla="*/ 24 h 26"/>
                <a:gd name="T8" fmla="*/ 29 w 6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" name="Freeform 100"/>
            <p:cNvSpPr>
              <a:spLocks/>
            </p:cNvSpPr>
            <p:nvPr/>
          </p:nvSpPr>
          <p:spPr bwMode="invGray">
            <a:xfrm>
              <a:off x="3428" y="2015"/>
              <a:ext cx="50" cy="32"/>
            </a:xfrm>
            <a:custGeom>
              <a:avLst/>
              <a:gdLst>
                <a:gd name="T0" fmla="*/ 50 w 66"/>
                <a:gd name="T1" fmla="*/ 9 h 43"/>
                <a:gd name="T2" fmla="*/ 26 w 66"/>
                <a:gd name="T3" fmla="*/ 9 h 43"/>
                <a:gd name="T4" fmla="*/ 10 w 66"/>
                <a:gd name="T5" fmla="*/ 9 h 43"/>
                <a:gd name="T6" fmla="*/ 8 w 66"/>
                <a:gd name="T7" fmla="*/ 35 h 43"/>
                <a:gd name="T8" fmla="*/ 32 w 66"/>
                <a:gd name="T9" fmla="*/ 43 h 43"/>
                <a:gd name="T10" fmla="*/ 62 w 66"/>
                <a:gd name="T11" fmla="*/ 27 h 43"/>
                <a:gd name="T12" fmla="*/ 50 w 66"/>
                <a:gd name="T13" fmla="*/ 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" name="Freeform 101"/>
            <p:cNvSpPr>
              <a:spLocks/>
            </p:cNvSpPr>
            <p:nvPr/>
          </p:nvSpPr>
          <p:spPr bwMode="invGray">
            <a:xfrm>
              <a:off x="3777" y="2042"/>
              <a:ext cx="88" cy="31"/>
            </a:xfrm>
            <a:custGeom>
              <a:avLst/>
              <a:gdLst>
                <a:gd name="T0" fmla="*/ 14 w 117"/>
                <a:gd name="T1" fmla="*/ 0 h 41"/>
                <a:gd name="T2" fmla="*/ 8 w 117"/>
                <a:gd name="T3" fmla="*/ 16 h 41"/>
                <a:gd name="T4" fmla="*/ 50 w 117"/>
                <a:gd name="T5" fmla="*/ 30 h 41"/>
                <a:gd name="T6" fmla="*/ 76 w 117"/>
                <a:gd name="T7" fmla="*/ 36 h 41"/>
                <a:gd name="T8" fmla="*/ 112 w 117"/>
                <a:gd name="T9" fmla="*/ 22 h 41"/>
                <a:gd name="T10" fmla="*/ 78 w 117"/>
                <a:gd name="T11" fmla="*/ 4 h 41"/>
                <a:gd name="T12" fmla="*/ 14 w 117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" name="Freeform 102"/>
            <p:cNvSpPr>
              <a:spLocks/>
            </p:cNvSpPr>
            <p:nvPr/>
          </p:nvSpPr>
          <p:spPr bwMode="invGray">
            <a:xfrm>
              <a:off x="3867" y="2041"/>
              <a:ext cx="46" cy="24"/>
            </a:xfrm>
            <a:custGeom>
              <a:avLst/>
              <a:gdLst>
                <a:gd name="T0" fmla="*/ 32 w 62"/>
                <a:gd name="T1" fmla="*/ 4 h 32"/>
                <a:gd name="T2" fmla="*/ 62 w 62"/>
                <a:gd name="T3" fmla="*/ 10 h 32"/>
                <a:gd name="T4" fmla="*/ 30 w 62"/>
                <a:gd name="T5" fmla="*/ 32 h 32"/>
                <a:gd name="T6" fmla="*/ 6 w 62"/>
                <a:gd name="T7" fmla="*/ 22 h 32"/>
                <a:gd name="T8" fmla="*/ 32 w 62"/>
                <a:gd name="T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" name="Freeform 103"/>
            <p:cNvSpPr>
              <a:spLocks/>
            </p:cNvSpPr>
            <p:nvPr/>
          </p:nvSpPr>
          <p:spPr bwMode="invGray">
            <a:xfrm>
              <a:off x="3846" y="2070"/>
              <a:ext cx="37" cy="17"/>
            </a:xfrm>
            <a:custGeom>
              <a:avLst/>
              <a:gdLst>
                <a:gd name="T0" fmla="*/ 20 w 49"/>
                <a:gd name="T1" fmla="*/ 1 h 23"/>
                <a:gd name="T2" fmla="*/ 6 w 49"/>
                <a:gd name="T3" fmla="*/ 5 h 23"/>
                <a:gd name="T4" fmla="*/ 38 w 49"/>
                <a:gd name="T5" fmla="*/ 23 h 23"/>
                <a:gd name="T6" fmla="*/ 20 w 49"/>
                <a:gd name="T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" name="Freeform 104"/>
            <p:cNvSpPr>
              <a:spLocks/>
            </p:cNvSpPr>
            <p:nvPr/>
          </p:nvSpPr>
          <p:spPr bwMode="invGray">
            <a:xfrm>
              <a:off x="4098" y="2294"/>
              <a:ext cx="76" cy="114"/>
            </a:xfrm>
            <a:custGeom>
              <a:avLst/>
              <a:gdLst>
                <a:gd name="T0" fmla="*/ 6 w 102"/>
                <a:gd name="T1" fmla="*/ 0 h 152"/>
                <a:gd name="T2" fmla="*/ 0 w 102"/>
                <a:gd name="T3" fmla="*/ 18 h 152"/>
                <a:gd name="T4" fmla="*/ 14 w 102"/>
                <a:gd name="T5" fmla="*/ 42 h 152"/>
                <a:gd name="T6" fmla="*/ 32 w 102"/>
                <a:gd name="T7" fmla="*/ 72 h 152"/>
                <a:gd name="T8" fmla="*/ 36 w 102"/>
                <a:gd name="T9" fmla="*/ 104 h 152"/>
                <a:gd name="T10" fmla="*/ 80 w 102"/>
                <a:gd name="T11" fmla="*/ 152 h 152"/>
                <a:gd name="T12" fmla="*/ 86 w 102"/>
                <a:gd name="T13" fmla="*/ 124 h 152"/>
                <a:gd name="T14" fmla="*/ 74 w 102"/>
                <a:gd name="T15" fmla="*/ 102 h 152"/>
                <a:gd name="T16" fmla="*/ 62 w 102"/>
                <a:gd name="T17" fmla="*/ 92 h 152"/>
                <a:gd name="T18" fmla="*/ 52 w 102"/>
                <a:gd name="T19" fmla="*/ 74 h 152"/>
                <a:gd name="T20" fmla="*/ 42 w 102"/>
                <a:gd name="T21" fmla="*/ 44 h 152"/>
                <a:gd name="T22" fmla="*/ 4 w 102"/>
                <a:gd name="T23" fmla="*/ 12 h 152"/>
                <a:gd name="T24" fmla="*/ 6 w 102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" name="Freeform 105"/>
            <p:cNvSpPr>
              <a:spLocks/>
            </p:cNvSpPr>
            <p:nvPr/>
          </p:nvSpPr>
          <p:spPr bwMode="invGray">
            <a:xfrm>
              <a:off x="4159" y="2412"/>
              <a:ext cx="55" cy="78"/>
            </a:xfrm>
            <a:custGeom>
              <a:avLst/>
              <a:gdLst>
                <a:gd name="T0" fmla="*/ 64 w 74"/>
                <a:gd name="T1" fmla="*/ 22 h 103"/>
                <a:gd name="T2" fmla="*/ 74 w 74"/>
                <a:gd name="T3" fmla="*/ 40 h 103"/>
                <a:gd name="T4" fmla="*/ 30 w 74"/>
                <a:gd name="T5" fmla="*/ 84 h 103"/>
                <a:gd name="T6" fmla="*/ 32 w 74"/>
                <a:gd name="T7" fmla="*/ 100 h 103"/>
                <a:gd name="T8" fmla="*/ 20 w 74"/>
                <a:gd name="T9" fmla="*/ 94 h 103"/>
                <a:gd name="T10" fmla="*/ 6 w 74"/>
                <a:gd name="T11" fmla="*/ 84 h 103"/>
                <a:gd name="T12" fmla="*/ 0 w 74"/>
                <a:gd name="T13" fmla="*/ 82 h 103"/>
                <a:gd name="T14" fmla="*/ 10 w 74"/>
                <a:gd name="T15" fmla="*/ 58 h 103"/>
                <a:gd name="T16" fmla="*/ 12 w 74"/>
                <a:gd name="T17" fmla="*/ 52 h 103"/>
                <a:gd name="T18" fmla="*/ 2 w 74"/>
                <a:gd name="T19" fmla="*/ 24 h 103"/>
                <a:gd name="T20" fmla="*/ 4 w 74"/>
                <a:gd name="T21" fmla="*/ 14 h 103"/>
                <a:gd name="T22" fmla="*/ 26 w 74"/>
                <a:gd name="T23" fmla="*/ 22 h 103"/>
                <a:gd name="T24" fmla="*/ 36 w 74"/>
                <a:gd name="T25" fmla="*/ 36 h 103"/>
                <a:gd name="T26" fmla="*/ 64 w 74"/>
                <a:gd name="T27" fmla="*/ 2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" name="Freeform 106"/>
            <p:cNvSpPr>
              <a:spLocks/>
            </p:cNvSpPr>
            <p:nvPr/>
          </p:nvSpPr>
          <p:spPr bwMode="invGray">
            <a:xfrm>
              <a:off x="4123" y="2492"/>
              <a:ext cx="109" cy="189"/>
            </a:xfrm>
            <a:custGeom>
              <a:avLst/>
              <a:gdLst>
                <a:gd name="T0" fmla="*/ 82 w 146"/>
                <a:gd name="T1" fmla="*/ 100 h 252"/>
                <a:gd name="T2" fmla="*/ 66 w 146"/>
                <a:gd name="T3" fmla="*/ 106 h 252"/>
                <a:gd name="T4" fmla="*/ 64 w 146"/>
                <a:gd name="T5" fmla="*/ 132 h 252"/>
                <a:gd name="T6" fmla="*/ 22 w 146"/>
                <a:gd name="T7" fmla="*/ 146 h 252"/>
                <a:gd name="T8" fmla="*/ 8 w 146"/>
                <a:gd name="T9" fmla="*/ 168 h 252"/>
                <a:gd name="T10" fmla="*/ 20 w 146"/>
                <a:gd name="T11" fmla="*/ 182 h 252"/>
                <a:gd name="T12" fmla="*/ 8 w 146"/>
                <a:gd name="T13" fmla="*/ 198 h 252"/>
                <a:gd name="T14" fmla="*/ 24 w 146"/>
                <a:gd name="T15" fmla="*/ 252 h 252"/>
                <a:gd name="T16" fmla="*/ 28 w 146"/>
                <a:gd name="T17" fmla="*/ 214 h 252"/>
                <a:gd name="T18" fmla="*/ 22 w 146"/>
                <a:gd name="T19" fmla="*/ 192 h 252"/>
                <a:gd name="T20" fmla="*/ 42 w 146"/>
                <a:gd name="T21" fmla="*/ 176 h 252"/>
                <a:gd name="T22" fmla="*/ 52 w 146"/>
                <a:gd name="T23" fmla="*/ 158 h 252"/>
                <a:gd name="T24" fmla="*/ 66 w 146"/>
                <a:gd name="T25" fmla="*/ 174 h 252"/>
                <a:gd name="T26" fmla="*/ 44 w 146"/>
                <a:gd name="T27" fmla="*/ 190 h 252"/>
                <a:gd name="T28" fmla="*/ 56 w 146"/>
                <a:gd name="T29" fmla="*/ 200 h 252"/>
                <a:gd name="T30" fmla="*/ 68 w 146"/>
                <a:gd name="T31" fmla="*/ 178 h 252"/>
                <a:gd name="T32" fmla="*/ 84 w 146"/>
                <a:gd name="T33" fmla="*/ 184 h 252"/>
                <a:gd name="T34" fmla="*/ 104 w 146"/>
                <a:gd name="T35" fmla="*/ 148 h 252"/>
                <a:gd name="T36" fmla="*/ 114 w 146"/>
                <a:gd name="T37" fmla="*/ 156 h 252"/>
                <a:gd name="T38" fmla="*/ 136 w 146"/>
                <a:gd name="T39" fmla="*/ 148 h 252"/>
                <a:gd name="T40" fmla="*/ 146 w 146"/>
                <a:gd name="T41" fmla="*/ 130 h 252"/>
                <a:gd name="T42" fmla="*/ 142 w 146"/>
                <a:gd name="T43" fmla="*/ 110 h 252"/>
                <a:gd name="T44" fmla="*/ 134 w 146"/>
                <a:gd name="T45" fmla="*/ 98 h 252"/>
                <a:gd name="T46" fmla="*/ 122 w 146"/>
                <a:gd name="T47" fmla="*/ 40 h 252"/>
                <a:gd name="T48" fmla="*/ 94 w 146"/>
                <a:gd name="T49" fmla="*/ 0 h 252"/>
                <a:gd name="T50" fmla="*/ 78 w 146"/>
                <a:gd name="T51" fmla="*/ 12 h 252"/>
                <a:gd name="T52" fmla="*/ 96 w 146"/>
                <a:gd name="T53" fmla="*/ 34 h 252"/>
                <a:gd name="T54" fmla="*/ 96 w 146"/>
                <a:gd name="T55" fmla="*/ 64 h 252"/>
                <a:gd name="T56" fmla="*/ 82 w 146"/>
                <a:gd name="T57" fmla="*/ 10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" name="Freeform 107"/>
            <p:cNvSpPr>
              <a:spLocks/>
            </p:cNvSpPr>
            <p:nvPr/>
          </p:nvSpPr>
          <p:spPr bwMode="invGray">
            <a:xfrm>
              <a:off x="3062" y="1988"/>
              <a:ext cx="52" cy="30"/>
            </a:xfrm>
            <a:custGeom>
              <a:avLst/>
              <a:gdLst>
                <a:gd name="T0" fmla="*/ 59 w 70"/>
                <a:gd name="T1" fmla="*/ 0 h 40"/>
                <a:gd name="T2" fmla="*/ 65 w 70"/>
                <a:gd name="T3" fmla="*/ 20 h 40"/>
                <a:gd name="T4" fmla="*/ 41 w 70"/>
                <a:gd name="T5" fmla="*/ 24 h 40"/>
                <a:gd name="T6" fmla="*/ 31 w 70"/>
                <a:gd name="T7" fmla="*/ 40 h 40"/>
                <a:gd name="T8" fmla="*/ 7 w 70"/>
                <a:gd name="T9" fmla="*/ 38 h 40"/>
                <a:gd name="T10" fmla="*/ 1 w 70"/>
                <a:gd name="T11" fmla="*/ 36 h 40"/>
                <a:gd name="T12" fmla="*/ 33 w 70"/>
                <a:gd name="T13" fmla="*/ 20 h 40"/>
                <a:gd name="T14" fmla="*/ 59 w 70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" name="Freeform 108"/>
            <p:cNvSpPr>
              <a:spLocks/>
            </p:cNvSpPr>
            <p:nvPr/>
          </p:nvSpPr>
          <p:spPr bwMode="invGray">
            <a:xfrm>
              <a:off x="2955" y="1997"/>
              <a:ext cx="19" cy="22"/>
            </a:xfrm>
            <a:custGeom>
              <a:avLst/>
              <a:gdLst>
                <a:gd name="T0" fmla="*/ 18 w 26"/>
                <a:gd name="T1" fmla="*/ 0 h 29"/>
                <a:gd name="T2" fmla="*/ 0 w 26"/>
                <a:gd name="T3" fmla="*/ 18 h 29"/>
                <a:gd name="T4" fmla="*/ 18 w 26"/>
                <a:gd name="T5" fmla="*/ 26 h 29"/>
                <a:gd name="T6" fmla="*/ 18 w 2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" name="Freeform 109"/>
            <p:cNvSpPr>
              <a:spLocks/>
            </p:cNvSpPr>
            <p:nvPr/>
          </p:nvSpPr>
          <p:spPr bwMode="invGray">
            <a:xfrm>
              <a:off x="2979" y="1996"/>
              <a:ext cx="37" cy="27"/>
            </a:xfrm>
            <a:custGeom>
              <a:avLst/>
              <a:gdLst>
                <a:gd name="T0" fmla="*/ 14 w 49"/>
                <a:gd name="T1" fmla="*/ 6 h 36"/>
                <a:gd name="T2" fmla="*/ 0 w 49"/>
                <a:gd name="T3" fmla="*/ 18 h 36"/>
                <a:gd name="T4" fmla="*/ 6 w 49"/>
                <a:gd name="T5" fmla="*/ 32 h 36"/>
                <a:gd name="T6" fmla="*/ 18 w 49"/>
                <a:gd name="T7" fmla="*/ 36 h 36"/>
                <a:gd name="T8" fmla="*/ 40 w 49"/>
                <a:gd name="T9" fmla="*/ 26 h 36"/>
                <a:gd name="T10" fmla="*/ 14 w 49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" name="Freeform 110"/>
            <p:cNvSpPr>
              <a:spLocks/>
            </p:cNvSpPr>
            <p:nvPr/>
          </p:nvSpPr>
          <p:spPr bwMode="invGray">
            <a:xfrm>
              <a:off x="3040" y="1987"/>
              <a:ext cx="20" cy="16"/>
            </a:xfrm>
            <a:custGeom>
              <a:avLst/>
              <a:gdLst>
                <a:gd name="T0" fmla="*/ 11 w 27"/>
                <a:gd name="T1" fmla="*/ 0 h 22"/>
                <a:gd name="T2" fmla="*/ 3 w 27"/>
                <a:gd name="T3" fmla="*/ 12 h 22"/>
                <a:gd name="T4" fmla="*/ 19 w 27"/>
                <a:gd name="T5" fmla="*/ 22 h 22"/>
                <a:gd name="T6" fmla="*/ 11 w 27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" name="Freeform 111"/>
            <p:cNvSpPr>
              <a:spLocks/>
            </p:cNvSpPr>
            <p:nvPr/>
          </p:nvSpPr>
          <p:spPr bwMode="invGray">
            <a:xfrm>
              <a:off x="3022" y="2005"/>
              <a:ext cx="15" cy="13"/>
            </a:xfrm>
            <a:custGeom>
              <a:avLst/>
              <a:gdLst>
                <a:gd name="T0" fmla="*/ 11 w 20"/>
                <a:gd name="T1" fmla="*/ 0 h 18"/>
                <a:gd name="T2" fmla="*/ 9 w 20"/>
                <a:gd name="T3" fmla="*/ 18 h 18"/>
                <a:gd name="T4" fmla="*/ 11 w 20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" name="Freeform 112"/>
            <p:cNvSpPr>
              <a:spLocks/>
            </p:cNvSpPr>
            <p:nvPr/>
          </p:nvSpPr>
          <p:spPr bwMode="invGray">
            <a:xfrm>
              <a:off x="4162" y="2021"/>
              <a:ext cx="18" cy="33"/>
            </a:xfrm>
            <a:custGeom>
              <a:avLst/>
              <a:gdLst>
                <a:gd name="T0" fmla="*/ 24 w 24"/>
                <a:gd name="T1" fmla="*/ 0 h 44"/>
                <a:gd name="T2" fmla="*/ 8 w 24"/>
                <a:gd name="T3" fmla="*/ 16 h 44"/>
                <a:gd name="T4" fmla="*/ 0 w 24"/>
                <a:gd name="T5" fmla="*/ 34 h 44"/>
                <a:gd name="T6" fmla="*/ 16 w 24"/>
                <a:gd name="T7" fmla="*/ 40 h 44"/>
                <a:gd name="T8" fmla="*/ 24 w 2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" name="Freeform 113"/>
            <p:cNvSpPr>
              <a:spLocks/>
            </p:cNvSpPr>
            <p:nvPr/>
          </p:nvSpPr>
          <p:spPr bwMode="invGray">
            <a:xfrm>
              <a:off x="3278" y="3473"/>
              <a:ext cx="31" cy="18"/>
            </a:xfrm>
            <a:custGeom>
              <a:avLst/>
              <a:gdLst>
                <a:gd name="T0" fmla="*/ 30 w 41"/>
                <a:gd name="T1" fmla="*/ 0 h 24"/>
                <a:gd name="T2" fmla="*/ 26 w 41"/>
                <a:gd name="T3" fmla="*/ 24 h 24"/>
                <a:gd name="T4" fmla="*/ 30 w 41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" name="Freeform 114"/>
            <p:cNvSpPr>
              <a:spLocks/>
            </p:cNvSpPr>
            <p:nvPr/>
          </p:nvSpPr>
          <p:spPr bwMode="invGray">
            <a:xfrm>
              <a:off x="3318" y="3466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" name="Freeform 115"/>
            <p:cNvSpPr>
              <a:spLocks/>
            </p:cNvSpPr>
            <p:nvPr/>
          </p:nvSpPr>
          <p:spPr bwMode="invGray">
            <a:xfrm>
              <a:off x="3251" y="3312"/>
              <a:ext cx="9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" name="Freeform 116"/>
            <p:cNvSpPr>
              <a:spLocks/>
            </p:cNvSpPr>
            <p:nvPr/>
          </p:nvSpPr>
          <p:spPr bwMode="invGray">
            <a:xfrm>
              <a:off x="3311" y="3239"/>
              <a:ext cx="11" cy="19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" name="Freeform 117"/>
            <p:cNvSpPr>
              <a:spLocks/>
            </p:cNvSpPr>
            <p:nvPr/>
          </p:nvSpPr>
          <p:spPr bwMode="invGray">
            <a:xfrm>
              <a:off x="3287" y="3238"/>
              <a:ext cx="11" cy="19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" name="Freeform 118"/>
            <p:cNvSpPr>
              <a:spLocks/>
            </p:cNvSpPr>
            <p:nvPr/>
          </p:nvSpPr>
          <p:spPr bwMode="invGray">
            <a:xfrm>
              <a:off x="3276" y="3260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" name="Freeform 119"/>
            <p:cNvSpPr>
              <a:spLocks/>
            </p:cNvSpPr>
            <p:nvPr/>
          </p:nvSpPr>
          <p:spPr bwMode="invGray">
            <a:xfrm>
              <a:off x="3251" y="3294"/>
              <a:ext cx="9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" name="Freeform 120"/>
            <p:cNvSpPr>
              <a:spLocks/>
            </p:cNvSpPr>
            <p:nvPr/>
          </p:nvSpPr>
          <p:spPr bwMode="invGray">
            <a:xfrm>
              <a:off x="3270" y="3281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" name="Freeform 121"/>
            <p:cNvSpPr>
              <a:spLocks/>
            </p:cNvSpPr>
            <p:nvPr/>
          </p:nvSpPr>
          <p:spPr bwMode="invGray">
            <a:xfrm>
              <a:off x="2537" y="2293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6" name="Freeform 122"/>
            <p:cNvSpPr>
              <a:spLocks/>
            </p:cNvSpPr>
            <p:nvPr/>
          </p:nvSpPr>
          <p:spPr bwMode="invGray">
            <a:xfrm>
              <a:off x="2476" y="2259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7" name="Freeform 123"/>
            <p:cNvSpPr>
              <a:spLocks/>
            </p:cNvSpPr>
            <p:nvPr/>
          </p:nvSpPr>
          <p:spPr bwMode="invGray">
            <a:xfrm>
              <a:off x="2238" y="2042"/>
              <a:ext cx="2060" cy="1644"/>
            </a:xfrm>
            <a:custGeom>
              <a:avLst/>
              <a:gdLst>
                <a:gd name="T0" fmla="*/ 452 w 2060"/>
                <a:gd name="T1" fmla="*/ 653 h 1644"/>
                <a:gd name="T2" fmla="*/ 333 w 2060"/>
                <a:gd name="T3" fmla="*/ 595 h 1644"/>
                <a:gd name="T4" fmla="*/ 158 w 2060"/>
                <a:gd name="T5" fmla="*/ 645 h 1644"/>
                <a:gd name="T6" fmla="*/ 46 w 2060"/>
                <a:gd name="T7" fmla="*/ 759 h 1644"/>
                <a:gd name="T8" fmla="*/ 12 w 2060"/>
                <a:gd name="T9" fmla="*/ 941 h 1644"/>
                <a:gd name="T10" fmla="*/ 146 w 2060"/>
                <a:gd name="T11" fmla="*/ 1059 h 1644"/>
                <a:gd name="T12" fmla="*/ 308 w 2060"/>
                <a:gd name="T13" fmla="*/ 1041 h 1644"/>
                <a:gd name="T14" fmla="*/ 396 w 2060"/>
                <a:gd name="T15" fmla="*/ 1138 h 1644"/>
                <a:gd name="T16" fmla="*/ 452 w 2060"/>
                <a:gd name="T17" fmla="*/ 1447 h 1644"/>
                <a:gd name="T18" fmla="*/ 497 w 2060"/>
                <a:gd name="T19" fmla="*/ 1628 h 1644"/>
                <a:gd name="T20" fmla="*/ 704 w 2060"/>
                <a:gd name="T21" fmla="*/ 1574 h 1644"/>
                <a:gd name="T22" fmla="*/ 817 w 2060"/>
                <a:gd name="T23" fmla="*/ 1380 h 1644"/>
                <a:gd name="T24" fmla="*/ 885 w 2060"/>
                <a:gd name="T25" fmla="*/ 1153 h 1644"/>
                <a:gd name="T26" fmla="*/ 998 w 2060"/>
                <a:gd name="T27" fmla="*/ 999 h 1644"/>
                <a:gd name="T28" fmla="*/ 796 w 2060"/>
                <a:gd name="T29" fmla="*/ 856 h 1644"/>
                <a:gd name="T30" fmla="*/ 817 w 2060"/>
                <a:gd name="T31" fmla="*/ 819 h 1644"/>
                <a:gd name="T32" fmla="*/ 1003 w 2060"/>
                <a:gd name="T33" fmla="*/ 916 h 1644"/>
                <a:gd name="T34" fmla="*/ 1098 w 2060"/>
                <a:gd name="T35" fmla="*/ 792 h 1644"/>
                <a:gd name="T36" fmla="*/ 1046 w 2060"/>
                <a:gd name="T37" fmla="*/ 763 h 1644"/>
                <a:gd name="T38" fmla="*/ 929 w 2060"/>
                <a:gd name="T39" fmla="*/ 716 h 1644"/>
                <a:gd name="T40" fmla="*/ 1141 w 2060"/>
                <a:gd name="T41" fmla="*/ 761 h 1644"/>
                <a:gd name="T42" fmla="*/ 1296 w 2060"/>
                <a:gd name="T43" fmla="*/ 852 h 1644"/>
                <a:gd name="T44" fmla="*/ 1373 w 2060"/>
                <a:gd name="T45" fmla="*/ 1033 h 1644"/>
                <a:gd name="T46" fmla="*/ 1608 w 2060"/>
                <a:gd name="T47" fmla="*/ 847 h 1644"/>
                <a:gd name="T48" fmla="*/ 1704 w 2060"/>
                <a:gd name="T49" fmla="*/ 1030 h 1644"/>
                <a:gd name="T50" fmla="*/ 1707 w 2060"/>
                <a:gd name="T51" fmla="*/ 874 h 1644"/>
                <a:gd name="T52" fmla="*/ 1759 w 2060"/>
                <a:gd name="T53" fmla="*/ 800 h 1644"/>
                <a:gd name="T54" fmla="*/ 1783 w 2060"/>
                <a:gd name="T55" fmla="*/ 544 h 1644"/>
                <a:gd name="T56" fmla="*/ 1824 w 2060"/>
                <a:gd name="T57" fmla="*/ 528 h 1644"/>
                <a:gd name="T58" fmla="*/ 1844 w 2060"/>
                <a:gd name="T59" fmla="*/ 427 h 1644"/>
                <a:gd name="T60" fmla="*/ 1805 w 2060"/>
                <a:gd name="T61" fmla="*/ 226 h 1644"/>
                <a:gd name="T62" fmla="*/ 1899 w 2060"/>
                <a:gd name="T63" fmla="*/ 108 h 1644"/>
                <a:gd name="T64" fmla="*/ 1947 w 2060"/>
                <a:gd name="T65" fmla="*/ 209 h 1644"/>
                <a:gd name="T66" fmla="*/ 1943 w 2060"/>
                <a:gd name="T67" fmla="*/ 123 h 1644"/>
                <a:gd name="T68" fmla="*/ 1975 w 2060"/>
                <a:gd name="T69" fmla="*/ 51 h 1644"/>
                <a:gd name="T70" fmla="*/ 2038 w 2060"/>
                <a:gd name="T71" fmla="*/ 0 h 1644"/>
                <a:gd name="T72" fmla="*/ 1820 w 2060"/>
                <a:gd name="T73" fmla="*/ 63 h 1644"/>
                <a:gd name="T74" fmla="*/ 1583 w 2060"/>
                <a:gd name="T75" fmla="*/ 83 h 1644"/>
                <a:gd name="T76" fmla="*/ 1349 w 2060"/>
                <a:gd name="T77" fmla="*/ 30 h 1644"/>
                <a:gd name="T78" fmla="*/ 1132 w 2060"/>
                <a:gd name="T79" fmla="*/ 65 h 1644"/>
                <a:gd name="T80" fmla="*/ 1040 w 2060"/>
                <a:gd name="T81" fmla="*/ 170 h 1644"/>
                <a:gd name="T82" fmla="*/ 926 w 2060"/>
                <a:gd name="T83" fmla="*/ 137 h 1644"/>
                <a:gd name="T84" fmla="*/ 758 w 2060"/>
                <a:gd name="T85" fmla="*/ 183 h 1644"/>
                <a:gd name="T86" fmla="*/ 667 w 2060"/>
                <a:gd name="T87" fmla="*/ 140 h 1644"/>
                <a:gd name="T88" fmla="*/ 364 w 2060"/>
                <a:gd name="T89" fmla="*/ 248 h 1644"/>
                <a:gd name="T90" fmla="*/ 535 w 2060"/>
                <a:gd name="T91" fmla="*/ 213 h 1644"/>
                <a:gd name="T92" fmla="*/ 638 w 2060"/>
                <a:gd name="T93" fmla="*/ 276 h 1644"/>
                <a:gd name="T94" fmla="*/ 443 w 2060"/>
                <a:gd name="T95" fmla="*/ 357 h 1644"/>
                <a:gd name="T96" fmla="*/ 275 w 2060"/>
                <a:gd name="T97" fmla="*/ 416 h 1644"/>
                <a:gd name="T98" fmla="*/ 167 w 2060"/>
                <a:gd name="T99" fmla="*/ 537 h 1644"/>
                <a:gd name="T100" fmla="*/ 283 w 2060"/>
                <a:gd name="T101" fmla="*/ 552 h 1644"/>
                <a:gd name="T102" fmla="*/ 381 w 2060"/>
                <a:gd name="T103" fmla="*/ 573 h 1644"/>
                <a:gd name="T104" fmla="*/ 493 w 2060"/>
                <a:gd name="T105" fmla="*/ 590 h 1644"/>
                <a:gd name="T106" fmla="*/ 487 w 2060"/>
                <a:gd name="T107" fmla="*/ 512 h 1644"/>
                <a:gd name="T108" fmla="*/ 592 w 2060"/>
                <a:gd name="T109" fmla="*/ 548 h 1644"/>
                <a:gd name="T110" fmla="*/ 686 w 2060"/>
                <a:gd name="T111" fmla="*/ 470 h 1644"/>
                <a:gd name="T112" fmla="*/ 772 w 2060"/>
                <a:gd name="T113" fmla="*/ 480 h 1644"/>
                <a:gd name="T114" fmla="*/ 639 w 2060"/>
                <a:gd name="T115" fmla="*/ 598 h 1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FF5425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1028" name="Picture 19" descr="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61"/>
          <a:stretch>
            <a:fillRect/>
          </a:stretch>
        </p:blipFill>
        <p:spPr bwMode="auto">
          <a:xfrm>
            <a:off x="0" y="6324600"/>
            <a:ext cx="91440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8825" y="6537325"/>
            <a:ext cx="5143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rgbClr val="002060"/>
                </a:solidFill>
                <a:ea typeface="宋体" charset="-122"/>
              </a:defRPr>
            </a:lvl1pPr>
          </a:lstStyle>
          <a:p>
            <a:pPr>
              <a:defRPr/>
            </a:pPr>
            <a:fld id="{19F9A2C6-F662-4950-9AF8-C03DDFFA4018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  <p:grpSp>
        <p:nvGrpSpPr>
          <p:cNvPr id="1031" name="组合 1"/>
          <p:cNvGrpSpPr>
            <a:grpSpLocks/>
          </p:cNvGrpSpPr>
          <p:nvPr userDrawn="1"/>
        </p:nvGrpSpPr>
        <p:grpSpPr bwMode="auto">
          <a:xfrm>
            <a:off x="8101013" y="5667375"/>
            <a:ext cx="987425" cy="928688"/>
            <a:chOff x="7891463" y="5608638"/>
            <a:chExt cx="1235075" cy="1160462"/>
          </a:xfrm>
        </p:grpSpPr>
        <p:pic>
          <p:nvPicPr>
            <p:cNvPr id="1035" name="Picture 9" descr="artplus_nature_naturalcity42_a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1463" y="5935663"/>
              <a:ext cx="1235075" cy="833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6" name="Picture 10" descr="artplus_nature_naturalcity42_b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1950" y="5916613"/>
              <a:ext cx="828675" cy="15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7" name="Picture 11" descr="artplus_nature_naturalcity42_e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1338" y="5608638"/>
              <a:ext cx="430212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8" name="Picture 12" descr="artplus_nature_naturalcity42_d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2600" y="5849938"/>
              <a:ext cx="173038" cy="161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537325"/>
            <a:ext cx="28956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002060"/>
                </a:solidFill>
                <a:ea typeface="宋体" charset="-122"/>
              </a:defRPr>
            </a:lvl1pPr>
          </a:lstStyle>
          <a:p>
            <a:pPr>
              <a:defRPr/>
            </a:pPr>
            <a:r>
              <a:rPr lang="zh-CN" altLang="en-US"/>
              <a:t>密码学导论</a:t>
            </a:r>
            <a:r>
              <a:rPr lang="en-US" altLang="zh-CN"/>
              <a:t>--</a:t>
            </a:r>
            <a:r>
              <a:rPr lang="zh-CN" altLang="en-US"/>
              <a:t>中国科学技术大学</a:t>
            </a:r>
            <a:endParaRPr lang="en-US" altLang="zh-CN"/>
          </a:p>
        </p:txBody>
      </p:sp>
      <p:grpSp>
        <p:nvGrpSpPr>
          <p:cNvPr id="128" name="Group 15"/>
          <p:cNvGrpSpPr>
            <a:grpSpLocks/>
          </p:cNvGrpSpPr>
          <p:nvPr userDrawn="1"/>
        </p:nvGrpSpPr>
        <p:grpSpPr bwMode="auto">
          <a:xfrm>
            <a:off x="623" y="0"/>
            <a:ext cx="4357476" cy="714965"/>
            <a:chOff x="664" y="1951"/>
            <a:chExt cx="4308" cy="2120"/>
          </a:xfrm>
          <a:solidFill>
            <a:schemeClr val="bg1">
              <a:alpha val="21000"/>
            </a:schemeClr>
          </a:solidFill>
        </p:grpSpPr>
        <p:sp>
          <p:nvSpPr>
            <p:cNvPr id="129" name="Freeform 16"/>
            <p:cNvSpPr>
              <a:spLocks/>
            </p:cNvSpPr>
            <p:nvPr/>
          </p:nvSpPr>
          <p:spPr bwMode="invGray">
            <a:xfrm>
              <a:off x="743" y="2045"/>
              <a:ext cx="1267" cy="1938"/>
            </a:xfrm>
            <a:custGeom>
              <a:avLst/>
              <a:gdLst>
                <a:gd name="T0" fmla="*/ 116 w 1692"/>
                <a:gd name="T1" fmla="*/ 258 h 2586"/>
                <a:gd name="T2" fmla="*/ 320 w 1692"/>
                <a:gd name="T3" fmla="*/ 210 h 2586"/>
                <a:gd name="T4" fmla="*/ 434 w 1692"/>
                <a:gd name="T5" fmla="*/ 240 h 2586"/>
                <a:gd name="T6" fmla="*/ 416 w 1692"/>
                <a:gd name="T7" fmla="*/ 444 h 2586"/>
                <a:gd name="T8" fmla="*/ 272 w 1692"/>
                <a:gd name="T9" fmla="*/ 582 h 2586"/>
                <a:gd name="T10" fmla="*/ 218 w 1692"/>
                <a:gd name="T11" fmla="*/ 714 h 2586"/>
                <a:gd name="T12" fmla="*/ 284 w 1692"/>
                <a:gd name="T13" fmla="*/ 964 h 2586"/>
                <a:gd name="T14" fmla="*/ 316 w 1692"/>
                <a:gd name="T15" fmla="*/ 960 h 2586"/>
                <a:gd name="T16" fmla="*/ 328 w 1692"/>
                <a:gd name="T17" fmla="*/ 906 h 2586"/>
                <a:gd name="T18" fmla="*/ 478 w 1692"/>
                <a:gd name="T19" fmla="*/ 1154 h 2586"/>
                <a:gd name="T20" fmla="*/ 650 w 1692"/>
                <a:gd name="T21" fmla="*/ 1200 h 2586"/>
                <a:gd name="T22" fmla="*/ 794 w 1692"/>
                <a:gd name="T23" fmla="*/ 1350 h 2586"/>
                <a:gd name="T24" fmla="*/ 854 w 1692"/>
                <a:gd name="T25" fmla="*/ 1422 h 2586"/>
                <a:gd name="T26" fmla="*/ 770 w 1692"/>
                <a:gd name="T27" fmla="*/ 1608 h 2586"/>
                <a:gd name="T28" fmla="*/ 916 w 1692"/>
                <a:gd name="T29" fmla="*/ 1782 h 2586"/>
                <a:gd name="T30" fmla="*/ 1034 w 1692"/>
                <a:gd name="T31" fmla="*/ 2022 h 2586"/>
                <a:gd name="T32" fmla="*/ 1094 w 1692"/>
                <a:gd name="T33" fmla="*/ 2310 h 2586"/>
                <a:gd name="T34" fmla="*/ 1194 w 1692"/>
                <a:gd name="T35" fmla="*/ 2540 h 2586"/>
                <a:gd name="T36" fmla="*/ 1280 w 1692"/>
                <a:gd name="T37" fmla="*/ 2520 h 2586"/>
                <a:gd name="T38" fmla="*/ 1244 w 1692"/>
                <a:gd name="T39" fmla="*/ 2394 h 2586"/>
                <a:gd name="T40" fmla="*/ 1288 w 1692"/>
                <a:gd name="T41" fmla="*/ 2306 h 2586"/>
                <a:gd name="T42" fmla="*/ 1368 w 1692"/>
                <a:gd name="T43" fmla="*/ 2228 h 2586"/>
                <a:gd name="T44" fmla="*/ 1448 w 1692"/>
                <a:gd name="T45" fmla="*/ 2076 h 2586"/>
                <a:gd name="T46" fmla="*/ 1568 w 1692"/>
                <a:gd name="T47" fmla="*/ 1950 h 2586"/>
                <a:gd name="T48" fmla="*/ 1622 w 1692"/>
                <a:gd name="T49" fmla="*/ 1746 h 2586"/>
                <a:gd name="T50" fmla="*/ 1552 w 1692"/>
                <a:gd name="T51" fmla="*/ 1538 h 2586"/>
                <a:gd name="T52" fmla="*/ 1376 w 1692"/>
                <a:gd name="T53" fmla="*/ 1410 h 2586"/>
                <a:gd name="T54" fmla="*/ 1104 w 1692"/>
                <a:gd name="T55" fmla="*/ 1280 h 2586"/>
                <a:gd name="T56" fmla="*/ 974 w 1692"/>
                <a:gd name="T57" fmla="*/ 1260 h 2586"/>
                <a:gd name="T58" fmla="*/ 904 w 1692"/>
                <a:gd name="T59" fmla="*/ 1268 h 2586"/>
                <a:gd name="T60" fmla="*/ 794 w 1692"/>
                <a:gd name="T61" fmla="*/ 1308 h 2586"/>
                <a:gd name="T62" fmla="*/ 758 w 1692"/>
                <a:gd name="T63" fmla="*/ 1174 h 2586"/>
                <a:gd name="T64" fmla="*/ 736 w 1692"/>
                <a:gd name="T65" fmla="*/ 1062 h 2586"/>
                <a:gd name="T66" fmla="*/ 632 w 1692"/>
                <a:gd name="T67" fmla="*/ 1104 h 2586"/>
                <a:gd name="T68" fmla="*/ 568 w 1692"/>
                <a:gd name="T69" fmla="*/ 950 h 2586"/>
                <a:gd name="T70" fmla="*/ 740 w 1692"/>
                <a:gd name="T71" fmla="*/ 912 h 2586"/>
                <a:gd name="T72" fmla="*/ 842 w 1692"/>
                <a:gd name="T73" fmla="*/ 906 h 2586"/>
                <a:gd name="T74" fmla="*/ 896 w 1692"/>
                <a:gd name="T75" fmla="*/ 900 h 2586"/>
                <a:gd name="T76" fmla="*/ 1058 w 1692"/>
                <a:gd name="T77" fmla="*/ 750 h 2586"/>
                <a:gd name="T78" fmla="*/ 1184 w 1692"/>
                <a:gd name="T79" fmla="*/ 678 h 2586"/>
                <a:gd name="T80" fmla="*/ 1278 w 1692"/>
                <a:gd name="T81" fmla="*/ 636 h 2586"/>
                <a:gd name="T82" fmla="*/ 1340 w 1692"/>
                <a:gd name="T83" fmla="*/ 538 h 2586"/>
                <a:gd name="T84" fmla="*/ 1288 w 1692"/>
                <a:gd name="T85" fmla="*/ 512 h 2586"/>
                <a:gd name="T86" fmla="*/ 1526 w 1692"/>
                <a:gd name="T87" fmla="*/ 456 h 2586"/>
                <a:gd name="T88" fmla="*/ 1406 w 1692"/>
                <a:gd name="T89" fmla="*/ 342 h 2586"/>
                <a:gd name="T90" fmla="*/ 1328 w 1692"/>
                <a:gd name="T91" fmla="*/ 264 h 2586"/>
                <a:gd name="T92" fmla="*/ 1222 w 1692"/>
                <a:gd name="T93" fmla="*/ 364 h 2586"/>
                <a:gd name="T94" fmla="*/ 1110 w 1692"/>
                <a:gd name="T95" fmla="*/ 444 h 2586"/>
                <a:gd name="T96" fmla="*/ 1022 w 1692"/>
                <a:gd name="T97" fmla="*/ 304 h 2586"/>
                <a:gd name="T98" fmla="*/ 1212 w 1692"/>
                <a:gd name="T99" fmla="*/ 240 h 2586"/>
                <a:gd name="T100" fmla="*/ 1266 w 1692"/>
                <a:gd name="T101" fmla="*/ 198 h 2586"/>
                <a:gd name="T102" fmla="*/ 1328 w 1692"/>
                <a:gd name="T103" fmla="*/ 172 h 2586"/>
                <a:gd name="T104" fmla="*/ 1286 w 1692"/>
                <a:gd name="T105" fmla="*/ 144 h 2586"/>
                <a:gd name="T106" fmla="*/ 1262 w 1692"/>
                <a:gd name="T107" fmla="*/ 120 h 2586"/>
                <a:gd name="T108" fmla="*/ 1202 w 1692"/>
                <a:gd name="T109" fmla="*/ 102 h 2586"/>
                <a:gd name="T110" fmla="*/ 1106 w 1692"/>
                <a:gd name="T111" fmla="*/ 136 h 2586"/>
                <a:gd name="T112" fmla="*/ 950 w 1692"/>
                <a:gd name="T113" fmla="*/ 120 h 2586"/>
                <a:gd name="T114" fmla="*/ 550 w 1692"/>
                <a:gd name="T115" fmla="*/ 0 h 2586"/>
                <a:gd name="T116" fmla="*/ 344 w 1692"/>
                <a:gd name="T117" fmla="*/ 32 h 2586"/>
                <a:gd name="T118" fmla="*/ 290 w 1692"/>
                <a:gd name="T119" fmla="*/ 102 h 2586"/>
                <a:gd name="T120" fmla="*/ 128 w 1692"/>
                <a:gd name="T121" fmla="*/ 174 h 2586"/>
                <a:gd name="T122" fmla="*/ 128 w 1692"/>
                <a:gd name="T123" fmla="*/ 216 h 2586"/>
                <a:gd name="T124" fmla="*/ 2 w 1692"/>
                <a:gd name="T125" fmla="*/ 252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" name="Freeform 17"/>
            <p:cNvSpPr>
              <a:spLocks/>
            </p:cNvSpPr>
            <p:nvPr/>
          </p:nvSpPr>
          <p:spPr bwMode="invGray">
            <a:xfrm>
              <a:off x="703" y="2230"/>
              <a:ext cx="34" cy="28"/>
            </a:xfrm>
            <a:custGeom>
              <a:avLst/>
              <a:gdLst>
                <a:gd name="T0" fmla="*/ 16 w 46"/>
                <a:gd name="T1" fmla="*/ 4 h 38"/>
                <a:gd name="T2" fmla="*/ 0 w 46"/>
                <a:gd name="T3" fmla="*/ 22 h 38"/>
                <a:gd name="T4" fmla="*/ 22 w 46"/>
                <a:gd name="T5" fmla="*/ 38 h 38"/>
                <a:gd name="T6" fmla="*/ 46 w 46"/>
                <a:gd name="T7" fmla="*/ 26 h 38"/>
                <a:gd name="T8" fmla="*/ 30 w 46"/>
                <a:gd name="T9" fmla="*/ 0 h 38"/>
                <a:gd name="T10" fmla="*/ 16 w 46"/>
                <a:gd name="T1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1" name="Freeform 18"/>
            <p:cNvSpPr>
              <a:spLocks/>
            </p:cNvSpPr>
            <p:nvPr/>
          </p:nvSpPr>
          <p:spPr bwMode="invGray">
            <a:xfrm>
              <a:off x="1010" y="2353"/>
              <a:ext cx="39" cy="32"/>
            </a:xfrm>
            <a:custGeom>
              <a:avLst/>
              <a:gdLst>
                <a:gd name="T0" fmla="*/ 12 w 52"/>
                <a:gd name="T1" fmla="*/ 0 h 44"/>
                <a:gd name="T2" fmla="*/ 26 w 52"/>
                <a:gd name="T3" fmla="*/ 44 h 44"/>
                <a:gd name="T4" fmla="*/ 42 w 52"/>
                <a:gd name="T5" fmla="*/ 42 h 44"/>
                <a:gd name="T6" fmla="*/ 38 w 52"/>
                <a:gd name="T7" fmla="*/ 16 h 44"/>
                <a:gd name="T8" fmla="*/ 26 w 52"/>
                <a:gd name="T9" fmla="*/ 2 h 44"/>
                <a:gd name="T10" fmla="*/ 12 w 5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2" name="Freeform 19"/>
            <p:cNvSpPr>
              <a:spLocks/>
            </p:cNvSpPr>
            <p:nvPr/>
          </p:nvSpPr>
          <p:spPr bwMode="invGray">
            <a:xfrm>
              <a:off x="1792" y="2409"/>
              <a:ext cx="98" cy="74"/>
            </a:xfrm>
            <a:custGeom>
              <a:avLst/>
              <a:gdLst>
                <a:gd name="T0" fmla="*/ 97 w 131"/>
                <a:gd name="T1" fmla="*/ 0 h 98"/>
                <a:gd name="T2" fmla="*/ 79 w 131"/>
                <a:gd name="T3" fmla="*/ 8 h 98"/>
                <a:gd name="T4" fmla="*/ 53 w 131"/>
                <a:gd name="T5" fmla="*/ 24 h 98"/>
                <a:gd name="T6" fmla="*/ 39 w 131"/>
                <a:gd name="T7" fmla="*/ 40 h 98"/>
                <a:gd name="T8" fmla="*/ 21 w 131"/>
                <a:gd name="T9" fmla="*/ 52 h 98"/>
                <a:gd name="T10" fmla="*/ 63 w 131"/>
                <a:gd name="T11" fmla="*/ 82 h 98"/>
                <a:gd name="T12" fmla="*/ 79 w 131"/>
                <a:gd name="T13" fmla="*/ 94 h 98"/>
                <a:gd name="T14" fmla="*/ 85 w 131"/>
                <a:gd name="T15" fmla="*/ 92 h 98"/>
                <a:gd name="T16" fmla="*/ 89 w 131"/>
                <a:gd name="T17" fmla="*/ 86 h 98"/>
                <a:gd name="T18" fmla="*/ 97 w 131"/>
                <a:gd name="T19" fmla="*/ 98 h 98"/>
                <a:gd name="T20" fmla="*/ 123 w 131"/>
                <a:gd name="T21" fmla="*/ 86 h 98"/>
                <a:gd name="T22" fmla="*/ 129 w 131"/>
                <a:gd name="T23" fmla="*/ 74 h 98"/>
                <a:gd name="T24" fmla="*/ 101 w 131"/>
                <a:gd name="T25" fmla="*/ 40 h 98"/>
                <a:gd name="T26" fmla="*/ 115 w 131"/>
                <a:gd name="T27" fmla="*/ 24 h 98"/>
                <a:gd name="T28" fmla="*/ 111 w 131"/>
                <a:gd name="T29" fmla="*/ 4 h 98"/>
                <a:gd name="T30" fmla="*/ 97 w 131"/>
                <a:gd name="T3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3" name="Freeform 20"/>
            <p:cNvSpPr>
              <a:spLocks/>
            </p:cNvSpPr>
            <p:nvPr/>
          </p:nvSpPr>
          <p:spPr bwMode="invGray">
            <a:xfrm>
              <a:off x="1318" y="2793"/>
              <a:ext cx="158" cy="84"/>
            </a:xfrm>
            <a:custGeom>
              <a:avLst/>
              <a:gdLst>
                <a:gd name="T0" fmla="*/ 47 w 212"/>
                <a:gd name="T1" fmla="*/ 12 h 112"/>
                <a:gd name="T2" fmla="*/ 17 w 212"/>
                <a:gd name="T3" fmla="*/ 12 h 112"/>
                <a:gd name="T4" fmla="*/ 5 w 212"/>
                <a:gd name="T5" fmla="*/ 16 h 112"/>
                <a:gd name="T6" fmla="*/ 25 w 212"/>
                <a:gd name="T7" fmla="*/ 52 h 112"/>
                <a:gd name="T8" fmla="*/ 51 w 212"/>
                <a:gd name="T9" fmla="*/ 44 h 112"/>
                <a:gd name="T10" fmla="*/ 93 w 212"/>
                <a:gd name="T11" fmla="*/ 54 h 112"/>
                <a:gd name="T12" fmla="*/ 111 w 212"/>
                <a:gd name="T13" fmla="*/ 60 h 112"/>
                <a:gd name="T14" fmla="*/ 133 w 212"/>
                <a:gd name="T15" fmla="*/ 88 h 112"/>
                <a:gd name="T16" fmla="*/ 141 w 212"/>
                <a:gd name="T17" fmla="*/ 112 h 112"/>
                <a:gd name="T18" fmla="*/ 157 w 212"/>
                <a:gd name="T19" fmla="*/ 100 h 112"/>
                <a:gd name="T20" fmla="*/ 169 w 212"/>
                <a:gd name="T21" fmla="*/ 96 h 112"/>
                <a:gd name="T22" fmla="*/ 187 w 212"/>
                <a:gd name="T23" fmla="*/ 102 h 112"/>
                <a:gd name="T24" fmla="*/ 195 w 212"/>
                <a:gd name="T25" fmla="*/ 80 h 112"/>
                <a:gd name="T26" fmla="*/ 153 w 212"/>
                <a:gd name="T27" fmla="*/ 54 h 112"/>
                <a:gd name="T28" fmla="*/ 105 w 212"/>
                <a:gd name="T29" fmla="*/ 20 h 112"/>
                <a:gd name="T30" fmla="*/ 53 w 212"/>
                <a:gd name="T31" fmla="*/ 26 h 112"/>
                <a:gd name="T32" fmla="*/ 47 w 212"/>
                <a:gd name="T33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4" name="Freeform 21"/>
            <p:cNvSpPr>
              <a:spLocks/>
            </p:cNvSpPr>
            <p:nvPr/>
          </p:nvSpPr>
          <p:spPr bwMode="invGray">
            <a:xfrm>
              <a:off x="1448" y="2857"/>
              <a:ext cx="99" cy="41"/>
            </a:xfrm>
            <a:custGeom>
              <a:avLst/>
              <a:gdLst>
                <a:gd name="T0" fmla="*/ 57 w 133"/>
                <a:gd name="T1" fmla="*/ 0 h 54"/>
                <a:gd name="T2" fmla="*/ 43 w 133"/>
                <a:gd name="T3" fmla="*/ 6 h 54"/>
                <a:gd name="T4" fmla="*/ 31 w 133"/>
                <a:gd name="T5" fmla="*/ 30 h 54"/>
                <a:gd name="T6" fmla="*/ 15 w 133"/>
                <a:gd name="T7" fmla="*/ 34 h 54"/>
                <a:gd name="T8" fmla="*/ 3 w 133"/>
                <a:gd name="T9" fmla="*/ 42 h 54"/>
                <a:gd name="T10" fmla="*/ 13 w 133"/>
                <a:gd name="T11" fmla="*/ 54 h 54"/>
                <a:gd name="T12" fmla="*/ 133 w 133"/>
                <a:gd name="T13" fmla="*/ 34 h 54"/>
                <a:gd name="T14" fmla="*/ 123 w 133"/>
                <a:gd name="T15" fmla="*/ 16 h 54"/>
                <a:gd name="T16" fmla="*/ 105 w 133"/>
                <a:gd name="T17" fmla="*/ 8 h 54"/>
                <a:gd name="T18" fmla="*/ 101 w 133"/>
                <a:gd name="T19" fmla="*/ 24 h 54"/>
                <a:gd name="T20" fmla="*/ 89 w 133"/>
                <a:gd name="T21" fmla="*/ 18 h 54"/>
                <a:gd name="T22" fmla="*/ 67 w 133"/>
                <a:gd name="T23" fmla="*/ 14 h 54"/>
                <a:gd name="T24" fmla="*/ 57 w 133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5" name="Freeform 22"/>
            <p:cNvSpPr>
              <a:spLocks/>
            </p:cNvSpPr>
            <p:nvPr/>
          </p:nvSpPr>
          <p:spPr bwMode="invGray">
            <a:xfrm>
              <a:off x="1553" y="2883"/>
              <a:ext cx="38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6" name="Freeform 23"/>
            <p:cNvSpPr>
              <a:spLocks/>
            </p:cNvSpPr>
            <p:nvPr/>
          </p:nvSpPr>
          <p:spPr bwMode="invGray">
            <a:xfrm>
              <a:off x="1609" y="2886"/>
              <a:ext cx="12" cy="25"/>
            </a:xfrm>
            <a:custGeom>
              <a:avLst/>
              <a:gdLst>
                <a:gd name="T0" fmla="*/ 14 w 16"/>
                <a:gd name="T1" fmla="*/ 0 h 34"/>
                <a:gd name="T2" fmla="*/ 0 w 16"/>
                <a:gd name="T3" fmla="*/ 14 h 34"/>
                <a:gd name="T4" fmla="*/ 16 w 16"/>
                <a:gd name="T5" fmla="*/ 34 h 34"/>
                <a:gd name="T6" fmla="*/ 12 w 16"/>
                <a:gd name="T7" fmla="*/ 18 h 34"/>
                <a:gd name="T8" fmla="*/ 16 w 16"/>
                <a:gd name="T9" fmla="*/ 6 h 34"/>
                <a:gd name="T10" fmla="*/ 14 w 16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7" name="Freeform 24"/>
            <p:cNvSpPr>
              <a:spLocks/>
            </p:cNvSpPr>
            <p:nvPr/>
          </p:nvSpPr>
          <p:spPr bwMode="invGray">
            <a:xfrm>
              <a:off x="1426" y="2040"/>
              <a:ext cx="180" cy="88"/>
            </a:xfrm>
            <a:custGeom>
              <a:avLst/>
              <a:gdLst>
                <a:gd name="T0" fmla="*/ 64 w 240"/>
                <a:gd name="T1" fmla="*/ 1 h 117"/>
                <a:gd name="T2" fmla="*/ 24 w 240"/>
                <a:gd name="T3" fmla="*/ 31 h 117"/>
                <a:gd name="T4" fmla="*/ 6 w 240"/>
                <a:gd name="T5" fmla="*/ 37 h 117"/>
                <a:gd name="T6" fmla="*/ 0 w 240"/>
                <a:gd name="T7" fmla="*/ 39 h 117"/>
                <a:gd name="T8" fmla="*/ 26 w 240"/>
                <a:gd name="T9" fmla="*/ 59 h 117"/>
                <a:gd name="T10" fmla="*/ 38 w 240"/>
                <a:gd name="T11" fmla="*/ 63 h 117"/>
                <a:gd name="T12" fmla="*/ 68 w 240"/>
                <a:gd name="T13" fmla="*/ 47 h 117"/>
                <a:gd name="T14" fmla="*/ 80 w 240"/>
                <a:gd name="T15" fmla="*/ 43 h 117"/>
                <a:gd name="T16" fmla="*/ 82 w 240"/>
                <a:gd name="T17" fmla="*/ 55 h 117"/>
                <a:gd name="T18" fmla="*/ 64 w 240"/>
                <a:gd name="T19" fmla="*/ 61 h 117"/>
                <a:gd name="T20" fmla="*/ 72 w 240"/>
                <a:gd name="T21" fmla="*/ 73 h 117"/>
                <a:gd name="T22" fmla="*/ 40 w 240"/>
                <a:gd name="T23" fmla="*/ 87 h 117"/>
                <a:gd name="T24" fmla="*/ 70 w 240"/>
                <a:gd name="T25" fmla="*/ 109 h 117"/>
                <a:gd name="T26" fmla="*/ 82 w 240"/>
                <a:gd name="T27" fmla="*/ 113 h 117"/>
                <a:gd name="T28" fmla="*/ 118 w 240"/>
                <a:gd name="T29" fmla="*/ 103 h 117"/>
                <a:gd name="T30" fmla="*/ 150 w 240"/>
                <a:gd name="T31" fmla="*/ 105 h 117"/>
                <a:gd name="T32" fmla="*/ 168 w 240"/>
                <a:gd name="T33" fmla="*/ 117 h 117"/>
                <a:gd name="T34" fmla="*/ 204 w 240"/>
                <a:gd name="T35" fmla="*/ 109 h 117"/>
                <a:gd name="T36" fmla="*/ 224 w 240"/>
                <a:gd name="T37" fmla="*/ 103 h 117"/>
                <a:gd name="T38" fmla="*/ 222 w 240"/>
                <a:gd name="T39" fmla="*/ 77 h 117"/>
                <a:gd name="T40" fmla="*/ 234 w 240"/>
                <a:gd name="T41" fmla="*/ 69 h 117"/>
                <a:gd name="T42" fmla="*/ 238 w 240"/>
                <a:gd name="T43" fmla="*/ 47 h 117"/>
                <a:gd name="T44" fmla="*/ 210 w 240"/>
                <a:gd name="T45" fmla="*/ 57 h 117"/>
                <a:gd name="T46" fmla="*/ 200 w 240"/>
                <a:gd name="T47" fmla="*/ 43 h 117"/>
                <a:gd name="T48" fmla="*/ 172 w 240"/>
                <a:gd name="T49" fmla="*/ 45 h 117"/>
                <a:gd name="T50" fmla="*/ 134 w 240"/>
                <a:gd name="T51" fmla="*/ 9 h 117"/>
                <a:gd name="T52" fmla="*/ 94 w 240"/>
                <a:gd name="T53" fmla="*/ 11 h 117"/>
                <a:gd name="T54" fmla="*/ 82 w 240"/>
                <a:gd name="T55" fmla="*/ 1 h 117"/>
                <a:gd name="T56" fmla="*/ 64 w 240"/>
                <a:gd name="T57" fmla="*/ 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8" name="Freeform 25"/>
            <p:cNvSpPr>
              <a:spLocks/>
            </p:cNvSpPr>
            <p:nvPr/>
          </p:nvSpPr>
          <p:spPr bwMode="invGray">
            <a:xfrm>
              <a:off x="1506" y="1999"/>
              <a:ext cx="146" cy="60"/>
            </a:xfrm>
            <a:custGeom>
              <a:avLst/>
              <a:gdLst>
                <a:gd name="T0" fmla="*/ 97 w 194"/>
                <a:gd name="T1" fmla="*/ 10 h 80"/>
                <a:gd name="T2" fmla="*/ 13 w 194"/>
                <a:gd name="T3" fmla="*/ 24 h 80"/>
                <a:gd name="T4" fmla="*/ 9 w 194"/>
                <a:gd name="T5" fmla="*/ 34 h 80"/>
                <a:gd name="T6" fmla="*/ 57 w 194"/>
                <a:gd name="T7" fmla="*/ 52 h 80"/>
                <a:gd name="T8" fmla="*/ 135 w 194"/>
                <a:gd name="T9" fmla="*/ 74 h 80"/>
                <a:gd name="T10" fmla="*/ 175 w 194"/>
                <a:gd name="T11" fmla="*/ 68 h 80"/>
                <a:gd name="T12" fmla="*/ 187 w 194"/>
                <a:gd name="T13" fmla="*/ 64 h 80"/>
                <a:gd name="T14" fmla="*/ 175 w 194"/>
                <a:gd name="T15" fmla="*/ 44 h 80"/>
                <a:gd name="T16" fmla="*/ 163 w 194"/>
                <a:gd name="T17" fmla="*/ 36 h 80"/>
                <a:gd name="T18" fmla="*/ 129 w 194"/>
                <a:gd name="T19" fmla="*/ 26 h 80"/>
                <a:gd name="T20" fmla="*/ 97 w 194"/>
                <a:gd name="T21" fmla="*/ 1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" name="Freeform 26"/>
            <p:cNvSpPr>
              <a:spLocks/>
            </p:cNvSpPr>
            <p:nvPr/>
          </p:nvSpPr>
          <p:spPr bwMode="invGray">
            <a:xfrm>
              <a:off x="1711" y="2069"/>
              <a:ext cx="233" cy="190"/>
            </a:xfrm>
            <a:custGeom>
              <a:avLst/>
              <a:gdLst>
                <a:gd name="T0" fmla="*/ 67 w 310"/>
                <a:gd name="T1" fmla="*/ 9 h 254"/>
                <a:gd name="T2" fmla="*/ 51 w 310"/>
                <a:gd name="T3" fmla="*/ 23 h 254"/>
                <a:gd name="T4" fmla="*/ 21 w 310"/>
                <a:gd name="T5" fmla="*/ 39 h 254"/>
                <a:gd name="T6" fmla="*/ 53 w 310"/>
                <a:gd name="T7" fmla="*/ 77 h 254"/>
                <a:gd name="T8" fmla="*/ 79 w 310"/>
                <a:gd name="T9" fmla="*/ 85 h 254"/>
                <a:gd name="T10" fmla="*/ 103 w 310"/>
                <a:gd name="T11" fmla="*/ 99 h 254"/>
                <a:gd name="T12" fmla="*/ 127 w 310"/>
                <a:gd name="T13" fmla="*/ 85 h 254"/>
                <a:gd name="T14" fmla="*/ 143 w 310"/>
                <a:gd name="T15" fmla="*/ 101 h 254"/>
                <a:gd name="T16" fmla="*/ 149 w 310"/>
                <a:gd name="T17" fmla="*/ 127 h 254"/>
                <a:gd name="T18" fmla="*/ 115 w 310"/>
                <a:gd name="T19" fmla="*/ 151 h 254"/>
                <a:gd name="T20" fmla="*/ 89 w 310"/>
                <a:gd name="T21" fmla="*/ 173 h 254"/>
                <a:gd name="T22" fmla="*/ 69 w 310"/>
                <a:gd name="T23" fmla="*/ 169 h 254"/>
                <a:gd name="T24" fmla="*/ 57 w 310"/>
                <a:gd name="T25" fmla="*/ 165 h 254"/>
                <a:gd name="T26" fmla="*/ 43 w 310"/>
                <a:gd name="T27" fmla="*/ 187 h 254"/>
                <a:gd name="T28" fmla="*/ 39 w 310"/>
                <a:gd name="T29" fmla="*/ 199 h 254"/>
                <a:gd name="T30" fmla="*/ 73 w 310"/>
                <a:gd name="T31" fmla="*/ 205 h 254"/>
                <a:gd name="T32" fmla="*/ 95 w 310"/>
                <a:gd name="T33" fmla="*/ 203 h 254"/>
                <a:gd name="T34" fmla="*/ 115 w 310"/>
                <a:gd name="T35" fmla="*/ 231 h 254"/>
                <a:gd name="T36" fmla="*/ 127 w 310"/>
                <a:gd name="T37" fmla="*/ 235 h 254"/>
                <a:gd name="T38" fmla="*/ 139 w 310"/>
                <a:gd name="T39" fmla="*/ 239 h 254"/>
                <a:gd name="T40" fmla="*/ 155 w 310"/>
                <a:gd name="T41" fmla="*/ 251 h 254"/>
                <a:gd name="T42" fmla="*/ 181 w 310"/>
                <a:gd name="T43" fmla="*/ 237 h 254"/>
                <a:gd name="T44" fmla="*/ 203 w 310"/>
                <a:gd name="T45" fmla="*/ 235 h 254"/>
                <a:gd name="T46" fmla="*/ 229 w 310"/>
                <a:gd name="T47" fmla="*/ 213 h 254"/>
                <a:gd name="T48" fmla="*/ 225 w 310"/>
                <a:gd name="T49" fmla="*/ 185 h 254"/>
                <a:gd name="T50" fmla="*/ 217 w 310"/>
                <a:gd name="T51" fmla="*/ 173 h 254"/>
                <a:gd name="T52" fmla="*/ 233 w 310"/>
                <a:gd name="T53" fmla="*/ 167 h 254"/>
                <a:gd name="T54" fmla="*/ 245 w 310"/>
                <a:gd name="T55" fmla="*/ 183 h 254"/>
                <a:gd name="T56" fmla="*/ 247 w 310"/>
                <a:gd name="T57" fmla="*/ 197 h 254"/>
                <a:gd name="T58" fmla="*/ 261 w 310"/>
                <a:gd name="T59" fmla="*/ 193 h 254"/>
                <a:gd name="T60" fmla="*/ 303 w 310"/>
                <a:gd name="T61" fmla="*/ 169 h 254"/>
                <a:gd name="T62" fmla="*/ 293 w 310"/>
                <a:gd name="T63" fmla="*/ 147 h 254"/>
                <a:gd name="T64" fmla="*/ 259 w 310"/>
                <a:gd name="T65" fmla="*/ 123 h 254"/>
                <a:gd name="T66" fmla="*/ 265 w 310"/>
                <a:gd name="T67" fmla="*/ 107 h 254"/>
                <a:gd name="T68" fmla="*/ 277 w 310"/>
                <a:gd name="T69" fmla="*/ 103 h 254"/>
                <a:gd name="T70" fmla="*/ 253 w 310"/>
                <a:gd name="T71" fmla="*/ 63 h 254"/>
                <a:gd name="T72" fmla="*/ 233 w 310"/>
                <a:gd name="T73" fmla="*/ 59 h 254"/>
                <a:gd name="T74" fmla="*/ 221 w 310"/>
                <a:gd name="T75" fmla="*/ 55 h 254"/>
                <a:gd name="T76" fmla="*/ 201 w 310"/>
                <a:gd name="T77" fmla="*/ 33 h 254"/>
                <a:gd name="T78" fmla="*/ 155 w 310"/>
                <a:gd name="T79" fmla="*/ 45 h 254"/>
                <a:gd name="T80" fmla="*/ 167 w 310"/>
                <a:gd name="T81" fmla="*/ 25 h 254"/>
                <a:gd name="T82" fmla="*/ 139 w 310"/>
                <a:gd name="T83" fmla="*/ 17 h 254"/>
                <a:gd name="T84" fmla="*/ 119 w 310"/>
                <a:gd name="T85" fmla="*/ 19 h 254"/>
                <a:gd name="T86" fmla="*/ 67 w 310"/>
                <a:gd name="T87" fmla="*/ 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0" name="Freeform 27"/>
            <p:cNvSpPr>
              <a:spLocks/>
            </p:cNvSpPr>
            <p:nvPr/>
          </p:nvSpPr>
          <p:spPr bwMode="invGray">
            <a:xfrm>
              <a:off x="1709" y="1987"/>
              <a:ext cx="44" cy="37"/>
            </a:xfrm>
            <a:custGeom>
              <a:avLst/>
              <a:gdLst>
                <a:gd name="T0" fmla="*/ 26 w 59"/>
                <a:gd name="T1" fmla="*/ 0 h 50"/>
                <a:gd name="T2" fmla="*/ 0 w 59"/>
                <a:gd name="T3" fmla="*/ 10 h 50"/>
                <a:gd name="T4" fmla="*/ 30 w 59"/>
                <a:gd name="T5" fmla="*/ 40 h 50"/>
                <a:gd name="T6" fmla="*/ 48 w 59"/>
                <a:gd name="T7" fmla="*/ 50 h 50"/>
                <a:gd name="T8" fmla="*/ 58 w 59"/>
                <a:gd name="T9" fmla="*/ 28 h 50"/>
                <a:gd name="T10" fmla="*/ 44 w 59"/>
                <a:gd name="T11" fmla="*/ 8 h 50"/>
                <a:gd name="T12" fmla="*/ 26 w 59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1" name="Freeform 28"/>
            <p:cNvSpPr>
              <a:spLocks/>
            </p:cNvSpPr>
            <p:nvPr/>
          </p:nvSpPr>
          <p:spPr bwMode="invGray">
            <a:xfrm>
              <a:off x="1625" y="2057"/>
              <a:ext cx="65" cy="42"/>
            </a:xfrm>
            <a:custGeom>
              <a:avLst/>
              <a:gdLst>
                <a:gd name="T0" fmla="*/ 44 w 86"/>
                <a:gd name="T1" fmla="*/ 7 h 57"/>
                <a:gd name="T2" fmla="*/ 24 w 86"/>
                <a:gd name="T3" fmla="*/ 25 h 57"/>
                <a:gd name="T4" fmla="*/ 4 w 86"/>
                <a:gd name="T5" fmla="*/ 27 h 57"/>
                <a:gd name="T6" fmla="*/ 16 w 86"/>
                <a:gd name="T7" fmla="*/ 57 h 57"/>
                <a:gd name="T8" fmla="*/ 74 w 86"/>
                <a:gd name="T9" fmla="*/ 35 h 57"/>
                <a:gd name="T10" fmla="*/ 86 w 86"/>
                <a:gd name="T11" fmla="*/ 17 h 57"/>
                <a:gd name="T12" fmla="*/ 56 w 86"/>
                <a:gd name="T13" fmla="*/ 7 h 57"/>
                <a:gd name="T14" fmla="*/ 44 w 86"/>
                <a:gd name="T15" fmla="*/ 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2" name="Freeform 29"/>
            <p:cNvSpPr>
              <a:spLocks/>
            </p:cNvSpPr>
            <p:nvPr/>
          </p:nvSpPr>
          <p:spPr bwMode="invGray">
            <a:xfrm>
              <a:off x="1693" y="2065"/>
              <a:ext cx="54" cy="25"/>
            </a:xfrm>
            <a:custGeom>
              <a:avLst/>
              <a:gdLst>
                <a:gd name="T0" fmla="*/ 40 w 73"/>
                <a:gd name="T1" fmla="*/ 0 h 34"/>
                <a:gd name="T2" fmla="*/ 10 w 73"/>
                <a:gd name="T3" fmla="*/ 16 h 34"/>
                <a:gd name="T4" fmla="*/ 24 w 73"/>
                <a:gd name="T5" fmla="*/ 34 h 34"/>
                <a:gd name="T6" fmla="*/ 52 w 73"/>
                <a:gd name="T7" fmla="*/ 28 h 34"/>
                <a:gd name="T8" fmla="*/ 64 w 73"/>
                <a:gd name="T9" fmla="*/ 20 h 34"/>
                <a:gd name="T10" fmla="*/ 40 w 73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3" name="Freeform 30"/>
            <p:cNvSpPr>
              <a:spLocks/>
            </p:cNvSpPr>
            <p:nvPr/>
          </p:nvSpPr>
          <p:spPr bwMode="invGray">
            <a:xfrm>
              <a:off x="1664" y="2029"/>
              <a:ext cx="64" cy="34"/>
            </a:xfrm>
            <a:custGeom>
              <a:avLst/>
              <a:gdLst>
                <a:gd name="T0" fmla="*/ 58 w 85"/>
                <a:gd name="T1" fmla="*/ 10 h 45"/>
                <a:gd name="T2" fmla="*/ 28 w 85"/>
                <a:gd name="T3" fmla="*/ 4 h 45"/>
                <a:gd name="T4" fmla="*/ 0 w 85"/>
                <a:gd name="T5" fmla="*/ 18 h 45"/>
                <a:gd name="T6" fmla="*/ 40 w 85"/>
                <a:gd name="T7" fmla="*/ 32 h 45"/>
                <a:gd name="T8" fmla="*/ 64 w 85"/>
                <a:gd name="T9" fmla="*/ 40 h 45"/>
                <a:gd name="T10" fmla="*/ 84 w 85"/>
                <a:gd name="T11" fmla="*/ 18 h 45"/>
                <a:gd name="T12" fmla="*/ 82 w 85"/>
                <a:gd name="T13" fmla="*/ 6 h 45"/>
                <a:gd name="T14" fmla="*/ 64 w 85"/>
                <a:gd name="T15" fmla="*/ 0 h 45"/>
                <a:gd name="T16" fmla="*/ 58 w 85"/>
                <a:gd name="T17" fmla="*/ 1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4" name="Freeform 31"/>
            <p:cNvSpPr>
              <a:spLocks/>
            </p:cNvSpPr>
            <p:nvPr/>
          </p:nvSpPr>
          <p:spPr bwMode="invGray">
            <a:xfrm>
              <a:off x="1637" y="1997"/>
              <a:ext cx="44" cy="24"/>
            </a:xfrm>
            <a:custGeom>
              <a:avLst/>
              <a:gdLst>
                <a:gd name="T0" fmla="*/ 16 w 58"/>
                <a:gd name="T1" fmla="*/ 4 h 31"/>
                <a:gd name="T2" fmla="*/ 0 w 58"/>
                <a:gd name="T3" fmla="*/ 18 h 31"/>
                <a:gd name="T4" fmla="*/ 20 w 58"/>
                <a:gd name="T5" fmla="*/ 28 h 31"/>
                <a:gd name="T6" fmla="*/ 28 w 58"/>
                <a:gd name="T7" fmla="*/ 20 h 31"/>
                <a:gd name="T8" fmla="*/ 52 w 58"/>
                <a:gd name="T9" fmla="*/ 12 h 31"/>
                <a:gd name="T10" fmla="*/ 44 w 58"/>
                <a:gd name="T11" fmla="*/ 0 h 31"/>
                <a:gd name="T12" fmla="*/ 16 w 58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5" name="Freeform 32"/>
            <p:cNvSpPr>
              <a:spLocks/>
            </p:cNvSpPr>
            <p:nvPr/>
          </p:nvSpPr>
          <p:spPr bwMode="invGray">
            <a:xfrm>
              <a:off x="1751" y="2000"/>
              <a:ext cx="114" cy="77"/>
            </a:xfrm>
            <a:custGeom>
              <a:avLst/>
              <a:gdLst>
                <a:gd name="T0" fmla="*/ 38 w 152"/>
                <a:gd name="T1" fmla="*/ 0 h 102"/>
                <a:gd name="T2" fmla="*/ 14 w 152"/>
                <a:gd name="T3" fmla="*/ 6 h 102"/>
                <a:gd name="T4" fmla="*/ 4 w 152"/>
                <a:gd name="T5" fmla="*/ 38 h 102"/>
                <a:gd name="T6" fmla="*/ 12 w 152"/>
                <a:gd name="T7" fmla="*/ 56 h 102"/>
                <a:gd name="T8" fmla="*/ 0 w 152"/>
                <a:gd name="T9" fmla="*/ 72 h 102"/>
                <a:gd name="T10" fmla="*/ 56 w 152"/>
                <a:gd name="T11" fmla="*/ 86 h 102"/>
                <a:gd name="T12" fmla="*/ 82 w 152"/>
                <a:gd name="T13" fmla="*/ 92 h 102"/>
                <a:gd name="T14" fmla="*/ 152 w 152"/>
                <a:gd name="T15" fmla="*/ 86 h 102"/>
                <a:gd name="T16" fmla="*/ 76 w 152"/>
                <a:gd name="T17" fmla="*/ 70 h 102"/>
                <a:gd name="T18" fmla="*/ 54 w 152"/>
                <a:gd name="T19" fmla="*/ 62 h 102"/>
                <a:gd name="T20" fmla="*/ 44 w 152"/>
                <a:gd name="T21" fmla="*/ 52 h 102"/>
                <a:gd name="T22" fmla="*/ 50 w 152"/>
                <a:gd name="T23" fmla="*/ 34 h 102"/>
                <a:gd name="T24" fmla="*/ 38 w 152"/>
                <a:gd name="T2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6" name="Freeform 33"/>
            <p:cNvSpPr>
              <a:spLocks/>
            </p:cNvSpPr>
            <p:nvPr/>
          </p:nvSpPr>
          <p:spPr bwMode="invGray">
            <a:xfrm>
              <a:off x="664" y="2245"/>
              <a:ext cx="25" cy="15"/>
            </a:xfrm>
            <a:custGeom>
              <a:avLst/>
              <a:gdLst>
                <a:gd name="T0" fmla="*/ 34 w 34"/>
                <a:gd name="T1" fmla="*/ 0 h 20"/>
                <a:gd name="T2" fmla="*/ 24 w 34"/>
                <a:gd name="T3" fmla="*/ 20 h 20"/>
                <a:gd name="T4" fmla="*/ 4 w 34"/>
                <a:gd name="T5" fmla="*/ 18 h 20"/>
                <a:gd name="T6" fmla="*/ 4 w 34"/>
                <a:gd name="T7" fmla="*/ 6 h 20"/>
                <a:gd name="T8" fmla="*/ 34 w 34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7" name="Freeform 34"/>
            <p:cNvSpPr>
              <a:spLocks/>
            </p:cNvSpPr>
            <p:nvPr/>
          </p:nvSpPr>
          <p:spPr bwMode="invGray">
            <a:xfrm>
              <a:off x="1421" y="2756"/>
              <a:ext cx="16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8" name="Freeform 35"/>
            <p:cNvSpPr>
              <a:spLocks/>
            </p:cNvSpPr>
            <p:nvPr/>
          </p:nvSpPr>
          <p:spPr bwMode="invGray">
            <a:xfrm>
              <a:off x="1424" y="2781"/>
              <a:ext cx="16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9" name="Freeform 36"/>
            <p:cNvSpPr>
              <a:spLocks/>
            </p:cNvSpPr>
            <p:nvPr/>
          </p:nvSpPr>
          <p:spPr bwMode="invGray">
            <a:xfrm>
              <a:off x="1628" y="2913"/>
              <a:ext cx="15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0" name="Freeform 37"/>
            <p:cNvSpPr>
              <a:spLocks/>
            </p:cNvSpPr>
            <p:nvPr/>
          </p:nvSpPr>
          <p:spPr bwMode="invGray">
            <a:xfrm>
              <a:off x="1752" y="2429"/>
              <a:ext cx="38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1" name="Freeform 38"/>
            <p:cNvSpPr>
              <a:spLocks/>
            </p:cNvSpPr>
            <p:nvPr/>
          </p:nvSpPr>
          <p:spPr bwMode="invGray">
            <a:xfrm>
              <a:off x="1652" y="2224"/>
              <a:ext cx="38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2" name="Freeform 39"/>
            <p:cNvSpPr>
              <a:spLocks/>
            </p:cNvSpPr>
            <p:nvPr/>
          </p:nvSpPr>
          <p:spPr bwMode="invGray">
            <a:xfrm>
              <a:off x="1717" y="2045"/>
              <a:ext cx="39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3" name="Freeform 40"/>
            <p:cNvSpPr>
              <a:spLocks/>
            </p:cNvSpPr>
            <p:nvPr/>
          </p:nvSpPr>
          <p:spPr bwMode="invGray">
            <a:xfrm>
              <a:off x="1780" y="2153"/>
              <a:ext cx="38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4" name="Freeform 41"/>
            <p:cNvSpPr>
              <a:spLocks/>
            </p:cNvSpPr>
            <p:nvPr/>
          </p:nvSpPr>
          <p:spPr bwMode="invGray">
            <a:xfrm>
              <a:off x="1796" y="1951"/>
              <a:ext cx="696" cy="346"/>
            </a:xfrm>
            <a:custGeom>
              <a:avLst/>
              <a:gdLst>
                <a:gd name="T0" fmla="*/ 28 w 929"/>
                <a:gd name="T1" fmla="*/ 56 h 462"/>
                <a:gd name="T2" fmla="*/ 6 w 929"/>
                <a:gd name="T3" fmla="*/ 92 h 462"/>
                <a:gd name="T4" fmla="*/ 36 w 929"/>
                <a:gd name="T5" fmla="*/ 100 h 462"/>
                <a:gd name="T6" fmla="*/ 16 w 929"/>
                <a:gd name="T7" fmla="*/ 116 h 462"/>
                <a:gd name="T8" fmla="*/ 104 w 929"/>
                <a:gd name="T9" fmla="*/ 136 h 462"/>
                <a:gd name="T10" fmla="*/ 142 w 929"/>
                <a:gd name="T11" fmla="*/ 130 h 462"/>
                <a:gd name="T12" fmla="*/ 250 w 929"/>
                <a:gd name="T13" fmla="*/ 78 h 462"/>
                <a:gd name="T14" fmla="*/ 300 w 929"/>
                <a:gd name="T15" fmla="*/ 66 h 462"/>
                <a:gd name="T16" fmla="*/ 324 w 929"/>
                <a:gd name="T17" fmla="*/ 80 h 462"/>
                <a:gd name="T18" fmla="*/ 272 w 929"/>
                <a:gd name="T19" fmla="*/ 88 h 462"/>
                <a:gd name="T20" fmla="*/ 242 w 929"/>
                <a:gd name="T21" fmla="*/ 112 h 462"/>
                <a:gd name="T22" fmla="*/ 254 w 929"/>
                <a:gd name="T23" fmla="*/ 120 h 462"/>
                <a:gd name="T24" fmla="*/ 260 w 929"/>
                <a:gd name="T25" fmla="*/ 158 h 462"/>
                <a:gd name="T26" fmla="*/ 350 w 929"/>
                <a:gd name="T27" fmla="*/ 192 h 462"/>
                <a:gd name="T28" fmla="*/ 336 w 929"/>
                <a:gd name="T29" fmla="*/ 210 h 462"/>
                <a:gd name="T30" fmla="*/ 368 w 929"/>
                <a:gd name="T31" fmla="*/ 246 h 462"/>
                <a:gd name="T32" fmla="*/ 348 w 929"/>
                <a:gd name="T33" fmla="*/ 266 h 462"/>
                <a:gd name="T34" fmla="*/ 324 w 929"/>
                <a:gd name="T35" fmla="*/ 294 h 462"/>
                <a:gd name="T36" fmla="*/ 294 w 929"/>
                <a:gd name="T37" fmla="*/ 324 h 462"/>
                <a:gd name="T38" fmla="*/ 292 w 929"/>
                <a:gd name="T39" fmla="*/ 420 h 462"/>
                <a:gd name="T40" fmla="*/ 332 w 929"/>
                <a:gd name="T41" fmla="*/ 446 h 462"/>
                <a:gd name="T42" fmla="*/ 388 w 929"/>
                <a:gd name="T43" fmla="*/ 448 h 462"/>
                <a:gd name="T44" fmla="*/ 412 w 929"/>
                <a:gd name="T45" fmla="*/ 422 h 462"/>
                <a:gd name="T46" fmla="*/ 506 w 929"/>
                <a:gd name="T47" fmla="*/ 356 h 462"/>
                <a:gd name="T48" fmla="*/ 572 w 929"/>
                <a:gd name="T49" fmla="*/ 334 h 462"/>
                <a:gd name="T50" fmla="*/ 646 w 929"/>
                <a:gd name="T51" fmla="*/ 308 h 462"/>
                <a:gd name="T52" fmla="*/ 720 w 929"/>
                <a:gd name="T53" fmla="*/ 290 h 462"/>
                <a:gd name="T54" fmla="*/ 762 w 929"/>
                <a:gd name="T55" fmla="*/ 260 h 462"/>
                <a:gd name="T56" fmla="*/ 800 w 929"/>
                <a:gd name="T57" fmla="*/ 200 h 462"/>
                <a:gd name="T58" fmla="*/ 802 w 929"/>
                <a:gd name="T59" fmla="*/ 154 h 462"/>
                <a:gd name="T60" fmla="*/ 802 w 929"/>
                <a:gd name="T61" fmla="*/ 124 h 462"/>
                <a:gd name="T62" fmla="*/ 832 w 929"/>
                <a:gd name="T63" fmla="*/ 90 h 462"/>
                <a:gd name="T64" fmla="*/ 876 w 929"/>
                <a:gd name="T65" fmla="*/ 94 h 462"/>
                <a:gd name="T66" fmla="*/ 922 w 929"/>
                <a:gd name="T67" fmla="*/ 52 h 462"/>
                <a:gd name="T68" fmla="*/ 888 w 929"/>
                <a:gd name="T69" fmla="*/ 56 h 462"/>
                <a:gd name="T70" fmla="*/ 848 w 929"/>
                <a:gd name="T71" fmla="*/ 46 h 462"/>
                <a:gd name="T72" fmla="*/ 794 w 929"/>
                <a:gd name="T73" fmla="*/ 22 h 462"/>
                <a:gd name="T74" fmla="*/ 642 w 929"/>
                <a:gd name="T75" fmla="*/ 26 h 462"/>
                <a:gd name="T76" fmla="*/ 584 w 929"/>
                <a:gd name="T77" fmla="*/ 38 h 462"/>
                <a:gd name="T78" fmla="*/ 556 w 929"/>
                <a:gd name="T79" fmla="*/ 38 h 462"/>
                <a:gd name="T80" fmla="*/ 516 w 929"/>
                <a:gd name="T81" fmla="*/ 54 h 462"/>
                <a:gd name="T82" fmla="*/ 478 w 929"/>
                <a:gd name="T83" fmla="*/ 30 h 462"/>
                <a:gd name="T84" fmla="*/ 432 w 929"/>
                <a:gd name="T85" fmla="*/ 40 h 462"/>
                <a:gd name="T86" fmla="*/ 366 w 929"/>
                <a:gd name="T87" fmla="*/ 52 h 462"/>
                <a:gd name="T88" fmla="*/ 410 w 929"/>
                <a:gd name="T89" fmla="*/ 38 h 462"/>
                <a:gd name="T90" fmla="*/ 352 w 929"/>
                <a:gd name="T91" fmla="*/ 8 h 462"/>
                <a:gd name="T92" fmla="*/ 334 w 929"/>
                <a:gd name="T93" fmla="*/ 2 h 462"/>
                <a:gd name="T94" fmla="*/ 314 w 929"/>
                <a:gd name="T95" fmla="*/ 8 h 462"/>
                <a:gd name="T96" fmla="*/ 240 w 929"/>
                <a:gd name="T97" fmla="*/ 16 h 462"/>
                <a:gd name="T98" fmla="*/ 160 w 929"/>
                <a:gd name="T99" fmla="*/ 28 h 462"/>
                <a:gd name="T100" fmla="*/ 108 w 929"/>
                <a:gd name="T101" fmla="*/ 26 h 462"/>
                <a:gd name="T102" fmla="*/ 114 w 929"/>
                <a:gd name="T103" fmla="*/ 68 h 462"/>
                <a:gd name="T104" fmla="*/ 104 w 929"/>
                <a:gd name="T105" fmla="*/ 52 h 462"/>
                <a:gd name="T106" fmla="*/ 60 w 929"/>
                <a:gd name="T107" fmla="*/ 4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5" name="Freeform 42"/>
            <p:cNvSpPr>
              <a:spLocks/>
            </p:cNvSpPr>
            <p:nvPr/>
          </p:nvSpPr>
          <p:spPr bwMode="invGray">
            <a:xfrm>
              <a:off x="2009" y="2135"/>
              <a:ext cx="39" cy="24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6" name="Freeform 43"/>
            <p:cNvSpPr>
              <a:spLocks/>
            </p:cNvSpPr>
            <p:nvPr/>
          </p:nvSpPr>
          <p:spPr bwMode="invGray">
            <a:xfrm>
              <a:off x="2292" y="2201"/>
              <a:ext cx="128" cy="54"/>
            </a:xfrm>
            <a:custGeom>
              <a:avLst/>
              <a:gdLst>
                <a:gd name="T0" fmla="*/ 102 w 172"/>
                <a:gd name="T1" fmla="*/ 8 h 72"/>
                <a:gd name="T2" fmla="*/ 66 w 172"/>
                <a:gd name="T3" fmla="*/ 4 h 72"/>
                <a:gd name="T4" fmla="*/ 54 w 172"/>
                <a:gd name="T5" fmla="*/ 0 h 72"/>
                <a:gd name="T6" fmla="*/ 0 w 172"/>
                <a:gd name="T7" fmla="*/ 28 h 72"/>
                <a:gd name="T8" fmla="*/ 28 w 172"/>
                <a:gd name="T9" fmla="*/ 40 h 72"/>
                <a:gd name="T10" fmla="*/ 42 w 172"/>
                <a:gd name="T11" fmla="*/ 60 h 72"/>
                <a:gd name="T12" fmla="*/ 66 w 172"/>
                <a:gd name="T13" fmla="*/ 68 h 72"/>
                <a:gd name="T14" fmla="*/ 78 w 172"/>
                <a:gd name="T15" fmla="*/ 72 h 72"/>
                <a:gd name="T16" fmla="*/ 130 w 172"/>
                <a:gd name="T17" fmla="*/ 60 h 72"/>
                <a:gd name="T18" fmla="*/ 172 w 172"/>
                <a:gd name="T19" fmla="*/ 44 h 72"/>
                <a:gd name="T20" fmla="*/ 148 w 172"/>
                <a:gd name="T21" fmla="*/ 18 h 72"/>
                <a:gd name="T22" fmla="*/ 136 w 172"/>
                <a:gd name="T23" fmla="*/ 4 h 72"/>
                <a:gd name="T24" fmla="*/ 102 w 172"/>
                <a:gd name="T25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7" name="Freeform 44"/>
            <p:cNvSpPr>
              <a:spLocks/>
            </p:cNvSpPr>
            <p:nvPr/>
          </p:nvSpPr>
          <p:spPr bwMode="invGray">
            <a:xfrm>
              <a:off x="2393" y="2038"/>
              <a:ext cx="39" cy="24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8" name="Freeform 45"/>
            <p:cNvSpPr>
              <a:spLocks/>
            </p:cNvSpPr>
            <p:nvPr/>
          </p:nvSpPr>
          <p:spPr bwMode="invGray">
            <a:xfrm>
              <a:off x="2662" y="2006"/>
              <a:ext cx="155" cy="63"/>
            </a:xfrm>
            <a:custGeom>
              <a:avLst/>
              <a:gdLst>
                <a:gd name="T0" fmla="*/ 191 w 206"/>
                <a:gd name="T1" fmla="*/ 7 h 85"/>
                <a:gd name="T2" fmla="*/ 103 w 206"/>
                <a:gd name="T3" fmla="*/ 9 h 85"/>
                <a:gd name="T4" fmla="*/ 109 w 206"/>
                <a:gd name="T5" fmla="*/ 25 h 85"/>
                <a:gd name="T6" fmla="*/ 107 w 206"/>
                <a:gd name="T7" fmla="*/ 33 h 85"/>
                <a:gd name="T8" fmla="*/ 89 w 206"/>
                <a:gd name="T9" fmla="*/ 27 h 85"/>
                <a:gd name="T10" fmla="*/ 77 w 206"/>
                <a:gd name="T11" fmla="*/ 19 h 85"/>
                <a:gd name="T12" fmla="*/ 23 w 206"/>
                <a:gd name="T13" fmla="*/ 27 h 85"/>
                <a:gd name="T14" fmla="*/ 31 w 206"/>
                <a:gd name="T15" fmla="*/ 49 h 85"/>
                <a:gd name="T16" fmla="*/ 55 w 206"/>
                <a:gd name="T17" fmla="*/ 53 h 85"/>
                <a:gd name="T18" fmla="*/ 75 w 206"/>
                <a:gd name="T19" fmla="*/ 73 h 85"/>
                <a:gd name="T20" fmla="*/ 89 w 206"/>
                <a:gd name="T21" fmla="*/ 85 h 85"/>
                <a:gd name="T22" fmla="*/ 109 w 206"/>
                <a:gd name="T23" fmla="*/ 67 h 85"/>
                <a:gd name="T24" fmla="*/ 121 w 206"/>
                <a:gd name="T25" fmla="*/ 59 h 85"/>
                <a:gd name="T26" fmla="*/ 127 w 206"/>
                <a:gd name="T27" fmla="*/ 47 h 85"/>
                <a:gd name="T28" fmla="*/ 167 w 206"/>
                <a:gd name="T29" fmla="*/ 35 h 85"/>
                <a:gd name="T30" fmla="*/ 187 w 206"/>
                <a:gd name="T31" fmla="*/ 31 h 85"/>
                <a:gd name="T32" fmla="*/ 199 w 206"/>
                <a:gd name="T33" fmla="*/ 27 h 85"/>
                <a:gd name="T34" fmla="*/ 191 w 206"/>
                <a:gd name="T35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9" name="Freeform 46"/>
            <p:cNvSpPr>
              <a:spLocks/>
            </p:cNvSpPr>
            <p:nvPr/>
          </p:nvSpPr>
          <p:spPr bwMode="invGray">
            <a:xfrm>
              <a:off x="2759" y="2039"/>
              <a:ext cx="48" cy="21"/>
            </a:xfrm>
            <a:custGeom>
              <a:avLst/>
              <a:gdLst>
                <a:gd name="T0" fmla="*/ 36 w 64"/>
                <a:gd name="T1" fmla="*/ 6 h 28"/>
                <a:gd name="T2" fmla="*/ 8 w 64"/>
                <a:gd name="T3" fmla="*/ 4 h 28"/>
                <a:gd name="T4" fmla="*/ 24 w 64"/>
                <a:gd name="T5" fmla="*/ 28 h 28"/>
                <a:gd name="T6" fmla="*/ 54 w 64"/>
                <a:gd name="T7" fmla="*/ 14 h 28"/>
                <a:gd name="T8" fmla="*/ 36 w 64"/>
                <a:gd name="T9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0" name="Freeform 47"/>
            <p:cNvSpPr>
              <a:spLocks/>
            </p:cNvSpPr>
            <p:nvPr/>
          </p:nvSpPr>
          <p:spPr bwMode="invGray">
            <a:xfrm>
              <a:off x="2467" y="2311"/>
              <a:ext cx="109" cy="132"/>
            </a:xfrm>
            <a:custGeom>
              <a:avLst/>
              <a:gdLst>
                <a:gd name="T0" fmla="*/ 24 w 146"/>
                <a:gd name="T1" fmla="*/ 19 h 176"/>
                <a:gd name="T2" fmla="*/ 0 w 146"/>
                <a:gd name="T3" fmla="*/ 25 h 176"/>
                <a:gd name="T4" fmla="*/ 14 w 146"/>
                <a:gd name="T5" fmla="*/ 43 h 176"/>
                <a:gd name="T6" fmla="*/ 34 w 146"/>
                <a:gd name="T7" fmla="*/ 87 h 176"/>
                <a:gd name="T8" fmla="*/ 52 w 146"/>
                <a:gd name="T9" fmla="*/ 91 h 176"/>
                <a:gd name="T10" fmla="*/ 50 w 146"/>
                <a:gd name="T11" fmla="*/ 107 h 176"/>
                <a:gd name="T12" fmla="*/ 28 w 146"/>
                <a:gd name="T13" fmla="*/ 113 h 176"/>
                <a:gd name="T14" fmla="*/ 16 w 146"/>
                <a:gd name="T15" fmla="*/ 131 h 176"/>
                <a:gd name="T16" fmla="*/ 18 w 146"/>
                <a:gd name="T17" fmla="*/ 137 h 176"/>
                <a:gd name="T18" fmla="*/ 30 w 146"/>
                <a:gd name="T19" fmla="*/ 141 h 176"/>
                <a:gd name="T20" fmla="*/ 18 w 146"/>
                <a:gd name="T21" fmla="*/ 169 h 176"/>
                <a:gd name="T22" fmla="*/ 20 w 146"/>
                <a:gd name="T23" fmla="*/ 175 h 176"/>
                <a:gd name="T24" fmla="*/ 34 w 146"/>
                <a:gd name="T25" fmla="*/ 171 h 176"/>
                <a:gd name="T26" fmla="*/ 58 w 146"/>
                <a:gd name="T27" fmla="*/ 169 h 176"/>
                <a:gd name="T28" fmla="*/ 92 w 146"/>
                <a:gd name="T29" fmla="*/ 171 h 176"/>
                <a:gd name="T30" fmla="*/ 110 w 146"/>
                <a:gd name="T31" fmla="*/ 169 h 176"/>
                <a:gd name="T32" fmla="*/ 122 w 146"/>
                <a:gd name="T33" fmla="*/ 165 h 176"/>
                <a:gd name="T34" fmla="*/ 128 w 146"/>
                <a:gd name="T35" fmla="*/ 141 h 176"/>
                <a:gd name="T36" fmla="*/ 146 w 146"/>
                <a:gd name="T37" fmla="*/ 133 h 176"/>
                <a:gd name="T38" fmla="*/ 110 w 146"/>
                <a:gd name="T39" fmla="*/ 109 h 176"/>
                <a:gd name="T40" fmla="*/ 88 w 146"/>
                <a:gd name="T41" fmla="*/ 83 h 176"/>
                <a:gd name="T42" fmla="*/ 82 w 146"/>
                <a:gd name="T43" fmla="*/ 69 h 176"/>
                <a:gd name="T44" fmla="*/ 64 w 146"/>
                <a:gd name="T45" fmla="*/ 61 h 176"/>
                <a:gd name="T46" fmla="*/ 86 w 146"/>
                <a:gd name="T47" fmla="*/ 45 h 176"/>
                <a:gd name="T48" fmla="*/ 64 w 146"/>
                <a:gd name="T49" fmla="*/ 31 h 176"/>
                <a:gd name="T50" fmla="*/ 70 w 146"/>
                <a:gd name="T51" fmla="*/ 13 h 176"/>
                <a:gd name="T52" fmla="*/ 46 w 146"/>
                <a:gd name="T53" fmla="*/ 1 h 176"/>
                <a:gd name="T54" fmla="*/ 30 w 146"/>
                <a:gd name="T55" fmla="*/ 9 h 176"/>
                <a:gd name="T56" fmla="*/ 24 w 146"/>
                <a:gd name="T57" fmla="*/ 1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1" name="Freeform 48"/>
            <p:cNvSpPr>
              <a:spLocks/>
            </p:cNvSpPr>
            <p:nvPr/>
          </p:nvSpPr>
          <p:spPr bwMode="invGray">
            <a:xfrm>
              <a:off x="2413" y="2359"/>
              <a:ext cx="69" cy="68"/>
            </a:xfrm>
            <a:custGeom>
              <a:avLst/>
              <a:gdLst>
                <a:gd name="T0" fmla="*/ 58 w 92"/>
                <a:gd name="T1" fmla="*/ 6 h 92"/>
                <a:gd name="T2" fmla="*/ 82 w 92"/>
                <a:gd name="T3" fmla="*/ 8 h 92"/>
                <a:gd name="T4" fmla="*/ 92 w 92"/>
                <a:gd name="T5" fmla="*/ 26 h 92"/>
                <a:gd name="T6" fmla="*/ 78 w 92"/>
                <a:gd name="T7" fmla="*/ 48 h 92"/>
                <a:gd name="T8" fmla="*/ 46 w 92"/>
                <a:gd name="T9" fmla="*/ 76 h 92"/>
                <a:gd name="T10" fmla="*/ 18 w 92"/>
                <a:gd name="T11" fmla="*/ 92 h 92"/>
                <a:gd name="T12" fmla="*/ 8 w 92"/>
                <a:gd name="T13" fmla="*/ 72 h 92"/>
                <a:gd name="T14" fmla="*/ 20 w 92"/>
                <a:gd name="T15" fmla="*/ 64 h 92"/>
                <a:gd name="T16" fmla="*/ 14 w 92"/>
                <a:gd name="T17" fmla="*/ 46 h 92"/>
                <a:gd name="T18" fmla="*/ 40 w 92"/>
                <a:gd name="T19" fmla="*/ 28 h 92"/>
                <a:gd name="T20" fmla="*/ 58 w 92"/>
                <a:gd name="T21" fmla="*/ 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2" name="Freeform 49"/>
            <p:cNvSpPr>
              <a:spLocks/>
            </p:cNvSpPr>
            <p:nvPr/>
          </p:nvSpPr>
          <p:spPr bwMode="invGray">
            <a:xfrm>
              <a:off x="4099" y="3502"/>
              <a:ext cx="474" cy="495"/>
            </a:xfrm>
            <a:custGeom>
              <a:avLst/>
              <a:gdLst>
                <a:gd name="T0" fmla="*/ 212 w 633"/>
                <a:gd name="T1" fmla="*/ 11 h 660"/>
                <a:gd name="T2" fmla="*/ 176 w 633"/>
                <a:gd name="T3" fmla="*/ 19 h 660"/>
                <a:gd name="T4" fmla="*/ 144 w 633"/>
                <a:gd name="T5" fmla="*/ 51 h 660"/>
                <a:gd name="T6" fmla="*/ 104 w 633"/>
                <a:gd name="T7" fmla="*/ 59 h 660"/>
                <a:gd name="T8" fmla="*/ 84 w 633"/>
                <a:gd name="T9" fmla="*/ 75 h 660"/>
                <a:gd name="T10" fmla="*/ 68 w 633"/>
                <a:gd name="T11" fmla="*/ 115 h 660"/>
                <a:gd name="T12" fmla="*/ 36 w 633"/>
                <a:gd name="T13" fmla="*/ 167 h 660"/>
                <a:gd name="T14" fmla="*/ 0 w 633"/>
                <a:gd name="T15" fmla="*/ 179 h 660"/>
                <a:gd name="T16" fmla="*/ 72 w 633"/>
                <a:gd name="T17" fmla="*/ 323 h 660"/>
                <a:gd name="T18" fmla="*/ 120 w 633"/>
                <a:gd name="T19" fmla="*/ 427 h 660"/>
                <a:gd name="T20" fmla="*/ 144 w 633"/>
                <a:gd name="T21" fmla="*/ 443 h 660"/>
                <a:gd name="T22" fmla="*/ 168 w 633"/>
                <a:gd name="T23" fmla="*/ 451 h 660"/>
                <a:gd name="T24" fmla="*/ 228 w 633"/>
                <a:gd name="T25" fmla="*/ 431 h 660"/>
                <a:gd name="T26" fmla="*/ 252 w 633"/>
                <a:gd name="T27" fmla="*/ 423 h 660"/>
                <a:gd name="T28" fmla="*/ 300 w 633"/>
                <a:gd name="T29" fmla="*/ 451 h 660"/>
                <a:gd name="T30" fmla="*/ 324 w 633"/>
                <a:gd name="T31" fmla="*/ 527 h 660"/>
                <a:gd name="T32" fmla="*/ 336 w 633"/>
                <a:gd name="T33" fmla="*/ 523 h 660"/>
                <a:gd name="T34" fmla="*/ 344 w 633"/>
                <a:gd name="T35" fmla="*/ 511 h 660"/>
                <a:gd name="T36" fmla="*/ 368 w 633"/>
                <a:gd name="T37" fmla="*/ 547 h 660"/>
                <a:gd name="T38" fmla="*/ 404 w 633"/>
                <a:gd name="T39" fmla="*/ 571 h 660"/>
                <a:gd name="T40" fmla="*/ 436 w 633"/>
                <a:gd name="T41" fmla="*/ 603 h 660"/>
                <a:gd name="T42" fmla="*/ 444 w 633"/>
                <a:gd name="T43" fmla="*/ 615 h 660"/>
                <a:gd name="T44" fmla="*/ 456 w 633"/>
                <a:gd name="T45" fmla="*/ 623 h 660"/>
                <a:gd name="T46" fmla="*/ 484 w 633"/>
                <a:gd name="T47" fmla="*/ 655 h 660"/>
                <a:gd name="T48" fmla="*/ 492 w 633"/>
                <a:gd name="T49" fmla="*/ 631 h 660"/>
                <a:gd name="T50" fmla="*/ 540 w 633"/>
                <a:gd name="T51" fmla="*/ 659 h 660"/>
                <a:gd name="T52" fmla="*/ 588 w 633"/>
                <a:gd name="T53" fmla="*/ 655 h 660"/>
                <a:gd name="T54" fmla="*/ 616 w 633"/>
                <a:gd name="T55" fmla="*/ 531 h 660"/>
                <a:gd name="T56" fmla="*/ 632 w 633"/>
                <a:gd name="T57" fmla="*/ 463 h 660"/>
                <a:gd name="T58" fmla="*/ 620 w 633"/>
                <a:gd name="T59" fmla="*/ 367 h 660"/>
                <a:gd name="T60" fmla="*/ 536 w 633"/>
                <a:gd name="T61" fmla="*/ 271 h 660"/>
                <a:gd name="T62" fmla="*/ 528 w 633"/>
                <a:gd name="T63" fmla="*/ 235 h 660"/>
                <a:gd name="T64" fmla="*/ 460 w 633"/>
                <a:gd name="T65" fmla="*/ 179 h 660"/>
                <a:gd name="T66" fmla="*/ 472 w 633"/>
                <a:gd name="T67" fmla="*/ 155 h 660"/>
                <a:gd name="T68" fmla="*/ 456 w 633"/>
                <a:gd name="T69" fmla="*/ 131 h 660"/>
                <a:gd name="T70" fmla="*/ 416 w 633"/>
                <a:gd name="T71" fmla="*/ 79 h 660"/>
                <a:gd name="T72" fmla="*/ 392 w 633"/>
                <a:gd name="T73" fmla="*/ 31 h 660"/>
                <a:gd name="T74" fmla="*/ 388 w 633"/>
                <a:gd name="T75" fmla="*/ 19 h 660"/>
                <a:gd name="T76" fmla="*/ 364 w 633"/>
                <a:gd name="T77" fmla="*/ 151 h 660"/>
                <a:gd name="T78" fmla="*/ 324 w 633"/>
                <a:gd name="T79" fmla="*/ 115 h 660"/>
                <a:gd name="T80" fmla="*/ 292 w 633"/>
                <a:gd name="T81" fmla="*/ 111 h 660"/>
                <a:gd name="T82" fmla="*/ 272 w 633"/>
                <a:gd name="T83" fmla="*/ 87 h 660"/>
                <a:gd name="T84" fmla="*/ 264 w 633"/>
                <a:gd name="T85" fmla="*/ 63 h 660"/>
                <a:gd name="T86" fmla="*/ 276 w 633"/>
                <a:gd name="T87" fmla="*/ 55 h 660"/>
                <a:gd name="T88" fmla="*/ 240 w 633"/>
                <a:gd name="T89" fmla="*/ 19 h 660"/>
                <a:gd name="T90" fmla="*/ 216 w 633"/>
                <a:gd name="T91" fmla="*/ 11 h 660"/>
                <a:gd name="T92" fmla="*/ 204 w 633"/>
                <a:gd name="T93" fmla="*/ 7 h 660"/>
                <a:gd name="T94" fmla="*/ 212 w 633"/>
                <a:gd name="T95" fmla="*/ 11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3" name="Freeform 50"/>
            <p:cNvSpPr>
              <a:spLocks/>
            </p:cNvSpPr>
            <p:nvPr/>
          </p:nvSpPr>
          <p:spPr bwMode="invGray">
            <a:xfrm>
              <a:off x="4246" y="3241"/>
              <a:ext cx="319" cy="210"/>
            </a:xfrm>
            <a:custGeom>
              <a:avLst/>
              <a:gdLst>
                <a:gd name="T0" fmla="*/ 84 w 426"/>
                <a:gd name="T1" fmla="*/ 60 h 280"/>
                <a:gd name="T2" fmla="*/ 68 w 426"/>
                <a:gd name="T3" fmla="*/ 36 h 280"/>
                <a:gd name="T4" fmla="*/ 64 w 426"/>
                <a:gd name="T5" fmla="*/ 16 h 280"/>
                <a:gd name="T6" fmla="*/ 52 w 426"/>
                <a:gd name="T7" fmla="*/ 12 h 280"/>
                <a:gd name="T8" fmla="*/ 16 w 426"/>
                <a:gd name="T9" fmla="*/ 16 h 280"/>
                <a:gd name="T10" fmla="*/ 44 w 426"/>
                <a:gd name="T11" fmla="*/ 40 h 280"/>
                <a:gd name="T12" fmla="*/ 48 w 426"/>
                <a:gd name="T13" fmla="*/ 52 h 280"/>
                <a:gd name="T14" fmla="*/ 24 w 426"/>
                <a:gd name="T15" fmla="*/ 68 h 280"/>
                <a:gd name="T16" fmla="*/ 88 w 426"/>
                <a:gd name="T17" fmla="*/ 92 h 280"/>
                <a:gd name="T18" fmla="*/ 124 w 426"/>
                <a:gd name="T19" fmla="*/ 112 h 280"/>
                <a:gd name="T20" fmla="*/ 128 w 426"/>
                <a:gd name="T21" fmla="*/ 124 h 280"/>
                <a:gd name="T22" fmla="*/ 140 w 426"/>
                <a:gd name="T23" fmla="*/ 132 h 280"/>
                <a:gd name="T24" fmla="*/ 148 w 426"/>
                <a:gd name="T25" fmla="*/ 156 h 280"/>
                <a:gd name="T26" fmla="*/ 132 w 426"/>
                <a:gd name="T27" fmla="*/ 196 h 280"/>
                <a:gd name="T28" fmla="*/ 180 w 426"/>
                <a:gd name="T29" fmla="*/ 188 h 280"/>
                <a:gd name="T30" fmla="*/ 192 w 426"/>
                <a:gd name="T31" fmla="*/ 216 h 280"/>
                <a:gd name="T32" fmla="*/ 216 w 426"/>
                <a:gd name="T33" fmla="*/ 224 h 280"/>
                <a:gd name="T34" fmla="*/ 228 w 426"/>
                <a:gd name="T35" fmla="*/ 228 h 280"/>
                <a:gd name="T36" fmla="*/ 252 w 426"/>
                <a:gd name="T37" fmla="*/ 224 h 280"/>
                <a:gd name="T38" fmla="*/ 276 w 426"/>
                <a:gd name="T39" fmla="*/ 196 h 280"/>
                <a:gd name="T40" fmla="*/ 336 w 426"/>
                <a:gd name="T41" fmla="*/ 252 h 280"/>
                <a:gd name="T42" fmla="*/ 364 w 426"/>
                <a:gd name="T43" fmla="*/ 280 h 280"/>
                <a:gd name="T44" fmla="*/ 360 w 426"/>
                <a:gd name="T45" fmla="*/ 224 h 280"/>
                <a:gd name="T46" fmla="*/ 336 w 426"/>
                <a:gd name="T47" fmla="*/ 200 h 280"/>
                <a:gd name="T48" fmla="*/ 372 w 426"/>
                <a:gd name="T49" fmla="*/ 168 h 280"/>
                <a:gd name="T50" fmla="*/ 408 w 426"/>
                <a:gd name="T51" fmla="*/ 156 h 280"/>
                <a:gd name="T52" fmla="*/ 420 w 426"/>
                <a:gd name="T53" fmla="*/ 152 h 280"/>
                <a:gd name="T54" fmla="*/ 424 w 426"/>
                <a:gd name="T55" fmla="*/ 140 h 280"/>
                <a:gd name="T56" fmla="*/ 356 w 426"/>
                <a:gd name="T57" fmla="*/ 148 h 280"/>
                <a:gd name="T58" fmla="*/ 304 w 426"/>
                <a:gd name="T59" fmla="*/ 140 h 280"/>
                <a:gd name="T60" fmla="*/ 300 w 426"/>
                <a:gd name="T61" fmla="*/ 128 h 280"/>
                <a:gd name="T62" fmla="*/ 292 w 426"/>
                <a:gd name="T63" fmla="*/ 116 h 280"/>
                <a:gd name="T64" fmla="*/ 220 w 426"/>
                <a:gd name="T65" fmla="*/ 80 h 280"/>
                <a:gd name="T66" fmla="*/ 160 w 426"/>
                <a:gd name="T67" fmla="*/ 60 h 280"/>
                <a:gd name="T68" fmla="*/ 136 w 426"/>
                <a:gd name="T69" fmla="*/ 52 h 280"/>
                <a:gd name="T70" fmla="*/ 80 w 426"/>
                <a:gd name="T71" fmla="*/ 52 h 280"/>
                <a:gd name="T72" fmla="*/ 68 w 426"/>
                <a:gd name="T73" fmla="*/ 32 h 280"/>
                <a:gd name="T74" fmla="*/ 68 w 426"/>
                <a:gd name="T7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algn="ctr" rotWithShape="0">
                      <a:srgbClr val="FEFEFE">
                        <a:gamma/>
                        <a:shade val="60000"/>
                        <a:invGamma/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4" name="Freeform 51"/>
            <p:cNvSpPr>
              <a:spLocks/>
            </p:cNvSpPr>
            <p:nvPr/>
          </p:nvSpPr>
          <p:spPr bwMode="invGray">
            <a:xfrm>
              <a:off x="4255" y="3243"/>
              <a:ext cx="311" cy="211"/>
            </a:xfrm>
            <a:custGeom>
              <a:avLst/>
              <a:gdLst>
                <a:gd name="T0" fmla="*/ 0 w 416"/>
                <a:gd name="T1" fmla="*/ 1 h 282"/>
                <a:gd name="T2" fmla="*/ 20 w 416"/>
                <a:gd name="T3" fmla="*/ 37 h 282"/>
                <a:gd name="T4" fmla="*/ 28 w 416"/>
                <a:gd name="T5" fmla="*/ 49 h 282"/>
                <a:gd name="T6" fmla="*/ 84 w 416"/>
                <a:gd name="T7" fmla="*/ 89 h 282"/>
                <a:gd name="T8" fmla="*/ 120 w 416"/>
                <a:gd name="T9" fmla="*/ 113 h 282"/>
                <a:gd name="T10" fmla="*/ 132 w 416"/>
                <a:gd name="T11" fmla="*/ 121 h 282"/>
                <a:gd name="T12" fmla="*/ 136 w 416"/>
                <a:gd name="T13" fmla="*/ 169 h 282"/>
                <a:gd name="T14" fmla="*/ 116 w 416"/>
                <a:gd name="T15" fmla="*/ 201 h 282"/>
                <a:gd name="T16" fmla="*/ 136 w 416"/>
                <a:gd name="T17" fmla="*/ 197 h 282"/>
                <a:gd name="T18" fmla="*/ 148 w 416"/>
                <a:gd name="T19" fmla="*/ 189 h 282"/>
                <a:gd name="T20" fmla="*/ 160 w 416"/>
                <a:gd name="T21" fmla="*/ 201 h 282"/>
                <a:gd name="T22" fmla="*/ 184 w 416"/>
                <a:gd name="T23" fmla="*/ 217 h 282"/>
                <a:gd name="T24" fmla="*/ 208 w 416"/>
                <a:gd name="T25" fmla="*/ 233 h 282"/>
                <a:gd name="T26" fmla="*/ 240 w 416"/>
                <a:gd name="T27" fmla="*/ 221 h 282"/>
                <a:gd name="T28" fmla="*/ 248 w 416"/>
                <a:gd name="T29" fmla="*/ 197 h 282"/>
                <a:gd name="T30" fmla="*/ 268 w 416"/>
                <a:gd name="T31" fmla="*/ 201 h 282"/>
                <a:gd name="T32" fmla="*/ 292 w 416"/>
                <a:gd name="T33" fmla="*/ 209 h 282"/>
                <a:gd name="T34" fmla="*/ 340 w 416"/>
                <a:gd name="T35" fmla="*/ 281 h 282"/>
                <a:gd name="T36" fmla="*/ 356 w 416"/>
                <a:gd name="T37" fmla="*/ 277 h 282"/>
                <a:gd name="T38" fmla="*/ 352 w 416"/>
                <a:gd name="T39" fmla="*/ 253 h 282"/>
                <a:gd name="T40" fmla="*/ 316 w 416"/>
                <a:gd name="T41" fmla="*/ 197 h 282"/>
                <a:gd name="T42" fmla="*/ 360 w 416"/>
                <a:gd name="T43" fmla="*/ 173 h 282"/>
                <a:gd name="T44" fmla="*/ 408 w 416"/>
                <a:gd name="T45" fmla="*/ 145 h 282"/>
                <a:gd name="T46" fmla="*/ 409 w 416"/>
                <a:gd name="T47" fmla="*/ 120 h 282"/>
                <a:gd name="T48" fmla="*/ 367 w 416"/>
                <a:gd name="T49" fmla="*/ 138 h 282"/>
                <a:gd name="T50" fmla="*/ 308 w 416"/>
                <a:gd name="T51" fmla="*/ 137 h 282"/>
                <a:gd name="T52" fmla="*/ 264 w 416"/>
                <a:gd name="T53" fmla="*/ 97 h 282"/>
                <a:gd name="T54" fmla="*/ 180 w 416"/>
                <a:gd name="T55" fmla="*/ 61 h 282"/>
                <a:gd name="T56" fmla="*/ 132 w 416"/>
                <a:gd name="T57" fmla="*/ 33 h 282"/>
                <a:gd name="T58" fmla="*/ 92 w 416"/>
                <a:gd name="T59" fmla="*/ 41 h 282"/>
                <a:gd name="T60" fmla="*/ 76 w 416"/>
                <a:gd name="T61" fmla="*/ 57 h 282"/>
                <a:gd name="T62" fmla="*/ 56 w 416"/>
                <a:gd name="T63" fmla="*/ 17 h 282"/>
                <a:gd name="T64" fmla="*/ 0 w 416"/>
                <a:gd name="T65" fmla="*/ 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5" name="Freeform 52"/>
            <p:cNvSpPr>
              <a:spLocks/>
            </p:cNvSpPr>
            <p:nvPr/>
          </p:nvSpPr>
          <p:spPr bwMode="invGray">
            <a:xfrm>
              <a:off x="4485" y="4013"/>
              <a:ext cx="45" cy="58"/>
            </a:xfrm>
            <a:custGeom>
              <a:avLst/>
              <a:gdLst>
                <a:gd name="T0" fmla="*/ 32 w 60"/>
                <a:gd name="T1" fmla="*/ 18 h 78"/>
                <a:gd name="T2" fmla="*/ 0 w 60"/>
                <a:gd name="T3" fmla="*/ 18 h 78"/>
                <a:gd name="T4" fmla="*/ 20 w 60"/>
                <a:gd name="T5" fmla="*/ 42 h 78"/>
                <a:gd name="T6" fmla="*/ 28 w 60"/>
                <a:gd name="T7" fmla="*/ 66 h 78"/>
                <a:gd name="T8" fmla="*/ 32 w 60"/>
                <a:gd name="T9" fmla="*/ 78 h 78"/>
                <a:gd name="T10" fmla="*/ 60 w 60"/>
                <a:gd name="T11" fmla="*/ 50 h 78"/>
                <a:gd name="T12" fmla="*/ 32 w 60"/>
                <a:gd name="T13" fmla="*/ 1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6" name="Freeform 53"/>
            <p:cNvSpPr>
              <a:spLocks/>
            </p:cNvSpPr>
            <p:nvPr/>
          </p:nvSpPr>
          <p:spPr bwMode="invGray">
            <a:xfrm>
              <a:off x="4621" y="3923"/>
              <a:ext cx="164" cy="85"/>
            </a:xfrm>
            <a:custGeom>
              <a:avLst/>
              <a:gdLst>
                <a:gd name="T0" fmla="*/ 47 w 219"/>
                <a:gd name="T1" fmla="*/ 73 h 113"/>
                <a:gd name="T2" fmla="*/ 39 w 219"/>
                <a:gd name="T3" fmla="*/ 61 h 113"/>
                <a:gd name="T4" fmla="*/ 15 w 219"/>
                <a:gd name="T5" fmla="*/ 69 h 113"/>
                <a:gd name="T6" fmla="*/ 39 w 219"/>
                <a:gd name="T7" fmla="*/ 113 h 113"/>
                <a:gd name="T8" fmla="*/ 123 w 219"/>
                <a:gd name="T9" fmla="*/ 89 h 113"/>
                <a:gd name="T10" fmla="*/ 147 w 219"/>
                <a:gd name="T11" fmla="*/ 73 h 113"/>
                <a:gd name="T12" fmla="*/ 171 w 219"/>
                <a:gd name="T13" fmla="*/ 65 h 113"/>
                <a:gd name="T14" fmla="*/ 219 w 219"/>
                <a:gd name="T15" fmla="*/ 19 h 113"/>
                <a:gd name="T16" fmla="*/ 210 w 219"/>
                <a:gd name="T17" fmla="*/ 0 h 113"/>
                <a:gd name="T18" fmla="*/ 179 w 219"/>
                <a:gd name="T19" fmla="*/ 17 h 113"/>
                <a:gd name="T20" fmla="*/ 107 w 219"/>
                <a:gd name="T21" fmla="*/ 41 h 113"/>
                <a:gd name="T22" fmla="*/ 83 w 219"/>
                <a:gd name="T23" fmla="*/ 45 h 113"/>
                <a:gd name="T24" fmla="*/ 59 w 219"/>
                <a:gd name="T25" fmla="*/ 53 h 113"/>
                <a:gd name="T26" fmla="*/ 47 w 219"/>
                <a:gd name="T27" fmla="*/ 7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7" name="Freeform 54"/>
            <p:cNvSpPr>
              <a:spLocks/>
            </p:cNvSpPr>
            <p:nvPr/>
          </p:nvSpPr>
          <p:spPr bwMode="invGray">
            <a:xfrm>
              <a:off x="4791" y="3873"/>
              <a:ext cx="104" cy="92"/>
            </a:xfrm>
            <a:custGeom>
              <a:avLst/>
              <a:gdLst>
                <a:gd name="T0" fmla="*/ 12 w 139"/>
                <a:gd name="T1" fmla="*/ 60 h 122"/>
                <a:gd name="T2" fmla="*/ 8 w 139"/>
                <a:gd name="T3" fmla="*/ 84 h 122"/>
                <a:gd name="T4" fmla="*/ 0 w 139"/>
                <a:gd name="T5" fmla="*/ 108 h 122"/>
                <a:gd name="T6" fmla="*/ 36 w 139"/>
                <a:gd name="T7" fmla="*/ 116 h 122"/>
                <a:gd name="T8" fmla="*/ 52 w 139"/>
                <a:gd name="T9" fmla="*/ 96 h 122"/>
                <a:gd name="T10" fmla="*/ 124 w 139"/>
                <a:gd name="T11" fmla="*/ 68 h 122"/>
                <a:gd name="T12" fmla="*/ 136 w 139"/>
                <a:gd name="T13" fmla="*/ 44 h 122"/>
                <a:gd name="T14" fmla="*/ 112 w 139"/>
                <a:gd name="T15" fmla="*/ 28 h 122"/>
                <a:gd name="T16" fmla="*/ 100 w 139"/>
                <a:gd name="T17" fmla="*/ 20 h 122"/>
                <a:gd name="T18" fmla="*/ 64 w 139"/>
                <a:gd name="T19" fmla="*/ 12 h 122"/>
                <a:gd name="T20" fmla="*/ 52 w 139"/>
                <a:gd name="T21" fmla="*/ 36 h 122"/>
                <a:gd name="T22" fmla="*/ 12 w 139"/>
                <a:gd name="T23" fmla="*/ 6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8" name="Freeform 55"/>
            <p:cNvSpPr>
              <a:spLocks/>
            </p:cNvSpPr>
            <p:nvPr/>
          </p:nvSpPr>
          <p:spPr bwMode="invGray">
            <a:xfrm>
              <a:off x="4846" y="3832"/>
              <a:ext cx="37" cy="26"/>
            </a:xfrm>
            <a:custGeom>
              <a:avLst/>
              <a:gdLst>
                <a:gd name="T0" fmla="*/ 29 w 49"/>
                <a:gd name="T1" fmla="*/ 0 h 35"/>
                <a:gd name="T2" fmla="*/ 8 w 49"/>
                <a:gd name="T3" fmla="*/ 11 h 35"/>
                <a:gd name="T4" fmla="*/ 24 w 49"/>
                <a:gd name="T5" fmla="*/ 35 h 35"/>
                <a:gd name="T6" fmla="*/ 39 w 49"/>
                <a:gd name="T7" fmla="*/ 26 h 35"/>
                <a:gd name="T8" fmla="*/ 29 w 49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9" name="Freeform 56"/>
            <p:cNvSpPr>
              <a:spLocks/>
            </p:cNvSpPr>
            <p:nvPr/>
          </p:nvSpPr>
          <p:spPr bwMode="invGray">
            <a:xfrm>
              <a:off x="3123" y="3346"/>
              <a:ext cx="123" cy="201"/>
            </a:xfrm>
            <a:custGeom>
              <a:avLst/>
              <a:gdLst>
                <a:gd name="T0" fmla="*/ 128 w 164"/>
                <a:gd name="T1" fmla="*/ 0 h 268"/>
                <a:gd name="T2" fmla="*/ 104 w 164"/>
                <a:gd name="T3" fmla="*/ 28 h 268"/>
                <a:gd name="T4" fmla="*/ 88 w 164"/>
                <a:gd name="T5" fmla="*/ 64 h 268"/>
                <a:gd name="T6" fmla="*/ 36 w 164"/>
                <a:gd name="T7" fmla="*/ 84 h 268"/>
                <a:gd name="T8" fmla="*/ 28 w 164"/>
                <a:gd name="T9" fmla="*/ 96 h 268"/>
                <a:gd name="T10" fmla="*/ 16 w 164"/>
                <a:gd name="T11" fmla="*/ 100 h 268"/>
                <a:gd name="T12" fmla="*/ 20 w 164"/>
                <a:gd name="T13" fmla="*/ 132 h 268"/>
                <a:gd name="T14" fmla="*/ 28 w 164"/>
                <a:gd name="T15" fmla="*/ 156 h 268"/>
                <a:gd name="T16" fmla="*/ 0 w 164"/>
                <a:gd name="T17" fmla="*/ 200 h 268"/>
                <a:gd name="T18" fmla="*/ 28 w 164"/>
                <a:gd name="T19" fmla="*/ 260 h 268"/>
                <a:gd name="T20" fmla="*/ 52 w 164"/>
                <a:gd name="T21" fmla="*/ 268 h 268"/>
                <a:gd name="T22" fmla="*/ 88 w 164"/>
                <a:gd name="T23" fmla="*/ 216 h 268"/>
                <a:gd name="T24" fmla="*/ 104 w 164"/>
                <a:gd name="T25" fmla="*/ 192 h 268"/>
                <a:gd name="T26" fmla="*/ 128 w 164"/>
                <a:gd name="T27" fmla="*/ 116 h 268"/>
                <a:gd name="T28" fmla="*/ 140 w 164"/>
                <a:gd name="T29" fmla="*/ 76 h 268"/>
                <a:gd name="T30" fmla="*/ 164 w 164"/>
                <a:gd name="T31" fmla="*/ 72 h 268"/>
                <a:gd name="T32" fmla="*/ 128 w 164"/>
                <a:gd name="T3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0" name="Freeform 57"/>
            <p:cNvSpPr>
              <a:spLocks/>
            </p:cNvSpPr>
            <p:nvPr/>
          </p:nvSpPr>
          <p:spPr bwMode="invGray">
            <a:xfrm>
              <a:off x="3655" y="3034"/>
              <a:ext cx="49" cy="61"/>
            </a:xfrm>
            <a:custGeom>
              <a:avLst/>
              <a:gdLst>
                <a:gd name="T0" fmla="*/ 29 w 66"/>
                <a:gd name="T1" fmla="*/ 0 h 81"/>
                <a:gd name="T2" fmla="*/ 25 w 66"/>
                <a:gd name="T3" fmla="*/ 60 h 81"/>
                <a:gd name="T4" fmla="*/ 29 w 66"/>
                <a:gd name="T5" fmla="*/ 76 h 81"/>
                <a:gd name="T6" fmla="*/ 41 w 66"/>
                <a:gd name="T7" fmla="*/ 80 h 81"/>
                <a:gd name="T8" fmla="*/ 57 w 66"/>
                <a:gd name="T9" fmla="*/ 76 h 81"/>
                <a:gd name="T10" fmla="*/ 29 w 66"/>
                <a:gd name="T1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1" name="Freeform 58"/>
            <p:cNvSpPr>
              <a:spLocks/>
            </p:cNvSpPr>
            <p:nvPr/>
          </p:nvSpPr>
          <p:spPr bwMode="invGray">
            <a:xfrm>
              <a:off x="3988" y="3100"/>
              <a:ext cx="111" cy="183"/>
            </a:xfrm>
            <a:custGeom>
              <a:avLst/>
              <a:gdLst>
                <a:gd name="T0" fmla="*/ 96 w 148"/>
                <a:gd name="T1" fmla="*/ 0 h 244"/>
                <a:gd name="T2" fmla="*/ 60 w 148"/>
                <a:gd name="T3" fmla="*/ 84 h 244"/>
                <a:gd name="T4" fmla="*/ 36 w 148"/>
                <a:gd name="T5" fmla="*/ 92 h 244"/>
                <a:gd name="T6" fmla="*/ 12 w 148"/>
                <a:gd name="T7" fmla="*/ 108 h 244"/>
                <a:gd name="T8" fmla="*/ 40 w 148"/>
                <a:gd name="T9" fmla="*/ 188 h 244"/>
                <a:gd name="T10" fmla="*/ 52 w 148"/>
                <a:gd name="T11" fmla="*/ 224 h 244"/>
                <a:gd name="T12" fmla="*/ 60 w 148"/>
                <a:gd name="T13" fmla="*/ 236 h 244"/>
                <a:gd name="T14" fmla="*/ 84 w 148"/>
                <a:gd name="T15" fmla="*/ 244 h 244"/>
                <a:gd name="T16" fmla="*/ 96 w 148"/>
                <a:gd name="T17" fmla="*/ 196 h 244"/>
                <a:gd name="T18" fmla="*/ 124 w 148"/>
                <a:gd name="T19" fmla="*/ 168 h 244"/>
                <a:gd name="T20" fmla="*/ 112 w 148"/>
                <a:gd name="T21" fmla="*/ 68 h 244"/>
                <a:gd name="T22" fmla="*/ 140 w 148"/>
                <a:gd name="T23" fmla="*/ 48 h 244"/>
                <a:gd name="T24" fmla="*/ 112 w 148"/>
                <a:gd name="T25" fmla="*/ 20 h 244"/>
                <a:gd name="T26" fmla="*/ 96 w 148"/>
                <a:gd name="T27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2" name="Freeform 59"/>
            <p:cNvSpPr>
              <a:spLocks/>
            </p:cNvSpPr>
            <p:nvPr/>
          </p:nvSpPr>
          <p:spPr bwMode="invGray">
            <a:xfrm>
              <a:off x="3894" y="3043"/>
              <a:ext cx="72" cy="137"/>
            </a:xfrm>
            <a:custGeom>
              <a:avLst/>
              <a:gdLst>
                <a:gd name="T0" fmla="*/ 48 w 96"/>
                <a:gd name="T1" fmla="*/ 2 h 183"/>
                <a:gd name="T2" fmla="*/ 51 w 96"/>
                <a:gd name="T3" fmla="*/ 35 h 183"/>
                <a:gd name="T4" fmla="*/ 60 w 96"/>
                <a:gd name="T5" fmla="*/ 62 h 183"/>
                <a:gd name="T6" fmla="*/ 62 w 96"/>
                <a:gd name="T7" fmla="*/ 92 h 183"/>
                <a:gd name="T8" fmla="*/ 68 w 96"/>
                <a:gd name="T9" fmla="*/ 105 h 183"/>
                <a:gd name="T10" fmla="*/ 71 w 96"/>
                <a:gd name="T11" fmla="*/ 126 h 183"/>
                <a:gd name="T12" fmla="*/ 57 w 96"/>
                <a:gd name="T13" fmla="*/ 93 h 183"/>
                <a:gd name="T14" fmla="*/ 35 w 96"/>
                <a:gd name="T15" fmla="*/ 78 h 183"/>
                <a:gd name="T16" fmla="*/ 5 w 96"/>
                <a:gd name="T17" fmla="*/ 83 h 183"/>
                <a:gd name="T18" fmla="*/ 8 w 96"/>
                <a:gd name="T19" fmla="*/ 102 h 183"/>
                <a:gd name="T20" fmla="*/ 41 w 96"/>
                <a:gd name="T21" fmla="*/ 114 h 183"/>
                <a:gd name="T22" fmla="*/ 57 w 96"/>
                <a:gd name="T23" fmla="*/ 135 h 183"/>
                <a:gd name="T24" fmla="*/ 71 w 96"/>
                <a:gd name="T25" fmla="*/ 135 h 183"/>
                <a:gd name="T26" fmla="*/ 78 w 96"/>
                <a:gd name="T27" fmla="*/ 150 h 183"/>
                <a:gd name="T28" fmla="*/ 96 w 96"/>
                <a:gd name="T29" fmla="*/ 179 h 183"/>
                <a:gd name="T30" fmla="*/ 81 w 96"/>
                <a:gd name="T31" fmla="*/ 126 h 183"/>
                <a:gd name="T32" fmla="*/ 80 w 96"/>
                <a:gd name="T33" fmla="*/ 93 h 183"/>
                <a:gd name="T34" fmla="*/ 71 w 96"/>
                <a:gd name="T35" fmla="*/ 63 h 183"/>
                <a:gd name="T36" fmla="*/ 63 w 96"/>
                <a:gd name="T37" fmla="*/ 41 h 183"/>
                <a:gd name="T38" fmla="*/ 57 w 96"/>
                <a:gd name="T39" fmla="*/ 20 h 183"/>
                <a:gd name="T40" fmla="*/ 48 w 96"/>
                <a:gd name="T41" fmla="*/ 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3" name="Freeform 60"/>
            <p:cNvSpPr>
              <a:spLocks/>
            </p:cNvSpPr>
            <p:nvPr/>
          </p:nvSpPr>
          <p:spPr bwMode="invGray">
            <a:xfrm>
              <a:off x="3943" y="3153"/>
              <a:ext cx="40" cy="131"/>
            </a:xfrm>
            <a:custGeom>
              <a:avLst/>
              <a:gdLst>
                <a:gd name="T0" fmla="*/ 6 w 54"/>
                <a:gd name="T1" fmla="*/ 0 h 175"/>
                <a:gd name="T2" fmla="*/ 0 w 54"/>
                <a:gd name="T3" fmla="*/ 25 h 175"/>
                <a:gd name="T4" fmla="*/ 9 w 54"/>
                <a:gd name="T5" fmla="*/ 54 h 175"/>
                <a:gd name="T6" fmla="*/ 18 w 54"/>
                <a:gd name="T7" fmla="*/ 94 h 175"/>
                <a:gd name="T8" fmla="*/ 34 w 54"/>
                <a:gd name="T9" fmla="*/ 129 h 175"/>
                <a:gd name="T10" fmla="*/ 54 w 54"/>
                <a:gd name="T11" fmla="*/ 175 h 175"/>
                <a:gd name="T12" fmla="*/ 40 w 54"/>
                <a:gd name="T13" fmla="*/ 115 h 175"/>
                <a:gd name="T14" fmla="*/ 34 w 54"/>
                <a:gd name="T15" fmla="*/ 93 h 175"/>
                <a:gd name="T16" fmla="*/ 28 w 54"/>
                <a:gd name="T17" fmla="*/ 61 h 175"/>
                <a:gd name="T18" fmla="*/ 25 w 54"/>
                <a:gd name="T19" fmla="*/ 46 h 175"/>
                <a:gd name="T20" fmla="*/ 16 w 54"/>
                <a:gd name="T21" fmla="*/ 37 h 175"/>
                <a:gd name="T22" fmla="*/ 6 w 54"/>
                <a:gd name="T23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" name="Freeform 61"/>
            <p:cNvSpPr>
              <a:spLocks/>
            </p:cNvSpPr>
            <p:nvPr/>
          </p:nvSpPr>
          <p:spPr bwMode="invGray">
            <a:xfrm>
              <a:off x="3988" y="3290"/>
              <a:ext cx="65" cy="54"/>
            </a:xfrm>
            <a:custGeom>
              <a:avLst/>
              <a:gdLst>
                <a:gd name="T0" fmla="*/ 2 w 86"/>
                <a:gd name="T1" fmla="*/ 0 h 73"/>
                <a:gd name="T2" fmla="*/ 8 w 86"/>
                <a:gd name="T3" fmla="*/ 34 h 73"/>
                <a:gd name="T4" fmla="*/ 23 w 86"/>
                <a:gd name="T5" fmla="*/ 43 h 73"/>
                <a:gd name="T6" fmla="*/ 48 w 86"/>
                <a:gd name="T7" fmla="*/ 49 h 73"/>
                <a:gd name="T8" fmla="*/ 62 w 86"/>
                <a:gd name="T9" fmla="*/ 57 h 73"/>
                <a:gd name="T10" fmla="*/ 74 w 86"/>
                <a:gd name="T11" fmla="*/ 66 h 73"/>
                <a:gd name="T12" fmla="*/ 86 w 86"/>
                <a:gd name="T13" fmla="*/ 69 h 73"/>
                <a:gd name="T14" fmla="*/ 72 w 86"/>
                <a:gd name="T15" fmla="*/ 39 h 73"/>
                <a:gd name="T16" fmla="*/ 63 w 86"/>
                <a:gd name="T17" fmla="*/ 22 h 73"/>
                <a:gd name="T18" fmla="*/ 36 w 86"/>
                <a:gd name="T19" fmla="*/ 24 h 73"/>
                <a:gd name="T20" fmla="*/ 24 w 86"/>
                <a:gd name="T21" fmla="*/ 19 h 73"/>
                <a:gd name="T22" fmla="*/ 6 w 86"/>
                <a:gd name="T23" fmla="*/ 0 h 73"/>
                <a:gd name="T24" fmla="*/ 2 w 86"/>
                <a:gd name="T2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5" name="Freeform 62"/>
            <p:cNvSpPr>
              <a:spLocks/>
            </p:cNvSpPr>
            <p:nvPr/>
          </p:nvSpPr>
          <p:spPr bwMode="invGray">
            <a:xfrm>
              <a:off x="4092" y="3195"/>
              <a:ext cx="83" cy="117"/>
            </a:xfrm>
            <a:custGeom>
              <a:avLst/>
              <a:gdLst>
                <a:gd name="T0" fmla="*/ 98 w 111"/>
                <a:gd name="T1" fmla="*/ 0 h 156"/>
                <a:gd name="T2" fmla="*/ 75 w 111"/>
                <a:gd name="T3" fmla="*/ 10 h 156"/>
                <a:gd name="T4" fmla="*/ 23 w 111"/>
                <a:gd name="T5" fmla="*/ 15 h 156"/>
                <a:gd name="T6" fmla="*/ 14 w 111"/>
                <a:gd name="T7" fmla="*/ 33 h 156"/>
                <a:gd name="T8" fmla="*/ 11 w 111"/>
                <a:gd name="T9" fmla="*/ 61 h 156"/>
                <a:gd name="T10" fmla="*/ 14 w 111"/>
                <a:gd name="T11" fmla="*/ 75 h 156"/>
                <a:gd name="T12" fmla="*/ 3 w 111"/>
                <a:gd name="T13" fmla="*/ 88 h 156"/>
                <a:gd name="T14" fmla="*/ 14 w 111"/>
                <a:gd name="T15" fmla="*/ 109 h 156"/>
                <a:gd name="T16" fmla="*/ 23 w 111"/>
                <a:gd name="T17" fmla="*/ 124 h 156"/>
                <a:gd name="T18" fmla="*/ 15 w 111"/>
                <a:gd name="T19" fmla="*/ 144 h 156"/>
                <a:gd name="T20" fmla="*/ 24 w 111"/>
                <a:gd name="T21" fmla="*/ 156 h 156"/>
                <a:gd name="T22" fmla="*/ 42 w 111"/>
                <a:gd name="T23" fmla="*/ 144 h 156"/>
                <a:gd name="T24" fmla="*/ 50 w 111"/>
                <a:gd name="T25" fmla="*/ 93 h 156"/>
                <a:gd name="T26" fmla="*/ 56 w 111"/>
                <a:gd name="T27" fmla="*/ 126 h 156"/>
                <a:gd name="T28" fmla="*/ 65 w 111"/>
                <a:gd name="T29" fmla="*/ 145 h 156"/>
                <a:gd name="T30" fmla="*/ 62 w 111"/>
                <a:gd name="T31" fmla="*/ 112 h 156"/>
                <a:gd name="T32" fmla="*/ 72 w 111"/>
                <a:gd name="T33" fmla="*/ 73 h 156"/>
                <a:gd name="T34" fmla="*/ 69 w 111"/>
                <a:gd name="T35" fmla="*/ 51 h 156"/>
                <a:gd name="T36" fmla="*/ 54 w 111"/>
                <a:gd name="T37" fmla="*/ 60 h 156"/>
                <a:gd name="T38" fmla="*/ 35 w 111"/>
                <a:gd name="T39" fmla="*/ 54 h 156"/>
                <a:gd name="T40" fmla="*/ 41 w 111"/>
                <a:gd name="T41" fmla="*/ 36 h 156"/>
                <a:gd name="T42" fmla="*/ 62 w 111"/>
                <a:gd name="T43" fmla="*/ 34 h 156"/>
                <a:gd name="T44" fmla="*/ 78 w 111"/>
                <a:gd name="T45" fmla="*/ 39 h 156"/>
                <a:gd name="T46" fmla="*/ 98 w 111"/>
                <a:gd name="T47" fmla="*/ 30 h 156"/>
                <a:gd name="T48" fmla="*/ 111 w 111"/>
                <a:gd name="T49" fmla="*/ 13 h 156"/>
                <a:gd name="T50" fmla="*/ 98 w 111"/>
                <a:gd name="T5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6" name="Freeform 63"/>
            <p:cNvSpPr>
              <a:spLocks/>
            </p:cNvSpPr>
            <p:nvPr/>
          </p:nvSpPr>
          <p:spPr bwMode="invGray">
            <a:xfrm>
              <a:off x="4064" y="2777"/>
              <a:ext cx="22" cy="71"/>
            </a:xfrm>
            <a:custGeom>
              <a:avLst/>
              <a:gdLst>
                <a:gd name="T0" fmla="*/ 12 w 30"/>
                <a:gd name="T1" fmla="*/ 0 h 94"/>
                <a:gd name="T2" fmla="*/ 0 w 30"/>
                <a:gd name="T3" fmla="*/ 16 h 94"/>
                <a:gd name="T4" fmla="*/ 6 w 30"/>
                <a:gd name="T5" fmla="*/ 37 h 94"/>
                <a:gd name="T6" fmla="*/ 1 w 30"/>
                <a:gd name="T7" fmla="*/ 61 h 94"/>
                <a:gd name="T8" fmla="*/ 16 w 30"/>
                <a:gd name="T9" fmla="*/ 94 h 94"/>
                <a:gd name="T10" fmla="*/ 30 w 30"/>
                <a:gd name="T11" fmla="*/ 82 h 94"/>
                <a:gd name="T12" fmla="*/ 22 w 30"/>
                <a:gd name="T13" fmla="*/ 61 h 94"/>
                <a:gd name="T14" fmla="*/ 12 w 30"/>
                <a:gd name="T1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7" name="Freeform 64"/>
            <p:cNvSpPr>
              <a:spLocks/>
            </p:cNvSpPr>
            <p:nvPr/>
          </p:nvSpPr>
          <p:spPr bwMode="invGray">
            <a:xfrm>
              <a:off x="4078" y="2896"/>
              <a:ext cx="61" cy="118"/>
            </a:xfrm>
            <a:custGeom>
              <a:avLst/>
              <a:gdLst>
                <a:gd name="T0" fmla="*/ 12 w 81"/>
                <a:gd name="T1" fmla="*/ 2 h 158"/>
                <a:gd name="T2" fmla="*/ 0 w 81"/>
                <a:gd name="T3" fmla="*/ 20 h 158"/>
                <a:gd name="T4" fmla="*/ 8 w 81"/>
                <a:gd name="T5" fmla="*/ 49 h 158"/>
                <a:gd name="T6" fmla="*/ 6 w 81"/>
                <a:gd name="T7" fmla="*/ 107 h 158"/>
                <a:gd name="T8" fmla="*/ 17 w 81"/>
                <a:gd name="T9" fmla="*/ 103 h 158"/>
                <a:gd name="T10" fmla="*/ 20 w 81"/>
                <a:gd name="T11" fmla="*/ 115 h 158"/>
                <a:gd name="T12" fmla="*/ 29 w 81"/>
                <a:gd name="T13" fmla="*/ 122 h 158"/>
                <a:gd name="T14" fmla="*/ 38 w 81"/>
                <a:gd name="T15" fmla="*/ 140 h 158"/>
                <a:gd name="T16" fmla="*/ 48 w 81"/>
                <a:gd name="T17" fmla="*/ 128 h 158"/>
                <a:gd name="T18" fmla="*/ 65 w 81"/>
                <a:gd name="T19" fmla="*/ 134 h 158"/>
                <a:gd name="T20" fmla="*/ 63 w 81"/>
                <a:gd name="T21" fmla="*/ 109 h 158"/>
                <a:gd name="T22" fmla="*/ 48 w 81"/>
                <a:gd name="T23" fmla="*/ 104 h 158"/>
                <a:gd name="T24" fmla="*/ 39 w 81"/>
                <a:gd name="T25" fmla="*/ 91 h 158"/>
                <a:gd name="T26" fmla="*/ 33 w 81"/>
                <a:gd name="T27" fmla="*/ 73 h 158"/>
                <a:gd name="T28" fmla="*/ 41 w 81"/>
                <a:gd name="T29" fmla="*/ 53 h 158"/>
                <a:gd name="T30" fmla="*/ 35 w 81"/>
                <a:gd name="T31" fmla="*/ 35 h 158"/>
                <a:gd name="T32" fmla="*/ 42 w 81"/>
                <a:gd name="T33" fmla="*/ 20 h 158"/>
                <a:gd name="T34" fmla="*/ 29 w 81"/>
                <a:gd name="T35" fmla="*/ 4 h 158"/>
                <a:gd name="T36" fmla="*/ 18 w 81"/>
                <a:gd name="T37" fmla="*/ 7 h 158"/>
                <a:gd name="T38" fmla="*/ 12 w 81"/>
                <a:gd name="T39" fmla="*/ 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8" name="Freeform 65"/>
            <p:cNvSpPr>
              <a:spLocks/>
            </p:cNvSpPr>
            <p:nvPr/>
          </p:nvSpPr>
          <p:spPr bwMode="invGray">
            <a:xfrm>
              <a:off x="4121" y="3052"/>
              <a:ext cx="64" cy="79"/>
            </a:xfrm>
            <a:custGeom>
              <a:avLst/>
              <a:gdLst>
                <a:gd name="T0" fmla="*/ 52 w 85"/>
                <a:gd name="T1" fmla="*/ 0 h 105"/>
                <a:gd name="T2" fmla="*/ 44 w 85"/>
                <a:gd name="T3" fmla="*/ 18 h 105"/>
                <a:gd name="T4" fmla="*/ 32 w 85"/>
                <a:gd name="T5" fmla="*/ 30 h 105"/>
                <a:gd name="T6" fmla="*/ 16 w 85"/>
                <a:gd name="T7" fmla="*/ 35 h 105"/>
                <a:gd name="T8" fmla="*/ 8 w 85"/>
                <a:gd name="T9" fmla="*/ 48 h 105"/>
                <a:gd name="T10" fmla="*/ 4 w 85"/>
                <a:gd name="T11" fmla="*/ 74 h 105"/>
                <a:gd name="T12" fmla="*/ 13 w 85"/>
                <a:gd name="T13" fmla="*/ 71 h 105"/>
                <a:gd name="T14" fmla="*/ 25 w 85"/>
                <a:gd name="T15" fmla="*/ 62 h 105"/>
                <a:gd name="T16" fmla="*/ 34 w 85"/>
                <a:gd name="T17" fmla="*/ 69 h 105"/>
                <a:gd name="T18" fmla="*/ 58 w 85"/>
                <a:gd name="T19" fmla="*/ 99 h 105"/>
                <a:gd name="T20" fmla="*/ 71 w 85"/>
                <a:gd name="T21" fmla="*/ 72 h 105"/>
                <a:gd name="T22" fmla="*/ 85 w 85"/>
                <a:gd name="T23" fmla="*/ 68 h 105"/>
                <a:gd name="T24" fmla="*/ 74 w 85"/>
                <a:gd name="T25" fmla="*/ 39 h 105"/>
                <a:gd name="T26" fmla="*/ 52 w 85"/>
                <a:gd name="T2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9" name="Freeform 66"/>
            <p:cNvSpPr>
              <a:spLocks/>
            </p:cNvSpPr>
            <p:nvPr/>
          </p:nvSpPr>
          <p:spPr bwMode="invGray">
            <a:xfrm>
              <a:off x="4197" y="3193"/>
              <a:ext cx="29" cy="49"/>
            </a:xfrm>
            <a:custGeom>
              <a:avLst/>
              <a:gdLst>
                <a:gd name="T0" fmla="*/ 6 w 38"/>
                <a:gd name="T1" fmla="*/ 27 h 66"/>
                <a:gd name="T2" fmla="*/ 26 w 38"/>
                <a:gd name="T3" fmla="*/ 66 h 66"/>
                <a:gd name="T4" fmla="*/ 30 w 38"/>
                <a:gd name="T5" fmla="*/ 52 h 66"/>
                <a:gd name="T6" fmla="*/ 38 w 38"/>
                <a:gd name="T7" fmla="*/ 40 h 66"/>
                <a:gd name="T8" fmla="*/ 30 w 38"/>
                <a:gd name="T9" fmla="*/ 25 h 66"/>
                <a:gd name="T10" fmla="*/ 20 w 38"/>
                <a:gd name="T11" fmla="*/ 13 h 66"/>
                <a:gd name="T12" fmla="*/ 11 w 38"/>
                <a:gd name="T13" fmla="*/ 1 h 66"/>
                <a:gd name="T14" fmla="*/ 2 w 38"/>
                <a:gd name="T15" fmla="*/ 12 h 66"/>
                <a:gd name="T16" fmla="*/ 6 w 38"/>
                <a:gd name="T17" fmla="*/ 2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0" name="Freeform 67"/>
            <p:cNvSpPr>
              <a:spLocks/>
            </p:cNvSpPr>
            <p:nvPr/>
          </p:nvSpPr>
          <p:spPr bwMode="invGray">
            <a:xfrm>
              <a:off x="4181" y="3275"/>
              <a:ext cx="18" cy="17"/>
            </a:xfrm>
            <a:custGeom>
              <a:avLst/>
              <a:gdLst>
                <a:gd name="T0" fmla="*/ 0 w 24"/>
                <a:gd name="T1" fmla="*/ 0 h 23"/>
                <a:gd name="T2" fmla="*/ 6 w 24"/>
                <a:gd name="T3" fmla="*/ 23 h 23"/>
                <a:gd name="T4" fmla="*/ 24 w 24"/>
                <a:gd name="T5" fmla="*/ 11 h 23"/>
                <a:gd name="T6" fmla="*/ 0 w 24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1" name="Freeform 68"/>
            <p:cNvSpPr>
              <a:spLocks/>
            </p:cNvSpPr>
            <p:nvPr/>
          </p:nvSpPr>
          <p:spPr bwMode="invGray">
            <a:xfrm>
              <a:off x="4208" y="3265"/>
              <a:ext cx="45" cy="37"/>
            </a:xfrm>
            <a:custGeom>
              <a:avLst/>
              <a:gdLst>
                <a:gd name="T0" fmla="*/ 9 w 60"/>
                <a:gd name="T1" fmla="*/ 0 h 49"/>
                <a:gd name="T2" fmla="*/ 0 w 60"/>
                <a:gd name="T3" fmla="*/ 18 h 49"/>
                <a:gd name="T4" fmla="*/ 28 w 60"/>
                <a:gd name="T5" fmla="*/ 33 h 49"/>
                <a:gd name="T6" fmla="*/ 42 w 60"/>
                <a:gd name="T7" fmla="*/ 46 h 49"/>
                <a:gd name="T8" fmla="*/ 60 w 60"/>
                <a:gd name="T9" fmla="*/ 42 h 49"/>
                <a:gd name="T10" fmla="*/ 49 w 60"/>
                <a:gd name="T11" fmla="*/ 24 h 49"/>
                <a:gd name="T12" fmla="*/ 28 w 60"/>
                <a:gd name="T13" fmla="*/ 3 h 49"/>
                <a:gd name="T14" fmla="*/ 19 w 60"/>
                <a:gd name="T15" fmla="*/ 16 h 49"/>
                <a:gd name="T16" fmla="*/ 9 w 60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2" name="Freeform 69"/>
            <p:cNvSpPr>
              <a:spLocks/>
            </p:cNvSpPr>
            <p:nvPr/>
          </p:nvSpPr>
          <p:spPr bwMode="invGray">
            <a:xfrm>
              <a:off x="4277" y="3335"/>
              <a:ext cx="24" cy="33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3" name="Freeform 70"/>
            <p:cNvSpPr>
              <a:spLocks/>
            </p:cNvSpPr>
            <p:nvPr/>
          </p:nvSpPr>
          <p:spPr bwMode="invGray">
            <a:xfrm>
              <a:off x="4544" y="3293"/>
              <a:ext cx="46" cy="47"/>
            </a:xfrm>
            <a:custGeom>
              <a:avLst/>
              <a:gdLst>
                <a:gd name="T0" fmla="*/ 7 w 61"/>
                <a:gd name="T1" fmla="*/ 0 h 63"/>
                <a:gd name="T2" fmla="*/ 0 w 61"/>
                <a:gd name="T3" fmla="*/ 14 h 63"/>
                <a:gd name="T4" fmla="*/ 24 w 61"/>
                <a:gd name="T5" fmla="*/ 35 h 63"/>
                <a:gd name="T6" fmla="*/ 36 w 61"/>
                <a:gd name="T7" fmla="*/ 54 h 63"/>
                <a:gd name="T8" fmla="*/ 46 w 61"/>
                <a:gd name="T9" fmla="*/ 63 h 63"/>
                <a:gd name="T10" fmla="*/ 61 w 61"/>
                <a:gd name="T11" fmla="*/ 56 h 63"/>
                <a:gd name="T12" fmla="*/ 33 w 61"/>
                <a:gd name="T13" fmla="*/ 17 h 63"/>
                <a:gd name="T14" fmla="*/ 7 w 61"/>
                <a:gd name="T1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4" name="Freeform 71"/>
            <p:cNvSpPr>
              <a:spLocks/>
            </p:cNvSpPr>
            <p:nvPr/>
          </p:nvSpPr>
          <p:spPr bwMode="invGray">
            <a:xfrm>
              <a:off x="4147" y="3352"/>
              <a:ext cx="46" cy="50"/>
            </a:xfrm>
            <a:custGeom>
              <a:avLst/>
              <a:gdLst>
                <a:gd name="T0" fmla="*/ 28 w 61"/>
                <a:gd name="T1" fmla="*/ 7 h 67"/>
                <a:gd name="T2" fmla="*/ 30 w 61"/>
                <a:gd name="T3" fmla="*/ 34 h 67"/>
                <a:gd name="T4" fmla="*/ 16 w 61"/>
                <a:gd name="T5" fmla="*/ 43 h 67"/>
                <a:gd name="T6" fmla="*/ 22 w 61"/>
                <a:gd name="T7" fmla="*/ 67 h 67"/>
                <a:gd name="T8" fmla="*/ 48 w 61"/>
                <a:gd name="T9" fmla="*/ 58 h 67"/>
                <a:gd name="T10" fmla="*/ 60 w 61"/>
                <a:gd name="T11" fmla="*/ 47 h 67"/>
                <a:gd name="T12" fmla="*/ 51 w 61"/>
                <a:gd name="T13" fmla="*/ 28 h 67"/>
                <a:gd name="T14" fmla="*/ 57 w 61"/>
                <a:gd name="T15" fmla="*/ 14 h 67"/>
                <a:gd name="T16" fmla="*/ 55 w 61"/>
                <a:gd name="T17" fmla="*/ 2 h 67"/>
                <a:gd name="T18" fmla="*/ 46 w 61"/>
                <a:gd name="T19" fmla="*/ 4 h 67"/>
                <a:gd name="T20" fmla="*/ 51 w 61"/>
                <a:gd name="T21" fmla="*/ 5 h 67"/>
                <a:gd name="T22" fmla="*/ 49 w 61"/>
                <a:gd name="T23" fmla="*/ 16 h 67"/>
                <a:gd name="T24" fmla="*/ 43 w 61"/>
                <a:gd name="T25" fmla="*/ 23 h 67"/>
                <a:gd name="T26" fmla="*/ 28 w 61"/>
                <a:gd name="T27" fmla="*/ 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5" name="Freeform 72"/>
            <p:cNvSpPr>
              <a:spLocks/>
            </p:cNvSpPr>
            <p:nvPr/>
          </p:nvSpPr>
          <p:spPr bwMode="invGray">
            <a:xfrm>
              <a:off x="4098" y="3371"/>
              <a:ext cx="32" cy="27"/>
            </a:xfrm>
            <a:custGeom>
              <a:avLst/>
              <a:gdLst>
                <a:gd name="T0" fmla="*/ 21 w 43"/>
                <a:gd name="T1" fmla="*/ 3 h 36"/>
                <a:gd name="T2" fmla="*/ 6 w 43"/>
                <a:gd name="T3" fmla="*/ 6 h 36"/>
                <a:gd name="T4" fmla="*/ 33 w 43"/>
                <a:gd name="T5" fmla="*/ 36 h 36"/>
                <a:gd name="T6" fmla="*/ 42 w 43"/>
                <a:gd name="T7" fmla="*/ 30 h 36"/>
                <a:gd name="T8" fmla="*/ 21 w 43"/>
                <a:gd name="T9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6" name="Freeform 73"/>
            <p:cNvSpPr>
              <a:spLocks/>
            </p:cNvSpPr>
            <p:nvPr/>
          </p:nvSpPr>
          <p:spPr bwMode="invGray">
            <a:xfrm>
              <a:off x="4077" y="3342"/>
              <a:ext cx="24" cy="31"/>
            </a:xfrm>
            <a:custGeom>
              <a:avLst/>
              <a:gdLst>
                <a:gd name="T0" fmla="*/ 21 w 32"/>
                <a:gd name="T1" fmla="*/ 0 h 41"/>
                <a:gd name="T2" fmla="*/ 0 w 32"/>
                <a:gd name="T3" fmla="*/ 26 h 41"/>
                <a:gd name="T4" fmla="*/ 16 w 32"/>
                <a:gd name="T5" fmla="*/ 24 h 41"/>
                <a:gd name="T6" fmla="*/ 19 w 32"/>
                <a:gd name="T7" fmla="*/ 29 h 41"/>
                <a:gd name="T8" fmla="*/ 16 w 32"/>
                <a:gd name="T9" fmla="*/ 35 h 41"/>
                <a:gd name="T10" fmla="*/ 30 w 32"/>
                <a:gd name="T11" fmla="*/ 21 h 41"/>
                <a:gd name="T12" fmla="*/ 24 w 32"/>
                <a:gd name="T13" fmla="*/ 9 h 41"/>
                <a:gd name="T14" fmla="*/ 21 w 32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7" name="Freeform 74"/>
            <p:cNvSpPr>
              <a:spLocks/>
            </p:cNvSpPr>
            <p:nvPr/>
          </p:nvSpPr>
          <p:spPr bwMode="invGray">
            <a:xfrm>
              <a:off x="4111" y="3353"/>
              <a:ext cx="34" cy="24"/>
            </a:xfrm>
            <a:custGeom>
              <a:avLst/>
              <a:gdLst>
                <a:gd name="T0" fmla="*/ 21 w 45"/>
                <a:gd name="T1" fmla="*/ 0 h 32"/>
                <a:gd name="T2" fmla="*/ 0 w 45"/>
                <a:gd name="T3" fmla="*/ 7 h 32"/>
                <a:gd name="T4" fmla="*/ 27 w 45"/>
                <a:gd name="T5" fmla="*/ 31 h 32"/>
                <a:gd name="T6" fmla="*/ 45 w 45"/>
                <a:gd name="T7" fmla="*/ 24 h 32"/>
                <a:gd name="T8" fmla="*/ 22 w 45"/>
                <a:gd name="T9" fmla="*/ 10 h 32"/>
                <a:gd name="T10" fmla="*/ 21 w 45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8" name="Freeform 75"/>
            <p:cNvSpPr>
              <a:spLocks/>
            </p:cNvSpPr>
            <p:nvPr/>
          </p:nvSpPr>
          <p:spPr bwMode="invGray">
            <a:xfrm>
              <a:off x="4062" y="3021"/>
              <a:ext cx="27" cy="55"/>
            </a:xfrm>
            <a:custGeom>
              <a:avLst/>
              <a:gdLst>
                <a:gd name="T0" fmla="*/ 30 w 35"/>
                <a:gd name="T1" fmla="*/ 0 h 74"/>
                <a:gd name="T2" fmla="*/ 21 w 35"/>
                <a:gd name="T3" fmla="*/ 15 h 74"/>
                <a:gd name="T4" fmla="*/ 9 w 35"/>
                <a:gd name="T5" fmla="*/ 36 h 74"/>
                <a:gd name="T6" fmla="*/ 0 w 35"/>
                <a:gd name="T7" fmla="*/ 59 h 74"/>
                <a:gd name="T8" fmla="*/ 8 w 35"/>
                <a:gd name="T9" fmla="*/ 74 h 74"/>
                <a:gd name="T10" fmla="*/ 20 w 35"/>
                <a:gd name="T11" fmla="*/ 59 h 74"/>
                <a:gd name="T12" fmla="*/ 35 w 35"/>
                <a:gd name="T13" fmla="*/ 32 h 74"/>
                <a:gd name="T14" fmla="*/ 30 w 3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9" name="Freeform 76"/>
            <p:cNvSpPr>
              <a:spLocks/>
            </p:cNvSpPr>
            <p:nvPr/>
          </p:nvSpPr>
          <p:spPr bwMode="invGray">
            <a:xfrm>
              <a:off x="4113" y="3012"/>
              <a:ext cx="19" cy="55"/>
            </a:xfrm>
            <a:custGeom>
              <a:avLst/>
              <a:gdLst>
                <a:gd name="T0" fmla="*/ 13 w 25"/>
                <a:gd name="T1" fmla="*/ 7 h 73"/>
                <a:gd name="T2" fmla="*/ 4 w 25"/>
                <a:gd name="T3" fmla="*/ 8 h 73"/>
                <a:gd name="T4" fmla="*/ 0 w 25"/>
                <a:gd name="T5" fmla="*/ 22 h 73"/>
                <a:gd name="T6" fmla="*/ 15 w 25"/>
                <a:gd name="T7" fmla="*/ 41 h 73"/>
                <a:gd name="T8" fmla="*/ 25 w 25"/>
                <a:gd name="T9" fmla="*/ 56 h 73"/>
                <a:gd name="T10" fmla="*/ 16 w 25"/>
                <a:gd name="T11" fmla="*/ 20 h 73"/>
                <a:gd name="T12" fmla="*/ 13 w 25"/>
                <a:gd name="T13" fmla="*/ 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0" name="Freeform 77"/>
            <p:cNvSpPr>
              <a:spLocks/>
            </p:cNvSpPr>
            <p:nvPr/>
          </p:nvSpPr>
          <p:spPr bwMode="invGray">
            <a:xfrm>
              <a:off x="4135" y="2995"/>
              <a:ext cx="10" cy="25"/>
            </a:xfrm>
            <a:custGeom>
              <a:avLst/>
              <a:gdLst>
                <a:gd name="T0" fmla="*/ 11 w 14"/>
                <a:gd name="T1" fmla="*/ 0 h 33"/>
                <a:gd name="T2" fmla="*/ 1 w 14"/>
                <a:gd name="T3" fmla="*/ 10 h 33"/>
                <a:gd name="T4" fmla="*/ 11 w 14"/>
                <a:gd name="T5" fmla="*/ 25 h 33"/>
                <a:gd name="T6" fmla="*/ 11 w 14"/>
                <a:gd name="T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1" name="Freeform 78"/>
            <p:cNvSpPr>
              <a:spLocks/>
            </p:cNvSpPr>
            <p:nvPr/>
          </p:nvSpPr>
          <p:spPr bwMode="invGray">
            <a:xfrm>
              <a:off x="4145" y="3007"/>
              <a:ext cx="21" cy="48"/>
            </a:xfrm>
            <a:custGeom>
              <a:avLst/>
              <a:gdLst>
                <a:gd name="T0" fmla="*/ 5 w 28"/>
                <a:gd name="T1" fmla="*/ 0 h 64"/>
                <a:gd name="T2" fmla="*/ 11 w 28"/>
                <a:gd name="T3" fmla="*/ 14 h 64"/>
                <a:gd name="T4" fmla="*/ 20 w 28"/>
                <a:gd name="T5" fmla="*/ 21 h 64"/>
                <a:gd name="T6" fmla="*/ 8 w 28"/>
                <a:gd name="T7" fmla="*/ 39 h 64"/>
                <a:gd name="T8" fmla="*/ 0 w 28"/>
                <a:gd name="T9" fmla="*/ 56 h 64"/>
                <a:gd name="T10" fmla="*/ 11 w 28"/>
                <a:gd name="T11" fmla="*/ 57 h 64"/>
                <a:gd name="T12" fmla="*/ 26 w 28"/>
                <a:gd name="T13" fmla="*/ 26 h 64"/>
                <a:gd name="T14" fmla="*/ 5 w 28"/>
                <a:gd name="T1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2" name="Freeform 79"/>
            <p:cNvSpPr>
              <a:spLocks/>
            </p:cNvSpPr>
            <p:nvPr/>
          </p:nvSpPr>
          <p:spPr bwMode="invGray">
            <a:xfrm>
              <a:off x="3876" y="3076"/>
              <a:ext cx="12" cy="27"/>
            </a:xfrm>
            <a:custGeom>
              <a:avLst/>
              <a:gdLst>
                <a:gd name="T0" fmla="*/ 14 w 16"/>
                <a:gd name="T1" fmla="*/ 3 h 36"/>
                <a:gd name="T2" fmla="*/ 0 w 16"/>
                <a:gd name="T3" fmla="*/ 7 h 36"/>
                <a:gd name="T4" fmla="*/ 8 w 16"/>
                <a:gd name="T5" fmla="*/ 22 h 36"/>
                <a:gd name="T6" fmla="*/ 14 w 16"/>
                <a:gd name="T7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3" name="Freeform 80"/>
            <p:cNvSpPr>
              <a:spLocks/>
            </p:cNvSpPr>
            <p:nvPr/>
          </p:nvSpPr>
          <p:spPr bwMode="invGray">
            <a:xfrm>
              <a:off x="3866" y="3053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4" name="Freeform 81"/>
            <p:cNvSpPr>
              <a:spLocks/>
            </p:cNvSpPr>
            <p:nvPr/>
          </p:nvSpPr>
          <p:spPr bwMode="invGray">
            <a:xfrm>
              <a:off x="3862" y="3035"/>
              <a:ext cx="12" cy="14"/>
            </a:xfrm>
            <a:custGeom>
              <a:avLst/>
              <a:gdLst>
                <a:gd name="T0" fmla="*/ 10 w 16"/>
                <a:gd name="T1" fmla="*/ 5 h 19"/>
                <a:gd name="T2" fmla="*/ 0 w 16"/>
                <a:gd name="T3" fmla="*/ 10 h 19"/>
                <a:gd name="T4" fmla="*/ 12 w 16"/>
                <a:gd name="T5" fmla="*/ 19 h 19"/>
                <a:gd name="T6" fmla="*/ 10 w 16"/>
                <a:gd name="T7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5" name="Freeform 82"/>
            <p:cNvSpPr>
              <a:spLocks/>
            </p:cNvSpPr>
            <p:nvPr/>
          </p:nvSpPr>
          <p:spPr bwMode="invGray">
            <a:xfrm>
              <a:off x="3850" y="2995"/>
              <a:ext cx="11" cy="19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6" name="Freeform 83"/>
            <p:cNvSpPr>
              <a:spLocks/>
            </p:cNvSpPr>
            <p:nvPr/>
          </p:nvSpPr>
          <p:spPr bwMode="invGray">
            <a:xfrm>
              <a:off x="3852" y="3020"/>
              <a:ext cx="16" cy="13"/>
            </a:xfrm>
            <a:custGeom>
              <a:avLst/>
              <a:gdLst>
                <a:gd name="T0" fmla="*/ 13 w 22"/>
                <a:gd name="T1" fmla="*/ 0 h 18"/>
                <a:gd name="T2" fmla="*/ 19 w 22"/>
                <a:gd name="T3" fmla="*/ 18 h 18"/>
                <a:gd name="T4" fmla="*/ 14 w 22"/>
                <a:gd name="T5" fmla="*/ 6 h 18"/>
                <a:gd name="T6" fmla="*/ 13 w 22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7" name="Freeform 84"/>
            <p:cNvSpPr>
              <a:spLocks/>
            </p:cNvSpPr>
            <p:nvPr/>
          </p:nvSpPr>
          <p:spPr bwMode="invGray">
            <a:xfrm>
              <a:off x="4688" y="3643"/>
              <a:ext cx="45" cy="60"/>
            </a:xfrm>
            <a:custGeom>
              <a:avLst/>
              <a:gdLst>
                <a:gd name="T0" fmla="*/ 10 w 60"/>
                <a:gd name="T1" fmla="*/ 7 h 81"/>
                <a:gd name="T2" fmla="*/ 3 w 60"/>
                <a:gd name="T3" fmla="*/ 18 h 81"/>
                <a:gd name="T4" fmla="*/ 15 w 60"/>
                <a:gd name="T5" fmla="*/ 39 h 81"/>
                <a:gd name="T6" fmla="*/ 27 w 60"/>
                <a:gd name="T7" fmla="*/ 54 h 81"/>
                <a:gd name="T8" fmla="*/ 40 w 60"/>
                <a:gd name="T9" fmla="*/ 63 h 81"/>
                <a:gd name="T10" fmla="*/ 51 w 60"/>
                <a:gd name="T11" fmla="*/ 81 h 81"/>
                <a:gd name="T12" fmla="*/ 52 w 60"/>
                <a:gd name="T13" fmla="*/ 57 h 81"/>
                <a:gd name="T14" fmla="*/ 43 w 60"/>
                <a:gd name="T15" fmla="*/ 37 h 81"/>
                <a:gd name="T16" fmla="*/ 25 w 60"/>
                <a:gd name="T17" fmla="*/ 18 h 81"/>
                <a:gd name="T18" fmla="*/ 10 w 60"/>
                <a:gd name="T19" fmla="*/ 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8" name="Freeform 85"/>
            <p:cNvSpPr>
              <a:spLocks/>
            </p:cNvSpPr>
            <p:nvPr/>
          </p:nvSpPr>
          <p:spPr bwMode="invGray">
            <a:xfrm>
              <a:off x="4919" y="3594"/>
              <a:ext cx="53" cy="46"/>
            </a:xfrm>
            <a:custGeom>
              <a:avLst/>
              <a:gdLst>
                <a:gd name="T0" fmla="*/ 28 w 71"/>
                <a:gd name="T1" fmla="*/ 23 h 61"/>
                <a:gd name="T2" fmla="*/ 13 w 71"/>
                <a:gd name="T3" fmla="*/ 32 h 61"/>
                <a:gd name="T4" fmla="*/ 1 w 71"/>
                <a:gd name="T5" fmla="*/ 44 h 61"/>
                <a:gd name="T6" fmla="*/ 13 w 71"/>
                <a:gd name="T7" fmla="*/ 59 h 61"/>
                <a:gd name="T8" fmla="*/ 28 w 71"/>
                <a:gd name="T9" fmla="*/ 44 h 61"/>
                <a:gd name="T10" fmla="*/ 40 w 71"/>
                <a:gd name="T11" fmla="*/ 23 h 61"/>
                <a:gd name="T12" fmla="*/ 55 w 71"/>
                <a:gd name="T13" fmla="*/ 0 h 61"/>
                <a:gd name="T14" fmla="*/ 71 w 71"/>
                <a:gd name="T15" fmla="*/ 11 h 61"/>
                <a:gd name="T16" fmla="*/ 35 w 71"/>
                <a:gd name="T17" fmla="*/ 23 h 61"/>
                <a:gd name="T18" fmla="*/ 28 w 71"/>
                <a:gd name="T19" fmla="*/ 2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9" name="Freeform 86"/>
            <p:cNvSpPr>
              <a:spLocks/>
            </p:cNvSpPr>
            <p:nvPr/>
          </p:nvSpPr>
          <p:spPr bwMode="invGray">
            <a:xfrm>
              <a:off x="4759" y="3569"/>
              <a:ext cx="17" cy="23"/>
            </a:xfrm>
            <a:custGeom>
              <a:avLst/>
              <a:gdLst>
                <a:gd name="T0" fmla="*/ 9 w 23"/>
                <a:gd name="T1" fmla="*/ 0 h 30"/>
                <a:gd name="T2" fmla="*/ 0 w 23"/>
                <a:gd name="T3" fmla="*/ 14 h 30"/>
                <a:gd name="T4" fmla="*/ 12 w 23"/>
                <a:gd name="T5" fmla="*/ 30 h 30"/>
                <a:gd name="T6" fmla="*/ 9 w 23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0" name="Freeform 87"/>
            <p:cNvSpPr>
              <a:spLocks/>
            </p:cNvSpPr>
            <p:nvPr/>
          </p:nvSpPr>
          <p:spPr bwMode="invGray">
            <a:xfrm>
              <a:off x="4751" y="3547"/>
              <a:ext cx="20" cy="17"/>
            </a:xfrm>
            <a:custGeom>
              <a:avLst/>
              <a:gdLst>
                <a:gd name="T0" fmla="*/ 19 w 26"/>
                <a:gd name="T1" fmla="*/ 0 h 23"/>
                <a:gd name="T2" fmla="*/ 0 w 26"/>
                <a:gd name="T3" fmla="*/ 14 h 23"/>
                <a:gd name="T4" fmla="*/ 21 w 26"/>
                <a:gd name="T5" fmla="*/ 20 h 23"/>
                <a:gd name="T6" fmla="*/ 19 w 26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1" name="Freeform 88"/>
            <p:cNvSpPr>
              <a:spLocks/>
            </p:cNvSpPr>
            <p:nvPr/>
          </p:nvSpPr>
          <p:spPr bwMode="invGray">
            <a:xfrm>
              <a:off x="4598" y="3353"/>
              <a:ext cx="24" cy="33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2" name="Freeform 89"/>
            <p:cNvSpPr>
              <a:spLocks/>
            </p:cNvSpPr>
            <p:nvPr/>
          </p:nvSpPr>
          <p:spPr bwMode="invGray">
            <a:xfrm>
              <a:off x="4632" y="3396"/>
              <a:ext cx="26" cy="33"/>
            </a:xfrm>
            <a:custGeom>
              <a:avLst/>
              <a:gdLst>
                <a:gd name="T0" fmla="*/ 30 w 34"/>
                <a:gd name="T1" fmla="*/ 0 h 44"/>
                <a:gd name="T2" fmla="*/ 10 w 34"/>
                <a:gd name="T3" fmla="*/ 9 h 44"/>
                <a:gd name="T4" fmla="*/ 14 w 34"/>
                <a:gd name="T5" fmla="*/ 32 h 44"/>
                <a:gd name="T6" fmla="*/ 26 w 34"/>
                <a:gd name="T7" fmla="*/ 36 h 44"/>
                <a:gd name="T8" fmla="*/ 30 w 3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3" name="Freeform 90"/>
            <p:cNvSpPr>
              <a:spLocks/>
            </p:cNvSpPr>
            <p:nvPr/>
          </p:nvSpPr>
          <p:spPr bwMode="invGray">
            <a:xfrm>
              <a:off x="4659" y="3459"/>
              <a:ext cx="28" cy="28"/>
            </a:xfrm>
            <a:custGeom>
              <a:avLst/>
              <a:gdLst>
                <a:gd name="T0" fmla="*/ 34 w 38"/>
                <a:gd name="T1" fmla="*/ 2 h 37"/>
                <a:gd name="T2" fmla="*/ 10 w 38"/>
                <a:gd name="T3" fmla="*/ 2 h 37"/>
                <a:gd name="T4" fmla="*/ 14 w 38"/>
                <a:gd name="T5" fmla="*/ 25 h 37"/>
                <a:gd name="T6" fmla="*/ 26 w 38"/>
                <a:gd name="T7" fmla="*/ 29 h 37"/>
                <a:gd name="T8" fmla="*/ 34 w 38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" name="Freeform 91"/>
            <p:cNvSpPr>
              <a:spLocks/>
            </p:cNvSpPr>
            <p:nvPr/>
          </p:nvSpPr>
          <p:spPr bwMode="invGray">
            <a:xfrm>
              <a:off x="4693" y="3449"/>
              <a:ext cx="28" cy="26"/>
            </a:xfrm>
            <a:custGeom>
              <a:avLst/>
              <a:gdLst>
                <a:gd name="T0" fmla="*/ 34 w 38"/>
                <a:gd name="T1" fmla="*/ 2 h 34"/>
                <a:gd name="T2" fmla="*/ 10 w 38"/>
                <a:gd name="T3" fmla="*/ 2 h 34"/>
                <a:gd name="T4" fmla="*/ 16 w 38"/>
                <a:gd name="T5" fmla="*/ 22 h 34"/>
                <a:gd name="T6" fmla="*/ 27 w 38"/>
                <a:gd name="T7" fmla="*/ 22 h 34"/>
                <a:gd name="T8" fmla="*/ 34 w 38"/>
                <a:gd name="T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5" name="Freeform 92"/>
            <p:cNvSpPr>
              <a:spLocks/>
            </p:cNvSpPr>
            <p:nvPr/>
          </p:nvSpPr>
          <p:spPr bwMode="invGray">
            <a:xfrm>
              <a:off x="4683" y="3413"/>
              <a:ext cx="26" cy="20"/>
            </a:xfrm>
            <a:custGeom>
              <a:avLst/>
              <a:gdLst>
                <a:gd name="T0" fmla="*/ 31 w 35"/>
                <a:gd name="T1" fmla="*/ 1 h 27"/>
                <a:gd name="T2" fmla="*/ 10 w 35"/>
                <a:gd name="T3" fmla="*/ 2 h 27"/>
                <a:gd name="T4" fmla="*/ 13 w 35"/>
                <a:gd name="T5" fmla="*/ 15 h 27"/>
                <a:gd name="T6" fmla="*/ 25 w 35"/>
                <a:gd name="T7" fmla="*/ 19 h 27"/>
                <a:gd name="T8" fmla="*/ 31 w 35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6" name="Freeform 93"/>
            <p:cNvSpPr>
              <a:spLocks/>
            </p:cNvSpPr>
            <p:nvPr/>
          </p:nvSpPr>
          <p:spPr bwMode="invGray">
            <a:xfrm>
              <a:off x="4657" y="3388"/>
              <a:ext cx="26" cy="35"/>
            </a:xfrm>
            <a:custGeom>
              <a:avLst/>
              <a:gdLst>
                <a:gd name="T0" fmla="*/ 28 w 35"/>
                <a:gd name="T1" fmla="*/ 16 h 47"/>
                <a:gd name="T2" fmla="*/ 19 w 35"/>
                <a:gd name="T3" fmla="*/ 2 h 47"/>
                <a:gd name="T4" fmla="*/ 10 w 35"/>
                <a:gd name="T5" fmla="*/ 25 h 47"/>
                <a:gd name="T6" fmla="*/ 19 w 35"/>
                <a:gd name="T7" fmla="*/ 35 h 47"/>
                <a:gd name="T8" fmla="*/ 27 w 35"/>
                <a:gd name="T9" fmla="*/ 29 h 47"/>
                <a:gd name="T10" fmla="*/ 28 w 35"/>
                <a:gd name="T11" fmla="*/ 1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7" name="Freeform 94"/>
            <p:cNvSpPr>
              <a:spLocks/>
            </p:cNvSpPr>
            <p:nvPr/>
          </p:nvSpPr>
          <p:spPr bwMode="invGray">
            <a:xfrm>
              <a:off x="4625" y="3372"/>
              <a:ext cx="24" cy="26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8" name="Freeform 95"/>
            <p:cNvSpPr>
              <a:spLocks/>
            </p:cNvSpPr>
            <p:nvPr/>
          </p:nvSpPr>
          <p:spPr bwMode="invGray">
            <a:xfrm>
              <a:off x="4665" y="3425"/>
              <a:ext cx="24" cy="26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9" name="Freeform 96"/>
            <p:cNvSpPr>
              <a:spLocks/>
            </p:cNvSpPr>
            <p:nvPr/>
          </p:nvSpPr>
          <p:spPr bwMode="invGray">
            <a:xfrm>
              <a:off x="3055" y="2051"/>
              <a:ext cx="141" cy="108"/>
            </a:xfrm>
            <a:custGeom>
              <a:avLst/>
              <a:gdLst>
                <a:gd name="T0" fmla="*/ 171 w 189"/>
                <a:gd name="T1" fmla="*/ 4 h 144"/>
                <a:gd name="T2" fmla="*/ 185 w 189"/>
                <a:gd name="T3" fmla="*/ 4 h 144"/>
                <a:gd name="T4" fmla="*/ 189 w 189"/>
                <a:gd name="T5" fmla="*/ 16 h 144"/>
                <a:gd name="T6" fmla="*/ 187 w 189"/>
                <a:gd name="T7" fmla="*/ 24 h 144"/>
                <a:gd name="T8" fmla="*/ 131 w 189"/>
                <a:gd name="T9" fmla="*/ 44 h 144"/>
                <a:gd name="T10" fmla="*/ 109 w 189"/>
                <a:gd name="T11" fmla="*/ 58 h 144"/>
                <a:gd name="T12" fmla="*/ 97 w 189"/>
                <a:gd name="T13" fmla="*/ 62 h 144"/>
                <a:gd name="T14" fmla="*/ 71 w 189"/>
                <a:gd name="T15" fmla="*/ 82 h 144"/>
                <a:gd name="T16" fmla="*/ 75 w 189"/>
                <a:gd name="T17" fmla="*/ 92 h 144"/>
                <a:gd name="T18" fmla="*/ 83 w 189"/>
                <a:gd name="T19" fmla="*/ 116 h 144"/>
                <a:gd name="T20" fmla="*/ 107 w 189"/>
                <a:gd name="T21" fmla="*/ 126 h 144"/>
                <a:gd name="T22" fmla="*/ 93 w 189"/>
                <a:gd name="T23" fmla="*/ 140 h 144"/>
                <a:gd name="T24" fmla="*/ 83 w 189"/>
                <a:gd name="T25" fmla="*/ 130 h 144"/>
                <a:gd name="T26" fmla="*/ 71 w 189"/>
                <a:gd name="T27" fmla="*/ 134 h 144"/>
                <a:gd name="T28" fmla="*/ 21 w 189"/>
                <a:gd name="T29" fmla="*/ 122 h 144"/>
                <a:gd name="T30" fmla="*/ 19 w 189"/>
                <a:gd name="T31" fmla="*/ 106 h 144"/>
                <a:gd name="T32" fmla="*/ 47 w 189"/>
                <a:gd name="T33" fmla="*/ 90 h 144"/>
                <a:gd name="T34" fmla="*/ 51 w 189"/>
                <a:gd name="T35" fmla="*/ 76 h 144"/>
                <a:gd name="T36" fmla="*/ 47 w 189"/>
                <a:gd name="T37" fmla="*/ 64 h 144"/>
                <a:gd name="T38" fmla="*/ 73 w 189"/>
                <a:gd name="T39" fmla="*/ 46 h 144"/>
                <a:gd name="T40" fmla="*/ 97 w 189"/>
                <a:gd name="T41" fmla="*/ 36 h 144"/>
                <a:gd name="T42" fmla="*/ 113 w 189"/>
                <a:gd name="T43" fmla="*/ 24 h 144"/>
                <a:gd name="T44" fmla="*/ 171 w 189"/>
                <a:gd name="T45" fmla="*/ 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0" name="Freeform 97"/>
            <p:cNvSpPr>
              <a:spLocks/>
            </p:cNvSpPr>
            <p:nvPr/>
          </p:nvSpPr>
          <p:spPr bwMode="invGray">
            <a:xfrm>
              <a:off x="3139" y="2155"/>
              <a:ext cx="40" cy="12"/>
            </a:xfrm>
            <a:custGeom>
              <a:avLst/>
              <a:gdLst>
                <a:gd name="T0" fmla="*/ 24 w 53"/>
                <a:gd name="T1" fmla="*/ 0 h 17"/>
                <a:gd name="T2" fmla="*/ 12 w 53"/>
                <a:gd name="T3" fmla="*/ 2 h 17"/>
                <a:gd name="T4" fmla="*/ 32 w 53"/>
                <a:gd name="T5" fmla="*/ 16 h 17"/>
                <a:gd name="T6" fmla="*/ 44 w 53"/>
                <a:gd name="T7" fmla="*/ 14 h 17"/>
                <a:gd name="T8" fmla="*/ 24 w 5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1" name="Freeform 98"/>
            <p:cNvSpPr>
              <a:spLocks/>
            </p:cNvSpPr>
            <p:nvPr/>
          </p:nvSpPr>
          <p:spPr bwMode="invGray">
            <a:xfrm>
              <a:off x="3344" y="1999"/>
              <a:ext cx="42" cy="28"/>
            </a:xfrm>
            <a:custGeom>
              <a:avLst/>
              <a:gdLst>
                <a:gd name="T0" fmla="*/ 57 w 57"/>
                <a:gd name="T1" fmla="*/ 4 h 37"/>
                <a:gd name="T2" fmla="*/ 25 w 57"/>
                <a:gd name="T3" fmla="*/ 24 h 37"/>
                <a:gd name="T4" fmla="*/ 11 w 57"/>
                <a:gd name="T5" fmla="*/ 34 h 37"/>
                <a:gd name="T6" fmla="*/ 9 w 57"/>
                <a:gd name="T7" fmla="*/ 4 h 37"/>
                <a:gd name="T8" fmla="*/ 21 w 57"/>
                <a:gd name="T9" fmla="*/ 0 h 37"/>
                <a:gd name="T10" fmla="*/ 57 w 57"/>
                <a:gd name="T11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2" name="Freeform 99"/>
            <p:cNvSpPr>
              <a:spLocks/>
            </p:cNvSpPr>
            <p:nvPr/>
          </p:nvSpPr>
          <p:spPr bwMode="invGray">
            <a:xfrm>
              <a:off x="3374" y="2012"/>
              <a:ext cx="50" cy="20"/>
            </a:xfrm>
            <a:custGeom>
              <a:avLst/>
              <a:gdLst>
                <a:gd name="T0" fmla="*/ 29 w 68"/>
                <a:gd name="T1" fmla="*/ 0 h 26"/>
                <a:gd name="T2" fmla="*/ 11 w 68"/>
                <a:gd name="T3" fmla="*/ 6 h 26"/>
                <a:gd name="T4" fmla="*/ 57 w 68"/>
                <a:gd name="T5" fmla="*/ 26 h 26"/>
                <a:gd name="T6" fmla="*/ 63 w 68"/>
                <a:gd name="T7" fmla="*/ 24 h 26"/>
                <a:gd name="T8" fmla="*/ 29 w 6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3" name="Freeform 100"/>
            <p:cNvSpPr>
              <a:spLocks/>
            </p:cNvSpPr>
            <p:nvPr/>
          </p:nvSpPr>
          <p:spPr bwMode="invGray">
            <a:xfrm>
              <a:off x="3428" y="2015"/>
              <a:ext cx="50" cy="32"/>
            </a:xfrm>
            <a:custGeom>
              <a:avLst/>
              <a:gdLst>
                <a:gd name="T0" fmla="*/ 50 w 66"/>
                <a:gd name="T1" fmla="*/ 9 h 43"/>
                <a:gd name="T2" fmla="*/ 26 w 66"/>
                <a:gd name="T3" fmla="*/ 9 h 43"/>
                <a:gd name="T4" fmla="*/ 10 w 66"/>
                <a:gd name="T5" fmla="*/ 9 h 43"/>
                <a:gd name="T6" fmla="*/ 8 w 66"/>
                <a:gd name="T7" fmla="*/ 35 h 43"/>
                <a:gd name="T8" fmla="*/ 32 w 66"/>
                <a:gd name="T9" fmla="*/ 43 h 43"/>
                <a:gd name="T10" fmla="*/ 62 w 66"/>
                <a:gd name="T11" fmla="*/ 27 h 43"/>
                <a:gd name="T12" fmla="*/ 50 w 66"/>
                <a:gd name="T13" fmla="*/ 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4" name="Freeform 101"/>
            <p:cNvSpPr>
              <a:spLocks/>
            </p:cNvSpPr>
            <p:nvPr/>
          </p:nvSpPr>
          <p:spPr bwMode="invGray">
            <a:xfrm>
              <a:off x="3777" y="2042"/>
              <a:ext cx="88" cy="31"/>
            </a:xfrm>
            <a:custGeom>
              <a:avLst/>
              <a:gdLst>
                <a:gd name="T0" fmla="*/ 14 w 117"/>
                <a:gd name="T1" fmla="*/ 0 h 41"/>
                <a:gd name="T2" fmla="*/ 8 w 117"/>
                <a:gd name="T3" fmla="*/ 16 h 41"/>
                <a:gd name="T4" fmla="*/ 50 w 117"/>
                <a:gd name="T5" fmla="*/ 30 h 41"/>
                <a:gd name="T6" fmla="*/ 76 w 117"/>
                <a:gd name="T7" fmla="*/ 36 h 41"/>
                <a:gd name="T8" fmla="*/ 112 w 117"/>
                <a:gd name="T9" fmla="*/ 22 h 41"/>
                <a:gd name="T10" fmla="*/ 78 w 117"/>
                <a:gd name="T11" fmla="*/ 4 h 41"/>
                <a:gd name="T12" fmla="*/ 14 w 117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" name="Freeform 102"/>
            <p:cNvSpPr>
              <a:spLocks/>
            </p:cNvSpPr>
            <p:nvPr/>
          </p:nvSpPr>
          <p:spPr bwMode="invGray">
            <a:xfrm>
              <a:off x="3867" y="2041"/>
              <a:ext cx="46" cy="24"/>
            </a:xfrm>
            <a:custGeom>
              <a:avLst/>
              <a:gdLst>
                <a:gd name="T0" fmla="*/ 32 w 62"/>
                <a:gd name="T1" fmla="*/ 4 h 32"/>
                <a:gd name="T2" fmla="*/ 62 w 62"/>
                <a:gd name="T3" fmla="*/ 10 h 32"/>
                <a:gd name="T4" fmla="*/ 30 w 62"/>
                <a:gd name="T5" fmla="*/ 32 h 32"/>
                <a:gd name="T6" fmla="*/ 6 w 62"/>
                <a:gd name="T7" fmla="*/ 22 h 32"/>
                <a:gd name="T8" fmla="*/ 32 w 62"/>
                <a:gd name="T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6" name="Freeform 103"/>
            <p:cNvSpPr>
              <a:spLocks/>
            </p:cNvSpPr>
            <p:nvPr/>
          </p:nvSpPr>
          <p:spPr bwMode="invGray">
            <a:xfrm>
              <a:off x="3846" y="2070"/>
              <a:ext cx="37" cy="17"/>
            </a:xfrm>
            <a:custGeom>
              <a:avLst/>
              <a:gdLst>
                <a:gd name="T0" fmla="*/ 20 w 49"/>
                <a:gd name="T1" fmla="*/ 1 h 23"/>
                <a:gd name="T2" fmla="*/ 6 w 49"/>
                <a:gd name="T3" fmla="*/ 5 h 23"/>
                <a:gd name="T4" fmla="*/ 38 w 49"/>
                <a:gd name="T5" fmla="*/ 23 h 23"/>
                <a:gd name="T6" fmla="*/ 20 w 49"/>
                <a:gd name="T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7" name="Freeform 104"/>
            <p:cNvSpPr>
              <a:spLocks/>
            </p:cNvSpPr>
            <p:nvPr/>
          </p:nvSpPr>
          <p:spPr bwMode="invGray">
            <a:xfrm>
              <a:off x="4098" y="2294"/>
              <a:ext cx="76" cy="114"/>
            </a:xfrm>
            <a:custGeom>
              <a:avLst/>
              <a:gdLst>
                <a:gd name="T0" fmla="*/ 6 w 102"/>
                <a:gd name="T1" fmla="*/ 0 h 152"/>
                <a:gd name="T2" fmla="*/ 0 w 102"/>
                <a:gd name="T3" fmla="*/ 18 h 152"/>
                <a:gd name="T4" fmla="*/ 14 w 102"/>
                <a:gd name="T5" fmla="*/ 42 h 152"/>
                <a:gd name="T6" fmla="*/ 32 w 102"/>
                <a:gd name="T7" fmla="*/ 72 h 152"/>
                <a:gd name="T8" fmla="*/ 36 w 102"/>
                <a:gd name="T9" fmla="*/ 104 h 152"/>
                <a:gd name="T10" fmla="*/ 80 w 102"/>
                <a:gd name="T11" fmla="*/ 152 h 152"/>
                <a:gd name="T12" fmla="*/ 86 w 102"/>
                <a:gd name="T13" fmla="*/ 124 h 152"/>
                <a:gd name="T14" fmla="*/ 74 w 102"/>
                <a:gd name="T15" fmla="*/ 102 h 152"/>
                <a:gd name="T16" fmla="*/ 62 w 102"/>
                <a:gd name="T17" fmla="*/ 92 h 152"/>
                <a:gd name="T18" fmla="*/ 52 w 102"/>
                <a:gd name="T19" fmla="*/ 74 h 152"/>
                <a:gd name="T20" fmla="*/ 42 w 102"/>
                <a:gd name="T21" fmla="*/ 44 h 152"/>
                <a:gd name="T22" fmla="*/ 4 w 102"/>
                <a:gd name="T23" fmla="*/ 12 h 152"/>
                <a:gd name="T24" fmla="*/ 6 w 102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8" name="Freeform 105"/>
            <p:cNvSpPr>
              <a:spLocks/>
            </p:cNvSpPr>
            <p:nvPr/>
          </p:nvSpPr>
          <p:spPr bwMode="invGray">
            <a:xfrm>
              <a:off x="4159" y="2412"/>
              <a:ext cx="55" cy="78"/>
            </a:xfrm>
            <a:custGeom>
              <a:avLst/>
              <a:gdLst>
                <a:gd name="T0" fmla="*/ 64 w 74"/>
                <a:gd name="T1" fmla="*/ 22 h 103"/>
                <a:gd name="T2" fmla="*/ 74 w 74"/>
                <a:gd name="T3" fmla="*/ 40 h 103"/>
                <a:gd name="T4" fmla="*/ 30 w 74"/>
                <a:gd name="T5" fmla="*/ 84 h 103"/>
                <a:gd name="T6" fmla="*/ 32 w 74"/>
                <a:gd name="T7" fmla="*/ 100 h 103"/>
                <a:gd name="T8" fmla="*/ 20 w 74"/>
                <a:gd name="T9" fmla="*/ 94 h 103"/>
                <a:gd name="T10" fmla="*/ 6 w 74"/>
                <a:gd name="T11" fmla="*/ 84 h 103"/>
                <a:gd name="T12" fmla="*/ 0 w 74"/>
                <a:gd name="T13" fmla="*/ 82 h 103"/>
                <a:gd name="T14" fmla="*/ 10 w 74"/>
                <a:gd name="T15" fmla="*/ 58 h 103"/>
                <a:gd name="T16" fmla="*/ 12 w 74"/>
                <a:gd name="T17" fmla="*/ 52 h 103"/>
                <a:gd name="T18" fmla="*/ 2 w 74"/>
                <a:gd name="T19" fmla="*/ 24 h 103"/>
                <a:gd name="T20" fmla="*/ 4 w 74"/>
                <a:gd name="T21" fmla="*/ 14 h 103"/>
                <a:gd name="T22" fmla="*/ 26 w 74"/>
                <a:gd name="T23" fmla="*/ 22 h 103"/>
                <a:gd name="T24" fmla="*/ 36 w 74"/>
                <a:gd name="T25" fmla="*/ 36 h 103"/>
                <a:gd name="T26" fmla="*/ 64 w 74"/>
                <a:gd name="T27" fmla="*/ 2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9" name="Freeform 106"/>
            <p:cNvSpPr>
              <a:spLocks/>
            </p:cNvSpPr>
            <p:nvPr/>
          </p:nvSpPr>
          <p:spPr bwMode="invGray">
            <a:xfrm>
              <a:off x="4123" y="2492"/>
              <a:ext cx="109" cy="189"/>
            </a:xfrm>
            <a:custGeom>
              <a:avLst/>
              <a:gdLst>
                <a:gd name="T0" fmla="*/ 82 w 146"/>
                <a:gd name="T1" fmla="*/ 100 h 252"/>
                <a:gd name="T2" fmla="*/ 66 w 146"/>
                <a:gd name="T3" fmla="*/ 106 h 252"/>
                <a:gd name="T4" fmla="*/ 64 w 146"/>
                <a:gd name="T5" fmla="*/ 132 h 252"/>
                <a:gd name="T6" fmla="*/ 22 w 146"/>
                <a:gd name="T7" fmla="*/ 146 h 252"/>
                <a:gd name="T8" fmla="*/ 8 w 146"/>
                <a:gd name="T9" fmla="*/ 168 h 252"/>
                <a:gd name="T10" fmla="*/ 20 w 146"/>
                <a:gd name="T11" fmla="*/ 182 h 252"/>
                <a:gd name="T12" fmla="*/ 8 w 146"/>
                <a:gd name="T13" fmla="*/ 198 h 252"/>
                <a:gd name="T14" fmla="*/ 24 w 146"/>
                <a:gd name="T15" fmla="*/ 252 h 252"/>
                <a:gd name="T16" fmla="*/ 28 w 146"/>
                <a:gd name="T17" fmla="*/ 214 h 252"/>
                <a:gd name="T18" fmla="*/ 22 w 146"/>
                <a:gd name="T19" fmla="*/ 192 h 252"/>
                <a:gd name="T20" fmla="*/ 42 w 146"/>
                <a:gd name="T21" fmla="*/ 176 h 252"/>
                <a:gd name="T22" fmla="*/ 52 w 146"/>
                <a:gd name="T23" fmla="*/ 158 h 252"/>
                <a:gd name="T24" fmla="*/ 66 w 146"/>
                <a:gd name="T25" fmla="*/ 174 h 252"/>
                <a:gd name="T26" fmla="*/ 44 w 146"/>
                <a:gd name="T27" fmla="*/ 190 h 252"/>
                <a:gd name="T28" fmla="*/ 56 w 146"/>
                <a:gd name="T29" fmla="*/ 200 h 252"/>
                <a:gd name="T30" fmla="*/ 68 w 146"/>
                <a:gd name="T31" fmla="*/ 178 h 252"/>
                <a:gd name="T32" fmla="*/ 84 w 146"/>
                <a:gd name="T33" fmla="*/ 184 h 252"/>
                <a:gd name="T34" fmla="*/ 104 w 146"/>
                <a:gd name="T35" fmla="*/ 148 h 252"/>
                <a:gd name="T36" fmla="*/ 114 w 146"/>
                <a:gd name="T37" fmla="*/ 156 h 252"/>
                <a:gd name="T38" fmla="*/ 136 w 146"/>
                <a:gd name="T39" fmla="*/ 148 h 252"/>
                <a:gd name="T40" fmla="*/ 146 w 146"/>
                <a:gd name="T41" fmla="*/ 130 h 252"/>
                <a:gd name="T42" fmla="*/ 142 w 146"/>
                <a:gd name="T43" fmla="*/ 110 h 252"/>
                <a:gd name="T44" fmla="*/ 134 w 146"/>
                <a:gd name="T45" fmla="*/ 98 h 252"/>
                <a:gd name="T46" fmla="*/ 122 w 146"/>
                <a:gd name="T47" fmla="*/ 40 h 252"/>
                <a:gd name="T48" fmla="*/ 94 w 146"/>
                <a:gd name="T49" fmla="*/ 0 h 252"/>
                <a:gd name="T50" fmla="*/ 78 w 146"/>
                <a:gd name="T51" fmla="*/ 12 h 252"/>
                <a:gd name="T52" fmla="*/ 96 w 146"/>
                <a:gd name="T53" fmla="*/ 34 h 252"/>
                <a:gd name="T54" fmla="*/ 96 w 146"/>
                <a:gd name="T55" fmla="*/ 64 h 252"/>
                <a:gd name="T56" fmla="*/ 82 w 146"/>
                <a:gd name="T57" fmla="*/ 10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0" name="Freeform 107"/>
            <p:cNvSpPr>
              <a:spLocks/>
            </p:cNvSpPr>
            <p:nvPr/>
          </p:nvSpPr>
          <p:spPr bwMode="invGray">
            <a:xfrm>
              <a:off x="3062" y="1988"/>
              <a:ext cx="52" cy="30"/>
            </a:xfrm>
            <a:custGeom>
              <a:avLst/>
              <a:gdLst>
                <a:gd name="T0" fmla="*/ 59 w 70"/>
                <a:gd name="T1" fmla="*/ 0 h 40"/>
                <a:gd name="T2" fmla="*/ 65 w 70"/>
                <a:gd name="T3" fmla="*/ 20 h 40"/>
                <a:gd name="T4" fmla="*/ 41 w 70"/>
                <a:gd name="T5" fmla="*/ 24 h 40"/>
                <a:gd name="T6" fmla="*/ 31 w 70"/>
                <a:gd name="T7" fmla="*/ 40 h 40"/>
                <a:gd name="T8" fmla="*/ 7 w 70"/>
                <a:gd name="T9" fmla="*/ 38 h 40"/>
                <a:gd name="T10" fmla="*/ 1 w 70"/>
                <a:gd name="T11" fmla="*/ 36 h 40"/>
                <a:gd name="T12" fmla="*/ 33 w 70"/>
                <a:gd name="T13" fmla="*/ 20 h 40"/>
                <a:gd name="T14" fmla="*/ 59 w 70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1" name="Freeform 108"/>
            <p:cNvSpPr>
              <a:spLocks/>
            </p:cNvSpPr>
            <p:nvPr/>
          </p:nvSpPr>
          <p:spPr bwMode="invGray">
            <a:xfrm>
              <a:off x="2955" y="1997"/>
              <a:ext cx="19" cy="22"/>
            </a:xfrm>
            <a:custGeom>
              <a:avLst/>
              <a:gdLst>
                <a:gd name="T0" fmla="*/ 18 w 26"/>
                <a:gd name="T1" fmla="*/ 0 h 29"/>
                <a:gd name="T2" fmla="*/ 0 w 26"/>
                <a:gd name="T3" fmla="*/ 18 h 29"/>
                <a:gd name="T4" fmla="*/ 18 w 26"/>
                <a:gd name="T5" fmla="*/ 26 h 29"/>
                <a:gd name="T6" fmla="*/ 18 w 2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2" name="Freeform 109"/>
            <p:cNvSpPr>
              <a:spLocks/>
            </p:cNvSpPr>
            <p:nvPr/>
          </p:nvSpPr>
          <p:spPr bwMode="invGray">
            <a:xfrm>
              <a:off x="2979" y="1996"/>
              <a:ext cx="37" cy="27"/>
            </a:xfrm>
            <a:custGeom>
              <a:avLst/>
              <a:gdLst>
                <a:gd name="T0" fmla="*/ 14 w 49"/>
                <a:gd name="T1" fmla="*/ 6 h 36"/>
                <a:gd name="T2" fmla="*/ 0 w 49"/>
                <a:gd name="T3" fmla="*/ 18 h 36"/>
                <a:gd name="T4" fmla="*/ 6 w 49"/>
                <a:gd name="T5" fmla="*/ 32 h 36"/>
                <a:gd name="T6" fmla="*/ 18 w 49"/>
                <a:gd name="T7" fmla="*/ 36 h 36"/>
                <a:gd name="T8" fmla="*/ 40 w 49"/>
                <a:gd name="T9" fmla="*/ 26 h 36"/>
                <a:gd name="T10" fmla="*/ 14 w 49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3" name="Freeform 110"/>
            <p:cNvSpPr>
              <a:spLocks/>
            </p:cNvSpPr>
            <p:nvPr/>
          </p:nvSpPr>
          <p:spPr bwMode="invGray">
            <a:xfrm>
              <a:off x="3040" y="1987"/>
              <a:ext cx="20" cy="16"/>
            </a:xfrm>
            <a:custGeom>
              <a:avLst/>
              <a:gdLst>
                <a:gd name="T0" fmla="*/ 11 w 27"/>
                <a:gd name="T1" fmla="*/ 0 h 22"/>
                <a:gd name="T2" fmla="*/ 3 w 27"/>
                <a:gd name="T3" fmla="*/ 12 h 22"/>
                <a:gd name="T4" fmla="*/ 19 w 27"/>
                <a:gd name="T5" fmla="*/ 22 h 22"/>
                <a:gd name="T6" fmla="*/ 11 w 27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4" name="Freeform 111"/>
            <p:cNvSpPr>
              <a:spLocks/>
            </p:cNvSpPr>
            <p:nvPr/>
          </p:nvSpPr>
          <p:spPr bwMode="invGray">
            <a:xfrm>
              <a:off x="3022" y="2005"/>
              <a:ext cx="15" cy="13"/>
            </a:xfrm>
            <a:custGeom>
              <a:avLst/>
              <a:gdLst>
                <a:gd name="T0" fmla="*/ 11 w 20"/>
                <a:gd name="T1" fmla="*/ 0 h 18"/>
                <a:gd name="T2" fmla="*/ 9 w 20"/>
                <a:gd name="T3" fmla="*/ 18 h 18"/>
                <a:gd name="T4" fmla="*/ 11 w 20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5" name="Freeform 112"/>
            <p:cNvSpPr>
              <a:spLocks/>
            </p:cNvSpPr>
            <p:nvPr/>
          </p:nvSpPr>
          <p:spPr bwMode="invGray">
            <a:xfrm>
              <a:off x="4162" y="2021"/>
              <a:ext cx="18" cy="33"/>
            </a:xfrm>
            <a:custGeom>
              <a:avLst/>
              <a:gdLst>
                <a:gd name="T0" fmla="*/ 24 w 24"/>
                <a:gd name="T1" fmla="*/ 0 h 44"/>
                <a:gd name="T2" fmla="*/ 8 w 24"/>
                <a:gd name="T3" fmla="*/ 16 h 44"/>
                <a:gd name="T4" fmla="*/ 0 w 24"/>
                <a:gd name="T5" fmla="*/ 34 h 44"/>
                <a:gd name="T6" fmla="*/ 16 w 24"/>
                <a:gd name="T7" fmla="*/ 40 h 44"/>
                <a:gd name="T8" fmla="*/ 24 w 2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6" name="Freeform 113"/>
            <p:cNvSpPr>
              <a:spLocks/>
            </p:cNvSpPr>
            <p:nvPr/>
          </p:nvSpPr>
          <p:spPr bwMode="invGray">
            <a:xfrm>
              <a:off x="3278" y="3473"/>
              <a:ext cx="31" cy="18"/>
            </a:xfrm>
            <a:custGeom>
              <a:avLst/>
              <a:gdLst>
                <a:gd name="T0" fmla="*/ 30 w 41"/>
                <a:gd name="T1" fmla="*/ 0 h 24"/>
                <a:gd name="T2" fmla="*/ 26 w 41"/>
                <a:gd name="T3" fmla="*/ 24 h 24"/>
                <a:gd name="T4" fmla="*/ 30 w 41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7" name="Freeform 114"/>
            <p:cNvSpPr>
              <a:spLocks/>
            </p:cNvSpPr>
            <p:nvPr/>
          </p:nvSpPr>
          <p:spPr bwMode="invGray">
            <a:xfrm>
              <a:off x="3318" y="3466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8" name="Freeform 115"/>
            <p:cNvSpPr>
              <a:spLocks/>
            </p:cNvSpPr>
            <p:nvPr/>
          </p:nvSpPr>
          <p:spPr bwMode="invGray">
            <a:xfrm>
              <a:off x="3251" y="3312"/>
              <a:ext cx="9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9" name="Freeform 116"/>
            <p:cNvSpPr>
              <a:spLocks/>
            </p:cNvSpPr>
            <p:nvPr/>
          </p:nvSpPr>
          <p:spPr bwMode="invGray">
            <a:xfrm>
              <a:off x="3311" y="3239"/>
              <a:ext cx="11" cy="19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0" name="Freeform 117"/>
            <p:cNvSpPr>
              <a:spLocks/>
            </p:cNvSpPr>
            <p:nvPr/>
          </p:nvSpPr>
          <p:spPr bwMode="invGray">
            <a:xfrm>
              <a:off x="3287" y="3238"/>
              <a:ext cx="11" cy="19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1" name="Freeform 118"/>
            <p:cNvSpPr>
              <a:spLocks/>
            </p:cNvSpPr>
            <p:nvPr/>
          </p:nvSpPr>
          <p:spPr bwMode="invGray">
            <a:xfrm>
              <a:off x="3276" y="3260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2" name="Freeform 119"/>
            <p:cNvSpPr>
              <a:spLocks/>
            </p:cNvSpPr>
            <p:nvPr/>
          </p:nvSpPr>
          <p:spPr bwMode="invGray">
            <a:xfrm>
              <a:off x="3251" y="3294"/>
              <a:ext cx="9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3" name="Freeform 120"/>
            <p:cNvSpPr>
              <a:spLocks/>
            </p:cNvSpPr>
            <p:nvPr/>
          </p:nvSpPr>
          <p:spPr bwMode="invGray">
            <a:xfrm>
              <a:off x="3270" y="3281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4" name="Freeform 121"/>
            <p:cNvSpPr>
              <a:spLocks/>
            </p:cNvSpPr>
            <p:nvPr/>
          </p:nvSpPr>
          <p:spPr bwMode="invGray">
            <a:xfrm>
              <a:off x="2537" y="2293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5" name="Freeform 122"/>
            <p:cNvSpPr>
              <a:spLocks/>
            </p:cNvSpPr>
            <p:nvPr/>
          </p:nvSpPr>
          <p:spPr bwMode="invGray">
            <a:xfrm>
              <a:off x="2476" y="2259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6" name="Freeform 123"/>
            <p:cNvSpPr>
              <a:spLocks/>
            </p:cNvSpPr>
            <p:nvPr/>
          </p:nvSpPr>
          <p:spPr bwMode="invGray">
            <a:xfrm>
              <a:off x="2238" y="2042"/>
              <a:ext cx="2060" cy="1644"/>
            </a:xfrm>
            <a:custGeom>
              <a:avLst/>
              <a:gdLst>
                <a:gd name="T0" fmla="*/ 452 w 2060"/>
                <a:gd name="T1" fmla="*/ 653 h 1644"/>
                <a:gd name="T2" fmla="*/ 333 w 2060"/>
                <a:gd name="T3" fmla="*/ 595 h 1644"/>
                <a:gd name="T4" fmla="*/ 158 w 2060"/>
                <a:gd name="T5" fmla="*/ 645 h 1644"/>
                <a:gd name="T6" fmla="*/ 46 w 2060"/>
                <a:gd name="T7" fmla="*/ 759 h 1644"/>
                <a:gd name="T8" fmla="*/ 12 w 2060"/>
                <a:gd name="T9" fmla="*/ 941 h 1644"/>
                <a:gd name="T10" fmla="*/ 146 w 2060"/>
                <a:gd name="T11" fmla="*/ 1059 h 1644"/>
                <a:gd name="T12" fmla="*/ 308 w 2060"/>
                <a:gd name="T13" fmla="*/ 1041 h 1644"/>
                <a:gd name="T14" fmla="*/ 396 w 2060"/>
                <a:gd name="T15" fmla="*/ 1138 h 1644"/>
                <a:gd name="T16" fmla="*/ 452 w 2060"/>
                <a:gd name="T17" fmla="*/ 1447 h 1644"/>
                <a:gd name="T18" fmla="*/ 497 w 2060"/>
                <a:gd name="T19" fmla="*/ 1628 h 1644"/>
                <a:gd name="T20" fmla="*/ 704 w 2060"/>
                <a:gd name="T21" fmla="*/ 1574 h 1644"/>
                <a:gd name="T22" fmla="*/ 817 w 2060"/>
                <a:gd name="T23" fmla="*/ 1380 h 1644"/>
                <a:gd name="T24" fmla="*/ 885 w 2060"/>
                <a:gd name="T25" fmla="*/ 1153 h 1644"/>
                <a:gd name="T26" fmla="*/ 998 w 2060"/>
                <a:gd name="T27" fmla="*/ 999 h 1644"/>
                <a:gd name="T28" fmla="*/ 796 w 2060"/>
                <a:gd name="T29" fmla="*/ 856 h 1644"/>
                <a:gd name="T30" fmla="*/ 817 w 2060"/>
                <a:gd name="T31" fmla="*/ 819 h 1644"/>
                <a:gd name="T32" fmla="*/ 1003 w 2060"/>
                <a:gd name="T33" fmla="*/ 916 h 1644"/>
                <a:gd name="T34" fmla="*/ 1098 w 2060"/>
                <a:gd name="T35" fmla="*/ 792 h 1644"/>
                <a:gd name="T36" fmla="*/ 1046 w 2060"/>
                <a:gd name="T37" fmla="*/ 763 h 1644"/>
                <a:gd name="T38" fmla="*/ 929 w 2060"/>
                <a:gd name="T39" fmla="*/ 716 h 1644"/>
                <a:gd name="T40" fmla="*/ 1141 w 2060"/>
                <a:gd name="T41" fmla="*/ 761 h 1644"/>
                <a:gd name="T42" fmla="*/ 1296 w 2060"/>
                <a:gd name="T43" fmla="*/ 852 h 1644"/>
                <a:gd name="T44" fmla="*/ 1373 w 2060"/>
                <a:gd name="T45" fmla="*/ 1033 h 1644"/>
                <a:gd name="T46" fmla="*/ 1608 w 2060"/>
                <a:gd name="T47" fmla="*/ 847 h 1644"/>
                <a:gd name="T48" fmla="*/ 1704 w 2060"/>
                <a:gd name="T49" fmla="*/ 1030 h 1644"/>
                <a:gd name="T50" fmla="*/ 1707 w 2060"/>
                <a:gd name="T51" fmla="*/ 874 h 1644"/>
                <a:gd name="T52" fmla="*/ 1759 w 2060"/>
                <a:gd name="T53" fmla="*/ 800 h 1644"/>
                <a:gd name="T54" fmla="*/ 1783 w 2060"/>
                <a:gd name="T55" fmla="*/ 544 h 1644"/>
                <a:gd name="T56" fmla="*/ 1824 w 2060"/>
                <a:gd name="T57" fmla="*/ 528 h 1644"/>
                <a:gd name="T58" fmla="*/ 1844 w 2060"/>
                <a:gd name="T59" fmla="*/ 427 h 1644"/>
                <a:gd name="T60" fmla="*/ 1805 w 2060"/>
                <a:gd name="T61" fmla="*/ 226 h 1644"/>
                <a:gd name="T62" fmla="*/ 1899 w 2060"/>
                <a:gd name="T63" fmla="*/ 108 h 1644"/>
                <a:gd name="T64" fmla="*/ 1947 w 2060"/>
                <a:gd name="T65" fmla="*/ 209 h 1644"/>
                <a:gd name="T66" fmla="*/ 1943 w 2060"/>
                <a:gd name="T67" fmla="*/ 123 h 1644"/>
                <a:gd name="T68" fmla="*/ 1975 w 2060"/>
                <a:gd name="T69" fmla="*/ 51 h 1644"/>
                <a:gd name="T70" fmla="*/ 2038 w 2060"/>
                <a:gd name="T71" fmla="*/ 0 h 1644"/>
                <a:gd name="T72" fmla="*/ 1820 w 2060"/>
                <a:gd name="T73" fmla="*/ 63 h 1644"/>
                <a:gd name="T74" fmla="*/ 1583 w 2060"/>
                <a:gd name="T75" fmla="*/ 83 h 1644"/>
                <a:gd name="T76" fmla="*/ 1349 w 2060"/>
                <a:gd name="T77" fmla="*/ 30 h 1644"/>
                <a:gd name="T78" fmla="*/ 1132 w 2060"/>
                <a:gd name="T79" fmla="*/ 65 h 1644"/>
                <a:gd name="T80" fmla="*/ 1040 w 2060"/>
                <a:gd name="T81" fmla="*/ 170 h 1644"/>
                <a:gd name="T82" fmla="*/ 926 w 2060"/>
                <a:gd name="T83" fmla="*/ 137 h 1644"/>
                <a:gd name="T84" fmla="*/ 758 w 2060"/>
                <a:gd name="T85" fmla="*/ 183 h 1644"/>
                <a:gd name="T86" fmla="*/ 667 w 2060"/>
                <a:gd name="T87" fmla="*/ 140 h 1644"/>
                <a:gd name="T88" fmla="*/ 364 w 2060"/>
                <a:gd name="T89" fmla="*/ 248 h 1644"/>
                <a:gd name="T90" fmla="*/ 535 w 2060"/>
                <a:gd name="T91" fmla="*/ 213 h 1644"/>
                <a:gd name="T92" fmla="*/ 638 w 2060"/>
                <a:gd name="T93" fmla="*/ 276 h 1644"/>
                <a:gd name="T94" fmla="*/ 443 w 2060"/>
                <a:gd name="T95" fmla="*/ 357 h 1644"/>
                <a:gd name="T96" fmla="*/ 275 w 2060"/>
                <a:gd name="T97" fmla="*/ 416 h 1644"/>
                <a:gd name="T98" fmla="*/ 167 w 2060"/>
                <a:gd name="T99" fmla="*/ 537 h 1644"/>
                <a:gd name="T100" fmla="*/ 283 w 2060"/>
                <a:gd name="T101" fmla="*/ 552 h 1644"/>
                <a:gd name="T102" fmla="*/ 381 w 2060"/>
                <a:gd name="T103" fmla="*/ 573 h 1644"/>
                <a:gd name="T104" fmla="*/ 493 w 2060"/>
                <a:gd name="T105" fmla="*/ 590 h 1644"/>
                <a:gd name="T106" fmla="*/ 487 w 2060"/>
                <a:gd name="T107" fmla="*/ 512 h 1644"/>
                <a:gd name="T108" fmla="*/ 592 w 2060"/>
                <a:gd name="T109" fmla="*/ 548 h 1644"/>
                <a:gd name="T110" fmla="*/ 686 w 2060"/>
                <a:gd name="T111" fmla="*/ 470 h 1644"/>
                <a:gd name="T112" fmla="*/ 772 w 2060"/>
                <a:gd name="T113" fmla="*/ 480 h 1644"/>
                <a:gd name="T114" fmla="*/ 639 w 2060"/>
                <a:gd name="T115" fmla="*/ 598 h 1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FF5425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楷体" pitchFamily="49" charset="-122"/>
          <a:ea typeface="楷体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v"/>
        <a:defRPr sz="28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400">
          <a:solidFill>
            <a:schemeClr val="tx1"/>
          </a:solidFill>
          <a:latin typeface="楷体" pitchFamily="49" charset="-122"/>
          <a:ea typeface="楷体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楷体" pitchFamily="49" charset="-122"/>
          <a:ea typeface="楷体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楷体" pitchFamily="49" charset="-122"/>
          <a:ea typeface="楷体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slide" Target="slide40.xml"/><Relationship Id="rId4" Type="http://schemas.openxmlformats.org/officeDocument/2006/relationships/slide" Target="slide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slide" Target="slide40.xml"/><Relationship Id="rId4" Type="http://schemas.openxmlformats.org/officeDocument/2006/relationships/slide" Target="slide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slide" Target="slide40.xml"/><Relationship Id="rId4" Type="http://schemas.openxmlformats.org/officeDocument/2006/relationships/slide" Target="slide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slide" Target="slide40.xml"/><Relationship Id="rId4" Type="http://schemas.openxmlformats.org/officeDocument/2006/relationships/slide" Target="slide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40.xml"/><Relationship Id="rId4" Type="http://schemas.openxmlformats.org/officeDocument/2006/relationships/slide" Target="slide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4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4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4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slide" Target="slide40.xml"/><Relationship Id="rId4" Type="http://schemas.openxmlformats.org/officeDocument/2006/relationships/slide" Target="slide2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0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0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slide" Target="slide40.xml"/><Relationship Id="rId4" Type="http://schemas.openxmlformats.org/officeDocument/2006/relationships/slide" Target="slide2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0.xml"/><Relationship Id="rId4" Type="http://schemas.openxmlformats.org/officeDocument/2006/relationships/slide" Target="slide2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0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0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0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slide" Target="slide40.xml"/><Relationship Id="rId4" Type="http://schemas.openxmlformats.org/officeDocument/2006/relationships/slide" Target="slide2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slide" Target="slide40.xml"/><Relationship Id="rId4" Type="http://schemas.openxmlformats.org/officeDocument/2006/relationships/slide" Target="slide2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0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0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slide" Target="slide40.xml"/><Relationship Id="rId4" Type="http://schemas.openxmlformats.org/officeDocument/2006/relationships/slide" Target="slide2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40.xml"/><Relationship Id="rId5" Type="http://schemas.openxmlformats.org/officeDocument/2006/relationships/slide" Target="slide24.xml"/><Relationship Id="rId4" Type="http://schemas.openxmlformats.org/officeDocument/2006/relationships/slide" Target="slide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slide" Target="slide40.xml"/><Relationship Id="rId4" Type="http://schemas.openxmlformats.org/officeDocument/2006/relationships/slide" Target="slide2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slide" Target="slide40.xml"/><Relationship Id="rId4" Type="http://schemas.openxmlformats.org/officeDocument/2006/relationships/slide" Target="slide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0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slide" Target="slide40.xml"/><Relationship Id="rId4" Type="http://schemas.openxmlformats.org/officeDocument/2006/relationships/slide" Target="slide2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0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0.xml"/><Relationship Id="rId4" Type="http://schemas.openxmlformats.org/officeDocument/2006/relationships/slide" Target="slide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2400" dirty="0"/>
              <a:t>密码学</a:t>
            </a:r>
            <a:r>
              <a:rPr lang="zh-CN" altLang="en-US" sz="2400" dirty="0" smtClean="0"/>
              <a:t>导论˙第</a:t>
            </a:r>
            <a:r>
              <a:rPr lang="en-US" altLang="zh-CN" sz="2400" dirty="0"/>
              <a:t>9</a:t>
            </a:r>
            <a:r>
              <a:rPr lang="zh-CN" altLang="en-US" sz="2400" smtClean="0"/>
              <a:t>章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zh-CN" altLang="en-US" dirty="0"/>
              <a:t>数字签名与认证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李卫海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131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使用对称密码系统的数字签名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/>
              <a:t>Alice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Bob</a:t>
            </a:r>
            <a:r>
              <a:rPr lang="zh-CN" altLang="en-US" dirty="0" smtClean="0"/>
              <a:t>间已共享密钥</a:t>
            </a:r>
            <a:r>
              <a:rPr lang="en-US" altLang="zh-CN" dirty="0" smtClean="0"/>
              <a:t>k</a:t>
            </a:r>
          </a:p>
          <a:p>
            <a:r>
              <a:rPr lang="en-US" dirty="0" smtClean="0"/>
              <a:t>Alice</a:t>
            </a:r>
            <a:r>
              <a:rPr lang="zh-CN" altLang="en-US" dirty="0" smtClean="0"/>
              <a:t>用</a:t>
            </a:r>
            <a:r>
              <a:rPr lang="en-US" altLang="zh-CN" dirty="0" smtClean="0"/>
              <a:t>k</a:t>
            </a:r>
            <a:r>
              <a:rPr lang="zh-CN" altLang="en-US" dirty="0" smtClean="0"/>
              <a:t>对消息进行加密，同时完成保密和签名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密钥是</a:t>
            </a:r>
            <a:r>
              <a:rPr lang="en-US" altLang="zh-CN" dirty="0" smtClean="0"/>
              <a:t>Alice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Bob</a:t>
            </a:r>
            <a:r>
              <a:rPr lang="zh-CN" altLang="en-US" dirty="0" smtClean="0"/>
              <a:t>共享的，</a:t>
            </a:r>
            <a:r>
              <a:rPr lang="en-US" altLang="zh-CN" dirty="0" smtClean="0"/>
              <a:t>Bob</a:t>
            </a:r>
            <a:r>
              <a:rPr lang="zh-CN" altLang="en-US" dirty="0" smtClean="0"/>
              <a:t>可以确认文件来自</a:t>
            </a:r>
            <a:r>
              <a:rPr lang="en-US" altLang="zh-CN" dirty="0" smtClean="0"/>
              <a:t>Alice</a:t>
            </a:r>
            <a:r>
              <a:rPr lang="zh-CN" altLang="en-US" dirty="0" smtClean="0"/>
              <a:t>，即确认签名</a:t>
            </a:r>
            <a:endParaRPr lang="en-US" altLang="zh-CN" dirty="0" smtClean="0"/>
          </a:p>
          <a:p>
            <a:pPr lvl="1"/>
            <a:endParaRPr lang="en-US" dirty="0" smtClean="0"/>
          </a:p>
          <a:p>
            <a:r>
              <a:rPr lang="zh-CN" altLang="en-US" dirty="0" smtClean="0"/>
              <a:t>缺点：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Alice</a:t>
            </a:r>
            <a:r>
              <a:rPr lang="zh-CN" altLang="en-US" dirty="0" smtClean="0"/>
              <a:t>可以假称密钥丢失，否认签名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签名和加密绑定，能验证签名，就能阅读文件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Bob</a:t>
            </a:r>
            <a:r>
              <a:rPr lang="zh-CN" altLang="en-US" dirty="0" smtClean="0"/>
              <a:t>不能聘请秘书来替他验证签名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不适用于多人系统。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Alice</a:t>
            </a:r>
            <a:r>
              <a:rPr lang="zh-CN" altLang="en-US" dirty="0" smtClean="0"/>
              <a:t>需要与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个人分别共享密钥，并分别加密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pPr lvl="2"/>
            <a:endParaRPr lang="en-US" altLang="zh-CN" dirty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密码学导论</a:t>
            </a:r>
            <a:r>
              <a:rPr lang="en-US" altLang="zh-CN" smtClean="0"/>
              <a:t>--</a:t>
            </a:r>
            <a:r>
              <a:rPr lang="zh-CN" altLang="en-US" smtClean="0"/>
              <a:t>中国科学技术大学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B7F836-6F9F-42A8-9450-B93EA774C316}" type="slidenum">
              <a:rPr lang="zh-CN" altLang="en-US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8" name="流程图: 可选过程 7">
            <a:hlinkClick r:id="rId2" action="ppaction://hlinksldjump"/>
          </p:cNvPr>
          <p:cNvSpPr/>
          <p:nvPr/>
        </p:nvSpPr>
        <p:spPr>
          <a:xfrm>
            <a:off x="-5072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CN" sz="1000" dirty="0" smtClean="0"/>
              <a:t>1. </a:t>
            </a:r>
            <a:r>
              <a:rPr lang="zh-CN" altLang="zh-CN" sz="1000" dirty="0" smtClean="0">
                <a:latin typeface="楷体" pitchFamily="49" charset="-122"/>
                <a:ea typeface="楷体" pitchFamily="49" charset="-122"/>
              </a:rPr>
              <a:t>数字签名</a:t>
            </a:r>
            <a:endParaRPr lang="zh-CN" altLang="en-US" sz="1000" dirty="0"/>
          </a:p>
        </p:txBody>
      </p:sp>
      <p:sp>
        <p:nvSpPr>
          <p:cNvPr id="9" name="流程图: 可选过程 8">
            <a:hlinkClick r:id="rId3" action="ppaction://hlinksldjump"/>
          </p:cNvPr>
          <p:cNvSpPr/>
          <p:nvPr/>
        </p:nvSpPr>
        <p:spPr>
          <a:xfrm>
            <a:off x="1383770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CN" sz="1000" dirty="0" smtClean="0"/>
              <a:t>2. </a:t>
            </a:r>
            <a:r>
              <a:rPr lang="zh-CN" altLang="zh-CN" sz="1000" dirty="0" smtClean="0">
                <a:latin typeface="楷体" pitchFamily="49" charset="-122"/>
                <a:ea typeface="楷体" pitchFamily="49" charset="-122"/>
              </a:rPr>
              <a:t>数字签名</a:t>
            </a:r>
            <a:r>
              <a:rPr lang="zh-CN" altLang="zh-CN" sz="1000" dirty="0">
                <a:latin typeface="楷体" pitchFamily="49" charset="-122"/>
                <a:ea typeface="楷体" pitchFamily="49" charset="-122"/>
              </a:rPr>
              <a:t>协议</a:t>
            </a:r>
          </a:p>
        </p:txBody>
      </p:sp>
      <p:sp>
        <p:nvSpPr>
          <p:cNvPr id="10" name="流程图: 可选过程 9">
            <a:hlinkClick r:id="rId4" action="ppaction://hlinksldjump"/>
          </p:cNvPr>
          <p:cNvSpPr/>
          <p:nvPr/>
        </p:nvSpPr>
        <p:spPr>
          <a:xfrm>
            <a:off x="2771800" y="3242"/>
            <a:ext cx="1526655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CN" sz="1000" dirty="0" smtClean="0"/>
              <a:t>3. </a:t>
            </a:r>
            <a:r>
              <a:rPr lang="zh-CN" altLang="zh-CN" sz="1000" dirty="0" smtClean="0">
                <a:latin typeface="楷体" pitchFamily="49" charset="-122"/>
                <a:ea typeface="楷体" pitchFamily="49" charset="-122"/>
              </a:rPr>
              <a:t>认证</a:t>
            </a:r>
            <a:r>
              <a:rPr lang="zh-CN" altLang="zh-CN" sz="1000" dirty="0">
                <a:latin typeface="楷体" pitchFamily="49" charset="-122"/>
                <a:ea typeface="楷体" pitchFamily="49" charset="-122"/>
              </a:rPr>
              <a:t>的应用</a:t>
            </a:r>
          </a:p>
        </p:txBody>
      </p:sp>
    </p:spTree>
    <p:extLst>
      <p:ext uri="{BB962C8B-B14F-4D97-AF65-F5344CB8AC3E}">
        <p14:creationId xmlns:p14="http://schemas.microsoft.com/office/powerpoint/2010/main" val="5199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使用公钥密码系统的数字签名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在公钥密码系统中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私钥：只有签名者本人拥有，并用它加密消息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公钥：开放给所有人。任何人都可以用公钥解密，获得明文，并同时确认消息来自签名人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无需仲裁者存在，每个人都可以自行验证签名</a:t>
            </a:r>
            <a:endParaRPr lang="en-US" altLang="zh-CN" dirty="0" smtClean="0"/>
          </a:p>
          <a:p>
            <a:pPr lvl="1"/>
            <a:endParaRPr lang="en-US" dirty="0" smtClean="0"/>
          </a:p>
          <a:p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签名是不可伪造的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签名是不可重用的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签名的文件是不可改变的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通过加密算法，签名与密文捆绑在一起</a:t>
            </a:r>
            <a:endParaRPr lang="en-US" altLang="zh-CN" dirty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密码学导论</a:t>
            </a:r>
            <a:r>
              <a:rPr lang="en-US" altLang="zh-CN" smtClean="0"/>
              <a:t>--</a:t>
            </a:r>
            <a:r>
              <a:rPr lang="zh-CN" altLang="en-US" smtClean="0"/>
              <a:t>中国科学技术大学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B7F836-6F9F-42A8-9450-B93EA774C316}" type="slidenum">
              <a:rPr lang="zh-CN" altLang="en-US" smtClean="0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8" name="流程图: 可选过程 7">
            <a:hlinkClick r:id="rId2" action="ppaction://hlinksldjump"/>
          </p:cNvPr>
          <p:cNvSpPr/>
          <p:nvPr/>
        </p:nvSpPr>
        <p:spPr>
          <a:xfrm>
            <a:off x="-5072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CN" sz="1000" dirty="0" smtClean="0"/>
              <a:t>1. </a:t>
            </a:r>
            <a:r>
              <a:rPr lang="zh-CN" altLang="zh-CN" sz="1000" dirty="0" smtClean="0">
                <a:latin typeface="楷体" pitchFamily="49" charset="-122"/>
                <a:ea typeface="楷体" pitchFamily="49" charset="-122"/>
              </a:rPr>
              <a:t>数字签名</a:t>
            </a:r>
            <a:endParaRPr lang="zh-CN" altLang="en-US" sz="1000" dirty="0"/>
          </a:p>
        </p:txBody>
      </p:sp>
      <p:sp>
        <p:nvSpPr>
          <p:cNvPr id="9" name="流程图: 可选过程 8">
            <a:hlinkClick r:id="rId3" action="ppaction://hlinksldjump"/>
          </p:cNvPr>
          <p:cNvSpPr/>
          <p:nvPr/>
        </p:nvSpPr>
        <p:spPr>
          <a:xfrm>
            <a:off x="1383770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CN" sz="1000" dirty="0" smtClean="0"/>
              <a:t>2. </a:t>
            </a:r>
            <a:r>
              <a:rPr lang="zh-CN" altLang="zh-CN" sz="1000" dirty="0" smtClean="0">
                <a:latin typeface="楷体" pitchFamily="49" charset="-122"/>
                <a:ea typeface="楷体" pitchFamily="49" charset="-122"/>
              </a:rPr>
              <a:t>数字签名</a:t>
            </a:r>
            <a:r>
              <a:rPr lang="zh-CN" altLang="zh-CN" sz="1000" dirty="0">
                <a:latin typeface="楷体" pitchFamily="49" charset="-122"/>
                <a:ea typeface="楷体" pitchFamily="49" charset="-122"/>
              </a:rPr>
              <a:t>协议</a:t>
            </a:r>
          </a:p>
        </p:txBody>
      </p:sp>
      <p:sp>
        <p:nvSpPr>
          <p:cNvPr id="10" name="流程图: 可选过程 9">
            <a:hlinkClick r:id="rId4" action="ppaction://hlinksldjump"/>
          </p:cNvPr>
          <p:cNvSpPr/>
          <p:nvPr/>
        </p:nvSpPr>
        <p:spPr>
          <a:xfrm>
            <a:off x="2771800" y="3242"/>
            <a:ext cx="1526655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CN" sz="1000" dirty="0" smtClean="0"/>
              <a:t>3. </a:t>
            </a:r>
            <a:r>
              <a:rPr lang="zh-CN" altLang="zh-CN" sz="1000" dirty="0" smtClean="0">
                <a:latin typeface="楷体" pitchFamily="49" charset="-122"/>
                <a:ea typeface="楷体" pitchFamily="49" charset="-122"/>
              </a:rPr>
              <a:t>认证</a:t>
            </a:r>
            <a:r>
              <a:rPr lang="zh-CN" altLang="zh-CN" sz="1000" dirty="0">
                <a:latin typeface="楷体" pitchFamily="49" charset="-122"/>
                <a:ea typeface="楷体" pitchFamily="49" charset="-122"/>
              </a:rPr>
              <a:t>的应用</a:t>
            </a:r>
          </a:p>
        </p:txBody>
      </p:sp>
    </p:spTree>
    <p:extLst>
      <p:ext uri="{BB962C8B-B14F-4D97-AF65-F5344CB8AC3E}">
        <p14:creationId xmlns:p14="http://schemas.microsoft.com/office/powerpoint/2010/main" val="52204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缺点：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计算量大，速度慢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不验证签名就无法获得消息明文，不适用于特殊场合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例如，地震警报是要广播给所有人的，但并不需要所有人都去验证警报的来源，只有少数专门部门才去验证。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需要将加密与签名分开。根据保密程度决定是否加密；验证签名时并不需要了解消息明文。</a:t>
            </a:r>
            <a:endParaRPr lang="en-US" altLang="zh-CN" dirty="0" smtClean="0"/>
          </a:p>
          <a:p>
            <a:pPr lvl="1"/>
            <a:endParaRPr lang="en-US" dirty="0" smtClean="0"/>
          </a:p>
          <a:p>
            <a:r>
              <a:rPr lang="zh-CN" altLang="en-US" dirty="0" smtClean="0"/>
              <a:t>解决办法：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专门的数字签名算法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用私钥加密较短的消息摘要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利用单向散列函数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密码学导论</a:t>
            </a:r>
            <a:r>
              <a:rPr lang="en-US" altLang="zh-CN" smtClean="0"/>
              <a:t>--</a:t>
            </a:r>
            <a:r>
              <a:rPr lang="zh-CN" altLang="en-US" smtClean="0"/>
              <a:t>中国科学技术大学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B7F836-6F9F-42A8-9450-B93EA774C316}" type="slidenum">
              <a:rPr lang="zh-CN" altLang="en-US" smtClean="0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8" name="流程图: 可选过程 7">
            <a:hlinkClick r:id="rId2" action="ppaction://hlinksldjump"/>
          </p:cNvPr>
          <p:cNvSpPr/>
          <p:nvPr/>
        </p:nvSpPr>
        <p:spPr>
          <a:xfrm>
            <a:off x="-5072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CN" sz="1000" dirty="0" smtClean="0"/>
              <a:t>1. </a:t>
            </a:r>
            <a:r>
              <a:rPr lang="zh-CN" altLang="zh-CN" sz="1000" dirty="0" smtClean="0">
                <a:latin typeface="楷体" pitchFamily="49" charset="-122"/>
                <a:ea typeface="楷体" pitchFamily="49" charset="-122"/>
              </a:rPr>
              <a:t>数字签名</a:t>
            </a:r>
            <a:endParaRPr lang="zh-CN" altLang="en-US" sz="1000" dirty="0"/>
          </a:p>
        </p:txBody>
      </p:sp>
      <p:sp>
        <p:nvSpPr>
          <p:cNvPr id="9" name="流程图: 可选过程 8">
            <a:hlinkClick r:id="rId3" action="ppaction://hlinksldjump"/>
          </p:cNvPr>
          <p:cNvSpPr/>
          <p:nvPr/>
        </p:nvSpPr>
        <p:spPr>
          <a:xfrm>
            <a:off x="1383770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CN" sz="1000" dirty="0" smtClean="0"/>
              <a:t>2. </a:t>
            </a:r>
            <a:r>
              <a:rPr lang="zh-CN" altLang="zh-CN" sz="1000" dirty="0" smtClean="0">
                <a:latin typeface="楷体" pitchFamily="49" charset="-122"/>
                <a:ea typeface="楷体" pitchFamily="49" charset="-122"/>
              </a:rPr>
              <a:t>数字签名</a:t>
            </a:r>
            <a:r>
              <a:rPr lang="zh-CN" altLang="zh-CN" sz="1000" dirty="0">
                <a:latin typeface="楷体" pitchFamily="49" charset="-122"/>
                <a:ea typeface="楷体" pitchFamily="49" charset="-122"/>
              </a:rPr>
              <a:t>协议</a:t>
            </a:r>
          </a:p>
        </p:txBody>
      </p:sp>
      <p:sp>
        <p:nvSpPr>
          <p:cNvPr id="10" name="流程图: 可选过程 9">
            <a:hlinkClick r:id="rId4" action="ppaction://hlinksldjump"/>
          </p:cNvPr>
          <p:cNvSpPr/>
          <p:nvPr/>
        </p:nvSpPr>
        <p:spPr>
          <a:xfrm>
            <a:off x="2771800" y="3242"/>
            <a:ext cx="1526655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CN" sz="1000" dirty="0" smtClean="0"/>
              <a:t>3. </a:t>
            </a:r>
            <a:r>
              <a:rPr lang="zh-CN" altLang="zh-CN" sz="1000" dirty="0" smtClean="0">
                <a:latin typeface="楷体" pitchFamily="49" charset="-122"/>
                <a:ea typeface="楷体" pitchFamily="49" charset="-122"/>
              </a:rPr>
              <a:t>认证</a:t>
            </a:r>
            <a:r>
              <a:rPr lang="zh-CN" altLang="zh-CN" sz="1000" dirty="0">
                <a:latin typeface="楷体" pitchFamily="49" charset="-122"/>
                <a:ea typeface="楷体" pitchFamily="49" charset="-122"/>
              </a:rPr>
              <a:t>的应用</a:t>
            </a:r>
          </a:p>
        </p:txBody>
      </p:sp>
    </p:spTree>
    <p:extLst>
      <p:ext uri="{BB962C8B-B14F-4D97-AF65-F5344CB8AC3E}">
        <p14:creationId xmlns:p14="http://schemas.microsoft.com/office/powerpoint/2010/main" val="183423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三、仲裁数字签名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为解决直接数字签名中私钥安全带来的问题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签名方的签名报文首先送给仲裁者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，仲裁者对报文和签名进行测试以检验出处和内容，然后注上日期和仲裁说明后发给接收方。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仲裁者作用至关重要，通信各方必须对仲裁者适度的信任</a:t>
            </a:r>
            <a:endParaRPr lang="en-US" altLang="zh-CN" dirty="0" smtClean="0"/>
          </a:p>
          <a:p>
            <a:r>
              <a:rPr lang="zh-CN" altLang="en-US" dirty="0" smtClean="0"/>
              <a:t>可以用对称密码或公钥密码实现</a:t>
            </a:r>
            <a:endParaRPr lang="en-US" altLang="zh-CN" dirty="0" smtClean="0"/>
          </a:p>
          <a:p>
            <a:r>
              <a:rPr lang="zh-CN" altLang="en-US" dirty="0" smtClean="0"/>
              <a:t>仲裁者可以读取消息，也可以不读取</a:t>
            </a:r>
            <a:endParaRPr lang="en-US" altLang="zh-CN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密码学导论</a:t>
            </a:r>
            <a:r>
              <a:rPr lang="en-US" altLang="zh-CN" smtClean="0"/>
              <a:t>--</a:t>
            </a:r>
            <a:r>
              <a:rPr lang="zh-CN" altLang="en-US" smtClean="0"/>
              <a:t>中国科学技术大学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B7F836-6F9F-42A8-9450-B93EA774C316}" type="slidenum">
              <a:rPr lang="zh-CN" altLang="en-US" smtClean="0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6" name="流程图: 可选过程 5">
            <a:hlinkClick r:id="rId2" action="ppaction://hlinksldjump"/>
          </p:cNvPr>
          <p:cNvSpPr/>
          <p:nvPr/>
        </p:nvSpPr>
        <p:spPr>
          <a:xfrm>
            <a:off x="-5072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CN" sz="1000" dirty="0" smtClean="0"/>
              <a:t>1. </a:t>
            </a:r>
            <a:r>
              <a:rPr lang="zh-CN" altLang="zh-CN" sz="1000" dirty="0" smtClean="0">
                <a:latin typeface="楷体" pitchFamily="49" charset="-122"/>
                <a:ea typeface="楷体" pitchFamily="49" charset="-122"/>
              </a:rPr>
              <a:t>数字签名</a:t>
            </a:r>
            <a:endParaRPr lang="zh-CN" altLang="en-US" sz="1000" dirty="0"/>
          </a:p>
        </p:txBody>
      </p:sp>
      <p:sp>
        <p:nvSpPr>
          <p:cNvPr id="8" name="流程图: 可选过程 7">
            <a:hlinkClick r:id="rId3" action="ppaction://hlinksldjump"/>
          </p:cNvPr>
          <p:cNvSpPr/>
          <p:nvPr/>
        </p:nvSpPr>
        <p:spPr>
          <a:xfrm>
            <a:off x="1383770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CN" sz="1000" dirty="0" smtClean="0"/>
              <a:t>2. </a:t>
            </a:r>
            <a:r>
              <a:rPr lang="zh-CN" altLang="zh-CN" sz="1000" dirty="0" smtClean="0">
                <a:latin typeface="楷体" pitchFamily="49" charset="-122"/>
                <a:ea typeface="楷体" pitchFamily="49" charset="-122"/>
              </a:rPr>
              <a:t>数字签名</a:t>
            </a:r>
            <a:r>
              <a:rPr lang="zh-CN" altLang="zh-CN" sz="1000" dirty="0">
                <a:latin typeface="楷体" pitchFamily="49" charset="-122"/>
                <a:ea typeface="楷体" pitchFamily="49" charset="-122"/>
              </a:rPr>
              <a:t>协议</a:t>
            </a:r>
          </a:p>
        </p:txBody>
      </p:sp>
      <p:sp>
        <p:nvSpPr>
          <p:cNvPr id="9" name="流程图: 可选过程 8">
            <a:hlinkClick r:id="rId4" action="ppaction://hlinksldjump"/>
          </p:cNvPr>
          <p:cNvSpPr/>
          <p:nvPr/>
        </p:nvSpPr>
        <p:spPr>
          <a:xfrm>
            <a:off x="2771800" y="3242"/>
            <a:ext cx="1526655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CN" sz="1000" dirty="0" smtClean="0"/>
              <a:t>3. </a:t>
            </a:r>
            <a:r>
              <a:rPr lang="zh-CN" altLang="zh-CN" sz="1000" dirty="0" smtClean="0">
                <a:latin typeface="楷体" pitchFamily="49" charset="-122"/>
                <a:ea typeface="楷体" pitchFamily="49" charset="-122"/>
              </a:rPr>
              <a:t>认证</a:t>
            </a:r>
            <a:r>
              <a:rPr lang="zh-CN" altLang="zh-CN" sz="1000" dirty="0">
                <a:latin typeface="楷体" pitchFamily="49" charset="-122"/>
                <a:ea typeface="楷体" pitchFamily="49" charset="-122"/>
              </a:rPr>
              <a:t>的应用</a:t>
            </a:r>
          </a:p>
        </p:txBody>
      </p:sp>
    </p:spTree>
    <p:extLst>
      <p:ext uri="{BB962C8B-B14F-4D97-AF65-F5344CB8AC3E}">
        <p14:creationId xmlns:p14="http://schemas.microsoft.com/office/powerpoint/2010/main" val="1272521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23528" y="357188"/>
            <a:ext cx="8472487" cy="6000750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仲裁签名的例子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X</a:t>
            </a:r>
            <a:r>
              <a:rPr lang="zh-CN" altLang="en-US" dirty="0" smtClean="0"/>
              <a:t>的签名由</a:t>
            </a:r>
            <a:r>
              <a:rPr lang="en-US" altLang="zh-CN" dirty="0" smtClean="0"/>
              <a:t>A</a:t>
            </a:r>
            <a:r>
              <a:rPr lang="zh-CN" altLang="en-US" dirty="0" smtClean="0"/>
              <a:t>进行验证，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不能直接读取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Y</a:t>
            </a:r>
            <a:r>
              <a:rPr lang="zh-CN" altLang="en-US" dirty="0" smtClean="0"/>
              <a:t>可保存收到的消息，需要时发给</a:t>
            </a:r>
            <a:r>
              <a:rPr lang="en-US" altLang="zh-CN" dirty="0" smtClean="0"/>
              <a:t>A</a:t>
            </a:r>
            <a:r>
              <a:rPr lang="zh-CN" altLang="en-US" dirty="0" smtClean="0"/>
              <a:t>来解决争执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双方对</a:t>
            </a:r>
            <a:r>
              <a:rPr lang="en-US" altLang="zh-CN" dirty="0" smtClean="0"/>
              <a:t>A</a:t>
            </a:r>
            <a:r>
              <a:rPr lang="zh-CN" altLang="en-US" dirty="0" smtClean="0"/>
              <a:t>应高度信任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Y</a:t>
            </a:r>
            <a:r>
              <a:rPr lang="zh-CN" altLang="en-US" dirty="0" smtClean="0"/>
              <a:t>相信</a:t>
            </a:r>
            <a:r>
              <a:rPr lang="en-US" altLang="zh-CN" dirty="0" smtClean="0"/>
              <a:t>A</a:t>
            </a:r>
            <a:r>
              <a:rPr lang="zh-CN" altLang="en-US" dirty="0" smtClean="0"/>
              <a:t>不会泄露</a:t>
            </a:r>
            <a:r>
              <a:rPr lang="en-US" altLang="zh-CN" dirty="0" err="1" smtClean="0"/>
              <a:t>K</a:t>
            </a:r>
            <a:r>
              <a:rPr lang="en-US" altLang="zh-CN" baseline="-25000" dirty="0" err="1" smtClean="0"/>
              <a:t>xa</a:t>
            </a:r>
            <a:r>
              <a:rPr lang="zh-CN" altLang="en-US" dirty="0" smtClean="0"/>
              <a:t>，不会伪造签名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Y</a:t>
            </a:r>
            <a:r>
              <a:rPr lang="zh-CN" altLang="en-US" dirty="0" smtClean="0"/>
              <a:t>相信</a:t>
            </a:r>
            <a:r>
              <a:rPr lang="en-US" altLang="zh-CN" dirty="0" smtClean="0"/>
              <a:t>A</a:t>
            </a:r>
            <a:r>
              <a:rPr lang="zh-CN" altLang="en-US" dirty="0" smtClean="0"/>
              <a:t>只有验证签名正确后，才会向</a:t>
            </a:r>
            <a:r>
              <a:rPr lang="en-US" altLang="zh-CN" dirty="0" smtClean="0"/>
              <a:t>Y</a:t>
            </a:r>
            <a:r>
              <a:rPr lang="zh-CN" altLang="en-US" dirty="0" smtClean="0"/>
              <a:t>发送消息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双方相信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是公正的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消息是公开的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可以在第一步中，将</a:t>
            </a:r>
            <a:r>
              <a:rPr lang="en-US" altLang="zh-CN" dirty="0" smtClean="0"/>
              <a:t>M</a:t>
            </a:r>
            <a:r>
              <a:rPr lang="zh-CN" altLang="en-US" dirty="0" smtClean="0"/>
              <a:t>移至加密函数内，保护明文消息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908720"/>
            <a:ext cx="8173464" cy="220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密码学导论</a:t>
            </a:r>
            <a:r>
              <a:rPr lang="en-US" altLang="zh-CN" smtClean="0"/>
              <a:t>--</a:t>
            </a:r>
            <a:r>
              <a:rPr lang="zh-CN" altLang="en-US" smtClean="0"/>
              <a:t>中国科学技术大学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7484B5-1F67-4C82-B7D7-3383E5F545DB}" type="slidenum">
              <a:rPr lang="zh-CN" altLang="en-US" smtClean="0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7" name="流程图: 可选过程 6">
            <a:hlinkClick r:id="rId3" action="ppaction://hlinksldjump"/>
          </p:cNvPr>
          <p:cNvSpPr/>
          <p:nvPr/>
        </p:nvSpPr>
        <p:spPr>
          <a:xfrm>
            <a:off x="-5072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CN" sz="1000" dirty="0" smtClean="0"/>
              <a:t>1. </a:t>
            </a:r>
            <a:r>
              <a:rPr lang="zh-CN" altLang="zh-CN" sz="1000" dirty="0" smtClean="0">
                <a:latin typeface="楷体" pitchFamily="49" charset="-122"/>
                <a:ea typeface="楷体" pitchFamily="49" charset="-122"/>
              </a:rPr>
              <a:t>数字签名</a:t>
            </a:r>
            <a:endParaRPr lang="zh-CN" altLang="en-US" sz="1000" dirty="0"/>
          </a:p>
        </p:txBody>
      </p:sp>
      <p:sp>
        <p:nvSpPr>
          <p:cNvPr id="8" name="流程图: 可选过程 7">
            <a:hlinkClick r:id="rId4" action="ppaction://hlinksldjump"/>
          </p:cNvPr>
          <p:cNvSpPr/>
          <p:nvPr/>
        </p:nvSpPr>
        <p:spPr>
          <a:xfrm>
            <a:off x="1383770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CN" sz="1000" dirty="0" smtClean="0"/>
              <a:t>2. </a:t>
            </a:r>
            <a:r>
              <a:rPr lang="zh-CN" altLang="zh-CN" sz="1000" dirty="0" smtClean="0">
                <a:latin typeface="楷体" pitchFamily="49" charset="-122"/>
                <a:ea typeface="楷体" pitchFamily="49" charset="-122"/>
              </a:rPr>
              <a:t>数字签名</a:t>
            </a:r>
            <a:r>
              <a:rPr lang="zh-CN" altLang="zh-CN" sz="1000" dirty="0">
                <a:latin typeface="楷体" pitchFamily="49" charset="-122"/>
                <a:ea typeface="楷体" pitchFamily="49" charset="-122"/>
              </a:rPr>
              <a:t>协议</a:t>
            </a:r>
          </a:p>
        </p:txBody>
      </p:sp>
      <p:sp>
        <p:nvSpPr>
          <p:cNvPr id="9" name="流程图: 可选过程 8">
            <a:hlinkClick r:id="rId5" action="ppaction://hlinksldjump"/>
          </p:cNvPr>
          <p:cNvSpPr/>
          <p:nvPr/>
        </p:nvSpPr>
        <p:spPr>
          <a:xfrm>
            <a:off x="2771800" y="3242"/>
            <a:ext cx="1526655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CN" sz="1000" dirty="0" smtClean="0"/>
              <a:t>3. </a:t>
            </a:r>
            <a:r>
              <a:rPr lang="zh-CN" altLang="zh-CN" sz="1000" dirty="0" smtClean="0">
                <a:latin typeface="楷体" pitchFamily="49" charset="-122"/>
                <a:ea typeface="楷体" pitchFamily="49" charset="-122"/>
              </a:rPr>
              <a:t>认证</a:t>
            </a:r>
            <a:r>
              <a:rPr lang="zh-CN" altLang="zh-CN" sz="1000" dirty="0">
                <a:latin typeface="楷体" pitchFamily="49" charset="-122"/>
                <a:ea typeface="楷体" pitchFamily="49" charset="-122"/>
              </a:rPr>
              <a:t>的应用</a:t>
            </a:r>
          </a:p>
        </p:txBody>
      </p:sp>
    </p:spTree>
    <p:extLst>
      <p:ext uri="{BB962C8B-B14F-4D97-AF65-F5344CB8AC3E}">
        <p14:creationId xmlns:p14="http://schemas.microsoft.com/office/powerpoint/2010/main" val="705531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95536" y="357188"/>
            <a:ext cx="8472487" cy="6000750"/>
          </a:xfrm>
        </p:spPr>
        <p:txBody>
          <a:bodyPr/>
          <a:lstStyle/>
          <a:p>
            <a:r>
              <a:rPr lang="zh-CN" altLang="en-US" dirty="0" smtClean="0"/>
              <a:t>仲裁签名的例子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处理的是加密后的数据，不能读取明文消息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如果仲裁者不公正怎么办？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X</a:t>
            </a:r>
            <a:r>
              <a:rPr lang="zh-CN" altLang="en-US" dirty="0" smtClean="0"/>
              <a:t>共同否认一个已签名的消息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共同伪造发送者的签名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316569"/>
            <a:ext cx="8143932" cy="132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密码学导论</a:t>
            </a:r>
            <a:r>
              <a:rPr lang="en-US" altLang="zh-CN" smtClean="0"/>
              <a:t>--</a:t>
            </a:r>
            <a:r>
              <a:rPr lang="zh-CN" altLang="en-US" smtClean="0"/>
              <a:t>中国科学技术大学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7484B5-1F67-4C82-B7D7-3383E5F545DB}" type="slidenum">
              <a:rPr lang="zh-CN" altLang="en-US" smtClean="0"/>
              <a:pPr>
                <a:defRPr/>
              </a:pPr>
              <a:t>15</a:t>
            </a:fld>
            <a:endParaRPr lang="en-US" altLang="zh-CN" dirty="0"/>
          </a:p>
        </p:txBody>
      </p:sp>
      <p:sp>
        <p:nvSpPr>
          <p:cNvPr id="6" name="流程图: 可选过程 5">
            <a:hlinkClick r:id="rId3" action="ppaction://hlinksldjump"/>
          </p:cNvPr>
          <p:cNvSpPr/>
          <p:nvPr/>
        </p:nvSpPr>
        <p:spPr>
          <a:xfrm>
            <a:off x="-5072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CN" sz="1000" dirty="0" smtClean="0"/>
              <a:t>1. </a:t>
            </a:r>
            <a:r>
              <a:rPr lang="zh-CN" altLang="zh-CN" sz="1000" dirty="0" smtClean="0">
                <a:latin typeface="楷体" pitchFamily="49" charset="-122"/>
                <a:ea typeface="楷体" pitchFamily="49" charset="-122"/>
              </a:rPr>
              <a:t>数字签名</a:t>
            </a:r>
            <a:endParaRPr lang="zh-CN" altLang="en-US" sz="1000" dirty="0"/>
          </a:p>
        </p:txBody>
      </p:sp>
      <p:sp>
        <p:nvSpPr>
          <p:cNvPr id="7" name="流程图: 可选过程 6">
            <a:hlinkClick r:id="rId4" action="ppaction://hlinksldjump"/>
          </p:cNvPr>
          <p:cNvSpPr/>
          <p:nvPr/>
        </p:nvSpPr>
        <p:spPr>
          <a:xfrm>
            <a:off x="1383770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CN" sz="1000" dirty="0" smtClean="0"/>
              <a:t>2. </a:t>
            </a:r>
            <a:r>
              <a:rPr lang="zh-CN" altLang="zh-CN" sz="1000" dirty="0" smtClean="0">
                <a:latin typeface="楷体" pitchFamily="49" charset="-122"/>
                <a:ea typeface="楷体" pitchFamily="49" charset="-122"/>
              </a:rPr>
              <a:t>数字签名</a:t>
            </a:r>
            <a:r>
              <a:rPr lang="zh-CN" altLang="zh-CN" sz="1000" dirty="0">
                <a:latin typeface="楷体" pitchFamily="49" charset="-122"/>
                <a:ea typeface="楷体" pitchFamily="49" charset="-122"/>
              </a:rPr>
              <a:t>协议</a:t>
            </a:r>
          </a:p>
        </p:txBody>
      </p:sp>
      <p:sp>
        <p:nvSpPr>
          <p:cNvPr id="8" name="流程图: 可选过程 7">
            <a:hlinkClick r:id="rId5" action="ppaction://hlinksldjump"/>
          </p:cNvPr>
          <p:cNvSpPr/>
          <p:nvPr/>
        </p:nvSpPr>
        <p:spPr>
          <a:xfrm>
            <a:off x="2771800" y="3242"/>
            <a:ext cx="1526655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CN" sz="1000" dirty="0" smtClean="0"/>
              <a:t>3. </a:t>
            </a:r>
            <a:r>
              <a:rPr lang="zh-CN" altLang="zh-CN" sz="1000" dirty="0" smtClean="0">
                <a:latin typeface="楷体" pitchFamily="49" charset="-122"/>
                <a:ea typeface="楷体" pitchFamily="49" charset="-122"/>
              </a:rPr>
              <a:t>认证</a:t>
            </a:r>
            <a:r>
              <a:rPr lang="zh-CN" altLang="zh-CN" sz="1000" dirty="0">
                <a:latin typeface="楷体" pitchFamily="49" charset="-122"/>
                <a:ea typeface="楷体" pitchFamily="49" charset="-122"/>
              </a:rPr>
              <a:t>的应用</a:t>
            </a:r>
          </a:p>
        </p:txBody>
      </p:sp>
    </p:spTree>
    <p:extLst>
      <p:ext uri="{BB962C8B-B14F-4D97-AF65-F5344CB8AC3E}">
        <p14:creationId xmlns:p14="http://schemas.microsoft.com/office/powerpoint/2010/main" val="2829449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95536" y="357188"/>
            <a:ext cx="8472487" cy="6000750"/>
          </a:xfrm>
        </p:spPr>
        <p:txBody>
          <a:bodyPr/>
          <a:lstStyle/>
          <a:p>
            <a:r>
              <a:rPr lang="zh-CN" altLang="en-US" dirty="0" smtClean="0"/>
              <a:t>仲裁签名的例子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通信前各方不共享任何信息，避免联合欺诈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时间戳由</a:t>
            </a:r>
            <a:r>
              <a:rPr lang="en-US" altLang="zh-CN" dirty="0" smtClean="0"/>
              <a:t>A</a:t>
            </a:r>
            <a:r>
              <a:rPr lang="zh-CN" altLang="en-US" dirty="0" smtClean="0"/>
              <a:t>添加并签名，其他人不能伪造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消息是保密的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214422"/>
            <a:ext cx="8143932" cy="1302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密码学导论</a:t>
            </a:r>
            <a:r>
              <a:rPr lang="en-US" altLang="zh-CN" smtClean="0"/>
              <a:t>--</a:t>
            </a:r>
            <a:r>
              <a:rPr lang="zh-CN" altLang="en-US" smtClean="0"/>
              <a:t>中国科学技术大学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7484B5-1F67-4C82-B7D7-3383E5F545DB}" type="slidenum">
              <a:rPr lang="zh-CN" altLang="en-US" smtClean="0"/>
              <a:pPr>
                <a:defRPr/>
              </a:pPr>
              <a:t>16</a:t>
            </a:fld>
            <a:endParaRPr lang="en-US" altLang="zh-CN" dirty="0"/>
          </a:p>
        </p:txBody>
      </p:sp>
      <p:sp>
        <p:nvSpPr>
          <p:cNvPr id="6" name="流程图: 可选过程 5">
            <a:hlinkClick r:id="rId3" action="ppaction://hlinksldjump"/>
          </p:cNvPr>
          <p:cNvSpPr/>
          <p:nvPr/>
        </p:nvSpPr>
        <p:spPr>
          <a:xfrm>
            <a:off x="-5072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CN" sz="1000" dirty="0" smtClean="0"/>
              <a:t>1. </a:t>
            </a:r>
            <a:r>
              <a:rPr lang="zh-CN" altLang="zh-CN" sz="1000" dirty="0" smtClean="0">
                <a:latin typeface="楷体" pitchFamily="49" charset="-122"/>
                <a:ea typeface="楷体" pitchFamily="49" charset="-122"/>
              </a:rPr>
              <a:t>数字签名</a:t>
            </a:r>
            <a:endParaRPr lang="zh-CN" altLang="en-US" sz="1000" dirty="0"/>
          </a:p>
        </p:txBody>
      </p:sp>
      <p:sp>
        <p:nvSpPr>
          <p:cNvPr id="7" name="流程图: 可选过程 6">
            <a:hlinkClick r:id="rId4" action="ppaction://hlinksldjump"/>
          </p:cNvPr>
          <p:cNvSpPr/>
          <p:nvPr/>
        </p:nvSpPr>
        <p:spPr>
          <a:xfrm>
            <a:off x="1383770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CN" sz="1000" dirty="0" smtClean="0"/>
              <a:t>2. </a:t>
            </a:r>
            <a:r>
              <a:rPr lang="zh-CN" altLang="zh-CN" sz="1000" dirty="0" smtClean="0">
                <a:latin typeface="楷体" pitchFamily="49" charset="-122"/>
                <a:ea typeface="楷体" pitchFamily="49" charset="-122"/>
              </a:rPr>
              <a:t>数字签名</a:t>
            </a:r>
            <a:r>
              <a:rPr lang="zh-CN" altLang="zh-CN" sz="1000" dirty="0">
                <a:latin typeface="楷体" pitchFamily="49" charset="-122"/>
                <a:ea typeface="楷体" pitchFamily="49" charset="-122"/>
              </a:rPr>
              <a:t>协议</a:t>
            </a:r>
          </a:p>
        </p:txBody>
      </p:sp>
      <p:sp>
        <p:nvSpPr>
          <p:cNvPr id="8" name="流程图: 可选过程 7">
            <a:hlinkClick r:id="rId5" action="ppaction://hlinksldjump"/>
          </p:cNvPr>
          <p:cNvSpPr/>
          <p:nvPr/>
        </p:nvSpPr>
        <p:spPr>
          <a:xfrm>
            <a:off x="2771800" y="3242"/>
            <a:ext cx="1526655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CN" sz="1000" dirty="0" smtClean="0"/>
              <a:t>3. </a:t>
            </a:r>
            <a:r>
              <a:rPr lang="zh-CN" altLang="zh-CN" sz="1000" dirty="0" smtClean="0">
                <a:latin typeface="楷体" pitchFamily="49" charset="-122"/>
                <a:ea typeface="楷体" pitchFamily="49" charset="-122"/>
              </a:rPr>
              <a:t>认证</a:t>
            </a:r>
            <a:r>
              <a:rPr lang="zh-CN" altLang="zh-CN" sz="1000" dirty="0">
                <a:latin typeface="楷体" pitchFamily="49" charset="-122"/>
                <a:ea typeface="楷体" pitchFamily="49" charset="-122"/>
              </a:rPr>
              <a:t>的应用</a:t>
            </a:r>
          </a:p>
        </p:txBody>
      </p:sp>
    </p:spTree>
    <p:extLst>
      <p:ext uri="{BB962C8B-B14F-4D97-AF65-F5344CB8AC3E}">
        <p14:creationId xmlns:p14="http://schemas.microsoft.com/office/powerpoint/2010/main" val="3204629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四、多重签名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有时需要多方共同对一个文件进行签名，验证者可以选择验证其中一部分或全部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各方分别进行签名，然后将所有的签名一起发布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签名长度是单个签名的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倍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r>
              <a:rPr lang="zh-CN" altLang="en-US" dirty="0" smtClean="0"/>
              <a:t>签名各方顺序地、在前人的基础上进行签名操作。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若将加密就作为签名的话，长度不变；若签名是附加的一段数据，则长度也是单个签名的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倍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可以实现分级别的管理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需要专门的算法才能保证验证者可以任意验证签名</a:t>
            </a:r>
            <a:endParaRPr lang="en-US" altLang="zh-CN" dirty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密码学导论</a:t>
            </a:r>
            <a:r>
              <a:rPr lang="en-US" altLang="zh-CN" smtClean="0"/>
              <a:t>--</a:t>
            </a:r>
            <a:r>
              <a:rPr lang="zh-CN" altLang="en-US" smtClean="0"/>
              <a:t>中国科学技术大学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B7F836-6F9F-42A8-9450-B93EA774C316}" type="slidenum">
              <a:rPr lang="zh-CN" altLang="en-US" smtClean="0"/>
              <a:pPr>
                <a:defRPr/>
              </a:pPr>
              <a:t>17</a:t>
            </a:fld>
            <a:endParaRPr lang="en-US" altLang="zh-CN" dirty="0"/>
          </a:p>
        </p:txBody>
      </p:sp>
      <p:sp>
        <p:nvSpPr>
          <p:cNvPr id="8" name="流程图: 可选过程 7">
            <a:hlinkClick r:id="rId2" action="ppaction://hlinksldjump"/>
          </p:cNvPr>
          <p:cNvSpPr/>
          <p:nvPr/>
        </p:nvSpPr>
        <p:spPr>
          <a:xfrm>
            <a:off x="-5072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CN" sz="1000" dirty="0" smtClean="0"/>
              <a:t>1. </a:t>
            </a:r>
            <a:r>
              <a:rPr lang="zh-CN" altLang="zh-CN" sz="1000" dirty="0" smtClean="0">
                <a:latin typeface="楷体" pitchFamily="49" charset="-122"/>
                <a:ea typeface="楷体" pitchFamily="49" charset="-122"/>
              </a:rPr>
              <a:t>数字签名</a:t>
            </a:r>
            <a:endParaRPr lang="zh-CN" altLang="en-US" sz="1000" dirty="0"/>
          </a:p>
        </p:txBody>
      </p:sp>
      <p:sp>
        <p:nvSpPr>
          <p:cNvPr id="9" name="流程图: 可选过程 8">
            <a:hlinkClick r:id="rId3" action="ppaction://hlinksldjump"/>
          </p:cNvPr>
          <p:cNvSpPr/>
          <p:nvPr/>
        </p:nvSpPr>
        <p:spPr>
          <a:xfrm>
            <a:off x="1383770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CN" sz="1000" dirty="0" smtClean="0"/>
              <a:t>2. </a:t>
            </a:r>
            <a:r>
              <a:rPr lang="zh-CN" altLang="zh-CN" sz="1000" dirty="0" smtClean="0">
                <a:latin typeface="楷体" pitchFamily="49" charset="-122"/>
                <a:ea typeface="楷体" pitchFamily="49" charset="-122"/>
              </a:rPr>
              <a:t>数字签名</a:t>
            </a:r>
            <a:r>
              <a:rPr lang="zh-CN" altLang="zh-CN" sz="1000" dirty="0">
                <a:latin typeface="楷体" pitchFamily="49" charset="-122"/>
                <a:ea typeface="楷体" pitchFamily="49" charset="-122"/>
              </a:rPr>
              <a:t>协议</a:t>
            </a:r>
          </a:p>
        </p:txBody>
      </p:sp>
      <p:sp>
        <p:nvSpPr>
          <p:cNvPr id="10" name="流程图: 可选过程 9">
            <a:hlinkClick r:id="rId4" action="ppaction://hlinksldjump"/>
          </p:cNvPr>
          <p:cNvSpPr/>
          <p:nvPr/>
        </p:nvSpPr>
        <p:spPr>
          <a:xfrm>
            <a:off x="2771800" y="3242"/>
            <a:ext cx="1526655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CN" sz="1000" dirty="0" smtClean="0"/>
              <a:t>3. </a:t>
            </a:r>
            <a:r>
              <a:rPr lang="zh-CN" altLang="zh-CN" sz="1000" dirty="0" smtClean="0">
                <a:latin typeface="楷体" pitchFamily="49" charset="-122"/>
                <a:ea typeface="楷体" pitchFamily="49" charset="-122"/>
              </a:rPr>
              <a:t>认证</a:t>
            </a:r>
            <a:r>
              <a:rPr lang="zh-CN" altLang="zh-CN" sz="1000" dirty="0">
                <a:latin typeface="楷体" pitchFamily="49" charset="-122"/>
                <a:ea typeface="楷体" pitchFamily="49" charset="-122"/>
              </a:rPr>
              <a:t>的应用</a:t>
            </a:r>
          </a:p>
        </p:txBody>
      </p:sp>
    </p:spTree>
    <p:extLst>
      <p:ext uri="{BB962C8B-B14F-4D97-AF65-F5344CB8AC3E}">
        <p14:creationId xmlns:p14="http://schemas.microsoft.com/office/powerpoint/2010/main" val="253320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五、时间戳与抗抵赖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私钥签名本身不能抗抵赖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签名者可以声称私钥在较早时期丢失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签名时，对消息摘要和时间戳共同进行签名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需要专门机构记录并发布公钥有效情况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但时间戳不能由签名者加入，而必须由仲裁者添加。为什么？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窃取私钥的人，在签名时，可以附上一个较早的时间。而抵赖者可以声称发生了这样的事。</a:t>
            </a:r>
            <a:endParaRPr lang="en-US" altLang="zh-CN" dirty="0" smtClean="0"/>
          </a:p>
          <a:p>
            <a:pPr lvl="1"/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密码学导论</a:t>
            </a:r>
            <a:r>
              <a:rPr lang="en-US" altLang="zh-CN" smtClean="0"/>
              <a:t>--</a:t>
            </a:r>
            <a:r>
              <a:rPr lang="zh-CN" altLang="en-US" smtClean="0"/>
              <a:t>中国科学技术大学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B7F836-6F9F-42A8-9450-B93EA774C316}" type="slidenum">
              <a:rPr lang="zh-CN" altLang="en-US" smtClean="0"/>
              <a:pPr>
                <a:defRPr/>
              </a:pPr>
              <a:t>18</a:t>
            </a:fld>
            <a:endParaRPr lang="en-US" altLang="zh-CN" dirty="0"/>
          </a:p>
        </p:txBody>
      </p:sp>
      <p:sp>
        <p:nvSpPr>
          <p:cNvPr id="8" name="流程图: 可选过程 7">
            <a:hlinkClick r:id="rId2" action="ppaction://hlinksldjump"/>
          </p:cNvPr>
          <p:cNvSpPr/>
          <p:nvPr/>
        </p:nvSpPr>
        <p:spPr>
          <a:xfrm>
            <a:off x="-5072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CN" sz="1000" dirty="0" smtClean="0"/>
              <a:t>1. </a:t>
            </a:r>
            <a:r>
              <a:rPr lang="zh-CN" altLang="zh-CN" sz="1000" dirty="0" smtClean="0">
                <a:latin typeface="楷体" pitchFamily="49" charset="-122"/>
                <a:ea typeface="楷体" pitchFamily="49" charset="-122"/>
              </a:rPr>
              <a:t>数字签名</a:t>
            </a:r>
            <a:endParaRPr lang="zh-CN" altLang="en-US" sz="1000" dirty="0"/>
          </a:p>
        </p:txBody>
      </p:sp>
      <p:sp>
        <p:nvSpPr>
          <p:cNvPr id="9" name="流程图: 可选过程 8">
            <a:hlinkClick r:id="rId3" action="ppaction://hlinksldjump"/>
          </p:cNvPr>
          <p:cNvSpPr/>
          <p:nvPr/>
        </p:nvSpPr>
        <p:spPr>
          <a:xfrm>
            <a:off x="1383770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CN" sz="1000" dirty="0" smtClean="0"/>
              <a:t>2. </a:t>
            </a:r>
            <a:r>
              <a:rPr lang="zh-CN" altLang="zh-CN" sz="1000" dirty="0" smtClean="0">
                <a:latin typeface="楷体" pitchFamily="49" charset="-122"/>
                <a:ea typeface="楷体" pitchFamily="49" charset="-122"/>
              </a:rPr>
              <a:t>数字签名</a:t>
            </a:r>
            <a:r>
              <a:rPr lang="zh-CN" altLang="zh-CN" sz="1000" dirty="0">
                <a:latin typeface="楷体" pitchFamily="49" charset="-122"/>
                <a:ea typeface="楷体" pitchFamily="49" charset="-122"/>
              </a:rPr>
              <a:t>协议</a:t>
            </a:r>
          </a:p>
        </p:txBody>
      </p:sp>
      <p:sp>
        <p:nvSpPr>
          <p:cNvPr id="10" name="流程图: 可选过程 9">
            <a:hlinkClick r:id="rId4" action="ppaction://hlinksldjump"/>
          </p:cNvPr>
          <p:cNvSpPr/>
          <p:nvPr/>
        </p:nvSpPr>
        <p:spPr>
          <a:xfrm>
            <a:off x="2771800" y="3242"/>
            <a:ext cx="1526655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CN" sz="1000" dirty="0" smtClean="0"/>
              <a:t>3. </a:t>
            </a:r>
            <a:r>
              <a:rPr lang="zh-CN" altLang="zh-CN" sz="1000" dirty="0" smtClean="0">
                <a:latin typeface="楷体" pitchFamily="49" charset="-122"/>
                <a:ea typeface="楷体" pitchFamily="49" charset="-122"/>
              </a:rPr>
              <a:t>认证</a:t>
            </a:r>
            <a:r>
              <a:rPr lang="zh-CN" altLang="zh-CN" sz="1000" dirty="0">
                <a:latin typeface="楷体" pitchFamily="49" charset="-122"/>
                <a:ea typeface="楷体" pitchFamily="49" charset="-122"/>
              </a:rPr>
              <a:t>的应用</a:t>
            </a:r>
          </a:p>
        </p:txBody>
      </p:sp>
    </p:spTree>
    <p:extLst>
      <p:ext uri="{BB962C8B-B14F-4D97-AF65-F5344CB8AC3E}">
        <p14:creationId xmlns:p14="http://schemas.microsoft.com/office/powerpoint/2010/main" val="2954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一个简单的签名协议：</a:t>
            </a:r>
            <a:endParaRPr lang="en-US" altLang="zh-CN" dirty="0" smtClean="0"/>
          </a:p>
          <a:p>
            <a:pPr marL="971550" lvl="1" indent="-457200">
              <a:buFont typeface="+mj-lt"/>
              <a:buAutoNum type="arabicParenR"/>
            </a:pPr>
            <a:r>
              <a:rPr lang="en-US" altLang="zh-CN" dirty="0" smtClean="0"/>
              <a:t>Alice </a:t>
            </a:r>
            <a:r>
              <a:rPr lang="en-US" altLang="zh-CN" dirty="0" smtClean="0">
                <a:sym typeface="Wingdings" pitchFamily="2" charset="2"/>
              </a:rPr>
              <a:t> Trent: S</a:t>
            </a:r>
            <a:r>
              <a:rPr lang="en-US" altLang="zh-CN" baseline="-25000" dirty="0" smtClean="0">
                <a:sym typeface="Wingdings" pitchFamily="2" charset="2"/>
              </a:rPr>
              <a:t>A</a:t>
            </a:r>
            <a:r>
              <a:rPr lang="en-US" altLang="zh-CN" dirty="0" smtClean="0">
                <a:sym typeface="Wingdings" pitchFamily="2" charset="2"/>
              </a:rPr>
              <a:t>( </a:t>
            </a:r>
            <a:r>
              <a:rPr lang="en-US" altLang="zh-CN" dirty="0" smtClean="0">
                <a:solidFill>
                  <a:srgbClr val="0070C0"/>
                </a:solidFill>
                <a:sym typeface="Wingdings" pitchFamily="2" charset="2"/>
              </a:rPr>
              <a:t>ID</a:t>
            </a:r>
            <a:r>
              <a:rPr lang="en-US" altLang="zh-CN" baseline="-25000" dirty="0" smtClean="0">
                <a:solidFill>
                  <a:srgbClr val="0070C0"/>
                </a:solidFill>
                <a:sym typeface="Wingdings" pitchFamily="2" charset="2"/>
              </a:rPr>
              <a:t>A</a:t>
            </a:r>
            <a:r>
              <a:rPr lang="en-US" altLang="zh-CN" dirty="0" smtClean="0">
                <a:solidFill>
                  <a:srgbClr val="0070C0"/>
                </a:solidFill>
                <a:sym typeface="Wingdings" pitchFamily="2" charset="2"/>
              </a:rPr>
              <a:t>||S</a:t>
            </a:r>
            <a:r>
              <a:rPr lang="en-US" altLang="zh-CN" baseline="-25000" dirty="0" smtClean="0">
                <a:solidFill>
                  <a:srgbClr val="0070C0"/>
                </a:solidFill>
                <a:sym typeface="Wingdings" pitchFamily="2" charset="2"/>
              </a:rPr>
              <a:t>A</a:t>
            </a:r>
            <a:r>
              <a:rPr lang="en-US" altLang="zh-CN" dirty="0" smtClean="0">
                <a:solidFill>
                  <a:srgbClr val="0070C0"/>
                </a:solidFill>
                <a:sym typeface="Wingdings" pitchFamily="2" charset="2"/>
              </a:rPr>
              <a:t>(H(M))</a:t>
            </a:r>
            <a:r>
              <a:rPr lang="en-US" altLang="zh-CN" dirty="0" smtClean="0">
                <a:sym typeface="Wingdings" pitchFamily="2" charset="2"/>
              </a:rPr>
              <a:t> )</a:t>
            </a:r>
          </a:p>
          <a:p>
            <a:pPr marL="971550" lvl="1" indent="-457200">
              <a:buFont typeface="+mj-lt"/>
              <a:buAutoNum type="arabicParenR"/>
            </a:pPr>
            <a:r>
              <a:rPr lang="en-US" dirty="0" smtClean="0">
                <a:sym typeface="Wingdings" pitchFamily="2" charset="2"/>
              </a:rPr>
              <a:t>Trent: </a:t>
            </a:r>
            <a:r>
              <a:rPr lang="zh-CN" altLang="en-US" dirty="0" smtClean="0">
                <a:sym typeface="Wingdings" pitchFamily="2" charset="2"/>
              </a:rPr>
              <a:t>验证外层签名</a:t>
            </a:r>
            <a:endParaRPr lang="en-US" altLang="zh-CN" dirty="0" smtClean="0">
              <a:sym typeface="Wingdings" pitchFamily="2" charset="2"/>
            </a:endParaRPr>
          </a:p>
          <a:p>
            <a:pPr marL="971550" lvl="1" indent="-457200">
              <a:buFont typeface="+mj-lt"/>
              <a:buAutoNum type="arabicParenR"/>
            </a:pPr>
            <a:r>
              <a:rPr lang="en-US" altLang="zh-CN" dirty="0" smtClean="0">
                <a:sym typeface="Wingdings" pitchFamily="2" charset="2"/>
              </a:rPr>
              <a:t>Trent  Alice: S</a:t>
            </a:r>
            <a:r>
              <a:rPr lang="en-US" altLang="zh-CN" baseline="-25000" dirty="0" smtClean="0">
                <a:sym typeface="Wingdings" pitchFamily="2" charset="2"/>
              </a:rPr>
              <a:t>T</a:t>
            </a:r>
            <a:r>
              <a:rPr lang="en-US" altLang="zh-CN" dirty="0" smtClean="0">
                <a:sym typeface="Wingdings" pitchFamily="2" charset="2"/>
              </a:rPr>
              <a:t>( </a:t>
            </a:r>
            <a:r>
              <a:rPr lang="en-US" altLang="zh-CN" dirty="0" smtClean="0">
                <a:solidFill>
                  <a:srgbClr val="0070C0"/>
                </a:solidFill>
                <a:sym typeface="Wingdings" pitchFamily="2" charset="2"/>
              </a:rPr>
              <a:t>ID</a:t>
            </a:r>
            <a:r>
              <a:rPr lang="en-US" altLang="zh-CN" baseline="-25000" dirty="0" smtClean="0">
                <a:solidFill>
                  <a:srgbClr val="0070C0"/>
                </a:solidFill>
                <a:sym typeface="Wingdings" pitchFamily="2" charset="2"/>
              </a:rPr>
              <a:t>A</a:t>
            </a:r>
            <a:r>
              <a:rPr lang="en-US" altLang="zh-CN" dirty="0" smtClean="0">
                <a:solidFill>
                  <a:srgbClr val="0070C0"/>
                </a:solidFill>
                <a:sym typeface="Wingdings" pitchFamily="2" charset="2"/>
              </a:rPr>
              <a:t> || S</a:t>
            </a:r>
            <a:r>
              <a:rPr lang="en-US" altLang="zh-CN" baseline="-25000" dirty="0" smtClean="0">
                <a:solidFill>
                  <a:srgbClr val="0070C0"/>
                </a:solidFill>
                <a:sym typeface="Wingdings" pitchFamily="2" charset="2"/>
              </a:rPr>
              <a:t>A</a:t>
            </a:r>
            <a:r>
              <a:rPr lang="en-US" altLang="zh-CN" dirty="0" smtClean="0">
                <a:solidFill>
                  <a:srgbClr val="0070C0"/>
                </a:solidFill>
                <a:sym typeface="Wingdings" pitchFamily="2" charset="2"/>
              </a:rPr>
              <a:t>(H(M)) || T</a:t>
            </a:r>
            <a:r>
              <a:rPr lang="en-US" altLang="zh-CN" dirty="0" smtClean="0">
                <a:sym typeface="Wingdings" pitchFamily="2" charset="2"/>
              </a:rPr>
              <a:t>)</a:t>
            </a:r>
          </a:p>
          <a:p>
            <a:pPr marL="971550" lvl="1" indent="-457200">
              <a:buFont typeface="+mj-lt"/>
              <a:buAutoNum type="arabicParenR"/>
            </a:pPr>
            <a:r>
              <a:rPr lang="en-US" dirty="0" smtClean="0">
                <a:sym typeface="Wingdings" pitchFamily="2" charset="2"/>
              </a:rPr>
              <a:t>Alice  Bob: </a:t>
            </a:r>
            <a:r>
              <a:rPr lang="en-US" altLang="zh-CN" dirty="0" smtClean="0">
                <a:sym typeface="Wingdings" pitchFamily="2" charset="2"/>
              </a:rPr>
              <a:t>S</a:t>
            </a:r>
            <a:r>
              <a:rPr lang="en-US" altLang="zh-CN" baseline="-25000" dirty="0" smtClean="0">
                <a:sym typeface="Wingdings" pitchFamily="2" charset="2"/>
              </a:rPr>
              <a:t>T</a:t>
            </a:r>
            <a:r>
              <a:rPr lang="en-US" altLang="zh-CN" dirty="0" smtClean="0">
                <a:sym typeface="Wingdings" pitchFamily="2" charset="2"/>
              </a:rPr>
              <a:t>( </a:t>
            </a:r>
            <a:r>
              <a:rPr lang="en-US" altLang="zh-CN" dirty="0" smtClean="0">
                <a:solidFill>
                  <a:srgbClr val="0070C0"/>
                </a:solidFill>
                <a:sym typeface="Wingdings" pitchFamily="2" charset="2"/>
              </a:rPr>
              <a:t>ID</a:t>
            </a:r>
            <a:r>
              <a:rPr lang="en-US" altLang="zh-CN" baseline="-25000" dirty="0" smtClean="0">
                <a:solidFill>
                  <a:srgbClr val="0070C0"/>
                </a:solidFill>
                <a:sym typeface="Wingdings" pitchFamily="2" charset="2"/>
              </a:rPr>
              <a:t>A</a:t>
            </a:r>
            <a:r>
              <a:rPr lang="en-US" altLang="zh-CN" dirty="0" smtClean="0">
                <a:solidFill>
                  <a:srgbClr val="0070C0"/>
                </a:solidFill>
                <a:sym typeface="Wingdings" pitchFamily="2" charset="2"/>
              </a:rPr>
              <a:t> || S</a:t>
            </a:r>
            <a:r>
              <a:rPr lang="en-US" altLang="zh-CN" baseline="-25000" dirty="0" smtClean="0">
                <a:solidFill>
                  <a:srgbClr val="0070C0"/>
                </a:solidFill>
                <a:sym typeface="Wingdings" pitchFamily="2" charset="2"/>
              </a:rPr>
              <a:t>A</a:t>
            </a:r>
            <a:r>
              <a:rPr lang="en-US" altLang="zh-CN" dirty="0" smtClean="0">
                <a:solidFill>
                  <a:srgbClr val="0070C0"/>
                </a:solidFill>
                <a:sym typeface="Wingdings" pitchFamily="2" charset="2"/>
              </a:rPr>
              <a:t>(H(M)) || T</a:t>
            </a:r>
            <a:r>
              <a:rPr lang="en-US" altLang="zh-CN" dirty="0" smtClean="0">
                <a:sym typeface="Wingdings" pitchFamily="2" charset="2"/>
              </a:rPr>
              <a:t>) || M</a:t>
            </a:r>
          </a:p>
          <a:p>
            <a:pPr lvl="1"/>
            <a:r>
              <a:rPr lang="en-US" altLang="zh-CN" dirty="0" smtClean="0"/>
              <a:t>H(x)</a:t>
            </a:r>
            <a:r>
              <a:rPr lang="zh-CN" altLang="en-US" dirty="0" smtClean="0"/>
              <a:t>是生成消息摘要的函数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S(x)</a:t>
            </a:r>
            <a:r>
              <a:rPr lang="zh-CN" altLang="en-US" dirty="0" smtClean="0"/>
              <a:t>是签名函数。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若采用加密算法作为签名，则</a:t>
            </a:r>
            <a:r>
              <a:rPr lang="en-US" altLang="zh-CN" dirty="0" smtClean="0"/>
              <a:t>S</a:t>
            </a:r>
            <a:r>
              <a:rPr lang="zh-CN" altLang="en-US" dirty="0" smtClean="0"/>
              <a:t>为加密函数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若签名是对消息摘要</a:t>
            </a:r>
            <a:r>
              <a:rPr lang="en-US" altLang="zh-CN" dirty="0" smtClean="0"/>
              <a:t>x</a:t>
            </a:r>
            <a:r>
              <a:rPr lang="zh-CN" altLang="en-US" dirty="0" smtClean="0"/>
              <a:t>做运算，则</a:t>
            </a:r>
            <a:r>
              <a:rPr lang="en-US" altLang="zh-CN" dirty="0" smtClean="0"/>
              <a:t>S</a:t>
            </a:r>
            <a:r>
              <a:rPr lang="zh-CN" altLang="en-US" dirty="0" smtClean="0"/>
              <a:t>应包括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的签名两部分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当消息需要保密时，将明文</a:t>
            </a:r>
            <a:r>
              <a:rPr lang="en-US" altLang="zh-CN" dirty="0" smtClean="0"/>
              <a:t>M</a:t>
            </a:r>
            <a:r>
              <a:rPr lang="zh-CN" altLang="en-US" dirty="0" smtClean="0"/>
              <a:t>换为密文</a:t>
            </a:r>
            <a:r>
              <a:rPr lang="en-US" altLang="zh-CN" dirty="0" smtClean="0"/>
              <a:t>C</a:t>
            </a:r>
          </a:p>
          <a:p>
            <a:pPr lvl="1"/>
            <a:r>
              <a:rPr lang="zh-CN" altLang="en-US" dirty="0" smtClean="0"/>
              <a:t>在这里协议里，仲裁者的作用是证明</a:t>
            </a:r>
            <a:r>
              <a:rPr lang="en-US" altLang="zh-CN" dirty="0" smtClean="0"/>
              <a:t>Alice</a:t>
            </a:r>
            <a:r>
              <a:rPr lang="zh-CN" altLang="en-US" dirty="0" smtClean="0"/>
              <a:t>的私钥在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时间</a:t>
            </a:r>
            <a:r>
              <a:rPr lang="en-US" altLang="zh-CN" dirty="0" smtClean="0"/>
              <a:t>T</a:t>
            </a:r>
            <a:r>
              <a:rPr lang="zh-CN" altLang="en-US" dirty="0" smtClean="0"/>
              <a:t>对消息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的摘要进行了签名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密码学导论</a:t>
            </a:r>
            <a:r>
              <a:rPr lang="en-US" altLang="zh-CN" smtClean="0"/>
              <a:t>--</a:t>
            </a:r>
            <a:r>
              <a:rPr lang="zh-CN" altLang="en-US" smtClean="0"/>
              <a:t>中国科学技术大学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B7F836-6F9F-42A8-9450-B93EA774C316}" type="slidenum">
              <a:rPr lang="zh-CN" altLang="en-US" smtClean="0"/>
              <a:pPr>
                <a:defRPr/>
              </a:pPr>
              <a:t>19</a:t>
            </a:fld>
            <a:endParaRPr lang="en-US" altLang="zh-CN" dirty="0"/>
          </a:p>
        </p:txBody>
      </p:sp>
      <p:sp>
        <p:nvSpPr>
          <p:cNvPr id="8" name="流程图: 可选过程 7">
            <a:hlinkClick r:id="rId2" action="ppaction://hlinksldjump"/>
          </p:cNvPr>
          <p:cNvSpPr/>
          <p:nvPr/>
        </p:nvSpPr>
        <p:spPr>
          <a:xfrm>
            <a:off x="-5072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CN" sz="1000" dirty="0" smtClean="0"/>
              <a:t>1. </a:t>
            </a:r>
            <a:r>
              <a:rPr lang="zh-CN" altLang="zh-CN" sz="1000" dirty="0" smtClean="0">
                <a:latin typeface="楷体" pitchFamily="49" charset="-122"/>
                <a:ea typeface="楷体" pitchFamily="49" charset="-122"/>
              </a:rPr>
              <a:t>数字签名</a:t>
            </a:r>
            <a:endParaRPr lang="zh-CN" altLang="en-US" sz="1000" dirty="0"/>
          </a:p>
        </p:txBody>
      </p:sp>
      <p:sp>
        <p:nvSpPr>
          <p:cNvPr id="9" name="流程图: 可选过程 8">
            <a:hlinkClick r:id="rId3" action="ppaction://hlinksldjump"/>
          </p:cNvPr>
          <p:cNvSpPr/>
          <p:nvPr/>
        </p:nvSpPr>
        <p:spPr>
          <a:xfrm>
            <a:off x="1383770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CN" sz="1000" dirty="0" smtClean="0"/>
              <a:t>2. </a:t>
            </a:r>
            <a:r>
              <a:rPr lang="zh-CN" altLang="zh-CN" sz="1000" dirty="0" smtClean="0">
                <a:latin typeface="楷体" pitchFamily="49" charset="-122"/>
                <a:ea typeface="楷体" pitchFamily="49" charset="-122"/>
              </a:rPr>
              <a:t>数字签名</a:t>
            </a:r>
            <a:r>
              <a:rPr lang="zh-CN" altLang="zh-CN" sz="1000" dirty="0">
                <a:latin typeface="楷体" pitchFamily="49" charset="-122"/>
                <a:ea typeface="楷体" pitchFamily="49" charset="-122"/>
              </a:rPr>
              <a:t>协议</a:t>
            </a:r>
          </a:p>
        </p:txBody>
      </p:sp>
      <p:sp>
        <p:nvSpPr>
          <p:cNvPr id="10" name="流程图: 可选过程 9">
            <a:hlinkClick r:id="rId4" action="ppaction://hlinksldjump"/>
          </p:cNvPr>
          <p:cNvSpPr/>
          <p:nvPr/>
        </p:nvSpPr>
        <p:spPr>
          <a:xfrm>
            <a:off x="2771800" y="3242"/>
            <a:ext cx="1526655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CN" sz="1000" dirty="0" smtClean="0"/>
              <a:t>3. </a:t>
            </a:r>
            <a:r>
              <a:rPr lang="zh-CN" altLang="zh-CN" sz="1000" dirty="0" smtClean="0">
                <a:latin typeface="楷体" pitchFamily="49" charset="-122"/>
                <a:ea typeface="楷体" pitchFamily="49" charset="-122"/>
              </a:rPr>
              <a:t>认证</a:t>
            </a:r>
            <a:r>
              <a:rPr lang="zh-CN" altLang="zh-CN" sz="1000" dirty="0">
                <a:latin typeface="楷体" pitchFamily="49" charset="-122"/>
                <a:ea typeface="楷体" pitchFamily="49" charset="-122"/>
              </a:rPr>
              <a:t>的应用</a:t>
            </a:r>
          </a:p>
        </p:txBody>
      </p:sp>
    </p:spTree>
    <p:extLst>
      <p:ext uri="{BB962C8B-B14F-4D97-AF65-F5344CB8AC3E}">
        <p14:creationId xmlns:p14="http://schemas.microsoft.com/office/powerpoint/2010/main" val="59010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8973483"/>
              </p:ext>
            </p:extLst>
          </p:nvPr>
        </p:nvGraphicFramePr>
        <p:xfrm>
          <a:off x="457200" y="1295400"/>
          <a:ext cx="8291264" cy="4797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密码学导论</a:t>
            </a:r>
            <a:r>
              <a:rPr lang="en-US" altLang="zh-CN" smtClean="0"/>
              <a:t>--</a:t>
            </a:r>
            <a:r>
              <a:rPr lang="zh-CN" altLang="en-US" smtClean="0"/>
              <a:t>中国科学技术大学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B7F836-6F9F-42A8-9450-B93EA774C316}" type="slidenum">
              <a:rPr lang="zh-CN" altLang="en-US" smtClean="0"/>
              <a:pPr>
                <a:defRPr/>
              </a:pPr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1507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六、加密与签名的顺序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363272" cy="502920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先签名后加密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可以确保签名不被替换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不解密就不能验证签名</a:t>
            </a:r>
            <a:endParaRPr lang="en-US" altLang="zh-CN" dirty="0" smtClean="0"/>
          </a:p>
          <a:p>
            <a:r>
              <a:rPr lang="zh-CN" altLang="en-US" dirty="0" smtClean="0"/>
              <a:t>先加密后签名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签名者未必知道签的是什么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骗取签名、非法解密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密文的签名可能被替换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可以对密文进行签名验证</a:t>
            </a:r>
            <a:endParaRPr lang="en-US" altLang="zh-CN" dirty="0" smtClean="0"/>
          </a:p>
          <a:p>
            <a:r>
              <a:rPr lang="zh-CN" altLang="en-US" dirty="0" smtClean="0"/>
              <a:t>对明文签名，再加密，再对密文签名</a:t>
            </a:r>
            <a:endParaRPr lang="en-US" altLang="zh-CN" dirty="0" smtClean="0"/>
          </a:p>
          <a:p>
            <a:r>
              <a:rPr lang="zh-CN" altLang="en-US" dirty="0" smtClean="0"/>
              <a:t>对签名和加密使用两组密钥，可以避免很多威胁，但也使得管理更加复杂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某些算法对顺序有数学上的特殊</a:t>
            </a:r>
            <a:r>
              <a:rPr lang="zh-CN" altLang="en-US" dirty="0" smtClean="0"/>
              <a:t>要求</a:t>
            </a:r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密码学导论</a:t>
            </a:r>
            <a:r>
              <a:rPr lang="en-US" altLang="zh-CN" smtClean="0"/>
              <a:t>--</a:t>
            </a:r>
            <a:r>
              <a:rPr lang="zh-CN" altLang="en-US" smtClean="0"/>
              <a:t>中国科学技术大学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B7F836-6F9F-42A8-9450-B93EA774C316}" type="slidenum">
              <a:rPr lang="zh-CN" altLang="en-US" smtClean="0"/>
              <a:pPr>
                <a:defRPr/>
              </a:pPr>
              <a:t>20</a:t>
            </a:fld>
            <a:endParaRPr lang="en-US" altLang="zh-CN" dirty="0"/>
          </a:p>
        </p:txBody>
      </p:sp>
      <p:sp>
        <p:nvSpPr>
          <p:cNvPr id="8" name="流程图: 可选过程 7">
            <a:hlinkClick r:id="rId2" action="ppaction://hlinksldjump"/>
          </p:cNvPr>
          <p:cNvSpPr/>
          <p:nvPr/>
        </p:nvSpPr>
        <p:spPr>
          <a:xfrm>
            <a:off x="-5072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CN" sz="1000" dirty="0" smtClean="0"/>
              <a:t>1. </a:t>
            </a:r>
            <a:r>
              <a:rPr lang="zh-CN" altLang="zh-CN" sz="1000" dirty="0" smtClean="0">
                <a:latin typeface="楷体" pitchFamily="49" charset="-122"/>
                <a:ea typeface="楷体" pitchFamily="49" charset="-122"/>
              </a:rPr>
              <a:t>数字签名</a:t>
            </a:r>
            <a:endParaRPr lang="zh-CN" altLang="en-US" sz="1000" dirty="0"/>
          </a:p>
        </p:txBody>
      </p:sp>
      <p:sp>
        <p:nvSpPr>
          <p:cNvPr id="9" name="流程图: 可选过程 8">
            <a:hlinkClick r:id="rId3" action="ppaction://hlinksldjump"/>
          </p:cNvPr>
          <p:cNvSpPr/>
          <p:nvPr/>
        </p:nvSpPr>
        <p:spPr>
          <a:xfrm>
            <a:off x="1383770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CN" sz="1000" dirty="0" smtClean="0"/>
              <a:t>2. </a:t>
            </a:r>
            <a:r>
              <a:rPr lang="zh-CN" altLang="zh-CN" sz="1000" dirty="0" smtClean="0">
                <a:latin typeface="楷体" pitchFamily="49" charset="-122"/>
                <a:ea typeface="楷体" pitchFamily="49" charset="-122"/>
              </a:rPr>
              <a:t>数字签名</a:t>
            </a:r>
            <a:r>
              <a:rPr lang="zh-CN" altLang="zh-CN" sz="1000" dirty="0">
                <a:latin typeface="楷体" pitchFamily="49" charset="-122"/>
                <a:ea typeface="楷体" pitchFamily="49" charset="-122"/>
              </a:rPr>
              <a:t>协议</a:t>
            </a:r>
          </a:p>
        </p:txBody>
      </p:sp>
      <p:sp>
        <p:nvSpPr>
          <p:cNvPr id="10" name="流程图: 可选过程 9">
            <a:hlinkClick r:id="rId4" action="ppaction://hlinksldjump"/>
          </p:cNvPr>
          <p:cNvSpPr/>
          <p:nvPr/>
        </p:nvSpPr>
        <p:spPr>
          <a:xfrm>
            <a:off x="2771800" y="3242"/>
            <a:ext cx="1526655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CN" sz="1000" dirty="0" smtClean="0"/>
              <a:t>3. </a:t>
            </a:r>
            <a:r>
              <a:rPr lang="zh-CN" altLang="zh-CN" sz="1000" dirty="0" smtClean="0">
                <a:latin typeface="楷体" pitchFamily="49" charset="-122"/>
                <a:ea typeface="楷体" pitchFamily="49" charset="-122"/>
              </a:rPr>
              <a:t>认证</a:t>
            </a:r>
            <a:r>
              <a:rPr lang="zh-CN" altLang="zh-CN" sz="1000" dirty="0">
                <a:latin typeface="楷体" pitchFamily="49" charset="-122"/>
                <a:ea typeface="楷体" pitchFamily="49" charset="-122"/>
              </a:rPr>
              <a:t>的应用</a:t>
            </a:r>
          </a:p>
        </p:txBody>
      </p:sp>
    </p:spTree>
    <p:extLst>
      <p:ext uri="{BB962C8B-B14F-4D97-AF65-F5344CB8AC3E}">
        <p14:creationId xmlns:p14="http://schemas.microsoft.com/office/powerpoint/2010/main" val="213141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七、利用签名过程的攻击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设想一个自动回复收据的系统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 smtClean="0"/>
              <a:t>Alice</a:t>
            </a:r>
            <a:r>
              <a:rPr lang="en-US" altLang="zh-CN" dirty="0" err="1" smtClean="0">
                <a:sym typeface="Wingdings" pitchFamily="2" charset="2"/>
              </a:rPr>
              <a:t>Bob</a:t>
            </a:r>
            <a:r>
              <a:rPr lang="en-US" altLang="zh-CN" dirty="0" smtClean="0">
                <a:sym typeface="Wingdings" pitchFamily="2" charset="2"/>
              </a:rPr>
              <a:t>: PU</a:t>
            </a:r>
            <a:r>
              <a:rPr lang="en-US" altLang="zh-CN" baseline="-25000" dirty="0" smtClean="0">
                <a:sym typeface="Wingdings" pitchFamily="2" charset="2"/>
              </a:rPr>
              <a:t>B</a:t>
            </a:r>
            <a:r>
              <a:rPr lang="en-US" altLang="zh-CN" dirty="0" smtClean="0">
                <a:sym typeface="Wingdings" pitchFamily="2" charset="2"/>
              </a:rPr>
              <a:t>(PR</a:t>
            </a:r>
            <a:r>
              <a:rPr lang="en-US" altLang="zh-CN" baseline="-25000" dirty="0" smtClean="0">
                <a:sym typeface="Wingdings" pitchFamily="2" charset="2"/>
              </a:rPr>
              <a:t>A</a:t>
            </a:r>
            <a:r>
              <a:rPr lang="en-US" altLang="zh-CN" dirty="0" smtClean="0">
                <a:sym typeface="Wingdings" pitchFamily="2" charset="2"/>
              </a:rPr>
              <a:t>(M))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ym typeface="Wingdings" pitchFamily="2" charset="2"/>
              </a:rPr>
              <a:t>Bob:        M=</a:t>
            </a:r>
            <a:r>
              <a:rPr lang="en-US" altLang="zh-CN" dirty="0" smtClean="0">
                <a:sym typeface="Wingdings" pitchFamily="2" charset="2"/>
              </a:rPr>
              <a:t> PU</a:t>
            </a:r>
            <a:r>
              <a:rPr lang="en-US" altLang="zh-CN" baseline="-25000" dirty="0" smtClean="0">
                <a:sym typeface="Wingdings" pitchFamily="2" charset="2"/>
              </a:rPr>
              <a:t>A</a:t>
            </a:r>
            <a:r>
              <a:rPr lang="en-US" altLang="zh-CN" dirty="0" smtClean="0">
                <a:sym typeface="Wingdings" pitchFamily="2" charset="2"/>
              </a:rPr>
              <a:t>(PR</a:t>
            </a:r>
            <a:r>
              <a:rPr lang="en-US" altLang="zh-CN" baseline="-25000" dirty="0" smtClean="0">
                <a:sym typeface="Wingdings" pitchFamily="2" charset="2"/>
              </a:rPr>
              <a:t>B</a:t>
            </a:r>
            <a:r>
              <a:rPr lang="en-US" altLang="zh-CN" dirty="0" smtClean="0">
                <a:sym typeface="Wingdings" pitchFamily="2" charset="2"/>
              </a:rPr>
              <a:t> (</a:t>
            </a:r>
            <a:r>
              <a:rPr lang="en-US" altLang="zh-CN" dirty="0" smtClean="0">
                <a:solidFill>
                  <a:srgbClr val="0070C0"/>
                </a:solidFill>
                <a:sym typeface="Wingdings" pitchFamily="2" charset="2"/>
              </a:rPr>
              <a:t>PU</a:t>
            </a:r>
            <a:r>
              <a:rPr lang="en-US" altLang="zh-CN" baseline="-25000" dirty="0" smtClean="0">
                <a:solidFill>
                  <a:srgbClr val="0070C0"/>
                </a:solidFill>
                <a:sym typeface="Wingdings" pitchFamily="2" charset="2"/>
              </a:rPr>
              <a:t>B</a:t>
            </a:r>
            <a:r>
              <a:rPr lang="en-US" altLang="zh-CN" dirty="0" smtClean="0">
                <a:solidFill>
                  <a:srgbClr val="0070C0"/>
                </a:solidFill>
                <a:sym typeface="Wingdings" pitchFamily="2" charset="2"/>
              </a:rPr>
              <a:t>(PR</a:t>
            </a:r>
            <a:r>
              <a:rPr lang="en-US" altLang="zh-CN" baseline="-25000" dirty="0" smtClean="0">
                <a:solidFill>
                  <a:srgbClr val="0070C0"/>
                </a:solidFill>
                <a:sym typeface="Wingdings" pitchFamily="2" charset="2"/>
              </a:rPr>
              <a:t>A</a:t>
            </a:r>
            <a:r>
              <a:rPr lang="en-US" altLang="zh-CN" dirty="0" smtClean="0">
                <a:solidFill>
                  <a:srgbClr val="0070C0"/>
                </a:solidFill>
                <a:sym typeface="Wingdings" pitchFamily="2" charset="2"/>
              </a:rPr>
              <a:t>(M))</a:t>
            </a:r>
            <a:r>
              <a:rPr lang="en-US" altLang="zh-CN" dirty="0" smtClean="0">
                <a:sym typeface="Wingdings" pitchFamily="2" charset="2"/>
              </a:rPr>
              <a:t> ))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>
                <a:sym typeface="Wingdings" pitchFamily="2" charset="2"/>
              </a:rPr>
              <a:t>BobAlice</a:t>
            </a:r>
            <a:r>
              <a:rPr lang="en-US" dirty="0" smtClean="0">
                <a:sym typeface="Wingdings" pitchFamily="2" charset="2"/>
              </a:rPr>
              <a:t>: PU</a:t>
            </a:r>
            <a:r>
              <a:rPr lang="en-US" baseline="-25000" dirty="0" smtClean="0">
                <a:sym typeface="Wingdings" pitchFamily="2" charset="2"/>
              </a:rPr>
              <a:t>A</a:t>
            </a:r>
            <a:r>
              <a:rPr lang="en-US" dirty="0" smtClean="0">
                <a:sym typeface="Wingdings" pitchFamily="2" charset="2"/>
              </a:rPr>
              <a:t>(PR</a:t>
            </a:r>
            <a:r>
              <a:rPr lang="en-US" baseline="-25000" dirty="0" smtClean="0">
                <a:sym typeface="Wingdings" pitchFamily="2" charset="2"/>
              </a:rPr>
              <a:t>B</a:t>
            </a:r>
            <a:r>
              <a:rPr lang="en-US" dirty="0" smtClean="0">
                <a:sym typeface="Wingdings" pitchFamily="2" charset="2"/>
              </a:rPr>
              <a:t>(M)) </a:t>
            </a:r>
            <a:r>
              <a:rPr lang="zh-CN" altLang="en-US" dirty="0" smtClean="0">
                <a:sym typeface="Wingdings" pitchFamily="2" charset="2"/>
              </a:rPr>
              <a:t>发送收据</a:t>
            </a:r>
            <a:endParaRPr lang="en-US" dirty="0" smtClean="0">
              <a:sym typeface="Wingdings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ym typeface="Wingdings" pitchFamily="2" charset="2"/>
              </a:rPr>
              <a:t>Alice:      M= PU</a:t>
            </a:r>
            <a:r>
              <a:rPr lang="en-US" baseline="-25000" dirty="0" smtClean="0">
                <a:sym typeface="Wingdings" pitchFamily="2" charset="2"/>
              </a:rPr>
              <a:t>B</a:t>
            </a:r>
            <a:r>
              <a:rPr lang="en-US" dirty="0" smtClean="0">
                <a:sym typeface="Wingdings" pitchFamily="2" charset="2"/>
              </a:rPr>
              <a:t>(PR</a:t>
            </a:r>
            <a:r>
              <a:rPr lang="en-US" baseline="-25000" dirty="0" smtClean="0">
                <a:sym typeface="Wingdings" pitchFamily="2" charset="2"/>
              </a:rPr>
              <a:t>A</a:t>
            </a:r>
            <a:r>
              <a:rPr lang="en-US" dirty="0" smtClean="0">
                <a:sym typeface="Wingdings" pitchFamily="2" charset="2"/>
              </a:rPr>
              <a:t>( 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PU</a:t>
            </a:r>
            <a:r>
              <a:rPr lang="en-US" baseline="-25000" dirty="0" smtClean="0">
                <a:solidFill>
                  <a:srgbClr val="0070C0"/>
                </a:solidFill>
                <a:sym typeface="Wingdings" pitchFamily="2" charset="2"/>
              </a:rPr>
              <a:t>A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(PR</a:t>
            </a:r>
            <a:r>
              <a:rPr lang="en-US" baseline="-25000" dirty="0" smtClean="0">
                <a:solidFill>
                  <a:srgbClr val="0070C0"/>
                </a:solidFill>
                <a:sym typeface="Wingdings" pitchFamily="2" charset="2"/>
              </a:rPr>
              <a:t>B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(M))</a:t>
            </a:r>
            <a:r>
              <a:rPr lang="en-US" dirty="0" smtClean="0">
                <a:sym typeface="Wingdings" pitchFamily="2" charset="2"/>
              </a:rPr>
              <a:t> )) </a:t>
            </a:r>
            <a:r>
              <a:rPr lang="zh-CN" altLang="en-US" dirty="0" smtClean="0">
                <a:sym typeface="Wingdings" pitchFamily="2" charset="2"/>
              </a:rPr>
              <a:t>确认收据</a:t>
            </a:r>
            <a:endParaRPr lang="en-US" dirty="0" smtClean="0">
              <a:sym typeface="Wingdings" pitchFamily="2" charset="2"/>
            </a:endParaRPr>
          </a:p>
          <a:p>
            <a:r>
              <a:rPr lang="en-US" altLang="zh-CN" dirty="0" smtClean="0">
                <a:sym typeface="Wingdings" pitchFamily="2" charset="2"/>
              </a:rPr>
              <a:t>Eve</a:t>
            </a:r>
            <a:r>
              <a:rPr lang="zh-CN" altLang="en-US" dirty="0" smtClean="0">
                <a:sym typeface="Wingdings" pitchFamily="2" charset="2"/>
              </a:rPr>
              <a:t>窃取消息</a:t>
            </a:r>
            <a:r>
              <a:rPr lang="en-US" altLang="zh-CN" dirty="0" smtClean="0">
                <a:sym typeface="Wingdings" pitchFamily="2" charset="2"/>
              </a:rPr>
              <a:t>——</a:t>
            </a:r>
            <a:r>
              <a:rPr lang="zh-CN" altLang="en-US" dirty="0" smtClean="0">
                <a:sym typeface="Wingdings" pitchFamily="2" charset="2"/>
              </a:rPr>
              <a:t>进行重放攻击：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en-US" altLang="zh-CN" dirty="0" err="1" smtClean="0">
                <a:sym typeface="Wingdings" pitchFamily="2" charset="2"/>
              </a:rPr>
              <a:t>EveBob</a:t>
            </a:r>
            <a:r>
              <a:rPr lang="en-US" altLang="zh-CN" dirty="0" smtClean="0">
                <a:sym typeface="Wingdings" pitchFamily="2" charset="2"/>
              </a:rPr>
              <a:t>: PU</a:t>
            </a:r>
            <a:r>
              <a:rPr lang="en-US" altLang="zh-CN" baseline="-25000" dirty="0" smtClean="0">
                <a:sym typeface="Wingdings" pitchFamily="2" charset="2"/>
              </a:rPr>
              <a:t>B</a:t>
            </a:r>
            <a:r>
              <a:rPr lang="en-US" altLang="zh-CN" dirty="0" smtClean="0">
                <a:sym typeface="Wingdings" pitchFamily="2" charset="2"/>
              </a:rPr>
              <a:t>(PR</a:t>
            </a:r>
            <a:r>
              <a:rPr lang="en-US" altLang="zh-CN" baseline="-25000" dirty="0" smtClean="0">
                <a:sym typeface="Wingdings" pitchFamily="2" charset="2"/>
              </a:rPr>
              <a:t>A</a:t>
            </a:r>
            <a:r>
              <a:rPr lang="en-US" altLang="zh-CN" dirty="0" smtClean="0">
                <a:sym typeface="Wingdings" pitchFamily="2" charset="2"/>
              </a:rPr>
              <a:t>(M))</a:t>
            </a:r>
            <a:r>
              <a:rPr lang="zh-CN" altLang="en-US" dirty="0" smtClean="0">
                <a:sym typeface="Wingdings" pitchFamily="2" charset="2"/>
              </a:rPr>
              <a:t>。</a:t>
            </a:r>
            <a:r>
              <a:rPr lang="en-US" dirty="0" smtClean="0">
                <a:sym typeface="Wingdings" pitchFamily="2" charset="2"/>
              </a:rPr>
              <a:t>Bob</a:t>
            </a:r>
            <a:r>
              <a:rPr lang="zh-CN" altLang="en-US" dirty="0" smtClean="0">
                <a:sym typeface="Wingdings" pitchFamily="2" charset="2"/>
              </a:rPr>
              <a:t>将用</a:t>
            </a:r>
            <a:r>
              <a:rPr lang="en-US" altLang="zh-CN" dirty="0" smtClean="0">
                <a:sym typeface="Wingdings" pitchFamily="2" charset="2"/>
              </a:rPr>
              <a:t>Eve</a:t>
            </a:r>
            <a:r>
              <a:rPr lang="zh-CN" altLang="en-US" dirty="0" smtClean="0">
                <a:sym typeface="Wingdings" pitchFamily="2" charset="2"/>
              </a:rPr>
              <a:t>的公钥验证签名，得到乱码</a:t>
            </a:r>
            <a:r>
              <a:rPr lang="en-US" altLang="zh-CN" dirty="0" smtClean="0">
                <a:solidFill>
                  <a:srgbClr val="FF0000"/>
                </a:solidFill>
                <a:sym typeface="Wingdings" pitchFamily="2" charset="2"/>
              </a:rPr>
              <a:t>M'=PU</a:t>
            </a:r>
            <a:r>
              <a:rPr lang="en-US" altLang="zh-CN" baseline="-25000" dirty="0" smtClean="0">
                <a:solidFill>
                  <a:srgbClr val="FF0000"/>
                </a:solidFill>
                <a:sym typeface="Wingdings" pitchFamily="2" charset="2"/>
              </a:rPr>
              <a:t>E</a:t>
            </a:r>
            <a:r>
              <a:rPr lang="en-US" altLang="zh-CN" dirty="0" smtClean="0">
                <a:solidFill>
                  <a:srgbClr val="FF0000"/>
                </a:solidFill>
                <a:sym typeface="Wingdings" pitchFamily="2" charset="2"/>
              </a:rPr>
              <a:t>(PR</a:t>
            </a:r>
            <a:r>
              <a:rPr lang="en-US" altLang="zh-CN" baseline="-25000" dirty="0" smtClean="0">
                <a:solidFill>
                  <a:srgbClr val="FF0000"/>
                </a:solidFill>
                <a:sym typeface="Wingdings" pitchFamily="2" charset="2"/>
              </a:rPr>
              <a:t>A</a:t>
            </a:r>
            <a:r>
              <a:rPr lang="en-US" altLang="zh-CN" dirty="0" smtClean="0">
                <a:solidFill>
                  <a:srgbClr val="FF0000"/>
                </a:solidFill>
                <a:sym typeface="Wingdings" pitchFamily="2" charset="2"/>
              </a:rPr>
              <a:t>(M))</a:t>
            </a:r>
            <a:r>
              <a:rPr lang="zh-CN" altLang="en-US" dirty="0" smtClean="0">
                <a:sym typeface="Wingdings" pitchFamily="2" charset="2"/>
              </a:rPr>
              <a:t>。此时如自动回复，则会根据</a:t>
            </a:r>
            <a:r>
              <a:rPr lang="en-US" altLang="zh-CN" dirty="0" smtClean="0">
                <a:sym typeface="Wingdings" pitchFamily="2" charset="2"/>
              </a:rPr>
              <a:t>Eve</a:t>
            </a:r>
            <a:r>
              <a:rPr lang="zh-CN" altLang="en-US" dirty="0" smtClean="0">
                <a:sym typeface="Wingdings" pitchFamily="2" charset="2"/>
              </a:rPr>
              <a:t>的公钥进行加密</a:t>
            </a:r>
            <a:r>
              <a:rPr lang="en-US" altLang="zh-CN" dirty="0" err="1" smtClean="0">
                <a:sym typeface="Wingdings" pitchFamily="2" charset="2"/>
              </a:rPr>
              <a:t>BobEve</a:t>
            </a:r>
            <a:r>
              <a:rPr lang="en-US" altLang="zh-CN" dirty="0" smtClean="0">
                <a:sym typeface="Wingdings" pitchFamily="2" charset="2"/>
              </a:rPr>
              <a:t>: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PU</a:t>
            </a:r>
            <a:r>
              <a:rPr lang="en-US" baseline="-25000" dirty="0" smtClean="0">
                <a:solidFill>
                  <a:srgbClr val="FF0000"/>
                </a:solidFill>
                <a:sym typeface="Wingdings" pitchFamily="2" charset="2"/>
              </a:rPr>
              <a:t>E</a:t>
            </a:r>
            <a:r>
              <a:rPr lang="en-US" dirty="0" smtClean="0">
                <a:sym typeface="Wingdings" pitchFamily="2" charset="2"/>
              </a:rPr>
              <a:t>(PR</a:t>
            </a:r>
            <a:r>
              <a:rPr lang="en-US" baseline="-25000" dirty="0" smtClean="0">
                <a:sym typeface="Wingdings" pitchFamily="2" charset="2"/>
              </a:rPr>
              <a:t>B</a:t>
            </a:r>
            <a:r>
              <a:rPr lang="en-US" dirty="0" smtClean="0">
                <a:sym typeface="Wingdings" pitchFamily="2" charset="2"/>
              </a:rPr>
              <a:t>(M'))</a:t>
            </a:r>
            <a:r>
              <a:rPr lang="zh-CN" altLang="en-US" dirty="0" smtClean="0">
                <a:sym typeface="Wingdings" pitchFamily="2" charset="2"/>
              </a:rPr>
              <a:t>。</a:t>
            </a:r>
            <a:r>
              <a:rPr lang="en-US" altLang="zh-CN" dirty="0" smtClean="0">
                <a:sym typeface="Wingdings" pitchFamily="2" charset="2"/>
              </a:rPr>
              <a:t>Eve</a:t>
            </a:r>
            <a:r>
              <a:rPr lang="zh-CN" altLang="en-US" dirty="0" smtClean="0">
                <a:sym typeface="Wingdings" pitchFamily="2" charset="2"/>
              </a:rPr>
              <a:t>将得到</a:t>
            </a:r>
            <a:r>
              <a:rPr lang="en-US" altLang="zh-CN" dirty="0" smtClean="0">
                <a:sym typeface="Wingdings" pitchFamily="2" charset="2"/>
              </a:rPr>
              <a:t>M'</a:t>
            </a:r>
            <a:r>
              <a:rPr lang="zh-CN" altLang="en-US" dirty="0" smtClean="0">
                <a:sym typeface="Wingdings" pitchFamily="2" charset="2"/>
              </a:rPr>
              <a:t>，并进而算出</a:t>
            </a:r>
            <a:r>
              <a:rPr lang="en-US" altLang="zh-CN" dirty="0" smtClean="0">
                <a:sym typeface="Wingdings" pitchFamily="2" charset="2"/>
              </a:rPr>
              <a:t>M</a:t>
            </a:r>
            <a:r>
              <a:rPr lang="zh-CN" altLang="en-US" dirty="0" smtClean="0">
                <a:sym typeface="Wingdings" pitchFamily="2" charset="2"/>
              </a:rPr>
              <a:t>。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zh-CN" altLang="en-US" dirty="0" smtClean="0">
                <a:sym typeface="Wingdings" pitchFamily="2" charset="2"/>
              </a:rPr>
              <a:t>也可以将</a:t>
            </a:r>
            <a:r>
              <a:rPr lang="en-US" altLang="zh-CN" dirty="0" smtClean="0">
                <a:sym typeface="Wingdings" pitchFamily="2" charset="2"/>
              </a:rPr>
              <a:t>Bob</a:t>
            </a:r>
            <a:r>
              <a:rPr lang="zh-CN" altLang="en-US" dirty="0" smtClean="0">
                <a:sym typeface="Wingdings" pitchFamily="2" charset="2"/>
              </a:rPr>
              <a:t>的收据在某个时刻发给</a:t>
            </a:r>
            <a:r>
              <a:rPr lang="en-US" altLang="zh-CN" dirty="0" smtClean="0">
                <a:sym typeface="Wingdings" pitchFamily="2" charset="2"/>
              </a:rPr>
              <a:t>Alice</a:t>
            </a:r>
            <a:r>
              <a:rPr lang="zh-CN" altLang="en-US" dirty="0" smtClean="0">
                <a:sym typeface="Wingdings" pitchFamily="2" charset="2"/>
              </a:rPr>
              <a:t>，并期待</a:t>
            </a:r>
            <a:r>
              <a:rPr lang="en-US" altLang="zh-CN" dirty="0" smtClean="0">
                <a:sym typeface="Wingdings" pitchFamily="2" charset="2"/>
              </a:rPr>
              <a:t>Alice</a:t>
            </a:r>
            <a:r>
              <a:rPr lang="zh-CN" altLang="en-US" dirty="0" smtClean="0">
                <a:sym typeface="Wingdings" pitchFamily="2" charset="2"/>
              </a:rPr>
              <a:t>的回复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Eve</a:t>
            </a:r>
            <a:r>
              <a:rPr lang="zh-CN" altLang="en-US" dirty="0" smtClean="0">
                <a:sym typeface="Wingdings" pitchFamily="2" charset="2"/>
              </a:rPr>
              <a:t>可以窃取</a:t>
            </a:r>
            <a:r>
              <a:rPr lang="en-US" altLang="zh-CN" dirty="0" smtClean="0">
                <a:sym typeface="Wingdings" pitchFamily="2" charset="2"/>
              </a:rPr>
              <a:t>Bob</a:t>
            </a:r>
            <a:r>
              <a:rPr lang="zh-CN" altLang="en-US" dirty="0" smtClean="0">
                <a:sym typeface="Wingdings" pitchFamily="2" charset="2"/>
              </a:rPr>
              <a:t>的签名</a:t>
            </a:r>
            <a:endParaRPr lang="en-US" altLang="zh-CN" dirty="0" smtClean="0">
              <a:sym typeface="Wingdings" pitchFamily="2" charset="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密码学导论</a:t>
            </a:r>
            <a:r>
              <a:rPr lang="en-US" altLang="zh-CN" smtClean="0"/>
              <a:t>--</a:t>
            </a:r>
            <a:r>
              <a:rPr lang="zh-CN" altLang="en-US" smtClean="0"/>
              <a:t>中国科学技术大学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B7F836-6F9F-42A8-9450-B93EA774C316}" type="slidenum">
              <a:rPr lang="zh-CN" altLang="en-US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8" name="流程图: 可选过程 7">
            <a:hlinkClick r:id="rId2" action="ppaction://hlinksldjump"/>
          </p:cNvPr>
          <p:cNvSpPr/>
          <p:nvPr/>
        </p:nvSpPr>
        <p:spPr>
          <a:xfrm>
            <a:off x="-5072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CN" sz="1000" dirty="0" smtClean="0"/>
              <a:t>1. </a:t>
            </a:r>
            <a:r>
              <a:rPr lang="zh-CN" altLang="zh-CN" sz="1000" dirty="0" smtClean="0">
                <a:latin typeface="楷体" pitchFamily="49" charset="-122"/>
                <a:ea typeface="楷体" pitchFamily="49" charset="-122"/>
              </a:rPr>
              <a:t>数字签名</a:t>
            </a:r>
            <a:endParaRPr lang="zh-CN" altLang="en-US" sz="1000" dirty="0"/>
          </a:p>
        </p:txBody>
      </p:sp>
      <p:sp>
        <p:nvSpPr>
          <p:cNvPr id="9" name="流程图: 可选过程 8">
            <a:hlinkClick r:id="rId3" action="ppaction://hlinksldjump"/>
          </p:cNvPr>
          <p:cNvSpPr/>
          <p:nvPr/>
        </p:nvSpPr>
        <p:spPr>
          <a:xfrm>
            <a:off x="1383770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CN" sz="1000" dirty="0" smtClean="0"/>
              <a:t>2. </a:t>
            </a:r>
            <a:r>
              <a:rPr lang="zh-CN" altLang="zh-CN" sz="1000" dirty="0" smtClean="0">
                <a:latin typeface="楷体" pitchFamily="49" charset="-122"/>
                <a:ea typeface="楷体" pitchFamily="49" charset="-122"/>
              </a:rPr>
              <a:t>数字签名</a:t>
            </a:r>
            <a:r>
              <a:rPr lang="zh-CN" altLang="zh-CN" sz="1000" dirty="0">
                <a:latin typeface="楷体" pitchFamily="49" charset="-122"/>
                <a:ea typeface="楷体" pitchFamily="49" charset="-122"/>
              </a:rPr>
              <a:t>协议</a:t>
            </a:r>
          </a:p>
        </p:txBody>
      </p:sp>
      <p:sp>
        <p:nvSpPr>
          <p:cNvPr id="10" name="流程图: 可选过程 9">
            <a:hlinkClick r:id="rId4" action="ppaction://hlinksldjump"/>
          </p:cNvPr>
          <p:cNvSpPr/>
          <p:nvPr/>
        </p:nvSpPr>
        <p:spPr>
          <a:xfrm>
            <a:off x="2771800" y="3242"/>
            <a:ext cx="1526655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CN" sz="1000" dirty="0" smtClean="0"/>
              <a:t>3. </a:t>
            </a:r>
            <a:r>
              <a:rPr lang="zh-CN" altLang="zh-CN" sz="1000" dirty="0" smtClean="0">
                <a:latin typeface="楷体" pitchFamily="49" charset="-122"/>
                <a:ea typeface="楷体" pitchFamily="49" charset="-122"/>
              </a:rPr>
              <a:t>认证</a:t>
            </a:r>
            <a:r>
              <a:rPr lang="zh-CN" altLang="zh-CN" sz="1000" dirty="0">
                <a:latin typeface="楷体" pitchFamily="49" charset="-122"/>
                <a:ea typeface="楷体" pitchFamily="49" charset="-122"/>
              </a:rPr>
              <a:t>的应用</a:t>
            </a:r>
          </a:p>
        </p:txBody>
      </p:sp>
    </p:spTree>
    <p:extLst>
      <p:ext uri="{BB962C8B-B14F-4D97-AF65-F5344CB8AC3E}">
        <p14:creationId xmlns:p14="http://schemas.microsoft.com/office/powerpoint/2010/main" val="2322931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ym typeface="Wingdings" pitchFamily="2" charset="2"/>
              </a:rPr>
              <a:t>解决办法：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zh-CN" altLang="en-US" dirty="0" smtClean="0">
                <a:sym typeface="Wingdings" pitchFamily="2" charset="2"/>
              </a:rPr>
              <a:t>不要随意回复乱码，明码也要看明白再回复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zh-CN" altLang="en-US" dirty="0"/>
              <a:t>永远不回复原文，而只回复原文的摘要值</a:t>
            </a:r>
            <a:r>
              <a:rPr lang="en-US" altLang="zh-CN" dirty="0"/>
              <a:t>(hash)</a:t>
            </a:r>
          </a:p>
          <a:p>
            <a:pPr lvl="1"/>
            <a:r>
              <a:rPr lang="zh-CN" altLang="en-US" dirty="0" smtClean="0">
                <a:sym typeface="Wingdings" pitchFamily="2" charset="2"/>
              </a:rPr>
              <a:t>在消息中嵌入发送者</a:t>
            </a:r>
            <a:r>
              <a:rPr lang="en-US" altLang="zh-CN" dirty="0" smtClean="0">
                <a:sym typeface="Wingdings" pitchFamily="2" charset="2"/>
              </a:rPr>
              <a:t>ID</a:t>
            </a:r>
            <a:r>
              <a:rPr lang="zh-CN" altLang="en-US" dirty="0" smtClean="0">
                <a:sym typeface="Wingdings" pitchFamily="2" charset="2"/>
              </a:rPr>
              <a:t>，而非由地址默认</a:t>
            </a:r>
            <a:endParaRPr lang="en-US" altLang="zh-CN" dirty="0" smtClean="0">
              <a:sym typeface="Wingdings" pitchFamily="2" charset="2"/>
            </a:endParaRPr>
          </a:p>
          <a:p>
            <a:pPr lvl="2"/>
            <a:r>
              <a:rPr lang="en-US" altLang="zh-CN" dirty="0" smtClean="0">
                <a:sym typeface="Wingdings" pitchFamily="2" charset="2"/>
              </a:rPr>
              <a:t>Alice  PU</a:t>
            </a:r>
            <a:r>
              <a:rPr lang="en-US" altLang="zh-CN" baseline="-25000" dirty="0" smtClean="0">
                <a:sym typeface="Wingdings" pitchFamily="2" charset="2"/>
              </a:rPr>
              <a:t>B</a:t>
            </a:r>
            <a:r>
              <a:rPr lang="en-US" altLang="zh-CN" dirty="0" smtClean="0">
                <a:sym typeface="Wingdings" pitchFamily="2" charset="2"/>
              </a:rPr>
              <a:t>( ID</a:t>
            </a:r>
            <a:r>
              <a:rPr lang="en-US" altLang="zh-CN" baseline="-25000" dirty="0" smtClean="0">
                <a:sym typeface="Wingdings" pitchFamily="2" charset="2"/>
              </a:rPr>
              <a:t>A</a:t>
            </a:r>
            <a:r>
              <a:rPr lang="en-US" altLang="zh-CN" dirty="0" smtClean="0">
                <a:sym typeface="Wingdings" pitchFamily="2" charset="2"/>
              </a:rPr>
              <a:t> || PR</a:t>
            </a:r>
            <a:r>
              <a:rPr lang="en-US" altLang="zh-CN" baseline="-25000" dirty="0" smtClean="0">
                <a:sym typeface="Wingdings" pitchFamily="2" charset="2"/>
              </a:rPr>
              <a:t>A</a:t>
            </a:r>
            <a:r>
              <a:rPr lang="en-US" altLang="zh-CN" dirty="0" smtClean="0">
                <a:sym typeface="Wingdings" pitchFamily="2" charset="2"/>
              </a:rPr>
              <a:t>(M))</a:t>
            </a:r>
          </a:p>
          <a:p>
            <a:pPr lvl="2"/>
            <a:r>
              <a:rPr lang="zh-CN" altLang="en-US" dirty="0" smtClean="0">
                <a:sym typeface="Wingdings" pitchFamily="2" charset="2"/>
              </a:rPr>
              <a:t>在消息中嵌入</a:t>
            </a:r>
            <a:r>
              <a:rPr lang="en-US" altLang="zh-CN" dirty="0" smtClean="0">
                <a:sym typeface="Wingdings" pitchFamily="2" charset="2"/>
              </a:rPr>
              <a:t>ID</a:t>
            </a:r>
            <a:r>
              <a:rPr lang="zh-CN" altLang="en-US" dirty="0" smtClean="0">
                <a:sym typeface="Wingdings" pitchFamily="2" charset="2"/>
              </a:rPr>
              <a:t>是一个好习惯，即使这个</a:t>
            </a:r>
            <a:r>
              <a:rPr lang="en-US" altLang="zh-CN" dirty="0" smtClean="0">
                <a:sym typeface="Wingdings" pitchFamily="2" charset="2"/>
              </a:rPr>
              <a:t>ID</a:t>
            </a:r>
            <a:r>
              <a:rPr lang="zh-CN" altLang="en-US" dirty="0" smtClean="0">
                <a:sym typeface="Wingdings" pitchFamily="2" charset="2"/>
              </a:rPr>
              <a:t>可以从其他地方推测得到。需要时甚至考虑将发送者和接收者</a:t>
            </a:r>
            <a:r>
              <a:rPr lang="en-US" altLang="zh-CN" dirty="0" smtClean="0">
                <a:sym typeface="Wingdings" pitchFamily="2" charset="2"/>
              </a:rPr>
              <a:t>ID</a:t>
            </a:r>
            <a:r>
              <a:rPr lang="zh-CN" altLang="en-US" dirty="0" smtClean="0">
                <a:sym typeface="Wingdings" pitchFamily="2" charset="2"/>
              </a:rPr>
              <a:t>都嵌入。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zh-CN" altLang="en-US" dirty="0" smtClean="0"/>
              <a:t>嵌入时间戳（或随机数</a:t>
            </a:r>
            <a:r>
              <a:rPr lang="en-US" altLang="zh-CN" dirty="0" smtClean="0"/>
              <a:t>+</a:t>
            </a:r>
            <a:r>
              <a:rPr lang="zh-CN" altLang="en-US" dirty="0" smtClean="0"/>
              <a:t>数据库）也是个解决办法，但如何确定消息有效时限并不总是那么容易</a:t>
            </a:r>
            <a:endParaRPr lang="en-US" altLang="zh-CN" dirty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密码学导论</a:t>
            </a:r>
            <a:r>
              <a:rPr lang="en-US" altLang="zh-CN" smtClean="0"/>
              <a:t>--</a:t>
            </a:r>
            <a:r>
              <a:rPr lang="zh-CN" altLang="en-US" smtClean="0"/>
              <a:t>中国科学技术大学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B7F836-6F9F-42A8-9450-B93EA774C316}" type="slidenum">
              <a:rPr lang="zh-CN" altLang="en-US" smtClean="0"/>
              <a:pPr>
                <a:defRPr/>
              </a:pPr>
              <a:t>22</a:t>
            </a:fld>
            <a:endParaRPr lang="en-US" altLang="zh-CN" dirty="0"/>
          </a:p>
        </p:txBody>
      </p:sp>
      <p:sp>
        <p:nvSpPr>
          <p:cNvPr id="8" name="流程图: 可选过程 7">
            <a:hlinkClick r:id="rId2" action="ppaction://hlinksldjump"/>
          </p:cNvPr>
          <p:cNvSpPr/>
          <p:nvPr/>
        </p:nvSpPr>
        <p:spPr>
          <a:xfrm>
            <a:off x="-5072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CN" sz="1000" dirty="0" smtClean="0"/>
              <a:t>1. </a:t>
            </a:r>
            <a:r>
              <a:rPr lang="zh-CN" altLang="zh-CN" sz="1000" dirty="0" smtClean="0">
                <a:latin typeface="楷体" pitchFamily="49" charset="-122"/>
                <a:ea typeface="楷体" pitchFamily="49" charset="-122"/>
              </a:rPr>
              <a:t>数字签名</a:t>
            </a:r>
            <a:endParaRPr lang="zh-CN" altLang="en-US" sz="1000" dirty="0"/>
          </a:p>
        </p:txBody>
      </p:sp>
      <p:sp>
        <p:nvSpPr>
          <p:cNvPr id="9" name="流程图: 可选过程 8">
            <a:hlinkClick r:id="rId3" action="ppaction://hlinksldjump"/>
          </p:cNvPr>
          <p:cNvSpPr/>
          <p:nvPr/>
        </p:nvSpPr>
        <p:spPr>
          <a:xfrm>
            <a:off x="1383770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CN" sz="1000" dirty="0" smtClean="0"/>
              <a:t>2. </a:t>
            </a:r>
            <a:r>
              <a:rPr lang="zh-CN" altLang="zh-CN" sz="1000" dirty="0" smtClean="0">
                <a:latin typeface="楷体" pitchFamily="49" charset="-122"/>
                <a:ea typeface="楷体" pitchFamily="49" charset="-122"/>
              </a:rPr>
              <a:t>数字签名</a:t>
            </a:r>
            <a:r>
              <a:rPr lang="zh-CN" altLang="zh-CN" sz="1000" dirty="0">
                <a:latin typeface="楷体" pitchFamily="49" charset="-122"/>
                <a:ea typeface="楷体" pitchFamily="49" charset="-122"/>
              </a:rPr>
              <a:t>协议</a:t>
            </a:r>
          </a:p>
        </p:txBody>
      </p:sp>
      <p:sp>
        <p:nvSpPr>
          <p:cNvPr id="10" name="流程图: 可选过程 9">
            <a:hlinkClick r:id="rId4" action="ppaction://hlinksldjump"/>
          </p:cNvPr>
          <p:cNvSpPr/>
          <p:nvPr/>
        </p:nvSpPr>
        <p:spPr>
          <a:xfrm>
            <a:off x="2771800" y="3242"/>
            <a:ext cx="1526655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CN" sz="1000" dirty="0" smtClean="0"/>
              <a:t>3. </a:t>
            </a:r>
            <a:r>
              <a:rPr lang="zh-CN" altLang="zh-CN" sz="1000" dirty="0" smtClean="0">
                <a:latin typeface="楷体" pitchFamily="49" charset="-122"/>
                <a:ea typeface="楷体" pitchFamily="49" charset="-122"/>
              </a:rPr>
              <a:t>认证</a:t>
            </a:r>
            <a:r>
              <a:rPr lang="zh-CN" altLang="zh-CN" sz="1000" dirty="0">
                <a:latin typeface="楷体" pitchFamily="49" charset="-122"/>
                <a:ea typeface="楷体" pitchFamily="49" charset="-122"/>
              </a:rPr>
              <a:t>的应用</a:t>
            </a:r>
          </a:p>
        </p:txBody>
      </p:sp>
    </p:spTree>
    <p:extLst>
      <p:ext uri="{BB962C8B-B14F-4D97-AF65-F5344CB8AC3E}">
        <p14:creationId xmlns:p14="http://schemas.microsoft.com/office/powerpoint/2010/main" val="4065843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八、应用实例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对禁止核试验条约的监控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美国和前苏联互相允许将地震测试仪放入对方</a:t>
            </a:r>
            <a:r>
              <a:rPr lang="zh-CN" altLang="en-US" dirty="0"/>
              <a:t>的</a:t>
            </a:r>
            <a:r>
              <a:rPr lang="zh-CN" altLang="en-US" dirty="0" smtClean="0"/>
              <a:t>领土内，对核试验行监控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东道国需要确认测试仪发送的只是必要的监测数据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监督国需要确认监测数据没有被篡改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r>
              <a:rPr lang="zh-CN" altLang="en-US" dirty="0" smtClean="0"/>
              <a:t>将监测数据签名后发送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东道国只能读取，但不能篡改</a:t>
            </a:r>
            <a:endParaRPr lang="en-US" altLang="zh-CN" dirty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密码学导论</a:t>
            </a:r>
            <a:r>
              <a:rPr lang="en-US" altLang="zh-CN" smtClean="0"/>
              <a:t>--</a:t>
            </a:r>
            <a:r>
              <a:rPr lang="zh-CN" altLang="en-US" smtClean="0"/>
              <a:t>中国科学技术大学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B7F836-6F9F-42A8-9450-B93EA774C316}" type="slidenum">
              <a:rPr lang="zh-CN" altLang="en-US" smtClean="0"/>
              <a:pPr>
                <a:defRPr/>
              </a:pPr>
              <a:t>23</a:t>
            </a:fld>
            <a:endParaRPr lang="en-US" altLang="zh-CN" dirty="0"/>
          </a:p>
        </p:txBody>
      </p:sp>
      <p:sp>
        <p:nvSpPr>
          <p:cNvPr id="8" name="流程图: 可选过程 7">
            <a:hlinkClick r:id="rId2" action="ppaction://hlinksldjump"/>
          </p:cNvPr>
          <p:cNvSpPr/>
          <p:nvPr/>
        </p:nvSpPr>
        <p:spPr>
          <a:xfrm>
            <a:off x="-5072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CN" sz="1000" dirty="0" smtClean="0"/>
              <a:t>1. </a:t>
            </a:r>
            <a:r>
              <a:rPr lang="zh-CN" altLang="zh-CN" sz="1000" dirty="0" smtClean="0">
                <a:latin typeface="楷体" pitchFamily="49" charset="-122"/>
                <a:ea typeface="楷体" pitchFamily="49" charset="-122"/>
              </a:rPr>
              <a:t>数字签名</a:t>
            </a:r>
            <a:endParaRPr lang="zh-CN" altLang="en-US" sz="1000" dirty="0"/>
          </a:p>
        </p:txBody>
      </p:sp>
      <p:sp>
        <p:nvSpPr>
          <p:cNvPr id="9" name="流程图: 可选过程 8">
            <a:hlinkClick r:id="rId3" action="ppaction://hlinksldjump"/>
          </p:cNvPr>
          <p:cNvSpPr/>
          <p:nvPr/>
        </p:nvSpPr>
        <p:spPr>
          <a:xfrm>
            <a:off x="1383770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CN" sz="1000" dirty="0" smtClean="0"/>
              <a:t>2. </a:t>
            </a:r>
            <a:r>
              <a:rPr lang="zh-CN" altLang="zh-CN" sz="1000" dirty="0" smtClean="0">
                <a:latin typeface="楷体" pitchFamily="49" charset="-122"/>
                <a:ea typeface="楷体" pitchFamily="49" charset="-122"/>
              </a:rPr>
              <a:t>数字签名</a:t>
            </a:r>
            <a:r>
              <a:rPr lang="zh-CN" altLang="zh-CN" sz="1000" dirty="0">
                <a:latin typeface="楷体" pitchFamily="49" charset="-122"/>
                <a:ea typeface="楷体" pitchFamily="49" charset="-122"/>
              </a:rPr>
              <a:t>协议</a:t>
            </a:r>
          </a:p>
        </p:txBody>
      </p:sp>
      <p:sp>
        <p:nvSpPr>
          <p:cNvPr id="10" name="流程图: 可选过程 9">
            <a:hlinkClick r:id="rId4" action="ppaction://hlinksldjump"/>
          </p:cNvPr>
          <p:cNvSpPr/>
          <p:nvPr/>
        </p:nvSpPr>
        <p:spPr>
          <a:xfrm>
            <a:off x="2771800" y="3242"/>
            <a:ext cx="1526655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CN" sz="1000" dirty="0" smtClean="0"/>
              <a:t>3. </a:t>
            </a:r>
            <a:r>
              <a:rPr lang="zh-CN" altLang="zh-CN" sz="1000" dirty="0" smtClean="0">
                <a:latin typeface="楷体" pitchFamily="49" charset="-122"/>
                <a:ea typeface="楷体" pitchFamily="49" charset="-122"/>
              </a:rPr>
              <a:t>认证</a:t>
            </a:r>
            <a:r>
              <a:rPr lang="zh-CN" altLang="zh-CN" sz="1000" dirty="0">
                <a:latin typeface="楷体" pitchFamily="49" charset="-122"/>
                <a:ea typeface="楷体" pitchFamily="49" charset="-122"/>
              </a:rPr>
              <a:t>的应用</a:t>
            </a:r>
          </a:p>
        </p:txBody>
      </p:sp>
    </p:spTree>
    <p:extLst>
      <p:ext uri="{BB962C8B-B14F-4D97-AF65-F5344CB8AC3E}">
        <p14:creationId xmlns:p14="http://schemas.microsoft.com/office/powerpoint/2010/main" val="4157067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zh-CN" altLang="en-US" dirty="0"/>
              <a:t>二</a:t>
            </a:r>
            <a:r>
              <a:rPr lang="zh-CN" altLang="en-US" dirty="0" smtClean="0"/>
              <a:t>节 数字签名协议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密码学导论</a:t>
            </a:r>
            <a:r>
              <a:rPr lang="en-US" altLang="zh-CN" smtClean="0"/>
              <a:t>--</a:t>
            </a:r>
            <a:r>
              <a:rPr lang="zh-CN" altLang="en-US" smtClean="0"/>
              <a:t>中国科学技术大学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6C3F5E-09DE-47CB-B45C-8870030737BE}" type="slidenum">
              <a:rPr lang="zh-CN" altLang="en-US" smtClean="0"/>
              <a:pPr>
                <a:defRPr/>
              </a:pPr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459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一、数字签名标准</a:t>
            </a:r>
            <a:r>
              <a:rPr lang="en-US" altLang="zh-CN" dirty="0" smtClean="0"/>
              <a:t>DSS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cs typeface="Times New Roman" pitchFamily="18" charset="0"/>
              </a:rPr>
              <a:t>美国国家标准与技术协会</a:t>
            </a:r>
            <a:r>
              <a:rPr lang="en-US" altLang="zh-CN" dirty="0" smtClean="0">
                <a:cs typeface="Times New Roman" pitchFamily="18" charset="0"/>
              </a:rPr>
              <a:t>(NIST)</a:t>
            </a:r>
            <a:r>
              <a:rPr lang="zh-CN" altLang="en-US" dirty="0" smtClean="0">
                <a:cs typeface="Times New Roman" pitchFamily="18" charset="0"/>
              </a:rPr>
              <a:t>发布的</a:t>
            </a:r>
            <a:r>
              <a:rPr lang="en-AU" altLang="zh-CN" dirty="0" smtClean="0">
                <a:cs typeface="Times New Roman" pitchFamily="18" charset="0"/>
              </a:rPr>
              <a:t>FIPS 186</a:t>
            </a:r>
            <a:r>
              <a:rPr lang="zh-CN" altLang="en-US" dirty="0" smtClean="0">
                <a:cs typeface="Times New Roman" pitchFamily="18" charset="0"/>
              </a:rPr>
              <a:t>，被称为数字签名标准</a:t>
            </a:r>
            <a:r>
              <a:rPr lang="en-US" altLang="zh-CN" dirty="0" smtClean="0">
                <a:cs typeface="Times New Roman" pitchFamily="18" charset="0"/>
              </a:rPr>
              <a:t>(DSS)</a:t>
            </a:r>
            <a:endParaRPr lang="en-AU" altLang="zh-CN" dirty="0" smtClean="0">
              <a:cs typeface="Times New Roman" pitchFamily="18" charset="0"/>
            </a:endParaRPr>
          </a:p>
          <a:p>
            <a:r>
              <a:rPr lang="en-US" altLang="zh-CN" dirty="0" smtClean="0">
                <a:cs typeface="Times New Roman" pitchFamily="18" charset="0"/>
              </a:rPr>
              <a:t>1991</a:t>
            </a:r>
            <a:r>
              <a:rPr lang="zh-CN" altLang="en-US" dirty="0" smtClean="0">
                <a:cs typeface="Times New Roman" pitchFamily="18" charset="0"/>
              </a:rPr>
              <a:t>年提出，</a:t>
            </a:r>
            <a:r>
              <a:rPr lang="en-US" altLang="zh-CN" dirty="0" smtClean="0">
                <a:cs typeface="Times New Roman" pitchFamily="18" charset="0"/>
              </a:rPr>
              <a:t>1993</a:t>
            </a:r>
            <a:r>
              <a:rPr lang="zh-CN" altLang="en-US" dirty="0" smtClean="0">
                <a:cs typeface="Times New Roman" pitchFamily="18" charset="0"/>
              </a:rPr>
              <a:t>年、</a:t>
            </a:r>
            <a:r>
              <a:rPr lang="en-US" altLang="zh-CN" dirty="0" smtClean="0">
                <a:cs typeface="Times New Roman" pitchFamily="18" charset="0"/>
              </a:rPr>
              <a:t>1996</a:t>
            </a:r>
            <a:r>
              <a:rPr lang="zh-CN" altLang="en-US" dirty="0" smtClean="0">
                <a:cs typeface="Times New Roman" pitchFamily="18" charset="0"/>
              </a:rPr>
              <a:t>年两次修改，</a:t>
            </a:r>
            <a:r>
              <a:rPr lang="en-US" altLang="zh-CN" dirty="0" smtClean="0">
                <a:cs typeface="Times New Roman" pitchFamily="18" charset="0"/>
              </a:rPr>
              <a:t>2000</a:t>
            </a:r>
            <a:r>
              <a:rPr lang="zh-CN" altLang="en-US" dirty="0" smtClean="0">
                <a:cs typeface="Times New Roman" pitchFamily="18" charset="0"/>
              </a:rPr>
              <a:t>年发布</a:t>
            </a:r>
            <a:r>
              <a:rPr lang="en-US" altLang="zh-CN" dirty="0" smtClean="0">
                <a:cs typeface="Times New Roman" pitchFamily="18" charset="0"/>
              </a:rPr>
              <a:t>FIPS 186-2</a:t>
            </a:r>
            <a:r>
              <a:rPr lang="zh-CN" altLang="en-US" dirty="0" smtClean="0">
                <a:cs typeface="Times New Roman" pitchFamily="18" charset="0"/>
              </a:rPr>
              <a:t>，</a:t>
            </a:r>
            <a:r>
              <a:rPr lang="en-US" altLang="zh-CN" dirty="0" smtClean="0">
                <a:cs typeface="Times New Roman" pitchFamily="18" charset="0"/>
              </a:rPr>
              <a:t>2007</a:t>
            </a:r>
            <a:r>
              <a:rPr lang="zh-CN" altLang="en-US" dirty="0" smtClean="0">
                <a:cs typeface="Times New Roman" pitchFamily="18" charset="0"/>
              </a:rPr>
              <a:t>年发布</a:t>
            </a:r>
            <a:r>
              <a:rPr lang="en-US" altLang="zh-CN" dirty="0" smtClean="0">
                <a:cs typeface="Times New Roman" pitchFamily="18" charset="0"/>
              </a:rPr>
              <a:t>FIPS</a:t>
            </a:r>
            <a:r>
              <a:rPr lang="zh-CN" altLang="en-US" dirty="0" smtClean="0">
                <a:cs typeface="Times New Roman" pitchFamily="18" charset="0"/>
              </a:rPr>
              <a:t> </a:t>
            </a:r>
            <a:r>
              <a:rPr lang="en-US" altLang="zh-CN" dirty="0" smtClean="0">
                <a:cs typeface="Times New Roman" pitchFamily="18" charset="0"/>
              </a:rPr>
              <a:t>186-3</a:t>
            </a:r>
          </a:p>
          <a:p>
            <a:r>
              <a:rPr lang="en-AU" altLang="zh-CN" dirty="0" smtClean="0">
                <a:cs typeface="Times New Roman" pitchFamily="18" charset="0"/>
              </a:rPr>
              <a:t>DSS</a:t>
            </a:r>
            <a:r>
              <a:rPr lang="zh-CN" altLang="en-US" dirty="0" smtClean="0">
                <a:cs typeface="Times New Roman" pitchFamily="18" charset="0"/>
              </a:rPr>
              <a:t>指标准</a:t>
            </a:r>
            <a:r>
              <a:rPr lang="en-AU" altLang="zh-CN" dirty="0" smtClean="0">
                <a:cs typeface="Times New Roman" pitchFamily="18" charset="0"/>
              </a:rPr>
              <a:t>, DSA</a:t>
            </a:r>
            <a:r>
              <a:rPr lang="zh-CN" altLang="en-US" dirty="0" smtClean="0">
                <a:cs typeface="Times New Roman" pitchFamily="18" charset="0"/>
              </a:rPr>
              <a:t>指算法</a:t>
            </a:r>
            <a:endParaRPr lang="en-AU" altLang="zh-CN" dirty="0" smtClean="0">
              <a:cs typeface="Times New Roman" pitchFamily="18" charset="0"/>
            </a:endParaRPr>
          </a:p>
          <a:p>
            <a:r>
              <a:rPr lang="zh-CN" altLang="en-US" dirty="0" smtClean="0">
                <a:cs typeface="Times New Roman" pitchFamily="18" charset="0"/>
              </a:rPr>
              <a:t>使用了安全散列算法</a:t>
            </a:r>
            <a:r>
              <a:rPr lang="en-US" altLang="zh-CN" dirty="0" smtClean="0">
                <a:cs typeface="Times New Roman" pitchFamily="18" charset="0"/>
              </a:rPr>
              <a:t>SHA</a:t>
            </a:r>
            <a:endParaRPr lang="en-AU" altLang="zh-CN" dirty="0" smtClean="0">
              <a:cs typeface="Times New Roman" pitchFamily="18" charset="0"/>
            </a:endParaRPr>
          </a:p>
          <a:p>
            <a:r>
              <a:rPr lang="zh-CN" altLang="en-US" dirty="0" smtClean="0">
                <a:cs typeface="Times New Roman" pitchFamily="18" charset="0"/>
              </a:rPr>
              <a:t>是</a:t>
            </a:r>
            <a:r>
              <a:rPr lang="en-AU" altLang="zh-CN" dirty="0" err="1" smtClean="0">
                <a:cs typeface="Times New Roman" pitchFamily="18" charset="0"/>
              </a:rPr>
              <a:t>ElGamal</a:t>
            </a:r>
            <a:r>
              <a:rPr lang="zh-CN" altLang="en-US" dirty="0" smtClean="0">
                <a:cs typeface="Times New Roman" pitchFamily="18" charset="0"/>
              </a:rPr>
              <a:t>方案和</a:t>
            </a:r>
            <a:r>
              <a:rPr lang="en-AU" altLang="zh-CN" dirty="0" err="1" smtClean="0">
                <a:cs typeface="Times New Roman" pitchFamily="18" charset="0"/>
              </a:rPr>
              <a:t>Schnorr</a:t>
            </a:r>
            <a:r>
              <a:rPr lang="zh-CN" altLang="en-US" dirty="0" smtClean="0">
                <a:cs typeface="Times New Roman" pitchFamily="18" charset="0"/>
              </a:rPr>
              <a:t>方案的改进</a:t>
            </a:r>
            <a:endParaRPr lang="en-AU" altLang="zh-CN" dirty="0" smtClean="0">
              <a:cs typeface="Times New Roman" pitchFamily="18" charset="0"/>
            </a:endParaRPr>
          </a:p>
          <a:p>
            <a:r>
              <a:rPr lang="zh-CN" altLang="en-US" dirty="0" smtClean="0">
                <a:cs typeface="Times New Roman" pitchFamily="18" charset="0"/>
              </a:rPr>
              <a:t>签名长度</a:t>
            </a:r>
            <a:r>
              <a:rPr lang="en-AU" altLang="zh-CN" dirty="0" smtClean="0">
                <a:cs typeface="Times New Roman" pitchFamily="18" charset="0"/>
              </a:rPr>
              <a:t>320 bit</a:t>
            </a:r>
            <a:r>
              <a:rPr lang="en-US" altLang="zh-CN" dirty="0" smtClean="0">
                <a:cs typeface="Times New Roman" pitchFamily="18" charset="0"/>
              </a:rPr>
              <a:t>s</a:t>
            </a:r>
            <a:r>
              <a:rPr lang="zh-CN" altLang="en-US" dirty="0" smtClean="0">
                <a:cs typeface="Times New Roman" pitchFamily="18" charset="0"/>
              </a:rPr>
              <a:t>，安全强度</a:t>
            </a:r>
            <a:r>
              <a:rPr lang="en-AU" altLang="zh-CN" dirty="0" smtClean="0">
                <a:cs typeface="Times New Roman" pitchFamily="18" charset="0"/>
              </a:rPr>
              <a:t>512-1024 bit</a:t>
            </a:r>
            <a:r>
              <a:rPr lang="en-US" altLang="zh-CN" dirty="0" smtClean="0">
                <a:cs typeface="Times New Roman" pitchFamily="18" charset="0"/>
              </a:rPr>
              <a:t>s</a:t>
            </a:r>
            <a:endParaRPr lang="en-AU" altLang="zh-CN" dirty="0" smtClean="0">
              <a:cs typeface="Times New Roman" pitchFamily="18" charset="0"/>
            </a:endParaRPr>
          </a:p>
          <a:p>
            <a:r>
              <a:rPr lang="zh-CN" altLang="en-US" dirty="0" smtClean="0">
                <a:cs typeface="Times New Roman" pitchFamily="18" charset="0"/>
              </a:rPr>
              <a:t>安全性依靠离散对数求解难题</a:t>
            </a:r>
            <a:endParaRPr lang="zh-CN" altLang="en-US" dirty="0"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密码学导论</a:t>
            </a:r>
            <a:r>
              <a:rPr lang="en-US" altLang="zh-CN" smtClean="0"/>
              <a:t>--</a:t>
            </a:r>
            <a:r>
              <a:rPr lang="zh-CN" altLang="en-US" smtClean="0"/>
              <a:t>中国科学技术大学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B7F836-6F9F-42A8-9450-B93EA774C316}" type="slidenum">
              <a:rPr lang="zh-CN" altLang="en-US" smtClean="0"/>
              <a:pPr>
                <a:defRPr/>
              </a:pPr>
              <a:t>25</a:t>
            </a:fld>
            <a:endParaRPr lang="en-US" altLang="zh-CN" dirty="0"/>
          </a:p>
        </p:txBody>
      </p:sp>
      <p:sp>
        <p:nvSpPr>
          <p:cNvPr id="8" name="流程图: 可选过程 7">
            <a:hlinkClick r:id="rId2" action="ppaction://hlinksldjump"/>
          </p:cNvPr>
          <p:cNvSpPr/>
          <p:nvPr/>
        </p:nvSpPr>
        <p:spPr>
          <a:xfrm>
            <a:off x="-5072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1. </a:t>
            </a:r>
            <a:r>
              <a:rPr lang="zh-CN" altLang="zh-CN" sz="1000" dirty="0"/>
              <a:t>数字签名</a:t>
            </a:r>
            <a:endParaRPr lang="zh-CN" altLang="en-US" sz="1000" dirty="0"/>
          </a:p>
        </p:txBody>
      </p:sp>
      <p:sp>
        <p:nvSpPr>
          <p:cNvPr id="9" name="流程图: 可选过程 8">
            <a:hlinkClick r:id="rId3" action="ppaction://hlinksldjump"/>
          </p:cNvPr>
          <p:cNvSpPr/>
          <p:nvPr/>
        </p:nvSpPr>
        <p:spPr>
          <a:xfrm>
            <a:off x="1383770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2. </a:t>
            </a:r>
            <a:r>
              <a:rPr lang="zh-CN" altLang="zh-CN" sz="1000" dirty="0"/>
              <a:t>数字签名协议</a:t>
            </a:r>
          </a:p>
        </p:txBody>
      </p:sp>
      <p:sp>
        <p:nvSpPr>
          <p:cNvPr id="10" name="流程图: 可选过程 9">
            <a:hlinkClick r:id="rId4" action="ppaction://hlinksldjump"/>
          </p:cNvPr>
          <p:cNvSpPr/>
          <p:nvPr/>
        </p:nvSpPr>
        <p:spPr>
          <a:xfrm>
            <a:off x="2771800" y="3242"/>
            <a:ext cx="1526655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CN" sz="1000" dirty="0" smtClean="0"/>
              <a:t>3. </a:t>
            </a:r>
            <a:r>
              <a:rPr lang="zh-CN" altLang="zh-CN" sz="1000" dirty="0" smtClean="0">
                <a:latin typeface="楷体" pitchFamily="49" charset="-122"/>
                <a:ea typeface="楷体" pitchFamily="49" charset="-122"/>
              </a:rPr>
              <a:t>认证</a:t>
            </a:r>
            <a:r>
              <a:rPr lang="zh-CN" altLang="zh-CN" sz="1000" dirty="0">
                <a:latin typeface="楷体" pitchFamily="49" charset="-122"/>
                <a:ea typeface="楷体" pitchFamily="49" charset="-122"/>
              </a:rPr>
              <a:t>的应用</a:t>
            </a:r>
          </a:p>
        </p:txBody>
      </p:sp>
    </p:spTree>
    <p:extLst>
      <p:ext uri="{BB962C8B-B14F-4D97-AF65-F5344CB8AC3E}">
        <p14:creationId xmlns:p14="http://schemas.microsoft.com/office/powerpoint/2010/main" val="77842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DSS</a:t>
            </a:r>
            <a:r>
              <a:rPr lang="zh-CN" altLang="en-US" dirty="0" smtClean="0"/>
              <a:t>签名与</a:t>
            </a:r>
            <a:r>
              <a:rPr lang="en-US" altLang="zh-CN" dirty="0" smtClean="0"/>
              <a:t>RSA</a:t>
            </a:r>
            <a:r>
              <a:rPr lang="zh-CN" altLang="en-US" dirty="0" smtClean="0"/>
              <a:t>签名的比较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PU</a:t>
            </a:r>
            <a:r>
              <a:rPr lang="en-US" altLang="zh-CN" sz="2400" baseline="-25000" dirty="0" smtClean="0"/>
              <a:t>G</a:t>
            </a:r>
            <a:r>
              <a:rPr lang="zh-CN" altLang="en-US" sz="2400" dirty="0" smtClean="0"/>
              <a:t>为一组用户共有的参数，称为全局公钥</a:t>
            </a:r>
            <a:endParaRPr lang="en-US" altLang="zh-CN" sz="2400" dirty="0" smtClean="0"/>
          </a:p>
          <a:p>
            <a:r>
              <a:rPr lang="en-US" altLang="zh-CN" sz="2400" dirty="0" smtClean="0"/>
              <a:t>k</a:t>
            </a:r>
            <a:r>
              <a:rPr lang="zh-CN" altLang="en-US" sz="2400" dirty="0" smtClean="0"/>
              <a:t>是随机数，对每次签名是唯一的</a:t>
            </a: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268759"/>
            <a:ext cx="6286544" cy="4137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密码学导论</a:t>
            </a:r>
            <a:r>
              <a:rPr lang="en-US" altLang="zh-CN" smtClean="0"/>
              <a:t>--</a:t>
            </a:r>
            <a:r>
              <a:rPr lang="zh-CN" altLang="en-US" smtClean="0"/>
              <a:t>中国科学技术大学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B7F836-6F9F-42A8-9450-B93EA774C316}" type="slidenum">
              <a:rPr lang="zh-CN" altLang="en-US" smtClean="0"/>
              <a:pPr>
                <a:defRPr/>
              </a:pPr>
              <a:t>26</a:t>
            </a:fld>
            <a:endParaRPr lang="en-US" altLang="zh-CN" dirty="0"/>
          </a:p>
        </p:txBody>
      </p:sp>
      <p:sp>
        <p:nvSpPr>
          <p:cNvPr id="8" name="流程图: 可选过程 7">
            <a:hlinkClick r:id="rId3" action="ppaction://hlinksldjump"/>
          </p:cNvPr>
          <p:cNvSpPr/>
          <p:nvPr/>
        </p:nvSpPr>
        <p:spPr>
          <a:xfrm>
            <a:off x="-5072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1. </a:t>
            </a:r>
            <a:r>
              <a:rPr lang="zh-CN" altLang="zh-CN" sz="1000" dirty="0"/>
              <a:t>数字签名</a:t>
            </a:r>
            <a:endParaRPr lang="zh-CN" altLang="en-US" sz="1000" dirty="0"/>
          </a:p>
        </p:txBody>
      </p:sp>
      <p:sp>
        <p:nvSpPr>
          <p:cNvPr id="9" name="流程图: 可选过程 8">
            <a:hlinkClick r:id="rId4" action="ppaction://hlinksldjump"/>
          </p:cNvPr>
          <p:cNvSpPr/>
          <p:nvPr/>
        </p:nvSpPr>
        <p:spPr>
          <a:xfrm>
            <a:off x="1383770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2. </a:t>
            </a:r>
            <a:r>
              <a:rPr lang="zh-CN" altLang="zh-CN" sz="1000" dirty="0"/>
              <a:t>数字签名协议</a:t>
            </a:r>
          </a:p>
        </p:txBody>
      </p:sp>
      <p:sp>
        <p:nvSpPr>
          <p:cNvPr id="10" name="流程图: 可选过程 9">
            <a:hlinkClick r:id="rId5" action="ppaction://hlinksldjump"/>
          </p:cNvPr>
          <p:cNvSpPr/>
          <p:nvPr/>
        </p:nvSpPr>
        <p:spPr>
          <a:xfrm>
            <a:off x="2771800" y="3242"/>
            <a:ext cx="1526655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CN" sz="1000" dirty="0" smtClean="0"/>
              <a:t>3. </a:t>
            </a:r>
            <a:r>
              <a:rPr lang="zh-CN" altLang="zh-CN" sz="1000" dirty="0" smtClean="0">
                <a:latin typeface="楷体" pitchFamily="49" charset="-122"/>
                <a:ea typeface="楷体" pitchFamily="49" charset="-122"/>
              </a:rPr>
              <a:t>认证</a:t>
            </a:r>
            <a:r>
              <a:rPr lang="zh-CN" altLang="zh-CN" sz="1000" dirty="0">
                <a:latin typeface="楷体" pitchFamily="49" charset="-122"/>
                <a:ea typeface="楷体" pitchFamily="49" charset="-122"/>
              </a:rPr>
              <a:t>的应用</a:t>
            </a:r>
          </a:p>
        </p:txBody>
      </p:sp>
    </p:spTree>
    <p:extLst>
      <p:ext uri="{BB962C8B-B14F-4D97-AF65-F5344CB8AC3E}">
        <p14:creationId xmlns:p14="http://schemas.microsoft.com/office/powerpoint/2010/main" val="11425959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DSA</a:t>
            </a:r>
            <a:r>
              <a:rPr lang="zh-CN" altLang="en-US" dirty="0" smtClean="0"/>
              <a:t>密钥产生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cs typeface="Times New Roman" pitchFamily="18" charset="0"/>
              </a:rPr>
              <a:t>全局公开密钥</a:t>
            </a:r>
            <a:r>
              <a:rPr lang="en-AU" altLang="zh-CN" dirty="0" smtClean="0">
                <a:cs typeface="Times New Roman" pitchFamily="18" charset="0"/>
              </a:rPr>
              <a:t> (</a:t>
            </a:r>
            <a:r>
              <a:rPr lang="en-AU" altLang="zh-CN" dirty="0" err="1" smtClean="0">
                <a:cs typeface="Times New Roman" pitchFamily="18" charset="0"/>
              </a:rPr>
              <a:t>p,q,g</a:t>
            </a:r>
            <a:r>
              <a:rPr lang="en-AU" altLang="zh-CN" dirty="0" smtClean="0">
                <a:cs typeface="Times New Roman" pitchFamily="18" charset="0"/>
              </a:rPr>
              <a:t>): </a:t>
            </a:r>
          </a:p>
          <a:p>
            <a:pPr lvl="1"/>
            <a:r>
              <a:rPr lang="zh-CN" altLang="en-US" dirty="0" smtClean="0">
                <a:cs typeface="Times New Roman" pitchFamily="18" charset="0"/>
              </a:rPr>
              <a:t>选择大素数 </a:t>
            </a:r>
            <a:r>
              <a:rPr lang="en-US" altLang="zh-CN" dirty="0" smtClean="0">
                <a:cs typeface="Times New Roman" pitchFamily="18" charset="0"/>
              </a:rPr>
              <a:t>2</a:t>
            </a:r>
            <a:r>
              <a:rPr lang="en-US" altLang="zh-CN" baseline="30000" dirty="0" smtClean="0">
                <a:cs typeface="Times New Roman" pitchFamily="18" charset="0"/>
              </a:rPr>
              <a:t>L-1</a:t>
            </a:r>
            <a:r>
              <a:rPr lang="en-US" altLang="zh-CN" dirty="0" smtClean="0"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≤ </a:t>
            </a:r>
            <a:r>
              <a:rPr lang="en-AU" altLang="zh-CN" dirty="0" smtClean="0">
                <a:cs typeface="Times New Roman" pitchFamily="18" charset="0"/>
              </a:rPr>
              <a:t>p </a:t>
            </a:r>
            <a:r>
              <a:rPr lang="en-US" altLang="zh-CN" dirty="0" smtClean="0">
                <a:latin typeface="Times New Roman"/>
                <a:cs typeface="Times New Roman"/>
              </a:rPr>
              <a:t>≤</a:t>
            </a:r>
            <a:r>
              <a:rPr lang="en-AU" altLang="zh-CN" dirty="0" smtClean="0">
                <a:cs typeface="Times New Roman" pitchFamily="18" charset="0"/>
              </a:rPr>
              <a:t> 2</a:t>
            </a:r>
            <a:r>
              <a:rPr lang="en-AU" altLang="zh-CN" baseline="30000" dirty="0" smtClean="0">
                <a:cs typeface="Times New Roman" pitchFamily="18" charset="0"/>
              </a:rPr>
              <a:t>L</a:t>
            </a:r>
            <a:r>
              <a:rPr lang="en-AU" altLang="zh-CN" dirty="0" smtClean="0">
                <a:cs typeface="Times New Roman" pitchFamily="18" charset="0"/>
              </a:rPr>
              <a:t> </a:t>
            </a:r>
          </a:p>
          <a:p>
            <a:pPr lvl="2"/>
            <a:r>
              <a:rPr lang="zh-CN" altLang="en-US" dirty="0" smtClean="0">
                <a:cs typeface="Times New Roman" pitchFamily="18" charset="0"/>
              </a:rPr>
              <a:t>其中</a:t>
            </a:r>
            <a:r>
              <a:rPr lang="en-AU" altLang="zh-CN" dirty="0" smtClean="0">
                <a:cs typeface="Times New Roman" pitchFamily="18" charset="0"/>
              </a:rPr>
              <a:t>L</a:t>
            </a:r>
            <a:r>
              <a:rPr lang="zh-CN" altLang="en-US" dirty="0" smtClean="0">
                <a:cs typeface="Times New Roman" pitchFamily="18" charset="0"/>
              </a:rPr>
              <a:t>在</a:t>
            </a:r>
            <a:r>
              <a:rPr lang="en-AU" altLang="zh-CN" dirty="0" smtClean="0">
                <a:cs typeface="Times New Roman" pitchFamily="18" charset="0"/>
              </a:rPr>
              <a:t>512</a:t>
            </a:r>
            <a:r>
              <a:rPr lang="zh-CN" altLang="en-US" dirty="0" smtClean="0">
                <a:cs typeface="Times New Roman" pitchFamily="18" charset="0"/>
              </a:rPr>
              <a:t>到</a:t>
            </a:r>
            <a:r>
              <a:rPr lang="en-AU" altLang="zh-CN" dirty="0" smtClean="0">
                <a:cs typeface="Times New Roman" pitchFamily="18" charset="0"/>
              </a:rPr>
              <a:t>1024</a:t>
            </a:r>
            <a:r>
              <a:rPr lang="zh-CN" altLang="en-US" dirty="0" smtClean="0">
                <a:cs typeface="Times New Roman" pitchFamily="18" charset="0"/>
              </a:rPr>
              <a:t>之间，是</a:t>
            </a:r>
            <a:r>
              <a:rPr lang="en-US" altLang="zh-CN" dirty="0" smtClean="0">
                <a:cs typeface="Times New Roman" pitchFamily="18" charset="0"/>
              </a:rPr>
              <a:t>64</a:t>
            </a:r>
            <a:r>
              <a:rPr lang="zh-CN" altLang="en-US" dirty="0" smtClean="0">
                <a:cs typeface="Times New Roman" pitchFamily="18" charset="0"/>
              </a:rPr>
              <a:t>的倍数</a:t>
            </a:r>
            <a:endParaRPr lang="en-AU" altLang="zh-CN" dirty="0" smtClean="0"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cs typeface="Times New Roman" pitchFamily="18" charset="0"/>
              </a:rPr>
              <a:t>选择</a:t>
            </a:r>
            <a:r>
              <a:rPr lang="en-US" altLang="zh-CN" dirty="0" smtClean="0">
                <a:cs typeface="Times New Roman" pitchFamily="18" charset="0"/>
              </a:rPr>
              <a:t>160</a:t>
            </a:r>
            <a:r>
              <a:rPr lang="zh-CN" altLang="en-US" dirty="0" smtClean="0">
                <a:cs typeface="Times New Roman" pitchFamily="18" charset="0"/>
              </a:rPr>
              <a:t>比特的素数</a:t>
            </a:r>
            <a:r>
              <a:rPr lang="en-US" altLang="zh-CN" dirty="0" smtClean="0">
                <a:cs typeface="Times New Roman" pitchFamily="18" charset="0"/>
              </a:rPr>
              <a:t>q</a:t>
            </a:r>
            <a:r>
              <a:rPr lang="zh-CN" altLang="en-US" dirty="0" smtClean="0">
                <a:cs typeface="Times New Roman" pitchFamily="18" charset="0"/>
              </a:rPr>
              <a:t>，使</a:t>
            </a:r>
            <a:r>
              <a:rPr lang="en-US" altLang="zh-CN" dirty="0" smtClean="0">
                <a:cs typeface="Times New Roman" pitchFamily="18" charset="0"/>
              </a:rPr>
              <a:t>q</a:t>
            </a:r>
            <a:r>
              <a:rPr lang="zh-CN" altLang="en-US" dirty="0" smtClean="0">
                <a:cs typeface="Times New Roman" pitchFamily="18" charset="0"/>
              </a:rPr>
              <a:t>是</a:t>
            </a:r>
            <a:r>
              <a:rPr lang="en-US" altLang="zh-CN" dirty="0" smtClean="0">
                <a:cs typeface="Times New Roman" pitchFamily="18" charset="0"/>
              </a:rPr>
              <a:t>p-1</a:t>
            </a:r>
            <a:r>
              <a:rPr lang="zh-CN" altLang="en-US" dirty="0" smtClean="0">
                <a:cs typeface="Times New Roman" pitchFamily="18" charset="0"/>
              </a:rPr>
              <a:t>的因子</a:t>
            </a:r>
            <a:endParaRPr lang="en-AU" altLang="zh-CN" dirty="0" smtClean="0"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cs typeface="Times New Roman" pitchFamily="18" charset="0"/>
              </a:rPr>
              <a:t>选择</a:t>
            </a:r>
            <a:r>
              <a:rPr lang="en-AU" altLang="zh-CN" dirty="0" smtClean="0">
                <a:cs typeface="Times New Roman" pitchFamily="18" charset="0"/>
              </a:rPr>
              <a:t>g = h</a:t>
            </a:r>
            <a:r>
              <a:rPr lang="en-AU" altLang="zh-CN" baseline="30000" dirty="0" smtClean="0">
                <a:cs typeface="Times New Roman" pitchFamily="18" charset="0"/>
              </a:rPr>
              <a:t>(p-1)/q</a:t>
            </a:r>
            <a:endParaRPr lang="en-US" altLang="zh-CN" baseline="30000" dirty="0" smtClean="0">
              <a:cs typeface="Times New Roman" pitchFamily="18" charset="0"/>
            </a:endParaRPr>
          </a:p>
          <a:p>
            <a:pPr lvl="2"/>
            <a:r>
              <a:rPr lang="zh-CN" altLang="en-US" dirty="0" smtClean="0">
                <a:cs typeface="Times New Roman" pitchFamily="18" charset="0"/>
              </a:rPr>
              <a:t>其中</a:t>
            </a:r>
            <a:r>
              <a:rPr lang="en-AU" altLang="zh-CN" dirty="0" smtClean="0">
                <a:cs typeface="Times New Roman" pitchFamily="18" charset="0"/>
              </a:rPr>
              <a:t>h&lt;p-1</a:t>
            </a:r>
            <a:r>
              <a:rPr lang="zh-CN" altLang="en-US" dirty="0" smtClean="0">
                <a:cs typeface="Times New Roman" pitchFamily="18" charset="0"/>
              </a:rPr>
              <a:t>，</a:t>
            </a:r>
            <a:r>
              <a:rPr lang="en-AU" altLang="zh-CN" dirty="0" smtClean="0">
                <a:cs typeface="Times New Roman" pitchFamily="18" charset="0"/>
              </a:rPr>
              <a:t> h</a:t>
            </a:r>
            <a:r>
              <a:rPr lang="en-AU" altLang="zh-CN" baseline="30000" dirty="0" smtClean="0">
                <a:cs typeface="Times New Roman" pitchFamily="18" charset="0"/>
              </a:rPr>
              <a:t>(p-1)/q </a:t>
            </a:r>
            <a:r>
              <a:rPr lang="en-AU" altLang="zh-CN" dirty="0" smtClean="0">
                <a:cs typeface="Times New Roman" pitchFamily="18" charset="0"/>
              </a:rPr>
              <a:t>(mod p) ≠ 1</a:t>
            </a:r>
          </a:p>
          <a:p>
            <a:pPr lvl="2"/>
            <a:r>
              <a:rPr lang="zh-CN" altLang="en-US" dirty="0" smtClean="0">
                <a:cs typeface="Times New Roman" pitchFamily="18" charset="0"/>
              </a:rPr>
              <a:t>即</a:t>
            </a:r>
            <a:r>
              <a:rPr lang="en-US" altLang="zh-CN" dirty="0" smtClean="0">
                <a:cs typeface="Times New Roman" pitchFamily="18" charset="0"/>
              </a:rPr>
              <a:t>g</a:t>
            </a:r>
            <a:r>
              <a:rPr lang="zh-CN" altLang="en-US" dirty="0" smtClean="0">
                <a:cs typeface="Times New Roman" pitchFamily="18" charset="0"/>
              </a:rPr>
              <a:t> </a:t>
            </a:r>
            <a:r>
              <a:rPr lang="en-US" altLang="zh-CN" dirty="0" smtClean="0">
                <a:cs typeface="Times New Roman" pitchFamily="18" charset="0"/>
              </a:rPr>
              <a:t>mod p</a:t>
            </a:r>
            <a:r>
              <a:rPr lang="zh-CN" altLang="en-US" dirty="0" smtClean="0">
                <a:cs typeface="Times New Roman" pitchFamily="18" charset="0"/>
              </a:rPr>
              <a:t>的阶为</a:t>
            </a:r>
            <a:r>
              <a:rPr lang="en-US" altLang="zh-CN" dirty="0" smtClean="0">
                <a:cs typeface="Times New Roman" pitchFamily="18" charset="0"/>
              </a:rPr>
              <a:t>q</a:t>
            </a:r>
            <a:endParaRPr lang="en-AU" altLang="zh-CN" dirty="0" smtClean="0"/>
          </a:p>
          <a:p>
            <a:pPr lvl="1"/>
            <a:endParaRPr lang="en-US" altLang="zh-CN" dirty="0" smtClean="0">
              <a:cs typeface="Times New Roman" pitchFamily="18" charset="0"/>
            </a:endParaRPr>
          </a:p>
          <a:p>
            <a:r>
              <a:rPr lang="zh-CN" altLang="en-US" dirty="0" smtClean="0"/>
              <a:t>用户</a:t>
            </a:r>
            <a:r>
              <a:rPr lang="zh-CN" altLang="en-US" dirty="0" smtClean="0">
                <a:cs typeface="Times New Roman" pitchFamily="18" charset="0"/>
              </a:rPr>
              <a:t>密钥</a:t>
            </a:r>
            <a:endParaRPr lang="en-US" altLang="zh-CN" dirty="0" smtClean="0">
              <a:cs typeface="Times New Roman" pitchFamily="18" charset="0"/>
            </a:endParaRPr>
          </a:p>
          <a:p>
            <a:pPr lvl="1"/>
            <a:r>
              <a:rPr lang="zh-CN" altLang="en-US" dirty="0" smtClean="0"/>
              <a:t>选择</a:t>
            </a:r>
            <a:r>
              <a:rPr lang="zh-CN" altLang="en-US" dirty="0" smtClean="0">
                <a:cs typeface="Times New Roman" pitchFamily="18" charset="0"/>
              </a:rPr>
              <a:t>私钥</a:t>
            </a:r>
            <a:r>
              <a:rPr lang="en-US" altLang="zh-CN" dirty="0" smtClean="0">
                <a:cs typeface="Times New Roman" pitchFamily="18" charset="0"/>
              </a:rPr>
              <a:t>x&lt;q</a:t>
            </a:r>
          </a:p>
          <a:p>
            <a:pPr lvl="1"/>
            <a:r>
              <a:rPr lang="zh-CN" altLang="en-US" dirty="0" smtClean="0">
                <a:cs typeface="Times New Roman" pitchFamily="18" charset="0"/>
              </a:rPr>
              <a:t>计算公钥</a:t>
            </a:r>
            <a:r>
              <a:rPr lang="en-AU" altLang="zh-CN" dirty="0" smtClean="0">
                <a:cs typeface="Times New Roman" pitchFamily="18" charset="0"/>
              </a:rPr>
              <a:t>y = </a:t>
            </a:r>
            <a:r>
              <a:rPr lang="en-AU" altLang="zh-CN" dirty="0" err="1" smtClean="0">
                <a:cs typeface="Times New Roman" pitchFamily="18" charset="0"/>
              </a:rPr>
              <a:t>g</a:t>
            </a:r>
            <a:r>
              <a:rPr lang="en-AU" altLang="zh-CN" baseline="30000" dirty="0" err="1" smtClean="0">
                <a:cs typeface="Times New Roman" pitchFamily="18" charset="0"/>
              </a:rPr>
              <a:t>x</a:t>
            </a:r>
            <a:r>
              <a:rPr lang="en-AU" altLang="zh-CN" baseline="30000" dirty="0" smtClean="0">
                <a:cs typeface="Times New Roman" pitchFamily="18" charset="0"/>
              </a:rPr>
              <a:t> </a:t>
            </a:r>
            <a:r>
              <a:rPr lang="en-AU" altLang="zh-CN" dirty="0" smtClean="0">
                <a:cs typeface="Times New Roman" pitchFamily="18" charset="0"/>
              </a:rPr>
              <a:t>(mod p)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密码学导论</a:t>
            </a:r>
            <a:r>
              <a:rPr lang="en-US" altLang="zh-CN" smtClean="0"/>
              <a:t>--</a:t>
            </a:r>
            <a:r>
              <a:rPr lang="zh-CN" altLang="en-US" smtClean="0"/>
              <a:t>中国科学技术大学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B7F836-6F9F-42A8-9450-B93EA774C316}" type="slidenum">
              <a:rPr lang="zh-CN" altLang="en-US" smtClean="0"/>
              <a:pPr>
                <a:defRPr/>
              </a:pPr>
              <a:t>27</a:t>
            </a:fld>
            <a:endParaRPr lang="en-US" altLang="zh-CN" dirty="0"/>
          </a:p>
        </p:txBody>
      </p:sp>
      <p:sp>
        <p:nvSpPr>
          <p:cNvPr id="6" name="流程图: 可选过程 5">
            <a:hlinkClick r:id="rId2" action="ppaction://hlinksldjump"/>
          </p:cNvPr>
          <p:cNvSpPr/>
          <p:nvPr/>
        </p:nvSpPr>
        <p:spPr>
          <a:xfrm>
            <a:off x="-5072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1. </a:t>
            </a:r>
            <a:r>
              <a:rPr lang="zh-CN" altLang="zh-CN" sz="1000" dirty="0"/>
              <a:t>数字签名</a:t>
            </a:r>
            <a:endParaRPr lang="zh-CN" altLang="en-US" sz="1000" dirty="0"/>
          </a:p>
        </p:txBody>
      </p:sp>
      <p:sp>
        <p:nvSpPr>
          <p:cNvPr id="8" name="流程图: 可选过程 7">
            <a:hlinkClick r:id="rId3" action="ppaction://hlinksldjump"/>
          </p:cNvPr>
          <p:cNvSpPr/>
          <p:nvPr/>
        </p:nvSpPr>
        <p:spPr>
          <a:xfrm>
            <a:off x="1383770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2. </a:t>
            </a:r>
            <a:r>
              <a:rPr lang="zh-CN" altLang="zh-CN" sz="1000" dirty="0"/>
              <a:t>数字签名协议</a:t>
            </a:r>
          </a:p>
        </p:txBody>
      </p:sp>
      <p:sp>
        <p:nvSpPr>
          <p:cNvPr id="9" name="流程图: 可选过程 8">
            <a:hlinkClick r:id="rId4" action="ppaction://hlinksldjump"/>
          </p:cNvPr>
          <p:cNvSpPr/>
          <p:nvPr/>
        </p:nvSpPr>
        <p:spPr>
          <a:xfrm>
            <a:off x="2771800" y="3242"/>
            <a:ext cx="1526655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CN" sz="1000" dirty="0" smtClean="0"/>
              <a:t>3. </a:t>
            </a:r>
            <a:r>
              <a:rPr lang="zh-CN" altLang="zh-CN" sz="1000" dirty="0" smtClean="0">
                <a:latin typeface="楷体" pitchFamily="49" charset="-122"/>
                <a:ea typeface="楷体" pitchFamily="49" charset="-122"/>
              </a:rPr>
              <a:t>认证</a:t>
            </a:r>
            <a:r>
              <a:rPr lang="zh-CN" altLang="zh-CN" sz="1000" dirty="0">
                <a:latin typeface="楷体" pitchFamily="49" charset="-122"/>
                <a:ea typeface="楷体" pitchFamily="49" charset="-122"/>
              </a:rPr>
              <a:t>的应用</a:t>
            </a:r>
          </a:p>
        </p:txBody>
      </p:sp>
    </p:spTree>
    <p:extLst>
      <p:ext uri="{BB962C8B-B14F-4D97-AF65-F5344CB8AC3E}">
        <p14:creationId xmlns:p14="http://schemas.microsoft.com/office/powerpoint/2010/main" val="1087663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DSA</a:t>
            </a:r>
            <a:r>
              <a:rPr lang="zh-CN" altLang="en-US" dirty="0" smtClean="0"/>
              <a:t>签名及验证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en-US" altLang="zh-CN" sz="2000" dirty="0" smtClean="0"/>
              <a:t>r=f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k,p,q,g</a:t>
            </a:r>
            <a:r>
              <a:rPr lang="en-US" altLang="zh-CN" sz="2000" dirty="0" smtClean="0"/>
              <a:t>)=(</a:t>
            </a:r>
            <a:r>
              <a:rPr lang="en-US" altLang="zh-CN" sz="2000" dirty="0" err="1" smtClean="0"/>
              <a:t>g</a:t>
            </a:r>
            <a:r>
              <a:rPr lang="en-US" altLang="zh-CN" sz="2000" baseline="30000" dirty="0" err="1" smtClean="0"/>
              <a:t>k</a:t>
            </a:r>
            <a:r>
              <a:rPr lang="en-US" altLang="zh-CN" sz="2000" dirty="0" smtClean="0"/>
              <a:t> mod p) mod q</a:t>
            </a:r>
          </a:p>
          <a:p>
            <a:r>
              <a:rPr lang="en-US" altLang="zh-CN" sz="2000" dirty="0" smtClean="0"/>
              <a:t>s=f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(H(M),</a:t>
            </a:r>
            <a:r>
              <a:rPr lang="en-US" altLang="zh-CN" sz="2000" dirty="0" err="1" smtClean="0"/>
              <a:t>k,x,r,q</a:t>
            </a:r>
            <a:r>
              <a:rPr lang="en-US" altLang="zh-CN" sz="2000" dirty="0" smtClean="0"/>
              <a:t>)=k</a:t>
            </a:r>
            <a:r>
              <a:rPr lang="en-US" altLang="zh-CN" sz="2000" baseline="30000" dirty="0" smtClean="0"/>
              <a:t>-1</a:t>
            </a:r>
            <a:r>
              <a:rPr lang="en-US" altLang="zh-CN" sz="2000" dirty="0" smtClean="0"/>
              <a:t>(H(M)+</a:t>
            </a:r>
            <a:r>
              <a:rPr lang="en-US" altLang="zh-CN" sz="2000" dirty="0" err="1" smtClean="0"/>
              <a:t>xr</a:t>
            </a:r>
            <a:r>
              <a:rPr lang="en-US" altLang="zh-CN" sz="2000" dirty="0" smtClean="0"/>
              <a:t>) mod q</a:t>
            </a:r>
          </a:p>
          <a:p>
            <a:r>
              <a:rPr lang="en-US" altLang="zh-CN" sz="2000" dirty="0" smtClean="0"/>
              <a:t>w=f</a:t>
            </a:r>
            <a:r>
              <a:rPr lang="en-US" altLang="zh-CN" sz="2000" baseline="-25000" dirty="0" smtClean="0"/>
              <a:t>3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s',q</a:t>
            </a:r>
            <a:r>
              <a:rPr lang="en-US" altLang="zh-CN" sz="2000" dirty="0" smtClean="0"/>
              <a:t>)=(s')</a:t>
            </a:r>
            <a:r>
              <a:rPr lang="en-US" altLang="zh-CN" sz="2000" baseline="30000" dirty="0" smtClean="0"/>
              <a:t>-1</a:t>
            </a:r>
            <a:r>
              <a:rPr lang="en-US" altLang="zh-CN" sz="2000" dirty="0" smtClean="0"/>
              <a:t> mod q</a:t>
            </a:r>
          </a:p>
          <a:p>
            <a:r>
              <a:rPr lang="en-US" altLang="zh-CN" sz="2000" dirty="0" smtClean="0"/>
              <a:t>v=f</a:t>
            </a:r>
            <a:r>
              <a:rPr lang="en-US" altLang="zh-CN" sz="2000" baseline="-25000" dirty="0" smtClean="0"/>
              <a:t>4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y,q,g,h</a:t>
            </a:r>
            <a:r>
              <a:rPr lang="en-US" altLang="zh-CN" sz="2000" dirty="0" smtClean="0"/>
              <a:t>(M'),</a:t>
            </a:r>
            <a:r>
              <a:rPr lang="en-US" altLang="zh-CN" sz="2000" dirty="0" err="1" smtClean="0"/>
              <a:t>w,r</a:t>
            </a:r>
            <a:r>
              <a:rPr lang="en-US" altLang="zh-CN" sz="2000" dirty="0" smtClean="0"/>
              <a:t>')=((g</a:t>
            </a:r>
            <a:r>
              <a:rPr lang="en-US" altLang="zh-CN" sz="2000" baseline="30000" dirty="0" smtClean="0"/>
              <a:t>(H(M')w)mod </a:t>
            </a:r>
            <a:r>
              <a:rPr lang="en-US" altLang="zh-CN" sz="2000" baseline="30000" dirty="0" err="1" smtClean="0"/>
              <a:t>q</a:t>
            </a:r>
            <a:r>
              <a:rPr lang="en-US" altLang="zh-CN" sz="2000" dirty="0" err="1" smtClean="0"/>
              <a:t>y</a:t>
            </a:r>
            <a:r>
              <a:rPr lang="en-US" altLang="zh-CN" sz="2000" baseline="30000" dirty="0" err="1" smtClean="0"/>
              <a:t>r'w</a:t>
            </a:r>
            <a:r>
              <a:rPr lang="en-US" altLang="zh-CN" sz="2000" baseline="30000" dirty="0" smtClean="0"/>
              <a:t> mod q</a:t>
            </a:r>
            <a:r>
              <a:rPr lang="en-US" altLang="zh-CN" sz="2000" dirty="0" smtClean="0"/>
              <a:t>) mod p) mod q</a:t>
            </a:r>
            <a:endParaRPr lang="zh-CN" altLang="en-US" sz="20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530406"/>
            <a:ext cx="6286544" cy="302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密码学导论</a:t>
            </a:r>
            <a:r>
              <a:rPr lang="en-US" altLang="zh-CN" smtClean="0"/>
              <a:t>--</a:t>
            </a:r>
            <a:r>
              <a:rPr lang="zh-CN" altLang="en-US" smtClean="0"/>
              <a:t>中国科学技术大学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B7F836-6F9F-42A8-9450-B93EA774C316}" type="slidenum">
              <a:rPr lang="zh-CN" altLang="en-US" smtClean="0"/>
              <a:pPr>
                <a:defRPr/>
              </a:pPr>
              <a:t>28</a:t>
            </a:fld>
            <a:endParaRPr lang="en-US" altLang="zh-CN" dirty="0"/>
          </a:p>
        </p:txBody>
      </p:sp>
      <p:sp>
        <p:nvSpPr>
          <p:cNvPr id="8" name="流程图: 可选过程 7">
            <a:hlinkClick r:id="rId3" action="ppaction://hlinksldjump"/>
          </p:cNvPr>
          <p:cNvSpPr/>
          <p:nvPr/>
        </p:nvSpPr>
        <p:spPr>
          <a:xfrm>
            <a:off x="-5072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1. </a:t>
            </a:r>
            <a:r>
              <a:rPr lang="zh-CN" altLang="zh-CN" sz="1000" dirty="0"/>
              <a:t>数字签名</a:t>
            </a:r>
            <a:endParaRPr lang="zh-CN" altLang="en-US" sz="1000" dirty="0"/>
          </a:p>
        </p:txBody>
      </p:sp>
      <p:sp>
        <p:nvSpPr>
          <p:cNvPr id="9" name="流程图: 可选过程 8">
            <a:hlinkClick r:id="rId4" action="ppaction://hlinksldjump"/>
          </p:cNvPr>
          <p:cNvSpPr/>
          <p:nvPr/>
        </p:nvSpPr>
        <p:spPr>
          <a:xfrm>
            <a:off x="1383770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2. </a:t>
            </a:r>
            <a:r>
              <a:rPr lang="zh-CN" altLang="zh-CN" sz="1000" dirty="0"/>
              <a:t>数字签名协议</a:t>
            </a:r>
          </a:p>
        </p:txBody>
      </p:sp>
      <p:sp>
        <p:nvSpPr>
          <p:cNvPr id="10" name="流程图: 可选过程 9">
            <a:hlinkClick r:id="rId5" action="ppaction://hlinksldjump"/>
          </p:cNvPr>
          <p:cNvSpPr/>
          <p:nvPr/>
        </p:nvSpPr>
        <p:spPr>
          <a:xfrm>
            <a:off x="2771800" y="3242"/>
            <a:ext cx="1526655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CN" sz="1000" dirty="0" smtClean="0"/>
              <a:t>3. </a:t>
            </a:r>
            <a:r>
              <a:rPr lang="zh-CN" altLang="zh-CN" sz="1000" dirty="0" smtClean="0">
                <a:latin typeface="楷体" pitchFamily="49" charset="-122"/>
                <a:ea typeface="楷体" pitchFamily="49" charset="-122"/>
              </a:rPr>
              <a:t>认证</a:t>
            </a:r>
            <a:r>
              <a:rPr lang="zh-CN" altLang="zh-CN" sz="1000" dirty="0">
                <a:latin typeface="楷体" pitchFamily="49" charset="-122"/>
                <a:ea typeface="楷体" pitchFamily="49" charset="-122"/>
              </a:rPr>
              <a:t>的应用</a:t>
            </a:r>
          </a:p>
        </p:txBody>
      </p:sp>
    </p:spTree>
    <p:extLst>
      <p:ext uri="{BB962C8B-B14F-4D97-AF65-F5344CB8AC3E}">
        <p14:creationId xmlns:p14="http://schemas.microsoft.com/office/powerpoint/2010/main" val="11811007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95536" y="357188"/>
            <a:ext cx="8472487" cy="6000750"/>
          </a:xfrm>
        </p:spPr>
        <p:txBody>
          <a:bodyPr/>
          <a:lstStyle/>
          <a:p>
            <a:r>
              <a:rPr lang="en-US" altLang="zh-CN" sz="2000" dirty="0" smtClean="0"/>
              <a:t>r=f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k,p,q,g</a:t>
            </a:r>
            <a:r>
              <a:rPr lang="en-US" altLang="zh-CN" sz="2000" dirty="0" smtClean="0"/>
              <a:t>)=(</a:t>
            </a:r>
            <a:r>
              <a:rPr lang="en-US" altLang="zh-CN" sz="2000" dirty="0" err="1" smtClean="0"/>
              <a:t>g</a:t>
            </a:r>
            <a:r>
              <a:rPr lang="en-US" altLang="zh-CN" sz="2000" baseline="30000" dirty="0" err="1" smtClean="0"/>
              <a:t>k</a:t>
            </a:r>
            <a:r>
              <a:rPr lang="en-US" altLang="zh-CN" sz="2000" dirty="0" smtClean="0"/>
              <a:t> mod p) mod q</a:t>
            </a:r>
          </a:p>
          <a:p>
            <a:r>
              <a:rPr lang="en-US" altLang="zh-CN" sz="2000" dirty="0" smtClean="0"/>
              <a:t>s=f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(H(M),</a:t>
            </a:r>
            <a:r>
              <a:rPr lang="en-US" altLang="zh-CN" sz="2000" dirty="0" err="1" smtClean="0"/>
              <a:t>k,x,r,q</a:t>
            </a:r>
            <a:r>
              <a:rPr lang="en-US" altLang="zh-CN" sz="2000" dirty="0" smtClean="0"/>
              <a:t>)=k</a:t>
            </a:r>
            <a:r>
              <a:rPr lang="en-US" altLang="zh-CN" sz="2000" baseline="30000" dirty="0" smtClean="0"/>
              <a:t>-1</a:t>
            </a:r>
            <a:r>
              <a:rPr lang="en-US" altLang="zh-CN" sz="2000" dirty="0" smtClean="0"/>
              <a:t>(H(M)+</a:t>
            </a:r>
            <a:r>
              <a:rPr lang="en-US" altLang="zh-CN" sz="2000" dirty="0" err="1" smtClean="0"/>
              <a:t>xr</a:t>
            </a:r>
            <a:r>
              <a:rPr lang="en-US" altLang="zh-CN" sz="2000" dirty="0" smtClean="0"/>
              <a:t>) mod q</a:t>
            </a:r>
          </a:p>
          <a:p>
            <a:r>
              <a:rPr lang="en-US" altLang="zh-CN" sz="2000" dirty="0" smtClean="0"/>
              <a:t>w=f</a:t>
            </a:r>
            <a:r>
              <a:rPr lang="en-US" altLang="zh-CN" sz="2000" baseline="-25000" dirty="0" smtClean="0"/>
              <a:t>3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s',q</a:t>
            </a:r>
            <a:r>
              <a:rPr lang="en-US" altLang="zh-CN" sz="2000" dirty="0" smtClean="0"/>
              <a:t>)=(s')</a:t>
            </a:r>
            <a:r>
              <a:rPr lang="en-US" altLang="zh-CN" sz="2000" baseline="30000" dirty="0" smtClean="0"/>
              <a:t>-1</a:t>
            </a:r>
            <a:r>
              <a:rPr lang="en-US" altLang="zh-CN" sz="2000" dirty="0" smtClean="0"/>
              <a:t> mod q</a:t>
            </a:r>
          </a:p>
          <a:p>
            <a:r>
              <a:rPr lang="en-US" altLang="zh-CN" sz="2000" dirty="0" smtClean="0"/>
              <a:t>v=f</a:t>
            </a:r>
            <a:r>
              <a:rPr lang="en-US" altLang="zh-CN" sz="2000" baseline="-25000" dirty="0" smtClean="0"/>
              <a:t>4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y,q,g,h</a:t>
            </a:r>
            <a:r>
              <a:rPr lang="en-US" altLang="zh-CN" sz="2000" dirty="0" smtClean="0"/>
              <a:t>(M'),</a:t>
            </a:r>
            <a:r>
              <a:rPr lang="en-US" altLang="zh-CN" sz="2000" dirty="0" err="1" smtClean="0"/>
              <a:t>w,r</a:t>
            </a:r>
            <a:r>
              <a:rPr lang="en-US" altLang="zh-CN" sz="2000" dirty="0" smtClean="0"/>
              <a:t>')=((g</a:t>
            </a:r>
            <a:r>
              <a:rPr lang="en-US" altLang="zh-CN" sz="2000" baseline="30000" dirty="0" smtClean="0"/>
              <a:t>(H(M')w)mod q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y</a:t>
            </a:r>
            <a:r>
              <a:rPr lang="en-US" altLang="zh-CN" sz="2000" baseline="30000" dirty="0" err="1" smtClean="0"/>
              <a:t>r'w</a:t>
            </a:r>
            <a:r>
              <a:rPr lang="en-US" altLang="zh-CN" sz="2000" baseline="30000" dirty="0" smtClean="0"/>
              <a:t> mod q</a:t>
            </a:r>
            <a:r>
              <a:rPr lang="en-US" altLang="zh-CN" sz="2000" dirty="0" smtClean="0"/>
              <a:t>) mod p) mod q</a:t>
            </a:r>
            <a:endParaRPr lang="zh-CN" altLang="en-US" sz="2000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证明：</a:t>
            </a:r>
            <a:r>
              <a:rPr lang="en-US" altLang="zh-CN" dirty="0" smtClean="0"/>
              <a:t>s'=s, M'=M, r'=r</a:t>
            </a:r>
          </a:p>
          <a:p>
            <a:pPr lvl="1">
              <a:buNone/>
            </a:pPr>
            <a:r>
              <a:rPr lang="en-US" altLang="zh-CN" dirty="0" smtClean="0"/>
              <a:t>	w=(s)</a:t>
            </a:r>
            <a:r>
              <a:rPr lang="en-US" altLang="zh-CN" baseline="30000" dirty="0" smtClean="0"/>
              <a:t>-1</a:t>
            </a:r>
            <a:r>
              <a:rPr lang="en-US" altLang="zh-CN" dirty="0" smtClean="0"/>
              <a:t> mod q=(k</a:t>
            </a:r>
            <a:r>
              <a:rPr lang="en-US" altLang="zh-CN" baseline="30000" dirty="0" smtClean="0"/>
              <a:t>-1</a:t>
            </a:r>
            <a:r>
              <a:rPr lang="en-US" altLang="zh-CN" dirty="0" smtClean="0"/>
              <a:t>(H(M)+</a:t>
            </a:r>
            <a:r>
              <a:rPr lang="en-US" altLang="zh-CN" dirty="0" err="1" smtClean="0"/>
              <a:t>xr</a:t>
            </a:r>
            <a:r>
              <a:rPr lang="en-US" altLang="zh-CN" dirty="0" smtClean="0"/>
              <a:t>))</a:t>
            </a:r>
            <a:r>
              <a:rPr lang="en-US" altLang="zh-CN" baseline="30000" dirty="0" smtClean="0"/>
              <a:t>-1</a:t>
            </a:r>
            <a:r>
              <a:rPr lang="en-US" altLang="zh-CN" dirty="0" smtClean="0"/>
              <a:t> mod q</a:t>
            </a:r>
          </a:p>
          <a:p>
            <a:pPr lvl="1">
              <a:buNone/>
            </a:pPr>
            <a:r>
              <a:rPr lang="en-US" altLang="zh-CN" dirty="0" smtClean="0"/>
              <a:t>∴wk</a:t>
            </a:r>
            <a:r>
              <a:rPr lang="en-US" altLang="zh-CN" baseline="30000" dirty="0" smtClean="0"/>
              <a:t>-1</a:t>
            </a:r>
            <a:r>
              <a:rPr lang="en-US" altLang="zh-CN" dirty="0" smtClean="0"/>
              <a:t>(H(M)+</a:t>
            </a:r>
            <a:r>
              <a:rPr lang="en-US" altLang="zh-CN" dirty="0" err="1" smtClean="0"/>
              <a:t>xr</a:t>
            </a:r>
            <a:r>
              <a:rPr lang="en-US" altLang="zh-CN" dirty="0" smtClean="0"/>
              <a:t>)=1 mod q</a:t>
            </a:r>
          </a:p>
          <a:p>
            <a:pPr lvl="1">
              <a:buNone/>
            </a:pPr>
            <a:r>
              <a:rPr lang="en-US" altLang="zh-CN" dirty="0" smtClean="0"/>
              <a:t>	w(H(M)+</a:t>
            </a:r>
            <a:r>
              <a:rPr lang="en-US" altLang="zh-CN" dirty="0" err="1" smtClean="0"/>
              <a:t>xr</a:t>
            </a:r>
            <a:r>
              <a:rPr lang="en-US" altLang="zh-CN" dirty="0" smtClean="0"/>
              <a:t>)=k mod q</a:t>
            </a:r>
          </a:p>
          <a:p>
            <a:pPr lvl="1">
              <a:buNone/>
            </a:pPr>
            <a:r>
              <a:rPr lang="en-US" altLang="zh-CN" dirty="0" smtClean="0"/>
              <a:t>∴v=</a:t>
            </a:r>
            <a:r>
              <a:rPr lang="da-DK" altLang="zh-CN" dirty="0" smtClean="0"/>
              <a:t>((g</a:t>
            </a:r>
            <a:r>
              <a:rPr lang="da-DK" altLang="zh-CN" baseline="30000" dirty="0" smtClean="0"/>
              <a:t>(H(M)w)mod q</a:t>
            </a:r>
            <a:r>
              <a:rPr lang="da-DK" altLang="zh-CN" dirty="0" smtClean="0"/>
              <a:t> y</a:t>
            </a:r>
            <a:r>
              <a:rPr lang="da-DK" altLang="zh-CN" baseline="30000" dirty="0" smtClean="0"/>
              <a:t>rw mod q</a:t>
            </a:r>
            <a:r>
              <a:rPr lang="da-DK" altLang="zh-CN" dirty="0" smtClean="0"/>
              <a:t>) mod p) mod q</a:t>
            </a:r>
          </a:p>
          <a:p>
            <a:pPr lvl="1">
              <a:buNone/>
            </a:pPr>
            <a:r>
              <a:rPr lang="da-DK" altLang="zh-CN" dirty="0" smtClean="0"/>
              <a:t>		=((g</a:t>
            </a:r>
            <a:r>
              <a:rPr lang="da-DK" altLang="zh-CN" baseline="30000" dirty="0" smtClean="0"/>
              <a:t>(H(M)w)mod q</a:t>
            </a:r>
            <a:r>
              <a:rPr lang="da-DK" altLang="zh-CN" dirty="0" smtClean="0"/>
              <a:t> g</a:t>
            </a:r>
            <a:r>
              <a:rPr lang="da-DK" altLang="zh-CN" baseline="30000" dirty="0" smtClean="0"/>
              <a:t>xrw mod q</a:t>
            </a:r>
            <a:r>
              <a:rPr lang="da-DK" altLang="zh-CN" dirty="0" smtClean="0"/>
              <a:t>) mod p) mod q</a:t>
            </a:r>
          </a:p>
          <a:p>
            <a:pPr lvl="1">
              <a:buNone/>
            </a:pPr>
            <a:r>
              <a:rPr lang="da-DK" altLang="zh-CN" dirty="0" smtClean="0"/>
              <a:t>		=((g</a:t>
            </a:r>
            <a:r>
              <a:rPr lang="da-DK" altLang="zh-CN" baseline="30000" dirty="0" smtClean="0"/>
              <a:t>(H(M)+xr)w mod q</a:t>
            </a:r>
            <a:r>
              <a:rPr lang="da-DK" altLang="zh-CN" dirty="0" smtClean="0"/>
              <a:t>) mod p) mod q</a:t>
            </a:r>
          </a:p>
          <a:p>
            <a:pPr lvl="1">
              <a:buNone/>
            </a:pPr>
            <a:r>
              <a:rPr lang="da-DK" altLang="zh-CN" dirty="0" smtClean="0"/>
              <a:t>		=(g</a:t>
            </a:r>
            <a:r>
              <a:rPr lang="da-DK" altLang="zh-CN" baseline="30000" dirty="0" smtClean="0"/>
              <a:t>k</a:t>
            </a:r>
            <a:r>
              <a:rPr lang="da-DK" altLang="zh-CN" dirty="0" smtClean="0"/>
              <a:t> mod p) mod q</a:t>
            </a:r>
          </a:p>
          <a:p>
            <a:pPr lvl="1">
              <a:buNone/>
            </a:pPr>
            <a:r>
              <a:rPr lang="da-DK" altLang="zh-CN" dirty="0" smtClean="0"/>
              <a:t>		=r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密码学导论</a:t>
            </a:r>
            <a:r>
              <a:rPr lang="en-US" altLang="zh-CN" smtClean="0"/>
              <a:t>--</a:t>
            </a:r>
            <a:r>
              <a:rPr lang="zh-CN" altLang="en-US" smtClean="0"/>
              <a:t>中国科学技术大学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7484B5-1F67-4C82-B7D7-3383E5F545DB}" type="slidenum">
              <a:rPr lang="zh-CN" altLang="en-US" smtClean="0"/>
              <a:pPr>
                <a:defRPr/>
              </a:pPr>
              <a:t>29</a:t>
            </a:fld>
            <a:endParaRPr lang="en-US" altLang="zh-CN" dirty="0"/>
          </a:p>
        </p:txBody>
      </p:sp>
      <p:sp>
        <p:nvSpPr>
          <p:cNvPr id="6" name="流程图: 可选过程 5">
            <a:hlinkClick r:id="rId2" action="ppaction://hlinksldjump"/>
          </p:cNvPr>
          <p:cNvSpPr/>
          <p:nvPr/>
        </p:nvSpPr>
        <p:spPr>
          <a:xfrm>
            <a:off x="-5072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1. </a:t>
            </a:r>
            <a:r>
              <a:rPr lang="zh-CN" altLang="zh-CN" sz="1000" dirty="0"/>
              <a:t>数字签名</a:t>
            </a:r>
            <a:endParaRPr lang="zh-CN" altLang="en-US" sz="1000" dirty="0"/>
          </a:p>
        </p:txBody>
      </p:sp>
      <p:sp>
        <p:nvSpPr>
          <p:cNvPr id="7" name="流程图: 可选过程 6">
            <a:hlinkClick r:id="rId3" action="ppaction://hlinksldjump"/>
          </p:cNvPr>
          <p:cNvSpPr/>
          <p:nvPr/>
        </p:nvSpPr>
        <p:spPr>
          <a:xfrm>
            <a:off x="1383770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2. </a:t>
            </a:r>
            <a:r>
              <a:rPr lang="zh-CN" altLang="zh-CN" sz="1000" dirty="0"/>
              <a:t>数字签名协议</a:t>
            </a:r>
          </a:p>
        </p:txBody>
      </p:sp>
      <p:sp>
        <p:nvSpPr>
          <p:cNvPr id="8" name="流程图: 可选过程 7">
            <a:hlinkClick r:id="rId4" action="ppaction://hlinksldjump"/>
          </p:cNvPr>
          <p:cNvSpPr/>
          <p:nvPr/>
        </p:nvSpPr>
        <p:spPr>
          <a:xfrm>
            <a:off x="2771800" y="3242"/>
            <a:ext cx="1526655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CN" sz="1000" dirty="0" smtClean="0"/>
              <a:t>3. </a:t>
            </a:r>
            <a:r>
              <a:rPr lang="zh-CN" altLang="zh-CN" sz="1000" dirty="0" smtClean="0">
                <a:latin typeface="楷体" pitchFamily="49" charset="-122"/>
                <a:ea typeface="楷体" pitchFamily="49" charset="-122"/>
              </a:rPr>
              <a:t>认证</a:t>
            </a:r>
            <a:r>
              <a:rPr lang="zh-CN" altLang="zh-CN" sz="1000" dirty="0">
                <a:latin typeface="楷体" pitchFamily="49" charset="-122"/>
                <a:ea typeface="楷体" pitchFamily="49" charset="-122"/>
              </a:rPr>
              <a:t>的应用</a:t>
            </a:r>
          </a:p>
        </p:txBody>
      </p:sp>
    </p:spTree>
    <p:extLst>
      <p:ext uri="{BB962C8B-B14F-4D97-AF65-F5344CB8AC3E}">
        <p14:creationId xmlns:p14="http://schemas.microsoft.com/office/powerpoint/2010/main" val="3539709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第一节 数字签名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密码学导论</a:t>
            </a:r>
            <a:r>
              <a:rPr lang="en-US" altLang="zh-CN" smtClean="0"/>
              <a:t>--</a:t>
            </a:r>
            <a:r>
              <a:rPr lang="zh-CN" altLang="en-US" smtClean="0"/>
              <a:t>中国科学技术大学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6C3F5E-09DE-47CB-B45C-8870030737BE}" type="slidenum">
              <a:rPr lang="zh-CN" altLang="en-US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6005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</a:t>
            </a:r>
            <a:r>
              <a:rPr lang="en-US" altLang="zh-CN" dirty="0" smtClean="0"/>
              <a:t>s=0</a:t>
            </a:r>
            <a:r>
              <a:rPr lang="zh-CN" altLang="en-US" dirty="0" smtClean="0"/>
              <a:t>，则必须重新选择</a:t>
            </a:r>
            <a:r>
              <a:rPr lang="en-US" altLang="zh-CN" dirty="0" smtClean="0"/>
              <a:t>k</a:t>
            </a:r>
            <a:r>
              <a:rPr lang="zh-CN" altLang="en-US" dirty="0" smtClean="0"/>
              <a:t>进行计算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s=k</a:t>
            </a:r>
            <a:r>
              <a:rPr lang="en-US" altLang="zh-CN" baseline="30000" dirty="0" smtClean="0"/>
              <a:t>-1</a:t>
            </a:r>
            <a:r>
              <a:rPr lang="en-US" altLang="zh-CN" dirty="0" smtClean="0"/>
              <a:t>(H(M)+</a:t>
            </a:r>
            <a:r>
              <a:rPr lang="en-US" altLang="zh-CN" dirty="0" err="1" smtClean="0"/>
              <a:t>xr</a:t>
            </a:r>
            <a:r>
              <a:rPr lang="en-US" altLang="zh-CN" dirty="0" smtClean="0"/>
              <a:t>)=0 mod q</a:t>
            </a:r>
          </a:p>
          <a:p>
            <a:pPr lvl="1"/>
            <a:r>
              <a:rPr lang="en-US" altLang="zh-CN" dirty="0" smtClean="0"/>
              <a:t>x=-H(M)/r</a:t>
            </a:r>
            <a:r>
              <a:rPr lang="zh-CN" altLang="en-US" dirty="0" smtClean="0"/>
              <a:t>，会泄露私钥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k</a:t>
            </a:r>
            <a:r>
              <a:rPr lang="zh-CN" altLang="en-US" dirty="0" smtClean="0"/>
              <a:t>泄露，则私钥必须重选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s=k</a:t>
            </a:r>
            <a:r>
              <a:rPr lang="en-US" altLang="zh-CN" baseline="30000" dirty="0" smtClean="0"/>
              <a:t>-1</a:t>
            </a:r>
            <a:r>
              <a:rPr lang="en-US" altLang="zh-CN" dirty="0" smtClean="0"/>
              <a:t>(H(M)+</a:t>
            </a:r>
            <a:r>
              <a:rPr lang="en-US" altLang="zh-CN" dirty="0" err="1" smtClean="0"/>
              <a:t>xr</a:t>
            </a:r>
            <a:r>
              <a:rPr lang="en-US" altLang="zh-CN" dirty="0" smtClean="0"/>
              <a:t>) mod q</a:t>
            </a:r>
          </a:p>
          <a:p>
            <a:pPr lvl="1"/>
            <a:r>
              <a:rPr lang="en-US" altLang="zh-CN" dirty="0" smtClean="0"/>
              <a:t>x=(</a:t>
            </a:r>
            <a:r>
              <a:rPr lang="en-US" altLang="zh-CN" dirty="0" err="1" smtClean="0"/>
              <a:t>sk</a:t>
            </a:r>
            <a:r>
              <a:rPr lang="en-US" altLang="zh-CN" dirty="0" smtClean="0"/>
              <a:t>-H(M))/r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密码学导论</a:t>
            </a:r>
            <a:r>
              <a:rPr lang="en-US" altLang="zh-CN" smtClean="0"/>
              <a:t>--</a:t>
            </a:r>
            <a:r>
              <a:rPr lang="zh-CN" altLang="en-US" smtClean="0"/>
              <a:t>中国科学技术大学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B7F836-6F9F-42A8-9450-B93EA774C316}" type="slidenum">
              <a:rPr lang="zh-CN" altLang="en-US" smtClean="0"/>
              <a:pPr>
                <a:defRPr/>
              </a:pPr>
              <a:t>30</a:t>
            </a:fld>
            <a:endParaRPr lang="en-US" altLang="zh-CN" dirty="0"/>
          </a:p>
        </p:txBody>
      </p:sp>
      <p:sp>
        <p:nvSpPr>
          <p:cNvPr id="6" name="流程图: 可选过程 5">
            <a:hlinkClick r:id="rId2" action="ppaction://hlinksldjump"/>
          </p:cNvPr>
          <p:cNvSpPr/>
          <p:nvPr/>
        </p:nvSpPr>
        <p:spPr>
          <a:xfrm>
            <a:off x="-5072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1. </a:t>
            </a:r>
            <a:r>
              <a:rPr lang="zh-CN" altLang="zh-CN" sz="1000" dirty="0"/>
              <a:t>数字签名</a:t>
            </a:r>
            <a:endParaRPr lang="zh-CN" altLang="en-US" sz="1000" dirty="0"/>
          </a:p>
        </p:txBody>
      </p:sp>
      <p:sp>
        <p:nvSpPr>
          <p:cNvPr id="8" name="流程图: 可选过程 7">
            <a:hlinkClick r:id="rId3" action="ppaction://hlinksldjump"/>
          </p:cNvPr>
          <p:cNvSpPr/>
          <p:nvPr/>
        </p:nvSpPr>
        <p:spPr>
          <a:xfrm>
            <a:off x="1383770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2. </a:t>
            </a:r>
            <a:r>
              <a:rPr lang="zh-CN" altLang="zh-CN" sz="1000" dirty="0"/>
              <a:t>数字签名协议</a:t>
            </a:r>
          </a:p>
        </p:txBody>
      </p:sp>
      <p:sp>
        <p:nvSpPr>
          <p:cNvPr id="9" name="流程图: 可选过程 8">
            <a:hlinkClick r:id="rId4" action="ppaction://hlinksldjump"/>
          </p:cNvPr>
          <p:cNvSpPr/>
          <p:nvPr/>
        </p:nvSpPr>
        <p:spPr>
          <a:xfrm>
            <a:off x="2771800" y="3242"/>
            <a:ext cx="1526655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CN" sz="1000" dirty="0" smtClean="0"/>
              <a:t>3. </a:t>
            </a:r>
            <a:r>
              <a:rPr lang="zh-CN" altLang="zh-CN" sz="1000" dirty="0" smtClean="0">
                <a:latin typeface="楷体" pitchFamily="49" charset="-122"/>
                <a:ea typeface="楷体" pitchFamily="49" charset="-122"/>
              </a:rPr>
              <a:t>认证</a:t>
            </a:r>
            <a:r>
              <a:rPr lang="zh-CN" altLang="zh-CN" sz="1000" dirty="0">
                <a:latin typeface="楷体" pitchFamily="49" charset="-122"/>
                <a:ea typeface="楷体" pitchFamily="49" charset="-122"/>
              </a:rPr>
              <a:t>的应用</a:t>
            </a:r>
          </a:p>
        </p:txBody>
      </p:sp>
    </p:spTree>
    <p:extLst>
      <p:ext uri="{BB962C8B-B14F-4D97-AF65-F5344CB8AC3E}">
        <p14:creationId xmlns:p14="http://schemas.microsoft.com/office/powerpoint/2010/main" val="33796961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二、基于</a:t>
            </a:r>
            <a:r>
              <a:rPr lang="en-US" altLang="zh-CN" dirty="0" smtClean="0"/>
              <a:t>RSA</a:t>
            </a:r>
            <a:r>
              <a:rPr lang="zh-CN" altLang="en-US" dirty="0" smtClean="0"/>
              <a:t>方法的数字签名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</a:t>
            </a:r>
            <a:r>
              <a:rPr lang="en-US" altLang="zh-CN" dirty="0" smtClean="0"/>
              <a:t>n=</a:t>
            </a:r>
            <a:r>
              <a:rPr lang="en-US" altLang="zh-CN" dirty="0" err="1" smtClean="0"/>
              <a:t>pq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q</a:t>
            </a:r>
            <a:r>
              <a:rPr lang="zh-CN" altLang="en-US" dirty="0" smtClean="0"/>
              <a:t>是大素数，</a:t>
            </a:r>
            <a:r>
              <a:rPr lang="en-US" altLang="zh-CN" dirty="0" err="1" smtClean="0"/>
              <a:t>ed</a:t>
            </a:r>
            <a:r>
              <a:rPr lang="en-US" altLang="zh-CN" dirty="0" smtClean="0"/>
              <a:t> mod φ(n)=1</a:t>
            </a:r>
            <a:r>
              <a:rPr lang="zh-CN" altLang="en-US" dirty="0" smtClean="0"/>
              <a:t>，公开密钥为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n,e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，秘密密钥为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p,q,d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加密：</a:t>
            </a:r>
            <a:r>
              <a:rPr lang="en-US" altLang="zh-CN" dirty="0" smtClean="0"/>
              <a:t>m∈[0,n-1]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m,n</a:t>
            </a:r>
            <a:r>
              <a:rPr lang="en-US" altLang="zh-CN" dirty="0" smtClean="0"/>
              <a:t>)=1, </a:t>
            </a:r>
            <a:r>
              <a:rPr lang="zh-CN" altLang="en-US" dirty="0" smtClean="0"/>
              <a:t>则</a:t>
            </a:r>
            <a:r>
              <a:rPr lang="en-US" altLang="zh-CN" dirty="0" smtClean="0"/>
              <a:t>c=m</a:t>
            </a:r>
            <a:r>
              <a:rPr lang="en-US" altLang="zh-CN" baseline="30000" dirty="0" smtClean="0"/>
              <a:t>e</a:t>
            </a:r>
            <a:r>
              <a:rPr lang="en-US" altLang="zh-CN" dirty="0" smtClean="0"/>
              <a:t> mod n</a:t>
            </a:r>
          </a:p>
          <a:p>
            <a:r>
              <a:rPr lang="zh-CN" altLang="en-US" dirty="0" smtClean="0"/>
              <a:t>解密：</a:t>
            </a:r>
            <a:r>
              <a:rPr lang="en-US" altLang="zh-CN" dirty="0" smtClean="0"/>
              <a:t>m=c</a:t>
            </a:r>
            <a:r>
              <a:rPr lang="en-US" altLang="zh-CN" baseline="30000" dirty="0" smtClean="0"/>
              <a:t>d</a:t>
            </a:r>
            <a:r>
              <a:rPr lang="en-US" altLang="zh-CN" dirty="0" smtClean="0"/>
              <a:t> mod n=(m</a:t>
            </a:r>
            <a:r>
              <a:rPr lang="en-US" altLang="zh-CN" baseline="30000" dirty="0" smtClean="0"/>
              <a:t>e </a:t>
            </a:r>
            <a:r>
              <a:rPr lang="en-US" altLang="zh-CN" dirty="0" smtClean="0"/>
              <a:t>mod n )</a:t>
            </a:r>
            <a:r>
              <a:rPr lang="en-US" altLang="zh-CN" baseline="30000" dirty="0" smtClean="0"/>
              <a:t>d</a:t>
            </a:r>
            <a:r>
              <a:rPr lang="en-US" altLang="zh-CN" dirty="0" smtClean="0"/>
              <a:t> mod n </a:t>
            </a:r>
          </a:p>
          <a:p>
            <a:pPr>
              <a:buNone/>
            </a:pPr>
            <a:r>
              <a:rPr lang="en-US" altLang="zh-CN" dirty="0" smtClean="0"/>
              <a:t>		    =m</a:t>
            </a:r>
            <a:r>
              <a:rPr lang="en-US" altLang="zh-CN" baseline="30000" dirty="0" smtClean="0"/>
              <a:t>ed</a:t>
            </a:r>
            <a:r>
              <a:rPr lang="en-US" altLang="zh-CN" dirty="0" smtClean="0"/>
              <a:t> mod n=m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签名：</a:t>
            </a:r>
            <a:r>
              <a:rPr lang="en-US" altLang="zh-CN" dirty="0" smtClean="0"/>
              <a:t>s=m</a:t>
            </a:r>
            <a:r>
              <a:rPr lang="en-US" altLang="zh-CN" baseline="30000" dirty="0" smtClean="0"/>
              <a:t>d</a:t>
            </a:r>
            <a:r>
              <a:rPr lang="en-US" altLang="zh-CN" dirty="0" smtClean="0"/>
              <a:t> mod n</a:t>
            </a:r>
          </a:p>
          <a:p>
            <a:r>
              <a:rPr lang="zh-CN" altLang="en-US" dirty="0" smtClean="0"/>
              <a:t>验证：</a:t>
            </a:r>
            <a:r>
              <a:rPr lang="en-US" altLang="zh-CN" dirty="0" smtClean="0"/>
              <a:t>m=s</a:t>
            </a:r>
            <a:r>
              <a:rPr lang="en-US" altLang="zh-CN" baseline="30000" dirty="0" smtClean="0"/>
              <a:t>e</a:t>
            </a:r>
            <a:r>
              <a:rPr lang="en-US" altLang="zh-CN" dirty="0" smtClean="0"/>
              <a:t> mod n=(m</a:t>
            </a:r>
            <a:r>
              <a:rPr lang="en-US" altLang="zh-CN" baseline="30000" dirty="0" smtClean="0"/>
              <a:t>d</a:t>
            </a:r>
            <a:r>
              <a:rPr lang="en-US" altLang="zh-CN" dirty="0" smtClean="0"/>
              <a:t> mod n )</a:t>
            </a:r>
            <a:r>
              <a:rPr lang="en-US" altLang="zh-CN" baseline="30000" dirty="0" smtClean="0"/>
              <a:t>e</a:t>
            </a:r>
            <a:r>
              <a:rPr lang="en-US" altLang="zh-CN" dirty="0" smtClean="0"/>
              <a:t> mod n </a:t>
            </a:r>
          </a:p>
          <a:p>
            <a:pPr>
              <a:buNone/>
            </a:pPr>
            <a:r>
              <a:rPr lang="en-US" altLang="zh-CN" dirty="0" smtClean="0"/>
              <a:t>		    =m</a:t>
            </a:r>
            <a:r>
              <a:rPr lang="en-US" altLang="zh-CN" baseline="30000" dirty="0" smtClean="0"/>
              <a:t>ed</a:t>
            </a:r>
            <a:r>
              <a:rPr lang="en-US" altLang="zh-CN" dirty="0" smtClean="0"/>
              <a:t> mod n=m</a:t>
            </a:r>
            <a:endParaRPr lang="zh-CN" altLang="en-US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密码学导论</a:t>
            </a:r>
            <a:r>
              <a:rPr lang="en-US" altLang="zh-CN" smtClean="0"/>
              <a:t>--</a:t>
            </a:r>
            <a:r>
              <a:rPr lang="zh-CN" altLang="en-US" smtClean="0"/>
              <a:t>中国科学技术大学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B7F836-6F9F-42A8-9450-B93EA774C316}" type="slidenum">
              <a:rPr lang="zh-CN" altLang="en-US" smtClean="0"/>
              <a:pPr>
                <a:defRPr/>
              </a:pPr>
              <a:t>31</a:t>
            </a:fld>
            <a:endParaRPr lang="en-US" altLang="zh-CN" dirty="0"/>
          </a:p>
        </p:txBody>
      </p:sp>
      <p:sp>
        <p:nvSpPr>
          <p:cNvPr id="6" name="流程图: 可选过程 5">
            <a:hlinkClick r:id="rId2" action="ppaction://hlinksldjump"/>
          </p:cNvPr>
          <p:cNvSpPr/>
          <p:nvPr/>
        </p:nvSpPr>
        <p:spPr>
          <a:xfrm>
            <a:off x="-5072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1. </a:t>
            </a:r>
            <a:r>
              <a:rPr lang="zh-CN" altLang="zh-CN" sz="1000" dirty="0"/>
              <a:t>数字签名</a:t>
            </a:r>
            <a:endParaRPr lang="zh-CN" altLang="en-US" sz="1000" dirty="0"/>
          </a:p>
        </p:txBody>
      </p:sp>
      <p:sp>
        <p:nvSpPr>
          <p:cNvPr id="8" name="流程图: 可选过程 7">
            <a:hlinkClick r:id="rId3" action="ppaction://hlinksldjump"/>
          </p:cNvPr>
          <p:cNvSpPr/>
          <p:nvPr/>
        </p:nvSpPr>
        <p:spPr>
          <a:xfrm>
            <a:off x="1383770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2. </a:t>
            </a:r>
            <a:r>
              <a:rPr lang="zh-CN" altLang="zh-CN" sz="1000" dirty="0"/>
              <a:t>数字签名协议</a:t>
            </a:r>
          </a:p>
        </p:txBody>
      </p:sp>
      <p:sp>
        <p:nvSpPr>
          <p:cNvPr id="9" name="流程图: 可选过程 8">
            <a:hlinkClick r:id="rId4" action="ppaction://hlinksldjump"/>
          </p:cNvPr>
          <p:cNvSpPr/>
          <p:nvPr/>
        </p:nvSpPr>
        <p:spPr>
          <a:xfrm>
            <a:off x="2771800" y="3242"/>
            <a:ext cx="1526655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CN" sz="1000" dirty="0" smtClean="0"/>
              <a:t>3. </a:t>
            </a:r>
            <a:r>
              <a:rPr lang="zh-CN" altLang="zh-CN" sz="1000" dirty="0" smtClean="0">
                <a:latin typeface="楷体" pitchFamily="49" charset="-122"/>
                <a:ea typeface="楷体" pitchFamily="49" charset="-122"/>
              </a:rPr>
              <a:t>认证</a:t>
            </a:r>
            <a:r>
              <a:rPr lang="zh-CN" altLang="zh-CN" sz="1000" dirty="0">
                <a:latin typeface="楷体" pitchFamily="49" charset="-122"/>
                <a:ea typeface="楷体" pitchFamily="49" charset="-122"/>
              </a:rPr>
              <a:t>的应用</a:t>
            </a:r>
          </a:p>
        </p:txBody>
      </p:sp>
    </p:spTree>
    <p:extLst>
      <p:ext uri="{BB962C8B-B14F-4D97-AF65-F5344CB8AC3E}">
        <p14:creationId xmlns:p14="http://schemas.microsoft.com/office/powerpoint/2010/main" val="17139972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95536" y="357188"/>
            <a:ext cx="8472487" cy="600075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endParaRPr lang="en-US" altLang="zh-CN" dirty="0" smtClean="0"/>
          </a:p>
          <a:p>
            <a:pPr>
              <a:lnSpc>
                <a:spcPct val="90000"/>
              </a:lnSpc>
              <a:buNone/>
            </a:pPr>
            <a:endParaRPr lang="en-US" altLang="zh-CN" dirty="0" smtClean="0"/>
          </a:p>
          <a:p>
            <a:pPr>
              <a:lnSpc>
                <a:spcPct val="90000"/>
              </a:lnSpc>
              <a:buNone/>
            </a:pPr>
            <a:r>
              <a:rPr lang="zh-CN" altLang="en-US" dirty="0" smtClean="0"/>
              <a:t>例：</a:t>
            </a:r>
            <a:r>
              <a:rPr lang="en-US" altLang="zh-CN" dirty="0" smtClean="0"/>
              <a:t>n=55=11×5</a:t>
            </a:r>
            <a:r>
              <a:rPr lang="zh-CN" altLang="en-US" dirty="0" smtClean="0"/>
              <a:t>，</a:t>
            </a:r>
            <a:r>
              <a:rPr lang="en-US" altLang="zh-CN" dirty="0" smtClean="0">
                <a:sym typeface="Symbol"/>
              </a:rPr>
              <a:t></a:t>
            </a:r>
            <a:r>
              <a:rPr lang="en-US" altLang="zh-CN" dirty="0" smtClean="0"/>
              <a:t>(n)=40</a:t>
            </a:r>
            <a:r>
              <a:rPr lang="zh-CN" altLang="en-US" dirty="0" smtClean="0"/>
              <a:t>，选</a:t>
            </a:r>
            <a:r>
              <a:rPr lang="en-US" altLang="zh-CN" dirty="0" smtClean="0"/>
              <a:t>d=11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e=11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m=3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签名：</a:t>
            </a:r>
            <a:r>
              <a:rPr lang="en-US" altLang="zh-CN" dirty="0" smtClean="0"/>
              <a:t>s = 3</a:t>
            </a:r>
            <a:r>
              <a:rPr lang="en-US" altLang="zh-CN" baseline="30000" dirty="0" smtClean="0"/>
              <a:t>11</a:t>
            </a:r>
            <a:r>
              <a:rPr lang="en-US" altLang="zh-CN" dirty="0" smtClean="0"/>
              <a:t> mod 55 =47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验证：</a:t>
            </a:r>
            <a:r>
              <a:rPr lang="en-US" altLang="zh-CN" dirty="0" smtClean="0"/>
              <a:t>m = s</a:t>
            </a:r>
            <a:r>
              <a:rPr lang="en-US" altLang="zh-CN" baseline="30000" dirty="0" smtClean="0"/>
              <a:t>11</a:t>
            </a:r>
            <a:r>
              <a:rPr lang="en-US" altLang="zh-CN" dirty="0" smtClean="0"/>
              <a:t> mod 55 = 47</a:t>
            </a:r>
            <a:r>
              <a:rPr lang="en-US" altLang="zh-CN" baseline="30000" dirty="0" smtClean="0"/>
              <a:t>11</a:t>
            </a:r>
            <a:r>
              <a:rPr lang="en-US" altLang="zh-CN" dirty="0" smtClean="0"/>
              <a:t> mod 55 = 3</a:t>
            </a:r>
          </a:p>
          <a:p>
            <a:pPr>
              <a:lnSpc>
                <a:spcPct val="90000"/>
              </a:lnSpc>
              <a:buNone/>
            </a:pPr>
            <a:endParaRPr lang="en-US" altLang="zh-CN" dirty="0" smtClean="0"/>
          </a:p>
          <a:p>
            <a:pPr>
              <a:lnSpc>
                <a:spcPct val="90000"/>
              </a:lnSpc>
              <a:buNone/>
            </a:pPr>
            <a:endParaRPr lang="en-US" altLang="zh-CN" dirty="0" smtClean="0"/>
          </a:p>
          <a:p>
            <a:pPr>
              <a:lnSpc>
                <a:spcPct val="90000"/>
              </a:lnSpc>
              <a:buNone/>
            </a:pPr>
            <a:r>
              <a:rPr lang="zh-CN" altLang="en-US" dirty="0" smtClean="0"/>
              <a:t>例：</a:t>
            </a:r>
            <a:r>
              <a:rPr lang="en-US" altLang="zh-CN" dirty="0" smtClean="0"/>
              <a:t>n=65=13×5</a:t>
            </a:r>
            <a:r>
              <a:rPr lang="zh-CN" altLang="en-US" dirty="0" smtClean="0"/>
              <a:t>，</a:t>
            </a:r>
            <a:r>
              <a:rPr lang="en-US" altLang="zh-CN" dirty="0" smtClean="0">
                <a:sym typeface="Symbol"/>
              </a:rPr>
              <a:t></a:t>
            </a:r>
            <a:r>
              <a:rPr lang="en-US" altLang="zh-CN" dirty="0" smtClean="0"/>
              <a:t>(n)=48</a:t>
            </a:r>
            <a:r>
              <a:rPr lang="zh-CN" altLang="en-US" dirty="0" smtClean="0"/>
              <a:t>，选</a:t>
            </a:r>
            <a:r>
              <a:rPr lang="en-US" altLang="zh-CN" dirty="0" smtClean="0"/>
              <a:t>d=5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e=29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m=3</a:t>
            </a:r>
            <a:endParaRPr lang="zh-CN" altLang="en-US" dirty="0" smtClean="0"/>
          </a:p>
          <a:p>
            <a:pPr>
              <a:lnSpc>
                <a:spcPct val="90000"/>
              </a:lnSpc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签名：</a:t>
            </a:r>
            <a:r>
              <a:rPr lang="en-US" altLang="zh-CN" dirty="0" smtClean="0"/>
              <a:t>s = 3</a:t>
            </a:r>
            <a:r>
              <a:rPr lang="en-US" altLang="zh-CN" baseline="30000" dirty="0" smtClean="0"/>
              <a:t>5</a:t>
            </a:r>
            <a:r>
              <a:rPr lang="en-US" altLang="zh-CN" dirty="0" smtClean="0"/>
              <a:t> mod 65 = 48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验证：</a:t>
            </a:r>
            <a:r>
              <a:rPr lang="en-US" altLang="zh-CN" dirty="0" smtClean="0"/>
              <a:t>m = 48</a:t>
            </a:r>
            <a:r>
              <a:rPr lang="en-US" altLang="zh-CN" baseline="30000" dirty="0" smtClean="0"/>
              <a:t>29</a:t>
            </a:r>
            <a:r>
              <a:rPr lang="en-US" altLang="zh-CN" dirty="0" smtClean="0"/>
              <a:t> mod 65 = 3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密码学导论</a:t>
            </a:r>
            <a:r>
              <a:rPr lang="en-US" altLang="zh-CN" smtClean="0"/>
              <a:t>--</a:t>
            </a:r>
            <a:r>
              <a:rPr lang="zh-CN" altLang="en-US" smtClean="0"/>
              <a:t>中国科学技术大学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7484B5-1F67-4C82-B7D7-3383E5F545DB}" type="slidenum">
              <a:rPr lang="zh-CN" altLang="en-US" smtClean="0"/>
              <a:pPr>
                <a:defRPr/>
              </a:pPr>
              <a:t>32</a:t>
            </a:fld>
            <a:endParaRPr lang="en-US" altLang="zh-CN" dirty="0"/>
          </a:p>
        </p:txBody>
      </p:sp>
      <p:sp>
        <p:nvSpPr>
          <p:cNvPr id="6" name="流程图: 可选过程 5">
            <a:hlinkClick r:id="rId2" action="ppaction://hlinksldjump"/>
          </p:cNvPr>
          <p:cNvSpPr/>
          <p:nvPr/>
        </p:nvSpPr>
        <p:spPr>
          <a:xfrm>
            <a:off x="-5072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1. </a:t>
            </a:r>
            <a:r>
              <a:rPr lang="zh-CN" altLang="zh-CN" sz="1000" dirty="0"/>
              <a:t>数字签名</a:t>
            </a:r>
            <a:endParaRPr lang="zh-CN" altLang="en-US" sz="1000" dirty="0"/>
          </a:p>
        </p:txBody>
      </p:sp>
      <p:sp>
        <p:nvSpPr>
          <p:cNvPr id="7" name="流程图: 可选过程 6">
            <a:hlinkClick r:id="rId3" action="ppaction://hlinksldjump"/>
          </p:cNvPr>
          <p:cNvSpPr/>
          <p:nvPr/>
        </p:nvSpPr>
        <p:spPr>
          <a:xfrm>
            <a:off x="1383770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2. </a:t>
            </a:r>
            <a:r>
              <a:rPr lang="zh-CN" altLang="zh-CN" sz="1000" dirty="0"/>
              <a:t>数字签名协议</a:t>
            </a:r>
          </a:p>
        </p:txBody>
      </p:sp>
      <p:sp>
        <p:nvSpPr>
          <p:cNvPr id="8" name="流程图: 可选过程 7">
            <a:hlinkClick r:id="rId4" action="ppaction://hlinksldjump"/>
          </p:cNvPr>
          <p:cNvSpPr/>
          <p:nvPr/>
        </p:nvSpPr>
        <p:spPr>
          <a:xfrm>
            <a:off x="2771800" y="3242"/>
            <a:ext cx="1526655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CN" sz="1000" dirty="0" smtClean="0"/>
              <a:t>3. </a:t>
            </a:r>
            <a:r>
              <a:rPr lang="zh-CN" altLang="zh-CN" sz="1000" dirty="0" smtClean="0">
                <a:latin typeface="楷体" pitchFamily="49" charset="-122"/>
                <a:ea typeface="楷体" pitchFamily="49" charset="-122"/>
              </a:rPr>
              <a:t>认证</a:t>
            </a:r>
            <a:r>
              <a:rPr lang="zh-CN" altLang="zh-CN" sz="1000" dirty="0">
                <a:latin typeface="楷体" pitchFamily="49" charset="-122"/>
                <a:ea typeface="楷体" pitchFamily="49" charset="-122"/>
              </a:rPr>
              <a:t>的应用</a:t>
            </a:r>
          </a:p>
        </p:txBody>
      </p:sp>
    </p:spTree>
    <p:extLst>
      <p:ext uri="{BB962C8B-B14F-4D97-AF65-F5344CB8AC3E}">
        <p14:creationId xmlns:p14="http://schemas.microsoft.com/office/powerpoint/2010/main" val="26499735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同时实现报文的保密和认证的传送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设有用户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A:n</a:t>
            </a:r>
            <a:r>
              <a:rPr lang="en-US" altLang="zh-CN" baseline="-25000" dirty="0" smtClean="0"/>
              <a:t>A</a:t>
            </a:r>
            <a:r>
              <a:rPr lang="en-US" altLang="zh-CN" dirty="0" smtClean="0"/>
              <a:t>,e</a:t>
            </a:r>
            <a:r>
              <a:rPr lang="en-US" altLang="zh-CN" baseline="-25000" dirty="0" smtClean="0"/>
              <a:t>A</a:t>
            </a:r>
            <a:r>
              <a:rPr lang="en-US" altLang="zh-CN" dirty="0" smtClean="0"/>
              <a:t>,d</a:t>
            </a:r>
            <a:r>
              <a:rPr lang="en-US" altLang="zh-CN" baseline="-25000" dirty="0" smtClean="0"/>
              <a:t>A</a:t>
            </a:r>
            <a:r>
              <a:rPr lang="zh-CN" altLang="en-US" dirty="0" smtClean="0"/>
              <a:t>；</a:t>
            </a:r>
            <a:r>
              <a:rPr lang="en-US" altLang="zh-CN" dirty="0" smtClean="0"/>
              <a:t>B:n</a:t>
            </a:r>
            <a:r>
              <a:rPr lang="en-US" altLang="zh-CN" baseline="-25000" dirty="0" smtClean="0"/>
              <a:t>B</a:t>
            </a:r>
            <a:r>
              <a:rPr lang="en-US" altLang="zh-CN" dirty="0" smtClean="0"/>
              <a:t>,e</a:t>
            </a:r>
            <a:r>
              <a:rPr lang="en-US" altLang="zh-CN" baseline="-25000" dirty="0" smtClean="0"/>
              <a:t>B</a:t>
            </a:r>
            <a:r>
              <a:rPr lang="en-US" altLang="zh-CN" dirty="0" smtClean="0"/>
              <a:t>,d</a:t>
            </a:r>
            <a:r>
              <a:rPr lang="en-US" altLang="zh-CN" baseline="-25000" dirty="0" smtClean="0"/>
              <a:t>B</a:t>
            </a:r>
            <a:r>
              <a:rPr lang="zh-CN" altLang="en-US" dirty="0" smtClean="0"/>
              <a:t>；</a:t>
            </a:r>
            <a:r>
              <a:rPr lang="en-US" altLang="zh-CN" dirty="0" smtClean="0"/>
              <a:t>A→B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</a:t>
            </a:r>
            <a:endParaRPr lang="zh-CN" altLang="en-US" dirty="0" smtClean="0"/>
          </a:p>
          <a:p>
            <a:pPr lvl="1"/>
            <a:r>
              <a:rPr lang="en-US" altLang="zh-CN" dirty="0"/>
              <a:t>	c = (</a:t>
            </a:r>
            <a:r>
              <a:rPr lang="en-US" altLang="zh-CN" dirty="0" err="1"/>
              <a:t>m</a:t>
            </a:r>
            <a:r>
              <a:rPr lang="en-US" altLang="zh-CN" baseline="30000" dirty="0" err="1"/>
              <a:t>d</a:t>
            </a:r>
            <a:r>
              <a:rPr lang="en-US" altLang="zh-CN" sz="2000" baseline="12000" dirty="0" err="1"/>
              <a:t>A</a:t>
            </a:r>
            <a:r>
              <a:rPr lang="en-US" altLang="zh-CN" dirty="0"/>
              <a:t> mod </a:t>
            </a:r>
            <a:r>
              <a:rPr lang="en-US" altLang="zh-CN" dirty="0" err="1"/>
              <a:t>n</a:t>
            </a:r>
            <a:r>
              <a:rPr lang="en-US" altLang="zh-CN" baseline="-25000" dirty="0" err="1"/>
              <a:t>A</a:t>
            </a:r>
            <a:r>
              <a:rPr lang="en-US" altLang="zh-CN" dirty="0"/>
              <a:t>)</a:t>
            </a:r>
            <a:r>
              <a:rPr lang="en-US" altLang="zh-CN" baseline="30000" dirty="0" err="1"/>
              <a:t>e</a:t>
            </a:r>
            <a:r>
              <a:rPr lang="en-US" altLang="zh-CN" sz="2000" baseline="12000" dirty="0" err="1"/>
              <a:t>B</a:t>
            </a:r>
            <a:r>
              <a:rPr lang="en-US" altLang="zh-CN" dirty="0"/>
              <a:t> mod </a:t>
            </a:r>
            <a:r>
              <a:rPr lang="en-US" altLang="zh-CN" dirty="0" err="1"/>
              <a:t>n</a:t>
            </a:r>
            <a:r>
              <a:rPr lang="en-US" altLang="zh-CN" baseline="-25000" dirty="0" err="1"/>
              <a:t>B</a:t>
            </a:r>
            <a:endParaRPr lang="en-US" altLang="zh-CN" baseline="-25000" dirty="0"/>
          </a:p>
          <a:p>
            <a:pPr lvl="1">
              <a:buNone/>
            </a:pPr>
            <a:r>
              <a:rPr lang="en-US" altLang="zh-CN" baseline="-25000" dirty="0"/>
              <a:t>		</a:t>
            </a:r>
            <a:r>
              <a:rPr lang="en-US" altLang="zh-CN" dirty="0"/>
              <a:t>m = (</a:t>
            </a:r>
            <a:r>
              <a:rPr lang="en-US" altLang="zh-CN" dirty="0" err="1"/>
              <a:t>c</a:t>
            </a:r>
            <a:r>
              <a:rPr lang="en-US" altLang="zh-CN" baseline="30000" dirty="0" err="1"/>
              <a:t>d</a:t>
            </a:r>
            <a:r>
              <a:rPr lang="en-US" altLang="zh-CN" sz="1800" baseline="12000" dirty="0" err="1"/>
              <a:t>B</a:t>
            </a:r>
            <a:r>
              <a:rPr lang="en-US" altLang="zh-CN" dirty="0"/>
              <a:t> mod </a:t>
            </a:r>
            <a:r>
              <a:rPr lang="en-US" altLang="zh-CN" dirty="0" err="1"/>
              <a:t>n</a:t>
            </a:r>
            <a:r>
              <a:rPr lang="en-US" altLang="zh-CN" baseline="-25000" dirty="0" err="1"/>
              <a:t>B</a:t>
            </a:r>
            <a:r>
              <a:rPr lang="en-US" altLang="zh-CN" dirty="0"/>
              <a:t> )</a:t>
            </a:r>
            <a:r>
              <a:rPr lang="en-US" altLang="zh-CN" baseline="30000" dirty="0" err="1"/>
              <a:t>e</a:t>
            </a:r>
            <a:r>
              <a:rPr lang="en-US" altLang="zh-CN" sz="1800" baseline="12000" dirty="0" err="1"/>
              <a:t>A</a:t>
            </a:r>
            <a:r>
              <a:rPr lang="en-US" altLang="zh-CN" dirty="0"/>
              <a:t> mod </a:t>
            </a:r>
            <a:r>
              <a:rPr lang="en-US" altLang="zh-CN" dirty="0" err="1"/>
              <a:t>n</a:t>
            </a:r>
            <a:r>
              <a:rPr lang="en-US" altLang="zh-CN" baseline="-25000" dirty="0" err="1"/>
              <a:t>A</a:t>
            </a:r>
            <a:r>
              <a:rPr lang="en-US" altLang="zh-CN" dirty="0"/>
              <a:t> = m</a:t>
            </a:r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或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		c = D</a:t>
            </a:r>
            <a:r>
              <a:rPr lang="en-US" altLang="zh-CN" baseline="-25000" dirty="0"/>
              <a:t>A</a:t>
            </a:r>
            <a:r>
              <a:rPr lang="en-US" altLang="zh-CN" dirty="0"/>
              <a:t>(E</a:t>
            </a:r>
            <a:r>
              <a:rPr lang="en-US" altLang="zh-CN" baseline="-25000" dirty="0"/>
              <a:t>B</a:t>
            </a:r>
            <a:r>
              <a:rPr lang="en-US" altLang="zh-CN" dirty="0"/>
              <a:t>(m)) = (</a:t>
            </a:r>
            <a:r>
              <a:rPr lang="en-US" altLang="zh-CN" dirty="0" err="1"/>
              <a:t>m</a:t>
            </a:r>
            <a:r>
              <a:rPr lang="en-US" altLang="zh-CN" baseline="30000" dirty="0" err="1"/>
              <a:t>e</a:t>
            </a:r>
            <a:r>
              <a:rPr lang="en-US" altLang="zh-CN" sz="2000" baseline="12000" dirty="0" err="1"/>
              <a:t>B</a:t>
            </a:r>
            <a:r>
              <a:rPr lang="en-US" altLang="zh-CN" dirty="0"/>
              <a:t> mod </a:t>
            </a:r>
            <a:r>
              <a:rPr lang="en-US" altLang="zh-CN" dirty="0" err="1"/>
              <a:t>n</a:t>
            </a:r>
            <a:r>
              <a:rPr lang="en-US" altLang="zh-CN" baseline="-25000" dirty="0" err="1"/>
              <a:t>B</a:t>
            </a:r>
            <a:r>
              <a:rPr lang="en-US" altLang="zh-CN" dirty="0"/>
              <a:t>)</a:t>
            </a:r>
            <a:r>
              <a:rPr lang="en-US" altLang="zh-CN" baseline="30000" dirty="0" err="1"/>
              <a:t>d</a:t>
            </a:r>
            <a:r>
              <a:rPr lang="en-US" altLang="zh-CN" sz="2000" baseline="12000" dirty="0" err="1"/>
              <a:t>A</a:t>
            </a:r>
            <a:r>
              <a:rPr lang="en-US" altLang="zh-CN" dirty="0"/>
              <a:t> mod </a:t>
            </a:r>
            <a:r>
              <a:rPr lang="en-US" altLang="zh-CN" dirty="0" err="1"/>
              <a:t>n</a:t>
            </a:r>
            <a:r>
              <a:rPr lang="en-US" altLang="zh-CN" baseline="-25000" dirty="0" err="1"/>
              <a:t>A</a:t>
            </a:r>
            <a:endParaRPr lang="en-US" altLang="zh-CN" baseline="-25000" dirty="0"/>
          </a:p>
          <a:p>
            <a:pPr lvl="1">
              <a:buNone/>
            </a:pPr>
            <a:r>
              <a:rPr lang="en-US" altLang="zh-CN" baseline="-25000" dirty="0"/>
              <a:t>		</a:t>
            </a:r>
            <a:r>
              <a:rPr lang="en-US" altLang="zh-CN" dirty="0"/>
              <a:t>m = (</a:t>
            </a:r>
            <a:r>
              <a:rPr lang="en-US" altLang="zh-CN" dirty="0" err="1"/>
              <a:t>c</a:t>
            </a:r>
            <a:r>
              <a:rPr lang="en-US" altLang="zh-CN" baseline="30000" dirty="0" err="1"/>
              <a:t>e</a:t>
            </a:r>
            <a:r>
              <a:rPr lang="en-US" altLang="zh-CN" sz="1800" baseline="12000" dirty="0" err="1"/>
              <a:t>A</a:t>
            </a:r>
            <a:r>
              <a:rPr lang="en-US" altLang="zh-CN" dirty="0"/>
              <a:t> mod </a:t>
            </a:r>
            <a:r>
              <a:rPr lang="en-US" altLang="zh-CN" dirty="0" err="1"/>
              <a:t>n</a:t>
            </a:r>
            <a:r>
              <a:rPr lang="en-US" altLang="zh-CN" baseline="-25000" dirty="0" err="1"/>
              <a:t>A</a:t>
            </a:r>
            <a:r>
              <a:rPr lang="en-US" altLang="zh-CN" dirty="0"/>
              <a:t> )</a:t>
            </a:r>
            <a:r>
              <a:rPr lang="en-US" altLang="zh-CN" baseline="30000" dirty="0"/>
              <a:t>d</a:t>
            </a:r>
            <a:r>
              <a:rPr lang="en-US" altLang="zh-CN" sz="1800" baseline="12000" dirty="0"/>
              <a:t>B</a:t>
            </a:r>
            <a:r>
              <a:rPr lang="en-US" altLang="zh-CN" dirty="0"/>
              <a:t> mod </a:t>
            </a:r>
            <a:r>
              <a:rPr lang="en-US" altLang="zh-CN" dirty="0" err="1"/>
              <a:t>n</a:t>
            </a:r>
            <a:r>
              <a:rPr lang="en-US" altLang="zh-CN" baseline="-25000" dirty="0" err="1"/>
              <a:t>B</a:t>
            </a:r>
            <a:r>
              <a:rPr lang="en-US" altLang="zh-CN" dirty="0"/>
              <a:t> = </a:t>
            </a:r>
            <a:r>
              <a:rPr lang="en-US" altLang="zh-CN" dirty="0" smtClean="0"/>
              <a:t>m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密码学导论</a:t>
            </a:r>
            <a:r>
              <a:rPr lang="en-US" altLang="zh-CN" smtClean="0"/>
              <a:t>--</a:t>
            </a:r>
            <a:r>
              <a:rPr lang="zh-CN" altLang="en-US" smtClean="0"/>
              <a:t>中国科学技术大学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B7F836-6F9F-42A8-9450-B93EA774C316}" type="slidenum">
              <a:rPr lang="zh-CN" altLang="en-US" smtClean="0"/>
              <a:pPr>
                <a:defRPr/>
              </a:pPr>
              <a:t>33</a:t>
            </a:fld>
            <a:endParaRPr lang="en-US" altLang="zh-CN" dirty="0"/>
          </a:p>
        </p:txBody>
      </p:sp>
      <p:sp>
        <p:nvSpPr>
          <p:cNvPr id="6" name="流程图: 可选过程 5">
            <a:hlinkClick r:id="rId2" action="ppaction://hlinksldjump"/>
          </p:cNvPr>
          <p:cNvSpPr/>
          <p:nvPr/>
        </p:nvSpPr>
        <p:spPr>
          <a:xfrm>
            <a:off x="-5072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1. </a:t>
            </a:r>
            <a:r>
              <a:rPr lang="zh-CN" altLang="zh-CN" sz="1000" dirty="0"/>
              <a:t>数字签名</a:t>
            </a:r>
            <a:endParaRPr lang="zh-CN" altLang="en-US" sz="1000" dirty="0"/>
          </a:p>
        </p:txBody>
      </p:sp>
      <p:sp>
        <p:nvSpPr>
          <p:cNvPr id="8" name="流程图: 可选过程 7">
            <a:hlinkClick r:id="rId3" action="ppaction://hlinksldjump"/>
          </p:cNvPr>
          <p:cNvSpPr/>
          <p:nvPr/>
        </p:nvSpPr>
        <p:spPr>
          <a:xfrm>
            <a:off x="1383770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2. </a:t>
            </a:r>
            <a:r>
              <a:rPr lang="zh-CN" altLang="zh-CN" sz="1000" dirty="0"/>
              <a:t>数字签名协议</a:t>
            </a:r>
          </a:p>
        </p:txBody>
      </p:sp>
      <p:sp>
        <p:nvSpPr>
          <p:cNvPr id="9" name="流程图: 可选过程 8">
            <a:hlinkClick r:id="rId4" action="ppaction://hlinksldjump"/>
          </p:cNvPr>
          <p:cNvSpPr/>
          <p:nvPr/>
        </p:nvSpPr>
        <p:spPr>
          <a:xfrm>
            <a:off x="2771800" y="3242"/>
            <a:ext cx="1526655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CN" sz="1000" dirty="0" smtClean="0"/>
              <a:t>3. </a:t>
            </a:r>
            <a:r>
              <a:rPr lang="zh-CN" altLang="zh-CN" sz="1000" dirty="0" smtClean="0">
                <a:latin typeface="楷体" pitchFamily="49" charset="-122"/>
                <a:ea typeface="楷体" pitchFamily="49" charset="-122"/>
              </a:rPr>
              <a:t>认证</a:t>
            </a:r>
            <a:r>
              <a:rPr lang="zh-CN" altLang="zh-CN" sz="1000" dirty="0">
                <a:latin typeface="楷体" pitchFamily="49" charset="-122"/>
                <a:ea typeface="楷体" pitchFamily="49" charset="-122"/>
              </a:rPr>
              <a:t>的应用</a:t>
            </a:r>
          </a:p>
        </p:txBody>
      </p:sp>
    </p:spTree>
    <p:extLst>
      <p:ext uri="{BB962C8B-B14F-4D97-AF65-F5344CB8AC3E}">
        <p14:creationId xmlns:p14="http://schemas.microsoft.com/office/powerpoint/2010/main" val="204375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特别注意：</a:t>
            </a:r>
            <a:endParaRPr lang="en-US" altLang="zh-CN" dirty="0"/>
          </a:p>
          <a:p>
            <a:pPr lvl="1"/>
            <a:r>
              <a:rPr lang="zh-CN" altLang="en-US" dirty="0"/>
              <a:t>若</a:t>
            </a:r>
            <a:r>
              <a:rPr lang="en-US" altLang="zh-CN" dirty="0" err="1"/>
              <a:t>n</a:t>
            </a:r>
            <a:r>
              <a:rPr lang="en-US" altLang="zh-CN" baseline="-25000" dirty="0" err="1"/>
              <a:t>A</a:t>
            </a:r>
            <a:r>
              <a:rPr lang="en-US" altLang="zh-CN" dirty="0"/>
              <a:t>&lt;</a:t>
            </a:r>
            <a:r>
              <a:rPr lang="en-US" altLang="zh-CN" dirty="0" err="1"/>
              <a:t>n</a:t>
            </a:r>
            <a:r>
              <a:rPr lang="en-US" altLang="zh-CN" baseline="-25000" dirty="0" err="1"/>
              <a:t>B</a:t>
            </a:r>
            <a:r>
              <a:rPr lang="zh-CN" altLang="en-US" dirty="0"/>
              <a:t>，</a:t>
            </a:r>
            <a:r>
              <a:rPr lang="zh-CN" altLang="en-US" dirty="0" smtClean="0"/>
              <a:t>则必须</a:t>
            </a:r>
            <a:endParaRPr lang="en-US" altLang="zh-CN" dirty="0"/>
          </a:p>
          <a:p>
            <a:pPr marL="1314450" lvl="2" indent="-457200">
              <a:buNone/>
            </a:pPr>
            <a:r>
              <a:rPr lang="en-US" altLang="zh-CN" sz="2400" dirty="0"/>
              <a:t>A</a:t>
            </a:r>
            <a:r>
              <a:rPr lang="zh-CN" altLang="en-US" sz="2400" dirty="0"/>
              <a:t>：</a:t>
            </a:r>
            <a:r>
              <a:rPr lang="en-US" altLang="zh-CN" sz="2400" dirty="0"/>
              <a:t>c = E</a:t>
            </a:r>
            <a:r>
              <a:rPr lang="en-US" altLang="zh-CN" sz="2400" baseline="-25000" dirty="0"/>
              <a:t>B</a:t>
            </a:r>
            <a:r>
              <a:rPr lang="en-US" altLang="zh-CN" sz="2400" dirty="0"/>
              <a:t>(D</a:t>
            </a:r>
            <a:r>
              <a:rPr lang="en-US" altLang="zh-CN" sz="2400" baseline="-25000" dirty="0"/>
              <a:t>A</a:t>
            </a:r>
            <a:r>
              <a:rPr lang="en-US" altLang="zh-CN" sz="2400" dirty="0"/>
              <a:t>(m))</a:t>
            </a:r>
          </a:p>
          <a:p>
            <a:pPr marL="1314450" lvl="2" indent="-457200">
              <a:buNone/>
            </a:pPr>
            <a:r>
              <a:rPr lang="en-US" altLang="zh-CN" sz="2400" dirty="0"/>
              <a:t>B</a:t>
            </a:r>
            <a:r>
              <a:rPr lang="zh-CN" altLang="en-US" sz="2400" dirty="0"/>
              <a:t>：</a:t>
            </a:r>
            <a:r>
              <a:rPr lang="en-US" altLang="zh-CN" sz="2400" dirty="0"/>
              <a:t>m = E</a:t>
            </a:r>
            <a:r>
              <a:rPr lang="en-US" altLang="zh-CN" sz="2400" baseline="-25000" dirty="0"/>
              <a:t>A</a:t>
            </a:r>
            <a:r>
              <a:rPr lang="en-US" altLang="zh-CN" sz="2400" dirty="0"/>
              <a:t>(D</a:t>
            </a:r>
            <a:r>
              <a:rPr lang="en-US" altLang="zh-CN" sz="2400" baseline="-25000" dirty="0"/>
              <a:t>B</a:t>
            </a:r>
            <a:r>
              <a:rPr lang="en-US" altLang="zh-CN" sz="2400" dirty="0"/>
              <a:t>(c)) = E</a:t>
            </a:r>
            <a:r>
              <a:rPr lang="en-US" altLang="zh-CN" sz="2400" baseline="-25000" dirty="0"/>
              <a:t>A</a:t>
            </a:r>
            <a:r>
              <a:rPr lang="en-US" altLang="zh-CN" sz="2400" dirty="0"/>
              <a:t>(D</a:t>
            </a:r>
            <a:r>
              <a:rPr lang="en-US" altLang="zh-CN" sz="2400" baseline="-25000" dirty="0"/>
              <a:t>B</a:t>
            </a:r>
            <a:r>
              <a:rPr lang="en-US" altLang="zh-CN" sz="2400" dirty="0"/>
              <a:t>(E</a:t>
            </a:r>
            <a:r>
              <a:rPr lang="en-US" altLang="zh-CN" sz="2400" baseline="-25000" dirty="0"/>
              <a:t>B</a:t>
            </a:r>
            <a:r>
              <a:rPr lang="en-US" altLang="zh-CN" sz="2400" dirty="0"/>
              <a:t>(D</a:t>
            </a:r>
            <a:r>
              <a:rPr lang="en-US" altLang="zh-CN" sz="2400" baseline="-25000" dirty="0"/>
              <a:t>A</a:t>
            </a:r>
            <a:r>
              <a:rPr lang="en-US" altLang="zh-CN" sz="2400" dirty="0"/>
              <a:t>(m))))</a:t>
            </a:r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若</a:t>
            </a:r>
            <a:r>
              <a:rPr lang="en-US" altLang="zh-CN" dirty="0" err="1"/>
              <a:t>n</a:t>
            </a:r>
            <a:r>
              <a:rPr lang="en-US" altLang="zh-CN" baseline="-25000" dirty="0" err="1"/>
              <a:t>B</a:t>
            </a:r>
            <a:r>
              <a:rPr lang="en-US" altLang="zh-CN" dirty="0"/>
              <a:t>&lt;</a:t>
            </a:r>
            <a:r>
              <a:rPr lang="en-US" altLang="zh-CN" dirty="0" err="1"/>
              <a:t>n</a:t>
            </a:r>
            <a:r>
              <a:rPr lang="en-US" altLang="zh-CN" baseline="-25000" dirty="0" err="1"/>
              <a:t>A</a:t>
            </a:r>
            <a:r>
              <a:rPr lang="zh-CN" altLang="en-US" dirty="0"/>
              <a:t>，</a:t>
            </a:r>
            <a:r>
              <a:rPr lang="zh-CN" altLang="en-US" dirty="0" smtClean="0"/>
              <a:t>则必须</a:t>
            </a:r>
            <a:endParaRPr lang="en-US" altLang="zh-CN" dirty="0"/>
          </a:p>
          <a:p>
            <a:pPr marL="1314450" lvl="2" indent="-457200">
              <a:buNone/>
            </a:pPr>
            <a:r>
              <a:rPr lang="en-US" altLang="zh-CN" sz="2400" dirty="0"/>
              <a:t>A</a:t>
            </a:r>
            <a:r>
              <a:rPr lang="zh-CN" altLang="en-US" sz="2400" dirty="0"/>
              <a:t>：</a:t>
            </a:r>
            <a:r>
              <a:rPr lang="en-US" altLang="zh-CN" sz="2400" dirty="0"/>
              <a:t>c = D</a:t>
            </a:r>
            <a:r>
              <a:rPr lang="en-US" altLang="zh-CN" sz="2400" baseline="-25000" dirty="0"/>
              <a:t>A</a:t>
            </a:r>
            <a:r>
              <a:rPr lang="en-US" altLang="zh-CN" sz="2400" dirty="0"/>
              <a:t>(E</a:t>
            </a:r>
            <a:r>
              <a:rPr lang="en-US" altLang="zh-CN" sz="2400" baseline="-25000" dirty="0"/>
              <a:t>B</a:t>
            </a:r>
            <a:r>
              <a:rPr lang="en-US" altLang="zh-CN" sz="2400" dirty="0"/>
              <a:t>(m))</a:t>
            </a:r>
          </a:p>
          <a:p>
            <a:pPr marL="1314450" lvl="2" indent="-457200">
              <a:buNone/>
            </a:pPr>
            <a:r>
              <a:rPr lang="en-US" altLang="zh-CN" sz="2400" dirty="0"/>
              <a:t>B</a:t>
            </a:r>
            <a:r>
              <a:rPr lang="zh-CN" altLang="en-US" sz="2400" dirty="0"/>
              <a:t>：</a:t>
            </a:r>
            <a:r>
              <a:rPr lang="en-US" altLang="zh-CN" sz="2400" dirty="0"/>
              <a:t>m = D</a:t>
            </a:r>
            <a:r>
              <a:rPr lang="en-US" altLang="zh-CN" sz="2400" baseline="-25000" dirty="0"/>
              <a:t>B</a:t>
            </a:r>
            <a:r>
              <a:rPr lang="en-US" altLang="zh-CN" sz="2400" dirty="0"/>
              <a:t>(E</a:t>
            </a:r>
            <a:r>
              <a:rPr lang="en-US" altLang="zh-CN" sz="2400" baseline="-25000" dirty="0"/>
              <a:t>A</a:t>
            </a:r>
            <a:r>
              <a:rPr lang="en-US" altLang="zh-CN" sz="2400" dirty="0"/>
              <a:t>(c)) = D</a:t>
            </a:r>
            <a:r>
              <a:rPr lang="en-US" altLang="zh-CN" sz="2400" baseline="-25000" dirty="0"/>
              <a:t>B</a:t>
            </a:r>
            <a:r>
              <a:rPr lang="en-US" altLang="zh-CN" sz="2400" dirty="0"/>
              <a:t>(E</a:t>
            </a:r>
            <a:r>
              <a:rPr lang="en-US" altLang="zh-CN" sz="2400" baseline="-25000" dirty="0"/>
              <a:t>A</a:t>
            </a:r>
            <a:r>
              <a:rPr lang="en-US" altLang="zh-CN" sz="2400" dirty="0"/>
              <a:t>(D</a:t>
            </a:r>
            <a:r>
              <a:rPr lang="en-US" altLang="zh-CN" sz="2400" baseline="-25000" dirty="0"/>
              <a:t>A</a:t>
            </a:r>
            <a:r>
              <a:rPr lang="en-US" altLang="zh-CN" sz="2400" dirty="0"/>
              <a:t>(E</a:t>
            </a:r>
            <a:r>
              <a:rPr lang="en-US" altLang="zh-CN" sz="2400" baseline="-25000" dirty="0"/>
              <a:t>B</a:t>
            </a:r>
            <a:r>
              <a:rPr lang="en-US" altLang="zh-CN" sz="2400" dirty="0"/>
              <a:t>(m))))</a:t>
            </a:r>
          </a:p>
          <a:p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密码学导论</a:t>
            </a:r>
            <a:r>
              <a:rPr lang="en-US" altLang="zh-CN" smtClean="0"/>
              <a:t>--</a:t>
            </a:r>
            <a:r>
              <a:rPr lang="zh-CN" altLang="en-US" smtClean="0"/>
              <a:t>中国科学技术大学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B7F836-6F9F-42A8-9450-B93EA774C316}" type="slidenum">
              <a:rPr lang="zh-CN" altLang="en-US" smtClean="0"/>
              <a:pPr>
                <a:defRPr/>
              </a:pPr>
              <a:t>34</a:t>
            </a:fld>
            <a:endParaRPr lang="en-US" altLang="zh-CN" dirty="0"/>
          </a:p>
        </p:txBody>
      </p:sp>
      <p:sp>
        <p:nvSpPr>
          <p:cNvPr id="8" name="流程图: 可选过程 7">
            <a:hlinkClick r:id="rId2" action="ppaction://hlinksldjump"/>
          </p:cNvPr>
          <p:cNvSpPr/>
          <p:nvPr/>
        </p:nvSpPr>
        <p:spPr>
          <a:xfrm>
            <a:off x="-5072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1. </a:t>
            </a:r>
            <a:r>
              <a:rPr lang="zh-CN" altLang="zh-CN" sz="1000" dirty="0"/>
              <a:t>数字签名</a:t>
            </a:r>
            <a:endParaRPr lang="zh-CN" altLang="en-US" sz="1000" dirty="0"/>
          </a:p>
        </p:txBody>
      </p:sp>
      <p:sp>
        <p:nvSpPr>
          <p:cNvPr id="9" name="流程图: 可选过程 8">
            <a:hlinkClick r:id="rId3" action="ppaction://hlinksldjump"/>
          </p:cNvPr>
          <p:cNvSpPr/>
          <p:nvPr/>
        </p:nvSpPr>
        <p:spPr>
          <a:xfrm>
            <a:off x="1383770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2. </a:t>
            </a:r>
            <a:r>
              <a:rPr lang="zh-CN" altLang="zh-CN" sz="1000" dirty="0"/>
              <a:t>数字签名协议</a:t>
            </a:r>
          </a:p>
        </p:txBody>
      </p:sp>
      <p:sp>
        <p:nvSpPr>
          <p:cNvPr id="10" name="流程图: 可选过程 9">
            <a:hlinkClick r:id="rId4" action="ppaction://hlinksldjump"/>
          </p:cNvPr>
          <p:cNvSpPr/>
          <p:nvPr/>
        </p:nvSpPr>
        <p:spPr>
          <a:xfrm>
            <a:off x="2771800" y="3242"/>
            <a:ext cx="1526655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CN" sz="1000" dirty="0" smtClean="0"/>
              <a:t>3. </a:t>
            </a:r>
            <a:r>
              <a:rPr lang="zh-CN" altLang="zh-CN" sz="1000" dirty="0" smtClean="0">
                <a:latin typeface="楷体" pitchFamily="49" charset="-122"/>
                <a:ea typeface="楷体" pitchFamily="49" charset="-122"/>
              </a:rPr>
              <a:t>认证</a:t>
            </a:r>
            <a:r>
              <a:rPr lang="zh-CN" altLang="zh-CN" sz="1000" dirty="0">
                <a:latin typeface="楷体" pitchFamily="49" charset="-122"/>
                <a:ea typeface="楷体" pitchFamily="49" charset="-122"/>
              </a:rPr>
              <a:t>的应用</a:t>
            </a:r>
          </a:p>
        </p:txBody>
      </p:sp>
    </p:spTree>
    <p:extLst>
      <p:ext uri="{BB962C8B-B14F-4D97-AF65-F5344CB8AC3E}">
        <p14:creationId xmlns:p14="http://schemas.microsoft.com/office/powerpoint/2010/main" val="149779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95536" y="357188"/>
            <a:ext cx="8472487" cy="6000750"/>
          </a:xfrm>
        </p:spPr>
        <p:txBody>
          <a:bodyPr/>
          <a:lstStyle/>
          <a:p>
            <a:pPr algn="l"/>
            <a:endParaRPr lang="en-US" altLang="zh-CN" dirty="0" smtClean="0"/>
          </a:p>
          <a:p>
            <a:pPr algn="l"/>
            <a:r>
              <a:rPr lang="zh-CN" altLang="en-US" dirty="0" smtClean="0"/>
              <a:t>例：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</a:t>
            </a:r>
            <a:r>
              <a:rPr lang="en-US" altLang="zh-CN" baseline="-25000" dirty="0" err="1" smtClean="0"/>
              <a:t>A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e</a:t>
            </a:r>
            <a:r>
              <a:rPr lang="en-US" altLang="zh-CN" baseline="-25000" dirty="0" err="1" smtClean="0"/>
              <a:t>A</a:t>
            </a:r>
            <a:r>
              <a:rPr lang="en-US" altLang="zh-CN" dirty="0" smtClean="0"/>
              <a:t>)=(15, 3)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</a:t>
            </a:r>
            <a:r>
              <a:rPr lang="en-US" altLang="zh-CN" baseline="-25000" dirty="0" err="1" smtClean="0"/>
              <a:t>B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e</a:t>
            </a:r>
            <a:r>
              <a:rPr lang="en-US" altLang="zh-CN" baseline="-25000" dirty="0" err="1" smtClean="0"/>
              <a:t>B</a:t>
            </a:r>
            <a:r>
              <a:rPr lang="en-US" altLang="zh-CN" dirty="0" smtClean="0"/>
              <a:t>)=(35, 5)</a:t>
            </a:r>
            <a:r>
              <a:rPr lang="zh-CN" altLang="en-US" dirty="0" smtClean="0"/>
              <a:t>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A</a:t>
            </a:r>
            <a:r>
              <a:rPr lang="zh-CN" altLang="en-US" dirty="0" smtClean="0"/>
              <a:t>发送</a:t>
            </a:r>
            <a:r>
              <a:rPr lang="en-US" altLang="zh-CN" dirty="0" smtClean="0"/>
              <a:t>m=11</a:t>
            </a:r>
            <a:r>
              <a:rPr lang="zh-CN" altLang="en-US" dirty="0" smtClean="0"/>
              <a:t>给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，要求既保密又认证地传送。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err="1" smtClean="0"/>
              <a:t>d</a:t>
            </a:r>
            <a:r>
              <a:rPr lang="en-US" altLang="zh-CN" baseline="-25000" dirty="0" err="1" smtClean="0"/>
              <a:t>A</a:t>
            </a:r>
            <a:r>
              <a:rPr lang="en-US" altLang="zh-CN" dirty="0" smtClean="0"/>
              <a:t>=3, d</a:t>
            </a:r>
            <a:r>
              <a:rPr lang="en-US" altLang="zh-CN" baseline="-25000" dirty="0" smtClean="0"/>
              <a:t>B</a:t>
            </a:r>
            <a:r>
              <a:rPr lang="en-US" altLang="zh-CN" dirty="0" smtClean="0"/>
              <a:t>=5</a:t>
            </a:r>
          </a:p>
          <a:p>
            <a:pPr lvl="1"/>
            <a:r>
              <a:rPr lang="en-US" altLang="zh-CN" dirty="0" err="1" smtClean="0"/>
              <a:t>n</a:t>
            </a:r>
            <a:r>
              <a:rPr lang="en-US" altLang="zh-CN" baseline="-25000" dirty="0" err="1" smtClean="0"/>
              <a:t>A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n</a:t>
            </a:r>
            <a:r>
              <a:rPr lang="en-US" altLang="zh-CN" baseline="-25000" dirty="0" err="1" smtClean="0"/>
              <a:t>B</a:t>
            </a:r>
            <a:r>
              <a:rPr lang="zh-CN" altLang="en-US" dirty="0" smtClean="0"/>
              <a:t>，因此先签名，后加密；先解密，后验证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c=(11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 mod 15)</a:t>
            </a:r>
            <a:r>
              <a:rPr lang="en-US" altLang="zh-CN" baseline="30000" dirty="0" smtClean="0"/>
              <a:t>5</a:t>
            </a:r>
            <a:r>
              <a:rPr lang="en-US" altLang="zh-CN" dirty="0" smtClean="0"/>
              <a:t> mod 35=16</a:t>
            </a:r>
          </a:p>
          <a:p>
            <a:pPr lvl="1"/>
            <a:r>
              <a:rPr lang="en-US" altLang="zh-CN" dirty="0" smtClean="0"/>
              <a:t>m=(16</a:t>
            </a:r>
            <a:r>
              <a:rPr lang="en-US" altLang="zh-CN" baseline="30000" dirty="0" smtClean="0"/>
              <a:t>5</a:t>
            </a:r>
            <a:r>
              <a:rPr lang="en-US" altLang="zh-CN" dirty="0" smtClean="0"/>
              <a:t> mod 35)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 mod 15=11</a:t>
            </a:r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若先加密，后签名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c=(11</a:t>
            </a:r>
            <a:r>
              <a:rPr lang="en-US" altLang="zh-CN" baseline="30000" dirty="0" smtClean="0"/>
              <a:t>5</a:t>
            </a:r>
            <a:r>
              <a:rPr lang="en-US" altLang="zh-CN" dirty="0" smtClean="0"/>
              <a:t> mod 35)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 mod 15=16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 mod 15=1</a:t>
            </a:r>
          </a:p>
          <a:p>
            <a:pPr lvl="1"/>
            <a:r>
              <a:rPr lang="en-US" altLang="zh-CN" dirty="0" smtClean="0"/>
              <a:t>m=(1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 mod 15)</a:t>
            </a:r>
            <a:r>
              <a:rPr lang="en-US" altLang="zh-CN" baseline="30000" dirty="0" smtClean="0"/>
              <a:t>5</a:t>
            </a:r>
            <a:r>
              <a:rPr lang="en-US" altLang="zh-CN" dirty="0" smtClean="0"/>
              <a:t> mod 35=1 </a:t>
            </a:r>
            <a:r>
              <a:rPr lang="zh-CN" altLang="en-US" dirty="0"/>
              <a:t>出错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密码学导论</a:t>
            </a:r>
            <a:r>
              <a:rPr lang="en-US" altLang="zh-CN" smtClean="0"/>
              <a:t>--</a:t>
            </a:r>
            <a:r>
              <a:rPr lang="zh-CN" altLang="en-US" smtClean="0"/>
              <a:t>中国科学技术大学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7484B5-1F67-4C82-B7D7-3383E5F545DB}" type="slidenum">
              <a:rPr lang="zh-CN" altLang="en-US" smtClean="0"/>
              <a:pPr>
                <a:defRPr/>
              </a:pPr>
              <a:t>35</a:t>
            </a:fld>
            <a:endParaRPr lang="en-US" altLang="zh-CN" dirty="0"/>
          </a:p>
        </p:txBody>
      </p:sp>
      <p:sp>
        <p:nvSpPr>
          <p:cNvPr id="6" name="流程图: 可选过程 5">
            <a:hlinkClick r:id="rId2" action="ppaction://hlinksldjump"/>
          </p:cNvPr>
          <p:cNvSpPr/>
          <p:nvPr/>
        </p:nvSpPr>
        <p:spPr>
          <a:xfrm>
            <a:off x="-5072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1. </a:t>
            </a:r>
            <a:r>
              <a:rPr lang="zh-CN" altLang="zh-CN" sz="1000" dirty="0"/>
              <a:t>数字签名</a:t>
            </a:r>
            <a:endParaRPr lang="zh-CN" altLang="en-US" sz="1000" dirty="0"/>
          </a:p>
        </p:txBody>
      </p:sp>
      <p:sp>
        <p:nvSpPr>
          <p:cNvPr id="7" name="流程图: 可选过程 6">
            <a:hlinkClick r:id="rId3" action="ppaction://hlinksldjump"/>
          </p:cNvPr>
          <p:cNvSpPr/>
          <p:nvPr/>
        </p:nvSpPr>
        <p:spPr>
          <a:xfrm>
            <a:off x="1383770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2. </a:t>
            </a:r>
            <a:r>
              <a:rPr lang="zh-CN" altLang="zh-CN" sz="1000" dirty="0"/>
              <a:t>数字签名协议</a:t>
            </a:r>
          </a:p>
        </p:txBody>
      </p:sp>
      <p:sp>
        <p:nvSpPr>
          <p:cNvPr id="8" name="流程图: 可选过程 7">
            <a:hlinkClick r:id="rId4" action="ppaction://hlinksldjump"/>
          </p:cNvPr>
          <p:cNvSpPr/>
          <p:nvPr/>
        </p:nvSpPr>
        <p:spPr>
          <a:xfrm>
            <a:off x="2771800" y="3242"/>
            <a:ext cx="1526655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CN" sz="1000" dirty="0" smtClean="0"/>
              <a:t>3. </a:t>
            </a:r>
            <a:r>
              <a:rPr lang="zh-CN" altLang="zh-CN" sz="1000" dirty="0" smtClean="0">
                <a:latin typeface="楷体" pitchFamily="49" charset="-122"/>
                <a:ea typeface="楷体" pitchFamily="49" charset="-122"/>
              </a:rPr>
              <a:t>认证</a:t>
            </a:r>
            <a:r>
              <a:rPr lang="zh-CN" altLang="zh-CN" sz="1000" dirty="0">
                <a:latin typeface="楷体" pitchFamily="49" charset="-122"/>
                <a:ea typeface="楷体" pitchFamily="49" charset="-122"/>
              </a:rPr>
              <a:t>的应用</a:t>
            </a:r>
          </a:p>
        </p:txBody>
      </p:sp>
    </p:spTree>
    <p:extLst>
      <p:ext uri="{BB962C8B-B14F-4D97-AF65-F5344CB8AC3E}">
        <p14:creationId xmlns:p14="http://schemas.microsoft.com/office/powerpoint/2010/main" val="129607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/>
              <a:t>三、基于</a:t>
            </a:r>
            <a:r>
              <a:rPr lang="en-US" altLang="zh-CN" dirty="0" err="1" smtClean="0"/>
              <a:t>ElGamal</a:t>
            </a:r>
            <a:r>
              <a:rPr lang="zh-CN" altLang="en-US" dirty="0" smtClean="0"/>
              <a:t>方法的数字签名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507288" cy="5029200"/>
          </a:xfrm>
        </p:spPr>
        <p:txBody>
          <a:bodyPr/>
          <a:lstStyle/>
          <a:p>
            <a:r>
              <a:rPr lang="zh-CN" altLang="en-US" dirty="0" smtClean="0">
                <a:cs typeface="Times New Roman" pitchFamily="18" charset="0"/>
              </a:rPr>
              <a:t>共享大素数</a:t>
            </a:r>
            <a:r>
              <a:rPr lang="en-US" altLang="zh-CN" dirty="0" smtClean="0">
                <a:cs typeface="Times New Roman" pitchFamily="18" charset="0"/>
              </a:rPr>
              <a:t>p,</a:t>
            </a:r>
            <a:r>
              <a:rPr lang="zh-CN" altLang="en-US" dirty="0" smtClean="0">
                <a:cs typeface="Times New Roman" pitchFamily="18" charset="0"/>
              </a:rPr>
              <a:t>本原元</a:t>
            </a:r>
            <a:r>
              <a:rPr lang="en-US" altLang="zh-CN" dirty="0" smtClean="0">
                <a:cs typeface="Times New Roman" pitchFamily="18" charset="0"/>
              </a:rPr>
              <a:t>α; </a:t>
            </a:r>
            <a:r>
              <a:rPr lang="zh-CN" altLang="en-US" dirty="0" smtClean="0">
                <a:cs typeface="Times New Roman" pitchFamily="18" charset="0"/>
              </a:rPr>
              <a:t>私钥</a:t>
            </a:r>
            <a:r>
              <a:rPr lang="en-US" altLang="zh-CN" dirty="0" smtClean="0">
                <a:cs typeface="Times New Roman" pitchFamily="18" charset="0"/>
              </a:rPr>
              <a:t>x,</a:t>
            </a:r>
            <a:r>
              <a:rPr lang="zh-CN" altLang="en-US" dirty="0" smtClean="0">
                <a:cs typeface="Times New Roman" pitchFamily="18" charset="0"/>
              </a:rPr>
              <a:t>公钥</a:t>
            </a:r>
            <a:r>
              <a:rPr lang="en-US" altLang="zh-CN" dirty="0" smtClean="0">
                <a:cs typeface="Times New Roman" pitchFamily="18" charset="0"/>
              </a:rPr>
              <a:t>Y=</a:t>
            </a:r>
            <a:r>
              <a:rPr lang="en-US" altLang="zh-CN" dirty="0" err="1" smtClean="0">
                <a:cs typeface="Times New Roman" pitchFamily="18" charset="0"/>
              </a:rPr>
              <a:t>α</a:t>
            </a:r>
            <a:r>
              <a:rPr lang="en-US" altLang="zh-CN" baseline="30000" dirty="0" err="1" smtClean="0">
                <a:cs typeface="Times New Roman" pitchFamily="18" charset="0"/>
              </a:rPr>
              <a:t>x</a:t>
            </a:r>
            <a:r>
              <a:rPr lang="en-US" altLang="zh-CN" dirty="0" smtClean="0">
                <a:cs typeface="Times New Roman" pitchFamily="18" charset="0"/>
              </a:rPr>
              <a:t> mod p</a:t>
            </a:r>
          </a:p>
          <a:p>
            <a:pPr lvl="1"/>
            <a:r>
              <a:rPr lang="zh-CN" altLang="en-US" dirty="0" smtClean="0">
                <a:cs typeface="Times New Roman" pitchFamily="18" charset="0"/>
              </a:rPr>
              <a:t>加密：</a:t>
            </a:r>
            <a:r>
              <a:rPr lang="en-US" altLang="zh-CN" dirty="0" smtClean="0">
                <a:cs typeface="Times New Roman" pitchFamily="18" charset="0"/>
              </a:rPr>
              <a:t> 0</a:t>
            </a:r>
            <a:r>
              <a:rPr lang="zh-CN" altLang="en-US" dirty="0" smtClean="0">
                <a:cs typeface="Times New Roman" pitchFamily="18" charset="0"/>
              </a:rPr>
              <a:t>≤</a:t>
            </a:r>
            <a:r>
              <a:rPr lang="en-US" altLang="zh-CN" dirty="0" smtClean="0">
                <a:cs typeface="Times New Roman" pitchFamily="18" charset="0"/>
              </a:rPr>
              <a:t>m</a:t>
            </a:r>
            <a:r>
              <a:rPr lang="zh-CN" altLang="en-US" dirty="0" smtClean="0">
                <a:cs typeface="Times New Roman" pitchFamily="18" charset="0"/>
              </a:rPr>
              <a:t>≤</a:t>
            </a:r>
            <a:r>
              <a:rPr lang="en-US" altLang="zh-CN" dirty="0" smtClean="0">
                <a:cs typeface="Times New Roman" pitchFamily="18" charset="0"/>
              </a:rPr>
              <a:t> p-1</a:t>
            </a:r>
            <a:r>
              <a:rPr lang="zh-CN" altLang="en-US" dirty="0" smtClean="0">
                <a:cs typeface="Times New Roman" pitchFamily="18" charset="0"/>
              </a:rPr>
              <a:t>，这里</a:t>
            </a:r>
            <a:r>
              <a:rPr lang="en-US" altLang="zh-CN" dirty="0" smtClean="0">
                <a:cs typeface="Times New Roman" pitchFamily="18" charset="0"/>
              </a:rPr>
              <a:t>k</a:t>
            </a:r>
            <a:r>
              <a:rPr lang="zh-CN" altLang="en-US" dirty="0" smtClean="0">
                <a:cs typeface="Times New Roman" pitchFamily="18" charset="0"/>
              </a:rPr>
              <a:t>的作用即为</a:t>
            </a:r>
            <a:r>
              <a:rPr lang="en-US" altLang="zh-CN" dirty="0" err="1" smtClean="0">
                <a:cs typeface="Times New Roman" pitchFamily="18" charset="0"/>
              </a:rPr>
              <a:t>x</a:t>
            </a:r>
            <a:r>
              <a:rPr lang="en-US" altLang="zh-CN" baseline="-25000" dirty="0" err="1" smtClean="0">
                <a:cs typeface="Times New Roman" pitchFamily="18" charset="0"/>
              </a:rPr>
              <a:t>A</a:t>
            </a:r>
            <a:endParaRPr lang="en-US" altLang="zh-CN" baseline="-25000" dirty="0" smtClean="0">
              <a:cs typeface="Times New Roman" pitchFamily="18" charset="0"/>
            </a:endParaRPr>
          </a:p>
          <a:p>
            <a:pPr lvl="1">
              <a:buNone/>
            </a:pPr>
            <a:r>
              <a:rPr lang="en-US" altLang="zh-CN" dirty="0" smtClean="0">
                <a:cs typeface="Times New Roman" pitchFamily="18" charset="0"/>
              </a:rPr>
              <a:t>		      (c</a:t>
            </a:r>
            <a:r>
              <a:rPr lang="en-US" altLang="zh-CN" baseline="-25000" dirty="0" smtClean="0">
                <a:cs typeface="Times New Roman" pitchFamily="18" charset="0"/>
              </a:rPr>
              <a:t>1</a:t>
            </a:r>
            <a:r>
              <a:rPr lang="en-US" altLang="zh-CN" dirty="0" smtClean="0">
                <a:cs typeface="Times New Roman" pitchFamily="18" charset="0"/>
              </a:rPr>
              <a:t>,c</a:t>
            </a:r>
            <a:r>
              <a:rPr lang="en-US" altLang="zh-CN" baseline="-25000" dirty="0" smtClean="0">
                <a:cs typeface="Times New Roman" pitchFamily="18" charset="0"/>
              </a:rPr>
              <a:t>2</a:t>
            </a:r>
            <a:r>
              <a:rPr lang="en-US" altLang="zh-CN" dirty="0" smtClean="0">
                <a:cs typeface="Times New Roman" pitchFamily="18" charset="0"/>
              </a:rPr>
              <a:t>), c</a:t>
            </a:r>
            <a:r>
              <a:rPr lang="en-US" altLang="zh-CN" baseline="-25000" dirty="0" smtClean="0">
                <a:cs typeface="Times New Roman" pitchFamily="18" charset="0"/>
              </a:rPr>
              <a:t>1</a:t>
            </a:r>
            <a:r>
              <a:rPr lang="en-US" altLang="zh-CN" dirty="0" smtClean="0">
                <a:cs typeface="Times New Roman" pitchFamily="18" charset="0"/>
              </a:rPr>
              <a:t>=</a:t>
            </a:r>
            <a:r>
              <a:rPr lang="en-US" altLang="zh-CN" dirty="0" err="1" smtClean="0">
                <a:cs typeface="Times New Roman" pitchFamily="18" charset="0"/>
              </a:rPr>
              <a:t>α</a:t>
            </a:r>
            <a:r>
              <a:rPr lang="en-US" altLang="zh-CN" baseline="30000" dirty="0" err="1" smtClean="0">
                <a:cs typeface="Times New Roman" pitchFamily="18" charset="0"/>
              </a:rPr>
              <a:t>k</a:t>
            </a:r>
            <a:r>
              <a:rPr lang="en-US" altLang="zh-CN" dirty="0" smtClean="0">
                <a:cs typeface="Times New Roman" pitchFamily="18" charset="0"/>
              </a:rPr>
              <a:t> mod p, c</a:t>
            </a:r>
            <a:r>
              <a:rPr lang="en-US" altLang="zh-CN" baseline="-25000" dirty="0" smtClean="0">
                <a:cs typeface="Times New Roman" pitchFamily="18" charset="0"/>
              </a:rPr>
              <a:t>2</a:t>
            </a:r>
            <a:r>
              <a:rPr lang="en-US" altLang="zh-CN" dirty="0" smtClean="0">
                <a:cs typeface="Times New Roman" pitchFamily="18" charset="0"/>
              </a:rPr>
              <a:t>=</a:t>
            </a:r>
            <a:r>
              <a:rPr lang="en-US" altLang="zh-CN" dirty="0" err="1" smtClean="0">
                <a:cs typeface="Times New Roman" pitchFamily="18" charset="0"/>
              </a:rPr>
              <a:t>mY</a:t>
            </a:r>
            <a:r>
              <a:rPr lang="en-US" altLang="zh-CN" baseline="-25000" dirty="0" err="1" smtClean="0">
                <a:cs typeface="Times New Roman" pitchFamily="18" charset="0"/>
              </a:rPr>
              <a:t>B</a:t>
            </a:r>
            <a:r>
              <a:rPr lang="en-US" altLang="zh-CN" baseline="30000" dirty="0" err="1" smtClean="0">
                <a:cs typeface="Times New Roman" pitchFamily="18" charset="0"/>
              </a:rPr>
              <a:t>k</a:t>
            </a:r>
            <a:r>
              <a:rPr lang="en-US" altLang="zh-CN" dirty="0" smtClean="0">
                <a:cs typeface="Times New Roman" pitchFamily="18" charset="0"/>
              </a:rPr>
              <a:t> mod p</a:t>
            </a:r>
          </a:p>
          <a:p>
            <a:pPr lvl="1"/>
            <a:r>
              <a:rPr lang="zh-CN" altLang="en-US" dirty="0" smtClean="0">
                <a:cs typeface="Times New Roman" pitchFamily="18" charset="0"/>
              </a:rPr>
              <a:t>解密：</a:t>
            </a:r>
            <a:r>
              <a:rPr lang="en-US" altLang="zh-CN" dirty="0" smtClean="0">
                <a:cs typeface="Times New Roman" pitchFamily="18" charset="0"/>
              </a:rPr>
              <a:t> K=c</a:t>
            </a:r>
            <a:r>
              <a:rPr lang="en-US" altLang="zh-CN" baseline="-25000" dirty="0" smtClean="0">
                <a:cs typeface="Times New Roman" pitchFamily="18" charset="0"/>
              </a:rPr>
              <a:t>1</a:t>
            </a:r>
            <a:r>
              <a:rPr lang="en-US" altLang="zh-CN" baseline="30000" dirty="0" smtClean="0">
                <a:cs typeface="Times New Roman" pitchFamily="18" charset="0"/>
              </a:rPr>
              <a:t>x</a:t>
            </a:r>
            <a:r>
              <a:rPr lang="en-US" altLang="zh-CN" baseline="12000" dirty="0" smtClean="0">
                <a:cs typeface="Times New Roman" pitchFamily="18" charset="0"/>
              </a:rPr>
              <a:t>B</a:t>
            </a:r>
            <a:r>
              <a:rPr lang="zh-CN" altLang="en-US" dirty="0" smtClean="0">
                <a:cs typeface="Times New Roman" pitchFamily="18" charset="0"/>
              </a:rPr>
              <a:t> </a:t>
            </a:r>
            <a:r>
              <a:rPr lang="en-US" altLang="zh-CN" dirty="0" smtClean="0">
                <a:cs typeface="Times New Roman" pitchFamily="18" charset="0"/>
              </a:rPr>
              <a:t>mod p, m=c</a:t>
            </a:r>
            <a:r>
              <a:rPr lang="en-US" altLang="zh-CN" baseline="-25000" dirty="0" smtClean="0">
                <a:cs typeface="Times New Roman" pitchFamily="18" charset="0"/>
              </a:rPr>
              <a:t>2</a:t>
            </a:r>
            <a:r>
              <a:rPr lang="en-US" altLang="zh-CN" dirty="0" smtClean="0">
                <a:cs typeface="Times New Roman" pitchFamily="18" charset="0"/>
              </a:rPr>
              <a:t>K</a:t>
            </a:r>
            <a:r>
              <a:rPr lang="en-US" altLang="zh-CN" baseline="30000" dirty="0" smtClean="0">
                <a:cs typeface="Times New Roman" pitchFamily="18" charset="0"/>
              </a:rPr>
              <a:t>-1</a:t>
            </a:r>
            <a:r>
              <a:rPr lang="en-US" altLang="zh-CN" dirty="0" smtClean="0">
                <a:cs typeface="Times New Roman" pitchFamily="18" charset="0"/>
              </a:rPr>
              <a:t> mod p</a:t>
            </a:r>
          </a:p>
          <a:p>
            <a:pPr lvl="1"/>
            <a:endParaRPr lang="en-US" altLang="zh-CN" dirty="0" smtClean="0"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cs typeface="Times New Roman" pitchFamily="18" charset="0"/>
              </a:rPr>
              <a:t>签名：这里</a:t>
            </a:r>
            <a:r>
              <a:rPr lang="en-US" altLang="zh-CN" dirty="0" smtClean="0">
                <a:cs typeface="Times New Roman" pitchFamily="18" charset="0"/>
              </a:rPr>
              <a:t>k</a:t>
            </a:r>
            <a:r>
              <a:rPr lang="zh-CN" altLang="en-US" dirty="0" smtClean="0">
                <a:cs typeface="Times New Roman" pitchFamily="18" charset="0"/>
              </a:rPr>
              <a:t>与</a:t>
            </a:r>
            <a:r>
              <a:rPr lang="en-US" altLang="zh-CN" dirty="0" err="1" smtClean="0">
                <a:cs typeface="Times New Roman" pitchFamily="18" charset="0"/>
              </a:rPr>
              <a:t>x</a:t>
            </a:r>
            <a:r>
              <a:rPr lang="en-US" altLang="zh-CN" baseline="-25000" dirty="0" err="1" smtClean="0">
                <a:cs typeface="Times New Roman" pitchFamily="18" charset="0"/>
              </a:rPr>
              <a:t>A</a:t>
            </a:r>
            <a:r>
              <a:rPr lang="zh-CN" altLang="en-US" dirty="0" smtClean="0">
                <a:cs typeface="Times New Roman" pitchFamily="18" charset="0"/>
              </a:rPr>
              <a:t>作用不同，且</a:t>
            </a:r>
            <a:r>
              <a:rPr lang="en-US" altLang="zh-CN" dirty="0" smtClean="0">
                <a:cs typeface="Times New Roman" pitchFamily="18" charset="0"/>
              </a:rPr>
              <a:t>GCD(k,p-1)=1</a:t>
            </a:r>
          </a:p>
          <a:p>
            <a:pPr lvl="1">
              <a:buNone/>
            </a:pPr>
            <a:r>
              <a:rPr lang="en-US" altLang="zh-CN" dirty="0" smtClean="0">
                <a:cs typeface="Times New Roman" pitchFamily="18" charset="0"/>
              </a:rPr>
              <a:t>		</a:t>
            </a:r>
            <a:r>
              <a:rPr lang="zh-CN" altLang="en-US" dirty="0" smtClean="0">
                <a:cs typeface="Times New Roman" pitchFamily="18" charset="0"/>
              </a:rPr>
              <a:t>      </a:t>
            </a:r>
            <a:r>
              <a:rPr lang="en-US" altLang="zh-CN" dirty="0" smtClean="0">
                <a:cs typeface="Times New Roman" pitchFamily="18" charset="0"/>
              </a:rPr>
              <a:t>(</a:t>
            </a:r>
            <a:r>
              <a:rPr lang="en-US" altLang="zh-CN" dirty="0" err="1" smtClean="0">
                <a:cs typeface="Times New Roman" pitchFamily="18" charset="0"/>
              </a:rPr>
              <a:t>r,s</a:t>
            </a:r>
            <a:r>
              <a:rPr lang="en-US" altLang="zh-CN" dirty="0" smtClean="0">
                <a:cs typeface="Times New Roman" pitchFamily="18" charset="0"/>
              </a:rPr>
              <a:t>), r=α</a:t>
            </a:r>
            <a:r>
              <a:rPr lang="en-US" altLang="zh-CN" baseline="30000" dirty="0" smtClean="0">
                <a:cs typeface="Times New Roman" pitchFamily="18" charset="0"/>
              </a:rPr>
              <a:t>k</a:t>
            </a:r>
            <a:r>
              <a:rPr lang="en-US" altLang="zh-CN" dirty="0" smtClean="0">
                <a:cs typeface="Times New Roman" pitchFamily="18" charset="0"/>
              </a:rPr>
              <a:t> mod p, </a:t>
            </a:r>
          </a:p>
          <a:p>
            <a:pPr lvl="1">
              <a:buNone/>
            </a:pPr>
            <a:r>
              <a:rPr lang="en-US" altLang="zh-CN" dirty="0" smtClean="0">
                <a:cs typeface="Times New Roman" pitchFamily="18" charset="0"/>
              </a:rPr>
              <a:t>			s</a:t>
            </a:r>
            <a:r>
              <a:rPr lang="zh-CN" altLang="en-US" dirty="0" smtClean="0">
                <a:cs typeface="Times New Roman" pitchFamily="18" charset="0"/>
              </a:rPr>
              <a:t>满足：</a:t>
            </a:r>
            <a:r>
              <a:rPr lang="en-US" altLang="zh-CN" dirty="0" smtClean="0">
                <a:cs typeface="Times New Roman" pitchFamily="18" charset="0"/>
              </a:rPr>
              <a:t>m = (</a:t>
            </a:r>
            <a:r>
              <a:rPr lang="en-US" altLang="zh-CN" dirty="0" err="1" smtClean="0">
                <a:cs typeface="Times New Roman" pitchFamily="18" charset="0"/>
              </a:rPr>
              <a:t>x</a:t>
            </a:r>
            <a:r>
              <a:rPr lang="en-US" altLang="zh-CN" baseline="-25000" dirty="0" err="1" smtClean="0">
                <a:cs typeface="Times New Roman" pitchFamily="18" charset="0"/>
              </a:rPr>
              <a:t>A</a:t>
            </a:r>
            <a:r>
              <a:rPr lang="en-US" altLang="zh-CN" dirty="0" err="1" smtClean="0">
                <a:cs typeface="Times New Roman" pitchFamily="18" charset="0"/>
              </a:rPr>
              <a:t>r</a:t>
            </a:r>
            <a:r>
              <a:rPr lang="en-US" altLang="zh-CN" dirty="0" smtClean="0">
                <a:cs typeface="Times New Roman" pitchFamily="18" charset="0"/>
              </a:rPr>
              <a:t> + </a:t>
            </a:r>
            <a:r>
              <a:rPr lang="en-US" altLang="zh-CN" dirty="0" err="1" smtClean="0">
                <a:cs typeface="Times New Roman" pitchFamily="18" charset="0"/>
              </a:rPr>
              <a:t>ks</a:t>
            </a:r>
            <a:r>
              <a:rPr lang="en-US" altLang="zh-CN" dirty="0" smtClean="0">
                <a:cs typeface="Times New Roman" pitchFamily="18" charset="0"/>
              </a:rPr>
              <a:t>) mod p-1</a:t>
            </a:r>
          </a:p>
          <a:p>
            <a:pPr lvl="1"/>
            <a:r>
              <a:rPr lang="zh-CN" altLang="en-US" dirty="0" smtClean="0">
                <a:cs typeface="Times New Roman" pitchFamily="18" charset="0"/>
              </a:rPr>
              <a:t>验证：检验</a:t>
            </a:r>
            <a:r>
              <a:rPr lang="en-US" altLang="zh-CN" dirty="0" err="1" smtClean="0">
                <a:cs typeface="Times New Roman" pitchFamily="18" charset="0"/>
              </a:rPr>
              <a:t>α</a:t>
            </a:r>
            <a:r>
              <a:rPr lang="en-US" altLang="zh-CN" baseline="30000" dirty="0" err="1" smtClean="0">
                <a:cs typeface="Times New Roman" pitchFamily="18" charset="0"/>
              </a:rPr>
              <a:t>m</a:t>
            </a:r>
            <a:r>
              <a:rPr lang="en-US" altLang="zh-CN" dirty="0" smtClean="0">
                <a:cs typeface="Times New Roman" pitchFamily="18" charset="0"/>
              </a:rPr>
              <a:t> mod p = </a:t>
            </a:r>
            <a:r>
              <a:rPr lang="en-US" altLang="zh-CN" dirty="0" err="1" smtClean="0">
                <a:cs typeface="Times New Roman" pitchFamily="18" charset="0"/>
              </a:rPr>
              <a:t>Y</a:t>
            </a:r>
            <a:r>
              <a:rPr lang="en-US" altLang="zh-CN" baseline="-25000" dirty="0" err="1" smtClean="0">
                <a:cs typeface="Times New Roman" pitchFamily="18" charset="0"/>
              </a:rPr>
              <a:t>A</a:t>
            </a:r>
            <a:r>
              <a:rPr lang="en-US" altLang="zh-CN" baseline="30000" dirty="0" err="1" smtClean="0">
                <a:cs typeface="Times New Roman" pitchFamily="18" charset="0"/>
              </a:rPr>
              <a:t>r</a:t>
            </a:r>
            <a:r>
              <a:rPr lang="en-US" altLang="zh-CN" dirty="0" err="1" smtClean="0">
                <a:cs typeface="Times New Roman" pitchFamily="18" charset="0"/>
              </a:rPr>
              <a:t>r</a:t>
            </a:r>
            <a:r>
              <a:rPr lang="en-US" altLang="zh-CN" baseline="30000" dirty="0" err="1" smtClean="0">
                <a:cs typeface="Times New Roman" pitchFamily="18" charset="0"/>
              </a:rPr>
              <a:t>s</a:t>
            </a:r>
            <a:r>
              <a:rPr lang="en-US" altLang="zh-CN" dirty="0" smtClean="0">
                <a:cs typeface="Times New Roman" pitchFamily="18" charset="0"/>
              </a:rPr>
              <a:t> mod p</a:t>
            </a:r>
            <a:r>
              <a:rPr lang="zh-CN" altLang="en-US" dirty="0" smtClean="0">
                <a:cs typeface="Times New Roman" pitchFamily="18" charset="0"/>
              </a:rPr>
              <a:t>是否成立</a:t>
            </a:r>
            <a:endParaRPr lang="en-US" altLang="zh-CN" dirty="0" smtClean="0">
              <a:cs typeface="Times New Roman" pitchFamily="18" charset="0"/>
            </a:endParaRPr>
          </a:p>
          <a:p>
            <a:pPr lvl="1">
              <a:buNone/>
            </a:pPr>
            <a:r>
              <a:rPr lang="en-US" altLang="zh-CN" dirty="0" smtClean="0">
                <a:cs typeface="Times New Roman" pitchFamily="18" charset="0"/>
              </a:rPr>
              <a:t>		     α</a:t>
            </a:r>
            <a:r>
              <a:rPr lang="en-US" altLang="zh-CN" baseline="30000" dirty="0" smtClean="0">
                <a:cs typeface="Times New Roman" pitchFamily="18" charset="0"/>
              </a:rPr>
              <a:t>m</a:t>
            </a:r>
            <a:r>
              <a:rPr lang="en-US" altLang="zh-CN" dirty="0" smtClean="0">
                <a:cs typeface="Times New Roman" pitchFamily="18" charset="0"/>
              </a:rPr>
              <a:t> mod p = α</a:t>
            </a:r>
            <a:r>
              <a:rPr lang="en-US" altLang="zh-CN" baseline="30000" dirty="0" smtClean="0">
                <a:cs typeface="Times New Roman" pitchFamily="18" charset="0"/>
              </a:rPr>
              <a:t>(</a:t>
            </a:r>
            <a:r>
              <a:rPr lang="en-US" altLang="zh-CN" baseline="30000" dirty="0" err="1" smtClean="0">
                <a:cs typeface="Times New Roman" pitchFamily="18" charset="0"/>
              </a:rPr>
              <a:t>x</a:t>
            </a:r>
            <a:r>
              <a:rPr lang="en-US" altLang="zh-CN" baseline="14000" dirty="0" err="1" smtClean="0">
                <a:cs typeface="Times New Roman" pitchFamily="18" charset="0"/>
              </a:rPr>
              <a:t>A</a:t>
            </a:r>
            <a:r>
              <a:rPr lang="en-US" altLang="zh-CN" baseline="30000" dirty="0" err="1" smtClean="0">
                <a:cs typeface="Times New Roman" pitchFamily="18" charset="0"/>
              </a:rPr>
              <a:t>r</a:t>
            </a:r>
            <a:r>
              <a:rPr lang="en-US" altLang="zh-CN" baseline="30000" dirty="0" smtClean="0">
                <a:cs typeface="Times New Roman" pitchFamily="18" charset="0"/>
              </a:rPr>
              <a:t> + </a:t>
            </a:r>
            <a:r>
              <a:rPr lang="en-US" altLang="zh-CN" baseline="30000" dirty="0" err="1" smtClean="0">
                <a:cs typeface="Times New Roman" pitchFamily="18" charset="0"/>
              </a:rPr>
              <a:t>ks</a:t>
            </a:r>
            <a:r>
              <a:rPr lang="en-US" altLang="zh-CN" baseline="30000" dirty="0" smtClean="0">
                <a:cs typeface="Times New Roman" pitchFamily="18" charset="0"/>
              </a:rPr>
              <a:t>)</a:t>
            </a:r>
            <a:r>
              <a:rPr lang="en-US" altLang="zh-CN" dirty="0" smtClean="0">
                <a:cs typeface="Times New Roman" pitchFamily="18" charset="0"/>
              </a:rPr>
              <a:t> mod p</a:t>
            </a:r>
            <a:r>
              <a:rPr lang="zh-CN" altLang="en-US" dirty="0" smtClean="0">
                <a:cs typeface="Times New Roman" pitchFamily="18" charset="0"/>
              </a:rPr>
              <a:t> </a:t>
            </a:r>
            <a:r>
              <a:rPr lang="en-US" altLang="zh-CN" dirty="0" smtClean="0">
                <a:cs typeface="Times New Roman" pitchFamily="18" charset="0"/>
              </a:rPr>
              <a:t>= </a:t>
            </a:r>
            <a:r>
              <a:rPr lang="en-US" altLang="zh-CN" dirty="0" err="1" smtClean="0">
                <a:cs typeface="Times New Roman" pitchFamily="18" charset="0"/>
              </a:rPr>
              <a:t>Y</a:t>
            </a:r>
            <a:r>
              <a:rPr lang="en-US" altLang="zh-CN" baseline="-25000" dirty="0" err="1" smtClean="0">
                <a:cs typeface="Times New Roman" pitchFamily="18" charset="0"/>
              </a:rPr>
              <a:t>A</a:t>
            </a:r>
            <a:r>
              <a:rPr lang="en-US" altLang="zh-CN" baseline="30000" dirty="0" err="1" smtClean="0">
                <a:cs typeface="Times New Roman" pitchFamily="18" charset="0"/>
              </a:rPr>
              <a:t>r</a:t>
            </a:r>
            <a:r>
              <a:rPr lang="en-US" altLang="zh-CN" dirty="0" err="1" smtClean="0">
                <a:cs typeface="Times New Roman" pitchFamily="18" charset="0"/>
              </a:rPr>
              <a:t>r</a:t>
            </a:r>
            <a:r>
              <a:rPr lang="en-US" altLang="zh-CN" baseline="30000" dirty="0" err="1" smtClean="0">
                <a:cs typeface="Times New Roman" pitchFamily="18" charset="0"/>
              </a:rPr>
              <a:t>s</a:t>
            </a:r>
            <a:endParaRPr lang="en-US" altLang="zh-CN" baseline="30000" dirty="0" smtClean="0">
              <a:cs typeface="Times New Roman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密码学导论</a:t>
            </a:r>
            <a:r>
              <a:rPr lang="en-US" altLang="zh-CN" smtClean="0"/>
              <a:t>--</a:t>
            </a:r>
            <a:r>
              <a:rPr lang="zh-CN" altLang="en-US" smtClean="0"/>
              <a:t>中国科学技术大学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B7F836-6F9F-42A8-9450-B93EA774C316}" type="slidenum">
              <a:rPr lang="zh-CN" altLang="en-US" smtClean="0"/>
              <a:pPr>
                <a:defRPr/>
              </a:pPr>
              <a:t>36</a:t>
            </a:fld>
            <a:endParaRPr lang="en-US" altLang="zh-CN" dirty="0"/>
          </a:p>
        </p:txBody>
      </p:sp>
      <p:sp>
        <p:nvSpPr>
          <p:cNvPr id="6" name="流程图: 可选过程 5">
            <a:hlinkClick r:id="rId2" action="ppaction://hlinksldjump"/>
          </p:cNvPr>
          <p:cNvSpPr/>
          <p:nvPr/>
        </p:nvSpPr>
        <p:spPr>
          <a:xfrm>
            <a:off x="-5072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1. </a:t>
            </a:r>
            <a:r>
              <a:rPr lang="zh-CN" altLang="zh-CN" sz="1000" dirty="0"/>
              <a:t>数字签名</a:t>
            </a:r>
            <a:endParaRPr lang="zh-CN" altLang="en-US" sz="1000" dirty="0"/>
          </a:p>
        </p:txBody>
      </p:sp>
      <p:sp>
        <p:nvSpPr>
          <p:cNvPr id="8" name="流程图: 可选过程 7">
            <a:hlinkClick r:id="rId3" action="ppaction://hlinksldjump"/>
          </p:cNvPr>
          <p:cNvSpPr/>
          <p:nvPr/>
        </p:nvSpPr>
        <p:spPr>
          <a:xfrm>
            <a:off x="1383770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2. </a:t>
            </a:r>
            <a:r>
              <a:rPr lang="zh-CN" altLang="zh-CN" sz="1000" dirty="0"/>
              <a:t>数字签名协议</a:t>
            </a:r>
          </a:p>
        </p:txBody>
      </p:sp>
      <p:sp>
        <p:nvSpPr>
          <p:cNvPr id="9" name="流程图: 可选过程 8">
            <a:hlinkClick r:id="rId4" action="ppaction://hlinksldjump"/>
          </p:cNvPr>
          <p:cNvSpPr/>
          <p:nvPr/>
        </p:nvSpPr>
        <p:spPr>
          <a:xfrm>
            <a:off x="2771800" y="3242"/>
            <a:ext cx="1526655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CN" sz="1000" dirty="0" smtClean="0"/>
              <a:t>3. </a:t>
            </a:r>
            <a:r>
              <a:rPr lang="zh-CN" altLang="zh-CN" sz="1000" dirty="0" smtClean="0">
                <a:latin typeface="楷体" pitchFamily="49" charset="-122"/>
                <a:ea typeface="楷体" pitchFamily="49" charset="-122"/>
              </a:rPr>
              <a:t>认证</a:t>
            </a:r>
            <a:r>
              <a:rPr lang="zh-CN" altLang="zh-CN" sz="1000" dirty="0">
                <a:latin typeface="楷体" pitchFamily="49" charset="-122"/>
                <a:ea typeface="楷体" pitchFamily="49" charset="-122"/>
              </a:rPr>
              <a:t>的应用</a:t>
            </a:r>
          </a:p>
        </p:txBody>
      </p:sp>
    </p:spTree>
    <p:extLst>
      <p:ext uri="{BB962C8B-B14F-4D97-AF65-F5344CB8AC3E}">
        <p14:creationId xmlns:p14="http://schemas.microsoft.com/office/powerpoint/2010/main" val="238259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95536" y="357188"/>
            <a:ext cx="8472487" cy="6000750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例：</a:t>
            </a:r>
            <a:r>
              <a:rPr lang="en-US" altLang="zh-CN" dirty="0" smtClean="0"/>
              <a:t>p=17,</a:t>
            </a:r>
            <a:r>
              <a:rPr lang="en-US" altLang="zh-CN" dirty="0" smtClean="0">
                <a:ea typeface="华文隶书" pitchFamily="2" charset="-122"/>
              </a:rPr>
              <a:t>α</a:t>
            </a:r>
            <a:r>
              <a:rPr lang="en-US" altLang="zh-CN" dirty="0" smtClean="0"/>
              <a:t>=3, 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A</a:t>
            </a:r>
            <a:r>
              <a:rPr lang="en-US" altLang="zh-CN" dirty="0" smtClean="0"/>
              <a:t>=2, 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B</a:t>
            </a:r>
            <a:r>
              <a:rPr lang="en-US" altLang="zh-CN" dirty="0" smtClean="0"/>
              <a:t>=5, m=11, k=5, </a:t>
            </a:r>
            <a:r>
              <a:rPr lang="zh-CN" altLang="en-US" dirty="0" smtClean="0"/>
              <a:t>签名并验证</a:t>
            </a:r>
          </a:p>
          <a:p>
            <a:pPr lvl="1">
              <a:buNone/>
            </a:pPr>
            <a:endParaRPr lang="en-US" altLang="zh-CN" sz="2400" dirty="0" smtClean="0"/>
          </a:p>
          <a:p>
            <a:pPr lvl="1">
              <a:buNone/>
            </a:pPr>
            <a:r>
              <a:rPr lang="zh-CN" altLang="en-US" sz="2400" dirty="0" smtClean="0"/>
              <a:t>签名：</a:t>
            </a:r>
            <a:r>
              <a:rPr lang="en-US" altLang="zh-CN" sz="2400" dirty="0" smtClean="0"/>
              <a:t>r = </a:t>
            </a:r>
            <a:r>
              <a:rPr lang="en-US" altLang="zh-CN" sz="2400" dirty="0" err="1" smtClean="0">
                <a:ea typeface="华文隶书" pitchFamily="2" charset="-122"/>
              </a:rPr>
              <a:t>α</a:t>
            </a:r>
            <a:r>
              <a:rPr lang="en-US" altLang="zh-CN" sz="2400" baseline="30000" dirty="0" err="1" smtClean="0"/>
              <a:t>k</a:t>
            </a:r>
            <a:r>
              <a:rPr lang="en-US" altLang="zh-CN" sz="2400" dirty="0" smtClean="0"/>
              <a:t> mod p = 3</a:t>
            </a:r>
            <a:r>
              <a:rPr lang="en-US" altLang="zh-CN" sz="2400" baseline="30000" dirty="0" smtClean="0"/>
              <a:t>5</a:t>
            </a:r>
            <a:r>
              <a:rPr lang="en-US" altLang="zh-CN" sz="2400" dirty="0" smtClean="0"/>
              <a:t> mod 17 = 5, </a:t>
            </a:r>
          </a:p>
          <a:p>
            <a:pPr lvl="1">
              <a:buNone/>
            </a:pPr>
            <a:r>
              <a:rPr lang="en-US" altLang="zh-CN" sz="2400" dirty="0" smtClean="0"/>
              <a:t>		   11 = (2×5 + 5s) mod 16 = (10 + 5s) mod 16</a:t>
            </a:r>
          </a:p>
          <a:p>
            <a:pPr lvl="1">
              <a:buNone/>
            </a:pPr>
            <a:r>
              <a:rPr lang="en-US" altLang="zh-CN" sz="2400" dirty="0" smtClean="0"/>
              <a:t>		   5s mod 16 = 1, s = 13. </a:t>
            </a:r>
          </a:p>
          <a:p>
            <a:pPr lvl="1">
              <a:buNone/>
            </a:pPr>
            <a:r>
              <a:rPr lang="en-US" altLang="zh-CN" sz="2400" dirty="0" smtClean="0"/>
              <a:t>		   </a:t>
            </a:r>
            <a:r>
              <a:rPr lang="zh-CN" altLang="en-US" sz="2400" dirty="0" smtClean="0"/>
              <a:t>所以，签名为</a:t>
            </a:r>
            <a:r>
              <a:rPr lang="en-US" altLang="zh-CN" sz="2400" dirty="0" smtClean="0"/>
              <a:t>(5, 13)</a:t>
            </a:r>
            <a:r>
              <a:rPr lang="zh-CN" altLang="en-US" sz="2400" dirty="0" smtClean="0"/>
              <a:t>。</a:t>
            </a:r>
          </a:p>
          <a:p>
            <a:pPr lvl="1">
              <a:buNone/>
            </a:pPr>
            <a:endParaRPr lang="en-US" altLang="zh-CN" sz="2400" dirty="0" smtClean="0"/>
          </a:p>
          <a:p>
            <a:pPr lvl="1">
              <a:buNone/>
            </a:pPr>
            <a:r>
              <a:rPr lang="zh-CN" altLang="en-US" sz="2400" dirty="0" smtClean="0"/>
              <a:t>验证：</a:t>
            </a:r>
            <a:r>
              <a:rPr lang="en-US" altLang="zh-CN" sz="2400" dirty="0" err="1" smtClean="0">
                <a:ea typeface="华文隶书" pitchFamily="2" charset="-122"/>
              </a:rPr>
              <a:t>α</a:t>
            </a:r>
            <a:r>
              <a:rPr lang="en-US" altLang="zh-CN" sz="2400" baseline="30000" dirty="0" err="1" smtClean="0"/>
              <a:t>m</a:t>
            </a:r>
            <a:r>
              <a:rPr lang="en-US" altLang="zh-CN" sz="2400" dirty="0" smtClean="0"/>
              <a:t> mod p = 3</a:t>
            </a:r>
            <a:r>
              <a:rPr lang="en-US" altLang="zh-CN" sz="2400" baseline="30000" dirty="0" smtClean="0"/>
              <a:t>11</a:t>
            </a:r>
            <a:r>
              <a:rPr lang="en-US" altLang="zh-CN" sz="2400" dirty="0" smtClean="0"/>
              <a:t> mod 17 = 16×9×3 mod 17 = 7</a:t>
            </a:r>
          </a:p>
          <a:p>
            <a:pPr lvl="1">
              <a:buNone/>
            </a:pPr>
            <a:r>
              <a:rPr lang="en-US" altLang="zh-CN" sz="2400" dirty="0" smtClean="0"/>
              <a:t>		   </a:t>
            </a:r>
            <a:r>
              <a:rPr lang="en-US" altLang="zh-CN" sz="2400" dirty="0" err="1" smtClean="0"/>
              <a:t>Y</a:t>
            </a:r>
            <a:r>
              <a:rPr lang="en-US" altLang="zh-CN" sz="2400" baseline="-25000" dirty="0" err="1" smtClean="0"/>
              <a:t>A</a:t>
            </a:r>
            <a:r>
              <a:rPr lang="en-US" altLang="zh-CN" sz="2400" baseline="30000" dirty="0" err="1" smtClean="0"/>
              <a:t>r</a:t>
            </a:r>
            <a:r>
              <a:rPr lang="en-US" altLang="zh-CN" sz="2400" dirty="0" err="1" smtClean="0"/>
              <a:t>r</a:t>
            </a:r>
            <a:r>
              <a:rPr lang="en-US" altLang="zh-CN" sz="2400" baseline="30000" dirty="0" err="1" smtClean="0"/>
              <a:t>s</a:t>
            </a:r>
            <a:r>
              <a:rPr lang="en-US" altLang="zh-CN" sz="2400" dirty="0" smtClean="0"/>
              <a:t> mod p = (3</a:t>
            </a:r>
            <a:r>
              <a:rPr lang="en-US" altLang="zh-CN" sz="2400" baseline="30000" dirty="0" smtClean="0"/>
              <a:t>2</a:t>
            </a:r>
            <a:r>
              <a:rPr lang="en-US" altLang="zh-CN" sz="2400" dirty="0" smtClean="0"/>
              <a:t>)</a:t>
            </a:r>
            <a:r>
              <a:rPr lang="en-US" altLang="zh-CN" sz="2400" baseline="30000" dirty="0" smtClean="0"/>
              <a:t>5</a:t>
            </a:r>
            <a:r>
              <a:rPr lang="en-US" altLang="zh-CN" sz="2400" dirty="0" smtClean="0"/>
              <a:t>×5</a:t>
            </a:r>
            <a:r>
              <a:rPr lang="en-US" altLang="zh-CN" sz="2400" baseline="30000" dirty="0" smtClean="0"/>
              <a:t>13</a:t>
            </a:r>
            <a:r>
              <a:rPr lang="en-US" altLang="zh-CN" sz="2400" dirty="0" smtClean="0"/>
              <a:t> mod 17 = 7</a:t>
            </a:r>
          </a:p>
          <a:p>
            <a:pPr lvl="1">
              <a:buNone/>
            </a:pPr>
            <a:r>
              <a:rPr lang="en-US" altLang="zh-CN" sz="2400" dirty="0" smtClean="0"/>
              <a:t>		   </a:t>
            </a:r>
            <a:r>
              <a:rPr lang="zh-CN" altLang="en-US" sz="2400" dirty="0" smtClean="0"/>
              <a:t>验证通过</a:t>
            </a:r>
            <a:endParaRPr lang="en-US" altLang="zh-CN" sz="2400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密码学导论</a:t>
            </a:r>
            <a:r>
              <a:rPr lang="en-US" altLang="zh-CN" smtClean="0"/>
              <a:t>--</a:t>
            </a:r>
            <a:r>
              <a:rPr lang="zh-CN" altLang="en-US" smtClean="0"/>
              <a:t>中国科学技术大学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7484B5-1F67-4C82-B7D7-3383E5F545DB}" type="slidenum">
              <a:rPr lang="zh-CN" altLang="en-US" smtClean="0"/>
              <a:pPr>
                <a:defRPr/>
              </a:pPr>
              <a:t>37</a:t>
            </a:fld>
            <a:endParaRPr lang="en-US" altLang="zh-CN" dirty="0"/>
          </a:p>
        </p:txBody>
      </p:sp>
      <p:sp>
        <p:nvSpPr>
          <p:cNvPr id="6" name="流程图: 可选过程 5">
            <a:hlinkClick r:id="rId2" action="ppaction://hlinksldjump"/>
          </p:cNvPr>
          <p:cNvSpPr/>
          <p:nvPr/>
        </p:nvSpPr>
        <p:spPr>
          <a:xfrm>
            <a:off x="-5072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1. </a:t>
            </a:r>
            <a:r>
              <a:rPr lang="zh-CN" altLang="zh-CN" sz="1000" dirty="0"/>
              <a:t>数字签名</a:t>
            </a:r>
            <a:endParaRPr lang="zh-CN" altLang="en-US" sz="1000" dirty="0"/>
          </a:p>
        </p:txBody>
      </p:sp>
      <p:sp>
        <p:nvSpPr>
          <p:cNvPr id="7" name="流程图: 可选过程 6">
            <a:hlinkClick r:id="rId3" action="ppaction://hlinksldjump"/>
          </p:cNvPr>
          <p:cNvSpPr/>
          <p:nvPr/>
        </p:nvSpPr>
        <p:spPr>
          <a:xfrm>
            <a:off x="1383770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2. </a:t>
            </a:r>
            <a:r>
              <a:rPr lang="zh-CN" altLang="zh-CN" sz="1000" dirty="0"/>
              <a:t>数字签名协议</a:t>
            </a:r>
          </a:p>
        </p:txBody>
      </p:sp>
      <p:sp>
        <p:nvSpPr>
          <p:cNvPr id="8" name="流程图: 可选过程 7">
            <a:hlinkClick r:id="rId4" action="ppaction://hlinksldjump"/>
          </p:cNvPr>
          <p:cNvSpPr/>
          <p:nvPr/>
        </p:nvSpPr>
        <p:spPr>
          <a:xfrm>
            <a:off x="2771800" y="3242"/>
            <a:ext cx="1526655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CN" sz="1000" dirty="0" smtClean="0"/>
              <a:t>3. </a:t>
            </a:r>
            <a:r>
              <a:rPr lang="zh-CN" altLang="zh-CN" sz="1000" dirty="0" smtClean="0">
                <a:latin typeface="楷体" pitchFamily="49" charset="-122"/>
                <a:ea typeface="楷体" pitchFamily="49" charset="-122"/>
              </a:rPr>
              <a:t>认证</a:t>
            </a:r>
            <a:r>
              <a:rPr lang="zh-CN" altLang="zh-CN" sz="1000" dirty="0">
                <a:latin typeface="楷体" pitchFamily="49" charset="-122"/>
                <a:ea typeface="楷体" pitchFamily="49" charset="-122"/>
              </a:rPr>
              <a:t>的应用</a:t>
            </a:r>
          </a:p>
        </p:txBody>
      </p:sp>
    </p:spTree>
    <p:extLst>
      <p:ext uri="{BB962C8B-B14F-4D97-AF65-F5344CB8AC3E}">
        <p14:creationId xmlns:p14="http://schemas.microsoft.com/office/powerpoint/2010/main" val="10838602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四、基于</a:t>
            </a:r>
            <a:r>
              <a:rPr lang="en-US" altLang="zh-CN" dirty="0" smtClean="0"/>
              <a:t>ECC</a:t>
            </a:r>
            <a:r>
              <a:rPr lang="zh-CN" altLang="en-US" dirty="0" smtClean="0"/>
              <a:t>的数字签名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cs typeface="Times New Roman" pitchFamily="18" charset="0"/>
              </a:rPr>
              <a:t>共享</a:t>
            </a:r>
            <a:r>
              <a:rPr lang="en-US" altLang="zh-CN" dirty="0" smtClean="0">
                <a:cs typeface="Times New Roman" pitchFamily="18" charset="0"/>
              </a:rPr>
              <a:t>GF(p)</a:t>
            </a:r>
            <a:r>
              <a:rPr lang="zh-CN" altLang="en-US" dirty="0" smtClean="0">
                <a:cs typeface="Times New Roman" pitchFamily="18" charset="0"/>
              </a:rPr>
              <a:t>上的椭圆曲线</a:t>
            </a:r>
            <a:r>
              <a:rPr lang="en-US" altLang="zh-CN" dirty="0" smtClean="0">
                <a:cs typeface="Times New Roman" pitchFamily="18" charset="0"/>
              </a:rPr>
              <a:t>E(</a:t>
            </a:r>
            <a:r>
              <a:rPr lang="en-US" altLang="zh-CN" dirty="0" err="1" smtClean="0">
                <a:cs typeface="Times New Roman" pitchFamily="18" charset="0"/>
              </a:rPr>
              <a:t>a,b</a:t>
            </a:r>
            <a:r>
              <a:rPr lang="en-US" altLang="zh-CN" dirty="0" smtClean="0">
                <a:cs typeface="Times New Roman" pitchFamily="18" charset="0"/>
              </a:rPr>
              <a:t>)</a:t>
            </a:r>
            <a:r>
              <a:rPr lang="zh-CN" altLang="en-US" dirty="0" smtClean="0">
                <a:cs typeface="Times New Roman" pitchFamily="18" charset="0"/>
              </a:rPr>
              <a:t>，基点</a:t>
            </a:r>
            <a:r>
              <a:rPr lang="en-US" altLang="zh-CN" dirty="0" smtClean="0">
                <a:cs typeface="Times New Roman" pitchFamily="18" charset="0"/>
              </a:rPr>
              <a:t>G</a:t>
            </a:r>
            <a:r>
              <a:rPr lang="zh-CN" altLang="en-US" dirty="0" smtClean="0">
                <a:cs typeface="Times New Roman" pitchFamily="18" charset="0"/>
              </a:rPr>
              <a:t>及其阶</a:t>
            </a:r>
            <a:r>
              <a:rPr lang="en-US" altLang="zh-CN" dirty="0" smtClean="0">
                <a:cs typeface="Times New Roman" pitchFamily="18" charset="0"/>
              </a:rPr>
              <a:t>n</a:t>
            </a:r>
            <a:r>
              <a:rPr lang="zh-CN" altLang="en-US" dirty="0" smtClean="0">
                <a:cs typeface="Times New Roman" pitchFamily="18" charset="0"/>
              </a:rPr>
              <a:t>；私钥</a:t>
            </a:r>
            <a:r>
              <a:rPr lang="en-US" altLang="zh-CN" dirty="0" smtClean="0">
                <a:cs typeface="Times New Roman" pitchFamily="18" charset="0"/>
              </a:rPr>
              <a:t>d</a:t>
            </a:r>
            <a:r>
              <a:rPr lang="zh-CN" altLang="en-US" dirty="0" smtClean="0">
                <a:cs typeface="Times New Roman" pitchFamily="18" charset="0"/>
              </a:rPr>
              <a:t>；公钥</a:t>
            </a:r>
            <a:r>
              <a:rPr lang="en-US" altLang="zh-CN" dirty="0" smtClean="0">
                <a:cs typeface="Times New Roman" pitchFamily="18" charset="0"/>
              </a:rPr>
              <a:t>Q=</a:t>
            </a:r>
            <a:r>
              <a:rPr lang="en-US" altLang="zh-CN" dirty="0" err="1" smtClean="0">
                <a:cs typeface="Times New Roman" pitchFamily="18" charset="0"/>
              </a:rPr>
              <a:t>dG</a:t>
            </a:r>
            <a:endParaRPr lang="en-US" altLang="zh-CN" dirty="0" smtClean="0">
              <a:cs typeface="Times New Roman" pitchFamily="18" charset="0"/>
            </a:endParaRPr>
          </a:p>
          <a:p>
            <a:endParaRPr lang="en-US" altLang="zh-CN" dirty="0" smtClean="0">
              <a:cs typeface="Times New Roman" pitchFamily="18" charset="0"/>
            </a:endParaRPr>
          </a:p>
          <a:p>
            <a:r>
              <a:rPr lang="zh-CN" altLang="en-US" dirty="0" smtClean="0">
                <a:cs typeface="Times New Roman" pitchFamily="18" charset="0"/>
              </a:rPr>
              <a:t>签名：</a:t>
            </a:r>
            <a:endParaRPr lang="en-US" altLang="zh-CN" dirty="0" smtClean="0"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>
                <a:cs typeface="Times New Roman" pitchFamily="18" charset="0"/>
              </a:rPr>
              <a:t>任选</a:t>
            </a:r>
            <a:r>
              <a:rPr lang="en-US" altLang="zh-CN" dirty="0" smtClean="0">
                <a:cs typeface="Times New Roman" pitchFamily="18" charset="0"/>
              </a:rPr>
              <a:t>k, 0&lt;k&lt;n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>
                <a:cs typeface="Times New Roman" pitchFamily="18" charset="0"/>
              </a:rPr>
              <a:t>计算</a:t>
            </a:r>
            <a:r>
              <a:rPr lang="en-US" altLang="zh-CN" dirty="0" err="1" smtClean="0">
                <a:cs typeface="Times New Roman" pitchFamily="18" charset="0"/>
              </a:rPr>
              <a:t>kG</a:t>
            </a:r>
            <a:r>
              <a:rPr lang="en-US" altLang="zh-CN" dirty="0" smtClean="0">
                <a:cs typeface="Times New Roman" pitchFamily="18" charset="0"/>
              </a:rPr>
              <a:t>=(x</a:t>
            </a:r>
            <a:r>
              <a:rPr lang="en-US" altLang="zh-CN" baseline="-25000" dirty="0" smtClean="0">
                <a:cs typeface="Times New Roman" pitchFamily="18" charset="0"/>
              </a:rPr>
              <a:t>1</a:t>
            </a:r>
            <a:r>
              <a:rPr lang="en-US" altLang="zh-CN" dirty="0" smtClean="0">
                <a:cs typeface="Times New Roman" pitchFamily="18" charset="0"/>
              </a:rPr>
              <a:t>,y</a:t>
            </a:r>
            <a:r>
              <a:rPr lang="en-US" altLang="zh-CN" baseline="-25000" dirty="0" smtClean="0">
                <a:cs typeface="Times New Roman" pitchFamily="18" charset="0"/>
              </a:rPr>
              <a:t>1</a:t>
            </a:r>
            <a:r>
              <a:rPr lang="en-US" altLang="zh-CN" dirty="0" smtClean="0">
                <a:cs typeface="Times New Roman" pitchFamily="18" charset="0"/>
              </a:rPr>
              <a:t>), r=x</a:t>
            </a:r>
            <a:r>
              <a:rPr lang="en-US" altLang="zh-CN" baseline="-25000" dirty="0" smtClean="0">
                <a:cs typeface="Times New Roman" pitchFamily="18" charset="0"/>
              </a:rPr>
              <a:t>1</a:t>
            </a:r>
            <a:r>
              <a:rPr lang="zh-CN" altLang="en-US" dirty="0" smtClean="0">
                <a:cs typeface="Times New Roman" pitchFamily="18" charset="0"/>
              </a:rPr>
              <a:t>，若</a:t>
            </a:r>
            <a:r>
              <a:rPr lang="en-US" altLang="zh-CN" dirty="0" smtClean="0">
                <a:cs typeface="Times New Roman" pitchFamily="18" charset="0"/>
              </a:rPr>
              <a:t>r=0</a:t>
            </a:r>
            <a:r>
              <a:rPr lang="zh-CN" altLang="en-US" dirty="0" smtClean="0">
                <a:cs typeface="Times New Roman" pitchFamily="18" charset="0"/>
              </a:rPr>
              <a:t>则返回第一步重选</a:t>
            </a:r>
            <a:r>
              <a:rPr lang="en-US" altLang="zh-CN" dirty="0" smtClean="0">
                <a:cs typeface="Times New Roman" pitchFamily="18" charset="0"/>
              </a:rPr>
              <a:t>k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>
                <a:cs typeface="Times New Roman" pitchFamily="18" charset="0"/>
              </a:rPr>
              <a:t>计算</a:t>
            </a:r>
            <a:r>
              <a:rPr lang="en-US" altLang="zh-CN" dirty="0" smtClean="0">
                <a:cs typeface="Times New Roman" pitchFamily="18" charset="0"/>
              </a:rPr>
              <a:t>k</a:t>
            </a:r>
            <a:r>
              <a:rPr lang="en-US" altLang="zh-CN" baseline="30000" dirty="0" smtClean="0">
                <a:cs typeface="Times New Roman" pitchFamily="18" charset="0"/>
              </a:rPr>
              <a:t>-1</a:t>
            </a:r>
            <a:r>
              <a:rPr lang="en-US" altLang="zh-CN" dirty="0" smtClean="0">
                <a:cs typeface="Times New Roman" pitchFamily="18" charset="0"/>
              </a:rPr>
              <a:t> mod n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>
                <a:cs typeface="Times New Roman" pitchFamily="18" charset="0"/>
              </a:rPr>
              <a:t>计算</a:t>
            </a:r>
            <a:r>
              <a:rPr lang="en-US" altLang="zh-CN" dirty="0" smtClean="0">
                <a:cs typeface="Times New Roman" pitchFamily="18" charset="0"/>
              </a:rPr>
              <a:t>s=k</a:t>
            </a:r>
            <a:r>
              <a:rPr lang="en-US" altLang="zh-CN" baseline="30000" dirty="0" smtClean="0">
                <a:cs typeface="Times New Roman" pitchFamily="18" charset="0"/>
              </a:rPr>
              <a:t>-1</a:t>
            </a:r>
            <a:r>
              <a:rPr lang="en-US" altLang="zh-CN" dirty="0" smtClean="0">
                <a:cs typeface="Times New Roman" pitchFamily="18" charset="0"/>
              </a:rPr>
              <a:t>(</a:t>
            </a:r>
            <a:r>
              <a:rPr lang="en-US" altLang="zh-CN" dirty="0" err="1" smtClean="0">
                <a:cs typeface="Times New Roman" pitchFamily="18" charset="0"/>
              </a:rPr>
              <a:t>m+dr</a:t>
            </a:r>
            <a:r>
              <a:rPr lang="en-US" altLang="zh-CN" dirty="0" smtClean="0">
                <a:cs typeface="Times New Roman" pitchFamily="18" charset="0"/>
              </a:rPr>
              <a:t>) mod n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>
                <a:cs typeface="Times New Roman" pitchFamily="18" charset="0"/>
              </a:rPr>
              <a:t>若</a:t>
            </a:r>
            <a:r>
              <a:rPr lang="en-US" altLang="zh-CN" dirty="0" smtClean="0">
                <a:cs typeface="Times New Roman" pitchFamily="18" charset="0"/>
              </a:rPr>
              <a:t>s=0</a:t>
            </a:r>
            <a:r>
              <a:rPr lang="zh-CN" altLang="en-US" dirty="0" smtClean="0">
                <a:cs typeface="Times New Roman" pitchFamily="18" charset="0"/>
              </a:rPr>
              <a:t>，则返回第一步重选</a:t>
            </a:r>
            <a:r>
              <a:rPr lang="en-US" altLang="zh-CN" dirty="0" smtClean="0">
                <a:cs typeface="Times New Roman" pitchFamily="18" charset="0"/>
              </a:rPr>
              <a:t>k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>
                <a:cs typeface="Times New Roman" pitchFamily="18" charset="0"/>
              </a:rPr>
              <a:t>则</a:t>
            </a:r>
            <a:r>
              <a:rPr lang="en-US" altLang="zh-CN" dirty="0" smtClean="0">
                <a:cs typeface="Times New Roman" pitchFamily="18" charset="0"/>
              </a:rPr>
              <a:t>m</a:t>
            </a:r>
            <a:r>
              <a:rPr lang="zh-CN" altLang="en-US" dirty="0" smtClean="0">
                <a:cs typeface="Times New Roman" pitchFamily="18" charset="0"/>
              </a:rPr>
              <a:t>的签名为</a:t>
            </a:r>
            <a:r>
              <a:rPr lang="en-US" altLang="zh-CN" dirty="0" smtClean="0">
                <a:cs typeface="Times New Roman" pitchFamily="18" charset="0"/>
              </a:rPr>
              <a:t>(</a:t>
            </a:r>
            <a:r>
              <a:rPr lang="en-US" altLang="zh-CN" dirty="0" err="1" smtClean="0">
                <a:cs typeface="Times New Roman" pitchFamily="18" charset="0"/>
              </a:rPr>
              <a:t>r,s</a:t>
            </a:r>
            <a:r>
              <a:rPr lang="en-US" altLang="zh-CN" dirty="0" smtClean="0">
                <a:cs typeface="Times New Roman" pitchFamily="18" charset="0"/>
              </a:rPr>
              <a:t>)</a:t>
            </a:r>
          </a:p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密码学导论</a:t>
            </a:r>
            <a:r>
              <a:rPr lang="en-US" altLang="zh-CN" smtClean="0"/>
              <a:t>--</a:t>
            </a:r>
            <a:r>
              <a:rPr lang="zh-CN" altLang="en-US" smtClean="0"/>
              <a:t>中国科学技术大学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B7F836-6F9F-42A8-9450-B93EA774C316}" type="slidenum">
              <a:rPr lang="zh-CN" altLang="en-US" smtClean="0"/>
              <a:pPr>
                <a:defRPr/>
              </a:pPr>
              <a:t>38</a:t>
            </a:fld>
            <a:endParaRPr lang="en-US" altLang="zh-CN" dirty="0"/>
          </a:p>
        </p:txBody>
      </p:sp>
      <p:sp>
        <p:nvSpPr>
          <p:cNvPr id="6" name="流程图: 可选过程 5">
            <a:hlinkClick r:id="rId2" action="ppaction://hlinksldjump"/>
          </p:cNvPr>
          <p:cNvSpPr/>
          <p:nvPr/>
        </p:nvSpPr>
        <p:spPr>
          <a:xfrm>
            <a:off x="-5072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1. </a:t>
            </a:r>
            <a:r>
              <a:rPr lang="zh-CN" altLang="zh-CN" sz="1000" dirty="0"/>
              <a:t>数字签名</a:t>
            </a:r>
            <a:endParaRPr lang="zh-CN" altLang="en-US" sz="1000" dirty="0"/>
          </a:p>
        </p:txBody>
      </p:sp>
      <p:sp>
        <p:nvSpPr>
          <p:cNvPr id="8" name="流程图: 可选过程 7">
            <a:hlinkClick r:id="rId3" action="ppaction://hlinksldjump"/>
          </p:cNvPr>
          <p:cNvSpPr/>
          <p:nvPr/>
        </p:nvSpPr>
        <p:spPr>
          <a:xfrm>
            <a:off x="1383770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2. </a:t>
            </a:r>
            <a:r>
              <a:rPr lang="zh-CN" altLang="zh-CN" sz="1000" dirty="0"/>
              <a:t>数字签名协议</a:t>
            </a:r>
          </a:p>
        </p:txBody>
      </p:sp>
      <p:sp>
        <p:nvSpPr>
          <p:cNvPr id="9" name="流程图: 可选过程 8">
            <a:hlinkClick r:id="rId4" action="ppaction://hlinksldjump"/>
          </p:cNvPr>
          <p:cNvSpPr/>
          <p:nvPr/>
        </p:nvSpPr>
        <p:spPr>
          <a:xfrm>
            <a:off x="2771800" y="3242"/>
            <a:ext cx="1526655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CN" sz="1000" dirty="0" smtClean="0"/>
              <a:t>3. </a:t>
            </a:r>
            <a:r>
              <a:rPr lang="zh-CN" altLang="zh-CN" sz="1000" dirty="0" smtClean="0">
                <a:latin typeface="楷体" pitchFamily="49" charset="-122"/>
                <a:ea typeface="楷体" pitchFamily="49" charset="-122"/>
              </a:rPr>
              <a:t>认证</a:t>
            </a:r>
            <a:r>
              <a:rPr lang="zh-CN" altLang="zh-CN" sz="1000" dirty="0">
                <a:latin typeface="楷体" pitchFamily="49" charset="-122"/>
                <a:ea typeface="楷体" pitchFamily="49" charset="-122"/>
              </a:rPr>
              <a:t>的应用</a:t>
            </a:r>
          </a:p>
        </p:txBody>
      </p:sp>
    </p:spTree>
    <p:extLst>
      <p:ext uri="{BB962C8B-B14F-4D97-AF65-F5344CB8AC3E}">
        <p14:creationId xmlns:p14="http://schemas.microsoft.com/office/powerpoint/2010/main" val="37810214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cs typeface="Times New Roman" pitchFamily="18" charset="0"/>
              </a:rPr>
              <a:t>验证：</a:t>
            </a:r>
            <a:endParaRPr lang="en-US" altLang="zh-CN" dirty="0" smtClean="0"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>
                <a:cs typeface="Times New Roman" pitchFamily="18" charset="0"/>
              </a:rPr>
              <a:t>检查是否</a:t>
            </a:r>
            <a:r>
              <a:rPr lang="en-US" altLang="zh-CN" dirty="0" smtClean="0">
                <a:cs typeface="Times New Roman" pitchFamily="18" charset="0"/>
              </a:rPr>
              <a:t>0&lt;</a:t>
            </a:r>
            <a:r>
              <a:rPr lang="en-US" altLang="zh-CN" dirty="0" err="1" smtClean="0">
                <a:cs typeface="Times New Roman" pitchFamily="18" charset="0"/>
              </a:rPr>
              <a:t>r,s</a:t>
            </a:r>
            <a:r>
              <a:rPr lang="en-US" altLang="zh-CN" dirty="0" smtClean="0">
                <a:cs typeface="Times New Roman" pitchFamily="18" charset="0"/>
              </a:rPr>
              <a:t>&lt;n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>
                <a:cs typeface="Times New Roman" pitchFamily="18" charset="0"/>
              </a:rPr>
              <a:t>计算</a:t>
            </a:r>
            <a:r>
              <a:rPr lang="en-US" altLang="zh-CN" dirty="0" smtClean="0">
                <a:cs typeface="Times New Roman" pitchFamily="18" charset="0"/>
              </a:rPr>
              <a:t>w=s</a:t>
            </a:r>
            <a:r>
              <a:rPr lang="en-US" altLang="zh-CN" baseline="30000" dirty="0" smtClean="0">
                <a:cs typeface="Times New Roman" pitchFamily="18" charset="0"/>
              </a:rPr>
              <a:t>-1</a:t>
            </a:r>
            <a:r>
              <a:rPr lang="en-US" altLang="zh-CN" dirty="0" smtClean="0">
                <a:cs typeface="Times New Roman" pitchFamily="18" charset="0"/>
              </a:rPr>
              <a:t> mod n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>
                <a:cs typeface="Times New Roman" pitchFamily="18" charset="0"/>
              </a:rPr>
              <a:t>计算</a:t>
            </a:r>
            <a:r>
              <a:rPr lang="en-US" altLang="zh-CN" dirty="0" smtClean="0">
                <a:cs typeface="Times New Roman" pitchFamily="18" charset="0"/>
              </a:rPr>
              <a:t>t</a:t>
            </a:r>
            <a:r>
              <a:rPr lang="en-US" altLang="zh-CN" baseline="-25000" dirty="0" smtClean="0">
                <a:cs typeface="Times New Roman" pitchFamily="18" charset="0"/>
              </a:rPr>
              <a:t>1</a:t>
            </a:r>
            <a:r>
              <a:rPr lang="en-US" altLang="zh-CN" dirty="0" smtClean="0">
                <a:cs typeface="Times New Roman" pitchFamily="18" charset="0"/>
              </a:rPr>
              <a:t>=mw mod n, t</a:t>
            </a:r>
            <a:r>
              <a:rPr lang="en-US" altLang="zh-CN" baseline="-25000" dirty="0" smtClean="0">
                <a:cs typeface="Times New Roman" pitchFamily="18" charset="0"/>
              </a:rPr>
              <a:t>2</a:t>
            </a:r>
            <a:r>
              <a:rPr lang="en-US" altLang="zh-CN" dirty="0" smtClean="0">
                <a:cs typeface="Times New Roman" pitchFamily="18" charset="0"/>
              </a:rPr>
              <a:t>=</a:t>
            </a:r>
            <a:r>
              <a:rPr lang="en-US" altLang="zh-CN" dirty="0" err="1" smtClean="0">
                <a:cs typeface="Times New Roman" pitchFamily="18" charset="0"/>
              </a:rPr>
              <a:t>rw</a:t>
            </a:r>
            <a:r>
              <a:rPr lang="en-US" altLang="zh-CN" dirty="0" smtClean="0">
                <a:cs typeface="Times New Roman" pitchFamily="18" charset="0"/>
              </a:rPr>
              <a:t> mod n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>
                <a:cs typeface="Times New Roman" pitchFamily="18" charset="0"/>
              </a:rPr>
              <a:t>计算</a:t>
            </a:r>
            <a:r>
              <a:rPr lang="en-US" altLang="zh-CN" dirty="0" smtClean="0">
                <a:cs typeface="Times New Roman" pitchFamily="18" charset="0"/>
              </a:rPr>
              <a:t>t</a:t>
            </a:r>
            <a:r>
              <a:rPr lang="en-US" altLang="zh-CN" baseline="-25000" dirty="0" smtClean="0">
                <a:cs typeface="Times New Roman" pitchFamily="18" charset="0"/>
              </a:rPr>
              <a:t>1</a:t>
            </a:r>
            <a:r>
              <a:rPr lang="en-US" altLang="zh-CN" dirty="0" smtClean="0">
                <a:cs typeface="Times New Roman" pitchFamily="18" charset="0"/>
              </a:rPr>
              <a:t>G+t</a:t>
            </a:r>
            <a:r>
              <a:rPr lang="en-US" altLang="zh-CN" baseline="-25000" dirty="0" smtClean="0">
                <a:cs typeface="Times New Roman" pitchFamily="18" charset="0"/>
              </a:rPr>
              <a:t>2</a:t>
            </a:r>
            <a:r>
              <a:rPr lang="en-US" altLang="zh-CN" dirty="0" smtClean="0">
                <a:cs typeface="Times New Roman" pitchFamily="18" charset="0"/>
              </a:rPr>
              <a:t>Q=(x</a:t>
            </a:r>
            <a:r>
              <a:rPr lang="en-US" altLang="zh-CN" baseline="-25000" dirty="0" smtClean="0">
                <a:cs typeface="Times New Roman" pitchFamily="18" charset="0"/>
              </a:rPr>
              <a:t>0</a:t>
            </a:r>
            <a:r>
              <a:rPr lang="en-US" altLang="zh-CN" dirty="0" smtClean="0">
                <a:cs typeface="Times New Roman" pitchFamily="18" charset="0"/>
              </a:rPr>
              <a:t>,y</a:t>
            </a:r>
            <a:r>
              <a:rPr lang="en-US" altLang="zh-CN" baseline="-25000" dirty="0" smtClean="0">
                <a:cs typeface="Times New Roman" pitchFamily="18" charset="0"/>
              </a:rPr>
              <a:t>0</a:t>
            </a:r>
            <a:r>
              <a:rPr lang="en-US" altLang="zh-CN" dirty="0" smtClean="0">
                <a:cs typeface="Times New Roman" pitchFamily="18" charset="0"/>
              </a:rPr>
              <a:t>), v=x</a:t>
            </a:r>
            <a:r>
              <a:rPr lang="en-US" altLang="zh-CN" baseline="-25000" dirty="0" smtClean="0">
                <a:cs typeface="Times New Roman" pitchFamily="18" charset="0"/>
              </a:rPr>
              <a:t>0</a:t>
            </a:r>
            <a:r>
              <a:rPr lang="en-US" altLang="zh-CN" dirty="0" smtClean="0">
                <a:cs typeface="Times New Roman" pitchFamily="18" charset="0"/>
              </a:rPr>
              <a:t> mod n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>
                <a:cs typeface="Times New Roman" pitchFamily="18" charset="0"/>
              </a:rPr>
              <a:t>若</a:t>
            </a:r>
            <a:r>
              <a:rPr lang="en-US" altLang="zh-CN" dirty="0" smtClean="0">
                <a:cs typeface="Times New Roman" pitchFamily="18" charset="0"/>
              </a:rPr>
              <a:t>v=r</a:t>
            </a:r>
            <a:r>
              <a:rPr lang="zh-CN" altLang="en-US" dirty="0" smtClean="0">
                <a:cs typeface="Times New Roman" pitchFamily="18" charset="0"/>
              </a:rPr>
              <a:t>，则签名被认可</a:t>
            </a:r>
            <a:endParaRPr lang="en-US" altLang="zh-CN" dirty="0" smtClean="0">
              <a:cs typeface="Times New Roman" pitchFamily="18" charset="0"/>
            </a:endParaRP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证明：</a:t>
            </a:r>
            <a:endParaRPr lang="en-US" altLang="zh-CN" dirty="0" smtClean="0"/>
          </a:p>
          <a:p>
            <a:pPr lvl="1"/>
            <a:r>
              <a:rPr lang="en-US" altLang="zh-CN" dirty="0" smtClean="0">
                <a:cs typeface="Times New Roman" pitchFamily="18" charset="0"/>
              </a:rPr>
              <a:t>t</a:t>
            </a:r>
            <a:r>
              <a:rPr lang="en-US" altLang="zh-CN" baseline="-25000" dirty="0" smtClean="0">
                <a:cs typeface="Times New Roman" pitchFamily="18" charset="0"/>
              </a:rPr>
              <a:t>1</a:t>
            </a:r>
            <a:r>
              <a:rPr lang="en-US" altLang="zh-CN" dirty="0" smtClean="0">
                <a:cs typeface="Times New Roman" pitchFamily="18" charset="0"/>
              </a:rPr>
              <a:t>G+t</a:t>
            </a:r>
            <a:r>
              <a:rPr lang="en-US" altLang="zh-CN" baseline="-25000" dirty="0" smtClean="0">
                <a:cs typeface="Times New Roman" pitchFamily="18" charset="0"/>
              </a:rPr>
              <a:t>2</a:t>
            </a:r>
            <a:r>
              <a:rPr lang="en-US" altLang="zh-CN" dirty="0" smtClean="0">
                <a:cs typeface="Times New Roman" pitchFamily="18" charset="0"/>
              </a:rPr>
              <a:t>Q=</a:t>
            </a:r>
            <a:r>
              <a:rPr lang="en-US" altLang="zh-CN" dirty="0" err="1" smtClean="0">
                <a:cs typeface="Times New Roman" pitchFamily="18" charset="0"/>
              </a:rPr>
              <a:t>mwG+rwQ</a:t>
            </a:r>
            <a:r>
              <a:rPr lang="en-US" altLang="zh-CN" dirty="0" smtClean="0">
                <a:cs typeface="Times New Roman" pitchFamily="18" charset="0"/>
              </a:rPr>
              <a:t>=w(</a:t>
            </a:r>
            <a:r>
              <a:rPr lang="en-US" altLang="zh-CN" dirty="0" err="1" smtClean="0">
                <a:cs typeface="Times New Roman" pitchFamily="18" charset="0"/>
              </a:rPr>
              <a:t>mG+rQ</a:t>
            </a:r>
            <a:r>
              <a:rPr lang="en-US" altLang="zh-CN" dirty="0" smtClean="0">
                <a:cs typeface="Times New Roman" pitchFamily="18" charset="0"/>
              </a:rPr>
              <a:t>)=s</a:t>
            </a:r>
            <a:r>
              <a:rPr lang="en-US" altLang="zh-CN" baseline="30000" dirty="0" smtClean="0">
                <a:cs typeface="Times New Roman" pitchFamily="18" charset="0"/>
              </a:rPr>
              <a:t>-1</a:t>
            </a:r>
            <a:r>
              <a:rPr lang="en-US" altLang="zh-CN" dirty="0" smtClean="0">
                <a:cs typeface="Times New Roman" pitchFamily="18" charset="0"/>
              </a:rPr>
              <a:t>(</a:t>
            </a:r>
            <a:r>
              <a:rPr lang="en-US" altLang="zh-CN" dirty="0" err="1" smtClean="0">
                <a:cs typeface="Times New Roman" pitchFamily="18" charset="0"/>
              </a:rPr>
              <a:t>mG+drG</a:t>
            </a:r>
            <a:r>
              <a:rPr lang="en-US" altLang="zh-CN" dirty="0" smtClean="0">
                <a:cs typeface="Times New Roman" pitchFamily="18" charset="0"/>
              </a:rPr>
              <a:t>)=s</a:t>
            </a:r>
            <a:r>
              <a:rPr lang="en-US" altLang="zh-CN" baseline="30000" dirty="0" smtClean="0">
                <a:cs typeface="Times New Roman" pitchFamily="18" charset="0"/>
              </a:rPr>
              <a:t>-1</a:t>
            </a:r>
            <a:r>
              <a:rPr lang="en-US" altLang="zh-CN" dirty="0" smtClean="0">
                <a:cs typeface="Times New Roman" pitchFamily="18" charset="0"/>
              </a:rPr>
              <a:t>(</a:t>
            </a:r>
            <a:r>
              <a:rPr lang="en-US" altLang="zh-CN" dirty="0" err="1" smtClean="0">
                <a:cs typeface="Times New Roman" pitchFamily="18" charset="0"/>
              </a:rPr>
              <a:t>m+dr</a:t>
            </a:r>
            <a:r>
              <a:rPr lang="en-US" altLang="zh-CN" dirty="0" smtClean="0">
                <a:cs typeface="Times New Roman" pitchFamily="18" charset="0"/>
              </a:rPr>
              <a:t>)G</a:t>
            </a:r>
          </a:p>
          <a:p>
            <a:pPr lvl="1">
              <a:buNone/>
            </a:pPr>
            <a:r>
              <a:rPr lang="en-US" altLang="zh-CN" dirty="0" smtClean="0">
                <a:cs typeface="Times New Roman" pitchFamily="18" charset="0"/>
              </a:rPr>
              <a:t>		=[k</a:t>
            </a:r>
            <a:r>
              <a:rPr lang="en-US" altLang="zh-CN" baseline="30000" dirty="0" smtClean="0">
                <a:cs typeface="Times New Roman" pitchFamily="18" charset="0"/>
              </a:rPr>
              <a:t>-1</a:t>
            </a:r>
            <a:r>
              <a:rPr lang="en-US" altLang="zh-CN" dirty="0" smtClean="0">
                <a:cs typeface="Times New Roman" pitchFamily="18" charset="0"/>
              </a:rPr>
              <a:t>(</a:t>
            </a:r>
            <a:r>
              <a:rPr lang="en-US" altLang="zh-CN" dirty="0" err="1" smtClean="0">
                <a:cs typeface="Times New Roman" pitchFamily="18" charset="0"/>
              </a:rPr>
              <a:t>m+dr</a:t>
            </a:r>
            <a:r>
              <a:rPr lang="en-US" altLang="zh-CN" dirty="0" smtClean="0">
                <a:cs typeface="Times New Roman" pitchFamily="18" charset="0"/>
              </a:rPr>
              <a:t>)]</a:t>
            </a:r>
            <a:r>
              <a:rPr lang="en-US" altLang="zh-CN" baseline="30000" dirty="0" smtClean="0">
                <a:cs typeface="Times New Roman" pitchFamily="18" charset="0"/>
              </a:rPr>
              <a:t>-1</a:t>
            </a:r>
            <a:r>
              <a:rPr lang="en-US" altLang="zh-CN" dirty="0" smtClean="0">
                <a:cs typeface="Times New Roman" pitchFamily="18" charset="0"/>
              </a:rPr>
              <a:t>(</a:t>
            </a:r>
            <a:r>
              <a:rPr lang="en-US" altLang="zh-CN" dirty="0" err="1" smtClean="0">
                <a:cs typeface="Times New Roman" pitchFamily="18" charset="0"/>
              </a:rPr>
              <a:t>m+dr</a:t>
            </a:r>
            <a:r>
              <a:rPr lang="en-US" altLang="zh-CN" dirty="0" smtClean="0">
                <a:cs typeface="Times New Roman" pitchFamily="18" charset="0"/>
              </a:rPr>
              <a:t>)G=</a:t>
            </a:r>
            <a:r>
              <a:rPr lang="en-US" altLang="zh-CN" dirty="0" err="1" smtClean="0">
                <a:cs typeface="Times New Roman" pitchFamily="18" charset="0"/>
              </a:rPr>
              <a:t>kG</a:t>
            </a:r>
            <a:endParaRPr lang="en-US" altLang="zh-CN" dirty="0" smtClean="0"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cs typeface="Times New Roman" pitchFamily="18" charset="0"/>
              </a:rPr>
              <a:t>因此</a:t>
            </a:r>
            <a:r>
              <a:rPr lang="en-US" altLang="zh-CN" dirty="0" smtClean="0">
                <a:cs typeface="Times New Roman" pitchFamily="18" charset="0"/>
              </a:rPr>
              <a:t>x</a:t>
            </a:r>
            <a:r>
              <a:rPr lang="zh-CN" altLang="en-US" dirty="0" smtClean="0">
                <a:cs typeface="Times New Roman" pitchFamily="18" charset="0"/>
              </a:rPr>
              <a:t>坐标相等</a:t>
            </a:r>
            <a:endParaRPr lang="en-US" altLang="zh-CN" dirty="0" smtClean="0">
              <a:cs typeface="Times New Roman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密码学导论</a:t>
            </a:r>
            <a:r>
              <a:rPr lang="en-US" altLang="zh-CN" smtClean="0"/>
              <a:t>--</a:t>
            </a:r>
            <a:r>
              <a:rPr lang="zh-CN" altLang="en-US" smtClean="0"/>
              <a:t>中国科学技术大学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B7F836-6F9F-42A8-9450-B93EA774C316}" type="slidenum">
              <a:rPr lang="zh-CN" altLang="en-US" smtClean="0"/>
              <a:pPr>
                <a:defRPr/>
              </a:pPr>
              <a:t>39</a:t>
            </a:fld>
            <a:endParaRPr lang="en-US" altLang="zh-CN" dirty="0"/>
          </a:p>
        </p:txBody>
      </p:sp>
      <p:sp>
        <p:nvSpPr>
          <p:cNvPr id="6" name="流程图: 可选过程 5">
            <a:hlinkClick r:id="rId2" action="ppaction://hlinksldjump"/>
          </p:cNvPr>
          <p:cNvSpPr/>
          <p:nvPr/>
        </p:nvSpPr>
        <p:spPr>
          <a:xfrm>
            <a:off x="-5072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1. </a:t>
            </a:r>
            <a:r>
              <a:rPr lang="zh-CN" altLang="zh-CN" sz="1000" dirty="0"/>
              <a:t>数字签名</a:t>
            </a:r>
            <a:endParaRPr lang="zh-CN" altLang="en-US" sz="1000" dirty="0"/>
          </a:p>
        </p:txBody>
      </p:sp>
      <p:sp>
        <p:nvSpPr>
          <p:cNvPr id="8" name="流程图: 可选过程 7">
            <a:hlinkClick r:id="rId3" action="ppaction://hlinksldjump"/>
          </p:cNvPr>
          <p:cNvSpPr/>
          <p:nvPr/>
        </p:nvSpPr>
        <p:spPr>
          <a:xfrm>
            <a:off x="1383770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2. </a:t>
            </a:r>
            <a:r>
              <a:rPr lang="zh-CN" altLang="zh-CN" sz="1000" dirty="0"/>
              <a:t>数字签名协议</a:t>
            </a:r>
          </a:p>
        </p:txBody>
      </p:sp>
      <p:sp>
        <p:nvSpPr>
          <p:cNvPr id="9" name="流程图: 可选过程 8">
            <a:hlinkClick r:id="rId4" action="ppaction://hlinksldjump"/>
          </p:cNvPr>
          <p:cNvSpPr/>
          <p:nvPr/>
        </p:nvSpPr>
        <p:spPr>
          <a:xfrm>
            <a:off x="2771800" y="3242"/>
            <a:ext cx="1526655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CN" sz="1000" dirty="0" smtClean="0"/>
              <a:t>3. </a:t>
            </a:r>
            <a:r>
              <a:rPr lang="zh-CN" altLang="zh-CN" sz="1000" dirty="0" smtClean="0">
                <a:latin typeface="楷体" pitchFamily="49" charset="-122"/>
                <a:ea typeface="楷体" pitchFamily="49" charset="-122"/>
              </a:rPr>
              <a:t>认证</a:t>
            </a:r>
            <a:r>
              <a:rPr lang="zh-CN" altLang="zh-CN" sz="1000" dirty="0">
                <a:latin typeface="楷体" pitchFamily="49" charset="-122"/>
                <a:ea typeface="楷体" pitchFamily="49" charset="-122"/>
              </a:rPr>
              <a:t>的应用</a:t>
            </a:r>
          </a:p>
        </p:txBody>
      </p:sp>
    </p:spTree>
    <p:extLst>
      <p:ext uri="{BB962C8B-B14F-4D97-AF65-F5344CB8AC3E}">
        <p14:creationId xmlns:p14="http://schemas.microsoft.com/office/powerpoint/2010/main" val="3053556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一、什么是数字签名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网络中存在伪造身份攻击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中间人攻击等</a:t>
            </a:r>
            <a:endParaRPr lang="en-US" altLang="zh-CN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zh-CN" altLang="en-US" dirty="0" smtClean="0"/>
              <a:t>接收者可以凭借消息上所附件某种东西，确认发信人的身份。这种东西，就是签名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签名是独一无二的，是发信人所专有的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信物、笔迹、指纹等等</a:t>
            </a:r>
            <a:endParaRPr lang="en-US" altLang="zh-CN" dirty="0" smtClean="0"/>
          </a:p>
        </p:txBody>
      </p:sp>
      <p:grpSp>
        <p:nvGrpSpPr>
          <p:cNvPr id="2" name="组合 26"/>
          <p:cNvGrpSpPr/>
          <p:nvPr/>
        </p:nvGrpSpPr>
        <p:grpSpPr>
          <a:xfrm>
            <a:off x="2339752" y="2420888"/>
            <a:ext cx="4824536" cy="915500"/>
            <a:chOff x="2339752" y="2348880"/>
            <a:chExt cx="4824536" cy="915500"/>
          </a:xfrm>
        </p:grpSpPr>
        <p:sp>
          <p:nvSpPr>
            <p:cNvPr id="6" name="椭圆 5"/>
            <p:cNvSpPr/>
            <p:nvPr/>
          </p:nvSpPr>
          <p:spPr>
            <a:xfrm>
              <a:off x="2339752" y="2708920"/>
              <a:ext cx="216024" cy="21602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6948264" y="2708920"/>
              <a:ext cx="216024" cy="21602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644008" y="2708920"/>
              <a:ext cx="216024" cy="216024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2555776" y="2348880"/>
              <a:ext cx="2092036" cy="339436"/>
            </a:xfrm>
            <a:custGeom>
              <a:avLst/>
              <a:gdLst>
                <a:gd name="connsiteX0" fmla="*/ 0 w 2092036"/>
                <a:gd name="connsiteY0" fmla="*/ 339436 h 339436"/>
                <a:gd name="connsiteX1" fmla="*/ 1108363 w 2092036"/>
                <a:gd name="connsiteY1" fmla="*/ 6927 h 339436"/>
                <a:gd name="connsiteX2" fmla="*/ 2092036 w 2092036"/>
                <a:gd name="connsiteY2" fmla="*/ 297872 h 33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2036" h="339436">
                  <a:moveTo>
                    <a:pt x="0" y="339436"/>
                  </a:moveTo>
                  <a:cubicBezTo>
                    <a:pt x="379845" y="176645"/>
                    <a:pt x="759690" y="13854"/>
                    <a:pt x="1108363" y="6927"/>
                  </a:cubicBezTo>
                  <a:cubicBezTo>
                    <a:pt x="1457036" y="0"/>
                    <a:pt x="1774536" y="148936"/>
                    <a:pt x="2092036" y="297872"/>
                  </a:cubicBezTo>
                </a:path>
              </a:pathLst>
            </a:cu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4860032" y="2348880"/>
              <a:ext cx="2092036" cy="339436"/>
            </a:xfrm>
            <a:custGeom>
              <a:avLst/>
              <a:gdLst>
                <a:gd name="connsiteX0" fmla="*/ 0 w 2092036"/>
                <a:gd name="connsiteY0" fmla="*/ 339436 h 339436"/>
                <a:gd name="connsiteX1" fmla="*/ 1108363 w 2092036"/>
                <a:gd name="connsiteY1" fmla="*/ 6927 h 339436"/>
                <a:gd name="connsiteX2" fmla="*/ 2092036 w 2092036"/>
                <a:gd name="connsiteY2" fmla="*/ 297872 h 33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2036" h="339436">
                  <a:moveTo>
                    <a:pt x="0" y="339436"/>
                  </a:moveTo>
                  <a:cubicBezTo>
                    <a:pt x="379845" y="176645"/>
                    <a:pt x="759690" y="13854"/>
                    <a:pt x="1108363" y="6927"/>
                  </a:cubicBezTo>
                  <a:cubicBezTo>
                    <a:pt x="1457036" y="0"/>
                    <a:pt x="1774536" y="148936"/>
                    <a:pt x="2092036" y="297872"/>
                  </a:cubicBezTo>
                </a:path>
              </a:pathLst>
            </a:cu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任意多边形 24"/>
            <p:cNvSpPr/>
            <p:nvPr/>
          </p:nvSpPr>
          <p:spPr>
            <a:xfrm flipH="1" flipV="1">
              <a:off x="2483768" y="2924944"/>
              <a:ext cx="2092036" cy="339436"/>
            </a:xfrm>
            <a:custGeom>
              <a:avLst/>
              <a:gdLst>
                <a:gd name="connsiteX0" fmla="*/ 0 w 2092036"/>
                <a:gd name="connsiteY0" fmla="*/ 339436 h 339436"/>
                <a:gd name="connsiteX1" fmla="*/ 1108363 w 2092036"/>
                <a:gd name="connsiteY1" fmla="*/ 6927 h 339436"/>
                <a:gd name="connsiteX2" fmla="*/ 2092036 w 2092036"/>
                <a:gd name="connsiteY2" fmla="*/ 297872 h 33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2036" h="339436">
                  <a:moveTo>
                    <a:pt x="0" y="339436"/>
                  </a:moveTo>
                  <a:cubicBezTo>
                    <a:pt x="379845" y="176645"/>
                    <a:pt x="759690" y="13854"/>
                    <a:pt x="1108363" y="6927"/>
                  </a:cubicBezTo>
                  <a:cubicBezTo>
                    <a:pt x="1457036" y="0"/>
                    <a:pt x="1774536" y="148936"/>
                    <a:pt x="2092036" y="297872"/>
                  </a:cubicBezTo>
                </a:path>
              </a:pathLst>
            </a:cu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任意多边形 25"/>
            <p:cNvSpPr/>
            <p:nvPr/>
          </p:nvSpPr>
          <p:spPr>
            <a:xfrm flipH="1" flipV="1">
              <a:off x="4860032" y="2924944"/>
              <a:ext cx="2092036" cy="339436"/>
            </a:xfrm>
            <a:custGeom>
              <a:avLst/>
              <a:gdLst>
                <a:gd name="connsiteX0" fmla="*/ 0 w 2092036"/>
                <a:gd name="connsiteY0" fmla="*/ 339436 h 339436"/>
                <a:gd name="connsiteX1" fmla="*/ 1108363 w 2092036"/>
                <a:gd name="connsiteY1" fmla="*/ 6927 h 339436"/>
                <a:gd name="connsiteX2" fmla="*/ 2092036 w 2092036"/>
                <a:gd name="connsiteY2" fmla="*/ 297872 h 33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2036" h="339436">
                  <a:moveTo>
                    <a:pt x="0" y="339436"/>
                  </a:moveTo>
                  <a:cubicBezTo>
                    <a:pt x="379845" y="176645"/>
                    <a:pt x="759690" y="13854"/>
                    <a:pt x="1108363" y="6927"/>
                  </a:cubicBezTo>
                  <a:cubicBezTo>
                    <a:pt x="1457036" y="0"/>
                    <a:pt x="1774536" y="148936"/>
                    <a:pt x="2092036" y="297872"/>
                  </a:cubicBezTo>
                </a:path>
              </a:pathLst>
            </a:cu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密码学导论</a:t>
            </a:r>
            <a:r>
              <a:rPr lang="en-US" altLang="zh-CN" smtClean="0"/>
              <a:t>--</a:t>
            </a:r>
            <a:r>
              <a:rPr lang="zh-CN" altLang="en-US" smtClean="0"/>
              <a:t>中国科学技术大学</a:t>
            </a:r>
            <a:endParaRPr lang="en-US" altLang="zh-CN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B7F836-6F9F-42A8-9450-B93EA774C316}" type="slidenum">
              <a:rPr lang="zh-CN" altLang="en-US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14" name="流程图: 可选过程 13">
            <a:hlinkClick r:id="rId2" action="ppaction://hlinksldjump"/>
          </p:cNvPr>
          <p:cNvSpPr/>
          <p:nvPr/>
        </p:nvSpPr>
        <p:spPr>
          <a:xfrm>
            <a:off x="-5072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CN" sz="1000" dirty="0" smtClean="0"/>
              <a:t>1. </a:t>
            </a:r>
            <a:r>
              <a:rPr lang="zh-CN" altLang="zh-CN" sz="1000" dirty="0" smtClean="0">
                <a:latin typeface="楷体" pitchFamily="49" charset="-122"/>
                <a:ea typeface="楷体" pitchFamily="49" charset="-122"/>
              </a:rPr>
              <a:t>数字签名</a:t>
            </a:r>
            <a:endParaRPr lang="zh-CN" altLang="en-US" sz="1000" dirty="0"/>
          </a:p>
        </p:txBody>
      </p:sp>
      <p:sp>
        <p:nvSpPr>
          <p:cNvPr id="15" name="流程图: 可选过程 14">
            <a:hlinkClick r:id="rId3" action="ppaction://hlinksldjump"/>
          </p:cNvPr>
          <p:cNvSpPr/>
          <p:nvPr/>
        </p:nvSpPr>
        <p:spPr>
          <a:xfrm>
            <a:off x="1383770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CN" sz="1000" dirty="0" smtClean="0"/>
              <a:t>2. </a:t>
            </a:r>
            <a:r>
              <a:rPr lang="zh-CN" altLang="zh-CN" sz="1000" dirty="0" smtClean="0">
                <a:latin typeface="楷体" pitchFamily="49" charset="-122"/>
                <a:ea typeface="楷体" pitchFamily="49" charset="-122"/>
              </a:rPr>
              <a:t>数字签名</a:t>
            </a:r>
            <a:r>
              <a:rPr lang="zh-CN" altLang="zh-CN" sz="1000" dirty="0">
                <a:latin typeface="楷体" pitchFamily="49" charset="-122"/>
                <a:ea typeface="楷体" pitchFamily="49" charset="-122"/>
              </a:rPr>
              <a:t>协议</a:t>
            </a:r>
          </a:p>
        </p:txBody>
      </p:sp>
      <p:sp>
        <p:nvSpPr>
          <p:cNvPr id="16" name="流程图: 可选过程 15">
            <a:hlinkClick r:id="rId4" action="ppaction://hlinksldjump"/>
          </p:cNvPr>
          <p:cNvSpPr/>
          <p:nvPr/>
        </p:nvSpPr>
        <p:spPr>
          <a:xfrm>
            <a:off x="2771800" y="3242"/>
            <a:ext cx="1526655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CN" sz="1000" dirty="0" smtClean="0"/>
              <a:t>3. </a:t>
            </a:r>
            <a:r>
              <a:rPr lang="zh-CN" altLang="zh-CN" sz="1000" dirty="0" smtClean="0">
                <a:latin typeface="楷体" pitchFamily="49" charset="-122"/>
                <a:ea typeface="楷体" pitchFamily="49" charset="-122"/>
              </a:rPr>
              <a:t>认证</a:t>
            </a:r>
            <a:r>
              <a:rPr lang="zh-CN" altLang="zh-CN" sz="1000" dirty="0">
                <a:latin typeface="楷体" pitchFamily="49" charset="-122"/>
                <a:ea typeface="楷体" pitchFamily="49" charset="-122"/>
              </a:rPr>
              <a:t>的应用</a:t>
            </a:r>
          </a:p>
        </p:txBody>
      </p:sp>
    </p:spTree>
    <p:extLst>
      <p:ext uri="{BB962C8B-B14F-4D97-AF65-F5344CB8AC3E}">
        <p14:creationId xmlns:p14="http://schemas.microsoft.com/office/powerpoint/2010/main" val="2763123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第三节 认证的应用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密码学导论</a:t>
            </a:r>
            <a:r>
              <a:rPr lang="en-US" altLang="zh-CN" smtClean="0"/>
              <a:t>--</a:t>
            </a:r>
            <a:r>
              <a:rPr lang="zh-CN" altLang="en-US" smtClean="0"/>
              <a:t>中国科学技术大学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6C3F5E-09DE-47CB-B45C-8870030737BE}" type="slidenum">
              <a:rPr lang="zh-CN" altLang="en-US" smtClean="0"/>
              <a:pPr>
                <a:defRPr/>
              </a:pPr>
              <a:t>40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32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开放的分布式网络中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服务器可以提供服务，并鉴别服务请求的种类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工作站无法判断终端用户及其所请求的服务是否合法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存在威胁：非授权用户可能获得未授权服务或数据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伪装身份操作工作站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改变工作站网络地址，从该机发起伪造的请求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监听或重放攻击，以获得或破坏服务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密码学导论</a:t>
            </a:r>
            <a:r>
              <a:rPr lang="en-US" altLang="zh-CN" smtClean="0"/>
              <a:t>--</a:t>
            </a:r>
            <a:r>
              <a:rPr lang="zh-CN" altLang="en-US" smtClean="0"/>
              <a:t>中国科学技术大学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B7F836-6F9F-42A8-9450-B93EA774C316}" type="slidenum">
              <a:rPr lang="zh-CN" altLang="en-US" smtClean="0"/>
              <a:pPr>
                <a:defRPr/>
              </a:pPr>
              <a:t>41</a:t>
            </a:fld>
            <a:endParaRPr lang="en-US" altLang="zh-CN" dirty="0"/>
          </a:p>
        </p:txBody>
      </p:sp>
      <p:sp>
        <p:nvSpPr>
          <p:cNvPr id="8" name="流程图: 可选过程 7">
            <a:hlinkClick r:id="rId2" action="ppaction://hlinksldjump"/>
          </p:cNvPr>
          <p:cNvSpPr/>
          <p:nvPr/>
        </p:nvSpPr>
        <p:spPr>
          <a:xfrm>
            <a:off x="-5072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1. </a:t>
            </a:r>
            <a:r>
              <a:rPr lang="zh-CN" altLang="zh-CN" sz="1000" dirty="0"/>
              <a:t>数字签名</a:t>
            </a:r>
            <a:endParaRPr lang="zh-CN" altLang="en-US" sz="1000" dirty="0"/>
          </a:p>
        </p:txBody>
      </p:sp>
      <p:sp>
        <p:nvSpPr>
          <p:cNvPr id="9" name="流程图: 可选过程 8">
            <a:hlinkClick r:id="rId3" action="ppaction://hlinksldjump"/>
          </p:cNvPr>
          <p:cNvSpPr/>
          <p:nvPr/>
        </p:nvSpPr>
        <p:spPr>
          <a:xfrm>
            <a:off x="1383770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2. </a:t>
            </a:r>
            <a:r>
              <a:rPr lang="zh-CN" altLang="zh-CN" sz="1000" dirty="0"/>
              <a:t>数字签名协议</a:t>
            </a:r>
          </a:p>
        </p:txBody>
      </p:sp>
      <p:sp>
        <p:nvSpPr>
          <p:cNvPr id="10" name="流程图: 可选过程 9">
            <a:hlinkClick r:id="rId4" action="ppaction://hlinksldjump"/>
          </p:cNvPr>
          <p:cNvSpPr/>
          <p:nvPr/>
        </p:nvSpPr>
        <p:spPr>
          <a:xfrm>
            <a:off x="2771800" y="3242"/>
            <a:ext cx="1526655" cy="240973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3. </a:t>
            </a:r>
            <a:r>
              <a:rPr lang="zh-CN" altLang="zh-CN" sz="1000" dirty="0"/>
              <a:t>认证的应用</a:t>
            </a:r>
          </a:p>
        </p:txBody>
      </p:sp>
    </p:spTree>
    <p:extLst>
      <p:ext uri="{BB962C8B-B14F-4D97-AF65-F5344CB8AC3E}">
        <p14:creationId xmlns:p14="http://schemas.microsoft.com/office/powerpoint/2010/main" val="133513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服务与数据的保护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/>
              <a:t>单机无网络：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登录认证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集中式分时系统：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分时操作系统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通过登录过程来认证用户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终端向主机认证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基于用户身份的操作控制</a:t>
            </a:r>
            <a:endParaRPr lang="en-US" altLang="zh-CN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密码学导论</a:t>
            </a:r>
            <a:r>
              <a:rPr lang="en-US" altLang="zh-CN" smtClean="0"/>
              <a:t>--</a:t>
            </a:r>
            <a:r>
              <a:rPr lang="zh-CN" altLang="en-US" smtClean="0"/>
              <a:t>中国科学技术大学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B7F836-6F9F-42A8-9450-B93EA774C316}" type="slidenum">
              <a:rPr lang="zh-CN" altLang="en-US" smtClean="0"/>
              <a:pPr>
                <a:defRPr/>
              </a:pPr>
              <a:t>42</a:t>
            </a:fld>
            <a:endParaRPr lang="en-US" altLang="zh-CN" dirty="0"/>
          </a:p>
        </p:txBody>
      </p:sp>
      <p:sp>
        <p:nvSpPr>
          <p:cNvPr id="6" name="流程图: 可选过程 5">
            <a:hlinkClick r:id="rId2" action="ppaction://hlinksldjump"/>
          </p:cNvPr>
          <p:cNvSpPr/>
          <p:nvPr/>
        </p:nvSpPr>
        <p:spPr>
          <a:xfrm>
            <a:off x="-5072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1. </a:t>
            </a:r>
            <a:r>
              <a:rPr lang="zh-CN" altLang="zh-CN" sz="1000" dirty="0"/>
              <a:t>数字签名</a:t>
            </a:r>
            <a:endParaRPr lang="zh-CN" altLang="en-US" sz="1000" dirty="0"/>
          </a:p>
        </p:txBody>
      </p:sp>
      <p:sp>
        <p:nvSpPr>
          <p:cNvPr id="8" name="流程图: 可选过程 7">
            <a:hlinkClick r:id="rId3" action="ppaction://hlinksldjump"/>
          </p:cNvPr>
          <p:cNvSpPr/>
          <p:nvPr/>
        </p:nvSpPr>
        <p:spPr>
          <a:xfrm>
            <a:off x="1383770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2. </a:t>
            </a:r>
            <a:r>
              <a:rPr lang="zh-CN" altLang="zh-CN" sz="1000" dirty="0"/>
              <a:t>数字签名协议</a:t>
            </a:r>
          </a:p>
        </p:txBody>
      </p:sp>
      <p:sp>
        <p:nvSpPr>
          <p:cNvPr id="9" name="流程图: 可选过程 8">
            <a:hlinkClick r:id="rId4" action="ppaction://hlinksldjump"/>
          </p:cNvPr>
          <p:cNvSpPr/>
          <p:nvPr/>
        </p:nvSpPr>
        <p:spPr>
          <a:xfrm>
            <a:off x="2771800" y="3242"/>
            <a:ext cx="1526655" cy="240973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3. </a:t>
            </a:r>
            <a:r>
              <a:rPr lang="zh-CN" altLang="zh-CN" sz="1000" dirty="0"/>
              <a:t>认证的应用</a:t>
            </a:r>
          </a:p>
        </p:txBody>
      </p:sp>
    </p:spTree>
    <p:extLst>
      <p:ext uri="{BB962C8B-B14F-4D97-AF65-F5344CB8AC3E}">
        <p14:creationId xmlns:p14="http://schemas.microsoft.com/office/powerpoint/2010/main" val="20409996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分布式体系：</a:t>
            </a:r>
            <a:endParaRPr lang="en-US" altLang="zh-CN" dirty="0"/>
          </a:p>
          <a:p>
            <a:pPr lvl="1"/>
            <a:r>
              <a:rPr lang="zh-CN" altLang="en-US" dirty="0"/>
              <a:t>方案一：客户端认证用户身份，服务器提供基于用户标识的安全策略</a:t>
            </a:r>
            <a:endParaRPr lang="en-US" altLang="zh-CN" dirty="0"/>
          </a:p>
          <a:p>
            <a:pPr lvl="2"/>
            <a:r>
              <a:rPr lang="zh-CN" altLang="en-US" dirty="0"/>
              <a:t>小型、封闭网络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方案</a:t>
            </a:r>
            <a:r>
              <a:rPr lang="zh-CN" altLang="en-US" dirty="0"/>
              <a:t>二：客户端向服务器提供身份认证，相信客户端提供的用户身份</a:t>
            </a:r>
            <a:endParaRPr lang="en-US" altLang="zh-CN" dirty="0"/>
          </a:p>
          <a:p>
            <a:pPr lvl="2"/>
            <a:r>
              <a:rPr lang="zh-CN" altLang="en-US" dirty="0"/>
              <a:t>小型、封闭网络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方案</a:t>
            </a:r>
            <a:r>
              <a:rPr lang="zh-CN" altLang="en-US" dirty="0"/>
              <a:t>三：用户和服务器互相提供身份认证</a:t>
            </a:r>
            <a:endParaRPr lang="en-US" altLang="zh-CN" dirty="0"/>
          </a:p>
          <a:p>
            <a:pPr lvl="2"/>
            <a:r>
              <a:rPr lang="zh-CN" altLang="en-US" dirty="0"/>
              <a:t>互联网络，</a:t>
            </a:r>
            <a:r>
              <a:rPr lang="en-US" altLang="zh-CN" dirty="0"/>
              <a:t>Kerberos</a:t>
            </a:r>
            <a:r>
              <a:rPr lang="zh-CN" altLang="en-US" dirty="0"/>
              <a:t>支持</a:t>
            </a:r>
          </a:p>
          <a:p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密码学导论</a:t>
            </a:r>
            <a:r>
              <a:rPr lang="en-US" altLang="zh-CN" smtClean="0"/>
              <a:t>--</a:t>
            </a:r>
            <a:r>
              <a:rPr lang="zh-CN" altLang="en-US" smtClean="0"/>
              <a:t>中国科学技术大学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B7F836-6F9F-42A8-9450-B93EA774C316}" type="slidenum">
              <a:rPr lang="zh-CN" altLang="en-US" smtClean="0"/>
              <a:pPr>
                <a:defRPr/>
              </a:pPr>
              <a:t>43</a:t>
            </a:fld>
            <a:endParaRPr lang="en-US" altLang="zh-CN" dirty="0"/>
          </a:p>
        </p:txBody>
      </p:sp>
      <p:sp>
        <p:nvSpPr>
          <p:cNvPr id="8" name="流程图: 可选过程 7">
            <a:hlinkClick r:id="rId2" action="ppaction://hlinksldjump"/>
          </p:cNvPr>
          <p:cNvSpPr/>
          <p:nvPr/>
        </p:nvSpPr>
        <p:spPr>
          <a:xfrm>
            <a:off x="-5072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1. </a:t>
            </a:r>
            <a:r>
              <a:rPr lang="zh-CN" altLang="zh-CN" sz="1000" dirty="0"/>
              <a:t>数字签名</a:t>
            </a:r>
            <a:endParaRPr lang="zh-CN" altLang="en-US" sz="1000" dirty="0"/>
          </a:p>
        </p:txBody>
      </p:sp>
      <p:sp>
        <p:nvSpPr>
          <p:cNvPr id="9" name="流程图: 可选过程 8">
            <a:hlinkClick r:id="rId3" action="ppaction://hlinksldjump"/>
          </p:cNvPr>
          <p:cNvSpPr/>
          <p:nvPr/>
        </p:nvSpPr>
        <p:spPr>
          <a:xfrm>
            <a:off x="1383770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2. </a:t>
            </a:r>
            <a:r>
              <a:rPr lang="zh-CN" altLang="zh-CN" sz="1000" dirty="0"/>
              <a:t>数字签名协议</a:t>
            </a:r>
          </a:p>
        </p:txBody>
      </p:sp>
      <p:sp>
        <p:nvSpPr>
          <p:cNvPr id="10" name="流程图: 可选过程 9">
            <a:hlinkClick r:id="rId4" action="ppaction://hlinksldjump"/>
          </p:cNvPr>
          <p:cNvSpPr/>
          <p:nvPr/>
        </p:nvSpPr>
        <p:spPr>
          <a:xfrm>
            <a:off x="2771800" y="3242"/>
            <a:ext cx="1526655" cy="240973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3. </a:t>
            </a:r>
            <a:r>
              <a:rPr lang="zh-CN" altLang="zh-CN" sz="1000" dirty="0"/>
              <a:t>认证的应用</a:t>
            </a:r>
          </a:p>
        </p:txBody>
      </p:sp>
    </p:spTree>
    <p:extLst>
      <p:ext uri="{BB962C8B-B14F-4D97-AF65-F5344CB8AC3E}">
        <p14:creationId xmlns:p14="http://schemas.microsoft.com/office/powerpoint/2010/main" val="34577531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一、</a:t>
            </a:r>
            <a:r>
              <a:rPr lang="en-US" altLang="zh-CN" dirty="0" smtClean="0"/>
              <a:t>Kerberos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cs typeface="Times New Roman" pitchFamily="18" charset="0"/>
              </a:rPr>
              <a:t>最早且被最广泛使用的可信第三方密钥分配系统之一</a:t>
            </a:r>
            <a:endParaRPr lang="en-US" altLang="zh-CN" dirty="0" smtClean="0">
              <a:cs typeface="Times New Roman" pitchFamily="18" charset="0"/>
            </a:endParaRPr>
          </a:p>
          <a:p>
            <a:pPr lvl="1"/>
            <a:endParaRPr lang="en-US" altLang="zh-CN" dirty="0" smtClean="0">
              <a:cs typeface="Times New Roman" pitchFamily="18" charset="0"/>
            </a:endParaRPr>
          </a:p>
          <a:p>
            <a:r>
              <a:rPr lang="zh-CN" altLang="en-US" dirty="0" smtClean="0">
                <a:cs typeface="Times New Roman" pitchFamily="18" charset="0"/>
              </a:rPr>
              <a:t>作为</a:t>
            </a:r>
            <a:r>
              <a:rPr lang="en-US" altLang="zh-CN" dirty="0" smtClean="0">
                <a:cs typeface="Times New Roman" pitchFamily="18" charset="0"/>
              </a:rPr>
              <a:t>MIT</a:t>
            </a:r>
            <a:r>
              <a:rPr lang="zh-CN" altLang="en-US" dirty="0" smtClean="0">
                <a:cs typeface="Times New Roman" pitchFamily="18" charset="0"/>
              </a:rPr>
              <a:t>的</a:t>
            </a:r>
            <a:r>
              <a:rPr lang="en-US" altLang="zh-CN" dirty="0" smtClean="0">
                <a:cs typeface="Times New Roman" pitchFamily="18" charset="0"/>
              </a:rPr>
              <a:t>Athena</a:t>
            </a:r>
            <a:r>
              <a:rPr lang="zh-CN" altLang="en-US" dirty="0" smtClean="0">
                <a:cs typeface="Times New Roman" pitchFamily="18" charset="0"/>
              </a:rPr>
              <a:t>计划的认证服务而开发</a:t>
            </a:r>
            <a:endParaRPr lang="en-US" altLang="zh-CN" dirty="0" smtClean="0">
              <a:cs typeface="Times New Roman" pitchFamily="18" charset="0"/>
            </a:endParaRP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1988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Kerberos</a:t>
            </a:r>
            <a:r>
              <a:rPr lang="zh-CN" altLang="en-US" dirty="0" smtClean="0"/>
              <a:t>第一份报告中提出的需求</a:t>
            </a:r>
            <a:r>
              <a:rPr lang="zh-CN" altLang="en-US" dirty="0"/>
              <a:t>分析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安全性：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高可靠性：使用分布式服务器结构，可以备份其它系统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透明性：用户只需输入口令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可伸缩性：支持大量客户端，需要模块化、分布式的体系结构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密码学导论</a:t>
            </a:r>
            <a:r>
              <a:rPr lang="en-US" altLang="zh-CN" smtClean="0"/>
              <a:t>--</a:t>
            </a:r>
            <a:r>
              <a:rPr lang="zh-CN" altLang="en-US" smtClean="0"/>
              <a:t>中国科学技术大学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B7F836-6F9F-42A8-9450-B93EA774C316}" type="slidenum">
              <a:rPr lang="zh-CN" altLang="en-US" smtClean="0"/>
              <a:pPr>
                <a:defRPr/>
              </a:pPr>
              <a:t>44</a:t>
            </a:fld>
            <a:endParaRPr lang="en-US" altLang="zh-CN" dirty="0"/>
          </a:p>
        </p:txBody>
      </p:sp>
      <p:sp>
        <p:nvSpPr>
          <p:cNvPr id="8" name="流程图: 可选过程 7">
            <a:hlinkClick r:id="rId2" action="ppaction://hlinksldjump"/>
          </p:cNvPr>
          <p:cNvSpPr/>
          <p:nvPr/>
        </p:nvSpPr>
        <p:spPr>
          <a:xfrm>
            <a:off x="-5072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1. </a:t>
            </a:r>
            <a:r>
              <a:rPr lang="zh-CN" altLang="zh-CN" sz="1000" dirty="0"/>
              <a:t>数字签名</a:t>
            </a:r>
            <a:endParaRPr lang="zh-CN" altLang="en-US" sz="1000" dirty="0"/>
          </a:p>
        </p:txBody>
      </p:sp>
      <p:sp>
        <p:nvSpPr>
          <p:cNvPr id="9" name="流程图: 可选过程 8">
            <a:hlinkClick r:id="rId3" action="ppaction://hlinksldjump"/>
          </p:cNvPr>
          <p:cNvSpPr/>
          <p:nvPr/>
        </p:nvSpPr>
        <p:spPr>
          <a:xfrm>
            <a:off x="1383770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2. </a:t>
            </a:r>
            <a:r>
              <a:rPr lang="zh-CN" altLang="zh-CN" sz="1000" dirty="0"/>
              <a:t>数字签名协议</a:t>
            </a:r>
          </a:p>
        </p:txBody>
      </p:sp>
      <p:sp>
        <p:nvSpPr>
          <p:cNvPr id="10" name="流程图: 可选过程 9">
            <a:hlinkClick r:id="rId4" action="ppaction://hlinksldjump"/>
          </p:cNvPr>
          <p:cNvSpPr/>
          <p:nvPr/>
        </p:nvSpPr>
        <p:spPr>
          <a:xfrm>
            <a:off x="2771800" y="3242"/>
            <a:ext cx="1526655" cy="240973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3. </a:t>
            </a:r>
            <a:r>
              <a:rPr lang="zh-CN" altLang="zh-CN" sz="1000" dirty="0"/>
              <a:t>认证的应用</a:t>
            </a:r>
          </a:p>
        </p:txBody>
      </p:sp>
    </p:spTree>
    <p:extLst>
      <p:ext uri="{BB962C8B-B14F-4D97-AF65-F5344CB8AC3E}">
        <p14:creationId xmlns:p14="http://schemas.microsoft.com/office/powerpoint/2010/main" val="30589480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zh-CN" altLang="en-US" dirty="0">
                <a:cs typeface="Times New Roman" pitchFamily="18" charset="0"/>
              </a:rPr>
              <a:t>在开放的分布式环境下</a:t>
            </a:r>
            <a:r>
              <a:rPr lang="zh-CN" altLang="en-US" dirty="0" smtClean="0">
                <a:cs typeface="Times New Roman" pitchFamily="18" charset="0"/>
              </a:rPr>
              <a:t>，</a:t>
            </a:r>
            <a:r>
              <a:rPr lang="en-US" altLang="zh-CN" dirty="0" smtClean="0">
                <a:cs typeface="Times New Roman" pitchFamily="18" charset="0"/>
              </a:rPr>
              <a:t>Kerberos</a:t>
            </a:r>
            <a:r>
              <a:rPr lang="zh-CN" altLang="en-US" dirty="0" smtClean="0">
                <a:cs typeface="Times New Roman" pitchFamily="18" charset="0"/>
              </a:rPr>
              <a:t>提供</a:t>
            </a:r>
            <a:r>
              <a:rPr lang="zh-CN" altLang="en-US" dirty="0">
                <a:cs typeface="Times New Roman" pitchFamily="18" charset="0"/>
              </a:rPr>
              <a:t>集中式基于对称密码的第三方认证服务</a:t>
            </a:r>
            <a:endParaRPr lang="en-AU" altLang="zh-CN" dirty="0">
              <a:cs typeface="Times New Roman" pitchFamily="18" charset="0"/>
            </a:endParaRPr>
          </a:p>
          <a:p>
            <a:pPr lvl="1"/>
            <a:r>
              <a:rPr lang="zh-CN" altLang="en-US" dirty="0">
                <a:cs typeface="Times New Roman" pitchFamily="18" charset="0"/>
              </a:rPr>
              <a:t>允许用户访问分布式网络服务</a:t>
            </a:r>
            <a:endParaRPr lang="en-AU" altLang="zh-CN" dirty="0">
              <a:cs typeface="Times New Roman" pitchFamily="18" charset="0"/>
            </a:endParaRPr>
          </a:p>
          <a:p>
            <a:pPr lvl="1"/>
            <a:r>
              <a:rPr lang="zh-CN" altLang="en-US" dirty="0">
                <a:cs typeface="Times New Roman" pitchFamily="18" charset="0"/>
              </a:rPr>
              <a:t>无需信任所有工作站</a:t>
            </a:r>
            <a:endParaRPr lang="en-AU" altLang="zh-CN" dirty="0">
              <a:cs typeface="Times New Roman" pitchFamily="18" charset="0"/>
            </a:endParaRPr>
          </a:p>
          <a:p>
            <a:pPr lvl="1"/>
            <a:r>
              <a:rPr lang="zh-CN" altLang="en-US" dirty="0">
                <a:cs typeface="Times New Roman" pitchFamily="18" charset="0"/>
              </a:rPr>
              <a:t>所有结点信任一个集中式授权服务器</a:t>
            </a:r>
            <a:endParaRPr lang="en-AU" altLang="zh-CN" dirty="0">
              <a:cs typeface="Times New Roman" pitchFamily="18" charset="0"/>
            </a:endParaRPr>
          </a:p>
          <a:p>
            <a:endParaRPr lang="en-US" altLang="zh-CN" dirty="0" smtClean="0">
              <a:cs typeface="Times New Roman" pitchFamily="18" charset="0"/>
            </a:endParaRPr>
          </a:p>
          <a:p>
            <a:r>
              <a:rPr lang="zh-CN" altLang="en-US" dirty="0" smtClean="0">
                <a:cs typeface="Times New Roman" pitchFamily="18" charset="0"/>
              </a:rPr>
              <a:t>目前</a:t>
            </a:r>
            <a:r>
              <a:rPr lang="zh-CN" altLang="en-US" dirty="0">
                <a:cs typeface="Times New Roman" pitchFamily="18" charset="0"/>
              </a:rPr>
              <a:t>常用的有两个版本：</a:t>
            </a:r>
            <a:r>
              <a:rPr lang="en-AU" altLang="zh-CN" dirty="0">
                <a:cs typeface="Times New Roman" pitchFamily="18" charset="0"/>
              </a:rPr>
              <a:t>4 &amp; 5</a:t>
            </a:r>
          </a:p>
          <a:p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密码学导论</a:t>
            </a:r>
            <a:r>
              <a:rPr lang="en-US" altLang="zh-CN" smtClean="0"/>
              <a:t>--</a:t>
            </a:r>
            <a:r>
              <a:rPr lang="zh-CN" altLang="en-US" smtClean="0"/>
              <a:t>中国科学技术大学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B7F836-6F9F-42A8-9450-B93EA774C316}" type="slidenum">
              <a:rPr lang="zh-CN" altLang="en-US" smtClean="0"/>
              <a:pPr>
                <a:defRPr/>
              </a:pPr>
              <a:t>45</a:t>
            </a:fld>
            <a:endParaRPr lang="en-US" altLang="zh-CN" dirty="0"/>
          </a:p>
        </p:txBody>
      </p:sp>
      <p:sp>
        <p:nvSpPr>
          <p:cNvPr id="8" name="流程图: 可选过程 7">
            <a:hlinkClick r:id="rId2" action="ppaction://hlinksldjump"/>
          </p:cNvPr>
          <p:cNvSpPr/>
          <p:nvPr/>
        </p:nvSpPr>
        <p:spPr>
          <a:xfrm>
            <a:off x="-5072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1. </a:t>
            </a:r>
            <a:r>
              <a:rPr lang="zh-CN" altLang="zh-CN" sz="1000" dirty="0"/>
              <a:t>数字签名</a:t>
            </a:r>
            <a:endParaRPr lang="zh-CN" altLang="en-US" sz="1000" dirty="0"/>
          </a:p>
        </p:txBody>
      </p:sp>
      <p:sp>
        <p:nvSpPr>
          <p:cNvPr id="9" name="流程图: 可选过程 8">
            <a:hlinkClick r:id="rId3" action="ppaction://hlinksldjump"/>
          </p:cNvPr>
          <p:cNvSpPr/>
          <p:nvPr/>
        </p:nvSpPr>
        <p:spPr>
          <a:xfrm>
            <a:off x="1383770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2. </a:t>
            </a:r>
            <a:r>
              <a:rPr lang="zh-CN" altLang="zh-CN" sz="1000" dirty="0"/>
              <a:t>数字签名协议</a:t>
            </a:r>
          </a:p>
        </p:txBody>
      </p:sp>
      <p:sp>
        <p:nvSpPr>
          <p:cNvPr id="10" name="流程图: 可选过程 9">
            <a:hlinkClick r:id="rId4" action="ppaction://hlinksldjump"/>
          </p:cNvPr>
          <p:cNvSpPr/>
          <p:nvPr/>
        </p:nvSpPr>
        <p:spPr>
          <a:xfrm>
            <a:off x="2771800" y="3242"/>
            <a:ext cx="1526655" cy="240973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3. </a:t>
            </a:r>
            <a:r>
              <a:rPr lang="zh-CN" altLang="zh-CN" sz="1000" dirty="0"/>
              <a:t>认证的应用</a:t>
            </a:r>
          </a:p>
        </p:txBody>
      </p:sp>
    </p:spTree>
    <p:extLst>
      <p:ext uri="{BB962C8B-B14F-4D97-AF65-F5344CB8AC3E}">
        <p14:creationId xmlns:p14="http://schemas.microsoft.com/office/powerpoint/2010/main" val="32559347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Kerberos</a:t>
            </a:r>
            <a:r>
              <a:rPr lang="zh-CN" altLang="en-US" dirty="0" smtClean="0"/>
              <a:t>版本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Kerberos</a:t>
            </a:r>
            <a:r>
              <a:rPr lang="zh-CN" altLang="en-US" dirty="0" smtClean="0"/>
              <a:t>的使用模式</a:t>
            </a:r>
            <a:endParaRPr lang="en-US" altLang="zh-CN" dirty="0" smtClean="0"/>
          </a:p>
          <a:p>
            <a:pPr lvl="1"/>
            <a:r>
              <a:rPr lang="zh-CN" altLang="en-US" sz="2200" dirty="0" smtClean="0"/>
              <a:t>主体是</a:t>
            </a:r>
            <a:r>
              <a:rPr lang="en-US" altLang="zh-CN" sz="2200" dirty="0" smtClean="0"/>
              <a:t>Client/Server</a:t>
            </a:r>
          </a:p>
          <a:p>
            <a:pPr lvl="1"/>
            <a:r>
              <a:rPr lang="zh-CN" altLang="en-US" dirty="0" smtClean="0"/>
              <a:t>服务器：包括提供识别服务的</a:t>
            </a:r>
            <a:r>
              <a:rPr lang="en-US" altLang="zh-CN" dirty="0" smtClean="0"/>
              <a:t>Kerberos</a:t>
            </a:r>
            <a:r>
              <a:rPr lang="zh-CN" altLang="en-US" dirty="0" smtClean="0"/>
              <a:t>服务器和提供应用的各类服务器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客户机：用户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用户和服务器首先都到</a:t>
            </a:r>
            <a:r>
              <a:rPr lang="en-US" altLang="zh-CN" dirty="0" smtClean="0"/>
              <a:t>Kerberos</a:t>
            </a:r>
            <a:r>
              <a:rPr lang="zh-CN" altLang="en-US" dirty="0" smtClean="0"/>
              <a:t>服务器注册，与</a:t>
            </a:r>
            <a:r>
              <a:rPr lang="en-US" altLang="zh-CN" dirty="0" smtClean="0"/>
              <a:t>Kerberos</a:t>
            </a:r>
            <a:r>
              <a:rPr lang="zh-CN" altLang="en-US" dirty="0" smtClean="0"/>
              <a:t>服务器实现秘密共享，识别过程中</a:t>
            </a:r>
            <a:r>
              <a:rPr lang="en-US" altLang="zh-CN" dirty="0" smtClean="0"/>
              <a:t>Kerberos</a:t>
            </a:r>
            <a:r>
              <a:rPr lang="zh-CN" altLang="en-US" dirty="0" smtClean="0"/>
              <a:t>服务器为通信双方建立一个通信密钥。 </a:t>
            </a:r>
          </a:p>
          <a:p>
            <a:r>
              <a:rPr lang="zh-CN" altLang="en-US" dirty="0" smtClean="0"/>
              <a:t>方法：使用集中式的认证服务器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(Authentication Server, AS),</a:t>
            </a:r>
            <a:r>
              <a:rPr lang="zh-CN" altLang="en-US" dirty="0" smtClean="0"/>
              <a:t>为用户和应用服务器提供识别服务。</a:t>
            </a:r>
            <a:r>
              <a:rPr lang="en-US" altLang="zh-CN" dirty="0" smtClean="0"/>
              <a:t>AS</a:t>
            </a:r>
            <a:r>
              <a:rPr lang="zh-CN" altLang="en-US" dirty="0" smtClean="0"/>
              <a:t>与用户共享口令，与其他服务器共享密钥，在注册时以特别安全的方式分配给各方。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密码学导论</a:t>
            </a:r>
            <a:r>
              <a:rPr lang="en-US" altLang="zh-CN" smtClean="0"/>
              <a:t>--</a:t>
            </a:r>
            <a:r>
              <a:rPr lang="zh-CN" altLang="en-US" smtClean="0"/>
              <a:t>中国科学技术大学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B7F836-6F9F-42A8-9450-B93EA774C316}" type="slidenum">
              <a:rPr lang="zh-CN" altLang="en-US" smtClean="0"/>
              <a:pPr>
                <a:defRPr/>
              </a:pPr>
              <a:t>46</a:t>
            </a:fld>
            <a:endParaRPr lang="en-US" altLang="zh-CN" dirty="0"/>
          </a:p>
        </p:txBody>
      </p:sp>
      <p:sp>
        <p:nvSpPr>
          <p:cNvPr id="6" name="流程图: 可选过程 5">
            <a:hlinkClick r:id="rId2" action="ppaction://hlinksldjump"/>
          </p:cNvPr>
          <p:cNvSpPr/>
          <p:nvPr/>
        </p:nvSpPr>
        <p:spPr>
          <a:xfrm>
            <a:off x="-5072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1. </a:t>
            </a:r>
            <a:r>
              <a:rPr lang="zh-CN" altLang="zh-CN" sz="1000" dirty="0"/>
              <a:t>数字签名</a:t>
            </a:r>
            <a:endParaRPr lang="zh-CN" altLang="en-US" sz="1000" dirty="0"/>
          </a:p>
        </p:txBody>
      </p:sp>
      <p:sp>
        <p:nvSpPr>
          <p:cNvPr id="8" name="流程图: 可选过程 7">
            <a:hlinkClick r:id="rId3" action="ppaction://hlinksldjump"/>
          </p:cNvPr>
          <p:cNvSpPr/>
          <p:nvPr/>
        </p:nvSpPr>
        <p:spPr>
          <a:xfrm>
            <a:off x="1383770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2. </a:t>
            </a:r>
            <a:r>
              <a:rPr lang="zh-CN" altLang="zh-CN" sz="1000" dirty="0"/>
              <a:t>数字签名协议</a:t>
            </a:r>
          </a:p>
        </p:txBody>
      </p:sp>
      <p:sp>
        <p:nvSpPr>
          <p:cNvPr id="9" name="流程图: 可选过程 8">
            <a:hlinkClick r:id="rId4" action="ppaction://hlinksldjump"/>
          </p:cNvPr>
          <p:cNvSpPr/>
          <p:nvPr/>
        </p:nvSpPr>
        <p:spPr>
          <a:xfrm>
            <a:off x="2771800" y="3242"/>
            <a:ext cx="1526655" cy="240973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3. </a:t>
            </a:r>
            <a:r>
              <a:rPr lang="zh-CN" altLang="zh-CN" sz="1000" dirty="0"/>
              <a:t>认证的应用</a:t>
            </a:r>
          </a:p>
        </p:txBody>
      </p:sp>
    </p:spTree>
    <p:extLst>
      <p:ext uri="{BB962C8B-B14F-4D97-AF65-F5344CB8AC3E}">
        <p14:creationId xmlns:p14="http://schemas.microsoft.com/office/powerpoint/2010/main" val="28668728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一个简单的认证会话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1" y="1500174"/>
            <a:ext cx="8543958" cy="4857784"/>
          </a:xfrm>
        </p:spPr>
        <p:txBody>
          <a:bodyPr>
            <a:normAutofit/>
          </a:bodyPr>
          <a:lstStyle/>
          <a:p>
            <a:pPr marL="361950" indent="-361950">
              <a:lnSpc>
                <a:spcPct val="90000"/>
              </a:lnSpc>
            </a:pPr>
            <a:r>
              <a:rPr lang="zh-CN" altLang="en-US" dirty="0" smtClean="0"/>
              <a:t>各应用服务器在每次客户</a:t>
            </a:r>
            <a:r>
              <a:rPr lang="en-US" altLang="zh-CN" dirty="0" smtClean="0"/>
              <a:t>/</a:t>
            </a:r>
            <a:r>
              <a:rPr lang="zh-CN" altLang="en-US" dirty="0" smtClean="0"/>
              <a:t>服务器交互中都进行认证？</a:t>
            </a:r>
            <a:endParaRPr lang="en-US" altLang="zh-CN" dirty="0" smtClean="0"/>
          </a:p>
          <a:p>
            <a:pPr marL="400050" lvl="1" indent="0">
              <a:lnSpc>
                <a:spcPct val="90000"/>
              </a:lnSpc>
              <a:buNone/>
            </a:pPr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marL="85725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zh-CN" dirty="0"/>
              <a:t>C</a:t>
            </a:r>
            <a:r>
              <a:rPr lang="zh-CN" altLang="en-US" dirty="0" smtClean="0"/>
              <a:t>向</a:t>
            </a:r>
            <a:r>
              <a:rPr lang="en-US" altLang="zh-CN" dirty="0" smtClean="0"/>
              <a:t>AS</a:t>
            </a:r>
            <a:r>
              <a:rPr lang="zh-CN" altLang="en-US" dirty="0" smtClean="0"/>
              <a:t>发出使用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的请求</a:t>
            </a:r>
            <a:endParaRPr lang="en-US" altLang="zh-CN" dirty="0" smtClean="0"/>
          </a:p>
          <a:p>
            <a:pPr marL="85725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zh-CN" dirty="0" smtClean="0"/>
              <a:t>AS</a:t>
            </a:r>
            <a:r>
              <a:rPr lang="zh-CN" altLang="en-US" dirty="0" smtClean="0"/>
              <a:t>将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的认证信息发给</a:t>
            </a:r>
            <a:r>
              <a:rPr lang="en-US" altLang="zh-CN" dirty="0" smtClean="0"/>
              <a:t>V</a:t>
            </a:r>
          </a:p>
          <a:p>
            <a:pPr marL="85725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zh-CN" dirty="0" smtClean="0"/>
              <a:t>AS</a:t>
            </a:r>
            <a:r>
              <a:rPr lang="zh-CN" altLang="en-US" dirty="0" smtClean="0"/>
              <a:t>将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的认证信息发给</a:t>
            </a:r>
            <a:r>
              <a:rPr lang="en-US" altLang="zh-CN" dirty="0" smtClean="0"/>
              <a:t>C</a:t>
            </a:r>
          </a:p>
          <a:p>
            <a:pPr marL="85725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zh-CN" dirty="0" smtClean="0"/>
              <a:t>C</a:t>
            </a:r>
            <a:r>
              <a:rPr lang="zh-CN" altLang="en-US" dirty="0" smtClean="0"/>
              <a:t>与</a:t>
            </a:r>
            <a:r>
              <a:rPr lang="en-US" altLang="zh-CN" dirty="0" smtClean="0"/>
              <a:t>V</a:t>
            </a:r>
            <a:r>
              <a:rPr lang="zh-CN" altLang="en-US" dirty="0" smtClean="0"/>
              <a:t>相互认证</a:t>
            </a:r>
            <a:endParaRPr lang="en-US" altLang="zh-CN" dirty="0" smtClean="0"/>
          </a:p>
          <a:p>
            <a:pPr marL="400050" lvl="1" indent="0">
              <a:lnSpc>
                <a:spcPct val="90000"/>
              </a:lnSpc>
              <a:buNone/>
            </a:pPr>
            <a:endParaRPr lang="en-US" altLang="zh-CN" dirty="0" smtClean="0"/>
          </a:p>
        </p:txBody>
      </p:sp>
      <p:grpSp>
        <p:nvGrpSpPr>
          <p:cNvPr id="37" name="组合 36"/>
          <p:cNvGrpSpPr/>
          <p:nvPr/>
        </p:nvGrpSpPr>
        <p:grpSpPr>
          <a:xfrm>
            <a:off x="5000389" y="2403498"/>
            <a:ext cx="3786966" cy="2708445"/>
            <a:chOff x="2370125" y="2757429"/>
            <a:chExt cx="3786966" cy="2708445"/>
          </a:xfrm>
        </p:grpSpPr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3836340" y="2757429"/>
              <a:ext cx="741355" cy="719931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CN" sz="2000" b="1">
                  <a:latin typeface="Times New Roman" pitchFamily="18" charset="0"/>
                </a:rPr>
                <a:t>AS</a:t>
              </a:r>
              <a:endParaRPr lang="en-US" altLang="zh-CN" sz="2000" b="1">
                <a:latin typeface="Comic Sans MS" pitchFamily="66" charset="0"/>
              </a:endParaRP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2370125" y="4745942"/>
              <a:ext cx="741355" cy="719931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CN" sz="2000" b="1">
                  <a:latin typeface="Times New Roman" pitchFamily="18" charset="0"/>
                </a:rPr>
                <a:t>C</a:t>
              </a:r>
              <a:endParaRPr lang="en-US" altLang="zh-CN" sz="2000" b="1">
                <a:latin typeface="Comic Sans MS" pitchFamily="66" charset="0"/>
              </a:endParaRPr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5415736" y="4745943"/>
              <a:ext cx="741355" cy="719931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CN" sz="2000" b="1">
                  <a:latin typeface="Times New Roman" pitchFamily="18" charset="0"/>
                </a:rPr>
                <a:t>V</a:t>
              </a:r>
              <a:endParaRPr lang="en-US" altLang="zh-CN" sz="2000" b="1">
                <a:latin typeface="Comic Sans MS" pitchFamily="66" charset="0"/>
              </a:endParaRPr>
            </a:p>
          </p:txBody>
        </p:sp>
        <p:cxnSp>
          <p:nvCxnSpPr>
            <p:cNvPr id="17" name="直接箭头连接符 16"/>
            <p:cNvCxnSpPr>
              <a:stCxn id="11" idx="7"/>
              <a:endCxn id="10" idx="3"/>
            </p:cNvCxnSpPr>
            <p:nvPr/>
          </p:nvCxnSpPr>
          <p:spPr>
            <a:xfrm flipV="1">
              <a:off x="3002911" y="3371929"/>
              <a:ext cx="941998" cy="1479444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6"/>
              <a:endCxn id="12" idx="2"/>
            </p:cNvCxnSpPr>
            <p:nvPr/>
          </p:nvCxnSpPr>
          <p:spPr>
            <a:xfrm>
              <a:off x="3111480" y="5105908"/>
              <a:ext cx="2304256" cy="1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1" idx="6"/>
              <a:endCxn id="12" idx="2"/>
            </p:cNvCxnSpPr>
            <p:nvPr/>
          </p:nvCxnSpPr>
          <p:spPr>
            <a:xfrm>
              <a:off x="3111480" y="5105908"/>
              <a:ext cx="2304256" cy="1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0" idx="5"/>
              <a:endCxn id="12" idx="1"/>
            </p:cNvCxnSpPr>
            <p:nvPr/>
          </p:nvCxnSpPr>
          <p:spPr>
            <a:xfrm>
              <a:off x="4469126" y="3371929"/>
              <a:ext cx="1055179" cy="1479445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密码学导论</a:t>
            </a:r>
            <a:r>
              <a:rPr lang="en-US" altLang="zh-CN" smtClean="0"/>
              <a:t>--</a:t>
            </a:r>
            <a:r>
              <a:rPr lang="zh-CN" altLang="en-US" smtClean="0"/>
              <a:t>中国科学技术大学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B7F836-6F9F-42A8-9450-B93EA774C316}" type="slidenum">
              <a:rPr lang="zh-CN" altLang="en-US" smtClean="0"/>
              <a:pPr>
                <a:defRPr/>
              </a:pPr>
              <a:t>47</a:t>
            </a:fld>
            <a:endParaRPr lang="en-US" altLang="zh-CN" dirty="0"/>
          </a:p>
        </p:txBody>
      </p:sp>
      <p:sp>
        <p:nvSpPr>
          <p:cNvPr id="14" name="流程图: 可选过程 13">
            <a:hlinkClick r:id="rId2" action="ppaction://hlinksldjump"/>
          </p:cNvPr>
          <p:cNvSpPr/>
          <p:nvPr/>
        </p:nvSpPr>
        <p:spPr>
          <a:xfrm>
            <a:off x="-5072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1. </a:t>
            </a:r>
            <a:r>
              <a:rPr lang="zh-CN" altLang="zh-CN" sz="1000" dirty="0"/>
              <a:t>数字签名</a:t>
            </a:r>
            <a:endParaRPr lang="zh-CN" altLang="en-US" sz="1000" dirty="0"/>
          </a:p>
        </p:txBody>
      </p:sp>
      <p:sp>
        <p:nvSpPr>
          <p:cNvPr id="15" name="流程图: 可选过程 14">
            <a:hlinkClick r:id="rId3" action="ppaction://hlinksldjump"/>
          </p:cNvPr>
          <p:cNvSpPr/>
          <p:nvPr/>
        </p:nvSpPr>
        <p:spPr>
          <a:xfrm>
            <a:off x="1383770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2. </a:t>
            </a:r>
            <a:r>
              <a:rPr lang="zh-CN" altLang="zh-CN" sz="1000" dirty="0"/>
              <a:t>数字签名协议</a:t>
            </a:r>
          </a:p>
        </p:txBody>
      </p:sp>
      <p:sp>
        <p:nvSpPr>
          <p:cNvPr id="16" name="流程图: 可选过程 15">
            <a:hlinkClick r:id="rId4" action="ppaction://hlinksldjump"/>
          </p:cNvPr>
          <p:cNvSpPr/>
          <p:nvPr/>
        </p:nvSpPr>
        <p:spPr>
          <a:xfrm>
            <a:off x="2771800" y="3242"/>
            <a:ext cx="1526655" cy="240973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3. </a:t>
            </a:r>
            <a:r>
              <a:rPr lang="zh-CN" altLang="zh-CN" sz="1000" dirty="0"/>
              <a:t>认证的应用</a:t>
            </a:r>
          </a:p>
        </p:txBody>
      </p:sp>
    </p:spTree>
    <p:extLst>
      <p:ext uri="{BB962C8B-B14F-4D97-AF65-F5344CB8AC3E}">
        <p14:creationId xmlns:p14="http://schemas.microsoft.com/office/powerpoint/2010/main" val="1297339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一个简单的认证会话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1" y="1500174"/>
            <a:ext cx="8543958" cy="4857784"/>
          </a:xfrm>
        </p:spPr>
        <p:txBody>
          <a:bodyPr>
            <a:normAutofit lnSpcReduction="10000"/>
          </a:bodyPr>
          <a:lstStyle/>
          <a:p>
            <a:pPr marL="361950" indent="-361950">
              <a:lnSpc>
                <a:spcPct val="90000"/>
              </a:lnSpc>
            </a:pPr>
            <a:r>
              <a:rPr lang="zh-CN" altLang="en-US" dirty="0" smtClean="0"/>
              <a:t>变通方案：</a:t>
            </a:r>
            <a:r>
              <a:rPr lang="en-US" altLang="zh-CN" dirty="0" smtClean="0"/>
              <a:t>AS</a:t>
            </a:r>
            <a:r>
              <a:rPr lang="zh-CN" altLang="en-US" dirty="0" smtClean="0"/>
              <a:t>统一存储用户口令、权限，发放票据</a:t>
            </a:r>
            <a:endParaRPr lang="en-US" altLang="zh-CN" dirty="0" smtClean="0"/>
          </a:p>
          <a:p>
            <a:pPr marL="841375" lvl="1" indent="-441325">
              <a:lnSpc>
                <a:spcPct val="90000"/>
              </a:lnSpc>
              <a:buNone/>
            </a:pPr>
            <a:r>
              <a:rPr lang="zh-CN" altLang="en-US" dirty="0" smtClean="0"/>
              <a:t>设客户端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，应用服务器</a:t>
            </a:r>
            <a:r>
              <a:rPr lang="en-US" altLang="zh-CN" dirty="0" smtClean="0"/>
              <a:t>V</a:t>
            </a:r>
            <a:r>
              <a:rPr lang="zh-CN" altLang="en-US" dirty="0" smtClean="0"/>
              <a:t>，通过</a:t>
            </a:r>
            <a:r>
              <a:rPr lang="en-US" altLang="zh-CN" dirty="0" smtClean="0"/>
              <a:t>AS</a:t>
            </a:r>
            <a:r>
              <a:rPr lang="zh-CN" altLang="en-US" dirty="0" smtClean="0"/>
              <a:t>提供服务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zh-CN" dirty="0" smtClean="0"/>
              <a:t>C→AS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ID</a:t>
            </a:r>
            <a:r>
              <a:rPr lang="en-US" altLang="zh-CN" baseline="-25000" dirty="0" smtClean="0"/>
              <a:t>C</a:t>
            </a:r>
            <a:r>
              <a:rPr lang="en-US" altLang="zh-CN" dirty="0" smtClean="0"/>
              <a:t> || P</a:t>
            </a:r>
            <a:r>
              <a:rPr lang="en-US" altLang="zh-CN" baseline="-25000" dirty="0" smtClean="0"/>
              <a:t>C</a:t>
            </a:r>
            <a:r>
              <a:rPr lang="en-US" altLang="zh-CN" dirty="0" smtClean="0"/>
              <a:t> || ID</a:t>
            </a:r>
            <a:r>
              <a:rPr lang="en-US" altLang="zh-CN" baseline="-25000" dirty="0" smtClean="0"/>
              <a:t>V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zh-CN" dirty="0" smtClean="0"/>
              <a:t>AS→C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Ticket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zh-CN" dirty="0" smtClean="0"/>
              <a:t>C→V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ID</a:t>
            </a:r>
            <a:r>
              <a:rPr lang="en-US" altLang="zh-CN" baseline="-25000" dirty="0" smtClean="0"/>
              <a:t>C</a:t>
            </a:r>
            <a:r>
              <a:rPr lang="en-US" altLang="zh-CN" dirty="0" smtClean="0"/>
              <a:t> || Ticket</a:t>
            </a:r>
          </a:p>
          <a:p>
            <a:pPr marL="990600" lvl="1" indent="-533400">
              <a:lnSpc>
                <a:spcPct val="90000"/>
              </a:lnSpc>
              <a:buNone/>
            </a:pPr>
            <a:r>
              <a:rPr lang="en-US" altLang="zh-CN" dirty="0" smtClean="0"/>
              <a:t>Ticket = E</a:t>
            </a:r>
            <a:r>
              <a:rPr lang="en-US" altLang="zh-CN" baseline="-25000" dirty="0" smtClean="0"/>
              <a:t>K</a:t>
            </a:r>
            <a:r>
              <a:rPr lang="en-US" altLang="zh-CN" baseline="-40000" dirty="0" smtClean="0"/>
              <a:t>V</a:t>
            </a:r>
            <a:r>
              <a:rPr lang="en-US" altLang="zh-CN" dirty="0" smtClean="0"/>
              <a:t>[ID</a:t>
            </a:r>
            <a:r>
              <a:rPr lang="en-US" altLang="zh-CN" baseline="-25000" dirty="0" smtClean="0"/>
              <a:t>C</a:t>
            </a:r>
            <a:r>
              <a:rPr lang="en-US" altLang="zh-CN" dirty="0" smtClean="0"/>
              <a:t> || AD</a:t>
            </a:r>
            <a:r>
              <a:rPr lang="en-US" altLang="zh-CN" baseline="-25000" dirty="0" smtClean="0"/>
              <a:t>C</a:t>
            </a:r>
            <a:r>
              <a:rPr lang="en-US" altLang="zh-CN" dirty="0" smtClean="0"/>
              <a:t> || ID</a:t>
            </a:r>
            <a:r>
              <a:rPr lang="en-US" altLang="zh-CN" baseline="-25000" dirty="0" smtClean="0"/>
              <a:t>V</a:t>
            </a:r>
            <a:r>
              <a:rPr lang="en-US" altLang="zh-CN" dirty="0" smtClean="0"/>
              <a:t>]</a:t>
            </a:r>
          </a:p>
          <a:p>
            <a:pPr marL="990600" lvl="1" indent="-533400">
              <a:lnSpc>
                <a:spcPct val="90000"/>
              </a:lnSpc>
              <a:buNone/>
            </a:pPr>
            <a:endParaRPr lang="en-US" altLang="zh-CN" dirty="0" smtClean="0"/>
          </a:p>
          <a:p>
            <a:pPr marL="990600" lvl="1" indent="-533400">
              <a:lnSpc>
                <a:spcPct val="90000"/>
              </a:lnSpc>
              <a:buNone/>
            </a:pPr>
            <a:r>
              <a:rPr lang="en-US" altLang="zh-CN" dirty="0" smtClean="0"/>
              <a:t>ID</a:t>
            </a:r>
            <a:r>
              <a:rPr lang="en-US" altLang="zh-CN" baseline="-25000" dirty="0" smtClean="0"/>
              <a:t>C</a:t>
            </a:r>
            <a:r>
              <a:rPr lang="en-US" altLang="zh-CN" dirty="0" smtClean="0"/>
              <a:t>: </a:t>
            </a:r>
            <a:r>
              <a:rPr lang="zh-CN" altLang="en-US" dirty="0" smtClean="0"/>
              <a:t>用户</a:t>
            </a:r>
            <a:r>
              <a:rPr lang="en-US" altLang="zh-CN" dirty="0" smtClean="0"/>
              <a:t>C</a:t>
            </a:r>
            <a:r>
              <a:rPr lang="zh-CN" altLang="en-US" dirty="0" smtClean="0"/>
              <a:t>标识</a:t>
            </a:r>
          </a:p>
          <a:p>
            <a:pPr marL="990600" lvl="1" indent="-533400">
              <a:lnSpc>
                <a:spcPct val="90000"/>
              </a:lnSpc>
              <a:buNone/>
            </a:pPr>
            <a:r>
              <a:rPr lang="en-US" altLang="zh-CN" dirty="0" smtClean="0"/>
              <a:t>ID</a:t>
            </a:r>
            <a:r>
              <a:rPr lang="en-US" altLang="zh-CN" baseline="-25000" dirty="0" smtClean="0"/>
              <a:t>V</a:t>
            </a:r>
            <a:r>
              <a:rPr lang="en-US" altLang="zh-CN" dirty="0" smtClean="0"/>
              <a:t>: </a:t>
            </a:r>
            <a:r>
              <a:rPr lang="zh-CN" altLang="en-US" dirty="0" smtClean="0"/>
              <a:t>服务器</a:t>
            </a:r>
            <a:r>
              <a:rPr lang="en-US" altLang="zh-CN" dirty="0" smtClean="0"/>
              <a:t>V</a:t>
            </a:r>
            <a:r>
              <a:rPr lang="zh-CN" altLang="en-US" dirty="0" smtClean="0"/>
              <a:t>标识</a:t>
            </a:r>
          </a:p>
          <a:p>
            <a:pPr marL="990600" lvl="1" indent="-533400">
              <a:lnSpc>
                <a:spcPct val="90000"/>
              </a:lnSpc>
              <a:buNone/>
            </a:pPr>
            <a:r>
              <a:rPr lang="en-US" altLang="zh-CN" dirty="0" smtClean="0"/>
              <a:t>AD</a:t>
            </a:r>
            <a:r>
              <a:rPr lang="en-US" altLang="zh-CN" baseline="-25000" dirty="0" smtClean="0"/>
              <a:t>C</a:t>
            </a:r>
            <a:r>
              <a:rPr lang="en-US" altLang="zh-CN" dirty="0" smtClean="0"/>
              <a:t>: </a:t>
            </a:r>
            <a:r>
              <a:rPr lang="zh-CN" altLang="en-US" dirty="0" smtClean="0"/>
              <a:t>用户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的网络地址</a:t>
            </a:r>
          </a:p>
          <a:p>
            <a:pPr marL="990600" lvl="1" indent="-533400">
              <a:lnSpc>
                <a:spcPct val="90000"/>
              </a:lnSpc>
              <a:buNone/>
            </a:pPr>
            <a:r>
              <a:rPr lang="en-US" altLang="zh-CN" dirty="0" smtClean="0"/>
              <a:t>K</a:t>
            </a:r>
            <a:r>
              <a:rPr lang="en-US" altLang="zh-CN" baseline="-25000" dirty="0" smtClean="0"/>
              <a:t>V</a:t>
            </a:r>
            <a:r>
              <a:rPr lang="en-US" altLang="zh-CN" dirty="0" smtClean="0"/>
              <a:t>: </a:t>
            </a:r>
            <a:r>
              <a:rPr lang="zh-CN" altLang="en-US" dirty="0" smtClean="0"/>
              <a:t>服务器</a:t>
            </a:r>
            <a:r>
              <a:rPr lang="en-US" altLang="zh-CN" dirty="0" smtClean="0"/>
              <a:t>V</a:t>
            </a:r>
            <a:r>
              <a:rPr lang="zh-CN" altLang="en-US" dirty="0" smtClean="0"/>
              <a:t>与</a:t>
            </a:r>
            <a:r>
              <a:rPr lang="en-US" altLang="zh-CN" dirty="0" smtClean="0"/>
              <a:t>AS</a:t>
            </a:r>
            <a:r>
              <a:rPr lang="zh-CN" altLang="en-US" dirty="0" smtClean="0"/>
              <a:t>共享的密钥</a:t>
            </a:r>
          </a:p>
          <a:p>
            <a:pPr marL="990600" lvl="1" indent="-533400">
              <a:lnSpc>
                <a:spcPct val="90000"/>
              </a:lnSpc>
              <a:buNone/>
            </a:pPr>
            <a:r>
              <a:rPr lang="en-US" altLang="zh-CN" dirty="0" smtClean="0"/>
              <a:t>P</a:t>
            </a:r>
            <a:r>
              <a:rPr lang="en-US" altLang="zh-CN" baseline="-25000" dirty="0" smtClean="0"/>
              <a:t>C</a:t>
            </a:r>
            <a:r>
              <a:rPr lang="en-US" altLang="zh-CN" dirty="0" smtClean="0"/>
              <a:t>: </a:t>
            </a:r>
            <a:r>
              <a:rPr lang="zh-CN" altLang="en-US" dirty="0" smtClean="0"/>
              <a:t>用户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的口令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5909251" y="2613461"/>
            <a:ext cx="2880320" cy="2791633"/>
            <a:chOff x="5827505" y="3000372"/>
            <a:chExt cx="3030775" cy="2791633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6964045" y="4315668"/>
              <a:ext cx="1785950" cy="3516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dirty="0" err="1" smtClean="0">
                  <a:latin typeface="Times New Roman" pitchFamily="18" charset="0"/>
                  <a:cs typeface="Times New Roman" pitchFamily="18" charset="0"/>
                </a:rPr>
                <a:t>IDc</a:t>
              </a:r>
              <a:r>
                <a:rPr lang="en-US" altLang="zh-CN" sz="2000" dirty="0" smtClean="0">
                  <a:latin typeface="Times New Roman" pitchFamily="18" charset="0"/>
                  <a:cs typeface="Times New Roman" pitchFamily="18" charset="0"/>
                </a:rPr>
                <a:t> || Pc || </a:t>
              </a:r>
              <a:r>
                <a:rPr lang="en-US" altLang="zh-CN" sz="2000" dirty="0" err="1" smtClean="0">
                  <a:latin typeface="Times New Roman" pitchFamily="18" charset="0"/>
                  <a:cs typeface="Times New Roman" pitchFamily="18" charset="0"/>
                </a:rPr>
                <a:t>IDv</a:t>
              </a:r>
              <a:endParaRPr lang="en-US" altLang="zh-CN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5827505" y="3967375"/>
              <a:ext cx="979590" cy="420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2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 dirty="0">
                  <a:latin typeface="Times New Roman" pitchFamily="18" charset="0"/>
                  <a:cs typeface="Times New Roman" pitchFamily="18" charset="0"/>
                </a:rPr>
                <a:t>Ticket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6649440" y="5429264"/>
              <a:ext cx="1564234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dirty="0" err="1" smtClean="0">
                  <a:latin typeface="Times New Roman" pitchFamily="18" charset="0"/>
                  <a:cs typeface="Times New Roman" pitchFamily="18" charset="0"/>
                </a:rPr>
                <a:t>IDc</a:t>
              </a:r>
              <a:r>
                <a:rPr lang="en-US" altLang="zh-CN" sz="2000" dirty="0" smtClean="0">
                  <a:latin typeface="Times New Roman" pitchFamily="18" charset="0"/>
                  <a:cs typeface="Times New Roman" pitchFamily="18" charset="0"/>
                </a:rPr>
                <a:t> || </a:t>
              </a:r>
              <a:r>
                <a:rPr lang="en-US" altLang="zh-CN" sz="2000" dirty="0">
                  <a:latin typeface="Times New Roman" pitchFamily="18" charset="0"/>
                  <a:cs typeface="Times New Roman" pitchFamily="18" charset="0"/>
                </a:rPr>
                <a:t>Ticket</a:t>
              </a: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6935192" y="3000372"/>
              <a:ext cx="780080" cy="719931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CN" sz="2000" b="1">
                  <a:latin typeface="Times New Roman" pitchFamily="18" charset="0"/>
                </a:rPr>
                <a:t>AS</a:t>
              </a:r>
              <a:endParaRPr lang="en-US" altLang="zh-CN" sz="2000" b="1">
                <a:latin typeface="Comic Sans MS" pitchFamily="66" charset="0"/>
              </a:endParaRP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5935060" y="5072074"/>
              <a:ext cx="780080" cy="719931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CN" sz="2000" b="1">
                  <a:latin typeface="Times New Roman" pitchFamily="18" charset="0"/>
                </a:rPr>
                <a:t>C</a:t>
              </a:r>
              <a:endParaRPr lang="en-US" altLang="zh-CN" sz="2000" b="1">
                <a:latin typeface="Comic Sans MS" pitchFamily="66" charset="0"/>
              </a:endParaRPr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8078200" y="5072074"/>
              <a:ext cx="780080" cy="719931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CN" sz="2000" b="1">
                  <a:latin typeface="Times New Roman" pitchFamily="18" charset="0"/>
                </a:rPr>
                <a:t>V</a:t>
              </a:r>
              <a:endParaRPr lang="en-US" altLang="zh-CN" sz="2000" b="1">
                <a:latin typeface="Comic Sans MS" pitchFamily="66" charset="0"/>
              </a:endParaRPr>
            </a:p>
          </p:txBody>
        </p:sp>
        <p:cxnSp>
          <p:nvCxnSpPr>
            <p:cNvPr id="17" name="直接箭头连接符 16"/>
            <p:cNvCxnSpPr>
              <a:stCxn id="11" idx="7"/>
              <a:endCxn id="10" idx="4"/>
            </p:cNvCxnSpPr>
            <p:nvPr/>
          </p:nvCxnSpPr>
          <p:spPr>
            <a:xfrm flipV="1">
              <a:off x="6600900" y="3720303"/>
              <a:ext cx="724332" cy="1457202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0" idx="3"/>
              <a:endCxn id="11" idx="0"/>
            </p:cNvCxnSpPr>
            <p:nvPr/>
          </p:nvCxnSpPr>
          <p:spPr>
            <a:xfrm flipH="1">
              <a:off x="6325100" y="3614872"/>
              <a:ext cx="724332" cy="1457202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6"/>
              <a:endCxn id="12" idx="2"/>
            </p:cNvCxnSpPr>
            <p:nvPr/>
          </p:nvCxnSpPr>
          <p:spPr>
            <a:xfrm>
              <a:off x="6715140" y="5432040"/>
              <a:ext cx="1363060" cy="1588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密码学导论</a:t>
            </a:r>
            <a:r>
              <a:rPr lang="en-US" altLang="zh-CN" smtClean="0"/>
              <a:t>--</a:t>
            </a:r>
            <a:r>
              <a:rPr lang="zh-CN" altLang="en-US" smtClean="0"/>
              <a:t>中国科学技术大学</a:t>
            </a:r>
            <a:endParaRPr lang="en-US" altLang="zh-CN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B7F836-6F9F-42A8-9450-B93EA774C316}" type="slidenum">
              <a:rPr lang="zh-CN" altLang="en-US" smtClean="0"/>
              <a:pPr>
                <a:defRPr/>
              </a:pPr>
              <a:t>48</a:t>
            </a:fld>
            <a:endParaRPr lang="en-US" altLang="zh-CN" dirty="0"/>
          </a:p>
        </p:txBody>
      </p:sp>
      <p:sp>
        <p:nvSpPr>
          <p:cNvPr id="16" name="流程图: 可选过程 15">
            <a:hlinkClick r:id="rId2" action="ppaction://hlinksldjump"/>
          </p:cNvPr>
          <p:cNvSpPr/>
          <p:nvPr/>
        </p:nvSpPr>
        <p:spPr>
          <a:xfrm>
            <a:off x="-5072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1. </a:t>
            </a:r>
            <a:r>
              <a:rPr lang="zh-CN" altLang="zh-CN" sz="1000" dirty="0"/>
              <a:t>数字签名</a:t>
            </a:r>
            <a:endParaRPr lang="zh-CN" altLang="en-US" sz="1000" dirty="0"/>
          </a:p>
        </p:txBody>
      </p:sp>
      <p:sp>
        <p:nvSpPr>
          <p:cNvPr id="19" name="流程图: 可选过程 18">
            <a:hlinkClick r:id="rId3" action="ppaction://hlinksldjump"/>
          </p:cNvPr>
          <p:cNvSpPr/>
          <p:nvPr/>
        </p:nvSpPr>
        <p:spPr>
          <a:xfrm>
            <a:off x="1383770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2. </a:t>
            </a:r>
            <a:r>
              <a:rPr lang="zh-CN" altLang="zh-CN" sz="1000" dirty="0"/>
              <a:t>数字签名协议</a:t>
            </a:r>
          </a:p>
        </p:txBody>
      </p:sp>
      <p:sp>
        <p:nvSpPr>
          <p:cNvPr id="20" name="流程图: 可选过程 19">
            <a:hlinkClick r:id="rId4" action="ppaction://hlinksldjump"/>
          </p:cNvPr>
          <p:cNvSpPr/>
          <p:nvPr/>
        </p:nvSpPr>
        <p:spPr>
          <a:xfrm>
            <a:off x="2771800" y="3242"/>
            <a:ext cx="1526655" cy="240973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3. </a:t>
            </a:r>
            <a:r>
              <a:rPr lang="zh-CN" altLang="zh-CN" sz="1000" dirty="0"/>
              <a:t>认证的应用</a:t>
            </a:r>
          </a:p>
        </p:txBody>
      </p:sp>
    </p:spTree>
    <p:extLst>
      <p:ext uri="{BB962C8B-B14F-4D97-AF65-F5344CB8AC3E}">
        <p14:creationId xmlns:p14="http://schemas.microsoft.com/office/powerpoint/2010/main" val="10675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1325" indent="-441325"/>
            <a:r>
              <a:rPr lang="zh-CN" altLang="en-US" dirty="0" smtClean="0"/>
              <a:t>缺点：</a:t>
            </a:r>
            <a:endParaRPr lang="en-US" altLang="zh-CN" dirty="0" smtClean="0"/>
          </a:p>
          <a:p>
            <a:pPr marL="841375" lvl="1" indent="-441325"/>
            <a:r>
              <a:rPr lang="zh-CN" altLang="en-US" dirty="0" smtClean="0"/>
              <a:t>用户口令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C</a:t>
            </a:r>
            <a:r>
              <a:rPr lang="zh-CN" altLang="en-US" dirty="0" smtClean="0"/>
              <a:t>明文传送</a:t>
            </a:r>
            <a:endParaRPr lang="en-US" altLang="zh-CN" dirty="0" smtClean="0"/>
          </a:p>
          <a:p>
            <a:pPr marL="1241425" lvl="2" indent="-441325"/>
            <a:r>
              <a:rPr lang="zh-CN" altLang="en-US" dirty="0" smtClean="0"/>
              <a:t>不安全；</a:t>
            </a:r>
            <a:endParaRPr lang="en-US" altLang="zh-CN" dirty="0" smtClean="0"/>
          </a:p>
          <a:p>
            <a:pPr marL="841375" lvl="1" indent="-441325"/>
            <a:endParaRPr lang="en-US" altLang="zh-CN" dirty="0" smtClean="0"/>
          </a:p>
          <a:p>
            <a:pPr marL="841375" lvl="1" indent="-441325"/>
            <a:r>
              <a:rPr lang="zh-CN" altLang="en-US" dirty="0" smtClean="0"/>
              <a:t>为换得不同的通行票，用户口令要反复使用</a:t>
            </a:r>
            <a:endParaRPr lang="en-US" altLang="zh-CN" dirty="0" smtClean="0"/>
          </a:p>
          <a:p>
            <a:pPr marL="1241425" lvl="2" indent="-441325"/>
            <a:r>
              <a:rPr lang="zh-CN" altLang="en-US" dirty="0" smtClean="0"/>
              <a:t>很不安全。</a:t>
            </a:r>
          </a:p>
          <a:p>
            <a:pPr marL="841375" lvl="1" indent="-441325"/>
            <a:endParaRPr lang="en-US" altLang="zh-CN" dirty="0" smtClean="0"/>
          </a:p>
          <a:p>
            <a:pPr marL="841375" lvl="1" indent="-441325"/>
            <a:r>
              <a:rPr lang="en-US" altLang="zh-CN" dirty="0" smtClean="0"/>
              <a:t>Ticket</a:t>
            </a:r>
            <a:r>
              <a:rPr lang="zh-CN" altLang="en-US" dirty="0" smtClean="0"/>
              <a:t>只能用一次，否则易遭重播攻击</a:t>
            </a:r>
            <a:endParaRPr lang="en-US" altLang="zh-CN" dirty="0" smtClean="0"/>
          </a:p>
          <a:p>
            <a:pPr marL="1241425" lvl="2" indent="-441325"/>
            <a:r>
              <a:rPr lang="zh-CN" altLang="en-US" dirty="0" smtClean="0"/>
              <a:t>这样很麻烦，用户需要经常的输入口令；</a:t>
            </a:r>
            <a:endParaRPr lang="en-US" altLang="zh-CN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密码学导论</a:t>
            </a:r>
            <a:r>
              <a:rPr lang="en-US" altLang="zh-CN" smtClean="0"/>
              <a:t>--</a:t>
            </a:r>
            <a:r>
              <a:rPr lang="zh-CN" altLang="en-US" smtClean="0"/>
              <a:t>中国科学技术大学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B7F836-6F9F-42A8-9450-B93EA774C316}" type="slidenum">
              <a:rPr lang="zh-CN" altLang="en-US" smtClean="0"/>
              <a:pPr>
                <a:defRPr/>
              </a:pPr>
              <a:t>49</a:t>
            </a:fld>
            <a:endParaRPr lang="en-US" altLang="zh-CN" dirty="0"/>
          </a:p>
        </p:txBody>
      </p:sp>
      <p:sp>
        <p:nvSpPr>
          <p:cNvPr id="6" name="流程图: 可选过程 5">
            <a:hlinkClick r:id="rId2" action="ppaction://hlinksldjump"/>
          </p:cNvPr>
          <p:cNvSpPr/>
          <p:nvPr/>
        </p:nvSpPr>
        <p:spPr>
          <a:xfrm>
            <a:off x="-5072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1. </a:t>
            </a:r>
            <a:r>
              <a:rPr lang="zh-CN" altLang="zh-CN" sz="1000" dirty="0"/>
              <a:t>数字签名</a:t>
            </a:r>
            <a:endParaRPr lang="zh-CN" altLang="en-US" sz="1000" dirty="0"/>
          </a:p>
        </p:txBody>
      </p:sp>
      <p:sp>
        <p:nvSpPr>
          <p:cNvPr id="8" name="流程图: 可选过程 7">
            <a:hlinkClick r:id="rId3" action="ppaction://hlinksldjump"/>
          </p:cNvPr>
          <p:cNvSpPr/>
          <p:nvPr/>
        </p:nvSpPr>
        <p:spPr>
          <a:xfrm>
            <a:off x="1383770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2. </a:t>
            </a:r>
            <a:r>
              <a:rPr lang="zh-CN" altLang="zh-CN" sz="1000" dirty="0"/>
              <a:t>数字签名协议</a:t>
            </a:r>
          </a:p>
        </p:txBody>
      </p:sp>
      <p:sp>
        <p:nvSpPr>
          <p:cNvPr id="9" name="流程图: 可选过程 8">
            <a:hlinkClick r:id="rId4" action="ppaction://hlinksldjump"/>
          </p:cNvPr>
          <p:cNvSpPr/>
          <p:nvPr/>
        </p:nvSpPr>
        <p:spPr>
          <a:xfrm>
            <a:off x="2771800" y="3242"/>
            <a:ext cx="1526655" cy="240973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3. </a:t>
            </a:r>
            <a:r>
              <a:rPr lang="zh-CN" altLang="zh-CN" sz="1000" dirty="0"/>
              <a:t>认证的应用</a:t>
            </a:r>
          </a:p>
        </p:txBody>
      </p:sp>
    </p:spTree>
    <p:extLst>
      <p:ext uri="{BB962C8B-B14F-4D97-AF65-F5344CB8AC3E}">
        <p14:creationId xmlns:p14="http://schemas.microsoft.com/office/powerpoint/2010/main" val="233884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签名应当拥有的性质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签名应当是可信的：签名者知道他所签名的内容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不知情签名。例如，夹在大量文件当中；垫复写纸</a:t>
            </a:r>
            <a:endParaRPr lang="en-US" altLang="zh-CN" dirty="0" smtClean="0"/>
          </a:p>
          <a:p>
            <a:r>
              <a:rPr lang="zh-CN" altLang="en-US" dirty="0" smtClean="0"/>
              <a:t>签名应当是不可伪造的：确实是签名者所为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模仿他人的笔迹</a:t>
            </a:r>
            <a:endParaRPr lang="en-US" altLang="zh-CN" dirty="0" smtClean="0"/>
          </a:p>
          <a:p>
            <a:r>
              <a:rPr lang="zh-CN" altLang="en-US" dirty="0" smtClean="0"/>
              <a:t>签名应当是不可重用的：不能被移做它用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扫描的签名图像可以复制</a:t>
            </a:r>
            <a:r>
              <a:rPr lang="en-US" altLang="zh-CN" dirty="0" smtClean="0"/>
              <a:t>-</a:t>
            </a:r>
            <a:r>
              <a:rPr lang="zh-CN" altLang="en-US" dirty="0" smtClean="0"/>
              <a:t>粘贴</a:t>
            </a:r>
            <a:endParaRPr lang="en-US" altLang="zh-CN" dirty="0" smtClean="0"/>
          </a:p>
          <a:p>
            <a:r>
              <a:rPr lang="zh-CN" altLang="en-US" dirty="0" smtClean="0"/>
              <a:t>签名的文件应当是不可改变的：不能篡改内容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文件中的空白区域；甚至空白签名</a:t>
            </a:r>
            <a:endParaRPr lang="en-US" altLang="zh-CN" dirty="0" smtClean="0"/>
          </a:p>
          <a:p>
            <a:r>
              <a:rPr lang="zh-CN" altLang="en-US" dirty="0" smtClean="0"/>
              <a:t>签名应当是不可抵赖的：不能否认其行为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声称他人伪造自己的签名而抵赖</a:t>
            </a:r>
            <a:endParaRPr lang="en-US" altLang="zh-CN" dirty="0" smtClean="0"/>
          </a:p>
          <a:p>
            <a:endParaRPr lang="en-US" sz="3200" dirty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密码学导论</a:t>
            </a:r>
            <a:r>
              <a:rPr lang="en-US" altLang="zh-CN" smtClean="0"/>
              <a:t>--</a:t>
            </a:r>
            <a:r>
              <a:rPr lang="zh-CN" altLang="en-US" smtClean="0"/>
              <a:t>中国科学技术大学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B7F836-6F9F-42A8-9450-B93EA774C316}" type="slidenum">
              <a:rPr lang="zh-CN" altLang="en-US" smtClean="0"/>
              <a:pPr>
                <a:defRPr/>
              </a:pPr>
              <a:t>5</a:t>
            </a:fld>
            <a:endParaRPr lang="en-US" altLang="zh-CN" dirty="0"/>
          </a:p>
        </p:txBody>
      </p:sp>
      <p:sp>
        <p:nvSpPr>
          <p:cNvPr id="8" name="流程图: 可选过程 7">
            <a:hlinkClick r:id="rId2" action="ppaction://hlinksldjump"/>
          </p:cNvPr>
          <p:cNvSpPr/>
          <p:nvPr/>
        </p:nvSpPr>
        <p:spPr>
          <a:xfrm>
            <a:off x="-5072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CN" sz="1000" dirty="0" smtClean="0"/>
              <a:t>1. </a:t>
            </a:r>
            <a:r>
              <a:rPr lang="zh-CN" altLang="zh-CN" sz="1000" dirty="0" smtClean="0">
                <a:latin typeface="楷体" pitchFamily="49" charset="-122"/>
                <a:ea typeface="楷体" pitchFamily="49" charset="-122"/>
              </a:rPr>
              <a:t>数字签名</a:t>
            </a:r>
            <a:endParaRPr lang="zh-CN" altLang="en-US" sz="1000" dirty="0"/>
          </a:p>
        </p:txBody>
      </p:sp>
      <p:sp>
        <p:nvSpPr>
          <p:cNvPr id="9" name="流程图: 可选过程 8">
            <a:hlinkClick r:id="rId3" action="ppaction://hlinksldjump"/>
          </p:cNvPr>
          <p:cNvSpPr/>
          <p:nvPr/>
        </p:nvSpPr>
        <p:spPr>
          <a:xfrm>
            <a:off x="1383770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CN" sz="1000" dirty="0" smtClean="0"/>
              <a:t>2. </a:t>
            </a:r>
            <a:r>
              <a:rPr lang="zh-CN" altLang="zh-CN" sz="1000" dirty="0" smtClean="0">
                <a:latin typeface="楷体" pitchFamily="49" charset="-122"/>
                <a:ea typeface="楷体" pitchFamily="49" charset="-122"/>
              </a:rPr>
              <a:t>数字签名</a:t>
            </a:r>
            <a:r>
              <a:rPr lang="zh-CN" altLang="zh-CN" sz="1000" dirty="0">
                <a:latin typeface="楷体" pitchFamily="49" charset="-122"/>
                <a:ea typeface="楷体" pitchFamily="49" charset="-122"/>
              </a:rPr>
              <a:t>协议</a:t>
            </a:r>
          </a:p>
        </p:txBody>
      </p:sp>
      <p:sp>
        <p:nvSpPr>
          <p:cNvPr id="10" name="流程图: 可选过程 9">
            <a:hlinkClick r:id="rId4" action="ppaction://hlinksldjump"/>
          </p:cNvPr>
          <p:cNvSpPr/>
          <p:nvPr/>
        </p:nvSpPr>
        <p:spPr>
          <a:xfrm>
            <a:off x="2771800" y="3242"/>
            <a:ext cx="1526655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CN" sz="1000" dirty="0" smtClean="0"/>
              <a:t>3. </a:t>
            </a:r>
            <a:r>
              <a:rPr lang="zh-CN" altLang="zh-CN" sz="1000" dirty="0" smtClean="0">
                <a:latin typeface="楷体" pitchFamily="49" charset="-122"/>
                <a:ea typeface="楷体" pitchFamily="49" charset="-122"/>
              </a:rPr>
              <a:t>认证</a:t>
            </a:r>
            <a:r>
              <a:rPr lang="zh-CN" altLang="zh-CN" sz="1000" dirty="0">
                <a:latin typeface="楷体" pitchFamily="49" charset="-122"/>
                <a:ea typeface="楷体" pitchFamily="49" charset="-122"/>
              </a:rPr>
              <a:t>的应用</a:t>
            </a:r>
          </a:p>
        </p:txBody>
      </p:sp>
    </p:spTree>
    <p:extLst>
      <p:ext uri="{BB962C8B-B14F-4D97-AF65-F5344CB8AC3E}">
        <p14:creationId xmlns:p14="http://schemas.microsoft.com/office/powerpoint/2010/main" val="42391657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一个更安全的认证会话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引入票据授权服务器</a:t>
            </a:r>
            <a:r>
              <a:rPr lang="en-US" altLang="zh-CN" dirty="0" smtClean="0"/>
              <a:t>TGS(Ticket-Granting Server)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AS</a:t>
            </a:r>
            <a:r>
              <a:rPr lang="zh-CN" altLang="en-US" dirty="0" smtClean="0"/>
              <a:t>中存储与用户和与</a:t>
            </a:r>
            <a:r>
              <a:rPr lang="en-US" altLang="zh-CN" dirty="0" smtClean="0"/>
              <a:t>TGS</a:t>
            </a:r>
            <a:r>
              <a:rPr lang="zh-CN" altLang="en-US" dirty="0" smtClean="0"/>
              <a:t>共享的密钥，负责识别用户身份：将</a:t>
            </a:r>
            <a:r>
              <a:rPr lang="en-US" altLang="zh-CN" dirty="0" smtClean="0"/>
              <a:t>TGT(Ticket-Granting Ticket</a:t>
            </a:r>
            <a:r>
              <a:rPr lang="zh-CN" altLang="en-US" dirty="0" smtClean="0"/>
              <a:t>票据授权票据</a:t>
            </a:r>
            <a:r>
              <a:rPr lang="en-US" altLang="zh-CN" dirty="0" smtClean="0"/>
              <a:t>)</a:t>
            </a:r>
            <a:r>
              <a:rPr lang="zh-CN" altLang="en-US" dirty="0" smtClean="0"/>
              <a:t>用与</a:t>
            </a:r>
            <a:r>
              <a:rPr lang="en-US" altLang="zh-CN" dirty="0" smtClean="0"/>
              <a:t>TGS</a:t>
            </a:r>
            <a:r>
              <a:rPr lang="zh-CN" altLang="en-US" dirty="0" smtClean="0"/>
              <a:t>共享的密钥加密，再用与用户共享的密钥加密，然后交给用户。用户据此获得</a:t>
            </a:r>
            <a:r>
              <a:rPr lang="en-US" altLang="zh-CN" dirty="0" smtClean="0"/>
              <a:t>TGS</a:t>
            </a:r>
            <a:r>
              <a:rPr lang="zh-CN" altLang="en-US" dirty="0" smtClean="0"/>
              <a:t>的服务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TGS</a:t>
            </a:r>
            <a:r>
              <a:rPr lang="zh-CN" altLang="en-US" dirty="0" smtClean="0"/>
              <a:t>中存储与其它服务器共享的密钥，产生</a:t>
            </a:r>
            <a:r>
              <a:rPr lang="en-US" altLang="zh-CN" dirty="0" smtClean="0"/>
              <a:t>SGT(Service-Granting Ticket</a:t>
            </a:r>
            <a:r>
              <a:rPr lang="zh-CN" altLang="en-US" dirty="0" smtClean="0"/>
              <a:t>服务授权票据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，用户据此获得其他服务器的服务。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密码学导论</a:t>
            </a:r>
            <a:r>
              <a:rPr lang="en-US" altLang="zh-CN" smtClean="0"/>
              <a:t>--</a:t>
            </a:r>
            <a:r>
              <a:rPr lang="zh-CN" altLang="en-US" smtClean="0"/>
              <a:t>中国科学技术大学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B7F836-6F9F-42A8-9450-B93EA774C316}" type="slidenum">
              <a:rPr lang="zh-CN" altLang="en-US" smtClean="0"/>
              <a:pPr>
                <a:defRPr/>
              </a:pPr>
              <a:t>50</a:t>
            </a:fld>
            <a:endParaRPr lang="en-US" altLang="zh-CN" dirty="0"/>
          </a:p>
        </p:txBody>
      </p:sp>
      <p:sp>
        <p:nvSpPr>
          <p:cNvPr id="6" name="流程图: 可选过程 5">
            <a:hlinkClick r:id="rId2" action="ppaction://hlinksldjump"/>
          </p:cNvPr>
          <p:cNvSpPr/>
          <p:nvPr/>
        </p:nvSpPr>
        <p:spPr>
          <a:xfrm>
            <a:off x="-5072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1. </a:t>
            </a:r>
            <a:r>
              <a:rPr lang="zh-CN" altLang="zh-CN" sz="1000" dirty="0"/>
              <a:t>数字签名</a:t>
            </a:r>
            <a:endParaRPr lang="zh-CN" altLang="en-US" sz="1000" dirty="0"/>
          </a:p>
        </p:txBody>
      </p:sp>
      <p:sp>
        <p:nvSpPr>
          <p:cNvPr id="8" name="流程图: 可选过程 7">
            <a:hlinkClick r:id="rId3" action="ppaction://hlinksldjump"/>
          </p:cNvPr>
          <p:cNvSpPr/>
          <p:nvPr/>
        </p:nvSpPr>
        <p:spPr>
          <a:xfrm>
            <a:off x="1383770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2. </a:t>
            </a:r>
            <a:r>
              <a:rPr lang="zh-CN" altLang="zh-CN" sz="1000" dirty="0"/>
              <a:t>数字签名协议</a:t>
            </a:r>
          </a:p>
        </p:txBody>
      </p:sp>
      <p:sp>
        <p:nvSpPr>
          <p:cNvPr id="9" name="流程图: 可选过程 8">
            <a:hlinkClick r:id="rId4" action="ppaction://hlinksldjump"/>
          </p:cNvPr>
          <p:cNvSpPr/>
          <p:nvPr/>
        </p:nvSpPr>
        <p:spPr>
          <a:xfrm>
            <a:off x="2771800" y="3242"/>
            <a:ext cx="1526655" cy="240973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3. </a:t>
            </a:r>
            <a:r>
              <a:rPr lang="zh-CN" altLang="zh-CN" sz="1000" dirty="0"/>
              <a:t>认证的应用</a:t>
            </a:r>
          </a:p>
        </p:txBody>
      </p:sp>
    </p:spTree>
    <p:extLst>
      <p:ext uri="{BB962C8B-B14F-4D97-AF65-F5344CB8AC3E}">
        <p14:creationId xmlns:p14="http://schemas.microsoft.com/office/powerpoint/2010/main" val="396955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过程：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smtClean="0"/>
              <a:t>C→AS: ID</a:t>
            </a:r>
            <a:r>
              <a:rPr lang="en-US" altLang="zh-CN" baseline="-25000" dirty="0" smtClean="0"/>
              <a:t>C</a:t>
            </a:r>
            <a:r>
              <a:rPr lang="en-US" altLang="zh-CN" dirty="0" smtClean="0"/>
              <a:t> || </a:t>
            </a:r>
            <a:r>
              <a:rPr lang="en-US" altLang="zh-CN" dirty="0" err="1" smtClean="0"/>
              <a:t>ID</a:t>
            </a:r>
            <a:r>
              <a:rPr lang="en-US" altLang="zh-CN" baseline="-25000" dirty="0" err="1" smtClean="0"/>
              <a:t>tgs</a:t>
            </a:r>
            <a:endParaRPr lang="en-US" altLang="zh-CN" baseline="-25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smtClean="0"/>
              <a:t>AS→C: E</a:t>
            </a:r>
            <a:r>
              <a:rPr lang="en-US" altLang="zh-CN" baseline="-25000" dirty="0" smtClean="0"/>
              <a:t>K</a:t>
            </a:r>
            <a:r>
              <a:rPr lang="en-US" altLang="zh-CN" baseline="-40000" dirty="0" smtClean="0"/>
              <a:t>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Ticket</a:t>
            </a:r>
            <a:r>
              <a:rPr lang="en-US" altLang="zh-CN" baseline="-25000" dirty="0" err="1" smtClean="0"/>
              <a:t>tgs</a:t>
            </a:r>
            <a:r>
              <a:rPr lang="en-US" altLang="zh-CN" dirty="0" smtClean="0"/>
              <a:t>)</a:t>
            </a:r>
          </a:p>
          <a:p>
            <a:pPr marL="1224000" lvl="2" indent="-360000"/>
            <a:r>
              <a:rPr lang="en-US" altLang="zh-CN" dirty="0" err="1"/>
              <a:t>Ticket</a:t>
            </a:r>
            <a:r>
              <a:rPr lang="en-US" altLang="zh-CN" baseline="-25000" dirty="0" err="1"/>
              <a:t>tgs</a:t>
            </a:r>
            <a:r>
              <a:rPr lang="en-US" altLang="zh-CN" dirty="0"/>
              <a:t>=</a:t>
            </a:r>
            <a:r>
              <a:rPr lang="en-US" altLang="zh-CN" dirty="0" err="1"/>
              <a:t>E</a:t>
            </a:r>
            <a:r>
              <a:rPr lang="en-US" altLang="zh-CN" baseline="-25000" dirty="0" err="1"/>
              <a:t>K</a:t>
            </a:r>
            <a:r>
              <a:rPr lang="en-US" altLang="zh-CN" baseline="-40000" dirty="0" err="1"/>
              <a:t>tgs</a:t>
            </a:r>
            <a:r>
              <a:rPr lang="en-US" altLang="zh-CN" dirty="0"/>
              <a:t>[ID</a:t>
            </a:r>
            <a:r>
              <a:rPr lang="en-US" altLang="zh-CN" baseline="-25000" dirty="0"/>
              <a:t>C</a:t>
            </a:r>
            <a:r>
              <a:rPr lang="en-US" altLang="zh-CN" dirty="0"/>
              <a:t>||AD</a:t>
            </a:r>
            <a:r>
              <a:rPr lang="en-US" altLang="zh-CN" baseline="-25000" dirty="0"/>
              <a:t>C</a:t>
            </a:r>
            <a:r>
              <a:rPr lang="en-US" altLang="zh-CN" dirty="0"/>
              <a:t>||</a:t>
            </a:r>
            <a:r>
              <a:rPr lang="en-US" altLang="zh-CN" dirty="0" err="1"/>
              <a:t>ID</a:t>
            </a:r>
            <a:r>
              <a:rPr lang="en-US" altLang="zh-CN" baseline="-25000" dirty="0" err="1"/>
              <a:t>tgs</a:t>
            </a:r>
            <a:r>
              <a:rPr lang="en-US" altLang="zh-CN" dirty="0"/>
              <a:t>||TS</a:t>
            </a:r>
            <a:r>
              <a:rPr lang="en-US" altLang="zh-CN" baseline="-25000" dirty="0"/>
              <a:t>1</a:t>
            </a:r>
            <a:r>
              <a:rPr lang="en-US" altLang="zh-CN" dirty="0"/>
              <a:t>||Lifetime</a:t>
            </a:r>
            <a:r>
              <a:rPr lang="en-US" altLang="zh-CN" baseline="-25000" dirty="0"/>
              <a:t>1</a:t>
            </a:r>
            <a:r>
              <a:rPr lang="en-US" altLang="zh-CN" dirty="0" smtClean="0"/>
              <a:t>]</a:t>
            </a:r>
          </a:p>
          <a:p>
            <a:pPr marL="1224000" lvl="2" indent="-360000"/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smtClean="0"/>
              <a:t>C→TGS:ID</a:t>
            </a:r>
            <a:r>
              <a:rPr lang="en-US" altLang="zh-CN" baseline="-25000" dirty="0" smtClean="0"/>
              <a:t>C</a:t>
            </a:r>
            <a:r>
              <a:rPr lang="en-US" altLang="zh-CN" dirty="0" smtClean="0"/>
              <a:t> || </a:t>
            </a:r>
            <a:r>
              <a:rPr lang="en-US" altLang="zh-CN" dirty="0" err="1" smtClean="0"/>
              <a:t>Ticket</a:t>
            </a:r>
            <a:r>
              <a:rPr lang="en-US" altLang="zh-CN" baseline="-25000" dirty="0" err="1" smtClean="0"/>
              <a:t>tgs</a:t>
            </a:r>
            <a:r>
              <a:rPr lang="en-US" altLang="zh-CN" dirty="0" smtClean="0"/>
              <a:t>||ID</a:t>
            </a:r>
            <a:r>
              <a:rPr lang="en-US" altLang="zh-CN" baseline="-25000" dirty="0" smtClean="0"/>
              <a:t>V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 smtClean="0"/>
              <a:t>TGS→C:Ticket</a:t>
            </a:r>
            <a:r>
              <a:rPr lang="en-US" altLang="zh-CN" baseline="-25000" dirty="0" err="1" smtClean="0"/>
              <a:t>V</a:t>
            </a:r>
            <a:endParaRPr lang="en-US" altLang="zh-CN" baseline="-25000" dirty="0" smtClean="0"/>
          </a:p>
          <a:p>
            <a:pPr marL="1224000" lvl="2" indent="-360000"/>
            <a:r>
              <a:rPr lang="en-US" altLang="zh-CN" dirty="0" err="1"/>
              <a:t>Ticket</a:t>
            </a:r>
            <a:r>
              <a:rPr lang="en-US" altLang="zh-CN" baseline="-25000" dirty="0" err="1"/>
              <a:t>V</a:t>
            </a:r>
            <a:r>
              <a:rPr lang="en-US" altLang="zh-CN" dirty="0"/>
              <a:t> =E</a:t>
            </a:r>
            <a:r>
              <a:rPr lang="en-US" altLang="zh-CN" baseline="-25000" dirty="0"/>
              <a:t>K</a:t>
            </a:r>
            <a:r>
              <a:rPr lang="en-US" altLang="zh-CN" baseline="-40000" dirty="0"/>
              <a:t>V</a:t>
            </a:r>
            <a:r>
              <a:rPr lang="en-US" altLang="zh-CN" dirty="0"/>
              <a:t>[ID</a:t>
            </a:r>
            <a:r>
              <a:rPr lang="en-US" altLang="zh-CN" baseline="-25000" dirty="0"/>
              <a:t>C</a:t>
            </a:r>
            <a:r>
              <a:rPr lang="en-US" altLang="zh-CN" dirty="0"/>
              <a:t>||AD</a:t>
            </a:r>
            <a:r>
              <a:rPr lang="en-US" altLang="zh-CN" baseline="-25000" dirty="0"/>
              <a:t>C</a:t>
            </a:r>
            <a:r>
              <a:rPr lang="en-US" altLang="zh-CN" dirty="0"/>
              <a:t>||ID</a:t>
            </a:r>
            <a:r>
              <a:rPr lang="en-US" altLang="zh-CN" baseline="-25000" dirty="0"/>
              <a:t>V</a:t>
            </a:r>
            <a:r>
              <a:rPr lang="en-US" altLang="zh-CN" dirty="0"/>
              <a:t>||TS</a:t>
            </a:r>
            <a:r>
              <a:rPr lang="en-US" altLang="zh-CN" baseline="-25000" dirty="0"/>
              <a:t>2</a:t>
            </a:r>
            <a:r>
              <a:rPr lang="en-US" altLang="zh-CN" dirty="0"/>
              <a:t>||Lifetime</a:t>
            </a:r>
            <a:r>
              <a:rPr lang="en-US" altLang="zh-CN" baseline="-25000" dirty="0"/>
              <a:t>2</a:t>
            </a:r>
            <a:r>
              <a:rPr lang="en-US" altLang="zh-CN" dirty="0" smtClean="0"/>
              <a:t>]</a:t>
            </a:r>
          </a:p>
          <a:p>
            <a:pPr marL="1224000" lvl="2" indent="-360000"/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smtClean="0"/>
              <a:t>C→V:  ID</a:t>
            </a:r>
            <a:r>
              <a:rPr lang="en-US" altLang="zh-CN" baseline="-25000" dirty="0" smtClean="0"/>
              <a:t>C</a:t>
            </a:r>
            <a:r>
              <a:rPr lang="zh-CN" altLang="en-US" dirty="0" smtClean="0"/>
              <a:t> </a:t>
            </a:r>
            <a:r>
              <a:rPr lang="en-US" altLang="zh-CN" dirty="0" smtClean="0"/>
              <a:t>|| </a:t>
            </a:r>
            <a:r>
              <a:rPr lang="en-US" altLang="zh-CN" dirty="0" err="1" smtClean="0"/>
              <a:t>Ticket</a:t>
            </a:r>
            <a:r>
              <a:rPr lang="en-US" altLang="zh-CN" baseline="-25000" dirty="0" err="1" smtClean="0"/>
              <a:t>V</a:t>
            </a:r>
            <a:endParaRPr lang="en-US" altLang="zh-CN" baseline="-25000" dirty="0" smtClean="0"/>
          </a:p>
          <a:p>
            <a:pPr lvl="2"/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TS: </a:t>
            </a:r>
            <a:r>
              <a:rPr lang="zh-CN" altLang="en-US" dirty="0" smtClean="0"/>
              <a:t>时间戳</a:t>
            </a:r>
            <a:r>
              <a:rPr lang="en-US" altLang="zh-CN" dirty="0" smtClean="0"/>
              <a:t>; Lifetime: </a:t>
            </a:r>
            <a:r>
              <a:rPr lang="zh-CN" altLang="en-US" dirty="0" smtClean="0"/>
              <a:t>生命期</a:t>
            </a:r>
            <a:endParaRPr lang="en-US" altLang="zh-CN" dirty="0" smtClean="0"/>
          </a:p>
        </p:txBody>
      </p:sp>
      <p:sp>
        <p:nvSpPr>
          <p:cNvPr id="6" name="右大括号 5"/>
          <p:cNvSpPr/>
          <p:nvPr/>
        </p:nvSpPr>
        <p:spPr>
          <a:xfrm>
            <a:off x="5637553" y="1923102"/>
            <a:ext cx="214314" cy="785818"/>
          </a:xfrm>
          <a:prstGeom prst="rightBrace">
            <a:avLst>
              <a:gd name="adj1" fmla="val 32854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80429" y="2137416"/>
            <a:ext cx="2993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用户一次登录，获取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TGT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70123" y="3546244"/>
            <a:ext cx="3084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每种服务类型进行一次，获取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TGS</a:t>
            </a:r>
            <a:endParaRPr lang="zh-CN" alt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80112" y="5117122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每次会话进行一次</a:t>
            </a:r>
            <a:endParaRPr lang="zh-CN" alt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右大括号 10"/>
          <p:cNvSpPr/>
          <p:nvPr/>
        </p:nvSpPr>
        <p:spPr>
          <a:xfrm>
            <a:off x="5652120" y="3507278"/>
            <a:ext cx="214314" cy="785818"/>
          </a:xfrm>
          <a:prstGeom prst="rightBrace">
            <a:avLst>
              <a:gd name="adj1" fmla="val 32854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密码学导论</a:t>
            </a:r>
            <a:r>
              <a:rPr lang="en-US" altLang="zh-CN" smtClean="0"/>
              <a:t>--</a:t>
            </a:r>
            <a:r>
              <a:rPr lang="zh-CN" altLang="en-US" smtClean="0"/>
              <a:t>中国科学技术大学</a:t>
            </a:r>
            <a:endParaRPr lang="en-US" altLang="zh-CN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B7F836-6F9F-42A8-9450-B93EA774C316}" type="slidenum">
              <a:rPr lang="zh-CN" altLang="en-US" smtClean="0"/>
              <a:pPr>
                <a:defRPr/>
              </a:pPr>
              <a:t>51</a:t>
            </a:fld>
            <a:endParaRPr lang="en-US" altLang="zh-CN" dirty="0"/>
          </a:p>
        </p:txBody>
      </p:sp>
      <p:sp>
        <p:nvSpPr>
          <p:cNvPr id="13" name="流程图: 可选过程 12">
            <a:hlinkClick r:id="rId2" action="ppaction://hlinksldjump"/>
          </p:cNvPr>
          <p:cNvSpPr/>
          <p:nvPr/>
        </p:nvSpPr>
        <p:spPr>
          <a:xfrm>
            <a:off x="-5072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1. </a:t>
            </a:r>
            <a:r>
              <a:rPr lang="zh-CN" altLang="zh-CN" sz="1000" dirty="0"/>
              <a:t>数字签名</a:t>
            </a:r>
            <a:endParaRPr lang="zh-CN" altLang="en-US" sz="1000" dirty="0"/>
          </a:p>
        </p:txBody>
      </p:sp>
      <p:sp>
        <p:nvSpPr>
          <p:cNvPr id="14" name="流程图: 可选过程 13">
            <a:hlinkClick r:id="rId3" action="ppaction://hlinksldjump"/>
          </p:cNvPr>
          <p:cNvSpPr/>
          <p:nvPr/>
        </p:nvSpPr>
        <p:spPr>
          <a:xfrm>
            <a:off x="1383770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2. </a:t>
            </a:r>
            <a:r>
              <a:rPr lang="zh-CN" altLang="zh-CN" sz="1000" dirty="0"/>
              <a:t>数字签名协议</a:t>
            </a:r>
          </a:p>
        </p:txBody>
      </p:sp>
      <p:sp>
        <p:nvSpPr>
          <p:cNvPr id="15" name="流程图: 可选过程 14">
            <a:hlinkClick r:id="rId4" action="ppaction://hlinksldjump"/>
          </p:cNvPr>
          <p:cNvSpPr/>
          <p:nvPr/>
        </p:nvSpPr>
        <p:spPr>
          <a:xfrm>
            <a:off x="2771800" y="3242"/>
            <a:ext cx="1526655" cy="240973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3. </a:t>
            </a:r>
            <a:r>
              <a:rPr lang="zh-CN" altLang="zh-CN" sz="1000" dirty="0"/>
              <a:t>认证的应用</a:t>
            </a:r>
          </a:p>
        </p:txBody>
      </p:sp>
    </p:spTree>
    <p:extLst>
      <p:ext uri="{BB962C8B-B14F-4D97-AF65-F5344CB8AC3E}">
        <p14:creationId xmlns:p14="http://schemas.microsoft.com/office/powerpoint/2010/main" val="133940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缺点：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票据的生命期如何确定？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r>
              <a:rPr lang="zh-CN" altLang="en-US" dirty="0" smtClean="0"/>
              <a:t>网络服务应当能够证实票据的使用者和所有者的一致性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用户如何确认服务器？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存在假冒服务器</a:t>
            </a:r>
            <a:endParaRPr lang="en-US" altLang="zh-CN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密码学导论</a:t>
            </a:r>
            <a:r>
              <a:rPr lang="en-US" altLang="zh-CN" smtClean="0"/>
              <a:t>--</a:t>
            </a:r>
            <a:r>
              <a:rPr lang="zh-CN" altLang="en-US" smtClean="0"/>
              <a:t>中国科学技术大学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B7F836-6F9F-42A8-9450-B93EA774C316}" type="slidenum">
              <a:rPr lang="zh-CN" altLang="en-US" smtClean="0"/>
              <a:pPr>
                <a:defRPr/>
              </a:pPr>
              <a:t>52</a:t>
            </a:fld>
            <a:endParaRPr lang="en-US" altLang="zh-CN" dirty="0"/>
          </a:p>
        </p:txBody>
      </p:sp>
      <p:sp>
        <p:nvSpPr>
          <p:cNvPr id="6" name="流程图: 可选过程 5">
            <a:hlinkClick r:id="rId2" action="ppaction://hlinksldjump"/>
          </p:cNvPr>
          <p:cNvSpPr/>
          <p:nvPr/>
        </p:nvSpPr>
        <p:spPr>
          <a:xfrm>
            <a:off x="-5072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1. </a:t>
            </a:r>
            <a:r>
              <a:rPr lang="zh-CN" altLang="zh-CN" sz="1000" dirty="0"/>
              <a:t>数字签名</a:t>
            </a:r>
            <a:endParaRPr lang="zh-CN" altLang="en-US" sz="1000" dirty="0"/>
          </a:p>
        </p:txBody>
      </p:sp>
      <p:sp>
        <p:nvSpPr>
          <p:cNvPr id="8" name="流程图: 可选过程 7">
            <a:hlinkClick r:id="rId3" action="ppaction://hlinksldjump"/>
          </p:cNvPr>
          <p:cNvSpPr/>
          <p:nvPr/>
        </p:nvSpPr>
        <p:spPr>
          <a:xfrm>
            <a:off x="1383770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2. </a:t>
            </a:r>
            <a:r>
              <a:rPr lang="zh-CN" altLang="zh-CN" sz="1000" dirty="0"/>
              <a:t>数字签名协议</a:t>
            </a:r>
          </a:p>
        </p:txBody>
      </p:sp>
      <p:sp>
        <p:nvSpPr>
          <p:cNvPr id="9" name="流程图: 可选过程 8">
            <a:hlinkClick r:id="rId4" action="ppaction://hlinksldjump"/>
          </p:cNvPr>
          <p:cNvSpPr/>
          <p:nvPr/>
        </p:nvSpPr>
        <p:spPr>
          <a:xfrm>
            <a:off x="2771800" y="3242"/>
            <a:ext cx="1526655" cy="240973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3. </a:t>
            </a:r>
            <a:r>
              <a:rPr lang="zh-CN" altLang="zh-CN" sz="1000" dirty="0"/>
              <a:t>认证的应用</a:t>
            </a:r>
          </a:p>
        </p:txBody>
      </p:sp>
    </p:spTree>
    <p:extLst>
      <p:ext uri="{BB962C8B-B14F-4D97-AF65-F5344CB8AC3E}">
        <p14:creationId xmlns:p14="http://schemas.microsoft.com/office/powerpoint/2010/main" val="381918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Kerberos4</a:t>
            </a:r>
            <a:r>
              <a:rPr lang="zh-CN" altLang="en-US" dirty="0" smtClean="0"/>
              <a:t>的认证会话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302505"/>
            <a:ext cx="6485024" cy="5130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密码学导论</a:t>
            </a:r>
            <a:r>
              <a:rPr lang="en-US" altLang="zh-CN" smtClean="0"/>
              <a:t>--</a:t>
            </a:r>
            <a:r>
              <a:rPr lang="zh-CN" altLang="en-US" smtClean="0"/>
              <a:t>中国科学技术大学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5C3986-FA80-4EE7-9FDC-15A4E8531ED7}" type="slidenum">
              <a:rPr lang="zh-CN" altLang="en-US" smtClean="0"/>
              <a:pPr>
                <a:defRPr/>
              </a:pPr>
              <a:t>53</a:t>
            </a:fld>
            <a:endParaRPr lang="en-US" altLang="zh-CN" dirty="0"/>
          </a:p>
        </p:txBody>
      </p:sp>
      <p:sp>
        <p:nvSpPr>
          <p:cNvPr id="7" name="流程图: 可选过程 6">
            <a:hlinkClick r:id="rId3" action="ppaction://hlinksldjump"/>
          </p:cNvPr>
          <p:cNvSpPr/>
          <p:nvPr/>
        </p:nvSpPr>
        <p:spPr>
          <a:xfrm>
            <a:off x="-5072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1. </a:t>
            </a:r>
            <a:r>
              <a:rPr lang="zh-CN" altLang="zh-CN" sz="1000" dirty="0"/>
              <a:t>数字签名</a:t>
            </a:r>
            <a:endParaRPr lang="zh-CN" altLang="en-US" sz="1000" dirty="0"/>
          </a:p>
        </p:txBody>
      </p:sp>
      <p:sp>
        <p:nvSpPr>
          <p:cNvPr id="8" name="流程图: 可选过程 7">
            <a:hlinkClick r:id="rId4" action="ppaction://hlinksldjump"/>
          </p:cNvPr>
          <p:cNvSpPr/>
          <p:nvPr/>
        </p:nvSpPr>
        <p:spPr>
          <a:xfrm>
            <a:off x="1383770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2. </a:t>
            </a:r>
            <a:r>
              <a:rPr lang="zh-CN" altLang="zh-CN" sz="1000" dirty="0"/>
              <a:t>数字签名协议</a:t>
            </a:r>
          </a:p>
        </p:txBody>
      </p:sp>
      <p:sp>
        <p:nvSpPr>
          <p:cNvPr id="9" name="流程图: 可选过程 8">
            <a:hlinkClick r:id="rId5" action="ppaction://hlinksldjump"/>
          </p:cNvPr>
          <p:cNvSpPr/>
          <p:nvPr/>
        </p:nvSpPr>
        <p:spPr>
          <a:xfrm>
            <a:off x="2771800" y="3242"/>
            <a:ext cx="1526655" cy="240973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3. </a:t>
            </a:r>
            <a:r>
              <a:rPr lang="zh-CN" altLang="zh-CN" sz="1000" dirty="0"/>
              <a:t>认证的应用</a:t>
            </a:r>
          </a:p>
        </p:txBody>
      </p:sp>
    </p:spTree>
    <p:extLst>
      <p:ext uri="{BB962C8B-B14F-4D97-AF65-F5344CB8AC3E}">
        <p14:creationId xmlns:p14="http://schemas.microsoft.com/office/powerpoint/2010/main" val="39860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Kerberos4</a:t>
            </a:r>
            <a:r>
              <a:rPr lang="zh-CN" altLang="en-US" dirty="0" smtClean="0"/>
              <a:t>的认证会话协议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914400" lvl="1" indent="-457200">
              <a:spcBef>
                <a:spcPts val="0"/>
              </a:spcBef>
              <a:buNone/>
            </a:pPr>
            <a:r>
              <a:rPr lang="zh-CN" altLang="en-US" i="1" dirty="0" smtClean="0">
                <a:solidFill>
                  <a:srgbClr val="FF0000"/>
                </a:solidFill>
              </a:rPr>
              <a:t>获取</a:t>
            </a:r>
            <a:r>
              <a:rPr lang="en-US" altLang="zh-CN" i="1" dirty="0" smtClean="0">
                <a:solidFill>
                  <a:srgbClr val="FF0000"/>
                </a:solidFill>
              </a:rPr>
              <a:t>TGT</a:t>
            </a:r>
            <a:r>
              <a:rPr lang="zh-CN" altLang="en-US" i="1" dirty="0" smtClean="0">
                <a:solidFill>
                  <a:srgbClr val="FF0000"/>
                </a:solidFill>
              </a:rPr>
              <a:t>，建立</a:t>
            </a:r>
            <a:r>
              <a:rPr lang="en-US" altLang="zh-CN" i="1" dirty="0" smtClean="0">
                <a:solidFill>
                  <a:srgbClr val="FF0000"/>
                </a:solidFill>
              </a:rPr>
              <a:t>C</a:t>
            </a:r>
            <a:r>
              <a:rPr lang="zh-CN" altLang="en-US" i="1" dirty="0" smtClean="0">
                <a:solidFill>
                  <a:srgbClr val="FF0000"/>
                </a:solidFill>
              </a:rPr>
              <a:t>与</a:t>
            </a:r>
            <a:r>
              <a:rPr lang="en-US" altLang="zh-CN" i="1" dirty="0" smtClean="0">
                <a:solidFill>
                  <a:srgbClr val="FF0000"/>
                </a:solidFill>
              </a:rPr>
              <a:t>TGS</a:t>
            </a:r>
            <a:r>
              <a:rPr lang="zh-CN" altLang="en-US" i="1" dirty="0" smtClean="0">
                <a:solidFill>
                  <a:srgbClr val="FF0000"/>
                </a:solidFill>
              </a:rPr>
              <a:t>的共享密钥</a:t>
            </a:r>
            <a:endParaRPr lang="en-US" altLang="zh-CN" i="1" dirty="0" smtClean="0">
              <a:solidFill>
                <a:srgbClr val="FF0000"/>
              </a:solidFill>
            </a:endParaRPr>
          </a:p>
          <a:p>
            <a:pPr marL="514350" indent="-457200">
              <a:spcBef>
                <a:spcPts val="0"/>
              </a:spcBef>
              <a:buFont typeface="+mj-lt"/>
              <a:buAutoNum type="arabicPeriod"/>
            </a:pPr>
            <a:r>
              <a:rPr lang="en-US" altLang="zh-CN" sz="2400" dirty="0" smtClean="0"/>
              <a:t>C→AS: </a:t>
            </a:r>
            <a:r>
              <a:rPr lang="en-US" sz="2400" dirty="0" smtClean="0"/>
              <a:t>ID</a:t>
            </a:r>
            <a:r>
              <a:rPr lang="en-US" sz="2400" baseline="-25000" dirty="0" smtClean="0"/>
              <a:t>C</a:t>
            </a:r>
            <a:r>
              <a:rPr lang="en-US" altLang="zh-CN" sz="2400" dirty="0" smtClean="0"/>
              <a:t>||</a:t>
            </a:r>
            <a:r>
              <a:rPr lang="en-US" sz="2400" dirty="0" err="1" smtClean="0"/>
              <a:t>ID</a:t>
            </a:r>
            <a:r>
              <a:rPr lang="en-US" sz="2400" baseline="-25000" dirty="0" err="1" smtClean="0"/>
              <a:t>tgs</a:t>
            </a:r>
            <a:r>
              <a:rPr lang="en-US" altLang="zh-CN" sz="2400" dirty="0" smtClean="0"/>
              <a:t>||</a:t>
            </a:r>
            <a:r>
              <a:rPr lang="en-US" sz="2400" dirty="0" smtClean="0"/>
              <a:t>TS</a:t>
            </a:r>
            <a:r>
              <a:rPr lang="en-US" sz="2400" baseline="-25000" dirty="0" smtClean="0"/>
              <a:t>1</a:t>
            </a:r>
            <a:endParaRPr lang="zh-CN" altLang="en-US" sz="2400" dirty="0" smtClean="0"/>
          </a:p>
          <a:p>
            <a:pPr marL="514350" indent="-457200">
              <a:spcBef>
                <a:spcPts val="0"/>
              </a:spcBef>
              <a:buFont typeface="+mj-lt"/>
              <a:buAutoNum type="arabicPeriod"/>
            </a:pPr>
            <a:r>
              <a:rPr lang="en-US" sz="2400" dirty="0" smtClean="0"/>
              <a:t>AS</a:t>
            </a:r>
            <a:r>
              <a:rPr lang="en-US" altLang="zh-CN" sz="2400" dirty="0" smtClean="0"/>
              <a:t>→C: </a:t>
            </a:r>
            <a:r>
              <a:rPr lang="en-US" sz="2400" dirty="0" smtClean="0"/>
              <a:t>E</a:t>
            </a:r>
            <a:r>
              <a:rPr lang="en-US" sz="2400" baseline="-25000" dirty="0" smtClean="0"/>
              <a:t>K</a:t>
            </a:r>
            <a:r>
              <a:rPr lang="en-US" sz="2400" baseline="-40000" dirty="0" smtClean="0"/>
              <a:t>C</a:t>
            </a:r>
            <a:r>
              <a:rPr lang="en-US" sz="2400" dirty="0" smtClean="0"/>
              <a:t>[</a:t>
            </a:r>
            <a:r>
              <a:rPr lang="en-US" sz="2400" dirty="0" err="1" smtClean="0"/>
              <a:t>K</a:t>
            </a:r>
            <a:r>
              <a:rPr lang="en-US" sz="2400" baseline="-25000" dirty="0" err="1" smtClean="0"/>
              <a:t>C,tgs</a:t>
            </a:r>
            <a:r>
              <a:rPr lang="en-US" altLang="zh-CN" sz="2400" dirty="0" smtClean="0"/>
              <a:t>||</a:t>
            </a:r>
            <a:r>
              <a:rPr lang="en-US" sz="2400" dirty="0" err="1" smtClean="0"/>
              <a:t>ID</a:t>
            </a:r>
            <a:r>
              <a:rPr lang="en-US" sz="2400" baseline="-25000" dirty="0" err="1" smtClean="0"/>
              <a:t>tgs</a:t>
            </a:r>
            <a:r>
              <a:rPr lang="en-US" altLang="zh-CN" sz="2400" dirty="0" smtClean="0"/>
              <a:t>||</a:t>
            </a:r>
            <a:r>
              <a:rPr lang="en-US" sz="2400" dirty="0" smtClean="0"/>
              <a:t>TS</a:t>
            </a:r>
            <a:r>
              <a:rPr lang="en-US" sz="2400" baseline="-25000" dirty="0" smtClean="0"/>
              <a:t>2</a:t>
            </a:r>
            <a:r>
              <a:rPr lang="en-US" altLang="zh-CN" sz="2400" dirty="0" smtClean="0"/>
              <a:t>||</a:t>
            </a:r>
            <a:r>
              <a:rPr lang="en-US" sz="2400" dirty="0" smtClean="0"/>
              <a:t>Lifetime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||</a:t>
            </a:r>
            <a:r>
              <a:rPr lang="en-US" sz="2400" dirty="0" err="1" smtClean="0"/>
              <a:t>Ticket</a:t>
            </a:r>
            <a:r>
              <a:rPr lang="en-US" sz="2400" baseline="-25000" dirty="0" err="1" smtClean="0"/>
              <a:t>tgs</a:t>
            </a:r>
            <a:r>
              <a:rPr lang="en-US" sz="2400" dirty="0" smtClean="0"/>
              <a:t>]</a:t>
            </a:r>
            <a:endParaRPr lang="en-US" sz="2400" dirty="0"/>
          </a:p>
          <a:p>
            <a:pPr marL="823950" lvl="1" indent="-360000">
              <a:spcBef>
                <a:spcPts val="0"/>
              </a:spcBef>
            </a:pPr>
            <a:r>
              <a:rPr lang="en-US" sz="2000" dirty="0" err="1" smtClean="0"/>
              <a:t>Ticket</a:t>
            </a:r>
            <a:r>
              <a:rPr lang="en-US" sz="2000" baseline="-25000" dirty="0" err="1" smtClean="0"/>
              <a:t>tgs</a:t>
            </a:r>
            <a:r>
              <a:rPr lang="en-US" sz="2000" dirty="0" smtClean="0"/>
              <a:t>=</a:t>
            </a:r>
            <a:r>
              <a:rPr lang="en-US" sz="2000" dirty="0" err="1" smtClean="0"/>
              <a:t>E</a:t>
            </a:r>
            <a:r>
              <a:rPr lang="en-US" sz="2000" baseline="-25000" dirty="0" err="1" smtClean="0"/>
              <a:t>Ktgs</a:t>
            </a:r>
            <a:r>
              <a:rPr lang="en-US" sz="2000" dirty="0" smtClean="0"/>
              <a:t>[</a:t>
            </a:r>
            <a:r>
              <a:rPr lang="en-US" sz="2000" dirty="0" err="1" smtClean="0"/>
              <a:t>K</a:t>
            </a:r>
            <a:r>
              <a:rPr lang="en-US" sz="2000" baseline="-25000" dirty="0" err="1" smtClean="0"/>
              <a:t>C,tgs</a:t>
            </a:r>
            <a:r>
              <a:rPr lang="en-US" altLang="zh-CN" sz="2000" dirty="0" smtClean="0"/>
              <a:t>||</a:t>
            </a:r>
            <a:r>
              <a:rPr lang="en-US" sz="2000" dirty="0" smtClean="0"/>
              <a:t>ID</a:t>
            </a:r>
            <a:r>
              <a:rPr lang="en-US" sz="2000" baseline="-25000" dirty="0" smtClean="0"/>
              <a:t>C</a:t>
            </a:r>
            <a:r>
              <a:rPr lang="en-US" altLang="zh-CN" sz="2000" dirty="0" smtClean="0"/>
              <a:t>||</a:t>
            </a:r>
            <a:r>
              <a:rPr lang="en-US" sz="2000" dirty="0" smtClean="0"/>
              <a:t>AD</a:t>
            </a:r>
            <a:r>
              <a:rPr lang="en-US" sz="2000" baseline="-25000" dirty="0" smtClean="0"/>
              <a:t>C</a:t>
            </a:r>
            <a:r>
              <a:rPr lang="en-US" altLang="zh-CN" sz="2000" dirty="0" smtClean="0"/>
              <a:t>||</a:t>
            </a:r>
            <a:r>
              <a:rPr lang="en-US" sz="2000" dirty="0" err="1" smtClean="0"/>
              <a:t>ID</a:t>
            </a:r>
            <a:r>
              <a:rPr lang="en-US" sz="2000" baseline="-25000" dirty="0" err="1" smtClean="0"/>
              <a:t>tgs</a:t>
            </a:r>
            <a:r>
              <a:rPr lang="en-US" altLang="zh-CN" sz="2000" dirty="0" smtClean="0"/>
              <a:t>||</a:t>
            </a:r>
            <a:r>
              <a:rPr lang="en-US" sz="2000" dirty="0" smtClean="0"/>
              <a:t>TS</a:t>
            </a:r>
            <a:r>
              <a:rPr lang="en-US" sz="2000" baseline="-25000" dirty="0" smtClean="0"/>
              <a:t>2</a:t>
            </a:r>
            <a:r>
              <a:rPr lang="en-US" altLang="zh-CN" sz="2000" dirty="0" smtClean="0"/>
              <a:t>||</a:t>
            </a:r>
            <a:r>
              <a:rPr lang="en-US" sz="2000" dirty="0" smtClean="0"/>
              <a:t>Lifetime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]</a:t>
            </a:r>
          </a:p>
          <a:p>
            <a:pPr marL="823950" lvl="1" indent="-360000">
              <a:spcBef>
                <a:spcPts val="0"/>
              </a:spcBef>
            </a:pPr>
            <a:endParaRPr lang="en-US" sz="2000" dirty="0" smtClean="0"/>
          </a:p>
          <a:p>
            <a:pPr marL="914400" lvl="1" indent="-457200">
              <a:spcBef>
                <a:spcPts val="0"/>
              </a:spcBef>
              <a:buNone/>
            </a:pPr>
            <a:r>
              <a:rPr lang="zh-CN" altLang="en-US" i="1" dirty="0" smtClean="0">
                <a:solidFill>
                  <a:srgbClr val="FF0000"/>
                </a:solidFill>
              </a:rPr>
              <a:t>获取</a:t>
            </a:r>
            <a:r>
              <a:rPr lang="en-US" altLang="zh-CN" i="1" dirty="0" smtClean="0">
                <a:solidFill>
                  <a:srgbClr val="FF0000"/>
                </a:solidFill>
              </a:rPr>
              <a:t>SGT</a:t>
            </a:r>
            <a:r>
              <a:rPr lang="zh-CN" altLang="en-US" i="1" dirty="0" smtClean="0">
                <a:solidFill>
                  <a:srgbClr val="FF0000"/>
                </a:solidFill>
              </a:rPr>
              <a:t>，建立</a:t>
            </a:r>
            <a:r>
              <a:rPr lang="en-US" altLang="zh-CN" i="1" dirty="0" smtClean="0">
                <a:solidFill>
                  <a:srgbClr val="FF0000"/>
                </a:solidFill>
              </a:rPr>
              <a:t>C</a:t>
            </a:r>
            <a:r>
              <a:rPr lang="zh-CN" altLang="en-US" i="1" dirty="0" smtClean="0">
                <a:solidFill>
                  <a:srgbClr val="FF0000"/>
                </a:solidFill>
              </a:rPr>
              <a:t>与</a:t>
            </a:r>
            <a:r>
              <a:rPr lang="en-US" altLang="zh-CN" i="1" dirty="0" smtClean="0">
                <a:solidFill>
                  <a:srgbClr val="FF0000"/>
                </a:solidFill>
              </a:rPr>
              <a:t>V</a:t>
            </a:r>
            <a:r>
              <a:rPr lang="zh-CN" altLang="en-US" i="1" dirty="0" smtClean="0">
                <a:solidFill>
                  <a:srgbClr val="FF0000"/>
                </a:solidFill>
              </a:rPr>
              <a:t>的共享密钥</a:t>
            </a:r>
            <a:endParaRPr lang="en-US" i="1" dirty="0" smtClean="0">
              <a:solidFill>
                <a:srgbClr val="FF0000"/>
              </a:solidFill>
            </a:endParaRPr>
          </a:p>
          <a:p>
            <a:pPr marL="514350" indent="-457200">
              <a:spcBef>
                <a:spcPts val="0"/>
              </a:spcBef>
              <a:buFont typeface="+mj-lt"/>
              <a:buAutoNum type="arabicPeriod"/>
            </a:pPr>
            <a:r>
              <a:rPr lang="en-US" sz="2400" dirty="0" smtClean="0"/>
              <a:t>C</a:t>
            </a:r>
            <a:r>
              <a:rPr lang="en-US" altLang="zh-CN" sz="2400" dirty="0" smtClean="0"/>
              <a:t>→TGS:</a:t>
            </a:r>
            <a:r>
              <a:rPr lang="en-US" sz="2400" dirty="0" smtClean="0"/>
              <a:t>ID</a:t>
            </a:r>
            <a:r>
              <a:rPr lang="en-US" sz="2400" baseline="-25000" dirty="0" smtClean="0"/>
              <a:t>V</a:t>
            </a:r>
            <a:r>
              <a:rPr lang="en-US" altLang="zh-CN" sz="2400" dirty="0" smtClean="0"/>
              <a:t>||</a:t>
            </a:r>
            <a:r>
              <a:rPr lang="en-US" sz="2400" dirty="0" err="1" smtClean="0"/>
              <a:t>Ticket</a:t>
            </a:r>
            <a:r>
              <a:rPr lang="en-US" sz="2400" baseline="-25000" dirty="0" err="1" smtClean="0"/>
              <a:t>tgs</a:t>
            </a:r>
            <a:r>
              <a:rPr lang="en-US" altLang="zh-CN" sz="2400" dirty="0" smtClean="0"/>
              <a:t>||</a:t>
            </a:r>
            <a:r>
              <a:rPr lang="en-US" sz="2400" dirty="0" err="1" smtClean="0"/>
              <a:t>Authenticator</a:t>
            </a:r>
            <a:r>
              <a:rPr lang="en-US" sz="2400" baseline="-25000" dirty="0" err="1" smtClean="0"/>
              <a:t>C</a:t>
            </a:r>
            <a:endParaRPr lang="zh-CN" altLang="en-US" sz="2400" dirty="0" smtClean="0"/>
          </a:p>
          <a:p>
            <a:pPr marL="514350" indent="-457200">
              <a:spcBef>
                <a:spcPts val="0"/>
              </a:spcBef>
              <a:buFont typeface="+mj-lt"/>
              <a:buAutoNum type="arabicPeriod"/>
            </a:pPr>
            <a:r>
              <a:rPr lang="en-US" sz="2400" dirty="0" err="1" smtClean="0"/>
              <a:t>TGS</a:t>
            </a:r>
            <a:r>
              <a:rPr lang="en-US" altLang="zh-CN" sz="2400" dirty="0" err="1" smtClean="0"/>
              <a:t>→C: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Kc,tgs</a:t>
            </a:r>
            <a:r>
              <a:rPr lang="en-US" sz="2400" dirty="0" smtClean="0"/>
              <a:t>[K</a:t>
            </a:r>
            <a:r>
              <a:rPr lang="en-US" sz="2400" baseline="-25000" dirty="0" smtClean="0"/>
              <a:t>C,V</a:t>
            </a:r>
            <a:r>
              <a:rPr lang="en-US" altLang="zh-CN" sz="2400" dirty="0" smtClean="0"/>
              <a:t>||</a:t>
            </a:r>
            <a:r>
              <a:rPr lang="en-US" sz="2400" dirty="0" smtClean="0"/>
              <a:t>ID</a:t>
            </a:r>
            <a:r>
              <a:rPr lang="en-US" sz="2400" baseline="-25000" dirty="0" smtClean="0"/>
              <a:t>V</a:t>
            </a:r>
            <a:r>
              <a:rPr lang="en-US" altLang="zh-CN" sz="2400" dirty="0" smtClean="0"/>
              <a:t>||</a:t>
            </a:r>
            <a:r>
              <a:rPr lang="en-US" sz="2400" dirty="0" smtClean="0"/>
              <a:t>TS</a:t>
            </a:r>
            <a:r>
              <a:rPr lang="en-US" sz="2400" baseline="-25000" dirty="0" smtClean="0"/>
              <a:t>4</a:t>
            </a:r>
            <a:r>
              <a:rPr lang="en-US" altLang="zh-CN" sz="2400" dirty="0" smtClean="0"/>
              <a:t>||</a:t>
            </a:r>
            <a:r>
              <a:rPr lang="en-US" sz="2400" dirty="0" err="1" smtClean="0"/>
              <a:t>Ticket</a:t>
            </a:r>
            <a:r>
              <a:rPr lang="en-US" sz="2400" baseline="-25000" dirty="0" err="1" smtClean="0"/>
              <a:t>V</a:t>
            </a:r>
            <a:r>
              <a:rPr lang="en-US" sz="2400" dirty="0" smtClean="0"/>
              <a:t>]</a:t>
            </a:r>
            <a:endParaRPr lang="en-US" sz="2400" dirty="0"/>
          </a:p>
          <a:p>
            <a:pPr marL="823950" lvl="1" indent="-360000">
              <a:spcBef>
                <a:spcPts val="0"/>
              </a:spcBef>
            </a:pPr>
            <a:r>
              <a:rPr lang="en-US" sz="2000" dirty="0" err="1" smtClean="0"/>
              <a:t>Authenticator</a:t>
            </a:r>
            <a:r>
              <a:rPr lang="en-US" sz="2000" baseline="-25000" dirty="0" err="1" smtClean="0"/>
              <a:t>C</a:t>
            </a:r>
            <a:r>
              <a:rPr lang="en-US" sz="2000" dirty="0" smtClean="0"/>
              <a:t>=</a:t>
            </a:r>
            <a:r>
              <a:rPr lang="en-US" sz="2000" dirty="0" err="1" smtClean="0"/>
              <a:t>E</a:t>
            </a:r>
            <a:r>
              <a:rPr lang="en-US" sz="2000" baseline="-25000" dirty="0" err="1" smtClean="0"/>
              <a:t>Kc,tgs</a:t>
            </a:r>
            <a:r>
              <a:rPr lang="en-US" sz="2000" dirty="0" smtClean="0"/>
              <a:t>[ID</a:t>
            </a:r>
            <a:r>
              <a:rPr lang="en-US" sz="2000" baseline="-25000" dirty="0" smtClean="0"/>
              <a:t>C</a:t>
            </a:r>
            <a:r>
              <a:rPr lang="en-US" altLang="zh-CN" sz="2000" dirty="0" smtClean="0"/>
              <a:t>||</a:t>
            </a:r>
            <a:r>
              <a:rPr lang="en-US" sz="2000" dirty="0" smtClean="0"/>
              <a:t>AD</a:t>
            </a:r>
            <a:r>
              <a:rPr lang="en-US" sz="2000" baseline="-25000" dirty="0" smtClean="0"/>
              <a:t>C</a:t>
            </a:r>
            <a:r>
              <a:rPr lang="en-US" altLang="zh-CN" sz="2000" dirty="0" smtClean="0"/>
              <a:t>||</a:t>
            </a:r>
            <a:r>
              <a:rPr lang="en-US" sz="2000" dirty="0" smtClean="0"/>
              <a:t>TS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]</a:t>
            </a:r>
            <a:r>
              <a:rPr lang="en-US" altLang="zh-CN" sz="2000" dirty="0"/>
              <a:t> (</a:t>
            </a:r>
            <a:r>
              <a:rPr lang="zh-CN" altLang="en-US" sz="2000" dirty="0"/>
              <a:t>用户身份证明</a:t>
            </a:r>
            <a:r>
              <a:rPr lang="en-US" altLang="zh-CN" sz="2000" dirty="0" smtClean="0"/>
              <a:t>)</a:t>
            </a:r>
          </a:p>
          <a:p>
            <a:pPr marL="823950" lvl="1" indent="-360000">
              <a:spcBef>
                <a:spcPts val="0"/>
              </a:spcBef>
            </a:pPr>
            <a:r>
              <a:rPr lang="en-US" sz="2000" dirty="0" err="1" smtClean="0"/>
              <a:t>Ticket</a:t>
            </a:r>
            <a:r>
              <a:rPr lang="en-US" sz="2000" baseline="-25000" dirty="0" err="1" smtClean="0"/>
              <a:t>V</a:t>
            </a:r>
            <a:r>
              <a:rPr lang="en-US" sz="2000" dirty="0" smtClean="0"/>
              <a:t>=</a:t>
            </a:r>
            <a:r>
              <a:rPr lang="en-US" sz="2000" dirty="0" err="1" smtClean="0"/>
              <a:t>E</a:t>
            </a:r>
            <a:r>
              <a:rPr lang="en-US" altLang="zh-CN" sz="2000" baseline="-25000" dirty="0" err="1" smtClean="0"/>
              <a:t>K</a:t>
            </a:r>
            <a:r>
              <a:rPr lang="en-US" sz="2000" baseline="-25000" dirty="0" err="1" smtClean="0"/>
              <a:t>v</a:t>
            </a:r>
            <a:r>
              <a:rPr lang="en-US" sz="2000" dirty="0" smtClean="0"/>
              <a:t>[K</a:t>
            </a:r>
            <a:r>
              <a:rPr lang="en-US" sz="2000" baseline="-25000" dirty="0" smtClean="0"/>
              <a:t>C,V</a:t>
            </a:r>
            <a:r>
              <a:rPr lang="en-US" altLang="zh-CN" sz="2000" dirty="0"/>
              <a:t>||</a:t>
            </a:r>
            <a:r>
              <a:rPr lang="en-US" sz="2000" dirty="0"/>
              <a:t>ID</a:t>
            </a:r>
            <a:r>
              <a:rPr lang="en-US" sz="2000" baseline="-25000" dirty="0"/>
              <a:t>C</a:t>
            </a:r>
            <a:r>
              <a:rPr lang="en-US" altLang="zh-CN" sz="2000" dirty="0"/>
              <a:t>||</a:t>
            </a:r>
            <a:r>
              <a:rPr lang="en-US" sz="2000" dirty="0"/>
              <a:t>AD</a:t>
            </a:r>
            <a:r>
              <a:rPr lang="en-US" sz="2000" baseline="-25000" dirty="0"/>
              <a:t>C</a:t>
            </a:r>
            <a:r>
              <a:rPr lang="en-US" altLang="zh-CN" sz="2000" dirty="0"/>
              <a:t>||</a:t>
            </a:r>
            <a:r>
              <a:rPr lang="en-US" sz="2000" dirty="0"/>
              <a:t>ID</a:t>
            </a:r>
            <a:r>
              <a:rPr lang="en-US" sz="2000" baseline="-25000" dirty="0"/>
              <a:t>V</a:t>
            </a:r>
            <a:r>
              <a:rPr lang="en-US" altLang="zh-CN" sz="2000" dirty="0"/>
              <a:t>||</a:t>
            </a:r>
            <a:r>
              <a:rPr lang="en-US" sz="2000" dirty="0"/>
              <a:t>TS</a:t>
            </a:r>
            <a:r>
              <a:rPr lang="en-US" sz="2000" baseline="-25000" dirty="0"/>
              <a:t>4</a:t>
            </a:r>
            <a:r>
              <a:rPr lang="en-US" altLang="zh-CN" sz="2000" dirty="0"/>
              <a:t>||</a:t>
            </a:r>
            <a:r>
              <a:rPr lang="en-US" sz="2000" dirty="0"/>
              <a:t>Lifetime</a:t>
            </a:r>
            <a:r>
              <a:rPr lang="en-US" sz="2000" baseline="-25000" dirty="0"/>
              <a:t>4</a:t>
            </a:r>
            <a:r>
              <a:rPr lang="en-US" sz="2000" dirty="0" smtClean="0"/>
              <a:t>]</a:t>
            </a:r>
          </a:p>
          <a:p>
            <a:pPr marL="823950" lvl="1" indent="-360000">
              <a:spcBef>
                <a:spcPts val="0"/>
              </a:spcBef>
            </a:pPr>
            <a:endParaRPr lang="en-US" sz="2000" dirty="0" smtClean="0"/>
          </a:p>
          <a:p>
            <a:pPr marL="914400" lvl="1" indent="-457200">
              <a:spcBef>
                <a:spcPts val="0"/>
              </a:spcBef>
              <a:buNone/>
            </a:pPr>
            <a:r>
              <a:rPr lang="en-US" altLang="zh-CN" i="1" dirty="0" smtClean="0">
                <a:solidFill>
                  <a:srgbClr val="FF0000"/>
                </a:solidFill>
              </a:rPr>
              <a:t>C</a:t>
            </a:r>
            <a:r>
              <a:rPr lang="zh-CN" altLang="en-US" i="1" dirty="0" smtClean="0">
                <a:solidFill>
                  <a:srgbClr val="FF0000"/>
                </a:solidFill>
              </a:rPr>
              <a:t>与</a:t>
            </a:r>
            <a:r>
              <a:rPr lang="en-US" altLang="zh-CN" i="1" dirty="0" smtClean="0">
                <a:solidFill>
                  <a:srgbClr val="FF0000"/>
                </a:solidFill>
              </a:rPr>
              <a:t>V</a:t>
            </a:r>
            <a:r>
              <a:rPr lang="zh-CN" altLang="en-US" i="1" dirty="0" smtClean="0">
                <a:solidFill>
                  <a:srgbClr val="FF0000"/>
                </a:solidFill>
              </a:rPr>
              <a:t>相互认证</a:t>
            </a:r>
            <a:endParaRPr lang="en-US" i="1" dirty="0" smtClean="0">
              <a:solidFill>
                <a:srgbClr val="FF0000"/>
              </a:solidFill>
            </a:endParaRPr>
          </a:p>
          <a:p>
            <a:pPr marL="514350" indent="-457200">
              <a:spcBef>
                <a:spcPts val="0"/>
              </a:spcBef>
              <a:buFont typeface="+mj-lt"/>
              <a:buAutoNum type="arabicPeriod"/>
            </a:pPr>
            <a:r>
              <a:rPr lang="en-US" sz="2400" dirty="0" smtClean="0"/>
              <a:t>C</a:t>
            </a:r>
            <a:r>
              <a:rPr lang="en-US" altLang="zh-CN" sz="2400" dirty="0" smtClean="0"/>
              <a:t>→V:  </a:t>
            </a:r>
            <a:r>
              <a:rPr lang="en-US" sz="2400" dirty="0" err="1" smtClean="0"/>
              <a:t>Ticket</a:t>
            </a:r>
            <a:r>
              <a:rPr lang="en-US" sz="2400" baseline="-25000" dirty="0" err="1" smtClean="0"/>
              <a:t>V</a:t>
            </a:r>
            <a:r>
              <a:rPr lang="en-US" altLang="zh-CN" sz="2400" dirty="0" smtClean="0"/>
              <a:t>||</a:t>
            </a:r>
            <a:r>
              <a:rPr lang="en-US" sz="2400" dirty="0" err="1" smtClean="0"/>
              <a:t>Authenticator</a:t>
            </a:r>
            <a:r>
              <a:rPr lang="en-US" sz="2400" baseline="-25000" dirty="0" err="1" smtClean="0"/>
              <a:t>C</a:t>
            </a:r>
            <a:endParaRPr lang="en-US" sz="2400" baseline="-25000" dirty="0" smtClean="0"/>
          </a:p>
          <a:p>
            <a:pPr marL="514350" indent="-457200">
              <a:spcBef>
                <a:spcPts val="0"/>
              </a:spcBef>
              <a:buFont typeface="+mj-lt"/>
              <a:buAutoNum type="arabicPeriod"/>
            </a:pPr>
            <a:r>
              <a:rPr lang="en-US" sz="2400" dirty="0" smtClean="0"/>
              <a:t>V</a:t>
            </a:r>
            <a:r>
              <a:rPr lang="en-US" altLang="zh-CN" sz="2400" dirty="0" smtClean="0"/>
              <a:t>→C:  </a:t>
            </a:r>
            <a:r>
              <a:rPr lang="en-US" sz="2400" dirty="0" err="1" smtClean="0"/>
              <a:t>E</a:t>
            </a:r>
            <a:r>
              <a:rPr lang="en-US" altLang="zh-CN" sz="2400" baseline="-25000" dirty="0" err="1" smtClean="0"/>
              <a:t>K</a:t>
            </a:r>
            <a:r>
              <a:rPr lang="en-US" sz="2400" baseline="-25000" dirty="0" err="1" smtClean="0"/>
              <a:t>c,v</a:t>
            </a:r>
            <a:r>
              <a:rPr lang="en-US" sz="2400" dirty="0" smtClean="0"/>
              <a:t>[TS</a:t>
            </a:r>
            <a:r>
              <a:rPr lang="en-US" sz="2400" baseline="-25000" dirty="0" smtClean="0"/>
              <a:t>5</a:t>
            </a:r>
            <a:r>
              <a:rPr lang="en-US" sz="2400" dirty="0" smtClean="0"/>
              <a:t>+1]</a:t>
            </a:r>
          </a:p>
          <a:p>
            <a:pPr marL="823950" lvl="1" indent="-360000">
              <a:spcBef>
                <a:spcPts val="0"/>
              </a:spcBef>
            </a:pPr>
            <a:r>
              <a:rPr lang="en-US" sz="2000" dirty="0" err="1" smtClean="0"/>
              <a:t>Authenticator</a:t>
            </a:r>
            <a:r>
              <a:rPr lang="en-US" sz="2000" baseline="-25000" dirty="0" err="1" smtClean="0"/>
              <a:t>C</a:t>
            </a:r>
            <a:r>
              <a:rPr lang="en-US" sz="2000" dirty="0" smtClean="0"/>
              <a:t>=</a:t>
            </a:r>
            <a:r>
              <a:rPr lang="en-US" sz="2000" dirty="0" err="1" smtClean="0"/>
              <a:t>E</a:t>
            </a:r>
            <a:r>
              <a:rPr lang="en-US" altLang="zh-CN" sz="2000" baseline="-25000" dirty="0" err="1" smtClean="0"/>
              <a:t>K</a:t>
            </a:r>
            <a:r>
              <a:rPr lang="en-US" sz="2000" baseline="-25000" dirty="0" err="1" smtClean="0"/>
              <a:t>c,v</a:t>
            </a:r>
            <a:r>
              <a:rPr lang="en-US" sz="2000" dirty="0" smtClean="0"/>
              <a:t>[ID</a:t>
            </a:r>
            <a:r>
              <a:rPr lang="en-US" sz="2000" baseline="-25000" dirty="0" smtClean="0"/>
              <a:t>C</a:t>
            </a:r>
            <a:r>
              <a:rPr lang="en-US" altLang="zh-CN" sz="2000" dirty="0" smtClean="0"/>
              <a:t>||</a:t>
            </a:r>
            <a:r>
              <a:rPr lang="en-US" sz="2000" dirty="0" smtClean="0"/>
              <a:t>AD</a:t>
            </a:r>
            <a:r>
              <a:rPr lang="en-US" sz="2000" baseline="-25000" dirty="0" smtClean="0"/>
              <a:t>C</a:t>
            </a:r>
            <a:r>
              <a:rPr lang="en-US" altLang="zh-CN" sz="2000" dirty="0" smtClean="0"/>
              <a:t>||</a:t>
            </a:r>
            <a:r>
              <a:rPr lang="en-US" sz="2000" dirty="0" smtClean="0"/>
              <a:t>TS</a:t>
            </a:r>
            <a:r>
              <a:rPr lang="en-US" sz="2000" baseline="-25000" dirty="0" smtClean="0"/>
              <a:t>5</a:t>
            </a:r>
            <a:r>
              <a:rPr lang="en-US" sz="2000" dirty="0" smtClean="0"/>
              <a:t>]</a:t>
            </a:r>
            <a:endParaRPr lang="zh-CN" altLang="en-US" sz="2000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密码学导论</a:t>
            </a:r>
            <a:r>
              <a:rPr lang="en-US" altLang="zh-CN" smtClean="0"/>
              <a:t>--</a:t>
            </a:r>
            <a:r>
              <a:rPr lang="zh-CN" altLang="en-US" smtClean="0"/>
              <a:t>中国科学技术大学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B7F836-6F9F-42A8-9450-B93EA774C316}" type="slidenum">
              <a:rPr lang="zh-CN" altLang="en-US" smtClean="0"/>
              <a:pPr>
                <a:defRPr/>
              </a:pPr>
              <a:t>54</a:t>
            </a:fld>
            <a:endParaRPr lang="en-US" altLang="zh-CN" dirty="0"/>
          </a:p>
        </p:txBody>
      </p:sp>
      <p:sp>
        <p:nvSpPr>
          <p:cNvPr id="6" name="流程图: 可选过程 5">
            <a:hlinkClick r:id="rId2" action="ppaction://hlinksldjump"/>
          </p:cNvPr>
          <p:cNvSpPr/>
          <p:nvPr/>
        </p:nvSpPr>
        <p:spPr>
          <a:xfrm>
            <a:off x="-5072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1. </a:t>
            </a:r>
            <a:r>
              <a:rPr lang="zh-CN" altLang="zh-CN" sz="1000" dirty="0"/>
              <a:t>数字签名</a:t>
            </a:r>
            <a:endParaRPr lang="zh-CN" altLang="en-US" sz="1000" dirty="0"/>
          </a:p>
        </p:txBody>
      </p:sp>
      <p:sp>
        <p:nvSpPr>
          <p:cNvPr id="8" name="流程图: 可选过程 7">
            <a:hlinkClick r:id="rId3" action="ppaction://hlinksldjump"/>
          </p:cNvPr>
          <p:cNvSpPr/>
          <p:nvPr/>
        </p:nvSpPr>
        <p:spPr>
          <a:xfrm>
            <a:off x="1383770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2. </a:t>
            </a:r>
            <a:r>
              <a:rPr lang="zh-CN" altLang="zh-CN" sz="1000" dirty="0"/>
              <a:t>数字签名协议</a:t>
            </a:r>
          </a:p>
        </p:txBody>
      </p:sp>
      <p:sp>
        <p:nvSpPr>
          <p:cNvPr id="9" name="流程图: 可选过程 8">
            <a:hlinkClick r:id="rId4" action="ppaction://hlinksldjump"/>
          </p:cNvPr>
          <p:cNvSpPr/>
          <p:nvPr/>
        </p:nvSpPr>
        <p:spPr>
          <a:xfrm>
            <a:off x="2771800" y="3242"/>
            <a:ext cx="1526655" cy="240973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3. </a:t>
            </a:r>
            <a:r>
              <a:rPr lang="zh-CN" altLang="zh-CN" sz="1000" dirty="0"/>
              <a:t>认证的应用</a:t>
            </a:r>
          </a:p>
        </p:txBody>
      </p:sp>
    </p:spTree>
    <p:extLst>
      <p:ext uri="{BB962C8B-B14F-4D97-AF65-F5344CB8AC3E}">
        <p14:creationId xmlns:p14="http://schemas.microsoft.com/office/powerpoint/2010/main" val="187196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Kerberos</a:t>
            </a:r>
            <a:r>
              <a:rPr lang="zh-CN" altLang="en-US" dirty="0" smtClean="0"/>
              <a:t>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Kerberos</a:t>
            </a:r>
            <a:r>
              <a:rPr lang="zh-CN" altLang="en-US" dirty="0" smtClean="0"/>
              <a:t>环境包括：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</a:t>
            </a:r>
            <a:r>
              <a:rPr lang="en-US" altLang="zh-CN" dirty="0" smtClean="0"/>
              <a:t>Kerberos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存放用户标识</a:t>
            </a:r>
            <a:r>
              <a:rPr lang="en-US" altLang="zh-CN" dirty="0" smtClean="0"/>
              <a:t>UID</a:t>
            </a:r>
            <a:r>
              <a:rPr lang="zh-CN" altLang="en-US" dirty="0" smtClean="0"/>
              <a:t>和用户口令的数据库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若干客户端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都在</a:t>
            </a:r>
            <a:r>
              <a:rPr lang="en-US" altLang="zh-CN" dirty="0" smtClean="0"/>
              <a:t>Kerberos</a:t>
            </a:r>
            <a:r>
              <a:rPr lang="zh-CN" altLang="en-US" dirty="0" smtClean="0"/>
              <a:t>服务器上注册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若干应用服务器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都在</a:t>
            </a:r>
            <a:r>
              <a:rPr lang="en-US" altLang="zh-CN" dirty="0" smtClean="0"/>
              <a:t>Kerberos</a:t>
            </a:r>
            <a:r>
              <a:rPr lang="zh-CN" altLang="en-US" dirty="0" smtClean="0"/>
              <a:t>服务器上注册，并共享密钥</a:t>
            </a:r>
            <a:endParaRPr lang="en-US" altLang="zh-CN" dirty="0" smtClean="0"/>
          </a:p>
          <a:p>
            <a:r>
              <a:rPr lang="zh-CN" altLang="en-US" dirty="0" smtClean="0"/>
              <a:t>这称为一个</a:t>
            </a:r>
            <a:r>
              <a:rPr lang="en-US" altLang="zh-CN" dirty="0" smtClean="0"/>
              <a:t>Kerberos</a:t>
            </a:r>
            <a:r>
              <a:rPr lang="zh-CN" altLang="en-US" dirty="0" smtClean="0"/>
              <a:t>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Kerberos</a:t>
            </a:r>
            <a:r>
              <a:rPr lang="zh-CN" altLang="en-US" dirty="0" smtClean="0"/>
              <a:t>数据库必须物理上安全</a:t>
            </a:r>
            <a:endParaRPr lang="en-US" altLang="zh-CN" dirty="0" smtClean="0"/>
          </a:p>
          <a:p>
            <a:r>
              <a:rPr lang="en-US" altLang="zh-CN" dirty="0" smtClean="0"/>
              <a:t>Kerberos</a:t>
            </a:r>
            <a:r>
              <a:rPr lang="zh-CN" altLang="en-US" dirty="0" smtClean="0"/>
              <a:t>主体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Kerberos</a:t>
            </a:r>
            <a:r>
              <a:rPr lang="zh-CN" altLang="en-US" dirty="0" smtClean="0"/>
              <a:t>系统注册的服务或用户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主体名称包括三：服务或用户名称、实例名、域名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密码学导论</a:t>
            </a:r>
            <a:r>
              <a:rPr lang="en-US" altLang="zh-CN" smtClean="0"/>
              <a:t>--</a:t>
            </a:r>
            <a:r>
              <a:rPr lang="zh-CN" altLang="en-US" smtClean="0"/>
              <a:t>中国科学技术大学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B7F836-6F9F-42A8-9450-B93EA774C316}" type="slidenum">
              <a:rPr lang="zh-CN" altLang="en-US" smtClean="0"/>
              <a:pPr>
                <a:defRPr/>
              </a:pPr>
              <a:t>55</a:t>
            </a:fld>
            <a:endParaRPr lang="en-US" altLang="zh-CN" dirty="0"/>
          </a:p>
        </p:txBody>
      </p:sp>
      <p:sp>
        <p:nvSpPr>
          <p:cNvPr id="6" name="流程图: 可选过程 5">
            <a:hlinkClick r:id="rId2" action="ppaction://hlinksldjump"/>
          </p:cNvPr>
          <p:cNvSpPr/>
          <p:nvPr/>
        </p:nvSpPr>
        <p:spPr>
          <a:xfrm>
            <a:off x="-5072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1. </a:t>
            </a:r>
            <a:r>
              <a:rPr lang="zh-CN" altLang="zh-CN" sz="1000" dirty="0"/>
              <a:t>数字签名</a:t>
            </a:r>
            <a:endParaRPr lang="zh-CN" altLang="en-US" sz="1000" dirty="0"/>
          </a:p>
        </p:txBody>
      </p:sp>
      <p:sp>
        <p:nvSpPr>
          <p:cNvPr id="8" name="流程图: 可选过程 7">
            <a:hlinkClick r:id="rId3" action="ppaction://hlinksldjump"/>
          </p:cNvPr>
          <p:cNvSpPr/>
          <p:nvPr/>
        </p:nvSpPr>
        <p:spPr>
          <a:xfrm>
            <a:off x="1383770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2. </a:t>
            </a:r>
            <a:r>
              <a:rPr lang="zh-CN" altLang="zh-CN" sz="1000" dirty="0"/>
              <a:t>数字签名协议</a:t>
            </a:r>
          </a:p>
        </p:txBody>
      </p:sp>
      <p:sp>
        <p:nvSpPr>
          <p:cNvPr id="9" name="流程图: 可选过程 8">
            <a:hlinkClick r:id="rId4" action="ppaction://hlinksldjump"/>
          </p:cNvPr>
          <p:cNvSpPr/>
          <p:nvPr/>
        </p:nvSpPr>
        <p:spPr>
          <a:xfrm>
            <a:off x="2771800" y="3242"/>
            <a:ext cx="1526655" cy="240973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3. </a:t>
            </a:r>
            <a:r>
              <a:rPr lang="zh-CN" altLang="zh-CN" sz="1000" dirty="0"/>
              <a:t>认证的应用</a:t>
            </a:r>
          </a:p>
        </p:txBody>
      </p:sp>
    </p:spTree>
    <p:extLst>
      <p:ext uri="{BB962C8B-B14F-4D97-AF65-F5344CB8AC3E}">
        <p14:creationId xmlns:p14="http://schemas.microsoft.com/office/powerpoint/2010/main" val="340621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多个域存在时，各域</a:t>
            </a:r>
            <a:r>
              <a:rPr lang="en-US" altLang="zh-CN" dirty="0" smtClean="0"/>
              <a:t>Kerberos</a:t>
            </a:r>
            <a:r>
              <a:rPr lang="zh-CN" altLang="en-US" dirty="0" smtClean="0"/>
              <a:t>服务器必须互相注册并信任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488" y="2022056"/>
            <a:ext cx="3643338" cy="4364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密码学导论</a:t>
            </a:r>
            <a:r>
              <a:rPr lang="en-US" altLang="zh-CN" smtClean="0"/>
              <a:t>--</a:t>
            </a:r>
            <a:r>
              <a:rPr lang="zh-CN" altLang="en-US" smtClean="0"/>
              <a:t>中国科学技术大学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B7F836-6F9F-42A8-9450-B93EA774C316}" type="slidenum">
              <a:rPr lang="zh-CN" altLang="en-US" smtClean="0"/>
              <a:pPr>
                <a:defRPr/>
              </a:pPr>
              <a:t>56</a:t>
            </a:fld>
            <a:endParaRPr lang="en-US" altLang="zh-CN" dirty="0"/>
          </a:p>
        </p:txBody>
      </p:sp>
      <p:sp>
        <p:nvSpPr>
          <p:cNvPr id="8" name="流程图: 可选过程 7">
            <a:hlinkClick r:id="rId3" action="ppaction://hlinksldjump"/>
          </p:cNvPr>
          <p:cNvSpPr/>
          <p:nvPr/>
        </p:nvSpPr>
        <p:spPr>
          <a:xfrm>
            <a:off x="-5072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1. </a:t>
            </a:r>
            <a:r>
              <a:rPr lang="zh-CN" altLang="zh-CN" sz="1000" dirty="0"/>
              <a:t>数字签名</a:t>
            </a:r>
            <a:endParaRPr lang="zh-CN" altLang="en-US" sz="1000" dirty="0"/>
          </a:p>
        </p:txBody>
      </p:sp>
      <p:sp>
        <p:nvSpPr>
          <p:cNvPr id="9" name="流程图: 可选过程 8">
            <a:hlinkClick r:id="rId4" action="ppaction://hlinksldjump"/>
          </p:cNvPr>
          <p:cNvSpPr/>
          <p:nvPr/>
        </p:nvSpPr>
        <p:spPr>
          <a:xfrm>
            <a:off x="1383770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2. </a:t>
            </a:r>
            <a:r>
              <a:rPr lang="zh-CN" altLang="zh-CN" sz="1000" dirty="0"/>
              <a:t>数字签名协议</a:t>
            </a:r>
          </a:p>
        </p:txBody>
      </p:sp>
      <p:sp>
        <p:nvSpPr>
          <p:cNvPr id="10" name="流程图: 可选过程 9">
            <a:hlinkClick r:id="rId5" action="ppaction://hlinksldjump"/>
          </p:cNvPr>
          <p:cNvSpPr/>
          <p:nvPr/>
        </p:nvSpPr>
        <p:spPr>
          <a:xfrm>
            <a:off x="2771800" y="3242"/>
            <a:ext cx="1526655" cy="240973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3. </a:t>
            </a:r>
            <a:r>
              <a:rPr lang="zh-CN" altLang="zh-CN" sz="1000" dirty="0"/>
              <a:t>认证的应用</a:t>
            </a:r>
          </a:p>
        </p:txBody>
      </p:sp>
    </p:spTree>
    <p:extLst>
      <p:ext uri="{BB962C8B-B14F-4D97-AF65-F5344CB8AC3E}">
        <p14:creationId xmlns:p14="http://schemas.microsoft.com/office/powerpoint/2010/main" val="216235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363272" cy="502920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过程：</a:t>
            </a:r>
            <a:endParaRPr lang="en-US" altLang="zh-CN" dirty="0" smtClean="0"/>
          </a:p>
          <a:p>
            <a:pPr marL="914400" lvl="1" indent="-457200" fontAlgn="base">
              <a:buFont typeface="+mj-lt"/>
              <a:buAutoNum type="arabicPeriod"/>
            </a:pPr>
            <a:r>
              <a:rPr lang="en-US" dirty="0" smtClean="0"/>
              <a:t>C→AS:   ID</a:t>
            </a:r>
            <a:r>
              <a:rPr lang="en-US" baseline="-25000" dirty="0" smtClean="0"/>
              <a:t>C</a:t>
            </a:r>
            <a:r>
              <a:rPr lang="en-US" dirty="0" smtClean="0"/>
              <a:t>||</a:t>
            </a:r>
            <a:r>
              <a:rPr lang="en-US" dirty="0" err="1" smtClean="0"/>
              <a:t>ID</a:t>
            </a:r>
            <a:r>
              <a:rPr lang="en-US" baseline="-25000" dirty="0" err="1" smtClean="0"/>
              <a:t>tgs</a:t>
            </a:r>
            <a:r>
              <a:rPr lang="en-US" dirty="0" smtClean="0"/>
              <a:t>||TS</a:t>
            </a:r>
            <a:r>
              <a:rPr lang="en-US" baseline="-25000" dirty="0" smtClean="0"/>
              <a:t>1</a:t>
            </a:r>
            <a:endParaRPr lang="zh-CN" altLang="en-US" dirty="0" smtClean="0"/>
          </a:p>
          <a:p>
            <a:pPr marL="914400" lvl="1" indent="-457200" fontAlgn="base">
              <a:buFont typeface="+mj-lt"/>
              <a:buAutoNum type="arabicPeriod"/>
            </a:pPr>
            <a:r>
              <a:rPr lang="en-US" dirty="0" smtClean="0"/>
              <a:t>AS→C:   E</a:t>
            </a:r>
            <a:r>
              <a:rPr lang="en-US" baseline="-25000" dirty="0" smtClean="0"/>
              <a:t>K</a:t>
            </a:r>
            <a:r>
              <a:rPr lang="en-US" baseline="-40000" dirty="0" smtClean="0"/>
              <a:t>C</a:t>
            </a:r>
            <a:r>
              <a:rPr lang="en-US" dirty="0" smtClean="0"/>
              <a:t>[</a:t>
            </a:r>
            <a:r>
              <a:rPr lang="en-US" dirty="0" err="1" smtClean="0"/>
              <a:t>K</a:t>
            </a:r>
            <a:r>
              <a:rPr lang="en-US" baseline="-25000" dirty="0" err="1" smtClean="0"/>
              <a:t>C,tgs</a:t>
            </a:r>
            <a:r>
              <a:rPr lang="en-US" dirty="0" smtClean="0"/>
              <a:t>||</a:t>
            </a:r>
            <a:r>
              <a:rPr lang="en-US" dirty="0" err="1" smtClean="0"/>
              <a:t>ID</a:t>
            </a:r>
            <a:r>
              <a:rPr lang="en-US" baseline="-25000" dirty="0" err="1" smtClean="0"/>
              <a:t>tgs</a:t>
            </a:r>
            <a:r>
              <a:rPr lang="en-US" dirty="0" smtClean="0"/>
              <a:t>||TS</a:t>
            </a:r>
            <a:r>
              <a:rPr lang="en-US" baseline="-25000" dirty="0" smtClean="0"/>
              <a:t>2</a:t>
            </a:r>
            <a:r>
              <a:rPr lang="en-US" dirty="0" smtClean="0"/>
              <a:t>||Lifetime</a:t>
            </a:r>
            <a:r>
              <a:rPr lang="en-US" baseline="-25000" dirty="0" smtClean="0"/>
              <a:t>2</a:t>
            </a:r>
            <a:r>
              <a:rPr lang="en-US" dirty="0" smtClean="0"/>
              <a:t>||</a:t>
            </a:r>
            <a:r>
              <a:rPr lang="en-US" dirty="0" err="1" smtClean="0"/>
              <a:t>Ticket</a:t>
            </a:r>
            <a:r>
              <a:rPr lang="en-US" baseline="-25000" dirty="0" err="1" smtClean="0"/>
              <a:t>tgs</a:t>
            </a:r>
            <a:r>
              <a:rPr lang="en-US" dirty="0" smtClean="0"/>
              <a:t>]</a:t>
            </a:r>
            <a:endParaRPr lang="zh-CN" altLang="en-US" dirty="0" smtClean="0"/>
          </a:p>
          <a:p>
            <a:pPr marL="1314450" lvl="2" indent="-457200"/>
            <a:endParaRPr lang="en-US" dirty="0" smtClean="0"/>
          </a:p>
          <a:p>
            <a:pPr marL="914400" lvl="1" indent="-457200" fontAlgn="base">
              <a:buFont typeface="+mj-lt"/>
              <a:buAutoNum type="arabicPeriod"/>
            </a:pPr>
            <a:r>
              <a:rPr lang="en-US" dirty="0" smtClean="0"/>
              <a:t>C→TGS:  </a:t>
            </a:r>
            <a:r>
              <a:rPr lang="en-US" dirty="0" err="1" smtClean="0"/>
              <a:t>ID</a:t>
            </a:r>
            <a:r>
              <a:rPr lang="en-US" baseline="-25000" dirty="0" err="1" smtClean="0"/>
              <a:t>tgsrem</a:t>
            </a:r>
            <a:r>
              <a:rPr lang="en-US" dirty="0" smtClean="0"/>
              <a:t>||</a:t>
            </a:r>
            <a:r>
              <a:rPr lang="en-US" dirty="0" err="1" smtClean="0"/>
              <a:t>Ticket</a:t>
            </a:r>
            <a:r>
              <a:rPr lang="en-US" baseline="-25000" dirty="0" err="1" smtClean="0"/>
              <a:t>tgs</a:t>
            </a:r>
            <a:r>
              <a:rPr lang="en-US" dirty="0" smtClean="0"/>
              <a:t>||</a:t>
            </a:r>
            <a:r>
              <a:rPr lang="en-US" dirty="0" err="1" smtClean="0"/>
              <a:t>Authenticator</a:t>
            </a:r>
            <a:r>
              <a:rPr lang="en-US" baseline="-25000" dirty="0" err="1" smtClean="0"/>
              <a:t>C</a:t>
            </a:r>
            <a:endParaRPr lang="zh-CN" altLang="en-US" dirty="0" smtClean="0"/>
          </a:p>
          <a:p>
            <a:pPr marL="914400" lvl="1" indent="-457200" fontAlgn="base">
              <a:buFont typeface="+mj-lt"/>
              <a:buAutoNum type="arabicPeriod"/>
            </a:pPr>
            <a:r>
              <a:rPr lang="en-US" dirty="0" smtClean="0"/>
              <a:t>TGS→C: 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Kc,tgs</a:t>
            </a:r>
            <a:r>
              <a:rPr lang="en-US" dirty="0" smtClean="0"/>
              <a:t>[</a:t>
            </a:r>
            <a:r>
              <a:rPr lang="en-US" dirty="0" err="1" smtClean="0"/>
              <a:t>K</a:t>
            </a:r>
            <a:r>
              <a:rPr lang="en-US" baseline="-25000" dirty="0" err="1" smtClean="0"/>
              <a:t>C,tgsrem</a:t>
            </a:r>
            <a:r>
              <a:rPr lang="en-US" dirty="0" smtClean="0"/>
              <a:t>||</a:t>
            </a:r>
            <a:r>
              <a:rPr lang="en-US" dirty="0" err="1" smtClean="0"/>
              <a:t>ID</a:t>
            </a:r>
            <a:r>
              <a:rPr lang="en-US" baseline="-25000" dirty="0" err="1" smtClean="0"/>
              <a:t>tgsrem</a:t>
            </a:r>
            <a:r>
              <a:rPr lang="en-US" dirty="0" smtClean="0"/>
              <a:t>||TS</a:t>
            </a:r>
            <a:r>
              <a:rPr lang="en-US" baseline="-25000" dirty="0" smtClean="0"/>
              <a:t>4</a:t>
            </a:r>
            <a:r>
              <a:rPr lang="en-US" dirty="0" smtClean="0"/>
              <a:t>||</a:t>
            </a:r>
            <a:r>
              <a:rPr lang="en-US" dirty="0" err="1" smtClean="0"/>
              <a:t>Ticket</a:t>
            </a:r>
            <a:r>
              <a:rPr lang="en-US" baseline="-25000" dirty="0" err="1" smtClean="0"/>
              <a:t>tgsrem</a:t>
            </a:r>
            <a:r>
              <a:rPr lang="en-US" dirty="0" smtClean="0"/>
              <a:t>]</a:t>
            </a:r>
            <a:endParaRPr lang="zh-CN" altLang="en-US" dirty="0" smtClean="0"/>
          </a:p>
          <a:p>
            <a:pPr marL="1314450" lvl="2" indent="-457200"/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C→TGS</a:t>
            </a:r>
            <a:r>
              <a:rPr lang="en-US" baseline="-25000" dirty="0" err="1" smtClean="0"/>
              <a:t>rem</a:t>
            </a:r>
            <a:r>
              <a:rPr lang="en-US" dirty="0" err="1" smtClean="0"/>
              <a:t>:ID</a:t>
            </a:r>
            <a:r>
              <a:rPr lang="en-US" baseline="-25000" dirty="0" err="1" smtClean="0"/>
              <a:t>vrem</a:t>
            </a:r>
            <a:r>
              <a:rPr lang="en-US" dirty="0" smtClean="0"/>
              <a:t>||</a:t>
            </a:r>
            <a:r>
              <a:rPr lang="en-US" dirty="0" err="1" smtClean="0"/>
              <a:t>Ticket</a:t>
            </a:r>
            <a:r>
              <a:rPr lang="en-US" baseline="-25000" dirty="0" err="1" smtClean="0"/>
              <a:t>tgsrem</a:t>
            </a:r>
            <a:r>
              <a:rPr lang="en-US" dirty="0" smtClean="0"/>
              <a:t>||</a:t>
            </a:r>
            <a:r>
              <a:rPr lang="en-US" dirty="0" err="1" smtClean="0"/>
              <a:t>Authenticator</a:t>
            </a:r>
            <a:r>
              <a:rPr lang="en-US" baseline="-25000" dirty="0" err="1" smtClean="0"/>
              <a:t>C</a:t>
            </a:r>
            <a:endParaRPr lang="en-US" baseline="-25000" dirty="0" smtClean="0"/>
          </a:p>
          <a:p>
            <a:pPr marL="914400" lvl="1" indent="-457200" fontAlgn="base">
              <a:buFont typeface="+mj-lt"/>
              <a:buAutoNum type="arabicPeriod"/>
            </a:pPr>
            <a:r>
              <a:rPr lang="en-US" dirty="0" err="1" smtClean="0"/>
              <a:t>TGS</a:t>
            </a:r>
            <a:r>
              <a:rPr lang="en-US" baseline="-25000" dirty="0" err="1" smtClean="0"/>
              <a:t>rem</a:t>
            </a:r>
            <a:r>
              <a:rPr lang="en-US" dirty="0" err="1" smtClean="0"/>
              <a:t>→C:E</a:t>
            </a:r>
            <a:r>
              <a:rPr lang="en-US" baseline="-25000" dirty="0" err="1" smtClean="0"/>
              <a:t>Kc,tgsrem</a:t>
            </a:r>
            <a:r>
              <a:rPr lang="en-US" dirty="0" smtClean="0"/>
              <a:t>[</a:t>
            </a:r>
            <a:r>
              <a:rPr lang="en-US" dirty="0" err="1" smtClean="0"/>
              <a:t>K</a:t>
            </a:r>
            <a:r>
              <a:rPr lang="en-US" baseline="-25000" dirty="0" err="1" smtClean="0"/>
              <a:t>C,vrem</a:t>
            </a:r>
            <a:r>
              <a:rPr lang="en-US" dirty="0" smtClean="0"/>
              <a:t>||</a:t>
            </a:r>
            <a:r>
              <a:rPr lang="en-US" dirty="0" err="1" smtClean="0"/>
              <a:t>ID</a:t>
            </a:r>
            <a:r>
              <a:rPr lang="en-US" baseline="-25000" dirty="0" err="1" smtClean="0"/>
              <a:t>vrem</a:t>
            </a:r>
            <a:r>
              <a:rPr lang="en-US" dirty="0" smtClean="0"/>
              <a:t>||TS</a:t>
            </a:r>
            <a:r>
              <a:rPr lang="en-US" baseline="-25000" dirty="0" smtClean="0"/>
              <a:t>6</a:t>
            </a:r>
            <a:r>
              <a:rPr lang="en-US" dirty="0" smtClean="0"/>
              <a:t>||</a:t>
            </a:r>
            <a:r>
              <a:rPr lang="en-US" dirty="0" err="1" smtClean="0"/>
              <a:t>Ticket</a:t>
            </a:r>
            <a:r>
              <a:rPr lang="en-US" baseline="-25000" dirty="0" err="1" smtClean="0"/>
              <a:t>vrem</a:t>
            </a:r>
            <a:r>
              <a:rPr lang="en-US" dirty="0" smtClean="0"/>
              <a:t>]</a:t>
            </a:r>
          </a:p>
          <a:p>
            <a:pPr marL="1314450" lvl="2" indent="-457200"/>
            <a:endParaRPr lang="en-US" dirty="0" smtClean="0"/>
          </a:p>
          <a:p>
            <a:pPr marL="914400" lvl="1" indent="-457200" fontAlgn="base">
              <a:buFont typeface="+mj-lt"/>
              <a:buAutoNum type="arabicPeriod"/>
            </a:pPr>
            <a:r>
              <a:rPr lang="en-US" dirty="0" err="1" smtClean="0"/>
              <a:t>C→V</a:t>
            </a:r>
            <a:r>
              <a:rPr lang="en-US" baseline="-25000" dirty="0" err="1" smtClean="0"/>
              <a:t>rem</a:t>
            </a:r>
            <a:r>
              <a:rPr lang="en-US" dirty="0" smtClean="0"/>
              <a:t>:  </a:t>
            </a:r>
            <a:r>
              <a:rPr lang="en-US" dirty="0" err="1" smtClean="0"/>
              <a:t>Ticket</a:t>
            </a:r>
            <a:r>
              <a:rPr lang="en-US" baseline="-25000" dirty="0" err="1" smtClean="0"/>
              <a:t>vrem</a:t>
            </a:r>
            <a:r>
              <a:rPr lang="en-US" dirty="0" smtClean="0"/>
              <a:t>||</a:t>
            </a:r>
            <a:r>
              <a:rPr lang="en-US" dirty="0" err="1" smtClean="0"/>
              <a:t>Authenticator</a:t>
            </a:r>
            <a:r>
              <a:rPr lang="en-US" baseline="-25000" dirty="0" err="1" smtClean="0"/>
              <a:t>C</a:t>
            </a:r>
            <a:endParaRPr lang="zh-CN" altLang="en-US" baseline="-25000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域不易扩充</a:t>
            </a:r>
            <a:endParaRPr lang="en-US" altLang="zh-CN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密码学导论</a:t>
            </a:r>
            <a:r>
              <a:rPr lang="en-US" altLang="zh-CN" smtClean="0"/>
              <a:t>--</a:t>
            </a:r>
            <a:r>
              <a:rPr lang="zh-CN" altLang="en-US" smtClean="0"/>
              <a:t>中国科学技术大学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B7F836-6F9F-42A8-9450-B93EA774C316}" type="slidenum">
              <a:rPr lang="zh-CN" altLang="en-US" smtClean="0"/>
              <a:pPr>
                <a:defRPr/>
              </a:pPr>
              <a:t>57</a:t>
            </a:fld>
            <a:endParaRPr lang="en-US" altLang="zh-CN" dirty="0"/>
          </a:p>
        </p:txBody>
      </p:sp>
      <p:sp>
        <p:nvSpPr>
          <p:cNvPr id="6" name="流程图: 可选过程 5">
            <a:hlinkClick r:id="rId3" action="ppaction://hlinksldjump"/>
          </p:cNvPr>
          <p:cNvSpPr/>
          <p:nvPr/>
        </p:nvSpPr>
        <p:spPr>
          <a:xfrm>
            <a:off x="-5072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1. </a:t>
            </a:r>
            <a:r>
              <a:rPr lang="zh-CN" altLang="zh-CN" sz="1000" dirty="0"/>
              <a:t>数字签名</a:t>
            </a:r>
            <a:endParaRPr lang="zh-CN" altLang="en-US" sz="1000" dirty="0"/>
          </a:p>
        </p:txBody>
      </p:sp>
      <p:sp>
        <p:nvSpPr>
          <p:cNvPr id="8" name="流程图: 可选过程 7">
            <a:hlinkClick r:id="rId4" action="ppaction://hlinksldjump"/>
          </p:cNvPr>
          <p:cNvSpPr/>
          <p:nvPr/>
        </p:nvSpPr>
        <p:spPr>
          <a:xfrm>
            <a:off x="1383770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2. </a:t>
            </a:r>
            <a:r>
              <a:rPr lang="zh-CN" altLang="zh-CN" sz="1000" dirty="0"/>
              <a:t>数字签名协议</a:t>
            </a:r>
          </a:p>
        </p:txBody>
      </p:sp>
      <p:sp>
        <p:nvSpPr>
          <p:cNvPr id="9" name="流程图: 可选过程 8">
            <a:hlinkClick r:id="rId5" action="ppaction://hlinksldjump"/>
          </p:cNvPr>
          <p:cNvSpPr/>
          <p:nvPr/>
        </p:nvSpPr>
        <p:spPr>
          <a:xfrm>
            <a:off x="2771800" y="3242"/>
            <a:ext cx="1526655" cy="240973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3. </a:t>
            </a:r>
            <a:r>
              <a:rPr lang="zh-CN" altLang="zh-CN" sz="1000" dirty="0"/>
              <a:t>认证的应用</a:t>
            </a:r>
          </a:p>
        </p:txBody>
      </p:sp>
    </p:spTree>
    <p:extLst>
      <p:ext uri="{BB962C8B-B14F-4D97-AF65-F5344CB8AC3E}">
        <p14:creationId xmlns:p14="http://schemas.microsoft.com/office/powerpoint/2010/main" val="243758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Kerberos5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90</a:t>
            </a:r>
            <a:r>
              <a:rPr lang="zh-CN" altLang="en-US" dirty="0" smtClean="0"/>
              <a:t>年代中期提出，是</a:t>
            </a:r>
            <a:r>
              <a:rPr lang="en-US" altLang="zh-CN" dirty="0" smtClean="0"/>
              <a:t>Kerberos4</a:t>
            </a:r>
            <a:r>
              <a:rPr lang="zh-CN" altLang="en-US" dirty="0" smtClean="0"/>
              <a:t>的改进</a:t>
            </a:r>
            <a:endParaRPr lang="en-US" altLang="zh-CN" dirty="0" smtClean="0"/>
          </a:p>
          <a:p>
            <a:r>
              <a:rPr lang="en-US" altLang="zh-CN" dirty="0" smtClean="0"/>
              <a:t>RFC 1510</a:t>
            </a:r>
          </a:p>
          <a:p>
            <a:r>
              <a:rPr lang="zh-CN" altLang="en-US" dirty="0" smtClean="0"/>
              <a:t>环境上的改进：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加密系统依赖性：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版本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：使用</a:t>
            </a:r>
            <a:r>
              <a:rPr lang="en-US" altLang="zh-CN" dirty="0" smtClean="0"/>
              <a:t>DES</a:t>
            </a:r>
          </a:p>
          <a:p>
            <a:pPr lvl="2"/>
            <a:r>
              <a:rPr lang="zh-CN" altLang="en-US" dirty="0" smtClean="0"/>
              <a:t>版本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：用加密类型标记密文，可以使用任何加密技术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Internet</a:t>
            </a:r>
            <a:r>
              <a:rPr lang="zh-CN" altLang="en-US" dirty="0" smtClean="0"/>
              <a:t>协议依赖性：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版本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：限制为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版本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：用类型和长度标记网络地址</a:t>
            </a:r>
            <a:endParaRPr lang="en-US" altLang="zh-CN" dirty="0" smtClean="0"/>
          </a:p>
          <a:p>
            <a:pPr lvl="1"/>
            <a:r>
              <a:rPr lang="zh-CN" altLang="en-US" dirty="0"/>
              <a:t>票据的生命期：</a:t>
            </a:r>
            <a:endParaRPr lang="en-US" altLang="zh-CN" dirty="0"/>
          </a:p>
          <a:p>
            <a:pPr lvl="2"/>
            <a:r>
              <a:rPr lang="zh-CN" altLang="en-US" dirty="0"/>
              <a:t>版本</a:t>
            </a:r>
            <a:r>
              <a:rPr lang="en-US" altLang="zh-CN" dirty="0"/>
              <a:t>4</a:t>
            </a:r>
            <a:r>
              <a:rPr lang="zh-CN" altLang="en-US" dirty="0"/>
              <a:t>：生命期</a:t>
            </a:r>
            <a:r>
              <a:rPr lang="en-US" altLang="zh-CN" dirty="0"/>
              <a:t>8</a:t>
            </a:r>
            <a:r>
              <a:rPr lang="zh-CN" altLang="en-US" dirty="0"/>
              <a:t>比特表示，每单位</a:t>
            </a:r>
            <a:r>
              <a:rPr lang="en-US" altLang="zh-CN" dirty="0"/>
              <a:t>5</a:t>
            </a:r>
            <a:r>
              <a:rPr lang="zh-CN" altLang="en-US" dirty="0"/>
              <a:t>分钟</a:t>
            </a:r>
            <a:endParaRPr lang="en-US" altLang="zh-CN" dirty="0"/>
          </a:p>
          <a:p>
            <a:pPr lvl="2"/>
            <a:r>
              <a:rPr lang="zh-CN" altLang="en-US" dirty="0"/>
              <a:t>版本</a:t>
            </a:r>
            <a:r>
              <a:rPr lang="en-US" altLang="zh-CN" dirty="0"/>
              <a:t>5</a:t>
            </a:r>
            <a:r>
              <a:rPr lang="zh-CN" altLang="en-US" dirty="0"/>
              <a:t>：包含精确的起始时间和终止时间</a:t>
            </a:r>
            <a:endParaRPr lang="en-US" altLang="zh-CN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密码学导论</a:t>
            </a:r>
            <a:r>
              <a:rPr lang="en-US" altLang="zh-CN" smtClean="0"/>
              <a:t>--</a:t>
            </a:r>
            <a:r>
              <a:rPr lang="zh-CN" altLang="en-US" smtClean="0"/>
              <a:t>中国科学技术大学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B7F836-6F9F-42A8-9450-B93EA774C316}" type="slidenum">
              <a:rPr lang="zh-CN" altLang="en-US" smtClean="0"/>
              <a:pPr>
                <a:defRPr/>
              </a:pPr>
              <a:t>58</a:t>
            </a:fld>
            <a:endParaRPr lang="en-US" altLang="zh-CN" dirty="0"/>
          </a:p>
        </p:txBody>
      </p:sp>
      <p:sp>
        <p:nvSpPr>
          <p:cNvPr id="6" name="流程图: 可选过程 5">
            <a:hlinkClick r:id="rId2" action="ppaction://hlinksldjump"/>
          </p:cNvPr>
          <p:cNvSpPr/>
          <p:nvPr/>
        </p:nvSpPr>
        <p:spPr>
          <a:xfrm>
            <a:off x="-5072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1. </a:t>
            </a:r>
            <a:r>
              <a:rPr lang="zh-CN" altLang="zh-CN" sz="1000" dirty="0"/>
              <a:t>数字签名</a:t>
            </a:r>
            <a:endParaRPr lang="zh-CN" altLang="en-US" sz="1000" dirty="0"/>
          </a:p>
        </p:txBody>
      </p:sp>
      <p:sp>
        <p:nvSpPr>
          <p:cNvPr id="8" name="流程图: 可选过程 7">
            <a:hlinkClick r:id="rId3" action="ppaction://hlinksldjump"/>
          </p:cNvPr>
          <p:cNvSpPr/>
          <p:nvPr/>
        </p:nvSpPr>
        <p:spPr>
          <a:xfrm>
            <a:off x="1383770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2. </a:t>
            </a:r>
            <a:r>
              <a:rPr lang="zh-CN" altLang="zh-CN" sz="1000" dirty="0"/>
              <a:t>数字签名协议</a:t>
            </a:r>
          </a:p>
        </p:txBody>
      </p:sp>
      <p:sp>
        <p:nvSpPr>
          <p:cNvPr id="9" name="流程图: 可选过程 8">
            <a:hlinkClick r:id="rId4" action="ppaction://hlinksldjump"/>
          </p:cNvPr>
          <p:cNvSpPr/>
          <p:nvPr/>
        </p:nvSpPr>
        <p:spPr>
          <a:xfrm>
            <a:off x="2771800" y="3242"/>
            <a:ext cx="1526655" cy="240973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3. </a:t>
            </a:r>
            <a:r>
              <a:rPr lang="zh-CN" altLang="zh-CN" sz="1000" dirty="0"/>
              <a:t>认证的应用</a:t>
            </a:r>
          </a:p>
        </p:txBody>
      </p:sp>
    </p:spTree>
    <p:extLst>
      <p:ext uri="{BB962C8B-B14F-4D97-AF65-F5344CB8AC3E}">
        <p14:creationId xmlns:p14="http://schemas.microsoft.com/office/powerpoint/2010/main" val="93432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消息字节顺序：</a:t>
            </a:r>
            <a:endParaRPr lang="en-US" altLang="zh-CN" dirty="0"/>
          </a:p>
          <a:p>
            <a:pPr lvl="2"/>
            <a:r>
              <a:rPr lang="zh-CN" altLang="en-US" dirty="0"/>
              <a:t>版本</a:t>
            </a:r>
            <a:r>
              <a:rPr lang="en-US" altLang="zh-CN" dirty="0"/>
              <a:t>4</a:t>
            </a:r>
            <a:r>
              <a:rPr lang="zh-CN" altLang="en-US" dirty="0"/>
              <a:t>：发送者用标记说明规定消息的字节顺序</a:t>
            </a:r>
            <a:endParaRPr lang="en-US" altLang="zh-CN" dirty="0"/>
          </a:p>
          <a:p>
            <a:pPr lvl="2"/>
            <a:r>
              <a:rPr lang="zh-CN" altLang="en-US" dirty="0"/>
              <a:t>版本</a:t>
            </a:r>
            <a:r>
              <a:rPr lang="en-US" altLang="zh-CN" dirty="0"/>
              <a:t>5</a:t>
            </a:r>
            <a:r>
              <a:rPr lang="zh-CN" altLang="en-US" dirty="0"/>
              <a:t>：消息结构按照抽象语法表示（</a:t>
            </a:r>
            <a:r>
              <a:rPr lang="en-US" altLang="zh-CN" dirty="0"/>
              <a:t>ASN.1</a:t>
            </a:r>
            <a:r>
              <a:rPr lang="zh-CN" altLang="en-US" dirty="0"/>
              <a:t>）和基本编码规则（</a:t>
            </a:r>
            <a:r>
              <a:rPr lang="en-US" altLang="zh-CN" dirty="0"/>
              <a:t>BER</a:t>
            </a:r>
            <a:r>
              <a:rPr lang="zh-CN" altLang="en-US" dirty="0"/>
              <a:t>）规定</a:t>
            </a:r>
          </a:p>
          <a:p>
            <a:pPr lvl="1"/>
            <a:r>
              <a:rPr lang="zh-CN" altLang="en-US" dirty="0" smtClean="0"/>
              <a:t>向前认证：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版本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：票据专用，不能用于相关工作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版本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：提供该功能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域间认证：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版本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个域的两两交互需要</a:t>
            </a:r>
            <a:r>
              <a:rPr lang="en-US" altLang="zh-CN" dirty="0" smtClean="0"/>
              <a:t>N</a:t>
            </a:r>
            <a:r>
              <a:rPr lang="en-US" altLang="zh-CN" baseline="30000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Kerberos</a:t>
            </a:r>
            <a:r>
              <a:rPr lang="zh-CN" altLang="en-US" dirty="0" smtClean="0"/>
              <a:t>服务器间关系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版本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：有较少的连接方法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密码学导论</a:t>
            </a:r>
            <a:r>
              <a:rPr lang="en-US" altLang="zh-CN" smtClean="0"/>
              <a:t>--</a:t>
            </a:r>
            <a:r>
              <a:rPr lang="zh-CN" altLang="en-US" smtClean="0"/>
              <a:t>中国科学技术大学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B7F836-6F9F-42A8-9450-B93EA774C316}" type="slidenum">
              <a:rPr lang="zh-CN" altLang="en-US" smtClean="0"/>
              <a:pPr>
                <a:defRPr/>
              </a:pPr>
              <a:t>59</a:t>
            </a:fld>
            <a:endParaRPr lang="en-US" altLang="zh-CN" dirty="0"/>
          </a:p>
        </p:txBody>
      </p:sp>
      <p:sp>
        <p:nvSpPr>
          <p:cNvPr id="6" name="流程图: 可选过程 5">
            <a:hlinkClick r:id="rId2" action="ppaction://hlinksldjump"/>
          </p:cNvPr>
          <p:cNvSpPr/>
          <p:nvPr/>
        </p:nvSpPr>
        <p:spPr>
          <a:xfrm>
            <a:off x="-5072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1. </a:t>
            </a:r>
            <a:r>
              <a:rPr lang="zh-CN" altLang="zh-CN" sz="1000" dirty="0"/>
              <a:t>数字签名</a:t>
            </a:r>
            <a:endParaRPr lang="zh-CN" altLang="en-US" sz="1000" dirty="0"/>
          </a:p>
        </p:txBody>
      </p:sp>
      <p:sp>
        <p:nvSpPr>
          <p:cNvPr id="8" name="流程图: 可选过程 7">
            <a:hlinkClick r:id="rId3" action="ppaction://hlinksldjump"/>
          </p:cNvPr>
          <p:cNvSpPr/>
          <p:nvPr/>
        </p:nvSpPr>
        <p:spPr>
          <a:xfrm>
            <a:off x="1383770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2. </a:t>
            </a:r>
            <a:r>
              <a:rPr lang="zh-CN" altLang="zh-CN" sz="1000" dirty="0"/>
              <a:t>数字签名协议</a:t>
            </a:r>
          </a:p>
        </p:txBody>
      </p:sp>
      <p:sp>
        <p:nvSpPr>
          <p:cNvPr id="9" name="流程图: 可选过程 8">
            <a:hlinkClick r:id="rId4" action="ppaction://hlinksldjump"/>
          </p:cNvPr>
          <p:cNvSpPr/>
          <p:nvPr/>
        </p:nvSpPr>
        <p:spPr>
          <a:xfrm>
            <a:off x="2771800" y="3242"/>
            <a:ext cx="1526655" cy="240973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3. </a:t>
            </a:r>
            <a:r>
              <a:rPr lang="zh-CN" altLang="zh-CN" sz="1000" dirty="0"/>
              <a:t>认证的应用</a:t>
            </a:r>
          </a:p>
        </p:txBody>
      </p:sp>
    </p:spTree>
    <p:extLst>
      <p:ext uri="{BB962C8B-B14F-4D97-AF65-F5344CB8AC3E}">
        <p14:creationId xmlns:p14="http://schemas.microsoft.com/office/powerpoint/2010/main" val="27620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数字</a:t>
            </a:r>
            <a:r>
              <a:rPr lang="zh-CN" altLang="en-US" dirty="0" smtClean="0"/>
              <a:t>签名</a:t>
            </a:r>
            <a:r>
              <a:rPr lang="zh-CN" altLang="en-US" dirty="0"/>
              <a:t>应当拥有的性质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>
                <a:cs typeface="Times New Roman" pitchFamily="18" charset="0"/>
              </a:rPr>
              <a:t>其他任何人不能伪造签名者的签名</a:t>
            </a:r>
            <a:endParaRPr lang="en-US" altLang="zh-CN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altLang="zh-CN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cs typeface="Times New Roman" pitchFamily="18" charset="0"/>
              </a:rPr>
              <a:t>接收</a:t>
            </a:r>
            <a:r>
              <a:rPr lang="zh-CN" altLang="en-US" dirty="0">
                <a:cs typeface="Times New Roman" pitchFamily="18" charset="0"/>
              </a:rPr>
              <a:t>方能够验证签名人、签名日期和时间</a:t>
            </a:r>
            <a:endParaRPr lang="en-AU" altLang="zh-CN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altLang="zh-CN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cs typeface="Times New Roman" pitchFamily="18" charset="0"/>
              </a:rPr>
              <a:t>可以</a:t>
            </a:r>
            <a:r>
              <a:rPr lang="zh-CN" altLang="en-US" dirty="0">
                <a:cs typeface="Times New Roman" pitchFamily="18" charset="0"/>
              </a:rPr>
              <a:t>由第三方仲裁，以解决争执</a:t>
            </a:r>
            <a:endParaRPr lang="en-US" altLang="zh-CN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altLang="zh-CN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cs typeface="Times New Roman" pitchFamily="18" charset="0"/>
              </a:rPr>
              <a:t>认证</a:t>
            </a:r>
            <a:r>
              <a:rPr lang="zh-CN" altLang="en-US" dirty="0">
                <a:cs typeface="Times New Roman" pitchFamily="18" charset="0"/>
              </a:rPr>
              <a:t>被签名的消息</a:t>
            </a:r>
            <a:r>
              <a:rPr lang="zh-CN" altLang="en-US" dirty="0" smtClean="0">
                <a:cs typeface="Times New Roman" pitchFamily="18" charset="0"/>
              </a:rPr>
              <a:t>内容</a:t>
            </a:r>
            <a:endParaRPr lang="en-US" altLang="zh-CN" dirty="0" smtClean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cs typeface="Times New Roman" pitchFamily="18" charset="0"/>
              </a:rPr>
              <a:t>即认证完整性</a:t>
            </a:r>
            <a:r>
              <a:rPr lang="zh-CN" altLang="en-US" dirty="0">
                <a:cs typeface="Times New Roman" pitchFamily="18" charset="0"/>
              </a:rPr>
              <a:t>、</a:t>
            </a:r>
            <a:r>
              <a:rPr lang="zh-CN" altLang="en-US" dirty="0" smtClean="0">
                <a:cs typeface="Times New Roman" pitchFamily="18" charset="0"/>
              </a:rPr>
              <a:t>真实性</a:t>
            </a:r>
            <a:endParaRPr lang="en-US" altLang="zh-CN" dirty="0">
              <a:cs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密码学导论</a:t>
            </a:r>
            <a:r>
              <a:rPr lang="en-US" altLang="zh-CN" smtClean="0"/>
              <a:t>--</a:t>
            </a:r>
            <a:r>
              <a:rPr lang="zh-CN" altLang="en-US" smtClean="0"/>
              <a:t>中国科学技术大学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B7F836-6F9F-42A8-9450-B93EA774C316}" type="slidenum">
              <a:rPr lang="zh-CN" altLang="en-US" smtClean="0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8" name="流程图: 可选过程 7">
            <a:hlinkClick r:id="rId2" action="ppaction://hlinksldjump"/>
          </p:cNvPr>
          <p:cNvSpPr/>
          <p:nvPr/>
        </p:nvSpPr>
        <p:spPr>
          <a:xfrm>
            <a:off x="-5072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CN" sz="1000" dirty="0" smtClean="0"/>
              <a:t>1. </a:t>
            </a:r>
            <a:r>
              <a:rPr lang="zh-CN" altLang="zh-CN" sz="1000" dirty="0" smtClean="0">
                <a:latin typeface="楷体" pitchFamily="49" charset="-122"/>
                <a:ea typeface="楷体" pitchFamily="49" charset="-122"/>
              </a:rPr>
              <a:t>数字签名</a:t>
            </a:r>
            <a:endParaRPr lang="zh-CN" altLang="en-US" sz="1000" dirty="0"/>
          </a:p>
        </p:txBody>
      </p:sp>
      <p:sp>
        <p:nvSpPr>
          <p:cNvPr id="9" name="流程图: 可选过程 8">
            <a:hlinkClick r:id="rId3" action="ppaction://hlinksldjump"/>
          </p:cNvPr>
          <p:cNvSpPr/>
          <p:nvPr/>
        </p:nvSpPr>
        <p:spPr>
          <a:xfrm>
            <a:off x="1383770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CN" sz="1000" dirty="0" smtClean="0"/>
              <a:t>2. </a:t>
            </a:r>
            <a:r>
              <a:rPr lang="zh-CN" altLang="zh-CN" sz="1000" dirty="0" smtClean="0">
                <a:latin typeface="楷体" pitchFamily="49" charset="-122"/>
                <a:ea typeface="楷体" pitchFamily="49" charset="-122"/>
              </a:rPr>
              <a:t>数字签名</a:t>
            </a:r>
            <a:r>
              <a:rPr lang="zh-CN" altLang="zh-CN" sz="1000" dirty="0">
                <a:latin typeface="楷体" pitchFamily="49" charset="-122"/>
                <a:ea typeface="楷体" pitchFamily="49" charset="-122"/>
              </a:rPr>
              <a:t>协议</a:t>
            </a:r>
          </a:p>
        </p:txBody>
      </p:sp>
      <p:sp>
        <p:nvSpPr>
          <p:cNvPr id="10" name="流程图: 可选过程 9">
            <a:hlinkClick r:id="rId4" action="ppaction://hlinksldjump"/>
          </p:cNvPr>
          <p:cNvSpPr/>
          <p:nvPr/>
        </p:nvSpPr>
        <p:spPr>
          <a:xfrm>
            <a:off x="2771800" y="3242"/>
            <a:ext cx="1526655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CN" sz="1000" dirty="0" smtClean="0"/>
              <a:t>3. </a:t>
            </a:r>
            <a:r>
              <a:rPr lang="zh-CN" altLang="zh-CN" sz="1000" dirty="0" smtClean="0">
                <a:latin typeface="楷体" pitchFamily="49" charset="-122"/>
                <a:ea typeface="楷体" pitchFamily="49" charset="-122"/>
              </a:rPr>
              <a:t>认证</a:t>
            </a:r>
            <a:r>
              <a:rPr lang="zh-CN" altLang="zh-CN" sz="1000" dirty="0">
                <a:latin typeface="楷体" pitchFamily="49" charset="-122"/>
                <a:ea typeface="楷体" pitchFamily="49" charset="-122"/>
              </a:rPr>
              <a:t>的应用</a:t>
            </a:r>
          </a:p>
        </p:txBody>
      </p:sp>
    </p:spTree>
    <p:extLst>
      <p:ext uri="{BB962C8B-B14F-4D97-AF65-F5344CB8AC3E}">
        <p14:creationId xmlns:p14="http://schemas.microsoft.com/office/powerpoint/2010/main" val="35535567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技术上的改进：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两次加密：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给客户端的服务凭证票据经过了两次加密，不是必需的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PCBC</a:t>
            </a:r>
            <a:r>
              <a:rPr lang="zh-CN" altLang="en-US" dirty="0" smtClean="0"/>
              <a:t>加密：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DES</a:t>
            </a:r>
            <a:r>
              <a:rPr lang="zh-CN" altLang="en-US" dirty="0" smtClean="0"/>
              <a:t>的非标准</a:t>
            </a:r>
            <a:r>
              <a:rPr lang="en-US" altLang="zh-CN" dirty="0" smtClean="0"/>
              <a:t>PCBC</a:t>
            </a:r>
            <a:r>
              <a:rPr lang="zh-CN" altLang="en-US" dirty="0" smtClean="0"/>
              <a:t>链接模式，易受交换密文块攻击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会话密钥：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客户端多次使用同一个会话密钥加密认证信息，会增加攻击者破译的可能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口令攻击：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口令是不安全的。版本</a:t>
            </a:r>
            <a:r>
              <a:rPr lang="en-US" altLang="zh-CN" dirty="0" smtClean="0"/>
              <a:t>5</a:t>
            </a:r>
            <a:r>
              <a:rPr lang="zh-CN" altLang="en-US" dirty="0" smtClean="0"/>
              <a:t>的预认证机制使得口令攻击难一些。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密码学导论</a:t>
            </a:r>
            <a:r>
              <a:rPr lang="en-US" altLang="zh-CN" smtClean="0"/>
              <a:t>--</a:t>
            </a:r>
            <a:r>
              <a:rPr lang="zh-CN" altLang="en-US" smtClean="0"/>
              <a:t>中国科学技术大学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B7F836-6F9F-42A8-9450-B93EA774C316}" type="slidenum">
              <a:rPr lang="zh-CN" altLang="en-US" smtClean="0"/>
              <a:pPr>
                <a:defRPr/>
              </a:pPr>
              <a:t>60</a:t>
            </a:fld>
            <a:endParaRPr lang="en-US" altLang="zh-CN" dirty="0"/>
          </a:p>
        </p:txBody>
      </p:sp>
      <p:sp>
        <p:nvSpPr>
          <p:cNvPr id="6" name="流程图: 可选过程 5">
            <a:hlinkClick r:id="rId2" action="ppaction://hlinksldjump"/>
          </p:cNvPr>
          <p:cNvSpPr/>
          <p:nvPr/>
        </p:nvSpPr>
        <p:spPr>
          <a:xfrm>
            <a:off x="-5072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1. </a:t>
            </a:r>
            <a:r>
              <a:rPr lang="zh-CN" altLang="zh-CN" sz="1000" dirty="0"/>
              <a:t>数字签名</a:t>
            </a:r>
            <a:endParaRPr lang="zh-CN" altLang="en-US" sz="1000" dirty="0"/>
          </a:p>
        </p:txBody>
      </p:sp>
      <p:sp>
        <p:nvSpPr>
          <p:cNvPr id="8" name="流程图: 可选过程 7">
            <a:hlinkClick r:id="rId3" action="ppaction://hlinksldjump"/>
          </p:cNvPr>
          <p:cNvSpPr/>
          <p:nvPr/>
        </p:nvSpPr>
        <p:spPr>
          <a:xfrm>
            <a:off x="1383770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2. </a:t>
            </a:r>
            <a:r>
              <a:rPr lang="zh-CN" altLang="zh-CN" sz="1000" dirty="0"/>
              <a:t>数字签名协议</a:t>
            </a:r>
          </a:p>
        </p:txBody>
      </p:sp>
      <p:sp>
        <p:nvSpPr>
          <p:cNvPr id="9" name="流程图: 可选过程 8">
            <a:hlinkClick r:id="rId4" action="ppaction://hlinksldjump"/>
          </p:cNvPr>
          <p:cNvSpPr/>
          <p:nvPr/>
        </p:nvSpPr>
        <p:spPr>
          <a:xfrm>
            <a:off x="2771800" y="3242"/>
            <a:ext cx="1526655" cy="240973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3. </a:t>
            </a:r>
            <a:r>
              <a:rPr lang="zh-CN" altLang="zh-CN" sz="1000" dirty="0"/>
              <a:t>认证的应用</a:t>
            </a:r>
          </a:p>
        </p:txBody>
      </p:sp>
    </p:spTree>
    <p:extLst>
      <p:ext uri="{BB962C8B-B14F-4D97-AF65-F5344CB8AC3E}">
        <p14:creationId xmlns:p14="http://schemas.microsoft.com/office/powerpoint/2010/main" val="260404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Kerberos5</a:t>
            </a:r>
            <a:r>
              <a:rPr lang="zh-CN" altLang="en-US" dirty="0" smtClean="0"/>
              <a:t>认证会话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新增元素：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Realm</a:t>
            </a:r>
            <a:r>
              <a:rPr lang="zh-CN" altLang="en-US" dirty="0" smtClean="0"/>
              <a:t>：域标识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Options</a:t>
            </a:r>
            <a:r>
              <a:rPr lang="zh-CN" altLang="en-US" dirty="0" smtClean="0"/>
              <a:t>：客户端请求在返回的票据中设置指定的标识位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Times</a:t>
            </a:r>
            <a:r>
              <a:rPr lang="zh-CN" altLang="en-US" dirty="0" smtClean="0"/>
              <a:t>：客户端请求在返回的票据中设置时间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from</a:t>
            </a:r>
            <a:r>
              <a:rPr lang="zh-CN" altLang="en-US" dirty="0" smtClean="0"/>
              <a:t>：请求票据的起始时间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till</a:t>
            </a:r>
            <a:r>
              <a:rPr lang="zh-CN" altLang="en-US" dirty="0" smtClean="0"/>
              <a:t>：请求票据的过期时间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rtime</a:t>
            </a:r>
            <a:r>
              <a:rPr lang="zh-CN" altLang="en-US" dirty="0" smtClean="0"/>
              <a:t>：请求</a:t>
            </a:r>
            <a:r>
              <a:rPr lang="en-US" altLang="zh-CN" dirty="0" smtClean="0"/>
              <a:t>till</a:t>
            </a:r>
            <a:r>
              <a:rPr lang="zh-CN" altLang="en-US" dirty="0" smtClean="0"/>
              <a:t>更新时间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Nonce</a:t>
            </a:r>
            <a:r>
              <a:rPr lang="zh-CN" altLang="en-US" dirty="0" smtClean="0"/>
              <a:t>：临时交互号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密码学导论</a:t>
            </a:r>
            <a:r>
              <a:rPr lang="en-US" altLang="zh-CN" smtClean="0"/>
              <a:t>--</a:t>
            </a:r>
            <a:r>
              <a:rPr lang="zh-CN" altLang="en-US" smtClean="0"/>
              <a:t>中国科学技术大学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B7F836-6F9F-42A8-9450-B93EA774C316}" type="slidenum">
              <a:rPr lang="zh-CN" altLang="en-US" smtClean="0"/>
              <a:pPr>
                <a:defRPr/>
              </a:pPr>
              <a:t>61</a:t>
            </a:fld>
            <a:endParaRPr lang="en-US" altLang="zh-CN" dirty="0"/>
          </a:p>
        </p:txBody>
      </p:sp>
      <p:sp>
        <p:nvSpPr>
          <p:cNvPr id="6" name="流程图: 可选过程 5">
            <a:hlinkClick r:id="rId2" action="ppaction://hlinksldjump"/>
          </p:cNvPr>
          <p:cNvSpPr/>
          <p:nvPr/>
        </p:nvSpPr>
        <p:spPr>
          <a:xfrm>
            <a:off x="-5072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1. </a:t>
            </a:r>
            <a:r>
              <a:rPr lang="zh-CN" altLang="zh-CN" sz="1000" dirty="0"/>
              <a:t>数字签名</a:t>
            </a:r>
            <a:endParaRPr lang="zh-CN" altLang="en-US" sz="1000" dirty="0"/>
          </a:p>
        </p:txBody>
      </p:sp>
      <p:sp>
        <p:nvSpPr>
          <p:cNvPr id="8" name="流程图: 可选过程 7">
            <a:hlinkClick r:id="rId3" action="ppaction://hlinksldjump"/>
          </p:cNvPr>
          <p:cNvSpPr/>
          <p:nvPr/>
        </p:nvSpPr>
        <p:spPr>
          <a:xfrm>
            <a:off x="1383770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2. </a:t>
            </a:r>
            <a:r>
              <a:rPr lang="zh-CN" altLang="zh-CN" sz="1000" dirty="0"/>
              <a:t>数字签名协议</a:t>
            </a:r>
          </a:p>
        </p:txBody>
      </p:sp>
      <p:sp>
        <p:nvSpPr>
          <p:cNvPr id="9" name="流程图: 可选过程 8">
            <a:hlinkClick r:id="rId4" action="ppaction://hlinksldjump"/>
          </p:cNvPr>
          <p:cNvSpPr/>
          <p:nvPr/>
        </p:nvSpPr>
        <p:spPr>
          <a:xfrm>
            <a:off x="2771800" y="3242"/>
            <a:ext cx="1526655" cy="240973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3. </a:t>
            </a:r>
            <a:r>
              <a:rPr lang="zh-CN" altLang="zh-CN" sz="1000" dirty="0"/>
              <a:t>认证的应用</a:t>
            </a:r>
          </a:p>
        </p:txBody>
      </p:sp>
    </p:spTree>
    <p:extLst>
      <p:ext uri="{BB962C8B-B14F-4D97-AF65-F5344CB8AC3E}">
        <p14:creationId xmlns:p14="http://schemas.microsoft.com/office/powerpoint/2010/main" val="286860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过程：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9793" y="1766704"/>
            <a:ext cx="6350559" cy="4614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密码学导论</a:t>
            </a:r>
            <a:r>
              <a:rPr lang="en-US" altLang="zh-CN" smtClean="0"/>
              <a:t>--</a:t>
            </a:r>
            <a:r>
              <a:rPr lang="zh-CN" altLang="en-US" smtClean="0"/>
              <a:t>中国科学技术大学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B7F836-6F9F-42A8-9450-B93EA774C316}" type="slidenum">
              <a:rPr lang="zh-CN" altLang="en-US" smtClean="0"/>
              <a:pPr>
                <a:defRPr/>
              </a:pPr>
              <a:t>62</a:t>
            </a:fld>
            <a:endParaRPr lang="en-US" altLang="zh-CN" dirty="0"/>
          </a:p>
        </p:txBody>
      </p:sp>
      <p:sp>
        <p:nvSpPr>
          <p:cNvPr id="8" name="流程图: 可选过程 7">
            <a:hlinkClick r:id="rId3" action="ppaction://hlinksldjump"/>
          </p:cNvPr>
          <p:cNvSpPr/>
          <p:nvPr/>
        </p:nvSpPr>
        <p:spPr>
          <a:xfrm>
            <a:off x="-5072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1. </a:t>
            </a:r>
            <a:r>
              <a:rPr lang="zh-CN" altLang="zh-CN" sz="1000" dirty="0"/>
              <a:t>数字签名</a:t>
            </a:r>
            <a:endParaRPr lang="zh-CN" altLang="en-US" sz="1000" dirty="0"/>
          </a:p>
        </p:txBody>
      </p:sp>
      <p:sp>
        <p:nvSpPr>
          <p:cNvPr id="9" name="流程图: 可选过程 8">
            <a:hlinkClick r:id="rId4" action="ppaction://hlinksldjump"/>
          </p:cNvPr>
          <p:cNvSpPr/>
          <p:nvPr/>
        </p:nvSpPr>
        <p:spPr>
          <a:xfrm>
            <a:off x="1383770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2. </a:t>
            </a:r>
            <a:r>
              <a:rPr lang="zh-CN" altLang="zh-CN" sz="1000" dirty="0"/>
              <a:t>数字签名协议</a:t>
            </a:r>
          </a:p>
        </p:txBody>
      </p:sp>
      <p:sp>
        <p:nvSpPr>
          <p:cNvPr id="10" name="流程图: 可选过程 9">
            <a:hlinkClick r:id="rId5" action="ppaction://hlinksldjump"/>
          </p:cNvPr>
          <p:cNvSpPr/>
          <p:nvPr/>
        </p:nvSpPr>
        <p:spPr>
          <a:xfrm>
            <a:off x="2771800" y="3242"/>
            <a:ext cx="1526655" cy="240973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3. </a:t>
            </a:r>
            <a:r>
              <a:rPr lang="zh-CN" altLang="zh-CN" sz="1000" dirty="0"/>
              <a:t>认证的应用</a:t>
            </a:r>
          </a:p>
        </p:txBody>
      </p:sp>
    </p:spTree>
    <p:extLst>
      <p:ext uri="{BB962C8B-B14F-4D97-AF65-F5344CB8AC3E}">
        <p14:creationId xmlns:p14="http://schemas.microsoft.com/office/powerpoint/2010/main" val="344716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Kerberos5</a:t>
            </a:r>
            <a:r>
              <a:rPr lang="zh-CN" altLang="en-US" dirty="0" smtClean="0"/>
              <a:t>标志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428736"/>
            <a:ext cx="6429420" cy="496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密码学导论</a:t>
            </a:r>
            <a:r>
              <a:rPr lang="en-US" altLang="zh-CN" smtClean="0"/>
              <a:t>--</a:t>
            </a:r>
            <a:r>
              <a:rPr lang="zh-CN" altLang="en-US" smtClean="0"/>
              <a:t>中国科学技术大学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5C3986-FA80-4EE7-9FDC-15A4E8531ED7}" type="slidenum">
              <a:rPr lang="zh-CN" altLang="en-US" smtClean="0"/>
              <a:pPr>
                <a:defRPr/>
              </a:pPr>
              <a:t>63</a:t>
            </a:fld>
            <a:endParaRPr lang="en-US" altLang="zh-CN" dirty="0"/>
          </a:p>
        </p:txBody>
      </p:sp>
      <p:sp>
        <p:nvSpPr>
          <p:cNvPr id="7" name="流程图: 可选过程 6">
            <a:hlinkClick r:id="rId3" action="ppaction://hlinksldjump"/>
          </p:cNvPr>
          <p:cNvSpPr/>
          <p:nvPr/>
        </p:nvSpPr>
        <p:spPr>
          <a:xfrm>
            <a:off x="-5072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1. </a:t>
            </a:r>
            <a:r>
              <a:rPr lang="zh-CN" altLang="zh-CN" sz="1000" dirty="0"/>
              <a:t>数字签名</a:t>
            </a:r>
            <a:endParaRPr lang="zh-CN" altLang="en-US" sz="1000" dirty="0"/>
          </a:p>
        </p:txBody>
      </p:sp>
      <p:sp>
        <p:nvSpPr>
          <p:cNvPr id="8" name="流程图: 可选过程 7">
            <a:hlinkClick r:id="rId4" action="ppaction://hlinksldjump"/>
          </p:cNvPr>
          <p:cNvSpPr/>
          <p:nvPr/>
        </p:nvSpPr>
        <p:spPr>
          <a:xfrm>
            <a:off x="1383770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2. </a:t>
            </a:r>
            <a:r>
              <a:rPr lang="zh-CN" altLang="zh-CN" sz="1000" dirty="0"/>
              <a:t>数字签名协议</a:t>
            </a:r>
          </a:p>
        </p:txBody>
      </p:sp>
      <p:sp>
        <p:nvSpPr>
          <p:cNvPr id="9" name="流程图: 可选过程 8">
            <a:hlinkClick r:id="rId5" action="ppaction://hlinksldjump"/>
          </p:cNvPr>
          <p:cNvSpPr/>
          <p:nvPr/>
        </p:nvSpPr>
        <p:spPr>
          <a:xfrm>
            <a:off x="2771800" y="3242"/>
            <a:ext cx="1526655" cy="240973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3. </a:t>
            </a:r>
            <a:r>
              <a:rPr lang="zh-CN" altLang="zh-CN" sz="1000" dirty="0"/>
              <a:t>认证的应用</a:t>
            </a:r>
          </a:p>
        </p:txBody>
      </p:sp>
    </p:spTree>
    <p:extLst>
      <p:ext uri="{BB962C8B-B14F-4D97-AF65-F5344CB8AC3E}">
        <p14:creationId xmlns:p14="http://schemas.microsoft.com/office/powerpoint/2010/main" val="227866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Kerberos</a:t>
            </a:r>
            <a:r>
              <a:rPr lang="zh-CN" altLang="en-US" dirty="0" smtClean="0"/>
              <a:t>的安全问题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Kerberos</a:t>
            </a:r>
            <a:r>
              <a:rPr lang="zh-CN" altLang="en-US" dirty="0" smtClean="0"/>
              <a:t>的安全性问题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Time Stamp</a:t>
            </a:r>
            <a:r>
              <a:rPr lang="zh-CN" altLang="en-US" dirty="0" smtClean="0"/>
              <a:t>防止重放攻击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需要时间同步，网络延迟不易控制</a:t>
            </a:r>
            <a:endParaRPr lang="en-US" altLang="zh-CN" dirty="0" smtClean="0"/>
          </a:p>
          <a:p>
            <a:pPr lvl="2"/>
            <a:endParaRPr lang="zh-CN" altLang="en-US" dirty="0" smtClean="0"/>
          </a:p>
          <a:p>
            <a:pPr lvl="1"/>
            <a:r>
              <a:rPr lang="zh-CN" altLang="en-US" dirty="0" smtClean="0"/>
              <a:t>使用口令做密钥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口令密钥的强度不足够安全</a:t>
            </a:r>
            <a:endParaRPr lang="en-US" altLang="zh-CN" dirty="0" smtClean="0"/>
          </a:p>
          <a:p>
            <a:pPr lvl="1"/>
            <a:endParaRPr lang="zh-CN" altLang="en-US" dirty="0" smtClean="0"/>
          </a:p>
          <a:p>
            <a:pPr lvl="1"/>
            <a:r>
              <a:rPr lang="zh-CN" altLang="en-US" dirty="0" smtClean="0"/>
              <a:t>集中式管理，使用</a:t>
            </a:r>
            <a:r>
              <a:rPr lang="en-US" altLang="zh-CN" dirty="0" smtClean="0"/>
              <a:t>AS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TGS</a:t>
            </a:r>
          </a:p>
          <a:p>
            <a:pPr lvl="2"/>
            <a:r>
              <a:rPr lang="zh-CN" altLang="en-US" dirty="0" smtClean="0"/>
              <a:t>容易出危险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密码学导论</a:t>
            </a:r>
            <a:r>
              <a:rPr lang="en-US" altLang="zh-CN" smtClean="0"/>
              <a:t>--</a:t>
            </a:r>
            <a:r>
              <a:rPr lang="zh-CN" altLang="en-US" smtClean="0"/>
              <a:t>中国科学技术大学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B7F836-6F9F-42A8-9450-B93EA774C316}" type="slidenum">
              <a:rPr lang="zh-CN" altLang="en-US" smtClean="0"/>
              <a:pPr>
                <a:defRPr/>
              </a:pPr>
              <a:t>64</a:t>
            </a:fld>
            <a:endParaRPr lang="en-US" altLang="zh-CN" dirty="0"/>
          </a:p>
        </p:txBody>
      </p:sp>
      <p:sp>
        <p:nvSpPr>
          <p:cNvPr id="6" name="流程图: 可选过程 5">
            <a:hlinkClick r:id="rId2" action="ppaction://hlinksldjump"/>
          </p:cNvPr>
          <p:cNvSpPr/>
          <p:nvPr/>
        </p:nvSpPr>
        <p:spPr>
          <a:xfrm>
            <a:off x="-5072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1. </a:t>
            </a:r>
            <a:r>
              <a:rPr lang="zh-CN" altLang="zh-CN" sz="1000" dirty="0"/>
              <a:t>数字签名</a:t>
            </a:r>
            <a:endParaRPr lang="zh-CN" altLang="en-US" sz="1000" dirty="0"/>
          </a:p>
        </p:txBody>
      </p:sp>
      <p:sp>
        <p:nvSpPr>
          <p:cNvPr id="8" name="流程图: 可选过程 7">
            <a:hlinkClick r:id="rId3" action="ppaction://hlinksldjump"/>
          </p:cNvPr>
          <p:cNvSpPr/>
          <p:nvPr/>
        </p:nvSpPr>
        <p:spPr>
          <a:xfrm>
            <a:off x="1383770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2. </a:t>
            </a:r>
            <a:r>
              <a:rPr lang="zh-CN" altLang="zh-CN" sz="1000" dirty="0"/>
              <a:t>数字签名协议</a:t>
            </a:r>
          </a:p>
        </p:txBody>
      </p:sp>
      <p:sp>
        <p:nvSpPr>
          <p:cNvPr id="9" name="流程图: 可选过程 8">
            <a:hlinkClick r:id="rId4" action="ppaction://hlinksldjump"/>
          </p:cNvPr>
          <p:cNvSpPr/>
          <p:nvPr/>
        </p:nvSpPr>
        <p:spPr>
          <a:xfrm>
            <a:off x="2771800" y="3242"/>
            <a:ext cx="1526655" cy="240973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3. </a:t>
            </a:r>
            <a:r>
              <a:rPr lang="zh-CN" altLang="zh-CN" sz="1000" dirty="0"/>
              <a:t>认证的应用</a:t>
            </a:r>
          </a:p>
        </p:txBody>
      </p:sp>
    </p:spTree>
    <p:extLst>
      <p:ext uri="{BB962C8B-B14F-4D97-AF65-F5344CB8AC3E}">
        <p14:creationId xmlns:p14="http://schemas.microsoft.com/office/powerpoint/2010/main" val="346379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二、</a:t>
            </a:r>
            <a:r>
              <a:rPr lang="en-US" altLang="zh-CN" dirty="0" smtClean="0"/>
              <a:t>X.509</a:t>
            </a:r>
            <a:r>
              <a:rPr lang="zh-CN" altLang="en-US" dirty="0" smtClean="0"/>
              <a:t>认证服务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ITU-T</a:t>
            </a:r>
            <a:r>
              <a:rPr lang="zh-CN" altLang="en-US" dirty="0" smtClean="0"/>
              <a:t>建议书中</a:t>
            </a:r>
            <a:r>
              <a:rPr lang="en-US" altLang="zh-CN" dirty="0" smtClean="0"/>
              <a:t>X.500</a:t>
            </a:r>
            <a:r>
              <a:rPr lang="zh-CN" altLang="en-US" dirty="0" smtClean="0"/>
              <a:t>系列中定义目录服务的部分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定义了认证服务框架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存储公钥证书的目录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公钥证书由</a:t>
            </a:r>
            <a:r>
              <a:rPr lang="en-US" altLang="zh-CN" dirty="0" smtClean="0"/>
              <a:t>CA</a:t>
            </a:r>
            <a:r>
              <a:rPr lang="zh-CN" altLang="en-US" dirty="0" smtClean="0"/>
              <a:t>签发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定义了认证协议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是基于公钥密码体制和数字签名的服务</a:t>
            </a:r>
            <a:endParaRPr lang="en-US" altLang="zh-CN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密码学导论</a:t>
            </a:r>
            <a:r>
              <a:rPr lang="en-US" altLang="zh-CN" smtClean="0"/>
              <a:t>--</a:t>
            </a:r>
            <a:r>
              <a:rPr lang="zh-CN" altLang="en-US" smtClean="0"/>
              <a:t>中国科学技术大学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B7F836-6F9F-42A8-9450-B93EA774C316}" type="slidenum">
              <a:rPr lang="zh-CN" altLang="en-US" smtClean="0"/>
              <a:pPr>
                <a:defRPr/>
              </a:pPr>
              <a:t>65</a:t>
            </a:fld>
            <a:endParaRPr lang="en-US" altLang="zh-CN" dirty="0"/>
          </a:p>
        </p:txBody>
      </p:sp>
      <p:sp>
        <p:nvSpPr>
          <p:cNvPr id="6" name="流程图: 可选过程 5">
            <a:hlinkClick r:id="rId2" action="ppaction://hlinksldjump"/>
          </p:cNvPr>
          <p:cNvSpPr/>
          <p:nvPr/>
        </p:nvSpPr>
        <p:spPr>
          <a:xfrm>
            <a:off x="-5072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1. </a:t>
            </a:r>
            <a:r>
              <a:rPr lang="zh-CN" altLang="zh-CN" sz="1000" dirty="0"/>
              <a:t>数字签名</a:t>
            </a:r>
            <a:endParaRPr lang="zh-CN" altLang="en-US" sz="1000" dirty="0"/>
          </a:p>
        </p:txBody>
      </p:sp>
      <p:sp>
        <p:nvSpPr>
          <p:cNvPr id="8" name="流程图: 可选过程 7">
            <a:hlinkClick r:id="rId3" action="ppaction://hlinksldjump"/>
          </p:cNvPr>
          <p:cNvSpPr/>
          <p:nvPr/>
        </p:nvSpPr>
        <p:spPr>
          <a:xfrm>
            <a:off x="1383770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2. </a:t>
            </a:r>
            <a:r>
              <a:rPr lang="zh-CN" altLang="zh-CN" sz="1000" dirty="0"/>
              <a:t>数字签名协议</a:t>
            </a:r>
          </a:p>
        </p:txBody>
      </p:sp>
      <p:sp>
        <p:nvSpPr>
          <p:cNvPr id="9" name="流程图: 可选过程 8">
            <a:hlinkClick r:id="rId4" action="ppaction://hlinksldjump"/>
          </p:cNvPr>
          <p:cNvSpPr/>
          <p:nvPr/>
        </p:nvSpPr>
        <p:spPr>
          <a:xfrm>
            <a:off x="2771800" y="3242"/>
            <a:ext cx="1526655" cy="240973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3. </a:t>
            </a:r>
            <a:r>
              <a:rPr lang="zh-CN" altLang="zh-CN" sz="1000" dirty="0"/>
              <a:t>认证的应用</a:t>
            </a:r>
          </a:p>
        </p:txBody>
      </p:sp>
    </p:spTree>
    <p:extLst>
      <p:ext uri="{BB962C8B-B14F-4D97-AF65-F5344CB8AC3E}">
        <p14:creationId xmlns:p14="http://schemas.microsoft.com/office/powerpoint/2010/main" val="283611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公钥证书的产生过程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1409164"/>
            <a:ext cx="5072098" cy="4950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密码学导论</a:t>
            </a:r>
            <a:r>
              <a:rPr lang="en-US" altLang="zh-CN" smtClean="0"/>
              <a:t>--</a:t>
            </a:r>
            <a:r>
              <a:rPr lang="zh-CN" altLang="en-US" smtClean="0"/>
              <a:t>中国科学技术大学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5C3986-FA80-4EE7-9FDC-15A4E8531ED7}" type="slidenum">
              <a:rPr lang="zh-CN" altLang="en-US" smtClean="0"/>
              <a:pPr>
                <a:defRPr/>
              </a:pPr>
              <a:t>66</a:t>
            </a:fld>
            <a:endParaRPr lang="en-US" altLang="zh-CN" dirty="0"/>
          </a:p>
        </p:txBody>
      </p:sp>
      <p:sp>
        <p:nvSpPr>
          <p:cNvPr id="6" name="流程图: 可选过程 5">
            <a:hlinkClick r:id="rId3" action="ppaction://hlinksldjump"/>
          </p:cNvPr>
          <p:cNvSpPr/>
          <p:nvPr/>
        </p:nvSpPr>
        <p:spPr>
          <a:xfrm>
            <a:off x="-5072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1. </a:t>
            </a:r>
            <a:r>
              <a:rPr lang="zh-CN" altLang="zh-CN" sz="1000" dirty="0"/>
              <a:t>数字签名</a:t>
            </a:r>
            <a:endParaRPr lang="zh-CN" altLang="en-US" sz="1000" dirty="0"/>
          </a:p>
        </p:txBody>
      </p:sp>
      <p:sp>
        <p:nvSpPr>
          <p:cNvPr id="7" name="流程图: 可选过程 6">
            <a:hlinkClick r:id="rId4" action="ppaction://hlinksldjump"/>
          </p:cNvPr>
          <p:cNvSpPr/>
          <p:nvPr/>
        </p:nvSpPr>
        <p:spPr>
          <a:xfrm>
            <a:off x="1383770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2. </a:t>
            </a:r>
            <a:r>
              <a:rPr lang="zh-CN" altLang="zh-CN" sz="1000" dirty="0"/>
              <a:t>数字签名协议</a:t>
            </a:r>
          </a:p>
        </p:txBody>
      </p:sp>
      <p:sp>
        <p:nvSpPr>
          <p:cNvPr id="8" name="流程图: 可选过程 7">
            <a:hlinkClick r:id="rId5" action="ppaction://hlinksldjump"/>
          </p:cNvPr>
          <p:cNvSpPr/>
          <p:nvPr/>
        </p:nvSpPr>
        <p:spPr>
          <a:xfrm>
            <a:off x="2771800" y="3242"/>
            <a:ext cx="1526655" cy="240973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3. </a:t>
            </a:r>
            <a:r>
              <a:rPr lang="zh-CN" altLang="zh-CN" sz="1000" dirty="0"/>
              <a:t>认证的应用</a:t>
            </a:r>
          </a:p>
        </p:txBody>
      </p:sp>
    </p:spTree>
    <p:extLst>
      <p:ext uri="{BB962C8B-B14F-4D97-AF65-F5344CB8AC3E}">
        <p14:creationId xmlns:p14="http://schemas.microsoft.com/office/powerpoint/2010/main" val="251710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证书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8022" y="1268760"/>
            <a:ext cx="4000528" cy="4995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密码学导论</a:t>
            </a:r>
            <a:r>
              <a:rPr lang="en-US" altLang="zh-CN" smtClean="0"/>
              <a:t>--</a:t>
            </a:r>
            <a:r>
              <a:rPr lang="zh-CN" altLang="en-US" smtClean="0"/>
              <a:t>中国科学技术大学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5C3986-FA80-4EE7-9FDC-15A4E8531ED7}" type="slidenum">
              <a:rPr lang="zh-CN" altLang="en-US" smtClean="0"/>
              <a:pPr>
                <a:defRPr/>
              </a:pPr>
              <a:t>67</a:t>
            </a:fld>
            <a:endParaRPr lang="en-US" altLang="zh-CN" dirty="0"/>
          </a:p>
        </p:txBody>
      </p:sp>
      <p:sp>
        <p:nvSpPr>
          <p:cNvPr id="7" name="流程图: 可选过程 6">
            <a:hlinkClick r:id="rId4" action="ppaction://hlinksldjump"/>
          </p:cNvPr>
          <p:cNvSpPr/>
          <p:nvPr/>
        </p:nvSpPr>
        <p:spPr>
          <a:xfrm>
            <a:off x="-5072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1. </a:t>
            </a:r>
            <a:r>
              <a:rPr lang="zh-CN" altLang="zh-CN" sz="1000" dirty="0"/>
              <a:t>数字签名</a:t>
            </a:r>
            <a:endParaRPr lang="zh-CN" altLang="en-US" sz="1000" dirty="0"/>
          </a:p>
        </p:txBody>
      </p:sp>
      <p:sp>
        <p:nvSpPr>
          <p:cNvPr id="8" name="流程图: 可选过程 7">
            <a:hlinkClick r:id="rId5" action="ppaction://hlinksldjump"/>
          </p:cNvPr>
          <p:cNvSpPr/>
          <p:nvPr/>
        </p:nvSpPr>
        <p:spPr>
          <a:xfrm>
            <a:off x="1383770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2. </a:t>
            </a:r>
            <a:r>
              <a:rPr lang="zh-CN" altLang="zh-CN" sz="1000" dirty="0"/>
              <a:t>数字签名协议</a:t>
            </a:r>
          </a:p>
        </p:txBody>
      </p:sp>
      <p:sp>
        <p:nvSpPr>
          <p:cNvPr id="9" name="流程图: 可选过程 8">
            <a:hlinkClick r:id="rId6" action="ppaction://hlinksldjump"/>
          </p:cNvPr>
          <p:cNvSpPr/>
          <p:nvPr/>
        </p:nvSpPr>
        <p:spPr>
          <a:xfrm>
            <a:off x="2771800" y="3242"/>
            <a:ext cx="1526655" cy="240973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3. </a:t>
            </a:r>
            <a:r>
              <a:rPr lang="zh-CN" altLang="zh-CN" sz="1000" dirty="0"/>
              <a:t>认证的应用</a:t>
            </a:r>
          </a:p>
        </p:txBody>
      </p:sp>
    </p:spTree>
    <p:extLst>
      <p:ext uri="{BB962C8B-B14F-4D97-AF65-F5344CB8AC3E}">
        <p14:creationId xmlns:p14="http://schemas.microsoft.com/office/powerpoint/2010/main" val="7846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证书链与证书的获取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500174"/>
            <a:ext cx="3999388" cy="5025170"/>
          </a:xfrm>
        </p:spPr>
        <p:txBody>
          <a:bodyPr/>
          <a:lstStyle/>
          <a:p>
            <a:r>
              <a:rPr lang="zh-CN" altLang="en-US" dirty="0" smtClean="0"/>
              <a:t>公钥证书可公开存放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利用证书链验证其它</a:t>
            </a:r>
            <a:r>
              <a:rPr lang="en-US" altLang="zh-CN" dirty="0" smtClean="0"/>
              <a:t>CA</a:t>
            </a:r>
            <a:r>
              <a:rPr lang="zh-CN" altLang="en-US" dirty="0" smtClean="0"/>
              <a:t>签名的证书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例：</a:t>
            </a:r>
            <a:r>
              <a:rPr lang="en-US" altLang="zh-CN" dirty="0" smtClean="0"/>
              <a:t>A</a:t>
            </a:r>
            <a:r>
              <a:rPr lang="zh-CN" altLang="en-US" dirty="0" smtClean="0"/>
              <a:t>获取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的公钥证书</a:t>
            </a:r>
            <a:endParaRPr lang="en-US" altLang="zh-CN" dirty="0" smtClean="0"/>
          </a:p>
          <a:p>
            <a:pPr lvl="1" algn="l"/>
            <a:r>
              <a:rPr lang="en-US" altLang="zh-CN" dirty="0" smtClean="0"/>
              <a:t>X&lt;&lt;W&gt;&gt; W&lt;&lt;V&gt;&gt;</a:t>
            </a:r>
            <a:br>
              <a:rPr lang="en-US" altLang="zh-CN" dirty="0" smtClean="0"/>
            </a:br>
            <a:r>
              <a:rPr lang="en-US" altLang="zh-CN" dirty="0" smtClean="0"/>
              <a:t>V&lt;&lt;Y&gt;&gt; Y&lt;&lt;Z&gt;&gt;</a:t>
            </a:r>
            <a:br>
              <a:rPr lang="en-US" altLang="zh-CN" dirty="0" smtClean="0"/>
            </a:br>
            <a:r>
              <a:rPr lang="en-US" altLang="zh-CN" dirty="0" smtClean="0"/>
              <a:t>Z&lt;&lt;B&gt;&gt;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前向证书：发给</a:t>
            </a:r>
            <a:r>
              <a:rPr lang="en-US" altLang="zh-CN" dirty="0" smtClean="0"/>
              <a:t>X</a:t>
            </a:r>
          </a:p>
          <a:p>
            <a:r>
              <a:rPr lang="zh-CN" altLang="en-US" dirty="0" smtClean="0"/>
              <a:t>后向证书：</a:t>
            </a:r>
            <a:r>
              <a:rPr lang="en-US" altLang="zh-CN" dirty="0" smtClean="0"/>
              <a:t>X</a:t>
            </a:r>
            <a:r>
              <a:rPr lang="zh-CN" altLang="en-US" dirty="0" smtClean="0"/>
              <a:t>签发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1640841"/>
            <a:ext cx="3841568" cy="4544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密码学导论</a:t>
            </a:r>
            <a:r>
              <a:rPr lang="en-US" altLang="zh-CN" smtClean="0"/>
              <a:t>--</a:t>
            </a:r>
            <a:r>
              <a:rPr lang="zh-CN" altLang="en-US" smtClean="0"/>
              <a:t>中国科学技术大学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B7F836-6F9F-42A8-9450-B93EA774C316}" type="slidenum">
              <a:rPr lang="zh-CN" altLang="en-US" smtClean="0"/>
              <a:pPr>
                <a:defRPr/>
              </a:pPr>
              <a:t>68</a:t>
            </a:fld>
            <a:endParaRPr lang="en-US" altLang="zh-CN" dirty="0"/>
          </a:p>
        </p:txBody>
      </p:sp>
      <p:sp>
        <p:nvSpPr>
          <p:cNvPr id="8" name="流程图: 可选过程 7">
            <a:hlinkClick r:id="rId3" action="ppaction://hlinksldjump"/>
          </p:cNvPr>
          <p:cNvSpPr/>
          <p:nvPr/>
        </p:nvSpPr>
        <p:spPr>
          <a:xfrm>
            <a:off x="-5072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1. </a:t>
            </a:r>
            <a:r>
              <a:rPr lang="zh-CN" altLang="zh-CN" sz="1000" dirty="0"/>
              <a:t>数字签名</a:t>
            </a:r>
            <a:endParaRPr lang="zh-CN" altLang="en-US" sz="1000" dirty="0"/>
          </a:p>
        </p:txBody>
      </p:sp>
      <p:sp>
        <p:nvSpPr>
          <p:cNvPr id="9" name="流程图: 可选过程 8">
            <a:hlinkClick r:id="rId4" action="ppaction://hlinksldjump"/>
          </p:cNvPr>
          <p:cNvSpPr/>
          <p:nvPr/>
        </p:nvSpPr>
        <p:spPr>
          <a:xfrm>
            <a:off x="1383770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2. </a:t>
            </a:r>
            <a:r>
              <a:rPr lang="zh-CN" altLang="zh-CN" sz="1000" dirty="0"/>
              <a:t>数字签名协议</a:t>
            </a:r>
          </a:p>
        </p:txBody>
      </p:sp>
      <p:sp>
        <p:nvSpPr>
          <p:cNvPr id="10" name="流程图: 可选过程 9">
            <a:hlinkClick r:id="rId5" action="ppaction://hlinksldjump"/>
          </p:cNvPr>
          <p:cNvSpPr/>
          <p:nvPr/>
        </p:nvSpPr>
        <p:spPr>
          <a:xfrm>
            <a:off x="2771800" y="3242"/>
            <a:ext cx="1526655" cy="240973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3. </a:t>
            </a:r>
            <a:r>
              <a:rPr lang="zh-CN" altLang="zh-CN" sz="1000" dirty="0"/>
              <a:t>认证的应用</a:t>
            </a:r>
          </a:p>
        </p:txBody>
      </p:sp>
    </p:spTree>
    <p:extLst>
      <p:ext uri="{BB962C8B-B14F-4D97-AF65-F5344CB8AC3E}">
        <p14:creationId xmlns:p14="http://schemas.microsoft.com/office/powerpoint/2010/main" val="393069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证书的撤销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未到有效期而撤销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用户私钥被认为不安全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用户不再信任该</a:t>
            </a:r>
            <a:r>
              <a:rPr lang="en-US" altLang="zh-CN" dirty="0" smtClean="0"/>
              <a:t>CA</a:t>
            </a:r>
          </a:p>
          <a:p>
            <a:pPr lvl="1"/>
            <a:r>
              <a:rPr lang="en-US" altLang="zh-CN" dirty="0" smtClean="0"/>
              <a:t>CA</a:t>
            </a:r>
            <a:r>
              <a:rPr lang="zh-CN" altLang="en-US" dirty="0" smtClean="0"/>
              <a:t>证书被认为不安全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证书撤销表</a:t>
            </a:r>
            <a:r>
              <a:rPr lang="en-US" altLang="zh-CN" dirty="0" smtClean="0"/>
              <a:t>CRL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如何有效管理、查找撤销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列表？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42875" y="1412776"/>
            <a:ext cx="3001533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密码学导论</a:t>
            </a:r>
            <a:r>
              <a:rPr lang="en-US" altLang="zh-CN" smtClean="0"/>
              <a:t>--</a:t>
            </a:r>
            <a:r>
              <a:rPr lang="zh-CN" altLang="en-US" smtClean="0"/>
              <a:t>中国科学技术大学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B7F836-6F9F-42A8-9450-B93EA774C316}" type="slidenum">
              <a:rPr lang="zh-CN" altLang="en-US" smtClean="0"/>
              <a:pPr>
                <a:defRPr/>
              </a:pPr>
              <a:t>69</a:t>
            </a:fld>
            <a:endParaRPr lang="en-US" altLang="zh-CN" dirty="0"/>
          </a:p>
        </p:txBody>
      </p:sp>
      <p:sp>
        <p:nvSpPr>
          <p:cNvPr id="8" name="流程图: 可选过程 7">
            <a:hlinkClick r:id="rId3" action="ppaction://hlinksldjump"/>
          </p:cNvPr>
          <p:cNvSpPr/>
          <p:nvPr/>
        </p:nvSpPr>
        <p:spPr>
          <a:xfrm>
            <a:off x="-5072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1. </a:t>
            </a:r>
            <a:r>
              <a:rPr lang="zh-CN" altLang="zh-CN" sz="1000" dirty="0"/>
              <a:t>数字签名</a:t>
            </a:r>
            <a:endParaRPr lang="zh-CN" altLang="en-US" sz="1000" dirty="0"/>
          </a:p>
        </p:txBody>
      </p:sp>
      <p:sp>
        <p:nvSpPr>
          <p:cNvPr id="9" name="流程图: 可选过程 8">
            <a:hlinkClick r:id="rId4" action="ppaction://hlinksldjump"/>
          </p:cNvPr>
          <p:cNvSpPr/>
          <p:nvPr/>
        </p:nvSpPr>
        <p:spPr>
          <a:xfrm>
            <a:off x="1383770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2. </a:t>
            </a:r>
            <a:r>
              <a:rPr lang="zh-CN" altLang="zh-CN" sz="1000" dirty="0"/>
              <a:t>数字签名协议</a:t>
            </a:r>
          </a:p>
        </p:txBody>
      </p:sp>
      <p:sp>
        <p:nvSpPr>
          <p:cNvPr id="10" name="流程图: 可选过程 9">
            <a:hlinkClick r:id="rId5" action="ppaction://hlinksldjump"/>
          </p:cNvPr>
          <p:cNvSpPr/>
          <p:nvPr/>
        </p:nvSpPr>
        <p:spPr>
          <a:xfrm>
            <a:off x="2771800" y="3242"/>
            <a:ext cx="1526655" cy="240973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3. </a:t>
            </a:r>
            <a:r>
              <a:rPr lang="zh-CN" altLang="zh-CN" sz="1000" dirty="0"/>
              <a:t>认证的应用</a:t>
            </a:r>
          </a:p>
        </p:txBody>
      </p:sp>
    </p:spTree>
    <p:extLst>
      <p:ext uri="{BB962C8B-B14F-4D97-AF65-F5344CB8AC3E}">
        <p14:creationId xmlns:p14="http://schemas.microsoft.com/office/powerpoint/2010/main" val="283180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cs typeface="Times New Roman" pitchFamily="18" charset="0"/>
              </a:rPr>
              <a:t>数字签名应满足以下条件：</a:t>
            </a:r>
            <a:endParaRPr lang="en-US" altLang="zh-CN" dirty="0" smtClean="0"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cs typeface="Times New Roman" pitchFamily="18" charset="0"/>
              </a:rPr>
              <a:t>必须与消息相关</a:t>
            </a:r>
            <a:endParaRPr lang="en-AU" altLang="zh-CN" dirty="0" smtClean="0"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cs typeface="Times New Roman" pitchFamily="18" charset="0"/>
              </a:rPr>
              <a:t>必须使用发送者唯一拥有的信息</a:t>
            </a:r>
            <a:r>
              <a:rPr lang="en-US" altLang="zh-CN" dirty="0" smtClean="0">
                <a:cs typeface="Times New Roman" pitchFamily="18" charset="0"/>
              </a:rPr>
              <a:t>——</a:t>
            </a:r>
            <a:r>
              <a:rPr lang="zh-CN" altLang="en-US" dirty="0" smtClean="0">
                <a:cs typeface="Times New Roman" pitchFamily="18" charset="0"/>
              </a:rPr>
              <a:t>防止伪造和否认</a:t>
            </a:r>
            <a:endParaRPr lang="en-AU" altLang="zh-CN" dirty="0" smtClean="0"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cs typeface="Times New Roman" pitchFamily="18" charset="0"/>
              </a:rPr>
              <a:t>产生签名是容易的</a:t>
            </a:r>
            <a:endParaRPr lang="en-AU" altLang="zh-CN" dirty="0" smtClean="0"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cs typeface="Times New Roman" pitchFamily="18" charset="0"/>
              </a:rPr>
              <a:t>识别和验证是容易的</a:t>
            </a:r>
            <a:endParaRPr lang="en-AU" altLang="zh-CN" dirty="0" smtClean="0"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cs typeface="Times New Roman" pitchFamily="18" charset="0"/>
              </a:rPr>
              <a:t>伪造在计算上是不可行的，无论是</a:t>
            </a:r>
            <a:endParaRPr lang="en-US" altLang="zh-CN" dirty="0" smtClean="0">
              <a:cs typeface="Times New Roman" pitchFamily="18" charset="0"/>
            </a:endParaRPr>
          </a:p>
          <a:p>
            <a:pPr lvl="2"/>
            <a:r>
              <a:rPr lang="zh-CN" altLang="en-US" dirty="0" smtClean="0">
                <a:cs typeface="Times New Roman" pitchFamily="18" charset="0"/>
              </a:rPr>
              <a:t>给定签名伪造消息</a:t>
            </a:r>
            <a:endParaRPr lang="en-AU" altLang="zh-CN" dirty="0" smtClean="0">
              <a:cs typeface="Times New Roman" pitchFamily="18" charset="0"/>
            </a:endParaRPr>
          </a:p>
          <a:p>
            <a:pPr lvl="2"/>
            <a:r>
              <a:rPr lang="zh-CN" altLang="en-US" dirty="0" smtClean="0">
                <a:cs typeface="Times New Roman" pitchFamily="18" charset="0"/>
              </a:rPr>
              <a:t>给定消息伪造签名</a:t>
            </a:r>
            <a:endParaRPr lang="en-AU" altLang="zh-CN" dirty="0" smtClean="0"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cs typeface="Times New Roman" pitchFamily="18" charset="0"/>
              </a:rPr>
              <a:t>可以存储、拷贝</a:t>
            </a:r>
            <a:endParaRPr lang="en-US" altLang="zh-CN" dirty="0" smtClean="0">
              <a:cs typeface="Times New Roman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密码学导论</a:t>
            </a:r>
            <a:r>
              <a:rPr lang="en-US" altLang="zh-CN" smtClean="0"/>
              <a:t>--</a:t>
            </a:r>
            <a:r>
              <a:rPr lang="zh-CN" altLang="en-US" smtClean="0"/>
              <a:t>中国科学技术大学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B7F836-6F9F-42A8-9450-B93EA774C316}" type="slidenum">
              <a:rPr lang="zh-CN" altLang="en-US" smtClean="0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8" name="流程图: 可选过程 7">
            <a:hlinkClick r:id="rId2" action="ppaction://hlinksldjump"/>
          </p:cNvPr>
          <p:cNvSpPr/>
          <p:nvPr/>
        </p:nvSpPr>
        <p:spPr>
          <a:xfrm>
            <a:off x="-5072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CN" sz="1000" dirty="0" smtClean="0"/>
              <a:t>1. </a:t>
            </a:r>
            <a:r>
              <a:rPr lang="zh-CN" altLang="zh-CN" sz="1000" dirty="0" smtClean="0">
                <a:latin typeface="楷体" pitchFamily="49" charset="-122"/>
                <a:ea typeface="楷体" pitchFamily="49" charset="-122"/>
              </a:rPr>
              <a:t>数字签名</a:t>
            </a:r>
            <a:endParaRPr lang="zh-CN" altLang="en-US" sz="1000" dirty="0"/>
          </a:p>
        </p:txBody>
      </p:sp>
      <p:sp>
        <p:nvSpPr>
          <p:cNvPr id="9" name="流程图: 可选过程 8">
            <a:hlinkClick r:id="rId3" action="ppaction://hlinksldjump"/>
          </p:cNvPr>
          <p:cNvSpPr/>
          <p:nvPr/>
        </p:nvSpPr>
        <p:spPr>
          <a:xfrm>
            <a:off x="1383770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CN" sz="1000" dirty="0" smtClean="0"/>
              <a:t>2. </a:t>
            </a:r>
            <a:r>
              <a:rPr lang="zh-CN" altLang="zh-CN" sz="1000" dirty="0" smtClean="0">
                <a:latin typeface="楷体" pitchFamily="49" charset="-122"/>
                <a:ea typeface="楷体" pitchFamily="49" charset="-122"/>
              </a:rPr>
              <a:t>数字签名</a:t>
            </a:r>
            <a:r>
              <a:rPr lang="zh-CN" altLang="zh-CN" sz="1000" dirty="0">
                <a:latin typeface="楷体" pitchFamily="49" charset="-122"/>
                <a:ea typeface="楷体" pitchFamily="49" charset="-122"/>
              </a:rPr>
              <a:t>协议</a:t>
            </a:r>
          </a:p>
        </p:txBody>
      </p:sp>
      <p:sp>
        <p:nvSpPr>
          <p:cNvPr id="10" name="流程图: 可选过程 9">
            <a:hlinkClick r:id="rId4" action="ppaction://hlinksldjump"/>
          </p:cNvPr>
          <p:cNvSpPr/>
          <p:nvPr/>
        </p:nvSpPr>
        <p:spPr>
          <a:xfrm>
            <a:off x="2771800" y="3242"/>
            <a:ext cx="1526655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CN" sz="1000" dirty="0" smtClean="0"/>
              <a:t>3. </a:t>
            </a:r>
            <a:r>
              <a:rPr lang="zh-CN" altLang="zh-CN" sz="1000" dirty="0" smtClean="0">
                <a:latin typeface="楷体" pitchFamily="49" charset="-122"/>
                <a:ea typeface="楷体" pitchFamily="49" charset="-122"/>
              </a:rPr>
              <a:t>认证</a:t>
            </a:r>
            <a:r>
              <a:rPr lang="zh-CN" altLang="zh-CN" sz="1000" dirty="0">
                <a:latin typeface="楷体" pitchFamily="49" charset="-122"/>
                <a:ea typeface="楷体" pitchFamily="49" charset="-122"/>
              </a:rPr>
              <a:t>的应用</a:t>
            </a:r>
          </a:p>
        </p:txBody>
      </p:sp>
    </p:spTree>
    <p:extLst>
      <p:ext uri="{BB962C8B-B14F-4D97-AF65-F5344CB8AC3E}">
        <p14:creationId xmlns:p14="http://schemas.microsoft.com/office/powerpoint/2010/main" val="45877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认证过程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196752"/>
            <a:ext cx="5328592" cy="5153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密码学导论</a:t>
            </a:r>
            <a:r>
              <a:rPr lang="en-US" altLang="zh-CN" smtClean="0"/>
              <a:t>--</a:t>
            </a:r>
            <a:r>
              <a:rPr lang="zh-CN" altLang="en-US" smtClean="0"/>
              <a:t>中国科学技术大学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5C3986-FA80-4EE7-9FDC-15A4E8531ED7}" type="slidenum">
              <a:rPr lang="zh-CN" altLang="en-US" smtClean="0"/>
              <a:pPr>
                <a:defRPr/>
              </a:pPr>
              <a:t>70</a:t>
            </a:fld>
            <a:endParaRPr lang="en-US" altLang="zh-CN" dirty="0"/>
          </a:p>
        </p:txBody>
      </p:sp>
      <p:sp>
        <p:nvSpPr>
          <p:cNvPr id="7" name="流程图: 可选过程 6">
            <a:hlinkClick r:id="rId3" action="ppaction://hlinksldjump"/>
          </p:cNvPr>
          <p:cNvSpPr/>
          <p:nvPr/>
        </p:nvSpPr>
        <p:spPr>
          <a:xfrm>
            <a:off x="-5072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1. </a:t>
            </a:r>
            <a:r>
              <a:rPr lang="zh-CN" altLang="zh-CN" sz="1000" dirty="0"/>
              <a:t>数字签名</a:t>
            </a:r>
            <a:endParaRPr lang="zh-CN" altLang="en-US" sz="1000" dirty="0"/>
          </a:p>
        </p:txBody>
      </p:sp>
      <p:sp>
        <p:nvSpPr>
          <p:cNvPr id="8" name="流程图: 可选过程 7">
            <a:hlinkClick r:id="rId4" action="ppaction://hlinksldjump"/>
          </p:cNvPr>
          <p:cNvSpPr/>
          <p:nvPr/>
        </p:nvSpPr>
        <p:spPr>
          <a:xfrm>
            <a:off x="1383770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2. </a:t>
            </a:r>
            <a:r>
              <a:rPr lang="zh-CN" altLang="zh-CN" sz="1000" dirty="0"/>
              <a:t>数字签名协议</a:t>
            </a:r>
          </a:p>
        </p:txBody>
      </p:sp>
      <p:sp>
        <p:nvSpPr>
          <p:cNvPr id="9" name="流程图: 可选过程 8">
            <a:hlinkClick r:id="rId5" action="ppaction://hlinksldjump"/>
          </p:cNvPr>
          <p:cNvSpPr/>
          <p:nvPr/>
        </p:nvSpPr>
        <p:spPr>
          <a:xfrm>
            <a:off x="2771800" y="3242"/>
            <a:ext cx="1526655" cy="240973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3. </a:t>
            </a:r>
            <a:r>
              <a:rPr lang="zh-CN" altLang="zh-CN" sz="1000" dirty="0"/>
              <a:t>认证的应用</a:t>
            </a:r>
          </a:p>
        </p:txBody>
      </p:sp>
    </p:spTree>
    <p:extLst>
      <p:ext uri="{BB962C8B-B14F-4D97-AF65-F5344CB8AC3E}">
        <p14:creationId xmlns:p14="http://schemas.microsoft.com/office/powerpoint/2010/main" val="65260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X.509</a:t>
            </a:r>
            <a:r>
              <a:rPr lang="zh-CN" altLang="en-US" dirty="0" smtClean="0"/>
              <a:t> </a:t>
            </a:r>
            <a:r>
              <a:rPr lang="en-US" altLang="zh-CN" dirty="0" smtClean="0"/>
              <a:t>v3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基本特性 </a:t>
            </a:r>
          </a:p>
          <a:p>
            <a:pPr lvl="1"/>
            <a:r>
              <a:rPr lang="zh-CN" altLang="en-US" dirty="0" smtClean="0"/>
              <a:t>多算法支持</a:t>
            </a:r>
          </a:p>
          <a:p>
            <a:pPr lvl="2"/>
            <a:r>
              <a:rPr lang="zh-CN" altLang="en-US" dirty="0" smtClean="0"/>
              <a:t>报文摘要：</a:t>
            </a:r>
            <a:r>
              <a:rPr lang="en-US" altLang="zh-CN" dirty="0" smtClean="0"/>
              <a:t>MD2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MD5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SHA</a:t>
            </a:r>
            <a:r>
              <a:rPr lang="zh-CN" altLang="en-US" dirty="0" smtClean="0"/>
              <a:t>－</a:t>
            </a:r>
            <a:r>
              <a:rPr lang="en-US" altLang="zh-CN" dirty="0" smtClean="0"/>
              <a:t>1</a:t>
            </a:r>
          </a:p>
          <a:p>
            <a:pPr lvl="2"/>
            <a:r>
              <a:rPr lang="zh-CN" altLang="en-US" dirty="0" smtClean="0"/>
              <a:t>加密签名：</a:t>
            </a:r>
            <a:r>
              <a:rPr lang="en-US" altLang="zh-CN" dirty="0" smtClean="0"/>
              <a:t>RSA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DSA</a:t>
            </a:r>
          </a:p>
          <a:p>
            <a:pPr lvl="2"/>
            <a:r>
              <a:rPr lang="zh-CN" altLang="en-US" dirty="0" smtClean="0"/>
              <a:t>持钥者密钥对类型：</a:t>
            </a:r>
            <a:r>
              <a:rPr lang="en-US" altLang="zh-CN" dirty="0" smtClean="0"/>
              <a:t>RSA</a:t>
            </a:r>
            <a:r>
              <a:rPr lang="zh-CN" altLang="en-US" dirty="0" smtClean="0"/>
              <a:t>密钥、</a:t>
            </a:r>
            <a:r>
              <a:rPr lang="en-US" altLang="zh-CN" dirty="0" smtClean="0"/>
              <a:t>DSA</a:t>
            </a:r>
            <a:r>
              <a:rPr lang="zh-CN" altLang="en-US" dirty="0" smtClean="0"/>
              <a:t>签名密钥、</a:t>
            </a:r>
            <a:r>
              <a:rPr lang="en-US" altLang="zh-CN" dirty="0" smtClean="0"/>
              <a:t>D-H</a:t>
            </a:r>
            <a:r>
              <a:rPr lang="zh-CN" altLang="en-US" dirty="0" smtClean="0"/>
              <a:t>交换密钥、</a:t>
            </a:r>
            <a:r>
              <a:rPr lang="en-US" altLang="zh-CN" dirty="0" smtClean="0"/>
              <a:t>KEA</a:t>
            </a:r>
            <a:r>
              <a:rPr lang="zh-CN" altLang="en-US" dirty="0" smtClean="0"/>
              <a:t>密钥、</a:t>
            </a:r>
            <a:r>
              <a:rPr lang="en-US" altLang="zh-CN" dirty="0" smtClean="0"/>
              <a:t>ECDSA</a:t>
            </a:r>
            <a:r>
              <a:rPr lang="zh-CN" altLang="en-US" dirty="0" smtClean="0"/>
              <a:t>密钥</a:t>
            </a:r>
          </a:p>
          <a:p>
            <a:pPr lvl="1"/>
            <a:r>
              <a:rPr lang="zh-CN" altLang="en-US" dirty="0" smtClean="0"/>
              <a:t>多种命名机制</a:t>
            </a:r>
          </a:p>
          <a:p>
            <a:pPr lvl="2">
              <a:buNone/>
            </a:pPr>
            <a:r>
              <a:rPr lang="en-US" altLang="zh-CN" dirty="0" smtClean="0"/>
              <a:t>E-mail</a:t>
            </a:r>
            <a:r>
              <a:rPr lang="zh-CN" altLang="en-US" dirty="0" smtClean="0"/>
              <a:t>地址、</a:t>
            </a:r>
            <a:r>
              <a:rPr lang="en-US" altLang="zh-CN" dirty="0" smtClean="0"/>
              <a:t>IPv4/v6</a:t>
            </a:r>
            <a:r>
              <a:rPr lang="zh-CN" altLang="en-US" dirty="0" smtClean="0"/>
              <a:t>地址、</a:t>
            </a:r>
            <a:r>
              <a:rPr lang="en-US" altLang="zh-CN" dirty="0" smtClean="0"/>
              <a:t>DNS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URL</a:t>
            </a:r>
          </a:p>
          <a:p>
            <a:pPr lvl="1"/>
            <a:r>
              <a:rPr lang="zh-CN" altLang="en-US" dirty="0" smtClean="0"/>
              <a:t>限制证书</a:t>
            </a:r>
            <a:r>
              <a:rPr lang="en-US" altLang="zh-CN" dirty="0" smtClean="0"/>
              <a:t>(</a:t>
            </a:r>
            <a:r>
              <a:rPr lang="zh-CN" altLang="en-US" dirty="0" smtClean="0"/>
              <a:t>公钥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的用途</a:t>
            </a:r>
          </a:p>
          <a:p>
            <a:pPr marL="900000" lvl="2" indent="0">
              <a:buNone/>
            </a:pPr>
            <a:r>
              <a:rPr lang="zh-CN" altLang="en-US" dirty="0" smtClean="0"/>
              <a:t>签名、无否认、密钥加密、密钥协商、数据加密、证书签发、</a:t>
            </a:r>
            <a:r>
              <a:rPr lang="en-US" altLang="zh-CN" dirty="0" smtClean="0"/>
              <a:t>CRL</a:t>
            </a:r>
            <a:r>
              <a:rPr lang="zh-CN" altLang="en-US" dirty="0" smtClean="0"/>
              <a:t>签发</a:t>
            </a:r>
          </a:p>
          <a:p>
            <a:pPr lvl="1"/>
            <a:r>
              <a:rPr lang="zh-CN" altLang="en-US" dirty="0" smtClean="0"/>
              <a:t>定义证书遵循的策略</a:t>
            </a:r>
          </a:p>
          <a:p>
            <a:pPr lvl="1"/>
            <a:r>
              <a:rPr lang="zh-CN" altLang="en-US" dirty="0" smtClean="0"/>
              <a:t>证书链的处理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密码学导论</a:t>
            </a:r>
            <a:r>
              <a:rPr lang="en-US" altLang="zh-CN" smtClean="0"/>
              <a:t>--</a:t>
            </a:r>
            <a:r>
              <a:rPr lang="zh-CN" altLang="en-US" smtClean="0"/>
              <a:t>中国科学技术大学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B7F836-6F9F-42A8-9450-B93EA774C316}" type="slidenum">
              <a:rPr lang="zh-CN" altLang="en-US" smtClean="0"/>
              <a:pPr>
                <a:defRPr/>
              </a:pPr>
              <a:t>71</a:t>
            </a:fld>
            <a:endParaRPr lang="en-US" altLang="zh-CN" dirty="0"/>
          </a:p>
        </p:txBody>
      </p:sp>
      <p:sp>
        <p:nvSpPr>
          <p:cNvPr id="6" name="流程图: 可选过程 5">
            <a:hlinkClick r:id="rId2" action="ppaction://hlinksldjump"/>
          </p:cNvPr>
          <p:cNvSpPr/>
          <p:nvPr/>
        </p:nvSpPr>
        <p:spPr>
          <a:xfrm>
            <a:off x="-5072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1. </a:t>
            </a:r>
            <a:r>
              <a:rPr lang="zh-CN" altLang="zh-CN" sz="1000" dirty="0"/>
              <a:t>数字签名</a:t>
            </a:r>
            <a:endParaRPr lang="zh-CN" altLang="en-US" sz="1000" dirty="0"/>
          </a:p>
        </p:txBody>
      </p:sp>
      <p:sp>
        <p:nvSpPr>
          <p:cNvPr id="8" name="流程图: 可选过程 7">
            <a:hlinkClick r:id="rId3" action="ppaction://hlinksldjump"/>
          </p:cNvPr>
          <p:cNvSpPr/>
          <p:nvPr/>
        </p:nvSpPr>
        <p:spPr>
          <a:xfrm>
            <a:off x="1383770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2. </a:t>
            </a:r>
            <a:r>
              <a:rPr lang="zh-CN" altLang="zh-CN" sz="1000" dirty="0"/>
              <a:t>数字签名协议</a:t>
            </a:r>
          </a:p>
        </p:txBody>
      </p:sp>
      <p:sp>
        <p:nvSpPr>
          <p:cNvPr id="9" name="流程图: 可选过程 8">
            <a:hlinkClick r:id="rId4" action="ppaction://hlinksldjump"/>
          </p:cNvPr>
          <p:cNvSpPr/>
          <p:nvPr/>
        </p:nvSpPr>
        <p:spPr>
          <a:xfrm>
            <a:off x="2771800" y="3242"/>
            <a:ext cx="1526655" cy="240973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3. </a:t>
            </a:r>
            <a:r>
              <a:rPr lang="zh-CN" altLang="zh-CN" sz="1000" dirty="0"/>
              <a:t>认证的应用</a:t>
            </a:r>
          </a:p>
        </p:txBody>
      </p:sp>
    </p:spTree>
    <p:extLst>
      <p:ext uri="{BB962C8B-B14F-4D97-AF65-F5344CB8AC3E}">
        <p14:creationId xmlns:p14="http://schemas.microsoft.com/office/powerpoint/2010/main" val="73116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32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cs typeface="Times New Roman" pitchFamily="18" charset="0"/>
              </a:rPr>
              <a:t>数字签名的基本形式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>
                <a:cs typeface="Times New Roman" pitchFamily="18" charset="0"/>
              </a:rPr>
              <a:t>对消息签名的两种方法</a:t>
            </a:r>
          </a:p>
          <a:p>
            <a:pPr lvl="1"/>
            <a:r>
              <a:rPr lang="zh-CN" altLang="en-US" dirty="0" smtClean="0">
                <a:cs typeface="Times New Roman" pitchFamily="18" charset="0"/>
              </a:rPr>
              <a:t>对消息整体签名，消息整体经过密码变换得到签名；</a:t>
            </a:r>
          </a:p>
          <a:p>
            <a:pPr lvl="1"/>
            <a:r>
              <a:rPr lang="zh-CN" altLang="en-US" dirty="0" smtClean="0">
                <a:cs typeface="Times New Roman" pitchFamily="18" charset="0"/>
              </a:rPr>
              <a:t>对消息摘要签名，附在被签消息之后，或嵌在某一特定位置上作一段签名图样。</a:t>
            </a:r>
          </a:p>
          <a:p>
            <a:r>
              <a:rPr lang="zh-CN" altLang="en-US" dirty="0" smtClean="0">
                <a:cs typeface="Times New Roman" pitchFamily="18" charset="0"/>
              </a:rPr>
              <a:t>两类数字签名</a:t>
            </a:r>
          </a:p>
          <a:p>
            <a:pPr lvl="1"/>
            <a:r>
              <a:rPr lang="zh-CN" altLang="en-US" dirty="0" smtClean="0">
                <a:cs typeface="Times New Roman" pitchFamily="18" charset="0"/>
              </a:rPr>
              <a:t>确定性数字签名，明文与签名一一对应</a:t>
            </a:r>
          </a:p>
          <a:p>
            <a:pPr lvl="1"/>
            <a:r>
              <a:rPr lang="zh-CN" altLang="en-US" dirty="0" smtClean="0">
                <a:cs typeface="Times New Roman" pitchFamily="18" charset="0"/>
              </a:rPr>
              <a:t>概率性数字签名，同一明文有多个合法签名</a:t>
            </a:r>
          </a:p>
          <a:p>
            <a:r>
              <a:rPr lang="zh-CN" altLang="en-US" dirty="0" smtClean="0">
                <a:cs typeface="Times New Roman" pitchFamily="18" charset="0"/>
              </a:rPr>
              <a:t>数字签名的方法：</a:t>
            </a:r>
            <a:endParaRPr lang="en-US" altLang="zh-CN" dirty="0" smtClean="0"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cs typeface="Times New Roman" pitchFamily="18" charset="0"/>
              </a:rPr>
              <a:t>直接数字签名</a:t>
            </a:r>
            <a:endParaRPr lang="en-US" altLang="zh-CN" dirty="0" smtClean="0"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cs typeface="Times New Roman" pitchFamily="18" charset="0"/>
              </a:rPr>
              <a:t>仲裁数字签名</a:t>
            </a:r>
            <a:endParaRPr lang="en-US" altLang="zh-CN" dirty="0" smtClean="0">
              <a:cs typeface="Times New Roman" pitchFamily="18" charset="0"/>
            </a:endParaRPr>
          </a:p>
          <a:p>
            <a:pPr lvl="2"/>
            <a:r>
              <a:rPr lang="zh-CN" altLang="en-US" dirty="0" smtClean="0">
                <a:solidFill>
                  <a:srgbClr val="FF0000"/>
                </a:solidFill>
                <a:cs typeface="Times New Roman" pitchFamily="18" charset="0"/>
              </a:rPr>
              <a:t>仲裁者的安全性必须高度重视！</a:t>
            </a:r>
            <a:endParaRPr lang="zh-CN" altLang="en-US" dirty="0" smtClean="0">
              <a:cs typeface="Times New Roman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密码学导论</a:t>
            </a:r>
            <a:r>
              <a:rPr lang="en-US" altLang="zh-CN" smtClean="0"/>
              <a:t>--</a:t>
            </a:r>
            <a:r>
              <a:rPr lang="zh-CN" altLang="en-US" smtClean="0"/>
              <a:t>中国科学技术大学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B7F836-6F9F-42A8-9450-B93EA774C316}" type="slidenum">
              <a:rPr lang="zh-CN" altLang="en-US" smtClean="0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8" name="流程图: 可选过程 7">
            <a:hlinkClick r:id="rId3" action="ppaction://hlinksldjump"/>
          </p:cNvPr>
          <p:cNvSpPr/>
          <p:nvPr/>
        </p:nvSpPr>
        <p:spPr>
          <a:xfrm>
            <a:off x="-5072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CN" sz="1000" dirty="0" smtClean="0"/>
              <a:t>1. </a:t>
            </a:r>
            <a:r>
              <a:rPr lang="zh-CN" altLang="zh-CN" sz="1000" dirty="0" smtClean="0">
                <a:latin typeface="楷体" pitchFamily="49" charset="-122"/>
                <a:ea typeface="楷体" pitchFamily="49" charset="-122"/>
              </a:rPr>
              <a:t>数字签名</a:t>
            </a:r>
            <a:endParaRPr lang="zh-CN" altLang="en-US" sz="1000" dirty="0"/>
          </a:p>
        </p:txBody>
      </p:sp>
      <p:sp>
        <p:nvSpPr>
          <p:cNvPr id="9" name="流程图: 可选过程 8">
            <a:hlinkClick r:id="rId4" action="ppaction://hlinksldjump"/>
          </p:cNvPr>
          <p:cNvSpPr/>
          <p:nvPr/>
        </p:nvSpPr>
        <p:spPr>
          <a:xfrm>
            <a:off x="1383770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CN" sz="1000" dirty="0" smtClean="0"/>
              <a:t>2. </a:t>
            </a:r>
            <a:r>
              <a:rPr lang="zh-CN" altLang="zh-CN" sz="1000" dirty="0" smtClean="0">
                <a:latin typeface="楷体" pitchFamily="49" charset="-122"/>
                <a:ea typeface="楷体" pitchFamily="49" charset="-122"/>
              </a:rPr>
              <a:t>数字签名</a:t>
            </a:r>
            <a:r>
              <a:rPr lang="zh-CN" altLang="zh-CN" sz="1000" dirty="0">
                <a:latin typeface="楷体" pitchFamily="49" charset="-122"/>
                <a:ea typeface="楷体" pitchFamily="49" charset="-122"/>
              </a:rPr>
              <a:t>协议</a:t>
            </a:r>
          </a:p>
        </p:txBody>
      </p:sp>
      <p:sp>
        <p:nvSpPr>
          <p:cNvPr id="10" name="流程图: 可选过程 9">
            <a:hlinkClick r:id="rId5" action="ppaction://hlinksldjump"/>
          </p:cNvPr>
          <p:cNvSpPr/>
          <p:nvPr/>
        </p:nvSpPr>
        <p:spPr>
          <a:xfrm>
            <a:off x="2771800" y="3242"/>
            <a:ext cx="1526655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CN" sz="1000" dirty="0" smtClean="0"/>
              <a:t>3. </a:t>
            </a:r>
            <a:r>
              <a:rPr lang="zh-CN" altLang="zh-CN" sz="1000" dirty="0" smtClean="0">
                <a:latin typeface="楷体" pitchFamily="49" charset="-122"/>
                <a:ea typeface="楷体" pitchFamily="49" charset="-122"/>
              </a:rPr>
              <a:t>认证</a:t>
            </a:r>
            <a:r>
              <a:rPr lang="zh-CN" altLang="zh-CN" sz="1000" dirty="0">
                <a:latin typeface="楷体" pitchFamily="49" charset="-122"/>
                <a:ea typeface="楷体" pitchFamily="49" charset="-122"/>
              </a:rPr>
              <a:t>的应用</a:t>
            </a:r>
          </a:p>
        </p:txBody>
      </p:sp>
    </p:spTree>
    <p:extLst>
      <p:ext uri="{BB962C8B-B14F-4D97-AF65-F5344CB8AC3E}">
        <p14:creationId xmlns:p14="http://schemas.microsoft.com/office/powerpoint/2010/main" val="211632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二、直接数字签名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/>
              <a:t>直接数字签名仅涉及通信双方</a:t>
            </a:r>
            <a:r>
              <a:rPr lang="en-US" altLang="zh-CN" dirty="0" smtClean="0"/>
              <a:t>(</a:t>
            </a:r>
            <a:r>
              <a:rPr lang="zh-CN" altLang="en-US" dirty="0" smtClean="0"/>
              <a:t>信源、信宿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假定信宿知道信源的公开密钥，数字签名通过信源对整个报文，或对报文的摘要用私有密钥加密来实现。</a:t>
            </a:r>
          </a:p>
          <a:p>
            <a:r>
              <a:rPr lang="zh-CN" altLang="en-US" dirty="0" smtClean="0"/>
              <a:t>签名与加密的顺序</a:t>
            </a:r>
          </a:p>
          <a:p>
            <a:pPr lvl="1"/>
            <a:r>
              <a:rPr lang="zh-CN" altLang="en-US" dirty="0" smtClean="0"/>
              <a:t>先签名后加密：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消息内容和签名信息都被保护；仲裁前需解密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先加密后签名：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只保护消息内容；仲裁时只需提供密文</a:t>
            </a:r>
            <a:endParaRPr lang="en-US" altLang="zh-CN" dirty="0" smtClean="0"/>
          </a:p>
          <a:p>
            <a:r>
              <a:rPr lang="zh-CN" altLang="en-US" dirty="0" smtClean="0"/>
              <a:t>弱点：有效性依赖于信源私有密钥的安全性</a:t>
            </a:r>
          </a:p>
          <a:p>
            <a:pPr lvl="1"/>
            <a:r>
              <a:rPr lang="zh-CN" altLang="en-US" dirty="0" smtClean="0"/>
              <a:t>可以假称私钥丢失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加时间戳？时间戳也可以是假的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密码学导论</a:t>
            </a:r>
            <a:r>
              <a:rPr lang="en-US" altLang="zh-CN" smtClean="0"/>
              <a:t>--</a:t>
            </a:r>
            <a:r>
              <a:rPr lang="zh-CN" altLang="en-US" smtClean="0"/>
              <a:t>中国科学技术大学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B7F836-6F9F-42A8-9450-B93EA774C316}" type="slidenum">
              <a:rPr lang="zh-CN" altLang="en-US" smtClean="0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6" name="流程图: 可选过程 5">
            <a:hlinkClick r:id="rId2" action="ppaction://hlinksldjump"/>
          </p:cNvPr>
          <p:cNvSpPr/>
          <p:nvPr/>
        </p:nvSpPr>
        <p:spPr>
          <a:xfrm>
            <a:off x="-5072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CN" sz="1000" dirty="0" smtClean="0"/>
              <a:t>1. </a:t>
            </a:r>
            <a:r>
              <a:rPr lang="zh-CN" altLang="zh-CN" sz="1000" dirty="0" smtClean="0">
                <a:latin typeface="楷体" pitchFamily="49" charset="-122"/>
                <a:ea typeface="楷体" pitchFamily="49" charset="-122"/>
              </a:rPr>
              <a:t>数字签名</a:t>
            </a:r>
            <a:endParaRPr lang="zh-CN" altLang="en-US" sz="1000" dirty="0"/>
          </a:p>
        </p:txBody>
      </p:sp>
      <p:sp>
        <p:nvSpPr>
          <p:cNvPr id="8" name="流程图: 可选过程 7">
            <a:hlinkClick r:id="rId3" action="ppaction://hlinksldjump"/>
          </p:cNvPr>
          <p:cNvSpPr/>
          <p:nvPr/>
        </p:nvSpPr>
        <p:spPr>
          <a:xfrm>
            <a:off x="1383770" y="3242"/>
            <a:ext cx="1385394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CN" sz="1000" dirty="0" smtClean="0"/>
              <a:t>2. </a:t>
            </a:r>
            <a:r>
              <a:rPr lang="zh-CN" altLang="zh-CN" sz="1000" dirty="0" smtClean="0">
                <a:latin typeface="楷体" pitchFamily="49" charset="-122"/>
                <a:ea typeface="楷体" pitchFamily="49" charset="-122"/>
              </a:rPr>
              <a:t>数字签名</a:t>
            </a:r>
            <a:r>
              <a:rPr lang="zh-CN" altLang="zh-CN" sz="1000" dirty="0">
                <a:latin typeface="楷体" pitchFamily="49" charset="-122"/>
                <a:ea typeface="楷体" pitchFamily="49" charset="-122"/>
              </a:rPr>
              <a:t>协议</a:t>
            </a:r>
          </a:p>
        </p:txBody>
      </p:sp>
      <p:sp>
        <p:nvSpPr>
          <p:cNvPr id="9" name="流程图: 可选过程 8">
            <a:hlinkClick r:id="rId4" action="ppaction://hlinksldjump"/>
          </p:cNvPr>
          <p:cNvSpPr/>
          <p:nvPr/>
        </p:nvSpPr>
        <p:spPr>
          <a:xfrm>
            <a:off x="2771800" y="3242"/>
            <a:ext cx="1526655" cy="24097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CN" sz="1000" dirty="0" smtClean="0"/>
              <a:t>3. </a:t>
            </a:r>
            <a:r>
              <a:rPr lang="zh-CN" altLang="zh-CN" sz="1000" dirty="0" smtClean="0">
                <a:latin typeface="楷体" pitchFamily="49" charset="-122"/>
                <a:ea typeface="楷体" pitchFamily="49" charset="-122"/>
              </a:rPr>
              <a:t>认证</a:t>
            </a:r>
            <a:r>
              <a:rPr lang="zh-CN" altLang="zh-CN" sz="1000" dirty="0">
                <a:latin typeface="楷体" pitchFamily="49" charset="-122"/>
                <a:ea typeface="楷体" pitchFamily="49" charset="-122"/>
              </a:rPr>
              <a:t>的应用</a:t>
            </a:r>
          </a:p>
        </p:txBody>
      </p:sp>
    </p:spTree>
    <p:extLst>
      <p:ext uri="{BB962C8B-B14F-4D97-AF65-F5344CB8AC3E}">
        <p14:creationId xmlns:p14="http://schemas.microsoft.com/office/powerpoint/2010/main" val="314307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08最新公益系列精品PPT模板">
  <a:themeElements>
    <a:clrScheme name="Mountain">
      <a:dk1>
        <a:srgbClr val="000000"/>
      </a:dk1>
      <a:lt1>
        <a:srgbClr val="FFFFFF"/>
      </a:lt1>
      <a:dk2>
        <a:srgbClr val="0536B3"/>
      </a:dk2>
      <a:lt2>
        <a:srgbClr val="7CB7F8"/>
      </a:lt2>
      <a:accent1>
        <a:srgbClr val="3F9EE4"/>
      </a:accent1>
      <a:accent2>
        <a:srgbClr val="77B559"/>
      </a:accent2>
      <a:accent3>
        <a:srgbClr val="E4A81B"/>
      </a:accent3>
      <a:accent4>
        <a:srgbClr val="108BB4"/>
      </a:accent4>
      <a:accent5>
        <a:srgbClr val="DA7328"/>
      </a:accent5>
      <a:accent6>
        <a:srgbClr val="AE589F"/>
      </a:accent6>
      <a:hlink>
        <a:srgbClr val="460245"/>
      </a:hlink>
      <a:folHlink>
        <a:srgbClr val="AC17D6"/>
      </a:folHlink>
    </a:clrScheme>
    <a:fontScheme name="2008最新公益系列精品PPT模板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008最新公益系列精品PPT模板 1">
        <a:dk1>
          <a:srgbClr val="5F5F5F"/>
        </a:dk1>
        <a:lt1>
          <a:srgbClr val="FFFFFF"/>
        </a:lt1>
        <a:dk2>
          <a:srgbClr val="C36609"/>
        </a:dk2>
        <a:lt2>
          <a:srgbClr val="DDDDDD"/>
        </a:lt2>
        <a:accent1>
          <a:srgbClr val="D2B94E"/>
        </a:accent1>
        <a:accent2>
          <a:srgbClr val="2395B9"/>
        </a:accent2>
        <a:accent3>
          <a:srgbClr val="FFFFFF"/>
        </a:accent3>
        <a:accent4>
          <a:srgbClr val="505050"/>
        </a:accent4>
        <a:accent5>
          <a:srgbClr val="E5D9B2"/>
        </a:accent5>
        <a:accent6>
          <a:srgbClr val="1F87A7"/>
        </a:accent6>
        <a:hlink>
          <a:srgbClr val="5C984E"/>
        </a:hlink>
        <a:folHlink>
          <a:srgbClr val="B5C77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8最新公益系列精品PPT模板 2">
        <a:dk1>
          <a:srgbClr val="5F5F5F"/>
        </a:dk1>
        <a:lt1>
          <a:srgbClr val="FFFFFF"/>
        </a:lt1>
        <a:dk2>
          <a:srgbClr val="9FC591"/>
        </a:dk2>
        <a:lt2>
          <a:srgbClr val="DDDDDD"/>
        </a:lt2>
        <a:accent1>
          <a:srgbClr val="7B82B7"/>
        </a:accent1>
        <a:accent2>
          <a:srgbClr val="8D337C"/>
        </a:accent2>
        <a:accent3>
          <a:srgbClr val="FFFFFF"/>
        </a:accent3>
        <a:accent4>
          <a:srgbClr val="505050"/>
        </a:accent4>
        <a:accent5>
          <a:srgbClr val="BFC1D8"/>
        </a:accent5>
        <a:accent6>
          <a:srgbClr val="7F2D70"/>
        </a:accent6>
        <a:hlink>
          <a:srgbClr val="CC87E1"/>
        </a:hlink>
        <a:folHlink>
          <a:srgbClr val="76C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8最新公益系列精品PPT模板 3">
        <a:dk1>
          <a:srgbClr val="080808"/>
        </a:dk1>
        <a:lt1>
          <a:srgbClr val="FFFFFF"/>
        </a:lt1>
        <a:dk2>
          <a:srgbClr val="A59A55"/>
        </a:dk2>
        <a:lt2>
          <a:srgbClr val="DDDDDD"/>
        </a:lt2>
        <a:accent1>
          <a:srgbClr val="4AB1E4"/>
        </a:accent1>
        <a:accent2>
          <a:srgbClr val="8F038F"/>
        </a:accent2>
        <a:accent3>
          <a:srgbClr val="FFFFFF"/>
        </a:accent3>
        <a:accent4>
          <a:srgbClr val="060606"/>
        </a:accent4>
        <a:accent5>
          <a:srgbClr val="B1D5EF"/>
        </a:accent5>
        <a:accent6>
          <a:srgbClr val="810281"/>
        </a:accent6>
        <a:hlink>
          <a:srgbClr val="F77A1D"/>
        </a:hlink>
        <a:folHlink>
          <a:srgbClr val="5BBE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2008最新公益系列精品PPT模板</Template>
  <TotalTime>715</TotalTime>
  <Words>5420</Words>
  <Application>Microsoft Office PowerPoint</Application>
  <PresentationFormat>全屏显示(4:3)</PresentationFormat>
  <Paragraphs>966</Paragraphs>
  <Slides>72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82" baseType="lpstr">
      <vt:lpstr>华文隶书</vt:lpstr>
      <vt:lpstr>楷体</vt:lpstr>
      <vt:lpstr>宋体</vt:lpstr>
      <vt:lpstr>Arial</vt:lpstr>
      <vt:lpstr>Calibri</vt:lpstr>
      <vt:lpstr>Comic Sans MS</vt:lpstr>
      <vt:lpstr>Symbol</vt:lpstr>
      <vt:lpstr>Times New Roman</vt:lpstr>
      <vt:lpstr>Wingdings</vt:lpstr>
      <vt:lpstr>2008最新公益系列精品PPT模板</vt:lpstr>
      <vt:lpstr>密码学导论˙第9章 数字签名与认证</vt:lpstr>
      <vt:lpstr>本章内容</vt:lpstr>
      <vt:lpstr>第一节 数字签名</vt:lpstr>
      <vt:lpstr>一、什么是数字签名</vt:lpstr>
      <vt:lpstr>签名应当拥有的性质</vt:lpstr>
      <vt:lpstr>数字签名应当拥有的性质</vt:lpstr>
      <vt:lpstr>PowerPoint 演示文稿</vt:lpstr>
      <vt:lpstr>数字签名的基本形式</vt:lpstr>
      <vt:lpstr>二、直接数字签名</vt:lpstr>
      <vt:lpstr>使用对称密码系统的数字签名</vt:lpstr>
      <vt:lpstr>使用公钥密码系统的数字签名</vt:lpstr>
      <vt:lpstr>PowerPoint 演示文稿</vt:lpstr>
      <vt:lpstr>三、仲裁数字签名</vt:lpstr>
      <vt:lpstr>PowerPoint 演示文稿</vt:lpstr>
      <vt:lpstr>PowerPoint 演示文稿</vt:lpstr>
      <vt:lpstr>PowerPoint 演示文稿</vt:lpstr>
      <vt:lpstr>四、多重签名</vt:lpstr>
      <vt:lpstr>五、时间戳与抗抵赖</vt:lpstr>
      <vt:lpstr>PowerPoint 演示文稿</vt:lpstr>
      <vt:lpstr>六、加密与签名的顺序</vt:lpstr>
      <vt:lpstr>七、利用签名过程的攻击</vt:lpstr>
      <vt:lpstr>PowerPoint 演示文稿</vt:lpstr>
      <vt:lpstr>八、应用实例</vt:lpstr>
      <vt:lpstr>第二节 数字签名协议</vt:lpstr>
      <vt:lpstr>一、数字签名标准DSS</vt:lpstr>
      <vt:lpstr>DSS签名与RSA签名的比较</vt:lpstr>
      <vt:lpstr>DSA密钥产生</vt:lpstr>
      <vt:lpstr>DSA签名及验证</vt:lpstr>
      <vt:lpstr>PowerPoint 演示文稿</vt:lpstr>
      <vt:lpstr>PowerPoint 演示文稿</vt:lpstr>
      <vt:lpstr>二、基于RSA方法的数字签名</vt:lpstr>
      <vt:lpstr>PowerPoint 演示文稿</vt:lpstr>
      <vt:lpstr>PowerPoint 演示文稿</vt:lpstr>
      <vt:lpstr>PowerPoint 演示文稿</vt:lpstr>
      <vt:lpstr>PowerPoint 演示文稿</vt:lpstr>
      <vt:lpstr>三、基于ElGamal方法的数字签名</vt:lpstr>
      <vt:lpstr>PowerPoint 演示文稿</vt:lpstr>
      <vt:lpstr>四、基于ECC的数字签名</vt:lpstr>
      <vt:lpstr>PowerPoint 演示文稿</vt:lpstr>
      <vt:lpstr>第三节 认证的应用</vt:lpstr>
      <vt:lpstr>PowerPoint 演示文稿</vt:lpstr>
      <vt:lpstr>服务与数据的保护</vt:lpstr>
      <vt:lpstr>PowerPoint 演示文稿</vt:lpstr>
      <vt:lpstr>一、Kerberos</vt:lpstr>
      <vt:lpstr>PowerPoint 演示文稿</vt:lpstr>
      <vt:lpstr>Kerberos版本4</vt:lpstr>
      <vt:lpstr>一个简单的认证会话</vt:lpstr>
      <vt:lpstr>一个简单的认证会话</vt:lpstr>
      <vt:lpstr>PowerPoint 演示文稿</vt:lpstr>
      <vt:lpstr>一个更安全的认证会话</vt:lpstr>
      <vt:lpstr>PowerPoint 演示文稿</vt:lpstr>
      <vt:lpstr>PowerPoint 演示文稿</vt:lpstr>
      <vt:lpstr>Kerberos4的认证会话</vt:lpstr>
      <vt:lpstr>Kerberos4的认证会话协议</vt:lpstr>
      <vt:lpstr>Kerberos域</vt:lpstr>
      <vt:lpstr>PowerPoint 演示文稿</vt:lpstr>
      <vt:lpstr>PowerPoint 演示文稿</vt:lpstr>
      <vt:lpstr>Kerberos5</vt:lpstr>
      <vt:lpstr>PowerPoint 演示文稿</vt:lpstr>
      <vt:lpstr>PowerPoint 演示文稿</vt:lpstr>
      <vt:lpstr>Kerberos5认证会话</vt:lpstr>
      <vt:lpstr>PowerPoint 演示文稿</vt:lpstr>
      <vt:lpstr>Kerberos5标志</vt:lpstr>
      <vt:lpstr>Kerberos的安全问题</vt:lpstr>
      <vt:lpstr>二、X.509认证服务</vt:lpstr>
      <vt:lpstr>公钥证书的产生过程</vt:lpstr>
      <vt:lpstr>证书</vt:lpstr>
      <vt:lpstr>证书链与证书的获取</vt:lpstr>
      <vt:lpstr>证书的撤销</vt:lpstr>
      <vt:lpstr>认证过程</vt:lpstr>
      <vt:lpstr>X.509 v3</vt:lpstr>
      <vt:lpstr>PowerPoint 演示文稿</vt:lpstr>
    </vt:vector>
  </TitlesOfParts>
  <Company>USTC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密码学导论</dc:title>
  <dc:creator>李卫海</dc:creator>
  <cp:lastModifiedBy>Weihai Li</cp:lastModifiedBy>
  <cp:revision>112</cp:revision>
  <dcterms:created xsi:type="dcterms:W3CDTF">2009-10-05T06:48:12Z</dcterms:created>
  <dcterms:modified xsi:type="dcterms:W3CDTF">2014-11-25T13:17:32Z</dcterms:modified>
</cp:coreProperties>
</file>