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63" r:id="rId2"/>
    <p:sldId id="366" r:id="rId3"/>
    <p:sldId id="267" r:id="rId4"/>
    <p:sldId id="268" r:id="rId5"/>
    <p:sldId id="269" r:id="rId6"/>
    <p:sldId id="271" r:id="rId7"/>
    <p:sldId id="272" r:id="rId8"/>
    <p:sldId id="273" r:id="rId9"/>
    <p:sldId id="274" r:id="rId10"/>
    <p:sldId id="275" r:id="rId11"/>
    <p:sldId id="276" r:id="rId12"/>
    <p:sldId id="277" r:id="rId13"/>
    <p:sldId id="278" r:id="rId14"/>
    <p:sldId id="279" r:id="rId15"/>
    <p:sldId id="280" r:id="rId16"/>
    <p:sldId id="281" r:id="rId17"/>
    <p:sldId id="367" r:id="rId18"/>
    <p:sldId id="282" r:id="rId19"/>
    <p:sldId id="283" r:id="rId20"/>
    <p:sldId id="284" r:id="rId21"/>
    <p:sldId id="285" r:id="rId22"/>
    <p:sldId id="286" r:id="rId23"/>
    <p:sldId id="368" r:id="rId24"/>
    <p:sldId id="287" r:id="rId25"/>
    <p:sldId id="288" r:id="rId26"/>
    <p:sldId id="289" r:id="rId27"/>
    <p:sldId id="290" r:id="rId28"/>
    <p:sldId id="291" r:id="rId29"/>
    <p:sldId id="292" r:id="rId30"/>
    <p:sldId id="293" r:id="rId31"/>
    <p:sldId id="294" r:id="rId32"/>
    <p:sldId id="295" r:id="rId33"/>
    <p:sldId id="369" r:id="rId34"/>
    <p:sldId id="296" r:id="rId35"/>
    <p:sldId id="297" r:id="rId36"/>
    <p:sldId id="298" r:id="rId37"/>
    <p:sldId id="299" r:id="rId38"/>
    <p:sldId id="300" r:id="rId39"/>
    <p:sldId id="301" r:id="rId40"/>
    <p:sldId id="302" r:id="rId41"/>
    <p:sldId id="303" r:id="rId42"/>
    <p:sldId id="370" r:id="rId43"/>
    <p:sldId id="305" r:id="rId44"/>
    <p:sldId id="306" r:id="rId45"/>
    <p:sldId id="307" r:id="rId46"/>
    <p:sldId id="308" r:id="rId47"/>
    <p:sldId id="309" r:id="rId48"/>
    <p:sldId id="310" r:id="rId49"/>
    <p:sldId id="311" r:id="rId50"/>
    <p:sldId id="312" r:id="rId51"/>
    <p:sldId id="313" r:id="rId52"/>
    <p:sldId id="315" r:id="rId53"/>
    <p:sldId id="316" r:id="rId54"/>
    <p:sldId id="314"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71" r:id="rId69"/>
    <p:sldId id="331" r:id="rId70"/>
    <p:sldId id="332" r:id="rId71"/>
    <p:sldId id="333" r:id="rId72"/>
    <p:sldId id="334" r:id="rId73"/>
    <p:sldId id="335" r:id="rId74"/>
    <p:sldId id="336" r:id="rId75"/>
    <p:sldId id="337" r:id="rId76"/>
    <p:sldId id="338" r:id="rId77"/>
    <p:sldId id="339" r:id="rId78"/>
    <p:sldId id="340" r:id="rId79"/>
    <p:sldId id="341"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72" r:id="rId95"/>
    <p:sldId id="373" r:id="rId96"/>
    <p:sldId id="374" r:id="rId97"/>
    <p:sldId id="376" r:id="rId98"/>
    <p:sldId id="377" r:id="rId99"/>
    <p:sldId id="357" r:id="rId100"/>
    <p:sldId id="358" r:id="rId101"/>
    <p:sldId id="359" r:id="rId102"/>
    <p:sldId id="360" r:id="rId103"/>
    <p:sldId id="361" r:id="rId104"/>
    <p:sldId id="362" r:id="rId105"/>
    <p:sldId id="363" r:id="rId106"/>
    <p:sldId id="364" r:id="rId107"/>
    <p:sldId id="257" r:id="rId10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0298"/>
    <a:srgbClr val="AA02AA"/>
    <a:srgbClr val="8B038B"/>
    <a:srgbClr val="DE5500"/>
    <a:srgbClr val="C04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slide" Target="../slides/slide13.xml"/><Relationship Id="rId1" Type="http://schemas.openxmlformats.org/officeDocument/2006/relationships/slide" Target="../slides/slide3.xml"/><Relationship Id="rId4" Type="http://schemas.openxmlformats.org/officeDocument/2006/relationships/slide" Target="../slides/slide8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EC0F43-BF23-489D-A958-200C14832F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2AF8536-F846-414E-9058-4BEEC1574DB0}">
      <dgm:prSet/>
      <dgm:spPr/>
      <dgm:t>
        <a:bodyPr/>
        <a:lstStyle/>
        <a:p>
          <a:pPr rtl="0"/>
          <a:r>
            <a:rPr lang="zh-CN" dirty="0" smtClean="0">
              <a:latin typeface="楷体" pitchFamily="49" charset="-122"/>
              <a:ea typeface="楷体" pitchFamily="49" charset="-122"/>
            </a:rPr>
            <a:t>第一节 密码功能的应用</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00494C3B-2964-4FA8-8813-6042ADA837D4}" type="parTrans" cxnId="{3D26777C-8C21-4600-99CD-64BDB56976A1}">
      <dgm:prSet/>
      <dgm:spPr/>
      <dgm:t>
        <a:bodyPr/>
        <a:lstStyle/>
        <a:p>
          <a:endParaRPr lang="zh-CN" altLang="en-US">
            <a:latin typeface="楷体" pitchFamily="49" charset="-122"/>
            <a:ea typeface="楷体" pitchFamily="49" charset="-122"/>
          </a:endParaRPr>
        </a:p>
      </dgm:t>
    </dgm:pt>
    <dgm:pt modelId="{D5EDB374-FDAE-4407-9402-250BF3F83082}" type="sibTrans" cxnId="{3D26777C-8C21-4600-99CD-64BDB56976A1}">
      <dgm:prSet/>
      <dgm:spPr/>
      <dgm:t>
        <a:bodyPr/>
        <a:lstStyle/>
        <a:p>
          <a:endParaRPr lang="zh-CN" altLang="en-US">
            <a:latin typeface="楷体" pitchFamily="49" charset="-122"/>
            <a:ea typeface="楷体" pitchFamily="49" charset="-122"/>
          </a:endParaRPr>
        </a:p>
      </dgm:t>
    </dgm:pt>
    <dgm:pt modelId="{D9D8CDDE-346D-4302-B8C4-4C67045935BB}">
      <dgm:prSet/>
      <dgm:spPr/>
      <dgm:t>
        <a:bodyPr/>
        <a:lstStyle/>
        <a:p>
          <a:pPr rtl="0"/>
          <a:r>
            <a:rPr lang="zh-CN" smtClean="0">
              <a:latin typeface="楷体" pitchFamily="49" charset="-122"/>
              <a:ea typeface="楷体" pitchFamily="49" charset="-122"/>
            </a:rPr>
            <a:t>链路加密、端到端加密、流量分析</a:t>
          </a:r>
          <a:endParaRPr lang="zh-CN">
            <a:latin typeface="楷体" pitchFamily="49" charset="-122"/>
            <a:ea typeface="楷体" pitchFamily="49" charset="-122"/>
          </a:endParaRPr>
        </a:p>
      </dgm:t>
    </dgm:pt>
    <dgm:pt modelId="{30C119D6-A6BF-4CF4-9049-129127AAC064}" type="parTrans" cxnId="{F00DF781-9EFB-448B-8FA0-0CD39361DF63}">
      <dgm:prSet/>
      <dgm:spPr/>
      <dgm:t>
        <a:bodyPr/>
        <a:lstStyle/>
        <a:p>
          <a:endParaRPr lang="zh-CN" altLang="en-US">
            <a:latin typeface="楷体" pitchFamily="49" charset="-122"/>
            <a:ea typeface="楷体" pitchFamily="49" charset="-122"/>
          </a:endParaRPr>
        </a:p>
      </dgm:t>
    </dgm:pt>
    <dgm:pt modelId="{EE9BB0E8-229F-4E4C-9FF3-FF2EE9D48FCF}" type="sibTrans" cxnId="{F00DF781-9EFB-448B-8FA0-0CD39361DF63}">
      <dgm:prSet/>
      <dgm:spPr/>
      <dgm:t>
        <a:bodyPr/>
        <a:lstStyle/>
        <a:p>
          <a:endParaRPr lang="zh-CN" altLang="en-US">
            <a:latin typeface="楷体" pitchFamily="49" charset="-122"/>
            <a:ea typeface="楷体" pitchFamily="49" charset="-122"/>
          </a:endParaRPr>
        </a:p>
      </dgm:t>
    </dgm:pt>
    <dgm:pt modelId="{868A1A27-48B9-4CEC-83A2-DE6E1C509E46}">
      <dgm:prSet/>
      <dgm:spPr/>
      <dgm:t>
        <a:bodyPr/>
        <a:lstStyle/>
        <a:p>
          <a:pPr rtl="0"/>
          <a:r>
            <a:rPr lang="zh-CN" dirty="0" smtClean="0">
              <a:latin typeface="楷体" pitchFamily="49" charset="-122"/>
              <a:ea typeface="楷体" pitchFamily="49" charset="-122"/>
            </a:rPr>
            <a:t>第二节 密钥长度</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6D62743D-0DC1-472E-8D86-C77A96C75FD9}" type="parTrans" cxnId="{8ED5C338-9343-434C-B7F0-A4251FE02073}">
      <dgm:prSet/>
      <dgm:spPr/>
      <dgm:t>
        <a:bodyPr/>
        <a:lstStyle/>
        <a:p>
          <a:endParaRPr lang="zh-CN" altLang="en-US">
            <a:latin typeface="楷体" pitchFamily="49" charset="-122"/>
            <a:ea typeface="楷体" pitchFamily="49" charset="-122"/>
          </a:endParaRPr>
        </a:p>
      </dgm:t>
    </dgm:pt>
    <dgm:pt modelId="{32D7D690-1476-4029-AC12-85D3DD9C67C3}" type="sibTrans" cxnId="{8ED5C338-9343-434C-B7F0-A4251FE02073}">
      <dgm:prSet/>
      <dgm:spPr/>
      <dgm:t>
        <a:bodyPr/>
        <a:lstStyle/>
        <a:p>
          <a:endParaRPr lang="zh-CN" altLang="en-US">
            <a:latin typeface="楷体" pitchFamily="49" charset="-122"/>
            <a:ea typeface="楷体" pitchFamily="49" charset="-122"/>
          </a:endParaRPr>
        </a:p>
      </dgm:t>
    </dgm:pt>
    <dgm:pt modelId="{A6C04811-785D-452C-91D0-9DC09F57C4E1}">
      <dgm:prSet/>
      <dgm:spPr/>
      <dgm:t>
        <a:bodyPr/>
        <a:lstStyle/>
        <a:p>
          <a:pPr rtl="0"/>
          <a:r>
            <a:rPr lang="zh-CN" altLang="en-US" dirty="0" smtClean="0">
              <a:latin typeface="楷体" pitchFamily="49" charset="-122"/>
              <a:ea typeface="楷体" pitchFamily="49" charset="-122"/>
            </a:rPr>
            <a:t>应对穷举攻击的密钥量</a:t>
          </a:r>
          <a:endParaRPr lang="zh-CN" dirty="0">
            <a:latin typeface="楷体" pitchFamily="49" charset="-122"/>
            <a:ea typeface="楷体" pitchFamily="49" charset="-122"/>
          </a:endParaRPr>
        </a:p>
      </dgm:t>
    </dgm:pt>
    <dgm:pt modelId="{DC826495-CA7B-4C3F-8B73-4A4B839090CF}" type="parTrans" cxnId="{5834734A-B54C-4B8B-ACB8-9AADAB016E6E}">
      <dgm:prSet/>
      <dgm:spPr/>
      <dgm:t>
        <a:bodyPr/>
        <a:lstStyle/>
        <a:p>
          <a:endParaRPr lang="zh-CN" altLang="en-US">
            <a:latin typeface="楷体" pitchFamily="49" charset="-122"/>
            <a:ea typeface="楷体" pitchFamily="49" charset="-122"/>
          </a:endParaRPr>
        </a:p>
      </dgm:t>
    </dgm:pt>
    <dgm:pt modelId="{A7EAD315-9682-432F-A213-AFF8D2E8CE34}" type="sibTrans" cxnId="{5834734A-B54C-4B8B-ACB8-9AADAB016E6E}">
      <dgm:prSet/>
      <dgm:spPr/>
      <dgm:t>
        <a:bodyPr/>
        <a:lstStyle/>
        <a:p>
          <a:endParaRPr lang="zh-CN" altLang="en-US">
            <a:latin typeface="楷体" pitchFamily="49" charset="-122"/>
            <a:ea typeface="楷体" pitchFamily="49" charset="-122"/>
          </a:endParaRPr>
        </a:p>
      </dgm:t>
    </dgm:pt>
    <dgm:pt modelId="{4B71C46A-1368-472D-A665-4FB1A5211E4C}">
      <dgm:prSet/>
      <dgm:spPr/>
      <dgm:t>
        <a:bodyPr/>
        <a:lstStyle/>
        <a:p>
          <a:pPr rtl="0"/>
          <a:r>
            <a:rPr lang="zh-CN" dirty="0" smtClean="0">
              <a:latin typeface="楷体" pitchFamily="49" charset="-122"/>
              <a:ea typeface="楷体" pitchFamily="49" charset="-122"/>
            </a:rPr>
            <a:t>第三节 密钥管理与密钥分配</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C4AE395-14E3-46A2-A9A3-1F2A28392F88}" type="parTrans" cxnId="{2563CA5C-066C-4139-87EB-F72248CDFED8}">
      <dgm:prSet/>
      <dgm:spPr/>
      <dgm:t>
        <a:bodyPr/>
        <a:lstStyle/>
        <a:p>
          <a:endParaRPr lang="zh-CN" altLang="en-US">
            <a:latin typeface="楷体" pitchFamily="49" charset="-122"/>
            <a:ea typeface="楷体" pitchFamily="49" charset="-122"/>
          </a:endParaRPr>
        </a:p>
      </dgm:t>
    </dgm:pt>
    <dgm:pt modelId="{B0DFF3FA-F79F-47FE-845C-2A66F96773A7}" type="sibTrans" cxnId="{2563CA5C-066C-4139-87EB-F72248CDFED8}">
      <dgm:prSet/>
      <dgm:spPr/>
      <dgm:t>
        <a:bodyPr/>
        <a:lstStyle/>
        <a:p>
          <a:endParaRPr lang="zh-CN" altLang="en-US">
            <a:latin typeface="楷体" pitchFamily="49" charset="-122"/>
            <a:ea typeface="楷体" pitchFamily="49" charset="-122"/>
          </a:endParaRPr>
        </a:p>
      </dgm:t>
    </dgm:pt>
    <dgm:pt modelId="{1FEC149B-D8E8-4922-AC2E-5E466A37C3FB}">
      <dgm:prSet/>
      <dgm:spPr/>
      <dgm:t>
        <a:bodyPr/>
        <a:lstStyle/>
        <a:p>
          <a:pPr rtl="0"/>
          <a:r>
            <a:rPr lang="zh-CN" dirty="0" smtClean="0">
              <a:latin typeface="楷体" pitchFamily="49" charset="-122"/>
              <a:ea typeface="楷体" pitchFamily="49" charset="-122"/>
            </a:rPr>
            <a:t>密钥管理</a:t>
          </a:r>
          <a:endParaRPr lang="zh-CN" dirty="0">
            <a:latin typeface="楷体" pitchFamily="49" charset="-122"/>
            <a:ea typeface="楷体" pitchFamily="49" charset="-122"/>
          </a:endParaRPr>
        </a:p>
      </dgm:t>
    </dgm:pt>
    <dgm:pt modelId="{69BB1001-F714-4C8E-ADE7-3A574FEB1AB6}" type="parTrans" cxnId="{A8CCC25F-3DBD-431B-A451-EB795FF77B02}">
      <dgm:prSet/>
      <dgm:spPr/>
      <dgm:t>
        <a:bodyPr/>
        <a:lstStyle/>
        <a:p>
          <a:endParaRPr lang="zh-CN" altLang="en-US">
            <a:latin typeface="楷体" pitchFamily="49" charset="-122"/>
            <a:ea typeface="楷体" pitchFamily="49" charset="-122"/>
          </a:endParaRPr>
        </a:p>
      </dgm:t>
    </dgm:pt>
    <dgm:pt modelId="{DF168637-790B-4A2D-8388-F8933D957A97}" type="sibTrans" cxnId="{A8CCC25F-3DBD-431B-A451-EB795FF77B02}">
      <dgm:prSet/>
      <dgm:spPr/>
      <dgm:t>
        <a:bodyPr/>
        <a:lstStyle/>
        <a:p>
          <a:endParaRPr lang="zh-CN" altLang="en-US">
            <a:latin typeface="楷体" pitchFamily="49" charset="-122"/>
            <a:ea typeface="楷体" pitchFamily="49" charset="-122"/>
          </a:endParaRPr>
        </a:p>
      </dgm:t>
    </dgm:pt>
    <dgm:pt modelId="{4829238A-870A-4558-AA5A-7D67091BB44D}">
      <dgm:prSet/>
      <dgm:spPr/>
      <dgm:t>
        <a:bodyPr/>
        <a:lstStyle/>
        <a:p>
          <a:pPr rtl="0"/>
          <a:r>
            <a:rPr lang="zh-CN" dirty="0" smtClean="0">
              <a:latin typeface="楷体" pitchFamily="49" charset="-122"/>
              <a:ea typeface="楷体" pitchFamily="49" charset="-122"/>
            </a:rPr>
            <a:t>对称密码系统的密钥分配</a:t>
          </a:r>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KDC</a:t>
          </a:r>
          <a:r>
            <a:rPr lang="zh-CN" altLang="en-US" dirty="0" smtClean="0">
              <a:latin typeface="楷体" pitchFamily="49" charset="-122"/>
              <a:ea typeface="楷体" pitchFamily="49" charset="-122"/>
            </a:rPr>
            <a:t>、层次化管理</a:t>
          </a:r>
          <a:endParaRPr lang="zh-CN" dirty="0">
            <a:latin typeface="楷体" pitchFamily="49" charset="-122"/>
            <a:ea typeface="楷体" pitchFamily="49" charset="-122"/>
          </a:endParaRPr>
        </a:p>
      </dgm:t>
    </dgm:pt>
    <dgm:pt modelId="{D940B589-4E27-47A8-B1A4-7A5893C2B70E}" type="parTrans" cxnId="{255613DF-C88C-4CF2-A300-3BD3F663F9D0}">
      <dgm:prSet/>
      <dgm:spPr/>
      <dgm:t>
        <a:bodyPr/>
        <a:lstStyle/>
        <a:p>
          <a:endParaRPr lang="zh-CN" altLang="en-US">
            <a:latin typeface="楷体" pitchFamily="49" charset="-122"/>
            <a:ea typeface="楷体" pitchFamily="49" charset="-122"/>
          </a:endParaRPr>
        </a:p>
      </dgm:t>
    </dgm:pt>
    <dgm:pt modelId="{56C542F5-321C-441C-B0EC-CBDC3613FC53}" type="sibTrans" cxnId="{255613DF-C88C-4CF2-A300-3BD3F663F9D0}">
      <dgm:prSet/>
      <dgm:spPr/>
      <dgm:t>
        <a:bodyPr/>
        <a:lstStyle/>
        <a:p>
          <a:endParaRPr lang="zh-CN" altLang="en-US">
            <a:latin typeface="楷体" pitchFamily="49" charset="-122"/>
            <a:ea typeface="楷体" pitchFamily="49" charset="-122"/>
          </a:endParaRPr>
        </a:p>
      </dgm:t>
    </dgm:pt>
    <dgm:pt modelId="{E4F9E53A-5DF5-4DA0-AA0E-EF6F95CC9B30}">
      <dgm:prSet/>
      <dgm:spPr/>
      <dgm:t>
        <a:bodyPr/>
        <a:lstStyle/>
        <a:p>
          <a:pPr rtl="0"/>
          <a:r>
            <a:rPr lang="zh-CN" dirty="0" smtClean="0">
              <a:latin typeface="楷体" pitchFamily="49" charset="-122"/>
              <a:ea typeface="楷体" pitchFamily="49" charset="-122"/>
            </a:rPr>
            <a:t>公钥密码系统的密钥分配</a:t>
          </a:r>
          <a:r>
            <a:rPr lang="zh-CN" altLang="en-US" dirty="0" smtClean="0">
              <a:latin typeface="楷体" pitchFamily="49" charset="-122"/>
              <a:ea typeface="楷体" pitchFamily="49" charset="-122"/>
            </a:rPr>
            <a:t>、管理</a:t>
          </a:r>
          <a:endParaRPr lang="zh-CN" dirty="0">
            <a:latin typeface="楷体" pitchFamily="49" charset="-122"/>
            <a:ea typeface="楷体" pitchFamily="49" charset="-122"/>
          </a:endParaRPr>
        </a:p>
      </dgm:t>
    </dgm:pt>
    <dgm:pt modelId="{9CA2835D-BB99-4571-95CC-25AD6A8396A1}" type="parTrans" cxnId="{55AA06FA-F442-4AA2-92BD-5E8AFA43199E}">
      <dgm:prSet/>
      <dgm:spPr/>
      <dgm:t>
        <a:bodyPr/>
        <a:lstStyle/>
        <a:p>
          <a:endParaRPr lang="zh-CN" altLang="en-US">
            <a:latin typeface="楷体" pitchFamily="49" charset="-122"/>
            <a:ea typeface="楷体" pitchFamily="49" charset="-122"/>
          </a:endParaRPr>
        </a:p>
      </dgm:t>
    </dgm:pt>
    <dgm:pt modelId="{9D9A1051-167A-4B57-A1A8-D96F9AF799DE}" type="sibTrans" cxnId="{55AA06FA-F442-4AA2-92BD-5E8AFA43199E}">
      <dgm:prSet/>
      <dgm:spPr/>
      <dgm:t>
        <a:bodyPr/>
        <a:lstStyle/>
        <a:p>
          <a:endParaRPr lang="zh-CN" altLang="en-US">
            <a:latin typeface="楷体" pitchFamily="49" charset="-122"/>
            <a:ea typeface="楷体" pitchFamily="49" charset="-122"/>
          </a:endParaRPr>
        </a:p>
      </dgm:t>
    </dgm:pt>
    <dgm:pt modelId="{0378D055-FB68-47D1-AC7D-97ACA0A52DC1}">
      <dgm:prSet/>
      <dgm:spPr/>
      <dgm:t>
        <a:bodyPr/>
        <a:lstStyle/>
        <a:p>
          <a:pPr rtl="0"/>
          <a:r>
            <a:rPr lang="zh-CN" dirty="0" smtClean="0">
              <a:latin typeface="楷体" pitchFamily="49" charset="-122"/>
              <a:ea typeface="楷体" pitchFamily="49" charset="-122"/>
            </a:rPr>
            <a:t>公钥密码</a:t>
          </a:r>
          <a:r>
            <a:rPr lang="en-US" altLang="zh-CN" dirty="0" smtClean="0">
              <a:latin typeface="楷体" pitchFamily="49" charset="-122"/>
              <a:ea typeface="楷体" pitchFamily="49" charset="-122"/>
            </a:rPr>
            <a:t>-</a:t>
          </a:r>
          <a:r>
            <a:rPr lang="zh-CN" dirty="0" smtClean="0">
              <a:latin typeface="楷体" pitchFamily="49" charset="-122"/>
              <a:ea typeface="楷体" pitchFamily="49" charset="-122"/>
            </a:rPr>
            <a:t>对称密钥</a:t>
          </a:r>
          <a:r>
            <a:rPr lang="zh-CN" altLang="en-US" dirty="0" smtClean="0">
              <a:latin typeface="楷体" pitchFamily="49" charset="-122"/>
              <a:ea typeface="楷体" pitchFamily="49" charset="-122"/>
            </a:rPr>
            <a:t>混合管理</a:t>
          </a:r>
          <a:endParaRPr lang="zh-CN" dirty="0">
            <a:latin typeface="楷体" pitchFamily="49" charset="-122"/>
            <a:ea typeface="楷体" pitchFamily="49" charset="-122"/>
          </a:endParaRPr>
        </a:p>
      </dgm:t>
    </dgm:pt>
    <dgm:pt modelId="{175B7A38-1C07-4E8E-8D6A-08A6D5FDEAFA}" type="parTrans" cxnId="{BB557672-8D0B-4A06-832F-A8B56E9C9D10}">
      <dgm:prSet/>
      <dgm:spPr/>
      <dgm:t>
        <a:bodyPr/>
        <a:lstStyle/>
        <a:p>
          <a:endParaRPr lang="zh-CN" altLang="en-US">
            <a:latin typeface="楷体" pitchFamily="49" charset="-122"/>
            <a:ea typeface="楷体" pitchFamily="49" charset="-122"/>
          </a:endParaRPr>
        </a:p>
      </dgm:t>
    </dgm:pt>
    <dgm:pt modelId="{A46B5816-C2B0-4256-BFA0-D08383D5E84C}" type="sibTrans" cxnId="{BB557672-8D0B-4A06-832F-A8B56E9C9D10}">
      <dgm:prSet/>
      <dgm:spPr/>
      <dgm:t>
        <a:bodyPr/>
        <a:lstStyle/>
        <a:p>
          <a:endParaRPr lang="zh-CN" altLang="en-US">
            <a:latin typeface="楷体" pitchFamily="49" charset="-122"/>
            <a:ea typeface="楷体" pitchFamily="49" charset="-122"/>
          </a:endParaRPr>
        </a:p>
      </dgm:t>
    </dgm:pt>
    <dgm:pt modelId="{AFE7A1CE-0012-493F-ADD5-AE68775674E8}">
      <dgm:prSet/>
      <dgm:spPr/>
      <dgm:t>
        <a:bodyPr/>
        <a:lstStyle/>
        <a:p>
          <a:pPr rtl="0"/>
          <a:r>
            <a:rPr lang="en-US" dirty="0" err="1" smtClean="0">
              <a:latin typeface="楷体" pitchFamily="49" charset="-122"/>
              <a:ea typeface="楷体" pitchFamily="49" charset="-122"/>
            </a:rPr>
            <a:t>Diffie</a:t>
          </a:r>
          <a:r>
            <a:rPr lang="en-US" dirty="0" smtClean="0">
              <a:latin typeface="楷体" pitchFamily="49" charset="-122"/>
              <a:ea typeface="楷体" pitchFamily="49" charset="-122"/>
            </a:rPr>
            <a:t>-Hellman</a:t>
          </a:r>
          <a:r>
            <a:rPr lang="zh-CN" dirty="0" smtClean="0">
              <a:latin typeface="楷体" pitchFamily="49" charset="-122"/>
              <a:ea typeface="楷体" pitchFamily="49" charset="-122"/>
            </a:rPr>
            <a:t>密钥</a:t>
          </a:r>
          <a:r>
            <a:rPr lang="zh-CN" altLang="en-US" dirty="0" smtClean="0">
              <a:latin typeface="楷体" pitchFamily="49" charset="-122"/>
              <a:ea typeface="楷体" pitchFamily="49" charset="-122"/>
            </a:rPr>
            <a:t>协商</a:t>
          </a:r>
          <a:r>
            <a:rPr lang="zh-CN" dirty="0" smtClean="0">
              <a:latin typeface="楷体" pitchFamily="49" charset="-122"/>
              <a:ea typeface="楷体" pitchFamily="49" charset="-122"/>
            </a:rPr>
            <a:t>协议</a:t>
          </a:r>
          <a:endParaRPr lang="zh-CN" dirty="0">
            <a:latin typeface="楷体" pitchFamily="49" charset="-122"/>
            <a:ea typeface="楷体" pitchFamily="49" charset="-122"/>
          </a:endParaRPr>
        </a:p>
      </dgm:t>
    </dgm:pt>
    <dgm:pt modelId="{FE692A80-4B01-44F5-8E64-A42925B6EE74}" type="parTrans" cxnId="{D4C8A074-A220-4E04-BE78-7386418893B7}">
      <dgm:prSet/>
      <dgm:spPr/>
      <dgm:t>
        <a:bodyPr/>
        <a:lstStyle/>
        <a:p>
          <a:endParaRPr lang="zh-CN" altLang="en-US">
            <a:latin typeface="楷体" pitchFamily="49" charset="-122"/>
            <a:ea typeface="楷体" pitchFamily="49" charset="-122"/>
          </a:endParaRPr>
        </a:p>
      </dgm:t>
    </dgm:pt>
    <dgm:pt modelId="{387DE022-1570-4929-B658-B58541216EB3}" type="sibTrans" cxnId="{D4C8A074-A220-4E04-BE78-7386418893B7}">
      <dgm:prSet/>
      <dgm:spPr/>
      <dgm:t>
        <a:bodyPr/>
        <a:lstStyle/>
        <a:p>
          <a:endParaRPr lang="zh-CN" altLang="en-US">
            <a:latin typeface="楷体" pitchFamily="49" charset="-122"/>
            <a:ea typeface="楷体" pitchFamily="49" charset="-122"/>
          </a:endParaRPr>
        </a:p>
      </dgm:t>
    </dgm:pt>
    <dgm:pt modelId="{BBB1B533-A5A6-44F6-8D6D-16836EE41F81}">
      <dgm:prSet/>
      <dgm:spPr/>
      <dgm:t>
        <a:bodyPr/>
        <a:lstStyle/>
        <a:p>
          <a:pPr rtl="0"/>
          <a:r>
            <a:rPr lang="zh-CN" dirty="0" smtClean="0">
              <a:latin typeface="楷体" pitchFamily="49" charset="-122"/>
              <a:ea typeface="楷体" pitchFamily="49" charset="-122"/>
            </a:rPr>
            <a:t>第四节 秘密分享技术</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C855C42D-B049-4C08-9041-86B27A1A09C9}" type="parTrans" cxnId="{FA792A73-24B0-405E-9303-BC35ADD4E0FB}">
      <dgm:prSet/>
      <dgm:spPr/>
      <dgm:t>
        <a:bodyPr/>
        <a:lstStyle/>
        <a:p>
          <a:endParaRPr lang="zh-CN" altLang="en-US">
            <a:latin typeface="楷体" pitchFamily="49" charset="-122"/>
            <a:ea typeface="楷体" pitchFamily="49" charset="-122"/>
          </a:endParaRPr>
        </a:p>
      </dgm:t>
    </dgm:pt>
    <dgm:pt modelId="{8066F485-113F-4299-A7D0-E843E483A968}" type="sibTrans" cxnId="{FA792A73-24B0-405E-9303-BC35ADD4E0FB}">
      <dgm:prSet/>
      <dgm:spPr/>
      <dgm:t>
        <a:bodyPr/>
        <a:lstStyle/>
        <a:p>
          <a:endParaRPr lang="zh-CN" altLang="en-US">
            <a:latin typeface="楷体" pitchFamily="49" charset="-122"/>
            <a:ea typeface="楷体" pitchFamily="49" charset="-122"/>
          </a:endParaRPr>
        </a:p>
      </dgm:t>
    </dgm:pt>
    <dgm:pt modelId="{624B4B80-4B4A-40A6-B1FB-A4F5EC10456C}">
      <dgm:prSet/>
      <dgm:spPr/>
      <dgm:t>
        <a:bodyPr/>
        <a:lstStyle/>
        <a:p>
          <a:pPr rtl="0"/>
          <a:r>
            <a:rPr lang="zh-CN" dirty="0" smtClean="0">
              <a:latin typeface="楷体" pitchFamily="49" charset="-122"/>
              <a:ea typeface="楷体" pitchFamily="49" charset="-122"/>
            </a:rPr>
            <a:t>门限方案</a:t>
          </a:r>
          <a:r>
            <a:rPr lang="zh-CN" altLang="en-US" dirty="0" smtClean="0">
              <a:latin typeface="楷体" pitchFamily="49" charset="-122"/>
              <a:ea typeface="楷体" pitchFamily="49" charset="-122"/>
            </a:rPr>
            <a:t>、</a:t>
          </a:r>
          <a:r>
            <a:rPr lang="zh-CN" dirty="0" smtClean="0">
              <a:latin typeface="楷体" pitchFamily="49" charset="-122"/>
              <a:ea typeface="楷体" pitchFamily="49" charset="-122"/>
            </a:rPr>
            <a:t>拉格朗日插值多项式门限方案</a:t>
          </a:r>
          <a:endParaRPr lang="zh-CN" dirty="0">
            <a:latin typeface="楷体" pitchFamily="49" charset="-122"/>
            <a:ea typeface="楷体" pitchFamily="49" charset="-122"/>
          </a:endParaRPr>
        </a:p>
      </dgm:t>
    </dgm:pt>
    <dgm:pt modelId="{C9489F51-47A1-4A74-8EE3-DF4B5FD350DD}" type="parTrans" cxnId="{82DA3885-47D8-4E63-B1EF-5ED979B37E61}">
      <dgm:prSet/>
      <dgm:spPr/>
      <dgm:t>
        <a:bodyPr/>
        <a:lstStyle/>
        <a:p>
          <a:endParaRPr lang="zh-CN" altLang="en-US">
            <a:latin typeface="楷体" pitchFamily="49" charset="-122"/>
            <a:ea typeface="楷体" pitchFamily="49" charset="-122"/>
          </a:endParaRPr>
        </a:p>
      </dgm:t>
    </dgm:pt>
    <dgm:pt modelId="{6B34B6F7-ED0D-4B72-9C40-41C4E9DE0E03}" type="sibTrans" cxnId="{82DA3885-47D8-4E63-B1EF-5ED979B37E61}">
      <dgm:prSet/>
      <dgm:spPr/>
      <dgm:t>
        <a:bodyPr/>
        <a:lstStyle/>
        <a:p>
          <a:endParaRPr lang="zh-CN" altLang="en-US">
            <a:latin typeface="楷体" pitchFamily="49" charset="-122"/>
            <a:ea typeface="楷体" pitchFamily="49" charset="-122"/>
          </a:endParaRPr>
        </a:p>
      </dgm:t>
    </dgm:pt>
    <dgm:pt modelId="{9435640C-87E1-4FC3-9B8A-BE3475D8DC71}" type="pres">
      <dgm:prSet presAssocID="{C4EC0F43-BF23-489D-A958-200C14832F78}" presName="linear" presStyleCnt="0">
        <dgm:presLayoutVars>
          <dgm:animLvl val="lvl"/>
          <dgm:resizeHandles val="exact"/>
        </dgm:presLayoutVars>
      </dgm:prSet>
      <dgm:spPr/>
      <dgm:t>
        <a:bodyPr/>
        <a:lstStyle/>
        <a:p>
          <a:endParaRPr lang="zh-CN" altLang="en-US"/>
        </a:p>
      </dgm:t>
    </dgm:pt>
    <dgm:pt modelId="{05415141-7FE9-4491-9320-F0DCB107BED0}" type="pres">
      <dgm:prSet presAssocID="{C2AF8536-F846-414E-9058-4BEEC1574DB0}" presName="parentText" presStyleLbl="node1" presStyleIdx="0" presStyleCnt="4">
        <dgm:presLayoutVars>
          <dgm:chMax val="0"/>
          <dgm:bulletEnabled val="1"/>
        </dgm:presLayoutVars>
      </dgm:prSet>
      <dgm:spPr/>
      <dgm:t>
        <a:bodyPr/>
        <a:lstStyle/>
        <a:p>
          <a:endParaRPr lang="zh-CN" altLang="en-US"/>
        </a:p>
      </dgm:t>
    </dgm:pt>
    <dgm:pt modelId="{02A77E8D-CCB6-4EC5-8288-CD45033C39F8}" type="pres">
      <dgm:prSet presAssocID="{C2AF8536-F846-414E-9058-4BEEC1574DB0}" presName="childText" presStyleLbl="revTx" presStyleIdx="0" presStyleCnt="4">
        <dgm:presLayoutVars>
          <dgm:bulletEnabled val="1"/>
        </dgm:presLayoutVars>
      </dgm:prSet>
      <dgm:spPr/>
      <dgm:t>
        <a:bodyPr/>
        <a:lstStyle/>
        <a:p>
          <a:endParaRPr lang="zh-CN" altLang="en-US"/>
        </a:p>
      </dgm:t>
    </dgm:pt>
    <dgm:pt modelId="{B295914E-D8DE-4825-9E8F-4330A3E39209}" type="pres">
      <dgm:prSet presAssocID="{868A1A27-48B9-4CEC-83A2-DE6E1C509E46}" presName="parentText" presStyleLbl="node1" presStyleIdx="1" presStyleCnt="4">
        <dgm:presLayoutVars>
          <dgm:chMax val="0"/>
          <dgm:bulletEnabled val="1"/>
        </dgm:presLayoutVars>
      </dgm:prSet>
      <dgm:spPr/>
      <dgm:t>
        <a:bodyPr/>
        <a:lstStyle/>
        <a:p>
          <a:endParaRPr lang="zh-CN" altLang="en-US"/>
        </a:p>
      </dgm:t>
    </dgm:pt>
    <dgm:pt modelId="{06228625-97C2-4E8A-BA46-0C5C75791670}" type="pres">
      <dgm:prSet presAssocID="{868A1A27-48B9-4CEC-83A2-DE6E1C509E46}" presName="childText" presStyleLbl="revTx" presStyleIdx="1" presStyleCnt="4">
        <dgm:presLayoutVars>
          <dgm:bulletEnabled val="1"/>
        </dgm:presLayoutVars>
      </dgm:prSet>
      <dgm:spPr/>
      <dgm:t>
        <a:bodyPr/>
        <a:lstStyle/>
        <a:p>
          <a:endParaRPr lang="zh-CN" altLang="en-US"/>
        </a:p>
      </dgm:t>
    </dgm:pt>
    <dgm:pt modelId="{3B66827A-3510-4114-9E1D-9E19771588D8}" type="pres">
      <dgm:prSet presAssocID="{4B71C46A-1368-472D-A665-4FB1A5211E4C}" presName="parentText" presStyleLbl="node1" presStyleIdx="2" presStyleCnt="4">
        <dgm:presLayoutVars>
          <dgm:chMax val="0"/>
          <dgm:bulletEnabled val="1"/>
        </dgm:presLayoutVars>
      </dgm:prSet>
      <dgm:spPr/>
      <dgm:t>
        <a:bodyPr/>
        <a:lstStyle/>
        <a:p>
          <a:endParaRPr lang="zh-CN" altLang="en-US"/>
        </a:p>
      </dgm:t>
    </dgm:pt>
    <dgm:pt modelId="{8A1948C9-D23D-4515-8F17-C02481EFCAB3}" type="pres">
      <dgm:prSet presAssocID="{4B71C46A-1368-472D-A665-4FB1A5211E4C}" presName="childText" presStyleLbl="revTx" presStyleIdx="2" presStyleCnt="4">
        <dgm:presLayoutVars>
          <dgm:bulletEnabled val="1"/>
        </dgm:presLayoutVars>
      </dgm:prSet>
      <dgm:spPr/>
      <dgm:t>
        <a:bodyPr/>
        <a:lstStyle/>
        <a:p>
          <a:endParaRPr lang="zh-CN" altLang="en-US"/>
        </a:p>
      </dgm:t>
    </dgm:pt>
    <dgm:pt modelId="{0F9C6564-CF24-4703-B233-607B525270BE}" type="pres">
      <dgm:prSet presAssocID="{BBB1B533-A5A6-44F6-8D6D-16836EE41F81}" presName="parentText" presStyleLbl="node1" presStyleIdx="3" presStyleCnt="4">
        <dgm:presLayoutVars>
          <dgm:chMax val="0"/>
          <dgm:bulletEnabled val="1"/>
        </dgm:presLayoutVars>
      </dgm:prSet>
      <dgm:spPr/>
      <dgm:t>
        <a:bodyPr/>
        <a:lstStyle/>
        <a:p>
          <a:endParaRPr lang="zh-CN" altLang="en-US"/>
        </a:p>
      </dgm:t>
    </dgm:pt>
    <dgm:pt modelId="{C1955D1F-A121-4462-9705-2ED924D46146}" type="pres">
      <dgm:prSet presAssocID="{BBB1B533-A5A6-44F6-8D6D-16836EE41F81}" presName="childText" presStyleLbl="revTx" presStyleIdx="3" presStyleCnt="4">
        <dgm:presLayoutVars>
          <dgm:bulletEnabled val="1"/>
        </dgm:presLayoutVars>
      </dgm:prSet>
      <dgm:spPr/>
      <dgm:t>
        <a:bodyPr/>
        <a:lstStyle/>
        <a:p>
          <a:endParaRPr lang="zh-CN" altLang="en-US"/>
        </a:p>
      </dgm:t>
    </dgm:pt>
  </dgm:ptLst>
  <dgm:cxnLst>
    <dgm:cxn modelId="{D544543B-469B-4746-A487-CEC5366D1A1E}" type="presOf" srcId="{AFE7A1CE-0012-493F-ADD5-AE68775674E8}" destId="{8A1948C9-D23D-4515-8F17-C02481EFCAB3}" srcOrd="0" destOrd="4" presId="urn:microsoft.com/office/officeart/2005/8/layout/vList2"/>
    <dgm:cxn modelId="{7494D8D7-5857-4BEB-9E35-DD7B73F51943}" type="presOf" srcId="{1FEC149B-D8E8-4922-AC2E-5E466A37C3FB}" destId="{8A1948C9-D23D-4515-8F17-C02481EFCAB3}" srcOrd="0" destOrd="0" presId="urn:microsoft.com/office/officeart/2005/8/layout/vList2"/>
    <dgm:cxn modelId="{82DA3885-47D8-4E63-B1EF-5ED979B37E61}" srcId="{BBB1B533-A5A6-44F6-8D6D-16836EE41F81}" destId="{624B4B80-4B4A-40A6-B1FB-A4F5EC10456C}" srcOrd="0" destOrd="0" parTransId="{C9489F51-47A1-4A74-8EE3-DF4B5FD350DD}" sibTransId="{6B34B6F7-ED0D-4B72-9C40-41C4E9DE0E03}"/>
    <dgm:cxn modelId="{3D26777C-8C21-4600-99CD-64BDB56976A1}" srcId="{C4EC0F43-BF23-489D-A958-200C14832F78}" destId="{C2AF8536-F846-414E-9058-4BEEC1574DB0}" srcOrd="0" destOrd="0" parTransId="{00494C3B-2964-4FA8-8813-6042ADA837D4}" sibTransId="{D5EDB374-FDAE-4407-9402-250BF3F83082}"/>
    <dgm:cxn modelId="{45BD5FBB-FD10-42B6-BDC2-18BF719B5742}" type="presOf" srcId="{624B4B80-4B4A-40A6-B1FB-A4F5EC10456C}" destId="{C1955D1F-A121-4462-9705-2ED924D46146}" srcOrd="0" destOrd="0" presId="urn:microsoft.com/office/officeart/2005/8/layout/vList2"/>
    <dgm:cxn modelId="{F00DF781-9EFB-448B-8FA0-0CD39361DF63}" srcId="{C2AF8536-F846-414E-9058-4BEEC1574DB0}" destId="{D9D8CDDE-346D-4302-B8C4-4C67045935BB}" srcOrd="0" destOrd="0" parTransId="{30C119D6-A6BF-4CF4-9049-129127AAC064}" sibTransId="{EE9BB0E8-229F-4E4C-9FF3-FF2EE9D48FCF}"/>
    <dgm:cxn modelId="{93BF55F9-5F41-4C66-849C-9155FBD93037}" type="presOf" srcId="{E4F9E53A-5DF5-4DA0-AA0E-EF6F95CC9B30}" destId="{8A1948C9-D23D-4515-8F17-C02481EFCAB3}" srcOrd="0" destOrd="2" presId="urn:microsoft.com/office/officeart/2005/8/layout/vList2"/>
    <dgm:cxn modelId="{FA792A73-24B0-405E-9303-BC35ADD4E0FB}" srcId="{C4EC0F43-BF23-489D-A958-200C14832F78}" destId="{BBB1B533-A5A6-44F6-8D6D-16836EE41F81}" srcOrd="3" destOrd="0" parTransId="{C855C42D-B049-4C08-9041-86B27A1A09C9}" sibTransId="{8066F485-113F-4299-A7D0-E843E483A968}"/>
    <dgm:cxn modelId="{8ED5C338-9343-434C-B7F0-A4251FE02073}" srcId="{C4EC0F43-BF23-489D-A958-200C14832F78}" destId="{868A1A27-48B9-4CEC-83A2-DE6E1C509E46}" srcOrd="1" destOrd="0" parTransId="{6D62743D-0DC1-472E-8D86-C77A96C75FD9}" sibTransId="{32D7D690-1476-4029-AC12-85D3DD9C67C3}"/>
    <dgm:cxn modelId="{55AA06FA-F442-4AA2-92BD-5E8AFA43199E}" srcId="{4B71C46A-1368-472D-A665-4FB1A5211E4C}" destId="{E4F9E53A-5DF5-4DA0-AA0E-EF6F95CC9B30}" srcOrd="2" destOrd="0" parTransId="{9CA2835D-BB99-4571-95CC-25AD6A8396A1}" sibTransId="{9D9A1051-167A-4B57-A1A8-D96F9AF799DE}"/>
    <dgm:cxn modelId="{320C967A-21BD-4B25-AA3A-9D449F69B964}" type="presOf" srcId="{D9D8CDDE-346D-4302-B8C4-4C67045935BB}" destId="{02A77E8D-CCB6-4EC5-8288-CD45033C39F8}" srcOrd="0" destOrd="0" presId="urn:microsoft.com/office/officeart/2005/8/layout/vList2"/>
    <dgm:cxn modelId="{255613DF-C88C-4CF2-A300-3BD3F663F9D0}" srcId="{4B71C46A-1368-472D-A665-4FB1A5211E4C}" destId="{4829238A-870A-4558-AA5A-7D67091BB44D}" srcOrd="1" destOrd="0" parTransId="{D940B589-4E27-47A8-B1A4-7A5893C2B70E}" sibTransId="{56C542F5-321C-441C-B0EC-CBDC3613FC53}"/>
    <dgm:cxn modelId="{9B039EFD-342B-49B2-AD6C-C82618ACAF91}" type="presOf" srcId="{4829238A-870A-4558-AA5A-7D67091BB44D}" destId="{8A1948C9-D23D-4515-8F17-C02481EFCAB3}" srcOrd="0" destOrd="1" presId="urn:microsoft.com/office/officeart/2005/8/layout/vList2"/>
    <dgm:cxn modelId="{BFCD3A79-DB67-4110-AEDE-1985702488C9}" type="presOf" srcId="{BBB1B533-A5A6-44F6-8D6D-16836EE41F81}" destId="{0F9C6564-CF24-4703-B233-607B525270BE}" srcOrd="0" destOrd="0" presId="urn:microsoft.com/office/officeart/2005/8/layout/vList2"/>
    <dgm:cxn modelId="{22D4FFBD-3E53-4D23-8D64-08B84C236878}" type="presOf" srcId="{A6C04811-785D-452C-91D0-9DC09F57C4E1}" destId="{06228625-97C2-4E8A-BA46-0C5C75791670}" srcOrd="0" destOrd="0" presId="urn:microsoft.com/office/officeart/2005/8/layout/vList2"/>
    <dgm:cxn modelId="{D4C8A074-A220-4E04-BE78-7386418893B7}" srcId="{4B71C46A-1368-472D-A665-4FB1A5211E4C}" destId="{AFE7A1CE-0012-493F-ADD5-AE68775674E8}" srcOrd="4" destOrd="0" parTransId="{FE692A80-4B01-44F5-8E64-A42925B6EE74}" sibTransId="{387DE022-1570-4929-B658-B58541216EB3}"/>
    <dgm:cxn modelId="{74980FB8-DF27-4E26-A385-EC91F49A85F2}" type="presOf" srcId="{0378D055-FB68-47D1-AC7D-97ACA0A52DC1}" destId="{8A1948C9-D23D-4515-8F17-C02481EFCAB3}" srcOrd="0" destOrd="3" presId="urn:microsoft.com/office/officeart/2005/8/layout/vList2"/>
    <dgm:cxn modelId="{3CA84922-BCEC-4108-B9F3-0712238FDCDC}" type="presOf" srcId="{C4EC0F43-BF23-489D-A958-200C14832F78}" destId="{9435640C-87E1-4FC3-9B8A-BE3475D8DC71}" srcOrd="0" destOrd="0" presId="urn:microsoft.com/office/officeart/2005/8/layout/vList2"/>
    <dgm:cxn modelId="{939629E9-AA3C-41B7-B1E2-89BAE8F3F70E}" type="presOf" srcId="{868A1A27-48B9-4CEC-83A2-DE6E1C509E46}" destId="{B295914E-D8DE-4825-9E8F-4330A3E39209}" srcOrd="0" destOrd="0" presId="urn:microsoft.com/office/officeart/2005/8/layout/vList2"/>
    <dgm:cxn modelId="{50BF52A9-04BA-4C29-BEB1-945E11DEFC0E}" type="presOf" srcId="{4B71C46A-1368-472D-A665-4FB1A5211E4C}" destId="{3B66827A-3510-4114-9E1D-9E19771588D8}" srcOrd="0" destOrd="0" presId="urn:microsoft.com/office/officeart/2005/8/layout/vList2"/>
    <dgm:cxn modelId="{CBDF155D-284F-4EB2-82AD-0A0030C79B43}" type="presOf" srcId="{C2AF8536-F846-414E-9058-4BEEC1574DB0}" destId="{05415141-7FE9-4491-9320-F0DCB107BED0}" srcOrd="0" destOrd="0" presId="urn:microsoft.com/office/officeart/2005/8/layout/vList2"/>
    <dgm:cxn modelId="{2563CA5C-066C-4139-87EB-F72248CDFED8}" srcId="{C4EC0F43-BF23-489D-A958-200C14832F78}" destId="{4B71C46A-1368-472D-A665-4FB1A5211E4C}" srcOrd="2" destOrd="0" parTransId="{FC4AE395-14E3-46A2-A9A3-1F2A28392F88}" sibTransId="{B0DFF3FA-F79F-47FE-845C-2A66F96773A7}"/>
    <dgm:cxn modelId="{A8CCC25F-3DBD-431B-A451-EB795FF77B02}" srcId="{4B71C46A-1368-472D-A665-4FB1A5211E4C}" destId="{1FEC149B-D8E8-4922-AC2E-5E466A37C3FB}" srcOrd="0" destOrd="0" parTransId="{69BB1001-F714-4C8E-ADE7-3A574FEB1AB6}" sibTransId="{DF168637-790B-4A2D-8388-F8933D957A97}"/>
    <dgm:cxn modelId="{BB557672-8D0B-4A06-832F-A8B56E9C9D10}" srcId="{4B71C46A-1368-472D-A665-4FB1A5211E4C}" destId="{0378D055-FB68-47D1-AC7D-97ACA0A52DC1}" srcOrd="3" destOrd="0" parTransId="{175B7A38-1C07-4E8E-8D6A-08A6D5FDEAFA}" sibTransId="{A46B5816-C2B0-4256-BFA0-D08383D5E84C}"/>
    <dgm:cxn modelId="{5834734A-B54C-4B8B-ACB8-9AADAB016E6E}" srcId="{868A1A27-48B9-4CEC-83A2-DE6E1C509E46}" destId="{A6C04811-785D-452C-91D0-9DC09F57C4E1}" srcOrd="0" destOrd="0" parTransId="{DC826495-CA7B-4C3F-8B73-4A4B839090CF}" sibTransId="{A7EAD315-9682-432F-A213-AFF8D2E8CE34}"/>
    <dgm:cxn modelId="{5DCCD3F6-3231-4759-8E7B-70CF94905A46}" type="presParOf" srcId="{9435640C-87E1-4FC3-9B8A-BE3475D8DC71}" destId="{05415141-7FE9-4491-9320-F0DCB107BED0}" srcOrd="0" destOrd="0" presId="urn:microsoft.com/office/officeart/2005/8/layout/vList2"/>
    <dgm:cxn modelId="{E331FC85-644C-48F3-95CF-7D102912CF85}" type="presParOf" srcId="{9435640C-87E1-4FC3-9B8A-BE3475D8DC71}" destId="{02A77E8D-CCB6-4EC5-8288-CD45033C39F8}" srcOrd="1" destOrd="0" presId="urn:microsoft.com/office/officeart/2005/8/layout/vList2"/>
    <dgm:cxn modelId="{4E43346F-C62C-453C-A65A-E900D847B90A}" type="presParOf" srcId="{9435640C-87E1-4FC3-9B8A-BE3475D8DC71}" destId="{B295914E-D8DE-4825-9E8F-4330A3E39209}" srcOrd="2" destOrd="0" presId="urn:microsoft.com/office/officeart/2005/8/layout/vList2"/>
    <dgm:cxn modelId="{9865A54D-EF11-4CF2-9455-7111FDDBF2E6}" type="presParOf" srcId="{9435640C-87E1-4FC3-9B8A-BE3475D8DC71}" destId="{06228625-97C2-4E8A-BA46-0C5C75791670}" srcOrd="3" destOrd="0" presId="urn:microsoft.com/office/officeart/2005/8/layout/vList2"/>
    <dgm:cxn modelId="{50988C43-72F8-4283-8344-F155416520B0}" type="presParOf" srcId="{9435640C-87E1-4FC3-9B8A-BE3475D8DC71}" destId="{3B66827A-3510-4114-9E1D-9E19771588D8}" srcOrd="4" destOrd="0" presId="urn:microsoft.com/office/officeart/2005/8/layout/vList2"/>
    <dgm:cxn modelId="{8F6AED08-28D3-465D-8887-56D632344EFC}" type="presParOf" srcId="{9435640C-87E1-4FC3-9B8A-BE3475D8DC71}" destId="{8A1948C9-D23D-4515-8F17-C02481EFCAB3}" srcOrd="5" destOrd="0" presId="urn:microsoft.com/office/officeart/2005/8/layout/vList2"/>
    <dgm:cxn modelId="{A707BED8-32CE-4FB2-AD8D-EECD28D50537}" type="presParOf" srcId="{9435640C-87E1-4FC3-9B8A-BE3475D8DC71}" destId="{0F9C6564-CF24-4703-B233-607B525270BE}" srcOrd="6" destOrd="0" presId="urn:microsoft.com/office/officeart/2005/8/layout/vList2"/>
    <dgm:cxn modelId="{D182FEFC-B669-4ECC-9AC6-49B43FB6DB4B}" type="presParOf" srcId="{9435640C-87E1-4FC3-9B8A-BE3475D8DC71}" destId="{C1955D1F-A121-4462-9705-2ED924D46146}"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15141-7FE9-4491-9320-F0DCB107BED0}">
      <dsp:nvSpPr>
        <dsp:cNvPr id="0" name=""/>
        <dsp:cNvSpPr/>
      </dsp:nvSpPr>
      <dsp:spPr>
        <a:xfrm>
          <a:off x="0" y="81807"/>
          <a:ext cx="8229600" cy="5282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kern="1200" dirty="0" smtClean="0">
              <a:latin typeface="楷体" pitchFamily="49" charset="-122"/>
              <a:ea typeface="楷体" pitchFamily="49" charset="-122"/>
            </a:rPr>
            <a:t>第一节 密码功能的应用</a:t>
          </a:r>
          <a:endParaRPr lang="zh-CN" sz="2100" kern="1200" dirty="0">
            <a:latin typeface="楷体" pitchFamily="49" charset="-122"/>
            <a:ea typeface="楷体" pitchFamily="49" charset="-122"/>
          </a:endParaRPr>
        </a:p>
      </dsp:txBody>
      <dsp:txXfrm>
        <a:off x="25787" y="107594"/>
        <a:ext cx="8178026" cy="476681"/>
      </dsp:txXfrm>
    </dsp:sp>
    <dsp:sp modelId="{02A77E8D-CCB6-4EC5-8288-CD45033C39F8}">
      <dsp:nvSpPr>
        <dsp:cNvPr id="0" name=""/>
        <dsp:cNvSpPr/>
      </dsp:nvSpPr>
      <dsp:spPr>
        <a:xfrm>
          <a:off x="0" y="610062"/>
          <a:ext cx="8229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zh-CN" sz="1600" kern="1200" smtClean="0">
              <a:latin typeface="楷体" pitchFamily="49" charset="-122"/>
              <a:ea typeface="楷体" pitchFamily="49" charset="-122"/>
            </a:rPr>
            <a:t>链路加密、端到端加密、流量分析</a:t>
          </a:r>
          <a:endParaRPr lang="zh-CN" sz="1600" kern="1200">
            <a:latin typeface="楷体" pitchFamily="49" charset="-122"/>
            <a:ea typeface="楷体" pitchFamily="49" charset="-122"/>
          </a:endParaRPr>
        </a:p>
      </dsp:txBody>
      <dsp:txXfrm>
        <a:off x="0" y="610062"/>
        <a:ext cx="8229600" cy="347760"/>
      </dsp:txXfrm>
    </dsp:sp>
    <dsp:sp modelId="{B295914E-D8DE-4825-9E8F-4330A3E39209}">
      <dsp:nvSpPr>
        <dsp:cNvPr id="0" name=""/>
        <dsp:cNvSpPr/>
      </dsp:nvSpPr>
      <dsp:spPr>
        <a:xfrm>
          <a:off x="0" y="957822"/>
          <a:ext cx="8229600" cy="5282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kern="1200" dirty="0" smtClean="0">
              <a:latin typeface="楷体" pitchFamily="49" charset="-122"/>
              <a:ea typeface="楷体" pitchFamily="49" charset="-122"/>
            </a:rPr>
            <a:t>第二节 密钥长度</a:t>
          </a:r>
          <a:endParaRPr lang="zh-CN" sz="2100" kern="1200" dirty="0">
            <a:latin typeface="楷体" pitchFamily="49" charset="-122"/>
            <a:ea typeface="楷体" pitchFamily="49" charset="-122"/>
          </a:endParaRPr>
        </a:p>
      </dsp:txBody>
      <dsp:txXfrm>
        <a:off x="25787" y="983609"/>
        <a:ext cx="8178026" cy="476681"/>
      </dsp:txXfrm>
    </dsp:sp>
    <dsp:sp modelId="{06228625-97C2-4E8A-BA46-0C5C75791670}">
      <dsp:nvSpPr>
        <dsp:cNvPr id="0" name=""/>
        <dsp:cNvSpPr/>
      </dsp:nvSpPr>
      <dsp:spPr>
        <a:xfrm>
          <a:off x="0" y="1486077"/>
          <a:ext cx="8229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zh-CN" altLang="en-US" sz="1600" kern="1200" dirty="0" smtClean="0">
              <a:latin typeface="楷体" pitchFamily="49" charset="-122"/>
              <a:ea typeface="楷体" pitchFamily="49" charset="-122"/>
            </a:rPr>
            <a:t>应对穷举攻击的密钥量</a:t>
          </a:r>
          <a:endParaRPr lang="zh-CN" sz="1600" kern="1200" dirty="0">
            <a:latin typeface="楷体" pitchFamily="49" charset="-122"/>
            <a:ea typeface="楷体" pitchFamily="49" charset="-122"/>
          </a:endParaRPr>
        </a:p>
      </dsp:txBody>
      <dsp:txXfrm>
        <a:off x="0" y="1486077"/>
        <a:ext cx="8229600" cy="347760"/>
      </dsp:txXfrm>
    </dsp:sp>
    <dsp:sp modelId="{3B66827A-3510-4114-9E1D-9E19771588D8}">
      <dsp:nvSpPr>
        <dsp:cNvPr id="0" name=""/>
        <dsp:cNvSpPr/>
      </dsp:nvSpPr>
      <dsp:spPr>
        <a:xfrm>
          <a:off x="0" y="1833837"/>
          <a:ext cx="8229600" cy="5282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kern="1200" dirty="0" smtClean="0">
              <a:latin typeface="楷体" pitchFamily="49" charset="-122"/>
              <a:ea typeface="楷体" pitchFamily="49" charset="-122"/>
            </a:rPr>
            <a:t>第三节 密钥管理与密钥分配</a:t>
          </a:r>
          <a:endParaRPr lang="zh-CN" sz="2100" kern="1200" dirty="0">
            <a:latin typeface="楷体" pitchFamily="49" charset="-122"/>
            <a:ea typeface="楷体" pitchFamily="49" charset="-122"/>
          </a:endParaRPr>
        </a:p>
      </dsp:txBody>
      <dsp:txXfrm>
        <a:off x="25787" y="1859624"/>
        <a:ext cx="8178026" cy="476681"/>
      </dsp:txXfrm>
    </dsp:sp>
    <dsp:sp modelId="{8A1948C9-D23D-4515-8F17-C02481EFCAB3}">
      <dsp:nvSpPr>
        <dsp:cNvPr id="0" name=""/>
        <dsp:cNvSpPr/>
      </dsp:nvSpPr>
      <dsp:spPr>
        <a:xfrm>
          <a:off x="0" y="2362092"/>
          <a:ext cx="8229600" cy="147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zh-CN" sz="1600" kern="1200" dirty="0" smtClean="0">
              <a:latin typeface="楷体" pitchFamily="49" charset="-122"/>
              <a:ea typeface="楷体" pitchFamily="49" charset="-122"/>
            </a:rPr>
            <a:t>密钥管理</a:t>
          </a:r>
          <a:endParaRPr lang="zh-CN" sz="1600" kern="1200" dirty="0">
            <a:latin typeface="楷体" pitchFamily="49" charset="-122"/>
            <a:ea typeface="楷体" pitchFamily="49" charset="-122"/>
          </a:endParaRPr>
        </a:p>
        <a:p>
          <a:pPr marL="171450" lvl="1" indent="-171450" algn="l" defTabSz="711200" rtl="0">
            <a:lnSpc>
              <a:spcPct val="90000"/>
            </a:lnSpc>
            <a:spcBef>
              <a:spcPct val="0"/>
            </a:spcBef>
            <a:spcAft>
              <a:spcPct val="20000"/>
            </a:spcAft>
            <a:buChar char="••"/>
          </a:pPr>
          <a:r>
            <a:rPr lang="zh-CN" sz="1600" kern="1200" dirty="0" smtClean="0">
              <a:latin typeface="楷体" pitchFamily="49" charset="-122"/>
              <a:ea typeface="楷体" pitchFamily="49" charset="-122"/>
            </a:rPr>
            <a:t>对称密码系统的密钥分配</a:t>
          </a:r>
          <a:r>
            <a:rPr lang="zh-CN" altLang="en-US" sz="1600" kern="1200" dirty="0" smtClean="0">
              <a:latin typeface="楷体" pitchFamily="49" charset="-122"/>
              <a:ea typeface="楷体" pitchFamily="49" charset="-122"/>
            </a:rPr>
            <a:t>、</a:t>
          </a:r>
          <a:r>
            <a:rPr lang="en-US" altLang="zh-CN" sz="1600" kern="1200" dirty="0" smtClean="0">
              <a:latin typeface="楷体" pitchFamily="49" charset="-122"/>
              <a:ea typeface="楷体" pitchFamily="49" charset="-122"/>
            </a:rPr>
            <a:t>KDC</a:t>
          </a:r>
          <a:r>
            <a:rPr lang="zh-CN" altLang="en-US" sz="1600" kern="1200" dirty="0" smtClean="0">
              <a:latin typeface="楷体" pitchFamily="49" charset="-122"/>
              <a:ea typeface="楷体" pitchFamily="49" charset="-122"/>
            </a:rPr>
            <a:t>、层次化管理</a:t>
          </a:r>
          <a:endParaRPr lang="zh-CN" sz="1600" kern="1200" dirty="0">
            <a:latin typeface="楷体" pitchFamily="49" charset="-122"/>
            <a:ea typeface="楷体" pitchFamily="49" charset="-122"/>
          </a:endParaRPr>
        </a:p>
        <a:p>
          <a:pPr marL="171450" lvl="1" indent="-171450" algn="l" defTabSz="711200" rtl="0">
            <a:lnSpc>
              <a:spcPct val="90000"/>
            </a:lnSpc>
            <a:spcBef>
              <a:spcPct val="0"/>
            </a:spcBef>
            <a:spcAft>
              <a:spcPct val="20000"/>
            </a:spcAft>
            <a:buChar char="••"/>
          </a:pPr>
          <a:r>
            <a:rPr lang="zh-CN" sz="1600" kern="1200" dirty="0" smtClean="0">
              <a:latin typeface="楷体" pitchFamily="49" charset="-122"/>
              <a:ea typeface="楷体" pitchFamily="49" charset="-122"/>
            </a:rPr>
            <a:t>公钥密码系统的密钥分配</a:t>
          </a:r>
          <a:r>
            <a:rPr lang="zh-CN" altLang="en-US" sz="1600" kern="1200" dirty="0" smtClean="0">
              <a:latin typeface="楷体" pitchFamily="49" charset="-122"/>
              <a:ea typeface="楷体" pitchFamily="49" charset="-122"/>
            </a:rPr>
            <a:t>、管理</a:t>
          </a:r>
          <a:endParaRPr lang="zh-CN" sz="1600" kern="1200" dirty="0">
            <a:latin typeface="楷体" pitchFamily="49" charset="-122"/>
            <a:ea typeface="楷体" pitchFamily="49" charset="-122"/>
          </a:endParaRPr>
        </a:p>
        <a:p>
          <a:pPr marL="171450" lvl="1" indent="-171450" algn="l" defTabSz="711200" rtl="0">
            <a:lnSpc>
              <a:spcPct val="90000"/>
            </a:lnSpc>
            <a:spcBef>
              <a:spcPct val="0"/>
            </a:spcBef>
            <a:spcAft>
              <a:spcPct val="20000"/>
            </a:spcAft>
            <a:buChar char="••"/>
          </a:pPr>
          <a:r>
            <a:rPr lang="zh-CN" sz="1600" kern="1200" dirty="0" smtClean="0">
              <a:latin typeface="楷体" pitchFamily="49" charset="-122"/>
              <a:ea typeface="楷体" pitchFamily="49" charset="-122"/>
            </a:rPr>
            <a:t>公钥密码</a:t>
          </a:r>
          <a:r>
            <a:rPr lang="en-US" altLang="zh-CN" sz="1600" kern="1200" dirty="0" smtClean="0">
              <a:latin typeface="楷体" pitchFamily="49" charset="-122"/>
              <a:ea typeface="楷体" pitchFamily="49" charset="-122"/>
            </a:rPr>
            <a:t>-</a:t>
          </a:r>
          <a:r>
            <a:rPr lang="zh-CN" sz="1600" kern="1200" dirty="0" smtClean="0">
              <a:latin typeface="楷体" pitchFamily="49" charset="-122"/>
              <a:ea typeface="楷体" pitchFamily="49" charset="-122"/>
            </a:rPr>
            <a:t>对称密钥</a:t>
          </a:r>
          <a:r>
            <a:rPr lang="zh-CN" altLang="en-US" sz="1600" kern="1200" dirty="0" smtClean="0">
              <a:latin typeface="楷体" pitchFamily="49" charset="-122"/>
              <a:ea typeface="楷体" pitchFamily="49" charset="-122"/>
            </a:rPr>
            <a:t>混合管理</a:t>
          </a:r>
          <a:endParaRPr lang="zh-CN" sz="1600" kern="1200" dirty="0">
            <a:latin typeface="楷体" pitchFamily="49" charset="-122"/>
            <a:ea typeface="楷体" pitchFamily="49" charset="-122"/>
          </a:endParaRPr>
        </a:p>
        <a:p>
          <a:pPr marL="171450" lvl="1" indent="-171450" algn="l" defTabSz="711200" rtl="0">
            <a:lnSpc>
              <a:spcPct val="90000"/>
            </a:lnSpc>
            <a:spcBef>
              <a:spcPct val="0"/>
            </a:spcBef>
            <a:spcAft>
              <a:spcPct val="20000"/>
            </a:spcAft>
            <a:buChar char="••"/>
          </a:pPr>
          <a:r>
            <a:rPr lang="en-US" sz="1600" kern="1200" dirty="0" err="1" smtClean="0">
              <a:latin typeface="楷体" pitchFamily="49" charset="-122"/>
              <a:ea typeface="楷体" pitchFamily="49" charset="-122"/>
            </a:rPr>
            <a:t>Diffie</a:t>
          </a:r>
          <a:r>
            <a:rPr lang="en-US" sz="1600" kern="1200" dirty="0" smtClean="0">
              <a:latin typeface="楷体" pitchFamily="49" charset="-122"/>
              <a:ea typeface="楷体" pitchFamily="49" charset="-122"/>
            </a:rPr>
            <a:t>-Hellman</a:t>
          </a:r>
          <a:r>
            <a:rPr lang="zh-CN" sz="1600" kern="1200" dirty="0" smtClean="0">
              <a:latin typeface="楷体" pitchFamily="49" charset="-122"/>
              <a:ea typeface="楷体" pitchFamily="49" charset="-122"/>
            </a:rPr>
            <a:t>密钥</a:t>
          </a:r>
          <a:r>
            <a:rPr lang="zh-CN" altLang="en-US" sz="1600" kern="1200" dirty="0" smtClean="0">
              <a:latin typeface="楷体" pitchFamily="49" charset="-122"/>
              <a:ea typeface="楷体" pitchFamily="49" charset="-122"/>
            </a:rPr>
            <a:t>协商</a:t>
          </a:r>
          <a:r>
            <a:rPr lang="zh-CN" sz="1600" kern="1200" dirty="0" smtClean="0">
              <a:latin typeface="楷体" pitchFamily="49" charset="-122"/>
              <a:ea typeface="楷体" pitchFamily="49" charset="-122"/>
            </a:rPr>
            <a:t>协议</a:t>
          </a:r>
          <a:endParaRPr lang="zh-CN" sz="1600" kern="1200" dirty="0">
            <a:latin typeface="楷体" pitchFamily="49" charset="-122"/>
            <a:ea typeface="楷体" pitchFamily="49" charset="-122"/>
          </a:endParaRPr>
        </a:p>
      </dsp:txBody>
      <dsp:txXfrm>
        <a:off x="0" y="2362092"/>
        <a:ext cx="8229600" cy="1477980"/>
      </dsp:txXfrm>
    </dsp:sp>
    <dsp:sp modelId="{0F9C6564-CF24-4703-B233-607B525270BE}">
      <dsp:nvSpPr>
        <dsp:cNvPr id="0" name=""/>
        <dsp:cNvSpPr/>
      </dsp:nvSpPr>
      <dsp:spPr>
        <a:xfrm>
          <a:off x="0" y="3840073"/>
          <a:ext cx="8229600" cy="5282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kern="1200" dirty="0" smtClean="0">
              <a:latin typeface="楷体" pitchFamily="49" charset="-122"/>
              <a:ea typeface="楷体" pitchFamily="49" charset="-122"/>
            </a:rPr>
            <a:t>第四节 秘密分享技术</a:t>
          </a:r>
          <a:endParaRPr lang="zh-CN" sz="2100" kern="1200" dirty="0">
            <a:latin typeface="楷体" pitchFamily="49" charset="-122"/>
            <a:ea typeface="楷体" pitchFamily="49" charset="-122"/>
          </a:endParaRPr>
        </a:p>
      </dsp:txBody>
      <dsp:txXfrm>
        <a:off x="25787" y="3865860"/>
        <a:ext cx="8178026" cy="476681"/>
      </dsp:txXfrm>
    </dsp:sp>
    <dsp:sp modelId="{C1955D1F-A121-4462-9705-2ED924D46146}">
      <dsp:nvSpPr>
        <dsp:cNvPr id="0" name=""/>
        <dsp:cNvSpPr/>
      </dsp:nvSpPr>
      <dsp:spPr>
        <a:xfrm>
          <a:off x="0" y="4368328"/>
          <a:ext cx="8229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zh-CN" sz="1600" kern="1200" dirty="0" smtClean="0">
              <a:latin typeface="楷体" pitchFamily="49" charset="-122"/>
              <a:ea typeface="楷体" pitchFamily="49" charset="-122"/>
            </a:rPr>
            <a:t>门限方案</a:t>
          </a:r>
          <a:r>
            <a:rPr lang="zh-CN" altLang="en-US" sz="1600" kern="1200" dirty="0" smtClean="0">
              <a:latin typeface="楷体" pitchFamily="49" charset="-122"/>
              <a:ea typeface="楷体" pitchFamily="49" charset="-122"/>
            </a:rPr>
            <a:t>、</a:t>
          </a:r>
          <a:r>
            <a:rPr lang="zh-CN" sz="1600" kern="1200" dirty="0" smtClean="0">
              <a:latin typeface="楷体" pitchFamily="49" charset="-122"/>
              <a:ea typeface="楷体" pitchFamily="49" charset="-122"/>
            </a:rPr>
            <a:t>拉格朗日插值多项式门限方案</a:t>
          </a:r>
          <a:endParaRPr lang="zh-CN" sz="1600" kern="1200" dirty="0">
            <a:latin typeface="楷体" pitchFamily="49" charset="-122"/>
            <a:ea typeface="楷体" pitchFamily="49" charset="-122"/>
          </a:endParaRPr>
        </a:p>
      </dsp:txBody>
      <dsp:txXfrm>
        <a:off x="0" y="4368328"/>
        <a:ext cx="8229600" cy="3477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A26E3-1D7A-4B27-9728-9D07880B0447}" type="datetimeFigureOut">
              <a:rPr lang="zh-CN" altLang="en-US"/>
              <a:pPr>
                <a:defRPr/>
              </a:pPr>
              <a:t>2018/11/20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444301-F996-45C1-BAED-7C37CE69DBCC}" type="slidenum">
              <a:rPr lang="zh-CN" altLang="en-US"/>
              <a:pPr>
                <a:defRPr/>
              </a:pPr>
              <a:t>‹#›</a:t>
            </a:fld>
            <a:endParaRPr lang="zh-CN" altLang="en-US"/>
          </a:p>
        </p:txBody>
      </p:sp>
    </p:spTree>
    <p:extLst>
      <p:ext uri="{BB962C8B-B14F-4D97-AF65-F5344CB8AC3E}">
        <p14:creationId xmlns:p14="http://schemas.microsoft.com/office/powerpoint/2010/main" val="85678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8</a:t>
            </a:fld>
            <a:endParaRPr lang="zh-CN" altLang="en-US"/>
          </a:p>
        </p:txBody>
      </p:sp>
    </p:spTree>
    <p:extLst>
      <p:ext uri="{BB962C8B-B14F-4D97-AF65-F5344CB8AC3E}">
        <p14:creationId xmlns:p14="http://schemas.microsoft.com/office/powerpoint/2010/main" val="1180815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9</a:t>
            </a:fld>
            <a:endParaRPr lang="zh-CN" altLang="en-US"/>
          </a:p>
        </p:txBody>
      </p:sp>
    </p:spTree>
    <p:extLst>
      <p:ext uri="{BB962C8B-B14F-4D97-AF65-F5344CB8AC3E}">
        <p14:creationId xmlns:p14="http://schemas.microsoft.com/office/powerpoint/2010/main" val="2304703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例如：</a:t>
            </a:r>
            <a:r>
              <a:rPr lang="en-US" altLang="zh-CN" dirty="0" smtClean="0"/>
              <a:t>DNA</a:t>
            </a:r>
            <a:r>
              <a:rPr lang="zh-CN" altLang="en-US" dirty="0" smtClean="0"/>
              <a:t>技术可以用于求解图的连通问题</a:t>
            </a:r>
            <a:endParaRPr lang="en-US" altLang="zh-CN" dirty="0" smtClean="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20</a:t>
            </a:fld>
            <a:endParaRPr lang="zh-CN" altLang="en-US"/>
          </a:p>
        </p:txBody>
      </p:sp>
    </p:spTree>
    <p:extLst>
      <p:ext uri="{BB962C8B-B14F-4D97-AF65-F5344CB8AC3E}">
        <p14:creationId xmlns:p14="http://schemas.microsoft.com/office/powerpoint/2010/main" val="179917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21</a:t>
            </a:fld>
            <a:endParaRPr lang="zh-CN" altLang="en-US"/>
          </a:p>
        </p:txBody>
      </p:sp>
    </p:spTree>
    <p:extLst>
      <p:ext uri="{BB962C8B-B14F-4D97-AF65-F5344CB8AC3E}">
        <p14:creationId xmlns:p14="http://schemas.microsoft.com/office/powerpoint/2010/main" val="265697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51</a:t>
            </a:fld>
            <a:endParaRPr lang="zh-CN" altLang="en-US"/>
          </a:p>
        </p:txBody>
      </p:sp>
    </p:spTree>
    <p:extLst>
      <p:ext uri="{BB962C8B-B14F-4D97-AF65-F5344CB8AC3E}">
        <p14:creationId xmlns:p14="http://schemas.microsoft.com/office/powerpoint/2010/main" val="2032855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70</a:t>
            </a:fld>
            <a:endParaRPr lang="zh-CN" altLang="en-US"/>
          </a:p>
        </p:txBody>
      </p:sp>
    </p:spTree>
    <p:extLst>
      <p:ext uri="{BB962C8B-B14F-4D97-AF65-F5344CB8AC3E}">
        <p14:creationId xmlns:p14="http://schemas.microsoft.com/office/powerpoint/2010/main" val="4180220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8BBE14-40AF-425E-9084-30AB657AEC72}" type="slidenum">
              <a:rPr lang="en-AU" altLang="zh-CN"/>
              <a:pPr/>
              <a:t>77</a:t>
            </a:fld>
            <a:endParaRPr lang="en-AU" altLang="zh-CN"/>
          </a:p>
        </p:txBody>
      </p:sp>
      <p:sp>
        <p:nvSpPr>
          <p:cNvPr id="93186" name="Rectangle 2"/>
          <p:cNvSpPr>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931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dirty="0">
              <a:latin typeface="Times-Roman" charset="0"/>
            </a:endParaRPr>
          </a:p>
        </p:txBody>
      </p:sp>
    </p:spTree>
    <p:extLst>
      <p:ext uri="{BB962C8B-B14F-4D97-AF65-F5344CB8AC3E}">
        <p14:creationId xmlns:p14="http://schemas.microsoft.com/office/powerpoint/2010/main" val="57109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102</a:t>
            </a:fld>
            <a:endParaRPr lang="zh-CN" altLang="en-US"/>
          </a:p>
        </p:txBody>
      </p:sp>
    </p:spTree>
    <p:extLst>
      <p:ext uri="{BB962C8B-B14F-4D97-AF65-F5344CB8AC3E}">
        <p14:creationId xmlns:p14="http://schemas.microsoft.com/office/powerpoint/2010/main" val="811360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365104"/>
            <a:ext cx="4930775" cy="1197496"/>
          </a:xfrm>
        </p:spPr>
        <p:txBody>
          <a:bodyPr/>
          <a:lstStyle>
            <a:lvl1pPr algn="l">
              <a:defRPr sz="48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304800" y="5661248"/>
            <a:ext cx="6400800" cy="381000"/>
          </a:xfrm>
        </p:spPr>
        <p:txBody>
          <a:bodyPr/>
          <a:lstStyle>
            <a:lvl1pPr marL="0" indent="0">
              <a:buFont typeface="Wingdings" pitchFamily="2" charset="2"/>
              <a:buNone/>
              <a:defRPr sz="2400" b="1" i="0">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274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down)">
                                      <p:cBhvr>
                                        <p:cTn id="15" dur="500"/>
                                        <p:tgtEl>
                                          <p:spTgt spid="118"/>
                                        </p:tgtEl>
                                      </p:cBhvr>
                                    </p:animEffect>
                                  </p:childTnLst>
                                </p:cTn>
                              </p:par>
                            </p:childTnLst>
                          </p:cTn>
                        </p:par>
                        <p:par>
                          <p:cTn id="16" fill="hold">
                            <p:stCondLst>
                              <p:cond delay="3500"/>
                            </p:stCondLst>
                            <p:childTnLst>
                              <p:par>
                                <p:cTn id="17" presetID="2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down)">
                                      <p:cBhvr>
                                        <p:cTn id="19" dur="500"/>
                                        <p:tgtEl>
                                          <p:spTgt spid="11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down)">
                                      <p:cBhvr>
                                        <p:cTn id="23" dur="1000"/>
                                        <p:tgtEl>
                                          <p:spTgt spid="115"/>
                                        </p:tgtEl>
                                      </p:cBhvr>
                                    </p:animEffect>
                                  </p:childTnLst>
                                </p:cTn>
                              </p:par>
                              <p:par>
                                <p:cTn id="24" presetID="10" presetClass="entr" presetSubtype="0" fill="hold"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par>
                          <p:cTn id="27" fill="hold">
                            <p:stCondLst>
                              <p:cond delay="680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780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9A68F19-F560-49B1-9E08-81633D012D31}"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4358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DB13CD1-342A-49A6-B2DC-C9C8B470A9DA}"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3170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结束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179822" y="1223392"/>
            <a:ext cx="6784355" cy="1197496"/>
          </a:xfrm>
        </p:spPr>
        <p:txBody>
          <a:bodyPr/>
          <a:lstStyle>
            <a:lvl1pPr algn="ctr">
              <a:defRPr sz="54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1698389" y="5229200"/>
            <a:ext cx="5747221" cy="576064"/>
          </a:xfrm>
        </p:spPr>
        <p:txBody>
          <a:bodyPr/>
          <a:lstStyle>
            <a:lvl1pPr marL="0" indent="0" algn="ctr">
              <a:buFont typeface="Wingdings" pitchFamily="2" charset="2"/>
              <a:buNone/>
              <a:defRPr sz="2800" b="1" i="1">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1011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22" presetClass="exit" presetSubtype="1" fill="hold" nodeType="afterEffect">
                                  <p:stCondLst>
                                    <p:cond delay="0"/>
                                  </p:stCondLst>
                                  <p:childTnLst>
                                    <p:animEffect transition="out" filter="wipe(up)">
                                      <p:cBhvr>
                                        <p:cTn id="10" dur="750"/>
                                        <p:tgtEl>
                                          <p:spTgt spid="115"/>
                                        </p:tgtEl>
                                      </p:cBhvr>
                                    </p:animEffect>
                                    <p:set>
                                      <p:cBhvr>
                                        <p:cTn id="11" dur="1" fill="hold">
                                          <p:stCondLst>
                                            <p:cond delay="749"/>
                                          </p:stCondLst>
                                        </p:cTn>
                                        <p:tgtEl>
                                          <p:spTgt spid="115"/>
                                        </p:tgtEl>
                                        <p:attrNameLst>
                                          <p:attrName>style.visibility</p:attrName>
                                        </p:attrNameLst>
                                      </p:cBhvr>
                                      <p:to>
                                        <p:strVal val="hidden"/>
                                      </p:to>
                                    </p:set>
                                  </p:childTnLst>
                                </p:cTn>
                              </p:par>
                            </p:childTnLst>
                          </p:cTn>
                        </p:par>
                        <p:par>
                          <p:cTn id="12" fill="hold">
                            <p:stCondLst>
                              <p:cond delay="2750"/>
                            </p:stCondLst>
                            <p:childTnLst>
                              <p:par>
                                <p:cTn id="13" presetID="22" presetClass="exit" presetSubtype="1" fill="hold" nodeType="afterEffect">
                                  <p:stCondLst>
                                    <p:cond delay="0"/>
                                  </p:stCondLst>
                                  <p:childTnLst>
                                    <p:animEffect transition="out" filter="wipe(up)">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par>
                          <p:cTn id="16" fill="hold">
                            <p:stCondLst>
                              <p:cond delay="3250"/>
                            </p:stCondLst>
                            <p:childTnLst>
                              <p:par>
                                <p:cTn id="17" presetID="22" presetClass="exit" presetSubtype="1" fill="hold" nodeType="afterEffect">
                                  <p:stCondLst>
                                    <p:cond delay="0"/>
                                  </p:stCondLst>
                                  <p:childTnLst>
                                    <p:animEffect transition="out" filter="wipe(up)">
                                      <p:cBhvr>
                                        <p:cTn id="18" dur="500"/>
                                        <p:tgtEl>
                                          <p:spTgt spid="118"/>
                                        </p:tgtEl>
                                      </p:cBhvr>
                                    </p:animEffect>
                                    <p:set>
                                      <p:cBhvr>
                                        <p:cTn id="19" dur="1" fill="hold">
                                          <p:stCondLst>
                                            <p:cond delay="499"/>
                                          </p:stCondLst>
                                        </p:cTn>
                                        <p:tgtEl>
                                          <p:spTgt spid="118"/>
                                        </p:tgtEl>
                                        <p:attrNameLst>
                                          <p:attrName>style.visibility</p:attrName>
                                        </p:attrNameLst>
                                      </p:cBhvr>
                                      <p:to>
                                        <p:strVal val="hidden"/>
                                      </p:to>
                                    </p:set>
                                  </p:childTnLst>
                                </p:cTn>
                              </p:par>
                            </p:childTnLst>
                          </p:cTn>
                        </p:par>
                        <p:par>
                          <p:cTn id="20" fill="hold">
                            <p:stCondLst>
                              <p:cond delay="3750"/>
                            </p:stCondLst>
                            <p:childTnLst>
                              <p:par>
                                <p:cTn id="21" presetID="10" presetClass="exit" presetSubtype="0" fill="hold" nodeType="afterEffect">
                                  <p:stCondLst>
                                    <p:cond delay="0"/>
                                  </p:stCondLst>
                                  <p:childTnLst>
                                    <p:animEffect transition="out" filter="fade">
                                      <p:cBhvr>
                                        <p:cTn id="22" dur="1000"/>
                                        <p:tgtEl>
                                          <p:spTgt spid="116"/>
                                        </p:tgtEl>
                                      </p:cBhvr>
                                    </p:animEffect>
                                    <p:set>
                                      <p:cBhvr>
                                        <p:cTn id="23" dur="1" fill="hold">
                                          <p:stCondLst>
                                            <p:cond delay="999"/>
                                          </p:stCondLst>
                                        </p:cTn>
                                        <p:tgtEl>
                                          <p:spTgt spid="11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4"/>
                                        </p:tgtEl>
                                      </p:cBhvr>
                                    </p:animEffect>
                                    <p:set>
                                      <p:cBhvr>
                                        <p:cTn id="26" dur="1" fill="hold">
                                          <p:stCondLst>
                                            <p:cond delay="1999"/>
                                          </p:stCondLst>
                                        </p:cTn>
                                        <p:tgtEl>
                                          <p:spTgt spid="114"/>
                                        </p:tgtEl>
                                        <p:attrNameLst>
                                          <p:attrName>style.visibility</p:attrName>
                                        </p:attrNameLst>
                                      </p:cBhvr>
                                      <p:to>
                                        <p:strVal val="hidden"/>
                                      </p:to>
                                    </p:set>
                                  </p:childTnLst>
                                </p:cTn>
                              </p:par>
                            </p:childTnLst>
                          </p:cTn>
                        </p:par>
                        <p:par>
                          <p:cTn id="27" fill="hold">
                            <p:stCondLst>
                              <p:cond delay="575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675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7B7F836-6F9F-42A8-9450-B93EA774C316}"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1915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6C3F5E-09DE-47CB-B45C-8870030737BE}"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787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E0603BE-E92C-4BD7-894F-52D309A6287B}"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1505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64689EDE-3A5A-4265-A0B7-F2E118DD39D5}" type="slidenum">
              <a:rPr lang="zh-CN" altLang="en-US"/>
              <a:pPr>
                <a:defRPr/>
              </a:pPr>
              <a:t>‹#›</a:t>
            </a:fld>
            <a:endParaRPr lang="en-US" altLang="zh-CN" dirty="0"/>
          </a:p>
        </p:txBody>
      </p:sp>
      <p:sp>
        <p:nvSpPr>
          <p:cNvPr id="8"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7435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4D5C3986-FA80-4EE7-9FDC-15A4E8531ED7}" type="slidenum">
              <a:rPr lang="zh-CN" altLang="en-US"/>
              <a:pPr>
                <a:defRPr/>
              </a:pPr>
              <a:t>‹#›</a:t>
            </a:fld>
            <a:endParaRPr lang="en-US" altLang="zh-CN" dirty="0"/>
          </a:p>
        </p:txBody>
      </p:sp>
      <p:sp>
        <p:nvSpPr>
          <p:cNvPr id="4"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5860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7484B5-1F67-4C82-B7D7-3383E5F545DB}" type="slidenum">
              <a:rPr lang="zh-CN" altLang="en-US"/>
              <a:pPr>
                <a:defRPr/>
              </a:pPr>
              <a:t>‹#›</a:t>
            </a:fld>
            <a:endParaRPr lang="en-US" altLang="zh-CN" dirty="0"/>
          </a:p>
        </p:txBody>
      </p:sp>
      <p:sp>
        <p:nvSpPr>
          <p:cNvPr id="3"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7918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D157328-A90A-4073-8D45-B3B1A2024459}"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956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2305027-A41E-4099-97C2-42171C6B8947}"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24321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9" name="Group 15"/>
          <p:cNvGrpSpPr>
            <a:grpSpLocks/>
          </p:cNvGrpSpPr>
          <p:nvPr userDrawn="1"/>
        </p:nvGrpSpPr>
        <p:grpSpPr bwMode="auto">
          <a:xfrm>
            <a:off x="4626998" y="0"/>
            <a:ext cx="4517002" cy="714965"/>
            <a:chOff x="664" y="1951"/>
            <a:chExt cx="4308" cy="2120"/>
          </a:xfrm>
          <a:solidFill>
            <a:schemeClr val="bg1">
              <a:alpha val="21000"/>
            </a:schemeClr>
          </a:solidFill>
        </p:grpSpPr>
        <p:sp>
          <p:nvSpPr>
            <p:cNvPr id="20"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4"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5"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6"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7"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8"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9"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0"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1"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2"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3"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4"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5"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6"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7"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8"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9"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0"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1"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2"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3"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4"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5"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6"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7"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8"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9"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0"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1"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2"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3"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4"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55"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6"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7"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8"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9"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0"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1"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2"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3"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4"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5"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6"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7"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8"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9"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0"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1"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2"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3"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4"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5"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6"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7"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8"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9"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0"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1"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2"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3"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4"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5"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6"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7"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8"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9"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0"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1"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2"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3"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4"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5"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6"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7"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8"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9"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0"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1"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2"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3"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4"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5"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6"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7"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8"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9"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0"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1"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2"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3"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4"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5"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6"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7"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8"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9"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0"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1"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2"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3"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4"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5"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6"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7"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pic>
        <p:nvPicPr>
          <p:cNvPr id="1028" name="Picture 19" descr="1"/>
          <p:cNvPicPr>
            <a:picLocks noChangeAspect="1" noChangeArrowheads="1"/>
          </p:cNvPicPr>
          <p:nvPr/>
        </p:nvPicPr>
        <p:blipFill>
          <a:blip r:embed="rId14">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body" idx="1"/>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8378825" y="6537325"/>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2060"/>
                </a:solidFill>
                <a:ea typeface="宋体" charset="-122"/>
              </a:defRPr>
            </a:lvl1pPr>
          </a:lstStyle>
          <a:p>
            <a:pPr>
              <a:defRPr/>
            </a:pPr>
            <a:fld id="{19F9A2C6-F662-4950-9AF8-C03DDFFA4018}" type="slidenum">
              <a:rPr lang="zh-CN" altLang="en-US"/>
              <a:pPr>
                <a:defRPr/>
              </a:pPr>
              <a:t>‹#›</a:t>
            </a:fld>
            <a:endParaRPr lang="en-US" altLang="zh-CN" dirty="0"/>
          </a:p>
        </p:txBody>
      </p:sp>
      <p:grpSp>
        <p:nvGrpSpPr>
          <p:cNvPr id="1031" name="组合 1"/>
          <p:cNvGrpSpPr>
            <a:grpSpLocks/>
          </p:cNvGrpSpPr>
          <p:nvPr userDrawn="1"/>
        </p:nvGrpSpPr>
        <p:grpSpPr bwMode="auto">
          <a:xfrm>
            <a:off x="8101013" y="5667375"/>
            <a:ext cx="987425" cy="928688"/>
            <a:chOff x="7891463" y="5608638"/>
            <a:chExt cx="1235075" cy="1160462"/>
          </a:xfrm>
        </p:grpSpPr>
        <p:pic>
          <p:nvPicPr>
            <p:cNvPr id="1035" name="Picture 9" descr="artplus_nature_naturalcity42_a"/>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artplus_nature_naturalcity42_b"/>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1" descr="artplus_nature_naturalcity42_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2" descr="artplus_nature_naturalcity42_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2" name="Rectangle 2"/>
          <p:cNvSpPr>
            <a:spLocks noGrp="1" noChangeArrowheads="1"/>
          </p:cNvSpPr>
          <p:nvPr>
            <p:ph type="title"/>
          </p:nvPr>
        </p:nvSpPr>
        <p:spPr bwMode="auto">
          <a:xfrm>
            <a:off x="457200" y="2286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8"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a:defRPr sz="1200" smtClean="0">
                <a:solidFill>
                  <a:srgbClr val="002060"/>
                </a:solidFill>
                <a:ea typeface="宋体" charset="-122"/>
              </a:defRPr>
            </a:lvl1pPr>
          </a:lstStyle>
          <a:p>
            <a:pPr>
              <a:defRPr/>
            </a:pPr>
            <a:r>
              <a:rPr lang="zh-CN" altLang="en-US"/>
              <a:t>密码学导论</a:t>
            </a:r>
            <a:r>
              <a:rPr lang="en-US" altLang="zh-CN"/>
              <a:t>--</a:t>
            </a:r>
            <a:r>
              <a:rPr lang="zh-CN" altLang="en-US"/>
              <a:t>中国科学技术大学</a:t>
            </a:r>
            <a:endParaRPr lang="en-US" altLang="zh-CN"/>
          </a:p>
        </p:txBody>
      </p:sp>
      <p:grpSp>
        <p:nvGrpSpPr>
          <p:cNvPr id="128" name="Group 15"/>
          <p:cNvGrpSpPr>
            <a:grpSpLocks/>
          </p:cNvGrpSpPr>
          <p:nvPr userDrawn="1"/>
        </p:nvGrpSpPr>
        <p:grpSpPr bwMode="auto">
          <a:xfrm>
            <a:off x="623" y="0"/>
            <a:ext cx="4357476" cy="714965"/>
            <a:chOff x="664" y="1951"/>
            <a:chExt cx="4308" cy="2120"/>
          </a:xfrm>
          <a:solidFill>
            <a:schemeClr val="bg1">
              <a:alpha val="21000"/>
            </a:schemeClr>
          </a:solidFill>
        </p:grpSpPr>
        <p:sp>
          <p:nvSpPr>
            <p:cNvPr id="129"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0"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1"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2"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3"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4"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5"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6"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7"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8"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9"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0"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1"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2"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3"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4"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5"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6"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7"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8"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9"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0"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1"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2"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3"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4"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5"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6"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7"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8"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9"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0"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1"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2"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3"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164"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5"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6"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7"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8"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9"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0"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1"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2"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3"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4"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5"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6"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7"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8"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9"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0"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1"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2"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3"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4"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5"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6"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7"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8"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9"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0"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1"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2"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3"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4"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5"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6"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7"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8"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9"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0"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1"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2"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3"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4"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5"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6"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7"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8"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9"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0"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1"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2"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3"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4"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5"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6"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7"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8"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9"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0"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1"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2"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3"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4"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5"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6"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7"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8"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9"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0"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1"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2"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3"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4"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5"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6"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Lst>
  <p:timing>
    <p:tnLst>
      <p:par>
        <p:cTn id="1" dur="indefinite" restart="never" nodeType="tmRoot"/>
      </p:par>
    </p:tnLst>
  </p:timing>
  <p:hf hdr="0" dt="0"/>
  <p:txStyles>
    <p:titleStyle>
      <a:lvl1pPr algn="ctr" rtl="0" eaLnBrk="0" fontAlgn="base" hangingPunct="0">
        <a:spcBef>
          <a:spcPct val="0"/>
        </a:spcBef>
        <a:spcAft>
          <a:spcPct val="0"/>
        </a:spcAft>
        <a:defRPr sz="4200" b="1" i="1">
          <a:solidFill>
            <a:schemeClr val="tx1"/>
          </a:solidFill>
          <a:latin typeface="楷体" pitchFamily="49" charset="-122"/>
          <a:ea typeface="楷体" pitchFamily="49" charset="-122"/>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har char="•"/>
        <a:defRPr sz="2000">
          <a:solidFill>
            <a:schemeClr val="tx1"/>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4pPr>
      <a:lvl5pPr marL="20574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image" Target="../media/image17.png"/><Relationship Id="rId7" Type="http://schemas.openxmlformats.org/officeDocument/2006/relationships/slide" Target="slide1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slide" Target="slide89.xml"/></Relationships>
</file>

<file path=ppt/slides/_rels/slide100.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oleObject" Target="../embeddings/oleObject18.bin"/><Relationship Id="rId7" Type="http://schemas.openxmlformats.org/officeDocument/2006/relationships/slide" Target="slide28.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52.wmf"/></Relationships>
</file>

<file path=ppt/slides/_rels/slide10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10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10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10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10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10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1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1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slide" Target="slide89.xml"/><Relationship Id="rId2" Type="http://schemas.openxmlformats.org/officeDocument/2006/relationships/hyperlink" Target="http://en.wikipedia.org/wiki/File:Board300.jpg" TargetMode="Externa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13.xml"/><Relationship Id="rId4"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2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2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2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2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2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2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3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3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3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3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3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3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3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3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3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4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4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4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4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4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4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4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4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4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4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5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5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5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5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5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5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5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5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5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5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6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6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6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6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6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6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6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6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6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6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70.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notesSlide" Target="../notesSlides/notesSlide6.xml"/><Relationship Id="rId7" Type="http://schemas.openxmlformats.org/officeDocument/2006/relationships/slide" Target="slide1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3.xml"/><Relationship Id="rId5" Type="http://schemas.openxmlformats.org/officeDocument/2006/relationships/image" Target="../media/image33.wmf"/><Relationship Id="rId4" Type="http://schemas.openxmlformats.org/officeDocument/2006/relationships/oleObject" Target="../embeddings/oleObject1.bin"/><Relationship Id="rId9" Type="http://schemas.openxmlformats.org/officeDocument/2006/relationships/slide" Target="slide89.xml"/></Relationships>
</file>

<file path=ppt/slides/_rels/slide71.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oleObject" Target="../embeddings/oleObject2.bin"/><Relationship Id="rId7" Type="http://schemas.openxmlformats.org/officeDocument/2006/relationships/slide" Target="slide2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34.wmf"/></Relationships>
</file>

<file path=ppt/slides/_rels/slide7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7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7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7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7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7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7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7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89.xml"/><Relationship Id="rId5" Type="http://schemas.openxmlformats.org/officeDocument/2006/relationships/slide" Target="slide28.xml"/><Relationship Id="rId4" Type="http://schemas.openxmlformats.org/officeDocument/2006/relationships/slide" Target="slide13.xml"/></Relationships>
</file>

<file path=ppt/slides/_rels/slide8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89.xml"/><Relationship Id="rId4" Type="http://schemas.openxmlformats.org/officeDocument/2006/relationships/slide" Target="slide28.xml"/></Relationships>
</file>

<file path=ppt/slides/_rels/slide8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8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8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8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89.xml"/><Relationship Id="rId4" Type="http://schemas.openxmlformats.org/officeDocument/2006/relationships/slide" Target="slide28.xml"/></Relationships>
</file>

<file path=ppt/slides/_rels/slide8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8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8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8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slide" Target="slide89.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28.xml"/><Relationship Id="rId5" Type="http://schemas.openxmlformats.org/officeDocument/2006/relationships/slide" Target="slide13.xml"/><Relationship Id="rId4" Type="http://schemas.openxmlformats.org/officeDocument/2006/relationships/slide" Target="slide3.xml"/></Relationships>
</file>

<file path=ppt/slides/_rels/slide9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9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9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89.xml"/><Relationship Id="rId4" Type="http://schemas.openxmlformats.org/officeDocument/2006/relationships/slide" Target="slide28.xml"/></Relationships>
</file>

<file path=ppt/slides/_rels/slide93.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oleObject" Target="../embeddings/oleObject3.bin"/><Relationship Id="rId7" Type="http://schemas.openxmlformats.org/officeDocument/2006/relationships/slide" Target="slide2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37.wmf"/></Relationships>
</file>

<file path=ppt/slides/_rels/slide9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slide" Target="slide89.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9.wmf"/><Relationship Id="rId11" Type="http://schemas.openxmlformats.org/officeDocument/2006/relationships/slide" Target="slide28.xml"/><Relationship Id="rId5" Type="http://schemas.openxmlformats.org/officeDocument/2006/relationships/oleObject" Target="../embeddings/oleObject5.bin"/><Relationship Id="rId10" Type="http://schemas.openxmlformats.org/officeDocument/2006/relationships/slide" Target="slide13.xml"/><Relationship Id="rId4" Type="http://schemas.openxmlformats.org/officeDocument/2006/relationships/image" Target="../media/image38.wmf"/><Relationship Id="rId9" Type="http://schemas.openxmlformats.org/officeDocument/2006/relationships/slide" Target="slide3.xml"/></Relationships>
</file>

<file path=ppt/slides/_rels/slide95.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slide" Target="slide28.xml"/><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slide" Target="slide13.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42.wmf"/><Relationship Id="rId11" Type="http://schemas.openxmlformats.org/officeDocument/2006/relationships/slide" Target="slide3.xml"/><Relationship Id="rId5" Type="http://schemas.openxmlformats.org/officeDocument/2006/relationships/oleObject" Target="../embeddings/oleObject8.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10.bin"/><Relationship Id="rId14" Type="http://schemas.openxmlformats.org/officeDocument/2006/relationships/slide" Target="slide89.xml"/></Relationships>
</file>

<file path=ppt/slides/_rels/slide9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slide" Target="slide89.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6.wmf"/><Relationship Id="rId11" Type="http://schemas.openxmlformats.org/officeDocument/2006/relationships/slide" Target="slide28.xml"/><Relationship Id="rId5" Type="http://schemas.openxmlformats.org/officeDocument/2006/relationships/oleObject" Target="../embeddings/oleObject12.bin"/><Relationship Id="rId10" Type="http://schemas.openxmlformats.org/officeDocument/2006/relationships/slide" Target="slide13.xml"/><Relationship Id="rId4" Type="http://schemas.openxmlformats.org/officeDocument/2006/relationships/image" Target="../media/image45.wmf"/><Relationship Id="rId9" Type="http://schemas.openxmlformats.org/officeDocument/2006/relationships/slide" Target="slide3.xml"/></Relationships>
</file>

<file path=ppt/slides/_rels/slide9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slide" Target="slide89.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9.wmf"/><Relationship Id="rId11" Type="http://schemas.openxmlformats.org/officeDocument/2006/relationships/slide" Target="slide28.xml"/><Relationship Id="rId5" Type="http://schemas.openxmlformats.org/officeDocument/2006/relationships/oleObject" Target="../embeddings/oleObject15.bin"/><Relationship Id="rId10" Type="http://schemas.openxmlformats.org/officeDocument/2006/relationships/slide" Target="slide13.xml"/><Relationship Id="rId4" Type="http://schemas.openxmlformats.org/officeDocument/2006/relationships/image" Target="../media/image48.wmf"/><Relationship Id="rId9" Type="http://schemas.openxmlformats.org/officeDocument/2006/relationships/slide" Target="slide3.xml"/></Relationships>
</file>

<file path=ppt/slides/_rels/slide98.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oleObject" Target="../embeddings/oleObject17.bin"/><Relationship Id="rId7" Type="http://schemas.openxmlformats.org/officeDocument/2006/relationships/slide" Target="slide28.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51.wmf"/></Relationships>
</file>

<file path=ppt/slides/_rels/slide9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89.xml"/><Relationship Id="rId4" Type="http://schemas.openxmlformats.org/officeDocument/2006/relationships/slide" Target="slide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2400" dirty="0"/>
              <a:t>密码学</a:t>
            </a:r>
            <a:r>
              <a:rPr lang="zh-CN" altLang="en-US" sz="2400" dirty="0" smtClean="0"/>
              <a:t>导论˙第</a:t>
            </a:r>
            <a:r>
              <a:rPr lang="en-US" altLang="zh-CN" sz="2400" smtClean="0"/>
              <a:t>10</a:t>
            </a:r>
            <a:r>
              <a:rPr lang="zh-CN" altLang="en-US" sz="2400" smtClean="0"/>
              <a:t>章</a:t>
            </a:r>
            <a:r>
              <a:rPr lang="en-US" altLang="zh-CN" sz="2400" dirty="0"/>
              <a:t/>
            </a:r>
            <a:br>
              <a:rPr lang="en-US" altLang="zh-CN" sz="2400" dirty="0"/>
            </a:br>
            <a:r>
              <a:rPr lang="zh-CN" altLang="en-US" dirty="0"/>
              <a:t>密钥管理与应用</a:t>
            </a:r>
          </a:p>
        </p:txBody>
      </p:sp>
      <p:sp>
        <p:nvSpPr>
          <p:cNvPr id="7" name="副标题 6"/>
          <p:cNvSpPr>
            <a:spLocks noGrp="1"/>
          </p:cNvSpPr>
          <p:nvPr>
            <p:ph type="subTitle" idx="1"/>
          </p:nvPr>
        </p:nvSpPr>
        <p:spPr/>
        <p:txBody>
          <a:bodyPr/>
          <a:lstStyle/>
          <a:p>
            <a:r>
              <a:rPr lang="zh-CN" altLang="en-US" dirty="0" smtClean="0"/>
              <a:t>李卫海</a:t>
            </a:r>
            <a:endParaRPr lang="zh-CN" altLang="en-US" dirty="0"/>
          </a:p>
        </p:txBody>
      </p:sp>
    </p:spTree>
    <p:extLst>
      <p:ext uri="{BB962C8B-B14F-4D97-AF65-F5344CB8AC3E}">
        <p14:creationId xmlns:p14="http://schemas.microsoft.com/office/powerpoint/2010/main" val="3031317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57159" y="1500174"/>
            <a:ext cx="3854801" cy="4857784"/>
          </a:xfrm>
        </p:spPr>
        <p:txBody>
          <a:bodyPr>
            <a:normAutofit/>
          </a:bodyPr>
          <a:lstStyle/>
          <a:p>
            <a:r>
              <a:rPr lang="zh-CN" altLang="en-US" sz="2400" dirty="0" smtClean="0"/>
              <a:t>将加密设备用于端到端协议</a:t>
            </a:r>
            <a:endParaRPr lang="en-US" altLang="zh-CN" sz="2400" dirty="0" smtClean="0"/>
          </a:p>
          <a:p>
            <a:pPr lvl="1"/>
            <a:r>
              <a:rPr lang="zh-CN" altLang="en-US" sz="2000" dirty="0" smtClean="0"/>
              <a:t>例如：网络层，</a:t>
            </a:r>
            <a:r>
              <a:rPr lang="en-US" altLang="zh-CN" sz="2000" dirty="0" smtClean="0"/>
              <a:t>TCP</a:t>
            </a:r>
            <a:r>
              <a:rPr lang="zh-CN" altLang="en-US" sz="2000" dirty="0" smtClean="0"/>
              <a:t>层</a:t>
            </a:r>
            <a:endParaRPr lang="en-US" altLang="zh-CN" sz="2000" dirty="0" smtClean="0"/>
          </a:p>
          <a:p>
            <a:pPr lvl="1"/>
            <a:r>
              <a:rPr lang="zh-CN" altLang="en-US" sz="2000" dirty="0" smtClean="0"/>
              <a:t>可以提供整个网络的端对端的安全性</a:t>
            </a:r>
            <a:endParaRPr lang="en-US" altLang="zh-CN" sz="2000" dirty="0" smtClean="0"/>
          </a:p>
          <a:p>
            <a:pPr lvl="1"/>
            <a:r>
              <a:rPr lang="zh-CN" altLang="en-US" sz="2000" dirty="0" smtClean="0"/>
              <a:t>不能用于网络之间的服务</a:t>
            </a:r>
            <a:endParaRPr lang="en-US" altLang="zh-CN" sz="2000" dirty="0" smtClean="0"/>
          </a:p>
          <a:p>
            <a:pPr lvl="1"/>
            <a:endParaRPr lang="en-US" altLang="zh-CN" sz="2000" dirty="0" smtClean="0"/>
          </a:p>
          <a:p>
            <a:r>
              <a:rPr lang="zh-CN" altLang="en-US" sz="2400" dirty="0" smtClean="0"/>
              <a:t>将加密设备用于应用层</a:t>
            </a:r>
            <a:endParaRPr lang="en-US" altLang="zh-CN" sz="2400" dirty="0" smtClean="0"/>
          </a:p>
          <a:p>
            <a:pPr lvl="1"/>
            <a:r>
              <a:rPr lang="zh-CN" altLang="en-US" sz="2000" dirty="0" smtClean="0"/>
              <a:t>越高的层次，所需加密的信息越少，而安全性越高</a:t>
            </a:r>
            <a:endParaRPr lang="en-US" altLang="zh-CN" sz="2000" dirty="0" smtClean="0"/>
          </a:p>
          <a:p>
            <a:pPr lvl="1"/>
            <a:r>
              <a:rPr lang="zh-CN" altLang="en-US" sz="2000" dirty="0" smtClean="0"/>
              <a:t>但涉及的实体太多，所需的密钥也太多</a:t>
            </a:r>
          </a:p>
        </p:txBody>
      </p:sp>
      <p:pic>
        <p:nvPicPr>
          <p:cNvPr id="6" name="Picture 2"/>
          <p:cNvPicPr>
            <a:picLocks noChangeAspect="1" noChangeArrowheads="1"/>
          </p:cNvPicPr>
          <p:nvPr/>
        </p:nvPicPr>
        <p:blipFill>
          <a:blip r:embed="rId2" cstate="print"/>
          <a:srcRect/>
          <a:stretch>
            <a:fillRect/>
          </a:stretch>
        </p:blipFill>
        <p:spPr bwMode="auto">
          <a:xfrm>
            <a:off x="4448314" y="1484784"/>
            <a:ext cx="4444166" cy="605772"/>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a:off x="3762454" y="5661248"/>
            <a:ext cx="5327153" cy="648072"/>
          </a:xfrm>
          <a:prstGeom prst="rect">
            <a:avLst/>
          </a:prstGeom>
          <a:noFill/>
          <a:ln w="9525">
            <a:noFill/>
            <a:miter lim="800000"/>
            <a:headEnd/>
            <a:tailEnd/>
          </a:ln>
          <a:effectLst/>
        </p:spPr>
      </p:pic>
      <p:pic>
        <p:nvPicPr>
          <p:cNvPr id="8" name="Picture 4"/>
          <p:cNvPicPr>
            <a:picLocks noChangeAspect="1" noChangeArrowheads="1"/>
          </p:cNvPicPr>
          <p:nvPr/>
        </p:nvPicPr>
        <p:blipFill>
          <a:blip r:embed="rId4" cstate="print"/>
          <a:srcRect/>
          <a:stretch>
            <a:fillRect/>
          </a:stretch>
        </p:blipFill>
        <p:spPr bwMode="auto">
          <a:xfrm>
            <a:off x="4448314" y="2348880"/>
            <a:ext cx="4433152" cy="1536459"/>
          </a:xfrm>
          <a:prstGeom prst="rect">
            <a:avLst/>
          </a:prstGeom>
          <a:noFill/>
          <a:ln w="9525">
            <a:noFill/>
            <a:miter lim="800000"/>
            <a:headEnd/>
            <a:tailEnd/>
          </a:ln>
          <a:effectLst/>
        </p:spPr>
      </p:pic>
      <p:pic>
        <p:nvPicPr>
          <p:cNvPr id="9" name="Picture 2"/>
          <p:cNvPicPr>
            <a:picLocks noChangeAspect="1" noChangeArrowheads="1"/>
          </p:cNvPicPr>
          <p:nvPr/>
        </p:nvPicPr>
        <p:blipFill>
          <a:blip r:embed="rId5" cstate="print"/>
          <a:srcRect/>
          <a:stretch>
            <a:fillRect/>
          </a:stretch>
        </p:blipFill>
        <p:spPr bwMode="auto">
          <a:xfrm>
            <a:off x="4451646" y="4077072"/>
            <a:ext cx="4442159" cy="1532351"/>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0" name="灯片编号占位符 9"/>
          <p:cNvSpPr>
            <a:spLocks noGrp="1"/>
          </p:cNvSpPr>
          <p:nvPr>
            <p:ph type="sldNum" sz="quarter" idx="10"/>
          </p:nvPr>
        </p:nvSpPr>
        <p:spPr/>
        <p:txBody>
          <a:bodyPr/>
          <a:lstStyle/>
          <a:p>
            <a:pPr>
              <a:defRPr/>
            </a:pPr>
            <a:fld id="{17B7F836-6F9F-42A8-9450-B93EA774C316}" type="slidenum">
              <a:rPr lang="zh-CN" altLang="en-US" smtClean="0"/>
              <a:pPr>
                <a:defRPr/>
              </a:pPr>
              <a:t>10</a:t>
            </a:fld>
            <a:endParaRPr lang="en-US" altLang="zh-CN" dirty="0"/>
          </a:p>
        </p:txBody>
      </p:sp>
      <p:sp>
        <p:nvSpPr>
          <p:cNvPr id="11" name="流程图: 可选过程 10">
            <a:hlinkClick r:id="rId6"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功能的应用</a:t>
            </a:r>
          </a:p>
        </p:txBody>
      </p:sp>
      <p:sp>
        <p:nvSpPr>
          <p:cNvPr id="12" name="流程图: 可选过程 11">
            <a:hlinkClick r:id="rId7"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密钥</a:t>
            </a:r>
            <a:r>
              <a:rPr lang="zh-CN" altLang="zh-CN" sz="1000" dirty="0">
                <a:latin typeface="楷体" pitchFamily="49" charset="-122"/>
                <a:ea typeface="楷体" pitchFamily="49" charset="-122"/>
              </a:rPr>
              <a:t>长度</a:t>
            </a:r>
            <a:endParaRPr lang="zh-CN" altLang="en-US" sz="1000" dirty="0"/>
          </a:p>
        </p:txBody>
      </p:sp>
      <p:sp>
        <p:nvSpPr>
          <p:cNvPr id="13" name="流程图: 可选过程 12">
            <a:hlinkClick r:id="rId8"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4" name="流程图: 可选过程 13">
            <a:hlinkClick r:id="rId9"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41231968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75977" y="357188"/>
            <a:ext cx="8472487" cy="6000750"/>
          </a:xfrm>
        </p:spPr>
        <p:txBody>
          <a:bodyPr/>
          <a:lstStyle/>
          <a:p>
            <a:pPr>
              <a:buNone/>
            </a:pPr>
            <a:r>
              <a:rPr lang="en-US" altLang="zh-CN" dirty="0" smtClean="0"/>
              <a:t>	</a:t>
            </a:r>
            <a:r>
              <a:rPr lang="zh-CN" altLang="en-US" dirty="0" smtClean="0"/>
              <a:t>重组</a:t>
            </a:r>
            <a:r>
              <a:rPr lang="en-US" altLang="zh-CN" dirty="0" smtClean="0"/>
              <a:t>h(x)</a:t>
            </a:r>
            <a:r>
              <a:rPr lang="zh-CN" altLang="en-US" dirty="0" smtClean="0"/>
              <a:t>，</a:t>
            </a:r>
            <a:r>
              <a:rPr lang="en-US" altLang="zh-CN" dirty="0" smtClean="0"/>
              <a:t>t = 3</a:t>
            </a:r>
            <a:r>
              <a:rPr lang="zh-CN" altLang="en-US" dirty="0" smtClean="0"/>
              <a:t>，随机选取</a:t>
            </a:r>
            <a:r>
              <a:rPr lang="en-US" altLang="zh-CN" dirty="0" smtClean="0"/>
              <a:t>k</a:t>
            </a:r>
            <a:r>
              <a:rPr lang="en-US" altLang="zh-CN" baseline="-25000" dirty="0" smtClean="0"/>
              <a:t>1</a:t>
            </a:r>
            <a:r>
              <a:rPr lang="zh-CN" altLang="en-US" dirty="0" smtClean="0"/>
              <a:t>，</a:t>
            </a:r>
            <a:r>
              <a:rPr lang="en-US" altLang="zh-CN" dirty="0" smtClean="0"/>
              <a:t>k</a:t>
            </a:r>
            <a:r>
              <a:rPr lang="en-US" altLang="zh-CN" baseline="-25000" dirty="0" smtClean="0"/>
              <a:t>3</a:t>
            </a:r>
            <a:r>
              <a:rPr lang="zh-CN" altLang="en-US" dirty="0" smtClean="0"/>
              <a:t>，</a:t>
            </a:r>
            <a:r>
              <a:rPr lang="en-US" altLang="zh-CN" dirty="0" smtClean="0"/>
              <a:t>k</a:t>
            </a:r>
            <a:r>
              <a:rPr lang="en-US" altLang="zh-CN" baseline="-25000" dirty="0" smtClean="0"/>
              <a:t>5</a:t>
            </a:r>
            <a:r>
              <a:rPr lang="zh-CN" altLang="en-US" dirty="0" smtClean="0"/>
              <a:t>：</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K = h(0) = 13</a:t>
            </a:r>
            <a:endParaRPr lang="zh-CN" altLang="en-US" dirty="0" smtClean="0"/>
          </a:p>
        </p:txBody>
      </p:sp>
      <p:graphicFrame>
        <p:nvGraphicFramePr>
          <p:cNvPr id="7" name="对象 6"/>
          <p:cNvGraphicFramePr>
            <a:graphicFrameLocks noChangeAspect="1"/>
          </p:cNvGraphicFramePr>
          <p:nvPr/>
        </p:nvGraphicFramePr>
        <p:xfrm>
          <a:off x="285720" y="1071545"/>
          <a:ext cx="8572560" cy="4218407"/>
        </p:xfrm>
        <a:graphic>
          <a:graphicData uri="http://schemas.openxmlformats.org/presentationml/2006/ole">
            <mc:AlternateContent xmlns:mc="http://schemas.openxmlformats.org/markup-compatibility/2006">
              <mc:Choice xmlns:v="urn:schemas-microsoft-com:vml" Requires="v">
                <p:oleObj spid="_x0000_s4255" name="Equation" r:id="rId3" imgW="4101840" imgH="2019240" progId="Equation.DSMT4">
                  <p:embed/>
                </p:oleObj>
              </mc:Choice>
              <mc:Fallback>
                <p:oleObj name="Equation" r:id="rId3" imgW="4101840" imgH="2019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1071545"/>
                        <a:ext cx="8572560" cy="4218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100</a:t>
            </a:fld>
            <a:endParaRPr lang="en-US" altLang="zh-CN" dirty="0"/>
          </a:p>
        </p:txBody>
      </p:sp>
      <p:sp>
        <p:nvSpPr>
          <p:cNvPr id="6" name="流程图: 可选过程 5">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8"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39859663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其它实现方法</a:t>
            </a:r>
            <a:endParaRPr lang="zh-CN" altLang="en-US" dirty="0"/>
          </a:p>
        </p:txBody>
      </p:sp>
      <p:sp>
        <p:nvSpPr>
          <p:cNvPr id="3" name="内容占位符 2"/>
          <p:cNvSpPr>
            <a:spLocks noGrp="1"/>
          </p:cNvSpPr>
          <p:nvPr>
            <p:ph idx="1"/>
          </p:nvPr>
        </p:nvSpPr>
        <p:spPr/>
        <p:txBody>
          <a:bodyPr/>
          <a:lstStyle/>
          <a:p>
            <a:r>
              <a:rPr lang="zh-CN" altLang="en-US" dirty="0" smtClean="0"/>
              <a:t>矢量方案</a:t>
            </a:r>
            <a:endParaRPr lang="en-US" altLang="zh-CN" dirty="0" smtClean="0"/>
          </a:p>
          <a:p>
            <a:pPr lvl="1"/>
            <a:r>
              <a:rPr lang="zh-CN" altLang="en-US" dirty="0" smtClean="0"/>
              <a:t>将秘密映射为</a:t>
            </a:r>
            <a:r>
              <a:rPr lang="en-US" altLang="zh-CN" dirty="0" smtClean="0"/>
              <a:t>t</a:t>
            </a:r>
            <a:r>
              <a:rPr lang="zh-CN" altLang="en-US" dirty="0" smtClean="0"/>
              <a:t>维空间中的一个点</a:t>
            </a:r>
            <a:endParaRPr lang="en-US" altLang="zh-CN" dirty="0" smtClean="0"/>
          </a:p>
          <a:p>
            <a:pPr lvl="1"/>
            <a:r>
              <a:rPr lang="zh-CN" altLang="en-US" dirty="0" smtClean="0"/>
              <a:t>每个影子是包含这个点的</a:t>
            </a:r>
            <a:r>
              <a:rPr lang="en-US" altLang="zh-CN" dirty="0" smtClean="0"/>
              <a:t>(t-1)</a:t>
            </a:r>
            <a:r>
              <a:rPr lang="zh-CN" altLang="en-US" dirty="0" smtClean="0"/>
              <a:t>维超平面方程</a:t>
            </a:r>
            <a:endParaRPr lang="en-US" altLang="zh-CN" dirty="0" smtClean="0"/>
          </a:p>
          <a:p>
            <a:pPr lvl="1"/>
            <a:r>
              <a:rPr lang="zh-CN" altLang="en-US" dirty="0" smtClean="0"/>
              <a:t>任意</a:t>
            </a:r>
            <a:r>
              <a:rPr lang="en-US" altLang="zh-CN" dirty="0" smtClean="0"/>
              <a:t>t</a:t>
            </a:r>
            <a:r>
              <a:rPr lang="zh-CN" altLang="en-US" dirty="0" smtClean="0"/>
              <a:t>个超平面的交点即是秘密</a:t>
            </a:r>
            <a:endParaRPr lang="en-US" altLang="zh-CN" dirty="0" smtClean="0"/>
          </a:p>
          <a:p>
            <a:endParaRPr lang="en-US" altLang="zh-CN" dirty="0" smtClean="0"/>
          </a:p>
          <a:p>
            <a:r>
              <a:rPr lang="en-US" altLang="zh-CN" dirty="0" err="1" smtClean="0"/>
              <a:t>Karnin</a:t>
            </a:r>
            <a:r>
              <a:rPr lang="en-US" altLang="zh-CN" dirty="0" smtClean="0"/>
              <a:t>-Greene-Hellman</a:t>
            </a:r>
            <a:r>
              <a:rPr lang="zh-CN" altLang="en-US" dirty="0" smtClean="0"/>
              <a:t>矩阵方案</a:t>
            </a:r>
            <a:endParaRPr lang="en-US" altLang="zh-CN" dirty="0" smtClean="0"/>
          </a:p>
          <a:p>
            <a:pPr lvl="1"/>
            <a:r>
              <a:rPr lang="zh-CN" altLang="en-US" dirty="0" smtClean="0"/>
              <a:t>选择</a:t>
            </a:r>
            <a:r>
              <a:rPr lang="en-US" altLang="zh-CN" dirty="0" smtClean="0"/>
              <a:t>n+1</a:t>
            </a:r>
            <a:r>
              <a:rPr lang="zh-CN" altLang="en-US" dirty="0" smtClean="0"/>
              <a:t>个</a:t>
            </a:r>
            <a:r>
              <a:rPr lang="en-US" altLang="zh-CN" dirty="0" smtClean="0"/>
              <a:t>t</a:t>
            </a:r>
            <a:r>
              <a:rPr lang="zh-CN" altLang="en-US" dirty="0" smtClean="0"/>
              <a:t>维向量</a:t>
            </a:r>
            <a:r>
              <a:rPr lang="en-US" altLang="zh-CN" dirty="0" smtClean="0"/>
              <a:t>V</a:t>
            </a:r>
            <a:r>
              <a:rPr lang="en-US" altLang="zh-CN" baseline="-25000" dirty="0" smtClean="0"/>
              <a:t>0</a:t>
            </a:r>
            <a:r>
              <a:rPr lang="en-US" altLang="zh-CN" dirty="0" smtClean="0"/>
              <a:t>,V</a:t>
            </a:r>
            <a:r>
              <a:rPr lang="en-US" altLang="zh-CN" baseline="-25000" dirty="0" smtClean="0"/>
              <a:t>1</a:t>
            </a:r>
            <a:r>
              <a:rPr lang="en-US" altLang="zh-CN" dirty="0" smtClean="0"/>
              <a:t>,V</a:t>
            </a:r>
            <a:r>
              <a:rPr lang="en-US" altLang="zh-CN" baseline="-25000" dirty="0" smtClean="0"/>
              <a:t>2</a:t>
            </a:r>
            <a:r>
              <a:rPr lang="en-US" altLang="zh-CN" dirty="0" smtClean="0"/>
              <a:t>,…,</a:t>
            </a:r>
            <a:r>
              <a:rPr lang="en-US" altLang="zh-CN" dirty="0" err="1" smtClean="0"/>
              <a:t>V</a:t>
            </a:r>
            <a:r>
              <a:rPr lang="en-US" altLang="zh-CN" baseline="-25000" dirty="0" err="1" smtClean="0"/>
              <a:t>n</a:t>
            </a:r>
            <a:r>
              <a:rPr lang="zh-CN" altLang="en-US" dirty="0" smtClean="0"/>
              <a:t>（公开），使得任意</a:t>
            </a:r>
            <a:r>
              <a:rPr lang="en-US" altLang="zh-CN" dirty="0" smtClean="0"/>
              <a:t>t</a:t>
            </a:r>
            <a:r>
              <a:rPr lang="zh-CN" altLang="en-US" dirty="0" smtClean="0"/>
              <a:t>个向量所构成的矩阵的秩为</a:t>
            </a:r>
            <a:r>
              <a:rPr lang="en-US" altLang="zh-CN" dirty="0" smtClean="0"/>
              <a:t>t</a:t>
            </a:r>
            <a:r>
              <a:rPr lang="zh-CN" altLang="en-US" dirty="0" smtClean="0"/>
              <a:t>。向量</a:t>
            </a:r>
            <a:r>
              <a:rPr lang="en-US" altLang="zh-CN" dirty="0" smtClean="0"/>
              <a:t>U</a:t>
            </a:r>
            <a:r>
              <a:rPr lang="zh-CN" altLang="en-US" dirty="0" smtClean="0"/>
              <a:t>是</a:t>
            </a:r>
            <a:r>
              <a:rPr lang="en-US" altLang="zh-CN" dirty="0" smtClean="0"/>
              <a:t>t</a:t>
            </a:r>
            <a:r>
              <a:rPr lang="zh-CN" altLang="en-US" dirty="0" smtClean="0"/>
              <a:t>维行向量。</a:t>
            </a:r>
            <a:endParaRPr lang="en-US" altLang="zh-CN" dirty="0" smtClean="0"/>
          </a:p>
          <a:p>
            <a:pPr lvl="1"/>
            <a:r>
              <a:rPr lang="zh-CN" altLang="en-US" dirty="0" smtClean="0"/>
              <a:t>秘密为</a:t>
            </a:r>
            <a:r>
              <a:rPr lang="en-US" altLang="zh-CN" dirty="0" smtClean="0"/>
              <a:t>U·V</a:t>
            </a:r>
            <a:r>
              <a:rPr lang="en-US" altLang="zh-CN" baseline="-25000" dirty="0" smtClean="0"/>
              <a:t>0</a:t>
            </a:r>
            <a:r>
              <a:rPr lang="zh-CN" altLang="en-US" dirty="0" smtClean="0"/>
              <a:t>，影子是乘积</a:t>
            </a:r>
            <a:r>
              <a:rPr lang="en-US" altLang="zh-CN" dirty="0" err="1" smtClean="0"/>
              <a:t>U·V</a:t>
            </a:r>
            <a:r>
              <a:rPr lang="en-US" altLang="zh-CN" baseline="-25000" dirty="0" err="1" smtClean="0"/>
              <a:t>i</a:t>
            </a:r>
            <a:r>
              <a:rPr lang="en-US" altLang="zh-CN" dirty="0" smtClean="0"/>
              <a:t> (1&lt;</a:t>
            </a:r>
            <a:r>
              <a:rPr lang="en-US" altLang="zh-CN" dirty="0" err="1" smtClean="0"/>
              <a:t>i</a:t>
            </a:r>
            <a:r>
              <a:rPr lang="en-US" altLang="zh-CN" dirty="0" smtClean="0"/>
              <a:t>&lt;n)</a:t>
            </a:r>
          </a:p>
          <a:p>
            <a:pPr lvl="1"/>
            <a:r>
              <a:rPr lang="zh-CN" altLang="en-US" dirty="0" smtClean="0"/>
              <a:t>任意</a:t>
            </a:r>
            <a:r>
              <a:rPr lang="en-US" altLang="zh-CN" dirty="0" smtClean="0"/>
              <a:t>t</a:t>
            </a:r>
            <a:r>
              <a:rPr lang="zh-CN" altLang="en-US" dirty="0" smtClean="0"/>
              <a:t>个影子能够用来解</a:t>
            </a:r>
            <a:r>
              <a:rPr lang="en-US" altLang="zh-CN" smtClean="0"/>
              <a:t>t</a:t>
            </a:r>
            <a:r>
              <a:rPr lang="zh-CN" altLang="en-US" smtClean="0"/>
              <a:t>元线性方程组</a:t>
            </a:r>
            <a:r>
              <a:rPr lang="zh-CN" altLang="en-US" dirty="0" smtClean="0"/>
              <a:t>，确定</a:t>
            </a:r>
            <a:r>
              <a:rPr lang="en-US" altLang="zh-CN" dirty="0" smtClean="0"/>
              <a:t>U</a:t>
            </a:r>
            <a:r>
              <a:rPr lang="zh-CN" altLang="en-US"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19040768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lnSpc>
                <a:spcPct val="90000"/>
              </a:lnSpc>
            </a:pPr>
            <a:r>
              <a:rPr lang="en-US" altLang="zh-CN" dirty="0" err="1" smtClean="0"/>
              <a:t>Asmuth</a:t>
            </a:r>
            <a:r>
              <a:rPr lang="en-US" altLang="zh-CN" dirty="0" smtClean="0"/>
              <a:t>-Bloom</a:t>
            </a:r>
            <a:r>
              <a:rPr lang="zh-CN" altLang="en-US" dirty="0" smtClean="0"/>
              <a:t>方案，又称中国剩余定理方案</a:t>
            </a:r>
            <a:endParaRPr lang="en-US" altLang="zh-CN" dirty="0" smtClean="0"/>
          </a:p>
          <a:p>
            <a:pPr lvl="1">
              <a:lnSpc>
                <a:spcPct val="90000"/>
              </a:lnSpc>
            </a:pPr>
            <a:r>
              <a:rPr lang="zh-CN" altLang="en-US" dirty="0" smtClean="0"/>
              <a:t>对于</a:t>
            </a:r>
            <a:r>
              <a:rPr lang="en-US" altLang="zh-CN" dirty="0" smtClean="0"/>
              <a:t>(</a:t>
            </a:r>
            <a:r>
              <a:rPr lang="en-US" altLang="zh-CN" dirty="0" err="1" smtClean="0"/>
              <a:t>t,n</a:t>
            </a:r>
            <a:r>
              <a:rPr lang="en-US" altLang="zh-CN" dirty="0" smtClean="0"/>
              <a:t>)</a:t>
            </a:r>
            <a:r>
              <a:rPr lang="zh-CN" altLang="en-US" dirty="0" smtClean="0"/>
              <a:t>门限方案，秘密值</a:t>
            </a:r>
            <a:r>
              <a:rPr lang="en-US" altLang="zh-CN" dirty="0" smtClean="0"/>
              <a:t>M</a:t>
            </a:r>
            <a:r>
              <a:rPr lang="zh-CN" altLang="en-US" dirty="0" smtClean="0"/>
              <a:t>，选择大素数</a:t>
            </a:r>
            <a:r>
              <a:rPr lang="en-US" altLang="zh-CN" dirty="0" smtClean="0"/>
              <a:t>p&gt;M</a:t>
            </a:r>
            <a:r>
              <a:rPr lang="zh-CN" altLang="en-US" dirty="0" smtClean="0"/>
              <a:t>，再选择</a:t>
            </a:r>
            <a:r>
              <a:rPr lang="en-US" altLang="zh-CN" dirty="0" smtClean="0"/>
              <a:t>n</a:t>
            </a:r>
            <a:r>
              <a:rPr lang="zh-CN" altLang="en-US" dirty="0" smtClean="0"/>
              <a:t>个大于</a:t>
            </a:r>
            <a:r>
              <a:rPr lang="en-US" altLang="zh-CN" dirty="0" smtClean="0"/>
              <a:t>p</a:t>
            </a:r>
            <a:r>
              <a:rPr lang="zh-CN" altLang="en-US" dirty="0" smtClean="0"/>
              <a:t>的数</a:t>
            </a:r>
            <a:r>
              <a:rPr lang="en-US" altLang="zh-CN" dirty="0" smtClean="0"/>
              <a:t>d</a:t>
            </a:r>
            <a:r>
              <a:rPr lang="en-US" altLang="zh-CN" baseline="-25000" dirty="0" smtClean="0"/>
              <a:t>1</a:t>
            </a:r>
            <a:r>
              <a:rPr lang="en-US" altLang="zh-CN" dirty="0" smtClean="0"/>
              <a:t>, d</a:t>
            </a:r>
            <a:r>
              <a:rPr lang="en-US" altLang="zh-CN" baseline="-25000" dirty="0" smtClean="0"/>
              <a:t>2</a:t>
            </a:r>
            <a:r>
              <a:rPr lang="en-US" altLang="zh-CN" dirty="0" smtClean="0"/>
              <a:t>, …, </a:t>
            </a:r>
            <a:r>
              <a:rPr lang="en-US" altLang="zh-CN" dirty="0" err="1" smtClean="0"/>
              <a:t>d</a:t>
            </a:r>
            <a:r>
              <a:rPr lang="en-US" altLang="zh-CN" baseline="-25000" dirty="0" err="1" smtClean="0"/>
              <a:t>n</a:t>
            </a:r>
            <a:r>
              <a:rPr lang="zh-CN" altLang="en-US" dirty="0" smtClean="0"/>
              <a:t>，使得</a:t>
            </a:r>
            <a:endParaRPr lang="en-US" altLang="zh-CN" dirty="0" smtClean="0"/>
          </a:p>
          <a:p>
            <a:pPr lvl="2">
              <a:lnSpc>
                <a:spcPct val="90000"/>
              </a:lnSpc>
            </a:pPr>
            <a:r>
              <a:rPr lang="en-US" altLang="zh-CN" dirty="0" err="1" smtClean="0"/>
              <a:t>d</a:t>
            </a:r>
            <a:r>
              <a:rPr lang="en-US" altLang="zh-CN" baseline="-25000" dirty="0" err="1" smtClean="0"/>
              <a:t>i</a:t>
            </a:r>
            <a:r>
              <a:rPr lang="zh-CN" altLang="en-US" dirty="0" smtClean="0"/>
              <a:t>按递增顺序排列，</a:t>
            </a:r>
            <a:r>
              <a:rPr lang="en-US" altLang="zh-CN" dirty="0" err="1" smtClean="0"/>
              <a:t>d</a:t>
            </a:r>
            <a:r>
              <a:rPr lang="en-US" altLang="zh-CN" baseline="-25000" dirty="0" err="1" smtClean="0"/>
              <a:t>i</a:t>
            </a:r>
            <a:r>
              <a:rPr lang="en-US" altLang="zh-CN" dirty="0" smtClean="0"/>
              <a:t>&lt;d</a:t>
            </a:r>
            <a:r>
              <a:rPr lang="en-US" altLang="zh-CN" baseline="-25000" dirty="0" smtClean="0"/>
              <a:t>i+1</a:t>
            </a:r>
          </a:p>
          <a:p>
            <a:pPr lvl="2">
              <a:lnSpc>
                <a:spcPct val="90000"/>
              </a:lnSpc>
            </a:pPr>
            <a:r>
              <a:rPr lang="en-US" altLang="zh-CN" dirty="0" err="1" smtClean="0"/>
              <a:t>d</a:t>
            </a:r>
            <a:r>
              <a:rPr lang="en-US" altLang="zh-CN" baseline="-25000" dirty="0" err="1" smtClean="0"/>
              <a:t>i</a:t>
            </a:r>
            <a:r>
              <a:rPr lang="zh-CN" altLang="en-US" dirty="0" smtClean="0"/>
              <a:t>两两互素</a:t>
            </a:r>
            <a:endParaRPr lang="en-US" altLang="zh-CN" dirty="0" smtClean="0"/>
          </a:p>
          <a:p>
            <a:pPr lvl="2">
              <a:lnSpc>
                <a:spcPct val="90000"/>
              </a:lnSpc>
            </a:pPr>
            <a:r>
              <a:rPr lang="en-US" dirty="0" smtClean="0"/>
              <a:t>d</a:t>
            </a:r>
            <a:r>
              <a:rPr lang="en-US" baseline="-25000" dirty="0" smtClean="0"/>
              <a:t>1</a:t>
            </a:r>
            <a:r>
              <a:rPr lang="en-US" dirty="0" smtClean="0"/>
              <a:t>×d</a:t>
            </a:r>
            <a:r>
              <a:rPr lang="en-US" baseline="-25000" dirty="0" smtClean="0"/>
              <a:t>2</a:t>
            </a:r>
            <a:r>
              <a:rPr lang="en-US" dirty="0" smtClean="0"/>
              <a:t>×…×</a:t>
            </a:r>
            <a:r>
              <a:rPr lang="en-US" dirty="0" err="1" smtClean="0"/>
              <a:t>d</a:t>
            </a:r>
            <a:r>
              <a:rPr lang="en-US" baseline="-25000" dirty="0" err="1" smtClean="0"/>
              <a:t>t</a:t>
            </a:r>
            <a:r>
              <a:rPr lang="en-US" dirty="0" smtClean="0"/>
              <a:t>&gt;p×d</a:t>
            </a:r>
            <a:r>
              <a:rPr lang="en-US" baseline="-25000" dirty="0" smtClean="0"/>
              <a:t>n-t+2</a:t>
            </a:r>
            <a:r>
              <a:rPr lang="en-US" dirty="0" smtClean="0"/>
              <a:t>×d</a:t>
            </a:r>
            <a:r>
              <a:rPr lang="en-US" baseline="-25000" dirty="0" smtClean="0"/>
              <a:t>n-t+3</a:t>
            </a:r>
            <a:r>
              <a:rPr lang="en-US" dirty="0" smtClean="0"/>
              <a:t>×…×</a:t>
            </a:r>
            <a:r>
              <a:rPr lang="en-US" dirty="0" err="1" smtClean="0"/>
              <a:t>d</a:t>
            </a:r>
            <a:r>
              <a:rPr lang="en-US" baseline="-25000" dirty="0" err="1" smtClean="0"/>
              <a:t>n</a:t>
            </a:r>
            <a:r>
              <a:rPr lang="zh-CN" altLang="en-US" dirty="0" smtClean="0"/>
              <a:t>，令</a:t>
            </a:r>
            <a:r>
              <a:rPr lang="en-US" altLang="zh-CN" dirty="0" smtClean="0"/>
              <a:t>L=</a:t>
            </a:r>
            <a:r>
              <a:rPr lang="en-US" dirty="0" smtClean="0"/>
              <a:t>d</a:t>
            </a:r>
            <a:r>
              <a:rPr lang="en-US" baseline="-25000" dirty="0" smtClean="0"/>
              <a:t>1</a:t>
            </a:r>
            <a:r>
              <a:rPr lang="en-US" dirty="0" smtClean="0"/>
              <a:t>×d</a:t>
            </a:r>
            <a:r>
              <a:rPr lang="en-US" baseline="-25000" dirty="0" smtClean="0"/>
              <a:t>2</a:t>
            </a:r>
            <a:r>
              <a:rPr lang="en-US" dirty="0" smtClean="0"/>
              <a:t>×…×</a:t>
            </a:r>
            <a:r>
              <a:rPr lang="en-US" dirty="0" err="1" smtClean="0"/>
              <a:t>d</a:t>
            </a:r>
            <a:r>
              <a:rPr lang="en-US" baseline="-25000" dirty="0" err="1" smtClean="0"/>
              <a:t>t</a:t>
            </a:r>
            <a:endParaRPr lang="en-US" altLang="zh-CN" dirty="0" smtClean="0"/>
          </a:p>
          <a:p>
            <a:pPr lvl="1">
              <a:lnSpc>
                <a:spcPct val="90000"/>
              </a:lnSpc>
            </a:pPr>
            <a:r>
              <a:rPr lang="zh-CN" altLang="en-US" dirty="0" smtClean="0"/>
              <a:t>选取随机数</a:t>
            </a:r>
            <a:r>
              <a:rPr lang="en-US" altLang="zh-CN" dirty="0" smtClean="0"/>
              <a:t>r</a:t>
            </a:r>
            <a:r>
              <a:rPr lang="zh-CN" altLang="en-US" dirty="0" smtClean="0"/>
              <a:t>，使得</a:t>
            </a:r>
            <a:r>
              <a:rPr lang="en-US" altLang="zh-CN" dirty="0" smtClean="0"/>
              <a:t>M'=</a:t>
            </a:r>
            <a:r>
              <a:rPr lang="en-US" altLang="zh-CN" dirty="0" err="1" smtClean="0"/>
              <a:t>M+rp</a:t>
            </a:r>
            <a:r>
              <a:rPr lang="zh-CN" altLang="en-US" dirty="0" smtClean="0"/>
              <a:t>，</a:t>
            </a:r>
            <a:r>
              <a:rPr lang="en-US" altLang="zh-CN" dirty="0" smtClean="0"/>
              <a:t>M'&lt;L</a:t>
            </a:r>
            <a:r>
              <a:rPr lang="zh-CN" altLang="en-US" dirty="0" smtClean="0"/>
              <a:t>，影子</a:t>
            </a:r>
            <a:r>
              <a:rPr lang="en-US" altLang="zh-CN" dirty="0" err="1" smtClean="0"/>
              <a:t>k</a:t>
            </a:r>
            <a:r>
              <a:rPr lang="en-US" altLang="zh-CN" baseline="-25000" dirty="0" err="1" smtClean="0"/>
              <a:t>i</a:t>
            </a:r>
            <a:r>
              <a:rPr lang="en-US" altLang="zh-CN" dirty="0" smtClean="0"/>
              <a:t>=M' mod </a:t>
            </a:r>
            <a:r>
              <a:rPr lang="en-US" altLang="zh-CN" dirty="0" err="1" smtClean="0"/>
              <a:t>d</a:t>
            </a:r>
            <a:r>
              <a:rPr lang="en-US" altLang="zh-CN" baseline="-25000" dirty="0" err="1" smtClean="0"/>
              <a:t>i</a:t>
            </a:r>
            <a:endParaRPr lang="en-US" altLang="zh-CN" baseline="-25000" dirty="0" smtClean="0"/>
          </a:p>
          <a:p>
            <a:pPr lvl="1">
              <a:lnSpc>
                <a:spcPct val="90000"/>
              </a:lnSpc>
            </a:pPr>
            <a:endParaRPr lang="en-US" dirty="0" smtClean="0"/>
          </a:p>
          <a:p>
            <a:pPr lvl="1">
              <a:lnSpc>
                <a:spcPct val="90000"/>
              </a:lnSpc>
            </a:pPr>
            <a:r>
              <a:rPr lang="zh-CN" altLang="en-US" dirty="0" smtClean="0"/>
              <a:t>利用中国剩余定理，由任意</a:t>
            </a:r>
            <a:r>
              <a:rPr lang="en-US" altLang="zh-CN" dirty="0" smtClean="0"/>
              <a:t>t</a:t>
            </a:r>
            <a:r>
              <a:rPr lang="zh-CN" altLang="en-US" dirty="0" smtClean="0"/>
              <a:t>个影子就能恢复</a:t>
            </a:r>
            <a:r>
              <a:rPr lang="en-US" altLang="zh-CN" dirty="0" smtClean="0"/>
              <a:t>M</a:t>
            </a:r>
          </a:p>
          <a:p>
            <a:pPr lvl="2">
              <a:lnSpc>
                <a:spcPct val="90000"/>
              </a:lnSpc>
            </a:pPr>
            <a:r>
              <a:rPr lang="zh-CN" altLang="en-US" dirty="0" smtClean="0"/>
              <a:t>任意</a:t>
            </a:r>
            <a:r>
              <a:rPr lang="en-US" altLang="zh-CN" dirty="0" smtClean="0"/>
              <a:t>t</a:t>
            </a:r>
            <a:r>
              <a:rPr lang="zh-CN" altLang="en-US" dirty="0" smtClean="0"/>
              <a:t>个影子对应的</a:t>
            </a:r>
            <a:r>
              <a:rPr lang="en-US" altLang="zh-CN" dirty="0" err="1" smtClean="0"/>
              <a:t>d</a:t>
            </a:r>
            <a:r>
              <a:rPr lang="en-US" altLang="zh-CN" baseline="-25000" dirty="0" err="1" smtClean="0"/>
              <a:t>i</a:t>
            </a:r>
            <a:r>
              <a:rPr lang="zh-CN" altLang="en-US" dirty="0" smtClean="0"/>
              <a:t>乘积都大于</a:t>
            </a:r>
            <a:r>
              <a:rPr lang="en-US" altLang="zh-CN" dirty="0" smtClean="0"/>
              <a:t>L</a:t>
            </a:r>
            <a:r>
              <a:rPr lang="zh-CN" altLang="en-US" dirty="0" smtClean="0"/>
              <a:t>，因而可以构造唯一公共解</a:t>
            </a:r>
            <a:r>
              <a:rPr lang="en-US" altLang="zh-CN" dirty="0" smtClean="0"/>
              <a:t>M' mod (</a:t>
            </a:r>
            <a:r>
              <a:rPr lang="en-US" dirty="0" smtClean="0"/>
              <a:t>d</a:t>
            </a:r>
            <a:r>
              <a:rPr lang="en-US" baseline="-25000" dirty="0" smtClean="0"/>
              <a:t>i1</a:t>
            </a:r>
            <a:r>
              <a:rPr lang="en-US" dirty="0" smtClean="0"/>
              <a:t>×d</a:t>
            </a:r>
            <a:r>
              <a:rPr lang="en-US" baseline="-25000" dirty="0" smtClean="0"/>
              <a:t>i2</a:t>
            </a:r>
            <a:r>
              <a:rPr lang="en-US" dirty="0" smtClean="0"/>
              <a:t>×…×</a:t>
            </a:r>
            <a:r>
              <a:rPr lang="en-US" dirty="0" err="1" smtClean="0"/>
              <a:t>d</a:t>
            </a:r>
            <a:r>
              <a:rPr lang="en-US" baseline="-25000" dirty="0" err="1" smtClean="0"/>
              <a:t>it</a:t>
            </a:r>
            <a:r>
              <a:rPr lang="en-US" altLang="zh-CN" dirty="0" smtClean="0"/>
              <a:t>) = M' mod L</a:t>
            </a:r>
            <a:endParaRPr lang="en-US" dirty="0" smtClean="0"/>
          </a:p>
          <a:p>
            <a:pPr lvl="2">
              <a:lnSpc>
                <a:spcPct val="90000"/>
              </a:lnSpc>
            </a:pPr>
            <a:r>
              <a:rPr lang="en-US" altLang="zh-CN" dirty="0" smtClean="0"/>
              <a:t>M=M' mod p</a:t>
            </a:r>
          </a:p>
          <a:p>
            <a:pPr lvl="1">
              <a:lnSpc>
                <a:spcPct val="90000"/>
              </a:lnSpc>
            </a:pPr>
            <a:r>
              <a:rPr lang="zh-CN" altLang="en-US" dirty="0" smtClean="0"/>
              <a:t>任意</a:t>
            </a:r>
            <a:r>
              <a:rPr lang="en-US" altLang="zh-CN" dirty="0" smtClean="0"/>
              <a:t>t-1</a:t>
            </a:r>
            <a:r>
              <a:rPr lang="zh-CN" altLang="en-US" dirty="0" smtClean="0"/>
              <a:t>个影子恢复的</a:t>
            </a:r>
            <a:r>
              <a:rPr lang="en-US" altLang="zh-CN" dirty="0" smtClean="0"/>
              <a:t>M'</a:t>
            </a:r>
            <a:r>
              <a:rPr lang="zh-CN" altLang="en-US" dirty="0" smtClean="0"/>
              <a:t>之模</a:t>
            </a:r>
            <a:r>
              <a:rPr lang="en-US" altLang="zh-CN" dirty="0" smtClean="0"/>
              <a:t>N</a:t>
            </a:r>
            <a:r>
              <a:rPr lang="zh-CN" altLang="en-US" dirty="0" smtClean="0"/>
              <a:t>，</a:t>
            </a:r>
            <a:r>
              <a:rPr lang="en-US" altLang="zh-CN" dirty="0" smtClean="0"/>
              <a:t>L/N&gt;p</a:t>
            </a:r>
            <a:r>
              <a:rPr lang="zh-CN" altLang="en-US" dirty="0" smtClean="0"/>
              <a:t>，且</a:t>
            </a:r>
            <a:r>
              <a:rPr lang="en-US" altLang="zh-CN" dirty="0" smtClean="0"/>
              <a:t>N</a:t>
            </a:r>
            <a:r>
              <a:rPr lang="zh-CN" altLang="en-US" dirty="0" smtClean="0"/>
              <a:t>与</a:t>
            </a:r>
            <a:r>
              <a:rPr lang="en-US" altLang="zh-CN" dirty="0" smtClean="0"/>
              <a:t>p</a:t>
            </a:r>
            <a:r>
              <a:rPr lang="zh-CN" altLang="en-US" dirty="0" smtClean="0"/>
              <a:t>互素，无法获得真实</a:t>
            </a:r>
            <a:r>
              <a:rPr lang="en-US" altLang="zh-CN" dirty="0" smtClean="0"/>
              <a:t>M'</a:t>
            </a:r>
            <a:r>
              <a:rPr lang="zh-CN" altLang="en-US" dirty="0" smtClean="0"/>
              <a:t>的信息</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102</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9" name="流程图: 可选过程 8">
            <a:hlinkClick r:id="rId6"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23936791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特定情景中的秘密分享</a:t>
            </a:r>
            <a:endParaRPr lang="en-US" dirty="0"/>
          </a:p>
        </p:txBody>
      </p:sp>
      <p:sp>
        <p:nvSpPr>
          <p:cNvPr id="3" name="内容占位符 2"/>
          <p:cNvSpPr>
            <a:spLocks noGrp="1"/>
          </p:cNvSpPr>
          <p:nvPr>
            <p:ph idx="1"/>
          </p:nvPr>
        </p:nvSpPr>
        <p:spPr/>
        <p:txBody>
          <a:bodyPr/>
          <a:lstStyle/>
          <a:p>
            <a:r>
              <a:rPr lang="zh-CN" altLang="en-US" dirty="0" smtClean="0"/>
              <a:t>有骗子的秘密共享</a:t>
            </a:r>
            <a:endParaRPr lang="en-US" altLang="zh-CN" dirty="0" smtClean="0"/>
          </a:p>
          <a:p>
            <a:pPr lvl="1"/>
            <a:r>
              <a:rPr lang="zh-CN" altLang="en-US" dirty="0" smtClean="0"/>
              <a:t>情景</a:t>
            </a:r>
            <a:r>
              <a:rPr lang="en-US" altLang="zh-CN" dirty="0" smtClean="0"/>
              <a:t>1</a:t>
            </a:r>
            <a:r>
              <a:rPr lang="zh-CN" altLang="en-US" dirty="0" smtClean="0"/>
              <a:t>：重构秘密时，合法用户故意输入错误影子</a:t>
            </a:r>
            <a:endParaRPr lang="en-US" altLang="zh-CN" dirty="0" smtClean="0"/>
          </a:p>
          <a:p>
            <a:pPr lvl="2"/>
            <a:r>
              <a:rPr lang="zh-CN" altLang="en-US" dirty="0" smtClean="0"/>
              <a:t>某个拒绝总统命令不愿意发射导弹的将领，在输入影子时故意输入错误数字，使得秘密不能恢复。</a:t>
            </a:r>
            <a:endParaRPr lang="en-US" altLang="zh-CN" dirty="0" smtClean="0"/>
          </a:p>
          <a:p>
            <a:pPr lvl="2"/>
            <a:r>
              <a:rPr lang="zh-CN" altLang="en-US" dirty="0" smtClean="0"/>
              <a:t>普通方案无法发现究竟是谁在破坏</a:t>
            </a:r>
            <a:endParaRPr lang="en-US" altLang="zh-CN" dirty="0" smtClean="0"/>
          </a:p>
          <a:p>
            <a:pPr lvl="1"/>
            <a:endParaRPr lang="en-US" altLang="zh-CN" dirty="0" smtClean="0"/>
          </a:p>
          <a:p>
            <a:pPr lvl="1"/>
            <a:r>
              <a:rPr lang="zh-CN" altLang="en-US" dirty="0" smtClean="0"/>
              <a:t>情景</a:t>
            </a:r>
            <a:r>
              <a:rPr lang="en-US" altLang="zh-CN" dirty="0" smtClean="0"/>
              <a:t>2</a:t>
            </a:r>
            <a:r>
              <a:rPr lang="zh-CN" altLang="en-US" dirty="0" smtClean="0"/>
              <a:t>：重构秘密时，非法用户在参与过程中窃取他人影子</a:t>
            </a:r>
            <a:endParaRPr lang="en-US" altLang="zh-CN" dirty="0" smtClean="0"/>
          </a:p>
          <a:p>
            <a:pPr lvl="2"/>
            <a:r>
              <a:rPr lang="zh-CN" altLang="en-US" dirty="0" smtClean="0"/>
              <a:t>非法用户可以偷看别人的影子，可以在算法中设法推演出他人影子的信息，可以当</a:t>
            </a:r>
            <a:r>
              <a:rPr lang="en-US" altLang="zh-CN" dirty="0" smtClean="0"/>
              <a:t>t</a:t>
            </a:r>
            <a:r>
              <a:rPr lang="zh-CN" altLang="en-US" dirty="0" smtClean="0"/>
              <a:t>个合法用户恢复秘密后构建自己的合法影子</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103</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9" name="流程图: 可选过程 8">
            <a:hlinkClick r:id="rId5"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32448041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lnSpcReduction="10000"/>
          </a:bodyPr>
          <a:lstStyle/>
          <a:p>
            <a:r>
              <a:rPr lang="zh-CN" altLang="en-US" dirty="0" smtClean="0"/>
              <a:t>没有仲裁者的秘密共享</a:t>
            </a:r>
            <a:endParaRPr lang="en-US" altLang="zh-CN" dirty="0" smtClean="0"/>
          </a:p>
          <a:p>
            <a:pPr lvl="1"/>
            <a:r>
              <a:rPr lang="zh-CN" altLang="en-US" dirty="0" smtClean="0"/>
              <a:t>在某种场合下，没有可信的仲裁者来制造影子</a:t>
            </a:r>
            <a:endParaRPr lang="en-US" altLang="zh-CN" dirty="0" smtClean="0"/>
          </a:p>
          <a:p>
            <a:pPr lvl="2"/>
            <a:r>
              <a:rPr lang="zh-CN" altLang="en-US" dirty="0" smtClean="0"/>
              <a:t>如果有人知道核弹发射的最终密码，并由他来为其他将领分配影子，则这个人有机会独自发射核弹</a:t>
            </a:r>
            <a:endParaRPr lang="en-US" altLang="zh-CN" dirty="0" smtClean="0"/>
          </a:p>
          <a:p>
            <a:pPr lvl="1"/>
            <a:r>
              <a:rPr lang="zh-CN" altLang="en-US" dirty="0" smtClean="0"/>
              <a:t>需要一种算法，由合法参与者来共同生成影子，但没有人知道秘密</a:t>
            </a:r>
            <a:endParaRPr lang="en-US" altLang="zh-CN" dirty="0" smtClean="0"/>
          </a:p>
          <a:p>
            <a:pPr lvl="2"/>
            <a:r>
              <a:rPr lang="zh-CN" altLang="en-US" dirty="0" smtClean="0"/>
              <a:t>设想秘密是在某个设备中秘密生成，参与者可以用它来计算，但不能读取秘密</a:t>
            </a:r>
            <a:endParaRPr lang="en-US" altLang="zh-CN" dirty="0" smtClean="0"/>
          </a:p>
          <a:p>
            <a:pPr lvl="1"/>
            <a:endParaRPr lang="en-US" dirty="0" smtClean="0"/>
          </a:p>
          <a:p>
            <a:r>
              <a:rPr lang="zh-CN" altLang="en-US" dirty="0" smtClean="0"/>
              <a:t>不暴露影子的秘密共享</a:t>
            </a:r>
            <a:endParaRPr lang="en-US" dirty="0" smtClean="0"/>
          </a:p>
          <a:p>
            <a:pPr lvl="1"/>
            <a:r>
              <a:rPr lang="zh-CN" altLang="en-US" dirty="0" smtClean="0"/>
              <a:t>重建秘密时不直接展示各人的影子</a:t>
            </a:r>
            <a:endParaRPr lang="en-US" altLang="zh-CN" dirty="0" smtClean="0"/>
          </a:p>
          <a:p>
            <a:pPr lvl="1"/>
            <a:r>
              <a:rPr lang="zh-CN" altLang="en-US" dirty="0" smtClean="0"/>
              <a:t>例如，当秘密是所有人共同的数字签名私钥时，每个人独立完成签名后，文件就已经用共同的私钥签名了</a:t>
            </a:r>
            <a:endParaRPr 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104</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9" name="流程图: 可选过程 8">
            <a:hlinkClick r:id="rId5"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1951074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lnSpcReduction="10000"/>
          </a:bodyPr>
          <a:lstStyle/>
          <a:p>
            <a:r>
              <a:rPr lang="zh-CN" altLang="en-US" dirty="0" smtClean="0"/>
              <a:t>可验证的秘密共享</a:t>
            </a:r>
            <a:endParaRPr lang="en-US" altLang="zh-CN" dirty="0" smtClean="0"/>
          </a:p>
          <a:p>
            <a:pPr lvl="1"/>
            <a:r>
              <a:rPr lang="zh-CN" altLang="en-US" dirty="0" smtClean="0"/>
              <a:t>影子持有人如何知道自己的影子是正确的？</a:t>
            </a:r>
            <a:endParaRPr lang="en-US" altLang="zh-CN" dirty="0" smtClean="0"/>
          </a:p>
          <a:p>
            <a:pPr lvl="1"/>
            <a:r>
              <a:rPr lang="zh-CN" altLang="en-US" dirty="0" smtClean="0"/>
              <a:t>合法参与者如何验证某个可疑对象的影子正确与否？</a:t>
            </a:r>
            <a:endParaRPr lang="en-US" altLang="zh-CN" dirty="0" smtClean="0"/>
          </a:p>
          <a:p>
            <a:pPr lvl="1"/>
            <a:r>
              <a:rPr lang="zh-CN" altLang="en-US" dirty="0" smtClean="0"/>
              <a:t>通过重建秘密可以验证，但那样秘密就泄露了</a:t>
            </a:r>
            <a:endParaRPr lang="en-US" altLang="zh-CN" dirty="0" smtClean="0"/>
          </a:p>
          <a:p>
            <a:pPr lvl="1"/>
            <a:endParaRPr lang="en-US" dirty="0" smtClean="0"/>
          </a:p>
          <a:p>
            <a:r>
              <a:rPr lang="zh-CN" altLang="en-US" dirty="0" smtClean="0"/>
              <a:t>带预防的秘密共享</a:t>
            </a:r>
            <a:endParaRPr lang="en-US" altLang="zh-CN" dirty="0" smtClean="0"/>
          </a:p>
          <a:p>
            <a:pPr lvl="1"/>
            <a:r>
              <a:rPr lang="zh-CN" altLang="en-US" dirty="0" smtClean="0"/>
              <a:t>对于已构建的</a:t>
            </a:r>
            <a:r>
              <a:rPr lang="en-US" altLang="zh-CN" dirty="0" smtClean="0"/>
              <a:t>(</a:t>
            </a:r>
            <a:r>
              <a:rPr lang="en-US" altLang="zh-CN" dirty="0" err="1" smtClean="0"/>
              <a:t>t,n</a:t>
            </a:r>
            <a:r>
              <a:rPr lang="en-US" altLang="zh-CN" dirty="0" smtClean="0"/>
              <a:t>)</a:t>
            </a:r>
            <a:r>
              <a:rPr lang="zh-CN" altLang="en-US" dirty="0" smtClean="0"/>
              <a:t>方案，如果想提高为</a:t>
            </a:r>
            <a:r>
              <a:rPr lang="en-US" altLang="zh-CN" dirty="0" smtClean="0"/>
              <a:t>(</a:t>
            </a:r>
            <a:r>
              <a:rPr lang="en-US" altLang="zh-CN" dirty="0" err="1" smtClean="0"/>
              <a:t>t',n</a:t>
            </a:r>
            <a:r>
              <a:rPr lang="en-US" altLang="zh-CN" dirty="0" smtClean="0"/>
              <a:t>)</a:t>
            </a:r>
            <a:r>
              <a:rPr lang="zh-CN" altLang="en-US" dirty="0" smtClean="0"/>
              <a:t>方案，如何做？</a:t>
            </a:r>
            <a:endParaRPr lang="en-US" altLang="zh-CN" dirty="0" smtClean="0"/>
          </a:p>
          <a:p>
            <a:pPr lvl="1"/>
            <a:endParaRPr lang="en-US" dirty="0" smtClean="0"/>
          </a:p>
          <a:p>
            <a:r>
              <a:rPr lang="zh-CN" altLang="en-US" dirty="0" smtClean="0"/>
              <a:t>带除名的秘密共享</a:t>
            </a:r>
            <a:endParaRPr lang="en-US" altLang="zh-CN" dirty="0" smtClean="0"/>
          </a:p>
          <a:p>
            <a:pPr lvl="1"/>
            <a:r>
              <a:rPr lang="zh-CN" altLang="en-US" dirty="0" smtClean="0"/>
              <a:t>对于已构建的</a:t>
            </a:r>
            <a:r>
              <a:rPr lang="en-US" altLang="zh-CN" dirty="0" smtClean="0"/>
              <a:t>(</a:t>
            </a:r>
            <a:r>
              <a:rPr lang="en-US" altLang="zh-CN" dirty="0" err="1" smtClean="0"/>
              <a:t>t,n</a:t>
            </a:r>
            <a:r>
              <a:rPr lang="en-US" altLang="zh-CN" dirty="0" smtClean="0"/>
              <a:t>)</a:t>
            </a:r>
            <a:r>
              <a:rPr lang="zh-CN" altLang="en-US" dirty="0" smtClean="0"/>
              <a:t>方案，如果想除名一个参与者，如何做？</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105</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9" name="流程图: 可选过程 8">
            <a:hlinkClick r:id="rId5"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19483090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高级门限方案</a:t>
            </a:r>
            <a:endParaRPr lang="zh-CN" altLang="en-US" dirty="0"/>
          </a:p>
        </p:txBody>
      </p:sp>
      <p:sp>
        <p:nvSpPr>
          <p:cNvPr id="3" name="内容占位符 2"/>
          <p:cNvSpPr>
            <a:spLocks noGrp="1"/>
          </p:cNvSpPr>
          <p:nvPr>
            <p:ph idx="1"/>
          </p:nvPr>
        </p:nvSpPr>
        <p:spPr/>
        <p:txBody>
          <a:bodyPr/>
          <a:lstStyle/>
          <a:p>
            <a:r>
              <a:rPr lang="zh-CN" altLang="en-US" dirty="0" smtClean="0"/>
              <a:t>可以构造复杂的共享方案</a:t>
            </a:r>
            <a:endParaRPr lang="en-US" altLang="zh-CN" dirty="0" smtClean="0"/>
          </a:p>
          <a:p>
            <a:endParaRPr lang="en-US" altLang="zh-CN" dirty="0" smtClean="0"/>
          </a:p>
          <a:p>
            <a:r>
              <a:rPr lang="zh-CN" altLang="en-US" dirty="0" smtClean="0"/>
              <a:t>若某人比其他人重要，可以分配给他更多的影子</a:t>
            </a:r>
            <a:endParaRPr lang="en-US" altLang="zh-CN" dirty="0" smtClean="0"/>
          </a:p>
          <a:p>
            <a:pPr lvl="1"/>
            <a:r>
              <a:rPr lang="zh-CN" altLang="en-US" dirty="0" smtClean="0"/>
              <a:t>可以按各人的重要程度分配不同数量的影子</a:t>
            </a:r>
            <a:endParaRPr lang="en-US" altLang="zh-CN" dirty="0" smtClean="0"/>
          </a:p>
          <a:p>
            <a:endParaRPr lang="en-US" altLang="zh-CN" dirty="0" smtClean="0"/>
          </a:p>
          <a:p>
            <a:r>
              <a:rPr lang="zh-CN" altLang="en-US" dirty="0" smtClean="0"/>
              <a:t>设想需要在两个敌对代表团之间共享秘密</a:t>
            </a:r>
            <a:endParaRPr lang="en-US" altLang="zh-CN" dirty="0" smtClean="0"/>
          </a:p>
          <a:p>
            <a:pPr lvl="1"/>
            <a:r>
              <a:rPr lang="zh-CN" altLang="en-US" dirty="0" smtClean="0"/>
              <a:t>设</a:t>
            </a:r>
            <a:r>
              <a:rPr lang="en-US" altLang="zh-CN" dirty="0" smtClean="0"/>
              <a:t>A</a:t>
            </a:r>
            <a:r>
              <a:rPr lang="zh-CN" altLang="en-US" dirty="0" smtClean="0"/>
              <a:t>代表团</a:t>
            </a:r>
            <a:r>
              <a:rPr lang="en-US" altLang="zh-CN" dirty="0" smtClean="0"/>
              <a:t>7</a:t>
            </a:r>
            <a:r>
              <a:rPr lang="zh-CN" altLang="en-US" dirty="0" smtClean="0"/>
              <a:t>人，</a:t>
            </a:r>
            <a:r>
              <a:rPr lang="en-US" altLang="zh-CN" dirty="0" smtClean="0"/>
              <a:t>B</a:t>
            </a:r>
            <a:r>
              <a:rPr lang="zh-CN" altLang="en-US" dirty="0" smtClean="0"/>
              <a:t>代表团</a:t>
            </a:r>
            <a:r>
              <a:rPr lang="en-US" altLang="zh-CN" dirty="0" smtClean="0"/>
              <a:t>12</a:t>
            </a:r>
            <a:r>
              <a:rPr lang="zh-CN" altLang="en-US" dirty="0" smtClean="0"/>
              <a:t>人，需要由来自</a:t>
            </a:r>
            <a:r>
              <a:rPr lang="en-US" altLang="zh-CN" dirty="0" smtClean="0"/>
              <a:t>A</a:t>
            </a:r>
            <a:r>
              <a:rPr lang="zh-CN" altLang="en-US" dirty="0" smtClean="0"/>
              <a:t>团的</a:t>
            </a:r>
            <a:r>
              <a:rPr lang="en-US" altLang="zh-CN" dirty="0" smtClean="0"/>
              <a:t>2</a:t>
            </a:r>
            <a:r>
              <a:rPr lang="zh-CN" altLang="en-US" dirty="0" smtClean="0"/>
              <a:t>人和来自</a:t>
            </a:r>
            <a:r>
              <a:rPr lang="en-US" altLang="zh-CN" dirty="0" smtClean="0"/>
              <a:t>B</a:t>
            </a:r>
            <a:r>
              <a:rPr lang="zh-CN" altLang="en-US" dirty="0" smtClean="0"/>
              <a:t>团的</a:t>
            </a:r>
            <a:r>
              <a:rPr lang="en-US" altLang="zh-CN" dirty="0" smtClean="0"/>
              <a:t>3</a:t>
            </a:r>
            <a:r>
              <a:rPr lang="zh-CN" altLang="en-US" dirty="0" smtClean="0"/>
              <a:t>人一起才能恢复秘密</a:t>
            </a:r>
            <a:endParaRPr lang="en-US" altLang="zh-CN" dirty="0" smtClean="0"/>
          </a:p>
          <a:p>
            <a:pPr lvl="1"/>
            <a:r>
              <a:rPr lang="zh-CN" altLang="en-US" dirty="0" smtClean="0"/>
              <a:t>多项式构造为一个三次多项式，它是一个一次多项式（给</a:t>
            </a:r>
            <a:r>
              <a:rPr lang="en-US" altLang="zh-CN" dirty="0" smtClean="0"/>
              <a:t>A</a:t>
            </a:r>
            <a:r>
              <a:rPr lang="zh-CN" altLang="en-US" dirty="0" smtClean="0"/>
              <a:t>团分配影子）和一个二次多项式（给</a:t>
            </a:r>
            <a:r>
              <a:rPr lang="en-US" altLang="zh-CN" dirty="0" smtClean="0"/>
              <a:t>B</a:t>
            </a:r>
            <a:r>
              <a:rPr lang="zh-CN" altLang="en-US" dirty="0" smtClean="0"/>
              <a:t>团分配影子）的乘积</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20834787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329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网络层加密</a:t>
            </a:r>
            <a:endParaRPr lang="en-US" altLang="zh-CN" dirty="0" smtClean="0"/>
          </a:p>
          <a:p>
            <a:pPr lvl="1"/>
            <a:r>
              <a:rPr lang="zh-CN" altLang="en-US" dirty="0" smtClean="0"/>
              <a:t>用在帧中继或者</a:t>
            </a:r>
            <a:r>
              <a:rPr lang="en-US" altLang="zh-CN" dirty="0" smtClean="0"/>
              <a:t>ATM</a:t>
            </a:r>
            <a:r>
              <a:rPr lang="zh-CN" altLang="en-US" dirty="0" smtClean="0"/>
              <a:t>协议上</a:t>
            </a:r>
            <a:endParaRPr lang="en-US" altLang="zh-CN" dirty="0" smtClean="0"/>
          </a:p>
          <a:p>
            <a:pPr lvl="1"/>
            <a:r>
              <a:rPr lang="zh-CN" altLang="en-US" dirty="0" smtClean="0"/>
              <a:t>可识别并被保护的实体数与网络的末端系统数相对应，两端系统应公用一个密码系统，共享一个密钥</a:t>
            </a:r>
            <a:endParaRPr lang="en-US" altLang="zh-CN" dirty="0" smtClean="0"/>
          </a:p>
          <a:p>
            <a:pPr lvl="1"/>
            <a:r>
              <a:rPr lang="zh-CN" altLang="en-US" dirty="0" smtClean="0"/>
              <a:t>可以用带有加密功能的前端处理器（</a:t>
            </a:r>
            <a:r>
              <a:rPr lang="en-US" altLang="zh-CN" dirty="0" smtClean="0"/>
              <a:t>FEP</a:t>
            </a:r>
            <a:r>
              <a:rPr lang="zh-CN" altLang="en-US" dirty="0" smtClean="0"/>
              <a:t>）来实现</a:t>
            </a:r>
            <a:endParaRPr lang="en-US" altLang="zh-CN" dirty="0" smtClean="0"/>
          </a:p>
          <a:p>
            <a:pPr lvl="2"/>
            <a:r>
              <a:rPr lang="zh-CN" altLang="en-US" dirty="0" smtClean="0"/>
              <a:t>通常是末端系统的网卡</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619672" y="3863419"/>
            <a:ext cx="6172112" cy="2513922"/>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功能的应用</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密钥</a:t>
            </a:r>
            <a:r>
              <a:rPr lang="zh-CN" altLang="zh-CN" sz="1000" dirty="0">
                <a:latin typeface="楷体" pitchFamily="49" charset="-122"/>
                <a:ea typeface="楷体" pitchFamily="49" charset="-122"/>
              </a:rPr>
              <a:t>长度</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0" name="流程图: 可选过程 9">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429616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隐蔽信道</a:t>
            </a:r>
            <a:r>
              <a:rPr lang="en-US" altLang="zh-CN" dirty="0" smtClean="0"/>
              <a:t>(covert channel)</a:t>
            </a:r>
            <a:endParaRPr lang="zh-CN" altLang="en-US" dirty="0"/>
          </a:p>
        </p:txBody>
      </p:sp>
      <p:sp>
        <p:nvSpPr>
          <p:cNvPr id="6" name="内容占位符 5"/>
          <p:cNvSpPr>
            <a:spLocks noGrp="1"/>
          </p:cNvSpPr>
          <p:nvPr>
            <p:ph idx="1"/>
          </p:nvPr>
        </p:nvSpPr>
        <p:spPr/>
        <p:txBody>
          <a:bodyPr/>
          <a:lstStyle/>
          <a:p>
            <a:r>
              <a:rPr lang="zh-CN" altLang="en-US" dirty="0" smtClean="0"/>
              <a:t>隐蔽信道就是以一种通信设施设计者未设想的方式进行通信的方法</a:t>
            </a:r>
            <a:endParaRPr lang="en-US" altLang="zh-CN" dirty="0" smtClean="0"/>
          </a:p>
          <a:p>
            <a:pPr lvl="1"/>
            <a:r>
              <a:rPr lang="zh-CN" altLang="en-US" dirty="0" smtClean="0"/>
              <a:t>通常这个信道被用于以一种违反安全规定的方式来传送信息。</a:t>
            </a:r>
            <a:endParaRPr lang="en-US" altLang="zh-CN" dirty="0" smtClean="0"/>
          </a:p>
          <a:p>
            <a:pPr lvl="1"/>
            <a:r>
              <a:rPr lang="zh-CN" altLang="en-US" dirty="0" smtClean="0"/>
              <a:t>例如：对表面上合法的信息进行重新编码，包括各种隐写技术</a:t>
            </a:r>
            <a:endParaRPr lang="en-US" altLang="zh-CN" dirty="0" smtClean="0"/>
          </a:p>
          <a:p>
            <a:pPr lvl="1"/>
            <a:endParaRPr lang="en-US" altLang="zh-CN" dirty="0" smtClean="0"/>
          </a:p>
          <a:p>
            <a:pPr lvl="1"/>
            <a:endParaRPr lang="en-US" altLang="zh-CN" dirty="0" smtClean="0"/>
          </a:p>
          <a:p>
            <a:pPr lvl="1"/>
            <a:r>
              <a:rPr lang="zh-CN" altLang="en-US" dirty="0" smtClean="0"/>
              <a:t>很难控制</a:t>
            </a:r>
            <a:endParaRPr lang="en-US" altLang="zh-CN" dirty="0" smtClean="0"/>
          </a:p>
          <a:p>
            <a:pPr lvl="1"/>
            <a:r>
              <a:rPr lang="zh-CN" altLang="en-US" i="1" dirty="0" smtClean="0"/>
              <a:t>“坚固的堡垒最容易从内部突破”</a:t>
            </a:r>
            <a:endParaRPr lang="zh-CN" altLang="en-US" i="1" dirty="0"/>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12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密钥</a:t>
            </a:r>
            <a:r>
              <a:rPr lang="zh-CN" altLang="zh-CN" sz="1000" dirty="0">
                <a:latin typeface="楷体" pitchFamily="49" charset="-122"/>
                <a:ea typeface="楷体" pitchFamily="49" charset="-122"/>
              </a:rPr>
              <a:t>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932536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密钥长度</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FC6C3F5E-09DE-47CB-B45C-8870030737BE}" type="slidenum">
              <a:rPr lang="zh-CN" altLang="en-US" smtClean="0"/>
              <a:pPr>
                <a:defRPr/>
              </a:pPr>
              <a:t>13</a:t>
            </a:fld>
            <a:endParaRPr lang="en-US" altLang="zh-CN" dirty="0"/>
          </a:p>
        </p:txBody>
      </p:sp>
    </p:spTree>
    <p:extLst>
      <p:ext uri="{BB962C8B-B14F-4D97-AF65-F5344CB8AC3E}">
        <p14:creationId xmlns:p14="http://schemas.microsoft.com/office/powerpoint/2010/main" val="2904980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一、对称密钥长度</a:t>
            </a:r>
            <a:endParaRPr lang="zh-CN" altLang="en-US" dirty="0"/>
          </a:p>
        </p:txBody>
      </p:sp>
      <p:sp>
        <p:nvSpPr>
          <p:cNvPr id="7" name="内容占位符 6"/>
          <p:cNvSpPr>
            <a:spLocks noGrp="1"/>
          </p:cNvSpPr>
          <p:nvPr>
            <p:ph idx="1"/>
          </p:nvPr>
        </p:nvSpPr>
        <p:spPr/>
        <p:txBody>
          <a:bodyPr/>
          <a:lstStyle/>
          <a:p>
            <a:r>
              <a:rPr lang="zh-CN" altLang="en-US" dirty="0" smtClean="0"/>
              <a:t>密码系统的安全性取决于算法强度和密钥长度</a:t>
            </a:r>
            <a:endParaRPr lang="en-US" altLang="zh-CN" dirty="0" smtClean="0"/>
          </a:p>
          <a:p>
            <a:pPr lvl="1"/>
            <a:r>
              <a:rPr lang="zh-CN" altLang="en-US" dirty="0" smtClean="0"/>
              <a:t>算法强度更重要，但很难评估</a:t>
            </a:r>
            <a:endParaRPr lang="en-US" altLang="zh-CN" dirty="0" smtClean="0"/>
          </a:p>
          <a:p>
            <a:pPr lvl="2"/>
            <a:r>
              <a:rPr lang="zh-CN" altLang="en-US" dirty="0" smtClean="0"/>
              <a:t>选择那些久经考验的算法</a:t>
            </a:r>
            <a:endParaRPr lang="en-US" altLang="zh-CN" dirty="0" smtClean="0"/>
          </a:p>
          <a:p>
            <a:pPr lvl="2"/>
            <a:r>
              <a:rPr lang="zh-CN" altLang="en-US" dirty="0" smtClean="0"/>
              <a:t>正确的使用这些算法</a:t>
            </a:r>
            <a:endParaRPr lang="en-US" altLang="zh-CN" dirty="0" smtClean="0"/>
          </a:p>
          <a:p>
            <a:pPr lvl="1"/>
            <a:r>
              <a:rPr lang="zh-CN" altLang="en-US" dirty="0" smtClean="0"/>
              <a:t>密钥长度容易描述，给出安全性的上限</a:t>
            </a:r>
            <a:endParaRPr lang="en-US" altLang="zh-CN" dirty="0" smtClean="0"/>
          </a:p>
          <a:p>
            <a:pPr lvl="1"/>
            <a:endParaRPr lang="en-US" altLang="zh-CN" dirty="0" smtClean="0"/>
          </a:p>
          <a:p>
            <a:r>
              <a:rPr lang="zh-CN" altLang="en-US" dirty="0" smtClean="0"/>
              <a:t>设计密码系统时需要明确系统的安全级别</a:t>
            </a:r>
            <a:endParaRPr lang="en-US" altLang="zh-CN" dirty="0" smtClean="0"/>
          </a:p>
          <a:p>
            <a:pPr lvl="1"/>
            <a:r>
              <a:rPr lang="zh-CN" altLang="en-US" dirty="0" smtClean="0"/>
              <a:t>可以抵御何种攻击？</a:t>
            </a:r>
            <a:endParaRPr lang="en-US" altLang="zh-CN" dirty="0" smtClean="0"/>
          </a:p>
          <a:p>
            <a:pPr lvl="1"/>
            <a:endParaRPr lang="en-US" altLang="zh-CN" dirty="0" smtClean="0"/>
          </a:p>
          <a:p>
            <a:r>
              <a:rPr lang="zh-CN" altLang="en-US" dirty="0" smtClean="0"/>
              <a:t>本章假设密码算法足够好，仅可进行穷举法攻击</a:t>
            </a:r>
            <a:endParaRPr lang="en-US" altLang="zh-CN" dirty="0" smtClean="0"/>
          </a:p>
          <a:p>
            <a:pPr lvl="1"/>
            <a:r>
              <a:rPr lang="zh-CN" altLang="en-US" dirty="0" smtClean="0"/>
              <a:t>穷举攻击所需时间：设密钥长</a:t>
            </a:r>
            <a:r>
              <a:rPr lang="en-US" altLang="zh-CN" dirty="0" smtClean="0"/>
              <a:t>L</a:t>
            </a:r>
            <a:r>
              <a:rPr lang="zh-CN" altLang="en-US" dirty="0" smtClean="0"/>
              <a:t>，则至多需穷举</a:t>
            </a:r>
            <a:r>
              <a:rPr lang="en-US" altLang="zh-CN" dirty="0" smtClean="0"/>
              <a:t>2</a:t>
            </a:r>
            <a:r>
              <a:rPr lang="en-US" altLang="zh-CN" baseline="30000" dirty="0" smtClean="0"/>
              <a:t>L</a:t>
            </a:r>
            <a:r>
              <a:rPr lang="zh-CN" altLang="en-US" dirty="0" smtClean="0"/>
              <a:t>次</a:t>
            </a:r>
            <a:endParaRPr lang="en-US" altLang="zh-CN" dirty="0" smtClean="0"/>
          </a:p>
          <a:p>
            <a:pPr lvl="1"/>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14</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1" name="流程图: 可选过程 10">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4150495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密钥长度越大越好？</a:t>
            </a:r>
            <a:endParaRPr lang="en-US" altLang="zh-CN" dirty="0" smtClean="0"/>
          </a:p>
          <a:p>
            <a:pPr lvl="1"/>
            <a:r>
              <a:rPr lang="zh-CN" altLang="en-US" dirty="0" smtClean="0"/>
              <a:t>算法更安全</a:t>
            </a:r>
            <a:endParaRPr lang="en-US" altLang="zh-CN" dirty="0" smtClean="0"/>
          </a:p>
          <a:p>
            <a:pPr lvl="1"/>
            <a:r>
              <a:rPr lang="zh-CN" altLang="en-US" dirty="0" smtClean="0"/>
              <a:t>密钥管理更加困难</a:t>
            </a:r>
            <a:endParaRPr lang="en-US" altLang="zh-CN" dirty="0" smtClean="0"/>
          </a:p>
          <a:p>
            <a:pPr lvl="2"/>
            <a:r>
              <a:rPr lang="zh-CN" altLang="en-US" dirty="0" smtClean="0"/>
              <a:t>生成密钥的成本增加</a:t>
            </a:r>
            <a:endParaRPr lang="en-US" altLang="zh-CN" dirty="0" smtClean="0"/>
          </a:p>
          <a:p>
            <a:pPr lvl="2"/>
            <a:r>
              <a:rPr lang="zh-CN" altLang="en-US" dirty="0" smtClean="0"/>
              <a:t>密钥分配管理更困难</a:t>
            </a:r>
            <a:endParaRPr lang="en-US" altLang="zh-CN" dirty="0" smtClean="0"/>
          </a:p>
          <a:p>
            <a:pPr lvl="3"/>
            <a:r>
              <a:rPr lang="zh-CN" altLang="en-US" dirty="0" smtClean="0"/>
              <a:t>分配、更新、存储等等</a:t>
            </a:r>
            <a:endParaRPr lang="en-US" altLang="zh-CN" dirty="0" smtClean="0"/>
          </a:p>
          <a:p>
            <a:pPr lvl="1"/>
            <a:r>
              <a:rPr lang="zh-CN" altLang="en-US" dirty="0" smtClean="0"/>
              <a:t>密码算法的计算成本增加</a:t>
            </a:r>
            <a:endParaRPr lang="en-US" altLang="zh-CN" dirty="0" smtClean="0"/>
          </a:p>
          <a:p>
            <a:pPr lvl="2"/>
            <a:r>
              <a:rPr lang="zh-CN" altLang="en-US" dirty="0" smtClean="0"/>
              <a:t>运算量增加</a:t>
            </a:r>
            <a:endParaRPr lang="en-US" altLang="zh-CN" dirty="0" smtClean="0"/>
          </a:p>
          <a:p>
            <a:pPr lvl="2"/>
            <a:r>
              <a:rPr lang="zh-CN" altLang="en-US" dirty="0" smtClean="0"/>
              <a:t>硬件成本增加</a:t>
            </a:r>
            <a:endParaRPr lang="en-US" altLang="zh-CN" dirty="0" smtClean="0"/>
          </a:p>
          <a:p>
            <a:pPr lvl="2"/>
            <a:r>
              <a:rPr lang="zh-CN" altLang="en-US" dirty="0" smtClean="0"/>
              <a:t>消息传输的延迟增加</a:t>
            </a:r>
            <a:endParaRPr lang="en-US" altLang="zh-CN" dirty="0" smtClean="0"/>
          </a:p>
          <a:p>
            <a:pPr lvl="1"/>
            <a:endParaRPr lang="en-US" dirty="0" smtClean="0"/>
          </a:p>
          <a:p>
            <a:pPr lvl="1"/>
            <a:r>
              <a:rPr lang="zh-CN" altLang="en-US" dirty="0" smtClean="0"/>
              <a:t>选择足够安全的尽量短的密钥</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15</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9" name="流程图: 可选过程 8">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562842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专用硬件攻击</a:t>
            </a:r>
            <a:endParaRPr lang="en-US" dirty="0"/>
          </a:p>
        </p:txBody>
      </p:sp>
      <p:sp>
        <p:nvSpPr>
          <p:cNvPr id="3" name="内容占位符 2"/>
          <p:cNvSpPr>
            <a:spLocks noGrp="1"/>
          </p:cNvSpPr>
          <p:nvPr>
            <p:ph idx="1"/>
          </p:nvPr>
        </p:nvSpPr>
        <p:spPr/>
        <p:txBody>
          <a:bodyPr/>
          <a:lstStyle/>
          <a:p>
            <a:r>
              <a:rPr lang="zh-CN" altLang="en-US" dirty="0" smtClean="0"/>
              <a:t>硬件攻击的花费</a:t>
            </a:r>
            <a:endParaRPr lang="en-US" altLang="zh-CN" dirty="0" smtClean="0"/>
          </a:p>
          <a:p>
            <a:pPr lvl="1"/>
            <a:r>
              <a:rPr lang="zh-CN" altLang="en-US" dirty="0" smtClean="0"/>
              <a:t>需要专用硬件设备和大规模并行运算</a:t>
            </a:r>
            <a:endParaRPr lang="en-US" altLang="zh-CN" dirty="0" smtClean="0"/>
          </a:p>
          <a:p>
            <a:pPr lvl="1"/>
            <a:r>
              <a:rPr lang="zh-CN" altLang="en-US" dirty="0" smtClean="0"/>
              <a:t>摩尔定律：大约每</a:t>
            </a:r>
            <a:r>
              <a:rPr lang="en-US" altLang="zh-CN" dirty="0" smtClean="0"/>
              <a:t>18</a:t>
            </a:r>
            <a:r>
              <a:rPr lang="zh-CN" altLang="en-US" dirty="0" smtClean="0"/>
              <a:t>个月计算机的计算能力就翻一番</a:t>
            </a:r>
            <a:endParaRPr lang="en-US" altLang="zh-CN" dirty="0" smtClean="0"/>
          </a:p>
          <a:p>
            <a:pPr lvl="1"/>
            <a:r>
              <a:rPr lang="zh-CN" altLang="en-US" dirty="0" smtClean="0"/>
              <a:t>推论：每</a:t>
            </a:r>
            <a:r>
              <a:rPr lang="en-US" altLang="zh-CN" dirty="0" smtClean="0"/>
              <a:t>5</a:t>
            </a:r>
            <a:r>
              <a:rPr lang="zh-CN" altLang="en-US" dirty="0" smtClean="0"/>
              <a:t>年同等性能计算机的价格会下降到原来的</a:t>
            </a:r>
            <a:r>
              <a:rPr lang="en-US" altLang="zh-CN" dirty="0" smtClean="0"/>
              <a:t>10%</a:t>
            </a:r>
          </a:p>
          <a:p>
            <a:pPr lvl="1"/>
            <a:endParaRPr lang="en-US" altLang="zh-CN" dirty="0" smtClean="0"/>
          </a:p>
          <a:p>
            <a:r>
              <a:rPr lang="zh-CN" altLang="en-US" dirty="0" smtClean="0"/>
              <a:t>是否进行硬件攻击，取决于消息的价值</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16</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9" name="流程图: 可选过程 8">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535800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DES</a:t>
            </a:r>
            <a:r>
              <a:rPr lang="zh-CN" altLang="en-US" dirty="0"/>
              <a:t>的例子</a:t>
            </a:r>
            <a:endParaRPr lang="en-US" altLang="zh-CN" dirty="0"/>
          </a:p>
          <a:p>
            <a:pPr lvl="1"/>
            <a:r>
              <a:rPr lang="en-US" altLang="zh-CN" dirty="0" smtClean="0"/>
              <a:t>1973</a:t>
            </a:r>
            <a:r>
              <a:rPr lang="zh-CN" altLang="en-US" dirty="0"/>
              <a:t>年</a:t>
            </a:r>
            <a:r>
              <a:rPr lang="en-US" altLang="zh-CN" dirty="0"/>
              <a:t>NIST</a:t>
            </a:r>
            <a:r>
              <a:rPr lang="zh-CN" altLang="en-US" dirty="0"/>
              <a:t>设定为标准时，</a:t>
            </a:r>
            <a:r>
              <a:rPr lang="zh-CN" altLang="en-US" dirty="0" smtClean="0"/>
              <a:t>认为</a:t>
            </a:r>
            <a:r>
              <a:rPr lang="en-US" altLang="zh-CN" dirty="0"/>
              <a:t>56</a:t>
            </a:r>
            <a:r>
              <a:rPr lang="zh-CN" altLang="en-US" dirty="0"/>
              <a:t>比特密钥</a:t>
            </a:r>
            <a:r>
              <a:rPr lang="zh-CN" altLang="en-US" dirty="0" smtClean="0"/>
              <a:t>很</a:t>
            </a:r>
            <a:r>
              <a:rPr lang="zh-CN" altLang="en-US" dirty="0"/>
              <a:t>安全</a:t>
            </a:r>
            <a:endParaRPr lang="en-US" altLang="zh-CN" dirty="0"/>
          </a:p>
          <a:p>
            <a:pPr lvl="1"/>
            <a:r>
              <a:rPr lang="en-US" altLang="zh-CN" dirty="0"/>
              <a:t>1977</a:t>
            </a:r>
            <a:r>
              <a:rPr lang="zh-CN" altLang="en-US" dirty="0"/>
              <a:t>年，</a:t>
            </a:r>
            <a:r>
              <a:rPr lang="en-US" altLang="zh-CN" dirty="0"/>
              <a:t>Whitfield &amp; Martin</a:t>
            </a:r>
            <a:r>
              <a:rPr lang="zh-CN" altLang="en-US" dirty="0"/>
              <a:t>，设想专用破译机，</a:t>
            </a:r>
            <a:r>
              <a:rPr lang="en-US" altLang="zh-CN" dirty="0"/>
              <a:t>20</a:t>
            </a:r>
            <a:r>
              <a:rPr lang="zh-CN" altLang="en-US" dirty="0"/>
              <a:t>小时完成穷举</a:t>
            </a:r>
            <a:endParaRPr lang="en-US" altLang="zh-CN" dirty="0"/>
          </a:p>
          <a:p>
            <a:pPr lvl="1"/>
            <a:r>
              <a:rPr lang="en-US" altLang="zh-CN" dirty="0"/>
              <a:t>1997</a:t>
            </a:r>
            <a:r>
              <a:rPr lang="zh-CN" altLang="en-US" dirty="0"/>
              <a:t>年，</a:t>
            </a:r>
            <a:r>
              <a:rPr lang="en-US" altLang="zh-CN" dirty="0"/>
              <a:t>DESCHALL Project</a:t>
            </a:r>
            <a:r>
              <a:rPr lang="zh-CN" altLang="en-US" dirty="0"/>
              <a:t>，网络协作，第一次公众破译，</a:t>
            </a:r>
            <a:r>
              <a:rPr lang="en-US" altLang="zh-CN" dirty="0"/>
              <a:t>96</a:t>
            </a:r>
            <a:r>
              <a:rPr lang="zh-CN" altLang="en-US" dirty="0"/>
              <a:t>天</a:t>
            </a:r>
            <a:endParaRPr lang="en-US" altLang="zh-CN" dirty="0"/>
          </a:p>
          <a:p>
            <a:pPr lvl="1"/>
            <a:r>
              <a:rPr lang="en-US" altLang="zh-CN" dirty="0"/>
              <a:t>1998</a:t>
            </a:r>
            <a:r>
              <a:rPr lang="zh-CN" altLang="en-US" dirty="0"/>
              <a:t>年，</a:t>
            </a:r>
            <a:r>
              <a:rPr lang="en-US" altLang="zh-CN" dirty="0" smtClean="0"/>
              <a:t>EFF</a:t>
            </a:r>
            <a:r>
              <a:rPr lang="zh-CN" altLang="en-US" dirty="0" smtClean="0"/>
              <a:t>制造</a:t>
            </a:r>
            <a:r>
              <a:rPr lang="en-US" altLang="zh-CN" dirty="0"/>
              <a:t>DES </a:t>
            </a:r>
            <a:r>
              <a:rPr lang="en-US" altLang="zh-CN" dirty="0" smtClean="0"/>
              <a:t>Cracker(Deep </a:t>
            </a:r>
            <a:r>
              <a:rPr lang="en-US" altLang="zh-CN" dirty="0"/>
              <a:t>Crack)</a:t>
            </a:r>
            <a:r>
              <a:rPr lang="zh-CN" altLang="en-US" dirty="0" smtClean="0"/>
              <a:t>，</a:t>
            </a:r>
            <a:r>
              <a:rPr lang="en-US" altLang="zh-CN" dirty="0" smtClean="0"/>
              <a:t/>
            </a:r>
            <a:br>
              <a:rPr lang="en-US" altLang="zh-CN" dirty="0" smtClean="0"/>
            </a:br>
            <a:r>
              <a:rPr lang="en-US" altLang="zh-CN" dirty="0" smtClean="0"/>
              <a:t>1856</a:t>
            </a:r>
            <a:r>
              <a:rPr lang="zh-CN" altLang="en-US" dirty="0" smtClean="0"/>
              <a:t>个芯片，</a:t>
            </a:r>
            <a:r>
              <a:rPr lang="en-US" altLang="zh-CN" dirty="0" smtClean="0"/>
              <a:t>$250,000</a:t>
            </a:r>
            <a:r>
              <a:rPr lang="zh-CN" altLang="en-US" dirty="0"/>
              <a:t>，</a:t>
            </a:r>
            <a:r>
              <a:rPr lang="en-US" altLang="zh-CN" dirty="0"/>
              <a:t>56</a:t>
            </a:r>
            <a:r>
              <a:rPr lang="zh-CN" altLang="en-US" dirty="0"/>
              <a:t>小时破译</a:t>
            </a:r>
            <a:endParaRPr lang="en-US" altLang="zh-CN" dirty="0"/>
          </a:p>
          <a:p>
            <a:pPr lvl="1"/>
            <a:r>
              <a:rPr lang="en-US" altLang="zh-CN" dirty="0"/>
              <a:t>1999</a:t>
            </a:r>
            <a:r>
              <a:rPr lang="zh-CN" altLang="en-US" dirty="0"/>
              <a:t>年，</a:t>
            </a:r>
            <a:r>
              <a:rPr lang="en-US" altLang="zh-CN" dirty="0"/>
              <a:t>EFF DES Cracker &amp; distributed</a:t>
            </a:r>
            <a:r>
              <a:rPr lang="en-US" altLang="zh-CN" dirty="0" smtClean="0"/>
              <a:t>.</a:t>
            </a:r>
            <a:br>
              <a:rPr lang="en-US" altLang="zh-CN" dirty="0" smtClean="0"/>
            </a:br>
            <a:r>
              <a:rPr lang="en-US" altLang="zh-CN" dirty="0" smtClean="0"/>
              <a:t>net</a:t>
            </a:r>
            <a:r>
              <a:rPr lang="zh-CN" altLang="en-US" dirty="0"/>
              <a:t>合作，</a:t>
            </a:r>
            <a:r>
              <a:rPr lang="en-US" altLang="zh-CN" dirty="0"/>
              <a:t>22.25</a:t>
            </a:r>
            <a:r>
              <a:rPr lang="zh-CN" altLang="en-US" dirty="0"/>
              <a:t>小时</a:t>
            </a:r>
            <a:r>
              <a:rPr lang="zh-CN" altLang="en-US" dirty="0" smtClean="0"/>
              <a:t>破译</a:t>
            </a:r>
            <a:endParaRPr lang="en-US" altLang="zh-CN" dirty="0"/>
          </a:p>
        </p:txBody>
      </p:sp>
      <p:pic>
        <p:nvPicPr>
          <p:cNvPr id="5122" name="Picture 2" descr="http://upload.wikimedia.org/wikipedia/commons/thumb/b/bd/Board300.jpg/260px-Board300.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3645024"/>
            <a:ext cx="1789610" cy="1872208"/>
          </a:xfrm>
          <a:prstGeom prst="rect">
            <a:avLst/>
          </a:prstGeom>
          <a:noFill/>
          <a:extLst>
            <a:ext uri="{909E8E84-426E-40DD-AFC4-6F175D3DCCD1}">
              <a14:hiddenFill xmlns:a14="http://schemas.microsoft.com/office/drawing/2010/main">
                <a:solidFill>
                  <a:srgbClr val="FFFFFF"/>
                </a:solidFill>
              </a14:hiddenFill>
            </a:ext>
          </a:extLst>
        </p:spPr>
      </p:pic>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17</a:t>
            </a:fld>
            <a:endParaRPr lang="en-US" altLang="zh-CN" dirty="0"/>
          </a:p>
        </p:txBody>
      </p:sp>
      <p:sp>
        <p:nvSpPr>
          <p:cNvPr id="8" name="流程图: 可选过程 7">
            <a:hlinkClick r:id="rId4"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9" name="流程图: 可选过程 8">
            <a:hlinkClick r:id="rId5"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0" name="流程图: 可选过程 9">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1" name="流程图: 可选过程 10">
            <a:hlinkClick r:id="rId7"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787193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网络协作攻击</a:t>
            </a:r>
            <a:endParaRPr lang="en-US" dirty="0"/>
          </a:p>
        </p:txBody>
      </p:sp>
      <p:sp>
        <p:nvSpPr>
          <p:cNvPr id="3" name="内容占位符 2"/>
          <p:cNvSpPr>
            <a:spLocks noGrp="1"/>
          </p:cNvSpPr>
          <p:nvPr>
            <p:ph idx="1"/>
          </p:nvPr>
        </p:nvSpPr>
        <p:spPr/>
        <p:txBody>
          <a:bodyPr/>
          <a:lstStyle/>
          <a:p>
            <a:r>
              <a:rPr lang="zh-CN" altLang="en-US" dirty="0" smtClean="0"/>
              <a:t>大规模网络合作</a:t>
            </a:r>
            <a:endParaRPr lang="en-US" altLang="zh-CN" dirty="0" smtClean="0"/>
          </a:p>
          <a:p>
            <a:pPr lvl="1"/>
            <a:r>
              <a:rPr lang="zh-CN" altLang="en-US" dirty="0" smtClean="0"/>
              <a:t>结点数量：数百？数万？数百万？</a:t>
            </a:r>
            <a:endParaRPr lang="en-US" altLang="zh-CN" dirty="0" smtClean="0"/>
          </a:p>
          <a:p>
            <a:pPr lvl="1"/>
            <a:r>
              <a:rPr lang="en-US" altLang="zh-CN" dirty="0" smtClean="0"/>
              <a:t>1997</a:t>
            </a:r>
            <a:r>
              <a:rPr lang="zh-CN" altLang="en-US" dirty="0" smtClean="0"/>
              <a:t>年对</a:t>
            </a:r>
            <a:r>
              <a:rPr lang="en-US" altLang="zh-CN" dirty="0" smtClean="0"/>
              <a:t>DES</a:t>
            </a:r>
            <a:r>
              <a:rPr lang="zh-CN" altLang="en-US" dirty="0" smtClean="0"/>
              <a:t>的攻击，</a:t>
            </a:r>
            <a:r>
              <a:rPr lang="en-US" altLang="zh-CN" dirty="0" smtClean="0"/>
              <a:t>78000</a:t>
            </a:r>
            <a:r>
              <a:rPr lang="zh-CN" altLang="en-US" dirty="0" smtClean="0"/>
              <a:t>个</a:t>
            </a:r>
            <a:r>
              <a:rPr lang="en-US" altLang="zh-CN" dirty="0" smtClean="0"/>
              <a:t>IP</a:t>
            </a:r>
            <a:r>
              <a:rPr lang="zh-CN" altLang="en-US" dirty="0" smtClean="0"/>
              <a:t>地址参与，</a:t>
            </a:r>
            <a:r>
              <a:rPr lang="en-US" altLang="zh-CN" dirty="0" smtClean="0"/>
              <a:t>96</a:t>
            </a:r>
            <a:r>
              <a:rPr lang="zh-CN" altLang="en-US" dirty="0" smtClean="0"/>
              <a:t>天搜索了</a:t>
            </a:r>
            <a:r>
              <a:rPr lang="en-US" altLang="zh-CN" dirty="0" smtClean="0"/>
              <a:t>1/4</a:t>
            </a:r>
            <a:r>
              <a:rPr lang="zh-CN" altLang="en-US" dirty="0" smtClean="0"/>
              <a:t>的密钥空间</a:t>
            </a:r>
            <a:endParaRPr lang="en-US" altLang="zh-CN" dirty="0" smtClean="0"/>
          </a:p>
          <a:p>
            <a:pPr lvl="1"/>
            <a:endParaRPr lang="en-US" altLang="zh-CN" dirty="0" smtClean="0"/>
          </a:p>
          <a:p>
            <a:r>
              <a:rPr lang="zh-CN" altLang="en-US" dirty="0" smtClean="0"/>
              <a:t>运气，破译者的天使</a:t>
            </a:r>
            <a:endParaRPr lang="en-US" altLang="zh-CN" dirty="0" smtClean="0"/>
          </a:p>
          <a:p>
            <a:pPr lvl="1"/>
            <a:r>
              <a:rPr lang="zh-CN" altLang="en-US" sz="2200" dirty="0" smtClean="0"/>
              <a:t>假设一台机器在一天内破译的概率是</a:t>
            </a:r>
            <a:r>
              <a:rPr lang="en-US" altLang="zh-CN" sz="2200" dirty="0" smtClean="0"/>
              <a:t>p</a:t>
            </a:r>
            <a:r>
              <a:rPr lang="zh-CN" altLang="en-US" sz="2200" dirty="0" smtClean="0"/>
              <a:t>，那么</a:t>
            </a:r>
            <a:r>
              <a:rPr lang="en-US" altLang="zh-CN" sz="2200" dirty="0" smtClean="0"/>
              <a:t>M</a:t>
            </a:r>
            <a:r>
              <a:rPr lang="zh-CN" altLang="en-US" dirty="0" smtClean="0"/>
              <a:t>台机器合作在一天内破译的概率是</a:t>
            </a:r>
            <a:r>
              <a:rPr lang="en-US" altLang="zh-CN" dirty="0" err="1" smtClean="0"/>
              <a:t>Mp</a:t>
            </a:r>
            <a:endParaRPr lang="en-US" altLang="zh-CN" dirty="0" smtClean="0"/>
          </a:p>
          <a:p>
            <a:pPr lvl="2"/>
            <a:r>
              <a:rPr lang="zh-CN" altLang="en-US" dirty="0" smtClean="0"/>
              <a:t>对</a:t>
            </a:r>
            <a:r>
              <a:rPr lang="en-US" altLang="zh-CN" dirty="0" smtClean="0"/>
              <a:t>DES</a:t>
            </a:r>
            <a:r>
              <a:rPr lang="zh-CN" altLang="en-US" dirty="0" smtClean="0"/>
              <a:t>，假设一台</a:t>
            </a:r>
            <a:r>
              <a:rPr lang="en-US" altLang="zh-CN" dirty="0" smtClean="0"/>
              <a:t>PC</a:t>
            </a:r>
            <a:r>
              <a:rPr lang="zh-CN" altLang="en-US" dirty="0" smtClean="0"/>
              <a:t>每秒尝试</a:t>
            </a:r>
            <a:r>
              <a:rPr lang="en-US" altLang="zh-CN" dirty="0" smtClean="0"/>
              <a:t>100</a:t>
            </a:r>
            <a:r>
              <a:rPr lang="zh-CN" altLang="en-US" dirty="0" smtClean="0"/>
              <a:t>个密钥，一天尝试</a:t>
            </a:r>
            <a:r>
              <a:rPr lang="en-US" altLang="zh-CN" dirty="0" smtClean="0"/>
              <a:t>8.64×10</a:t>
            </a:r>
            <a:r>
              <a:rPr lang="en-US" altLang="zh-CN" baseline="30000" dirty="0" smtClean="0"/>
              <a:t>6</a:t>
            </a:r>
            <a:r>
              <a:rPr lang="zh-CN" altLang="en-US" dirty="0" smtClean="0"/>
              <a:t>个密钥，破译概率</a:t>
            </a:r>
            <a:r>
              <a:rPr lang="en-US" altLang="zh-CN" dirty="0" smtClean="0"/>
              <a:t>p≈2.4×10</a:t>
            </a:r>
            <a:r>
              <a:rPr lang="en-US" altLang="zh-CN" baseline="30000" dirty="0" smtClean="0"/>
              <a:t>-10</a:t>
            </a:r>
            <a:r>
              <a:rPr lang="zh-CN" altLang="en-US" dirty="0" smtClean="0"/>
              <a:t>。中国</a:t>
            </a:r>
            <a:r>
              <a:rPr lang="en-US" altLang="zh-CN" dirty="0" smtClean="0"/>
              <a:t>4.2</a:t>
            </a:r>
            <a:r>
              <a:rPr lang="zh-CN" altLang="en-US" dirty="0" smtClean="0"/>
              <a:t>亿网民合作，一天破译的概率是</a:t>
            </a:r>
            <a:r>
              <a:rPr lang="en-US" altLang="zh-CN" dirty="0" smtClean="0"/>
              <a:t>10%</a:t>
            </a:r>
          </a:p>
          <a:p>
            <a:pPr lvl="1"/>
            <a:r>
              <a:rPr lang="zh-CN" altLang="en-US" dirty="0" smtClean="0"/>
              <a:t>若各用户独立随机测试密钥，则攻击减慢，一天内</a:t>
            </a:r>
            <a:r>
              <a:rPr lang="en-US" altLang="zh-CN" dirty="0" smtClean="0"/>
              <a:t/>
            </a:r>
            <a:br>
              <a:rPr lang="en-US" altLang="zh-CN" dirty="0" smtClean="0"/>
            </a:br>
            <a:r>
              <a:rPr lang="zh-CN" altLang="en-US" dirty="0" smtClean="0"/>
              <a:t>破译的概率降为</a:t>
            </a:r>
            <a:r>
              <a:rPr lang="en-US" altLang="zh-CN" dirty="0" smtClean="0"/>
              <a:t>1-(1-p)</a:t>
            </a:r>
            <a:r>
              <a:rPr lang="en-US" altLang="zh-CN" baseline="30000" dirty="0" smtClean="0"/>
              <a:t>M</a:t>
            </a:r>
            <a:endParaRPr 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18</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9" name="流程图: 可选过程 8">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684988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利用病毒技术进行网络合作</a:t>
            </a:r>
            <a:endParaRPr lang="en-US" altLang="zh-CN" dirty="0" smtClean="0"/>
          </a:p>
          <a:p>
            <a:pPr lvl="1"/>
            <a:r>
              <a:rPr lang="zh-CN" altLang="en-US" dirty="0" smtClean="0"/>
              <a:t>公开邀请网络上计算机参与穷举？多数人会说“不”</a:t>
            </a:r>
            <a:endParaRPr lang="en-US" altLang="zh-CN" dirty="0" smtClean="0"/>
          </a:p>
          <a:p>
            <a:pPr lvl="1"/>
            <a:endParaRPr lang="en-US" altLang="zh-CN" dirty="0" smtClean="0"/>
          </a:p>
          <a:p>
            <a:pPr lvl="1"/>
            <a:r>
              <a:rPr lang="zh-CN" altLang="en-US" dirty="0" smtClean="0"/>
              <a:t>网络入侵？耗时且违法</a:t>
            </a:r>
            <a:endParaRPr lang="en-US" altLang="zh-CN" dirty="0" smtClean="0"/>
          </a:p>
          <a:p>
            <a:pPr lvl="1"/>
            <a:endParaRPr lang="en-US" altLang="zh-CN" dirty="0" smtClean="0"/>
          </a:p>
          <a:p>
            <a:pPr lvl="1"/>
            <a:r>
              <a:rPr lang="zh-CN" altLang="en-US" dirty="0" smtClean="0"/>
              <a:t>无恶意的病毒：利用机器空余时间进行计算。</a:t>
            </a:r>
            <a:endParaRPr lang="en-US" altLang="zh-CN" dirty="0" smtClean="0"/>
          </a:p>
          <a:p>
            <a:pPr lvl="2"/>
            <a:r>
              <a:rPr lang="zh-CN" altLang="en-US" dirty="0" smtClean="0"/>
              <a:t>计算机空闲时间很多，多核主机更是如此</a:t>
            </a:r>
            <a:endParaRPr lang="en-US" altLang="zh-CN" dirty="0" smtClean="0"/>
          </a:p>
          <a:p>
            <a:pPr lvl="2"/>
            <a:r>
              <a:rPr lang="zh-CN" altLang="en-US" dirty="0" smtClean="0"/>
              <a:t>获得结果后，启动另一病毒，将正确解“传染”到网络中，或显示：</a:t>
            </a:r>
            <a:endParaRPr lang="en-US" altLang="zh-CN" dirty="0" smtClean="0"/>
          </a:p>
          <a:p>
            <a:pPr lvl="1">
              <a:buNone/>
            </a:pPr>
            <a:r>
              <a:rPr lang="en-US" altLang="zh-CN" sz="2000" i="1" dirty="0" smtClean="0">
                <a:solidFill>
                  <a:srgbClr val="FF00FF"/>
                </a:solidFill>
              </a:rPr>
              <a:t>			</a:t>
            </a:r>
            <a:r>
              <a:rPr lang="zh-CN" altLang="en-US" sz="2000" i="1" dirty="0" smtClean="0">
                <a:solidFill>
                  <a:srgbClr val="FF00FF"/>
                </a:solidFill>
              </a:rPr>
              <a:t>您的机器中存在严重病毒（或恭喜中奖）</a:t>
            </a:r>
            <a:endParaRPr lang="en-US" altLang="zh-CN" sz="2000" i="1" dirty="0" smtClean="0">
              <a:solidFill>
                <a:srgbClr val="FF00FF"/>
              </a:solidFill>
            </a:endParaRPr>
          </a:p>
          <a:p>
            <a:pPr lvl="1">
              <a:buNone/>
            </a:pPr>
            <a:r>
              <a:rPr lang="en-US" altLang="zh-CN" sz="2000" i="1" dirty="0" smtClean="0">
                <a:solidFill>
                  <a:srgbClr val="FF00FF"/>
                </a:solidFill>
              </a:rPr>
              <a:t>			</a:t>
            </a:r>
            <a:r>
              <a:rPr lang="zh-CN" altLang="en-US" sz="2000" i="1" dirty="0" smtClean="0">
                <a:solidFill>
                  <a:srgbClr val="FF00FF"/>
                </a:solidFill>
              </a:rPr>
              <a:t>请播打</a:t>
            </a:r>
            <a:r>
              <a:rPr lang="en-US" altLang="zh-CN" sz="2000" i="1" dirty="0" smtClean="0">
                <a:solidFill>
                  <a:srgbClr val="FF00FF"/>
                </a:solidFill>
              </a:rPr>
              <a:t>1-800-123-4567</a:t>
            </a:r>
            <a:r>
              <a:rPr lang="zh-CN" altLang="en-US" sz="2000" i="1" dirty="0" smtClean="0">
                <a:solidFill>
                  <a:srgbClr val="FF00FF"/>
                </a:solidFill>
              </a:rPr>
              <a:t>向工作人员报告下面数字：</a:t>
            </a:r>
            <a:endParaRPr lang="en-US" altLang="zh-CN" sz="2000" i="1" dirty="0" smtClean="0">
              <a:solidFill>
                <a:srgbClr val="FF00FF"/>
              </a:solidFill>
            </a:endParaRPr>
          </a:p>
          <a:p>
            <a:pPr lvl="1">
              <a:buNone/>
            </a:pPr>
            <a:r>
              <a:rPr lang="en-US" altLang="zh-CN" sz="2000" i="1" dirty="0" smtClean="0">
                <a:solidFill>
                  <a:srgbClr val="FF00FF"/>
                </a:solidFill>
              </a:rPr>
              <a:t>			XXXX-XXXX-XXXX-XXXX</a:t>
            </a:r>
          </a:p>
          <a:p>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19</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9" name="流程图: 可选过程 8">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132067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598976465"/>
              </p:ext>
            </p:extLst>
          </p:nvPr>
        </p:nvGraphicFramePr>
        <p:xfrm>
          <a:off x="457200" y="1295400"/>
          <a:ext cx="8229600" cy="4797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a:t>
            </a:fld>
            <a:endParaRPr lang="en-US" altLang="zh-CN" dirty="0"/>
          </a:p>
        </p:txBody>
      </p:sp>
    </p:spTree>
    <p:extLst>
      <p:ext uri="{BB962C8B-B14F-4D97-AF65-F5344CB8AC3E}">
        <p14:creationId xmlns:p14="http://schemas.microsoft.com/office/powerpoint/2010/main" val="2354229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软件攻击</a:t>
            </a:r>
            <a:endParaRPr lang="zh-CN" altLang="en-US" dirty="0"/>
          </a:p>
        </p:txBody>
      </p:sp>
      <p:sp>
        <p:nvSpPr>
          <p:cNvPr id="3" name="内容占位符 2"/>
          <p:cNvSpPr>
            <a:spLocks noGrp="1"/>
          </p:cNvSpPr>
          <p:nvPr>
            <p:ph idx="1"/>
          </p:nvPr>
        </p:nvSpPr>
        <p:spPr>
          <a:xfrm>
            <a:off x="457200" y="1295400"/>
            <a:ext cx="8363272" cy="5029200"/>
          </a:xfrm>
        </p:spPr>
        <p:txBody>
          <a:bodyPr/>
          <a:lstStyle/>
          <a:p>
            <a:r>
              <a:rPr lang="zh-CN" altLang="en-US" dirty="0" smtClean="0"/>
              <a:t>神经网络</a:t>
            </a:r>
            <a:r>
              <a:rPr lang="en-US" altLang="zh-CN" dirty="0" smtClean="0"/>
              <a:t>/</a:t>
            </a:r>
            <a:r>
              <a:rPr lang="zh-CN" altLang="en-US" dirty="0" smtClean="0"/>
              <a:t>遗传技术：作用不大</a:t>
            </a:r>
            <a:endParaRPr lang="en-US" altLang="zh-CN" dirty="0" smtClean="0"/>
          </a:p>
          <a:p>
            <a:pPr lvl="1"/>
            <a:r>
              <a:rPr lang="zh-CN" altLang="en-US" dirty="0" smtClean="0"/>
              <a:t>它们擅于处理那些解会逐渐变好的问题</a:t>
            </a:r>
            <a:endParaRPr lang="en-US" altLang="zh-CN" dirty="0" smtClean="0"/>
          </a:p>
          <a:p>
            <a:pPr lvl="1"/>
            <a:r>
              <a:rPr lang="zh-CN" altLang="en-US" dirty="0" smtClean="0"/>
              <a:t>密码问题通常没有提供太多“学习”的机会</a:t>
            </a:r>
            <a:endParaRPr lang="en-US" altLang="zh-CN" dirty="0" smtClean="0"/>
          </a:p>
          <a:p>
            <a:endParaRPr lang="en-US" altLang="zh-CN" dirty="0" smtClean="0"/>
          </a:p>
          <a:p>
            <a:r>
              <a:rPr lang="zh-CN" altLang="en-US" dirty="0" smtClean="0"/>
              <a:t>生物工程技术</a:t>
            </a:r>
            <a:endParaRPr lang="en-US" altLang="zh-CN" dirty="0" smtClean="0"/>
          </a:p>
          <a:p>
            <a:pPr lvl="1"/>
            <a:r>
              <a:rPr lang="zh-CN" altLang="en-US" dirty="0" smtClean="0"/>
              <a:t>生物芯片：让单个生物细胞具有穷举和检验密钥的能力</a:t>
            </a:r>
            <a:endParaRPr lang="en-US" altLang="zh-CN" dirty="0" smtClean="0"/>
          </a:p>
          <a:p>
            <a:pPr lvl="2"/>
            <a:r>
              <a:rPr lang="zh-CN" altLang="en-US" dirty="0" smtClean="0"/>
              <a:t>科幻？</a:t>
            </a:r>
            <a:endParaRPr lang="en-US" altLang="zh-CN" dirty="0" smtClean="0"/>
          </a:p>
          <a:p>
            <a:pPr lvl="1"/>
            <a:r>
              <a:rPr lang="zh-CN" altLang="en-US" dirty="0" smtClean="0"/>
              <a:t>规模仍然很小</a:t>
            </a:r>
            <a:endParaRPr lang="en-US" altLang="zh-CN" dirty="0" smtClean="0"/>
          </a:p>
          <a:p>
            <a:pPr lvl="2"/>
            <a:r>
              <a:rPr lang="zh-CN" altLang="en-US" dirty="0" smtClean="0"/>
              <a:t>恐龙，约</a:t>
            </a:r>
            <a:r>
              <a:rPr lang="en-US" altLang="zh-CN" dirty="0" smtClean="0"/>
              <a:t>10</a:t>
            </a:r>
            <a:r>
              <a:rPr lang="en-US" altLang="zh-CN" baseline="30000" dirty="0" smtClean="0"/>
              <a:t>14</a:t>
            </a:r>
            <a:r>
              <a:rPr lang="zh-CN" altLang="en-US" dirty="0" smtClean="0"/>
              <a:t>个细胞</a:t>
            </a:r>
            <a:r>
              <a:rPr lang="en-US" altLang="zh-CN" dirty="0" smtClean="0"/>
              <a:t>——2</a:t>
            </a:r>
            <a:r>
              <a:rPr lang="en-US" altLang="zh-CN" baseline="30000" dirty="0" smtClean="0"/>
              <a:t>46</a:t>
            </a:r>
            <a:r>
              <a:rPr lang="zh-CN" altLang="en-US" dirty="0" smtClean="0"/>
              <a:t>个</a:t>
            </a:r>
            <a:endParaRPr lang="en-US" altLang="zh-CN" dirty="0" smtClean="0"/>
          </a:p>
          <a:p>
            <a:pPr lvl="2"/>
            <a:r>
              <a:rPr lang="zh-CN" altLang="en-US" dirty="0" smtClean="0"/>
              <a:t>海藻，体积约</a:t>
            </a:r>
            <a:r>
              <a:rPr lang="en-US" altLang="zh-CN" dirty="0" smtClean="0"/>
              <a:t>10</a:t>
            </a:r>
            <a:r>
              <a:rPr lang="en-US" altLang="zh-CN" baseline="30000" dirty="0" smtClean="0"/>
              <a:t>-15</a:t>
            </a:r>
            <a:r>
              <a:rPr lang="en-US" altLang="zh-CN" dirty="0" smtClean="0"/>
              <a:t>m</a:t>
            </a:r>
            <a:r>
              <a:rPr lang="en-US" altLang="zh-CN" baseline="30000" dirty="0" smtClean="0"/>
              <a:t>3</a:t>
            </a:r>
            <a:r>
              <a:rPr lang="zh-CN" altLang="en-US" dirty="0" smtClean="0"/>
              <a:t>，制备</a:t>
            </a:r>
            <a:r>
              <a:rPr lang="en-US" altLang="zh-CN" dirty="0" smtClean="0"/>
              <a:t>1m</a:t>
            </a:r>
            <a:r>
              <a:rPr lang="en-US" altLang="zh-CN" baseline="30000" dirty="0" smtClean="0"/>
              <a:t>3</a:t>
            </a:r>
            <a:r>
              <a:rPr lang="zh-CN" altLang="en-US" dirty="0" smtClean="0"/>
              <a:t>的海藻大约将覆盖深</a:t>
            </a:r>
            <a:r>
              <a:rPr lang="en-US" altLang="zh-CN" dirty="0" smtClean="0"/>
              <a:t>1m</a:t>
            </a:r>
            <a:r>
              <a:rPr lang="zh-CN" altLang="en-US" dirty="0" smtClean="0"/>
              <a:t>、</a:t>
            </a:r>
            <a:r>
              <a:rPr lang="en-US" altLang="zh-CN" dirty="0" smtClean="0"/>
              <a:t>518</a:t>
            </a:r>
            <a:r>
              <a:rPr lang="zh-CN" altLang="en-US" dirty="0" smtClean="0"/>
              <a:t>平方公里的海洋</a:t>
            </a:r>
            <a:r>
              <a:rPr lang="en-US" altLang="zh-CN" dirty="0" smtClean="0"/>
              <a:t>——2</a:t>
            </a:r>
            <a:r>
              <a:rPr lang="en-US" altLang="zh-CN" baseline="30000" dirty="0" smtClean="0"/>
              <a:t>34</a:t>
            </a:r>
            <a:r>
              <a:rPr lang="zh-CN" altLang="en-US" dirty="0" smtClean="0"/>
              <a:t>个</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20</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0" name="流程图: 可选过程 9">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796172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量子技术</a:t>
            </a:r>
            <a:endParaRPr lang="en-US" altLang="zh-CN" dirty="0" smtClean="0"/>
          </a:p>
          <a:p>
            <a:pPr lvl="1"/>
            <a:r>
              <a:rPr lang="zh-CN" altLang="en-US" dirty="0" smtClean="0"/>
              <a:t>可以同时测试</a:t>
            </a:r>
            <a:r>
              <a:rPr lang="en-US" altLang="zh-CN" dirty="0" smtClean="0"/>
              <a:t>2</a:t>
            </a:r>
            <a:r>
              <a:rPr lang="en-US" altLang="zh-CN" baseline="30000" dirty="0" smtClean="0"/>
              <a:t>N</a:t>
            </a:r>
            <a:r>
              <a:rPr lang="zh-CN" altLang="en-US" dirty="0" smtClean="0"/>
              <a:t>个密钥</a:t>
            </a:r>
            <a:endParaRPr lang="en-US" altLang="zh-CN" dirty="0" smtClean="0"/>
          </a:p>
          <a:p>
            <a:pPr lvl="1"/>
            <a:r>
              <a:rPr lang="zh-CN" altLang="en-US" dirty="0" smtClean="0"/>
              <a:t>量子计算机的难点</a:t>
            </a:r>
            <a:endParaRPr lang="en-US" altLang="zh-CN" dirty="0" smtClean="0"/>
          </a:p>
          <a:p>
            <a:pPr lvl="2"/>
            <a:r>
              <a:rPr lang="zh-CN" altLang="en-US" dirty="0" smtClean="0"/>
              <a:t>量子位数的物理控制</a:t>
            </a:r>
            <a:endParaRPr lang="en-US" altLang="zh-CN" dirty="0" smtClean="0"/>
          </a:p>
          <a:p>
            <a:pPr lvl="2"/>
            <a:r>
              <a:rPr lang="zh-CN" altLang="en-US" dirty="0" smtClean="0"/>
              <a:t>量子位的初值设定，与结果的读取</a:t>
            </a:r>
            <a:endParaRPr lang="en-US" altLang="zh-CN" dirty="0" smtClean="0"/>
          </a:p>
          <a:p>
            <a:pPr lvl="2"/>
            <a:r>
              <a:rPr lang="zh-CN" altLang="en-US" dirty="0" smtClean="0"/>
              <a:t>通用量子门电路的设计</a:t>
            </a:r>
            <a:endParaRPr lang="en-US" altLang="zh-CN" dirty="0" smtClean="0"/>
          </a:p>
          <a:p>
            <a:pPr lvl="2"/>
            <a:r>
              <a:rPr lang="zh-CN" altLang="en-US" dirty="0" smtClean="0"/>
              <a:t>量子门的运算速度必须比“退相干”快得多。</a:t>
            </a:r>
            <a:endParaRPr lang="en-US" altLang="zh-CN" dirty="0" smtClean="0"/>
          </a:p>
          <a:p>
            <a:pPr lvl="3"/>
            <a:r>
              <a:rPr lang="zh-CN" altLang="en-US" sz="2000" dirty="0" smtClean="0"/>
              <a:t>量子的“退相干”会使得量子计算机极不稳定</a:t>
            </a:r>
            <a:endParaRPr lang="en-US" altLang="zh-CN" sz="2000" dirty="0" smtClean="0"/>
          </a:p>
          <a:p>
            <a:pPr lvl="3"/>
            <a:r>
              <a:rPr lang="zh-CN" altLang="en-US" sz="2000" dirty="0" smtClean="0"/>
              <a:t>设每个量子门存在很小的错误概率</a:t>
            </a:r>
            <a:r>
              <a:rPr lang="en-US" altLang="zh-CN" sz="2000" dirty="0" smtClean="0"/>
              <a:t>p</a:t>
            </a:r>
            <a:r>
              <a:rPr lang="zh-CN" altLang="en-US" sz="2000" dirty="0" smtClean="0"/>
              <a:t>，整个系统由</a:t>
            </a:r>
            <a:r>
              <a:rPr lang="en-US" altLang="zh-CN" sz="2000" dirty="0" smtClean="0"/>
              <a:t>N</a:t>
            </a:r>
            <a:r>
              <a:rPr lang="zh-CN" altLang="en-US" sz="2000" dirty="0" smtClean="0"/>
              <a:t>个量子门组成，则成功运行一次所需实验次数为</a:t>
            </a:r>
            <a:r>
              <a:rPr lang="en-US" altLang="zh-CN" sz="2000" dirty="0" smtClean="0"/>
              <a:t>(1/(1-p))</a:t>
            </a:r>
            <a:r>
              <a:rPr lang="en-US" altLang="zh-CN" sz="2000" baseline="30000" dirty="0" smtClean="0"/>
              <a:t>N</a:t>
            </a:r>
          </a:p>
          <a:p>
            <a:pPr lvl="3"/>
            <a:r>
              <a:rPr lang="zh-CN" altLang="en-US" sz="2000" dirty="0" smtClean="0"/>
              <a:t>若</a:t>
            </a:r>
            <a:r>
              <a:rPr lang="en-US" altLang="zh-CN" sz="2000" dirty="0" smtClean="0"/>
              <a:t>p=0.01</a:t>
            </a:r>
            <a:r>
              <a:rPr lang="zh-CN" altLang="en-US" sz="2000" dirty="0" smtClean="0"/>
              <a:t>，</a:t>
            </a:r>
            <a:r>
              <a:rPr lang="en-US" altLang="zh-CN" sz="2000" dirty="0" smtClean="0"/>
              <a:t>N=10000</a:t>
            </a:r>
            <a:r>
              <a:rPr lang="zh-CN" altLang="en-US" sz="2000" dirty="0" smtClean="0"/>
              <a:t>，则成功运行一次需要实验</a:t>
            </a:r>
            <a:r>
              <a:rPr lang="en-US" altLang="zh-CN" sz="2000" dirty="0" smtClean="0"/>
              <a:t>10</a:t>
            </a:r>
            <a:r>
              <a:rPr lang="en-US" altLang="zh-CN" sz="2000" baseline="30000" dirty="0" smtClean="0"/>
              <a:t>43</a:t>
            </a:r>
            <a:r>
              <a:rPr lang="zh-CN" altLang="en-US" sz="2000" dirty="0" smtClean="0"/>
              <a:t>次</a:t>
            </a:r>
            <a:endParaRPr lang="en-US" altLang="zh-CN" sz="2000" dirty="0" smtClean="0"/>
          </a:p>
          <a:p>
            <a:pPr lvl="2"/>
            <a:endParaRPr lang="en-US" altLang="zh-CN" dirty="0" smtClean="0"/>
          </a:p>
          <a:p>
            <a:pPr lvl="1"/>
            <a:r>
              <a:rPr lang="zh-CN" altLang="en-US" dirty="0" smtClean="0"/>
              <a:t>短期内似乎还不可能得到应用</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21</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0" name="流程图: 可选过程 9">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554597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热力学的局限性</a:t>
            </a:r>
            <a:endParaRPr lang="zh-CN" altLang="en-US" dirty="0"/>
          </a:p>
        </p:txBody>
      </p:sp>
      <p:sp>
        <p:nvSpPr>
          <p:cNvPr id="3" name="内容占位符 2"/>
          <p:cNvSpPr>
            <a:spLocks noGrp="1"/>
          </p:cNvSpPr>
          <p:nvPr>
            <p:ph idx="1"/>
          </p:nvPr>
        </p:nvSpPr>
        <p:spPr/>
        <p:txBody>
          <a:bodyPr>
            <a:noAutofit/>
          </a:bodyPr>
          <a:lstStyle/>
          <a:p>
            <a:r>
              <a:rPr lang="zh-CN" altLang="en-US" dirty="0" smtClean="0"/>
              <a:t>热力学第二定律：封闭系统的热力学变化趋势是熵增加</a:t>
            </a:r>
            <a:endParaRPr lang="en-US" altLang="zh-CN" dirty="0" smtClean="0"/>
          </a:p>
          <a:p>
            <a:pPr lvl="1"/>
            <a:r>
              <a:rPr lang="zh-CN" altLang="en-US" dirty="0" smtClean="0"/>
              <a:t>熵增加，即所有粒子状态的随机性更均匀</a:t>
            </a:r>
            <a:endParaRPr lang="en-US" altLang="zh-CN" dirty="0" smtClean="0"/>
          </a:p>
          <a:p>
            <a:pPr lvl="1"/>
            <a:r>
              <a:rPr lang="zh-CN" altLang="en-US" dirty="0" smtClean="0"/>
              <a:t>信息的表达是随机性的减少，需要提供额外的能量</a:t>
            </a:r>
            <a:endParaRPr lang="en-US" altLang="zh-CN" dirty="0" smtClean="0"/>
          </a:p>
          <a:p>
            <a:pPr lvl="1"/>
            <a:endParaRPr lang="en-US" altLang="zh-CN" dirty="0" smtClean="0"/>
          </a:p>
          <a:p>
            <a:pPr lvl="1"/>
            <a:r>
              <a:rPr lang="zh-CN" altLang="en-US" dirty="0" smtClean="0"/>
              <a:t>通过改变系统的状态，记录或消除</a:t>
            </a:r>
            <a:r>
              <a:rPr lang="en-US" altLang="zh-CN" dirty="0" smtClean="0"/>
              <a:t>1</a:t>
            </a:r>
            <a:r>
              <a:rPr lang="zh-CN" altLang="en-US" dirty="0" smtClean="0"/>
              <a:t>位信息所需的能量不少于</a:t>
            </a:r>
            <a:r>
              <a:rPr lang="en-US" altLang="zh-CN" dirty="0" err="1" smtClean="0"/>
              <a:t>kT</a:t>
            </a:r>
            <a:endParaRPr lang="en-US" altLang="zh-CN" dirty="0" smtClean="0"/>
          </a:p>
          <a:p>
            <a:pPr lvl="2"/>
            <a:r>
              <a:rPr lang="en-US" altLang="zh-CN" dirty="0" smtClean="0"/>
              <a:t>T</a:t>
            </a:r>
            <a:r>
              <a:rPr lang="zh-CN" altLang="en-US" dirty="0" smtClean="0"/>
              <a:t>是系统的绝对温度</a:t>
            </a:r>
            <a:endParaRPr lang="en-US" altLang="zh-CN" dirty="0" smtClean="0"/>
          </a:p>
          <a:p>
            <a:pPr lvl="2"/>
            <a:r>
              <a:rPr lang="en-US" altLang="zh-CN" dirty="0" smtClean="0"/>
              <a:t>k</a:t>
            </a:r>
            <a:r>
              <a:rPr lang="zh-CN" altLang="en-US" dirty="0" smtClean="0"/>
              <a:t>是</a:t>
            </a:r>
            <a:r>
              <a:rPr lang="en-US" altLang="zh-CN" dirty="0" err="1" smtClean="0"/>
              <a:t>Boltzman</a:t>
            </a:r>
            <a:r>
              <a:rPr lang="zh-CN" altLang="en-US" dirty="0" smtClean="0"/>
              <a:t>常数，</a:t>
            </a:r>
            <a:r>
              <a:rPr lang="en-US" altLang="zh-CN" dirty="0" smtClean="0"/>
              <a:t>k=1.38×10</a:t>
            </a:r>
            <a:r>
              <a:rPr lang="en-US" altLang="zh-CN" baseline="30000" dirty="0" smtClean="0"/>
              <a:t>-16</a:t>
            </a:r>
            <a:r>
              <a:rPr lang="en-US" altLang="zh-CN" dirty="0" smtClean="0"/>
              <a:t> erg/K</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018051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用理想计算机进行穷举</a:t>
            </a:r>
            <a:endParaRPr lang="en-US" altLang="zh-CN" dirty="0"/>
          </a:p>
          <a:p>
            <a:pPr lvl="1"/>
            <a:r>
              <a:rPr lang="zh-CN" altLang="en-US" dirty="0"/>
              <a:t>在宇宙环境温度</a:t>
            </a:r>
            <a:r>
              <a:rPr lang="en-US" altLang="zh-CN" dirty="0"/>
              <a:t>(3.2K)</a:t>
            </a:r>
            <a:r>
              <a:rPr lang="zh-CN" altLang="en-US" dirty="0"/>
              <a:t>下设置或清除</a:t>
            </a:r>
            <a:r>
              <a:rPr lang="en-US" altLang="zh-CN" dirty="0"/>
              <a:t>1</a:t>
            </a:r>
            <a:r>
              <a:rPr lang="zh-CN" altLang="en-US" dirty="0"/>
              <a:t>位将消耗</a:t>
            </a:r>
            <a:r>
              <a:rPr lang="en-US" altLang="zh-CN" dirty="0"/>
              <a:t>4.4×10</a:t>
            </a:r>
            <a:r>
              <a:rPr lang="en-US" altLang="zh-CN" baseline="30000" dirty="0"/>
              <a:t>-16</a:t>
            </a:r>
            <a:r>
              <a:rPr lang="en-US" altLang="zh-CN" dirty="0"/>
              <a:t> erg</a:t>
            </a:r>
            <a:r>
              <a:rPr lang="zh-CN" altLang="en-US" dirty="0"/>
              <a:t>能量</a:t>
            </a:r>
            <a:endParaRPr lang="en-US" altLang="zh-CN" dirty="0"/>
          </a:p>
          <a:p>
            <a:pPr lvl="2"/>
            <a:r>
              <a:rPr lang="zh-CN" altLang="en-US" dirty="0"/>
              <a:t>若工作于更低的环境下，则必须有额外的能量来运行热泵</a:t>
            </a:r>
            <a:endParaRPr lang="en-US" altLang="zh-CN" dirty="0"/>
          </a:p>
          <a:p>
            <a:pPr lvl="1"/>
            <a:r>
              <a:rPr lang="zh-CN" altLang="en-US" dirty="0"/>
              <a:t>太阳每年辐射</a:t>
            </a:r>
            <a:r>
              <a:rPr lang="en-US" altLang="zh-CN" dirty="0"/>
              <a:t>1.21×10</a:t>
            </a:r>
            <a:r>
              <a:rPr lang="en-US" altLang="zh-CN" baseline="30000" dirty="0"/>
              <a:t>41</a:t>
            </a:r>
            <a:r>
              <a:rPr lang="en-US" altLang="zh-CN" dirty="0"/>
              <a:t> erg</a:t>
            </a:r>
            <a:r>
              <a:rPr lang="zh-CN" altLang="en-US" dirty="0"/>
              <a:t>，可改变</a:t>
            </a:r>
            <a:r>
              <a:rPr lang="en-US" altLang="zh-CN" dirty="0"/>
              <a:t>2.7×10</a:t>
            </a:r>
            <a:r>
              <a:rPr lang="en-US" altLang="zh-CN" baseline="30000" dirty="0"/>
              <a:t>56</a:t>
            </a:r>
            <a:r>
              <a:rPr lang="en-US" altLang="zh-CN" dirty="0"/>
              <a:t> </a:t>
            </a:r>
            <a:r>
              <a:rPr lang="zh-CN" altLang="en-US" dirty="0"/>
              <a:t>位，即穷举</a:t>
            </a:r>
            <a:r>
              <a:rPr lang="en-US" altLang="zh-CN" dirty="0"/>
              <a:t>187</a:t>
            </a:r>
            <a:r>
              <a:rPr lang="zh-CN" altLang="en-US" dirty="0"/>
              <a:t>位</a:t>
            </a:r>
            <a:endParaRPr lang="en-US" altLang="zh-CN" dirty="0"/>
          </a:p>
          <a:p>
            <a:pPr lvl="1"/>
            <a:r>
              <a:rPr lang="zh-CN" altLang="en-US" dirty="0"/>
              <a:t>若考虑到宇宙中所有的辐射能量，则</a:t>
            </a:r>
            <a:r>
              <a:rPr lang="zh-CN" altLang="en-US" dirty="0" smtClean="0"/>
              <a:t>可以穷举</a:t>
            </a:r>
            <a:r>
              <a:rPr lang="en-US" altLang="zh-CN" dirty="0"/>
              <a:t>219</a:t>
            </a:r>
            <a:r>
              <a:rPr lang="zh-CN" altLang="en-US" dirty="0"/>
              <a:t>位</a:t>
            </a:r>
            <a:endParaRPr lang="en-US" altLang="zh-CN" sz="2000" dirty="0"/>
          </a:p>
          <a:p>
            <a:pPr lvl="1"/>
            <a:endParaRPr lang="en-US" altLang="zh-CN" dirty="0"/>
          </a:p>
          <a:p>
            <a:r>
              <a:rPr lang="zh-CN" altLang="en-US" dirty="0">
                <a:solidFill>
                  <a:srgbClr val="FF0000"/>
                </a:solidFill>
              </a:rPr>
              <a:t>可以断言：对</a:t>
            </a:r>
            <a:r>
              <a:rPr lang="en-US" altLang="zh-CN" dirty="0">
                <a:solidFill>
                  <a:srgbClr val="FF0000"/>
                </a:solidFill>
              </a:rPr>
              <a:t>256</a:t>
            </a:r>
            <a:r>
              <a:rPr lang="zh-CN" altLang="en-US" dirty="0">
                <a:solidFill>
                  <a:srgbClr val="FF0000"/>
                </a:solidFill>
              </a:rPr>
              <a:t>位密钥进行穷举是绝对行不通的</a:t>
            </a:r>
            <a:endParaRPr lang="en-US" altLang="zh-CN" dirty="0">
              <a:solidFill>
                <a:srgbClr val="FF0000"/>
              </a:solidFill>
            </a:endParaRPr>
          </a:p>
          <a:p>
            <a:pPr lvl="1"/>
            <a:r>
              <a:rPr lang="zh-CN" altLang="en-US" dirty="0"/>
              <a:t>此结论是针对传统计算机得出</a:t>
            </a:r>
            <a:r>
              <a:rPr lang="zh-CN" altLang="en-US" dirty="0" smtClean="0"/>
              <a:t>的</a:t>
            </a:r>
            <a:endParaRPr lang="zh-CN" altLang="en-US" dirty="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23</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1" name="流程图: 可选过程 10">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99070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二、公开密钥长度</a:t>
            </a:r>
            <a:endParaRPr lang="en-US" dirty="0"/>
          </a:p>
        </p:txBody>
      </p:sp>
      <p:sp>
        <p:nvSpPr>
          <p:cNvPr id="3" name="内容占位符 2"/>
          <p:cNvSpPr>
            <a:spLocks noGrp="1"/>
          </p:cNvSpPr>
          <p:nvPr>
            <p:ph idx="1"/>
          </p:nvPr>
        </p:nvSpPr>
        <p:spPr/>
        <p:txBody>
          <a:bodyPr/>
          <a:lstStyle/>
          <a:p>
            <a:r>
              <a:rPr lang="zh-CN" altLang="en-US" dirty="0" smtClean="0"/>
              <a:t>公开密钥算法的安全性基于</a:t>
            </a:r>
            <a:r>
              <a:rPr lang="en-US" altLang="zh-CN" dirty="0" smtClean="0"/>
              <a:t>NP</a:t>
            </a:r>
            <a:r>
              <a:rPr lang="zh-CN" altLang="en-US" dirty="0" smtClean="0"/>
              <a:t>数学难题</a:t>
            </a:r>
            <a:endParaRPr lang="en-US" altLang="zh-CN" dirty="0" smtClean="0"/>
          </a:p>
          <a:p>
            <a:pPr lvl="1"/>
            <a:endParaRPr lang="en-US" altLang="zh-CN" dirty="0" smtClean="0"/>
          </a:p>
          <a:p>
            <a:r>
              <a:rPr lang="zh-CN" altLang="en-US" dirty="0" smtClean="0"/>
              <a:t>大数因子分解技术的发展比数学家的预计还要快</a:t>
            </a:r>
            <a:endParaRPr lang="en-US" altLang="zh-CN" dirty="0" smtClean="0"/>
          </a:p>
          <a:p>
            <a:pPr lvl="1"/>
            <a:r>
              <a:rPr lang="en-US" altLang="zh-CN" sz="2000" dirty="0" smtClean="0"/>
              <a:t>1983</a:t>
            </a:r>
            <a:r>
              <a:rPr lang="zh-CN" altLang="en-US" sz="2000" dirty="0" smtClean="0"/>
              <a:t>年，分解</a:t>
            </a:r>
            <a:r>
              <a:rPr lang="en-US" altLang="zh-CN" sz="2000" dirty="0" smtClean="0"/>
              <a:t>71</a:t>
            </a:r>
            <a:r>
              <a:rPr lang="zh-CN" altLang="en-US" sz="2000" dirty="0" smtClean="0"/>
              <a:t>位的数据需要</a:t>
            </a:r>
            <a:r>
              <a:rPr lang="en-US" altLang="zh-CN" sz="2000" dirty="0" smtClean="0"/>
              <a:t>0.1mips-year</a:t>
            </a:r>
          </a:p>
          <a:p>
            <a:pPr lvl="1"/>
            <a:r>
              <a:rPr lang="en-US" altLang="zh-CN" sz="2000" dirty="0" smtClean="0"/>
              <a:t>1994</a:t>
            </a:r>
            <a:r>
              <a:rPr lang="zh-CN" altLang="en-US" sz="2000" dirty="0" smtClean="0"/>
              <a:t>年，分解</a:t>
            </a:r>
            <a:r>
              <a:rPr lang="en-US" altLang="zh-CN" sz="2000" dirty="0" smtClean="0"/>
              <a:t>129</a:t>
            </a:r>
            <a:r>
              <a:rPr lang="zh-CN" altLang="en-US" sz="2000" dirty="0" smtClean="0"/>
              <a:t>位的数据需要</a:t>
            </a:r>
            <a:r>
              <a:rPr lang="en-US" altLang="zh-CN" sz="2000" dirty="0" smtClean="0"/>
              <a:t>5000mips-year</a:t>
            </a:r>
          </a:p>
          <a:p>
            <a:pPr lvl="1"/>
            <a:endParaRPr lang="en-US" altLang="zh-CN" dirty="0" smtClean="0"/>
          </a:p>
          <a:p>
            <a:r>
              <a:rPr lang="zh-CN" altLang="en-US" dirty="0" smtClean="0"/>
              <a:t>主要的大数分解算法</a:t>
            </a:r>
            <a:endParaRPr lang="en-US" altLang="zh-CN" dirty="0" smtClean="0"/>
          </a:p>
          <a:p>
            <a:pPr lvl="1"/>
            <a:r>
              <a:rPr lang="zh-CN" altLang="en-US" dirty="0" smtClean="0"/>
              <a:t>二次筛选法</a:t>
            </a:r>
            <a:endParaRPr lang="en-US" altLang="zh-CN" dirty="0" smtClean="0"/>
          </a:p>
          <a:p>
            <a:pPr lvl="1"/>
            <a:r>
              <a:rPr lang="zh-CN" altLang="en-US" dirty="0" smtClean="0"/>
              <a:t>一般数域筛选法</a:t>
            </a:r>
            <a:endParaRPr lang="en-US" altLang="zh-CN" dirty="0" smtClean="0"/>
          </a:p>
          <a:p>
            <a:pPr lvl="2"/>
            <a:r>
              <a:rPr lang="zh-CN" altLang="en-US" dirty="0" smtClean="0"/>
              <a:t>对</a:t>
            </a:r>
            <a:r>
              <a:rPr lang="en-US" altLang="zh-CN" dirty="0" smtClean="0"/>
              <a:t>116</a:t>
            </a:r>
            <a:r>
              <a:rPr lang="zh-CN" altLang="en-US" dirty="0" smtClean="0"/>
              <a:t>位以上的大数分解比二次筛选法快得多</a:t>
            </a:r>
            <a:endParaRPr lang="en-US" altLang="zh-CN" dirty="0" smtClean="0"/>
          </a:p>
          <a:p>
            <a:pPr lvl="1"/>
            <a:r>
              <a:rPr lang="zh-CN" altLang="en-US" dirty="0" smtClean="0"/>
              <a:t>特殊数域筛选法</a:t>
            </a:r>
            <a:endParaRPr lang="en-US" altLang="zh-CN" dirty="0" smtClean="0"/>
          </a:p>
          <a:p>
            <a:pPr lvl="2"/>
            <a:r>
              <a:rPr lang="zh-CN" altLang="en-US" dirty="0" smtClean="0"/>
              <a:t>分解一些特殊形式的数</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24</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9" name="流程图: 可选过程 8">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0940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lnSpcReduction="10000"/>
          </a:bodyPr>
          <a:lstStyle/>
          <a:p>
            <a:r>
              <a:rPr lang="en-US" altLang="zh-CN" sz="2400" dirty="0" smtClean="0"/>
              <a:t>1995</a:t>
            </a:r>
            <a:r>
              <a:rPr lang="zh-CN" altLang="en-US" sz="2400" dirty="0" smtClean="0"/>
              <a:t>年公布的大数分解能力</a:t>
            </a:r>
            <a:endParaRPr lang="en-US" altLang="zh-CN" sz="24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r>
              <a:rPr lang="zh-CN" altLang="en-US" sz="2400" dirty="0" smtClean="0"/>
              <a:t>当前，民用公钥密码一般取</a:t>
            </a:r>
            <a:r>
              <a:rPr lang="en-US" altLang="zh-CN" sz="2400" dirty="0" smtClean="0"/>
              <a:t>1024</a:t>
            </a:r>
            <a:r>
              <a:rPr lang="zh-CN" altLang="en-US" sz="2400" dirty="0" smtClean="0"/>
              <a:t>～</a:t>
            </a:r>
            <a:r>
              <a:rPr lang="en-US" altLang="zh-CN" sz="2400" dirty="0" smtClean="0"/>
              <a:t>2048</a:t>
            </a:r>
            <a:r>
              <a:rPr lang="zh-CN" altLang="en-US" sz="2400" dirty="0" smtClean="0"/>
              <a:t>位，政府往往取</a:t>
            </a:r>
            <a:r>
              <a:rPr lang="en-US" altLang="zh-CN" sz="2400" dirty="0" smtClean="0"/>
              <a:t>2048</a:t>
            </a:r>
            <a:r>
              <a:rPr lang="zh-CN" altLang="en-US" sz="2400" dirty="0" smtClean="0"/>
              <a:t>位或</a:t>
            </a:r>
            <a:r>
              <a:rPr lang="en-US" altLang="zh-CN" sz="2400" dirty="0" smtClean="0"/>
              <a:t>4096</a:t>
            </a:r>
            <a:r>
              <a:rPr lang="zh-CN" altLang="en-US" sz="2400" dirty="0" smtClean="0"/>
              <a:t>位。</a:t>
            </a:r>
            <a:endParaRPr lang="en-US" altLang="zh-CN" sz="2400" dirty="0" smtClean="0"/>
          </a:p>
          <a:p>
            <a:pPr lvl="1"/>
            <a:endParaRPr lang="en-US" sz="2000" dirty="0" smtClean="0"/>
          </a:p>
          <a:p>
            <a:r>
              <a:rPr lang="zh-CN" altLang="en-US" sz="2400" dirty="0" smtClean="0"/>
              <a:t>预测大数分解能力是非常困难的</a:t>
            </a:r>
            <a:endParaRPr 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3150615887"/>
              </p:ext>
            </p:extLst>
          </p:nvPr>
        </p:nvGraphicFramePr>
        <p:xfrm>
          <a:off x="827584" y="1916832"/>
          <a:ext cx="7632848" cy="2590800"/>
        </p:xfrm>
        <a:graphic>
          <a:graphicData uri="http://schemas.openxmlformats.org/drawingml/2006/table">
            <a:tbl>
              <a:tblPr firstRow="1" bandRow="1">
                <a:tableStyleId>{3B4B98B0-60AC-42C2-AFA5-B58CD77FA1E5}</a:tableStyleId>
              </a:tblPr>
              <a:tblGrid>
                <a:gridCol w="1464890">
                  <a:extLst>
                    <a:ext uri="{9D8B030D-6E8A-4147-A177-3AD203B41FA5}">
                      <a16:colId xmlns:a16="http://schemas.microsoft.com/office/drawing/2014/main" val="20000"/>
                    </a:ext>
                  </a:extLst>
                </a:gridCol>
                <a:gridCol w="2929780">
                  <a:extLst>
                    <a:ext uri="{9D8B030D-6E8A-4147-A177-3AD203B41FA5}">
                      <a16:colId xmlns:a16="http://schemas.microsoft.com/office/drawing/2014/main" val="20001"/>
                    </a:ext>
                  </a:extLst>
                </a:gridCol>
                <a:gridCol w="3238178">
                  <a:extLst>
                    <a:ext uri="{9D8B030D-6E8A-4147-A177-3AD203B41FA5}">
                      <a16:colId xmlns:a16="http://schemas.microsoft.com/office/drawing/2014/main" val="20002"/>
                    </a:ext>
                  </a:extLst>
                </a:gridCol>
              </a:tblGrid>
              <a:tr h="298832">
                <a:tc>
                  <a:txBody>
                    <a:bodyPr/>
                    <a:lstStyle/>
                    <a:p>
                      <a:pPr algn="ctr"/>
                      <a:r>
                        <a:rPr lang="zh-CN" altLang="en-US" b="0" dirty="0" smtClean="0"/>
                        <a:t>位</a:t>
                      </a:r>
                      <a:endParaRPr lang="en-US" b="0" dirty="0"/>
                    </a:p>
                  </a:txBody>
                  <a:tcPr/>
                </a:tc>
                <a:tc>
                  <a:txBody>
                    <a:bodyPr/>
                    <a:lstStyle/>
                    <a:p>
                      <a:pPr algn="ctr"/>
                      <a:r>
                        <a:rPr lang="zh-CN" altLang="en-US" b="0" dirty="0" smtClean="0"/>
                        <a:t>一般数域筛选法</a:t>
                      </a:r>
                      <a:r>
                        <a:rPr lang="en-US" altLang="zh-CN" b="0" dirty="0" smtClean="0"/>
                        <a:t>(</a:t>
                      </a:r>
                      <a:r>
                        <a:rPr lang="en-US" altLang="zh-CN" b="0" dirty="0" err="1" smtClean="0"/>
                        <a:t>mips</a:t>
                      </a:r>
                      <a:r>
                        <a:rPr lang="en-US" altLang="zh-CN" b="0" dirty="0" smtClean="0"/>
                        <a:t>-year)</a:t>
                      </a:r>
                      <a:endParaRPr lang="en-US" b="0" dirty="0"/>
                    </a:p>
                  </a:txBody>
                  <a:tcPr/>
                </a:tc>
                <a:tc>
                  <a:txBody>
                    <a:bodyPr/>
                    <a:lstStyle/>
                    <a:p>
                      <a:pPr algn="ctr"/>
                      <a:r>
                        <a:rPr lang="zh-CN" altLang="en-US" b="0" dirty="0" smtClean="0"/>
                        <a:t>特殊数域筛选法</a:t>
                      </a:r>
                      <a:r>
                        <a:rPr lang="en-US" altLang="zh-CN" b="0" dirty="0" smtClean="0"/>
                        <a:t>(</a:t>
                      </a:r>
                      <a:r>
                        <a:rPr lang="en-US" altLang="zh-CN" b="0" dirty="0" err="1" smtClean="0"/>
                        <a:t>mips</a:t>
                      </a:r>
                      <a:r>
                        <a:rPr lang="en-US" altLang="zh-CN" b="0" dirty="0" smtClean="0"/>
                        <a:t>-year)</a:t>
                      </a:r>
                      <a:endParaRPr lang="en-US" b="0" dirty="0"/>
                    </a:p>
                  </a:txBody>
                  <a:tcPr/>
                </a:tc>
                <a:extLst>
                  <a:ext uri="{0D108BD9-81ED-4DB2-BD59-A6C34878D82A}">
                    <a16:rowId xmlns:a16="http://schemas.microsoft.com/office/drawing/2014/main" val="10000"/>
                  </a:ext>
                </a:extLst>
              </a:tr>
              <a:tr h="370840">
                <a:tc>
                  <a:txBody>
                    <a:bodyPr/>
                    <a:lstStyle/>
                    <a:p>
                      <a:pPr algn="ctr"/>
                      <a:r>
                        <a:rPr lang="en-US" dirty="0" smtClean="0"/>
                        <a:t>512</a:t>
                      </a:r>
                      <a:endParaRPr lang="en-US" dirty="0"/>
                    </a:p>
                  </a:txBody>
                  <a:tcPr/>
                </a:tc>
                <a:tc>
                  <a:txBody>
                    <a:bodyPr/>
                    <a:lstStyle/>
                    <a:p>
                      <a:pPr algn="ctr"/>
                      <a:r>
                        <a:rPr lang="en-US" dirty="0" smtClean="0"/>
                        <a:t>3000</a:t>
                      </a:r>
                      <a:endParaRPr lang="en-US" dirty="0"/>
                    </a:p>
                  </a:txBody>
                  <a:tcPr/>
                </a:tc>
                <a:tc>
                  <a:txBody>
                    <a:bodyPr/>
                    <a:lstStyle/>
                    <a:p>
                      <a:pPr algn="ctr"/>
                      <a:r>
                        <a:rPr lang="en-US" dirty="0" smtClean="0"/>
                        <a:t>&lt;200</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768</a:t>
                      </a:r>
                      <a:endParaRPr lang="en-US" dirty="0"/>
                    </a:p>
                  </a:txBody>
                  <a:tcPr/>
                </a:tc>
                <a:tc>
                  <a:txBody>
                    <a:bodyPr/>
                    <a:lstStyle/>
                    <a:p>
                      <a:pPr algn="ctr"/>
                      <a:r>
                        <a:rPr lang="en-US" dirty="0" smtClean="0"/>
                        <a:t>2</a:t>
                      </a:r>
                      <a:r>
                        <a:rPr lang="en-US" altLang="zh-CN" dirty="0" smtClean="0"/>
                        <a:t>×</a:t>
                      </a:r>
                      <a:r>
                        <a:rPr lang="en-US" dirty="0" smtClean="0"/>
                        <a:t>10</a:t>
                      </a:r>
                      <a:r>
                        <a:rPr lang="en-US" baseline="30000" dirty="0" smtClean="0"/>
                        <a:t>8</a:t>
                      </a:r>
                      <a:endParaRPr lang="en-US" baseline="30000" dirty="0"/>
                    </a:p>
                  </a:txBody>
                  <a:tcPr/>
                </a:tc>
                <a:tc>
                  <a:txBody>
                    <a:bodyPr/>
                    <a:lstStyle/>
                    <a:p>
                      <a:pPr algn="ctr"/>
                      <a:r>
                        <a:rPr lang="en-US" dirty="0" smtClean="0"/>
                        <a:t>100000</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1024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a:t>
                      </a:r>
                      <a:r>
                        <a:rPr lang="en-US" altLang="zh-CN" dirty="0" smtClean="0"/>
                        <a:t>×</a:t>
                      </a:r>
                      <a:r>
                        <a:rPr lang="en-US" dirty="0" smtClean="0"/>
                        <a:t>10</a:t>
                      </a:r>
                      <a:r>
                        <a:rPr lang="en-US" baseline="30000" dirty="0" smtClean="0"/>
                        <a:t>11</a:t>
                      </a:r>
                    </a:p>
                  </a:txBody>
                  <a:tcPr/>
                </a:tc>
                <a:tc>
                  <a:txBody>
                    <a:bodyPr/>
                    <a:lstStyle/>
                    <a:p>
                      <a:pPr algn="ctr"/>
                      <a:r>
                        <a:rPr lang="en-US" dirty="0" smtClean="0"/>
                        <a:t>3</a:t>
                      </a:r>
                      <a:r>
                        <a:rPr lang="en-US" altLang="zh-CN" dirty="0" smtClean="0"/>
                        <a:t>×10</a:t>
                      </a:r>
                      <a:r>
                        <a:rPr lang="en-US" altLang="zh-CN" baseline="30000" dirty="0" smtClean="0"/>
                        <a:t>7</a:t>
                      </a:r>
                      <a:endParaRPr lang="en-US" baseline="30000" dirty="0"/>
                    </a:p>
                  </a:txBody>
                  <a:tcPr/>
                </a:tc>
                <a:extLst>
                  <a:ext uri="{0D108BD9-81ED-4DB2-BD59-A6C34878D82A}">
                    <a16:rowId xmlns:a16="http://schemas.microsoft.com/office/drawing/2014/main" val="10003"/>
                  </a:ext>
                </a:extLst>
              </a:tr>
              <a:tr h="370840">
                <a:tc>
                  <a:txBody>
                    <a:bodyPr/>
                    <a:lstStyle/>
                    <a:p>
                      <a:pPr algn="ctr"/>
                      <a:r>
                        <a:rPr lang="en-US" dirty="0" smtClean="0"/>
                        <a:t>1280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en-US" dirty="0" smtClean="0"/>
                        <a:t>10</a:t>
                      </a:r>
                      <a:r>
                        <a:rPr lang="en-US" baseline="30000" dirty="0" smtClean="0"/>
                        <a:t>14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a:t>
                      </a:r>
                      <a:r>
                        <a:rPr lang="en-US" altLang="zh-CN" dirty="0" smtClean="0"/>
                        <a:t>×10</a:t>
                      </a:r>
                      <a:r>
                        <a:rPr lang="en-US" altLang="zh-CN" baseline="30000" dirty="0" smtClean="0"/>
                        <a:t>9</a:t>
                      </a:r>
                      <a:endParaRPr lang="en-US" baseline="30000" dirty="0" smtClean="0"/>
                    </a:p>
                  </a:txBody>
                  <a:tcPr/>
                </a:tc>
                <a:extLst>
                  <a:ext uri="{0D108BD9-81ED-4DB2-BD59-A6C34878D82A}">
                    <a16:rowId xmlns:a16="http://schemas.microsoft.com/office/drawing/2014/main" val="10004"/>
                  </a:ext>
                </a:extLst>
              </a:tr>
              <a:tr h="370840">
                <a:tc>
                  <a:txBody>
                    <a:bodyPr/>
                    <a:lstStyle/>
                    <a:p>
                      <a:pPr algn="ctr"/>
                      <a:r>
                        <a:rPr lang="en-US" dirty="0" smtClean="0"/>
                        <a:t>1536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en-US" dirty="0" smtClean="0"/>
                        <a:t>10</a:t>
                      </a:r>
                      <a:r>
                        <a:rPr lang="en-US" baseline="30000" dirty="0" smtClean="0"/>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2×10</a:t>
                      </a:r>
                      <a:r>
                        <a:rPr lang="en-US" altLang="zh-CN" baseline="30000" dirty="0" smtClean="0"/>
                        <a:t>11</a:t>
                      </a:r>
                      <a:endParaRPr lang="en-US" baseline="30000" dirty="0" smtClean="0"/>
                    </a:p>
                  </a:txBody>
                  <a:tcPr/>
                </a:tc>
                <a:extLst>
                  <a:ext uri="{0D108BD9-81ED-4DB2-BD59-A6C34878D82A}">
                    <a16:rowId xmlns:a16="http://schemas.microsoft.com/office/drawing/2014/main" val="10005"/>
                  </a:ext>
                </a:extLst>
              </a:tr>
              <a:tr h="370840">
                <a:tc>
                  <a:txBody>
                    <a:bodyPr/>
                    <a:lstStyle/>
                    <a:p>
                      <a:pPr algn="ctr"/>
                      <a:r>
                        <a:rPr lang="en-US" dirty="0" smtClean="0"/>
                        <a:t>2048</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en-US" dirty="0" smtClean="0"/>
                        <a:t>10</a:t>
                      </a:r>
                      <a:r>
                        <a:rPr lang="en-US" baseline="30000" dirty="0" smtClean="0"/>
                        <a:t>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4×10</a:t>
                      </a:r>
                      <a:r>
                        <a:rPr lang="en-US" altLang="zh-CN" baseline="30000" dirty="0" smtClean="0"/>
                        <a:t>14</a:t>
                      </a:r>
                      <a:endParaRPr lang="en-US" baseline="30000" dirty="0" smtClean="0"/>
                    </a:p>
                  </a:txBody>
                  <a:tcPr/>
                </a:tc>
                <a:extLst>
                  <a:ext uri="{0D108BD9-81ED-4DB2-BD59-A6C34878D82A}">
                    <a16:rowId xmlns:a16="http://schemas.microsoft.com/office/drawing/2014/main" val="10006"/>
                  </a:ext>
                </a:extLst>
              </a:tr>
            </a:tbl>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71320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altLang="zh-CN" dirty="0" smtClean="0"/>
              <a:t>DNA</a:t>
            </a:r>
            <a:r>
              <a:rPr lang="zh-CN" altLang="en-US" dirty="0" smtClean="0"/>
              <a:t>技术：利用</a:t>
            </a:r>
            <a:r>
              <a:rPr lang="en-US" altLang="zh-CN" dirty="0" smtClean="0"/>
              <a:t>DNA</a:t>
            </a:r>
            <a:r>
              <a:rPr lang="zh-CN" altLang="en-US" dirty="0" smtClean="0"/>
              <a:t>链来求解</a:t>
            </a:r>
            <a:r>
              <a:rPr lang="en-US" altLang="zh-CN" dirty="0" smtClean="0"/>
              <a:t>NP</a:t>
            </a:r>
            <a:r>
              <a:rPr lang="zh-CN" altLang="en-US" dirty="0" smtClean="0"/>
              <a:t>问题</a:t>
            </a:r>
            <a:endParaRPr lang="en-US" altLang="zh-CN" dirty="0" smtClean="0"/>
          </a:p>
          <a:p>
            <a:pPr lvl="1"/>
            <a:r>
              <a:rPr lang="zh-CN" altLang="en-US" dirty="0" smtClean="0"/>
              <a:t>图的哈密尔顿环问题：</a:t>
            </a:r>
            <a:endParaRPr lang="en-US" altLang="zh-CN" dirty="0" smtClean="0"/>
          </a:p>
          <a:p>
            <a:pPr lvl="2"/>
            <a:r>
              <a:rPr lang="zh-CN" altLang="en-US" dirty="0" smtClean="0"/>
              <a:t>结点由一段</a:t>
            </a:r>
            <a:r>
              <a:rPr lang="en-US" altLang="zh-CN" dirty="0" smtClean="0"/>
              <a:t>DNA</a:t>
            </a:r>
            <a:r>
              <a:rPr lang="zh-CN" altLang="en-US" dirty="0" smtClean="0"/>
              <a:t>分子表示</a:t>
            </a:r>
            <a:endParaRPr lang="en-US" altLang="zh-CN" dirty="0" smtClean="0"/>
          </a:p>
          <a:p>
            <a:pPr lvl="2"/>
            <a:r>
              <a:rPr lang="zh-CN" altLang="en-US" dirty="0" smtClean="0"/>
              <a:t>每条边也用一段</a:t>
            </a:r>
            <a:r>
              <a:rPr lang="en-US" altLang="zh-CN" dirty="0" smtClean="0"/>
              <a:t>DNA</a:t>
            </a:r>
            <a:r>
              <a:rPr lang="zh-CN" altLang="en-US" dirty="0" smtClean="0"/>
              <a:t>分子表示，分子两端可以与相应的结点分子相连</a:t>
            </a:r>
            <a:endParaRPr lang="en-US" altLang="zh-CN" dirty="0" smtClean="0"/>
          </a:p>
          <a:p>
            <a:pPr lvl="2"/>
            <a:r>
              <a:rPr lang="zh-CN" altLang="en-US" dirty="0" smtClean="0"/>
              <a:t>制备大量分子，充分反应后，利用重力析解出特定的分子链</a:t>
            </a:r>
            <a:endParaRPr lang="en-US" altLang="zh-CN" dirty="0" smtClean="0"/>
          </a:p>
          <a:p>
            <a:endParaRPr lang="en-US" altLang="zh-CN" dirty="0" smtClean="0"/>
          </a:p>
          <a:p>
            <a:r>
              <a:rPr lang="zh-CN" altLang="en-US" dirty="0" smtClean="0"/>
              <a:t>量子技术</a:t>
            </a:r>
            <a:endParaRPr lang="en-US" altLang="zh-CN" dirty="0" smtClean="0"/>
          </a:p>
          <a:p>
            <a:pPr lvl="1"/>
            <a:r>
              <a:rPr lang="zh-CN" altLang="en-US" dirty="0" smtClean="0"/>
              <a:t>可以解决</a:t>
            </a:r>
            <a:r>
              <a:rPr lang="en-US" altLang="zh-CN" dirty="0" smtClean="0"/>
              <a:t>NP</a:t>
            </a:r>
            <a:r>
              <a:rPr lang="zh-CN" altLang="en-US" dirty="0" smtClean="0"/>
              <a:t>问题</a:t>
            </a:r>
            <a:endParaRPr lang="en-US" altLang="zh-CN" dirty="0" smtClean="0"/>
          </a:p>
          <a:p>
            <a:pPr lvl="2"/>
            <a:r>
              <a:rPr lang="zh-CN" altLang="en-US" dirty="0" smtClean="0"/>
              <a:t>威胁基于大数分解或离散对数的密码系统</a:t>
            </a:r>
            <a:endParaRPr lang="en-US" altLang="zh-CN" dirty="0" smtClean="0"/>
          </a:p>
          <a:p>
            <a:pPr lvl="2"/>
            <a:r>
              <a:rPr lang="en-US" altLang="zh-CN" dirty="0" smtClean="0"/>
              <a:t>2008</a:t>
            </a:r>
            <a:r>
              <a:rPr lang="zh-CN" altLang="en-US" dirty="0" smtClean="0"/>
              <a:t>年，分解</a:t>
            </a:r>
            <a:r>
              <a:rPr lang="en-US" altLang="zh-CN" dirty="0" smtClean="0"/>
              <a:t>21</a:t>
            </a:r>
          </a:p>
          <a:p>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26</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9" name="流程图: 可选过程 8">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884106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对称密钥和公开密钥长度的配合</a:t>
            </a:r>
            <a:endParaRPr lang="en-US" dirty="0"/>
          </a:p>
        </p:txBody>
      </p:sp>
      <p:sp>
        <p:nvSpPr>
          <p:cNvPr id="3" name="内容占位符 2"/>
          <p:cNvSpPr>
            <a:spLocks noGrp="1"/>
          </p:cNvSpPr>
          <p:nvPr>
            <p:ph idx="1"/>
          </p:nvPr>
        </p:nvSpPr>
        <p:spPr/>
        <p:txBody>
          <a:bodyPr/>
          <a:lstStyle/>
          <a:p>
            <a:r>
              <a:rPr lang="zh-CN" altLang="en-US" dirty="0" smtClean="0"/>
              <a:t>密码系统的安全性有最薄弱环节决定</a:t>
            </a:r>
            <a:endParaRPr lang="en-US" altLang="zh-CN" dirty="0" smtClean="0"/>
          </a:p>
          <a:p>
            <a:pPr lvl="1"/>
            <a:r>
              <a:rPr lang="zh-CN" altLang="en-US" dirty="0" smtClean="0"/>
              <a:t>选择安全强度相当的密钥长度</a:t>
            </a:r>
            <a:endParaRPr lang="en-US" dirty="0" smtClean="0"/>
          </a:p>
          <a:p>
            <a:pPr lvl="1"/>
            <a:endParaRPr lang="en-US" dirty="0" smtClean="0"/>
          </a:p>
          <a:p>
            <a:pPr lvl="1"/>
            <a:endParaRPr lang="en-US" dirty="0" smtClean="0"/>
          </a:p>
          <a:p>
            <a:pPr lvl="1"/>
            <a:endParaRPr lang="en-US" dirty="0" smtClean="0"/>
          </a:p>
          <a:p>
            <a:pPr lvl="1"/>
            <a:endParaRPr lang="en-US" dirty="0" smtClean="0"/>
          </a:p>
          <a:p>
            <a:r>
              <a:rPr lang="zh-CN" altLang="en-US" dirty="0" smtClean="0"/>
              <a:t>应注意，安全强度是随时间变化的</a:t>
            </a:r>
            <a:endParaRPr lang="en-US" dirty="0" smtClean="0"/>
          </a:p>
          <a:p>
            <a:pPr lvl="1"/>
            <a:r>
              <a:rPr lang="zh-CN" altLang="en-US" dirty="0" smtClean="0"/>
              <a:t>密钥长度随着运算能力的增加而增加</a:t>
            </a:r>
            <a:r>
              <a:rPr lang="en-US" altLang="zh-CN" dirty="0" smtClean="0"/>
              <a:t>——</a:t>
            </a:r>
            <a:r>
              <a:rPr lang="zh-CN" altLang="en-US" dirty="0" smtClean="0"/>
              <a:t>对称密钥</a:t>
            </a:r>
            <a:endParaRPr lang="en-US" altLang="zh-CN" dirty="0" smtClean="0"/>
          </a:p>
          <a:p>
            <a:pPr lvl="1"/>
            <a:r>
              <a:rPr lang="zh-CN" altLang="en-US" dirty="0" smtClean="0"/>
              <a:t>密钥长度随着算法的改进而增加</a:t>
            </a:r>
            <a:r>
              <a:rPr lang="en-US" altLang="zh-CN" dirty="0" smtClean="0"/>
              <a:t>——</a:t>
            </a:r>
            <a:r>
              <a:rPr lang="zh-CN" altLang="en-US" dirty="0" smtClean="0"/>
              <a:t>公开密钥</a:t>
            </a:r>
            <a:endParaRPr lang="en-US" dirty="0" smtClean="0"/>
          </a:p>
          <a:p>
            <a:pPr lvl="1"/>
            <a:endParaRPr lang="en-US" dirty="0"/>
          </a:p>
        </p:txBody>
      </p:sp>
      <p:graphicFrame>
        <p:nvGraphicFramePr>
          <p:cNvPr id="5" name="表格 4"/>
          <p:cNvGraphicFramePr>
            <a:graphicFrameLocks noGrp="1"/>
          </p:cNvGraphicFramePr>
          <p:nvPr/>
        </p:nvGraphicFramePr>
        <p:xfrm>
          <a:off x="1187624" y="2492896"/>
          <a:ext cx="7416825" cy="1112520"/>
        </p:xfrm>
        <a:graphic>
          <a:graphicData uri="http://schemas.openxmlformats.org/drawingml/2006/table">
            <a:tbl>
              <a:tblPr firstCol="1" bandCol="1">
                <a:tableStyleId>{775DCB02-9BB8-47FD-8907-85C794F793BA}</a:tableStyleId>
              </a:tblPr>
              <a:tblGrid>
                <a:gridCol w="1362273">
                  <a:extLst>
                    <a:ext uri="{9D8B030D-6E8A-4147-A177-3AD203B41FA5}">
                      <a16:colId xmlns:a16="http://schemas.microsoft.com/office/drawing/2014/main" val="20000"/>
                    </a:ext>
                  </a:extLst>
                </a:gridCol>
                <a:gridCol w="1009092">
                  <a:extLst>
                    <a:ext uri="{9D8B030D-6E8A-4147-A177-3AD203B41FA5}">
                      <a16:colId xmlns:a16="http://schemas.microsoft.com/office/drawing/2014/main" val="20001"/>
                    </a:ext>
                  </a:extLst>
                </a:gridCol>
                <a:gridCol w="1009092">
                  <a:extLst>
                    <a:ext uri="{9D8B030D-6E8A-4147-A177-3AD203B41FA5}">
                      <a16:colId xmlns:a16="http://schemas.microsoft.com/office/drawing/2014/main" val="20002"/>
                    </a:ext>
                  </a:extLst>
                </a:gridCol>
                <a:gridCol w="1009092">
                  <a:extLst>
                    <a:ext uri="{9D8B030D-6E8A-4147-A177-3AD203B41FA5}">
                      <a16:colId xmlns:a16="http://schemas.microsoft.com/office/drawing/2014/main" val="20003"/>
                    </a:ext>
                  </a:extLst>
                </a:gridCol>
                <a:gridCol w="1009092">
                  <a:extLst>
                    <a:ext uri="{9D8B030D-6E8A-4147-A177-3AD203B41FA5}">
                      <a16:colId xmlns:a16="http://schemas.microsoft.com/office/drawing/2014/main" val="20004"/>
                    </a:ext>
                  </a:extLst>
                </a:gridCol>
                <a:gridCol w="1009092">
                  <a:extLst>
                    <a:ext uri="{9D8B030D-6E8A-4147-A177-3AD203B41FA5}">
                      <a16:colId xmlns:a16="http://schemas.microsoft.com/office/drawing/2014/main" val="20005"/>
                    </a:ext>
                  </a:extLst>
                </a:gridCol>
                <a:gridCol w="1009092">
                  <a:extLst>
                    <a:ext uri="{9D8B030D-6E8A-4147-A177-3AD203B41FA5}">
                      <a16:colId xmlns:a16="http://schemas.microsoft.com/office/drawing/2014/main" val="20006"/>
                    </a:ext>
                  </a:extLst>
                </a:gridCol>
              </a:tblGrid>
              <a:tr h="370840">
                <a:tc>
                  <a:txBody>
                    <a:bodyPr/>
                    <a:lstStyle/>
                    <a:p>
                      <a:r>
                        <a:rPr lang="zh-CN" altLang="en-US" dirty="0" smtClean="0"/>
                        <a:t>对称密钥</a:t>
                      </a:r>
                      <a:endParaRPr lang="en-US" dirty="0"/>
                    </a:p>
                  </a:txBody>
                  <a:tcPr/>
                </a:tc>
                <a:tc>
                  <a:txBody>
                    <a:bodyPr/>
                    <a:lstStyle/>
                    <a:p>
                      <a:pPr algn="ctr"/>
                      <a:r>
                        <a:rPr lang="en-US" altLang="zh-CN" dirty="0" smtClean="0"/>
                        <a:t>56</a:t>
                      </a:r>
                      <a:endParaRPr lang="en-US" dirty="0"/>
                    </a:p>
                  </a:txBody>
                  <a:tcPr/>
                </a:tc>
                <a:tc>
                  <a:txBody>
                    <a:bodyPr/>
                    <a:lstStyle/>
                    <a:p>
                      <a:pPr algn="ctr"/>
                      <a:r>
                        <a:rPr lang="en-US" altLang="zh-CN" dirty="0" smtClean="0"/>
                        <a:t>80</a:t>
                      </a:r>
                      <a:endParaRPr lang="en-US" dirty="0"/>
                    </a:p>
                  </a:txBody>
                  <a:tcPr/>
                </a:tc>
                <a:tc>
                  <a:txBody>
                    <a:bodyPr/>
                    <a:lstStyle/>
                    <a:p>
                      <a:pPr algn="ctr"/>
                      <a:r>
                        <a:rPr lang="en-US" altLang="zh-CN" dirty="0" smtClean="0"/>
                        <a:t>112</a:t>
                      </a:r>
                      <a:endParaRPr lang="en-US" dirty="0"/>
                    </a:p>
                  </a:txBody>
                  <a:tcPr/>
                </a:tc>
                <a:tc>
                  <a:txBody>
                    <a:bodyPr/>
                    <a:lstStyle/>
                    <a:p>
                      <a:pPr algn="ctr"/>
                      <a:r>
                        <a:rPr lang="en-US" altLang="zh-CN" dirty="0" smtClean="0"/>
                        <a:t>128</a:t>
                      </a:r>
                      <a:endParaRPr lang="en-US" dirty="0"/>
                    </a:p>
                  </a:txBody>
                  <a:tcPr/>
                </a:tc>
                <a:tc>
                  <a:txBody>
                    <a:bodyPr/>
                    <a:lstStyle/>
                    <a:p>
                      <a:pPr algn="ctr"/>
                      <a:r>
                        <a:rPr lang="en-US" altLang="zh-CN" dirty="0" smtClean="0"/>
                        <a:t>192</a:t>
                      </a:r>
                      <a:endParaRPr lang="en-US" dirty="0"/>
                    </a:p>
                  </a:txBody>
                  <a:tcPr/>
                </a:tc>
                <a:tc>
                  <a:txBody>
                    <a:bodyPr/>
                    <a:lstStyle/>
                    <a:p>
                      <a:pPr algn="ctr"/>
                      <a:r>
                        <a:rPr lang="en-US" altLang="zh-CN" dirty="0" smtClean="0"/>
                        <a:t>256</a:t>
                      </a:r>
                      <a:endParaRPr lang="en-US" dirty="0"/>
                    </a:p>
                  </a:txBody>
                  <a:tcPr/>
                </a:tc>
                <a:extLst>
                  <a:ext uri="{0D108BD9-81ED-4DB2-BD59-A6C34878D82A}">
                    <a16:rowId xmlns:a16="http://schemas.microsoft.com/office/drawing/2014/main" val="10000"/>
                  </a:ext>
                </a:extLst>
              </a:tr>
              <a:tr h="370840">
                <a:tc>
                  <a:txBody>
                    <a:bodyPr/>
                    <a:lstStyle/>
                    <a:p>
                      <a:r>
                        <a:rPr lang="en-US" altLang="zh-CN" dirty="0" smtClean="0"/>
                        <a:t>RSA</a:t>
                      </a:r>
                      <a:r>
                        <a:rPr lang="zh-CN" altLang="en-US" dirty="0" smtClean="0"/>
                        <a:t>密钥</a:t>
                      </a:r>
                      <a:endParaRPr lang="en-US" dirty="0"/>
                    </a:p>
                  </a:txBody>
                  <a:tcPr/>
                </a:tc>
                <a:tc>
                  <a:txBody>
                    <a:bodyPr/>
                    <a:lstStyle/>
                    <a:p>
                      <a:pPr algn="ctr"/>
                      <a:r>
                        <a:rPr lang="en-US" altLang="zh-CN" dirty="0" smtClean="0"/>
                        <a:t>512</a:t>
                      </a:r>
                      <a:endParaRPr lang="en-US" dirty="0"/>
                    </a:p>
                  </a:txBody>
                  <a:tcPr/>
                </a:tc>
                <a:tc>
                  <a:txBody>
                    <a:bodyPr/>
                    <a:lstStyle/>
                    <a:p>
                      <a:pPr algn="ctr"/>
                      <a:r>
                        <a:rPr lang="en-US" altLang="zh-CN" dirty="0" smtClean="0"/>
                        <a:t>1024</a:t>
                      </a:r>
                      <a:endParaRPr lang="en-US" dirty="0"/>
                    </a:p>
                  </a:txBody>
                  <a:tcPr/>
                </a:tc>
                <a:tc>
                  <a:txBody>
                    <a:bodyPr/>
                    <a:lstStyle/>
                    <a:p>
                      <a:pPr algn="ctr"/>
                      <a:r>
                        <a:rPr lang="en-US" altLang="zh-CN" dirty="0" smtClean="0"/>
                        <a:t>2048</a:t>
                      </a:r>
                      <a:endParaRPr lang="en-US" dirty="0"/>
                    </a:p>
                  </a:txBody>
                  <a:tcPr/>
                </a:tc>
                <a:tc>
                  <a:txBody>
                    <a:bodyPr/>
                    <a:lstStyle/>
                    <a:p>
                      <a:pPr algn="ctr"/>
                      <a:r>
                        <a:rPr lang="en-US" altLang="zh-CN" dirty="0" smtClean="0"/>
                        <a:t>3072</a:t>
                      </a:r>
                      <a:endParaRPr lang="en-US" dirty="0"/>
                    </a:p>
                  </a:txBody>
                  <a:tcPr/>
                </a:tc>
                <a:tc>
                  <a:txBody>
                    <a:bodyPr/>
                    <a:lstStyle/>
                    <a:p>
                      <a:pPr algn="ctr"/>
                      <a:r>
                        <a:rPr lang="en-US" altLang="zh-CN" dirty="0" smtClean="0"/>
                        <a:t>7680</a:t>
                      </a:r>
                      <a:endParaRPr lang="en-US" dirty="0"/>
                    </a:p>
                  </a:txBody>
                  <a:tcPr/>
                </a:tc>
                <a:tc>
                  <a:txBody>
                    <a:bodyPr/>
                    <a:lstStyle/>
                    <a:p>
                      <a:pPr algn="ctr"/>
                      <a:r>
                        <a:rPr lang="en-US" altLang="zh-CN" dirty="0" smtClean="0"/>
                        <a:t>15360</a:t>
                      </a:r>
                      <a:endParaRPr lang="en-US" dirty="0"/>
                    </a:p>
                  </a:txBody>
                  <a:tcPr/>
                </a:tc>
                <a:extLst>
                  <a:ext uri="{0D108BD9-81ED-4DB2-BD59-A6C34878D82A}">
                    <a16:rowId xmlns:a16="http://schemas.microsoft.com/office/drawing/2014/main" val="10001"/>
                  </a:ext>
                </a:extLst>
              </a:tr>
              <a:tr h="370840">
                <a:tc>
                  <a:txBody>
                    <a:bodyPr/>
                    <a:lstStyle/>
                    <a:p>
                      <a:r>
                        <a:rPr lang="en-US" altLang="zh-CN" dirty="0" smtClean="0"/>
                        <a:t>ECC</a:t>
                      </a:r>
                      <a:r>
                        <a:rPr lang="zh-CN" altLang="en-US" dirty="0" smtClean="0"/>
                        <a:t>密钥</a:t>
                      </a:r>
                      <a:endParaRPr lang="en-US" dirty="0"/>
                    </a:p>
                  </a:txBody>
                  <a:tcPr/>
                </a:tc>
                <a:tc>
                  <a:txBody>
                    <a:bodyPr/>
                    <a:lstStyle/>
                    <a:p>
                      <a:pPr algn="ctr"/>
                      <a:r>
                        <a:rPr lang="en-US" altLang="zh-CN" dirty="0" smtClean="0"/>
                        <a:t>112</a:t>
                      </a:r>
                      <a:endParaRPr lang="en-US" dirty="0"/>
                    </a:p>
                  </a:txBody>
                  <a:tcPr/>
                </a:tc>
                <a:tc>
                  <a:txBody>
                    <a:bodyPr/>
                    <a:lstStyle/>
                    <a:p>
                      <a:pPr algn="ctr"/>
                      <a:r>
                        <a:rPr lang="en-US" altLang="zh-CN" dirty="0" smtClean="0"/>
                        <a:t>161</a:t>
                      </a:r>
                      <a:endParaRPr lang="en-US" dirty="0"/>
                    </a:p>
                  </a:txBody>
                  <a:tcPr/>
                </a:tc>
                <a:tc>
                  <a:txBody>
                    <a:bodyPr/>
                    <a:lstStyle/>
                    <a:p>
                      <a:pPr algn="ctr"/>
                      <a:r>
                        <a:rPr lang="en-US" altLang="zh-CN" dirty="0" smtClean="0"/>
                        <a:t>224</a:t>
                      </a:r>
                      <a:endParaRPr lang="en-US" dirty="0"/>
                    </a:p>
                  </a:txBody>
                  <a:tcPr/>
                </a:tc>
                <a:tc>
                  <a:txBody>
                    <a:bodyPr/>
                    <a:lstStyle/>
                    <a:p>
                      <a:pPr algn="ctr"/>
                      <a:r>
                        <a:rPr lang="en-US" altLang="zh-CN" dirty="0" smtClean="0"/>
                        <a:t>256</a:t>
                      </a:r>
                      <a:endParaRPr lang="en-US" dirty="0"/>
                    </a:p>
                  </a:txBody>
                  <a:tcPr/>
                </a:tc>
                <a:tc>
                  <a:txBody>
                    <a:bodyPr/>
                    <a:lstStyle/>
                    <a:p>
                      <a:pPr algn="ctr"/>
                      <a:r>
                        <a:rPr lang="en-US" altLang="zh-CN" dirty="0" smtClean="0"/>
                        <a:t>384</a:t>
                      </a:r>
                      <a:endParaRPr lang="en-US" dirty="0"/>
                    </a:p>
                  </a:txBody>
                  <a:tcPr/>
                </a:tc>
                <a:tc>
                  <a:txBody>
                    <a:bodyPr/>
                    <a:lstStyle/>
                    <a:p>
                      <a:pPr algn="ctr"/>
                      <a:r>
                        <a:rPr lang="en-US" altLang="zh-CN" dirty="0" smtClean="0"/>
                        <a:t>512</a:t>
                      </a:r>
                      <a:endParaRPr lang="en-US" dirty="0"/>
                    </a:p>
                  </a:txBody>
                  <a:tcPr/>
                </a:tc>
                <a:extLst>
                  <a:ext uri="{0D108BD9-81ED-4DB2-BD59-A6C34878D82A}">
                    <a16:rowId xmlns:a16="http://schemas.microsoft.com/office/drawing/2014/main" val="10002"/>
                  </a:ext>
                </a:extLst>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646599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第三节 密钥管理与密钥分配</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28</a:t>
            </a:fld>
            <a:endParaRPr lang="en-US" altLang="zh-CN" dirty="0"/>
          </a:p>
        </p:txBody>
      </p:sp>
    </p:spTree>
    <p:extLst>
      <p:ext uri="{BB962C8B-B14F-4D97-AF65-F5344CB8AC3E}">
        <p14:creationId xmlns:p14="http://schemas.microsoft.com/office/powerpoint/2010/main" val="22341370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一、密钥管理概念</a:t>
            </a:r>
            <a:endParaRPr lang="zh-CN" altLang="en-US" dirty="0"/>
          </a:p>
        </p:txBody>
      </p:sp>
      <p:sp>
        <p:nvSpPr>
          <p:cNvPr id="3" name="内容占位符 2"/>
          <p:cNvSpPr>
            <a:spLocks noGrp="1"/>
          </p:cNvSpPr>
          <p:nvPr>
            <p:ph idx="1"/>
          </p:nvPr>
        </p:nvSpPr>
        <p:spPr/>
        <p:txBody>
          <a:bodyPr>
            <a:normAutofit/>
          </a:bodyPr>
          <a:lstStyle/>
          <a:p>
            <a:pPr>
              <a:lnSpc>
                <a:spcPct val="110000"/>
              </a:lnSpc>
            </a:pPr>
            <a:r>
              <a:rPr lang="zh-CN" altLang="en-US" dirty="0" smtClean="0"/>
              <a:t>密钥管理原则：</a:t>
            </a:r>
          </a:p>
          <a:p>
            <a:pPr lvl="1">
              <a:lnSpc>
                <a:spcPct val="110000"/>
              </a:lnSpc>
            </a:pPr>
            <a:r>
              <a:rPr lang="zh-CN" altLang="en-US" dirty="0" smtClean="0"/>
              <a:t>密钥难以窃取</a:t>
            </a:r>
          </a:p>
          <a:p>
            <a:pPr lvl="1">
              <a:lnSpc>
                <a:spcPct val="110000"/>
              </a:lnSpc>
            </a:pPr>
            <a:r>
              <a:rPr lang="zh-CN" altLang="en-US" dirty="0" smtClean="0"/>
              <a:t>在一定条件下即使窃得密钥也无用</a:t>
            </a:r>
            <a:endParaRPr lang="en-US" altLang="zh-CN" dirty="0" smtClean="0"/>
          </a:p>
          <a:p>
            <a:pPr lvl="2">
              <a:lnSpc>
                <a:spcPct val="110000"/>
              </a:lnSpc>
            </a:pPr>
            <a:r>
              <a:rPr lang="zh-CN" altLang="en-US" dirty="0" smtClean="0"/>
              <a:t>超过使用时间和范围限制</a:t>
            </a:r>
          </a:p>
          <a:p>
            <a:pPr lvl="1">
              <a:lnSpc>
                <a:spcPct val="110000"/>
              </a:lnSpc>
            </a:pPr>
            <a:r>
              <a:rPr lang="zh-CN" altLang="en-US" dirty="0" smtClean="0"/>
              <a:t>密钥分配和更新对用户透明</a:t>
            </a:r>
            <a:endParaRPr lang="en-US" altLang="zh-CN" dirty="0" smtClean="0"/>
          </a:p>
          <a:p>
            <a:pPr>
              <a:lnSpc>
                <a:spcPct val="110000"/>
              </a:lnSpc>
            </a:pPr>
            <a:endParaRPr lang="en-US" altLang="zh-CN" dirty="0" smtClean="0"/>
          </a:p>
          <a:p>
            <a:pPr>
              <a:lnSpc>
                <a:spcPct val="110000"/>
              </a:lnSpc>
            </a:pPr>
            <a:r>
              <a:rPr lang="zh-CN" altLang="en-US" dirty="0" smtClean="0"/>
              <a:t>密钥管理内容：</a:t>
            </a:r>
            <a:endParaRPr lang="en-US" altLang="zh-CN" dirty="0" smtClean="0"/>
          </a:p>
          <a:p>
            <a:pPr lvl="1"/>
            <a:r>
              <a:rPr lang="zh-CN" altLang="en-US" dirty="0" smtClean="0"/>
              <a:t>产生密钥、非线性密钥空间、传输密钥、验证密钥、使用密钥、更新密钥、备份密钥、泄漏密钥处理、密钥有效期、销毁密钥、密钥证书、</a:t>
            </a:r>
            <a:r>
              <a:rPr lang="en-US" altLang="zh-CN" dirty="0" smtClean="0"/>
              <a:t>……</a:t>
            </a:r>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402252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第一节 密码功能的应用</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3</a:t>
            </a:fld>
            <a:endParaRPr lang="en-US" altLang="zh-CN" dirty="0"/>
          </a:p>
        </p:txBody>
      </p:sp>
    </p:spTree>
    <p:extLst>
      <p:ext uri="{BB962C8B-B14F-4D97-AF65-F5344CB8AC3E}">
        <p14:creationId xmlns:p14="http://schemas.microsoft.com/office/powerpoint/2010/main" val="36127651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密钥的层次化管理结构</a:t>
            </a:r>
            <a:endParaRPr lang="zh-CN" altLang="en-US" dirty="0"/>
          </a:p>
        </p:txBody>
      </p:sp>
      <p:sp>
        <p:nvSpPr>
          <p:cNvPr id="3" name="内容占位符 2"/>
          <p:cNvSpPr>
            <a:spLocks noGrp="1"/>
          </p:cNvSpPr>
          <p:nvPr>
            <p:ph idx="1"/>
          </p:nvPr>
        </p:nvSpPr>
        <p:spPr>
          <a:xfrm>
            <a:off x="323528" y="1268760"/>
            <a:ext cx="5328592" cy="5184576"/>
          </a:xfrm>
        </p:spPr>
        <p:txBody>
          <a:bodyPr>
            <a:noAutofit/>
          </a:bodyPr>
          <a:lstStyle/>
          <a:p>
            <a:pPr>
              <a:lnSpc>
                <a:spcPct val="110000"/>
              </a:lnSpc>
            </a:pPr>
            <a:r>
              <a:rPr lang="zh-CN" altLang="en-US" sz="2400" dirty="0" smtClean="0"/>
              <a:t>主密钥</a:t>
            </a:r>
          </a:p>
          <a:p>
            <a:pPr lvl="1">
              <a:lnSpc>
                <a:spcPct val="110000"/>
              </a:lnSpc>
            </a:pPr>
            <a:r>
              <a:rPr lang="zh-CN" altLang="en-US" sz="2000" dirty="0" smtClean="0"/>
              <a:t>最高层密钥为主密钥，构成密钥管理系统之核心</a:t>
            </a:r>
            <a:endParaRPr lang="en-US" altLang="zh-CN" sz="2000" dirty="0" smtClean="0"/>
          </a:p>
          <a:p>
            <a:pPr lvl="1">
              <a:lnSpc>
                <a:spcPct val="110000"/>
              </a:lnSpc>
            </a:pPr>
            <a:r>
              <a:rPr lang="zh-CN" altLang="en-US" sz="2000" dirty="0" smtClean="0"/>
              <a:t>下层的密钥按照某种密钥协议来生成，掌握了主密钥，就有可能找出下层的各个密钥。</a:t>
            </a:r>
            <a:endParaRPr lang="en-US" altLang="zh-CN" sz="2000" dirty="0" smtClean="0"/>
          </a:p>
          <a:p>
            <a:pPr lvl="1">
              <a:lnSpc>
                <a:spcPct val="110000"/>
              </a:lnSpc>
            </a:pPr>
            <a:endParaRPr lang="en-US" altLang="zh-CN" sz="2000" dirty="0" smtClean="0"/>
          </a:p>
          <a:p>
            <a:pPr>
              <a:lnSpc>
                <a:spcPct val="110000"/>
              </a:lnSpc>
            </a:pPr>
            <a:r>
              <a:rPr lang="zh-CN" altLang="en-US" sz="2400" dirty="0" smtClean="0"/>
              <a:t>工作密钥</a:t>
            </a:r>
            <a:r>
              <a:rPr lang="en-US" altLang="zh-CN" sz="2400" dirty="0" smtClean="0"/>
              <a:t>(</a:t>
            </a:r>
            <a:r>
              <a:rPr lang="zh-CN" altLang="en-US" sz="2400" dirty="0" smtClean="0"/>
              <a:t>会话密钥 </a:t>
            </a:r>
            <a:r>
              <a:rPr lang="en-US" altLang="zh-CN" sz="2400" dirty="0" smtClean="0"/>
              <a:t>session key)</a:t>
            </a:r>
          </a:p>
          <a:p>
            <a:pPr lvl="1">
              <a:lnSpc>
                <a:spcPct val="110000"/>
              </a:lnSpc>
            </a:pPr>
            <a:r>
              <a:rPr lang="zh-CN" altLang="en-US" sz="2000" dirty="0" smtClean="0"/>
              <a:t>重复使用同一密钥容易导致泄漏，应该经常更换；</a:t>
            </a:r>
          </a:p>
          <a:p>
            <a:pPr lvl="1">
              <a:lnSpc>
                <a:spcPct val="110000"/>
              </a:lnSpc>
            </a:pPr>
            <a:r>
              <a:rPr lang="zh-CN" altLang="en-US" sz="2000" dirty="0" smtClean="0"/>
              <a:t>使用相同密钥，可能存在重播攻击；</a:t>
            </a:r>
          </a:p>
          <a:p>
            <a:pPr lvl="1">
              <a:lnSpc>
                <a:spcPct val="110000"/>
              </a:lnSpc>
            </a:pPr>
            <a:r>
              <a:rPr lang="zh-CN" altLang="en-US" sz="2000" dirty="0" smtClean="0"/>
              <a:t>密钥丢失，仅影响本次会话；</a:t>
            </a:r>
          </a:p>
          <a:p>
            <a:pPr lvl="1">
              <a:lnSpc>
                <a:spcPct val="110000"/>
              </a:lnSpc>
            </a:pPr>
            <a:r>
              <a:rPr lang="zh-CN" altLang="en-US" sz="2000" dirty="0" smtClean="0"/>
              <a:t>更换密钥，防止对方以后窃取信息。</a:t>
            </a:r>
          </a:p>
        </p:txBody>
      </p:sp>
      <p:pic>
        <p:nvPicPr>
          <p:cNvPr id="6" name="Picture 2"/>
          <p:cNvPicPr>
            <a:picLocks noChangeAspect="1" noChangeArrowheads="1"/>
          </p:cNvPicPr>
          <p:nvPr/>
        </p:nvPicPr>
        <p:blipFill>
          <a:blip r:embed="rId2" cstate="print"/>
          <a:srcRect/>
          <a:stretch>
            <a:fillRect/>
          </a:stretch>
        </p:blipFill>
        <p:spPr bwMode="auto">
          <a:xfrm>
            <a:off x="5868144" y="1586300"/>
            <a:ext cx="3186314" cy="3744415"/>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30</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1" name="流程图: 可选过程 10">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381104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a:t>
            </a:r>
            <a:r>
              <a:rPr lang="zh-CN" altLang="en-US" dirty="0" smtClean="0"/>
              <a:t>、产生密钥</a:t>
            </a:r>
            <a:endParaRPr lang="zh-CN" altLang="en-US" dirty="0"/>
          </a:p>
        </p:txBody>
      </p:sp>
      <p:sp>
        <p:nvSpPr>
          <p:cNvPr id="3" name="内容占位符 2"/>
          <p:cNvSpPr>
            <a:spLocks noGrp="1"/>
          </p:cNvSpPr>
          <p:nvPr>
            <p:ph idx="1"/>
          </p:nvPr>
        </p:nvSpPr>
        <p:spPr/>
        <p:txBody>
          <a:bodyPr/>
          <a:lstStyle/>
          <a:p>
            <a:r>
              <a:rPr lang="zh-CN" altLang="en-US" dirty="0" smtClean="0"/>
              <a:t>密钥长度应当足够</a:t>
            </a:r>
            <a:endParaRPr lang="en-US" altLang="zh-CN" dirty="0" smtClean="0"/>
          </a:p>
          <a:p>
            <a:endParaRPr lang="en-US" altLang="zh-CN" dirty="0" smtClean="0"/>
          </a:p>
          <a:p>
            <a:r>
              <a:rPr lang="zh-CN" altLang="en-US" dirty="0" smtClean="0"/>
              <a:t>密钥生成算法要足够安全</a:t>
            </a:r>
            <a:endParaRPr lang="en-US" altLang="zh-CN" dirty="0" smtClean="0"/>
          </a:p>
          <a:p>
            <a:pPr lvl="1"/>
            <a:r>
              <a:rPr lang="zh-CN" altLang="en-US" dirty="0" smtClean="0"/>
              <a:t>密钥生成算法的安全性不应低于密码算法的安全性</a:t>
            </a:r>
            <a:endParaRPr lang="en-US" altLang="zh-CN" dirty="0" smtClean="0"/>
          </a:p>
          <a:p>
            <a:pPr lvl="1"/>
            <a:endParaRPr lang="en-US" altLang="zh-CN" dirty="0" smtClean="0"/>
          </a:p>
          <a:p>
            <a:r>
              <a:rPr lang="zh-CN" altLang="en-US" dirty="0" smtClean="0"/>
              <a:t>避免选择弱密钥</a:t>
            </a:r>
            <a:r>
              <a:rPr lang="en-US" altLang="zh-CN" dirty="0" smtClean="0"/>
              <a:t>——</a:t>
            </a:r>
            <a:r>
              <a:rPr lang="zh-CN" altLang="en-US" dirty="0" smtClean="0"/>
              <a:t>字典攻击</a:t>
            </a:r>
            <a:endParaRPr lang="en-US" altLang="zh-CN" dirty="0" smtClean="0"/>
          </a:p>
          <a:p>
            <a:pPr lvl="1"/>
            <a:r>
              <a:rPr lang="zh-CN" altLang="en-US" dirty="0" smtClean="0"/>
              <a:t>便于记忆的，往往是便于攻击的</a:t>
            </a:r>
            <a:endParaRPr lang="en-US" altLang="zh-CN" dirty="0" smtClean="0"/>
          </a:p>
          <a:p>
            <a:pPr lvl="1"/>
            <a:endParaRPr lang="en-US" altLang="zh-CN" dirty="0" smtClean="0"/>
          </a:p>
          <a:p>
            <a:r>
              <a:rPr lang="zh-CN" altLang="en-US" dirty="0" smtClean="0"/>
              <a:t>使用长密钥</a:t>
            </a:r>
            <a:r>
              <a:rPr lang="en-US" altLang="zh-CN" dirty="0" smtClean="0"/>
              <a:t>——HASH——</a:t>
            </a:r>
            <a:r>
              <a:rPr lang="zh-CN" altLang="en-US" dirty="0" smtClean="0"/>
              <a:t>实际密钥</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264681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a:t>
            </a:r>
            <a:r>
              <a:rPr lang="zh-CN" altLang="en-US" dirty="0" smtClean="0"/>
              <a:t>、非线性密钥空间</a:t>
            </a:r>
            <a:endParaRPr lang="zh-CN" altLang="en-US" dirty="0"/>
          </a:p>
        </p:txBody>
      </p:sp>
      <p:sp>
        <p:nvSpPr>
          <p:cNvPr id="3" name="内容占位符 2"/>
          <p:cNvSpPr>
            <a:spLocks noGrp="1"/>
          </p:cNvSpPr>
          <p:nvPr>
            <p:ph idx="1"/>
          </p:nvPr>
        </p:nvSpPr>
        <p:spPr/>
        <p:txBody>
          <a:bodyPr>
            <a:noAutofit/>
          </a:bodyPr>
          <a:lstStyle/>
          <a:p>
            <a:r>
              <a:rPr lang="zh-CN" altLang="en-US" dirty="0" smtClean="0"/>
              <a:t>如何防止我方密码设备（算法没有公开）被敌方利用？</a:t>
            </a:r>
            <a:endParaRPr lang="en-US" altLang="zh-CN" dirty="0" smtClean="0"/>
          </a:p>
          <a:p>
            <a:pPr lvl="1"/>
            <a:endParaRPr lang="en-US" altLang="zh-CN" dirty="0" smtClean="0"/>
          </a:p>
          <a:p>
            <a:r>
              <a:rPr lang="zh-CN" altLang="en-US" dirty="0" smtClean="0"/>
              <a:t>方法：让敌人不敢用这些设备“保护”他们的秘密</a:t>
            </a:r>
            <a:endParaRPr lang="en-US" altLang="zh-CN" dirty="0" smtClean="0"/>
          </a:p>
          <a:p>
            <a:pPr lvl="1"/>
            <a:r>
              <a:rPr lang="zh-CN" altLang="en-US" dirty="0" smtClean="0"/>
              <a:t>算法中要求使用有特殊形式的密钥</a:t>
            </a:r>
            <a:endParaRPr lang="en-US" altLang="zh-CN" dirty="0" smtClean="0"/>
          </a:p>
          <a:p>
            <a:pPr lvl="1"/>
            <a:r>
              <a:rPr lang="zh-CN" altLang="en-US" dirty="0" smtClean="0"/>
              <a:t>否则用弱算法执行加密</a:t>
            </a:r>
            <a:endParaRPr lang="en-US" altLang="zh-CN" dirty="0" smtClean="0"/>
          </a:p>
          <a:p>
            <a:pPr lvl="1"/>
            <a:r>
              <a:rPr lang="zh-CN" altLang="en-US" dirty="0" smtClean="0"/>
              <a:t>即所有密钥的安全强度不同！</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4422982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r>
              <a:rPr lang="zh-CN" altLang="en-US" dirty="0" smtClean="0"/>
              <a:t>一种实现方法：</a:t>
            </a:r>
            <a:endParaRPr lang="en-US" altLang="zh-CN" dirty="0"/>
          </a:p>
          <a:p>
            <a:pPr lvl="1"/>
            <a:endParaRPr lang="en-US" altLang="zh-CN" dirty="0" smtClean="0"/>
          </a:p>
          <a:p>
            <a:pPr lvl="1"/>
            <a:endParaRPr lang="en-US" altLang="zh-CN" dirty="0"/>
          </a:p>
          <a:p>
            <a:pPr lvl="1"/>
            <a:r>
              <a:rPr lang="zh-CN" altLang="en-US" dirty="0" smtClean="0"/>
              <a:t>密钥</a:t>
            </a:r>
            <a:r>
              <a:rPr lang="zh-CN" altLang="en-US" dirty="0"/>
              <a:t>分为两部分，前一部分是密钥本身，后一部分是用该密钥加密的某个固定字符串。</a:t>
            </a:r>
            <a:endParaRPr lang="en-US" altLang="zh-CN" dirty="0"/>
          </a:p>
          <a:p>
            <a:pPr lvl="1"/>
            <a:r>
              <a:rPr lang="zh-CN" altLang="en-US" dirty="0"/>
              <a:t>设备执行时，先用前面的密钥解密后面的字符串，若解密结果与固定字符串相同，则正常工作；否则就用一个弱加密算法</a:t>
            </a:r>
            <a:endParaRPr lang="en-US" altLang="zh-CN" dirty="0"/>
          </a:p>
          <a:p>
            <a:pPr lvl="1"/>
            <a:r>
              <a:rPr lang="zh-CN" altLang="en-US" dirty="0"/>
              <a:t>若前部分密钥</a:t>
            </a:r>
            <a:r>
              <a:rPr lang="en-US" altLang="zh-CN" dirty="0"/>
              <a:t>128</a:t>
            </a:r>
            <a:r>
              <a:rPr lang="zh-CN" altLang="en-US" dirty="0"/>
              <a:t>位，字符串</a:t>
            </a:r>
            <a:r>
              <a:rPr lang="en-US" altLang="zh-CN" dirty="0"/>
              <a:t>64</a:t>
            </a:r>
            <a:r>
              <a:rPr lang="zh-CN" altLang="en-US" dirty="0"/>
              <a:t>位，则密钥总长度</a:t>
            </a:r>
            <a:r>
              <a:rPr lang="en-US" altLang="zh-CN" dirty="0"/>
              <a:t>192</a:t>
            </a:r>
            <a:r>
              <a:rPr lang="zh-CN" altLang="en-US" dirty="0" smtClean="0"/>
              <a:t>位</a:t>
            </a:r>
            <a:endParaRPr lang="en-US" altLang="zh-CN" dirty="0"/>
          </a:p>
          <a:p>
            <a:pPr lvl="2"/>
            <a:r>
              <a:rPr lang="zh-CN" altLang="en-US" dirty="0"/>
              <a:t>有效密钥共</a:t>
            </a:r>
            <a:r>
              <a:rPr lang="en-US" altLang="zh-CN" dirty="0"/>
              <a:t>2</a:t>
            </a:r>
            <a:r>
              <a:rPr lang="en-US" altLang="zh-CN" baseline="30000" dirty="0"/>
              <a:t>128</a:t>
            </a:r>
            <a:r>
              <a:rPr lang="zh-CN" altLang="en-US" dirty="0"/>
              <a:t>个，敌方从</a:t>
            </a:r>
            <a:r>
              <a:rPr lang="en-US" altLang="zh-CN" dirty="0"/>
              <a:t>2</a:t>
            </a:r>
            <a:r>
              <a:rPr lang="en-US" altLang="zh-CN" baseline="30000" dirty="0"/>
              <a:t>192</a:t>
            </a:r>
            <a:r>
              <a:rPr lang="zh-CN" altLang="en-US" dirty="0"/>
              <a:t>个密钥中随机选择一个，选中好密钥的机会为</a:t>
            </a:r>
            <a:r>
              <a:rPr lang="en-US" altLang="zh-CN" dirty="0"/>
              <a:t>2</a:t>
            </a:r>
            <a:r>
              <a:rPr lang="en-US" altLang="zh-CN" baseline="30000" dirty="0"/>
              <a:t>-64</a:t>
            </a:r>
            <a:r>
              <a:rPr lang="zh-CN" altLang="en-US" dirty="0"/>
              <a:t>。</a:t>
            </a:r>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29161787"/>
              </p:ext>
            </p:extLst>
          </p:nvPr>
        </p:nvGraphicFramePr>
        <p:xfrm>
          <a:off x="1691680" y="1988840"/>
          <a:ext cx="6096000" cy="396240"/>
        </p:xfrm>
        <a:graphic>
          <a:graphicData uri="http://schemas.openxmlformats.org/drawingml/2006/table">
            <a:tbl>
              <a:tblPr>
                <a:tableStyleId>{BC89EF96-8CEA-46FF-86C4-4CE0E7609802}</a:tableStyleId>
              </a:tblPr>
              <a:tblGrid>
                <a:gridCol w="4032448">
                  <a:extLst>
                    <a:ext uri="{9D8B030D-6E8A-4147-A177-3AD203B41FA5}">
                      <a16:colId xmlns:a16="http://schemas.microsoft.com/office/drawing/2014/main" val="20000"/>
                    </a:ext>
                  </a:extLst>
                </a:gridCol>
                <a:gridCol w="2063552">
                  <a:extLst>
                    <a:ext uri="{9D8B030D-6E8A-4147-A177-3AD203B41FA5}">
                      <a16:colId xmlns:a16="http://schemas.microsoft.com/office/drawing/2014/main" val="20001"/>
                    </a:ext>
                  </a:extLst>
                </a:gridCol>
              </a:tblGrid>
              <a:tr h="370840">
                <a:tc>
                  <a:txBody>
                    <a:bodyPr/>
                    <a:lstStyle/>
                    <a:p>
                      <a:pPr algn="ctr"/>
                      <a:r>
                        <a:rPr lang="zh-CN" altLang="en-US" sz="2000" dirty="0" smtClean="0">
                          <a:latin typeface="楷体" pitchFamily="49" charset="-122"/>
                          <a:ea typeface="楷体" pitchFamily="49" charset="-122"/>
                        </a:rPr>
                        <a:t>密钥本身</a:t>
                      </a:r>
                      <a:endParaRPr lang="zh-CN" altLang="en-US" sz="2000" dirty="0">
                        <a:latin typeface="楷体" pitchFamily="49" charset="-122"/>
                        <a:ea typeface="楷体" pitchFamily="49" charset="-122"/>
                      </a:endParaRPr>
                    </a:p>
                  </a:txBody>
                  <a:tcPr/>
                </a:tc>
                <a:tc>
                  <a:txBody>
                    <a:bodyPr/>
                    <a:lstStyle/>
                    <a:p>
                      <a:pPr algn="ctr"/>
                      <a:r>
                        <a:rPr lang="zh-CN" altLang="en-US" sz="2000" dirty="0" smtClean="0">
                          <a:latin typeface="楷体" pitchFamily="49" charset="-122"/>
                          <a:ea typeface="楷体" pitchFamily="49" charset="-122"/>
                        </a:rPr>
                        <a:t>识别串</a:t>
                      </a:r>
                      <a:endParaRPr lang="zh-CN" altLang="en-US" sz="2000" dirty="0">
                        <a:latin typeface="楷体" pitchFamily="49" charset="-122"/>
                        <a:ea typeface="楷体" pitchFamily="49" charset="-122"/>
                      </a:endParaRPr>
                    </a:p>
                  </a:txBody>
                  <a:tcPr>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
        <p:nvSpPr>
          <p:cNvPr id="7" name="页脚占位符 6"/>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33</a:t>
            </a:fld>
            <a:endParaRPr lang="en-US" altLang="zh-CN" dirty="0"/>
          </a:p>
        </p:txBody>
      </p:sp>
      <p:sp>
        <p:nvSpPr>
          <p:cNvPr id="9" name="流程图: 可选过程 8">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10" name="流程图: 可选过程 9">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1" name="流程图: 可选过程 10">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2" name="流程图: 可选过程 11">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41006460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a:t>
            </a:r>
            <a:r>
              <a:rPr lang="zh-CN" altLang="en-US" dirty="0" smtClean="0"/>
              <a:t>、验证密钥</a:t>
            </a:r>
            <a:endParaRPr lang="zh-CN" altLang="en-US" dirty="0"/>
          </a:p>
        </p:txBody>
      </p:sp>
      <p:sp>
        <p:nvSpPr>
          <p:cNvPr id="3" name="内容占位符 2"/>
          <p:cNvSpPr>
            <a:spLocks noGrp="1"/>
          </p:cNvSpPr>
          <p:nvPr>
            <p:ph idx="1"/>
          </p:nvPr>
        </p:nvSpPr>
        <p:spPr/>
        <p:txBody>
          <a:bodyPr>
            <a:noAutofit/>
          </a:bodyPr>
          <a:lstStyle/>
          <a:p>
            <a:r>
              <a:rPr lang="en-US" altLang="zh-CN" dirty="0" smtClean="0"/>
              <a:t>Bob</a:t>
            </a:r>
            <a:r>
              <a:rPr lang="zh-CN" altLang="en-US" dirty="0" smtClean="0"/>
              <a:t>收到</a:t>
            </a:r>
            <a:r>
              <a:rPr lang="en-US" altLang="zh-CN" dirty="0" smtClean="0"/>
              <a:t>Alice</a:t>
            </a:r>
            <a:r>
              <a:rPr lang="zh-CN" altLang="en-US" dirty="0" smtClean="0"/>
              <a:t>的密钥时，如何确认它来自</a:t>
            </a:r>
            <a:r>
              <a:rPr lang="en-US" altLang="zh-CN" dirty="0" smtClean="0"/>
              <a:t>Alice</a:t>
            </a:r>
            <a:r>
              <a:rPr lang="zh-CN" altLang="en-US" dirty="0" smtClean="0"/>
              <a:t>？</a:t>
            </a:r>
            <a:endParaRPr lang="en-US" altLang="zh-CN" dirty="0" smtClean="0"/>
          </a:p>
          <a:p>
            <a:pPr lvl="1"/>
            <a:r>
              <a:rPr lang="en-US" altLang="zh-CN" dirty="0" smtClean="0"/>
              <a:t>Alice</a:t>
            </a:r>
            <a:r>
              <a:rPr lang="zh-CN" altLang="en-US" dirty="0" smtClean="0"/>
              <a:t>亲自送来，没有问题</a:t>
            </a:r>
            <a:endParaRPr lang="en-US" altLang="zh-CN" dirty="0" smtClean="0"/>
          </a:p>
          <a:p>
            <a:pPr lvl="1"/>
            <a:r>
              <a:rPr lang="en-US" altLang="zh-CN" dirty="0" smtClean="0"/>
              <a:t>Alice</a:t>
            </a:r>
            <a:r>
              <a:rPr lang="zh-CN" altLang="en-US" dirty="0" smtClean="0"/>
              <a:t>通过可靠信使送来，</a:t>
            </a:r>
            <a:r>
              <a:rPr lang="en-US" altLang="zh-CN" dirty="0" smtClean="0"/>
              <a:t>Bob</a:t>
            </a:r>
            <a:r>
              <a:rPr lang="zh-CN" altLang="en-US" dirty="0" smtClean="0"/>
              <a:t>必须相信该信使</a:t>
            </a:r>
            <a:endParaRPr lang="en-US" altLang="zh-CN" dirty="0" smtClean="0"/>
          </a:p>
          <a:p>
            <a:pPr lvl="1"/>
            <a:r>
              <a:rPr lang="zh-CN" altLang="en-US" dirty="0" smtClean="0"/>
              <a:t>由</a:t>
            </a:r>
            <a:r>
              <a:rPr lang="en-US" altLang="zh-CN" dirty="0" smtClean="0"/>
              <a:t>Alice</a:t>
            </a:r>
            <a:r>
              <a:rPr lang="zh-CN" altLang="en-US" dirty="0" smtClean="0"/>
              <a:t>主密钥加密，</a:t>
            </a:r>
            <a:r>
              <a:rPr lang="en-US" altLang="zh-CN" dirty="0" smtClean="0"/>
              <a:t>Bob</a:t>
            </a:r>
            <a:r>
              <a:rPr lang="zh-CN" altLang="en-US" dirty="0" smtClean="0"/>
              <a:t>必须相信主密钥没有外泄</a:t>
            </a:r>
            <a:endParaRPr lang="en-US" altLang="zh-CN" dirty="0" smtClean="0"/>
          </a:p>
          <a:p>
            <a:pPr lvl="1"/>
            <a:r>
              <a:rPr lang="zh-CN" altLang="en-US" dirty="0" smtClean="0"/>
              <a:t>由</a:t>
            </a:r>
            <a:r>
              <a:rPr lang="en-US" altLang="zh-CN" dirty="0" smtClean="0"/>
              <a:t>Alice</a:t>
            </a:r>
            <a:r>
              <a:rPr lang="zh-CN" altLang="en-US" dirty="0" smtClean="0"/>
              <a:t>数字签名，</a:t>
            </a:r>
            <a:r>
              <a:rPr lang="en-US" altLang="zh-CN" dirty="0" smtClean="0"/>
              <a:t>Bob</a:t>
            </a:r>
            <a:r>
              <a:rPr lang="zh-CN" altLang="en-US" dirty="0" smtClean="0"/>
              <a:t>必须相信</a:t>
            </a:r>
            <a:r>
              <a:rPr lang="en-US" altLang="zh-CN" dirty="0" smtClean="0"/>
              <a:t>Alice</a:t>
            </a:r>
            <a:r>
              <a:rPr lang="zh-CN" altLang="en-US" dirty="0" smtClean="0"/>
              <a:t>的公钥数据真实</a:t>
            </a:r>
            <a:endParaRPr lang="en-US" altLang="zh-CN" dirty="0" smtClean="0"/>
          </a:p>
          <a:p>
            <a:pPr lvl="1"/>
            <a:r>
              <a:rPr lang="zh-CN" altLang="en-US" dirty="0" smtClean="0"/>
              <a:t>由可信第三方数字签名，</a:t>
            </a:r>
            <a:r>
              <a:rPr lang="en-US" altLang="zh-CN" dirty="0" smtClean="0"/>
              <a:t>Bob</a:t>
            </a:r>
            <a:r>
              <a:rPr lang="zh-CN" altLang="en-US" dirty="0" smtClean="0"/>
              <a:t>必须</a:t>
            </a:r>
            <a:r>
              <a:rPr lang="zh-CN" altLang="en-US" dirty="0"/>
              <a:t>相信可信第三方的</a:t>
            </a:r>
            <a:r>
              <a:rPr lang="zh-CN" altLang="en-US" dirty="0" smtClean="0"/>
              <a:t>公钥数据真实</a:t>
            </a:r>
            <a:endParaRPr lang="en-US" altLang="zh-CN" dirty="0" smtClean="0"/>
          </a:p>
          <a:p>
            <a:r>
              <a:rPr lang="en-US" altLang="zh-CN" dirty="0" smtClean="0"/>
              <a:t>Bob</a:t>
            </a:r>
            <a:r>
              <a:rPr lang="zh-CN" altLang="en-US" dirty="0" smtClean="0"/>
              <a:t>需要验证密钥传输中是否有错误</a:t>
            </a:r>
            <a:endParaRPr lang="en-US" altLang="zh-CN" dirty="0" smtClean="0"/>
          </a:p>
          <a:p>
            <a:r>
              <a:rPr lang="zh-CN" altLang="en-US" dirty="0" smtClean="0"/>
              <a:t>密钥的验证</a:t>
            </a:r>
            <a:endParaRPr lang="en-US" altLang="zh-CN" dirty="0" smtClean="0"/>
          </a:p>
          <a:p>
            <a:pPr lvl="1"/>
            <a:r>
              <a:rPr lang="zh-CN" altLang="en-US" dirty="0" smtClean="0"/>
              <a:t>附带一个用该密钥加密的密文来验证密钥的正确性</a:t>
            </a:r>
            <a:endParaRPr lang="en-US" altLang="zh-CN" dirty="0" smtClean="0"/>
          </a:p>
          <a:p>
            <a:pPr lvl="1"/>
            <a:r>
              <a:rPr lang="zh-CN" altLang="en-US" dirty="0" smtClean="0"/>
              <a:t>结合身份认证</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9431585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a:t>
            </a:r>
            <a:r>
              <a:rPr lang="zh-CN" altLang="en-US" dirty="0" smtClean="0"/>
              <a:t>、使用密钥</a:t>
            </a:r>
            <a:endParaRPr lang="zh-CN" altLang="en-US" dirty="0"/>
          </a:p>
        </p:txBody>
      </p:sp>
      <p:sp>
        <p:nvSpPr>
          <p:cNvPr id="3" name="内容占位符 2"/>
          <p:cNvSpPr>
            <a:spLocks noGrp="1"/>
          </p:cNvSpPr>
          <p:nvPr>
            <p:ph idx="1"/>
          </p:nvPr>
        </p:nvSpPr>
        <p:spPr/>
        <p:txBody>
          <a:bodyPr>
            <a:normAutofit/>
          </a:bodyPr>
          <a:lstStyle/>
          <a:p>
            <a:r>
              <a:rPr lang="zh-CN" altLang="en-US" dirty="0" smtClean="0"/>
              <a:t>软件加密是可怕的</a:t>
            </a:r>
            <a:endParaRPr lang="en-US" altLang="zh-CN" dirty="0" smtClean="0"/>
          </a:p>
          <a:p>
            <a:pPr lvl="1"/>
            <a:r>
              <a:rPr lang="zh-CN" altLang="en-US" dirty="0" smtClean="0"/>
              <a:t>多线程操作系统，进程被挂起</a:t>
            </a:r>
            <a:endParaRPr lang="en-US" altLang="zh-CN" dirty="0" smtClean="0"/>
          </a:p>
          <a:p>
            <a:pPr lvl="1"/>
            <a:r>
              <a:rPr lang="zh-CN" altLang="en-US" dirty="0" smtClean="0"/>
              <a:t>内存被存在硬盘页面文件上</a:t>
            </a:r>
            <a:endParaRPr lang="en-US" altLang="zh-CN" dirty="0" smtClean="0"/>
          </a:p>
          <a:p>
            <a:r>
              <a:rPr lang="zh-CN" altLang="en-US" dirty="0" smtClean="0"/>
              <a:t>硬件加密比较安全</a:t>
            </a:r>
            <a:endParaRPr lang="en-US" altLang="zh-CN" dirty="0" smtClean="0"/>
          </a:p>
          <a:p>
            <a:endParaRPr lang="en-US" altLang="zh-CN" dirty="0" smtClean="0"/>
          </a:p>
          <a:p>
            <a:r>
              <a:rPr lang="zh-CN" altLang="en-US" dirty="0" smtClean="0"/>
              <a:t>因用途不同而定义的不同类型密钥</a:t>
            </a:r>
            <a:endParaRPr lang="en-US" altLang="zh-CN" dirty="0" smtClean="0"/>
          </a:p>
          <a:p>
            <a:pPr lvl="1"/>
            <a:r>
              <a:rPr lang="zh-CN" altLang="en-US" dirty="0" smtClean="0"/>
              <a:t>数据加密密钥</a:t>
            </a:r>
            <a:endParaRPr lang="en-US" altLang="zh-CN" dirty="0" smtClean="0"/>
          </a:p>
          <a:p>
            <a:pPr lvl="1"/>
            <a:r>
              <a:rPr lang="zh-CN" altLang="en-US" dirty="0" smtClean="0"/>
              <a:t>个人标识号</a:t>
            </a:r>
            <a:r>
              <a:rPr lang="en-US" altLang="zh-CN" dirty="0" smtClean="0"/>
              <a:t>PIN</a:t>
            </a:r>
            <a:r>
              <a:rPr lang="zh-CN" altLang="en-US" dirty="0" smtClean="0"/>
              <a:t>加密密钥</a:t>
            </a:r>
            <a:endParaRPr lang="en-US" altLang="zh-CN" dirty="0" smtClean="0"/>
          </a:p>
          <a:p>
            <a:pPr lvl="1"/>
            <a:r>
              <a:rPr lang="zh-CN" altLang="en-US" dirty="0" smtClean="0"/>
              <a:t>文件加密密钥</a:t>
            </a:r>
            <a:endParaRPr lang="en-US" altLang="zh-CN" dirty="0" smtClean="0"/>
          </a:p>
          <a:p>
            <a:pPr lvl="1"/>
            <a:r>
              <a:rPr lang="zh-CN" altLang="en-US" dirty="0" smtClean="0"/>
              <a:t>等等</a:t>
            </a:r>
            <a:endParaRPr lang="en-US" altLang="zh-CN" dirty="0" smtClean="0"/>
          </a:p>
          <a:p>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4165060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密钥的连通：密钥共享的范围</a:t>
            </a:r>
            <a:endParaRPr lang="en-US" altLang="zh-CN" dirty="0" smtClean="0"/>
          </a:p>
          <a:p>
            <a:r>
              <a:rPr lang="zh-CN" altLang="en-US" dirty="0" smtClean="0"/>
              <a:t>密钥的分割：适用范围和时间限制</a:t>
            </a:r>
          </a:p>
          <a:p>
            <a:pPr lvl="1"/>
            <a:r>
              <a:rPr lang="zh-CN" altLang="en-US" dirty="0" smtClean="0"/>
              <a:t>按空间分割</a:t>
            </a:r>
          </a:p>
          <a:p>
            <a:pPr lvl="1"/>
            <a:r>
              <a:rPr lang="zh-CN" altLang="en-US" dirty="0" smtClean="0"/>
              <a:t>按时间分割</a:t>
            </a:r>
          </a:p>
          <a:p>
            <a:pPr lvl="1"/>
            <a:r>
              <a:rPr lang="zh-CN" altLang="en-US" dirty="0" smtClean="0"/>
              <a:t>分割实现：静态</a:t>
            </a:r>
            <a:r>
              <a:rPr lang="en-US" altLang="zh-CN" dirty="0" smtClean="0"/>
              <a:t>/</a:t>
            </a:r>
            <a:r>
              <a:rPr lang="zh-CN" altLang="en-US" dirty="0" smtClean="0"/>
              <a:t>动态</a:t>
            </a:r>
            <a:endParaRPr lang="en-US" altLang="zh-CN" dirty="0" smtClean="0"/>
          </a:p>
          <a:p>
            <a:pPr lvl="1"/>
            <a:endParaRPr lang="en-US" altLang="zh-CN" dirty="0" smtClean="0"/>
          </a:p>
          <a:p>
            <a:r>
              <a:rPr lang="zh-CN" altLang="en-US" dirty="0" smtClean="0"/>
              <a:t>依据密钥特征限制密钥的使用方式</a:t>
            </a:r>
            <a:endParaRPr lang="en-US" altLang="zh-CN" dirty="0" smtClean="0"/>
          </a:p>
          <a:p>
            <a:pPr lvl="1"/>
            <a:r>
              <a:rPr lang="zh-CN" altLang="en-US" dirty="0" smtClean="0"/>
              <a:t>给予每个密钥一个关联标记，如</a:t>
            </a:r>
            <a:r>
              <a:rPr lang="en-US" altLang="zh-CN" dirty="0" smtClean="0"/>
              <a:t>DES</a:t>
            </a:r>
            <a:r>
              <a:rPr lang="zh-CN" altLang="en-US" dirty="0" smtClean="0"/>
              <a:t>的</a:t>
            </a:r>
            <a:r>
              <a:rPr lang="en-US" altLang="zh-CN" dirty="0" smtClean="0"/>
              <a:t>8</a:t>
            </a:r>
            <a:r>
              <a:rPr lang="zh-CN" altLang="en-US" dirty="0" smtClean="0"/>
              <a:t>位非密钥比特</a:t>
            </a:r>
          </a:p>
          <a:p>
            <a:pPr lvl="2"/>
            <a:r>
              <a:rPr lang="en-US" altLang="zh-CN" dirty="0" smtClean="0"/>
              <a:t>1</a:t>
            </a:r>
            <a:r>
              <a:rPr lang="zh-CN" altLang="en-US" dirty="0" smtClean="0"/>
              <a:t>比特指示此密钥是主密钥还是会话密钥</a:t>
            </a:r>
          </a:p>
          <a:p>
            <a:pPr lvl="2"/>
            <a:r>
              <a:rPr lang="en-US" altLang="zh-CN" dirty="0" smtClean="0"/>
              <a:t>1</a:t>
            </a:r>
            <a:r>
              <a:rPr lang="zh-CN" altLang="en-US" dirty="0" smtClean="0"/>
              <a:t>比特指示此密钥是否可以用于加密</a:t>
            </a:r>
          </a:p>
          <a:p>
            <a:pPr lvl="2"/>
            <a:r>
              <a:rPr lang="en-US" altLang="zh-CN" dirty="0" smtClean="0"/>
              <a:t>1</a:t>
            </a:r>
            <a:r>
              <a:rPr lang="zh-CN" altLang="en-US" dirty="0" smtClean="0"/>
              <a:t>比特指示此密钥是否可以用于解密</a:t>
            </a:r>
          </a:p>
          <a:p>
            <a:pPr lvl="2"/>
            <a:r>
              <a:rPr lang="zh-CN" altLang="en-US" dirty="0" smtClean="0"/>
              <a:t>其余比特用作其它用途</a:t>
            </a: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844443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控制向量的方案</a:t>
            </a:r>
            <a:endParaRPr lang="en-US" altLang="zh-CN" dirty="0" smtClean="0"/>
          </a:p>
          <a:p>
            <a:pPr lvl="1"/>
            <a:r>
              <a:rPr lang="zh-CN" altLang="en-US" dirty="0" smtClean="0"/>
              <a:t>控制向量长度没有限制，可实现任意复杂的控制</a:t>
            </a:r>
            <a:endParaRPr lang="en-US" altLang="zh-CN" dirty="0" smtClean="0"/>
          </a:p>
          <a:p>
            <a:pPr lvl="1"/>
            <a:r>
              <a:rPr lang="zh-CN" altLang="en-US" dirty="0" smtClean="0"/>
              <a:t>控制向量始终是明文，可多次运用或叠加</a:t>
            </a:r>
          </a:p>
          <a:p>
            <a:pPr lvl="1"/>
            <a:endParaRPr lang="zh-CN" altLang="en-US" dirty="0" smtClean="0"/>
          </a:p>
          <a:p>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1714480" y="2721886"/>
            <a:ext cx="5500726" cy="3636072"/>
          </a:xfrm>
          <a:prstGeom prst="rect">
            <a:avLst/>
          </a:prstGeom>
          <a:noFill/>
          <a:ln w="9525">
            <a:noFill/>
            <a:miter lim="800000"/>
            <a:headEnd/>
            <a:tailEnd/>
          </a:ln>
          <a:effectLst/>
        </p:spPr>
      </p:pic>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37</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1" name="流程图: 可选过程 10">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199396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a:t>
            </a:r>
            <a:r>
              <a:rPr lang="zh-CN" altLang="en-US" dirty="0" smtClean="0"/>
              <a:t>、更新密钥</a:t>
            </a:r>
            <a:endParaRPr lang="zh-CN" altLang="en-US" dirty="0"/>
          </a:p>
        </p:txBody>
      </p:sp>
      <p:sp>
        <p:nvSpPr>
          <p:cNvPr id="3" name="内容占位符 2"/>
          <p:cNvSpPr>
            <a:spLocks noGrp="1"/>
          </p:cNvSpPr>
          <p:nvPr>
            <p:ph idx="1"/>
          </p:nvPr>
        </p:nvSpPr>
        <p:spPr/>
        <p:txBody>
          <a:bodyPr/>
          <a:lstStyle/>
          <a:p>
            <a:r>
              <a:rPr lang="zh-CN" altLang="en-US" dirty="0" smtClean="0"/>
              <a:t>从旧密钥出发获得新密钥</a:t>
            </a:r>
            <a:endParaRPr lang="en-US" altLang="zh-CN" dirty="0" smtClean="0"/>
          </a:p>
          <a:p>
            <a:pPr lvl="1"/>
            <a:r>
              <a:rPr lang="zh-CN" altLang="en-US" dirty="0" smtClean="0"/>
              <a:t>用旧密钥计算</a:t>
            </a:r>
            <a:endParaRPr lang="en-US" altLang="zh-CN" dirty="0" smtClean="0"/>
          </a:p>
          <a:p>
            <a:pPr lvl="1"/>
            <a:r>
              <a:rPr lang="zh-CN" altLang="en-US" dirty="0" smtClean="0"/>
              <a:t>用旧密钥协商</a:t>
            </a:r>
            <a:endParaRPr lang="en-US" altLang="zh-CN" dirty="0" smtClean="0"/>
          </a:p>
          <a:p>
            <a:pPr lvl="1"/>
            <a:r>
              <a:rPr lang="zh-CN" altLang="en-US" dirty="0" smtClean="0"/>
              <a:t>新密钥的安全性不会超过旧密钥</a:t>
            </a:r>
            <a:endParaRPr lang="en-US" altLang="zh-CN" dirty="0" smtClean="0"/>
          </a:p>
          <a:p>
            <a:endParaRPr lang="en-US" altLang="zh-CN" dirty="0" smtClean="0"/>
          </a:p>
          <a:p>
            <a:r>
              <a:rPr lang="zh-CN" altLang="en-US" dirty="0" smtClean="0"/>
              <a:t>重新认证身份并分发密钥</a:t>
            </a:r>
            <a:endParaRPr lang="en-US" altLang="zh-CN" dirty="0" smtClean="0"/>
          </a:p>
          <a:p>
            <a:endParaRPr lang="en-US" altLang="zh-CN" dirty="0" smtClean="0"/>
          </a:p>
          <a:p>
            <a:r>
              <a:rPr lang="zh-CN" altLang="en-US" dirty="0" smtClean="0"/>
              <a:t>旧密钥必须销毁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1929287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6</a:t>
            </a:r>
            <a:r>
              <a:rPr lang="zh-CN" altLang="en-US" dirty="0" smtClean="0"/>
              <a:t>、存储密钥</a:t>
            </a:r>
            <a:endParaRPr lang="zh-CN" altLang="en-US" dirty="0"/>
          </a:p>
        </p:txBody>
      </p:sp>
      <p:sp>
        <p:nvSpPr>
          <p:cNvPr id="3" name="内容占位符 2"/>
          <p:cNvSpPr>
            <a:spLocks noGrp="1"/>
          </p:cNvSpPr>
          <p:nvPr>
            <p:ph idx="1"/>
          </p:nvPr>
        </p:nvSpPr>
        <p:spPr/>
        <p:txBody>
          <a:bodyPr>
            <a:normAutofit/>
          </a:bodyPr>
          <a:lstStyle/>
          <a:p>
            <a:r>
              <a:rPr lang="zh-CN" altLang="en-US" dirty="0" smtClean="0"/>
              <a:t>用户记忆，需要时输入系统</a:t>
            </a:r>
            <a:endParaRPr lang="en-US" altLang="zh-CN" dirty="0" smtClean="0"/>
          </a:p>
          <a:p>
            <a:pPr lvl="1"/>
            <a:r>
              <a:rPr lang="zh-CN" altLang="en-US" dirty="0" smtClean="0"/>
              <a:t>难记，输入慢，可能出错</a:t>
            </a:r>
            <a:endParaRPr lang="en-US" altLang="zh-CN" dirty="0" smtClean="0"/>
          </a:p>
          <a:p>
            <a:endParaRPr lang="en-US" altLang="zh-CN" dirty="0" smtClean="0"/>
          </a:p>
          <a:p>
            <a:r>
              <a:rPr lang="zh-CN" altLang="en-US" dirty="0" smtClean="0"/>
              <a:t>密钥加密存储在硬盘上</a:t>
            </a:r>
            <a:endParaRPr lang="en-US" altLang="zh-CN" dirty="0" smtClean="0"/>
          </a:p>
          <a:p>
            <a:pPr lvl="1"/>
            <a:r>
              <a:rPr lang="zh-CN" altLang="en-US" dirty="0" smtClean="0"/>
              <a:t>加密密钥一部分存在硬盘上，一部分以口令输入</a:t>
            </a:r>
            <a:endParaRPr lang="en-US" altLang="zh-CN" dirty="0" smtClean="0"/>
          </a:p>
          <a:p>
            <a:endParaRPr lang="en-US" altLang="zh-CN" dirty="0" smtClean="0"/>
          </a:p>
          <a:p>
            <a:r>
              <a:rPr lang="zh-CN" altLang="en-US" dirty="0" smtClean="0"/>
              <a:t>保存在即插即用物理设备中</a:t>
            </a:r>
            <a:endParaRPr lang="en-US" altLang="zh-CN" dirty="0" smtClean="0"/>
          </a:p>
          <a:p>
            <a:pPr lvl="1"/>
            <a:r>
              <a:rPr lang="zh-CN" altLang="en-US" dirty="0" smtClean="0"/>
              <a:t>要确保不会丢失</a:t>
            </a:r>
            <a:endParaRPr lang="en-US" altLang="zh-CN" dirty="0" smtClean="0"/>
          </a:p>
          <a:p>
            <a:pPr lvl="1"/>
            <a:r>
              <a:rPr lang="zh-CN" altLang="en-US" dirty="0" smtClean="0"/>
              <a:t>要确保只能被特定设备</a:t>
            </a:r>
            <a:r>
              <a:rPr lang="en-US" altLang="zh-CN" dirty="0" smtClean="0"/>
              <a:t>/</a:t>
            </a:r>
            <a:r>
              <a:rPr lang="zh-CN" altLang="en-US" dirty="0" smtClean="0"/>
              <a:t>软件读出</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931251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密码功能的配置</a:t>
            </a:r>
            <a:endParaRPr lang="zh-CN" altLang="en-US" dirty="0"/>
          </a:p>
        </p:txBody>
      </p:sp>
      <p:sp>
        <p:nvSpPr>
          <p:cNvPr id="7" name="内容占位符 6"/>
          <p:cNvSpPr>
            <a:spLocks noGrp="1"/>
          </p:cNvSpPr>
          <p:nvPr>
            <p:ph idx="1"/>
          </p:nvPr>
        </p:nvSpPr>
        <p:spPr/>
        <p:txBody>
          <a:bodyPr>
            <a:normAutofit fontScale="92500" lnSpcReduction="20000"/>
          </a:bodyPr>
          <a:lstStyle/>
          <a:p>
            <a:pPr>
              <a:lnSpc>
                <a:spcPct val="110000"/>
              </a:lnSpc>
            </a:pPr>
            <a:r>
              <a:rPr lang="zh-CN" altLang="en-US" dirty="0" smtClean="0"/>
              <a:t>安全隐患</a:t>
            </a:r>
            <a:endParaRPr lang="en-US" altLang="zh-CN" dirty="0" smtClean="0"/>
          </a:p>
          <a:p>
            <a:pPr>
              <a:lnSpc>
                <a:spcPct val="110000"/>
              </a:lnSpc>
            </a:pPr>
            <a:endParaRPr lang="en-US" altLang="zh-CN" dirty="0" smtClean="0"/>
          </a:p>
          <a:p>
            <a:pPr>
              <a:lnSpc>
                <a:spcPct val="110000"/>
              </a:lnSpc>
            </a:pPr>
            <a:endParaRPr lang="en-US" altLang="zh-CN" dirty="0" smtClean="0"/>
          </a:p>
          <a:p>
            <a:pPr>
              <a:lnSpc>
                <a:spcPct val="110000"/>
              </a:lnSpc>
            </a:pPr>
            <a:endParaRPr lang="en-US" altLang="zh-CN" dirty="0" smtClean="0"/>
          </a:p>
          <a:p>
            <a:pPr>
              <a:lnSpc>
                <a:spcPct val="110000"/>
              </a:lnSpc>
            </a:pPr>
            <a:endParaRPr lang="en-US" altLang="zh-CN" dirty="0" smtClean="0"/>
          </a:p>
          <a:p>
            <a:pPr>
              <a:lnSpc>
                <a:spcPct val="110000"/>
              </a:lnSpc>
            </a:pPr>
            <a:endParaRPr lang="en-US" altLang="zh-CN" dirty="0" smtClean="0"/>
          </a:p>
          <a:p>
            <a:pPr lvl="1">
              <a:lnSpc>
                <a:spcPct val="110000"/>
              </a:lnSpc>
            </a:pPr>
            <a:endParaRPr lang="en-US" altLang="zh-CN" dirty="0" smtClean="0"/>
          </a:p>
          <a:p>
            <a:pPr lvl="1">
              <a:lnSpc>
                <a:spcPct val="110000"/>
              </a:lnSpc>
            </a:pPr>
            <a:endParaRPr lang="en-US" altLang="zh-CN" dirty="0" smtClean="0"/>
          </a:p>
          <a:p>
            <a:pPr lvl="1">
              <a:lnSpc>
                <a:spcPct val="110000"/>
              </a:lnSpc>
            </a:pPr>
            <a:r>
              <a:rPr lang="zh-CN" altLang="en-US" dirty="0" smtClean="0"/>
              <a:t>从同一局域网上其他工作站发起的窃听</a:t>
            </a:r>
          </a:p>
          <a:p>
            <a:pPr lvl="1">
              <a:lnSpc>
                <a:spcPct val="110000"/>
              </a:lnSpc>
            </a:pPr>
            <a:r>
              <a:rPr lang="zh-CN" altLang="en-US" dirty="0" smtClean="0"/>
              <a:t>使用拨号或外部路由进入局域网进行窃听</a:t>
            </a:r>
          </a:p>
          <a:p>
            <a:pPr lvl="1">
              <a:lnSpc>
                <a:spcPct val="110000"/>
              </a:lnSpc>
            </a:pPr>
            <a:r>
              <a:rPr lang="zh-CN" altLang="en-US" dirty="0" smtClean="0"/>
              <a:t>嵌入配线室窃听</a:t>
            </a:r>
          </a:p>
          <a:p>
            <a:pPr lvl="1">
              <a:lnSpc>
                <a:spcPct val="110000"/>
              </a:lnSpc>
            </a:pPr>
            <a:r>
              <a:rPr lang="zh-CN" altLang="en-US" dirty="0" smtClean="0"/>
              <a:t>在外部链路上对通信业务的监听和修改</a:t>
            </a:r>
            <a:endParaRPr lang="zh-CN" altLang="en-US" sz="1800" dirty="0" smtClean="0"/>
          </a:p>
        </p:txBody>
      </p:sp>
      <p:pic>
        <p:nvPicPr>
          <p:cNvPr id="1026" name="Picture 2"/>
          <p:cNvPicPr>
            <a:picLocks noChangeAspect="1" noChangeArrowheads="1"/>
          </p:cNvPicPr>
          <p:nvPr/>
        </p:nvPicPr>
        <p:blipFill>
          <a:blip r:embed="rId2" cstate="print"/>
          <a:srcRect/>
          <a:stretch>
            <a:fillRect/>
          </a:stretch>
        </p:blipFill>
        <p:spPr bwMode="auto">
          <a:xfrm>
            <a:off x="2837920" y="1628800"/>
            <a:ext cx="4465593" cy="2864360"/>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功能的应用</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密钥</a:t>
            </a:r>
            <a:r>
              <a:rPr lang="zh-CN" altLang="zh-CN" sz="1000" dirty="0">
                <a:latin typeface="楷体" pitchFamily="49" charset="-122"/>
                <a:ea typeface="楷体" pitchFamily="49" charset="-122"/>
              </a:rPr>
              <a:t>长度</a:t>
            </a:r>
            <a:endParaRPr lang="zh-CN" altLang="en-US" sz="1000" dirty="0"/>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1" name="流程图: 可选过程 10">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3540097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最好的办法：</a:t>
            </a:r>
            <a:endParaRPr lang="en-US" altLang="zh-CN" dirty="0" smtClean="0"/>
          </a:p>
          <a:p>
            <a:pPr lvl="1"/>
            <a:r>
              <a:rPr lang="zh-CN" altLang="en-US" dirty="0" smtClean="0"/>
              <a:t>将密钥和密码算法集成在即插即用设备上</a:t>
            </a:r>
            <a:endParaRPr lang="en-US" altLang="zh-CN" dirty="0" smtClean="0"/>
          </a:p>
          <a:p>
            <a:pPr lvl="1"/>
            <a:r>
              <a:rPr lang="zh-CN" altLang="en-US" dirty="0" smtClean="0"/>
              <a:t>输入明文，输出密文</a:t>
            </a:r>
            <a:endParaRPr lang="en-US" altLang="zh-CN" dirty="0" smtClean="0"/>
          </a:p>
          <a:p>
            <a:endParaRPr lang="en-US" altLang="zh-CN" dirty="0" smtClean="0"/>
          </a:p>
          <a:p>
            <a:r>
              <a:rPr lang="zh-CN" altLang="en-US" dirty="0" smtClean="0"/>
              <a:t>将密钥分片存储</a:t>
            </a:r>
            <a:endParaRPr lang="en-US" altLang="zh-CN" dirty="0" smtClean="0"/>
          </a:p>
          <a:p>
            <a:pPr>
              <a:buNone/>
            </a:pPr>
            <a:endParaRPr lang="en-US" altLang="zh-CN" dirty="0" smtClean="0"/>
          </a:p>
          <a:p>
            <a:r>
              <a:rPr lang="zh-CN" altLang="en-US" dirty="0" smtClean="0"/>
              <a:t>密钥的保存</a:t>
            </a:r>
            <a:endParaRPr lang="en-US" altLang="zh-CN" dirty="0" smtClean="0"/>
          </a:p>
          <a:p>
            <a:pPr lvl="1"/>
            <a:r>
              <a:rPr lang="zh-CN" altLang="en-US" dirty="0" smtClean="0"/>
              <a:t>集中保存</a:t>
            </a:r>
            <a:endParaRPr lang="en-US" altLang="zh-CN" dirty="0" smtClean="0"/>
          </a:p>
          <a:p>
            <a:pPr lvl="1"/>
            <a:r>
              <a:rPr lang="zh-CN" altLang="en-US" dirty="0" smtClean="0"/>
              <a:t>分散保存</a:t>
            </a:r>
            <a:endParaRPr lang="en-US" altLang="zh-CN" dirty="0" smtClean="0"/>
          </a:p>
          <a:p>
            <a:pPr lvl="1"/>
            <a:r>
              <a:rPr lang="zh-CN" altLang="en-US" dirty="0" smtClean="0"/>
              <a:t>秘密分享</a:t>
            </a:r>
            <a:r>
              <a:rPr lang="en-US" altLang="zh-CN" dirty="0" smtClean="0"/>
              <a:t>secret sharing</a:t>
            </a:r>
            <a:endParaRPr lang="zh-CN" altLang="en-US" dirty="0" smtClean="0"/>
          </a:p>
          <a:p>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202327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a:t>
            </a:r>
            <a:r>
              <a:rPr lang="zh-CN" altLang="en-US" dirty="0" smtClean="0"/>
              <a:t>、备份密钥</a:t>
            </a:r>
            <a:endParaRPr lang="zh-CN" altLang="en-US" dirty="0"/>
          </a:p>
        </p:txBody>
      </p:sp>
      <p:sp>
        <p:nvSpPr>
          <p:cNvPr id="3" name="内容占位符 2"/>
          <p:cNvSpPr>
            <a:spLocks noGrp="1"/>
          </p:cNvSpPr>
          <p:nvPr>
            <p:ph idx="1"/>
          </p:nvPr>
        </p:nvSpPr>
        <p:spPr/>
        <p:txBody>
          <a:bodyPr/>
          <a:lstStyle/>
          <a:p>
            <a:r>
              <a:rPr lang="zh-CN" altLang="en-US" dirty="0" smtClean="0"/>
              <a:t>密码丢失了，怎么办？</a:t>
            </a:r>
            <a:endParaRPr lang="en-US" altLang="zh-CN" dirty="0" smtClean="0"/>
          </a:p>
          <a:p>
            <a:pPr lvl="1"/>
            <a:r>
              <a:rPr lang="zh-CN" altLang="en-US" dirty="0" smtClean="0"/>
              <a:t>密码保管人可能出意外</a:t>
            </a:r>
            <a:endParaRPr lang="en-US" altLang="zh-CN" dirty="0" smtClean="0"/>
          </a:p>
          <a:p>
            <a:pPr lvl="1"/>
            <a:r>
              <a:rPr lang="zh-CN" altLang="en-US" dirty="0" smtClean="0"/>
              <a:t>保存密码的设备可能出意外</a:t>
            </a:r>
            <a:endParaRPr lang="en-US" altLang="zh-CN" dirty="0" smtClean="0"/>
          </a:p>
          <a:p>
            <a:pPr lvl="1"/>
            <a:endParaRPr lang="en-US" altLang="zh-CN" dirty="0" smtClean="0"/>
          </a:p>
          <a:p>
            <a:r>
              <a:rPr lang="zh-CN" altLang="en-US" dirty="0" smtClean="0"/>
              <a:t>密钥托管，由特定安全官掌管备份的密钥</a:t>
            </a:r>
            <a:endParaRPr lang="en-US" altLang="zh-CN" dirty="0" smtClean="0"/>
          </a:p>
          <a:p>
            <a:pPr lvl="1"/>
            <a:r>
              <a:rPr lang="zh-CN" altLang="en-US" dirty="0" smtClean="0"/>
              <a:t>安全官可靠么？</a:t>
            </a:r>
            <a:endParaRPr lang="en-US" altLang="zh-CN" dirty="0" smtClean="0"/>
          </a:p>
          <a:p>
            <a:pPr lvl="1"/>
            <a:r>
              <a:rPr lang="zh-CN" altLang="en-US" dirty="0" smtClean="0"/>
              <a:t>安全官也可能出意外</a:t>
            </a:r>
            <a:endParaRPr lang="en-US" altLang="zh-CN" dirty="0" smtClean="0"/>
          </a:p>
          <a:p>
            <a:pPr lvl="1"/>
            <a:endParaRPr lang="en-US" altLang="zh-CN" dirty="0" smtClean="0"/>
          </a:p>
          <a:p>
            <a:r>
              <a:rPr lang="zh-CN" altLang="en-US" dirty="0" smtClean="0"/>
              <a:t>密钥分片，用不同人的公钥加密</a:t>
            </a:r>
            <a:endParaRPr lang="en-US" altLang="zh-CN" dirty="0" smtClean="0"/>
          </a:p>
          <a:p>
            <a:pPr lvl="1"/>
            <a:r>
              <a:rPr lang="zh-CN" altLang="en-US" dirty="0" smtClean="0"/>
              <a:t>恢复密钥需要多个人共同进行</a:t>
            </a:r>
            <a:endParaRPr lang="en-US" altLang="zh-CN" dirty="0" smtClean="0"/>
          </a:p>
          <a:p>
            <a:pPr lvl="1"/>
            <a:r>
              <a:rPr lang="zh-CN" altLang="en-US" dirty="0" smtClean="0"/>
              <a:t>存在共谋攻击</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4516486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密钥托管</a:t>
            </a:r>
            <a:endParaRPr lang="zh-CN" altLang="en-US" dirty="0"/>
          </a:p>
        </p:txBody>
      </p:sp>
      <p:sp>
        <p:nvSpPr>
          <p:cNvPr id="3" name="内容占位符 2"/>
          <p:cNvSpPr>
            <a:spLocks noGrp="1"/>
          </p:cNvSpPr>
          <p:nvPr>
            <p:ph idx="1"/>
          </p:nvPr>
        </p:nvSpPr>
        <p:spPr/>
        <p:txBody>
          <a:bodyPr>
            <a:noAutofit/>
          </a:bodyPr>
          <a:lstStyle/>
          <a:p>
            <a:r>
              <a:rPr lang="zh-CN" altLang="en-US" dirty="0" smtClean="0"/>
              <a:t>法院授权的搭线窃听是防止犯罪的有效方法之一</a:t>
            </a:r>
            <a:endParaRPr lang="en-US" altLang="zh-CN" dirty="0" smtClean="0"/>
          </a:p>
          <a:p>
            <a:pPr lvl="1"/>
            <a:r>
              <a:rPr lang="zh-CN" altLang="en-US" dirty="0" smtClean="0"/>
              <a:t>公民使用弱的密码系统？</a:t>
            </a:r>
            <a:endParaRPr lang="en-US" altLang="zh-CN" dirty="0" smtClean="0"/>
          </a:p>
          <a:p>
            <a:pPr lvl="1"/>
            <a:r>
              <a:rPr lang="zh-CN" altLang="en-US" dirty="0" smtClean="0"/>
              <a:t>公民事先把私钥交给政府？</a:t>
            </a:r>
            <a:endParaRPr lang="en-US" altLang="zh-CN" dirty="0" smtClean="0"/>
          </a:p>
          <a:p>
            <a:pPr lvl="1"/>
            <a:endParaRPr lang="en-US" altLang="zh-CN" dirty="0" smtClean="0"/>
          </a:p>
          <a:p>
            <a:r>
              <a:rPr lang="zh-CN" altLang="en-US" dirty="0" smtClean="0"/>
              <a:t>美国政府的</a:t>
            </a:r>
            <a:r>
              <a:rPr lang="en-US" altLang="zh-CN" dirty="0" smtClean="0"/>
              <a:t>Clipper</a:t>
            </a:r>
            <a:r>
              <a:rPr lang="zh-CN" altLang="en-US" dirty="0" smtClean="0"/>
              <a:t>计划中的密钥托管</a:t>
            </a:r>
            <a:endParaRPr lang="en-US" altLang="zh-CN" dirty="0" smtClean="0"/>
          </a:p>
          <a:p>
            <a:pPr lvl="1"/>
            <a:r>
              <a:rPr lang="zh-CN" altLang="en-US" dirty="0" smtClean="0"/>
              <a:t>所有数字通信</a:t>
            </a:r>
            <a:r>
              <a:rPr lang="en-US" altLang="zh-CN" dirty="0" smtClean="0"/>
              <a:t>(</a:t>
            </a:r>
            <a:r>
              <a:rPr lang="zh-CN" altLang="en-US" dirty="0" smtClean="0"/>
              <a:t>包括音、视频</a:t>
            </a:r>
            <a:r>
              <a:rPr lang="en-US" altLang="zh-CN" dirty="0" smtClean="0"/>
              <a:t>)</a:t>
            </a:r>
            <a:r>
              <a:rPr lang="zh-CN" altLang="en-US" dirty="0" smtClean="0"/>
              <a:t>的加密都必须使用经政府批准、统一生产的防篡改的加密芯片实现</a:t>
            </a:r>
            <a:endParaRPr lang="en-US" altLang="zh-CN" dirty="0" smtClean="0"/>
          </a:p>
          <a:p>
            <a:pPr lvl="1"/>
            <a:r>
              <a:rPr lang="zh-CN" altLang="en-US" dirty="0" smtClean="0"/>
              <a:t>每个加密芯片有唯一</a:t>
            </a:r>
            <a:r>
              <a:rPr lang="en-US" altLang="zh-CN" dirty="0" smtClean="0"/>
              <a:t>ID</a:t>
            </a:r>
            <a:r>
              <a:rPr lang="zh-CN" altLang="en-US" dirty="0" smtClean="0"/>
              <a:t>号和</a:t>
            </a:r>
            <a:r>
              <a:rPr lang="zh-CN" altLang="en-US" dirty="0"/>
              <a:t>设备唯一</a:t>
            </a:r>
            <a:r>
              <a:rPr lang="zh-CN" altLang="en-US" dirty="0" smtClean="0"/>
              <a:t>密钥</a:t>
            </a:r>
            <a:r>
              <a:rPr lang="en-US" altLang="zh-CN" dirty="0" smtClean="0"/>
              <a:t>KU</a:t>
            </a:r>
          </a:p>
          <a:p>
            <a:pPr lvl="1"/>
            <a:r>
              <a:rPr lang="en-US" altLang="zh-CN" dirty="0" smtClean="0"/>
              <a:t>KU</a:t>
            </a:r>
            <a:r>
              <a:rPr lang="zh-CN" altLang="en-US" dirty="0" smtClean="0"/>
              <a:t>分两个部分，与</a:t>
            </a:r>
            <a:r>
              <a:rPr lang="en-US" altLang="zh-CN" dirty="0" smtClean="0"/>
              <a:t>ID</a:t>
            </a:r>
            <a:r>
              <a:rPr lang="zh-CN" altLang="en-US" dirty="0" smtClean="0"/>
              <a:t>号一起由两个托管机构存储</a:t>
            </a:r>
            <a:endParaRPr lang="en-US" altLang="zh-CN" dirty="0" smtClean="0"/>
          </a:p>
          <a:p>
            <a:pPr lvl="1"/>
            <a:r>
              <a:rPr lang="zh-CN" altLang="en-US" dirty="0" smtClean="0"/>
              <a:t>芯片加密数据时，先用</a:t>
            </a:r>
            <a:r>
              <a:rPr lang="en-US" altLang="zh-CN" dirty="0" smtClean="0"/>
              <a:t>KU</a:t>
            </a:r>
            <a:r>
              <a:rPr lang="zh-CN" altLang="en-US" dirty="0" smtClean="0"/>
              <a:t>加密会话密钥，并发布</a:t>
            </a:r>
            <a:endParaRPr lang="en-US" altLang="zh-CN" dirty="0" smtClean="0"/>
          </a:p>
          <a:p>
            <a:pPr lvl="1"/>
            <a:r>
              <a:rPr lang="zh-CN" altLang="en-US" dirty="0" smtClean="0"/>
              <a:t>当法院授权窃听时，从托管机构收集并重建</a:t>
            </a:r>
            <a:r>
              <a:rPr lang="en-US" altLang="zh-CN" dirty="0" smtClean="0"/>
              <a:t>KU</a:t>
            </a:r>
            <a:r>
              <a:rPr lang="zh-CN" altLang="en-US" dirty="0" smtClean="0"/>
              <a:t>，解密会话密钥，进而解密消息</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8454548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a:t>
            </a:r>
            <a:r>
              <a:rPr lang="zh-CN" altLang="en-US" dirty="0" smtClean="0"/>
              <a:t>、泄漏密钥处理</a:t>
            </a:r>
            <a:endParaRPr lang="zh-CN" altLang="en-US" dirty="0"/>
          </a:p>
        </p:txBody>
      </p:sp>
      <p:sp>
        <p:nvSpPr>
          <p:cNvPr id="3" name="内容占位符 2"/>
          <p:cNvSpPr>
            <a:spLocks noGrp="1"/>
          </p:cNvSpPr>
          <p:nvPr>
            <p:ph idx="1"/>
          </p:nvPr>
        </p:nvSpPr>
        <p:spPr/>
        <p:txBody>
          <a:bodyPr/>
          <a:lstStyle/>
          <a:p>
            <a:r>
              <a:rPr lang="zh-CN" altLang="en-US" dirty="0" smtClean="0"/>
              <a:t>对称密码系统的密钥丢失，需要立即通知通信对方</a:t>
            </a:r>
            <a:endParaRPr lang="en-US" altLang="zh-CN" dirty="0" smtClean="0"/>
          </a:p>
          <a:p>
            <a:endParaRPr lang="en-US" altLang="zh-CN" dirty="0" smtClean="0"/>
          </a:p>
          <a:p>
            <a:r>
              <a:rPr lang="zh-CN" altLang="en-US" dirty="0" smtClean="0"/>
              <a:t>公钥密码中私钥丢失，麻烦大了</a:t>
            </a:r>
            <a:endParaRPr lang="en-US" altLang="zh-CN" dirty="0" smtClean="0"/>
          </a:p>
          <a:p>
            <a:pPr lvl="1"/>
            <a:r>
              <a:rPr lang="zh-CN" altLang="en-US" dirty="0" smtClean="0"/>
              <a:t>通知所有人</a:t>
            </a:r>
            <a:endParaRPr lang="en-US" altLang="zh-CN" dirty="0" smtClean="0"/>
          </a:p>
          <a:p>
            <a:pPr lvl="1"/>
            <a:r>
              <a:rPr lang="zh-CN" altLang="en-US" dirty="0" smtClean="0"/>
              <a:t>要尽可能确定泄漏发生的时间</a:t>
            </a:r>
            <a:endParaRPr lang="en-US" altLang="zh-CN" dirty="0" smtClean="0"/>
          </a:p>
          <a:p>
            <a:pPr lvl="1"/>
            <a:r>
              <a:rPr lang="zh-CN" altLang="en-US" dirty="0" smtClean="0"/>
              <a:t>如何证明泄漏发生的时间，用于仲裁？</a:t>
            </a:r>
            <a:endParaRPr lang="en-US" altLang="zh-CN" dirty="0" smtClean="0"/>
          </a:p>
          <a:p>
            <a:pPr lvl="1"/>
            <a:r>
              <a:rPr lang="zh-CN" altLang="en-US" dirty="0" smtClean="0"/>
              <a:t>最好在不同用途上使用不同的密码，减少损失</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5924048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a:t>
            </a:r>
            <a:r>
              <a:rPr lang="zh-CN" altLang="en-US" dirty="0" smtClean="0"/>
              <a:t>、密钥有效期</a:t>
            </a:r>
            <a:endParaRPr lang="zh-CN" altLang="en-US" dirty="0"/>
          </a:p>
        </p:txBody>
      </p:sp>
      <p:sp>
        <p:nvSpPr>
          <p:cNvPr id="3" name="内容占位符 2"/>
          <p:cNvSpPr>
            <a:spLocks noGrp="1"/>
          </p:cNvSpPr>
          <p:nvPr>
            <p:ph idx="1"/>
          </p:nvPr>
        </p:nvSpPr>
        <p:spPr/>
        <p:txBody>
          <a:bodyPr/>
          <a:lstStyle/>
          <a:p>
            <a:r>
              <a:rPr lang="zh-CN" altLang="en-US" dirty="0" smtClean="0"/>
              <a:t>为什么要有效期？</a:t>
            </a:r>
            <a:endParaRPr lang="en-US" altLang="zh-CN" dirty="0" smtClean="0"/>
          </a:p>
          <a:p>
            <a:pPr lvl="1"/>
            <a:r>
              <a:rPr lang="zh-CN" altLang="en-US" dirty="0" smtClean="0"/>
              <a:t>密钥使用时间越长，泄漏的机会越大</a:t>
            </a:r>
            <a:endParaRPr lang="en-US" altLang="zh-CN" dirty="0" smtClean="0"/>
          </a:p>
          <a:p>
            <a:pPr lvl="1"/>
            <a:r>
              <a:rPr lang="zh-CN" altLang="en-US" dirty="0" smtClean="0"/>
              <a:t>若密钥已泄漏，则用得时间越长，损失越大</a:t>
            </a:r>
            <a:endParaRPr lang="en-US" altLang="zh-CN" dirty="0" smtClean="0"/>
          </a:p>
          <a:p>
            <a:pPr lvl="1"/>
            <a:r>
              <a:rPr lang="zh-CN" altLang="en-US" dirty="0" smtClean="0"/>
              <a:t>密钥使用越久，破译它的诱惑力就越大</a:t>
            </a:r>
            <a:endParaRPr lang="en-US" altLang="zh-CN" dirty="0" smtClean="0"/>
          </a:p>
          <a:p>
            <a:pPr lvl="1"/>
            <a:r>
              <a:rPr lang="zh-CN" altLang="en-US" dirty="0" smtClean="0"/>
              <a:t>同一密钥加密的消息越多，破译越容易</a:t>
            </a:r>
            <a:endParaRPr lang="en-US" altLang="zh-CN" dirty="0" smtClean="0"/>
          </a:p>
          <a:p>
            <a:endParaRPr lang="en-US" altLang="zh-CN" dirty="0" smtClean="0"/>
          </a:p>
          <a:p>
            <a:r>
              <a:rPr lang="zh-CN" altLang="en-US" dirty="0" smtClean="0"/>
              <a:t>例外：</a:t>
            </a:r>
            <a:endParaRPr lang="en-US" altLang="zh-CN" dirty="0" smtClean="0"/>
          </a:p>
          <a:p>
            <a:pPr lvl="1"/>
            <a:r>
              <a:rPr lang="zh-CN" altLang="en-US" dirty="0" smtClean="0"/>
              <a:t>加密密钥的密钥无需频繁更换</a:t>
            </a:r>
            <a:endParaRPr lang="en-US" altLang="zh-CN" dirty="0" smtClean="0"/>
          </a:p>
          <a:p>
            <a:pPr lvl="1"/>
            <a:r>
              <a:rPr lang="zh-CN" altLang="en-US" dirty="0" smtClean="0"/>
              <a:t>加密文件的密钥不能经常更换</a:t>
            </a:r>
            <a:endParaRPr lang="en-US" altLang="zh-CN" dirty="0" smtClean="0"/>
          </a:p>
          <a:p>
            <a:pPr lvl="1"/>
            <a:r>
              <a:rPr lang="zh-CN" altLang="en-US" dirty="0" smtClean="0"/>
              <a:t>这些密钥必须妥善保管</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5629937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10</a:t>
            </a:r>
            <a:r>
              <a:rPr lang="zh-CN" altLang="en-US" dirty="0" smtClean="0"/>
              <a:t>、销毁密钥</a:t>
            </a:r>
            <a:endParaRPr lang="zh-CN" altLang="en-US" dirty="0"/>
          </a:p>
        </p:txBody>
      </p:sp>
      <p:sp>
        <p:nvSpPr>
          <p:cNvPr id="3" name="内容占位符 2"/>
          <p:cNvSpPr>
            <a:spLocks noGrp="1"/>
          </p:cNvSpPr>
          <p:nvPr>
            <p:ph idx="1"/>
          </p:nvPr>
        </p:nvSpPr>
        <p:spPr/>
        <p:txBody>
          <a:bodyPr/>
          <a:lstStyle/>
          <a:p>
            <a:r>
              <a:rPr lang="zh-CN" altLang="en-US" dirty="0" smtClean="0"/>
              <a:t>旧密钥必须安全地销毁</a:t>
            </a:r>
            <a:endParaRPr lang="en-US" altLang="zh-CN" dirty="0" smtClean="0"/>
          </a:p>
          <a:p>
            <a:pPr lvl="1"/>
            <a:r>
              <a:rPr lang="zh-CN" altLang="en-US" dirty="0" smtClean="0"/>
              <a:t>记忆在脑中：必须忘记</a:t>
            </a:r>
            <a:endParaRPr lang="en-US" altLang="zh-CN" dirty="0" smtClean="0"/>
          </a:p>
          <a:p>
            <a:pPr lvl="1"/>
            <a:r>
              <a:rPr lang="zh-CN" altLang="en-US" dirty="0" smtClean="0"/>
              <a:t>写在纸上：必须烧毁或粉碎（用优质粉碎机），必要时粉碎后烧毁</a:t>
            </a:r>
            <a:endParaRPr lang="en-US" altLang="zh-CN" dirty="0" smtClean="0"/>
          </a:p>
          <a:p>
            <a:pPr lvl="1"/>
            <a:r>
              <a:rPr lang="zh-CN" altLang="en-US" dirty="0" smtClean="0"/>
              <a:t>存储在</a:t>
            </a:r>
            <a:r>
              <a:rPr lang="en-US" altLang="zh-CN" dirty="0" smtClean="0"/>
              <a:t>EEPROM</a:t>
            </a:r>
            <a:r>
              <a:rPr lang="zh-CN" altLang="en-US" dirty="0" smtClean="0"/>
              <a:t>中：多次擦写</a:t>
            </a:r>
            <a:endParaRPr lang="en-US" altLang="zh-CN" dirty="0" smtClean="0"/>
          </a:p>
          <a:p>
            <a:pPr lvl="1"/>
            <a:r>
              <a:rPr lang="zh-CN" altLang="en-US" dirty="0" smtClean="0"/>
              <a:t>存储在</a:t>
            </a:r>
            <a:r>
              <a:rPr lang="en-US" altLang="zh-CN" dirty="0" smtClean="0"/>
              <a:t>EPROM</a:t>
            </a:r>
            <a:r>
              <a:rPr lang="zh-CN" altLang="en-US" dirty="0" smtClean="0"/>
              <a:t>或</a:t>
            </a:r>
            <a:r>
              <a:rPr lang="en-US" altLang="zh-CN" dirty="0" smtClean="0"/>
              <a:t>PROM</a:t>
            </a:r>
            <a:r>
              <a:rPr lang="zh-CN" altLang="en-US" dirty="0" smtClean="0"/>
              <a:t>中：粉碎</a:t>
            </a:r>
            <a:endParaRPr lang="en-US" altLang="zh-CN" dirty="0" smtClean="0"/>
          </a:p>
          <a:p>
            <a:pPr lvl="1"/>
            <a:r>
              <a:rPr lang="zh-CN" altLang="en-US" dirty="0" smtClean="0"/>
              <a:t>存储在硬盘中：多次擦写密钥存储位置，或粉碎</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1408786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二、对称密码系统的密钥分配</a:t>
            </a:r>
            <a:endParaRPr lang="zh-CN" altLang="en-US" dirty="0"/>
          </a:p>
        </p:txBody>
      </p:sp>
      <p:sp>
        <p:nvSpPr>
          <p:cNvPr id="3" name="内容占位符 2"/>
          <p:cNvSpPr>
            <a:spLocks noGrp="1"/>
          </p:cNvSpPr>
          <p:nvPr>
            <p:ph idx="1"/>
          </p:nvPr>
        </p:nvSpPr>
        <p:spPr/>
        <p:txBody>
          <a:bodyPr>
            <a:normAutofit/>
          </a:bodyPr>
          <a:lstStyle/>
          <a:p>
            <a:pPr marL="361950" indent="-361950">
              <a:lnSpc>
                <a:spcPct val="90000"/>
              </a:lnSpc>
            </a:pPr>
            <a:r>
              <a:rPr lang="zh-CN" altLang="en-US" dirty="0" smtClean="0"/>
              <a:t>端到端加密所涉及的问题规模</a:t>
            </a:r>
            <a:endParaRPr lang="en-US" altLang="zh-CN" dirty="0" smtClean="0"/>
          </a:p>
          <a:p>
            <a:pPr lvl="1"/>
            <a:r>
              <a:rPr lang="en-US" altLang="zh-CN" dirty="0" smtClean="0"/>
              <a:t>N</a:t>
            </a:r>
            <a:r>
              <a:rPr lang="zh-CN" altLang="en-US" dirty="0" smtClean="0"/>
              <a:t>个结点需要的密钥数量是</a:t>
            </a:r>
            <a:r>
              <a:rPr lang="en-US" altLang="zh-CN" dirty="0" smtClean="0"/>
              <a:t>[N(N-1)]/2</a:t>
            </a:r>
          </a:p>
          <a:p>
            <a:pPr lvl="1"/>
            <a:r>
              <a:rPr lang="en-US" altLang="zh-CN" dirty="0" smtClean="0"/>
              <a:t>1000</a:t>
            </a:r>
            <a:r>
              <a:rPr lang="zh-CN" altLang="en-US" dirty="0" smtClean="0"/>
              <a:t>个结点需要多达</a:t>
            </a:r>
            <a:r>
              <a:rPr lang="en-US" altLang="zh-CN" dirty="0" smtClean="0"/>
              <a:t>50</a:t>
            </a:r>
            <a:r>
              <a:rPr lang="zh-CN" altLang="en-US" dirty="0" smtClean="0"/>
              <a:t>万个密钥</a:t>
            </a:r>
          </a:p>
          <a:p>
            <a:pPr marL="361950" indent="-361950">
              <a:lnSpc>
                <a:spcPct val="90000"/>
              </a:lnSpc>
            </a:pPr>
            <a:endParaRPr lang="zh-CN" altLang="en-AU" dirty="0" smtClean="0"/>
          </a:p>
        </p:txBody>
      </p:sp>
      <p:pic>
        <p:nvPicPr>
          <p:cNvPr id="6" name="Picture 2"/>
          <p:cNvPicPr>
            <a:picLocks noChangeAspect="1" noChangeArrowheads="1"/>
          </p:cNvPicPr>
          <p:nvPr/>
        </p:nvPicPr>
        <p:blipFill>
          <a:blip r:embed="rId2" cstate="print"/>
          <a:srcRect/>
          <a:stretch>
            <a:fillRect/>
          </a:stretch>
        </p:blipFill>
        <p:spPr bwMode="auto">
          <a:xfrm>
            <a:off x="2284857" y="2675729"/>
            <a:ext cx="4430283" cy="3682229"/>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46</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1" name="流程图: 可选过程 10">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9325406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61950" indent="-361950">
              <a:lnSpc>
                <a:spcPct val="90000"/>
              </a:lnSpc>
            </a:pPr>
            <a:r>
              <a:rPr lang="zh-CN" altLang="en-US" dirty="0" smtClean="0"/>
              <a:t>密钥分发问题</a:t>
            </a:r>
            <a:endParaRPr lang="en-US" altLang="zh-CN" dirty="0" smtClean="0"/>
          </a:p>
          <a:p>
            <a:pPr marL="990600" lvl="1" indent="-533400">
              <a:lnSpc>
                <a:spcPct val="90000"/>
              </a:lnSpc>
            </a:pPr>
            <a:r>
              <a:rPr lang="zh-CN" altLang="en-US" dirty="0" smtClean="0"/>
              <a:t>对称密钥需要通信双方共享密钥</a:t>
            </a:r>
            <a:endParaRPr lang="en-US" altLang="zh-CN" dirty="0" smtClean="0"/>
          </a:p>
          <a:p>
            <a:pPr marL="990600" lvl="1" indent="-533400">
              <a:lnSpc>
                <a:spcPct val="90000"/>
              </a:lnSpc>
            </a:pPr>
            <a:r>
              <a:rPr lang="zh-CN" altLang="en-US" dirty="0" smtClean="0"/>
              <a:t>密钥需要经常更换</a:t>
            </a:r>
            <a:endParaRPr lang="en-AU" altLang="zh-CN" dirty="0" smtClean="0"/>
          </a:p>
          <a:p>
            <a:pPr marL="990600" lvl="1" indent="-533400">
              <a:lnSpc>
                <a:spcPct val="90000"/>
              </a:lnSpc>
            </a:pPr>
            <a:r>
              <a:rPr lang="zh-CN" altLang="en-US" dirty="0" smtClean="0"/>
              <a:t>如何安全地分配密钥是个关键问题</a:t>
            </a:r>
            <a:endParaRPr lang="en-AU" altLang="zh-CN" dirty="0" smtClean="0"/>
          </a:p>
          <a:p>
            <a:pPr marL="990600" lvl="1" indent="-533400">
              <a:lnSpc>
                <a:spcPct val="90000"/>
              </a:lnSpc>
            </a:pPr>
            <a:r>
              <a:rPr lang="zh-CN" altLang="en-US" dirty="0" smtClean="0"/>
              <a:t>密码系统的安全漏洞往往出在密钥分配方案上</a:t>
            </a:r>
            <a:endParaRPr lang="en-AU" altLang="zh-CN" dirty="0" smtClean="0"/>
          </a:p>
          <a:p>
            <a:pPr marL="1409700" lvl="2" indent="-609600">
              <a:lnSpc>
                <a:spcPct val="90000"/>
              </a:lnSpc>
            </a:pPr>
            <a:endParaRPr lang="en-US" altLang="zh-CN" dirty="0" smtClean="0"/>
          </a:p>
          <a:p>
            <a:pPr marL="361950" indent="-361950">
              <a:lnSpc>
                <a:spcPct val="90000"/>
              </a:lnSpc>
            </a:pPr>
            <a:r>
              <a:rPr lang="zh-CN" altLang="en-AU" dirty="0" smtClean="0"/>
              <a:t>密钥分发可以采用的多种方法</a:t>
            </a:r>
            <a:endParaRPr lang="en-US" altLang="zh-CN" dirty="0" smtClean="0"/>
          </a:p>
          <a:p>
            <a:pPr marL="762000" lvl="1" indent="-361950">
              <a:lnSpc>
                <a:spcPct val="90000"/>
              </a:lnSpc>
            </a:pPr>
            <a:r>
              <a:rPr lang="en-US" altLang="zh-CN" dirty="0" smtClean="0"/>
              <a:t>A</a:t>
            </a:r>
            <a:r>
              <a:rPr lang="zh-CN" altLang="en-US" dirty="0" smtClean="0"/>
              <a:t>产生密钥，并由人员送给</a:t>
            </a:r>
            <a:r>
              <a:rPr lang="en-US" altLang="zh-CN" dirty="0" smtClean="0"/>
              <a:t>B</a:t>
            </a:r>
          </a:p>
          <a:p>
            <a:pPr marL="762000" lvl="1" indent="-361950">
              <a:lnSpc>
                <a:spcPct val="90000"/>
              </a:lnSpc>
            </a:pPr>
            <a:r>
              <a:rPr lang="zh-CN" altLang="en-US" dirty="0" smtClean="0"/>
              <a:t>由一个可信第三方产生密钥，并由人员分发给</a:t>
            </a:r>
            <a:r>
              <a:rPr lang="en-US" altLang="zh-CN" dirty="0" smtClean="0"/>
              <a:t>A</a:t>
            </a:r>
            <a:r>
              <a:rPr lang="zh-CN" altLang="en-US" dirty="0" smtClean="0"/>
              <a:t>和</a:t>
            </a:r>
            <a:r>
              <a:rPr lang="en-US" altLang="zh-CN" dirty="0" smtClean="0"/>
              <a:t>B</a:t>
            </a:r>
          </a:p>
          <a:p>
            <a:pPr marL="762000" lvl="1" indent="-361950">
              <a:lnSpc>
                <a:spcPct val="90000"/>
              </a:lnSpc>
            </a:pPr>
            <a:r>
              <a:rPr lang="zh-CN" altLang="en-US" dirty="0" smtClean="0"/>
              <a:t>若</a:t>
            </a:r>
            <a:r>
              <a:rPr lang="en-US" altLang="zh-CN" dirty="0" smtClean="0"/>
              <a:t>A</a:t>
            </a:r>
            <a:r>
              <a:rPr lang="zh-CN" altLang="en-US" dirty="0" smtClean="0"/>
              <a:t>和</a:t>
            </a:r>
            <a:r>
              <a:rPr lang="en-US" altLang="zh-CN" dirty="0" smtClean="0"/>
              <a:t>B</a:t>
            </a:r>
            <a:r>
              <a:rPr lang="zh-CN" altLang="en-US" dirty="0" smtClean="0"/>
              <a:t>之间使用过密钥，并有一段仍安全的密钥，则可利用这个密钥加密新的密钥并完成密钥交换</a:t>
            </a:r>
            <a:endParaRPr lang="en-US" altLang="zh-CN" dirty="0"/>
          </a:p>
          <a:p>
            <a:pPr marL="762000" lvl="1" indent="-361950">
              <a:lnSpc>
                <a:spcPct val="90000"/>
              </a:lnSpc>
            </a:pPr>
            <a:r>
              <a:rPr lang="zh-CN" altLang="en-US" dirty="0" smtClean="0"/>
              <a:t>若</a:t>
            </a:r>
            <a:r>
              <a:rPr lang="en-US" altLang="zh-CN" dirty="0" smtClean="0"/>
              <a:t>A</a:t>
            </a:r>
            <a:r>
              <a:rPr lang="zh-CN" altLang="en-US" dirty="0" smtClean="0"/>
              <a:t>和</a:t>
            </a:r>
            <a:r>
              <a:rPr lang="en-US" altLang="zh-CN" dirty="0" smtClean="0"/>
              <a:t>B</a:t>
            </a:r>
            <a:r>
              <a:rPr lang="zh-CN" altLang="en-US" dirty="0" smtClean="0"/>
              <a:t>都与可信第三方</a:t>
            </a:r>
            <a:r>
              <a:rPr lang="en-US" altLang="zh-CN" dirty="0" smtClean="0"/>
              <a:t>C</a:t>
            </a:r>
            <a:r>
              <a:rPr lang="zh-CN" altLang="en-US" dirty="0" smtClean="0"/>
              <a:t>有一个秘密信道，则可由</a:t>
            </a:r>
            <a:r>
              <a:rPr lang="en-US" altLang="zh-CN" dirty="0" smtClean="0"/>
              <a:t/>
            </a:r>
            <a:br>
              <a:rPr lang="en-US" altLang="zh-CN" dirty="0" smtClean="0"/>
            </a:br>
            <a:r>
              <a:rPr lang="en-US" altLang="zh-CN" dirty="0" smtClean="0"/>
              <a:t>C</a:t>
            </a:r>
            <a:r>
              <a:rPr lang="zh-CN" altLang="en-US" dirty="0" smtClean="0"/>
              <a:t>进行中转，或由</a:t>
            </a:r>
            <a:r>
              <a:rPr lang="en-US" altLang="zh-CN" dirty="0" smtClean="0"/>
              <a:t>C</a:t>
            </a:r>
            <a:r>
              <a:rPr lang="zh-CN" altLang="en-US" dirty="0" smtClean="0"/>
              <a:t>分发来完成密钥分配</a:t>
            </a:r>
            <a:endParaRPr lang="zh-CN" altLang="en-AU"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565890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分散式密钥管理</a:t>
            </a:r>
            <a:endParaRPr lang="zh-CN" altLang="en-US" dirty="0"/>
          </a:p>
        </p:txBody>
      </p:sp>
      <p:sp>
        <p:nvSpPr>
          <p:cNvPr id="3" name="内容占位符 2"/>
          <p:cNvSpPr>
            <a:spLocks noGrp="1"/>
          </p:cNvSpPr>
          <p:nvPr>
            <p:ph idx="1"/>
          </p:nvPr>
        </p:nvSpPr>
        <p:spPr/>
        <p:txBody>
          <a:bodyPr/>
          <a:lstStyle/>
          <a:p>
            <a:r>
              <a:rPr lang="zh-CN" altLang="en-US" dirty="0" smtClean="0"/>
              <a:t>要求每个端系统能够与所有潜在的伙伴以安全方式为了会话密钥分配的目的进行通信</a:t>
            </a:r>
            <a:endParaRPr lang="en-US" altLang="zh-CN" dirty="0" smtClean="0"/>
          </a:p>
          <a:p>
            <a:r>
              <a:rPr lang="zh-CN" altLang="en-US" dirty="0" smtClean="0"/>
              <a:t>对于一个有</a:t>
            </a:r>
            <a:r>
              <a:rPr lang="en-US" altLang="zh-CN" dirty="0" smtClean="0"/>
              <a:t>n</a:t>
            </a:r>
            <a:r>
              <a:rPr lang="zh-CN" altLang="en-US" dirty="0" smtClean="0"/>
              <a:t>个端</a:t>
            </a:r>
            <a:r>
              <a:rPr lang="zh-CN" altLang="en-US" dirty="0"/>
              <a:t>的</a:t>
            </a:r>
            <a:r>
              <a:rPr lang="zh-CN" altLang="en-US" dirty="0" smtClean="0"/>
              <a:t>系统进行配置，可能需要多达</a:t>
            </a:r>
            <a:r>
              <a:rPr lang="en-US" altLang="zh-CN" dirty="0" smtClean="0"/>
              <a:t>[n(n-1)]/2</a:t>
            </a:r>
            <a:r>
              <a:rPr lang="zh-CN" altLang="en-US" dirty="0" smtClean="0"/>
              <a:t>个主密钥</a:t>
            </a:r>
          </a:p>
        </p:txBody>
      </p:sp>
      <p:pic>
        <p:nvPicPr>
          <p:cNvPr id="5122" name="Picture 2"/>
          <p:cNvPicPr>
            <a:picLocks noChangeAspect="1" noChangeArrowheads="1"/>
          </p:cNvPicPr>
          <p:nvPr/>
        </p:nvPicPr>
        <p:blipFill>
          <a:blip r:embed="rId2" cstate="print"/>
          <a:srcRect/>
          <a:stretch>
            <a:fillRect/>
          </a:stretch>
        </p:blipFill>
        <p:spPr bwMode="auto">
          <a:xfrm>
            <a:off x="1259632" y="3571891"/>
            <a:ext cx="6811120" cy="1927675"/>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48</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1112865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密钥分配中心</a:t>
            </a:r>
            <a:r>
              <a:rPr lang="en-US" altLang="zh-CN" dirty="0" smtClean="0"/>
              <a:t>(KDC)</a:t>
            </a:r>
            <a:endParaRPr lang="zh-CN" altLang="en-US" dirty="0"/>
          </a:p>
        </p:txBody>
      </p:sp>
      <p:sp>
        <p:nvSpPr>
          <p:cNvPr id="3" name="内容占位符 2"/>
          <p:cNvSpPr>
            <a:spLocks noGrp="1"/>
          </p:cNvSpPr>
          <p:nvPr>
            <p:ph idx="1"/>
          </p:nvPr>
        </p:nvSpPr>
        <p:spPr/>
        <p:txBody>
          <a:bodyPr/>
          <a:lstStyle/>
          <a:p>
            <a:r>
              <a:rPr lang="en-US" altLang="zh-CN" dirty="0" smtClean="0"/>
              <a:t>KDC</a:t>
            </a:r>
            <a:r>
              <a:rPr lang="zh-CN" altLang="en-US" dirty="0" smtClean="0"/>
              <a:t>是可信的</a:t>
            </a:r>
            <a:endParaRPr lang="en-US" altLang="zh-CN" dirty="0" smtClean="0"/>
          </a:p>
          <a:p>
            <a:r>
              <a:rPr lang="en-US" altLang="zh-CN" dirty="0" smtClean="0"/>
              <a:t>KDC</a:t>
            </a:r>
            <a:r>
              <a:rPr lang="zh-CN" altLang="en-US" dirty="0" smtClean="0"/>
              <a:t>负责给需要的用户分发密钥</a:t>
            </a:r>
            <a:endParaRPr lang="en-US" altLang="zh-CN" dirty="0" smtClean="0"/>
          </a:p>
          <a:p>
            <a:r>
              <a:rPr lang="zh-CN" altLang="en-US" dirty="0" smtClean="0"/>
              <a:t>每个用户与</a:t>
            </a:r>
            <a:r>
              <a:rPr lang="en-US" altLang="zh-CN" dirty="0" smtClean="0"/>
              <a:t>KDC</a:t>
            </a:r>
            <a:r>
              <a:rPr lang="zh-CN" altLang="en-US" dirty="0" smtClean="0"/>
              <a:t>共享一个密钥（主密钥），用于加密密钥（会话密钥）</a:t>
            </a:r>
            <a:endParaRPr lang="en-US" altLang="zh-CN" dirty="0" smtClean="0"/>
          </a:p>
          <a:p>
            <a:pPr lvl="1"/>
            <a:r>
              <a:rPr lang="zh-CN" altLang="en-US" dirty="0" smtClean="0"/>
              <a:t>密钥的层次式使用</a:t>
            </a:r>
            <a:endParaRPr lang="en-US" altLang="zh-CN" dirty="0" smtClean="0"/>
          </a:p>
          <a:p>
            <a:pPr lvl="1"/>
            <a:r>
              <a:rPr lang="zh-CN" altLang="en-US" dirty="0" smtClean="0"/>
              <a:t>主密钥用于用户与</a:t>
            </a:r>
            <a:r>
              <a:rPr lang="en-US" altLang="zh-CN" dirty="0" smtClean="0"/>
              <a:t>KDC</a:t>
            </a:r>
            <a:r>
              <a:rPr lang="zh-CN" altLang="en-US" dirty="0" smtClean="0"/>
              <a:t>之间联络，传递会话密钥</a:t>
            </a:r>
            <a:endParaRPr lang="en-US" altLang="zh-CN" dirty="0" smtClean="0"/>
          </a:p>
          <a:p>
            <a:pPr lvl="1"/>
            <a:r>
              <a:rPr lang="en-US" altLang="zh-CN" dirty="0" smtClean="0"/>
              <a:t>KDC</a:t>
            </a:r>
            <a:r>
              <a:rPr lang="zh-CN" altLang="en-US" dirty="0" smtClean="0"/>
              <a:t>负责完成密钥的中继或分发</a:t>
            </a:r>
            <a:endParaRPr lang="en-US" altLang="zh-CN" dirty="0" smtClean="0"/>
          </a:p>
          <a:p>
            <a:pPr lvl="1"/>
            <a:r>
              <a:rPr lang="zh-CN" altLang="en-US" dirty="0" smtClean="0"/>
              <a:t>用户之间用会话密钥加密需要传输的数据</a:t>
            </a:r>
            <a:endParaRPr lang="en-US" altLang="zh-CN" dirty="0" smtClean="0"/>
          </a:p>
          <a:p>
            <a:pPr lvl="1"/>
            <a:r>
              <a:rPr lang="zh-CN" altLang="en-US" dirty="0" smtClean="0"/>
              <a:t>每次通信都产生一个新的会话密钥，过后作废</a:t>
            </a:r>
            <a:endParaRPr lang="en-US" altLang="zh-CN" dirty="0" smtClean="0"/>
          </a:p>
          <a:p>
            <a:pPr lvl="1"/>
            <a:r>
              <a:rPr lang="zh-CN" altLang="en-US" dirty="0" smtClean="0"/>
              <a:t>主密钥一般利用非对称密码途径分发，采用非密码手段保存</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268700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基本方法：链路加密与端到端加密</a:t>
            </a:r>
            <a:endParaRPr lang="en-US" altLang="zh-CN" dirty="0" smtClean="0"/>
          </a:p>
          <a:p>
            <a:pPr lvl="1"/>
            <a:endParaRPr lang="en-US" altLang="zh-CN" dirty="0" smtClean="0"/>
          </a:p>
        </p:txBody>
      </p:sp>
      <p:pic>
        <p:nvPicPr>
          <p:cNvPr id="2050" name="Picture 2"/>
          <p:cNvPicPr>
            <a:picLocks noChangeAspect="1" noChangeArrowheads="1"/>
          </p:cNvPicPr>
          <p:nvPr/>
        </p:nvPicPr>
        <p:blipFill>
          <a:blip r:embed="rId2" cstate="print"/>
          <a:srcRect/>
          <a:stretch>
            <a:fillRect/>
          </a:stretch>
        </p:blipFill>
        <p:spPr bwMode="auto">
          <a:xfrm>
            <a:off x="2477906" y="1788423"/>
            <a:ext cx="4392488" cy="2699362"/>
          </a:xfrm>
          <a:prstGeom prst="rect">
            <a:avLst/>
          </a:prstGeom>
          <a:noFill/>
          <a:ln w="9525">
            <a:noFill/>
            <a:miter lim="800000"/>
            <a:headEnd/>
            <a:tailEnd/>
          </a:ln>
          <a:effectLst/>
        </p:spPr>
      </p:pic>
      <p:sp>
        <p:nvSpPr>
          <p:cNvPr id="4" name="矩形 3"/>
          <p:cNvSpPr/>
          <p:nvPr/>
        </p:nvSpPr>
        <p:spPr>
          <a:xfrm>
            <a:off x="827584" y="4486950"/>
            <a:ext cx="7632848" cy="2000548"/>
          </a:xfrm>
          <a:prstGeom prst="rect">
            <a:avLst/>
          </a:prstGeom>
        </p:spPr>
        <p:txBody>
          <a:bodyPr wrap="square" numCol="2">
            <a:spAutoFit/>
          </a:bodyPr>
          <a:lstStyle/>
          <a:p>
            <a:r>
              <a:rPr lang="zh-CN" altLang="en-US" sz="2400" dirty="0">
                <a:solidFill>
                  <a:srgbClr val="FF0000"/>
                </a:solidFill>
                <a:latin typeface="楷体" pitchFamily="49" charset="-122"/>
                <a:ea typeface="楷体" pitchFamily="49" charset="-122"/>
              </a:rPr>
              <a:t>链路加密</a:t>
            </a:r>
            <a:endParaRPr lang="en-US" altLang="zh-CN" sz="2400" dirty="0">
              <a:solidFill>
                <a:srgbClr val="FF0000"/>
              </a:solidFill>
              <a:latin typeface="楷体" pitchFamily="49" charset="-122"/>
              <a:ea typeface="楷体" pitchFamily="49" charset="-122"/>
            </a:endParaRPr>
          </a:p>
          <a:p>
            <a:pPr marL="360000" lvl="1" indent="-180000">
              <a:buFont typeface="Arial" pitchFamily="34" charset="0"/>
              <a:buChar char="•"/>
            </a:pPr>
            <a:r>
              <a:rPr lang="zh-CN" altLang="en-US" sz="2000" dirty="0">
                <a:latin typeface="楷体" pitchFamily="49" charset="-122"/>
                <a:ea typeface="楷体" pitchFamily="49" charset="-122"/>
              </a:rPr>
              <a:t>每个链接独立加密</a:t>
            </a:r>
            <a:endParaRPr lang="en-US" altLang="zh-CN" sz="2000" dirty="0">
              <a:latin typeface="楷体" pitchFamily="49" charset="-122"/>
              <a:ea typeface="楷体" pitchFamily="49" charset="-122"/>
            </a:endParaRPr>
          </a:p>
          <a:p>
            <a:pPr marL="360000" lvl="1" indent="-180000">
              <a:buFont typeface="Arial" pitchFamily="34" charset="0"/>
              <a:buChar char="•"/>
            </a:pPr>
            <a:r>
              <a:rPr lang="zh-CN" altLang="en-US" sz="2000" dirty="0">
                <a:latin typeface="楷体" pitchFamily="49" charset="-122"/>
                <a:ea typeface="楷体" pitchFamily="49" charset="-122"/>
              </a:rPr>
              <a:t>结点需要解密、加密操作，结点处消息为明文</a:t>
            </a:r>
            <a:endParaRPr lang="en-US" altLang="zh-CN" sz="2000" dirty="0">
              <a:latin typeface="楷体" pitchFamily="49" charset="-122"/>
              <a:ea typeface="楷体" pitchFamily="49" charset="-122"/>
            </a:endParaRPr>
          </a:p>
          <a:p>
            <a:pPr marL="360000" lvl="1" indent="-180000">
              <a:buFont typeface="Arial" pitchFamily="34" charset="0"/>
              <a:buChar char="•"/>
            </a:pPr>
            <a:r>
              <a:rPr lang="zh-CN" altLang="en-US" sz="2000" dirty="0">
                <a:latin typeface="楷体" pitchFamily="49" charset="-122"/>
                <a:ea typeface="楷体" pitchFamily="49" charset="-122"/>
              </a:rPr>
              <a:t>需要更多加</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解密设备及成对的</a:t>
            </a:r>
            <a:r>
              <a:rPr lang="zh-CN" altLang="en-US" sz="2000" dirty="0" smtClean="0">
                <a:latin typeface="楷体" pitchFamily="49" charset="-122"/>
                <a:ea typeface="楷体" pitchFamily="49" charset="-122"/>
              </a:rPr>
              <a:t>密钥</a:t>
            </a:r>
            <a:endParaRPr lang="en-US" altLang="zh-CN" sz="2000" dirty="0" smtClean="0">
              <a:latin typeface="楷体" pitchFamily="49" charset="-122"/>
              <a:ea typeface="楷体" pitchFamily="49" charset="-122"/>
            </a:endParaRPr>
          </a:p>
          <a:p>
            <a:r>
              <a:rPr lang="zh-CN" altLang="en-US" sz="2400" dirty="0" smtClean="0">
                <a:solidFill>
                  <a:srgbClr val="FF0000"/>
                </a:solidFill>
                <a:latin typeface="楷体" pitchFamily="49" charset="-122"/>
                <a:ea typeface="楷体" pitchFamily="49" charset="-122"/>
              </a:rPr>
              <a:t>端</a:t>
            </a:r>
            <a:r>
              <a:rPr lang="zh-CN" altLang="en-US" sz="2400" dirty="0">
                <a:solidFill>
                  <a:srgbClr val="FF0000"/>
                </a:solidFill>
                <a:latin typeface="楷体" pitchFamily="49" charset="-122"/>
                <a:ea typeface="楷体" pitchFamily="49" charset="-122"/>
              </a:rPr>
              <a:t>到端加密</a:t>
            </a:r>
            <a:endParaRPr lang="en-US" altLang="zh-CN" sz="2400" dirty="0">
              <a:solidFill>
                <a:srgbClr val="FF0000"/>
              </a:solidFill>
              <a:latin typeface="楷体" pitchFamily="49" charset="-122"/>
              <a:ea typeface="楷体" pitchFamily="49" charset="-122"/>
            </a:endParaRPr>
          </a:p>
          <a:p>
            <a:pPr marL="360000" lvl="1" indent="-180000">
              <a:buFont typeface="Arial" pitchFamily="34" charset="0"/>
              <a:buChar char="•"/>
            </a:pPr>
            <a:r>
              <a:rPr lang="zh-CN" altLang="en-US" sz="2000" dirty="0">
                <a:latin typeface="楷体" pitchFamily="49" charset="-122"/>
                <a:ea typeface="楷体" pitchFamily="49" charset="-122"/>
              </a:rPr>
              <a:t>在初始源与最终目的之间加密</a:t>
            </a:r>
            <a:endParaRPr lang="en-US" altLang="zh-CN" sz="2000" dirty="0">
              <a:latin typeface="楷体" pitchFamily="49" charset="-122"/>
              <a:ea typeface="楷体" pitchFamily="49" charset="-122"/>
            </a:endParaRPr>
          </a:p>
          <a:p>
            <a:pPr marL="360000" lvl="1" indent="-180000">
              <a:buFont typeface="Arial" pitchFamily="34" charset="0"/>
              <a:buChar char="•"/>
            </a:pPr>
            <a:r>
              <a:rPr lang="zh-CN" altLang="en-US" sz="2000" dirty="0">
                <a:latin typeface="楷体" pitchFamily="49" charset="-122"/>
                <a:ea typeface="楷体" pitchFamily="49" charset="-122"/>
              </a:rPr>
              <a:t>每个终端需要加</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解密设备和共享密钥</a:t>
            </a:r>
            <a:endParaRPr lang="en-US" altLang="zh-CN" sz="2000" dirty="0">
              <a:latin typeface="楷体" pitchFamily="49" charset="-122"/>
              <a:ea typeface="楷体" pitchFamily="49" charset="-122"/>
            </a:endParaRPr>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5</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功能的应用</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密钥</a:t>
            </a:r>
            <a:r>
              <a:rPr lang="zh-CN" altLang="zh-CN" sz="1000" dirty="0">
                <a:latin typeface="楷体" pitchFamily="49" charset="-122"/>
                <a:ea typeface="楷体" pitchFamily="49" charset="-122"/>
              </a:rPr>
              <a:t>长度</a:t>
            </a:r>
            <a:endParaRPr lang="zh-CN" altLang="en-US" sz="1000" dirty="0"/>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1" name="流程图: 可选过程 10">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42617454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层次化密钥控制</a:t>
            </a:r>
            <a:endParaRPr lang="zh-CN" altLang="en-US" dirty="0"/>
          </a:p>
        </p:txBody>
      </p:sp>
      <p:sp>
        <p:nvSpPr>
          <p:cNvPr id="3" name="内容占位符 2"/>
          <p:cNvSpPr>
            <a:spLocks noGrp="1"/>
          </p:cNvSpPr>
          <p:nvPr>
            <p:ph idx="1"/>
          </p:nvPr>
        </p:nvSpPr>
        <p:spPr>
          <a:xfrm>
            <a:off x="251520" y="1340768"/>
            <a:ext cx="4637694" cy="4857784"/>
          </a:xfrm>
        </p:spPr>
        <p:txBody>
          <a:bodyPr>
            <a:noAutofit/>
          </a:bodyPr>
          <a:lstStyle/>
          <a:p>
            <a:r>
              <a:rPr lang="en-US" altLang="zh-CN" dirty="0" smtClean="0"/>
              <a:t>KDC</a:t>
            </a:r>
            <a:r>
              <a:rPr lang="zh-CN" altLang="en-US" dirty="0" smtClean="0"/>
              <a:t>的问题：</a:t>
            </a:r>
            <a:endParaRPr lang="en-US" altLang="zh-CN" dirty="0" smtClean="0"/>
          </a:p>
          <a:p>
            <a:pPr lvl="1"/>
            <a:r>
              <a:rPr lang="en-US" altLang="zh-CN" dirty="0" smtClean="0"/>
              <a:t>KDC</a:t>
            </a:r>
            <a:r>
              <a:rPr lang="zh-CN" altLang="en-US" dirty="0" smtClean="0"/>
              <a:t>的工作量与用户数量有关</a:t>
            </a:r>
            <a:endParaRPr lang="en-US" altLang="zh-CN" dirty="0" smtClean="0"/>
          </a:p>
          <a:p>
            <a:pPr lvl="1"/>
            <a:r>
              <a:rPr lang="en-US" altLang="zh-CN" dirty="0" smtClean="0"/>
              <a:t>KDC</a:t>
            </a:r>
            <a:r>
              <a:rPr lang="zh-CN" altLang="en-US" dirty="0" smtClean="0"/>
              <a:t>可能受到攻击</a:t>
            </a:r>
            <a:endParaRPr lang="en-US" altLang="zh-CN" dirty="0" smtClean="0"/>
          </a:p>
          <a:p>
            <a:pPr lvl="1"/>
            <a:endParaRPr lang="en-US" altLang="zh-CN" dirty="0" smtClean="0"/>
          </a:p>
          <a:p>
            <a:r>
              <a:rPr lang="zh-CN" altLang="en-US" dirty="0" smtClean="0"/>
              <a:t>层次化密钥控制</a:t>
            </a:r>
            <a:endParaRPr lang="en-US" altLang="zh-CN" dirty="0" smtClean="0"/>
          </a:p>
          <a:p>
            <a:pPr lvl="1"/>
            <a:r>
              <a:rPr lang="zh-CN" altLang="en-US" dirty="0" smtClean="0"/>
              <a:t>建立一系列</a:t>
            </a:r>
            <a:r>
              <a:rPr lang="en-US" altLang="zh-CN" dirty="0" smtClean="0"/>
              <a:t>KDC</a:t>
            </a:r>
            <a:r>
              <a:rPr lang="zh-CN" altLang="en-US" dirty="0" smtClean="0"/>
              <a:t>，各个</a:t>
            </a:r>
            <a:r>
              <a:rPr lang="en-US" altLang="zh-CN" dirty="0" smtClean="0"/>
              <a:t>KDC</a:t>
            </a:r>
            <a:r>
              <a:rPr lang="zh-CN" altLang="en-US" dirty="0" smtClean="0"/>
              <a:t>之间存在层次关系</a:t>
            </a:r>
            <a:endParaRPr lang="en-US" altLang="zh-CN" dirty="0" smtClean="0"/>
          </a:p>
          <a:p>
            <a:pPr lvl="1"/>
            <a:r>
              <a:rPr lang="zh-CN" altLang="en-US" dirty="0" smtClean="0"/>
              <a:t>使得主密钥分配所涉及的工作量减至最小</a:t>
            </a:r>
            <a:endParaRPr lang="en-US" altLang="zh-CN" dirty="0" smtClean="0"/>
          </a:p>
          <a:p>
            <a:pPr lvl="1"/>
            <a:r>
              <a:rPr lang="zh-CN" altLang="en-US" dirty="0" smtClean="0"/>
              <a:t>将出错或受到破坏的</a:t>
            </a:r>
            <a:r>
              <a:rPr lang="en-US" altLang="zh-CN" dirty="0" smtClean="0"/>
              <a:t>KDC</a:t>
            </a:r>
            <a:r>
              <a:rPr lang="zh-CN" altLang="en-US" dirty="0" smtClean="0"/>
              <a:t>的危害限制在它的本地区域</a:t>
            </a:r>
            <a:endParaRPr lang="zh-CN" altLang="en-US" dirty="0"/>
          </a:p>
        </p:txBody>
      </p:sp>
      <p:grpSp>
        <p:nvGrpSpPr>
          <p:cNvPr id="6" name="组合 43"/>
          <p:cNvGrpSpPr/>
          <p:nvPr/>
        </p:nvGrpSpPr>
        <p:grpSpPr>
          <a:xfrm>
            <a:off x="4860032" y="1844824"/>
            <a:ext cx="4158074" cy="3888432"/>
            <a:chOff x="1357290" y="2000240"/>
            <a:chExt cx="6898973" cy="4198423"/>
          </a:xfrm>
        </p:grpSpPr>
        <p:sp>
          <p:nvSpPr>
            <p:cNvPr id="7" name="椭圆 6"/>
            <p:cNvSpPr/>
            <p:nvPr/>
          </p:nvSpPr>
          <p:spPr>
            <a:xfrm>
              <a:off x="1357290" y="5572141"/>
              <a:ext cx="447383" cy="284429"/>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2143109" y="5572141"/>
              <a:ext cx="447383" cy="284429"/>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3029924" y="5572141"/>
              <a:ext cx="447383" cy="284429"/>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椭圆 9"/>
            <p:cNvSpPr/>
            <p:nvPr/>
          </p:nvSpPr>
          <p:spPr>
            <a:xfrm>
              <a:off x="6286512" y="5572141"/>
              <a:ext cx="447383" cy="284429"/>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椭圆 10"/>
            <p:cNvSpPr/>
            <p:nvPr/>
          </p:nvSpPr>
          <p:spPr>
            <a:xfrm>
              <a:off x="6929454" y="5572141"/>
              <a:ext cx="447383" cy="284429"/>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椭圆 11"/>
            <p:cNvSpPr/>
            <p:nvPr/>
          </p:nvSpPr>
          <p:spPr>
            <a:xfrm>
              <a:off x="7808880" y="5572141"/>
              <a:ext cx="447383" cy="284429"/>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 name="TextBox 12"/>
            <p:cNvSpPr txBox="1"/>
            <p:nvPr/>
          </p:nvSpPr>
          <p:spPr>
            <a:xfrm>
              <a:off x="2477177" y="5498926"/>
              <a:ext cx="803952" cy="342094"/>
            </a:xfrm>
            <a:prstGeom prst="rect">
              <a:avLst/>
            </a:prstGeom>
            <a:noFill/>
          </p:spPr>
          <p:txBody>
            <a:bodyPr wrap="square" rtlCol="0">
              <a:spAutoFit/>
            </a:bodyPr>
            <a:lstStyle/>
            <a:p>
              <a:r>
                <a:rPr lang="en-US" altLang="zh-CN" sz="1600" b="1" dirty="0" smtClean="0">
                  <a:latin typeface="Times New Roman" pitchFamily="18" charset="0"/>
                  <a:cs typeface="Times New Roman" pitchFamily="18" charset="0"/>
                </a:rPr>
                <a:t>…</a:t>
              </a:r>
              <a:endParaRPr lang="zh-CN" altLang="en-US" sz="1600" b="1" dirty="0">
                <a:latin typeface="Times New Roman" pitchFamily="18" charset="0"/>
                <a:cs typeface="Times New Roman" pitchFamily="18" charset="0"/>
              </a:endParaRPr>
            </a:p>
          </p:txBody>
        </p:sp>
        <p:sp>
          <p:nvSpPr>
            <p:cNvPr id="14" name="TextBox 13"/>
            <p:cNvSpPr txBox="1"/>
            <p:nvPr/>
          </p:nvSpPr>
          <p:spPr>
            <a:xfrm>
              <a:off x="7286362" y="5498926"/>
              <a:ext cx="803952" cy="342094"/>
            </a:xfrm>
            <a:prstGeom prst="rect">
              <a:avLst/>
            </a:prstGeom>
            <a:noFill/>
          </p:spPr>
          <p:txBody>
            <a:bodyPr wrap="square" rtlCol="0">
              <a:spAutoFit/>
            </a:bodyPr>
            <a:lstStyle/>
            <a:p>
              <a:r>
                <a:rPr lang="en-US" altLang="zh-CN" sz="1600" b="1" dirty="0" smtClean="0">
                  <a:latin typeface="Times New Roman" pitchFamily="18" charset="0"/>
                  <a:cs typeface="Times New Roman" pitchFamily="18" charset="0"/>
                </a:rPr>
                <a:t>…</a:t>
              </a:r>
              <a:endParaRPr lang="zh-CN" altLang="en-US" sz="1600" b="1" dirty="0">
                <a:latin typeface="Times New Roman" pitchFamily="18" charset="0"/>
                <a:cs typeface="Times New Roman" pitchFamily="18" charset="0"/>
              </a:endParaRPr>
            </a:p>
          </p:txBody>
        </p:sp>
        <p:sp>
          <p:nvSpPr>
            <p:cNvPr id="15" name="TextBox 14"/>
            <p:cNvSpPr txBox="1"/>
            <p:nvPr/>
          </p:nvSpPr>
          <p:spPr>
            <a:xfrm>
              <a:off x="4434727" y="5514475"/>
              <a:ext cx="1330521" cy="342094"/>
            </a:xfrm>
            <a:prstGeom prst="rect">
              <a:avLst/>
            </a:prstGeom>
            <a:noFill/>
          </p:spPr>
          <p:txBody>
            <a:bodyPr wrap="square" rtlCol="0">
              <a:spAutoFit/>
            </a:bodyPr>
            <a:lstStyle/>
            <a:p>
              <a:r>
                <a:rPr lang="en-US" altLang="zh-CN" sz="1600" b="1" dirty="0" smtClean="0">
                  <a:latin typeface="Times New Roman" pitchFamily="18" charset="0"/>
                  <a:cs typeface="Times New Roman" pitchFamily="18" charset="0"/>
                </a:rPr>
                <a:t>……</a:t>
              </a:r>
              <a:endParaRPr lang="zh-CN" altLang="en-US" sz="1600" b="1" dirty="0">
                <a:latin typeface="Times New Roman" pitchFamily="18" charset="0"/>
                <a:cs typeface="Times New Roman" pitchFamily="18" charset="0"/>
              </a:endParaRPr>
            </a:p>
          </p:txBody>
        </p:sp>
        <p:sp>
          <p:nvSpPr>
            <p:cNvPr id="16" name="椭圆 15"/>
            <p:cNvSpPr/>
            <p:nvPr/>
          </p:nvSpPr>
          <p:spPr>
            <a:xfrm>
              <a:off x="2285984" y="4357694"/>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椭圆 16"/>
            <p:cNvSpPr/>
            <p:nvPr/>
          </p:nvSpPr>
          <p:spPr>
            <a:xfrm>
              <a:off x="3786182" y="4357694"/>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椭圆 17"/>
            <p:cNvSpPr/>
            <p:nvPr/>
          </p:nvSpPr>
          <p:spPr>
            <a:xfrm>
              <a:off x="5286380" y="4357694"/>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 name="椭圆 18"/>
            <p:cNvSpPr/>
            <p:nvPr/>
          </p:nvSpPr>
          <p:spPr>
            <a:xfrm>
              <a:off x="6929454" y="4357694"/>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椭圆 19"/>
            <p:cNvSpPr/>
            <p:nvPr/>
          </p:nvSpPr>
          <p:spPr>
            <a:xfrm>
              <a:off x="3143240" y="3143248"/>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椭圆 20"/>
            <p:cNvSpPr/>
            <p:nvPr/>
          </p:nvSpPr>
          <p:spPr>
            <a:xfrm>
              <a:off x="6072198" y="3143248"/>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4643438" y="2000240"/>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3" name="直接箭头连接符 22"/>
            <p:cNvCxnSpPr>
              <a:stCxn id="22" idx="3"/>
              <a:endCxn id="20" idx="7"/>
            </p:cNvCxnSpPr>
            <p:nvPr/>
          </p:nvCxnSpPr>
          <p:spPr>
            <a:xfrm rot="5400000">
              <a:off x="3698154" y="2177040"/>
              <a:ext cx="890436" cy="114659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2" idx="5"/>
              <a:endCxn id="21" idx="1"/>
            </p:cNvCxnSpPr>
            <p:nvPr/>
          </p:nvCxnSpPr>
          <p:spPr>
            <a:xfrm rot="16200000" flipH="1">
              <a:off x="5162633" y="2212759"/>
              <a:ext cx="890436" cy="107516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3"/>
              <a:endCxn id="16" idx="0"/>
            </p:cNvCxnSpPr>
            <p:nvPr/>
          </p:nvCxnSpPr>
          <p:spPr>
            <a:xfrm rot="5400000">
              <a:off x="2421463" y="3562683"/>
              <a:ext cx="909565" cy="68045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 idx="5"/>
              <a:endCxn id="17" idx="0"/>
            </p:cNvCxnSpPr>
            <p:nvPr/>
          </p:nvCxnSpPr>
          <p:spPr>
            <a:xfrm rot="16200000" flipH="1">
              <a:off x="3348362" y="3669840"/>
              <a:ext cx="909565" cy="46614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25222" y="2428868"/>
              <a:ext cx="756101" cy="345284"/>
            </a:xfrm>
            <a:prstGeom prst="rect">
              <a:avLst/>
            </a:prstGeom>
            <a:noFill/>
          </p:spPr>
          <p:txBody>
            <a:bodyPr wrap="square" rtlCol="0">
              <a:spAutoFit/>
            </a:bodyPr>
            <a:lstStyle/>
            <a:p>
              <a:r>
                <a:rPr lang="en-US" altLang="zh-CN" sz="1600" b="1" dirty="0" smtClean="0">
                  <a:solidFill>
                    <a:srgbClr val="0000FF"/>
                  </a:solidFill>
                  <a:latin typeface="Times New Roman" pitchFamily="18" charset="0"/>
                  <a:cs typeface="Times New Roman" pitchFamily="18" charset="0"/>
                </a:rPr>
                <a:t>…</a:t>
              </a:r>
              <a:endParaRPr lang="zh-CN" altLang="en-US" sz="1600" b="1" dirty="0">
                <a:solidFill>
                  <a:srgbClr val="0000FF"/>
                </a:solidFill>
                <a:latin typeface="Times New Roman" pitchFamily="18" charset="0"/>
                <a:cs typeface="Times New Roman" pitchFamily="18" charset="0"/>
              </a:endParaRPr>
            </a:p>
          </p:txBody>
        </p:sp>
        <p:sp>
          <p:nvSpPr>
            <p:cNvPr id="28" name="TextBox 27"/>
            <p:cNvSpPr txBox="1"/>
            <p:nvPr/>
          </p:nvSpPr>
          <p:spPr>
            <a:xfrm>
              <a:off x="2925024" y="3643314"/>
              <a:ext cx="756101" cy="345284"/>
            </a:xfrm>
            <a:prstGeom prst="rect">
              <a:avLst/>
            </a:prstGeom>
            <a:noFill/>
          </p:spPr>
          <p:txBody>
            <a:bodyPr wrap="square" rtlCol="0">
              <a:spAutoFit/>
            </a:bodyPr>
            <a:lstStyle/>
            <a:p>
              <a:r>
                <a:rPr lang="en-US" altLang="zh-CN" sz="1600" b="1" dirty="0" smtClean="0">
                  <a:solidFill>
                    <a:srgbClr val="0000FF"/>
                  </a:solidFill>
                  <a:latin typeface="Times New Roman" pitchFamily="18" charset="0"/>
                  <a:cs typeface="Times New Roman" pitchFamily="18" charset="0"/>
                </a:rPr>
                <a:t>…</a:t>
              </a:r>
              <a:endParaRPr lang="zh-CN" altLang="en-US" sz="1600" b="1" dirty="0">
                <a:solidFill>
                  <a:srgbClr val="0000FF"/>
                </a:solidFill>
                <a:latin typeface="Times New Roman" pitchFamily="18" charset="0"/>
                <a:cs typeface="Times New Roman" pitchFamily="18" charset="0"/>
              </a:endParaRPr>
            </a:p>
          </p:txBody>
        </p:sp>
        <p:sp>
          <p:nvSpPr>
            <p:cNvPr id="29" name="TextBox 28"/>
            <p:cNvSpPr txBox="1"/>
            <p:nvPr/>
          </p:nvSpPr>
          <p:spPr>
            <a:xfrm>
              <a:off x="5977514" y="3714752"/>
              <a:ext cx="756101" cy="345284"/>
            </a:xfrm>
            <a:prstGeom prst="rect">
              <a:avLst/>
            </a:prstGeom>
            <a:noFill/>
          </p:spPr>
          <p:txBody>
            <a:bodyPr wrap="square" rtlCol="0">
              <a:spAutoFit/>
            </a:bodyPr>
            <a:lstStyle/>
            <a:p>
              <a:r>
                <a:rPr lang="en-US" altLang="zh-CN" sz="1600" b="1" dirty="0" smtClean="0">
                  <a:solidFill>
                    <a:srgbClr val="0000FF"/>
                  </a:solidFill>
                  <a:latin typeface="Times New Roman" pitchFamily="18" charset="0"/>
                  <a:cs typeface="Times New Roman" pitchFamily="18" charset="0"/>
                </a:rPr>
                <a:t>…</a:t>
              </a:r>
              <a:endParaRPr lang="zh-CN" altLang="en-US" sz="1600" b="1" dirty="0">
                <a:solidFill>
                  <a:srgbClr val="0000FF"/>
                </a:solidFill>
                <a:latin typeface="Times New Roman" pitchFamily="18" charset="0"/>
                <a:cs typeface="Times New Roman" pitchFamily="18" charset="0"/>
              </a:endParaRPr>
            </a:p>
          </p:txBody>
        </p:sp>
        <p:cxnSp>
          <p:nvCxnSpPr>
            <p:cNvPr id="30" name="直接箭头连接符 29"/>
            <p:cNvCxnSpPr>
              <a:stCxn id="21" idx="3"/>
              <a:endCxn id="18" idx="0"/>
            </p:cNvCxnSpPr>
            <p:nvPr/>
          </p:nvCxnSpPr>
          <p:spPr>
            <a:xfrm rot="5400000">
              <a:off x="5386140" y="3598402"/>
              <a:ext cx="909565" cy="60901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1" idx="5"/>
              <a:endCxn id="19" idx="0"/>
            </p:cNvCxnSpPr>
            <p:nvPr/>
          </p:nvCxnSpPr>
          <p:spPr>
            <a:xfrm rot="16200000" flipH="1">
              <a:off x="6384477" y="3562683"/>
              <a:ext cx="909565" cy="68045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6" idx="3"/>
              <a:endCxn id="7" idx="7"/>
            </p:cNvCxnSpPr>
            <p:nvPr/>
          </p:nvCxnSpPr>
          <p:spPr>
            <a:xfrm flipH="1">
              <a:off x="1739156" y="4662575"/>
              <a:ext cx="620060" cy="95121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6" idx="5"/>
              <a:endCxn id="9" idx="0"/>
            </p:cNvCxnSpPr>
            <p:nvPr/>
          </p:nvCxnSpPr>
          <p:spPr>
            <a:xfrm>
              <a:off x="2712816" y="4662575"/>
              <a:ext cx="540800" cy="90956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6" idx="4"/>
              <a:endCxn id="8" idx="0"/>
            </p:cNvCxnSpPr>
            <p:nvPr/>
          </p:nvCxnSpPr>
          <p:spPr>
            <a:xfrm flipH="1">
              <a:off x="2366800" y="4714884"/>
              <a:ext cx="169216" cy="85725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93297" y="4954686"/>
              <a:ext cx="756101" cy="345284"/>
            </a:xfrm>
            <a:prstGeom prst="rect">
              <a:avLst/>
            </a:prstGeom>
            <a:noFill/>
          </p:spPr>
          <p:txBody>
            <a:bodyPr wrap="square" rtlCol="0">
              <a:spAutoFit/>
            </a:bodyPr>
            <a:lstStyle/>
            <a:p>
              <a:r>
                <a:rPr lang="en-US" altLang="zh-CN" sz="1600" b="1" dirty="0" smtClean="0">
                  <a:solidFill>
                    <a:srgbClr val="0000FF"/>
                  </a:solidFill>
                  <a:latin typeface="Times New Roman" pitchFamily="18" charset="0"/>
                  <a:cs typeface="Times New Roman" pitchFamily="18" charset="0"/>
                </a:rPr>
                <a:t>…</a:t>
              </a:r>
              <a:endParaRPr lang="zh-CN" altLang="en-US" sz="1600" b="1" dirty="0">
                <a:solidFill>
                  <a:srgbClr val="0000FF"/>
                </a:solidFill>
                <a:latin typeface="Times New Roman" pitchFamily="18" charset="0"/>
                <a:cs typeface="Times New Roman" pitchFamily="18" charset="0"/>
              </a:endParaRPr>
            </a:p>
          </p:txBody>
        </p:sp>
        <p:sp>
          <p:nvSpPr>
            <p:cNvPr id="36" name="TextBox 35"/>
            <p:cNvSpPr txBox="1"/>
            <p:nvPr/>
          </p:nvSpPr>
          <p:spPr>
            <a:xfrm>
              <a:off x="7068429" y="4929197"/>
              <a:ext cx="756101" cy="345284"/>
            </a:xfrm>
            <a:prstGeom prst="rect">
              <a:avLst/>
            </a:prstGeom>
            <a:noFill/>
          </p:spPr>
          <p:txBody>
            <a:bodyPr wrap="square" rtlCol="0">
              <a:spAutoFit/>
            </a:bodyPr>
            <a:lstStyle/>
            <a:p>
              <a:r>
                <a:rPr lang="en-US" altLang="zh-CN" sz="1600" b="1" dirty="0" smtClean="0">
                  <a:solidFill>
                    <a:srgbClr val="0000FF"/>
                  </a:solidFill>
                  <a:latin typeface="Times New Roman" pitchFamily="18" charset="0"/>
                  <a:cs typeface="Times New Roman" pitchFamily="18" charset="0"/>
                </a:rPr>
                <a:t>…</a:t>
              </a:r>
              <a:endParaRPr lang="zh-CN" altLang="en-US" sz="1600" b="1" dirty="0">
                <a:solidFill>
                  <a:srgbClr val="0000FF"/>
                </a:solidFill>
                <a:latin typeface="Times New Roman" pitchFamily="18" charset="0"/>
                <a:cs typeface="Times New Roman" pitchFamily="18" charset="0"/>
              </a:endParaRPr>
            </a:p>
          </p:txBody>
        </p:sp>
        <p:cxnSp>
          <p:nvCxnSpPr>
            <p:cNvPr id="37" name="直接箭头连接符 36"/>
            <p:cNvCxnSpPr>
              <a:stCxn id="19" idx="3"/>
              <a:endCxn id="10" idx="0"/>
            </p:cNvCxnSpPr>
            <p:nvPr/>
          </p:nvCxnSpPr>
          <p:spPr>
            <a:xfrm flipH="1">
              <a:off x="6510204" y="4662575"/>
              <a:ext cx="492483" cy="90956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9" idx="4"/>
              <a:endCxn id="11" idx="0"/>
            </p:cNvCxnSpPr>
            <p:nvPr/>
          </p:nvCxnSpPr>
          <p:spPr>
            <a:xfrm flipH="1">
              <a:off x="7153146" y="4714884"/>
              <a:ext cx="26341" cy="85725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9" idx="5"/>
              <a:endCxn id="12" idx="0"/>
            </p:cNvCxnSpPr>
            <p:nvPr/>
          </p:nvCxnSpPr>
          <p:spPr>
            <a:xfrm>
              <a:off x="7356287" y="4662575"/>
              <a:ext cx="676285" cy="90956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280645" y="3309937"/>
              <a:ext cx="1386738" cy="34209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KDC</a:t>
              </a:r>
              <a:endParaRPr lang="zh-CN" altLang="en-US" sz="1600" dirty="0">
                <a:latin typeface="Times New Roman" pitchFamily="18" charset="0"/>
                <a:cs typeface="Times New Roman" pitchFamily="18" charset="0"/>
              </a:endParaRPr>
            </a:p>
          </p:txBody>
        </p:sp>
        <p:sp>
          <p:nvSpPr>
            <p:cNvPr id="41" name="TextBox 40"/>
            <p:cNvSpPr txBox="1"/>
            <p:nvPr/>
          </p:nvSpPr>
          <p:spPr>
            <a:xfrm>
              <a:off x="4434727" y="5856569"/>
              <a:ext cx="1386738" cy="342094"/>
            </a:xfrm>
            <a:prstGeom prst="rect">
              <a:avLst/>
            </a:prstGeom>
            <a:noFill/>
          </p:spPr>
          <p:txBody>
            <a:bodyPr wrap="square" rtlCol="0">
              <a:spAutoFit/>
            </a:bodyPr>
            <a:lstStyle/>
            <a:p>
              <a:r>
                <a:rPr lang="zh-CN" altLang="en-US" sz="1600" dirty="0" smtClean="0">
                  <a:latin typeface="Times New Roman" pitchFamily="18" charset="0"/>
                  <a:cs typeface="Times New Roman" pitchFamily="18" charset="0"/>
                </a:rPr>
                <a:t>用户</a:t>
              </a:r>
              <a:endParaRPr lang="zh-CN" altLang="en-US" sz="1600"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2" name="灯片编号占位符 41"/>
          <p:cNvSpPr>
            <a:spLocks noGrp="1"/>
          </p:cNvSpPr>
          <p:nvPr>
            <p:ph type="sldNum" sz="quarter" idx="10"/>
          </p:nvPr>
        </p:nvSpPr>
        <p:spPr/>
        <p:txBody>
          <a:bodyPr/>
          <a:lstStyle/>
          <a:p>
            <a:pPr>
              <a:defRPr/>
            </a:pPr>
            <a:fld id="{17B7F836-6F9F-42A8-9450-B93EA774C316}" type="slidenum">
              <a:rPr lang="zh-CN" altLang="en-US" smtClean="0"/>
              <a:pPr>
                <a:defRPr/>
              </a:pPr>
              <a:t>50</a:t>
            </a:fld>
            <a:endParaRPr lang="en-US" altLang="zh-CN" dirty="0"/>
          </a:p>
        </p:txBody>
      </p:sp>
      <p:sp>
        <p:nvSpPr>
          <p:cNvPr id="43" name="流程图: 可选过程 42">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44" name="流程图: 可选过程 43">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45" name="流程图: 可选过程 44">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46" name="流程图: 可选过程 45">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0256878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会话密钥的使用寿命</a:t>
            </a:r>
            <a:endParaRPr lang="zh-CN" altLang="en-US" dirty="0"/>
          </a:p>
        </p:txBody>
      </p:sp>
      <p:sp>
        <p:nvSpPr>
          <p:cNvPr id="3" name="内容占位符 2"/>
          <p:cNvSpPr>
            <a:spLocks noGrp="1"/>
          </p:cNvSpPr>
          <p:nvPr>
            <p:ph idx="1"/>
          </p:nvPr>
        </p:nvSpPr>
        <p:spPr/>
        <p:txBody>
          <a:bodyPr/>
          <a:lstStyle/>
          <a:p>
            <a:r>
              <a:rPr lang="zh-CN" altLang="en-US" dirty="0" smtClean="0"/>
              <a:t>会话密钥更换越频繁就越安全</a:t>
            </a:r>
            <a:endParaRPr lang="en-US" altLang="zh-CN" dirty="0" smtClean="0"/>
          </a:p>
          <a:p>
            <a:pPr lvl="1"/>
            <a:r>
              <a:rPr lang="zh-CN" altLang="en-US" dirty="0" smtClean="0"/>
              <a:t>频繁更换密钥会影响网络性能：通信时间，网路容量</a:t>
            </a:r>
            <a:endParaRPr lang="en-US" altLang="zh-CN" dirty="0" smtClean="0"/>
          </a:p>
          <a:p>
            <a:pPr lvl="1"/>
            <a:endParaRPr lang="zh-CN" altLang="en-US" dirty="0" smtClean="0"/>
          </a:p>
          <a:p>
            <a:r>
              <a:rPr lang="zh-CN" altLang="en-US" dirty="0" smtClean="0"/>
              <a:t>对于面向连接的协议</a:t>
            </a:r>
            <a:endParaRPr lang="en-US" altLang="zh-CN" dirty="0" smtClean="0"/>
          </a:p>
          <a:p>
            <a:pPr lvl="1"/>
            <a:r>
              <a:rPr lang="zh-CN" altLang="en-US" dirty="0" smtClean="0"/>
              <a:t>每次会话使用新的密钥</a:t>
            </a:r>
            <a:endParaRPr lang="en-US" altLang="zh-CN" dirty="0" smtClean="0"/>
          </a:p>
          <a:p>
            <a:pPr lvl="1"/>
            <a:r>
              <a:rPr lang="zh-CN" altLang="en-US" dirty="0" smtClean="0"/>
              <a:t>若会话时间很长，需要周期性的改变会话密钥</a:t>
            </a:r>
            <a:endParaRPr lang="en-US" altLang="zh-CN" dirty="0" smtClean="0"/>
          </a:p>
          <a:p>
            <a:pPr lvl="1"/>
            <a:endParaRPr lang="zh-CN" altLang="en-US" dirty="0" smtClean="0"/>
          </a:p>
          <a:p>
            <a:r>
              <a:rPr lang="zh-CN" altLang="en-US" dirty="0" smtClean="0"/>
              <a:t>对于无连接的协议</a:t>
            </a:r>
            <a:endParaRPr lang="en-US" altLang="zh-CN" dirty="0" smtClean="0"/>
          </a:p>
          <a:p>
            <a:pPr lvl="1"/>
            <a:r>
              <a:rPr lang="zh-CN" altLang="en-US" dirty="0" smtClean="0"/>
              <a:t>每次交互使用新的密钥</a:t>
            </a:r>
            <a:endParaRPr lang="en-US" altLang="zh-CN" dirty="0" smtClean="0"/>
          </a:p>
          <a:p>
            <a:pPr lvl="1"/>
            <a:r>
              <a:rPr lang="zh-CN" altLang="en-US" dirty="0" smtClean="0"/>
              <a:t>或者每隔固定时间更新会话密钥</a:t>
            </a:r>
            <a:endParaRPr lang="en-US" altLang="zh-CN" dirty="0" smtClean="0"/>
          </a:p>
          <a:p>
            <a:pPr lvl="1"/>
            <a:r>
              <a:rPr lang="zh-CN" altLang="en-US" dirty="0" smtClean="0"/>
              <a:t>或者对于一定数量的交互使用一个会话密钥</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51</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5385772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一个密钥分配方案</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a:t>
            </a:r>
            <a:r>
              <a:rPr lang="zh-CN" altLang="en-US" dirty="0" smtClean="0"/>
              <a:t>和</a:t>
            </a:r>
            <a:r>
              <a:rPr lang="en-US" altLang="zh-CN" dirty="0" smtClean="0"/>
              <a:t>B</a:t>
            </a:r>
            <a:r>
              <a:rPr lang="zh-CN" altLang="en-US" dirty="0" smtClean="0"/>
              <a:t>各自拥有与</a:t>
            </a:r>
            <a:r>
              <a:rPr lang="en-US" altLang="zh-CN" dirty="0" smtClean="0"/>
              <a:t>KDC</a:t>
            </a:r>
            <a:r>
              <a:rPr lang="zh-CN" altLang="en-US" dirty="0" smtClean="0"/>
              <a:t>共享的主密钥</a:t>
            </a:r>
            <a:r>
              <a:rPr lang="en-US" altLang="zh-CN" dirty="0" smtClean="0"/>
              <a:t>K</a:t>
            </a:r>
            <a:r>
              <a:rPr lang="en-US" altLang="zh-CN" baseline="-25000" dirty="0" smtClean="0"/>
              <a:t>A</a:t>
            </a:r>
            <a:r>
              <a:rPr lang="zh-CN" altLang="en-US" dirty="0" smtClean="0"/>
              <a:t>和</a:t>
            </a:r>
            <a:r>
              <a:rPr lang="en-US" altLang="zh-CN" dirty="0" smtClean="0"/>
              <a:t>K</a:t>
            </a:r>
            <a:r>
              <a:rPr lang="en-US" altLang="zh-CN" baseline="-25000" dirty="0" smtClean="0"/>
              <a:t>B</a:t>
            </a:r>
            <a:r>
              <a:rPr lang="zh-CN" altLang="en-US" dirty="0" smtClean="0"/>
              <a:t>：</a:t>
            </a:r>
          </a:p>
          <a:p>
            <a:pPr lvl="1"/>
            <a:r>
              <a:rPr lang="en-US" altLang="zh-CN" dirty="0" smtClean="0"/>
              <a:t>A</a:t>
            </a:r>
            <a:r>
              <a:rPr lang="zh-CN" altLang="en-US" dirty="0" smtClean="0"/>
              <a:t>向</a:t>
            </a:r>
            <a:r>
              <a:rPr lang="en-US" altLang="zh-CN" dirty="0" smtClean="0"/>
              <a:t>KDC</a:t>
            </a:r>
            <a:r>
              <a:rPr lang="zh-CN" altLang="en-US" dirty="0" smtClean="0"/>
              <a:t>发出请求，要求得到与</a:t>
            </a:r>
            <a:r>
              <a:rPr lang="en-US" altLang="zh-CN" dirty="0" smtClean="0"/>
              <a:t>B</a:t>
            </a:r>
            <a:r>
              <a:rPr lang="zh-CN" altLang="en-US" dirty="0" smtClean="0"/>
              <a:t>通信的会话密钥</a:t>
            </a:r>
          </a:p>
          <a:p>
            <a:pPr lvl="1"/>
            <a:r>
              <a:rPr lang="en-US" altLang="zh-CN" dirty="0" smtClean="0"/>
              <a:t>KDC</a:t>
            </a:r>
            <a:r>
              <a:rPr lang="zh-CN" altLang="en-US" dirty="0" smtClean="0"/>
              <a:t>用</a:t>
            </a:r>
            <a:r>
              <a:rPr lang="en-US" altLang="zh-CN" dirty="0" smtClean="0"/>
              <a:t>K</a:t>
            </a:r>
            <a:r>
              <a:rPr lang="en-US" altLang="zh-CN" baseline="-25000" dirty="0" smtClean="0"/>
              <a:t>A</a:t>
            </a:r>
            <a:r>
              <a:rPr lang="zh-CN" altLang="en-US" dirty="0" smtClean="0"/>
              <a:t>加密传送给</a:t>
            </a:r>
            <a:r>
              <a:rPr lang="en-US" altLang="zh-CN" dirty="0" smtClean="0"/>
              <a:t>A</a:t>
            </a:r>
            <a:r>
              <a:rPr lang="zh-CN" altLang="en-US" dirty="0" smtClean="0"/>
              <a:t>如下内容：</a:t>
            </a:r>
          </a:p>
          <a:p>
            <a:pPr lvl="2"/>
            <a:r>
              <a:rPr lang="zh-CN" altLang="en-US" dirty="0" smtClean="0"/>
              <a:t>一次性会话密钥</a:t>
            </a:r>
            <a:r>
              <a:rPr lang="en-US" altLang="zh-CN" dirty="0" smtClean="0"/>
              <a:t>K</a:t>
            </a:r>
            <a:r>
              <a:rPr lang="en-US" altLang="zh-CN" baseline="-25000" dirty="0" smtClean="0"/>
              <a:t>S</a:t>
            </a:r>
          </a:p>
          <a:p>
            <a:pPr lvl="2"/>
            <a:r>
              <a:rPr lang="zh-CN" altLang="en-US" dirty="0" smtClean="0"/>
              <a:t>原始请求报文</a:t>
            </a:r>
          </a:p>
          <a:p>
            <a:pPr lvl="2"/>
            <a:r>
              <a:rPr lang="zh-CN" altLang="en-US" dirty="0" smtClean="0"/>
              <a:t>用</a:t>
            </a:r>
            <a:r>
              <a:rPr lang="en-US" altLang="zh-CN" dirty="0" smtClean="0"/>
              <a:t>K</a:t>
            </a:r>
            <a:r>
              <a:rPr lang="en-US" altLang="zh-CN" baseline="-25000" dirty="0" smtClean="0"/>
              <a:t>B</a:t>
            </a:r>
            <a:r>
              <a:rPr lang="zh-CN" altLang="en-US" dirty="0" smtClean="0"/>
              <a:t>加密的要发给</a:t>
            </a:r>
            <a:r>
              <a:rPr lang="en-US" altLang="zh-CN" dirty="0" smtClean="0"/>
              <a:t>B</a:t>
            </a:r>
            <a:r>
              <a:rPr lang="zh-CN" altLang="en-US" dirty="0" smtClean="0"/>
              <a:t>的会话密钥</a:t>
            </a:r>
            <a:r>
              <a:rPr lang="en-US" altLang="zh-CN" dirty="0" smtClean="0"/>
              <a:t>K</a:t>
            </a:r>
            <a:r>
              <a:rPr lang="en-US" altLang="zh-CN" baseline="-25000" dirty="0" smtClean="0"/>
              <a:t>S</a:t>
            </a:r>
            <a:r>
              <a:rPr lang="zh-CN" altLang="en-US" dirty="0" smtClean="0"/>
              <a:t>和</a:t>
            </a:r>
            <a:r>
              <a:rPr lang="en-US" altLang="zh-CN" dirty="0" smtClean="0"/>
              <a:t>A</a:t>
            </a:r>
            <a:r>
              <a:rPr lang="zh-CN" altLang="en-US" dirty="0" smtClean="0"/>
              <a:t>的标识符</a:t>
            </a:r>
            <a:r>
              <a:rPr lang="en-US" altLang="zh-CN" dirty="0" smtClean="0"/>
              <a:t>ID</a:t>
            </a:r>
            <a:r>
              <a:rPr lang="en-US" altLang="zh-CN" baseline="-25000" dirty="0" smtClean="0"/>
              <a:t>A</a:t>
            </a:r>
            <a:endParaRPr lang="en-US" altLang="zh-CN" dirty="0" smtClean="0"/>
          </a:p>
          <a:p>
            <a:pPr lvl="1"/>
            <a:r>
              <a:rPr lang="en-US" altLang="zh-CN" dirty="0" smtClean="0"/>
              <a:t>A</a:t>
            </a:r>
            <a:r>
              <a:rPr lang="zh-CN" altLang="en-US" dirty="0" smtClean="0"/>
              <a:t>得到会话密钥</a:t>
            </a:r>
            <a:r>
              <a:rPr lang="en-US" altLang="zh-CN" dirty="0" smtClean="0"/>
              <a:t>K</a:t>
            </a:r>
            <a:r>
              <a:rPr lang="en-US" altLang="zh-CN" baseline="-25000" dirty="0" smtClean="0"/>
              <a:t>S</a:t>
            </a:r>
            <a:r>
              <a:rPr lang="zh-CN" altLang="en-US" dirty="0" smtClean="0"/>
              <a:t>并将有关信息发给</a:t>
            </a:r>
            <a:r>
              <a:rPr lang="en-US" altLang="zh-CN" dirty="0" smtClean="0"/>
              <a:t>B</a:t>
            </a:r>
          </a:p>
          <a:p>
            <a:pPr lvl="1"/>
            <a:r>
              <a:rPr lang="en-US" altLang="zh-CN" dirty="0" smtClean="0"/>
              <a:t>A</a:t>
            </a:r>
            <a:r>
              <a:rPr lang="zh-CN" altLang="en-US" dirty="0" smtClean="0"/>
              <a:t>和</a:t>
            </a:r>
            <a:r>
              <a:rPr lang="en-US" altLang="zh-CN" dirty="0" smtClean="0"/>
              <a:t>B</a:t>
            </a:r>
            <a:r>
              <a:rPr lang="zh-CN" altLang="en-US" dirty="0" smtClean="0"/>
              <a:t>之间进行认证，并正式秘密通信</a:t>
            </a:r>
          </a:p>
          <a:p>
            <a:pPr lvl="1"/>
            <a:endParaRPr lang="en-AU" altLang="zh-CN" dirty="0" smtClean="0"/>
          </a:p>
          <a:p>
            <a:r>
              <a:rPr lang="zh-CN" altLang="en-US" dirty="0" smtClean="0"/>
              <a:t>存在重放攻击</a:t>
            </a:r>
            <a:endParaRPr lang="en-US" altLang="zh-CN" dirty="0" smtClean="0"/>
          </a:p>
          <a:p>
            <a:pPr lvl="1"/>
            <a:r>
              <a:rPr lang="en-US" altLang="zh-CN" dirty="0" smtClean="0"/>
              <a:t>A</a:t>
            </a:r>
            <a:r>
              <a:rPr lang="zh-CN" altLang="en-US" dirty="0" smtClean="0"/>
              <a:t>再次发出请求时，攻击者假冒</a:t>
            </a:r>
            <a:r>
              <a:rPr lang="en-US" altLang="zh-CN" dirty="0" smtClean="0"/>
              <a:t>KDC</a:t>
            </a:r>
            <a:r>
              <a:rPr lang="zh-CN" altLang="en-US" dirty="0" smtClean="0"/>
              <a:t>返回上一次的结果</a:t>
            </a:r>
            <a:endParaRPr lang="en-AU" altLang="zh-CN" dirty="0" smtClean="0"/>
          </a:p>
          <a:p>
            <a:pPr lvl="1"/>
            <a:r>
              <a:rPr lang="zh-CN" altLang="en-US" dirty="0" smtClean="0"/>
              <a:t>使用</a:t>
            </a:r>
            <a:r>
              <a:rPr lang="en-AU" altLang="zh-CN" dirty="0" smtClean="0"/>
              <a:t>Nonce</a:t>
            </a:r>
            <a:r>
              <a:rPr lang="zh-CN" altLang="en-US" dirty="0" smtClean="0"/>
              <a:t>（临时交互号：</a:t>
            </a:r>
            <a:r>
              <a:rPr lang="zh-CN" altLang="en-AU" dirty="0" smtClean="0"/>
              <a:t>时间戳、计数器或随机数</a:t>
            </a:r>
            <a:r>
              <a:rPr lang="zh-CN" altLang="en-US" dirty="0" smtClean="0"/>
              <a:t>）</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9348792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修改的密钥分配方案</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500034" y="1428736"/>
            <a:ext cx="8143933" cy="4671802"/>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53</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9" name="流程图: 可选过程 8">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
        <p:nvSpPr>
          <p:cNvPr id="5" name="TextBox 4"/>
          <p:cNvSpPr txBox="1"/>
          <p:nvPr/>
        </p:nvSpPr>
        <p:spPr>
          <a:xfrm>
            <a:off x="1998399" y="5901207"/>
            <a:ext cx="6144631" cy="646331"/>
          </a:xfrm>
          <a:prstGeom prst="rect">
            <a:avLst/>
          </a:prstGeom>
          <a:noFill/>
        </p:spPr>
        <p:txBody>
          <a:bodyPr wrap="none" rtlCol="0">
            <a:spAutoFit/>
          </a:bodyPr>
          <a:lstStyle/>
          <a:p>
            <a:r>
              <a:rPr lang="en-US" altLang="zh-CN" dirty="0" smtClean="0">
                <a:solidFill>
                  <a:schemeClr val="tx2"/>
                </a:solidFill>
              </a:rPr>
              <a:t>A</a:t>
            </a:r>
            <a:r>
              <a:rPr lang="zh-CN" altLang="en-US" dirty="0" smtClean="0">
                <a:solidFill>
                  <a:schemeClr val="tx2"/>
                </a:solidFill>
              </a:rPr>
              <a:t>没有确认对方是不是</a:t>
            </a:r>
            <a:r>
              <a:rPr lang="en-US" altLang="zh-CN" dirty="0" smtClean="0">
                <a:solidFill>
                  <a:schemeClr val="tx2"/>
                </a:solidFill>
              </a:rPr>
              <a:t>B</a:t>
            </a:r>
            <a:r>
              <a:rPr lang="zh-CN" altLang="en-US" dirty="0" smtClean="0">
                <a:solidFill>
                  <a:schemeClr val="tx2"/>
                </a:solidFill>
              </a:rPr>
              <a:t>。第</a:t>
            </a:r>
            <a:r>
              <a:rPr lang="en-US" altLang="zh-CN" dirty="0" smtClean="0">
                <a:solidFill>
                  <a:schemeClr val="tx2"/>
                </a:solidFill>
              </a:rPr>
              <a:t>3</a:t>
            </a:r>
            <a:r>
              <a:rPr lang="zh-CN" altLang="en-US" dirty="0" smtClean="0">
                <a:solidFill>
                  <a:schemeClr val="tx2"/>
                </a:solidFill>
              </a:rPr>
              <a:t>步可以改为</a:t>
            </a:r>
            <a:r>
              <a:rPr lang="en-US" altLang="zh-CN" dirty="0" smtClean="0">
                <a:solidFill>
                  <a:schemeClr val="tx2"/>
                </a:solidFill>
              </a:rPr>
              <a:t>E(K</a:t>
            </a:r>
            <a:r>
              <a:rPr lang="en-US" altLang="zh-CN" baseline="-25000" dirty="0" smtClean="0">
                <a:solidFill>
                  <a:schemeClr val="tx2"/>
                </a:solidFill>
              </a:rPr>
              <a:t>b</a:t>
            </a:r>
            <a:r>
              <a:rPr lang="en-US" altLang="zh-CN" dirty="0" smtClean="0">
                <a:solidFill>
                  <a:schemeClr val="tx2"/>
                </a:solidFill>
              </a:rPr>
              <a:t>,[K</a:t>
            </a:r>
            <a:r>
              <a:rPr lang="en-US" altLang="zh-CN" baseline="-25000" dirty="0" smtClean="0">
                <a:solidFill>
                  <a:schemeClr val="tx2"/>
                </a:solidFill>
              </a:rPr>
              <a:t>s</a:t>
            </a:r>
            <a:r>
              <a:rPr lang="en-US" altLang="zh-CN" dirty="0" smtClean="0">
                <a:solidFill>
                  <a:schemeClr val="tx2"/>
                </a:solidFill>
              </a:rPr>
              <a:t>||ID</a:t>
            </a:r>
            <a:r>
              <a:rPr lang="en-US" altLang="zh-CN" baseline="-25000" dirty="0" smtClean="0">
                <a:solidFill>
                  <a:schemeClr val="tx2"/>
                </a:solidFill>
              </a:rPr>
              <a:t>A</a:t>
            </a:r>
            <a:r>
              <a:rPr lang="en-US" altLang="zh-CN" dirty="0" smtClean="0">
                <a:solidFill>
                  <a:schemeClr val="tx2"/>
                </a:solidFill>
              </a:rPr>
              <a:t>]||N</a:t>
            </a:r>
            <a:r>
              <a:rPr lang="en-US" altLang="zh-CN" baseline="-25000" dirty="0" smtClean="0">
                <a:solidFill>
                  <a:schemeClr val="tx2"/>
                </a:solidFill>
              </a:rPr>
              <a:t>3</a:t>
            </a:r>
            <a:r>
              <a:rPr lang="en-US" altLang="zh-CN" dirty="0">
                <a:solidFill>
                  <a:schemeClr val="tx2"/>
                </a:solidFill>
              </a:rPr>
              <a:t>)</a:t>
            </a:r>
            <a:endParaRPr lang="en-US" altLang="zh-CN" dirty="0" smtClean="0">
              <a:solidFill>
                <a:schemeClr val="tx2"/>
              </a:solidFill>
            </a:endParaRPr>
          </a:p>
          <a:p>
            <a:r>
              <a:rPr lang="zh-CN" altLang="en-US" dirty="0" smtClean="0">
                <a:solidFill>
                  <a:schemeClr val="tx2"/>
                </a:solidFill>
              </a:rPr>
              <a:t>第</a:t>
            </a:r>
            <a:r>
              <a:rPr lang="en-US" altLang="zh-CN" dirty="0" smtClean="0">
                <a:solidFill>
                  <a:schemeClr val="tx2"/>
                </a:solidFill>
              </a:rPr>
              <a:t>4</a:t>
            </a:r>
            <a:r>
              <a:rPr lang="zh-CN" altLang="en-US" dirty="0" smtClean="0">
                <a:solidFill>
                  <a:schemeClr val="tx2"/>
                </a:solidFill>
              </a:rPr>
              <a:t>步</a:t>
            </a:r>
            <a:r>
              <a:rPr lang="en-US" altLang="zh-CN" dirty="0" smtClean="0">
                <a:solidFill>
                  <a:schemeClr val="tx2"/>
                </a:solidFill>
              </a:rPr>
              <a:t>B</a:t>
            </a:r>
            <a:r>
              <a:rPr lang="zh-CN" altLang="en-US" dirty="0" smtClean="0">
                <a:solidFill>
                  <a:schemeClr val="tx2"/>
                </a:solidFill>
              </a:rPr>
              <a:t>返回</a:t>
            </a:r>
            <a:r>
              <a:rPr lang="en-US" altLang="zh-CN" dirty="0" smtClean="0">
                <a:solidFill>
                  <a:schemeClr val="tx2"/>
                </a:solidFill>
              </a:rPr>
              <a:t>E(K</a:t>
            </a:r>
            <a:r>
              <a:rPr lang="en-US" altLang="zh-CN" baseline="-25000" dirty="0" smtClean="0">
                <a:solidFill>
                  <a:schemeClr val="tx2"/>
                </a:solidFill>
              </a:rPr>
              <a:t>s</a:t>
            </a:r>
            <a:r>
              <a:rPr lang="en-US" altLang="zh-CN" dirty="0" smtClean="0">
                <a:solidFill>
                  <a:schemeClr val="tx2"/>
                </a:solidFill>
              </a:rPr>
              <a:t>,[N</a:t>
            </a:r>
            <a:r>
              <a:rPr lang="en-US" altLang="zh-CN" baseline="-25000" dirty="0" smtClean="0">
                <a:solidFill>
                  <a:schemeClr val="tx2"/>
                </a:solidFill>
              </a:rPr>
              <a:t>2</a:t>
            </a:r>
            <a:r>
              <a:rPr lang="en-US" altLang="zh-CN" dirty="0" smtClean="0">
                <a:solidFill>
                  <a:schemeClr val="tx2"/>
                </a:solidFill>
              </a:rPr>
              <a:t>||N</a:t>
            </a:r>
            <a:r>
              <a:rPr lang="en-US" altLang="zh-CN" baseline="-25000" dirty="0" smtClean="0">
                <a:solidFill>
                  <a:schemeClr val="tx2"/>
                </a:solidFill>
              </a:rPr>
              <a:t>3</a:t>
            </a:r>
            <a:r>
              <a:rPr lang="en-US" altLang="zh-CN" dirty="0" smtClean="0">
                <a:solidFill>
                  <a:schemeClr val="tx2"/>
                </a:solidFill>
              </a:rPr>
              <a:t>])</a:t>
            </a:r>
          </a:p>
        </p:txBody>
      </p:sp>
    </p:spTree>
    <p:extLst>
      <p:ext uri="{BB962C8B-B14F-4D97-AF65-F5344CB8AC3E}">
        <p14:creationId xmlns:p14="http://schemas.microsoft.com/office/powerpoint/2010/main" val="5417870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一种对用户透明的密钥管理方案</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428596" y="1406788"/>
            <a:ext cx="8215370" cy="4879732"/>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54</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9" name="流程图: 可选过程 8">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6103976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三、公钥密码系统的密钥分配</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latin typeface="+mn-ea"/>
                <a:ea typeface="+mn-ea"/>
              </a:rPr>
              <a:t>公钥的管理</a:t>
            </a:r>
            <a:r>
              <a:rPr lang="en-US" altLang="zh-CN" dirty="0" smtClean="0">
                <a:latin typeface="+mn-ea"/>
                <a:ea typeface="+mn-ea"/>
              </a:rPr>
              <a:t>/</a:t>
            </a:r>
            <a:r>
              <a:rPr lang="zh-CN" altLang="en-US" dirty="0" smtClean="0">
                <a:latin typeface="+mn-ea"/>
                <a:ea typeface="+mn-ea"/>
              </a:rPr>
              <a:t>分配方法：</a:t>
            </a:r>
            <a:endParaRPr lang="en-US" altLang="zh-CN" dirty="0" smtClean="0">
              <a:latin typeface="+mn-ea"/>
              <a:ea typeface="+mn-ea"/>
            </a:endParaRPr>
          </a:p>
          <a:p>
            <a:pPr lvl="1">
              <a:lnSpc>
                <a:spcPct val="90000"/>
              </a:lnSpc>
            </a:pPr>
            <a:endParaRPr lang="en-US" altLang="zh-CN" sz="2400" dirty="0" smtClean="0">
              <a:latin typeface="+mn-ea"/>
              <a:ea typeface="+mn-ea"/>
            </a:endParaRPr>
          </a:p>
          <a:p>
            <a:pPr lvl="1">
              <a:lnSpc>
                <a:spcPct val="90000"/>
              </a:lnSpc>
            </a:pPr>
            <a:r>
              <a:rPr lang="zh-CN" altLang="en-US" sz="2400" dirty="0" smtClean="0">
                <a:latin typeface="+mn-ea"/>
                <a:ea typeface="+mn-ea"/>
              </a:rPr>
              <a:t>公开发布</a:t>
            </a:r>
            <a:endParaRPr lang="en-US" altLang="zh-CN" sz="2400" dirty="0" smtClean="0">
              <a:latin typeface="+mn-ea"/>
              <a:ea typeface="+mn-ea"/>
            </a:endParaRPr>
          </a:p>
          <a:p>
            <a:pPr lvl="1">
              <a:lnSpc>
                <a:spcPct val="90000"/>
              </a:lnSpc>
            </a:pPr>
            <a:endParaRPr lang="en-US" altLang="zh-CN" sz="2400" dirty="0" smtClean="0">
              <a:latin typeface="+mn-ea"/>
              <a:ea typeface="+mn-ea"/>
            </a:endParaRPr>
          </a:p>
          <a:p>
            <a:pPr lvl="1">
              <a:lnSpc>
                <a:spcPct val="90000"/>
              </a:lnSpc>
            </a:pPr>
            <a:r>
              <a:rPr lang="zh-CN" altLang="en-US" sz="2400" dirty="0" smtClean="0">
                <a:latin typeface="+mn-ea"/>
                <a:ea typeface="+mn-ea"/>
              </a:rPr>
              <a:t>公开可访问目录</a:t>
            </a:r>
            <a:endParaRPr lang="en-AU" altLang="zh-CN" sz="2400" dirty="0" smtClean="0">
              <a:latin typeface="+mn-ea"/>
              <a:ea typeface="+mn-ea"/>
            </a:endParaRPr>
          </a:p>
          <a:p>
            <a:pPr lvl="1">
              <a:lnSpc>
                <a:spcPct val="90000"/>
              </a:lnSpc>
            </a:pPr>
            <a:endParaRPr lang="en-US" altLang="zh-CN" sz="2400" dirty="0" smtClean="0">
              <a:latin typeface="+mn-ea"/>
              <a:ea typeface="+mn-ea"/>
            </a:endParaRPr>
          </a:p>
          <a:p>
            <a:pPr lvl="1">
              <a:lnSpc>
                <a:spcPct val="90000"/>
              </a:lnSpc>
            </a:pPr>
            <a:r>
              <a:rPr lang="zh-CN" altLang="en-US" sz="2400" dirty="0" smtClean="0">
                <a:latin typeface="+mn-ea"/>
                <a:ea typeface="+mn-ea"/>
              </a:rPr>
              <a:t>公钥授权</a:t>
            </a:r>
            <a:endParaRPr lang="en-US" altLang="zh-CN" sz="2400" dirty="0" smtClean="0">
              <a:latin typeface="+mn-ea"/>
              <a:ea typeface="+mn-ea"/>
            </a:endParaRPr>
          </a:p>
          <a:p>
            <a:pPr lvl="1">
              <a:lnSpc>
                <a:spcPct val="90000"/>
              </a:lnSpc>
            </a:pPr>
            <a:endParaRPr lang="en-US" altLang="zh-CN" sz="2400" dirty="0" smtClean="0">
              <a:latin typeface="+mn-ea"/>
              <a:ea typeface="+mn-ea"/>
            </a:endParaRPr>
          </a:p>
          <a:p>
            <a:pPr lvl="1">
              <a:lnSpc>
                <a:spcPct val="90000"/>
              </a:lnSpc>
            </a:pPr>
            <a:r>
              <a:rPr lang="zh-CN" altLang="en-US" sz="2400" dirty="0" smtClean="0">
                <a:latin typeface="+mn-ea"/>
                <a:ea typeface="+mn-ea"/>
              </a:rPr>
              <a:t>公钥证书</a:t>
            </a:r>
            <a:endParaRPr lang="zh-CN" altLang="en-US" dirty="0">
              <a:latin typeface="+mn-ea"/>
              <a:ea typeface="+mn-ea"/>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4026068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公钥的公开发布</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用户直接将公钥发送给另一方，或进行广播通知</a:t>
            </a:r>
            <a:endParaRPr lang="en-US" altLang="zh-CN" dirty="0" smtClean="0"/>
          </a:p>
          <a:p>
            <a:pPr lvl="1"/>
            <a:r>
              <a:rPr lang="zh-CN" altLang="en-US" dirty="0" smtClean="0"/>
              <a:t>例如：将</a:t>
            </a:r>
            <a:r>
              <a:rPr lang="en-US" altLang="zh-CN" dirty="0" smtClean="0"/>
              <a:t>PGP</a:t>
            </a:r>
            <a:r>
              <a:rPr lang="zh-CN" altLang="en-US" dirty="0" smtClean="0"/>
              <a:t>密钥附在邮件上或发布给新闻组</a:t>
            </a:r>
            <a:r>
              <a:rPr lang="en-US" altLang="zh-CN" dirty="0" smtClean="0"/>
              <a:t>/</a:t>
            </a:r>
            <a:r>
              <a:rPr lang="zh-CN" altLang="en-US" dirty="0" smtClean="0"/>
              <a:t>邮件组</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主要弱点是可以被伪造</a:t>
            </a:r>
            <a:endParaRPr lang="en-US" altLang="zh-CN" dirty="0" smtClean="0"/>
          </a:p>
          <a:p>
            <a:pPr lvl="1"/>
            <a:r>
              <a:rPr lang="zh-CN" altLang="en-US" dirty="0" smtClean="0"/>
              <a:t>假冒者可以冒充用户</a:t>
            </a:r>
            <a:r>
              <a:rPr lang="en-US" altLang="zh-CN" dirty="0" smtClean="0"/>
              <a:t>A</a:t>
            </a:r>
            <a:r>
              <a:rPr lang="zh-CN" altLang="en-US" dirty="0" smtClean="0"/>
              <a:t>，将公钥公开发布</a:t>
            </a:r>
            <a:endParaRPr lang="en-US" altLang="zh-CN" dirty="0" smtClean="0"/>
          </a:p>
          <a:p>
            <a:pPr lvl="1"/>
            <a:r>
              <a:rPr lang="zh-CN" altLang="en-US" dirty="0" smtClean="0"/>
              <a:t>在用户</a:t>
            </a:r>
            <a:r>
              <a:rPr lang="en-US" altLang="zh-CN" dirty="0" smtClean="0"/>
              <a:t>A</a:t>
            </a:r>
            <a:r>
              <a:rPr lang="zh-CN" altLang="en-US" dirty="0" smtClean="0"/>
              <a:t>发现，并通知所有人之前，假冒者可以解读所有发往</a:t>
            </a:r>
            <a:r>
              <a:rPr lang="en-US" altLang="zh-CN" dirty="0" smtClean="0"/>
              <a:t>A</a:t>
            </a:r>
            <a:r>
              <a:rPr lang="zh-CN" altLang="en-US" dirty="0" smtClean="0"/>
              <a:t>的消息</a:t>
            </a:r>
            <a:endParaRPr lang="en-US" altLang="zh-CN" dirty="0" smtClean="0"/>
          </a:p>
        </p:txBody>
      </p:sp>
      <p:pic>
        <p:nvPicPr>
          <p:cNvPr id="7170" name="Picture 2"/>
          <p:cNvPicPr>
            <a:picLocks noChangeAspect="1" noChangeArrowheads="1"/>
          </p:cNvPicPr>
          <p:nvPr/>
        </p:nvPicPr>
        <p:blipFill>
          <a:blip r:embed="rId2" cstate="print"/>
          <a:srcRect/>
          <a:stretch>
            <a:fillRect/>
          </a:stretch>
        </p:blipFill>
        <p:spPr bwMode="auto">
          <a:xfrm>
            <a:off x="1500166" y="2357430"/>
            <a:ext cx="6000792" cy="2070537"/>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56</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42407786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公开可访问的目录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在一个公开可访问目录下注册公钥</a:t>
            </a:r>
            <a:endParaRPr lang="en-US" altLang="zh-CN" dirty="0" smtClean="0"/>
          </a:p>
          <a:p>
            <a:pPr lvl="1"/>
            <a:r>
              <a:rPr lang="zh-CN" altLang="en-US" dirty="0" smtClean="0"/>
              <a:t>提供更高的安全性</a:t>
            </a:r>
            <a:endParaRPr lang="en-US" altLang="zh-CN" dirty="0" smtClean="0"/>
          </a:p>
          <a:p>
            <a:r>
              <a:rPr lang="zh-CN" altLang="en-US" dirty="0" smtClean="0"/>
              <a:t>该目录应由可信实体或组织负责，内容包括：</a:t>
            </a:r>
            <a:endParaRPr lang="en-US" altLang="zh-CN" dirty="0" smtClean="0"/>
          </a:p>
          <a:p>
            <a:pPr lvl="1"/>
            <a:r>
              <a:rPr lang="zh-CN" altLang="en-US" dirty="0" smtClean="0"/>
              <a:t>包括条目｛姓名，公钥｝</a:t>
            </a:r>
            <a:endParaRPr lang="en-US" altLang="zh-CN" dirty="0" smtClean="0"/>
          </a:p>
          <a:p>
            <a:pPr lvl="1"/>
            <a:r>
              <a:rPr lang="zh-CN" altLang="en-US" dirty="0" smtClean="0"/>
              <a:t>公钥的注册必须亲自进行，或通过安全认证的通信进行</a:t>
            </a:r>
            <a:endParaRPr lang="en-US" altLang="zh-CN" dirty="0" smtClean="0"/>
          </a:p>
          <a:p>
            <a:pPr lvl="1"/>
            <a:r>
              <a:rPr lang="zh-CN" altLang="en-US" dirty="0" smtClean="0"/>
              <a:t>用户可以在任何时刻更新公钥</a:t>
            </a:r>
            <a:endParaRPr lang="en-US" altLang="zh-CN" dirty="0" smtClean="0"/>
          </a:p>
          <a:p>
            <a:pPr lvl="1"/>
            <a:r>
              <a:rPr lang="zh-CN" altLang="en-US" dirty="0" smtClean="0"/>
              <a:t>该目录应定期更新</a:t>
            </a:r>
            <a:endParaRPr lang="en-US" altLang="zh-CN" dirty="0" smtClean="0"/>
          </a:p>
          <a:p>
            <a:pPr lvl="1"/>
            <a:r>
              <a:rPr lang="zh-CN" altLang="en-US" dirty="0" smtClean="0"/>
              <a:t>该目录可以通过网络访问</a:t>
            </a:r>
            <a:endParaRPr lang="en-US" altLang="zh-CN" dirty="0" smtClean="0"/>
          </a:p>
          <a:p>
            <a:endParaRPr lang="en-US" altLang="zh-CN" dirty="0" smtClean="0"/>
          </a:p>
          <a:p>
            <a:r>
              <a:rPr lang="zh-CN" altLang="en-US" dirty="0" smtClean="0"/>
              <a:t>仍有被假冒的风险</a:t>
            </a:r>
            <a:endParaRPr lang="en-US" altLang="zh-CN" dirty="0" smtClean="0"/>
          </a:p>
          <a:p>
            <a:pPr lvl="1"/>
            <a:r>
              <a:rPr lang="zh-CN" altLang="en-US" dirty="0" smtClean="0"/>
              <a:t>目录管理员的密钥泄漏</a:t>
            </a:r>
            <a:endParaRPr lang="en-US" altLang="zh-CN" dirty="0" smtClean="0"/>
          </a:p>
          <a:p>
            <a:pPr lvl="1"/>
            <a:r>
              <a:rPr lang="zh-CN" altLang="en-US" dirty="0" smtClean="0"/>
              <a:t>管理目录的服务器被攻破</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4644008" y="3640493"/>
            <a:ext cx="4219550" cy="2012320"/>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57</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6197630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公钥授权</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821348" y="1628800"/>
            <a:ext cx="7399964" cy="4248472"/>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58</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9" name="流程图: 可选过程 8">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4238632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pPr marL="457200" indent="-457200">
              <a:buFont typeface="+mj-lt"/>
              <a:buAutoNum type="arabicPeriod"/>
            </a:pPr>
            <a:r>
              <a:rPr lang="en-US" altLang="zh-CN" sz="2400" dirty="0" smtClean="0"/>
              <a:t>A</a:t>
            </a:r>
            <a:r>
              <a:rPr lang="zh-CN" altLang="en-US" sz="2400" dirty="0" smtClean="0"/>
              <a:t>发送带时间戳的消息给公钥管理员，请求</a:t>
            </a:r>
            <a:r>
              <a:rPr lang="en-US" altLang="zh-CN" sz="2400" dirty="0" smtClean="0"/>
              <a:t>B</a:t>
            </a:r>
            <a:r>
              <a:rPr lang="zh-CN" altLang="en-US" sz="2400" dirty="0" smtClean="0"/>
              <a:t>的当前公钥</a:t>
            </a:r>
          </a:p>
          <a:p>
            <a:pPr marL="457200" indent="-457200">
              <a:buFont typeface="+mj-lt"/>
              <a:buAutoNum type="arabicPeriod"/>
            </a:pPr>
            <a:r>
              <a:rPr lang="zh-CN" altLang="en-US" sz="2400" dirty="0" smtClean="0"/>
              <a:t>管理员给</a:t>
            </a:r>
            <a:r>
              <a:rPr lang="en-US" altLang="zh-CN" sz="2400" dirty="0" smtClean="0"/>
              <a:t>A</a:t>
            </a:r>
            <a:r>
              <a:rPr lang="zh-CN" altLang="en-US" sz="2400" dirty="0" smtClean="0"/>
              <a:t>发送用其私钥</a:t>
            </a:r>
            <a:r>
              <a:rPr lang="en-US" altLang="zh-CN" sz="2400" dirty="0" err="1" smtClean="0"/>
              <a:t>PR</a:t>
            </a:r>
            <a:r>
              <a:rPr lang="en-US" altLang="zh-CN" sz="2400" baseline="-25000" dirty="0" err="1" smtClean="0"/>
              <a:t>auth</a:t>
            </a:r>
            <a:r>
              <a:rPr lang="zh-CN" altLang="en-US" sz="2400" dirty="0" smtClean="0"/>
              <a:t>加密的消息，</a:t>
            </a:r>
            <a:r>
              <a:rPr lang="en-US" altLang="zh-CN" sz="2400" dirty="0" smtClean="0"/>
              <a:t>A</a:t>
            </a:r>
            <a:r>
              <a:rPr lang="zh-CN" altLang="en-US" sz="2400" dirty="0" smtClean="0"/>
              <a:t>用管理员的公钥解密，可以确信该消息来自管理员：</a:t>
            </a:r>
          </a:p>
          <a:p>
            <a:pPr marL="914400" lvl="1" indent="-457200"/>
            <a:r>
              <a:rPr lang="en-US" altLang="zh-CN" dirty="0" smtClean="0"/>
              <a:t>B</a:t>
            </a:r>
            <a:r>
              <a:rPr lang="zh-CN" altLang="en-US" dirty="0" smtClean="0"/>
              <a:t>的公钥</a:t>
            </a:r>
            <a:r>
              <a:rPr lang="en-US" altLang="zh-CN" dirty="0" err="1" smtClean="0"/>
              <a:t>PU</a:t>
            </a:r>
            <a:r>
              <a:rPr lang="en-US" altLang="zh-CN" baseline="-25000" dirty="0" err="1" smtClean="0"/>
              <a:t>b</a:t>
            </a:r>
            <a:r>
              <a:rPr lang="zh-CN" altLang="en-US" dirty="0" smtClean="0"/>
              <a:t>，用来加密；</a:t>
            </a:r>
          </a:p>
          <a:p>
            <a:pPr marL="914400" lvl="1" indent="-457200"/>
            <a:r>
              <a:rPr lang="zh-CN" altLang="en-US" dirty="0" smtClean="0"/>
              <a:t>原始请求，</a:t>
            </a:r>
            <a:r>
              <a:rPr lang="en-US" altLang="zh-CN" dirty="0" smtClean="0"/>
              <a:t>A</a:t>
            </a:r>
            <a:r>
              <a:rPr lang="zh-CN" altLang="en-US" dirty="0" smtClean="0"/>
              <a:t>可以验证其请求未被修改；</a:t>
            </a:r>
          </a:p>
          <a:p>
            <a:pPr marL="914400" lvl="1" indent="-457200"/>
            <a:r>
              <a:rPr lang="zh-CN" altLang="en-US" dirty="0" smtClean="0"/>
              <a:t>原始时间戳，</a:t>
            </a:r>
            <a:r>
              <a:rPr lang="en-US" altLang="zh-CN" dirty="0" smtClean="0"/>
              <a:t>A</a:t>
            </a:r>
            <a:r>
              <a:rPr lang="zh-CN" altLang="en-US" dirty="0" smtClean="0"/>
              <a:t>可以确定收到的不是的旧消息。</a:t>
            </a:r>
          </a:p>
          <a:p>
            <a:pPr marL="457200" indent="-457200">
              <a:buFont typeface="+mj-lt"/>
              <a:buAutoNum type="arabicPeriod"/>
            </a:pPr>
            <a:r>
              <a:rPr lang="en-US" altLang="zh-CN" sz="2400" dirty="0" smtClean="0"/>
              <a:t>A</a:t>
            </a:r>
            <a:r>
              <a:rPr lang="zh-CN" altLang="en-US" sz="2400" dirty="0" smtClean="0"/>
              <a:t>保存</a:t>
            </a:r>
            <a:r>
              <a:rPr lang="en-US" altLang="zh-CN" sz="2400" dirty="0" smtClean="0"/>
              <a:t>B</a:t>
            </a:r>
            <a:r>
              <a:rPr lang="zh-CN" altLang="en-US" sz="2400" dirty="0" smtClean="0"/>
              <a:t>的公钥</a:t>
            </a:r>
            <a:r>
              <a:rPr lang="en-US" altLang="zh-CN" sz="2400" dirty="0" err="1" smtClean="0"/>
              <a:t>PU</a:t>
            </a:r>
            <a:r>
              <a:rPr lang="en-US" altLang="zh-CN" sz="2400" baseline="-25000" dirty="0" err="1" smtClean="0"/>
              <a:t>b</a:t>
            </a:r>
            <a:r>
              <a:rPr lang="zh-CN" altLang="en-US" sz="2400" dirty="0" smtClean="0"/>
              <a:t>，并用它对包含标识</a:t>
            </a:r>
            <a:r>
              <a:rPr lang="en-US" altLang="zh-CN" sz="2400" dirty="0" smtClean="0"/>
              <a:t>ID</a:t>
            </a:r>
            <a:r>
              <a:rPr lang="en-US" altLang="zh-CN" sz="2400" baseline="-25000" dirty="0" smtClean="0"/>
              <a:t>A</a:t>
            </a:r>
            <a:r>
              <a:rPr lang="zh-CN" altLang="en-US" sz="2400" dirty="0" smtClean="0"/>
              <a:t>和</a:t>
            </a:r>
            <a:r>
              <a:rPr lang="en-US" altLang="zh-CN" sz="2400" dirty="0" smtClean="0"/>
              <a:t>Nonce</a:t>
            </a:r>
            <a:r>
              <a:rPr lang="en-US" altLang="zh-CN" sz="2400" baseline="-25000" dirty="0" smtClean="0"/>
              <a:t>1</a:t>
            </a:r>
            <a:r>
              <a:rPr lang="zh-CN" altLang="en-US" sz="2400" dirty="0" smtClean="0"/>
              <a:t>的消息加密，再发送给</a:t>
            </a:r>
            <a:r>
              <a:rPr lang="en-US" altLang="zh-CN" sz="2400" dirty="0" smtClean="0"/>
              <a:t>B</a:t>
            </a:r>
            <a:r>
              <a:rPr lang="zh-CN" altLang="en-US" sz="2400" dirty="0" smtClean="0"/>
              <a:t>；</a:t>
            </a:r>
            <a:r>
              <a:rPr lang="en-US" altLang="zh-CN" sz="2400" dirty="0" smtClean="0"/>
              <a:t>B</a:t>
            </a:r>
            <a:r>
              <a:rPr lang="zh-CN" altLang="en-US" sz="2400" dirty="0" smtClean="0"/>
              <a:t>用自己的私钥</a:t>
            </a:r>
            <a:r>
              <a:rPr lang="en-US" altLang="zh-CN" sz="2400" dirty="0" err="1" smtClean="0"/>
              <a:t>PU</a:t>
            </a:r>
            <a:r>
              <a:rPr lang="en-US" altLang="zh-CN" sz="2400" baseline="-25000" dirty="0" err="1" smtClean="0"/>
              <a:t>b</a:t>
            </a:r>
            <a:r>
              <a:rPr lang="zh-CN" altLang="en-US" sz="2400" dirty="0" smtClean="0"/>
              <a:t>解密</a:t>
            </a:r>
            <a:r>
              <a:rPr lang="en-US" altLang="zh-CN" sz="2400" dirty="0" smtClean="0"/>
              <a:t>A</a:t>
            </a:r>
            <a:r>
              <a:rPr lang="zh-CN" altLang="en-US" sz="2400" dirty="0" smtClean="0"/>
              <a:t>发来的消息</a:t>
            </a:r>
            <a:endParaRPr lang="en-US" altLang="zh-CN" sz="2400" dirty="0" smtClean="0"/>
          </a:p>
          <a:p>
            <a:pPr marL="457200" indent="-457200">
              <a:buNone/>
            </a:pPr>
            <a:r>
              <a:rPr lang="en-US" altLang="zh-CN" sz="2400" dirty="0" smtClean="0">
                <a:solidFill>
                  <a:schemeClr val="accent6"/>
                </a:solidFill>
              </a:rPr>
              <a:t>4,5.</a:t>
            </a:r>
            <a:r>
              <a:rPr lang="en-US" altLang="zh-CN" sz="2400" dirty="0" smtClean="0"/>
              <a:t>B</a:t>
            </a:r>
            <a:r>
              <a:rPr lang="zh-CN" altLang="en-US" sz="2400" dirty="0" smtClean="0"/>
              <a:t>以同样方式从管理员处得到</a:t>
            </a:r>
            <a:r>
              <a:rPr lang="en-US" altLang="zh-CN" sz="2400" dirty="0" smtClean="0"/>
              <a:t>A</a:t>
            </a:r>
            <a:r>
              <a:rPr lang="zh-CN" altLang="en-US" sz="2400" dirty="0" smtClean="0"/>
              <a:t>的公钥</a:t>
            </a:r>
            <a:r>
              <a:rPr lang="en-US" altLang="zh-CN" sz="2400" dirty="0" err="1" smtClean="0"/>
              <a:t>PU</a:t>
            </a:r>
            <a:r>
              <a:rPr lang="en-US" altLang="zh-CN" sz="2400" baseline="-25000" dirty="0" err="1" smtClean="0"/>
              <a:t>a</a:t>
            </a:r>
            <a:endParaRPr lang="zh-CN" altLang="en-US" sz="2400" dirty="0" smtClean="0"/>
          </a:p>
          <a:p>
            <a:pPr marL="457200" indent="-457200">
              <a:buFont typeface="+mj-lt"/>
              <a:buAutoNum type="arabicPeriod" startAt="6"/>
            </a:pPr>
            <a:r>
              <a:rPr lang="en-US" altLang="zh-CN" sz="2400" dirty="0" smtClean="0"/>
              <a:t>B</a:t>
            </a:r>
            <a:r>
              <a:rPr lang="zh-CN" altLang="en-US" sz="2400" dirty="0" smtClean="0"/>
              <a:t>用</a:t>
            </a:r>
            <a:r>
              <a:rPr lang="en-US" altLang="zh-CN" sz="2400" dirty="0" err="1" smtClean="0"/>
              <a:t>PU</a:t>
            </a:r>
            <a:r>
              <a:rPr lang="en-US" altLang="zh-CN" sz="2400" baseline="-25000" dirty="0" err="1" smtClean="0"/>
              <a:t>a</a:t>
            </a:r>
            <a:r>
              <a:rPr lang="zh-CN" altLang="en-US" sz="2400" dirty="0" smtClean="0"/>
              <a:t>对</a:t>
            </a:r>
            <a:r>
              <a:rPr lang="en-US" altLang="zh-CN" sz="2400" dirty="0" smtClean="0"/>
              <a:t>A</a:t>
            </a:r>
            <a:r>
              <a:rPr lang="zh-CN" altLang="en-US" sz="2400" dirty="0" smtClean="0"/>
              <a:t>的</a:t>
            </a:r>
            <a:r>
              <a:rPr lang="en-US" altLang="zh-CN" sz="2400" dirty="0" smtClean="0"/>
              <a:t>N</a:t>
            </a:r>
            <a:r>
              <a:rPr lang="en-US" altLang="zh-CN" sz="2400" baseline="-25000" dirty="0" smtClean="0"/>
              <a:t>1</a:t>
            </a:r>
            <a:r>
              <a:rPr lang="zh-CN" altLang="en-US" sz="2400" dirty="0" smtClean="0"/>
              <a:t>和</a:t>
            </a:r>
            <a:r>
              <a:rPr lang="en-US" altLang="zh-CN" sz="2400" dirty="0" smtClean="0"/>
              <a:t>B</a:t>
            </a:r>
            <a:r>
              <a:rPr lang="zh-CN" altLang="en-US" sz="2400" dirty="0" smtClean="0"/>
              <a:t>的</a:t>
            </a:r>
            <a:r>
              <a:rPr lang="en-US" altLang="zh-CN" sz="2400" dirty="0" smtClean="0"/>
              <a:t>N</a:t>
            </a:r>
            <a:r>
              <a:rPr lang="en-US" altLang="zh-CN" sz="2400" baseline="-25000" dirty="0" smtClean="0"/>
              <a:t>2</a:t>
            </a:r>
            <a:r>
              <a:rPr lang="zh-CN" altLang="en-US" sz="2400" dirty="0" smtClean="0"/>
              <a:t>加密，发送给</a:t>
            </a:r>
            <a:r>
              <a:rPr lang="en-US" altLang="zh-CN" sz="2400" dirty="0" smtClean="0"/>
              <a:t>A</a:t>
            </a:r>
          </a:p>
          <a:p>
            <a:pPr marL="457200" indent="-457200">
              <a:buFont typeface="+mj-lt"/>
              <a:buAutoNum type="arabicPeriod" startAt="6"/>
            </a:pPr>
            <a:r>
              <a:rPr lang="en-US" altLang="zh-CN" sz="2400" dirty="0" smtClean="0"/>
              <a:t>A</a:t>
            </a:r>
            <a:r>
              <a:rPr lang="zh-CN" altLang="en-US" sz="2400" dirty="0" smtClean="0"/>
              <a:t>用</a:t>
            </a:r>
            <a:r>
              <a:rPr lang="en-US" altLang="zh-CN" sz="2400" dirty="0" smtClean="0"/>
              <a:t>B</a:t>
            </a:r>
            <a:r>
              <a:rPr lang="zh-CN" altLang="en-US" sz="2400" dirty="0" smtClean="0"/>
              <a:t>的公钥</a:t>
            </a:r>
            <a:r>
              <a:rPr lang="en-US" altLang="zh-CN" sz="2400" dirty="0" err="1" smtClean="0"/>
              <a:t>PU</a:t>
            </a:r>
            <a:r>
              <a:rPr lang="en-US" altLang="zh-CN" sz="2400" baseline="-25000" dirty="0" err="1" smtClean="0"/>
              <a:t>b</a:t>
            </a:r>
            <a:r>
              <a:rPr lang="zh-CN" altLang="en-US" sz="2400" dirty="0" smtClean="0"/>
              <a:t>对</a:t>
            </a:r>
            <a:r>
              <a:rPr lang="en-US" altLang="zh-CN" sz="2400" dirty="0" smtClean="0"/>
              <a:t>N</a:t>
            </a:r>
            <a:r>
              <a:rPr lang="en-US" altLang="zh-CN" sz="2400" baseline="-25000" dirty="0" smtClean="0"/>
              <a:t>2</a:t>
            </a:r>
            <a:r>
              <a:rPr lang="zh-CN" altLang="en-US" sz="2400" dirty="0" smtClean="0"/>
              <a:t>加密并发送给</a:t>
            </a:r>
            <a:r>
              <a:rPr lang="en-US" altLang="zh-CN" sz="2400" dirty="0" smtClean="0"/>
              <a:t>B</a:t>
            </a:r>
            <a:r>
              <a:rPr lang="zh-CN" altLang="en-US" sz="2400" dirty="0" smtClean="0"/>
              <a:t>，使</a:t>
            </a:r>
            <a:r>
              <a:rPr lang="en-US" altLang="zh-CN" sz="2400" dirty="0" smtClean="0"/>
              <a:t>B</a:t>
            </a:r>
            <a:r>
              <a:rPr lang="zh-CN" altLang="en-US" sz="2400" dirty="0" smtClean="0"/>
              <a:t>相信对方是</a:t>
            </a:r>
            <a:r>
              <a:rPr lang="en-US" altLang="zh-CN" sz="2400" dirty="0" smtClean="0"/>
              <a:t>A</a:t>
            </a:r>
            <a:endParaRPr lang="zh-CN" altLang="en-US" sz="24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913290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流量分析</a:t>
            </a:r>
            <a:endParaRPr lang="zh-CN" altLang="en-US" dirty="0"/>
          </a:p>
        </p:txBody>
      </p:sp>
      <p:sp>
        <p:nvSpPr>
          <p:cNvPr id="3" name="内容占位符 2"/>
          <p:cNvSpPr>
            <a:spLocks noGrp="1"/>
          </p:cNvSpPr>
          <p:nvPr>
            <p:ph idx="1"/>
          </p:nvPr>
        </p:nvSpPr>
        <p:spPr/>
        <p:txBody>
          <a:bodyPr>
            <a:normAutofit/>
          </a:bodyPr>
          <a:lstStyle/>
          <a:p>
            <a:r>
              <a:rPr lang="zh-CN" altLang="en-US" dirty="0" smtClean="0"/>
              <a:t>使用端到端加密时，必须保留数据包头不加密，保证网络能够获得正确的路由信息</a:t>
            </a:r>
            <a:endParaRPr lang="en-US" altLang="zh-CN" dirty="0" smtClean="0"/>
          </a:p>
          <a:p>
            <a:pPr lvl="1"/>
            <a:endParaRPr lang="en-US" altLang="zh-CN" dirty="0" smtClean="0"/>
          </a:p>
          <a:p>
            <a:r>
              <a:rPr lang="zh-CN" altLang="en-US" dirty="0" smtClean="0"/>
              <a:t>通信内容可以保护，通信流量模式无法保护</a:t>
            </a:r>
            <a:endParaRPr lang="en-US" altLang="zh-CN" dirty="0" smtClean="0"/>
          </a:p>
          <a:p>
            <a:pPr lvl="1"/>
            <a:r>
              <a:rPr lang="zh-CN" altLang="en-US" dirty="0" smtClean="0"/>
              <a:t>存在流量分析攻击，可获得：</a:t>
            </a:r>
            <a:endParaRPr lang="en-US" altLang="zh-CN" dirty="0" smtClean="0"/>
          </a:p>
          <a:p>
            <a:pPr lvl="2"/>
            <a:r>
              <a:rPr lang="zh-CN" altLang="en-US" dirty="0" smtClean="0"/>
              <a:t>哪些通信实体参与了通信过程，甚至他们的身份、关系等</a:t>
            </a:r>
            <a:endParaRPr lang="en-US" altLang="zh-CN" dirty="0" smtClean="0"/>
          </a:p>
          <a:p>
            <a:pPr lvl="2"/>
            <a:r>
              <a:rPr lang="zh-CN" altLang="en-US" dirty="0" smtClean="0"/>
              <a:t>通信双方的通信频率</a:t>
            </a:r>
            <a:endParaRPr lang="en-US" altLang="zh-CN" dirty="0" smtClean="0"/>
          </a:p>
          <a:p>
            <a:pPr lvl="2"/>
            <a:r>
              <a:rPr lang="zh-CN" altLang="en-US" dirty="0" smtClean="0"/>
              <a:t>消息格式、长度、数量，并可由此推断是否有重要消息被传输</a:t>
            </a:r>
            <a:endParaRPr lang="en-US" altLang="zh-CN" dirty="0" smtClean="0"/>
          </a:p>
          <a:p>
            <a:pPr lvl="2"/>
            <a:r>
              <a:rPr lang="zh-CN" altLang="en-US" dirty="0" smtClean="0"/>
              <a:t>特定通信双方特定会话内容所涉及的事件</a:t>
            </a:r>
            <a:endParaRPr lang="en-US" altLang="zh-CN" dirty="0" smtClean="0"/>
          </a:p>
          <a:p>
            <a:pPr lvl="1"/>
            <a:r>
              <a:rPr lang="zh-CN" altLang="en-US" dirty="0" smtClean="0"/>
              <a:t>可解决的办法是在传输层或应用层把所有数据单元都填充到一个统一的长度，以防止攻击者获得端用户之间交换的数据量信息</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密钥</a:t>
            </a:r>
            <a:r>
              <a:rPr lang="zh-CN" altLang="zh-CN" sz="1000" dirty="0">
                <a:latin typeface="楷体" pitchFamily="49" charset="-122"/>
                <a:ea typeface="楷体" pitchFamily="49" charset="-122"/>
              </a:rPr>
              <a:t>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4114839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可以更严格的控制目录中的密钥分配</a:t>
            </a:r>
            <a:endParaRPr lang="en-US" altLang="zh-CN" dirty="0" smtClean="0"/>
          </a:p>
          <a:p>
            <a:pPr lvl="1"/>
            <a:r>
              <a:rPr lang="zh-CN" altLang="en-US" dirty="0" smtClean="0"/>
              <a:t>每个用户拥有管理员的公钥</a:t>
            </a:r>
            <a:endParaRPr lang="en-US" altLang="zh-CN" dirty="0" smtClean="0"/>
          </a:p>
          <a:p>
            <a:endParaRPr lang="en-US" altLang="zh-CN" dirty="0" smtClean="0"/>
          </a:p>
          <a:p>
            <a:r>
              <a:rPr lang="zh-CN" altLang="en-US" dirty="0" smtClean="0"/>
              <a:t>第</a:t>
            </a:r>
            <a:r>
              <a:rPr lang="en-US" altLang="zh-CN" dirty="0" smtClean="0"/>
              <a:t>1,2,4,5</a:t>
            </a:r>
            <a:r>
              <a:rPr lang="zh-CN" altLang="en-US" dirty="0" smtClean="0"/>
              <a:t>步是</a:t>
            </a:r>
            <a:r>
              <a:rPr lang="en-US" altLang="zh-CN" dirty="0" smtClean="0"/>
              <a:t>A</a:t>
            </a:r>
            <a:r>
              <a:rPr lang="zh-CN" altLang="en-US" dirty="0" smtClean="0"/>
              <a:t>和</a:t>
            </a:r>
            <a:r>
              <a:rPr lang="en-US" altLang="zh-CN" dirty="0" smtClean="0"/>
              <a:t>B</a:t>
            </a:r>
            <a:r>
              <a:rPr lang="zh-CN" altLang="en-US" dirty="0" smtClean="0"/>
              <a:t>分别获得对方的公钥</a:t>
            </a:r>
            <a:endParaRPr lang="en-US" altLang="zh-CN" dirty="0" smtClean="0"/>
          </a:p>
          <a:p>
            <a:pPr lvl="1"/>
            <a:r>
              <a:rPr lang="en-US" altLang="zh-CN" dirty="0" smtClean="0"/>
              <a:t>A</a:t>
            </a:r>
            <a:r>
              <a:rPr lang="zh-CN" altLang="en-US" dirty="0" smtClean="0"/>
              <a:t>、</a:t>
            </a:r>
            <a:r>
              <a:rPr lang="en-US" altLang="zh-CN" dirty="0" smtClean="0"/>
              <a:t>B</a:t>
            </a:r>
            <a:r>
              <a:rPr lang="zh-CN" altLang="en-US" dirty="0" smtClean="0"/>
              <a:t>可以保存已获得的公钥，而不必每次都重新获得</a:t>
            </a:r>
            <a:endParaRPr lang="en-US" altLang="zh-CN" dirty="0" smtClean="0"/>
          </a:p>
          <a:p>
            <a:pPr lvl="1"/>
            <a:r>
              <a:rPr lang="zh-CN" altLang="en-US" dirty="0" smtClean="0"/>
              <a:t>考虑到对方可能更换公钥，应定期重新申请</a:t>
            </a:r>
            <a:endParaRPr lang="en-US" altLang="zh-CN" dirty="0" smtClean="0"/>
          </a:p>
          <a:p>
            <a:r>
              <a:rPr lang="zh-CN" altLang="en-US" dirty="0" smtClean="0"/>
              <a:t>第</a:t>
            </a:r>
            <a:r>
              <a:rPr lang="en-US" altLang="zh-CN" dirty="0" smtClean="0"/>
              <a:t>3,6,7</a:t>
            </a:r>
            <a:r>
              <a:rPr lang="zh-CN" altLang="en-US" dirty="0" smtClean="0"/>
              <a:t>步用于</a:t>
            </a:r>
            <a:r>
              <a:rPr lang="en-US" altLang="zh-CN" dirty="0" smtClean="0"/>
              <a:t>A</a:t>
            </a:r>
            <a:r>
              <a:rPr lang="zh-CN" altLang="en-US" dirty="0" smtClean="0"/>
              <a:t>和</a:t>
            </a:r>
            <a:r>
              <a:rPr lang="en-US" altLang="zh-CN" dirty="0" smtClean="0"/>
              <a:t>B</a:t>
            </a:r>
            <a:r>
              <a:rPr lang="zh-CN" altLang="en-US" dirty="0" smtClean="0"/>
              <a:t>的相互认证，防止他人假冒</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5446999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公钥证书</a:t>
            </a:r>
            <a:endParaRPr lang="zh-CN" altLang="en-US" dirty="0"/>
          </a:p>
        </p:txBody>
      </p:sp>
      <p:sp>
        <p:nvSpPr>
          <p:cNvPr id="3" name="内容占位符 2"/>
          <p:cNvSpPr>
            <a:spLocks noGrp="1"/>
          </p:cNvSpPr>
          <p:nvPr>
            <p:ph idx="1"/>
          </p:nvPr>
        </p:nvSpPr>
        <p:spPr/>
        <p:txBody>
          <a:bodyPr>
            <a:normAutofit/>
          </a:bodyPr>
          <a:lstStyle/>
          <a:p>
            <a:r>
              <a:rPr lang="zh-CN" altLang="en-US" dirty="0" smtClean="0">
                <a:cs typeface="Times New Roman" pitchFamily="18" charset="0"/>
              </a:rPr>
              <a:t>管理员成为系统安全性的瓶颈</a:t>
            </a:r>
            <a:endParaRPr lang="en-US" altLang="zh-CN" dirty="0" smtClean="0">
              <a:cs typeface="Times New Roman" pitchFamily="18" charset="0"/>
            </a:endParaRPr>
          </a:p>
          <a:p>
            <a:pPr lvl="1"/>
            <a:endParaRPr lang="en-US" altLang="zh-CN" dirty="0" smtClean="0">
              <a:cs typeface="Times New Roman" pitchFamily="18" charset="0"/>
            </a:endParaRPr>
          </a:p>
          <a:p>
            <a:r>
              <a:rPr lang="zh-CN" altLang="en-US" dirty="0" smtClean="0">
                <a:cs typeface="Times New Roman" pitchFamily="18" charset="0"/>
              </a:rPr>
              <a:t>公钥证书保证密钥交换不需要与公钥授权中心的实时连接</a:t>
            </a:r>
            <a:endParaRPr lang="en-US" altLang="zh-CN" dirty="0" smtClean="0">
              <a:cs typeface="Times New Roman" pitchFamily="18" charset="0"/>
            </a:endParaRPr>
          </a:p>
          <a:p>
            <a:pPr lvl="1"/>
            <a:r>
              <a:rPr lang="zh-CN" altLang="en-US" dirty="0" smtClean="0">
                <a:cs typeface="Times New Roman" pitchFamily="18" charset="0"/>
              </a:rPr>
              <a:t>通信各方使用证书来交换密钥</a:t>
            </a:r>
            <a:endParaRPr lang="en-AU" altLang="zh-CN" dirty="0" smtClean="0">
              <a:cs typeface="Times New Roman" pitchFamily="18" charset="0"/>
            </a:endParaRPr>
          </a:p>
          <a:p>
            <a:r>
              <a:rPr lang="zh-CN" altLang="en-US" dirty="0" smtClean="0">
                <a:cs typeface="Times New Roman" pitchFamily="18" charset="0"/>
              </a:rPr>
              <a:t>证书将用户身份与公钥绑定在一起</a:t>
            </a:r>
            <a:endParaRPr lang="en-AU" altLang="zh-CN" dirty="0" smtClean="0">
              <a:cs typeface="Times New Roman" pitchFamily="18" charset="0"/>
            </a:endParaRPr>
          </a:p>
          <a:p>
            <a:pPr lvl="1"/>
            <a:r>
              <a:rPr lang="zh-CN" altLang="en-US" dirty="0" smtClean="0">
                <a:cs typeface="Times New Roman" pitchFamily="18" charset="0"/>
              </a:rPr>
              <a:t>通常还包括：有效期、权限等信息</a:t>
            </a:r>
            <a:endParaRPr lang="en-AU" altLang="zh-CN" dirty="0" smtClean="0">
              <a:cs typeface="Times New Roman" pitchFamily="18" charset="0"/>
            </a:endParaRPr>
          </a:p>
          <a:p>
            <a:r>
              <a:rPr lang="zh-CN" altLang="en-US" dirty="0" smtClean="0">
                <a:cs typeface="Times New Roman" pitchFamily="18" charset="0"/>
              </a:rPr>
              <a:t>证书内容用认证中心</a:t>
            </a:r>
            <a:r>
              <a:rPr lang="en-US" altLang="zh-CN" dirty="0" smtClean="0">
                <a:cs typeface="Times New Roman" pitchFamily="18" charset="0"/>
              </a:rPr>
              <a:t>CA</a:t>
            </a:r>
            <a:r>
              <a:rPr lang="zh-CN" altLang="en-US" dirty="0" smtClean="0">
                <a:cs typeface="Times New Roman" pitchFamily="18" charset="0"/>
              </a:rPr>
              <a:t>（或其他可信第三方）的私钥进行签名</a:t>
            </a:r>
            <a:endParaRPr lang="en-US" altLang="zh-CN" dirty="0" smtClean="0">
              <a:cs typeface="Times New Roman" pitchFamily="18" charset="0"/>
            </a:endParaRPr>
          </a:p>
          <a:p>
            <a:r>
              <a:rPr lang="zh-CN" altLang="en-US" dirty="0" smtClean="0">
                <a:cs typeface="Times New Roman" pitchFamily="18" charset="0"/>
              </a:rPr>
              <a:t>任何知道</a:t>
            </a:r>
            <a:r>
              <a:rPr lang="en-US" altLang="zh-CN" dirty="0" smtClean="0">
                <a:cs typeface="Times New Roman" pitchFamily="18" charset="0"/>
              </a:rPr>
              <a:t>CA</a:t>
            </a:r>
            <a:r>
              <a:rPr lang="zh-CN" altLang="en-US" dirty="0" smtClean="0">
                <a:cs typeface="Times New Roman" pitchFamily="18" charset="0"/>
              </a:rPr>
              <a:t>公钥的用户都可以对证书进行验证</a:t>
            </a:r>
            <a:endParaRPr lang="en-US" altLang="zh-CN" dirty="0" smtClean="0">
              <a:cs typeface="Times New Roman" pitchFamily="18" charset="0"/>
            </a:endParaRPr>
          </a:p>
          <a:p>
            <a:pPr lvl="1"/>
            <a:endParaRPr lang="en-US" altLang="zh-CN" dirty="0" smtClean="0">
              <a:ea typeface="+mn-ea"/>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064213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cs typeface="Times New Roman" pitchFamily="18" charset="0"/>
              </a:rPr>
              <a:t>公钥证书满足如下条件：</a:t>
            </a:r>
            <a:endParaRPr lang="en-US" altLang="zh-CN" dirty="0" smtClean="0">
              <a:cs typeface="Times New Roman" pitchFamily="18" charset="0"/>
            </a:endParaRPr>
          </a:p>
          <a:p>
            <a:pPr lvl="1"/>
            <a:r>
              <a:rPr lang="zh-CN" altLang="en-US" dirty="0" smtClean="0">
                <a:cs typeface="Times New Roman" pitchFamily="18" charset="0"/>
              </a:rPr>
              <a:t>任何通信方可以读取证书，确定证书拥有者的姓名和公钥</a:t>
            </a:r>
            <a:endParaRPr lang="en-US" altLang="zh-CN" dirty="0" smtClean="0">
              <a:cs typeface="Times New Roman" pitchFamily="18" charset="0"/>
            </a:endParaRPr>
          </a:p>
          <a:p>
            <a:pPr lvl="1"/>
            <a:r>
              <a:rPr lang="zh-CN" altLang="en-US" dirty="0" smtClean="0">
                <a:cs typeface="Times New Roman" pitchFamily="18" charset="0"/>
              </a:rPr>
              <a:t>任何通信方可以验证证书出自证书管理员</a:t>
            </a:r>
            <a:endParaRPr lang="en-US" altLang="zh-CN" dirty="0" smtClean="0">
              <a:cs typeface="Times New Roman" pitchFamily="18" charset="0"/>
            </a:endParaRPr>
          </a:p>
          <a:p>
            <a:pPr lvl="1"/>
            <a:r>
              <a:rPr lang="zh-CN" altLang="en-US" dirty="0" smtClean="0">
                <a:cs typeface="Times New Roman" pitchFamily="18" charset="0"/>
              </a:rPr>
              <a:t>只有证书管理员可以产生并更新证书</a:t>
            </a:r>
            <a:endParaRPr lang="en-US" altLang="zh-CN" dirty="0" smtClean="0">
              <a:cs typeface="Times New Roman" pitchFamily="18" charset="0"/>
            </a:endParaRPr>
          </a:p>
          <a:p>
            <a:pPr lvl="2"/>
            <a:r>
              <a:rPr lang="zh-CN" altLang="en-US" dirty="0" smtClean="0">
                <a:cs typeface="Times New Roman" pitchFamily="18" charset="0"/>
              </a:rPr>
              <a:t>注意，获得管理员的密码，并不意味着得到管理员的私钥</a:t>
            </a:r>
          </a:p>
          <a:p>
            <a:endParaRPr lang="en-US" altLang="zh-CN" dirty="0" smtClean="0"/>
          </a:p>
          <a:p>
            <a:r>
              <a:rPr lang="zh-CN" altLang="en-AU" dirty="0" smtClean="0"/>
              <a:t>对于申请者</a:t>
            </a:r>
            <a:r>
              <a:rPr lang="en-AU" altLang="zh-CN" dirty="0" smtClean="0"/>
              <a:t>A</a:t>
            </a:r>
            <a:r>
              <a:rPr lang="zh-CN" altLang="en-AU" dirty="0" smtClean="0"/>
              <a:t>，管理员提供的证书为：</a:t>
            </a:r>
          </a:p>
          <a:p>
            <a:pPr lvl="1"/>
            <a:r>
              <a:rPr lang="en-US" altLang="zh-CN" dirty="0" smtClean="0"/>
              <a:t>C</a:t>
            </a:r>
            <a:r>
              <a:rPr lang="en-US" altLang="zh-CN" baseline="-25000" dirty="0" smtClean="0"/>
              <a:t>A</a:t>
            </a:r>
            <a:r>
              <a:rPr lang="en-US" altLang="zh-CN" dirty="0" smtClean="0"/>
              <a:t> =</a:t>
            </a:r>
            <a:r>
              <a:rPr lang="zh-CN" altLang="en-US" dirty="0" smtClean="0"/>
              <a:t> </a:t>
            </a:r>
            <a:r>
              <a:rPr lang="en-US" altLang="zh-CN" dirty="0" err="1" smtClean="0"/>
              <a:t>E</a:t>
            </a:r>
            <a:r>
              <a:rPr lang="en-US" altLang="zh-CN" baseline="-25000" dirty="0" err="1" smtClean="0"/>
              <a:t>PRauth</a:t>
            </a:r>
            <a:r>
              <a:rPr lang="en-US" altLang="zh-CN" dirty="0" smtClean="0"/>
              <a:t> [</a:t>
            </a:r>
            <a:r>
              <a:rPr lang="en-US" altLang="zh-CN" dirty="0" err="1" smtClean="0"/>
              <a:t>T,ID</a:t>
            </a:r>
            <a:r>
              <a:rPr lang="en-US" altLang="zh-CN" baseline="-25000" dirty="0" err="1" smtClean="0"/>
              <a:t>A</a:t>
            </a:r>
            <a:r>
              <a:rPr lang="en-US" altLang="zh-CN" dirty="0" err="1" smtClean="0"/>
              <a:t>,PU</a:t>
            </a:r>
            <a:r>
              <a:rPr lang="en-US" altLang="zh-CN" baseline="-25000" dirty="0" err="1" smtClean="0"/>
              <a:t>a</a:t>
            </a:r>
            <a:r>
              <a:rPr lang="en-US" altLang="zh-CN" dirty="0" smtClean="0"/>
              <a:t>]</a:t>
            </a:r>
            <a:r>
              <a:rPr lang="zh-CN" altLang="en-US" dirty="0" smtClean="0"/>
              <a:t>，</a:t>
            </a:r>
            <a:r>
              <a:rPr lang="en-US" altLang="zh-CN" dirty="0" smtClean="0"/>
              <a:t>T</a:t>
            </a:r>
            <a:r>
              <a:rPr lang="zh-CN" altLang="en-US" dirty="0" smtClean="0"/>
              <a:t>是时间戳</a:t>
            </a:r>
            <a:endParaRPr lang="en-US" altLang="zh-CN" dirty="0" smtClean="0"/>
          </a:p>
          <a:p>
            <a:r>
              <a:rPr lang="zh-CN" altLang="en-US" dirty="0" smtClean="0"/>
              <a:t>其他人读取并验证：</a:t>
            </a:r>
          </a:p>
          <a:p>
            <a:pPr lvl="1"/>
            <a:r>
              <a:rPr lang="en-US" altLang="zh-CN" dirty="0" err="1" smtClean="0"/>
              <a:t>D</a:t>
            </a:r>
            <a:r>
              <a:rPr lang="en-US" altLang="zh-CN" baseline="-25000" dirty="0" err="1" smtClean="0"/>
              <a:t>PUauth</a:t>
            </a:r>
            <a:r>
              <a:rPr lang="en-US" altLang="zh-CN" dirty="0" smtClean="0"/>
              <a:t>[C</a:t>
            </a:r>
            <a:r>
              <a:rPr lang="en-US" altLang="zh-CN" baseline="-25000" dirty="0" smtClean="0"/>
              <a:t>A</a:t>
            </a:r>
            <a:r>
              <a:rPr lang="en-US" altLang="zh-CN" dirty="0" smtClean="0"/>
              <a:t>]=</a:t>
            </a:r>
            <a:r>
              <a:rPr lang="en-US" altLang="zh-CN" dirty="0" err="1" smtClean="0"/>
              <a:t>D</a:t>
            </a:r>
            <a:r>
              <a:rPr lang="en-US" altLang="zh-CN" baseline="-25000" dirty="0" err="1" smtClean="0"/>
              <a:t>PUauth</a:t>
            </a:r>
            <a:r>
              <a:rPr lang="en-US" altLang="zh-CN" baseline="-25000" dirty="0" smtClean="0"/>
              <a:t> </a:t>
            </a:r>
            <a:r>
              <a:rPr lang="en-US" altLang="zh-CN" dirty="0" smtClean="0"/>
              <a:t>[</a:t>
            </a:r>
            <a:r>
              <a:rPr lang="en-US" altLang="zh-CN" dirty="0" err="1" smtClean="0"/>
              <a:t>E</a:t>
            </a:r>
            <a:r>
              <a:rPr lang="en-US" altLang="zh-CN" baseline="-25000" dirty="0" err="1" smtClean="0"/>
              <a:t>PRauth</a:t>
            </a:r>
            <a:r>
              <a:rPr lang="en-US" altLang="zh-CN" dirty="0" smtClean="0"/>
              <a:t> [</a:t>
            </a:r>
            <a:r>
              <a:rPr lang="en-US" altLang="zh-CN" dirty="0" err="1" smtClean="0"/>
              <a:t>T,ID</a:t>
            </a:r>
            <a:r>
              <a:rPr lang="en-US" altLang="zh-CN" baseline="-25000" dirty="0" err="1" smtClean="0"/>
              <a:t>A</a:t>
            </a:r>
            <a:r>
              <a:rPr lang="en-US" altLang="zh-CN" dirty="0" err="1" smtClean="0"/>
              <a:t>,PU</a:t>
            </a:r>
            <a:r>
              <a:rPr lang="en-US" altLang="zh-CN" baseline="-25000" dirty="0" err="1" smtClean="0"/>
              <a:t>a</a:t>
            </a:r>
            <a:r>
              <a:rPr lang="en-US" altLang="zh-CN" dirty="0" smtClean="0"/>
              <a:t>]]=(</a:t>
            </a:r>
            <a:r>
              <a:rPr lang="en-US" altLang="zh-CN" dirty="0" err="1" smtClean="0"/>
              <a:t>T,ID</a:t>
            </a:r>
            <a:r>
              <a:rPr lang="en-US" altLang="zh-CN" baseline="-25000" dirty="0" err="1" smtClean="0"/>
              <a:t>A</a:t>
            </a:r>
            <a:r>
              <a:rPr lang="en-US" altLang="zh-CN" dirty="0" err="1" smtClean="0"/>
              <a:t>,PU</a:t>
            </a:r>
            <a:r>
              <a:rPr lang="en-US" altLang="zh-CN" baseline="-25000" dirty="0" err="1" smtClean="0"/>
              <a:t>a</a:t>
            </a:r>
            <a:r>
              <a:rPr lang="en-US" altLang="zh-CN" dirty="0" smtClean="0"/>
              <a:t>)</a:t>
            </a:r>
          </a:p>
          <a:p>
            <a:endParaRPr lang="zh-CN" altLang="en-US"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776446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pic>
        <p:nvPicPr>
          <p:cNvPr id="10242" name="Picture 2"/>
          <p:cNvPicPr>
            <a:picLocks noChangeAspect="1" noChangeArrowheads="1"/>
          </p:cNvPicPr>
          <p:nvPr/>
        </p:nvPicPr>
        <p:blipFill>
          <a:blip r:embed="rId2" cstate="print"/>
          <a:srcRect/>
          <a:stretch>
            <a:fillRect/>
          </a:stretch>
        </p:blipFill>
        <p:spPr bwMode="auto">
          <a:xfrm>
            <a:off x="714348" y="1928802"/>
            <a:ext cx="7581900" cy="3752850"/>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4D5C3986-FA80-4EE7-9FDC-15A4E8531ED7}" type="slidenum">
              <a:rPr lang="zh-CN" altLang="en-US" smtClean="0"/>
              <a:pPr>
                <a:defRPr/>
              </a:pPr>
              <a:t>63</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252854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一个证书的例子</a:t>
            </a:r>
            <a:endParaRPr lang="zh-CN" altLang="en-US" dirty="0"/>
          </a:p>
        </p:txBody>
      </p:sp>
      <p:graphicFrame>
        <p:nvGraphicFramePr>
          <p:cNvPr id="6" name="内容占位符 5"/>
          <p:cNvGraphicFramePr>
            <a:graphicFrameLocks noGrp="1"/>
          </p:cNvGraphicFramePr>
          <p:nvPr>
            <p:ph idx="1"/>
          </p:nvPr>
        </p:nvGraphicFramePr>
        <p:xfrm>
          <a:off x="2714612" y="1714488"/>
          <a:ext cx="4286252" cy="4114800"/>
        </p:xfrm>
        <a:graphic>
          <a:graphicData uri="http://schemas.openxmlformats.org/drawingml/2006/table">
            <a:tbl>
              <a:tblPr bandRow="1">
                <a:tableStyleId>{8EC20E35-A176-4012-BC5E-935CFFF8708E}</a:tableStyleId>
              </a:tblPr>
              <a:tblGrid>
                <a:gridCol w="4286252">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版本号</a:t>
                      </a:r>
                      <a:endParaRPr lang="zh-CN" altLang="en-US" sz="2400" b="1" dirty="0" smtClean="0">
                        <a:latin typeface="Times New Roman" pitchFamily="18" charset="0"/>
                        <a:ea typeface="华文仿宋" pitchFamily="2" charset="-122"/>
                        <a:cs typeface="Times New Roman" pitchFamily="18" charset="0"/>
                      </a:endParaRP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用户名</a:t>
                      </a:r>
                      <a:endParaRPr lang="zh-CN" altLang="en-US" sz="2400" b="1" dirty="0" smtClean="0">
                        <a:latin typeface="Times New Roman" pitchFamily="18" charset="0"/>
                        <a:ea typeface="华文仿宋" pitchFamily="2" charset="-122"/>
                        <a:cs typeface="Times New Roman" pitchFamily="18" charset="0"/>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用户</a:t>
                      </a:r>
                      <a:r>
                        <a:rPr lang="en-US" altLang="zh-CN" sz="2400" dirty="0" smtClean="0"/>
                        <a:t>ID</a:t>
                      </a:r>
                      <a:endParaRPr lang="en-US" altLang="zh-CN" sz="2400" b="1" dirty="0" smtClean="0">
                        <a:latin typeface="Times New Roman" pitchFamily="18" charset="0"/>
                        <a:ea typeface="华文仿宋" pitchFamily="2" charset="-122"/>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zh-CN" altLang="en-US" sz="2400" dirty="0" smtClean="0"/>
                        <a:t>公钥</a:t>
                      </a:r>
                      <a:endParaRPr lang="zh-CN" altLang="en-US" sz="2400" b="1" dirty="0">
                        <a:latin typeface="Times New Roman" pitchFamily="18" charset="0"/>
                        <a:ea typeface="华文仿宋" pitchFamily="2" charset="-122"/>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zh-CN" altLang="en-US" sz="2400" baseline="0" dirty="0" smtClean="0"/>
                        <a:t>有效期</a:t>
                      </a:r>
                      <a:endParaRPr lang="zh-CN" altLang="en-US" sz="2400" b="1" baseline="0" dirty="0">
                        <a:latin typeface="Times New Roman" pitchFamily="18" charset="0"/>
                        <a:ea typeface="华文仿宋" pitchFamily="2" charset="-122"/>
                        <a:cs typeface="Times New Roman" pitchFamily="18" charset="0"/>
                      </a:endParaRPr>
                    </a:p>
                  </a:txBody>
                  <a:tcPr/>
                </a:tc>
                <a:extLst>
                  <a:ext uri="{0D108BD9-81ED-4DB2-BD59-A6C34878D82A}">
                    <a16:rowId xmlns:a16="http://schemas.microsoft.com/office/drawing/2014/main" val="10004"/>
                  </a:ext>
                </a:extLst>
              </a:tr>
              <a:tr h="370840">
                <a:tc>
                  <a:txBody>
                    <a:bodyPr/>
                    <a:lstStyle/>
                    <a:p>
                      <a:pPr algn="ctr"/>
                      <a:r>
                        <a:rPr lang="zh-CN" altLang="en-US" sz="2400" dirty="0" smtClean="0"/>
                        <a:t>使用权限</a:t>
                      </a:r>
                      <a:endParaRPr lang="zh-CN" altLang="en-US" sz="2400" b="1" dirty="0">
                        <a:latin typeface="Times New Roman" pitchFamily="18" charset="0"/>
                        <a:ea typeface="华文仿宋" pitchFamily="2" charset="-122"/>
                        <a:cs typeface="Times New Roman" pitchFamily="18" charset="0"/>
                      </a:endParaRPr>
                    </a:p>
                  </a:txBody>
                  <a:tcPr/>
                </a:tc>
                <a:extLst>
                  <a:ext uri="{0D108BD9-81ED-4DB2-BD59-A6C34878D82A}">
                    <a16:rowId xmlns:a16="http://schemas.microsoft.com/office/drawing/2014/main" val="10005"/>
                  </a:ext>
                </a:extLst>
              </a:tr>
              <a:tr h="370840">
                <a:tc>
                  <a:txBody>
                    <a:bodyPr/>
                    <a:lstStyle/>
                    <a:p>
                      <a:pPr algn="ctr"/>
                      <a:r>
                        <a:rPr lang="zh-CN" altLang="en-US" sz="2400" dirty="0" smtClean="0"/>
                        <a:t>备用公钥</a:t>
                      </a:r>
                      <a:endParaRPr lang="zh-CN" altLang="en-US" sz="2400" b="1" dirty="0">
                        <a:latin typeface="Times New Roman" pitchFamily="18" charset="0"/>
                        <a:ea typeface="华文仿宋" pitchFamily="2" charset="-122"/>
                        <a:cs typeface="Times New Roman" pitchFamily="18" charset="0"/>
                      </a:endParaRPr>
                    </a:p>
                  </a:txBody>
                  <a:tcPr/>
                </a:tc>
                <a:extLst>
                  <a:ext uri="{0D108BD9-81ED-4DB2-BD59-A6C34878D82A}">
                    <a16:rowId xmlns:a16="http://schemas.microsoft.com/office/drawing/2014/main" val="10006"/>
                  </a:ext>
                </a:extLst>
              </a:tr>
              <a:tr h="370840">
                <a:tc>
                  <a:txBody>
                    <a:bodyPr/>
                    <a:lstStyle/>
                    <a:p>
                      <a:pPr algn="ctr"/>
                      <a:r>
                        <a:rPr lang="en-US" altLang="zh-CN" sz="2400" dirty="0" smtClean="0"/>
                        <a:t>HASH(</a:t>
                      </a:r>
                      <a:r>
                        <a:rPr lang="zh-CN" altLang="en-US" sz="2400" dirty="0" smtClean="0"/>
                        <a:t>以上内容</a:t>
                      </a:r>
                      <a:r>
                        <a:rPr lang="en-US" altLang="zh-CN" sz="2400" dirty="0" smtClean="0"/>
                        <a:t>)</a:t>
                      </a:r>
                      <a:endParaRPr lang="zh-CN" altLang="en-US" sz="2400" b="1" dirty="0">
                        <a:latin typeface="Times New Roman" pitchFamily="18" charset="0"/>
                        <a:ea typeface="华文仿宋" pitchFamily="2" charset="-122"/>
                        <a:cs typeface="Times New Roman" pitchFamily="18" charset="0"/>
                      </a:endParaRP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err="1" smtClean="0"/>
                        <a:t>E</a:t>
                      </a:r>
                      <a:r>
                        <a:rPr lang="en-US" altLang="zh-CN" sz="2400" baseline="-25000" dirty="0" err="1" smtClean="0"/>
                        <a:t>PRauth</a:t>
                      </a:r>
                      <a:r>
                        <a:rPr lang="en-US" altLang="zh-CN" sz="2400" baseline="0" dirty="0" smtClean="0"/>
                        <a:t>(HASH)</a:t>
                      </a:r>
                      <a:endParaRPr lang="zh-CN" altLang="en-US" sz="2400" b="1" baseline="0" dirty="0" smtClean="0">
                        <a:latin typeface="Times New Roman" pitchFamily="18" charset="0"/>
                        <a:ea typeface="华文仿宋" pitchFamily="2" charset="-122"/>
                        <a:cs typeface="Times New Roman" pitchFamily="18" charset="0"/>
                      </a:endParaRPr>
                    </a:p>
                  </a:txBody>
                  <a:tcPr/>
                </a:tc>
                <a:extLst>
                  <a:ext uri="{0D108BD9-81ED-4DB2-BD59-A6C34878D82A}">
                    <a16:rowId xmlns:a16="http://schemas.microsoft.com/office/drawing/2014/main" val="10008"/>
                  </a:ext>
                </a:extLst>
              </a:tr>
            </a:tbl>
          </a:graphicData>
        </a:graphic>
      </p:graphicFrame>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64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7778084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多个域的密钥管理</a:t>
            </a:r>
            <a:endParaRPr lang="zh-CN" altLang="en-US" dirty="0"/>
          </a:p>
        </p:txBody>
      </p:sp>
      <p:sp>
        <p:nvSpPr>
          <p:cNvPr id="3" name="内容占位符 2"/>
          <p:cNvSpPr>
            <a:spLocks noGrp="1"/>
          </p:cNvSpPr>
          <p:nvPr>
            <p:ph idx="1"/>
          </p:nvPr>
        </p:nvSpPr>
        <p:spPr/>
        <p:txBody>
          <a:bodyPr/>
          <a:lstStyle/>
          <a:p>
            <a:r>
              <a:rPr lang="zh-CN" altLang="en-US" dirty="0" smtClean="0"/>
              <a:t>定义：安全域是实体所信任的单一授权机构所控制的一个（子）系统。</a:t>
            </a:r>
            <a:endParaRPr lang="en-US" altLang="zh-CN" dirty="0" smtClean="0"/>
          </a:p>
          <a:p>
            <a:r>
              <a:rPr lang="zh-CN" altLang="en-US" dirty="0" smtClean="0"/>
              <a:t>例如：</a:t>
            </a:r>
            <a:endParaRPr lang="en-US" altLang="zh-CN" dirty="0" smtClean="0"/>
          </a:p>
          <a:p>
            <a:endParaRPr lang="en-US" altLang="zh-CN" dirty="0" smtClean="0"/>
          </a:p>
          <a:p>
            <a:endParaRPr lang="en-US" altLang="zh-CN" dirty="0" smtClean="0"/>
          </a:p>
          <a:p>
            <a:endParaRPr lang="en-US" altLang="zh-CN" dirty="0" smtClean="0"/>
          </a:p>
          <a:p>
            <a:r>
              <a:rPr lang="zh-CN" altLang="en-US" dirty="0" smtClean="0"/>
              <a:t>两个域间的信任</a:t>
            </a:r>
            <a:endParaRPr lang="zh-CN" altLang="en-US" dirty="0"/>
          </a:p>
        </p:txBody>
      </p:sp>
      <p:grpSp>
        <p:nvGrpSpPr>
          <p:cNvPr id="42" name="组合 41"/>
          <p:cNvGrpSpPr/>
          <p:nvPr/>
        </p:nvGrpSpPr>
        <p:grpSpPr>
          <a:xfrm>
            <a:off x="3571868" y="2714620"/>
            <a:ext cx="2214578" cy="1571636"/>
            <a:chOff x="1714480" y="4714884"/>
            <a:chExt cx="2214578" cy="1571636"/>
          </a:xfrm>
        </p:grpSpPr>
        <p:sp>
          <p:nvSpPr>
            <p:cNvPr id="7" name="椭圆 6"/>
            <p:cNvSpPr/>
            <p:nvPr/>
          </p:nvSpPr>
          <p:spPr>
            <a:xfrm>
              <a:off x="1714480" y="5929330"/>
              <a:ext cx="357190" cy="357190"/>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00298" y="5929330"/>
              <a:ext cx="357190" cy="357190"/>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571868" y="5929330"/>
              <a:ext cx="357190" cy="357190"/>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928926" y="5763300"/>
              <a:ext cx="543739" cy="523220"/>
            </a:xfrm>
            <a:prstGeom prst="rect">
              <a:avLst/>
            </a:prstGeom>
            <a:noFill/>
          </p:spPr>
          <p:txBody>
            <a:bodyPr wrap="none" rtlCol="0">
              <a:spAutoFit/>
            </a:bodyPr>
            <a:lstStyle/>
            <a:p>
              <a:r>
                <a:rPr lang="en-US" altLang="zh-CN" sz="2800" b="1" dirty="0" smtClean="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6" name="椭圆 15"/>
            <p:cNvSpPr/>
            <p:nvPr/>
          </p:nvSpPr>
          <p:spPr>
            <a:xfrm>
              <a:off x="2643174" y="4714884"/>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p:cNvCxnSpPr>
              <a:stCxn id="16" idx="3"/>
              <a:endCxn id="7" idx="7"/>
            </p:cNvCxnSpPr>
            <p:nvPr/>
          </p:nvCxnSpPr>
          <p:spPr>
            <a:xfrm rot="5400000">
              <a:off x="1886947" y="5152179"/>
              <a:ext cx="961874" cy="69704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6" idx="5"/>
              <a:endCxn id="9" idx="0"/>
            </p:cNvCxnSpPr>
            <p:nvPr/>
          </p:nvCxnSpPr>
          <p:spPr>
            <a:xfrm rot="16200000" flipH="1">
              <a:off x="2955453" y="5134319"/>
              <a:ext cx="909565" cy="68045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6" idx="4"/>
              <a:endCxn id="8" idx="0"/>
            </p:cNvCxnSpPr>
            <p:nvPr/>
          </p:nvCxnSpPr>
          <p:spPr>
            <a:xfrm rot="5400000">
              <a:off x="2357422" y="5393545"/>
              <a:ext cx="857256" cy="21431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02689" y="5214950"/>
              <a:ext cx="543739" cy="523220"/>
            </a:xfrm>
            <a:prstGeom prst="rect">
              <a:avLst/>
            </a:prstGeom>
            <a:noFill/>
          </p:spPr>
          <p:txBody>
            <a:bodyPr wrap="none" rtlCol="0">
              <a:spAutoFit/>
            </a:bodyPr>
            <a:lstStyle/>
            <a:p>
              <a:r>
                <a:rPr lang="en-US" altLang="zh-CN" sz="2800" b="1" dirty="0" smtClean="0">
                  <a:solidFill>
                    <a:srgbClr val="0000FF"/>
                  </a:solidFill>
                  <a:latin typeface="Times New Roman" pitchFamily="18" charset="0"/>
                  <a:cs typeface="Times New Roman" pitchFamily="18" charset="0"/>
                </a:rPr>
                <a:t>…</a:t>
              </a:r>
              <a:endParaRPr lang="zh-CN" altLang="en-US" sz="2800" b="1" dirty="0">
                <a:solidFill>
                  <a:srgbClr val="0000FF"/>
                </a:solidFill>
                <a:latin typeface="Times New Roman" pitchFamily="18" charset="0"/>
                <a:cs typeface="Times New Roman" pitchFamily="18" charset="0"/>
              </a:endParaRPr>
            </a:p>
          </p:txBody>
        </p:sp>
      </p:grpSp>
      <p:grpSp>
        <p:nvGrpSpPr>
          <p:cNvPr id="65" name="组合 64"/>
          <p:cNvGrpSpPr/>
          <p:nvPr/>
        </p:nvGrpSpPr>
        <p:grpSpPr>
          <a:xfrm>
            <a:off x="3143240" y="4929198"/>
            <a:ext cx="3143272" cy="1428760"/>
            <a:chOff x="2714612" y="5072074"/>
            <a:chExt cx="3143272" cy="1428760"/>
          </a:xfrm>
        </p:grpSpPr>
        <p:sp>
          <p:nvSpPr>
            <p:cNvPr id="44" name="椭圆 43"/>
            <p:cNvSpPr/>
            <p:nvPr/>
          </p:nvSpPr>
          <p:spPr>
            <a:xfrm>
              <a:off x="2786050" y="6143644"/>
              <a:ext cx="357190" cy="357190"/>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29256" y="6143644"/>
              <a:ext cx="357190" cy="357190"/>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2714612" y="5072074"/>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a:stCxn id="48" idx="4"/>
              <a:endCxn id="44" idx="0"/>
            </p:cNvCxnSpPr>
            <p:nvPr/>
          </p:nvCxnSpPr>
          <p:spPr>
            <a:xfrm rot="5400000">
              <a:off x="2607455" y="5786454"/>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56" idx="4"/>
              <a:endCxn id="46" idx="0"/>
            </p:cNvCxnSpPr>
            <p:nvPr/>
          </p:nvCxnSpPr>
          <p:spPr>
            <a:xfrm rot="5400000">
              <a:off x="5250661" y="5786454"/>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56" idx="2"/>
              <a:endCxn id="48" idx="6"/>
            </p:cNvCxnSpPr>
            <p:nvPr/>
          </p:nvCxnSpPr>
          <p:spPr>
            <a:xfrm rot="10800000">
              <a:off x="3214678" y="5250669"/>
              <a:ext cx="2143140" cy="1588"/>
            </a:xfrm>
            <a:prstGeom prst="straightConnector1">
              <a:avLst/>
            </a:prstGeom>
            <a:ln w="25400">
              <a:solidFill>
                <a:srgbClr val="00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357818" y="5072074"/>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65</a:t>
            </a:fld>
            <a:endParaRPr lang="en-US" altLang="zh-CN" dirty="0"/>
          </a:p>
        </p:txBody>
      </p:sp>
      <p:sp>
        <p:nvSpPr>
          <p:cNvPr id="24" name="流程图: 可选过程 23">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25" name="流程图: 可选过程 24">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26" name="流程图: 可选过程 25">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27" name="流程图: 可选过程 26">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4044684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证书链与有向图信任模式</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en-US" altLang="zh-CN" dirty="0" smtClean="0"/>
              <a:t>A</a:t>
            </a:r>
            <a:r>
              <a:rPr lang="zh-CN" altLang="en-US" dirty="0" smtClean="0"/>
              <a:t>要获得</a:t>
            </a:r>
            <a:r>
              <a:rPr lang="en-US" altLang="zh-CN" dirty="0" smtClean="0"/>
              <a:t>B</a:t>
            </a:r>
            <a:r>
              <a:rPr lang="zh-CN" altLang="en-US" dirty="0" smtClean="0"/>
              <a:t>的公钥，可通过证书链：</a:t>
            </a:r>
            <a:endParaRPr lang="en-US" altLang="zh-CN" dirty="0" smtClean="0"/>
          </a:p>
          <a:p>
            <a:pPr lvl="1">
              <a:buNone/>
            </a:pPr>
            <a:r>
              <a:rPr lang="en-US" altLang="zh-CN" dirty="0" smtClean="0"/>
              <a:t>	CA</a:t>
            </a:r>
            <a:r>
              <a:rPr lang="en-US" altLang="zh-CN" baseline="-25000" dirty="0" smtClean="0"/>
              <a:t>3</a:t>
            </a:r>
            <a:r>
              <a:rPr lang="en-US" altLang="zh-CN" dirty="0" smtClean="0"/>
              <a:t> </a:t>
            </a:r>
            <a:r>
              <a:rPr lang="en-US" altLang="zh-CN" dirty="0" smtClean="0">
                <a:sym typeface="Wingdings" pitchFamily="2" charset="2"/>
              </a:rPr>
              <a:t></a:t>
            </a:r>
            <a:r>
              <a:rPr lang="en-US" altLang="zh-CN" dirty="0" smtClean="0"/>
              <a:t> CA</a:t>
            </a:r>
            <a:r>
              <a:rPr lang="en-US" altLang="zh-CN" baseline="-25000" dirty="0" smtClean="0"/>
              <a:t>1</a:t>
            </a:r>
            <a:r>
              <a:rPr lang="en-US" altLang="zh-CN" dirty="0" smtClean="0">
                <a:sym typeface="Wingdings" pitchFamily="2" charset="2"/>
              </a:rPr>
              <a:t>  </a:t>
            </a:r>
            <a:r>
              <a:rPr lang="en-US" altLang="zh-CN" dirty="0" smtClean="0"/>
              <a:t>CA</a:t>
            </a:r>
            <a:r>
              <a:rPr lang="en-US" altLang="zh-CN" baseline="-25000" dirty="0" smtClean="0"/>
              <a:t>2</a:t>
            </a:r>
            <a:r>
              <a:rPr lang="en-US" altLang="zh-CN" dirty="0" smtClean="0">
                <a:sym typeface="Wingdings" pitchFamily="2" charset="2"/>
              </a:rPr>
              <a:t>  </a:t>
            </a:r>
            <a:r>
              <a:rPr lang="en-US" altLang="zh-CN" dirty="0" smtClean="0"/>
              <a:t>CA</a:t>
            </a:r>
            <a:r>
              <a:rPr lang="en-US" altLang="zh-CN" baseline="-25000" dirty="0" smtClean="0"/>
              <a:t>4</a:t>
            </a:r>
            <a:r>
              <a:rPr lang="en-US" altLang="zh-CN" dirty="0" smtClean="0">
                <a:sym typeface="Wingdings" pitchFamily="2" charset="2"/>
              </a:rPr>
              <a:t>  B</a:t>
            </a:r>
            <a:endParaRPr lang="en-US" altLang="zh-CN" dirty="0" smtClean="0"/>
          </a:p>
        </p:txBody>
      </p:sp>
      <p:sp>
        <p:nvSpPr>
          <p:cNvPr id="20" name="椭圆 19"/>
          <p:cNvSpPr/>
          <p:nvPr/>
        </p:nvSpPr>
        <p:spPr>
          <a:xfrm>
            <a:off x="3275856" y="2357430"/>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204814" y="2357430"/>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p:nvGrpSpPr>
        <p:grpSpPr>
          <a:xfrm>
            <a:off x="714348" y="1844824"/>
            <a:ext cx="7698551" cy="3543382"/>
            <a:chOff x="945415" y="1928802"/>
            <a:chExt cx="7698551" cy="3543382"/>
          </a:xfrm>
        </p:grpSpPr>
        <p:sp>
          <p:nvSpPr>
            <p:cNvPr id="7" name="椭圆 6"/>
            <p:cNvSpPr/>
            <p:nvPr/>
          </p:nvSpPr>
          <p:spPr>
            <a:xfrm>
              <a:off x="1714480" y="4786322"/>
              <a:ext cx="357190" cy="357190"/>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8" name="椭圆 7"/>
            <p:cNvSpPr/>
            <p:nvPr/>
          </p:nvSpPr>
          <p:spPr>
            <a:xfrm>
              <a:off x="2500298" y="4786322"/>
              <a:ext cx="357190" cy="357190"/>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9" name="椭圆 8"/>
            <p:cNvSpPr/>
            <p:nvPr/>
          </p:nvSpPr>
          <p:spPr>
            <a:xfrm>
              <a:off x="3500430" y="4786322"/>
              <a:ext cx="357190" cy="357190"/>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10" name="椭圆 9"/>
            <p:cNvSpPr/>
            <p:nvPr/>
          </p:nvSpPr>
          <p:spPr>
            <a:xfrm>
              <a:off x="6643702" y="4786322"/>
              <a:ext cx="357190" cy="357190"/>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11" name="椭圆 10"/>
            <p:cNvSpPr/>
            <p:nvPr/>
          </p:nvSpPr>
          <p:spPr>
            <a:xfrm>
              <a:off x="7286644" y="4786322"/>
              <a:ext cx="357190" cy="357190"/>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12" name="椭圆 11"/>
            <p:cNvSpPr/>
            <p:nvPr/>
          </p:nvSpPr>
          <p:spPr>
            <a:xfrm>
              <a:off x="8286776" y="4786322"/>
              <a:ext cx="357190" cy="357190"/>
            </a:xfrm>
            <a:prstGeom prst="ellipse">
              <a:avLst/>
            </a:prstGeom>
            <a:gradFill flip="none" rotWithShape="1">
              <a:gsLst>
                <a:gs pos="0">
                  <a:srgbClr val="DDEBCF"/>
                </a:gs>
                <a:gs pos="50000">
                  <a:srgbClr val="9CB86E"/>
                </a:gs>
                <a:gs pos="100000">
                  <a:srgbClr val="156B13"/>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13" name="TextBox 12"/>
            <p:cNvSpPr txBox="1"/>
            <p:nvPr/>
          </p:nvSpPr>
          <p:spPr>
            <a:xfrm>
              <a:off x="2909393" y="4620292"/>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sp>
          <p:nvSpPr>
            <p:cNvPr id="14" name="TextBox 13"/>
            <p:cNvSpPr txBox="1"/>
            <p:nvPr/>
          </p:nvSpPr>
          <p:spPr>
            <a:xfrm>
              <a:off x="7695739" y="4620292"/>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sp>
          <p:nvSpPr>
            <p:cNvPr id="15" name="TextBox 14"/>
            <p:cNvSpPr txBox="1"/>
            <p:nvPr/>
          </p:nvSpPr>
          <p:spPr>
            <a:xfrm>
              <a:off x="4814592" y="4572008"/>
              <a:ext cx="697627"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sp>
          <p:nvSpPr>
            <p:cNvPr id="16" name="椭圆 15"/>
            <p:cNvSpPr/>
            <p:nvPr/>
          </p:nvSpPr>
          <p:spPr>
            <a:xfrm>
              <a:off x="2643174" y="3571876"/>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17" name="椭圆 16"/>
            <p:cNvSpPr/>
            <p:nvPr/>
          </p:nvSpPr>
          <p:spPr>
            <a:xfrm>
              <a:off x="4143372" y="3571876"/>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18" name="椭圆 17"/>
            <p:cNvSpPr/>
            <p:nvPr/>
          </p:nvSpPr>
          <p:spPr>
            <a:xfrm>
              <a:off x="5643570" y="3571876"/>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19" name="椭圆 18"/>
            <p:cNvSpPr/>
            <p:nvPr/>
          </p:nvSpPr>
          <p:spPr>
            <a:xfrm>
              <a:off x="7286644" y="3571876"/>
              <a:ext cx="500066" cy="357190"/>
            </a:xfrm>
            <a:prstGeom prst="ellipse">
              <a:avLst/>
            </a:prstGeom>
            <a:gradFill flip="none" rotWithShape="1">
              <a:gsLst>
                <a:gs pos="0">
                  <a:srgbClr val="000082"/>
                </a:gs>
                <a:gs pos="30000">
                  <a:srgbClr val="66008F"/>
                </a:gs>
                <a:gs pos="64999">
                  <a:srgbClr val="BA0066"/>
                </a:gs>
                <a:gs pos="89999">
                  <a:srgbClr val="FF0000"/>
                </a:gs>
                <a:gs pos="100000">
                  <a:srgbClr val="FF820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25" name="直接箭头连接符 24"/>
            <p:cNvCxnSpPr>
              <a:stCxn id="20" idx="3"/>
              <a:endCxn id="16" idx="0"/>
            </p:cNvCxnSpPr>
            <p:nvPr/>
          </p:nvCxnSpPr>
          <p:spPr>
            <a:xfrm flipH="1">
              <a:off x="2893207" y="2746289"/>
              <a:ext cx="686949" cy="8255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79093" y="2928934"/>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cxnSp>
          <p:nvCxnSpPr>
            <p:cNvPr id="30" name="直接箭头连接符 29"/>
            <p:cNvCxnSpPr>
              <a:stCxn id="21" idx="3"/>
              <a:endCxn id="18" idx="0"/>
            </p:cNvCxnSpPr>
            <p:nvPr/>
          </p:nvCxnSpPr>
          <p:spPr>
            <a:xfrm flipH="1">
              <a:off x="5893603" y="2746289"/>
              <a:ext cx="615511" cy="8255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1" idx="5"/>
              <a:endCxn id="19" idx="0"/>
            </p:cNvCxnSpPr>
            <p:nvPr/>
          </p:nvCxnSpPr>
          <p:spPr>
            <a:xfrm>
              <a:off x="6862714" y="2746289"/>
              <a:ext cx="673963" cy="8255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6" idx="3"/>
              <a:endCxn id="7" idx="7"/>
            </p:cNvCxnSpPr>
            <p:nvPr/>
          </p:nvCxnSpPr>
          <p:spPr>
            <a:xfrm rot="5400000">
              <a:off x="1886947" y="4009171"/>
              <a:ext cx="961874" cy="69704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6" idx="5"/>
              <a:endCxn id="9" idx="0"/>
            </p:cNvCxnSpPr>
            <p:nvPr/>
          </p:nvCxnSpPr>
          <p:spPr>
            <a:xfrm rot="16200000" flipH="1">
              <a:off x="2919734" y="4027030"/>
              <a:ext cx="909565" cy="60901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6" idx="4"/>
              <a:endCxn id="8" idx="0"/>
            </p:cNvCxnSpPr>
            <p:nvPr/>
          </p:nvCxnSpPr>
          <p:spPr>
            <a:xfrm rot="5400000">
              <a:off x="2357422" y="4250537"/>
              <a:ext cx="857256" cy="21431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02689" y="4071942"/>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sp>
          <p:nvSpPr>
            <p:cNvPr id="36" name="TextBox 35"/>
            <p:cNvSpPr txBox="1"/>
            <p:nvPr/>
          </p:nvSpPr>
          <p:spPr>
            <a:xfrm>
              <a:off x="7593539" y="4143380"/>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cxnSp>
          <p:nvCxnSpPr>
            <p:cNvPr id="37" name="直接箭头连接符 36"/>
            <p:cNvCxnSpPr>
              <a:stCxn id="19" idx="3"/>
              <a:endCxn id="10" idx="0"/>
            </p:cNvCxnSpPr>
            <p:nvPr/>
          </p:nvCxnSpPr>
          <p:spPr>
            <a:xfrm rot="5400000">
              <a:off x="6636305" y="4062749"/>
              <a:ext cx="909565" cy="53758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9" idx="4"/>
              <a:endCxn id="11" idx="0"/>
            </p:cNvCxnSpPr>
            <p:nvPr/>
          </p:nvCxnSpPr>
          <p:spPr>
            <a:xfrm rot="5400000">
              <a:off x="7072330" y="4321975"/>
              <a:ext cx="857256" cy="7143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9" idx="5"/>
              <a:endCxn id="12" idx="0"/>
            </p:cNvCxnSpPr>
            <p:nvPr/>
          </p:nvCxnSpPr>
          <p:spPr>
            <a:xfrm rot="16200000" flipH="1">
              <a:off x="7634642" y="3955592"/>
              <a:ext cx="909565" cy="75189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00100" y="2857496"/>
              <a:ext cx="54213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CA</a:t>
              </a:r>
              <a:endParaRPr lang="zh-CN" altLang="en-US" sz="2000" dirty="0">
                <a:latin typeface="Times New Roman" pitchFamily="18" charset="0"/>
                <a:cs typeface="Times New Roman" pitchFamily="18" charset="0"/>
              </a:endParaRPr>
            </a:p>
          </p:txBody>
        </p:sp>
        <p:sp>
          <p:nvSpPr>
            <p:cNvPr id="41" name="TextBox 40"/>
            <p:cNvSpPr txBox="1"/>
            <p:nvPr/>
          </p:nvSpPr>
          <p:spPr>
            <a:xfrm>
              <a:off x="945415" y="4814840"/>
              <a:ext cx="697627" cy="400110"/>
            </a:xfrm>
            <a:prstGeom prst="rect">
              <a:avLst/>
            </a:prstGeom>
            <a:noFill/>
          </p:spPr>
          <p:txBody>
            <a:bodyPr wrap="none" rtlCol="0">
              <a:spAutoFit/>
            </a:bodyPr>
            <a:lstStyle/>
            <a:p>
              <a:r>
                <a:rPr lang="zh-CN" altLang="en-US" sz="2000" dirty="0" smtClean="0">
                  <a:latin typeface="Times New Roman" pitchFamily="18" charset="0"/>
                  <a:cs typeface="Times New Roman" pitchFamily="18" charset="0"/>
                </a:rPr>
                <a:t>用户</a:t>
              </a:r>
              <a:endParaRPr lang="zh-CN" altLang="en-US" sz="2000" dirty="0">
                <a:latin typeface="Times New Roman" pitchFamily="18" charset="0"/>
                <a:cs typeface="Times New Roman" pitchFamily="18" charset="0"/>
              </a:endParaRPr>
            </a:p>
          </p:txBody>
        </p:sp>
        <p:cxnSp>
          <p:nvCxnSpPr>
            <p:cNvPr id="42" name="直接箭头连接符 41"/>
            <p:cNvCxnSpPr>
              <a:stCxn id="20" idx="6"/>
              <a:endCxn id="21" idx="2"/>
            </p:cNvCxnSpPr>
            <p:nvPr/>
          </p:nvCxnSpPr>
          <p:spPr>
            <a:xfrm>
              <a:off x="4006989" y="2536025"/>
              <a:ext cx="2428892" cy="0"/>
            </a:xfrm>
            <a:prstGeom prst="straightConnector1">
              <a:avLst/>
            </a:prstGeom>
            <a:ln w="25400">
              <a:solidFill>
                <a:srgbClr val="0000FF"/>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0" idx="5"/>
              <a:endCxn id="17" idx="0"/>
            </p:cNvCxnSpPr>
            <p:nvPr/>
          </p:nvCxnSpPr>
          <p:spPr>
            <a:xfrm>
              <a:off x="3933756" y="2746289"/>
              <a:ext cx="459649" cy="8255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16" idx="7"/>
              <a:endCxn id="20" idx="4"/>
            </p:cNvCxnSpPr>
            <p:nvPr/>
          </p:nvCxnSpPr>
          <p:spPr>
            <a:xfrm flipV="1">
              <a:off x="3070007" y="2798598"/>
              <a:ext cx="686949" cy="8255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500298" y="2643182"/>
              <a:ext cx="714380" cy="707886"/>
            </a:xfrm>
            <a:prstGeom prst="rect">
              <a:avLst/>
            </a:prstGeom>
            <a:noFill/>
          </p:spPr>
          <p:txBody>
            <a:bodyPr wrap="square" rtlCol="0">
              <a:spAutoFit/>
            </a:bodyPr>
            <a:lstStyle/>
            <a:p>
              <a:r>
                <a:rPr lang="zh-CN" altLang="en-US" sz="2000" dirty="0" smtClean="0">
                  <a:latin typeface="Times New Roman" pitchFamily="18" charset="0"/>
                  <a:cs typeface="Times New Roman" pitchFamily="18" charset="0"/>
                </a:rPr>
                <a:t>前向证书</a:t>
              </a:r>
              <a:endParaRPr lang="zh-CN" altLang="en-US" sz="2000" dirty="0">
                <a:latin typeface="Times New Roman" pitchFamily="18" charset="0"/>
                <a:cs typeface="Times New Roman" pitchFamily="18" charset="0"/>
              </a:endParaRPr>
            </a:p>
          </p:txBody>
        </p:sp>
        <p:sp>
          <p:nvSpPr>
            <p:cNvPr id="73" name="TextBox 72"/>
            <p:cNvSpPr txBox="1"/>
            <p:nvPr/>
          </p:nvSpPr>
          <p:spPr>
            <a:xfrm>
              <a:off x="3214678" y="3221180"/>
              <a:ext cx="714380" cy="707886"/>
            </a:xfrm>
            <a:prstGeom prst="rect">
              <a:avLst/>
            </a:prstGeom>
            <a:noFill/>
          </p:spPr>
          <p:txBody>
            <a:bodyPr wrap="square" rtlCol="0">
              <a:spAutoFit/>
            </a:bodyPr>
            <a:lstStyle/>
            <a:p>
              <a:r>
                <a:rPr lang="zh-CN" altLang="en-US" sz="2000" dirty="0" smtClean="0">
                  <a:latin typeface="Times New Roman" pitchFamily="18" charset="0"/>
                  <a:cs typeface="Times New Roman" pitchFamily="18" charset="0"/>
                </a:rPr>
                <a:t>后向证书</a:t>
              </a:r>
              <a:endParaRPr lang="zh-CN" altLang="en-US" sz="2000" dirty="0">
                <a:latin typeface="Times New Roman" pitchFamily="18" charset="0"/>
                <a:cs typeface="Times New Roman" pitchFamily="18" charset="0"/>
              </a:endParaRPr>
            </a:p>
          </p:txBody>
        </p:sp>
        <p:sp>
          <p:nvSpPr>
            <p:cNvPr id="81" name="TextBox 80"/>
            <p:cNvSpPr txBox="1"/>
            <p:nvPr/>
          </p:nvSpPr>
          <p:spPr>
            <a:xfrm>
              <a:off x="3410479" y="1928802"/>
              <a:ext cx="62709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CA</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82" name="TextBox 81"/>
            <p:cNvSpPr txBox="1"/>
            <p:nvPr/>
          </p:nvSpPr>
          <p:spPr>
            <a:xfrm>
              <a:off x="6339437" y="1928802"/>
              <a:ext cx="62709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CA</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83" name="TextBox 82"/>
            <p:cNvSpPr txBox="1"/>
            <p:nvPr/>
          </p:nvSpPr>
          <p:spPr>
            <a:xfrm>
              <a:off x="1928794" y="3467401"/>
              <a:ext cx="62709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CA</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sp>
          <p:nvSpPr>
            <p:cNvPr id="84" name="TextBox 83"/>
            <p:cNvSpPr txBox="1"/>
            <p:nvPr/>
          </p:nvSpPr>
          <p:spPr>
            <a:xfrm>
              <a:off x="7768197" y="3467401"/>
              <a:ext cx="62709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CA</a:t>
              </a:r>
              <a:r>
                <a:rPr lang="en-US" altLang="zh-CN" sz="2000" baseline="-25000" dirty="0" smtClean="0">
                  <a:latin typeface="Times New Roman" pitchFamily="18" charset="0"/>
                  <a:cs typeface="Times New Roman" pitchFamily="18" charset="0"/>
                </a:rPr>
                <a:t>4</a:t>
              </a:r>
              <a:endParaRPr lang="zh-CN" altLang="en-US" sz="2000" baseline="-25000" dirty="0">
                <a:latin typeface="Times New Roman" pitchFamily="18" charset="0"/>
                <a:cs typeface="Times New Roman" pitchFamily="18" charset="0"/>
              </a:endParaRPr>
            </a:p>
          </p:txBody>
        </p:sp>
        <p:sp>
          <p:nvSpPr>
            <p:cNvPr id="85" name="TextBox 84"/>
            <p:cNvSpPr txBox="1"/>
            <p:nvPr/>
          </p:nvSpPr>
          <p:spPr>
            <a:xfrm>
              <a:off x="2500298" y="5072074"/>
              <a:ext cx="37061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a:t>
              </a:r>
              <a:endParaRPr lang="zh-CN" altLang="en-US" sz="2000" baseline="-25000" dirty="0">
                <a:latin typeface="Times New Roman" pitchFamily="18" charset="0"/>
                <a:cs typeface="Times New Roman" pitchFamily="18" charset="0"/>
              </a:endParaRPr>
            </a:p>
          </p:txBody>
        </p:sp>
        <p:sp>
          <p:nvSpPr>
            <p:cNvPr id="86" name="TextBox 85"/>
            <p:cNvSpPr txBox="1"/>
            <p:nvPr/>
          </p:nvSpPr>
          <p:spPr>
            <a:xfrm>
              <a:off x="7286644" y="5072074"/>
              <a:ext cx="356188"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B</a:t>
              </a:r>
              <a:endParaRPr lang="zh-CN" altLang="en-US" sz="2000" baseline="-25000"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66</a:t>
            </a:fld>
            <a:endParaRPr lang="en-US" altLang="zh-CN" dirty="0"/>
          </a:p>
        </p:txBody>
      </p:sp>
      <p:sp>
        <p:nvSpPr>
          <p:cNvPr id="47" name="流程图: 可选过程 4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48" name="流程图: 可选过程 4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49" name="流程图: 可选过程 4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50" name="流程图: 可选过程 4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7085284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公钥基础设施</a:t>
            </a:r>
            <a:r>
              <a:rPr lang="en-US" altLang="zh-CN" sz="3200" dirty="0" smtClean="0"/>
              <a:t>(</a:t>
            </a:r>
            <a:r>
              <a:rPr lang="en-AU" altLang="zh-CN" sz="3200" dirty="0" smtClean="0">
                <a:ea typeface="宋体" pitchFamily="2" charset="-122"/>
              </a:rPr>
              <a:t>Public Key Infrastructure)</a:t>
            </a:r>
            <a:endParaRPr lang="zh-CN" altLang="en-US" sz="3200" dirty="0"/>
          </a:p>
        </p:txBody>
      </p:sp>
      <p:sp>
        <p:nvSpPr>
          <p:cNvPr id="3" name="内容占位符 2"/>
          <p:cNvSpPr>
            <a:spLocks noGrp="1"/>
          </p:cNvSpPr>
          <p:nvPr>
            <p:ph idx="1"/>
          </p:nvPr>
        </p:nvSpPr>
        <p:spPr/>
        <p:txBody>
          <a:bodyPr>
            <a:noAutofit/>
          </a:bodyPr>
          <a:lstStyle/>
          <a:p>
            <a:r>
              <a:rPr lang="en-US" altLang="zh-CN" dirty="0" smtClean="0"/>
              <a:t>RFC 2822</a:t>
            </a:r>
            <a:r>
              <a:rPr lang="zh-CN" altLang="en-US" dirty="0" smtClean="0"/>
              <a:t>（互联网安全术语）定义：</a:t>
            </a:r>
            <a:r>
              <a:rPr lang="en-US" altLang="zh-CN" dirty="0" smtClean="0"/>
              <a:t/>
            </a:r>
            <a:br>
              <a:rPr lang="en-US" altLang="zh-CN" dirty="0" smtClean="0"/>
            </a:br>
            <a:r>
              <a:rPr lang="en-US" altLang="zh-CN" dirty="0" smtClean="0">
                <a:solidFill>
                  <a:srgbClr val="FF0000"/>
                </a:solidFill>
              </a:rPr>
              <a:t>PKI</a:t>
            </a:r>
            <a:r>
              <a:rPr lang="zh-CN" altLang="en-US" dirty="0" smtClean="0">
                <a:solidFill>
                  <a:srgbClr val="FF0000"/>
                </a:solidFill>
              </a:rPr>
              <a:t>系统</a:t>
            </a:r>
            <a:r>
              <a:rPr lang="zh-CN" altLang="en-US" dirty="0" smtClean="0"/>
              <a:t>是由硬件、软件、人、策略和相应处理构成的一整套体系。</a:t>
            </a:r>
            <a:endParaRPr lang="en-US" altLang="zh-CN" dirty="0" smtClean="0"/>
          </a:p>
          <a:p>
            <a:pPr lvl="1"/>
            <a:r>
              <a:rPr lang="zh-CN" altLang="en-US" dirty="0" smtClean="0"/>
              <a:t>用来创建、管理、存储、分发和撤销数字证书</a:t>
            </a:r>
            <a:endParaRPr lang="en-US" altLang="zh-CN" dirty="0" smtClean="0"/>
          </a:p>
          <a:p>
            <a:pPr lvl="1"/>
            <a:r>
              <a:rPr lang="zh-CN" altLang="en-US" dirty="0" smtClean="0"/>
              <a:t>提供网络信息安全服务，保证用户安全、便捷、高效地获取公钥</a:t>
            </a:r>
            <a:endParaRPr lang="en-US" altLang="zh-CN" dirty="0" smtClean="0"/>
          </a:p>
          <a:p>
            <a:pPr lvl="1"/>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8647317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1295400"/>
            <a:ext cx="8363272" cy="5029200"/>
          </a:xfrm>
        </p:spPr>
        <p:txBody>
          <a:bodyPr/>
          <a:lstStyle/>
          <a:p>
            <a:r>
              <a:rPr lang="zh-CN" altLang="en-US" dirty="0"/>
              <a:t>互联网工程任务组</a:t>
            </a:r>
            <a:r>
              <a:rPr lang="en-US" altLang="zh-CN" dirty="0"/>
              <a:t>(IETF)</a:t>
            </a:r>
            <a:r>
              <a:rPr lang="zh-CN" altLang="en-US" dirty="0"/>
              <a:t>的</a:t>
            </a:r>
            <a:r>
              <a:rPr lang="en-US" altLang="zh-CN" dirty="0"/>
              <a:t>PKIX</a:t>
            </a:r>
            <a:r>
              <a:rPr lang="zh-CN" altLang="en-US" dirty="0"/>
              <a:t>工作组在</a:t>
            </a:r>
            <a:r>
              <a:rPr lang="en-US" altLang="zh-CN" dirty="0"/>
              <a:t>X.509</a:t>
            </a:r>
            <a:r>
              <a:rPr lang="zh-CN" altLang="en-US" dirty="0"/>
              <a:t>基础上建立了一个基本模型，包括：</a:t>
            </a:r>
            <a:endParaRPr lang="en-US" altLang="zh-CN" dirty="0"/>
          </a:p>
          <a:p>
            <a:pPr lvl="1"/>
            <a:r>
              <a:rPr lang="zh-CN" altLang="en-US" dirty="0"/>
              <a:t>端实体</a:t>
            </a:r>
            <a:endParaRPr lang="en-US" altLang="zh-CN" dirty="0"/>
          </a:p>
          <a:p>
            <a:pPr lvl="1"/>
            <a:r>
              <a:rPr lang="zh-CN" altLang="en-US" dirty="0"/>
              <a:t>认证机构</a:t>
            </a:r>
            <a:r>
              <a:rPr lang="en-US" altLang="zh-CN" dirty="0"/>
              <a:t>(CA)</a:t>
            </a:r>
            <a:r>
              <a:rPr lang="zh-CN" altLang="en-US" dirty="0"/>
              <a:t>：生成、</a:t>
            </a:r>
            <a:r>
              <a:rPr lang="zh-CN" altLang="en-US" dirty="0" smtClean="0"/>
              <a:t>发放</a:t>
            </a:r>
            <a:r>
              <a:rPr lang="en-US" altLang="zh-CN" dirty="0" smtClean="0"/>
              <a:t/>
            </a:r>
            <a:br>
              <a:rPr lang="en-US" altLang="zh-CN" dirty="0" smtClean="0"/>
            </a:br>
            <a:r>
              <a:rPr lang="zh-CN" altLang="en-US" dirty="0" smtClean="0"/>
              <a:t>证书</a:t>
            </a:r>
            <a:r>
              <a:rPr lang="zh-CN" altLang="en-US" dirty="0"/>
              <a:t>，也承担部分管理任务</a:t>
            </a:r>
            <a:endParaRPr lang="en-US" altLang="zh-CN" dirty="0"/>
          </a:p>
          <a:p>
            <a:pPr lvl="1"/>
            <a:r>
              <a:rPr lang="zh-CN" altLang="en-US" dirty="0"/>
              <a:t>注册机构</a:t>
            </a:r>
            <a:r>
              <a:rPr lang="en-US" altLang="zh-CN" dirty="0"/>
              <a:t>(RA)</a:t>
            </a:r>
            <a:r>
              <a:rPr lang="zh-CN" altLang="en-US" dirty="0"/>
              <a:t>：承担部</a:t>
            </a:r>
            <a:r>
              <a:rPr lang="zh-CN" altLang="en-US" dirty="0" smtClean="0"/>
              <a:t>分管</a:t>
            </a:r>
            <a:r>
              <a:rPr lang="en-US" altLang="zh-CN" dirty="0" smtClean="0"/>
              <a:t/>
            </a:r>
            <a:br>
              <a:rPr lang="en-US" altLang="zh-CN" dirty="0" smtClean="0"/>
            </a:br>
            <a:r>
              <a:rPr lang="zh-CN" altLang="en-US" dirty="0" smtClean="0"/>
              <a:t>理</a:t>
            </a:r>
            <a:r>
              <a:rPr lang="zh-CN" altLang="en-US" dirty="0"/>
              <a:t>任务</a:t>
            </a:r>
            <a:endParaRPr lang="en-US" altLang="zh-CN" dirty="0"/>
          </a:p>
          <a:p>
            <a:pPr lvl="1"/>
            <a:r>
              <a:rPr lang="zh-CN" altLang="en-US" dirty="0"/>
              <a:t>证书撤销列表</a:t>
            </a:r>
            <a:r>
              <a:rPr lang="en-US" altLang="zh-CN" dirty="0"/>
              <a:t>(CRL)</a:t>
            </a:r>
            <a:r>
              <a:rPr lang="zh-CN" altLang="en-US" dirty="0"/>
              <a:t>发布点</a:t>
            </a:r>
            <a:endParaRPr lang="en-US" altLang="zh-CN" dirty="0"/>
          </a:p>
          <a:p>
            <a:pPr lvl="1"/>
            <a:r>
              <a:rPr lang="zh-CN" altLang="en-US" dirty="0"/>
              <a:t>证书存取库</a:t>
            </a:r>
            <a:endParaRPr lang="en-US" altLang="zh-CN" dirty="0"/>
          </a:p>
          <a:p>
            <a:pPr lvl="1"/>
            <a:r>
              <a:rPr lang="zh-CN" altLang="en-US" dirty="0"/>
              <a:t>密钥备份、恢复、历史档案</a:t>
            </a:r>
            <a:endParaRPr lang="en-US" altLang="zh-CN" dirty="0"/>
          </a:p>
          <a:p>
            <a:pPr lvl="1"/>
            <a:r>
              <a:rPr lang="zh-CN" altLang="en-US" dirty="0"/>
              <a:t>等等</a:t>
            </a:r>
            <a:endParaRPr lang="en-US" altLang="zh-CN" dirty="0"/>
          </a:p>
          <a:p>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4943303" y="1772816"/>
            <a:ext cx="4093193" cy="3744416"/>
          </a:xfrm>
          <a:prstGeom prst="rect">
            <a:avLst/>
          </a:prstGeom>
          <a:noFill/>
          <a:ln w="9525">
            <a:noFill/>
            <a:miter lim="800000"/>
            <a:headEnd/>
            <a:tailEnd/>
          </a:ln>
          <a:effectLst/>
        </p:spPr>
      </p:pic>
      <p:sp>
        <p:nvSpPr>
          <p:cNvPr id="7" name="页脚占位符 6"/>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68</a:t>
            </a:fld>
            <a:endParaRPr lang="en-US" altLang="zh-CN" dirty="0"/>
          </a:p>
        </p:txBody>
      </p:sp>
      <p:sp>
        <p:nvSpPr>
          <p:cNvPr id="9" name="流程图: 可选过程 8">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10" name="流程图: 可选过程 9">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1" name="流程图: 可选过程 10">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2" name="流程图: 可选过程 11">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8630392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组合公钥</a:t>
            </a:r>
            <a:r>
              <a:rPr lang="en-US" altLang="zh-CN" sz="3600" dirty="0" smtClean="0"/>
              <a:t> (Combined Public Key)</a:t>
            </a:r>
            <a:r>
              <a:rPr lang="zh-CN" altLang="en-US" sz="3600" dirty="0" smtClean="0"/>
              <a:t>算法</a:t>
            </a:r>
            <a:endParaRPr lang="zh-CN" altLang="en-US" sz="3600" dirty="0"/>
          </a:p>
        </p:txBody>
      </p:sp>
      <p:sp>
        <p:nvSpPr>
          <p:cNvPr id="3" name="内容占位符 2"/>
          <p:cNvSpPr>
            <a:spLocks noGrp="1"/>
          </p:cNvSpPr>
          <p:nvPr>
            <p:ph idx="1"/>
          </p:nvPr>
        </p:nvSpPr>
        <p:spPr/>
        <p:txBody>
          <a:bodyPr/>
          <a:lstStyle/>
          <a:p>
            <a:r>
              <a:rPr lang="en-US" altLang="zh-CN" dirty="0" smtClean="0"/>
              <a:t>1999</a:t>
            </a:r>
            <a:r>
              <a:rPr lang="zh-CN" altLang="en-US" dirty="0" smtClean="0"/>
              <a:t>年提出</a:t>
            </a:r>
            <a:endParaRPr lang="en-US" altLang="zh-CN" dirty="0" smtClean="0"/>
          </a:p>
          <a:p>
            <a:r>
              <a:rPr lang="zh-CN" altLang="en-US" dirty="0" smtClean="0"/>
              <a:t>基于离散对数或椭圆曲线实现</a:t>
            </a:r>
            <a:endParaRPr lang="en-US" altLang="zh-CN" dirty="0" smtClean="0"/>
          </a:p>
          <a:p>
            <a:r>
              <a:rPr lang="zh-CN" altLang="en-US" dirty="0" smtClean="0"/>
              <a:t>实现海量公</a:t>
            </a:r>
            <a:r>
              <a:rPr lang="en-US" altLang="zh-CN" dirty="0" smtClean="0"/>
              <a:t>/</a:t>
            </a:r>
            <a:r>
              <a:rPr lang="zh-CN" altLang="en-US" dirty="0" smtClean="0"/>
              <a:t>私钥产生、管理与分发</a:t>
            </a:r>
            <a:endParaRPr lang="en-US" altLang="zh-CN" dirty="0" smtClean="0"/>
          </a:p>
          <a:p>
            <a:endParaRPr lang="en-US" altLang="zh-CN" dirty="0" smtClean="0"/>
          </a:p>
          <a:p>
            <a:r>
              <a:rPr lang="en-US" altLang="zh-CN" dirty="0" smtClean="0"/>
              <a:t>KDC</a:t>
            </a:r>
            <a:r>
              <a:rPr lang="zh-CN" altLang="en-US" dirty="0" smtClean="0"/>
              <a:t>产生私钥矩阵（保密），公钥矩阵（公开）</a:t>
            </a:r>
            <a:endParaRPr lang="en-US" altLang="zh-CN" dirty="0" smtClean="0"/>
          </a:p>
          <a:p>
            <a:r>
              <a:rPr lang="en-US" altLang="zh-CN" dirty="0" smtClean="0"/>
              <a:t>KDC</a:t>
            </a:r>
            <a:r>
              <a:rPr lang="zh-CN" altLang="en-US" dirty="0" smtClean="0"/>
              <a:t>将用户的私钥和公钥矩阵发送给各个用户</a:t>
            </a:r>
            <a:endParaRPr lang="en-US" altLang="zh-CN" dirty="0" smtClean="0"/>
          </a:p>
          <a:p>
            <a:r>
              <a:rPr lang="zh-CN" altLang="en-US" dirty="0" smtClean="0"/>
              <a:t>用户可以根据通信对方的</a:t>
            </a:r>
            <a:r>
              <a:rPr lang="en-US" altLang="zh-CN" dirty="0" smtClean="0"/>
              <a:t>ID</a:t>
            </a:r>
            <a:r>
              <a:rPr lang="zh-CN" altLang="en-US" dirty="0" smtClean="0"/>
              <a:t>，由公钥矩阵算出对方的公钥</a:t>
            </a:r>
            <a:endParaRPr lang="en-US" altLang="zh-CN" dirty="0" smtClean="0"/>
          </a:p>
          <a:p>
            <a:r>
              <a:rPr lang="en-US" altLang="zh-CN" dirty="0" err="1" smtClean="0"/>
              <a:t>m</a:t>
            </a:r>
            <a:r>
              <a:rPr lang="en-US" altLang="zh-CN" dirty="0" err="1" smtClean="0">
                <a:sym typeface="Symbol"/>
              </a:rPr>
              <a:t></a:t>
            </a:r>
            <a:r>
              <a:rPr lang="en-US" altLang="zh-CN" dirty="0" err="1" smtClean="0"/>
              <a:t>h</a:t>
            </a:r>
            <a:r>
              <a:rPr lang="zh-CN" altLang="en-US" dirty="0" smtClean="0"/>
              <a:t>的矩阵可以提供</a:t>
            </a:r>
            <a:r>
              <a:rPr lang="en-US" altLang="zh-CN" dirty="0" err="1" smtClean="0"/>
              <a:t>m</a:t>
            </a:r>
            <a:r>
              <a:rPr lang="en-US" altLang="zh-CN" baseline="30000" dirty="0" err="1" smtClean="0"/>
              <a:t>h</a:t>
            </a:r>
            <a:r>
              <a:rPr lang="zh-CN" altLang="en-US" dirty="0" smtClean="0"/>
              <a:t>个公、私钥对</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458952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理想情况为两种方案都使用</a:t>
            </a:r>
            <a:endParaRPr lang="en-US" altLang="zh-CN" dirty="0" smtClean="0"/>
          </a:p>
          <a:p>
            <a:pPr lvl="1"/>
            <a:r>
              <a:rPr lang="zh-CN" altLang="en-US" dirty="0" smtClean="0"/>
              <a:t>端到端加密全程保护数据内容，并提供认证</a:t>
            </a:r>
            <a:endParaRPr lang="en-US" altLang="zh-CN" dirty="0" smtClean="0"/>
          </a:p>
          <a:p>
            <a:pPr lvl="1"/>
            <a:r>
              <a:rPr lang="zh-CN" altLang="en-US" dirty="0" smtClean="0"/>
              <a:t>链路加密保护数据包头信息，但网络全局流量仍可被监听</a:t>
            </a:r>
            <a:endParaRPr lang="en-US" altLang="zh-CN" dirty="0" smtClean="0"/>
          </a:p>
          <a:p>
            <a:pPr lvl="1"/>
            <a:r>
              <a:rPr lang="zh-CN" altLang="en-US" dirty="0" smtClean="0"/>
              <a:t>流量填充（</a:t>
            </a:r>
            <a:r>
              <a:rPr lang="en-US" altLang="zh-CN" sz="2400" dirty="0" smtClean="0"/>
              <a:t>traffic padding</a:t>
            </a:r>
            <a:r>
              <a:rPr lang="zh-CN" altLang="en-US" sz="2400" dirty="0" smtClean="0"/>
              <a:t>）</a:t>
            </a:r>
            <a:r>
              <a:rPr lang="zh-CN" altLang="en-US" dirty="0" smtClean="0"/>
              <a:t>可以保护数据流量信息</a:t>
            </a:r>
            <a:endParaRPr lang="en-US" altLang="zh-CN" dirty="0" smtClean="0"/>
          </a:p>
          <a:p>
            <a:pPr lvl="2"/>
            <a:r>
              <a:rPr lang="zh-CN" altLang="en-US" dirty="0" smtClean="0"/>
              <a:t>代价是持续的通信</a:t>
            </a:r>
          </a:p>
          <a:p>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1938362" y="3861048"/>
            <a:ext cx="5369941" cy="2558668"/>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功能的应用</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密钥</a:t>
            </a:r>
            <a:r>
              <a:rPr lang="zh-CN" altLang="zh-CN" sz="1000" dirty="0">
                <a:latin typeface="楷体" pitchFamily="49" charset="-122"/>
                <a:ea typeface="楷体" pitchFamily="49" charset="-122"/>
              </a:rPr>
              <a:t>长度</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0" name="流程图: 可选过程 9">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8724982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生成密钥矩阵</a:t>
            </a:r>
            <a:endParaRPr lang="zh-CN" altLang="en-US" dirty="0"/>
          </a:p>
        </p:txBody>
      </p:sp>
      <p:sp>
        <p:nvSpPr>
          <p:cNvPr id="3" name="内容占位符 2"/>
          <p:cNvSpPr>
            <a:spLocks noGrp="1"/>
          </p:cNvSpPr>
          <p:nvPr>
            <p:ph idx="1"/>
          </p:nvPr>
        </p:nvSpPr>
        <p:spPr/>
        <p:txBody>
          <a:bodyPr>
            <a:normAutofit/>
          </a:bodyPr>
          <a:lstStyle/>
          <a:p>
            <a:r>
              <a:rPr lang="zh-CN" altLang="en-US" dirty="0" smtClean="0"/>
              <a:t>基于</a:t>
            </a:r>
            <a:r>
              <a:rPr lang="en-US" altLang="zh-CN" dirty="0" smtClean="0"/>
              <a:t>DLP</a:t>
            </a:r>
            <a:r>
              <a:rPr lang="zh-CN" altLang="en-US" dirty="0" smtClean="0"/>
              <a:t>的密钥矩阵生成：</a:t>
            </a:r>
            <a:endParaRPr lang="en-US" altLang="zh-CN" dirty="0" smtClean="0"/>
          </a:p>
          <a:p>
            <a:pPr lvl="1"/>
            <a:r>
              <a:rPr lang="zh-CN" altLang="en-US" dirty="0" smtClean="0"/>
              <a:t>确定大素数</a:t>
            </a:r>
            <a:r>
              <a:rPr lang="en-US" altLang="zh-CN" dirty="0" smtClean="0"/>
              <a:t>p, q, n=</a:t>
            </a:r>
            <a:r>
              <a:rPr lang="en-US" altLang="zh-CN" dirty="0" err="1" smtClean="0"/>
              <a:t>pq</a:t>
            </a:r>
            <a:r>
              <a:rPr lang="en-US" altLang="zh-CN" dirty="0" smtClean="0"/>
              <a:t>, </a:t>
            </a:r>
            <a:r>
              <a:rPr lang="el-GR" altLang="zh-CN" dirty="0" smtClean="0">
                <a:latin typeface="Times New Roman"/>
                <a:cs typeface="Times New Roman"/>
              </a:rPr>
              <a:t>Φ</a:t>
            </a:r>
            <a:r>
              <a:rPr lang="en-US" altLang="zh-CN" dirty="0" smtClean="0"/>
              <a:t>(n)</a:t>
            </a:r>
          </a:p>
          <a:p>
            <a:pPr lvl="1"/>
            <a:r>
              <a:rPr lang="zh-CN" altLang="en-US" dirty="0" smtClean="0"/>
              <a:t>随机生成私钥矩阵</a:t>
            </a:r>
            <a:r>
              <a:rPr lang="en-US" altLang="zh-CN" dirty="0" smtClean="0"/>
              <a:t>SSK={</a:t>
            </a:r>
            <a:r>
              <a:rPr lang="en-US" altLang="zh-CN" dirty="0" err="1" smtClean="0"/>
              <a:t>r</a:t>
            </a:r>
            <a:r>
              <a:rPr lang="en-US" altLang="zh-CN" baseline="-25000" dirty="0" err="1" smtClean="0"/>
              <a:t>ij</a:t>
            </a:r>
            <a:r>
              <a:rPr lang="en-US" altLang="zh-CN" dirty="0" smtClean="0"/>
              <a:t>}</a:t>
            </a:r>
          </a:p>
          <a:p>
            <a:pPr lvl="1"/>
            <a:r>
              <a:rPr lang="zh-CN" altLang="en-US" dirty="0" smtClean="0"/>
              <a:t>计算公钥矩阵</a:t>
            </a:r>
            <a:r>
              <a:rPr lang="en-US" altLang="zh-CN" dirty="0" smtClean="0"/>
              <a:t>PSK={</a:t>
            </a:r>
            <a:r>
              <a:rPr lang="en-US" altLang="zh-CN" dirty="0" err="1" smtClean="0"/>
              <a:t>d</a:t>
            </a:r>
            <a:r>
              <a:rPr lang="en-US" altLang="zh-CN" baseline="-25000" dirty="0" err="1" smtClean="0"/>
              <a:t>ij</a:t>
            </a:r>
            <a:r>
              <a:rPr lang="en-US" altLang="zh-CN" dirty="0" smtClean="0"/>
              <a:t>=r</a:t>
            </a:r>
            <a:r>
              <a:rPr lang="en-US" altLang="zh-CN" baseline="-25000" dirty="0" smtClean="0"/>
              <a:t>ij</a:t>
            </a:r>
            <a:r>
              <a:rPr lang="en-US" altLang="zh-CN" baseline="30000" dirty="0" smtClean="0"/>
              <a:t>-1</a:t>
            </a:r>
            <a:r>
              <a:rPr lang="en-US" altLang="zh-CN" baseline="-25000" dirty="0" smtClean="0"/>
              <a:t> </a:t>
            </a:r>
            <a:r>
              <a:rPr lang="en-US" altLang="zh-CN" dirty="0" smtClean="0"/>
              <a:t>mod </a:t>
            </a:r>
            <a:r>
              <a:rPr lang="el-GR" altLang="zh-CN" dirty="0" smtClean="0">
                <a:latin typeface="Times New Roman"/>
                <a:cs typeface="Times New Roman"/>
              </a:rPr>
              <a:t>Φ</a:t>
            </a:r>
            <a:r>
              <a:rPr lang="en-US" altLang="zh-CN" dirty="0" smtClean="0"/>
              <a:t>(n)}</a:t>
            </a:r>
          </a:p>
          <a:p>
            <a:endParaRPr lang="en-US" altLang="zh-CN" dirty="0" smtClean="0"/>
          </a:p>
          <a:p>
            <a:endParaRPr lang="en-US" altLang="zh-CN" dirty="0" smtClean="0"/>
          </a:p>
        </p:txBody>
      </p:sp>
      <p:graphicFrame>
        <p:nvGraphicFramePr>
          <p:cNvPr id="6" name="对象 5"/>
          <p:cNvGraphicFramePr>
            <a:graphicFrameLocks noChangeAspect="1"/>
          </p:cNvGraphicFramePr>
          <p:nvPr/>
        </p:nvGraphicFramePr>
        <p:xfrm>
          <a:off x="714348" y="3429000"/>
          <a:ext cx="7700079" cy="1785950"/>
        </p:xfrm>
        <a:graphic>
          <a:graphicData uri="http://schemas.openxmlformats.org/presentationml/2006/ole">
            <mc:AlternateContent xmlns:mc="http://schemas.openxmlformats.org/markup-compatibility/2006">
              <mc:Choice xmlns:v="urn:schemas-microsoft-com:vml" Requires="v">
                <p:oleObj spid="_x0000_s1182" name="Equation" r:id="rId4" imgW="3340080" imgH="774360" progId="Equation.DSMT4">
                  <p:embed/>
                </p:oleObj>
              </mc:Choice>
              <mc:Fallback>
                <p:oleObj name="Equation" r:id="rId4" imgW="3340080" imgH="774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48" y="3429000"/>
                        <a:ext cx="7700079" cy="178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70</a:t>
            </a:fld>
            <a:endParaRPr lang="en-US" altLang="zh-CN" dirty="0"/>
          </a:p>
        </p:txBody>
      </p:sp>
      <p:sp>
        <p:nvSpPr>
          <p:cNvPr id="8" name="流程图: 可选过程 7">
            <a:hlinkClick r:id="rId6"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9" name="流程图: 可选过程 8">
            <a:hlinkClick r:id="rId7"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0" name="流程图: 可选过程 9">
            <a:hlinkClick r:id="rId8"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1" name="流程图: 可选过程 10">
            <a:hlinkClick r:id="rId9"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5408353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基于</a:t>
            </a:r>
            <a:r>
              <a:rPr lang="en-US" altLang="zh-CN" dirty="0" smtClean="0"/>
              <a:t>ECC</a:t>
            </a:r>
            <a:r>
              <a:rPr lang="zh-CN" altLang="en-US" dirty="0" smtClean="0"/>
              <a:t>的密钥矩阵生成：</a:t>
            </a:r>
            <a:endParaRPr lang="en-US" altLang="zh-CN" dirty="0" smtClean="0"/>
          </a:p>
          <a:p>
            <a:pPr lvl="1"/>
            <a:r>
              <a:rPr lang="zh-CN" altLang="en-US" dirty="0" smtClean="0"/>
              <a:t>确定椭圆曲线</a:t>
            </a:r>
            <a:r>
              <a:rPr lang="en-US" altLang="zh-CN" dirty="0" err="1" smtClean="0"/>
              <a:t>E</a:t>
            </a:r>
            <a:r>
              <a:rPr lang="en-US" altLang="zh-CN" baseline="-25000" dirty="0" err="1" smtClean="0"/>
              <a:t>p</a:t>
            </a:r>
            <a:r>
              <a:rPr lang="en-US" altLang="zh-CN" dirty="0" smtClean="0"/>
              <a:t>(</a:t>
            </a:r>
            <a:r>
              <a:rPr lang="en-US" altLang="zh-CN" dirty="0" err="1" smtClean="0"/>
              <a:t>a,b</a:t>
            </a:r>
            <a:r>
              <a:rPr lang="en-US" altLang="zh-CN" dirty="0" smtClean="0"/>
              <a:t>), </a:t>
            </a:r>
            <a:r>
              <a:rPr lang="zh-CN" altLang="en-US" dirty="0" smtClean="0"/>
              <a:t>基点</a:t>
            </a:r>
            <a:r>
              <a:rPr lang="en-US" altLang="zh-CN" dirty="0" smtClean="0"/>
              <a:t>G</a:t>
            </a:r>
          </a:p>
          <a:p>
            <a:pPr lvl="1"/>
            <a:r>
              <a:rPr lang="zh-CN" altLang="en-US" dirty="0" smtClean="0"/>
              <a:t>随机生成私钥矩阵</a:t>
            </a:r>
            <a:r>
              <a:rPr lang="en-US" altLang="zh-CN" dirty="0" smtClean="0"/>
              <a:t>SSK={</a:t>
            </a:r>
            <a:r>
              <a:rPr lang="en-US" altLang="zh-CN" dirty="0" err="1" smtClean="0"/>
              <a:t>r</a:t>
            </a:r>
            <a:r>
              <a:rPr lang="en-US" altLang="zh-CN" baseline="-25000" dirty="0" err="1" smtClean="0"/>
              <a:t>ij</a:t>
            </a:r>
            <a:r>
              <a:rPr lang="en-US" altLang="zh-CN" dirty="0" smtClean="0"/>
              <a:t>}</a:t>
            </a:r>
          </a:p>
          <a:p>
            <a:pPr lvl="1"/>
            <a:r>
              <a:rPr lang="zh-CN" altLang="en-US" dirty="0" smtClean="0"/>
              <a:t>计算公钥矩阵</a:t>
            </a:r>
            <a:r>
              <a:rPr lang="en-US" altLang="zh-CN" dirty="0" smtClean="0"/>
              <a:t>PSK={</a:t>
            </a:r>
            <a:r>
              <a:rPr lang="en-US" altLang="zh-CN" dirty="0" err="1" smtClean="0"/>
              <a:t>r</a:t>
            </a:r>
            <a:r>
              <a:rPr lang="en-US" altLang="zh-CN" baseline="-25000" dirty="0" err="1" smtClean="0"/>
              <a:t>ij</a:t>
            </a:r>
            <a:r>
              <a:rPr lang="en-US" altLang="zh-CN" dirty="0" err="1" smtClean="0"/>
              <a:t>G</a:t>
            </a:r>
            <a:r>
              <a:rPr lang="en-US" altLang="zh-CN" dirty="0" smtClean="0"/>
              <a:t>}</a:t>
            </a:r>
          </a:p>
          <a:p>
            <a:endParaRPr lang="zh-CN" altLang="en-US" dirty="0"/>
          </a:p>
        </p:txBody>
      </p:sp>
      <p:graphicFrame>
        <p:nvGraphicFramePr>
          <p:cNvPr id="105474" name="Object 2"/>
          <p:cNvGraphicFramePr>
            <a:graphicFrameLocks noChangeAspect="1"/>
          </p:cNvGraphicFramePr>
          <p:nvPr/>
        </p:nvGraphicFramePr>
        <p:xfrm>
          <a:off x="267562" y="3365612"/>
          <a:ext cx="8590718" cy="1635024"/>
        </p:xfrm>
        <a:graphic>
          <a:graphicData uri="http://schemas.openxmlformats.org/presentationml/2006/ole">
            <mc:AlternateContent xmlns:mc="http://schemas.openxmlformats.org/markup-compatibility/2006">
              <mc:Choice xmlns:v="urn:schemas-microsoft-com:vml" Requires="v">
                <p:oleObj spid="_x0000_s2206" name="Equation" r:id="rId3" imgW="4203360" imgH="799920" progId="Equation.DSMT4">
                  <p:embed/>
                </p:oleObj>
              </mc:Choice>
              <mc:Fallback>
                <p:oleObj name="Equation" r:id="rId3" imgW="4203360" imgH="7999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62" y="3365612"/>
                        <a:ext cx="8590718" cy="1635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71</a:t>
            </a:fld>
            <a:endParaRPr lang="en-US" altLang="zh-CN" dirty="0"/>
          </a:p>
        </p:txBody>
      </p:sp>
      <p:sp>
        <p:nvSpPr>
          <p:cNvPr id="7" name="流程图: 可选过程 6">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7"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8"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224316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smtClean="0"/>
              <a:t>公、私钥生成：</a:t>
            </a:r>
            <a:endParaRPr lang="en-US" altLang="zh-CN" dirty="0" smtClean="0"/>
          </a:p>
          <a:p>
            <a:pPr lvl="1"/>
            <a:r>
              <a:rPr lang="zh-CN" altLang="en-US" dirty="0" smtClean="0"/>
              <a:t>对用户</a:t>
            </a:r>
            <a:r>
              <a:rPr lang="en-US" altLang="zh-CN" dirty="0" smtClean="0"/>
              <a:t>ID</a:t>
            </a:r>
            <a:r>
              <a:rPr lang="zh-CN" altLang="en-US" dirty="0" smtClean="0"/>
              <a:t>做</a:t>
            </a:r>
            <a:r>
              <a:rPr lang="en-US" altLang="zh-CN" dirty="0" smtClean="0"/>
              <a:t>HASH</a:t>
            </a:r>
            <a:r>
              <a:rPr lang="zh-CN" altLang="en-US" dirty="0" smtClean="0"/>
              <a:t>，再经过一系列变换，得到</a:t>
            </a:r>
            <a:r>
              <a:rPr lang="en-US" altLang="zh-CN" dirty="0" smtClean="0"/>
              <a:t>h</a:t>
            </a:r>
            <a:r>
              <a:rPr lang="zh-CN" altLang="en-US" dirty="0" smtClean="0"/>
              <a:t>个坐标：</a:t>
            </a:r>
            <a:r>
              <a:rPr lang="en-US" altLang="zh-CN" dirty="0" smtClean="0"/>
              <a:t>(x</a:t>
            </a:r>
            <a:r>
              <a:rPr lang="en-US" altLang="zh-CN" baseline="-25000" dirty="0" smtClean="0"/>
              <a:t>1</a:t>
            </a:r>
            <a:r>
              <a:rPr lang="en-US" altLang="zh-CN" dirty="0" smtClean="0"/>
              <a:t>,y</a:t>
            </a:r>
            <a:r>
              <a:rPr lang="en-US" altLang="zh-CN" baseline="-25000" dirty="0" smtClean="0"/>
              <a:t>1</a:t>
            </a:r>
            <a:r>
              <a:rPr lang="en-US" altLang="zh-CN" dirty="0" smtClean="0"/>
              <a:t>),(x</a:t>
            </a:r>
            <a:r>
              <a:rPr lang="en-US" altLang="zh-CN" baseline="-25000" dirty="0" smtClean="0"/>
              <a:t>2</a:t>
            </a:r>
            <a:r>
              <a:rPr lang="en-US" altLang="zh-CN" dirty="0" smtClean="0"/>
              <a:t>,y</a:t>
            </a:r>
            <a:r>
              <a:rPr lang="en-US" altLang="zh-CN" baseline="-25000" dirty="0" smtClean="0"/>
              <a:t>2</a:t>
            </a:r>
            <a:r>
              <a:rPr lang="en-US" altLang="zh-CN" dirty="0" smtClean="0"/>
              <a:t>),…,(</a:t>
            </a:r>
            <a:r>
              <a:rPr lang="en-US" altLang="zh-CN" dirty="0" err="1" smtClean="0"/>
              <a:t>x</a:t>
            </a:r>
            <a:r>
              <a:rPr lang="en-US" altLang="zh-CN" baseline="-25000" dirty="0" err="1" smtClean="0"/>
              <a:t>h</a:t>
            </a:r>
            <a:r>
              <a:rPr lang="en-US" altLang="zh-CN" dirty="0" err="1" smtClean="0"/>
              <a:t>,y</a:t>
            </a:r>
            <a:r>
              <a:rPr lang="en-US" altLang="zh-CN" baseline="-25000" dirty="0" err="1" smtClean="0"/>
              <a:t>h</a:t>
            </a:r>
            <a:r>
              <a:rPr lang="en-US" altLang="zh-CN" dirty="0" smtClean="0"/>
              <a:t>)</a:t>
            </a:r>
            <a:r>
              <a:rPr lang="zh-CN" altLang="en-US" dirty="0" smtClean="0"/>
              <a:t>（每列选一个元素）</a:t>
            </a:r>
            <a:endParaRPr lang="en-US" altLang="zh-CN" dirty="0" smtClean="0"/>
          </a:p>
          <a:p>
            <a:pPr lvl="1"/>
            <a:r>
              <a:rPr lang="zh-CN" altLang="en-US" dirty="0" smtClean="0"/>
              <a:t>公钥为：</a:t>
            </a:r>
            <a:endParaRPr lang="en-US" altLang="zh-CN" dirty="0" smtClean="0"/>
          </a:p>
          <a:p>
            <a:pPr lvl="2"/>
            <a:r>
              <a:rPr lang="en-US" altLang="zh-CN" dirty="0" smtClean="0"/>
              <a:t>DLP</a:t>
            </a:r>
            <a:r>
              <a:rPr lang="zh-CN" altLang="en-US" dirty="0" smtClean="0"/>
              <a:t>：</a:t>
            </a:r>
            <a:r>
              <a:rPr lang="en-US" altLang="zh-CN" dirty="0" smtClean="0"/>
              <a:t>PU=d</a:t>
            </a:r>
            <a:r>
              <a:rPr lang="en-US" altLang="zh-CN" baseline="-25000" dirty="0" smtClean="0"/>
              <a:t>x1y1</a:t>
            </a:r>
            <a:r>
              <a:rPr lang="en-US" altLang="zh-CN" dirty="0" smtClean="0"/>
              <a:t>×d</a:t>
            </a:r>
            <a:r>
              <a:rPr lang="en-US" altLang="zh-CN" baseline="-25000" dirty="0" smtClean="0"/>
              <a:t>x2y2</a:t>
            </a:r>
            <a:r>
              <a:rPr lang="en-US" altLang="zh-CN" dirty="0" smtClean="0"/>
              <a:t>×…×</a:t>
            </a:r>
            <a:r>
              <a:rPr lang="en-US" altLang="zh-CN" dirty="0" err="1" smtClean="0"/>
              <a:t>d</a:t>
            </a:r>
            <a:r>
              <a:rPr lang="en-US" altLang="zh-CN" baseline="-25000" dirty="0" err="1" smtClean="0"/>
              <a:t>xhyh</a:t>
            </a:r>
            <a:endParaRPr lang="en-US" altLang="zh-CN" baseline="-25000" dirty="0" smtClean="0"/>
          </a:p>
          <a:p>
            <a:pPr lvl="2"/>
            <a:r>
              <a:rPr lang="en-US" altLang="zh-CN" dirty="0" smtClean="0"/>
              <a:t>ECC</a:t>
            </a:r>
            <a:r>
              <a:rPr lang="zh-CN" altLang="en-US" dirty="0" smtClean="0"/>
              <a:t>：</a:t>
            </a:r>
            <a:r>
              <a:rPr lang="en-US" altLang="zh-CN" dirty="0" smtClean="0"/>
              <a:t>PU=(x</a:t>
            </a:r>
            <a:r>
              <a:rPr lang="en-US" altLang="zh-CN" baseline="-25000" dirty="0" smtClean="0"/>
              <a:t>x1y1</a:t>
            </a:r>
            <a:r>
              <a:rPr lang="en-US" altLang="zh-CN" dirty="0" smtClean="0"/>
              <a:t>,y</a:t>
            </a:r>
            <a:r>
              <a:rPr lang="en-US" altLang="zh-CN" baseline="-25000" dirty="0" smtClean="0"/>
              <a:t>x1y1</a:t>
            </a:r>
            <a:r>
              <a:rPr lang="en-US" altLang="zh-CN" dirty="0" smtClean="0"/>
              <a:t>)+(x</a:t>
            </a:r>
            <a:r>
              <a:rPr lang="en-US" altLang="zh-CN" baseline="-25000" dirty="0" smtClean="0"/>
              <a:t>x2y2</a:t>
            </a:r>
            <a:r>
              <a:rPr lang="en-US" altLang="zh-CN" dirty="0" smtClean="0"/>
              <a:t>,y</a:t>
            </a:r>
            <a:r>
              <a:rPr lang="en-US" altLang="zh-CN" baseline="-25000" dirty="0" smtClean="0"/>
              <a:t>x2y2</a:t>
            </a:r>
            <a:r>
              <a:rPr lang="en-US" altLang="zh-CN" dirty="0" smtClean="0"/>
              <a:t>)+…+(</a:t>
            </a:r>
            <a:r>
              <a:rPr lang="en-US" altLang="zh-CN" dirty="0" err="1" smtClean="0"/>
              <a:t>x</a:t>
            </a:r>
            <a:r>
              <a:rPr lang="en-US" altLang="zh-CN" baseline="-25000" dirty="0" err="1" smtClean="0"/>
              <a:t>xhyh</a:t>
            </a:r>
            <a:r>
              <a:rPr lang="en-US" altLang="zh-CN" dirty="0" err="1" smtClean="0"/>
              <a:t>,y</a:t>
            </a:r>
            <a:r>
              <a:rPr lang="en-US" altLang="zh-CN" baseline="-25000" dirty="0" err="1" smtClean="0"/>
              <a:t>xhyh</a:t>
            </a:r>
            <a:r>
              <a:rPr lang="en-US" altLang="zh-CN" dirty="0" smtClean="0"/>
              <a:t>)</a:t>
            </a:r>
          </a:p>
          <a:p>
            <a:pPr lvl="1"/>
            <a:r>
              <a:rPr lang="zh-CN" altLang="en-US" dirty="0" smtClean="0"/>
              <a:t>私钥为：</a:t>
            </a:r>
            <a:endParaRPr lang="en-US" altLang="zh-CN" dirty="0" smtClean="0"/>
          </a:p>
          <a:p>
            <a:pPr lvl="2"/>
            <a:r>
              <a:rPr lang="en-US" altLang="zh-CN" dirty="0" smtClean="0"/>
              <a:t>DLP</a:t>
            </a:r>
            <a:r>
              <a:rPr lang="zh-CN" altLang="en-US" dirty="0" smtClean="0"/>
              <a:t>：</a:t>
            </a:r>
            <a:r>
              <a:rPr lang="en-US" altLang="zh-CN" dirty="0" smtClean="0"/>
              <a:t>PR=r</a:t>
            </a:r>
            <a:r>
              <a:rPr lang="en-US" altLang="zh-CN" baseline="-25000" dirty="0" smtClean="0"/>
              <a:t>x1y1</a:t>
            </a:r>
            <a:r>
              <a:rPr lang="en-US" altLang="zh-CN" dirty="0" smtClean="0"/>
              <a:t>×r</a:t>
            </a:r>
            <a:r>
              <a:rPr lang="en-US" altLang="zh-CN" baseline="-25000" dirty="0" smtClean="0"/>
              <a:t>x2y2</a:t>
            </a:r>
            <a:r>
              <a:rPr lang="en-US" altLang="zh-CN" dirty="0" smtClean="0"/>
              <a:t>×…×</a:t>
            </a:r>
            <a:r>
              <a:rPr lang="en-US" altLang="zh-CN" dirty="0" err="1" smtClean="0"/>
              <a:t>r</a:t>
            </a:r>
            <a:r>
              <a:rPr lang="en-US" altLang="zh-CN" baseline="-25000" dirty="0" err="1" smtClean="0"/>
              <a:t>xhyh</a:t>
            </a:r>
            <a:endParaRPr lang="en-US" altLang="zh-CN" baseline="-25000" dirty="0" smtClean="0"/>
          </a:p>
          <a:p>
            <a:pPr lvl="2"/>
            <a:r>
              <a:rPr lang="en-US" altLang="zh-CN" dirty="0" smtClean="0"/>
              <a:t>ECC</a:t>
            </a:r>
            <a:r>
              <a:rPr lang="zh-CN" altLang="en-US" dirty="0" smtClean="0"/>
              <a:t>：</a:t>
            </a:r>
            <a:r>
              <a:rPr lang="en-US" altLang="zh-CN" dirty="0" smtClean="0"/>
              <a:t>PR=r</a:t>
            </a:r>
            <a:r>
              <a:rPr lang="en-US" altLang="zh-CN" baseline="-25000" dirty="0" smtClean="0"/>
              <a:t>x1y1</a:t>
            </a:r>
            <a:r>
              <a:rPr lang="en-US" altLang="zh-CN" dirty="0" smtClean="0"/>
              <a:t>+r</a:t>
            </a:r>
            <a:r>
              <a:rPr lang="en-US" altLang="zh-CN" baseline="-25000" dirty="0" smtClean="0"/>
              <a:t>x2y2</a:t>
            </a:r>
            <a:r>
              <a:rPr lang="en-US" altLang="zh-CN" dirty="0" smtClean="0"/>
              <a:t>+…+</a:t>
            </a:r>
            <a:r>
              <a:rPr lang="en-US" altLang="zh-CN" dirty="0" err="1" smtClean="0"/>
              <a:t>r</a:t>
            </a:r>
            <a:r>
              <a:rPr lang="en-US" altLang="zh-CN" baseline="-25000" dirty="0" err="1" smtClean="0"/>
              <a:t>xhyh</a:t>
            </a:r>
            <a:endParaRPr lang="en-US" altLang="zh-CN" dirty="0" smtClean="0"/>
          </a:p>
          <a:p>
            <a:pPr lvl="1"/>
            <a:r>
              <a:rPr lang="zh-CN" altLang="en-US" dirty="0" smtClean="0"/>
              <a:t>密钥量：</a:t>
            </a:r>
            <a:r>
              <a:rPr lang="en-US" altLang="zh-CN" dirty="0" err="1" smtClean="0"/>
              <a:t>m</a:t>
            </a:r>
            <a:r>
              <a:rPr lang="en-US" altLang="zh-CN" baseline="30000" dirty="0" err="1" smtClean="0"/>
              <a:t>h</a:t>
            </a:r>
            <a:r>
              <a:rPr lang="zh-CN" altLang="en-US" dirty="0" smtClean="0"/>
              <a:t>（</a:t>
            </a:r>
            <a:r>
              <a:rPr lang="en-US" altLang="zh-CN" dirty="0" smtClean="0"/>
              <a:t>m=h=32</a:t>
            </a:r>
            <a:r>
              <a:rPr lang="zh-CN" altLang="en-US" dirty="0" smtClean="0"/>
              <a:t>时，密钥量为</a:t>
            </a:r>
            <a:r>
              <a:rPr lang="en-US" altLang="zh-CN" dirty="0" smtClean="0"/>
              <a:t>2</a:t>
            </a:r>
            <a:r>
              <a:rPr lang="en-US" altLang="zh-CN" baseline="30000" dirty="0" smtClean="0"/>
              <a:t>160</a:t>
            </a:r>
            <a:r>
              <a:rPr lang="zh-CN" altLang="en-US" dirty="0" smtClean="0"/>
              <a:t>个）</a:t>
            </a:r>
          </a:p>
          <a:p>
            <a:pPr lvl="1"/>
            <a:endParaRPr lang="en-US" altLang="zh-CN" dirty="0" smtClean="0"/>
          </a:p>
          <a:p>
            <a:r>
              <a:rPr lang="zh-CN" altLang="en-US" dirty="0" smtClean="0"/>
              <a:t>若</a:t>
            </a:r>
            <a:r>
              <a:rPr lang="en-US" altLang="zh-CN" dirty="0" err="1" smtClean="0"/>
              <a:t>m</a:t>
            </a:r>
            <a:r>
              <a:rPr lang="en-US" altLang="zh-CN" dirty="0" err="1" smtClean="0">
                <a:sym typeface="Symbol"/>
              </a:rPr>
              <a:t></a:t>
            </a:r>
            <a:r>
              <a:rPr lang="en-US" altLang="zh-CN" dirty="0" err="1" smtClean="0"/>
              <a:t>h</a:t>
            </a:r>
            <a:r>
              <a:rPr lang="zh-CN" altLang="en-US" dirty="0" smtClean="0"/>
              <a:t>个用户共谋，就有可能恢复私钥矩阵</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3059277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四、利用公钥密码分配对称密钥</a:t>
            </a:r>
            <a:endParaRPr lang="zh-CN" altLang="en-US" dirty="0"/>
          </a:p>
        </p:txBody>
      </p:sp>
      <p:sp>
        <p:nvSpPr>
          <p:cNvPr id="3" name="内容占位符 2"/>
          <p:cNvSpPr>
            <a:spLocks noGrp="1"/>
          </p:cNvSpPr>
          <p:nvPr>
            <p:ph idx="1"/>
          </p:nvPr>
        </p:nvSpPr>
        <p:spPr/>
        <p:txBody>
          <a:bodyPr/>
          <a:lstStyle/>
          <a:p>
            <a:r>
              <a:rPr lang="zh-CN" altLang="en-US" dirty="0" smtClean="0"/>
              <a:t>获得公钥后，可用于加密、认证等工作</a:t>
            </a:r>
            <a:endParaRPr lang="en-US" altLang="zh-CN" dirty="0" smtClean="0"/>
          </a:p>
          <a:p>
            <a:endParaRPr lang="en-US" altLang="zh-CN" dirty="0" smtClean="0"/>
          </a:p>
          <a:p>
            <a:r>
              <a:rPr lang="zh-CN" altLang="en-US" dirty="0" smtClean="0"/>
              <a:t>公钥密码算法计算量大，速度慢，不适用于大数据量的实时加密</a:t>
            </a:r>
            <a:endParaRPr lang="en-US" altLang="zh-CN" dirty="0" smtClean="0"/>
          </a:p>
          <a:p>
            <a:pPr lvl="1"/>
            <a:r>
              <a:rPr lang="zh-CN" altLang="en-US" dirty="0" smtClean="0"/>
              <a:t>公钥密码通常用于管理会话密钥，即用公</a:t>
            </a:r>
            <a:r>
              <a:rPr lang="en-US" altLang="zh-CN" dirty="0" smtClean="0"/>
              <a:t>/</a:t>
            </a:r>
            <a:r>
              <a:rPr lang="zh-CN" altLang="en-US" dirty="0" smtClean="0"/>
              <a:t>私钥作为主密钥</a:t>
            </a:r>
            <a:endParaRPr lang="en-US" altLang="zh-CN" dirty="0" smtClean="0"/>
          </a:p>
          <a:p>
            <a:pPr lvl="1"/>
            <a:r>
              <a:rPr lang="zh-CN" altLang="en-US" dirty="0" smtClean="0"/>
              <a:t>用对称密码加密数据，会话密钥一般使用对称密钥</a:t>
            </a:r>
            <a:endParaRPr lang="en-US" altLang="zh-CN" dirty="0" smtClean="0"/>
          </a:p>
          <a:p>
            <a:pPr lvl="1"/>
            <a:endParaRPr lang="en-US" altLang="zh-CN" dirty="0" smtClean="0"/>
          </a:p>
          <a:p>
            <a:r>
              <a:rPr lang="zh-CN" altLang="en-US" dirty="0" smtClean="0"/>
              <a:t>有多种协议用于协商会话密钥</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3237078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简单的密钥交换协议</a:t>
            </a:r>
            <a:endParaRPr lang="zh-CN" altLang="en-US" dirty="0"/>
          </a:p>
        </p:txBody>
      </p:sp>
      <p:sp>
        <p:nvSpPr>
          <p:cNvPr id="3" name="内容占位符 2"/>
          <p:cNvSpPr>
            <a:spLocks noGrp="1"/>
          </p:cNvSpPr>
          <p:nvPr>
            <p:ph idx="1"/>
          </p:nvPr>
        </p:nvSpPr>
        <p:spPr/>
        <p:txBody>
          <a:bodyPr/>
          <a:lstStyle/>
          <a:p>
            <a:pPr>
              <a:lnSpc>
                <a:spcPct val="90000"/>
              </a:lnSpc>
            </a:pPr>
            <a:r>
              <a:rPr lang="en-US" altLang="zh-CN" sz="2800" dirty="0" err="1" smtClean="0"/>
              <a:t>Merkle</a:t>
            </a:r>
            <a:r>
              <a:rPr lang="zh-CN" altLang="en-US" sz="2800" dirty="0" smtClean="0"/>
              <a:t>于</a:t>
            </a:r>
            <a:r>
              <a:rPr lang="en-US" altLang="zh-CN" sz="2800" dirty="0" smtClean="0"/>
              <a:t>1979</a:t>
            </a:r>
            <a:r>
              <a:rPr lang="zh-CN" altLang="en-US" sz="2800" dirty="0" smtClean="0"/>
              <a:t>年提出：</a:t>
            </a:r>
            <a:endParaRPr lang="en-US" altLang="zh-CN" sz="2800" dirty="0" smtClean="0"/>
          </a:p>
          <a:p>
            <a:pPr lvl="1">
              <a:lnSpc>
                <a:spcPct val="90000"/>
              </a:lnSpc>
            </a:pPr>
            <a:r>
              <a:rPr lang="en-US" altLang="zh-CN" sz="2400" dirty="0" smtClean="0"/>
              <a:t>A</a:t>
            </a:r>
            <a:r>
              <a:rPr lang="zh-CN" altLang="en-US" sz="2400" dirty="0" smtClean="0"/>
              <a:t>产生临时公私钥对</a:t>
            </a:r>
            <a:endParaRPr lang="en-US" altLang="zh-CN" sz="2400" dirty="0" smtClean="0"/>
          </a:p>
          <a:p>
            <a:pPr lvl="1">
              <a:lnSpc>
                <a:spcPct val="90000"/>
              </a:lnSpc>
            </a:pPr>
            <a:r>
              <a:rPr lang="en-US" altLang="zh-CN" sz="2400" dirty="0" smtClean="0"/>
              <a:t>A</a:t>
            </a:r>
            <a:r>
              <a:rPr lang="zh-CN" altLang="en-US" sz="2400" dirty="0" smtClean="0"/>
              <a:t>将公钥和他的</a:t>
            </a:r>
            <a:r>
              <a:rPr lang="en-US" altLang="zh-CN" sz="2400" dirty="0" smtClean="0"/>
              <a:t>ID</a:t>
            </a:r>
            <a:r>
              <a:rPr lang="zh-CN" altLang="en-US" sz="2400" dirty="0" smtClean="0"/>
              <a:t>发送给</a:t>
            </a:r>
            <a:r>
              <a:rPr lang="en-US" altLang="zh-CN" sz="2400" dirty="0" smtClean="0"/>
              <a:t>B</a:t>
            </a:r>
          </a:p>
          <a:p>
            <a:pPr lvl="1">
              <a:lnSpc>
                <a:spcPct val="90000"/>
              </a:lnSpc>
            </a:pPr>
            <a:r>
              <a:rPr lang="en-US" altLang="zh-CN" sz="2400" dirty="0" smtClean="0"/>
              <a:t>B</a:t>
            </a:r>
            <a:r>
              <a:rPr lang="zh-CN" altLang="en-US" sz="2400" dirty="0" smtClean="0"/>
              <a:t>产生会话密钥</a:t>
            </a:r>
            <a:r>
              <a:rPr lang="en-US" altLang="zh-CN" sz="2400" dirty="0" smtClean="0"/>
              <a:t>K</a:t>
            </a:r>
            <a:r>
              <a:rPr lang="zh-CN" altLang="en-US" sz="2400" dirty="0" smtClean="0"/>
              <a:t>，并</a:t>
            </a:r>
            <a:r>
              <a:rPr lang="en-US" altLang="zh-CN" sz="2400" dirty="0" smtClean="0"/>
              <a:t>A</a:t>
            </a:r>
            <a:r>
              <a:rPr lang="zh-CN" altLang="en-US" sz="2400" dirty="0" smtClean="0"/>
              <a:t>提供的公钥加密，并发给</a:t>
            </a:r>
            <a:r>
              <a:rPr lang="en-US" altLang="zh-CN" sz="2400" dirty="0" smtClean="0"/>
              <a:t>A</a:t>
            </a:r>
          </a:p>
          <a:p>
            <a:pPr lvl="1">
              <a:lnSpc>
                <a:spcPct val="90000"/>
              </a:lnSpc>
            </a:pPr>
            <a:r>
              <a:rPr lang="en-US" altLang="zh-CN" sz="2400" dirty="0" smtClean="0"/>
              <a:t>A</a:t>
            </a:r>
            <a:r>
              <a:rPr lang="zh-CN" altLang="en-US" sz="2400" dirty="0" smtClean="0"/>
              <a:t>解密获得会话密钥，舍弃临时公私钥对</a:t>
            </a:r>
            <a:endParaRPr lang="en-US" altLang="zh-CN" sz="2400" dirty="0" smtClean="0"/>
          </a:p>
          <a:p>
            <a:pPr>
              <a:lnSpc>
                <a:spcPct val="90000"/>
              </a:lnSpc>
            </a:pPr>
            <a:endParaRPr lang="en-US" altLang="zh-CN" sz="2800" dirty="0" smtClean="0"/>
          </a:p>
          <a:p>
            <a:pPr>
              <a:lnSpc>
                <a:spcPct val="90000"/>
              </a:lnSpc>
            </a:pPr>
            <a:endParaRPr lang="en-US" altLang="zh-CN" dirty="0" smtClean="0"/>
          </a:p>
          <a:p>
            <a:pPr>
              <a:lnSpc>
                <a:spcPct val="90000"/>
              </a:lnSpc>
            </a:pPr>
            <a:endParaRPr lang="en-US" altLang="zh-CN" dirty="0" smtClean="0"/>
          </a:p>
          <a:p>
            <a:pPr>
              <a:lnSpc>
                <a:spcPct val="90000"/>
              </a:lnSpc>
            </a:pPr>
            <a:endParaRPr lang="en-US" altLang="zh-CN" dirty="0" smtClean="0"/>
          </a:p>
          <a:p>
            <a:pPr>
              <a:lnSpc>
                <a:spcPct val="90000"/>
              </a:lnSpc>
            </a:pPr>
            <a:endParaRPr lang="en-US" altLang="zh-CN" dirty="0" smtClean="0"/>
          </a:p>
          <a:p>
            <a:pPr>
              <a:lnSpc>
                <a:spcPct val="90000"/>
              </a:lnSpc>
            </a:pPr>
            <a:r>
              <a:rPr lang="zh-CN" altLang="en-US" dirty="0" smtClean="0"/>
              <a:t>主要缺陷是存在中间人攻击</a:t>
            </a:r>
          </a:p>
        </p:txBody>
      </p:sp>
      <p:pic>
        <p:nvPicPr>
          <p:cNvPr id="11266" name="Picture 2"/>
          <p:cNvPicPr>
            <a:picLocks noChangeAspect="1" noChangeArrowheads="1"/>
          </p:cNvPicPr>
          <p:nvPr/>
        </p:nvPicPr>
        <p:blipFill>
          <a:blip r:embed="rId2" cstate="print"/>
          <a:srcRect/>
          <a:stretch>
            <a:fillRect/>
          </a:stretch>
        </p:blipFill>
        <p:spPr bwMode="auto">
          <a:xfrm>
            <a:off x="776314" y="3608809"/>
            <a:ext cx="7581900" cy="1476375"/>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74</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7594420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中间人攻击</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E</a:t>
            </a:r>
            <a:r>
              <a:rPr lang="zh-CN" altLang="en-US" dirty="0" smtClean="0"/>
              <a:t>干扰密钥交换并窃取会话密钥后，可以不必再干扰</a:t>
            </a:r>
            <a:r>
              <a:rPr lang="en-US" altLang="zh-CN" dirty="0" smtClean="0"/>
              <a:t>AB</a:t>
            </a:r>
            <a:r>
              <a:rPr lang="zh-CN" altLang="en-US" dirty="0" smtClean="0"/>
              <a:t>的正常通信，只需监听即可获得所有消息</a:t>
            </a:r>
            <a:endParaRPr lang="en-US" altLang="zh-CN" dirty="0" smtClean="0"/>
          </a:p>
          <a:p>
            <a:endParaRPr lang="zh-CN" altLang="en-US" dirty="0"/>
          </a:p>
        </p:txBody>
      </p:sp>
      <p:grpSp>
        <p:nvGrpSpPr>
          <p:cNvPr id="24" name="组合 23"/>
          <p:cNvGrpSpPr/>
          <p:nvPr/>
        </p:nvGrpSpPr>
        <p:grpSpPr>
          <a:xfrm>
            <a:off x="1357290" y="2071678"/>
            <a:ext cx="6858048" cy="1828870"/>
            <a:chOff x="1071538" y="2786058"/>
            <a:chExt cx="6858048" cy="1828870"/>
          </a:xfrm>
        </p:grpSpPr>
        <p:sp>
          <p:nvSpPr>
            <p:cNvPr id="6" name="椭圆 5"/>
            <p:cNvSpPr/>
            <p:nvPr/>
          </p:nvSpPr>
          <p:spPr>
            <a:xfrm>
              <a:off x="1071538" y="3500438"/>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Times New Roman" pitchFamily="18" charset="0"/>
                  <a:cs typeface="Times New Roman" pitchFamily="18" charset="0"/>
                </a:rPr>
                <a:t>A</a:t>
              </a:r>
              <a:endParaRPr lang="zh-CN" altLang="en-US" sz="2400" dirty="0">
                <a:solidFill>
                  <a:schemeClr val="tx1"/>
                </a:solidFill>
                <a:latin typeface="Times New Roman" pitchFamily="18" charset="0"/>
                <a:cs typeface="Times New Roman" pitchFamily="18" charset="0"/>
              </a:endParaRPr>
            </a:p>
          </p:txBody>
        </p:sp>
        <p:sp>
          <p:nvSpPr>
            <p:cNvPr id="7" name="椭圆 6"/>
            <p:cNvSpPr/>
            <p:nvPr/>
          </p:nvSpPr>
          <p:spPr>
            <a:xfrm>
              <a:off x="4071934" y="3500438"/>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Times New Roman" pitchFamily="18" charset="0"/>
                  <a:cs typeface="Times New Roman" pitchFamily="18" charset="0"/>
                </a:rPr>
                <a:t>E</a:t>
              </a:r>
              <a:endParaRPr lang="zh-CN" altLang="en-US" sz="2400" dirty="0">
                <a:solidFill>
                  <a:schemeClr val="tx1"/>
                </a:solidFill>
                <a:latin typeface="Times New Roman" pitchFamily="18" charset="0"/>
                <a:cs typeface="Times New Roman" pitchFamily="18" charset="0"/>
              </a:endParaRPr>
            </a:p>
          </p:txBody>
        </p:sp>
        <p:sp>
          <p:nvSpPr>
            <p:cNvPr id="8" name="椭圆 7"/>
            <p:cNvSpPr/>
            <p:nvPr/>
          </p:nvSpPr>
          <p:spPr>
            <a:xfrm>
              <a:off x="7072330" y="3429000"/>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Times New Roman" pitchFamily="18" charset="0"/>
                  <a:cs typeface="Times New Roman" pitchFamily="18" charset="0"/>
                </a:rPr>
                <a:t>B</a:t>
              </a:r>
              <a:endParaRPr lang="zh-CN" altLang="en-US" sz="2400" dirty="0">
                <a:solidFill>
                  <a:schemeClr val="tx1"/>
                </a:solidFill>
                <a:latin typeface="Times New Roman" pitchFamily="18" charset="0"/>
                <a:cs typeface="Times New Roman" pitchFamily="18" charset="0"/>
              </a:endParaRPr>
            </a:p>
          </p:txBody>
        </p:sp>
        <p:cxnSp>
          <p:nvCxnSpPr>
            <p:cNvPr id="10" name="曲线连接符 9"/>
            <p:cNvCxnSpPr>
              <a:stCxn id="6" idx="7"/>
              <a:endCxn id="7" idx="1"/>
            </p:cNvCxnSpPr>
            <p:nvPr/>
          </p:nvCxnSpPr>
          <p:spPr>
            <a:xfrm rot="5400000" flipH="1" flipV="1">
              <a:off x="3000364" y="2376559"/>
              <a:ext cx="1588" cy="2394224"/>
            </a:xfrm>
            <a:prstGeom prst="curvedConnector3">
              <a:avLst>
                <a:gd name="adj1" fmla="val 19007116"/>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28860" y="2857496"/>
              <a:ext cx="1037463" cy="400110"/>
            </a:xfrm>
            <a:prstGeom prst="rect">
              <a:avLst/>
            </a:prstGeom>
            <a:noFill/>
          </p:spPr>
          <p:txBody>
            <a:bodyPr wrap="none" rtlCol="0">
              <a:spAutoFit/>
            </a:bodyPr>
            <a:lstStyle/>
            <a:p>
              <a:r>
                <a:rPr lang="en-US" altLang="zh-CN" sz="2000" dirty="0" err="1" smtClean="0">
                  <a:latin typeface="Times New Roman" pitchFamily="18" charset="0"/>
                  <a:cs typeface="Times New Roman" pitchFamily="18" charset="0"/>
                </a:rPr>
                <a:t>PU</a:t>
              </a:r>
              <a:r>
                <a:rPr lang="en-US" altLang="zh-CN" sz="2000" baseline="-25000" dirty="0" err="1" smtClean="0">
                  <a:latin typeface="Times New Roman" pitchFamily="18" charset="0"/>
                  <a:cs typeface="Times New Roman" pitchFamily="18" charset="0"/>
                </a:rPr>
                <a:t>a</a:t>
              </a:r>
              <a:r>
                <a:rPr lang="en-US" altLang="zh-CN" sz="2000" dirty="0" smtClean="0">
                  <a:latin typeface="Times New Roman" pitchFamily="18" charset="0"/>
                  <a:cs typeface="Times New Roman" pitchFamily="18" charset="0"/>
                </a:rPr>
                <a:t>||</a:t>
              </a:r>
              <a:r>
                <a:rPr lang="en-US" altLang="zh-CN" sz="2000" dirty="0" err="1" smtClean="0">
                  <a:latin typeface="Times New Roman" pitchFamily="18" charset="0"/>
                  <a:cs typeface="Times New Roman" pitchFamily="18" charset="0"/>
                </a:rPr>
                <a:t>ID</a:t>
              </a:r>
              <a:r>
                <a:rPr lang="en-US" altLang="zh-CN" sz="2000" baseline="-25000" dirty="0" err="1" smtClean="0">
                  <a:latin typeface="Times New Roman" pitchFamily="18" charset="0"/>
                  <a:cs typeface="Times New Roman" pitchFamily="18" charset="0"/>
                </a:rPr>
                <a:t>a</a:t>
              </a:r>
              <a:endParaRPr lang="zh-CN" altLang="en-US" sz="2000" baseline="-25000" dirty="0">
                <a:latin typeface="Times New Roman" pitchFamily="18" charset="0"/>
                <a:cs typeface="Times New Roman" pitchFamily="18" charset="0"/>
              </a:endParaRPr>
            </a:p>
          </p:txBody>
        </p:sp>
        <p:cxnSp>
          <p:nvCxnSpPr>
            <p:cNvPr id="12" name="曲线连接符 11"/>
            <p:cNvCxnSpPr>
              <a:stCxn id="7" idx="7"/>
              <a:endCxn id="8" idx="1"/>
            </p:cNvCxnSpPr>
            <p:nvPr/>
          </p:nvCxnSpPr>
          <p:spPr>
            <a:xfrm rot="5400000" flipH="1" flipV="1">
              <a:off x="5965041" y="2340840"/>
              <a:ext cx="71438" cy="2394224"/>
            </a:xfrm>
            <a:prstGeom prst="curvedConnector3">
              <a:avLst>
                <a:gd name="adj1" fmla="val 522510"/>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8" idx="3"/>
              <a:endCxn id="7" idx="5"/>
            </p:cNvCxnSpPr>
            <p:nvPr/>
          </p:nvCxnSpPr>
          <p:spPr>
            <a:xfrm rot="5400000">
              <a:off x="5965041" y="2694440"/>
              <a:ext cx="71438" cy="2394224"/>
            </a:xfrm>
            <a:prstGeom prst="curvedConnector3">
              <a:avLst>
                <a:gd name="adj1" fmla="val 522510"/>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7" idx="3"/>
              <a:endCxn id="6" idx="5"/>
            </p:cNvCxnSpPr>
            <p:nvPr/>
          </p:nvCxnSpPr>
          <p:spPr>
            <a:xfrm rot="5400000">
              <a:off x="3000364" y="2730159"/>
              <a:ext cx="1588" cy="2394224"/>
            </a:xfrm>
            <a:prstGeom prst="curvedConnector3">
              <a:avLst>
                <a:gd name="adj1" fmla="val 19007116"/>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00694" y="2786058"/>
              <a:ext cx="1075936" cy="400110"/>
            </a:xfrm>
            <a:prstGeom prst="rect">
              <a:avLst/>
            </a:prstGeom>
            <a:noFill/>
          </p:spPr>
          <p:txBody>
            <a:bodyPr wrap="none" rtlCol="0">
              <a:spAutoFit/>
            </a:bodyPr>
            <a:lstStyle/>
            <a:p>
              <a:r>
                <a:rPr lang="en-US" altLang="zh-CN" sz="2000" dirty="0" err="1" smtClean="0">
                  <a:latin typeface="Times New Roman" pitchFamily="18" charset="0"/>
                  <a:cs typeface="Times New Roman" pitchFamily="18" charset="0"/>
                </a:rPr>
                <a:t>PU</a:t>
              </a:r>
              <a:r>
                <a:rPr lang="en-US" altLang="zh-CN" sz="2000" baseline="-25000" dirty="0" err="1" smtClean="0">
                  <a:latin typeface="Times New Roman" pitchFamily="18" charset="0"/>
                  <a:cs typeface="Times New Roman" pitchFamily="18" charset="0"/>
                </a:rPr>
                <a:t>e</a:t>
              </a:r>
              <a:r>
                <a:rPr lang="en-US" altLang="zh-CN" sz="2000" dirty="0" smtClean="0">
                  <a:latin typeface="Times New Roman" pitchFamily="18" charset="0"/>
                  <a:cs typeface="Times New Roman" pitchFamily="18" charset="0"/>
                </a:rPr>
                <a:t>||</a:t>
              </a:r>
              <a:r>
                <a:rPr lang="en-US" altLang="zh-CN" sz="2000" dirty="0" err="1" smtClean="0">
                  <a:latin typeface="Times New Roman" pitchFamily="18" charset="0"/>
                  <a:cs typeface="Times New Roman" pitchFamily="18" charset="0"/>
                </a:rPr>
                <a:t>ID</a:t>
              </a:r>
              <a:r>
                <a:rPr lang="en-US" altLang="zh-CN" sz="2000" baseline="-25000" dirty="0" err="1" smtClean="0">
                  <a:latin typeface="Times New Roman" pitchFamily="18" charset="0"/>
                  <a:cs typeface="Times New Roman" pitchFamily="18" charset="0"/>
                </a:rPr>
                <a:t>e</a:t>
              </a:r>
              <a:endParaRPr lang="zh-CN" altLang="en-US" sz="2000" baseline="-25000" dirty="0">
                <a:latin typeface="Times New Roman" pitchFamily="18" charset="0"/>
                <a:cs typeface="Times New Roman" pitchFamily="18" charset="0"/>
              </a:endParaRPr>
            </a:p>
          </p:txBody>
        </p:sp>
        <p:sp>
          <p:nvSpPr>
            <p:cNvPr id="22" name="TextBox 21"/>
            <p:cNvSpPr txBox="1"/>
            <p:nvPr/>
          </p:nvSpPr>
          <p:spPr>
            <a:xfrm>
              <a:off x="5500694" y="4214818"/>
              <a:ext cx="1027845" cy="400110"/>
            </a:xfrm>
            <a:prstGeom prst="rect">
              <a:avLst/>
            </a:prstGeom>
            <a:noFill/>
          </p:spPr>
          <p:txBody>
            <a:bodyPr wrap="none" rtlCol="0">
              <a:spAutoFit/>
            </a:bodyPr>
            <a:lstStyle/>
            <a:p>
              <a:r>
                <a:rPr lang="en-US" altLang="zh-CN" sz="2000" dirty="0" err="1" smtClean="0">
                  <a:latin typeface="Times New Roman" pitchFamily="18" charset="0"/>
                  <a:cs typeface="Times New Roman" pitchFamily="18" charset="0"/>
                </a:rPr>
                <a:t>E</a:t>
              </a:r>
              <a:r>
                <a:rPr lang="en-US" altLang="zh-CN" sz="2000" baseline="-25000" dirty="0" err="1" smtClean="0">
                  <a:latin typeface="Times New Roman" pitchFamily="18" charset="0"/>
                  <a:cs typeface="Times New Roman" pitchFamily="18" charset="0"/>
                </a:rPr>
                <a:t>PUe</a:t>
              </a:r>
              <a:r>
                <a:rPr lang="en-US" altLang="zh-CN" sz="2000" dirty="0" smtClean="0">
                  <a:latin typeface="Times New Roman" pitchFamily="18" charset="0"/>
                  <a:cs typeface="Times New Roman" pitchFamily="18" charset="0"/>
                </a:rPr>
                <a:t>(K)</a:t>
              </a:r>
              <a:endParaRPr lang="zh-CN" altLang="en-US" sz="2000" baseline="-25000" dirty="0">
                <a:latin typeface="Times New Roman" pitchFamily="18" charset="0"/>
                <a:cs typeface="Times New Roman" pitchFamily="18" charset="0"/>
              </a:endParaRPr>
            </a:p>
          </p:txBody>
        </p:sp>
        <p:sp>
          <p:nvSpPr>
            <p:cNvPr id="23" name="TextBox 22"/>
            <p:cNvSpPr txBox="1"/>
            <p:nvPr/>
          </p:nvSpPr>
          <p:spPr>
            <a:xfrm>
              <a:off x="2428860" y="4214818"/>
              <a:ext cx="990977" cy="400110"/>
            </a:xfrm>
            <a:prstGeom prst="rect">
              <a:avLst/>
            </a:prstGeom>
            <a:noFill/>
          </p:spPr>
          <p:txBody>
            <a:bodyPr wrap="none" rtlCol="0">
              <a:spAutoFit/>
            </a:bodyPr>
            <a:lstStyle/>
            <a:p>
              <a:r>
                <a:rPr lang="en-US" altLang="zh-CN" sz="2000" dirty="0" err="1" smtClean="0">
                  <a:latin typeface="Times New Roman" pitchFamily="18" charset="0"/>
                  <a:cs typeface="Times New Roman" pitchFamily="18" charset="0"/>
                </a:rPr>
                <a:t>E</a:t>
              </a:r>
              <a:r>
                <a:rPr lang="en-US" altLang="zh-CN" sz="2000" baseline="-25000" dirty="0" err="1" smtClean="0">
                  <a:latin typeface="Times New Roman" pitchFamily="18" charset="0"/>
                  <a:cs typeface="Times New Roman" pitchFamily="18" charset="0"/>
                </a:rPr>
                <a:t>PUa</a:t>
              </a:r>
              <a:r>
                <a:rPr lang="en-US" altLang="zh-CN" sz="2000" dirty="0" smtClean="0">
                  <a:latin typeface="Times New Roman" pitchFamily="18" charset="0"/>
                  <a:cs typeface="Times New Roman" pitchFamily="18" charset="0"/>
                </a:rPr>
                <a:t>(K)</a:t>
              </a:r>
              <a:endParaRPr lang="zh-CN" altLang="en-US" sz="2000" baseline="-25000"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75</a:t>
            </a:fld>
            <a:endParaRPr lang="en-US" altLang="zh-CN" dirty="0"/>
          </a:p>
        </p:txBody>
      </p:sp>
      <p:sp>
        <p:nvSpPr>
          <p:cNvPr id="19" name="流程图: 可选过程 18">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20" name="流程图: 可选过程 19">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25" name="流程图: 可选过程 24">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26" name="流程图: 可选过程 25">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2875324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具有保密和认证的密钥分配</a:t>
            </a:r>
            <a:endParaRPr lang="zh-CN" altLang="en-US" dirty="0"/>
          </a:p>
        </p:txBody>
      </p:sp>
      <p:grpSp>
        <p:nvGrpSpPr>
          <p:cNvPr id="13" name="组合 12"/>
          <p:cNvGrpSpPr/>
          <p:nvPr/>
        </p:nvGrpSpPr>
        <p:grpSpPr>
          <a:xfrm>
            <a:off x="500034" y="1785926"/>
            <a:ext cx="8215370" cy="3777340"/>
            <a:chOff x="642910" y="1643050"/>
            <a:chExt cx="8215370" cy="3777340"/>
          </a:xfrm>
        </p:grpSpPr>
        <p:pic>
          <p:nvPicPr>
            <p:cNvPr id="12290" name="Picture 2"/>
            <p:cNvPicPr>
              <a:picLocks noChangeAspect="1" noChangeArrowheads="1"/>
            </p:cNvPicPr>
            <p:nvPr/>
          </p:nvPicPr>
          <p:blipFill>
            <a:blip r:embed="rId2" cstate="print"/>
            <a:srcRect/>
            <a:stretch>
              <a:fillRect/>
            </a:stretch>
          </p:blipFill>
          <p:spPr bwMode="auto">
            <a:xfrm>
              <a:off x="642910" y="2055503"/>
              <a:ext cx="8215370" cy="2945133"/>
            </a:xfrm>
            <a:prstGeom prst="rect">
              <a:avLst/>
            </a:prstGeom>
            <a:noFill/>
            <a:ln w="9525">
              <a:noFill/>
              <a:miter lim="800000"/>
              <a:headEnd/>
              <a:tailEnd/>
            </a:ln>
            <a:effectLst/>
          </p:spPr>
        </p:pic>
        <p:sp>
          <p:nvSpPr>
            <p:cNvPr id="7" name="椭圆形标注 6"/>
            <p:cNvSpPr/>
            <p:nvPr/>
          </p:nvSpPr>
          <p:spPr>
            <a:xfrm>
              <a:off x="5929322" y="1643050"/>
              <a:ext cx="1785950" cy="562630"/>
            </a:xfrm>
            <a:prstGeom prst="wedgeEllipseCallout">
              <a:avLst>
                <a:gd name="adj1" fmla="val -35466"/>
                <a:gd name="adj2" fmla="val 66098"/>
              </a:avLst>
            </a:prstGeom>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a:r>
                <a:rPr lang="en-US" altLang="zh-CN" sz="2000" dirty="0" smtClean="0">
                  <a:solidFill>
                    <a:schemeClr val="tx1"/>
                  </a:solidFill>
                  <a:latin typeface="Times New Roman" pitchFamily="18" charset="0"/>
                  <a:ea typeface="华文仿宋" pitchFamily="2" charset="-122"/>
                  <a:cs typeface="Times New Roman" pitchFamily="18" charset="0"/>
                </a:rPr>
                <a:t>A</a:t>
              </a:r>
              <a:r>
                <a:rPr lang="zh-CN" altLang="en-US" sz="2000" dirty="0" smtClean="0">
                  <a:solidFill>
                    <a:schemeClr val="tx1"/>
                  </a:solidFill>
                  <a:latin typeface="Times New Roman" pitchFamily="18" charset="0"/>
                  <a:ea typeface="华文仿宋" pitchFamily="2" charset="-122"/>
                  <a:cs typeface="Times New Roman" pitchFamily="18" charset="0"/>
                </a:rPr>
                <a:t>发出请求</a:t>
              </a:r>
              <a:endParaRPr lang="zh-CN" altLang="en-US" sz="2000" dirty="0">
                <a:solidFill>
                  <a:schemeClr val="tx1"/>
                </a:solidFill>
                <a:latin typeface="Times New Roman" pitchFamily="18" charset="0"/>
                <a:ea typeface="华文仿宋" pitchFamily="2" charset="-122"/>
                <a:cs typeface="Times New Roman" pitchFamily="18" charset="0"/>
              </a:endParaRPr>
            </a:p>
          </p:txBody>
        </p:sp>
        <p:sp>
          <p:nvSpPr>
            <p:cNvPr id="10" name="椭圆形标注 9"/>
            <p:cNvSpPr/>
            <p:nvPr/>
          </p:nvSpPr>
          <p:spPr>
            <a:xfrm>
              <a:off x="2214546" y="3143248"/>
              <a:ext cx="1357322" cy="562630"/>
            </a:xfrm>
            <a:prstGeom prst="wedgeEllipseCallout">
              <a:avLst>
                <a:gd name="adj1" fmla="val -42203"/>
                <a:gd name="adj2" fmla="val -62798"/>
              </a:avLst>
            </a:prstGeom>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a:r>
                <a:rPr lang="en-US" altLang="zh-CN" sz="2000" dirty="0" smtClean="0">
                  <a:solidFill>
                    <a:schemeClr val="tx1"/>
                  </a:solidFill>
                  <a:latin typeface="Times New Roman" pitchFamily="18" charset="0"/>
                  <a:ea typeface="华文仿宋" pitchFamily="2" charset="-122"/>
                  <a:cs typeface="Times New Roman" pitchFamily="18" charset="0"/>
                </a:rPr>
                <a:t>A</a:t>
              </a:r>
              <a:r>
                <a:rPr lang="zh-CN" altLang="en-US" sz="2000" dirty="0" smtClean="0">
                  <a:solidFill>
                    <a:schemeClr val="tx1"/>
                  </a:solidFill>
                  <a:latin typeface="Times New Roman" pitchFamily="18" charset="0"/>
                  <a:ea typeface="华文仿宋" pitchFamily="2" charset="-122"/>
                  <a:cs typeface="Times New Roman" pitchFamily="18" charset="0"/>
                </a:rPr>
                <a:t>确认</a:t>
              </a:r>
              <a:r>
                <a:rPr lang="en-US" altLang="zh-CN" sz="2000" dirty="0" smtClean="0">
                  <a:solidFill>
                    <a:schemeClr val="tx1"/>
                  </a:solidFill>
                  <a:latin typeface="Times New Roman" pitchFamily="18" charset="0"/>
                  <a:ea typeface="华文仿宋" pitchFamily="2" charset="-122"/>
                  <a:cs typeface="Times New Roman" pitchFamily="18" charset="0"/>
                </a:rPr>
                <a:t>B</a:t>
              </a:r>
              <a:endParaRPr lang="zh-CN" altLang="en-US" sz="2000" dirty="0">
                <a:solidFill>
                  <a:schemeClr val="tx1"/>
                </a:solidFill>
                <a:latin typeface="Times New Roman" pitchFamily="18" charset="0"/>
                <a:ea typeface="华文仿宋" pitchFamily="2" charset="-122"/>
                <a:cs typeface="Times New Roman" pitchFamily="18" charset="0"/>
              </a:endParaRPr>
            </a:p>
          </p:txBody>
        </p:sp>
        <p:sp>
          <p:nvSpPr>
            <p:cNvPr id="11" name="椭圆形标注 10"/>
            <p:cNvSpPr/>
            <p:nvPr/>
          </p:nvSpPr>
          <p:spPr>
            <a:xfrm>
              <a:off x="5715008" y="3357562"/>
              <a:ext cx="1357322" cy="562630"/>
            </a:xfrm>
            <a:prstGeom prst="wedgeEllipseCallout">
              <a:avLst>
                <a:gd name="adj1" fmla="val 47234"/>
                <a:gd name="adj2" fmla="val 63297"/>
              </a:avLst>
            </a:prstGeom>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a:r>
                <a:rPr lang="en-US" altLang="zh-CN" sz="2000" dirty="0" smtClean="0">
                  <a:solidFill>
                    <a:schemeClr val="tx1"/>
                  </a:solidFill>
                  <a:latin typeface="Times New Roman" pitchFamily="18" charset="0"/>
                  <a:ea typeface="华文仿宋" pitchFamily="2" charset="-122"/>
                  <a:cs typeface="Times New Roman" pitchFamily="18" charset="0"/>
                </a:rPr>
                <a:t>B</a:t>
              </a:r>
              <a:r>
                <a:rPr lang="zh-CN" altLang="en-US" sz="2000" dirty="0" smtClean="0">
                  <a:solidFill>
                    <a:schemeClr val="tx1"/>
                  </a:solidFill>
                  <a:latin typeface="Times New Roman" pitchFamily="18" charset="0"/>
                  <a:ea typeface="华文仿宋" pitchFamily="2" charset="-122"/>
                  <a:cs typeface="Times New Roman" pitchFamily="18" charset="0"/>
                </a:rPr>
                <a:t>确认</a:t>
              </a:r>
              <a:r>
                <a:rPr lang="en-US" altLang="zh-CN" sz="2000" dirty="0" smtClean="0">
                  <a:solidFill>
                    <a:schemeClr val="tx1"/>
                  </a:solidFill>
                  <a:latin typeface="Times New Roman" pitchFamily="18" charset="0"/>
                  <a:ea typeface="华文仿宋" pitchFamily="2" charset="-122"/>
                  <a:cs typeface="Times New Roman" pitchFamily="18" charset="0"/>
                </a:rPr>
                <a:t>A</a:t>
              </a:r>
              <a:endParaRPr lang="zh-CN" altLang="en-US" sz="2000" dirty="0">
                <a:solidFill>
                  <a:schemeClr val="tx1"/>
                </a:solidFill>
                <a:latin typeface="Times New Roman" pitchFamily="18" charset="0"/>
                <a:ea typeface="华文仿宋" pitchFamily="2" charset="-122"/>
                <a:cs typeface="Times New Roman" pitchFamily="18" charset="0"/>
              </a:endParaRPr>
            </a:p>
          </p:txBody>
        </p:sp>
        <p:sp>
          <p:nvSpPr>
            <p:cNvPr id="12" name="椭圆形标注 11"/>
            <p:cNvSpPr/>
            <p:nvPr/>
          </p:nvSpPr>
          <p:spPr>
            <a:xfrm>
              <a:off x="5929322" y="4857760"/>
              <a:ext cx="2214578" cy="562630"/>
            </a:xfrm>
            <a:prstGeom prst="wedgeEllipseCallout">
              <a:avLst>
                <a:gd name="adj1" fmla="val -41041"/>
                <a:gd name="adj2" fmla="val -65600"/>
              </a:avLst>
            </a:prstGeom>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a:r>
                <a:rPr lang="zh-CN" altLang="en-US" sz="2000" dirty="0" smtClean="0">
                  <a:solidFill>
                    <a:schemeClr val="tx1"/>
                  </a:solidFill>
                  <a:latin typeface="Times New Roman" pitchFamily="18" charset="0"/>
                  <a:ea typeface="华文仿宋" pitchFamily="2" charset="-122"/>
                  <a:cs typeface="Times New Roman" pitchFamily="18" charset="0"/>
                </a:rPr>
                <a:t>传递会话密钥</a:t>
              </a:r>
              <a:endParaRPr lang="zh-CN" altLang="en-US" sz="2000" dirty="0">
                <a:solidFill>
                  <a:schemeClr val="tx1"/>
                </a:solidFill>
                <a:latin typeface="Times New Roman" pitchFamily="18" charset="0"/>
                <a:ea typeface="华文仿宋" pitchFamily="2" charset="-122"/>
                <a:cs typeface="Times New Roman" pitchFamily="18" charset="0"/>
              </a:endParaRPr>
            </a:p>
          </p:txBody>
        </p:sp>
      </p:gr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76</a:t>
            </a:fld>
            <a:endParaRPr lang="en-US" altLang="zh-CN" dirty="0"/>
          </a:p>
        </p:txBody>
      </p:sp>
      <p:sp>
        <p:nvSpPr>
          <p:cNvPr id="14" name="流程图: 可选过程 13">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15" name="流程图: 可选过程 14">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6" name="流程图: 可选过程 15">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7" name="流程图: 可选过程 16">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3784309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r>
              <a:rPr lang="zh-CN" altLang="en-US" dirty="0" smtClean="0"/>
              <a:t>混合密钥分配</a:t>
            </a:r>
            <a:endParaRPr lang="en-AU" altLang="zh-CN" dirty="0">
              <a:ea typeface="宋体" pitchFamily="2" charset="-122"/>
            </a:endParaRPr>
          </a:p>
        </p:txBody>
      </p:sp>
      <p:sp>
        <p:nvSpPr>
          <p:cNvPr id="92163" name="Rectangle 3"/>
          <p:cNvSpPr>
            <a:spLocks noGrp="1" noChangeArrowheads="1"/>
          </p:cNvSpPr>
          <p:nvPr>
            <p:ph idx="1"/>
          </p:nvPr>
        </p:nvSpPr>
        <p:spPr/>
        <p:txBody>
          <a:bodyPr/>
          <a:lstStyle/>
          <a:p>
            <a:r>
              <a:rPr lang="zh-CN" altLang="en-US" dirty="0" smtClean="0">
                <a:cs typeface="Times New Roman" pitchFamily="18" charset="0"/>
              </a:rPr>
              <a:t>使用</a:t>
            </a:r>
            <a:r>
              <a:rPr lang="en-US" altLang="zh-CN" dirty="0" smtClean="0">
                <a:cs typeface="Times New Roman" pitchFamily="18" charset="0"/>
              </a:rPr>
              <a:t>KDC</a:t>
            </a:r>
            <a:endParaRPr lang="en-AU" altLang="zh-CN" dirty="0">
              <a:cs typeface="Times New Roman" pitchFamily="18" charset="0"/>
            </a:endParaRPr>
          </a:p>
          <a:p>
            <a:r>
              <a:rPr lang="en-US" altLang="zh-CN" dirty="0" smtClean="0">
                <a:cs typeface="Times New Roman" pitchFamily="18" charset="0"/>
              </a:rPr>
              <a:t>KDC</a:t>
            </a:r>
            <a:r>
              <a:rPr lang="zh-CN" altLang="en-US" dirty="0" smtClean="0">
                <a:cs typeface="Times New Roman" pitchFamily="18" charset="0"/>
              </a:rPr>
              <a:t>与每个用户间共享一个秘密的主密钥</a:t>
            </a:r>
            <a:endParaRPr lang="en-AU" altLang="zh-CN" dirty="0">
              <a:cs typeface="Times New Roman" pitchFamily="18" charset="0"/>
            </a:endParaRPr>
          </a:p>
          <a:p>
            <a:r>
              <a:rPr lang="zh-CN" altLang="en-US" dirty="0" smtClean="0">
                <a:cs typeface="Times New Roman" pitchFamily="18" charset="0"/>
              </a:rPr>
              <a:t>使用主密钥来分配会话密钥</a:t>
            </a:r>
            <a:endParaRPr lang="en-AU" altLang="zh-CN" dirty="0">
              <a:cs typeface="Times New Roman" pitchFamily="18" charset="0"/>
            </a:endParaRPr>
          </a:p>
          <a:p>
            <a:r>
              <a:rPr lang="zh-CN" altLang="en-US" dirty="0" smtClean="0">
                <a:cs typeface="Times New Roman" pitchFamily="18" charset="0"/>
              </a:rPr>
              <a:t>公钥用于分发主密钥</a:t>
            </a:r>
            <a:endParaRPr lang="en-AU" altLang="zh-CN" dirty="0">
              <a:cs typeface="Times New Roman" pitchFamily="18" charset="0"/>
            </a:endParaRPr>
          </a:p>
          <a:p>
            <a:pPr lvl="1"/>
            <a:r>
              <a:rPr lang="zh-CN" altLang="en-US" dirty="0" smtClean="0">
                <a:cs typeface="Times New Roman" pitchFamily="18" charset="0"/>
              </a:rPr>
              <a:t>当用户分布比较分散时特别有效</a:t>
            </a:r>
            <a:endParaRPr lang="en-AU" altLang="zh-CN" dirty="0">
              <a:cs typeface="Times New Roman" pitchFamily="18" charset="0"/>
            </a:endParaRPr>
          </a:p>
          <a:p>
            <a:r>
              <a:rPr lang="zh-CN" altLang="en-US" dirty="0" smtClean="0">
                <a:cs typeface="Times New Roman" pitchFamily="18" charset="0"/>
              </a:rPr>
              <a:t>主要考虑：</a:t>
            </a:r>
            <a:endParaRPr lang="en-US" altLang="zh-CN" dirty="0" smtClean="0">
              <a:cs typeface="Times New Roman" pitchFamily="18" charset="0"/>
            </a:endParaRPr>
          </a:p>
          <a:p>
            <a:pPr lvl="1"/>
            <a:r>
              <a:rPr lang="zh-CN" altLang="en-US" dirty="0" smtClean="0">
                <a:cs typeface="Times New Roman" pitchFamily="18" charset="0"/>
              </a:rPr>
              <a:t>性能：需要频繁更换会话密钥时，公钥算法的计算量会影响系统性能。在混合系统中，</a:t>
            </a:r>
            <a:r>
              <a:rPr lang="en-US" altLang="zh-CN" dirty="0" smtClean="0">
                <a:cs typeface="Times New Roman" pitchFamily="18" charset="0"/>
              </a:rPr>
              <a:t>KDC</a:t>
            </a:r>
            <a:r>
              <a:rPr lang="zh-CN" altLang="en-US" dirty="0" smtClean="0">
                <a:cs typeface="Times New Roman" pitchFamily="18" charset="0"/>
              </a:rPr>
              <a:t>只偶尔更新主密钥</a:t>
            </a:r>
            <a:endParaRPr lang="en-US" altLang="zh-CN" dirty="0" smtClean="0">
              <a:cs typeface="Times New Roman" pitchFamily="18" charset="0"/>
            </a:endParaRPr>
          </a:p>
          <a:p>
            <a:pPr lvl="1"/>
            <a:r>
              <a:rPr lang="zh-CN" altLang="en-US" dirty="0" smtClean="0">
                <a:cs typeface="Times New Roman" pitchFamily="18" charset="0"/>
              </a:rPr>
              <a:t>兼容性：易于应用到传统</a:t>
            </a:r>
            <a:r>
              <a:rPr lang="en-US" altLang="zh-CN" dirty="0" smtClean="0">
                <a:cs typeface="Times New Roman" pitchFamily="18" charset="0"/>
              </a:rPr>
              <a:t>KDC</a:t>
            </a:r>
            <a:r>
              <a:rPr lang="zh-CN" altLang="en-US" dirty="0" smtClean="0">
                <a:cs typeface="Times New Roman" pitchFamily="18" charset="0"/>
              </a:rPr>
              <a:t>系统中</a:t>
            </a:r>
            <a:endParaRPr lang="en-AU" altLang="zh-CN" dirty="0">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77</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9" name="流程图: 可选过程 8">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780989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五、</a:t>
            </a:r>
            <a:r>
              <a:rPr lang="en-US" altLang="zh-CN" dirty="0" err="1" smtClean="0"/>
              <a:t>Diffie</a:t>
            </a:r>
            <a:r>
              <a:rPr lang="en-US" altLang="zh-CN" dirty="0" smtClean="0"/>
              <a:t>-Hellman</a:t>
            </a:r>
            <a:r>
              <a:rPr lang="zh-CN" altLang="en-US" dirty="0" smtClean="0"/>
              <a:t>密钥协商协议</a:t>
            </a:r>
            <a:endParaRPr lang="zh-CN" altLang="en-US" dirty="0"/>
          </a:p>
        </p:txBody>
      </p:sp>
      <p:sp>
        <p:nvSpPr>
          <p:cNvPr id="3" name="内容占位符 2"/>
          <p:cNvSpPr>
            <a:spLocks noGrp="1"/>
          </p:cNvSpPr>
          <p:nvPr>
            <p:ph idx="1"/>
          </p:nvPr>
        </p:nvSpPr>
        <p:spPr/>
        <p:txBody>
          <a:bodyPr>
            <a:normAutofit fontScale="92500" lnSpcReduction="10000"/>
          </a:bodyPr>
          <a:lstStyle/>
          <a:p>
            <a:r>
              <a:rPr lang="en-AU" altLang="zh-CN" dirty="0" err="1" smtClean="0">
                <a:cs typeface="Times New Roman" pitchFamily="18" charset="0"/>
              </a:rPr>
              <a:t>Diffie</a:t>
            </a:r>
            <a:r>
              <a:rPr lang="zh-CN" altLang="en-US" dirty="0" smtClean="0">
                <a:cs typeface="Times New Roman" pitchFamily="18" charset="0"/>
              </a:rPr>
              <a:t>和</a:t>
            </a:r>
            <a:r>
              <a:rPr lang="en-AU" altLang="zh-CN" dirty="0" err="1" smtClean="0">
                <a:cs typeface="Times New Roman" pitchFamily="18" charset="0"/>
              </a:rPr>
              <a:t>Hellman</a:t>
            </a:r>
            <a:r>
              <a:rPr lang="zh-CN" altLang="en-US" dirty="0" smtClean="0">
                <a:cs typeface="Times New Roman" pitchFamily="18" charset="0"/>
              </a:rPr>
              <a:t>于</a:t>
            </a:r>
            <a:r>
              <a:rPr lang="en-AU" altLang="zh-CN" dirty="0" smtClean="0">
                <a:cs typeface="Times New Roman" pitchFamily="18" charset="0"/>
              </a:rPr>
              <a:t>1976</a:t>
            </a:r>
            <a:r>
              <a:rPr lang="zh-CN" altLang="en-US" dirty="0" smtClean="0">
                <a:cs typeface="Times New Roman" pitchFamily="18" charset="0"/>
              </a:rPr>
              <a:t>提出的首次利用公钥算法实现密钥分配</a:t>
            </a:r>
            <a:endParaRPr lang="en-AU" altLang="zh-CN" dirty="0" smtClean="0">
              <a:cs typeface="Times New Roman" pitchFamily="18" charset="0"/>
            </a:endParaRPr>
          </a:p>
          <a:p>
            <a:r>
              <a:rPr lang="zh-CN" altLang="en-US" dirty="0" smtClean="0">
                <a:cs typeface="Times New Roman" pitchFamily="18" charset="0"/>
              </a:rPr>
              <a:t>轶闻：</a:t>
            </a:r>
            <a:r>
              <a:rPr lang="en-AU" altLang="zh-CN" dirty="0" smtClean="0">
                <a:cs typeface="Times New Roman" pitchFamily="18" charset="0"/>
              </a:rPr>
              <a:t>Williamson(UK CESG)</a:t>
            </a:r>
            <a:r>
              <a:rPr lang="zh-CN" altLang="en-US" dirty="0" smtClean="0">
                <a:cs typeface="Times New Roman" pitchFamily="18" charset="0"/>
              </a:rPr>
              <a:t>于</a:t>
            </a:r>
            <a:r>
              <a:rPr lang="en-US" altLang="zh-CN" dirty="0" smtClean="0">
                <a:cs typeface="Times New Roman" pitchFamily="18" charset="0"/>
              </a:rPr>
              <a:t>1970</a:t>
            </a:r>
            <a:r>
              <a:rPr lang="zh-CN" altLang="en-US" dirty="0" smtClean="0">
                <a:cs typeface="Times New Roman" pitchFamily="18" charset="0"/>
              </a:rPr>
              <a:t>年已在机密文件中提出了该算法，并用于开发商业产品</a:t>
            </a:r>
            <a:endParaRPr lang="en-AU" altLang="zh-CN" dirty="0" smtClean="0">
              <a:cs typeface="Times New Roman" pitchFamily="18" charset="0"/>
            </a:endParaRPr>
          </a:p>
          <a:p>
            <a:pPr marL="914400" lvl="1" indent="-514350"/>
            <a:endParaRPr lang="en-US" altLang="zh-CN" dirty="0" smtClean="0">
              <a:cs typeface="Times New Roman" pitchFamily="18" charset="0"/>
            </a:endParaRPr>
          </a:p>
          <a:p>
            <a:r>
              <a:rPr lang="en-US" altLang="zh-CN" dirty="0" smtClean="0">
                <a:cs typeface="Times New Roman" pitchFamily="18" charset="0"/>
              </a:rPr>
              <a:t>D-H</a:t>
            </a:r>
            <a:r>
              <a:rPr lang="zh-CN" altLang="en-US" dirty="0" smtClean="0">
                <a:cs typeface="Times New Roman" pitchFamily="18" charset="0"/>
              </a:rPr>
              <a:t>协议用于安全协商密钥</a:t>
            </a:r>
            <a:endParaRPr lang="en-AU" altLang="zh-CN" dirty="0" smtClean="0">
              <a:cs typeface="Times New Roman" pitchFamily="18" charset="0"/>
            </a:endParaRPr>
          </a:p>
          <a:p>
            <a:pPr lvl="1"/>
            <a:r>
              <a:rPr lang="zh-CN" altLang="en-US" dirty="0" smtClean="0">
                <a:cs typeface="Times New Roman" pitchFamily="18" charset="0"/>
              </a:rPr>
              <a:t>不能用于交换确定消息</a:t>
            </a:r>
            <a:endParaRPr lang="en-AU" altLang="zh-CN" dirty="0" smtClean="0">
              <a:cs typeface="Times New Roman" pitchFamily="18" charset="0"/>
            </a:endParaRPr>
          </a:p>
          <a:p>
            <a:pPr lvl="1"/>
            <a:r>
              <a:rPr lang="zh-CN" altLang="en-US" dirty="0" smtClean="0">
                <a:cs typeface="Times New Roman" pitchFamily="18" charset="0"/>
              </a:rPr>
              <a:t>可用于建立共享的密钥</a:t>
            </a:r>
            <a:endParaRPr lang="en-US" altLang="zh-CN" dirty="0" smtClean="0">
              <a:cs typeface="Times New Roman" pitchFamily="18" charset="0"/>
            </a:endParaRPr>
          </a:p>
          <a:p>
            <a:pPr lvl="1"/>
            <a:r>
              <a:rPr lang="zh-CN" altLang="en-US" dirty="0" smtClean="0">
                <a:cs typeface="Times New Roman" pitchFamily="18" charset="0"/>
              </a:rPr>
              <a:t>仅有通信双方知道</a:t>
            </a:r>
            <a:endParaRPr lang="en-AU" altLang="zh-CN" dirty="0" smtClean="0">
              <a:cs typeface="Times New Roman" pitchFamily="18" charset="0"/>
            </a:endParaRPr>
          </a:p>
          <a:p>
            <a:r>
              <a:rPr lang="zh-CN" altLang="en-US" dirty="0" smtClean="0">
                <a:cs typeface="Times New Roman" pitchFamily="18" charset="0"/>
              </a:rPr>
              <a:t>密钥的值取决与通信双方（及他们的公私钥）</a:t>
            </a:r>
            <a:endParaRPr lang="en-AU" altLang="zh-CN" dirty="0" smtClean="0">
              <a:cs typeface="Times New Roman" pitchFamily="18" charset="0"/>
            </a:endParaRPr>
          </a:p>
          <a:p>
            <a:r>
              <a:rPr lang="zh-CN" altLang="en-US" dirty="0" smtClean="0">
                <a:cs typeface="Times New Roman" pitchFamily="18" charset="0"/>
              </a:rPr>
              <a:t>实现基于有限域上的指数运算</a:t>
            </a:r>
            <a:r>
              <a:rPr lang="en-US" altLang="zh-CN" dirty="0" smtClean="0">
                <a:cs typeface="Times New Roman" pitchFamily="18" charset="0"/>
              </a:rPr>
              <a:t>——</a:t>
            </a:r>
            <a:r>
              <a:rPr lang="zh-CN" altLang="en-US" dirty="0" smtClean="0">
                <a:cs typeface="Times New Roman" pitchFamily="18" charset="0"/>
              </a:rPr>
              <a:t>容易</a:t>
            </a:r>
            <a:endParaRPr lang="en-AU" altLang="zh-CN" dirty="0" smtClean="0">
              <a:cs typeface="Times New Roman" pitchFamily="18" charset="0"/>
            </a:endParaRPr>
          </a:p>
          <a:p>
            <a:r>
              <a:rPr lang="zh-CN" altLang="en-US" dirty="0" smtClean="0">
                <a:cs typeface="Times New Roman" pitchFamily="18" charset="0"/>
              </a:rPr>
              <a:t>安全性依赖于离散指数运算</a:t>
            </a:r>
            <a:r>
              <a:rPr lang="en-US" altLang="zh-CN" dirty="0" smtClean="0">
                <a:cs typeface="Times New Roman" pitchFamily="18" charset="0"/>
              </a:rPr>
              <a:t>——</a:t>
            </a:r>
            <a:r>
              <a:rPr lang="zh-CN" altLang="en-US" dirty="0" smtClean="0">
                <a:cs typeface="Times New Roman" pitchFamily="18" charset="0"/>
              </a:rPr>
              <a:t>困难</a:t>
            </a:r>
            <a:endParaRPr lang="zh-CN" altLang="en-US" sz="2000" dirty="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750575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a:t>
            </a:r>
            <a:r>
              <a:rPr lang="zh-CN" altLang="en-US" dirty="0" smtClean="0"/>
              <a:t>协议算法</a:t>
            </a:r>
            <a:endParaRPr lang="zh-CN" altLang="en-US" dirty="0"/>
          </a:p>
        </p:txBody>
      </p:sp>
      <p:sp>
        <p:nvSpPr>
          <p:cNvPr id="3" name="内容占位符 2"/>
          <p:cNvSpPr>
            <a:spLocks noGrp="1"/>
          </p:cNvSpPr>
          <p:nvPr>
            <p:ph idx="1"/>
          </p:nvPr>
        </p:nvSpPr>
        <p:spPr/>
        <p:txBody>
          <a:bodyPr>
            <a:noAutofit/>
          </a:bodyPr>
          <a:lstStyle/>
          <a:p>
            <a:r>
              <a:rPr lang="zh-CN" altLang="en-US" dirty="0" smtClean="0">
                <a:cs typeface="Times New Roman" pitchFamily="18" charset="0"/>
              </a:rPr>
              <a:t>所有用户的公共参数：</a:t>
            </a:r>
            <a:endParaRPr lang="en-US" altLang="zh-CN" dirty="0" smtClean="0">
              <a:cs typeface="Times New Roman" pitchFamily="18" charset="0"/>
            </a:endParaRPr>
          </a:p>
          <a:p>
            <a:pPr lvl="1"/>
            <a:r>
              <a:rPr lang="zh-CN" altLang="en-US" dirty="0" smtClean="0">
                <a:cs typeface="Times New Roman" pitchFamily="18" charset="0"/>
              </a:rPr>
              <a:t>大素数或素多项式</a:t>
            </a:r>
            <a:r>
              <a:rPr lang="en-US" altLang="zh-CN" dirty="0" smtClean="0">
                <a:cs typeface="Times New Roman" pitchFamily="18" charset="0"/>
              </a:rPr>
              <a:t>q</a:t>
            </a:r>
            <a:r>
              <a:rPr lang="zh-CN" altLang="en-US" dirty="0" smtClean="0">
                <a:cs typeface="Times New Roman" pitchFamily="18" charset="0"/>
              </a:rPr>
              <a:t>、模</a:t>
            </a:r>
            <a:r>
              <a:rPr lang="en-US" altLang="zh-CN" dirty="0" smtClean="0">
                <a:cs typeface="Times New Roman" pitchFamily="18" charset="0"/>
              </a:rPr>
              <a:t>q</a:t>
            </a:r>
            <a:r>
              <a:rPr lang="zh-CN" altLang="en-US" dirty="0" smtClean="0">
                <a:cs typeface="Times New Roman" pitchFamily="18" charset="0"/>
              </a:rPr>
              <a:t>的本原根</a:t>
            </a:r>
            <a:r>
              <a:rPr lang="el-GR" altLang="zh-CN" dirty="0" smtClean="0">
                <a:cs typeface="Times New Roman" pitchFamily="18" charset="0"/>
              </a:rPr>
              <a:t>α</a:t>
            </a:r>
            <a:endParaRPr lang="en-US" altLang="zh-CN" dirty="0" smtClean="0">
              <a:cs typeface="Times New Roman" pitchFamily="18" charset="0"/>
            </a:endParaRPr>
          </a:p>
          <a:p>
            <a:r>
              <a:rPr lang="zh-CN" altLang="en-US" dirty="0" smtClean="0">
                <a:cs typeface="Times New Roman" pitchFamily="18" charset="0"/>
              </a:rPr>
              <a:t>各用户（例如用户</a:t>
            </a:r>
            <a:r>
              <a:rPr lang="en-US" altLang="zh-CN" dirty="0" smtClean="0">
                <a:cs typeface="Times New Roman" pitchFamily="18" charset="0"/>
              </a:rPr>
              <a:t>A</a:t>
            </a:r>
            <a:r>
              <a:rPr lang="zh-CN" altLang="en-US" dirty="0" smtClean="0">
                <a:cs typeface="Times New Roman" pitchFamily="18" charset="0"/>
              </a:rPr>
              <a:t>）产生自己的密钥</a:t>
            </a:r>
            <a:endParaRPr lang="en-US" altLang="zh-CN" dirty="0" smtClean="0">
              <a:cs typeface="Times New Roman" pitchFamily="18" charset="0"/>
            </a:endParaRPr>
          </a:p>
          <a:p>
            <a:pPr lvl="1"/>
            <a:r>
              <a:rPr lang="zh-CN" altLang="en-US" dirty="0" smtClean="0">
                <a:cs typeface="Times New Roman" pitchFamily="18" charset="0"/>
              </a:rPr>
              <a:t>选择私钥：</a:t>
            </a:r>
            <a:r>
              <a:rPr lang="en-US" altLang="zh-CN" dirty="0" smtClean="0">
                <a:cs typeface="Times New Roman" pitchFamily="18" charset="0"/>
              </a:rPr>
              <a:t>X</a:t>
            </a:r>
            <a:r>
              <a:rPr lang="en-AU" altLang="zh-CN" baseline="-25000" dirty="0" smtClean="0">
                <a:cs typeface="Times New Roman" pitchFamily="18" charset="0"/>
              </a:rPr>
              <a:t>A</a:t>
            </a:r>
            <a:r>
              <a:rPr lang="en-AU" altLang="zh-CN" dirty="0" smtClean="0">
                <a:cs typeface="Times New Roman" pitchFamily="18" charset="0"/>
              </a:rPr>
              <a:t>&lt; q </a:t>
            </a:r>
          </a:p>
          <a:p>
            <a:pPr lvl="1"/>
            <a:r>
              <a:rPr lang="zh-CN" altLang="en-US" dirty="0" smtClean="0">
                <a:cs typeface="Times New Roman" pitchFamily="18" charset="0"/>
              </a:rPr>
              <a:t>计算公钥：</a:t>
            </a:r>
            <a:r>
              <a:rPr lang="en-AU" altLang="zh-CN" dirty="0" smtClean="0">
                <a:cs typeface="Times New Roman" pitchFamily="18" charset="0"/>
              </a:rPr>
              <a:t>Y</a:t>
            </a:r>
            <a:r>
              <a:rPr lang="en-AU" altLang="zh-CN" baseline="-25000" dirty="0" smtClean="0">
                <a:cs typeface="Times New Roman" pitchFamily="18" charset="0"/>
              </a:rPr>
              <a:t>A</a:t>
            </a:r>
            <a:r>
              <a:rPr lang="en-AU" altLang="zh-CN" dirty="0" smtClean="0">
                <a:cs typeface="Times New Roman" pitchFamily="18" charset="0"/>
              </a:rPr>
              <a:t> = </a:t>
            </a:r>
            <a:r>
              <a:rPr lang="el-GR" altLang="zh-CN" dirty="0" smtClean="0">
                <a:cs typeface="Times New Roman" pitchFamily="18" charset="0"/>
              </a:rPr>
              <a:t>α</a:t>
            </a:r>
            <a:r>
              <a:rPr lang="en-AU" altLang="zh-CN" baseline="30000" dirty="0" smtClean="0">
                <a:cs typeface="Times New Roman" pitchFamily="18" charset="0"/>
              </a:rPr>
              <a:t>X</a:t>
            </a:r>
            <a:r>
              <a:rPr lang="en-AU" altLang="zh-CN" baseline="14000" dirty="0" smtClean="0">
                <a:cs typeface="Times New Roman" pitchFamily="18" charset="0"/>
              </a:rPr>
              <a:t>A</a:t>
            </a:r>
            <a:r>
              <a:rPr lang="en-AU" altLang="zh-CN" dirty="0" smtClean="0">
                <a:cs typeface="Times New Roman" pitchFamily="18" charset="0"/>
              </a:rPr>
              <a:t> mod q</a:t>
            </a:r>
            <a:r>
              <a:rPr lang="zh-CN" altLang="en-US" dirty="0" smtClean="0">
                <a:cs typeface="Times New Roman" pitchFamily="18" charset="0"/>
              </a:rPr>
              <a:t>，并公开</a:t>
            </a:r>
            <a:r>
              <a:rPr lang="en-US" altLang="zh-CN" dirty="0" smtClean="0">
                <a:cs typeface="Times New Roman" pitchFamily="18" charset="0"/>
              </a:rPr>
              <a:t>Y</a:t>
            </a:r>
            <a:r>
              <a:rPr lang="en-AU" altLang="zh-CN" baseline="-25000" dirty="0" smtClean="0">
                <a:cs typeface="Times New Roman" pitchFamily="18" charset="0"/>
              </a:rPr>
              <a:t>A</a:t>
            </a:r>
            <a:endParaRPr lang="zh-CN" altLang="en-US" dirty="0" smtClean="0">
              <a:cs typeface="Times New Roman" pitchFamily="18" charset="0"/>
            </a:endParaRPr>
          </a:p>
          <a:p>
            <a:r>
              <a:rPr lang="zh-CN" altLang="en-US" dirty="0" smtClean="0">
                <a:cs typeface="Times New Roman" pitchFamily="18" charset="0"/>
              </a:rPr>
              <a:t>用户</a:t>
            </a:r>
            <a:r>
              <a:rPr lang="en-US" altLang="zh-CN" dirty="0" smtClean="0">
                <a:cs typeface="Times New Roman" pitchFamily="18" charset="0"/>
              </a:rPr>
              <a:t>A</a:t>
            </a:r>
            <a:r>
              <a:rPr lang="zh-CN" altLang="en-US" dirty="0" smtClean="0">
                <a:cs typeface="Times New Roman" pitchFamily="18" charset="0"/>
              </a:rPr>
              <a:t>、</a:t>
            </a:r>
            <a:r>
              <a:rPr lang="en-US" altLang="zh-CN" dirty="0" smtClean="0">
                <a:cs typeface="Times New Roman" pitchFamily="18" charset="0"/>
              </a:rPr>
              <a:t>B</a:t>
            </a:r>
            <a:r>
              <a:rPr lang="zh-CN" altLang="en-US" dirty="0" smtClean="0">
                <a:cs typeface="Times New Roman" pitchFamily="18" charset="0"/>
              </a:rPr>
              <a:t>查找对方公钥，再分别计算会话密钥</a:t>
            </a:r>
            <a:r>
              <a:rPr lang="en-AU" altLang="zh-CN" dirty="0" smtClean="0">
                <a:cs typeface="Times New Roman" pitchFamily="18" charset="0"/>
              </a:rPr>
              <a:t>K</a:t>
            </a:r>
            <a:r>
              <a:rPr lang="en-AU" altLang="zh-CN" baseline="-25000" dirty="0" smtClean="0">
                <a:cs typeface="Times New Roman" pitchFamily="18" charset="0"/>
              </a:rPr>
              <a:t>AB</a:t>
            </a:r>
            <a:endParaRPr lang="en-AU" altLang="zh-CN" dirty="0" smtClean="0">
              <a:cs typeface="Times New Roman" pitchFamily="18" charset="0"/>
            </a:endParaRPr>
          </a:p>
          <a:p>
            <a:pPr lvl="1">
              <a:buNone/>
            </a:pPr>
            <a:r>
              <a:rPr lang="en-AU" altLang="zh-CN" dirty="0" smtClean="0">
                <a:cs typeface="Times New Roman" pitchFamily="18" charset="0"/>
              </a:rPr>
              <a:t>K</a:t>
            </a:r>
            <a:r>
              <a:rPr lang="en-AU" altLang="zh-CN" baseline="-25000" dirty="0" smtClean="0">
                <a:cs typeface="Times New Roman" pitchFamily="18" charset="0"/>
              </a:rPr>
              <a:t>AB</a:t>
            </a:r>
            <a:r>
              <a:rPr lang="en-AU" altLang="zh-CN" dirty="0" smtClean="0">
                <a:cs typeface="Times New Roman" pitchFamily="18" charset="0"/>
              </a:rPr>
              <a:t> = </a:t>
            </a:r>
            <a:r>
              <a:rPr lang="el-GR" altLang="zh-CN" dirty="0" smtClean="0">
                <a:cs typeface="Times New Roman" pitchFamily="18" charset="0"/>
              </a:rPr>
              <a:t>α</a:t>
            </a:r>
            <a:r>
              <a:rPr lang="en-AU" altLang="zh-CN" baseline="30000" dirty="0" smtClean="0">
                <a:cs typeface="Times New Roman" pitchFamily="18" charset="0"/>
              </a:rPr>
              <a:t>X</a:t>
            </a:r>
            <a:r>
              <a:rPr lang="en-AU" altLang="zh-CN" baseline="14000" dirty="0" smtClean="0">
                <a:cs typeface="Times New Roman" pitchFamily="18" charset="0"/>
              </a:rPr>
              <a:t>A</a:t>
            </a:r>
            <a:r>
              <a:rPr lang="en-AU" altLang="zh-CN" baseline="30000" dirty="0" smtClean="0">
                <a:cs typeface="Times New Roman" pitchFamily="18" charset="0"/>
              </a:rPr>
              <a:t>X</a:t>
            </a:r>
            <a:r>
              <a:rPr lang="en-AU" altLang="zh-CN" baseline="14000" dirty="0" smtClean="0">
                <a:cs typeface="Times New Roman" pitchFamily="18" charset="0"/>
              </a:rPr>
              <a:t>B</a:t>
            </a:r>
            <a:r>
              <a:rPr lang="en-AU" altLang="zh-CN" dirty="0" smtClean="0">
                <a:cs typeface="Times New Roman" pitchFamily="18" charset="0"/>
              </a:rPr>
              <a:t> mod q</a:t>
            </a:r>
          </a:p>
          <a:p>
            <a:pPr lvl="1">
              <a:buNone/>
            </a:pPr>
            <a:r>
              <a:rPr lang="en-AU" altLang="zh-CN" dirty="0" smtClean="0">
                <a:cs typeface="Times New Roman" pitchFamily="18" charset="0"/>
              </a:rPr>
              <a:t>		 = Y</a:t>
            </a:r>
            <a:r>
              <a:rPr lang="en-AU" altLang="zh-CN" baseline="-25000" dirty="0" smtClean="0">
                <a:cs typeface="Times New Roman" pitchFamily="18" charset="0"/>
              </a:rPr>
              <a:t>A</a:t>
            </a:r>
            <a:r>
              <a:rPr lang="en-AU" altLang="zh-CN" baseline="30000" dirty="0" smtClean="0">
                <a:cs typeface="Times New Roman" pitchFamily="18" charset="0"/>
              </a:rPr>
              <a:t>X</a:t>
            </a:r>
            <a:r>
              <a:rPr lang="en-AU" altLang="zh-CN" baseline="14000" dirty="0" smtClean="0">
                <a:cs typeface="Times New Roman" pitchFamily="18" charset="0"/>
              </a:rPr>
              <a:t>B</a:t>
            </a:r>
            <a:r>
              <a:rPr lang="en-AU" altLang="zh-CN" dirty="0" smtClean="0">
                <a:cs typeface="Times New Roman" pitchFamily="18" charset="0"/>
              </a:rPr>
              <a:t> mod q  (</a:t>
            </a:r>
            <a:r>
              <a:rPr lang="en-US" altLang="zh-CN" dirty="0" smtClean="0">
                <a:cs typeface="Times New Roman" pitchFamily="18" charset="0"/>
              </a:rPr>
              <a:t>B</a:t>
            </a:r>
            <a:r>
              <a:rPr lang="zh-CN" altLang="en-US" dirty="0" smtClean="0">
                <a:cs typeface="Times New Roman" pitchFamily="18" charset="0"/>
              </a:rPr>
              <a:t>的运算</a:t>
            </a:r>
            <a:r>
              <a:rPr lang="en-AU" altLang="zh-CN" dirty="0" smtClean="0">
                <a:cs typeface="Times New Roman" pitchFamily="18" charset="0"/>
              </a:rPr>
              <a:t>)</a:t>
            </a:r>
          </a:p>
          <a:p>
            <a:pPr lvl="1">
              <a:buNone/>
            </a:pPr>
            <a:r>
              <a:rPr lang="en-AU" altLang="zh-CN" dirty="0" smtClean="0">
                <a:cs typeface="Times New Roman" pitchFamily="18" charset="0"/>
              </a:rPr>
              <a:t>		 = Y</a:t>
            </a:r>
            <a:r>
              <a:rPr lang="en-AU" altLang="zh-CN" baseline="-25000" dirty="0" smtClean="0">
                <a:cs typeface="Times New Roman" pitchFamily="18" charset="0"/>
              </a:rPr>
              <a:t>B</a:t>
            </a:r>
            <a:r>
              <a:rPr lang="en-AU" altLang="zh-CN" baseline="30000" dirty="0" smtClean="0">
                <a:cs typeface="Times New Roman" pitchFamily="18" charset="0"/>
              </a:rPr>
              <a:t>X</a:t>
            </a:r>
            <a:r>
              <a:rPr lang="en-AU" altLang="zh-CN" baseline="14000" dirty="0" smtClean="0">
                <a:cs typeface="Times New Roman" pitchFamily="18" charset="0"/>
              </a:rPr>
              <a:t>A</a:t>
            </a:r>
            <a:r>
              <a:rPr lang="en-AU" altLang="zh-CN" dirty="0" smtClean="0">
                <a:cs typeface="Times New Roman" pitchFamily="18" charset="0"/>
              </a:rPr>
              <a:t> mod q  (</a:t>
            </a:r>
            <a:r>
              <a:rPr lang="en-US" altLang="zh-CN" dirty="0" smtClean="0">
                <a:cs typeface="Times New Roman" pitchFamily="18" charset="0"/>
              </a:rPr>
              <a:t>A</a:t>
            </a:r>
            <a:r>
              <a:rPr lang="zh-CN" altLang="en-US" dirty="0" smtClean="0">
                <a:cs typeface="Times New Roman" pitchFamily="18" charset="0"/>
              </a:rPr>
              <a:t>的运算</a:t>
            </a:r>
            <a:r>
              <a:rPr lang="en-AU" altLang="zh-CN" dirty="0" smtClean="0">
                <a:cs typeface="Times New Roman" pitchFamily="18" charset="0"/>
              </a:rPr>
              <a:t>)</a:t>
            </a:r>
          </a:p>
          <a:p>
            <a:r>
              <a:rPr lang="zh-CN" altLang="en-US" dirty="0" smtClean="0">
                <a:cs typeface="Times New Roman" pitchFamily="18" charset="0"/>
              </a:rPr>
              <a:t>用户更新公私钥之前，产生的会话密钥是相同的</a:t>
            </a:r>
            <a:endParaRPr lang="en-US" altLang="zh-CN" dirty="0" smtClean="0">
              <a:cs typeface="Times New Roman" pitchFamily="18" charset="0"/>
            </a:endParaRPr>
          </a:p>
          <a:p>
            <a:r>
              <a:rPr lang="zh-CN" altLang="en-US" dirty="0" smtClean="0">
                <a:cs typeface="Times New Roman" pitchFamily="18" charset="0"/>
              </a:rPr>
              <a:t>攻击者必须解离散对数问题</a:t>
            </a:r>
            <a:endParaRPr lang="zh-CN" altLang="en-US" sz="2000"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47207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加密的逻辑位置</a:t>
            </a:r>
            <a:endParaRPr lang="zh-CN" altLang="en-US" dirty="0"/>
          </a:p>
        </p:txBody>
      </p:sp>
      <p:sp>
        <p:nvSpPr>
          <p:cNvPr id="3" name="内容占位符 2"/>
          <p:cNvSpPr>
            <a:spLocks noGrp="1"/>
          </p:cNvSpPr>
          <p:nvPr>
            <p:ph idx="1"/>
          </p:nvPr>
        </p:nvSpPr>
        <p:spPr/>
        <p:txBody>
          <a:bodyPr/>
          <a:lstStyle/>
          <a:p>
            <a:r>
              <a:rPr lang="zh-CN" altLang="en-US" dirty="0"/>
              <a:t>网络协议层次结构：</a:t>
            </a:r>
            <a:endParaRPr lang="en-US" altLang="zh-CN" dirty="0"/>
          </a:p>
          <a:p>
            <a:pPr lvl="1"/>
            <a:r>
              <a:rPr lang="en-US" altLang="zh-CN" dirty="0"/>
              <a:t>OSI</a:t>
            </a:r>
            <a:r>
              <a:rPr lang="zh-CN" altLang="en-US" dirty="0"/>
              <a:t>框架七层协议：物理层，数据链路层，网络层，传输层，会话层，表示层，应用层</a:t>
            </a:r>
          </a:p>
          <a:p>
            <a:pPr lvl="1"/>
            <a:r>
              <a:rPr lang="en-US" altLang="zh-CN" dirty="0"/>
              <a:t>TCP/IP</a:t>
            </a:r>
            <a:r>
              <a:rPr lang="zh-CN" altLang="en-US" dirty="0"/>
              <a:t>协议：物理层，数据链路层，</a:t>
            </a:r>
            <a:r>
              <a:rPr lang="en-US" altLang="zh-CN" dirty="0"/>
              <a:t>IP</a:t>
            </a:r>
            <a:r>
              <a:rPr lang="zh-CN" altLang="en-US" dirty="0"/>
              <a:t>层，</a:t>
            </a:r>
            <a:r>
              <a:rPr lang="en-US" altLang="zh-CN" dirty="0"/>
              <a:t>TCP</a:t>
            </a:r>
            <a:r>
              <a:rPr lang="zh-CN" altLang="en-US" dirty="0"/>
              <a:t>层，</a:t>
            </a:r>
            <a:r>
              <a:rPr lang="zh-CN" altLang="en-US" dirty="0" smtClean="0"/>
              <a:t>应用层</a:t>
            </a:r>
            <a:endParaRPr lang="en-US" altLang="zh-CN" dirty="0" smtClean="0"/>
          </a:p>
          <a:p>
            <a:pPr lvl="1"/>
            <a:endParaRPr lang="en-US" altLang="zh-CN" dirty="0"/>
          </a:p>
          <a:p>
            <a:r>
              <a:rPr lang="zh-CN" altLang="en-US" dirty="0" smtClean="0"/>
              <a:t>在开放式系统互连（</a:t>
            </a:r>
            <a:r>
              <a:rPr lang="en-US" altLang="zh-CN" dirty="0" smtClean="0"/>
              <a:t>OSI</a:t>
            </a:r>
            <a:r>
              <a:rPr lang="zh-CN" altLang="en-US" dirty="0" smtClean="0"/>
              <a:t>）模型中，</a:t>
            </a:r>
            <a:endParaRPr lang="en-US" altLang="zh-CN" dirty="0" smtClean="0"/>
          </a:p>
          <a:p>
            <a:pPr lvl="1"/>
            <a:r>
              <a:rPr lang="zh-CN" altLang="en-US" dirty="0" smtClean="0"/>
              <a:t>链路加密位于低层网络</a:t>
            </a:r>
            <a:endParaRPr lang="en-US" altLang="zh-CN" dirty="0" smtClean="0"/>
          </a:p>
          <a:p>
            <a:pPr lvl="2"/>
            <a:r>
              <a:rPr lang="zh-CN" altLang="en-US" dirty="0" smtClean="0"/>
              <a:t>物理层、链路层</a:t>
            </a:r>
            <a:endParaRPr lang="en-US" altLang="zh-CN" dirty="0" smtClean="0"/>
          </a:p>
          <a:p>
            <a:pPr lvl="1"/>
            <a:r>
              <a:rPr lang="zh-CN" altLang="en-US" dirty="0" smtClean="0"/>
              <a:t>端到端加密位于高层网络</a:t>
            </a:r>
            <a:endParaRPr lang="en-US" altLang="zh-CN" dirty="0" smtClean="0"/>
          </a:p>
          <a:p>
            <a:pPr lvl="2"/>
            <a:r>
              <a:rPr lang="zh-CN" altLang="en-US" dirty="0" smtClean="0"/>
              <a:t>网络层、传输层、表示层、应用层</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功能的应用</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密钥</a:t>
            </a:r>
            <a:r>
              <a:rPr lang="zh-CN" altLang="zh-CN" sz="1000" dirty="0">
                <a:latin typeface="楷体" pitchFamily="49" charset="-122"/>
                <a:ea typeface="楷体" pitchFamily="49" charset="-122"/>
              </a:rPr>
              <a:t>长度</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10" name="流程图: 可选过程 9">
            <a:hlinkClick r:id="rId6"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1675974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4294967295"/>
          </p:nvPr>
        </p:nvSpPr>
        <p:spPr>
          <a:xfrm>
            <a:off x="395536" y="357188"/>
            <a:ext cx="8472487" cy="6000750"/>
          </a:xfrm>
        </p:spPr>
        <p:txBody>
          <a:bodyPr>
            <a:normAutofit/>
          </a:bodyPr>
          <a:lstStyle/>
          <a:p>
            <a:r>
              <a:rPr lang="zh-CN" altLang="en-US" dirty="0" smtClean="0">
                <a:cs typeface="Times New Roman" pitchFamily="18" charset="0"/>
              </a:rPr>
              <a:t>例：用户</a:t>
            </a:r>
            <a:r>
              <a:rPr lang="en-US" altLang="zh-CN" dirty="0" smtClean="0">
                <a:cs typeface="Times New Roman" pitchFamily="18" charset="0"/>
              </a:rPr>
              <a:t>A</a:t>
            </a:r>
            <a:r>
              <a:rPr lang="zh-CN" altLang="en-US" dirty="0" smtClean="0">
                <a:cs typeface="Times New Roman" pitchFamily="18" charset="0"/>
              </a:rPr>
              <a:t>和</a:t>
            </a:r>
            <a:r>
              <a:rPr lang="en-US" altLang="zh-CN" dirty="0" smtClean="0">
                <a:cs typeface="Times New Roman" pitchFamily="18" charset="0"/>
              </a:rPr>
              <a:t>B</a:t>
            </a:r>
            <a:r>
              <a:rPr lang="zh-CN" altLang="en-US" dirty="0" smtClean="0">
                <a:cs typeface="Times New Roman" pitchFamily="18" charset="0"/>
              </a:rPr>
              <a:t>交换密钥：</a:t>
            </a:r>
            <a:endParaRPr lang="en-US" altLang="zh-CN" dirty="0" smtClean="0">
              <a:cs typeface="Times New Roman" pitchFamily="18" charset="0"/>
            </a:endParaRPr>
          </a:p>
          <a:p>
            <a:pPr lvl="1"/>
            <a:r>
              <a:rPr lang="zh-CN" altLang="en-US" dirty="0" smtClean="0">
                <a:cs typeface="Times New Roman" pitchFamily="18" charset="0"/>
              </a:rPr>
              <a:t>公共参数</a:t>
            </a:r>
            <a:r>
              <a:rPr lang="en-US" altLang="zh-CN" dirty="0" smtClean="0">
                <a:cs typeface="Times New Roman" pitchFamily="18" charset="0"/>
              </a:rPr>
              <a:t>q=353 </a:t>
            </a:r>
            <a:r>
              <a:rPr lang="zh-CN" altLang="en-US" dirty="0" smtClean="0">
                <a:cs typeface="Times New Roman" pitchFamily="18" charset="0"/>
              </a:rPr>
              <a:t>及</a:t>
            </a:r>
            <a:r>
              <a:rPr lang="en-US" altLang="zh-CN" dirty="0" smtClean="0">
                <a:cs typeface="Times New Roman" pitchFamily="18" charset="0"/>
              </a:rPr>
              <a:t> </a:t>
            </a:r>
            <a:r>
              <a:rPr lang="el-GR" altLang="zh-CN" dirty="0" smtClean="0">
                <a:cs typeface="Times New Roman" pitchFamily="18" charset="0"/>
              </a:rPr>
              <a:t>α</a:t>
            </a:r>
            <a:r>
              <a:rPr lang="en-US" altLang="zh-CN" dirty="0" smtClean="0">
                <a:cs typeface="Times New Roman" pitchFamily="18" charset="0"/>
              </a:rPr>
              <a:t>=3</a:t>
            </a:r>
          </a:p>
          <a:p>
            <a:pPr lvl="1"/>
            <a:endParaRPr lang="en-US" altLang="zh-CN" dirty="0" smtClean="0">
              <a:cs typeface="Times New Roman" pitchFamily="18" charset="0"/>
            </a:endParaRPr>
          </a:p>
          <a:p>
            <a:pPr lvl="1"/>
            <a:r>
              <a:rPr lang="zh-CN" altLang="en-US" dirty="0" smtClean="0">
                <a:cs typeface="Times New Roman" pitchFamily="18" charset="0"/>
              </a:rPr>
              <a:t>选择随机私钥：</a:t>
            </a:r>
            <a:endParaRPr lang="en-US" altLang="zh-CN" dirty="0" smtClean="0">
              <a:cs typeface="Times New Roman" pitchFamily="18" charset="0"/>
            </a:endParaRPr>
          </a:p>
          <a:p>
            <a:pPr lvl="2"/>
            <a:r>
              <a:rPr lang="en-AU" altLang="zh-CN" dirty="0" smtClean="0">
                <a:cs typeface="Times New Roman" pitchFamily="18" charset="0"/>
              </a:rPr>
              <a:t>A</a:t>
            </a:r>
            <a:r>
              <a:rPr lang="zh-CN" altLang="en-US" dirty="0" smtClean="0">
                <a:cs typeface="Times New Roman" pitchFamily="18" charset="0"/>
              </a:rPr>
              <a:t>选择</a:t>
            </a:r>
            <a:r>
              <a:rPr lang="en-US" altLang="zh-CN" dirty="0" smtClean="0">
                <a:cs typeface="Times New Roman" pitchFamily="18" charset="0"/>
              </a:rPr>
              <a:t>X</a:t>
            </a:r>
            <a:r>
              <a:rPr lang="en-AU" altLang="zh-CN" baseline="-25000" dirty="0" smtClean="0">
                <a:cs typeface="Times New Roman" pitchFamily="18" charset="0"/>
              </a:rPr>
              <a:t>A</a:t>
            </a:r>
            <a:r>
              <a:rPr lang="en-AU" altLang="zh-CN" dirty="0" smtClean="0">
                <a:cs typeface="Times New Roman" pitchFamily="18" charset="0"/>
              </a:rPr>
              <a:t>=97</a:t>
            </a:r>
            <a:r>
              <a:rPr lang="zh-CN" altLang="en-US" dirty="0" smtClean="0">
                <a:cs typeface="Times New Roman" pitchFamily="18" charset="0"/>
              </a:rPr>
              <a:t>，</a:t>
            </a:r>
            <a:r>
              <a:rPr lang="en-US" altLang="zh-CN" dirty="0" smtClean="0">
                <a:cs typeface="Times New Roman" pitchFamily="18" charset="0"/>
              </a:rPr>
              <a:t>B</a:t>
            </a:r>
            <a:r>
              <a:rPr lang="zh-CN" altLang="en-US" dirty="0" smtClean="0">
                <a:cs typeface="Times New Roman" pitchFamily="18" charset="0"/>
              </a:rPr>
              <a:t>选择</a:t>
            </a:r>
            <a:r>
              <a:rPr lang="en-US" altLang="zh-CN" dirty="0" smtClean="0">
                <a:cs typeface="Times New Roman" pitchFamily="18" charset="0"/>
              </a:rPr>
              <a:t>X</a:t>
            </a:r>
            <a:r>
              <a:rPr lang="en-AU" altLang="zh-CN" baseline="-25000" dirty="0" smtClean="0">
                <a:cs typeface="Times New Roman" pitchFamily="18" charset="0"/>
              </a:rPr>
              <a:t>B</a:t>
            </a:r>
            <a:r>
              <a:rPr lang="en-AU" altLang="zh-CN" dirty="0" smtClean="0">
                <a:cs typeface="Times New Roman" pitchFamily="18" charset="0"/>
              </a:rPr>
              <a:t>=233</a:t>
            </a:r>
          </a:p>
          <a:p>
            <a:pPr lvl="1"/>
            <a:endParaRPr lang="en-US" altLang="zh-CN" dirty="0" smtClean="0">
              <a:cs typeface="Times New Roman" pitchFamily="18" charset="0"/>
            </a:endParaRPr>
          </a:p>
          <a:p>
            <a:pPr lvl="1"/>
            <a:r>
              <a:rPr lang="zh-CN" altLang="en-US" dirty="0" smtClean="0">
                <a:cs typeface="Times New Roman" pitchFamily="18" charset="0"/>
              </a:rPr>
              <a:t>计算公钥：</a:t>
            </a:r>
            <a:endParaRPr lang="en-US" altLang="zh-CN" dirty="0" smtClean="0">
              <a:cs typeface="Times New Roman" pitchFamily="18" charset="0"/>
            </a:endParaRPr>
          </a:p>
          <a:p>
            <a:pPr lvl="2"/>
            <a:r>
              <a:rPr lang="en-US" altLang="zh-CN" dirty="0" smtClean="0">
                <a:cs typeface="Times New Roman" pitchFamily="18" charset="0"/>
              </a:rPr>
              <a:t>A</a:t>
            </a:r>
            <a:r>
              <a:rPr lang="zh-CN" altLang="en-US" dirty="0" smtClean="0">
                <a:cs typeface="Times New Roman" pitchFamily="18" charset="0"/>
              </a:rPr>
              <a:t>：</a:t>
            </a:r>
            <a:r>
              <a:rPr lang="en-US" altLang="zh-CN" dirty="0" smtClean="0">
                <a:cs typeface="Times New Roman" pitchFamily="18" charset="0"/>
              </a:rPr>
              <a:t>Y</a:t>
            </a:r>
            <a:r>
              <a:rPr lang="en-AU" altLang="zh-CN" baseline="-25000" dirty="0" smtClean="0">
                <a:cs typeface="Times New Roman" pitchFamily="18" charset="0"/>
              </a:rPr>
              <a:t>A</a:t>
            </a:r>
            <a:r>
              <a:rPr lang="en-AU" altLang="zh-CN" dirty="0" smtClean="0">
                <a:cs typeface="Times New Roman" pitchFamily="18" charset="0"/>
              </a:rPr>
              <a:t>=</a:t>
            </a:r>
            <a:r>
              <a:rPr lang="en-US" altLang="zh-CN" dirty="0" smtClean="0">
                <a:cs typeface="Times New Roman" pitchFamily="18" charset="0"/>
              </a:rPr>
              <a:t>3</a:t>
            </a:r>
            <a:r>
              <a:rPr lang="en-AU" altLang="zh-CN" baseline="30000" dirty="0" smtClean="0">
                <a:cs typeface="Times New Roman" pitchFamily="18" charset="0"/>
              </a:rPr>
              <a:t>97</a:t>
            </a:r>
            <a:r>
              <a:rPr lang="en-AU" altLang="zh-CN" dirty="0" smtClean="0">
                <a:cs typeface="Times New Roman" pitchFamily="18" charset="0"/>
              </a:rPr>
              <a:t> mod 353 = 40</a:t>
            </a:r>
          </a:p>
          <a:p>
            <a:pPr lvl="2"/>
            <a:r>
              <a:rPr lang="en-US" altLang="zh-CN" dirty="0" smtClean="0">
                <a:cs typeface="Times New Roman" pitchFamily="18" charset="0"/>
              </a:rPr>
              <a:t>B</a:t>
            </a:r>
            <a:r>
              <a:rPr lang="zh-CN" altLang="en-US" dirty="0" smtClean="0">
                <a:cs typeface="Times New Roman" pitchFamily="18" charset="0"/>
              </a:rPr>
              <a:t>：</a:t>
            </a:r>
            <a:r>
              <a:rPr lang="en-US" altLang="zh-CN" dirty="0" smtClean="0">
                <a:cs typeface="Times New Roman" pitchFamily="18" charset="0"/>
              </a:rPr>
              <a:t>Y</a:t>
            </a:r>
            <a:r>
              <a:rPr lang="en-AU" altLang="zh-CN" baseline="-25000" dirty="0" smtClean="0">
                <a:cs typeface="Times New Roman" pitchFamily="18" charset="0"/>
              </a:rPr>
              <a:t>B</a:t>
            </a:r>
            <a:r>
              <a:rPr lang="en-AU" altLang="zh-CN" dirty="0" smtClean="0">
                <a:cs typeface="Times New Roman" pitchFamily="18" charset="0"/>
              </a:rPr>
              <a:t>=</a:t>
            </a:r>
            <a:r>
              <a:rPr lang="en-US" altLang="zh-CN" dirty="0" smtClean="0">
                <a:cs typeface="Times New Roman" pitchFamily="18" charset="0"/>
              </a:rPr>
              <a:t>3</a:t>
            </a:r>
            <a:r>
              <a:rPr lang="en-AU" altLang="zh-CN" baseline="30000" dirty="0" smtClean="0">
                <a:cs typeface="Times New Roman" pitchFamily="18" charset="0"/>
              </a:rPr>
              <a:t>233</a:t>
            </a:r>
            <a:r>
              <a:rPr lang="en-AU" altLang="zh-CN" dirty="0" smtClean="0">
                <a:cs typeface="Times New Roman" pitchFamily="18" charset="0"/>
              </a:rPr>
              <a:t> mod 353 = 248</a:t>
            </a:r>
          </a:p>
          <a:p>
            <a:pPr lvl="1"/>
            <a:endParaRPr lang="en-US" altLang="zh-CN" dirty="0" smtClean="0">
              <a:cs typeface="Times New Roman" pitchFamily="18" charset="0"/>
            </a:endParaRPr>
          </a:p>
          <a:p>
            <a:pPr lvl="1"/>
            <a:r>
              <a:rPr lang="zh-CN" altLang="en-US" dirty="0" smtClean="0">
                <a:cs typeface="Times New Roman" pitchFamily="18" charset="0"/>
              </a:rPr>
              <a:t>计算共享会话密钥：</a:t>
            </a:r>
            <a:endParaRPr lang="en-US" altLang="zh-CN" dirty="0" smtClean="0">
              <a:cs typeface="Times New Roman" pitchFamily="18" charset="0"/>
            </a:endParaRPr>
          </a:p>
          <a:p>
            <a:pPr lvl="2"/>
            <a:r>
              <a:rPr lang="en-US" altLang="zh-CN" dirty="0" smtClean="0">
                <a:cs typeface="Times New Roman" pitchFamily="18" charset="0"/>
              </a:rPr>
              <a:t>A</a:t>
            </a:r>
            <a:r>
              <a:rPr lang="zh-CN" altLang="en-US" dirty="0" smtClean="0">
                <a:cs typeface="Times New Roman" pitchFamily="18" charset="0"/>
              </a:rPr>
              <a:t>：</a:t>
            </a:r>
            <a:r>
              <a:rPr lang="en-AU" altLang="zh-CN" dirty="0" smtClean="0">
                <a:cs typeface="Times New Roman" pitchFamily="18" charset="0"/>
              </a:rPr>
              <a:t>K</a:t>
            </a:r>
            <a:r>
              <a:rPr lang="en-AU" altLang="zh-CN" baseline="-25000" dirty="0" smtClean="0">
                <a:cs typeface="Times New Roman" pitchFamily="18" charset="0"/>
              </a:rPr>
              <a:t>AB</a:t>
            </a:r>
            <a:r>
              <a:rPr lang="en-AU" altLang="zh-CN" dirty="0" smtClean="0">
                <a:cs typeface="Times New Roman" pitchFamily="18" charset="0"/>
              </a:rPr>
              <a:t>= Y</a:t>
            </a:r>
            <a:r>
              <a:rPr lang="en-AU" altLang="zh-CN" baseline="-25000" dirty="0" smtClean="0">
                <a:cs typeface="Times New Roman" pitchFamily="18" charset="0"/>
              </a:rPr>
              <a:t>B</a:t>
            </a:r>
            <a:r>
              <a:rPr lang="en-AU" altLang="zh-CN" baseline="30000" dirty="0" smtClean="0">
                <a:cs typeface="Times New Roman" pitchFamily="18" charset="0"/>
              </a:rPr>
              <a:t>X</a:t>
            </a:r>
            <a:r>
              <a:rPr lang="en-AU" altLang="zh-CN" baseline="14000" dirty="0" smtClean="0">
                <a:cs typeface="Times New Roman" pitchFamily="18" charset="0"/>
              </a:rPr>
              <a:t>A</a:t>
            </a:r>
            <a:r>
              <a:rPr lang="en-AU" altLang="zh-CN" dirty="0" smtClean="0">
                <a:cs typeface="Times New Roman" pitchFamily="18" charset="0"/>
              </a:rPr>
              <a:t> mod 353 = </a:t>
            </a:r>
            <a:r>
              <a:rPr lang="en-US" altLang="zh-CN" dirty="0" smtClean="0">
                <a:cs typeface="Times New Roman" pitchFamily="18" charset="0"/>
              </a:rPr>
              <a:t>248</a:t>
            </a:r>
            <a:r>
              <a:rPr lang="en-AU" altLang="zh-CN" baseline="30000" dirty="0" smtClean="0">
                <a:cs typeface="Times New Roman" pitchFamily="18" charset="0"/>
              </a:rPr>
              <a:t>97</a:t>
            </a:r>
            <a:r>
              <a:rPr lang="en-AU" altLang="zh-CN" baseline="60000" dirty="0" smtClean="0">
                <a:cs typeface="Times New Roman" pitchFamily="18" charset="0"/>
              </a:rPr>
              <a:t> </a:t>
            </a:r>
            <a:r>
              <a:rPr lang="en-AU" altLang="zh-CN" dirty="0" smtClean="0">
                <a:cs typeface="Times New Roman" pitchFamily="18" charset="0"/>
              </a:rPr>
              <a:t>mod 353 = 160</a:t>
            </a:r>
          </a:p>
          <a:p>
            <a:pPr lvl="2"/>
            <a:r>
              <a:rPr lang="en-US" altLang="zh-CN" dirty="0" smtClean="0">
                <a:cs typeface="Times New Roman" pitchFamily="18" charset="0"/>
              </a:rPr>
              <a:t>B</a:t>
            </a:r>
            <a:r>
              <a:rPr lang="zh-CN" altLang="en-US" dirty="0" smtClean="0">
                <a:cs typeface="Times New Roman" pitchFamily="18" charset="0"/>
              </a:rPr>
              <a:t>：</a:t>
            </a:r>
            <a:r>
              <a:rPr lang="en-AU" altLang="zh-CN" dirty="0" smtClean="0">
                <a:cs typeface="Times New Roman" pitchFamily="18" charset="0"/>
              </a:rPr>
              <a:t>K</a:t>
            </a:r>
            <a:r>
              <a:rPr lang="en-AU" altLang="zh-CN" baseline="-25000" dirty="0" smtClean="0">
                <a:cs typeface="Times New Roman" pitchFamily="18" charset="0"/>
              </a:rPr>
              <a:t>AB</a:t>
            </a:r>
            <a:r>
              <a:rPr lang="en-AU" altLang="zh-CN" dirty="0" smtClean="0">
                <a:cs typeface="Times New Roman" pitchFamily="18" charset="0"/>
              </a:rPr>
              <a:t>= Y</a:t>
            </a:r>
            <a:r>
              <a:rPr lang="en-AU" altLang="zh-CN" baseline="-25000" dirty="0" smtClean="0">
                <a:cs typeface="Times New Roman" pitchFamily="18" charset="0"/>
              </a:rPr>
              <a:t>A</a:t>
            </a:r>
            <a:r>
              <a:rPr lang="en-AU" altLang="zh-CN" baseline="30000" dirty="0" smtClean="0">
                <a:cs typeface="Times New Roman" pitchFamily="18" charset="0"/>
              </a:rPr>
              <a:t>X</a:t>
            </a:r>
            <a:r>
              <a:rPr lang="en-AU" altLang="zh-CN" baseline="14000" dirty="0" smtClean="0">
                <a:cs typeface="Times New Roman" pitchFamily="18" charset="0"/>
              </a:rPr>
              <a:t>B</a:t>
            </a:r>
            <a:r>
              <a:rPr lang="en-AU" altLang="zh-CN" dirty="0" smtClean="0">
                <a:cs typeface="Times New Roman" pitchFamily="18" charset="0"/>
              </a:rPr>
              <a:t> mod 353 = </a:t>
            </a:r>
            <a:r>
              <a:rPr lang="en-US" altLang="zh-CN" dirty="0" smtClean="0">
                <a:cs typeface="Times New Roman" pitchFamily="18" charset="0"/>
              </a:rPr>
              <a:t>40</a:t>
            </a:r>
            <a:r>
              <a:rPr lang="en-AU" altLang="zh-CN" baseline="30000" dirty="0" smtClean="0">
                <a:cs typeface="Times New Roman" pitchFamily="18" charset="0"/>
              </a:rPr>
              <a:t>233</a:t>
            </a:r>
            <a:r>
              <a:rPr lang="en-AU" altLang="zh-CN" baseline="60000" dirty="0" smtClean="0">
                <a:cs typeface="Times New Roman" pitchFamily="18" charset="0"/>
              </a:rPr>
              <a:t> </a:t>
            </a:r>
            <a:r>
              <a:rPr lang="en-AU" altLang="zh-CN" dirty="0" smtClean="0">
                <a:cs typeface="Times New Roman" pitchFamily="18" charset="0"/>
              </a:rPr>
              <a:t>mod 353 = 160</a:t>
            </a:r>
            <a:endParaRPr lang="zh-CN" altLang="en-US" dirty="0">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80</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9" name="流程图: 可选过程 8">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6996685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中间人攻击</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E</a:t>
            </a:r>
            <a:r>
              <a:rPr lang="zh-CN" altLang="en-US" dirty="0" smtClean="0"/>
              <a:t>与</a:t>
            </a:r>
            <a:r>
              <a:rPr lang="en-US" altLang="zh-CN" dirty="0" smtClean="0"/>
              <a:t>A</a:t>
            </a:r>
            <a:r>
              <a:rPr lang="zh-CN" altLang="en-US" dirty="0" smtClean="0"/>
              <a:t>共享会话密钥：</a:t>
            </a:r>
            <a:r>
              <a:rPr lang="el-GR" altLang="zh-CN" dirty="0" smtClean="0">
                <a:cs typeface="Times New Roman" pitchFamily="18" charset="0"/>
              </a:rPr>
              <a:t>α</a:t>
            </a:r>
            <a:r>
              <a:rPr lang="en-US" altLang="zh-CN" baseline="30000" dirty="0" smtClean="0">
                <a:cs typeface="Times New Roman" pitchFamily="18" charset="0"/>
              </a:rPr>
              <a:t>X</a:t>
            </a:r>
            <a:r>
              <a:rPr lang="en-US" altLang="zh-CN" baseline="14000" dirty="0" smtClean="0">
                <a:cs typeface="Times New Roman" pitchFamily="18" charset="0"/>
              </a:rPr>
              <a:t>A</a:t>
            </a:r>
            <a:r>
              <a:rPr lang="en-US" altLang="zh-CN" baseline="30000" dirty="0" smtClean="0">
                <a:cs typeface="Times New Roman" pitchFamily="18" charset="0"/>
              </a:rPr>
              <a:t>·X</a:t>
            </a:r>
            <a:r>
              <a:rPr lang="en-US" altLang="zh-CN" baseline="14000" dirty="0" smtClean="0">
                <a:cs typeface="Times New Roman" pitchFamily="18" charset="0"/>
              </a:rPr>
              <a:t>E2</a:t>
            </a:r>
          </a:p>
          <a:p>
            <a:r>
              <a:rPr lang="en-US" dirty="0" smtClean="0"/>
              <a:t>E</a:t>
            </a:r>
            <a:r>
              <a:rPr lang="zh-CN" altLang="en-US" dirty="0" smtClean="0"/>
              <a:t>与</a:t>
            </a:r>
            <a:r>
              <a:rPr lang="en-US" altLang="zh-CN" dirty="0" smtClean="0"/>
              <a:t>B</a:t>
            </a:r>
            <a:r>
              <a:rPr lang="zh-CN" altLang="en-US" dirty="0" smtClean="0"/>
              <a:t>共享会话密钥：</a:t>
            </a:r>
            <a:r>
              <a:rPr lang="el-GR" altLang="zh-CN" dirty="0" smtClean="0">
                <a:cs typeface="Times New Roman" pitchFamily="18" charset="0"/>
              </a:rPr>
              <a:t>α</a:t>
            </a:r>
            <a:r>
              <a:rPr lang="en-US" altLang="zh-CN" baseline="30000" dirty="0" smtClean="0">
                <a:cs typeface="Times New Roman" pitchFamily="18" charset="0"/>
              </a:rPr>
              <a:t>X</a:t>
            </a:r>
            <a:r>
              <a:rPr lang="en-US" altLang="zh-CN" baseline="14000" dirty="0" smtClean="0">
                <a:cs typeface="Times New Roman" pitchFamily="18" charset="0"/>
              </a:rPr>
              <a:t>B</a:t>
            </a:r>
            <a:r>
              <a:rPr lang="en-US" altLang="zh-CN" baseline="30000" dirty="0" smtClean="0">
                <a:cs typeface="Times New Roman" pitchFamily="18" charset="0"/>
              </a:rPr>
              <a:t>·X</a:t>
            </a:r>
            <a:r>
              <a:rPr lang="en-US" altLang="zh-CN" baseline="14000" dirty="0" smtClean="0">
                <a:cs typeface="Times New Roman" pitchFamily="18" charset="0"/>
              </a:rPr>
              <a:t>E2</a:t>
            </a:r>
          </a:p>
          <a:p>
            <a:r>
              <a:rPr lang="zh-CN" altLang="en-US" dirty="0" smtClean="0"/>
              <a:t>在</a:t>
            </a:r>
            <a:r>
              <a:rPr lang="en-US" altLang="zh-CN" dirty="0" smtClean="0"/>
              <a:t>AB</a:t>
            </a:r>
            <a:r>
              <a:rPr lang="zh-CN" altLang="en-US" dirty="0" smtClean="0"/>
              <a:t>通信期间，</a:t>
            </a:r>
            <a:r>
              <a:rPr lang="en-US" altLang="zh-CN" dirty="0" smtClean="0"/>
              <a:t>E</a:t>
            </a:r>
            <a:r>
              <a:rPr lang="zh-CN" altLang="en-US" dirty="0" smtClean="0"/>
              <a:t>需要持续的截获、解密、重加密</a:t>
            </a:r>
            <a:endParaRPr lang="en-US" altLang="zh-CN" dirty="0" smtClean="0"/>
          </a:p>
          <a:p>
            <a:pPr lvl="1"/>
            <a:endParaRPr lang="en-US" altLang="zh-CN" dirty="0" smtClean="0"/>
          </a:p>
          <a:p>
            <a:r>
              <a:rPr lang="zh-CN" altLang="en-US" dirty="0" smtClean="0"/>
              <a:t>使用数字签名和公钥证书可以避免中间人攻击</a:t>
            </a:r>
            <a:endParaRPr lang="zh-CN" altLang="en-US" dirty="0"/>
          </a:p>
        </p:txBody>
      </p:sp>
      <p:grpSp>
        <p:nvGrpSpPr>
          <p:cNvPr id="21" name="组合 20"/>
          <p:cNvGrpSpPr/>
          <p:nvPr/>
        </p:nvGrpSpPr>
        <p:grpSpPr>
          <a:xfrm>
            <a:off x="1142976" y="1885882"/>
            <a:ext cx="6858048" cy="1828870"/>
            <a:chOff x="1285852" y="2571744"/>
            <a:chExt cx="6858048" cy="1828870"/>
          </a:xfrm>
        </p:grpSpPr>
        <p:sp>
          <p:nvSpPr>
            <p:cNvPr id="7" name="椭圆 6"/>
            <p:cNvSpPr/>
            <p:nvPr/>
          </p:nvSpPr>
          <p:spPr>
            <a:xfrm>
              <a:off x="1285852" y="3314642"/>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Times New Roman" pitchFamily="18" charset="0"/>
                  <a:cs typeface="Times New Roman" pitchFamily="18" charset="0"/>
                </a:rPr>
                <a:t>A</a:t>
              </a:r>
              <a:endParaRPr lang="zh-CN" altLang="en-US" sz="2400" dirty="0">
                <a:solidFill>
                  <a:schemeClr val="tx1"/>
                </a:solidFill>
                <a:latin typeface="Times New Roman" pitchFamily="18" charset="0"/>
                <a:cs typeface="Times New Roman" pitchFamily="18" charset="0"/>
              </a:endParaRPr>
            </a:p>
          </p:txBody>
        </p:sp>
        <p:sp>
          <p:nvSpPr>
            <p:cNvPr id="8" name="椭圆 7"/>
            <p:cNvSpPr/>
            <p:nvPr/>
          </p:nvSpPr>
          <p:spPr>
            <a:xfrm>
              <a:off x="4286248" y="3314642"/>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Times New Roman" pitchFamily="18" charset="0"/>
                  <a:cs typeface="Times New Roman" pitchFamily="18" charset="0"/>
                </a:rPr>
                <a:t>E</a:t>
              </a:r>
              <a:endParaRPr lang="zh-CN" altLang="en-US" sz="2400" dirty="0">
                <a:solidFill>
                  <a:schemeClr val="tx1"/>
                </a:solidFill>
                <a:latin typeface="Times New Roman" pitchFamily="18" charset="0"/>
                <a:cs typeface="Times New Roman" pitchFamily="18" charset="0"/>
              </a:endParaRPr>
            </a:p>
          </p:txBody>
        </p:sp>
        <p:sp>
          <p:nvSpPr>
            <p:cNvPr id="9" name="椭圆 8"/>
            <p:cNvSpPr/>
            <p:nvPr/>
          </p:nvSpPr>
          <p:spPr>
            <a:xfrm>
              <a:off x="7286644" y="3243204"/>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Times New Roman" pitchFamily="18" charset="0"/>
                  <a:cs typeface="Times New Roman" pitchFamily="18" charset="0"/>
                </a:rPr>
                <a:t>B</a:t>
              </a:r>
              <a:endParaRPr lang="zh-CN" altLang="en-US" sz="2400" dirty="0">
                <a:solidFill>
                  <a:schemeClr val="tx1"/>
                </a:solidFill>
                <a:latin typeface="Times New Roman" pitchFamily="18" charset="0"/>
                <a:cs typeface="Times New Roman" pitchFamily="18" charset="0"/>
              </a:endParaRPr>
            </a:p>
          </p:txBody>
        </p:sp>
        <p:cxnSp>
          <p:nvCxnSpPr>
            <p:cNvPr id="10" name="曲线连接符 9"/>
            <p:cNvCxnSpPr>
              <a:stCxn id="7" idx="7"/>
              <a:endCxn id="8" idx="1"/>
            </p:cNvCxnSpPr>
            <p:nvPr/>
          </p:nvCxnSpPr>
          <p:spPr>
            <a:xfrm rot="5400000" flipH="1" flipV="1">
              <a:off x="3214678" y="2190763"/>
              <a:ext cx="1588" cy="2394224"/>
            </a:xfrm>
            <a:prstGeom prst="curvedConnector3">
              <a:avLst>
                <a:gd name="adj1" fmla="val 19007116"/>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57488" y="2671700"/>
              <a:ext cx="630301" cy="400110"/>
            </a:xfrm>
            <a:prstGeom prst="rect">
              <a:avLst/>
            </a:prstGeom>
            <a:noFill/>
          </p:spPr>
          <p:txBody>
            <a:bodyPr wrap="none" rtlCol="0">
              <a:spAutoFit/>
            </a:bodyPr>
            <a:lstStyle/>
            <a:p>
              <a:r>
                <a:rPr lang="el-GR" altLang="zh-CN" sz="2000" dirty="0" smtClean="0">
                  <a:latin typeface="Times New Roman" pitchFamily="18" charset="0"/>
                  <a:cs typeface="Times New Roman" pitchFamily="18" charset="0"/>
                </a:rPr>
                <a:t> α</a:t>
              </a:r>
              <a:r>
                <a:rPr lang="en-US" altLang="zh-CN" sz="2000" baseline="30000" dirty="0" smtClean="0">
                  <a:latin typeface="Times New Roman" pitchFamily="18" charset="0"/>
                  <a:cs typeface="Times New Roman" pitchFamily="18" charset="0"/>
                </a:rPr>
                <a:t>X</a:t>
              </a:r>
              <a:r>
                <a:rPr lang="en-US" altLang="zh-CN" sz="2000" baseline="14000" dirty="0" smtClean="0">
                  <a:latin typeface="Times New Roman" pitchFamily="18" charset="0"/>
                  <a:cs typeface="Times New Roman" pitchFamily="18" charset="0"/>
                </a:rPr>
                <a:t>A</a:t>
              </a:r>
              <a:endParaRPr lang="zh-CN" altLang="en-US" sz="2000" baseline="14000" dirty="0">
                <a:latin typeface="Times New Roman" pitchFamily="18" charset="0"/>
                <a:cs typeface="Times New Roman" pitchFamily="18" charset="0"/>
              </a:endParaRPr>
            </a:p>
          </p:txBody>
        </p:sp>
        <p:cxnSp>
          <p:nvCxnSpPr>
            <p:cNvPr id="12" name="曲线连接符 11"/>
            <p:cNvCxnSpPr>
              <a:stCxn id="8" idx="7"/>
              <a:endCxn id="9" idx="1"/>
            </p:cNvCxnSpPr>
            <p:nvPr/>
          </p:nvCxnSpPr>
          <p:spPr>
            <a:xfrm rot="5400000" flipH="1" flipV="1">
              <a:off x="6179355" y="2155044"/>
              <a:ext cx="71438" cy="2394224"/>
            </a:xfrm>
            <a:prstGeom prst="curvedConnector3">
              <a:avLst>
                <a:gd name="adj1" fmla="val 522510"/>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9" idx="3"/>
              <a:endCxn id="8" idx="5"/>
            </p:cNvCxnSpPr>
            <p:nvPr/>
          </p:nvCxnSpPr>
          <p:spPr>
            <a:xfrm rot="5400000">
              <a:off x="6179355" y="2508644"/>
              <a:ext cx="71438" cy="2394224"/>
            </a:xfrm>
            <a:prstGeom prst="curvedConnector3">
              <a:avLst>
                <a:gd name="adj1" fmla="val 522510"/>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8" idx="3"/>
              <a:endCxn id="7" idx="5"/>
            </p:cNvCxnSpPr>
            <p:nvPr/>
          </p:nvCxnSpPr>
          <p:spPr>
            <a:xfrm rot="5400000">
              <a:off x="3214678" y="2544363"/>
              <a:ext cx="1588" cy="2394224"/>
            </a:xfrm>
            <a:prstGeom prst="curvedConnector3">
              <a:avLst>
                <a:gd name="adj1" fmla="val 19007116"/>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29322" y="2571744"/>
              <a:ext cx="696024" cy="400110"/>
            </a:xfrm>
            <a:prstGeom prst="rect">
              <a:avLst/>
            </a:prstGeom>
            <a:noFill/>
          </p:spPr>
          <p:txBody>
            <a:bodyPr wrap="none" rtlCol="0">
              <a:spAutoFit/>
            </a:bodyPr>
            <a:lstStyle/>
            <a:p>
              <a:r>
                <a:rPr lang="el-GR" altLang="zh-CN" sz="2000" dirty="0" smtClean="0">
                  <a:latin typeface="Times New Roman" pitchFamily="18" charset="0"/>
                  <a:cs typeface="Times New Roman" pitchFamily="18" charset="0"/>
                </a:rPr>
                <a:t> α</a:t>
              </a:r>
              <a:r>
                <a:rPr lang="en-US" altLang="zh-CN" sz="2000" baseline="30000" dirty="0" smtClean="0">
                  <a:latin typeface="Times New Roman" pitchFamily="18" charset="0"/>
                  <a:cs typeface="Times New Roman" pitchFamily="18" charset="0"/>
                </a:rPr>
                <a:t>X</a:t>
              </a:r>
              <a:r>
                <a:rPr lang="en-US" altLang="zh-CN" sz="2000" baseline="14000" dirty="0" smtClean="0">
                  <a:latin typeface="Times New Roman" pitchFamily="18" charset="0"/>
                  <a:cs typeface="Times New Roman" pitchFamily="18" charset="0"/>
                </a:rPr>
                <a:t>E1</a:t>
              </a:r>
              <a:endParaRPr lang="zh-CN" altLang="en-US" sz="2000" baseline="14000" dirty="0">
                <a:latin typeface="Times New Roman" pitchFamily="18" charset="0"/>
                <a:cs typeface="Times New Roman" pitchFamily="18" charset="0"/>
              </a:endParaRPr>
            </a:p>
          </p:txBody>
        </p:sp>
        <p:sp>
          <p:nvSpPr>
            <p:cNvPr id="19" name="TextBox 18"/>
            <p:cNvSpPr txBox="1"/>
            <p:nvPr/>
          </p:nvSpPr>
          <p:spPr>
            <a:xfrm>
              <a:off x="2857488" y="4000504"/>
              <a:ext cx="696024" cy="400110"/>
            </a:xfrm>
            <a:prstGeom prst="rect">
              <a:avLst/>
            </a:prstGeom>
            <a:noFill/>
          </p:spPr>
          <p:txBody>
            <a:bodyPr wrap="none" rtlCol="0">
              <a:spAutoFit/>
            </a:bodyPr>
            <a:lstStyle/>
            <a:p>
              <a:r>
                <a:rPr lang="el-GR" altLang="zh-CN" sz="2000" dirty="0" smtClean="0">
                  <a:latin typeface="Times New Roman" pitchFamily="18" charset="0"/>
                  <a:cs typeface="Times New Roman" pitchFamily="18" charset="0"/>
                </a:rPr>
                <a:t> α</a:t>
              </a:r>
              <a:r>
                <a:rPr lang="en-US" altLang="zh-CN" sz="2000" baseline="30000" dirty="0" smtClean="0">
                  <a:latin typeface="Times New Roman" pitchFamily="18" charset="0"/>
                  <a:cs typeface="Times New Roman" pitchFamily="18" charset="0"/>
                </a:rPr>
                <a:t>X</a:t>
              </a:r>
              <a:r>
                <a:rPr lang="en-US" altLang="zh-CN" sz="2000" baseline="14000" dirty="0" smtClean="0">
                  <a:latin typeface="Times New Roman" pitchFamily="18" charset="0"/>
                  <a:cs typeface="Times New Roman" pitchFamily="18" charset="0"/>
                </a:rPr>
                <a:t>E2</a:t>
              </a:r>
              <a:endParaRPr lang="zh-CN" altLang="en-US" sz="2000" baseline="14000" dirty="0">
                <a:latin typeface="Times New Roman" pitchFamily="18" charset="0"/>
                <a:cs typeface="Times New Roman" pitchFamily="18" charset="0"/>
              </a:endParaRPr>
            </a:p>
          </p:txBody>
        </p:sp>
        <p:sp>
          <p:nvSpPr>
            <p:cNvPr id="20" name="TextBox 19"/>
            <p:cNvSpPr txBox="1"/>
            <p:nvPr/>
          </p:nvSpPr>
          <p:spPr>
            <a:xfrm>
              <a:off x="6000760" y="4000504"/>
              <a:ext cx="620683" cy="400110"/>
            </a:xfrm>
            <a:prstGeom prst="rect">
              <a:avLst/>
            </a:prstGeom>
            <a:noFill/>
          </p:spPr>
          <p:txBody>
            <a:bodyPr wrap="none" rtlCol="0">
              <a:spAutoFit/>
            </a:bodyPr>
            <a:lstStyle/>
            <a:p>
              <a:r>
                <a:rPr lang="el-GR" altLang="zh-CN" sz="2000" dirty="0" smtClean="0">
                  <a:latin typeface="Times New Roman" pitchFamily="18" charset="0"/>
                  <a:cs typeface="Times New Roman" pitchFamily="18" charset="0"/>
                </a:rPr>
                <a:t> α</a:t>
              </a:r>
              <a:r>
                <a:rPr lang="en-US" altLang="zh-CN" sz="2000" baseline="30000" dirty="0" smtClean="0">
                  <a:latin typeface="Times New Roman" pitchFamily="18" charset="0"/>
                  <a:cs typeface="Times New Roman" pitchFamily="18" charset="0"/>
                </a:rPr>
                <a:t>X</a:t>
              </a:r>
              <a:r>
                <a:rPr lang="en-US" altLang="zh-CN" sz="2000" baseline="14000" dirty="0" smtClean="0">
                  <a:latin typeface="Times New Roman" pitchFamily="18" charset="0"/>
                  <a:cs typeface="Times New Roman" pitchFamily="18" charset="0"/>
                </a:rPr>
                <a:t>B</a:t>
              </a:r>
              <a:endParaRPr lang="zh-CN" altLang="en-US" sz="2000" baseline="14000"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81</a:t>
            </a:fld>
            <a:endParaRPr lang="en-US" altLang="zh-CN" dirty="0"/>
          </a:p>
        </p:txBody>
      </p:sp>
      <p:sp>
        <p:nvSpPr>
          <p:cNvPr id="22" name="流程图: 可选过程 21">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23" name="流程图: 可选过程 22">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24" name="流程图: 可选过程 23">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25" name="流程图: 可选过程 24">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5330179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Hughes</a:t>
            </a:r>
            <a:r>
              <a:rPr lang="zh-CN" altLang="en-US" dirty="0" smtClean="0"/>
              <a:t>对</a:t>
            </a:r>
            <a:r>
              <a:rPr lang="en-US" altLang="zh-CN" sz="4000" dirty="0" err="1" smtClean="0"/>
              <a:t>Diffie</a:t>
            </a:r>
            <a:r>
              <a:rPr lang="en-US" altLang="zh-CN" sz="4000" dirty="0" smtClean="0"/>
              <a:t>-Hellman</a:t>
            </a:r>
            <a:r>
              <a:rPr lang="zh-CN" altLang="en-US" dirty="0" smtClean="0"/>
              <a:t>方法的改进</a:t>
            </a:r>
            <a:endParaRPr lang="zh-CN" altLang="en-US" dirty="0"/>
          </a:p>
        </p:txBody>
      </p:sp>
      <p:sp>
        <p:nvSpPr>
          <p:cNvPr id="3" name="内容占位符 2"/>
          <p:cNvSpPr>
            <a:spLocks noGrp="1"/>
          </p:cNvSpPr>
          <p:nvPr>
            <p:ph idx="1"/>
          </p:nvPr>
        </p:nvSpPr>
        <p:spPr/>
        <p:txBody>
          <a:bodyPr>
            <a:normAutofit/>
          </a:bodyPr>
          <a:lstStyle/>
          <a:p>
            <a:pPr>
              <a:spcBef>
                <a:spcPts val="0"/>
              </a:spcBef>
            </a:pPr>
            <a:r>
              <a:rPr lang="zh-CN" altLang="en-US" dirty="0" smtClean="0">
                <a:cs typeface="Times New Roman" pitchFamily="18" charset="0"/>
              </a:rPr>
              <a:t>双方密钥的生成是异步进行的</a:t>
            </a:r>
            <a:endParaRPr lang="en-US" altLang="zh-CN" dirty="0" smtClean="0">
              <a:cs typeface="Times New Roman" pitchFamily="18" charset="0"/>
            </a:endParaRPr>
          </a:p>
          <a:p>
            <a:pPr lvl="1"/>
            <a:r>
              <a:rPr lang="zh-CN" altLang="en-US" dirty="0" smtClean="0">
                <a:cs typeface="Times New Roman" pitchFamily="18" charset="0"/>
              </a:rPr>
              <a:t>某些场合下，需要一方事前准备好密钥</a:t>
            </a:r>
            <a:endParaRPr lang="en-US" altLang="zh-CN" dirty="0" smtClean="0">
              <a:cs typeface="Times New Roman" pitchFamily="18" charset="0"/>
            </a:endParaRPr>
          </a:p>
          <a:p>
            <a:pPr lvl="1"/>
            <a:r>
              <a:rPr lang="en-US" altLang="zh-CN" dirty="0" smtClean="0">
                <a:cs typeface="Times New Roman" pitchFamily="18" charset="0"/>
              </a:rPr>
              <a:t>A</a:t>
            </a:r>
            <a:r>
              <a:rPr lang="zh-CN" altLang="en-US" dirty="0" smtClean="0">
                <a:cs typeface="Times New Roman" pitchFamily="18" charset="0"/>
              </a:rPr>
              <a:t>可以事先生成密钥，而</a:t>
            </a:r>
            <a:r>
              <a:rPr lang="en-US" altLang="zh-CN" dirty="0" smtClean="0">
                <a:cs typeface="Times New Roman" pitchFamily="18" charset="0"/>
              </a:rPr>
              <a:t>B</a:t>
            </a:r>
            <a:r>
              <a:rPr lang="zh-CN" altLang="en-US" dirty="0" smtClean="0">
                <a:cs typeface="Times New Roman" pitchFamily="18" charset="0"/>
              </a:rPr>
              <a:t>可以通过接收到的数据计算出该密钥</a:t>
            </a:r>
            <a:endParaRPr lang="en-US" altLang="zh-CN" dirty="0" smtClean="0">
              <a:cs typeface="Times New Roman" pitchFamily="18" charset="0"/>
            </a:endParaRPr>
          </a:p>
          <a:p>
            <a:pPr lvl="1"/>
            <a:endParaRPr lang="zh-CN" altLang="en-US" dirty="0" smtClean="0">
              <a:cs typeface="Times New Roman" pitchFamily="18" charset="0"/>
            </a:endParaRPr>
          </a:p>
          <a:p>
            <a:pPr marL="914400" lvl="1" indent="-457200">
              <a:buFont typeface="+mj-ea"/>
              <a:buAutoNum type="circleNumDbPlain"/>
            </a:pPr>
            <a:r>
              <a:rPr lang="en-US" altLang="zh-CN" dirty="0" smtClean="0">
                <a:cs typeface="Times New Roman" pitchFamily="18" charset="0"/>
              </a:rPr>
              <a:t>A: K = α</a:t>
            </a:r>
            <a:r>
              <a:rPr lang="en-US" altLang="zh-CN" baseline="30000" dirty="0" smtClean="0">
                <a:cs typeface="Times New Roman" pitchFamily="18" charset="0"/>
              </a:rPr>
              <a:t>X</a:t>
            </a:r>
            <a:r>
              <a:rPr lang="en-US" altLang="zh-CN" baseline="14000" dirty="0" smtClean="0">
                <a:cs typeface="Times New Roman" pitchFamily="18" charset="0"/>
              </a:rPr>
              <a:t>A</a:t>
            </a:r>
            <a:r>
              <a:rPr lang="en-US" altLang="zh-CN" dirty="0" smtClean="0">
                <a:cs typeface="Times New Roman" pitchFamily="18" charset="0"/>
              </a:rPr>
              <a:t> mod P</a:t>
            </a:r>
          </a:p>
          <a:p>
            <a:pPr marL="914400" lvl="1" indent="-457200">
              <a:buFont typeface="+mj-ea"/>
              <a:buAutoNum type="circleNumDbPlain"/>
            </a:pPr>
            <a:r>
              <a:rPr lang="en-US" altLang="zh-CN" dirty="0" smtClean="0">
                <a:cs typeface="Times New Roman" pitchFamily="18" charset="0"/>
              </a:rPr>
              <a:t>B: Y = α</a:t>
            </a:r>
            <a:r>
              <a:rPr lang="en-US" altLang="zh-CN" baseline="30000" dirty="0" smtClean="0">
                <a:cs typeface="Times New Roman" pitchFamily="18" charset="0"/>
              </a:rPr>
              <a:t>X</a:t>
            </a:r>
            <a:r>
              <a:rPr lang="en-US" altLang="zh-CN" baseline="14000" dirty="0" smtClean="0">
                <a:cs typeface="Times New Roman" pitchFamily="18" charset="0"/>
              </a:rPr>
              <a:t>B</a:t>
            </a:r>
            <a:r>
              <a:rPr lang="en-US" altLang="zh-CN" baseline="30000" dirty="0" smtClean="0">
                <a:cs typeface="Times New Roman" pitchFamily="18" charset="0"/>
              </a:rPr>
              <a:t> </a:t>
            </a:r>
            <a:r>
              <a:rPr lang="en-US" altLang="zh-CN" dirty="0" smtClean="0">
                <a:cs typeface="Times New Roman" pitchFamily="18" charset="0"/>
              </a:rPr>
              <a:t>mod P  </a:t>
            </a:r>
            <a:r>
              <a:rPr lang="en-US" altLang="zh-CN" dirty="0" smtClean="0">
                <a:cs typeface="Times New Roman" pitchFamily="18" charset="0"/>
                <a:sym typeface="Symbol" pitchFamily="18" charset="2"/>
              </a:rPr>
              <a:t></a:t>
            </a:r>
            <a:r>
              <a:rPr lang="en-US" altLang="zh-CN" dirty="0" smtClean="0">
                <a:cs typeface="Times New Roman" pitchFamily="18" charset="0"/>
              </a:rPr>
              <a:t> A</a:t>
            </a:r>
          </a:p>
          <a:p>
            <a:pPr marL="914400" lvl="1" indent="-457200">
              <a:buFont typeface="+mj-ea"/>
              <a:buAutoNum type="circleNumDbPlain"/>
            </a:pPr>
            <a:r>
              <a:rPr lang="en-US" altLang="zh-CN" dirty="0" smtClean="0">
                <a:cs typeface="Times New Roman" pitchFamily="18" charset="0"/>
              </a:rPr>
              <a:t>A: X = Y</a:t>
            </a:r>
            <a:r>
              <a:rPr lang="en-US" altLang="zh-CN" baseline="30000" dirty="0" smtClean="0">
                <a:cs typeface="Times New Roman" pitchFamily="18" charset="0"/>
              </a:rPr>
              <a:t>X</a:t>
            </a:r>
            <a:r>
              <a:rPr lang="en-US" altLang="zh-CN" baseline="14000" dirty="0" smtClean="0">
                <a:cs typeface="Times New Roman" pitchFamily="18" charset="0"/>
              </a:rPr>
              <a:t>A</a:t>
            </a:r>
            <a:r>
              <a:rPr lang="en-US" altLang="zh-CN" baseline="30000" dirty="0" smtClean="0">
                <a:cs typeface="Times New Roman" pitchFamily="18" charset="0"/>
              </a:rPr>
              <a:t> </a:t>
            </a:r>
            <a:r>
              <a:rPr lang="en-US" altLang="zh-CN" dirty="0" smtClean="0">
                <a:cs typeface="Times New Roman" pitchFamily="18" charset="0"/>
              </a:rPr>
              <a:t>mod P = α</a:t>
            </a:r>
            <a:r>
              <a:rPr lang="en-US" altLang="zh-CN" baseline="30000" dirty="0" smtClean="0">
                <a:cs typeface="Times New Roman" pitchFamily="18" charset="0"/>
              </a:rPr>
              <a:t>X</a:t>
            </a:r>
            <a:r>
              <a:rPr lang="en-US" altLang="zh-CN" baseline="14000" dirty="0" smtClean="0">
                <a:cs typeface="Times New Roman" pitchFamily="18" charset="0"/>
              </a:rPr>
              <a:t>A</a:t>
            </a:r>
            <a:r>
              <a:rPr lang="en-US" altLang="zh-CN" baseline="30000" dirty="0" smtClean="0">
                <a:cs typeface="Times New Roman" pitchFamily="18" charset="0"/>
              </a:rPr>
              <a:t>X</a:t>
            </a:r>
            <a:r>
              <a:rPr lang="en-US" altLang="zh-CN" baseline="14000" dirty="0" smtClean="0">
                <a:cs typeface="Times New Roman" pitchFamily="18" charset="0"/>
              </a:rPr>
              <a:t>B</a:t>
            </a:r>
            <a:r>
              <a:rPr lang="en-US" altLang="zh-CN" baseline="30000" dirty="0" smtClean="0">
                <a:cs typeface="Times New Roman" pitchFamily="18" charset="0"/>
              </a:rPr>
              <a:t> </a:t>
            </a:r>
            <a:r>
              <a:rPr lang="en-US" altLang="zh-CN" dirty="0" smtClean="0">
                <a:cs typeface="Times New Roman" pitchFamily="18" charset="0"/>
              </a:rPr>
              <a:t>mod P  </a:t>
            </a:r>
            <a:r>
              <a:rPr lang="en-US" altLang="zh-CN" dirty="0" smtClean="0">
                <a:cs typeface="Times New Roman" pitchFamily="18" charset="0"/>
                <a:sym typeface="Symbol" pitchFamily="18" charset="2"/>
              </a:rPr>
              <a:t></a:t>
            </a:r>
            <a:r>
              <a:rPr lang="en-US" altLang="zh-CN" dirty="0" smtClean="0">
                <a:cs typeface="Times New Roman" pitchFamily="18" charset="0"/>
              </a:rPr>
              <a:t> B</a:t>
            </a:r>
          </a:p>
          <a:p>
            <a:pPr marL="914400" lvl="1" indent="-457200">
              <a:buFont typeface="+mj-ea"/>
              <a:buAutoNum type="circleNumDbPlain"/>
            </a:pPr>
            <a:r>
              <a:rPr lang="en-US" altLang="zh-CN" dirty="0" smtClean="0">
                <a:cs typeface="Times New Roman" pitchFamily="18" charset="0"/>
              </a:rPr>
              <a:t>B: </a:t>
            </a:r>
            <a:r>
              <a:rPr lang="en-US" altLang="zh-CN" dirty="0" err="1" smtClean="0">
                <a:cs typeface="Times New Roman" pitchFamily="18" charset="0"/>
              </a:rPr>
              <a:t>x'</a:t>
            </a:r>
            <a:r>
              <a:rPr lang="en-US" altLang="zh-CN" baseline="-25000" dirty="0" err="1" smtClean="0">
                <a:cs typeface="Times New Roman" pitchFamily="18" charset="0"/>
              </a:rPr>
              <a:t>B</a:t>
            </a:r>
            <a:r>
              <a:rPr lang="en-US" altLang="zh-CN" dirty="0" smtClean="0">
                <a:cs typeface="Times New Roman" pitchFamily="18" charset="0"/>
              </a:rPr>
              <a:t>=x</a:t>
            </a:r>
            <a:r>
              <a:rPr lang="en-US" altLang="zh-CN" baseline="-25000" dirty="0" smtClean="0">
                <a:cs typeface="Times New Roman" pitchFamily="18" charset="0"/>
              </a:rPr>
              <a:t>B</a:t>
            </a:r>
            <a:r>
              <a:rPr lang="en-US" altLang="zh-CN" baseline="30000" dirty="0" smtClean="0">
                <a:cs typeface="Times New Roman" pitchFamily="18" charset="0"/>
              </a:rPr>
              <a:t>-1</a:t>
            </a:r>
            <a:r>
              <a:rPr lang="en-US" altLang="zh-CN" dirty="0" smtClean="0">
                <a:cs typeface="Times New Roman" pitchFamily="18" charset="0"/>
              </a:rPr>
              <a:t>, K' = X</a:t>
            </a:r>
            <a:r>
              <a:rPr lang="en-US" altLang="zh-CN" baseline="30000" dirty="0" smtClean="0">
                <a:cs typeface="Times New Roman" pitchFamily="18" charset="0"/>
              </a:rPr>
              <a:t>X'</a:t>
            </a:r>
            <a:r>
              <a:rPr lang="en-US" altLang="zh-CN" baseline="14000" dirty="0" smtClean="0">
                <a:cs typeface="Times New Roman" pitchFamily="18" charset="0"/>
              </a:rPr>
              <a:t>B</a:t>
            </a:r>
            <a:r>
              <a:rPr lang="en-US" altLang="zh-CN" dirty="0" smtClean="0">
                <a:cs typeface="Times New Roman" pitchFamily="18" charset="0"/>
              </a:rPr>
              <a:t> mod P = α</a:t>
            </a:r>
            <a:r>
              <a:rPr lang="en-US" altLang="zh-CN" baseline="30000" dirty="0" smtClean="0">
                <a:cs typeface="Times New Roman" pitchFamily="18" charset="0"/>
              </a:rPr>
              <a:t>X</a:t>
            </a:r>
            <a:r>
              <a:rPr lang="en-US" altLang="zh-CN" baseline="14000" dirty="0" smtClean="0">
                <a:cs typeface="Times New Roman" pitchFamily="18" charset="0"/>
              </a:rPr>
              <a:t>A</a:t>
            </a:r>
            <a:r>
              <a:rPr lang="en-US" altLang="zh-CN" dirty="0" smtClean="0">
                <a:cs typeface="Times New Roman" pitchFamily="18" charset="0"/>
              </a:rPr>
              <a:t> mod P = K</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2515733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Diffie</a:t>
            </a:r>
            <a:r>
              <a:rPr lang="en-US" altLang="zh-CN" dirty="0" smtClean="0"/>
              <a:t>-Hellman</a:t>
            </a:r>
            <a:r>
              <a:rPr lang="zh-CN" altLang="en-US" sz="4800" dirty="0" smtClean="0"/>
              <a:t>的椭圆曲线实现</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D-H</a:t>
            </a:r>
            <a:r>
              <a:rPr lang="zh-CN" altLang="en-US" dirty="0" smtClean="0"/>
              <a:t>协议：素数</a:t>
            </a:r>
            <a:r>
              <a:rPr lang="en-US" altLang="zh-CN" dirty="0" smtClean="0"/>
              <a:t>p</a:t>
            </a:r>
            <a:r>
              <a:rPr lang="zh-CN" altLang="en-US" dirty="0" smtClean="0"/>
              <a:t>，本原根</a:t>
            </a:r>
            <a:r>
              <a:rPr lang="en-US" altLang="zh-CN" dirty="0" smtClean="0"/>
              <a:t>g</a:t>
            </a:r>
          </a:p>
          <a:p>
            <a:endParaRPr lang="en-US" altLang="zh-CN" dirty="0" smtClean="0"/>
          </a:p>
          <a:p>
            <a:endParaRPr lang="en-US" altLang="zh-CN" dirty="0" smtClean="0"/>
          </a:p>
          <a:p>
            <a:endParaRPr lang="en-US" altLang="zh-CN" dirty="0" smtClean="0"/>
          </a:p>
          <a:p>
            <a:r>
              <a:rPr lang="en-US" altLang="zh-CN" dirty="0" smtClean="0"/>
              <a:t>ECC</a:t>
            </a:r>
            <a:r>
              <a:rPr lang="zh-CN" altLang="en-US" dirty="0" smtClean="0"/>
              <a:t>实现：</a:t>
            </a:r>
            <a:endParaRPr lang="en-US" altLang="zh-CN" dirty="0" smtClean="0"/>
          </a:p>
          <a:p>
            <a:pPr lvl="1"/>
            <a:r>
              <a:rPr lang="zh-CN" altLang="en-US" dirty="0" smtClean="0"/>
              <a:t>选定椭圆曲线</a:t>
            </a:r>
            <a:r>
              <a:rPr lang="en-US" altLang="zh-CN" dirty="0" err="1" smtClean="0"/>
              <a:t>E</a:t>
            </a:r>
            <a:r>
              <a:rPr lang="en-US" altLang="zh-CN" baseline="-25000" dirty="0" err="1" smtClean="0"/>
              <a:t>p</a:t>
            </a:r>
            <a:r>
              <a:rPr lang="en-US" altLang="zh-CN" dirty="0" smtClean="0"/>
              <a:t>(</a:t>
            </a:r>
            <a:r>
              <a:rPr lang="en-US" altLang="zh-CN" dirty="0" err="1" smtClean="0"/>
              <a:t>a,b</a:t>
            </a:r>
            <a:r>
              <a:rPr lang="en-US" altLang="zh-CN" dirty="0" smtClean="0"/>
              <a:t>)</a:t>
            </a:r>
            <a:r>
              <a:rPr lang="zh-CN" altLang="en-US" dirty="0" smtClean="0"/>
              <a:t>，及基点</a:t>
            </a:r>
            <a:r>
              <a:rPr lang="en-US" altLang="zh-CN" dirty="0" smtClean="0"/>
              <a:t>G </a:t>
            </a:r>
            <a:r>
              <a:rPr lang="zh-CN" altLang="en-US" dirty="0" smtClean="0"/>
              <a:t>，</a:t>
            </a:r>
            <a:r>
              <a:rPr lang="en-US" altLang="zh-CN" dirty="0" smtClean="0"/>
              <a:t>n</a:t>
            </a:r>
            <a:r>
              <a:rPr lang="zh-CN" altLang="en-US" dirty="0" smtClean="0"/>
              <a:t>是</a:t>
            </a:r>
            <a:r>
              <a:rPr lang="en-US" altLang="zh-CN" dirty="0" smtClean="0"/>
              <a:t>G</a:t>
            </a:r>
            <a:r>
              <a:rPr lang="zh-CN" altLang="en-US" dirty="0" smtClean="0"/>
              <a:t>的阶</a:t>
            </a:r>
            <a:endParaRPr lang="en-US" altLang="zh-CN" dirty="0" smtClean="0"/>
          </a:p>
          <a:p>
            <a:pPr lvl="1"/>
            <a:r>
              <a:rPr lang="en-US" altLang="zh-CN" dirty="0" smtClean="0"/>
              <a:t>A、B</a:t>
            </a:r>
            <a:r>
              <a:rPr lang="zh-CN" altLang="en-US" dirty="0" smtClean="0"/>
              <a:t>分别随机选取</a:t>
            </a:r>
            <a:r>
              <a:rPr lang="en-US" altLang="zh-CN" dirty="0" smtClean="0"/>
              <a:t>a&lt;</a:t>
            </a:r>
            <a:r>
              <a:rPr lang="en-US" altLang="zh-CN" dirty="0" err="1" smtClean="0"/>
              <a:t>n、b</a:t>
            </a:r>
            <a:r>
              <a:rPr lang="en-US" altLang="zh-CN" dirty="0" smtClean="0"/>
              <a:t>&lt;n</a:t>
            </a:r>
            <a:r>
              <a:rPr lang="zh-CN" altLang="en-US" dirty="0" smtClean="0"/>
              <a:t>并保密。</a:t>
            </a:r>
          </a:p>
          <a:p>
            <a:pPr lvl="1"/>
            <a:endParaRPr lang="en-US" altLang="zh-CN" dirty="0" smtClean="0"/>
          </a:p>
          <a:p>
            <a:pPr lvl="1"/>
            <a:endParaRPr lang="en-US" altLang="zh-CN" dirty="0" smtClean="0"/>
          </a:p>
          <a:p>
            <a:pPr lvl="1"/>
            <a:endParaRPr lang="en-US" altLang="zh-CN" dirty="0" smtClean="0"/>
          </a:p>
          <a:p>
            <a:pPr lvl="1"/>
            <a:r>
              <a:rPr lang="en-US" altLang="zh-CN" dirty="0" smtClean="0"/>
              <a:t>A: Q = </a:t>
            </a:r>
            <a:r>
              <a:rPr lang="en-US" altLang="zh-CN" dirty="0" err="1" smtClean="0"/>
              <a:t>aB</a:t>
            </a:r>
            <a:r>
              <a:rPr lang="en-US" altLang="zh-CN" dirty="0" smtClean="0"/>
              <a:t> = </a:t>
            </a:r>
            <a:r>
              <a:rPr lang="en-US" altLang="zh-CN" dirty="0" err="1" smtClean="0"/>
              <a:t>abG</a:t>
            </a:r>
            <a:r>
              <a:rPr lang="en-US" altLang="zh-CN" dirty="0" smtClean="0"/>
              <a:t>  </a:t>
            </a:r>
          </a:p>
          <a:p>
            <a:pPr lvl="1"/>
            <a:r>
              <a:rPr lang="en-US" altLang="zh-CN" dirty="0" smtClean="0"/>
              <a:t>B: Q = </a:t>
            </a:r>
            <a:r>
              <a:rPr lang="en-US" altLang="zh-CN" dirty="0" err="1" smtClean="0"/>
              <a:t>bA</a:t>
            </a:r>
            <a:r>
              <a:rPr lang="en-US" altLang="zh-CN" dirty="0" smtClean="0"/>
              <a:t> = </a:t>
            </a:r>
            <a:r>
              <a:rPr lang="en-US" altLang="zh-CN" dirty="0" err="1" smtClean="0"/>
              <a:t>baG</a:t>
            </a:r>
            <a:r>
              <a:rPr lang="en-US" altLang="zh-CN" dirty="0" smtClean="0"/>
              <a:t> = </a:t>
            </a:r>
            <a:r>
              <a:rPr lang="en-US" altLang="zh-CN" dirty="0" err="1" smtClean="0"/>
              <a:t>abG</a:t>
            </a:r>
            <a:endParaRPr lang="zh-CN" altLang="en-US" dirty="0"/>
          </a:p>
        </p:txBody>
      </p:sp>
      <p:grpSp>
        <p:nvGrpSpPr>
          <p:cNvPr id="19" name="组合 18"/>
          <p:cNvGrpSpPr/>
          <p:nvPr/>
        </p:nvGrpSpPr>
        <p:grpSpPr>
          <a:xfrm>
            <a:off x="2652048" y="1772816"/>
            <a:ext cx="6384448" cy="963319"/>
            <a:chOff x="2643174" y="1967203"/>
            <a:chExt cx="6384448" cy="963319"/>
          </a:xfrm>
        </p:grpSpPr>
        <p:cxnSp>
          <p:nvCxnSpPr>
            <p:cNvPr id="7" name="直接箭头连接符 6"/>
            <p:cNvCxnSpPr/>
            <p:nvPr/>
          </p:nvCxnSpPr>
          <p:spPr>
            <a:xfrm>
              <a:off x="2643174" y="2428868"/>
              <a:ext cx="285752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10800000">
              <a:off x="2643174" y="2928934"/>
              <a:ext cx="285752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14678" y="1967203"/>
              <a:ext cx="1680268" cy="461665"/>
            </a:xfrm>
            <a:prstGeom prst="rect">
              <a:avLst/>
            </a:prstGeom>
          </p:spPr>
          <p:txBody>
            <a:bodyPr wrap="none">
              <a:spAutoFit/>
            </a:bodyPr>
            <a:lstStyle/>
            <a:p>
              <a:r>
                <a:rPr lang="en-US" altLang="zh-CN" sz="2400" dirty="0" smtClean="0">
                  <a:latin typeface="Times New Roman" pitchFamily="18" charset="0"/>
                  <a:ea typeface="华文仿宋" pitchFamily="2" charset="-122"/>
                  <a:cs typeface="Times New Roman" pitchFamily="18" charset="0"/>
                </a:rPr>
                <a:t>A=</a:t>
              </a:r>
              <a:r>
                <a:rPr lang="en-US" altLang="zh-CN" sz="2400" dirty="0" err="1" smtClean="0">
                  <a:latin typeface="Times New Roman" pitchFamily="18" charset="0"/>
                  <a:ea typeface="华文仿宋" pitchFamily="2" charset="-122"/>
                  <a:cs typeface="Times New Roman" pitchFamily="18" charset="0"/>
                </a:rPr>
                <a:t>g</a:t>
              </a:r>
              <a:r>
                <a:rPr lang="en-US" altLang="zh-CN" sz="2400" baseline="30000" dirty="0" err="1" smtClean="0">
                  <a:latin typeface="Times New Roman" pitchFamily="18" charset="0"/>
                  <a:ea typeface="华文仿宋" pitchFamily="2" charset="-122"/>
                  <a:cs typeface="Times New Roman" pitchFamily="18" charset="0"/>
                </a:rPr>
                <a:t>a</a:t>
              </a:r>
              <a:r>
                <a:rPr lang="en-US" altLang="zh-CN" sz="2400" dirty="0" smtClean="0">
                  <a:latin typeface="Times New Roman" pitchFamily="18" charset="0"/>
                  <a:ea typeface="华文仿宋" pitchFamily="2" charset="-122"/>
                  <a:cs typeface="Times New Roman" pitchFamily="18" charset="0"/>
                </a:rPr>
                <a:t> mod p</a:t>
              </a:r>
              <a:endParaRPr lang="zh-CN" altLang="en-US" sz="2400" dirty="0">
                <a:latin typeface="Times New Roman" pitchFamily="18" charset="0"/>
                <a:ea typeface="华文仿宋" pitchFamily="2" charset="-122"/>
                <a:cs typeface="Times New Roman" pitchFamily="18" charset="0"/>
              </a:endParaRPr>
            </a:p>
          </p:txBody>
        </p:sp>
        <p:sp>
          <p:nvSpPr>
            <p:cNvPr id="13" name="矩形 12"/>
            <p:cNvSpPr/>
            <p:nvPr/>
          </p:nvSpPr>
          <p:spPr>
            <a:xfrm>
              <a:off x="3214678" y="2467269"/>
              <a:ext cx="1673856" cy="461665"/>
            </a:xfrm>
            <a:prstGeom prst="rect">
              <a:avLst/>
            </a:prstGeom>
          </p:spPr>
          <p:txBody>
            <a:bodyPr wrap="none">
              <a:spAutoFit/>
            </a:bodyPr>
            <a:lstStyle/>
            <a:p>
              <a:r>
                <a:rPr lang="en-US" altLang="zh-CN" sz="2400" dirty="0" smtClean="0">
                  <a:latin typeface="Times New Roman" pitchFamily="18" charset="0"/>
                  <a:ea typeface="华文仿宋" pitchFamily="2" charset="-122"/>
                  <a:cs typeface="Times New Roman" pitchFamily="18" charset="0"/>
                </a:rPr>
                <a:t>B=</a:t>
              </a:r>
              <a:r>
                <a:rPr lang="en-US" altLang="zh-CN" sz="2400" dirty="0" err="1" smtClean="0">
                  <a:latin typeface="Times New Roman" pitchFamily="18" charset="0"/>
                  <a:ea typeface="华文仿宋" pitchFamily="2" charset="-122"/>
                  <a:cs typeface="Times New Roman" pitchFamily="18" charset="0"/>
                </a:rPr>
                <a:t>g</a:t>
              </a:r>
              <a:r>
                <a:rPr lang="en-US" altLang="zh-CN" sz="2400" baseline="30000" dirty="0" err="1" smtClean="0">
                  <a:latin typeface="Times New Roman" pitchFamily="18" charset="0"/>
                  <a:ea typeface="华文仿宋" pitchFamily="2" charset="-122"/>
                  <a:cs typeface="Times New Roman" pitchFamily="18" charset="0"/>
                </a:rPr>
                <a:t>b</a:t>
              </a:r>
              <a:r>
                <a:rPr lang="en-US" altLang="zh-CN" sz="2400" dirty="0" smtClean="0">
                  <a:latin typeface="Times New Roman" pitchFamily="18" charset="0"/>
                  <a:ea typeface="华文仿宋" pitchFamily="2" charset="-122"/>
                  <a:cs typeface="Times New Roman" pitchFamily="18" charset="0"/>
                </a:rPr>
                <a:t> mod p</a:t>
              </a:r>
              <a:endParaRPr lang="zh-CN" altLang="en-US" sz="2400" dirty="0">
                <a:latin typeface="Times New Roman" pitchFamily="18" charset="0"/>
                <a:ea typeface="华文仿宋" pitchFamily="2" charset="-122"/>
                <a:cs typeface="Times New Roman" pitchFamily="18" charset="0"/>
              </a:endParaRPr>
            </a:p>
          </p:txBody>
        </p:sp>
        <p:sp>
          <p:nvSpPr>
            <p:cNvPr id="14" name="矩形 13"/>
            <p:cNvSpPr/>
            <p:nvPr/>
          </p:nvSpPr>
          <p:spPr>
            <a:xfrm>
              <a:off x="5500694" y="2467269"/>
              <a:ext cx="3526928" cy="461665"/>
            </a:xfrm>
            <a:prstGeom prst="rect">
              <a:avLst/>
            </a:prstGeom>
          </p:spPr>
          <p:txBody>
            <a:bodyPr wrap="square">
              <a:spAutoFit/>
            </a:bodyPr>
            <a:lstStyle/>
            <a:p>
              <a:r>
                <a:rPr lang="zh-CN" altLang="en-US" sz="2400" dirty="0" smtClean="0">
                  <a:latin typeface="Times New Roman" pitchFamily="18" charset="0"/>
                  <a:ea typeface="华文仿宋" pitchFamily="2" charset="-122"/>
                  <a:cs typeface="Times New Roman" pitchFamily="18" charset="0"/>
                </a:rPr>
                <a:t>密钥</a:t>
              </a:r>
              <a:r>
                <a:rPr lang="en-US" altLang="zh-CN" sz="2400" dirty="0" smtClean="0">
                  <a:latin typeface="Times New Roman" pitchFamily="18" charset="0"/>
                  <a:ea typeface="华文仿宋" pitchFamily="2" charset="-122"/>
                  <a:cs typeface="Times New Roman" pitchFamily="18" charset="0"/>
                </a:rPr>
                <a:t>S=</a:t>
              </a:r>
              <a:r>
                <a:rPr lang="en-US" altLang="zh-CN" sz="2400" dirty="0" err="1" smtClean="0">
                  <a:latin typeface="Times New Roman" pitchFamily="18" charset="0"/>
                  <a:ea typeface="华文仿宋" pitchFamily="2" charset="-122"/>
                  <a:cs typeface="Times New Roman" pitchFamily="18" charset="0"/>
                </a:rPr>
                <a:t>A</a:t>
              </a:r>
              <a:r>
                <a:rPr lang="en-US" altLang="zh-CN" sz="2400" baseline="30000" dirty="0" err="1" smtClean="0">
                  <a:latin typeface="Times New Roman" pitchFamily="18" charset="0"/>
                  <a:ea typeface="华文仿宋" pitchFamily="2" charset="-122"/>
                  <a:cs typeface="Times New Roman" pitchFamily="18" charset="0"/>
                </a:rPr>
                <a:t>b</a:t>
              </a:r>
              <a:r>
                <a:rPr lang="en-US" altLang="zh-CN" sz="2400" dirty="0" smtClean="0">
                  <a:latin typeface="Times New Roman" pitchFamily="18" charset="0"/>
                  <a:ea typeface="华文仿宋" pitchFamily="2" charset="-122"/>
                  <a:cs typeface="Times New Roman" pitchFamily="18" charset="0"/>
                </a:rPr>
                <a:t>=</a:t>
              </a:r>
              <a:r>
                <a:rPr lang="en-US" altLang="zh-CN" sz="2400" dirty="0" err="1" smtClean="0">
                  <a:latin typeface="Times New Roman" pitchFamily="18" charset="0"/>
                  <a:ea typeface="华文仿宋" pitchFamily="2" charset="-122"/>
                  <a:cs typeface="Times New Roman" pitchFamily="18" charset="0"/>
                </a:rPr>
                <a:t>B</a:t>
              </a:r>
              <a:r>
                <a:rPr lang="en-US" altLang="zh-CN" sz="2400" baseline="30000" dirty="0" err="1" smtClean="0">
                  <a:latin typeface="Times New Roman" pitchFamily="18" charset="0"/>
                  <a:ea typeface="华文仿宋" pitchFamily="2" charset="-122"/>
                  <a:cs typeface="Times New Roman" pitchFamily="18" charset="0"/>
                </a:rPr>
                <a:t>a</a:t>
              </a:r>
              <a:r>
                <a:rPr lang="en-US" altLang="zh-CN" sz="2400" dirty="0" smtClean="0">
                  <a:latin typeface="Times New Roman" pitchFamily="18" charset="0"/>
                  <a:ea typeface="华文仿宋" pitchFamily="2" charset="-122"/>
                  <a:cs typeface="Times New Roman" pitchFamily="18" charset="0"/>
                </a:rPr>
                <a:t>=g</a:t>
              </a:r>
              <a:r>
                <a:rPr lang="en-US" altLang="zh-CN" sz="2400" baseline="30000" dirty="0" smtClean="0">
                  <a:latin typeface="Times New Roman" pitchFamily="18" charset="0"/>
                  <a:ea typeface="华文仿宋" pitchFamily="2" charset="-122"/>
                  <a:cs typeface="Times New Roman" pitchFamily="18" charset="0"/>
                </a:rPr>
                <a:t>ab</a:t>
              </a:r>
              <a:r>
                <a:rPr lang="en-US" altLang="zh-CN" sz="2400" dirty="0" smtClean="0">
                  <a:latin typeface="Times New Roman" pitchFamily="18" charset="0"/>
                  <a:ea typeface="华文仿宋" pitchFamily="2" charset="-122"/>
                  <a:cs typeface="Times New Roman" pitchFamily="18" charset="0"/>
                </a:rPr>
                <a:t> mod p</a:t>
              </a:r>
              <a:endParaRPr lang="zh-CN" altLang="en-US" sz="2400" dirty="0">
                <a:latin typeface="Times New Roman" pitchFamily="18" charset="0"/>
                <a:ea typeface="华文仿宋" pitchFamily="2" charset="-122"/>
                <a:cs typeface="Times New Roman" pitchFamily="18" charset="0"/>
              </a:endParaRPr>
            </a:p>
          </p:txBody>
        </p:sp>
      </p:grpSp>
      <p:grpSp>
        <p:nvGrpSpPr>
          <p:cNvPr id="20" name="组合 19"/>
          <p:cNvGrpSpPr/>
          <p:nvPr/>
        </p:nvGrpSpPr>
        <p:grpSpPr>
          <a:xfrm>
            <a:off x="2699792" y="4221088"/>
            <a:ext cx="2857520" cy="963319"/>
            <a:chOff x="2714612" y="4253219"/>
            <a:chExt cx="2857520" cy="963319"/>
          </a:xfrm>
        </p:grpSpPr>
        <p:cxnSp>
          <p:nvCxnSpPr>
            <p:cNvPr id="15" name="直接箭头连接符 14"/>
            <p:cNvCxnSpPr/>
            <p:nvPr/>
          </p:nvCxnSpPr>
          <p:spPr>
            <a:xfrm>
              <a:off x="2714612" y="4714884"/>
              <a:ext cx="285752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0800000">
              <a:off x="2714612" y="5214950"/>
              <a:ext cx="285752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214678" y="4253219"/>
              <a:ext cx="1794081" cy="461665"/>
            </a:xfrm>
            <a:prstGeom prst="rect">
              <a:avLst/>
            </a:prstGeom>
          </p:spPr>
          <p:txBody>
            <a:bodyPr wrap="none">
              <a:spAutoFit/>
            </a:bodyPr>
            <a:lstStyle/>
            <a:p>
              <a:r>
                <a:rPr lang="en-US" altLang="zh-CN" sz="2400" dirty="0" smtClean="0">
                  <a:latin typeface="Times New Roman" pitchFamily="18" charset="0"/>
                  <a:ea typeface="华文仿宋" pitchFamily="2" charset="-122"/>
                  <a:cs typeface="Times New Roman" pitchFamily="18" charset="0"/>
                </a:rPr>
                <a:t>A=</a:t>
              </a:r>
              <a:r>
                <a:rPr lang="en-US" altLang="zh-CN" sz="2400" dirty="0" err="1" smtClean="0">
                  <a:latin typeface="Times New Roman" pitchFamily="18" charset="0"/>
                  <a:ea typeface="华文仿宋" pitchFamily="2" charset="-122"/>
                  <a:cs typeface="Times New Roman" pitchFamily="18" charset="0"/>
                </a:rPr>
                <a:t>aG</a:t>
              </a:r>
              <a:r>
                <a:rPr lang="en-US" altLang="zh-CN" sz="2400" dirty="0" smtClean="0">
                  <a:latin typeface="Times New Roman" pitchFamily="18" charset="0"/>
                  <a:ea typeface="华文仿宋" pitchFamily="2" charset="-122"/>
                  <a:cs typeface="Times New Roman" pitchFamily="18" charset="0"/>
                </a:rPr>
                <a:t> mod p</a:t>
              </a:r>
              <a:endParaRPr lang="zh-CN" altLang="en-US" sz="2400" dirty="0">
                <a:latin typeface="Times New Roman" pitchFamily="18" charset="0"/>
                <a:ea typeface="华文仿宋" pitchFamily="2" charset="-122"/>
                <a:cs typeface="Times New Roman" pitchFamily="18" charset="0"/>
              </a:endParaRPr>
            </a:p>
          </p:txBody>
        </p:sp>
        <p:sp>
          <p:nvSpPr>
            <p:cNvPr id="18" name="矩形 17"/>
            <p:cNvSpPr/>
            <p:nvPr/>
          </p:nvSpPr>
          <p:spPr>
            <a:xfrm>
              <a:off x="3214678" y="4753285"/>
              <a:ext cx="1794081" cy="461665"/>
            </a:xfrm>
            <a:prstGeom prst="rect">
              <a:avLst/>
            </a:prstGeom>
          </p:spPr>
          <p:txBody>
            <a:bodyPr wrap="none">
              <a:spAutoFit/>
            </a:bodyPr>
            <a:lstStyle/>
            <a:p>
              <a:r>
                <a:rPr lang="en-US" altLang="zh-CN" sz="2400" dirty="0" smtClean="0">
                  <a:latin typeface="Times New Roman" pitchFamily="18" charset="0"/>
                  <a:ea typeface="华文仿宋" pitchFamily="2" charset="-122"/>
                  <a:cs typeface="Times New Roman" pitchFamily="18" charset="0"/>
                </a:rPr>
                <a:t>B=</a:t>
              </a:r>
              <a:r>
                <a:rPr lang="en-US" altLang="zh-CN" sz="2400" dirty="0" err="1" smtClean="0">
                  <a:latin typeface="Times New Roman" pitchFamily="18" charset="0"/>
                  <a:ea typeface="华文仿宋" pitchFamily="2" charset="-122"/>
                  <a:cs typeface="Times New Roman" pitchFamily="18" charset="0"/>
                </a:rPr>
                <a:t>bG</a:t>
              </a:r>
              <a:r>
                <a:rPr lang="en-US" altLang="zh-CN" sz="2400" dirty="0" smtClean="0">
                  <a:latin typeface="Times New Roman" pitchFamily="18" charset="0"/>
                  <a:ea typeface="华文仿宋" pitchFamily="2" charset="-122"/>
                  <a:cs typeface="Times New Roman" pitchFamily="18" charset="0"/>
                </a:rPr>
                <a:t> mod p</a:t>
              </a:r>
              <a:endParaRPr lang="zh-CN" altLang="en-US" sz="2400" dirty="0">
                <a:latin typeface="Times New Roman" pitchFamily="18" charset="0"/>
                <a:ea typeface="华文仿宋" pitchFamily="2"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83</a:t>
            </a:fld>
            <a:endParaRPr lang="en-US" altLang="zh-CN" dirty="0"/>
          </a:p>
        </p:txBody>
      </p:sp>
      <p:sp>
        <p:nvSpPr>
          <p:cNvPr id="21" name="流程图: 可选过程 20">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22" name="流程图: 可选过程 21">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23" name="流程图: 可选过程 22">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24" name="流程图: 可选过程 23">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3288916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357188"/>
            <a:ext cx="8472487" cy="6000750"/>
          </a:xfrm>
        </p:spPr>
        <p:txBody>
          <a:bodyPr/>
          <a:lstStyle/>
          <a:p>
            <a:r>
              <a:rPr lang="zh-CN" altLang="en-US" dirty="0" smtClean="0"/>
              <a:t>例：</a:t>
            </a:r>
            <a:endParaRPr lang="en-US" altLang="zh-CN" dirty="0" smtClean="0"/>
          </a:p>
          <a:p>
            <a:pPr lvl="1"/>
            <a:endParaRPr lang="en-US" dirty="0" smtClean="0"/>
          </a:p>
          <a:p>
            <a:pPr lvl="1"/>
            <a:r>
              <a:rPr lang="en-US" dirty="0" smtClean="0"/>
              <a:t>P=211; </a:t>
            </a:r>
            <a:r>
              <a:rPr lang="en-US" dirty="0" err="1" smtClean="0"/>
              <a:t>E</a:t>
            </a:r>
            <a:r>
              <a:rPr lang="en-US" baseline="-25000" dirty="0" err="1" smtClean="0"/>
              <a:t>p</a:t>
            </a:r>
            <a:r>
              <a:rPr lang="en-US" dirty="0" smtClean="0"/>
              <a:t>(0, -4), </a:t>
            </a:r>
            <a:r>
              <a:rPr lang="zh-CN" altLang="en-US" dirty="0" smtClean="0"/>
              <a:t>即</a:t>
            </a:r>
            <a:r>
              <a:rPr lang="en-US" dirty="0" smtClean="0"/>
              <a:t>y</a:t>
            </a:r>
            <a:r>
              <a:rPr lang="en-US" baseline="30000" dirty="0" smtClean="0"/>
              <a:t>2</a:t>
            </a:r>
            <a:r>
              <a:rPr lang="en-US" dirty="0" smtClean="0"/>
              <a:t>=x</a:t>
            </a:r>
            <a:r>
              <a:rPr lang="en-US" baseline="30000" dirty="0" smtClean="0"/>
              <a:t>3</a:t>
            </a:r>
            <a:r>
              <a:rPr lang="en-US" dirty="0" smtClean="0"/>
              <a:t>-4, G=(2, 2)</a:t>
            </a:r>
            <a:endParaRPr lang="zh-CN" altLang="en-US" dirty="0" smtClean="0"/>
          </a:p>
          <a:p>
            <a:pPr lvl="1"/>
            <a:endParaRPr lang="en-US" altLang="zh-CN" dirty="0" smtClean="0"/>
          </a:p>
          <a:p>
            <a:pPr lvl="1"/>
            <a:r>
              <a:rPr lang="zh-CN" altLang="en-US" dirty="0" smtClean="0"/>
              <a:t>可求得</a:t>
            </a:r>
            <a:r>
              <a:rPr lang="en-US" dirty="0" smtClean="0"/>
              <a:t>241G=O</a:t>
            </a:r>
            <a:endParaRPr lang="zh-CN" altLang="en-US" dirty="0" smtClean="0"/>
          </a:p>
          <a:p>
            <a:pPr lvl="1"/>
            <a:endParaRPr lang="en-US" dirty="0" smtClean="0"/>
          </a:p>
          <a:p>
            <a:pPr lvl="1"/>
            <a:r>
              <a:rPr lang="en-US" dirty="0" err="1" smtClean="0"/>
              <a:t>n</a:t>
            </a:r>
            <a:r>
              <a:rPr lang="en-US" baseline="-25000" dirty="0" err="1" smtClean="0"/>
              <a:t>A</a:t>
            </a:r>
            <a:r>
              <a:rPr lang="en-US" dirty="0" smtClean="0"/>
              <a:t>=121, P</a:t>
            </a:r>
            <a:r>
              <a:rPr lang="en-US" baseline="-25000" dirty="0" smtClean="0"/>
              <a:t>A</a:t>
            </a:r>
            <a:r>
              <a:rPr lang="en-US" dirty="0" smtClean="0"/>
              <a:t>=121(2, 2)=(115, 48)</a:t>
            </a:r>
            <a:endParaRPr lang="zh-CN" altLang="en-US" dirty="0" smtClean="0"/>
          </a:p>
          <a:p>
            <a:pPr lvl="1"/>
            <a:r>
              <a:rPr lang="en-US" dirty="0" err="1" smtClean="0"/>
              <a:t>n</a:t>
            </a:r>
            <a:r>
              <a:rPr lang="en-US" baseline="-25000" dirty="0" err="1" smtClean="0"/>
              <a:t>B</a:t>
            </a:r>
            <a:r>
              <a:rPr lang="en-US" dirty="0" smtClean="0"/>
              <a:t>=203, P</a:t>
            </a:r>
            <a:r>
              <a:rPr lang="en-US" baseline="-25000" dirty="0" smtClean="0"/>
              <a:t>B</a:t>
            </a:r>
            <a:r>
              <a:rPr lang="en-US" dirty="0" smtClean="0"/>
              <a:t>=203(2, 2)=(130, 203)</a:t>
            </a:r>
            <a:endParaRPr lang="zh-CN" altLang="en-US" dirty="0" smtClean="0"/>
          </a:p>
          <a:p>
            <a:pPr lvl="1" fontAlgn="base"/>
            <a:endParaRPr lang="en-US" dirty="0" smtClean="0"/>
          </a:p>
          <a:p>
            <a:pPr lvl="1" fontAlgn="base"/>
            <a:r>
              <a:rPr lang="en-US" dirty="0" smtClean="0"/>
              <a:t>K = 121(130, 203) =203(115, 48)=(161, 169)</a:t>
            </a:r>
            <a:endParaRPr lang="zh-CN" altLang="en-US"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84</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6" name="流程图: 可选过程 5">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7" name="流程图: 可选过程 6">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8" name="流程图: 可选过程 7">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1407997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MTI</a:t>
            </a:r>
            <a:r>
              <a:rPr lang="zh-CN" altLang="en-US" dirty="0" smtClean="0"/>
              <a:t>密钥协商协议</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可信中心</a:t>
            </a:r>
            <a:r>
              <a:rPr lang="en-US" altLang="zh-CN" dirty="0" smtClean="0"/>
              <a:t>TA</a:t>
            </a:r>
            <a:r>
              <a:rPr lang="zh-CN" altLang="en-US" dirty="0" smtClean="0"/>
              <a:t>签发公钥：</a:t>
            </a:r>
            <a:endParaRPr lang="en-US" altLang="zh-CN" dirty="0" smtClean="0"/>
          </a:p>
          <a:p>
            <a:pPr lvl="1"/>
            <a:r>
              <a:rPr lang="zh-CN" altLang="en-US" dirty="0" smtClean="0"/>
              <a:t>所有用户公有：素数</a:t>
            </a:r>
            <a:r>
              <a:rPr lang="en-US" altLang="zh-CN" dirty="0" smtClean="0"/>
              <a:t>p</a:t>
            </a:r>
            <a:r>
              <a:rPr lang="zh-CN" altLang="en-US" dirty="0" smtClean="0"/>
              <a:t>，本原元</a:t>
            </a:r>
            <a:r>
              <a:rPr lang="el-GR" altLang="zh-CN" dirty="0" smtClean="0">
                <a:cs typeface="Times New Roman"/>
              </a:rPr>
              <a:t>α∈</a:t>
            </a:r>
            <a:r>
              <a:rPr lang="en-US" altLang="zh-CN" dirty="0" smtClean="0">
                <a:cs typeface="Times New Roman"/>
              </a:rPr>
              <a:t>GF(p)</a:t>
            </a:r>
          </a:p>
          <a:p>
            <a:pPr lvl="1"/>
            <a:r>
              <a:rPr lang="zh-CN" altLang="en-US" dirty="0" smtClean="0">
                <a:cs typeface="Times New Roman"/>
              </a:rPr>
              <a:t>用户</a:t>
            </a:r>
            <a:r>
              <a:rPr lang="en-US" altLang="zh-CN" dirty="0" smtClean="0">
                <a:cs typeface="Times New Roman"/>
              </a:rPr>
              <a:t>A</a:t>
            </a:r>
            <a:r>
              <a:rPr lang="zh-CN" altLang="en-US" dirty="0" smtClean="0">
                <a:cs typeface="Times New Roman"/>
              </a:rPr>
              <a:t>选取私钥</a:t>
            </a:r>
            <a:r>
              <a:rPr lang="en-US" altLang="zh-CN" dirty="0" err="1" smtClean="0">
                <a:cs typeface="Times New Roman"/>
              </a:rPr>
              <a:t>a</a:t>
            </a:r>
            <a:r>
              <a:rPr lang="en-US" altLang="zh-CN" baseline="-25000" dirty="0" err="1" smtClean="0">
                <a:cs typeface="Times New Roman"/>
              </a:rPr>
              <a:t>A</a:t>
            </a:r>
            <a:r>
              <a:rPr lang="zh-CN" altLang="en-US" dirty="0" smtClean="0"/>
              <a:t>，</a:t>
            </a:r>
            <a:r>
              <a:rPr lang="zh-CN" altLang="en-US" dirty="0" smtClean="0">
                <a:cs typeface="Times New Roman"/>
              </a:rPr>
              <a:t>计算</a:t>
            </a:r>
            <a:r>
              <a:rPr lang="en-US" altLang="zh-CN" dirty="0" err="1" smtClean="0">
                <a:cs typeface="Times New Roman"/>
              </a:rPr>
              <a:t>b</a:t>
            </a:r>
            <a:r>
              <a:rPr lang="en-US" altLang="zh-CN" baseline="-25000" dirty="0" err="1" smtClean="0">
                <a:cs typeface="Times New Roman"/>
              </a:rPr>
              <a:t>A</a:t>
            </a:r>
            <a:r>
              <a:rPr lang="en-US" altLang="zh-CN" dirty="0" smtClean="0">
                <a:cs typeface="Times New Roman"/>
              </a:rPr>
              <a:t>=</a:t>
            </a:r>
            <a:r>
              <a:rPr lang="el-GR" altLang="zh-CN" dirty="0" smtClean="0">
                <a:cs typeface="Times New Roman"/>
              </a:rPr>
              <a:t>α</a:t>
            </a:r>
            <a:r>
              <a:rPr lang="en-US" altLang="zh-CN" baseline="30000" dirty="0" err="1" smtClean="0">
                <a:cs typeface="Times New Roman"/>
              </a:rPr>
              <a:t>a</a:t>
            </a:r>
            <a:r>
              <a:rPr lang="en-US" altLang="zh-CN" baseline="20000" dirty="0" err="1" smtClean="0">
                <a:cs typeface="Times New Roman"/>
              </a:rPr>
              <a:t>A</a:t>
            </a:r>
            <a:r>
              <a:rPr lang="en-US" altLang="zh-CN" dirty="0" smtClean="0">
                <a:cs typeface="Times New Roman"/>
              </a:rPr>
              <a:t> mod p</a:t>
            </a:r>
            <a:r>
              <a:rPr lang="zh-CN" altLang="en-US" dirty="0" smtClean="0">
                <a:cs typeface="Times New Roman"/>
              </a:rPr>
              <a:t>发给</a:t>
            </a:r>
            <a:r>
              <a:rPr lang="en-US" altLang="zh-CN" dirty="0" smtClean="0">
                <a:cs typeface="Times New Roman"/>
              </a:rPr>
              <a:t>TA</a:t>
            </a:r>
          </a:p>
          <a:p>
            <a:pPr lvl="1"/>
            <a:r>
              <a:rPr lang="en-US" altLang="zh-CN" dirty="0" smtClean="0">
                <a:cs typeface="Times New Roman"/>
              </a:rPr>
              <a:t>TA</a:t>
            </a:r>
            <a:r>
              <a:rPr lang="zh-CN" altLang="en-US" dirty="0" smtClean="0">
                <a:cs typeface="Times New Roman"/>
              </a:rPr>
              <a:t>签发公钥证书</a:t>
            </a:r>
            <a:r>
              <a:rPr lang="en-US" altLang="zh-CN" dirty="0" smtClean="0">
                <a:cs typeface="Times New Roman"/>
              </a:rPr>
              <a:t>C</a:t>
            </a:r>
            <a:r>
              <a:rPr lang="en-US" altLang="zh-CN" baseline="-25000" dirty="0" smtClean="0">
                <a:cs typeface="Times New Roman"/>
              </a:rPr>
              <a:t>A</a:t>
            </a:r>
            <a:r>
              <a:rPr lang="en-US" altLang="zh-CN" dirty="0" smtClean="0">
                <a:cs typeface="Times New Roman"/>
              </a:rPr>
              <a:t>={</a:t>
            </a:r>
            <a:r>
              <a:rPr lang="en-US" altLang="zh-CN" dirty="0" err="1" smtClean="0">
                <a:cs typeface="Times New Roman"/>
              </a:rPr>
              <a:t>ID</a:t>
            </a:r>
            <a:r>
              <a:rPr lang="en-US" altLang="zh-CN" baseline="-25000" dirty="0" err="1" smtClean="0">
                <a:cs typeface="Times New Roman"/>
              </a:rPr>
              <a:t>A</a:t>
            </a:r>
            <a:r>
              <a:rPr lang="en-US" altLang="zh-CN" dirty="0" err="1" smtClean="0">
                <a:cs typeface="Times New Roman"/>
              </a:rPr>
              <a:t>,b</a:t>
            </a:r>
            <a:r>
              <a:rPr lang="en-US" altLang="zh-CN" baseline="-25000" dirty="0" err="1" smtClean="0">
                <a:cs typeface="Times New Roman"/>
              </a:rPr>
              <a:t>A</a:t>
            </a:r>
            <a:r>
              <a:rPr lang="en-US" altLang="zh-CN" dirty="0" err="1" smtClean="0">
                <a:cs typeface="Times New Roman"/>
              </a:rPr>
              <a:t>,E</a:t>
            </a:r>
            <a:r>
              <a:rPr lang="en-US" altLang="zh-CN" baseline="-25000" dirty="0" err="1" smtClean="0">
                <a:cs typeface="Times New Roman"/>
              </a:rPr>
              <a:t>PR</a:t>
            </a:r>
            <a:r>
              <a:rPr lang="en-US" altLang="zh-CN" baseline="-40000" dirty="0" err="1" smtClean="0">
                <a:cs typeface="Times New Roman"/>
              </a:rPr>
              <a:t>auth</a:t>
            </a:r>
            <a:r>
              <a:rPr lang="en-US" altLang="zh-CN" dirty="0" smtClean="0">
                <a:cs typeface="Times New Roman"/>
              </a:rPr>
              <a:t>(</a:t>
            </a:r>
            <a:r>
              <a:rPr lang="en-US" altLang="zh-CN" dirty="0" err="1" smtClean="0">
                <a:cs typeface="Times New Roman"/>
              </a:rPr>
              <a:t>ID</a:t>
            </a:r>
            <a:r>
              <a:rPr lang="en-US" altLang="zh-CN" baseline="-25000" dirty="0" err="1" smtClean="0">
                <a:cs typeface="Times New Roman"/>
              </a:rPr>
              <a:t>A</a:t>
            </a:r>
            <a:r>
              <a:rPr lang="en-US" altLang="zh-CN" dirty="0" err="1" smtClean="0">
                <a:cs typeface="Times New Roman"/>
              </a:rPr>
              <a:t>,b</a:t>
            </a:r>
            <a:r>
              <a:rPr lang="en-US" altLang="zh-CN" baseline="-25000" dirty="0" err="1" smtClean="0">
                <a:cs typeface="Times New Roman"/>
              </a:rPr>
              <a:t>A</a:t>
            </a:r>
            <a:r>
              <a:rPr lang="en-US" altLang="zh-CN" dirty="0" smtClean="0">
                <a:cs typeface="Times New Roman"/>
              </a:rPr>
              <a:t>)}</a:t>
            </a:r>
          </a:p>
          <a:p>
            <a:pPr lvl="1"/>
            <a:endParaRPr lang="en-US" altLang="zh-CN" dirty="0" smtClean="0">
              <a:cs typeface="Times New Roman"/>
            </a:endParaRPr>
          </a:p>
          <a:p>
            <a:r>
              <a:rPr lang="zh-CN" altLang="en-US" dirty="0" smtClean="0">
                <a:cs typeface="Times New Roman"/>
              </a:rPr>
              <a:t>密钥协商：</a:t>
            </a:r>
            <a:endParaRPr lang="en-US" altLang="zh-CN" dirty="0" smtClean="0">
              <a:cs typeface="Times New Roman"/>
            </a:endParaRPr>
          </a:p>
          <a:p>
            <a:pPr marL="442913" lvl="1" indent="-17463"/>
            <a:r>
              <a:rPr lang="en-US" altLang="zh-CN" dirty="0" smtClean="0">
                <a:cs typeface="Times New Roman"/>
              </a:rPr>
              <a:t>A</a:t>
            </a:r>
            <a:r>
              <a:rPr lang="zh-CN" altLang="en-US" dirty="0" smtClean="0">
                <a:cs typeface="Times New Roman"/>
              </a:rPr>
              <a:t>随机选取</a:t>
            </a:r>
            <a:r>
              <a:rPr lang="en-US" altLang="zh-CN" dirty="0" smtClean="0">
                <a:cs typeface="Times New Roman"/>
              </a:rPr>
              <a:t>r</a:t>
            </a:r>
            <a:r>
              <a:rPr lang="en-US" altLang="zh-CN" baseline="-25000" dirty="0" smtClean="0">
                <a:cs typeface="Times New Roman"/>
              </a:rPr>
              <a:t>A</a:t>
            </a:r>
            <a:r>
              <a:rPr lang="en-US" altLang="zh-CN" dirty="0" smtClean="0">
                <a:cs typeface="Times New Roman"/>
              </a:rPr>
              <a:t>≤p-2</a:t>
            </a:r>
            <a:r>
              <a:rPr lang="zh-CN" altLang="en-US" dirty="0" smtClean="0">
                <a:cs typeface="Times New Roman"/>
              </a:rPr>
              <a:t>，计算</a:t>
            </a:r>
            <a:r>
              <a:rPr lang="en-US" altLang="zh-CN" dirty="0" smtClean="0">
                <a:cs typeface="Times New Roman"/>
              </a:rPr>
              <a:t>S</a:t>
            </a:r>
            <a:r>
              <a:rPr lang="en-US" altLang="zh-CN" baseline="-25000" dirty="0" smtClean="0">
                <a:cs typeface="Times New Roman"/>
              </a:rPr>
              <a:t>A</a:t>
            </a:r>
            <a:r>
              <a:rPr lang="en-US" altLang="zh-CN" dirty="0" smtClean="0">
                <a:cs typeface="Times New Roman"/>
              </a:rPr>
              <a:t>=</a:t>
            </a:r>
            <a:r>
              <a:rPr lang="el-GR" altLang="zh-CN" dirty="0" smtClean="0">
                <a:cs typeface="Times New Roman"/>
              </a:rPr>
              <a:t>α</a:t>
            </a:r>
            <a:r>
              <a:rPr lang="en-US" altLang="zh-CN" baseline="30000" dirty="0" err="1" smtClean="0">
                <a:cs typeface="Times New Roman"/>
              </a:rPr>
              <a:t>r</a:t>
            </a:r>
            <a:r>
              <a:rPr lang="en-US" altLang="zh-CN" baseline="20000" dirty="0" err="1" smtClean="0">
                <a:cs typeface="Times New Roman"/>
              </a:rPr>
              <a:t>A</a:t>
            </a:r>
            <a:r>
              <a:rPr lang="zh-CN" altLang="en-US" dirty="0" smtClean="0">
                <a:cs typeface="Times New Roman"/>
              </a:rPr>
              <a:t> </a:t>
            </a:r>
            <a:r>
              <a:rPr lang="en-US" altLang="zh-CN" dirty="0" smtClean="0">
                <a:cs typeface="Times New Roman"/>
              </a:rPr>
              <a:t>mod p</a:t>
            </a:r>
            <a:r>
              <a:rPr lang="zh-CN" altLang="en-US" dirty="0" smtClean="0">
                <a:cs typeface="Times New Roman"/>
              </a:rPr>
              <a:t>，发送</a:t>
            </a:r>
            <a:r>
              <a:rPr lang="en-US" altLang="zh-CN" dirty="0" smtClean="0">
                <a:cs typeface="Times New Roman"/>
              </a:rPr>
              <a:t>{C</a:t>
            </a:r>
            <a:r>
              <a:rPr lang="en-US" altLang="zh-CN" baseline="-25000" dirty="0" smtClean="0">
                <a:cs typeface="Times New Roman"/>
              </a:rPr>
              <a:t>A</a:t>
            </a:r>
            <a:r>
              <a:rPr lang="en-US" altLang="zh-CN" dirty="0" smtClean="0">
                <a:cs typeface="Times New Roman"/>
              </a:rPr>
              <a:t>,S</a:t>
            </a:r>
            <a:r>
              <a:rPr lang="en-US" altLang="zh-CN" baseline="-25000" dirty="0" smtClean="0">
                <a:cs typeface="Times New Roman"/>
              </a:rPr>
              <a:t>A</a:t>
            </a:r>
            <a:r>
              <a:rPr lang="en-US" altLang="zh-CN" dirty="0" smtClean="0">
                <a:cs typeface="Times New Roman"/>
              </a:rPr>
              <a:t>}</a:t>
            </a:r>
            <a:r>
              <a:rPr lang="zh-CN" altLang="en-US" dirty="0" smtClean="0">
                <a:cs typeface="Times New Roman"/>
              </a:rPr>
              <a:t>给</a:t>
            </a:r>
            <a:r>
              <a:rPr lang="en-US" altLang="zh-CN" dirty="0" smtClean="0">
                <a:cs typeface="Times New Roman"/>
              </a:rPr>
              <a:t>B</a:t>
            </a:r>
          </a:p>
          <a:p>
            <a:pPr marL="442913" lvl="1" indent="-17463"/>
            <a:r>
              <a:rPr lang="en-US" altLang="zh-CN" dirty="0" smtClean="0">
                <a:cs typeface="Times New Roman"/>
              </a:rPr>
              <a:t>B</a:t>
            </a:r>
            <a:r>
              <a:rPr lang="zh-CN" altLang="en-US" dirty="0" smtClean="0">
                <a:cs typeface="Times New Roman"/>
              </a:rPr>
              <a:t>随机选取</a:t>
            </a:r>
            <a:r>
              <a:rPr lang="en-US" altLang="zh-CN" dirty="0" smtClean="0">
                <a:cs typeface="Times New Roman"/>
              </a:rPr>
              <a:t>r</a:t>
            </a:r>
            <a:r>
              <a:rPr lang="en-US" altLang="zh-CN" baseline="-25000" dirty="0" smtClean="0">
                <a:cs typeface="Times New Roman"/>
              </a:rPr>
              <a:t>A</a:t>
            </a:r>
            <a:r>
              <a:rPr lang="en-US" altLang="zh-CN" dirty="0" smtClean="0">
                <a:cs typeface="Times New Roman"/>
              </a:rPr>
              <a:t>≤p-2</a:t>
            </a:r>
            <a:r>
              <a:rPr lang="zh-CN" altLang="en-US" dirty="0" smtClean="0">
                <a:cs typeface="Times New Roman"/>
              </a:rPr>
              <a:t>，计算</a:t>
            </a:r>
            <a:r>
              <a:rPr lang="en-US" altLang="zh-CN" dirty="0" smtClean="0">
                <a:cs typeface="Times New Roman"/>
              </a:rPr>
              <a:t>S</a:t>
            </a:r>
            <a:r>
              <a:rPr lang="en-US" altLang="zh-CN" baseline="-25000" dirty="0" smtClean="0">
                <a:cs typeface="Times New Roman"/>
              </a:rPr>
              <a:t>B</a:t>
            </a:r>
            <a:r>
              <a:rPr lang="en-US" altLang="zh-CN" dirty="0" smtClean="0">
                <a:cs typeface="Times New Roman"/>
              </a:rPr>
              <a:t>=</a:t>
            </a:r>
            <a:r>
              <a:rPr lang="el-GR" altLang="zh-CN" dirty="0" smtClean="0">
                <a:cs typeface="Times New Roman"/>
              </a:rPr>
              <a:t>α</a:t>
            </a:r>
            <a:r>
              <a:rPr lang="en-US" altLang="zh-CN" baseline="30000" dirty="0" err="1" smtClean="0">
                <a:cs typeface="Times New Roman"/>
              </a:rPr>
              <a:t>r</a:t>
            </a:r>
            <a:r>
              <a:rPr lang="en-US" altLang="zh-CN" baseline="20000" dirty="0" err="1" smtClean="0">
                <a:cs typeface="Times New Roman"/>
              </a:rPr>
              <a:t>B</a:t>
            </a:r>
            <a:r>
              <a:rPr lang="zh-CN" altLang="en-US" dirty="0" smtClean="0">
                <a:cs typeface="Times New Roman"/>
              </a:rPr>
              <a:t> </a:t>
            </a:r>
            <a:r>
              <a:rPr lang="en-US" altLang="zh-CN" dirty="0" smtClean="0">
                <a:cs typeface="Times New Roman"/>
              </a:rPr>
              <a:t>mod p</a:t>
            </a:r>
            <a:r>
              <a:rPr lang="zh-CN" altLang="en-US" dirty="0" smtClean="0">
                <a:cs typeface="Times New Roman"/>
              </a:rPr>
              <a:t>，发送</a:t>
            </a:r>
            <a:r>
              <a:rPr lang="en-US" altLang="zh-CN" dirty="0" smtClean="0">
                <a:cs typeface="Times New Roman"/>
              </a:rPr>
              <a:t>{C</a:t>
            </a:r>
            <a:r>
              <a:rPr lang="en-US" altLang="zh-CN" baseline="-25000" dirty="0" smtClean="0">
                <a:cs typeface="Times New Roman"/>
              </a:rPr>
              <a:t>B</a:t>
            </a:r>
            <a:r>
              <a:rPr lang="en-US" altLang="zh-CN" dirty="0" smtClean="0">
                <a:cs typeface="Times New Roman"/>
              </a:rPr>
              <a:t>,S</a:t>
            </a:r>
            <a:r>
              <a:rPr lang="en-US" altLang="zh-CN" baseline="-25000" dirty="0" smtClean="0">
                <a:cs typeface="Times New Roman"/>
              </a:rPr>
              <a:t>B</a:t>
            </a:r>
            <a:r>
              <a:rPr lang="en-US" altLang="zh-CN" dirty="0" smtClean="0">
                <a:cs typeface="Times New Roman"/>
              </a:rPr>
              <a:t>}</a:t>
            </a:r>
            <a:r>
              <a:rPr lang="zh-CN" altLang="en-US" dirty="0" smtClean="0">
                <a:cs typeface="Times New Roman"/>
              </a:rPr>
              <a:t>给</a:t>
            </a:r>
            <a:r>
              <a:rPr lang="en-US" altLang="zh-CN" dirty="0" smtClean="0">
                <a:cs typeface="Times New Roman"/>
              </a:rPr>
              <a:t>A</a:t>
            </a:r>
          </a:p>
          <a:p>
            <a:pPr marL="442913" lvl="1" indent="-17463"/>
            <a:r>
              <a:rPr lang="en-US" altLang="zh-CN" dirty="0">
                <a:cs typeface="Times New Roman"/>
              </a:rPr>
              <a:t>K = </a:t>
            </a:r>
            <a:r>
              <a:rPr lang="en-US" altLang="zh-CN" dirty="0" err="1" smtClean="0">
                <a:cs typeface="Times New Roman"/>
              </a:rPr>
              <a:t>S</a:t>
            </a:r>
            <a:r>
              <a:rPr lang="en-US" altLang="zh-CN" baseline="-25000" dirty="0" err="1" smtClean="0">
                <a:cs typeface="Times New Roman"/>
              </a:rPr>
              <a:t>A</a:t>
            </a:r>
            <a:r>
              <a:rPr lang="en-US" altLang="zh-CN" baseline="30000" dirty="0" err="1" smtClean="0">
                <a:cs typeface="Times New Roman"/>
              </a:rPr>
              <a:t>a</a:t>
            </a:r>
            <a:r>
              <a:rPr lang="en-US" altLang="zh-CN" baseline="20000" dirty="0" err="1" smtClean="0">
                <a:cs typeface="Times New Roman"/>
              </a:rPr>
              <a:t>B</a:t>
            </a:r>
            <a:r>
              <a:rPr lang="en-US" altLang="zh-CN" dirty="0" err="1" smtClean="0">
                <a:cs typeface="Times New Roman"/>
              </a:rPr>
              <a:t>·b</a:t>
            </a:r>
            <a:r>
              <a:rPr lang="en-US" altLang="zh-CN" baseline="-25000" dirty="0" err="1" smtClean="0">
                <a:cs typeface="Times New Roman"/>
              </a:rPr>
              <a:t>A</a:t>
            </a:r>
            <a:r>
              <a:rPr lang="en-US" altLang="zh-CN" baseline="30000" dirty="0" err="1" smtClean="0">
                <a:cs typeface="Times New Roman"/>
              </a:rPr>
              <a:t>r</a:t>
            </a:r>
            <a:r>
              <a:rPr lang="en-US" altLang="zh-CN" baseline="20000" dirty="0" err="1" smtClean="0">
                <a:cs typeface="Times New Roman"/>
              </a:rPr>
              <a:t>B</a:t>
            </a:r>
            <a:r>
              <a:rPr lang="en-US" altLang="zh-CN" dirty="0" smtClean="0">
                <a:cs typeface="Times New Roman"/>
              </a:rPr>
              <a:t> </a:t>
            </a:r>
            <a:r>
              <a:rPr lang="en-US" altLang="zh-CN" dirty="0" smtClean="0">
                <a:cs typeface="Times New Roman"/>
              </a:rPr>
              <a:t>= </a:t>
            </a:r>
            <a:r>
              <a:rPr lang="en-US" altLang="zh-CN" smtClean="0">
                <a:cs typeface="Times New Roman"/>
              </a:rPr>
              <a:t>S</a:t>
            </a:r>
            <a:r>
              <a:rPr lang="en-US" altLang="zh-CN" baseline="-25000" smtClean="0">
                <a:cs typeface="Times New Roman"/>
              </a:rPr>
              <a:t>B</a:t>
            </a:r>
            <a:r>
              <a:rPr lang="en-US" altLang="zh-CN" baseline="30000" smtClean="0">
                <a:cs typeface="Times New Roman"/>
              </a:rPr>
              <a:t>a</a:t>
            </a:r>
            <a:r>
              <a:rPr lang="en-US" altLang="zh-CN" baseline="20000" smtClean="0">
                <a:cs typeface="Times New Roman"/>
              </a:rPr>
              <a:t>A</a:t>
            </a:r>
            <a:r>
              <a:rPr lang="en-US" altLang="zh-CN" smtClean="0">
                <a:cs typeface="Times New Roman"/>
              </a:rPr>
              <a:t>·b</a:t>
            </a:r>
            <a:r>
              <a:rPr lang="en-US" altLang="zh-CN" baseline="-25000" smtClean="0">
                <a:cs typeface="Times New Roman"/>
              </a:rPr>
              <a:t>B</a:t>
            </a:r>
            <a:r>
              <a:rPr lang="en-US" altLang="zh-CN" baseline="30000" smtClean="0">
                <a:cs typeface="Times New Roman"/>
              </a:rPr>
              <a:t>r</a:t>
            </a:r>
            <a:r>
              <a:rPr lang="en-US" altLang="zh-CN" baseline="20000" smtClean="0">
                <a:cs typeface="Times New Roman"/>
              </a:rPr>
              <a:t>A</a:t>
            </a:r>
            <a:r>
              <a:rPr lang="en-US" altLang="zh-CN" dirty="0" smtClean="0">
                <a:cs typeface="Times New Roman"/>
              </a:rPr>
              <a:t> </a:t>
            </a:r>
            <a:r>
              <a:rPr lang="en-US" altLang="zh-CN" dirty="0" smtClean="0">
                <a:cs typeface="Times New Roman"/>
              </a:rPr>
              <a:t>=</a:t>
            </a:r>
            <a:r>
              <a:rPr lang="el-GR" altLang="zh-CN" dirty="0" smtClean="0">
                <a:cs typeface="Times New Roman"/>
              </a:rPr>
              <a:t> α</a:t>
            </a:r>
            <a:r>
              <a:rPr lang="en-US" altLang="zh-CN" baseline="30000" dirty="0" err="1" smtClean="0">
                <a:cs typeface="Times New Roman"/>
              </a:rPr>
              <a:t>a</a:t>
            </a:r>
            <a:r>
              <a:rPr lang="en-US" altLang="zh-CN" baseline="20000" dirty="0" err="1" smtClean="0">
                <a:cs typeface="Times New Roman"/>
              </a:rPr>
              <a:t>A</a:t>
            </a:r>
            <a:r>
              <a:rPr lang="en-US" altLang="zh-CN" baseline="30000" dirty="0" err="1" smtClean="0">
                <a:cs typeface="Times New Roman"/>
              </a:rPr>
              <a:t>r</a:t>
            </a:r>
            <a:r>
              <a:rPr lang="en-US" altLang="zh-CN" baseline="20000" dirty="0" err="1" smtClean="0">
                <a:cs typeface="Times New Roman"/>
              </a:rPr>
              <a:t>B</a:t>
            </a:r>
            <a:r>
              <a:rPr lang="en-US" altLang="zh-CN" baseline="20000" dirty="0" smtClean="0">
                <a:cs typeface="Times New Roman"/>
              </a:rPr>
              <a:t>+</a:t>
            </a:r>
            <a:r>
              <a:rPr lang="en-US" altLang="zh-CN" baseline="30000" dirty="0" smtClean="0">
                <a:cs typeface="Times New Roman"/>
              </a:rPr>
              <a:t> </a:t>
            </a:r>
            <a:r>
              <a:rPr lang="en-US" altLang="zh-CN" baseline="30000" dirty="0" err="1" smtClean="0">
                <a:cs typeface="Times New Roman"/>
              </a:rPr>
              <a:t>a</a:t>
            </a:r>
            <a:r>
              <a:rPr lang="en-US" altLang="zh-CN" baseline="20000" dirty="0" err="1" smtClean="0">
                <a:cs typeface="Times New Roman"/>
              </a:rPr>
              <a:t>B</a:t>
            </a:r>
            <a:r>
              <a:rPr lang="en-US" altLang="zh-CN" baseline="30000" dirty="0" err="1" smtClean="0">
                <a:cs typeface="Times New Roman"/>
              </a:rPr>
              <a:t>r</a:t>
            </a:r>
            <a:r>
              <a:rPr lang="en-US" altLang="zh-CN" baseline="20000" dirty="0" err="1" smtClean="0">
                <a:cs typeface="Times New Roman"/>
              </a:rPr>
              <a:t>A</a:t>
            </a:r>
            <a:endParaRPr lang="en-US" altLang="zh-CN" baseline="20000" dirty="0" smtClean="0">
              <a:cs typeface="Times New Roman"/>
            </a:endParaRPr>
          </a:p>
          <a:p>
            <a:pPr lvl="1"/>
            <a:endParaRPr lang="en-US" altLang="zh-CN" dirty="0" smtClean="0"/>
          </a:p>
          <a:p>
            <a:r>
              <a:rPr lang="zh-CN" altLang="en-US" dirty="0" smtClean="0"/>
              <a:t>特点</a:t>
            </a:r>
            <a:r>
              <a:rPr lang="zh-CN" altLang="en-US" dirty="0"/>
              <a:t>：用户不需要计算任何签名</a:t>
            </a:r>
            <a:endParaRPr lang="en-US" altLang="zh-CN" dirty="0"/>
          </a:p>
          <a:p>
            <a:pPr marL="725488" lvl="1" indent="-300038"/>
            <a:r>
              <a:rPr lang="zh-CN" altLang="en-US" dirty="0">
                <a:cs typeface="Times New Roman"/>
              </a:rPr>
              <a:t>攻击者由于不知道</a:t>
            </a:r>
            <a:r>
              <a:rPr lang="en-US" altLang="zh-CN" dirty="0" err="1">
                <a:cs typeface="Times New Roman"/>
              </a:rPr>
              <a:t>a</a:t>
            </a:r>
            <a:r>
              <a:rPr lang="en-US" altLang="zh-CN" baseline="-25000" dirty="0" err="1">
                <a:cs typeface="Times New Roman"/>
              </a:rPr>
              <a:t>A</a:t>
            </a:r>
            <a:r>
              <a:rPr lang="zh-CN" altLang="en-US" dirty="0">
                <a:cs typeface="Times New Roman"/>
              </a:rPr>
              <a:t>和</a:t>
            </a:r>
            <a:r>
              <a:rPr lang="en-US" altLang="zh-CN" dirty="0" err="1">
                <a:cs typeface="Times New Roman"/>
              </a:rPr>
              <a:t>a</a:t>
            </a:r>
            <a:r>
              <a:rPr lang="en-US" altLang="zh-CN" baseline="-25000" dirty="0" err="1">
                <a:cs typeface="Times New Roman"/>
              </a:rPr>
              <a:t>B</a:t>
            </a:r>
            <a:r>
              <a:rPr lang="zh-CN" altLang="en-US" dirty="0">
                <a:cs typeface="Times New Roman"/>
              </a:rPr>
              <a:t>，不能计算出</a:t>
            </a:r>
            <a:r>
              <a:rPr lang="en-US" altLang="zh-CN" dirty="0">
                <a:cs typeface="Times New Roman"/>
              </a:rPr>
              <a:t>K</a:t>
            </a:r>
            <a:r>
              <a:rPr lang="zh-CN" altLang="en-US" dirty="0">
                <a:cs typeface="Times New Roman"/>
              </a:rPr>
              <a:t>。</a:t>
            </a:r>
            <a:endParaRPr lang="en-US" altLang="zh-CN" dirty="0">
              <a:cs typeface="Times New Roman"/>
            </a:endParaRPr>
          </a:p>
          <a:p>
            <a:pPr marL="725488" lvl="1" indent="-300038"/>
            <a:r>
              <a:rPr lang="zh-CN" altLang="en-US" dirty="0">
                <a:cs typeface="Times New Roman"/>
              </a:rPr>
              <a:t>由于公钥证书参与计算，不能进行中间人</a:t>
            </a:r>
            <a:r>
              <a:rPr lang="zh-CN" altLang="en-US" dirty="0" smtClean="0">
                <a:cs typeface="Times New Roman"/>
              </a:rPr>
              <a:t>攻击</a:t>
            </a:r>
            <a:endParaRPr lang="en-US" altLang="zh-CN" dirty="0">
              <a:cs typeface="Times New Roman"/>
            </a:endParaRP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28808573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加密密钥交换协议</a:t>
            </a:r>
            <a:r>
              <a:rPr lang="en-US" altLang="zh-CN" sz="3600" dirty="0" smtClean="0"/>
              <a:t>EKE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Steves</a:t>
            </a:r>
            <a:r>
              <a:rPr lang="en-US" altLang="zh-CN" dirty="0" smtClean="0"/>
              <a:t> </a:t>
            </a:r>
            <a:r>
              <a:rPr lang="en-US" altLang="zh-CN" dirty="0" err="1" smtClean="0"/>
              <a:t>Bellovin</a:t>
            </a:r>
            <a:r>
              <a:rPr lang="zh-CN" altLang="en-US" dirty="0" smtClean="0"/>
              <a:t>和</a:t>
            </a:r>
            <a:r>
              <a:rPr lang="en-US" altLang="zh-CN" dirty="0" smtClean="0"/>
              <a:t>Michael Merritt</a:t>
            </a:r>
            <a:r>
              <a:rPr lang="zh-CN" altLang="en-US" dirty="0" smtClean="0"/>
              <a:t>设计</a:t>
            </a:r>
            <a:endParaRPr lang="en-US" altLang="zh-CN" dirty="0" smtClean="0"/>
          </a:p>
          <a:p>
            <a:pPr lvl="1"/>
            <a:r>
              <a:rPr lang="zh-CN" altLang="en-US" dirty="0" smtClean="0"/>
              <a:t>用共享的对称密钥</a:t>
            </a:r>
            <a:r>
              <a:rPr lang="en-US" altLang="zh-CN" dirty="0" smtClean="0"/>
              <a:t>P</a:t>
            </a:r>
            <a:r>
              <a:rPr lang="zh-CN" altLang="en-US" dirty="0" smtClean="0"/>
              <a:t>来保护随机产生的会话密钥</a:t>
            </a:r>
            <a:r>
              <a:rPr lang="en-US" altLang="zh-CN" dirty="0" smtClean="0"/>
              <a:t>K</a:t>
            </a:r>
            <a:r>
              <a:rPr lang="zh-CN" altLang="en-US" dirty="0" smtClean="0"/>
              <a:t>：</a:t>
            </a:r>
          </a:p>
          <a:p>
            <a:pPr marL="914400" lvl="1" indent="-457200">
              <a:buFont typeface="+mj-lt"/>
              <a:buAutoNum type="arabicPeriod"/>
            </a:pPr>
            <a:r>
              <a:rPr lang="en-US" altLang="zh-CN" dirty="0" smtClean="0"/>
              <a:t>A </a:t>
            </a:r>
            <a:r>
              <a:rPr lang="zh-CN" altLang="en-US" dirty="0" smtClean="0"/>
              <a:t>随机产生一对公开</a:t>
            </a:r>
            <a:r>
              <a:rPr lang="en-US" altLang="zh-CN" dirty="0" smtClean="0"/>
              <a:t>/</a:t>
            </a:r>
            <a:r>
              <a:rPr lang="zh-CN" altLang="en-US" dirty="0" smtClean="0"/>
              <a:t>隐蔽密钥，使用对称密钥算法和密钥</a:t>
            </a:r>
            <a:r>
              <a:rPr lang="en-US" altLang="zh-CN" dirty="0" smtClean="0"/>
              <a:t>P</a:t>
            </a:r>
            <a:r>
              <a:rPr lang="zh-CN" altLang="en-US" dirty="0" smtClean="0"/>
              <a:t>将公开密钥</a:t>
            </a:r>
            <a:r>
              <a:rPr lang="en-US" altLang="zh-CN" dirty="0" smtClean="0"/>
              <a:t>K'</a:t>
            </a:r>
            <a:r>
              <a:rPr lang="zh-CN" altLang="en-US" dirty="0" smtClean="0"/>
              <a:t>加密，将标识符</a:t>
            </a:r>
            <a:r>
              <a:rPr lang="en-US" altLang="zh-CN" dirty="0" smtClean="0"/>
              <a:t>A</a:t>
            </a:r>
            <a:r>
              <a:rPr lang="zh-CN" altLang="en-US" dirty="0" smtClean="0"/>
              <a:t>和</a:t>
            </a:r>
            <a:r>
              <a:rPr lang="en-US" altLang="zh-CN" dirty="0" smtClean="0"/>
              <a:t>E</a:t>
            </a:r>
            <a:r>
              <a:rPr lang="en-US" altLang="zh-CN" baseline="-25000" dirty="0" smtClean="0"/>
              <a:t>P</a:t>
            </a:r>
            <a:r>
              <a:rPr lang="en-US" altLang="zh-CN" dirty="0" smtClean="0"/>
              <a:t>(K')</a:t>
            </a:r>
            <a:r>
              <a:rPr lang="zh-CN" altLang="en-US" dirty="0" smtClean="0"/>
              <a:t>发给</a:t>
            </a:r>
            <a:r>
              <a:rPr lang="en-US" altLang="zh-CN" dirty="0" smtClean="0"/>
              <a:t>B</a:t>
            </a:r>
          </a:p>
          <a:p>
            <a:pPr marL="914400" lvl="1" indent="-457200">
              <a:buFont typeface="+mj-lt"/>
              <a:buAutoNum type="arabicPeriod"/>
            </a:pPr>
            <a:r>
              <a:rPr lang="en-US" altLang="zh-CN" dirty="0" smtClean="0"/>
              <a:t>B</a:t>
            </a:r>
            <a:r>
              <a:rPr lang="zh-CN" altLang="en-US" dirty="0" smtClean="0"/>
              <a:t>知道</a:t>
            </a:r>
            <a:r>
              <a:rPr lang="en-US" altLang="zh-CN" dirty="0" smtClean="0"/>
              <a:t>P</a:t>
            </a:r>
            <a:r>
              <a:rPr lang="zh-CN" altLang="en-US" dirty="0" smtClean="0"/>
              <a:t>，可解</a:t>
            </a:r>
            <a:r>
              <a:rPr lang="en-US" altLang="zh-CN" dirty="0" smtClean="0"/>
              <a:t>K'</a:t>
            </a:r>
            <a:r>
              <a:rPr lang="zh-CN" altLang="en-US" dirty="0" smtClean="0"/>
              <a:t>。</a:t>
            </a:r>
            <a:r>
              <a:rPr lang="en-US" altLang="zh-CN" dirty="0" smtClean="0"/>
              <a:t>B</a:t>
            </a:r>
            <a:r>
              <a:rPr lang="zh-CN" altLang="en-US" dirty="0" smtClean="0"/>
              <a:t>产生随机会话密钥</a:t>
            </a:r>
            <a:r>
              <a:rPr lang="en-US" altLang="zh-CN" dirty="0" smtClean="0"/>
              <a:t>K</a:t>
            </a:r>
            <a:r>
              <a:rPr lang="zh-CN" altLang="en-US" dirty="0" smtClean="0"/>
              <a:t>，向</a:t>
            </a:r>
            <a:r>
              <a:rPr lang="en-US" altLang="zh-CN" dirty="0" smtClean="0"/>
              <a:t>A</a:t>
            </a:r>
            <a:r>
              <a:rPr lang="zh-CN" altLang="en-US" dirty="0" smtClean="0"/>
              <a:t>发送</a:t>
            </a:r>
            <a:r>
              <a:rPr lang="en-US" altLang="zh-CN" dirty="0" smtClean="0"/>
              <a:t>E</a:t>
            </a:r>
            <a:r>
              <a:rPr lang="en-US" altLang="zh-CN" baseline="-25000" dirty="0" smtClean="0"/>
              <a:t>P</a:t>
            </a:r>
            <a:r>
              <a:rPr lang="en-US" altLang="zh-CN" dirty="0" smtClean="0"/>
              <a:t>(E</a:t>
            </a:r>
            <a:r>
              <a:rPr lang="en-US" altLang="zh-CN" baseline="-25000" dirty="0" smtClean="0"/>
              <a:t>K'</a:t>
            </a:r>
            <a:r>
              <a:rPr lang="en-US" altLang="zh-CN" dirty="0" smtClean="0"/>
              <a:t>(K))</a:t>
            </a:r>
          </a:p>
          <a:p>
            <a:pPr marL="914400" lvl="1" indent="-457200">
              <a:buFont typeface="+mj-lt"/>
              <a:buAutoNum type="arabicPeriod"/>
            </a:pPr>
            <a:r>
              <a:rPr lang="en-US" altLang="zh-CN" dirty="0" smtClean="0"/>
              <a:t>A</a:t>
            </a:r>
            <a:r>
              <a:rPr lang="zh-CN" altLang="en-US" dirty="0" smtClean="0"/>
              <a:t>解出</a:t>
            </a:r>
            <a:r>
              <a:rPr lang="en-US" altLang="zh-CN" dirty="0" smtClean="0"/>
              <a:t>K</a:t>
            </a:r>
          </a:p>
          <a:p>
            <a:pPr marL="914400" lvl="1" indent="-457200">
              <a:buFont typeface="+mj-lt"/>
              <a:buAutoNum type="arabicPeriod"/>
            </a:pPr>
            <a:r>
              <a:rPr lang="en-US" altLang="zh-CN" dirty="0" smtClean="0"/>
              <a:t>A</a:t>
            </a:r>
            <a:r>
              <a:rPr lang="zh-CN" altLang="en-US" dirty="0" smtClean="0"/>
              <a:t>产生随机数</a:t>
            </a:r>
            <a:r>
              <a:rPr lang="en-US" altLang="zh-CN" dirty="0" smtClean="0"/>
              <a:t>R</a:t>
            </a:r>
            <a:r>
              <a:rPr lang="en-US" altLang="zh-CN" baseline="-25000" dirty="0" smtClean="0"/>
              <a:t>A</a:t>
            </a:r>
            <a:r>
              <a:rPr lang="zh-CN" altLang="en-US" dirty="0" smtClean="0"/>
              <a:t>，向</a:t>
            </a:r>
            <a:r>
              <a:rPr lang="en-US" altLang="zh-CN" dirty="0" smtClean="0"/>
              <a:t>B</a:t>
            </a:r>
            <a:r>
              <a:rPr lang="zh-CN" altLang="en-US" dirty="0" smtClean="0"/>
              <a:t>发送</a:t>
            </a:r>
            <a:r>
              <a:rPr lang="en-US" altLang="zh-CN" dirty="0" smtClean="0"/>
              <a:t>E</a:t>
            </a:r>
            <a:r>
              <a:rPr lang="en-US" altLang="zh-CN" baseline="-25000" dirty="0" smtClean="0"/>
              <a:t>K</a:t>
            </a:r>
            <a:r>
              <a:rPr lang="en-US" altLang="zh-CN" dirty="0" smtClean="0"/>
              <a:t>(R</a:t>
            </a:r>
            <a:r>
              <a:rPr lang="en-US" altLang="zh-CN" baseline="-25000" dirty="0" smtClean="0"/>
              <a:t>A</a:t>
            </a:r>
            <a:r>
              <a:rPr lang="en-US" altLang="zh-CN" dirty="0" smtClean="0"/>
              <a:t>)</a:t>
            </a:r>
          </a:p>
          <a:p>
            <a:pPr marL="914400" lvl="1" indent="-457200">
              <a:buFont typeface="+mj-lt"/>
              <a:buAutoNum type="arabicPeriod"/>
            </a:pPr>
            <a:r>
              <a:rPr lang="en-US" altLang="zh-CN" dirty="0" smtClean="0"/>
              <a:t>B</a:t>
            </a:r>
            <a:r>
              <a:rPr lang="zh-CN" altLang="en-US" dirty="0" smtClean="0"/>
              <a:t>产生</a:t>
            </a:r>
            <a:r>
              <a:rPr lang="en-US" altLang="zh-CN" dirty="0" smtClean="0"/>
              <a:t>R</a:t>
            </a:r>
            <a:r>
              <a:rPr lang="en-US" altLang="zh-CN" baseline="-25000" dirty="0" smtClean="0"/>
              <a:t>B</a:t>
            </a:r>
            <a:r>
              <a:rPr lang="zh-CN" altLang="en-US" dirty="0" smtClean="0"/>
              <a:t>，向</a:t>
            </a:r>
            <a:r>
              <a:rPr lang="en-US" altLang="zh-CN" dirty="0" smtClean="0"/>
              <a:t>A</a:t>
            </a:r>
            <a:r>
              <a:rPr lang="zh-CN" altLang="en-US" dirty="0" smtClean="0"/>
              <a:t>发送</a:t>
            </a:r>
            <a:r>
              <a:rPr lang="en-US" altLang="zh-CN" dirty="0" smtClean="0"/>
              <a:t>E</a:t>
            </a:r>
            <a:r>
              <a:rPr lang="en-US" altLang="zh-CN" baseline="-25000" dirty="0" smtClean="0"/>
              <a:t>K</a:t>
            </a:r>
            <a:r>
              <a:rPr lang="en-US" altLang="zh-CN" dirty="0" smtClean="0"/>
              <a:t>(R</a:t>
            </a:r>
            <a:r>
              <a:rPr lang="en-US" altLang="zh-CN" baseline="-25000" dirty="0" smtClean="0"/>
              <a:t>A</a:t>
            </a:r>
            <a:r>
              <a:rPr lang="zh-CN" altLang="en-US" dirty="0" smtClean="0"/>
              <a:t>，</a:t>
            </a:r>
            <a:r>
              <a:rPr lang="en-US" altLang="zh-CN" dirty="0" smtClean="0"/>
              <a:t>R</a:t>
            </a:r>
            <a:r>
              <a:rPr lang="en-US" altLang="zh-CN" baseline="-25000" dirty="0" smtClean="0"/>
              <a:t>B</a:t>
            </a:r>
            <a:r>
              <a:rPr lang="en-US" altLang="zh-CN" dirty="0" smtClean="0"/>
              <a:t>)</a:t>
            </a:r>
          </a:p>
          <a:p>
            <a:pPr marL="914400" lvl="1" indent="-457200">
              <a:buFont typeface="+mj-lt"/>
              <a:buAutoNum type="arabicPeriod"/>
            </a:pPr>
            <a:r>
              <a:rPr lang="en-US" altLang="zh-CN" dirty="0" smtClean="0"/>
              <a:t>A</a:t>
            </a:r>
            <a:r>
              <a:rPr lang="zh-CN" altLang="en-US" dirty="0" smtClean="0"/>
              <a:t>收到后，确认</a:t>
            </a:r>
            <a:r>
              <a:rPr lang="en-US" altLang="zh-CN" dirty="0" smtClean="0"/>
              <a:t>B</a:t>
            </a:r>
            <a:r>
              <a:rPr lang="zh-CN" altLang="en-US" dirty="0" smtClean="0"/>
              <a:t>知道</a:t>
            </a:r>
            <a:r>
              <a:rPr lang="en-US" altLang="zh-CN" dirty="0" smtClean="0"/>
              <a:t>K</a:t>
            </a:r>
            <a:r>
              <a:rPr lang="zh-CN" altLang="en-US" dirty="0" smtClean="0"/>
              <a:t>。向</a:t>
            </a:r>
            <a:r>
              <a:rPr lang="en-US" altLang="zh-CN" dirty="0" smtClean="0"/>
              <a:t>B</a:t>
            </a:r>
            <a:r>
              <a:rPr lang="zh-CN" altLang="en-US" dirty="0" smtClean="0"/>
              <a:t>发送</a:t>
            </a:r>
            <a:r>
              <a:rPr lang="en-US" altLang="zh-CN" dirty="0" smtClean="0"/>
              <a:t>E</a:t>
            </a:r>
            <a:r>
              <a:rPr lang="en-US" altLang="zh-CN" baseline="-25000" dirty="0" smtClean="0"/>
              <a:t>K</a:t>
            </a:r>
            <a:r>
              <a:rPr lang="en-US" altLang="zh-CN" dirty="0" smtClean="0"/>
              <a:t>(R</a:t>
            </a:r>
            <a:r>
              <a:rPr lang="en-US" altLang="zh-CN" baseline="-25000" dirty="0" smtClean="0"/>
              <a:t>B</a:t>
            </a:r>
            <a:r>
              <a:rPr lang="en-US" altLang="zh-CN" dirty="0" smtClean="0"/>
              <a:t>)</a:t>
            </a:r>
          </a:p>
          <a:p>
            <a:pPr marL="914400" lvl="1" indent="-457200">
              <a:buFont typeface="+mj-lt"/>
              <a:buAutoNum type="arabicPeriod"/>
            </a:pPr>
            <a:r>
              <a:rPr lang="en-US" altLang="zh-CN" dirty="0" smtClean="0"/>
              <a:t>B</a:t>
            </a:r>
            <a:r>
              <a:rPr lang="zh-CN" altLang="en-US" dirty="0" smtClean="0"/>
              <a:t>收到后，确认</a:t>
            </a:r>
            <a:r>
              <a:rPr lang="en-US" altLang="zh-CN" dirty="0" smtClean="0"/>
              <a:t>A</a:t>
            </a:r>
            <a:r>
              <a:rPr lang="zh-CN" altLang="en-US" dirty="0" smtClean="0"/>
              <a:t>知道</a:t>
            </a:r>
            <a:r>
              <a:rPr lang="en-US" altLang="zh-CN" dirty="0" smtClean="0"/>
              <a:t>K</a:t>
            </a:r>
            <a:r>
              <a:rPr lang="zh-CN" altLang="en-US" dirty="0" smtClean="0"/>
              <a:t>。则交换与鉴别成功。</a:t>
            </a:r>
          </a:p>
          <a:p>
            <a:pPr lvl="1">
              <a:buNone/>
            </a:pPr>
            <a:r>
              <a:rPr lang="zh-CN" altLang="en-US" dirty="0" smtClean="0"/>
              <a:t>前三步交换密钥，后四步双向身份认证。</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15358991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sz="2400" dirty="0" smtClean="0"/>
              <a:t>为什么这么复杂？</a:t>
            </a:r>
            <a:endParaRPr lang="en-US" altLang="zh-CN" sz="2400" dirty="0" smtClean="0"/>
          </a:p>
          <a:p>
            <a:endParaRPr lang="en-US" altLang="zh-CN" sz="2400" dirty="0" smtClean="0"/>
          </a:p>
          <a:p>
            <a:pPr fontAlgn="base"/>
            <a:r>
              <a:rPr lang="zh-CN" altLang="en-US" sz="2400" dirty="0" smtClean="0"/>
              <a:t>若直接用</a:t>
            </a:r>
            <a:r>
              <a:rPr lang="en-US" sz="2400" dirty="0" smtClean="0"/>
              <a:t>P</a:t>
            </a:r>
            <a:r>
              <a:rPr lang="zh-CN" altLang="en-US" sz="2400" dirty="0" smtClean="0"/>
              <a:t>加密</a:t>
            </a:r>
            <a:r>
              <a:rPr lang="en-US" sz="2400" dirty="0" smtClean="0"/>
              <a:t>K</a:t>
            </a:r>
            <a:r>
              <a:rPr lang="zh-CN" altLang="en-US" sz="2400" dirty="0" smtClean="0"/>
              <a:t>，则</a:t>
            </a:r>
            <a:r>
              <a:rPr lang="zh-CN" altLang="en-US" sz="2400" dirty="0"/>
              <a:t>攻击者</a:t>
            </a:r>
            <a:r>
              <a:rPr lang="en-US" sz="2400" dirty="0" smtClean="0"/>
              <a:t>E</a:t>
            </a:r>
            <a:r>
              <a:rPr lang="zh-CN" altLang="en-US" sz="2400" dirty="0" smtClean="0"/>
              <a:t>可以猜测</a:t>
            </a:r>
            <a:r>
              <a:rPr lang="en-US" sz="2400" dirty="0" smtClean="0"/>
              <a:t>K</a:t>
            </a:r>
            <a:r>
              <a:rPr lang="zh-CN" altLang="en-US" sz="2400" dirty="0" smtClean="0"/>
              <a:t>的值，并验证猜测</a:t>
            </a:r>
            <a:endParaRPr lang="en-US" sz="2400" dirty="0" smtClean="0"/>
          </a:p>
          <a:p>
            <a:pPr lvl="1" fontAlgn="base"/>
            <a:r>
              <a:rPr lang="zh-CN" altLang="en-US" sz="2000" dirty="0" smtClean="0"/>
              <a:t>人们总是选择坏的口令</a:t>
            </a:r>
            <a:endParaRPr lang="en-US" altLang="zh-CN" sz="2000" dirty="0" smtClean="0"/>
          </a:p>
          <a:p>
            <a:r>
              <a:rPr lang="en-US" altLang="zh-CN" sz="2400" dirty="0" smtClean="0"/>
              <a:t>EKE</a:t>
            </a:r>
            <a:r>
              <a:rPr lang="zh-CN" altLang="en-US" sz="2400" dirty="0" smtClean="0"/>
              <a:t>协议中，</a:t>
            </a:r>
            <a:r>
              <a:rPr lang="en-US" altLang="zh-CN" sz="2400" dirty="0" smtClean="0"/>
              <a:t>P</a:t>
            </a:r>
            <a:r>
              <a:rPr lang="zh-CN" altLang="en-US" sz="2400" dirty="0" smtClean="0"/>
              <a:t>可以是一个弱口令。</a:t>
            </a:r>
            <a:endParaRPr lang="en-US" altLang="zh-CN" sz="2400" dirty="0" smtClean="0"/>
          </a:p>
          <a:p>
            <a:pPr lvl="1"/>
            <a:r>
              <a:rPr lang="zh-CN" altLang="en-US" sz="2000" dirty="0" smtClean="0"/>
              <a:t>攻击者</a:t>
            </a:r>
            <a:r>
              <a:rPr lang="en-US" altLang="zh-CN" sz="2000" dirty="0" smtClean="0"/>
              <a:t>E</a:t>
            </a:r>
            <a:r>
              <a:rPr lang="zh-CN" altLang="en-US" sz="2000" dirty="0" smtClean="0"/>
              <a:t>仅能知道</a:t>
            </a:r>
            <a:r>
              <a:rPr lang="en-US" altLang="zh-CN" sz="2000" dirty="0" smtClean="0"/>
              <a:t>E</a:t>
            </a:r>
            <a:r>
              <a:rPr lang="en-US" altLang="zh-CN" sz="2000" baseline="-25000" dirty="0" smtClean="0"/>
              <a:t>P</a:t>
            </a:r>
            <a:r>
              <a:rPr lang="en-US" altLang="zh-CN" sz="2000" dirty="0" smtClean="0"/>
              <a:t>(K'), E</a:t>
            </a:r>
            <a:r>
              <a:rPr lang="en-US" altLang="zh-CN" sz="2000" baseline="-25000" dirty="0" smtClean="0"/>
              <a:t>P</a:t>
            </a:r>
            <a:r>
              <a:rPr lang="en-US" altLang="zh-CN" sz="2000" dirty="0" smtClean="0"/>
              <a:t>(PU</a:t>
            </a:r>
            <a:r>
              <a:rPr lang="en-US" altLang="zh-CN" sz="2000" baseline="-25000" dirty="0" smtClean="0"/>
              <a:t>K'</a:t>
            </a:r>
            <a:r>
              <a:rPr lang="en-US" altLang="zh-CN" sz="2000" dirty="0" smtClean="0"/>
              <a:t>(K))</a:t>
            </a:r>
            <a:r>
              <a:rPr lang="zh-CN" altLang="en-US" sz="2000" dirty="0" smtClean="0"/>
              <a:t>和一些用</a:t>
            </a:r>
            <a:r>
              <a:rPr lang="en-US" altLang="zh-CN" sz="2000" dirty="0" smtClean="0"/>
              <a:t>K</a:t>
            </a:r>
            <a:r>
              <a:rPr lang="zh-CN" altLang="en-US" sz="2000" dirty="0" smtClean="0"/>
              <a:t>来加密的随机数</a:t>
            </a:r>
            <a:endParaRPr lang="en-US" altLang="zh-CN" sz="2000" dirty="0" smtClean="0"/>
          </a:p>
          <a:p>
            <a:pPr lvl="1"/>
            <a:r>
              <a:rPr lang="zh-CN" altLang="en-US" sz="2000" dirty="0" smtClean="0"/>
              <a:t>在没有破译公钥算法前，</a:t>
            </a:r>
            <a:r>
              <a:rPr lang="en-US" altLang="zh-CN" sz="2000" dirty="0" smtClean="0"/>
              <a:t>E</a:t>
            </a:r>
            <a:r>
              <a:rPr lang="zh-CN" altLang="en-US" sz="2000" dirty="0" smtClean="0"/>
              <a:t>无法验证他对</a:t>
            </a:r>
            <a:r>
              <a:rPr lang="en-US" altLang="zh-CN" sz="2000" dirty="0" smtClean="0"/>
              <a:t>P</a:t>
            </a:r>
            <a:r>
              <a:rPr lang="zh-CN" altLang="en-US" sz="2000" dirty="0" smtClean="0"/>
              <a:t>的猜测</a:t>
            </a:r>
            <a:endParaRPr lang="en-US" altLang="zh-CN" sz="2000" dirty="0" smtClean="0"/>
          </a:p>
          <a:p>
            <a:pPr lvl="2"/>
            <a:r>
              <a:rPr lang="zh-CN" altLang="en-US" dirty="0" smtClean="0"/>
              <a:t>公钥密码系统的密钥很长，穷举攻击工作量比对称密码系统的大得多</a:t>
            </a:r>
            <a:endParaRPr lang="en-US" altLang="zh-CN" dirty="0" smtClean="0"/>
          </a:p>
          <a:p>
            <a:pPr lvl="1"/>
            <a:endParaRPr lang="en-US" altLang="zh-CN" sz="2000" dirty="0" smtClean="0"/>
          </a:p>
          <a:p>
            <a:r>
              <a:rPr lang="en-US" altLang="zh-CN" sz="2400" dirty="0" smtClean="0">
                <a:solidFill>
                  <a:srgbClr val="FF0000"/>
                </a:solidFill>
              </a:rPr>
              <a:t>EKE</a:t>
            </a:r>
            <a:r>
              <a:rPr lang="zh-CN" altLang="en-US" sz="2400" dirty="0" smtClean="0">
                <a:solidFill>
                  <a:srgbClr val="FF0000"/>
                </a:solidFill>
              </a:rPr>
              <a:t>将对称密码和公开密钥密码系统相结合，通过弱口令</a:t>
            </a:r>
            <a:r>
              <a:rPr lang="en-US" altLang="zh-CN" sz="2400" dirty="0" smtClean="0">
                <a:solidFill>
                  <a:srgbClr val="FF0000"/>
                </a:solidFill>
              </a:rPr>
              <a:t>P</a:t>
            </a:r>
            <a:r>
              <a:rPr lang="zh-CN" altLang="en-US" sz="2400" dirty="0" smtClean="0">
                <a:solidFill>
                  <a:srgbClr val="FF0000"/>
                </a:solidFill>
              </a:rPr>
              <a:t>来建立安全性强的会话密钥</a:t>
            </a:r>
            <a:endParaRPr lang="en-US" altLang="zh-CN" sz="2400" dirty="0" smtClean="0">
              <a:solidFill>
                <a:srgbClr val="FF000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6636370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加强的</a:t>
            </a:r>
            <a:r>
              <a:rPr lang="en-US" altLang="zh-CN" dirty="0" smtClean="0"/>
              <a:t>EKE</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4</a:t>
            </a:r>
            <a:r>
              <a:rPr lang="zh-CN" altLang="en-US" dirty="0" smtClean="0"/>
              <a:t>步，</a:t>
            </a:r>
            <a:r>
              <a:rPr lang="en-US" altLang="zh-CN" dirty="0" smtClean="0"/>
              <a:t>A</a:t>
            </a:r>
            <a:r>
              <a:rPr lang="zh-CN" altLang="en-US" dirty="0" smtClean="0"/>
              <a:t>产生一个新随机数</a:t>
            </a:r>
            <a:r>
              <a:rPr lang="en-US" altLang="zh-CN" dirty="0" smtClean="0"/>
              <a:t>S</a:t>
            </a:r>
            <a:r>
              <a:rPr lang="en-US" altLang="zh-CN" baseline="-25000" dirty="0" smtClean="0"/>
              <a:t>A</a:t>
            </a:r>
            <a:r>
              <a:rPr lang="zh-CN" altLang="en-US" dirty="0" smtClean="0"/>
              <a:t>，发送</a:t>
            </a:r>
            <a:r>
              <a:rPr lang="en-US" altLang="zh-CN" dirty="0" smtClean="0"/>
              <a:t>E</a:t>
            </a:r>
            <a:r>
              <a:rPr lang="en-US" altLang="zh-CN" baseline="-25000" dirty="0" smtClean="0"/>
              <a:t>K</a:t>
            </a:r>
            <a:r>
              <a:rPr lang="en-US" altLang="zh-CN" dirty="0" smtClean="0"/>
              <a:t>(R</a:t>
            </a:r>
            <a:r>
              <a:rPr lang="en-US" altLang="zh-CN" baseline="-25000" dirty="0" smtClean="0"/>
              <a:t>A</a:t>
            </a:r>
            <a:r>
              <a:rPr lang="en-US" altLang="zh-CN" dirty="0" smtClean="0"/>
              <a:t>,S</a:t>
            </a:r>
            <a:r>
              <a:rPr lang="en-US" altLang="zh-CN" baseline="-25000" dirty="0" smtClean="0"/>
              <a:t>A</a:t>
            </a:r>
            <a:r>
              <a:rPr lang="en-US" altLang="zh-CN" dirty="0" smtClean="0"/>
              <a:t>)</a:t>
            </a:r>
          </a:p>
          <a:p>
            <a:r>
              <a:rPr lang="zh-CN" altLang="en-US" dirty="0" smtClean="0"/>
              <a:t>第</a:t>
            </a:r>
            <a:r>
              <a:rPr lang="en-US" altLang="zh-CN" dirty="0" smtClean="0"/>
              <a:t>5</a:t>
            </a:r>
            <a:r>
              <a:rPr lang="zh-CN" altLang="en-US" dirty="0" smtClean="0"/>
              <a:t>步，</a:t>
            </a:r>
            <a:r>
              <a:rPr lang="en-US" altLang="zh-CN" dirty="0" smtClean="0"/>
              <a:t>B</a:t>
            </a:r>
            <a:r>
              <a:rPr lang="zh-CN" altLang="en-US" dirty="0" smtClean="0"/>
              <a:t>产生一个新随机数</a:t>
            </a:r>
            <a:r>
              <a:rPr lang="en-US" altLang="zh-CN" dirty="0" smtClean="0"/>
              <a:t>S</a:t>
            </a:r>
            <a:r>
              <a:rPr lang="en-US" altLang="zh-CN" baseline="-25000" dirty="0" smtClean="0"/>
              <a:t>B</a:t>
            </a:r>
            <a:r>
              <a:rPr lang="zh-CN" altLang="en-US" dirty="0" smtClean="0"/>
              <a:t>，发送</a:t>
            </a:r>
            <a:r>
              <a:rPr lang="en-US" altLang="zh-CN" dirty="0" smtClean="0"/>
              <a:t>E</a:t>
            </a:r>
            <a:r>
              <a:rPr lang="en-US" altLang="zh-CN" baseline="-25000" dirty="0" smtClean="0"/>
              <a:t>K</a:t>
            </a:r>
            <a:r>
              <a:rPr lang="en-US" altLang="zh-CN" dirty="0" smtClean="0"/>
              <a:t>(R</a:t>
            </a:r>
            <a:r>
              <a:rPr lang="en-US" altLang="zh-CN" baseline="-25000" dirty="0" smtClean="0"/>
              <a:t>A</a:t>
            </a:r>
            <a:r>
              <a:rPr lang="en-US" altLang="zh-CN" dirty="0" smtClean="0"/>
              <a:t>,R</a:t>
            </a:r>
            <a:r>
              <a:rPr lang="en-US" altLang="zh-CN" baseline="-25000" dirty="0" smtClean="0"/>
              <a:t>B</a:t>
            </a:r>
            <a:r>
              <a:rPr lang="en-US" altLang="zh-CN" dirty="0" smtClean="0"/>
              <a:t>,S</a:t>
            </a:r>
            <a:r>
              <a:rPr lang="en-US" altLang="zh-CN" baseline="-25000" dirty="0" smtClean="0"/>
              <a:t>B</a:t>
            </a:r>
            <a:r>
              <a:rPr lang="en-US" altLang="zh-CN" dirty="0" smtClean="0"/>
              <a:t>)</a:t>
            </a:r>
          </a:p>
          <a:p>
            <a:r>
              <a:rPr lang="zh-CN" altLang="en-US" dirty="0" smtClean="0"/>
              <a:t>会话密钥为</a:t>
            </a:r>
            <a:r>
              <a:rPr lang="en-US" altLang="zh-CN" dirty="0" smtClean="0"/>
              <a:t>S=S</a:t>
            </a:r>
            <a:r>
              <a:rPr lang="en-US" altLang="zh-CN" baseline="-25000" dirty="0" smtClean="0"/>
              <a:t>A</a:t>
            </a:r>
            <a:r>
              <a:rPr lang="en-US" altLang="zh-CN" dirty="0" smtClean="0">
                <a:sym typeface="Symbol"/>
              </a:rPr>
              <a:t></a:t>
            </a:r>
            <a:r>
              <a:rPr lang="en-US" altLang="zh-CN" dirty="0" smtClean="0"/>
              <a:t>S</a:t>
            </a:r>
            <a:r>
              <a:rPr lang="en-US" altLang="zh-CN" baseline="-25000" dirty="0" smtClean="0"/>
              <a:t>B</a:t>
            </a:r>
            <a:r>
              <a:rPr lang="zh-CN" altLang="en-US" dirty="0" smtClean="0"/>
              <a:t>，</a:t>
            </a:r>
            <a:r>
              <a:rPr lang="en-US" altLang="zh-CN" dirty="0" smtClean="0"/>
              <a:t>K</a:t>
            </a:r>
            <a:r>
              <a:rPr lang="zh-CN" altLang="en-US" dirty="0" smtClean="0"/>
              <a:t>被舍弃</a:t>
            </a:r>
            <a:endParaRPr lang="en-US" altLang="zh-CN" dirty="0" smtClean="0"/>
          </a:p>
          <a:p>
            <a:endParaRPr lang="en-US" altLang="zh-CN" dirty="0" smtClean="0"/>
          </a:p>
          <a:p>
            <a:r>
              <a:rPr lang="zh-CN" altLang="en-US" dirty="0" smtClean="0"/>
              <a:t>分析：</a:t>
            </a:r>
            <a:endParaRPr lang="en-US" altLang="zh-CN" dirty="0" smtClean="0"/>
          </a:p>
          <a:p>
            <a:pPr lvl="1"/>
            <a:r>
              <a:rPr lang="en-US" altLang="zh-CN" dirty="0" smtClean="0"/>
              <a:t>P</a:t>
            </a:r>
            <a:r>
              <a:rPr lang="zh-CN" altLang="en-US" dirty="0" smtClean="0"/>
              <a:t>没有直接用来加密可直接导出</a:t>
            </a:r>
            <a:r>
              <a:rPr lang="en-US" altLang="zh-CN" dirty="0" smtClean="0"/>
              <a:t>S</a:t>
            </a:r>
            <a:r>
              <a:rPr lang="zh-CN" altLang="en-US" dirty="0" smtClean="0"/>
              <a:t>的东西</a:t>
            </a:r>
            <a:endParaRPr lang="en-US" altLang="zh-CN" dirty="0" smtClean="0"/>
          </a:p>
          <a:p>
            <a:pPr lvl="1"/>
            <a:r>
              <a:rPr lang="en-US" altLang="zh-CN" dirty="0" smtClean="0"/>
              <a:t>K</a:t>
            </a:r>
            <a:r>
              <a:rPr lang="zh-CN" altLang="en-US" dirty="0" smtClean="0"/>
              <a:t>仅用来加密少量随机数据，且</a:t>
            </a:r>
            <a:r>
              <a:rPr lang="en-US" altLang="zh-CN" dirty="0" smtClean="0"/>
              <a:t>S</a:t>
            </a:r>
            <a:r>
              <a:rPr lang="zh-CN" altLang="en-US" dirty="0" smtClean="0"/>
              <a:t>从没有单独加密过</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3141873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第四节 秘密分享技术</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FC6C3F5E-09DE-47CB-B45C-8870030737BE}" type="slidenum">
              <a:rPr lang="zh-CN" altLang="en-US" smtClean="0"/>
              <a:pPr>
                <a:defRPr/>
              </a:pPr>
              <a:t>89</a:t>
            </a:fld>
            <a:endParaRPr lang="en-US" altLang="zh-CN" dirty="0"/>
          </a:p>
        </p:txBody>
      </p:sp>
    </p:spTree>
    <p:extLst>
      <p:ext uri="{BB962C8B-B14F-4D97-AF65-F5344CB8AC3E}">
        <p14:creationId xmlns:p14="http://schemas.microsoft.com/office/powerpoint/2010/main" val="1857686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存储转发通信网络中的加密覆盖范围</a:t>
            </a:r>
            <a:endParaRPr lang="zh-CN" altLang="en-US" sz="3600" dirty="0"/>
          </a:p>
        </p:txBody>
      </p:sp>
      <p:pic>
        <p:nvPicPr>
          <p:cNvPr id="1026" name="Picture 2"/>
          <p:cNvPicPr>
            <a:picLocks noChangeAspect="1" noChangeArrowheads="1"/>
          </p:cNvPicPr>
          <p:nvPr/>
        </p:nvPicPr>
        <p:blipFill>
          <a:blip r:embed="rId3" cstate="print"/>
          <a:srcRect/>
          <a:stretch>
            <a:fillRect/>
          </a:stretch>
        </p:blipFill>
        <p:spPr bwMode="auto">
          <a:xfrm>
            <a:off x="1214414" y="1412970"/>
            <a:ext cx="6786610" cy="4977513"/>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9</a:t>
            </a:fld>
            <a:endParaRPr lang="en-US" altLang="zh-CN" dirty="0"/>
          </a:p>
        </p:txBody>
      </p:sp>
      <p:sp>
        <p:nvSpPr>
          <p:cNvPr id="6" name="流程图: 可选过程 5">
            <a:hlinkClick r:id="rId4"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功能的应用</a:t>
            </a:r>
          </a:p>
        </p:txBody>
      </p:sp>
      <p:sp>
        <p:nvSpPr>
          <p:cNvPr id="7" name="流程图: 可选过程 6">
            <a:hlinkClick r:id="rId5"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密钥</a:t>
            </a:r>
            <a:r>
              <a:rPr lang="zh-CN" altLang="zh-CN" sz="1000" dirty="0">
                <a:latin typeface="楷体" pitchFamily="49" charset="-122"/>
                <a:ea typeface="楷体" pitchFamily="49" charset="-122"/>
              </a:rPr>
              <a:t>长度</a:t>
            </a:r>
            <a:endParaRPr lang="zh-CN" altLang="en-US" sz="1000" dirty="0"/>
          </a:p>
        </p:txBody>
      </p:sp>
      <p:sp>
        <p:nvSpPr>
          <p:cNvPr id="8" name="流程图: 可选过程 7">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密钥管理</a:t>
            </a:r>
            <a:r>
              <a:rPr lang="zh-CN" altLang="zh-CN" sz="1000" dirty="0">
                <a:latin typeface="楷体" pitchFamily="49" charset="-122"/>
                <a:ea typeface="楷体" pitchFamily="49" charset="-122"/>
              </a:rPr>
              <a:t>与密钥分配</a:t>
            </a:r>
          </a:p>
        </p:txBody>
      </p:sp>
      <p:sp>
        <p:nvSpPr>
          <p:cNvPr id="9" name="流程图: 可选过程 8">
            <a:hlinkClick r:id="rId7" action="ppaction://hlinksldjump"/>
          </p:cNvPr>
          <p:cNvSpPr/>
          <p:nvPr/>
        </p:nvSpPr>
        <p:spPr>
          <a:xfrm>
            <a:off x="4307388"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秘密</a:t>
            </a:r>
            <a:r>
              <a:rPr lang="zh-CN" altLang="zh-CN" sz="1000" dirty="0">
                <a:latin typeface="楷体" pitchFamily="49" charset="-122"/>
                <a:ea typeface="楷体" pitchFamily="49" charset="-122"/>
              </a:rPr>
              <a:t>分享技术</a:t>
            </a:r>
          </a:p>
        </p:txBody>
      </p:sp>
    </p:spTree>
    <p:extLst>
      <p:ext uri="{BB962C8B-B14F-4D97-AF65-F5344CB8AC3E}">
        <p14:creationId xmlns:p14="http://schemas.microsoft.com/office/powerpoint/2010/main" val="6493666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dirty="0"/>
          </a:p>
        </p:txBody>
      </p:sp>
      <p:sp>
        <p:nvSpPr>
          <p:cNvPr id="7" name="内容占位符 6"/>
          <p:cNvSpPr>
            <a:spLocks noGrp="1"/>
          </p:cNvSpPr>
          <p:nvPr>
            <p:ph idx="1"/>
          </p:nvPr>
        </p:nvSpPr>
        <p:spPr/>
        <p:txBody>
          <a:bodyPr>
            <a:normAutofit lnSpcReduction="10000"/>
          </a:bodyPr>
          <a:lstStyle/>
          <a:p>
            <a:r>
              <a:rPr lang="zh-CN" altLang="en-US" dirty="0" smtClean="0"/>
              <a:t>为防止密钥丢失（或被毁），应建立副本备份</a:t>
            </a:r>
            <a:endParaRPr lang="en-US" altLang="zh-CN" dirty="0" smtClean="0"/>
          </a:p>
          <a:p>
            <a:pPr lvl="1"/>
            <a:r>
              <a:rPr lang="zh-CN" altLang="en-US" dirty="0" smtClean="0"/>
              <a:t>备份越多，越容易泄露</a:t>
            </a:r>
            <a:endParaRPr lang="en-US" altLang="zh-CN" dirty="0" smtClean="0"/>
          </a:p>
          <a:p>
            <a:pPr lvl="1"/>
            <a:r>
              <a:rPr lang="zh-CN" altLang="en-US" dirty="0" smtClean="0"/>
              <a:t>备份越少，越容易丢失（或被毁）</a:t>
            </a:r>
            <a:endParaRPr lang="en-US" altLang="zh-CN" dirty="0" smtClean="0"/>
          </a:p>
          <a:p>
            <a:pPr lvl="1"/>
            <a:endParaRPr lang="en-US" altLang="zh-CN" dirty="0" smtClean="0"/>
          </a:p>
          <a:p>
            <a:r>
              <a:rPr lang="zh-CN" altLang="en-US" dirty="0" smtClean="0"/>
              <a:t>重要机构必须由数个人共同合作才能完成某件工作</a:t>
            </a:r>
            <a:endParaRPr lang="en-US" altLang="zh-CN" dirty="0" smtClean="0"/>
          </a:p>
          <a:p>
            <a:pPr lvl="1"/>
            <a:r>
              <a:rPr lang="zh-CN" altLang="en-US" dirty="0" smtClean="0"/>
              <a:t>例如：打开银行金库的大门，启动核导弹发射程序</a:t>
            </a:r>
            <a:endParaRPr lang="en-US" altLang="zh-CN" dirty="0" smtClean="0"/>
          </a:p>
          <a:p>
            <a:endParaRPr lang="en-US" altLang="zh-CN" dirty="0" smtClean="0"/>
          </a:p>
          <a:p>
            <a:r>
              <a:rPr lang="zh-CN" altLang="en-US" dirty="0" smtClean="0"/>
              <a:t>秘密共享：不增加备份数量的情况下，增加可靠性</a:t>
            </a:r>
            <a:endParaRPr lang="en-US" altLang="zh-CN" dirty="0" smtClean="0"/>
          </a:p>
          <a:p>
            <a:pPr lvl="1"/>
            <a:r>
              <a:rPr lang="zh-CN" altLang="en-US" dirty="0" smtClean="0"/>
              <a:t>由</a:t>
            </a:r>
            <a:r>
              <a:rPr lang="en-US" altLang="zh-CN" dirty="0" smtClean="0"/>
              <a:t>n</a:t>
            </a:r>
            <a:r>
              <a:rPr lang="zh-CN" altLang="en-US" dirty="0" smtClean="0"/>
              <a:t>个用户中的</a:t>
            </a:r>
            <a:r>
              <a:rPr lang="en-US" altLang="zh-CN" dirty="0" smtClean="0"/>
              <a:t>t</a:t>
            </a:r>
            <a:r>
              <a:rPr lang="zh-CN" altLang="en-US" dirty="0" smtClean="0"/>
              <a:t>个用户相互协作，完成某些重要任务</a:t>
            </a:r>
            <a:endParaRPr lang="en-US" altLang="zh-CN" dirty="0" smtClean="0"/>
          </a:p>
          <a:p>
            <a:pPr lvl="1"/>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90</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11" name="流程图: 可选过程 10">
            <a:hlinkClick r:id="rId5"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282557640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en-US" altLang="zh-CN" dirty="0" err="1" smtClean="0"/>
              <a:t>t,n</a:t>
            </a:r>
            <a:r>
              <a:rPr lang="en-US" altLang="zh-CN" dirty="0" smtClean="0"/>
              <a:t>)</a:t>
            </a:r>
            <a:r>
              <a:rPr lang="zh-CN" altLang="en-US" dirty="0" smtClean="0"/>
              <a:t>门限方案</a:t>
            </a:r>
            <a:endParaRPr lang="en-US" dirty="0"/>
          </a:p>
        </p:txBody>
      </p:sp>
      <p:sp>
        <p:nvSpPr>
          <p:cNvPr id="3" name="内容占位符 2"/>
          <p:cNvSpPr>
            <a:spLocks noGrp="1"/>
          </p:cNvSpPr>
          <p:nvPr>
            <p:ph idx="1"/>
          </p:nvPr>
        </p:nvSpPr>
        <p:spPr/>
        <p:txBody>
          <a:bodyPr/>
          <a:lstStyle/>
          <a:p>
            <a:r>
              <a:rPr lang="en-US" altLang="zh-CN" dirty="0" smtClean="0"/>
              <a:t>Shamir</a:t>
            </a:r>
            <a:r>
              <a:rPr lang="zh-CN" altLang="en-US" dirty="0" smtClean="0"/>
              <a:t>于</a:t>
            </a:r>
            <a:r>
              <a:rPr lang="en-US" altLang="zh-CN" dirty="0" smtClean="0"/>
              <a:t>1979</a:t>
            </a:r>
            <a:r>
              <a:rPr lang="zh-CN" altLang="en-US" dirty="0" smtClean="0"/>
              <a:t>年提出</a:t>
            </a:r>
            <a:endParaRPr lang="en-US" altLang="zh-CN" dirty="0" smtClean="0"/>
          </a:p>
          <a:p>
            <a:pPr lvl="1"/>
            <a:r>
              <a:rPr lang="zh-CN" altLang="en-US" dirty="0" smtClean="0"/>
              <a:t>将一个秘密</a:t>
            </a:r>
            <a:r>
              <a:rPr lang="en-US" altLang="zh-CN" dirty="0" smtClean="0"/>
              <a:t>K</a:t>
            </a:r>
            <a:r>
              <a:rPr lang="zh-CN" altLang="en-US" dirty="0" smtClean="0"/>
              <a:t>分解成</a:t>
            </a:r>
            <a:r>
              <a:rPr lang="en-US" altLang="zh-CN" dirty="0" smtClean="0"/>
              <a:t>n</a:t>
            </a:r>
            <a:r>
              <a:rPr lang="zh-CN" altLang="en-US" dirty="0" smtClean="0"/>
              <a:t>个影子（</a:t>
            </a:r>
            <a:r>
              <a:rPr lang="en-US" altLang="zh-CN" dirty="0" smtClean="0"/>
              <a:t>shadow, </a:t>
            </a:r>
            <a:r>
              <a:rPr lang="zh-CN" altLang="en-US" dirty="0" smtClean="0"/>
              <a:t>或称为共享）</a:t>
            </a:r>
            <a:r>
              <a:rPr lang="en-US" altLang="zh-CN" dirty="0" smtClean="0"/>
              <a:t>k</a:t>
            </a:r>
            <a:r>
              <a:rPr lang="en-US" altLang="zh-CN" baseline="-25000" dirty="0" smtClean="0"/>
              <a:t>1</a:t>
            </a:r>
            <a:r>
              <a:rPr lang="en-US" altLang="zh-CN" dirty="0" smtClean="0"/>
              <a:t>, k</a:t>
            </a:r>
            <a:r>
              <a:rPr lang="en-US" altLang="zh-CN" baseline="-25000" dirty="0" smtClean="0"/>
              <a:t>2</a:t>
            </a:r>
            <a:r>
              <a:rPr lang="en-US" altLang="zh-CN" dirty="0" smtClean="0"/>
              <a:t>, …, </a:t>
            </a:r>
            <a:r>
              <a:rPr lang="en-US" altLang="zh-CN" dirty="0" err="1" smtClean="0"/>
              <a:t>k</a:t>
            </a:r>
            <a:r>
              <a:rPr lang="en-US" altLang="zh-CN" baseline="-25000" dirty="0" err="1" smtClean="0"/>
              <a:t>n</a:t>
            </a:r>
            <a:endParaRPr lang="en-US" altLang="zh-CN" baseline="-25000" dirty="0" smtClean="0"/>
          </a:p>
          <a:p>
            <a:pPr lvl="1"/>
            <a:r>
              <a:rPr lang="zh-CN" altLang="en-US" dirty="0" smtClean="0"/>
              <a:t>设计一个算法，使得</a:t>
            </a:r>
            <a:endParaRPr lang="en-US" altLang="zh-CN" dirty="0" smtClean="0"/>
          </a:p>
          <a:p>
            <a:pPr lvl="2"/>
            <a:r>
              <a:rPr lang="zh-CN" altLang="en-US" dirty="0" smtClean="0"/>
              <a:t>只要有</a:t>
            </a:r>
            <a:r>
              <a:rPr lang="en-US" altLang="zh-CN" dirty="0" smtClean="0"/>
              <a:t>t</a:t>
            </a:r>
            <a:r>
              <a:rPr lang="zh-CN" altLang="en-US" dirty="0" smtClean="0"/>
              <a:t>个</a:t>
            </a:r>
            <a:r>
              <a:rPr lang="en-US" altLang="zh-CN" dirty="0" err="1" smtClean="0"/>
              <a:t>k</a:t>
            </a:r>
            <a:r>
              <a:rPr lang="en-US" altLang="zh-CN" baseline="-25000" dirty="0" err="1" smtClean="0"/>
              <a:t>i</a:t>
            </a:r>
            <a:r>
              <a:rPr lang="zh-CN" altLang="en-US" dirty="0" smtClean="0"/>
              <a:t>，计算</a:t>
            </a:r>
            <a:r>
              <a:rPr lang="en-US" altLang="zh-CN" dirty="0" smtClean="0"/>
              <a:t>K</a:t>
            </a:r>
            <a:r>
              <a:rPr lang="zh-CN" altLang="en-US" dirty="0" smtClean="0"/>
              <a:t>是容易的；</a:t>
            </a:r>
            <a:endParaRPr lang="en-US" altLang="zh-CN" dirty="0" smtClean="0"/>
          </a:p>
          <a:p>
            <a:pPr lvl="2"/>
            <a:r>
              <a:rPr lang="zh-CN" altLang="en-US" dirty="0" smtClean="0"/>
              <a:t>从任何少于</a:t>
            </a:r>
            <a:r>
              <a:rPr lang="en-US" altLang="zh-CN" dirty="0" smtClean="0"/>
              <a:t>t</a:t>
            </a:r>
            <a:r>
              <a:rPr lang="zh-CN" altLang="en-US" dirty="0" smtClean="0"/>
              <a:t>个</a:t>
            </a:r>
            <a:r>
              <a:rPr lang="en-US" altLang="zh-CN" dirty="0" err="1" smtClean="0"/>
              <a:t>k</a:t>
            </a:r>
            <a:r>
              <a:rPr lang="en-US" altLang="zh-CN" baseline="-25000" dirty="0" err="1" smtClean="0"/>
              <a:t>i</a:t>
            </a:r>
            <a:r>
              <a:rPr lang="zh-CN" altLang="en-US" dirty="0" smtClean="0"/>
              <a:t>，计算</a:t>
            </a:r>
            <a:r>
              <a:rPr lang="en-US" altLang="zh-CN" dirty="0" smtClean="0"/>
              <a:t>K</a:t>
            </a:r>
            <a:r>
              <a:rPr lang="zh-CN" altLang="en-US" dirty="0" smtClean="0"/>
              <a:t>是</a:t>
            </a:r>
            <a:r>
              <a:rPr lang="zh-CN" altLang="en-US" dirty="0" smtClean="0">
                <a:latin typeface="仿宋_GB2312" pitchFamily="49" charset="-122"/>
              </a:rPr>
              <a:t>不可能的。</a:t>
            </a:r>
            <a:endParaRPr lang="en-US" altLang="zh-CN" dirty="0" smtClean="0">
              <a:latin typeface="仿宋_GB2312" pitchFamily="49" charset="-122"/>
            </a:endParaRPr>
          </a:p>
          <a:p>
            <a:pPr lvl="1"/>
            <a:endParaRPr lang="en-US" dirty="0" smtClean="0"/>
          </a:p>
          <a:p>
            <a:r>
              <a:rPr lang="zh-CN" altLang="en-US" dirty="0" smtClean="0"/>
              <a:t>当</a:t>
            </a:r>
            <a:r>
              <a:rPr lang="en-US" altLang="zh-CN" dirty="0" smtClean="0"/>
              <a:t>t=n</a:t>
            </a:r>
            <a:r>
              <a:rPr lang="zh-CN" altLang="en-US" dirty="0" smtClean="0"/>
              <a:t>时，有时又称作秘密分割</a:t>
            </a:r>
            <a:endParaRPr lang="en-US" altLang="zh-CN" dirty="0" smtClean="0"/>
          </a:p>
          <a:p>
            <a:pPr lvl="1"/>
            <a:r>
              <a:rPr lang="zh-CN" altLang="en-US" dirty="0" smtClean="0"/>
              <a:t>此时，算法可以简单的用异或实现</a:t>
            </a:r>
            <a:endParaRPr lang="en-US" altLang="zh-CN" dirty="0" smtClean="0"/>
          </a:p>
          <a:p>
            <a:pPr lvl="2"/>
            <a:r>
              <a:rPr lang="zh-CN" altLang="en-US" dirty="0" smtClean="0"/>
              <a:t>引入</a:t>
            </a:r>
            <a:r>
              <a:rPr lang="en-US" altLang="zh-CN" dirty="0" smtClean="0"/>
              <a:t>n-1</a:t>
            </a:r>
            <a:r>
              <a:rPr lang="zh-CN" altLang="en-US" dirty="0" smtClean="0"/>
              <a:t>个随机数，将它们、以及它们与秘密的总的异或值作为影子</a:t>
            </a:r>
            <a:endParaRPr lang="en-US" altLang="zh-CN" dirty="0" smtClean="0"/>
          </a:p>
          <a:p>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91</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9" name="流程图: 可选过程 8">
            <a:hlinkClick r:id="rId5"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4705060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868363"/>
          </a:xfrm>
        </p:spPr>
        <p:txBody>
          <a:bodyPr>
            <a:noAutofit/>
          </a:bodyPr>
          <a:lstStyle/>
          <a:p>
            <a:r>
              <a:rPr lang="zh-CN" altLang="en-US" sz="3200" dirty="0" smtClean="0"/>
              <a:t>拉格朗日插值多项式法</a:t>
            </a:r>
            <a:r>
              <a:rPr lang="en-US" altLang="zh-CN" sz="3200" dirty="0" smtClean="0"/>
              <a:t/>
            </a:r>
            <a:br>
              <a:rPr lang="en-US" altLang="zh-CN" sz="3200" dirty="0" smtClean="0"/>
            </a:br>
            <a:r>
              <a:rPr lang="en-US" altLang="zh-CN" sz="3200" dirty="0" smtClean="0"/>
              <a:t>(</a:t>
            </a:r>
            <a:r>
              <a:rPr lang="en-US" altLang="zh-CN" sz="3200" dirty="0" smtClean="0">
                <a:latin typeface="Times New Roman" pitchFamily="18" charset="0"/>
                <a:cs typeface="Times New Roman" pitchFamily="18" charset="0"/>
              </a:rPr>
              <a:t>Lagrange Interpolating Polynomial Scheme</a:t>
            </a:r>
            <a:r>
              <a:rPr lang="en-US" altLang="zh-CN" sz="3200" dirty="0" smtClean="0"/>
              <a:t>)</a:t>
            </a:r>
            <a:endParaRPr lang="zh-CN" altLang="en-US" sz="3200" dirty="0"/>
          </a:p>
        </p:txBody>
      </p:sp>
      <p:sp>
        <p:nvSpPr>
          <p:cNvPr id="3" name="内容占位符 2"/>
          <p:cNvSpPr>
            <a:spLocks noGrp="1"/>
          </p:cNvSpPr>
          <p:nvPr>
            <p:ph idx="1"/>
          </p:nvPr>
        </p:nvSpPr>
        <p:spPr/>
        <p:txBody>
          <a:bodyPr>
            <a:noAutofit/>
          </a:bodyPr>
          <a:lstStyle/>
          <a:p>
            <a:r>
              <a:rPr lang="zh-CN" altLang="en-US" dirty="0" smtClean="0"/>
              <a:t>选择一个域</a:t>
            </a:r>
            <a:r>
              <a:rPr lang="en-US" altLang="zh-CN" dirty="0" smtClean="0"/>
              <a:t>GF(p)</a:t>
            </a:r>
            <a:r>
              <a:rPr lang="zh-CN" altLang="en-US" dirty="0" smtClean="0"/>
              <a:t>，素数</a:t>
            </a:r>
            <a:r>
              <a:rPr lang="en-US" altLang="zh-CN" dirty="0" smtClean="0"/>
              <a:t>p&gt;K, p&gt;n</a:t>
            </a:r>
            <a:r>
              <a:rPr lang="zh-CN" altLang="en-US" dirty="0" smtClean="0"/>
              <a:t>。每个影子由下列</a:t>
            </a:r>
            <a:r>
              <a:rPr lang="en-US" altLang="zh-CN" dirty="0" smtClean="0"/>
              <a:t>t-1</a:t>
            </a:r>
            <a:r>
              <a:rPr lang="zh-CN" altLang="en-US" dirty="0" smtClean="0"/>
              <a:t>次方的随机多项式导出</a:t>
            </a:r>
            <a:r>
              <a:rPr lang="en-US" altLang="zh-CN" dirty="0" smtClean="0"/>
              <a:t>:</a:t>
            </a:r>
          </a:p>
          <a:p>
            <a:pPr>
              <a:buNone/>
            </a:pPr>
            <a:r>
              <a:rPr lang="en-US" altLang="zh-CN" dirty="0" smtClean="0"/>
              <a:t>		h(x) = (a</a:t>
            </a:r>
            <a:r>
              <a:rPr lang="en-US" altLang="zh-CN" baseline="-25000" dirty="0" smtClean="0"/>
              <a:t>t-1</a:t>
            </a:r>
            <a:r>
              <a:rPr lang="en-US" altLang="zh-CN" dirty="0" smtClean="0"/>
              <a:t>x</a:t>
            </a:r>
            <a:r>
              <a:rPr lang="en-US" altLang="zh-CN" baseline="30000" dirty="0" smtClean="0"/>
              <a:t>t-1 </a:t>
            </a:r>
            <a:r>
              <a:rPr lang="en-US" altLang="zh-CN" dirty="0" smtClean="0"/>
              <a:t>+ … + a</a:t>
            </a:r>
            <a:r>
              <a:rPr lang="en-US" altLang="zh-CN" baseline="-25000" dirty="0" smtClean="0"/>
              <a:t>1</a:t>
            </a:r>
            <a:r>
              <a:rPr lang="en-US" altLang="zh-CN" dirty="0" smtClean="0"/>
              <a:t>x</a:t>
            </a:r>
            <a:r>
              <a:rPr lang="en-US" altLang="zh-CN" baseline="30000" dirty="0" smtClean="0"/>
              <a:t>1</a:t>
            </a:r>
            <a:r>
              <a:rPr lang="en-US" altLang="zh-CN" dirty="0" smtClean="0"/>
              <a:t>+ a</a:t>
            </a:r>
            <a:r>
              <a:rPr lang="en-US" altLang="zh-CN" baseline="-25000" dirty="0" smtClean="0"/>
              <a:t>0</a:t>
            </a:r>
            <a:r>
              <a:rPr lang="en-US" altLang="zh-CN" dirty="0" smtClean="0"/>
              <a:t>) mod p</a:t>
            </a:r>
          </a:p>
          <a:p>
            <a:pPr>
              <a:buNone/>
            </a:pPr>
            <a:r>
              <a:rPr lang="en-US" altLang="zh-CN" dirty="0" smtClean="0"/>
              <a:t>	a</a:t>
            </a:r>
            <a:r>
              <a:rPr lang="en-US" altLang="zh-CN" baseline="-25000" dirty="0" smtClean="0"/>
              <a:t>0</a:t>
            </a:r>
            <a:r>
              <a:rPr lang="zh-CN" altLang="en-US" dirty="0" smtClean="0"/>
              <a:t>即为秘密</a:t>
            </a:r>
            <a:r>
              <a:rPr lang="en-US" altLang="zh-CN" dirty="0" smtClean="0"/>
              <a:t>K</a:t>
            </a:r>
            <a:r>
              <a:rPr lang="zh-CN" altLang="en-US" dirty="0" smtClean="0"/>
              <a:t>，</a:t>
            </a:r>
            <a:r>
              <a:rPr lang="en-US" altLang="zh-CN" dirty="0" smtClean="0"/>
              <a:t>a</a:t>
            </a:r>
            <a:r>
              <a:rPr lang="en-US" altLang="zh-CN" baseline="-25000" dirty="0" smtClean="0"/>
              <a:t>0</a:t>
            </a:r>
            <a:r>
              <a:rPr lang="en-US" altLang="zh-CN" dirty="0" smtClean="0"/>
              <a:t>= K</a:t>
            </a:r>
            <a:r>
              <a:rPr lang="zh-CN" altLang="en-US" dirty="0" smtClean="0"/>
              <a:t>，是常数项。</a:t>
            </a:r>
            <a:endParaRPr lang="en-US" altLang="zh-CN" dirty="0" smtClean="0"/>
          </a:p>
          <a:p>
            <a:pPr lvl="1"/>
            <a:endParaRPr lang="en-US" altLang="zh-CN" dirty="0" smtClean="0"/>
          </a:p>
          <a:p>
            <a:r>
              <a:rPr lang="zh-CN" altLang="en-US" dirty="0" smtClean="0"/>
              <a:t>给定</a:t>
            </a:r>
            <a:r>
              <a:rPr lang="en-US" altLang="zh-CN" dirty="0" smtClean="0"/>
              <a:t>h(x)</a:t>
            </a:r>
            <a:r>
              <a:rPr lang="zh-CN" altLang="en-US" dirty="0" smtClean="0"/>
              <a:t>，则</a:t>
            </a:r>
            <a:r>
              <a:rPr lang="en-US" altLang="zh-CN" dirty="0" smtClean="0"/>
              <a:t>K=h(0)</a:t>
            </a:r>
            <a:r>
              <a:rPr lang="zh-CN" altLang="en-US" dirty="0" smtClean="0"/>
              <a:t>，</a:t>
            </a:r>
            <a:r>
              <a:rPr lang="en-US" altLang="zh-CN" dirty="0" err="1" smtClean="0"/>
              <a:t>k</a:t>
            </a:r>
            <a:r>
              <a:rPr lang="en-US" altLang="zh-CN" baseline="-25000" dirty="0" err="1" smtClean="0"/>
              <a:t>i</a:t>
            </a:r>
            <a:r>
              <a:rPr lang="en-US" altLang="zh-CN" dirty="0" smtClean="0"/>
              <a:t>=h(x</a:t>
            </a:r>
            <a:r>
              <a:rPr lang="en-US" altLang="zh-CN" baseline="-25000" dirty="0" smtClean="0"/>
              <a:t>i</a:t>
            </a:r>
            <a:r>
              <a:rPr lang="en-US" altLang="zh-CN" dirty="0" smtClean="0"/>
              <a:t>)</a:t>
            </a:r>
            <a:r>
              <a:rPr lang="zh-CN" altLang="en-US" dirty="0" smtClean="0"/>
              <a:t>，</a:t>
            </a:r>
            <a:r>
              <a:rPr lang="en-US" altLang="zh-CN" dirty="0" err="1" smtClean="0"/>
              <a:t>i</a:t>
            </a:r>
            <a:r>
              <a:rPr lang="en-US" altLang="zh-CN" dirty="0" smtClean="0"/>
              <a:t>=1,…,n</a:t>
            </a:r>
          </a:p>
          <a:p>
            <a:pPr lvl="1"/>
            <a:r>
              <a:rPr lang="en-US" altLang="zh-CN" dirty="0" smtClean="0"/>
              <a:t>x</a:t>
            </a:r>
            <a:r>
              <a:rPr lang="en-US" altLang="zh-CN" baseline="-25000" dirty="0" smtClean="0"/>
              <a:t>1</a:t>
            </a:r>
            <a:r>
              <a:rPr lang="en-US" altLang="zh-CN" dirty="0" smtClean="0"/>
              <a:t>, x</a:t>
            </a:r>
            <a:r>
              <a:rPr lang="en-US" altLang="zh-CN" baseline="-25000" dirty="0" smtClean="0"/>
              <a:t>2</a:t>
            </a:r>
            <a:r>
              <a:rPr lang="en-US" altLang="zh-CN" dirty="0" smtClean="0"/>
              <a:t>, …, </a:t>
            </a:r>
            <a:r>
              <a:rPr lang="en-US" altLang="zh-CN" dirty="0" err="1" smtClean="0"/>
              <a:t>x</a:t>
            </a:r>
            <a:r>
              <a:rPr lang="en-US" altLang="zh-CN" baseline="-25000" dirty="0" err="1" smtClean="0"/>
              <a:t>w</a:t>
            </a:r>
            <a:r>
              <a:rPr lang="zh-CN" altLang="en-US" dirty="0" smtClean="0"/>
              <a:t>无需保密，通常取</a:t>
            </a:r>
            <a:r>
              <a:rPr lang="en-US" altLang="zh-CN" dirty="0" smtClean="0"/>
              <a:t>1,2,3,…</a:t>
            </a:r>
          </a:p>
          <a:p>
            <a:pPr lvl="1"/>
            <a:endParaRPr lang="en-US" altLang="zh-CN" dirty="0" smtClean="0"/>
          </a:p>
          <a:p>
            <a:r>
              <a:rPr lang="zh-CN" altLang="en-US" dirty="0" smtClean="0"/>
              <a:t>只需要</a:t>
            </a:r>
            <a:r>
              <a:rPr lang="en-US" altLang="zh-CN" dirty="0" smtClean="0"/>
              <a:t>t</a:t>
            </a:r>
            <a:r>
              <a:rPr lang="zh-CN" altLang="en-US" dirty="0" smtClean="0"/>
              <a:t>个点就可以唯一地重组</a:t>
            </a:r>
            <a:r>
              <a:rPr lang="en-US" altLang="zh-CN" dirty="0" smtClean="0"/>
              <a:t>t-1</a:t>
            </a:r>
            <a:r>
              <a:rPr lang="zh-CN" altLang="en-US" dirty="0"/>
              <a:t>次的</a:t>
            </a:r>
            <a:r>
              <a:rPr lang="zh-CN" altLang="en-US" dirty="0" smtClean="0"/>
              <a:t>多项式</a:t>
            </a:r>
            <a:endParaRPr lang="en-US" altLang="zh-CN" dirty="0" smtClean="0"/>
          </a:p>
          <a:p>
            <a:pPr lvl="1"/>
            <a:r>
              <a:rPr lang="en-US" altLang="zh-CN" dirty="0" smtClean="0"/>
              <a:t>t-1</a:t>
            </a:r>
            <a:r>
              <a:rPr lang="zh-CN" altLang="en-US" dirty="0" smtClean="0"/>
              <a:t>次多项式必须要</a:t>
            </a:r>
            <a:r>
              <a:rPr lang="en-US" altLang="zh-CN" dirty="0" smtClean="0"/>
              <a:t>t</a:t>
            </a:r>
            <a:r>
              <a:rPr lang="zh-CN" altLang="en-US" dirty="0" smtClean="0"/>
              <a:t>个点才可以唯一确定</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10" name="流程图: 可选过程 9">
            <a:hlinkClick r:id="rId5"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30817445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密钥重组：</a:t>
            </a:r>
            <a:endParaRPr lang="en-US" altLang="zh-CN" dirty="0" smtClean="0"/>
          </a:p>
          <a:p>
            <a:pPr lvl="1"/>
            <a:r>
              <a:rPr lang="zh-CN" altLang="en-US" dirty="0" smtClean="0"/>
              <a:t>给定</a:t>
            </a:r>
            <a:r>
              <a:rPr lang="en-US" dirty="0" smtClean="0"/>
              <a:t>t</a:t>
            </a:r>
            <a:r>
              <a:rPr lang="zh-CN" altLang="en-US" dirty="0" smtClean="0"/>
              <a:t>个影子，</a:t>
            </a:r>
            <a:r>
              <a:rPr lang="en-US" dirty="0" smtClean="0"/>
              <a:t>k</a:t>
            </a:r>
            <a:r>
              <a:rPr lang="en-US" baseline="-25000" dirty="0" smtClean="0"/>
              <a:t>1</a:t>
            </a:r>
            <a:r>
              <a:rPr lang="en-US" dirty="0" smtClean="0"/>
              <a:t>, k</a:t>
            </a:r>
            <a:r>
              <a:rPr lang="en-US" baseline="-25000" dirty="0" smtClean="0"/>
              <a:t>2</a:t>
            </a:r>
            <a:r>
              <a:rPr lang="en-US" dirty="0" smtClean="0"/>
              <a:t>, …, </a:t>
            </a:r>
            <a:r>
              <a:rPr lang="en-US" dirty="0" err="1" smtClean="0"/>
              <a:t>k</a:t>
            </a:r>
            <a:r>
              <a:rPr lang="en-US" baseline="-25000" dirty="0" err="1" smtClean="0"/>
              <a:t>t</a:t>
            </a:r>
            <a:r>
              <a:rPr lang="zh-CN" altLang="en-US" dirty="0" smtClean="0"/>
              <a:t>，</a:t>
            </a:r>
            <a:r>
              <a:rPr lang="en-US" dirty="0" smtClean="0"/>
              <a:t>h(x)</a:t>
            </a:r>
            <a:r>
              <a:rPr lang="zh-CN" altLang="en-US" dirty="0" smtClean="0"/>
              <a:t>可由下面的</a:t>
            </a:r>
            <a:r>
              <a:rPr lang="en-US" dirty="0" smtClean="0"/>
              <a:t>Lagrange Interpolating Polynomial</a:t>
            </a:r>
            <a:r>
              <a:rPr lang="zh-CN" altLang="en-US" dirty="0" smtClean="0"/>
              <a:t>给出：</a:t>
            </a:r>
            <a:r>
              <a:rPr lang="en-US" dirty="0" smtClean="0"/>
              <a:t> </a:t>
            </a:r>
            <a:endParaRPr lang="zh-CN" altLang="en-US" dirty="0" smtClean="0"/>
          </a:p>
          <a:p>
            <a:pPr lvl="1" fontAlgn="base"/>
            <a:endParaRPr lang="en-US" altLang="zh-CN" dirty="0" smtClean="0"/>
          </a:p>
          <a:p>
            <a:pPr lvl="1" fontAlgn="base"/>
            <a:endParaRPr lang="zh-CN" altLang="en-US"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所有运算在</a:t>
            </a:r>
            <a:r>
              <a:rPr lang="en-US" dirty="0" smtClean="0"/>
              <a:t>GF(p)</a:t>
            </a:r>
            <a:r>
              <a:rPr lang="zh-CN" altLang="en-US" dirty="0" smtClean="0"/>
              <a:t>里进行，除是由乘模</a:t>
            </a:r>
            <a:r>
              <a:rPr lang="en-US" dirty="0" smtClean="0"/>
              <a:t>p</a:t>
            </a:r>
            <a:r>
              <a:rPr lang="zh-CN" altLang="en-US" dirty="0" smtClean="0"/>
              <a:t>的逆实现的。</a:t>
            </a:r>
          </a:p>
          <a:p>
            <a:pPr lvl="1"/>
            <a:r>
              <a:rPr lang="zh-CN" altLang="en-US" dirty="0" smtClean="0"/>
              <a:t>则密钥为</a:t>
            </a:r>
            <a:r>
              <a:rPr lang="en-US" altLang="zh-CN" dirty="0" smtClean="0"/>
              <a:t>h(x)</a:t>
            </a:r>
            <a:r>
              <a:rPr lang="zh-CN" altLang="en-US" dirty="0" smtClean="0"/>
              <a:t>的常数项</a:t>
            </a:r>
            <a:endParaRPr lang="zh-CN" altLang="en-US" dirty="0"/>
          </a:p>
        </p:txBody>
      </p:sp>
      <p:graphicFrame>
        <p:nvGraphicFramePr>
          <p:cNvPr id="6" name="对象 5"/>
          <p:cNvGraphicFramePr>
            <a:graphicFrameLocks noChangeAspect="1"/>
          </p:cNvGraphicFramePr>
          <p:nvPr/>
        </p:nvGraphicFramePr>
        <p:xfrm>
          <a:off x="2047875" y="2714625"/>
          <a:ext cx="5148263" cy="1685925"/>
        </p:xfrm>
        <a:graphic>
          <a:graphicData uri="http://schemas.openxmlformats.org/presentationml/2006/ole">
            <mc:AlternateContent xmlns:mc="http://schemas.openxmlformats.org/markup-compatibility/2006">
              <mc:Choice xmlns:v="urn:schemas-microsoft-com:vml" Requires="v">
                <p:oleObj spid="_x0000_s3231" name="Equation" r:id="rId3" imgW="1511280" imgH="495000" progId="Equation.DSMT4">
                  <p:embed/>
                </p:oleObj>
              </mc:Choice>
              <mc:Fallback>
                <p:oleObj name="Equation" r:id="rId3" imgW="1511280" imgH="495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2714625"/>
                        <a:ext cx="5148263" cy="168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93</a:t>
            </a:fld>
            <a:endParaRPr lang="en-US" altLang="zh-CN" dirty="0"/>
          </a:p>
        </p:txBody>
      </p:sp>
      <p:sp>
        <p:nvSpPr>
          <p:cNvPr id="8" name="流程图: 可选过程 7">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9" name="流程图: 可选过程 8">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0" name="流程图: 可选过程 9">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11" name="流程图: 可选过程 10">
            <a:hlinkClick r:id="rId8"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4337672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拉格朗日</a:t>
            </a:r>
            <a:r>
              <a:rPr lang="zh-CN" altLang="en-US" sz="4000" dirty="0" smtClean="0"/>
              <a:t>插值多项式重建公式证明</a:t>
            </a:r>
            <a:endParaRPr lang="zh-CN" altLang="en-US" sz="4000" dirty="0"/>
          </a:p>
        </p:txBody>
      </p:sp>
      <p:sp>
        <p:nvSpPr>
          <p:cNvPr id="3" name="内容占位符 2"/>
          <p:cNvSpPr>
            <a:spLocks noGrp="1"/>
          </p:cNvSpPr>
          <p:nvPr>
            <p:ph idx="1"/>
          </p:nvPr>
        </p:nvSpPr>
        <p:spPr/>
        <p:txBody>
          <a:bodyPr/>
          <a:lstStyle/>
          <a:p>
            <a:r>
              <a:rPr lang="zh-CN" altLang="en-US" dirty="0" smtClean="0"/>
              <a:t>假设已有</a:t>
            </a:r>
            <a:r>
              <a:rPr lang="en-US" altLang="zh-CN" dirty="0" smtClean="0"/>
              <a:t>t</a:t>
            </a:r>
            <a:r>
              <a:rPr lang="zh-CN" altLang="en-US" dirty="0" smtClean="0"/>
              <a:t>个影子</a:t>
            </a:r>
            <a:r>
              <a:rPr lang="en-US" altLang="zh-CN" dirty="0"/>
              <a:t>k</a:t>
            </a:r>
            <a:r>
              <a:rPr lang="en-US" altLang="zh-CN" baseline="-25000" dirty="0"/>
              <a:t>1</a:t>
            </a:r>
            <a:r>
              <a:rPr lang="en-US" altLang="zh-CN" dirty="0"/>
              <a:t>, k</a:t>
            </a:r>
            <a:r>
              <a:rPr lang="en-US" altLang="zh-CN" baseline="-25000" dirty="0"/>
              <a:t>2</a:t>
            </a:r>
            <a:r>
              <a:rPr lang="en-US" altLang="zh-CN" dirty="0"/>
              <a:t>, …, </a:t>
            </a:r>
            <a:r>
              <a:rPr lang="en-US" altLang="zh-CN" dirty="0" err="1" smtClean="0"/>
              <a:t>k</a:t>
            </a:r>
            <a:r>
              <a:rPr lang="en-US" altLang="zh-CN" baseline="-25000" dirty="0" err="1" smtClean="0"/>
              <a:t>t</a:t>
            </a:r>
            <a:endParaRPr lang="en-US" altLang="zh-CN" dirty="0" smtClean="0"/>
          </a:p>
          <a:p>
            <a:r>
              <a:rPr lang="zh-CN" altLang="en-US" dirty="0" smtClean="0"/>
              <a:t>设多项式为</a:t>
            </a:r>
            <a:r>
              <a:rPr lang="en-US" altLang="zh-CN" dirty="0" smtClean="0"/>
              <a:t>h(x)</a:t>
            </a:r>
            <a:r>
              <a:rPr lang="zh-CN" altLang="en-US" dirty="0" smtClean="0"/>
              <a:t>，则</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p:txBody>
      </p:sp>
      <p:graphicFrame>
        <p:nvGraphicFramePr>
          <p:cNvPr id="6" name="对象 5"/>
          <p:cNvGraphicFramePr>
            <a:graphicFrameLocks noChangeAspect="1"/>
          </p:cNvGraphicFramePr>
          <p:nvPr>
            <p:extLst>
              <p:ext uri="{D42A27DB-BD31-4B8C-83A1-F6EECF244321}">
                <p14:modId xmlns:p14="http://schemas.microsoft.com/office/powerpoint/2010/main" val="4088264125"/>
              </p:ext>
            </p:extLst>
          </p:nvPr>
        </p:nvGraphicFramePr>
        <p:xfrm>
          <a:off x="1835696" y="2276872"/>
          <a:ext cx="1319209" cy="1944216"/>
        </p:xfrm>
        <a:graphic>
          <a:graphicData uri="http://schemas.openxmlformats.org/presentationml/2006/ole">
            <mc:AlternateContent xmlns:mc="http://schemas.openxmlformats.org/markup-compatibility/2006">
              <mc:Choice xmlns:v="urn:schemas-microsoft-com:vml" Requires="v">
                <p:oleObj spid="_x0000_s6330" name="Equation" r:id="rId3" imgW="609480" imgH="774360" progId="Equation.DSMT4">
                  <p:embed/>
                </p:oleObj>
              </mc:Choice>
              <mc:Fallback>
                <p:oleObj name="Equation" r:id="rId3" imgW="609480" imgH="774360" progId="Equation.DSMT4">
                  <p:embed/>
                  <p:pic>
                    <p:nvPicPr>
                      <p:cNvPr id="0" name=""/>
                      <p:cNvPicPr/>
                      <p:nvPr/>
                    </p:nvPicPr>
                    <p:blipFill>
                      <a:blip r:embed="rId4"/>
                      <a:stretch>
                        <a:fillRect/>
                      </a:stretch>
                    </p:blipFill>
                    <p:spPr>
                      <a:xfrm>
                        <a:off x="1835696" y="2276872"/>
                        <a:ext cx="1319209" cy="194421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93089170"/>
              </p:ext>
            </p:extLst>
          </p:nvPr>
        </p:nvGraphicFramePr>
        <p:xfrm>
          <a:off x="4100137" y="2276636"/>
          <a:ext cx="2832100" cy="1944688"/>
        </p:xfrm>
        <a:graphic>
          <a:graphicData uri="http://schemas.openxmlformats.org/presentationml/2006/ole">
            <mc:AlternateContent xmlns:mc="http://schemas.openxmlformats.org/markup-compatibility/2006">
              <mc:Choice xmlns:v="urn:schemas-microsoft-com:vml" Requires="v">
                <p:oleObj spid="_x0000_s6331" name="Equation" r:id="rId5" imgW="1307880" imgH="774360" progId="Equation.DSMT4">
                  <p:embed/>
                </p:oleObj>
              </mc:Choice>
              <mc:Fallback>
                <p:oleObj name="Equation" r:id="rId5" imgW="1307880" imgH="774360" progId="Equation.DSMT4">
                  <p:embed/>
                  <p:pic>
                    <p:nvPicPr>
                      <p:cNvPr id="0" name=""/>
                      <p:cNvPicPr/>
                      <p:nvPr/>
                    </p:nvPicPr>
                    <p:blipFill>
                      <a:blip r:embed="rId6"/>
                      <a:stretch>
                        <a:fillRect/>
                      </a:stretch>
                    </p:blipFill>
                    <p:spPr>
                      <a:xfrm>
                        <a:off x="4100137" y="2276636"/>
                        <a:ext cx="2832100" cy="194468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36746401"/>
              </p:ext>
            </p:extLst>
          </p:nvPr>
        </p:nvGraphicFramePr>
        <p:xfrm>
          <a:off x="4088016" y="4365104"/>
          <a:ext cx="2501900" cy="1944688"/>
        </p:xfrm>
        <a:graphic>
          <a:graphicData uri="http://schemas.openxmlformats.org/presentationml/2006/ole">
            <mc:AlternateContent xmlns:mc="http://schemas.openxmlformats.org/markup-compatibility/2006">
              <mc:Choice xmlns:v="urn:schemas-microsoft-com:vml" Requires="v">
                <p:oleObj spid="_x0000_s6332" name="Equation" r:id="rId7" imgW="1155600" imgH="774360" progId="Equation.DSMT4">
                  <p:embed/>
                </p:oleObj>
              </mc:Choice>
              <mc:Fallback>
                <p:oleObj name="Equation" r:id="rId7" imgW="1155600" imgH="774360" progId="Equation.DSMT4">
                  <p:embed/>
                  <p:pic>
                    <p:nvPicPr>
                      <p:cNvPr id="0" name=""/>
                      <p:cNvPicPr/>
                      <p:nvPr/>
                    </p:nvPicPr>
                    <p:blipFill>
                      <a:blip r:embed="rId8"/>
                      <a:stretch>
                        <a:fillRect/>
                      </a:stretch>
                    </p:blipFill>
                    <p:spPr>
                      <a:xfrm>
                        <a:off x="4088016" y="4365104"/>
                        <a:ext cx="2501900" cy="1944688"/>
                      </a:xfrm>
                      <a:prstGeom prst="rect">
                        <a:avLst/>
                      </a:prstGeom>
                    </p:spPr>
                  </p:pic>
                </p:oleObj>
              </mc:Fallback>
            </mc:AlternateContent>
          </a:graphicData>
        </a:graphic>
      </p:graphicFrame>
      <p:sp>
        <p:nvSpPr>
          <p:cNvPr id="10" name="右箭头 9"/>
          <p:cNvSpPr/>
          <p:nvPr/>
        </p:nvSpPr>
        <p:spPr>
          <a:xfrm>
            <a:off x="3419491" y="3068960"/>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3424301" y="5157428"/>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页脚占位符 8"/>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2" name="灯片编号占位符 11"/>
          <p:cNvSpPr>
            <a:spLocks noGrp="1"/>
          </p:cNvSpPr>
          <p:nvPr>
            <p:ph type="sldNum" sz="quarter" idx="10"/>
          </p:nvPr>
        </p:nvSpPr>
        <p:spPr/>
        <p:txBody>
          <a:bodyPr/>
          <a:lstStyle/>
          <a:p>
            <a:pPr>
              <a:defRPr/>
            </a:pPr>
            <a:fld id="{17B7F836-6F9F-42A8-9450-B93EA774C316}" type="slidenum">
              <a:rPr lang="zh-CN" altLang="en-US" smtClean="0"/>
              <a:pPr>
                <a:defRPr/>
              </a:pPr>
              <a:t>94</a:t>
            </a:fld>
            <a:endParaRPr lang="en-US" altLang="zh-CN" dirty="0"/>
          </a:p>
        </p:txBody>
      </p:sp>
      <p:sp>
        <p:nvSpPr>
          <p:cNvPr id="13" name="流程图: 可选过程 12">
            <a:hlinkClick r:id="rId9"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14" name="流程图: 可选过程 13">
            <a:hlinkClick r:id="rId10"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5" name="流程图: 可选过程 14">
            <a:hlinkClick r:id="rId11"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16" name="流程图: 可选过程 15">
            <a:hlinkClick r:id="rId12"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40405280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7544" y="260648"/>
            <a:ext cx="8229600" cy="5029200"/>
          </a:xfrm>
        </p:spPr>
        <p:txBody>
          <a:bodyPr/>
          <a:lstStyle/>
          <a:p>
            <a:r>
              <a:rPr lang="zh-CN" altLang="en-US" dirty="0" smtClean="0"/>
              <a:t>采用基分解的处理方法，先求解如下方程组</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考虑第一个方程组</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149556866"/>
              </p:ext>
            </p:extLst>
          </p:nvPr>
        </p:nvGraphicFramePr>
        <p:xfrm>
          <a:off x="569913" y="908248"/>
          <a:ext cx="8193087" cy="1944688"/>
        </p:xfrm>
        <a:graphic>
          <a:graphicData uri="http://schemas.openxmlformats.org/presentationml/2006/ole">
            <mc:AlternateContent xmlns:mc="http://schemas.openxmlformats.org/markup-compatibility/2006">
              <mc:Choice xmlns:v="urn:schemas-microsoft-com:vml" Requires="v">
                <p:oleObj spid="_x0000_s7401" name="Equation" r:id="rId3" imgW="3784320" imgH="774360" progId="Equation.DSMT4">
                  <p:embed/>
                </p:oleObj>
              </mc:Choice>
              <mc:Fallback>
                <p:oleObj name="Equation" r:id="rId3" imgW="3784320" imgH="774360" progId="Equation.DSMT4">
                  <p:embed/>
                  <p:pic>
                    <p:nvPicPr>
                      <p:cNvPr id="0" name="对象 11"/>
                      <p:cNvPicPr>
                        <a:picLocks noChangeAspect="1" noChangeArrowheads="1"/>
                      </p:cNvPicPr>
                      <p:nvPr/>
                    </p:nvPicPr>
                    <p:blipFill>
                      <a:blip r:embed="rId4"/>
                      <a:srcRect/>
                      <a:stretch>
                        <a:fillRect/>
                      </a:stretch>
                    </p:blipFill>
                    <p:spPr bwMode="auto">
                      <a:xfrm>
                        <a:off x="569913" y="908248"/>
                        <a:ext cx="8193087"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66364252"/>
              </p:ext>
            </p:extLst>
          </p:nvPr>
        </p:nvGraphicFramePr>
        <p:xfrm>
          <a:off x="566446" y="3345929"/>
          <a:ext cx="3521075" cy="1019175"/>
        </p:xfrm>
        <a:graphic>
          <a:graphicData uri="http://schemas.openxmlformats.org/presentationml/2006/ole">
            <mc:AlternateContent xmlns:mc="http://schemas.openxmlformats.org/markup-compatibility/2006">
              <mc:Choice xmlns:v="urn:schemas-microsoft-com:vml" Requires="v">
                <p:oleObj spid="_x0000_s7402" name="Equation" r:id="rId5" imgW="1625400" imgH="406080" progId="Equation.DSMT4">
                  <p:embed/>
                </p:oleObj>
              </mc:Choice>
              <mc:Fallback>
                <p:oleObj name="Equation" r:id="rId5" imgW="1625400" imgH="406080" progId="Equation.DSMT4">
                  <p:embed/>
                  <p:pic>
                    <p:nvPicPr>
                      <p:cNvPr id="0" name=""/>
                      <p:cNvPicPr>
                        <a:picLocks noChangeAspect="1" noChangeArrowheads="1"/>
                      </p:cNvPicPr>
                      <p:nvPr/>
                    </p:nvPicPr>
                    <p:blipFill>
                      <a:blip r:embed="rId6"/>
                      <a:srcRect/>
                      <a:stretch>
                        <a:fillRect/>
                      </a:stretch>
                    </p:blipFill>
                    <p:spPr bwMode="auto">
                      <a:xfrm>
                        <a:off x="566446" y="3345929"/>
                        <a:ext cx="35210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357239479"/>
              </p:ext>
            </p:extLst>
          </p:nvPr>
        </p:nvGraphicFramePr>
        <p:xfrm>
          <a:off x="611560" y="4338612"/>
          <a:ext cx="6765925" cy="890588"/>
        </p:xfrm>
        <a:graphic>
          <a:graphicData uri="http://schemas.openxmlformats.org/presentationml/2006/ole">
            <mc:AlternateContent xmlns:mc="http://schemas.openxmlformats.org/markup-compatibility/2006">
              <mc:Choice xmlns:v="urn:schemas-microsoft-com:vml" Requires="v">
                <p:oleObj spid="_x0000_s7403" name="Equation" r:id="rId7" imgW="3124080" imgH="355320" progId="Equation.DSMT4">
                  <p:embed/>
                </p:oleObj>
              </mc:Choice>
              <mc:Fallback>
                <p:oleObj name="Equation" r:id="rId7" imgW="3124080" imgH="355320" progId="Equation.DSMT4">
                  <p:embed/>
                  <p:pic>
                    <p:nvPicPr>
                      <p:cNvPr id="0" name=""/>
                      <p:cNvPicPr>
                        <a:picLocks noChangeAspect="1" noChangeArrowheads="1"/>
                      </p:cNvPicPr>
                      <p:nvPr/>
                    </p:nvPicPr>
                    <p:blipFill>
                      <a:blip r:embed="rId8"/>
                      <a:srcRect/>
                      <a:stretch>
                        <a:fillRect/>
                      </a:stretch>
                    </p:blipFill>
                    <p:spPr bwMode="auto">
                      <a:xfrm>
                        <a:off x="611560" y="4338612"/>
                        <a:ext cx="6765925"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85683503"/>
              </p:ext>
            </p:extLst>
          </p:nvPr>
        </p:nvGraphicFramePr>
        <p:xfrm>
          <a:off x="683568" y="5229200"/>
          <a:ext cx="4425950" cy="1049338"/>
        </p:xfrm>
        <a:graphic>
          <a:graphicData uri="http://schemas.openxmlformats.org/presentationml/2006/ole">
            <mc:AlternateContent xmlns:mc="http://schemas.openxmlformats.org/markup-compatibility/2006">
              <mc:Choice xmlns:v="urn:schemas-microsoft-com:vml" Requires="v">
                <p:oleObj spid="_x0000_s7404" name="Equation" r:id="rId9" imgW="2044440" imgH="419040" progId="Equation.DSMT4">
                  <p:embed/>
                </p:oleObj>
              </mc:Choice>
              <mc:Fallback>
                <p:oleObj name="Equation" r:id="rId9" imgW="2044440" imgH="419040"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568" y="5229200"/>
                        <a:ext cx="442595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3B7484B5-1F67-4C82-B7D7-3383E5F545DB}" type="slidenum">
              <a:rPr lang="zh-CN" altLang="en-US" smtClean="0"/>
              <a:pPr>
                <a:defRPr/>
              </a:pPr>
              <a:t>95</a:t>
            </a:fld>
            <a:endParaRPr lang="en-US" altLang="zh-CN" dirty="0"/>
          </a:p>
        </p:txBody>
      </p:sp>
      <p:sp>
        <p:nvSpPr>
          <p:cNvPr id="11" name="流程图: 可选过程 10">
            <a:hlinkClick r:id="rId11"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12" name="流程图: 可选过程 11">
            <a:hlinkClick r:id="rId12"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3" name="流程图: 可选过程 12">
            <a:hlinkClick r:id="rId13"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14" name="流程图: 可选过程 13">
            <a:hlinkClick r:id="rId14"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41427610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7544" y="272008"/>
            <a:ext cx="8229600" cy="5029200"/>
          </a:xfrm>
        </p:spPr>
        <p:txBody>
          <a:bodyPr/>
          <a:lstStyle/>
          <a:p>
            <a:r>
              <a:rPr lang="zh-CN" altLang="en-US" dirty="0" smtClean="0"/>
              <a:t>类似地可以解出所有方程组</a:t>
            </a:r>
            <a:endParaRPr lang="en-US" altLang="zh-CN" dirty="0" smtClean="0"/>
          </a:p>
          <a:p>
            <a:endParaRPr lang="en-US" altLang="zh-CN" dirty="0"/>
          </a:p>
          <a:p>
            <a:endParaRPr lang="en-US" altLang="zh-CN" dirty="0" smtClean="0"/>
          </a:p>
          <a:p>
            <a:r>
              <a:rPr lang="zh-CN" altLang="en-US" dirty="0" smtClean="0"/>
              <a:t>代回原同余方程组，即得证</a:t>
            </a:r>
            <a:endParaRPr lang="en-US" altLang="zh-CN" dirty="0" smtClean="0"/>
          </a:p>
          <a:p>
            <a:endParaRPr lang="en-US" altLang="zh-CN" dirty="0"/>
          </a:p>
          <a:p>
            <a:endParaRPr lang="en-US" altLang="zh-CN" dirty="0" smtClean="0"/>
          </a:p>
          <a:p>
            <a:endParaRPr lang="en-US" altLang="zh-CN" dirty="0"/>
          </a:p>
          <a:p>
            <a:r>
              <a:rPr lang="zh-CN" altLang="en-US" dirty="0"/>
              <a:t>当给出</a:t>
            </a:r>
            <a:r>
              <a:rPr lang="en-US" altLang="zh-CN" dirty="0"/>
              <a:t>t+1</a:t>
            </a:r>
            <a:r>
              <a:rPr lang="zh-CN" altLang="en-US" dirty="0"/>
              <a:t>个影子时</a:t>
            </a:r>
            <a:endParaRPr lang="en-US" altLang="zh-CN" dirty="0"/>
          </a:p>
          <a:p>
            <a:pPr lvl="1"/>
            <a:r>
              <a:rPr lang="zh-CN" altLang="en-US" dirty="0"/>
              <a:t>任选</a:t>
            </a:r>
            <a:r>
              <a:rPr lang="en-US" altLang="zh-CN" dirty="0"/>
              <a:t>t</a:t>
            </a:r>
            <a:r>
              <a:rPr lang="zh-CN" altLang="en-US" dirty="0"/>
              <a:t>个来解</a:t>
            </a:r>
            <a:endParaRPr lang="en-US" altLang="zh-CN" dirty="0"/>
          </a:p>
          <a:p>
            <a:pPr lvl="1"/>
            <a:r>
              <a:rPr lang="zh-CN" altLang="en-US" dirty="0"/>
              <a:t>用所有的</a:t>
            </a:r>
            <a:r>
              <a:rPr lang="en-US" altLang="zh-CN" dirty="0"/>
              <a:t>t+1</a:t>
            </a:r>
            <a:r>
              <a:rPr lang="zh-CN" altLang="en-US" dirty="0"/>
              <a:t>个来解</a:t>
            </a:r>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711815654"/>
              </p:ext>
            </p:extLst>
          </p:nvPr>
        </p:nvGraphicFramePr>
        <p:xfrm>
          <a:off x="971600" y="764704"/>
          <a:ext cx="2116138" cy="1047750"/>
        </p:xfrm>
        <a:graphic>
          <a:graphicData uri="http://schemas.openxmlformats.org/presentationml/2006/ole">
            <mc:AlternateContent xmlns:mc="http://schemas.openxmlformats.org/markup-compatibility/2006">
              <mc:Choice xmlns:v="urn:schemas-microsoft-com:vml" Requires="v">
                <p:oleObj spid="_x0000_s8371" name="Equation" r:id="rId3" imgW="977760" imgH="419040" progId="Equation.DSMT4">
                  <p:embed/>
                </p:oleObj>
              </mc:Choice>
              <mc:Fallback>
                <p:oleObj name="Equation" r:id="rId3" imgW="977760" imgH="419040" progId="Equation.DSMT4">
                  <p:embed/>
                  <p:pic>
                    <p:nvPicPr>
                      <p:cNvPr id="0" name=""/>
                      <p:cNvPicPr>
                        <a:picLocks noChangeAspect="1" noChangeArrowheads="1"/>
                      </p:cNvPicPr>
                      <p:nvPr/>
                    </p:nvPicPr>
                    <p:blipFill>
                      <a:blip r:embed="rId4"/>
                      <a:srcRect/>
                      <a:stretch>
                        <a:fillRect/>
                      </a:stretch>
                    </p:blipFill>
                    <p:spPr bwMode="auto">
                      <a:xfrm>
                        <a:off x="971600" y="764704"/>
                        <a:ext cx="2116138"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7292107"/>
              </p:ext>
            </p:extLst>
          </p:nvPr>
        </p:nvGraphicFramePr>
        <p:xfrm>
          <a:off x="971600" y="2348880"/>
          <a:ext cx="4067175" cy="1079500"/>
        </p:xfrm>
        <a:graphic>
          <a:graphicData uri="http://schemas.openxmlformats.org/presentationml/2006/ole">
            <mc:AlternateContent xmlns:mc="http://schemas.openxmlformats.org/markup-compatibility/2006">
              <mc:Choice xmlns:v="urn:schemas-microsoft-com:vml" Requires="v">
                <p:oleObj spid="_x0000_s8372" name="Equation" r:id="rId5" imgW="1879560" imgH="431640" progId="Equation.DSMT4">
                  <p:embed/>
                </p:oleObj>
              </mc:Choice>
              <mc:Fallback>
                <p:oleObj name="Equation" r:id="rId5" imgW="1879560" imgH="431640" progId="Equation.DSMT4">
                  <p:embed/>
                  <p:pic>
                    <p:nvPicPr>
                      <p:cNvPr id="0" name=""/>
                      <p:cNvPicPr>
                        <a:picLocks noChangeAspect="1" noChangeArrowheads="1"/>
                      </p:cNvPicPr>
                      <p:nvPr/>
                    </p:nvPicPr>
                    <p:blipFill>
                      <a:blip r:embed="rId6"/>
                      <a:srcRect/>
                      <a:stretch>
                        <a:fillRect/>
                      </a:stretch>
                    </p:blipFill>
                    <p:spPr bwMode="auto">
                      <a:xfrm>
                        <a:off x="971600" y="2348880"/>
                        <a:ext cx="40671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54151332"/>
              </p:ext>
            </p:extLst>
          </p:nvPr>
        </p:nvGraphicFramePr>
        <p:xfrm>
          <a:off x="971600" y="5229225"/>
          <a:ext cx="7008812" cy="1047750"/>
        </p:xfrm>
        <a:graphic>
          <a:graphicData uri="http://schemas.openxmlformats.org/presentationml/2006/ole">
            <mc:AlternateContent xmlns:mc="http://schemas.openxmlformats.org/markup-compatibility/2006">
              <mc:Choice xmlns:v="urn:schemas-microsoft-com:vml" Requires="v">
                <p:oleObj spid="_x0000_s8373" name="Equation" r:id="rId7" imgW="3238200" imgH="419040" progId="Equation.DSMT4">
                  <p:embed/>
                </p:oleObj>
              </mc:Choice>
              <mc:Fallback>
                <p:oleObj name="Equation" r:id="rId7" imgW="3238200" imgH="419040" progId="Equation.DSMT4">
                  <p:embed/>
                  <p:pic>
                    <p:nvPicPr>
                      <p:cNvPr id="0" name="对象 5"/>
                      <p:cNvPicPr>
                        <a:picLocks noChangeAspect="1" noChangeArrowheads="1"/>
                      </p:cNvPicPr>
                      <p:nvPr/>
                    </p:nvPicPr>
                    <p:blipFill>
                      <a:blip r:embed="rId8"/>
                      <a:srcRect/>
                      <a:stretch>
                        <a:fillRect/>
                      </a:stretch>
                    </p:blipFill>
                    <p:spPr bwMode="auto">
                      <a:xfrm>
                        <a:off x="971600" y="5229225"/>
                        <a:ext cx="7008812"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3B7484B5-1F67-4C82-B7D7-3383E5F545DB}" type="slidenum">
              <a:rPr lang="zh-CN" altLang="en-US" smtClean="0"/>
              <a:pPr>
                <a:defRPr/>
              </a:pPr>
              <a:t>96</a:t>
            </a:fld>
            <a:endParaRPr lang="en-US" altLang="zh-CN" dirty="0"/>
          </a:p>
        </p:txBody>
      </p:sp>
      <p:sp>
        <p:nvSpPr>
          <p:cNvPr id="10" name="流程图: 可选过程 9">
            <a:hlinkClick r:id="rId9"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11" name="流程图: 可选过程 10">
            <a:hlinkClick r:id="rId10"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2" name="流程图: 可选过程 11">
            <a:hlinkClick r:id="rId11"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13" name="流程图: 可选过程 12">
            <a:hlinkClick r:id="rId12"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54124825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代</a:t>
            </a:r>
            <a:r>
              <a:rPr lang="zh-CN" altLang="en-US" dirty="0" smtClean="0"/>
              <a:t>回同余方程</a:t>
            </a:r>
            <a:r>
              <a:rPr lang="zh-CN" altLang="en-US" dirty="0"/>
              <a:t>组</a:t>
            </a:r>
            <a:r>
              <a:rPr lang="zh-CN" altLang="en-US" dirty="0" smtClean="0"/>
              <a:t>，可得</a:t>
            </a:r>
            <a:endParaRPr lang="en-US" altLang="zh-CN" dirty="0" smtClean="0"/>
          </a:p>
          <a:p>
            <a:endParaRPr lang="en-US" altLang="zh-CN" dirty="0"/>
          </a:p>
          <a:p>
            <a:endParaRPr lang="en-US" altLang="zh-CN" dirty="0" smtClean="0"/>
          </a:p>
          <a:p>
            <a:r>
              <a:rPr lang="zh-CN" altLang="en-US" dirty="0" smtClean="0"/>
              <a:t>注意到</a:t>
            </a:r>
            <a:endParaRPr lang="en-US" altLang="zh-CN" dirty="0" smtClean="0"/>
          </a:p>
          <a:p>
            <a:endParaRPr lang="en-US" altLang="zh-CN" dirty="0"/>
          </a:p>
          <a:p>
            <a:endParaRPr lang="en-US" altLang="zh-CN" dirty="0" smtClean="0"/>
          </a:p>
          <a:p>
            <a:r>
              <a:rPr lang="zh-CN" altLang="en-US" dirty="0" smtClean="0"/>
              <a:t>代入上式，</a:t>
            </a:r>
            <a:endParaRPr lang="en-US" altLang="zh-CN" dirty="0"/>
          </a:p>
        </p:txBody>
      </p:sp>
      <p:graphicFrame>
        <p:nvGraphicFramePr>
          <p:cNvPr id="8" name="对象 7"/>
          <p:cNvGraphicFramePr>
            <a:graphicFrameLocks noChangeAspect="1"/>
          </p:cNvGraphicFramePr>
          <p:nvPr>
            <p:extLst>
              <p:ext uri="{D42A27DB-BD31-4B8C-83A1-F6EECF244321}">
                <p14:modId xmlns:p14="http://schemas.microsoft.com/office/powerpoint/2010/main" val="1428325955"/>
              </p:ext>
            </p:extLst>
          </p:nvPr>
        </p:nvGraphicFramePr>
        <p:xfrm>
          <a:off x="744538" y="1844675"/>
          <a:ext cx="6956425" cy="1079500"/>
        </p:xfrm>
        <a:graphic>
          <a:graphicData uri="http://schemas.openxmlformats.org/presentationml/2006/ole">
            <mc:AlternateContent xmlns:mc="http://schemas.openxmlformats.org/markup-compatibility/2006">
              <mc:Choice xmlns:v="urn:schemas-microsoft-com:vml" Requires="v">
                <p:oleObj spid="_x0000_s10396" name="Equation" r:id="rId3" imgW="3213000" imgH="431640" progId="Equation.DSMT4">
                  <p:embed/>
                </p:oleObj>
              </mc:Choice>
              <mc:Fallback>
                <p:oleObj name="Equation" r:id="rId3" imgW="3213000" imgH="431640" progId="Equation.DSMT4">
                  <p:embed/>
                  <p:pic>
                    <p:nvPicPr>
                      <p:cNvPr id="0" name="对象 7"/>
                      <p:cNvPicPr>
                        <a:picLocks noChangeAspect="1" noChangeArrowheads="1"/>
                      </p:cNvPicPr>
                      <p:nvPr/>
                    </p:nvPicPr>
                    <p:blipFill>
                      <a:blip r:embed="rId4"/>
                      <a:srcRect/>
                      <a:stretch>
                        <a:fillRect/>
                      </a:stretch>
                    </p:blipFill>
                    <p:spPr bwMode="auto">
                      <a:xfrm>
                        <a:off x="744538" y="1844675"/>
                        <a:ext cx="69564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501850648"/>
              </p:ext>
            </p:extLst>
          </p:nvPr>
        </p:nvGraphicFramePr>
        <p:xfrm>
          <a:off x="899592" y="3356992"/>
          <a:ext cx="2832100" cy="1079500"/>
        </p:xfrm>
        <a:graphic>
          <a:graphicData uri="http://schemas.openxmlformats.org/presentationml/2006/ole">
            <mc:AlternateContent xmlns:mc="http://schemas.openxmlformats.org/markup-compatibility/2006">
              <mc:Choice xmlns:v="urn:schemas-microsoft-com:vml" Requires="v">
                <p:oleObj spid="_x0000_s10397" name="Equation" r:id="rId5" imgW="1307880" imgH="431640" progId="Equation.DSMT4">
                  <p:embed/>
                </p:oleObj>
              </mc:Choice>
              <mc:Fallback>
                <p:oleObj name="Equation" r:id="rId5" imgW="1307880" imgH="431640" progId="Equation.DSMT4">
                  <p:embed/>
                  <p:pic>
                    <p:nvPicPr>
                      <p:cNvPr id="0" name=""/>
                      <p:cNvPicPr>
                        <a:picLocks noChangeAspect="1" noChangeArrowheads="1"/>
                      </p:cNvPicPr>
                      <p:nvPr/>
                    </p:nvPicPr>
                    <p:blipFill>
                      <a:blip r:embed="rId6"/>
                      <a:srcRect/>
                      <a:stretch>
                        <a:fillRect/>
                      </a:stretch>
                    </p:blipFill>
                    <p:spPr bwMode="auto">
                      <a:xfrm>
                        <a:off x="899592" y="3356992"/>
                        <a:ext cx="28321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78539285"/>
              </p:ext>
            </p:extLst>
          </p:nvPr>
        </p:nvGraphicFramePr>
        <p:xfrm>
          <a:off x="827584" y="4941168"/>
          <a:ext cx="7396163" cy="1079500"/>
        </p:xfrm>
        <a:graphic>
          <a:graphicData uri="http://schemas.openxmlformats.org/presentationml/2006/ole">
            <mc:AlternateContent xmlns:mc="http://schemas.openxmlformats.org/markup-compatibility/2006">
              <mc:Choice xmlns:v="urn:schemas-microsoft-com:vml" Requires="v">
                <p:oleObj spid="_x0000_s10398" name="Equation" r:id="rId7" imgW="3416040" imgH="431640" progId="Equation.DSMT4">
                  <p:embed/>
                </p:oleObj>
              </mc:Choice>
              <mc:Fallback>
                <p:oleObj name="Equation" r:id="rId7" imgW="3416040" imgH="431640" progId="Equation.DSMT4">
                  <p:embed/>
                  <p:pic>
                    <p:nvPicPr>
                      <p:cNvPr id="0" name=""/>
                      <p:cNvPicPr>
                        <a:picLocks noChangeAspect="1" noChangeArrowheads="1"/>
                      </p:cNvPicPr>
                      <p:nvPr/>
                    </p:nvPicPr>
                    <p:blipFill>
                      <a:blip r:embed="rId8"/>
                      <a:srcRect/>
                      <a:stretch>
                        <a:fillRect/>
                      </a:stretch>
                    </p:blipFill>
                    <p:spPr bwMode="auto">
                      <a:xfrm>
                        <a:off x="827584" y="4941168"/>
                        <a:ext cx="73961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97</a:t>
            </a:fld>
            <a:endParaRPr lang="en-US" altLang="zh-CN" dirty="0"/>
          </a:p>
        </p:txBody>
      </p:sp>
      <p:sp>
        <p:nvSpPr>
          <p:cNvPr id="10" name="流程图: 可选过程 9">
            <a:hlinkClick r:id="rId9"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12" name="流程图: 可选过程 11">
            <a:hlinkClick r:id="rId10"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13" name="流程图: 可选过程 12">
            <a:hlinkClick r:id="rId11"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14" name="流程图: 可选过程 13">
            <a:hlinkClick r:id="rId12"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3192752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4283753984"/>
              </p:ext>
            </p:extLst>
          </p:nvPr>
        </p:nvGraphicFramePr>
        <p:xfrm>
          <a:off x="899592" y="1268760"/>
          <a:ext cx="7396162" cy="4318000"/>
        </p:xfrm>
        <a:graphic>
          <a:graphicData uri="http://schemas.openxmlformats.org/presentationml/2006/ole">
            <mc:AlternateContent xmlns:mc="http://schemas.openxmlformats.org/markup-compatibility/2006">
              <mc:Choice xmlns:v="urn:schemas-microsoft-com:vml" Requires="v">
                <p:oleObj spid="_x0000_s11316" name="Equation" r:id="rId3" imgW="3416040" imgH="1726920" progId="Equation.DSMT4">
                  <p:embed/>
                </p:oleObj>
              </mc:Choice>
              <mc:Fallback>
                <p:oleObj name="Equation" r:id="rId3" imgW="3416040" imgH="1726920" progId="Equation.DSMT4">
                  <p:embed/>
                  <p:pic>
                    <p:nvPicPr>
                      <p:cNvPr id="0" name="对象 10"/>
                      <p:cNvPicPr>
                        <a:picLocks noChangeAspect="1" noChangeArrowheads="1"/>
                      </p:cNvPicPr>
                      <p:nvPr/>
                    </p:nvPicPr>
                    <p:blipFill>
                      <a:blip r:embed="rId4"/>
                      <a:srcRect/>
                      <a:stretch>
                        <a:fillRect/>
                      </a:stretch>
                    </p:blipFill>
                    <p:spPr bwMode="auto">
                      <a:xfrm>
                        <a:off x="899592" y="1268760"/>
                        <a:ext cx="7396162"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98</a:t>
            </a:fld>
            <a:endParaRPr lang="en-US" altLang="zh-CN" dirty="0"/>
          </a:p>
        </p:txBody>
      </p:sp>
      <p:sp>
        <p:nvSpPr>
          <p:cNvPr id="5" name="流程图: 可选过程 4">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7" name="流程图: 可选过程 6">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8" name="流程图: 可选过程 7">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9" name="流程图: 可选过程 8">
            <a:hlinkClick r:id="rId8"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11695834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357188"/>
            <a:ext cx="8472487" cy="6000750"/>
          </a:xfrm>
        </p:spPr>
        <p:txBody>
          <a:bodyPr/>
          <a:lstStyle/>
          <a:p>
            <a:r>
              <a:rPr lang="zh-CN" altLang="en-US" dirty="0" smtClean="0"/>
              <a:t>例：令</a:t>
            </a:r>
            <a:r>
              <a:rPr lang="en-US" altLang="zh-CN" dirty="0" smtClean="0"/>
              <a:t>K=13, n=5, t=3</a:t>
            </a:r>
          </a:p>
          <a:p>
            <a:pPr>
              <a:buNone/>
            </a:pPr>
            <a:r>
              <a:rPr lang="en-US" altLang="zh-CN" dirty="0" smtClean="0"/>
              <a:t>	</a:t>
            </a:r>
            <a:r>
              <a:rPr lang="zh-CN" altLang="en-US" dirty="0" smtClean="0"/>
              <a:t>取</a:t>
            </a:r>
            <a:r>
              <a:rPr lang="en-US" altLang="zh-CN" dirty="0" smtClean="0"/>
              <a:t>p = 17</a:t>
            </a:r>
          </a:p>
          <a:p>
            <a:pPr>
              <a:buNone/>
            </a:pPr>
            <a:endParaRPr lang="en-US" altLang="zh-CN" sz="2400" dirty="0" smtClean="0"/>
          </a:p>
          <a:p>
            <a:pPr>
              <a:buNone/>
            </a:pPr>
            <a:r>
              <a:rPr lang="en-US" altLang="zh-CN" sz="2400" dirty="0" smtClean="0"/>
              <a:t>	h(x)</a:t>
            </a:r>
            <a:r>
              <a:rPr lang="zh-CN" altLang="en-US" sz="2400" dirty="0" smtClean="0"/>
              <a:t>＝</a:t>
            </a:r>
            <a:r>
              <a:rPr lang="en-US" altLang="zh-CN" sz="2400" dirty="0" smtClean="0"/>
              <a:t>(2x</a:t>
            </a:r>
            <a:r>
              <a:rPr lang="en-US" altLang="zh-CN" sz="2400" baseline="30000" dirty="0" smtClean="0"/>
              <a:t>2 </a:t>
            </a:r>
            <a:r>
              <a:rPr lang="en-US" altLang="zh-CN" sz="2400" dirty="0" smtClean="0"/>
              <a:t>+10x +13) mod 17</a:t>
            </a:r>
            <a:endParaRPr lang="en-US" altLang="zh-CN" dirty="0" smtClean="0"/>
          </a:p>
          <a:p>
            <a:pPr>
              <a:buNone/>
            </a:pPr>
            <a:r>
              <a:rPr lang="en-US" altLang="zh-CN" sz="2400" dirty="0" smtClean="0"/>
              <a:t>	k1 = h(1) = (2+10+13) mod 17 = 25 mod 17 = 8</a:t>
            </a:r>
            <a:endParaRPr lang="en-US" altLang="zh-CN" dirty="0" smtClean="0"/>
          </a:p>
          <a:p>
            <a:pPr>
              <a:buNone/>
            </a:pPr>
            <a:r>
              <a:rPr lang="en-US" altLang="zh-CN" sz="2400" dirty="0" smtClean="0"/>
              <a:t>	k2 = h(2) = (8+20+13) mod 17 = 41 mod 17 = 7</a:t>
            </a:r>
            <a:endParaRPr lang="en-US" altLang="zh-CN" dirty="0" smtClean="0"/>
          </a:p>
          <a:p>
            <a:pPr>
              <a:buNone/>
            </a:pPr>
            <a:r>
              <a:rPr lang="en-US" altLang="zh-CN" sz="2400" dirty="0" smtClean="0"/>
              <a:t>	k3 = h(3) = (18+30+13) mod 17 = 61 mod 17 = 10</a:t>
            </a:r>
          </a:p>
          <a:p>
            <a:pPr>
              <a:buNone/>
            </a:pPr>
            <a:r>
              <a:rPr lang="en-US" altLang="zh-CN" dirty="0" smtClean="0"/>
              <a:t>	</a:t>
            </a:r>
            <a:r>
              <a:rPr lang="en-US" altLang="zh-CN" sz="2400" dirty="0" smtClean="0"/>
              <a:t>k4 = h(4) = (32+40+13) mod 17 = 85 mod 17 = 0</a:t>
            </a:r>
            <a:endParaRPr lang="en-US" altLang="zh-CN" dirty="0" smtClean="0"/>
          </a:p>
          <a:p>
            <a:pPr>
              <a:buNone/>
            </a:pPr>
            <a:r>
              <a:rPr lang="en-US" altLang="zh-CN" sz="2400" dirty="0" smtClean="0"/>
              <a:t>	k5 = h(5) = (50+50+13) mod 17 = 113 mod 17 = 11</a:t>
            </a:r>
            <a:endParaRPr lang="zh-CN" altLang="en-US" sz="24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99</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密码功能的应用</a:t>
            </a:r>
          </a:p>
        </p:txBody>
      </p:sp>
      <p:sp>
        <p:nvSpPr>
          <p:cNvPr id="6" name="流程图: 可选过程 5">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密钥长度</a:t>
            </a:r>
            <a:endParaRPr lang="zh-CN" altLang="en-US" sz="1000" dirty="0"/>
          </a:p>
        </p:txBody>
      </p:sp>
      <p:sp>
        <p:nvSpPr>
          <p:cNvPr id="7" name="流程图: 可选过程 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密钥管理与密钥分配</a:t>
            </a:r>
          </a:p>
        </p:txBody>
      </p:sp>
      <p:sp>
        <p:nvSpPr>
          <p:cNvPr id="8" name="流程图: 可选过程 7">
            <a:hlinkClick r:id="rId5" action="ppaction://hlinksldjump"/>
          </p:cNvPr>
          <p:cNvSpPr/>
          <p:nvPr/>
        </p:nvSpPr>
        <p:spPr>
          <a:xfrm>
            <a:off x="4307388"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秘密分享技术</a:t>
            </a:r>
          </a:p>
        </p:txBody>
      </p:sp>
    </p:spTree>
    <p:extLst>
      <p:ext uri="{BB962C8B-B14F-4D97-AF65-F5344CB8AC3E}">
        <p14:creationId xmlns:p14="http://schemas.microsoft.com/office/powerpoint/2010/main" val="2606225473"/>
      </p:ext>
    </p:extLst>
  </p:cSld>
  <p:clrMapOvr>
    <a:masterClrMapping/>
  </p:clrMapOvr>
</p:sld>
</file>

<file path=ppt/theme/theme1.xml><?xml version="1.0" encoding="utf-8"?>
<a:theme xmlns:a="http://schemas.openxmlformats.org/drawingml/2006/main" name="2008最新公益系列精品PPT模板">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2008最新公益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08最新公益系列精品PPT模板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008最新公益系列精品PPT模板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008最新公益系列精品PPT模板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2008最新公益系列精品PPT模板</Template>
  <TotalTime>3728</TotalTime>
  <Words>9655</Words>
  <Application>Microsoft Office PowerPoint</Application>
  <PresentationFormat>全屏显示(4:3)</PresentationFormat>
  <Paragraphs>1609</Paragraphs>
  <Slides>107</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19" baseType="lpstr">
      <vt:lpstr>Times-Roman</vt:lpstr>
      <vt:lpstr>仿宋_GB2312</vt:lpstr>
      <vt:lpstr>华文仿宋</vt:lpstr>
      <vt:lpstr>楷体</vt:lpstr>
      <vt:lpstr>宋体</vt:lpstr>
      <vt:lpstr>Arial</vt:lpstr>
      <vt:lpstr>Calibri</vt:lpstr>
      <vt:lpstr>Symbol</vt:lpstr>
      <vt:lpstr>Times New Roman</vt:lpstr>
      <vt:lpstr>Wingdings</vt:lpstr>
      <vt:lpstr>2008最新公益系列精品PPT模板</vt:lpstr>
      <vt:lpstr>Equation</vt:lpstr>
      <vt:lpstr>密码学导论˙第10章 密钥管理与应用</vt:lpstr>
      <vt:lpstr>本章内容</vt:lpstr>
      <vt:lpstr>第一节 密码功能的应用</vt:lpstr>
      <vt:lpstr>密码功能的配置</vt:lpstr>
      <vt:lpstr>PowerPoint 演示文稿</vt:lpstr>
      <vt:lpstr>流量分析</vt:lpstr>
      <vt:lpstr>PowerPoint 演示文稿</vt:lpstr>
      <vt:lpstr>加密的逻辑位置</vt:lpstr>
      <vt:lpstr>存储转发通信网络中的加密覆盖范围</vt:lpstr>
      <vt:lpstr>PowerPoint 演示文稿</vt:lpstr>
      <vt:lpstr>PowerPoint 演示文稿</vt:lpstr>
      <vt:lpstr>隐蔽信道(covert channel)</vt:lpstr>
      <vt:lpstr>第二节 密钥长度</vt:lpstr>
      <vt:lpstr>一、对称密钥长度</vt:lpstr>
      <vt:lpstr>PowerPoint 演示文稿</vt:lpstr>
      <vt:lpstr>专用硬件攻击</vt:lpstr>
      <vt:lpstr>PowerPoint 演示文稿</vt:lpstr>
      <vt:lpstr>网络协作攻击</vt:lpstr>
      <vt:lpstr>PowerPoint 演示文稿</vt:lpstr>
      <vt:lpstr>软件攻击</vt:lpstr>
      <vt:lpstr>PowerPoint 演示文稿</vt:lpstr>
      <vt:lpstr>热力学的局限性</vt:lpstr>
      <vt:lpstr>PowerPoint 演示文稿</vt:lpstr>
      <vt:lpstr>二、公开密钥长度</vt:lpstr>
      <vt:lpstr>PowerPoint 演示文稿</vt:lpstr>
      <vt:lpstr>PowerPoint 演示文稿</vt:lpstr>
      <vt:lpstr>对称密钥和公开密钥长度的配合</vt:lpstr>
      <vt:lpstr>第三节 密钥管理与密钥分配</vt:lpstr>
      <vt:lpstr>一、密钥管理概念</vt:lpstr>
      <vt:lpstr>密钥的层次化管理结构</vt:lpstr>
      <vt:lpstr>1、产生密钥</vt:lpstr>
      <vt:lpstr>2、非线性密钥空间</vt:lpstr>
      <vt:lpstr>PowerPoint 演示文稿</vt:lpstr>
      <vt:lpstr>3、验证密钥</vt:lpstr>
      <vt:lpstr>4、使用密钥</vt:lpstr>
      <vt:lpstr>PowerPoint 演示文稿</vt:lpstr>
      <vt:lpstr>PowerPoint 演示文稿</vt:lpstr>
      <vt:lpstr>5、更新密钥</vt:lpstr>
      <vt:lpstr>6、存储密钥</vt:lpstr>
      <vt:lpstr>PowerPoint 演示文稿</vt:lpstr>
      <vt:lpstr>7、备份密钥</vt:lpstr>
      <vt:lpstr>密钥托管</vt:lpstr>
      <vt:lpstr>8、泄漏密钥处理</vt:lpstr>
      <vt:lpstr>9、密钥有效期</vt:lpstr>
      <vt:lpstr>10、销毁密钥</vt:lpstr>
      <vt:lpstr>二、对称密码系统的密钥分配</vt:lpstr>
      <vt:lpstr>PowerPoint 演示文稿</vt:lpstr>
      <vt:lpstr>分散式密钥管理</vt:lpstr>
      <vt:lpstr>密钥分配中心(KDC)</vt:lpstr>
      <vt:lpstr>层次化密钥控制</vt:lpstr>
      <vt:lpstr>会话密钥的使用寿命</vt:lpstr>
      <vt:lpstr>一个密钥分配方案</vt:lpstr>
      <vt:lpstr>修改的密钥分配方案</vt:lpstr>
      <vt:lpstr>一种对用户透明的密钥管理方案</vt:lpstr>
      <vt:lpstr>三、公钥密码系统的密钥分配</vt:lpstr>
      <vt:lpstr>公钥的公开发布</vt:lpstr>
      <vt:lpstr>公开可访问的目录</vt:lpstr>
      <vt:lpstr>公钥授权</vt:lpstr>
      <vt:lpstr>PowerPoint 演示文稿</vt:lpstr>
      <vt:lpstr>PowerPoint 演示文稿</vt:lpstr>
      <vt:lpstr>公钥证书</vt:lpstr>
      <vt:lpstr>PowerPoint 演示文稿</vt:lpstr>
      <vt:lpstr>PowerPoint 演示文稿</vt:lpstr>
      <vt:lpstr>一个证书的例子</vt:lpstr>
      <vt:lpstr>多个域的密钥管理</vt:lpstr>
      <vt:lpstr>PowerPoint 演示文稿</vt:lpstr>
      <vt:lpstr>公钥基础设施(Public Key Infrastructure)</vt:lpstr>
      <vt:lpstr>PowerPoint 演示文稿</vt:lpstr>
      <vt:lpstr>组合公钥 (Combined Public Key)算法</vt:lpstr>
      <vt:lpstr>生成密钥矩阵</vt:lpstr>
      <vt:lpstr>PowerPoint 演示文稿</vt:lpstr>
      <vt:lpstr>PowerPoint 演示文稿</vt:lpstr>
      <vt:lpstr>四、利用公钥密码分配对称密钥</vt:lpstr>
      <vt:lpstr>简单的密钥交换协议</vt:lpstr>
      <vt:lpstr>中间人攻击</vt:lpstr>
      <vt:lpstr>具有保密和认证的密钥分配</vt:lpstr>
      <vt:lpstr>混合密钥分配</vt:lpstr>
      <vt:lpstr>五、Diffie-Hellman密钥协商协议</vt:lpstr>
      <vt:lpstr>D-H协议算法</vt:lpstr>
      <vt:lpstr>PowerPoint 演示文稿</vt:lpstr>
      <vt:lpstr>中间人攻击</vt:lpstr>
      <vt:lpstr>Hughes对Diffie-Hellman方法的改进</vt:lpstr>
      <vt:lpstr>Diffie-Hellman的椭圆曲线实现</vt:lpstr>
      <vt:lpstr>PowerPoint 演示文稿</vt:lpstr>
      <vt:lpstr>MTI密钥协商协议</vt:lpstr>
      <vt:lpstr>加密密钥交换协议EKE</vt:lpstr>
      <vt:lpstr>PowerPoint 演示文稿</vt:lpstr>
      <vt:lpstr>加强的EKE</vt:lpstr>
      <vt:lpstr>第四节 秘密分享技术</vt:lpstr>
      <vt:lpstr>PowerPoint 演示文稿</vt:lpstr>
      <vt:lpstr>(t,n)门限方案</vt:lpstr>
      <vt:lpstr>拉格朗日插值多项式法 (Lagrange Interpolating Polynomial Scheme)</vt:lpstr>
      <vt:lpstr>PowerPoint 演示文稿</vt:lpstr>
      <vt:lpstr>拉格朗日插值多项式重建公式证明</vt:lpstr>
      <vt:lpstr>PowerPoint 演示文稿</vt:lpstr>
      <vt:lpstr>PowerPoint 演示文稿</vt:lpstr>
      <vt:lpstr>PowerPoint 演示文稿</vt:lpstr>
      <vt:lpstr>PowerPoint 演示文稿</vt:lpstr>
      <vt:lpstr>PowerPoint 演示文稿</vt:lpstr>
      <vt:lpstr>PowerPoint 演示文稿</vt:lpstr>
      <vt:lpstr>其它实现方法</vt:lpstr>
      <vt:lpstr>PowerPoint 演示文稿</vt:lpstr>
      <vt:lpstr>特定情景中的秘密分享</vt:lpstr>
      <vt:lpstr>PowerPoint 演示文稿</vt:lpstr>
      <vt:lpstr>PowerPoint 演示文稿</vt:lpstr>
      <vt:lpstr>高级门限方案</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密码学导论</dc:title>
  <dc:creator>李卫海</dc:creator>
  <cp:lastModifiedBy>saitez@mail.ustc.edu.cn</cp:lastModifiedBy>
  <cp:revision>140</cp:revision>
  <dcterms:created xsi:type="dcterms:W3CDTF">2009-10-05T06:48:12Z</dcterms:created>
  <dcterms:modified xsi:type="dcterms:W3CDTF">2018-11-22T04:30:12Z</dcterms:modified>
</cp:coreProperties>
</file>