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7" r:id="rId3"/>
    <p:sldId id="258" r:id="rId4"/>
    <p:sldId id="259" r:id="rId5"/>
    <p:sldId id="368" r:id="rId6"/>
    <p:sldId id="529" r:id="rId7"/>
    <p:sldId id="261" r:id="rId9"/>
    <p:sldId id="354" r:id="rId10"/>
    <p:sldId id="355" r:id="rId11"/>
    <p:sldId id="356" r:id="rId12"/>
    <p:sldId id="345" r:id="rId13"/>
    <p:sldId id="348" r:id="rId14"/>
    <p:sldId id="351" r:id="rId15"/>
    <p:sldId id="263" r:id="rId16"/>
    <p:sldId id="527" r:id="rId17"/>
    <p:sldId id="262" r:id="rId18"/>
    <p:sldId id="264" r:id="rId19"/>
    <p:sldId id="265" r:id="rId20"/>
    <p:sldId id="267" r:id="rId21"/>
    <p:sldId id="268" r:id="rId22"/>
    <p:sldId id="358" r:id="rId23"/>
    <p:sldId id="526" r:id="rId24"/>
    <p:sldId id="269" r:id="rId25"/>
    <p:sldId id="271" r:id="rId26"/>
    <p:sldId id="272" r:id="rId27"/>
    <p:sldId id="357" r:id="rId28"/>
    <p:sldId id="278" r:id="rId29"/>
    <p:sldId id="274" r:id="rId30"/>
    <p:sldId id="279" r:id="rId31"/>
    <p:sldId id="280" r:id="rId32"/>
    <p:sldId id="549" r:id="rId33"/>
    <p:sldId id="426" r:id="rId34"/>
    <p:sldId id="573" r:id="rId35"/>
    <p:sldId id="281" r:id="rId36"/>
    <p:sldId id="282" r:id="rId37"/>
    <p:sldId id="284" r:id="rId38"/>
    <p:sldId id="285" r:id="rId39"/>
    <p:sldId id="287" r:id="rId40"/>
    <p:sldId id="288" r:id="rId41"/>
    <p:sldId id="289" r:id="rId42"/>
    <p:sldId id="370" r:id="rId43"/>
    <p:sldId id="545" r:id="rId44"/>
    <p:sldId id="371" r:id="rId45"/>
    <p:sldId id="372" r:id="rId46"/>
    <p:sldId id="547" r:id="rId47"/>
    <p:sldId id="546" r:id="rId48"/>
    <p:sldId id="373" r:id="rId49"/>
    <p:sldId id="530" r:id="rId50"/>
    <p:sldId id="374" r:id="rId51"/>
    <p:sldId id="375" r:id="rId52"/>
    <p:sldId id="376" r:id="rId53"/>
    <p:sldId id="377" r:id="rId54"/>
    <p:sldId id="293" r:id="rId55"/>
    <p:sldId id="543" r:id="rId56"/>
    <p:sldId id="379" r:id="rId57"/>
    <p:sldId id="380" r:id="rId58"/>
    <p:sldId id="296" r:id="rId59"/>
    <p:sldId id="544" r:id="rId60"/>
    <p:sldId id="540" r:id="rId61"/>
    <p:sldId id="541" r:id="rId62"/>
    <p:sldId id="359" r:id="rId63"/>
    <p:sldId id="363" r:id="rId64"/>
    <p:sldId id="404" r:id="rId65"/>
    <p:sldId id="382" r:id="rId66"/>
    <p:sldId id="299" r:id="rId67"/>
    <p:sldId id="402" r:id="rId68"/>
    <p:sldId id="384" r:id="rId69"/>
    <p:sldId id="385" r:id="rId70"/>
    <p:sldId id="388" r:id="rId71"/>
    <p:sldId id="389" r:id="rId72"/>
    <p:sldId id="390" r:id="rId73"/>
    <p:sldId id="391" r:id="rId74"/>
    <p:sldId id="392" r:id="rId75"/>
    <p:sldId id="393" r:id="rId76"/>
    <p:sldId id="394" r:id="rId77"/>
    <p:sldId id="395" r:id="rId78"/>
    <p:sldId id="397" r:id="rId79"/>
    <p:sldId id="396" r:id="rId80"/>
    <p:sldId id="398" r:id="rId81"/>
    <p:sldId id="403" r:id="rId82"/>
    <p:sldId id="400" r:id="rId83"/>
    <p:sldId id="401" r:id="rId84"/>
    <p:sldId id="431" r:id="rId85"/>
    <p:sldId id="325" r:id="rId86"/>
    <p:sldId id="326" r:id="rId87"/>
    <p:sldId id="405" r:id="rId88"/>
    <p:sldId id="366" r:id="rId89"/>
    <p:sldId id="406" r:id="rId90"/>
    <p:sldId id="407" r:id="rId91"/>
    <p:sldId id="408" r:id="rId92"/>
    <p:sldId id="409" r:id="rId93"/>
    <p:sldId id="521" r:id="rId94"/>
    <p:sldId id="410" r:id="rId95"/>
    <p:sldId id="413" r:id="rId96"/>
    <p:sldId id="411" r:id="rId97"/>
    <p:sldId id="412" r:id="rId98"/>
    <p:sldId id="522" r:id="rId99"/>
    <p:sldId id="338" r:id="rId100"/>
    <p:sldId id="520" r:id="rId101"/>
    <p:sldId id="415" r:id="rId102"/>
    <p:sldId id="342" r:id="rId103"/>
    <p:sldId id="343" r:id="rId104"/>
    <p:sldId id="432" r:id="rId105"/>
    <p:sldId id="433" r:id="rId106"/>
    <p:sldId id="434" r:id="rId107"/>
    <p:sldId id="435" r:id="rId108"/>
    <p:sldId id="525" r:id="rId109"/>
    <p:sldId id="416" r:id="rId110"/>
    <p:sldId id="417" r:id="rId111"/>
    <p:sldId id="550" r:id="rId112"/>
    <p:sldId id="551" r:id="rId113"/>
    <p:sldId id="552" r:id="rId114"/>
    <p:sldId id="553" r:id="rId115"/>
    <p:sldId id="554" r:id="rId116"/>
    <p:sldId id="555" r:id="rId117"/>
    <p:sldId id="556" r:id="rId118"/>
    <p:sldId id="557" r:id="rId119"/>
    <p:sldId id="519" r:id="rId120"/>
    <p:sldId id="421" r:id="rId121"/>
    <p:sldId id="422" r:id="rId122"/>
    <p:sldId id="423" r:id="rId123"/>
    <p:sldId id="424" r:id="rId124"/>
    <p:sldId id="425" r:id="rId125"/>
    <p:sldId id="518" r:id="rId126"/>
    <p:sldId id="558" r:id="rId127"/>
    <p:sldId id="559" r:id="rId128"/>
    <p:sldId id="560" r:id="rId129"/>
    <p:sldId id="561" r:id="rId130"/>
    <p:sldId id="568" r:id="rId131"/>
    <p:sldId id="569" r:id="rId132"/>
    <p:sldId id="570" r:id="rId133"/>
    <p:sldId id="571" r:id="rId134"/>
    <p:sldId id="572" r:id="rId135"/>
    <p:sldId id="562" r:id="rId136"/>
    <p:sldId id="563" r:id="rId137"/>
    <p:sldId id="564" r:id="rId138"/>
    <p:sldId id="565" r:id="rId139"/>
    <p:sldId id="566" r:id="rId140"/>
    <p:sldId id="567" r:id="rId14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89" autoAdjust="0"/>
  </p:normalViewPr>
  <p:slideViewPr>
    <p:cSldViewPr>
      <p:cViewPr varScale="1">
        <p:scale>
          <a:sx n="68" d="100"/>
          <a:sy n="68" d="100"/>
        </p:scale>
        <p:origin x="-144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notesMaster" Target="notesMasters/notesMaster1.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4" Type="http://schemas.openxmlformats.org/officeDocument/2006/relationships/tableStyles" Target="tableStyles.xml"/><Relationship Id="rId143" Type="http://schemas.openxmlformats.org/officeDocument/2006/relationships/viewProps" Target="viewProps.xml"/><Relationship Id="rId142" Type="http://schemas.openxmlformats.org/officeDocument/2006/relationships/presProps" Target="presProps.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zh-CN" altLang="zh-CN"/>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endParaRPr lang="zh-CN" altLang="zh-CN"/>
          </a:p>
        </p:txBody>
      </p:sp>
      <p:sp>
        <p:nvSpPr>
          <p:cNvPr id="145412"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ln>
        </p:spPr>
      </p:sp>
      <p:sp>
        <p:nvSpPr>
          <p:cNvPr id="2053" name="Rectangle 5"/>
          <p:cNvSpPr>
            <a:spLocks noGrp="1" noRot="1" noChangeArrowheads="1"/>
          </p:cNvSpPr>
          <p:nvPr>
            <p:ph type="body" sz="quarter" idx="3"/>
          </p:nvPr>
        </p:nvSpPr>
        <p:spPr bwMode="auto">
          <a:xfrm>
            <a:off x="685800" y="4343400"/>
            <a:ext cx="5486400" cy="4114800"/>
          </a:xfrm>
          <a:prstGeom prst="rect">
            <a:avLst/>
          </a:prstGeom>
          <a:noFill/>
          <a:ln w="9525" cmpd="sng">
            <a:noFill/>
            <a:miter lim="800000"/>
          </a:ln>
          <a:effectLst/>
        </p:spPr>
        <p:txBody>
          <a:bodyPr vert="horz" wrap="square" lIns="91440" tIns="45720" rIns="91440" bIns="45720" numCol="1" anchor="ctr" anchorCtr="0" compatLnSpc="1"/>
          <a:lstStyle/>
          <a:p>
            <a:pPr lvl="0"/>
            <a:r>
              <a:rPr lang="zh-CN" noProof="0" smtClean="0"/>
              <a:t>单击此处编辑母版文本样式</a:t>
            </a:r>
            <a:endParaRPr lang="zh-CN" noProof="0" smtClean="0"/>
          </a:p>
          <a:p>
            <a:pPr lvl="1"/>
            <a:r>
              <a:rPr lang="zh-CN" noProof="0" smtClean="0"/>
              <a:t>第二级</a:t>
            </a:r>
            <a:endParaRPr lang="zh-CN" noProof="0" smtClean="0"/>
          </a:p>
          <a:p>
            <a:pPr lvl="2"/>
            <a:r>
              <a:rPr lang="zh-CN" noProof="0" smtClean="0"/>
              <a:t>第三级</a:t>
            </a:r>
            <a:endParaRPr lang="zh-CN" noProof="0" smtClean="0"/>
          </a:p>
          <a:p>
            <a:pPr lvl="3"/>
            <a:r>
              <a:rPr lang="zh-CN" noProof="0" smtClean="0"/>
              <a:t>第四级</a:t>
            </a:r>
            <a:endParaRPr lang="zh-CN" noProof="0" smtClean="0"/>
          </a:p>
          <a:p>
            <a:pPr lvl="4"/>
            <a:r>
              <a:rPr lang="zh-CN" noProof="0" smtClean="0"/>
              <a:t>第五级</a:t>
            </a:r>
            <a:endParaRPr lang="zh-CN" noProof="0" smtClean="0"/>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a:defRPr/>
            </a:pPr>
            <a:endParaRPr lang="zh-CN" altLang="zh-CN"/>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a:defRPr/>
            </a:pPr>
            <a:fld id="{7C31F3DC-BE54-40A0-8516-D240439B6947}" type="slidenum">
              <a:rPr lang="zh-CN" altLang="zh-CN"/>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p:sp>
      <p:sp>
        <p:nvSpPr>
          <p:cNvPr id="146435" name="备注占位符 2"/>
          <p:cNvSpPr>
            <a:spLocks noGrp="1"/>
          </p:cNvSpPr>
          <p:nvPr>
            <p:ph type="body" idx="1"/>
          </p:nvPr>
        </p:nvSpPr>
        <p:spPr>
          <a:noFill/>
        </p:spPr>
        <p:txBody>
          <a:bodyPr/>
          <a:lstStyle/>
          <a:p>
            <a:pPr eaLnBrk="1" hangingPunct="1"/>
            <a:endParaRPr lang="zh-CN" altLang="en-US" smtClean="0"/>
          </a:p>
        </p:txBody>
      </p:sp>
      <p:sp>
        <p:nvSpPr>
          <p:cNvPr id="146436" name="灯片编号占位符 3"/>
          <p:cNvSpPr>
            <a:spLocks noGrp="1"/>
          </p:cNvSpPr>
          <p:nvPr>
            <p:ph type="sldNum" sz="quarter" idx="5"/>
          </p:nvPr>
        </p:nvSpPr>
        <p:spPr>
          <a:noFill/>
        </p:spPr>
        <p:txBody>
          <a:bodyPr/>
          <a:lstStyle/>
          <a:p>
            <a:fld id="{6C26359F-9B78-48CD-BFD5-BAD99E2E03D2}" type="slidenum">
              <a:rPr lang="zh-CN" altLang="zh-CN" smtClean="0"/>
            </a:fld>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p:sp>
      <p:sp>
        <p:nvSpPr>
          <p:cNvPr id="147459" name="Rectangle 3"/>
          <p:cNvSpPr>
            <a:spLocks noGrp="1" noRot="1" noChangeArrowheads="1"/>
          </p:cNvSpPr>
          <p:nvPr>
            <p:ph type="body" idx="1"/>
          </p:nvPr>
        </p:nvSpPr>
        <p:spPr>
          <a:noFill/>
        </p:spPr>
        <p:txBody>
          <a:bodyPr/>
          <a:lstStyle/>
          <a:p>
            <a:pPr eaLnBrk="1" hangingPunct="1"/>
            <a:endParaRPr lang="zh-CN"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p:sp>
      <p:sp>
        <p:nvSpPr>
          <p:cNvPr id="148483" name="备注占位符 2"/>
          <p:cNvSpPr>
            <a:spLocks noGrp="1"/>
          </p:cNvSpPr>
          <p:nvPr>
            <p:ph type="body" idx="1"/>
          </p:nvPr>
        </p:nvSpPr>
        <p:spPr>
          <a:noFill/>
        </p:spPr>
        <p:txBody>
          <a:bodyPr/>
          <a:lstStyle/>
          <a:p>
            <a:pPr eaLnBrk="1" hangingPunct="1"/>
            <a:endParaRPr lang="zh-CN" altLang="en-US" smtClean="0"/>
          </a:p>
        </p:txBody>
      </p:sp>
      <p:sp>
        <p:nvSpPr>
          <p:cNvPr id="148484" name="灯片编号占位符 3"/>
          <p:cNvSpPr>
            <a:spLocks noGrp="1"/>
          </p:cNvSpPr>
          <p:nvPr>
            <p:ph type="sldNum" sz="quarter" idx="5"/>
          </p:nvPr>
        </p:nvSpPr>
        <p:spPr>
          <a:noFill/>
        </p:spPr>
        <p:txBody>
          <a:bodyPr/>
          <a:lstStyle/>
          <a:p>
            <a:fld id="{6D3A2562-6183-4132-9476-7473F113A9B1}" type="slidenum">
              <a:rPr lang="zh-CN" altLang="zh-CN" smtClean="0"/>
            </a:fld>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p:sp>
      <p:sp>
        <p:nvSpPr>
          <p:cNvPr id="149507" name="备注占位符 2"/>
          <p:cNvSpPr>
            <a:spLocks noGrp="1"/>
          </p:cNvSpPr>
          <p:nvPr>
            <p:ph type="body" idx="1"/>
          </p:nvPr>
        </p:nvSpPr>
        <p:spPr>
          <a:noFill/>
        </p:spPr>
        <p:txBody>
          <a:bodyPr/>
          <a:lstStyle/>
          <a:p>
            <a:pPr eaLnBrk="1" hangingPunct="1"/>
            <a:endParaRPr lang="zh-CN" altLang="en-US" smtClean="0"/>
          </a:p>
        </p:txBody>
      </p:sp>
      <p:sp>
        <p:nvSpPr>
          <p:cNvPr id="149508" name="灯片编号占位符 3"/>
          <p:cNvSpPr>
            <a:spLocks noGrp="1"/>
          </p:cNvSpPr>
          <p:nvPr>
            <p:ph type="sldNum" sz="quarter" idx="5"/>
          </p:nvPr>
        </p:nvSpPr>
        <p:spPr>
          <a:noFill/>
        </p:spPr>
        <p:txBody>
          <a:bodyPr/>
          <a:lstStyle/>
          <a:p>
            <a:fld id="{D68EEB7A-482E-46BF-A206-0330555A1FA1}" type="slidenum">
              <a:rPr lang="zh-CN" altLang="zh-CN" smtClean="0"/>
            </a:fld>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p:sp>
      <p:sp>
        <p:nvSpPr>
          <p:cNvPr id="150531" name="Rectangle 3"/>
          <p:cNvSpPr>
            <a:spLocks noGrp="1" noRot="1" noChangeArrowheads="1"/>
          </p:cNvSpPr>
          <p:nvPr>
            <p:ph type="body" idx="1"/>
          </p:nvPr>
        </p:nvSpPr>
        <p:spPr>
          <a:noFill/>
        </p:spPr>
        <p:txBody>
          <a:bodyPr/>
          <a:lstStyle/>
          <a:p>
            <a:pPr eaLnBrk="1" hangingPunct="1"/>
            <a:endParaRPr lang="zh-CN"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p:sp>
      <p:sp>
        <p:nvSpPr>
          <p:cNvPr id="151555" name="备注占位符 2"/>
          <p:cNvSpPr>
            <a:spLocks noGrp="1"/>
          </p:cNvSpPr>
          <p:nvPr>
            <p:ph type="body" idx="1"/>
          </p:nvPr>
        </p:nvSpPr>
        <p:spPr>
          <a:noFill/>
        </p:spPr>
        <p:txBody>
          <a:bodyPr/>
          <a:lstStyle/>
          <a:p>
            <a:pPr eaLnBrk="1" hangingPunct="1"/>
            <a:endParaRPr lang="zh-CN" altLang="en-US" smtClean="0"/>
          </a:p>
        </p:txBody>
      </p:sp>
      <p:sp>
        <p:nvSpPr>
          <p:cNvPr id="151556" name="灯片编号占位符 3"/>
          <p:cNvSpPr>
            <a:spLocks noGrp="1"/>
          </p:cNvSpPr>
          <p:nvPr>
            <p:ph type="sldNum" sz="quarter" idx="5"/>
          </p:nvPr>
        </p:nvSpPr>
        <p:spPr>
          <a:noFill/>
        </p:spPr>
        <p:txBody>
          <a:bodyPr/>
          <a:lstStyle/>
          <a:p>
            <a:fld id="{929B5B76-6CC0-4248-862C-74D2E4A81D88}" type="slidenum">
              <a:rPr lang="zh-CN" altLang="zh-CN" smtClean="0"/>
            </a:fld>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p:sp>
      <p:sp>
        <p:nvSpPr>
          <p:cNvPr id="152579" name="备注占位符 2"/>
          <p:cNvSpPr>
            <a:spLocks noGrp="1"/>
          </p:cNvSpPr>
          <p:nvPr>
            <p:ph type="body" idx="1"/>
          </p:nvPr>
        </p:nvSpPr>
        <p:spPr>
          <a:noFill/>
        </p:spPr>
        <p:txBody>
          <a:bodyPr/>
          <a:lstStyle/>
          <a:p>
            <a:pPr eaLnBrk="1" hangingPunct="1"/>
            <a:endParaRPr lang="zh-CN" altLang="en-US" smtClean="0"/>
          </a:p>
        </p:txBody>
      </p:sp>
      <p:sp>
        <p:nvSpPr>
          <p:cNvPr id="152580" name="灯片编号占位符 3"/>
          <p:cNvSpPr>
            <a:spLocks noGrp="1"/>
          </p:cNvSpPr>
          <p:nvPr>
            <p:ph type="sldNum" sz="quarter" idx="5"/>
          </p:nvPr>
        </p:nvSpPr>
        <p:spPr>
          <a:noFill/>
        </p:spPr>
        <p:txBody>
          <a:bodyPr/>
          <a:lstStyle/>
          <a:p>
            <a:fld id="{743AEE81-562D-4F96-BC0B-36EB9B8F77D1}" type="slidenum">
              <a:rPr lang="zh-CN" altLang="zh-CN" smtClean="0"/>
            </a:fld>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xfrm>
            <a:off x="1143000" y="684213"/>
            <a:ext cx="4572000" cy="3429000"/>
          </a:xfrm>
        </p:spPr>
      </p:sp>
      <p:sp>
        <p:nvSpPr>
          <p:cNvPr id="153603" name="Rectangle 3"/>
          <p:cNvSpPr>
            <a:spLocks noGrp="1" noRot="1" noChangeArrowheads="1"/>
          </p:cNvSpPr>
          <p:nvPr>
            <p:ph type="body" idx="1"/>
          </p:nvPr>
        </p:nvSpPr>
        <p:spPr>
          <a:xfrm>
            <a:off x="685800" y="4343400"/>
            <a:ext cx="5486400" cy="4116388"/>
          </a:xfrm>
          <a:noFill/>
        </p:spPr>
        <p:txBody>
          <a:bodyPr/>
          <a:lstStyle/>
          <a:p>
            <a:pPr eaLnBrk="1" hangingPunct="1"/>
            <a:r>
              <a:rPr lang="zh-CN" altLang="zh-CN" smtClean="0"/>
              <a:t>Two popular hash functions that are used in many systems are MD5 and SHA-1.</a:t>
            </a:r>
            <a:endParaRPr lang="zh-CN" altLang="zh-CN" smtClean="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4821B52A-514B-4EE1-88B6-0258A449B4A1}" type="slidenum">
              <a:rPr lang="zh-CN" altLang="zh-CN"/>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CCE4D515-B4DB-4F87-95DB-5B3690AC8B52}" type="slidenum">
              <a:rPr lang="zh-CN" altLang="zh-CN"/>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680B01AE-FA72-473E-9F6A-EAF044BD4903}" type="slidenum">
              <a:rPr lang="zh-CN" altLang="zh-CN"/>
            </a:fld>
            <a:endParaRPr lang="zh-CN"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22352A15-67EB-49F3-9EB9-DDB233FF21F7}" type="slidenum">
              <a:rPr lang="zh-CN" altLang="zh-CN"/>
            </a:fld>
            <a:endParaRPr lang="zh-CN"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p:txBody>
          <a:bodyPr/>
          <a:lstStyle>
            <a:lvl1pPr>
              <a:defRPr/>
            </a:lvl1pPr>
          </a:lstStyle>
          <a:p>
            <a:pPr>
              <a:defRPr/>
            </a:pPr>
            <a:fld id="{CFD5BEAB-B340-43AE-A49C-125C35F81433}" type="slidenum">
              <a:rPr lang="zh-CN" altLang="zh-CN"/>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1804BA36-A6AF-4B10-B16B-EF05774DBA2C}" type="slidenum">
              <a:rPr lang="zh-CN" altLang="zh-CN"/>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8ABA813C-1D6A-44CE-A4B3-8B35616ED05A}" type="slidenum">
              <a:rPr lang="zh-CN" altLang="zh-CN"/>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5FB420C4-7162-4BB7-BAEC-CCE653A23977}" type="slidenum">
              <a:rPr lang="zh-CN" altLang="zh-CN"/>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p:txBody>
          <a:bodyPr/>
          <a:lstStyle>
            <a:lvl1pPr>
              <a:defRPr/>
            </a:lvl1pPr>
          </a:lstStyle>
          <a:p>
            <a:pPr>
              <a:defRPr/>
            </a:pPr>
            <a:fld id="{D41ECE4A-110C-4271-A2F5-4C6B15C0E902}" type="slidenum">
              <a:rPr lang="zh-CN" altLang="zh-CN"/>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p:txBody>
          <a:bodyPr/>
          <a:lstStyle>
            <a:lvl1pPr>
              <a:defRPr/>
            </a:lvl1pPr>
          </a:lstStyle>
          <a:p>
            <a:pPr>
              <a:defRPr/>
            </a:pPr>
            <a:fld id="{4B1F9102-5536-4636-8840-1E82E8A4897B}" type="slidenum">
              <a:rPr lang="zh-CN" altLang="zh-CN"/>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p:txBody>
          <a:bodyPr/>
          <a:lstStyle>
            <a:lvl1pPr>
              <a:defRPr/>
            </a:lvl1pPr>
          </a:lstStyle>
          <a:p>
            <a:pPr>
              <a:defRPr/>
            </a:pPr>
            <a:fld id="{FB10AA4B-9CB6-48B4-931F-D033393AD914}" type="slidenum">
              <a:rPr lang="zh-CN" altLang="zh-CN"/>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F0D45CE9-A7DB-43E8-A3A6-303B738F1EBF}" type="slidenum">
              <a:rPr lang="zh-CN" altLang="zh-CN"/>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D578779F-569A-4BD5-BC9A-E3E682410311}" type="slidenum">
              <a:rPr lang="zh-CN" altLang="zh-CN"/>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accent5"/>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smtClean="0"/>
              <a:t>单击此处编辑母版标题样式</a:t>
            </a:r>
            <a:endParaRPr lang="zh-CN" smtClean="0"/>
          </a:p>
        </p:txBody>
      </p:sp>
      <p:sp>
        <p:nvSpPr>
          <p:cNvPr id="24579" name="Rectangle 3"/>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a:defRPr/>
            </a:pPr>
            <a:endParaRPr lang="zh-CN"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a:defRPr/>
            </a:pPr>
            <a:endParaRPr lang="zh-CN"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a:defRPr/>
            </a:pPr>
            <a:fld id="{76825E1F-8695-4E2A-A0B6-B23054F9EB2F}" type="slidenum">
              <a:rPr lang="zh-CN" altLang="zh-CN"/>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3.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4.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5.wm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4.xml"/><Relationship Id="rId3" Type="http://schemas.openxmlformats.org/officeDocument/2006/relationships/slide" Target="slide8.xml"/><Relationship Id="rId2" Type="http://schemas.openxmlformats.org/officeDocument/2006/relationships/image" Target="../media/image4.emf"/><Relationship Id="rId1" Type="http://schemas.openxmlformats.org/officeDocument/2006/relationships/oleObject" Target="../embeddings/oleObject3.bin"/></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52.wmf"/><Relationship Id="rId1" Type="http://schemas.openxmlformats.org/officeDocument/2006/relationships/oleObject" Target="../embeddings/oleObject25.bin"/></Relationships>
</file>

<file path=ppt/slides/_rels/slide119.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2.xml"/><Relationship Id="rId2" Type="http://schemas.openxmlformats.org/officeDocument/2006/relationships/image" Target="../media/image53.wmf"/><Relationship Id="rId1" Type="http://schemas.openxmlformats.org/officeDocument/2006/relationships/oleObject" Target="../embeddings/oleObject26.bin"/></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0.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2.xml"/><Relationship Id="rId4" Type="http://schemas.openxmlformats.org/officeDocument/2006/relationships/image" Target="../media/image55.wmf"/><Relationship Id="rId3" Type="http://schemas.openxmlformats.org/officeDocument/2006/relationships/oleObject" Target="../embeddings/oleObject28.bin"/><Relationship Id="rId2" Type="http://schemas.openxmlformats.org/officeDocument/2006/relationships/image" Target="../media/image54.wmf"/><Relationship Id="rId1" Type="http://schemas.openxmlformats.org/officeDocument/2006/relationships/oleObject" Target="../embeddings/oleObject27.bin"/></Relationships>
</file>

<file path=ppt/slides/_rels/slide121.xml.rels><?xml version="1.0" encoding="UTF-8" standalone="yes"?>
<Relationships xmlns="http://schemas.openxmlformats.org/package/2006/relationships"><Relationship Id="rId8" Type="http://schemas.openxmlformats.org/officeDocument/2006/relationships/vmlDrawing" Target="../drawings/vmlDrawing22.vml"/><Relationship Id="rId7" Type="http://schemas.openxmlformats.org/officeDocument/2006/relationships/slideLayout" Target="../slideLayouts/slideLayout2.xml"/><Relationship Id="rId6" Type="http://schemas.openxmlformats.org/officeDocument/2006/relationships/image" Target="../media/image58.wmf"/><Relationship Id="rId5" Type="http://schemas.openxmlformats.org/officeDocument/2006/relationships/oleObject" Target="../embeddings/oleObject31.bin"/><Relationship Id="rId4" Type="http://schemas.openxmlformats.org/officeDocument/2006/relationships/image" Target="../media/image57.wmf"/><Relationship Id="rId3" Type="http://schemas.openxmlformats.org/officeDocument/2006/relationships/oleObject" Target="../embeddings/oleObject30.bin"/><Relationship Id="rId2" Type="http://schemas.openxmlformats.org/officeDocument/2006/relationships/image" Target="../media/image56.wmf"/><Relationship Id="rId1" Type="http://schemas.openxmlformats.org/officeDocument/2006/relationships/oleObject" Target="../embeddings/oleObject29.bin"/></Relationships>
</file>

<file path=ppt/slides/_rels/slide122.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2.xml"/><Relationship Id="rId2" Type="http://schemas.openxmlformats.org/officeDocument/2006/relationships/image" Target="../media/image59.wmf"/><Relationship Id="rId1" Type="http://schemas.openxmlformats.org/officeDocument/2006/relationships/oleObject" Target="../embeddings/oleObject32.bin"/></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hyperlink" Target="http://baike.baidu.com/view/575406.htm" TargetMode="External"/><Relationship Id="rId6" Type="http://schemas.openxmlformats.org/officeDocument/2006/relationships/hyperlink" Target="http://baike.baidu.com/view/3851.htm" TargetMode="External"/><Relationship Id="rId5" Type="http://schemas.openxmlformats.org/officeDocument/2006/relationships/hyperlink" Target="http://baike.baidu.com/view/532809.htm" TargetMode="External"/><Relationship Id="rId4" Type="http://schemas.openxmlformats.org/officeDocument/2006/relationships/hyperlink" Target="http://baike.baidu.com/view/8790.htm" TargetMode="External"/><Relationship Id="rId3" Type="http://schemas.openxmlformats.org/officeDocument/2006/relationships/hyperlink" Target="http://baike.baidu.com/view/94209.htm" TargetMode="External"/><Relationship Id="rId2" Type="http://schemas.openxmlformats.org/officeDocument/2006/relationships/hyperlink" Target="http://baike.baidu.com/view/7636.htm" TargetMode="External"/><Relationship Id="rId1" Type="http://schemas.openxmlformats.org/officeDocument/2006/relationships/hyperlink" Target="http://baike.baidu.com/view/3314.htm" TargetMode="External"/></Relationships>
</file>

<file path=ppt/slides/_rels/slide1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baike.baidu.com/view/39756.htm" TargetMode="External"/><Relationship Id="rId1" Type="http://schemas.openxmlformats.org/officeDocument/2006/relationships/hyperlink" Target="http://baike.baidu.com/view/7636.htm" TargetMode="External"/></Relationships>
</file>

<file path=ppt/slides/_rels/slide1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baike.baidu.com/view/94209.htm" TargetMode="External"/><Relationship Id="rId1" Type="http://schemas.openxmlformats.org/officeDocument/2006/relationships/hyperlink" Target="http://baike.baidu.com/view/3781591.htm"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baike.baidu.com/view/251300.htm" TargetMode="External"/><Relationship Id="rId1" Type="http://schemas.openxmlformats.org/officeDocument/2006/relationships/hyperlink" Target="http://baike.baidu.com/view/604021.htm" TargetMode="Externa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baike.baidu.com/view/84027.htm" TargetMode="External"/></Relationships>
</file>

<file path=ppt/slides/_rels/slide1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baike.baidu.com/view/1455888.htm" TargetMode="External"/><Relationship Id="rId2" Type="http://schemas.openxmlformats.org/officeDocument/2006/relationships/hyperlink" Target="http://baike.baidu.com/view/1355827.htm" TargetMode="External"/><Relationship Id="rId1" Type="http://schemas.openxmlformats.org/officeDocument/2006/relationships/hyperlink" Target="http://baike.baidu.com/view/781.htm" TargetMode="External"/></Relationships>
</file>

<file path=ppt/slides/_rels/slide13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baike.baidu.com/view/1284.htm" TargetMode="External"/><Relationship Id="rId4" Type="http://schemas.openxmlformats.org/officeDocument/2006/relationships/hyperlink" Target="http://baike.baidu.com/view/22607.htm" TargetMode="External"/><Relationship Id="rId3" Type="http://schemas.openxmlformats.org/officeDocument/2006/relationships/hyperlink" Target="http://baike.baidu.com/view/5922.htm" TargetMode="External"/><Relationship Id="rId2" Type="http://schemas.openxmlformats.org/officeDocument/2006/relationships/hyperlink" Target="http://baike.baidu.com/view/5636643.htm" TargetMode="External"/><Relationship Id="rId1" Type="http://schemas.openxmlformats.org/officeDocument/2006/relationships/hyperlink" Target="http://baike.baidu.com/view/205125.ht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emf"/><Relationship Id="rId1"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12.xml"/><Relationship Id="rId4" Type="http://schemas.openxmlformats.org/officeDocument/2006/relationships/image" Target="../media/image11.wmf"/><Relationship Id="rId3" Type="http://schemas.openxmlformats.org/officeDocument/2006/relationships/oleObject" Target="../embeddings/oleObject6.bin"/><Relationship Id="rId2" Type="http://schemas.openxmlformats.org/officeDocument/2006/relationships/image" Target="../media/image10.wmf"/><Relationship Id="rId1" Type="http://schemas.openxmlformats.org/officeDocument/2006/relationships/oleObject" Target="../embeddings/oleObject5.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1.xml"/><Relationship Id="rId6" Type="http://schemas.openxmlformats.org/officeDocument/2006/relationships/image" Target="../media/image14.wmf"/><Relationship Id="rId5" Type="http://schemas.openxmlformats.org/officeDocument/2006/relationships/oleObject" Target="../embeddings/oleObject9.bin"/><Relationship Id="rId4" Type="http://schemas.openxmlformats.org/officeDocument/2006/relationships/image" Target="../media/image13.wmf"/><Relationship Id="rId3" Type="http://schemas.openxmlformats.org/officeDocument/2006/relationships/oleObject" Target="../embeddings/oleObject8.bin"/><Relationship Id="rId2" Type="http://schemas.openxmlformats.org/officeDocument/2006/relationships/image" Target="../media/image12.wmf"/><Relationship Id="rId1" Type="http://schemas.openxmlformats.org/officeDocument/2006/relationships/oleObject" Target="../embeddings/oleObject7.bin"/></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xml"/><Relationship Id="rId2" Type="http://schemas.openxmlformats.org/officeDocument/2006/relationships/image" Target="../media/image15.wmf"/><Relationship Id="rId1" Type="http://schemas.openxmlformats.org/officeDocument/2006/relationships/oleObject" Target="../embeddings/oleObject10.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3.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oleObject" Target="../embeddings/oleObject13.bin"/><Relationship Id="rId4" Type="http://schemas.openxmlformats.org/officeDocument/2006/relationships/image" Target="../media/image19.wmf"/><Relationship Id="rId3" Type="http://schemas.openxmlformats.org/officeDocument/2006/relationships/oleObject" Target="../embeddings/oleObject12.bin"/><Relationship Id="rId2" Type="http://schemas.openxmlformats.org/officeDocument/2006/relationships/image" Target="../media/image18.wmf"/><Relationship Id="rId1" Type="http://schemas.openxmlformats.org/officeDocument/2006/relationships/oleObject" Target="../embeddings/oleObject11.bin"/></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3.wmf"/><Relationship Id="rId1" Type="http://schemas.openxmlformats.org/officeDocument/2006/relationships/oleObject" Target="../embeddings/oleObject14.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e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4.wmf"/><Relationship Id="rId1" Type="http://schemas.openxmlformats.org/officeDocument/2006/relationships/oleObject" Target="../embeddings/oleObject15.bin"/></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ietf.org/rfc/rfc1321.txt"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30.wmf"/><Relationship Id="rId1" Type="http://schemas.openxmlformats.org/officeDocument/2006/relationships/oleObject" Target="../embeddings/oleObject16.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image" Target="../media/image30.wmf"/><Relationship Id="rId1" Type="http://schemas.openxmlformats.org/officeDocument/2006/relationships/oleObject" Target="../embeddings/oleObject17.bin"/></Relationships>
</file>

<file path=ppt/slides/_rels/slide71.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wmf"/><Relationship Id="rId1" Type="http://schemas.openxmlformats.org/officeDocument/2006/relationships/oleObject" Target="../embeddings/oleObject18.bin"/></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36.wmf"/><Relationship Id="rId1" Type="http://schemas.openxmlformats.org/officeDocument/2006/relationships/oleObject" Target="../embeddings/oleObject19.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37.wmf"/><Relationship Id="rId1" Type="http://schemas.openxmlformats.org/officeDocument/2006/relationships/oleObject" Target="../embeddings/oleObject20.bin"/></Relationships>
</file>

<file path=ppt/slides/_rels/slide93.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12.xml"/><Relationship Id="rId2" Type="http://schemas.openxmlformats.org/officeDocument/2006/relationships/image" Target="../media/image38.wmf"/><Relationship Id="rId1" Type="http://schemas.openxmlformats.org/officeDocument/2006/relationships/oleObject" Target="../embeddings/oleObject21.bin"/></Relationships>
</file>

<file path=ppt/slides/_rels/slide94.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39.wmf"/><Relationship Id="rId1" Type="http://schemas.openxmlformats.org/officeDocument/2006/relationships/oleObject" Target="../embeddings/oleObject22.bin"/></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40.wmf"/><Relationship Id="rId1" Type="http://schemas.openxmlformats.org/officeDocument/2006/relationships/oleObject" Target="../embeddings/oleObject23.bin"/></Relationships>
</file>

<file path=ppt/slides/_rels/slide97.xml.rels><?xml version="1.0" encoding="UTF-8" standalone="yes"?>
<Relationships xmlns="http://schemas.openxmlformats.org/package/2006/relationships"><Relationship Id="rId5" Type="http://schemas.openxmlformats.org/officeDocument/2006/relationships/vmlDrawing" Target="../drawings/vmlDrawing18.vml"/><Relationship Id="rId4" Type="http://schemas.openxmlformats.org/officeDocument/2006/relationships/slideLayout" Target="../slideLayouts/slideLayout1.xml"/><Relationship Id="rId3" Type="http://schemas.openxmlformats.org/officeDocument/2006/relationships/image" Target="../media/image42.png"/><Relationship Id="rId2" Type="http://schemas.openxmlformats.org/officeDocument/2006/relationships/image" Target="../media/image41.wmf"/><Relationship Id="rId1" Type="http://schemas.openxmlformats.org/officeDocument/2006/relationships/oleObject" Target="../embeddings/oleObject24.bin"/></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xfrm>
            <a:off x="755650" y="2565400"/>
            <a:ext cx="7772400" cy="781050"/>
          </a:xfrm>
        </p:spPr>
        <p:txBody>
          <a:bodyPr/>
          <a:lstStyle/>
          <a:p>
            <a:pPr eaLnBrk="1" hangingPunct="1"/>
            <a:r>
              <a:rPr lang="zh-CN" altLang="en-US" sz="5400" smtClean="0">
                <a:solidFill>
                  <a:schemeClr val="tx1"/>
                </a:solidFill>
                <a:latin typeface="Times New Roman" panose="02020603050405020304" pitchFamily="18" charset="0"/>
              </a:rPr>
              <a:t>密码学Hash函数</a:t>
            </a:r>
            <a:endParaRPr lang="zh-CN" altLang="en-US" sz="5400" smtClean="0">
              <a:solidFill>
                <a:schemeClr val="tx1"/>
              </a:solidFill>
              <a:latin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260350"/>
            <a:ext cx="8229600" cy="865188"/>
          </a:xfrm>
        </p:spPr>
        <p:txBody>
          <a:bodyPr/>
          <a:lstStyle/>
          <a:p>
            <a:pPr algn="l" eaLnBrk="1" hangingPunct="1"/>
            <a:r>
              <a:rPr lang="zh-CN" sz="2800" smtClean="0"/>
              <a:t>具体应用</a:t>
            </a:r>
            <a:r>
              <a:rPr lang="zh-CN" altLang="en-US" sz="2800" smtClean="0"/>
              <a:t>实例</a:t>
            </a:r>
            <a:endParaRPr lang="zh-CN" sz="2800" smtClean="0"/>
          </a:p>
        </p:txBody>
      </p:sp>
      <p:sp>
        <p:nvSpPr>
          <p:cNvPr id="33795" name="Rectangle 3"/>
          <p:cNvSpPr>
            <a:spLocks noGrp="1" noChangeArrowheads="1"/>
          </p:cNvSpPr>
          <p:nvPr>
            <p:ph type="body" idx="1"/>
          </p:nvPr>
        </p:nvSpPr>
        <p:spPr>
          <a:xfrm>
            <a:off x="250825" y="1268413"/>
            <a:ext cx="8435975" cy="5256212"/>
          </a:xfrm>
        </p:spPr>
        <p:txBody>
          <a:bodyPr/>
          <a:lstStyle/>
          <a:p>
            <a:pPr eaLnBrk="1" hangingPunct="1">
              <a:lnSpc>
                <a:spcPct val="80000"/>
              </a:lnSpc>
              <a:buFontTx/>
              <a:buNone/>
            </a:pPr>
            <a:r>
              <a:rPr lang="zh-CN" sz="2800" b="1" smtClean="0">
                <a:solidFill>
                  <a:srgbClr val="CC00CC"/>
                </a:solidFill>
              </a:rPr>
              <a:t>消息完整性检测</a:t>
            </a:r>
            <a:endParaRPr lang="en-US" altLang="zh-CN" sz="2800" b="1" smtClean="0">
              <a:solidFill>
                <a:srgbClr val="CC00CC"/>
              </a:solidFill>
            </a:endParaRPr>
          </a:p>
          <a:p>
            <a:pPr eaLnBrk="1" hangingPunct="1">
              <a:lnSpc>
                <a:spcPct val="80000"/>
              </a:lnSpc>
              <a:buFontTx/>
              <a:buNone/>
            </a:pPr>
            <a:endParaRPr lang="zh-CN" sz="2800" b="1" smtClean="0">
              <a:solidFill>
                <a:srgbClr val="CC00CC"/>
              </a:solidFill>
            </a:endParaRPr>
          </a:p>
          <a:p>
            <a:pPr eaLnBrk="1" hangingPunct="1">
              <a:lnSpc>
                <a:spcPct val="80000"/>
              </a:lnSpc>
              <a:buFontTx/>
              <a:buNone/>
            </a:pPr>
            <a:r>
              <a:rPr lang="zh-CN" sz="2400" b="1" smtClean="0"/>
              <a:t>    “网站卫士”是一个网络安全软件产品。它的主要功能是通过网络扫描网站的网页，监测网页是否被修改，当发现网页被修改后，系统能够自动报警和恢复。</a:t>
            </a:r>
            <a:endParaRPr lang="en-US" altLang="zh-CN" sz="2400" b="1" smtClean="0"/>
          </a:p>
          <a:p>
            <a:pPr eaLnBrk="1" hangingPunct="1">
              <a:lnSpc>
                <a:spcPct val="80000"/>
              </a:lnSpc>
              <a:buFontTx/>
              <a:buNone/>
            </a:pPr>
            <a:endParaRPr lang="zh-CN" sz="2400" b="1" smtClean="0"/>
          </a:p>
          <a:p>
            <a:pPr eaLnBrk="1" hangingPunct="1">
              <a:lnSpc>
                <a:spcPct val="80000"/>
              </a:lnSpc>
            </a:pPr>
            <a:r>
              <a:rPr lang="zh-CN" sz="2000" b="1" smtClean="0"/>
              <a:t>初始化过程</a:t>
            </a:r>
            <a:endParaRPr lang="zh-CN" sz="2000" b="1" smtClean="0"/>
          </a:p>
          <a:p>
            <a:pPr eaLnBrk="1" hangingPunct="1">
              <a:lnSpc>
                <a:spcPct val="80000"/>
              </a:lnSpc>
              <a:buFontTx/>
              <a:buNone/>
            </a:pPr>
            <a:r>
              <a:rPr lang="zh-CN" sz="2000" b="1" smtClean="0"/>
              <a:t>     （</a:t>
            </a:r>
            <a:r>
              <a:rPr lang="zh-CN" altLang="zh-CN" sz="2000" b="1" smtClean="0"/>
              <a:t>1</a:t>
            </a:r>
            <a:r>
              <a:rPr lang="zh-CN" sz="2000" b="1" smtClean="0"/>
              <a:t>）对监视网站的文件备份到监控主机上。</a:t>
            </a:r>
            <a:endParaRPr lang="zh-CN" sz="2000" b="1" smtClean="0"/>
          </a:p>
          <a:p>
            <a:pPr eaLnBrk="1" hangingPunct="1">
              <a:lnSpc>
                <a:spcPct val="80000"/>
              </a:lnSpc>
              <a:buFontTx/>
              <a:buNone/>
            </a:pPr>
            <a:r>
              <a:rPr lang="zh-CN" altLang="zh-CN" sz="2000" b="1" smtClean="0"/>
              <a:t>     </a:t>
            </a:r>
            <a:r>
              <a:rPr lang="zh-CN" sz="2000" b="1" smtClean="0"/>
              <a:t>（</a:t>
            </a:r>
            <a:r>
              <a:rPr lang="zh-CN" altLang="zh-CN" sz="2000" b="1" smtClean="0"/>
              <a:t>2</a:t>
            </a:r>
            <a:r>
              <a:rPr lang="zh-CN" sz="2000" b="1" smtClean="0"/>
              <a:t>）对每个备份的文件生成一个结构：文件位置、文件的哈希值。</a:t>
            </a:r>
            <a:endParaRPr lang="zh-CN" sz="2000" b="1" smtClean="0"/>
          </a:p>
          <a:p>
            <a:pPr eaLnBrk="1" hangingPunct="1">
              <a:lnSpc>
                <a:spcPct val="80000"/>
              </a:lnSpc>
            </a:pPr>
            <a:r>
              <a:rPr lang="zh-CN" sz="2000" b="1" smtClean="0"/>
              <a:t>监控过程</a:t>
            </a:r>
            <a:endParaRPr lang="zh-CN" sz="2000" b="1" smtClean="0"/>
          </a:p>
          <a:p>
            <a:pPr eaLnBrk="1" hangingPunct="1">
              <a:lnSpc>
                <a:spcPct val="80000"/>
              </a:lnSpc>
              <a:buFontTx/>
              <a:buNone/>
            </a:pPr>
            <a:r>
              <a:rPr lang="zh-CN" altLang="zh-CN" sz="2000" b="1" smtClean="0"/>
              <a:t>     </a:t>
            </a:r>
            <a:r>
              <a:rPr lang="zh-CN" sz="2000" b="1" smtClean="0"/>
              <a:t>监控主机对监控网站进行轮回扫描，对扫描的文件进行如下操作：</a:t>
            </a:r>
            <a:endParaRPr lang="zh-CN" sz="2000" b="1" smtClean="0"/>
          </a:p>
          <a:p>
            <a:pPr eaLnBrk="1" hangingPunct="1">
              <a:lnSpc>
                <a:spcPct val="80000"/>
              </a:lnSpc>
              <a:buFontTx/>
              <a:buNone/>
            </a:pPr>
            <a:r>
              <a:rPr lang="zh-CN" altLang="zh-CN" sz="2000" b="1" smtClean="0"/>
              <a:t>     </a:t>
            </a:r>
            <a:r>
              <a:rPr lang="zh-CN" sz="2000" b="1" smtClean="0"/>
              <a:t>（</a:t>
            </a:r>
            <a:r>
              <a:rPr lang="zh-CN" altLang="zh-CN" sz="2000" b="1" smtClean="0"/>
              <a:t>1</a:t>
            </a:r>
            <a:r>
              <a:rPr lang="zh-CN" sz="2000" b="1" smtClean="0"/>
              <a:t>）计算文件的哈希值，并与备份的文件哈希值进行比较，如果相同，转（</a:t>
            </a:r>
            <a:r>
              <a:rPr lang="zh-CN" altLang="zh-CN" sz="2000" b="1" smtClean="0"/>
              <a:t>4</a:t>
            </a:r>
            <a:r>
              <a:rPr lang="zh-CN" sz="2000" b="1" smtClean="0"/>
              <a:t>）步。</a:t>
            </a:r>
            <a:endParaRPr lang="zh-CN" sz="2000" b="1" smtClean="0"/>
          </a:p>
          <a:p>
            <a:pPr eaLnBrk="1" hangingPunct="1">
              <a:lnSpc>
                <a:spcPct val="80000"/>
              </a:lnSpc>
              <a:buFontTx/>
              <a:buNone/>
            </a:pPr>
            <a:r>
              <a:rPr lang="zh-CN" altLang="zh-CN" sz="2000" b="1" smtClean="0"/>
              <a:t>      </a:t>
            </a:r>
            <a:r>
              <a:rPr lang="zh-CN" sz="2000" b="1" smtClean="0"/>
              <a:t>（</a:t>
            </a:r>
            <a:r>
              <a:rPr lang="zh-CN" altLang="zh-CN" sz="2000" b="1" smtClean="0"/>
              <a:t>2</a:t>
            </a:r>
            <a:r>
              <a:rPr lang="zh-CN" sz="2000" b="1" smtClean="0"/>
              <a:t>）如果不同，上载备份文件替换网站现有文件，转（</a:t>
            </a:r>
            <a:r>
              <a:rPr lang="zh-CN" altLang="zh-CN" sz="2000" b="1" smtClean="0"/>
              <a:t>4</a:t>
            </a:r>
            <a:r>
              <a:rPr lang="zh-CN" sz="2000" b="1" smtClean="0"/>
              <a:t>）步。</a:t>
            </a:r>
            <a:endParaRPr lang="zh-CN" sz="2000" b="1" smtClean="0"/>
          </a:p>
          <a:p>
            <a:pPr eaLnBrk="1" hangingPunct="1">
              <a:lnSpc>
                <a:spcPct val="80000"/>
              </a:lnSpc>
              <a:buFontTx/>
              <a:buNone/>
            </a:pPr>
            <a:r>
              <a:rPr lang="zh-CN" altLang="zh-CN" sz="2000" b="1" smtClean="0"/>
              <a:t>      </a:t>
            </a:r>
            <a:r>
              <a:rPr lang="zh-CN" sz="2000" b="1" smtClean="0"/>
              <a:t>（</a:t>
            </a:r>
            <a:r>
              <a:rPr lang="zh-CN" altLang="zh-CN" sz="2000" b="1" smtClean="0"/>
              <a:t>3</a:t>
            </a:r>
            <a:r>
              <a:rPr lang="zh-CN" sz="2000" b="1" smtClean="0"/>
              <a:t>）如果备份文件不存在，则删除网站上这个文件，转（</a:t>
            </a:r>
            <a:r>
              <a:rPr lang="zh-CN" altLang="zh-CN" sz="2000" b="1" smtClean="0"/>
              <a:t>4</a:t>
            </a:r>
            <a:r>
              <a:rPr lang="zh-CN" sz="2000" b="1" smtClean="0"/>
              <a:t>）步。</a:t>
            </a:r>
            <a:endParaRPr lang="zh-CN" sz="2000" b="1" smtClean="0"/>
          </a:p>
          <a:p>
            <a:pPr eaLnBrk="1" hangingPunct="1">
              <a:lnSpc>
                <a:spcPct val="80000"/>
              </a:lnSpc>
              <a:buFontTx/>
              <a:buNone/>
            </a:pPr>
            <a:r>
              <a:rPr lang="zh-CN" altLang="zh-CN" sz="2000" b="1" smtClean="0"/>
              <a:t>      </a:t>
            </a:r>
            <a:r>
              <a:rPr lang="zh-CN" sz="2000" b="1" smtClean="0"/>
              <a:t>（</a:t>
            </a:r>
            <a:r>
              <a:rPr lang="zh-CN" altLang="zh-CN" sz="2000" b="1" smtClean="0"/>
              <a:t>4</a:t>
            </a:r>
            <a:r>
              <a:rPr lang="zh-CN" sz="2000" b="1" smtClean="0"/>
              <a:t>）监控程序扫描下一文件。</a:t>
            </a:r>
            <a:endParaRPr lang="zh-CN" sz="2000" b="1" smtClean="0"/>
          </a:p>
          <a:p>
            <a:pPr eaLnBrk="1" hangingPunct="1">
              <a:lnSpc>
                <a:spcPct val="80000"/>
              </a:lnSpc>
            </a:pPr>
            <a:endParaRPr lang="zh-CN" altLang="zh-CN" sz="2000" smtClean="0"/>
          </a:p>
          <a:p>
            <a:pPr eaLnBrk="1" hangingPunct="1">
              <a:lnSpc>
                <a:spcPct val="80000"/>
              </a:lnSpc>
              <a:buFontTx/>
              <a:buNone/>
            </a:pPr>
            <a:endParaRPr lang="zh-CN" altLang="zh-CN" sz="2000" smtClean="0"/>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body" idx="1"/>
          </p:nvPr>
        </p:nvSpPr>
        <p:spPr/>
        <p:txBody>
          <a:bodyPr/>
          <a:lstStyle/>
          <a:p>
            <a:pPr eaLnBrk="1" hangingPunct="1"/>
            <a:r>
              <a:rPr lang="zh-CN" altLang="zh-CN" b="1" smtClean="0">
                <a:solidFill>
                  <a:srgbClr val="800000"/>
                </a:solidFill>
              </a:rPr>
              <a:t>3.  </a:t>
            </a:r>
            <a:r>
              <a:rPr lang="zh-CN" b="1" smtClean="0">
                <a:solidFill>
                  <a:srgbClr val="800000"/>
                </a:solidFill>
              </a:rPr>
              <a:t>速度</a:t>
            </a:r>
            <a:endParaRPr lang="zh-CN" b="1" smtClean="0">
              <a:solidFill>
                <a:srgbClr val="800000"/>
              </a:solidFill>
            </a:endParaRPr>
          </a:p>
          <a:p>
            <a:pPr eaLnBrk="1" hangingPunct="1"/>
            <a:r>
              <a:rPr lang="zh-CN" altLang="zh-CN" sz="2400" smtClean="0"/>
              <a:t>       </a:t>
            </a:r>
            <a:r>
              <a:rPr lang="zh-CN" sz="2400" smtClean="0"/>
              <a:t>由于两个算法的主要运算都是模</a:t>
            </a:r>
            <a:r>
              <a:rPr lang="zh-CN" altLang="zh-CN" sz="2400" smtClean="0"/>
              <a:t>2</a:t>
            </a:r>
            <a:r>
              <a:rPr lang="zh-CN" altLang="zh-CN" sz="2400" baseline="30000" smtClean="0"/>
              <a:t>32</a:t>
            </a:r>
            <a:r>
              <a:rPr lang="zh-CN" sz="2400" smtClean="0"/>
              <a:t>加法，因此都易于在</a:t>
            </a:r>
            <a:r>
              <a:rPr lang="zh-CN" altLang="zh-CN" sz="2400" smtClean="0"/>
              <a:t>32</a:t>
            </a:r>
            <a:r>
              <a:rPr lang="zh-CN" sz="2400" smtClean="0"/>
              <a:t>位结构上实现。但比较起来</a:t>
            </a:r>
            <a:r>
              <a:rPr lang="zh-CN" altLang="zh-CN" sz="2400" smtClean="0"/>
              <a:t>,SHA</a:t>
            </a:r>
            <a:r>
              <a:rPr lang="zh-CN" sz="2400" smtClean="0"/>
              <a:t>的迭代步数</a:t>
            </a:r>
            <a:r>
              <a:rPr lang="zh-CN" altLang="zh-CN" sz="2400" smtClean="0"/>
              <a:t>(80</a:t>
            </a:r>
            <a:r>
              <a:rPr lang="zh-CN" sz="2400" smtClean="0"/>
              <a:t>步</a:t>
            </a:r>
            <a:r>
              <a:rPr lang="zh-CN" altLang="zh-CN" sz="2400" smtClean="0"/>
              <a:t>)</a:t>
            </a:r>
            <a:r>
              <a:rPr lang="zh-CN" sz="2400" smtClean="0"/>
              <a:t>多于</a:t>
            </a:r>
            <a:r>
              <a:rPr lang="zh-CN" altLang="zh-CN" sz="2400" smtClean="0"/>
              <a:t>MD5</a:t>
            </a:r>
            <a:r>
              <a:rPr lang="zh-CN" sz="2400" smtClean="0"/>
              <a:t>的迭代步数（</a:t>
            </a:r>
            <a:r>
              <a:rPr lang="zh-CN" altLang="zh-CN" sz="2400" smtClean="0"/>
              <a:t>64</a:t>
            </a:r>
            <a:r>
              <a:rPr lang="zh-CN" sz="2400" smtClean="0"/>
              <a:t>步），所用的缓冲区（</a:t>
            </a:r>
            <a:r>
              <a:rPr lang="zh-CN" altLang="zh-CN" sz="2400" smtClean="0"/>
              <a:t>160</a:t>
            </a:r>
            <a:r>
              <a:rPr lang="zh-CN" sz="2400" smtClean="0"/>
              <a:t>比特）大于</a:t>
            </a:r>
            <a:r>
              <a:rPr lang="zh-CN" altLang="zh-CN" sz="2400" smtClean="0"/>
              <a:t>MD5</a:t>
            </a:r>
            <a:r>
              <a:rPr lang="zh-CN" sz="2400" smtClean="0"/>
              <a:t>使用的缓冲区（</a:t>
            </a:r>
            <a:r>
              <a:rPr lang="zh-CN" altLang="zh-CN" sz="2400" smtClean="0"/>
              <a:t>128</a:t>
            </a:r>
            <a:r>
              <a:rPr lang="zh-CN" sz="2400" smtClean="0"/>
              <a:t>比特），因此在相同硬件上实现时，</a:t>
            </a:r>
            <a:r>
              <a:rPr lang="zh-CN" altLang="zh-CN" sz="2400" smtClean="0"/>
              <a:t>SHA</a:t>
            </a:r>
            <a:r>
              <a:rPr lang="zh-CN" sz="2400" smtClean="0"/>
              <a:t>的速度要比</a:t>
            </a:r>
            <a:r>
              <a:rPr lang="zh-CN" altLang="zh-CN" sz="2400" smtClean="0"/>
              <a:t>MD5</a:t>
            </a:r>
            <a:r>
              <a:rPr lang="zh-CN" sz="2400" smtClean="0"/>
              <a:t>的速度慢</a:t>
            </a:r>
            <a:r>
              <a:rPr lang="zh-CN" smtClean="0"/>
              <a:t>。</a:t>
            </a:r>
            <a:endParaRPr lang="zh-CN" smtClean="0"/>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subTitle" idx="1"/>
          </p:nvPr>
        </p:nvSpPr>
        <p:spPr>
          <a:xfrm>
            <a:off x="304800" y="1371600"/>
            <a:ext cx="8382000" cy="5153025"/>
          </a:xfrm>
        </p:spPr>
        <p:txBody>
          <a:bodyPr/>
          <a:lstStyle/>
          <a:p>
            <a:pPr marL="287655" indent="-6350" algn="l" eaLnBrk="1" hangingPunct="1"/>
            <a:r>
              <a:rPr lang="zh-CN" altLang="zh-CN" b="1" smtClean="0">
                <a:solidFill>
                  <a:srgbClr val="800000"/>
                </a:solidFill>
              </a:rPr>
              <a:t>4.  </a:t>
            </a:r>
            <a:r>
              <a:rPr lang="zh-CN" b="1" smtClean="0">
                <a:solidFill>
                  <a:srgbClr val="800000"/>
                </a:solidFill>
              </a:rPr>
              <a:t>简洁与紧致性</a:t>
            </a:r>
            <a:endParaRPr lang="zh-CN" b="1" smtClean="0">
              <a:solidFill>
                <a:srgbClr val="800000"/>
              </a:solidFill>
            </a:endParaRPr>
          </a:p>
          <a:p>
            <a:pPr marL="287655" indent="-6350" algn="l" eaLnBrk="1" hangingPunct="1"/>
            <a:r>
              <a:rPr lang="zh-CN" altLang="zh-CN" smtClean="0"/>
              <a:t>      </a:t>
            </a:r>
            <a:r>
              <a:rPr lang="zh-CN" sz="2400" smtClean="0"/>
              <a:t>两个算法描述起来都较为简单，实现起来也较为简单，都不需要大的程序和代换表。</a:t>
            </a:r>
            <a:endParaRPr lang="zh-CN" sz="2400" smtClean="0"/>
          </a:p>
          <a:p>
            <a:pPr marL="287655" indent="-6350" algn="l" eaLnBrk="1" hangingPunct="1"/>
            <a:r>
              <a:rPr lang="zh-CN" altLang="zh-CN" b="1" smtClean="0">
                <a:solidFill>
                  <a:srgbClr val="800000"/>
                </a:solidFill>
              </a:rPr>
              <a:t>5.  </a:t>
            </a:r>
            <a:r>
              <a:rPr lang="zh-CN" b="1" smtClean="0">
                <a:solidFill>
                  <a:srgbClr val="800000"/>
                </a:solidFill>
              </a:rPr>
              <a:t>数据的存储方式</a:t>
            </a:r>
            <a:endParaRPr lang="zh-CN" b="1" smtClean="0">
              <a:solidFill>
                <a:srgbClr val="800000"/>
              </a:solidFill>
            </a:endParaRPr>
          </a:p>
          <a:p>
            <a:pPr marL="287655" indent="-6350" algn="l" eaLnBrk="1" hangingPunct="1"/>
            <a:r>
              <a:rPr lang="zh-CN" altLang="zh-CN" sz="2400" smtClean="0"/>
              <a:t>     MD5</a:t>
            </a:r>
            <a:r>
              <a:rPr lang="zh-CN" sz="2400" smtClean="0"/>
              <a:t>使用</a:t>
            </a:r>
            <a:r>
              <a:rPr lang="zh-CN" altLang="zh-CN" sz="2400" smtClean="0"/>
              <a:t>little-endian</a:t>
            </a:r>
            <a:r>
              <a:rPr lang="zh-CN" sz="2400" smtClean="0"/>
              <a:t>方式，</a:t>
            </a:r>
            <a:r>
              <a:rPr lang="zh-CN" altLang="zh-CN" sz="2400" smtClean="0"/>
              <a:t>SHA</a:t>
            </a:r>
            <a:r>
              <a:rPr lang="zh-CN" sz="2400" smtClean="0"/>
              <a:t>使用</a:t>
            </a:r>
            <a:r>
              <a:rPr lang="zh-CN" altLang="zh-CN" sz="2400" smtClean="0"/>
              <a:t>big-endian</a:t>
            </a:r>
            <a:r>
              <a:rPr lang="zh-CN" sz="2400" smtClean="0"/>
              <a:t>方式。两种方式相比看不出哪个更具优势，之所以使用两种不同的存储方式是因为设计者最初实现各自的算法时，使用的机器的存储方式不同。</a:t>
            </a:r>
            <a:endParaRPr lang="zh-CN" sz="2400" smtClean="0"/>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57200" y="115888"/>
            <a:ext cx="8229600" cy="1143000"/>
          </a:xfrm>
        </p:spPr>
        <p:txBody>
          <a:bodyPr/>
          <a:lstStyle/>
          <a:p>
            <a:pPr eaLnBrk="1" hangingPunct="1"/>
            <a:r>
              <a:rPr lang="zh-TW" altLang="en-US" sz="3600" b="1" smtClean="0"/>
              <a:t>各</a:t>
            </a:r>
            <a:r>
              <a:rPr lang="zh-CN" altLang="en-US" sz="3600" b="1" smtClean="0"/>
              <a:t>种</a:t>
            </a:r>
            <a:r>
              <a:rPr lang="zh-TW" altLang="en-US" sz="3600" b="1" smtClean="0"/>
              <a:t>算法</a:t>
            </a:r>
            <a:r>
              <a:rPr lang="zh-CN" altLang="en-US" sz="3600" b="1" smtClean="0"/>
              <a:t>比较</a:t>
            </a:r>
            <a:endParaRPr lang="zh-CN" altLang="en-US" sz="3600" b="1" smtClean="0"/>
          </a:p>
        </p:txBody>
      </p:sp>
      <p:grpSp>
        <p:nvGrpSpPr>
          <p:cNvPr id="112643" name="Group 3"/>
          <p:cNvGrpSpPr>
            <a:grpSpLocks noChangeAspect="1"/>
          </p:cNvGrpSpPr>
          <p:nvPr/>
        </p:nvGrpSpPr>
        <p:grpSpPr bwMode="auto">
          <a:xfrm>
            <a:off x="611188" y="1557338"/>
            <a:ext cx="8234362" cy="2952750"/>
            <a:chOff x="0" y="0"/>
            <a:chExt cx="5187" cy="1860"/>
          </a:xfrm>
        </p:grpSpPr>
        <p:sp>
          <p:nvSpPr>
            <p:cNvPr id="112644" name="Rectangle 4"/>
            <p:cNvSpPr>
              <a:spLocks noChangeAspect="1" noChangeArrowheads="1"/>
            </p:cNvSpPr>
            <p:nvPr/>
          </p:nvSpPr>
          <p:spPr bwMode="auto">
            <a:xfrm>
              <a:off x="5" y="1"/>
              <a:ext cx="5182" cy="326"/>
            </a:xfrm>
            <a:prstGeom prst="rect">
              <a:avLst/>
            </a:prstGeom>
            <a:noFill/>
            <a:ln w="9525">
              <a:noFill/>
              <a:miter lim="800000"/>
            </a:ln>
          </p:spPr>
          <p:txBody>
            <a:bodyPr>
              <a:spAutoFit/>
            </a:bodyPr>
            <a:lstStyle/>
            <a:p>
              <a:r>
                <a:rPr lang="zh-TW" altLang="en-US" sz="1400">
                  <a:latin typeface="Times New Roman" panose="02020603050405020304" pitchFamily="18" charset="0"/>
                  <a:ea typeface="PMingLiU" panose="02020500000000000000" pitchFamily="18" charset="-120"/>
                </a:rPr>
                <a:t>　</a:t>
              </a:r>
              <a:endParaRPr lang="zh-TW" altLang="en-US" sz="1400">
                <a:latin typeface="Times New Roman" panose="02020603050405020304" pitchFamily="18" charset="0"/>
                <a:ea typeface="PMingLiU" panose="02020500000000000000" pitchFamily="18" charset="-120"/>
              </a:endParaRPr>
            </a:p>
            <a:p>
              <a:pPr eaLnBrk="0" hangingPunct="0"/>
              <a:endParaRPr lang="zh-TW" altLang="en-US" sz="1400">
                <a:latin typeface="Times New Roman" panose="02020603050405020304" pitchFamily="18" charset="0"/>
                <a:ea typeface="PMingLiU" panose="02020500000000000000" pitchFamily="18" charset="-120"/>
              </a:endParaRPr>
            </a:p>
          </p:txBody>
        </p:sp>
        <p:grpSp>
          <p:nvGrpSpPr>
            <p:cNvPr id="112645" name="Group 5"/>
            <p:cNvGrpSpPr>
              <a:grpSpLocks noChangeAspect="1"/>
            </p:cNvGrpSpPr>
            <p:nvPr/>
          </p:nvGrpSpPr>
          <p:grpSpPr bwMode="auto">
            <a:xfrm>
              <a:off x="5" y="2"/>
              <a:ext cx="1465" cy="273"/>
              <a:chOff x="0" y="0"/>
              <a:chExt cx="951" cy="518"/>
            </a:xfrm>
          </p:grpSpPr>
          <p:sp>
            <p:nvSpPr>
              <p:cNvPr id="112742" name="Rectangle 6"/>
              <p:cNvSpPr>
                <a:spLocks noChangeAspect="1" noChangeArrowheads="1"/>
              </p:cNvSpPr>
              <p:nvPr/>
            </p:nvSpPr>
            <p:spPr bwMode="auto">
              <a:xfrm>
                <a:off x="0" y="0"/>
                <a:ext cx="951" cy="518"/>
              </a:xfrm>
              <a:prstGeom prst="rect">
                <a:avLst/>
              </a:prstGeom>
              <a:solidFill>
                <a:srgbClr val="DFDFDF"/>
              </a:solidFill>
              <a:ln w="9525">
                <a:noFill/>
                <a:miter lim="800000"/>
              </a:ln>
            </p:spPr>
            <p:txBody>
              <a:bodyPr/>
              <a:lstStyle/>
              <a:p>
                <a:endParaRPr lang="zh-CN" altLang="en-US"/>
              </a:p>
            </p:txBody>
          </p:sp>
          <p:grpSp>
            <p:nvGrpSpPr>
              <p:cNvPr id="112743" name="Group 7"/>
              <p:cNvGrpSpPr>
                <a:grpSpLocks noChangeAspect="1"/>
              </p:cNvGrpSpPr>
              <p:nvPr/>
            </p:nvGrpSpPr>
            <p:grpSpPr bwMode="auto">
              <a:xfrm>
                <a:off x="0" y="0"/>
                <a:ext cx="951" cy="518"/>
                <a:chOff x="0" y="0"/>
                <a:chExt cx="951" cy="518"/>
              </a:xfrm>
            </p:grpSpPr>
            <p:sp>
              <p:nvSpPr>
                <p:cNvPr id="112744" name="Rectangle 8"/>
                <p:cNvSpPr>
                  <a:spLocks noChangeAspect="1" noChangeArrowheads="1"/>
                </p:cNvSpPr>
                <p:nvPr/>
              </p:nvSpPr>
              <p:spPr bwMode="auto">
                <a:xfrm>
                  <a:off x="11" y="0"/>
                  <a:ext cx="929" cy="518"/>
                </a:xfrm>
                <a:prstGeom prst="rect">
                  <a:avLst/>
                </a:prstGeom>
                <a:solidFill>
                  <a:srgbClr val="DFDFDF"/>
                </a:solidFill>
                <a:ln w="9525">
                  <a:noFill/>
                  <a:miter lim="800000"/>
                </a:ln>
              </p:spPr>
              <p:txBody>
                <a:bodyPr/>
                <a:lstStyle/>
                <a:p>
                  <a:pPr algn="ctr"/>
                  <a:r>
                    <a:rPr lang="zh-TW" altLang="en-US" sz="2000">
                      <a:latin typeface="Times New Roman" panose="02020603050405020304" pitchFamily="18" charset="0"/>
                      <a:ea typeface="PMingLiU" panose="02020500000000000000" pitchFamily="18" charset="-120"/>
                    </a:rPr>
                    <a:t>算法特性 </a:t>
                  </a:r>
                  <a:endParaRPr lang="zh-TW" altLang="en-US" sz="2000">
                    <a:latin typeface="Times New Roman" panose="02020603050405020304" pitchFamily="18" charset="0"/>
                    <a:ea typeface="PMingLiU" panose="02020500000000000000" pitchFamily="18" charset="-120"/>
                  </a:endParaRPr>
                </a:p>
                <a:p>
                  <a:pPr algn="ctr" eaLnBrk="0" hangingPunct="0"/>
                  <a:endParaRPr lang="zh-TW" altLang="en-US" sz="2000">
                    <a:latin typeface="Times New Roman" panose="02020603050405020304" pitchFamily="18" charset="0"/>
                    <a:ea typeface="PMingLiU" panose="02020500000000000000" pitchFamily="18" charset="-120"/>
                  </a:endParaRPr>
                </a:p>
              </p:txBody>
            </p:sp>
            <p:sp>
              <p:nvSpPr>
                <p:cNvPr id="112745" name="Rectangle 9"/>
                <p:cNvSpPr>
                  <a:spLocks noChangeAspect="1" noChangeArrowheads="1"/>
                </p:cNvSpPr>
                <p:nvPr/>
              </p:nvSpPr>
              <p:spPr bwMode="auto">
                <a:xfrm>
                  <a:off x="0" y="0"/>
                  <a:ext cx="951" cy="518"/>
                </a:xfrm>
                <a:prstGeom prst="rect">
                  <a:avLst/>
                </a:prstGeom>
                <a:noFill/>
                <a:ln w="7">
                  <a:solidFill>
                    <a:srgbClr val="A0A0A0"/>
                  </a:solidFill>
                  <a:miter lim="800000"/>
                </a:ln>
              </p:spPr>
              <p:txBody>
                <a:bodyPr/>
                <a:lstStyle/>
                <a:p>
                  <a:endParaRPr lang="zh-CN" altLang="en-US"/>
                </a:p>
              </p:txBody>
            </p:sp>
          </p:grpSp>
        </p:grpSp>
        <p:grpSp>
          <p:nvGrpSpPr>
            <p:cNvPr id="112646" name="Group 10"/>
            <p:cNvGrpSpPr>
              <a:grpSpLocks noChangeAspect="1"/>
            </p:cNvGrpSpPr>
            <p:nvPr/>
          </p:nvGrpSpPr>
          <p:grpSpPr bwMode="auto">
            <a:xfrm>
              <a:off x="1470" y="2"/>
              <a:ext cx="1187" cy="273"/>
              <a:chOff x="0" y="0"/>
              <a:chExt cx="771" cy="518"/>
            </a:xfrm>
          </p:grpSpPr>
          <p:sp>
            <p:nvSpPr>
              <p:cNvPr id="112738" name="Rectangle 11"/>
              <p:cNvSpPr>
                <a:spLocks noChangeAspect="1" noChangeArrowheads="1"/>
              </p:cNvSpPr>
              <p:nvPr/>
            </p:nvSpPr>
            <p:spPr bwMode="auto">
              <a:xfrm>
                <a:off x="0" y="0"/>
                <a:ext cx="771" cy="518"/>
              </a:xfrm>
              <a:prstGeom prst="rect">
                <a:avLst/>
              </a:prstGeom>
              <a:solidFill>
                <a:srgbClr val="DFDFDF"/>
              </a:solidFill>
              <a:ln w="9525">
                <a:noFill/>
                <a:miter lim="800000"/>
              </a:ln>
            </p:spPr>
            <p:txBody>
              <a:bodyPr/>
              <a:lstStyle/>
              <a:p>
                <a:endParaRPr lang="zh-CN" altLang="en-US"/>
              </a:p>
            </p:txBody>
          </p:sp>
          <p:grpSp>
            <p:nvGrpSpPr>
              <p:cNvPr id="112739" name="Group 12"/>
              <p:cNvGrpSpPr>
                <a:grpSpLocks noChangeAspect="1"/>
              </p:cNvGrpSpPr>
              <p:nvPr/>
            </p:nvGrpSpPr>
            <p:grpSpPr bwMode="auto">
              <a:xfrm>
                <a:off x="0" y="0"/>
                <a:ext cx="771" cy="518"/>
                <a:chOff x="0" y="0"/>
                <a:chExt cx="771" cy="518"/>
              </a:xfrm>
            </p:grpSpPr>
            <p:sp>
              <p:nvSpPr>
                <p:cNvPr id="112740" name="Rectangle 13"/>
                <p:cNvSpPr>
                  <a:spLocks noChangeAspect="1" noChangeArrowheads="1"/>
                </p:cNvSpPr>
                <p:nvPr/>
              </p:nvSpPr>
              <p:spPr bwMode="auto">
                <a:xfrm>
                  <a:off x="11" y="0"/>
                  <a:ext cx="749" cy="518"/>
                </a:xfrm>
                <a:prstGeom prst="rect">
                  <a:avLst/>
                </a:prstGeom>
                <a:solidFill>
                  <a:srgbClr val="DFDFDF"/>
                </a:solidFill>
                <a:ln w="9525">
                  <a:noFill/>
                  <a:miter lim="800000"/>
                </a:ln>
              </p:spPr>
              <p:txBody>
                <a:bodyPr/>
                <a:lstStyle/>
                <a:p>
                  <a:pPr algn="ctr"/>
                  <a:r>
                    <a:rPr lang="en-US" altLang="zh-CN" sz="2000">
                      <a:latin typeface="Times New Roman" panose="02020603050405020304" pitchFamily="18" charset="0"/>
                      <a:ea typeface="PMingLiU" panose="02020500000000000000" pitchFamily="18" charset="-120"/>
                    </a:rPr>
                    <a:t>MD4 </a:t>
                  </a:r>
                  <a:endParaRPr lang="en-US" altLang="zh-CN" sz="2000">
                    <a:latin typeface="Times New Roman" panose="02020603050405020304" pitchFamily="18" charset="0"/>
                    <a:ea typeface="PMingLiU" panose="02020500000000000000" pitchFamily="18" charset="-120"/>
                  </a:endParaRPr>
                </a:p>
                <a:p>
                  <a:pPr algn="ctr" eaLnBrk="0" hangingPunct="0"/>
                  <a:endParaRPr lang="zh-TW" altLang="en-US" sz="2000">
                    <a:latin typeface="Times New Roman" panose="02020603050405020304" pitchFamily="18" charset="0"/>
                    <a:ea typeface="PMingLiU" panose="02020500000000000000" pitchFamily="18" charset="-120"/>
                  </a:endParaRPr>
                </a:p>
              </p:txBody>
            </p:sp>
            <p:sp>
              <p:nvSpPr>
                <p:cNvPr id="112741" name="Rectangle 14"/>
                <p:cNvSpPr>
                  <a:spLocks noChangeAspect="1" noChangeArrowheads="1"/>
                </p:cNvSpPr>
                <p:nvPr/>
              </p:nvSpPr>
              <p:spPr bwMode="auto">
                <a:xfrm>
                  <a:off x="0" y="0"/>
                  <a:ext cx="771" cy="518"/>
                </a:xfrm>
                <a:prstGeom prst="rect">
                  <a:avLst/>
                </a:prstGeom>
                <a:noFill/>
                <a:ln w="7">
                  <a:solidFill>
                    <a:srgbClr val="A0A0A0"/>
                  </a:solidFill>
                  <a:miter lim="800000"/>
                </a:ln>
              </p:spPr>
              <p:txBody>
                <a:bodyPr/>
                <a:lstStyle/>
                <a:p>
                  <a:endParaRPr lang="zh-CN" altLang="en-US"/>
                </a:p>
              </p:txBody>
            </p:sp>
          </p:grpSp>
        </p:grpSp>
        <p:grpSp>
          <p:nvGrpSpPr>
            <p:cNvPr id="112647" name="Group 15"/>
            <p:cNvGrpSpPr>
              <a:grpSpLocks noChangeAspect="1"/>
            </p:cNvGrpSpPr>
            <p:nvPr/>
          </p:nvGrpSpPr>
          <p:grpSpPr bwMode="auto">
            <a:xfrm>
              <a:off x="2657" y="2"/>
              <a:ext cx="1327" cy="273"/>
              <a:chOff x="0" y="0"/>
              <a:chExt cx="861" cy="518"/>
            </a:xfrm>
          </p:grpSpPr>
          <p:sp>
            <p:nvSpPr>
              <p:cNvPr id="112734" name="Rectangle 16"/>
              <p:cNvSpPr>
                <a:spLocks noChangeAspect="1" noChangeArrowheads="1"/>
              </p:cNvSpPr>
              <p:nvPr/>
            </p:nvSpPr>
            <p:spPr bwMode="auto">
              <a:xfrm>
                <a:off x="0" y="0"/>
                <a:ext cx="861" cy="518"/>
              </a:xfrm>
              <a:prstGeom prst="rect">
                <a:avLst/>
              </a:prstGeom>
              <a:solidFill>
                <a:srgbClr val="DFDFDF"/>
              </a:solidFill>
              <a:ln w="9525">
                <a:noFill/>
                <a:miter lim="800000"/>
              </a:ln>
            </p:spPr>
            <p:txBody>
              <a:bodyPr/>
              <a:lstStyle/>
              <a:p>
                <a:endParaRPr lang="zh-CN" altLang="en-US"/>
              </a:p>
            </p:txBody>
          </p:sp>
          <p:grpSp>
            <p:nvGrpSpPr>
              <p:cNvPr id="112735" name="Group 17"/>
              <p:cNvGrpSpPr>
                <a:grpSpLocks noChangeAspect="1"/>
              </p:cNvGrpSpPr>
              <p:nvPr/>
            </p:nvGrpSpPr>
            <p:grpSpPr bwMode="auto">
              <a:xfrm>
                <a:off x="0" y="0"/>
                <a:ext cx="861" cy="518"/>
                <a:chOff x="0" y="0"/>
                <a:chExt cx="861" cy="518"/>
              </a:xfrm>
            </p:grpSpPr>
            <p:sp>
              <p:nvSpPr>
                <p:cNvPr id="112736" name="Rectangle 18"/>
                <p:cNvSpPr>
                  <a:spLocks noChangeAspect="1" noChangeArrowheads="1"/>
                </p:cNvSpPr>
                <p:nvPr/>
              </p:nvSpPr>
              <p:spPr bwMode="auto">
                <a:xfrm>
                  <a:off x="11" y="0"/>
                  <a:ext cx="839" cy="518"/>
                </a:xfrm>
                <a:prstGeom prst="rect">
                  <a:avLst/>
                </a:prstGeom>
                <a:solidFill>
                  <a:srgbClr val="DFDFDF"/>
                </a:solidFill>
                <a:ln w="9525">
                  <a:noFill/>
                  <a:miter lim="800000"/>
                </a:ln>
              </p:spPr>
              <p:txBody>
                <a:bodyPr/>
                <a:lstStyle/>
                <a:p>
                  <a:pPr algn="ctr"/>
                  <a:r>
                    <a:rPr lang="en-US" altLang="zh-CN" sz="2000">
                      <a:latin typeface="Times New Roman" panose="02020603050405020304" pitchFamily="18" charset="0"/>
                      <a:ea typeface="PMingLiU" panose="02020500000000000000" pitchFamily="18" charset="-120"/>
                    </a:rPr>
                    <a:t>MD5 </a:t>
                  </a:r>
                  <a:endParaRPr lang="en-US" altLang="zh-CN" sz="2000">
                    <a:latin typeface="Times New Roman" panose="02020603050405020304" pitchFamily="18" charset="0"/>
                    <a:ea typeface="PMingLiU" panose="02020500000000000000" pitchFamily="18" charset="-120"/>
                  </a:endParaRPr>
                </a:p>
                <a:p>
                  <a:pPr algn="ctr" eaLnBrk="0" hangingPunct="0"/>
                  <a:endParaRPr lang="zh-TW" altLang="en-US" sz="2000">
                    <a:latin typeface="Times New Roman" panose="02020603050405020304" pitchFamily="18" charset="0"/>
                    <a:ea typeface="PMingLiU" panose="02020500000000000000" pitchFamily="18" charset="-120"/>
                  </a:endParaRPr>
                </a:p>
              </p:txBody>
            </p:sp>
            <p:sp>
              <p:nvSpPr>
                <p:cNvPr id="112737" name="Rectangle 19"/>
                <p:cNvSpPr>
                  <a:spLocks noChangeAspect="1" noChangeArrowheads="1"/>
                </p:cNvSpPr>
                <p:nvPr/>
              </p:nvSpPr>
              <p:spPr bwMode="auto">
                <a:xfrm>
                  <a:off x="0" y="0"/>
                  <a:ext cx="861" cy="518"/>
                </a:xfrm>
                <a:prstGeom prst="rect">
                  <a:avLst/>
                </a:prstGeom>
                <a:noFill/>
                <a:ln w="7">
                  <a:solidFill>
                    <a:srgbClr val="A0A0A0"/>
                  </a:solidFill>
                  <a:miter lim="800000"/>
                </a:ln>
              </p:spPr>
              <p:txBody>
                <a:bodyPr/>
                <a:lstStyle/>
                <a:p>
                  <a:endParaRPr lang="zh-CN" altLang="en-US"/>
                </a:p>
              </p:txBody>
            </p:sp>
          </p:grpSp>
        </p:grpSp>
        <p:grpSp>
          <p:nvGrpSpPr>
            <p:cNvPr id="112648" name="Group 20"/>
            <p:cNvGrpSpPr>
              <a:grpSpLocks noChangeAspect="1"/>
            </p:cNvGrpSpPr>
            <p:nvPr/>
          </p:nvGrpSpPr>
          <p:grpSpPr bwMode="auto">
            <a:xfrm>
              <a:off x="3984" y="2"/>
              <a:ext cx="1198" cy="273"/>
              <a:chOff x="0" y="0"/>
              <a:chExt cx="778" cy="518"/>
            </a:xfrm>
          </p:grpSpPr>
          <p:sp>
            <p:nvSpPr>
              <p:cNvPr id="112730" name="Rectangle 21"/>
              <p:cNvSpPr>
                <a:spLocks noChangeAspect="1" noChangeArrowheads="1"/>
              </p:cNvSpPr>
              <p:nvPr/>
            </p:nvSpPr>
            <p:spPr bwMode="auto">
              <a:xfrm>
                <a:off x="0" y="0"/>
                <a:ext cx="778" cy="518"/>
              </a:xfrm>
              <a:prstGeom prst="rect">
                <a:avLst/>
              </a:prstGeom>
              <a:solidFill>
                <a:srgbClr val="DFDFDF"/>
              </a:solidFill>
              <a:ln w="9525">
                <a:noFill/>
                <a:miter lim="800000"/>
              </a:ln>
            </p:spPr>
            <p:txBody>
              <a:bodyPr/>
              <a:lstStyle/>
              <a:p>
                <a:endParaRPr lang="zh-CN" altLang="en-US"/>
              </a:p>
            </p:txBody>
          </p:sp>
          <p:grpSp>
            <p:nvGrpSpPr>
              <p:cNvPr id="112731" name="Group 22"/>
              <p:cNvGrpSpPr>
                <a:grpSpLocks noChangeAspect="1"/>
              </p:cNvGrpSpPr>
              <p:nvPr/>
            </p:nvGrpSpPr>
            <p:grpSpPr bwMode="auto">
              <a:xfrm>
                <a:off x="0" y="0"/>
                <a:ext cx="778" cy="518"/>
                <a:chOff x="0" y="0"/>
                <a:chExt cx="778" cy="518"/>
              </a:xfrm>
            </p:grpSpPr>
            <p:sp>
              <p:nvSpPr>
                <p:cNvPr id="112732" name="Rectangle 23"/>
                <p:cNvSpPr>
                  <a:spLocks noChangeAspect="1" noChangeArrowheads="1"/>
                </p:cNvSpPr>
                <p:nvPr/>
              </p:nvSpPr>
              <p:spPr bwMode="auto">
                <a:xfrm>
                  <a:off x="11" y="0"/>
                  <a:ext cx="756" cy="518"/>
                </a:xfrm>
                <a:prstGeom prst="rect">
                  <a:avLst/>
                </a:prstGeom>
                <a:solidFill>
                  <a:srgbClr val="DFDFDF"/>
                </a:solidFill>
                <a:ln w="9525">
                  <a:noFill/>
                  <a:miter lim="800000"/>
                </a:ln>
              </p:spPr>
              <p:txBody>
                <a:bodyPr/>
                <a:lstStyle/>
                <a:p>
                  <a:pPr algn="ctr"/>
                  <a:r>
                    <a:rPr lang="en-US" altLang="zh-CN" sz="2000">
                      <a:latin typeface="Times New Roman" panose="02020603050405020304" pitchFamily="18" charset="0"/>
                      <a:ea typeface="PMingLiU" panose="02020500000000000000" pitchFamily="18" charset="-120"/>
                    </a:rPr>
                    <a:t>SHA-1 </a:t>
                  </a:r>
                  <a:endParaRPr lang="en-US" altLang="zh-CN" sz="2000">
                    <a:latin typeface="Times New Roman" panose="02020603050405020304" pitchFamily="18" charset="0"/>
                    <a:ea typeface="PMingLiU" panose="02020500000000000000" pitchFamily="18" charset="-120"/>
                  </a:endParaRPr>
                </a:p>
                <a:p>
                  <a:pPr algn="ctr" eaLnBrk="0" hangingPunct="0"/>
                  <a:endParaRPr lang="zh-TW" altLang="en-US" sz="2000">
                    <a:latin typeface="Times New Roman" panose="02020603050405020304" pitchFamily="18" charset="0"/>
                    <a:ea typeface="PMingLiU" panose="02020500000000000000" pitchFamily="18" charset="-120"/>
                  </a:endParaRPr>
                </a:p>
              </p:txBody>
            </p:sp>
            <p:sp>
              <p:nvSpPr>
                <p:cNvPr id="112733" name="Rectangle 24"/>
                <p:cNvSpPr>
                  <a:spLocks noChangeAspect="1" noChangeArrowheads="1"/>
                </p:cNvSpPr>
                <p:nvPr/>
              </p:nvSpPr>
              <p:spPr bwMode="auto">
                <a:xfrm>
                  <a:off x="0" y="0"/>
                  <a:ext cx="778" cy="518"/>
                </a:xfrm>
                <a:prstGeom prst="rect">
                  <a:avLst/>
                </a:prstGeom>
                <a:noFill/>
                <a:ln w="7">
                  <a:solidFill>
                    <a:srgbClr val="A0A0A0"/>
                  </a:solidFill>
                  <a:miter lim="800000"/>
                </a:ln>
              </p:spPr>
              <p:txBody>
                <a:bodyPr/>
                <a:lstStyle/>
                <a:p>
                  <a:endParaRPr lang="zh-CN" altLang="en-US"/>
                </a:p>
              </p:txBody>
            </p:sp>
          </p:grpSp>
        </p:grpSp>
        <p:grpSp>
          <p:nvGrpSpPr>
            <p:cNvPr id="112649" name="Group 25"/>
            <p:cNvGrpSpPr>
              <a:grpSpLocks noChangeAspect="1"/>
            </p:cNvGrpSpPr>
            <p:nvPr/>
          </p:nvGrpSpPr>
          <p:grpSpPr bwMode="auto">
            <a:xfrm>
              <a:off x="5" y="275"/>
              <a:ext cx="1465" cy="395"/>
              <a:chOff x="0" y="0"/>
              <a:chExt cx="951" cy="748"/>
            </a:xfrm>
          </p:grpSpPr>
          <p:sp>
            <p:nvSpPr>
              <p:cNvPr id="112726" name="Rectangle 26"/>
              <p:cNvSpPr>
                <a:spLocks noChangeAspect="1" noChangeArrowheads="1"/>
              </p:cNvSpPr>
              <p:nvPr/>
            </p:nvSpPr>
            <p:spPr bwMode="auto">
              <a:xfrm>
                <a:off x="0" y="0"/>
                <a:ext cx="951" cy="748"/>
              </a:xfrm>
              <a:prstGeom prst="rect">
                <a:avLst/>
              </a:prstGeom>
              <a:solidFill>
                <a:srgbClr val="DFDFDF"/>
              </a:solidFill>
              <a:ln w="9525">
                <a:noFill/>
                <a:miter lim="800000"/>
              </a:ln>
            </p:spPr>
            <p:txBody>
              <a:bodyPr/>
              <a:lstStyle/>
              <a:p>
                <a:endParaRPr lang="zh-CN" altLang="en-US"/>
              </a:p>
            </p:txBody>
          </p:sp>
          <p:grpSp>
            <p:nvGrpSpPr>
              <p:cNvPr id="112727" name="Group 27"/>
              <p:cNvGrpSpPr>
                <a:grpSpLocks noChangeAspect="1"/>
              </p:cNvGrpSpPr>
              <p:nvPr/>
            </p:nvGrpSpPr>
            <p:grpSpPr bwMode="auto">
              <a:xfrm>
                <a:off x="0" y="0"/>
                <a:ext cx="951" cy="748"/>
                <a:chOff x="0" y="0"/>
                <a:chExt cx="951" cy="748"/>
              </a:xfrm>
            </p:grpSpPr>
            <p:sp>
              <p:nvSpPr>
                <p:cNvPr id="112728" name="Rectangle 28"/>
                <p:cNvSpPr>
                  <a:spLocks noChangeAspect="1" noChangeArrowheads="1"/>
                </p:cNvSpPr>
                <p:nvPr/>
              </p:nvSpPr>
              <p:spPr bwMode="auto">
                <a:xfrm>
                  <a:off x="11" y="0"/>
                  <a:ext cx="929" cy="748"/>
                </a:xfrm>
                <a:prstGeom prst="rect">
                  <a:avLst/>
                </a:prstGeom>
                <a:solidFill>
                  <a:srgbClr val="DFDFDF"/>
                </a:solidFill>
                <a:ln w="9525">
                  <a:noFill/>
                  <a:miter lim="800000"/>
                </a:ln>
              </p:spPr>
              <p:txBody>
                <a:bodyPr/>
                <a:lstStyle/>
                <a:p>
                  <a:r>
                    <a:rPr lang="zh-CN" altLang="en-US" sz="2000">
                      <a:latin typeface="Times New Roman" panose="02020603050405020304" pitchFamily="18" charset="0"/>
                      <a:ea typeface="PMingLiU" panose="02020500000000000000" pitchFamily="18" charset="-120"/>
                    </a:rPr>
                    <a:t>S输出长度</a:t>
                  </a:r>
                  <a:r>
                    <a:rPr lang="zh-TW" altLang="en-US" sz="2000">
                      <a:latin typeface="Times New Roman" panose="02020603050405020304" pitchFamily="18" charset="0"/>
                      <a:ea typeface="PMingLiU" panose="02020500000000000000" pitchFamily="18" charset="-120"/>
                    </a:rPr>
                    <a:t> </a:t>
                  </a:r>
                  <a:endParaRPr lang="zh-TW" altLang="en-US" sz="2000">
                    <a:latin typeface="Times New Roman" panose="02020603050405020304" pitchFamily="18" charset="0"/>
                    <a:ea typeface="PMingLiU" panose="02020500000000000000" pitchFamily="18" charset="-120"/>
                  </a:endParaRPr>
                </a:p>
                <a:p>
                  <a:pPr eaLnBrk="0" hangingPunct="0"/>
                  <a:endParaRPr lang="zh-TW" altLang="en-US" sz="2000">
                    <a:latin typeface="Times New Roman" panose="02020603050405020304" pitchFamily="18" charset="0"/>
                    <a:ea typeface="PMingLiU" panose="02020500000000000000" pitchFamily="18" charset="-120"/>
                  </a:endParaRPr>
                </a:p>
              </p:txBody>
            </p:sp>
            <p:sp>
              <p:nvSpPr>
                <p:cNvPr id="112729" name="Rectangle 29"/>
                <p:cNvSpPr>
                  <a:spLocks noChangeAspect="1" noChangeArrowheads="1"/>
                </p:cNvSpPr>
                <p:nvPr/>
              </p:nvSpPr>
              <p:spPr bwMode="auto">
                <a:xfrm>
                  <a:off x="0" y="0"/>
                  <a:ext cx="951" cy="748"/>
                </a:xfrm>
                <a:prstGeom prst="rect">
                  <a:avLst/>
                </a:prstGeom>
                <a:noFill/>
                <a:ln w="7">
                  <a:solidFill>
                    <a:srgbClr val="A0A0A0"/>
                  </a:solidFill>
                  <a:miter lim="800000"/>
                </a:ln>
              </p:spPr>
              <p:txBody>
                <a:bodyPr/>
                <a:lstStyle/>
                <a:p>
                  <a:endParaRPr lang="zh-CN" altLang="en-US"/>
                </a:p>
              </p:txBody>
            </p:sp>
          </p:grpSp>
        </p:grpSp>
        <p:grpSp>
          <p:nvGrpSpPr>
            <p:cNvPr id="112650" name="Group 30"/>
            <p:cNvGrpSpPr>
              <a:grpSpLocks noChangeAspect="1"/>
            </p:cNvGrpSpPr>
            <p:nvPr/>
          </p:nvGrpSpPr>
          <p:grpSpPr bwMode="auto">
            <a:xfrm>
              <a:off x="1470" y="275"/>
              <a:ext cx="1187" cy="395"/>
              <a:chOff x="0" y="0"/>
              <a:chExt cx="771" cy="748"/>
            </a:xfrm>
          </p:grpSpPr>
          <p:sp>
            <p:nvSpPr>
              <p:cNvPr id="112722" name="Rectangle 31"/>
              <p:cNvSpPr>
                <a:spLocks noChangeAspect="1" noChangeArrowheads="1"/>
              </p:cNvSpPr>
              <p:nvPr/>
            </p:nvSpPr>
            <p:spPr bwMode="auto">
              <a:xfrm>
                <a:off x="0" y="0"/>
                <a:ext cx="771" cy="748"/>
              </a:xfrm>
              <a:prstGeom prst="rect">
                <a:avLst/>
              </a:prstGeom>
              <a:solidFill>
                <a:srgbClr val="CCFFFF"/>
              </a:solidFill>
              <a:ln w="9525">
                <a:noFill/>
                <a:miter lim="800000"/>
              </a:ln>
            </p:spPr>
            <p:txBody>
              <a:bodyPr/>
              <a:lstStyle/>
              <a:p>
                <a:endParaRPr lang="zh-CN" altLang="en-US"/>
              </a:p>
            </p:txBody>
          </p:sp>
          <p:grpSp>
            <p:nvGrpSpPr>
              <p:cNvPr id="112723" name="Group 32"/>
              <p:cNvGrpSpPr>
                <a:grpSpLocks noChangeAspect="1"/>
              </p:cNvGrpSpPr>
              <p:nvPr/>
            </p:nvGrpSpPr>
            <p:grpSpPr bwMode="auto">
              <a:xfrm>
                <a:off x="0" y="0"/>
                <a:ext cx="771" cy="748"/>
                <a:chOff x="0" y="0"/>
                <a:chExt cx="771" cy="748"/>
              </a:xfrm>
            </p:grpSpPr>
            <p:sp>
              <p:nvSpPr>
                <p:cNvPr id="112724" name="Rectangle 33"/>
                <p:cNvSpPr>
                  <a:spLocks noChangeAspect="1" noChangeArrowheads="1"/>
                </p:cNvSpPr>
                <p:nvPr/>
              </p:nvSpPr>
              <p:spPr bwMode="auto">
                <a:xfrm>
                  <a:off x="11" y="0"/>
                  <a:ext cx="749" cy="748"/>
                </a:xfrm>
                <a:prstGeom prst="rect">
                  <a:avLst/>
                </a:prstGeom>
                <a:solidFill>
                  <a:srgbClr val="CCFFFF"/>
                </a:solidFill>
                <a:ln w="9525">
                  <a:noFill/>
                  <a:miter lim="800000"/>
                </a:ln>
              </p:spPr>
              <p:txBody>
                <a:bodyPr/>
                <a:lstStyle/>
                <a:p>
                  <a:r>
                    <a:rPr lang="en-US" altLang="zh-CN" sz="2000">
                      <a:latin typeface="Times New Roman" panose="02020603050405020304" pitchFamily="18" charset="0"/>
                      <a:ea typeface="PMingLiU" panose="02020500000000000000" pitchFamily="18" charset="-120"/>
                    </a:rPr>
                    <a:t>128 bits </a:t>
                  </a:r>
                  <a:endParaRPr lang="en-US" altLang="zh-CN" sz="2000">
                    <a:latin typeface="Times New Roman" panose="02020603050405020304" pitchFamily="18" charset="0"/>
                    <a:ea typeface="PMingLiU" panose="02020500000000000000" pitchFamily="18" charset="-120"/>
                  </a:endParaRPr>
                </a:p>
                <a:p>
                  <a:pPr eaLnBrk="0" hangingPunct="0"/>
                  <a:endParaRPr lang="zh-TW" altLang="en-US" sz="2000">
                    <a:latin typeface="Times New Roman" panose="02020603050405020304" pitchFamily="18" charset="0"/>
                    <a:ea typeface="PMingLiU" panose="02020500000000000000" pitchFamily="18" charset="-120"/>
                  </a:endParaRPr>
                </a:p>
              </p:txBody>
            </p:sp>
            <p:sp>
              <p:nvSpPr>
                <p:cNvPr id="112725" name="Rectangle 34"/>
                <p:cNvSpPr>
                  <a:spLocks noChangeAspect="1" noChangeArrowheads="1"/>
                </p:cNvSpPr>
                <p:nvPr/>
              </p:nvSpPr>
              <p:spPr bwMode="auto">
                <a:xfrm>
                  <a:off x="0" y="0"/>
                  <a:ext cx="771" cy="748"/>
                </a:xfrm>
                <a:prstGeom prst="rect">
                  <a:avLst/>
                </a:prstGeom>
                <a:noFill/>
                <a:ln w="7">
                  <a:solidFill>
                    <a:srgbClr val="A0A0A0"/>
                  </a:solidFill>
                  <a:miter lim="800000"/>
                </a:ln>
              </p:spPr>
              <p:txBody>
                <a:bodyPr/>
                <a:lstStyle/>
                <a:p>
                  <a:endParaRPr lang="zh-CN" altLang="en-US"/>
                </a:p>
              </p:txBody>
            </p:sp>
          </p:grpSp>
        </p:grpSp>
        <p:grpSp>
          <p:nvGrpSpPr>
            <p:cNvPr id="112651" name="Group 35"/>
            <p:cNvGrpSpPr>
              <a:grpSpLocks noChangeAspect="1"/>
            </p:cNvGrpSpPr>
            <p:nvPr/>
          </p:nvGrpSpPr>
          <p:grpSpPr bwMode="auto">
            <a:xfrm>
              <a:off x="2657" y="275"/>
              <a:ext cx="1327" cy="395"/>
              <a:chOff x="0" y="0"/>
              <a:chExt cx="861" cy="748"/>
            </a:xfrm>
          </p:grpSpPr>
          <p:sp>
            <p:nvSpPr>
              <p:cNvPr id="112718" name="Rectangle 36"/>
              <p:cNvSpPr>
                <a:spLocks noChangeAspect="1" noChangeArrowheads="1"/>
              </p:cNvSpPr>
              <p:nvPr/>
            </p:nvSpPr>
            <p:spPr bwMode="auto">
              <a:xfrm>
                <a:off x="0" y="0"/>
                <a:ext cx="861" cy="748"/>
              </a:xfrm>
              <a:prstGeom prst="rect">
                <a:avLst/>
              </a:prstGeom>
              <a:solidFill>
                <a:srgbClr val="CCFFFF"/>
              </a:solidFill>
              <a:ln w="9525">
                <a:noFill/>
                <a:miter lim="800000"/>
              </a:ln>
            </p:spPr>
            <p:txBody>
              <a:bodyPr/>
              <a:lstStyle/>
              <a:p>
                <a:endParaRPr lang="zh-CN" altLang="en-US"/>
              </a:p>
            </p:txBody>
          </p:sp>
          <p:grpSp>
            <p:nvGrpSpPr>
              <p:cNvPr id="112719" name="Group 37"/>
              <p:cNvGrpSpPr>
                <a:grpSpLocks noChangeAspect="1"/>
              </p:cNvGrpSpPr>
              <p:nvPr/>
            </p:nvGrpSpPr>
            <p:grpSpPr bwMode="auto">
              <a:xfrm>
                <a:off x="0" y="0"/>
                <a:ext cx="861" cy="748"/>
                <a:chOff x="0" y="0"/>
                <a:chExt cx="861" cy="748"/>
              </a:xfrm>
            </p:grpSpPr>
            <p:sp>
              <p:nvSpPr>
                <p:cNvPr id="112720" name="Rectangle 38"/>
                <p:cNvSpPr>
                  <a:spLocks noChangeAspect="1" noChangeArrowheads="1"/>
                </p:cNvSpPr>
                <p:nvPr/>
              </p:nvSpPr>
              <p:spPr bwMode="auto">
                <a:xfrm>
                  <a:off x="11" y="0"/>
                  <a:ext cx="839" cy="748"/>
                </a:xfrm>
                <a:prstGeom prst="rect">
                  <a:avLst/>
                </a:prstGeom>
                <a:solidFill>
                  <a:srgbClr val="CCFFFF"/>
                </a:solidFill>
                <a:ln w="9525">
                  <a:noFill/>
                  <a:miter lim="800000"/>
                </a:ln>
              </p:spPr>
              <p:txBody>
                <a:bodyPr/>
                <a:lstStyle/>
                <a:p>
                  <a:r>
                    <a:rPr lang="en-US" altLang="zh-CN" sz="2000">
                      <a:latin typeface="Times New Roman" panose="02020603050405020304" pitchFamily="18" charset="0"/>
                      <a:ea typeface="PMingLiU" panose="02020500000000000000" pitchFamily="18" charset="-120"/>
                    </a:rPr>
                    <a:t>128 bits </a:t>
                  </a:r>
                  <a:endParaRPr lang="en-US" altLang="zh-CN" sz="2000">
                    <a:latin typeface="Times New Roman" panose="02020603050405020304" pitchFamily="18" charset="0"/>
                    <a:ea typeface="PMingLiU" panose="02020500000000000000" pitchFamily="18" charset="-120"/>
                  </a:endParaRPr>
                </a:p>
                <a:p>
                  <a:pPr eaLnBrk="0" hangingPunct="0"/>
                  <a:endParaRPr lang="zh-TW" altLang="en-US" sz="2000">
                    <a:latin typeface="Times New Roman" panose="02020603050405020304" pitchFamily="18" charset="0"/>
                    <a:ea typeface="PMingLiU" panose="02020500000000000000" pitchFamily="18" charset="-120"/>
                  </a:endParaRPr>
                </a:p>
              </p:txBody>
            </p:sp>
            <p:sp>
              <p:nvSpPr>
                <p:cNvPr id="112721" name="Rectangle 39"/>
                <p:cNvSpPr>
                  <a:spLocks noChangeAspect="1" noChangeArrowheads="1"/>
                </p:cNvSpPr>
                <p:nvPr/>
              </p:nvSpPr>
              <p:spPr bwMode="auto">
                <a:xfrm>
                  <a:off x="0" y="0"/>
                  <a:ext cx="861" cy="748"/>
                </a:xfrm>
                <a:prstGeom prst="rect">
                  <a:avLst/>
                </a:prstGeom>
                <a:noFill/>
                <a:ln w="7">
                  <a:solidFill>
                    <a:srgbClr val="A0A0A0"/>
                  </a:solidFill>
                  <a:miter lim="800000"/>
                </a:ln>
              </p:spPr>
              <p:txBody>
                <a:bodyPr/>
                <a:lstStyle/>
                <a:p>
                  <a:endParaRPr lang="zh-CN" altLang="en-US"/>
                </a:p>
              </p:txBody>
            </p:sp>
          </p:grpSp>
        </p:grpSp>
        <p:grpSp>
          <p:nvGrpSpPr>
            <p:cNvPr id="112652" name="Group 40"/>
            <p:cNvGrpSpPr>
              <a:grpSpLocks noChangeAspect="1"/>
            </p:cNvGrpSpPr>
            <p:nvPr/>
          </p:nvGrpSpPr>
          <p:grpSpPr bwMode="auto">
            <a:xfrm>
              <a:off x="3984" y="275"/>
              <a:ext cx="1198" cy="395"/>
              <a:chOff x="0" y="0"/>
              <a:chExt cx="778" cy="748"/>
            </a:xfrm>
          </p:grpSpPr>
          <p:sp>
            <p:nvSpPr>
              <p:cNvPr id="112714" name="Rectangle 41"/>
              <p:cNvSpPr>
                <a:spLocks noChangeAspect="1" noChangeArrowheads="1"/>
              </p:cNvSpPr>
              <p:nvPr/>
            </p:nvSpPr>
            <p:spPr bwMode="auto">
              <a:xfrm>
                <a:off x="0" y="0"/>
                <a:ext cx="778" cy="748"/>
              </a:xfrm>
              <a:prstGeom prst="rect">
                <a:avLst/>
              </a:prstGeom>
              <a:solidFill>
                <a:srgbClr val="CCFFFF"/>
              </a:solidFill>
              <a:ln w="9525">
                <a:noFill/>
                <a:miter lim="800000"/>
              </a:ln>
            </p:spPr>
            <p:txBody>
              <a:bodyPr/>
              <a:lstStyle/>
              <a:p>
                <a:endParaRPr lang="zh-CN" altLang="en-US"/>
              </a:p>
            </p:txBody>
          </p:sp>
          <p:grpSp>
            <p:nvGrpSpPr>
              <p:cNvPr id="112715" name="Group 42"/>
              <p:cNvGrpSpPr>
                <a:grpSpLocks noChangeAspect="1"/>
              </p:cNvGrpSpPr>
              <p:nvPr/>
            </p:nvGrpSpPr>
            <p:grpSpPr bwMode="auto">
              <a:xfrm>
                <a:off x="0" y="0"/>
                <a:ext cx="778" cy="748"/>
                <a:chOff x="0" y="0"/>
                <a:chExt cx="778" cy="748"/>
              </a:xfrm>
            </p:grpSpPr>
            <p:sp>
              <p:nvSpPr>
                <p:cNvPr id="112716" name="Rectangle 43"/>
                <p:cNvSpPr>
                  <a:spLocks noChangeAspect="1" noChangeArrowheads="1"/>
                </p:cNvSpPr>
                <p:nvPr/>
              </p:nvSpPr>
              <p:spPr bwMode="auto">
                <a:xfrm>
                  <a:off x="11" y="0"/>
                  <a:ext cx="756" cy="748"/>
                </a:xfrm>
                <a:prstGeom prst="rect">
                  <a:avLst/>
                </a:prstGeom>
                <a:solidFill>
                  <a:srgbClr val="CCFFFF"/>
                </a:solidFill>
                <a:ln w="9525">
                  <a:noFill/>
                  <a:miter lim="800000"/>
                </a:ln>
              </p:spPr>
              <p:txBody>
                <a:bodyPr/>
                <a:lstStyle/>
                <a:p>
                  <a:r>
                    <a:rPr lang="en-US" altLang="zh-CN" sz="2000">
                      <a:latin typeface="Times New Roman" panose="02020603050405020304" pitchFamily="18" charset="0"/>
                      <a:ea typeface="PMingLiU" panose="02020500000000000000" pitchFamily="18" charset="-120"/>
                    </a:rPr>
                    <a:t>160 bits </a:t>
                  </a:r>
                  <a:endParaRPr lang="en-US" altLang="zh-CN" sz="2000">
                    <a:latin typeface="Times New Roman" panose="02020603050405020304" pitchFamily="18" charset="0"/>
                    <a:ea typeface="PMingLiU" panose="02020500000000000000" pitchFamily="18" charset="-120"/>
                  </a:endParaRPr>
                </a:p>
                <a:p>
                  <a:pPr eaLnBrk="0" hangingPunct="0"/>
                  <a:endParaRPr lang="zh-TW" altLang="en-US" sz="2000">
                    <a:latin typeface="Times New Roman" panose="02020603050405020304" pitchFamily="18" charset="0"/>
                    <a:ea typeface="PMingLiU" panose="02020500000000000000" pitchFamily="18" charset="-120"/>
                  </a:endParaRPr>
                </a:p>
              </p:txBody>
            </p:sp>
            <p:sp>
              <p:nvSpPr>
                <p:cNvPr id="112717" name="Rectangle 44"/>
                <p:cNvSpPr>
                  <a:spLocks noChangeAspect="1" noChangeArrowheads="1"/>
                </p:cNvSpPr>
                <p:nvPr/>
              </p:nvSpPr>
              <p:spPr bwMode="auto">
                <a:xfrm>
                  <a:off x="0" y="0"/>
                  <a:ext cx="778" cy="748"/>
                </a:xfrm>
                <a:prstGeom prst="rect">
                  <a:avLst/>
                </a:prstGeom>
                <a:noFill/>
                <a:ln w="7">
                  <a:solidFill>
                    <a:srgbClr val="A0A0A0"/>
                  </a:solidFill>
                  <a:miter lim="800000"/>
                </a:ln>
              </p:spPr>
              <p:txBody>
                <a:bodyPr/>
                <a:lstStyle/>
                <a:p>
                  <a:endParaRPr lang="zh-CN" altLang="en-US"/>
                </a:p>
              </p:txBody>
            </p:sp>
          </p:grpSp>
        </p:grpSp>
        <p:grpSp>
          <p:nvGrpSpPr>
            <p:cNvPr id="112653" name="Group 45"/>
            <p:cNvGrpSpPr>
              <a:grpSpLocks noChangeAspect="1"/>
            </p:cNvGrpSpPr>
            <p:nvPr/>
          </p:nvGrpSpPr>
          <p:grpSpPr bwMode="auto">
            <a:xfrm>
              <a:off x="5" y="670"/>
              <a:ext cx="1465" cy="395"/>
              <a:chOff x="0" y="0"/>
              <a:chExt cx="951" cy="748"/>
            </a:xfrm>
          </p:grpSpPr>
          <p:sp>
            <p:nvSpPr>
              <p:cNvPr id="112710" name="Rectangle 46"/>
              <p:cNvSpPr>
                <a:spLocks noChangeAspect="1" noChangeArrowheads="1"/>
              </p:cNvSpPr>
              <p:nvPr/>
            </p:nvSpPr>
            <p:spPr bwMode="auto">
              <a:xfrm>
                <a:off x="0" y="0"/>
                <a:ext cx="951" cy="748"/>
              </a:xfrm>
              <a:prstGeom prst="rect">
                <a:avLst/>
              </a:prstGeom>
              <a:solidFill>
                <a:srgbClr val="DFDFDF"/>
              </a:solidFill>
              <a:ln w="9525">
                <a:noFill/>
                <a:miter lim="800000"/>
              </a:ln>
            </p:spPr>
            <p:txBody>
              <a:bodyPr/>
              <a:lstStyle/>
              <a:p>
                <a:endParaRPr lang="zh-CN" altLang="en-US"/>
              </a:p>
            </p:txBody>
          </p:sp>
          <p:grpSp>
            <p:nvGrpSpPr>
              <p:cNvPr id="112711" name="Group 47"/>
              <p:cNvGrpSpPr>
                <a:grpSpLocks noChangeAspect="1"/>
              </p:cNvGrpSpPr>
              <p:nvPr/>
            </p:nvGrpSpPr>
            <p:grpSpPr bwMode="auto">
              <a:xfrm>
                <a:off x="0" y="0"/>
                <a:ext cx="951" cy="748"/>
                <a:chOff x="0" y="0"/>
                <a:chExt cx="951" cy="748"/>
              </a:xfrm>
            </p:grpSpPr>
            <p:sp>
              <p:nvSpPr>
                <p:cNvPr id="112712" name="Rectangle 48"/>
                <p:cNvSpPr>
                  <a:spLocks noChangeAspect="1" noChangeArrowheads="1"/>
                </p:cNvSpPr>
                <p:nvPr/>
              </p:nvSpPr>
              <p:spPr bwMode="auto">
                <a:xfrm>
                  <a:off x="11" y="0"/>
                  <a:ext cx="929" cy="748"/>
                </a:xfrm>
                <a:prstGeom prst="rect">
                  <a:avLst/>
                </a:prstGeom>
                <a:solidFill>
                  <a:srgbClr val="DFDFDF"/>
                </a:solidFill>
                <a:ln w="9525">
                  <a:noFill/>
                  <a:miter lim="800000"/>
                </a:ln>
              </p:spPr>
              <p:txBody>
                <a:bodyPr/>
                <a:lstStyle/>
                <a:p>
                  <a:r>
                    <a:rPr lang="zh-CN" altLang="en-US" sz="2000">
                      <a:latin typeface="Times New Roman" panose="02020603050405020304" pitchFamily="18" charset="0"/>
                      <a:ea typeface="PMingLiU" panose="02020500000000000000" pitchFamily="18" charset="-120"/>
                    </a:rPr>
                    <a:t>输入长度</a:t>
                  </a:r>
                  <a:r>
                    <a:rPr lang="zh-TW" altLang="en-US" sz="2000">
                      <a:latin typeface="Times New Roman" panose="02020603050405020304" pitchFamily="18" charset="0"/>
                      <a:ea typeface="PMingLiU" panose="02020500000000000000" pitchFamily="18" charset="-120"/>
                    </a:rPr>
                    <a:t> </a:t>
                  </a:r>
                  <a:endParaRPr lang="zh-TW" altLang="en-US" sz="2000">
                    <a:latin typeface="Times New Roman" panose="02020603050405020304" pitchFamily="18" charset="0"/>
                    <a:ea typeface="PMingLiU" panose="02020500000000000000" pitchFamily="18" charset="-120"/>
                  </a:endParaRPr>
                </a:p>
                <a:p>
                  <a:pPr eaLnBrk="0" hangingPunct="0"/>
                  <a:endParaRPr lang="zh-TW" altLang="en-US" sz="2000">
                    <a:latin typeface="Times New Roman" panose="02020603050405020304" pitchFamily="18" charset="0"/>
                    <a:ea typeface="PMingLiU" panose="02020500000000000000" pitchFamily="18" charset="-120"/>
                  </a:endParaRPr>
                </a:p>
              </p:txBody>
            </p:sp>
            <p:sp>
              <p:nvSpPr>
                <p:cNvPr id="112713" name="Rectangle 49"/>
                <p:cNvSpPr>
                  <a:spLocks noChangeAspect="1" noChangeArrowheads="1"/>
                </p:cNvSpPr>
                <p:nvPr/>
              </p:nvSpPr>
              <p:spPr bwMode="auto">
                <a:xfrm>
                  <a:off x="0" y="0"/>
                  <a:ext cx="951" cy="748"/>
                </a:xfrm>
                <a:prstGeom prst="rect">
                  <a:avLst/>
                </a:prstGeom>
                <a:noFill/>
                <a:ln w="7">
                  <a:solidFill>
                    <a:srgbClr val="A0A0A0"/>
                  </a:solidFill>
                  <a:miter lim="800000"/>
                </a:ln>
              </p:spPr>
              <p:txBody>
                <a:bodyPr/>
                <a:lstStyle/>
                <a:p>
                  <a:endParaRPr lang="zh-CN" altLang="en-US"/>
                </a:p>
              </p:txBody>
            </p:sp>
          </p:grpSp>
        </p:grpSp>
        <p:grpSp>
          <p:nvGrpSpPr>
            <p:cNvPr id="112654" name="Group 50"/>
            <p:cNvGrpSpPr>
              <a:grpSpLocks noChangeAspect="1"/>
            </p:cNvGrpSpPr>
            <p:nvPr/>
          </p:nvGrpSpPr>
          <p:grpSpPr bwMode="auto">
            <a:xfrm>
              <a:off x="1470" y="670"/>
              <a:ext cx="1187" cy="395"/>
              <a:chOff x="0" y="0"/>
              <a:chExt cx="771" cy="748"/>
            </a:xfrm>
          </p:grpSpPr>
          <p:sp>
            <p:nvSpPr>
              <p:cNvPr id="112706" name="Rectangle 51"/>
              <p:cNvSpPr>
                <a:spLocks noChangeAspect="1" noChangeArrowheads="1"/>
              </p:cNvSpPr>
              <p:nvPr/>
            </p:nvSpPr>
            <p:spPr bwMode="auto">
              <a:xfrm>
                <a:off x="0" y="0"/>
                <a:ext cx="771" cy="748"/>
              </a:xfrm>
              <a:prstGeom prst="rect">
                <a:avLst/>
              </a:prstGeom>
              <a:solidFill>
                <a:srgbClr val="CCFFFF"/>
              </a:solidFill>
              <a:ln w="9525">
                <a:noFill/>
                <a:miter lim="800000"/>
              </a:ln>
            </p:spPr>
            <p:txBody>
              <a:bodyPr/>
              <a:lstStyle/>
              <a:p>
                <a:endParaRPr lang="zh-CN" altLang="en-US"/>
              </a:p>
            </p:txBody>
          </p:sp>
          <p:grpSp>
            <p:nvGrpSpPr>
              <p:cNvPr id="112707" name="Group 52"/>
              <p:cNvGrpSpPr>
                <a:grpSpLocks noChangeAspect="1"/>
              </p:cNvGrpSpPr>
              <p:nvPr/>
            </p:nvGrpSpPr>
            <p:grpSpPr bwMode="auto">
              <a:xfrm>
                <a:off x="0" y="0"/>
                <a:ext cx="771" cy="748"/>
                <a:chOff x="0" y="0"/>
                <a:chExt cx="771" cy="748"/>
              </a:xfrm>
            </p:grpSpPr>
            <p:sp>
              <p:nvSpPr>
                <p:cNvPr id="112708" name="Rectangle 53"/>
                <p:cNvSpPr>
                  <a:spLocks noChangeAspect="1" noChangeArrowheads="1"/>
                </p:cNvSpPr>
                <p:nvPr/>
              </p:nvSpPr>
              <p:spPr bwMode="auto">
                <a:xfrm>
                  <a:off x="11" y="0"/>
                  <a:ext cx="749" cy="748"/>
                </a:xfrm>
                <a:prstGeom prst="rect">
                  <a:avLst/>
                </a:prstGeom>
                <a:solidFill>
                  <a:srgbClr val="CCFFFF"/>
                </a:solidFill>
                <a:ln w="9525">
                  <a:noFill/>
                  <a:miter lim="800000"/>
                </a:ln>
              </p:spPr>
              <p:txBody>
                <a:bodyPr/>
                <a:lstStyle/>
                <a:p>
                  <a:r>
                    <a:rPr lang="zh-TW" altLang="en-US" sz="2000">
                      <a:latin typeface="Times New Roman" panose="02020603050405020304" pitchFamily="18" charset="0"/>
                      <a:ea typeface="PMingLiU" panose="02020500000000000000" pitchFamily="18" charset="-120"/>
                    </a:rPr>
                    <a:t>任意</a:t>
                  </a:r>
                  <a:r>
                    <a:rPr lang="zh-CN" altLang="en-US" sz="2000">
                      <a:latin typeface="Times New Roman" panose="02020603050405020304" pitchFamily="18" charset="0"/>
                      <a:ea typeface="PMingLiU" panose="02020500000000000000" pitchFamily="18" charset="-120"/>
                    </a:rPr>
                    <a:t>长度</a:t>
                  </a:r>
                  <a:endParaRPr lang="zh-TW" altLang="en-US" sz="2000">
                    <a:latin typeface="Times New Roman" panose="02020603050405020304" pitchFamily="18" charset="0"/>
                    <a:ea typeface="PMingLiU" panose="02020500000000000000" pitchFamily="18" charset="-120"/>
                  </a:endParaRPr>
                </a:p>
                <a:p>
                  <a:pPr eaLnBrk="0" hangingPunct="0"/>
                  <a:endParaRPr lang="zh-TW" altLang="en-US" sz="2000">
                    <a:latin typeface="Times New Roman" panose="02020603050405020304" pitchFamily="18" charset="0"/>
                    <a:ea typeface="PMingLiU" panose="02020500000000000000" pitchFamily="18" charset="-120"/>
                  </a:endParaRPr>
                </a:p>
              </p:txBody>
            </p:sp>
            <p:sp>
              <p:nvSpPr>
                <p:cNvPr id="112709" name="Rectangle 54"/>
                <p:cNvSpPr>
                  <a:spLocks noChangeAspect="1" noChangeArrowheads="1"/>
                </p:cNvSpPr>
                <p:nvPr/>
              </p:nvSpPr>
              <p:spPr bwMode="auto">
                <a:xfrm>
                  <a:off x="0" y="0"/>
                  <a:ext cx="771" cy="748"/>
                </a:xfrm>
                <a:prstGeom prst="rect">
                  <a:avLst/>
                </a:prstGeom>
                <a:noFill/>
                <a:ln w="7">
                  <a:solidFill>
                    <a:srgbClr val="A0A0A0"/>
                  </a:solidFill>
                  <a:miter lim="800000"/>
                </a:ln>
              </p:spPr>
              <p:txBody>
                <a:bodyPr/>
                <a:lstStyle/>
                <a:p>
                  <a:endParaRPr lang="zh-CN" altLang="en-US"/>
                </a:p>
              </p:txBody>
            </p:sp>
          </p:grpSp>
        </p:grpSp>
        <p:grpSp>
          <p:nvGrpSpPr>
            <p:cNvPr id="112655" name="Group 55"/>
            <p:cNvGrpSpPr>
              <a:grpSpLocks noChangeAspect="1"/>
            </p:cNvGrpSpPr>
            <p:nvPr/>
          </p:nvGrpSpPr>
          <p:grpSpPr bwMode="auto">
            <a:xfrm>
              <a:off x="2657" y="670"/>
              <a:ext cx="1327" cy="395"/>
              <a:chOff x="0" y="0"/>
              <a:chExt cx="861" cy="748"/>
            </a:xfrm>
          </p:grpSpPr>
          <p:sp>
            <p:nvSpPr>
              <p:cNvPr id="112702" name="Rectangle 56"/>
              <p:cNvSpPr>
                <a:spLocks noChangeAspect="1" noChangeArrowheads="1"/>
              </p:cNvSpPr>
              <p:nvPr/>
            </p:nvSpPr>
            <p:spPr bwMode="auto">
              <a:xfrm>
                <a:off x="0" y="0"/>
                <a:ext cx="861" cy="748"/>
              </a:xfrm>
              <a:prstGeom prst="rect">
                <a:avLst/>
              </a:prstGeom>
              <a:solidFill>
                <a:srgbClr val="CCFFFF"/>
              </a:solidFill>
              <a:ln w="9525">
                <a:noFill/>
                <a:miter lim="800000"/>
              </a:ln>
            </p:spPr>
            <p:txBody>
              <a:bodyPr/>
              <a:lstStyle/>
              <a:p>
                <a:endParaRPr lang="zh-CN" altLang="en-US"/>
              </a:p>
            </p:txBody>
          </p:sp>
          <p:grpSp>
            <p:nvGrpSpPr>
              <p:cNvPr id="112703" name="Group 57"/>
              <p:cNvGrpSpPr>
                <a:grpSpLocks noChangeAspect="1"/>
              </p:cNvGrpSpPr>
              <p:nvPr/>
            </p:nvGrpSpPr>
            <p:grpSpPr bwMode="auto">
              <a:xfrm>
                <a:off x="0" y="0"/>
                <a:ext cx="861" cy="748"/>
                <a:chOff x="0" y="0"/>
                <a:chExt cx="861" cy="748"/>
              </a:xfrm>
            </p:grpSpPr>
            <p:sp>
              <p:nvSpPr>
                <p:cNvPr id="112704" name="Rectangle 58"/>
                <p:cNvSpPr>
                  <a:spLocks noChangeAspect="1" noChangeArrowheads="1"/>
                </p:cNvSpPr>
                <p:nvPr/>
              </p:nvSpPr>
              <p:spPr bwMode="auto">
                <a:xfrm>
                  <a:off x="11" y="0"/>
                  <a:ext cx="839" cy="748"/>
                </a:xfrm>
                <a:prstGeom prst="rect">
                  <a:avLst/>
                </a:prstGeom>
                <a:solidFill>
                  <a:srgbClr val="CCFFFF"/>
                </a:solidFill>
                <a:ln w="9525">
                  <a:noFill/>
                  <a:miter lim="800000"/>
                </a:ln>
              </p:spPr>
              <p:txBody>
                <a:bodyPr/>
                <a:lstStyle/>
                <a:p>
                  <a:r>
                    <a:rPr lang="zh-TW" altLang="en-US" sz="2000">
                      <a:latin typeface="Times New Roman" panose="02020603050405020304" pitchFamily="18" charset="0"/>
                      <a:ea typeface="PMingLiU" panose="02020500000000000000" pitchFamily="18" charset="-120"/>
                    </a:rPr>
                    <a:t>任意</a:t>
                  </a:r>
                  <a:r>
                    <a:rPr lang="zh-CN" altLang="en-US" sz="2000">
                      <a:latin typeface="Times New Roman" panose="02020603050405020304" pitchFamily="18" charset="0"/>
                      <a:ea typeface="PMingLiU" panose="02020500000000000000" pitchFamily="18" charset="-120"/>
                    </a:rPr>
                    <a:t>长度</a:t>
                  </a:r>
                  <a:endParaRPr lang="zh-TW" altLang="en-US" sz="2000">
                    <a:latin typeface="Times New Roman" panose="02020603050405020304" pitchFamily="18" charset="0"/>
                    <a:ea typeface="PMingLiU" panose="02020500000000000000" pitchFamily="18" charset="-120"/>
                  </a:endParaRPr>
                </a:p>
                <a:p>
                  <a:pPr eaLnBrk="0" hangingPunct="0"/>
                  <a:endParaRPr lang="zh-TW" altLang="en-US" sz="2000">
                    <a:latin typeface="Times New Roman" panose="02020603050405020304" pitchFamily="18" charset="0"/>
                    <a:ea typeface="PMingLiU" panose="02020500000000000000" pitchFamily="18" charset="-120"/>
                  </a:endParaRPr>
                </a:p>
              </p:txBody>
            </p:sp>
            <p:sp>
              <p:nvSpPr>
                <p:cNvPr id="112705" name="Rectangle 59"/>
                <p:cNvSpPr>
                  <a:spLocks noChangeAspect="1" noChangeArrowheads="1"/>
                </p:cNvSpPr>
                <p:nvPr/>
              </p:nvSpPr>
              <p:spPr bwMode="auto">
                <a:xfrm>
                  <a:off x="0" y="0"/>
                  <a:ext cx="861" cy="748"/>
                </a:xfrm>
                <a:prstGeom prst="rect">
                  <a:avLst/>
                </a:prstGeom>
                <a:noFill/>
                <a:ln w="7">
                  <a:solidFill>
                    <a:srgbClr val="A0A0A0"/>
                  </a:solidFill>
                  <a:miter lim="800000"/>
                </a:ln>
              </p:spPr>
              <p:txBody>
                <a:bodyPr/>
                <a:lstStyle/>
                <a:p>
                  <a:endParaRPr lang="zh-CN" altLang="en-US"/>
                </a:p>
              </p:txBody>
            </p:sp>
          </p:grpSp>
        </p:grpSp>
        <p:grpSp>
          <p:nvGrpSpPr>
            <p:cNvPr id="112656" name="Group 60"/>
            <p:cNvGrpSpPr>
              <a:grpSpLocks noChangeAspect="1"/>
            </p:cNvGrpSpPr>
            <p:nvPr/>
          </p:nvGrpSpPr>
          <p:grpSpPr bwMode="auto">
            <a:xfrm>
              <a:off x="3984" y="670"/>
              <a:ext cx="1198" cy="395"/>
              <a:chOff x="0" y="0"/>
              <a:chExt cx="778" cy="748"/>
            </a:xfrm>
          </p:grpSpPr>
          <p:sp>
            <p:nvSpPr>
              <p:cNvPr id="112698" name="Rectangle 61"/>
              <p:cNvSpPr>
                <a:spLocks noChangeAspect="1" noChangeArrowheads="1"/>
              </p:cNvSpPr>
              <p:nvPr/>
            </p:nvSpPr>
            <p:spPr bwMode="auto">
              <a:xfrm>
                <a:off x="0" y="0"/>
                <a:ext cx="778" cy="748"/>
              </a:xfrm>
              <a:prstGeom prst="rect">
                <a:avLst/>
              </a:prstGeom>
              <a:solidFill>
                <a:srgbClr val="CCFFFF"/>
              </a:solidFill>
              <a:ln w="9525">
                <a:noFill/>
                <a:miter lim="800000"/>
              </a:ln>
            </p:spPr>
            <p:txBody>
              <a:bodyPr/>
              <a:lstStyle/>
              <a:p>
                <a:endParaRPr lang="zh-CN" altLang="en-US"/>
              </a:p>
            </p:txBody>
          </p:sp>
          <p:grpSp>
            <p:nvGrpSpPr>
              <p:cNvPr id="112699" name="Group 62"/>
              <p:cNvGrpSpPr>
                <a:grpSpLocks noChangeAspect="1"/>
              </p:cNvGrpSpPr>
              <p:nvPr/>
            </p:nvGrpSpPr>
            <p:grpSpPr bwMode="auto">
              <a:xfrm>
                <a:off x="0" y="0"/>
                <a:ext cx="778" cy="748"/>
                <a:chOff x="0" y="0"/>
                <a:chExt cx="778" cy="748"/>
              </a:xfrm>
            </p:grpSpPr>
            <p:sp>
              <p:nvSpPr>
                <p:cNvPr id="112700" name="Rectangle 63"/>
                <p:cNvSpPr>
                  <a:spLocks noChangeAspect="1" noChangeArrowheads="1"/>
                </p:cNvSpPr>
                <p:nvPr/>
              </p:nvSpPr>
              <p:spPr bwMode="auto">
                <a:xfrm>
                  <a:off x="11" y="0"/>
                  <a:ext cx="756" cy="748"/>
                </a:xfrm>
                <a:prstGeom prst="rect">
                  <a:avLst/>
                </a:prstGeom>
                <a:solidFill>
                  <a:srgbClr val="CCFFFF"/>
                </a:solidFill>
                <a:ln w="9525">
                  <a:noFill/>
                  <a:miter lim="800000"/>
                </a:ln>
              </p:spPr>
              <p:txBody>
                <a:bodyPr/>
                <a:lstStyle/>
                <a:p>
                  <a:r>
                    <a:rPr lang="zh-TW" altLang="en-US" sz="2000">
                      <a:latin typeface="Times New Roman" panose="02020603050405020304" pitchFamily="18" charset="0"/>
                      <a:ea typeface="PMingLiU" panose="02020500000000000000" pitchFamily="18" charset="-120"/>
                    </a:rPr>
                    <a:t>≦ </a:t>
                  </a:r>
                  <a:r>
                    <a:rPr lang="en-US" altLang="zh-CN" sz="2000">
                      <a:latin typeface="Times New Roman" panose="02020603050405020304" pitchFamily="18" charset="0"/>
                      <a:ea typeface="PMingLiU" panose="02020500000000000000" pitchFamily="18" charset="-120"/>
                    </a:rPr>
                    <a:t>2</a:t>
                  </a:r>
                  <a:r>
                    <a:rPr lang="en-US" altLang="zh-CN" sz="2000" baseline="30000">
                      <a:latin typeface="Times New Roman" panose="02020603050405020304" pitchFamily="18" charset="0"/>
                      <a:ea typeface="PMingLiU" panose="02020500000000000000" pitchFamily="18" charset="-120"/>
                    </a:rPr>
                    <a:t>64</a:t>
                  </a:r>
                  <a:r>
                    <a:rPr lang="en-US" altLang="zh-CN" sz="2000">
                      <a:latin typeface="Times New Roman" panose="02020603050405020304" pitchFamily="18" charset="0"/>
                      <a:ea typeface="PMingLiU" panose="02020500000000000000" pitchFamily="18" charset="-120"/>
                    </a:rPr>
                    <a:t> </a:t>
                  </a:r>
                  <a:r>
                    <a:rPr lang="zh-TW" altLang="en-US" sz="2000">
                      <a:latin typeface="Times New Roman" panose="02020603050405020304" pitchFamily="18" charset="0"/>
                      <a:ea typeface="PMingLiU" panose="02020500000000000000" pitchFamily="18" charset="-120"/>
                    </a:rPr>
                    <a:t> </a:t>
                  </a:r>
                  <a:endParaRPr lang="zh-TW" altLang="en-US" sz="2000">
                    <a:latin typeface="Times New Roman" panose="02020603050405020304" pitchFamily="18" charset="0"/>
                    <a:ea typeface="PMingLiU" panose="02020500000000000000" pitchFamily="18" charset="-120"/>
                  </a:endParaRPr>
                </a:p>
                <a:p>
                  <a:pPr eaLnBrk="0" hangingPunct="0"/>
                  <a:endParaRPr lang="zh-TW" altLang="en-US" sz="2000">
                    <a:latin typeface="Times New Roman" panose="02020603050405020304" pitchFamily="18" charset="0"/>
                    <a:ea typeface="PMingLiU" panose="02020500000000000000" pitchFamily="18" charset="-120"/>
                  </a:endParaRPr>
                </a:p>
              </p:txBody>
            </p:sp>
            <p:sp>
              <p:nvSpPr>
                <p:cNvPr id="112701" name="Rectangle 64"/>
                <p:cNvSpPr>
                  <a:spLocks noChangeAspect="1" noChangeArrowheads="1"/>
                </p:cNvSpPr>
                <p:nvPr/>
              </p:nvSpPr>
              <p:spPr bwMode="auto">
                <a:xfrm>
                  <a:off x="0" y="0"/>
                  <a:ext cx="778" cy="748"/>
                </a:xfrm>
                <a:prstGeom prst="rect">
                  <a:avLst/>
                </a:prstGeom>
                <a:noFill/>
                <a:ln w="7">
                  <a:solidFill>
                    <a:srgbClr val="A0A0A0"/>
                  </a:solidFill>
                  <a:miter lim="800000"/>
                </a:ln>
              </p:spPr>
              <p:txBody>
                <a:bodyPr/>
                <a:lstStyle/>
                <a:p>
                  <a:endParaRPr lang="zh-CN" altLang="en-US"/>
                </a:p>
              </p:txBody>
            </p:sp>
          </p:grpSp>
        </p:grpSp>
        <p:grpSp>
          <p:nvGrpSpPr>
            <p:cNvPr id="112657" name="Group 65"/>
            <p:cNvGrpSpPr>
              <a:grpSpLocks noChangeAspect="1"/>
            </p:cNvGrpSpPr>
            <p:nvPr/>
          </p:nvGrpSpPr>
          <p:grpSpPr bwMode="auto">
            <a:xfrm>
              <a:off x="5" y="1065"/>
              <a:ext cx="1465" cy="395"/>
              <a:chOff x="0" y="0"/>
              <a:chExt cx="951" cy="748"/>
            </a:xfrm>
          </p:grpSpPr>
          <p:sp>
            <p:nvSpPr>
              <p:cNvPr id="112694" name="Rectangle 66"/>
              <p:cNvSpPr>
                <a:spLocks noChangeAspect="1" noChangeArrowheads="1"/>
              </p:cNvSpPr>
              <p:nvPr/>
            </p:nvSpPr>
            <p:spPr bwMode="auto">
              <a:xfrm>
                <a:off x="0" y="0"/>
                <a:ext cx="951" cy="748"/>
              </a:xfrm>
              <a:prstGeom prst="rect">
                <a:avLst/>
              </a:prstGeom>
              <a:solidFill>
                <a:srgbClr val="DFDFDF"/>
              </a:solidFill>
              <a:ln w="9525">
                <a:noFill/>
                <a:miter lim="800000"/>
              </a:ln>
            </p:spPr>
            <p:txBody>
              <a:bodyPr/>
              <a:lstStyle/>
              <a:p>
                <a:endParaRPr lang="zh-CN" altLang="en-US"/>
              </a:p>
            </p:txBody>
          </p:sp>
          <p:grpSp>
            <p:nvGrpSpPr>
              <p:cNvPr id="112695" name="Group 67"/>
              <p:cNvGrpSpPr>
                <a:grpSpLocks noChangeAspect="1"/>
              </p:cNvGrpSpPr>
              <p:nvPr/>
            </p:nvGrpSpPr>
            <p:grpSpPr bwMode="auto">
              <a:xfrm>
                <a:off x="0" y="0"/>
                <a:ext cx="951" cy="748"/>
                <a:chOff x="0" y="0"/>
                <a:chExt cx="951" cy="748"/>
              </a:xfrm>
            </p:grpSpPr>
            <p:sp>
              <p:nvSpPr>
                <p:cNvPr id="112696" name="Rectangle 68"/>
                <p:cNvSpPr>
                  <a:spLocks noChangeAspect="1" noChangeArrowheads="1"/>
                </p:cNvSpPr>
                <p:nvPr/>
              </p:nvSpPr>
              <p:spPr bwMode="auto">
                <a:xfrm>
                  <a:off x="11" y="0"/>
                  <a:ext cx="929" cy="748"/>
                </a:xfrm>
                <a:prstGeom prst="rect">
                  <a:avLst/>
                </a:prstGeom>
                <a:solidFill>
                  <a:srgbClr val="DFDFDF"/>
                </a:solidFill>
                <a:ln w="9525">
                  <a:noFill/>
                  <a:miter lim="800000"/>
                </a:ln>
              </p:spPr>
              <p:txBody>
                <a:bodyPr/>
                <a:lstStyle/>
                <a:p>
                  <a:r>
                    <a:rPr lang="zh-CN" altLang="en-US" sz="2000">
                      <a:latin typeface="Times New Roman" panose="02020603050405020304" pitchFamily="18" charset="0"/>
                      <a:ea typeface="PMingLiU" panose="02020500000000000000" pitchFamily="18" charset="-120"/>
                    </a:rPr>
                    <a:t>分组大小</a:t>
                  </a:r>
                  <a:r>
                    <a:rPr lang="zh-TW" altLang="en-US" sz="2000">
                      <a:latin typeface="Times New Roman" panose="02020603050405020304" pitchFamily="18" charset="0"/>
                      <a:ea typeface="PMingLiU" panose="02020500000000000000" pitchFamily="18" charset="-120"/>
                    </a:rPr>
                    <a:t> </a:t>
                  </a:r>
                  <a:endParaRPr lang="zh-TW" altLang="en-US" sz="2000">
                    <a:latin typeface="Times New Roman" panose="02020603050405020304" pitchFamily="18" charset="0"/>
                    <a:ea typeface="PMingLiU" panose="02020500000000000000" pitchFamily="18" charset="-120"/>
                  </a:endParaRPr>
                </a:p>
                <a:p>
                  <a:pPr eaLnBrk="0" hangingPunct="0"/>
                  <a:endParaRPr lang="zh-TW" altLang="en-US" sz="2000">
                    <a:latin typeface="Times New Roman" panose="02020603050405020304" pitchFamily="18" charset="0"/>
                    <a:ea typeface="PMingLiU" panose="02020500000000000000" pitchFamily="18" charset="-120"/>
                  </a:endParaRPr>
                </a:p>
              </p:txBody>
            </p:sp>
            <p:sp>
              <p:nvSpPr>
                <p:cNvPr id="112697" name="Rectangle 69"/>
                <p:cNvSpPr>
                  <a:spLocks noChangeAspect="1" noChangeArrowheads="1"/>
                </p:cNvSpPr>
                <p:nvPr/>
              </p:nvSpPr>
              <p:spPr bwMode="auto">
                <a:xfrm>
                  <a:off x="0" y="0"/>
                  <a:ext cx="951" cy="748"/>
                </a:xfrm>
                <a:prstGeom prst="rect">
                  <a:avLst/>
                </a:prstGeom>
                <a:noFill/>
                <a:ln w="7">
                  <a:solidFill>
                    <a:srgbClr val="A0A0A0"/>
                  </a:solidFill>
                  <a:miter lim="800000"/>
                </a:ln>
              </p:spPr>
              <p:txBody>
                <a:bodyPr/>
                <a:lstStyle/>
                <a:p>
                  <a:endParaRPr lang="zh-CN" altLang="en-US"/>
                </a:p>
              </p:txBody>
            </p:sp>
          </p:grpSp>
        </p:grpSp>
        <p:grpSp>
          <p:nvGrpSpPr>
            <p:cNvPr id="112658" name="Group 70"/>
            <p:cNvGrpSpPr>
              <a:grpSpLocks noChangeAspect="1"/>
            </p:cNvGrpSpPr>
            <p:nvPr/>
          </p:nvGrpSpPr>
          <p:grpSpPr bwMode="auto">
            <a:xfrm>
              <a:off x="1470" y="1065"/>
              <a:ext cx="1187" cy="395"/>
              <a:chOff x="0" y="0"/>
              <a:chExt cx="771" cy="748"/>
            </a:xfrm>
          </p:grpSpPr>
          <p:sp>
            <p:nvSpPr>
              <p:cNvPr id="112690" name="Rectangle 71"/>
              <p:cNvSpPr>
                <a:spLocks noChangeAspect="1" noChangeArrowheads="1"/>
              </p:cNvSpPr>
              <p:nvPr/>
            </p:nvSpPr>
            <p:spPr bwMode="auto">
              <a:xfrm>
                <a:off x="0" y="0"/>
                <a:ext cx="771" cy="748"/>
              </a:xfrm>
              <a:prstGeom prst="rect">
                <a:avLst/>
              </a:prstGeom>
              <a:solidFill>
                <a:srgbClr val="CCFFFF"/>
              </a:solidFill>
              <a:ln w="9525">
                <a:noFill/>
                <a:miter lim="800000"/>
              </a:ln>
            </p:spPr>
            <p:txBody>
              <a:bodyPr/>
              <a:lstStyle/>
              <a:p>
                <a:endParaRPr lang="zh-CN" altLang="en-US"/>
              </a:p>
            </p:txBody>
          </p:sp>
          <p:grpSp>
            <p:nvGrpSpPr>
              <p:cNvPr id="112691" name="Group 72"/>
              <p:cNvGrpSpPr>
                <a:grpSpLocks noChangeAspect="1"/>
              </p:cNvGrpSpPr>
              <p:nvPr/>
            </p:nvGrpSpPr>
            <p:grpSpPr bwMode="auto">
              <a:xfrm>
                <a:off x="0" y="0"/>
                <a:ext cx="771" cy="748"/>
                <a:chOff x="0" y="0"/>
                <a:chExt cx="771" cy="748"/>
              </a:xfrm>
            </p:grpSpPr>
            <p:sp>
              <p:nvSpPr>
                <p:cNvPr id="112692" name="Rectangle 73"/>
                <p:cNvSpPr>
                  <a:spLocks noChangeAspect="1" noChangeArrowheads="1"/>
                </p:cNvSpPr>
                <p:nvPr/>
              </p:nvSpPr>
              <p:spPr bwMode="auto">
                <a:xfrm>
                  <a:off x="11" y="0"/>
                  <a:ext cx="749" cy="748"/>
                </a:xfrm>
                <a:prstGeom prst="rect">
                  <a:avLst/>
                </a:prstGeom>
                <a:solidFill>
                  <a:srgbClr val="CCFFFF"/>
                </a:solidFill>
                <a:ln w="9525">
                  <a:noFill/>
                  <a:miter lim="800000"/>
                </a:ln>
              </p:spPr>
              <p:txBody>
                <a:bodyPr/>
                <a:lstStyle/>
                <a:p>
                  <a:r>
                    <a:rPr lang="en-US" altLang="zh-CN" sz="2000">
                      <a:latin typeface="Times New Roman" panose="02020603050405020304" pitchFamily="18" charset="0"/>
                      <a:ea typeface="PMingLiU" panose="02020500000000000000" pitchFamily="18" charset="-120"/>
                    </a:rPr>
                    <a:t>512 bits </a:t>
                  </a:r>
                  <a:endParaRPr lang="en-US" altLang="zh-CN" sz="2000">
                    <a:latin typeface="Times New Roman" panose="02020603050405020304" pitchFamily="18" charset="0"/>
                    <a:ea typeface="PMingLiU" panose="02020500000000000000" pitchFamily="18" charset="-120"/>
                  </a:endParaRPr>
                </a:p>
                <a:p>
                  <a:pPr eaLnBrk="0" hangingPunct="0"/>
                  <a:endParaRPr lang="zh-TW" altLang="en-US" sz="2000">
                    <a:latin typeface="Times New Roman" panose="02020603050405020304" pitchFamily="18" charset="0"/>
                    <a:ea typeface="PMingLiU" panose="02020500000000000000" pitchFamily="18" charset="-120"/>
                  </a:endParaRPr>
                </a:p>
              </p:txBody>
            </p:sp>
            <p:sp>
              <p:nvSpPr>
                <p:cNvPr id="112693" name="Rectangle 74"/>
                <p:cNvSpPr>
                  <a:spLocks noChangeAspect="1" noChangeArrowheads="1"/>
                </p:cNvSpPr>
                <p:nvPr/>
              </p:nvSpPr>
              <p:spPr bwMode="auto">
                <a:xfrm>
                  <a:off x="0" y="0"/>
                  <a:ext cx="771" cy="748"/>
                </a:xfrm>
                <a:prstGeom prst="rect">
                  <a:avLst/>
                </a:prstGeom>
                <a:noFill/>
                <a:ln w="7">
                  <a:solidFill>
                    <a:srgbClr val="A0A0A0"/>
                  </a:solidFill>
                  <a:miter lim="800000"/>
                </a:ln>
              </p:spPr>
              <p:txBody>
                <a:bodyPr/>
                <a:lstStyle/>
                <a:p>
                  <a:endParaRPr lang="zh-CN" altLang="en-US"/>
                </a:p>
              </p:txBody>
            </p:sp>
          </p:grpSp>
        </p:grpSp>
        <p:grpSp>
          <p:nvGrpSpPr>
            <p:cNvPr id="112659" name="Group 75"/>
            <p:cNvGrpSpPr>
              <a:grpSpLocks noChangeAspect="1"/>
            </p:cNvGrpSpPr>
            <p:nvPr/>
          </p:nvGrpSpPr>
          <p:grpSpPr bwMode="auto">
            <a:xfrm>
              <a:off x="2657" y="1065"/>
              <a:ext cx="1327" cy="395"/>
              <a:chOff x="0" y="0"/>
              <a:chExt cx="861" cy="748"/>
            </a:xfrm>
          </p:grpSpPr>
          <p:sp>
            <p:nvSpPr>
              <p:cNvPr id="112686" name="Rectangle 76"/>
              <p:cNvSpPr>
                <a:spLocks noChangeAspect="1" noChangeArrowheads="1"/>
              </p:cNvSpPr>
              <p:nvPr/>
            </p:nvSpPr>
            <p:spPr bwMode="auto">
              <a:xfrm>
                <a:off x="0" y="0"/>
                <a:ext cx="861" cy="748"/>
              </a:xfrm>
              <a:prstGeom prst="rect">
                <a:avLst/>
              </a:prstGeom>
              <a:solidFill>
                <a:srgbClr val="CCFFFF"/>
              </a:solidFill>
              <a:ln w="9525">
                <a:noFill/>
                <a:miter lim="800000"/>
              </a:ln>
            </p:spPr>
            <p:txBody>
              <a:bodyPr/>
              <a:lstStyle/>
              <a:p>
                <a:endParaRPr lang="zh-CN" altLang="en-US"/>
              </a:p>
            </p:txBody>
          </p:sp>
          <p:grpSp>
            <p:nvGrpSpPr>
              <p:cNvPr id="112687" name="Group 77"/>
              <p:cNvGrpSpPr>
                <a:grpSpLocks noChangeAspect="1"/>
              </p:cNvGrpSpPr>
              <p:nvPr/>
            </p:nvGrpSpPr>
            <p:grpSpPr bwMode="auto">
              <a:xfrm>
                <a:off x="0" y="0"/>
                <a:ext cx="861" cy="748"/>
                <a:chOff x="0" y="0"/>
                <a:chExt cx="861" cy="748"/>
              </a:xfrm>
            </p:grpSpPr>
            <p:sp>
              <p:nvSpPr>
                <p:cNvPr id="112688" name="Rectangle 78"/>
                <p:cNvSpPr>
                  <a:spLocks noChangeAspect="1" noChangeArrowheads="1"/>
                </p:cNvSpPr>
                <p:nvPr/>
              </p:nvSpPr>
              <p:spPr bwMode="auto">
                <a:xfrm>
                  <a:off x="11" y="0"/>
                  <a:ext cx="839" cy="748"/>
                </a:xfrm>
                <a:prstGeom prst="rect">
                  <a:avLst/>
                </a:prstGeom>
                <a:solidFill>
                  <a:srgbClr val="CCFFFF"/>
                </a:solidFill>
                <a:ln w="9525">
                  <a:noFill/>
                  <a:miter lim="800000"/>
                </a:ln>
              </p:spPr>
              <p:txBody>
                <a:bodyPr/>
                <a:lstStyle/>
                <a:p>
                  <a:r>
                    <a:rPr lang="en-US" altLang="zh-CN" sz="2000">
                      <a:latin typeface="Times New Roman" panose="02020603050405020304" pitchFamily="18" charset="0"/>
                      <a:ea typeface="PMingLiU" panose="02020500000000000000" pitchFamily="18" charset="-120"/>
                    </a:rPr>
                    <a:t>512 bits </a:t>
                  </a:r>
                  <a:endParaRPr lang="en-US" altLang="zh-CN" sz="2000">
                    <a:latin typeface="Times New Roman" panose="02020603050405020304" pitchFamily="18" charset="0"/>
                    <a:ea typeface="PMingLiU" panose="02020500000000000000" pitchFamily="18" charset="-120"/>
                  </a:endParaRPr>
                </a:p>
                <a:p>
                  <a:pPr eaLnBrk="0" hangingPunct="0"/>
                  <a:endParaRPr lang="zh-TW" altLang="en-US" sz="2000">
                    <a:latin typeface="Times New Roman" panose="02020603050405020304" pitchFamily="18" charset="0"/>
                    <a:ea typeface="PMingLiU" panose="02020500000000000000" pitchFamily="18" charset="-120"/>
                  </a:endParaRPr>
                </a:p>
              </p:txBody>
            </p:sp>
            <p:sp>
              <p:nvSpPr>
                <p:cNvPr id="112689" name="Rectangle 79"/>
                <p:cNvSpPr>
                  <a:spLocks noChangeAspect="1" noChangeArrowheads="1"/>
                </p:cNvSpPr>
                <p:nvPr/>
              </p:nvSpPr>
              <p:spPr bwMode="auto">
                <a:xfrm>
                  <a:off x="0" y="0"/>
                  <a:ext cx="861" cy="748"/>
                </a:xfrm>
                <a:prstGeom prst="rect">
                  <a:avLst/>
                </a:prstGeom>
                <a:noFill/>
                <a:ln w="7">
                  <a:solidFill>
                    <a:srgbClr val="A0A0A0"/>
                  </a:solidFill>
                  <a:miter lim="800000"/>
                </a:ln>
              </p:spPr>
              <p:txBody>
                <a:bodyPr/>
                <a:lstStyle/>
                <a:p>
                  <a:endParaRPr lang="zh-CN" altLang="en-US"/>
                </a:p>
              </p:txBody>
            </p:sp>
          </p:grpSp>
        </p:grpSp>
        <p:grpSp>
          <p:nvGrpSpPr>
            <p:cNvPr id="112660" name="Group 80"/>
            <p:cNvGrpSpPr>
              <a:grpSpLocks noChangeAspect="1"/>
            </p:cNvGrpSpPr>
            <p:nvPr/>
          </p:nvGrpSpPr>
          <p:grpSpPr bwMode="auto">
            <a:xfrm>
              <a:off x="3984" y="1065"/>
              <a:ext cx="1198" cy="395"/>
              <a:chOff x="0" y="0"/>
              <a:chExt cx="778" cy="748"/>
            </a:xfrm>
          </p:grpSpPr>
          <p:sp>
            <p:nvSpPr>
              <p:cNvPr id="112682" name="Rectangle 81"/>
              <p:cNvSpPr>
                <a:spLocks noChangeAspect="1" noChangeArrowheads="1"/>
              </p:cNvSpPr>
              <p:nvPr/>
            </p:nvSpPr>
            <p:spPr bwMode="auto">
              <a:xfrm>
                <a:off x="0" y="0"/>
                <a:ext cx="778" cy="748"/>
              </a:xfrm>
              <a:prstGeom prst="rect">
                <a:avLst/>
              </a:prstGeom>
              <a:solidFill>
                <a:srgbClr val="CCFFFF"/>
              </a:solidFill>
              <a:ln w="9525">
                <a:noFill/>
                <a:miter lim="800000"/>
              </a:ln>
            </p:spPr>
            <p:txBody>
              <a:bodyPr/>
              <a:lstStyle/>
              <a:p>
                <a:endParaRPr lang="zh-CN" altLang="en-US"/>
              </a:p>
            </p:txBody>
          </p:sp>
          <p:grpSp>
            <p:nvGrpSpPr>
              <p:cNvPr id="112683" name="Group 82"/>
              <p:cNvGrpSpPr>
                <a:grpSpLocks noChangeAspect="1"/>
              </p:cNvGrpSpPr>
              <p:nvPr/>
            </p:nvGrpSpPr>
            <p:grpSpPr bwMode="auto">
              <a:xfrm>
                <a:off x="0" y="0"/>
                <a:ext cx="778" cy="748"/>
                <a:chOff x="0" y="0"/>
                <a:chExt cx="778" cy="748"/>
              </a:xfrm>
            </p:grpSpPr>
            <p:sp>
              <p:nvSpPr>
                <p:cNvPr id="112684" name="Rectangle 83"/>
                <p:cNvSpPr>
                  <a:spLocks noChangeAspect="1" noChangeArrowheads="1"/>
                </p:cNvSpPr>
                <p:nvPr/>
              </p:nvSpPr>
              <p:spPr bwMode="auto">
                <a:xfrm>
                  <a:off x="11" y="0"/>
                  <a:ext cx="756" cy="748"/>
                </a:xfrm>
                <a:prstGeom prst="rect">
                  <a:avLst/>
                </a:prstGeom>
                <a:solidFill>
                  <a:srgbClr val="CCFFFF"/>
                </a:solidFill>
                <a:ln w="9525">
                  <a:noFill/>
                  <a:miter lim="800000"/>
                </a:ln>
              </p:spPr>
              <p:txBody>
                <a:bodyPr/>
                <a:lstStyle/>
                <a:p>
                  <a:r>
                    <a:rPr lang="en-US" altLang="zh-CN" sz="2000">
                      <a:latin typeface="Times New Roman" panose="02020603050405020304" pitchFamily="18" charset="0"/>
                      <a:ea typeface="PMingLiU" panose="02020500000000000000" pitchFamily="18" charset="-120"/>
                    </a:rPr>
                    <a:t>512 bits </a:t>
                  </a:r>
                  <a:endParaRPr lang="en-US" altLang="zh-CN" sz="2000">
                    <a:latin typeface="Times New Roman" panose="02020603050405020304" pitchFamily="18" charset="0"/>
                    <a:ea typeface="PMingLiU" panose="02020500000000000000" pitchFamily="18" charset="-120"/>
                  </a:endParaRPr>
                </a:p>
                <a:p>
                  <a:pPr eaLnBrk="0" hangingPunct="0"/>
                  <a:endParaRPr lang="zh-TW" altLang="en-US" sz="2000">
                    <a:latin typeface="Times New Roman" panose="02020603050405020304" pitchFamily="18" charset="0"/>
                    <a:ea typeface="PMingLiU" panose="02020500000000000000" pitchFamily="18" charset="-120"/>
                  </a:endParaRPr>
                </a:p>
              </p:txBody>
            </p:sp>
            <p:sp>
              <p:nvSpPr>
                <p:cNvPr id="112685" name="Rectangle 84"/>
                <p:cNvSpPr>
                  <a:spLocks noChangeAspect="1" noChangeArrowheads="1"/>
                </p:cNvSpPr>
                <p:nvPr/>
              </p:nvSpPr>
              <p:spPr bwMode="auto">
                <a:xfrm>
                  <a:off x="0" y="0"/>
                  <a:ext cx="778" cy="748"/>
                </a:xfrm>
                <a:prstGeom prst="rect">
                  <a:avLst/>
                </a:prstGeom>
                <a:noFill/>
                <a:ln w="7">
                  <a:solidFill>
                    <a:srgbClr val="A0A0A0"/>
                  </a:solidFill>
                  <a:miter lim="800000"/>
                </a:ln>
              </p:spPr>
              <p:txBody>
                <a:bodyPr/>
                <a:lstStyle/>
                <a:p>
                  <a:endParaRPr lang="zh-CN" altLang="en-US"/>
                </a:p>
              </p:txBody>
            </p:sp>
          </p:grpSp>
        </p:grpSp>
        <p:grpSp>
          <p:nvGrpSpPr>
            <p:cNvPr id="112661" name="Group 85"/>
            <p:cNvGrpSpPr>
              <a:grpSpLocks noChangeAspect="1"/>
            </p:cNvGrpSpPr>
            <p:nvPr/>
          </p:nvGrpSpPr>
          <p:grpSpPr bwMode="auto">
            <a:xfrm>
              <a:off x="5" y="1460"/>
              <a:ext cx="1465" cy="395"/>
              <a:chOff x="0" y="0"/>
              <a:chExt cx="951" cy="748"/>
            </a:xfrm>
          </p:grpSpPr>
          <p:sp>
            <p:nvSpPr>
              <p:cNvPr id="112678" name="Rectangle 86"/>
              <p:cNvSpPr>
                <a:spLocks noChangeAspect="1" noChangeArrowheads="1"/>
              </p:cNvSpPr>
              <p:nvPr/>
            </p:nvSpPr>
            <p:spPr bwMode="auto">
              <a:xfrm>
                <a:off x="0" y="0"/>
                <a:ext cx="951" cy="748"/>
              </a:xfrm>
              <a:prstGeom prst="rect">
                <a:avLst/>
              </a:prstGeom>
              <a:solidFill>
                <a:srgbClr val="DFDFDF"/>
              </a:solidFill>
              <a:ln w="9525">
                <a:noFill/>
                <a:miter lim="800000"/>
              </a:ln>
            </p:spPr>
            <p:txBody>
              <a:bodyPr/>
              <a:lstStyle/>
              <a:p>
                <a:endParaRPr lang="zh-CN" altLang="en-US"/>
              </a:p>
            </p:txBody>
          </p:sp>
          <p:grpSp>
            <p:nvGrpSpPr>
              <p:cNvPr id="112679" name="Group 87"/>
              <p:cNvGrpSpPr>
                <a:grpSpLocks noChangeAspect="1"/>
              </p:cNvGrpSpPr>
              <p:nvPr/>
            </p:nvGrpSpPr>
            <p:grpSpPr bwMode="auto">
              <a:xfrm>
                <a:off x="0" y="0"/>
                <a:ext cx="951" cy="748"/>
                <a:chOff x="0" y="0"/>
                <a:chExt cx="951" cy="748"/>
              </a:xfrm>
            </p:grpSpPr>
            <p:sp>
              <p:nvSpPr>
                <p:cNvPr id="112680" name="Rectangle 88"/>
                <p:cNvSpPr>
                  <a:spLocks noChangeAspect="1" noChangeArrowheads="1"/>
                </p:cNvSpPr>
                <p:nvPr/>
              </p:nvSpPr>
              <p:spPr bwMode="auto">
                <a:xfrm>
                  <a:off x="11" y="0"/>
                  <a:ext cx="929" cy="748"/>
                </a:xfrm>
                <a:prstGeom prst="rect">
                  <a:avLst/>
                </a:prstGeom>
                <a:solidFill>
                  <a:srgbClr val="DFDFDF"/>
                </a:solidFill>
                <a:ln w="9525">
                  <a:noFill/>
                  <a:miter lim="800000"/>
                </a:ln>
              </p:spPr>
              <p:txBody>
                <a:bodyPr/>
                <a:lstStyle/>
                <a:p>
                  <a:r>
                    <a:rPr lang="zh-CN" altLang="en-US" sz="2000">
                      <a:latin typeface="Times New Roman" panose="02020603050405020304" pitchFamily="18" charset="0"/>
                      <a:ea typeface="PMingLiU" panose="02020500000000000000" pitchFamily="18" charset="-120"/>
                    </a:rPr>
                    <a:t>迭代次数</a:t>
                  </a:r>
                  <a:r>
                    <a:rPr lang="zh-TW" altLang="en-US" sz="2000">
                      <a:latin typeface="Times New Roman" panose="02020603050405020304" pitchFamily="18" charset="0"/>
                      <a:ea typeface="PMingLiU" panose="02020500000000000000" pitchFamily="18" charset="-120"/>
                    </a:rPr>
                    <a:t> </a:t>
                  </a:r>
                  <a:endParaRPr lang="zh-TW" altLang="en-US" sz="2000">
                    <a:latin typeface="Times New Roman" panose="02020603050405020304" pitchFamily="18" charset="0"/>
                    <a:ea typeface="PMingLiU" panose="02020500000000000000" pitchFamily="18" charset="-120"/>
                  </a:endParaRPr>
                </a:p>
                <a:p>
                  <a:pPr eaLnBrk="0" hangingPunct="0"/>
                  <a:endParaRPr lang="zh-TW" altLang="en-US" sz="2000">
                    <a:latin typeface="Times New Roman" panose="02020603050405020304" pitchFamily="18" charset="0"/>
                    <a:ea typeface="PMingLiU" panose="02020500000000000000" pitchFamily="18" charset="-120"/>
                  </a:endParaRPr>
                </a:p>
              </p:txBody>
            </p:sp>
            <p:sp>
              <p:nvSpPr>
                <p:cNvPr id="112681" name="Rectangle 89"/>
                <p:cNvSpPr>
                  <a:spLocks noChangeAspect="1" noChangeArrowheads="1"/>
                </p:cNvSpPr>
                <p:nvPr/>
              </p:nvSpPr>
              <p:spPr bwMode="auto">
                <a:xfrm>
                  <a:off x="0" y="0"/>
                  <a:ext cx="951" cy="748"/>
                </a:xfrm>
                <a:prstGeom prst="rect">
                  <a:avLst/>
                </a:prstGeom>
                <a:noFill/>
                <a:ln w="7">
                  <a:solidFill>
                    <a:srgbClr val="A0A0A0"/>
                  </a:solidFill>
                  <a:miter lim="800000"/>
                </a:ln>
              </p:spPr>
              <p:txBody>
                <a:bodyPr/>
                <a:lstStyle/>
                <a:p>
                  <a:endParaRPr lang="zh-CN" altLang="en-US"/>
                </a:p>
              </p:txBody>
            </p:sp>
          </p:grpSp>
        </p:grpSp>
        <p:grpSp>
          <p:nvGrpSpPr>
            <p:cNvPr id="112662" name="Group 90"/>
            <p:cNvGrpSpPr>
              <a:grpSpLocks noChangeAspect="1"/>
            </p:cNvGrpSpPr>
            <p:nvPr/>
          </p:nvGrpSpPr>
          <p:grpSpPr bwMode="auto">
            <a:xfrm>
              <a:off x="1470" y="1460"/>
              <a:ext cx="1187" cy="395"/>
              <a:chOff x="0" y="0"/>
              <a:chExt cx="771" cy="748"/>
            </a:xfrm>
          </p:grpSpPr>
          <p:sp>
            <p:nvSpPr>
              <p:cNvPr id="112674" name="Rectangle 91"/>
              <p:cNvSpPr>
                <a:spLocks noChangeAspect="1" noChangeArrowheads="1"/>
              </p:cNvSpPr>
              <p:nvPr/>
            </p:nvSpPr>
            <p:spPr bwMode="auto">
              <a:xfrm>
                <a:off x="0" y="0"/>
                <a:ext cx="771" cy="748"/>
              </a:xfrm>
              <a:prstGeom prst="rect">
                <a:avLst/>
              </a:prstGeom>
              <a:solidFill>
                <a:srgbClr val="CCFFFF"/>
              </a:solidFill>
              <a:ln w="9525">
                <a:noFill/>
                <a:miter lim="800000"/>
              </a:ln>
            </p:spPr>
            <p:txBody>
              <a:bodyPr/>
              <a:lstStyle/>
              <a:p>
                <a:endParaRPr lang="zh-CN" altLang="en-US"/>
              </a:p>
            </p:txBody>
          </p:sp>
          <p:grpSp>
            <p:nvGrpSpPr>
              <p:cNvPr id="112675" name="Group 92"/>
              <p:cNvGrpSpPr>
                <a:grpSpLocks noChangeAspect="1"/>
              </p:cNvGrpSpPr>
              <p:nvPr/>
            </p:nvGrpSpPr>
            <p:grpSpPr bwMode="auto">
              <a:xfrm>
                <a:off x="0" y="0"/>
                <a:ext cx="771" cy="748"/>
                <a:chOff x="0" y="0"/>
                <a:chExt cx="771" cy="748"/>
              </a:xfrm>
            </p:grpSpPr>
            <p:sp>
              <p:nvSpPr>
                <p:cNvPr id="112676" name="Rectangle 93"/>
                <p:cNvSpPr>
                  <a:spLocks noChangeAspect="1" noChangeArrowheads="1"/>
                </p:cNvSpPr>
                <p:nvPr/>
              </p:nvSpPr>
              <p:spPr bwMode="auto">
                <a:xfrm>
                  <a:off x="11" y="0"/>
                  <a:ext cx="749" cy="748"/>
                </a:xfrm>
                <a:prstGeom prst="rect">
                  <a:avLst/>
                </a:prstGeom>
                <a:solidFill>
                  <a:srgbClr val="CCFFFF"/>
                </a:solidFill>
                <a:ln w="9525">
                  <a:noFill/>
                  <a:miter lim="800000"/>
                </a:ln>
              </p:spPr>
              <p:txBody>
                <a:bodyPr/>
                <a:lstStyle/>
                <a:p>
                  <a:r>
                    <a:rPr lang="en-US" altLang="zh-CN" sz="2000">
                      <a:latin typeface="Times New Roman" panose="02020603050405020304" pitchFamily="18" charset="0"/>
                      <a:ea typeface="PMingLiU" panose="02020500000000000000" pitchFamily="18" charset="-120"/>
                    </a:rPr>
                    <a:t>48</a:t>
                  </a:r>
                  <a:r>
                    <a:rPr lang="zh-TW" altLang="en-US" sz="2000">
                      <a:latin typeface="Times New Roman" panose="02020603050405020304" pitchFamily="18" charset="0"/>
                      <a:ea typeface="PMingLiU" panose="02020500000000000000" pitchFamily="18" charset="-120"/>
                    </a:rPr>
                    <a:t>（</a:t>
                  </a:r>
                  <a:r>
                    <a:rPr lang="en-US" altLang="zh-CN" sz="2000">
                      <a:latin typeface="Times New Roman" panose="02020603050405020304" pitchFamily="18" charset="0"/>
                      <a:ea typeface="PMingLiU" panose="02020500000000000000" pitchFamily="18" charset="-120"/>
                    </a:rPr>
                    <a:t>3 </a:t>
                  </a:r>
                  <a:r>
                    <a:rPr lang="zh-CN" altLang="en-US" sz="2000">
                      <a:latin typeface="Times New Roman" panose="02020603050405020304" pitchFamily="18" charset="0"/>
                      <a:ea typeface="PMingLiU" panose="02020500000000000000" pitchFamily="18" charset="-120"/>
                    </a:rPr>
                    <a:t>次</a:t>
                  </a:r>
                  <a:r>
                    <a:rPr lang="zh-TW" altLang="en-US" sz="2000">
                      <a:latin typeface="Times New Roman" panose="02020603050405020304" pitchFamily="18" charset="0"/>
                      <a:ea typeface="PMingLiU" panose="02020500000000000000" pitchFamily="18" charset="-120"/>
                    </a:rPr>
                    <a:t>） </a:t>
                  </a:r>
                  <a:endParaRPr lang="zh-TW" altLang="en-US" sz="2000">
                    <a:latin typeface="Times New Roman" panose="02020603050405020304" pitchFamily="18" charset="0"/>
                    <a:ea typeface="PMingLiU" panose="02020500000000000000" pitchFamily="18" charset="-120"/>
                  </a:endParaRPr>
                </a:p>
              </p:txBody>
            </p:sp>
            <p:sp>
              <p:nvSpPr>
                <p:cNvPr id="112677" name="Rectangle 94"/>
                <p:cNvSpPr>
                  <a:spLocks noChangeAspect="1" noChangeArrowheads="1"/>
                </p:cNvSpPr>
                <p:nvPr/>
              </p:nvSpPr>
              <p:spPr bwMode="auto">
                <a:xfrm>
                  <a:off x="0" y="0"/>
                  <a:ext cx="771" cy="748"/>
                </a:xfrm>
                <a:prstGeom prst="rect">
                  <a:avLst/>
                </a:prstGeom>
                <a:noFill/>
                <a:ln w="7">
                  <a:solidFill>
                    <a:srgbClr val="A0A0A0"/>
                  </a:solidFill>
                  <a:miter lim="800000"/>
                </a:ln>
              </p:spPr>
              <p:txBody>
                <a:bodyPr/>
                <a:lstStyle/>
                <a:p>
                  <a:endParaRPr lang="zh-CN" altLang="en-US"/>
                </a:p>
              </p:txBody>
            </p:sp>
          </p:grpSp>
        </p:grpSp>
        <p:grpSp>
          <p:nvGrpSpPr>
            <p:cNvPr id="112663" name="Group 95"/>
            <p:cNvGrpSpPr>
              <a:grpSpLocks noChangeAspect="1"/>
            </p:cNvGrpSpPr>
            <p:nvPr/>
          </p:nvGrpSpPr>
          <p:grpSpPr bwMode="auto">
            <a:xfrm>
              <a:off x="2657" y="1460"/>
              <a:ext cx="1327" cy="395"/>
              <a:chOff x="0" y="0"/>
              <a:chExt cx="861" cy="748"/>
            </a:xfrm>
          </p:grpSpPr>
          <p:sp>
            <p:nvSpPr>
              <p:cNvPr id="112670" name="Rectangle 96"/>
              <p:cNvSpPr>
                <a:spLocks noChangeAspect="1" noChangeArrowheads="1"/>
              </p:cNvSpPr>
              <p:nvPr/>
            </p:nvSpPr>
            <p:spPr bwMode="auto">
              <a:xfrm>
                <a:off x="0" y="0"/>
                <a:ext cx="861" cy="748"/>
              </a:xfrm>
              <a:prstGeom prst="rect">
                <a:avLst/>
              </a:prstGeom>
              <a:solidFill>
                <a:srgbClr val="CCFFFF"/>
              </a:solidFill>
              <a:ln w="9525">
                <a:noFill/>
                <a:miter lim="800000"/>
              </a:ln>
            </p:spPr>
            <p:txBody>
              <a:bodyPr/>
              <a:lstStyle/>
              <a:p>
                <a:endParaRPr lang="zh-CN" altLang="en-US"/>
              </a:p>
            </p:txBody>
          </p:sp>
          <p:grpSp>
            <p:nvGrpSpPr>
              <p:cNvPr id="112671" name="Group 97"/>
              <p:cNvGrpSpPr>
                <a:grpSpLocks noChangeAspect="1"/>
              </p:cNvGrpSpPr>
              <p:nvPr/>
            </p:nvGrpSpPr>
            <p:grpSpPr bwMode="auto">
              <a:xfrm>
                <a:off x="0" y="0"/>
                <a:ext cx="861" cy="748"/>
                <a:chOff x="0" y="0"/>
                <a:chExt cx="861" cy="748"/>
              </a:xfrm>
            </p:grpSpPr>
            <p:sp>
              <p:nvSpPr>
                <p:cNvPr id="112672" name="Rectangle 98"/>
                <p:cNvSpPr>
                  <a:spLocks noChangeAspect="1" noChangeArrowheads="1"/>
                </p:cNvSpPr>
                <p:nvPr/>
              </p:nvSpPr>
              <p:spPr bwMode="auto">
                <a:xfrm>
                  <a:off x="11" y="0"/>
                  <a:ext cx="839" cy="748"/>
                </a:xfrm>
                <a:prstGeom prst="rect">
                  <a:avLst/>
                </a:prstGeom>
                <a:solidFill>
                  <a:srgbClr val="CCFFFF"/>
                </a:solidFill>
                <a:ln w="9525">
                  <a:noFill/>
                  <a:miter lim="800000"/>
                </a:ln>
              </p:spPr>
              <p:txBody>
                <a:bodyPr/>
                <a:lstStyle/>
                <a:p>
                  <a:r>
                    <a:rPr lang="en-US" altLang="zh-CN" sz="2000">
                      <a:latin typeface="Times New Roman" panose="02020603050405020304" pitchFamily="18" charset="0"/>
                      <a:ea typeface="PMingLiU" panose="02020500000000000000" pitchFamily="18" charset="-120"/>
                    </a:rPr>
                    <a:t>64</a:t>
                  </a:r>
                  <a:r>
                    <a:rPr lang="zh-TW" altLang="en-US" sz="2000">
                      <a:latin typeface="Times New Roman" panose="02020603050405020304" pitchFamily="18" charset="0"/>
                      <a:ea typeface="PMingLiU" panose="02020500000000000000" pitchFamily="18" charset="-120"/>
                    </a:rPr>
                    <a:t>（</a:t>
                  </a:r>
                  <a:r>
                    <a:rPr lang="en-US" altLang="zh-CN" sz="2000">
                      <a:latin typeface="Times New Roman" panose="02020603050405020304" pitchFamily="18" charset="0"/>
                      <a:ea typeface="PMingLiU" panose="02020500000000000000" pitchFamily="18" charset="-120"/>
                    </a:rPr>
                    <a:t>4 </a:t>
                  </a:r>
                  <a:r>
                    <a:rPr lang="zh-CN" altLang="en-US" sz="2000">
                      <a:latin typeface="Times New Roman" panose="02020603050405020304" pitchFamily="18" charset="0"/>
                      <a:ea typeface="PMingLiU" panose="02020500000000000000" pitchFamily="18" charset="-120"/>
                    </a:rPr>
                    <a:t>次</a:t>
                  </a:r>
                  <a:r>
                    <a:rPr lang="zh-TW" altLang="en-US" sz="2000">
                      <a:latin typeface="Times New Roman" panose="02020603050405020304" pitchFamily="18" charset="0"/>
                      <a:ea typeface="PMingLiU" panose="02020500000000000000" pitchFamily="18" charset="-120"/>
                    </a:rPr>
                    <a:t>） </a:t>
                  </a:r>
                  <a:endParaRPr lang="zh-TW" altLang="en-US" sz="2000">
                    <a:latin typeface="Times New Roman" panose="02020603050405020304" pitchFamily="18" charset="0"/>
                    <a:ea typeface="PMingLiU" panose="02020500000000000000" pitchFamily="18" charset="-120"/>
                  </a:endParaRPr>
                </a:p>
                <a:p>
                  <a:pPr eaLnBrk="0" hangingPunct="0"/>
                  <a:endParaRPr lang="zh-TW" altLang="en-US" sz="2000">
                    <a:latin typeface="Times New Roman" panose="02020603050405020304" pitchFamily="18" charset="0"/>
                    <a:ea typeface="PMingLiU" panose="02020500000000000000" pitchFamily="18" charset="-120"/>
                  </a:endParaRPr>
                </a:p>
              </p:txBody>
            </p:sp>
            <p:sp>
              <p:nvSpPr>
                <p:cNvPr id="112673" name="Rectangle 99"/>
                <p:cNvSpPr>
                  <a:spLocks noChangeAspect="1" noChangeArrowheads="1"/>
                </p:cNvSpPr>
                <p:nvPr/>
              </p:nvSpPr>
              <p:spPr bwMode="auto">
                <a:xfrm>
                  <a:off x="0" y="0"/>
                  <a:ext cx="861" cy="748"/>
                </a:xfrm>
                <a:prstGeom prst="rect">
                  <a:avLst/>
                </a:prstGeom>
                <a:noFill/>
                <a:ln w="7">
                  <a:solidFill>
                    <a:srgbClr val="A0A0A0"/>
                  </a:solidFill>
                  <a:miter lim="800000"/>
                </a:ln>
              </p:spPr>
              <p:txBody>
                <a:bodyPr/>
                <a:lstStyle/>
                <a:p>
                  <a:endParaRPr lang="zh-CN" altLang="en-US"/>
                </a:p>
              </p:txBody>
            </p:sp>
          </p:grpSp>
        </p:grpSp>
        <p:grpSp>
          <p:nvGrpSpPr>
            <p:cNvPr id="112664" name="Group 100"/>
            <p:cNvGrpSpPr>
              <a:grpSpLocks noChangeAspect="1"/>
            </p:cNvGrpSpPr>
            <p:nvPr/>
          </p:nvGrpSpPr>
          <p:grpSpPr bwMode="auto">
            <a:xfrm>
              <a:off x="3984" y="1460"/>
              <a:ext cx="1198" cy="395"/>
              <a:chOff x="0" y="0"/>
              <a:chExt cx="778" cy="748"/>
            </a:xfrm>
          </p:grpSpPr>
          <p:sp>
            <p:nvSpPr>
              <p:cNvPr id="112666" name="Rectangle 101"/>
              <p:cNvSpPr>
                <a:spLocks noChangeAspect="1" noChangeArrowheads="1"/>
              </p:cNvSpPr>
              <p:nvPr/>
            </p:nvSpPr>
            <p:spPr bwMode="auto">
              <a:xfrm>
                <a:off x="0" y="0"/>
                <a:ext cx="778" cy="748"/>
              </a:xfrm>
              <a:prstGeom prst="rect">
                <a:avLst/>
              </a:prstGeom>
              <a:solidFill>
                <a:srgbClr val="CCFFFF"/>
              </a:solidFill>
              <a:ln w="9525">
                <a:noFill/>
                <a:miter lim="800000"/>
              </a:ln>
            </p:spPr>
            <p:txBody>
              <a:bodyPr/>
              <a:lstStyle/>
              <a:p>
                <a:endParaRPr lang="zh-CN" altLang="en-US"/>
              </a:p>
            </p:txBody>
          </p:sp>
          <p:grpSp>
            <p:nvGrpSpPr>
              <p:cNvPr id="112667" name="Group 102"/>
              <p:cNvGrpSpPr>
                <a:grpSpLocks noChangeAspect="1"/>
              </p:cNvGrpSpPr>
              <p:nvPr/>
            </p:nvGrpSpPr>
            <p:grpSpPr bwMode="auto">
              <a:xfrm>
                <a:off x="0" y="0"/>
                <a:ext cx="778" cy="748"/>
                <a:chOff x="0" y="0"/>
                <a:chExt cx="778" cy="748"/>
              </a:xfrm>
            </p:grpSpPr>
            <p:sp>
              <p:nvSpPr>
                <p:cNvPr id="112668" name="Rectangle 103"/>
                <p:cNvSpPr>
                  <a:spLocks noChangeAspect="1" noChangeArrowheads="1"/>
                </p:cNvSpPr>
                <p:nvPr/>
              </p:nvSpPr>
              <p:spPr bwMode="auto">
                <a:xfrm>
                  <a:off x="11" y="0"/>
                  <a:ext cx="756" cy="748"/>
                </a:xfrm>
                <a:prstGeom prst="rect">
                  <a:avLst/>
                </a:prstGeom>
                <a:solidFill>
                  <a:srgbClr val="CCFFFF"/>
                </a:solidFill>
                <a:ln w="9525">
                  <a:noFill/>
                  <a:miter lim="800000"/>
                </a:ln>
              </p:spPr>
              <p:txBody>
                <a:bodyPr/>
                <a:lstStyle/>
                <a:p>
                  <a:r>
                    <a:rPr lang="en-US" altLang="zh-CN" sz="2000">
                      <a:latin typeface="Times New Roman" panose="02020603050405020304" pitchFamily="18" charset="0"/>
                      <a:ea typeface="PMingLiU" panose="02020500000000000000" pitchFamily="18" charset="-120"/>
                    </a:rPr>
                    <a:t>80</a:t>
                  </a:r>
                  <a:r>
                    <a:rPr lang="zh-TW" altLang="en-US" sz="2000">
                      <a:latin typeface="Times New Roman" panose="02020603050405020304" pitchFamily="18" charset="0"/>
                      <a:ea typeface="PMingLiU" panose="02020500000000000000" pitchFamily="18" charset="-120"/>
                    </a:rPr>
                    <a:t>（</a:t>
                  </a:r>
                  <a:r>
                    <a:rPr lang="en-US" altLang="zh-CN" sz="2000">
                      <a:latin typeface="Times New Roman" panose="02020603050405020304" pitchFamily="18" charset="0"/>
                      <a:ea typeface="PMingLiU" panose="02020500000000000000" pitchFamily="18" charset="-120"/>
                    </a:rPr>
                    <a:t>4 </a:t>
                  </a:r>
                  <a:r>
                    <a:rPr lang="zh-CN" altLang="en-US" sz="2000">
                      <a:latin typeface="Times New Roman" panose="02020603050405020304" pitchFamily="18" charset="0"/>
                      <a:ea typeface="PMingLiU" panose="02020500000000000000" pitchFamily="18" charset="-120"/>
                    </a:rPr>
                    <a:t>次</a:t>
                  </a:r>
                  <a:r>
                    <a:rPr lang="zh-TW" altLang="en-US" sz="2000">
                      <a:latin typeface="Times New Roman" panose="02020603050405020304" pitchFamily="18" charset="0"/>
                      <a:ea typeface="PMingLiU" panose="02020500000000000000" pitchFamily="18" charset="-120"/>
                    </a:rPr>
                    <a:t>） </a:t>
                  </a:r>
                  <a:endParaRPr lang="zh-TW" altLang="en-US" sz="2000">
                    <a:latin typeface="Times New Roman" panose="02020603050405020304" pitchFamily="18" charset="0"/>
                    <a:ea typeface="PMingLiU" panose="02020500000000000000" pitchFamily="18" charset="-120"/>
                  </a:endParaRPr>
                </a:p>
                <a:p>
                  <a:pPr eaLnBrk="0" hangingPunct="0"/>
                  <a:endParaRPr lang="zh-TW" altLang="en-US" sz="2000">
                    <a:latin typeface="Times New Roman" panose="02020603050405020304" pitchFamily="18" charset="0"/>
                    <a:ea typeface="PMingLiU" panose="02020500000000000000" pitchFamily="18" charset="-120"/>
                  </a:endParaRPr>
                </a:p>
              </p:txBody>
            </p:sp>
            <p:sp>
              <p:nvSpPr>
                <p:cNvPr id="112669" name="Rectangle 104"/>
                <p:cNvSpPr>
                  <a:spLocks noChangeAspect="1" noChangeArrowheads="1"/>
                </p:cNvSpPr>
                <p:nvPr/>
              </p:nvSpPr>
              <p:spPr bwMode="auto">
                <a:xfrm>
                  <a:off x="0" y="0"/>
                  <a:ext cx="778" cy="748"/>
                </a:xfrm>
                <a:prstGeom prst="rect">
                  <a:avLst/>
                </a:prstGeom>
                <a:noFill/>
                <a:ln w="7">
                  <a:solidFill>
                    <a:srgbClr val="A0A0A0"/>
                  </a:solidFill>
                  <a:miter lim="800000"/>
                </a:ln>
              </p:spPr>
              <p:txBody>
                <a:bodyPr/>
                <a:lstStyle/>
                <a:p>
                  <a:endParaRPr lang="zh-CN" altLang="en-US"/>
                </a:p>
              </p:txBody>
            </p:sp>
          </p:grpSp>
        </p:grpSp>
        <p:sp>
          <p:nvSpPr>
            <p:cNvPr id="112665" name="Rectangle 105"/>
            <p:cNvSpPr>
              <a:spLocks noChangeAspect="1" noChangeArrowheads="1"/>
            </p:cNvSpPr>
            <p:nvPr/>
          </p:nvSpPr>
          <p:spPr bwMode="auto">
            <a:xfrm>
              <a:off x="0" y="0"/>
              <a:ext cx="5187" cy="1860"/>
            </a:xfrm>
            <a:prstGeom prst="rect">
              <a:avLst/>
            </a:prstGeom>
            <a:noFill/>
            <a:ln w="25400">
              <a:solidFill>
                <a:schemeClr val="tx1"/>
              </a:solidFill>
              <a:miter lim="800000"/>
            </a:ln>
          </p:spPr>
          <p:txBody>
            <a:bodyPr/>
            <a:lstStyle/>
            <a:p>
              <a:endParaRPr lang="zh-CN" altLang="en-US"/>
            </a:p>
          </p:txBody>
        </p:sp>
      </p:gr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2"/>
          <p:cNvPicPr>
            <a:picLocks noChangeAspect="1" noChangeArrowheads="1"/>
          </p:cNvPicPr>
          <p:nvPr/>
        </p:nvPicPr>
        <p:blipFill>
          <a:blip r:embed="rId1" cstate="print"/>
          <a:srcRect b="6606"/>
          <a:stretch>
            <a:fillRect/>
          </a:stretch>
        </p:blipFill>
        <p:spPr bwMode="auto">
          <a:xfrm>
            <a:off x="0" y="765175"/>
            <a:ext cx="9144000" cy="6092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2"/>
          <p:cNvPicPr>
            <a:picLocks noChangeAspect="1" noChangeArrowheads="1"/>
          </p:cNvPicPr>
          <p:nvPr/>
        </p:nvPicPr>
        <p:blipFill>
          <a:blip r:embed="rId1" cstate="print"/>
          <a:srcRect b="3796"/>
          <a:stretch>
            <a:fillRect/>
          </a:stretch>
        </p:blipFill>
        <p:spPr bwMode="auto">
          <a:xfrm>
            <a:off x="0" y="0"/>
            <a:ext cx="9144000" cy="6630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320675" y="549275"/>
            <a:ext cx="9142413" cy="533400"/>
          </a:xfrm>
          <a:prstGeom prst="rect">
            <a:avLst/>
          </a:prstGeom>
          <a:noFill/>
          <a:ln w="9525">
            <a:noFill/>
            <a:miter lim="800000"/>
          </a:ln>
        </p:spPr>
        <p:txBody>
          <a:bodyPr/>
          <a:lstStyle/>
          <a:p>
            <a:pPr marL="1066800" lvl="1" indent="-609600">
              <a:lnSpc>
                <a:spcPct val="110000"/>
              </a:lnSpc>
              <a:spcBef>
                <a:spcPct val="20000"/>
              </a:spcBef>
              <a:buClr>
                <a:schemeClr val="tx1"/>
              </a:buClr>
            </a:pPr>
            <a:r>
              <a:rPr lang="zh-CN" altLang="zh-CN" sz="2800" b="1">
                <a:latin typeface="Times New Roman" panose="02020603050405020304" pitchFamily="18" charset="0"/>
                <a:ea typeface="仿宋_GB2312"/>
                <a:cs typeface="仿宋_GB2312"/>
              </a:rPr>
              <a:t>           SHA</a:t>
            </a:r>
            <a:r>
              <a:rPr lang="zh-CN" sz="2800" b="1">
                <a:latin typeface="Times New Roman" panose="02020603050405020304" pitchFamily="18" charset="0"/>
                <a:ea typeface="仿宋_GB2312"/>
                <a:cs typeface="仿宋_GB2312"/>
              </a:rPr>
              <a:t>算法标准的扩充</a:t>
            </a:r>
            <a:endParaRPr lang="zh-CN" sz="2800" b="1">
              <a:latin typeface="Times New Roman" panose="02020603050405020304" pitchFamily="18" charset="0"/>
              <a:ea typeface="仿宋_GB2312"/>
              <a:cs typeface="仿宋_GB2312"/>
            </a:endParaRPr>
          </a:p>
          <a:p>
            <a:pPr marL="1524000" lvl="2" indent="-609600">
              <a:lnSpc>
                <a:spcPct val="110000"/>
              </a:lnSpc>
              <a:spcBef>
                <a:spcPct val="20000"/>
              </a:spcBef>
              <a:buClr>
                <a:schemeClr val="tx1"/>
              </a:buClr>
              <a:buFont typeface="Wingdings" panose="05000000000000000000" pitchFamily="2" charset="2"/>
              <a:buNone/>
            </a:pPr>
            <a:r>
              <a:rPr lang="zh-CN" altLang="zh-CN" sz="2800" b="1">
                <a:latin typeface="Times New Roman" panose="02020603050405020304" pitchFamily="18" charset="0"/>
                <a:ea typeface="仿宋_GB2312"/>
                <a:cs typeface="仿宋_GB2312"/>
              </a:rPr>
              <a:t>1</a:t>
            </a:r>
            <a:r>
              <a:rPr lang="zh-CN" sz="2800" b="1">
                <a:latin typeface="Times New Roman" panose="02020603050405020304" pitchFamily="18" charset="0"/>
                <a:ea typeface="仿宋_GB2312"/>
                <a:cs typeface="仿宋_GB2312"/>
              </a:rPr>
              <a:t>） </a:t>
            </a:r>
            <a:r>
              <a:rPr lang="zh-CN" altLang="zh-CN" sz="2800" b="1">
                <a:latin typeface="Times New Roman" panose="02020603050405020304" pitchFamily="18" charset="0"/>
                <a:ea typeface="仿宋_GB2312"/>
                <a:cs typeface="仿宋_GB2312"/>
              </a:rPr>
              <a:t>SHA-256</a:t>
            </a:r>
            <a:endParaRPr lang="zh-CN" altLang="zh-CN" sz="2800" b="1">
              <a:latin typeface="Times New Roman" panose="02020603050405020304" pitchFamily="18" charset="0"/>
              <a:ea typeface="仿宋_GB2312"/>
              <a:cs typeface="仿宋_GB2312"/>
            </a:endParaRPr>
          </a:p>
          <a:p>
            <a:pPr marL="1524000" lvl="2" indent="-609600">
              <a:lnSpc>
                <a:spcPct val="110000"/>
              </a:lnSpc>
              <a:spcBef>
                <a:spcPct val="20000"/>
              </a:spcBef>
              <a:buClr>
                <a:srgbClr val="CC0000"/>
              </a:buClr>
              <a:buFont typeface="Wingdings" panose="05000000000000000000" pitchFamily="2" charset="2"/>
              <a:buNone/>
            </a:pPr>
            <a:r>
              <a:rPr lang="zh-CN" altLang="zh-CN" sz="2800" b="1">
                <a:latin typeface="Times New Roman" panose="02020603050405020304" pitchFamily="18" charset="0"/>
                <a:ea typeface="仿宋_GB2312"/>
                <a:cs typeface="仿宋_GB2312"/>
              </a:rPr>
              <a:t>      </a:t>
            </a:r>
            <a:r>
              <a:rPr lang="zh-CN" sz="2800" b="1">
                <a:latin typeface="Times New Roman" panose="02020603050405020304" pitchFamily="18" charset="0"/>
                <a:ea typeface="仿宋_GB2312"/>
                <a:cs typeface="仿宋_GB2312"/>
              </a:rPr>
              <a:t>摘要大小由</a:t>
            </a:r>
            <a:r>
              <a:rPr lang="zh-CN" altLang="zh-CN" sz="2800" b="1">
                <a:latin typeface="Times New Roman" panose="02020603050405020304" pitchFamily="18" charset="0"/>
                <a:ea typeface="仿宋_GB2312"/>
                <a:cs typeface="仿宋_GB2312"/>
              </a:rPr>
              <a:t>SHA-1</a:t>
            </a:r>
            <a:r>
              <a:rPr lang="zh-CN" sz="2800" b="1">
                <a:latin typeface="Times New Roman" panose="02020603050405020304" pitchFamily="18" charset="0"/>
                <a:ea typeface="仿宋_GB2312"/>
                <a:cs typeface="仿宋_GB2312"/>
              </a:rPr>
              <a:t>的</a:t>
            </a:r>
            <a:r>
              <a:rPr lang="zh-CN" altLang="zh-CN" sz="2800" b="1">
                <a:latin typeface="Times New Roman" panose="02020603050405020304" pitchFamily="18" charset="0"/>
                <a:ea typeface="仿宋_GB2312"/>
                <a:cs typeface="仿宋_GB2312"/>
              </a:rPr>
              <a:t>160</a:t>
            </a:r>
            <a:r>
              <a:rPr lang="zh-CN" sz="2800" b="1">
                <a:latin typeface="Times New Roman" panose="02020603050405020304" pitchFamily="18" charset="0"/>
                <a:ea typeface="仿宋_GB2312"/>
                <a:cs typeface="仿宋_GB2312"/>
              </a:rPr>
              <a:t>位扩大到</a:t>
            </a:r>
            <a:r>
              <a:rPr lang="zh-CN" altLang="zh-CN" sz="2800" b="1">
                <a:latin typeface="Times New Roman" panose="02020603050405020304" pitchFamily="18" charset="0"/>
                <a:ea typeface="仿宋_GB2312"/>
                <a:cs typeface="仿宋_GB2312"/>
              </a:rPr>
              <a:t>256</a:t>
            </a:r>
            <a:r>
              <a:rPr lang="zh-CN" sz="2800" b="1">
                <a:latin typeface="Times New Roman" panose="02020603050405020304" pitchFamily="18" charset="0"/>
                <a:ea typeface="仿宋_GB2312"/>
                <a:cs typeface="仿宋_GB2312"/>
              </a:rPr>
              <a:t>位</a:t>
            </a:r>
            <a:endParaRPr lang="zh-CN" sz="2800" b="1">
              <a:latin typeface="Times New Roman" panose="02020603050405020304" pitchFamily="18" charset="0"/>
              <a:ea typeface="仿宋_GB2312"/>
              <a:cs typeface="仿宋_GB2312"/>
            </a:endParaRPr>
          </a:p>
          <a:p>
            <a:pPr marL="1524000" lvl="2" indent="-609600">
              <a:lnSpc>
                <a:spcPct val="110000"/>
              </a:lnSpc>
              <a:spcBef>
                <a:spcPct val="20000"/>
              </a:spcBef>
              <a:buClr>
                <a:srgbClr val="CC0000"/>
              </a:buClr>
              <a:buFont typeface="Wingdings" panose="05000000000000000000" pitchFamily="2" charset="2"/>
              <a:buNone/>
            </a:pPr>
            <a:r>
              <a:rPr lang="zh-CN" altLang="zh-CN" sz="2800" b="1">
                <a:latin typeface="Times New Roman" panose="02020603050405020304" pitchFamily="18" charset="0"/>
                <a:ea typeface="仿宋_GB2312"/>
                <a:cs typeface="仿宋_GB2312"/>
              </a:rPr>
              <a:t>      </a:t>
            </a:r>
            <a:r>
              <a:rPr lang="zh-CN" sz="2800" b="1">
                <a:latin typeface="Times New Roman" panose="02020603050405020304" pitchFamily="18" charset="0"/>
                <a:ea typeface="仿宋_GB2312"/>
                <a:cs typeface="仿宋_GB2312"/>
              </a:rPr>
              <a:t>安全性由</a:t>
            </a:r>
            <a:r>
              <a:rPr lang="zh-CN" altLang="zh-CN" sz="2800" b="1">
                <a:latin typeface="Times New Roman" panose="02020603050405020304" pitchFamily="18" charset="0"/>
                <a:ea typeface="仿宋_GB2312"/>
                <a:cs typeface="仿宋_GB2312"/>
              </a:rPr>
              <a:t>SHA-1</a:t>
            </a:r>
            <a:r>
              <a:rPr lang="zh-CN" sz="2800" b="1">
                <a:latin typeface="Times New Roman" panose="02020603050405020304" pitchFamily="18" charset="0"/>
                <a:ea typeface="仿宋_GB2312"/>
                <a:cs typeface="仿宋_GB2312"/>
              </a:rPr>
              <a:t>的</a:t>
            </a:r>
            <a:r>
              <a:rPr lang="zh-CN" altLang="zh-CN" sz="2800" b="1">
                <a:latin typeface="Times New Roman" panose="02020603050405020304" pitchFamily="18" charset="0"/>
                <a:ea typeface="仿宋_GB2312"/>
                <a:cs typeface="仿宋_GB2312"/>
              </a:rPr>
              <a:t>80</a:t>
            </a:r>
            <a:r>
              <a:rPr lang="zh-CN" sz="2800" b="1">
                <a:latin typeface="Times New Roman" panose="02020603050405020304" pitchFamily="18" charset="0"/>
                <a:ea typeface="仿宋_GB2312"/>
                <a:cs typeface="仿宋_GB2312"/>
              </a:rPr>
              <a:t>位增加到</a:t>
            </a:r>
            <a:r>
              <a:rPr lang="zh-CN" altLang="zh-CN" sz="2800" b="1">
                <a:latin typeface="Times New Roman" panose="02020603050405020304" pitchFamily="18" charset="0"/>
                <a:ea typeface="仿宋_GB2312"/>
                <a:cs typeface="仿宋_GB2312"/>
              </a:rPr>
              <a:t>128</a:t>
            </a:r>
            <a:r>
              <a:rPr lang="zh-CN" sz="2800" b="1">
                <a:latin typeface="Times New Roman" panose="02020603050405020304" pitchFamily="18" charset="0"/>
                <a:ea typeface="仿宋_GB2312"/>
                <a:cs typeface="仿宋_GB2312"/>
              </a:rPr>
              <a:t>位</a:t>
            </a:r>
            <a:endParaRPr lang="zh-CN" sz="2800" b="1">
              <a:latin typeface="Times New Roman" panose="02020603050405020304" pitchFamily="18" charset="0"/>
              <a:ea typeface="仿宋_GB2312"/>
              <a:cs typeface="仿宋_GB2312"/>
            </a:endParaRPr>
          </a:p>
          <a:p>
            <a:pPr marL="1524000" lvl="2" indent="-609600">
              <a:lnSpc>
                <a:spcPct val="110000"/>
              </a:lnSpc>
              <a:spcBef>
                <a:spcPct val="20000"/>
              </a:spcBef>
              <a:buClr>
                <a:schemeClr val="tx1"/>
              </a:buClr>
              <a:buFont typeface="Wingdings" panose="05000000000000000000" pitchFamily="2" charset="2"/>
              <a:buNone/>
            </a:pPr>
            <a:r>
              <a:rPr lang="zh-CN" altLang="zh-CN" sz="2800" b="1">
                <a:latin typeface="Times New Roman" panose="02020603050405020304" pitchFamily="18" charset="0"/>
                <a:ea typeface="仿宋_GB2312"/>
                <a:cs typeface="仿宋_GB2312"/>
              </a:rPr>
              <a:t>2</a:t>
            </a:r>
            <a:r>
              <a:rPr lang="zh-CN" sz="2800" b="1">
                <a:latin typeface="Times New Roman" panose="02020603050405020304" pitchFamily="18" charset="0"/>
                <a:ea typeface="仿宋_GB2312"/>
                <a:cs typeface="仿宋_GB2312"/>
              </a:rPr>
              <a:t>） </a:t>
            </a:r>
            <a:r>
              <a:rPr lang="zh-CN" altLang="zh-CN" sz="2800" b="1">
                <a:latin typeface="Times New Roman" panose="02020603050405020304" pitchFamily="18" charset="0"/>
                <a:ea typeface="仿宋_GB2312"/>
                <a:cs typeface="仿宋_GB2312"/>
              </a:rPr>
              <a:t>SHA-384</a:t>
            </a:r>
            <a:endParaRPr lang="zh-CN" altLang="zh-CN" sz="2800" b="1">
              <a:latin typeface="Times New Roman" panose="02020603050405020304" pitchFamily="18" charset="0"/>
              <a:ea typeface="仿宋_GB2312"/>
              <a:cs typeface="仿宋_GB2312"/>
            </a:endParaRPr>
          </a:p>
          <a:p>
            <a:pPr marL="1524000" lvl="2" indent="-609600">
              <a:lnSpc>
                <a:spcPct val="110000"/>
              </a:lnSpc>
              <a:spcBef>
                <a:spcPct val="20000"/>
              </a:spcBef>
              <a:buClr>
                <a:srgbClr val="CC0000"/>
              </a:buClr>
              <a:buFont typeface="Wingdings" panose="05000000000000000000" pitchFamily="2" charset="2"/>
              <a:buNone/>
            </a:pPr>
            <a:r>
              <a:rPr lang="zh-CN" altLang="zh-CN" sz="2800" b="1">
                <a:latin typeface="Times New Roman" panose="02020603050405020304" pitchFamily="18" charset="0"/>
                <a:ea typeface="仿宋_GB2312"/>
                <a:cs typeface="仿宋_GB2312"/>
              </a:rPr>
              <a:t>      </a:t>
            </a:r>
            <a:r>
              <a:rPr lang="zh-CN" sz="2800" b="1">
                <a:latin typeface="Times New Roman" panose="02020603050405020304" pitchFamily="18" charset="0"/>
                <a:ea typeface="仿宋_GB2312"/>
                <a:cs typeface="仿宋_GB2312"/>
              </a:rPr>
              <a:t>摘要大小由</a:t>
            </a:r>
            <a:r>
              <a:rPr lang="zh-CN" altLang="zh-CN" sz="2800" b="1">
                <a:latin typeface="Times New Roman" panose="02020603050405020304" pitchFamily="18" charset="0"/>
                <a:ea typeface="仿宋_GB2312"/>
                <a:cs typeface="仿宋_GB2312"/>
              </a:rPr>
              <a:t>SHA-1</a:t>
            </a:r>
            <a:r>
              <a:rPr lang="zh-CN" sz="2800" b="1">
                <a:latin typeface="Times New Roman" panose="02020603050405020304" pitchFamily="18" charset="0"/>
                <a:ea typeface="仿宋_GB2312"/>
                <a:cs typeface="仿宋_GB2312"/>
              </a:rPr>
              <a:t>的</a:t>
            </a:r>
            <a:r>
              <a:rPr lang="zh-CN" altLang="zh-CN" sz="2800" b="1">
                <a:latin typeface="Times New Roman" panose="02020603050405020304" pitchFamily="18" charset="0"/>
                <a:ea typeface="仿宋_GB2312"/>
                <a:cs typeface="仿宋_GB2312"/>
              </a:rPr>
              <a:t>160</a:t>
            </a:r>
            <a:r>
              <a:rPr lang="zh-CN" sz="2800" b="1">
                <a:latin typeface="Times New Roman" panose="02020603050405020304" pitchFamily="18" charset="0"/>
                <a:ea typeface="仿宋_GB2312"/>
                <a:cs typeface="仿宋_GB2312"/>
              </a:rPr>
              <a:t>位扩大到</a:t>
            </a:r>
            <a:r>
              <a:rPr lang="zh-CN" altLang="zh-CN" sz="2800" b="1">
                <a:latin typeface="Times New Roman" panose="02020603050405020304" pitchFamily="18" charset="0"/>
                <a:ea typeface="仿宋_GB2312"/>
                <a:cs typeface="仿宋_GB2312"/>
              </a:rPr>
              <a:t>384</a:t>
            </a:r>
            <a:r>
              <a:rPr lang="zh-CN" sz="2800" b="1">
                <a:latin typeface="Times New Roman" panose="02020603050405020304" pitchFamily="18" charset="0"/>
                <a:ea typeface="仿宋_GB2312"/>
                <a:cs typeface="仿宋_GB2312"/>
              </a:rPr>
              <a:t>位</a:t>
            </a:r>
            <a:endParaRPr lang="zh-CN" sz="2800" b="1">
              <a:latin typeface="Times New Roman" panose="02020603050405020304" pitchFamily="18" charset="0"/>
              <a:ea typeface="仿宋_GB2312"/>
              <a:cs typeface="仿宋_GB2312"/>
            </a:endParaRPr>
          </a:p>
          <a:p>
            <a:pPr marL="1524000" lvl="2" indent="-609600">
              <a:lnSpc>
                <a:spcPct val="110000"/>
              </a:lnSpc>
              <a:spcBef>
                <a:spcPct val="20000"/>
              </a:spcBef>
              <a:buClr>
                <a:srgbClr val="CC0000"/>
              </a:buClr>
              <a:buFont typeface="Wingdings" panose="05000000000000000000" pitchFamily="2" charset="2"/>
              <a:buNone/>
            </a:pPr>
            <a:r>
              <a:rPr lang="zh-CN" altLang="zh-CN" sz="2800" b="1">
                <a:latin typeface="Times New Roman" panose="02020603050405020304" pitchFamily="18" charset="0"/>
                <a:ea typeface="仿宋_GB2312"/>
                <a:cs typeface="仿宋_GB2312"/>
              </a:rPr>
              <a:t>      </a:t>
            </a:r>
            <a:r>
              <a:rPr lang="zh-CN" sz="2800" b="1">
                <a:latin typeface="Times New Roman" panose="02020603050405020304" pitchFamily="18" charset="0"/>
                <a:ea typeface="仿宋_GB2312"/>
                <a:cs typeface="仿宋_GB2312"/>
              </a:rPr>
              <a:t>安全性由</a:t>
            </a:r>
            <a:r>
              <a:rPr lang="zh-CN" altLang="zh-CN" sz="2800" b="1">
                <a:latin typeface="Times New Roman" panose="02020603050405020304" pitchFamily="18" charset="0"/>
                <a:ea typeface="仿宋_GB2312"/>
                <a:cs typeface="仿宋_GB2312"/>
              </a:rPr>
              <a:t>80</a:t>
            </a:r>
            <a:r>
              <a:rPr lang="zh-CN" sz="2800" b="1">
                <a:latin typeface="Times New Roman" panose="02020603050405020304" pitchFamily="18" charset="0"/>
                <a:ea typeface="仿宋_GB2312"/>
                <a:cs typeface="仿宋_GB2312"/>
              </a:rPr>
              <a:t>位增加到</a:t>
            </a:r>
            <a:r>
              <a:rPr lang="zh-CN" altLang="zh-CN" sz="2800" b="1">
                <a:latin typeface="Times New Roman" panose="02020603050405020304" pitchFamily="18" charset="0"/>
                <a:ea typeface="仿宋_GB2312"/>
                <a:cs typeface="仿宋_GB2312"/>
              </a:rPr>
              <a:t>192</a:t>
            </a:r>
            <a:r>
              <a:rPr lang="zh-CN" sz="2800" b="1">
                <a:latin typeface="Times New Roman" panose="02020603050405020304" pitchFamily="18" charset="0"/>
                <a:ea typeface="仿宋_GB2312"/>
                <a:cs typeface="仿宋_GB2312"/>
              </a:rPr>
              <a:t>位</a:t>
            </a:r>
            <a:endParaRPr lang="zh-CN" sz="2800" b="1">
              <a:latin typeface="Times New Roman" panose="02020603050405020304" pitchFamily="18" charset="0"/>
              <a:ea typeface="仿宋_GB2312"/>
              <a:cs typeface="仿宋_GB2312"/>
            </a:endParaRPr>
          </a:p>
          <a:p>
            <a:pPr marL="1524000" lvl="2" indent="-609600">
              <a:lnSpc>
                <a:spcPct val="110000"/>
              </a:lnSpc>
              <a:spcBef>
                <a:spcPct val="20000"/>
              </a:spcBef>
              <a:buClr>
                <a:schemeClr val="tx1"/>
              </a:buClr>
              <a:buFont typeface="Wingdings" panose="05000000000000000000" pitchFamily="2" charset="2"/>
              <a:buNone/>
            </a:pPr>
            <a:r>
              <a:rPr lang="zh-CN" altLang="zh-CN" sz="2800" b="1">
                <a:latin typeface="Times New Roman" panose="02020603050405020304" pitchFamily="18" charset="0"/>
                <a:ea typeface="仿宋_GB2312"/>
                <a:cs typeface="仿宋_GB2312"/>
              </a:rPr>
              <a:t>3</a:t>
            </a:r>
            <a:r>
              <a:rPr lang="zh-CN" sz="2800" b="1">
                <a:latin typeface="Times New Roman" panose="02020603050405020304" pitchFamily="18" charset="0"/>
                <a:ea typeface="仿宋_GB2312"/>
                <a:cs typeface="仿宋_GB2312"/>
              </a:rPr>
              <a:t>）</a:t>
            </a:r>
            <a:r>
              <a:rPr lang="zh-CN" altLang="zh-CN" sz="2800" b="1">
                <a:latin typeface="Times New Roman" panose="02020603050405020304" pitchFamily="18" charset="0"/>
                <a:ea typeface="仿宋_GB2312"/>
                <a:cs typeface="仿宋_GB2312"/>
              </a:rPr>
              <a:t>SHA-512</a:t>
            </a:r>
            <a:endParaRPr lang="zh-CN" altLang="zh-CN" sz="2800" b="1">
              <a:latin typeface="Times New Roman" panose="02020603050405020304" pitchFamily="18" charset="0"/>
              <a:ea typeface="仿宋_GB2312"/>
              <a:cs typeface="仿宋_GB2312"/>
            </a:endParaRPr>
          </a:p>
          <a:p>
            <a:pPr marL="1524000" lvl="2" indent="-609600">
              <a:lnSpc>
                <a:spcPct val="110000"/>
              </a:lnSpc>
              <a:spcBef>
                <a:spcPct val="20000"/>
              </a:spcBef>
              <a:buClr>
                <a:srgbClr val="CC0000"/>
              </a:buClr>
              <a:buFont typeface="Wingdings" panose="05000000000000000000" pitchFamily="2" charset="2"/>
              <a:buNone/>
            </a:pPr>
            <a:r>
              <a:rPr lang="zh-CN" altLang="zh-CN" sz="2800" b="1">
                <a:latin typeface="Times New Roman" panose="02020603050405020304" pitchFamily="18" charset="0"/>
                <a:ea typeface="仿宋_GB2312"/>
                <a:cs typeface="仿宋_GB2312"/>
              </a:rPr>
              <a:t>      </a:t>
            </a:r>
            <a:r>
              <a:rPr lang="zh-CN" sz="2800" b="1">
                <a:latin typeface="Times New Roman" panose="02020603050405020304" pitchFamily="18" charset="0"/>
                <a:ea typeface="仿宋_GB2312"/>
                <a:cs typeface="仿宋_GB2312"/>
              </a:rPr>
              <a:t>摘要大小由</a:t>
            </a:r>
            <a:r>
              <a:rPr lang="zh-CN" altLang="zh-CN" sz="2800" b="1">
                <a:latin typeface="Times New Roman" panose="02020603050405020304" pitchFamily="18" charset="0"/>
                <a:ea typeface="仿宋_GB2312"/>
                <a:cs typeface="仿宋_GB2312"/>
              </a:rPr>
              <a:t>SHA-384</a:t>
            </a:r>
            <a:r>
              <a:rPr lang="zh-CN" sz="2800" b="1">
                <a:latin typeface="Times New Roman" panose="02020603050405020304" pitchFamily="18" charset="0"/>
                <a:ea typeface="仿宋_GB2312"/>
                <a:cs typeface="仿宋_GB2312"/>
              </a:rPr>
              <a:t>的</a:t>
            </a:r>
            <a:r>
              <a:rPr lang="zh-CN" altLang="zh-CN" sz="2800" b="1">
                <a:latin typeface="Times New Roman" panose="02020603050405020304" pitchFamily="18" charset="0"/>
                <a:ea typeface="仿宋_GB2312"/>
                <a:cs typeface="仿宋_GB2312"/>
              </a:rPr>
              <a:t>384</a:t>
            </a:r>
            <a:r>
              <a:rPr lang="zh-CN" sz="2800" b="1">
                <a:latin typeface="Times New Roman" panose="02020603050405020304" pitchFamily="18" charset="0"/>
                <a:ea typeface="仿宋_GB2312"/>
                <a:cs typeface="仿宋_GB2312"/>
              </a:rPr>
              <a:t>位扩大到</a:t>
            </a:r>
            <a:r>
              <a:rPr lang="zh-CN" altLang="zh-CN" sz="2800" b="1">
                <a:latin typeface="Times New Roman" panose="02020603050405020304" pitchFamily="18" charset="0"/>
                <a:ea typeface="仿宋_GB2312"/>
                <a:cs typeface="仿宋_GB2312"/>
              </a:rPr>
              <a:t>512</a:t>
            </a:r>
            <a:r>
              <a:rPr lang="zh-CN" sz="2800" b="1">
                <a:latin typeface="Times New Roman" panose="02020603050405020304" pitchFamily="18" charset="0"/>
                <a:ea typeface="仿宋_GB2312"/>
                <a:cs typeface="仿宋_GB2312"/>
              </a:rPr>
              <a:t>位</a:t>
            </a:r>
            <a:endParaRPr lang="zh-CN" sz="2800" b="1">
              <a:latin typeface="Times New Roman" panose="02020603050405020304" pitchFamily="18" charset="0"/>
              <a:ea typeface="仿宋_GB2312"/>
              <a:cs typeface="仿宋_GB2312"/>
            </a:endParaRPr>
          </a:p>
          <a:p>
            <a:pPr marL="1524000" lvl="2" indent="-609600">
              <a:lnSpc>
                <a:spcPct val="110000"/>
              </a:lnSpc>
              <a:spcBef>
                <a:spcPct val="20000"/>
              </a:spcBef>
              <a:buClr>
                <a:srgbClr val="CC0000"/>
              </a:buClr>
              <a:buFont typeface="Wingdings" panose="05000000000000000000" pitchFamily="2" charset="2"/>
              <a:buNone/>
            </a:pPr>
            <a:r>
              <a:rPr lang="zh-CN" altLang="zh-CN" sz="2800" b="1">
                <a:latin typeface="Times New Roman" panose="02020603050405020304" pitchFamily="18" charset="0"/>
                <a:ea typeface="仿宋_GB2312"/>
                <a:cs typeface="仿宋_GB2312"/>
              </a:rPr>
              <a:t>      </a:t>
            </a:r>
            <a:r>
              <a:rPr lang="zh-CN" sz="2800" b="1">
                <a:latin typeface="Times New Roman" panose="02020603050405020304" pitchFamily="18" charset="0"/>
                <a:ea typeface="仿宋_GB2312"/>
                <a:cs typeface="仿宋_GB2312"/>
              </a:rPr>
              <a:t>安全性由</a:t>
            </a:r>
            <a:r>
              <a:rPr lang="zh-CN" altLang="zh-CN" sz="2800" b="1">
                <a:latin typeface="Times New Roman" panose="02020603050405020304" pitchFamily="18" charset="0"/>
                <a:ea typeface="仿宋_GB2312"/>
                <a:cs typeface="仿宋_GB2312"/>
              </a:rPr>
              <a:t>SHA-384</a:t>
            </a:r>
            <a:r>
              <a:rPr lang="zh-CN" sz="2800" b="1">
                <a:latin typeface="Times New Roman" panose="02020603050405020304" pitchFamily="18" charset="0"/>
                <a:ea typeface="仿宋_GB2312"/>
                <a:cs typeface="仿宋_GB2312"/>
              </a:rPr>
              <a:t>的</a:t>
            </a:r>
            <a:r>
              <a:rPr lang="zh-CN" altLang="zh-CN" sz="2800" b="1">
                <a:latin typeface="Times New Roman" panose="02020603050405020304" pitchFamily="18" charset="0"/>
                <a:ea typeface="仿宋_GB2312"/>
                <a:cs typeface="仿宋_GB2312"/>
              </a:rPr>
              <a:t>192</a:t>
            </a:r>
            <a:r>
              <a:rPr lang="zh-CN" sz="2800" b="1">
                <a:latin typeface="Times New Roman" panose="02020603050405020304" pitchFamily="18" charset="0"/>
                <a:ea typeface="仿宋_GB2312"/>
                <a:cs typeface="仿宋_GB2312"/>
              </a:rPr>
              <a:t>位增加到</a:t>
            </a:r>
            <a:r>
              <a:rPr lang="zh-CN" altLang="zh-CN" sz="2800" b="1">
                <a:latin typeface="Times New Roman" panose="02020603050405020304" pitchFamily="18" charset="0"/>
                <a:ea typeface="仿宋_GB2312"/>
                <a:cs typeface="仿宋_GB2312"/>
              </a:rPr>
              <a:t>256</a:t>
            </a:r>
            <a:r>
              <a:rPr lang="zh-CN" sz="2800" b="1">
                <a:latin typeface="Times New Roman" panose="02020603050405020304" pitchFamily="18" charset="0"/>
                <a:ea typeface="仿宋_GB2312"/>
                <a:cs typeface="仿宋_GB2312"/>
              </a:rPr>
              <a:t>位</a:t>
            </a:r>
            <a:endParaRPr lang="zh-CN" sz="2800" b="1">
              <a:latin typeface="Times New Roman" panose="02020603050405020304" pitchFamily="18" charset="0"/>
              <a:ea typeface="仿宋_GB2312"/>
              <a:cs typeface="仿宋_GB231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0834">
                                            <p:txEl>
                                              <p:pRg st="0" end="0"/>
                                            </p:txEl>
                                          </p:spTgt>
                                        </p:tgtEl>
                                        <p:attrNameLst>
                                          <p:attrName>style.visibility</p:attrName>
                                        </p:attrNameLst>
                                      </p:cBhvr>
                                      <p:to>
                                        <p:strVal val="visible"/>
                                      </p:to>
                                    </p:set>
                                    <p:animEffect transition="in" filter="checkerboard(across)">
                                      <p:cBhvr>
                                        <p:cTn id="7" dur="500"/>
                                        <p:tgtEl>
                                          <p:spTgt spid="1208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0834">
                                            <p:txEl>
                                              <p:pRg st="1" end="1"/>
                                            </p:txEl>
                                          </p:spTgt>
                                        </p:tgtEl>
                                        <p:attrNameLst>
                                          <p:attrName>style.visibility</p:attrName>
                                        </p:attrNameLst>
                                      </p:cBhvr>
                                      <p:to>
                                        <p:strVal val="visible"/>
                                      </p:to>
                                    </p:set>
                                    <p:animEffect transition="in" filter="checkerboard(across)">
                                      <p:cBhvr>
                                        <p:cTn id="12" dur="500"/>
                                        <p:tgtEl>
                                          <p:spTgt spid="1208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0834">
                                            <p:txEl>
                                              <p:pRg st="2" end="2"/>
                                            </p:txEl>
                                          </p:spTgt>
                                        </p:tgtEl>
                                        <p:attrNameLst>
                                          <p:attrName>style.visibility</p:attrName>
                                        </p:attrNameLst>
                                      </p:cBhvr>
                                      <p:to>
                                        <p:strVal val="visible"/>
                                      </p:to>
                                    </p:set>
                                    <p:animEffect transition="in" filter="checkerboard(across)">
                                      <p:cBhvr>
                                        <p:cTn id="17" dur="500"/>
                                        <p:tgtEl>
                                          <p:spTgt spid="1208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20834">
                                            <p:txEl>
                                              <p:pRg st="3" end="3"/>
                                            </p:txEl>
                                          </p:spTgt>
                                        </p:tgtEl>
                                        <p:attrNameLst>
                                          <p:attrName>style.visibility</p:attrName>
                                        </p:attrNameLst>
                                      </p:cBhvr>
                                      <p:to>
                                        <p:strVal val="visible"/>
                                      </p:to>
                                    </p:set>
                                    <p:animEffect transition="in" filter="checkerboard(across)">
                                      <p:cBhvr>
                                        <p:cTn id="22" dur="500"/>
                                        <p:tgtEl>
                                          <p:spTgt spid="1208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20834">
                                            <p:txEl>
                                              <p:pRg st="4" end="4"/>
                                            </p:txEl>
                                          </p:spTgt>
                                        </p:tgtEl>
                                        <p:attrNameLst>
                                          <p:attrName>style.visibility</p:attrName>
                                        </p:attrNameLst>
                                      </p:cBhvr>
                                      <p:to>
                                        <p:strVal val="visible"/>
                                      </p:to>
                                    </p:set>
                                    <p:animEffect transition="in" filter="checkerboard(across)">
                                      <p:cBhvr>
                                        <p:cTn id="27" dur="500"/>
                                        <p:tgtEl>
                                          <p:spTgt spid="12083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20834">
                                            <p:txEl>
                                              <p:pRg st="5" end="5"/>
                                            </p:txEl>
                                          </p:spTgt>
                                        </p:tgtEl>
                                        <p:attrNameLst>
                                          <p:attrName>style.visibility</p:attrName>
                                        </p:attrNameLst>
                                      </p:cBhvr>
                                      <p:to>
                                        <p:strVal val="visible"/>
                                      </p:to>
                                    </p:set>
                                    <p:animEffect transition="in" filter="checkerboard(across)">
                                      <p:cBhvr>
                                        <p:cTn id="32" dur="500"/>
                                        <p:tgtEl>
                                          <p:spTgt spid="12083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20834">
                                            <p:txEl>
                                              <p:pRg st="6" end="6"/>
                                            </p:txEl>
                                          </p:spTgt>
                                        </p:tgtEl>
                                        <p:attrNameLst>
                                          <p:attrName>style.visibility</p:attrName>
                                        </p:attrNameLst>
                                      </p:cBhvr>
                                      <p:to>
                                        <p:strVal val="visible"/>
                                      </p:to>
                                    </p:set>
                                    <p:animEffect transition="in" filter="checkerboard(across)">
                                      <p:cBhvr>
                                        <p:cTn id="37" dur="500"/>
                                        <p:tgtEl>
                                          <p:spTgt spid="12083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20834">
                                            <p:txEl>
                                              <p:pRg st="7" end="7"/>
                                            </p:txEl>
                                          </p:spTgt>
                                        </p:tgtEl>
                                        <p:attrNameLst>
                                          <p:attrName>style.visibility</p:attrName>
                                        </p:attrNameLst>
                                      </p:cBhvr>
                                      <p:to>
                                        <p:strVal val="visible"/>
                                      </p:to>
                                    </p:set>
                                    <p:animEffect transition="in" filter="checkerboard(across)">
                                      <p:cBhvr>
                                        <p:cTn id="42" dur="500"/>
                                        <p:tgtEl>
                                          <p:spTgt spid="12083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20834">
                                            <p:txEl>
                                              <p:pRg st="8" end="8"/>
                                            </p:txEl>
                                          </p:spTgt>
                                        </p:tgtEl>
                                        <p:attrNameLst>
                                          <p:attrName>style.visibility</p:attrName>
                                        </p:attrNameLst>
                                      </p:cBhvr>
                                      <p:to>
                                        <p:strVal val="visible"/>
                                      </p:to>
                                    </p:set>
                                    <p:animEffect transition="in" filter="checkerboard(across)">
                                      <p:cBhvr>
                                        <p:cTn id="47" dur="500"/>
                                        <p:tgtEl>
                                          <p:spTgt spid="12083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120834">
                                            <p:txEl>
                                              <p:pRg st="9" end="9"/>
                                            </p:txEl>
                                          </p:spTgt>
                                        </p:tgtEl>
                                        <p:attrNameLst>
                                          <p:attrName>style.visibility</p:attrName>
                                        </p:attrNameLst>
                                      </p:cBhvr>
                                      <p:to>
                                        <p:strVal val="visible"/>
                                      </p:to>
                                    </p:set>
                                    <p:animEffect transition="in" filter="checkerboard(across)">
                                      <p:cBhvr>
                                        <p:cTn id="52" dur="500"/>
                                        <p:tgtEl>
                                          <p:spTgt spid="12083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bldLvl="4" autoUpdateAnimBg="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1858" name="Group 2"/>
          <p:cNvGraphicFramePr>
            <a:graphicFrameLocks noGrp="1"/>
          </p:cNvGraphicFramePr>
          <p:nvPr>
            <p:ph/>
          </p:nvPr>
        </p:nvGraphicFramePr>
        <p:xfrm>
          <a:off x="611188" y="908050"/>
          <a:ext cx="5818187" cy="7146932"/>
        </p:xfrm>
        <a:graphic>
          <a:graphicData uri="http://schemas.openxmlformats.org/drawingml/2006/table">
            <a:tbl>
              <a:tblPr/>
              <a:tblGrid>
                <a:gridCol w="1084262"/>
                <a:gridCol w="4733925"/>
              </a:tblGrid>
              <a:tr h="4206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1990</a:t>
                      </a: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MD4</a:t>
                      </a: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cap="flat">
                      <a:noFill/>
                    </a:lnT>
                    <a:lnB>
                      <a:noFill/>
                    </a:lnB>
                    <a:lnTlToBr>
                      <a:noFill/>
                    </a:lnTlToBr>
                    <a:lnBlToTr>
                      <a:noFill/>
                    </a:lnBlToTr>
                    <a:noFill/>
                  </a:tcPr>
                </a:tc>
              </a:tr>
              <a:tr h="4206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1991</a:t>
                      </a: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1992</a:t>
                      </a: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MD5</a:t>
                      </a: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206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1993</a:t>
                      </a: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SHA0</a:t>
                      </a: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206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1994</a:t>
                      </a: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206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1995</a:t>
                      </a: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SHA1</a:t>
                      </a: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206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1996</a:t>
                      </a: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1997</a:t>
                      </a: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206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1998</a:t>
                      </a: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206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1999</a:t>
                      </a: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206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2000</a:t>
                      </a: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206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2001</a:t>
                      </a: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2002</a:t>
                      </a: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206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2003</a:t>
                      </a: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SHA-256,384,512</a:t>
                      </a: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206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2004</a:t>
                      </a: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206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2005</a:t>
                      </a: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206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2006</a:t>
                      </a: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121932" name="Text Box 76"/>
          <p:cNvSpPr txBox="1">
            <a:spLocks noChangeArrowheads="1"/>
          </p:cNvSpPr>
          <p:nvPr/>
        </p:nvSpPr>
        <p:spPr bwMode="auto">
          <a:xfrm>
            <a:off x="1719263" y="2924175"/>
            <a:ext cx="1524000" cy="581025"/>
          </a:xfrm>
          <a:prstGeom prst="rect">
            <a:avLst/>
          </a:prstGeom>
          <a:noFill/>
          <a:ln w="9525">
            <a:noFill/>
            <a:miter lim="800000"/>
          </a:ln>
        </p:spPr>
        <p:txBody>
          <a:bodyPr wrap="none">
            <a:spAutoFit/>
          </a:bodyPr>
          <a:lstStyle/>
          <a:p>
            <a:pPr>
              <a:spcBef>
                <a:spcPct val="50000"/>
              </a:spcBef>
              <a:buClr>
                <a:schemeClr val="tx1"/>
              </a:buClr>
            </a:pPr>
            <a:r>
              <a:rPr lang="zh-CN" altLang="zh-CN" sz="1600" b="1">
                <a:solidFill>
                  <a:srgbClr val="FF0000"/>
                </a:solidFill>
                <a:latin typeface="Trebuchet MS" panose="020B0603020202020204" pitchFamily="34" charset="0"/>
              </a:rPr>
              <a:t>MD4 is broken</a:t>
            </a:r>
            <a:endParaRPr lang="zh-CN" altLang="zh-CN" sz="1600" b="1">
              <a:solidFill>
                <a:srgbClr val="FF0000"/>
              </a:solidFill>
              <a:latin typeface="Trebuchet MS" panose="020B0603020202020204" pitchFamily="34" charset="0"/>
            </a:endParaRPr>
          </a:p>
          <a:p>
            <a:endParaRPr lang="zh-CN" altLang="zh-CN" sz="1600" b="1">
              <a:latin typeface="Trebuchet MS" panose="020B0603020202020204" pitchFamily="34" charset="0"/>
            </a:endParaRPr>
          </a:p>
        </p:txBody>
      </p:sp>
      <p:sp>
        <p:nvSpPr>
          <p:cNvPr id="121933" name="Text Box 77"/>
          <p:cNvSpPr txBox="1">
            <a:spLocks noChangeArrowheads="1"/>
          </p:cNvSpPr>
          <p:nvPr/>
        </p:nvSpPr>
        <p:spPr bwMode="auto">
          <a:xfrm>
            <a:off x="1716088" y="3590925"/>
            <a:ext cx="2741612" cy="336550"/>
          </a:xfrm>
          <a:prstGeom prst="rect">
            <a:avLst/>
          </a:prstGeom>
          <a:noFill/>
          <a:ln w="9525">
            <a:noFill/>
            <a:miter lim="800000"/>
          </a:ln>
        </p:spPr>
        <p:txBody>
          <a:bodyPr wrap="none">
            <a:spAutoFit/>
          </a:bodyPr>
          <a:lstStyle/>
          <a:p>
            <a:pPr>
              <a:spcBef>
                <a:spcPct val="50000"/>
              </a:spcBef>
              <a:buClr>
                <a:schemeClr val="tx1"/>
              </a:buClr>
            </a:pPr>
            <a:r>
              <a:rPr lang="zh-CN" altLang="zh-CN" sz="1600" b="1">
                <a:solidFill>
                  <a:srgbClr val="FF0000"/>
                </a:solidFill>
                <a:latin typeface="Trebuchet MS" panose="020B0603020202020204" pitchFamily="34" charset="0"/>
              </a:rPr>
              <a:t>theoretical attack on SHA0</a:t>
            </a:r>
            <a:endParaRPr lang="zh-CN" altLang="zh-CN" sz="1600" b="1">
              <a:solidFill>
                <a:srgbClr val="FF0000"/>
              </a:solidFill>
              <a:latin typeface="Trebuchet MS" panose="020B0603020202020204" pitchFamily="34" charset="0"/>
            </a:endParaRPr>
          </a:p>
        </p:txBody>
      </p:sp>
      <p:pic>
        <p:nvPicPr>
          <p:cNvPr id="121934" name="Picture 78" descr="MCBD05210_0000[1]"/>
          <p:cNvPicPr>
            <a:picLocks noChangeAspect="1" noChangeArrowheads="1"/>
          </p:cNvPicPr>
          <p:nvPr/>
        </p:nvPicPr>
        <p:blipFill>
          <a:blip r:embed="rId1" cstate="print"/>
          <a:srcRect/>
          <a:stretch>
            <a:fillRect/>
          </a:stretch>
        </p:blipFill>
        <p:spPr bwMode="auto">
          <a:xfrm>
            <a:off x="6172200" y="4800600"/>
            <a:ext cx="1916113" cy="1841500"/>
          </a:xfrm>
          <a:prstGeom prst="rect">
            <a:avLst/>
          </a:prstGeom>
          <a:noFill/>
          <a:ln w="9525">
            <a:noFill/>
            <a:miter lim="800000"/>
            <a:headEnd/>
            <a:tailEnd/>
          </a:ln>
        </p:spPr>
      </p:pic>
      <p:sp>
        <p:nvSpPr>
          <p:cNvPr id="116796" name="Rectangle 79"/>
          <p:cNvSpPr>
            <a:spLocks noChangeArrowheads="1"/>
          </p:cNvSpPr>
          <p:nvPr/>
        </p:nvSpPr>
        <p:spPr bwMode="auto">
          <a:xfrm>
            <a:off x="4953000" y="2514600"/>
            <a:ext cx="838200" cy="381000"/>
          </a:xfrm>
          <a:prstGeom prst="rect">
            <a:avLst/>
          </a:prstGeom>
          <a:solidFill>
            <a:schemeClr val="accent1"/>
          </a:solidFill>
          <a:ln w="12700" cap="sq">
            <a:solidFill>
              <a:schemeClr val="tx1"/>
            </a:solidFill>
            <a:miter lim="800000"/>
          </a:ln>
        </p:spPr>
        <p:txBody>
          <a:bodyPr wrap="none" anchor="ctr"/>
          <a:lstStyle/>
          <a:p>
            <a:endParaRPr lang="zh-CN" altLang="en-US"/>
          </a:p>
        </p:txBody>
      </p:sp>
      <p:sp>
        <p:nvSpPr>
          <p:cNvPr id="116797" name="Rectangle 80"/>
          <p:cNvSpPr>
            <a:spLocks noChangeArrowheads="1"/>
          </p:cNvSpPr>
          <p:nvPr/>
        </p:nvSpPr>
        <p:spPr bwMode="auto">
          <a:xfrm>
            <a:off x="5791200" y="2209800"/>
            <a:ext cx="914400" cy="685800"/>
          </a:xfrm>
          <a:prstGeom prst="rect">
            <a:avLst/>
          </a:prstGeom>
          <a:solidFill>
            <a:schemeClr val="accent1"/>
          </a:solidFill>
          <a:ln w="12700" cap="sq">
            <a:solidFill>
              <a:schemeClr val="tx1"/>
            </a:solidFill>
            <a:miter lim="800000"/>
          </a:ln>
        </p:spPr>
        <p:txBody>
          <a:bodyPr wrap="none" anchor="ctr"/>
          <a:lstStyle/>
          <a:p>
            <a:endParaRPr lang="zh-CN" altLang="en-US"/>
          </a:p>
        </p:txBody>
      </p:sp>
      <p:sp>
        <p:nvSpPr>
          <p:cNvPr id="116798" name="Rectangle 81"/>
          <p:cNvSpPr>
            <a:spLocks noChangeArrowheads="1"/>
          </p:cNvSpPr>
          <p:nvPr/>
        </p:nvSpPr>
        <p:spPr bwMode="auto">
          <a:xfrm>
            <a:off x="6705600" y="2743200"/>
            <a:ext cx="914400" cy="152400"/>
          </a:xfrm>
          <a:prstGeom prst="rect">
            <a:avLst/>
          </a:prstGeom>
          <a:solidFill>
            <a:schemeClr val="accent1"/>
          </a:solidFill>
          <a:ln w="12700" cap="sq">
            <a:solidFill>
              <a:schemeClr val="tx1"/>
            </a:solidFill>
            <a:miter lim="800000"/>
          </a:ln>
        </p:spPr>
        <p:txBody>
          <a:bodyPr wrap="none" anchor="ctr"/>
          <a:lstStyle/>
          <a:p>
            <a:endParaRPr lang="zh-CN" altLang="en-US"/>
          </a:p>
        </p:txBody>
      </p:sp>
      <p:sp>
        <p:nvSpPr>
          <p:cNvPr id="121938" name="Text Box 82"/>
          <p:cNvSpPr txBox="1">
            <a:spLocks noChangeArrowheads="1"/>
          </p:cNvSpPr>
          <p:nvPr/>
        </p:nvSpPr>
        <p:spPr bwMode="auto">
          <a:xfrm>
            <a:off x="5835650" y="1752600"/>
            <a:ext cx="869950" cy="457200"/>
          </a:xfrm>
          <a:prstGeom prst="rect">
            <a:avLst/>
          </a:prstGeom>
          <a:noFill/>
          <a:ln w="9525">
            <a:noFill/>
            <a:miter lim="800000"/>
          </a:ln>
        </p:spPr>
        <p:txBody>
          <a:bodyPr wrap="none">
            <a:spAutoFit/>
          </a:bodyPr>
          <a:lstStyle/>
          <a:p>
            <a:r>
              <a:rPr lang="zh-CN" altLang="zh-CN" sz="2400">
                <a:latin typeface="Trebuchet MS" panose="020B0603020202020204" pitchFamily="34" charset="0"/>
              </a:rPr>
              <a:t>SHA1</a:t>
            </a:r>
            <a:endParaRPr lang="zh-CN" altLang="zh-CN" sz="2400">
              <a:latin typeface="Trebuchet MS" panose="020B0603020202020204" pitchFamily="34" charset="0"/>
            </a:endParaRPr>
          </a:p>
        </p:txBody>
      </p:sp>
      <p:sp>
        <p:nvSpPr>
          <p:cNvPr id="121939" name="Text Box 83"/>
          <p:cNvSpPr txBox="1">
            <a:spLocks noChangeArrowheads="1"/>
          </p:cNvSpPr>
          <p:nvPr/>
        </p:nvSpPr>
        <p:spPr bwMode="auto">
          <a:xfrm>
            <a:off x="4949825" y="2076450"/>
            <a:ext cx="747713" cy="457200"/>
          </a:xfrm>
          <a:prstGeom prst="rect">
            <a:avLst/>
          </a:prstGeom>
          <a:noFill/>
          <a:ln w="9525">
            <a:noFill/>
            <a:miter lim="800000"/>
          </a:ln>
        </p:spPr>
        <p:txBody>
          <a:bodyPr wrap="none">
            <a:spAutoFit/>
          </a:bodyPr>
          <a:lstStyle/>
          <a:p>
            <a:r>
              <a:rPr lang="zh-CN" altLang="zh-CN" sz="2400">
                <a:latin typeface="Trebuchet MS" panose="020B0603020202020204" pitchFamily="34" charset="0"/>
              </a:rPr>
              <a:t>MD5</a:t>
            </a:r>
            <a:endParaRPr lang="zh-CN" altLang="zh-CN" sz="2400">
              <a:latin typeface="Trebuchet MS" panose="020B0603020202020204" pitchFamily="34" charset="0"/>
            </a:endParaRPr>
          </a:p>
        </p:txBody>
      </p:sp>
      <p:sp>
        <p:nvSpPr>
          <p:cNvPr id="121940" name="Text Box 84"/>
          <p:cNvSpPr txBox="1">
            <a:spLocks noChangeArrowheads="1"/>
          </p:cNvSpPr>
          <p:nvPr/>
        </p:nvSpPr>
        <p:spPr bwMode="auto">
          <a:xfrm>
            <a:off x="6796088" y="2314575"/>
            <a:ext cx="747712" cy="457200"/>
          </a:xfrm>
          <a:prstGeom prst="rect">
            <a:avLst/>
          </a:prstGeom>
          <a:noFill/>
          <a:ln w="9525">
            <a:noFill/>
            <a:miter lim="800000"/>
          </a:ln>
        </p:spPr>
        <p:txBody>
          <a:bodyPr wrap="none">
            <a:spAutoFit/>
          </a:bodyPr>
          <a:lstStyle/>
          <a:p>
            <a:r>
              <a:rPr lang="zh-CN" altLang="zh-CN" sz="2400">
                <a:latin typeface="Trebuchet MS" panose="020B0603020202020204" pitchFamily="34" charset="0"/>
              </a:rPr>
              <a:t>MD4</a:t>
            </a:r>
            <a:endParaRPr lang="zh-CN" altLang="zh-CN" sz="2400">
              <a:latin typeface="Trebuchet MS" panose="020B0603020202020204" pitchFamily="34" charset="0"/>
            </a:endParaRPr>
          </a:p>
        </p:txBody>
      </p:sp>
      <p:sp>
        <p:nvSpPr>
          <p:cNvPr id="121941" name="Text Box 85"/>
          <p:cNvSpPr txBox="1">
            <a:spLocks noChangeArrowheads="1"/>
          </p:cNvSpPr>
          <p:nvPr/>
        </p:nvSpPr>
        <p:spPr bwMode="auto">
          <a:xfrm rot="1209084">
            <a:off x="5791200" y="1828800"/>
            <a:ext cx="869950" cy="457200"/>
          </a:xfrm>
          <a:prstGeom prst="rect">
            <a:avLst/>
          </a:prstGeom>
          <a:noFill/>
          <a:ln w="9525">
            <a:noFill/>
            <a:miter lim="800000"/>
          </a:ln>
        </p:spPr>
        <p:txBody>
          <a:bodyPr wrap="none">
            <a:spAutoFit/>
          </a:bodyPr>
          <a:lstStyle/>
          <a:p>
            <a:r>
              <a:rPr lang="zh-CN" altLang="zh-CN" sz="2400">
                <a:latin typeface="Trebuchet MS" panose="020B0603020202020204" pitchFamily="34" charset="0"/>
              </a:rPr>
              <a:t>SHA1</a:t>
            </a:r>
            <a:endParaRPr lang="zh-CN" altLang="zh-CN" sz="2400">
              <a:latin typeface="Trebuchet MS" panose="020B0603020202020204" pitchFamily="34" charset="0"/>
            </a:endParaRPr>
          </a:p>
        </p:txBody>
      </p:sp>
      <p:sp>
        <p:nvSpPr>
          <p:cNvPr id="121942" name="Text Box 86"/>
          <p:cNvSpPr txBox="1">
            <a:spLocks noChangeArrowheads="1"/>
          </p:cNvSpPr>
          <p:nvPr/>
        </p:nvSpPr>
        <p:spPr bwMode="auto">
          <a:xfrm>
            <a:off x="1763713" y="5949950"/>
            <a:ext cx="4433887" cy="336550"/>
          </a:xfrm>
          <a:prstGeom prst="rect">
            <a:avLst/>
          </a:prstGeom>
          <a:noFill/>
          <a:ln w="9525">
            <a:noFill/>
            <a:miter lim="800000"/>
          </a:ln>
        </p:spPr>
        <p:txBody>
          <a:bodyPr wrap="none">
            <a:spAutoFit/>
          </a:bodyPr>
          <a:lstStyle/>
          <a:p>
            <a:pPr>
              <a:spcBef>
                <a:spcPct val="50000"/>
              </a:spcBef>
              <a:buClr>
                <a:schemeClr val="tx1"/>
              </a:buClr>
            </a:pPr>
            <a:r>
              <a:rPr lang="zh-CN" altLang="zh-CN" sz="1600">
                <a:solidFill>
                  <a:srgbClr val="FF0000"/>
                </a:solidFill>
                <a:latin typeface="Trebuchet MS" panose="020B0603020202020204" pitchFamily="34" charset="0"/>
              </a:rPr>
              <a:t>MD5</a:t>
            </a:r>
            <a:r>
              <a:rPr lang="zh-CN" altLang="zh-CN" sz="1600">
                <a:solidFill>
                  <a:schemeClr val="hlink"/>
                </a:solidFill>
                <a:latin typeface="Trebuchet MS" panose="020B0603020202020204" pitchFamily="34" charset="0"/>
              </a:rPr>
              <a:t>, </a:t>
            </a:r>
            <a:r>
              <a:rPr lang="zh-CN" altLang="zh-CN" sz="1600">
                <a:solidFill>
                  <a:srgbClr val="FF0000"/>
                </a:solidFill>
                <a:latin typeface="Trebuchet MS" panose="020B0603020202020204" pitchFamily="34" charset="0"/>
              </a:rPr>
              <a:t>SHA0</a:t>
            </a:r>
            <a:r>
              <a:rPr lang="zh-CN" altLang="zh-CN" sz="1600">
                <a:solidFill>
                  <a:schemeClr val="hlink"/>
                </a:solidFill>
                <a:latin typeface="Trebuchet MS" panose="020B0603020202020204" pitchFamily="34" charset="0"/>
              </a:rPr>
              <a:t> </a:t>
            </a:r>
            <a:r>
              <a:rPr lang="zh-CN" altLang="zh-CN" sz="1600">
                <a:solidFill>
                  <a:srgbClr val="FF0000"/>
                </a:solidFill>
                <a:latin typeface="Trebuchet MS" panose="020B0603020202020204" pitchFamily="34" charset="0"/>
              </a:rPr>
              <a:t>broken</a:t>
            </a:r>
            <a:r>
              <a:rPr lang="zh-CN" altLang="zh-CN" sz="1600">
                <a:solidFill>
                  <a:schemeClr val="hlink"/>
                </a:solidFill>
                <a:latin typeface="Trebuchet MS" panose="020B0603020202020204" pitchFamily="34" charset="0"/>
              </a:rPr>
              <a:t>, </a:t>
            </a:r>
            <a:r>
              <a:rPr lang="zh-CN" altLang="zh-CN" sz="1600">
                <a:solidFill>
                  <a:srgbClr val="FF0000"/>
                </a:solidFill>
                <a:latin typeface="Trebuchet MS" panose="020B0603020202020204" pitchFamily="34" charset="0"/>
              </a:rPr>
              <a:t>theoretical</a:t>
            </a:r>
            <a:r>
              <a:rPr lang="zh-CN" altLang="zh-CN" sz="1600">
                <a:solidFill>
                  <a:schemeClr val="hlink"/>
                </a:solidFill>
                <a:latin typeface="Trebuchet MS" panose="020B0603020202020204" pitchFamily="34" charset="0"/>
              </a:rPr>
              <a:t> </a:t>
            </a:r>
            <a:r>
              <a:rPr lang="zh-CN" altLang="zh-CN" sz="1600">
                <a:solidFill>
                  <a:srgbClr val="FF0000"/>
                </a:solidFill>
                <a:latin typeface="Trebuchet MS" panose="020B0603020202020204" pitchFamily="34" charset="0"/>
              </a:rPr>
              <a:t>attack</a:t>
            </a:r>
            <a:r>
              <a:rPr lang="zh-CN" altLang="zh-CN" sz="1600">
                <a:solidFill>
                  <a:schemeClr val="hlink"/>
                </a:solidFill>
                <a:latin typeface="Trebuchet MS" panose="020B0603020202020204" pitchFamily="34" charset="0"/>
              </a:rPr>
              <a:t> </a:t>
            </a:r>
            <a:r>
              <a:rPr lang="zh-CN" altLang="zh-CN" sz="1600">
                <a:solidFill>
                  <a:srgbClr val="FF0000"/>
                </a:solidFill>
                <a:latin typeface="Trebuchet MS" panose="020B0603020202020204" pitchFamily="34" charset="0"/>
              </a:rPr>
              <a:t>on SHA1</a:t>
            </a:r>
            <a:endParaRPr lang="zh-CN" altLang="zh-CN" sz="1600">
              <a:solidFill>
                <a:srgbClr val="FF0000"/>
              </a:solidFill>
              <a:latin typeface="Trebuchet MS" panose="020B0603020202020204" pitchFamily="34" charset="0"/>
            </a:endParaRPr>
          </a:p>
        </p:txBody>
      </p:sp>
      <p:sp>
        <p:nvSpPr>
          <p:cNvPr id="116804" name="Rectangle 87"/>
          <p:cNvSpPr>
            <a:spLocks noChangeArrowheads="1"/>
          </p:cNvSpPr>
          <p:nvPr/>
        </p:nvSpPr>
        <p:spPr bwMode="auto">
          <a:xfrm>
            <a:off x="685800" y="125413"/>
            <a:ext cx="7772400" cy="1000125"/>
          </a:xfrm>
          <a:prstGeom prst="rect">
            <a:avLst/>
          </a:prstGeom>
          <a:noFill/>
          <a:ln w="9525">
            <a:noFill/>
            <a:miter lim="800000"/>
          </a:ln>
        </p:spPr>
        <p:txBody>
          <a:bodyPr anchor="ctr"/>
          <a:lstStyle/>
          <a:p>
            <a:pPr algn="ctr"/>
            <a:r>
              <a:rPr lang="zh-CN" sz="4400">
                <a:solidFill>
                  <a:schemeClr val="tx2"/>
                </a:solidFill>
              </a:rPr>
              <a:t>散列函数的发展现状</a:t>
            </a:r>
            <a:endParaRPr lang="zh-CN" sz="4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932"/>
                                        </p:tgtEl>
                                        <p:attrNameLst>
                                          <p:attrName>style.visibility</p:attrName>
                                        </p:attrNameLst>
                                      </p:cBhvr>
                                      <p:to>
                                        <p:strVal val="visible"/>
                                      </p:to>
                                    </p:set>
                                  </p:childTnLst>
                                </p:cTn>
                              </p:par>
                            </p:childTnLst>
                          </p:cTn>
                        </p:par>
                        <p:par>
                          <p:cTn id="7" fill="hold">
                            <p:stCondLst>
                              <p:cond delay="0"/>
                            </p:stCondLst>
                            <p:childTnLst>
                              <p:par>
                                <p:cTn id="8" presetID="56" presetClass="exit" presetSubtype="0" fill="hold" grpId="0" nodeType="afterEffect">
                                  <p:stCondLst>
                                    <p:cond delay="0"/>
                                  </p:stCondLst>
                                  <p:iterate type="lt">
                                    <p:tmPct val="10000"/>
                                  </p:iterate>
                                  <p:childTnLst>
                                    <p:anim from="(ppt_w)" to="(-ppt_w*2)" calcmode="lin" valueType="num">
                                      <p:cBhvr rctx="PPT">
                                        <p:cTn id="9" dur="500" autoRev="1">
                                          <p:stCondLst>
                                            <p:cond delay="0"/>
                                          </p:stCondLst>
                                        </p:cTn>
                                        <p:tgtEl>
                                          <p:spTgt spid="121940"/>
                                        </p:tgtEl>
                                        <p:attrNameLst>
                                          <p:attrName>ppt_w</p:attrName>
                                        </p:attrNameLst>
                                      </p:cBhvr>
                                    </p:anim>
                                    <p:anim by="(ppt_w*0.50)" calcmode="lin" valueType="num">
                                      <p:cBhvr>
                                        <p:cTn id="10" dur="500" decel="50000" autoRev="1">
                                          <p:stCondLst>
                                            <p:cond delay="0"/>
                                          </p:stCondLst>
                                        </p:cTn>
                                        <p:tgtEl>
                                          <p:spTgt spid="121940"/>
                                        </p:tgtEl>
                                        <p:attrNameLst>
                                          <p:attrName>ppt_x</p:attrName>
                                        </p:attrNameLst>
                                      </p:cBhvr>
                                    </p:anim>
                                    <p:anim from="(ppt_y)" to="(1+ppt_h/2)" calcmode="lin" valueType="num">
                                      <p:cBhvr>
                                        <p:cTn id="11" dur="1000">
                                          <p:stCondLst>
                                            <p:cond delay="0"/>
                                          </p:stCondLst>
                                        </p:cTn>
                                        <p:tgtEl>
                                          <p:spTgt spid="121940"/>
                                        </p:tgtEl>
                                        <p:attrNameLst>
                                          <p:attrName>ppt_y</p:attrName>
                                        </p:attrNameLst>
                                      </p:cBhvr>
                                    </p:anim>
                                    <p:animRot by="21600000">
                                      <p:cBhvr>
                                        <p:cTn id="12" dur="1000">
                                          <p:stCondLst>
                                            <p:cond delay="0"/>
                                          </p:stCondLst>
                                        </p:cTn>
                                        <p:tgtEl>
                                          <p:spTgt spid="121940"/>
                                        </p:tgtEl>
                                        <p:attrNameLst>
                                          <p:attrName>r</p:attrName>
                                        </p:attrNameLst>
                                      </p:cBhvr>
                                    </p:animRot>
                                    <p:set>
                                      <p:cBhvr>
                                        <p:cTn id="13" dur="1" fill="hold">
                                          <p:stCondLst>
                                            <p:cond delay="999"/>
                                          </p:stCondLst>
                                        </p:cTn>
                                        <p:tgtEl>
                                          <p:spTgt spid="121940"/>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2193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21934"/>
                                        </p:tgtEl>
                                        <p:attrNameLst>
                                          <p:attrName>style.visibility</p:attrName>
                                        </p:attrNameLst>
                                      </p:cBhvr>
                                      <p:to>
                                        <p:strVal val="visible"/>
                                      </p:to>
                                    </p:set>
                                  </p:childTnLst>
                                </p:cTn>
                              </p:par>
                              <p:par>
                                <p:cTn id="22" presetID="26" presetClass="emph" presetSubtype="0" fill="hold" nodeType="withEffect">
                                  <p:stCondLst>
                                    <p:cond delay="0"/>
                                  </p:stCondLst>
                                  <p:childTnLst>
                                    <p:animEffect transition="out" filter="fade">
                                      <p:cBhvr>
                                        <p:cTn id="23" dur="500" tmFilter="0, 0; .2, .5; .8, .5; 1, 0"/>
                                        <p:tgtEl>
                                          <p:spTgt spid="121934"/>
                                        </p:tgtEl>
                                      </p:cBhvr>
                                    </p:animEffect>
                                    <p:animScale>
                                      <p:cBhvr>
                                        <p:cTn id="24" dur="250" autoRev="1" fill="hold"/>
                                        <p:tgtEl>
                                          <p:spTgt spid="121934"/>
                                        </p:tgtEl>
                                      </p:cBhvr>
                                      <p:by x="105000" y="105000"/>
                                    </p:animScale>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21942"/>
                                        </p:tgtEl>
                                        <p:attrNameLst>
                                          <p:attrName>style.visibility</p:attrName>
                                        </p:attrNameLst>
                                      </p:cBhvr>
                                      <p:to>
                                        <p:strVal val="visible"/>
                                      </p:to>
                                    </p:set>
                                  </p:childTnLst>
                                </p:cTn>
                              </p:par>
                            </p:childTnLst>
                          </p:cTn>
                        </p:par>
                        <p:par>
                          <p:cTn id="28" fill="hold">
                            <p:stCondLst>
                              <p:cond delay="0"/>
                            </p:stCondLst>
                            <p:childTnLst>
                              <p:par>
                                <p:cTn id="29" presetID="56" presetClass="exit" presetSubtype="0" fill="hold" grpId="0" nodeType="afterEffect">
                                  <p:stCondLst>
                                    <p:cond delay="0"/>
                                  </p:stCondLst>
                                  <p:iterate type="lt">
                                    <p:tmPct val="10000"/>
                                  </p:iterate>
                                  <p:childTnLst>
                                    <p:anim from="(ppt_w)" to="(-ppt_w*2)" calcmode="lin" valueType="num">
                                      <p:cBhvr rctx="PPT">
                                        <p:cTn id="30" dur="500" autoRev="1">
                                          <p:stCondLst>
                                            <p:cond delay="0"/>
                                          </p:stCondLst>
                                        </p:cTn>
                                        <p:tgtEl>
                                          <p:spTgt spid="121939"/>
                                        </p:tgtEl>
                                        <p:attrNameLst>
                                          <p:attrName>ppt_w</p:attrName>
                                        </p:attrNameLst>
                                      </p:cBhvr>
                                    </p:anim>
                                    <p:anim by="(ppt_w*0.50)" calcmode="lin" valueType="num">
                                      <p:cBhvr>
                                        <p:cTn id="31" dur="500" decel="50000" autoRev="1">
                                          <p:stCondLst>
                                            <p:cond delay="0"/>
                                          </p:stCondLst>
                                        </p:cTn>
                                        <p:tgtEl>
                                          <p:spTgt spid="121939"/>
                                        </p:tgtEl>
                                        <p:attrNameLst>
                                          <p:attrName>ppt_x</p:attrName>
                                        </p:attrNameLst>
                                      </p:cBhvr>
                                    </p:anim>
                                    <p:anim from="(ppt_y)" to="(1+ppt_h/2)" calcmode="lin" valueType="num">
                                      <p:cBhvr>
                                        <p:cTn id="32" dur="1000">
                                          <p:stCondLst>
                                            <p:cond delay="0"/>
                                          </p:stCondLst>
                                        </p:cTn>
                                        <p:tgtEl>
                                          <p:spTgt spid="121939"/>
                                        </p:tgtEl>
                                        <p:attrNameLst>
                                          <p:attrName>ppt_y</p:attrName>
                                        </p:attrNameLst>
                                      </p:cBhvr>
                                    </p:anim>
                                    <p:animRot by="21600000">
                                      <p:cBhvr>
                                        <p:cTn id="33" dur="1000">
                                          <p:stCondLst>
                                            <p:cond delay="0"/>
                                          </p:stCondLst>
                                        </p:cTn>
                                        <p:tgtEl>
                                          <p:spTgt spid="121939"/>
                                        </p:tgtEl>
                                        <p:attrNameLst>
                                          <p:attrName>r</p:attrName>
                                        </p:attrNameLst>
                                      </p:cBhvr>
                                    </p:animRot>
                                    <p:set>
                                      <p:cBhvr>
                                        <p:cTn id="34" dur="1" fill="hold">
                                          <p:stCondLst>
                                            <p:cond delay="999"/>
                                          </p:stCondLst>
                                        </p:cTn>
                                        <p:tgtEl>
                                          <p:spTgt spid="121939"/>
                                        </p:tgtEl>
                                        <p:attrNameLst>
                                          <p:attrName>style.visibility</p:attrName>
                                        </p:attrNameLst>
                                      </p:cBhvr>
                                      <p:to>
                                        <p:strVal val="hidden"/>
                                      </p:to>
                                    </p:set>
                                  </p:childTnLst>
                                </p:cTn>
                              </p:par>
                            </p:childTnLst>
                          </p:cTn>
                        </p:par>
                        <p:par>
                          <p:cTn id="35" fill="hold">
                            <p:stCondLst>
                              <p:cond delay="1701"/>
                            </p:stCondLst>
                            <p:childTnLst>
                              <p:par>
                                <p:cTn id="36" presetID="1" presetClass="exit" presetSubtype="0" fill="hold" grpId="0" nodeType="afterEffect">
                                  <p:stCondLst>
                                    <p:cond delay="0"/>
                                  </p:stCondLst>
                                  <p:childTnLst>
                                    <p:set>
                                      <p:cBhvr>
                                        <p:cTn id="37" dur="1" fill="hold">
                                          <p:stCondLst>
                                            <p:cond delay="0"/>
                                          </p:stCondLst>
                                        </p:cTn>
                                        <p:tgtEl>
                                          <p:spTgt spid="121938"/>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1219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32" grpId="0" autoUpdateAnimBg="0"/>
      <p:bldP spid="121933" grpId="0" autoUpdateAnimBg="0"/>
      <p:bldP spid="121938" grpId="0" autoUpdateAnimBg="0"/>
      <p:bldP spid="121939" grpId="0" autoUpdateAnimBg="0"/>
      <p:bldP spid="121940" grpId="0" autoUpdateAnimBg="0"/>
      <p:bldP spid="121941" grpId="0" autoUpdateAnimBg="0"/>
      <p:bldP spid="121942"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468313" y="1808163"/>
            <a:ext cx="8496300" cy="1955800"/>
          </a:xfrm>
          <a:prstGeom prst="rect">
            <a:avLst/>
          </a:prstGeom>
          <a:noFill/>
          <a:ln w="9525">
            <a:noFill/>
            <a:miter lim="800000"/>
          </a:ln>
          <a:effectLst/>
        </p:spPr>
        <p:txBody>
          <a:bodyPr>
            <a:spAutoFit/>
          </a:bodyPr>
          <a:lstStyle/>
          <a:p>
            <a:pPr marL="342900" indent="-342900">
              <a:spcBef>
                <a:spcPct val="20000"/>
              </a:spcBef>
              <a:buFontTx/>
              <a:buChar char="•"/>
              <a:defRPr/>
            </a:pPr>
            <a:endParaRPr lang="zh-CN" altLang="zh-CN" sz="3600" dirty="0">
              <a:solidFill>
                <a:srgbClr val="0000CC"/>
              </a:solidFill>
              <a:effectLst>
                <a:outerShdw blurRad="38100" dist="38100" dir="2700000" algn="tl">
                  <a:srgbClr val="C0C0C0"/>
                </a:outerShdw>
              </a:effectLst>
              <a:latin typeface="幼圆" panose="02010509060101010101" pitchFamily="49" charset="-122"/>
              <a:ea typeface="幼圆" panose="02010509060101010101" pitchFamily="49" charset="-122"/>
            </a:endParaRPr>
          </a:p>
          <a:p>
            <a:pPr marL="342900" indent="-342900">
              <a:spcBef>
                <a:spcPct val="20000"/>
              </a:spcBef>
              <a:defRPr/>
            </a:pPr>
            <a:r>
              <a:rPr lang="zh-CN" altLang="zh-CN" sz="3600" dirty="0">
                <a:solidFill>
                  <a:srgbClr val="0000CC"/>
                </a:solidFill>
                <a:effectLst>
                  <a:outerShdw blurRad="38100" dist="38100" dir="2700000" algn="tl">
                    <a:srgbClr val="C0C0C0"/>
                  </a:outerShdw>
                </a:effectLst>
                <a:latin typeface="幼圆" panose="02010509060101010101" pitchFamily="49" charset="-122"/>
                <a:ea typeface="幼圆" panose="02010509060101010101" pitchFamily="49" charset="-122"/>
              </a:rPr>
              <a:t>4 </a:t>
            </a:r>
            <a:r>
              <a:rPr lang="zh-CN" sz="3600" dirty="0">
                <a:solidFill>
                  <a:srgbClr val="0000CC"/>
                </a:solidFill>
                <a:effectLst>
                  <a:outerShdw blurRad="38100" dist="38100" dir="2700000" algn="tl">
                    <a:srgbClr val="C0C0C0"/>
                  </a:outerShdw>
                </a:effectLst>
                <a:latin typeface="幼圆" panose="02010509060101010101" pitchFamily="49" charset="-122"/>
                <a:ea typeface="幼圆" panose="02010509060101010101" pitchFamily="49" charset="-122"/>
              </a:rPr>
              <a:t>基于分组密码与离散对数的</a:t>
            </a:r>
            <a:r>
              <a:rPr lang="zh-CN" altLang="zh-CN" sz="3600" dirty="0">
                <a:solidFill>
                  <a:srgbClr val="0000CC"/>
                </a:solidFill>
                <a:effectLst>
                  <a:outerShdw blurRad="38100" dist="38100" dir="2700000" algn="tl">
                    <a:srgbClr val="C0C0C0"/>
                  </a:outerShdw>
                </a:effectLst>
                <a:latin typeface="幼圆" panose="02010509060101010101" pitchFamily="49" charset="-122"/>
                <a:ea typeface="幼圆" panose="02010509060101010101" pitchFamily="49" charset="-122"/>
              </a:rPr>
              <a:t>Hash</a:t>
            </a:r>
            <a:r>
              <a:rPr lang="zh-CN" sz="3600" dirty="0">
                <a:solidFill>
                  <a:srgbClr val="0000CC"/>
                </a:solidFill>
                <a:effectLst>
                  <a:outerShdw blurRad="38100" dist="38100" dir="2700000" algn="tl">
                    <a:srgbClr val="C0C0C0"/>
                  </a:outerShdw>
                </a:effectLst>
                <a:latin typeface="幼圆" panose="02010509060101010101" pitchFamily="49" charset="-122"/>
                <a:ea typeface="幼圆" panose="02010509060101010101" pitchFamily="49" charset="-122"/>
              </a:rPr>
              <a:t>函数</a:t>
            </a:r>
            <a:endParaRPr lang="zh-CN" sz="3600" dirty="0">
              <a:solidFill>
                <a:srgbClr val="0000CC"/>
              </a:solidFill>
              <a:effectLst>
                <a:outerShdw blurRad="38100" dist="38100" dir="2700000" algn="tl">
                  <a:srgbClr val="C0C0C0"/>
                </a:outerShdw>
              </a:effectLst>
              <a:latin typeface="幼圆" panose="02010509060101010101" pitchFamily="49" charset="-122"/>
              <a:ea typeface="幼圆" panose="02010509060101010101" pitchFamily="49" charset="-122"/>
            </a:endParaRPr>
          </a:p>
          <a:p>
            <a:pPr marL="342900" indent="-342900">
              <a:spcBef>
                <a:spcPct val="20000"/>
              </a:spcBef>
              <a:buFontTx/>
              <a:buChar char="•"/>
              <a:defRPr/>
            </a:pPr>
            <a:endParaRPr lang="zh-CN" altLang="zh-CN" sz="3600"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idx="1"/>
          </p:nvPr>
        </p:nvSpPr>
        <p:spPr>
          <a:xfrm>
            <a:off x="766763" y="1820863"/>
            <a:ext cx="7567612" cy="1304925"/>
          </a:xfrm>
        </p:spPr>
        <p:txBody>
          <a:bodyPr>
            <a:spAutoFit/>
          </a:bodyPr>
          <a:lstStyle/>
          <a:p>
            <a:pPr eaLnBrk="1" hangingPunct="1"/>
            <a:r>
              <a:rPr lang="zh-CN" altLang="zh-CN" smtClean="0"/>
              <a:t>Hash</a:t>
            </a:r>
            <a:r>
              <a:rPr lang="zh-CN" smtClean="0"/>
              <a:t>函数的间接构造法</a:t>
            </a:r>
            <a:endParaRPr lang="zh-CN" smtClean="0"/>
          </a:p>
          <a:p>
            <a:pPr lvl="1" eaLnBrk="1" hangingPunct="1"/>
            <a:r>
              <a:rPr lang="zh-CN" smtClean="0"/>
              <a:t>利用已有的密码算法构造</a:t>
            </a:r>
            <a:r>
              <a:rPr lang="zh-CN" altLang="zh-CN" smtClean="0"/>
              <a:t>Hash</a:t>
            </a:r>
            <a:r>
              <a:rPr lang="zh-CN" smtClean="0"/>
              <a:t>函数</a:t>
            </a:r>
            <a:endParaRPr lang="zh-CN" smtClean="0"/>
          </a:p>
          <a:p>
            <a:pPr lvl="1" eaLnBrk="1" hangingPunct="1"/>
            <a:r>
              <a:rPr lang="zh-CN" smtClean="0"/>
              <a:t>如果密码算法是安全的，那么利用它所构造的</a:t>
            </a:r>
            <a:r>
              <a:rPr lang="zh-CN" altLang="zh-CN" smtClean="0"/>
              <a:t>Hash</a:t>
            </a:r>
            <a:r>
              <a:rPr lang="zh-CN" smtClean="0"/>
              <a:t>函数也是安全的</a:t>
            </a:r>
            <a:endParaRPr lang="zh-CN"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内容占位符 2"/>
          <p:cNvSpPr>
            <a:spLocks noGrp="1"/>
          </p:cNvSpPr>
          <p:nvPr>
            <p:ph idx="1"/>
          </p:nvPr>
        </p:nvSpPr>
        <p:spPr>
          <a:xfrm>
            <a:off x="395288" y="765175"/>
            <a:ext cx="8748712" cy="4525963"/>
          </a:xfrm>
        </p:spPr>
        <p:txBody>
          <a:bodyPr/>
          <a:lstStyle/>
          <a:p>
            <a:pPr eaLnBrk="1" hangingPunct="1"/>
            <a:r>
              <a:rPr lang="zh-CN" altLang="en-US" sz="2400" smtClean="0"/>
              <a:t>利用已有的分组密码来构造</a:t>
            </a:r>
            <a:r>
              <a:rPr lang="en-US" altLang="zh-CN" sz="2400" smtClean="0"/>
              <a:t>Hash</a:t>
            </a:r>
            <a:r>
              <a:rPr lang="zh-CN" altLang="en-US" sz="2400" smtClean="0"/>
              <a:t>函数是一种常见的比较简单的构造方法。</a:t>
            </a:r>
            <a:endParaRPr lang="zh-CN" altLang="en-US" sz="2400" smtClean="0"/>
          </a:p>
          <a:p>
            <a:pPr eaLnBrk="1" hangingPunct="1"/>
            <a:r>
              <a:rPr lang="zh-CN" altLang="en-US" sz="2400" smtClean="0"/>
              <a:t>考虑到</a:t>
            </a:r>
            <a:r>
              <a:rPr lang="en-US" altLang="zh-CN" sz="2400" smtClean="0"/>
              <a:t>CBC</a:t>
            </a:r>
            <a:r>
              <a:rPr lang="zh-CN" altLang="en-US" sz="2400" smtClean="0"/>
              <a:t>和</a:t>
            </a:r>
            <a:r>
              <a:rPr lang="en-US" altLang="zh-CN" sz="2400" smtClean="0"/>
              <a:t>CFB</a:t>
            </a:r>
            <a:r>
              <a:rPr lang="zh-CN" altLang="en-US" sz="2400" smtClean="0"/>
              <a:t>工作模式的特点</a:t>
            </a:r>
            <a:r>
              <a:rPr lang="en-US" altLang="zh-CN" sz="2400" smtClean="0"/>
              <a:t>: </a:t>
            </a:r>
            <a:endParaRPr lang="en-US" altLang="zh-CN" sz="2400" smtClean="0"/>
          </a:p>
          <a:p>
            <a:pPr lvl="1" eaLnBrk="1" hangingPunct="1"/>
            <a:r>
              <a:rPr lang="zh-CN" altLang="en-US" sz="2000" smtClean="0"/>
              <a:t>一个明文块的改变，在加密时会引起相应的密文块及其后的所有密文块的改变。</a:t>
            </a:r>
            <a:endParaRPr lang="zh-CN" altLang="en-US" sz="2000" smtClean="0"/>
          </a:p>
          <a:p>
            <a:pPr eaLnBrk="1" hangingPunct="1">
              <a:buFontTx/>
              <a:buNone/>
            </a:pPr>
            <a:r>
              <a:rPr lang="zh-CN" altLang="en-US" sz="2400" smtClean="0"/>
              <a:t>    因此，可以利用分组密码的</a:t>
            </a:r>
            <a:r>
              <a:rPr lang="en-US" altLang="zh-CN" sz="2400" smtClean="0"/>
              <a:t>CBC</a:t>
            </a:r>
            <a:r>
              <a:rPr lang="zh-CN" altLang="en-US" sz="2400" smtClean="0"/>
              <a:t>和</a:t>
            </a:r>
            <a:r>
              <a:rPr lang="en-US" altLang="zh-CN" sz="2400" smtClean="0"/>
              <a:t>CFB</a:t>
            </a:r>
            <a:r>
              <a:rPr lang="zh-CN" altLang="en-US" sz="2400" smtClean="0"/>
              <a:t>工作模式来构造</a:t>
            </a:r>
            <a:r>
              <a:rPr lang="en-US" altLang="zh-CN" sz="2400" smtClean="0"/>
              <a:t>Hash</a:t>
            </a:r>
            <a:r>
              <a:rPr lang="zh-CN" altLang="en-US" sz="2400" smtClean="0"/>
              <a:t>函数</a:t>
            </a:r>
            <a:endParaRPr lang="zh-CN" altLang="en-US" sz="2400" smtClean="0"/>
          </a:p>
        </p:txBody>
      </p:sp>
      <p:sp>
        <p:nvSpPr>
          <p:cNvPr id="119811" name="TextBox 3"/>
          <p:cNvSpPr txBox="1">
            <a:spLocks noChangeArrowheads="1"/>
          </p:cNvSpPr>
          <p:nvPr/>
        </p:nvSpPr>
        <p:spPr bwMode="auto">
          <a:xfrm>
            <a:off x="0" y="0"/>
            <a:ext cx="5014913" cy="523875"/>
          </a:xfrm>
          <a:prstGeom prst="rect">
            <a:avLst/>
          </a:prstGeom>
          <a:noFill/>
          <a:ln w="9525">
            <a:noFill/>
            <a:miter lim="800000"/>
          </a:ln>
        </p:spPr>
        <p:txBody>
          <a:bodyPr wrap="none">
            <a:spAutoFit/>
          </a:bodyPr>
          <a:lstStyle/>
          <a:p>
            <a:r>
              <a:rPr lang="en-US" altLang="zh-CN" sz="2800"/>
              <a:t>1. </a:t>
            </a:r>
            <a:r>
              <a:rPr lang="zh-CN" altLang="en-US" sz="2800"/>
              <a:t>利用分组密码构造</a:t>
            </a:r>
            <a:r>
              <a:rPr lang="en-US" altLang="zh-CN" sz="2800"/>
              <a:t>Hash</a:t>
            </a:r>
            <a:r>
              <a:rPr lang="zh-CN" altLang="en-US" sz="2800"/>
              <a:t>函数</a:t>
            </a:r>
            <a:endParaRPr lang="zh-CN" alt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ph sz="half" idx="2"/>
          </p:nvPr>
        </p:nvGraphicFramePr>
        <p:xfrm>
          <a:off x="1066800" y="1219200"/>
          <a:ext cx="7162800" cy="4800600"/>
        </p:xfrm>
        <a:graphic>
          <a:graphicData uri="http://schemas.openxmlformats.org/presentationml/2006/ole">
            <mc:AlternateContent xmlns:mc="http://schemas.openxmlformats.org/markup-compatibility/2006">
              <mc:Choice xmlns:v="urn:schemas-microsoft-com:vml" Requires="v">
                <p:oleObj spid="_x0000_s2049" name="" r:id="rId1" imgW="6682740" imgH="3657600" progId="">
                  <p:embed/>
                </p:oleObj>
              </mc:Choice>
              <mc:Fallback>
                <p:oleObj name="" r:id="rId1" imgW="6682740" imgH="3657600" progId="">
                  <p:embed/>
                  <p:pic>
                    <p:nvPicPr>
                      <p:cNvPr id="0" name="Object 2"/>
                      <p:cNvPicPr>
                        <a:picLocks noChangeAspect="1"/>
                      </p:cNvPicPr>
                      <p:nvPr/>
                    </p:nvPicPr>
                    <p:blipFill>
                      <a:blip r:embed="rId2"/>
                      <a:stretch>
                        <a:fillRect/>
                      </a:stretch>
                    </p:blipFill>
                    <p:spPr>
                      <a:xfrm>
                        <a:off x="1066800" y="1219200"/>
                        <a:ext cx="7162800" cy="4800600"/>
                      </a:xfrm>
                      <a:prstGeom prst="rect">
                        <a:avLst/>
                      </a:prstGeom>
                      <a:noFill/>
                      <a:ln w="9525">
                        <a:noFill/>
                      </a:ln>
                    </p:spPr>
                  </p:pic>
                </p:oleObj>
              </mc:Fallback>
            </mc:AlternateContent>
          </a:graphicData>
        </a:graphic>
      </p:graphicFrame>
      <p:sp>
        <p:nvSpPr>
          <p:cNvPr id="14339" name="Rectangle 3"/>
          <p:cNvSpPr>
            <a:spLocks noChangeArrowheads="1"/>
          </p:cNvSpPr>
          <p:nvPr/>
        </p:nvSpPr>
        <p:spPr bwMode="auto">
          <a:xfrm>
            <a:off x="533400" y="3716338"/>
            <a:ext cx="3810000" cy="2303462"/>
          </a:xfrm>
          <a:prstGeom prst="rect">
            <a:avLst/>
          </a:prstGeom>
          <a:noFill/>
          <a:ln w="9525">
            <a:noFill/>
            <a:miter lim="800000"/>
          </a:ln>
        </p:spPr>
        <p:txBody>
          <a:bodyPr anchor="b"/>
          <a:lstStyle/>
          <a:p>
            <a:pPr algn="ctr"/>
            <a:r>
              <a:rPr lang="zh-CN" sz="3200" b="1">
                <a:solidFill>
                  <a:srgbClr val="CC00CC"/>
                </a:solidFill>
              </a:rPr>
              <a:t>口令认证</a:t>
            </a:r>
            <a:br>
              <a:rPr lang="zh-CN" sz="3200" b="1">
                <a:solidFill>
                  <a:srgbClr val="CC00CC"/>
                </a:solidFill>
              </a:rPr>
            </a:br>
            <a:r>
              <a:rPr lang="zh-CN" sz="2400" b="1"/>
              <a:t>常见的</a:t>
            </a:r>
            <a:r>
              <a:rPr lang="zh-CN" altLang="zh-CN" sz="2400" b="1"/>
              <a:t>Unix</a:t>
            </a:r>
            <a:r>
              <a:rPr lang="zh-CN" sz="2400" b="1"/>
              <a:t>系统口令以及多数论坛</a:t>
            </a:r>
            <a:r>
              <a:rPr lang="zh-CN" altLang="zh-CN" sz="2400" b="1"/>
              <a:t>/</a:t>
            </a:r>
            <a:r>
              <a:rPr lang="zh-CN" sz="2400" b="1"/>
              <a:t>社区系统口令都是经</a:t>
            </a:r>
            <a:r>
              <a:rPr lang="zh-CN" altLang="zh-CN" sz="2400" b="1"/>
              <a:t>MD5</a:t>
            </a:r>
            <a:r>
              <a:rPr lang="zh-CN" sz="2400" b="1"/>
              <a:t>处理后保存其摘要信息串；</a:t>
            </a:r>
            <a:endParaRPr lang="zh-CN" sz="2400" b="1"/>
          </a:p>
        </p:txBody>
      </p:sp>
      <p:sp>
        <p:nvSpPr>
          <p:cNvPr id="2052" name="AutoShape 4">
            <a:hlinkClick r:id="rId3" action="ppaction://hlinksldjump"/>
          </p:cNvPr>
          <p:cNvSpPr>
            <a:spLocks noChangeArrowheads="1"/>
          </p:cNvSpPr>
          <p:nvPr/>
        </p:nvSpPr>
        <p:spPr bwMode="auto">
          <a:xfrm>
            <a:off x="8153400" y="5181600"/>
            <a:ext cx="733425" cy="1214438"/>
          </a:xfrm>
          <a:prstGeom prst="curvedRightArrow">
            <a:avLst>
              <a:gd name="adj1" fmla="val 37655"/>
              <a:gd name="adj2" fmla="val 66234"/>
              <a:gd name="adj3" fmla="val 33333"/>
            </a:avLst>
          </a:prstGeom>
          <a:solidFill>
            <a:schemeClr val="accent1"/>
          </a:solidFill>
          <a:ln w="9525">
            <a:solidFill>
              <a:schemeClr val="tx1"/>
            </a:solidFill>
            <a:miter lim="800000"/>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33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2"/>
          <p:cNvPicPr>
            <a:picLocks noGrp="1" noChangeAspect="1" noChangeArrowheads="1"/>
          </p:cNvPicPr>
          <p:nvPr>
            <p:ph idx="1"/>
          </p:nvPr>
        </p:nvPicPr>
        <p:blipFill>
          <a:blip r:embed="rId1" cstate="print"/>
          <a:srcRect/>
          <a:stretch>
            <a:fillRect/>
          </a:stretch>
        </p:blipFill>
        <p:spPr>
          <a:xfrm>
            <a:off x="66675" y="188913"/>
            <a:ext cx="9077325" cy="5976937"/>
          </a:xfr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2"/>
          <p:cNvPicPr>
            <a:picLocks noGrp="1" noChangeAspect="1" noChangeArrowheads="1"/>
          </p:cNvPicPr>
          <p:nvPr>
            <p:ph idx="1"/>
          </p:nvPr>
        </p:nvPicPr>
        <p:blipFill>
          <a:blip r:embed="rId1" cstate="print"/>
          <a:srcRect/>
          <a:stretch>
            <a:fillRect/>
          </a:stretch>
        </p:blipFill>
        <p:spPr>
          <a:xfrm>
            <a:off x="1116013" y="981075"/>
            <a:ext cx="6997700" cy="4586288"/>
          </a:xfr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2"/>
          <p:cNvPicPr>
            <a:picLocks noGrp="1" noChangeAspect="1" noChangeArrowheads="1"/>
          </p:cNvPicPr>
          <p:nvPr>
            <p:ph idx="1"/>
          </p:nvPr>
        </p:nvPicPr>
        <p:blipFill>
          <a:blip r:embed="rId1" cstate="print"/>
          <a:srcRect/>
          <a:stretch>
            <a:fillRect/>
          </a:stretch>
        </p:blipFill>
        <p:spPr>
          <a:xfrm>
            <a:off x="971550" y="1196975"/>
            <a:ext cx="7169150" cy="4741863"/>
          </a:xfr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2"/>
          <p:cNvPicPr>
            <a:picLocks noGrp="1" noChangeAspect="1" noChangeArrowheads="1"/>
          </p:cNvPicPr>
          <p:nvPr>
            <p:ph idx="1"/>
          </p:nvPr>
        </p:nvPicPr>
        <p:blipFill>
          <a:blip r:embed="rId1" cstate="print"/>
          <a:srcRect/>
          <a:stretch>
            <a:fillRect/>
          </a:stretch>
        </p:blipFill>
        <p:spPr>
          <a:xfrm>
            <a:off x="1257300" y="1811338"/>
            <a:ext cx="6629400" cy="4105275"/>
          </a:xfr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0" name="Picture 2"/>
          <p:cNvPicPr>
            <a:picLocks noGrp="1" noChangeAspect="1" noChangeArrowheads="1"/>
          </p:cNvPicPr>
          <p:nvPr>
            <p:ph idx="1"/>
          </p:nvPr>
        </p:nvPicPr>
        <p:blipFill>
          <a:blip r:embed="rId1" cstate="print"/>
          <a:srcRect/>
          <a:stretch>
            <a:fillRect/>
          </a:stretch>
        </p:blipFill>
        <p:spPr>
          <a:xfrm>
            <a:off x="250825" y="908050"/>
            <a:ext cx="8258175" cy="4176713"/>
          </a:xfr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4" name="Picture 2"/>
          <p:cNvPicPr>
            <a:picLocks noGrp="1" noChangeAspect="1" noChangeArrowheads="1"/>
          </p:cNvPicPr>
          <p:nvPr>
            <p:ph idx="1"/>
          </p:nvPr>
        </p:nvPicPr>
        <p:blipFill>
          <a:blip r:embed="rId1" cstate="print"/>
          <a:srcRect/>
          <a:stretch>
            <a:fillRect/>
          </a:stretch>
        </p:blipFill>
        <p:spPr>
          <a:xfrm>
            <a:off x="539750" y="1125538"/>
            <a:ext cx="7831138" cy="4335462"/>
          </a:xfr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内容占位符 2"/>
          <p:cNvSpPr>
            <a:spLocks noGrp="1"/>
          </p:cNvSpPr>
          <p:nvPr>
            <p:ph idx="1"/>
          </p:nvPr>
        </p:nvSpPr>
        <p:spPr>
          <a:xfrm>
            <a:off x="179388" y="1600200"/>
            <a:ext cx="8507412" cy="4525963"/>
          </a:xfrm>
        </p:spPr>
        <p:txBody>
          <a:bodyPr/>
          <a:lstStyle/>
          <a:p>
            <a:pPr eaLnBrk="1" hangingPunct="1">
              <a:buFontTx/>
              <a:buNone/>
            </a:pPr>
            <a:r>
              <a:rPr lang="en-US" altLang="zh-CN" smtClean="0"/>
              <a:t>• </a:t>
            </a:r>
            <a:r>
              <a:rPr lang="zh-CN" altLang="en-US" smtClean="0"/>
              <a:t>基于分组密码</a:t>
            </a:r>
            <a:r>
              <a:rPr lang="en-US" altLang="zh-CN" smtClean="0"/>
              <a:t>CBC</a:t>
            </a:r>
            <a:r>
              <a:rPr lang="zh-CN" altLang="en-US" smtClean="0"/>
              <a:t>和</a:t>
            </a:r>
            <a:r>
              <a:rPr lang="en-US" altLang="zh-CN" smtClean="0"/>
              <a:t>CFB</a:t>
            </a:r>
            <a:r>
              <a:rPr lang="zh-CN" altLang="en-US" smtClean="0"/>
              <a:t>工作模式的</a:t>
            </a:r>
            <a:r>
              <a:rPr lang="en-US" altLang="zh-CN" smtClean="0"/>
              <a:t>Hash</a:t>
            </a:r>
            <a:r>
              <a:rPr lang="zh-CN" altLang="en-US" smtClean="0"/>
              <a:t>函数中的密钥</a:t>
            </a:r>
            <a:r>
              <a:rPr lang="en-US" altLang="zh-CN" smtClean="0"/>
              <a:t>k</a:t>
            </a:r>
            <a:r>
              <a:rPr lang="zh-CN" altLang="en-US" smtClean="0"/>
              <a:t>：</a:t>
            </a:r>
            <a:endParaRPr lang="en-US" altLang="zh-CN" smtClean="0"/>
          </a:p>
          <a:p>
            <a:pPr lvl="1" eaLnBrk="1" hangingPunct="1">
              <a:buFontTx/>
              <a:buNone/>
            </a:pPr>
            <a:r>
              <a:rPr lang="zh-CN" altLang="en-US" smtClean="0"/>
              <a:t>若</a:t>
            </a:r>
            <a:r>
              <a:rPr lang="en-US" altLang="zh-CN" smtClean="0"/>
              <a:t>k </a:t>
            </a:r>
            <a:r>
              <a:rPr lang="zh-CN" altLang="en-US" smtClean="0"/>
              <a:t>保密，则是带密钥的</a:t>
            </a:r>
            <a:r>
              <a:rPr lang="en-US" altLang="zh-CN" smtClean="0"/>
              <a:t>Hash</a:t>
            </a:r>
            <a:r>
              <a:rPr lang="zh-CN" altLang="en-US" smtClean="0"/>
              <a:t>函数，此类</a:t>
            </a:r>
            <a:r>
              <a:rPr lang="en-US" altLang="zh-CN" smtClean="0"/>
              <a:t>Hash </a:t>
            </a:r>
            <a:r>
              <a:rPr lang="zh-CN" altLang="en-US" smtClean="0"/>
              <a:t>函数常用于产生</a:t>
            </a:r>
            <a:r>
              <a:rPr lang="en-US" altLang="zh-CN" smtClean="0"/>
              <a:t>MAC</a:t>
            </a:r>
            <a:r>
              <a:rPr lang="zh-CN" altLang="en-US" smtClean="0"/>
              <a:t>，用于保证消息的完整性。</a:t>
            </a:r>
            <a:endParaRPr lang="en-US" altLang="zh-CN" smtClean="0"/>
          </a:p>
          <a:p>
            <a:pPr lvl="1" eaLnBrk="1" hangingPunct="1">
              <a:buFontTx/>
              <a:buNone/>
            </a:pPr>
            <a:r>
              <a:rPr lang="zh-CN" altLang="en-US" smtClean="0"/>
              <a:t>若</a:t>
            </a:r>
            <a:r>
              <a:rPr lang="en-US" altLang="zh-CN" smtClean="0"/>
              <a:t>k</a:t>
            </a:r>
            <a:r>
              <a:rPr lang="zh-CN" altLang="en-US" smtClean="0"/>
              <a:t>公开，则此类</a:t>
            </a:r>
            <a:r>
              <a:rPr lang="en-US" altLang="zh-CN" smtClean="0"/>
              <a:t>Hash</a:t>
            </a:r>
            <a:r>
              <a:rPr lang="zh-CN" altLang="en-US" smtClean="0"/>
              <a:t>函数是不安全的，甚至不是弱无碰撞</a:t>
            </a:r>
            <a:endParaRPr lang="zh-CN" altLang="en-US" smtClean="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4925" y="117475"/>
            <a:ext cx="8229600" cy="1143000"/>
          </a:xfrm>
        </p:spPr>
        <p:txBody>
          <a:bodyPr/>
          <a:lstStyle/>
          <a:p>
            <a:pPr algn="l" eaLnBrk="1" hangingPunct="1"/>
            <a:r>
              <a:rPr lang="en-US" altLang="zh-CN" sz="3600" smtClean="0"/>
              <a:t>2. </a:t>
            </a:r>
            <a:r>
              <a:rPr lang="zh-CN" altLang="en-US" sz="3600" smtClean="0"/>
              <a:t>基于离散对数问题构造Hash函数</a:t>
            </a:r>
            <a:endParaRPr lang="zh-CN" altLang="en-US" sz="3600" smtClean="0"/>
          </a:p>
        </p:txBody>
      </p:sp>
      <p:sp>
        <p:nvSpPr>
          <p:cNvPr id="128003" name="Rectangle 3"/>
          <p:cNvSpPr>
            <a:spLocks noGrp="1" noChangeArrowheads="1"/>
          </p:cNvSpPr>
          <p:nvPr>
            <p:ph type="body" idx="1"/>
          </p:nvPr>
        </p:nvSpPr>
        <p:spPr>
          <a:xfrm>
            <a:off x="457200" y="1600200"/>
            <a:ext cx="8580438" cy="4525963"/>
          </a:xfrm>
        </p:spPr>
        <p:txBody>
          <a:bodyPr/>
          <a:lstStyle/>
          <a:p>
            <a:pPr eaLnBrk="1" hangingPunct="1"/>
            <a:r>
              <a:rPr lang="zh-CN" sz="2400" smtClean="0"/>
              <a:t>基于一些困难数学问题，诸如离散对数问题、因子分解问题、背包问题等可以构造出一些</a:t>
            </a:r>
            <a:r>
              <a:rPr lang="zh-CN" altLang="zh-CN" sz="2400" smtClean="0"/>
              <a:t>Hash</a:t>
            </a:r>
            <a:r>
              <a:rPr lang="zh-CN" sz="2400" smtClean="0"/>
              <a:t>函数，这些</a:t>
            </a:r>
            <a:r>
              <a:rPr lang="zh-CN" altLang="zh-CN" sz="2400" smtClean="0"/>
              <a:t>Hash</a:t>
            </a:r>
            <a:r>
              <a:rPr lang="zh-CN" sz="2400" smtClean="0"/>
              <a:t>函数的安全性依赖于对应数学问题的困难性</a:t>
            </a:r>
            <a:endParaRPr lang="zh-CN" sz="2400" smtClean="0"/>
          </a:p>
          <a:p>
            <a:pPr eaLnBrk="1" hangingPunct="1"/>
            <a:r>
              <a:rPr lang="zh-CN" altLang="zh-CN" sz="2400" smtClean="0"/>
              <a:t>Chaum</a:t>
            </a:r>
            <a:r>
              <a:rPr lang="zh-CN" sz="2400" smtClean="0"/>
              <a:t>、</a:t>
            </a:r>
            <a:r>
              <a:rPr lang="zh-CN" altLang="zh-CN" sz="2400" smtClean="0"/>
              <a:t>Heijst</a:t>
            </a:r>
            <a:r>
              <a:rPr lang="zh-CN" sz="2400" smtClean="0"/>
              <a:t>和</a:t>
            </a:r>
            <a:r>
              <a:rPr lang="zh-CN" altLang="zh-CN" sz="2400" smtClean="0"/>
              <a:t>Pfitzmann</a:t>
            </a:r>
            <a:r>
              <a:rPr lang="zh-CN" sz="2400" smtClean="0"/>
              <a:t>（</a:t>
            </a:r>
            <a:r>
              <a:rPr lang="zh-CN" altLang="zh-CN" sz="2400" smtClean="0"/>
              <a:t>1992</a:t>
            </a:r>
            <a:r>
              <a:rPr lang="zh-CN" sz="2400" smtClean="0"/>
              <a:t>年）提出的基于离散对数问题构造的</a:t>
            </a:r>
            <a:r>
              <a:rPr lang="zh-CN" altLang="zh-CN" sz="2400" smtClean="0"/>
              <a:t>Hash</a:t>
            </a:r>
            <a:r>
              <a:rPr lang="zh-CN" sz="2400" smtClean="0"/>
              <a:t>函数</a:t>
            </a:r>
            <a:endParaRPr lang="zh-CN" sz="2400" smtClean="0"/>
          </a:p>
          <a:p>
            <a:pPr lvl="1" eaLnBrk="1" hangingPunct="1"/>
            <a:r>
              <a:rPr lang="zh-CN" sz="2400" smtClean="0"/>
              <a:t>运行速度不是很快</a:t>
            </a:r>
            <a:endParaRPr lang="zh-CN" sz="2400" smtClean="0"/>
          </a:p>
          <a:p>
            <a:pPr lvl="1" eaLnBrk="1" hangingPunct="1"/>
            <a:r>
              <a:rPr lang="zh-CN" sz="2400" smtClean="0"/>
              <a:t>可以证明是安全的</a:t>
            </a:r>
            <a:r>
              <a:rPr lang="zh-CN" altLang="zh-CN" sz="2400" smtClean="0"/>
              <a:t>.</a:t>
            </a:r>
            <a:endParaRPr lang="zh-CN" altLang="zh-CN" sz="2400"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body" idx="1"/>
          </p:nvPr>
        </p:nvSpPr>
        <p:spPr>
          <a:xfrm>
            <a:off x="504825" y="730250"/>
            <a:ext cx="8388350" cy="2395538"/>
          </a:xfrm>
        </p:spPr>
        <p:txBody>
          <a:bodyPr>
            <a:spAutoFit/>
          </a:bodyPr>
          <a:lstStyle/>
          <a:p>
            <a:pPr eaLnBrk="1" hangingPunct="1">
              <a:buFontTx/>
              <a:buNone/>
            </a:pPr>
            <a:r>
              <a:rPr lang="zh-CN" altLang="en-US" sz="2800" smtClean="0"/>
              <a:t>举例：Chaum</a:t>
            </a:r>
            <a:r>
              <a:rPr lang="zh-CN" altLang="en-US" sz="2800" smtClean="0">
                <a:sym typeface="Symbol" panose="05050102010706020507" pitchFamily="18" charset="2"/>
              </a:rPr>
              <a:t></a:t>
            </a:r>
            <a:r>
              <a:rPr lang="zh-CN" altLang="en-US" sz="2800" smtClean="0"/>
              <a:t>Heijst</a:t>
            </a:r>
            <a:r>
              <a:rPr lang="zh-CN" altLang="en-US" sz="2800" smtClean="0">
                <a:sym typeface="Symbol" panose="05050102010706020507" pitchFamily="18" charset="2"/>
              </a:rPr>
              <a:t>P</a:t>
            </a:r>
            <a:r>
              <a:rPr lang="zh-CN" altLang="en-US" sz="2800" smtClean="0"/>
              <a:t>fitzmann Hash函数的构造</a:t>
            </a:r>
            <a:endParaRPr lang="zh-CN" altLang="en-US" sz="2800" smtClean="0"/>
          </a:p>
          <a:p>
            <a:pPr eaLnBrk="1" hangingPunct="1">
              <a:buFontTx/>
              <a:buNone/>
            </a:pPr>
            <a:r>
              <a:rPr lang="zh-CN" altLang="en-US" sz="2800" smtClean="0"/>
              <a:t>     </a:t>
            </a:r>
            <a:endParaRPr lang="zh-CN" altLang="en-US" sz="2800" smtClean="0"/>
          </a:p>
          <a:p>
            <a:pPr eaLnBrk="1" hangingPunct="1">
              <a:buFontTx/>
              <a:buNone/>
            </a:pPr>
            <a:r>
              <a:rPr lang="zh-CN" altLang="en-US" sz="2800" smtClean="0"/>
              <a:t>设</a:t>
            </a:r>
            <a:r>
              <a:rPr lang="zh-CN" altLang="en-US" sz="2800" i="1" smtClean="0"/>
              <a:t>p</a:t>
            </a:r>
            <a:r>
              <a:rPr lang="zh-CN" altLang="en-US" sz="2800" smtClean="0"/>
              <a:t>是一个大素数，</a:t>
            </a:r>
            <a:r>
              <a:rPr lang="zh-CN" altLang="en-US" sz="2800" i="1" smtClean="0"/>
              <a:t>q</a:t>
            </a:r>
            <a:r>
              <a:rPr lang="zh-CN" altLang="en-US" sz="2800" smtClean="0"/>
              <a:t>=(</a:t>
            </a:r>
            <a:r>
              <a:rPr lang="zh-CN" altLang="en-US" sz="2800" i="1" smtClean="0"/>
              <a:t>p</a:t>
            </a:r>
            <a:r>
              <a:rPr lang="zh-CN" altLang="en-US" sz="2800" smtClean="0">
                <a:sym typeface="Symbol" panose="05050102010706020507" pitchFamily="18" charset="2"/>
              </a:rPr>
              <a:t></a:t>
            </a:r>
            <a:r>
              <a:rPr lang="zh-CN" altLang="en-US" sz="2800" smtClean="0"/>
              <a:t>1)/2是一个素数，</a:t>
            </a:r>
            <a:r>
              <a:rPr lang="zh-CN" altLang="en-US" sz="2800" i="1" smtClean="0">
                <a:sym typeface="Symbol" panose="05050102010706020507" pitchFamily="18" charset="2"/>
              </a:rPr>
              <a:t></a:t>
            </a:r>
            <a:r>
              <a:rPr lang="zh-CN" altLang="en-US" sz="2800" i="1" smtClean="0"/>
              <a:t> </a:t>
            </a:r>
            <a:r>
              <a:rPr lang="zh-CN" altLang="en-US" sz="2800" smtClean="0"/>
              <a:t>和</a:t>
            </a:r>
            <a:r>
              <a:rPr lang="zh-CN" altLang="en-US" sz="2800" i="1" smtClean="0">
                <a:sym typeface="Symbol" panose="05050102010706020507" pitchFamily="18" charset="2"/>
              </a:rPr>
              <a:t></a:t>
            </a:r>
            <a:r>
              <a:rPr lang="zh-CN" altLang="en-US" sz="2800" i="1" smtClean="0"/>
              <a:t> </a:t>
            </a:r>
            <a:r>
              <a:rPr lang="zh-CN" altLang="en-US" sz="2800" smtClean="0"/>
              <a:t>是</a:t>
            </a:r>
            <a:r>
              <a:rPr lang="zh-CN" altLang="en-US" sz="2800" i="1" smtClean="0"/>
              <a:t>Z</a:t>
            </a:r>
            <a:r>
              <a:rPr lang="zh-CN" altLang="en-US" sz="2800" i="1" baseline="-25000" smtClean="0"/>
              <a:t>p</a:t>
            </a:r>
            <a:r>
              <a:rPr lang="zh-CN" altLang="en-US" sz="2800" smtClean="0"/>
              <a:t>的两个本原元。假设离散对数log</a:t>
            </a:r>
            <a:r>
              <a:rPr lang="zh-CN" altLang="en-US" sz="2800" i="1" baseline="-25000" smtClean="0">
                <a:sym typeface="Symbol" panose="05050102010706020507" pitchFamily="18" charset="2"/>
              </a:rPr>
              <a:t></a:t>
            </a:r>
            <a:r>
              <a:rPr lang="zh-CN" altLang="en-US" sz="2800" i="1" smtClean="0">
                <a:sym typeface="Symbol" panose="05050102010706020507" pitchFamily="18" charset="2"/>
              </a:rPr>
              <a:t></a:t>
            </a:r>
            <a:r>
              <a:rPr lang="zh-CN" altLang="en-US" sz="2800" smtClean="0"/>
              <a:t>是计算上不可行的。定义Hash函数</a:t>
            </a:r>
            <a:r>
              <a:rPr lang="zh-CN" altLang="en-US" sz="2800" i="1" smtClean="0"/>
              <a:t>h</a:t>
            </a:r>
            <a:r>
              <a:rPr lang="zh-CN" altLang="en-US" sz="2800" smtClean="0"/>
              <a:t>为：</a:t>
            </a:r>
            <a:endParaRPr lang="zh-CN" altLang="en-US" sz="2800" smtClean="0"/>
          </a:p>
        </p:txBody>
      </p:sp>
      <p:sp>
        <p:nvSpPr>
          <p:cNvPr id="19460" name="Rectangle 3"/>
          <p:cNvSpPr>
            <a:spLocks noChangeArrowheads="1"/>
          </p:cNvSpPr>
          <p:nvPr/>
        </p:nvSpPr>
        <p:spPr bwMode="auto">
          <a:xfrm>
            <a:off x="0" y="0"/>
            <a:ext cx="9144000" cy="0"/>
          </a:xfrm>
          <a:prstGeom prst="rect">
            <a:avLst/>
          </a:prstGeom>
          <a:noFill/>
          <a:ln w="9525">
            <a:noFill/>
            <a:miter lim="800000"/>
          </a:ln>
        </p:spPr>
        <p:txBody>
          <a:bodyPr wrap="none" lIns="0" tIns="0" rIns="0" bIns="0" anchor="ctr">
            <a:spAutoFit/>
          </a:bodyPr>
          <a:lstStyle/>
          <a:p>
            <a:endParaRPr lang="zh-CN" altLang="en-US"/>
          </a:p>
        </p:txBody>
      </p:sp>
      <p:sp>
        <p:nvSpPr>
          <p:cNvPr id="19461" name="Rectangle 4"/>
          <p:cNvSpPr>
            <a:spLocks noChangeArrowheads="1"/>
          </p:cNvSpPr>
          <p:nvPr/>
        </p:nvSpPr>
        <p:spPr bwMode="auto">
          <a:xfrm>
            <a:off x="0" y="3209925"/>
            <a:ext cx="9144000" cy="0"/>
          </a:xfrm>
          <a:prstGeom prst="rect">
            <a:avLst/>
          </a:prstGeom>
          <a:noFill/>
          <a:ln w="9525">
            <a:noFill/>
            <a:miter lim="800000"/>
          </a:ln>
        </p:spPr>
        <p:txBody>
          <a:bodyPr wrap="none" lIns="0" tIns="0" rIns="0" bIns="0" anchor="ctr">
            <a:spAutoFit/>
          </a:bodyPr>
          <a:lstStyle/>
          <a:p>
            <a:endParaRPr lang="zh-CN" altLang="en-US"/>
          </a:p>
        </p:txBody>
      </p:sp>
      <p:graphicFrame>
        <p:nvGraphicFramePr>
          <p:cNvPr id="19458" name="Object 5"/>
          <p:cNvGraphicFramePr>
            <a:graphicFrameLocks noChangeAspect="1"/>
          </p:cNvGraphicFramePr>
          <p:nvPr/>
        </p:nvGraphicFramePr>
        <p:xfrm>
          <a:off x="2124075" y="3717925"/>
          <a:ext cx="4860925" cy="1295400"/>
        </p:xfrm>
        <a:graphic>
          <a:graphicData uri="http://schemas.openxmlformats.org/presentationml/2006/ole">
            <mc:AlternateContent xmlns:mc="http://schemas.openxmlformats.org/markup-compatibility/2006">
              <mc:Choice xmlns:v="urn:schemas-microsoft-com:vml" Requires="v">
                <p:oleObj spid="_x0000_s19457" name="" r:id="rId1" imgW="41148000" imgH="12192000" progId="Equation.3">
                  <p:embed/>
                </p:oleObj>
              </mc:Choice>
              <mc:Fallback>
                <p:oleObj name="" r:id="rId1" imgW="41148000" imgH="12192000" progId="Equation.3">
                  <p:embed/>
                  <p:pic>
                    <p:nvPicPr>
                      <p:cNvPr id="0" name="Object 5"/>
                      <p:cNvPicPr>
                        <a:picLocks noChangeAspect="1"/>
                      </p:cNvPicPr>
                      <p:nvPr/>
                    </p:nvPicPr>
                    <p:blipFill>
                      <a:blip r:embed="rId2"/>
                      <a:stretch>
                        <a:fillRect/>
                      </a:stretch>
                    </p:blipFill>
                    <p:spPr>
                      <a:xfrm>
                        <a:off x="2124075" y="3717925"/>
                        <a:ext cx="4860925" cy="1295400"/>
                      </a:xfrm>
                      <a:prstGeom prst="rect">
                        <a:avLst/>
                      </a:prstGeom>
                      <a:solidFill>
                        <a:srgbClr val="FFFF99"/>
                      </a:solidFill>
                      <a:ln w="38100" cap="flat" cmpd="sng">
                        <a:solidFill>
                          <a:srgbClr val="008080"/>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body" idx="1"/>
          </p:nvPr>
        </p:nvSpPr>
        <p:spPr>
          <a:xfrm>
            <a:off x="1062038" y="730250"/>
            <a:ext cx="7200900" cy="2501900"/>
          </a:xfrm>
        </p:spPr>
        <p:txBody>
          <a:bodyPr>
            <a:spAutoFit/>
          </a:bodyPr>
          <a:lstStyle/>
          <a:p>
            <a:pPr eaLnBrk="1" hangingPunct="1"/>
            <a:r>
              <a:rPr lang="zh-CN" altLang="zh-CN" sz="2400" smtClean="0"/>
              <a:t>Chaum</a:t>
            </a:r>
            <a:r>
              <a:rPr lang="zh-CN" altLang="zh-CN" sz="2400" smtClean="0">
                <a:sym typeface="Symbol" panose="05050102010706020507" pitchFamily="18" charset="2"/>
              </a:rPr>
              <a:t></a:t>
            </a:r>
            <a:r>
              <a:rPr lang="zh-CN" altLang="zh-CN" sz="2400" smtClean="0"/>
              <a:t>Heijst</a:t>
            </a:r>
            <a:r>
              <a:rPr lang="zh-CN" altLang="zh-CN" sz="2400" smtClean="0">
                <a:sym typeface="Symbol" panose="05050102010706020507" pitchFamily="18" charset="2"/>
              </a:rPr>
              <a:t>P</a:t>
            </a:r>
            <a:r>
              <a:rPr lang="zh-CN" altLang="zh-CN" sz="2400" smtClean="0"/>
              <a:t>fitzmann Hash</a:t>
            </a:r>
            <a:r>
              <a:rPr lang="zh-CN" sz="2400" smtClean="0"/>
              <a:t>函数是强抗碰撞的</a:t>
            </a:r>
            <a:endParaRPr lang="zh-CN" sz="2400" smtClean="0"/>
          </a:p>
          <a:p>
            <a:pPr eaLnBrk="1" hangingPunct="1"/>
            <a:endParaRPr lang="zh-CN" altLang="zh-CN" sz="2400" smtClean="0"/>
          </a:p>
          <a:p>
            <a:pPr eaLnBrk="1" hangingPunct="1">
              <a:buFontTx/>
              <a:buNone/>
            </a:pPr>
            <a:r>
              <a:rPr lang="zh-CN" altLang="zh-CN" sz="2400" smtClean="0"/>
              <a:t>    </a:t>
            </a:r>
            <a:r>
              <a:rPr lang="zh-CN" sz="2400" smtClean="0"/>
              <a:t>用反证法，如果</a:t>
            </a:r>
            <a:r>
              <a:rPr lang="zh-CN" altLang="zh-CN" sz="2400" smtClean="0"/>
              <a:t>Hash</a:t>
            </a:r>
            <a:r>
              <a:rPr lang="zh-CN" sz="2400" smtClean="0"/>
              <a:t>函数</a:t>
            </a:r>
            <a:r>
              <a:rPr lang="zh-CN" altLang="zh-CN" sz="2400" i="1" smtClean="0"/>
              <a:t>h</a:t>
            </a:r>
            <a:r>
              <a:rPr lang="zh-CN" sz="2400" smtClean="0"/>
              <a:t>有一对碰撞，那么可以证明离散对数</a:t>
            </a:r>
            <a:r>
              <a:rPr lang="zh-CN" altLang="zh-CN" sz="2400" smtClean="0"/>
              <a:t>log</a:t>
            </a:r>
            <a:r>
              <a:rPr lang="zh-CN" altLang="zh-CN" sz="2400" i="1" baseline="30000" smtClean="0">
                <a:sym typeface="Symbol" panose="05050102010706020507" pitchFamily="18" charset="2"/>
              </a:rPr>
              <a:t></a:t>
            </a:r>
            <a:r>
              <a:rPr lang="zh-CN" altLang="zh-CN" sz="2400" i="1" smtClean="0">
                <a:sym typeface="Symbol" panose="05050102010706020507" pitchFamily="18" charset="2"/>
              </a:rPr>
              <a:t></a:t>
            </a:r>
            <a:r>
              <a:rPr lang="zh-CN" sz="2400" smtClean="0"/>
              <a:t>能被有效计算</a:t>
            </a:r>
            <a:r>
              <a:rPr lang="zh-CN" altLang="zh-CN" sz="2400" smtClean="0"/>
              <a:t>.</a:t>
            </a:r>
            <a:endParaRPr lang="zh-CN" altLang="zh-CN" sz="2400" smtClean="0"/>
          </a:p>
          <a:p>
            <a:pPr eaLnBrk="1" hangingPunct="1">
              <a:buFontTx/>
              <a:buNone/>
            </a:pPr>
            <a:r>
              <a:rPr lang="zh-CN" altLang="zh-CN" sz="2400" smtClean="0"/>
              <a:t>     </a:t>
            </a:r>
            <a:r>
              <a:rPr lang="zh-CN" sz="2400" smtClean="0"/>
              <a:t>设</a:t>
            </a:r>
            <a:r>
              <a:rPr lang="zh-CN" altLang="zh-CN" sz="2400" smtClean="0"/>
              <a:t>(</a:t>
            </a:r>
            <a:r>
              <a:rPr lang="zh-CN" altLang="zh-CN" sz="2400" i="1" smtClean="0"/>
              <a:t>x</a:t>
            </a:r>
            <a:r>
              <a:rPr lang="zh-CN" altLang="zh-CN" sz="2400" baseline="-25000" smtClean="0"/>
              <a:t>1</a:t>
            </a:r>
            <a:r>
              <a:rPr lang="zh-CN" altLang="zh-CN" sz="2400" smtClean="0"/>
              <a:t>, </a:t>
            </a:r>
            <a:r>
              <a:rPr lang="zh-CN" altLang="zh-CN" sz="2400" i="1" smtClean="0"/>
              <a:t>x</a:t>
            </a:r>
            <a:r>
              <a:rPr lang="zh-CN" altLang="zh-CN" sz="2400" baseline="-25000" smtClean="0"/>
              <a:t>2</a:t>
            </a:r>
            <a:r>
              <a:rPr lang="zh-CN" altLang="zh-CN" sz="2400" smtClean="0"/>
              <a:t>)</a:t>
            </a:r>
            <a:r>
              <a:rPr lang="zh-CN" sz="2400" smtClean="0"/>
              <a:t>，</a:t>
            </a:r>
            <a:r>
              <a:rPr lang="zh-CN" altLang="zh-CN" sz="2400" smtClean="0"/>
              <a:t>(</a:t>
            </a:r>
            <a:r>
              <a:rPr lang="zh-CN" altLang="zh-CN" sz="2400" i="1" smtClean="0"/>
              <a:t>x</a:t>
            </a:r>
            <a:r>
              <a:rPr lang="zh-CN" altLang="zh-CN" sz="2400" baseline="-25000" smtClean="0"/>
              <a:t>3</a:t>
            </a:r>
            <a:r>
              <a:rPr lang="zh-CN" altLang="zh-CN" sz="2400" smtClean="0"/>
              <a:t>, </a:t>
            </a:r>
            <a:r>
              <a:rPr lang="zh-CN" altLang="zh-CN" sz="2400" i="1" smtClean="0"/>
              <a:t>x</a:t>
            </a:r>
            <a:r>
              <a:rPr lang="zh-CN" altLang="zh-CN" sz="2400" baseline="-25000" smtClean="0"/>
              <a:t>4</a:t>
            </a:r>
            <a:r>
              <a:rPr lang="zh-CN" altLang="zh-CN" sz="2400" smtClean="0"/>
              <a:t>)</a:t>
            </a:r>
            <a:r>
              <a:rPr lang="zh-CN" sz="2400" smtClean="0"/>
              <a:t>是</a:t>
            </a:r>
            <a:r>
              <a:rPr lang="zh-CN" altLang="zh-CN" sz="2400" i="1" smtClean="0"/>
              <a:t>h</a:t>
            </a:r>
            <a:r>
              <a:rPr lang="zh-CN" sz="2400" smtClean="0"/>
              <a:t>的一对碰撞消息，即</a:t>
            </a:r>
            <a:r>
              <a:rPr lang="zh-CN" altLang="zh-CN" sz="2400" smtClean="0"/>
              <a:t>(</a:t>
            </a:r>
            <a:r>
              <a:rPr lang="zh-CN" altLang="zh-CN" sz="2400" i="1" smtClean="0"/>
              <a:t>x</a:t>
            </a:r>
            <a:r>
              <a:rPr lang="zh-CN" altLang="zh-CN" sz="2400" baseline="-25000" smtClean="0"/>
              <a:t>1</a:t>
            </a:r>
            <a:r>
              <a:rPr lang="zh-CN" altLang="zh-CN" sz="2400" smtClean="0"/>
              <a:t>, </a:t>
            </a:r>
            <a:r>
              <a:rPr lang="zh-CN" altLang="zh-CN" sz="2400" i="1" smtClean="0"/>
              <a:t>x</a:t>
            </a:r>
            <a:r>
              <a:rPr lang="zh-CN" altLang="zh-CN" sz="2400" baseline="-25000" smtClean="0"/>
              <a:t>2</a:t>
            </a:r>
            <a:r>
              <a:rPr lang="zh-CN" altLang="zh-CN" sz="2400" smtClean="0"/>
              <a:t>)</a:t>
            </a:r>
            <a:r>
              <a:rPr lang="zh-CN" altLang="zh-CN" sz="2400" smtClean="0">
                <a:sym typeface="Symbol" panose="05050102010706020507" pitchFamily="18" charset="2"/>
              </a:rPr>
              <a:t></a:t>
            </a:r>
            <a:r>
              <a:rPr lang="zh-CN" altLang="zh-CN" sz="2400" smtClean="0"/>
              <a:t>(</a:t>
            </a:r>
            <a:r>
              <a:rPr lang="zh-CN" altLang="zh-CN" sz="2400" i="1" smtClean="0"/>
              <a:t>x</a:t>
            </a:r>
            <a:r>
              <a:rPr lang="zh-CN" altLang="zh-CN" sz="2400" baseline="-25000" smtClean="0"/>
              <a:t>3</a:t>
            </a:r>
            <a:r>
              <a:rPr lang="zh-CN" altLang="zh-CN" sz="2400" smtClean="0"/>
              <a:t>, </a:t>
            </a:r>
            <a:r>
              <a:rPr lang="zh-CN" altLang="zh-CN" sz="2400" i="1" smtClean="0"/>
              <a:t>x</a:t>
            </a:r>
            <a:r>
              <a:rPr lang="zh-CN" altLang="zh-CN" sz="2400" baseline="-25000" smtClean="0"/>
              <a:t>4</a:t>
            </a:r>
            <a:r>
              <a:rPr lang="zh-CN" altLang="zh-CN" sz="2400" smtClean="0"/>
              <a:t>)</a:t>
            </a:r>
            <a:r>
              <a:rPr lang="zh-CN" sz="2400" smtClean="0"/>
              <a:t>，</a:t>
            </a:r>
            <a:r>
              <a:rPr lang="zh-CN" altLang="zh-CN" sz="2400" i="1" smtClean="0"/>
              <a:t>h</a:t>
            </a:r>
            <a:r>
              <a:rPr lang="zh-CN" altLang="zh-CN" sz="2400" smtClean="0"/>
              <a:t>(</a:t>
            </a:r>
            <a:r>
              <a:rPr lang="zh-CN" altLang="zh-CN" sz="2400" i="1" smtClean="0"/>
              <a:t>x</a:t>
            </a:r>
            <a:r>
              <a:rPr lang="zh-CN" altLang="zh-CN" sz="2400" baseline="-25000" smtClean="0"/>
              <a:t>1</a:t>
            </a:r>
            <a:r>
              <a:rPr lang="zh-CN" altLang="zh-CN" sz="2400" smtClean="0"/>
              <a:t>, </a:t>
            </a:r>
            <a:r>
              <a:rPr lang="zh-CN" altLang="zh-CN" sz="2400" i="1" smtClean="0"/>
              <a:t>x</a:t>
            </a:r>
            <a:r>
              <a:rPr lang="zh-CN" altLang="zh-CN" sz="2400" baseline="-25000" smtClean="0"/>
              <a:t>2</a:t>
            </a:r>
            <a:r>
              <a:rPr lang="zh-CN" altLang="zh-CN" sz="2400" smtClean="0"/>
              <a:t>)=</a:t>
            </a:r>
            <a:r>
              <a:rPr lang="zh-CN" altLang="zh-CN" sz="2400" i="1" smtClean="0"/>
              <a:t>h</a:t>
            </a:r>
            <a:r>
              <a:rPr lang="zh-CN" altLang="zh-CN" sz="2400" smtClean="0"/>
              <a:t>(</a:t>
            </a:r>
            <a:r>
              <a:rPr lang="zh-CN" altLang="zh-CN" sz="2400" i="1" smtClean="0"/>
              <a:t>x</a:t>
            </a:r>
            <a:r>
              <a:rPr lang="zh-CN" altLang="zh-CN" sz="2400" baseline="-25000" smtClean="0"/>
              <a:t>3</a:t>
            </a:r>
            <a:r>
              <a:rPr lang="zh-CN" altLang="zh-CN" sz="2400" smtClean="0"/>
              <a:t>, </a:t>
            </a:r>
            <a:r>
              <a:rPr lang="zh-CN" altLang="zh-CN" sz="2400" i="1" smtClean="0"/>
              <a:t>x</a:t>
            </a:r>
            <a:r>
              <a:rPr lang="zh-CN" altLang="zh-CN" sz="2400" baseline="-25000" smtClean="0"/>
              <a:t>4</a:t>
            </a:r>
            <a:r>
              <a:rPr lang="zh-CN" altLang="zh-CN" sz="2400" smtClean="0"/>
              <a:t>)</a:t>
            </a:r>
            <a:r>
              <a:rPr lang="zh-CN" sz="2400" smtClean="0"/>
              <a:t>，那么 </a:t>
            </a:r>
            <a:endParaRPr lang="zh-CN" sz="2400" smtClean="0"/>
          </a:p>
        </p:txBody>
      </p:sp>
      <p:sp>
        <p:nvSpPr>
          <p:cNvPr id="20484" name="Rectangle 3"/>
          <p:cNvSpPr>
            <a:spLocks noChangeArrowheads="1"/>
          </p:cNvSpPr>
          <p:nvPr/>
        </p:nvSpPr>
        <p:spPr bwMode="auto">
          <a:xfrm>
            <a:off x="0" y="0"/>
            <a:ext cx="9144000" cy="0"/>
          </a:xfrm>
          <a:prstGeom prst="rect">
            <a:avLst/>
          </a:prstGeom>
          <a:noFill/>
          <a:ln w="9525">
            <a:noFill/>
            <a:miter lim="800000"/>
          </a:ln>
        </p:spPr>
        <p:txBody>
          <a:bodyPr wrap="none" lIns="0" tIns="0" rIns="0" bIns="0" anchor="ctr">
            <a:spAutoFit/>
          </a:bodyPr>
          <a:lstStyle/>
          <a:p>
            <a:endParaRPr lang="zh-CN" altLang="en-US"/>
          </a:p>
        </p:txBody>
      </p:sp>
      <p:sp>
        <p:nvSpPr>
          <p:cNvPr id="20485" name="Rectangle 4"/>
          <p:cNvSpPr>
            <a:spLocks noChangeArrowheads="1"/>
          </p:cNvSpPr>
          <p:nvPr/>
        </p:nvSpPr>
        <p:spPr bwMode="auto">
          <a:xfrm>
            <a:off x="0" y="3190875"/>
            <a:ext cx="9144000" cy="0"/>
          </a:xfrm>
          <a:prstGeom prst="rect">
            <a:avLst/>
          </a:prstGeom>
          <a:noFill/>
          <a:ln w="9525">
            <a:noFill/>
            <a:miter lim="800000"/>
          </a:ln>
        </p:spPr>
        <p:txBody>
          <a:bodyPr wrap="none" lIns="0" tIns="0" rIns="0" bIns="0" anchor="ctr">
            <a:spAutoFit/>
          </a:bodyPr>
          <a:lstStyle/>
          <a:p>
            <a:endParaRPr lang="zh-CN" altLang="en-US"/>
          </a:p>
        </p:txBody>
      </p:sp>
      <p:graphicFrame>
        <p:nvGraphicFramePr>
          <p:cNvPr id="20482" name="Object 5"/>
          <p:cNvGraphicFramePr>
            <a:graphicFrameLocks noChangeAspect="1"/>
          </p:cNvGraphicFramePr>
          <p:nvPr/>
        </p:nvGraphicFramePr>
        <p:xfrm>
          <a:off x="1511300" y="3429000"/>
          <a:ext cx="5767388" cy="441325"/>
        </p:xfrm>
        <a:graphic>
          <a:graphicData uri="http://schemas.openxmlformats.org/presentationml/2006/ole">
            <mc:AlternateContent xmlns:mc="http://schemas.openxmlformats.org/markup-compatibility/2006">
              <mc:Choice xmlns:v="urn:schemas-microsoft-com:vml" Requires="v">
                <p:oleObj spid="_x0000_s20481" name="" r:id="rId1" imgW="73152000" imgH="5486400" progId="Equation.3">
                  <p:embed/>
                </p:oleObj>
              </mc:Choice>
              <mc:Fallback>
                <p:oleObj name="" r:id="rId1" imgW="73152000" imgH="5486400" progId="Equation.3">
                  <p:embed/>
                  <p:pic>
                    <p:nvPicPr>
                      <p:cNvPr id="0" name="Object 5"/>
                      <p:cNvPicPr>
                        <a:picLocks noChangeAspect="1"/>
                      </p:cNvPicPr>
                      <p:nvPr/>
                    </p:nvPicPr>
                    <p:blipFill>
                      <a:blip r:embed="rId2"/>
                      <a:stretch>
                        <a:fillRect/>
                      </a:stretch>
                    </p:blipFill>
                    <p:spPr>
                      <a:xfrm>
                        <a:off x="1511300" y="3429000"/>
                        <a:ext cx="5767388" cy="441325"/>
                      </a:xfrm>
                      <a:prstGeom prst="rect">
                        <a:avLst/>
                      </a:prstGeom>
                      <a:noFill/>
                      <a:ln w="9525">
                        <a:noFill/>
                      </a:ln>
                    </p:spPr>
                  </p:pic>
                </p:oleObj>
              </mc:Fallback>
            </mc:AlternateContent>
          </a:graphicData>
        </a:graphic>
      </p:graphicFrame>
      <p:sp>
        <p:nvSpPr>
          <p:cNvPr id="20486" name="Rectangle 6"/>
          <p:cNvSpPr>
            <a:spLocks noChangeArrowheads="1"/>
          </p:cNvSpPr>
          <p:nvPr/>
        </p:nvSpPr>
        <p:spPr bwMode="auto">
          <a:xfrm>
            <a:off x="1008063" y="4149725"/>
            <a:ext cx="7200900" cy="1249363"/>
          </a:xfrm>
          <a:prstGeom prst="rect">
            <a:avLst/>
          </a:prstGeom>
          <a:noFill/>
          <a:ln w="9525">
            <a:noFill/>
            <a:miter lim="800000"/>
          </a:ln>
        </p:spPr>
        <p:txBody>
          <a:bodyPr>
            <a:spAutoFit/>
          </a:bodyPr>
          <a:lstStyle/>
          <a:p>
            <a:pPr marL="342900" indent="-342900">
              <a:spcBef>
                <a:spcPct val="20000"/>
              </a:spcBef>
            </a:pPr>
            <a:r>
              <a:rPr lang="zh-CN" altLang="zh-CN" sz="2800"/>
              <a:t>     </a:t>
            </a:r>
            <a:r>
              <a:rPr lang="zh-CN" sz="2400"/>
              <a:t>记</a:t>
            </a:r>
            <a:r>
              <a:rPr lang="zh-CN" altLang="zh-CN" sz="2400" i="1"/>
              <a:t>d</a:t>
            </a:r>
            <a:r>
              <a:rPr lang="zh-CN" altLang="zh-CN" sz="2400"/>
              <a:t>=gcd(</a:t>
            </a:r>
            <a:r>
              <a:rPr lang="zh-CN" altLang="zh-CN" sz="2400" i="1"/>
              <a:t>x</a:t>
            </a:r>
            <a:r>
              <a:rPr lang="zh-CN" altLang="zh-CN" sz="2400" baseline="-25000"/>
              <a:t>4</a:t>
            </a:r>
            <a:r>
              <a:rPr lang="zh-CN" altLang="zh-CN" sz="2400">
                <a:sym typeface="Symbol" panose="05050102010706020507" pitchFamily="18" charset="2"/>
              </a:rPr>
              <a:t></a:t>
            </a:r>
            <a:r>
              <a:rPr lang="zh-CN" altLang="zh-CN" sz="2400" i="1"/>
              <a:t>x</a:t>
            </a:r>
            <a:r>
              <a:rPr lang="zh-CN" altLang="zh-CN" sz="2400" baseline="-25000"/>
              <a:t>2</a:t>
            </a:r>
            <a:r>
              <a:rPr lang="zh-CN" altLang="zh-CN" sz="2400"/>
              <a:t>, </a:t>
            </a:r>
            <a:r>
              <a:rPr lang="zh-CN" altLang="zh-CN" sz="2400" i="1"/>
              <a:t>p</a:t>
            </a:r>
            <a:r>
              <a:rPr lang="zh-CN" altLang="zh-CN" sz="2400">
                <a:sym typeface="Symbol" panose="05050102010706020507" pitchFamily="18" charset="2"/>
              </a:rPr>
              <a:t></a:t>
            </a:r>
            <a:r>
              <a:rPr lang="zh-CN" altLang="zh-CN" sz="2400"/>
              <a:t>1)</a:t>
            </a:r>
            <a:r>
              <a:rPr lang="zh-CN" sz="2400"/>
              <a:t>。因为</a:t>
            </a:r>
            <a:r>
              <a:rPr lang="zh-CN" altLang="zh-CN" sz="2400" i="1"/>
              <a:t>p</a:t>
            </a:r>
            <a:r>
              <a:rPr lang="zh-CN" altLang="zh-CN" sz="2400">
                <a:sym typeface="Symbol" panose="05050102010706020507" pitchFamily="18" charset="2"/>
              </a:rPr>
              <a:t></a:t>
            </a:r>
            <a:r>
              <a:rPr lang="zh-CN" altLang="zh-CN" sz="2400"/>
              <a:t>1=2</a:t>
            </a:r>
            <a:r>
              <a:rPr lang="zh-CN" altLang="zh-CN" sz="2400" i="1"/>
              <a:t>q</a:t>
            </a:r>
            <a:r>
              <a:rPr lang="zh-CN" sz="2400"/>
              <a:t>，且</a:t>
            </a:r>
            <a:r>
              <a:rPr lang="zh-CN" altLang="zh-CN" sz="2400" i="1"/>
              <a:t>q</a:t>
            </a:r>
            <a:r>
              <a:rPr lang="zh-CN" sz="2400"/>
              <a:t>是一个素数，所以</a:t>
            </a:r>
            <a:r>
              <a:rPr lang="zh-CN" altLang="zh-CN" sz="2400" i="1"/>
              <a:t>d</a:t>
            </a:r>
            <a:r>
              <a:rPr lang="zh-CN" altLang="zh-CN" sz="2400">
                <a:sym typeface="Symbol" panose="05050102010706020507" pitchFamily="18" charset="2"/>
              </a:rPr>
              <a:t></a:t>
            </a:r>
            <a:r>
              <a:rPr lang="zh-CN" altLang="zh-CN" sz="2400"/>
              <a:t>{1,2,</a:t>
            </a:r>
            <a:r>
              <a:rPr lang="zh-CN" altLang="zh-CN" sz="2400" i="1"/>
              <a:t> q</a:t>
            </a:r>
            <a:r>
              <a:rPr lang="zh-CN" altLang="zh-CN" sz="2400"/>
              <a:t>, </a:t>
            </a:r>
            <a:r>
              <a:rPr lang="zh-CN" altLang="zh-CN" sz="2400" i="1"/>
              <a:t>p</a:t>
            </a:r>
            <a:r>
              <a:rPr lang="zh-CN" altLang="zh-CN" sz="2400">
                <a:sym typeface="Symbol" panose="05050102010706020507" pitchFamily="18" charset="2"/>
              </a:rPr>
              <a:t></a:t>
            </a:r>
            <a:r>
              <a:rPr lang="zh-CN" altLang="zh-CN" sz="2400"/>
              <a:t>1}</a:t>
            </a:r>
            <a:r>
              <a:rPr lang="zh-CN" sz="2400"/>
              <a:t>。下面对</a:t>
            </a:r>
            <a:r>
              <a:rPr lang="zh-CN" altLang="zh-CN" sz="2400" i="1"/>
              <a:t>d</a:t>
            </a:r>
            <a:r>
              <a:rPr lang="zh-CN" sz="2400"/>
              <a:t>的四个取值分别进行讨论。</a:t>
            </a:r>
            <a:endParaRPr lang="zh-CN" sz="2400"/>
          </a:p>
        </p:txBody>
      </p:sp>
      <p:sp>
        <p:nvSpPr>
          <p:cNvPr id="20487" name="Rectangle 7"/>
          <p:cNvSpPr>
            <a:spLocks noChangeArrowheads="1"/>
          </p:cNvSpPr>
          <p:nvPr/>
        </p:nvSpPr>
        <p:spPr bwMode="auto">
          <a:xfrm>
            <a:off x="0" y="3309938"/>
            <a:ext cx="9144000" cy="0"/>
          </a:xfrm>
          <a:prstGeom prst="rect">
            <a:avLst/>
          </a:prstGeom>
          <a:noFill/>
          <a:ln w="9525">
            <a:noFill/>
            <a:miter lim="800000"/>
          </a:ln>
        </p:spPr>
        <p:txBody>
          <a:bodyPr wrap="none" lIns="0" tIns="0" rIns="0" bIns="0" anchor="ctr">
            <a:spAutoFit/>
          </a:bodyPr>
          <a:lstStyle/>
          <a:p>
            <a:endParaRPr lang="zh-CN" altLang="en-US"/>
          </a:p>
        </p:txBody>
      </p:sp>
      <p:sp>
        <p:nvSpPr>
          <p:cNvPr id="20488" name="Rectangle 8"/>
          <p:cNvSpPr>
            <a:spLocks noChangeArrowheads="1"/>
          </p:cNvSpPr>
          <p:nvPr/>
        </p:nvSpPr>
        <p:spPr bwMode="auto">
          <a:xfrm>
            <a:off x="0" y="3305175"/>
            <a:ext cx="9144000" cy="0"/>
          </a:xfrm>
          <a:prstGeom prst="rect">
            <a:avLst/>
          </a:prstGeom>
          <a:noFill/>
          <a:ln w="9525">
            <a:noFill/>
            <a:miter lim="800000"/>
          </a:ln>
        </p:spPr>
        <p:txBody>
          <a:bodyPr wrap="none" lIns="0" tIns="0" rIns="0" bIns="0" anchor="ctr">
            <a:spAutoFit/>
          </a:bodyPr>
          <a:lstStyle/>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l" eaLnBrk="1" hangingPunct="1"/>
            <a:r>
              <a:rPr lang="zh-CN" altLang="zh-CN" sz="2800" smtClean="0"/>
              <a:t>Hash</a:t>
            </a:r>
            <a:r>
              <a:rPr lang="zh-CN" sz="2800" smtClean="0"/>
              <a:t>函数在银行应用举例</a:t>
            </a:r>
            <a:endParaRPr lang="zh-CN" sz="2800" smtClean="0"/>
          </a:p>
        </p:txBody>
      </p:sp>
      <p:sp>
        <p:nvSpPr>
          <p:cNvPr id="34819" name="Rectangle 3"/>
          <p:cNvSpPr>
            <a:spLocks noGrp="1" noChangeArrowheads="1"/>
          </p:cNvSpPr>
          <p:nvPr>
            <p:ph type="body" idx="1"/>
          </p:nvPr>
        </p:nvSpPr>
        <p:spPr/>
        <p:txBody>
          <a:bodyPr/>
          <a:lstStyle/>
          <a:p>
            <a:pPr eaLnBrk="1" hangingPunct="1"/>
            <a:r>
              <a:rPr lang="zh-CN" altLang="zh-CN" smtClean="0"/>
              <a:t>       </a:t>
            </a:r>
            <a:endParaRPr lang="zh-CN" altLang="zh-CN" smtClean="0"/>
          </a:p>
        </p:txBody>
      </p:sp>
      <p:pic>
        <p:nvPicPr>
          <p:cNvPr id="34820" name="Picture 4"/>
          <p:cNvPicPr>
            <a:picLocks noChangeAspect="1" noChangeArrowheads="1"/>
          </p:cNvPicPr>
          <p:nvPr/>
        </p:nvPicPr>
        <p:blipFill>
          <a:blip r:embed="rId1" cstate="print"/>
          <a:srcRect/>
          <a:stretch>
            <a:fillRect/>
          </a:stretch>
        </p:blipFill>
        <p:spPr bwMode="auto">
          <a:xfrm>
            <a:off x="2051050" y="1412875"/>
            <a:ext cx="4176713" cy="3078163"/>
          </a:xfrm>
          <a:prstGeom prst="rect">
            <a:avLst/>
          </a:prstGeom>
          <a:noFill/>
          <a:ln w="9525">
            <a:noFill/>
            <a:miter lim="800000"/>
            <a:headEnd/>
            <a:tailEnd/>
          </a:ln>
        </p:spPr>
      </p:pic>
      <p:sp>
        <p:nvSpPr>
          <p:cNvPr id="34821" name="Text Box 5"/>
          <p:cNvSpPr txBox="1">
            <a:spLocks noChangeArrowheads="1"/>
          </p:cNvSpPr>
          <p:nvPr/>
        </p:nvSpPr>
        <p:spPr bwMode="auto">
          <a:xfrm>
            <a:off x="827088" y="4797425"/>
            <a:ext cx="7212012" cy="457200"/>
          </a:xfrm>
          <a:prstGeom prst="rect">
            <a:avLst/>
          </a:prstGeom>
          <a:noFill/>
          <a:ln w="9525">
            <a:noFill/>
            <a:miter lim="800000"/>
          </a:ln>
        </p:spPr>
        <p:txBody>
          <a:bodyPr wrap="none">
            <a:spAutoFit/>
          </a:bodyPr>
          <a:lstStyle/>
          <a:p>
            <a:r>
              <a:rPr lang="zh-CN" sz="2400">
                <a:latin typeface="Times New Roman" panose="02020603050405020304" pitchFamily="18" charset="0"/>
              </a:rPr>
              <a:t>采用</a:t>
            </a:r>
            <a:r>
              <a:rPr lang="zh-CN" altLang="zh-CN" sz="2400">
                <a:latin typeface="Times New Roman" panose="02020603050405020304" pitchFamily="18" charset="0"/>
              </a:rPr>
              <a:t>Hash</a:t>
            </a:r>
            <a:r>
              <a:rPr lang="zh-CN" sz="2400">
                <a:latin typeface="Times New Roman" panose="02020603050405020304" pitchFamily="18" charset="0"/>
              </a:rPr>
              <a:t>函数，银行操作人员不能获取到用户的密码</a:t>
            </a:r>
            <a:endParaRPr lang="zh-CN" sz="2400">
              <a:latin typeface="Times New Roman" panose="02020603050405020304" pitchFamily="18" charset="0"/>
            </a:endParaRPr>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body" idx="1"/>
          </p:nvPr>
        </p:nvSpPr>
        <p:spPr>
          <a:xfrm>
            <a:off x="0" y="260350"/>
            <a:ext cx="8748713" cy="1103313"/>
          </a:xfrm>
        </p:spPr>
        <p:txBody>
          <a:bodyPr>
            <a:spAutoFit/>
          </a:bodyPr>
          <a:lstStyle/>
          <a:p>
            <a:pPr eaLnBrk="1" hangingPunct="1"/>
            <a:r>
              <a:rPr lang="zh-CN" altLang="zh-CN" sz="2800" smtClean="0"/>
              <a:t>Chaum</a:t>
            </a:r>
            <a:r>
              <a:rPr lang="zh-CN" altLang="zh-CN" sz="2800" smtClean="0">
                <a:sym typeface="Symbol" panose="05050102010706020507" pitchFamily="18" charset="2"/>
              </a:rPr>
              <a:t></a:t>
            </a:r>
            <a:r>
              <a:rPr lang="zh-CN" altLang="zh-CN" sz="2800" smtClean="0"/>
              <a:t>Heijst</a:t>
            </a:r>
            <a:r>
              <a:rPr lang="zh-CN" altLang="zh-CN" sz="2800" smtClean="0">
                <a:sym typeface="Symbol" panose="05050102010706020507" pitchFamily="18" charset="2"/>
              </a:rPr>
              <a:t>P</a:t>
            </a:r>
            <a:r>
              <a:rPr lang="zh-CN" altLang="zh-CN" sz="2800" smtClean="0"/>
              <a:t>itzmann Hash</a:t>
            </a:r>
            <a:r>
              <a:rPr lang="zh-CN" sz="2800" smtClean="0"/>
              <a:t>函数是强抗碰撞的</a:t>
            </a:r>
            <a:endParaRPr lang="zh-CN" sz="2800" smtClean="0"/>
          </a:p>
          <a:p>
            <a:pPr eaLnBrk="1" hangingPunct="1">
              <a:buFontTx/>
              <a:buNone/>
            </a:pPr>
            <a:r>
              <a:rPr lang="zh-CN" altLang="zh-CN" smtClean="0"/>
              <a:t>    </a:t>
            </a:r>
            <a:endParaRPr lang="zh-CN" altLang="zh-CN" smtClean="0"/>
          </a:p>
        </p:txBody>
      </p:sp>
      <p:sp>
        <p:nvSpPr>
          <p:cNvPr id="21509" name="Rectangle 3"/>
          <p:cNvSpPr>
            <a:spLocks noChangeArrowheads="1"/>
          </p:cNvSpPr>
          <p:nvPr/>
        </p:nvSpPr>
        <p:spPr bwMode="auto">
          <a:xfrm>
            <a:off x="0" y="0"/>
            <a:ext cx="9144000" cy="0"/>
          </a:xfrm>
          <a:prstGeom prst="rect">
            <a:avLst/>
          </a:prstGeom>
          <a:noFill/>
          <a:ln w="9525">
            <a:noFill/>
            <a:miter lim="800000"/>
          </a:ln>
        </p:spPr>
        <p:txBody>
          <a:bodyPr wrap="none" lIns="0" tIns="0" rIns="0" bIns="0" anchor="ctr">
            <a:spAutoFit/>
          </a:bodyPr>
          <a:lstStyle/>
          <a:p>
            <a:endParaRPr lang="zh-CN" altLang="en-US"/>
          </a:p>
        </p:txBody>
      </p:sp>
      <p:sp>
        <p:nvSpPr>
          <p:cNvPr id="21510" name="Rectangle 4"/>
          <p:cNvSpPr>
            <a:spLocks noChangeArrowheads="1"/>
          </p:cNvSpPr>
          <p:nvPr/>
        </p:nvSpPr>
        <p:spPr bwMode="auto">
          <a:xfrm>
            <a:off x="0" y="3190875"/>
            <a:ext cx="9144000" cy="0"/>
          </a:xfrm>
          <a:prstGeom prst="rect">
            <a:avLst/>
          </a:prstGeom>
          <a:noFill/>
          <a:ln w="9525">
            <a:noFill/>
            <a:miter lim="800000"/>
          </a:ln>
        </p:spPr>
        <p:txBody>
          <a:bodyPr wrap="none" lIns="0" tIns="0" rIns="0" bIns="0" anchor="ctr">
            <a:spAutoFit/>
          </a:bodyPr>
          <a:lstStyle/>
          <a:p>
            <a:endParaRPr lang="zh-CN" altLang="en-US"/>
          </a:p>
        </p:txBody>
      </p:sp>
      <p:sp>
        <p:nvSpPr>
          <p:cNvPr id="21511" name="Rectangle 5"/>
          <p:cNvSpPr>
            <a:spLocks noChangeArrowheads="1"/>
          </p:cNvSpPr>
          <p:nvPr/>
        </p:nvSpPr>
        <p:spPr bwMode="auto">
          <a:xfrm>
            <a:off x="0" y="3309938"/>
            <a:ext cx="9144000" cy="0"/>
          </a:xfrm>
          <a:prstGeom prst="rect">
            <a:avLst/>
          </a:prstGeom>
          <a:noFill/>
          <a:ln w="9525">
            <a:noFill/>
            <a:miter lim="800000"/>
          </a:ln>
        </p:spPr>
        <p:txBody>
          <a:bodyPr wrap="none" lIns="0" tIns="0" rIns="0" bIns="0" anchor="ctr">
            <a:spAutoFit/>
          </a:bodyPr>
          <a:lstStyle/>
          <a:p>
            <a:endParaRPr lang="zh-CN" altLang="en-US"/>
          </a:p>
        </p:txBody>
      </p:sp>
      <p:sp>
        <p:nvSpPr>
          <p:cNvPr id="21512" name="Rectangle 6"/>
          <p:cNvSpPr>
            <a:spLocks noChangeArrowheads="1"/>
          </p:cNvSpPr>
          <p:nvPr/>
        </p:nvSpPr>
        <p:spPr bwMode="auto">
          <a:xfrm>
            <a:off x="539750" y="1628775"/>
            <a:ext cx="8064500" cy="1625600"/>
          </a:xfrm>
          <a:prstGeom prst="rect">
            <a:avLst/>
          </a:prstGeom>
          <a:noFill/>
          <a:ln w="9525">
            <a:noFill/>
            <a:miter lim="800000"/>
          </a:ln>
        </p:spPr>
        <p:txBody>
          <a:bodyPr>
            <a:spAutoFit/>
          </a:bodyPr>
          <a:lstStyle/>
          <a:p>
            <a:pPr marL="742950" lvl="1" indent="-285750">
              <a:spcBef>
                <a:spcPct val="20000"/>
              </a:spcBef>
              <a:buFontTx/>
              <a:buChar char="–"/>
            </a:pPr>
            <a:r>
              <a:rPr lang="zh-CN" sz="2400"/>
              <a:t>情况</a:t>
            </a:r>
            <a:r>
              <a:rPr lang="zh-CN" altLang="zh-CN" sz="2400"/>
              <a:t>1</a:t>
            </a:r>
            <a:r>
              <a:rPr lang="zh-CN" sz="2400"/>
              <a:t>：</a:t>
            </a:r>
            <a:r>
              <a:rPr lang="zh-CN" altLang="zh-CN" sz="2400" i="1"/>
              <a:t>d</a:t>
            </a:r>
            <a:r>
              <a:rPr lang="zh-CN" altLang="zh-CN" sz="2400"/>
              <a:t> =1 </a:t>
            </a:r>
            <a:endParaRPr lang="zh-CN" altLang="zh-CN" sz="2400"/>
          </a:p>
          <a:p>
            <a:pPr marL="742950" lvl="1" indent="-285750">
              <a:spcBef>
                <a:spcPct val="20000"/>
              </a:spcBef>
            </a:pPr>
            <a:r>
              <a:rPr lang="zh-CN" altLang="zh-CN" sz="2400"/>
              <a:t>     </a:t>
            </a:r>
            <a:r>
              <a:rPr lang="zh-CN" sz="2400"/>
              <a:t>此时</a:t>
            </a:r>
            <a:r>
              <a:rPr lang="zh-CN" altLang="zh-CN" sz="2400" i="1"/>
              <a:t>x</a:t>
            </a:r>
            <a:r>
              <a:rPr lang="zh-CN" altLang="zh-CN" sz="2400" baseline="-25000"/>
              <a:t>4</a:t>
            </a:r>
            <a:r>
              <a:rPr lang="zh-CN" altLang="zh-CN" sz="2400">
                <a:sym typeface="Symbol" panose="05050102010706020507" pitchFamily="18" charset="2"/>
              </a:rPr>
              <a:t></a:t>
            </a:r>
            <a:r>
              <a:rPr lang="zh-CN" altLang="zh-CN" sz="2400" i="1"/>
              <a:t>x</a:t>
            </a:r>
            <a:r>
              <a:rPr lang="zh-CN" altLang="zh-CN" sz="2400" baseline="-25000"/>
              <a:t>2</a:t>
            </a:r>
            <a:r>
              <a:rPr lang="zh-CN" sz="2400"/>
              <a:t>关于模</a:t>
            </a:r>
            <a:r>
              <a:rPr lang="zh-CN" altLang="zh-CN" sz="2400" i="1"/>
              <a:t>p</a:t>
            </a:r>
            <a:r>
              <a:rPr lang="zh-CN" altLang="zh-CN" sz="2400">
                <a:sym typeface="Symbol" panose="05050102010706020507" pitchFamily="18" charset="2"/>
              </a:rPr>
              <a:t></a:t>
            </a:r>
            <a:r>
              <a:rPr lang="zh-CN" altLang="zh-CN" sz="2400"/>
              <a:t>1</a:t>
            </a:r>
            <a:r>
              <a:rPr lang="zh-CN" sz="2400"/>
              <a:t>有逆，设</a:t>
            </a:r>
            <a:r>
              <a:rPr lang="zh-CN" altLang="zh-CN" sz="2400" i="1"/>
              <a:t>y</a:t>
            </a:r>
            <a:r>
              <a:rPr lang="zh-CN" altLang="zh-CN" sz="2400"/>
              <a:t>=(</a:t>
            </a:r>
            <a:r>
              <a:rPr lang="zh-CN" altLang="zh-CN" sz="2400" i="1"/>
              <a:t>x</a:t>
            </a:r>
            <a:r>
              <a:rPr lang="zh-CN" altLang="zh-CN" sz="2400" baseline="-25000"/>
              <a:t>4</a:t>
            </a:r>
            <a:r>
              <a:rPr lang="zh-CN" altLang="zh-CN" sz="2400">
                <a:sym typeface="Symbol" panose="05050102010706020507" pitchFamily="18" charset="2"/>
              </a:rPr>
              <a:t></a:t>
            </a:r>
            <a:r>
              <a:rPr lang="zh-CN" altLang="zh-CN" sz="2400" i="1"/>
              <a:t>x</a:t>
            </a:r>
            <a:r>
              <a:rPr lang="zh-CN" altLang="zh-CN" sz="2400" baseline="-25000"/>
              <a:t>2</a:t>
            </a:r>
            <a:r>
              <a:rPr lang="zh-CN" altLang="zh-CN" sz="2400"/>
              <a:t>)</a:t>
            </a:r>
            <a:r>
              <a:rPr lang="zh-CN" altLang="zh-CN" sz="2400" baseline="30000">
                <a:sym typeface="Symbol" panose="05050102010706020507" pitchFamily="18" charset="2"/>
              </a:rPr>
              <a:t></a:t>
            </a:r>
            <a:r>
              <a:rPr lang="zh-CN" altLang="zh-CN" sz="2400" baseline="30000"/>
              <a:t>1</a:t>
            </a:r>
            <a:r>
              <a:rPr lang="zh-CN" altLang="zh-CN" sz="2400"/>
              <a:t> mod (</a:t>
            </a:r>
            <a:r>
              <a:rPr lang="zh-CN" altLang="zh-CN" sz="2400" i="1"/>
              <a:t>p</a:t>
            </a:r>
            <a:r>
              <a:rPr lang="zh-CN" altLang="zh-CN" sz="2400">
                <a:sym typeface="Symbol" panose="05050102010706020507" pitchFamily="18" charset="2"/>
              </a:rPr>
              <a:t></a:t>
            </a:r>
            <a:r>
              <a:rPr lang="zh-CN" altLang="zh-CN" sz="2400"/>
              <a:t>1)</a:t>
            </a:r>
            <a:r>
              <a:rPr lang="zh-CN" sz="2400"/>
              <a:t>，则存在整数</a:t>
            </a:r>
            <a:r>
              <a:rPr lang="zh-CN" altLang="zh-CN" sz="2400" i="1"/>
              <a:t>k</a:t>
            </a:r>
            <a:r>
              <a:rPr lang="zh-CN" sz="2400"/>
              <a:t>，使得</a:t>
            </a:r>
            <a:r>
              <a:rPr lang="zh-CN" altLang="zh-CN" sz="2400"/>
              <a:t>(</a:t>
            </a:r>
            <a:r>
              <a:rPr lang="zh-CN" altLang="zh-CN" sz="2400" i="1"/>
              <a:t>x</a:t>
            </a:r>
            <a:r>
              <a:rPr lang="zh-CN" altLang="zh-CN" sz="2400" baseline="-25000"/>
              <a:t>4</a:t>
            </a:r>
            <a:r>
              <a:rPr lang="zh-CN" altLang="zh-CN" sz="2400">
                <a:sym typeface="Symbol" panose="05050102010706020507" pitchFamily="18" charset="2"/>
              </a:rPr>
              <a:t></a:t>
            </a:r>
            <a:r>
              <a:rPr lang="zh-CN" altLang="zh-CN" sz="2400" i="1"/>
              <a:t>x</a:t>
            </a:r>
            <a:r>
              <a:rPr lang="zh-CN" altLang="zh-CN" sz="2400" baseline="-25000"/>
              <a:t>2</a:t>
            </a:r>
            <a:r>
              <a:rPr lang="zh-CN" altLang="zh-CN" sz="2400"/>
              <a:t>)</a:t>
            </a:r>
            <a:r>
              <a:rPr lang="zh-CN" altLang="zh-CN" sz="2400" i="1"/>
              <a:t> y</a:t>
            </a:r>
            <a:r>
              <a:rPr lang="zh-CN" altLang="zh-CN" sz="2400"/>
              <a:t>=1+ (</a:t>
            </a:r>
            <a:r>
              <a:rPr lang="zh-CN" altLang="zh-CN" sz="2400" i="1"/>
              <a:t>p</a:t>
            </a:r>
            <a:r>
              <a:rPr lang="zh-CN" altLang="zh-CN" sz="2400">
                <a:sym typeface="Symbol" panose="05050102010706020507" pitchFamily="18" charset="2"/>
              </a:rPr>
              <a:t></a:t>
            </a:r>
            <a:r>
              <a:rPr lang="zh-CN" altLang="zh-CN" sz="2400"/>
              <a:t>1)</a:t>
            </a:r>
            <a:r>
              <a:rPr lang="zh-CN" altLang="zh-CN" sz="2400" i="1"/>
              <a:t> k</a:t>
            </a:r>
            <a:r>
              <a:rPr lang="zh-CN" sz="2400"/>
              <a:t>，则有</a:t>
            </a:r>
            <a:endParaRPr lang="zh-CN" sz="2400"/>
          </a:p>
        </p:txBody>
      </p:sp>
      <p:graphicFrame>
        <p:nvGraphicFramePr>
          <p:cNvPr id="21506" name="Object 7"/>
          <p:cNvGraphicFramePr>
            <a:graphicFrameLocks noChangeAspect="1"/>
          </p:cNvGraphicFramePr>
          <p:nvPr/>
        </p:nvGraphicFramePr>
        <p:xfrm>
          <a:off x="1692275" y="3321050"/>
          <a:ext cx="6300788" cy="425450"/>
        </p:xfrm>
        <a:graphic>
          <a:graphicData uri="http://schemas.openxmlformats.org/presentationml/2006/ole">
            <mc:AlternateContent xmlns:mc="http://schemas.openxmlformats.org/markup-compatibility/2006">
              <mc:Choice xmlns:v="urn:schemas-microsoft-com:vml" Requires="v">
                <p:oleObj spid="_x0000_s21505" name="" r:id="rId1" imgW="80467200" imgH="5486400" progId="Equation.3">
                  <p:embed/>
                </p:oleObj>
              </mc:Choice>
              <mc:Fallback>
                <p:oleObj name="" r:id="rId1" imgW="80467200" imgH="5486400" progId="Equation.3">
                  <p:embed/>
                  <p:pic>
                    <p:nvPicPr>
                      <p:cNvPr id="0" name="Object 7"/>
                      <p:cNvPicPr>
                        <a:picLocks noChangeAspect="1"/>
                      </p:cNvPicPr>
                      <p:nvPr/>
                    </p:nvPicPr>
                    <p:blipFill>
                      <a:blip r:embed="rId2"/>
                      <a:stretch>
                        <a:fillRect/>
                      </a:stretch>
                    </p:blipFill>
                    <p:spPr>
                      <a:xfrm>
                        <a:off x="1692275" y="3321050"/>
                        <a:ext cx="6300788" cy="425450"/>
                      </a:xfrm>
                      <a:prstGeom prst="rect">
                        <a:avLst/>
                      </a:prstGeom>
                      <a:noFill/>
                      <a:ln w="9525">
                        <a:noFill/>
                      </a:ln>
                    </p:spPr>
                  </p:pic>
                </p:oleObj>
              </mc:Fallback>
            </mc:AlternateContent>
          </a:graphicData>
        </a:graphic>
      </p:graphicFrame>
      <p:sp>
        <p:nvSpPr>
          <p:cNvPr id="21513" name="Rectangle 8"/>
          <p:cNvSpPr>
            <a:spLocks noChangeArrowheads="1"/>
          </p:cNvSpPr>
          <p:nvPr/>
        </p:nvSpPr>
        <p:spPr bwMode="auto">
          <a:xfrm>
            <a:off x="0" y="3305175"/>
            <a:ext cx="9144000" cy="0"/>
          </a:xfrm>
          <a:prstGeom prst="rect">
            <a:avLst/>
          </a:prstGeom>
          <a:noFill/>
          <a:ln w="9525">
            <a:noFill/>
            <a:miter lim="800000"/>
          </a:ln>
        </p:spPr>
        <p:txBody>
          <a:bodyPr wrap="none" lIns="0" tIns="0" rIns="0" bIns="0" anchor="ctr">
            <a:spAutoFit/>
          </a:bodyPr>
          <a:lstStyle/>
          <a:p>
            <a:endParaRPr lang="zh-CN" altLang="en-US"/>
          </a:p>
        </p:txBody>
      </p:sp>
      <p:sp>
        <p:nvSpPr>
          <p:cNvPr id="21514" name="Rectangle 9"/>
          <p:cNvSpPr>
            <a:spLocks noChangeArrowheads="1"/>
          </p:cNvSpPr>
          <p:nvPr/>
        </p:nvSpPr>
        <p:spPr bwMode="auto">
          <a:xfrm>
            <a:off x="1043608" y="4149080"/>
            <a:ext cx="7407225" cy="523220"/>
          </a:xfrm>
          <a:prstGeom prst="rect">
            <a:avLst/>
          </a:prstGeom>
          <a:noFill/>
          <a:ln w="9525">
            <a:noFill/>
            <a:miter lim="800000"/>
          </a:ln>
        </p:spPr>
        <p:txBody>
          <a:bodyPr wrap="square">
            <a:spAutoFit/>
          </a:bodyPr>
          <a:lstStyle/>
          <a:p>
            <a:pPr marL="742950" lvl="1" indent="-285750">
              <a:spcBef>
                <a:spcPct val="20000"/>
              </a:spcBef>
            </a:pPr>
            <a:r>
              <a:rPr lang="zh-CN" sz="2800" dirty="0"/>
              <a:t>因此，可计算离散对数</a:t>
            </a:r>
            <a:endParaRPr lang="zh-CN" sz="2800" dirty="0"/>
          </a:p>
        </p:txBody>
      </p:sp>
      <p:graphicFrame>
        <p:nvGraphicFramePr>
          <p:cNvPr id="21507" name="Object 10"/>
          <p:cNvGraphicFramePr>
            <a:graphicFrameLocks noChangeAspect="1"/>
          </p:cNvGraphicFramePr>
          <p:nvPr/>
        </p:nvGraphicFramePr>
        <p:xfrm>
          <a:off x="1584325" y="4797425"/>
          <a:ext cx="6254750" cy="452438"/>
        </p:xfrm>
        <a:graphic>
          <a:graphicData uri="http://schemas.openxmlformats.org/presentationml/2006/ole">
            <mc:AlternateContent xmlns:mc="http://schemas.openxmlformats.org/markup-compatibility/2006">
              <mc:Choice xmlns:v="urn:schemas-microsoft-com:vml" Requires="v">
                <p:oleObj spid="_x0000_s21507" name="" r:id="rId3" imgW="78638400" imgH="5791200" progId="Equation.3">
                  <p:embed/>
                </p:oleObj>
              </mc:Choice>
              <mc:Fallback>
                <p:oleObj name="" r:id="rId3" imgW="78638400" imgH="5791200" progId="Equation.3">
                  <p:embed/>
                  <p:pic>
                    <p:nvPicPr>
                      <p:cNvPr id="0" name="Object 10"/>
                      <p:cNvPicPr>
                        <a:picLocks noChangeAspect="1"/>
                      </p:cNvPicPr>
                      <p:nvPr/>
                    </p:nvPicPr>
                    <p:blipFill>
                      <a:blip r:embed="rId4"/>
                      <a:stretch>
                        <a:fillRect/>
                      </a:stretch>
                    </p:blipFill>
                    <p:spPr>
                      <a:xfrm>
                        <a:off x="1584325" y="4797425"/>
                        <a:ext cx="6254750" cy="452438"/>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ChangeArrowheads="1"/>
          </p:cNvSpPr>
          <p:nvPr/>
        </p:nvSpPr>
        <p:spPr bwMode="auto">
          <a:xfrm>
            <a:off x="0" y="0"/>
            <a:ext cx="9144000" cy="0"/>
          </a:xfrm>
          <a:prstGeom prst="rect">
            <a:avLst/>
          </a:prstGeom>
          <a:noFill/>
          <a:ln w="9525">
            <a:noFill/>
            <a:miter lim="800000"/>
          </a:ln>
        </p:spPr>
        <p:txBody>
          <a:bodyPr wrap="none" lIns="0" tIns="0" rIns="0" bIns="0" anchor="ctr">
            <a:spAutoFit/>
          </a:bodyPr>
          <a:lstStyle/>
          <a:p>
            <a:endParaRPr lang="zh-CN" altLang="en-US"/>
          </a:p>
        </p:txBody>
      </p:sp>
      <p:sp>
        <p:nvSpPr>
          <p:cNvPr id="22534" name="Rectangle 3"/>
          <p:cNvSpPr>
            <a:spLocks noChangeArrowheads="1"/>
          </p:cNvSpPr>
          <p:nvPr/>
        </p:nvSpPr>
        <p:spPr bwMode="auto">
          <a:xfrm>
            <a:off x="0" y="3190875"/>
            <a:ext cx="9144000" cy="0"/>
          </a:xfrm>
          <a:prstGeom prst="rect">
            <a:avLst/>
          </a:prstGeom>
          <a:noFill/>
          <a:ln w="9525">
            <a:noFill/>
            <a:miter lim="800000"/>
          </a:ln>
        </p:spPr>
        <p:txBody>
          <a:bodyPr wrap="none" lIns="0" tIns="0" rIns="0" bIns="0" anchor="ctr">
            <a:spAutoFit/>
          </a:bodyPr>
          <a:lstStyle/>
          <a:p>
            <a:endParaRPr lang="zh-CN" altLang="en-US"/>
          </a:p>
        </p:txBody>
      </p:sp>
      <p:sp>
        <p:nvSpPr>
          <p:cNvPr id="22535" name="Rectangle 4"/>
          <p:cNvSpPr>
            <a:spLocks noChangeArrowheads="1"/>
          </p:cNvSpPr>
          <p:nvPr/>
        </p:nvSpPr>
        <p:spPr bwMode="auto">
          <a:xfrm>
            <a:off x="0" y="3309938"/>
            <a:ext cx="9144000" cy="0"/>
          </a:xfrm>
          <a:prstGeom prst="rect">
            <a:avLst/>
          </a:prstGeom>
          <a:noFill/>
          <a:ln w="9525">
            <a:noFill/>
            <a:miter lim="800000"/>
          </a:ln>
        </p:spPr>
        <p:txBody>
          <a:bodyPr wrap="none" lIns="0" tIns="0" rIns="0" bIns="0" anchor="ctr">
            <a:spAutoFit/>
          </a:bodyPr>
          <a:lstStyle/>
          <a:p>
            <a:endParaRPr lang="zh-CN" altLang="en-US"/>
          </a:p>
        </p:txBody>
      </p:sp>
      <p:sp>
        <p:nvSpPr>
          <p:cNvPr id="22536" name="Rectangle 5"/>
          <p:cNvSpPr>
            <a:spLocks noChangeArrowheads="1"/>
          </p:cNvSpPr>
          <p:nvPr/>
        </p:nvSpPr>
        <p:spPr bwMode="auto">
          <a:xfrm>
            <a:off x="385763" y="819150"/>
            <a:ext cx="8758237" cy="1260475"/>
          </a:xfrm>
          <a:prstGeom prst="rect">
            <a:avLst/>
          </a:prstGeom>
          <a:noFill/>
          <a:ln w="9525">
            <a:noFill/>
            <a:miter lim="800000"/>
          </a:ln>
        </p:spPr>
        <p:txBody>
          <a:bodyPr>
            <a:spAutoFit/>
          </a:bodyPr>
          <a:lstStyle/>
          <a:p>
            <a:pPr marL="742950" lvl="1" indent="-285750">
              <a:spcBef>
                <a:spcPct val="20000"/>
              </a:spcBef>
              <a:buFontTx/>
              <a:buChar char="–"/>
            </a:pPr>
            <a:r>
              <a:rPr lang="zh-CN" sz="2400"/>
              <a:t>情况</a:t>
            </a:r>
            <a:r>
              <a:rPr lang="zh-CN" altLang="zh-CN" sz="2400"/>
              <a:t>2</a:t>
            </a:r>
            <a:r>
              <a:rPr lang="zh-CN" sz="2400"/>
              <a:t>：</a:t>
            </a:r>
            <a:r>
              <a:rPr lang="zh-CN" altLang="zh-CN" sz="2400" i="1"/>
              <a:t>d</a:t>
            </a:r>
            <a:r>
              <a:rPr lang="zh-CN" altLang="zh-CN" sz="2400"/>
              <a:t> =2 </a:t>
            </a:r>
            <a:endParaRPr lang="zh-CN" altLang="zh-CN" sz="2400"/>
          </a:p>
          <a:p>
            <a:pPr marL="742950" lvl="1" indent="-285750">
              <a:spcBef>
                <a:spcPct val="20000"/>
              </a:spcBef>
            </a:pPr>
            <a:r>
              <a:rPr lang="zh-CN" altLang="zh-CN" sz="2400"/>
              <a:t>    </a:t>
            </a:r>
            <a:r>
              <a:rPr lang="zh-CN" sz="2400"/>
              <a:t>因为</a:t>
            </a:r>
            <a:r>
              <a:rPr lang="zh-CN" altLang="zh-CN" sz="2400" i="1"/>
              <a:t>p</a:t>
            </a:r>
            <a:r>
              <a:rPr lang="zh-CN" altLang="zh-CN" sz="2400">
                <a:sym typeface="Symbol" panose="05050102010706020507" pitchFamily="18" charset="2"/>
              </a:rPr>
              <a:t></a:t>
            </a:r>
            <a:r>
              <a:rPr lang="zh-CN" altLang="zh-CN" sz="2400"/>
              <a:t>1=2</a:t>
            </a:r>
            <a:r>
              <a:rPr lang="zh-CN" altLang="zh-CN" sz="2400" i="1"/>
              <a:t>q</a:t>
            </a:r>
            <a:r>
              <a:rPr lang="zh-CN" altLang="zh-CN" sz="2400"/>
              <a:t>,</a:t>
            </a:r>
            <a:r>
              <a:rPr lang="zh-CN" sz="2400"/>
              <a:t>且</a:t>
            </a:r>
            <a:r>
              <a:rPr lang="zh-CN" altLang="zh-CN" sz="2400" i="1"/>
              <a:t>q</a:t>
            </a:r>
            <a:r>
              <a:rPr lang="zh-CN" sz="2400"/>
              <a:t>是奇数</a:t>
            </a:r>
            <a:r>
              <a:rPr lang="zh-CN" altLang="zh-CN" sz="2400"/>
              <a:t>,</a:t>
            </a:r>
            <a:r>
              <a:rPr lang="zh-CN" sz="2400"/>
              <a:t>所以</a:t>
            </a:r>
            <a:r>
              <a:rPr lang="zh-CN" altLang="zh-CN" sz="2400"/>
              <a:t>gcd(</a:t>
            </a:r>
            <a:r>
              <a:rPr lang="zh-CN" altLang="zh-CN" sz="2400" i="1"/>
              <a:t>x</a:t>
            </a:r>
            <a:r>
              <a:rPr lang="zh-CN" altLang="zh-CN" sz="2400" baseline="-25000"/>
              <a:t>4</a:t>
            </a:r>
            <a:r>
              <a:rPr lang="zh-CN" altLang="zh-CN" sz="2400">
                <a:sym typeface="Symbol" panose="05050102010706020507" pitchFamily="18" charset="2"/>
              </a:rPr>
              <a:t></a:t>
            </a:r>
            <a:r>
              <a:rPr lang="zh-CN" altLang="zh-CN" sz="2400" i="1"/>
              <a:t>x</a:t>
            </a:r>
            <a:r>
              <a:rPr lang="zh-CN" altLang="zh-CN" sz="2400" baseline="-25000"/>
              <a:t>2</a:t>
            </a:r>
            <a:r>
              <a:rPr lang="zh-CN" altLang="zh-CN" sz="2400"/>
              <a:t>, </a:t>
            </a:r>
            <a:r>
              <a:rPr lang="zh-CN" altLang="zh-CN" sz="2400" i="1"/>
              <a:t>q</a:t>
            </a:r>
            <a:r>
              <a:rPr lang="zh-CN" altLang="zh-CN" sz="2400"/>
              <a:t>)=1. </a:t>
            </a:r>
            <a:r>
              <a:rPr lang="zh-CN" sz="2400"/>
              <a:t>设</a:t>
            </a:r>
            <a:r>
              <a:rPr lang="zh-CN" altLang="zh-CN" sz="2400" i="1"/>
              <a:t>y</a:t>
            </a:r>
            <a:r>
              <a:rPr lang="zh-CN" altLang="zh-CN" sz="2400"/>
              <a:t>=(</a:t>
            </a:r>
            <a:r>
              <a:rPr lang="zh-CN" altLang="zh-CN" sz="2400" i="1"/>
              <a:t>x</a:t>
            </a:r>
            <a:r>
              <a:rPr lang="zh-CN" altLang="zh-CN" sz="2400" baseline="-25000"/>
              <a:t>4</a:t>
            </a:r>
            <a:r>
              <a:rPr lang="zh-CN" altLang="zh-CN" sz="2400">
                <a:sym typeface="Symbol" panose="05050102010706020507" pitchFamily="18" charset="2"/>
              </a:rPr>
              <a:t></a:t>
            </a:r>
            <a:r>
              <a:rPr lang="zh-CN" altLang="zh-CN" sz="2400" i="1"/>
              <a:t>x</a:t>
            </a:r>
            <a:r>
              <a:rPr lang="zh-CN" altLang="zh-CN" sz="2400" baseline="-25000"/>
              <a:t>2</a:t>
            </a:r>
            <a:r>
              <a:rPr lang="zh-CN" altLang="zh-CN" sz="2400"/>
              <a:t>)</a:t>
            </a:r>
            <a:r>
              <a:rPr lang="zh-CN" altLang="zh-CN" sz="2400" baseline="30000">
                <a:sym typeface="Symbol" panose="05050102010706020507" pitchFamily="18" charset="2"/>
              </a:rPr>
              <a:t></a:t>
            </a:r>
            <a:r>
              <a:rPr lang="zh-CN" altLang="zh-CN" sz="2400" baseline="30000"/>
              <a:t>1</a:t>
            </a:r>
            <a:r>
              <a:rPr lang="zh-CN" altLang="zh-CN" sz="2400"/>
              <a:t> mod </a:t>
            </a:r>
            <a:r>
              <a:rPr lang="zh-CN" altLang="zh-CN" sz="2400" i="1"/>
              <a:t>q</a:t>
            </a:r>
            <a:r>
              <a:rPr lang="zh-CN" sz="2400"/>
              <a:t>，则存在整数</a:t>
            </a:r>
            <a:r>
              <a:rPr lang="zh-CN" altLang="zh-CN" sz="2400" i="1"/>
              <a:t>k</a:t>
            </a:r>
            <a:r>
              <a:rPr lang="zh-CN" sz="2400"/>
              <a:t>，使得 </a:t>
            </a:r>
            <a:r>
              <a:rPr lang="zh-CN" altLang="zh-CN" sz="2400"/>
              <a:t>(</a:t>
            </a:r>
            <a:r>
              <a:rPr lang="zh-CN" altLang="zh-CN" sz="2400" i="1"/>
              <a:t>x</a:t>
            </a:r>
            <a:r>
              <a:rPr lang="zh-CN" altLang="zh-CN" sz="2400" baseline="-25000"/>
              <a:t>4</a:t>
            </a:r>
            <a:r>
              <a:rPr lang="zh-CN" altLang="zh-CN" sz="2400">
                <a:sym typeface="Symbol" panose="05050102010706020507" pitchFamily="18" charset="2"/>
              </a:rPr>
              <a:t></a:t>
            </a:r>
            <a:r>
              <a:rPr lang="zh-CN" altLang="zh-CN" sz="2400" i="1"/>
              <a:t>x</a:t>
            </a:r>
            <a:r>
              <a:rPr lang="zh-CN" altLang="zh-CN" sz="2400" baseline="-25000"/>
              <a:t>2</a:t>
            </a:r>
            <a:r>
              <a:rPr lang="zh-CN" altLang="zh-CN" sz="2400"/>
              <a:t>)</a:t>
            </a:r>
            <a:r>
              <a:rPr lang="zh-CN" altLang="zh-CN" sz="2400" i="1"/>
              <a:t> y</a:t>
            </a:r>
            <a:r>
              <a:rPr lang="zh-CN" altLang="zh-CN" sz="2400"/>
              <a:t>=1+</a:t>
            </a:r>
            <a:r>
              <a:rPr lang="zh-CN" altLang="zh-CN" sz="2400" i="1"/>
              <a:t>qk</a:t>
            </a:r>
            <a:r>
              <a:rPr lang="zh-CN" altLang="zh-CN" sz="2400"/>
              <a:t>, </a:t>
            </a:r>
            <a:r>
              <a:rPr lang="zh-CN" sz="2400"/>
              <a:t>有</a:t>
            </a:r>
            <a:endParaRPr lang="zh-CN" sz="2400"/>
          </a:p>
        </p:txBody>
      </p:sp>
      <p:sp>
        <p:nvSpPr>
          <p:cNvPr id="22537" name="Rectangle 6"/>
          <p:cNvSpPr>
            <a:spLocks noChangeArrowheads="1"/>
          </p:cNvSpPr>
          <p:nvPr/>
        </p:nvSpPr>
        <p:spPr bwMode="auto">
          <a:xfrm>
            <a:off x="0" y="3305175"/>
            <a:ext cx="9144000" cy="0"/>
          </a:xfrm>
          <a:prstGeom prst="rect">
            <a:avLst/>
          </a:prstGeom>
          <a:noFill/>
          <a:ln w="9525">
            <a:noFill/>
            <a:miter lim="800000"/>
          </a:ln>
        </p:spPr>
        <p:txBody>
          <a:bodyPr wrap="none" lIns="0" tIns="0" rIns="0" bIns="0" anchor="ctr">
            <a:spAutoFit/>
          </a:bodyPr>
          <a:lstStyle/>
          <a:p>
            <a:endParaRPr lang="zh-CN" altLang="en-US"/>
          </a:p>
        </p:txBody>
      </p:sp>
      <p:sp>
        <p:nvSpPr>
          <p:cNvPr id="22538" name="Rectangle 7"/>
          <p:cNvSpPr>
            <a:spLocks noChangeArrowheads="1"/>
          </p:cNvSpPr>
          <p:nvPr/>
        </p:nvSpPr>
        <p:spPr bwMode="auto">
          <a:xfrm>
            <a:off x="0" y="2938463"/>
            <a:ext cx="9144000" cy="0"/>
          </a:xfrm>
          <a:prstGeom prst="rect">
            <a:avLst/>
          </a:prstGeom>
          <a:noFill/>
          <a:ln w="9525">
            <a:noFill/>
            <a:miter lim="800000"/>
          </a:ln>
        </p:spPr>
        <p:txBody>
          <a:bodyPr wrap="none" lIns="0" tIns="0" rIns="0" bIns="0" anchor="ctr">
            <a:spAutoFit/>
          </a:bodyPr>
          <a:lstStyle/>
          <a:p>
            <a:endParaRPr lang="zh-CN" altLang="en-US"/>
          </a:p>
        </p:txBody>
      </p:sp>
      <p:graphicFrame>
        <p:nvGraphicFramePr>
          <p:cNvPr id="22530" name="Object 8"/>
          <p:cNvGraphicFramePr>
            <a:graphicFrameLocks noChangeAspect="1"/>
          </p:cNvGraphicFramePr>
          <p:nvPr/>
        </p:nvGraphicFramePr>
        <p:xfrm>
          <a:off x="1646238" y="1943100"/>
          <a:ext cx="5070475" cy="1303338"/>
        </p:xfrm>
        <a:graphic>
          <a:graphicData uri="http://schemas.openxmlformats.org/presentationml/2006/ole">
            <mc:AlternateContent xmlns:mc="http://schemas.openxmlformats.org/markup-compatibility/2006">
              <mc:Choice xmlns:v="urn:schemas-microsoft-com:vml" Requires="v">
                <p:oleObj spid="_x0000_s22529" name="" r:id="rId1" imgW="62788800" imgH="17678400" progId="Equation.3">
                  <p:embed/>
                </p:oleObj>
              </mc:Choice>
              <mc:Fallback>
                <p:oleObj name="" r:id="rId1" imgW="62788800" imgH="17678400" progId="Equation.3">
                  <p:embed/>
                  <p:pic>
                    <p:nvPicPr>
                      <p:cNvPr id="0" name="Object 8"/>
                      <p:cNvPicPr>
                        <a:picLocks noChangeAspect="1"/>
                      </p:cNvPicPr>
                      <p:nvPr/>
                    </p:nvPicPr>
                    <p:blipFill>
                      <a:blip r:embed="rId2"/>
                      <a:stretch>
                        <a:fillRect/>
                      </a:stretch>
                    </p:blipFill>
                    <p:spPr>
                      <a:xfrm>
                        <a:off x="1646238" y="1943100"/>
                        <a:ext cx="5070475" cy="1303338"/>
                      </a:xfrm>
                      <a:prstGeom prst="rect">
                        <a:avLst/>
                      </a:prstGeom>
                      <a:noFill/>
                      <a:ln w="9525">
                        <a:noFill/>
                      </a:ln>
                    </p:spPr>
                  </p:pic>
                </p:oleObj>
              </mc:Fallback>
            </mc:AlternateContent>
          </a:graphicData>
        </a:graphic>
      </p:graphicFrame>
      <p:sp>
        <p:nvSpPr>
          <p:cNvPr id="22539" name="Rectangle 9"/>
          <p:cNvSpPr>
            <a:spLocks noChangeArrowheads="1"/>
          </p:cNvSpPr>
          <p:nvPr/>
        </p:nvSpPr>
        <p:spPr bwMode="auto">
          <a:xfrm>
            <a:off x="0" y="3171825"/>
            <a:ext cx="9144000" cy="0"/>
          </a:xfrm>
          <a:prstGeom prst="rect">
            <a:avLst/>
          </a:prstGeom>
          <a:noFill/>
          <a:ln w="9525">
            <a:noFill/>
            <a:miter lim="800000"/>
          </a:ln>
        </p:spPr>
        <p:txBody>
          <a:bodyPr wrap="none" lIns="0" tIns="0" rIns="0" bIns="0" anchor="ctr">
            <a:spAutoFit/>
          </a:bodyPr>
          <a:lstStyle/>
          <a:p>
            <a:endParaRPr lang="zh-CN" altLang="en-US"/>
          </a:p>
        </p:txBody>
      </p:sp>
      <p:graphicFrame>
        <p:nvGraphicFramePr>
          <p:cNvPr id="22531" name="Object 10"/>
          <p:cNvGraphicFramePr>
            <a:graphicFrameLocks noChangeAspect="1"/>
          </p:cNvGraphicFramePr>
          <p:nvPr/>
        </p:nvGraphicFramePr>
        <p:xfrm>
          <a:off x="1511300" y="3203575"/>
          <a:ext cx="6413500" cy="911225"/>
        </p:xfrm>
        <a:graphic>
          <a:graphicData uri="http://schemas.openxmlformats.org/presentationml/2006/ole">
            <mc:AlternateContent xmlns:mc="http://schemas.openxmlformats.org/markup-compatibility/2006">
              <mc:Choice xmlns:v="urn:schemas-microsoft-com:vml" Requires="v">
                <p:oleObj spid="_x0000_s22531" name="" r:id="rId3" imgW="85648800" imgH="12192000" progId="Equation.3">
                  <p:embed/>
                </p:oleObj>
              </mc:Choice>
              <mc:Fallback>
                <p:oleObj name="" r:id="rId3" imgW="85648800" imgH="12192000" progId="Equation.3">
                  <p:embed/>
                  <p:pic>
                    <p:nvPicPr>
                      <p:cNvPr id="0" name="Object 10"/>
                      <p:cNvPicPr>
                        <a:picLocks noChangeAspect="1"/>
                      </p:cNvPicPr>
                      <p:nvPr/>
                    </p:nvPicPr>
                    <p:blipFill>
                      <a:blip r:embed="rId4"/>
                      <a:stretch>
                        <a:fillRect/>
                      </a:stretch>
                    </p:blipFill>
                    <p:spPr>
                      <a:xfrm>
                        <a:off x="1511300" y="3203575"/>
                        <a:ext cx="6413500" cy="911225"/>
                      </a:xfrm>
                      <a:prstGeom prst="rect">
                        <a:avLst/>
                      </a:prstGeom>
                      <a:noFill/>
                      <a:ln w="9525">
                        <a:noFill/>
                      </a:ln>
                    </p:spPr>
                  </p:pic>
                </p:oleObj>
              </mc:Fallback>
            </mc:AlternateContent>
          </a:graphicData>
        </a:graphic>
      </p:graphicFrame>
      <p:grpSp>
        <p:nvGrpSpPr>
          <p:cNvPr id="22540" name="Group 11"/>
          <p:cNvGrpSpPr/>
          <p:nvPr/>
        </p:nvGrpSpPr>
        <p:grpSpPr bwMode="auto">
          <a:xfrm>
            <a:off x="792163" y="4195763"/>
            <a:ext cx="7515225" cy="2357437"/>
            <a:chOff x="0" y="0"/>
            <a:chExt cx="4734" cy="1485"/>
          </a:xfrm>
        </p:grpSpPr>
        <p:sp>
          <p:nvSpPr>
            <p:cNvPr id="22541" name="Rectangle 12"/>
            <p:cNvSpPr>
              <a:spLocks noChangeArrowheads="1"/>
            </p:cNvSpPr>
            <p:nvPr/>
          </p:nvSpPr>
          <p:spPr bwMode="auto">
            <a:xfrm>
              <a:off x="0" y="0"/>
              <a:ext cx="4734" cy="250"/>
            </a:xfrm>
            <a:prstGeom prst="rect">
              <a:avLst/>
            </a:prstGeom>
            <a:noFill/>
            <a:ln w="9525">
              <a:noFill/>
              <a:miter lim="800000"/>
            </a:ln>
          </p:spPr>
          <p:txBody>
            <a:bodyPr>
              <a:spAutoFit/>
            </a:bodyPr>
            <a:lstStyle/>
            <a:p>
              <a:pPr marL="742950" lvl="1" indent="-285750">
                <a:spcBef>
                  <a:spcPct val="20000"/>
                </a:spcBef>
              </a:pPr>
              <a:r>
                <a:rPr lang="zh-CN" sz="2600"/>
                <a:t>由于</a:t>
              </a:r>
              <a:r>
                <a:rPr lang="zh-CN" sz="2600" i="1">
                  <a:sym typeface="Symbol" panose="05050102010706020507" pitchFamily="18" charset="2"/>
                </a:rPr>
                <a:t></a:t>
              </a:r>
              <a:r>
                <a:rPr lang="zh-CN" altLang="zh-CN" sz="2600" i="1" baseline="30000"/>
                <a:t>q</a:t>
              </a:r>
              <a:r>
                <a:rPr lang="zh-CN" altLang="zh-CN" sz="2600"/>
                <a:t>=</a:t>
              </a:r>
              <a:r>
                <a:rPr lang="zh-CN" altLang="zh-CN" sz="2600">
                  <a:sym typeface="Symbol" panose="05050102010706020507" pitchFamily="18" charset="2"/>
                </a:rPr>
                <a:t></a:t>
              </a:r>
              <a:r>
                <a:rPr lang="zh-CN" altLang="zh-CN" sz="2600"/>
                <a:t>1 mod </a:t>
              </a:r>
              <a:r>
                <a:rPr lang="zh-CN" altLang="zh-CN" sz="2600" i="1"/>
                <a:t>p</a:t>
              </a:r>
              <a:r>
                <a:rPr lang="zh-CN" sz="2600"/>
                <a:t>，所以</a:t>
              </a:r>
              <a:endParaRPr lang="zh-CN" sz="2600"/>
            </a:p>
          </p:txBody>
        </p:sp>
        <p:graphicFrame>
          <p:nvGraphicFramePr>
            <p:cNvPr id="22532" name="Object 13"/>
            <p:cNvGraphicFramePr>
              <a:graphicFrameLocks noChangeAspect="1"/>
            </p:cNvGraphicFramePr>
            <p:nvPr/>
          </p:nvGraphicFramePr>
          <p:xfrm>
            <a:off x="622" y="220"/>
            <a:ext cx="3630" cy="471"/>
          </p:xfrm>
          <a:graphic>
            <a:graphicData uri="http://schemas.openxmlformats.org/presentationml/2006/ole">
              <mc:AlternateContent xmlns:mc="http://schemas.openxmlformats.org/markup-compatibility/2006">
                <mc:Choice xmlns:v="urn:schemas-microsoft-com:vml" Requires="v">
                  <p:oleObj spid="_x0000_s22532" name="" r:id="rId5" imgW="78638400" imgH="12192000" progId="Equation.3">
                    <p:embed/>
                  </p:oleObj>
                </mc:Choice>
                <mc:Fallback>
                  <p:oleObj name="" r:id="rId5" imgW="78638400" imgH="12192000" progId="Equation.3">
                    <p:embed/>
                    <p:pic>
                      <p:nvPicPr>
                        <p:cNvPr id="0" name="Object 13"/>
                        <p:cNvPicPr>
                          <a:picLocks noChangeAspect="1"/>
                        </p:cNvPicPr>
                        <p:nvPr/>
                      </p:nvPicPr>
                      <p:blipFill>
                        <a:blip r:embed="rId6"/>
                        <a:stretch>
                          <a:fillRect/>
                        </a:stretch>
                      </p:blipFill>
                      <p:spPr>
                        <a:xfrm>
                          <a:off x="622" y="220"/>
                          <a:ext cx="3630" cy="471"/>
                        </a:xfrm>
                        <a:prstGeom prst="rect">
                          <a:avLst/>
                        </a:prstGeom>
                        <a:noFill/>
                        <a:ln w="9525">
                          <a:noFill/>
                        </a:ln>
                      </p:spPr>
                    </p:pic>
                  </p:oleObj>
                </mc:Fallback>
              </mc:AlternateContent>
            </a:graphicData>
          </a:graphic>
        </p:graphicFrame>
        <p:sp>
          <p:nvSpPr>
            <p:cNvPr id="22542" name="Rectangle 14"/>
            <p:cNvSpPr>
              <a:spLocks noChangeArrowheads="1"/>
            </p:cNvSpPr>
            <p:nvPr/>
          </p:nvSpPr>
          <p:spPr bwMode="auto">
            <a:xfrm>
              <a:off x="113" y="923"/>
              <a:ext cx="4621" cy="562"/>
            </a:xfrm>
            <a:prstGeom prst="rect">
              <a:avLst/>
            </a:prstGeom>
            <a:noFill/>
            <a:ln w="9525">
              <a:noFill/>
              <a:miter lim="800000"/>
            </a:ln>
          </p:spPr>
          <p:txBody>
            <a:bodyPr wrap="square">
              <a:spAutoFit/>
            </a:bodyPr>
            <a:lstStyle/>
            <a:p>
              <a:pPr marL="742950" lvl="1" indent="-285750">
                <a:spcBef>
                  <a:spcPct val="20000"/>
                </a:spcBef>
              </a:pPr>
              <a:r>
                <a:rPr lang="zh-CN" sz="2600" dirty="0"/>
                <a:t>容易检验二式中哪一个成立</a:t>
              </a:r>
              <a:r>
                <a:rPr lang="zh-CN" altLang="zh-CN" sz="2600" dirty="0"/>
                <a:t>. </a:t>
              </a:r>
              <a:r>
                <a:rPr lang="zh-CN" sz="2600" dirty="0"/>
                <a:t>即离散对数</a:t>
              </a:r>
              <a:r>
                <a:rPr lang="zh-CN" altLang="zh-CN" sz="2600" dirty="0"/>
                <a:t>log</a:t>
              </a:r>
              <a:r>
                <a:rPr lang="zh-CN" altLang="zh-CN" sz="2600" i="1" baseline="-25000" dirty="0">
                  <a:sym typeface="Symbol" panose="05050102010706020507" pitchFamily="18" charset="2"/>
                </a:rPr>
                <a:t></a:t>
              </a:r>
              <a:r>
                <a:rPr lang="zh-CN" altLang="zh-CN" sz="2600" i="1" dirty="0">
                  <a:sym typeface="Symbol" panose="05050102010706020507" pitchFamily="18" charset="2"/>
                </a:rPr>
                <a:t></a:t>
              </a:r>
              <a:r>
                <a:rPr lang="zh-CN" sz="2600" dirty="0"/>
                <a:t>能被有效计算</a:t>
              </a:r>
              <a:r>
                <a:rPr lang="zh-CN" altLang="zh-CN" sz="2600" dirty="0"/>
                <a:t>.</a:t>
              </a:r>
              <a:endParaRPr lang="zh-CN" altLang="zh-CN" sz="2600" dirty="0"/>
            </a:p>
          </p:txBody>
        </p:sp>
      </p:gr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ChangeArrowheads="1"/>
          </p:cNvSpPr>
          <p:nvPr/>
        </p:nvSpPr>
        <p:spPr bwMode="auto">
          <a:xfrm>
            <a:off x="0" y="0"/>
            <a:ext cx="9144000" cy="0"/>
          </a:xfrm>
          <a:prstGeom prst="rect">
            <a:avLst/>
          </a:prstGeom>
          <a:noFill/>
          <a:ln w="9525">
            <a:noFill/>
            <a:miter lim="800000"/>
          </a:ln>
        </p:spPr>
        <p:txBody>
          <a:bodyPr wrap="none" lIns="0" tIns="0" rIns="0" bIns="0" anchor="ctr">
            <a:spAutoFit/>
          </a:bodyPr>
          <a:lstStyle/>
          <a:p>
            <a:endParaRPr lang="zh-CN" altLang="en-US"/>
          </a:p>
        </p:txBody>
      </p:sp>
      <p:sp>
        <p:nvSpPr>
          <p:cNvPr id="23556" name="Rectangle 3"/>
          <p:cNvSpPr>
            <a:spLocks noChangeArrowheads="1"/>
          </p:cNvSpPr>
          <p:nvPr/>
        </p:nvSpPr>
        <p:spPr bwMode="auto">
          <a:xfrm>
            <a:off x="0" y="3190875"/>
            <a:ext cx="9144000" cy="0"/>
          </a:xfrm>
          <a:prstGeom prst="rect">
            <a:avLst/>
          </a:prstGeom>
          <a:noFill/>
          <a:ln w="9525">
            <a:noFill/>
            <a:miter lim="800000"/>
          </a:ln>
        </p:spPr>
        <p:txBody>
          <a:bodyPr wrap="none" lIns="0" tIns="0" rIns="0" bIns="0" anchor="ctr">
            <a:spAutoFit/>
          </a:bodyPr>
          <a:lstStyle/>
          <a:p>
            <a:endParaRPr lang="zh-CN" altLang="en-US"/>
          </a:p>
        </p:txBody>
      </p:sp>
      <p:sp>
        <p:nvSpPr>
          <p:cNvPr id="23557" name="Rectangle 4"/>
          <p:cNvSpPr>
            <a:spLocks noChangeArrowheads="1"/>
          </p:cNvSpPr>
          <p:nvPr/>
        </p:nvSpPr>
        <p:spPr bwMode="auto">
          <a:xfrm>
            <a:off x="0" y="3309938"/>
            <a:ext cx="9144000" cy="0"/>
          </a:xfrm>
          <a:prstGeom prst="rect">
            <a:avLst/>
          </a:prstGeom>
          <a:noFill/>
          <a:ln w="9525">
            <a:noFill/>
            <a:miter lim="800000"/>
          </a:ln>
        </p:spPr>
        <p:txBody>
          <a:bodyPr wrap="none" lIns="0" tIns="0" rIns="0" bIns="0" anchor="ctr">
            <a:spAutoFit/>
          </a:bodyPr>
          <a:lstStyle/>
          <a:p>
            <a:endParaRPr lang="zh-CN" altLang="en-US"/>
          </a:p>
        </p:txBody>
      </p:sp>
      <p:sp>
        <p:nvSpPr>
          <p:cNvPr id="23558" name="Rectangle 5"/>
          <p:cNvSpPr>
            <a:spLocks noChangeArrowheads="1"/>
          </p:cNvSpPr>
          <p:nvPr/>
        </p:nvSpPr>
        <p:spPr bwMode="auto">
          <a:xfrm>
            <a:off x="431800" y="954088"/>
            <a:ext cx="7829550" cy="1508105"/>
          </a:xfrm>
          <a:prstGeom prst="rect">
            <a:avLst/>
          </a:prstGeom>
          <a:noFill/>
          <a:ln w="9525">
            <a:noFill/>
            <a:miter lim="800000"/>
          </a:ln>
        </p:spPr>
        <p:txBody>
          <a:bodyPr wrap="square">
            <a:spAutoFit/>
          </a:bodyPr>
          <a:lstStyle/>
          <a:p>
            <a:pPr marL="742950" lvl="1" indent="-285750">
              <a:spcBef>
                <a:spcPct val="20000"/>
              </a:spcBef>
              <a:buFontTx/>
              <a:buChar char="–"/>
            </a:pPr>
            <a:r>
              <a:rPr lang="zh-CN" sz="2000" dirty="0"/>
              <a:t>情况</a:t>
            </a:r>
            <a:r>
              <a:rPr lang="zh-CN" altLang="zh-CN" sz="2000" dirty="0"/>
              <a:t>3</a:t>
            </a:r>
            <a:r>
              <a:rPr lang="zh-CN" sz="2000" dirty="0"/>
              <a:t>：</a:t>
            </a:r>
            <a:r>
              <a:rPr lang="zh-CN" altLang="zh-CN" sz="2000" i="1" dirty="0"/>
              <a:t>d</a:t>
            </a:r>
            <a:r>
              <a:rPr lang="zh-CN" altLang="zh-CN" sz="2000" dirty="0"/>
              <a:t> = </a:t>
            </a:r>
            <a:r>
              <a:rPr lang="zh-CN" altLang="zh-CN" sz="2000" i="1" dirty="0"/>
              <a:t>q</a:t>
            </a:r>
            <a:r>
              <a:rPr lang="zh-CN" altLang="zh-CN" sz="2000" dirty="0"/>
              <a:t> </a:t>
            </a:r>
            <a:endParaRPr lang="zh-CN" altLang="zh-CN" sz="2000" dirty="0"/>
          </a:p>
          <a:p>
            <a:pPr marL="742950" lvl="1" indent="-285750">
              <a:spcBef>
                <a:spcPct val="20000"/>
              </a:spcBef>
            </a:pPr>
            <a:r>
              <a:rPr lang="zh-CN" altLang="zh-CN" sz="2000" dirty="0"/>
              <a:t>    </a:t>
            </a:r>
            <a:r>
              <a:rPr lang="zh-CN" sz="2000" dirty="0"/>
              <a:t>因为  </a:t>
            </a:r>
            <a:r>
              <a:rPr lang="zh-CN" altLang="zh-CN" sz="2000" dirty="0"/>
              <a:t>0≤</a:t>
            </a:r>
            <a:r>
              <a:rPr lang="zh-CN" altLang="zh-CN" sz="2000" i="1" dirty="0"/>
              <a:t>x</a:t>
            </a:r>
            <a:r>
              <a:rPr lang="zh-CN" altLang="zh-CN" sz="2000" baseline="-25000" dirty="0"/>
              <a:t>2</a:t>
            </a:r>
            <a:r>
              <a:rPr lang="zh-CN" altLang="zh-CN" sz="2000" dirty="0"/>
              <a:t>≤</a:t>
            </a:r>
            <a:r>
              <a:rPr lang="zh-CN" altLang="zh-CN" sz="2000" i="1" dirty="0"/>
              <a:t>q</a:t>
            </a:r>
            <a:r>
              <a:rPr lang="zh-CN" altLang="zh-CN" sz="2000" dirty="0">
                <a:sym typeface="Symbol" panose="05050102010706020507" pitchFamily="18" charset="2"/>
              </a:rPr>
              <a:t></a:t>
            </a:r>
            <a:r>
              <a:rPr lang="zh-CN" altLang="zh-CN" sz="2000" dirty="0"/>
              <a:t>1, 0≤</a:t>
            </a:r>
            <a:r>
              <a:rPr lang="zh-CN" altLang="zh-CN" sz="2000" i="1" dirty="0"/>
              <a:t>x</a:t>
            </a:r>
            <a:r>
              <a:rPr lang="zh-CN" altLang="zh-CN" sz="2000" baseline="-25000" dirty="0"/>
              <a:t>4</a:t>
            </a:r>
            <a:r>
              <a:rPr lang="zh-CN" altLang="zh-CN" sz="2000" dirty="0"/>
              <a:t>≤</a:t>
            </a:r>
            <a:r>
              <a:rPr lang="zh-CN" altLang="zh-CN" sz="2000" i="1" dirty="0"/>
              <a:t>q</a:t>
            </a:r>
            <a:r>
              <a:rPr lang="zh-CN" altLang="zh-CN" sz="2000" dirty="0">
                <a:sym typeface="Symbol" panose="05050102010706020507" pitchFamily="18" charset="2"/>
              </a:rPr>
              <a:t></a:t>
            </a:r>
            <a:r>
              <a:rPr lang="zh-CN" altLang="zh-CN" sz="2000" dirty="0"/>
              <a:t>1</a:t>
            </a:r>
            <a:endParaRPr lang="zh-CN" altLang="zh-CN" sz="2000" dirty="0"/>
          </a:p>
          <a:p>
            <a:pPr marL="742950" lvl="1" indent="-285750">
              <a:spcBef>
                <a:spcPct val="20000"/>
              </a:spcBef>
            </a:pPr>
            <a:r>
              <a:rPr lang="zh-CN" altLang="zh-CN" sz="2000" dirty="0"/>
              <a:t>          </a:t>
            </a:r>
            <a:r>
              <a:rPr lang="zh-CN" altLang="zh-CN" sz="2000" dirty="0">
                <a:sym typeface="Symbol" panose="05050102010706020507" pitchFamily="18" charset="2"/>
              </a:rPr>
              <a:t></a:t>
            </a:r>
            <a:r>
              <a:rPr lang="zh-CN" altLang="zh-CN" sz="2000" dirty="0"/>
              <a:t> (</a:t>
            </a:r>
            <a:r>
              <a:rPr lang="zh-CN" altLang="zh-CN" sz="2000" i="1" dirty="0"/>
              <a:t>q</a:t>
            </a:r>
            <a:r>
              <a:rPr lang="zh-CN" altLang="zh-CN" sz="2000" dirty="0">
                <a:sym typeface="Symbol" panose="05050102010706020507" pitchFamily="18" charset="2"/>
              </a:rPr>
              <a:t></a:t>
            </a:r>
            <a:r>
              <a:rPr lang="zh-CN" altLang="zh-CN" sz="2000" dirty="0"/>
              <a:t>1)≤</a:t>
            </a:r>
            <a:r>
              <a:rPr lang="zh-CN" altLang="zh-CN" sz="2000" i="1" dirty="0"/>
              <a:t>x</a:t>
            </a:r>
            <a:r>
              <a:rPr lang="zh-CN" altLang="zh-CN" sz="2000" baseline="-25000" dirty="0"/>
              <a:t>4</a:t>
            </a:r>
            <a:r>
              <a:rPr lang="zh-CN" altLang="zh-CN" sz="2000" dirty="0">
                <a:sym typeface="Symbol" panose="05050102010706020507" pitchFamily="18" charset="2"/>
              </a:rPr>
              <a:t></a:t>
            </a:r>
            <a:r>
              <a:rPr lang="zh-CN" altLang="zh-CN" sz="2000" i="1" dirty="0"/>
              <a:t>x</a:t>
            </a:r>
            <a:r>
              <a:rPr lang="zh-CN" altLang="zh-CN" sz="2000" baseline="-25000" dirty="0"/>
              <a:t>2</a:t>
            </a:r>
            <a:r>
              <a:rPr lang="zh-CN" altLang="zh-CN" sz="2000" dirty="0"/>
              <a:t>≤</a:t>
            </a:r>
            <a:r>
              <a:rPr lang="zh-CN" altLang="zh-CN" sz="2000" i="1" dirty="0"/>
              <a:t>q</a:t>
            </a:r>
            <a:r>
              <a:rPr lang="zh-CN" altLang="zh-CN" sz="2000" dirty="0">
                <a:sym typeface="Symbol" panose="05050102010706020507" pitchFamily="18" charset="2"/>
              </a:rPr>
              <a:t></a:t>
            </a:r>
            <a:r>
              <a:rPr lang="zh-CN" altLang="zh-CN" sz="2000" dirty="0"/>
              <a:t>1 </a:t>
            </a:r>
            <a:r>
              <a:rPr lang="zh-CN" altLang="zh-CN" sz="2000" dirty="0">
                <a:sym typeface="Symbol" panose="05050102010706020507" pitchFamily="18" charset="2"/>
              </a:rPr>
              <a:t></a:t>
            </a:r>
            <a:r>
              <a:rPr lang="zh-CN" altLang="zh-CN" sz="2000" dirty="0"/>
              <a:t>gcd(</a:t>
            </a:r>
            <a:r>
              <a:rPr lang="zh-CN" altLang="zh-CN" sz="2000" i="1" dirty="0"/>
              <a:t>x</a:t>
            </a:r>
            <a:r>
              <a:rPr lang="zh-CN" altLang="zh-CN" sz="2000" baseline="-25000" dirty="0"/>
              <a:t>4</a:t>
            </a:r>
            <a:r>
              <a:rPr lang="zh-CN" altLang="zh-CN" sz="2000" dirty="0">
                <a:sym typeface="Symbol" panose="05050102010706020507" pitchFamily="18" charset="2"/>
              </a:rPr>
              <a:t></a:t>
            </a:r>
            <a:r>
              <a:rPr lang="zh-CN" altLang="zh-CN" sz="2000" i="1" dirty="0"/>
              <a:t>x</a:t>
            </a:r>
            <a:r>
              <a:rPr lang="zh-CN" altLang="zh-CN" sz="2000" baseline="-25000" dirty="0"/>
              <a:t>2</a:t>
            </a:r>
            <a:r>
              <a:rPr lang="zh-CN" altLang="zh-CN" sz="2000" dirty="0"/>
              <a:t>, </a:t>
            </a:r>
            <a:r>
              <a:rPr lang="zh-CN" altLang="zh-CN" sz="2000" i="1" dirty="0"/>
              <a:t>q</a:t>
            </a:r>
            <a:r>
              <a:rPr lang="zh-CN" altLang="zh-CN" sz="2000" dirty="0">
                <a:sym typeface="Symbol" panose="05050102010706020507" pitchFamily="18" charset="2"/>
              </a:rPr>
              <a:t></a:t>
            </a:r>
            <a:r>
              <a:rPr lang="zh-CN" altLang="zh-CN" sz="2000" dirty="0"/>
              <a:t>1)=</a:t>
            </a:r>
            <a:r>
              <a:rPr lang="zh-CN" altLang="zh-CN" sz="2000" i="1" dirty="0"/>
              <a:t> q</a:t>
            </a:r>
            <a:r>
              <a:rPr lang="zh-CN" sz="2000" dirty="0"/>
              <a:t>不成立</a:t>
            </a:r>
            <a:r>
              <a:rPr lang="zh-CN" altLang="zh-CN" sz="2000" dirty="0"/>
              <a:t>.</a:t>
            </a:r>
            <a:endParaRPr lang="zh-CN" altLang="zh-CN" sz="2000" dirty="0"/>
          </a:p>
          <a:p>
            <a:pPr marL="742950" lvl="1" indent="-285750">
              <a:spcBef>
                <a:spcPct val="20000"/>
              </a:spcBef>
            </a:pPr>
            <a:r>
              <a:rPr lang="zh-CN" altLang="zh-CN" sz="2000" dirty="0"/>
              <a:t>          </a:t>
            </a:r>
            <a:r>
              <a:rPr lang="zh-CN" altLang="zh-CN" sz="2000" dirty="0">
                <a:sym typeface="Symbol" panose="05050102010706020507" pitchFamily="18" charset="2"/>
              </a:rPr>
              <a:t></a:t>
            </a:r>
            <a:r>
              <a:rPr lang="zh-CN" sz="2000" dirty="0"/>
              <a:t>情况</a:t>
            </a:r>
            <a:r>
              <a:rPr lang="zh-CN" altLang="zh-CN" sz="2000" dirty="0"/>
              <a:t>3</a:t>
            </a:r>
            <a:r>
              <a:rPr lang="zh-CN" sz="2000" dirty="0"/>
              <a:t>不存在</a:t>
            </a:r>
            <a:r>
              <a:rPr lang="zh-CN" altLang="zh-CN" sz="2000" dirty="0"/>
              <a:t>.</a:t>
            </a:r>
            <a:endParaRPr lang="zh-CN" altLang="zh-CN" sz="2000" dirty="0"/>
          </a:p>
        </p:txBody>
      </p:sp>
      <p:sp>
        <p:nvSpPr>
          <p:cNvPr id="23559" name="Rectangle 6"/>
          <p:cNvSpPr>
            <a:spLocks noChangeArrowheads="1"/>
          </p:cNvSpPr>
          <p:nvPr/>
        </p:nvSpPr>
        <p:spPr bwMode="auto">
          <a:xfrm>
            <a:off x="0" y="3305175"/>
            <a:ext cx="9144000" cy="0"/>
          </a:xfrm>
          <a:prstGeom prst="rect">
            <a:avLst/>
          </a:prstGeom>
          <a:noFill/>
          <a:ln w="9525">
            <a:noFill/>
            <a:miter lim="800000"/>
          </a:ln>
        </p:spPr>
        <p:txBody>
          <a:bodyPr wrap="none" lIns="0" tIns="0" rIns="0" bIns="0" anchor="ctr">
            <a:spAutoFit/>
          </a:bodyPr>
          <a:lstStyle/>
          <a:p>
            <a:endParaRPr lang="zh-CN" altLang="en-US"/>
          </a:p>
        </p:txBody>
      </p:sp>
      <p:sp>
        <p:nvSpPr>
          <p:cNvPr id="23560" name="Rectangle 7"/>
          <p:cNvSpPr>
            <a:spLocks noChangeArrowheads="1"/>
          </p:cNvSpPr>
          <p:nvPr/>
        </p:nvSpPr>
        <p:spPr bwMode="auto">
          <a:xfrm>
            <a:off x="0" y="2938463"/>
            <a:ext cx="9144000" cy="0"/>
          </a:xfrm>
          <a:prstGeom prst="rect">
            <a:avLst/>
          </a:prstGeom>
          <a:noFill/>
          <a:ln w="9525">
            <a:noFill/>
            <a:miter lim="800000"/>
          </a:ln>
        </p:spPr>
        <p:txBody>
          <a:bodyPr wrap="none" lIns="0" tIns="0" rIns="0" bIns="0" anchor="ctr">
            <a:spAutoFit/>
          </a:bodyPr>
          <a:lstStyle/>
          <a:p>
            <a:endParaRPr lang="zh-CN" altLang="en-US"/>
          </a:p>
        </p:txBody>
      </p:sp>
      <p:sp>
        <p:nvSpPr>
          <p:cNvPr id="23561" name="Rectangle 8"/>
          <p:cNvSpPr>
            <a:spLocks noChangeArrowheads="1"/>
          </p:cNvSpPr>
          <p:nvPr/>
        </p:nvSpPr>
        <p:spPr bwMode="auto">
          <a:xfrm>
            <a:off x="0" y="3171825"/>
            <a:ext cx="9144000" cy="0"/>
          </a:xfrm>
          <a:prstGeom prst="rect">
            <a:avLst/>
          </a:prstGeom>
          <a:noFill/>
          <a:ln w="9525">
            <a:noFill/>
            <a:miter lim="800000"/>
          </a:ln>
        </p:spPr>
        <p:txBody>
          <a:bodyPr wrap="none" lIns="0" tIns="0" rIns="0" bIns="0" anchor="ctr">
            <a:spAutoFit/>
          </a:bodyPr>
          <a:lstStyle/>
          <a:p>
            <a:endParaRPr lang="zh-CN" altLang="en-US"/>
          </a:p>
        </p:txBody>
      </p:sp>
      <p:sp>
        <p:nvSpPr>
          <p:cNvPr id="23562" name="Rectangle 9"/>
          <p:cNvSpPr>
            <a:spLocks noChangeArrowheads="1"/>
          </p:cNvSpPr>
          <p:nvPr/>
        </p:nvSpPr>
        <p:spPr bwMode="auto">
          <a:xfrm>
            <a:off x="0" y="3314700"/>
            <a:ext cx="9144000" cy="0"/>
          </a:xfrm>
          <a:prstGeom prst="rect">
            <a:avLst/>
          </a:prstGeom>
          <a:noFill/>
          <a:ln w="9525">
            <a:noFill/>
            <a:miter lim="800000"/>
          </a:ln>
        </p:spPr>
        <p:txBody>
          <a:bodyPr wrap="none" lIns="0" tIns="0" rIns="0" bIns="0" anchor="ctr">
            <a:spAutoFit/>
          </a:bodyPr>
          <a:lstStyle/>
          <a:p>
            <a:endParaRPr lang="zh-CN" altLang="en-US"/>
          </a:p>
        </p:txBody>
      </p:sp>
      <p:grpSp>
        <p:nvGrpSpPr>
          <p:cNvPr id="23563" name="Group 10"/>
          <p:cNvGrpSpPr/>
          <p:nvPr/>
        </p:nvGrpSpPr>
        <p:grpSpPr bwMode="auto">
          <a:xfrm>
            <a:off x="522288" y="2708275"/>
            <a:ext cx="8170863" cy="1757363"/>
            <a:chOff x="0" y="-34"/>
            <a:chExt cx="5147" cy="1107"/>
          </a:xfrm>
        </p:grpSpPr>
        <p:sp>
          <p:nvSpPr>
            <p:cNvPr id="23564" name="Rectangle 11"/>
            <p:cNvSpPr>
              <a:spLocks noChangeArrowheads="1"/>
            </p:cNvSpPr>
            <p:nvPr/>
          </p:nvSpPr>
          <p:spPr bwMode="auto">
            <a:xfrm>
              <a:off x="56" y="-34"/>
              <a:ext cx="5091" cy="485"/>
            </a:xfrm>
            <a:prstGeom prst="rect">
              <a:avLst/>
            </a:prstGeom>
            <a:noFill/>
            <a:ln w="9525">
              <a:noFill/>
              <a:miter lim="800000"/>
            </a:ln>
          </p:spPr>
          <p:txBody>
            <a:bodyPr wrap="square">
              <a:spAutoFit/>
            </a:bodyPr>
            <a:lstStyle/>
            <a:p>
              <a:pPr marL="742950" lvl="1" indent="-285750">
                <a:spcBef>
                  <a:spcPct val="20000"/>
                </a:spcBef>
                <a:buFontTx/>
                <a:buChar char="–"/>
              </a:pPr>
              <a:r>
                <a:rPr lang="zh-CN" sz="2000" dirty="0"/>
                <a:t>情况</a:t>
              </a:r>
              <a:r>
                <a:rPr lang="zh-CN" altLang="zh-CN" sz="2000" dirty="0"/>
                <a:t>4</a:t>
              </a:r>
              <a:r>
                <a:rPr lang="zh-CN" sz="2000" dirty="0"/>
                <a:t>：</a:t>
              </a:r>
              <a:r>
                <a:rPr lang="zh-CN" altLang="zh-CN" sz="2000" i="1" dirty="0"/>
                <a:t>d</a:t>
              </a:r>
              <a:r>
                <a:rPr lang="zh-CN" altLang="zh-CN" sz="2000" dirty="0"/>
                <a:t> =</a:t>
              </a:r>
              <a:r>
                <a:rPr lang="zh-CN" altLang="zh-CN" sz="2000" i="1" dirty="0"/>
                <a:t>p</a:t>
              </a:r>
              <a:r>
                <a:rPr lang="zh-CN" altLang="zh-CN" sz="2000" dirty="0">
                  <a:sym typeface="Symbol" panose="05050102010706020507" pitchFamily="18" charset="2"/>
                </a:rPr>
                <a:t></a:t>
              </a:r>
              <a:r>
                <a:rPr lang="zh-CN" altLang="zh-CN" sz="2000" dirty="0"/>
                <a:t>1</a:t>
              </a:r>
              <a:endParaRPr lang="zh-CN" altLang="zh-CN" sz="2000" dirty="0"/>
            </a:p>
            <a:p>
              <a:pPr marL="742950" lvl="1" indent="-285750">
                <a:spcBef>
                  <a:spcPct val="20000"/>
                </a:spcBef>
              </a:pPr>
              <a:r>
                <a:rPr lang="zh-CN" altLang="zh-CN" sz="2000" dirty="0"/>
                <a:t>    </a:t>
              </a:r>
              <a:r>
                <a:rPr lang="zh-CN" sz="2000" dirty="0"/>
                <a:t>这种情况只有在</a:t>
              </a:r>
              <a:r>
                <a:rPr lang="zh-CN" altLang="zh-CN" sz="2000" i="1" dirty="0"/>
                <a:t>x</a:t>
              </a:r>
              <a:r>
                <a:rPr lang="zh-CN" altLang="zh-CN" sz="2000" baseline="-25000" dirty="0"/>
                <a:t>2</a:t>
              </a:r>
              <a:r>
                <a:rPr lang="zh-CN" altLang="zh-CN" sz="2000" dirty="0"/>
                <a:t>=</a:t>
              </a:r>
              <a:r>
                <a:rPr lang="zh-CN" altLang="zh-CN" sz="2000" i="1" dirty="0"/>
                <a:t>x</a:t>
              </a:r>
              <a:r>
                <a:rPr lang="zh-CN" altLang="zh-CN" sz="2000" baseline="-25000" dirty="0"/>
                <a:t>4</a:t>
              </a:r>
              <a:r>
                <a:rPr lang="zh-CN" sz="2000" dirty="0"/>
                <a:t>时才可能发生。这样就有</a:t>
              </a:r>
              <a:endParaRPr lang="zh-CN" sz="2000" dirty="0"/>
            </a:p>
          </p:txBody>
        </p:sp>
        <p:graphicFrame>
          <p:nvGraphicFramePr>
            <p:cNvPr id="23554" name="Object 12"/>
            <p:cNvGraphicFramePr>
              <a:graphicFrameLocks noChangeAspect="1"/>
            </p:cNvGraphicFramePr>
            <p:nvPr/>
          </p:nvGraphicFramePr>
          <p:xfrm>
            <a:off x="1304" y="482"/>
            <a:ext cx="1531" cy="312"/>
          </p:xfrm>
          <a:graphic>
            <a:graphicData uri="http://schemas.openxmlformats.org/presentationml/2006/ole">
              <mc:AlternateContent xmlns:mc="http://schemas.openxmlformats.org/markup-compatibility/2006">
                <mc:Choice xmlns:v="urn:schemas-microsoft-com:vml" Requires="v">
                  <p:oleObj spid="_x0000_s23553" name="" r:id="rId1" imgW="26212800" imgH="5486400" progId="Equation.3">
                    <p:embed/>
                  </p:oleObj>
                </mc:Choice>
                <mc:Fallback>
                  <p:oleObj name="" r:id="rId1" imgW="26212800" imgH="5486400" progId="Equation.3">
                    <p:embed/>
                    <p:pic>
                      <p:nvPicPr>
                        <p:cNvPr id="0" name="Object 12"/>
                        <p:cNvPicPr>
                          <a:picLocks noChangeAspect="1"/>
                        </p:cNvPicPr>
                        <p:nvPr/>
                      </p:nvPicPr>
                      <p:blipFill>
                        <a:blip r:embed="rId2"/>
                        <a:stretch>
                          <a:fillRect/>
                        </a:stretch>
                      </p:blipFill>
                      <p:spPr>
                        <a:xfrm>
                          <a:off x="1304" y="482"/>
                          <a:ext cx="1531" cy="312"/>
                        </a:xfrm>
                        <a:prstGeom prst="rect">
                          <a:avLst/>
                        </a:prstGeom>
                        <a:noFill/>
                        <a:ln w="9525">
                          <a:noFill/>
                        </a:ln>
                      </p:spPr>
                    </p:pic>
                  </p:oleObj>
                </mc:Fallback>
              </mc:AlternateContent>
            </a:graphicData>
          </a:graphic>
        </p:graphicFrame>
        <p:sp>
          <p:nvSpPr>
            <p:cNvPr id="23565" name="Rectangle 13"/>
            <p:cNvSpPr>
              <a:spLocks noChangeArrowheads="1"/>
            </p:cNvSpPr>
            <p:nvPr/>
          </p:nvSpPr>
          <p:spPr bwMode="auto">
            <a:xfrm>
              <a:off x="0" y="765"/>
              <a:ext cx="4932" cy="308"/>
            </a:xfrm>
            <a:prstGeom prst="rect">
              <a:avLst/>
            </a:prstGeom>
            <a:noFill/>
            <a:ln w="9525">
              <a:noFill/>
              <a:miter lim="800000"/>
            </a:ln>
          </p:spPr>
          <p:txBody>
            <a:bodyPr>
              <a:spAutoFit/>
            </a:bodyPr>
            <a:lstStyle/>
            <a:p>
              <a:pPr marL="742950" lvl="1" indent="-285750">
                <a:spcBef>
                  <a:spcPct val="20000"/>
                </a:spcBef>
              </a:pPr>
              <a:r>
                <a:rPr lang="zh-CN" altLang="zh-CN" sz="2600" dirty="0"/>
                <a:t>    </a:t>
              </a:r>
              <a:r>
                <a:rPr lang="zh-CN" sz="2000" dirty="0"/>
                <a:t>所以</a:t>
              </a:r>
              <a:r>
                <a:rPr lang="zh-CN" altLang="zh-CN" sz="2000" i="1" dirty="0"/>
                <a:t>x</a:t>
              </a:r>
              <a:r>
                <a:rPr lang="zh-CN" altLang="zh-CN" sz="2000" baseline="-25000" dirty="0"/>
                <a:t>1</a:t>
              </a:r>
              <a:r>
                <a:rPr lang="zh-CN" altLang="zh-CN" sz="2000" dirty="0"/>
                <a:t>=</a:t>
              </a:r>
              <a:r>
                <a:rPr lang="zh-CN" altLang="zh-CN" sz="2000" i="1" dirty="0"/>
                <a:t>x</a:t>
              </a:r>
              <a:r>
                <a:rPr lang="zh-CN" altLang="zh-CN" sz="2000" baseline="-25000" dirty="0"/>
                <a:t>3</a:t>
              </a:r>
              <a:r>
                <a:rPr lang="zh-CN" sz="2000" dirty="0"/>
                <a:t>，</a:t>
              </a:r>
              <a:r>
                <a:rPr lang="zh-CN" altLang="zh-CN" sz="2000" dirty="0"/>
                <a:t>(</a:t>
              </a:r>
              <a:r>
                <a:rPr lang="zh-CN" altLang="zh-CN" sz="2000" i="1" dirty="0"/>
                <a:t>x</a:t>
              </a:r>
              <a:r>
                <a:rPr lang="zh-CN" altLang="zh-CN" sz="2000" baseline="-25000" dirty="0"/>
                <a:t>1</a:t>
              </a:r>
              <a:r>
                <a:rPr lang="zh-CN" altLang="zh-CN" sz="2000" dirty="0"/>
                <a:t>, </a:t>
              </a:r>
              <a:r>
                <a:rPr lang="zh-CN" altLang="zh-CN" sz="2000" i="1" dirty="0"/>
                <a:t>x</a:t>
              </a:r>
              <a:r>
                <a:rPr lang="zh-CN" altLang="zh-CN" sz="2000" baseline="-25000" dirty="0"/>
                <a:t>2</a:t>
              </a:r>
              <a:r>
                <a:rPr lang="zh-CN" altLang="zh-CN" sz="2000" dirty="0"/>
                <a:t>)= (</a:t>
              </a:r>
              <a:r>
                <a:rPr lang="zh-CN" altLang="zh-CN" sz="2000" i="1" dirty="0"/>
                <a:t>x</a:t>
              </a:r>
              <a:r>
                <a:rPr lang="zh-CN" altLang="zh-CN" sz="2000" baseline="-25000" dirty="0"/>
                <a:t>3</a:t>
              </a:r>
              <a:r>
                <a:rPr lang="zh-CN" altLang="zh-CN" sz="2000" dirty="0"/>
                <a:t>, </a:t>
              </a:r>
              <a:r>
                <a:rPr lang="zh-CN" altLang="zh-CN" sz="2000" i="1" dirty="0"/>
                <a:t>x</a:t>
              </a:r>
              <a:r>
                <a:rPr lang="zh-CN" altLang="zh-CN" sz="2000" baseline="-25000" dirty="0"/>
                <a:t>4</a:t>
              </a:r>
              <a:r>
                <a:rPr lang="zh-CN" altLang="zh-CN" sz="2000" dirty="0"/>
                <a:t>)</a:t>
              </a:r>
              <a:r>
                <a:rPr lang="zh-CN" sz="2000" dirty="0"/>
                <a:t>，与已知矛盾</a:t>
              </a:r>
              <a:r>
                <a:rPr lang="zh-CN" altLang="zh-CN" sz="2000" dirty="0"/>
                <a:t>! </a:t>
              </a:r>
              <a:r>
                <a:rPr lang="zh-CN" sz="2000" dirty="0"/>
                <a:t>即情况</a:t>
              </a:r>
              <a:r>
                <a:rPr lang="zh-CN" altLang="zh-CN" sz="2000" dirty="0"/>
                <a:t>4</a:t>
              </a:r>
              <a:r>
                <a:rPr lang="zh-CN" sz="2000" dirty="0"/>
                <a:t>也不存在</a:t>
              </a:r>
              <a:r>
                <a:rPr lang="zh-CN" altLang="zh-CN" sz="2000" dirty="0"/>
                <a:t>.</a:t>
              </a:r>
              <a:endParaRPr lang="zh-CN" altLang="zh-CN" sz="2000" dirty="0"/>
            </a:p>
          </p:txBody>
        </p:sp>
      </p:gr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algn="l" eaLnBrk="1" hangingPunct="1"/>
            <a:r>
              <a:rPr lang="zh-CN" altLang="en-US" smtClean="0"/>
              <a:t>参考资料</a:t>
            </a:r>
            <a:endParaRPr lang="zh-CN" altLang="en-US" smtClean="0"/>
          </a:p>
        </p:txBody>
      </p:sp>
      <p:sp>
        <p:nvSpPr>
          <p:cNvPr id="129027" name="Rectangle 3"/>
          <p:cNvSpPr>
            <a:spLocks noGrp="1" noChangeArrowheads="1"/>
          </p:cNvSpPr>
          <p:nvPr>
            <p:ph type="body" idx="1"/>
          </p:nvPr>
        </p:nvSpPr>
        <p:spPr/>
        <p:txBody>
          <a:bodyPr/>
          <a:lstStyle/>
          <a:p>
            <a:pPr eaLnBrk="1" hangingPunct="1"/>
            <a:r>
              <a:rPr lang="zh-CN" altLang="zh-CN" smtClean="0"/>
              <a:t>http://www.derkeiler.com/Newsgroups/sci.crypt/2006-06/msg00986.html</a:t>
            </a:r>
            <a:endParaRPr lang="zh-CN" altLang="zh-CN"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内容占位符 2"/>
          <p:cNvSpPr>
            <a:spLocks noGrp="1"/>
          </p:cNvSpPr>
          <p:nvPr>
            <p:ph idx="1"/>
          </p:nvPr>
        </p:nvSpPr>
        <p:spPr>
          <a:xfrm>
            <a:off x="0" y="692150"/>
            <a:ext cx="9144000" cy="5976938"/>
          </a:xfrm>
        </p:spPr>
        <p:txBody>
          <a:bodyPr/>
          <a:lstStyle/>
          <a:p>
            <a:r>
              <a:rPr lang="zh-CN" altLang="en-US" sz="2400" smtClean="0"/>
              <a:t>王小云教授带领的研究小组于</a:t>
            </a:r>
            <a:r>
              <a:rPr lang="en-US" altLang="zh-CN" sz="2400" smtClean="0"/>
              <a:t>2004</a:t>
            </a:r>
            <a:r>
              <a:rPr lang="zh-CN" altLang="en-US" sz="2400" smtClean="0"/>
              <a:t>年、</a:t>
            </a:r>
            <a:r>
              <a:rPr lang="en-US" altLang="zh-CN" sz="2400" smtClean="0"/>
              <a:t>2005</a:t>
            </a:r>
            <a:r>
              <a:rPr lang="zh-CN" altLang="en-US" sz="2400" smtClean="0"/>
              <a:t>年先后破解了被广泛应用于</a:t>
            </a:r>
            <a:r>
              <a:rPr lang="zh-CN" altLang="en-US" sz="2400" smtClean="0">
                <a:hlinkClick r:id="rId1"/>
              </a:rPr>
              <a:t>计算机</a:t>
            </a:r>
            <a:r>
              <a:rPr lang="zh-CN" altLang="en-US" sz="2400" smtClean="0"/>
              <a:t>安全系统的</a:t>
            </a:r>
            <a:r>
              <a:rPr lang="en-US" altLang="zh-CN" sz="2400" smtClean="0">
                <a:hlinkClick r:id="rId2"/>
              </a:rPr>
              <a:t>MD5</a:t>
            </a:r>
            <a:r>
              <a:rPr lang="zh-CN" altLang="en-US" sz="2400" smtClean="0"/>
              <a:t>和</a:t>
            </a:r>
            <a:r>
              <a:rPr lang="en-US" altLang="zh-CN" sz="2400" smtClean="0">
                <a:hlinkClick r:id="rId3"/>
              </a:rPr>
              <a:t>SHA-1</a:t>
            </a:r>
            <a:r>
              <a:rPr lang="zh-CN" altLang="en-US" sz="2400" smtClean="0"/>
              <a:t>两大</a:t>
            </a:r>
            <a:r>
              <a:rPr lang="zh-CN" altLang="en-US" sz="2400" smtClean="0">
                <a:hlinkClick r:id="rId4"/>
              </a:rPr>
              <a:t>密码算法</a:t>
            </a:r>
            <a:r>
              <a:rPr lang="zh-CN" altLang="en-US" sz="2400" smtClean="0"/>
              <a:t>，密码学领域最</a:t>
            </a:r>
            <a:r>
              <a:rPr lang="zh-CN" altLang="en-US" sz="2400" smtClean="0">
                <a:hlinkClick r:id="rId5"/>
              </a:rPr>
              <a:t>权威</a:t>
            </a:r>
            <a:r>
              <a:rPr lang="zh-CN" altLang="en-US" sz="2400" smtClean="0"/>
              <a:t>的两大刊物</a:t>
            </a:r>
            <a:r>
              <a:rPr lang="en-US" altLang="zh-CN" sz="2400" smtClean="0"/>
              <a:t>Eurocrypto</a:t>
            </a:r>
            <a:r>
              <a:rPr lang="zh-CN" altLang="en-US" sz="2400" smtClean="0"/>
              <a:t>与</a:t>
            </a:r>
            <a:r>
              <a:rPr lang="en-US" altLang="zh-CN" sz="2400" smtClean="0"/>
              <a:t>Crypto</a:t>
            </a:r>
            <a:r>
              <a:rPr lang="zh-CN" altLang="en-US" sz="2400" smtClean="0"/>
              <a:t>将</a:t>
            </a:r>
            <a:r>
              <a:rPr lang="en-US" altLang="zh-CN" sz="2400" smtClean="0"/>
              <a:t>2005</a:t>
            </a:r>
            <a:r>
              <a:rPr lang="zh-CN" altLang="en-US" sz="2400" smtClean="0"/>
              <a:t>年度最佳</a:t>
            </a:r>
            <a:r>
              <a:rPr lang="zh-CN" altLang="en-US" sz="2400" smtClean="0">
                <a:hlinkClick r:id="rId6"/>
              </a:rPr>
              <a:t>论文</a:t>
            </a:r>
            <a:r>
              <a:rPr lang="zh-CN" altLang="en-US" sz="2400" smtClean="0"/>
              <a:t>奖授予了这位中国女性，其研究成果引起了国际同行的广泛关注。</a:t>
            </a:r>
            <a:endParaRPr lang="en-US" altLang="zh-CN" sz="2400" smtClean="0"/>
          </a:p>
          <a:p>
            <a:endParaRPr lang="en-US" altLang="zh-CN" sz="2400" smtClean="0"/>
          </a:p>
          <a:p>
            <a:r>
              <a:rPr lang="en-US" altLang="zh-CN" sz="2400" smtClean="0"/>
              <a:t>2004</a:t>
            </a:r>
            <a:r>
              <a:rPr lang="zh-CN" altLang="en-US" sz="2400" smtClean="0"/>
              <a:t>年的国际密码讨论年会（</a:t>
            </a:r>
            <a:r>
              <a:rPr lang="en-US" altLang="zh-CN" sz="2400" smtClean="0"/>
              <a:t>CRYPTO</a:t>
            </a:r>
            <a:r>
              <a:rPr lang="zh-CN" altLang="en-US" sz="2400" smtClean="0"/>
              <a:t>）尾声</a:t>
            </a:r>
            <a:endParaRPr lang="zh-CN" altLang="en-US" sz="2400" smtClean="0"/>
          </a:p>
          <a:p>
            <a:r>
              <a:rPr lang="zh-CN" altLang="en-US" sz="2400" smtClean="0"/>
              <a:t>王小云所提的杂凑冲撞算法只需少于</a:t>
            </a:r>
            <a:r>
              <a:rPr lang="en-US" altLang="zh-CN" sz="2400" smtClean="0"/>
              <a:t>2</a:t>
            </a:r>
            <a:r>
              <a:rPr lang="zh-CN" altLang="en-US" sz="2400" smtClean="0"/>
              <a:t>的</a:t>
            </a:r>
            <a:r>
              <a:rPr lang="en-US" altLang="zh-CN" sz="2400" smtClean="0"/>
              <a:t>69</a:t>
            </a:r>
            <a:r>
              <a:rPr lang="zh-CN" altLang="en-US" sz="2400" smtClean="0"/>
              <a:t>次方步骤，远少于一直以为所需的</a:t>
            </a:r>
            <a:r>
              <a:rPr lang="en-US" altLang="zh-CN" sz="2400" smtClean="0"/>
              <a:t>2</a:t>
            </a:r>
            <a:r>
              <a:rPr lang="zh-CN" altLang="en-US" sz="2400" smtClean="0"/>
              <a:t>的</a:t>
            </a:r>
            <a:r>
              <a:rPr lang="en-US" altLang="zh-CN" sz="2400" smtClean="0"/>
              <a:t>80</a:t>
            </a:r>
            <a:r>
              <a:rPr lang="zh-CN" altLang="en-US" sz="2400" smtClean="0"/>
              <a:t>次方步。</a:t>
            </a:r>
            <a:endParaRPr lang="zh-CN" altLang="en-US" sz="2400" smtClean="0"/>
          </a:p>
          <a:p>
            <a:r>
              <a:rPr lang="en-US" altLang="zh-CN" sz="2400" smtClean="0"/>
              <a:t>2005</a:t>
            </a:r>
            <a:r>
              <a:rPr lang="zh-CN" altLang="en-US" sz="2400" smtClean="0"/>
              <a:t>年</a:t>
            </a:r>
            <a:r>
              <a:rPr lang="en-US" altLang="zh-CN" sz="2400" smtClean="0"/>
              <a:t>8</a:t>
            </a:r>
            <a:r>
              <a:rPr lang="zh-CN" altLang="en-US" sz="2400" smtClean="0"/>
              <a:t>月，王小云、</a:t>
            </a:r>
            <a:r>
              <a:rPr lang="zh-CN" altLang="en-US" sz="2400" smtClean="0">
                <a:hlinkClick r:id="rId7"/>
              </a:rPr>
              <a:t>姚期智</a:t>
            </a:r>
            <a:r>
              <a:rPr lang="zh-CN" altLang="en-US" sz="2400" smtClean="0"/>
              <a:t>等联手于国际密码讨论年会尾声部份提出</a:t>
            </a:r>
            <a:r>
              <a:rPr lang="en-US" altLang="zh-CN" sz="2400" smtClean="0"/>
              <a:t>SHA-1</a:t>
            </a:r>
            <a:r>
              <a:rPr lang="zh-CN" altLang="en-US" sz="2400" smtClean="0"/>
              <a:t>杂凑函数杂凑冲撞算法的改良版。此改良版使破解</a:t>
            </a:r>
            <a:r>
              <a:rPr lang="en-US" altLang="zh-CN" sz="2400" smtClean="0"/>
              <a:t>SHA-1</a:t>
            </a:r>
            <a:r>
              <a:rPr lang="zh-CN" altLang="en-US" sz="2400" smtClean="0"/>
              <a:t>时间缩短为</a:t>
            </a:r>
            <a:r>
              <a:rPr lang="en-US" altLang="zh-CN" sz="2400" smtClean="0"/>
              <a:t>2</a:t>
            </a:r>
            <a:r>
              <a:rPr lang="zh-CN" altLang="en-US" sz="2400" smtClean="0"/>
              <a:t>的</a:t>
            </a:r>
            <a:r>
              <a:rPr lang="en-US" altLang="zh-CN" sz="2400" smtClean="0"/>
              <a:t>63</a:t>
            </a:r>
            <a:r>
              <a:rPr lang="zh-CN" altLang="en-US" sz="2400" smtClean="0"/>
              <a:t>次方步（原来需要</a:t>
            </a:r>
            <a:r>
              <a:rPr lang="en-US" altLang="zh-CN" sz="2400" smtClean="0"/>
              <a:t>2</a:t>
            </a:r>
            <a:r>
              <a:rPr lang="zh-CN" altLang="en-US" sz="2400" smtClean="0"/>
              <a:t>的</a:t>
            </a:r>
            <a:r>
              <a:rPr lang="en-US" altLang="zh-CN" sz="2400" smtClean="0"/>
              <a:t>80</a:t>
            </a:r>
            <a:r>
              <a:rPr lang="zh-CN" altLang="en-US" sz="2400" smtClean="0"/>
              <a:t>次方步）。</a:t>
            </a:r>
            <a:endParaRPr lang="zh-CN" altLang="en-US" sz="2400" smtClean="0"/>
          </a:p>
          <a:p>
            <a:endParaRPr lang="zh-CN" altLang="en-US" smtClean="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p:cNvSpPr>
            <a:spLocks noGrp="1"/>
          </p:cNvSpPr>
          <p:nvPr>
            <p:ph type="title"/>
          </p:nvPr>
        </p:nvSpPr>
        <p:spPr/>
        <p:txBody>
          <a:bodyPr/>
          <a:lstStyle/>
          <a:p>
            <a:endParaRPr lang="zh-CN" altLang="en-US" smtClean="0"/>
          </a:p>
        </p:txBody>
      </p:sp>
      <p:sp>
        <p:nvSpPr>
          <p:cNvPr id="131075" name="内容占位符 2"/>
          <p:cNvSpPr>
            <a:spLocks noGrp="1"/>
          </p:cNvSpPr>
          <p:nvPr>
            <p:ph idx="1"/>
          </p:nvPr>
        </p:nvSpPr>
        <p:spPr/>
        <p:txBody>
          <a:bodyPr/>
          <a:lstStyle/>
          <a:p>
            <a:r>
              <a:rPr lang="zh-CN" altLang="en-US" sz="2400" smtClean="0"/>
              <a:t>会议主席破例给了她</a:t>
            </a:r>
            <a:r>
              <a:rPr lang="en-US" altLang="zh-CN" sz="2400" smtClean="0"/>
              <a:t>15</a:t>
            </a:r>
            <a:r>
              <a:rPr lang="zh-CN" altLang="en-US" sz="2400" smtClean="0"/>
              <a:t>分钟时间来介绍自己的成果，而通常发言人只被允许有两三分钟的时间。王小云及其研究同工展示了</a:t>
            </a:r>
            <a:r>
              <a:rPr lang="en-US" altLang="zh-CN" sz="2400" smtClean="0">
                <a:hlinkClick r:id="rId1"/>
              </a:rPr>
              <a:t>MD5</a:t>
            </a:r>
            <a:r>
              <a:rPr lang="zh-CN" altLang="en-US" sz="2400" smtClean="0"/>
              <a:t>、</a:t>
            </a:r>
            <a:r>
              <a:rPr lang="en-US" altLang="zh-CN" sz="2400" smtClean="0"/>
              <a:t>SHA-0</a:t>
            </a:r>
            <a:r>
              <a:rPr lang="zh-CN" altLang="en-US" sz="2400" smtClean="0"/>
              <a:t>及其他相关杂凑函数的杂凑冲撞。所谓杂凑冲撞指两个完全不同的讯息经杂凑函数计算得出完全相同的杂凑值。根据</a:t>
            </a:r>
            <a:r>
              <a:rPr lang="zh-CN" altLang="en-US" sz="2400" smtClean="0">
                <a:hlinkClick r:id="rId2"/>
              </a:rPr>
              <a:t>鸽巢原理</a:t>
            </a:r>
            <a:r>
              <a:rPr lang="zh-CN" altLang="en-US" sz="2400" smtClean="0"/>
              <a:t>，以有长度限制的杂凑函数计算没有长度限制的讯息是必然会有冲撞情况出现的。可是，一直以来，电脑保安专家都认为要任意制造出冲撞需时太长，在实际情况上不可能发生，而王小云等的发现可能会打破这个必然性。</a:t>
            </a:r>
            <a:endParaRPr lang="zh-CN" altLang="en-US" sz="2400" smtClean="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内容占位符 2"/>
          <p:cNvSpPr>
            <a:spLocks noGrp="1"/>
          </p:cNvSpPr>
          <p:nvPr>
            <p:ph idx="1"/>
          </p:nvPr>
        </p:nvSpPr>
        <p:spPr>
          <a:xfrm>
            <a:off x="0" y="0"/>
            <a:ext cx="9144000" cy="6858000"/>
          </a:xfrm>
        </p:spPr>
        <p:txBody>
          <a:bodyPr/>
          <a:lstStyle/>
          <a:p>
            <a:pPr latinLnBrk="1"/>
            <a:r>
              <a:rPr lang="zh-CN" altLang="en-US" sz="2400" smtClean="0"/>
              <a:t>报告结束后，所有与会专家对他们的突出工作报以长时间的掌声，有些学者甚至起立鼓掌以示他们的祝贺和敬佩。由于版本问题，作者在提交</a:t>
            </a:r>
            <a:r>
              <a:rPr lang="zh-CN" altLang="en-US" sz="2400" smtClean="0">
                <a:hlinkClick r:id="rId1"/>
              </a:rPr>
              <a:t>会议论文</a:t>
            </a:r>
            <a:r>
              <a:rPr lang="zh-CN" altLang="en-US" sz="2400" smtClean="0"/>
              <a:t>时使用的一组常数和先行标准不同，在发现这一问题之后，王小云教授立即改变了那个常数，在很短的时间内就完成了新的数据分析，这段有惊无险的小插曲更证明了他们论文的信服力，攻击方法的有效性，验证了研究工作的成功。王小云</a:t>
            </a:r>
            <a:endParaRPr lang="zh-CN" altLang="en-US" sz="2400" smtClean="0"/>
          </a:p>
          <a:p>
            <a:r>
              <a:rPr lang="zh-CN" altLang="en-US" sz="2400" smtClean="0"/>
              <a:t>令世界顶尖密码学家想象不到的是，破解</a:t>
            </a:r>
            <a:r>
              <a:rPr lang="en-US" altLang="zh-CN" sz="2400" smtClean="0"/>
              <a:t>MD5</a:t>
            </a:r>
            <a:r>
              <a:rPr lang="zh-CN" altLang="en-US" sz="2400" smtClean="0"/>
              <a:t>之后，</a:t>
            </a:r>
            <a:r>
              <a:rPr lang="en-US" altLang="zh-CN" sz="2400" smtClean="0"/>
              <a:t>2005</a:t>
            </a:r>
            <a:r>
              <a:rPr lang="zh-CN" altLang="en-US" sz="2400" smtClean="0"/>
              <a:t>年</a:t>
            </a:r>
            <a:r>
              <a:rPr lang="en-US" altLang="zh-CN" sz="2400" smtClean="0"/>
              <a:t>2</a:t>
            </a:r>
            <a:r>
              <a:rPr lang="zh-CN" altLang="en-US" sz="2400" smtClean="0"/>
              <a:t>月，王小云与其同事提出</a:t>
            </a:r>
            <a:r>
              <a:rPr lang="en-US" altLang="zh-CN" sz="2400" smtClean="0">
                <a:hlinkClick r:id="rId2"/>
              </a:rPr>
              <a:t>SHA-1</a:t>
            </a:r>
            <a:r>
              <a:rPr lang="zh-CN" altLang="en-US" sz="2400" smtClean="0"/>
              <a:t>杂凑函数的杂凑冲撞。由于</a:t>
            </a:r>
            <a:r>
              <a:rPr lang="en-US" altLang="zh-CN" sz="2400" smtClean="0"/>
              <a:t>SHA-1</a:t>
            </a:r>
            <a:r>
              <a:rPr lang="zh-CN" altLang="en-US" sz="2400" smtClean="0"/>
              <a:t>杂凑函数被广泛应用于现今的主流电脑保安产品，其影响可想而知。王小云所提的杂凑冲撞演算法只需少于</a:t>
            </a:r>
            <a:r>
              <a:rPr lang="en-US" altLang="zh-CN" sz="2400" smtClean="0"/>
              <a:t>2^69</a:t>
            </a:r>
            <a:r>
              <a:rPr lang="zh-CN" altLang="en-US" sz="2400" smtClean="0"/>
              <a:t>步骤，远少于一直以为所需的</a:t>
            </a:r>
            <a:r>
              <a:rPr lang="en-US" altLang="zh-CN" sz="2400" smtClean="0"/>
              <a:t>2^80</a:t>
            </a:r>
            <a:r>
              <a:rPr lang="zh-CN" altLang="en-US" sz="2400" smtClean="0"/>
              <a:t>步。王小云教授又破解了另一国际密码</a:t>
            </a:r>
            <a:r>
              <a:rPr lang="en-US" altLang="zh-CN" sz="2400" smtClean="0"/>
              <a:t>SHA</a:t>
            </a:r>
            <a:r>
              <a:rPr lang="zh-CN" altLang="en-US" sz="2400" smtClean="0"/>
              <a:t>－</a:t>
            </a:r>
            <a:r>
              <a:rPr lang="en-US" altLang="zh-CN" sz="2400" smtClean="0"/>
              <a:t>1</a:t>
            </a:r>
            <a:r>
              <a:rPr lang="zh-CN" altLang="en-US" sz="2400" smtClean="0"/>
              <a:t>。因为</a:t>
            </a:r>
            <a:r>
              <a:rPr lang="en-US" altLang="zh-CN" sz="2400" smtClean="0"/>
              <a:t>SHA</a:t>
            </a:r>
            <a:r>
              <a:rPr lang="zh-CN" altLang="en-US" sz="2400" smtClean="0"/>
              <a:t>－</a:t>
            </a:r>
            <a:r>
              <a:rPr lang="en-US" altLang="zh-CN" sz="2400" smtClean="0"/>
              <a:t>1</a:t>
            </a:r>
            <a:r>
              <a:rPr lang="zh-CN" altLang="en-US" sz="2400" smtClean="0"/>
              <a:t>在美国等国际社会有更加广泛的应用</a:t>
            </a:r>
            <a:endParaRPr lang="zh-CN" altLang="en-US" sz="2400" smtClean="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p:cNvSpPr>
            <a:spLocks noGrp="1"/>
          </p:cNvSpPr>
          <p:nvPr>
            <p:ph type="title"/>
          </p:nvPr>
        </p:nvSpPr>
        <p:spPr/>
        <p:txBody>
          <a:bodyPr/>
          <a:lstStyle/>
          <a:p>
            <a:endParaRPr lang="zh-CN" altLang="en-US" smtClean="0"/>
          </a:p>
        </p:txBody>
      </p:sp>
      <p:sp>
        <p:nvSpPr>
          <p:cNvPr id="133123" name="内容占位符 2"/>
          <p:cNvSpPr>
            <a:spLocks noGrp="1"/>
          </p:cNvSpPr>
          <p:nvPr>
            <p:ph idx="1"/>
          </p:nvPr>
        </p:nvSpPr>
        <p:spPr/>
        <p:txBody>
          <a:bodyPr/>
          <a:lstStyle/>
          <a:p>
            <a:r>
              <a:rPr lang="zh-CN" altLang="en-US" smtClean="0"/>
              <a:t>破解</a:t>
            </a:r>
            <a:r>
              <a:rPr lang="en-US" altLang="zh-CN" smtClean="0"/>
              <a:t>MD5</a:t>
            </a:r>
            <a:r>
              <a:rPr lang="zh-CN" altLang="en-US" smtClean="0"/>
              <a:t>密码算法，运算量达到</a:t>
            </a:r>
            <a:r>
              <a:rPr lang="en-US" altLang="zh-CN" smtClean="0"/>
              <a:t>2</a:t>
            </a:r>
            <a:r>
              <a:rPr lang="zh-CN" altLang="en-US" smtClean="0"/>
              <a:t>的</a:t>
            </a:r>
            <a:r>
              <a:rPr lang="en-US" altLang="zh-CN" smtClean="0"/>
              <a:t>80</a:t>
            </a:r>
            <a:r>
              <a:rPr lang="zh-CN" altLang="en-US" smtClean="0"/>
              <a:t>次方。即使采用现在最快的巨型计算机，也要运算</a:t>
            </a:r>
            <a:r>
              <a:rPr lang="en-US" altLang="zh-CN" smtClean="0"/>
              <a:t>100</a:t>
            </a:r>
            <a:r>
              <a:rPr lang="zh-CN" altLang="en-US" smtClean="0"/>
              <a:t>万年以上才能破解。但王小云和她的研究小组用普通的个人电脑，几分钟内就可以找到有效结果。</a:t>
            </a:r>
            <a:endParaRPr lang="zh-CN" altLang="en-US" smtClean="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内容占位符 2"/>
          <p:cNvSpPr>
            <a:spLocks noGrp="1"/>
          </p:cNvSpPr>
          <p:nvPr>
            <p:ph idx="1"/>
          </p:nvPr>
        </p:nvSpPr>
        <p:spPr>
          <a:xfrm>
            <a:off x="0" y="0"/>
            <a:ext cx="8964613" cy="6858000"/>
          </a:xfrm>
        </p:spPr>
        <p:txBody>
          <a:bodyPr/>
          <a:lstStyle/>
          <a:p>
            <a:r>
              <a:rPr lang="zh-CN" altLang="en-US" sz="2000" smtClean="0"/>
              <a:t>关于</a:t>
            </a:r>
            <a:r>
              <a:rPr lang="en-US" altLang="zh-CN" sz="2000" smtClean="0"/>
              <a:t>MD5</a:t>
            </a:r>
            <a:r>
              <a:rPr lang="zh-CN" altLang="en-US" sz="2000" smtClean="0"/>
              <a:t>算法的破解，一些黑客破获密码的方法是一种被称为“跑字典”的方法。有两种方法得到字典，一种是日常搜集的用做密码的字符串表，另一种是用排列组合方法生成的，先用</a:t>
            </a:r>
            <a:r>
              <a:rPr lang="en-US" altLang="zh-CN" sz="2000" smtClean="0"/>
              <a:t>MD5</a:t>
            </a:r>
            <a:r>
              <a:rPr lang="zh-CN" altLang="en-US" sz="2000" smtClean="0"/>
              <a:t>程序计算出这些字典项的</a:t>
            </a:r>
            <a:r>
              <a:rPr lang="en-US" altLang="zh-CN" sz="2000" smtClean="0"/>
              <a:t>MD5</a:t>
            </a:r>
            <a:r>
              <a:rPr lang="zh-CN" altLang="en-US" sz="2000" smtClean="0"/>
              <a:t>值，然后再用目标的</a:t>
            </a:r>
            <a:r>
              <a:rPr lang="en-US" altLang="zh-CN" sz="2000" smtClean="0"/>
              <a:t>MD5</a:t>
            </a:r>
            <a:r>
              <a:rPr lang="zh-CN" altLang="en-US" sz="2000" smtClean="0"/>
              <a:t>值在这个字典中检索。即使假设密码的最大长度为</a:t>
            </a:r>
            <a:r>
              <a:rPr lang="en-US" altLang="zh-CN" sz="2000" smtClean="0"/>
              <a:t>8</a:t>
            </a:r>
            <a:r>
              <a:rPr lang="zh-CN" altLang="en-US" sz="2000" smtClean="0"/>
              <a:t>，同时密码只能是字母和数字，共</a:t>
            </a:r>
            <a:r>
              <a:rPr lang="en-US" altLang="zh-CN" sz="2000" smtClean="0"/>
              <a:t>26+26+10=62</a:t>
            </a:r>
            <a:r>
              <a:rPr lang="zh-CN" altLang="en-US" sz="2000" smtClean="0"/>
              <a:t>个字符，排列组合出的字典的项数则是</a:t>
            </a:r>
            <a:r>
              <a:rPr lang="en-US" altLang="zh-CN" sz="2000" smtClean="0"/>
              <a:t>P(62,1)+P (62,2)….+P(62,8)</a:t>
            </a:r>
            <a:r>
              <a:rPr lang="zh-CN" altLang="en-US" sz="2000" smtClean="0"/>
              <a:t>，那也已经是一个很天文的数字了，存储这个字典就需要</a:t>
            </a:r>
            <a:r>
              <a:rPr lang="en-US" altLang="zh-CN" sz="2000" smtClean="0"/>
              <a:t>TB</a:t>
            </a:r>
            <a:r>
              <a:rPr lang="zh-CN" altLang="en-US" sz="2000" smtClean="0"/>
              <a:t>级的磁盘组，而且这种方法还有一个前提，就是能获得目标账户的 密码</a:t>
            </a:r>
            <a:r>
              <a:rPr lang="en-US" altLang="zh-CN" sz="2000" smtClean="0"/>
              <a:t>MD5</a:t>
            </a:r>
            <a:r>
              <a:rPr lang="zh-CN" altLang="en-US" sz="2000" smtClean="0"/>
              <a:t>值的情况下才可以。</a:t>
            </a:r>
            <a:endParaRPr lang="en-US" altLang="zh-CN" sz="2000" smtClean="0"/>
          </a:p>
          <a:p>
            <a:r>
              <a:rPr lang="zh-CN" altLang="en-US" sz="2000" smtClean="0"/>
              <a:t>在</a:t>
            </a:r>
            <a:r>
              <a:rPr lang="en-US" altLang="zh-CN" sz="2000" smtClean="0"/>
              <a:t>2004</a:t>
            </a:r>
            <a:r>
              <a:rPr lang="zh-CN" altLang="en-US" sz="2000" smtClean="0"/>
              <a:t>年</a:t>
            </a:r>
            <a:r>
              <a:rPr lang="en-US" altLang="zh-CN" sz="2000" smtClean="0"/>
              <a:t>8</a:t>
            </a:r>
            <a:r>
              <a:rPr lang="zh-CN" altLang="en-US" sz="2000" smtClean="0"/>
              <a:t>月</a:t>
            </a:r>
            <a:r>
              <a:rPr lang="en-US" altLang="zh-CN" sz="2000" smtClean="0"/>
              <a:t>17</a:t>
            </a:r>
            <a:r>
              <a:rPr lang="zh-CN" altLang="en-US" sz="2000" smtClean="0"/>
              <a:t>日的美国加州圣巴巴拉召开的国际密码学会议（</a:t>
            </a:r>
            <a:r>
              <a:rPr lang="en-US" altLang="zh-CN" sz="2000" smtClean="0"/>
              <a:t>Crypto’2004</a:t>
            </a:r>
            <a:r>
              <a:rPr lang="zh-CN" altLang="en-US" sz="2000" smtClean="0"/>
              <a:t>）上来自山东大学的王小云教授做了破译</a:t>
            </a:r>
            <a:r>
              <a:rPr lang="en-US" altLang="zh-CN" sz="2000" smtClean="0"/>
              <a:t>MD5</a:t>
            </a:r>
            <a:r>
              <a:rPr lang="zh-CN" altLang="en-US" sz="2000" smtClean="0"/>
              <a:t>、</a:t>
            </a:r>
            <a:r>
              <a:rPr lang="en-US" altLang="zh-CN" sz="2000" smtClean="0"/>
              <a:t>HAVAL-128</a:t>
            </a:r>
            <a:r>
              <a:rPr lang="zh-CN" altLang="en-US" sz="2000" smtClean="0"/>
              <a:t>、 </a:t>
            </a:r>
            <a:r>
              <a:rPr lang="en-US" altLang="zh-CN" sz="2000" smtClean="0"/>
              <a:t>MD4</a:t>
            </a:r>
            <a:r>
              <a:rPr lang="zh-CN" altLang="en-US" sz="2000" smtClean="0"/>
              <a:t>和</a:t>
            </a:r>
            <a:r>
              <a:rPr lang="en-US" altLang="zh-CN" sz="2000" smtClean="0"/>
              <a:t>RIPEMD</a:t>
            </a:r>
            <a:r>
              <a:rPr lang="zh-CN" altLang="en-US" sz="2000" smtClean="0"/>
              <a:t>算法的报告。</a:t>
            </a:r>
            <a:r>
              <a:rPr lang="en-US" altLang="zh-CN" sz="2000" smtClean="0"/>
              <a:t>MD5</a:t>
            </a:r>
            <a:r>
              <a:rPr lang="zh-CN" altLang="en-US" sz="2000" smtClean="0"/>
              <a:t>和</a:t>
            </a:r>
            <a:r>
              <a:rPr lang="en-US" altLang="zh-CN" sz="2000" smtClean="0"/>
              <a:t>SHA-1</a:t>
            </a:r>
            <a:r>
              <a:rPr lang="zh-CN" altLang="en-US" sz="2000" smtClean="0"/>
              <a:t>属于散列算法，从设计原理来讲，就有产生碰撞的可能，王小云教授的方法缩短了找到碰撞的时间，是一项重要的成果。但她</a:t>
            </a:r>
            <a:r>
              <a:rPr lang="zh-CN" altLang="en-US" sz="2000" smtClean="0">
                <a:solidFill>
                  <a:srgbClr val="FF0000"/>
                </a:solidFill>
              </a:rPr>
              <a:t>找到的是强无碰撞，要能找到弱无碰撞，才算真正破解，才有实际意义。</a:t>
            </a:r>
            <a:endParaRPr lang="en-US" altLang="zh-CN" sz="2000" smtClean="0">
              <a:solidFill>
                <a:srgbClr val="FF0000"/>
              </a:solidFill>
            </a:endParaRPr>
          </a:p>
          <a:p>
            <a:r>
              <a:rPr lang="zh-CN" altLang="en-US" sz="2400" smtClean="0"/>
              <a:t>碰撞分为‘强无碰撞’和‘弱无碰撞’。强无碰撞是无法产生有实际意义的原文的，也就无法篡改和伪造出有意义的明文。通过强无碰撞伪造一个谁也看不懂的东西，没有实际意义。</a:t>
            </a:r>
            <a:endParaRPr lang="en-US" altLang="zh-CN" smtClean="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内容占位符 2"/>
          <p:cNvSpPr>
            <a:spLocks noGrp="1"/>
          </p:cNvSpPr>
          <p:nvPr>
            <p:ph idx="1"/>
          </p:nvPr>
        </p:nvSpPr>
        <p:spPr>
          <a:xfrm>
            <a:off x="0" y="188913"/>
            <a:ext cx="9144000" cy="6480175"/>
          </a:xfrm>
        </p:spPr>
        <p:txBody>
          <a:bodyPr/>
          <a:lstStyle/>
          <a:p>
            <a:r>
              <a:rPr lang="zh-CN" altLang="en-US" sz="2400" smtClean="0"/>
              <a:t>国际密码学专家沙米尔（</a:t>
            </a:r>
            <a:r>
              <a:rPr lang="en-US" altLang="zh-CN" sz="2400" smtClean="0"/>
              <a:t>Shamir</a:t>
            </a:r>
            <a:r>
              <a:rPr lang="zh-CN" altLang="en-US" sz="2400" smtClean="0"/>
              <a:t>）在“</a:t>
            </a:r>
            <a:r>
              <a:rPr lang="en-US" altLang="zh-CN" sz="2400" smtClean="0"/>
              <a:t>RSA 2005”</a:t>
            </a:r>
            <a:r>
              <a:rPr lang="zh-CN" altLang="en-US" sz="2400" smtClean="0"/>
              <a:t>年会上就王小云教授找到一对强无碰撞发表观点：“这是个重要的事情，但不意味着密码被破解。”</a:t>
            </a:r>
            <a:r>
              <a:rPr lang="en-US" altLang="zh-CN" sz="2400" smtClean="0"/>
              <a:t>, </a:t>
            </a:r>
            <a:r>
              <a:rPr lang="zh-CN" altLang="en-US" sz="2400" smtClean="0"/>
              <a:t>找到一对强无碰撞和找到有实际意义的碰撞，是有本质区别的。会议上王小去教授公布</a:t>
            </a:r>
            <a:r>
              <a:rPr lang="en-US" altLang="zh-CN" sz="2400" smtClean="0"/>
              <a:t>MD5</a:t>
            </a:r>
            <a:r>
              <a:rPr lang="zh-CN" altLang="en-US" sz="2400" smtClean="0"/>
              <a:t>已被破解的说法显然不确切。在‘</a:t>
            </a:r>
            <a:r>
              <a:rPr lang="en-US" altLang="zh-CN" sz="2400" smtClean="0"/>
              <a:t>RSA 2005’</a:t>
            </a:r>
            <a:r>
              <a:rPr lang="zh-CN" altLang="en-US" sz="2400" smtClean="0"/>
              <a:t>年会上，专家们认为</a:t>
            </a:r>
            <a:r>
              <a:rPr lang="en-US" altLang="zh-CN" sz="2400" smtClean="0"/>
              <a:t>SHA-1</a:t>
            </a:r>
            <a:r>
              <a:rPr lang="zh-CN" altLang="en-US" sz="2400" smtClean="0"/>
              <a:t>目前绝对安全，再使用</a:t>
            </a:r>
            <a:r>
              <a:rPr lang="en-US" altLang="zh-CN" sz="2400" smtClean="0"/>
              <a:t>5</a:t>
            </a:r>
            <a:r>
              <a:rPr lang="zh-CN" altLang="en-US" sz="2400" smtClean="0"/>
              <a:t>～</a:t>
            </a:r>
            <a:r>
              <a:rPr lang="en-US" altLang="zh-CN" sz="2400" smtClean="0"/>
              <a:t>10</a:t>
            </a:r>
            <a:r>
              <a:rPr lang="zh-CN" altLang="en-US" sz="2400" smtClean="0"/>
              <a:t>年没问题，计划在</a:t>
            </a:r>
            <a:r>
              <a:rPr lang="en-US" altLang="zh-CN" sz="2400" smtClean="0"/>
              <a:t>2010</a:t>
            </a:r>
            <a:r>
              <a:rPr lang="zh-CN" altLang="en-US" sz="2400" smtClean="0"/>
              <a:t>年以后考虑更换。”</a:t>
            </a:r>
            <a:br>
              <a:rPr lang="zh-CN" altLang="en-US" sz="2400" smtClean="0"/>
            </a:br>
            <a:br>
              <a:rPr lang="zh-CN" altLang="en-US" sz="2400" smtClean="0"/>
            </a:br>
            <a:r>
              <a:rPr lang="zh-CN" altLang="en-US" sz="2400" smtClean="0"/>
              <a:t>我们知道理论上破解密码的方法，如果要在现实中实现，需要通过超级计算机海量的计算，所需时间一般是成千上万年。在实际应用中，破解时间太长意味着破解将失去现实意义。</a:t>
            </a:r>
            <a:endParaRPr lang="zh-CN" altLang="en-US" sz="2400" smtClean="0"/>
          </a:p>
          <a:p>
            <a:endParaRPr lang="zh-CN" alt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468313" y="1196975"/>
            <a:ext cx="8208962" cy="1816100"/>
          </a:xfrm>
          <a:prstGeom prst="rect">
            <a:avLst/>
          </a:prstGeom>
          <a:noFill/>
          <a:ln w="9525">
            <a:noFill/>
            <a:miter lim="800000"/>
          </a:ln>
        </p:spPr>
        <p:txBody>
          <a:bodyPr wrap="none">
            <a:spAutoFit/>
          </a:bodyPr>
          <a:lstStyle/>
          <a:p>
            <a:r>
              <a:rPr lang="zh-CN" altLang="zh-CN" sz="2800" b="1">
                <a:solidFill>
                  <a:srgbClr val="003366"/>
                </a:solidFill>
                <a:latin typeface="Times New Roman" panose="02020603050405020304" pitchFamily="18" charset="0"/>
                <a:sym typeface="Wingdings" panose="05000000000000000000" pitchFamily="2" charset="2"/>
              </a:rPr>
              <a:t>① </a:t>
            </a:r>
            <a:r>
              <a:rPr lang="zh-CN" sz="2800" b="1">
                <a:solidFill>
                  <a:srgbClr val="003366"/>
                </a:solidFill>
                <a:latin typeface="Times New Roman" panose="02020603050405020304" pitchFamily="18" charset="0"/>
                <a:sym typeface="Wingdings" panose="05000000000000000000" pitchFamily="2" charset="2"/>
              </a:rPr>
              <a:t>用单钥加密算法仅对杂凑码加密。这种方式用于</a:t>
            </a:r>
            <a:endParaRPr lang="zh-CN" sz="2800" b="1">
              <a:solidFill>
                <a:srgbClr val="003366"/>
              </a:solidFill>
              <a:latin typeface="Times New Roman" panose="02020603050405020304" pitchFamily="18" charset="0"/>
              <a:sym typeface="Wingdings" panose="05000000000000000000" pitchFamily="2" charset="2"/>
            </a:endParaRPr>
          </a:p>
          <a:p>
            <a:r>
              <a:rPr lang="zh-CN" sz="2800" b="1">
                <a:solidFill>
                  <a:srgbClr val="003366"/>
                </a:solidFill>
                <a:latin typeface="Times New Roman" panose="02020603050405020304" pitchFamily="18" charset="0"/>
                <a:sym typeface="Wingdings" panose="05000000000000000000" pitchFamily="2" charset="2"/>
              </a:rPr>
              <a:t>不要求保密性的情况下，可减少处理负担。将</a:t>
            </a:r>
            <a:endParaRPr lang="zh-CN" sz="2800" b="1">
              <a:solidFill>
                <a:srgbClr val="003366"/>
              </a:solidFill>
              <a:latin typeface="Times New Roman" panose="02020603050405020304" pitchFamily="18" charset="0"/>
              <a:sym typeface="Wingdings" panose="05000000000000000000" pitchFamily="2" charset="2"/>
            </a:endParaRPr>
          </a:p>
          <a:p>
            <a:r>
              <a:rPr lang="zh-CN" altLang="zh-CN" sz="2800" b="1">
                <a:solidFill>
                  <a:srgbClr val="003366"/>
                </a:solidFill>
                <a:latin typeface="Times New Roman" panose="02020603050405020304" pitchFamily="18" charset="0"/>
                <a:sym typeface="Wingdings" panose="05000000000000000000" pitchFamily="2" charset="2"/>
              </a:rPr>
              <a:t>E</a:t>
            </a:r>
            <a:r>
              <a:rPr lang="zh-CN" altLang="zh-CN" sz="2800" b="1" baseline="-25000">
                <a:solidFill>
                  <a:srgbClr val="003366"/>
                </a:solidFill>
                <a:latin typeface="Times New Roman" panose="02020603050405020304" pitchFamily="18" charset="0"/>
                <a:sym typeface="Wingdings" panose="05000000000000000000" pitchFamily="2" charset="2"/>
              </a:rPr>
              <a:t>K</a:t>
            </a:r>
            <a:r>
              <a:rPr lang="zh-CN" altLang="zh-CN" sz="2800" b="1">
                <a:solidFill>
                  <a:srgbClr val="003366"/>
                </a:solidFill>
                <a:latin typeface="Times New Roman" panose="02020603050405020304" pitchFamily="18" charset="0"/>
                <a:sym typeface="Wingdings" panose="05000000000000000000" pitchFamily="2" charset="2"/>
              </a:rPr>
              <a:t>[H(M)]</a:t>
            </a:r>
            <a:r>
              <a:rPr lang="zh-CN" sz="2800" b="1">
                <a:solidFill>
                  <a:srgbClr val="003366"/>
                </a:solidFill>
                <a:latin typeface="Times New Roman" panose="02020603050405020304" pitchFamily="18" charset="0"/>
                <a:sym typeface="Wingdings" panose="05000000000000000000" pitchFamily="2" charset="2"/>
              </a:rPr>
              <a:t>看作一个函数，函数的输入为消息</a:t>
            </a:r>
            <a:r>
              <a:rPr lang="zh-CN" altLang="zh-CN" sz="2800" b="1">
                <a:solidFill>
                  <a:srgbClr val="003366"/>
                </a:solidFill>
                <a:latin typeface="Times New Roman" panose="02020603050405020304" pitchFamily="18" charset="0"/>
                <a:sym typeface="Wingdings" panose="05000000000000000000" pitchFamily="2" charset="2"/>
              </a:rPr>
              <a:t>M</a:t>
            </a:r>
            <a:r>
              <a:rPr lang="zh-CN" sz="2800" b="1">
                <a:solidFill>
                  <a:srgbClr val="003366"/>
                </a:solidFill>
                <a:latin typeface="Times New Roman" panose="02020603050405020304" pitchFamily="18" charset="0"/>
                <a:sym typeface="Wingdings" panose="05000000000000000000" pitchFamily="2" charset="2"/>
              </a:rPr>
              <a:t>和密</a:t>
            </a:r>
            <a:endParaRPr lang="zh-CN" sz="2800" b="1">
              <a:solidFill>
                <a:srgbClr val="003366"/>
              </a:solidFill>
              <a:latin typeface="Times New Roman" panose="02020603050405020304" pitchFamily="18" charset="0"/>
              <a:sym typeface="Wingdings" panose="05000000000000000000" pitchFamily="2" charset="2"/>
            </a:endParaRPr>
          </a:p>
          <a:p>
            <a:r>
              <a:rPr lang="zh-CN" sz="2800" b="1">
                <a:solidFill>
                  <a:srgbClr val="003366"/>
                </a:solidFill>
                <a:latin typeface="Times New Roman" panose="02020603050405020304" pitchFamily="18" charset="0"/>
                <a:sym typeface="Wingdings" panose="05000000000000000000" pitchFamily="2" charset="2"/>
              </a:rPr>
              <a:t>钥</a:t>
            </a:r>
            <a:r>
              <a:rPr lang="zh-CN" altLang="zh-CN" sz="2800" b="1">
                <a:solidFill>
                  <a:srgbClr val="003366"/>
                </a:solidFill>
                <a:latin typeface="Times New Roman" panose="02020603050405020304" pitchFamily="18" charset="0"/>
                <a:sym typeface="Wingdings" panose="05000000000000000000" pitchFamily="2" charset="2"/>
              </a:rPr>
              <a:t>K</a:t>
            </a:r>
            <a:r>
              <a:rPr lang="zh-CN" sz="2800" b="1">
                <a:solidFill>
                  <a:srgbClr val="003366"/>
                </a:solidFill>
                <a:latin typeface="Times New Roman" panose="02020603050405020304" pitchFamily="18" charset="0"/>
                <a:sym typeface="Wingdings" panose="05000000000000000000" pitchFamily="2" charset="2"/>
              </a:rPr>
              <a:t>，输出为固定长度。</a:t>
            </a:r>
            <a:endParaRPr lang="zh-CN" sz="2800" b="1">
              <a:solidFill>
                <a:srgbClr val="003366"/>
              </a:solidFill>
              <a:latin typeface="Times New Roman" panose="02020603050405020304" pitchFamily="18" charset="0"/>
              <a:sym typeface="Wingdings" panose="05000000000000000000" pitchFamily="2" charset="2"/>
            </a:endParaRPr>
          </a:p>
        </p:txBody>
      </p:sp>
      <p:sp>
        <p:nvSpPr>
          <p:cNvPr id="35843" name="Rectangle 3"/>
          <p:cNvSpPr>
            <a:spLocks noChangeArrowheads="1"/>
          </p:cNvSpPr>
          <p:nvPr/>
        </p:nvSpPr>
        <p:spPr bwMode="auto">
          <a:xfrm>
            <a:off x="1212850" y="3295650"/>
            <a:ext cx="304800" cy="457200"/>
          </a:xfrm>
          <a:prstGeom prst="rect">
            <a:avLst/>
          </a:prstGeom>
          <a:noFill/>
          <a:ln w="9525">
            <a:solidFill>
              <a:schemeClr val="tx1"/>
            </a:solidFill>
            <a:miter lim="800000"/>
          </a:ln>
        </p:spPr>
        <p:txBody>
          <a:bodyPr wrap="none" anchor="ctr"/>
          <a:lstStyle/>
          <a:p>
            <a:pPr algn="ctr"/>
            <a:r>
              <a:rPr lang="zh-CN" altLang="zh-CN" sz="2400"/>
              <a:t>M</a:t>
            </a:r>
            <a:endParaRPr lang="zh-CN" altLang="zh-CN" sz="2400"/>
          </a:p>
        </p:txBody>
      </p:sp>
      <p:sp>
        <p:nvSpPr>
          <p:cNvPr id="35844" name="Oval 4"/>
          <p:cNvSpPr>
            <a:spLocks noChangeArrowheads="1"/>
          </p:cNvSpPr>
          <p:nvPr/>
        </p:nvSpPr>
        <p:spPr bwMode="auto">
          <a:xfrm>
            <a:off x="1974850" y="3829050"/>
            <a:ext cx="381000" cy="381000"/>
          </a:xfrm>
          <a:prstGeom prst="ellipse">
            <a:avLst/>
          </a:prstGeom>
          <a:noFill/>
          <a:ln w="9525">
            <a:solidFill>
              <a:schemeClr val="tx1"/>
            </a:solidFill>
            <a:round/>
          </a:ln>
        </p:spPr>
        <p:txBody>
          <a:bodyPr wrap="none" anchor="ctr"/>
          <a:lstStyle/>
          <a:p>
            <a:pPr algn="ctr"/>
            <a:r>
              <a:rPr lang="zh-CN" altLang="zh-CN" sz="2000"/>
              <a:t>H</a:t>
            </a:r>
            <a:endParaRPr lang="zh-CN" altLang="zh-CN" sz="2000"/>
          </a:p>
        </p:txBody>
      </p:sp>
      <p:sp>
        <p:nvSpPr>
          <p:cNvPr id="35845" name="Line 5"/>
          <p:cNvSpPr>
            <a:spLocks noChangeShapeType="1"/>
          </p:cNvSpPr>
          <p:nvPr/>
        </p:nvSpPr>
        <p:spPr bwMode="auto">
          <a:xfrm>
            <a:off x="3175000" y="4095750"/>
            <a:ext cx="228600" cy="0"/>
          </a:xfrm>
          <a:prstGeom prst="line">
            <a:avLst/>
          </a:prstGeom>
          <a:noFill/>
          <a:ln w="9525">
            <a:solidFill>
              <a:schemeClr val="tx1"/>
            </a:solidFill>
            <a:round/>
          </a:ln>
        </p:spPr>
        <p:txBody>
          <a:bodyPr/>
          <a:lstStyle/>
          <a:p>
            <a:endParaRPr lang="zh-CN" altLang="en-US"/>
          </a:p>
        </p:txBody>
      </p:sp>
      <p:sp>
        <p:nvSpPr>
          <p:cNvPr id="35846" name="Oval 6"/>
          <p:cNvSpPr>
            <a:spLocks noChangeArrowheads="1"/>
          </p:cNvSpPr>
          <p:nvPr/>
        </p:nvSpPr>
        <p:spPr bwMode="auto">
          <a:xfrm>
            <a:off x="2774950" y="3905250"/>
            <a:ext cx="381000" cy="381000"/>
          </a:xfrm>
          <a:prstGeom prst="ellipse">
            <a:avLst/>
          </a:prstGeom>
          <a:noFill/>
          <a:ln w="9525">
            <a:solidFill>
              <a:schemeClr val="tx1"/>
            </a:solidFill>
            <a:round/>
          </a:ln>
        </p:spPr>
        <p:txBody>
          <a:bodyPr wrap="none" anchor="ctr"/>
          <a:lstStyle/>
          <a:p>
            <a:pPr algn="ctr"/>
            <a:r>
              <a:rPr lang="zh-CN" altLang="zh-CN" sz="2400"/>
              <a:t>E</a:t>
            </a:r>
            <a:endParaRPr lang="zh-CN" altLang="zh-CN" sz="2400"/>
          </a:p>
        </p:txBody>
      </p:sp>
      <p:sp>
        <p:nvSpPr>
          <p:cNvPr id="35847" name="Text Box 7"/>
          <p:cNvSpPr txBox="1">
            <a:spLocks noChangeArrowheads="1"/>
          </p:cNvSpPr>
          <p:nvPr/>
        </p:nvSpPr>
        <p:spPr bwMode="auto">
          <a:xfrm>
            <a:off x="4092575" y="4057650"/>
            <a:ext cx="1352550" cy="457200"/>
          </a:xfrm>
          <a:prstGeom prst="rect">
            <a:avLst/>
          </a:prstGeom>
          <a:noFill/>
          <a:ln w="9525">
            <a:noFill/>
            <a:miter lim="800000"/>
          </a:ln>
        </p:spPr>
        <p:txBody>
          <a:bodyPr wrap="none">
            <a:spAutoFit/>
          </a:bodyPr>
          <a:lstStyle/>
          <a:p>
            <a:r>
              <a:rPr lang="zh-CN" altLang="zh-CN" sz="2400"/>
              <a:t>E</a:t>
            </a:r>
            <a:r>
              <a:rPr lang="zh-CN" altLang="zh-CN" sz="1400"/>
              <a:t>K</a:t>
            </a:r>
            <a:r>
              <a:rPr lang="zh-CN" altLang="zh-CN" sz="2400"/>
              <a:t>[H(M)]</a:t>
            </a:r>
            <a:endParaRPr lang="zh-CN" altLang="zh-CN" sz="2400"/>
          </a:p>
        </p:txBody>
      </p:sp>
      <p:sp>
        <p:nvSpPr>
          <p:cNvPr id="35848" name="Line 8"/>
          <p:cNvSpPr>
            <a:spLocks noChangeShapeType="1"/>
          </p:cNvSpPr>
          <p:nvPr/>
        </p:nvSpPr>
        <p:spPr bwMode="auto">
          <a:xfrm flipV="1">
            <a:off x="2965450" y="4267200"/>
            <a:ext cx="0" cy="381000"/>
          </a:xfrm>
          <a:prstGeom prst="line">
            <a:avLst/>
          </a:prstGeom>
          <a:noFill/>
          <a:ln w="9525">
            <a:solidFill>
              <a:schemeClr val="tx1"/>
            </a:solidFill>
            <a:round/>
            <a:tailEnd type="triangle" w="med" len="med"/>
          </a:ln>
        </p:spPr>
        <p:txBody>
          <a:bodyPr/>
          <a:lstStyle/>
          <a:p>
            <a:endParaRPr lang="zh-CN" altLang="en-US"/>
          </a:p>
        </p:txBody>
      </p:sp>
      <p:sp>
        <p:nvSpPr>
          <p:cNvPr id="35849" name="Text Box 9"/>
          <p:cNvSpPr txBox="1">
            <a:spLocks noChangeArrowheads="1"/>
          </p:cNvSpPr>
          <p:nvPr/>
        </p:nvSpPr>
        <p:spPr bwMode="auto">
          <a:xfrm>
            <a:off x="2806700" y="4591050"/>
            <a:ext cx="387350" cy="457200"/>
          </a:xfrm>
          <a:prstGeom prst="rect">
            <a:avLst/>
          </a:prstGeom>
          <a:noFill/>
          <a:ln w="9525">
            <a:noFill/>
            <a:miter lim="800000"/>
          </a:ln>
        </p:spPr>
        <p:txBody>
          <a:bodyPr wrap="none">
            <a:spAutoFit/>
          </a:bodyPr>
          <a:lstStyle/>
          <a:p>
            <a:r>
              <a:rPr lang="zh-CN" altLang="zh-CN" sz="2400"/>
              <a:t>K</a:t>
            </a:r>
            <a:endParaRPr lang="zh-CN" altLang="zh-CN" sz="2400"/>
          </a:p>
        </p:txBody>
      </p:sp>
      <p:sp>
        <p:nvSpPr>
          <p:cNvPr id="35850" name="Oval 10"/>
          <p:cNvSpPr>
            <a:spLocks noChangeArrowheads="1"/>
          </p:cNvSpPr>
          <p:nvPr/>
        </p:nvSpPr>
        <p:spPr bwMode="auto">
          <a:xfrm>
            <a:off x="6165850" y="3848100"/>
            <a:ext cx="381000" cy="381000"/>
          </a:xfrm>
          <a:prstGeom prst="ellipse">
            <a:avLst/>
          </a:prstGeom>
          <a:noFill/>
          <a:ln w="9525">
            <a:solidFill>
              <a:schemeClr val="tx1"/>
            </a:solidFill>
            <a:round/>
          </a:ln>
        </p:spPr>
        <p:txBody>
          <a:bodyPr wrap="none" anchor="ctr"/>
          <a:lstStyle/>
          <a:p>
            <a:pPr algn="ctr"/>
            <a:r>
              <a:rPr lang="zh-CN" altLang="zh-CN" sz="2400"/>
              <a:t>D</a:t>
            </a:r>
            <a:endParaRPr lang="zh-CN" altLang="zh-CN" sz="2400"/>
          </a:p>
        </p:txBody>
      </p:sp>
      <p:sp>
        <p:nvSpPr>
          <p:cNvPr id="35851" name="Rectangle 11"/>
          <p:cNvSpPr>
            <a:spLocks noChangeArrowheads="1"/>
          </p:cNvSpPr>
          <p:nvPr/>
        </p:nvSpPr>
        <p:spPr bwMode="auto">
          <a:xfrm>
            <a:off x="4718050" y="3276600"/>
            <a:ext cx="304800" cy="457200"/>
          </a:xfrm>
          <a:prstGeom prst="rect">
            <a:avLst/>
          </a:prstGeom>
          <a:noFill/>
          <a:ln w="9525">
            <a:solidFill>
              <a:schemeClr val="tx1"/>
            </a:solidFill>
            <a:miter lim="800000"/>
          </a:ln>
        </p:spPr>
        <p:txBody>
          <a:bodyPr wrap="none" anchor="ctr"/>
          <a:lstStyle/>
          <a:p>
            <a:pPr algn="ctr"/>
            <a:r>
              <a:rPr lang="zh-CN" altLang="zh-CN" sz="2400"/>
              <a:t>M</a:t>
            </a:r>
            <a:endParaRPr lang="zh-CN" altLang="zh-CN" sz="2400"/>
          </a:p>
        </p:txBody>
      </p:sp>
      <p:sp>
        <p:nvSpPr>
          <p:cNvPr id="35852" name="Rectangle 12"/>
          <p:cNvSpPr>
            <a:spLocks noChangeArrowheads="1"/>
          </p:cNvSpPr>
          <p:nvPr/>
        </p:nvSpPr>
        <p:spPr bwMode="auto">
          <a:xfrm>
            <a:off x="4718050" y="3733800"/>
            <a:ext cx="304800" cy="152400"/>
          </a:xfrm>
          <a:prstGeom prst="rect">
            <a:avLst/>
          </a:prstGeom>
          <a:solidFill>
            <a:schemeClr val="accent1"/>
          </a:solidFill>
          <a:ln w="9525">
            <a:solidFill>
              <a:schemeClr val="tx1"/>
            </a:solidFill>
            <a:miter lim="800000"/>
          </a:ln>
        </p:spPr>
        <p:txBody>
          <a:bodyPr wrap="none" anchor="ctr"/>
          <a:lstStyle/>
          <a:p>
            <a:endParaRPr lang="zh-CN" altLang="en-US"/>
          </a:p>
        </p:txBody>
      </p:sp>
      <p:sp>
        <p:nvSpPr>
          <p:cNvPr id="35853" name="Text Box 13"/>
          <p:cNvSpPr txBox="1">
            <a:spLocks noChangeArrowheads="1"/>
          </p:cNvSpPr>
          <p:nvPr/>
        </p:nvSpPr>
        <p:spPr bwMode="auto">
          <a:xfrm>
            <a:off x="6927850" y="3489325"/>
            <a:ext cx="692150" cy="396875"/>
          </a:xfrm>
          <a:prstGeom prst="rect">
            <a:avLst/>
          </a:prstGeom>
          <a:noFill/>
          <a:ln w="9525">
            <a:noFill/>
            <a:miter lim="800000"/>
          </a:ln>
        </p:spPr>
        <p:txBody>
          <a:bodyPr wrap="none">
            <a:spAutoFit/>
          </a:bodyPr>
          <a:lstStyle/>
          <a:p>
            <a:r>
              <a:rPr lang="zh-CN" sz="2000"/>
              <a:t>比较</a:t>
            </a:r>
            <a:endParaRPr lang="zh-CN" sz="2000"/>
          </a:p>
        </p:txBody>
      </p:sp>
      <p:sp>
        <p:nvSpPr>
          <p:cNvPr id="35854" name="Line 14"/>
          <p:cNvSpPr>
            <a:spLocks noChangeShapeType="1"/>
          </p:cNvSpPr>
          <p:nvPr/>
        </p:nvSpPr>
        <p:spPr bwMode="auto">
          <a:xfrm>
            <a:off x="1517650" y="3676650"/>
            <a:ext cx="76200" cy="0"/>
          </a:xfrm>
          <a:prstGeom prst="line">
            <a:avLst/>
          </a:prstGeom>
          <a:noFill/>
          <a:ln w="9525">
            <a:solidFill>
              <a:schemeClr val="tx1"/>
            </a:solidFill>
            <a:round/>
          </a:ln>
        </p:spPr>
        <p:txBody>
          <a:bodyPr/>
          <a:lstStyle/>
          <a:p>
            <a:endParaRPr lang="zh-CN" altLang="en-US"/>
          </a:p>
        </p:txBody>
      </p:sp>
      <p:sp>
        <p:nvSpPr>
          <p:cNvPr id="35855" name="Line 15"/>
          <p:cNvSpPr>
            <a:spLocks noChangeShapeType="1"/>
          </p:cNvSpPr>
          <p:nvPr/>
        </p:nvSpPr>
        <p:spPr bwMode="auto">
          <a:xfrm>
            <a:off x="1593850" y="3676650"/>
            <a:ext cx="0" cy="381000"/>
          </a:xfrm>
          <a:prstGeom prst="line">
            <a:avLst/>
          </a:prstGeom>
          <a:noFill/>
          <a:ln w="9525">
            <a:solidFill>
              <a:schemeClr val="tx1"/>
            </a:solidFill>
            <a:round/>
          </a:ln>
        </p:spPr>
        <p:txBody>
          <a:bodyPr/>
          <a:lstStyle/>
          <a:p>
            <a:endParaRPr lang="zh-CN" altLang="en-US"/>
          </a:p>
        </p:txBody>
      </p:sp>
      <p:sp>
        <p:nvSpPr>
          <p:cNvPr id="35856" name="Line 16"/>
          <p:cNvSpPr>
            <a:spLocks noChangeShapeType="1"/>
          </p:cNvSpPr>
          <p:nvPr/>
        </p:nvSpPr>
        <p:spPr bwMode="auto">
          <a:xfrm>
            <a:off x="1593850" y="4057650"/>
            <a:ext cx="381000" cy="0"/>
          </a:xfrm>
          <a:prstGeom prst="line">
            <a:avLst/>
          </a:prstGeom>
          <a:noFill/>
          <a:ln w="9525">
            <a:solidFill>
              <a:schemeClr val="tx1"/>
            </a:solidFill>
            <a:round/>
            <a:tailEnd type="triangle" w="med" len="med"/>
          </a:ln>
        </p:spPr>
        <p:txBody>
          <a:bodyPr/>
          <a:lstStyle/>
          <a:p>
            <a:endParaRPr lang="zh-CN" altLang="en-US"/>
          </a:p>
        </p:txBody>
      </p:sp>
      <p:sp>
        <p:nvSpPr>
          <p:cNvPr id="35857" name="Line 17"/>
          <p:cNvSpPr>
            <a:spLocks noChangeShapeType="1"/>
          </p:cNvSpPr>
          <p:nvPr/>
        </p:nvSpPr>
        <p:spPr bwMode="auto">
          <a:xfrm>
            <a:off x="2355850" y="4057650"/>
            <a:ext cx="381000" cy="0"/>
          </a:xfrm>
          <a:prstGeom prst="line">
            <a:avLst/>
          </a:prstGeom>
          <a:noFill/>
          <a:ln w="9525">
            <a:solidFill>
              <a:schemeClr val="tx1"/>
            </a:solidFill>
            <a:round/>
            <a:tailEnd type="triangle" w="med" len="med"/>
          </a:ln>
        </p:spPr>
        <p:txBody>
          <a:bodyPr/>
          <a:lstStyle/>
          <a:p>
            <a:endParaRPr lang="zh-CN" altLang="en-US"/>
          </a:p>
        </p:txBody>
      </p:sp>
      <p:sp>
        <p:nvSpPr>
          <p:cNvPr id="35858" name="Line 18"/>
          <p:cNvSpPr>
            <a:spLocks noChangeShapeType="1"/>
          </p:cNvSpPr>
          <p:nvPr/>
        </p:nvSpPr>
        <p:spPr bwMode="auto">
          <a:xfrm>
            <a:off x="1619250" y="3500438"/>
            <a:ext cx="2133600" cy="0"/>
          </a:xfrm>
          <a:prstGeom prst="line">
            <a:avLst/>
          </a:prstGeom>
          <a:noFill/>
          <a:ln w="9525">
            <a:solidFill>
              <a:schemeClr val="tx1"/>
            </a:solidFill>
            <a:round/>
            <a:tailEnd type="triangle" w="med" len="med"/>
          </a:ln>
        </p:spPr>
        <p:txBody>
          <a:bodyPr/>
          <a:lstStyle/>
          <a:p>
            <a:endParaRPr lang="zh-CN" altLang="en-US"/>
          </a:p>
        </p:txBody>
      </p:sp>
      <p:sp>
        <p:nvSpPr>
          <p:cNvPr id="35859" name="Line 19"/>
          <p:cNvSpPr>
            <a:spLocks noChangeShapeType="1"/>
          </p:cNvSpPr>
          <p:nvPr/>
        </p:nvSpPr>
        <p:spPr bwMode="auto">
          <a:xfrm flipV="1">
            <a:off x="3422650" y="3676650"/>
            <a:ext cx="0" cy="419100"/>
          </a:xfrm>
          <a:prstGeom prst="line">
            <a:avLst/>
          </a:prstGeom>
          <a:noFill/>
          <a:ln w="9525">
            <a:solidFill>
              <a:schemeClr val="tx1"/>
            </a:solidFill>
            <a:round/>
          </a:ln>
        </p:spPr>
        <p:txBody>
          <a:bodyPr/>
          <a:lstStyle/>
          <a:p>
            <a:endParaRPr lang="zh-CN" altLang="en-US"/>
          </a:p>
        </p:txBody>
      </p:sp>
      <p:sp>
        <p:nvSpPr>
          <p:cNvPr id="35860" name="Line 20"/>
          <p:cNvSpPr>
            <a:spLocks noChangeShapeType="1"/>
          </p:cNvSpPr>
          <p:nvPr/>
        </p:nvSpPr>
        <p:spPr bwMode="auto">
          <a:xfrm>
            <a:off x="3422650" y="3676650"/>
            <a:ext cx="228600" cy="0"/>
          </a:xfrm>
          <a:prstGeom prst="line">
            <a:avLst/>
          </a:prstGeom>
          <a:noFill/>
          <a:ln w="9525">
            <a:solidFill>
              <a:schemeClr val="tx1"/>
            </a:solidFill>
            <a:round/>
            <a:tailEnd type="triangle" w="med" len="med"/>
          </a:ln>
        </p:spPr>
        <p:txBody>
          <a:bodyPr/>
          <a:lstStyle/>
          <a:p>
            <a:endParaRPr lang="zh-CN" altLang="en-US"/>
          </a:p>
        </p:txBody>
      </p:sp>
      <p:sp>
        <p:nvSpPr>
          <p:cNvPr id="35861" name="Oval 21"/>
          <p:cNvSpPr>
            <a:spLocks noChangeArrowheads="1"/>
          </p:cNvSpPr>
          <p:nvPr/>
        </p:nvSpPr>
        <p:spPr bwMode="auto">
          <a:xfrm>
            <a:off x="3613150" y="3371850"/>
            <a:ext cx="381000" cy="381000"/>
          </a:xfrm>
          <a:prstGeom prst="ellipse">
            <a:avLst/>
          </a:prstGeom>
          <a:noFill/>
          <a:ln w="9525">
            <a:solidFill>
              <a:schemeClr val="tx1"/>
            </a:solidFill>
            <a:round/>
          </a:ln>
        </p:spPr>
        <p:txBody>
          <a:bodyPr wrap="none" anchor="ctr"/>
          <a:lstStyle/>
          <a:p>
            <a:pPr algn="ctr"/>
            <a:r>
              <a:rPr lang="zh-CN" altLang="zh-CN" sz="2400"/>
              <a:t> ||</a:t>
            </a:r>
            <a:endParaRPr lang="zh-CN" altLang="zh-CN" sz="2400"/>
          </a:p>
        </p:txBody>
      </p:sp>
      <p:sp>
        <p:nvSpPr>
          <p:cNvPr id="35862" name="Line 22"/>
          <p:cNvSpPr>
            <a:spLocks noChangeShapeType="1"/>
          </p:cNvSpPr>
          <p:nvPr/>
        </p:nvSpPr>
        <p:spPr bwMode="auto">
          <a:xfrm>
            <a:off x="3994150" y="3543300"/>
            <a:ext cx="685800" cy="0"/>
          </a:xfrm>
          <a:prstGeom prst="line">
            <a:avLst/>
          </a:prstGeom>
          <a:noFill/>
          <a:ln w="9525">
            <a:solidFill>
              <a:schemeClr val="tx1"/>
            </a:solidFill>
            <a:round/>
            <a:tailEnd type="triangle" w="med" len="med"/>
          </a:ln>
        </p:spPr>
        <p:txBody>
          <a:bodyPr/>
          <a:lstStyle/>
          <a:p>
            <a:endParaRPr lang="zh-CN" altLang="en-US"/>
          </a:p>
        </p:txBody>
      </p:sp>
      <p:sp>
        <p:nvSpPr>
          <p:cNvPr id="35863" name="Line 23"/>
          <p:cNvSpPr>
            <a:spLocks noChangeShapeType="1"/>
          </p:cNvSpPr>
          <p:nvPr/>
        </p:nvSpPr>
        <p:spPr bwMode="auto">
          <a:xfrm flipV="1">
            <a:off x="4337050" y="3905250"/>
            <a:ext cx="381000" cy="228600"/>
          </a:xfrm>
          <a:prstGeom prst="line">
            <a:avLst/>
          </a:prstGeom>
          <a:noFill/>
          <a:ln w="9525">
            <a:solidFill>
              <a:schemeClr val="tx1"/>
            </a:solidFill>
            <a:prstDash val="sysDot"/>
            <a:round/>
            <a:tailEnd type="triangle" w="med" len="med"/>
          </a:ln>
        </p:spPr>
        <p:txBody>
          <a:bodyPr/>
          <a:lstStyle/>
          <a:p>
            <a:endParaRPr lang="zh-CN" altLang="en-US"/>
          </a:p>
        </p:txBody>
      </p:sp>
      <p:sp>
        <p:nvSpPr>
          <p:cNvPr id="35864" name="Line 24"/>
          <p:cNvSpPr>
            <a:spLocks noChangeShapeType="1"/>
          </p:cNvSpPr>
          <p:nvPr/>
        </p:nvSpPr>
        <p:spPr bwMode="auto">
          <a:xfrm>
            <a:off x="5022850" y="3829050"/>
            <a:ext cx="228600" cy="0"/>
          </a:xfrm>
          <a:prstGeom prst="line">
            <a:avLst/>
          </a:prstGeom>
          <a:noFill/>
          <a:ln w="9525">
            <a:solidFill>
              <a:schemeClr val="tx1"/>
            </a:solidFill>
            <a:round/>
          </a:ln>
        </p:spPr>
        <p:txBody>
          <a:bodyPr/>
          <a:lstStyle/>
          <a:p>
            <a:endParaRPr lang="zh-CN" altLang="en-US"/>
          </a:p>
        </p:txBody>
      </p:sp>
      <p:sp>
        <p:nvSpPr>
          <p:cNvPr id="35865" name="Line 25"/>
          <p:cNvSpPr>
            <a:spLocks noChangeShapeType="1"/>
          </p:cNvSpPr>
          <p:nvPr/>
        </p:nvSpPr>
        <p:spPr bwMode="auto">
          <a:xfrm>
            <a:off x="5251450" y="3829050"/>
            <a:ext cx="0" cy="228600"/>
          </a:xfrm>
          <a:prstGeom prst="line">
            <a:avLst/>
          </a:prstGeom>
          <a:noFill/>
          <a:ln w="9525">
            <a:solidFill>
              <a:schemeClr val="tx1"/>
            </a:solidFill>
            <a:round/>
          </a:ln>
        </p:spPr>
        <p:txBody>
          <a:bodyPr/>
          <a:lstStyle/>
          <a:p>
            <a:endParaRPr lang="zh-CN" altLang="en-US"/>
          </a:p>
        </p:txBody>
      </p:sp>
      <p:sp>
        <p:nvSpPr>
          <p:cNvPr id="35866" name="Line 26"/>
          <p:cNvSpPr>
            <a:spLocks noChangeShapeType="1"/>
          </p:cNvSpPr>
          <p:nvPr/>
        </p:nvSpPr>
        <p:spPr bwMode="auto">
          <a:xfrm>
            <a:off x="5251450" y="4057650"/>
            <a:ext cx="914400" cy="0"/>
          </a:xfrm>
          <a:prstGeom prst="line">
            <a:avLst/>
          </a:prstGeom>
          <a:noFill/>
          <a:ln w="9525">
            <a:solidFill>
              <a:schemeClr val="tx1"/>
            </a:solidFill>
            <a:round/>
            <a:tailEnd type="triangle" w="med" len="med"/>
          </a:ln>
        </p:spPr>
        <p:txBody>
          <a:bodyPr/>
          <a:lstStyle/>
          <a:p>
            <a:endParaRPr lang="zh-CN" altLang="en-US"/>
          </a:p>
        </p:txBody>
      </p:sp>
      <p:sp>
        <p:nvSpPr>
          <p:cNvPr id="35867" name="Text Box 27"/>
          <p:cNvSpPr txBox="1">
            <a:spLocks noChangeArrowheads="1"/>
          </p:cNvSpPr>
          <p:nvPr/>
        </p:nvSpPr>
        <p:spPr bwMode="auto">
          <a:xfrm>
            <a:off x="6197600" y="4514850"/>
            <a:ext cx="387350" cy="457200"/>
          </a:xfrm>
          <a:prstGeom prst="rect">
            <a:avLst/>
          </a:prstGeom>
          <a:noFill/>
          <a:ln w="9525">
            <a:noFill/>
            <a:miter lim="800000"/>
          </a:ln>
        </p:spPr>
        <p:txBody>
          <a:bodyPr wrap="none">
            <a:spAutoFit/>
          </a:bodyPr>
          <a:lstStyle/>
          <a:p>
            <a:r>
              <a:rPr lang="zh-CN" altLang="zh-CN" sz="2400"/>
              <a:t>K</a:t>
            </a:r>
            <a:endParaRPr lang="zh-CN" altLang="zh-CN" sz="2400"/>
          </a:p>
        </p:txBody>
      </p:sp>
      <p:sp>
        <p:nvSpPr>
          <p:cNvPr id="35868" name="Line 28"/>
          <p:cNvSpPr>
            <a:spLocks noChangeShapeType="1"/>
          </p:cNvSpPr>
          <p:nvPr/>
        </p:nvSpPr>
        <p:spPr bwMode="auto">
          <a:xfrm flipV="1">
            <a:off x="6318250" y="4210050"/>
            <a:ext cx="0" cy="304800"/>
          </a:xfrm>
          <a:prstGeom prst="line">
            <a:avLst/>
          </a:prstGeom>
          <a:noFill/>
          <a:ln w="9525">
            <a:solidFill>
              <a:schemeClr val="tx1"/>
            </a:solidFill>
            <a:round/>
            <a:tailEnd type="triangle" w="med" len="med"/>
          </a:ln>
        </p:spPr>
        <p:txBody>
          <a:bodyPr/>
          <a:lstStyle/>
          <a:p>
            <a:endParaRPr lang="zh-CN" altLang="en-US"/>
          </a:p>
        </p:txBody>
      </p:sp>
      <p:sp>
        <p:nvSpPr>
          <p:cNvPr id="35869" name="Line 29"/>
          <p:cNvSpPr>
            <a:spLocks noChangeShapeType="1"/>
          </p:cNvSpPr>
          <p:nvPr/>
        </p:nvSpPr>
        <p:spPr bwMode="auto">
          <a:xfrm>
            <a:off x="5022850" y="3371850"/>
            <a:ext cx="1219200" cy="0"/>
          </a:xfrm>
          <a:prstGeom prst="line">
            <a:avLst/>
          </a:prstGeom>
          <a:noFill/>
          <a:ln w="9525">
            <a:solidFill>
              <a:schemeClr val="tx1"/>
            </a:solidFill>
            <a:round/>
            <a:tailEnd type="triangle" w="med" len="med"/>
          </a:ln>
        </p:spPr>
        <p:txBody>
          <a:bodyPr/>
          <a:lstStyle/>
          <a:p>
            <a:endParaRPr lang="zh-CN" altLang="en-US"/>
          </a:p>
        </p:txBody>
      </p:sp>
      <p:sp>
        <p:nvSpPr>
          <p:cNvPr id="35870" name="Oval 30"/>
          <p:cNvSpPr>
            <a:spLocks noChangeArrowheads="1"/>
          </p:cNvSpPr>
          <p:nvPr/>
        </p:nvSpPr>
        <p:spPr bwMode="auto">
          <a:xfrm>
            <a:off x="6242050" y="3200400"/>
            <a:ext cx="381000" cy="381000"/>
          </a:xfrm>
          <a:prstGeom prst="ellipse">
            <a:avLst/>
          </a:prstGeom>
          <a:noFill/>
          <a:ln w="9525">
            <a:solidFill>
              <a:schemeClr val="tx1"/>
            </a:solidFill>
            <a:round/>
          </a:ln>
        </p:spPr>
        <p:txBody>
          <a:bodyPr wrap="none" anchor="ctr"/>
          <a:lstStyle/>
          <a:p>
            <a:pPr algn="ctr"/>
            <a:r>
              <a:rPr lang="zh-CN" altLang="zh-CN" sz="2000"/>
              <a:t>H</a:t>
            </a:r>
            <a:endParaRPr lang="zh-CN" altLang="zh-CN" sz="2000"/>
          </a:p>
        </p:txBody>
      </p:sp>
      <p:sp>
        <p:nvSpPr>
          <p:cNvPr id="35871" name="Line 31"/>
          <p:cNvSpPr>
            <a:spLocks noChangeShapeType="1"/>
          </p:cNvSpPr>
          <p:nvPr/>
        </p:nvSpPr>
        <p:spPr bwMode="auto">
          <a:xfrm>
            <a:off x="6623050" y="3371850"/>
            <a:ext cx="685800" cy="0"/>
          </a:xfrm>
          <a:prstGeom prst="line">
            <a:avLst/>
          </a:prstGeom>
          <a:noFill/>
          <a:ln w="9525">
            <a:solidFill>
              <a:schemeClr val="tx1"/>
            </a:solidFill>
            <a:round/>
          </a:ln>
        </p:spPr>
        <p:txBody>
          <a:bodyPr/>
          <a:lstStyle/>
          <a:p>
            <a:endParaRPr lang="zh-CN" altLang="en-US"/>
          </a:p>
        </p:txBody>
      </p:sp>
      <p:sp>
        <p:nvSpPr>
          <p:cNvPr id="35872" name="Line 32"/>
          <p:cNvSpPr>
            <a:spLocks noChangeShapeType="1"/>
          </p:cNvSpPr>
          <p:nvPr/>
        </p:nvSpPr>
        <p:spPr bwMode="auto">
          <a:xfrm>
            <a:off x="6546850" y="4057650"/>
            <a:ext cx="762000" cy="0"/>
          </a:xfrm>
          <a:prstGeom prst="line">
            <a:avLst/>
          </a:prstGeom>
          <a:noFill/>
          <a:ln w="9525">
            <a:solidFill>
              <a:schemeClr val="tx1"/>
            </a:solidFill>
            <a:round/>
          </a:ln>
        </p:spPr>
        <p:txBody>
          <a:bodyPr/>
          <a:lstStyle/>
          <a:p>
            <a:endParaRPr lang="zh-CN" altLang="en-US"/>
          </a:p>
        </p:txBody>
      </p:sp>
      <p:sp>
        <p:nvSpPr>
          <p:cNvPr id="35873" name="Line 33"/>
          <p:cNvSpPr>
            <a:spLocks noChangeShapeType="1"/>
          </p:cNvSpPr>
          <p:nvPr/>
        </p:nvSpPr>
        <p:spPr bwMode="auto">
          <a:xfrm>
            <a:off x="7308850" y="3371850"/>
            <a:ext cx="0" cy="152400"/>
          </a:xfrm>
          <a:prstGeom prst="line">
            <a:avLst/>
          </a:prstGeom>
          <a:noFill/>
          <a:ln w="9525">
            <a:solidFill>
              <a:schemeClr val="tx1"/>
            </a:solidFill>
            <a:round/>
            <a:tailEnd type="triangle" w="med" len="med"/>
          </a:ln>
        </p:spPr>
        <p:txBody>
          <a:bodyPr/>
          <a:lstStyle/>
          <a:p>
            <a:endParaRPr lang="zh-CN" altLang="en-US"/>
          </a:p>
        </p:txBody>
      </p:sp>
      <p:sp>
        <p:nvSpPr>
          <p:cNvPr id="35874" name="Line 34"/>
          <p:cNvSpPr>
            <a:spLocks noChangeShapeType="1"/>
          </p:cNvSpPr>
          <p:nvPr/>
        </p:nvSpPr>
        <p:spPr bwMode="auto">
          <a:xfrm flipV="1">
            <a:off x="7308850" y="3905250"/>
            <a:ext cx="0" cy="152400"/>
          </a:xfrm>
          <a:prstGeom prst="line">
            <a:avLst/>
          </a:prstGeom>
          <a:noFill/>
          <a:ln w="9525">
            <a:solidFill>
              <a:schemeClr val="tx1"/>
            </a:solidFill>
            <a:round/>
            <a:tailEnd type="triangle" w="med" len="med"/>
          </a:ln>
        </p:spPr>
        <p:txBody>
          <a:bodyPr/>
          <a:lstStyle/>
          <a:p>
            <a:endParaRPr lang="zh-CN" altLang="en-US"/>
          </a:p>
        </p:txBody>
      </p:sp>
      <p:sp>
        <p:nvSpPr>
          <p:cNvPr id="35875" name="矩形 37"/>
          <p:cNvSpPr>
            <a:spLocks noChangeArrowheads="1"/>
          </p:cNvSpPr>
          <p:nvPr/>
        </p:nvSpPr>
        <p:spPr bwMode="auto">
          <a:xfrm>
            <a:off x="0" y="0"/>
            <a:ext cx="4211638" cy="523875"/>
          </a:xfrm>
          <a:prstGeom prst="rect">
            <a:avLst/>
          </a:prstGeom>
          <a:noFill/>
          <a:ln w="9525">
            <a:noFill/>
            <a:miter lim="800000"/>
          </a:ln>
        </p:spPr>
        <p:txBody>
          <a:bodyPr>
            <a:spAutoFit/>
          </a:bodyPr>
          <a:lstStyle/>
          <a:p>
            <a:r>
              <a:rPr lang="zh-CN" altLang="en-US" sz="2800" b="1">
                <a:solidFill>
                  <a:srgbClr val="990000"/>
                </a:solidFill>
              </a:rPr>
              <a:t>1.</a:t>
            </a:r>
            <a:r>
              <a:rPr lang="en-US" altLang="zh-CN" sz="2800" b="1">
                <a:solidFill>
                  <a:srgbClr val="990000"/>
                </a:solidFill>
              </a:rPr>
              <a:t>3</a:t>
            </a:r>
            <a:r>
              <a:rPr lang="zh-CN" altLang="en-US" sz="2800" b="1">
                <a:solidFill>
                  <a:srgbClr val="990000"/>
                </a:solidFill>
              </a:rPr>
              <a:t>  散列函数的使用方式</a:t>
            </a:r>
            <a:endParaRPr lang="zh-CN" altLang="en-US" sz="2800" b="1">
              <a:solidFill>
                <a:srgbClr val="990000"/>
              </a:solidFill>
            </a:endParaRPr>
          </a:p>
        </p:txBody>
      </p:sp>
      <p:sp>
        <p:nvSpPr>
          <p:cNvPr id="35876" name="Text Box 3"/>
          <p:cNvSpPr txBox="1">
            <a:spLocks noChangeArrowheads="1"/>
          </p:cNvSpPr>
          <p:nvPr/>
        </p:nvSpPr>
        <p:spPr bwMode="auto">
          <a:xfrm>
            <a:off x="323850" y="620713"/>
            <a:ext cx="4627563" cy="517525"/>
          </a:xfrm>
          <a:prstGeom prst="rect">
            <a:avLst/>
          </a:prstGeom>
          <a:noFill/>
          <a:ln w="9525">
            <a:noFill/>
            <a:miter lim="800000"/>
          </a:ln>
        </p:spPr>
        <p:txBody>
          <a:bodyPr wrap="none">
            <a:spAutoFit/>
          </a:bodyPr>
          <a:lstStyle/>
          <a:p>
            <a:r>
              <a:rPr lang="zh-CN" sz="2800" b="1">
                <a:solidFill>
                  <a:srgbClr val="003366"/>
                </a:solidFill>
                <a:latin typeface="Times New Roman" panose="02020603050405020304" pitchFamily="18" charset="0"/>
              </a:rPr>
              <a:t>基本使用方式，共有以下</a:t>
            </a:r>
            <a:r>
              <a:rPr lang="zh-CN" altLang="zh-CN" sz="2800" b="1">
                <a:solidFill>
                  <a:srgbClr val="003366"/>
                </a:solidFill>
                <a:latin typeface="Times New Roman" panose="02020603050405020304" pitchFamily="18" charset="0"/>
              </a:rPr>
              <a:t>6</a:t>
            </a:r>
            <a:r>
              <a:rPr lang="zh-CN" sz="2800" b="1">
                <a:solidFill>
                  <a:srgbClr val="003366"/>
                </a:solidFill>
                <a:latin typeface="Times New Roman" panose="02020603050405020304" pitchFamily="18" charset="0"/>
              </a:rPr>
              <a:t>种</a:t>
            </a:r>
            <a:endParaRPr lang="zh-CN" sz="2800" b="1">
              <a:solidFill>
                <a:srgbClr val="003366"/>
              </a:solidFill>
              <a:latin typeface="Times New Roman" panose="02020603050405020304" pitchFamily="18" charset="0"/>
              <a:sym typeface="Wingdings" panose="05000000000000000000" pitchFamily="2" charset="2"/>
            </a:endParaRPr>
          </a:p>
        </p:txBody>
      </p:sp>
      <p:sp>
        <p:nvSpPr>
          <p:cNvPr id="35877" name="Text Box 35"/>
          <p:cNvSpPr txBox="1">
            <a:spLocks noChangeArrowheads="1"/>
          </p:cNvSpPr>
          <p:nvPr/>
        </p:nvSpPr>
        <p:spPr bwMode="auto">
          <a:xfrm>
            <a:off x="2590800" y="5410200"/>
            <a:ext cx="4486275" cy="457200"/>
          </a:xfrm>
          <a:prstGeom prst="rect">
            <a:avLst/>
          </a:prstGeom>
          <a:noFill/>
          <a:ln w="9525">
            <a:noFill/>
            <a:miter lim="800000"/>
          </a:ln>
        </p:spPr>
        <p:txBody>
          <a:bodyPr wrap="none">
            <a:spAutoFit/>
          </a:bodyPr>
          <a:lstStyle/>
          <a:p>
            <a:r>
              <a:rPr lang="zh-CN" sz="2400" dirty="0"/>
              <a:t>图</a:t>
            </a:r>
            <a:r>
              <a:rPr lang="zh-CN" altLang="zh-CN" sz="2400" dirty="0"/>
              <a:t>1</a:t>
            </a:r>
            <a:r>
              <a:rPr lang="zh-CN" sz="2400" dirty="0"/>
              <a:t>（</a:t>
            </a:r>
            <a:r>
              <a:rPr lang="zh-CN" altLang="zh-CN" sz="2400" dirty="0"/>
              <a:t>a</a:t>
            </a:r>
            <a:r>
              <a:rPr lang="zh-CN" sz="2400" dirty="0"/>
              <a:t>）杂凑函数使用方式之一</a:t>
            </a:r>
            <a:endParaRPr lang="zh-CN" sz="2400" dirty="0"/>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内容占位符 2"/>
          <p:cNvSpPr>
            <a:spLocks noGrp="1"/>
          </p:cNvSpPr>
          <p:nvPr>
            <p:ph idx="1"/>
          </p:nvPr>
        </p:nvSpPr>
        <p:spPr>
          <a:xfrm>
            <a:off x="179388" y="0"/>
            <a:ext cx="8785225" cy="6126163"/>
          </a:xfrm>
        </p:spPr>
        <p:txBody>
          <a:bodyPr/>
          <a:lstStyle/>
          <a:p>
            <a:r>
              <a:rPr lang="zh-CN" altLang="en-US" sz="2400" smtClean="0"/>
              <a:t>中国金融认证中心（</a:t>
            </a:r>
            <a:r>
              <a:rPr lang="en-US" altLang="zh-CN" sz="2400" smtClean="0"/>
              <a:t>CFCA</a:t>
            </a:r>
            <a:r>
              <a:rPr lang="zh-CN" altLang="en-US" sz="2400" smtClean="0"/>
              <a:t>）的技术顾问、原中国建设银行科技部总工程师，曾参加</a:t>
            </a:r>
            <a:r>
              <a:rPr lang="en-US" altLang="zh-CN" sz="2400" smtClean="0"/>
              <a:t>《</a:t>
            </a:r>
            <a:r>
              <a:rPr lang="zh-CN" altLang="en-US" sz="2400" smtClean="0"/>
              <a:t>电子签名法</a:t>
            </a:r>
            <a:r>
              <a:rPr lang="en-US" altLang="zh-CN" sz="2400" smtClean="0"/>
              <a:t>》</a:t>
            </a:r>
            <a:r>
              <a:rPr lang="zh-CN" altLang="en-US" sz="2400" smtClean="0"/>
              <a:t>制定的关振胜介绍：“目前网上银行的认证采用多次散列 算法的加密手段。如</a:t>
            </a:r>
            <a:r>
              <a:rPr lang="en-US" altLang="zh-CN" sz="2400" smtClean="0"/>
              <a:t>B to B</a:t>
            </a:r>
            <a:r>
              <a:rPr lang="zh-CN" altLang="en-US" sz="2400" smtClean="0"/>
              <a:t>的交易，首先对网上银行的表单进行</a:t>
            </a:r>
            <a:r>
              <a:rPr lang="en-US" altLang="zh-CN" sz="2400" smtClean="0"/>
              <a:t>SHA-1</a:t>
            </a:r>
            <a:r>
              <a:rPr lang="zh-CN" altLang="en-US" sz="2400" smtClean="0"/>
              <a:t>的摘要计算；然后对客户填写的信息再计算；最后银行收到信息后还要进行签名。如果要篡改其中的信息，必须破 解</a:t>
            </a:r>
            <a:r>
              <a:rPr lang="en-US" altLang="zh-CN" sz="2400" smtClean="0"/>
              <a:t>3</a:t>
            </a:r>
            <a:r>
              <a:rPr lang="zh-CN" altLang="en-US" sz="2400" smtClean="0"/>
              <a:t>次（前提是能破解，现在还做不到），既使是你若干天或若干月后破解了，交易早已完成。同时，信息摘要的传输还要在</a:t>
            </a:r>
            <a:r>
              <a:rPr lang="en-US" altLang="zh-CN" sz="2400" smtClean="0"/>
              <a:t>PKI</a:t>
            </a:r>
            <a:r>
              <a:rPr lang="zh-CN" altLang="en-US" sz="2400" smtClean="0"/>
              <a:t>体系（公钥基础设施）下进行， </a:t>
            </a:r>
            <a:r>
              <a:rPr lang="en-US" altLang="zh-CN" sz="2400" smtClean="0"/>
              <a:t>PKI</a:t>
            </a:r>
            <a:r>
              <a:rPr lang="zh-CN" altLang="en-US" sz="2400" smtClean="0"/>
              <a:t>体系现在大多应用</a:t>
            </a:r>
            <a:r>
              <a:rPr lang="en-US" altLang="zh-CN" sz="2400" smtClean="0"/>
              <a:t>RSA</a:t>
            </a:r>
            <a:r>
              <a:rPr lang="zh-CN" altLang="en-US" sz="2400" smtClean="0"/>
              <a:t>算法，该算法的安全性大可放心。所以，对于银行这样的实时系统，篡改信息影响交易过程是绝对不可能的。”</a:t>
            </a:r>
            <a:br>
              <a:rPr lang="zh-CN" altLang="en-US" sz="2400" smtClean="0"/>
            </a:br>
            <a:br>
              <a:rPr lang="zh-CN" altLang="en-US" sz="2400" smtClean="0"/>
            </a:br>
            <a:endParaRPr lang="zh-CN" altLang="en-US" sz="2400" smtClean="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内容占位符 2"/>
          <p:cNvSpPr>
            <a:spLocks noGrp="1"/>
          </p:cNvSpPr>
          <p:nvPr>
            <p:ph idx="1"/>
          </p:nvPr>
        </p:nvSpPr>
        <p:spPr/>
        <p:txBody>
          <a:bodyPr/>
          <a:lstStyle/>
          <a:p>
            <a:r>
              <a:rPr lang="zh-CN" altLang="en-US" sz="2000" smtClean="0"/>
              <a:t>如果集中所有的军用超级计算机来破解怎么办？哪我们想想，穷全美国之力，破解你一笔商业交易干什么。像散列算法这么弱的算法，政府部门是根本不会采用的。</a:t>
            </a:r>
            <a:br>
              <a:rPr lang="zh-CN" altLang="en-US" sz="2000" smtClean="0"/>
            </a:br>
            <a:br>
              <a:rPr lang="zh-CN" altLang="en-US" sz="2000" smtClean="0"/>
            </a:br>
            <a:r>
              <a:rPr lang="zh-CN" altLang="en-US" sz="2000" smtClean="0"/>
              <a:t>另外，关总还介绍说：“伪造数字证书也是不可能的。数字证书包含了很多特定内容，只有具备了包括序列号等一系列特定信息，这个证书才有意义。根据特定的原文内容，伪造出相应的摘要信息是根本做不到的。”</a:t>
            </a:r>
            <a:br>
              <a:rPr lang="zh-CN" altLang="en-US" sz="2000" smtClean="0"/>
            </a:br>
            <a:br>
              <a:rPr lang="zh-CN" altLang="en-US" sz="2000" smtClean="0"/>
            </a:br>
            <a:r>
              <a:rPr lang="zh-CN" altLang="en-US" sz="2000" smtClean="0"/>
              <a:t>我们看到，如果找不到弱无碰撞，或即使找到弱无碰撞但找不到超大型计算机，想干点篡改和伪造的勾当是不可能的。况且，当管理部门一旦发现算法的安全性可能出现风险，换一个新的算法不存在难度。</a:t>
            </a:r>
            <a:endParaRPr lang="zh-CN" altLang="en-US" sz="2000" smtClean="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内容占位符 2"/>
          <p:cNvSpPr>
            <a:spLocks noGrp="1"/>
          </p:cNvSpPr>
          <p:nvPr>
            <p:ph idx="1"/>
          </p:nvPr>
        </p:nvSpPr>
        <p:spPr/>
        <p:txBody>
          <a:bodyPr/>
          <a:lstStyle/>
          <a:p>
            <a:r>
              <a:rPr lang="zh-CN" altLang="en-US" sz="2000" smtClean="0"/>
              <a:t>从事计算机安全的厂商，对所谓密码破解均不以为然。他们认为，任何产品都有生命周期，产品技术的改进工作时刻都在进行。虽然有人说密码算法不安全，但现在没有任何实质的危害发生。信息安全有多种防范措施保证，散列算法只是其中较弱的一种，不必过分担心。</a:t>
            </a:r>
            <a:br>
              <a:rPr lang="zh-CN" altLang="en-US" sz="2000" smtClean="0"/>
            </a:br>
            <a:br>
              <a:rPr lang="zh-CN" altLang="en-US" sz="2000" smtClean="0"/>
            </a:br>
            <a:r>
              <a:rPr lang="zh-CN" altLang="en-US" sz="2000" smtClean="0"/>
              <a:t>魔高一尺，道高一丈。随着技术的发展，任何手段都不可能永远不变。当今世界是安全的，大可不必为了密码寝食难安。</a:t>
            </a:r>
            <a:br>
              <a:rPr lang="zh-CN" altLang="en-US" sz="2000" smtClean="0"/>
            </a:br>
            <a:br>
              <a:rPr lang="zh-CN" altLang="en-US" sz="2000" smtClean="0"/>
            </a:br>
            <a:r>
              <a:rPr lang="zh-CN" altLang="en-US" sz="2000" smtClean="0"/>
              <a:t>　　产生了碰撞，就带来了问题。王小云等人发现了当前所用的散列算法存在的问题，必将帮助未来的新的散列算法设计者考虑到这方面的问题，使得新的散列算法 具有更好的安全性。比如</a:t>
            </a:r>
            <a:r>
              <a:rPr lang="en-US" altLang="zh-CN" sz="2000" smtClean="0"/>
              <a:t>DES</a:t>
            </a:r>
            <a:r>
              <a:rPr lang="zh-CN" altLang="en-US" sz="2000" smtClean="0"/>
              <a:t>开始不安全以后，更多更强的加密手段也一一涌现。不管破解的结果如何，王小云教授的成果足以让我们振奋，对商用密码的研究起 了促进作用。</a:t>
            </a:r>
            <a:endParaRPr lang="zh-CN" altLang="en-US" sz="2000" smtClean="0"/>
          </a:p>
          <a:p>
            <a:endParaRPr lang="zh-CN" altLang="en-US" smtClean="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内容占位符 2"/>
          <p:cNvSpPr>
            <a:spLocks noGrp="1"/>
          </p:cNvSpPr>
          <p:nvPr>
            <p:ph idx="1"/>
          </p:nvPr>
        </p:nvSpPr>
        <p:spPr>
          <a:xfrm>
            <a:off x="0" y="0"/>
            <a:ext cx="9144000" cy="6126163"/>
          </a:xfrm>
        </p:spPr>
        <p:txBody>
          <a:bodyPr/>
          <a:lstStyle/>
          <a:p>
            <a:pPr latinLnBrk="1"/>
            <a:r>
              <a:rPr lang="zh-CN" altLang="en-US" sz="2400" smtClean="0"/>
              <a:t>王小云从事的是</a:t>
            </a:r>
            <a:r>
              <a:rPr lang="en-US" altLang="zh-CN" sz="2400" smtClean="0">
                <a:hlinkClick r:id="rId1"/>
              </a:rPr>
              <a:t>Hash</a:t>
            </a:r>
            <a:r>
              <a:rPr lang="zh-CN" altLang="en-US" sz="2400" smtClean="0">
                <a:hlinkClick r:id="rId1"/>
              </a:rPr>
              <a:t>函数</a:t>
            </a:r>
            <a:r>
              <a:rPr lang="zh-CN" altLang="en-US" sz="2400" smtClean="0"/>
              <a:t>的研究。目前在世界上应用最广泛的两大密码算法</a:t>
            </a:r>
            <a:r>
              <a:rPr lang="en-US" altLang="zh-CN" sz="2400" smtClean="0"/>
              <a:t>MD5</a:t>
            </a:r>
            <a:r>
              <a:rPr lang="zh-CN" altLang="en-US" sz="2400" smtClean="0"/>
              <a:t>和 </a:t>
            </a:r>
            <a:r>
              <a:rPr lang="en-US" altLang="zh-CN" sz="2400" smtClean="0"/>
              <a:t>SHA-1</a:t>
            </a:r>
            <a:r>
              <a:rPr lang="zh-CN" altLang="en-US" sz="2400" smtClean="0"/>
              <a:t>就是</a:t>
            </a:r>
            <a:r>
              <a:rPr lang="en-US" altLang="zh-CN" sz="2400" smtClean="0"/>
              <a:t>Hash</a:t>
            </a:r>
            <a:r>
              <a:rPr lang="zh-CN" altLang="en-US" sz="2400" smtClean="0"/>
              <a:t>函数中最重要的两种。</a:t>
            </a:r>
            <a:r>
              <a:rPr lang="en-US" altLang="zh-CN" sz="2400" smtClean="0"/>
              <a:t>MD5</a:t>
            </a:r>
            <a:r>
              <a:rPr lang="zh-CN" altLang="en-US" sz="2400" smtClean="0"/>
              <a:t>是由国际著名密码学家、</a:t>
            </a:r>
            <a:r>
              <a:rPr lang="zh-CN" altLang="en-US" sz="2400" smtClean="0">
                <a:hlinkClick r:id="rId2"/>
              </a:rPr>
              <a:t>麻省理工大学</a:t>
            </a:r>
            <a:r>
              <a:rPr lang="zh-CN" altLang="en-US" sz="2400" smtClean="0"/>
              <a:t>的</a:t>
            </a:r>
            <a:r>
              <a:rPr lang="en-US" altLang="zh-CN" sz="2400" smtClean="0"/>
              <a:t>Ronald L. Rivest</a:t>
            </a:r>
            <a:r>
              <a:rPr lang="zh-CN" altLang="en-US" sz="2400" smtClean="0"/>
              <a:t>教授于</a:t>
            </a:r>
            <a:r>
              <a:rPr lang="en-US" altLang="zh-CN" sz="2400" smtClean="0"/>
              <a:t>1991</a:t>
            </a:r>
            <a:r>
              <a:rPr lang="zh-CN" altLang="en-US" sz="2400" smtClean="0"/>
              <a:t>年设计的；</a:t>
            </a:r>
            <a:r>
              <a:rPr lang="en-US" altLang="zh-CN" sz="2400" smtClean="0"/>
              <a:t>SHA-1</a:t>
            </a:r>
            <a:r>
              <a:rPr lang="zh-CN" altLang="en-US" sz="2400" smtClean="0"/>
              <a:t>背后更是有美国国家安全局的背景。两大算法是国际电子签名及许多其他密码应用领域的关键。</a:t>
            </a:r>
            <a:endParaRPr lang="zh-CN" altLang="en-US" sz="2400" smtClean="0"/>
          </a:p>
          <a:p>
            <a:r>
              <a:rPr lang="zh-CN" altLang="en-US" sz="2400" smtClean="0"/>
              <a:t>在王小云开始</a:t>
            </a:r>
            <a:r>
              <a:rPr lang="en-US" altLang="zh-CN" sz="2400" smtClean="0"/>
              <a:t>Hash</a:t>
            </a:r>
            <a:r>
              <a:rPr lang="zh-CN" altLang="en-US" sz="2400" smtClean="0"/>
              <a:t>函数研究之初，虽然也有一些密码学家尝试去破译它，但是都没有突破性的成果。因此，</a:t>
            </a:r>
            <a:r>
              <a:rPr lang="en-US" altLang="zh-CN" sz="2400" smtClean="0"/>
              <a:t>15</a:t>
            </a:r>
            <a:r>
              <a:rPr lang="zh-CN" altLang="en-US" sz="2400" smtClean="0"/>
              <a:t>年来</a:t>
            </a:r>
            <a:r>
              <a:rPr lang="en-US" altLang="zh-CN" sz="2400" smtClean="0"/>
              <a:t>Hash</a:t>
            </a:r>
            <a:r>
              <a:rPr lang="zh-CN" altLang="en-US" sz="2400" smtClean="0"/>
              <a:t>函数研究成为不少密码学家心目中最无望攻克的领域。但王小云不相信，她想知道，</a:t>
            </a:r>
            <a:r>
              <a:rPr lang="en-US" altLang="zh-CN" sz="2400" smtClean="0"/>
              <a:t>Hash</a:t>
            </a:r>
            <a:r>
              <a:rPr lang="zh-CN" altLang="en-US" sz="2400" smtClean="0"/>
              <a:t>函数真像看上去的那么牢不可破吗？</a:t>
            </a:r>
            <a:endParaRPr lang="zh-CN" altLang="en-US" sz="2400" smtClean="0"/>
          </a:p>
          <a:p>
            <a:r>
              <a:rPr lang="zh-CN" altLang="en-US" sz="2400" smtClean="0"/>
              <a:t>王小云破解密码的方法与众不同，但对王小云来说，电脑只是自己破解密码的辅助手段。更多的时候，她是用手算。手工设计破解途径。</a:t>
            </a:r>
            <a:endParaRPr lang="zh-CN" altLang="en-US" sz="2400" smtClean="0"/>
          </a:p>
          <a:p>
            <a:r>
              <a:rPr lang="zh-CN" altLang="en-US" sz="2400" smtClean="0"/>
              <a:t>图灵奖获得者姚期智评价她说：“她具有一种直觉，能从成千上万的可能性中挑出最好的路径。”</a:t>
            </a:r>
            <a:endParaRPr lang="zh-CN" altLang="en-US" sz="2400" smtClean="0"/>
          </a:p>
          <a:p>
            <a:endParaRPr lang="zh-CN" altLang="en-US" smtClean="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内容占位符 2"/>
          <p:cNvSpPr>
            <a:spLocks noGrp="1"/>
          </p:cNvSpPr>
          <p:nvPr>
            <p:ph idx="1"/>
          </p:nvPr>
        </p:nvSpPr>
        <p:spPr/>
        <p:txBody>
          <a:bodyPr/>
          <a:lstStyle/>
          <a:p>
            <a:r>
              <a:rPr lang="zh-CN" altLang="en-US" sz="2400" smtClean="0"/>
              <a:t>当王小云带领她的团队终结</a:t>
            </a:r>
            <a:r>
              <a:rPr lang="en-US" altLang="zh-CN" sz="2400" smtClean="0"/>
              <a:t>MD5</a:t>
            </a:r>
            <a:r>
              <a:rPr lang="zh-CN" altLang="en-US" sz="2400" smtClean="0"/>
              <a:t>后，</a:t>
            </a:r>
            <a:r>
              <a:rPr lang="en-US" altLang="zh-CN" sz="2400" smtClean="0"/>
              <a:t>《</a:t>
            </a:r>
            <a:r>
              <a:rPr lang="zh-CN" altLang="en-US" sz="2400" smtClean="0"/>
              <a:t>华盛顿时报</a:t>
            </a:r>
            <a:r>
              <a:rPr lang="en-US" altLang="zh-CN" sz="2400" smtClean="0"/>
              <a:t>》</a:t>
            </a:r>
            <a:r>
              <a:rPr lang="zh-CN" altLang="en-US" sz="2400" smtClean="0"/>
              <a:t>随后发表报道称，中国解码专家开发的新解码技术，可以“攻击白宫”。王小云说，在公众的理解上，密码分析者很像黑客，但我们的工作与黑客是有明显区别的。她说：“黑客破解密码是恶意的，希望盗取密码算法保护的信息获得利益。而密码分析科学家的工作则是评估一种密码算法的安全性，寻找更安全的密码算法。”</a:t>
            </a:r>
            <a:endParaRPr lang="zh-CN" altLang="en-US" sz="2400" smtClean="0"/>
          </a:p>
          <a:p>
            <a:r>
              <a:rPr lang="zh-CN" altLang="en-US" sz="2400" smtClean="0"/>
              <a:t>与电视剧里</a:t>
            </a:r>
            <a:r>
              <a:rPr lang="en-US" altLang="zh-CN" sz="2400" smtClean="0"/>
              <a:t>《</a:t>
            </a:r>
            <a:r>
              <a:rPr lang="zh-CN" altLang="en-US" sz="2400" smtClean="0"/>
              <a:t>暗算</a:t>
            </a:r>
            <a:r>
              <a:rPr lang="en-US" altLang="zh-CN" sz="2400" smtClean="0"/>
              <a:t>》</a:t>
            </a:r>
            <a:r>
              <a:rPr lang="zh-CN" altLang="en-US" sz="2400" smtClean="0"/>
              <a:t>里的高手不同，王小云的工作更准确地说是“明算”。王小云说：“与黑客的隐蔽攻击不同，全世界的密码分析学家是在一个公开的平台上工作。密码算法设计的函数方法和密码分析的理论都是公开的。”</a:t>
            </a:r>
            <a:endParaRPr lang="zh-CN" altLang="en-US" sz="2400" smtClean="0"/>
          </a:p>
          <a:p>
            <a:endParaRPr lang="zh-CN" altLang="en-US" smtClean="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1"/>
          <p:cNvSpPr>
            <a:spLocks noGrp="1"/>
          </p:cNvSpPr>
          <p:nvPr>
            <p:ph type="title"/>
          </p:nvPr>
        </p:nvSpPr>
        <p:spPr/>
        <p:txBody>
          <a:bodyPr/>
          <a:lstStyle/>
          <a:p>
            <a:endParaRPr lang="zh-CN" altLang="en-US" smtClean="0"/>
          </a:p>
        </p:txBody>
      </p:sp>
      <p:sp>
        <p:nvSpPr>
          <p:cNvPr id="141315" name="内容占位符 2"/>
          <p:cNvSpPr>
            <a:spLocks noGrp="1"/>
          </p:cNvSpPr>
          <p:nvPr>
            <p:ph idx="1"/>
          </p:nvPr>
        </p:nvSpPr>
        <p:spPr/>
        <p:txBody>
          <a:bodyPr/>
          <a:lstStyle/>
          <a:p>
            <a:r>
              <a:rPr lang="zh-CN" altLang="en-US" sz="2400" smtClean="0"/>
              <a:t>王小云说，一般而言，一种先进的密码被设计出来后，要破解需要</a:t>
            </a:r>
            <a:r>
              <a:rPr lang="en-US" altLang="zh-CN" sz="2400" smtClean="0"/>
              <a:t>10</a:t>
            </a:r>
            <a:r>
              <a:rPr lang="zh-CN" altLang="en-US" sz="2400" smtClean="0"/>
              <a:t>年左右的时间，而设计一种新的密码大约需要</a:t>
            </a:r>
            <a:r>
              <a:rPr lang="en-US" altLang="zh-CN" sz="2400" smtClean="0"/>
              <a:t>8</a:t>
            </a:r>
            <a:r>
              <a:rPr lang="zh-CN" altLang="en-US" sz="2400" smtClean="0"/>
              <a:t>年的时间。密码学就是在这种不断的创立和破解中发展的。王小云是从</a:t>
            </a:r>
            <a:r>
              <a:rPr lang="en-US" altLang="zh-CN" sz="2400" smtClean="0"/>
              <a:t>1994</a:t>
            </a:r>
            <a:r>
              <a:rPr lang="zh-CN" altLang="en-US" sz="2400" smtClean="0"/>
              <a:t>年开始破解</a:t>
            </a:r>
            <a:r>
              <a:rPr lang="en-US" altLang="zh-CN" sz="2400" smtClean="0"/>
              <a:t>MD5</a:t>
            </a:r>
            <a:r>
              <a:rPr lang="zh-CN" altLang="en-US" sz="2400" smtClean="0"/>
              <a:t>和</a:t>
            </a:r>
            <a:r>
              <a:rPr lang="en-US" altLang="zh-CN" sz="2400" smtClean="0"/>
              <a:t>SHA-1</a:t>
            </a:r>
            <a:r>
              <a:rPr lang="zh-CN" altLang="en-US" sz="2400" smtClean="0"/>
              <a:t>的，到她</a:t>
            </a:r>
            <a:r>
              <a:rPr lang="en-US" altLang="zh-CN" sz="2400" smtClean="0"/>
              <a:t>2004</a:t>
            </a:r>
            <a:r>
              <a:rPr lang="zh-CN" altLang="en-US" sz="2400" smtClean="0"/>
              <a:t>年成功破解恰恰经过了</a:t>
            </a:r>
            <a:r>
              <a:rPr lang="en-US" altLang="zh-CN" sz="2400" smtClean="0"/>
              <a:t>10</a:t>
            </a:r>
            <a:r>
              <a:rPr lang="zh-CN" altLang="en-US" sz="2400" smtClean="0"/>
              <a:t>年。她说，从现在开始世界密码学界已经开始了新密码的设计工作，预计到</a:t>
            </a:r>
            <a:r>
              <a:rPr lang="en-US" altLang="zh-CN" sz="2400" smtClean="0"/>
              <a:t>2012</a:t>
            </a:r>
            <a:r>
              <a:rPr lang="zh-CN" altLang="en-US" sz="2400" smtClean="0"/>
              <a:t>年新一代安全密码将产生。</a:t>
            </a:r>
            <a:endParaRPr lang="zh-CN" altLang="en-US" sz="2400" smtClean="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476250"/>
            <a:ext cx="8229600" cy="693738"/>
          </a:xfrm>
        </p:spPr>
        <p:txBody>
          <a:bodyPr/>
          <a:lstStyle/>
          <a:p>
            <a:pPr>
              <a:defRPr/>
            </a:pPr>
            <a:r>
              <a:rPr lang="zh-CN" altLang="en-US" dirty="0" smtClean="0">
                <a:solidFill>
                  <a:schemeClr val="tx1"/>
                </a:solidFill>
                <a:latin typeface="+mn-lt"/>
                <a:ea typeface="+mn-ea"/>
                <a:cs typeface="+mn-cs"/>
              </a:rPr>
              <a:t>破解密码</a:t>
            </a:r>
            <a:br>
              <a:rPr lang="zh-CN" altLang="en-US" dirty="0" smtClean="0">
                <a:solidFill>
                  <a:schemeClr val="tx1"/>
                </a:solidFill>
                <a:latin typeface="+mn-lt"/>
                <a:ea typeface="+mn-ea"/>
                <a:cs typeface="+mn-cs"/>
              </a:rPr>
            </a:br>
            <a:endParaRPr lang="zh-CN" altLang="en-US" dirty="0"/>
          </a:p>
        </p:txBody>
      </p:sp>
      <p:sp>
        <p:nvSpPr>
          <p:cNvPr id="142339" name="内容占位符 2"/>
          <p:cNvSpPr>
            <a:spLocks noGrp="1"/>
          </p:cNvSpPr>
          <p:nvPr>
            <p:ph idx="1"/>
          </p:nvPr>
        </p:nvSpPr>
        <p:spPr/>
        <p:txBody>
          <a:bodyPr/>
          <a:lstStyle/>
          <a:p>
            <a:r>
              <a:rPr lang="zh-CN" altLang="en-US" sz="2400" smtClean="0"/>
              <a:t>破解密码，在电视剧里，这个职业充满了紧张与刺激。王小云说，现实中的密码破解工作远没有那么戏剧性。她说：“事实上这个领域里的科学家，</a:t>
            </a:r>
            <a:r>
              <a:rPr lang="en-US" altLang="zh-CN" sz="2400" smtClean="0"/>
              <a:t>99%</a:t>
            </a:r>
            <a:r>
              <a:rPr lang="zh-CN" altLang="en-US" sz="2400" smtClean="0"/>
              <a:t>的人永远也不会取得成功。”在破解密码算法</a:t>
            </a:r>
            <a:r>
              <a:rPr lang="en-US" altLang="zh-CN" sz="2400" smtClean="0"/>
              <a:t>RIPEMD</a:t>
            </a:r>
            <a:r>
              <a:rPr lang="zh-CN" altLang="en-US" sz="2400" smtClean="0"/>
              <a:t>的过程中，为了找到最后的破解方法，王小云曾经先后尝试了</a:t>
            </a:r>
            <a:r>
              <a:rPr lang="en-US" altLang="zh-CN" sz="2400" smtClean="0"/>
              <a:t>30</a:t>
            </a:r>
            <a:r>
              <a:rPr lang="zh-CN" altLang="en-US" sz="2400" smtClean="0"/>
              <a:t>多条破解路线。王小云回忆说，经常是破解进行到深夜，一条破解路线在最后的关键两步被证明是不可能的，只好第二天</a:t>
            </a:r>
            <a:r>
              <a:rPr lang="zh-CN" altLang="en-US" sz="2400" smtClean="0">
                <a:hlinkClick r:id="rId1"/>
              </a:rPr>
              <a:t>从零开始</a:t>
            </a:r>
            <a:r>
              <a:rPr lang="zh-CN" altLang="en-US" sz="2400" smtClean="0"/>
              <a:t>再找下一种破解方法。如此坚持了</a:t>
            </a:r>
            <a:r>
              <a:rPr lang="en-US" altLang="zh-CN" sz="2400" smtClean="0"/>
              <a:t>3</a:t>
            </a:r>
            <a:r>
              <a:rPr lang="zh-CN" altLang="en-US" sz="2400" smtClean="0"/>
              <a:t>个月，才成功破解。</a:t>
            </a:r>
            <a:endParaRPr lang="zh-CN" altLang="en-US" sz="2400" smtClean="0"/>
          </a:p>
          <a:p>
            <a:endParaRPr lang="zh-CN" altLang="en-US" smtClean="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内容占位符 2"/>
          <p:cNvSpPr>
            <a:spLocks noGrp="1"/>
          </p:cNvSpPr>
          <p:nvPr>
            <p:ph idx="1"/>
          </p:nvPr>
        </p:nvSpPr>
        <p:spPr>
          <a:xfrm>
            <a:off x="179388" y="404813"/>
            <a:ext cx="8785225" cy="5721350"/>
          </a:xfrm>
        </p:spPr>
        <p:txBody>
          <a:bodyPr/>
          <a:lstStyle/>
          <a:p>
            <a:r>
              <a:rPr lang="en-US" altLang="zh-CN" sz="2400" smtClean="0"/>
              <a:t>MD5</a:t>
            </a:r>
            <a:r>
              <a:rPr lang="zh-CN" altLang="en-US" sz="2400" smtClean="0"/>
              <a:t>、</a:t>
            </a:r>
            <a:r>
              <a:rPr lang="en-US" altLang="zh-CN" sz="2400" smtClean="0"/>
              <a:t>SHA</a:t>
            </a:r>
            <a:r>
              <a:rPr lang="zh-CN" altLang="en-US" sz="2400" smtClean="0"/>
              <a:t>－</a:t>
            </a:r>
            <a:r>
              <a:rPr lang="en-US" altLang="zh-CN" sz="2400" smtClean="0"/>
              <a:t>1</a:t>
            </a:r>
            <a:r>
              <a:rPr lang="zh-CN" altLang="en-US" sz="2400" smtClean="0"/>
              <a:t>等国际通用密码被破译，在国际密码学界引发强烈“</a:t>
            </a:r>
            <a:r>
              <a:rPr lang="zh-CN" altLang="en-US" sz="2400" smtClean="0">
                <a:hlinkClick r:id="rId1"/>
              </a:rPr>
              <a:t>地震</a:t>
            </a:r>
            <a:r>
              <a:rPr lang="zh-CN" altLang="en-US" sz="2400" smtClean="0"/>
              <a:t>”。国际顶级密码学家</a:t>
            </a:r>
            <a:r>
              <a:rPr lang="en-US" altLang="zh-CN" sz="2400" smtClean="0">
                <a:hlinkClick r:id="rId2"/>
              </a:rPr>
              <a:t>adi shamir</a:t>
            </a:r>
            <a:r>
              <a:rPr lang="zh-CN" altLang="en-US" sz="2400" smtClean="0"/>
              <a:t>评论道：“这是近几年密码学领域最美妙的结果，我相信这将会引起轩然大波，设计新的</a:t>
            </a:r>
            <a:r>
              <a:rPr lang="en-US" altLang="zh-CN" sz="2400" smtClean="0"/>
              <a:t>Hash</a:t>
            </a:r>
            <a:r>
              <a:rPr lang="zh-CN" altLang="en-US" sz="2400" smtClean="0"/>
              <a:t>函数算法极其重要。”</a:t>
            </a:r>
            <a:r>
              <a:rPr lang="en-US" altLang="zh-CN" sz="2400" smtClean="0"/>
              <a:t>MD5</a:t>
            </a:r>
            <a:r>
              <a:rPr lang="zh-CN" altLang="en-US" sz="2400" smtClean="0"/>
              <a:t>的设计者</a:t>
            </a:r>
            <a:r>
              <a:rPr lang="en-US" altLang="zh-CN" sz="2400" smtClean="0"/>
              <a:t>Rivest</a:t>
            </a:r>
            <a:r>
              <a:rPr lang="zh-CN" altLang="en-US" sz="2400" smtClean="0"/>
              <a:t>评论道，“</a:t>
            </a:r>
            <a:r>
              <a:rPr lang="en-US" altLang="zh-CN" sz="2400" smtClean="0"/>
              <a:t>SHA</a:t>
            </a:r>
            <a:r>
              <a:rPr lang="zh-CN" altLang="en-US" sz="2400" smtClean="0"/>
              <a:t>－</a:t>
            </a:r>
            <a:r>
              <a:rPr lang="en-US" altLang="zh-CN" sz="2400" smtClean="0"/>
              <a:t>1</a:t>
            </a:r>
            <a:r>
              <a:rPr lang="zh-CN" altLang="en-US" sz="2400" smtClean="0"/>
              <a:t>的破译令人吃惊”，“数字签名的安全性在降低，这再一次提醒需要替换算法”。美国国家标准技术研究院和几大知名公司也做出积极反应。希捷科技（</a:t>
            </a:r>
            <a:r>
              <a:rPr lang="en-US" altLang="zh-CN" sz="2400" smtClean="0"/>
              <a:t>SeagateTechnology</a:t>
            </a:r>
            <a:r>
              <a:rPr lang="zh-CN" altLang="en-US" sz="2400" smtClean="0"/>
              <a:t>）的一位安全问题研究总监</a:t>
            </a:r>
            <a:r>
              <a:rPr lang="en-US" altLang="zh-CN" sz="2400" smtClean="0"/>
              <a:t>MarkWillet</a:t>
            </a:r>
            <a:r>
              <a:rPr lang="zh-CN" altLang="en-US" sz="2400" smtClean="0"/>
              <a:t>表示，“现在美国国家标准技术研究院可能需要将更新密码的日程提前。”此外，微软、</a:t>
            </a:r>
            <a:r>
              <a:rPr lang="en-US" altLang="zh-CN" sz="2400" smtClean="0"/>
              <a:t>SUN</a:t>
            </a:r>
            <a:r>
              <a:rPr lang="zh-CN" altLang="en-US" sz="2400" smtClean="0"/>
              <a:t>和</a:t>
            </a:r>
            <a:r>
              <a:rPr lang="en-US" altLang="zh-CN" sz="2400" smtClean="0"/>
              <a:t>Atmel</a:t>
            </a:r>
            <a:r>
              <a:rPr lang="zh-CN" altLang="en-US" sz="2400" smtClean="0"/>
              <a:t>等几家知名公司的专家也发表了他们的应对之策。一位</a:t>
            </a:r>
            <a:r>
              <a:rPr lang="zh-CN" altLang="en-US" sz="2400" smtClean="0">
                <a:hlinkClick r:id="rId3"/>
              </a:rPr>
              <a:t>美国律师协会</a:t>
            </a:r>
            <a:r>
              <a:rPr lang="zh-CN" altLang="en-US" sz="2400" smtClean="0"/>
              <a:t>顾问说：“中国的这几位研究人员太疯狂了</a:t>
            </a:r>
            <a:r>
              <a:rPr lang="zh-CN" altLang="en-US" smtClean="0"/>
              <a:t>。</a:t>
            </a:r>
            <a:endParaRPr lang="zh-CN" altLang="en-US" smtClean="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内容占位符 2"/>
          <p:cNvSpPr>
            <a:spLocks noGrp="1"/>
          </p:cNvSpPr>
          <p:nvPr>
            <p:ph idx="1"/>
          </p:nvPr>
        </p:nvSpPr>
        <p:spPr>
          <a:xfrm>
            <a:off x="0" y="333375"/>
            <a:ext cx="8785225" cy="6524625"/>
          </a:xfrm>
        </p:spPr>
        <p:txBody>
          <a:bodyPr/>
          <a:lstStyle/>
          <a:p>
            <a:r>
              <a:rPr lang="zh-CN" altLang="en-US" sz="2000" smtClean="0"/>
              <a:t>让世界震惊的是，绝大多数密码专家认为固若金汤的两大密码算法，最终被一位中国女子带领的女子团队无情地击倒，而且这个过程看起来似乎并不是太难，</a:t>
            </a:r>
            <a:r>
              <a:rPr lang="en-US" altLang="zh-CN" sz="2000" smtClean="0"/>
              <a:t>SHA</a:t>
            </a:r>
            <a:r>
              <a:rPr lang="zh-CN" altLang="en-US" sz="2000" smtClean="0"/>
              <a:t>－</a:t>
            </a:r>
            <a:r>
              <a:rPr lang="en-US" altLang="zh-CN" sz="2000" smtClean="0"/>
              <a:t>1</a:t>
            </a:r>
            <a:r>
              <a:rPr lang="zh-CN" altLang="en-US" sz="2000" smtClean="0"/>
              <a:t>的破解只用了两个多月的时间，很多密码学界的专家认为“这听起来简直有些不可思议”。</a:t>
            </a:r>
            <a:endParaRPr lang="zh-CN" altLang="en-US" sz="2000" smtClean="0"/>
          </a:p>
          <a:p>
            <a:r>
              <a:rPr lang="zh-CN" altLang="en-US" sz="2000" smtClean="0"/>
              <a:t>王小云</a:t>
            </a:r>
            <a:r>
              <a:rPr lang="en-US" altLang="zh-CN" sz="2000" smtClean="0"/>
              <a:t>1990</a:t>
            </a:r>
            <a:r>
              <a:rPr lang="zh-CN" altLang="en-US" sz="2000" smtClean="0"/>
              <a:t>年在山东大学师从著名数学家</a:t>
            </a:r>
            <a:r>
              <a:rPr lang="zh-CN" altLang="en-US" sz="2000" smtClean="0">
                <a:hlinkClick r:id="rId1"/>
              </a:rPr>
              <a:t>潘承洞</a:t>
            </a:r>
            <a:r>
              <a:rPr lang="zh-CN" altLang="en-US" sz="2000" smtClean="0"/>
              <a:t>教授攻读数论与密码学专业博士，在潘承洞、</a:t>
            </a:r>
            <a:r>
              <a:rPr lang="zh-CN" altLang="en-US" sz="2000" smtClean="0">
                <a:hlinkClick r:id="rId2"/>
              </a:rPr>
              <a:t>于秀源</a:t>
            </a:r>
            <a:r>
              <a:rPr lang="zh-CN" altLang="en-US" sz="2000" smtClean="0"/>
              <a:t>、</a:t>
            </a:r>
            <a:r>
              <a:rPr lang="zh-CN" altLang="en-US" sz="2000" smtClean="0">
                <a:hlinkClick r:id="rId3"/>
              </a:rPr>
              <a:t>展涛</a:t>
            </a:r>
            <a:r>
              <a:rPr lang="zh-CN" altLang="en-US" sz="2000" smtClean="0"/>
              <a:t>等多位名师的指导下，她成功将数论知识应用到密码学中，并从上世纪</a:t>
            </a:r>
            <a:r>
              <a:rPr lang="en-US" altLang="zh-CN" sz="2000" smtClean="0"/>
              <a:t>90</a:t>
            </a:r>
            <a:r>
              <a:rPr lang="zh-CN" altLang="en-US" sz="2000" smtClean="0"/>
              <a:t>年代末开始进行</a:t>
            </a:r>
            <a:r>
              <a:rPr lang="en-US" altLang="zh-CN" sz="2000" smtClean="0"/>
              <a:t>Hash</a:t>
            </a:r>
            <a:r>
              <a:rPr lang="zh-CN" altLang="en-US" sz="2000" smtClean="0"/>
              <a:t>函数的研究。</a:t>
            </a:r>
            <a:endParaRPr lang="zh-CN" altLang="en-US" sz="2000" smtClean="0"/>
          </a:p>
          <a:p>
            <a:r>
              <a:rPr lang="zh-CN" altLang="en-US" sz="2000" smtClean="0"/>
              <a:t>王小云在成功之前一直默默无闻，同行评价她，从不急功近利，没有新思想新进展的论文她是绝对不主张发表的，平时对一些耽误研究工作时间的荣誉或应酬也没有热情。她不赞同大批量的阅读文献，主张抓住几篇经典的论文仔细研究，吃透论文思想，然后自己独立思考，寻找突破性的方法，迅速将自己的方法进行实验。她就是这样周而复始地在数字王国里进行着钻研。</a:t>
            </a:r>
            <a:endParaRPr lang="zh-CN" altLang="en-US" sz="2000" smtClean="0"/>
          </a:p>
          <a:p>
            <a:r>
              <a:rPr lang="zh-CN" altLang="en-US" sz="2000" smtClean="0"/>
              <a:t>参与破译密码</a:t>
            </a:r>
            <a:r>
              <a:rPr lang="en-US" altLang="zh-CN" sz="2000" smtClean="0"/>
              <a:t>SHA</a:t>
            </a:r>
            <a:r>
              <a:rPr lang="zh-CN" altLang="en-US" sz="2000" smtClean="0"/>
              <a:t>－</a:t>
            </a:r>
            <a:r>
              <a:rPr lang="en-US" altLang="zh-CN" sz="2000" smtClean="0"/>
              <a:t>1</a:t>
            </a:r>
            <a:r>
              <a:rPr lang="zh-CN" altLang="en-US" sz="2000" smtClean="0"/>
              <a:t>的研究小组是以王小云为首的一支</a:t>
            </a:r>
            <a:r>
              <a:rPr lang="en-US" altLang="zh-CN" sz="2000" smtClean="0"/>
              <a:t>3</a:t>
            </a:r>
            <a:r>
              <a:rPr lang="zh-CN" altLang="en-US" sz="2000" smtClean="0"/>
              <a:t>人女子团队，其中包括王小云的一名博士生于红波，另一位合作者是来自清华大学的一位女研究人员。“我的</a:t>
            </a:r>
            <a:r>
              <a:rPr lang="en-US" altLang="zh-CN" sz="2000" smtClean="0"/>
              <a:t>8</a:t>
            </a:r>
            <a:r>
              <a:rPr lang="zh-CN" altLang="en-US" sz="2000" smtClean="0"/>
              <a:t>名</a:t>
            </a:r>
            <a:r>
              <a:rPr lang="zh-CN" altLang="en-US" sz="2000" smtClean="0">
                <a:hlinkClick r:id="rId4"/>
              </a:rPr>
              <a:t>博士</a:t>
            </a:r>
            <a:r>
              <a:rPr lang="zh-CN" altLang="en-US" sz="2000" smtClean="0"/>
              <a:t>生里面有</a:t>
            </a:r>
            <a:r>
              <a:rPr lang="en-US" altLang="zh-CN" sz="2000" smtClean="0"/>
              <a:t>6</a:t>
            </a:r>
            <a:r>
              <a:rPr lang="zh-CN" altLang="en-US" sz="2000" smtClean="0"/>
              <a:t>个是女性，她们在密码学领域表现出不凡的才能。很多人觉得密码学是很玄妙的学问，而我们觉得它非常有趣。因为我们习惯于用</a:t>
            </a:r>
            <a:r>
              <a:rPr lang="zh-CN" altLang="en-US" sz="2000" smtClean="0">
                <a:hlinkClick r:id="rId5"/>
              </a:rPr>
              <a:t>数学</a:t>
            </a:r>
            <a:r>
              <a:rPr lang="zh-CN" altLang="en-US" sz="2000" smtClean="0"/>
              <a:t>方式思维，而一旦养成了这种思维方式，数字在我们眼中就变成了美妙的音符，我们的研究就象音乐创作一样有趣。”王小云说。（据新华社专稿）</a:t>
            </a:r>
            <a:endParaRPr lang="zh-CN" altLang="en-US" sz="2000" smtClean="0"/>
          </a:p>
          <a:p>
            <a:endParaRPr lang="zh-CN" alt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441325" y="295275"/>
            <a:ext cx="8796338" cy="3108325"/>
          </a:xfrm>
          <a:prstGeom prst="rect">
            <a:avLst/>
          </a:prstGeom>
          <a:noFill/>
          <a:ln w="9525">
            <a:noFill/>
            <a:miter lim="800000"/>
          </a:ln>
        </p:spPr>
        <p:txBody>
          <a:bodyPr wrap="none">
            <a:spAutoFit/>
          </a:bodyPr>
          <a:lstStyle/>
          <a:p>
            <a:pPr>
              <a:spcBef>
                <a:spcPct val="20000"/>
              </a:spcBef>
            </a:pPr>
            <a:r>
              <a:rPr lang="zh-CN" altLang="zh-CN" sz="2800" b="1">
                <a:solidFill>
                  <a:srgbClr val="003366"/>
                </a:solidFill>
                <a:latin typeface="Times New Roman" panose="02020603050405020304" pitchFamily="18" charset="0"/>
                <a:sym typeface="Wingdings" panose="05000000000000000000" pitchFamily="2" charset="2"/>
              </a:rPr>
              <a:t>② </a:t>
            </a:r>
            <a:r>
              <a:rPr lang="zh-CN" sz="2800" b="1">
                <a:solidFill>
                  <a:srgbClr val="003366"/>
                </a:solidFill>
                <a:latin typeface="Times New Roman" panose="02020603050405020304" pitchFamily="18" charset="0"/>
                <a:sym typeface="Wingdings" panose="05000000000000000000" pitchFamily="2" charset="2"/>
              </a:rPr>
              <a:t>使用这种方式时要求通信双方共享一个秘密值</a:t>
            </a:r>
            <a:r>
              <a:rPr lang="zh-CN" altLang="zh-CN" sz="2800" b="1">
                <a:solidFill>
                  <a:srgbClr val="003366"/>
                </a:solidFill>
                <a:latin typeface="Times New Roman" panose="02020603050405020304" pitchFamily="18" charset="0"/>
                <a:sym typeface="Wingdings" panose="05000000000000000000" pitchFamily="2" charset="2"/>
              </a:rPr>
              <a:t>S</a:t>
            </a:r>
            <a:r>
              <a:rPr lang="zh-CN" sz="2800" b="1">
                <a:solidFill>
                  <a:srgbClr val="003366"/>
                </a:solidFill>
                <a:latin typeface="Times New Roman" panose="02020603050405020304" pitchFamily="18" charset="0"/>
                <a:sym typeface="Wingdings" panose="05000000000000000000" pitchFamily="2" charset="2"/>
              </a:rPr>
              <a:t>，</a:t>
            </a:r>
            <a:endParaRPr lang="zh-CN" sz="2800" b="1">
              <a:solidFill>
                <a:srgbClr val="003366"/>
              </a:solidFill>
              <a:latin typeface="Times New Roman" panose="02020603050405020304" pitchFamily="18" charset="0"/>
              <a:sym typeface="Wingdings" panose="05000000000000000000" pitchFamily="2" charset="2"/>
            </a:endParaRPr>
          </a:p>
          <a:p>
            <a:pPr>
              <a:spcBef>
                <a:spcPct val="20000"/>
              </a:spcBef>
            </a:pPr>
            <a:r>
              <a:rPr lang="zh-CN" altLang="zh-CN" sz="2800" b="1">
                <a:solidFill>
                  <a:srgbClr val="003366"/>
                </a:solidFill>
                <a:latin typeface="Times New Roman" panose="02020603050405020304" pitchFamily="18" charset="0"/>
                <a:sym typeface="Wingdings" panose="05000000000000000000" pitchFamily="2" charset="2"/>
              </a:rPr>
              <a:t>A</a:t>
            </a:r>
            <a:r>
              <a:rPr lang="zh-CN" sz="2800" b="1">
                <a:solidFill>
                  <a:srgbClr val="003366"/>
                </a:solidFill>
                <a:latin typeface="Times New Roman" panose="02020603050405020304" pitchFamily="18" charset="0"/>
                <a:sym typeface="Wingdings" panose="05000000000000000000" pitchFamily="2" charset="2"/>
              </a:rPr>
              <a:t>计算消息</a:t>
            </a:r>
            <a:r>
              <a:rPr lang="zh-CN" altLang="zh-CN" sz="2800" b="1">
                <a:solidFill>
                  <a:srgbClr val="003366"/>
                </a:solidFill>
                <a:latin typeface="Times New Roman" panose="02020603050405020304" pitchFamily="18" charset="0"/>
                <a:sym typeface="Wingdings" panose="05000000000000000000" pitchFamily="2" charset="2"/>
              </a:rPr>
              <a:t>M</a:t>
            </a:r>
            <a:r>
              <a:rPr lang="zh-CN" sz="2800" b="1">
                <a:solidFill>
                  <a:srgbClr val="003366"/>
                </a:solidFill>
                <a:latin typeface="Times New Roman" panose="02020603050405020304" pitchFamily="18" charset="0"/>
                <a:sym typeface="Wingdings" panose="05000000000000000000" pitchFamily="2" charset="2"/>
              </a:rPr>
              <a:t>和秘密值</a:t>
            </a:r>
            <a:r>
              <a:rPr lang="zh-CN" altLang="zh-CN" sz="2800" b="1">
                <a:solidFill>
                  <a:srgbClr val="003366"/>
                </a:solidFill>
                <a:latin typeface="Times New Roman" panose="02020603050405020304" pitchFamily="18" charset="0"/>
                <a:sym typeface="Wingdings" panose="05000000000000000000" pitchFamily="2" charset="2"/>
              </a:rPr>
              <a:t>S</a:t>
            </a:r>
            <a:r>
              <a:rPr lang="zh-CN" sz="2800" b="1">
                <a:solidFill>
                  <a:srgbClr val="003366"/>
                </a:solidFill>
                <a:latin typeface="Times New Roman" panose="02020603050405020304" pitchFamily="18" charset="0"/>
                <a:sym typeface="Wingdings" panose="05000000000000000000" pitchFamily="2" charset="2"/>
              </a:rPr>
              <a:t>链接在一起的杂凑值，并将此</a:t>
            </a:r>
            <a:endParaRPr lang="zh-CN" sz="2800" b="1">
              <a:solidFill>
                <a:srgbClr val="003366"/>
              </a:solidFill>
              <a:latin typeface="Times New Roman" panose="02020603050405020304" pitchFamily="18" charset="0"/>
              <a:sym typeface="Wingdings" panose="05000000000000000000" pitchFamily="2" charset="2"/>
            </a:endParaRPr>
          </a:p>
          <a:p>
            <a:pPr>
              <a:spcBef>
                <a:spcPct val="20000"/>
              </a:spcBef>
            </a:pPr>
            <a:r>
              <a:rPr lang="zh-CN" sz="2800" b="1">
                <a:solidFill>
                  <a:srgbClr val="003366"/>
                </a:solidFill>
                <a:latin typeface="Times New Roman" panose="02020603050405020304" pitchFamily="18" charset="0"/>
                <a:sym typeface="Wingdings" panose="05000000000000000000" pitchFamily="2" charset="2"/>
              </a:rPr>
              <a:t>杂凑值附加到</a:t>
            </a:r>
            <a:r>
              <a:rPr lang="zh-CN" altLang="zh-CN" sz="2800" b="1">
                <a:solidFill>
                  <a:srgbClr val="003366"/>
                </a:solidFill>
                <a:latin typeface="Times New Roman" panose="02020603050405020304" pitchFamily="18" charset="0"/>
                <a:sym typeface="Wingdings" panose="05000000000000000000" pitchFamily="2" charset="2"/>
              </a:rPr>
              <a:t>M</a:t>
            </a:r>
            <a:r>
              <a:rPr lang="zh-CN" sz="2800" b="1">
                <a:solidFill>
                  <a:srgbClr val="003366"/>
                </a:solidFill>
                <a:latin typeface="Times New Roman" panose="02020603050405020304" pitchFamily="18" charset="0"/>
                <a:sym typeface="Wingdings" panose="05000000000000000000" pitchFamily="2" charset="2"/>
              </a:rPr>
              <a:t>后发往</a:t>
            </a:r>
            <a:r>
              <a:rPr lang="zh-CN" altLang="zh-CN" sz="2800" b="1">
                <a:solidFill>
                  <a:srgbClr val="003366"/>
                </a:solidFill>
                <a:latin typeface="Times New Roman" panose="02020603050405020304" pitchFamily="18" charset="0"/>
                <a:sym typeface="Wingdings" panose="05000000000000000000" pitchFamily="2" charset="2"/>
              </a:rPr>
              <a:t>B</a:t>
            </a:r>
            <a:r>
              <a:rPr lang="zh-CN" sz="2800" b="1">
                <a:solidFill>
                  <a:srgbClr val="003366"/>
                </a:solidFill>
                <a:latin typeface="Times New Roman" panose="02020603050405020304" pitchFamily="18" charset="0"/>
                <a:sym typeface="Wingdings" panose="05000000000000000000" pitchFamily="2" charset="2"/>
              </a:rPr>
              <a:t>。因</a:t>
            </a:r>
            <a:r>
              <a:rPr lang="zh-CN" altLang="zh-CN" sz="2800" b="1">
                <a:solidFill>
                  <a:srgbClr val="003366"/>
                </a:solidFill>
                <a:latin typeface="Times New Roman" panose="02020603050405020304" pitchFamily="18" charset="0"/>
                <a:sym typeface="Wingdings" panose="05000000000000000000" pitchFamily="2" charset="2"/>
              </a:rPr>
              <a:t>B</a:t>
            </a:r>
            <a:r>
              <a:rPr lang="zh-CN" sz="2800" b="1">
                <a:solidFill>
                  <a:srgbClr val="003366"/>
                </a:solidFill>
                <a:latin typeface="Times New Roman" panose="02020603050405020304" pitchFamily="18" charset="0"/>
                <a:sym typeface="Wingdings" panose="05000000000000000000" pitchFamily="2" charset="2"/>
              </a:rPr>
              <a:t>也有</a:t>
            </a:r>
            <a:r>
              <a:rPr lang="zh-CN" altLang="zh-CN" sz="2800" b="1">
                <a:solidFill>
                  <a:srgbClr val="003366"/>
                </a:solidFill>
                <a:latin typeface="Times New Roman" panose="02020603050405020304" pitchFamily="18" charset="0"/>
                <a:sym typeface="Wingdings" panose="05000000000000000000" pitchFamily="2" charset="2"/>
              </a:rPr>
              <a:t>S</a:t>
            </a:r>
            <a:r>
              <a:rPr lang="zh-CN" sz="2800" b="1">
                <a:solidFill>
                  <a:srgbClr val="003366"/>
                </a:solidFill>
                <a:latin typeface="Times New Roman" panose="02020603050405020304" pitchFamily="18" charset="0"/>
                <a:sym typeface="Wingdings" panose="05000000000000000000" pitchFamily="2" charset="2"/>
              </a:rPr>
              <a:t>，所以可重新计</a:t>
            </a:r>
            <a:endParaRPr lang="zh-CN" sz="2800" b="1">
              <a:solidFill>
                <a:srgbClr val="003366"/>
              </a:solidFill>
              <a:latin typeface="Times New Roman" panose="02020603050405020304" pitchFamily="18" charset="0"/>
              <a:sym typeface="Wingdings" panose="05000000000000000000" pitchFamily="2" charset="2"/>
            </a:endParaRPr>
          </a:p>
          <a:p>
            <a:pPr>
              <a:spcBef>
                <a:spcPct val="20000"/>
              </a:spcBef>
            </a:pPr>
            <a:r>
              <a:rPr lang="zh-CN" sz="2800" b="1">
                <a:solidFill>
                  <a:srgbClr val="003366"/>
                </a:solidFill>
                <a:latin typeface="Times New Roman" panose="02020603050405020304" pitchFamily="18" charset="0"/>
                <a:sym typeface="Wingdings" panose="05000000000000000000" pitchFamily="2" charset="2"/>
              </a:rPr>
              <a:t>算杂凑值以对消息进行认证。由于秘密值</a:t>
            </a:r>
            <a:r>
              <a:rPr lang="zh-CN" altLang="zh-CN" sz="2800" b="1">
                <a:solidFill>
                  <a:srgbClr val="003366"/>
                </a:solidFill>
                <a:latin typeface="Times New Roman" panose="02020603050405020304" pitchFamily="18" charset="0"/>
                <a:sym typeface="Wingdings" panose="05000000000000000000" pitchFamily="2" charset="2"/>
              </a:rPr>
              <a:t>S</a:t>
            </a:r>
            <a:r>
              <a:rPr lang="zh-CN" sz="2800" b="1">
                <a:solidFill>
                  <a:srgbClr val="003366"/>
                </a:solidFill>
                <a:latin typeface="Times New Roman" panose="02020603050405020304" pitchFamily="18" charset="0"/>
                <a:sym typeface="Wingdings" panose="05000000000000000000" pitchFamily="2" charset="2"/>
              </a:rPr>
              <a:t>本身未被发</a:t>
            </a:r>
            <a:endParaRPr lang="zh-CN" sz="2800" b="1">
              <a:solidFill>
                <a:srgbClr val="003366"/>
              </a:solidFill>
              <a:latin typeface="Times New Roman" panose="02020603050405020304" pitchFamily="18" charset="0"/>
              <a:sym typeface="Wingdings" panose="05000000000000000000" pitchFamily="2" charset="2"/>
            </a:endParaRPr>
          </a:p>
          <a:p>
            <a:pPr>
              <a:spcBef>
                <a:spcPct val="20000"/>
              </a:spcBef>
            </a:pPr>
            <a:r>
              <a:rPr lang="zh-CN" sz="2800" b="1">
                <a:solidFill>
                  <a:srgbClr val="003366"/>
                </a:solidFill>
                <a:latin typeface="Times New Roman" panose="02020603050405020304" pitchFamily="18" charset="0"/>
                <a:sym typeface="Wingdings" panose="05000000000000000000" pitchFamily="2" charset="2"/>
              </a:rPr>
              <a:t>送，敌手无法对截获的消息加以篡改，也无法产生假</a:t>
            </a:r>
            <a:endParaRPr lang="zh-CN" sz="2800" b="1">
              <a:solidFill>
                <a:srgbClr val="003366"/>
              </a:solidFill>
              <a:latin typeface="Times New Roman" panose="02020603050405020304" pitchFamily="18" charset="0"/>
              <a:sym typeface="Wingdings" panose="05000000000000000000" pitchFamily="2" charset="2"/>
            </a:endParaRPr>
          </a:p>
          <a:p>
            <a:pPr>
              <a:spcBef>
                <a:spcPct val="20000"/>
              </a:spcBef>
            </a:pPr>
            <a:r>
              <a:rPr lang="zh-CN" sz="2800" b="1">
                <a:solidFill>
                  <a:srgbClr val="003366"/>
                </a:solidFill>
                <a:latin typeface="Times New Roman" panose="02020603050405020304" pitchFamily="18" charset="0"/>
                <a:sym typeface="Wingdings" panose="05000000000000000000" pitchFamily="2" charset="2"/>
              </a:rPr>
              <a:t>消息。这种方式仅提供认证。</a:t>
            </a:r>
            <a:endParaRPr lang="zh-CN" sz="2400">
              <a:solidFill>
                <a:srgbClr val="003366"/>
              </a:solidFill>
            </a:endParaRPr>
          </a:p>
        </p:txBody>
      </p:sp>
      <p:sp>
        <p:nvSpPr>
          <p:cNvPr id="36867" name="Rectangle 3"/>
          <p:cNvSpPr>
            <a:spLocks noChangeArrowheads="1"/>
          </p:cNvSpPr>
          <p:nvPr/>
        </p:nvSpPr>
        <p:spPr bwMode="auto">
          <a:xfrm>
            <a:off x="1066800" y="3752850"/>
            <a:ext cx="304800" cy="457200"/>
          </a:xfrm>
          <a:prstGeom prst="rect">
            <a:avLst/>
          </a:prstGeom>
          <a:noFill/>
          <a:ln w="9525">
            <a:solidFill>
              <a:schemeClr val="tx1"/>
            </a:solidFill>
            <a:miter lim="800000"/>
          </a:ln>
        </p:spPr>
        <p:txBody>
          <a:bodyPr wrap="none" anchor="ctr"/>
          <a:lstStyle/>
          <a:p>
            <a:pPr algn="ctr"/>
            <a:r>
              <a:rPr lang="zh-CN" altLang="zh-CN" sz="2400"/>
              <a:t>M</a:t>
            </a:r>
            <a:endParaRPr lang="zh-CN" altLang="zh-CN" sz="2400"/>
          </a:p>
        </p:txBody>
      </p:sp>
      <p:sp>
        <p:nvSpPr>
          <p:cNvPr id="36868" name="Oval 4"/>
          <p:cNvSpPr>
            <a:spLocks noChangeArrowheads="1"/>
          </p:cNvSpPr>
          <p:nvPr/>
        </p:nvSpPr>
        <p:spPr bwMode="auto">
          <a:xfrm>
            <a:off x="2514600" y="4572000"/>
            <a:ext cx="381000" cy="381000"/>
          </a:xfrm>
          <a:prstGeom prst="ellipse">
            <a:avLst/>
          </a:prstGeom>
          <a:noFill/>
          <a:ln w="9525">
            <a:solidFill>
              <a:schemeClr val="tx1"/>
            </a:solidFill>
            <a:round/>
          </a:ln>
        </p:spPr>
        <p:txBody>
          <a:bodyPr wrap="none" anchor="ctr"/>
          <a:lstStyle/>
          <a:p>
            <a:pPr algn="ctr"/>
            <a:r>
              <a:rPr lang="zh-CN" altLang="zh-CN" sz="2000"/>
              <a:t>H</a:t>
            </a:r>
            <a:endParaRPr lang="zh-CN" altLang="zh-CN" sz="2000"/>
          </a:p>
        </p:txBody>
      </p:sp>
      <p:sp>
        <p:nvSpPr>
          <p:cNvPr id="36869" name="Text Box 5"/>
          <p:cNvSpPr txBox="1">
            <a:spLocks noChangeArrowheads="1"/>
          </p:cNvSpPr>
          <p:nvPr/>
        </p:nvSpPr>
        <p:spPr bwMode="auto">
          <a:xfrm>
            <a:off x="3946525" y="4514850"/>
            <a:ext cx="1308100" cy="457200"/>
          </a:xfrm>
          <a:prstGeom prst="rect">
            <a:avLst/>
          </a:prstGeom>
          <a:noFill/>
          <a:ln w="9525">
            <a:noFill/>
            <a:miter lim="800000"/>
          </a:ln>
        </p:spPr>
        <p:txBody>
          <a:bodyPr wrap="none">
            <a:spAutoFit/>
          </a:bodyPr>
          <a:lstStyle/>
          <a:p>
            <a:r>
              <a:rPr lang="zh-CN" altLang="zh-CN" sz="2400"/>
              <a:t>H(M||S)]</a:t>
            </a:r>
            <a:endParaRPr lang="zh-CN" altLang="zh-CN" sz="2400"/>
          </a:p>
        </p:txBody>
      </p:sp>
      <p:sp>
        <p:nvSpPr>
          <p:cNvPr id="36870" name="Rectangle 6"/>
          <p:cNvSpPr>
            <a:spLocks noChangeArrowheads="1"/>
          </p:cNvSpPr>
          <p:nvPr/>
        </p:nvSpPr>
        <p:spPr bwMode="auto">
          <a:xfrm>
            <a:off x="4572000" y="3733800"/>
            <a:ext cx="304800" cy="457200"/>
          </a:xfrm>
          <a:prstGeom prst="rect">
            <a:avLst/>
          </a:prstGeom>
          <a:noFill/>
          <a:ln w="9525">
            <a:solidFill>
              <a:schemeClr val="tx1"/>
            </a:solidFill>
            <a:miter lim="800000"/>
          </a:ln>
        </p:spPr>
        <p:txBody>
          <a:bodyPr wrap="none" anchor="ctr"/>
          <a:lstStyle/>
          <a:p>
            <a:pPr algn="ctr"/>
            <a:r>
              <a:rPr lang="zh-CN" altLang="zh-CN" sz="2400"/>
              <a:t>M</a:t>
            </a:r>
            <a:endParaRPr lang="zh-CN" altLang="zh-CN" sz="2400"/>
          </a:p>
        </p:txBody>
      </p:sp>
      <p:sp>
        <p:nvSpPr>
          <p:cNvPr id="36871" name="Rectangle 7"/>
          <p:cNvSpPr>
            <a:spLocks noChangeArrowheads="1"/>
          </p:cNvSpPr>
          <p:nvPr/>
        </p:nvSpPr>
        <p:spPr bwMode="auto">
          <a:xfrm>
            <a:off x="4572000" y="4191000"/>
            <a:ext cx="304800" cy="152400"/>
          </a:xfrm>
          <a:prstGeom prst="rect">
            <a:avLst/>
          </a:prstGeom>
          <a:solidFill>
            <a:schemeClr val="accent1"/>
          </a:solidFill>
          <a:ln w="9525">
            <a:solidFill>
              <a:schemeClr val="tx1"/>
            </a:solidFill>
            <a:miter lim="800000"/>
          </a:ln>
        </p:spPr>
        <p:txBody>
          <a:bodyPr wrap="none" anchor="ctr"/>
          <a:lstStyle/>
          <a:p>
            <a:endParaRPr lang="zh-CN" altLang="en-US"/>
          </a:p>
        </p:txBody>
      </p:sp>
      <p:sp>
        <p:nvSpPr>
          <p:cNvPr id="36872" name="Text Box 8"/>
          <p:cNvSpPr txBox="1">
            <a:spLocks noChangeArrowheads="1"/>
          </p:cNvSpPr>
          <p:nvPr/>
        </p:nvSpPr>
        <p:spPr bwMode="auto">
          <a:xfrm>
            <a:off x="6781800" y="3946525"/>
            <a:ext cx="692150" cy="396875"/>
          </a:xfrm>
          <a:prstGeom prst="rect">
            <a:avLst/>
          </a:prstGeom>
          <a:noFill/>
          <a:ln w="9525">
            <a:noFill/>
            <a:miter lim="800000"/>
          </a:ln>
        </p:spPr>
        <p:txBody>
          <a:bodyPr wrap="none">
            <a:spAutoFit/>
          </a:bodyPr>
          <a:lstStyle/>
          <a:p>
            <a:r>
              <a:rPr lang="zh-CN" sz="2000"/>
              <a:t>比较</a:t>
            </a:r>
            <a:endParaRPr lang="zh-CN" sz="2000"/>
          </a:p>
        </p:txBody>
      </p:sp>
      <p:sp>
        <p:nvSpPr>
          <p:cNvPr id="36873" name="Line 9"/>
          <p:cNvSpPr>
            <a:spLocks noChangeShapeType="1"/>
          </p:cNvSpPr>
          <p:nvPr/>
        </p:nvSpPr>
        <p:spPr bwMode="auto">
          <a:xfrm>
            <a:off x="1371600" y="4133850"/>
            <a:ext cx="76200" cy="0"/>
          </a:xfrm>
          <a:prstGeom prst="line">
            <a:avLst/>
          </a:prstGeom>
          <a:noFill/>
          <a:ln w="9525">
            <a:solidFill>
              <a:schemeClr val="tx1"/>
            </a:solidFill>
            <a:round/>
          </a:ln>
        </p:spPr>
        <p:txBody>
          <a:bodyPr/>
          <a:lstStyle/>
          <a:p>
            <a:endParaRPr lang="zh-CN" altLang="en-US"/>
          </a:p>
        </p:txBody>
      </p:sp>
      <p:sp>
        <p:nvSpPr>
          <p:cNvPr id="36874" name="Line 10"/>
          <p:cNvSpPr>
            <a:spLocks noChangeShapeType="1"/>
          </p:cNvSpPr>
          <p:nvPr/>
        </p:nvSpPr>
        <p:spPr bwMode="auto">
          <a:xfrm>
            <a:off x="1447800" y="4133850"/>
            <a:ext cx="0" cy="514350"/>
          </a:xfrm>
          <a:prstGeom prst="line">
            <a:avLst/>
          </a:prstGeom>
          <a:noFill/>
          <a:ln w="9525">
            <a:solidFill>
              <a:schemeClr val="tx1"/>
            </a:solidFill>
            <a:round/>
          </a:ln>
        </p:spPr>
        <p:txBody>
          <a:bodyPr/>
          <a:lstStyle/>
          <a:p>
            <a:endParaRPr lang="zh-CN" altLang="en-US"/>
          </a:p>
        </p:txBody>
      </p:sp>
      <p:sp>
        <p:nvSpPr>
          <p:cNvPr id="36875" name="Line 11"/>
          <p:cNvSpPr>
            <a:spLocks noChangeShapeType="1"/>
          </p:cNvSpPr>
          <p:nvPr/>
        </p:nvSpPr>
        <p:spPr bwMode="auto">
          <a:xfrm>
            <a:off x="1371600" y="3905250"/>
            <a:ext cx="2133600" cy="0"/>
          </a:xfrm>
          <a:prstGeom prst="line">
            <a:avLst/>
          </a:prstGeom>
          <a:noFill/>
          <a:ln w="9525">
            <a:solidFill>
              <a:schemeClr val="tx1"/>
            </a:solidFill>
            <a:round/>
            <a:tailEnd type="triangle" w="med" len="med"/>
          </a:ln>
        </p:spPr>
        <p:txBody>
          <a:bodyPr/>
          <a:lstStyle/>
          <a:p>
            <a:endParaRPr lang="zh-CN" altLang="en-US"/>
          </a:p>
        </p:txBody>
      </p:sp>
      <p:sp>
        <p:nvSpPr>
          <p:cNvPr id="36876" name="Line 12"/>
          <p:cNvSpPr>
            <a:spLocks noChangeShapeType="1"/>
          </p:cNvSpPr>
          <p:nvPr/>
        </p:nvSpPr>
        <p:spPr bwMode="auto">
          <a:xfrm flipV="1">
            <a:off x="3276600" y="4133850"/>
            <a:ext cx="0" cy="590550"/>
          </a:xfrm>
          <a:prstGeom prst="line">
            <a:avLst/>
          </a:prstGeom>
          <a:noFill/>
          <a:ln w="9525">
            <a:solidFill>
              <a:schemeClr val="tx1"/>
            </a:solidFill>
            <a:round/>
          </a:ln>
        </p:spPr>
        <p:txBody>
          <a:bodyPr/>
          <a:lstStyle/>
          <a:p>
            <a:endParaRPr lang="zh-CN" altLang="en-US"/>
          </a:p>
        </p:txBody>
      </p:sp>
      <p:sp>
        <p:nvSpPr>
          <p:cNvPr id="36877" name="Line 13"/>
          <p:cNvSpPr>
            <a:spLocks noChangeShapeType="1"/>
          </p:cNvSpPr>
          <p:nvPr/>
        </p:nvSpPr>
        <p:spPr bwMode="auto">
          <a:xfrm>
            <a:off x="3276600" y="4133850"/>
            <a:ext cx="228600" cy="0"/>
          </a:xfrm>
          <a:prstGeom prst="line">
            <a:avLst/>
          </a:prstGeom>
          <a:noFill/>
          <a:ln w="9525">
            <a:solidFill>
              <a:schemeClr val="tx1"/>
            </a:solidFill>
            <a:round/>
            <a:tailEnd type="triangle" w="med" len="med"/>
          </a:ln>
        </p:spPr>
        <p:txBody>
          <a:bodyPr/>
          <a:lstStyle/>
          <a:p>
            <a:endParaRPr lang="zh-CN" altLang="en-US"/>
          </a:p>
        </p:txBody>
      </p:sp>
      <p:sp>
        <p:nvSpPr>
          <p:cNvPr id="36878" name="Oval 14"/>
          <p:cNvSpPr>
            <a:spLocks noChangeArrowheads="1"/>
          </p:cNvSpPr>
          <p:nvPr/>
        </p:nvSpPr>
        <p:spPr bwMode="auto">
          <a:xfrm>
            <a:off x="3467100" y="3829050"/>
            <a:ext cx="381000" cy="381000"/>
          </a:xfrm>
          <a:prstGeom prst="ellipse">
            <a:avLst/>
          </a:prstGeom>
          <a:noFill/>
          <a:ln w="9525">
            <a:solidFill>
              <a:schemeClr val="tx1"/>
            </a:solidFill>
            <a:round/>
          </a:ln>
        </p:spPr>
        <p:txBody>
          <a:bodyPr wrap="none" anchor="ctr"/>
          <a:lstStyle/>
          <a:p>
            <a:pPr algn="ctr"/>
            <a:r>
              <a:rPr lang="zh-CN" altLang="zh-CN" sz="2400"/>
              <a:t> ||</a:t>
            </a:r>
            <a:endParaRPr lang="zh-CN" altLang="zh-CN" sz="2400"/>
          </a:p>
        </p:txBody>
      </p:sp>
      <p:sp>
        <p:nvSpPr>
          <p:cNvPr id="36879" name="Line 15"/>
          <p:cNvSpPr>
            <a:spLocks noChangeShapeType="1"/>
          </p:cNvSpPr>
          <p:nvPr/>
        </p:nvSpPr>
        <p:spPr bwMode="auto">
          <a:xfrm>
            <a:off x="3848100" y="4000500"/>
            <a:ext cx="685800" cy="0"/>
          </a:xfrm>
          <a:prstGeom prst="line">
            <a:avLst/>
          </a:prstGeom>
          <a:noFill/>
          <a:ln w="9525">
            <a:solidFill>
              <a:schemeClr val="tx1"/>
            </a:solidFill>
            <a:round/>
            <a:tailEnd type="triangle" w="med" len="med"/>
          </a:ln>
        </p:spPr>
        <p:txBody>
          <a:bodyPr/>
          <a:lstStyle/>
          <a:p>
            <a:endParaRPr lang="zh-CN" altLang="en-US"/>
          </a:p>
        </p:txBody>
      </p:sp>
      <p:sp>
        <p:nvSpPr>
          <p:cNvPr id="36880" name="Line 16"/>
          <p:cNvSpPr>
            <a:spLocks noChangeShapeType="1"/>
          </p:cNvSpPr>
          <p:nvPr/>
        </p:nvSpPr>
        <p:spPr bwMode="auto">
          <a:xfrm flipV="1">
            <a:off x="4191000" y="4362450"/>
            <a:ext cx="381000" cy="228600"/>
          </a:xfrm>
          <a:prstGeom prst="line">
            <a:avLst/>
          </a:prstGeom>
          <a:noFill/>
          <a:ln w="9525">
            <a:solidFill>
              <a:schemeClr val="tx1"/>
            </a:solidFill>
            <a:prstDash val="sysDot"/>
            <a:round/>
            <a:tailEnd type="triangle" w="med" len="med"/>
          </a:ln>
        </p:spPr>
        <p:txBody>
          <a:bodyPr/>
          <a:lstStyle/>
          <a:p>
            <a:endParaRPr lang="zh-CN" altLang="en-US"/>
          </a:p>
        </p:txBody>
      </p:sp>
      <p:sp>
        <p:nvSpPr>
          <p:cNvPr id="36881" name="Line 17"/>
          <p:cNvSpPr>
            <a:spLocks noChangeShapeType="1"/>
          </p:cNvSpPr>
          <p:nvPr/>
        </p:nvSpPr>
        <p:spPr bwMode="auto">
          <a:xfrm>
            <a:off x="4876800" y="4286250"/>
            <a:ext cx="228600" cy="0"/>
          </a:xfrm>
          <a:prstGeom prst="line">
            <a:avLst/>
          </a:prstGeom>
          <a:noFill/>
          <a:ln w="9525">
            <a:solidFill>
              <a:schemeClr val="tx1"/>
            </a:solidFill>
            <a:round/>
          </a:ln>
        </p:spPr>
        <p:txBody>
          <a:bodyPr/>
          <a:lstStyle/>
          <a:p>
            <a:endParaRPr lang="zh-CN" altLang="en-US"/>
          </a:p>
        </p:txBody>
      </p:sp>
      <p:sp>
        <p:nvSpPr>
          <p:cNvPr id="36882" name="Line 18"/>
          <p:cNvSpPr>
            <a:spLocks noChangeShapeType="1"/>
          </p:cNvSpPr>
          <p:nvPr/>
        </p:nvSpPr>
        <p:spPr bwMode="auto">
          <a:xfrm>
            <a:off x="5105400" y="4286250"/>
            <a:ext cx="0" cy="228600"/>
          </a:xfrm>
          <a:prstGeom prst="line">
            <a:avLst/>
          </a:prstGeom>
          <a:noFill/>
          <a:ln w="9525">
            <a:solidFill>
              <a:schemeClr val="tx1"/>
            </a:solidFill>
            <a:round/>
          </a:ln>
        </p:spPr>
        <p:txBody>
          <a:bodyPr/>
          <a:lstStyle/>
          <a:p>
            <a:endParaRPr lang="zh-CN" altLang="en-US"/>
          </a:p>
        </p:txBody>
      </p:sp>
      <p:sp>
        <p:nvSpPr>
          <p:cNvPr id="36883" name="Oval 19"/>
          <p:cNvSpPr>
            <a:spLocks noChangeArrowheads="1"/>
          </p:cNvSpPr>
          <p:nvPr/>
        </p:nvSpPr>
        <p:spPr bwMode="auto">
          <a:xfrm>
            <a:off x="6096000" y="3657600"/>
            <a:ext cx="381000" cy="381000"/>
          </a:xfrm>
          <a:prstGeom prst="ellipse">
            <a:avLst/>
          </a:prstGeom>
          <a:noFill/>
          <a:ln w="9525">
            <a:solidFill>
              <a:schemeClr val="tx1"/>
            </a:solidFill>
            <a:round/>
          </a:ln>
        </p:spPr>
        <p:txBody>
          <a:bodyPr wrap="none" anchor="ctr"/>
          <a:lstStyle/>
          <a:p>
            <a:pPr algn="ctr"/>
            <a:r>
              <a:rPr lang="zh-CN" altLang="zh-CN" sz="2000"/>
              <a:t>H</a:t>
            </a:r>
            <a:endParaRPr lang="zh-CN" altLang="zh-CN" sz="2000"/>
          </a:p>
        </p:txBody>
      </p:sp>
      <p:sp>
        <p:nvSpPr>
          <p:cNvPr id="36884" name="Line 20"/>
          <p:cNvSpPr>
            <a:spLocks noChangeShapeType="1"/>
          </p:cNvSpPr>
          <p:nvPr/>
        </p:nvSpPr>
        <p:spPr bwMode="auto">
          <a:xfrm>
            <a:off x="6477000" y="3829050"/>
            <a:ext cx="685800" cy="0"/>
          </a:xfrm>
          <a:prstGeom prst="line">
            <a:avLst/>
          </a:prstGeom>
          <a:noFill/>
          <a:ln w="9525">
            <a:solidFill>
              <a:schemeClr val="tx1"/>
            </a:solidFill>
            <a:round/>
          </a:ln>
        </p:spPr>
        <p:txBody>
          <a:bodyPr/>
          <a:lstStyle/>
          <a:p>
            <a:endParaRPr lang="zh-CN" altLang="en-US"/>
          </a:p>
        </p:txBody>
      </p:sp>
      <p:sp>
        <p:nvSpPr>
          <p:cNvPr id="36885" name="Line 21"/>
          <p:cNvSpPr>
            <a:spLocks noChangeShapeType="1"/>
          </p:cNvSpPr>
          <p:nvPr/>
        </p:nvSpPr>
        <p:spPr bwMode="auto">
          <a:xfrm>
            <a:off x="7162800" y="3829050"/>
            <a:ext cx="0" cy="152400"/>
          </a:xfrm>
          <a:prstGeom prst="line">
            <a:avLst/>
          </a:prstGeom>
          <a:noFill/>
          <a:ln w="9525">
            <a:solidFill>
              <a:schemeClr val="tx1"/>
            </a:solidFill>
            <a:round/>
            <a:tailEnd type="triangle" w="med" len="med"/>
          </a:ln>
        </p:spPr>
        <p:txBody>
          <a:bodyPr/>
          <a:lstStyle/>
          <a:p>
            <a:endParaRPr lang="zh-CN" altLang="en-US"/>
          </a:p>
        </p:txBody>
      </p:sp>
      <p:sp>
        <p:nvSpPr>
          <p:cNvPr id="36886" name="Line 22"/>
          <p:cNvSpPr>
            <a:spLocks noChangeShapeType="1"/>
          </p:cNvSpPr>
          <p:nvPr/>
        </p:nvSpPr>
        <p:spPr bwMode="auto">
          <a:xfrm flipV="1">
            <a:off x="7162800" y="4362450"/>
            <a:ext cx="0" cy="152400"/>
          </a:xfrm>
          <a:prstGeom prst="line">
            <a:avLst/>
          </a:prstGeom>
          <a:noFill/>
          <a:ln w="9525">
            <a:solidFill>
              <a:schemeClr val="tx1"/>
            </a:solidFill>
            <a:round/>
            <a:tailEnd type="triangle" w="med" len="med"/>
          </a:ln>
        </p:spPr>
        <p:txBody>
          <a:bodyPr/>
          <a:lstStyle/>
          <a:p>
            <a:endParaRPr lang="zh-CN" altLang="en-US"/>
          </a:p>
        </p:txBody>
      </p:sp>
      <p:sp>
        <p:nvSpPr>
          <p:cNvPr id="36887" name="Oval 23"/>
          <p:cNvSpPr>
            <a:spLocks noChangeArrowheads="1"/>
          </p:cNvSpPr>
          <p:nvPr/>
        </p:nvSpPr>
        <p:spPr bwMode="auto">
          <a:xfrm>
            <a:off x="1676400" y="4572000"/>
            <a:ext cx="457200" cy="381000"/>
          </a:xfrm>
          <a:prstGeom prst="ellipse">
            <a:avLst/>
          </a:prstGeom>
          <a:noFill/>
          <a:ln w="9525">
            <a:solidFill>
              <a:schemeClr val="tx1"/>
            </a:solidFill>
            <a:round/>
          </a:ln>
        </p:spPr>
        <p:txBody>
          <a:bodyPr wrap="none" anchor="ctr"/>
          <a:lstStyle/>
          <a:p>
            <a:pPr algn="ctr"/>
            <a:r>
              <a:rPr lang="zh-CN" altLang="zh-CN" sz="2400"/>
              <a:t>||</a:t>
            </a:r>
            <a:endParaRPr lang="zh-CN" altLang="zh-CN" sz="2400"/>
          </a:p>
        </p:txBody>
      </p:sp>
      <p:sp>
        <p:nvSpPr>
          <p:cNvPr id="36888" name="Line 24"/>
          <p:cNvSpPr>
            <a:spLocks noChangeShapeType="1"/>
          </p:cNvSpPr>
          <p:nvPr/>
        </p:nvSpPr>
        <p:spPr bwMode="auto">
          <a:xfrm>
            <a:off x="1447800" y="4648200"/>
            <a:ext cx="228600" cy="0"/>
          </a:xfrm>
          <a:prstGeom prst="line">
            <a:avLst/>
          </a:prstGeom>
          <a:noFill/>
          <a:ln w="9525">
            <a:solidFill>
              <a:schemeClr val="tx1"/>
            </a:solidFill>
            <a:round/>
            <a:tailEnd type="triangle" w="med" len="med"/>
          </a:ln>
        </p:spPr>
        <p:txBody>
          <a:bodyPr/>
          <a:lstStyle/>
          <a:p>
            <a:endParaRPr lang="zh-CN" altLang="en-US"/>
          </a:p>
        </p:txBody>
      </p:sp>
      <p:sp>
        <p:nvSpPr>
          <p:cNvPr id="36889" name="Line 25"/>
          <p:cNvSpPr>
            <a:spLocks noChangeShapeType="1"/>
          </p:cNvSpPr>
          <p:nvPr/>
        </p:nvSpPr>
        <p:spPr bwMode="auto">
          <a:xfrm>
            <a:off x="1447800" y="4876800"/>
            <a:ext cx="228600" cy="0"/>
          </a:xfrm>
          <a:prstGeom prst="line">
            <a:avLst/>
          </a:prstGeom>
          <a:noFill/>
          <a:ln w="9525">
            <a:solidFill>
              <a:schemeClr val="tx1"/>
            </a:solidFill>
            <a:round/>
            <a:tailEnd type="triangle" w="med" len="med"/>
          </a:ln>
        </p:spPr>
        <p:txBody>
          <a:bodyPr/>
          <a:lstStyle/>
          <a:p>
            <a:endParaRPr lang="zh-CN" altLang="en-US"/>
          </a:p>
        </p:txBody>
      </p:sp>
      <p:sp>
        <p:nvSpPr>
          <p:cNvPr id="36890" name="Text Box 26"/>
          <p:cNvSpPr txBox="1">
            <a:spLocks noChangeArrowheads="1"/>
          </p:cNvSpPr>
          <p:nvPr/>
        </p:nvSpPr>
        <p:spPr bwMode="auto">
          <a:xfrm>
            <a:off x="1050925" y="4611688"/>
            <a:ext cx="387350" cy="457200"/>
          </a:xfrm>
          <a:prstGeom prst="rect">
            <a:avLst/>
          </a:prstGeom>
          <a:noFill/>
          <a:ln w="9525">
            <a:noFill/>
            <a:miter lim="800000"/>
          </a:ln>
        </p:spPr>
        <p:txBody>
          <a:bodyPr wrap="none">
            <a:spAutoFit/>
          </a:bodyPr>
          <a:lstStyle/>
          <a:p>
            <a:r>
              <a:rPr lang="zh-CN" altLang="zh-CN" sz="2400"/>
              <a:t>S</a:t>
            </a:r>
            <a:endParaRPr lang="zh-CN" altLang="zh-CN" sz="2400"/>
          </a:p>
        </p:txBody>
      </p:sp>
      <p:sp>
        <p:nvSpPr>
          <p:cNvPr id="36891" name="Line 27"/>
          <p:cNvSpPr>
            <a:spLocks noChangeShapeType="1"/>
          </p:cNvSpPr>
          <p:nvPr/>
        </p:nvSpPr>
        <p:spPr bwMode="auto">
          <a:xfrm>
            <a:off x="2133600" y="4762500"/>
            <a:ext cx="381000" cy="0"/>
          </a:xfrm>
          <a:prstGeom prst="line">
            <a:avLst/>
          </a:prstGeom>
          <a:noFill/>
          <a:ln w="9525">
            <a:solidFill>
              <a:schemeClr val="tx1"/>
            </a:solidFill>
            <a:round/>
            <a:tailEnd type="triangle" w="med" len="med"/>
          </a:ln>
        </p:spPr>
        <p:txBody>
          <a:bodyPr/>
          <a:lstStyle/>
          <a:p>
            <a:endParaRPr lang="zh-CN" altLang="en-US"/>
          </a:p>
        </p:txBody>
      </p:sp>
      <p:sp>
        <p:nvSpPr>
          <p:cNvPr id="36892" name="Line 28"/>
          <p:cNvSpPr>
            <a:spLocks noChangeShapeType="1"/>
          </p:cNvSpPr>
          <p:nvPr/>
        </p:nvSpPr>
        <p:spPr bwMode="auto">
          <a:xfrm>
            <a:off x="2895600" y="4762500"/>
            <a:ext cx="381000" cy="0"/>
          </a:xfrm>
          <a:prstGeom prst="line">
            <a:avLst/>
          </a:prstGeom>
          <a:noFill/>
          <a:ln w="9525">
            <a:solidFill>
              <a:schemeClr val="tx1"/>
            </a:solidFill>
            <a:round/>
          </a:ln>
        </p:spPr>
        <p:txBody>
          <a:bodyPr/>
          <a:lstStyle/>
          <a:p>
            <a:endParaRPr lang="zh-CN" altLang="en-US"/>
          </a:p>
        </p:txBody>
      </p:sp>
      <p:sp>
        <p:nvSpPr>
          <p:cNvPr id="36893" name="Oval 29"/>
          <p:cNvSpPr>
            <a:spLocks noChangeArrowheads="1"/>
          </p:cNvSpPr>
          <p:nvPr/>
        </p:nvSpPr>
        <p:spPr bwMode="auto">
          <a:xfrm>
            <a:off x="5410200" y="3657600"/>
            <a:ext cx="381000" cy="381000"/>
          </a:xfrm>
          <a:prstGeom prst="ellipse">
            <a:avLst/>
          </a:prstGeom>
          <a:noFill/>
          <a:ln w="9525">
            <a:solidFill>
              <a:schemeClr val="tx1"/>
            </a:solidFill>
            <a:round/>
          </a:ln>
        </p:spPr>
        <p:txBody>
          <a:bodyPr wrap="none" anchor="ctr"/>
          <a:lstStyle/>
          <a:p>
            <a:pPr algn="ctr"/>
            <a:r>
              <a:rPr lang="zh-CN" altLang="zh-CN" sz="2400"/>
              <a:t> ||</a:t>
            </a:r>
            <a:endParaRPr lang="zh-CN" altLang="zh-CN" sz="2400"/>
          </a:p>
        </p:txBody>
      </p:sp>
      <p:sp>
        <p:nvSpPr>
          <p:cNvPr id="36894" name="Line 30"/>
          <p:cNvSpPr>
            <a:spLocks noChangeShapeType="1"/>
          </p:cNvSpPr>
          <p:nvPr/>
        </p:nvSpPr>
        <p:spPr bwMode="auto">
          <a:xfrm>
            <a:off x="4876800" y="3810000"/>
            <a:ext cx="533400" cy="0"/>
          </a:xfrm>
          <a:prstGeom prst="line">
            <a:avLst/>
          </a:prstGeom>
          <a:noFill/>
          <a:ln w="9525">
            <a:solidFill>
              <a:schemeClr val="tx1"/>
            </a:solidFill>
            <a:round/>
            <a:tailEnd type="triangle" w="med" len="med"/>
          </a:ln>
        </p:spPr>
        <p:txBody>
          <a:bodyPr/>
          <a:lstStyle/>
          <a:p>
            <a:endParaRPr lang="zh-CN" altLang="en-US"/>
          </a:p>
        </p:txBody>
      </p:sp>
      <p:sp>
        <p:nvSpPr>
          <p:cNvPr id="36895" name="Line 31"/>
          <p:cNvSpPr>
            <a:spLocks noChangeShapeType="1"/>
          </p:cNvSpPr>
          <p:nvPr/>
        </p:nvSpPr>
        <p:spPr bwMode="auto">
          <a:xfrm>
            <a:off x="5181600" y="3962400"/>
            <a:ext cx="228600" cy="0"/>
          </a:xfrm>
          <a:prstGeom prst="line">
            <a:avLst/>
          </a:prstGeom>
          <a:noFill/>
          <a:ln w="9525">
            <a:solidFill>
              <a:schemeClr val="tx1"/>
            </a:solidFill>
            <a:round/>
            <a:tailEnd type="triangle" w="med" len="med"/>
          </a:ln>
        </p:spPr>
        <p:txBody>
          <a:bodyPr/>
          <a:lstStyle/>
          <a:p>
            <a:endParaRPr lang="zh-CN" altLang="en-US"/>
          </a:p>
        </p:txBody>
      </p:sp>
      <p:sp>
        <p:nvSpPr>
          <p:cNvPr id="36896" name="Text Box 32"/>
          <p:cNvSpPr txBox="1">
            <a:spLocks noChangeArrowheads="1"/>
          </p:cNvSpPr>
          <p:nvPr/>
        </p:nvSpPr>
        <p:spPr bwMode="auto">
          <a:xfrm>
            <a:off x="4857750" y="3771900"/>
            <a:ext cx="387350" cy="457200"/>
          </a:xfrm>
          <a:prstGeom prst="rect">
            <a:avLst/>
          </a:prstGeom>
          <a:noFill/>
          <a:ln w="9525">
            <a:noFill/>
            <a:miter lim="800000"/>
          </a:ln>
        </p:spPr>
        <p:txBody>
          <a:bodyPr wrap="none">
            <a:spAutoFit/>
          </a:bodyPr>
          <a:lstStyle/>
          <a:p>
            <a:r>
              <a:rPr lang="zh-CN" altLang="zh-CN" sz="2400"/>
              <a:t>S</a:t>
            </a:r>
            <a:endParaRPr lang="zh-CN" altLang="zh-CN" sz="2400"/>
          </a:p>
        </p:txBody>
      </p:sp>
      <p:sp>
        <p:nvSpPr>
          <p:cNvPr id="36897" name="Line 33"/>
          <p:cNvSpPr>
            <a:spLocks noChangeShapeType="1"/>
          </p:cNvSpPr>
          <p:nvPr/>
        </p:nvSpPr>
        <p:spPr bwMode="auto">
          <a:xfrm>
            <a:off x="5791200" y="3810000"/>
            <a:ext cx="304800" cy="0"/>
          </a:xfrm>
          <a:prstGeom prst="line">
            <a:avLst/>
          </a:prstGeom>
          <a:noFill/>
          <a:ln w="9525">
            <a:solidFill>
              <a:schemeClr val="tx1"/>
            </a:solidFill>
            <a:round/>
            <a:tailEnd type="triangle" w="med" len="med"/>
          </a:ln>
        </p:spPr>
        <p:txBody>
          <a:bodyPr/>
          <a:lstStyle/>
          <a:p>
            <a:endParaRPr lang="zh-CN" altLang="en-US"/>
          </a:p>
        </p:txBody>
      </p:sp>
      <p:sp>
        <p:nvSpPr>
          <p:cNvPr id="36898" name="Line 34"/>
          <p:cNvSpPr>
            <a:spLocks noChangeShapeType="1"/>
          </p:cNvSpPr>
          <p:nvPr/>
        </p:nvSpPr>
        <p:spPr bwMode="auto">
          <a:xfrm>
            <a:off x="5105400" y="4514850"/>
            <a:ext cx="2057400" cy="0"/>
          </a:xfrm>
          <a:prstGeom prst="line">
            <a:avLst/>
          </a:prstGeom>
          <a:noFill/>
          <a:ln w="9525">
            <a:solidFill>
              <a:schemeClr val="tx1"/>
            </a:solidFill>
            <a:round/>
          </a:ln>
        </p:spPr>
        <p:txBody>
          <a:bodyPr/>
          <a:lstStyle/>
          <a:p>
            <a:endParaRPr lang="zh-CN" altLang="en-US"/>
          </a:p>
        </p:txBody>
      </p:sp>
      <p:sp>
        <p:nvSpPr>
          <p:cNvPr id="36899" name="Text Box 35"/>
          <p:cNvSpPr txBox="1">
            <a:spLocks noChangeArrowheads="1"/>
          </p:cNvSpPr>
          <p:nvPr/>
        </p:nvSpPr>
        <p:spPr bwMode="auto">
          <a:xfrm>
            <a:off x="2411413" y="5157788"/>
            <a:ext cx="4486275" cy="457200"/>
          </a:xfrm>
          <a:prstGeom prst="rect">
            <a:avLst/>
          </a:prstGeom>
          <a:noFill/>
          <a:ln w="9525">
            <a:noFill/>
            <a:miter lim="800000"/>
          </a:ln>
        </p:spPr>
        <p:txBody>
          <a:bodyPr wrap="none">
            <a:spAutoFit/>
          </a:bodyPr>
          <a:lstStyle/>
          <a:p>
            <a:r>
              <a:rPr lang="zh-CN" sz="2400"/>
              <a:t>图</a:t>
            </a:r>
            <a:r>
              <a:rPr lang="zh-CN" altLang="zh-CN" sz="2400"/>
              <a:t>1</a:t>
            </a:r>
            <a:r>
              <a:rPr lang="zh-CN" sz="2400"/>
              <a:t>（</a:t>
            </a:r>
            <a:r>
              <a:rPr lang="zh-CN" altLang="zh-CN" sz="2400"/>
              <a:t>b</a:t>
            </a:r>
            <a:r>
              <a:rPr lang="zh-CN" sz="2400"/>
              <a:t>）杂凑函数使用方式之二</a:t>
            </a:r>
            <a:endParaRPr lang="zh-CN" sz="240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50825" y="188913"/>
            <a:ext cx="439738" cy="461962"/>
          </a:xfrm>
          <a:prstGeom prst="rect">
            <a:avLst/>
          </a:prstGeom>
          <a:noFill/>
          <a:ln w="9525">
            <a:noFill/>
            <a:miter lim="800000"/>
          </a:ln>
        </p:spPr>
        <p:txBody>
          <a:bodyPr wrap="none">
            <a:spAutoFit/>
          </a:bodyPr>
          <a:lstStyle/>
          <a:p>
            <a:r>
              <a:rPr lang="zh-CN" altLang="en-US" sz="2400" b="1">
                <a:solidFill>
                  <a:srgbClr val="990000"/>
                </a:solidFill>
              </a:rPr>
              <a:t>   </a:t>
            </a:r>
            <a:endParaRPr lang="zh-CN" altLang="en-US" sz="2800" b="1">
              <a:solidFill>
                <a:srgbClr val="990000"/>
              </a:solidFill>
            </a:endParaRPr>
          </a:p>
        </p:txBody>
      </p:sp>
      <p:sp>
        <p:nvSpPr>
          <p:cNvPr id="37891" name="Text Box 4"/>
          <p:cNvSpPr txBox="1">
            <a:spLocks noChangeArrowheads="1"/>
          </p:cNvSpPr>
          <p:nvPr/>
        </p:nvSpPr>
        <p:spPr bwMode="auto">
          <a:xfrm>
            <a:off x="762000" y="1371600"/>
            <a:ext cx="8280400" cy="1852613"/>
          </a:xfrm>
          <a:prstGeom prst="rect">
            <a:avLst/>
          </a:prstGeom>
          <a:noFill/>
          <a:ln w="9525">
            <a:noFill/>
            <a:miter lim="800000"/>
          </a:ln>
        </p:spPr>
        <p:txBody>
          <a:bodyPr wrap="none">
            <a:spAutoFit/>
          </a:bodyPr>
          <a:lstStyle/>
          <a:p>
            <a:pPr>
              <a:spcBef>
                <a:spcPct val="20000"/>
              </a:spcBef>
            </a:pPr>
            <a:r>
              <a:rPr lang="zh-CN" altLang="zh-CN" sz="2400" b="1">
                <a:solidFill>
                  <a:srgbClr val="003366"/>
                </a:solidFill>
                <a:latin typeface="Times New Roman" panose="02020603050405020304" pitchFamily="18" charset="0"/>
                <a:sym typeface="Wingdings" panose="05000000000000000000" pitchFamily="2" charset="2"/>
              </a:rPr>
              <a:t>③</a:t>
            </a:r>
            <a:r>
              <a:rPr lang="zh-CN" sz="2400" b="1">
                <a:solidFill>
                  <a:srgbClr val="003366"/>
                </a:solidFill>
                <a:latin typeface="Times New Roman" panose="02020603050405020304" pitchFamily="18" charset="0"/>
                <a:sym typeface="Wingdings" panose="05000000000000000000" pitchFamily="2" charset="2"/>
              </a:rPr>
              <a:t>消息与杂凑码链接后用单钥加密算法加密。由于所用密钥</a:t>
            </a:r>
            <a:endParaRPr lang="zh-CN" sz="2400" b="1">
              <a:solidFill>
                <a:srgbClr val="003366"/>
              </a:solidFill>
              <a:latin typeface="Times New Roman" panose="02020603050405020304" pitchFamily="18" charset="0"/>
              <a:sym typeface="Wingdings" panose="05000000000000000000" pitchFamily="2" charset="2"/>
            </a:endParaRPr>
          </a:p>
          <a:p>
            <a:pPr>
              <a:spcBef>
                <a:spcPct val="20000"/>
              </a:spcBef>
            </a:pPr>
            <a:r>
              <a:rPr lang="zh-CN" sz="2400" b="1">
                <a:solidFill>
                  <a:srgbClr val="003366"/>
                </a:solidFill>
                <a:latin typeface="Times New Roman" panose="02020603050405020304" pitchFamily="18" charset="0"/>
                <a:sym typeface="Wingdings" panose="05000000000000000000" pitchFamily="2" charset="2"/>
              </a:rPr>
              <a:t>仅为收发双方</a:t>
            </a:r>
            <a:r>
              <a:rPr lang="zh-CN" altLang="zh-CN" sz="2400" b="1">
                <a:solidFill>
                  <a:srgbClr val="003366"/>
                </a:solidFill>
                <a:latin typeface="Times New Roman" panose="02020603050405020304" pitchFamily="18" charset="0"/>
                <a:sym typeface="Wingdings" panose="05000000000000000000" pitchFamily="2" charset="2"/>
              </a:rPr>
              <a:t>A</a:t>
            </a:r>
            <a:r>
              <a:rPr lang="zh-CN" sz="2400" b="1">
                <a:solidFill>
                  <a:srgbClr val="003366"/>
                </a:solidFill>
                <a:latin typeface="Times New Roman" panose="02020603050405020304" pitchFamily="18" charset="0"/>
                <a:sym typeface="Wingdings" panose="05000000000000000000" pitchFamily="2" charset="2"/>
              </a:rPr>
              <a:t>、</a:t>
            </a:r>
            <a:r>
              <a:rPr lang="zh-CN" altLang="zh-CN" sz="2400" b="1">
                <a:solidFill>
                  <a:srgbClr val="003366"/>
                </a:solidFill>
                <a:latin typeface="Times New Roman" panose="02020603050405020304" pitchFamily="18" charset="0"/>
                <a:sym typeface="Wingdings" panose="05000000000000000000" pitchFamily="2" charset="2"/>
              </a:rPr>
              <a:t>B</a:t>
            </a:r>
            <a:r>
              <a:rPr lang="zh-CN" sz="2400" b="1">
                <a:solidFill>
                  <a:srgbClr val="003366"/>
                </a:solidFill>
                <a:latin typeface="Times New Roman" panose="02020603050405020304" pitchFamily="18" charset="0"/>
                <a:sym typeface="Wingdings" panose="05000000000000000000" pitchFamily="2" charset="2"/>
              </a:rPr>
              <a:t>共享，因此可保证消息的确来自</a:t>
            </a:r>
            <a:r>
              <a:rPr lang="zh-CN" altLang="zh-CN" sz="2400" b="1">
                <a:solidFill>
                  <a:srgbClr val="003366"/>
                </a:solidFill>
                <a:latin typeface="Times New Roman" panose="02020603050405020304" pitchFamily="18" charset="0"/>
                <a:sym typeface="Wingdings" panose="05000000000000000000" pitchFamily="2" charset="2"/>
              </a:rPr>
              <a:t>A</a:t>
            </a:r>
            <a:r>
              <a:rPr lang="zh-CN" sz="2400" b="1">
                <a:solidFill>
                  <a:srgbClr val="003366"/>
                </a:solidFill>
                <a:latin typeface="Times New Roman" panose="02020603050405020304" pitchFamily="18" charset="0"/>
                <a:sym typeface="Wingdings" panose="05000000000000000000" pitchFamily="2" charset="2"/>
              </a:rPr>
              <a:t>并且未</a:t>
            </a:r>
            <a:endParaRPr lang="zh-CN" sz="2400" b="1">
              <a:solidFill>
                <a:srgbClr val="003366"/>
              </a:solidFill>
              <a:latin typeface="Times New Roman" panose="02020603050405020304" pitchFamily="18" charset="0"/>
              <a:sym typeface="Wingdings" panose="05000000000000000000" pitchFamily="2" charset="2"/>
            </a:endParaRPr>
          </a:p>
          <a:p>
            <a:pPr>
              <a:spcBef>
                <a:spcPct val="20000"/>
              </a:spcBef>
            </a:pPr>
            <a:r>
              <a:rPr lang="zh-CN" sz="2400" b="1">
                <a:solidFill>
                  <a:srgbClr val="003366"/>
                </a:solidFill>
                <a:latin typeface="Times New Roman" panose="02020603050405020304" pitchFamily="18" charset="0"/>
                <a:sym typeface="Wingdings" panose="05000000000000000000" pitchFamily="2" charset="2"/>
              </a:rPr>
              <a:t>被篡改。同时还由于消息和杂凑码都被加密，这种方式还提</a:t>
            </a:r>
            <a:endParaRPr lang="zh-CN" sz="2400" b="1">
              <a:solidFill>
                <a:srgbClr val="003366"/>
              </a:solidFill>
              <a:latin typeface="Times New Roman" panose="02020603050405020304" pitchFamily="18" charset="0"/>
              <a:sym typeface="Wingdings" panose="05000000000000000000" pitchFamily="2" charset="2"/>
            </a:endParaRPr>
          </a:p>
          <a:p>
            <a:pPr>
              <a:spcBef>
                <a:spcPct val="20000"/>
              </a:spcBef>
            </a:pPr>
            <a:r>
              <a:rPr lang="zh-CN" sz="2400" b="1">
                <a:solidFill>
                  <a:srgbClr val="003366"/>
                </a:solidFill>
                <a:latin typeface="Times New Roman" panose="02020603050405020304" pitchFamily="18" charset="0"/>
                <a:sym typeface="Wingdings" panose="05000000000000000000" pitchFamily="2" charset="2"/>
              </a:rPr>
              <a:t>供了保密性，见图</a:t>
            </a:r>
            <a:r>
              <a:rPr lang="en-US" altLang="zh-CN" sz="2400" b="1">
                <a:solidFill>
                  <a:srgbClr val="003366"/>
                </a:solidFill>
                <a:latin typeface="Times New Roman" panose="02020603050405020304" pitchFamily="18" charset="0"/>
                <a:sym typeface="Wingdings" panose="05000000000000000000" pitchFamily="2" charset="2"/>
              </a:rPr>
              <a:t>1</a:t>
            </a:r>
            <a:r>
              <a:rPr lang="zh-CN" altLang="zh-CN" sz="2400" b="1">
                <a:solidFill>
                  <a:srgbClr val="003366"/>
                </a:solidFill>
                <a:latin typeface="Times New Roman" panose="02020603050405020304" pitchFamily="18" charset="0"/>
                <a:sym typeface="Wingdings" panose="05000000000000000000" pitchFamily="2" charset="2"/>
              </a:rPr>
              <a:t>(</a:t>
            </a:r>
            <a:r>
              <a:rPr lang="en-US" altLang="zh-CN" sz="2400" b="1">
                <a:solidFill>
                  <a:srgbClr val="003366"/>
                </a:solidFill>
                <a:latin typeface="Times New Roman" panose="02020603050405020304" pitchFamily="18" charset="0"/>
                <a:sym typeface="Wingdings" panose="05000000000000000000" pitchFamily="2" charset="2"/>
              </a:rPr>
              <a:t>c</a:t>
            </a:r>
            <a:r>
              <a:rPr lang="zh-CN" altLang="zh-CN" sz="2400" b="1">
                <a:solidFill>
                  <a:srgbClr val="003366"/>
                </a:solidFill>
                <a:latin typeface="Times New Roman" panose="02020603050405020304" pitchFamily="18" charset="0"/>
                <a:sym typeface="Wingdings" panose="05000000000000000000" pitchFamily="2" charset="2"/>
              </a:rPr>
              <a:t>)</a:t>
            </a:r>
            <a:r>
              <a:rPr lang="zh-CN" sz="2400" b="1">
                <a:solidFill>
                  <a:srgbClr val="003366"/>
                </a:solidFill>
                <a:latin typeface="Times New Roman" panose="02020603050405020304" pitchFamily="18" charset="0"/>
                <a:sym typeface="Wingdings" panose="05000000000000000000" pitchFamily="2" charset="2"/>
              </a:rPr>
              <a:t>。</a:t>
            </a:r>
            <a:endParaRPr lang="zh-CN" sz="2400">
              <a:solidFill>
                <a:srgbClr val="003366"/>
              </a:solidFill>
            </a:endParaRPr>
          </a:p>
        </p:txBody>
      </p:sp>
      <p:sp>
        <p:nvSpPr>
          <p:cNvPr id="37892" name="Rectangle 5"/>
          <p:cNvSpPr>
            <a:spLocks noChangeArrowheads="1"/>
          </p:cNvSpPr>
          <p:nvPr/>
        </p:nvSpPr>
        <p:spPr bwMode="auto">
          <a:xfrm>
            <a:off x="914400" y="3886200"/>
            <a:ext cx="304800" cy="457200"/>
          </a:xfrm>
          <a:prstGeom prst="rect">
            <a:avLst/>
          </a:prstGeom>
          <a:noFill/>
          <a:ln w="9525">
            <a:solidFill>
              <a:schemeClr val="tx1"/>
            </a:solidFill>
            <a:miter lim="800000"/>
          </a:ln>
        </p:spPr>
        <p:txBody>
          <a:bodyPr wrap="none" anchor="ctr"/>
          <a:lstStyle/>
          <a:p>
            <a:pPr algn="ctr"/>
            <a:r>
              <a:rPr lang="zh-CN" altLang="zh-CN" sz="2400"/>
              <a:t>M</a:t>
            </a:r>
            <a:endParaRPr lang="zh-CN" altLang="zh-CN" sz="2400"/>
          </a:p>
        </p:txBody>
      </p:sp>
      <p:sp>
        <p:nvSpPr>
          <p:cNvPr id="37893" name="Line 6"/>
          <p:cNvSpPr>
            <a:spLocks noChangeShapeType="1"/>
          </p:cNvSpPr>
          <p:nvPr/>
        </p:nvSpPr>
        <p:spPr bwMode="auto">
          <a:xfrm>
            <a:off x="1219200" y="4038600"/>
            <a:ext cx="1295400" cy="0"/>
          </a:xfrm>
          <a:prstGeom prst="line">
            <a:avLst/>
          </a:prstGeom>
          <a:noFill/>
          <a:ln w="9525">
            <a:solidFill>
              <a:schemeClr val="tx1"/>
            </a:solidFill>
            <a:round/>
            <a:tailEnd type="triangle" w="med" len="med"/>
          </a:ln>
        </p:spPr>
        <p:txBody>
          <a:bodyPr/>
          <a:lstStyle/>
          <a:p>
            <a:endParaRPr lang="zh-CN" altLang="en-US"/>
          </a:p>
        </p:txBody>
      </p:sp>
      <p:sp>
        <p:nvSpPr>
          <p:cNvPr id="37894" name="Line 7"/>
          <p:cNvSpPr>
            <a:spLocks noChangeShapeType="1"/>
          </p:cNvSpPr>
          <p:nvPr/>
        </p:nvSpPr>
        <p:spPr bwMode="auto">
          <a:xfrm>
            <a:off x="1219200" y="4191000"/>
            <a:ext cx="228600" cy="0"/>
          </a:xfrm>
          <a:prstGeom prst="line">
            <a:avLst/>
          </a:prstGeom>
          <a:noFill/>
          <a:ln w="9525">
            <a:solidFill>
              <a:schemeClr val="tx1"/>
            </a:solidFill>
            <a:round/>
          </a:ln>
        </p:spPr>
        <p:txBody>
          <a:bodyPr/>
          <a:lstStyle/>
          <a:p>
            <a:endParaRPr lang="zh-CN" altLang="en-US"/>
          </a:p>
        </p:txBody>
      </p:sp>
      <p:sp>
        <p:nvSpPr>
          <p:cNvPr id="37895" name="Line 8"/>
          <p:cNvSpPr>
            <a:spLocks noChangeShapeType="1"/>
          </p:cNvSpPr>
          <p:nvPr/>
        </p:nvSpPr>
        <p:spPr bwMode="auto">
          <a:xfrm>
            <a:off x="1447800" y="4191000"/>
            <a:ext cx="0" cy="228600"/>
          </a:xfrm>
          <a:prstGeom prst="line">
            <a:avLst/>
          </a:prstGeom>
          <a:noFill/>
          <a:ln w="9525">
            <a:solidFill>
              <a:schemeClr val="tx1"/>
            </a:solidFill>
            <a:round/>
          </a:ln>
        </p:spPr>
        <p:txBody>
          <a:bodyPr/>
          <a:lstStyle/>
          <a:p>
            <a:endParaRPr lang="zh-CN" altLang="en-US"/>
          </a:p>
        </p:txBody>
      </p:sp>
      <p:sp>
        <p:nvSpPr>
          <p:cNvPr id="37896" name="Line 9"/>
          <p:cNvSpPr>
            <a:spLocks noChangeShapeType="1"/>
          </p:cNvSpPr>
          <p:nvPr/>
        </p:nvSpPr>
        <p:spPr bwMode="auto">
          <a:xfrm>
            <a:off x="1447800" y="4419600"/>
            <a:ext cx="228600" cy="0"/>
          </a:xfrm>
          <a:prstGeom prst="line">
            <a:avLst/>
          </a:prstGeom>
          <a:noFill/>
          <a:ln w="9525">
            <a:solidFill>
              <a:schemeClr val="tx1"/>
            </a:solidFill>
            <a:round/>
            <a:tailEnd type="triangle" w="med" len="med"/>
          </a:ln>
        </p:spPr>
        <p:txBody>
          <a:bodyPr/>
          <a:lstStyle/>
          <a:p>
            <a:endParaRPr lang="zh-CN" altLang="en-US"/>
          </a:p>
        </p:txBody>
      </p:sp>
      <p:sp>
        <p:nvSpPr>
          <p:cNvPr id="37897" name="Oval 10"/>
          <p:cNvSpPr>
            <a:spLocks noChangeArrowheads="1"/>
          </p:cNvSpPr>
          <p:nvPr/>
        </p:nvSpPr>
        <p:spPr bwMode="auto">
          <a:xfrm>
            <a:off x="1676400" y="4248150"/>
            <a:ext cx="381000" cy="381000"/>
          </a:xfrm>
          <a:prstGeom prst="ellipse">
            <a:avLst/>
          </a:prstGeom>
          <a:noFill/>
          <a:ln w="9525">
            <a:solidFill>
              <a:schemeClr val="tx1"/>
            </a:solidFill>
            <a:round/>
          </a:ln>
        </p:spPr>
        <p:txBody>
          <a:bodyPr wrap="none" anchor="ctr"/>
          <a:lstStyle/>
          <a:p>
            <a:pPr algn="ctr"/>
            <a:r>
              <a:rPr lang="zh-CN" altLang="zh-CN" sz="2000"/>
              <a:t>H</a:t>
            </a:r>
            <a:endParaRPr lang="zh-CN" altLang="zh-CN" sz="2000"/>
          </a:p>
        </p:txBody>
      </p:sp>
      <p:sp>
        <p:nvSpPr>
          <p:cNvPr id="37898" name="Line 11"/>
          <p:cNvSpPr>
            <a:spLocks noChangeShapeType="1"/>
          </p:cNvSpPr>
          <p:nvPr/>
        </p:nvSpPr>
        <p:spPr bwMode="auto">
          <a:xfrm>
            <a:off x="2057400" y="4419600"/>
            <a:ext cx="228600" cy="0"/>
          </a:xfrm>
          <a:prstGeom prst="line">
            <a:avLst/>
          </a:prstGeom>
          <a:noFill/>
          <a:ln w="9525">
            <a:solidFill>
              <a:schemeClr val="tx1"/>
            </a:solidFill>
            <a:round/>
          </a:ln>
        </p:spPr>
        <p:txBody>
          <a:bodyPr/>
          <a:lstStyle/>
          <a:p>
            <a:endParaRPr lang="zh-CN" altLang="en-US"/>
          </a:p>
        </p:txBody>
      </p:sp>
      <p:sp>
        <p:nvSpPr>
          <p:cNvPr id="37899" name="Line 12"/>
          <p:cNvSpPr>
            <a:spLocks noChangeShapeType="1"/>
          </p:cNvSpPr>
          <p:nvPr/>
        </p:nvSpPr>
        <p:spPr bwMode="auto">
          <a:xfrm flipV="1">
            <a:off x="2286000" y="4191000"/>
            <a:ext cx="0" cy="228600"/>
          </a:xfrm>
          <a:prstGeom prst="line">
            <a:avLst/>
          </a:prstGeom>
          <a:noFill/>
          <a:ln w="9525">
            <a:solidFill>
              <a:schemeClr val="tx1"/>
            </a:solidFill>
            <a:round/>
          </a:ln>
        </p:spPr>
        <p:txBody>
          <a:bodyPr/>
          <a:lstStyle/>
          <a:p>
            <a:endParaRPr lang="zh-CN" altLang="en-US"/>
          </a:p>
        </p:txBody>
      </p:sp>
      <p:sp>
        <p:nvSpPr>
          <p:cNvPr id="37900" name="Line 13"/>
          <p:cNvSpPr>
            <a:spLocks noChangeShapeType="1"/>
          </p:cNvSpPr>
          <p:nvPr/>
        </p:nvSpPr>
        <p:spPr bwMode="auto">
          <a:xfrm>
            <a:off x="2286000" y="4191000"/>
            <a:ext cx="228600" cy="0"/>
          </a:xfrm>
          <a:prstGeom prst="line">
            <a:avLst/>
          </a:prstGeom>
          <a:noFill/>
          <a:ln w="9525">
            <a:solidFill>
              <a:schemeClr val="tx1"/>
            </a:solidFill>
            <a:round/>
            <a:tailEnd type="triangle" w="med" len="med"/>
          </a:ln>
        </p:spPr>
        <p:txBody>
          <a:bodyPr/>
          <a:lstStyle/>
          <a:p>
            <a:endParaRPr lang="zh-CN" altLang="en-US"/>
          </a:p>
        </p:txBody>
      </p:sp>
      <p:sp>
        <p:nvSpPr>
          <p:cNvPr id="37901" name="Oval 14"/>
          <p:cNvSpPr>
            <a:spLocks noChangeArrowheads="1"/>
          </p:cNvSpPr>
          <p:nvPr/>
        </p:nvSpPr>
        <p:spPr bwMode="auto">
          <a:xfrm>
            <a:off x="2514600" y="3943350"/>
            <a:ext cx="381000" cy="381000"/>
          </a:xfrm>
          <a:prstGeom prst="ellipse">
            <a:avLst/>
          </a:prstGeom>
          <a:noFill/>
          <a:ln w="9525">
            <a:solidFill>
              <a:schemeClr val="tx1"/>
            </a:solidFill>
            <a:round/>
          </a:ln>
        </p:spPr>
        <p:txBody>
          <a:bodyPr wrap="none" anchor="ctr"/>
          <a:lstStyle/>
          <a:p>
            <a:pPr algn="ctr"/>
            <a:r>
              <a:rPr lang="zh-CN" altLang="zh-CN" sz="2400"/>
              <a:t> ||</a:t>
            </a:r>
            <a:endParaRPr lang="zh-CN" altLang="zh-CN" sz="2400"/>
          </a:p>
        </p:txBody>
      </p:sp>
      <p:sp>
        <p:nvSpPr>
          <p:cNvPr id="37902" name="Line 15"/>
          <p:cNvSpPr>
            <a:spLocks noChangeShapeType="1"/>
          </p:cNvSpPr>
          <p:nvPr/>
        </p:nvSpPr>
        <p:spPr bwMode="auto">
          <a:xfrm>
            <a:off x="2895600" y="4114800"/>
            <a:ext cx="457200" cy="0"/>
          </a:xfrm>
          <a:prstGeom prst="line">
            <a:avLst/>
          </a:prstGeom>
          <a:noFill/>
          <a:ln w="9525">
            <a:solidFill>
              <a:schemeClr val="tx1"/>
            </a:solidFill>
            <a:round/>
            <a:tailEnd type="triangle" w="med" len="med"/>
          </a:ln>
        </p:spPr>
        <p:txBody>
          <a:bodyPr/>
          <a:lstStyle/>
          <a:p>
            <a:endParaRPr lang="zh-CN" altLang="en-US"/>
          </a:p>
        </p:txBody>
      </p:sp>
      <p:sp>
        <p:nvSpPr>
          <p:cNvPr id="37903" name="Oval 16"/>
          <p:cNvSpPr>
            <a:spLocks noChangeArrowheads="1"/>
          </p:cNvSpPr>
          <p:nvPr/>
        </p:nvSpPr>
        <p:spPr bwMode="auto">
          <a:xfrm>
            <a:off x="3352800" y="3886200"/>
            <a:ext cx="381000" cy="381000"/>
          </a:xfrm>
          <a:prstGeom prst="ellipse">
            <a:avLst/>
          </a:prstGeom>
          <a:noFill/>
          <a:ln w="9525">
            <a:solidFill>
              <a:schemeClr val="tx1"/>
            </a:solidFill>
            <a:round/>
          </a:ln>
        </p:spPr>
        <p:txBody>
          <a:bodyPr wrap="none" anchor="ctr"/>
          <a:lstStyle/>
          <a:p>
            <a:pPr algn="ctr"/>
            <a:r>
              <a:rPr lang="zh-CN" altLang="zh-CN" sz="2400"/>
              <a:t>E</a:t>
            </a:r>
            <a:endParaRPr lang="zh-CN" altLang="zh-CN" sz="2400"/>
          </a:p>
        </p:txBody>
      </p:sp>
      <p:sp>
        <p:nvSpPr>
          <p:cNvPr id="37904" name="Rectangle 17"/>
          <p:cNvSpPr>
            <a:spLocks noChangeArrowheads="1"/>
          </p:cNvSpPr>
          <p:nvPr/>
        </p:nvSpPr>
        <p:spPr bwMode="auto">
          <a:xfrm>
            <a:off x="4191000" y="3733800"/>
            <a:ext cx="304800" cy="609600"/>
          </a:xfrm>
          <a:prstGeom prst="rect">
            <a:avLst/>
          </a:prstGeom>
          <a:solidFill>
            <a:schemeClr val="accent1"/>
          </a:solidFill>
          <a:ln w="9525">
            <a:solidFill>
              <a:schemeClr val="tx1"/>
            </a:solidFill>
            <a:miter lim="800000"/>
          </a:ln>
        </p:spPr>
        <p:txBody>
          <a:bodyPr wrap="none" anchor="ctr"/>
          <a:lstStyle/>
          <a:p>
            <a:endParaRPr lang="zh-CN" altLang="en-US"/>
          </a:p>
        </p:txBody>
      </p:sp>
      <p:sp>
        <p:nvSpPr>
          <p:cNvPr id="37905" name="Line 18"/>
          <p:cNvSpPr>
            <a:spLocks noChangeShapeType="1"/>
          </p:cNvSpPr>
          <p:nvPr/>
        </p:nvSpPr>
        <p:spPr bwMode="auto">
          <a:xfrm>
            <a:off x="3733800" y="4076700"/>
            <a:ext cx="457200" cy="0"/>
          </a:xfrm>
          <a:prstGeom prst="line">
            <a:avLst/>
          </a:prstGeom>
          <a:noFill/>
          <a:ln w="9525">
            <a:solidFill>
              <a:schemeClr val="tx1"/>
            </a:solidFill>
            <a:round/>
            <a:tailEnd type="triangle" w="med" len="med"/>
          </a:ln>
        </p:spPr>
        <p:txBody>
          <a:bodyPr/>
          <a:lstStyle/>
          <a:p>
            <a:endParaRPr lang="zh-CN" altLang="en-US"/>
          </a:p>
        </p:txBody>
      </p:sp>
      <p:sp>
        <p:nvSpPr>
          <p:cNvPr id="37906" name="Text Box 19"/>
          <p:cNvSpPr txBox="1">
            <a:spLocks noChangeArrowheads="1"/>
          </p:cNvSpPr>
          <p:nvPr/>
        </p:nvSpPr>
        <p:spPr bwMode="auto">
          <a:xfrm>
            <a:off x="3794125" y="4459288"/>
            <a:ext cx="1765300" cy="457200"/>
          </a:xfrm>
          <a:prstGeom prst="rect">
            <a:avLst/>
          </a:prstGeom>
          <a:noFill/>
          <a:ln w="9525">
            <a:noFill/>
            <a:miter lim="800000"/>
          </a:ln>
        </p:spPr>
        <p:txBody>
          <a:bodyPr wrap="none">
            <a:spAutoFit/>
          </a:bodyPr>
          <a:lstStyle/>
          <a:p>
            <a:r>
              <a:rPr lang="zh-CN" altLang="zh-CN" sz="2400"/>
              <a:t>E</a:t>
            </a:r>
            <a:r>
              <a:rPr lang="zh-CN" altLang="zh-CN" sz="1400"/>
              <a:t>K</a:t>
            </a:r>
            <a:r>
              <a:rPr lang="zh-CN" altLang="zh-CN" sz="2400"/>
              <a:t>[M||H(M)]</a:t>
            </a:r>
            <a:endParaRPr lang="zh-CN" altLang="zh-CN" sz="2400"/>
          </a:p>
        </p:txBody>
      </p:sp>
      <p:sp>
        <p:nvSpPr>
          <p:cNvPr id="37907" name="Line 20"/>
          <p:cNvSpPr>
            <a:spLocks noChangeShapeType="1"/>
          </p:cNvSpPr>
          <p:nvPr/>
        </p:nvSpPr>
        <p:spPr bwMode="auto">
          <a:xfrm flipV="1">
            <a:off x="3543300" y="4248150"/>
            <a:ext cx="0" cy="381000"/>
          </a:xfrm>
          <a:prstGeom prst="line">
            <a:avLst/>
          </a:prstGeom>
          <a:noFill/>
          <a:ln w="9525">
            <a:solidFill>
              <a:schemeClr val="tx1"/>
            </a:solidFill>
            <a:round/>
            <a:tailEnd type="triangle" w="med" len="med"/>
          </a:ln>
        </p:spPr>
        <p:txBody>
          <a:bodyPr/>
          <a:lstStyle/>
          <a:p>
            <a:endParaRPr lang="zh-CN" altLang="en-US"/>
          </a:p>
        </p:txBody>
      </p:sp>
      <p:sp>
        <p:nvSpPr>
          <p:cNvPr id="37908" name="Text Box 21"/>
          <p:cNvSpPr txBox="1">
            <a:spLocks noChangeArrowheads="1"/>
          </p:cNvSpPr>
          <p:nvPr/>
        </p:nvSpPr>
        <p:spPr bwMode="auto">
          <a:xfrm>
            <a:off x="3384550" y="4572000"/>
            <a:ext cx="387350" cy="457200"/>
          </a:xfrm>
          <a:prstGeom prst="rect">
            <a:avLst/>
          </a:prstGeom>
          <a:noFill/>
          <a:ln w="9525">
            <a:noFill/>
            <a:miter lim="800000"/>
          </a:ln>
        </p:spPr>
        <p:txBody>
          <a:bodyPr wrap="none">
            <a:spAutoFit/>
          </a:bodyPr>
          <a:lstStyle/>
          <a:p>
            <a:r>
              <a:rPr lang="zh-CN" altLang="zh-CN" sz="2400"/>
              <a:t>K</a:t>
            </a:r>
            <a:endParaRPr lang="zh-CN" altLang="zh-CN" sz="2400"/>
          </a:p>
        </p:txBody>
      </p:sp>
      <p:sp>
        <p:nvSpPr>
          <p:cNvPr id="37909" name="Line 22"/>
          <p:cNvSpPr>
            <a:spLocks noChangeShapeType="1"/>
          </p:cNvSpPr>
          <p:nvPr/>
        </p:nvSpPr>
        <p:spPr bwMode="auto">
          <a:xfrm>
            <a:off x="4495800" y="4076700"/>
            <a:ext cx="685800" cy="0"/>
          </a:xfrm>
          <a:prstGeom prst="line">
            <a:avLst/>
          </a:prstGeom>
          <a:noFill/>
          <a:ln w="9525">
            <a:solidFill>
              <a:schemeClr val="tx1"/>
            </a:solidFill>
            <a:round/>
            <a:tailEnd type="triangle" w="med" len="med"/>
          </a:ln>
        </p:spPr>
        <p:txBody>
          <a:bodyPr/>
          <a:lstStyle/>
          <a:p>
            <a:endParaRPr lang="zh-CN" altLang="en-US"/>
          </a:p>
        </p:txBody>
      </p:sp>
      <p:sp>
        <p:nvSpPr>
          <p:cNvPr id="37910" name="Oval 23"/>
          <p:cNvSpPr>
            <a:spLocks noChangeArrowheads="1"/>
          </p:cNvSpPr>
          <p:nvPr/>
        </p:nvSpPr>
        <p:spPr bwMode="auto">
          <a:xfrm>
            <a:off x="5181600" y="3886200"/>
            <a:ext cx="381000" cy="381000"/>
          </a:xfrm>
          <a:prstGeom prst="ellipse">
            <a:avLst/>
          </a:prstGeom>
          <a:noFill/>
          <a:ln w="9525">
            <a:solidFill>
              <a:schemeClr val="tx1"/>
            </a:solidFill>
            <a:round/>
          </a:ln>
        </p:spPr>
        <p:txBody>
          <a:bodyPr wrap="none" anchor="ctr"/>
          <a:lstStyle/>
          <a:p>
            <a:pPr algn="ctr"/>
            <a:r>
              <a:rPr lang="zh-CN" altLang="zh-CN" sz="2400"/>
              <a:t>D</a:t>
            </a:r>
            <a:endParaRPr lang="zh-CN" altLang="zh-CN" sz="2400"/>
          </a:p>
        </p:txBody>
      </p:sp>
      <p:sp>
        <p:nvSpPr>
          <p:cNvPr id="37911" name="Line 24"/>
          <p:cNvSpPr>
            <a:spLocks noChangeShapeType="1"/>
          </p:cNvSpPr>
          <p:nvPr/>
        </p:nvSpPr>
        <p:spPr bwMode="auto">
          <a:xfrm>
            <a:off x="5562600" y="4076700"/>
            <a:ext cx="685800" cy="0"/>
          </a:xfrm>
          <a:prstGeom prst="line">
            <a:avLst/>
          </a:prstGeom>
          <a:noFill/>
          <a:ln w="9525">
            <a:solidFill>
              <a:schemeClr val="tx1"/>
            </a:solidFill>
            <a:round/>
            <a:tailEnd type="triangle" w="med" len="med"/>
          </a:ln>
        </p:spPr>
        <p:txBody>
          <a:bodyPr/>
          <a:lstStyle/>
          <a:p>
            <a:endParaRPr lang="zh-CN" altLang="en-US"/>
          </a:p>
        </p:txBody>
      </p:sp>
      <p:sp>
        <p:nvSpPr>
          <p:cNvPr id="37912" name="Rectangle 25"/>
          <p:cNvSpPr>
            <a:spLocks noChangeArrowheads="1"/>
          </p:cNvSpPr>
          <p:nvPr/>
        </p:nvSpPr>
        <p:spPr bwMode="auto">
          <a:xfrm>
            <a:off x="6267450" y="3733800"/>
            <a:ext cx="304800" cy="457200"/>
          </a:xfrm>
          <a:prstGeom prst="rect">
            <a:avLst/>
          </a:prstGeom>
          <a:noFill/>
          <a:ln w="9525">
            <a:solidFill>
              <a:schemeClr val="tx1"/>
            </a:solidFill>
            <a:miter lim="800000"/>
          </a:ln>
        </p:spPr>
        <p:txBody>
          <a:bodyPr wrap="none" anchor="ctr"/>
          <a:lstStyle/>
          <a:p>
            <a:pPr algn="ctr"/>
            <a:r>
              <a:rPr lang="zh-CN" altLang="zh-CN" sz="2400"/>
              <a:t>M</a:t>
            </a:r>
            <a:endParaRPr lang="zh-CN" altLang="zh-CN" sz="2400"/>
          </a:p>
        </p:txBody>
      </p:sp>
      <p:sp>
        <p:nvSpPr>
          <p:cNvPr id="37913" name="Rectangle 26"/>
          <p:cNvSpPr>
            <a:spLocks noChangeArrowheads="1"/>
          </p:cNvSpPr>
          <p:nvPr/>
        </p:nvSpPr>
        <p:spPr bwMode="auto">
          <a:xfrm>
            <a:off x="6267450" y="4191000"/>
            <a:ext cx="304800" cy="152400"/>
          </a:xfrm>
          <a:prstGeom prst="rect">
            <a:avLst/>
          </a:prstGeom>
          <a:solidFill>
            <a:schemeClr val="accent1"/>
          </a:solidFill>
          <a:ln w="9525">
            <a:solidFill>
              <a:schemeClr val="tx1"/>
            </a:solidFill>
            <a:miter lim="800000"/>
          </a:ln>
        </p:spPr>
        <p:txBody>
          <a:bodyPr wrap="none" anchor="ctr"/>
          <a:lstStyle/>
          <a:p>
            <a:endParaRPr lang="zh-CN" altLang="en-US"/>
          </a:p>
        </p:txBody>
      </p:sp>
      <p:sp>
        <p:nvSpPr>
          <p:cNvPr id="37914" name="Line 27"/>
          <p:cNvSpPr>
            <a:spLocks noChangeShapeType="1"/>
          </p:cNvSpPr>
          <p:nvPr/>
        </p:nvSpPr>
        <p:spPr bwMode="auto">
          <a:xfrm>
            <a:off x="6572250" y="3867150"/>
            <a:ext cx="457200" cy="0"/>
          </a:xfrm>
          <a:prstGeom prst="line">
            <a:avLst/>
          </a:prstGeom>
          <a:noFill/>
          <a:ln w="9525">
            <a:solidFill>
              <a:schemeClr val="tx1"/>
            </a:solidFill>
            <a:round/>
            <a:tailEnd type="triangle" w="med" len="med"/>
          </a:ln>
        </p:spPr>
        <p:txBody>
          <a:bodyPr/>
          <a:lstStyle/>
          <a:p>
            <a:endParaRPr lang="zh-CN" altLang="en-US"/>
          </a:p>
        </p:txBody>
      </p:sp>
      <p:sp>
        <p:nvSpPr>
          <p:cNvPr id="37915" name="Oval 28"/>
          <p:cNvSpPr>
            <a:spLocks noChangeArrowheads="1"/>
          </p:cNvSpPr>
          <p:nvPr/>
        </p:nvSpPr>
        <p:spPr bwMode="auto">
          <a:xfrm>
            <a:off x="7067550" y="3657600"/>
            <a:ext cx="381000" cy="381000"/>
          </a:xfrm>
          <a:prstGeom prst="ellipse">
            <a:avLst/>
          </a:prstGeom>
          <a:noFill/>
          <a:ln w="9525">
            <a:solidFill>
              <a:schemeClr val="tx1"/>
            </a:solidFill>
            <a:round/>
          </a:ln>
        </p:spPr>
        <p:txBody>
          <a:bodyPr wrap="none" anchor="ctr"/>
          <a:lstStyle/>
          <a:p>
            <a:pPr algn="ctr"/>
            <a:r>
              <a:rPr lang="zh-CN" altLang="zh-CN" sz="2000"/>
              <a:t>H</a:t>
            </a:r>
            <a:endParaRPr lang="zh-CN" altLang="zh-CN" sz="2000"/>
          </a:p>
        </p:txBody>
      </p:sp>
      <p:sp>
        <p:nvSpPr>
          <p:cNvPr id="37916" name="Line 29"/>
          <p:cNvSpPr>
            <a:spLocks noChangeShapeType="1"/>
          </p:cNvSpPr>
          <p:nvPr/>
        </p:nvSpPr>
        <p:spPr bwMode="auto">
          <a:xfrm>
            <a:off x="7467600" y="3867150"/>
            <a:ext cx="304800" cy="0"/>
          </a:xfrm>
          <a:prstGeom prst="line">
            <a:avLst/>
          </a:prstGeom>
          <a:noFill/>
          <a:ln w="9525">
            <a:solidFill>
              <a:schemeClr val="tx1"/>
            </a:solidFill>
            <a:round/>
          </a:ln>
        </p:spPr>
        <p:txBody>
          <a:bodyPr/>
          <a:lstStyle/>
          <a:p>
            <a:endParaRPr lang="zh-CN" altLang="en-US"/>
          </a:p>
        </p:txBody>
      </p:sp>
      <p:sp>
        <p:nvSpPr>
          <p:cNvPr id="37917" name="Line 30"/>
          <p:cNvSpPr>
            <a:spLocks noChangeShapeType="1"/>
          </p:cNvSpPr>
          <p:nvPr/>
        </p:nvSpPr>
        <p:spPr bwMode="auto">
          <a:xfrm>
            <a:off x="6477000" y="4495800"/>
            <a:ext cx="1295400" cy="0"/>
          </a:xfrm>
          <a:prstGeom prst="line">
            <a:avLst/>
          </a:prstGeom>
          <a:noFill/>
          <a:ln w="9525">
            <a:solidFill>
              <a:schemeClr val="tx1"/>
            </a:solidFill>
            <a:round/>
          </a:ln>
        </p:spPr>
        <p:txBody>
          <a:bodyPr/>
          <a:lstStyle/>
          <a:p>
            <a:endParaRPr lang="zh-CN" altLang="en-US"/>
          </a:p>
        </p:txBody>
      </p:sp>
      <p:sp>
        <p:nvSpPr>
          <p:cNvPr id="37918" name="Line 31"/>
          <p:cNvSpPr>
            <a:spLocks noChangeShapeType="1"/>
          </p:cNvSpPr>
          <p:nvPr/>
        </p:nvSpPr>
        <p:spPr bwMode="auto">
          <a:xfrm>
            <a:off x="6477000" y="4343400"/>
            <a:ext cx="0" cy="152400"/>
          </a:xfrm>
          <a:prstGeom prst="line">
            <a:avLst/>
          </a:prstGeom>
          <a:noFill/>
          <a:ln w="9525">
            <a:solidFill>
              <a:schemeClr val="tx1"/>
            </a:solidFill>
            <a:round/>
          </a:ln>
        </p:spPr>
        <p:txBody>
          <a:bodyPr/>
          <a:lstStyle/>
          <a:p>
            <a:endParaRPr lang="zh-CN" altLang="en-US"/>
          </a:p>
        </p:txBody>
      </p:sp>
      <p:sp>
        <p:nvSpPr>
          <p:cNvPr id="37919" name="Line 32"/>
          <p:cNvSpPr>
            <a:spLocks noChangeShapeType="1"/>
          </p:cNvSpPr>
          <p:nvPr/>
        </p:nvSpPr>
        <p:spPr bwMode="auto">
          <a:xfrm>
            <a:off x="7772400" y="3886200"/>
            <a:ext cx="0" cy="152400"/>
          </a:xfrm>
          <a:prstGeom prst="line">
            <a:avLst/>
          </a:prstGeom>
          <a:noFill/>
          <a:ln w="9525">
            <a:solidFill>
              <a:schemeClr val="tx1"/>
            </a:solidFill>
            <a:round/>
            <a:tailEnd type="triangle" w="med" len="med"/>
          </a:ln>
        </p:spPr>
        <p:txBody>
          <a:bodyPr/>
          <a:lstStyle/>
          <a:p>
            <a:endParaRPr lang="zh-CN" altLang="en-US"/>
          </a:p>
        </p:txBody>
      </p:sp>
      <p:sp>
        <p:nvSpPr>
          <p:cNvPr id="37920" name="Line 33"/>
          <p:cNvSpPr>
            <a:spLocks noChangeShapeType="1"/>
          </p:cNvSpPr>
          <p:nvPr/>
        </p:nvSpPr>
        <p:spPr bwMode="auto">
          <a:xfrm flipV="1">
            <a:off x="7772400" y="4343400"/>
            <a:ext cx="0" cy="152400"/>
          </a:xfrm>
          <a:prstGeom prst="line">
            <a:avLst/>
          </a:prstGeom>
          <a:noFill/>
          <a:ln w="9525">
            <a:solidFill>
              <a:schemeClr val="tx1"/>
            </a:solidFill>
            <a:round/>
            <a:tailEnd type="triangle" w="med" len="med"/>
          </a:ln>
        </p:spPr>
        <p:txBody>
          <a:bodyPr/>
          <a:lstStyle/>
          <a:p>
            <a:endParaRPr lang="zh-CN" altLang="en-US"/>
          </a:p>
        </p:txBody>
      </p:sp>
      <p:sp>
        <p:nvSpPr>
          <p:cNvPr id="37921" name="Text Box 34"/>
          <p:cNvSpPr txBox="1">
            <a:spLocks noChangeArrowheads="1"/>
          </p:cNvSpPr>
          <p:nvPr/>
        </p:nvSpPr>
        <p:spPr bwMode="auto">
          <a:xfrm>
            <a:off x="7527925" y="3962400"/>
            <a:ext cx="692150" cy="396875"/>
          </a:xfrm>
          <a:prstGeom prst="rect">
            <a:avLst/>
          </a:prstGeom>
          <a:noFill/>
          <a:ln w="9525">
            <a:noFill/>
            <a:miter lim="800000"/>
          </a:ln>
        </p:spPr>
        <p:txBody>
          <a:bodyPr wrap="none">
            <a:spAutoFit/>
          </a:bodyPr>
          <a:lstStyle/>
          <a:p>
            <a:r>
              <a:rPr lang="zh-CN" sz="2000"/>
              <a:t>比较</a:t>
            </a:r>
            <a:endParaRPr lang="zh-CN" sz="2000"/>
          </a:p>
        </p:txBody>
      </p:sp>
      <p:sp>
        <p:nvSpPr>
          <p:cNvPr id="37922" name="Line 36"/>
          <p:cNvSpPr>
            <a:spLocks noChangeShapeType="1"/>
          </p:cNvSpPr>
          <p:nvPr/>
        </p:nvSpPr>
        <p:spPr bwMode="auto">
          <a:xfrm>
            <a:off x="5353050" y="3581400"/>
            <a:ext cx="0" cy="304800"/>
          </a:xfrm>
          <a:prstGeom prst="line">
            <a:avLst/>
          </a:prstGeom>
          <a:noFill/>
          <a:ln w="9525">
            <a:solidFill>
              <a:schemeClr val="tx1"/>
            </a:solidFill>
            <a:round/>
            <a:tailEnd type="triangle" w="med" len="med"/>
          </a:ln>
        </p:spPr>
        <p:txBody>
          <a:bodyPr/>
          <a:lstStyle/>
          <a:p>
            <a:endParaRPr lang="zh-CN" altLang="en-US"/>
          </a:p>
        </p:txBody>
      </p:sp>
      <p:sp>
        <p:nvSpPr>
          <p:cNvPr id="37923" name="Text Box 37"/>
          <p:cNvSpPr txBox="1">
            <a:spLocks noChangeArrowheads="1"/>
          </p:cNvSpPr>
          <p:nvPr/>
        </p:nvSpPr>
        <p:spPr bwMode="auto">
          <a:xfrm>
            <a:off x="5181600" y="3200400"/>
            <a:ext cx="387350" cy="457200"/>
          </a:xfrm>
          <a:prstGeom prst="rect">
            <a:avLst/>
          </a:prstGeom>
          <a:noFill/>
          <a:ln w="9525">
            <a:noFill/>
            <a:miter lim="800000"/>
          </a:ln>
        </p:spPr>
        <p:txBody>
          <a:bodyPr wrap="none">
            <a:spAutoFit/>
          </a:bodyPr>
          <a:lstStyle/>
          <a:p>
            <a:r>
              <a:rPr lang="zh-CN" altLang="zh-CN" sz="2400"/>
              <a:t>K</a:t>
            </a:r>
            <a:endParaRPr lang="zh-CN" altLang="zh-CN" sz="2400"/>
          </a:p>
        </p:txBody>
      </p:sp>
      <p:sp>
        <p:nvSpPr>
          <p:cNvPr id="37924" name="Text Box 34"/>
          <p:cNvSpPr txBox="1">
            <a:spLocks noChangeArrowheads="1"/>
          </p:cNvSpPr>
          <p:nvPr/>
        </p:nvSpPr>
        <p:spPr bwMode="auto">
          <a:xfrm>
            <a:off x="2362200" y="5410200"/>
            <a:ext cx="4468813" cy="457200"/>
          </a:xfrm>
          <a:prstGeom prst="rect">
            <a:avLst/>
          </a:prstGeom>
          <a:noFill/>
          <a:ln w="9525">
            <a:noFill/>
            <a:miter lim="800000"/>
          </a:ln>
        </p:spPr>
        <p:txBody>
          <a:bodyPr wrap="none">
            <a:spAutoFit/>
          </a:bodyPr>
          <a:lstStyle/>
          <a:p>
            <a:r>
              <a:rPr lang="zh-CN" sz="2400"/>
              <a:t>图</a:t>
            </a:r>
            <a:r>
              <a:rPr lang="zh-CN" altLang="zh-CN" sz="2400"/>
              <a:t>1</a:t>
            </a:r>
            <a:r>
              <a:rPr lang="zh-CN" sz="2400"/>
              <a:t>（</a:t>
            </a:r>
            <a:r>
              <a:rPr lang="zh-CN" altLang="zh-CN" sz="2400"/>
              <a:t>c</a:t>
            </a:r>
            <a:r>
              <a:rPr lang="zh-CN" sz="2400"/>
              <a:t>）杂凑函数使用方式之三</a:t>
            </a:r>
            <a:endParaRPr lang="zh-CN" sz="240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1212850" y="3295650"/>
            <a:ext cx="304800" cy="457200"/>
          </a:xfrm>
          <a:prstGeom prst="rect">
            <a:avLst/>
          </a:prstGeom>
          <a:noFill/>
          <a:ln w="9525">
            <a:solidFill>
              <a:schemeClr val="tx1"/>
            </a:solidFill>
            <a:miter lim="800000"/>
          </a:ln>
        </p:spPr>
        <p:txBody>
          <a:bodyPr wrap="none" anchor="ctr"/>
          <a:lstStyle/>
          <a:p>
            <a:pPr algn="ctr"/>
            <a:r>
              <a:rPr lang="zh-CN" altLang="zh-CN" sz="2400"/>
              <a:t>M</a:t>
            </a:r>
            <a:endParaRPr lang="zh-CN" altLang="zh-CN" sz="2400"/>
          </a:p>
        </p:txBody>
      </p:sp>
      <p:sp>
        <p:nvSpPr>
          <p:cNvPr id="38915" name="Oval 3"/>
          <p:cNvSpPr>
            <a:spLocks noChangeArrowheads="1"/>
          </p:cNvSpPr>
          <p:nvPr/>
        </p:nvSpPr>
        <p:spPr bwMode="auto">
          <a:xfrm>
            <a:off x="1974850" y="3829050"/>
            <a:ext cx="381000" cy="381000"/>
          </a:xfrm>
          <a:prstGeom prst="ellipse">
            <a:avLst/>
          </a:prstGeom>
          <a:noFill/>
          <a:ln w="9525">
            <a:solidFill>
              <a:schemeClr val="tx1"/>
            </a:solidFill>
            <a:round/>
          </a:ln>
        </p:spPr>
        <p:txBody>
          <a:bodyPr wrap="none" anchor="ctr"/>
          <a:lstStyle/>
          <a:p>
            <a:pPr algn="ctr"/>
            <a:r>
              <a:rPr lang="zh-CN" altLang="zh-CN" sz="2000"/>
              <a:t>H</a:t>
            </a:r>
            <a:endParaRPr lang="zh-CN" altLang="zh-CN" sz="2000"/>
          </a:p>
        </p:txBody>
      </p:sp>
      <p:sp>
        <p:nvSpPr>
          <p:cNvPr id="38916" name="Line 4"/>
          <p:cNvSpPr>
            <a:spLocks noChangeShapeType="1"/>
          </p:cNvSpPr>
          <p:nvPr/>
        </p:nvSpPr>
        <p:spPr bwMode="auto">
          <a:xfrm>
            <a:off x="3175000" y="4095750"/>
            <a:ext cx="228600" cy="0"/>
          </a:xfrm>
          <a:prstGeom prst="line">
            <a:avLst/>
          </a:prstGeom>
          <a:noFill/>
          <a:ln w="9525">
            <a:solidFill>
              <a:schemeClr val="tx1"/>
            </a:solidFill>
            <a:round/>
          </a:ln>
        </p:spPr>
        <p:txBody>
          <a:bodyPr/>
          <a:lstStyle/>
          <a:p>
            <a:endParaRPr lang="zh-CN" altLang="en-US"/>
          </a:p>
        </p:txBody>
      </p:sp>
      <p:sp>
        <p:nvSpPr>
          <p:cNvPr id="38917" name="Oval 5"/>
          <p:cNvSpPr>
            <a:spLocks noChangeArrowheads="1"/>
          </p:cNvSpPr>
          <p:nvPr/>
        </p:nvSpPr>
        <p:spPr bwMode="auto">
          <a:xfrm>
            <a:off x="2774950" y="3905250"/>
            <a:ext cx="381000" cy="381000"/>
          </a:xfrm>
          <a:prstGeom prst="ellipse">
            <a:avLst/>
          </a:prstGeom>
          <a:noFill/>
          <a:ln w="9525">
            <a:solidFill>
              <a:schemeClr val="tx1"/>
            </a:solidFill>
            <a:round/>
          </a:ln>
        </p:spPr>
        <p:txBody>
          <a:bodyPr wrap="none" anchor="ctr"/>
          <a:lstStyle/>
          <a:p>
            <a:pPr algn="ctr"/>
            <a:r>
              <a:rPr lang="zh-CN" altLang="zh-CN" sz="2400"/>
              <a:t>E</a:t>
            </a:r>
            <a:endParaRPr lang="zh-CN" altLang="zh-CN" sz="2400"/>
          </a:p>
        </p:txBody>
      </p:sp>
      <p:sp>
        <p:nvSpPr>
          <p:cNvPr id="38918" name="Text Box 6"/>
          <p:cNvSpPr txBox="1">
            <a:spLocks noChangeArrowheads="1"/>
          </p:cNvSpPr>
          <p:nvPr/>
        </p:nvSpPr>
        <p:spPr bwMode="auto">
          <a:xfrm>
            <a:off x="4092575" y="4057650"/>
            <a:ext cx="1590675" cy="457200"/>
          </a:xfrm>
          <a:prstGeom prst="rect">
            <a:avLst/>
          </a:prstGeom>
          <a:noFill/>
          <a:ln w="9525">
            <a:noFill/>
            <a:miter lim="800000"/>
          </a:ln>
        </p:spPr>
        <p:txBody>
          <a:bodyPr wrap="none">
            <a:spAutoFit/>
          </a:bodyPr>
          <a:lstStyle/>
          <a:p>
            <a:r>
              <a:rPr lang="zh-CN" altLang="zh-CN" sz="2400"/>
              <a:t>E</a:t>
            </a:r>
            <a:r>
              <a:rPr lang="zh-CN" altLang="zh-CN" sz="1400"/>
              <a:t>SKA</a:t>
            </a:r>
            <a:r>
              <a:rPr lang="zh-CN" altLang="zh-CN" sz="2400"/>
              <a:t>[H(M)]</a:t>
            </a:r>
            <a:endParaRPr lang="zh-CN" altLang="zh-CN" sz="2400"/>
          </a:p>
        </p:txBody>
      </p:sp>
      <p:sp>
        <p:nvSpPr>
          <p:cNvPr id="38919" name="Line 7"/>
          <p:cNvSpPr>
            <a:spLocks noChangeShapeType="1"/>
          </p:cNvSpPr>
          <p:nvPr/>
        </p:nvSpPr>
        <p:spPr bwMode="auto">
          <a:xfrm flipV="1">
            <a:off x="2965450" y="4267200"/>
            <a:ext cx="0" cy="381000"/>
          </a:xfrm>
          <a:prstGeom prst="line">
            <a:avLst/>
          </a:prstGeom>
          <a:noFill/>
          <a:ln w="9525">
            <a:solidFill>
              <a:schemeClr val="tx1"/>
            </a:solidFill>
            <a:round/>
            <a:tailEnd type="triangle" w="med" len="med"/>
          </a:ln>
        </p:spPr>
        <p:txBody>
          <a:bodyPr/>
          <a:lstStyle/>
          <a:p>
            <a:endParaRPr lang="zh-CN" altLang="en-US"/>
          </a:p>
        </p:txBody>
      </p:sp>
      <p:sp>
        <p:nvSpPr>
          <p:cNvPr id="38920" name="Text Box 8"/>
          <p:cNvSpPr txBox="1">
            <a:spLocks noChangeArrowheads="1"/>
          </p:cNvSpPr>
          <p:nvPr/>
        </p:nvSpPr>
        <p:spPr bwMode="auto">
          <a:xfrm>
            <a:off x="2667000" y="4648200"/>
            <a:ext cx="709613" cy="457200"/>
          </a:xfrm>
          <a:prstGeom prst="rect">
            <a:avLst/>
          </a:prstGeom>
          <a:noFill/>
          <a:ln w="9525">
            <a:noFill/>
            <a:miter lim="800000"/>
          </a:ln>
        </p:spPr>
        <p:txBody>
          <a:bodyPr wrap="none">
            <a:spAutoFit/>
          </a:bodyPr>
          <a:lstStyle/>
          <a:p>
            <a:r>
              <a:rPr lang="zh-CN" altLang="zh-CN" sz="2400"/>
              <a:t>SK</a:t>
            </a:r>
            <a:r>
              <a:rPr lang="zh-CN" altLang="zh-CN" sz="1400"/>
              <a:t>A</a:t>
            </a:r>
            <a:endParaRPr lang="zh-CN" altLang="zh-CN" sz="1400"/>
          </a:p>
        </p:txBody>
      </p:sp>
      <p:sp>
        <p:nvSpPr>
          <p:cNvPr id="38921" name="Oval 9"/>
          <p:cNvSpPr>
            <a:spLocks noChangeArrowheads="1"/>
          </p:cNvSpPr>
          <p:nvPr/>
        </p:nvSpPr>
        <p:spPr bwMode="auto">
          <a:xfrm>
            <a:off x="6165850" y="3848100"/>
            <a:ext cx="381000" cy="381000"/>
          </a:xfrm>
          <a:prstGeom prst="ellipse">
            <a:avLst/>
          </a:prstGeom>
          <a:noFill/>
          <a:ln w="9525">
            <a:solidFill>
              <a:schemeClr val="tx1"/>
            </a:solidFill>
            <a:round/>
          </a:ln>
        </p:spPr>
        <p:txBody>
          <a:bodyPr wrap="none" anchor="ctr"/>
          <a:lstStyle/>
          <a:p>
            <a:pPr algn="ctr"/>
            <a:r>
              <a:rPr lang="zh-CN" altLang="zh-CN" sz="2400"/>
              <a:t>D</a:t>
            </a:r>
            <a:endParaRPr lang="zh-CN" altLang="zh-CN" sz="2400"/>
          </a:p>
        </p:txBody>
      </p:sp>
      <p:sp>
        <p:nvSpPr>
          <p:cNvPr id="38922" name="Rectangle 10"/>
          <p:cNvSpPr>
            <a:spLocks noChangeArrowheads="1"/>
          </p:cNvSpPr>
          <p:nvPr/>
        </p:nvSpPr>
        <p:spPr bwMode="auto">
          <a:xfrm>
            <a:off x="4718050" y="3276600"/>
            <a:ext cx="304800" cy="457200"/>
          </a:xfrm>
          <a:prstGeom prst="rect">
            <a:avLst/>
          </a:prstGeom>
          <a:noFill/>
          <a:ln w="9525">
            <a:solidFill>
              <a:schemeClr val="tx1"/>
            </a:solidFill>
            <a:miter lim="800000"/>
          </a:ln>
        </p:spPr>
        <p:txBody>
          <a:bodyPr wrap="none" anchor="ctr"/>
          <a:lstStyle/>
          <a:p>
            <a:pPr algn="ctr"/>
            <a:r>
              <a:rPr lang="zh-CN" altLang="zh-CN" sz="2400"/>
              <a:t>M</a:t>
            </a:r>
            <a:endParaRPr lang="zh-CN" altLang="zh-CN" sz="2400"/>
          </a:p>
        </p:txBody>
      </p:sp>
      <p:sp>
        <p:nvSpPr>
          <p:cNvPr id="38923" name="Rectangle 11"/>
          <p:cNvSpPr>
            <a:spLocks noChangeArrowheads="1"/>
          </p:cNvSpPr>
          <p:nvPr/>
        </p:nvSpPr>
        <p:spPr bwMode="auto">
          <a:xfrm>
            <a:off x="4718050" y="3733800"/>
            <a:ext cx="304800" cy="152400"/>
          </a:xfrm>
          <a:prstGeom prst="rect">
            <a:avLst/>
          </a:prstGeom>
          <a:solidFill>
            <a:schemeClr val="accent1"/>
          </a:solidFill>
          <a:ln w="9525">
            <a:solidFill>
              <a:schemeClr val="tx1"/>
            </a:solidFill>
            <a:miter lim="800000"/>
          </a:ln>
        </p:spPr>
        <p:txBody>
          <a:bodyPr wrap="none" anchor="ctr"/>
          <a:lstStyle/>
          <a:p>
            <a:endParaRPr lang="zh-CN" altLang="en-US"/>
          </a:p>
        </p:txBody>
      </p:sp>
      <p:sp>
        <p:nvSpPr>
          <p:cNvPr id="38924" name="Text Box 12"/>
          <p:cNvSpPr txBox="1">
            <a:spLocks noChangeArrowheads="1"/>
          </p:cNvSpPr>
          <p:nvPr/>
        </p:nvSpPr>
        <p:spPr bwMode="auto">
          <a:xfrm>
            <a:off x="6927850" y="3489325"/>
            <a:ext cx="692150" cy="396875"/>
          </a:xfrm>
          <a:prstGeom prst="rect">
            <a:avLst/>
          </a:prstGeom>
          <a:noFill/>
          <a:ln w="9525">
            <a:noFill/>
            <a:miter lim="800000"/>
          </a:ln>
        </p:spPr>
        <p:txBody>
          <a:bodyPr wrap="none">
            <a:spAutoFit/>
          </a:bodyPr>
          <a:lstStyle/>
          <a:p>
            <a:r>
              <a:rPr lang="zh-CN" sz="2000"/>
              <a:t>比较</a:t>
            </a:r>
            <a:endParaRPr lang="zh-CN" sz="2000"/>
          </a:p>
        </p:txBody>
      </p:sp>
      <p:sp>
        <p:nvSpPr>
          <p:cNvPr id="38925" name="Line 13"/>
          <p:cNvSpPr>
            <a:spLocks noChangeShapeType="1"/>
          </p:cNvSpPr>
          <p:nvPr/>
        </p:nvSpPr>
        <p:spPr bwMode="auto">
          <a:xfrm>
            <a:off x="1517650" y="3676650"/>
            <a:ext cx="76200" cy="0"/>
          </a:xfrm>
          <a:prstGeom prst="line">
            <a:avLst/>
          </a:prstGeom>
          <a:noFill/>
          <a:ln w="9525">
            <a:solidFill>
              <a:schemeClr val="tx1"/>
            </a:solidFill>
            <a:round/>
          </a:ln>
        </p:spPr>
        <p:txBody>
          <a:bodyPr/>
          <a:lstStyle/>
          <a:p>
            <a:endParaRPr lang="zh-CN" altLang="en-US"/>
          </a:p>
        </p:txBody>
      </p:sp>
      <p:sp>
        <p:nvSpPr>
          <p:cNvPr id="38926" name="Line 14"/>
          <p:cNvSpPr>
            <a:spLocks noChangeShapeType="1"/>
          </p:cNvSpPr>
          <p:nvPr/>
        </p:nvSpPr>
        <p:spPr bwMode="auto">
          <a:xfrm>
            <a:off x="1593850" y="3676650"/>
            <a:ext cx="0" cy="381000"/>
          </a:xfrm>
          <a:prstGeom prst="line">
            <a:avLst/>
          </a:prstGeom>
          <a:noFill/>
          <a:ln w="9525">
            <a:solidFill>
              <a:schemeClr val="tx1"/>
            </a:solidFill>
            <a:round/>
          </a:ln>
        </p:spPr>
        <p:txBody>
          <a:bodyPr/>
          <a:lstStyle/>
          <a:p>
            <a:endParaRPr lang="zh-CN" altLang="en-US"/>
          </a:p>
        </p:txBody>
      </p:sp>
      <p:sp>
        <p:nvSpPr>
          <p:cNvPr id="38927" name="Line 15"/>
          <p:cNvSpPr>
            <a:spLocks noChangeShapeType="1"/>
          </p:cNvSpPr>
          <p:nvPr/>
        </p:nvSpPr>
        <p:spPr bwMode="auto">
          <a:xfrm>
            <a:off x="1593850" y="4057650"/>
            <a:ext cx="381000" cy="0"/>
          </a:xfrm>
          <a:prstGeom prst="line">
            <a:avLst/>
          </a:prstGeom>
          <a:noFill/>
          <a:ln w="9525">
            <a:solidFill>
              <a:schemeClr val="tx1"/>
            </a:solidFill>
            <a:round/>
            <a:tailEnd type="triangle" w="med" len="med"/>
          </a:ln>
        </p:spPr>
        <p:txBody>
          <a:bodyPr/>
          <a:lstStyle/>
          <a:p>
            <a:endParaRPr lang="zh-CN" altLang="en-US"/>
          </a:p>
        </p:txBody>
      </p:sp>
      <p:sp>
        <p:nvSpPr>
          <p:cNvPr id="38928" name="Line 16"/>
          <p:cNvSpPr>
            <a:spLocks noChangeShapeType="1"/>
          </p:cNvSpPr>
          <p:nvPr/>
        </p:nvSpPr>
        <p:spPr bwMode="auto">
          <a:xfrm>
            <a:off x="2355850" y="4057650"/>
            <a:ext cx="381000" cy="0"/>
          </a:xfrm>
          <a:prstGeom prst="line">
            <a:avLst/>
          </a:prstGeom>
          <a:noFill/>
          <a:ln w="9525">
            <a:solidFill>
              <a:schemeClr val="tx1"/>
            </a:solidFill>
            <a:round/>
            <a:tailEnd type="triangle" w="med" len="med"/>
          </a:ln>
        </p:spPr>
        <p:txBody>
          <a:bodyPr/>
          <a:lstStyle/>
          <a:p>
            <a:endParaRPr lang="zh-CN" altLang="en-US"/>
          </a:p>
        </p:txBody>
      </p:sp>
      <p:sp>
        <p:nvSpPr>
          <p:cNvPr id="38929" name="Line 17"/>
          <p:cNvSpPr>
            <a:spLocks noChangeShapeType="1"/>
          </p:cNvSpPr>
          <p:nvPr/>
        </p:nvSpPr>
        <p:spPr bwMode="auto">
          <a:xfrm>
            <a:off x="1517650" y="3448050"/>
            <a:ext cx="2133600" cy="0"/>
          </a:xfrm>
          <a:prstGeom prst="line">
            <a:avLst/>
          </a:prstGeom>
          <a:noFill/>
          <a:ln w="9525">
            <a:solidFill>
              <a:schemeClr val="tx1"/>
            </a:solidFill>
            <a:round/>
            <a:tailEnd type="triangle" w="med" len="med"/>
          </a:ln>
        </p:spPr>
        <p:txBody>
          <a:bodyPr/>
          <a:lstStyle/>
          <a:p>
            <a:endParaRPr lang="zh-CN" altLang="en-US"/>
          </a:p>
        </p:txBody>
      </p:sp>
      <p:sp>
        <p:nvSpPr>
          <p:cNvPr id="38930" name="Line 18"/>
          <p:cNvSpPr>
            <a:spLocks noChangeShapeType="1"/>
          </p:cNvSpPr>
          <p:nvPr/>
        </p:nvSpPr>
        <p:spPr bwMode="auto">
          <a:xfrm flipV="1">
            <a:off x="3422650" y="3676650"/>
            <a:ext cx="0" cy="419100"/>
          </a:xfrm>
          <a:prstGeom prst="line">
            <a:avLst/>
          </a:prstGeom>
          <a:noFill/>
          <a:ln w="9525">
            <a:solidFill>
              <a:schemeClr val="tx1"/>
            </a:solidFill>
            <a:round/>
          </a:ln>
        </p:spPr>
        <p:txBody>
          <a:bodyPr/>
          <a:lstStyle/>
          <a:p>
            <a:endParaRPr lang="zh-CN" altLang="en-US"/>
          </a:p>
        </p:txBody>
      </p:sp>
      <p:sp>
        <p:nvSpPr>
          <p:cNvPr id="38931" name="Line 19"/>
          <p:cNvSpPr>
            <a:spLocks noChangeShapeType="1"/>
          </p:cNvSpPr>
          <p:nvPr/>
        </p:nvSpPr>
        <p:spPr bwMode="auto">
          <a:xfrm>
            <a:off x="3422650" y="3676650"/>
            <a:ext cx="228600" cy="0"/>
          </a:xfrm>
          <a:prstGeom prst="line">
            <a:avLst/>
          </a:prstGeom>
          <a:noFill/>
          <a:ln w="9525">
            <a:solidFill>
              <a:schemeClr val="tx1"/>
            </a:solidFill>
            <a:round/>
            <a:tailEnd type="triangle" w="med" len="med"/>
          </a:ln>
        </p:spPr>
        <p:txBody>
          <a:bodyPr/>
          <a:lstStyle/>
          <a:p>
            <a:endParaRPr lang="zh-CN" altLang="en-US"/>
          </a:p>
        </p:txBody>
      </p:sp>
      <p:sp>
        <p:nvSpPr>
          <p:cNvPr id="38932" name="Oval 20"/>
          <p:cNvSpPr>
            <a:spLocks noChangeArrowheads="1"/>
          </p:cNvSpPr>
          <p:nvPr/>
        </p:nvSpPr>
        <p:spPr bwMode="auto">
          <a:xfrm>
            <a:off x="3613150" y="3371850"/>
            <a:ext cx="381000" cy="381000"/>
          </a:xfrm>
          <a:prstGeom prst="ellipse">
            <a:avLst/>
          </a:prstGeom>
          <a:noFill/>
          <a:ln w="9525">
            <a:solidFill>
              <a:schemeClr val="tx1"/>
            </a:solidFill>
            <a:round/>
          </a:ln>
        </p:spPr>
        <p:txBody>
          <a:bodyPr wrap="none" anchor="ctr"/>
          <a:lstStyle/>
          <a:p>
            <a:pPr algn="ctr"/>
            <a:r>
              <a:rPr lang="zh-CN" altLang="zh-CN" sz="2400"/>
              <a:t> ||</a:t>
            </a:r>
            <a:endParaRPr lang="zh-CN" altLang="zh-CN" sz="2400"/>
          </a:p>
        </p:txBody>
      </p:sp>
      <p:sp>
        <p:nvSpPr>
          <p:cNvPr id="38933" name="Line 21"/>
          <p:cNvSpPr>
            <a:spLocks noChangeShapeType="1"/>
          </p:cNvSpPr>
          <p:nvPr/>
        </p:nvSpPr>
        <p:spPr bwMode="auto">
          <a:xfrm>
            <a:off x="3994150" y="3543300"/>
            <a:ext cx="685800" cy="0"/>
          </a:xfrm>
          <a:prstGeom prst="line">
            <a:avLst/>
          </a:prstGeom>
          <a:noFill/>
          <a:ln w="9525">
            <a:solidFill>
              <a:schemeClr val="tx1"/>
            </a:solidFill>
            <a:round/>
            <a:tailEnd type="triangle" w="med" len="med"/>
          </a:ln>
        </p:spPr>
        <p:txBody>
          <a:bodyPr/>
          <a:lstStyle/>
          <a:p>
            <a:endParaRPr lang="zh-CN" altLang="en-US"/>
          </a:p>
        </p:txBody>
      </p:sp>
      <p:sp>
        <p:nvSpPr>
          <p:cNvPr id="38934" name="Line 22"/>
          <p:cNvSpPr>
            <a:spLocks noChangeShapeType="1"/>
          </p:cNvSpPr>
          <p:nvPr/>
        </p:nvSpPr>
        <p:spPr bwMode="auto">
          <a:xfrm flipV="1">
            <a:off x="4337050" y="3905250"/>
            <a:ext cx="381000" cy="228600"/>
          </a:xfrm>
          <a:prstGeom prst="line">
            <a:avLst/>
          </a:prstGeom>
          <a:noFill/>
          <a:ln w="9525">
            <a:solidFill>
              <a:schemeClr val="tx1"/>
            </a:solidFill>
            <a:prstDash val="sysDot"/>
            <a:round/>
            <a:tailEnd type="triangle" w="med" len="med"/>
          </a:ln>
        </p:spPr>
        <p:txBody>
          <a:bodyPr/>
          <a:lstStyle/>
          <a:p>
            <a:endParaRPr lang="zh-CN" altLang="en-US"/>
          </a:p>
        </p:txBody>
      </p:sp>
      <p:sp>
        <p:nvSpPr>
          <p:cNvPr id="38935" name="Line 23"/>
          <p:cNvSpPr>
            <a:spLocks noChangeShapeType="1"/>
          </p:cNvSpPr>
          <p:nvPr/>
        </p:nvSpPr>
        <p:spPr bwMode="auto">
          <a:xfrm>
            <a:off x="5022850" y="3829050"/>
            <a:ext cx="228600" cy="0"/>
          </a:xfrm>
          <a:prstGeom prst="line">
            <a:avLst/>
          </a:prstGeom>
          <a:noFill/>
          <a:ln w="9525">
            <a:solidFill>
              <a:schemeClr val="tx1"/>
            </a:solidFill>
            <a:round/>
          </a:ln>
        </p:spPr>
        <p:txBody>
          <a:bodyPr/>
          <a:lstStyle/>
          <a:p>
            <a:endParaRPr lang="zh-CN" altLang="en-US"/>
          </a:p>
        </p:txBody>
      </p:sp>
      <p:sp>
        <p:nvSpPr>
          <p:cNvPr id="38936" name="Line 24"/>
          <p:cNvSpPr>
            <a:spLocks noChangeShapeType="1"/>
          </p:cNvSpPr>
          <p:nvPr/>
        </p:nvSpPr>
        <p:spPr bwMode="auto">
          <a:xfrm>
            <a:off x="5251450" y="3829050"/>
            <a:ext cx="0" cy="228600"/>
          </a:xfrm>
          <a:prstGeom prst="line">
            <a:avLst/>
          </a:prstGeom>
          <a:noFill/>
          <a:ln w="9525">
            <a:solidFill>
              <a:schemeClr val="tx1"/>
            </a:solidFill>
            <a:round/>
          </a:ln>
        </p:spPr>
        <p:txBody>
          <a:bodyPr/>
          <a:lstStyle/>
          <a:p>
            <a:endParaRPr lang="zh-CN" altLang="en-US"/>
          </a:p>
        </p:txBody>
      </p:sp>
      <p:sp>
        <p:nvSpPr>
          <p:cNvPr id="38937" name="Line 25"/>
          <p:cNvSpPr>
            <a:spLocks noChangeShapeType="1"/>
          </p:cNvSpPr>
          <p:nvPr/>
        </p:nvSpPr>
        <p:spPr bwMode="auto">
          <a:xfrm>
            <a:off x="5251450" y="4057650"/>
            <a:ext cx="914400" cy="0"/>
          </a:xfrm>
          <a:prstGeom prst="line">
            <a:avLst/>
          </a:prstGeom>
          <a:noFill/>
          <a:ln w="9525">
            <a:solidFill>
              <a:schemeClr val="tx1"/>
            </a:solidFill>
            <a:round/>
            <a:tailEnd type="triangle" w="med" len="med"/>
          </a:ln>
        </p:spPr>
        <p:txBody>
          <a:bodyPr/>
          <a:lstStyle/>
          <a:p>
            <a:endParaRPr lang="zh-CN" altLang="en-US"/>
          </a:p>
        </p:txBody>
      </p:sp>
      <p:sp>
        <p:nvSpPr>
          <p:cNvPr id="38938" name="Text Box 26"/>
          <p:cNvSpPr txBox="1">
            <a:spLocks noChangeArrowheads="1"/>
          </p:cNvSpPr>
          <p:nvPr/>
        </p:nvSpPr>
        <p:spPr bwMode="auto">
          <a:xfrm>
            <a:off x="6197600" y="4514850"/>
            <a:ext cx="709613" cy="457200"/>
          </a:xfrm>
          <a:prstGeom prst="rect">
            <a:avLst/>
          </a:prstGeom>
          <a:noFill/>
          <a:ln w="9525">
            <a:noFill/>
            <a:miter lim="800000"/>
          </a:ln>
        </p:spPr>
        <p:txBody>
          <a:bodyPr wrap="none">
            <a:spAutoFit/>
          </a:bodyPr>
          <a:lstStyle/>
          <a:p>
            <a:r>
              <a:rPr lang="zh-CN" altLang="zh-CN" sz="2400"/>
              <a:t>PK</a:t>
            </a:r>
            <a:r>
              <a:rPr lang="zh-CN" altLang="zh-CN" sz="1400"/>
              <a:t>A</a:t>
            </a:r>
            <a:endParaRPr lang="zh-CN" altLang="zh-CN" sz="1400"/>
          </a:p>
        </p:txBody>
      </p:sp>
      <p:sp>
        <p:nvSpPr>
          <p:cNvPr id="38939" name="Line 27"/>
          <p:cNvSpPr>
            <a:spLocks noChangeShapeType="1"/>
          </p:cNvSpPr>
          <p:nvPr/>
        </p:nvSpPr>
        <p:spPr bwMode="auto">
          <a:xfrm flipV="1">
            <a:off x="6318250" y="4210050"/>
            <a:ext cx="0" cy="304800"/>
          </a:xfrm>
          <a:prstGeom prst="line">
            <a:avLst/>
          </a:prstGeom>
          <a:noFill/>
          <a:ln w="9525">
            <a:solidFill>
              <a:schemeClr val="tx1"/>
            </a:solidFill>
            <a:round/>
            <a:tailEnd type="triangle" w="med" len="med"/>
          </a:ln>
        </p:spPr>
        <p:txBody>
          <a:bodyPr/>
          <a:lstStyle/>
          <a:p>
            <a:endParaRPr lang="zh-CN" altLang="en-US"/>
          </a:p>
        </p:txBody>
      </p:sp>
      <p:sp>
        <p:nvSpPr>
          <p:cNvPr id="38940" name="Line 28"/>
          <p:cNvSpPr>
            <a:spLocks noChangeShapeType="1"/>
          </p:cNvSpPr>
          <p:nvPr/>
        </p:nvSpPr>
        <p:spPr bwMode="auto">
          <a:xfrm>
            <a:off x="5022850" y="3371850"/>
            <a:ext cx="1219200" cy="0"/>
          </a:xfrm>
          <a:prstGeom prst="line">
            <a:avLst/>
          </a:prstGeom>
          <a:noFill/>
          <a:ln w="9525">
            <a:solidFill>
              <a:schemeClr val="tx1"/>
            </a:solidFill>
            <a:round/>
            <a:tailEnd type="triangle" w="med" len="med"/>
          </a:ln>
        </p:spPr>
        <p:txBody>
          <a:bodyPr/>
          <a:lstStyle/>
          <a:p>
            <a:endParaRPr lang="zh-CN" altLang="en-US"/>
          </a:p>
        </p:txBody>
      </p:sp>
      <p:sp>
        <p:nvSpPr>
          <p:cNvPr id="38941" name="Oval 29"/>
          <p:cNvSpPr>
            <a:spLocks noChangeArrowheads="1"/>
          </p:cNvSpPr>
          <p:nvPr/>
        </p:nvSpPr>
        <p:spPr bwMode="auto">
          <a:xfrm>
            <a:off x="6242050" y="3200400"/>
            <a:ext cx="381000" cy="381000"/>
          </a:xfrm>
          <a:prstGeom prst="ellipse">
            <a:avLst/>
          </a:prstGeom>
          <a:noFill/>
          <a:ln w="9525">
            <a:solidFill>
              <a:schemeClr val="tx1"/>
            </a:solidFill>
            <a:round/>
          </a:ln>
        </p:spPr>
        <p:txBody>
          <a:bodyPr wrap="none" anchor="ctr"/>
          <a:lstStyle/>
          <a:p>
            <a:pPr algn="ctr"/>
            <a:r>
              <a:rPr lang="zh-CN" altLang="zh-CN" sz="2000"/>
              <a:t>H</a:t>
            </a:r>
            <a:endParaRPr lang="zh-CN" altLang="zh-CN" sz="2000"/>
          </a:p>
        </p:txBody>
      </p:sp>
      <p:sp>
        <p:nvSpPr>
          <p:cNvPr id="38942" name="Line 30"/>
          <p:cNvSpPr>
            <a:spLocks noChangeShapeType="1"/>
          </p:cNvSpPr>
          <p:nvPr/>
        </p:nvSpPr>
        <p:spPr bwMode="auto">
          <a:xfrm>
            <a:off x="6623050" y="3371850"/>
            <a:ext cx="685800" cy="0"/>
          </a:xfrm>
          <a:prstGeom prst="line">
            <a:avLst/>
          </a:prstGeom>
          <a:noFill/>
          <a:ln w="9525">
            <a:solidFill>
              <a:schemeClr val="tx1"/>
            </a:solidFill>
            <a:round/>
          </a:ln>
        </p:spPr>
        <p:txBody>
          <a:bodyPr/>
          <a:lstStyle/>
          <a:p>
            <a:endParaRPr lang="zh-CN" altLang="en-US"/>
          </a:p>
        </p:txBody>
      </p:sp>
      <p:sp>
        <p:nvSpPr>
          <p:cNvPr id="38943" name="Line 31"/>
          <p:cNvSpPr>
            <a:spLocks noChangeShapeType="1"/>
          </p:cNvSpPr>
          <p:nvPr/>
        </p:nvSpPr>
        <p:spPr bwMode="auto">
          <a:xfrm>
            <a:off x="6546850" y="4057650"/>
            <a:ext cx="762000" cy="0"/>
          </a:xfrm>
          <a:prstGeom prst="line">
            <a:avLst/>
          </a:prstGeom>
          <a:noFill/>
          <a:ln w="9525">
            <a:solidFill>
              <a:schemeClr val="tx1"/>
            </a:solidFill>
            <a:round/>
          </a:ln>
        </p:spPr>
        <p:txBody>
          <a:bodyPr/>
          <a:lstStyle/>
          <a:p>
            <a:endParaRPr lang="zh-CN" altLang="en-US"/>
          </a:p>
        </p:txBody>
      </p:sp>
      <p:sp>
        <p:nvSpPr>
          <p:cNvPr id="38944" name="Line 32"/>
          <p:cNvSpPr>
            <a:spLocks noChangeShapeType="1"/>
          </p:cNvSpPr>
          <p:nvPr/>
        </p:nvSpPr>
        <p:spPr bwMode="auto">
          <a:xfrm>
            <a:off x="7308850" y="3371850"/>
            <a:ext cx="0" cy="152400"/>
          </a:xfrm>
          <a:prstGeom prst="line">
            <a:avLst/>
          </a:prstGeom>
          <a:noFill/>
          <a:ln w="9525">
            <a:solidFill>
              <a:schemeClr val="tx1"/>
            </a:solidFill>
            <a:round/>
            <a:tailEnd type="triangle" w="med" len="med"/>
          </a:ln>
        </p:spPr>
        <p:txBody>
          <a:bodyPr/>
          <a:lstStyle/>
          <a:p>
            <a:endParaRPr lang="zh-CN" altLang="en-US"/>
          </a:p>
        </p:txBody>
      </p:sp>
      <p:sp>
        <p:nvSpPr>
          <p:cNvPr id="38945" name="Line 33"/>
          <p:cNvSpPr>
            <a:spLocks noChangeShapeType="1"/>
          </p:cNvSpPr>
          <p:nvPr/>
        </p:nvSpPr>
        <p:spPr bwMode="auto">
          <a:xfrm flipV="1">
            <a:off x="7308850" y="3905250"/>
            <a:ext cx="0" cy="152400"/>
          </a:xfrm>
          <a:prstGeom prst="line">
            <a:avLst/>
          </a:prstGeom>
          <a:noFill/>
          <a:ln w="9525">
            <a:solidFill>
              <a:schemeClr val="tx1"/>
            </a:solidFill>
            <a:round/>
            <a:tailEnd type="triangle" w="med" len="med"/>
          </a:ln>
        </p:spPr>
        <p:txBody>
          <a:bodyPr/>
          <a:lstStyle/>
          <a:p>
            <a:endParaRPr lang="zh-CN" altLang="en-US"/>
          </a:p>
        </p:txBody>
      </p:sp>
      <p:sp>
        <p:nvSpPr>
          <p:cNvPr id="38946" name="Text Box 35"/>
          <p:cNvSpPr txBox="1">
            <a:spLocks noChangeArrowheads="1"/>
          </p:cNvSpPr>
          <p:nvPr/>
        </p:nvSpPr>
        <p:spPr bwMode="auto">
          <a:xfrm>
            <a:off x="323850" y="476250"/>
            <a:ext cx="8405495" cy="1814830"/>
          </a:xfrm>
          <a:prstGeom prst="rect">
            <a:avLst/>
          </a:prstGeom>
          <a:noFill/>
          <a:ln w="9525">
            <a:noFill/>
            <a:miter lim="800000"/>
          </a:ln>
        </p:spPr>
        <p:txBody>
          <a:bodyPr wrap="none">
            <a:spAutoFit/>
          </a:bodyPr>
          <a:lstStyle/>
          <a:p>
            <a:r>
              <a:rPr lang="zh-CN" altLang="zh-CN" sz="2800" b="1">
                <a:solidFill>
                  <a:srgbClr val="003366"/>
                </a:solidFill>
                <a:latin typeface="Times New Roman" panose="02020603050405020304" pitchFamily="18" charset="0"/>
                <a:sym typeface="Wingdings" panose="05000000000000000000" pitchFamily="2" charset="2"/>
              </a:rPr>
              <a:t>④</a:t>
            </a:r>
            <a:r>
              <a:rPr lang="zh-CN" sz="2800" b="1">
                <a:solidFill>
                  <a:srgbClr val="003366"/>
                </a:solidFill>
                <a:latin typeface="Times New Roman" panose="02020603050405020304" pitchFamily="18" charset="0"/>
                <a:sym typeface="Wingdings" panose="05000000000000000000" pitchFamily="2" charset="2"/>
              </a:rPr>
              <a:t>用公钥加密算法和发送方的秘密钥仅加密杂凑码。</a:t>
            </a:r>
            <a:endParaRPr lang="zh-CN" sz="2800" b="1">
              <a:solidFill>
                <a:srgbClr val="003366"/>
              </a:solidFill>
              <a:latin typeface="Times New Roman" panose="02020603050405020304" pitchFamily="18" charset="0"/>
              <a:sym typeface="Wingdings" panose="05000000000000000000" pitchFamily="2" charset="2"/>
            </a:endParaRPr>
          </a:p>
          <a:p>
            <a:r>
              <a:rPr lang="zh-CN" sz="2800" b="1">
                <a:solidFill>
                  <a:srgbClr val="003366"/>
                </a:solidFill>
                <a:latin typeface="Times New Roman" panose="02020603050405020304" pitchFamily="18" charset="0"/>
                <a:sym typeface="Wingdings" panose="05000000000000000000" pitchFamily="2" charset="2"/>
              </a:rPr>
              <a:t>这种方式提供认证性，又由于只有发送方能产生加</a:t>
            </a:r>
            <a:endParaRPr lang="en-US" altLang="zh-CN" sz="2800" b="1">
              <a:solidFill>
                <a:srgbClr val="003366"/>
              </a:solidFill>
              <a:latin typeface="Times New Roman" panose="02020603050405020304" pitchFamily="18" charset="0"/>
              <a:sym typeface="Wingdings" panose="05000000000000000000" pitchFamily="2" charset="2"/>
            </a:endParaRPr>
          </a:p>
          <a:p>
            <a:r>
              <a:rPr lang="zh-CN" sz="2800" b="1">
                <a:solidFill>
                  <a:srgbClr val="003366"/>
                </a:solidFill>
                <a:latin typeface="Times New Roman" panose="02020603050405020304" pitchFamily="18" charset="0"/>
                <a:sym typeface="Wingdings" panose="05000000000000000000" pitchFamily="2" charset="2"/>
              </a:rPr>
              <a:t>密的杂凑码，因此这种方式还对发送方发送的消息</a:t>
            </a:r>
            <a:endParaRPr lang="en-US" altLang="zh-CN" sz="2800" b="1">
              <a:solidFill>
                <a:srgbClr val="003366"/>
              </a:solidFill>
              <a:latin typeface="Times New Roman" panose="02020603050405020304" pitchFamily="18" charset="0"/>
              <a:sym typeface="Wingdings" panose="05000000000000000000" pitchFamily="2" charset="2"/>
            </a:endParaRPr>
          </a:p>
          <a:p>
            <a:r>
              <a:rPr lang="zh-CN" sz="2800" b="1">
                <a:solidFill>
                  <a:srgbClr val="003366"/>
                </a:solidFill>
                <a:latin typeface="Times New Roman" panose="02020603050405020304" pitchFamily="18" charset="0"/>
                <a:sym typeface="Wingdings" panose="05000000000000000000" pitchFamily="2" charset="2"/>
              </a:rPr>
              <a:t>提供了数字签名，事实上这种方式就是数字签名。</a:t>
            </a:r>
            <a:endParaRPr lang="zh-CN" sz="2800" b="1">
              <a:solidFill>
                <a:srgbClr val="003366"/>
              </a:solidFill>
              <a:latin typeface="Times New Roman" panose="02020603050405020304" pitchFamily="18" charset="0"/>
              <a:sym typeface="Wingdings" panose="05000000000000000000" pitchFamily="2" charset="2"/>
            </a:endParaRPr>
          </a:p>
        </p:txBody>
      </p:sp>
      <p:sp>
        <p:nvSpPr>
          <p:cNvPr id="38947" name="Text Box 34"/>
          <p:cNvSpPr txBox="1">
            <a:spLocks noChangeArrowheads="1"/>
          </p:cNvSpPr>
          <p:nvPr/>
        </p:nvSpPr>
        <p:spPr bwMode="auto">
          <a:xfrm>
            <a:off x="2362200" y="5029200"/>
            <a:ext cx="4486275" cy="457200"/>
          </a:xfrm>
          <a:prstGeom prst="rect">
            <a:avLst/>
          </a:prstGeom>
          <a:noFill/>
          <a:ln w="9525">
            <a:noFill/>
            <a:miter lim="800000"/>
          </a:ln>
        </p:spPr>
        <p:txBody>
          <a:bodyPr wrap="none">
            <a:spAutoFit/>
          </a:bodyPr>
          <a:lstStyle/>
          <a:p>
            <a:r>
              <a:rPr lang="zh-CN" sz="2400"/>
              <a:t>图</a:t>
            </a:r>
            <a:r>
              <a:rPr lang="zh-CN" altLang="zh-CN" sz="2400"/>
              <a:t>1</a:t>
            </a:r>
            <a:r>
              <a:rPr lang="zh-CN" sz="2400"/>
              <a:t>（</a:t>
            </a:r>
            <a:r>
              <a:rPr lang="zh-CN" altLang="zh-CN" sz="2400"/>
              <a:t>d</a:t>
            </a:r>
            <a:r>
              <a:rPr lang="zh-CN" sz="2400"/>
              <a:t>）杂凑函数使用方式之四</a:t>
            </a:r>
            <a:endParaRPr lang="zh-CN" sz="240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457200" y="295275"/>
            <a:ext cx="8405495" cy="1383665"/>
          </a:xfrm>
          <a:prstGeom prst="rect">
            <a:avLst/>
          </a:prstGeom>
          <a:noFill/>
          <a:ln w="9525">
            <a:noFill/>
            <a:miter lim="800000"/>
          </a:ln>
        </p:spPr>
        <p:txBody>
          <a:bodyPr wrap="none">
            <a:spAutoFit/>
          </a:bodyPr>
          <a:lstStyle/>
          <a:p>
            <a:r>
              <a:rPr lang="zh-CN" altLang="zh-CN" sz="2800" b="1">
                <a:solidFill>
                  <a:srgbClr val="003366"/>
                </a:solidFill>
                <a:latin typeface="Times New Roman" panose="02020603050405020304" pitchFamily="18" charset="0"/>
                <a:sym typeface="Wingdings" panose="05000000000000000000" pitchFamily="2" charset="2"/>
              </a:rPr>
              <a:t>⑤</a:t>
            </a:r>
            <a:r>
              <a:rPr lang="zh-CN" sz="2800" b="1">
                <a:solidFill>
                  <a:srgbClr val="003366"/>
                </a:solidFill>
                <a:latin typeface="Times New Roman" panose="02020603050405020304" pitchFamily="18" charset="0"/>
                <a:sym typeface="Wingdings" panose="05000000000000000000" pitchFamily="2" charset="2"/>
              </a:rPr>
              <a:t>消息的杂凑值用公钥加密算法和发送方的秘密钥加</a:t>
            </a:r>
            <a:endParaRPr lang="zh-CN" sz="2800" b="1">
              <a:solidFill>
                <a:srgbClr val="003366"/>
              </a:solidFill>
              <a:latin typeface="Times New Roman" panose="02020603050405020304" pitchFamily="18" charset="0"/>
              <a:sym typeface="Wingdings" panose="05000000000000000000" pitchFamily="2" charset="2"/>
            </a:endParaRPr>
          </a:p>
          <a:p>
            <a:r>
              <a:rPr lang="zh-CN" sz="2800" b="1">
                <a:solidFill>
                  <a:srgbClr val="003366"/>
                </a:solidFill>
                <a:latin typeface="Times New Roman" panose="02020603050405020304" pitchFamily="18" charset="0"/>
                <a:sym typeface="Wingdings" panose="05000000000000000000" pitchFamily="2" charset="2"/>
              </a:rPr>
              <a:t>密后与消息链接，再对链接后的结果用单钥加密算法</a:t>
            </a:r>
            <a:endParaRPr lang="zh-CN" sz="2800" b="1">
              <a:solidFill>
                <a:srgbClr val="003366"/>
              </a:solidFill>
              <a:latin typeface="Times New Roman" panose="02020603050405020304" pitchFamily="18" charset="0"/>
              <a:sym typeface="Wingdings" panose="05000000000000000000" pitchFamily="2" charset="2"/>
            </a:endParaRPr>
          </a:p>
          <a:p>
            <a:r>
              <a:rPr lang="zh-CN" sz="2800" b="1">
                <a:solidFill>
                  <a:srgbClr val="003366"/>
                </a:solidFill>
                <a:latin typeface="Times New Roman" panose="02020603050405020304" pitchFamily="18" charset="0"/>
                <a:sym typeface="Wingdings" panose="05000000000000000000" pitchFamily="2" charset="2"/>
              </a:rPr>
              <a:t>加密，这种方式提供了保密性和数字签名。</a:t>
            </a:r>
            <a:endParaRPr lang="zh-CN" sz="2800" b="1">
              <a:solidFill>
                <a:srgbClr val="003366"/>
              </a:solidFill>
              <a:latin typeface="Times New Roman" panose="02020603050405020304" pitchFamily="18" charset="0"/>
              <a:sym typeface="Wingdings" panose="05000000000000000000" pitchFamily="2" charset="2"/>
            </a:endParaRPr>
          </a:p>
        </p:txBody>
      </p:sp>
      <p:sp>
        <p:nvSpPr>
          <p:cNvPr id="39939" name="Rectangle 3"/>
          <p:cNvSpPr>
            <a:spLocks noChangeArrowheads="1"/>
          </p:cNvSpPr>
          <p:nvPr/>
        </p:nvSpPr>
        <p:spPr bwMode="auto">
          <a:xfrm>
            <a:off x="533400" y="2838450"/>
            <a:ext cx="304800" cy="457200"/>
          </a:xfrm>
          <a:prstGeom prst="rect">
            <a:avLst/>
          </a:prstGeom>
          <a:noFill/>
          <a:ln w="9525">
            <a:solidFill>
              <a:schemeClr val="tx1"/>
            </a:solidFill>
            <a:miter lim="800000"/>
          </a:ln>
        </p:spPr>
        <p:txBody>
          <a:bodyPr wrap="none" anchor="ctr"/>
          <a:lstStyle/>
          <a:p>
            <a:pPr algn="ctr"/>
            <a:r>
              <a:rPr lang="zh-CN" altLang="zh-CN" sz="2400"/>
              <a:t>M</a:t>
            </a:r>
            <a:endParaRPr lang="zh-CN" altLang="zh-CN" sz="2400"/>
          </a:p>
        </p:txBody>
      </p:sp>
      <p:sp>
        <p:nvSpPr>
          <p:cNvPr id="39940" name="Oval 4"/>
          <p:cNvSpPr>
            <a:spLocks noChangeArrowheads="1"/>
          </p:cNvSpPr>
          <p:nvPr/>
        </p:nvSpPr>
        <p:spPr bwMode="auto">
          <a:xfrm>
            <a:off x="1295400" y="3371850"/>
            <a:ext cx="381000" cy="381000"/>
          </a:xfrm>
          <a:prstGeom prst="ellipse">
            <a:avLst/>
          </a:prstGeom>
          <a:noFill/>
          <a:ln w="9525">
            <a:solidFill>
              <a:schemeClr val="tx1"/>
            </a:solidFill>
            <a:round/>
          </a:ln>
        </p:spPr>
        <p:txBody>
          <a:bodyPr wrap="none" anchor="ctr"/>
          <a:lstStyle/>
          <a:p>
            <a:pPr algn="ctr"/>
            <a:r>
              <a:rPr lang="zh-CN" altLang="zh-CN" sz="2000"/>
              <a:t>H</a:t>
            </a:r>
            <a:endParaRPr lang="zh-CN" altLang="zh-CN" sz="2000"/>
          </a:p>
        </p:txBody>
      </p:sp>
      <p:sp>
        <p:nvSpPr>
          <p:cNvPr id="39941" name="Line 5"/>
          <p:cNvSpPr>
            <a:spLocks noChangeShapeType="1"/>
          </p:cNvSpPr>
          <p:nvPr/>
        </p:nvSpPr>
        <p:spPr bwMode="auto">
          <a:xfrm>
            <a:off x="2495550" y="3638550"/>
            <a:ext cx="228600" cy="0"/>
          </a:xfrm>
          <a:prstGeom prst="line">
            <a:avLst/>
          </a:prstGeom>
          <a:noFill/>
          <a:ln w="9525">
            <a:solidFill>
              <a:schemeClr val="tx1"/>
            </a:solidFill>
            <a:round/>
          </a:ln>
        </p:spPr>
        <p:txBody>
          <a:bodyPr/>
          <a:lstStyle/>
          <a:p>
            <a:endParaRPr lang="zh-CN" altLang="en-US"/>
          </a:p>
        </p:txBody>
      </p:sp>
      <p:sp>
        <p:nvSpPr>
          <p:cNvPr id="39942" name="Oval 6"/>
          <p:cNvSpPr>
            <a:spLocks noChangeArrowheads="1"/>
          </p:cNvSpPr>
          <p:nvPr/>
        </p:nvSpPr>
        <p:spPr bwMode="auto">
          <a:xfrm>
            <a:off x="2095500" y="3448050"/>
            <a:ext cx="381000" cy="381000"/>
          </a:xfrm>
          <a:prstGeom prst="ellipse">
            <a:avLst/>
          </a:prstGeom>
          <a:noFill/>
          <a:ln w="9525">
            <a:solidFill>
              <a:schemeClr val="tx1"/>
            </a:solidFill>
            <a:round/>
          </a:ln>
        </p:spPr>
        <p:txBody>
          <a:bodyPr wrap="none" anchor="ctr"/>
          <a:lstStyle/>
          <a:p>
            <a:pPr algn="ctr"/>
            <a:r>
              <a:rPr lang="zh-CN" altLang="zh-CN" sz="2400"/>
              <a:t>E</a:t>
            </a:r>
            <a:endParaRPr lang="zh-CN" altLang="zh-CN" sz="2400"/>
          </a:p>
        </p:txBody>
      </p:sp>
      <p:sp>
        <p:nvSpPr>
          <p:cNvPr id="39943" name="Text Box 7"/>
          <p:cNvSpPr txBox="1">
            <a:spLocks noChangeArrowheads="1"/>
          </p:cNvSpPr>
          <p:nvPr/>
        </p:nvSpPr>
        <p:spPr bwMode="auto">
          <a:xfrm>
            <a:off x="4930775" y="3600450"/>
            <a:ext cx="1590675" cy="457200"/>
          </a:xfrm>
          <a:prstGeom prst="rect">
            <a:avLst/>
          </a:prstGeom>
          <a:noFill/>
          <a:ln w="9525">
            <a:noFill/>
            <a:miter lim="800000"/>
          </a:ln>
        </p:spPr>
        <p:txBody>
          <a:bodyPr wrap="none">
            <a:spAutoFit/>
          </a:bodyPr>
          <a:lstStyle/>
          <a:p>
            <a:r>
              <a:rPr lang="zh-CN" altLang="zh-CN" sz="2400"/>
              <a:t>E</a:t>
            </a:r>
            <a:r>
              <a:rPr lang="zh-CN" altLang="zh-CN" sz="1400"/>
              <a:t>SKA</a:t>
            </a:r>
            <a:r>
              <a:rPr lang="zh-CN" altLang="zh-CN" sz="2400"/>
              <a:t>[H(M)]</a:t>
            </a:r>
            <a:endParaRPr lang="zh-CN" altLang="zh-CN" sz="2400"/>
          </a:p>
        </p:txBody>
      </p:sp>
      <p:sp>
        <p:nvSpPr>
          <p:cNvPr id="39944" name="Line 8"/>
          <p:cNvSpPr>
            <a:spLocks noChangeShapeType="1"/>
          </p:cNvSpPr>
          <p:nvPr/>
        </p:nvSpPr>
        <p:spPr bwMode="auto">
          <a:xfrm flipV="1">
            <a:off x="2286000" y="3810000"/>
            <a:ext cx="0" cy="381000"/>
          </a:xfrm>
          <a:prstGeom prst="line">
            <a:avLst/>
          </a:prstGeom>
          <a:noFill/>
          <a:ln w="9525">
            <a:solidFill>
              <a:schemeClr val="tx1"/>
            </a:solidFill>
            <a:round/>
            <a:tailEnd type="triangle" w="med" len="med"/>
          </a:ln>
        </p:spPr>
        <p:txBody>
          <a:bodyPr/>
          <a:lstStyle/>
          <a:p>
            <a:endParaRPr lang="zh-CN" altLang="en-US"/>
          </a:p>
        </p:txBody>
      </p:sp>
      <p:sp>
        <p:nvSpPr>
          <p:cNvPr id="39945" name="Text Box 9"/>
          <p:cNvSpPr txBox="1">
            <a:spLocks noChangeArrowheads="1"/>
          </p:cNvSpPr>
          <p:nvPr/>
        </p:nvSpPr>
        <p:spPr bwMode="auto">
          <a:xfrm>
            <a:off x="1987550" y="4191000"/>
            <a:ext cx="709613" cy="457200"/>
          </a:xfrm>
          <a:prstGeom prst="rect">
            <a:avLst/>
          </a:prstGeom>
          <a:noFill/>
          <a:ln w="9525">
            <a:noFill/>
            <a:miter lim="800000"/>
          </a:ln>
        </p:spPr>
        <p:txBody>
          <a:bodyPr wrap="none">
            <a:spAutoFit/>
          </a:bodyPr>
          <a:lstStyle/>
          <a:p>
            <a:r>
              <a:rPr lang="zh-CN" altLang="zh-CN" sz="2400"/>
              <a:t>SK</a:t>
            </a:r>
            <a:r>
              <a:rPr lang="zh-CN" altLang="zh-CN" sz="1400"/>
              <a:t>A</a:t>
            </a:r>
            <a:endParaRPr lang="zh-CN" altLang="zh-CN" sz="1400"/>
          </a:p>
        </p:txBody>
      </p:sp>
      <p:sp>
        <p:nvSpPr>
          <p:cNvPr id="39946" name="Oval 10"/>
          <p:cNvSpPr>
            <a:spLocks noChangeArrowheads="1"/>
          </p:cNvSpPr>
          <p:nvPr/>
        </p:nvSpPr>
        <p:spPr bwMode="auto">
          <a:xfrm>
            <a:off x="7004050" y="3390900"/>
            <a:ext cx="381000" cy="381000"/>
          </a:xfrm>
          <a:prstGeom prst="ellipse">
            <a:avLst/>
          </a:prstGeom>
          <a:noFill/>
          <a:ln w="9525">
            <a:solidFill>
              <a:schemeClr val="tx1"/>
            </a:solidFill>
            <a:round/>
          </a:ln>
        </p:spPr>
        <p:txBody>
          <a:bodyPr wrap="none" anchor="ctr"/>
          <a:lstStyle/>
          <a:p>
            <a:pPr algn="ctr"/>
            <a:r>
              <a:rPr lang="zh-CN" altLang="zh-CN" sz="2400"/>
              <a:t>D</a:t>
            </a:r>
            <a:endParaRPr lang="zh-CN" altLang="zh-CN" sz="2400"/>
          </a:p>
        </p:txBody>
      </p:sp>
      <p:sp>
        <p:nvSpPr>
          <p:cNvPr id="39947" name="Rectangle 11"/>
          <p:cNvSpPr>
            <a:spLocks noChangeArrowheads="1"/>
          </p:cNvSpPr>
          <p:nvPr/>
        </p:nvSpPr>
        <p:spPr bwMode="auto">
          <a:xfrm>
            <a:off x="5556250" y="2819400"/>
            <a:ext cx="304800" cy="457200"/>
          </a:xfrm>
          <a:prstGeom prst="rect">
            <a:avLst/>
          </a:prstGeom>
          <a:noFill/>
          <a:ln w="9525">
            <a:solidFill>
              <a:schemeClr val="tx1"/>
            </a:solidFill>
            <a:miter lim="800000"/>
          </a:ln>
        </p:spPr>
        <p:txBody>
          <a:bodyPr wrap="none" anchor="ctr"/>
          <a:lstStyle/>
          <a:p>
            <a:pPr algn="ctr"/>
            <a:r>
              <a:rPr lang="zh-CN" altLang="zh-CN" sz="2400"/>
              <a:t>M</a:t>
            </a:r>
            <a:endParaRPr lang="zh-CN" altLang="zh-CN" sz="2400"/>
          </a:p>
        </p:txBody>
      </p:sp>
      <p:sp>
        <p:nvSpPr>
          <p:cNvPr id="39948" name="Rectangle 12"/>
          <p:cNvSpPr>
            <a:spLocks noChangeArrowheads="1"/>
          </p:cNvSpPr>
          <p:nvPr/>
        </p:nvSpPr>
        <p:spPr bwMode="auto">
          <a:xfrm>
            <a:off x="5556250" y="3276600"/>
            <a:ext cx="304800" cy="152400"/>
          </a:xfrm>
          <a:prstGeom prst="rect">
            <a:avLst/>
          </a:prstGeom>
          <a:solidFill>
            <a:schemeClr val="accent1"/>
          </a:solidFill>
          <a:ln w="9525">
            <a:solidFill>
              <a:schemeClr val="tx1"/>
            </a:solidFill>
            <a:miter lim="800000"/>
          </a:ln>
        </p:spPr>
        <p:txBody>
          <a:bodyPr wrap="none" anchor="ctr"/>
          <a:lstStyle/>
          <a:p>
            <a:endParaRPr lang="zh-CN" altLang="en-US"/>
          </a:p>
        </p:txBody>
      </p:sp>
      <p:sp>
        <p:nvSpPr>
          <p:cNvPr id="39949" name="Text Box 13"/>
          <p:cNvSpPr txBox="1">
            <a:spLocks noChangeArrowheads="1"/>
          </p:cNvSpPr>
          <p:nvPr/>
        </p:nvSpPr>
        <p:spPr bwMode="auto">
          <a:xfrm>
            <a:off x="7766050" y="3032125"/>
            <a:ext cx="692150" cy="396875"/>
          </a:xfrm>
          <a:prstGeom prst="rect">
            <a:avLst/>
          </a:prstGeom>
          <a:noFill/>
          <a:ln w="9525">
            <a:noFill/>
            <a:miter lim="800000"/>
          </a:ln>
        </p:spPr>
        <p:txBody>
          <a:bodyPr wrap="none">
            <a:spAutoFit/>
          </a:bodyPr>
          <a:lstStyle/>
          <a:p>
            <a:r>
              <a:rPr lang="zh-CN" sz="2000"/>
              <a:t>比较</a:t>
            </a:r>
            <a:endParaRPr lang="zh-CN" sz="2000"/>
          </a:p>
        </p:txBody>
      </p:sp>
      <p:sp>
        <p:nvSpPr>
          <p:cNvPr id="39950" name="Line 14"/>
          <p:cNvSpPr>
            <a:spLocks noChangeShapeType="1"/>
          </p:cNvSpPr>
          <p:nvPr/>
        </p:nvSpPr>
        <p:spPr bwMode="auto">
          <a:xfrm>
            <a:off x="838200" y="3219450"/>
            <a:ext cx="76200" cy="0"/>
          </a:xfrm>
          <a:prstGeom prst="line">
            <a:avLst/>
          </a:prstGeom>
          <a:noFill/>
          <a:ln w="9525">
            <a:solidFill>
              <a:schemeClr val="tx1"/>
            </a:solidFill>
            <a:round/>
          </a:ln>
        </p:spPr>
        <p:txBody>
          <a:bodyPr/>
          <a:lstStyle/>
          <a:p>
            <a:endParaRPr lang="zh-CN" altLang="en-US"/>
          </a:p>
        </p:txBody>
      </p:sp>
      <p:sp>
        <p:nvSpPr>
          <p:cNvPr id="39951" name="Line 15"/>
          <p:cNvSpPr>
            <a:spLocks noChangeShapeType="1"/>
          </p:cNvSpPr>
          <p:nvPr/>
        </p:nvSpPr>
        <p:spPr bwMode="auto">
          <a:xfrm>
            <a:off x="914400" y="3219450"/>
            <a:ext cx="0" cy="381000"/>
          </a:xfrm>
          <a:prstGeom prst="line">
            <a:avLst/>
          </a:prstGeom>
          <a:noFill/>
          <a:ln w="9525">
            <a:solidFill>
              <a:schemeClr val="tx1"/>
            </a:solidFill>
            <a:round/>
          </a:ln>
        </p:spPr>
        <p:txBody>
          <a:bodyPr/>
          <a:lstStyle/>
          <a:p>
            <a:endParaRPr lang="zh-CN" altLang="en-US"/>
          </a:p>
        </p:txBody>
      </p:sp>
      <p:sp>
        <p:nvSpPr>
          <p:cNvPr id="39952" name="Line 16"/>
          <p:cNvSpPr>
            <a:spLocks noChangeShapeType="1"/>
          </p:cNvSpPr>
          <p:nvPr/>
        </p:nvSpPr>
        <p:spPr bwMode="auto">
          <a:xfrm>
            <a:off x="914400" y="3600450"/>
            <a:ext cx="381000" cy="0"/>
          </a:xfrm>
          <a:prstGeom prst="line">
            <a:avLst/>
          </a:prstGeom>
          <a:noFill/>
          <a:ln w="9525">
            <a:solidFill>
              <a:schemeClr val="tx1"/>
            </a:solidFill>
            <a:round/>
            <a:tailEnd type="triangle" w="med" len="med"/>
          </a:ln>
        </p:spPr>
        <p:txBody>
          <a:bodyPr/>
          <a:lstStyle/>
          <a:p>
            <a:endParaRPr lang="zh-CN" altLang="en-US"/>
          </a:p>
        </p:txBody>
      </p:sp>
      <p:sp>
        <p:nvSpPr>
          <p:cNvPr id="39953" name="Line 17"/>
          <p:cNvSpPr>
            <a:spLocks noChangeShapeType="1"/>
          </p:cNvSpPr>
          <p:nvPr/>
        </p:nvSpPr>
        <p:spPr bwMode="auto">
          <a:xfrm>
            <a:off x="1676400" y="3600450"/>
            <a:ext cx="381000" cy="0"/>
          </a:xfrm>
          <a:prstGeom prst="line">
            <a:avLst/>
          </a:prstGeom>
          <a:noFill/>
          <a:ln w="9525">
            <a:solidFill>
              <a:schemeClr val="tx1"/>
            </a:solidFill>
            <a:round/>
            <a:tailEnd type="triangle" w="med" len="med"/>
          </a:ln>
        </p:spPr>
        <p:txBody>
          <a:bodyPr/>
          <a:lstStyle/>
          <a:p>
            <a:endParaRPr lang="zh-CN" altLang="en-US"/>
          </a:p>
        </p:txBody>
      </p:sp>
      <p:sp>
        <p:nvSpPr>
          <p:cNvPr id="39954" name="Line 18"/>
          <p:cNvSpPr>
            <a:spLocks noChangeShapeType="1"/>
          </p:cNvSpPr>
          <p:nvPr/>
        </p:nvSpPr>
        <p:spPr bwMode="auto">
          <a:xfrm>
            <a:off x="838200" y="2990850"/>
            <a:ext cx="2133600" cy="0"/>
          </a:xfrm>
          <a:prstGeom prst="line">
            <a:avLst/>
          </a:prstGeom>
          <a:noFill/>
          <a:ln w="9525">
            <a:solidFill>
              <a:schemeClr val="tx1"/>
            </a:solidFill>
            <a:round/>
            <a:tailEnd type="triangle" w="med" len="med"/>
          </a:ln>
        </p:spPr>
        <p:txBody>
          <a:bodyPr/>
          <a:lstStyle/>
          <a:p>
            <a:endParaRPr lang="zh-CN" altLang="en-US"/>
          </a:p>
        </p:txBody>
      </p:sp>
      <p:sp>
        <p:nvSpPr>
          <p:cNvPr id="39955" name="Line 19"/>
          <p:cNvSpPr>
            <a:spLocks noChangeShapeType="1"/>
          </p:cNvSpPr>
          <p:nvPr/>
        </p:nvSpPr>
        <p:spPr bwMode="auto">
          <a:xfrm flipV="1">
            <a:off x="2743200" y="3219450"/>
            <a:ext cx="0" cy="419100"/>
          </a:xfrm>
          <a:prstGeom prst="line">
            <a:avLst/>
          </a:prstGeom>
          <a:noFill/>
          <a:ln w="9525">
            <a:solidFill>
              <a:schemeClr val="tx1"/>
            </a:solidFill>
            <a:round/>
          </a:ln>
        </p:spPr>
        <p:txBody>
          <a:bodyPr/>
          <a:lstStyle/>
          <a:p>
            <a:endParaRPr lang="zh-CN" altLang="en-US"/>
          </a:p>
        </p:txBody>
      </p:sp>
      <p:sp>
        <p:nvSpPr>
          <p:cNvPr id="39956" name="Line 20"/>
          <p:cNvSpPr>
            <a:spLocks noChangeShapeType="1"/>
          </p:cNvSpPr>
          <p:nvPr/>
        </p:nvSpPr>
        <p:spPr bwMode="auto">
          <a:xfrm>
            <a:off x="2743200" y="3219450"/>
            <a:ext cx="228600" cy="0"/>
          </a:xfrm>
          <a:prstGeom prst="line">
            <a:avLst/>
          </a:prstGeom>
          <a:noFill/>
          <a:ln w="9525">
            <a:solidFill>
              <a:schemeClr val="tx1"/>
            </a:solidFill>
            <a:round/>
            <a:tailEnd type="triangle" w="med" len="med"/>
          </a:ln>
        </p:spPr>
        <p:txBody>
          <a:bodyPr/>
          <a:lstStyle/>
          <a:p>
            <a:endParaRPr lang="zh-CN" altLang="en-US"/>
          </a:p>
        </p:txBody>
      </p:sp>
      <p:sp>
        <p:nvSpPr>
          <p:cNvPr id="39957" name="Oval 21"/>
          <p:cNvSpPr>
            <a:spLocks noChangeArrowheads="1"/>
          </p:cNvSpPr>
          <p:nvPr/>
        </p:nvSpPr>
        <p:spPr bwMode="auto">
          <a:xfrm>
            <a:off x="2933700" y="2914650"/>
            <a:ext cx="381000" cy="381000"/>
          </a:xfrm>
          <a:prstGeom prst="ellipse">
            <a:avLst/>
          </a:prstGeom>
          <a:noFill/>
          <a:ln w="9525">
            <a:solidFill>
              <a:schemeClr val="tx1"/>
            </a:solidFill>
            <a:round/>
          </a:ln>
        </p:spPr>
        <p:txBody>
          <a:bodyPr wrap="none" anchor="ctr"/>
          <a:lstStyle/>
          <a:p>
            <a:pPr algn="ctr"/>
            <a:r>
              <a:rPr lang="zh-CN" altLang="zh-CN" sz="2400"/>
              <a:t> ||</a:t>
            </a:r>
            <a:endParaRPr lang="zh-CN" altLang="zh-CN" sz="2400"/>
          </a:p>
        </p:txBody>
      </p:sp>
      <p:sp>
        <p:nvSpPr>
          <p:cNvPr id="39958" name="Line 22"/>
          <p:cNvSpPr>
            <a:spLocks noChangeShapeType="1"/>
          </p:cNvSpPr>
          <p:nvPr/>
        </p:nvSpPr>
        <p:spPr bwMode="auto">
          <a:xfrm flipV="1">
            <a:off x="5175250" y="3448050"/>
            <a:ext cx="381000" cy="228600"/>
          </a:xfrm>
          <a:prstGeom prst="line">
            <a:avLst/>
          </a:prstGeom>
          <a:noFill/>
          <a:ln w="9525">
            <a:solidFill>
              <a:schemeClr val="tx1"/>
            </a:solidFill>
            <a:prstDash val="sysDot"/>
            <a:round/>
            <a:tailEnd type="triangle" w="med" len="med"/>
          </a:ln>
        </p:spPr>
        <p:txBody>
          <a:bodyPr/>
          <a:lstStyle/>
          <a:p>
            <a:endParaRPr lang="zh-CN" altLang="en-US"/>
          </a:p>
        </p:txBody>
      </p:sp>
      <p:sp>
        <p:nvSpPr>
          <p:cNvPr id="39959" name="Line 23"/>
          <p:cNvSpPr>
            <a:spLocks noChangeShapeType="1"/>
          </p:cNvSpPr>
          <p:nvPr/>
        </p:nvSpPr>
        <p:spPr bwMode="auto">
          <a:xfrm>
            <a:off x="5861050" y="3371850"/>
            <a:ext cx="228600" cy="0"/>
          </a:xfrm>
          <a:prstGeom prst="line">
            <a:avLst/>
          </a:prstGeom>
          <a:noFill/>
          <a:ln w="9525">
            <a:solidFill>
              <a:schemeClr val="tx1"/>
            </a:solidFill>
            <a:round/>
          </a:ln>
        </p:spPr>
        <p:txBody>
          <a:bodyPr/>
          <a:lstStyle/>
          <a:p>
            <a:endParaRPr lang="zh-CN" altLang="en-US"/>
          </a:p>
        </p:txBody>
      </p:sp>
      <p:sp>
        <p:nvSpPr>
          <p:cNvPr id="39960" name="Line 24"/>
          <p:cNvSpPr>
            <a:spLocks noChangeShapeType="1"/>
          </p:cNvSpPr>
          <p:nvPr/>
        </p:nvSpPr>
        <p:spPr bwMode="auto">
          <a:xfrm>
            <a:off x="6089650" y="3371850"/>
            <a:ext cx="0" cy="228600"/>
          </a:xfrm>
          <a:prstGeom prst="line">
            <a:avLst/>
          </a:prstGeom>
          <a:noFill/>
          <a:ln w="9525">
            <a:solidFill>
              <a:schemeClr val="tx1"/>
            </a:solidFill>
            <a:round/>
          </a:ln>
        </p:spPr>
        <p:txBody>
          <a:bodyPr/>
          <a:lstStyle/>
          <a:p>
            <a:endParaRPr lang="zh-CN" altLang="en-US"/>
          </a:p>
        </p:txBody>
      </p:sp>
      <p:sp>
        <p:nvSpPr>
          <p:cNvPr id="39961" name="Line 25"/>
          <p:cNvSpPr>
            <a:spLocks noChangeShapeType="1"/>
          </p:cNvSpPr>
          <p:nvPr/>
        </p:nvSpPr>
        <p:spPr bwMode="auto">
          <a:xfrm>
            <a:off x="6089650" y="3600450"/>
            <a:ext cx="914400" cy="0"/>
          </a:xfrm>
          <a:prstGeom prst="line">
            <a:avLst/>
          </a:prstGeom>
          <a:noFill/>
          <a:ln w="9525">
            <a:solidFill>
              <a:schemeClr val="tx1"/>
            </a:solidFill>
            <a:round/>
            <a:tailEnd type="triangle" w="med" len="med"/>
          </a:ln>
        </p:spPr>
        <p:txBody>
          <a:bodyPr/>
          <a:lstStyle/>
          <a:p>
            <a:endParaRPr lang="zh-CN" altLang="en-US"/>
          </a:p>
        </p:txBody>
      </p:sp>
      <p:sp>
        <p:nvSpPr>
          <p:cNvPr id="39962" name="Text Box 26"/>
          <p:cNvSpPr txBox="1">
            <a:spLocks noChangeArrowheads="1"/>
          </p:cNvSpPr>
          <p:nvPr/>
        </p:nvSpPr>
        <p:spPr bwMode="auto">
          <a:xfrm>
            <a:off x="7035800" y="4057650"/>
            <a:ext cx="709613" cy="457200"/>
          </a:xfrm>
          <a:prstGeom prst="rect">
            <a:avLst/>
          </a:prstGeom>
          <a:noFill/>
          <a:ln w="9525">
            <a:noFill/>
            <a:miter lim="800000"/>
          </a:ln>
        </p:spPr>
        <p:txBody>
          <a:bodyPr wrap="none">
            <a:spAutoFit/>
          </a:bodyPr>
          <a:lstStyle/>
          <a:p>
            <a:r>
              <a:rPr lang="zh-CN" altLang="zh-CN" sz="2400"/>
              <a:t>PK</a:t>
            </a:r>
            <a:r>
              <a:rPr lang="zh-CN" altLang="zh-CN" sz="1400"/>
              <a:t>A</a:t>
            </a:r>
            <a:endParaRPr lang="zh-CN" altLang="zh-CN" sz="1400"/>
          </a:p>
        </p:txBody>
      </p:sp>
      <p:sp>
        <p:nvSpPr>
          <p:cNvPr id="39963" name="Line 27"/>
          <p:cNvSpPr>
            <a:spLocks noChangeShapeType="1"/>
          </p:cNvSpPr>
          <p:nvPr/>
        </p:nvSpPr>
        <p:spPr bwMode="auto">
          <a:xfrm flipV="1">
            <a:off x="7156450" y="3752850"/>
            <a:ext cx="0" cy="304800"/>
          </a:xfrm>
          <a:prstGeom prst="line">
            <a:avLst/>
          </a:prstGeom>
          <a:noFill/>
          <a:ln w="9525">
            <a:solidFill>
              <a:schemeClr val="tx1"/>
            </a:solidFill>
            <a:round/>
            <a:tailEnd type="triangle" w="med" len="med"/>
          </a:ln>
        </p:spPr>
        <p:txBody>
          <a:bodyPr/>
          <a:lstStyle/>
          <a:p>
            <a:endParaRPr lang="zh-CN" altLang="en-US"/>
          </a:p>
        </p:txBody>
      </p:sp>
      <p:sp>
        <p:nvSpPr>
          <p:cNvPr id="39964" name="Line 28"/>
          <p:cNvSpPr>
            <a:spLocks noChangeShapeType="1"/>
          </p:cNvSpPr>
          <p:nvPr/>
        </p:nvSpPr>
        <p:spPr bwMode="auto">
          <a:xfrm>
            <a:off x="5861050" y="2914650"/>
            <a:ext cx="1219200" cy="0"/>
          </a:xfrm>
          <a:prstGeom prst="line">
            <a:avLst/>
          </a:prstGeom>
          <a:noFill/>
          <a:ln w="9525">
            <a:solidFill>
              <a:schemeClr val="tx1"/>
            </a:solidFill>
            <a:round/>
            <a:tailEnd type="triangle" w="med" len="med"/>
          </a:ln>
        </p:spPr>
        <p:txBody>
          <a:bodyPr/>
          <a:lstStyle/>
          <a:p>
            <a:endParaRPr lang="zh-CN" altLang="en-US"/>
          </a:p>
        </p:txBody>
      </p:sp>
      <p:sp>
        <p:nvSpPr>
          <p:cNvPr id="39965" name="Oval 29"/>
          <p:cNvSpPr>
            <a:spLocks noChangeArrowheads="1"/>
          </p:cNvSpPr>
          <p:nvPr/>
        </p:nvSpPr>
        <p:spPr bwMode="auto">
          <a:xfrm>
            <a:off x="7080250" y="2743200"/>
            <a:ext cx="381000" cy="381000"/>
          </a:xfrm>
          <a:prstGeom prst="ellipse">
            <a:avLst/>
          </a:prstGeom>
          <a:noFill/>
          <a:ln w="9525">
            <a:solidFill>
              <a:schemeClr val="tx1"/>
            </a:solidFill>
            <a:round/>
          </a:ln>
        </p:spPr>
        <p:txBody>
          <a:bodyPr wrap="none" anchor="ctr"/>
          <a:lstStyle/>
          <a:p>
            <a:pPr algn="ctr"/>
            <a:r>
              <a:rPr lang="zh-CN" altLang="zh-CN" sz="2000"/>
              <a:t>H</a:t>
            </a:r>
            <a:endParaRPr lang="zh-CN" altLang="zh-CN" sz="2000"/>
          </a:p>
        </p:txBody>
      </p:sp>
      <p:sp>
        <p:nvSpPr>
          <p:cNvPr id="39966" name="Line 30"/>
          <p:cNvSpPr>
            <a:spLocks noChangeShapeType="1"/>
          </p:cNvSpPr>
          <p:nvPr/>
        </p:nvSpPr>
        <p:spPr bwMode="auto">
          <a:xfrm>
            <a:off x="7461250" y="2914650"/>
            <a:ext cx="685800" cy="0"/>
          </a:xfrm>
          <a:prstGeom prst="line">
            <a:avLst/>
          </a:prstGeom>
          <a:noFill/>
          <a:ln w="9525">
            <a:solidFill>
              <a:schemeClr val="tx1"/>
            </a:solidFill>
            <a:round/>
          </a:ln>
        </p:spPr>
        <p:txBody>
          <a:bodyPr/>
          <a:lstStyle/>
          <a:p>
            <a:endParaRPr lang="zh-CN" altLang="en-US"/>
          </a:p>
        </p:txBody>
      </p:sp>
      <p:sp>
        <p:nvSpPr>
          <p:cNvPr id="39967" name="Line 31"/>
          <p:cNvSpPr>
            <a:spLocks noChangeShapeType="1"/>
          </p:cNvSpPr>
          <p:nvPr/>
        </p:nvSpPr>
        <p:spPr bwMode="auto">
          <a:xfrm>
            <a:off x="7385050" y="3600450"/>
            <a:ext cx="762000" cy="0"/>
          </a:xfrm>
          <a:prstGeom prst="line">
            <a:avLst/>
          </a:prstGeom>
          <a:noFill/>
          <a:ln w="9525">
            <a:solidFill>
              <a:schemeClr val="tx1"/>
            </a:solidFill>
            <a:round/>
          </a:ln>
        </p:spPr>
        <p:txBody>
          <a:bodyPr/>
          <a:lstStyle/>
          <a:p>
            <a:endParaRPr lang="zh-CN" altLang="en-US"/>
          </a:p>
        </p:txBody>
      </p:sp>
      <p:sp>
        <p:nvSpPr>
          <p:cNvPr id="39968" name="Line 32"/>
          <p:cNvSpPr>
            <a:spLocks noChangeShapeType="1"/>
          </p:cNvSpPr>
          <p:nvPr/>
        </p:nvSpPr>
        <p:spPr bwMode="auto">
          <a:xfrm>
            <a:off x="8147050" y="2914650"/>
            <a:ext cx="0" cy="152400"/>
          </a:xfrm>
          <a:prstGeom prst="line">
            <a:avLst/>
          </a:prstGeom>
          <a:noFill/>
          <a:ln w="9525">
            <a:solidFill>
              <a:schemeClr val="tx1"/>
            </a:solidFill>
            <a:round/>
            <a:tailEnd type="triangle" w="med" len="med"/>
          </a:ln>
        </p:spPr>
        <p:txBody>
          <a:bodyPr/>
          <a:lstStyle/>
          <a:p>
            <a:endParaRPr lang="zh-CN" altLang="en-US"/>
          </a:p>
        </p:txBody>
      </p:sp>
      <p:sp>
        <p:nvSpPr>
          <p:cNvPr id="39969" name="Line 33"/>
          <p:cNvSpPr>
            <a:spLocks noChangeShapeType="1"/>
          </p:cNvSpPr>
          <p:nvPr/>
        </p:nvSpPr>
        <p:spPr bwMode="auto">
          <a:xfrm flipV="1">
            <a:off x="8147050" y="3448050"/>
            <a:ext cx="0" cy="152400"/>
          </a:xfrm>
          <a:prstGeom prst="line">
            <a:avLst/>
          </a:prstGeom>
          <a:noFill/>
          <a:ln w="9525">
            <a:solidFill>
              <a:schemeClr val="tx1"/>
            </a:solidFill>
            <a:round/>
            <a:tailEnd type="triangle" w="med" len="med"/>
          </a:ln>
        </p:spPr>
        <p:txBody>
          <a:bodyPr/>
          <a:lstStyle/>
          <a:p>
            <a:endParaRPr lang="zh-CN" altLang="en-US"/>
          </a:p>
        </p:txBody>
      </p:sp>
      <p:sp>
        <p:nvSpPr>
          <p:cNvPr id="39970" name="Line 35"/>
          <p:cNvSpPr>
            <a:spLocks noChangeShapeType="1"/>
          </p:cNvSpPr>
          <p:nvPr/>
        </p:nvSpPr>
        <p:spPr bwMode="auto">
          <a:xfrm>
            <a:off x="3333750" y="3124200"/>
            <a:ext cx="304800" cy="0"/>
          </a:xfrm>
          <a:prstGeom prst="line">
            <a:avLst/>
          </a:prstGeom>
          <a:noFill/>
          <a:ln w="9525">
            <a:solidFill>
              <a:schemeClr val="tx1"/>
            </a:solidFill>
            <a:round/>
            <a:tailEnd type="triangle" w="med" len="med"/>
          </a:ln>
        </p:spPr>
        <p:txBody>
          <a:bodyPr/>
          <a:lstStyle/>
          <a:p>
            <a:endParaRPr lang="zh-CN" altLang="en-US"/>
          </a:p>
        </p:txBody>
      </p:sp>
      <p:sp>
        <p:nvSpPr>
          <p:cNvPr id="39971" name="Rectangle 36"/>
          <p:cNvSpPr>
            <a:spLocks noChangeArrowheads="1"/>
          </p:cNvSpPr>
          <p:nvPr/>
        </p:nvSpPr>
        <p:spPr bwMode="auto">
          <a:xfrm>
            <a:off x="4438650" y="2819400"/>
            <a:ext cx="304800" cy="609600"/>
          </a:xfrm>
          <a:prstGeom prst="rect">
            <a:avLst/>
          </a:prstGeom>
          <a:solidFill>
            <a:schemeClr val="accent1"/>
          </a:solidFill>
          <a:ln w="9525">
            <a:solidFill>
              <a:schemeClr val="tx1"/>
            </a:solidFill>
            <a:miter lim="800000"/>
          </a:ln>
        </p:spPr>
        <p:txBody>
          <a:bodyPr wrap="none" anchor="ctr"/>
          <a:lstStyle/>
          <a:p>
            <a:endParaRPr lang="zh-CN" altLang="en-US"/>
          </a:p>
        </p:txBody>
      </p:sp>
      <p:sp>
        <p:nvSpPr>
          <p:cNvPr id="39972" name="Oval 37"/>
          <p:cNvSpPr>
            <a:spLocks noChangeArrowheads="1"/>
          </p:cNvSpPr>
          <p:nvPr/>
        </p:nvSpPr>
        <p:spPr bwMode="auto">
          <a:xfrm>
            <a:off x="3657600" y="2952750"/>
            <a:ext cx="381000" cy="381000"/>
          </a:xfrm>
          <a:prstGeom prst="ellipse">
            <a:avLst/>
          </a:prstGeom>
          <a:noFill/>
          <a:ln w="9525">
            <a:solidFill>
              <a:schemeClr val="tx1"/>
            </a:solidFill>
            <a:round/>
          </a:ln>
        </p:spPr>
        <p:txBody>
          <a:bodyPr wrap="none" anchor="ctr"/>
          <a:lstStyle/>
          <a:p>
            <a:pPr algn="ctr"/>
            <a:r>
              <a:rPr lang="zh-CN" altLang="zh-CN" sz="2400"/>
              <a:t>E</a:t>
            </a:r>
            <a:endParaRPr lang="zh-CN" altLang="zh-CN" sz="2400"/>
          </a:p>
        </p:txBody>
      </p:sp>
      <p:sp>
        <p:nvSpPr>
          <p:cNvPr id="39973" name="Line 38"/>
          <p:cNvSpPr>
            <a:spLocks noChangeShapeType="1"/>
          </p:cNvSpPr>
          <p:nvPr/>
        </p:nvSpPr>
        <p:spPr bwMode="auto">
          <a:xfrm flipV="1">
            <a:off x="3848100" y="3352800"/>
            <a:ext cx="0" cy="457200"/>
          </a:xfrm>
          <a:prstGeom prst="line">
            <a:avLst/>
          </a:prstGeom>
          <a:noFill/>
          <a:ln w="9525">
            <a:solidFill>
              <a:schemeClr val="tx1"/>
            </a:solidFill>
            <a:round/>
            <a:tailEnd type="triangle" w="med" len="med"/>
          </a:ln>
        </p:spPr>
        <p:txBody>
          <a:bodyPr/>
          <a:lstStyle/>
          <a:p>
            <a:endParaRPr lang="zh-CN" altLang="en-US"/>
          </a:p>
        </p:txBody>
      </p:sp>
      <p:sp>
        <p:nvSpPr>
          <p:cNvPr id="39974" name="Text Box 39"/>
          <p:cNvSpPr txBox="1">
            <a:spLocks noChangeArrowheads="1"/>
          </p:cNvSpPr>
          <p:nvPr/>
        </p:nvSpPr>
        <p:spPr bwMode="auto">
          <a:xfrm>
            <a:off x="3670300" y="3848100"/>
            <a:ext cx="387350" cy="457200"/>
          </a:xfrm>
          <a:prstGeom prst="rect">
            <a:avLst/>
          </a:prstGeom>
          <a:noFill/>
          <a:ln w="9525">
            <a:noFill/>
            <a:miter lim="800000"/>
          </a:ln>
        </p:spPr>
        <p:txBody>
          <a:bodyPr wrap="none">
            <a:spAutoFit/>
          </a:bodyPr>
          <a:lstStyle/>
          <a:p>
            <a:r>
              <a:rPr lang="zh-CN" altLang="zh-CN" sz="2400"/>
              <a:t>K</a:t>
            </a:r>
            <a:endParaRPr lang="zh-CN" altLang="zh-CN" sz="1400"/>
          </a:p>
        </p:txBody>
      </p:sp>
      <p:sp>
        <p:nvSpPr>
          <p:cNvPr id="39975" name="Line 40"/>
          <p:cNvSpPr>
            <a:spLocks noChangeShapeType="1"/>
          </p:cNvSpPr>
          <p:nvPr/>
        </p:nvSpPr>
        <p:spPr bwMode="auto">
          <a:xfrm>
            <a:off x="4038600" y="3124200"/>
            <a:ext cx="381000" cy="0"/>
          </a:xfrm>
          <a:prstGeom prst="line">
            <a:avLst/>
          </a:prstGeom>
          <a:noFill/>
          <a:ln w="9525">
            <a:solidFill>
              <a:schemeClr val="tx1"/>
            </a:solidFill>
            <a:round/>
            <a:tailEnd type="triangle" w="med" len="med"/>
          </a:ln>
        </p:spPr>
        <p:txBody>
          <a:bodyPr/>
          <a:lstStyle/>
          <a:p>
            <a:endParaRPr lang="zh-CN" altLang="en-US"/>
          </a:p>
        </p:txBody>
      </p:sp>
      <p:sp>
        <p:nvSpPr>
          <p:cNvPr id="39976" name="Oval 41"/>
          <p:cNvSpPr>
            <a:spLocks noChangeArrowheads="1"/>
          </p:cNvSpPr>
          <p:nvPr/>
        </p:nvSpPr>
        <p:spPr bwMode="auto">
          <a:xfrm>
            <a:off x="4953000" y="2971800"/>
            <a:ext cx="381000" cy="381000"/>
          </a:xfrm>
          <a:prstGeom prst="ellipse">
            <a:avLst/>
          </a:prstGeom>
          <a:noFill/>
          <a:ln w="9525">
            <a:solidFill>
              <a:schemeClr val="tx1"/>
            </a:solidFill>
            <a:round/>
          </a:ln>
        </p:spPr>
        <p:txBody>
          <a:bodyPr wrap="none" anchor="ctr"/>
          <a:lstStyle/>
          <a:p>
            <a:pPr algn="ctr"/>
            <a:r>
              <a:rPr lang="zh-CN" altLang="zh-CN" sz="2400"/>
              <a:t>D</a:t>
            </a:r>
            <a:endParaRPr lang="zh-CN" altLang="zh-CN" sz="2400"/>
          </a:p>
        </p:txBody>
      </p:sp>
      <p:sp>
        <p:nvSpPr>
          <p:cNvPr id="39977" name="Line 42"/>
          <p:cNvSpPr>
            <a:spLocks noChangeShapeType="1"/>
          </p:cNvSpPr>
          <p:nvPr/>
        </p:nvSpPr>
        <p:spPr bwMode="auto">
          <a:xfrm>
            <a:off x="4743450" y="3181350"/>
            <a:ext cx="228600" cy="0"/>
          </a:xfrm>
          <a:prstGeom prst="line">
            <a:avLst/>
          </a:prstGeom>
          <a:noFill/>
          <a:ln w="9525">
            <a:solidFill>
              <a:schemeClr val="tx1"/>
            </a:solidFill>
            <a:round/>
            <a:tailEnd type="triangle" w="med" len="med"/>
          </a:ln>
        </p:spPr>
        <p:txBody>
          <a:bodyPr/>
          <a:lstStyle/>
          <a:p>
            <a:endParaRPr lang="zh-CN" altLang="en-US"/>
          </a:p>
        </p:txBody>
      </p:sp>
      <p:sp>
        <p:nvSpPr>
          <p:cNvPr id="39978" name="Line 43"/>
          <p:cNvSpPr>
            <a:spLocks noChangeShapeType="1"/>
          </p:cNvSpPr>
          <p:nvPr/>
        </p:nvSpPr>
        <p:spPr bwMode="auto">
          <a:xfrm>
            <a:off x="5334000" y="3200400"/>
            <a:ext cx="228600" cy="0"/>
          </a:xfrm>
          <a:prstGeom prst="line">
            <a:avLst/>
          </a:prstGeom>
          <a:noFill/>
          <a:ln w="9525">
            <a:solidFill>
              <a:schemeClr val="tx1"/>
            </a:solidFill>
            <a:round/>
            <a:tailEnd type="triangle" w="med" len="med"/>
          </a:ln>
        </p:spPr>
        <p:txBody>
          <a:bodyPr/>
          <a:lstStyle/>
          <a:p>
            <a:endParaRPr lang="zh-CN" altLang="en-US"/>
          </a:p>
        </p:txBody>
      </p:sp>
      <p:sp>
        <p:nvSpPr>
          <p:cNvPr id="39979" name="Text Box 44"/>
          <p:cNvSpPr txBox="1">
            <a:spLocks noChangeArrowheads="1"/>
          </p:cNvSpPr>
          <p:nvPr/>
        </p:nvSpPr>
        <p:spPr bwMode="auto">
          <a:xfrm>
            <a:off x="4984750" y="2209800"/>
            <a:ext cx="387350" cy="457200"/>
          </a:xfrm>
          <a:prstGeom prst="rect">
            <a:avLst/>
          </a:prstGeom>
          <a:noFill/>
          <a:ln w="9525">
            <a:noFill/>
            <a:miter lim="800000"/>
          </a:ln>
        </p:spPr>
        <p:txBody>
          <a:bodyPr wrap="none">
            <a:spAutoFit/>
          </a:bodyPr>
          <a:lstStyle/>
          <a:p>
            <a:r>
              <a:rPr lang="zh-CN" altLang="zh-CN" sz="2400"/>
              <a:t>K</a:t>
            </a:r>
            <a:endParaRPr lang="zh-CN" altLang="zh-CN" sz="1400"/>
          </a:p>
        </p:txBody>
      </p:sp>
      <p:sp>
        <p:nvSpPr>
          <p:cNvPr id="39980" name="Line 45"/>
          <p:cNvSpPr>
            <a:spLocks noChangeShapeType="1"/>
          </p:cNvSpPr>
          <p:nvPr/>
        </p:nvSpPr>
        <p:spPr bwMode="auto">
          <a:xfrm>
            <a:off x="5124450" y="2667000"/>
            <a:ext cx="0" cy="304800"/>
          </a:xfrm>
          <a:prstGeom prst="line">
            <a:avLst/>
          </a:prstGeom>
          <a:noFill/>
          <a:ln w="9525">
            <a:solidFill>
              <a:schemeClr val="tx1"/>
            </a:solidFill>
            <a:round/>
            <a:tailEnd type="triangle" w="med" len="med"/>
          </a:ln>
        </p:spPr>
        <p:txBody>
          <a:bodyPr/>
          <a:lstStyle/>
          <a:p>
            <a:endParaRPr lang="zh-CN" altLang="en-US"/>
          </a:p>
        </p:txBody>
      </p:sp>
      <p:sp>
        <p:nvSpPr>
          <p:cNvPr id="39981" name="Rectangle 35"/>
          <p:cNvSpPr>
            <a:spLocks noChangeArrowheads="1"/>
          </p:cNvSpPr>
          <p:nvPr/>
        </p:nvSpPr>
        <p:spPr bwMode="auto">
          <a:xfrm>
            <a:off x="2484438" y="5013325"/>
            <a:ext cx="4486275" cy="457200"/>
          </a:xfrm>
          <a:prstGeom prst="rect">
            <a:avLst/>
          </a:prstGeom>
          <a:noFill/>
          <a:ln w="9525">
            <a:noFill/>
            <a:miter lim="800000"/>
          </a:ln>
        </p:spPr>
        <p:txBody>
          <a:bodyPr wrap="none">
            <a:spAutoFit/>
          </a:bodyPr>
          <a:lstStyle/>
          <a:p>
            <a:r>
              <a:rPr lang="zh-CN" sz="2400"/>
              <a:t>图</a:t>
            </a:r>
            <a:r>
              <a:rPr lang="zh-CN" altLang="zh-CN" sz="2400"/>
              <a:t>1</a:t>
            </a:r>
            <a:r>
              <a:rPr lang="zh-CN" sz="2400"/>
              <a:t>（</a:t>
            </a:r>
            <a:r>
              <a:rPr lang="zh-CN" altLang="zh-CN" sz="2400"/>
              <a:t>e</a:t>
            </a:r>
            <a:r>
              <a:rPr lang="zh-CN" sz="2400"/>
              <a:t>）杂凑函数使用方式之五</a:t>
            </a:r>
            <a:endParaRPr lang="zh-CN" sz="240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457200" y="304800"/>
            <a:ext cx="8488363" cy="946150"/>
          </a:xfrm>
          <a:prstGeom prst="rect">
            <a:avLst/>
          </a:prstGeom>
          <a:noFill/>
          <a:ln w="9525">
            <a:noFill/>
            <a:miter lim="800000"/>
          </a:ln>
        </p:spPr>
        <p:txBody>
          <a:bodyPr wrap="none">
            <a:spAutoFit/>
          </a:bodyPr>
          <a:lstStyle/>
          <a:p>
            <a:r>
              <a:rPr lang="zh-CN" altLang="zh-CN" sz="2800" b="1">
                <a:solidFill>
                  <a:srgbClr val="003366"/>
                </a:solidFill>
                <a:latin typeface="Times New Roman" panose="02020603050405020304" pitchFamily="18" charset="0"/>
                <a:sym typeface="Wingdings" panose="05000000000000000000" pitchFamily="2" charset="2"/>
              </a:rPr>
              <a:t>⑥ </a:t>
            </a:r>
            <a:r>
              <a:rPr lang="zh-CN" sz="2800" b="1">
                <a:solidFill>
                  <a:srgbClr val="003366"/>
                </a:solidFill>
                <a:latin typeface="Times New Roman" panose="02020603050405020304" pitchFamily="18" charset="0"/>
                <a:sym typeface="Wingdings" panose="05000000000000000000" pitchFamily="2" charset="2"/>
              </a:rPr>
              <a:t>这种方式是在</a:t>
            </a:r>
            <a:r>
              <a:rPr lang="zh-CN" altLang="zh-CN" sz="2800" b="1">
                <a:solidFill>
                  <a:srgbClr val="003366"/>
                </a:solidFill>
                <a:latin typeface="Times New Roman" panose="02020603050405020304" pitchFamily="18" charset="0"/>
                <a:sym typeface="Wingdings" panose="05000000000000000000" pitchFamily="2" charset="2"/>
              </a:rPr>
              <a:t>②</a:t>
            </a:r>
            <a:r>
              <a:rPr lang="zh-CN" sz="2800" b="1">
                <a:solidFill>
                  <a:srgbClr val="003366"/>
                </a:solidFill>
                <a:latin typeface="Times New Roman" panose="02020603050405020304" pitchFamily="18" charset="0"/>
                <a:sym typeface="Wingdings" panose="05000000000000000000" pitchFamily="2" charset="2"/>
              </a:rPr>
              <a:t>中消息与杂凑值链接以后再增加单</a:t>
            </a:r>
            <a:endParaRPr lang="zh-CN" sz="2800" b="1">
              <a:solidFill>
                <a:srgbClr val="003366"/>
              </a:solidFill>
              <a:latin typeface="Times New Roman" panose="02020603050405020304" pitchFamily="18" charset="0"/>
              <a:sym typeface="Wingdings" panose="05000000000000000000" pitchFamily="2" charset="2"/>
            </a:endParaRPr>
          </a:p>
          <a:p>
            <a:r>
              <a:rPr lang="zh-CN" sz="2800" b="1">
                <a:solidFill>
                  <a:srgbClr val="003366"/>
                </a:solidFill>
                <a:latin typeface="Times New Roman" panose="02020603050405020304" pitchFamily="18" charset="0"/>
                <a:sym typeface="Wingdings" panose="05000000000000000000" pitchFamily="2" charset="2"/>
              </a:rPr>
              <a:t>钥加密运算，从而又可提供保密性。</a:t>
            </a:r>
            <a:endParaRPr lang="zh-CN" sz="2800" b="1">
              <a:solidFill>
                <a:srgbClr val="003366"/>
              </a:solidFill>
              <a:latin typeface="Times New Roman" panose="02020603050405020304" pitchFamily="18" charset="0"/>
              <a:sym typeface="Wingdings" panose="05000000000000000000" pitchFamily="2" charset="2"/>
            </a:endParaRPr>
          </a:p>
        </p:txBody>
      </p:sp>
      <p:sp>
        <p:nvSpPr>
          <p:cNvPr id="40963" name="Rectangle 3"/>
          <p:cNvSpPr>
            <a:spLocks noChangeArrowheads="1"/>
          </p:cNvSpPr>
          <p:nvPr/>
        </p:nvSpPr>
        <p:spPr bwMode="auto">
          <a:xfrm>
            <a:off x="473075" y="2322513"/>
            <a:ext cx="304800" cy="457200"/>
          </a:xfrm>
          <a:prstGeom prst="rect">
            <a:avLst/>
          </a:prstGeom>
          <a:noFill/>
          <a:ln w="9525">
            <a:solidFill>
              <a:schemeClr val="tx1"/>
            </a:solidFill>
            <a:miter lim="800000"/>
          </a:ln>
        </p:spPr>
        <p:txBody>
          <a:bodyPr wrap="none" anchor="ctr"/>
          <a:lstStyle/>
          <a:p>
            <a:pPr algn="ctr"/>
            <a:r>
              <a:rPr lang="zh-CN" altLang="zh-CN" sz="2400"/>
              <a:t>M</a:t>
            </a:r>
            <a:endParaRPr lang="zh-CN" altLang="zh-CN" sz="2400"/>
          </a:p>
        </p:txBody>
      </p:sp>
      <p:sp>
        <p:nvSpPr>
          <p:cNvPr id="40964" name="Oval 4"/>
          <p:cNvSpPr>
            <a:spLocks noChangeArrowheads="1"/>
          </p:cNvSpPr>
          <p:nvPr/>
        </p:nvSpPr>
        <p:spPr bwMode="auto">
          <a:xfrm>
            <a:off x="1920875" y="3141663"/>
            <a:ext cx="381000" cy="381000"/>
          </a:xfrm>
          <a:prstGeom prst="ellipse">
            <a:avLst/>
          </a:prstGeom>
          <a:noFill/>
          <a:ln w="9525">
            <a:solidFill>
              <a:schemeClr val="tx1"/>
            </a:solidFill>
            <a:round/>
          </a:ln>
        </p:spPr>
        <p:txBody>
          <a:bodyPr wrap="none" anchor="ctr"/>
          <a:lstStyle/>
          <a:p>
            <a:pPr algn="ctr"/>
            <a:r>
              <a:rPr lang="zh-CN" altLang="zh-CN" sz="2000"/>
              <a:t>H</a:t>
            </a:r>
            <a:endParaRPr lang="zh-CN" altLang="zh-CN" sz="2000"/>
          </a:p>
        </p:txBody>
      </p:sp>
      <p:sp>
        <p:nvSpPr>
          <p:cNvPr id="40965" name="Text Box 5"/>
          <p:cNvSpPr txBox="1">
            <a:spLocks noChangeArrowheads="1"/>
          </p:cNvSpPr>
          <p:nvPr/>
        </p:nvSpPr>
        <p:spPr bwMode="auto">
          <a:xfrm>
            <a:off x="5368925" y="3084513"/>
            <a:ext cx="1308100" cy="457200"/>
          </a:xfrm>
          <a:prstGeom prst="rect">
            <a:avLst/>
          </a:prstGeom>
          <a:noFill/>
          <a:ln w="9525">
            <a:noFill/>
            <a:miter lim="800000"/>
          </a:ln>
        </p:spPr>
        <p:txBody>
          <a:bodyPr wrap="none">
            <a:spAutoFit/>
          </a:bodyPr>
          <a:lstStyle/>
          <a:p>
            <a:r>
              <a:rPr lang="zh-CN" altLang="zh-CN" sz="2400"/>
              <a:t>H(M||S)]</a:t>
            </a:r>
            <a:endParaRPr lang="zh-CN" altLang="zh-CN" sz="2400"/>
          </a:p>
        </p:txBody>
      </p:sp>
      <p:sp>
        <p:nvSpPr>
          <p:cNvPr id="40966" name="Rectangle 6"/>
          <p:cNvSpPr>
            <a:spLocks noChangeArrowheads="1"/>
          </p:cNvSpPr>
          <p:nvPr/>
        </p:nvSpPr>
        <p:spPr bwMode="auto">
          <a:xfrm>
            <a:off x="5994400" y="2303463"/>
            <a:ext cx="304800" cy="457200"/>
          </a:xfrm>
          <a:prstGeom prst="rect">
            <a:avLst/>
          </a:prstGeom>
          <a:noFill/>
          <a:ln w="9525">
            <a:solidFill>
              <a:schemeClr val="tx1"/>
            </a:solidFill>
            <a:miter lim="800000"/>
          </a:ln>
        </p:spPr>
        <p:txBody>
          <a:bodyPr wrap="none" anchor="ctr"/>
          <a:lstStyle/>
          <a:p>
            <a:pPr algn="ctr"/>
            <a:r>
              <a:rPr lang="zh-CN" altLang="zh-CN" sz="2400"/>
              <a:t>M</a:t>
            </a:r>
            <a:endParaRPr lang="zh-CN" altLang="zh-CN" sz="2400"/>
          </a:p>
        </p:txBody>
      </p:sp>
      <p:sp>
        <p:nvSpPr>
          <p:cNvPr id="40967" name="Rectangle 7"/>
          <p:cNvSpPr>
            <a:spLocks noChangeArrowheads="1"/>
          </p:cNvSpPr>
          <p:nvPr/>
        </p:nvSpPr>
        <p:spPr bwMode="auto">
          <a:xfrm>
            <a:off x="5994400" y="2760663"/>
            <a:ext cx="304800" cy="152400"/>
          </a:xfrm>
          <a:prstGeom prst="rect">
            <a:avLst/>
          </a:prstGeom>
          <a:solidFill>
            <a:schemeClr val="accent1"/>
          </a:solidFill>
          <a:ln w="9525">
            <a:solidFill>
              <a:schemeClr val="tx1"/>
            </a:solidFill>
            <a:miter lim="800000"/>
          </a:ln>
        </p:spPr>
        <p:txBody>
          <a:bodyPr wrap="none" anchor="ctr"/>
          <a:lstStyle/>
          <a:p>
            <a:endParaRPr lang="zh-CN" altLang="en-US"/>
          </a:p>
        </p:txBody>
      </p:sp>
      <p:sp>
        <p:nvSpPr>
          <p:cNvPr id="40968" name="Text Box 8"/>
          <p:cNvSpPr txBox="1">
            <a:spLocks noChangeArrowheads="1"/>
          </p:cNvSpPr>
          <p:nvPr/>
        </p:nvSpPr>
        <p:spPr bwMode="auto">
          <a:xfrm>
            <a:off x="8204200" y="2516188"/>
            <a:ext cx="692150" cy="396875"/>
          </a:xfrm>
          <a:prstGeom prst="rect">
            <a:avLst/>
          </a:prstGeom>
          <a:noFill/>
          <a:ln w="9525">
            <a:noFill/>
            <a:miter lim="800000"/>
          </a:ln>
        </p:spPr>
        <p:txBody>
          <a:bodyPr wrap="none">
            <a:spAutoFit/>
          </a:bodyPr>
          <a:lstStyle/>
          <a:p>
            <a:r>
              <a:rPr lang="zh-CN" sz="2000"/>
              <a:t>比较</a:t>
            </a:r>
            <a:endParaRPr lang="zh-CN" sz="2000"/>
          </a:p>
        </p:txBody>
      </p:sp>
      <p:sp>
        <p:nvSpPr>
          <p:cNvPr id="40969" name="Line 9"/>
          <p:cNvSpPr>
            <a:spLocks noChangeShapeType="1"/>
          </p:cNvSpPr>
          <p:nvPr/>
        </p:nvSpPr>
        <p:spPr bwMode="auto">
          <a:xfrm>
            <a:off x="777875" y="2703513"/>
            <a:ext cx="76200" cy="0"/>
          </a:xfrm>
          <a:prstGeom prst="line">
            <a:avLst/>
          </a:prstGeom>
          <a:noFill/>
          <a:ln w="9525">
            <a:solidFill>
              <a:schemeClr val="tx1"/>
            </a:solidFill>
            <a:round/>
          </a:ln>
        </p:spPr>
        <p:txBody>
          <a:bodyPr/>
          <a:lstStyle/>
          <a:p>
            <a:endParaRPr lang="zh-CN" altLang="en-US"/>
          </a:p>
        </p:txBody>
      </p:sp>
      <p:sp>
        <p:nvSpPr>
          <p:cNvPr id="40970" name="Line 10"/>
          <p:cNvSpPr>
            <a:spLocks noChangeShapeType="1"/>
          </p:cNvSpPr>
          <p:nvPr/>
        </p:nvSpPr>
        <p:spPr bwMode="auto">
          <a:xfrm>
            <a:off x="854075" y="2703513"/>
            <a:ext cx="0" cy="514350"/>
          </a:xfrm>
          <a:prstGeom prst="line">
            <a:avLst/>
          </a:prstGeom>
          <a:noFill/>
          <a:ln w="9525">
            <a:solidFill>
              <a:schemeClr val="tx1"/>
            </a:solidFill>
            <a:round/>
          </a:ln>
        </p:spPr>
        <p:txBody>
          <a:bodyPr/>
          <a:lstStyle/>
          <a:p>
            <a:endParaRPr lang="zh-CN" altLang="en-US"/>
          </a:p>
        </p:txBody>
      </p:sp>
      <p:sp>
        <p:nvSpPr>
          <p:cNvPr id="40971" name="Line 11"/>
          <p:cNvSpPr>
            <a:spLocks noChangeShapeType="1"/>
          </p:cNvSpPr>
          <p:nvPr/>
        </p:nvSpPr>
        <p:spPr bwMode="auto">
          <a:xfrm>
            <a:off x="777875" y="2474913"/>
            <a:ext cx="2133600" cy="0"/>
          </a:xfrm>
          <a:prstGeom prst="line">
            <a:avLst/>
          </a:prstGeom>
          <a:noFill/>
          <a:ln w="9525">
            <a:solidFill>
              <a:schemeClr val="tx1"/>
            </a:solidFill>
            <a:round/>
            <a:tailEnd type="triangle" w="med" len="med"/>
          </a:ln>
        </p:spPr>
        <p:txBody>
          <a:bodyPr/>
          <a:lstStyle/>
          <a:p>
            <a:endParaRPr lang="zh-CN" altLang="en-US"/>
          </a:p>
        </p:txBody>
      </p:sp>
      <p:sp>
        <p:nvSpPr>
          <p:cNvPr id="40972" name="Line 12"/>
          <p:cNvSpPr>
            <a:spLocks noChangeShapeType="1"/>
          </p:cNvSpPr>
          <p:nvPr/>
        </p:nvSpPr>
        <p:spPr bwMode="auto">
          <a:xfrm flipV="1">
            <a:off x="2682875" y="2703513"/>
            <a:ext cx="0" cy="590550"/>
          </a:xfrm>
          <a:prstGeom prst="line">
            <a:avLst/>
          </a:prstGeom>
          <a:noFill/>
          <a:ln w="9525">
            <a:solidFill>
              <a:schemeClr val="tx1"/>
            </a:solidFill>
            <a:round/>
          </a:ln>
        </p:spPr>
        <p:txBody>
          <a:bodyPr/>
          <a:lstStyle/>
          <a:p>
            <a:endParaRPr lang="zh-CN" altLang="en-US"/>
          </a:p>
        </p:txBody>
      </p:sp>
      <p:sp>
        <p:nvSpPr>
          <p:cNvPr id="40973" name="Line 13"/>
          <p:cNvSpPr>
            <a:spLocks noChangeShapeType="1"/>
          </p:cNvSpPr>
          <p:nvPr/>
        </p:nvSpPr>
        <p:spPr bwMode="auto">
          <a:xfrm>
            <a:off x="2682875" y="2703513"/>
            <a:ext cx="228600" cy="0"/>
          </a:xfrm>
          <a:prstGeom prst="line">
            <a:avLst/>
          </a:prstGeom>
          <a:noFill/>
          <a:ln w="9525">
            <a:solidFill>
              <a:schemeClr val="tx1"/>
            </a:solidFill>
            <a:round/>
            <a:tailEnd type="triangle" w="med" len="med"/>
          </a:ln>
        </p:spPr>
        <p:txBody>
          <a:bodyPr/>
          <a:lstStyle/>
          <a:p>
            <a:endParaRPr lang="zh-CN" altLang="en-US"/>
          </a:p>
        </p:txBody>
      </p:sp>
      <p:sp>
        <p:nvSpPr>
          <p:cNvPr id="40974" name="Oval 14"/>
          <p:cNvSpPr>
            <a:spLocks noChangeArrowheads="1"/>
          </p:cNvSpPr>
          <p:nvPr/>
        </p:nvSpPr>
        <p:spPr bwMode="auto">
          <a:xfrm>
            <a:off x="2873375" y="2398713"/>
            <a:ext cx="381000" cy="381000"/>
          </a:xfrm>
          <a:prstGeom prst="ellipse">
            <a:avLst/>
          </a:prstGeom>
          <a:noFill/>
          <a:ln w="9525">
            <a:solidFill>
              <a:schemeClr val="tx1"/>
            </a:solidFill>
            <a:round/>
          </a:ln>
        </p:spPr>
        <p:txBody>
          <a:bodyPr wrap="none" anchor="ctr"/>
          <a:lstStyle/>
          <a:p>
            <a:pPr algn="ctr"/>
            <a:r>
              <a:rPr lang="zh-CN" altLang="zh-CN" sz="2400"/>
              <a:t> ||</a:t>
            </a:r>
            <a:endParaRPr lang="zh-CN" altLang="zh-CN" sz="2400"/>
          </a:p>
        </p:txBody>
      </p:sp>
      <p:sp>
        <p:nvSpPr>
          <p:cNvPr id="40975" name="Line 15"/>
          <p:cNvSpPr>
            <a:spLocks noChangeShapeType="1"/>
          </p:cNvSpPr>
          <p:nvPr/>
        </p:nvSpPr>
        <p:spPr bwMode="auto">
          <a:xfrm>
            <a:off x="5270500" y="2570163"/>
            <a:ext cx="685800" cy="0"/>
          </a:xfrm>
          <a:prstGeom prst="line">
            <a:avLst/>
          </a:prstGeom>
          <a:noFill/>
          <a:ln w="9525">
            <a:solidFill>
              <a:schemeClr val="tx1"/>
            </a:solidFill>
            <a:round/>
            <a:tailEnd type="triangle" w="med" len="med"/>
          </a:ln>
        </p:spPr>
        <p:txBody>
          <a:bodyPr/>
          <a:lstStyle/>
          <a:p>
            <a:endParaRPr lang="zh-CN" altLang="en-US"/>
          </a:p>
        </p:txBody>
      </p:sp>
      <p:sp>
        <p:nvSpPr>
          <p:cNvPr id="40976" name="Line 16"/>
          <p:cNvSpPr>
            <a:spLocks noChangeShapeType="1"/>
          </p:cNvSpPr>
          <p:nvPr/>
        </p:nvSpPr>
        <p:spPr bwMode="auto">
          <a:xfrm flipV="1">
            <a:off x="5613400" y="2932113"/>
            <a:ext cx="381000" cy="228600"/>
          </a:xfrm>
          <a:prstGeom prst="line">
            <a:avLst/>
          </a:prstGeom>
          <a:noFill/>
          <a:ln w="9525">
            <a:solidFill>
              <a:schemeClr val="tx1"/>
            </a:solidFill>
            <a:prstDash val="sysDot"/>
            <a:round/>
            <a:tailEnd type="triangle" w="med" len="med"/>
          </a:ln>
        </p:spPr>
        <p:txBody>
          <a:bodyPr/>
          <a:lstStyle/>
          <a:p>
            <a:endParaRPr lang="zh-CN" altLang="en-US"/>
          </a:p>
        </p:txBody>
      </p:sp>
      <p:sp>
        <p:nvSpPr>
          <p:cNvPr id="40977" name="Line 17"/>
          <p:cNvSpPr>
            <a:spLocks noChangeShapeType="1"/>
          </p:cNvSpPr>
          <p:nvPr/>
        </p:nvSpPr>
        <p:spPr bwMode="auto">
          <a:xfrm>
            <a:off x="6299200" y="2855913"/>
            <a:ext cx="228600" cy="0"/>
          </a:xfrm>
          <a:prstGeom prst="line">
            <a:avLst/>
          </a:prstGeom>
          <a:noFill/>
          <a:ln w="9525">
            <a:solidFill>
              <a:schemeClr val="tx1"/>
            </a:solidFill>
            <a:round/>
          </a:ln>
        </p:spPr>
        <p:txBody>
          <a:bodyPr/>
          <a:lstStyle/>
          <a:p>
            <a:endParaRPr lang="zh-CN" altLang="en-US"/>
          </a:p>
        </p:txBody>
      </p:sp>
      <p:sp>
        <p:nvSpPr>
          <p:cNvPr id="40978" name="Line 18"/>
          <p:cNvSpPr>
            <a:spLocks noChangeShapeType="1"/>
          </p:cNvSpPr>
          <p:nvPr/>
        </p:nvSpPr>
        <p:spPr bwMode="auto">
          <a:xfrm>
            <a:off x="6527800" y="2855913"/>
            <a:ext cx="0" cy="228600"/>
          </a:xfrm>
          <a:prstGeom prst="line">
            <a:avLst/>
          </a:prstGeom>
          <a:noFill/>
          <a:ln w="9525">
            <a:solidFill>
              <a:schemeClr val="tx1"/>
            </a:solidFill>
            <a:round/>
          </a:ln>
        </p:spPr>
        <p:txBody>
          <a:bodyPr/>
          <a:lstStyle/>
          <a:p>
            <a:endParaRPr lang="zh-CN" altLang="en-US"/>
          </a:p>
        </p:txBody>
      </p:sp>
      <p:sp>
        <p:nvSpPr>
          <p:cNvPr id="40979" name="Oval 19"/>
          <p:cNvSpPr>
            <a:spLocks noChangeArrowheads="1"/>
          </p:cNvSpPr>
          <p:nvPr/>
        </p:nvSpPr>
        <p:spPr bwMode="auto">
          <a:xfrm>
            <a:off x="7518400" y="2227263"/>
            <a:ext cx="381000" cy="381000"/>
          </a:xfrm>
          <a:prstGeom prst="ellipse">
            <a:avLst/>
          </a:prstGeom>
          <a:noFill/>
          <a:ln w="9525">
            <a:solidFill>
              <a:schemeClr val="tx1"/>
            </a:solidFill>
            <a:round/>
          </a:ln>
        </p:spPr>
        <p:txBody>
          <a:bodyPr wrap="none" anchor="ctr"/>
          <a:lstStyle/>
          <a:p>
            <a:pPr algn="ctr"/>
            <a:r>
              <a:rPr lang="zh-CN" altLang="zh-CN" sz="2000"/>
              <a:t>H</a:t>
            </a:r>
            <a:endParaRPr lang="zh-CN" altLang="zh-CN" sz="2000"/>
          </a:p>
        </p:txBody>
      </p:sp>
      <p:sp>
        <p:nvSpPr>
          <p:cNvPr id="40980" name="Line 20"/>
          <p:cNvSpPr>
            <a:spLocks noChangeShapeType="1"/>
          </p:cNvSpPr>
          <p:nvPr/>
        </p:nvSpPr>
        <p:spPr bwMode="auto">
          <a:xfrm>
            <a:off x="7899400" y="2398713"/>
            <a:ext cx="685800" cy="0"/>
          </a:xfrm>
          <a:prstGeom prst="line">
            <a:avLst/>
          </a:prstGeom>
          <a:noFill/>
          <a:ln w="9525">
            <a:solidFill>
              <a:schemeClr val="tx1"/>
            </a:solidFill>
            <a:round/>
          </a:ln>
        </p:spPr>
        <p:txBody>
          <a:bodyPr/>
          <a:lstStyle/>
          <a:p>
            <a:endParaRPr lang="zh-CN" altLang="en-US"/>
          </a:p>
        </p:txBody>
      </p:sp>
      <p:sp>
        <p:nvSpPr>
          <p:cNvPr id="40981" name="Line 21"/>
          <p:cNvSpPr>
            <a:spLocks noChangeShapeType="1"/>
          </p:cNvSpPr>
          <p:nvPr/>
        </p:nvSpPr>
        <p:spPr bwMode="auto">
          <a:xfrm>
            <a:off x="8585200" y="2398713"/>
            <a:ext cx="0" cy="152400"/>
          </a:xfrm>
          <a:prstGeom prst="line">
            <a:avLst/>
          </a:prstGeom>
          <a:noFill/>
          <a:ln w="9525">
            <a:solidFill>
              <a:schemeClr val="tx1"/>
            </a:solidFill>
            <a:round/>
            <a:tailEnd type="triangle" w="med" len="med"/>
          </a:ln>
        </p:spPr>
        <p:txBody>
          <a:bodyPr/>
          <a:lstStyle/>
          <a:p>
            <a:endParaRPr lang="zh-CN" altLang="en-US"/>
          </a:p>
        </p:txBody>
      </p:sp>
      <p:sp>
        <p:nvSpPr>
          <p:cNvPr id="40982" name="Line 22"/>
          <p:cNvSpPr>
            <a:spLocks noChangeShapeType="1"/>
          </p:cNvSpPr>
          <p:nvPr/>
        </p:nvSpPr>
        <p:spPr bwMode="auto">
          <a:xfrm flipV="1">
            <a:off x="8585200" y="2932113"/>
            <a:ext cx="0" cy="152400"/>
          </a:xfrm>
          <a:prstGeom prst="line">
            <a:avLst/>
          </a:prstGeom>
          <a:noFill/>
          <a:ln w="9525">
            <a:solidFill>
              <a:schemeClr val="tx1"/>
            </a:solidFill>
            <a:round/>
            <a:tailEnd type="triangle" w="med" len="med"/>
          </a:ln>
        </p:spPr>
        <p:txBody>
          <a:bodyPr/>
          <a:lstStyle/>
          <a:p>
            <a:endParaRPr lang="zh-CN" altLang="en-US"/>
          </a:p>
        </p:txBody>
      </p:sp>
      <p:sp>
        <p:nvSpPr>
          <p:cNvPr id="40983" name="Oval 23"/>
          <p:cNvSpPr>
            <a:spLocks noChangeArrowheads="1"/>
          </p:cNvSpPr>
          <p:nvPr/>
        </p:nvSpPr>
        <p:spPr bwMode="auto">
          <a:xfrm>
            <a:off x="1082675" y="3141663"/>
            <a:ext cx="457200" cy="381000"/>
          </a:xfrm>
          <a:prstGeom prst="ellipse">
            <a:avLst/>
          </a:prstGeom>
          <a:noFill/>
          <a:ln w="9525">
            <a:solidFill>
              <a:schemeClr val="tx1"/>
            </a:solidFill>
            <a:round/>
          </a:ln>
        </p:spPr>
        <p:txBody>
          <a:bodyPr wrap="none" anchor="ctr"/>
          <a:lstStyle/>
          <a:p>
            <a:pPr algn="ctr"/>
            <a:r>
              <a:rPr lang="zh-CN" altLang="zh-CN" sz="2400"/>
              <a:t>||</a:t>
            </a:r>
            <a:endParaRPr lang="zh-CN" altLang="zh-CN" sz="2400"/>
          </a:p>
        </p:txBody>
      </p:sp>
      <p:sp>
        <p:nvSpPr>
          <p:cNvPr id="40984" name="Line 24"/>
          <p:cNvSpPr>
            <a:spLocks noChangeShapeType="1"/>
          </p:cNvSpPr>
          <p:nvPr/>
        </p:nvSpPr>
        <p:spPr bwMode="auto">
          <a:xfrm>
            <a:off x="854075" y="3217863"/>
            <a:ext cx="228600" cy="0"/>
          </a:xfrm>
          <a:prstGeom prst="line">
            <a:avLst/>
          </a:prstGeom>
          <a:noFill/>
          <a:ln w="9525">
            <a:solidFill>
              <a:schemeClr val="tx1"/>
            </a:solidFill>
            <a:round/>
            <a:tailEnd type="triangle" w="med" len="med"/>
          </a:ln>
        </p:spPr>
        <p:txBody>
          <a:bodyPr/>
          <a:lstStyle/>
          <a:p>
            <a:endParaRPr lang="zh-CN" altLang="en-US"/>
          </a:p>
        </p:txBody>
      </p:sp>
      <p:sp>
        <p:nvSpPr>
          <p:cNvPr id="40985" name="Line 25"/>
          <p:cNvSpPr>
            <a:spLocks noChangeShapeType="1"/>
          </p:cNvSpPr>
          <p:nvPr/>
        </p:nvSpPr>
        <p:spPr bwMode="auto">
          <a:xfrm>
            <a:off x="854075" y="3446463"/>
            <a:ext cx="228600" cy="0"/>
          </a:xfrm>
          <a:prstGeom prst="line">
            <a:avLst/>
          </a:prstGeom>
          <a:noFill/>
          <a:ln w="9525">
            <a:solidFill>
              <a:schemeClr val="tx1"/>
            </a:solidFill>
            <a:round/>
            <a:tailEnd type="triangle" w="med" len="med"/>
          </a:ln>
        </p:spPr>
        <p:txBody>
          <a:bodyPr/>
          <a:lstStyle/>
          <a:p>
            <a:endParaRPr lang="zh-CN" altLang="en-US"/>
          </a:p>
        </p:txBody>
      </p:sp>
      <p:sp>
        <p:nvSpPr>
          <p:cNvPr id="40986" name="Text Box 26"/>
          <p:cNvSpPr txBox="1">
            <a:spLocks noChangeArrowheads="1"/>
          </p:cNvSpPr>
          <p:nvPr/>
        </p:nvSpPr>
        <p:spPr bwMode="auto">
          <a:xfrm>
            <a:off x="457200" y="3181350"/>
            <a:ext cx="387350" cy="457200"/>
          </a:xfrm>
          <a:prstGeom prst="rect">
            <a:avLst/>
          </a:prstGeom>
          <a:noFill/>
          <a:ln w="9525">
            <a:noFill/>
            <a:miter lim="800000"/>
          </a:ln>
        </p:spPr>
        <p:txBody>
          <a:bodyPr wrap="none">
            <a:spAutoFit/>
          </a:bodyPr>
          <a:lstStyle/>
          <a:p>
            <a:r>
              <a:rPr lang="zh-CN" altLang="zh-CN" sz="2400"/>
              <a:t>S</a:t>
            </a:r>
            <a:endParaRPr lang="zh-CN" altLang="zh-CN" sz="2400"/>
          </a:p>
        </p:txBody>
      </p:sp>
      <p:sp>
        <p:nvSpPr>
          <p:cNvPr id="40987" name="Line 27"/>
          <p:cNvSpPr>
            <a:spLocks noChangeShapeType="1"/>
          </p:cNvSpPr>
          <p:nvPr/>
        </p:nvSpPr>
        <p:spPr bwMode="auto">
          <a:xfrm>
            <a:off x="1539875" y="3332163"/>
            <a:ext cx="381000" cy="0"/>
          </a:xfrm>
          <a:prstGeom prst="line">
            <a:avLst/>
          </a:prstGeom>
          <a:noFill/>
          <a:ln w="9525">
            <a:solidFill>
              <a:schemeClr val="tx1"/>
            </a:solidFill>
            <a:round/>
            <a:tailEnd type="triangle" w="med" len="med"/>
          </a:ln>
        </p:spPr>
        <p:txBody>
          <a:bodyPr/>
          <a:lstStyle/>
          <a:p>
            <a:endParaRPr lang="zh-CN" altLang="en-US"/>
          </a:p>
        </p:txBody>
      </p:sp>
      <p:sp>
        <p:nvSpPr>
          <p:cNvPr id="40988" name="Line 28"/>
          <p:cNvSpPr>
            <a:spLocks noChangeShapeType="1"/>
          </p:cNvSpPr>
          <p:nvPr/>
        </p:nvSpPr>
        <p:spPr bwMode="auto">
          <a:xfrm>
            <a:off x="2301875" y="3332163"/>
            <a:ext cx="381000" cy="0"/>
          </a:xfrm>
          <a:prstGeom prst="line">
            <a:avLst/>
          </a:prstGeom>
          <a:noFill/>
          <a:ln w="9525">
            <a:solidFill>
              <a:schemeClr val="tx1"/>
            </a:solidFill>
            <a:round/>
          </a:ln>
        </p:spPr>
        <p:txBody>
          <a:bodyPr/>
          <a:lstStyle/>
          <a:p>
            <a:endParaRPr lang="zh-CN" altLang="en-US"/>
          </a:p>
        </p:txBody>
      </p:sp>
      <p:sp>
        <p:nvSpPr>
          <p:cNvPr id="40989" name="Oval 29"/>
          <p:cNvSpPr>
            <a:spLocks noChangeArrowheads="1"/>
          </p:cNvSpPr>
          <p:nvPr/>
        </p:nvSpPr>
        <p:spPr bwMode="auto">
          <a:xfrm>
            <a:off x="6832600" y="2227263"/>
            <a:ext cx="381000" cy="381000"/>
          </a:xfrm>
          <a:prstGeom prst="ellipse">
            <a:avLst/>
          </a:prstGeom>
          <a:noFill/>
          <a:ln w="9525">
            <a:solidFill>
              <a:schemeClr val="tx1"/>
            </a:solidFill>
            <a:round/>
          </a:ln>
        </p:spPr>
        <p:txBody>
          <a:bodyPr wrap="none" anchor="ctr"/>
          <a:lstStyle/>
          <a:p>
            <a:pPr algn="ctr"/>
            <a:r>
              <a:rPr lang="zh-CN" altLang="zh-CN" sz="2400"/>
              <a:t> ||</a:t>
            </a:r>
            <a:endParaRPr lang="zh-CN" altLang="zh-CN" sz="2400"/>
          </a:p>
        </p:txBody>
      </p:sp>
      <p:sp>
        <p:nvSpPr>
          <p:cNvPr id="40990" name="Line 30"/>
          <p:cNvSpPr>
            <a:spLocks noChangeShapeType="1"/>
          </p:cNvSpPr>
          <p:nvPr/>
        </p:nvSpPr>
        <p:spPr bwMode="auto">
          <a:xfrm>
            <a:off x="6299200" y="2379663"/>
            <a:ext cx="533400" cy="0"/>
          </a:xfrm>
          <a:prstGeom prst="line">
            <a:avLst/>
          </a:prstGeom>
          <a:noFill/>
          <a:ln w="9525">
            <a:solidFill>
              <a:schemeClr val="tx1"/>
            </a:solidFill>
            <a:round/>
            <a:tailEnd type="triangle" w="med" len="med"/>
          </a:ln>
        </p:spPr>
        <p:txBody>
          <a:bodyPr/>
          <a:lstStyle/>
          <a:p>
            <a:endParaRPr lang="zh-CN" altLang="en-US"/>
          </a:p>
        </p:txBody>
      </p:sp>
      <p:sp>
        <p:nvSpPr>
          <p:cNvPr id="40991" name="Line 31"/>
          <p:cNvSpPr>
            <a:spLocks noChangeShapeType="1"/>
          </p:cNvSpPr>
          <p:nvPr/>
        </p:nvSpPr>
        <p:spPr bwMode="auto">
          <a:xfrm>
            <a:off x="6604000" y="2532063"/>
            <a:ext cx="228600" cy="0"/>
          </a:xfrm>
          <a:prstGeom prst="line">
            <a:avLst/>
          </a:prstGeom>
          <a:noFill/>
          <a:ln w="9525">
            <a:solidFill>
              <a:schemeClr val="tx1"/>
            </a:solidFill>
            <a:round/>
            <a:tailEnd type="triangle" w="med" len="med"/>
          </a:ln>
        </p:spPr>
        <p:txBody>
          <a:bodyPr/>
          <a:lstStyle/>
          <a:p>
            <a:endParaRPr lang="zh-CN" altLang="en-US"/>
          </a:p>
        </p:txBody>
      </p:sp>
      <p:sp>
        <p:nvSpPr>
          <p:cNvPr id="40992" name="Text Box 32"/>
          <p:cNvSpPr txBox="1">
            <a:spLocks noChangeArrowheads="1"/>
          </p:cNvSpPr>
          <p:nvPr/>
        </p:nvSpPr>
        <p:spPr bwMode="auto">
          <a:xfrm>
            <a:off x="6280150" y="2341563"/>
            <a:ext cx="387350" cy="457200"/>
          </a:xfrm>
          <a:prstGeom prst="rect">
            <a:avLst/>
          </a:prstGeom>
          <a:noFill/>
          <a:ln w="9525">
            <a:noFill/>
            <a:miter lim="800000"/>
          </a:ln>
        </p:spPr>
        <p:txBody>
          <a:bodyPr wrap="none">
            <a:spAutoFit/>
          </a:bodyPr>
          <a:lstStyle/>
          <a:p>
            <a:r>
              <a:rPr lang="zh-CN" altLang="zh-CN" sz="2400"/>
              <a:t>S</a:t>
            </a:r>
            <a:endParaRPr lang="zh-CN" altLang="zh-CN" sz="2400"/>
          </a:p>
        </p:txBody>
      </p:sp>
      <p:sp>
        <p:nvSpPr>
          <p:cNvPr id="40993" name="Line 33"/>
          <p:cNvSpPr>
            <a:spLocks noChangeShapeType="1"/>
          </p:cNvSpPr>
          <p:nvPr/>
        </p:nvSpPr>
        <p:spPr bwMode="auto">
          <a:xfrm>
            <a:off x="7213600" y="2379663"/>
            <a:ext cx="304800" cy="0"/>
          </a:xfrm>
          <a:prstGeom prst="line">
            <a:avLst/>
          </a:prstGeom>
          <a:noFill/>
          <a:ln w="9525">
            <a:solidFill>
              <a:schemeClr val="tx1"/>
            </a:solidFill>
            <a:round/>
            <a:tailEnd type="triangle" w="med" len="med"/>
          </a:ln>
        </p:spPr>
        <p:txBody>
          <a:bodyPr/>
          <a:lstStyle/>
          <a:p>
            <a:endParaRPr lang="zh-CN" altLang="en-US"/>
          </a:p>
        </p:txBody>
      </p:sp>
      <p:sp>
        <p:nvSpPr>
          <p:cNvPr id="40994" name="Line 34"/>
          <p:cNvSpPr>
            <a:spLocks noChangeShapeType="1"/>
          </p:cNvSpPr>
          <p:nvPr/>
        </p:nvSpPr>
        <p:spPr bwMode="auto">
          <a:xfrm>
            <a:off x="6527800" y="3084513"/>
            <a:ext cx="2057400" cy="0"/>
          </a:xfrm>
          <a:prstGeom prst="line">
            <a:avLst/>
          </a:prstGeom>
          <a:noFill/>
          <a:ln w="9525">
            <a:solidFill>
              <a:schemeClr val="tx1"/>
            </a:solidFill>
            <a:round/>
          </a:ln>
        </p:spPr>
        <p:txBody>
          <a:bodyPr/>
          <a:lstStyle/>
          <a:p>
            <a:endParaRPr lang="zh-CN" altLang="en-US"/>
          </a:p>
        </p:txBody>
      </p:sp>
      <p:sp>
        <p:nvSpPr>
          <p:cNvPr id="40995" name="Line 35"/>
          <p:cNvSpPr>
            <a:spLocks noChangeShapeType="1"/>
          </p:cNvSpPr>
          <p:nvPr/>
        </p:nvSpPr>
        <p:spPr bwMode="auto">
          <a:xfrm>
            <a:off x="3276600" y="2570163"/>
            <a:ext cx="304800" cy="0"/>
          </a:xfrm>
          <a:prstGeom prst="line">
            <a:avLst/>
          </a:prstGeom>
          <a:noFill/>
          <a:ln w="9525">
            <a:solidFill>
              <a:schemeClr val="tx1"/>
            </a:solidFill>
            <a:round/>
            <a:tailEnd type="triangle" w="med" len="med"/>
          </a:ln>
        </p:spPr>
        <p:txBody>
          <a:bodyPr/>
          <a:lstStyle/>
          <a:p>
            <a:endParaRPr lang="zh-CN" altLang="en-US"/>
          </a:p>
        </p:txBody>
      </p:sp>
      <p:sp>
        <p:nvSpPr>
          <p:cNvPr id="40996" name="Oval 36"/>
          <p:cNvSpPr>
            <a:spLocks noChangeArrowheads="1"/>
          </p:cNvSpPr>
          <p:nvPr/>
        </p:nvSpPr>
        <p:spPr bwMode="auto">
          <a:xfrm>
            <a:off x="3581400" y="2398713"/>
            <a:ext cx="381000" cy="381000"/>
          </a:xfrm>
          <a:prstGeom prst="ellipse">
            <a:avLst/>
          </a:prstGeom>
          <a:noFill/>
          <a:ln w="9525">
            <a:solidFill>
              <a:schemeClr val="tx1"/>
            </a:solidFill>
            <a:round/>
          </a:ln>
        </p:spPr>
        <p:txBody>
          <a:bodyPr wrap="none" anchor="ctr"/>
          <a:lstStyle/>
          <a:p>
            <a:pPr algn="ctr"/>
            <a:r>
              <a:rPr lang="zh-CN" altLang="zh-CN" sz="2000"/>
              <a:t>E</a:t>
            </a:r>
            <a:endParaRPr lang="zh-CN" altLang="zh-CN" sz="2000"/>
          </a:p>
        </p:txBody>
      </p:sp>
      <p:sp>
        <p:nvSpPr>
          <p:cNvPr id="40997" name="Line 37"/>
          <p:cNvSpPr>
            <a:spLocks noChangeShapeType="1"/>
          </p:cNvSpPr>
          <p:nvPr/>
        </p:nvSpPr>
        <p:spPr bwMode="auto">
          <a:xfrm flipV="1">
            <a:off x="3771900" y="2779713"/>
            <a:ext cx="0" cy="533400"/>
          </a:xfrm>
          <a:prstGeom prst="line">
            <a:avLst/>
          </a:prstGeom>
          <a:noFill/>
          <a:ln w="9525">
            <a:solidFill>
              <a:schemeClr val="tx1"/>
            </a:solidFill>
            <a:round/>
            <a:tailEnd type="triangle" w="med" len="med"/>
          </a:ln>
        </p:spPr>
        <p:txBody>
          <a:bodyPr/>
          <a:lstStyle/>
          <a:p>
            <a:endParaRPr lang="zh-CN" altLang="en-US"/>
          </a:p>
        </p:txBody>
      </p:sp>
      <p:sp>
        <p:nvSpPr>
          <p:cNvPr id="40998" name="Text Box 38"/>
          <p:cNvSpPr txBox="1">
            <a:spLocks noChangeArrowheads="1"/>
          </p:cNvSpPr>
          <p:nvPr/>
        </p:nvSpPr>
        <p:spPr bwMode="auto">
          <a:xfrm>
            <a:off x="3622675" y="3276600"/>
            <a:ext cx="387350" cy="457200"/>
          </a:xfrm>
          <a:prstGeom prst="rect">
            <a:avLst/>
          </a:prstGeom>
          <a:noFill/>
          <a:ln w="9525">
            <a:noFill/>
            <a:miter lim="800000"/>
          </a:ln>
        </p:spPr>
        <p:txBody>
          <a:bodyPr wrap="none">
            <a:spAutoFit/>
          </a:bodyPr>
          <a:lstStyle/>
          <a:p>
            <a:r>
              <a:rPr lang="zh-CN" altLang="zh-CN" sz="2400"/>
              <a:t>K</a:t>
            </a:r>
            <a:endParaRPr lang="zh-CN" altLang="zh-CN" sz="2400"/>
          </a:p>
        </p:txBody>
      </p:sp>
      <p:sp>
        <p:nvSpPr>
          <p:cNvPr id="40999" name="Line 39"/>
          <p:cNvSpPr>
            <a:spLocks noChangeShapeType="1"/>
          </p:cNvSpPr>
          <p:nvPr/>
        </p:nvSpPr>
        <p:spPr bwMode="auto">
          <a:xfrm>
            <a:off x="3962400" y="2551113"/>
            <a:ext cx="228600" cy="0"/>
          </a:xfrm>
          <a:prstGeom prst="line">
            <a:avLst/>
          </a:prstGeom>
          <a:noFill/>
          <a:ln w="9525">
            <a:solidFill>
              <a:schemeClr val="tx1"/>
            </a:solidFill>
            <a:round/>
            <a:tailEnd type="triangle" w="med" len="med"/>
          </a:ln>
        </p:spPr>
        <p:txBody>
          <a:bodyPr/>
          <a:lstStyle/>
          <a:p>
            <a:endParaRPr lang="zh-CN" altLang="en-US"/>
          </a:p>
        </p:txBody>
      </p:sp>
      <p:sp>
        <p:nvSpPr>
          <p:cNvPr id="41000" name="Rectangle 40"/>
          <p:cNvSpPr>
            <a:spLocks noChangeArrowheads="1"/>
          </p:cNvSpPr>
          <p:nvPr/>
        </p:nvSpPr>
        <p:spPr bwMode="auto">
          <a:xfrm>
            <a:off x="4229100" y="2189163"/>
            <a:ext cx="381000" cy="762000"/>
          </a:xfrm>
          <a:prstGeom prst="rect">
            <a:avLst/>
          </a:prstGeom>
          <a:solidFill>
            <a:schemeClr val="accent1"/>
          </a:solidFill>
          <a:ln w="9525">
            <a:solidFill>
              <a:schemeClr val="tx1"/>
            </a:solidFill>
            <a:miter lim="800000"/>
          </a:ln>
        </p:spPr>
        <p:txBody>
          <a:bodyPr wrap="none" anchor="ctr"/>
          <a:lstStyle/>
          <a:p>
            <a:endParaRPr lang="zh-CN" altLang="en-US"/>
          </a:p>
        </p:txBody>
      </p:sp>
      <p:sp>
        <p:nvSpPr>
          <p:cNvPr id="41001" name="Line 41"/>
          <p:cNvSpPr>
            <a:spLocks noChangeShapeType="1"/>
          </p:cNvSpPr>
          <p:nvPr/>
        </p:nvSpPr>
        <p:spPr bwMode="auto">
          <a:xfrm>
            <a:off x="4610100" y="2551113"/>
            <a:ext cx="304800" cy="0"/>
          </a:xfrm>
          <a:prstGeom prst="line">
            <a:avLst/>
          </a:prstGeom>
          <a:noFill/>
          <a:ln w="9525">
            <a:solidFill>
              <a:schemeClr val="tx1"/>
            </a:solidFill>
            <a:round/>
            <a:tailEnd type="triangle" w="med" len="med"/>
          </a:ln>
        </p:spPr>
        <p:txBody>
          <a:bodyPr/>
          <a:lstStyle/>
          <a:p>
            <a:endParaRPr lang="zh-CN" altLang="en-US"/>
          </a:p>
        </p:txBody>
      </p:sp>
      <p:sp>
        <p:nvSpPr>
          <p:cNvPr id="41002" name="Oval 42"/>
          <p:cNvSpPr>
            <a:spLocks noChangeArrowheads="1"/>
          </p:cNvSpPr>
          <p:nvPr/>
        </p:nvSpPr>
        <p:spPr bwMode="auto">
          <a:xfrm>
            <a:off x="4895850" y="2398713"/>
            <a:ext cx="381000" cy="381000"/>
          </a:xfrm>
          <a:prstGeom prst="ellipse">
            <a:avLst/>
          </a:prstGeom>
          <a:noFill/>
          <a:ln w="9525">
            <a:solidFill>
              <a:schemeClr val="tx1"/>
            </a:solidFill>
            <a:round/>
          </a:ln>
        </p:spPr>
        <p:txBody>
          <a:bodyPr wrap="none" anchor="ctr"/>
          <a:lstStyle/>
          <a:p>
            <a:pPr algn="ctr"/>
            <a:r>
              <a:rPr lang="zh-CN" altLang="zh-CN" sz="2000"/>
              <a:t>D</a:t>
            </a:r>
            <a:endParaRPr lang="zh-CN" altLang="zh-CN" sz="2000"/>
          </a:p>
        </p:txBody>
      </p:sp>
      <p:sp>
        <p:nvSpPr>
          <p:cNvPr id="41003" name="Line 43"/>
          <p:cNvSpPr>
            <a:spLocks noChangeShapeType="1"/>
          </p:cNvSpPr>
          <p:nvPr/>
        </p:nvSpPr>
        <p:spPr bwMode="auto">
          <a:xfrm flipV="1">
            <a:off x="5095875" y="2779713"/>
            <a:ext cx="0" cy="533400"/>
          </a:xfrm>
          <a:prstGeom prst="line">
            <a:avLst/>
          </a:prstGeom>
          <a:noFill/>
          <a:ln w="9525">
            <a:solidFill>
              <a:schemeClr val="tx1"/>
            </a:solidFill>
            <a:round/>
            <a:tailEnd type="triangle" w="med" len="med"/>
          </a:ln>
        </p:spPr>
        <p:txBody>
          <a:bodyPr/>
          <a:lstStyle/>
          <a:p>
            <a:endParaRPr lang="zh-CN" altLang="en-US"/>
          </a:p>
        </p:txBody>
      </p:sp>
      <p:sp>
        <p:nvSpPr>
          <p:cNvPr id="41004" name="Text Box 44"/>
          <p:cNvSpPr txBox="1">
            <a:spLocks noChangeArrowheads="1"/>
          </p:cNvSpPr>
          <p:nvPr/>
        </p:nvSpPr>
        <p:spPr bwMode="auto">
          <a:xfrm>
            <a:off x="4946650" y="3276600"/>
            <a:ext cx="387350" cy="457200"/>
          </a:xfrm>
          <a:prstGeom prst="rect">
            <a:avLst/>
          </a:prstGeom>
          <a:noFill/>
          <a:ln w="9525">
            <a:noFill/>
            <a:miter lim="800000"/>
          </a:ln>
        </p:spPr>
        <p:txBody>
          <a:bodyPr wrap="none">
            <a:spAutoFit/>
          </a:bodyPr>
          <a:lstStyle/>
          <a:p>
            <a:r>
              <a:rPr lang="zh-CN" altLang="zh-CN" sz="2400"/>
              <a:t>K</a:t>
            </a:r>
            <a:endParaRPr lang="zh-CN" altLang="zh-CN" sz="2400"/>
          </a:p>
        </p:txBody>
      </p:sp>
      <p:sp>
        <p:nvSpPr>
          <p:cNvPr id="41005" name="Rectangle 45"/>
          <p:cNvSpPr>
            <a:spLocks noChangeArrowheads="1"/>
          </p:cNvSpPr>
          <p:nvPr/>
        </p:nvSpPr>
        <p:spPr bwMode="auto">
          <a:xfrm>
            <a:off x="2193925" y="5410200"/>
            <a:ext cx="4400550" cy="457200"/>
          </a:xfrm>
          <a:prstGeom prst="rect">
            <a:avLst/>
          </a:prstGeom>
          <a:noFill/>
          <a:ln w="9525">
            <a:noFill/>
            <a:miter lim="800000"/>
          </a:ln>
        </p:spPr>
        <p:txBody>
          <a:bodyPr wrap="none">
            <a:spAutoFit/>
          </a:bodyPr>
          <a:lstStyle/>
          <a:p>
            <a:r>
              <a:rPr lang="zh-CN" sz="2400"/>
              <a:t>图</a:t>
            </a:r>
            <a:r>
              <a:rPr lang="zh-CN" altLang="zh-CN" sz="2400"/>
              <a:t>1</a:t>
            </a:r>
            <a:r>
              <a:rPr lang="zh-CN" sz="2400"/>
              <a:t>（</a:t>
            </a:r>
            <a:r>
              <a:rPr lang="zh-CN" altLang="zh-CN" sz="2400"/>
              <a:t>f</a:t>
            </a:r>
            <a:r>
              <a:rPr lang="zh-CN" sz="2400"/>
              <a:t>）杂凑函数使用方式之六</a:t>
            </a:r>
            <a:endParaRPr lang="zh-CN" sz="240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subTitle" idx="1"/>
          </p:nvPr>
        </p:nvSpPr>
        <p:spPr>
          <a:xfrm>
            <a:off x="304800" y="1295400"/>
            <a:ext cx="8382000" cy="1557338"/>
          </a:xfrm>
        </p:spPr>
        <p:txBody>
          <a:bodyPr/>
          <a:lstStyle/>
          <a:p>
            <a:pPr marL="287655" indent="-6350" algn="l" eaLnBrk="1" hangingPunct="1">
              <a:defRPr/>
            </a:pPr>
            <a:r>
              <a:rPr lang="zh-CN" sz="2400" dirty="0" smtClean="0">
                <a:latin typeface="+mn-ea"/>
              </a:rPr>
              <a:t>由于</a:t>
            </a:r>
            <a:r>
              <a:rPr lang="zh-CN" sz="2400" dirty="0">
                <a:latin typeface="+mn-ea"/>
              </a:rPr>
              <a:t>加密运算的速度较慢，代价较高，而且很多加密算法还受到专利保护，因此在不要求保密性的情况下，</a:t>
            </a:r>
            <a:r>
              <a:rPr lang="zh-CN" sz="2400" dirty="0" smtClean="0">
                <a:latin typeface="+mn-ea"/>
              </a:rPr>
              <a:t>方式</a:t>
            </a:r>
            <a:r>
              <a:rPr lang="zh-CN" altLang="zh-CN" sz="2400" dirty="0" smtClean="0">
                <a:solidFill>
                  <a:srgbClr val="003366"/>
                </a:solidFill>
                <a:latin typeface="+mn-ea"/>
                <a:sym typeface="Wingdings" panose="05000000000000000000" pitchFamily="2" charset="2"/>
              </a:rPr>
              <a:t>①</a:t>
            </a:r>
            <a:r>
              <a:rPr lang="zh-CN" sz="2400" dirty="0" smtClean="0">
                <a:latin typeface="+mn-ea"/>
              </a:rPr>
              <a:t>和</a:t>
            </a:r>
            <a:r>
              <a:rPr lang="zh-CN" altLang="zh-CN" sz="2400" dirty="0" smtClean="0">
                <a:latin typeface="+mn-ea"/>
              </a:rPr>
              <a:t>②</a:t>
            </a:r>
            <a:r>
              <a:rPr lang="zh-CN" sz="2400" dirty="0" smtClean="0">
                <a:latin typeface="+mn-ea"/>
              </a:rPr>
              <a:t>将</a:t>
            </a:r>
            <a:r>
              <a:rPr lang="zh-CN" sz="2400" dirty="0">
                <a:latin typeface="+mn-ea"/>
              </a:rPr>
              <a:t>比其他方式更具优势。</a:t>
            </a:r>
            <a:endParaRPr lang="zh-CN" sz="2400" dirty="0">
              <a:latin typeface="+mn-ea"/>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260350"/>
            <a:ext cx="8229600" cy="1143000"/>
          </a:xfrm>
        </p:spPr>
        <p:txBody>
          <a:bodyPr/>
          <a:lstStyle/>
          <a:p>
            <a:pPr algn="l" eaLnBrk="1" hangingPunct="1"/>
            <a:r>
              <a:rPr lang="zh-CN" smtClean="0"/>
              <a:t>本章主要内容</a:t>
            </a:r>
            <a:endParaRPr lang="zh-CN" smtClean="0"/>
          </a:p>
        </p:txBody>
      </p:sp>
      <p:sp>
        <p:nvSpPr>
          <p:cNvPr id="26627" name="Rectangle 3"/>
          <p:cNvSpPr>
            <a:spLocks noGrp="1" noChangeArrowheads="1"/>
          </p:cNvSpPr>
          <p:nvPr>
            <p:ph type="body" idx="1"/>
          </p:nvPr>
        </p:nvSpPr>
        <p:spPr>
          <a:xfrm>
            <a:off x="179388" y="1700213"/>
            <a:ext cx="7321550" cy="3535362"/>
          </a:xfrm>
        </p:spPr>
        <p:txBody>
          <a:bodyPr/>
          <a:lstStyle/>
          <a:p>
            <a:pPr eaLnBrk="1" hangingPunct="1">
              <a:buFontTx/>
              <a:buNone/>
            </a:pPr>
            <a:r>
              <a:rPr lang="zh-CN" altLang="en-US" sz="2800" b="1" smtClean="0">
                <a:latin typeface="Times New Roman" panose="02020603050405020304" pitchFamily="18" charset="0"/>
                <a:cs typeface="Times New Roman" panose="02020603050405020304" pitchFamily="18" charset="0"/>
              </a:rPr>
              <a:t>1、Hash函数</a:t>
            </a:r>
            <a:endParaRPr lang="zh-CN" altLang="en-US" sz="2800" b="1" smtClean="0">
              <a:latin typeface="Times New Roman" panose="02020603050405020304" pitchFamily="18" charset="0"/>
              <a:cs typeface="Times New Roman" panose="02020603050405020304" pitchFamily="18" charset="0"/>
            </a:endParaRPr>
          </a:p>
          <a:p>
            <a:pPr eaLnBrk="1" hangingPunct="1">
              <a:buFontTx/>
              <a:buNone/>
            </a:pPr>
            <a:r>
              <a:rPr lang="zh-CN" altLang="en-US" sz="2800" b="1" smtClean="0">
                <a:latin typeface="Times New Roman" panose="02020603050405020304" pitchFamily="18" charset="0"/>
                <a:cs typeface="Times New Roman" panose="02020603050405020304" pitchFamily="18" charset="0"/>
              </a:rPr>
              <a:t>2、MD5杂凑算法</a:t>
            </a:r>
            <a:endParaRPr lang="zh-CN" altLang="en-US" sz="2800" b="1" smtClean="0">
              <a:latin typeface="Times New Roman" panose="02020603050405020304" pitchFamily="18" charset="0"/>
              <a:cs typeface="Times New Roman" panose="02020603050405020304" pitchFamily="18" charset="0"/>
            </a:endParaRPr>
          </a:p>
          <a:p>
            <a:pPr eaLnBrk="1" hangingPunct="1">
              <a:buFontTx/>
              <a:buNone/>
            </a:pPr>
            <a:r>
              <a:rPr lang="zh-CN" altLang="en-US" sz="2800" b="1" smtClean="0">
                <a:latin typeface="Times New Roman" panose="02020603050405020304" pitchFamily="18" charset="0"/>
                <a:cs typeface="Times New Roman" panose="02020603050405020304" pitchFamily="18" charset="0"/>
              </a:rPr>
              <a:t>3、安全杂凑算法SHA</a:t>
            </a:r>
            <a:endParaRPr lang="zh-CN" altLang="en-US" sz="2800" b="1" smtClean="0">
              <a:latin typeface="Times New Roman" panose="02020603050405020304" pitchFamily="18" charset="0"/>
              <a:cs typeface="Times New Roman" panose="02020603050405020304" pitchFamily="18" charset="0"/>
            </a:endParaRPr>
          </a:p>
          <a:p>
            <a:pPr eaLnBrk="1" hangingPunct="1">
              <a:buFontTx/>
              <a:buNone/>
            </a:pPr>
            <a:r>
              <a:rPr lang="zh-CN" altLang="en-US" sz="2800" b="1" smtClean="0">
                <a:latin typeface="Times New Roman" panose="02020603050405020304" pitchFamily="18" charset="0"/>
                <a:cs typeface="Times New Roman" panose="02020603050405020304" pitchFamily="18" charset="0"/>
              </a:rPr>
              <a:t>4、基于分组密码与离散对数的Hash函数</a:t>
            </a:r>
            <a:endParaRPr lang="en-US" altLang="zh-CN" sz="2800" b="1" smtClean="0">
              <a:latin typeface="Times New Roman" panose="02020603050405020304" pitchFamily="18" charset="0"/>
              <a:cs typeface="Times New Roman" panose="02020603050405020304" pitchFamily="18" charset="0"/>
            </a:endParaRPr>
          </a:p>
          <a:p>
            <a:pPr eaLnBrk="1" hangingPunct="1"/>
            <a:endParaRPr lang="zh-CN" altLang="en-US" sz="2800" b="1" smtClean="0">
              <a:latin typeface="Times New Roman" panose="02020603050405020304" pitchFamily="18" charset="0"/>
              <a:ea typeface="楷体_GB2312"/>
              <a:cs typeface="Times New Roman" panose="02020603050405020304" pitchFamily="18"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1260475" y="5661025"/>
            <a:ext cx="6994525" cy="706438"/>
          </a:xfrm>
        </p:spPr>
        <p:txBody>
          <a:bodyPr/>
          <a:lstStyle/>
          <a:p>
            <a:pPr eaLnBrk="1" hangingPunct="1"/>
            <a:r>
              <a:rPr lang="zh-CN" altLang="zh-CN" sz="2800" smtClean="0"/>
              <a:t>Hash</a:t>
            </a:r>
            <a:r>
              <a:rPr lang="zh-CN" sz="2800" smtClean="0"/>
              <a:t>函数一般模型</a:t>
            </a:r>
            <a:r>
              <a:rPr lang="zh-CN" sz="4000" smtClean="0"/>
              <a:t> </a:t>
            </a:r>
            <a:endParaRPr lang="zh-CN" sz="4000" smtClean="0"/>
          </a:p>
        </p:txBody>
      </p:sp>
      <p:sp>
        <p:nvSpPr>
          <p:cNvPr id="3076" name="Rectangle 3"/>
          <p:cNvSpPr>
            <a:spLocks noChangeArrowheads="1"/>
          </p:cNvSpPr>
          <p:nvPr/>
        </p:nvSpPr>
        <p:spPr bwMode="auto">
          <a:xfrm>
            <a:off x="0" y="2247900"/>
            <a:ext cx="9144000" cy="0"/>
          </a:xfrm>
          <a:prstGeom prst="rect">
            <a:avLst/>
          </a:prstGeom>
          <a:noFill/>
          <a:ln w="9525">
            <a:noFill/>
            <a:miter lim="800000"/>
          </a:ln>
        </p:spPr>
        <p:txBody>
          <a:bodyPr wrap="none" anchor="ctr">
            <a:spAutoFit/>
          </a:bodyPr>
          <a:lstStyle/>
          <a:p>
            <a:endParaRPr lang="zh-CN" altLang="en-US"/>
          </a:p>
        </p:txBody>
      </p:sp>
      <p:graphicFrame>
        <p:nvGraphicFramePr>
          <p:cNvPr id="3074" name="Object 4"/>
          <p:cNvGraphicFramePr>
            <a:graphicFrameLocks noChangeAspect="1"/>
          </p:cNvGraphicFramePr>
          <p:nvPr/>
        </p:nvGraphicFramePr>
        <p:xfrm>
          <a:off x="2771775" y="1052513"/>
          <a:ext cx="3586163" cy="4681537"/>
        </p:xfrm>
        <a:graphic>
          <a:graphicData uri="http://schemas.openxmlformats.org/presentationml/2006/ole">
            <mc:AlternateContent xmlns:mc="http://schemas.openxmlformats.org/markup-compatibility/2006">
              <mc:Choice xmlns:v="urn:schemas-microsoft-com:vml" Requires="v">
                <p:oleObj spid="_x0000_s3073" name="" r:id="rId1" imgW="2156460" imgH="2811145" progId="">
                  <p:embed/>
                </p:oleObj>
              </mc:Choice>
              <mc:Fallback>
                <p:oleObj name="" r:id="rId1" imgW="2156460" imgH="2811145" progId="">
                  <p:embed/>
                  <p:pic>
                    <p:nvPicPr>
                      <p:cNvPr id="0" name="Object 4"/>
                      <p:cNvPicPr>
                        <a:picLocks noChangeAspect="1"/>
                      </p:cNvPicPr>
                      <p:nvPr/>
                    </p:nvPicPr>
                    <p:blipFill>
                      <a:blip r:embed="rId2"/>
                      <a:stretch>
                        <a:fillRect/>
                      </a:stretch>
                    </p:blipFill>
                    <p:spPr>
                      <a:xfrm>
                        <a:off x="2771775" y="1052513"/>
                        <a:ext cx="3586163" cy="4681537"/>
                      </a:xfrm>
                      <a:prstGeom prst="rect">
                        <a:avLst/>
                      </a:prstGeom>
                      <a:noFill/>
                      <a:ln w="9525">
                        <a:noFill/>
                      </a:ln>
                    </p:spPr>
                  </p:pic>
                </p:oleObj>
              </mc:Fallback>
            </mc:AlternateContent>
          </a:graphicData>
        </a:graphic>
      </p:graphicFrame>
      <p:sp>
        <p:nvSpPr>
          <p:cNvPr id="3077" name="Rectangle 5"/>
          <p:cNvSpPr>
            <a:spLocks noChangeArrowheads="1"/>
          </p:cNvSpPr>
          <p:nvPr/>
        </p:nvSpPr>
        <p:spPr bwMode="auto">
          <a:xfrm>
            <a:off x="0" y="0"/>
            <a:ext cx="3894138" cy="646113"/>
          </a:xfrm>
          <a:prstGeom prst="rect">
            <a:avLst/>
          </a:prstGeom>
          <a:noFill/>
          <a:ln w="9525">
            <a:noFill/>
            <a:miter lim="800000"/>
          </a:ln>
        </p:spPr>
        <p:txBody>
          <a:bodyPr wrap="none">
            <a:spAutoFit/>
          </a:bodyPr>
          <a:lstStyle/>
          <a:p>
            <a:r>
              <a:rPr lang="zh-CN" altLang="zh-CN" sz="3600" b="1">
                <a:latin typeface="黑体" panose="02010609060101010101" pitchFamily="49" charset="-122"/>
                <a:ea typeface="黑体" panose="02010609060101010101" pitchFamily="49" charset="-122"/>
              </a:rPr>
              <a:t>1.</a:t>
            </a:r>
            <a:r>
              <a:rPr lang="en-US" altLang="zh-CN" sz="3600" b="1">
                <a:latin typeface="黑体" panose="02010609060101010101" pitchFamily="49" charset="-122"/>
                <a:ea typeface="黑体" panose="02010609060101010101" pitchFamily="49" charset="-122"/>
              </a:rPr>
              <a:t>4</a:t>
            </a:r>
            <a:r>
              <a:rPr lang="zh-CN" altLang="zh-CN" sz="3600" b="1">
                <a:latin typeface="黑体" panose="02010609060101010101" pitchFamily="49" charset="-122"/>
                <a:ea typeface="黑体" panose="02010609060101010101" pitchFamily="49" charset="-122"/>
              </a:rPr>
              <a:t> </a:t>
            </a:r>
            <a:r>
              <a:rPr lang="zh-CN" sz="3600" b="1">
                <a:latin typeface="黑体" panose="02010609060101010101" pitchFamily="49" charset="-122"/>
                <a:ea typeface="黑体" panose="02010609060101010101" pitchFamily="49" charset="-122"/>
              </a:rPr>
              <a:t>需求和安全性</a:t>
            </a:r>
            <a:endParaRPr lang="zh-CN" sz="3600" b="1">
              <a:latin typeface="黑体" panose="02010609060101010101" pitchFamily="49" charset="-122"/>
              <a:ea typeface="黑体" panose="02010609060101010101" pitchFamily="49"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xfrm>
            <a:off x="0" y="549275"/>
            <a:ext cx="9144000" cy="5759450"/>
          </a:xfrm>
        </p:spPr>
        <p:txBody>
          <a:bodyPr/>
          <a:lstStyle/>
          <a:p>
            <a:pPr eaLnBrk="1" hangingPunct="1">
              <a:lnSpc>
                <a:spcPct val="90000"/>
              </a:lnSpc>
            </a:pPr>
            <a:r>
              <a:rPr lang="zh-CN" sz="2800" b="1" smtClean="0">
                <a:solidFill>
                  <a:srgbClr val="00CC99"/>
                </a:solidFill>
                <a:latin typeface="Times New Roman" panose="02020603050405020304" pitchFamily="18" charset="0"/>
              </a:rPr>
              <a:t>原像</a:t>
            </a:r>
            <a:r>
              <a:rPr lang="zh-CN" sz="2800" smtClean="0"/>
              <a:t>：对于</a:t>
            </a:r>
            <a:r>
              <a:rPr lang="zh-CN" altLang="zh-CN" sz="2800" smtClean="0"/>
              <a:t>Hash</a:t>
            </a:r>
            <a:r>
              <a:rPr lang="zh-CN" sz="2800" smtClean="0"/>
              <a:t>函数</a:t>
            </a:r>
            <a:r>
              <a:rPr lang="zh-CN" altLang="zh-CN" sz="2800" smtClean="0"/>
              <a:t>h=H(x)</a:t>
            </a:r>
            <a:r>
              <a:rPr lang="zh-CN" sz="2800" smtClean="0"/>
              <a:t>，称</a:t>
            </a:r>
            <a:r>
              <a:rPr lang="zh-CN" altLang="zh-CN" sz="2800" smtClean="0"/>
              <a:t>x</a:t>
            </a:r>
            <a:r>
              <a:rPr lang="zh-CN" sz="2800" smtClean="0"/>
              <a:t>为</a:t>
            </a:r>
            <a:r>
              <a:rPr lang="zh-CN" altLang="zh-CN" sz="2800" smtClean="0"/>
              <a:t>H</a:t>
            </a:r>
            <a:r>
              <a:rPr lang="zh-CN" sz="2800" smtClean="0"/>
              <a:t>原像。</a:t>
            </a:r>
            <a:endParaRPr lang="zh-CN" sz="2800" smtClean="0"/>
          </a:p>
          <a:p>
            <a:pPr eaLnBrk="1" hangingPunct="1">
              <a:lnSpc>
                <a:spcPct val="90000"/>
              </a:lnSpc>
            </a:pPr>
            <a:r>
              <a:rPr lang="zh-CN" sz="2800" b="1" smtClean="0">
                <a:solidFill>
                  <a:srgbClr val="00CC99"/>
                </a:solidFill>
                <a:latin typeface="Times New Roman" panose="02020603050405020304" pitchFamily="18" charset="0"/>
              </a:rPr>
              <a:t>碰撞</a:t>
            </a:r>
            <a:r>
              <a:rPr lang="zh-CN" sz="2800" smtClean="0"/>
              <a:t>：因为</a:t>
            </a:r>
            <a:r>
              <a:rPr lang="zh-CN" altLang="zh-CN" sz="2800" smtClean="0"/>
              <a:t>H</a:t>
            </a:r>
            <a:r>
              <a:rPr lang="zh-CN" sz="2800" smtClean="0"/>
              <a:t>是多对一映射，所以对于任意给定的</a:t>
            </a:r>
            <a:r>
              <a:rPr lang="zh-CN" altLang="zh-CN" sz="2800" smtClean="0"/>
              <a:t>Hash</a:t>
            </a:r>
            <a:r>
              <a:rPr lang="zh-CN" sz="2800" smtClean="0"/>
              <a:t>值</a:t>
            </a:r>
            <a:r>
              <a:rPr lang="zh-CN" altLang="zh-CN" sz="2800" smtClean="0"/>
              <a:t>h</a:t>
            </a:r>
            <a:r>
              <a:rPr lang="zh-CN" sz="2800" smtClean="0"/>
              <a:t>，对应有多个原像。如果满足</a:t>
            </a:r>
            <a:r>
              <a:rPr lang="zh-CN" altLang="zh-CN" sz="2800" smtClean="0"/>
              <a:t>x</a:t>
            </a:r>
            <a:r>
              <a:rPr lang="zh-CN" altLang="zh-CN" sz="2800" smtClean="0">
                <a:cs typeface="Arial" panose="020B0604020202020204" pitchFamily="34" charset="0"/>
              </a:rPr>
              <a:t>≠y</a:t>
            </a:r>
            <a:r>
              <a:rPr lang="zh-CN" sz="2800" smtClean="0">
                <a:cs typeface="Arial" panose="020B0604020202020204" pitchFamily="34" charset="0"/>
              </a:rPr>
              <a:t>且</a:t>
            </a:r>
            <a:r>
              <a:rPr lang="zh-CN" altLang="zh-CN" sz="2800" smtClean="0">
                <a:cs typeface="Arial" panose="020B0604020202020204" pitchFamily="34" charset="0"/>
              </a:rPr>
              <a:t>H(x)=H(y)</a:t>
            </a:r>
            <a:r>
              <a:rPr lang="zh-CN" sz="2800" smtClean="0">
                <a:cs typeface="Arial" panose="020B0604020202020204" pitchFamily="34" charset="0"/>
              </a:rPr>
              <a:t>，则称出现碰撞。</a:t>
            </a:r>
            <a:endParaRPr lang="zh-CN" sz="2800" smtClean="0">
              <a:cs typeface="Arial" panose="020B0604020202020204" pitchFamily="34" charset="0"/>
            </a:endParaRPr>
          </a:p>
          <a:p>
            <a:pPr eaLnBrk="1" hangingPunct="1">
              <a:lnSpc>
                <a:spcPct val="90000"/>
              </a:lnSpc>
              <a:buFontTx/>
              <a:buNone/>
            </a:pPr>
            <a:r>
              <a:rPr lang="zh-CN" altLang="zh-CN" sz="2800" smtClean="0">
                <a:cs typeface="Arial" panose="020B0604020202020204" pitchFamily="34" charset="0"/>
              </a:rPr>
              <a:t>   </a:t>
            </a:r>
            <a:endParaRPr lang="en-US" altLang="zh-CN" sz="2800" smtClean="0">
              <a:cs typeface="Arial" panose="020B0604020202020204" pitchFamily="34" charset="0"/>
            </a:endParaRPr>
          </a:p>
          <a:p>
            <a:pPr eaLnBrk="1" hangingPunct="1">
              <a:lnSpc>
                <a:spcPct val="90000"/>
              </a:lnSpc>
              <a:buFontTx/>
              <a:buNone/>
            </a:pPr>
            <a:r>
              <a:rPr lang="zh-CN" sz="2800" smtClean="0">
                <a:cs typeface="Arial" panose="020B0604020202020204" pitchFamily="34" charset="0"/>
              </a:rPr>
              <a:t>假设函数</a:t>
            </a:r>
            <a:r>
              <a:rPr lang="zh-CN" altLang="zh-CN" sz="2800" smtClean="0">
                <a:cs typeface="Arial" panose="020B0604020202020204" pitchFamily="34" charset="0"/>
              </a:rPr>
              <a:t>H</a:t>
            </a:r>
            <a:r>
              <a:rPr lang="zh-CN" sz="2800" smtClean="0">
                <a:cs typeface="Arial" panose="020B0604020202020204" pitchFamily="34" charset="0"/>
              </a:rPr>
              <a:t>的输入消息或数据块长度是</a:t>
            </a:r>
            <a:r>
              <a:rPr lang="zh-CN" altLang="zh-CN" sz="2800" smtClean="0">
                <a:cs typeface="Arial" panose="020B0604020202020204" pitchFamily="34" charset="0"/>
              </a:rPr>
              <a:t>b</a:t>
            </a:r>
            <a:r>
              <a:rPr lang="zh-CN" sz="2800" smtClean="0">
                <a:cs typeface="Arial" panose="020B0604020202020204" pitchFamily="34" charset="0"/>
              </a:rPr>
              <a:t>位，输出的长度为</a:t>
            </a:r>
            <a:r>
              <a:rPr lang="zh-CN" altLang="zh-CN" sz="2800" smtClean="0">
                <a:cs typeface="Arial" panose="020B0604020202020204" pitchFamily="34" charset="0"/>
              </a:rPr>
              <a:t>n</a:t>
            </a:r>
            <a:r>
              <a:rPr lang="zh-CN" sz="2800" smtClean="0">
                <a:cs typeface="Arial" panose="020B0604020202020204" pitchFamily="34" charset="0"/>
              </a:rPr>
              <a:t>位，且</a:t>
            </a:r>
            <a:r>
              <a:rPr lang="zh-CN" altLang="zh-CN" sz="2800" smtClean="0">
                <a:cs typeface="Arial" panose="020B0604020202020204" pitchFamily="34" charset="0"/>
              </a:rPr>
              <a:t>b&gt;n</a:t>
            </a:r>
            <a:r>
              <a:rPr lang="zh-CN" sz="2800" smtClean="0">
                <a:cs typeface="Arial" panose="020B0604020202020204" pitchFamily="34" charset="0"/>
              </a:rPr>
              <a:t>，则平均每个</a:t>
            </a:r>
            <a:r>
              <a:rPr lang="zh-CN" altLang="zh-CN" sz="2800" smtClean="0">
                <a:cs typeface="Arial" panose="020B0604020202020204" pitchFamily="34" charset="0"/>
              </a:rPr>
              <a:t>Hash</a:t>
            </a:r>
            <a:r>
              <a:rPr lang="zh-CN" sz="2800" smtClean="0">
                <a:cs typeface="Arial" panose="020B0604020202020204" pitchFamily="34" charset="0"/>
              </a:rPr>
              <a:t>值对应</a:t>
            </a:r>
            <a:r>
              <a:rPr lang="zh-CN" altLang="zh-CN" sz="2800" smtClean="0">
                <a:cs typeface="Arial" panose="020B0604020202020204" pitchFamily="34" charset="0"/>
              </a:rPr>
              <a:t>2</a:t>
            </a:r>
            <a:r>
              <a:rPr lang="zh-CN" altLang="zh-CN" sz="2800" baseline="30000" smtClean="0">
                <a:cs typeface="Arial" panose="020B0604020202020204" pitchFamily="34" charset="0"/>
              </a:rPr>
              <a:t>b/n</a:t>
            </a:r>
            <a:r>
              <a:rPr lang="zh-CN" sz="2800" smtClean="0">
                <a:cs typeface="Arial" panose="020B0604020202020204" pitchFamily="34" charset="0"/>
              </a:rPr>
              <a:t>个原像。</a:t>
            </a:r>
            <a:endParaRPr lang="en-US" altLang="zh-CN" sz="2800" smtClean="0">
              <a:cs typeface="Arial" panose="020B0604020202020204" pitchFamily="34" charset="0"/>
            </a:endParaRPr>
          </a:p>
          <a:p>
            <a:pPr eaLnBrk="1" hangingPunct="1">
              <a:lnSpc>
                <a:spcPct val="90000"/>
              </a:lnSpc>
              <a:buFontTx/>
              <a:buNone/>
            </a:pPr>
            <a:r>
              <a:rPr lang="zh-CN" altLang="en-US" sz="2800" smtClean="0">
                <a:cs typeface="Arial" panose="020B0604020202020204" pitchFamily="34" charset="0"/>
              </a:rPr>
              <a:t>若输入长度不限，则每个</a:t>
            </a:r>
            <a:r>
              <a:rPr lang="en-US" altLang="zh-CN" sz="2800" smtClean="0">
                <a:cs typeface="Arial" panose="020B0604020202020204" pitchFamily="34" charset="0"/>
              </a:rPr>
              <a:t>hash</a:t>
            </a:r>
            <a:r>
              <a:rPr lang="zh-CN" altLang="en-US" sz="2800" smtClean="0">
                <a:cs typeface="Arial" panose="020B0604020202020204" pitchFamily="34" charset="0"/>
              </a:rPr>
              <a:t>值对应原像个数将更大。</a:t>
            </a:r>
            <a:endParaRPr lang="en-US" altLang="zh-CN" sz="2800" smtClean="0">
              <a:cs typeface="Arial" panose="020B0604020202020204" pitchFamily="34" charset="0"/>
            </a:endParaRPr>
          </a:p>
          <a:p>
            <a:pPr eaLnBrk="1" hangingPunct="1">
              <a:lnSpc>
                <a:spcPct val="90000"/>
              </a:lnSpc>
              <a:buFontTx/>
              <a:buNone/>
            </a:pPr>
            <a:endParaRPr lang="zh-CN" altLang="en-US" sz="2800" smtClean="0">
              <a:cs typeface="Arial" panose="020B0604020202020204" pitchFamily="34" charset="0"/>
            </a:endParaRPr>
          </a:p>
          <a:p>
            <a:pPr eaLnBrk="1" hangingPunct="1">
              <a:lnSpc>
                <a:spcPct val="90000"/>
              </a:lnSpc>
              <a:buFontTx/>
              <a:buNone/>
            </a:pPr>
            <a:r>
              <a:rPr lang="en-US" altLang="zh-CN" sz="2800" smtClean="0">
                <a:cs typeface="Arial" panose="020B0604020202020204" pitchFamily="34" charset="0"/>
              </a:rPr>
              <a:t>• </a:t>
            </a:r>
            <a:r>
              <a:rPr lang="zh-CN" altLang="en-US" sz="2800" smtClean="0">
                <a:cs typeface="Arial" panose="020B0604020202020204" pitchFamily="34" charset="0"/>
              </a:rPr>
              <a:t>问：实际使用的密码学</a:t>
            </a:r>
            <a:r>
              <a:rPr lang="en-US" altLang="zh-CN" sz="2800" smtClean="0">
                <a:cs typeface="Arial" panose="020B0604020202020204" pitchFamily="34" charset="0"/>
              </a:rPr>
              <a:t>hash</a:t>
            </a:r>
            <a:r>
              <a:rPr lang="zh-CN" altLang="en-US" sz="2800" smtClean="0">
                <a:cs typeface="Arial" panose="020B0604020202020204" pitchFamily="34" charset="0"/>
              </a:rPr>
              <a:t>函数的安全性风险是什么？</a:t>
            </a:r>
            <a:endParaRPr lang="zh-CN" sz="2800" smtClean="0">
              <a:cs typeface="Arial" panose="020B0604020202020204" pitchFamily="34" charset="0"/>
            </a:endParaRPr>
          </a:p>
          <a:p>
            <a:pPr eaLnBrk="1" hangingPunct="1">
              <a:lnSpc>
                <a:spcPct val="90000"/>
              </a:lnSpc>
              <a:buFontTx/>
              <a:buNone/>
            </a:pPr>
            <a:r>
              <a:rPr lang="zh-CN" smtClean="0"/>
              <a:t>　</a:t>
            </a:r>
            <a:endParaRPr lang="zh-CN" smtClean="0"/>
          </a:p>
          <a:p>
            <a:pPr eaLnBrk="1" hangingPunct="1">
              <a:lnSpc>
                <a:spcPct val="90000"/>
              </a:lnSpc>
              <a:buFontTx/>
              <a:buNone/>
            </a:pPr>
            <a:endParaRPr lang="zh-CN" smtClean="0"/>
          </a:p>
          <a:p>
            <a:pPr eaLnBrk="1" hangingPunct="1">
              <a:lnSpc>
                <a:spcPct val="90000"/>
              </a:lnSpc>
              <a:buFontTx/>
              <a:buNone/>
            </a:pPr>
            <a:endParaRPr lang="zh-CN" altLang="zh-CN" smtClean="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ChangeArrowheads="1"/>
          </p:cNvSpPr>
          <p:nvPr/>
        </p:nvSpPr>
        <p:spPr bwMode="auto">
          <a:xfrm>
            <a:off x="0" y="0"/>
            <a:ext cx="5964238" cy="523875"/>
          </a:xfrm>
          <a:prstGeom prst="rect">
            <a:avLst/>
          </a:prstGeom>
          <a:noFill/>
          <a:ln w="9525">
            <a:noFill/>
            <a:miter lim="800000"/>
          </a:ln>
        </p:spPr>
        <p:txBody>
          <a:bodyPr wrap="none">
            <a:spAutoFit/>
          </a:bodyPr>
          <a:lstStyle/>
          <a:p>
            <a:r>
              <a:rPr lang="zh-CN" altLang="zh-CN" sz="2800" b="1">
                <a:latin typeface="黑体" panose="02010609060101010101" pitchFamily="49" charset="-122"/>
                <a:ea typeface="黑体" panose="02010609060101010101" pitchFamily="49" charset="-122"/>
              </a:rPr>
              <a:t>1.</a:t>
            </a:r>
            <a:r>
              <a:rPr lang="en-US" altLang="zh-CN" sz="2800" b="1">
                <a:latin typeface="黑体" panose="02010609060101010101" pitchFamily="49" charset="-122"/>
                <a:ea typeface="黑体" panose="02010609060101010101" pitchFamily="49" charset="-122"/>
              </a:rPr>
              <a:t>4.1</a:t>
            </a:r>
            <a:r>
              <a:rPr lang="zh-CN" altLang="zh-CN" sz="2800" b="1">
                <a:latin typeface="黑体" panose="02010609060101010101" pitchFamily="49" charset="-122"/>
                <a:ea typeface="黑体" panose="02010609060101010101" pitchFamily="49" charset="-122"/>
              </a:rPr>
              <a:t> </a:t>
            </a:r>
            <a:r>
              <a:rPr lang="zh-CN" altLang="en-US" sz="2800" b="1">
                <a:latin typeface="黑体" panose="02010609060101010101" pitchFamily="49" charset="-122"/>
                <a:ea typeface="黑体" panose="02010609060101010101" pitchFamily="49" charset="-122"/>
              </a:rPr>
              <a:t>密码学</a:t>
            </a:r>
            <a:r>
              <a:rPr lang="en-US" altLang="zh-CN" sz="2800" b="1">
                <a:latin typeface="黑体" panose="02010609060101010101" pitchFamily="49" charset="-122"/>
                <a:ea typeface="黑体" panose="02010609060101010101" pitchFamily="49" charset="-122"/>
              </a:rPr>
              <a:t>Hash</a:t>
            </a:r>
            <a:r>
              <a:rPr lang="zh-CN" altLang="en-US" sz="2800" b="1">
                <a:latin typeface="黑体" panose="02010609060101010101" pitchFamily="49" charset="-122"/>
                <a:ea typeface="黑体" panose="02010609060101010101" pitchFamily="49" charset="-122"/>
              </a:rPr>
              <a:t>函数的安</a:t>
            </a:r>
            <a:r>
              <a:rPr lang="zh-CN" sz="2800" b="1">
                <a:latin typeface="黑体" panose="02010609060101010101" pitchFamily="49" charset="-122"/>
                <a:ea typeface="黑体" panose="02010609060101010101" pitchFamily="49" charset="-122"/>
              </a:rPr>
              <a:t>全性</a:t>
            </a:r>
            <a:r>
              <a:rPr lang="zh-CN" altLang="en-US" sz="2800" b="1">
                <a:latin typeface="黑体" panose="02010609060101010101" pitchFamily="49" charset="-122"/>
                <a:ea typeface="黑体" panose="02010609060101010101" pitchFamily="49" charset="-122"/>
              </a:rPr>
              <a:t>需求</a:t>
            </a:r>
            <a:endParaRPr lang="zh-CN" sz="2800" b="1">
              <a:latin typeface="黑体" panose="02010609060101010101" pitchFamily="49" charset="-122"/>
              <a:ea typeface="黑体" panose="02010609060101010101" pitchFamily="49" charset="-122"/>
            </a:endParaRPr>
          </a:p>
        </p:txBody>
      </p:sp>
      <p:pic>
        <p:nvPicPr>
          <p:cNvPr id="44035" name="Picture 2"/>
          <p:cNvPicPr>
            <a:picLocks noChangeAspect="1" noChangeArrowheads="1"/>
          </p:cNvPicPr>
          <p:nvPr/>
        </p:nvPicPr>
        <p:blipFill>
          <a:blip r:embed="rId1" cstate="print"/>
          <a:srcRect/>
          <a:stretch>
            <a:fillRect/>
          </a:stretch>
        </p:blipFill>
        <p:spPr bwMode="auto">
          <a:xfrm>
            <a:off x="684213" y="765175"/>
            <a:ext cx="8156575" cy="53276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5449888" y="2362200"/>
            <a:ext cx="1233487" cy="519113"/>
          </a:xfrm>
          <a:prstGeom prst="rect">
            <a:avLst/>
          </a:prstGeom>
          <a:noFill/>
          <a:ln w="9525">
            <a:noFill/>
            <a:miter lim="800000"/>
          </a:ln>
        </p:spPr>
        <p:txBody>
          <a:bodyPr wrap="none">
            <a:spAutoFit/>
          </a:bodyPr>
          <a:lstStyle/>
          <a:p>
            <a:r>
              <a:rPr lang="zh-CN" altLang="zh-CN" sz="2800">
                <a:latin typeface="Georgia" panose="02040502050405020303" pitchFamily="18" charset="0"/>
              </a:rPr>
              <a:t>output</a:t>
            </a:r>
            <a:endParaRPr lang="zh-CN" altLang="zh-CN" sz="2800">
              <a:latin typeface="Georgia" panose="02040502050405020303" pitchFamily="18" charset="0"/>
            </a:endParaRPr>
          </a:p>
        </p:txBody>
      </p:sp>
      <p:sp>
        <p:nvSpPr>
          <p:cNvPr id="45059" name="Oval 3"/>
          <p:cNvSpPr>
            <a:spLocks noChangeArrowheads="1"/>
          </p:cNvSpPr>
          <p:nvPr/>
        </p:nvSpPr>
        <p:spPr bwMode="auto">
          <a:xfrm>
            <a:off x="1258888" y="2133600"/>
            <a:ext cx="1981200" cy="3887788"/>
          </a:xfrm>
          <a:prstGeom prst="ellipse">
            <a:avLst/>
          </a:prstGeom>
          <a:noFill/>
          <a:ln w="25400">
            <a:solidFill>
              <a:schemeClr val="tx1"/>
            </a:solidFill>
            <a:round/>
          </a:ln>
        </p:spPr>
        <p:txBody>
          <a:bodyPr wrap="none" anchor="ctr"/>
          <a:lstStyle/>
          <a:p>
            <a:endParaRPr lang="zh-CN" altLang="en-US"/>
          </a:p>
        </p:txBody>
      </p:sp>
      <p:sp>
        <p:nvSpPr>
          <p:cNvPr id="45060" name="Oval 4"/>
          <p:cNvSpPr>
            <a:spLocks noChangeArrowheads="1"/>
          </p:cNvSpPr>
          <p:nvPr/>
        </p:nvSpPr>
        <p:spPr bwMode="auto">
          <a:xfrm>
            <a:off x="5221288" y="2895600"/>
            <a:ext cx="1676400" cy="1905000"/>
          </a:xfrm>
          <a:prstGeom prst="ellipse">
            <a:avLst/>
          </a:prstGeom>
          <a:noFill/>
          <a:ln w="25400">
            <a:solidFill>
              <a:schemeClr val="tx1"/>
            </a:solidFill>
            <a:round/>
          </a:ln>
        </p:spPr>
        <p:txBody>
          <a:bodyPr wrap="none" anchor="ctr"/>
          <a:lstStyle/>
          <a:p>
            <a:endParaRPr lang="zh-CN" altLang="en-US"/>
          </a:p>
        </p:txBody>
      </p:sp>
      <p:sp>
        <p:nvSpPr>
          <p:cNvPr id="45061" name="Text Box 5"/>
          <p:cNvSpPr txBox="1">
            <a:spLocks noChangeArrowheads="1"/>
          </p:cNvSpPr>
          <p:nvPr/>
        </p:nvSpPr>
        <p:spPr bwMode="auto">
          <a:xfrm>
            <a:off x="4016375" y="2438400"/>
            <a:ext cx="384175" cy="519113"/>
          </a:xfrm>
          <a:prstGeom prst="rect">
            <a:avLst/>
          </a:prstGeom>
          <a:noFill/>
          <a:ln w="9525">
            <a:noFill/>
            <a:miter lim="800000"/>
          </a:ln>
        </p:spPr>
        <p:txBody>
          <a:bodyPr wrap="none">
            <a:spAutoFit/>
          </a:bodyPr>
          <a:lstStyle/>
          <a:p>
            <a:pPr algn="r"/>
            <a:r>
              <a:rPr lang="zh-CN" altLang="zh-CN" sz="2800" i="1">
                <a:latin typeface="Georgia" panose="02040502050405020303" pitchFamily="18" charset="0"/>
              </a:rPr>
              <a:t>h</a:t>
            </a:r>
            <a:endParaRPr lang="zh-CN" altLang="zh-CN" sz="2800" i="1">
              <a:latin typeface="Georgia" panose="02040502050405020303" pitchFamily="18" charset="0"/>
            </a:endParaRPr>
          </a:p>
        </p:txBody>
      </p:sp>
      <p:grpSp>
        <p:nvGrpSpPr>
          <p:cNvPr id="2" name="Group 6"/>
          <p:cNvGrpSpPr/>
          <p:nvPr/>
        </p:nvGrpSpPr>
        <p:grpSpPr bwMode="auto">
          <a:xfrm>
            <a:off x="1716088" y="3048000"/>
            <a:ext cx="4914900" cy="736600"/>
            <a:chOff x="0" y="0"/>
            <a:chExt cx="3096" cy="464"/>
          </a:xfrm>
        </p:grpSpPr>
        <p:sp>
          <p:nvSpPr>
            <p:cNvPr id="45086" name="Oval 7"/>
            <p:cNvSpPr>
              <a:spLocks noChangeArrowheads="1"/>
            </p:cNvSpPr>
            <p:nvPr/>
          </p:nvSpPr>
          <p:spPr bwMode="auto">
            <a:xfrm>
              <a:off x="0" y="0"/>
              <a:ext cx="72" cy="80"/>
            </a:xfrm>
            <a:prstGeom prst="ellipse">
              <a:avLst/>
            </a:prstGeom>
            <a:solidFill>
              <a:schemeClr val="accent2"/>
            </a:solidFill>
            <a:ln w="9525">
              <a:solidFill>
                <a:schemeClr val="tx1"/>
              </a:solidFill>
              <a:round/>
            </a:ln>
          </p:spPr>
          <p:txBody>
            <a:bodyPr wrap="none" anchor="ctr"/>
            <a:lstStyle/>
            <a:p>
              <a:endParaRPr lang="zh-CN" altLang="en-US"/>
            </a:p>
          </p:txBody>
        </p:sp>
        <p:sp>
          <p:nvSpPr>
            <p:cNvPr id="45087" name="Oval 8"/>
            <p:cNvSpPr>
              <a:spLocks noChangeArrowheads="1"/>
            </p:cNvSpPr>
            <p:nvPr/>
          </p:nvSpPr>
          <p:spPr bwMode="auto">
            <a:xfrm>
              <a:off x="3024" y="384"/>
              <a:ext cx="72" cy="80"/>
            </a:xfrm>
            <a:prstGeom prst="ellipse">
              <a:avLst/>
            </a:prstGeom>
            <a:solidFill>
              <a:schemeClr val="accent2"/>
            </a:solidFill>
            <a:ln w="9525">
              <a:solidFill>
                <a:schemeClr val="tx1"/>
              </a:solidFill>
              <a:round/>
            </a:ln>
          </p:spPr>
          <p:txBody>
            <a:bodyPr wrap="none" anchor="ctr"/>
            <a:lstStyle/>
            <a:p>
              <a:endParaRPr lang="zh-CN" altLang="en-US"/>
            </a:p>
          </p:txBody>
        </p:sp>
        <p:cxnSp>
          <p:nvCxnSpPr>
            <p:cNvPr id="45088" name="AutoShape 9"/>
            <p:cNvCxnSpPr>
              <a:cxnSpLocks noChangeShapeType="1"/>
              <a:stCxn id="45086" idx="6"/>
              <a:endCxn id="45087" idx="2"/>
            </p:cNvCxnSpPr>
            <p:nvPr/>
          </p:nvCxnSpPr>
          <p:spPr bwMode="auto">
            <a:xfrm>
              <a:off x="72" y="40"/>
              <a:ext cx="2952" cy="384"/>
            </a:xfrm>
            <a:prstGeom prst="straightConnector1">
              <a:avLst/>
            </a:prstGeom>
            <a:noFill/>
            <a:ln w="25400">
              <a:solidFill>
                <a:schemeClr val="accent2"/>
              </a:solidFill>
              <a:round/>
              <a:tailEnd type="triangle" w="lg" len="lg"/>
            </a:ln>
          </p:spPr>
        </p:cxnSp>
      </p:grpSp>
      <p:grpSp>
        <p:nvGrpSpPr>
          <p:cNvPr id="3" name="Group 10"/>
          <p:cNvGrpSpPr/>
          <p:nvPr/>
        </p:nvGrpSpPr>
        <p:grpSpPr bwMode="auto">
          <a:xfrm>
            <a:off x="1944688" y="3429000"/>
            <a:ext cx="3771900" cy="1270000"/>
            <a:chOff x="0" y="0"/>
            <a:chExt cx="2376" cy="800"/>
          </a:xfrm>
        </p:grpSpPr>
        <p:sp>
          <p:nvSpPr>
            <p:cNvPr id="45083" name="Oval 11"/>
            <p:cNvSpPr>
              <a:spLocks noChangeArrowheads="1"/>
            </p:cNvSpPr>
            <p:nvPr/>
          </p:nvSpPr>
          <p:spPr bwMode="auto">
            <a:xfrm>
              <a:off x="0" y="720"/>
              <a:ext cx="72" cy="80"/>
            </a:xfrm>
            <a:prstGeom prst="ellipse">
              <a:avLst/>
            </a:prstGeom>
            <a:solidFill>
              <a:schemeClr val="accent2"/>
            </a:solidFill>
            <a:ln w="9525">
              <a:solidFill>
                <a:schemeClr val="tx1"/>
              </a:solidFill>
              <a:round/>
            </a:ln>
          </p:spPr>
          <p:txBody>
            <a:bodyPr wrap="none" anchor="ctr"/>
            <a:lstStyle/>
            <a:p>
              <a:endParaRPr lang="zh-CN" altLang="en-US"/>
            </a:p>
          </p:txBody>
        </p:sp>
        <p:sp>
          <p:nvSpPr>
            <p:cNvPr id="45084" name="Oval 12"/>
            <p:cNvSpPr>
              <a:spLocks noChangeArrowheads="1"/>
            </p:cNvSpPr>
            <p:nvPr/>
          </p:nvSpPr>
          <p:spPr bwMode="auto">
            <a:xfrm>
              <a:off x="2304" y="0"/>
              <a:ext cx="72" cy="80"/>
            </a:xfrm>
            <a:prstGeom prst="ellipse">
              <a:avLst/>
            </a:prstGeom>
            <a:solidFill>
              <a:schemeClr val="accent2"/>
            </a:solidFill>
            <a:ln w="9525">
              <a:solidFill>
                <a:schemeClr val="tx1"/>
              </a:solidFill>
              <a:round/>
            </a:ln>
          </p:spPr>
          <p:txBody>
            <a:bodyPr wrap="none" anchor="ctr"/>
            <a:lstStyle/>
            <a:p>
              <a:endParaRPr lang="zh-CN" altLang="en-US"/>
            </a:p>
          </p:txBody>
        </p:sp>
        <p:cxnSp>
          <p:nvCxnSpPr>
            <p:cNvPr id="45085" name="AutoShape 13"/>
            <p:cNvCxnSpPr>
              <a:cxnSpLocks noChangeShapeType="1"/>
              <a:stCxn id="45083" idx="6"/>
              <a:endCxn id="45084" idx="2"/>
            </p:cNvCxnSpPr>
            <p:nvPr/>
          </p:nvCxnSpPr>
          <p:spPr bwMode="auto">
            <a:xfrm flipV="1">
              <a:off x="72" y="40"/>
              <a:ext cx="2232" cy="720"/>
            </a:xfrm>
            <a:prstGeom prst="straightConnector1">
              <a:avLst/>
            </a:prstGeom>
            <a:noFill/>
            <a:ln w="25400">
              <a:solidFill>
                <a:schemeClr val="accent2"/>
              </a:solidFill>
              <a:round/>
              <a:tailEnd type="triangle" w="lg" len="lg"/>
            </a:ln>
          </p:spPr>
        </p:cxnSp>
      </p:grpSp>
      <p:grpSp>
        <p:nvGrpSpPr>
          <p:cNvPr id="4" name="Group 14"/>
          <p:cNvGrpSpPr/>
          <p:nvPr/>
        </p:nvGrpSpPr>
        <p:grpSpPr bwMode="auto">
          <a:xfrm>
            <a:off x="2249488" y="3505200"/>
            <a:ext cx="4229100" cy="736600"/>
            <a:chOff x="0" y="0"/>
            <a:chExt cx="2664" cy="464"/>
          </a:xfrm>
        </p:grpSpPr>
        <p:sp>
          <p:nvSpPr>
            <p:cNvPr id="45080" name="Oval 15"/>
            <p:cNvSpPr>
              <a:spLocks noChangeArrowheads="1"/>
            </p:cNvSpPr>
            <p:nvPr/>
          </p:nvSpPr>
          <p:spPr bwMode="auto">
            <a:xfrm>
              <a:off x="0" y="0"/>
              <a:ext cx="72" cy="80"/>
            </a:xfrm>
            <a:prstGeom prst="ellipse">
              <a:avLst/>
            </a:prstGeom>
            <a:solidFill>
              <a:schemeClr val="accent2"/>
            </a:solidFill>
            <a:ln w="9525">
              <a:solidFill>
                <a:schemeClr val="tx1"/>
              </a:solidFill>
              <a:round/>
            </a:ln>
          </p:spPr>
          <p:txBody>
            <a:bodyPr wrap="none" anchor="ctr"/>
            <a:lstStyle/>
            <a:p>
              <a:endParaRPr lang="zh-CN" altLang="en-US"/>
            </a:p>
          </p:txBody>
        </p:sp>
        <p:sp>
          <p:nvSpPr>
            <p:cNvPr id="45081" name="Oval 16"/>
            <p:cNvSpPr>
              <a:spLocks noChangeArrowheads="1"/>
            </p:cNvSpPr>
            <p:nvPr/>
          </p:nvSpPr>
          <p:spPr bwMode="auto">
            <a:xfrm>
              <a:off x="2592" y="384"/>
              <a:ext cx="72" cy="80"/>
            </a:xfrm>
            <a:prstGeom prst="ellipse">
              <a:avLst/>
            </a:prstGeom>
            <a:solidFill>
              <a:schemeClr val="accent2"/>
            </a:solidFill>
            <a:ln w="9525">
              <a:solidFill>
                <a:schemeClr val="tx1"/>
              </a:solidFill>
              <a:round/>
            </a:ln>
          </p:spPr>
          <p:txBody>
            <a:bodyPr wrap="none" anchor="ctr"/>
            <a:lstStyle/>
            <a:p>
              <a:endParaRPr lang="zh-CN" altLang="en-US"/>
            </a:p>
          </p:txBody>
        </p:sp>
        <p:cxnSp>
          <p:nvCxnSpPr>
            <p:cNvPr id="45082" name="AutoShape 17"/>
            <p:cNvCxnSpPr>
              <a:cxnSpLocks noChangeShapeType="1"/>
              <a:stCxn id="45080" idx="6"/>
              <a:endCxn id="45081" idx="2"/>
            </p:cNvCxnSpPr>
            <p:nvPr/>
          </p:nvCxnSpPr>
          <p:spPr bwMode="auto">
            <a:xfrm>
              <a:off x="72" y="40"/>
              <a:ext cx="2520" cy="384"/>
            </a:xfrm>
            <a:prstGeom prst="straightConnector1">
              <a:avLst/>
            </a:prstGeom>
            <a:noFill/>
            <a:ln w="25400">
              <a:solidFill>
                <a:schemeClr val="accent2"/>
              </a:solidFill>
              <a:round/>
              <a:tailEnd type="triangle" w="lg" len="lg"/>
            </a:ln>
          </p:spPr>
        </p:cxnSp>
      </p:grpSp>
      <p:grpSp>
        <p:nvGrpSpPr>
          <p:cNvPr id="5" name="Group 18"/>
          <p:cNvGrpSpPr/>
          <p:nvPr/>
        </p:nvGrpSpPr>
        <p:grpSpPr bwMode="auto">
          <a:xfrm>
            <a:off x="1792288" y="3352800"/>
            <a:ext cx="4533900" cy="508000"/>
            <a:chOff x="0" y="0"/>
            <a:chExt cx="2856" cy="320"/>
          </a:xfrm>
        </p:grpSpPr>
        <p:sp>
          <p:nvSpPr>
            <p:cNvPr id="45077" name="Oval 19"/>
            <p:cNvSpPr>
              <a:spLocks noChangeArrowheads="1"/>
            </p:cNvSpPr>
            <p:nvPr/>
          </p:nvSpPr>
          <p:spPr bwMode="auto">
            <a:xfrm>
              <a:off x="0" y="240"/>
              <a:ext cx="72" cy="80"/>
            </a:xfrm>
            <a:prstGeom prst="ellipse">
              <a:avLst/>
            </a:prstGeom>
            <a:solidFill>
              <a:schemeClr val="accent2"/>
            </a:solidFill>
            <a:ln w="9525">
              <a:solidFill>
                <a:schemeClr val="tx1"/>
              </a:solidFill>
              <a:round/>
            </a:ln>
          </p:spPr>
          <p:txBody>
            <a:bodyPr wrap="none" anchor="ctr"/>
            <a:lstStyle/>
            <a:p>
              <a:endParaRPr lang="zh-CN" altLang="en-US"/>
            </a:p>
          </p:txBody>
        </p:sp>
        <p:sp>
          <p:nvSpPr>
            <p:cNvPr id="45078" name="Oval 20"/>
            <p:cNvSpPr>
              <a:spLocks noChangeArrowheads="1"/>
            </p:cNvSpPr>
            <p:nvPr/>
          </p:nvSpPr>
          <p:spPr bwMode="auto">
            <a:xfrm>
              <a:off x="2784" y="0"/>
              <a:ext cx="72" cy="80"/>
            </a:xfrm>
            <a:prstGeom prst="ellipse">
              <a:avLst/>
            </a:prstGeom>
            <a:solidFill>
              <a:schemeClr val="accent2"/>
            </a:solidFill>
            <a:ln w="9525">
              <a:solidFill>
                <a:schemeClr val="tx1"/>
              </a:solidFill>
              <a:round/>
            </a:ln>
          </p:spPr>
          <p:txBody>
            <a:bodyPr wrap="none" anchor="ctr"/>
            <a:lstStyle/>
            <a:p>
              <a:endParaRPr lang="zh-CN" altLang="en-US"/>
            </a:p>
          </p:txBody>
        </p:sp>
        <p:cxnSp>
          <p:nvCxnSpPr>
            <p:cNvPr id="45079" name="AutoShape 21"/>
            <p:cNvCxnSpPr>
              <a:cxnSpLocks noChangeShapeType="1"/>
              <a:stCxn id="45077" idx="6"/>
              <a:endCxn id="45078" idx="2"/>
            </p:cNvCxnSpPr>
            <p:nvPr/>
          </p:nvCxnSpPr>
          <p:spPr bwMode="auto">
            <a:xfrm flipV="1">
              <a:off x="72" y="40"/>
              <a:ext cx="2712" cy="240"/>
            </a:xfrm>
            <a:prstGeom prst="straightConnector1">
              <a:avLst/>
            </a:prstGeom>
            <a:noFill/>
            <a:ln w="25400">
              <a:solidFill>
                <a:schemeClr val="accent2"/>
              </a:solidFill>
              <a:round/>
              <a:tailEnd type="triangle" w="lg" len="lg"/>
            </a:ln>
          </p:spPr>
        </p:cxnSp>
      </p:grpSp>
      <p:grpSp>
        <p:nvGrpSpPr>
          <p:cNvPr id="6" name="Group 22"/>
          <p:cNvGrpSpPr/>
          <p:nvPr/>
        </p:nvGrpSpPr>
        <p:grpSpPr bwMode="auto">
          <a:xfrm>
            <a:off x="1792288" y="3810000"/>
            <a:ext cx="4305300" cy="431800"/>
            <a:chOff x="0" y="0"/>
            <a:chExt cx="2712" cy="272"/>
          </a:xfrm>
        </p:grpSpPr>
        <p:sp>
          <p:nvSpPr>
            <p:cNvPr id="45074" name="Oval 23"/>
            <p:cNvSpPr>
              <a:spLocks noChangeArrowheads="1"/>
            </p:cNvSpPr>
            <p:nvPr/>
          </p:nvSpPr>
          <p:spPr bwMode="auto">
            <a:xfrm>
              <a:off x="0" y="192"/>
              <a:ext cx="72" cy="80"/>
            </a:xfrm>
            <a:prstGeom prst="ellipse">
              <a:avLst/>
            </a:prstGeom>
            <a:solidFill>
              <a:schemeClr val="accent2"/>
            </a:solidFill>
            <a:ln w="9525">
              <a:solidFill>
                <a:schemeClr val="tx1"/>
              </a:solidFill>
              <a:round/>
            </a:ln>
          </p:spPr>
          <p:txBody>
            <a:bodyPr wrap="none" anchor="ctr"/>
            <a:lstStyle/>
            <a:p>
              <a:endParaRPr lang="zh-CN" altLang="en-US"/>
            </a:p>
          </p:txBody>
        </p:sp>
        <p:sp>
          <p:nvSpPr>
            <p:cNvPr id="45075" name="Oval 24"/>
            <p:cNvSpPr>
              <a:spLocks noChangeArrowheads="1"/>
            </p:cNvSpPr>
            <p:nvPr/>
          </p:nvSpPr>
          <p:spPr bwMode="auto">
            <a:xfrm>
              <a:off x="2640" y="0"/>
              <a:ext cx="72" cy="80"/>
            </a:xfrm>
            <a:prstGeom prst="ellipse">
              <a:avLst/>
            </a:prstGeom>
            <a:solidFill>
              <a:schemeClr val="accent2"/>
            </a:solidFill>
            <a:ln w="9525">
              <a:solidFill>
                <a:schemeClr val="tx1"/>
              </a:solidFill>
              <a:round/>
            </a:ln>
          </p:spPr>
          <p:txBody>
            <a:bodyPr wrap="none" anchor="ctr"/>
            <a:lstStyle/>
            <a:p>
              <a:endParaRPr lang="zh-CN" altLang="en-US"/>
            </a:p>
          </p:txBody>
        </p:sp>
        <p:cxnSp>
          <p:nvCxnSpPr>
            <p:cNvPr id="45076" name="AutoShape 25"/>
            <p:cNvCxnSpPr>
              <a:cxnSpLocks noChangeShapeType="1"/>
              <a:stCxn id="45074" idx="6"/>
              <a:endCxn id="45075" idx="2"/>
            </p:cNvCxnSpPr>
            <p:nvPr/>
          </p:nvCxnSpPr>
          <p:spPr bwMode="auto">
            <a:xfrm flipV="1">
              <a:off x="72" y="40"/>
              <a:ext cx="2568" cy="192"/>
            </a:xfrm>
            <a:prstGeom prst="straightConnector1">
              <a:avLst/>
            </a:prstGeom>
            <a:noFill/>
            <a:ln w="25400">
              <a:solidFill>
                <a:schemeClr val="accent2"/>
              </a:solidFill>
              <a:round/>
              <a:tailEnd type="triangle" w="lg" len="lg"/>
            </a:ln>
          </p:spPr>
        </p:cxnSp>
      </p:grpSp>
      <p:sp>
        <p:nvSpPr>
          <p:cNvPr id="45067" name="Text Box 26"/>
          <p:cNvSpPr txBox="1">
            <a:spLocks noChangeArrowheads="1"/>
          </p:cNvSpPr>
          <p:nvPr/>
        </p:nvSpPr>
        <p:spPr bwMode="auto">
          <a:xfrm>
            <a:off x="6227763" y="4652963"/>
            <a:ext cx="1295400" cy="519112"/>
          </a:xfrm>
          <a:prstGeom prst="rect">
            <a:avLst/>
          </a:prstGeom>
          <a:noFill/>
          <a:ln w="9525">
            <a:noFill/>
            <a:miter lim="800000"/>
          </a:ln>
        </p:spPr>
        <p:txBody>
          <a:bodyPr>
            <a:spAutoFit/>
          </a:bodyPr>
          <a:lstStyle/>
          <a:p>
            <a:pPr algn="r"/>
            <a:r>
              <a:rPr lang="zh-CN" altLang="zh-CN" sz="2800" i="1">
                <a:latin typeface="Georgia" panose="02040502050405020303" pitchFamily="18" charset="0"/>
              </a:rPr>
              <a:t>H</a:t>
            </a:r>
            <a:r>
              <a:rPr lang="zh-CN" sz="2800" i="1">
                <a:latin typeface="Georgia" panose="02040502050405020303" pitchFamily="18" charset="0"/>
              </a:rPr>
              <a:t>（</a:t>
            </a:r>
            <a:r>
              <a:rPr lang="zh-CN" altLang="zh-CN" sz="2800" i="1">
                <a:latin typeface="Georgia" panose="02040502050405020303" pitchFamily="18" charset="0"/>
              </a:rPr>
              <a:t>M</a:t>
            </a:r>
            <a:r>
              <a:rPr lang="zh-CN" sz="2800" i="1">
                <a:latin typeface="Georgia" panose="02040502050405020303" pitchFamily="18" charset="0"/>
              </a:rPr>
              <a:t>）</a:t>
            </a:r>
            <a:endParaRPr lang="zh-CN" sz="2800" i="1">
              <a:latin typeface="Georgia" panose="02040502050405020303" pitchFamily="18" charset="0"/>
            </a:endParaRPr>
          </a:p>
        </p:txBody>
      </p:sp>
      <p:grpSp>
        <p:nvGrpSpPr>
          <p:cNvPr id="7" name="Group 27"/>
          <p:cNvGrpSpPr/>
          <p:nvPr/>
        </p:nvGrpSpPr>
        <p:grpSpPr bwMode="auto">
          <a:xfrm>
            <a:off x="2173288" y="2362200"/>
            <a:ext cx="4208462" cy="1771650"/>
            <a:chOff x="0" y="0"/>
            <a:chExt cx="2651" cy="1116"/>
          </a:xfrm>
        </p:grpSpPr>
        <p:sp>
          <p:nvSpPr>
            <p:cNvPr id="45072" name="Oval 28"/>
            <p:cNvSpPr>
              <a:spLocks noChangeArrowheads="1"/>
            </p:cNvSpPr>
            <p:nvPr/>
          </p:nvSpPr>
          <p:spPr bwMode="auto">
            <a:xfrm>
              <a:off x="0" y="0"/>
              <a:ext cx="72" cy="80"/>
            </a:xfrm>
            <a:prstGeom prst="ellipse">
              <a:avLst/>
            </a:prstGeom>
            <a:solidFill>
              <a:schemeClr val="accent2"/>
            </a:solidFill>
            <a:ln w="9525">
              <a:solidFill>
                <a:schemeClr val="tx1"/>
              </a:solidFill>
              <a:round/>
            </a:ln>
          </p:spPr>
          <p:txBody>
            <a:bodyPr wrap="none" anchor="ctr"/>
            <a:lstStyle/>
            <a:p>
              <a:endParaRPr lang="zh-CN" altLang="en-US"/>
            </a:p>
          </p:txBody>
        </p:sp>
        <p:cxnSp>
          <p:nvCxnSpPr>
            <p:cNvPr id="45073" name="AutoShape 29"/>
            <p:cNvCxnSpPr>
              <a:cxnSpLocks noChangeShapeType="1"/>
              <a:stCxn id="45072" idx="5"/>
              <a:endCxn id="45081" idx="1"/>
            </p:cNvCxnSpPr>
            <p:nvPr/>
          </p:nvCxnSpPr>
          <p:spPr bwMode="auto">
            <a:xfrm>
              <a:off x="61" y="68"/>
              <a:ext cx="2590" cy="1048"/>
            </a:xfrm>
            <a:prstGeom prst="straightConnector1">
              <a:avLst/>
            </a:prstGeom>
            <a:noFill/>
            <a:ln w="25400">
              <a:solidFill>
                <a:schemeClr val="accent2"/>
              </a:solidFill>
              <a:round/>
              <a:tailEnd type="triangle" w="lg" len="lg"/>
            </a:ln>
          </p:spPr>
        </p:cxnSp>
      </p:grpSp>
      <p:sp>
        <p:nvSpPr>
          <p:cNvPr id="45069" name="Rectangle 30"/>
          <p:cNvSpPr>
            <a:spLocks noChangeArrowheads="1"/>
          </p:cNvSpPr>
          <p:nvPr/>
        </p:nvSpPr>
        <p:spPr bwMode="auto">
          <a:xfrm>
            <a:off x="762000" y="1371600"/>
            <a:ext cx="2173288" cy="457200"/>
          </a:xfrm>
          <a:prstGeom prst="rect">
            <a:avLst/>
          </a:prstGeom>
          <a:noFill/>
          <a:ln w="9525">
            <a:noFill/>
            <a:miter lim="800000"/>
          </a:ln>
        </p:spPr>
        <p:txBody>
          <a:bodyPr wrap="none">
            <a:spAutoFit/>
          </a:bodyPr>
          <a:lstStyle/>
          <a:p>
            <a:pPr marL="342900" indent="-342900"/>
            <a:r>
              <a:rPr lang="zh-CN" altLang="zh-CN" sz="2400" i="1">
                <a:latin typeface="Times New Roman" panose="02020603050405020304" pitchFamily="18" charset="0"/>
              </a:rPr>
              <a:t>h</a:t>
            </a:r>
            <a:r>
              <a:rPr lang="zh-CN" sz="2400">
                <a:latin typeface="Times New Roman" panose="02020603050405020304" pitchFamily="18" charset="0"/>
              </a:rPr>
              <a:t>是</a:t>
            </a:r>
            <a:r>
              <a:rPr lang="zh-CN" sz="2400" b="1">
                <a:latin typeface="Times New Roman" panose="02020603050405020304" pitchFamily="18" charset="0"/>
              </a:rPr>
              <a:t>多对一映射</a:t>
            </a:r>
            <a:endParaRPr lang="zh-CN" sz="2400" b="1">
              <a:latin typeface="Times New Roman" panose="02020603050405020304" pitchFamily="18" charset="0"/>
            </a:endParaRPr>
          </a:p>
        </p:txBody>
      </p:sp>
      <p:sp>
        <p:nvSpPr>
          <p:cNvPr id="45070" name="Text Box 31"/>
          <p:cNvSpPr txBox="1">
            <a:spLocks noChangeArrowheads="1"/>
          </p:cNvSpPr>
          <p:nvPr/>
        </p:nvSpPr>
        <p:spPr bwMode="auto">
          <a:xfrm>
            <a:off x="823913" y="2327275"/>
            <a:ext cx="514350" cy="519113"/>
          </a:xfrm>
          <a:prstGeom prst="rect">
            <a:avLst/>
          </a:prstGeom>
          <a:noFill/>
          <a:ln w="9525">
            <a:noFill/>
            <a:miter lim="800000"/>
          </a:ln>
        </p:spPr>
        <p:txBody>
          <a:bodyPr wrap="none">
            <a:spAutoFit/>
          </a:bodyPr>
          <a:lstStyle/>
          <a:p>
            <a:pPr algn="r"/>
            <a:r>
              <a:rPr lang="zh-CN" altLang="zh-CN" sz="2800" i="1">
                <a:latin typeface="Georgia" panose="02040502050405020303" pitchFamily="18" charset="0"/>
              </a:rPr>
              <a:t>M</a:t>
            </a:r>
            <a:endParaRPr lang="zh-CN" altLang="zh-CN" sz="2800" i="1">
              <a:latin typeface="Georgia" panose="02040502050405020303" pitchFamily="18" charset="0"/>
            </a:endParaRPr>
          </a:p>
        </p:txBody>
      </p:sp>
      <p:sp>
        <p:nvSpPr>
          <p:cNvPr id="45071" name="矩形 31"/>
          <p:cNvSpPr>
            <a:spLocks noChangeArrowheads="1"/>
          </p:cNvSpPr>
          <p:nvPr/>
        </p:nvSpPr>
        <p:spPr bwMode="auto">
          <a:xfrm>
            <a:off x="468313" y="6396038"/>
            <a:ext cx="8351837" cy="460375"/>
          </a:xfrm>
          <a:prstGeom prst="rect">
            <a:avLst/>
          </a:prstGeom>
          <a:noFill/>
          <a:ln w="9525">
            <a:noFill/>
            <a:miter lim="800000"/>
          </a:ln>
        </p:spPr>
        <p:txBody>
          <a:bodyPr>
            <a:spAutoFit/>
          </a:bodyPr>
          <a:lstStyle/>
          <a:p>
            <a:pPr marL="287655" indent="-6350">
              <a:spcBef>
                <a:spcPct val="20000"/>
              </a:spcBef>
            </a:pPr>
            <a:r>
              <a:rPr lang="zh-CN" altLang="en-US" sz="2400" b="1">
                <a:latin typeface="楷体_GB2312"/>
                <a:ea typeface="楷体_GB2312"/>
                <a:cs typeface="楷体_GB2312"/>
              </a:rPr>
              <a:t>前</a:t>
            </a:r>
            <a:r>
              <a:rPr lang="zh-CN" altLang="zh-CN" sz="2400" b="1">
                <a:latin typeface="楷体_GB2312"/>
                <a:ea typeface="楷体_GB2312"/>
                <a:cs typeface="楷体_GB2312"/>
              </a:rPr>
              <a:t>3个是散列函数实际应用的需求。</a:t>
            </a:r>
            <a:endParaRPr lang="zh-CN" altLang="zh-CN" sz="2400" b="1">
              <a:latin typeface="楷体_GB2312"/>
              <a:ea typeface="楷体_GB2312"/>
              <a:cs typeface="楷体_GB231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6" presetClass="emph" presetSubtype="0" fill="hold" nodeType="clickEffect">
                                  <p:stCondLst>
                                    <p:cond delay="0"/>
                                  </p:stCondLst>
                                  <p:childTnLst>
                                    <p:animEffect transition="out" filter="fade">
                                      <p:cBhvr>
                                        <p:cTn id="30" dur="500" tmFilter="0, 0; .2, .5; .8, .5; 1, 0"/>
                                        <p:tgtEl>
                                          <p:spTgt spid="4"/>
                                        </p:tgtEl>
                                      </p:cBhvr>
                                    </p:animEffect>
                                    <p:animScale>
                                      <p:cBhvr>
                                        <p:cTn id="31" dur="250" autoRev="1" fill="hold"/>
                                        <p:tgtEl>
                                          <p:spTgt spid="4"/>
                                        </p:tgtEl>
                                      </p:cBhvr>
                                      <p:by x="105000" y="105000"/>
                                    </p:animScale>
                                  </p:childTnLst>
                                </p:cTn>
                              </p:par>
                              <p:par>
                                <p:cTn id="32" presetID="26" presetClass="emph" presetSubtype="0" fill="hold" nodeType="withEffect">
                                  <p:stCondLst>
                                    <p:cond delay="0"/>
                                  </p:stCondLst>
                                  <p:childTnLst>
                                    <p:animEffect transition="out" filter="fade">
                                      <p:cBhvr>
                                        <p:cTn id="33" dur="500" tmFilter="0, 0; .2, .5; .8, .5; 1, 0"/>
                                        <p:tgtEl>
                                          <p:spTgt spid="7"/>
                                        </p:tgtEl>
                                      </p:cBhvr>
                                    </p:animEffect>
                                    <p:animScale>
                                      <p:cBhvr>
                                        <p:cTn id="34"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0" y="2060575"/>
            <a:ext cx="3795713" cy="2566988"/>
            <a:chOff x="0" y="0"/>
            <a:chExt cx="2391" cy="1617"/>
          </a:xfrm>
        </p:grpSpPr>
        <p:sp>
          <p:nvSpPr>
            <p:cNvPr id="46109" name="Text Box 3"/>
            <p:cNvSpPr txBox="1">
              <a:spLocks noChangeArrowheads="1"/>
            </p:cNvSpPr>
            <p:nvPr/>
          </p:nvSpPr>
          <p:spPr bwMode="auto">
            <a:xfrm>
              <a:off x="0" y="397"/>
              <a:ext cx="324" cy="327"/>
            </a:xfrm>
            <a:prstGeom prst="rect">
              <a:avLst/>
            </a:prstGeom>
            <a:noFill/>
            <a:ln w="9525">
              <a:noFill/>
              <a:miter lim="800000"/>
            </a:ln>
          </p:spPr>
          <p:txBody>
            <a:bodyPr wrap="none">
              <a:spAutoFit/>
            </a:bodyPr>
            <a:lstStyle/>
            <a:p>
              <a:pPr algn="r"/>
              <a:r>
                <a:rPr lang="zh-CN" altLang="zh-CN" sz="2800" i="1">
                  <a:latin typeface="Georgia" panose="02040502050405020303" pitchFamily="18" charset="0"/>
                </a:rPr>
                <a:t>M</a:t>
              </a:r>
              <a:endParaRPr lang="zh-CN" altLang="zh-CN" sz="2800" i="1">
                <a:latin typeface="Georgia" panose="02040502050405020303" pitchFamily="18" charset="0"/>
              </a:endParaRPr>
            </a:p>
          </p:txBody>
        </p:sp>
        <p:grpSp>
          <p:nvGrpSpPr>
            <p:cNvPr id="46110" name="Group 4"/>
            <p:cNvGrpSpPr/>
            <p:nvPr/>
          </p:nvGrpSpPr>
          <p:grpSpPr bwMode="auto">
            <a:xfrm>
              <a:off x="113" y="0"/>
              <a:ext cx="2278" cy="1617"/>
              <a:chOff x="0" y="0"/>
              <a:chExt cx="2278" cy="1617"/>
            </a:xfrm>
          </p:grpSpPr>
          <p:sp>
            <p:nvSpPr>
              <p:cNvPr id="46111" name="Text Box 5"/>
              <p:cNvSpPr txBox="1">
                <a:spLocks noChangeArrowheads="1"/>
              </p:cNvSpPr>
              <p:nvPr/>
            </p:nvSpPr>
            <p:spPr bwMode="auto">
              <a:xfrm>
                <a:off x="1490" y="0"/>
                <a:ext cx="777" cy="327"/>
              </a:xfrm>
              <a:prstGeom prst="rect">
                <a:avLst/>
              </a:prstGeom>
              <a:noFill/>
              <a:ln w="9525">
                <a:noFill/>
                <a:miter lim="800000"/>
              </a:ln>
            </p:spPr>
            <p:txBody>
              <a:bodyPr wrap="none">
                <a:spAutoFit/>
              </a:bodyPr>
              <a:lstStyle/>
              <a:p>
                <a:r>
                  <a:rPr lang="zh-CN" altLang="zh-CN" sz="2800">
                    <a:latin typeface="Georgia" panose="02040502050405020303" pitchFamily="18" charset="0"/>
                  </a:rPr>
                  <a:t>output</a:t>
                </a:r>
                <a:endParaRPr lang="zh-CN" altLang="zh-CN" sz="2800">
                  <a:latin typeface="Georgia" panose="02040502050405020303" pitchFamily="18" charset="0"/>
                </a:endParaRPr>
              </a:p>
            </p:txBody>
          </p:sp>
          <p:sp>
            <p:nvSpPr>
              <p:cNvPr id="46112" name="Oval 6"/>
              <p:cNvSpPr>
                <a:spLocks noChangeArrowheads="1"/>
              </p:cNvSpPr>
              <p:nvPr/>
            </p:nvSpPr>
            <p:spPr bwMode="auto">
              <a:xfrm>
                <a:off x="0" y="195"/>
                <a:ext cx="726" cy="1315"/>
              </a:xfrm>
              <a:prstGeom prst="ellipse">
                <a:avLst/>
              </a:prstGeom>
              <a:noFill/>
              <a:ln w="25400">
                <a:solidFill>
                  <a:schemeClr val="tx1"/>
                </a:solidFill>
                <a:round/>
              </a:ln>
            </p:spPr>
            <p:txBody>
              <a:bodyPr wrap="none" anchor="ctr"/>
              <a:lstStyle/>
              <a:p>
                <a:endParaRPr lang="zh-CN" altLang="en-US"/>
              </a:p>
            </p:txBody>
          </p:sp>
          <p:sp>
            <p:nvSpPr>
              <p:cNvPr id="46113" name="Oval 7"/>
              <p:cNvSpPr>
                <a:spLocks noChangeArrowheads="1"/>
              </p:cNvSpPr>
              <p:nvPr/>
            </p:nvSpPr>
            <p:spPr bwMode="auto">
              <a:xfrm>
                <a:off x="1452" y="453"/>
                <a:ext cx="614" cy="644"/>
              </a:xfrm>
              <a:prstGeom prst="ellipse">
                <a:avLst/>
              </a:prstGeom>
              <a:noFill/>
              <a:ln w="25400">
                <a:solidFill>
                  <a:schemeClr val="tx1"/>
                </a:solidFill>
                <a:round/>
              </a:ln>
            </p:spPr>
            <p:txBody>
              <a:bodyPr wrap="none" anchor="ctr"/>
              <a:lstStyle/>
              <a:p>
                <a:endParaRPr lang="zh-CN" altLang="en-US"/>
              </a:p>
            </p:txBody>
          </p:sp>
          <p:sp>
            <p:nvSpPr>
              <p:cNvPr id="46114" name="Text Box 8"/>
              <p:cNvSpPr txBox="1">
                <a:spLocks noChangeArrowheads="1"/>
              </p:cNvSpPr>
              <p:nvPr/>
            </p:nvSpPr>
            <p:spPr bwMode="auto">
              <a:xfrm>
                <a:off x="2034" y="998"/>
                <a:ext cx="242" cy="327"/>
              </a:xfrm>
              <a:prstGeom prst="rect">
                <a:avLst/>
              </a:prstGeom>
              <a:noFill/>
              <a:ln w="9525">
                <a:noFill/>
                <a:miter lim="800000"/>
              </a:ln>
            </p:spPr>
            <p:txBody>
              <a:bodyPr wrap="none">
                <a:spAutoFit/>
              </a:bodyPr>
              <a:lstStyle/>
              <a:p>
                <a:pPr algn="r"/>
                <a:r>
                  <a:rPr lang="zh-CN" altLang="zh-CN" sz="2800" i="1">
                    <a:latin typeface="Georgia" panose="02040502050405020303" pitchFamily="18" charset="0"/>
                  </a:rPr>
                  <a:t>h</a:t>
                </a:r>
                <a:endParaRPr lang="zh-CN" altLang="zh-CN" sz="2800" i="1">
                  <a:latin typeface="Georgia" panose="02040502050405020303" pitchFamily="18" charset="0"/>
                </a:endParaRPr>
              </a:p>
            </p:txBody>
          </p:sp>
          <p:grpSp>
            <p:nvGrpSpPr>
              <p:cNvPr id="46115" name="Group 9"/>
              <p:cNvGrpSpPr/>
              <p:nvPr/>
            </p:nvGrpSpPr>
            <p:grpSpPr bwMode="auto">
              <a:xfrm>
                <a:off x="168" y="504"/>
                <a:ext cx="1800" cy="249"/>
                <a:chOff x="0" y="0"/>
                <a:chExt cx="3096" cy="464"/>
              </a:xfrm>
            </p:grpSpPr>
            <p:sp>
              <p:nvSpPr>
                <p:cNvPr id="46136" name="Oval 10"/>
                <p:cNvSpPr>
                  <a:spLocks noChangeArrowheads="1"/>
                </p:cNvSpPr>
                <p:nvPr/>
              </p:nvSpPr>
              <p:spPr bwMode="auto">
                <a:xfrm>
                  <a:off x="0" y="0"/>
                  <a:ext cx="72" cy="80"/>
                </a:xfrm>
                <a:prstGeom prst="ellipse">
                  <a:avLst/>
                </a:prstGeom>
                <a:solidFill>
                  <a:schemeClr val="accent2"/>
                </a:solidFill>
                <a:ln w="9525">
                  <a:solidFill>
                    <a:schemeClr val="tx1"/>
                  </a:solidFill>
                  <a:round/>
                </a:ln>
              </p:spPr>
              <p:txBody>
                <a:bodyPr wrap="none" anchor="ctr"/>
                <a:lstStyle/>
                <a:p>
                  <a:endParaRPr lang="zh-CN" altLang="en-US"/>
                </a:p>
              </p:txBody>
            </p:sp>
            <p:sp>
              <p:nvSpPr>
                <p:cNvPr id="46137" name="Oval 11"/>
                <p:cNvSpPr>
                  <a:spLocks noChangeArrowheads="1"/>
                </p:cNvSpPr>
                <p:nvPr/>
              </p:nvSpPr>
              <p:spPr bwMode="auto">
                <a:xfrm>
                  <a:off x="3024" y="384"/>
                  <a:ext cx="72" cy="80"/>
                </a:xfrm>
                <a:prstGeom prst="ellipse">
                  <a:avLst/>
                </a:prstGeom>
                <a:solidFill>
                  <a:schemeClr val="accent2"/>
                </a:solidFill>
                <a:ln w="9525">
                  <a:solidFill>
                    <a:schemeClr val="tx1"/>
                  </a:solidFill>
                  <a:round/>
                </a:ln>
              </p:spPr>
              <p:txBody>
                <a:bodyPr wrap="none" anchor="ctr"/>
                <a:lstStyle/>
                <a:p>
                  <a:endParaRPr lang="zh-CN" altLang="en-US"/>
                </a:p>
              </p:txBody>
            </p:sp>
            <p:cxnSp>
              <p:nvCxnSpPr>
                <p:cNvPr id="46138" name="AutoShape 12"/>
                <p:cNvCxnSpPr>
                  <a:cxnSpLocks noChangeShapeType="1"/>
                  <a:stCxn id="46136" idx="6"/>
                  <a:endCxn id="46137" idx="2"/>
                </p:cNvCxnSpPr>
                <p:nvPr/>
              </p:nvCxnSpPr>
              <p:spPr bwMode="auto">
                <a:xfrm>
                  <a:off x="72" y="40"/>
                  <a:ext cx="2952" cy="384"/>
                </a:xfrm>
                <a:prstGeom prst="straightConnector1">
                  <a:avLst/>
                </a:prstGeom>
                <a:noFill/>
                <a:ln w="25400">
                  <a:solidFill>
                    <a:schemeClr val="accent2"/>
                  </a:solidFill>
                  <a:round/>
                  <a:tailEnd type="triangle" w="lg" len="lg"/>
                </a:ln>
              </p:spPr>
            </p:cxnSp>
          </p:grpSp>
          <p:grpSp>
            <p:nvGrpSpPr>
              <p:cNvPr id="46116" name="Group 13"/>
              <p:cNvGrpSpPr/>
              <p:nvPr/>
            </p:nvGrpSpPr>
            <p:grpSpPr bwMode="auto">
              <a:xfrm>
                <a:off x="252" y="633"/>
                <a:ext cx="1381" cy="430"/>
                <a:chOff x="0" y="0"/>
                <a:chExt cx="2376" cy="800"/>
              </a:xfrm>
            </p:grpSpPr>
            <p:sp>
              <p:nvSpPr>
                <p:cNvPr id="46133" name="Oval 14"/>
                <p:cNvSpPr>
                  <a:spLocks noChangeArrowheads="1"/>
                </p:cNvSpPr>
                <p:nvPr/>
              </p:nvSpPr>
              <p:spPr bwMode="auto">
                <a:xfrm>
                  <a:off x="0" y="720"/>
                  <a:ext cx="72" cy="80"/>
                </a:xfrm>
                <a:prstGeom prst="ellipse">
                  <a:avLst/>
                </a:prstGeom>
                <a:solidFill>
                  <a:schemeClr val="accent2"/>
                </a:solidFill>
                <a:ln w="9525">
                  <a:solidFill>
                    <a:schemeClr val="tx1"/>
                  </a:solidFill>
                  <a:round/>
                </a:ln>
              </p:spPr>
              <p:txBody>
                <a:bodyPr wrap="none" anchor="ctr"/>
                <a:lstStyle/>
                <a:p>
                  <a:endParaRPr lang="zh-CN" altLang="en-US"/>
                </a:p>
              </p:txBody>
            </p:sp>
            <p:sp>
              <p:nvSpPr>
                <p:cNvPr id="46134" name="Oval 15"/>
                <p:cNvSpPr>
                  <a:spLocks noChangeArrowheads="1"/>
                </p:cNvSpPr>
                <p:nvPr/>
              </p:nvSpPr>
              <p:spPr bwMode="auto">
                <a:xfrm>
                  <a:off x="2304" y="0"/>
                  <a:ext cx="72" cy="80"/>
                </a:xfrm>
                <a:prstGeom prst="ellipse">
                  <a:avLst/>
                </a:prstGeom>
                <a:solidFill>
                  <a:schemeClr val="accent2"/>
                </a:solidFill>
                <a:ln w="9525">
                  <a:solidFill>
                    <a:schemeClr val="tx1"/>
                  </a:solidFill>
                  <a:round/>
                </a:ln>
              </p:spPr>
              <p:txBody>
                <a:bodyPr wrap="none" anchor="ctr"/>
                <a:lstStyle/>
                <a:p>
                  <a:endParaRPr lang="zh-CN" altLang="en-US"/>
                </a:p>
              </p:txBody>
            </p:sp>
            <p:cxnSp>
              <p:nvCxnSpPr>
                <p:cNvPr id="46135" name="AutoShape 16"/>
                <p:cNvCxnSpPr>
                  <a:cxnSpLocks noChangeShapeType="1"/>
                  <a:stCxn id="46133" idx="6"/>
                  <a:endCxn id="46134" idx="2"/>
                </p:cNvCxnSpPr>
                <p:nvPr/>
              </p:nvCxnSpPr>
              <p:spPr bwMode="auto">
                <a:xfrm flipV="1">
                  <a:off x="72" y="40"/>
                  <a:ext cx="2232" cy="720"/>
                </a:xfrm>
                <a:prstGeom prst="straightConnector1">
                  <a:avLst/>
                </a:prstGeom>
                <a:noFill/>
                <a:ln w="25400">
                  <a:solidFill>
                    <a:schemeClr val="accent2"/>
                  </a:solidFill>
                  <a:round/>
                  <a:tailEnd type="triangle" w="lg" len="lg"/>
                </a:ln>
              </p:spPr>
            </p:cxnSp>
          </p:grpSp>
          <p:grpSp>
            <p:nvGrpSpPr>
              <p:cNvPr id="46117" name="Group 17"/>
              <p:cNvGrpSpPr/>
              <p:nvPr/>
            </p:nvGrpSpPr>
            <p:grpSpPr bwMode="auto">
              <a:xfrm>
                <a:off x="363" y="659"/>
                <a:ext cx="1549" cy="249"/>
                <a:chOff x="0" y="0"/>
                <a:chExt cx="2664" cy="464"/>
              </a:xfrm>
            </p:grpSpPr>
            <p:sp>
              <p:nvSpPr>
                <p:cNvPr id="46130" name="Oval 18"/>
                <p:cNvSpPr>
                  <a:spLocks noChangeArrowheads="1"/>
                </p:cNvSpPr>
                <p:nvPr/>
              </p:nvSpPr>
              <p:spPr bwMode="auto">
                <a:xfrm>
                  <a:off x="0" y="0"/>
                  <a:ext cx="72" cy="80"/>
                </a:xfrm>
                <a:prstGeom prst="ellipse">
                  <a:avLst/>
                </a:prstGeom>
                <a:solidFill>
                  <a:schemeClr val="accent2"/>
                </a:solidFill>
                <a:ln w="9525">
                  <a:solidFill>
                    <a:schemeClr val="tx1"/>
                  </a:solidFill>
                  <a:round/>
                </a:ln>
              </p:spPr>
              <p:txBody>
                <a:bodyPr wrap="none" anchor="ctr"/>
                <a:lstStyle/>
                <a:p>
                  <a:endParaRPr lang="zh-CN" altLang="en-US"/>
                </a:p>
              </p:txBody>
            </p:sp>
            <p:sp>
              <p:nvSpPr>
                <p:cNvPr id="46131" name="Oval 19"/>
                <p:cNvSpPr>
                  <a:spLocks noChangeArrowheads="1"/>
                </p:cNvSpPr>
                <p:nvPr/>
              </p:nvSpPr>
              <p:spPr bwMode="auto">
                <a:xfrm>
                  <a:off x="2592" y="384"/>
                  <a:ext cx="72" cy="80"/>
                </a:xfrm>
                <a:prstGeom prst="ellipse">
                  <a:avLst/>
                </a:prstGeom>
                <a:solidFill>
                  <a:schemeClr val="accent2"/>
                </a:solidFill>
                <a:ln w="9525">
                  <a:solidFill>
                    <a:schemeClr val="tx1"/>
                  </a:solidFill>
                  <a:round/>
                </a:ln>
              </p:spPr>
              <p:txBody>
                <a:bodyPr wrap="none" anchor="ctr"/>
                <a:lstStyle/>
                <a:p>
                  <a:endParaRPr lang="zh-CN" altLang="en-US"/>
                </a:p>
              </p:txBody>
            </p:sp>
            <p:cxnSp>
              <p:nvCxnSpPr>
                <p:cNvPr id="46132" name="AutoShape 20"/>
                <p:cNvCxnSpPr>
                  <a:cxnSpLocks noChangeShapeType="1"/>
                  <a:stCxn id="46130" idx="6"/>
                  <a:endCxn id="46131" idx="2"/>
                </p:cNvCxnSpPr>
                <p:nvPr/>
              </p:nvCxnSpPr>
              <p:spPr bwMode="auto">
                <a:xfrm>
                  <a:off x="72" y="40"/>
                  <a:ext cx="2520" cy="384"/>
                </a:xfrm>
                <a:prstGeom prst="straightConnector1">
                  <a:avLst/>
                </a:prstGeom>
                <a:noFill/>
                <a:ln w="25400">
                  <a:solidFill>
                    <a:schemeClr val="accent2"/>
                  </a:solidFill>
                  <a:round/>
                  <a:tailEnd type="triangle" w="lg" len="lg"/>
                </a:ln>
              </p:spPr>
            </p:cxnSp>
          </p:grpSp>
          <p:grpSp>
            <p:nvGrpSpPr>
              <p:cNvPr id="46118" name="Group 21"/>
              <p:cNvGrpSpPr/>
              <p:nvPr/>
            </p:nvGrpSpPr>
            <p:grpSpPr bwMode="auto">
              <a:xfrm>
                <a:off x="196" y="607"/>
                <a:ext cx="1661" cy="172"/>
                <a:chOff x="0" y="0"/>
                <a:chExt cx="2856" cy="320"/>
              </a:xfrm>
            </p:grpSpPr>
            <p:sp>
              <p:nvSpPr>
                <p:cNvPr id="46127" name="Oval 22"/>
                <p:cNvSpPr>
                  <a:spLocks noChangeArrowheads="1"/>
                </p:cNvSpPr>
                <p:nvPr/>
              </p:nvSpPr>
              <p:spPr bwMode="auto">
                <a:xfrm>
                  <a:off x="0" y="240"/>
                  <a:ext cx="72" cy="80"/>
                </a:xfrm>
                <a:prstGeom prst="ellipse">
                  <a:avLst/>
                </a:prstGeom>
                <a:solidFill>
                  <a:schemeClr val="accent2"/>
                </a:solidFill>
                <a:ln w="9525">
                  <a:solidFill>
                    <a:schemeClr val="tx1"/>
                  </a:solidFill>
                  <a:round/>
                </a:ln>
              </p:spPr>
              <p:txBody>
                <a:bodyPr wrap="none" anchor="ctr"/>
                <a:lstStyle/>
                <a:p>
                  <a:endParaRPr lang="zh-CN" altLang="en-US"/>
                </a:p>
              </p:txBody>
            </p:sp>
            <p:sp>
              <p:nvSpPr>
                <p:cNvPr id="46128" name="Oval 23"/>
                <p:cNvSpPr>
                  <a:spLocks noChangeArrowheads="1"/>
                </p:cNvSpPr>
                <p:nvPr/>
              </p:nvSpPr>
              <p:spPr bwMode="auto">
                <a:xfrm>
                  <a:off x="2784" y="0"/>
                  <a:ext cx="72" cy="80"/>
                </a:xfrm>
                <a:prstGeom prst="ellipse">
                  <a:avLst/>
                </a:prstGeom>
                <a:solidFill>
                  <a:schemeClr val="accent2"/>
                </a:solidFill>
                <a:ln w="9525">
                  <a:solidFill>
                    <a:schemeClr val="tx1"/>
                  </a:solidFill>
                  <a:round/>
                </a:ln>
              </p:spPr>
              <p:txBody>
                <a:bodyPr wrap="none" anchor="ctr"/>
                <a:lstStyle/>
                <a:p>
                  <a:endParaRPr lang="zh-CN" altLang="en-US"/>
                </a:p>
              </p:txBody>
            </p:sp>
            <p:cxnSp>
              <p:nvCxnSpPr>
                <p:cNvPr id="46129" name="AutoShape 24"/>
                <p:cNvCxnSpPr>
                  <a:cxnSpLocks noChangeShapeType="1"/>
                  <a:stCxn id="46127" idx="6"/>
                  <a:endCxn id="46128" idx="2"/>
                </p:cNvCxnSpPr>
                <p:nvPr/>
              </p:nvCxnSpPr>
              <p:spPr bwMode="auto">
                <a:xfrm flipV="1">
                  <a:off x="72" y="40"/>
                  <a:ext cx="2712" cy="240"/>
                </a:xfrm>
                <a:prstGeom prst="straightConnector1">
                  <a:avLst/>
                </a:prstGeom>
                <a:noFill/>
                <a:ln w="25400">
                  <a:solidFill>
                    <a:schemeClr val="accent2"/>
                  </a:solidFill>
                  <a:round/>
                  <a:tailEnd type="triangle" w="lg" len="lg"/>
                </a:ln>
              </p:spPr>
            </p:cxnSp>
          </p:grpSp>
          <p:grpSp>
            <p:nvGrpSpPr>
              <p:cNvPr id="46119" name="Group 25"/>
              <p:cNvGrpSpPr/>
              <p:nvPr/>
            </p:nvGrpSpPr>
            <p:grpSpPr bwMode="auto">
              <a:xfrm>
                <a:off x="196" y="762"/>
                <a:ext cx="1577" cy="146"/>
                <a:chOff x="0" y="0"/>
                <a:chExt cx="2712" cy="272"/>
              </a:xfrm>
            </p:grpSpPr>
            <p:sp>
              <p:nvSpPr>
                <p:cNvPr id="46124" name="Oval 26"/>
                <p:cNvSpPr>
                  <a:spLocks noChangeArrowheads="1"/>
                </p:cNvSpPr>
                <p:nvPr/>
              </p:nvSpPr>
              <p:spPr bwMode="auto">
                <a:xfrm>
                  <a:off x="0" y="192"/>
                  <a:ext cx="72" cy="80"/>
                </a:xfrm>
                <a:prstGeom prst="ellipse">
                  <a:avLst/>
                </a:prstGeom>
                <a:solidFill>
                  <a:schemeClr val="accent2"/>
                </a:solidFill>
                <a:ln w="9525">
                  <a:solidFill>
                    <a:schemeClr val="tx1"/>
                  </a:solidFill>
                  <a:round/>
                </a:ln>
              </p:spPr>
              <p:txBody>
                <a:bodyPr wrap="none" anchor="ctr"/>
                <a:lstStyle/>
                <a:p>
                  <a:endParaRPr lang="zh-CN" altLang="en-US"/>
                </a:p>
              </p:txBody>
            </p:sp>
            <p:sp>
              <p:nvSpPr>
                <p:cNvPr id="46125" name="Oval 27"/>
                <p:cNvSpPr>
                  <a:spLocks noChangeArrowheads="1"/>
                </p:cNvSpPr>
                <p:nvPr/>
              </p:nvSpPr>
              <p:spPr bwMode="auto">
                <a:xfrm>
                  <a:off x="2640" y="0"/>
                  <a:ext cx="72" cy="80"/>
                </a:xfrm>
                <a:prstGeom prst="ellipse">
                  <a:avLst/>
                </a:prstGeom>
                <a:solidFill>
                  <a:schemeClr val="accent2"/>
                </a:solidFill>
                <a:ln w="9525">
                  <a:solidFill>
                    <a:schemeClr val="tx1"/>
                  </a:solidFill>
                  <a:round/>
                </a:ln>
              </p:spPr>
              <p:txBody>
                <a:bodyPr wrap="none" anchor="ctr"/>
                <a:lstStyle/>
                <a:p>
                  <a:endParaRPr lang="zh-CN" altLang="en-US"/>
                </a:p>
              </p:txBody>
            </p:sp>
            <p:cxnSp>
              <p:nvCxnSpPr>
                <p:cNvPr id="46126" name="AutoShape 28"/>
                <p:cNvCxnSpPr>
                  <a:cxnSpLocks noChangeShapeType="1"/>
                  <a:stCxn id="46124" idx="6"/>
                  <a:endCxn id="46125" idx="2"/>
                </p:cNvCxnSpPr>
                <p:nvPr/>
              </p:nvCxnSpPr>
              <p:spPr bwMode="auto">
                <a:xfrm flipV="1">
                  <a:off x="72" y="40"/>
                  <a:ext cx="2568" cy="192"/>
                </a:xfrm>
                <a:prstGeom prst="straightConnector1">
                  <a:avLst/>
                </a:prstGeom>
                <a:noFill/>
                <a:ln w="25400">
                  <a:solidFill>
                    <a:schemeClr val="accent2"/>
                  </a:solidFill>
                  <a:round/>
                  <a:tailEnd type="triangle" w="lg" len="lg"/>
                </a:ln>
              </p:spPr>
            </p:cxnSp>
          </p:grpSp>
          <p:grpSp>
            <p:nvGrpSpPr>
              <p:cNvPr id="46120" name="Group 29"/>
              <p:cNvGrpSpPr/>
              <p:nvPr/>
            </p:nvGrpSpPr>
            <p:grpSpPr bwMode="auto">
              <a:xfrm>
                <a:off x="335" y="272"/>
                <a:ext cx="1542" cy="600"/>
                <a:chOff x="0" y="0"/>
                <a:chExt cx="2651" cy="1116"/>
              </a:xfrm>
            </p:grpSpPr>
            <p:sp>
              <p:nvSpPr>
                <p:cNvPr id="46122" name="Oval 30"/>
                <p:cNvSpPr>
                  <a:spLocks noChangeArrowheads="1"/>
                </p:cNvSpPr>
                <p:nvPr/>
              </p:nvSpPr>
              <p:spPr bwMode="auto">
                <a:xfrm>
                  <a:off x="0" y="0"/>
                  <a:ext cx="72" cy="80"/>
                </a:xfrm>
                <a:prstGeom prst="ellipse">
                  <a:avLst/>
                </a:prstGeom>
                <a:solidFill>
                  <a:schemeClr val="accent2"/>
                </a:solidFill>
                <a:ln w="9525">
                  <a:solidFill>
                    <a:schemeClr val="tx1"/>
                  </a:solidFill>
                  <a:round/>
                </a:ln>
              </p:spPr>
              <p:txBody>
                <a:bodyPr wrap="none" anchor="ctr"/>
                <a:lstStyle/>
                <a:p>
                  <a:endParaRPr lang="zh-CN" altLang="en-US"/>
                </a:p>
              </p:txBody>
            </p:sp>
            <p:cxnSp>
              <p:nvCxnSpPr>
                <p:cNvPr id="46123" name="AutoShape 31"/>
                <p:cNvCxnSpPr>
                  <a:cxnSpLocks noChangeShapeType="1"/>
                  <a:stCxn id="46122" idx="5"/>
                  <a:endCxn id="46131" idx="1"/>
                </p:cNvCxnSpPr>
                <p:nvPr/>
              </p:nvCxnSpPr>
              <p:spPr bwMode="auto">
                <a:xfrm>
                  <a:off x="61" y="68"/>
                  <a:ext cx="2590" cy="1048"/>
                </a:xfrm>
                <a:prstGeom prst="straightConnector1">
                  <a:avLst/>
                </a:prstGeom>
                <a:noFill/>
                <a:ln w="25400">
                  <a:solidFill>
                    <a:schemeClr val="accent2"/>
                  </a:solidFill>
                  <a:round/>
                  <a:tailEnd type="triangle" w="lg" len="lg"/>
                </a:ln>
              </p:spPr>
            </p:cxnSp>
          </p:grpSp>
          <p:sp>
            <p:nvSpPr>
              <p:cNvPr id="46121" name="Text Box 32"/>
              <p:cNvSpPr txBox="1">
                <a:spLocks noChangeArrowheads="1"/>
              </p:cNvSpPr>
              <p:nvPr/>
            </p:nvSpPr>
            <p:spPr bwMode="auto">
              <a:xfrm>
                <a:off x="680" y="1329"/>
                <a:ext cx="1598" cy="288"/>
              </a:xfrm>
              <a:prstGeom prst="rect">
                <a:avLst/>
              </a:prstGeom>
              <a:noFill/>
              <a:ln w="9525">
                <a:noFill/>
                <a:miter lim="800000"/>
              </a:ln>
            </p:spPr>
            <p:txBody>
              <a:bodyPr wrap="none">
                <a:spAutoFit/>
              </a:bodyPr>
              <a:lstStyle/>
              <a:p>
                <a:r>
                  <a:rPr lang="zh-CN" sz="2400">
                    <a:latin typeface="Times New Roman" panose="02020603050405020304" pitchFamily="18" charset="0"/>
                  </a:rPr>
                  <a:t>由</a:t>
                </a:r>
                <a:r>
                  <a:rPr lang="zh-CN" altLang="zh-CN" sz="2400">
                    <a:latin typeface="Times New Roman" panose="02020603050405020304" pitchFamily="18" charset="0"/>
                  </a:rPr>
                  <a:t>m</a:t>
                </a:r>
                <a:r>
                  <a:rPr lang="zh-CN" sz="2400">
                    <a:latin typeface="Times New Roman" panose="02020603050405020304" pitchFamily="18" charset="0"/>
                  </a:rPr>
                  <a:t>计算</a:t>
                </a:r>
                <a:r>
                  <a:rPr lang="zh-CN" altLang="zh-CN" sz="2400">
                    <a:latin typeface="Times New Roman" panose="02020603050405020304" pitchFamily="18" charset="0"/>
                  </a:rPr>
                  <a:t>h(m)</a:t>
                </a:r>
                <a:r>
                  <a:rPr lang="zh-CN" sz="2400">
                    <a:latin typeface="Times New Roman" panose="02020603050405020304" pitchFamily="18" charset="0"/>
                  </a:rPr>
                  <a:t>容易</a:t>
                </a:r>
                <a:endParaRPr lang="zh-CN" sz="2400">
                  <a:latin typeface="Times New Roman" panose="02020603050405020304" pitchFamily="18" charset="0"/>
                </a:endParaRPr>
              </a:p>
            </p:txBody>
          </p:sp>
        </p:grpSp>
      </p:grpSp>
      <p:grpSp>
        <p:nvGrpSpPr>
          <p:cNvPr id="10" name="Group 33"/>
          <p:cNvGrpSpPr/>
          <p:nvPr/>
        </p:nvGrpSpPr>
        <p:grpSpPr bwMode="auto">
          <a:xfrm>
            <a:off x="4572000" y="2133600"/>
            <a:ext cx="4154488" cy="2833688"/>
            <a:chOff x="0" y="0"/>
            <a:chExt cx="2617" cy="1785"/>
          </a:xfrm>
        </p:grpSpPr>
        <p:sp>
          <p:nvSpPr>
            <p:cNvPr id="46086" name="Text Box 34"/>
            <p:cNvSpPr txBox="1">
              <a:spLocks noChangeArrowheads="1"/>
            </p:cNvSpPr>
            <p:nvPr/>
          </p:nvSpPr>
          <p:spPr bwMode="auto">
            <a:xfrm>
              <a:off x="1724" y="0"/>
              <a:ext cx="777" cy="327"/>
            </a:xfrm>
            <a:prstGeom prst="rect">
              <a:avLst/>
            </a:prstGeom>
            <a:noFill/>
            <a:ln w="9525">
              <a:noFill/>
              <a:miter lim="800000"/>
            </a:ln>
          </p:spPr>
          <p:txBody>
            <a:bodyPr wrap="none">
              <a:spAutoFit/>
            </a:bodyPr>
            <a:lstStyle/>
            <a:p>
              <a:r>
                <a:rPr lang="zh-CN" altLang="zh-CN" sz="2800">
                  <a:latin typeface="Georgia" panose="02040502050405020303" pitchFamily="18" charset="0"/>
                </a:rPr>
                <a:t>output</a:t>
              </a:r>
              <a:endParaRPr lang="zh-CN" altLang="zh-CN" sz="2800">
                <a:latin typeface="Georgia" panose="02040502050405020303" pitchFamily="18" charset="0"/>
              </a:endParaRPr>
            </a:p>
          </p:txBody>
        </p:sp>
        <p:sp>
          <p:nvSpPr>
            <p:cNvPr id="46087" name="Oval 35"/>
            <p:cNvSpPr>
              <a:spLocks noChangeArrowheads="1"/>
            </p:cNvSpPr>
            <p:nvPr/>
          </p:nvSpPr>
          <p:spPr bwMode="auto">
            <a:xfrm>
              <a:off x="295" y="181"/>
              <a:ext cx="726" cy="1315"/>
            </a:xfrm>
            <a:prstGeom prst="ellipse">
              <a:avLst/>
            </a:prstGeom>
            <a:noFill/>
            <a:ln w="25400">
              <a:solidFill>
                <a:schemeClr val="tx1"/>
              </a:solidFill>
              <a:round/>
            </a:ln>
          </p:spPr>
          <p:txBody>
            <a:bodyPr wrap="none" anchor="ctr"/>
            <a:lstStyle/>
            <a:p>
              <a:endParaRPr lang="zh-CN" altLang="en-US"/>
            </a:p>
          </p:txBody>
        </p:sp>
        <p:sp>
          <p:nvSpPr>
            <p:cNvPr id="46088" name="Oval 36"/>
            <p:cNvSpPr>
              <a:spLocks noChangeArrowheads="1"/>
            </p:cNvSpPr>
            <p:nvPr/>
          </p:nvSpPr>
          <p:spPr bwMode="auto">
            <a:xfrm>
              <a:off x="1747" y="439"/>
              <a:ext cx="614" cy="644"/>
            </a:xfrm>
            <a:prstGeom prst="ellipse">
              <a:avLst/>
            </a:prstGeom>
            <a:noFill/>
            <a:ln w="25400">
              <a:solidFill>
                <a:schemeClr val="tx1"/>
              </a:solidFill>
              <a:round/>
            </a:ln>
          </p:spPr>
          <p:txBody>
            <a:bodyPr wrap="none" anchor="ctr"/>
            <a:lstStyle/>
            <a:p>
              <a:endParaRPr lang="zh-CN" altLang="en-US"/>
            </a:p>
          </p:txBody>
        </p:sp>
        <p:sp>
          <p:nvSpPr>
            <p:cNvPr id="46089" name="Text Box 37"/>
            <p:cNvSpPr txBox="1">
              <a:spLocks noChangeArrowheads="1"/>
            </p:cNvSpPr>
            <p:nvPr/>
          </p:nvSpPr>
          <p:spPr bwMode="auto">
            <a:xfrm>
              <a:off x="2177" y="952"/>
              <a:ext cx="242" cy="327"/>
            </a:xfrm>
            <a:prstGeom prst="rect">
              <a:avLst/>
            </a:prstGeom>
            <a:noFill/>
            <a:ln w="9525">
              <a:noFill/>
              <a:miter lim="800000"/>
            </a:ln>
          </p:spPr>
          <p:txBody>
            <a:bodyPr wrap="none">
              <a:spAutoFit/>
            </a:bodyPr>
            <a:lstStyle/>
            <a:p>
              <a:pPr algn="r"/>
              <a:r>
                <a:rPr lang="zh-CN" altLang="zh-CN" sz="2800" i="1">
                  <a:latin typeface="Georgia" panose="02040502050405020303" pitchFamily="18" charset="0"/>
                </a:rPr>
                <a:t>h</a:t>
              </a:r>
              <a:endParaRPr lang="zh-CN" altLang="zh-CN" sz="2800" i="1">
                <a:latin typeface="Georgia" panose="02040502050405020303" pitchFamily="18" charset="0"/>
              </a:endParaRPr>
            </a:p>
          </p:txBody>
        </p:sp>
        <p:sp>
          <p:nvSpPr>
            <p:cNvPr id="46090" name="Oval 38"/>
            <p:cNvSpPr>
              <a:spLocks noChangeArrowheads="1"/>
            </p:cNvSpPr>
            <p:nvPr/>
          </p:nvSpPr>
          <p:spPr bwMode="auto">
            <a:xfrm>
              <a:off x="463" y="490"/>
              <a:ext cx="42" cy="43"/>
            </a:xfrm>
            <a:prstGeom prst="ellipse">
              <a:avLst/>
            </a:prstGeom>
            <a:solidFill>
              <a:schemeClr val="accent2"/>
            </a:solidFill>
            <a:ln w="9525">
              <a:solidFill>
                <a:srgbClr val="FF0000"/>
              </a:solidFill>
              <a:round/>
            </a:ln>
          </p:spPr>
          <p:txBody>
            <a:bodyPr wrap="none" anchor="ctr"/>
            <a:lstStyle/>
            <a:p>
              <a:endParaRPr lang="zh-CN" altLang="en-US"/>
            </a:p>
          </p:txBody>
        </p:sp>
        <p:sp>
          <p:nvSpPr>
            <p:cNvPr id="46091" name="Oval 39"/>
            <p:cNvSpPr>
              <a:spLocks noChangeArrowheads="1"/>
            </p:cNvSpPr>
            <p:nvPr/>
          </p:nvSpPr>
          <p:spPr bwMode="auto">
            <a:xfrm>
              <a:off x="2221" y="696"/>
              <a:ext cx="42" cy="43"/>
            </a:xfrm>
            <a:prstGeom prst="ellipse">
              <a:avLst/>
            </a:prstGeom>
            <a:solidFill>
              <a:schemeClr val="accent2"/>
            </a:solidFill>
            <a:ln w="9525">
              <a:solidFill>
                <a:srgbClr val="FF0000"/>
              </a:solidFill>
              <a:round/>
            </a:ln>
          </p:spPr>
          <p:txBody>
            <a:bodyPr wrap="none" anchor="ctr"/>
            <a:lstStyle/>
            <a:p>
              <a:endParaRPr lang="zh-CN" altLang="en-US"/>
            </a:p>
          </p:txBody>
        </p:sp>
        <p:cxnSp>
          <p:nvCxnSpPr>
            <p:cNvPr id="46092" name="AutoShape 40"/>
            <p:cNvCxnSpPr>
              <a:cxnSpLocks noChangeShapeType="1"/>
              <a:stCxn id="46090" idx="6"/>
              <a:endCxn id="46091" idx="2"/>
            </p:cNvCxnSpPr>
            <p:nvPr/>
          </p:nvCxnSpPr>
          <p:spPr bwMode="auto">
            <a:xfrm>
              <a:off x="505" y="511"/>
              <a:ext cx="1716" cy="207"/>
            </a:xfrm>
            <a:prstGeom prst="straightConnector1">
              <a:avLst/>
            </a:prstGeom>
            <a:noFill/>
            <a:ln w="25400">
              <a:solidFill>
                <a:srgbClr val="FF0000"/>
              </a:solidFill>
              <a:round/>
              <a:headEnd type="stealth" w="med" len="med"/>
            </a:ln>
          </p:spPr>
        </p:cxnSp>
        <p:sp>
          <p:nvSpPr>
            <p:cNvPr id="46093" name="Oval 41"/>
            <p:cNvSpPr>
              <a:spLocks noChangeArrowheads="1"/>
            </p:cNvSpPr>
            <p:nvPr/>
          </p:nvSpPr>
          <p:spPr bwMode="auto">
            <a:xfrm>
              <a:off x="547" y="1006"/>
              <a:ext cx="42" cy="43"/>
            </a:xfrm>
            <a:prstGeom prst="ellipse">
              <a:avLst/>
            </a:prstGeom>
            <a:solidFill>
              <a:schemeClr val="accent2"/>
            </a:solidFill>
            <a:ln w="9525">
              <a:solidFill>
                <a:schemeClr val="tx1"/>
              </a:solidFill>
              <a:round/>
            </a:ln>
          </p:spPr>
          <p:txBody>
            <a:bodyPr wrap="none" anchor="ctr"/>
            <a:lstStyle/>
            <a:p>
              <a:endParaRPr lang="zh-CN" altLang="en-US"/>
            </a:p>
          </p:txBody>
        </p:sp>
        <p:sp>
          <p:nvSpPr>
            <p:cNvPr id="46094" name="Oval 42"/>
            <p:cNvSpPr>
              <a:spLocks noChangeArrowheads="1"/>
            </p:cNvSpPr>
            <p:nvPr/>
          </p:nvSpPr>
          <p:spPr bwMode="auto">
            <a:xfrm>
              <a:off x="1886" y="619"/>
              <a:ext cx="42" cy="43"/>
            </a:xfrm>
            <a:prstGeom prst="ellipse">
              <a:avLst/>
            </a:prstGeom>
            <a:solidFill>
              <a:schemeClr val="accent2"/>
            </a:solidFill>
            <a:ln w="9525">
              <a:solidFill>
                <a:schemeClr val="tx1"/>
              </a:solidFill>
              <a:round/>
            </a:ln>
          </p:spPr>
          <p:txBody>
            <a:bodyPr wrap="none" anchor="ctr"/>
            <a:lstStyle/>
            <a:p>
              <a:endParaRPr lang="zh-CN" altLang="en-US"/>
            </a:p>
          </p:txBody>
        </p:sp>
        <p:cxnSp>
          <p:nvCxnSpPr>
            <p:cNvPr id="46095" name="AutoShape 43"/>
            <p:cNvCxnSpPr>
              <a:cxnSpLocks noChangeShapeType="1"/>
              <a:stCxn id="46093" idx="6"/>
              <a:endCxn id="46094" idx="2"/>
            </p:cNvCxnSpPr>
            <p:nvPr/>
          </p:nvCxnSpPr>
          <p:spPr bwMode="auto">
            <a:xfrm flipV="1">
              <a:off x="589" y="641"/>
              <a:ext cx="1297" cy="387"/>
            </a:xfrm>
            <a:prstGeom prst="straightConnector1">
              <a:avLst/>
            </a:prstGeom>
            <a:noFill/>
            <a:ln w="25400">
              <a:solidFill>
                <a:srgbClr val="FF0000"/>
              </a:solidFill>
              <a:round/>
              <a:headEnd type="stealth" w="med" len="med"/>
            </a:ln>
          </p:spPr>
        </p:cxnSp>
        <p:sp>
          <p:nvSpPr>
            <p:cNvPr id="46096" name="Oval 44"/>
            <p:cNvSpPr>
              <a:spLocks noChangeArrowheads="1"/>
            </p:cNvSpPr>
            <p:nvPr/>
          </p:nvSpPr>
          <p:spPr bwMode="auto">
            <a:xfrm>
              <a:off x="658" y="645"/>
              <a:ext cx="42" cy="43"/>
            </a:xfrm>
            <a:prstGeom prst="ellipse">
              <a:avLst/>
            </a:prstGeom>
            <a:solidFill>
              <a:schemeClr val="accent2"/>
            </a:solidFill>
            <a:ln w="9525">
              <a:solidFill>
                <a:srgbClr val="FF0000"/>
              </a:solidFill>
              <a:round/>
            </a:ln>
          </p:spPr>
          <p:txBody>
            <a:bodyPr wrap="none" anchor="ctr"/>
            <a:lstStyle/>
            <a:p>
              <a:endParaRPr lang="zh-CN" altLang="en-US"/>
            </a:p>
          </p:txBody>
        </p:sp>
        <p:sp>
          <p:nvSpPr>
            <p:cNvPr id="46097" name="Oval 45"/>
            <p:cNvSpPr>
              <a:spLocks noChangeArrowheads="1"/>
            </p:cNvSpPr>
            <p:nvPr/>
          </p:nvSpPr>
          <p:spPr bwMode="auto">
            <a:xfrm>
              <a:off x="2165" y="851"/>
              <a:ext cx="42" cy="43"/>
            </a:xfrm>
            <a:prstGeom prst="ellipse">
              <a:avLst/>
            </a:prstGeom>
            <a:solidFill>
              <a:schemeClr val="accent2"/>
            </a:solidFill>
            <a:ln w="9525">
              <a:solidFill>
                <a:srgbClr val="FF0000"/>
              </a:solidFill>
              <a:round/>
            </a:ln>
          </p:spPr>
          <p:txBody>
            <a:bodyPr wrap="none" anchor="ctr"/>
            <a:lstStyle/>
            <a:p>
              <a:endParaRPr lang="zh-CN" altLang="en-US"/>
            </a:p>
          </p:txBody>
        </p:sp>
        <p:cxnSp>
          <p:nvCxnSpPr>
            <p:cNvPr id="46098" name="AutoShape 46"/>
            <p:cNvCxnSpPr>
              <a:cxnSpLocks noChangeShapeType="1"/>
              <a:stCxn id="46096" idx="6"/>
              <a:endCxn id="46097" idx="2"/>
            </p:cNvCxnSpPr>
            <p:nvPr/>
          </p:nvCxnSpPr>
          <p:spPr bwMode="auto">
            <a:xfrm>
              <a:off x="700" y="666"/>
              <a:ext cx="1465" cy="207"/>
            </a:xfrm>
            <a:prstGeom prst="straightConnector1">
              <a:avLst/>
            </a:prstGeom>
            <a:noFill/>
            <a:ln w="25400">
              <a:solidFill>
                <a:srgbClr val="FF0000"/>
              </a:solidFill>
              <a:round/>
              <a:headEnd type="stealth" w="med" len="med"/>
            </a:ln>
          </p:spPr>
        </p:cxnSp>
        <p:sp>
          <p:nvSpPr>
            <p:cNvPr id="46099" name="Oval 47"/>
            <p:cNvSpPr>
              <a:spLocks noChangeArrowheads="1"/>
            </p:cNvSpPr>
            <p:nvPr/>
          </p:nvSpPr>
          <p:spPr bwMode="auto">
            <a:xfrm>
              <a:off x="491" y="722"/>
              <a:ext cx="42" cy="43"/>
            </a:xfrm>
            <a:prstGeom prst="ellipse">
              <a:avLst/>
            </a:prstGeom>
            <a:solidFill>
              <a:schemeClr val="accent2"/>
            </a:solidFill>
            <a:ln w="9525">
              <a:solidFill>
                <a:srgbClr val="FF0000"/>
              </a:solidFill>
              <a:round/>
            </a:ln>
          </p:spPr>
          <p:txBody>
            <a:bodyPr wrap="none" anchor="ctr"/>
            <a:lstStyle/>
            <a:p>
              <a:endParaRPr lang="zh-CN" altLang="en-US"/>
            </a:p>
          </p:txBody>
        </p:sp>
        <p:sp>
          <p:nvSpPr>
            <p:cNvPr id="46100" name="Oval 48"/>
            <p:cNvSpPr>
              <a:spLocks noChangeArrowheads="1"/>
            </p:cNvSpPr>
            <p:nvPr/>
          </p:nvSpPr>
          <p:spPr bwMode="auto">
            <a:xfrm>
              <a:off x="2110" y="593"/>
              <a:ext cx="42" cy="43"/>
            </a:xfrm>
            <a:prstGeom prst="ellipse">
              <a:avLst/>
            </a:prstGeom>
            <a:solidFill>
              <a:schemeClr val="accent2"/>
            </a:solidFill>
            <a:ln w="9525">
              <a:solidFill>
                <a:srgbClr val="FF0000"/>
              </a:solidFill>
              <a:round/>
            </a:ln>
          </p:spPr>
          <p:txBody>
            <a:bodyPr wrap="none" anchor="ctr"/>
            <a:lstStyle/>
            <a:p>
              <a:endParaRPr lang="zh-CN" altLang="en-US"/>
            </a:p>
          </p:txBody>
        </p:sp>
        <p:cxnSp>
          <p:nvCxnSpPr>
            <p:cNvPr id="46101" name="AutoShape 49"/>
            <p:cNvCxnSpPr>
              <a:cxnSpLocks noChangeShapeType="1"/>
              <a:stCxn id="46099" idx="6"/>
              <a:endCxn id="46100" idx="2"/>
            </p:cNvCxnSpPr>
            <p:nvPr/>
          </p:nvCxnSpPr>
          <p:spPr bwMode="auto">
            <a:xfrm flipV="1">
              <a:off x="533" y="615"/>
              <a:ext cx="1577" cy="129"/>
            </a:xfrm>
            <a:prstGeom prst="straightConnector1">
              <a:avLst/>
            </a:prstGeom>
            <a:noFill/>
            <a:ln w="25400">
              <a:solidFill>
                <a:srgbClr val="FF0000"/>
              </a:solidFill>
              <a:round/>
              <a:headEnd type="stealth" w="med" len="med"/>
            </a:ln>
          </p:spPr>
        </p:cxnSp>
        <p:sp>
          <p:nvSpPr>
            <p:cNvPr id="46102" name="Oval 50"/>
            <p:cNvSpPr>
              <a:spLocks noChangeArrowheads="1"/>
            </p:cNvSpPr>
            <p:nvPr/>
          </p:nvSpPr>
          <p:spPr bwMode="auto">
            <a:xfrm>
              <a:off x="491" y="851"/>
              <a:ext cx="42" cy="43"/>
            </a:xfrm>
            <a:prstGeom prst="ellipse">
              <a:avLst/>
            </a:prstGeom>
            <a:solidFill>
              <a:schemeClr val="accent2"/>
            </a:solidFill>
            <a:ln w="9525">
              <a:solidFill>
                <a:srgbClr val="FF0000"/>
              </a:solidFill>
              <a:round/>
            </a:ln>
          </p:spPr>
          <p:txBody>
            <a:bodyPr wrap="none" anchor="ctr"/>
            <a:lstStyle/>
            <a:p>
              <a:endParaRPr lang="zh-CN" altLang="en-US"/>
            </a:p>
          </p:txBody>
        </p:sp>
        <p:sp>
          <p:nvSpPr>
            <p:cNvPr id="46103" name="Oval 51"/>
            <p:cNvSpPr>
              <a:spLocks noChangeArrowheads="1"/>
            </p:cNvSpPr>
            <p:nvPr/>
          </p:nvSpPr>
          <p:spPr bwMode="auto">
            <a:xfrm>
              <a:off x="2026" y="748"/>
              <a:ext cx="42" cy="43"/>
            </a:xfrm>
            <a:prstGeom prst="ellipse">
              <a:avLst/>
            </a:prstGeom>
            <a:solidFill>
              <a:schemeClr val="accent2"/>
            </a:solidFill>
            <a:ln w="9525">
              <a:solidFill>
                <a:srgbClr val="FF0000"/>
              </a:solidFill>
              <a:round/>
            </a:ln>
          </p:spPr>
          <p:txBody>
            <a:bodyPr wrap="none" anchor="ctr"/>
            <a:lstStyle/>
            <a:p>
              <a:endParaRPr lang="zh-CN" altLang="en-US"/>
            </a:p>
          </p:txBody>
        </p:sp>
        <p:cxnSp>
          <p:nvCxnSpPr>
            <p:cNvPr id="46104" name="AutoShape 52"/>
            <p:cNvCxnSpPr>
              <a:cxnSpLocks noChangeShapeType="1"/>
              <a:stCxn id="46102" idx="6"/>
              <a:endCxn id="46103" idx="2"/>
            </p:cNvCxnSpPr>
            <p:nvPr/>
          </p:nvCxnSpPr>
          <p:spPr bwMode="auto">
            <a:xfrm flipV="1">
              <a:off x="533" y="770"/>
              <a:ext cx="1493" cy="103"/>
            </a:xfrm>
            <a:prstGeom prst="straightConnector1">
              <a:avLst/>
            </a:prstGeom>
            <a:noFill/>
            <a:ln w="25400">
              <a:solidFill>
                <a:srgbClr val="FF0000"/>
              </a:solidFill>
              <a:round/>
              <a:headEnd type="stealth" w="med" len="med"/>
            </a:ln>
          </p:spPr>
        </p:cxnSp>
        <p:sp>
          <p:nvSpPr>
            <p:cNvPr id="46105" name="Oval 53"/>
            <p:cNvSpPr>
              <a:spLocks noChangeArrowheads="1"/>
            </p:cNvSpPr>
            <p:nvPr/>
          </p:nvSpPr>
          <p:spPr bwMode="auto">
            <a:xfrm>
              <a:off x="630" y="258"/>
              <a:ext cx="42" cy="43"/>
            </a:xfrm>
            <a:prstGeom prst="ellipse">
              <a:avLst/>
            </a:prstGeom>
            <a:solidFill>
              <a:schemeClr val="accent2"/>
            </a:solidFill>
            <a:ln w="9525">
              <a:solidFill>
                <a:srgbClr val="FF0000"/>
              </a:solidFill>
              <a:round/>
            </a:ln>
          </p:spPr>
          <p:txBody>
            <a:bodyPr wrap="none" anchor="ctr"/>
            <a:lstStyle/>
            <a:p>
              <a:endParaRPr lang="zh-CN" altLang="en-US"/>
            </a:p>
          </p:txBody>
        </p:sp>
        <p:cxnSp>
          <p:nvCxnSpPr>
            <p:cNvPr id="46106" name="AutoShape 54"/>
            <p:cNvCxnSpPr>
              <a:cxnSpLocks noChangeShapeType="1"/>
              <a:stCxn id="46105" idx="5"/>
              <a:endCxn id="46097" idx="1"/>
            </p:cNvCxnSpPr>
            <p:nvPr/>
          </p:nvCxnSpPr>
          <p:spPr bwMode="auto">
            <a:xfrm>
              <a:off x="665" y="295"/>
              <a:ext cx="1507" cy="563"/>
            </a:xfrm>
            <a:prstGeom prst="straightConnector1">
              <a:avLst/>
            </a:prstGeom>
            <a:noFill/>
            <a:ln w="25400">
              <a:solidFill>
                <a:srgbClr val="FF0000"/>
              </a:solidFill>
              <a:round/>
              <a:headEnd type="stealth" w="med" len="med"/>
            </a:ln>
          </p:spPr>
        </p:cxnSp>
        <p:sp>
          <p:nvSpPr>
            <p:cNvPr id="46107" name="Text Box 55"/>
            <p:cNvSpPr txBox="1">
              <a:spLocks noChangeArrowheads="1"/>
            </p:cNvSpPr>
            <p:nvPr/>
          </p:nvSpPr>
          <p:spPr bwMode="auto">
            <a:xfrm>
              <a:off x="0" y="247"/>
              <a:ext cx="324" cy="327"/>
            </a:xfrm>
            <a:prstGeom prst="rect">
              <a:avLst/>
            </a:prstGeom>
            <a:noFill/>
            <a:ln w="9525">
              <a:noFill/>
              <a:miter lim="800000"/>
            </a:ln>
          </p:spPr>
          <p:txBody>
            <a:bodyPr wrap="none">
              <a:spAutoFit/>
            </a:bodyPr>
            <a:lstStyle/>
            <a:p>
              <a:pPr algn="r"/>
              <a:r>
                <a:rPr lang="zh-CN" altLang="zh-CN" sz="2800" i="1">
                  <a:latin typeface="Georgia" panose="02040502050405020303" pitchFamily="18" charset="0"/>
                </a:rPr>
                <a:t>M</a:t>
              </a:r>
              <a:endParaRPr lang="zh-CN" altLang="zh-CN" sz="2800" i="1">
                <a:latin typeface="Georgia" panose="02040502050405020303" pitchFamily="18" charset="0"/>
              </a:endParaRPr>
            </a:p>
          </p:txBody>
        </p:sp>
        <p:sp>
          <p:nvSpPr>
            <p:cNvPr id="46108" name="Text Box 56"/>
            <p:cNvSpPr txBox="1">
              <a:spLocks noChangeArrowheads="1"/>
            </p:cNvSpPr>
            <p:nvPr/>
          </p:nvSpPr>
          <p:spPr bwMode="auto">
            <a:xfrm>
              <a:off x="635" y="1497"/>
              <a:ext cx="1982" cy="288"/>
            </a:xfrm>
            <a:prstGeom prst="rect">
              <a:avLst/>
            </a:prstGeom>
            <a:noFill/>
            <a:ln w="9525">
              <a:noFill/>
              <a:miter lim="800000"/>
            </a:ln>
          </p:spPr>
          <p:txBody>
            <a:bodyPr wrap="none">
              <a:spAutoFit/>
            </a:bodyPr>
            <a:lstStyle/>
            <a:p>
              <a:r>
                <a:rPr lang="zh-CN" sz="2400">
                  <a:latin typeface="Times New Roman" panose="02020603050405020304" pitchFamily="18" charset="0"/>
                </a:rPr>
                <a:t>由</a:t>
              </a:r>
              <a:r>
                <a:rPr lang="zh-CN" altLang="zh-CN" sz="2400">
                  <a:latin typeface="Times New Roman" panose="02020603050405020304" pitchFamily="18" charset="0"/>
                </a:rPr>
                <a:t>h(m)</a:t>
              </a:r>
              <a:r>
                <a:rPr lang="zh-CN" sz="2400">
                  <a:latin typeface="Times New Roman" panose="02020603050405020304" pitchFamily="18" charset="0"/>
                </a:rPr>
                <a:t>计算上</a:t>
              </a:r>
              <a:r>
                <a:rPr lang="zh-CN" altLang="zh-CN" sz="2400">
                  <a:latin typeface="Times New Roman" panose="02020603050405020304" pitchFamily="18" charset="0"/>
                </a:rPr>
                <a:t>m</a:t>
              </a:r>
              <a:r>
                <a:rPr lang="zh-CN" sz="2400">
                  <a:latin typeface="Times New Roman" panose="02020603050405020304" pitchFamily="18" charset="0"/>
                </a:rPr>
                <a:t>不容易</a:t>
              </a:r>
              <a:endParaRPr lang="zh-CN" sz="2400">
                <a:latin typeface="Times New Roman" panose="02020603050405020304" pitchFamily="18" charset="0"/>
              </a:endParaRPr>
            </a:p>
          </p:txBody>
        </p:sp>
      </p:grpSp>
      <p:sp>
        <p:nvSpPr>
          <p:cNvPr id="46084" name="矩形 56"/>
          <p:cNvSpPr>
            <a:spLocks noChangeArrowheads="1"/>
          </p:cNvSpPr>
          <p:nvPr/>
        </p:nvSpPr>
        <p:spPr bwMode="auto">
          <a:xfrm>
            <a:off x="0" y="404813"/>
            <a:ext cx="9144000" cy="830262"/>
          </a:xfrm>
          <a:prstGeom prst="rect">
            <a:avLst/>
          </a:prstGeom>
          <a:noFill/>
          <a:ln w="9525">
            <a:noFill/>
            <a:miter lim="800000"/>
          </a:ln>
        </p:spPr>
        <p:txBody>
          <a:bodyPr>
            <a:spAutoFit/>
          </a:bodyPr>
          <a:lstStyle/>
          <a:p>
            <a:pPr marL="287655" indent="-6350"/>
            <a:r>
              <a:rPr lang="zh-CN" altLang="zh-CN" sz="2400" b="1">
                <a:latin typeface="Times New Roman" panose="02020603050405020304" pitchFamily="18" charset="0"/>
                <a:ea typeface="楷体_GB2312"/>
                <a:cs typeface="楷体_GB2312"/>
              </a:rPr>
              <a:t>④ 已知h，求使得H(x)=h的x在计算上是不可行的，这一性质称为函数的单向性，称H(x)为单向散列函数。</a:t>
            </a:r>
            <a:endParaRPr lang="zh-CN" altLang="zh-CN" sz="2400" b="1">
              <a:latin typeface="Times New Roman" panose="02020603050405020304" pitchFamily="18" charset="0"/>
              <a:ea typeface="楷体_GB2312"/>
              <a:cs typeface="楷体_GB2312"/>
            </a:endParaRPr>
          </a:p>
        </p:txBody>
      </p:sp>
      <p:sp>
        <p:nvSpPr>
          <p:cNvPr id="46085" name="Rectangle 30"/>
          <p:cNvSpPr>
            <a:spLocks noChangeArrowheads="1"/>
          </p:cNvSpPr>
          <p:nvPr/>
        </p:nvSpPr>
        <p:spPr bwMode="auto">
          <a:xfrm>
            <a:off x="3348038" y="5516563"/>
            <a:ext cx="1420812" cy="585787"/>
          </a:xfrm>
          <a:prstGeom prst="rect">
            <a:avLst/>
          </a:prstGeom>
          <a:noFill/>
          <a:ln w="9525">
            <a:noFill/>
            <a:miter lim="800000"/>
          </a:ln>
        </p:spPr>
        <p:txBody>
          <a:bodyPr wrap="none">
            <a:spAutoFit/>
          </a:bodyPr>
          <a:lstStyle/>
          <a:p>
            <a:pPr marL="342900" indent="-342900"/>
            <a:r>
              <a:rPr lang="zh-CN" altLang="en-US" sz="3200" b="1">
                <a:latin typeface="Times New Roman" panose="02020603050405020304" pitchFamily="18" charset="0"/>
              </a:rPr>
              <a:t>单向性</a:t>
            </a:r>
            <a:endParaRPr lang="zh-CN" sz="3200" b="1">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1066800" y="3752850"/>
            <a:ext cx="304800" cy="457200"/>
          </a:xfrm>
          <a:prstGeom prst="rect">
            <a:avLst/>
          </a:prstGeom>
          <a:noFill/>
          <a:ln w="9525">
            <a:solidFill>
              <a:schemeClr val="tx1"/>
            </a:solidFill>
            <a:miter lim="800000"/>
          </a:ln>
        </p:spPr>
        <p:txBody>
          <a:bodyPr wrap="none" anchor="ctr"/>
          <a:lstStyle/>
          <a:p>
            <a:pPr algn="ctr"/>
            <a:r>
              <a:rPr lang="zh-CN" altLang="zh-CN" sz="2400"/>
              <a:t>M</a:t>
            </a:r>
            <a:endParaRPr lang="zh-CN" altLang="zh-CN" sz="2400"/>
          </a:p>
        </p:txBody>
      </p:sp>
      <p:sp>
        <p:nvSpPr>
          <p:cNvPr id="47107" name="Oval 3"/>
          <p:cNvSpPr>
            <a:spLocks noChangeArrowheads="1"/>
          </p:cNvSpPr>
          <p:nvPr/>
        </p:nvSpPr>
        <p:spPr bwMode="auto">
          <a:xfrm>
            <a:off x="2514600" y="4572000"/>
            <a:ext cx="381000" cy="381000"/>
          </a:xfrm>
          <a:prstGeom prst="ellipse">
            <a:avLst/>
          </a:prstGeom>
          <a:noFill/>
          <a:ln w="9525">
            <a:solidFill>
              <a:schemeClr val="tx1"/>
            </a:solidFill>
            <a:round/>
          </a:ln>
        </p:spPr>
        <p:txBody>
          <a:bodyPr wrap="none" anchor="ctr"/>
          <a:lstStyle/>
          <a:p>
            <a:pPr algn="ctr"/>
            <a:r>
              <a:rPr lang="zh-CN" altLang="zh-CN" sz="2000"/>
              <a:t>H</a:t>
            </a:r>
            <a:endParaRPr lang="zh-CN" altLang="zh-CN" sz="2000"/>
          </a:p>
        </p:txBody>
      </p:sp>
      <p:sp>
        <p:nvSpPr>
          <p:cNvPr id="47108" name="Text Box 4"/>
          <p:cNvSpPr txBox="1">
            <a:spLocks noChangeArrowheads="1"/>
          </p:cNvSpPr>
          <p:nvPr/>
        </p:nvSpPr>
        <p:spPr bwMode="auto">
          <a:xfrm>
            <a:off x="3946525" y="4514850"/>
            <a:ext cx="1308100" cy="457200"/>
          </a:xfrm>
          <a:prstGeom prst="rect">
            <a:avLst/>
          </a:prstGeom>
          <a:noFill/>
          <a:ln w="9525">
            <a:noFill/>
            <a:miter lim="800000"/>
          </a:ln>
        </p:spPr>
        <p:txBody>
          <a:bodyPr wrap="none">
            <a:spAutoFit/>
          </a:bodyPr>
          <a:lstStyle/>
          <a:p>
            <a:r>
              <a:rPr lang="zh-CN" altLang="zh-CN" sz="2400"/>
              <a:t>H(M||S)]</a:t>
            </a:r>
            <a:endParaRPr lang="zh-CN" altLang="zh-CN" sz="2400"/>
          </a:p>
        </p:txBody>
      </p:sp>
      <p:sp>
        <p:nvSpPr>
          <p:cNvPr id="47109" name="Rectangle 5"/>
          <p:cNvSpPr>
            <a:spLocks noChangeArrowheads="1"/>
          </p:cNvSpPr>
          <p:nvPr/>
        </p:nvSpPr>
        <p:spPr bwMode="auto">
          <a:xfrm>
            <a:off x="4572000" y="3733800"/>
            <a:ext cx="304800" cy="457200"/>
          </a:xfrm>
          <a:prstGeom prst="rect">
            <a:avLst/>
          </a:prstGeom>
          <a:noFill/>
          <a:ln w="9525">
            <a:solidFill>
              <a:schemeClr val="tx1"/>
            </a:solidFill>
            <a:miter lim="800000"/>
          </a:ln>
        </p:spPr>
        <p:txBody>
          <a:bodyPr wrap="none" anchor="ctr"/>
          <a:lstStyle/>
          <a:p>
            <a:pPr algn="ctr"/>
            <a:r>
              <a:rPr lang="zh-CN" altLang="zh-CN" sz="2400"/>
              <a:t>M</a:t>
            </a:r>
            <a:endParaRPr lang="zh-CN" altLang="zh-CN" sz="2400"/>
          </a:p>
        </p:txBody>
      </p:sp>
      <p:sp>
        <p:nvSpPr>
          <p:cNvPr id="47110" name="Rectangle 6"/>
          <p:cNvSpPr>
            <a:spLocks noChangeArrowheads="1"/>
          </p:cNvSpPr>
          <p:nvPr/>
        </p:nvSpPr>
        <p:spPr bwMode="auto">
          <a:xfrm>
            <a:off x="4572000" y="4191000"/>
            <a:ext cx="304800" cy="152400"/>
          </a:xfrm>
          <a:prstGeom prst="rect">
            <a:avLst/>
          </a:prstGeom>
          <a:solidFill>
            <a:schemeClr val="accent1"/>
          </a:solidFill>
          <a:ln w="9525">
            <a:solidFill>
              <a:schemeClr val="tx1"/>
            </a:solidFill>
            <a:miter lim="800000"/>
          </a:ln>
        </p:spPr>
        <p:txBody>
          <a:bodyPr wrap="none" anchor="ctr"/>
          <a:lstStyle/>
          <a:p>
            <a:endParaRPr lang="zh-CN" altLang="en-US"/>
          </a:p>
        </p:txBody>
      </p:sp>
      <p:sp>
        <p:nvSpPr>
          <p:cNvPr id="47111" name="Text Box 7"/>
          <p:cNvSpPr txBox="1">
            <a:spLocks noChangeArrowheads="1"/>
          </p:cNvSpPr>
          <p:nvPr/>
        </p:nvSpPr>
        <p:spPr bwMode="auto">
          <a:xfrm>
            <a:off x="6781800" y="3946525"/>
            <a:ext cx="692150" cy="396875"/>
          </a:xfrm>
          <a:prstGeom prst="rect">
            <a:avLst/>
          </a:prstGeom>
          <a:noFill/>
          <a:ln w="9525">
            <a:noFill/>
            <a:miter lim="800000"/>
          </a:ln>
        </p:spPr>
        <p:txBody>
          <a:bodyPr wrap="none">
            <a:spAutoFit/>
          </a:bodyPr>
          <a:lstStyle/>
          <a:p>
            <a:r>
              <a:rPr lang="zh-CN" sz="2000"/>
              <a:t>比较</a:t>
            </a:r>
            <a:endParaRPr lang="zh-CN" sz="2000"/>
          </a:p>
        </p:txBody>
      </p:sp>
      <p:sp>
        <p:nvSpPr>
          <p:cNvPr id="47112" name="Line 8"/>
          <p:cNvSpPr>
            <a:spLocks noChangeShapeType="1"/>
          </p:cNvSpPr>
          <p:nvPr/>
        </p:nvSpPr>
        <p:spPr bwMode="auto">
          <a:xfrm>
            <a:off x="1371600" y="4133850"/>
            <a:ext cx="76200" cy="0"/>
          </a:xfrm>
          <a:prstGeom prst="line">
            <a:avLst/>
          </a:prstGeom>
          <a:noFill/>
          <a:ln w="9525">
            <a:solidFill>
              <a:schemeClr val="tx1"/>
            </a:solidFill>
            <a:round/>
          </a:ln>
        </p:spPr>
        <p:txBody>
          <a:bodyPr/>
          <a:lstStyle/>
          <a:p>
            <a:endParaRPr lang="zh-CN" altLang="en-US"/>
          </a:p>
        </p:txBody>
      </p:sp>
      <p:sp>
        <p:nvSpPr>
          <p:cNvPr id="47113" name="Line 9"/>
          <p:cNvSpPr>
            <a:spLocks noChangeShapeType="1"/>
          </p:cNvSpPr>
          <p:nvPr/>
        </p:nvSpPr>
        <p:spPr bwMode="auto">
          <a:xfrm>
            <a:off x="1447800" y="4133850"/>
            <a:ext cx="0" cy="514350"/>
          </a:xfrm>
          <a:prstGeom prst="line">
            <a:avLst/>
          </a:prstGeom>
          <a:noFill/>
          <a:ln w="9525">
            <a:solidFill>
              <a:schemeClr val="tx1"/>
            </a:solidFill>
            <a:round/>
          </a:ln>
        </p:spPr>
        <p:txBody>
          <a:bodyPr/>
          <a:lstStyle/>
          <a:p>
            <a:endParaRPr lang="zh-CN" altLang="en-US"/>
          </a:p>
        </p:txBody>
      </p:sp>
      <p:sp>
        <p:nvSpPr>
          <p:cNvPr id="47114" name="Line 10"/>
          <p:cNvSpPr>
            <a:spLocks noChangeShapeType="1"/>
          </p:cNvSpPr>
          <p:nvPr/>
        </p:nvSpPr>
        <p:spPr bwMode="auto">
          <a:xfrm>
            <a:off x="1371600" y="3905250"/>
            <a:ext cx="2133600" cy="0"/>
          </a:xfrm>
          <a:prstGeom prst="line">
            <a:avLst/>
          </a:prstGeom>
          <a:noFill/>
          <a:ln w="9525">
            <a:solidFill>
              <a:schemeClr val="tx1"/>
            </a:solidFill>
            <a:round/>
            <a:tailEnd type="triangle" w="med" len="med"/>
          </a:ln>
        </p:spPr>
        <p:txBody>
          <a:bodyPr/>
          <a:lstStyle/>
          <a:p>
            <a:endParaRPr lang="zh-CN" altLang="en-US"/>
          </a:p>
        </p:txBody>
      </p:sp>
      <p:sp>
        <p:nvSpPr>
          <p:cNvPr id="47115" name="Line 11"/>
          <p:cNvSpPr>
            <a:spLocks noChangeShapeType="1"/>
          </p:cNvSpPr>
          <p:nvPr/>
        </p:nvSpPr>
        <p:spPr bwMode="auto">
          <a:xfrm flipV="1">
            <a:off x="3276600" y="4133850"/>
            <a:ext cx="0" cy="590550"/>
          </a:xfrm>
          <a:prstGeom prst="line">
            <a:avLst/>
          </a:prstGeom>
          <a:noFill/>
          <a:ln w="9525">
            <a:solidFill>
              <a:schemeClr val="tx1"/>
            </a:solidFill>
            <a:round/>
          </a:ln>
        </p:spPr>
        <p:txBody>
          <a:bodyPr/>
          <a:lstStyle/>
          <a:p>
            <a:endParaRPr lang="zh-CN" altLang="en-US"/>
          </a:p>
        </p:txBody>
      </p:sp>
      <p:sp>
        <p:nvSpPr>
          <p:cNvPr id="47116" name="Line 12"/>
          <p:cNvSpPr>
            <a:spLocks noChangeShapeType="1"/>
          </p:cNvSpPr>
          <p:nvPr/>
        </p:nvSpPr>
        <p:spPr bwMode="auto">
          <a:xfrm>
            <a:off x="3276600" y="4133850"/>
            <a:ext cx="228600" cy="0"/>
          </a:xfrm>
          <a:prstGeom prst="line">
            <a:avLst/>
          </a:prstGeom>
          <a:noFill/>
          <a:ln w="9525">
            <a:solidFill>
              <a:schemeClr val="tx1"/>
            </a:solidFill>
            <a:round/>
            <a:tailEnd type="triangle" w="med" len="med"/>
          </a:ln>
        </p:spPr>
        <p:txBody>
          <a:bodyPr/>
          <a:lstStyle/>
          <a:p>
            <a:endParaRPr lang="zh-CN" altLang="en-US"/>
          </a:p>
        </p:txBody>
      </p:sp>
      <p:sp>
        <p:nvSpPr>
          <p:cNvPr id="47117" name="Oval 13"/>
          <p:cNvSpPr>
            <a:spLocks noChangeArrowheads="1"/>
          </p:cNvSpPr>
          <p:nvPr/>
        </p:nvSpPr>
        <p:spPr bwMode="auto">
          <a:xfrm>
            <a:off x="3467100" y="3829050"/>
            <a:ext cx="381000" cy="381000"/>
          </a:xfrm>
          <a:prstGeom prst="ellipse">
            <a:avLst/>
          </a:prstGeom>
          <a:noFill/>
          <a:ln w="9525">
            <a:solidFill>
              <a:schemeClr val="tx1"/>
            </a:solidFill>
            <a:round/>
          </a:ln>
        </p:spPr>
        <p:txBody>
          <a:bodyPr wrap="none" anchor="ctr"/>
          <a:lstStyle/>
          <a:p>
            <a:pPr algn="ctr"/>
            <a:r>
              <a:rPr lang="zh-CN" altLang="zh-CN" sz="2400"/>
              <a:t> ||</a:t>
            </a:r>
            <a:endParaRPr lang="zh-CN" altLang="zh-CN" sz="2400"/>
          </a:p>
        </p:txBody>
      </p:sp>
      <p:sp>
        <p:nvSpPr>
          <p:cNvPr id="47118" name="Line 14"/>
          <p:cNvSpPr>
            <a:spLocks noChangeShapeType="1"/>
          </p:cNvSpPr>
          <p:nvPr/>
        </p:nvSpPr>
        <p:spPr bwMode="auto">
          <a:xfrm>
            <a:off x="3848100" y="4000500"/>
            <a:ext cx="685800" cy="0"/>
          </a:xfrm>
          <a:prstGeom prst="line">
            <a:avLst/>
          </a:prstGeom>
          <a:noFill/>
          <a:ln w="9525">
            <a:solidFill>
              <a:schemeClr val="tx1"/>
            </a:solidFill>
            <a:round/>
            <a:tailEnd type="triangle" w="med" len="med"/>
          </a:ln>
        </p:spPr>
        <p:txBody>
          <a:bodyPr/>
          <a:lstStyle/>
          <a:p>
            <a:endParaRPr lang="zh-CN" altLang="en-US"/>
          </a:p>
        </p:txBody>
      </p:sp>
      <p:sp>
        <p:nvSpPr>
          <p:cNvPr id="47119" name="Line 15"/>
          <p:cNvSpPr>
            <a:spLocks noChangeShapeType="1"/>
          </p:cNvSpPr>
          <p:nvPr/>
        </p:nvSpPr>
        <p:spPr bwMode="auto">
          <a:xfrm flipV="1">
            <a:off x="4191000" y="4362450"/>
            <a:ext cx="381000" cy="228600"/>
          </a:xfrm>
          <a:prstGeom prst="line">
            <a:avLst/>
          </a:prstGeom>
          <a:noFill/>
          <a:ln w="9525">
            <a:solidFill>
              <a:schemeClr val="tx1"/>
            </a:solidFill>
            <a:prstDash val="sysDot"/>
            <a:round/>
            <a:tailEnd type="triangle" w="med" len="med"/>
          </a:ln>
        </p:spPr>
        <p:txBody>
          <a:bodyPr/>
          <a:lstStyle/>
          <a:p>
            <a:endParaRPr lang="zh-CN" altLang="en-US"/>
          </a:p>
        </p:txBody>
      </p:sp>
      <p:sp>
        <p:nvSpPr>
          <p:cNvPr id="47120" name="Line 16"/>
          <p:cNvSpPr>
            <a:spLocks noChangeShapeType="1"/>
          </p:cNvSpPr>
          <p:nvPr/>
        </p:nvSpPr>
        <p:spPr bwMode="auto">
          <a:xfrm>
            <a:off x="4876800" y="4286250"/>
            <a:ext cx="228600" cy="0"/>
          </a:xfrm>
          <a:prstGeom prst="line">
            <a:avLst/>
          </a:prstGeom>
          <a:noFill/>
          <a:ln w="9525">
            <a:solidFill>
              <a:schemeClr val="tx1"/>
            </a:solidFill>
            <a:round/>
          </a:ln>
        </p:spPr>
        <p:txBody>
          <a:bodyPr/>
          <a:lstStyle/>
          <a:p>
            <a:endParaRPr lang="zh-CN" altLang="en-US"/>
          </a:p>
        </p:txBody>
      </p:sp>
      <p:sp>
        <p:nvSpPr>
          <p:cNvPr id="47121" name="Line 17"/>
          <p:cNvSpPr>
            <a:spLocks noChangeShapeType="1"/>
          </p:cNvSpPr>
          <p:nvPr/>
        </p:nvSpPr>
        <p:spPr bwMode="auto">
          <a:xfrm>
            <a:off x="5105400" y="4286250"/>
            <a:ext cx="0" cy="228600"/>
          </a:xfrm>
          <a:prstGeom prst="line">
            <a:avLst/>
          </a:prstGeom>
          <a:noFill/>
          <a:ln w="9525">
            <a:solidFill>
              <a:schemeClr val="tx1"/>
            </a:solidFill>
            <a:round/>
          </a:ln>
        </p:spPr>
        <p:txBody>
          <a:bodyPr/>
          <a:lstStyle/>
          <a:p>
            <a:endParaRPr lang="zh-CN" altLang="en-US"/>
          </a:p>
        </p:txBody>
      </p:sp>
      <p:sp>
        <p:nvSpPr>
          <p:cNvPr id="47122" name="Oval 18"/>
          <p:cNvSpPr>
            <a:spLocks noChangeArrowheads="1"/>
          </p:cNvSpPr>
          <p:nvPr/>
        </p:nvSpPr>
        <p:spPr bwMode="auto">
          <a:xfrm>
            <a:off x="6096000" y="3657600"/>
            <a:ext cx="381000" cy="381000"/>
          </a:xfrm>
          <a:prstGeom prst="ellipse">
            <a:avLst/>
          </a:prstGeom>
          <a:noFill/>
          <a:ln w="9525">
            <a:solidFill>
              <a:schemeClr val="tx1"/>
            </a:solidFill>
            <a:round/>
          </a:ln>
        </p:spPr>
        <p:txBody>
          <a:bodyPr wrap="none" anchor="ctr"/>
          <a:lstStyle/>
          <a:p>
            <a:pPr algn="ctr"/>
            <a:r>
              <a:rPr lang="zh-CN" altLang="zh-CN" sz="2000"/>
              <a:t>H</a:t>
            </a:r>
            <a:endParaRPr lang="zh-CN" altLang="zh-CN" sz="2000"/>
          </a:p>
        </p:txBody>
      </p:sp>
      <p:sp>
        <p:nvSpPr>
          <p:cNvPr id="47123" name="Line 19"/>
          <p:cNvSpPr>
            <a:spLocks noChangeShapeType="1"/>
          </p:cNvSpPr>
          <p:nvPr/>
        </p:nvSpPr>
        <p:spPr bwMode="auto">
          <a:xfrm>
            <a:off x="6477000" y="3829050"/>
            <a:ext cx="685800" cy="0"/>
          </a:xfrm>
          <a:prstGeom prst="line">
            <a:avLst/>
          </a:prstGeom>
          <a:noFill/>
          <a:ln w="9525">
            <a:solidFill>
              <a:schemeClr val="tx1"/>
            </a:solidFill>
            <a:round/>
          </a:ln>
        </p:spPr>
        <p:txBody>
          <a:bodyPr/>
          <a:lstStyle/>
          <a:p>
            <a:endParaRPr lang="zh-CN" altLang="en-US"/>
          </a:p>
        </p:txBody>
      </p:sp>
      <p:sp>
        <p:nvSpPr>
          <p:cNvPr id="47124" name="Line 20"/>
          <p:cNvSpPr>
            <a:spLocks noChangeShapeType="1"/>
          </p:cNvSpPr>
          <p:nvPr/>
        </p:nvSpPr>
        <p:spPr bwMode="auto">
          <a:xfrm>
            <a:off x="7162800" y="3829050"/>
            <a:ext cx="0" cy="152400"/>
          </a:xfrm>
          <a:prstGeom prst="line">
            <a:avLst/>
          </a:prstGeom>
          <a:noFill/>
          <a:ln w="9525">
            <a:solidFill>
              <a:schemeClr val="tx1"/>
            </a:solidFill>
            <a:round/>
            <a:tailEnd type="triangle" w="med" len="med"/>
          </a:ln>
        </p:spPr>
        <p:txBody>
          <a:bodyPr/>
          <a:lstStyle/>
          <a:p>
            <a:endParaRPr lang="zh-CN" altLang="en-US"/>
          </a:p>
        </p:txBody>
      </p:sp>
      <p:sp>
        <p:nvSpPr>
          <p:cNvPr id="47125" name="Line 21"/>
          <p:cNvSpPr>
            <a:spLocks noChangeShapeType="1"/>
          </p:cNvSpPr>
          <p:nvPr/>
        </p:nvSpPr>
        <p:spPr bwMode="auto">
          <a:xfrm flipV="1">
            <a:off x="7162800" y="4362450"/>
            <a:ext cx="0" cy="152400"/>
          </a:xfrm>
          <a:prstGeom prst="line">
            <a:avLst/>
          </a:prstGeom>
          <a:noFill/>
          <a:ln w="9525">
            <a:solidFill>
              <a:schemeClr val="tx1"/>
            </a:solidFill>
            <a:round/>
            <a:tailEnd type="triangle" w="med" len="med"/>
          </a:ln>
        </p:spPr>
        <p:txBody>
          <a:bodyPr/>
          <a:lstStyle/>
          <a:p>
            <a:endParaRPr lang="zh-CN" altLang="en-US"/>
          </a:p>
        </p:txBody>
      </p:sp>
      <p:sp>
        <p:nvSpPr>
          <p:cNvPr id="47126" name="Oval 22"/>
          <p:cNvSpPr>
            <a:spLocks noChangeArrowheads="1"/>
          </p:cNvSpPr>
          <p:nvPr/>
        </p:nvSpPr>
        <p:spPr bwMode="auto">
          <a:xfrm>
            <a:off x="1676400" y="4572000"/>
            <a:ext cx="457200" cy="381000"/>
          </a:xfrm>
          <a:prstGeom prst="ellipse">
            <a:avLst/>
          </a:prstGeom>
          <a:noFill/>
          <a:ln w="9525">
            <a:solidFill>
              <a:schemeClr val="tx1"/>
            </a:solidFill>
            <a:round/>
          </a:ln>
        </p:spPr>
        <p:txBody>
          <a:bodyPr wrap="none" anchor="ctr"/>
          <a:lstStyle/>
          <a:p>
            <a:pPr algn="ctr"/>
            <a:r>
              <a:rPr lang="zh-CN" altLang="zh-CN" sz="2400"/>
              <a:t>||</a:t>
            </a:r>
            <a:endParaRPr lang="zh-CN" altLang="zh-CN" sz="2400"/>
          </a:p>
        </p:txBody>
      </p:sp>
      <p:sp>
        <p:nvSpPr>
          <p:cNvPr id="47127" name="Line 23"/>
          <p:cNvSpPr>
            <a:spLocks noChangeShapeType="1"/>
          </p:cNvSpPr>
          <p:nvPr/>
        </p:nvSpPr>
        <p:spPr bwMode="auto">
          <a:xfrm>
            <a:off x="1447800" y="4648200"/>
            <a:ext cx="228600" cy="0"/>
          </a:xfrm>
          <a:prstGeom prst="line">
            <a:avLst/>
          </a:prstGeom>
          <a:noFill/>
          <a:ln w="9525">
            <a:solidFill>
              <a:schemeClr val="tx1"/>
            </a:solidFill>
            <a:round/>
            <a:tailEnd type="triangle" w="med" len="med"/>
          </a:ln>
        </p:spPr>
        <p:txBody>
          <a:bodyPr/>
          <a:lstStyle/>
          <a:p>
            <a:endParaRPr lang="zh-CN" altLang="en-US"/>
          </a:p>
        </p:txBody>
      </p:sp>
      <p:sp>
        <p:nvSpPr>
          <p:cNvPr id="47128" name="Line 24"/>
          <p:cNvSpPr>
            <a:spLocks noChangeShapeType="1"/>
          </p:cNvSpPr>
          <p:nvPr/>
        </p:nvSpPr>
        <p:spPr bwMode="auto">
          <a:xfrm>
            <a:off x="1447800" y="4876800"/>
            <a:ext cx="228600" cy="0"/>
          </a:xfrm>
          <a:prstGeom prst="line">
            <a:avLst/>
          </a:prstGeom>
          <a:noFill/>
          <a:ln w="9525">
            <a:solidFill>
              <a:schemeClr val="tx1"/>
            </a:solidFill>
            <a:round/>
            <a:tailEnd type="triangle" w="med" len="med"/>
          </a:ln>
        </p:spPr>
        <p:txBody>
          <a:bodyPr/>
          <a:lstStyle/>
          <a:p>
            <a:endParaRPr lang="zh-CN" altLang="en-US"/>
          </a:p>
        </p:txBody>
      </p:sp>
      <p:sp>
        <p:nvSpPr>
          <p:cNvPr id="47129" name="Text Box 25"/>
          <p:cNvSpPr txBox="1">
            <a:spLocks noChangeArrowheads="1"/>
          </p:cNvSpPr>
          <p:nvPr/>
        </p:nvSpPr>
        <p:spPr bwMode="auto">
          <a:xfrm>
            <a:off x="1050925" y="4611688"/>
            <a:ext cx="387350" cy="457200"/>
          </a:xfrm>
          <a:prstGeom prst="rect">
            <a:avLst/>
          </a:prstGeom>
          <a:noFill/>
          <a:ln w="9525">
            <a:noFill/>
            <a:miter lim="800000"/>
          </a:ln>
        </p:spPr>
        <p:txBody>
          <a:bodyPr wrap="none">
            <a:spAutoFit/>
          </a:bodyPr>
          <a:lstStyle/>
          <a:p>
            <a:r>
              <a:rPr lang="zh-CN" altLang="zh-CN" sz="2400"/>
              <a:t>S</a:t>
            </a:r>
            <a:endParaRPr lang="zh-CN" altLang="zh-CN" sz="2400"/>
          </a:p>
        </p:txBody>
      </p:sp>
      <p:sp>
        <p:nvSpPr>
          <p:cNvPr id="47130" name="Line 26"/>
          <p:cNvSpPr>
            <a:spLocks noChangeShapeType="1"/>
          </p:cNvSpPr>
          <p:nvPr/>
        </p:nvSpPr>
        <p:spPr bwMode="auto">
          <a:xfrm>
            <a:off x="2133600" y="4762500"/>
            <a:ext cx="381000" cy="0"/>
          </a:xfrm>
          <a:prstGeom prst="line">
            <a:avLst/>
          </a:prstGeom>
          <a:noFill/>
          <a:ln w="9525">
            <a:solidFill>
              <a:schemeClr val="tx1"/>
            </a:solidFill>
            <a:round/>
            <a:tailEnd type="triangle" w="med" len="med"/>
          </a:ln>
        </p:spPr>
        <p:txBody>
          <a:bodyPr/>
          <a:lstStyle/>
          <a:p>
            <a:endParaRPr lang="zh-CN" altLang="en-US"/>
          </a:p>
        </p:txBody>
      </p:sp>
      <p:sp>
        <p:nvSpPr>
          <p:cNvPr id="47131" name="Line 27"/>
          <p:cNvSpPr>
            <a:spLocks noChangeShapeType="1"/>
          </p:cNvSpPr>
          <p:nvPr/>
        </p:nvSpPr>
        <p:spPr bwMode="auto">
          <a:xfrm>
            <a:off x="2895600" y="4762500"/>
            <a:ext cx="381000" cy="0"/>
          </a:xfrm>
          <a:prstGeom prst="line">
            <a:avLst/>
          </a:prstGeom>
          <a:noFill/>
          <a:ln w="9525">
            <a:solidFill>
              <a:schemeClr val="tx1"/>
            </a:solidFill>
            <a:round/>
          </a:ln>
        </p:spPr>
        <p:txBody>
          <a:bodyPr/>
          <a:lstStyle/>
          <a:p>
            <a:endParaRPr lang="zh-CN" altLang="en-US"/>
          </a:p>
        </p:txBody>
      </p:sp>
      <p:sp>
        <p:nvSpPr>
          <p:cNvPr id="47132" name="Oval 28"/>
          <p:cNvSpPr>
            <a:spLocks noChangeArrowheads="1"/>
          </p:cNvSpPr>
          <p:nvPr/>
        </p:nvSpPr>
        <p:spPr bwMode="auto">
          <a:xfrm>
            <a:off x="5410200" y="3657600"/>
            <a:ext cx="381000" cy="381000"/>
          </a:xfrm>
          <a:prstGeom prst="ellipse">
            <a:avLst/>
          </a:prstGeom>
          <a:noFill/>
          <a:ln w="9525">
            <a:solidFill>
              <a:schemeClr val="tx1"/>
            </a:solidFill>
            <a:round/>
          </a:ln>
        </p:spPr>
        <p:txBody>
          <a:bodyPr wrap="none" anchor="ctr"/>
          <a:lstStyle/>
          <a:p>
            <a:pPr algn="ctr"/>
            <a:r>
              <a:rPr lang="zh-CN" altLang="zh-CN" sz="2400"/>
              <a:t> ||</a:t>
            </a:r>
            <a:endParaRPr lang="zh-CN" altLang="zh-CN" sz="2400"/>
          </a:p>
        </p:txBody>
      </p:sp>
      <p:sp>
        <p:nvSpPr>
          <p:cNvPr id="47133" name="Line 29"/>
          <p:cNvSpPr>
            <a:spLocks noChangeShapeType="1"/>
          </p:cNvSpPr>
          <p:nvPr/>
        </p:nvSpPr>
        <p:spPr bwMode="auto">
          <a:xfrm>
            <a:off x="4876800" y="3810000"/>
            <a:ext cx="533400" cy="0"/>
          </a:xfrm>
          <a:prstGeom prst="line">
            <a:avLst/>
          </a:prstGeom>
          <a:noFill/>
          <a:ln w="9525">
            <a:solidFill>
              <a:schemeClr val="tx1"/>
            </a:solidFill>
            <a:round/>
            <a:tailEnd type="triangle" w="med" len="med"/>
          </a:ln>
        </p:spPr>
        <p:txBody>
          <a:bodyPr/>
          <a:lstStyle/>
          <a:p>
            <a:endParaRPr lang="zh-CN" altLang="en-US"/>
          </a:p>
        </p:txBody>
      </p:sp>
      <p:sp>
        <p:nvSpPr>
          <p:cNvPr id="47134" name="Line 30"/>
          <p:cNvSpPr>
            <a:spLocks noChangeShapeType="1"/>
          </p:cNvSpPr>
          <p:nvPr/>
        </p:nvSpPr>
        <p:spPr bwMode="auto">
          <a:xfrm>
            <a:off x="5181600" y="3962400"/>
            <a:ext cx="228600" cy="0"/>
          </a:xfrm>
          <a:prstGeom prst="line">
            <a:avLst/>
          </a:prstGeom>
          <a:noFill/>
          <a:ln w="9525">
            <a:solidFill>
              <a:schemeClr val="tx1"/>
            </a:solidFill>
            <a:round/>
            <a:tailEnd type="triangle" w="med" len="med"/>
          </a:ln>
        </p:spPr>
        <p:txBody>
          <a:bodyPr/>
          <a:lstStyle/>
          <a:p>
            <a:endParaRPr lang="zh-CN" altLang="en-US"/>
          </a:p>
        </p:txBody>
      </p:sp>
      <p:sp>
        <p:nvSpPr>
          <p:cNvPr id="47135" name="Text Box 31"/>
          <p:cNvSpPr txBox="1">
            <a:spLocks noChangeArrowheads="1"/>
          </p:cNvSpPr>
          <p:nvPr/>
        </p:nvSpPr>
        <p:spPr bwMode="auto">
          <a:xfrm>
            <a:off x="4857750" y="3771900"/>
            <a:ext cx="387350" cy="457200"/>
          </a:xfrm>
          <a:prstGeom prst="rect">
            <a:avLst/>
          </a:prstGeom>
          <a:noFill/>
          <a:ln w="9525">
            <a:noFill/>
            <a:miter lim="800000"/>
          </a:ln>
        </p:spPr>
        <p:txBody>
          <a:bodyPr wrap="none">
            <a:spAutoFit/>
          </a:bodyPr>
          <a:lstStyle/>
          <a:p>
            <a:r>
              <a:rPr lang="zh-CN" altLang="zh-CN" sz="2400"/>
              <a:t>S</a:t>
            </a:r>
            <a:endParaRPr lang="zh-CN" altLang="zh-CN" sz="2400"/>
          </a:p>
        </p:txBody>
      </p:sp>
      <p:sp>
        <p:nvSpPr>
          <p:cNvPr id="47136" name="Line 32"/>
          <p:cNvSpPr>
            <a:spLocks noChangeShapeType="1"/>
          </p:cNvSpPr>
          <p:nvPr/>
        </p:nvSpPr>
        <p:spPr bwMode="auto">
          <a:xfrm>
            <a:off x="5791200" y="3810000"/>
            <a:ext cx="304800" cy="0"/>
          </a:xfrm>
          <a:prstGeom prst="line">
            <a:avLst/>
          </a:prstGeom>
          <a:noFill/>
          <a:ln w="9525">
            <a:solidFill>
              <a:schemeClr val="tx1"/>
            </a:solidFill>
            <a:round/>
            <a:tailEnd type="triangle" w="med" len="med"/>
          </a:ln>
        </p:spPr>
        <p:txBody>
          <a:bodyPr/>
          <a:lstStyle/>
          <a:p>
            <a:endParaRPr lang="zh-CN" altLang="en-US"/>
          </a:p>
        </p:txBody>
      </p:sp>
      <p:sp>
        <p:nvSpPr>
          <p:cNvPr id="47137" name="Line 33"/>
          <p:cNvSpPr>
            <a:spLocks noChangeShapeType="1"/>
          </p:cNvSpPr>
          <p:nvPr/>
        </p:nvSpPr>
        <p:spPr bwMode="auto">
          <a:xfrm>
            <a:off x="5105400" y="4514850"/>
            <a:ext cx="2057400" cy="0"/>
          </a:xfrm>
          <a:prstGeom prst="line">
            <a:avLst/>
          </a:prstGeom>
          <a:noFill/>
          <a:ln w="9525">
            <a:solidFill>
              <a:schemeClr val="tx1"/>
            </a:solidFill>
            <a:round/>
          </a:ln>
        </p:spPr>
        <p:txBody>
          <a:bodyPr/>
          <a:lstStyle/>
          <a:p>
            <a:endParaRPr lang="zh-CN" altLang="en-US"/>
          </a:p>
        </p:txBody>
      </p:sp>
      <p:sp>
        <p:nvSpPr>
          <p:cNvPr id="47138" name="Rectangle 34"/>
          <p:cNvSpPr>
            <a:spLocks noChangeArrowheads="1"/>
          </p:cNvSpPr>
          <p:nvPr/>
        </p:nvSpPr>
        <p:spPr bwMode="auto">
          <a:xfrm>
            <a:off x="2193925" y="5410200"/>
            <a:ext cx="4529138" cy="461963"/>
          </a:xfrm>
          <a:prstGeom prst="rect">
            <a:avLst/>
          </a:prstGeom>
          <a:noFill/>
          <a:ln w="9525">
            <a:noFill/>
            <a:miter lim="800000"/>
          </a:ln>
        </p:spPr>
        <p:txBody>
          <a:bodyPr wrap="none">
            <a:spAutoFit/>
          </a:bodyPr>
          <a:lstStyle/>
          <a:p>
            <a:r>
              <a:rPr lang="zh-CN" sz="2400"/>
              <a:t>图</a:t>
            </a:r>
            <a:r>
              <a:rPr lang="zh-CN" altLang="zh-CN" sz="2400"/>
              <a:t>1</a:t>
            </a:r>
            <a:r>
              <a:rPr lang="zh-CN" sz="2400"/>
              <a:t>（</a:t>
            </a:r>
            <a:r>
              <a:rPr lang="en-US" altLang="zh-CN" sz="2400"/>
              <a:t>b</a:t>
            </a:r>
            <a:r>
              <a:rPr lang="zh-CN" sz="2400"/>
              <a:t>）杂凑函数使用方式之</a:t>
            </a:r>
            <a:r>
              <a:rPr lang="zh-CN" altLang="en-US" sz="2400"/>
              <a:t>二</a:t>
            </a:r>
            <a:endParaRPr lang="zh-CN" sz="2400"/>
          </a:p>
        </p:txBody>
      </p:sp>
      <p:sp>
        <p:nvSpPr>
          <p:cNvPr id="33827" name="Rectangle 35"/>
          <p:cNvSpPr>
            <a:spLocks noGrp="1" noChangeArrowheads="1"/>
          </p:cNvSpPr>
          <p:nvPr/>
        </p:nvSpPr>
        <p:spPr bwMode="auto">
          <a:xfrm>
            <a:off x="-34925" y="693738"/>
            <a:ext cx="8963025" cy="2519362"/>
          </a:xfrm>
          <a:prstGeom prst="rect">
            <a:avLst/>
          </a:prstGeom>
          <a:noFill/>
          <a:ln w="9525" cap="flat" cmpd="sng">
            <a:noFill/>
            <a:miter lim="800000"/>
          </a:ln>
          <a:effectLst/>
        </p:spPr>
        <p:txBody>
          <a:bodyPr/>
          <a:lstStyle/>
          <a:p>
            <a:pPr marL="287655" indent="-6350">
              <a:spcBef>
                <a:spcPct val="20000"/>
              </a:spcBef>
              <a:defRPr/>
            </a:pPr>
            <a:endParaRPr lang="zh-CN" sz="2400" b="1" dirty="0">
              <a:latin typeface="楷体_GB2312" pitchFamily="1" charset="-122"/>
              <a:ea typeface="楷体_GB2312" pitchFamily="1" charset="-122"/>
            </a:endParaRPr>
          </a:p>
          <a:p>
            <a:pPr marL="287655" indent="-6350">
              <a:spcBef>
                <a:spcPct val="20000"/>
              </a:spcBef>
              <a:defRPr/>
            </a:pPr>
            <a:r>
              <a:rPr lang="zh-CN" sz="2400" dirty="0">
                <a:latin typeface="+mn-ea"/>
                <a:ea typeface="+mn-ea"/>
              </a:rPr>
              <a:t>对使用秘密值的认证技术</a:t>
            </a:r>
            <a:r>
              <a:rPr lang="zh-CN" altLang="zh-CN" sz="2400" dirty="0">
                <a:latin typeface="+mn-ea"/>
                <a:ea typeface="+mn-ea"/>
              </a:rPr>
              <a:t>(</a:t>
            </a:r>
            <a:r>
              <a:rPr lang="zh-CN" sz="2400" dirty="0">
                <a:latin typeface="+mn-ea"/>
                <a:ea typeface="+mn-ea"/>
              </a:rPr>
              <a:t>见图</a:t>
            </a:r>
            <a:r>
              <a:rPr lang="zh-CN" altLang="zh-CN" sz="2400" dirty="0">
                <a:latin typeface="+mn-ea"/>
                <a:ea typeface="+mn-ea"/>
              </a:rPr>
              <a:t>1(</a:t>
            </a:r>
            <a:r>
              <a:rPr lang="en-US" altLang="zh-CN" sz="2400" dirty="0">
                <a:latin typeface="+mn-ea"/>
                <a:ea typeface="+mn-ea"/>
              </a:rPr>
              <a:t>b</a:t>
            </a:r>
            <a:r>
              <a:rPr lang="zh-CN" altLang="zh-CN" sz="2400" dirty="0">
                <a:latin typeface="+mn-ea"/>
                <a:ea typeface="+mn-ea"/>
              </a:rPr>
              <a:t>))</a:t>
            </a:r>
            <a:r>
              <a:rPr lang="zh-CN" sz="2400" dirty="0">
                <a:latin typeface="+mn-ea"/>
                <a:ea typeface="+mn-ea"/>
              </a:rPr>
              <a:t>极为重要。假如散列函数不具有单向性，则攻击者截获</a:t>
            </a:r>
            <a:r>
              <a:rPr lang="zh-CN" altLang="zh-CN" sz="2400" dirty="0">
                <a:latin typeface="+mn-ea"/>
                <a:ea typeface="+mn-ea"/>
              </a:rPr>
              <a:t>M</a:t>
            </a:r>
            <a:r>
              <a:rPr lang="zh-CN" sz="2400" dirty="0">
                <a:latin typeface="+mn-ea"/>
                <a:ea typeface="+mn-ea"/>
              </a:rPr>
              <a:t>和</a:t>
            </a:r>
            <a:r>
              <a:rPr lang="zh-CN" altLang="zh-CN" sz="2400" dirty="0">
                <a:latin typeface="+mn-ea"/>
                <a:ea typeface="+mn-ea"/>
              </a:rPr>
              <a:t>C=H(S‖M)</a:t>
            </a:r>
            <a:r>
              <a:rPr lang="zh-CN" sz="2400" dirty="0">
                <a:latin typeface="+mn-ea"/>
                <a:ea typeface="+mn-ea"/>
              </a:rPr>
              <a:t>后，求</a:t>
            </a:r>
            <a:r>
              <a:rPr lang="zh-CN" altLang="zh-CN" sz="2400" dirty="0">
                <a:latin typeface="+mn-ea"/>
                <a:ea typeface="+mn-ea"/>
              </a:rPr>
              <a:t>C</a:t>
            </a:r>
            <a:r>
              <a:rPr lang="zh-CN" sz="2400" dirty="0">
                <a:latin typeface="+mn-ea"/>
                <a:ea typeface="+mn-ea"/>
              </a:rPr>
              <a:t>的逆</a:t>
            </a:r>
            <a:r>
              <a:rPr lang="zh-CN" altLang="zh-CN" sz="2400" dirty="0">
                <a:latin typeface="+mn-ea"/>
                <a:ea typeface="+mn-ea"/>
              </a:rPr>
              <a:t>S‖M</a:t>
            </a:r>
            <a:r>
              <a:rPr lang="zh-CN" sz="2400" dirty="0">
                <a:latin typeface="+mn-ea"/>
                <a:ea typeface="+mn-ea"/>
              </a:rPr>
              <a:t>，就可求出秘密值</a:t>
            </a:r>
            <a:r>
              <a:rPr lang="zh-CN" altLang="zh-CN" sz="2400" dirty="0">
                <a:latin typeface="+mn-ea"/>
                <a:ea typeface="+mn-ea"/>
              </a:rPr>
              <a:t>S</a:t>
            </a:r>
            <a:r>
              <a:rPr lang="zh-CN" sz="2400" dirty="0">
                <a:latin typeface="+mn-ea"/>
                <a:ea typeface="+mn-ea"/>
              </a:rPr>
              <a:t>。</a:t>
            </a:r>
            <a:endParaRPr lang="zh-CN" sz="2400" dirty="0">
              <a:latin typeface="+mn-ea"/>
              <a:ea typeface="+mn-ea"/>
            </a:endParaRPr>
          </a:p>
          <a:p>
            <a:pPr marL="287655" indent="-6350">
              <a:spcBef>
                <a:spcPct val="20000"/>
              </a:spcBef>
              <a:defRPr/>
            </a:pPr>
            <a:endParaRPr lang="zh-CN" altLang="zh-CN" sz="2400" b="1" dirty="0">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5449888" y="2362200"/>
            <a:ext cx="1233487" cy="519113"/>
          </a:xfrm>
          <a:prstGeom prst="rect">
            <a:avLst/>
          </a:prstGeom>
          <a:noFill/>
          <a:ln w="9525">
            <a:noFill/>
            <a:miter lim="800000"/>
          </a:ln>
        </p:spPr>
        <p:txBody>
          <a:bodyPr wrap="none">
            <a:spAutoFit/>
          </a:bodyPr>
          <a:lstStyle/>
          <a:p>
            <a:r>
              <a:rPr lang="zh-CN" altLang="zh-CN" sz="2800">
                <a:latin typeface="Georgia" panose="02040502050405020303" pitchFamily="18" charset="0"/>
              </a:rPr>
              <a:t>output</a:t>
            </a:r>
            <a:endParaRPr lang="zh-CN" altLang="zh-CN" sz="2800">
              <a:latin typeface="Georgia" panose="02040502050405020303" pitchFamily="18" charset="0"/>
            </a:endParaRPr>
          </a:p>
        </p:txBody>
      </p:sp>
      <p:sp>
        <p:nvSpPr>
          <p:cNvPr id="48131" name="Oval 3"/>
          <p:cNvSpPr>
            <a:spLocks noChangeArrowheads="1"/>
          </p:cNvSpPr>
          <p:nvPr/>
        </p:nvSpPr>
        <p:spPr bwMode="auto">
          <a:xfrm>
            <a:off x="1258888" y="2133600"/>
            <a:ext cx="1981200" cy="3887788"/>
          </a:xfrm>
          <a:prstGeom prst="ellipse">
            <a:avLst/>
          </a:prstGeom>
          <a:noFill/>
          <a:ln w="25400">
            <a:solidFill>
              <a:schemeClr val="tx1"/>
            </a:solidFill>
            <a:round/>
          </a:ln>
        </p:spPr>
        <p:txBody>
          <a:bodyPr wrap="none" anchor="ctr"/>
          <a:lstStyle/>
          <a:p>
            <a:endParaRPr lang="zh-CN" altLang="en-US"/>
          </a:p>
        </p:txBody>
      </p:sp>
      <p:sp>
        <p:nvSpPr>
          <p:cNvPr id="48132" name="Oval 4"/>
          <p:cNvSpPr>
            <a:spLocks noChangeArrowheads="1"/>
          </p:cNvSpPr>
          <p:nvPr/>
        </p:nvSpPr>
        <p:spPr bwMode="auto">
          <a:xfrm>
            <a:off x="5221288" y="2895600"/>
            <a:ext cx="1676400" cy="1905000"/>
          </a:xfrm>
          <a:prstGeom prst="ellipse">
            <a:avLst/>
          </a:prstGeom>
          <a:noFill/>
          <a:ln w="25400">
            <a:solidFill>
              <a:schemeClr val="tx1"/>
            </a:solidFill>
            <a:round/>
          </a:ln>
        </p:spPr>
        <p:txBody>
          <a:bodyPr wrap="none" anchor="ctr"/>
          <a:lstStyle/>
          <a:p>
            <a:endParaRPr lang="zh-CN" altLang="en-US"/>
          </a:p>
        </p:txBody>
      </p:sp>
      <p:sp>
        <p:nvSpPr>
          <p:cNvPr id="48133" name="Text Box 5"/>
          <p:cNvSpPr txBox="1">
            <a:spLocks noChangeArrowheads="1"/>
          </p:cNvSpPr>
          <p:nvPr/>
        </p:nvSpPr>
        <p:spPr bwMode="auto">
          <a:xfrm>
            <a:off x="4016375" y="2438400"/>
            <a:ext cx="384175" cy="519113"/>
          </a:xfrm>
          <a:prstGeom prst="rect">
            <a:avLst/>
          </a:prstGeom>
          <a:noFill/>
          <a:ln w="9525">
            <a:noFill/>
            <a:miter lim="800000"/>
          </a:ln>
        </p:spPr>
        <p:txBody>
          <a:bodyPr wrap="none">
            <a:spAutoFit/>
          </a:bodyPr>
          <a:lstStyle/>
          <a:p>
            <a:pPr algn="r"/>
            <a:r>
              <a:rPr lang="zh-CN" altLang="zh-CN" sz="2800" i="1">
                <a:latin typeface="Georgia" panose="02040502050405020303" pitchFamily="18" charset="0"/>
              </a:rPr>
              <a:t>h</a:t>
            </a:r>
            <a:endParaRPr lang="zh-CN" altLang="zh-CN" sz="2800" i="1">
              <a:latin typeface="Georgia" panose="02040502050405020303" pitchFamily="18" charset="0"/>
            </a:endParaRPr>
          </a:p>
        </p:txBody>
      </p:sp>
      <p:grpSp>
        <p:nvGrpSpPr>
          <p:cNvPr id="2" name="Group 6"/>
          <p:cNvGrpSpPr/>
          <p:nvPr/>
        </p:nvGrpSpPr>
        <p:grpSpPr bwMode="auto">
          <a:xfrm>
            <a:off x="1716088" y="3048000"/>
            <a:ext cx="4914900" cy="736600"/>
            <a:chOff x="0" y="0"/>
            <a:chExt cx="3096" cy="464"/>
          </a:xfrm>
        </p:grpSpPr>
        <p:sp>
          <p:nvSpPr>
            <p:cNvPr id="48166" name="Oval 7"/>
            <p:cNvSpPr>
              <a:spLocks noChangeArrowheads="1"/>
            </p:cNvSpPr>
            <p:nvPr/>
          </p:nvSpPr>
          <p:spPr bwMode="auto">
            <a:xfrm>
              <a:off x="0" y="0"/>
              <a:ext cx="72" cy="80"/>
            </a:xfrm>
            <a:prstGeom prst="ellipse">
              <a:avLst/>
            </a:prstGeom>
            <a:solidFill>
              <a:schemeClr val="accent2"/>
            </a:solidFill>
            <a:ln w="9525">
              <a:solidFill>
                <a:schemeClr val="tx1"/>
              </a:solidFill>
              <a:round/>
            </a:ln>
          </p:spPr>
          <p:txBody>
            <a:bodyPr wrap="none" anchor="ctr"/>
            <a:lstStyle/>
            <a:p>
              <a:endParaRPr lang="zh-CN" altLang="en-US"/>
            </a:p>
          </p:txBody>
        </p:sp>
        <p:sp>
          <p:nvSpPr>
            <p:cNvPr id="48167" name="Oval 8"/>
            <p:cNvSpPr>
              <a:spLocks noChangeArrowheads="1"/>
            </p:cNvSpPr>
            <p:nvPr/>
          </p:nvSpPr>
          <p:spPr bwMode="auto">
            <a:xfrm>
              <a:off x="3024" y="384"/>
              <a:ext cx="72" cy="80"/>
            </a:xfrm>
            <a:prstGeom prst="ellipse">
              <a:avLst/>
            </a:prstGeom>
            <a:solidFill>
              <a:schemeClr val="accent2"/>
            </a:solidFill>
            <a:ln w="9525">
              <a:solidFill>
                <a:schemeClr val="tx1"/>
              </a:solidFill>
              <a:round/>
            </a:ln>
          </p:spPr>
          <p:txBody>
            <a:bodyPr wrap="none" anchor="ctr"/>
            <a:lstStyle/>
            <a:p>
              <a:endParaRPr lang="zh-CN" altLang="en-US"/>
            </a:p>
          </p:txBody>
        </p:sp>
        <p:cxnSp>
          <p:nvCxnSpPr>
            <p:cNvPr id="48168" name="AutoShape 9"/>
            <p:cNvCxnSpPr>
              <a:cxnSpLocks noChangeShapeType="1"/>
              <a:stCxn id="48166" idx="6"/>
              <a:endCxn id="48167" idx="2"/>
            </p:cNvCxnSpPr>
            <p:nvPr/>
          </p:nvCxnSpPr>
          <p:spPr bwMode="auto">
            <a:xfrm>
              <a:off x="72" y="40"/>
              <a:ext cx="2952" cy="384"/>
            </a:xfrm>
            <a:prstGeom prst="straightConnector1">
              <a:avLst/>
            </a:prstGeom>
            <a:noFill/>
            <a:ln w="25400">
              <a:solidFill>
                <a:schemeClr val="accent2"/>
              </a:solidFill>
              <a:round/>
              <a:tailEnd type="triangle" w="lg" len="lg"/>
            </a:ln>
          </p:spPr>
        </p:cxnSp>
      </p:grpSp>
      <p:grpSp>
        <p:nvGrpSpPr>
          <p:cNvPr id="3" name="Group 10"/>
          <p:cNvGrpSpPr/>
          <p:nvPr/>
        </p:nvGrpSpPr>
        <p:grpSpPr bwMode="auto">
          <a:xfrm>
            <a:off x="1944688" y="3429000"/>
            <a:ext cx="3771900" cy="1270000"/>
            <a:chOff x="0" y="0"/>
            <a:chExt cx="2376" cy="800"/>
          </a:xfrm>
        </p:grpSpPr>
        <p:sp>
          <p:nvSpPr>
            <p:cNvPr id="48163" name="Oval 11"/>
            <p:cNvSpPr>
              <a:spLocks noChangeArrowheads="1"/>
            </p:cNvSpPr>
            <p:nvPr/>
          </p:nvSpPr>
          <p:spPr bwMode="auto">
            <a:xfrm>
              <a:off x="0" y="720"/>
              <a:ext cx="72" cy="80"/>
            </a:xfrm>
            <a:prstGeom prst="ellipse">
              <a:avLst/>
            </a:prstGeom>
            <a:solidFill>
              <a:schemeClr val="accent2"/>
            </a:solidFill>
            <a:ln w="9525">
              <a:solidFill>
                <a:schemeClr val="tx1"/>
              </a:solidFill>
              <a:round/>
            </a:ln>
          </p:spPr>
          <p:txBody>
            <a:bodyPr wrap="none" anchor="ctr"/>
            <a:lstStyle/>
            <a:p>
              <a:endParaRPr lang="zh-CN" altLang="en-US"/>
            </a:p>
          </p:txBody>
        </p:sp>
        <p:sp>
          <p:nvSpPr>
            <p:cNvPr id="48164" name="Oval 12"/>
            <p:cNvSpPr>
              <a:spLocks noChangeArrowheads="1"/>
            </p:cNvSpPr>
            <p:nvPr/>
          </p:nvSpPr>
          <p:spPr bwMode="auto">
            <a:xfrm>
              <a:off x="2304" y="0"/>
              <a:ext cx="72" cy="80"/>
            </a:xfrm>
            <a:prstGeom prst="ellipse">
              <a:avLst/>
            </a:prstGeom>
            <a:solidFill>
              <a:schemeClr val="accent2"/>
            </a:solidFill>
            <a:ln w="9525">
              <a:solidFill>
                <a:schemeClr val="tx1"/>
              </a:solidFill>
              <a:round/>
            </a:ln>
          </p:spPr>
          <p:txBody>
            <a:bodyPr wrap="none" anchor="ctr"/>
            <a:lstStyle/>
            <a:p>
              <a:endParaRPr lang="zh-CN" altLang="en-US"/>
            </a:p>
          </p:txBody>
        </p:sp>
        <p:cxnSp>
          <p:nvCxnSpPr>
            <p:cNvPr id="48165" name="AutoShape 13"/>
            <p:cNvCxnSpPr>
              <a:cxnSpLocks noChangeShapeType="1"/>
              <a:stCxn id="48163" idx="6"/>
              <a:endCxn id="48164" idx="2"/>
            </p:cNvCxnSpPr>
            <p:nvPr/>
          </p:nvCxnSpPr>
          <p:spPr bwMode="auto">
            <a:xfrm flipV="1">
              <a:off x="72" y="40"/>
              <a:ext cx="2232" cy="720"/>
            </a:xfrm>
            <a:prstGeom prst="straightConnector1">
              <a:avLst/>
            </a:prstGeom>
            <a:noFill/>
            <a:ln w="25400">
              <a:solidFill>
                <a:schemeClr val="accent2"/>
              </a:solidFill>
              <a:round/>
              <a:tailEnd type="triangle" w="lg" len="lg"/>
            </a:ln>
          </p:spPr>
        </p:cxnSp>
      </p:grpSp>
      <p:grpSp>
        <p:nvGrpSpPr>
          <p:cNvPr id="4" name="Group 14"/>
          <p:cNvGrpSpPr/>
          <p:nvPr/>
        </p:nvGrpSpPr>
        <p:grpSpPr bwMode="auto">
          <a:xfrm>
            <a:off x="2249488" y="3505200"/>
            <a:ext cx="4229100" cy="736600"/>
            <a:chOff x="0" y="0"/>
            <a:chExt cx="2664" cy="464"/>
          </a:xfrm>
        </p:grpSpPr>
        <p:sp>
          <p:nvSpPr>
            <p:cNvPr id="48160" name="Oval 15"/>
            <p:cNvSpPr>
              <a:spLocks noChangeArrowheads="1"/>
            </p:cNvSpPr>
            <p:nvPr/>
          </p:nvSpPr>
          <p:spPr bwMode="auto">
            <a:xfrm>
              <a:off x="0" y="0"/>
              <a:ext cx="72" cy="80"/>
            </a:xfrm>
            <a:prstGeom prst="ellipse">
              <a:avLst/>
            </a:prstGeom>
            <a:solidFill>
              <a:schemeClr val="accent2"/>
            </a:solidFill>
            <a:ln w="9525">
              <a:solidFill>
                <a:schemeClr val="tx1"/>
              </a:solidFill>
              <a:round/>
            </a:ln>
          </p:spPr>
          <p:txBody>
            <a:bodyPr wrap="none" anchor="ctr"/>
            <a:lstStyle/>
            <a:p>
              <a:endParaRPr lang="zh-CN" altLang="en-US"/>
            </a:p>
          </p:txBody>
        </p:sp>
        <p:sp>
          <p:nvSpPr>
            <p:cNvPr id="48161" name="Oval 16"/>
            <p:cNvSpPr>
              <a:spLocks noChangeArrowheads="1"/>
            </p:cNvSpPr>
            <p:nvPr/>
          </p:nvSpPr>
          <p:spPr bwMode="auto">
            <a:xfrm>
              <a:off x="2592" y="384"/>
              <a:ext cx="72" cy="80"/>
            </a:xfrm>
            <a:prstGeom prst="ellipse">
              <a:avLst/>
            </a:prstGeom>
            <a:solidFill>
              <a:schemeClr val="accent2"/>
            </a:solidFill>
            <a:ln w="9525">
              <a:solidFill>
                <a:schemeClr val="tx1"/>
              </a:solidFill>
              <a:round/>
            </a:ln>
          </p:spPr>
          <p:txBody>
            <a:bodyPr wrap="none" anchor="ctr"/>
            <a:lstStyle/>
            <a:p>
              <a:endParaRPr lang="zh-CN" altLang="en-US"/>
            </a:p>
          </p:txBody>
        </p:sp>
        <p:cxnSp>
          <p:nvCxnSpPr>
            <p:cNvPr id="48162" name="AutoShape 17"/>
            <p:cNvCxnSpPr>
              <a:cxnSpLocks noChangeShapeType="1"/>
              <a:stCxn id="48160" idx="6"/>
              <a:endCxn id="48161" idx="2"/>
            </p:cNvCxnSpPr>
            <p:nvPr/>
          </p:nvCxnSpPr>
          <p:spPr bwMode="auto">
            <a:xfrm>
              <a:off x="72" y="40"/>
              <a:ext cx="2520" cy="384"/>
            </a:xfrm>
            <a:prstGeom prst="straightConnector1">
              <a:avLst/>
            </a:prstGeom>
            <a:noFill/>
            <a:ln w="25400">
              <a:solidFill>
                <a:schemeClr val="accent2"/>
              </a:solidFill>
              <a:round/>
              <a:tailEnd type="triangle" w="lg" len="lg"/>
            </a:ln>
          </p:spPr>
        </p:cxnSp>
      </p:grpSp>
      <p:grpSp>
        <p:nvGrpSpPr>
          <p:cNvPr id="5" name="Group 18"/>
          <p:cNvGrpSpPr/>
          <p:nvPr/>
        </p:nvGrpSpPr>
        <p:grpSpPr bwMode="auto">
          <a:xfrm>
            <a:off x="1792288" y="3352800"/>
            <a:ext cx="4533900" cy="508000"/>
            <a:chOff x="0" y="0"/>
            <a:chExt cx="2856" cy="320"/>
          </a:xfrm>
        </p:grpSpPr>
        <p:sp>
          <p:nvSpPr>
            <p:cNvPr id="48157" name="Oval 19"/>
            <p:cNvSpPr>
              <a:spLocks noChangeArrowheads="1"/>
            </p:cNvSpPr>
            <p:nvPr/>
          </p:nvSpPr>
          <p:spPr bwMode="auto">
            <a:xfrm>
              <a:off x="0" y="240"/>
              <a:ext cx="72" cy="80"/>
            </a:xfrm>
            <a:prstGeom prst="ellipse">
              <a:avLst/>
            </a:prstGeom>
            <a:solidFill>
              <a:schemeClr val="accent2"/>
            </a:solidFill>
            <a:ln w="9525">
              <a:solidFill>
                <a:schemeClr val="tx1"/>
              </a:solidFill>
              <a:round/>
            </a:ln>
          </p:spPr>
          <p:txBody>
            <a:bodyPr wrap="none" anchor="ctr"/>
            <a:lstStyle/>
            <a:p>
              <a:endParaRPr lang="zh-CN" altLang="en-US"/>
            </a:p>
          </p:txBody>
        </p:sp>
        <p:sp>
          <p:nvSpPr>
            <p:cNvPr id="48158" name="Oval 20"/>
            <p:cNvSpPr>
              <a:spLocks noChangeArrowheads="1"/>
            </p:cNvSpPr>
            <p:nvPr/>
          </p:nvSpPr>
          <p:spPr bwMode="auto">
            <a:xfrm>
              <a:off x="2784" y="0"/>
              <a:ext cx="72" cy="80"/>
            </a:xfrm>
            <a:prstGeom prst="ellipse">
              <a:avLst/>
            </a:prstGeom>
            <a:solidFill>
              <a:schemeClr val="accent2"/>
            </a:solidFill>
            <a:ln w="9525">
              <a:solidFill>
                <a:schemeClr val="tx1"/>
              </a:solidFill>
              <a:round/>
            </a:ln>
          </p:spPr>
          <p:txBody>
            <a:bodyPr wrap="none" anchor="ctr"/>
            <a:lstStyle/>
            <a:p>
              <a:endParaRPr lang="zh-CN" altLang="en-US"/>
            </a:p>
          </p:txBody>
        </p:sp>
        <p:cxnSp>
          <p:nvCxnSpPr>
            <p:cNvPr id="48159" name="AutoShape 21"/>
            <p:cNvCxnSpPr>
              <a:cxnSpLocks noChangeShapeType="1"/>
              <a:stCxn id="48157" idx="6"/>
              <a:endCxn id="48158" idx="2"/>
            </p:cNvCxnSpPr>
            <p:nvPr/>
          </p:nvCxnSpPr>
          <p:spPr bwMode="auto">
            <a:xfrm flipV="1">
              <a:off x="72" y="40"/>
              <a:ext cx="2712" cy="240"/>
            </a:xfrm>
            <a:prstGeom prst="straightConnector1">
              <a:avLst/>
            </a:prstGeom>
            <a:noFill/>
            <a:ln w="25400">
              <a:solidFill>
                <a:schemeClr val="accent2"/>
              </a:solidFill>
              <a:round/>
              <a:tailEnd type="triangle" w="lg" len="lg"/>
            </a:ln>
          </p:spPr>
        </p:cxnSp>
      </p:grpSp>
      <p:grpSp>
        <p:nvGrpSpPr>
          <p:cNvPr id="6" name="Group 22"/>
          <p:cNvGrpSpPr/>
          <p:nvPr/>
        </p:nvGrpSpPr>
        <p:grpSpPr bwMode="auto">
          <a:xfrm>
            <a:off x="1792288" y="3810000"/>
            <a:ext cx="4305300" cy="431800"/>
            <a:chOff x="0" y="0"/>
            <a:chExt cx="2712" cy="272"/>
          </a:xfrm>
        </p:grpSpPr>
        <p:sp>
          <p:nvSpPr>
            <p:cNvPr id="48154" name="Oval 23"/>
            <p:cNvSpPr>
              <a:spLocks noChangeArrowheads="1"/>
            </p:cNvSpPr>
            <p:nvPr/>
          </p:nvSpPr>
          <p:spPr bwMode="auto">
            <a:xfrm>
              <a:off x="0" y="192"/>
              <a:ext cx="72" cy="80"/>
            </a:xfrm>
            <a:prstGeom prst="ellipse">
              <a:avLst/>
            </a:prstGeom>
            <a:solidFill>
              <a:schemeClr val="accent2"/>
            </a:solidFill>
            <a:ln w="9525">
              <a:solidFill>
                <a:schemeClr val="tx1"/>
              </a:solidFill>
              <a:round/>
            </a:ln>
          </p:spPr>
          <p:txBody>
            <a:bodyPr wrap="none" anchor="ctr"/>
            <a:lstStyle/>
            <a:p>
              <a:endParaRPr lang="zh-CN" altLang="en-US"/>
            </a:p>
          </p:txBody>
        </p:sp>
        <p:sp>
          <p:nvSpPr>
            <p:cNvPr id="48155" name="Oval 24"/>
            <p:cNvSpPr>
              <a:spLocks noChangeArrowheads="1"/>
            </p:cNvSpPr>
            <p:nvPr/>
          </p:nvSpPr>
          <p:spPr bwMode="auto">
            <a:xfrm>
              <a:off x="2640" y="0"/>
              <a:ext cx="72" cy="80"/>
            </a:xfrm>
            <a:prstGeom prst="ellipse">
              <a:avLst/>
            </a:prstGeom>
            <a:solidFill>
              <a:schemeClr val="accent2"/>
            </a:solidFill>
            <a:ln w="9525">
              <a:solidFill>
                <a:schemeClr val="tx1"/>
              </a:solidFill>
              <a:round/>
            </a:ln>
          </p:spPr>
          <p:txBody>
            <a:bodyPr wrap="none" anchor="ctr"/>
            <a:lstStyle/>
            <a:p>
              <a:endParaRPr lang="zh-CN" altLang="en-US"/>
            </a:p>
          </p:txBody>
        </p:sp>
        <p:cxnSp>
          <p:nvCxnSpPr>
            <p:cNvPr id="48156" name="AutoShape 25"/>
            <p:cNvCxnSpPr>
              <a:cxnSpLocks noChangeShapeType="1"/>
              <a:stCxn id="48154" idx="6"/>
              <a:endCxn id="48155" idx="2"/>
            </p:cNvCxnSpPr>
            <p:nvPr/>
          </p:nvCxnSpPr>
          <p:spPr bwMode="auto">
            <a:xfrm flipV="1">
              <a:off x="72" y="40"/>
              <a:ext cx="2568" cy="192"/>
            </a:xfrm>
            <a:prstGeom prst="straightConnector1">
              <a:avLst/>
            </a:prstGeom>
            <a:noFill/>
            <a:ln w="25400">
              <a:solidFill>
                <a:schemeClr val="accent2"/>
              </a:solidFill>
              <a:round/>
              <a:tailEnd type="triangle" w="lg" len="lg"/>
            </a:ln>
          </p:spPr>
        </p:cxnSp>
      </p:grpSp>
      <p:sp>
        <p:nvSpPr>
          <p:cNvPr id="48139" name="Text Box 26"/>
          <p:cNvSpPr txBox="1">
            <a:spLocks noChangeArrowheads="1"/>
          </p:cNvSpPr>
          <p:nvPr/>
        </p:nvSpPr>
        <p:spPr bwMode="auto">
          <a:xfrm>
            <a:off x="5940425" y="4941888"/>
            <a:ext cx="474663" cy="519112"/>
          </a:xfrm>
          <a:prstGeom prst="rect">
            <a:avLst/>
          </a:prstGeom>
          <a:noFill/>
          <a:ln w="9525">
            <a:noFill/>
            <a:miter lim="800000"/>
          </a:ln>
        </p:spPr>
        <p:txBody>
          <a:bodyPr wrap="none">
            <a:spAutoFit/>
          </a:bodyPr>
          <a:lstStyle/>
          <a:p>
            <a:pPr algn="r"/>
            <a:r>
              <a:rPr lang="zh-CN" altLang="zh-CN" sz="2800" i="1">
                <a:latin typeface="Georgia" panose="02040502050405020303" pitchFamily="18" charset="0"/>
              </a:rPr>
              <a:t>H</a:t>
            </a:r>
            <a:endParaRPr lang="zh-CN" altLang="zh-CN" sz="2800" i="1">
              <a:latin typeface="Georgia" panose="02040502050405020303" pitchFamily="18" charset="0"/>
            </a:endParaRPr>
          </a:p>
        </p:txBody>
      </p:sp>
      <p:grpSp>
        <p:nvGrpSpPr>
          <p:cNvPr id="7" name="Group 27"/>
          <p:cNvGrpSpPr/>
          <p:nvPr/>
        </p:nvGrpSpPr>
        <p:grpSpPr bwMode="auto">
          <a:xfrm>
            <a:off x="2173288" y="2362200"/>
            <a:ext cx="4208462" cy="1771650"/>
            <a:chOff x="0" y="0"/>
            <a:chExt cx="2651" cy="1116"/>
          </a:xfrm>
        </p:grpSpPr>
        <p:sp>
          <p:nvSpPr>
            <p:cNvPr id="48152" name="Oval 28"/>
            <p:cNvSpPr>
              <a:spLocks noChangeArrowheads="1"/>
            </p:cNvSpPr>
            <p:nvPr/>
          </p:nvSpPr>
          <p:spPr bwMode="auto">
            <a:xfrm>
              <a:off x="0" y="0"/>
              <a:ext cx="72" cy="80"/>
            </a:xfrm>
            <a:prstGeom prst="ellipse">
              <a:avLst/>
            </a:prstGeom>
            <a:solidFill>
              <a:schemeClr val="accent2"/>
            </a:solidFill>
            <a:ln w="9525">
              <a:solidFill>
                <a:schemeClr val="tx1"/>
              </a:solidFill>
              <a:round/>
            </a:ln>
          </p:spPr>
          <p:txBody>
            <a:bodyPr wrap="none" anchor="ctr"/>
            <a:lstStyle/>
            <a:p>
              <a:endParaRPr lang="zh-CN" altLang="en-US"/>
            </a:p>
          </p:txBody>
        </p:sp>
        <p:cxnSp>
          <p:nvCxnSpPr>
            <p:cNvPr id="48153" name="AutoShape 29"/>
            <p:cNvCxnSpPr>
              <a:cxnSpLocks noChangeShapeType="1"/>
              <a:stCxn id="48152" idx="5"/>
              <a:endCxn id="48161" idx="1"/>
            </p:cNvCxnSpPr>
            <p:nvPr/>
          </p:nvCxnSpPr>
          <p:spPr bwMode="auto">
            <a:xfrm>
              <a:off x="61" y="68"/>
              <a:ext cx="2590" cy="1048"/>
            </a:xfrm>
            <a:prstGeom prst="straightConnector1">
              <a:avLst/>
            </a:prstGeom>
            <a:noFill/>
            <a:ln w="25400">
              <a:solidFill>
                <a:schemeClr val="accent2"/>
              </a:solidFill>
              <a:round/>
              <a:tailEnd type="triangle" w="lg" len="lg"/>
            </a:ln>
          </p:spPr>
        </p:cxnSp>
      </p:grpSp>
      <p:sp>
        <p:nvSpPr>
          <p:cNvPr id="48141" name="Rectangle 30"/>
          <p:cNvSpPr>
            <a:spLocks noChangeArrowheads="1"/>
          </p:cNvSpPr>
          <p:nvPr/>
        </p:nvSpPr>
        <p:spPr bwMode="auto">
          <a:xfrm>
            <a:off x="3348038" y="6278563"/>
            <a:ext cx="2224087" cy="579437"/>
          </a:xfrm>
          <a:prstGeom prst="rect">
            <a:avLst/>
          </a:prstGeom>
          <a:noFill/>
          <a:ln w="9525">
            <a:noFill/>
            <a:miter lim="800000"/>
          </a:ln>
        </p:spPr>
        <p:txBody>
          <a:bodyPr wrap="none">
            <a:spAutoFit/>
          </a:bodyPr>
          <a:lstStyle/>
          <a:p>
            <a:pPr marL="342900" indent="-342900"/>
            <a:r>
              <a:rPr lang="zh-CN" sz="3200" b="1">
                <a:latin typeface="Times New Roman" panose="02020603050405020304" pitchFamily="18" charset="0"/>
              </a:rPr>
              <a:t>抗弱碰撞性</a:t>
            </a:r>
            <a:endParaRPr lang="zh-CN" sz="3200" b="1">
              <a:latin typeface="Times New Roman" panose="02020603050405020304" pitchFamily="18" charset="0"/>
            </a:endParaRPr>
          </a:p>
        </p:txBody>
      </p:sp>
      <p:sp>
        <p:nvSpPr>
          <p:cNvPr id="48142" name="Text Box 31"/>
          <p:cNvSpPr txBox="1">
            <a:spLocks noChangeArrowheads="1"/>
          </p:cNvSpPr>
          <p:nvPr/>
        </p:nvSpPr>
        <p:spPr bwMode="auto">
          <a:xfrm>
            <a:off x="823913" y="2327275"/>
            <a:ext cx="514350" cy="519113"/>
          </a:xfrm>
          <a:prstGeom prst="rect">
            <a:avLst/>
          </a:prstGeom>
          <a:noFill/>
          <a:ln w="9525">
            <a:noFill/>
            <a:miter lim="800000"/>
          </a:ln>
        </p:spPr>
        <p:txBody>
          <a:bodyPr wrap="none">
            <a:spAutoFit/>
          </a:bodyPr>
          <a:lstStyle/>
          <a:p>
            <a:pPr algn="r"/>
            <a:r>
              <a:rPr lang="zh-CN" altLang="zh-CN" sz="2800" i="1">
                <a:latin typeface="Georgia" panose="02040502050405020303" pitchFamily="18" charset="0"/>
              </a:rPr>
              <a:t>M</a:t>
            </a:r>
            <a:endParaRPr lang="zh-CN" altLang="zh-CN" sz="2800" i="1">
              <a:latin typeface="Georgia" panose="02040502050405020303" pitchFamily="18" charset="0"/>
            </a:endParaRPr>
          </a:p>
        </p:txBody>
      </p:sp>
      <p:sp>
        <p:nvSpPr>
          <p:cNvPr id="31776" name="Oval 32"/>
          <p:cNvSpPr>
            <a:spLocks noChangeArrowheads="1"/>
          </p:cNvSpPr>
          <p:nvPr/>
        </p:nvSpPr>
        <p:spPr bwMode="auto">
          <a:xfrm>
            <a:off x="5940425" y="4437063"/>
            <a:ext cx="215900" cy="215900"/>
          </a:xfrm>
          <a:prstGeom prst="ellipse">
            <a:avLst/>
          </a:prstGeom>
          <a:solidFill>
            <a:srgbClr val="FF0000"/>
          </a:solidFill>
          <a:ln w="9525">
            <a:solidFill>
              <a:srgbClr val="FF0000"/>
            </a:solidFill>
            <a:round/>
          </a:ln>
        </p:spPr>
        <p:txBody>
          <a:bodyPr wrap="none" anchor="ctr"/>
          <a:lstStyle/>
          <a:p>
            <a:endParaRPr lang="zh-CN" altLang="en-US"/>
          </a:p>
        </p:txBody>
      </p:sp>
      <p:sp>
        <p:nvSpPr>
          <p:cNvPr id="31777" name="Text Box 33"/>
          <p:cNvSpPr txBox="1">
            <a:spLocks noChangeArrowheads="1"/>
          </p:cNvSpPr>
          <p:nvPr/>
        </p:nvSpPr>
        <p:spPr bwMode="auto">
          <a:xfrm>
            <a:off x="6659563" y="3933825"/>
            <a:ext cx="1368425" cy="442913"/>
          </a:xfrm>
          <a:prstGeom prst="rect">
            <a:avLst/>
          </a:prstGeom>
          <a:noFill/>
          <a:ln w="9525">
            <a:noFill/>
            <a:miter lim="800000"/>
          </a:ln>
        </p:spPr>
        <p:txBody>
          <a:bodyPr>
            <a:spAutoFit/>
          </a:bodyPr>
          <a:lstStyle/>
          <a:p>
            <a:pPr>
              <a:lnSpc>
                <a:spcPct val="115000"/>
              </a:lnSpc>
              <a:spcBef>
                <a:spcPct val="20000"/>
              </a:spcBef>
            </a:pPr>
            <a:r>
              <a:rPr lang="zh-CN" sz="2000" b="1">
                <a:latin typeface="Times New Roman" panose="02020603050405020304" pitchFamily="18" charset="0"/>
              </a:rPr>
              <a:t>给定</a:t>
            </a:r>
            <a:r>
              <a:rPr lang="zh-CN" altLang="zh-CN" sz="2000" b="1">
                <a:latin typeface="Times New Roman" panose="02020603050405020304" pitchFamily="18" charset="0"/>
              </a:rPr>
              <a:t>H(M)</a:t>
            </a:r>
            <a:endParaRPr lang="zh-CN" altLang="zh-CN" sz="2000" b="1">
              <a:latin typeface="Times New Roman" panose="02020603050405020304" pitchFamily="18" charset="0"/>
            </a:endParaRPr>
          </a:p>
        </p:txBody>
      </p:sp>
      <p:sp>
        <p:nvSpPr>
          <p:cNvPr id="31778" name="Line 34"/>
          <p:cNvSpPr>
            <a:spLocks noChangeShapeType="1"/>
          </p:cNvSpPr>
          <p:nvPr/>
        </p:nvSpPr>
        <p:spPr bwMode="auto">
          <a:xfrm flipH="1" flipV="1">
            <a:off x="2268538" y="2420938"/>
            <a:ext cx="3960812" cy="1655762"/>
          </a:xfrm>
          <a:prstGeom prst="line">
            <a:avLst/>
          </a:prstGeom>
          <a:noFill/>
          <a:ln w="57150">
            <a:solidFill>
              <a:srgbClr val="FF0000"/>
            </a:solidFill>
            <a:round/>
            <a:tailEnd type="triangle" w="med" len="med"/>
          </a:ln>
        </p:spPr>
        <p:txBody>
          <a:bodyPr/>
          <a:lstStyle/>
          <a:p>
            <a:endParaRPr lang="zh-CN" altLang="en-US"/>
          </a:p>
        </p:txBody>
      </p:sp>
      <p:sp>
        <p:nvSpPr>
          <p:cNvPr id="31779" name="Line 35"/>
          <p:cNvSpPr>
            <a:spLocks noChangeShapeType="1"/>
          </p:cNvSpPr>
          <p:nvPr/>
        </p:nvSpPr>
        <p:spPr bwMode="auto">
          <a:xfrm flipH="1" flipV="1">
            <a:off x="2339975" y="3573463"/>
            <a:ext cx="3960813" cy="576262"/>
          </a:xfrm>
          <a:prstGeom prst="line">
            <a:avLst/>
          </a:prstGeom>
          <a:noFill/>
          <a:ln w="57150">
            <a:solidFill>
              <a:srgbClr val="FF0000"/>
            </a:solidFill>
            <a:round/>
            <a:tailEnd type="triangle" w="med" len="med"/>
          </a:ln>
        </p:spPr>
        <p:txBody>
          <a:bodyPr/>
          <a:lstStyle/>
          <a:p>
            <a:endParaRPr lang="zh-CN" altLang="en-US"/>
          </a:p>
        </p:txBody>
      </p:sp>
      <p:sp>
        <p:nvSpPr>
          <p:cNvPr id="31780" name="Line 36"/>
          <p:cNvSpPr>
            <a:spLocks noChangeShapeType="1"/>
          </p:cNvSpPr>
          <p:nvPr/>
        </p:nvSpPr>
        <p:spPr bwMode="auto">
          <a:xfrm>
            <a:off x="3851275" y="2852738"/>
            <a:ext cx="144463" cy="431800"/>
          </a:xfrm>
          <a:prstGeom prst="line">
            <a:avLst/>
          </a:prstGeom>
          <a:noFill/>
          <a:ln w="28575">
            <a:solidFill>
              <a:srgbClr val="FF0000"/>
            </a:solidFill>
            <a:round/>
          </a:ln>
        </p:spPr>
        <p:txBody>
          <a:bodyPr/>
          <a:lstStyle/>
          <a:p>
            <a:endParaRPr lang="zh-CN" altLang="en-US"/>
          </a:p>
        </p:txBody>
      </p:sp>
      <p:sp>
        <p:nvSpPr>
          <p:cNvPr id="31781" name="Line 37"/>
          <p:cNvSpPr>
            <a:spLocks noChangeShapeType="1"/>
          </p:cNvSpPr>
          <p:nvPr/>
        </p:nvSpPr>
        <p:spPr bwMode="auto">
          <a:xfrm>
            <a:off x="3995738" y="3644900"/>
            <a:ext cx="144462" cy="360363"/>
          </a:xfrm>
          <a:prstGeom prst="line">
            <a:avLst/>
          </a:prstGeom>
          <a:noFill/>
          <a:ln w="28575">
            <a:solidFill>
              <a:srgbClr val="FF0000"/>
            </a:solidFill>
            <a:round/>
          </a:ln>
        </p:spPr>
        <p:txBody>
          <a:bodyPr/>
          <a:lstStyle/>
          <a:p>
            <a:endParaRPr lang="zh-CN" altLang="en-US"/>
          </a:p>
        </p:txBody>
      </p:sp>
      <p:sp>
        <p:nvSpPr>
          <p:cNvPr id="31782" name="Text Box 38"/>
          <p:cNvSpPr txBox="1">
            <a:spLocks noChangeArrowheads="1"/>
          </p:cNvSpPr>
          <p:nvPr/>
        </p:nvSpPr>
        <p:spPr bwMode="auto">
          <a:xfrm>
            <a:off x="2124075" y="1916113"/>
            <a:ext cx="496888" cy="519112"/>
          </a:xfrm>
          <a:prstGeom prst="rect">
            <a:avLst/>
          </a:prstGeom>
          <a:noFill/>
          <a:ln w="9525">
            <a:noFill/>
            <a:miter lim="800000"/>
          </a:ln>
        </p:spPr>
        <p:txBody>
          <a:bodyPr wrap="none">
            <a:spAutoFit/>
          </a:bodyPr>
          <a:lstStyle/>
          <a:p>
            <a:pPr algn="r"/>
            <a:r>
              <a:rPr lang="zh-CN" altLang="zh-CN" sz="2800" i="1">
                <a:latin typeface="Georgia" panose="02040502050405020303" pitchFamily="18" charset="0"/>
              </a:rPr>
              <a:t>m</a:t>
            </a:r>
            <a:endParaRPr lang="zh-CN" altLang="zh-CN" sz="2800" i="1">
              <a:latin typeface="Georgia" panose="02040502050405020303" pitchFamily="18" charset="0"/>
            </a:endParaRPr>
          </a:p>
        </p:txBody>
      </p:sp>
      <p:sp>
        <p:nvSpPr>
          <p:cNvPr id="31783" name="Text Box 39"/>
          <p:cNvSpPr txBox="1">
            <a:spLocks noChangeArrowheads="1"/>
          </p:cNvSpPr>
          <p:nvPr/>
        </p:nvSpPr>
        <p:spPr bwMode="auto">
          <a:xfrm>
            <a:off x="1909763" y="2997200"/>
            <a:ext cx="566737" cy="519113"/>
          </a:xfrm>
          <a:prstGeom prst="rect">
            <a:avLst/>
          </a:prstGeom>
          <a:noFill/>
          <a:ln w="9525">
            <a:noFill/>
            <a:miter lim="800000"/>
          </a:ln>
        </p:spPr>
        <p:txBody>
          <a:bodyPr wrap="none">
            <a:spAutoFit/>
          </a:bodyPr>
          <a:lstStyle/>
          <a:p>
            <a:pPr algn="r"/>
            <a:r>
              <a:rPr lang="zh-CN" altLang="zh-CN" sz="2800" i="1">
                <a:latin typeface="Georgia" panose="02040502050405020303" pitchFamily="18" charset="0"/>
              </a:rPr>
              <a:t>m‘</a:t>
            </a:r>
            <a:endParaRPr lang="zh-CN" altLang="zh-CN" sz="2800" i="1">
              <a:latin typeface="Georgia" panose="02040502050405020303" pitchFamily="18" charset="0"/>
            </a:endParaRPr>
          </a:p>
        </p:txBody>
      </p:sp>
      <p:sp>
        <p:nvSpPr>
          <p:cNvPr id="40" name="矩形 39"/>
          <p:cNvSpPr/>
          <p:nvPr/>
        </p:nvSpPr>
        <p:spPr>
          <a:xfrm>
            <a:off x="0" y="404813"/>
            <a:ext cx="9144000" cy="1198880"/>
          </a:xfrm>
          <a:prstGeom prst="rect">
            <a:avLst/>
          </a:prstGeom>
        </p:spPr>
        <p:txBody>
          <a:bodyPr>
            <a:spAutoFit/>
          </a:bodyPr>
          <a:lstStyle/>
          <a:p>
            <a:pPr marL="287655" indent="-6350">
              <a:defRPr/>
            </a:pPr>
            <a:r>
              <a:rPr lang="zh-CN" altLang="zh-CN" sz="2400" dirty="0">
                <a:latin typeface="+mn-ea"/>
                <a:ea typeface="+mn-ea"/>
              </a:rPr>
              <a:t>⑤ 已知x，找出y(y≠x)使得H(y)=H(x)在计算上是不可行的。如果单向散列函数满足这一性质，则称其为抗弱碰撞性的单向散列函数。</a:t>
            </a:r>
            <a:endParaRPr lang="zh-CN" altLang="zh-CN" sz="2400" dirty="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6" presetClass="emph" presetSubtype="0" fill="hold" nodeType="clickEffect">
                                  <p:stCondLst>
                                    <p:cond delay="0"/>
                                  </p:stCondLst>
                                  <p:childTnLst>
                                    <p:animEffect transition="out" filter="fade">
                                      <p:cBhvr>
                                        <p:cTn id="30" dur="500" tmFilter="0, 0; .2, .5; .8, .5; 1, 0"/>
                                        <p:tgtEl>
                                          <p:spTgt spid="4"/>
                                        </p:tgtEl>
                                      </p:cBhvr>
                                    </p:animEffect>
                                    <p:animScale>
                                      <p:cBhvr>
                                        <p:cTn id="31" dur="250" autoRev="1" fill="hold"/>
                                        <p:tgtEl>
                                          <p:spTgt spid="4"/>
                                        </p:tgtEl>
                                      </p:cBhvr>
                                      <p:by x="105000" y="105000"/>
                                    </p:animScale>
                                  </p:childTnLst>
                                </p:cTn>
                              </p:par>
                              <p:par>
                                <p:cTn id="32" presetID="26" presetClass="emph" presetSubtype="0" fill="hold" nodeType="withEffect">
                                  <p:stCondLst>
                                    <p:cond delay="0"/>
                                  </p:stCondLst>
                                  <p:childTnLst>
                                    <p:animEffect transition="out" filter="fade">
                                      <p:cBhvr>
                                        <p:cTn id="33" dur="500" tmFilter="0, 0; .2, .5; .8, .5; 1, 0"/>
                                        <p:tgtEl>
                                          <p:spTgt spid="7"/>
                                        </p:tgtEl>
                                      </p:cBhvr>
                                    </p:animEffect>
                                    <p:animScale>
                                      <p:cBhvr>
                                        <p:cTn id="34" dur="250" autoRev="1" fill="hold"/>
                                        <p:tgtEl>
                                          <p:spTgt spid="7"/>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1776"/>
                                        </p:tgtEl>
                                        <p:attrNameLst>
                                          <p:attrName>style.visibility</p:attrName>
                                        </p:attrNameLst>
                                      </p:cBhvr>
                                      <p:to>
                                        <p:strVal val="visible"/>
                                      </p:to>
                                    </p:set>
                                    <p:anim calcmode="lin" valueType="num">
                                      <p:cBhvr additive="base">
                                        <p:cTn id="39" dur="500" fill="hold"/>
                                        <p:tgtEl>
                                          <p:spTgt spid="31776"/>
                                        </p:tgtEl>
                                        <p:attrNameLst>
                                          <p:attrName>ppt_x</p:attrName>
                                        </p:attrNameLst>
                                      </p:cBhvr>
                                      <p:tavLst>
                                        <p:tav tm="0">
                                          <p:val>
                                            <p:strVal val="#ppt_x"/>
                                          </p:val>
                                        </p:tav>
                                        <p:tav tm="100000">
                                          <p:val>
                                            <p:strVal val="#ppt_x"/>
                                          </p:val>
                                        </p:tav>
                                      </p:tavLst>
                                    </p:anim>
                                    <p:anim calcmode="lin" valueType="num">
                                      <p:cBhvr additive="base">
                                        <p:cTn id="40" dur="500" fill="hold"/>
                                        <p:tgtEl>
                                          <p:spTgt spid="3177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1777">
                                            <p:txEl>
                                              <p:pRg st="0" end="0"/>
                                            </p:txEl>
                                          </p:spTgt>
                                        </p:tgtEl>
                                        <p:attrNameLst>
                                          <p:attrName>style.visibility</p:attrName>
                                        </p:attrNameLst>
                                      </p:cBhvr>
                                      <p:to>
                                        <p:strVal val="visible"/>
                                      </p:to>
                                    </p:set>
                                    <p:anim calcmode="lin" valueType="num">
                                      <p:cBhvr additive="base">
                                        <p:cTn id="43" dur="500" fill="hold"/>
                                        <p:tgtEl>
                                          <p:spTgt spid="31777">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177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1778"/>
                                        </p:tgtEl>
                                        <p:attrNameLst>
                                          <p:attrName>style.visibility</p:attrName>
                                        </p:attrNameLst>
                                      </p:cBhvr>
                                      <p:to>
                                        <p:strVal val="visible"/>
                                      </p:to>
                                    </p:set>
                                    <p:anim calcmode="lin" valueType="num">
                                      <p:cBhvr additive="base">
                                        <p:cTn id="49" dur="500" fill="hold"/>
                                        <p:tgtEl>
                                          <p:spTgt spid="31778"/>
                                        </p:tgtEl>
                                        <p:attrNameLst>
                                          <p:attrName>ppt_x</p:attrName>
                                        </p:attrNameLst>
                                      </p:cBhvr>
                                      <p:tavLst>
                                        <p:tav tm="0">
                                          <p:val>
                                            <p:strVal val="#ppt_x"/>
                                          </p:val>
                                        </p:tav>
                                        <p:tav tm="100000">
                                          <p:val>
                                            <p:strVal val="#ppt_x"/>
                                          </p:val>
                                        </p:tav>
                                      </p:tavLst>
                                    </p:anim>
                                    <p:anim calcmode="lin" valueType="num">
                                      <p:cBhvr additive="base">
                                        <p:cTn id="50" dur="500" fill="hold"/>
                                        <p:tgtEl>
                                          <p:spTgt spid="3177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1780"/>
                                        </p:tgtEl>
                                        <p:attrNameLst>
                                          <p:attrName>style.visibility</p:attrName>
                                        </p:attrNameLst>
                                      </p:cBhvr>
                                      <p:to>
                                        <p:strVal val="visible"/>
                                      </p:to>
                                    </p:set>
                                    <p:anim calcmode="lin" valueType="num">
                                      <p:cBhvr additive="base">
                                        <p:cTn id="53" dur="500" fill="hold"/>
                                        <p:tgtEl>
                                          <p:spTgt spid="31780"/>
                                        </p:tgtEl>
                                        <p:attrNameLst>
                                          <p:attrName>ppt_x</p:attrName>
                                        </p:attrNameLst>
                                      </p:cBhvr>
                                      <p:tavLst>
                                        <p:tav tm="0">
                                          <p:val>
                                            <p:strVal val="#ppt_x"/>
                                          </p:val>
                                        </p:tav>
                                        <p:tav tm="100000">
                                          <p:val>
                                            <p:strVal val="#ppt_x"/>
                                          </p:val>
                                        </p:tav>
                                      </p:tavLst>
                                    </p:anim>
                                    <p:anim calcmode="lin" valueType="num">
                                      <p:cBhvr additive="base">
                                        <p:cTn id="54" dur="500" fill="hold"/>
                                        <p:tgtEl>
                                          <p:spTgt spid="3178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1779"/>
                                        </p:tgtEl>
                                        <p:attrNameLst>
                                          <p:attrName>style.visibility</p:attrName>
                                        </p:attrNameLst>
                                      </p:cBhvr>
                                      <p:to>
                                        <p:strVal val="visible"/>
                                      </p:to>
                                    </p:set>
                                    <p:anim calcmode="lin" valueType="num">
                                      <p:cBhvr additive="base">
                                        <p:cTn id="57" dur="500" fill="hold"/>
                                        <p:tgtEl>
                                          <p:spTgt spid="31779"/>
                                        </p:tgtEl>
                                        <p:attrNameLst>
                                          <p:attrName>ppt_x</p:attrName>
                                        </p:attrNameLst>
                                      </p:cBhvr>
                                      <p:tavLst>
                                        <p:tav tm="0">
                                          <p:val>
                                            <p:strVal val="#ppt_x"/>
                                          </p:val>
                                        </p:tav>
                                        <p:tav tm="100000">
                                          <p:val>
                                            <p:strVal val="#ppt_x"/>
                                          </p:val>
                                        </p:tav>
                                      </p:tavLst>
                                    </p:anim>
                                    <p:anim calcmode="lin" valueType="num">
                                      <p:cBhvr additive="base">
                                        <p:cTn id="58" dur="500" fill="hold"/>
                                        <p:tgtEl>
                                          <p:spTgt spid="31779"/>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1781"/>
                                        </p:tgtEl>
                                        <p:attrNameLst>
                                          <p:attrName>style.visibility</p:attrName>
                                        </p:attrNameLst>
                                      </p:cBhvr>
                                      <p:to>
                                        <p:strVal val="visible"/>
                                      </p:to>
                                    </p:set>
                                    <p:anim calcmode="lin" valueType="num">
                                      <p:cBhvr additive="base">
                                        <p:cTn id="61" dur="500" fill="hold"/>
                                        <p:tgtEl>
                                          <p:spTgt spid="31781"/>
                                        </p:tgtEl>
                                        <p:attrNameLst>
                                          <p:attrName>ppt_x</p:attrName>
                                        </p:attrNameLst>
                                      </p:cBhvr>
                                      <p:tavLst>
                                        <p:tav tm="0">
                                          <p:val>
                                            <p:strVal val="#ppt_x"/>
                                          </p:val>
                                        </p:tav>
                                        <p:tav tm="100000">
                                          <p:val>
                                            <p:strVal val="#ppt_x"/>
                                          </p:val>
                                        </p:tav>
                                      </p:tavLst>
                                    </p:anim>
                                    <p:anim calcmode="lin" valueType="num">
                                      <p:cBhvr additive="base">
                                        <p:cTn id="62" dur="500" fill="hold"/>
                                        <p:tgtEl>
                                          <p:spTgt spid="3178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1782"/>
                                        </p:tgtEl>
                                        <p:attrNameLst>
                                          <p:attrName>style.visibility</p:attrName>
                                        </p:attrNameLst>
                                      </p:cBhvr>
                                      <p:to>
                                        <p:strVal val="visible"/>
                                      </p:to>
                                    </p:set>
                                    <p:anim calcmode="lin" valueType="num">
                                      <p:cBhvr additive="base">
                                        <p:cTn id="67" dur="500" fill="hold"/>
                                        <p:tgtEl>
                                          <p:spTgt spid="31782"/>
                                        </p:tgtEl>
                                        <p:attrNameLst>
                                          <p:attrName>ppt_x</p:attrName>
                                        </p:attrNameLst>
                                      </p:cBhvr>
                                      <p:tavLst>
                                        <p:tav tm="0">
                                          <p:val>
                                            <p:strVal val="#ppt_x"/>
                                          </p:val>
                                        </p:tav>
                                        <p:tav tm="100000">
                                          <p:val>
                                            <p:strVal val="#ppt_x"/>
                                          </p:val>
                                        </p:tav>
                                      </p:tavLst>
                                    </p:anim>
                                    <p:anim calcmode="lin" valueType="num">
                                      <p:cBhvr additive="base">
                                        <p:cTn id="68" dur="500" fill="hold"/>
                                        <p:tgtEl>
                                          <p:spTgt spid="3178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1783"/>
                                        </p:tgtEl>
                                        <p:attrNameLst>
                                          <p:attrName>style.visibility</p:attrName>
                                        </p:attrNameLst>
                                      </p:cBhvr>
                                      <p:to>
                                        <p:strVal val="visible"/>
                                      </p:to>
                                    </p:set>
                                    <p:anim calcmode="lin" valueType="num">
                                      <p:cBhvr additive="base">
                                        <p:cTn id="73" dur="500" fill="hold"/>
                                        <p:tgtEl>
                                          <p:spTgt spid="31783"/>
                                        </p:tgtEl>
                                        <p:attrNameLst>
                                          <p:attrName>ppt_x</p:attrName>
                                        </p:attrNameLst>
                                      </p:cBhvr>
                                      <p:tavLst>
                                        <p:tav tm="0">
                                          <p:val>
                                            <p:strVal val="#ppt_x"/>
                                          </p:val>
                                        </p:tav>
                                        <p:tav tm="100000">
                                          <p:val>
                                            <p:strVal val="#ppt_x"/>
                                          </p:val>
                                        </p:tav>
                                      </p:tavLst>
                                    </p:anim>
                                    <p:anim calcmode="lin" valueType="num">
                                      <p:cBhvr additive="base">
                                        <p:cTn id="74" dur="500" fill="hold"/>
                                        <p:tgtEl>
                                          <p:spTgt spid="317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76" grpId="0" animBg="1"/>
      <p:bldP spid="31778" grpId="0" animBg="1"/>
      <p:bldP spid="31779" grpId="0" animBg="1"/>
      <p:bldP spid="31780" grpId="0" animBg="1"/>
      <p:bldP spid="31781" grpId="0" animBg="1"/>
      <p:bldP spid="31782" grpId="0" autoUpdateAnimBg="0"/>
      <p:bldP spid="3178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subTitle" idx="1"/>
          </p:nvPr>
        </p:nvSpPr>
        <p:spPr>
          <a:xfrm>
            <a:off x="0" y="666750"/>
            <a:ext cx="9144000" cy="6191250"/>
          </a:xfrm>
        </p:spPr>
        <p:txBody>
          <a:bodyPr/>
          <a:lstStyle/>
          <a:p>
            <a:pPr marL="287655" indent="-6350" algn="l" eaLnBrk="1" hangingPunct="1">
              <a:defRPr/>
            </a:pPr>
            <a:r>
              <a:rPr lang="zh-CN" sz="2400" dirty="0">
                <a:latin typeface="+mn-ea"/>
              </a:rPr>
              <a:t>第</a:t>
            </a:r>
            <a:r>
              <a:rPr lang="zh-CN" altLang="zh-CN" sz="2400" dirty="0">
                <a:latin typeface="+mn-ea"/>
              </a:rPr>
              <a:t>5</a:t>
            </a:r>
            <a:r>
              <a:rPr lang="zh-CN" sz="2400" dirty="0">
                <a:latin typeface="+mn-ea"/>
              </a:rPr>
              <a:t>个条件使得敌手无法在已知某个消息时，找到与该消息具有相同杂凑值的另一消息</a:t>
            </a:r>
            <a:r>
              <a:rPr lang="zh-CN" sz="2400" dirty="0" smtClean="0">
                <a:latin typeface="+mn-ea"/>
              </a:rPr>
              <a:t>。</a:t>
            </a:r>
            <a:r>
              <a:rPr lang="zh-CN" altLang="zh-CN" sz="2400" dirty="0" smtClean="0">
                <a:latin typeface="+mn-ea"/>
              </a:rPr>
              <a:t>这一性质用于杂凑值被加密情况时(见图</a:t>
            </a:r>
            <a:r>
              <a:rPr lang="en-US" altLang="zh-CN" sz="2400" dirty="0" smtClean="0">
                <a:latin typeface="+mn-ea"/>
              </a:rPr>
              <a:t>1</a:t>
            </a:r>
            <a:r>
              <a:rPr lang="zh-CN" altLang="zh-CN" sz="2400" dirty="0" smtClean="0">
                <a:latin typeface="+mn-ea"/>
              </a:rPr>
              <a:t>(</a:t>
            </a:r>
            <a:r>
              <a:rPr lang="en-US" altLang="zh-CN" sz="2400" dirty="0" smtClean="0">
                <a:latin typeface="+mn-ea"/>
              </a:rPr>
              <a:t>a</a:t>
            </a:r>
            <a:r>
              <a:rPr lang="zh-CN" altLang="zh-CN" sz="2400" dirty="0" smtClean="0">
                <a:latin typeface="+mn-ea"/>
              </a:rPr>
              <a:t>)和图</a:t>
            </a:r>
            <a:r>
              <a:rPr lang="en-US" altLang="zh-CN" sz="2400" dirty="0" smtClean="0">
                <a:latin typeface="+mn-ea"/>
              </a:rPr>
              <a:t>1</a:t>
            </a:r>
            <a:r>
              <a:rPr lang="zh-CN" altLang="zh-CN" sz="2400" dirty="0" smtClean="0">
                <a:latin typeface="+mn-ea"/>
              </a:rPr>
              <a:t>(</a:t>
            </a:r>
            <a:r>
              <a:rPr lang="en-US" altLang="zh-CN" sz="2400" dirty="0" smtClean="0">
                <a:latin typeface="+mn-ea"/>
              </a:rPr>
              <a:t>d</a:t>
            </a:r>
            <a:r>
              <a:rPr lang="zh-CN" altLang="zh-CN" sz="2400" dirty="0" smtClean="0">
                <a:latin typeface="+mn-ea"/>
              </a:rPr>
              <a:t>))防止敌手的伪造</a:t>
            </a:r>
            <a:r>
              <a:rPr lang="zh-CN" altLang="en-US" sz="2400" dirty="0" smtClean="0">
                <a:latin typeface="+mn-ea"/>
              </a:rPr>
              <a:t>。</a:t>
            </a:r>
            <a:endParaRPr lang="en-US" altLang="zh-CN" sz="2400" dirty="0" smtClean="0">
              <a:latin typeface="+mn-ea"/>
            </a:endParaRPr>
          </a:p>
          <a:p>
            <a:pPr marL="744855" lvl="1" indent="-6350" algn="l" eaLnBrk="1" hangingPunct="1">
              <a:defRPr/>
            </a:pPr>
            <a:r>
              <a:rPr lang="zh-CN" altLang="en-US" sz="2000" dirty="0" smtClean="0">
                <a:latin typeface="+mn-ea"/>
              </a:rPr>
              <a:t>具体说来，</a:t>
            </a:r>
            <a:r>
              <a:rPr lang="zh-CN" altLang="zh-CN" sz="2000" dirty="0" smtClean="0">
                <a:latin typeface="+mn-ea"/>
              </a:rPr>
              <a:t>如果第5个条件不成立，敌手在截获明文消息及其加密的杂凑值后，就可按以下方式伪造消息：首先求出截获的消息的杂凑值，然后产生一个具有相同杂凑值的伪造消息，最后再将伪造的消息和截获的加密的杂凑值发往通信的接收方。</a:t>
            </a:r>
            <a:endParaRPr lang="zh-CN" sz="2000" dirty="0">
              <a:latin typeface="+mn-ea"/>
            </a:endParaRPr>
          </a:p>
          <a:p>
            <a:pPr marL="287655" indent="-6350" algn="l" eaLnBrk="1" hangingPunct="1">
              <a:defRPr/>
            </a:pPr>
            <a:endParaRPr lang="zh-CN" sz="2400" b="1" dirty="0">
              <a:latin typeface="Times New Roman" panose="02020603050405020304" pitchFamily="18" charset="0"/>
              <a:ea typeface="楷体_GB2312" pitchFamily="1" charset="-122"/>
            </a:endParaRPr>
          </a:p>
        </p:txBody>
      </p:sp>
      <p:pic>
        <p:nvPicPr>
          <p:cNvPr id="2" name="图片 1"/>
          <p:cNvPicPr>
            <a:picLocks noChangeAspect="1"/>
          </p:cNvPicPr>
          <p:nvPr/>
        </p:nvPicPr>
        <p:blipFill>
          <a:blip r:embed="rId1"/>
          <a:stretch>
            <a:fillRect/>
          </a:stretch>
        </p:blipFill>
        <p:spPr>
          <a:xfrm>
            <a:off x="1654810" y="3039110"/>
            <a:ext cx="5438140" cy="2019300"/>
          </a:xfrm>
          <a:prstGeom prst="rect">
            <a:avLst/>
          </a:prstGeom>
        </p:spPr>
      </p:pic>
      <p:pic>
        <p:nvPicPr>
          <p:cNvPr id="3" name="图片 2"/>
          <p:cNvPicPr>
            <a:picLocks noChangeAspect="1"/>
          </p:cNvPicPr>
          <p:nvPr/>
        </p:nvPicPr>
        <p:blipFill>
          <a:blip r:embed="rId2"/>
          <a:stretch>
            <a:fillRect/>
          </a:stretch>
        </p:blipFill>
        <p:spPr>
          <a:xfrm>
            <a:off x="1843405" y="4953000"/>
            <a:ext cx="5457190" cy="1905000"/>
          </a:xfrm>
          <a:prstGeom prst="rect">
            <a:avLst/>
          </a:prstGeom>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5449888" y="2362200"/>
            <a:ext cx="1233487" cy="519113"/>
          </a:xfrm>
          <a:prstGeom prst="rect">
            <a:avLst/>
          </a:prstGeom>
          <a:noFill/>
          <a:ln w="9525">
            <a:noFill/>
            <a:miter lim="800000"/>
          </a:ln>
        </p:spPr>
        <p:txBody>
          <a:bodyPr wrap="none">
            <a:spAutoFit/>
          </a:bodyPr>
          <a:lstStyle/>
          <a:p>
            <a:r>
              <a:rPr lang="zh-CN" altLang="zh-CN" sz="2800">
                <a:latin typeface="Georgia" panose="02040502050405020303" pitchFamily="18" charset="0"/>
              </a:rPr>
              <a:t>output</a:t>
            </a:r>
            <a:endParaRPr lang="zh-CN" altLang="zh-CN" sz="2800">
              <a:latin typeface="Georgia" panose="02040502050405020303" pitchFamily="18" charset="0"/>
            </a:endParaRPr>
          </a:p>
        </p:txBody>
      </p:sp>
      <p:sp>
        <p:nvSpPr>
          <p:cNvPr id="50179" name="Oval 3"/>
          <p:cNvSpPr>
            <a:spLocks noChangeArrowheads="1"/>
          </p:cNvSpPr>
          <p:nvPr/>
        </p:nvSpPr>
        <p:spPr bwMode="auto">
          <a:xfrm>
            <a:off x="1258888" y="2133600"/>
            <a:ext cx="1981200" cy="3455988"/>
          </a:xfrm>
          <a:prstGeom prst="ellipse">
            <a:avLst/>
          </a:prstGeom>
          <a:noFill/>
          <a:ln w="25400">
            <a:solidFill>
              <a:schemeClr val="tx1"/>
            </a:solidFill>
            <a:round/>
          </a:ln>
        </p:spPr>
        <p:txBody>
          <a:bodyPr wrap="none" anchor="ctr"/>
          <a:lstStyle/>
          <a:p>
            <a:endParaRPr lang="zh-CN" altLang="en-US"/>
          </a:p>
        </p:txBody>
      </p:sp>
      <p:sp>
        <p:nvSpPr>
          <p:cNvPr id="50180" name="Oval 4"/>
          <p:cNvSpPr>
            <a:spLocks noChangeArrowheads="1"/>
          </p:cNvSpPr>
          <p:nvPr/>
        </p:nvSpPr>
        <p:spPr bwMode="auto">
          <a:xfrm>
            <a:off x="5221288" y="2895600"/>
            <a:ext cx="1676400" cy="1905000"/>
          </a:xfrm>
          <a:prstGeom prst="ellipse">
            <a:avLst/>
          </a:prstGeom>
          <a:noFill/>
          <a:ln w="25400">
            <a:solidFill>
              <a:schemeClr val="tx1"/>
            </a:solidFill>
            <a:round/>
          </a:ln>
        </p:spPr>
        <p:txBody>
          <a:bodyPr wrap="none" anchor="ctr"/>
          <a:lstStyle/>
          <a:p>
            <a:endParaRPr lang="zh-CN" altLang="en-US"/>
          </a:p>
        </p:txBody>
      </p:sp>
      <p:sp>
        <p:nvSpPr>
          <p:cNvPr id="32773" name="Text Box 5"/>
          <p:cNvSpPr txBox="1">
            <a:spLocks noChangeArrowheads="1"/>
          </p:cNvSpPr>
          <p:nvPr/>
        </p:nvSpPr>
        <p:spPr bwMode="auto">
          <a:xfrm>
            <a:off x="6443663" y="3933825"/>
            <a:ext cx="2222500" cy="519113"/>
          </a:xfrm>
          <a:prstGeom prst="rect">
            <a:avLst/>
          </a:prstGeom>
          <a:noFill/>
          <a:ln w="9525">
            <a:noFill/>
            <a:miter lim="800000"/>
          </a:ln>
        </p:spPr>
        <p:txBody>
          <a:bodyPr wrap="none">
            <a:spAutoFit/>
          </a:bodyPr>
          <a:lstStyle/>
          <a:p>
            <a:pPr algn="r"/>
            <a:r>
              <a:rPr lang="zh-CN" altLang="zh-CN" sz="2800" i="1">
                <a:latin typeface="Georgia" panose="02040502050405020303" pitchFamily="18" charset="0"/>
              </a:rPr>
              <a:t>H(m)=H(m’)</a:t>
            </a:r>
            <a:endParaRPr lang="zh-CN" altLang="zh-CN" sz="2800" i="1">
              <a:latin typeface="Georgia" panose="02040502050405020303" pitchFamily="18" charset="0"/>
            </a:endParaRPr>
          </a:p>
        </p:txBody>
      </p:sp>
      <p:grpSp>
        <p:nvGrpSpPr>
          <p:cNvPr id="50182" name="Group 6"/>
          <p:cNvGrpSpPr/>
          <p:nvPr/>
        </p:nvGrpSpPr>
        <p:grpSpPr bwMode="auto">
          <a:xfrm>
            <a:off x="1716088" y="3048000"/>
            <a:ext cx="4914900" cy="736600"/>
            <a:chOff x="0" y="0"/>
            <a:chExt cx="3096" cy="464"/>
          </a:xfrm>
        </p:grpSpPr>
        <p:sp>
          <p:nvSpPr>
            <p:cNvPr id="50209" name="Oval 7"/>
            <p:cNvSpPr>
              <a:spLocks noChangeArrowheads="1"/>
            </p:cNvSpPr>
            <p:nvPr/>
          </p:nvSpPr>
          <p:spPr bwMode="auto">
            <a:xfrm>
              <a:off x="0" y="0"/>
              <a:ext cx="72" cy="80"/>
            </a:xfrm>
            <a:prstGeom prst="ellipse">
              <a:avLst/>
            </a:prstGeom>
            <a:solidFill>
              <a:schemeClr val="accent2"/>
            </a:solidFill>
            <a:ln w="9525">
              <a:solidFill>
                <a:schemeClr val="tx1"/>
              </a:solidFill>
              <a:round/>
            </a:ln>
          </p:spPr>
          <p:txBody>
            <a:bodyPr wrap="none" anchor="ctr"/>
            <a:lstStyle/>
            <a:p>
              <a:endParaRPr lang="zh-CN" altLang="en-US"/>
            </a:p>
          </p:txBody>
        </p:sp>
        <p:sp>
          <p:nvSpPr>
            <p:cNvPr id="50210" name="Oval 8"/>
            <p:cNvSpPr>
              <a:spLocks noChangeArrowheads="1"/>
            </p:cNvSpPr>
            <p:nvPr/>
          </p:nvSpPr>
          <p:spPr bwMode="auto">
            <a:xfrm>
              <a:off x="3024" y="384"/>
              <a:ext cx="72" cy="80"/>
            </a:xfrm>
            <a:prstGeom prst="ellipse">
              <a:avLst/>
            </a:prstGeom>
            <a:solidFill>
              <a:schemeClr val="accent2"/>
            </a:solidFill>
            <a:ln w="9525">
              <a:solidFill>
                <a:schemeClr val="tx1"/>
              </a:solidFill>
              <a:round/>
            </a:ln>
          </p:spPr>
          <p:txBody>
            <a:bodyPr wrap="none" anchor="ctr"/>
            <a:lstStyle/>
            <a:p>
              <a:endParaRPr lang="zh-CN" altLang="en-US"/>
            </a:p>
          </p:txBody>
        </p:sp>
        <p:cxnSp>
          <p:nvCxnSpPr>
            <p:cNvPr id="50211" name="AutoShape 9"/>
            <p:cNvCxnSpPr>
              <a:cxnSpLocks noChangeShapeType="1"/>
              <a:stCxn id="50209" idx="6"/>
              <a:endCxn id="50210" idx="2"/>
            </p:cNvCxnSpPr>
            <p:nvPr/>
          </p:nvCxnSpPr>
          <p:spPr bwMode="auto">
            <a:xfrm>
              <a:off x="72" y="40"/>
              <a:ext cx="2952" cy="384"/>
            </a:xfrm>
            <a:prstGeom prst="straightConnector1">
              <a:avLst/>
            </a:prstGeom>
            <a:noFill/>
            <a:ln w="25400">
              <a:solidFill>
                <a:schemeClr val="accent2"/>
              </a:solidFill>
              <a:round/>
              <a:tailEnd type="triangle" w="lg" len="lg"/>
            </a:ln>
          </p:spPr>
        </p:cxnSp>
      </p:grpSp>
      <p:grpSp>
        <p:nvGrpSpPr>
          <p:cNvPr id="50183" name="Group 10"/>
          <p:cNvGrpSpPr/>
          <p:nvPr/>
        </p:nvGrpSpPr>
        <p:grpSpPr bwMode="auto">
          <a:xfrm>
            <a:off x="1944688" y="3429000"/>
            <a:ext cx="3771900" cy="1270000"/>
            <a:chOff x="0" y="0"/>
            <a:chExt cx="2376" cy="800"/>
          </a:xfrm>
        </p:grpSpPr>
        <p:sp>
          <p:nvSpPr>
            <p:cNvPr id="50206" name="Oval 11"/>
            <p:cNvSpPr>
              <a:spLocks noChangeArrowheads="1"/>
            </p:cNvSpPr>
            <p:nvPr/>
          </p:nvSpPr>
          <p:spPr bwMode="auto">
            <a:xfrm>
              <a:off x="0" y="720"/>
              <a:ext cx="72" cy="80"/>
            </a:xfrm>
            <a:prstGeom prst="ellipse">
              <a:avLst/>
            </a:prstGeom>
            <a:solidFill>
              <a:schemeClr val="accent2"/>
            </a:solidFill>
            <a:ln w="9525">
              <a:solidFill>
                <a:schemeClr val="tx1"/>
              </a:solidFill>
              <a:round/>
            </a:ln>
          </p:spPr>
          <p:txBody>
            <a:bodyPr wrap="none" anchor="ctr"/>
            <a:lstStyle/>
            <a:p>
              <a:endParaRPr lang="zh-CN" altLang="en-US"/>
            </a:p>
          </p:txBody>
        </p:sp>
        <p:sp>
          <p:nvSpPr>
            <p:cNvPr id="50207" name="Oval 12"/>
            <p:cNvSpPr>
              <a:spLocks noChangeArrowheads="1"/>
            </p:cNvSpPr>
            <p:nvPr/>
          </p:nvSpPr>
          <p:spPr bwMode="auto">
            <a:xfrm>
              <a:off x="2304" y="0"/>
              <a:ext cx="72" cy="80"/>
            </a:xfrm>
            <a:prstGeom prst="ellipse">
              <a:avLst/>
            </a:prstGeom>
            <a:solidFill>
              <a:schemeClr val="accent2"/>
            </a:solidFill>
            <a:ln w="9525">
              <a:solidFill>
                <a:schemeClr val="tx1"/>
              </a:solidFill>
              <a:round/>
            </a:ln>
          </p:spPr>
          <p:txBody>
            <a:bodyPr wrap="none" anchor="ctr"/>
            <a:lstStyle/>
            <a:p>
              <a:endParaRPr lang="zh-CN" altLang="en-US"/>
            </a:p>
          </p:txBody>
        </p:sp>
        <p:cxnSp>
          <p:nvCxnSpPr>
            <p:cNvPr id="50208" name="AutoShape 13"/>
            <p:cNvCxnSpPr>
              <a:cxnSpLocks noChangeShapeType="1"/>
              <a:stCxn id="50206" idx="6"/>
              <a:endCxn id="50207" idx="2"/>
            </p:cNvCxnSpPr>
            <p:nvPr/>
          </p:nvCxnSpPr>
          <p:spPr bwMode="auto">
            <a:xfrm flipV="1">
              <a:off x="72" y="40"/>
              <a:ext cx="2232" cy="720"/>
            </a:xfrm>
            <a:prstGeom prst="straightConnector1">
              <a:avLst/>
            </a:prstGeom>
            <a:noFill/>
            <a:ln w="25400">
              <a:solidFill>
                <a:schemeClr val="accent2"/>
              </a:solidFill>
              <a:round/>
              <a:tailEnd type="triangle" w="lg" len="lg"/>
            </a:ln>
          </p:spPr>
        </p:cxnSp>
      </p:grpSp>
      <p:grpSp>
        <p:nvGrpSpPr>
          <p:cNvPr id="50184" name="Group 14"/>
          <p:cNvGrpSpPr/>
          <p:nvPr/>
        </p:nvGrpSpPr>
        <p:grpSpPr bwMode="auto">
          <a:xfrm>
            <a:off x="1792288" y="3352800"/>
            <a:ext cx="4533900" cy="508000"/>
            <a:chOff x="0" y="0"/>
            <a:chExt cx="2856" cy="320"/>
          </a:xfrm>
        </p:grpSpPr>
        <p:sp>
          <p:nvSpPr>
            <p:cNvPr id="50203" name="Oval 15"/>
            <p:cNvSpPr>
              <a:spLocks noChangeArrowheads="1"/>
            </p:cNvSpPr>
            <p:nvPr/>
          </p:nvSpPr>
          <p:spPr bwMode="auto">
            <a:xfrm>
              <a:off x="0" y="240"/>
              <a:ext cx="72" cy="80"/>
            </a:xfrm>
            <a:prstGeom prst="ellipse">
              <a:avLst/>
            </a:prstGeom>
            <a:solidFill>
              <a:schemeClr val="accent2"/>
            </a:solidFill>
            <a:ln w="9525">
              <a:solidFill>
                <a:schemeClr val="tx1"/>
              </a:solidFill>
              <a:round/>
            </a:ln>
          </p:spPr>
          <p:txBody>
            <a:bodyPr wrap="none" anchor="ctr"/>
            <a:lstStyle/>
            <a:p>
              <a:endParaRPr lang="zh-CN" altLang="en-US"/>
            </a:p>
          </p:txBody>
        </p:sp>
        <p:sp>
          <p:nvSpPr>
            <p:cNvPr id="50204" name="Oval 16"/>
            <p:cNvSpPr>
              <a:spLocks noChangeArrowheads="1"/>
            </p:cNvSpPr>
            <p:nvPr/>
          </p:nvSpPr>
          <p:spPr bwMode="auto">
            <a:xfrm>
              <a:off x="2784" y="0"/>
              <a:ext cx="72" cy="80"/>
            </a:xfrm>
            <a:prstGeom prst="ellipse">
              <a:avLst/>
            </a:prstGeom>
            <a:solidFill>
              <a:schemeClr val="accent2"/>
            </a:solidFill>
            <a:ln w="9525">
              <a:solidFill>
                <a:schemeClr val="tx1"/>
              </a:solidFill>
              <a:round/>
            </a:ln>
          </p:spPr>
          <p:txBody>
            <a:bodyPr wrap="none" anchor="ctr"/>
            <a:lstStyle/>
            <a:p>
              <a:endParaRPr lang="zh-CN" altLang="en-US"/>
            </a:p>
          </p:txBody>
        </p:sp>
        <p:cxnSp>
          <p:nvCxnSpPr>
            <p:cNvPr id="50205" name="AutoShape 17"/>
            <p:cNvCxnSpPr>
              <a:cxnSpLocks noChangeShapeType="1"/>
              <a:stCxn id="50203" idx="6"/>
              <a:endCxn id="50204" idx="2"/>
            </p:cNvCxnSpPr>
            <p:nvPr/>
          </p:nvCxnSpPr>
          <p:spPr bwMode="auto">
            <a:xfrm flipV="1">
              <a:off x="72" y="40"/>
              <a:ext cx="2712" cy="240"/>
            </a:xfrm>
            <a:prstGeom prst="straightConnector1">
              <a:avLst/>
            </a:prstGeom>
            <a:noFill/>
            <a:ln w="25400">
              <a:solidFill>
                <a:schemeClr val="accent2"/>
              </a:solidFill>
              <a:round/>
              <a:tailEnd type="triangle" w="lg" len="lg"/>
            </a:ln>
          </p:spPr>
        </p:cxnSp>
      </p:grpSp>
      <p:grpSp>
        <p:nvGrpSpPr>
          <p:cNvPr id="50185" name="Group 18"/>
          <p:cNvGrpSpPr/>
          <p:nvPr/>
        </p:nvGrpSpPr>
        <p:grpSpPr bwMode="auto">
          <a:xfrm>
            <a:off x="1792288" y="3810000"/>
            <a:ext cx="4305300" cy="431800"/>
            <a:chOff x="0" y="0"/>
            <a:chExt cx="2712" cy="272"/>
          </a:xfrm>
        </p:grpSpPr>
        <p:sp>
          <p:nvSpPr>
            <p:cNvPr id="50200" name="Oval 19"/>
            <p:cNvSpPr>
              <a:spLocks noChangeArrowheads="1"/>
            </p:cNvSpPr>
            <p:nvPr/>
          </p:nvSpPr>
          <p:spPr bwMode="auto">
            <a:xfrm>
              <a:off x="0" y="192"/>
              <a:ext cx="72" cy="80"/>
            </a:xfrm>
            <a:prstGeom prst="ellipse">
              <a:avLst/>
            </a:prstGeom>
            <a:solidFill>
              <a:schemeClr val="accent2"/>
            </a:solidFill>
            <a:ln w="9525">
              <a:solidFill>
                <a:schemeClr val="tx1"/>
              </a:solidFill>
              <a:round/>
            </a:ln>
          </p:spPr>
          <p:txBody>
            <a:bodyPr wrap="none" anchor="ctr"/>
            <a:lstStyle/>
            <a:p>
              <a:endParaRPr lang="zh-CN" altLang="en-US"/>
            </a:p>
          </p:txBody>
        </p:sp>
        <p:sp>
          <p:nvSpPr>
            <p:cNvPr id="50201" name="Oval 20"/>
            <p:cNvSpPr>
              <a:spLocks noChangeArrowheads="1"/>
            </p:cNvSpPr>
            <p:nvPr/>
          </p:nvSpPr>
          <p:spPr bwMode="auto">
            <a:xfrm>
              <a:off x="2640" y="0"/>
              <a:ext cx="72" cy="80"/>
            </a:xfrm>
            <a:prstGeom prst="ellipse">
              <a:avLst/>
            </a:prstGeom>
            <a:solidFill>
              <a:schemeClr val="accent2"/>
            </a:solidFill>
            <a:ln w="9525">
              <a:solidFill>
                <a:schemeClr val="tx1"/>
              </a:solidFill>
              <a:round/>
            </a:ln>
          </p:spPr>
          <p:txBody>
            <a:bodyPr wrap="none" anchor="ctr"/>
            <a:lstStyle/>
            <a:p>
              <a:endParaRPr lang="zh-CN" altLang="en-US"/>
            </a:p>
          </p:txBody>
        </p:sp>
        <p:cxnSp>
          <p:nvCxnSpPr>
            <p:cNvPr id="50202" name="AutoShape 21"/>
            <p:cNvCxnSpPr>
              <a:cxnSpLocks noChangeShapeType="1"/>
              <a:stCxn id="50200" idx="6"/>
              <a:endCxn id="50201" idx="2"/>
            </p:cNvCxnSpPr>
            <p:nvPr/>
          </p:nvCxnSpPr>
          <p:spPr bwMode="auto">
            <a:xfrm flipV="1">
              <a:off x="72" y="40"/>
              <a:ext cx="2568" cy="192"/>
            </a:xfrm>
            <a:prstGeom prst="straightConnector1">
              <a:avLst/>
            </a:prstGeom>
            <a:noFill/>
            <a:ln w="25400">
              <a:solidFill>
                <a:schemeClr val="accent2"/>
              </a:solidFill>
              <a:round/>
              <a:tailEnd type="triangle" w="lg" len="lg"/>
            </a:ln>
          </p:spPr>
        </p:cxnSp>
      </p:grpSp>
      <p:sp>
        <p:nvSpPr>
          <p:cNvPr id="50186" name="Text Box 22"/>
          <p:cNvSpPr txBox="1">
            <a:spLocks noChangeArrowheads="1"/>
          </p:cNvSpPr>
          <p:nvPr/>
        </p:nvSpPr>
        <p:spPr bwMode="auto">
          <a:xfrm>
            <a:off x="5940425" y="4941888"/>
            <a:ext cx="474663" cy="519112"/>
          </a:xfrm>
          <a:prstGeom prst="rect">
            <a:avLst/>
          </a:prstGeom>
          <a:noFill/>
          <a:ln w="9525">
            <a:noFill/>
            <a:miter lim="800000"/>
          </a:ln>
        </p:spPr>
        <p:txBody>
          <a:bodyPr wrap="none">
            <a:spAutoFit/>
          </a:bodyPr>
          <a:lstStyle/>
          <a:p>
            <a:pPr algn="r"/>
            <a:r>
              <a:rPr lang="zh-CN" altLang="zh-CN" sz="2800" i="1">
                <a:latin typeface="Georgia" panose="02040502050405020303" pitchFamily="18" charset="0"/>
              </a:rPr>
              <a:t>H</a:t>
            </a:r>
            <a:endParaRPr lang="zh-CN" altLang="zh-CN" sz="2800" i="1">
              <a:latin typeface="Georgia" panose="02040502050405020303" pitchFamily="18" charset="0"/>
            </a:endParaRPr>
          </a:p>
        </p:txBody>
      </p:sp>
      <p:sp>
        <p:nvSpPr>
          <p:cNvPr id="50187" name="Rectangle 23"/>
          <p:cNvSpPr>
            <a:spLocks noChangeArrowheads="1"/>
          </p:cNvSpPr>
          <p:nvPr/>
        </p:nvSpPr>
        <p:spPr bwMode="auto">
          <a:xfrm>
            <a:off x="3419475" y="5300663"/>
            <a:ext cx="2224088" cy="579437"/>
          </a:xfrm>
          <a:prstGeom prst="rect">
            <a:avLst/>
          </a:prstGeom>
          <a:noFill/>
          <a:ln w="9525">
            <a:noFill/>
            <a:miter lim="800000"/>
          </a:ln>
        </p:spPr>
        <p:txBody>
          <a:bodyPr wrap="none">
            <a:spAutoFit/>
          </a:bodyPr>
          <a:lstStyle/>
          <a:p>
            <a:pPr marL="342900" indent="-342900"/>
            <a:r>
              <a:rPr lang="zh-CN" sz="3200" b="1">
                <a:latin typeface="Times New Roman" panose="02020603050405020304" pitchFamily="18" charset="0"/>
              </a:rPr>
              <a:t>抗强碰撞性</a:t>
            </a:r>
            <a:endParaRPr lang="zh-CN" sz="3200" b="1">
              <a:latin typeface="Times New Roman" panose="02020603050405020304" pitchFamily="18" charset="0"/>
            </a:endParaRPr>
          </a:p>
        </p:txBody>
      </p:sp>
      <p:sp>
        <p:nvSpPr>
          <p:cNvPr id="50188" name="Text Box 24"/>
          <p:cNvSpPr txBox="1">
            <a:spLocks noChangeArrowheads="1"/>
          </p:cNvSpPr>
          <p:nvPr/>
        </p:nvSpPr>
        <p:spPr bwMode="auto">
          <a:xfrm>
            <a:off x="823913" y="2327275"/>
            <a:ext cx="514350" cy="519113"/>
          </a:xfrm>
          <a:prstGeom prst="rect">
            <a:avLst/>
          </a:prstGeom>
          <a:noFill/>
          <a:ln w="9525">
            <a:noFill/>
            <a:miter lim="800000"/>
          </a:ln>
        </p:spPr>
        <p:txBody>
          <a:bodyPr wrap="none">
            <a:spAutoFit/>
          </a:bodyPr>
          <a:lstStyle/>
          <a:p>
            <a:pPr algn="r"/>
            <a:r>
              <a:rPr lang="zh-CN" altLang="zh-CN" sz="2800" i="1">
                <a:latin typeface="Georgia" panose="02040502050405020303" pitchFamily="18" charset="0"/>
              </a:rPr>
              <a:t>M</a:t>
            </a:r>
            <a:endParaRPr lang="zh-CN" altLang="zh-CN" sz="2800" i="1">
              <a:latin typeface="Georgia" panose="02040502050405020303" pitchFamily="18" charset="0"/>
            </a:endParaRPr>
          </a:p>
        </p:txBody>
      </p:sp>
      <p:sp>
        <p:nvSpPr>
          <p:cNvPr id="32793" name="Oval 25"/>
          <p:cNvSpPr>
            <a:spLocks noChangeArrowheads="1"/>
          </p:cNvSpPr>
          <p:nvPr/>
        </p:nvSpPr>
        <p:spPr bwMode="auto">
          <a:xfrm>
            <a:off x="2124075" y="2349500"/>
            <a:ext cx="215900" cy="215900"/>
          </a:xfrm>
          <a:prstGeom prst="ellipse">
            <a:avLst/>
          </a:prstGeom>
          <a:solidFill>
            <a:srgbClr val="FF0000"/>
          </a:solidFill>
          <a:ln w="9525">
            <a:solidFill>
              <a:srgbClr val="FF0000"/>
            </a:solidFill>
            <a:round/>
          </a:ln>
        </p:spPr>
        <p:txBody>
          <a:bodyPr wrap="none" anchor="ctr"/>
          <a:lstStyle/>
          <a:p>
            <a:endParaRPr lang="zh-CN" altLang="en-US"/>
          </a:p>
        </p:txBody>
      </p:sp>
      <p:sp>
        <p:nvSpPr>
          <p:cNvPr id="32794" name="Text Box 26"/>
          <p:cNvSpPr txBox="1">
            <a:spLocks noChangeArrowheads="1"/>
          </p:cNvSpPr>
          <p:nvPr/>
        </p:nvSpPr>
        <p:spPr bwMode="auto">
          <a:xfrm>
            <a:off x="1692275" y="2276475"/>
            <a:ext cx="496888" cy="519113"/>
          </a:xfrm>
          <a:prstGeom prst="rect">
            <a:avLst/>
          </a:prstGeom>
          <a:noFill/>
          <a:ln w="9525">
            <a:noFill/>
            <a:miter lim="800000"/>
          </a:ln>
        </p:spPr>
        <p:txBody>
          <a:bodyPr wrap="none">
            <a:spAutoFit/>
          </a:bodyPr>
          <a:lstStyle/>
          <a:p>
            <a:pPr algn="r"/>
            <a:r>
              <a:rPr lang="zh-CN" altLang="zh-CN" sz="2800" i="1">
                <a:latin typeface="Georgia" panose="02040502050405020303" pitchFamily="18" charset="0"/>
              </a:rPr>
              <a:t>m</a:t>
            </a:r>
            <a:endParaRPr lang="zh-CN" altLang="zh-CN" sz="2800" i="1">
              <a:latin typeface="Georgia" panose="02040502050405020303" pitchFamily="18" charset="0"/>
            </a:endParaRPr>
          </a:p>
        </p:txBody>
      </p:sp>
      <p:sp>
        <p:nvSpPr>
          <p:cNvPr id="32795" name="Text Box 27"/>
          <p:cNvSpPr txBox="1">
            <a:spLocks noChangeArrowheads="1"/>
          </p:cNvSpPr>
          <p:nvPr/>
        </p:nvSpPr>
        <p:spPr bwMode="auto">
          <a:xfrm>
            <a:off x="1909763" y="2997200"/>
            <a:ext cx="566737" cy="519113"/>
          </a:xfrm>
          <a:prstGeom prst="rect">
            <a:avLst/>
          </a:prstGeom>
          <a:noFill/>
          <a:ln w="9525">
            <a:noFill/>
            <a:miter lim="800000"/>
          </a:ln>
        </p:spPr>
        <p:txBody>
          <a:bodyPr wrap="none">
            <a:spAutoFit/>
          </a:bodyPr>
          <a:lstStyle/>
          <a:p>
            <a:pPr algn="r"/>
            <a:r>
              <a:rPr lang="zh-CN" altLang="zh-CN" sz="2800" i="1">
                <a:latin typeface="Georgia" panose="02040502050405020303" pitchFamily="18" charset="0"/>
              </a:rPr>
              <a:t>m‘</a:t>
            </a:r>
            <a:endParaRPr lang="zh-CN" altLang="zh-CN" sz="2800" i="1">
              <a:latin typeface="Georgia" panose="02040502050405020303" pitchFamily="18" charset="0"/>
            </a:endParaRPr>
          </a:p>
        </p:txBody>
      </p:sp>
      <p:sp>
        <p:nvSpPr>
          <p:cNvPr id="32796" name="Oval 28"/>
          <p:cNvSpPr>
            <a:spLocks noChangeArrowheads="1"/>
          </p:cNvSpPr>
          <p:nvPr/>
        </p:nvSpPr>
        <p:spPr bwMode="auto">
          <a:xfrm>
            <a:off x="2195513" y="3429000"/>
            <a:ext cx="215900" cy="215900"/>
          </a:xfrm>
          <a:prstGeom prst="ellipse">
            <a:avLst/>
          </a:prstGeom>
          <a:solidFill>
            <a:srgbClr val="FF0000"/>
          </a:solidFill>
          <a:ln w="9525">
            <a:solidFill>
              <a:srgbClr val="FF0000"/>
            </a:solidFill>
            <a:round/>
          </a:ln>
        </p:spPr>
        <p:txBody>
          <a:bodyPr wrap="none" anchor="ctr"/>
          <a:lstStyle/>
          <a:p>
            <a:endParaRPr lang="zh-CN" altLang="en-US"/>
          </a:p>
        </p:txBody>
      </p:sp>
      <p:sp>
        <p:nvSpPr>
          <p:cNvPr id="32797" name="Oval 29"/>
          <p:cNvSpPr>
            <a:spLocks noChangeArrowheads="1"/>
          </p:cNvSpPr>
          <p:nvPr/>
        </p:nvSpPr>
        <p:spPr bwMode="auto">
          <a:xfrm>
            <a:off x="6300788" y="4076700"/>
            <a:ext cx="215900" cy="215900"/>
          </a:xfrm>
          <a:prstGeom prst="ellipse">
            <a:avLst/>
          </a:prstGeom>
          <a:solidFill>
            <a:srgbClr val="FF0000"/>
          </a:solidFill>
          <a:ln w="9525">
            <a:solidFill>
              <a:srgbClr val="FF0000"/>
            </a:solidFill>
            <a:round/>
          </a:ln>
        </p:spPr>
        <p:txBody>
          <a:bodyPr wrap="none" anchor="ctr"/>
          <a:lstStyle/>
          <a:p>
            <a:endParaRPr lang="zh-CN" altLang="en-US"/>
          </a:p>
        </p:txBody>
      </p:sp>
      <p:sp>
        <p:nvSpPr>
          <p:cNvPr id="32798" name="Line 30"/>
          <p:cNvSpPr>
            <a:spLocks noChangeShapeType="1"/>
          </p:cNvSpPr>
          <p:nvPr/>
        </p:nvSpPr>
        <p:spPr bwMode="auto">
          <a:xfrm>
            <a:off x="2411413" y="2492375"/>
            <a:ext cx="4032250" cy="1584325"/>
          </a:xfrm>
          <a:prstGeom prst="line">
            <a:avLst/>
          </a:prstGeom>
          <a:noFill/>
          <a:ln w="57150">
            <a:solidFill>
              <a:srgbClr val="FF0000"/>
            </a:solidFill>
            <a:round/>
            <a:tailEnd type="triangle" w="med" len="med"/>
          </a:ln>
        </p:spPr>
        <p:txBody>
          <a:bodyPr/>
          <a:lstStyle/>
          <a:p>
            <a:endParaRPr lang="zh-CN" altLang="en-US"/>
          </a:p>
        </p:txBody>
      </p:sp>
      <p:sp>
        <p:nvSpPr>
          <p:cNvPr id="32799" name="Line 31"/>
          <p:cNvSpPr>
            <a:spLocks noChangeShapeType="1"/>
          </p:cNvSpPr>
          <p:nvPr/>
        </p:nvSpPr>
        <p:spPr bwMode="auto">
          <a:xfrm>
            <a:off x="2339975" y="3573463"/>
            <a:ext cx="3960813" cy="576262"/>
          </a:xfrm>
          <a:prstGeom prst="line">
            <a:avLst/>
          </a:prstGeom>
          <a:noFill/>
          <a:ln w="57150">
            <a:solidFill>
              <a:srgbClr val="FF0000"/>
            </a:solidFill>
            <a:round/>
            <a:tailEnd type="triangle" w="med" len="med"/>
          </a:ln>
        </p:spPr>
        <p:txBody>
          <a:bodyPr/>
          <a:lstStyle/>
          <a:p>
            <a:endParaRPr lang="zh-CN" altLang="en-US"/>
          </a:p>
        </p:txBody>
      </p:sp>
      <p:sp>
        <p:nvSpPr>
          <p:cNvPr id="32800" name="Line 32"/>
          <p:cNvSpPr>
            <a:spLocks noChangeShapeType="1"/>
          </p:cNvSpPr>
          <p:nvPr/>
        </p:nvSpPr>
        <p:spPr bwMode="auto">
          <a:xfrm>
            <a:off x="3851275" y="2852738"/>
            <a:ext cx="144463" cy="431800"/>
          </a:xfrm>
          <a:prstGeom prst="line">
            <a:avLst/>
          </a:prstGeom>
          <a:noFill/>
          <a:ln w="28575">
            <a:solidFill>
              <a:srgbClr val="FF0000"/>
            </a:solidFill>
            <a:round/>
          </a:ln>
        </p:spPr>
        <p:txBody>
          <a:bodyPr/>
          <a:lstStyle/>
          <a:p>
            <a:endParaRPr lang="zh-CN" altLang="en-US"/>
          </a:p>
        </p:txBody>
      </p:sp>
      <p:sp>
        <p:nvSpPr>
          <p:cNvPr id="32801" name="Line 33"/>
          <p:cNvSpPr>
            <a:spLocks noChangeShapeType="1"/>
          </p:cNvSpPr>
          <p:nvPr/>
        </p:nvSpPr>
        <p:spPr bwMode="auto">
          <a:xfrm>
            <a:off x="4284663" y="3573463"/>
            <a:ext cx="144462" cy="431800"/>
          </a:xfrm>
          <a:prstGeom prst="line">
            <a:avLst/>
          </a:prstGeom>
          <a:noFill/>
          <a:ln w="28575">
            <a:solidFill>
              <a:srgbClr val="FF0000"/>
            </a:solidFill>
            <a:round/>
          </a:ln>
        </p:spPr>
        <p:txBody>
          <a:bodyPr/>
          <a:lstStyle/>
          <a:p>
            <a:endParaRPr lang="zh-CN" altLang="en-US"/>
          </a:p>
        </p:txBody>
      </p:sp>
      <p:sp>
        <p:nvSpPr>
          <p:cNvPr id="34" name="矩形 33"/>
          <p:cNvSpPr/>
          <p:nvPr/>
        </p:nvSpPr>
        <p:spPr>
          <a:xfrm>
            <a:off x="0" y="404813"/>
            <a:ext cx="9144000" cy="830262"/>
          </a:xfrm>
          <a:prstGeom prst="rect">
            <a:avLst/>
          </a:prstGeom>
        </p:spPr>
        <p:txBody>
          <a:bodyPr>
            <a:spAutoFit/>
          </a:bodyPr>
          <a:lstStyle/>
          <a:p>
            <a:pPr marL="287655" indent="-6350">
              <a:defRPr/>
            </a:pPr>
            <a:r>
              <a:rPr lang="zh-CN" altLang="zh-CN" sz="2400" dirty="0">
                <a:latin typeface="+mn-ea"/>
                <a:ea typeface="+mn-ea"/>
              </a:rPr>
              <a:t>⑥ 找出任意两个不同的输入x、y，使得H(y)=H(x)在计算上是不可行的。</a:t>
            </a:r>
            <a:endParaRPr lang="zh-CN" altLang="zh-CN" sz="2400" dirty="0">
              <a:latin typeface="+mn-ea"/>
              <a:ea typeface="+mn-ea"/>
            </a:endParaRPr>
          </a:p>
        </p:txBody>
      </p:sp>
      <p:sp>
        <p:nvSpPr>
          <p:cNvPr id="35" name="矩形 34"/>
          <p:cNvSpPr/>
          <p:nvPr/>
        </p:nvSpPr>
        <p:spPr>
          <a:xfrm>
            <a:off x="323850" y="6396038"/>
            <a:ext cx="4622800" cy="461962"/>
          </a:xfrm>
          <a:prstGeom prst="rect">
            <a:avLst/>
          </a:prstGeom>
        </p:spPr>
        <p:txBody>
          <a:bodyPr wrap="none">
            <a:spAutoFit/>
          </a:bodyPr>
          <a:lstStyle/>
          <a:p>
            <a:pPr marL="287655" indent="-6350">
              <a:defRPr/>
            </a:pPr>
            <a:r>
              <a:rPr lang="zh-CN" altLang="zh-CN" sz="2400" dirty="0">
                <a:latin typeface="Times New Roman" panose="02020603050405020304" pitchFamily="18" charset="0"/>
                <a:ea typeface="+mn-ea"/>
                <a:cs typeface="Times New Roman" panose="02020603050405020304" pitchFamily="18" charset="0"/>
              </a:rPr>
              <a:t>第6个条件用于抵抗生日攻击。</a:t>
            </a:r>
            <a:endParaRPr lang="zh-CN" altLang="zh-CN" sz="2400" dirty="0">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93"/>
                                        </p:tgtEl>
                                        <p:attrNameLst>
                                          <p:attrName>style.visibility</p:attrName>
                                        </p:attrNameLst>
                                      </p:cBhvr>
                                      <p:to>
                                        <p:strVal val="visible"/>
                                      </p:to>
                                    </p:set>
                                    <p:anim calcmode="lin" valueType="num">
                                      <p:cBhvr additive="base">
                                        <p:cTn id="7" dur="500" fill="hold"/>
                                        <p:tgtEl>
                                          <p:spTgt spid="32793"/>
                                        </p:tgtEl>
                                        <p:attrNameLst>
                                          <p:attrName>ppt_x</p:attrName>
                                        </p:attrNameLst>
                                      </p:cBhvr>
                                      <p:tavLst>
                                        <p:tav tm="0">
                                          <p:val>
                                            <p:strVal val="#ppt_x"/>
                                          </p:val>
                                        </p:tav>
                                        <p:tav tm="100000">
                                          <p:val>
                                            <p:strVal val="#ppt_x"/>
                                          </p:val>
                                        </p:tav>
                                      </p:tavLst>
                                    </p:anim>
                                    <p:anim calcmode="lin" valueType="num">
                                      <p:cBhvr additive="base">
                                        <p:cTn id="8" dur="500" fill="hold"/>
                                        <p:tgtEl>
                                          <p:spTgt spid="3279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796"/>
                                        </p:tgtEl>
                                        <p:attrNameLst>
                                          <p:attrName>style.visibility</p:attrName>
                                        </p:attrNameLst>
                                      </p:cBhvr>
                                      <p:to>
                                        <p:strVal val="visible"/>
                                      </p:to>
                                    </p:set>
                                    <p:anim calcmode="lin" valueType="num">
                                      <p:cBhvr additive="base">
                                        <p:cTn id="11" dur="500" fill="hold"/>
                                        <p:tgtEl>
                                          <p:spTgt spid="32796"/>
                                        </p:tgtEl>
                                        <p:attrNameLst>
                                          <p:attrName>ppt_x</p:attrName>
                                        </p:attrNameLst>
                                      </p:cBhvr>
                                      <p:tavLst>
                                        <p:tav tm="0">
                                          <p:val>
                                            <p:strVal val="#ppt_x"/>
                                          </p:val>
                                        </p:tav>
                                        <p:tav tm="100000">
                                          <p:val>
                                            <p:strVal val="#ppt_x"/>
                                          </p:val>
                                        </p:tav>
                                      </p:tavLst>
                                    </p:anim>
                                    <p:anim calcmode="lin" valueType="num">
                                      <p:cBhvr additive="base">
                                        <p:cTn id="12" dur="500" fill="hold"/>
                                        <p:tgtEl>
                                          <p:spTgt spid="3279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2794"/>
                                        </p:tgtEl>
                                        <p:attrNameLst>
                                          <p:attrName>style.visibility</p:attrName>
                                        </p:attrNameLst>
                                      </p:cBhvr>
                                      <p:to>
                                        <p:strVal val="visible"/>
                                      </p:to>
                                    </p:set>
                                    <p:anim calcmode="lin" valueType="num">
                                      <p:cBhvr additive="base">
                                        <p:cTn id="15" dur="500" fill="hold"/>
                                        <p:tgtEl>
                                          <p:spTgt spid="32794"/>
                                        </p:tgtEl>
                                        <p:attrNameLst>
                                          <p:attrName>ppt_x</p:attrName>
                                        </p:attrNameLst>
                                      </p:cBhvr>
                                      <p:tavLst>
                                        <p:tav tm="0">
                                          <p:val>
                                            <p:strVal val="#ppt_x"/>
                                          </p:val>
                                        </p:tav>
                                        <p:tav tm="100000">
                                          <p:val>
                                            <p:strVal val="#ppt_x"/>
                                          </p:val>
                                        </p:tav>
                                      </p:tavLst>
                                    </p:anim>
                                    <p:anim calcmode="lin" valueType="num">
                                      <p:cBhvr additive="base">
                                        <p:cTn id="16" dur="500" fill="hold"/>
                                        <p:tgtEl>
                                          <p:spTgt spid="3279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2795"/>
                                        </p:tgtEl>
                                        <p:attrNameLst>
                                          <p:attrName>style.visibility</p:attrName>
                                        </p:attrNameLst>
                                      </p:cBhvr>
                                      <p:to>
                                        <p:strVal val="visible"/>
                                      </p:to>
                                    </p:set>
                                    <p:anim calcmode="lin" valueType="num">
                                      <p:cBhvr additive="base">
                                        <p:cTn id="19" dur="500" fill="hold"/>
                                        <p:tgtEl>
                                          <p:spTgt spid="32795"/>
                                        </p:tgtEl>
                                        <p:attrNameLst>
                                          <p:attrName>ppt_x</p:attrName>
                                        </p:attrNameLst>
                                      </p:cBhvr>
                                      <p:tavLst>
                                        <p:tav tm="0">
                                          <p:val>
                                            <p:strVal val="#ppt_x"/>
                                          </p:val>
                                        </p:tav>
                                        <p:tav tm="100000">
                                          <p:val>
                                            <p:strVal val="#ppt_x"/>
                                          </p:val>
                                        </p:tav>
                                      </p:tavLst>
                                    </p:anim>
                                    <p:anim calcmode="lin" valueType="num">
                                      <p:cBhvr additive="base">
                                        <p:cTn id="20" dur="500" fill="hold"/>
                                        <p:tgtEl>
                                          <p:spTgt spid="3279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797"/>
                                        </p:tgtEl>
                                        <p:attrNameLst>
                                          <p:attrName>style.visibility</p:attrName>
                                        </p:attrNameLst>
                                      </p:cBhvr>
                                      <p:to>
                                        <p:strVal val="visible"/>
                                      </p:to>
                                    </p:set>
                                    <p:anim calcmode="lin" valueType="num">
                                      <p:cBhvr additive="base">
                                        <p:cTn id="25" dur="500" fill="hold"/>
                                        <p:tgtEl>
                                          <p:spTgt spid="32797"/>
                                        </p:tgtEl>
                                        <p:attrNameLst>
                                          <p:attrName>ppt_x</p:attrName>
                                        </p:attrNameLst>
                                      </p:cBhvr>
                                      <p:tavLst>
                                        <p:tav tm="0">
                                          <p:val>
                                            <p:strVal val="#ppt_x"/>
                                          </p:val>
                                        </p:tav>
                                        <p:tav tm="100000">
                                          <p:val>
                                            <p:strVal val="#ppt_x"/>
                                          </p:val>
                                        </p:tav>
                                      </p:tavLst>
                                    </p:anim>
                                    <p:anim calcmode="lin" valueType="num">
                                      <p:cBhvr additive="base">
                                        <p:cTn id="26" dur="500" fill="hold"/>
                                        <p:tgtEl>
                                          <p:spTgt spid="3279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2798"/>
                                        </p:tgtEl>
                                        <p:attrNameLst>
                                          <p:attrName>style.visibility</p:attrName>
                                        </p:attrNameLst>
                                      </p:cBhvr>
                                      <p:to>
                                        <p:strVal val="visible"/>
                                      </p:to>
                                    </p:set>
                                    <p:anim calcmode="lin" valueType="num">
                                      <p:cBhvr additive="base">
                                        <p:cTn id="29" dur="500" fill="hold"/>
                                        <p:tgtEl>
                                          <p:spTgt spid="32798"/>
                                        </p:tgtEl>
                                        <p:attrNameLst>
                                          <p:attrName>ppt_x</p:attrName>
                                        </p:attrNameLst>
                                      </p:cBhvr>
                                      <p:tavLst>
                                        <p:tav tm="0">
                                          <p:val>
                                            <p:strVal val="#ppt_x"/>
                                          </p:val>
                                        </p:tav>
                                        <p:tav tm="100000">
                                          <p:val>
                                            <p:strVal val="#ppt_x"/>
                                          </p:val>
                                        </p:tav>
                                      </p:tavLst>
                                    </p:anim>
                                    <p:anim calcmode="lin" valueType="num">
                                      <p:cBhvr additive="base">
                                        <p:cTn id="30" dur="500" fill="hold"/>
                                        <p:tgtEl>
                                          <p:spTgt spid="3279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2799"/>
                                        </p:tgtEl>
                                        <p:attrNameLst>
                                          <p:attrName>style.visibility</p:attrName>
                                        </p:attrNameLst>
                                      </p:cBhvr>
                                      <p:to>
                                        <p:strVal val="visible"/>
                                      </p:to>
                                    </p:set>
                                    <p:anim calcmode="lin" valueType="num">
                                      <p:cBhvr additive="base">
                                        <p:cTn id="33" dur="500" fill="hold"/>
                                        <p:tgtEl>
                                          <p:spTgt spid="32799"/>
                                        </p:tgtEl>
                                        <p:attrNameLst>
                                          <p:attrName>ppt_x</p:attrName>
                                        </p:attrNameLst>
                                      </p:cBhvr>
                                      <p:tavLst>
                                        <p:tav tm="0">
                                          <p:val>
                                            <p:strVal val="#ppt_x"/>
                                          </p:val>
                                        </p:tav>
                                        <p:tav tm="100000">
                                          <p:val>
                                            <p:strVal val="#ppt_x"/>
                                          </p:val>
                                        </p:tav>
                                      </p:tavLst>
                                    </p:anim>
                                    <p:anim calcmode="lin" valueType="num">
                                      <p:cBhvr additive="base">
                                        <p:cTn id="34" dur="500" fill="hold"/>
                                        <p:tgtEl>
                                          <p:spTgt spid="32799"/>
                                        </p:tgtEl>
                                        <p:attrNameLst>
                                          <p:attrName>ppt_y</p:attrName>
                                        </p:attrNameLst>
                                      </p:cBhvr>
                                      <p:tavLst>
                                        <p:tav tm="0">
                                          <p:val>
                                            <p:strVal val="1+#ppt_h/2"/>
                                          </p:val>
                                        </p:tav>
                                        <p:tav tm="100000">
                                          <p:val>
                                            <p:strVal val="#ppt_y"/>
                                          </p:val>
                                        </p:tav>
                                      </p:tavLst>
                                    </p:anim>
                                  </p:childTnLst>
                                </p:cTn>
                              </p:par>
                              <p:par>
                                <p:cTn id="35" presetID="2" presetClass="entr" presetSubtype="4" fill="hold" grpId="1" nodeType="withEffect">
                                  <p:stCondLst>
                                    <p:cond delay="0"/>
                                  </p:stCondLst>
                                  <p:childTnLst>
                                    <p:set>
                                      <p:cBhvr>
                                        <p:cTn id="36" dur="1" fill="hold">
                                          <p:stCondLst>
                                            <p:cond delay="0"/>
                                          </p:stCondLst>
                                        </p:cTn>
                                        <p:tgtEl>
                                          <p:spTgt spid="32798"/>
                                        </p:tgtEl>
                                        <p:attrNameLst>
                                          <p:attrName>style.visibility</p:attrName>
                                        </p:attrNameLst>
                                      </p:cBhvr>
                                      <p:to>
                                        <p:strVal val="visible"/>
                                      </p:to>
                                    </p:set>
                                    <p:anim calcmode="lin" valueType="num">
                                      <p:cBhvr additive="base">
                                        <p:cTn id="37" dur="500" fill="hold"/>
                                        <p:tgtEl>
                                          <p:spTgt spid="32798"/>
                                        </p:tgtEl>
                                        <p:attrNameLst>
                                          <p:attrName>ppt_x</p:attrName>
                                        </p:attrNameLst>
                                      </p:cBhvr>
                                      <p:tavLst>
                                        <p:tav tm="0">
                                          <p:val>
                                            <p:strVal val="#ppt_x"/>
                                          </p:val>
                                        </p:tav>
                                        <p:tav tm="100000">
                                          <p:val>
                                            <p:strVal val="#ppt_x"/>
                                          </p:val>
                                        </p:tav>
                                      </p:tavLst>
                                    </p:anim>
                                    <p:anim calcmode="lin" valueType="num">
                                      <p:cBhvr additive="base">
                                        <p:cTn id="38" dur="500" fill="hold"/>
                                        <p:tgtEl>
                                          <p:spTgt spid="32798"/>
                                        </p:tgtEl>
                                        <p:attrNameLst>
                                          <p:attrName>ppt_y</p:attrName>
                                        </p:attrNameLst>
                                      </p:cBhvr>
                                      <p:tavLst>
                                        <p:tav tm="0">
                                          <p:val>
                                            <p:strVal val="1+#ppt_h/2"/>
                                          </p:val>
                                        </p:tav>
                                        <p:tav tm="100000">
                                          <p:val>
                                            <p:strVal val="#ppt_y"/>
                                          </p:val>
                                        </p:tav>
                                      </p:tavLst>
                                    </p:anim>
                                  </p:childTnLst>
                                </p:cTn>
                              </p:par>
                              <p:par>
                                <p:cTn id="39" presetID="2" presetClass="entr" presetSubtype="4" fill="hold" grpId="1" nodeType="withEffect">
                                  <p:stCondLst>
                                    <p:cond delay="0"/>
                                  </p:stCondLst>
                                  <p:childTnLst>
                                    <p:set>
                                      <p:cBhvr>
                                        <p:cTn id="40" dur="1" fill="hold">
                                          <p:stCondLst>
                                            <p:cond delay="0"/>
                                          </p:stCondLst>
                                        </p:cTn>
                                        <p:tgtEl>
                                          <p:spTgt spid="32799"/>
                                        </p:tgtEl>
                                        <p:attrNameLst>
                                          <p:attrName>style.visibility</p:attrName>
                                        </p:attrNameLst>
                                      </p:cBhvr>
                                      <p:to>
                                        <p:strVal val="visible"/>
                                      </p:to>
                                    </p:set>
                                    <p:anim calcmode="lin" valueType="num">
                                      <p:cBhvr additive="base">
                                        <p:cTn id="41" dur="500" fill="hold"/>
                                        <p:tgtEl>
                                          <p:spTgt spid="32799"/>
                                        </p:tgtEl>
                                        <p:attrNameLst>
                                          <p:attrName>ppt_x</p:attrName>
                                        </p:attrNameLst>
                                      </p:cBhvr>
                                      <p:tavLst>
                                        <p:tav tm="0">
                                          <p:val>
                                            <p:strVal val="#ppt_x"/>
                                          </p:val>
                                        </p:tav>
                                        <p:tav tm="100000">
                                          <p:val>
                                            <p:strVal val="#ppt_x"/>
                                          </p:val>
                                        </p:tav>
                                      </p:tavLst>
                                    </p:anim>
                                    <p:anim calcmode="lin" valueType="num">
                                      <p:cBhvr additive="base">
                                        <p:cTn id="42" dur="500" fill="hold"/>
                                        <p:tgtEl>
                                          <p:spTgt spid="3279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2773"/>
                                        </p:tgtEl>
                                        <p:attrNameLst>
                                          <p:attrName>style.visibility</p:attrName>
                                        </p:attrNameLst>
                                      </p:cBhvr>
                                      <p:to>
                                        <p:strVal val="visible"/>
                                      </p:to>
                                    </p:set>
                                    <p:anim calcmode="lin" valueType="num">
                                      <p:cBhvr additive="base">
                                        <p:cTn id="47" dur="500" fill="hold"/>
                                        <p:tgtEl>
                                          <p:spTgt spid="32773"/>
                                        </p:tgtEl>
                                        <p:attrNameLst>
                                          <p:attrName>ppt_x</p:attrName>
                                        </p:attrNameLst>
                                      </p:cBhvr>
                                      <p:tavLst>
                                        <p:tav tm="0">
                                          <p:val>
                                            <p:strVal val="#ppt_x"/>
                                          </p:val>
                                        </p:tav>
                                        <p:tav tm="100000">
                                          <p:val>
                                            <p:strVal val="#ppt_x"/>
                                          </p:val>
                                        </p:tav>
                                      </p:tavLst>
                                    </p:anim>
                                    <p:anim calcmode="lin" valueType="num">
                                      <p:cBhvr additive="base">
                                        <p:cTn id="48" dur="500" fill="hold"/>
                                        <p:tgtEl>
                                          <p:spTgt spid="3277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2800"/>
                                        </p:tgtEl>
                                        <p:attrNameLst>
                                          <p:attrName>style.visibility</p:attrName>
                                        </p:attrNameLst>
                                      </p:cBhvr>
                                      <p:to>
                                        <p:strVal val="visible"/>
                                      </p:to>
                                    </p:set>
                                    <p:anim calcmode="lin" valueType="num">
                                      <p:cBhvr additive="base">
                                        <p:cTn id="51" dur="500" fill="hold"/>
                                        <p:tgtEl>
                                          <p:spTgt spid="32800"/>
                                        </p:tgtEl>
                                        <p:attrNameLst>
                                          <p:attrName>ppt_x</p:attrName>
                                        </p:attrNameLst>
                                      </p:cBhvr>
                                      <p:tavLst>
                                        <p:tav tm="0">
                                          <p:val>
                                            <p:strVal val="#ppt_x"/>
                                          </p:val>
                                        </p:tav>
                                        <p:tav tm="100000">
                                          <p:val>
                                            <p:strVal val="#ppt_x"/>
                                          </p:val>
                                        </p:tav>
                                      </p:tavLst>
                                    </p:anim>
                                    <p:anim calcmode="lin" valueType="num">
                                      <p:cBhvr additive="base">
                                        <p:cTn id="52" dur="500" fill="hold"/>
                                        <p:tgtEl>
                                          <p:spTgt spid="3280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2801"/>
                                        </p:tgtEl>
                                        <p:attrNameLst>
                                          <p:attrName>style.visibility</p:attrName>
                                        </p:attrNameLst>
                                      </p:cBhvr>
                                      <p:to>
                                        <p:strVal val="visible"/>
                                      </p:to>
                                    </p:set>
                                    <p:anim calcmode="lin" valueType="num">
                                      <p:cBhvr additive="base">
                                        <p:cTn id="55" dur="500" fill="hold"/>
                                        <p:tgtEl>
                                          <p:spTgt spid="32801"/>
                                        </p:tgtEl>
                                        <p:attrNameLst>
                                          <p:attrName>ppt_x</p:attrName>
                                        </p:attrNameLst>
                                      </p:cBhvr>
                                      <p:tavLst>
                                        <p:tav tm="0">
                                          <p:val>
                                            <p:strVal val="#ppt_x"/>
                                          </p:val>
                                        </p:tav>
                                        <p:tav tm="100000">
                                          <p:val>
                                            <p:strVal val="#ppt_x"/>
                                          </p:val>
                                        </p:tav>
                                      </p:tavLst>
                                    </p:anim>
                                    <p:anim calcmode="lin" valueType="num">
                                      <p:cBhvr additive="base">
                                        <p:cTn id="56" dur="500" fill="hold"/>
                                        <p:tgtEl>
                                          <p:spTgt spid="328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autoUpdateAnimBg="0"/>
      <p:bldP spid="32793" grpId="0" animBg="1"/>
      <p:bldP spid="32794" grpId="0" autoUpdateAnimBg="0"/>
      <p:bldP spid="32795" grpId="0" autoUpdateAnimBg="0"/>
      <p:bldP spid="32796" grpId="0" animBg="1"/>
      <p:bldP spid="32797" grpId="0" animBg="1"/>
      <p:bldP spid="32798" grpId="0" animBg="1"/>
      <p:bldP spid="32798" grpId="1" animBg="1"/>
      <p:bldP spid="32799" grpId="0" animBg="1"/>
      <p:bldP spid="32799" grpId="1" animBg="1"/>
      <p:bldP spid="32800" grpId="0" animBg="1"/>
      <p:bldP spid="3280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Oval 2"/>
          <p:cNvSpPr>
            <a:spLocks noChangeArrowheads="1"/>
          </p:cNvSpPr>
          <p:nvPr/>
        </p:nvSpPr>
        <p:spPr bwMode="auto">
          <a:xfrm>
            <a:off x="1908175" y="1773238"/>
            <a:ext cx="3527425" cy="3527425"/>
          </a:xfrm>
          <a:prstGeom prst="ellipse">
            <a:avLst/>
          </a:prstGeom>
          <a:noFill/>
          <a:ln w="9525">
            <a:solidFill>
              <a:schemeClr val="tx1"/>
            </a:solidFill>
            <a:round/>
          </a:ln>
        </p:spPr>
        <p:txBody>
          <a:bodyPr wrap="none" anchor="ctr"/>
          <a:lstStyle/>
          <a:p>
            <a:pPr algn="ctr"/>
            <a:endParaRPr lang="zh-CN" altLang="zh-CN">
              <a:solidFill>
                <a:schemeClr val="bg1"/>
              </a:solidFill>
            </a:endParaRPr>
          </a:p>
        </p:txBody>
      </p:sp>
      <p:sp>
        <p:nvSpPr>
          <p:cNvPr id="51203" name="Oval 3"/>
          <p:cNvSpPr>
            <a:spLocks noChangeArrowheads="1"/>
          </p:cNvSpPr>
          <p:nvPr/>
        </p:nvSpPr>
        <p:spPr bwMode="auto">
          <a:xfrm>
            <a:off x="3995738" y="1412875"/>
            <a:ext cx="3960812" cy="3887788"/>
          </a:xfrm>
          <a:prstGeom prst="ellipse">
            <a:avLst/>
          </a:prstGeom>
          <a:noFill/>
          <a:ln w="9525">
            <a:solidFill>
              <a:schemeClr val="tx1"/>
            </a:solidFill>
            <a:round/>
          </a:ln>
        </p:spPr>
        <p:txBody>
          <a:bodyPr wrap="none" anchor="ctr"/>
          <a:lstStyle/>
          <a:p>
            <a:pPr algn="ctr"/>
            <a:endParaRPr lang="zh-CN" altLang="zh-CN"/>
          </a:p>
          <a:p>
            <a:pPr algn="ctr"/>
            <a:endParaRPr lang="zh-CN" altLang="zh-CN"/>
          </a:p>
        </p:txBody>
      </p:sp>
      <p:sp>
        <p:nvSpPr>
          <p:cNvPr id="51204" name="Oval 4"/>
          <p:cNvSpPr>
            <a:spLocks noChangeArrowheads="1"/>
          </p:cNvSpPr>
          <p:nvPr/>
        </p:nvSpPr>
        <p:spPr bwMode="auto">
          <a:xfrm>
            <a:off x="4716463" y="2349500"/>
            <a:ext cx="2520950" cy="2447925"/>
          </a:xfrm>
          <a:prstGeom prst="ellipse">
            <a:avLst/>
          </a:prstGeom>
          <a:noFill/>
          <a:ln w="9525">
            <a:solidFill>
              <a:schemeClr val="tx1"/>
            </a:solidFill>
            <a:round/>
          </a:ln>
        </p:spPr>
        <p:txBody>
          <a:bodyPr wrap="none" anchor="ctr"/>
          <a:lstStyle/>
          <a:p>
            <a:pPr algn="ctr"/>
            <a:r>
              <a:rPr lang="zh-CN" sz="2400"/>
              <a:t>抗强碰撞攻击</a:t>
            </a:r>
            <a:endParaRPr lang="zh-CN" sz="2400"/>
          </a:p>
        </p:txBody>
      </p:sp>
      <p:sp>
        <p:nvSpPr>
          <p:cNvPr id="51205" name="Text Box 5"/>
          <p:cNvSpPr txBox="1">
            <a:spLocks noChangeArrowheads="1"/>
          </p:cNvSpPr>
          <p:nvPr/>
        </p:nvSpPr>
        <p:spPr bwMode="auto">
          <a:xfrm>
            <a:off x="4716463" y="1773238"/>
            <a:ext cx="2012950" cy="457200"/>
          </a:xfrm>
          <a:prstGeom prst="rect">
            <a:avLst/>
          </a:prstGeom>
          <a:noFill/>
          <a:ln w="9525">
            <a:noFill/>
            <a:miter lim="800000"/>
          </a:ln>
        </p:spPr>
        <p:txBody>
          <a:bodyPr wrap="none">
            <a:spAutoFit/>
          </a:bodyPr>
          <a:lstStyle/>
          <a:p>
            <a:r>
              <a:rPr lang="zh-CN" sz="2400"/>
              <a:t>抗弱碰撞攻击</a:t>
            </a:r>
            <a:endParaRPr lang="zh-CN" sz="2400"/>
          </a:p>
        </p:txBody>
      </p:sp>
      <p:sp>
        <p:nvSpPr>
          <p:cNvPr id="51206" name="Text Box 6"/>
          <p:cNvSpPr txBox="1">
            <a:spLocks noChangeArrowheads="1"/>
          </p:cNvSpPr>
          <p:nvPr/>
        </p:nvSpPr>
        <p:spPr bwMode="auto">
          <a:xfrm>
            <a:off x="2268538" y="3232150"/>
            <a:ext cx="1708150" cy="457200"/>
          </a:xfrm>
          <a:prstGeom prst="rect">
            <a:avLst/>
          </a:prstGeom>
          <a:noFill/>
          <a:ln w="9525">
            <a:noFill/>
            <a:miter lim="800000"/>
          </a:ln>
        </p:spPr>
        <p:txBody>
          <a:bodyPr wrap="none">
            <a:spAutoFit/>
          </a:bodyPr>
          <a:lstStyle/>
          <a:p>
            <a:r>
              <a:rPr lang="zh-CN" sz="2400"/>
              <a:t>抗原像攻击</a:t>
            </a:r>
            <a:endParaRPr lang="zh-CN" sz="2400"/>
          </a:p>
        </p:txBody>
      </p:sp>
      <p:sp>
        <p:nvSpPr>
          <p:cNvPr id="51207" name="Text Box 7"/>
          <p:cNvSpPr txBox="1">
            <a:spLocks noChangeArrowheads="1"/>
          </p:cNvSpPr>
          <p:nvPr/>
        </p:nvSpPr>
        <p:spPr bwMode="auto">
          <a:xfrm>
            <a:off x="3111500" y="5608638"/>
            <a:ext cx="3232150" cy="366712"/>
          </a:xfrm>
          <a:prstGeom prst="rect">
            <a:avLst/>
          </a:prstGeom>
          <a:noFill/>
          <a:ln w="9525">
            <a:noFill/>
            <a:miter lim="800000"/>
          </a:ln>
        </p:spPr>
        <p:txBody>
          <a:bodyPr wrap="none">
            <a:spAutoFit/>
          </a:bodyPr>
          <a:lstStyle/>
          <a:p>
            <a:r>
              <a:rPr lang="zh-CN" altLang="zh-CN"/>
              <a:t>Hash</a:t>
            </a:r>
            <a:r>
              <a:rPr lang="zh-CN"/>
              <a:t>函数安全特性之间的联系</a:t>
            </a:r>
            <a:endParaRPr lang="zh-CN"/>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3200400" y="2819400"/>
            <a:ext cx="3243263" cy="646113"/>
          </a:xfrm>
          <a:prstGeom prst="rect">
            <a:avLst/>
          </a:prstGeom>
          <a:noFill/>
          <a:ln w="9525">
            <a:noFill/>
            <a:miter lim="800000"/>
          </a:ln>
        </p:spPr>
        <p:txBody>
          <a:bodyPr>
            <a:spAutoFit/>
          </a:bodyPr>
          <a:lstStyle/>
          <a:p>
            <a:r>
              <a:rPr lang="zh-CN" altLang="zh-CN" sz="3600" b="1">
                <a:latin typeface="黑体" panose="02010609060101010101" pitchFamily="49" charset="-122"/>
                <a:ea typeface="黑体" panose="02010609060101010101" pitchFamily="49" charset="-122"/>
              </a:rPr>
              <a:t>1.</a:t>
            </a:r>
            <a:r>
              <a:rPr lang="zh-CN" altLang="en-US" sz="3600" b="1">
                <a:latin typeface="黑体" panose="02010609060101010101" pitchFamily="49" charset="-122"/>
                <a:ea typeface="黑体" panose="02010609060101010101" pitchFamily="49" charset="-122"/>
              </a:rPr>
              <a:t>哈希</a:t>
            </a:r>
            <a:r>
              <a:rPr lang="zh-CN" sz="3600" b="1">
                <a:latin typeface="黑体" panose="02010609060101010101" pitchFamily="49" charset="-122"/>
                <a:ea typeface="黑体" panose="02010609060101010101" pitchFamily="49" charset="-122"/>
              </a:rPr>
              <a:t>函数</a:t>
            </a:r>
            <a:endParaRPr lang="zh-CN" sz="3600" b="1">
              <a:latin typeface="黑体" panose="02010609060101010101" pitchFamily="49" charset="-122"/>
              <a:ea typeface="黑体" panose="02010609060101010101" pitchFamily="49"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0" y="0"/>
            <a:ext cx="8229600" cy="1143000"/>
          </a:xfrm>
        </p:spPr>
        <p:txBody>
          <a:bodyPr/>
          <a:lstStyle/>
          <a:p>
            <a:pPr algn="l" eaLnBrk="1" hangingPunct="1"/>
            <a:r>
              <a:rPr lang="en-US" altLang="zh-CN" sz="3200" smtClean="0"/>
              <a:t>Hash</a:t>
            </a:r>
            <a:r>
              <a:rPr lang="zh-CN" altLang="en-US" sz="3200" smtClean="0"/>
              <a:t>函数安全性条件：伪随机性</a:t>
            </a:r>
            <a:endParaRPr lang="zh-CN" altLang="en-US" sz="3200" smtClean="0"/>
          </a:p>
        </p:txBody>
      </p:sp>
      <p:pic>
        <p:nvPicPr>
          <p:cNvPr id="52227" name="Picture 2"/>
          <p:cNvPicPr>
            <a:picLocks noGrp="1" noChangeAspect="1" noChangeArrowheads="1"/>
          </p:cNvPicPr>
          <p:nvPr>
            <p:ph idx="1"/>
          </p:nvPr>
        </p:nvPicPr>
        <p:blipFill>
          <a:blip r:embed="rId1" cstate="print"/>
          <a:srcRect/>
          <a:stretch>
            <a:fillRect/>
          </a:stretch>
        </p:blipFill>
        <p:spPr>
          <a:xfrm>
            <a:off x="611188" y="908050"/>
            <a:ext cx="7777162" cy="5707063"/>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315595"/>
            <a:ext cx="3897313" cy="584200"/>
          </a:xfrm>
          <a:prstGeom prst="rect">
            <a:avLst/>
          </a:prstGeom>
          <a:noFill/>
          <a:ln w="9525">
            <a:noFill/>
            <a:miter lim="800000"/>
          </a:ln>
        </p:spPr>
        <p:txBody>
          <a:bodyPr wrap="none">
            <a:spAutoFit/>
          </a:bodyPr>
          <a:lstStyle/>
          <a:p>
            <a:r>
              <a:rPr lang="en-US" altLang="zh-CN" sz="3200" b="1">
                <a:latin typeface="宋体" panose="02010600030101010101" pitchFamily="2" charset="-122"/>
              </a:rPr>
              <a:t>1.4.2 </a:t>
            </a:r>
            <a:r>
              <a:rPr lang="zh-CN" sz="3200" b="1">
                <a:latin typeface="宋体" panose="02010600030101010101" pitchFamily="2" charset="-122"/>
              </a:rPr>
              <a:t>攻击杂凑函数</a:t>
            </a:r>
            <a:endParaRPr lang="zh-CN" sz="3200" b="1">
              <a:latin typeface="宋体" panose="02010600030101010101" pitchFamily="2" charset="-122"/>
            </a:endParaRPr>
          </a:p>
        </p:txBody>
      </p:sp>
      <p:sp>
        <p:nvSpPr>
          <p:cNvPr id="53251" name="Rectangle 3"/>
          <p:cNvSpPr>
            <a:spLocks noChangeArrowheads="1"/>
          </p:cNvSpPr>
          <p:nvPr/>
        </p:nvSpPr>
        <p:spPr bwMode="auto">
          <a:xfrm>
            <a:off x="0" y="1125538"/>
            <a:ext cx="9144000" cy="1643062"/>
          </a:xfrm>
          <a:prstGeom prst="rect">
            <a:avLst/>
          </a:prstGeom>
          <a:noFill/>
          <a:ln w="9525">
            <a:noFill/>
            <a:miter lim="800000"/>
          </a:ln>
        </p:spPr>
        <p:txBody>
          <a:bodyPr>
            <a:spAutoFit/>
          </a:bodyPr>
          <a:lstStyle/>
          <a:p>
            <a:pPr>
              <a:lnSpc>
                <a:spcPct val="120000"/>
              </a:lnSpc>
            </a:pPr>
            <a:r>
              <a:rPr lang="en-US" altLang="zh-CN" sz="2800">
                <a:latin typeface="宋体" panose="02010600030101010101" pitchFamily="2" charset="-122"/>
              </a:rPr>
              <a:t>• Hash</a:t>
            </a:r>
            <a:r>
              <a:rPr lang="zh-CN" altLang="en-US" sz="2800">
                <a:latin typeface="宋体" panose="02010600030101010101" pitchFamily="2" charset="-122"/>
              </a:rPr>
              <a:t>函数的安全性取决于其抗击各种攻击的能力</a:t>
            </a:r>
            <a:endParaRPr lang="zh-CN" altLang="en-US" sz="2800">
              <a:latin typeface="宋体" panose="02010600030101010101" pitchFamily="2" charset="-122"/>
            </a:endParaRPr>
          </a:p>
          <a:p>
            <a:pPr>
              <a:lnSpc>
                <a:spcPct val="120000"/>
              </a:lnSpc>
              <a:buFont typeface="Arial" panose="020B0604020202020204" pitchFamily="34" charset="0"/>
              <a:buChar char="•"/>
            </a:pPr>
            <a:r>
              <a:rPr lang="en-US" altLang="zh-CN" sz="2800">
                <a:latin typeface="宋体" panose="02010600030101010101" pitchFamily="2" charset="-122"/>
              </a:rPr>
              <a:t> </a:t>
            </a:r>
            <a:r>
              <a:rPr lang="zh-CN" altLang="en-US" sz="2800">
                <a:latin typeface="宋体" panose="02010600030101010101" pitchFamily="2" charset="-122"/>
              </a:rPr>
              <a:t>攻击杂凑函数</a:t>
            </a:r>
            <a:r>
              <a:rPr lang="zh-TW" altLang="en-US" sz="2800">
                <a:latin typeface="宋体" panose="02010600030101010101" pitchFamily="2" charset="-122"/>
              </a:rPr>
              <a:t>的原理是</a:t>
            </a:r>
            <a:endParaRPr lang="zh-TW" altLang="en-US" sz="2800">
              <a:latin typeface="宋体" panose="02010600030101010101" pitchFamily="2" charset="-122"/>
            </a:endParaRPr>
          </a:p>
          <a:p>
            <a:pPr>
              <a:lnSpc>
                <a:spcPct val="120000"/>
              </a:lnSpc>
            </a:pPr>
            <a:r>
              <a:rPr lang="zh-TW" altLang="en-US" sz="2800">
                <a:latin typeface="宋体" panose="02010600030101010101" pitchFamily="2" charset="-122"/>
              </a:rPr>
              <a:t>  －</a:t>
            </a:r>
            <a:r>
              <a:rPr lang="zh-CN" altLang="en-US" sz="2800">
                <a:latin typeface="宋体" panose="02010600030101010101" pitchFamily="2" charset="-122"/>
              </a:rPr>
              <a:t>伪造消息</a:t>
            </a:r>
            <a:r>
              <a:rPr lang="zh-TW" altLang="en-US" sz="2800">
                <a:latin typeface="宋体" panose="02010600030101010101" pitchFamily="2" charset="-122"/>
              </a:rPr>
              <a:t>，使其</a:t>
            </a:r>
            <a:r>
              <a:rPr lang="zh-CN" altLang="en-US" sz="2800">
                <a:latin typeface="宋体" panose="02010600030101010101" pitchFamily="2" charset="-122"/>
              </a:rPr>
              <a:t>与</a:t>
            </a:r>
            <a:r>
              <a:rPr lang="zh-TW" altLang="en-US" sz="2800">
                <a:latin typeface="宋体" panose="02010600030101010101" pitchFamily="2" charset="-122"/>
              </a:rPr>
              <a:t>原</a:t>
            </a:r>
            <a:r>
              <a:rPr lang="zh-CN" altLang="en-US" sz="2800">
                <a:latin typeface="宋体" panose="02010600030101010101" pitchFamily="2" charset="-122"/>
              </a:rPr>
              <a:t>来消息</a:t>
            </a:r>
            <a:r>
              <a:rPr lang="zh-TW" altLang="en-US" sz="2800">
                <a:latin typeface="宋体" panose="02010600030101010101" pitchFamily="2" charset="-122"/>
              </a:rPr>
              <a:t>的</a:t>
            </a:r>
            <a:r>
              <a:rPr lang="zh-CN" altLang="en-US" sz="2800">
                <a:latin typeface="宋体" panose="02010600030101010101" pitchFamily="2" charset="-122"/>
              </a:rPr>
              <a:t>杂凑码</a:t>
            </a:r>
            <a:r>
              <a:rPr lang="zh-TW" altLang="en-US" sz="2800">
                <a:latin typeface="宋体" panose="02010600030101010101" pitchFamily="2" charset="-122"/>
              </a:rPr>
              <a:t>相同</a:t>
            </a:r>
            <a:endParaRPr lang="zh-CN" altLang="en-US" sz="2800">
              <a:latin typeface="宋体" panose="02010600030101010101" pitchFamily="2" charset="-122"/>
            </a:endParaRPr>
          </a:p>
        </p:txBody>
      </p:sp>
      <p:sp>
        <p:nvSpPr>
          <p:cNvPr id="53252" name="Rectangle 4"/>
          <p:cNvSpPr>
            <a:spLocks noChangeArrowheads="1"/>
          </p:cNvSpPr>
          <p:nvPr/>
        </p:nvSpPr>
        <p:spPr bwMode="auto">
          <a:xfrm>
            <a:off x="0" y="2851150"/>
            <a:ext cx="9144000" cy="4006850"/>
          </a:xfrm>
          <a:prstGeom prst="rect">
            <a:avLst/>
          </a:prstGeom>
          <a:noFill/>
          <a:ln w="9525">
            <a:noFill/>
            <a:miter lim="800000"/>
          </a:ln>
        </p:spPr>
        <p:txBody>
          <a:bodyPr>
            <a:spAutoFit/>
          </a:bodyPr>
          <a:lstStyle/>
          <a:p>
            <a:pPr>
              <a:lnSpc>
                <a:spcPct val="120000"/>
              </a:lnSpc>
            </a:pPr>
            <a:r>
              <a:rPr lang="zh-CN" altLang="zh-CN" sz="2800">
                <a:latin typeface="宋体" panose="02010600030101010101" pitchFamily="2" charset="-122"/>
              </a:rPr>
              <a:t>• </a:t>
            </a:r>
            <a:r>
              <a:rPr lang="zh-CN" sz="2800">
                <a:latin typeface="宋体" panose="02010600030101010101" pitchFamily="2" charset="-122"/>
              </a:rPr>
              <a:t>常</a:t>
            </a:r>
            <a:r>
              <a:rPr lang="zh-CN" altLang="en-US" sz="2800">
                <a:latin typeface="宋体" panose="02010600030101010101" pitchFamily="2" charset="-122"/>
              </a:rPr>
              <a:t>见</a:t>
            </a:r>
            <a:r>
              <a:rPr lang="zh-CN" sz="2800">
                <a:latin typeface="宋体" panose="02010600030101010101" pitchFamily="2" charset="-122"/>
              </a:rPr>
              <a:t>的攻击方法</a:t>
            </a:r>
            <a:r>
              <a:rPr lang="zh-CN" altLang="zh-CN" sz="2800">
                <a:latin typeface="宋体" panose="02010600030101010101" pitchFamily="2" charset="-122"/>
              </a:rPr>
              <a:t>:</a:t>
            </a:r>
            <a:endParaRPr lang="en-US" altLang="zh-CN" sz="2800">
              <a:latin typeface="宋体" panose="02010600030101010101" pitchFamily="2" charset="-122"/>
            </a:endParaRPr>
          </a:p>
          <a:p>
            <a:pPr>
              <a:lnSpc>
                <a:spcPct val="120000"/>
              </a:lnSpc>
            </a:pPr>
            <a:r>
              <a:rPr lang="zh-CN" altLang="en-US" sz="2400">
                <a:latin typeface="宋体" panose="02010600030101010101" pitchFamily="2" charset="-122"/>
              </a:rPr>
              <a:t>穷举攻击：不依赖于任何算法细节，仅与</a:t>
            </a:r>
            <a:r>
              <a:rPr lang="en-US" altLang="zh-CN" sz="2400">
                <a:latin typeface="宋体" panose="02010600030101010101" pitchFamily="2" charset="-122"/>
              </a:rPr>
              <a:t>Hash</a:t>
            </a:r>
            <a:r>
              <a:rPr lang="zh-CN" altLang="en-US" sz="2400">
                <a:latin typeface="宋体" panose="02010600030101010101" pitchFamily="2" charset="-122"/>
              </a:rPr>
              <a:t>值长度有关</a:t>
            </a:r>
            <a:r>
              <a:rPr lang="zh-CN" altLang="en-US" sz="2800">
                <a:latin typeface="宋体" panose="02010600030101010101" pitchFamily="2" charset="-122"/>
              </a:rPr>
              <a:t>；</a:t>
            </a:r>
            <a:endParaRPr lang="en-US" altLang="zh-CN" sz="2800">
              <a:latin typeface="宋体" panose="02010600030101010101" pitchFamily="2" charset="-122"/>
            </a:endParaRPr>
          </a:p>
          <a:p>
            <a:pPr lvl="1">
              <a:lnSpc>
                <a:spcPct val="120000"/>
              </a:lnSpc>
            </a:pPr>
            <a:r>
              <a:rPr lang="zh-CN" altLang="zh-CN">
                <a:latin typeface="宋体" panose="02010600030101010101" pitchFamily="2" charset="-122"/>
              </a:rPr>
              <a:t>－生日攻击法(Birthday Attack)</a:t>
            </a:r>
            <a:r>
              <a:rPr lang="zh-CN" altLang="en-US">
                <a:latin typeface="宋体" panose="02010600030101010101" pitchFamily="2" charset="-122"/>
              </a:rPr>
              <a:t>：</a:t>
            </a:r>
            <a:r>
              <a:rPr lang="zh-CN" altLang="en-US"/>
              <a:t>没有利用</a:t>
            </a:r>
            <a:r>
              <a:rPr lang="en-US" altLang="zh-CN"/>
              <a:t>Hash</a:t>
            </a:r>
            <a:r>
              <a:rPr lang="zh-CN" altLang="en-US"/>
              <a:t>函数的结构和任何代数弱性质，只依赖于消息摘要的长度，即</a:t>
            </a:r>
            <a:r>
              <a:rPr lang="en-US" altLang="zh-CN"/>
              <a:t>Hash</a:t>
            </a:r>
            <a:r>
              <a:rPr lang="zh-CN" altLang="en-US"/>
              <a:t>值的长度。</a:t>
            </a:r>
            <a:endParaRPr lang="en-US" altLang="zh-CN">
              <a:latin typeface="宋体" panose="02010600030101010101" pitchFamily="2" charset="-122"/>
            </a:endParaRPr>
          </a:p>
          <a:p>
            <a:pPr lvl="1">
              <a:lnSpc>
                <a:spcPct val="120000"/>
              </a:lnSpc>
            </a:pPr>
            <a:r>
              <a:rPr lang="zh-CN" altLang="zh-CN">
                <a:latin typeface="宋体" panose="02010600030101010101" pitchFamily="2" charset="-122"/>
              </a:rPr>
              <a:t>－中点交会攻击法(Meet-In-The-Middle)</a:t>
            </a:r>
            <a:r>
              <a:rPr lang="zh-CN" altLang="en-US">
                <a:latin typeface="宋体" panose="02010600030101010101" pitchFamily="2" charset="-122"/>
              </a:rPr>
              <a:t>：</a:t>
            </a:r>
            <a:r>
              <a:rPr lang="zh-CN" altLang="en-US"/>
              <a:t>是生日攻击的一种变形，不比较</a:t>
            </a:r>
            <a:r>
              <a:rPr lang="en-US" altLang="zh-CN"/>
              <a:t>Hash</a:t>
            </a:r>
            <a:r>
              <a:rPr lang="zh-CN" altLang="en-US"/>
              <a:t>值，而是比较链中的中间变量。这种攻击主要适用于攻击具有分组链结构的</a:t>
            </a:r>
            <a:r>
              <a:rPr lang="en-US" altLang="zh-CN"/>
              <a:t>Hash</a:t>
            </a:r>
            <a:r>
              <a:rPr lang="zh-CN" altLang="en-US"/>
              <a:t>方案。</a:t>
            </a:r>
            <a:endParaRPr lang="zh-CN" altLang="zh-CN">
              <a:latin typeface="宋体" panose="02010600030101010101" pitchFamily="2" charset="-122"/>
            </a:endParaRPr>
          </a:p>
          <a:p>
            <a:pPr>
              <a:lnSpc>
                <a:spcPct val="120000"/>
              </a:lnSpc>
            </a:pPr>
            <a:endParaRPr lang="en-US" altLang="zh-CN" sz="2800">
              <a:latin typeface="宋体" panose="02010600030101010101" pitchFamily="2" charset="-122"/>
            </a:endParaRPr>
          </a:p>
          <a:p>
            <a:pPr>
              <a:lnSpc>
                <a:spcPct val="120000"/>
              </a:lnSpc>
            </a:pPr>
            <a:r>
              <a:rPr lang="zh-CN" altLang="en-US" sz="2400">
                <a:latin typeface="宋体" panose="02010600030101010101" pitchFamily="2" charset="-122"/>
              </a:rPr>
              <a:t>密码分析：依赖于具体算法的设计缺点。</a:t>
            </a:r>
            <a:endParaRPr lang="zh-CN" altLang="en-US" sz="2400">
              <a:latin typeface="宋体" panose="02010600030101010101" pitchFamily="2" charset="-122"/>
            </a:endParaRPr>
          </a:p>
          <a:p>
            <a:pPr>
              <a:lnSpc>
                <a:spcPct val="120000"/>
              </a:lnSpc>
            </a:pPr>
            <a:r>
              <a:rPr lang="zh-CN" altLang="zh-CN" sz="2800">
                <a:latin typeface="宋体" panose="02010600030101010101" pitchFamily="2" charset="-122"/>
              </a:rPr>
              <a:t>  </a:t>
            </a:r>
            <a:endParaRPr lang="zh-CN" altLang="zh-CN" sz="28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457200" y="0"/>
            <a:ext cx="3827463" cy="836613"/>
          </a:xfrm>
        </p:spPr>
        <p:txBody>
          <a:bodyPr/>
          <a:lstStyle/>
          <a:p>
            <a:pPr algn="l" eaLnBrk="1" hangingPunct="1"/>
            <a:r>
              <a:rPr lang="zh-CN" altLang="en-US" sz="3200" smtClean="0"/>
              <a:t>一、密码分析攻击</a:t>
            </a:r>
            <a:endParaRPr lang="zh-CN" altLang="en-US" sz="3200" smtClean="0"/>
          </a:p>
        </p:txBody>
      </p:sp>
      <p:sp>
        <p:nvSpPr>
          <p:cNvPr id="54275" name="内容占位符 2"/>
          <p:cNvSpPr>
            <a:spLocks noGrp="1"/>
          </p:cNvSpPr>
          <p:nvPr>
            <p:ph idx="1"/>
          </p:nvPr>
        </p:nvSpPr>
        <p:spPr>
          <a:xfrm>
            <a:off x="395288" y="1125538"/>
            <a:ext cx="8229600" cy="4525962"/>
          </a:xfrm>
        </p:spPr>
        <p:txBody>
          <a:bodyPr/>
          <a:lstStyle/>
          <a:p>
            <a:pPr eaLnBrk="1" hangingPunct="1">
              <a:buFontTx/>
              <a:buNone/>
            </a:pPr>
            <a:r>
              <a:rPr lang="en-US" altLang="zh-CN" smtClean="0"/>
              <a:t>•   </a:t>
            </a:r>
            <a:r>
              <a:rPr lang="zh-CN" altLang="en-US" sz="2400" smtClean="0"/>
              <a:t>对</a:t>
            </a:r>
            <a:r>
              <a:rPr lang="en-US" altLang="zh-CN" sz="2400" smtClean="0"/>
              <a:t>hash</a:t>
            </a:r>
            <a:r>
              <a:rPr lang="zh-CN" altLang="en-US" sz="2400" smtClean="0"/>
              <a:t>函数的密码分析攻击：利用算法的某种性质而不是通过穷举来进行攻击。</a:t>
            </a:r>
            <a:endParaRPr lang="zh-CN" altLang="en-US" sz="2400" smtClean="0"/>
          </a:p>
          <a:p>
            <a:pPr eaLnBrk="1" hangingPunct="1">
              <a:buFontTx/>
              <a:buNone/>
            </a:pPr>
            <a:r>
              <a:rPr lang="en-US" altLang="zh-CN" sz="2400" smtClean="0"/>
              <a:t>•   </a:t>
            </a:r>
            <a:r>
              <a:rPr lang="zh-CN" altLang="en-US" sz="2400" smtClean="0"/>
              <a:t>评价</a:t>
            </a:r>
            <a:r>
              <a:rPr lang="en-US" altLang="zh-CN" sz="2400" smtClean="0"/>
              <a:t>hash</a:t>
            </a:r>
            <a:r>
              <a:rPr lang="zh-CN" altLang="en-US" sz="2400" smtClean="0"/>
              <a:t>算法抗密码分析能力的方法是：将其与穷举攻击所需的代价相比，也就是说，理想的</a:t>
            </a:r>
            <a:r>
              <a:rPr lang="en-US" altLang="zh-CN" sz="2400" smtClean="0"/>
              <a:t>hash</a:t>
            </a:r>
            <a:r>
              <a:rPr lang="zh-CN" altLang="en-US" sz="2400" smtClean="0"/>
              <a:t>函数算法要求</a:t>
            </a:r>
            <a:r>
              <a:rPr lang="zh-CN" altLang="en-US" sz="2400" smtClean="0">
                <a:solidFill>
                  <a:srgbClr val="FF0000"/>
                </a:solidFill>
              </a:rPr>
              <a:t>密码分析攻击所需的代价大于或等于穷举攻击所需的代价</a:t>
            </a:r>
            <a:r>
              <a:rPr lang="zh-CN" altLang="en-US" sz="2400" smtClean="0"/>
              <a:t>。</a:t>
            </a:r>
            <a:endParaRPr lang="zh-CN" altLang="en-US" sz="2400" smtClean="0"/>
          </a:p>
          <a:p>
            <a:pPr eaLnBrk="1" hangingPunct="1">
              <a:buFontTx/>
              <a:buNone/>
            </a:pPr>
            <a:r>
              <a:rPr lang="en-US" altLang="zh-CN" sz="2400" smtClean="0"/>
              <a:t>•   </a:t>
            </a:r>
            <a:r>
              <a:rPr lang="zh-CN" altLang="en-US" sz="2400" smtClean="0"/>
              <a:t>最近这些年，人们在研究对</a:t>
            </a:r>
            <a:r>
              <a:rPr lang="en-US" altLang="zh-CN" sz="2400" smtClean="0"/>
              <a:t>Hash</a:t>
            </a:r>
            <a:r>
              <a:rPr lang="zh-CN" altLang="en-US" sz="2400" smtClean="0"/>
              <a:t>函数的密码分析攻击方面做了大量的工作，其中有些攻击是成功的。</a:t>
            </a:r>
            <a:endParaRPr lang="en-US" altLang="zh-CN" sz="2400" smtClean="0"/>
          </a:p>
          <a:p>
            <a:pPr eaLnBrk="1" hangingPunct="1"/>
            <a:r>
              <a:rPr lang="zh-CN" altLang="en-US" sz="2400" smtClean="0"/>
              <a:t>主要集中在</a:t>
            </a:r>
            <a:endParaRPr lang="en-US" altLang="zh-CN" sz="2400" smtClean="0"/>
          </a:p>
          <a:p>
            <a:pPr lvl="1" eaLnBrk="1" hangingPunct="1"/>
            <a:r>
              <a:rPr lang="zh-CN" altLang="en-US" sz="2000" smtClean="0"/>
              <a:t>对迭代型</a:t>
            </a:r>
            <a:r>
              <a:rPr lang="en-US" altLang="zh-CN" sz="2000" smtClean="0"/>
              <a:t>Hash</a:t>
            </a:r>
            <a:r>
              <a:rPr lang="zh-CN" altLang="en-US" sz="2000" smtClean="0"/>
              <a:t>函数的压缩函数 </a:t>
            </a:r>
            <a:r>
              <a:rPr lang="en-US" altLang="zh-CN" sz="2000" smtClean="0"/>
              <a:t>f </a:t>
            </a:r>
            <a:r>
              <a:rPr lang="zh-CN" altLang="en-US" sz="2000" smtClean="0"/>
              <a:t>的内部结构的分析</a:t>
            </a:r>
            <a:r>
              <a:rPr lang="en-US" altLang="zh-CN" sz="2000" smtClean="0"/>
              <a:t>,</a:t>
            </a:r>
            <a:endParaRPr lang="en-US" altLang="zh-CN" sz="2000" smtClean="0"/>
          </a:p>
          <a:p>
            <a:pPr lvl="1" eaLnBrk="1" hangingPunct="1"/>
            <a:r>
              <a:rPr lang="zh-CN" altLang="en-US" sz="2000" smtClean="0"/>
              <a:t>试图找到能由 </a:t>
            </a:r>
            <a:r>
              <a:rPr lang="en-US" altLang="zh-CN" sz="2000" smtClean="0"/>
              <a:t>f </a:t>
            </a:r>
            <a:r>
              <a:rPr lang="zh-CN" altLang="en-US" sz="2000" smtClean="0"/>
              <a:t>的单步执行产生碰撞的有效方法。</a:t>
            </a:r>
            <a:endParaRPr lang="zh-CN" altLang="en-US" sz="200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subTitle" idx="4294967295"/>
          </p:nvPr>
        </p:nvSpPr>
        <p:spPr>
          <a:xfrm>
            <a:off x="358775" y="2492375"/>
            <a:ext cx="8785225" cy="3349625"/>
          </a:xfrm>
        </p:spPr>
        <p:txBody>
          <a:bodyPr/>
          <a:lstStyle/>
          <a:p>
            <a:pPr marL="287655" indent="-6350" eaLnBrk="1" hangingPunct="1">
              <a:buFontTx/>
              <a:buNone/>
            </a:pPr>
            <a:r>
              <a:rPr lang="zh-CN" altLang="en-US" sz="2400" smtClean="0">
                <a:solidFill>
                  <a:srgbClr val="800000"/>
                </a:solidFill>
              </a:rPr>
              <a:t>相</a:t>
            </a:r>
            <a:r>
              <a:rPr lang="zh-CN" sz="2400" smtClean="0">
                <a:solidFill>
                  <a:srgbClr val="800000"/>
                </a:solidFill>
              </a:rPr>
              <a:t>关问题</a:t>
            </a:r>
            <a:endParaRPr lang="zh-CN" sz="2400" smtClean="0">
              <a:solidFill>
                <a:srgbClr val="800000"/>
              </a:solidFill>
            </a:endParaRPr>
          </a:p>
          <a:p>
            <a:pPr marL="287655" indent="-6350" eaLnBrk="1" hangingPunct="1">
              <a:buFontTx/>
              <a:buNone/>
            </a:pPr>
            <a:r>
              <a:rPr lang="zh-CN" altLang="zh-CN" sz="2400" smtClean="0"/>
              <a:t>      </a:t>
            </a:r>
            <a:r>
              <a:rPr lang="zh-CN" sz="2400" smtClean="0"/>
              <a:t>已知一散列函数</a:t>
            </a:r>
            <a:r>
              <a:rPr lang="zh-CN" altLang="zh-CN" sz="2400" smtClean="0"/>
              <a:t>H</a:t>
            </a:r>
            <a:r>
              <a:rPr lang="zh-CN" sz="2400" smtClean="0"/>
              <a:t>有</a:t>
            </a:r>
            <a:r>
              <a:rPr lang="zh-CN" altLang="zh-CN" sz="2400" smtClean="0"/>
              <a:t>n</a:t>
            </a:r>
            <a:r>
              <a:rPr lang="zh-CN" sz="2400" smtClean="0"/>
              <a:t>个可能的输出，</a:t>
            </a:r>
            <a:r>
              <a:rPr lang="zh-CN" altLang="zh-CN" sz="2400" smtClean="0">
                <a:solidFill>
                  <a:srgbClr val="FF3300"/>
                </a:solidFill>
              </a:rPr>
              <a:t>H(x)</a:t>
            </a:r>
            <a:r>
              <a:rPr lang="zh-CN" sz="2400" smtClean="0">
                <a:solidFill>
                  <a:srgbClr val="FF3300"/>
                </a:solidFill>
              </a:rPr>
              <a:t>是一个特定的输出</a:t>
            </a:r>
            <a:r>
              <a:rPr lang="zh-CN" sz="2400" smtClean="0"/>
              <a:t>，如果对</a:t>
            </a:r>
            <a:r>
              <a:rPr lang="zh-CN" altLang="zh-CN" sz="2400" smtClean="0"/>
              <a:t>H</a:t>
            </a:r>
            <a:r>
              <a:rPr lang="zh-CN" sz="2400" smtClean="0"/>
              <a:t>随机取</a:t>
            </a:r>
            <a:r>
              <a:rPr lang="zh-CN" altLang="zh-CN" sz="2400" smtClean="0"/>
              <a:t>k</a:t>
            </a:r>
            <a:r>
              <a:rPr lang="zh-CN" sz="2400" smtClean="0"/>
              <a:t>个输入，则至少有一个输入</a:t>
            </a:r>
            <a:r>
              <a:rPr lang="zh-CN" altLang="zh-CN" sz="2400" smtClean="0"/>
              <a:t>y</a:t>
            </a:r>
            <a:r>
              <a:rPr lang="zh-CN" sz="2400" smtClean="0"/>
              <a:t>使得</a:t>
            </a:r>
            <a:r>
              <a:rPr lang="zh-CN" altLang="zh-CN" sz="2400" smtClean="0"/>
              <a:t>H(y)=H(x)</a:t>
            </a:r>
            <a:r>
              <a:rPr lang="zh-CN" sz="2400" smtClean="0"/>
              <a:t>的概率为</a:t>
            </a:r>
            <a:r>
              <a:rPr lang="zh-CN" altLang="zh-CN" sz="2400" smtClean="0"/>
              <a:t>0.5</a:t>
            </a:r>
            <a:r>
              <a:rPr lang="zh-CN" sz="2400" smtClean="0"/>
              <a:t>时，</a:t>
            </a:r>
            <a:r>
              <a:rPr lang="zh-CN" altLang="zh-CN" sz="2400" smtClean="0"/>
              <a:t>k</a:t>
            </a:r>
            <a:r>
              <a:rPr lang="zh-CN" sz="2400" smtClean="0"/>
              <a:t>有多大？</a:t>
            </a:r>
            <a:endParaRPr lang="zh-CN" sz="2400" smtClean="0"/>
          </a:p>
          <a:p>
            <a:pPr marL="287655" indent="-6350" eaLnBrk="1" hangingPunct="1">
              <a:buFontTx/>
              <a:buNone/>
            </a:pPr>
            <a:r>
              <a:rPr lang="zh-CN" altLang="zh-CN" sz="2400" smtClean="0"/>
              <a:t>     </a:t>
            </a:r>
            <a:r>
              <a:rPr lang="zh-CN" sz="2400" smtClean="0"/>
              <a:t>以后为叙述方便，称对散列函数</a:t>
            </a:r>
            <a:r>
              <a:rPr lang="zh-CN" altLang="zh-CN" sz="2400" smtClean="0"/>
              <a:t>H</a:t>
            </a:r>
            <a:r>
              <a:rPr lang="zh-CN" sz="2400" smtClean="0"/>
              <a:t>寻找上述</a:t>
            </a:r>
            <a:r>
              <a:rPr lang="zh-CN" altLang="zh-CN" sz="2400" smtClean="0"/>
              <a:t>y</a:t>
            </a:r>
            <a:r>
              <a:rPr lang="zh-CN" sz="2400" smtClean="0"/>
              <a:t>的攻击为</a:t>
            </a:r>
            <a:r>
              <a:rPr lang="zh-CN" sz="2400" smtClean="0">
                <a:solidFill>
                  <a:srgbClr val="FF0000"/>
                </a:solidFill>
              </a:rPr>
              <a:t>第</a:t>
            </a:r>
            <a:r>
              <a:rPr lang="zh-CN" altLang="zh-CN" sz="2400" smtClean="0">
                <a:solidFill>
                  <a:srgbClr val="FF0000"/>
                </a:solidFill>
              </a:rPr>
              <a:t>Ⅰ</a:t>
            </a:r>
            <a:r>
              <a:rPr lang="zh-CN" sz="2400" smtClean="0">
                <a:solidFill>
                  <a:srgbClr val="FF0000"/>
                </a:solidFill>
              </a:rPr>
              <a:t>类生日攻击</a:t>
            </a:r>
            <a:r>
              <a:rPr lang="zh-CN" sz="2400" smtClean="0"/>
              <a:t>。</a:t>
            </a:r>
            <a:endParaRPr lang="zh-CN" sz="2400" smtClean="0"/>
          </a:p>
        </p:txBody>
      </p:sp>
      <p:sp>
        <p:nvSpPr>
          <p:cNvPr id="55299" name="Rectangle 3"/>
          <p:cNvSpPr>
            <a:spLocks noGrp="1" noChangeArrowheads="1"/>
          </p:cNvSpPr>
          <p:nvPr>
            <p:ph type="ctrTitle" idx="4294967295"/>
          </p:nvPr>
        </p:nvSpPr>
        <p:spPr>
          <a:xfrm>
            <a:off x="0" y="476250"/>
            <a:ext cx="8077200" cy="685800"/>
          </a:xfrm>
        </p:spPr>
        <p:txBody>
          <a:bodyPr/>
          <a:lstStyle/>
          <a:p>
            <a:pPr algn="l" eaLnBrk="1" hangingPunct="1">
              <a:lnSpc>
                <a:spcPct val="150000"/>
              </a:lnSpc>
              <a:spcBef>
                <a:spcPct val="50000"/>
              </a:spcBef>
            </a:pPr>
            <a:r>
              <a:rPr lang="zh-CN" altLang="en-US" sz="3600" smtClean="0"/>
              <a:t>二、穷举攻击</a:t>
            </a:r>
            <a:endParaRPr lang="zh-CN" altLang="en-US" sz="3600" smtClean="0"/>
          </a:p>
        </p:txBody>
      </p:sp>
      <p:sp>
        <p:nvSpPr>
          <p:cNvPr id="55300" name="矩形 3"/>
          <p:cNvSpPr>
            <a:spLocks noChangeArrowheads="1"/>
          </p:cNvSpPr>
          <p:nvPr/>
        </p:nvSpPr>
        <p:spPr bwMode="auto">
          <a:xfrm>
            <a:off x="323850" y="1628775"/>
            <a:ext cx="3097213" cy="523875"/>
          </a:xfrm>
          <a:prstGeom prst="rect">
            <a:avLst/>
          </a:prstGeom>
          <a:noFill/>
          <a:ln w="9525">
            <a:noFill/>
            <a:miter lim="800000"/>
          </a:ln>
        </p:spPr>
        <p:txBody>
          <a:bodyPr wrap="none">
            <a:spAutoFit/>
          </a:bodyPr>
          <a:lstStyle/>
          <a:p>
            <a:r>
              <a:rPr lang="en-US" altLang="zh-CN" sz="2800"/>
              <a:t>1. </a:t>
            </a:r>
            <a:r>
              <a:rPr lang="zh-CN" altLang="en-US" sz="2800"/>
              <a:t>第一类生日攻击</a:t>
            </a:r>
            <a:endParaRPr lang="zh-CN" altLang="en-US" sz="280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subTitle" idx="1"/>
          </p:nvPr>
        </p:nvSpPr>
        <p:spPr>
          <a:xfrm>
            <a:off x="179388" y="260350"/>
            <a:ext cx="8382000" cy="6597650"/>
          </a:xfrm>
        </p:spPr>
        <p:txBody>
          <a:bodyPr/>
          <a:lstStyle/>
          <a:p>
            <a:pPr marL="287655" indent="-6350" algn="l" eaLnBrk="1" hangingPunct="1">
              <a:defRPr/>
            </a:pPr>
            <a:r>
              <a:rPr lang="zh-CN" sz="2400" dirty="0" smtClean="0"/>
              <a:t>因为</a:t>
            </a:r>
            <a:r>
              <a:rPr lang="zh-CN" altLang="zh-CN" sz="2400" dirty="0"/>
              <a:t>H</a:t>
            </a:r>
            <a:r>
              <a:rPr lang="zh-CN" sz="2400" dirty="0"/>
              <a:t>有</a:t>
            </a:r>
            <a:r>
              <a:rPr lang="zh-CN" altLang="zh-CN" sz="2400" dirty="0"/>
              <a:t>n</a:t>
            </a:r>
            <a:r>
              <a:rPr lang="zh-CN" sz="2400" dirty="0"/>
              <a:t>个可能的输出，</a:t>
            </a:r>
            <a:r>
              <a:rPr lang="zh-CN" sz="2400" dirty="0" smtClean="0"/>
              <a:t>所以</a:t>
            </a:r>
            <a:endParaRPr lang="en-US" altLang="zh-CN" sz="2400" dirty="0" smtClean="0"/>
          </a:p>
          <a:p>
            <a:pPr marL="287655" indent="-6350" algn="l" eaLnBrk="1" hangingPunct="1">
              <a:defRPr/>
            </a:pPr>
            <a:r>
              <a:rPr lang="en-US" altLang="zh-CN" sz="2400" dirty="0" smtClean="0"/>
              <a:t>      </a:t>
            </a:r>
            <a:r>
              <a:rPr lang="zh-CN" sz="2400" dirty="0" smtClean="0"/>
              <a:t>输入</a:t>
            </a:r>
            <a:r>
              <a:rPr lang="zh-CN" altLang="zh-CN" sz="2400" dirty="0"/>
              <a:t>y</a:t>
            </a:r>
            <a:r>
              <a:rPr lang="zh-CN" sz="2400" dirty="0"/>
              <a:t>产生的输出</a:t>
            </a:r>
            <a:r>
              <a:rPr lang="zh-CN" altLang="zh-CN" sz="2400" dirty="0"/>
              <a:t>H(y</a:t>
            </a:r>
            <a:r>
              <a:rPr lang="zh-CN" altLang="zh-CN" sz="2400" dirty="0" smtClean="0"/>
              <a:t>)</a:t>
            </a:r>
            <a:r>
              <a:rPr lang="zh-CN" sz="2400" dirty="0" smtClean="0"/>
              <a:t>等于特定</a:t>
            </a:r>
            <a:r>
              <a:rPr lang="zh-CN" sz="2400" dirty="0"/>
              <a:t>输出</a:t>
            </a:r>
            <a:r>
              <a:rPr lang="zh-CN" altLang="zh-CN" sz="2400" dirty="0"/>
              <a:t>H(x)</a:t>
            </a:r>
            <a:r>
              <a:rPr lang="zh-CN" sz="2400" dirty="0"/>
              <a:t>的概率是</a:t>
            </a:r>
            <a:r>
              <a:rPr lang="zh-CN" altLang="zh-CN" sz="2400" dirty="0"/>
              <a:t>1/n</a:t>
            </a:r>
            <a:r>
              <a:rPr lang="zh-CN" sz="2400" dirty="0" smtClean="0"/>
              <a:t>，</a:t>
            </a:r>
            <a:r>
              <a:rPr lang="zh-CN" altLang="en-US" sz="2400" dirty="0" smtClean="0"/>
              <a:t>所以</a:t>
            </a:r>
            <a:endParaRPr lang="en-US" altLang="zh-CN" sz="2400" dirty="0" smtClean="0"/>
          </a:p>
          <a:p>
            <a:pPr marL="287655" indent="-6350" algn="l" eaLnBrk="1" hangingPunct="1">
              <a:defRPr/>
            </a:pPr>
            <a:r>
              <a:rPr lang="en-US" altLang="zh-CN" sz="2400" dirty="0" smtClean="0"/>
              <a:t>       </a:t>
            </a:r>
            <a:r>
              <a:rPr lang="zh-CN" altLang="zh-CN" sz="2400" dirty="0" smtClean="0"/>
              <a:t>H</a:t>
            </a:r>
            <a:r>
              <a:rPr lang="zh-CN" altLang="zh-CN" sz="2400" dirty="0"/>
              <a:t>(y)≠H(x)</a:t>
            </a:r>
            <a:r>
              <a:rPr lang="zh-CN" sz="2400" dirty="0"/>
              <a:t>的概率是</a:t>
            </a:r>
            <a:r>
              <a:rPr lang="zh-CN" altLang="zh-CN" sz="2400" dirty="0"/>
              <a:t>1-1/n</a:t>
            </a:r>
            <a:r>
              <a:rPr lang="zh-CN" sz="2400" dirty="0" smtClean="0"/>
              <a:t>。</a:t>
            </a:r>
            <a:endParaRPr lang="en-US" altLang="zh-CN" sz="2400" dirty="0" smtClean="0"/>
          </a:p>
          <a:p>
            <a:pPr marL="287655" indent="-6350" algn="l" eaLnBrk="1" hangingPunct="1">
              <a:defRPr/>
            </a:pPr>
            <a:r>
              <a:rPr lang="zh-CN" altLang="zh-CN" sz="2400" dirty="0" smtClean="0"/>
              <a:t>y</a:t>
            </a:r>
            <a:r>
              <a:rPr lang="zh-CN" sz="2400" dirty="0"/>
              <a:t>取</a:t>
            </a:r>
            <a:r>
              <a:rPr lang="zh-CN" altLang="zh-CN" sz="2400" dirty="0"/>
              <a:t>k</a:t>
            </a:r>
            <a:r>
              <a:rPr lang="zh-CN" sz="2400" dirty="0"/>
              <a:t>个随机值而函数的</a:t>
            </a:r>
            <a:r>
              <a:rPr lang="zh-CN" altLang="zh-CN" sz="2400" dirty="0"/>
              <a:t>k</a:t>
            </a:r>
            <a:r>
              <a:rPr lang="zh-CN" sz="2400" dirty="0"/>
              <a:t>个输出中没有一个等于</a:t>
            </a:r>
            <a:r>
              <a:rPr lang="zh-CN" altLang="zh-CN" sz="2400" dirty="0"/>
              <a:t>H(x)</a:t>
            </a:r>
            <a:r>
              <a:rPr lang="zh-CN" sz="2400" dirty="0"/>
              <a:t>，其概率等于每个输出都不等于</a:t>
            </a:r>
            <a:r>
              <a:rPr lang="zh-CN" altLang="zh-CN" sz="2400" dirty="0"/>
              <a:t>H(x)</a:t>
            </a:r>
            <a:r>
              <a:rPr lang="zh-CN" sz="2400" dirty="0"/>
              <a:t>的概率之积，为</a:t>
            </a:r>
            <a:r>
              <a:rPr lang="zh-CN" altLang="zh-CN" sz="2400" dirty="0"/>
              <a:t>[1-1/n]</a:t>
            </a:r>
            <a:r>
              <a:rPr lang="zh-CN" altLang="zh-CN" sz="2400" baseline="30000" dirty="0"/>
              <a:t>k</a:t>
            </a:r>
            <a:r>
              <a:rPr lang="zh-CN" sz="2400" dirty="0" smtClean="0"/>
              <a:t>，</a:t>
            </a:r>
            <a:endParaRPr lang="en-US" altLang="zh-CN" sz="2400" dirty="0" smtClean="0"/>
          </a:p>
          <a:p>
            <a:pPr marL="287655" indent="-6350" algn="l" eaLnBrk="1" hangingPunct="1">
              <a:defRPr/>
            </a:pPr>
            <a:r>
              <a:rPr lang="zh-CN" sz="2400" dirty="0" smtClean="0"/>
              <a:t>所以</a:t>
            </a:r>
            <a:r>
              <a:rPr lang="zh-CN" altLang="en-US" sz="2400" dirty="0" smtClean="0"/>
              <a:t>，</a:t>
            </a:r>
            <a:r>
              <a:rPr lang="zh-CN" altLang="zh-CN" sz="2400" dirty="0" smtClean="0"/>
              <a:t>y</a:t>
            </a:r>
            <a:r>
              <a:rPr lang="zh-CN" sz="2400" dirty="0"/>
              <a:t>取</a:t>
            </a:r>
            <a:r>
              <a:rPr lang="zh-CN" altLang="zh-CN" sz="2400" dirty="0"/>
              <a:t>k</a:t>
            </a:r>
            <a:r>
              <a:rPr lang="zh-CN" sz="2400" dirty="0"/>
              <a:t>个随机值得到函数的</a:t>
            </a:r>
            <a:r>
              <a:rPr lang="zh-CN" altLang="zh-CN" sz="2400" dirty="0"/>
              <a:t>k</a:t>
            </a:r>
            <a:r>
              <a:rPr lang="zh-CN" sz="2400" dirty="0"/>
              <a:t>个输出中至少有一个等于</a:t>
            </a:r>
            <a:r>
              <a:rPr lang="zh-CN" altLang="zh-CN" sz="2400" dirty="0"/>
              <a:t>H(x)</a:t>
            </a:r>
            <a:r>
              <a:rPr lang="zh-CN" sz="2400" dirty="0"/>
              <a:t>的概率为</a:t>
            </a:r>
            <a:r>
              <a:rPr lang="zh-CN" altLang="zh-CN" sz="2400" dirty="0"/>
              <a:t>1-[1-1/n</a:t>
            </a:r>
            <a:r>
              <a:rPr lang="zh-CN" altLang="zh-CN" sz="2400" dirty="0" smtClean="0"/>
              <a:t>]</a:t>
            </a:r>
            <a:r>
              <a:rPr lang="zh-CN" altLang="zh-CN" sz="2400" baseline="30000" dirty="0" smtClean="0"/>
              <a:t>k</a:t>
            </a:r>
            <a:r>
              <a:rPr lang="zh-CN" sz="2400" dirty="0" smtClean="0"/>
              <a:t>。</a:t>
            </a:r>
            <a:endParaRPr lang="en-US" altLang="zh-CN" sz="2400" dirty="0" smtClean="0"/>
          </a:p>
          <a:p>
            <a:pPr marL="287655" indent="-6350" algn="l" eaLnBrk="1" hangingPunct="1">
              <a:defRPr/>
            </a:pPr>
            <a:r>
              <a:rPr lang="en-US" altLang="zh-CN" sz="2400" dirty="0" smtClean="0"/>
              <a:t>     </a:t>
            </a:r>
            <a:r>
              <a:rPr lang="zh-CN" altLang="zh-CN" sz="2400" dirty="0" smtClean="0"/>
              <a:t> 由(1+x)</a:t>
            </a:r>
            <a:r>
              <a:rPr lang="zh-CN" altLang="zh-CN" sz="2400" baseline="30000" dirty="0" smtClean="0"/>
              <a:t>k</a:t>
            </a:r>
            <a:r>
              <a:rPr lang="zh-CN" altLang="zh-CN" sz="2400" dirty="0" smtClean="0"/>
              <a:t>≈1+kx，其中|x|&lt;&lt;1，可得</a:t>
            </a:r>
            <a:endParaRPr lang="zh-CN" altLang="zh-CN" sz="2400" dirty="0" smtClean="0"/>
          </a:p>
          <a:p>
            <a:pPr eaLnBrk="1" hangingPunct="1">
              <a:defRPr/>
            </a:pPr>
            <a:r>
              <a:rPr lang="zh-CN" altLang="zh-CN" sz="2400" dirty="0" smtClean="0"/>
              <a:t>1-[1-1/n]</a:t>
            </a:r>
            <a:r>
              <a:rPr lang="zh-CN" altLang="zh-CN" sz="2400" baseline="30000" dirty="0" smtClean="0"/>
              <a:t>k</a:t>
            </a:r>
            <a:r>
              <a:rPr lang="zh-CN" altLang="zh-CN" sz="2400" dirty="0" smtClean="0"/>
              <a:t>≈1-[1-k/n]=k/n</a:t>
            </a:r>
            <a:endParaRPr lang="zh-CN" altLang="zh-CN" sz="2400" dirty="0" smtClean="0"/>
          </a:p>
          <a:p>
            <a:pPr eaLnBrk="1" hangingPunct="1">
              <a:defRPr/>
            </a:pPr>
            <a:r>
              <a:rPr lang="zh-CN" altLang="zh-CN" sz="2400" dirty="0" smtClean="0"/>
              <a:t>        若使上述概率等于0.5，则k=n/2。</a:t>
            </a:r>
            <a:endParaRPr lang="en-US" altLang="zh-CN" sz="2400" dirty="0" smtClean="0"/>
          </a:p>
          <a:p>
            <a:pPr eaLnBrk="1" hangingPunct="1">
              <a:defRPr/>
            </a:pPr>
            <a:r>
              <a:rPr lang="en-US" altLang="zh-CN" sz="2400" dirty="0" smtClean="0"/>
              <a:t>      </a:t>
            </a:r>
            <a:r>
              <a:rPr lang="zh-CN" altLang="zh-CN" sz="2400" dirty="0" smtClean="0"/>
              <a:t>特别地，如果H的输出为m比特长，即可能的输出个数n=2</a:t>
            </a:r>
            <a:r>
              <a:rPr lang="zh-CN" altLang="zh-CN" sz="2400" baseline="30000" dirty="0" smtClean="0"/>
              <a:t>m</a:t>
            </a:r>
            <a:r>
              <a:rPr lang="zh-CN" altLang="zh-CN" sz="2400" dirty="0" smtClean="0"/>
              <a:t>，则k=2</a:t>
            </a:r>
            <a:r>
              <a:rPr lang="zh-CN" altLang="zh-CN" sz="2400" baseline="30000" dirty="0" smtClean="0"/>
              <a:t>m-1</a:t>
            </a:r>
            <a:r>
              <a:rPr lang="zh-CN" altLang="zh-CN" sz="2400" dirty="0" smtClean="0"/>
              <a:t>。</a:t>
            </a:r>
            <a:endParaRPr lang="zh-CN" sz="2400"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subTitle" idx="1"/>
          </p:nvPr>
        </p:nvSpPr>
        <p:spPr>
          <a:xfrm>
            <a:off x="250825" y="188913"/>
            <a:ext cx="8713788" cy="6480175"/>
          </a:xfrm>
        </p:spPr>
        <p:txBody>
          <a:bodyPr/>
          <a:lstStyle/>
          <a:p>
            <a:pPr marL="287655" indent="-6350" algn="l" eaLnBrk="1" hangingPunct="1"/>
            <a:r>
              <a:rPr lang="zh-CN" altLang="zh-CN" smtClean="0">
                <a:solidFill>
                  <a:srgbClr val="800000"/>
                </a:solidFill>
              </a:rPr>
              <a:t>2. </a:t>
            </a:r>
            <a:r>
              <a:rPr lang="zh-CN" smtClean="0">
                <a:solidFill>
                  <a:srgbClr val="800000"/>
                </a:solidFill>
              </a:rPr>
              <a:t>生日悖论</a:t>
            </a:r>
            <a:endParaRPr lang="zh-CN" smtClean="0">
              <a:solidFill>
                <a:srgbClr val="800000"/>
              </a:solidFill>
            </a:endParaRPr>
          </a:p>
          <a:p>
            <a:pPr marL="287655" indent="-6350" algn="l" eaLnBrk="1" hangingPunct="1"/>
            <a:r>
              <a:rPr lang="zh-CN" altLang="zh-CN" smtClean="0"/>
              <a:t>    </a:t>
            </a:r>
            <a:endParaRPr lang="en-US" altLang="zh-CN" smtClean="0"/>
          </a:p>
          <a:p>
            <a:pPr marL="287655" indent="-6350" algn="l" eaLnBrk="1" hangingPunct="1"/>
            <a:r>
              <a:rPr lang="zh-CN" sz="2800" smtClean="0"/>
              <a:t>生日悖论是考虑这样一个问题：在</a:t>
            </a:r>
            <a:r>
              <a:rPr lang="zh-CN" altLang="zh-CN" sz="2800" smtClean="0"/>
              <a:t>k</a:t>
            </a:r>
            <a:r>
              <a:rPr lang="zh-CN" sz="2800" smtClean="0"/>
              <a:t>个人中至少有两个人的生日相同的概率大于</a:t>
            </a:r>
            <a:r>
              <a:rPr lang="zh-CN" altLang="zh-CN" sz="2800" smtClean="0"/>
              <a:t>0.5</a:t>
            </a:r>
            <a:r>
              <a:rPr lang="zh-CN" sz="2800" smtClean="0"/>
              <a:t>时，</a:t>
            </a:r>
            <a:r>
              <a:rPr lang="zh-CN" altLang="zh-CN" sz="2800" smtClean="0"/>
              <a:t>k</a:t>
            </a:r>
            <a:r>
              <a:rPr lang="zh-CN" sz="2800" smtClean="0"/>
              <a:t>至少多大？</a:t>
            </a:r>
            <a:endParaRPr lang="en-US" altLang="zh-CN" sz="2800" smtClean="0"/>
          </a:p>
          <a:p>
            <a:pPr marL="287655" indent="-6350" algn="l" eaLnBrk="1" hangingPunct="1"/>
            <a:r>
              <a:rPr lang="zh-CN" altLang="zh-CN" sz="2800" smtClean="0"/>
              <a:t> 为了回答这一问题，首先定义下述概率：设有k个整数项，每一项都在1到n之间等可能地取值，则k个整数项中至少有两个取值相同的概率为P(n, k)。</a:t>
            </a:r>
            <a:endParaRPr lang="en-US" altLang="zh-CN" sz="2800" smtClean="0"/>
          </a:p>
          <a:p>
            <a:pPr marL="287655" indent="-6350" algn="l" eaLnBrk="1" hangingPunct="1"/>
            <a:endParaRPr lang="en-US" altLang="zh-CN" sz="2800" smtClean="0"/>
          </a:p>
          <a:p>
            <a:pPr marL="287655" indent="-6350" algn="l" eaLnBrk="1" hangingPunct="1"/>
            <a:r>
              <a:rPr lang="zh-CN" altLang="zh-CN" sz="2800" smtClean="0"/>
              <a:t>生日悖论就是求使得P(365,k)≥0.5的最小k</a:t>
            </a:r>
            <a:r>
              <a:rPr lang="en-US" altLang="zh-CN" sz="2800" smtClean="0"/>
              <a:t>.</a:t>
            </a:r>
            <a:endParaRPr lang="en-US" altLang="zh-CN" sz="2800" smtClean="0"/>
          </a:p>
          <a:p>
            <a:pPr marL="287655" indent="-6350" algn="l" eaLnBrk="1" hangingPunct="1"/>
            <a:endParaRPr lang="zh-CN" altLang="zh-CN"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body" sz="half" idx="1"/>
          </p:nvPr>
        </p:nvSpPr>
        <p:spPr>
          <a:xfrm>
            <a:off x="179388" y="404813"/>
            <a:ext cx="8642350" cy="1873250"/>
          </a:xfrm>
        </p:spPr>
        <p:txBody>
          <a:bodyPr/>
          <a:lstStyle/>
          <a:p>
            <a:pPr eaLnBrk="1" hangingPunct="1"/>
            <a:r>
              <a:rPr lang="zh-CN" sz="2800" smtClean="0"/>
              <a:t>首先考虑</a:t>
            </a:r>
            <a:r>
              <a:rPr lang="zh-CN" altLang="zh-CN" sz="2800" smtClean="0"/>
              <a:t>k</a:t>
            </a:r>
            <a:r>
              <a:rPr lang="zh-CN" sz="2800" smtClean="0"/>
              <a:t>个数据项中任意两个取值都不同的概率，记为</a:t>
            </a:r>
            <a:r>
              <a:rPr lang="zh-CN" altLang="zh-CN" sz="2800" smtClean="0"/>
              <a:t>Q(365, k)</a:t>
            </a:r>
            <a:r>
              <a:rPr lang="zh-CN" sz="2800" smtClean="0"/>
              <a:t>。如果</a:t>
            </a:r>
            <a:r>
              <a:rPr lang="zh-CN" altLang="zh-CN" sz="2800" smtClean="0"/>
              <a:t>k&gt;365</a:t>
            </a:r>
            <a:r>
              <a:rPr lang="zh-CN" sz="2800" smtClean="0"/>
              <a:t>，则不可能使得任意两个数据都不相同，因此假定</a:t>
            </a:r>
            <a:r>
              <a:rPr lang="zh-CN" altLang="zh-CN" sz="2800" smtClean="0"/>
              <a:t>k≤365</a:t>
            </a:r>
            <a:r>
              <a:rPr lang="zh-CN" sz="2800" smtClean="0"/>
              <a:t>。</a:t>
            </a:r>
            <a:r>
              <a:rPr lang="zh-CN" altLang="zh-CN" sz="2800" smtClean="0"/>
              <a:t>k</a:t>
            </a:r>
            <a:r>
              <a:rPr lang="zh-CN" sz="2800" smtClean="0"/>
              <a:t>个数据项中任意两个都不相同的所有取值方式数为</a:t>
            </a:r>
            <a:endParaRPr lang="en-US" altLang="zh-CN" sz="2800" smtClean="0"/>
          </a:p>
          <a:p>
            <a:pPr eaLnBrk="1" hangingPunct="1"/>
            <a:endParaRPr lang="en-US" altLang="zh-CN" sz="2800" smtClean="0"/>
          </a:p>
          <a:p>
            <a:pPr eaLnBrk="1" hangingPunct="1"/>
            <a:endParaRPr lang="en-US" altLang="zh-CN" sz="2800" smtClean="0"/>
          </a:p>
          <a:p>
            <a:pPr eaLnBrk="1" hangingPunct="1"/>
            <a:r>
              <a:rPr lang="zh-CN" altLang="zh-CN" sz="2800" smtClean="0"/>
              <a:t>如果去掉任意两个都不相同这一限制条件，可得k个数据项中所有取值方式数为365</a:t>
            </a:r>
            <a:r>
              <a:rPr lang="zh-CN" altLang="zh-CN" sz="2800" baseline="30000" smtClean="0"/>
              <a:t>k</a:t>
            </a:r>
            <a:r>
              <a:rPr lang="zh-CN" altLang="zh-CN" sz="2800" smtClean="0"/>
              <a:t>。所以可得</a:t>
            </a:r>
            <a:endParaRPr lang="zh-CN" altLang="zh-CN" sz="2800" smtClean="0"/>
          </a:p>
          <a:p>
            <a:pPr eaLnBrk="1" hangingPunct="1"/>
            <a:endParaRPr lang="zh-CN" altLang="zh-CN" sz="2800" smtClean="0"/>
          </a:p>
        </p:txBody>
      </p:sp>
      <p:graphicFrame>
        <p:nvGraphicFramePr>
          <p:cNvPr id="4098" name="Object 3"/>
          <p:cNvGraphicFramePr>
            <a:graphicFrameLocks noChangeAspect="1"/>
          </p:cNvGraphicFramePr>
          <p:nvPr>
            <p:ph sz="half" idx="2"/>
          </p:nvPr>
        </p:nvGraphicFramePr>
        <p:xfrm>
          <a:off x="1258888" y="2133600"/>
          <a:ext cx="5888037" cy="939800"/>
        </p:xfrm>
        <a:graphic>
          <a:graphicData uri="http://schemas.openxmlformats.org/presentationml/2006/ole">
            <mc:AlternateContent xmlns:mc="http://schemas.openxmlformats.org/markup-compatibility/2006">
              <mc:Choice xmlns:v="urn:schemas-microsoft-com:vml" Requires="v">
                <p:oleObj spid="_x0000_s4097" name="" r:id="rId1" imgW="59131200" imgH="10058400" progId="Equation.DSMT4">
                  <p:embed/>
                </p:oleObj>
              </mc:Choice>
              <mc:Fallback>
                <p:oleObj name="" r:id="rId1" imgW="59131200" imgH="10058400" progId="Equation.DSMT4">
                  <p:embed/>
                  <p:pic>
                    <p:nvPicPr>
                      <p:cNvPr id="0" name="Object 3"/>
                      <p:cNvPicPr>
                        <a:picLocks noChangeAspect="1"/>
                      </p:cNvPicPr>
                      <p:nvPr/>
                    </p:nvPicPr>
                    <p:blipFill>
                      <a:blip r:embed="rId2"/>
                      <a:stretch>
                        <a:fillRect/>
                      </a:stretch>
                    </p:blipFill>
                    <p:spPr>
                      <a:xfrm>
                        <a:off x="1258888" y="2133600"/>
                        <a:ext cx="5888037" cy="939800"/>
                      </a:xfrm>
                      <a:prstGeom prst="rect">
                        <a:avLst/>
                      </a:prstGeom>
                      <a:noFill/>
                      <a:ln w="9525">
                        <a:noFill/>
                      </a:ln>
                    </p:spPr>
                  </p:pic>
                </p:oleObj>
              </mc:Fallback>
            </mc:AlternateContent>
          </a:graphicData>
        </a:graphic>
      </p:graphicFrame>
      <p:graphicFrame>
        <p:nvGraphicFramePr>
          <p:cNvPr id="4099" name="Object 4"/>
          <p:cNvGraphicFramePr>
            <a:graphicFrameLocks noChangeAspect="1"/>
          </p:cNvGraphicFramePr>
          <p:nvPr/>
        </p:nvGraphicFramePr>
        <p:xfrm>
          <a:off x="1187450" y="4437063"/>
          <a:ext cx="6248400" cy="1905000"/>
        </p:xfrm>
        <a:graphic>
          <a:graphicData uri="http://schemas.openxmlformats.org/presentationml/2006/ole">
            <mc:AlternateContent xmlns:mc="http://schemas.openxmlformats.org/markup-compatibility/2006">
              <mc:Choice xmlns:v="urn:schemas-microsoft-com:vml" Requires="v">
                <p:oleObj spid="_x0000_s4099" name="" r:id="rId3" imgW="67970400" imgH="20726400" progId="Equation.DSMT4">
                  <p:embed/>
                </p:oleObj>
              </mc:Choice>
              <mc:Fallback>
                <p:oleObj name="" r:id="rId3" imgW="67970400" imgH="20726400" progId="Equation.DSMT4">
                  <p:embed/>
                  <p:pic>
                    <p:nvPicPr>
                      <p:cNvPr id="0" name="Object 4"/>
                      <p:cNvPicPr>
                        <a:picLocks noChangeAspect="1"/>
                      </p:cNvPicPr>
                      <p:nvPr/>
                    </p:nvPicPr>
                    <p:blipFill>
                      <a:blip r:embed="rId4"/>
                      <a:stretch>
                        <a:fillRect/>
                      </a:stretch>
                    </p:blipFill>
                    <p:spPr>
                      <a:xfrm>
                        <a:off x="1187450" y="4437063"/>
                        <a:ext cx="6248400" cy="1905000"/>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subTitle" idx="1"/>
          </p:nvPr>
        </p:nvSpPr>
        <p:spPr>
          <a:xfrm>
            <a:off x="250825" y="476250"/>
            <a:ext cx="8382000" cy="5229225"/>
          </a:xfrm>
        </p:spPr>
        <p:txBody>
          <a:bodyPr/>
          <a:lstStyle/>
          <a:p>
            <a:pPr marL="287655" indent="-6350" algn="l" eaLnBrk="1" hangingPunct="1"/>
            <a:r>
              <a:rPr lang="zh-CN" sz="2400" smtClean="0"/>
              <a:t>当</a:t>
            </a:r>
            <a:r>
              <a:rPr lang="zh-CN" altLang="zh-CN" sz="2400" smtClean="0"/>
              <a:t>k=23</a:t>
            </a:r>
            <a:r>
              <a:rPr lang="zh-CN" sz="2400" smtClean="0"/>
              <a:t>时，</a:t>
            </a:r>
            <a:r>
              <a:rPr lang="zh-CN" altLang="zh-CN" sz="2400" smtClean="0"/>
              <a:t>P(365,23)=0.5073</a:t>
            </a:r>
            <a:r>
              <a:rPr lang="zh-CN" sz="2400" smtClean="0"/>
              <a:t>，即上述问题只需</a:t>
            </a:r>
            <a:r>
              <a:rPr lang="zh-CN" altLang="zh-CN" sz="2400" smtClean="0"/>
              <a:t>23</a:t>
            </a:r>
            <a:r>
              <a:rPr lang="zh-CN" sz="2400" smtClean="0"/>
              <a:t>人，人数如此之少。</a:t>
            </a:r>
            <a:endParaRPr lang="en-US" altLang="zh-CN" sz="2400" smtClean="0"/>
          </a:p>
          <a:p>
            <a:pPr marL="287655" indent="-6350" algn="l" eaLnBrk="1" hangingPunct="1"/>
            <a:r>
              <a:rPr lang="zh-CN" altLang="zh-CN" sz="2400" smtClean="0"/>
              <a:t>当k</a:t>
            </a:r>
            <a:r>
              <a:rPr lang="en-US" altLang="zh-CN" sz="2400" smtClean="0"/>
              <a:t>=</a:t>
            </a:r>
            <a:r>
              <a:rPr lang="zh-CN" altLang="zh-CN" sz="2400" smtClean="0"/>
              <a:t>100</a:t>
            </a:r>
            <a:r>
              <a:rPr lang="zh-CN" altLang="en-US" sz="2400" smtClean="0"/>
              <a:t>时</a:t>
            </a:r>
            <a:r>
              <a:rPr lang="zh-CN" sz="2400" smtClean="0"/>
              <a:t>，则</a:t>
            </a:r>
            <a:r>
              <a:rPr lang="zh-CN" altLang="zh-CN" sz="2400" smtClean="0"/>
              <a:t>P(365,100)=0.9999997</a:t>
            </a:r>
            <a:r>
              <a:rPr lang="zh-CN" sz="2400" smtClean="0"/>
              <a:t>，即获得如此大的概率。</a:t>
            </a:r>
            <a:endParaRPr lang="en-US" altLang="zh-CN" sz="2400" smtClean="0"/>
          </a:p>
          <a:p>
            <a:pPr marL="287655" indent="-6350" algn="l" eaLnBrk="1" hangingPunct="1"/>
            <a:r>
              <a:rPr lang="zh-CN" sz="2400" smtClean="0"/>
              <a:t>之所以称这一问题是悖论</a:t>
            </a:r>
            <a:r>
              <a:rPr lang="zh-CN" altLang="en-US" sz="2400" smtClean="0"/>
              <a:t>，</a:t>
            </a:r>
            <a:r>
              <a:rPr lang="zh-CN" sz="2400" smtClean="0"/>
              <a:t>是因为当人数</a:t>
            </a:r>
            <a:r>
              <a:rPr lang="zh-CN" altLang="zh-CN" sz="2400" smtClean="0"/>
              <a:t>k</a:t>
            </a:r>
            <a:r>
              <a:rPr lang="zh-CN" sz="2400" smtClean="0"/>
              <a:t>给定时，得到的至少有两个人的生日相同的概率比想象的要大得多。这是因为在</a:t>
            </a:r>
            <a:r>
              <a:rPr lang="zh-CN" altLang="zh-CN" sz="2400" smtClean="0"/>
              <a:t>k</a:t>
            </a:r>
            <a:r>
              <a:rPr lang="zh-CN" sz="2400" smtClean="0"/>
              <a:t>个人中考虑的是</a:t>
            </a:r>
            <a:r>
              <a:rPr lang="zh-CN" sz="2400" b="1" smtClean="0">
                <a:solidFill>
                  <a:srgbClr val="FF0000"/>
                </a:solidFill>
              </a:rPr>
              <a:t>任意</a:t>
            </a:r>
            <a:r>
              <a:rPr lang="zh-CN" sz="2400" smtClean="0"/>
              <a:t>两个人的生日是否相同，在</a:t>
            </a:r>
            <a:r>
              <a:rPr lang="zh-CN" altLang="zh-CN" sz="2400" smtClean="0"/>
              <a:t>23</a:t>
            </a:r>
            <a:r>
              <a:rPr lang="zh-CN" sz="2400" smtClean="0"/>
              <a:t>个人中可能的情况数为</a:t>
            </a:r>
            <a:r>
              <a:rPr lang="zh-CN" altLang="zh-CN" sz="2400" smtClean="0"/>
              <a:t>C</a:t>
            </a:r>
            <a:r>
              <a:rPr lang="zh-CN" altLang="zh-CN" sz="2400" baseline="30000" smtClean="0"/>
              <a:t>2</a:t>
            </a:r>
            <a:r>
              <a:rPr lang="zh-CN" altLang="zh-CN" sz="2400" baseline="-25000" smtClean="0"/>
              <a:t>23</a:t>
            </a:r>
            <a:r>
              <a:rPr lang="zh-CN" altLang="zh-CN" sz="2400" smtClean="0"/>
              <a:t>=253</a:t>
            </a:r>
            <a:r>
              <a:rPr lang="zh-CN" sz="2400" smtClean="0"/>
              <a:t>。</a:t>
            </a:r>
            <a:endParaRPr lang="zh-CN" sz="2400"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subTitle" idx="1"/>
          </p:nvPr>
        </p:nvSpPr>
        <p:spPr>
          <a:xfrm>
            <a:off x="323850" y="836613"/>
            <a:ext cx="8382000" cy="5153025"/>
          </a:xfrm>
        </p:spPr>
        <p:txBody>
          <a:bodyPr/>
          <a:lstStyle/>
          <a:p>
            <a:pPr marL="287655" indent="-6350" algn="l" eaLnBrk="1" hangingPunct="1"/>
            <a:r>
              <a:rPr lang="zh-CN" sz="2400" smtClean="0"/>
              <a:t>将生日悖论推广为下述问题：已知一个在</a:t>
            </a:r>
            <a:r>
              <a:rPr lang="zh-CN" altLang="zh-CN" sz="2400" smtClean="0"/>
              <a:t>1</a:t>
            </a:r>
            <a:r>
              <a:rPr lang="zh-CN" sz="2400" smtClean="0"/>
              <a:t>到</a:t>
            </a:r>
            <a:r>
              <a:rPr lang="zh-CN" altLang="zh-CN" sz="2400" smtClean="0"/>
              <a:t>n</a:t>
            </a:r>
            <a:r>
              <a:rPr lang="zh-CN" sz="2400" smtClean="0"/>
              <a:t>之间均匀分布的整数型随机变量，若该变量的</a:t>
            </a:r>
            <a:r>
              <a:rPr lang="zh-CN" altLang="zh-CN" sz="2400" smtClean="0"/>
              <a:t>k</a:t>
            </a:r>
            <a:r>
              <a:rPr lang="zh-CN" sz="2400" smtClean="0"/>
              <a:t>个取值中至少有两个取值相同的概率大于</a:t>
            </a:r>
            <a:r>
              <a:rPr lang="zh-CN" altLang="zh-CN" sz="2400" smtClean="0"/>
              <a:t>0.5</a:t>
            </a:r>
            <a:r>
              <a:rPr lang="zh-CN" sz="2400" smtClean="0"/>
              <a:t>，则</a:t>
            </a:r>
            <a:r>
              <a:rPr lang="zh-CN" altLang="zh-CN" sz="2400" smtClean="0"/>
              <a:t>k</a:t>
            </a:r>
            <a:r>
              <a:rPr lang="zh-CN" sz="2400" smtClean="0"/>
              <a:t>至少多大？</a:t>
            </a:r>
            <a:endParaRPr lang="zh-CN" sz="2400" smtClean="0"/>
          </a:p>
          <a:p>
            <a:pPr marL="287655" indent="-6350" algn="l" eaLnBrk="1" hangingPunct="1"/>
            <a:r>
              <a:rPr lang="zh-CN" sz="2400" smtClean="0"/>
              <a:t>与上类似，                             ，</a:t>
            </a:r>
            <a:endParaRPr lang="zh-CN" sz="2400" smtClean="0"/>
          </a:p>
          <a:p>
            <a:pPr marL="287655" indent="-6350" algn="l" eaLnBrk="1" hangingPunct="1"/>
            <a:endParaRPr lang="en-US" altLang="zh-CN" sz="2400" smtClean="0"/>
          </a:p>
          <a:p>
            <a:pPr marL="287655" indent="-6350" algn="l" eaLnBrk="1" hangingPunct="1"/>
            <a:r>
              <a:rPr lang="zh-CN" sz="2400" smtClean="0"/>
              <a:t>令</a:t>
            </a:r>
            <a:r>
              <a:rPr lang="zh-CN" altLang="zh-CN" sz="2400" smtClean="0"/>
              <a:t>P(n, k)&gt;0.5</a:t>
            </a:r>
            <a:r>
              <a:rPr lang="zh-CN" sz="2400" smtClean="0"/>
              <a:t>，可得                          </a:t>
            </a:r>
            <a:endParaRPr lang="en-US" altLang="zh-CN" sz="2400" smtClean="0"/>
          </a:p>
          <a:p>
            <a:pPr marL="287655" indent="-6350" algn="l" eaLnBrk="1" hangingPunct="1"/>
            <a:r>
              <a:rPr lang="zh-CN" sz="2400" smtClean="0"/>
              <a:t>     </a:t>
            </a:r>
            <a:endParaRPr lang="en-US" altLang="zh-CN" sz="2400" smtClean="0"/>
          </a:p>
          <a:p>
            <a:pPr marL="287655" indent="-6350" algn="l" eaLnBrk="1" hangingPunct="1"/>
            <a:endParaRPr lang="en-US" altLang="zh-CN" sz="2400" smtClean="0"/>
          </a:p>
          <a:p>
            <a:pPr marL="287655" indent="-6350" algn="l" eaLnBrk="1" hangingPunct="1"/>
            <a:r>
              <a:rPr lang="zh-CN" sz="2400" smtClean="0"/>
              <a:t>若取</a:t>
            </a:r>
            <a:r>
              <a:rPr lang="zh-CN" altLang="zh-CN" sz="2400" smtClean="0"/>
              <a:t>n=365</a:t>
            </a:r>
            <a:r>
              <a:rPr lang="zh-CN" sz="2400" smtClean="0"/>
              <a:t>，则</a:t>
            </a:r>
            <a:r>
              <a:rPr lang="en-US" altLang="zh-CN" sz="2400" smtClean="0"/>
              <a:t>           </a:t>
            </a:r>
            <a:r>
              <a:rPr lang="zh-CN" sz="2400" smtClean="0"/>
              <a:t>                             </a:t>
            </a:r>
            <a:r>
              <a:rPr lang="zh-CN" smtClean="0"/>
              <a:t>。</a:t>
            </a:r>
            <a:endParaRPr lang="zh-CN" smtClean="0"/>
          </a:p>
        </p:txBody>
      </p:sp>
      <p:graphicFrame>
        <p:nvGraphicFramePr>
          <p:cNvPr id="5122" name="Object 3"/>
          <p:cNvGraphicFramePr>
            <a:graphicFrameLocks noChangeAspect="1"/>
          </p:cNvGraphicFramePr>
          <p:nvPr/>
        </p:nvGraphicFramePr>
        <p:xfrm>
          <a:off x="2411413" y="3500438"/>
          <a:ext cx="2667000" cy="779462"/>
        </p:xfrm>
        <a:graphic>
          <a:graphicData uri="http://schemas.openxmlformats.org/presentationml/2006/ole">
            <mc:AlternateContent xmlns:mc="http://schemas.openxmlformats.org/markup-compatibility/2006">
              <mc:Choice xmlns:v="urn:schemas-microsoft-com:vml" Requires="v">
                <p:oleObj spid="_x0000_s5121" name="" r:id="rId1" imgW="34442400" imgH="10058400" progId="Equation.DSMT4">
                  <p:embed/>
                </p:oleObj>
              </mc:Choice>
              <mc:Fallback>
                <p:oleObj name="" r:id="rId1" imgW="34442400" imgH="10058400" progId="Equation.DSMT4">
                  <p:embed/>
                  <p:pic>
                    <p:nvPicPr>
                      <p:cNvPr id="0" name="Object 3"/>
                      <p:cNvPicPr>
                        <a:picLocks noChangeAspect="1"/>
                      </p:cNvPicPr>
                      <p:nvPr/>
                    </p:nvPicPr>
                    <p:blipFill>
                      <a:blip r:embed="rId2"/>
                      <a:stretch>
                        <a:fillRect/>
                      </a:stretch>
                    </p:blipFill>
                    <p:spPr>
                      <a:xfrm>
                        <a:off x="2411413" y="3500438"/>
                        <a:ext cx="2667000" cy="779462"/>
                      </a:xfrm>
                      <a:prstGeom prst="rect">
                        <a:avLst/>
                      </a:prstGeom>
                      <a:noFill/>
                      <a:ln w="9525">
                        <a:noFill/>
                      </a:ln>
                    </p:spPr>
                  </p:pic>
                </p:oleObj>
              </mc:Fallback>
            </mc:AlternateContent>
          </a:graphicData>
        </a:graphic>
      </p:graphicFrame>
      <p:graphicFrame>
        <p:nvGraphicFramePr>
          <p:cNvPr id="5123" name="Object 4"/>
          <p:cNvGraphicFramePr>
            <a:graphicFrameLocks noChangeAspect="1"/>
          </p:cNvGraphicFramePr>
          <p:nvPr/>
        </p:nvGraphicFramePr>
        <p:xfrm>
          <a:off x="2195513" y="2205038"/>
          <a:ext cx="2351087" cy="503237"/>
        </p:xfrm>
        <a:graphic>
          <a:graphicData uri="http://schemas.openxmlformats.org/presentationml/2006/ole">
            <mc:AlternateContent xmlns:mc="http://schemas.openxmlformats.org/markup-compatibility/2006">
              <mc:Choice xmlns:v="urn:schemas-microsoft-com:vml" Requires="v">
                <p:oleObj spid="_x0000_s5123" name="" r:id="rId3" imgW="25603200" imgH="5486400" progId="Equation.DSMT4">
                  <p:embed/>
                </p:oleObj>
              </mc:Choice>
              <mc:Fallback>
                <p:oleObj name="" r:id="rId3" imgW="25603200" imgH="5486400" progId="Equation.DSMT4">
                  <p:embed/>
                  <p:pic>
                    <p:nvPicPr>
                      <p:cNvPr id="0" name="Object 4"/>
                      <p:cNvPicPr>
                        <a:picLocks noChangeAspect="1"/>
                      </p:cNvPicPr>
                      <p:nvPr/>
                    </p:nvPicPr>
                    <p:blipFill>
                      <a:blip r:embed="rId4"/>
                      <a:stretch>
                        <a:fillRect/>
                      </a:stretch>
                    </p:blipFill>
                    <p:spPr>
                      <a:xfrm>
                        <a:off x="2195513" y="2205038"/>
                        <a:ext cx="2351087" cy="503237"/>
                      </a:xfrm>
                      <a:prstGeom prst="rect">
                        <a:avLst/>
                      </a:prstGeom>
                      <a:noFill/>
                      <a:ln w="9525">
                        <a:noFill/>
                      </a:ln>
                    </p:spPr>
                  </p:pic>
                </p:oleObj>
              </mc:Fallback>
            </mc:AlternateContent>
          </a:graphicData>
        </a:graphic>
      </p:graphicFrame>
      <p:graphicFrame>
        <p:nvGraphicFramePr>
          <p:cNvPr id="5124" name="Object 5"/>
          <p:cNvGraphicFramePr>
            <a:graphicFrameLocks noChangeAspect="1"/>
          </p:cNvGraphicFramePr>
          <p:nvPr/>
        </p:nvGraphicFramePr>
        <p:xfrm>
          <a:off x="3059113" y="4365625"/>
          <a:ext cx="2997200" cy="503238"/>
        </p:xfrm>
        <a:graphic>
          <a:graphicData uri="http://schemas.openxmlformats.org/presentationml/2006/ole">
            <mc:AlternateContent xmlns:mc="http://schemas.openxmlformats.org/markup-compatibility/2006">
              <mc:Choice xmlns:v="urn:schemas-microsoft-com:vml" Requires="v">
                <p:oleObj spid="_x0000_s5124" name="" r:id="rId5" imgW="32613600" imgH="5486400" progId="Equation.DSMT4">
                  <p:embed/>
                </p:oleObj>
              </mc:Choice>
              <mc:Fallback>
                <p:oleObj name="" r:id="rId5" imgW="32613600" imgH="5486400" progId="Equation.DSMT4">
                  <p:embed/>
                  <p:pic>
                    <p:nvPicPr>
                      <p:cNvPr id="0" name="Object 5"/>
                      <p:cNvPicPr>
                        <a:picLocks noChangeAspect="1"/>
                      </p:cNvPicPr>
                      <p:nvPr/>
                    </p:nvPicPr>
                    <p:blipFill>
                      <a:blip r:embed="rId6"/>
                      <a:stretch>
                        <a:fillRect/>
                      </a:stretch>
                    </p:blipFill>
                    <p:spPr>
                      <a:xfrm>
                        <a:off x="3059113" y="4365625"/>
                        <a:ext cx="2997200" cy="503238"/>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subTitle" idx="1"/>
          </p:nvPr>
        </p:nvSpPr>
        <p:spPr>
          <a:xfrm>
            <a:off x="250825" y="836613"/>
            <a:ext cx="8893175" cy="5153025"/>
          </a:xfrm>
        </p:spPr>
        <p:txBody>
          <a:bodyPr/>
          <a:lstStyle/>
          <a:p>
            <a:pPr marL="287655" indent="-6350" algn="l" eaLnBrk="1" hangingPunct="1"/>
            <a:r>
              <a:rPr lang="zh-CN" altLang="zh-CN" smtClean="0">
                <a:solidFill>
                  <a:srgbClr val="800000"/>
                </a:solidFill>
              </a:rPr>
              <a:t>3. </a:t>
            </a:r>
            <a:r>
              <a:rPr lang="zh-CN" smtClean="0">
                <a:solidFill>
                  <a:srgbClr val="800000"/>
                </a:solidFill>
              </a:rPr>
              <a:t>生日攻击</a:t>
            </a:r>
            <a:endParaRPr lang="zh-CN" smtClean="0">
              <a:solidFill>
                <a:srgbClr val="800000"/>
              </a:solidFill>
            </a:endParaRPr>
          </a:p>
          <a:p>
            <a:pPr marL="287655" indent="-6350" algn="l" eaLnBrk="1" hangingPunct="1"/>
            <a:r>
              <a:rPr lang="zh-CN" sz="2400" smtClean="0"/>
              <a:t>生日攻击是基于下述结论：</a:t>
            </a:r>
            <a:endParaRPr lang="en-US" altLang="zh-CN" sz="2400" smtClean="0"/>
          </a:p>
          <a:p>
            <a:pPr marL="287655" indent="-6350" algn="l" eaLnBrk="1" hangingPunct="1"/>
            <a:r>
              <a:rPr lang="zh-CN" sz="2400" smtClean="0"/>
              <a:t>设散列函数</a:t>
            </a:r>
            <a:r>
              <a:rPr lang="zh-CN" altLang="zh-CN" sz="2400" smtClean="0"/>
              <a:t>H</a:t>
            </a:r>
            <a:r>
              <a:rPr lang="zh-CN" sz="2400" smtClean="0"/>
              <a:t>有</a:t>
            </a:r>
            <a:r>
              <a:rPr lang="zh-CN" altLang="zh-CN" sz="2400" smtClean="0"/>
              <a:t>2</a:t>
            </a:r>
            <a:r>
              <a:rPr lang="zh-CN" altLang="zh-CN" sz="2400" baseline="30000" smtClean="0"/>
              <a:t>m</a:t>
            </a:r>
            <a:r>
              <a:rPr lang="zh-CN" sz="2400" smtClean="0"/>
              <a:t>个可能的输出（即输出长</a:t>
            </a:r>
            <a:r>
              <a:rPr lang="zh-CN" altLang="zh-CN" sz="2400" smtClean="0"/>
              <a:t>m</a:t>
            </a:r>
            <a:r>
              <a:rPr lang="zh-CN" sz="2400" smtClean="0"/>
              <a:t>比特），如果</a:t>
            </a:r>
            <a:r>
              <a:rPr lang="zh-CN" altLang="zh-CN" sz="2400" smtClean="0"/>
              <a:t>H</a:t>
            </a:r>
            <a:r>
              <a:rPr lang="zh-CN" sz="2400" smtClean="0"/>
              <a:t>的</a:t>
            </a:r>
            <a:r>
              <a:rPr lang="zh-CN" altLang="zh-CN" sz="2400" smtClean="0"/>
              <a:t>k</a:t>
            </a:r>
            <a:r>
              <a:rPr lang="zh-CN" sz="2400" smtClean="0"/>
              <a:t>个随机输入中至少有两个产生相同输出的概率大于</a:t>
            </a:r>
            <a:r>
              <a:rPr lang="zh-CN" altLang="zh-CN" sz="2400" smtClean="0"/>
              <a:t>0.5</a:t>
            </a:r>
            <a:r>
              <a:rPr lang="zh-CN" sz="2400" smtClean="0"/>
              <a:t>，则</a:t>
            </a:r>
            <a:r>
              <a:rPr lang="en-US" altLang="zh-CN" sz="2400" smtClean="0"/>
              <a:t>           </a:t>
            </a:r>
            <a:r>
              <a:rPr lang="zh-CN" sz="2400" smtClean="0"/>
              <a:t>                   </a:t>
            </a:r>
            <a:endParaRPr lang="zh-CN" sz="2400" smtClean="0"/>
          </a:p>
          <a:p>
            <a:pPr marL="287655" indent="-6350" algn="l" eaLnBrk="1" hangingPunct="1"/>
            <a:r>
              <a:rPr lang="zh-CN" sz="2400" smtClean="0"/>
              <a:t>    </a:t>
            </a:r>
            <a:endParaRPr lang="en-US" altLang="zh-CN" sz="2400" smtClean="0"/>
          </a:p>
          <a:p>
            <a:pPr marL="287655" indent="-6350" algn="l" eaLnBrk="1" hangingPunct="1"/>
            <a:endParaRPr lang="en-US" altLang="zh-CN" sz="2400" smtClean="0"/>
          </a:p>
          <a:p>
            <a:pPr marL="287655" indent="-6350" algn="l" eaLnBrk="1" hangingPunct="1"/>
            <a:r>
              <a:rPr lang="zh-CN" sz="2400" smtClean="0"/>
              <a:t> </a:t>
            </a:r>
            <a:r>
              <a:rPr lang="zh-CN" sz="2400" smtClean="0">
                <a:solidFill>
                  <a:srgbClr val="FF0000"/>
                </a:solidFill>
              </a:rPr>
              <a:t>称寻找函数</a:t>
            </a:r>
            <a:r>
              <a:rPr lang="zh-CN" altLang="zh-CN" sz="2400" smtClean="0">
                <a:solidFill>
                  <a:srgbClr val="FF0000"/>
                </a:solidFill>
              </a:rPr>
              <a:t>H</a:t>
            </a:r>
            <a:r>
              <a:rPr lang="zh-CN" sz="2400" smtClean="0">
                <a:solidFill>
                  <a:srgbClr val="FF0000"/>
                </a:solidFill>
              </a:rPr>
              <a:t>的具有相同输出的两个任意输入的攻击方式为第</a:t>
            </a:r>
            <a:r>
              <a:rPr lang="zh-CN" altLang="zh-CN" sz="2400" smtClean="0">
                <a:solidFill>
                  <a:srgbClr val="FF0000"/>
                </a:solidFill>
              </a:rPr>
              <a:t>Ⅱ</a:t>
            </a:r>
            <a:r>
              <a:rPr lang="zh-CN" sz="2400" smtClean="0">
                <a:solidFill>
                  <a:srgbClr val="FF0000"/>
                </a:solidFill>
              </a:rPr>
              <a:t>类生日攻击。</a:t>
            </a:r>
            <a:endParaRPr lang="zh-CN" sz="2400" smtClean="0">
              <a:solidFill>
                <a:srgbClr val="FF0000"/>
              </a:solidFill>
            </a:endParaRPr>
          </a:p>
        </p:txBody>
      </p:sp>
      <p:graphicFrame>
        <p:nvGraphicFramePr>
          <p:cNvPr id="6146" name="Object 3"/>
          <p:cNvGraphicFramePr>
            <a:graphicFrameLocks noChangeAspect="1"/>
          </p:cNvGraphicFramePr>
          <p:nvPr/>
        </p:nvGraphicFramePr>
        <p:xfrm>
          <a:off x="2700338" y="2781300"/>
          <a:ext cx="2362200" cy="606425"/>
        </p:xfrm>
        <a:graphic>
          <a:graphicData uri="http://schemas.openxmlformats.org/presentationml/2006/ole">
            <mc:AlternateContent xmlns:mc="http://schemas.openxmlformats.org/markup-compatibility/2006">
              <mc:Choice xmlns:v="urn:schemas-microsoft-com:vml" Requires="v">
                <p:oleObj spid="_x0000_s6145" name="" r:id="rId1" imgW="22555200" imgH="5791200" progId="Equation.DSMT4">
                  <p:embed/>
                </p:oleObj>
              </mc:Choice>
              <mc:Fallback>
                <p:oleObj name="" r:id="rId1" imgW="22555200" imgH="5791200" progId="Equation.DSMT4">
                  <p:embed/>
                  <p:pic>
                    <p:nvPicPr>
                      <p:cNvPr id="0" name="Object 3"/>
                      <p:cNvPicPr>
                        <a:picLocks noChangeAspect="1"/>
                      </p:cNvPicPr>
                      <p:nvPr/>
                    </p:nvPicPr>
                    <p:blipFill>
                      <a:blip r:embed="rId2"/>
                      <a:stretch>
                        <a:fillRect/>
                      </a:stretch>
                    </p:blipFill>
                    <p:spPr>
                      <a:xfrm>
                        <a:off x="2700338" y="2781300"/>
                        <a:ext cx="2362200" cy="606425"/>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0"/>
            <a:ext cx="7978775" cy="668338"/>
          </a:xfrm>
        </p:spPr>
        <p:txBody>
          <a:bodyPr/>
          <a:lstStyle/>
          <a:p>
            <a:pPr algn="l" eaLnBrk="1" hangingPunct="1"/>
            <a:r>
              <a:rPr lang="zh-CN" altLang="zh-CN" sz="3200" b="1" smtClean="0"/>
              <a:t>1.1 Hash</a:t>
            </a:r>
            <a:r>
              <a:rPr lang="zh-CN" sz="3200" b="1" smtClean="0"/>
              <a:t>函数定义</a:t>
            </a:r>
            <a:endParaRPr lang="zh-CN" sz="3200" b="1" smtClean="0"/>
          </a:p>
        </p:txBody>
      </p:sp>
      <p:sp>
        <p:nvSpPr>
          <p:cNvPr id="28675" name="Rectangle 3"/>
          <p:cNvSpPr>
            <a:spLocks noGrp="1" noChangeArrowheads="1"/>
          </p:cNvSpPr>
          <p:nvPr>
            <p:ph type="body" idx="1"/>
          </p:nvPr>
        </p:nvSpPr>
        <p:spPr>
          <a:xfrm>
            <a:off x="179388" y="684213"/>
            <a:ext cx="8964612" cy="5607050"/>
          </a:xfrm>
        </p:spPr>
        <p:txBody>
          <a:bodyPr>
            <a:spAutoFit/>
          </a:bodyPr>
          <a:lstStyle/>
          <a:p>
            <a:pPr eaLnBrk="1" hangingPunct="1"/>
            <a:r>
              <a:rPr lang="zh-CN" sz="2800" smtClean="0"/>
              <a:t>数据安全</a:t>
            </a:r>
            <a:endParaRPr lang="zh-CN" sz="2800" smtClean="0"/>
          </a:p>
          <a:p>
            <a:pPr lvl="1" eaLnBrk="1" hangingPunct="1"/>
            <a:r>
              <a:rPr lang="zh-CN" sz="2400" smtClean="0"/>
              <a:t>机密性</a:t>
            </a:r>
            <a:endParaRPr lang="zh-CN" sz="2400" smtClean="0"/>
          </a:p>
          <a:p>
            <a:pPr lvl="1" eaLnBrk="1" hangingPunct="1"/>
            <a:r>
              <a:rPr lang="zh-CN" sz="2400" smtClean="0"/>
              <a:t>完整性</a:t>
            </a:r>
            <a:endParaRPr lang="zh-CN" sz="2400" smtClean="0"/>
          </a:p>
          <a:p>
            <a:pPr lvl="1" eaLnBrk="1" hangingPunct="1"/>
            <a:r>
              <a:rPr lang="zh-CN" sz="2400" smtClean="0"/>
              <a:t>认证性</a:t>
            </a:r>
            <a:endParaRPr lang="zh-CN" sz="2400" smtClean="0"/>
          </a:p>
          <a:p>
            <a:pPr eaLnBrk="1" hangingPunct="1"/>
            <a:r>
              <a:rPr lang="zh-CN" sz="2800" smtClean="0"/>
              <a:t>密码技术主要保证数据的机密性</a:t>
            </a:r>
            <a:endParaRPr lang="zh-CN" sz="2800" smtClean="0"/>
          </a:p>
          <a:p>
            <a:pPr eaLnBrk="1" hangingPunct="1"/>
            <a:r>
              <a:rPr lang="zh-CN" altLang="zh-CN" sz="2800" smtClean="0"/>
              <a:t>Hash</a:t>
            </a:r>
            <a:r>
              <a:rPr lang="zh-CN" sz="2800" smtClean="0"/>
              <a:t>函数能保证数据的完整性和认证性</a:t>
            </a:r>
            <a:endParaRPr lang="en-US" altLang="zh-CN" sz="2800" smtClean="0"/>
          </a:p>
          <a:p>
            <a:pPr eaLnBrk="1" hangingPunct="1"/>
            <a:r>
              <a:rPr lang="zh-CN" altLang="zh-CN" sz="2800" smtClean="0"/>
              <a:t>Hash函数也叫散列函数、哈希函数、杂凑函数，在现代密码学中扮演着重要角色。</a:t>
            </a:r>
            <a:endParaRPr lang="zh-CN" altLang="zh-CN" sz="2800" smtClean="0"/>
          </a:p>
          <a:p>
            <a:pPr eaLnBrk="1" hangingPunct="1"/>
            <a:endParaRPr lang="en-US" altLang="zh-CN" smtClean="0"/>
          </a:p>
          <a:p>
            <a:pPr eaLnBrk="1" hangingPunct="1"/>
            <a:endParaRPr lang="en-US" altLang="zh-CN" smtClean="0"/>
          </a:p>
          <a:p>
            <a:pPr eaLnBrk="1" hangingPunct="1"/>
            <a:endParaRPr lang="zh-CN" altLang="zh-CN" smtClean="0"/>
          </a:p>
        </p:txBody>
      </p:sp>
      <p:sp>
        <p:nvSpPr>
          <p:cNvPr id="28676" name="Rectangle 4"/>
          <p:cNvSpPr>
            <a:spLocks noChangeArrowheads="1"/>
          </p:cNvSpPr>
          <p:nvPr/>
        </p:nvSpPr>
        <p:spPr bwMode="auto">
          <a:xfrm>
            <a:off x="0" y="3019425"/>
            <a:ext cx="9144000" cy="0"/>
          </a:xfrm>
          <a:prstGeom prst="rect">
            <a:avLst/>
          </a:prstGeom>
          <a:noFill/>
          <a:ln w="9525">
            <a:noFill/>
            <a:miter lim="800000"/>
          </a:ln>
        </p:spPr>
        <p:txBody>
          <a:bodyPr wrap="none" anchor="ctr">
            <a:spAutoFit/>
          </a:bodyPr>
          <a:lstStyle/>
          <a:p>
            <a:endParaRPr lang="zh-CN" altLang="en-US"/>
          </a:p>
        </p:txBody>
      </p:sp>
      <p:sp>
        <p:nvSpPr>
          <p:cNvPr id="28677" name="Rectangle 5"/>
          <p:cNvSpPr>
            <a:spLocks noChangeArrowheads="1"/>
          </p:cNvSpPr>
          <p:nvPr/>
        </p:nvSpPr>
        <p:spPr bwMode="auto">
          <a:xfrm>
            <a:off x="0" y="30194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xfrm>
            <a:off x="0" y="1660525"/>
            <a:ext cx="8820150" cy="2422525"/>
          </a:xfrm>
        </p:spPr>
        <p:txBody>
          <a:bodyPr>
            <a:spAutoFit/>
          </a:bodyPr>
          <a:lstStyle/>
          <a:p>
            <a:pPr eaLnBrk="1" hangingPunct="1"/>
            <a:r>
              <a:rPr lang="zh-CN" altLang="en-US" sz="3100" smtClean="0"/>
              <a:t>生日攻击法</a:t>
            </a:r>
            <a:endParaRPr lang="zh-CN" altLang="en-US" sz="3100" smtClean="0"/>
          </a:p>
          <a:p>
            <a:pPr eaLnBrk="1" hangingPunct="1">
              <a:buFontTx/>
              <a:buNone/>
            </a:pPr>
            <a:r>
              <a:rPr lang="zh-CN" altLang="en-US" sz="3100" smtClean="0"/>
              <a:t>     生日悖论原理可以用于构造对Hash函数的攻击</a:t>
            </a:r>
            <a:endParaRPr lang="zh-CN" altLang="en-US" sz="3100" smtClean="0"/>
          </a:p>
          <a:p>
            <a:pPr lvl="1" eaLnBrk="1" hangingPunct="1"/>
            <a:r>
              <a:rPr lang="zh-CN" altLang="en-US" sz="2600" smtClean="0"/>
              <a:t>设Hash函数值有</a:t>
            </a:r>
            <a:r>
              <a:rPr lang="zh-CN" altLang="en-US" sz="2600" i="1" smtClean="0"/>
              <a:t>n</a:t>
            </a:r>
            <a:r>
              <a:rPr lang="zh-CN" altLang="en-US" sz="2600" smtClean="0"/>
              <a:t>个比特，</a:t>
            </a:r>
            <a:r>
              <a:rPr lang="zh-CN" altLang="en-US" sz="2600" i="1" smtClean="0"/>
              <a:t>m</a:t>
            </a:r>
            <a:r>
              <a:rPr lang="zh-CN" altLang="en-US" sz="2600" smtClean="0"/>
              <a:t>是真消息，</a:t>
            </a:r>
            <a:r>
              <a:rPr lang="zh-CN" altLang="en-US" sz="2600" i="1" smtClean="0"/>
              <a:t>M</a:t>
            </a:r>
            <a:r>
              <a:rPr lang="zh-CN" altLang="en-US" sz="2600" smtClean="0"/>
              <a:t>是伪造的假消息，分别把消息</a:t>
            </a:r>
            <a:r>
              <a:rPr lang="zh-CN" altLang="en-US" sz="2600" i="1" smtClean="0"/>
              <a:t>m</a:t>
            </a:r>
            <a:r>
              <a:rPr lang="zh-CN" altLang="en-US" sz="2600" smtClean="0"/>
              <a:t>和</a:t>
            </a:r>
            <a:r>
              <a:rPr lang="zh-CN" altLang="en-US" sz="2600" i="1" smtClean="0"/>
              <a:t>M</a:t>
            </a:r>
            <a:r>
              <a:rPr lang="zh-CN" altLang="en-US" sz="2600" smtClean="0"/>
              <a:t>表示成</a:t>
            </a:r>
            <a:r>
              <a:rPr lang="zh-CN" altLang="en-US" sz="2600" i="1" smtClean="0"/>
              <a:t>r</a:t>
            </a:r>
            <a:r>
              <a:rPr lang="zh-CN" altLang="en-US" sz="2600" smtClean="0"/>
              <a:t>和</a:t>
            </a:r>
            <a:r>
              <a:rPr lang="zh-CN" altLang="en-US" sz="2600" i="1" smtClean="0"/>
              <a:t>R</a:t>
            </a:r>
            <a:r>
              <a:rPr lang="zh-CN" altLang="en-US" sz="2600" smtClean="0"/>
              <a:t>个</a:t>
            </a:r>
            <a:r>
              <a:rPr lang="zh-CN" altLang="en-US" sz="2600" u="sng" smtClean="0"/>
              <a:t>变形的消息</a:t>
            </a:r>
            <a:r>
              <a:rPr lang="zh-CN" altLang="en-US" sz="2600" smtClean="0"/>
              <a:t>。消息与其变形消息具有不同的形式，但有相同的含义。</a:t>
            </a:r>
            <a:endParaRPr lang="zh-CN" altLang="en-US" sz="260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Grp="1" noChangeAspect="1" noChangeArrowheads="1"/>
          </p:cNvPicPr>
          <p:nvPr>
            <p:ph idx="1"/>
          </p:nvPr>
        </p:nvPicPr>
        <p:blipFill>
          <a:blip r:embed="rId1" cstate="print"/>
          <a:srcRect/>
          <a:stretch>
            <a:fillRect/>
          </a:stretch>
        </p:blipFill>
        <p:spPr>
          <a:xfrm>
            <a:off x="468313" y="692150"/>
            <a:ext cx="8467725" cy="5761038"/>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1" cstate="print"/>
          <a:srcRect/>
          <a:stretch>
            <a:fillRect/>
          </a:stretch>
        </p:blipFill>
        <p:spPr bwMode="auto">
          <a:xfrm>
            <a:off x="755650" y="1341438"/>
            <a:ext cx="7858125" cy="5327650"/>
          </a:xfrm>
          <a:prstGeom prst="rect">
            <a:avLst/>
          </a:prstGeom>
          <a:noFill/>
          <a:ln w="9525">
            <a:noFill/>
            <a:miter lim="800000"/>
            <a:headEnd/>
            <a:tailEnd/>
          </a:ln>
        </p:spPr>
      </p:pic>
      <p:sp>
        <p:nvSpPr>
          <p:cNvPr id="61443" name="Rectangle 3"/>
          <p:cNvSpPr>
            <a:spLocks noGrp="1" noRot="1" noChangeArrowheads="1"/>
          </p:cNvSpPr>
          <p:nvPr>
            <p:ph type="body" idx="1"/>
          </p:nvPr>
        </p:nvSpPr>
        <p:spPr>
          <a:xfrm>
            <a:off x="323850" y="333375"/>
            <a:ext cx="8189913" cy="895350"/>
          </a:xfrm>
        </p:spPr>
        <p:txBody>
          <a:bodyPr>
            <a:spAutoFit/>
          </a:bodyPr>
          <a:lstStyle/>
          <a:p>
            <a:pPr eaLnBrk="1" hangingPunct="1"/>
            <a:r>
              <a:rPr lang="zh-CN" smtClean="0"/>
              <a:t>生日攻击法</a:t>
            </a:r>
            <a:endParaRPr lang="zh-CN" smtClean="0"/>
          </a:p>
          <a:p>
            <a:pPr lvl="1" eaLnBrk="1" hangingPunct="1"/>
            <a:r>
              <a:rPr lang="zh-CN" smtClean="0"/>
              <a:t>分别把消息</a:t>
            </a:r>
            <a:r>
              <a:rPr lang="zh-CN" altLang="zh-CN" i="1" smtClean="0"/>
              <a:t>m</a:t>
            </a:r>
            <a:r>
              <a:rPr lang="zh-CN" smtClean="0"/>
              <a:t>和</a:t>
            </a:r>
            <a:r>
              <a:rPr lang="zh-CN" altLang="zh-CN" i="1" smtClean="0"/>
              <a:t>M</a:t>
            </a:r>
            <a:r>
              <a:rPr lang="zh-CN" smtClean="0"/>
              <a:t>表示成</a:t>
            </a:r>
            <a:r>
              <a:rPr lang="zh-CN" altLang="zh-CN" i="1" smtClean="0"/>
              <a:t>r</a:t>
            </a:r>
            <a:r>
              <a:rPr lang="zh-CN" smtClean="0"/>
              <a:t>和</a:t>
            </a:r>
            <a:r>
              <a:rPr lang="zh-CN" altLang="zh-CN" i="1" smtClean="0"/>
              <a:t>R</a:t>
            </a:r>
            <a:r>
              <a:rPr lang="zh-CN" smtClean="0"/>
              <a:t>个</a:t>
            </a:r>
            <a:r>
              <a:rPr lang="zh-CN" u="sng" smtClean="0"/>
              <a:t>变形的消息</a:t>
            </a:r>
            <a:endParaRPr lang="zh-CN"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body" idx="1"/>
          </p:nvPr>
        </p:nvSpPr>
        <p:spPr>
          <a:xfrm>
            <a:off x="358775" y="765175"/>
            <a:ext cx="8189913" cy="2428875"/>
          </a:xfrm>
        </p:spPr>
        <p:txBody>
          <a:bodyPr>
            <a:spAutoFit/>
          </a:bodyPr>
          <a:lstStyle/>
          <a:p>
            <a:pPr eaLnBrk="1" hangingPunct="1"/>
            <a:r>
              <a:rPr lang="zh-CN" sz="2400" smtClean="0"/>
              <a:t>生日攻击法</a:t>
            </a:r>
            <a:endParaRPr lang="zh-CN" sz="2400" smtClean="0"/>
          </a:p>
          <a:p>
            <a:pPr lvl="1" eaLnBrk="1" hangingPunct="1"/>
            <a:r>
              <a:rPr lang="zh-CN" sz="2400" smtClean="0"/>
              <a:t>计算真消息</a:t>
            </a:r>
            <a:r>
              <a:rPr lang="zh-CN" altLang="zh-CN" sz="2400" i="1" smtClean="0"/>
              <a:t>m</a:t>
            </a:r>
            <a:r>
              <a:rPr lang="zh-CN" sz="2400" smtClean="0"/>
              <a:t>的变形与假消息</a:t>
            </a:r>
            <a:r>
              <a:rPr lang="zh-CN" altLang="zh-CN" sz="2400" i="1" smtClean="0"/>
              <a:t>M</a:t>
            </a:r>
            <a:r>
              <a:rPr lang="zh-CN" sz="2400" smtClean="0"/>
              <a:t>的变形发生碰撞的概率</a:t>
            </a:r>
            <a:endParaRPr lang="zh-CN" sz="2400" smtClean="0"/>
          </a:p>
          <a:p>
            <a:pPr lvl="1" eaLnBrk="1" hangingPunct="1">
              <a:buFontTx/>
              <a:buNone/>
            </a:pPr>
            <a:r>
              <a:rPr lang="zh-CN" altLang="zh-CN" sz="2400" smtClean="0"/>
              <a:t>   </a:t>
            </a:r>
            <a:r>
              <a:rPr lang="zh-CN" sz="2400" smtClean="0"/>
              <a:t>由于</a:t>
            </a:r>
            <a:r>
              <a:rPr lang="zh-CN" altLang="zh-CN" sz="2400" i="1" smtClean="0"/>
              <a:t>n</a:t>
            </a:r>
            <a:r>
              <a:rPr lang="zh-CN" sz="2400" smtClean="0"/>
              <a:t>比特长的散列值共有</a:t>
            </a:r>
            <a:r>
              <a:rPr lang="zh-CN" altLang="zh-CN" sz="2400" smtClean="0"/>
              <a:t>2</a:t>
            </a:r>
            <a:r>
              <a:rPr lang="zh-CN" altLang="zh-CN" sz="2400" i="1" baseline="30000" smtClean="0"/>
              <a:t>n</a:t>
            </a:r>
            <a:r>
              <a:rPr lang="zh-CN" sz="2400" smtClean="0"/>
              <a:t>个，所以对于给定</a:t>
            </a:r>
            <a:r>
              <a:rPr lang="zh-CN" altLang="zh-CN" sz="2400" i="1" smtClean="0"/>
              <a:t>m</a:t>
            </a:r>
            <a:r>
              <a:rPr lang="zh-CN" sz="2400" smtClean="0"/>
              <a:t>的变形</a:t>
            </a:r>
            <a:r>
              <a:rPr lang="zh-CN" altLang="zh-CN" sz="2400" i="1" smtClean="0"/>
              <a:t>m</a:t>
            </a:r>
            <a:r>
              <a:rPr lang="zh-CN" altLang="zh-CN" sz="2400" i="1" baseline="-25000" smtClean="0"/>
              <a:t>i</a:t>
            </a:r>
            <a:r>
              <a:rPr lang="zh-CN" sz="2400" smtClean="0"/>
              <a:t>和</a:t>
            </a:r>
            <a:r>
              <a:rPr lang="zh-CN" altLang="zh-CN" sz="2400" i="1" smtClean="0"/>
              <a:t>M</a:t>
            </a:r>
            <a:r>
              <a:rPr lang="zh-CN" sz="2400" smtClean="0"/>
              <a:t>的变形</a:t>
            </a:r>
            <a:r>
              <a:rPr lang="zh-CN" altLang="zh-CN" sz="2400" i="1" smtClean="0"/>
              <a:t>M</a:t>
            </a:r>
            <a:r>
              <a:rPr lang="zh-CN" altLang="zh-CN" sz="2400" i="1" baseline="-25000" smtClean="0"/>
              <a:t>j</a:t>
            </a:r>
            <a:r>
              <a:rPr lang="zh-CN" sz="2400" smtClean="0"/>
              <a:t>，</a:t>
            </a:r>
            <a:r>
              <a:rPr lang="zh-CN" altLang="zh-CN" sz="2400" i="1" smtClean="0"/>
              <a:t>m</a:t>
            </a:r>
            <a:r>
              <a:rPr lang="zh-CN" altLang="zh-CN" sz="2400" i="1" baseline="-25000" smtClean="0"/>
              <a:t>i</a:t>
            </a:r>
            <a:r>
              <a:rPr lang="zh-CN" sz="2400" smtClean="0"/>
              <a:t>与</a:t>
            </a:r>
            <a:r>
              <a:rPr lang="zh-CN" altLang="zh-CN" sz="2400" i="1" smtClean="0"/>
              <a:t>M</a:t>
            </a:r>
            <a:r>
              <a:rPr lang="zh-CN" altLang="zh-CN" sz="2400" i="1" baseline="-25000" smtClean="0"/>
              <a:t>j</a:t>
            </a:r>
            <a:r>
              <a:rPr lang="zh-CN" sz="2400" smtClean="0"/>
              <a:t>不碰撞的概率是</a:t>
            </a:r>
            <a:r>
              <a:rPr lang="zh-CN" altLang="zh-CN" sz="2400" smtClean="0"/>
              <a:t>1-1/2</a:t>
            </a:r>
            <a:r>
              <a:rPr lang="zh-CN" altLang="zh-CN" sz="2400" i="1" baseline="30000" smtClean="0"/>
              <a:t>n</a:t>
            </a:r>
            <a:r>
              <a:rPr lang="zh-CN" sz="2400" smtClean="0"/>
              <a:t>。由于</a:t>
            </a:r>
            <a:r>
              <a:rPr lang="zh-CN" altLang="zh-CN" sz="2400" i="1" smtClean="0"/>
              <a:t>M</a:t>
            </a:r>
            <a:r>
              <a:rPr lang="zh-CN" sz="2400" smtClean="0"/>
              <a:t>共有</a:t>
            </a:r>
            <a:r>
              <a:rPr lang="zh-CN" altLang="zh-CN" sz="2400" i="1" smtClean="0"/>
              <a:t>R</a:t>
            </a:r>
            <a:r>
              <a:rPr lang="zh-CN" sz="2400" smtClean="0"/>
              <a:t>个变形，所以</a:t>
            </a:r>
            <a:r>
              <a:rPr lang="zh-CN" altLang="zh-CN" sz="2400" i="1" smtClean="0"/>
              <a:t>M</a:t>
            </a:r>
            <a:r>
              <a:rPr lang="zh-CN" sz="2400" smtClean="0"/>
              <a:t>的全部变形都不与</a:t>
            </a:r>
            <a:r>
              <a:rPr lang="zh-CN" altLang="zh-CN" sz="2400" i="1" smtClean="0"/>
              <a:t>m</a:t>
            </a:r>
            <a:r>
              <a:rPr lang="zh-CN" altLang="zh-CN" sz="2400" i="1" baseline="-25000" smtClean="0"/>
              <a:t>i</a:t>
            </a:r>
            <a:r>
              <a:rPr lang="zh-CN" sz="2400" smtClean="0"/>
              <a:t>碰撞的概率是： </a:t>
            </a:r>
            <a:endParaRPr lang="zh-CN" sz="2400" smtClean="0"/>
          </a:p>
        </p:txBody>
      </p:sp>
      <p:graphicFrame>
        <p:nvGraphicFramePr>
          <p:cNvPr id="7170" name="Object 3"/>
          <p:cNvGraphicFramePr>
            <a:graphicFrameLocks noChangeAspect="1"/>
          </p:cNvGraphicFramePr>
          <p:nvPr/>
        </p:nvGraphicFramePr>
        <p:xfrm>
          <a:off x="3635375" y="2852738"/>
          <a:ext cx="1479550" cy="612775"/>
        </p:xfrm>
        <a:graphic>
          <a:graphicData uri="http://schemas.openxmlformats.org/presentationml/2006/ole">
            <mc:AlternateContent xmlns:mc="http://schemas.openxmlformats.org/markup-compatibility/2006">
              <mc:Choice xmlns:v="urn:schemas-microsoft-com:vml" Requires="v">
                <p:oleObj spid="_x0000_s7169" name="" r:id="rId1" imgW="17983200" imgH="7315200" progId="Equation.DSMT4">
                  <p:embed/>
                </p:oleObj>
              </mc:Choice>
              <mc:Fallback>
                <p:oleObj name="" r:id="rId1" imgW="17983200" imgH="7315200" progId="Equation.DSMT4">
                  <p:embed/>
                  <p:pic>
                    <p:nvPicPr>
                      <p:cNvPr id="0" name="Object 3"/>
                      <p:cNvPicPr>
                        <a:picLocks noChangeAspect="1"/>
                      </p:cNvPicPr>
                      <p:nvPr/>
                    </p:nvPicPr>
                    <p:blipFill>
                      <a:blip r:embed="rId2"/>
                      <a:stretch>
                        <a:fillRect/>
                      </a:stretch>
                    </p:blipFill>
                    <p:spPr>
                      <a:xfrm>
                        <a:off x="3635375" y="2852738"/>
                        <a:ext cx="1479550" cy="612775"/>
                      </a:xfrm>
                      <a:prstGeom prst="rect">
                        <a:avLst/>
                      </a:prstGeom>
                      <a:noFill/>
                      <a:ln w="9525">
                        <a:noFill/>
                      </a:ln>
                    </p:spPr>
                  </p:pic>
                </p:oleObj>
              </mc:Fallback>
            </mc:AlternateContent>
          </a:graphicData>
        </a:graphic>
      </p:graphicFrame>
      <p:sp>
        <p:nvSpPr>
          <p:cNvPr id="7174" name="Rectangle 4"/>
          <p:cNvSpPr>
            <a:spLocks noChangeArrowheads="1"/>
          </p:cNvSpPr>
          <p:nvPr/>
        </p:nvSpPr>
        <p:spPr bwMode="auto">
          <a:xfrm>
            <a:off x="215900" y="3608388"/>
            <a:ext cx="8623300" cy="885825"/>
          </a:xfrm>
          <a:prstGeom prst="rect">
            <a:avLst/>
          </a:prstGeom>
          <a:noFill/>
          <a:ln w="9525">
            <a:noFill/>
            <a:miter lim="800000"/>
          </a:ln>
        </p:spPr>
        <p:txBody>
          <a:bodyPr>
            <a:spAutoFit/>
          </a:bodyPr>
          <a:lstStyle/>
          <a:p>
            <a:pPr marL="742950" lvl="1" indent="-285750">
              <a:spcBef>
                <a:spcPct val="20000"/>
              </a:spcBef>
            </a:pPr>
            <a:r>
              <a:rPr lang="zh-CN" sz="2600"/>
              <a:t>因为消息</a:t>
            </a:r>
            <a:r>
              <a:rPr lang="zh-CN" altLang="zh-CN" sz="2600" i="1"/>
              <a:t>m</a:t>
            </a:r>
            <a:r>
              <a:rPr lang="zh-CN" sz="2600"/>
              <a:t>共有</a:t>
            </a:r>
            <a:r>
              <a:rPr lang="zh-CN" altLang="zh-CN" sz="2600" i="1"/>
              <a:t>r</a:t>
            </a:r>
            <a:r>
              <a:rPr lang="zh-CN" sz="2600"/>
              <a:t>个变形，因此</a:t>
            </a:r>
            <a:r>
              <a:rPr lang="zh-CN" altLang="zh-CN" sz="2600" i="1"/>
              <a:t>m</a:t>
            </a:r>
            <a:r>
              <a:rPr lang="zh-CN" sz="2600"/>
              <a:t>的变形与</a:t>
            </a:r>
            <a:r>
              <a:rPr lang="zh-CN" altLang="zh-CN" sz="2600" i="1"/>
              <a:t>M</a:t>
            </a:r>
            <a:r>
              <a:rPr lang="zh-CN" sz="2600"/>
              <a:t>的变形都不碰撞的概率是：</a:t>
            </a:r>
            <a:endParaRPr lang="zh-CN" sz="2600"/>
          </a:p>
        </p:txBody>
      </p:sp>
      <p:graphicFrame>
        <p:nvGraphicFramePr>
          <p:cNvPr id="7171" name="Object 5"/>
          <p:cNvGraphicFramePr>
            <a:graphicFrameLocks noChangeAspect="1"/>
          </p:cNvGraphicFramePr>
          <p:nvPr/>
        </p:nvGraphicFramePr>
        <p:xfrm>
          <a:off x="3384550" y="4292600"/>
          <a:ext cx="1517650" cy="552450"/>
        </p:xfrm>
        <a:graphic>
          <a:graphicData uri="http://schemas.openxmlformats.org/presentationml/2006/ole">
            <mc:AlternateContent xmlns:mc="http://schemas.openxmlformats.org/markup-compatibility/2006">
              <mc:Choice xmlns:v="urn:schemas-microsoft-com:vml" Requires="v">
                <p:oleObj spid="_x0000_s7171" name="" r:id="rId3" imgW="17678400" imgH="6400800" progId="Equation.3">
                  <p:embed/>
                </p:oleObj>
              </mc:Choice>
              <mc:Fallback>
                <p:oleObj name="" r:id="rId3" imgW="17678400" imgH="6400800" progId="Equation.3">
                  <p:embed/>
                  <p:pic>
                    <p:nvPicPr>
                      <p:cNvPr id="0" name="Object 5"/>
                      <p:cNvPicPr>
                        <a:picLocks noChangeAspect="1"/>
                      </p:cNvPicPr>
                      <p:nvPr/>
                    </p:nvPicPr>
                    <p:blipFill>
                      <a:blip r:embed="rId4"/>
                      <a:stretch>
                        <a:fillRect/>
                      </a:stretch>
                    </p:blipFill>
                    <p:spPr>
                      <a:xfrm>
                        <a:off x="3384550" y="4292600"/>
                        <a:ext cx="1517650" cy="552450"/>
                      </a:xfrm>
                      <a:prstGeom prst="rect">
                        <a:avLst/>
                      </a:prstGeom>
                      <a:noFill/>
                      <a:ln w="9525">
                        <a:noFill/>
                      </a:ln>
                    </p:spPr>
                  </p:pic>
                </p:oleObj>
              </mc:Fallback>
            </mc:AlternateContent>
          </a:graphicData>
        </a:graphic>
      </p:graphicFrame>
      <p:sp>
        <p:nvSpPr>
          <p:cNvPr id="7175" name="Rectangle 6"/>
          <p:cNvSpPr>
            <a:spLocks noChangeArrowheads="1"/>
          </p:cNvSpPr>
          <p:nvPr/>
        </p:nvSpPr>
        <p:spPr bwMode="auto">
          <a:xfrm>
            <a:off x="250825" y="5013325"/>
            <a:ext cx="7740650" cy="1970088"/>
          </a:xfrm>
          <a:prstGeom prst="rect">
            <a:avLst/>
          </a:prstGeom>
          <a:noFill/>
          <a:ln w="9525">
            <a:noFill/>
            <a:miter lim="800000"/>
          </a:ln>
        </p:spPr>
        <p:txBody>
          <a:bodyPr>
            <a:spAutoFit/>
          </a:bodyPr>
          <a:lstStyle/>
          <a:p>
            <a:pPr marL="742950" lvl="1" indent="-285750">
              <a:spcBef>
                <a:spcPct val="20000"/>
              </a:spcBef>
            </a:pPr>
            <a:r>
              <a:rPr lang="zh-CN" altLang="zh-CN" sz="2600" i="1"/>
              <a:t>m</a:t>
            </a:r>
            <a:r>
              <a:rPr lang="zh-CN" sz="2600"/>
              <a:t>的变形与</a:t>
            </a:r>
            <a:r>
              <a:rPr lang="zh-CN" altLang="zh-CN" sz="2600" i="1"/>
              <a:t>M</a:t>
            </a:r>
            <a:r>
              <a:rPr lang="zh-CN" sz="2600"/>
              <a:t>的变形发生碰撞的概率是：</a:t>
            </a:r>
            <a:endParaRPr lang="en-US" altLang="zh-CN" sz="2600"/>
          </a:p>
          <a:p>
            <a:pPr marL="742950" lvl="1" indent="-285750">
              <a:spcBef>
                <a:spcPct val="20000"/>
              </a:spcBef>
            </a:pPr>
            <a:endParaRPr lang="en-US" altLang="zh-CN" sz="2600"/>
          </a:p>
          <a:p>
            <a:pPr marL="742950" lvl="1" indent="-285750">
              <a:spcBef>
                <a:spcPct val="20000"/>
              </a:spcBef>
            </a:pPr>
            <a:endParaRPr lang="en-US" altLang="zh-CN" sz="2600"/>
          </a:p>
          <a:p>
            <a:pPr marL="742950" lvl="1" indent="-285750">
              <a:spcBef>
                <a:spcPct val="20000"/>
              </a:spcBef>
            </a:pPr>
            <a:r>
              <a:rPr lang="zh-CN" altLang="zh-CN" sz="2400"/>
              <a:t>当</a:t>
            </a:r>
            <a:r>
              <a:rPr lang="zh-CN" altLang="zh-CN" sz="2400" i="1"/>
              <a:t>r</a:t>
            </a:r>
            <a:r>
              <a:rPr lang="zh-CN" altLang="zh-CN" sz="2400"/>
              <a:t>=</a:t>
            </a:r>
            <a:r>
              <a:rPr lang="zh-CN" altLang="zh-CN" sz="2400" i="1"/>
              <a:t>R</a:t>
            </a:r>
            <a:r>
              <a:rPr lang="zh-CN" altLang="zh-CN" sz="2400"/>
              <a:t>=2</a:t>
            </a:r>
            <a:r>
              <a:rPr lang="zh-CN" altLang="zh-CN" sz="2400" i="1" baseline="30000"/>
              <a:t>n</a:t>
            </a:r>
            <a:r>
              <a:rPr lang="zh-CN" altLang="zh-CN" sz="2400" baseline="30000"/>
              <a:t>/2</a:t>
            </a:r>
            <a:r>
              <a:rPr lang="zh-CN" altLang="zh-CN" sz="2400"/>
              <a:t>时，</a:t>
            </a:r>
            <a:r>
              <a:rPr lang="zh-CN" altLang="zh-CN" sz="2400" i="1"/>
              <a:t>P</a:t>
            </a:r>
            <a:r>
              <a:rPr lang="zh-CN" altLang="zh-CN" sz="2400"/>
              <a:t>(</a:t>
            </a:r>
            <a:r>
              <a:rPr lang="zh-CN" altLang="zh-CN" sz="2400" i="1"/>
              <a:t>n</a:t>
            </a:r>
            <a:r>
              <a:rPr lang="zh-CN" altLang="zh-CN" sz="2400"/>
              <a:t>)=1</a:t>
            </a:r>
            <a:r>
              <a:rPr lang="zh-CN" altLang="zh-CN" sz="2400">
                <a:sym typeface="Symbol" panose="05050102010706020507" pitchFamily="18" charset="2"/>
              </a:rPr>
              <a:t></a:t>
            </a:r>
            <a:r>
              <a:rPr lang="zh-CN" altLang="zh-CN" sz="2400" i="1"/>
              <a:t>e</a:t>
            </a:r>
            <a:r>
              <a:rPr lang="zh-CN" altLang="zh-CN" sz="2400" baseline="30000">
                <a:sym typeface="Symbol" panose="05050102010706020507" pitchFamily="18" charset="2"/>
              </a:rPr>
              <a:t></a:t>
            </a:r>
            <a:r>
              <a:rPr lang="zh-CN" altLang="zh-CN" sz="2400" baseline="30000"/>
              <a:t>1</a:t>
            </a:r>
            <a:r>
              <a:rPr lang="zh-CN" altLang="zh-CN" sz="2400">
                <a:sym typeface="Symbol" panose="05050102010706020507" pitchFamily="18" charset="2"/>
              </a:rPr>
              <a:t></a:t>
            </a:r>
            <a:r>
              <a:rPr lang="zh-CN" altLang="zh-CN" sz="2400"/>
              <a:t>0.63。</a:t>
            </a:r>
            <a:endParaRPr lang="zh-CN" sz="2600"/>
          </a:p>
        </p:txBody>
      </p:sp>
      <p:graphicFrame>
        <p:nvGraphicFramePr>
          <p:cNvPr id="7172" name="Object 7"/>
          <p:cNvGraphicFramePr>
            <a:graphicFrameLocks noChangeAspect="1"/>
          </p:cNvGraphicFramePr>
          <p:nvPr/>
        </p:nvGraphicFramePr>
        <p:xfrm>
          <a:off x="2519363" y="5481638"/>
          <a:ext cx="3870325" cy="935037"/>
        </p:xfrm>
        <a:graphic>
          <a:graphicData uri="http://schemas.openxmlformats.org/presentationml/2006/ole">
            <mc:AlternateContent xmlns:mc="http://schemas.openxmlformats.org/markup-compatibility/2006">
              <mc:Choice xmlns:v="urn:schemas-microsoft-com:vml" Requires="v">
                <p:oleObj spid="_x0000_s7172" name="" r:id="rId5" imgW="46634400" imgH="11277600" progId="Equation.3">
                  <p:embed/>
                </p:oleObj>
              </mc:Choice>
              <mc:Fallback>
                <p:oleObj name="" r:id="rId5" imgW="46634400" imgH="11277600" progId="Equation.3">
                  <p:embed/>
                  <p:pic>
                    <p:nvPicPr>
                      <p:cNvPr id="0" name="Object 7"/>
                      <p:cNvPicPr>
                        <a:picLocks noChangeAspect="1"/>
                      </p:cNvPicPr>
                      <p:nvPr/>
                    </p:nvPicPr>
                    <p:blipFill>
                      <a:blip r:embed="rId6"/>
                      <a:stretch>
                        <a:fillRect/>
                      </a:stretch>
                    </p:blipFill>
                    <p:spPr>
                      <a:xfrm>
                        <a:off x="2519363" y="5481638"/>
                        <a:ext cx="3870325" cy="935037"/>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subTitle" idx="1"/>
          </p:nvPr>
        </p:nvSpPr>
        <p:spPr>
          <a:xfrm>
            <a:off x="179388" y="0"/>
            <a:ext cx="8382000" cy="617538"/>
          </a:xfrm>
        </p:spPr>
        <p:txBody>
          <a:bodyPr/>
          <a:lstStyle/>
          <a:p>
            <a:pPr marL="287655" indent="-6350" algn="l" eaLnBrk="1" hangingPunct="1">
              <a:lnSpc>
                <a:spcPct val="90000"/>
              </a:lnSpc>
            </a:pPr>
            <a:r>
              <a:rPr lang="zh-CN" smtClean="0"/>
              <a:t>第</a:t>
            </a:r>
            <a:r>
              <a:rPr lang="zh-CN" altLang="zh-CN" smtClean="0"/>
              <a:t>Ⅱ</a:t>
            </a:r>
            <a:r>
              <a:rPr lang="zh-CN" smtClean="0"/>
              <a:t>类生日攻击可按以下方式进行：</a:t>
            </a:r>
            <a:endParaRPr lang="zh-CN" smtClean="0"/>
          </a:p>
        </p:txBody>
      </p:sp>
      <p:pic>
        <p:nvPicPr>
          <p:cNvPr id="62467" name="Picture 1"/>
          <p:cNvPicPr>
            <a:picLocks noChangeAspect="1" noChangeArrowheads="1"/>
          </p:cNvPicPr>
          <p:nvPr/>
        </p:nvPicPr>
        <p:blipFill>
          <a:blip r:embed="rId1" cstate="print"/>
          <a:srcRect/>
          <a:stretch>
            <a:fillRect/>
          </a:stretch>
        </p:blipFill>
        <p:spPr bwMode="auto">
          <a:xfrm>
            <a:off x="0" y="476250"/>
            <a:ext cx="9144000" cy="6381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Grp="1" noChangeAspect="1" noChangeArrowheads="1"/>
          </p:cNvPicPr>
          <p:nvPr>
            <p:ph idx="1"/>
          </p:nvPr>
        </p:nvPicPr>
        <p:blipFill>
          <a:blip r:embed="rId1" cstate="print"/>
          <a:srcRect/>
          <a:stretch>
            <a:fillRect/>
          </a:stretch>
        </p:blipFill>
        <p:spPr>
          <a:xfrm>
            <a:off x="971550" y="1484313"/>
            <a:ext cx="7740650" cy="4248150"/>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ChangeArrowheads="1"/>
          </p:cNvSpPr>
          <p:nvPr/>
        </p:nvSpPr>
        <p:spPr bwMode="auto">
          <a:xfrm>
            <a:off x="0" y="3190875"/>
            <a:ext cx="9144000" cy="0"/>
          </a:xfrm>
          <a:prstGeom prst="rect">
            <a:avLst/>
          </a:prstGeom>
          <a:noFill/>
          <a:ln w="9525">
            <a:noFill/>
            <a:miter lim="800000"/>
          </a:ln>
        </p:spPr>
        <p:txBody>
          <a:bodyPr wrap="none" anchor="ctr">
            <a:spAutoFit/>
          </a:bodyPr>
          <a:lstStyle/>
          <a:p>
            <a:endParaRPr lang="zh-CN" altLang="en-US"/>
          </a:p>
        </p:txBody>
      </p:sp>
      <p:sp>
        <p:nvSpPr>
          <p:cNvPr id="64515" name="Rectangle 4"/>
          <p:cNvSpPr>
            <a:spLocks noChangeArrowheads="1"/>
          </p:cNvSpPr>
          <p:nvPr/>
        </p:nvSpPr>
        <p:spPr bwMode="auto">
          <a:xfrm>
            <a:off x="0" y="3186113"/>
            <a:ext cx="9144000" cy="0"/>
          </a:xfrm>
          <a:prstGeom prst="rect">
            <a:avLst/>
          </a:prstGeom>
          <a:noFill/>
          <a:ln w="9525">
            <a:noFill/>
            <a:miter lim="800000"/>
          </a:ln>
        </p:spPr>
        <p:txBody>
          <a:bodyPr wrap="none" anchor="ctr">
            <a:spAutoFit/>
          </a:bodyPr>
          <a:lstStyle/>
          <a:p>
            <a:endParaRPr lang="zh-CN" altLang="en-US"/>
          </a:p>
        </p:txBody>
      </p:sp>
      <p:sp>
        <p:nvSpPr>
          <p:cNvPr id="64516" name="Rectangle 5"/>
          <p:cNvSpPr>
            <a:spLocks noChangeArrowheads="1"/>
          </p:cNvSpPr>
          <p:nvPr/>
        </p:nvSpPr>
        <p:spPr bwMode="auto">
          <a:xfrm>
            <a:off x="0" y="1268413"/>
            <a:ext cx="8640763" cy="954087"/>
          </a:xfrm>
          <a:prstGeom prst="rect">
            <a:avLst/>
          </a:prstGeom>
          <a:noFill/>
          <a:ln w="9525">
            <a:noFill/>
            <a:miter lim="800000"/>
          </a:ln>
        </p:spPr>
        <p:txBody>
          <a:bodyPr>
            <a:spAutoFit/>
          </a:bodyPr>
          <a:lstStyle/>
          <a:p>
            <a:pPr marL="742950" lvl="1" indent="-285750">
              <a:spcBef>
                <a:spcPct val="20000"/>
              </a:spcBef>
            </a:pPr>
            <a:r>
              <a:rPr lang="zh-CN" sz="2800"/>
              <a:t>对于</a:t>
            </a:r>
            <a:r>
              <a:rPr lang="zh-CN" altLang="zh-CN" sz="2800"/>
              <a:t>Hash</a:t>
            </a:r>
            <a:r>
              <a:rPr lang="zh-CN" sz="2800"/>
              <a:t>值长度为</a:t>
            </a:r>
            <a:r>
              <a:rPr lang="zh-CN" altLang="zh-CN" sz="2800"/>
              <a:t>64</a:t>
            </a:r>
            <a:r>
              <a:rPr lang="zh-CN" sz="2800"/>
              <a:t>比特的</a:t>
            </a:r>
            <a:r>
              <a:rPr lang="zh-CN" altLang="zh-CN" sz="2800"/>
              <a:t>Hash</a:t>
            </a:r>
            <a:r>
              <a:rPr lang="zh-CN" sz="2800"/>
              <a:t>函数，生日攻击的时间复杂度约为</a:t>
            </a:r>
            <a:r>
              <a:rPr lang="zh-CN" altLang="zh-CN" sz="2800"/>
              <a:t>2</a:t>
            </a:r>
            <a:r>
              <a:rPr lang="zh-CN" altLang="zh-CN" sz="2800" baseline="30000"/>
              <a:t>32</a:t>
            </a:r>
            <a:r>
              <a:rPr lang="zh-CN" sz="2800"/>
              <a:t>，所以是不安全的。</a:t>
            </a:r>
            <a:endParaRPr lang="zh-CN" sz="2800"/>
          </a:p>
        </p:txBody>
      </p:sp>
      <p:sp>
        <p:nvSpPr>
          <p:cNvPr id="64517" name="Rectangle 6"/>
          <p:cNvSpPr>
            <a:spLocks noChangeArrowheads="1"/>
          </p:cNvSpPr>
          <p:nvPr/>
        </p:nvSpPr>
        <p:spPr bwMode="auto">
          <a:xfrm>
            <a:off x="611188" y="3933825"/>
            <a:ext cx="8101012" cy="1119188"/>
          </a:xfrm>
          <a:prstGeom prst="rect">
            <a:avLst/>
          </a:prstGeom>
          <a:solidFill>
            <a:srgbClr val="CCFFCC"/>
          </a:solidFill>
          <a:ln w="25400">
            <a:solidFill>
              <a:srgbClr val="000000"/>
            </a:solidFill>
            <a:miter lim="800000"/>
          </a:ln>
        </p:spPr>
        <p:txBody>
          <a:bodyPr>
            <a:spAutoFit/>
          </a:bodyPr>
          <a:lstStyle/>
          <a:p>
            <a:pPr marL="742950" lvl="1" indent="-285750">
              <a:spcBef>
                <a:spcPct val="20000"/>
              </a:spcBef>
            </a:pPr>
            <a:r>
              <a:rPr lang="zh-CN" sz="2900"/>
              <a:t>为了抵抗生日攻击，</a:t>
            </a:r>
            <a:r>
              <a:rPr lang="zh-CN" altLang="en-US" sz="3200"/>
              <a:t>消息摘要必须足够长！！</a:t>
            </a:r>
            <a:endParaRPr lang="zh-CN" altLang="en-US" sz="3200"/>
          </a:p>
          <a:p>
            <a:pPr marL="742950" lvl="1" indent="-285750">
              <a:spcBef>
                <a:spcPct val="20000"/>
              </a:spcBef>
            </a:pPr>
            <a:r>
              <a:rPr lang="zh-CN" sz="2900"/>
              <a:t>建议</a:t>
            </a:r>
            <a:r>
              <a:rPr lang="zh-CN" altLang="zh-CN" sz="2900"/>
              <a:t>Hash</a:t>
            </a:r>
            <a:r>
              <a:rPr lang="zh-CN" sz="2900"/>
              <a:t>值长度至少为</a:t>
            </a:r>
            <a:r>
              <a:rPr lang="zh-CN" altLang="zh-CN" sz="2900"/>
              <a:t>128 </a:t>
            </a:r>
            <a:r>
              <a:rPr lang="zh-CN" sz="2900"/>
              <a:t>比特</a:t>
            </a:r>
            <a:r>
              <a:rPr lang="zh-CN" altLang="zh-CN" sz="2900"/>
              <a:t>.</a:t>
            </a:r>
            <a:endParaRPr lang="zh-CN" altLang="zh-CN" sz="290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0" y="260350"/>
            <a:ext cx="8435975" cy="635000"/>
          </a:xfrm>
        </p:spPr>
        <p:txBody>
          <a:bodyPr/>
          <a:lstStyle/>
          <a:p>
            <a:pPr algn="l" eaLnBrk="1" hangingPunct="1"/>
            <a:r>
              <a:rPr lang="zh-CN" altLang="en-US" sz="2800" smtClean="0"/>
              <a:t>1.4.2 中间相遇攻击（in-the-middle attack）</a:t>
            </a:r>
            <a:endParaRPr lang="zh-CN" altLang="en-US" smtClean="0"/>
          </a:p>
        </p:txBody>
      </p:sp>
      <p:sp>
        <p:nvSpPr>
          <p:cNvPr id="3" name="内容占位符 2"/>
          <p:cNvSpPr>
            <a:spLocks noGrp="1"/>
          </p:cNvSpPr>
          <p:nvPr>
            <p:ph idx="1"/>
          </p:nvPr>
        </p:nvSpPr>
        <p:spPr>
          <a:xfrm>
            <a:off x="0" y="1557338"/>
            <a:ext cx="9144000" cy="4525962"/>
          </a:xfrm>
        </p:spPr>
        <p:txBody>
          <a:bodyPr/>
          <a:lstStyle/>
          <a:p>
            <a:pPr lvl="1" eaLnBrk="1" hangingPunct="1">
              <a:defRPr/>
            </a:pPr>
            <a:r>
              <a:rPr lang="zh-CN" altLang="en-US" sz="2400" dirty="0" smtClean="0"/>
              <a:t>用于攻击一类具有特殊结构的Hash函数</a:t>
            </a:r>
            <a:endParaRPr lang="zh-CN" altLang="en-US" sz="2400" dirty="0" smtClean="0"/>
          </a:p>
          <a:p>
            <a:pPr lvl="1" eaLnBrk="1" hangingPunct="1">
              <a:defRPr/>
            </a:pPr>
            <a:r>
              <a:rPr lang="zh-CN" altLang="en-US" sz="2400" dirty="0" smtClean="0"/>
              <a:t>分析Hash函数运算的中间值相等的概率</a:t>
            </a:r>
            <a:endParaRPr lang="en-US" altLang="zh-CN" sz="2400" dirty="0" smtClean="0"/>
          </a:p>
          <a:p>
            <a:pPr lvl="1" eaLnBrk="1" hangingPunct="1">
              <a:defRPr/>
            </a:pPr>
            <a:endParaRPr lang="zh-CN" altLang="en-US" sz="2400" dirty="0" smtClean="0"/>
          </a:p>
          <a:p>
            <a:pPr eaLnBrk="1" hangingPunct="1">
              <a:defRPr/>
            </a:pPr>
            <a:r>
              <a:rPr lang="zh-CN" altLang="en-US" sz="2400" kern="1200" dirty="0" smtClean="0"/>
              <a:t>中间相遇攻击的基本原理为：将消息分成两部分，对伪造消息的第一部分从初试值开始逐步向中间阶段产生</a:t>
            </a:r>
            <a:r>
              <a:rPr lang="en-US" altLang="zh-CN" sz="2400" kern="1200" dirty="0" smtClean="0"/>
              <a:t>r</a:t>
            </a:r>
            <a:r>
              <a:rPr lang="en-US" altLang="zh-CN" sz="2400" kern="1200" baseline="-25000" dirty="0" smtClean="0"/>
              <a:t>1</a:t>
            </a:r>
            <a:r>
              <a:rPr lang="zh-CN" altLang="en-US" sz="2400" kern="1200" dirty="0" smtClean="0"/>
              <a:t>个变量；对伪造消息的第二部分从</a:t>
            </a:r>
            <a:r>
              <a:rPr lang="en-US" altLang="zh-CN" sz="2400" kern="1200" dirty="0" smtClean="0"/>
              <a:t>Hash</a:t>
            </a:r>
            <a:r>
              <a:rPr lang="zh-CN" altLang="en-US" sz="2400" kern="1200" dirty="0" smtClean="0"/>
              <a:t>结果开始逐步退回中间阶段产生</a:t>
            </a:r>
            <a:r>
              <a:rPr lang="en-US" altLang="zh-CN" sz="2400" kern="1200" dirty="0" smtClean="0"/>
              <a:t>r</a:t>
            </a:r>
            <a:r>
              <a:rPr lang="en-US" altLang="zh-CN" sz="2400" kern="1200" baseline="-25000" dirty="0" smtClean="0"/>
              <a:t>2</a:t>
            </a:r>
            <a:r>
              <a:rPr lang="zh-CN" altLang="en-US" sz="2400" kern="1200" dirty="0" smtClean="0"/>
              <a:t>个变量。在中间阶段有一个匹配的概率与生日攻击成功的概率一样。</a:t>
            </a:r>
            <a:endParaRPr lang="zh-CN" altLang="en-US" sz="2400" kern="1200" dirty="0" smtClean="0"/>
          </a:p>
          <a:p>
            <a:pPr eaLnBrk="1" hangingPunct="1">
              <a:defRPr/>
            </a:pP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body" idx="1"/>
          </p:nvPr>
        </p:nvSpPr>
        <p:spPr>
          <a:xfrm>
            <a:off x="395288" y="873125"/>
            <a:ext cx="8189912" cy="904875"/>
          </a:xfrm>
        </p:spPr>
        <p:txBody>
          <a:bodyPr>
            <a:spAutoFit/>
          </a:bodyPr>
          <a:lstStyle/>
          <a:p>
            <a:pPr lvl="1" eaLnBrk="1" hangingPunct="1"/>
            <a:r>
              <a:rPr lang="zh-CN" altLang="en-US" sz="2400" smtClean="0"/>
              <a:t>讨论一类利用加密变换构造的Hash函数。</a:t>
            </a:r>
            <a:endParaRPr lang="zh-CN" altLang="en-US" sz="2400" smtClean="0"/>
          </a:p>
          <a:p>
            <a:pPr lvl="1" eaLnBrk="1" hangingPunct="1"/>
            <a:r>
              <a:rPr lang="zh-CN" altLang="en-US" sz="2400" smtClean="0"/>
              <a:t>设加密体制为： </a:t>
            </a:r>
            <a:endParaRPr lang="zh-CN" altLang="en-US" sz="2400" smtClean="0"/>
          </a:p>
        </p:txBody>
      </p:sp>
      <p:sp>
        <p:nvSpPr>
          <p:cNvPr id="8196" name="Rectangle 3"/>
          <p:cNvSpPr>
            <a:spLocks noChangeArrowheads="1"/>
          </p:cNvSpPr>
          <p:nvPr/>
        </p:nvSpPr>
        <p:spPr bwMode="auto">
          <a:xfrm>
            <a:off x="0" y="3190875"/>
            <a:ext cx="9144000" cy="0"/>
          </a:xfrm>
          <a:prstGeom prst="rect">
            <a:avLst/>
          </a:prstGeom>
          <a:noFill/>
          <a:ln w="9525">
            <a:noFill/>
            <a:miter lim="800000"/>
          </a:ln>
        </p:spPr>
        <p:txBody>
          <a:bodyPr wrap="none" anchor="ctr">
            <a:spAutoFit/>
          </a:bodyPr>
          <a:lstStyle/>
          <a:p>
            <a:endParaRPr lang="zh-CN" altLang="en-US"/>
          </a:p>
        </p:txBody>
      </p:sp>
      <p:sp>
        <p:nvSpPr>
          <p:cNvPr id="8197" name="Rectangle 4"/>
          <p:cNvSpPr>
            <a:spLocks noChangeArrowheads="1"/>
          </p:cNvSpPr>
          <p:nvPr/>
        </p:nvSpPr>
        <p:spPr bwMode="auto">
          <a:xfrm>
            <a:off x="0" y="3186113"/>
            <a:ext cx="9144000" cy="0"/>
          </a:xfrm>
          <a:prstGeom prst="rect">
            <a:avLst/>
          </a:prstGeom>
          <a:noFill/>
          <a:ln w="9525">
            <a:noFill/>
            <a:miter lim="800000"/>
          </a:ln>
        </p:spPr>
        <p:txBody>
          <a:bodyPr wrap="none" anchor="ctr">
            <a:spAutoFit/>
          </a:bodyPr>
          <a:lstStyle/>
          <a:p>
            <a:endParaRPr lang="zh-CN" altLang="en-US"/>
          </a:p>
        </p:txBody>
      </p:sp>
      <p:sp>
        <p:nvSpPr>
          <p:cNvPr id="8198" name="Rectangle 5"/>
          <p:cNvSpPr>
            <a:spLocks noChangeArrowheads="1"/>
          </p:cNvSpPr>
          <p:nvPr/>
        </p:nvSpPr>
        <p:spPr bwMode="auto">
          <a:xfrm>
            <a:off x="0" y="3333750"/>
            <a:ext cx="9144000" cy="0"/>
          </a:xfrm>
          <a:prstGeom prst="rect">
            <a:avLst/>
          </a:prstGeom>
          <a:noFill/>
          <a:ln w="9525">
            <a:noFill/>
            <a:miter lim="800000"/>
          </a:ln>
        </p:spPr>
        <p:txBody>
          <a:bodyPr wrap="none" anchor="ctr">
            <a:spAutoFit/>
          </a:bodyPr>
          <a:lstStyle/>
          <a:p>
            <a:endParaRPr lang="zh-CN" altLang="en-US"/>
          </a:p>
        </p:txBody>
      </p:sp>
      <p:graphicFrame>
        <p:nvGraphicFramePr>
          <p:cNvPr id="8194" name="Object 6"/>
          <p:cNvGraphicFramePr>
            <a:graphicFrameLocks noChangeAspect="1"/>
          </p:cNvGraphicFramePr>
          <p:nvPr/>
        </p:nvGraphicFramePr>
        <p:xfrm>
          <a:off x="1763713" y="2060575"/>
          <a:ext cx="4905375" cy="484188"/>
        </p:xfrm>
        <a:graphic>
          <a:graphicData uri="http://schemas.openxmlformats.org/presentationml/2006/ole">
            <mc:AlternateContent xmlns:mc="http://schemas.openxmlformats.org/markup-compatibility/2006">
              <mc:Choice xmlns:v="urn:schemas-microsoft-com:vml" Requires="v">
                <p:oleObj spid="_x0000_s8193" name="" r:id="rId1" imgW="55473600" imgH="5486400" progId="Equation.3">
                  <p:embed/>
                </p:oleObj>
              </mc:Choice>
              <mc:Fallback>
                <p:oleObj name="" r:id="rId1" imgW="55473600" imgH="5486400" progId="Equation.3">
                  <p:embed/>
                  <p:pic>
                    <p:nvPicPr>
                      <p:cNvPr id="0" name="Object 6"/>
                      <p:cNvPicPr>
                        <a:picLocks noChangeAspect="1"/>
                      </p:cNvPicPr>
                      <p:nvPr/>
                    </p:nvPicPr>
                    <p:blipFill>
                      <a:blip r:embed="rId2"/>
                      <a:stretch>
                        <a:fillRect/>
                      </a:stretch>
                    </p:blipFill>
                    <p:spPr>
                      <a:xfrm>
                        <a:off x="1763713" y="2060575"/>
                        <a:ext cx="4905375" cy="484188"/>
                      </a:xfrm>
                      <a:prstGeom prst="rect">
                        <a:avLst/>
                      </a:prstGeom>
                      <a:noFill/>
                      <a:ln w="9525">
                        <a:noFill/>
                      </a:ln>
                    </p:spPr>
                  </p:pic>
                </p:oleObj>
              </mc:Fallback>
            </mc:AlternateContent>
          </a:graphicData>
        </a:graphic>
      </p:graphicFrame>
      <p:sp>
        <p:nvSpPr>
          <p:cNvPr id="8199" name="Rectangle 7"/>
          <p:cNvSpPr>
            <a:spLocks noChangeArrowheads="1"/>
          </p:cNvSpPr>
          <p:nvPr/>
        </p:nvSpPr>
        <p:spPr bwMode="auto">
          <a:xfrm>
            <a:off x="781050" y="2781300"/>
            <a:ext cx="8362950" cy="2413000"/>
          </a:xfrm>
          <a:prstGeom prst="rect">
            <a:avLst/>
          </a:prstGeom>
          <a:noFill/>
          <a:ln w="9525">
            <a:noFill/>
            <a:miter lim="800000"/>
          </a:ln>
        </p:spPr>
        <p:txBody>
          <a:bodyPr>
            <a:spAutoFit/>
          </a:bodyPr>
          <a:lstStyle/>
          <a:p>
            <a:pPr marL="742950" lvl="1" indent="-285750">
              <a:spcBef>
                <a:spcPct val="20000"/>
              </a:spcBef>
            </a:pPr>
            <a:r>
              <a:rPr lang="zh-CN" altLang="en-US" sz="2600"/>
              <a:t>  对于消息</a:t>
            </a:r>
            <a:r>
              <a:rPr lang="zh-CN" altLang="en-US" sz="2600" i="1"/>
              <a:t>m</a:t>
            </a:r>
            <a:r>
              <a:rPr lang="zh-CN" altLang="en-US" sz="2600"/>
              <a:t>=(</a:t>
            </a:r>
            <a:r>
              <a:rPr lang="zh-CN" altLang="en-US" sz="2600" i="1"/>
              <a:t>m</a:t>
            </a:r>
            <a:r>
              <a:rPr lang="zh-CN" altLang="en-US" sz="2600" baseline="-25000"/>
              <a:t>1</a:t>
            </a:r>
            <a:r>
              <a:rPr lang="zh-CN" altLang="en-US" sz="2600"/>
              <a:t>,</a:t>
            </a:r>
            <a:r>
              <a:rPr lang="zh-CN" altLang="en-US" sz="2600" i="1"/>
              <a:t> m</a:t>
            </a:r>
            <a:r>
              <a:rPr lang="zh-CN" altLang="en-US" sz="2600" baseline="-25000"/>
              <a:t>2</a:t>
            </a:r>
            <a:r>
              <a:rPr lang="zh-CN" altLang="en-US" sz="2600"/>
              <a:t>)，其散列值的计算分以下两步：</a:t>
            </a:r>
            <a:endParaRPr lang="zh-CN" altLang="en-US" sz="2600"/>
          </a:p>
          <a:p>
            <a:pPr marL="742950" lvl="1" indent="-285750">
              <a:spcBef>
                <a:spcPct val="20000"/>
              </a:spcBef>
            </a:pPr>
            <a:r>
              <a:rPr lang="zh-CN" altLang="en-US" sz="2600"/>
              <a:t> （1） </a:t>
            </a:r>
            <a:r>
              <a:rPr lang="zh-CN" altLang="en-US" sz="2600" i="1"/>
              <a:t>h</a:t>
            </a:r>
            <a:r>
              <a:rPr lang="zh-CN" altLang="en-US" sz="2600" baseline="-25000"/>
              <a:t>1</a:t>
            </a:r>
            <a:r>
              <a:rPr lang="zh-CN" altLang="en-US" sz="2600"/>
              <a:t>=</a:t>
            </a:r>
            <a:r>
              <a:rPr lang="zh-CN" altLang="en-US" sz="2600" i="1"/>
              <a:t> E</a:t>
            </a:r>
            <a:r>
              <a:rPr lang="zh-CN" altLang="en-US" sz="2600" i="1" baseline="-25000"/>
              <a:t>K</a:t>
            </a:r>
            <a:r>
              <a:rPr lang="zh-CN" altLang="en-US" sz="2600"/>
              <a:t>(</a:t>
            </a:r>
            <a:r>
              <a:rPr lang="zh-CN" altLang="en-US" sz="2600" i="1"/>
              <a:t>m</a:t>
            </a:r>
            <a:r>
              <a:rPr lang="zh-CN" altLang="en-US" sz="2600" baseline="-25000"/>
              <a:t>1</a:t>
            </a:r>
            <a:r>
              <a:rPr lang="zh-CN" altLang="en-US" sz="2600"/>
              <a:t>,</a:t>
            </a:r>
            <a:r>
              <a:rPr lang="zh-CN" altLang="en-US" sz="2600" i="1"/>
              <a:t> IV</a:t>
            </a:r>
            <a:r>
              <a:rPr lang="zh-CN" altLang="en-US" sz="2600"/>
              <a:t>)；</a:t>
            </a:r>
            <a:endParaRPr lang="zh-CN" altLang="en-US" sz="2600"/>
          </a:p>
          <a:p>
            <a:pPr marL="742950" lvl="1" indent="-285750">
              <a:spcBef>
                <a:spcPct val="20000"/>
              </a:spcBef>
            </a:pPr>
            <a:r>
              <a:rPr lang="zh-CN" altLang="en-US" sz="2600"/>
              <a:t> （2） </a:t>
            </a:r>
            <a:r>
              <a:rPr lang="zh-CN" altLang="en-US" sz="2600" i="1"/>
              <a:t>d</a:t>
            </a:r>
            <a:r>
              <a:rPr lang="zh-CN" altLang="en-US" sz="2600"/>
              <a:t>=</a:t>
            </a:r>
            <a:r>
              <a:rPr lang="zh-CN" altLang="en-US" sz="2600" i="1"/>
              <a:t>h</a:t>
            </a:r>
            <a:r>
              <a:rPr lang="zh-CN" altLang="en-US" sz="2600"/>
              <a:t>(</a:t>
            </a:r>
            <a:r>
              <a:rPr lang="zh-CN" altLang="en-US" sz="2600" i="1"/>
              <a:t>m</a:t>
            </a:r>
            <a:r>
              <a:rPr lang="zh-CN" altLang="en-US" sz="2600"/>
              <a:t>)=</a:t>
            </a:r>
            <a:r>
              <a:rPr lang="zh-CN" altLang="en-US" sz="2600" i="1"/>
              <a:t>E</a:t>
            </a:r>
            <a:r>
              <a:rPr lang="zh-CN" altLang="en-US" sz="2600" i="1" baseline="-25000"/>
              <a:t>K</a:t>
            </a:r>
            <a:r>
              <a:rPr lang="zh-CN" altLang="en-US" sz="2600"/>
              <a:t> (</a:t>
            </a:r>
            <a:r>
              <a:rPr lang="zh-CN" altLang="en-US" sz="2600" i="1"/>
              <a:t>m</a:t>
            </a:r>
            <a:r>
              <a:rPr lang="zh-CN" altLang="en-US" sz="2600" baseline="-25000"/>
              <a:t>2</a:t>
            </a:r>
            <a:r>
              <a:rPr lang="zh-CN" altLang="en-US" sz="2600"/>
              <a:t>,</a:t>
            </a:r>
            <a:r>
              <a:rPr lang="zh-CN" altLang="en-US" sz="2600" i="1"/>
              <a:t> h</a:t>
            </a:r>
            <a:r>
              <a:rPr lang="zh-CN" altLang="en-US" sz="2600" baseline="-25000"/>
              <a:t>1</a:t>
            </a:r>
            <a:r>
              <a:rPr lang="zh-CN" altLang="en-US" sz="2600"/>
              <a:t>)，</a:t>
            </a:r>
            <a:endParaRPr lang="zh-CN" altLang="en-US" sz="2600"/>
          </a:p>
          <a:p>
            <a:pPr marL="742950" lvl="1" indent="-285750">
              <a:spcBef>
                <a:spcPct val="20000"/>
              </a:spcBef>
            </a:pPr>
            <a:r>
              <a:rPr lang="zh-CN" altLang="en-US" sz="2600"/>
              <a:t>  其中</a:t>
            </a:r>
            <a:r>
              <a:rPr lang="zh-CN" altLang="en-US" sz="2600" i="1"/>
              <a:t>IV</a:t>
            </a:r>
            <a:r>
              <a:rPr lang="zh-CN" altLang="en-US" sz="2600"/>
              <a:t>是加密变换的初始值。</a:t>
            </a:r>
            <a:endParaRPr lang="zh-CN" altLang="en-US" sz="2600"/>
          </a:p>
          <a:p>
            <a:pPr marL="742950" lvl="1" indent="-285750">
              <a:spcBef>
                <a:spcPct val="20000"/>
              </a:spcBef>
            </a:pPr>
            <a:r>
              <a:rPr lang="zh-CN" altLang="en-US" sz="2600"/>
              <a:t>  这类Hash函数将遭受中间相遇攻击。</a:t>
            </a:r>
            <a:endParaRPr lang="zh-CN" altLang="en-US" sz="28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ChangeArrowheads="1"/>
          </p:cNvSpPr>
          <p:nvPr/>
        </p:nvSpPr>
        <p:spPr bwMode="auto">
          <a:xfrm>
            <a:off x="0" y="3190875"/>
            <a:ext cx="9144000" cy="0"/>
          </a:xfrm>
          <a:prstGeom prst="rect">
            <a:avLst/>
          </a:prstGeom>
          <a:noFill/>
          <a:ln w="9525">
            <a:noFill/>
            <a:miter lim="800000"/>
          </a:ln>
        </p:spPr>
        <p:txBody>
          <a:bodyPr wrap="none" anchor="ctr">
            <a:spAutoFit/>
          </a:bodyPr>
          <a:lstStyle/>
          <a:p>
            <a:endParaRPr lang="zh-CN" altLang="en-US"/>
          </a:p>
        </p:txBody>
      </p:sp>
      <p:sp>
        <p:nvSpPr>
          <p:cNvPr id="66563" name="Rectangle 4"/>
          <p:cNvSpPr>
            <a:spLocks noChangeArrowheads="1"/>
          </p:cNvSpPr>
          <p:nvPr/>
        </p:nvSpPr>
        <p:spPr bwMode="auto">
          <a:xfrm>
            <a:off x="0" y="3186113"/>
            <a:ext cx="9144000" cy="0"/>
          </a:xfrm>
          <a:prstGeom prst="rect">
            <a:avLst/>
          </a:prstGeom>
          <a:noFill/>
          <a:ln w="9525">
            <a:noFill/>
            <a:miter lim="800000"/>
          </a:ln>
        </p:spPr>
        <p:txBody>
          <a:bodyPr wrap="none" anchor="ctr">
            <a:spAutoFit/>
          </a:bodyPr>
          <a:lstStyle/>
          <a:p>
            <a:endParaRPr lang="zh-CN" altLang="en-US"/>
          </a:p>
        </p:txBody>
      </p:sp>
      <p:sp>
        <p:nvSpPr>
          <p:cNvPr id="66564" name="Rectangle 5"/>
          <p:cNvSpPr>
            <a:spLocks noChangeArrowheads="1"/>
          </p:cNvSpPr>
          <p:nvPr/>
        </p:nvSpPr>
        <p:spPr bwMode="auto">
          <a:xfrm>
            <a:off x="0" y="3333750"/>
            <a:ext cx="9144000" cy="0"/>
          </a:xfrm>
          <a:prstGeom prst="rect">
            <a:avLst/>
          </a:prstGeom>
          <a:noFill/>
          <a:ln w="9525">
            <a:noFill/>
            <a:miter lim="800000"/>
          </a:ln>
        </p:spPr>
        <p:txBody>
          <a:bodyPr wrap="none" anchor="ctr">
            <a:spAutoFit/>
          </a:bodyPr>
          <a:lstStyle/>
          <a:p>
            <a:endParaRPr lang="zh-CN" altLang="en-US"/>
          </a:p>
        </p:txBody>
      </p:sp>
      <p:sp>
        <p:nvSpPr>
          <p:cNvPr id="66565" name="Rectangle 6"/>
          <p:cNvSpPr>
            <a:spLocks noChangeArrowheads="1"/>
          </p:cNvSpPr>
          <p:nvPr/>
        </p:nvSpPr>
        <p:spPr bwMode="auto">
          <a:xfrm>
            <a:off x="0" y="1125538"/>
            <a:ext cx="8362950" cy="1814512"/>
          </a:xfrm>
          <a:prstGeom prst="rect">
            <a:avLst/>
          </a:prstGeom>
          <a:noFill/>
          <a:ln w="9525">
            <a:noFill/>
            <a:miter lim="800000"/>
          </a:ln>
        </p:spPr>
        <p:txBody>
          <a:bodyPr>
            <a:spAutoFit/>
          </a:bodyPr>
          <a:lstStyle/>
          <a:p>
            <a:pPr marL="742950" lvl="1" indent="-285750">
              <a:spcBef>
                <a:spcPct val="20000"/>
              </a:spcBef>
              <a:buFontTx/>
              <a:buChar char="–"/>
            </a:pPr>
            <a:r>
              <a:rPr lang="zh-CN" sz="2800"/>
              <a:t>攻击方式</a:t>
            </a:r>
            <a:r>
              <a:rPr lang="zh-CN" altLang="zh-CN" sz="2800"/>
              <a:t>:  </a:t>
            </a:r>
            <a:r>
              <a:rPr lang="zh-CN" sz="2800"/>
              <a:t>假设攻击者要找出一个假消息</a:t>
            </a:r>
            <a:r>
              <a:rPr lang="zh-CN" altLang="zh-CN" sz="2800" i="1"/>
              <a:t>M</a:t>
            </a:r>
            <a:r>
              <a:rPr lang="zh-CN" altLang="zh-CN" sz="2800"/>
              <a:t>=(</a:t>
            </a:r>
            <a:r>
              <a:rPr lang="zh-CN" altLang="zh-CN" sz="2800" i="1"/>
              <a:t>M</a:t>
            </a:r>
            <a:r>
              <a:rPr lang="zh-CN" altLang="zh-CN" sz="2800" baseline="-25000"/>
              <a:t>1</a:t>
            </a:r>
            <a:r>
              <a:rPr lang="zh-CN" altLang="zh-CN" sz="2800"/>
              <a:t>,</a:t>
            </a:r>
            <a:r>
              <a:rPr lang="zh-CN" altLang="zh-CN" sz="2800" i="1"/>
              <a:t> M</a:t>
            </a:r>
            <a:r>
              <a:rPr lang="zh-CN" altLang="zh-CN" sz="2800" baseline="-25000"/>
              <a:t>2</a:t>
            </a:r>
            <a:r>
              <a:rPr lang="zh-CN" altLang="zh-CN" sz="2800"/>
              <a:t>)</a:t>
            </a:r>
            <a:r>
              <a:rPr lang="zh-CN" sz="2800"/>
              <a:t>，使得</a:t>
            </a:r>
            <a:r>
              <a:rPr lang="zh-CN" altLang="zh-CN" sz="2800" i="1"/>
              <a:t>M</a:t>
            </a:r>
            <a:r>
              <a:rPr lang="zh-CN" sz="2800"/>
              <a:t>与</a:t>
            </a:r>
            <a:r>
              <a:rPr lang="zh-CN" altLang="zh-CN" sz="2800" i="1"/>
              <a:t>m</a:t>
            </a:r>
            <a:r>
              <a:rPr lang="zh-CN" sz="2800"/>
              <a:t>是一个碰撞。设</a:t>
            </a:r>
            <a:r>
              <a:rPr lang="zh-CN" altLang="zh-CN" sz="2800" i="1"/>
              <a:t>m</a:t>
            </a:r>
            <a:r>
              <a:rPr lang="zh-CN" sz="2800"/>
              <a:t>的散列值都为</a:t>
            </a:r>
            <a:r>
              <a:rPr lang="zh-CN" altLang="zh-CN" sz="2800" i="1"/>
              <a:t>d</a:t>
            </a:r>
            <a:r>
              <a:rPr lang="zh-CN" sz="2800"/>
              <a:t>。攻击者首先产生消息</a:t>
            </a:r>
            <a:r>
              <a:rPr lang="zh-CN" altLang="zh-CN" sz="2800" i="1"/>
              <a:t>M</a:t>
            </a:r>
            <a:r>
              <a:rPr lang="zh-CN" altLang="zh-CN" sz="2800" baseline="-25000"/>
              <a:t>1</a:t>
            </a:r>
            <a:r>
              <a:rPr lang="zh-CN" sz="2800"/>
              <a:t>的</a:t>
            </a:r>
            <a:r>
              <a:rPr lang="zh-CN" altLang="zh-CN" sz="2800" i="1"/>
              <a:t>r</a:t>
            </a:r>
            <a:r>
              <a:rPr lang="zh-CN" sz="2800"/>
              <a:t>个变形，消息</a:t>
            </a:r>
            <a:r>
              <a:rPr lang="zh-CN" altLang="zh-CN" sz="2800" i="1"/>
              <a:t>M</a:t>
            </a:r>
            <a:r>
              <a:rPr lang="zh-CN" altLang="zh-CN" sz="2800" baseline="-25000"/>
              <a:t>2</a:t>
            </a:r>
            <a:r>
              <a:rPr lang="zh-CN" sz="2800"/>
              <a:t>的</a:t>
            </a:r>
            <a:r>
              <a:rPr lang="zh-CN" altLang="zh-CN" sz="2800" i="1"/>
              <a:t>R</a:t>
            </a:r>
            <a:r>
              <a:rPr lang="zh-CN" sz="2800"/>
              <a:t>个变形</a:t>
            </a:r>
            <a:r>
              <a:rPr lang="zh-CN" altLang="zh-CN" sz="2800"/>
              <a:t>.</a:t>
            </a:r>
            <a:endParaRPr lang="zh-CN" altLang="zh-CN" sz="2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0" y="6151563"/>
            <a:ext cx="5040313" cy="706437"/>
          </a:xfrm>
        </p:spPr>
        <p:txBody>
          <a:bodyPr/>
          <a:lstStyle/>
          <a:p>
            <a:pPr eaLnBrk="1" hangingPunct="1"/>
            <a:r>
              <a:rPr lang="zh-CN" altLang="zh-CN" sz="2400" smtClean="0"/>
              <a:t>Hash</a:t>
            </a:r>
            <a:r>
              <a:rPr lang="zh-CN" sz="2400" smtClean="0"/>
              <a:t>函数一般模型 </a:t>
            </a:r>
            <a:endParaRPr lang="zh-CN" sz="2400" smtClean="0"/>
          </a:p>
        </p:txBody>
      </p:sp>
      <p:sp>
        <p:nvSpPr>
          <p:cNvPr id="1029" name="Rectangle 3"/>
          <p:cNvSpPr>
            <a:spLocks noChangeArrowheads="1"/>
          </p:cNvSpPr>
          <p:nvPr/>
        </p:nvSpPr>
        <p:spPr bwMode="auto">
          <a:xfrm>
            <a:off x="0" y="2247900"/>
            <a:ext cx="9144000" cy="0"/>
          </a:xfrm>
          <a:prstGeom prst="rect">
            <a:avLst/>
          </a:prstGeom>
          <a:noFill/>
          <a:ln w="9525">
            <a:noFill/>
            <a:miter lim="800000"/>
          </a:ln>
        </p:spPr>
        <p:txBody>
          <a:bodyPr wrap="none" anchor="ctr">
            <a:spAutoFit/>
          </a:bodyPr>
          <a:lstStyle/>
          <a:p>
            <a:endParaRPr lang="zh-CN" altLang="en-US"/>
          </a:p>
        </p:txBody>
      </p:sp>
      <p:graphicFrame>
        <p:nvGraphicFramePr>
          <p:cNvPr id="1026" name="Object 2"/>
          <p:cNvGraphicFramePr>
            <a:graphicFrameLocks noChangeAspect="1"/>
          </p:cNvGraphicFramePr>
          <p:nvPr/>
        </p:nvGraphicFramePr>
        <p:xfrm>
          <a:off x="0" y="692150"/>
          <a:ext cx="3995738" cy="5300663"/>
        </p:xfrm>
        <a:graphic>
          <a:graphicData uri="http://schemas.openxmlformats.org/presentationml/2006/ole">
            <mc:AlternateContent xmlns:mc="http://schemas.openxmlformats.org/markup-compatibility/2006">
              <mc:Choice xmlns:v="urn:schemas-microsoft-com:vml" Requires="v">
                <p:oleObj spid="_x0000_s1025" name="" r:id="rId1" imgW="2156460" imgH="2811145" progId="">
                  <p:embed/>
                </p:oleObj>
              </mc:Choice>
              <mc:Fallback>
                <p:oleObj name="" r:id="rId1" imgW="2156460" imgH="2811145" progId="">
                  <p:embed/>
                  <p:pic>
                    <p:nvPicPr>
                      <p:cNvPr id="0" name="Object 2"/>
                      <p:cNvPicPr>
                        <a:picLocks noChangeAspect="1"/>
                      </p:cNvPicPr>
                      <p:nvPr/>
                    </p:nvPicPr>
                    <p:blipFill>
                      <a:blip r:embed="rId2"/>
                      <a:stretch>
                        <a:fillRect/>
                      </a:stretch>
                    </p:blipFill>
                    <p:spPr>
                      <a:xfrm>
                        <a:off x="0" y="692150"/>
                        <a:ext cx="3995738" cy="5300663"/>
                      </a:xfrm>
                      <a:prstGeom prst="rect">
                        <a:avLst/>
                      </a:prstGeom>
                      <a:noFill/>
                      <a:ln w="9525">
                        <a:noFill/>
                      </a:ln>
                    </p:spPr>
                  </p:pic>
                </p:oleObj>
              </mc:Fallback>
            </mc:AlternateContent>
          </a:graphicData>
        </a:graphic>
      </p:graphicFrame>
      <p:sp>
        <p:nvSpPr>
          <p:cNvPr id="7" name="Rectangle 2"/>
          <p:cNvSpPr txBox="1">
            <a:spLocks noChangeArrowheads="1"/>
          </p:cNvSpPr>
          <p:nvPr/>
        </p:nvSpPr>
        <p:spPr bwMode="auto">
          <a:xfrm>
            <a:off x="5148263" y="0"/>
            <a:ext cx="3600450" cy="3644900"/>
          </a:xfrm>
          <a:prstGeom prst="rect">
            <a:avLst/>
          </a:prstGeom>
          <a:noFill/>
          <a:ln w="9525">
            <a:noFill/>
            <a:miter lim="800000"/>
          </a:ln>
          <a:effectLst/>
        </p:spPr>
        <p:txBody>
          <a:bodyPr/>
          <a:lstStyle/>
          <a:p>
            <a:pPr marL="342900" indent="-342900">
              <a:spcBef>
                <a:spcPct val="20000"/>
              </a:spcBef>
              <a:buFontTx/>
              <a:buChar char="•"/>
              <a:defRPr/>
            </a:pPr>
            <a:r>
              <a:rPr lang="zh-CN" sz="2400" kern="0" dirty="0">
                <a:latin typeface="+mn-lt"/>
                <a:ea typeface="+mn-ea"/>
              </a:rPr>
              <a:t>散列函数是一公开函数，通常记为</a:t>
            </a:r>
            <a:r>
              <a:rPr lang="zh-CN" altLang="zh-CN" sz="2400" i="1" kern="0" dirty="0">
                <a:latin typeface="+mn-lt"/>
                <a:ea typeface="+mn-ea"/>
              </a:rPr>
              <a:t>H</a:t>
            </a:r>
            <a:r>
              <a:rPr lang="zh-CN" sz="2400" kern="0" dirty="0">
                <a:latin typeface="+mn-lt"/>
                <a:ea typeface="+mn-ea"/>
              </a:rPr>
              <a:t>，用于将任意长的消息</a:t>
            </a:r>
            <a:r>
              <a:rPr lang="zh-CN" altLang="zh-CN" sz="2400" i="1" kern="0" dirty="0">
                <a:latin typeface="+mn-lt"/>
                <a:ea typeface="+mn-ea"/>
              </a:rPr>
              <a:t>M</a:t>
            </a:r>
            <a:r>
              <a:rPr lang="zh-CN" sz="2400" kern="0" dirty="0">
                <a:latin typeface="+mn-lt"/>
                <a:ea typeface="+mn-ea"/>
              </a:rPr>
              <a:t>映射为较短的、固定长度的一个值作为认证符，记为</a:t>
            </a:r>
            <a:r>
              <a:rPr lang="zh-CN" altLang="zh-CN" sz="2400" i="1" kern="0" dirty="0">
                <a:latin typeface="+mn-lt"/>
                <a:ea typeface="+mn-ea"/>
              </a:rPr>
              <a:t>H(M)</a:t>
            </a:r>
            <a:r>
              <a:rPr lang="zh-CN" sz="2400" kern="0" dirty="0">
                <a:latin typeface="+mn-lt"/>
                <a:ea typeface="+mn-ea"/>
              </a:rPr>
              <a:t>，经常称函数值</a:t>
            </a:r>
            <a:r>
              <a:rPr lang="zh-CN" altLang="zh-CN" sz="2400" i="1" kern="0" dirty="0">
                <a:latin typeface="+mn-lt"/>
                <a:ea typeface="+mn-ea"/>
              </a:rPr>
              <a:t>H(M)</a:t>
            </a:r>
            <a:r>
              <a:rPr lang="zh-CN" sz="2400" kern="0" dirty="0">
                <a:latin typeface="+mn-lt"/>
                <a:ea typeface="+mn-ea"/>
              </a:rPr>
              <a:t>为散列值、哈希值、杂凑值、杂凑码或消息摘要、数组指纹等等。</a:t>
            </a:r>
            <a:endParaRPr lang="zh-CN" sz="2400" kern="0" dirty="0">
              <a:latin typeface="+mn-lt"/>
              <a:ea typeface="+mn-ea"/>
            </a:endParaRPr>
          </a:p>
          <a:p>
            <a:pPr marL="342900" indent="-342900">
              <a:spcBef>
                <a:spcPct val="20000"/>
              </a:spcBef>
              <a:buFontTx/>
              <a:buChar char="•"/>
              <a:defRPr/>
            </a:pPr>
            <a:endParaRPr lang="zh-CN" altLang="zh-CN" sz="2400" kern="0" dirty="0">
              <a:latin typeface="+mn-lt"/>
              <a:ea typeface="+mn-ea"/>
            </a:endParaRPr>
          </a:p>
        </p:txBody>
      </p:sp>
      <p:graphicFrame>
        <p:nvGraphicFramePr>
          <p:cNvPr id="1027" name="Object 3"/>
          <p:cNvGraphicFramePr>
            <a:graphicFrameLocks noChangeAspect="1"/>
          </p:cNvGraphicFramePr>
          <p:nvPr/>
        </p:nvGraphicFramePr>
        <p:xfrm>
          <a:off x="4913313" y="4076700"/>
          <a:ext cx="4230687" cy="2185988"/>
        </p:xfrm>
        <a:graphic>
          <a:graphicData uri="http://schemas.openxmlformats.org/presentationml/2006/ole">
            <mc:AlternateContent xmlns:mc="http://schemas.openxmlformats.org/markup-compatibility/2006">
              <mc:Choice xmlns:v="urn:schemas-microsoft-com:vml" Requires="v">
                <p:oleObj spid="_x0000_s1027" name="" r:id="rId3" imgW="58521600" imgH="29870400" progId="Equation.DSMT4">
                  <p:embed/>
                </p:oleObj>
              </mc:Choice>
              <mc:Fallback>
                <p:oleObj name="" r:id="rId3" imgW="58521600" imgH="29870400" progId="Equation.DSMT4">
                  <p:embed/>
                  <p:pic>
                    <p:nvPicPr>
                      <p:cNvPr id="0" name="Object 3"/>
                      <p:cNvPicPr>
                        <a:picLocks noChangeAspect="1"/>
                      </p:cNvPicPr>
                      <p:nvPr/>
                    </p:nvPicPr>
                    <p:blipFill>
                      <a:blip r:embed="rId4"/>
                      <a:stretch>
                        <a:fillRect/>
                      </a:stretch>
                    </p:blipFill>
                    <p:spPr>
                      <a:xfrm>
                        <a:off x="4913313" y="4076700"/>
                        <a:ext cx="4230687" cy="2185988"/>
                      </a:xfrm>
                      <a:prstGeom prst="rect">
                        <a:avLst/>
                      </a:prstGeom>
                      <a:solidFill>
                        <a:srgbClr val="FFFF99"/>
                      </a:solidFill>
                      <a:ln w="31750" cap="flat" cmpd="sng">
                        <a:solidFill>
                          <a:srgbClr val="000000"/>
                        </a:solidFill>
                        <a:prstDash val="solid"/>
                        <a:miter/>
                        <a:headEnd type="none" w="med" len="med"/>
                        <a:tailEnd type="none" w="med" len="med"/>
                      </a:ln>
                    </p:spPr>
                  </p:pic>
                </p:oleObj>
              </mc:Fallback>
            </mc:AlternateContent>
          </a:graphicData>
        </a:graphic>
      </p:graphicFrame>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86" name="Group 2"/>
          <p:cNvGrpSpPr/>
          <p:nvPr/>
        </p:nvGrpSpPr>
        <p:grpSpPr bwMode="auto">
          <a:xfrm>
            <a:off x="287338" y="620713"/>
            <a:ext cx="8550275" cy="5986462"/>
            <a:chOff x="0" y="0"/>
            <a:chExt cx="5783" cy="3998"/>
          </a:xfrm>
        </p:grpSpPr>
        <p:sp>
          <p:nvSpPr>
            <p:cNvPr id="67588" name="Rectangle 3"/>
            <p:cNvSpPr>
              <a:spLocks noChangeArrowheads="1"/>
            </p:cNvSpPr>
            <p:nvPr/>
          </p:nvSpPr>
          <p:spPr bwMode="auto">
            <a:xfrm>
              <a:off x="0" y="0"/>
              <a:ext cx="5783" cy="3998"/>
            </a:xfrm>
            <a:prstGeom prst="rect">
              <a:avLst/>
            </a:prstGeom>
            <a:solidFill>
              <a:srgbClr val="F3FBA3"/>
            </a:solidFill>
            <a:ln w="25400">
              <a:solidFill>
                <a:schemeClr val="tx1"/>
              </a:solidFill>
              <a:miter lim="800000"/>
            </a:ln>
          </p:spPr>
          <p:txBody>
            <a:bodyPr wrap="none" anchor="ctr"/>
            <a:lstStyle/>
            <a:p>
              <a:endParaRPr lang="zh-CN" altLang="en-US"/>
            </a:p>
          </p:txBody>
        </p:sp>
        <p:grpSp>
          <p:nvGrpSpPr>
            <p:cNvPr id="67589" name="Group 4"/>
            <p:cNvGrpSpPr/>
            <p:nvPr/>
          </p:nvGrpSpPr>
          <p:grpSpPr bwMode="auto">
            <a:xfrm>
              <a:off x="113" y="82"/>
              <a:ext cx="5555" cy="3858"/>
              <a:chOff x="0" y="0"/>
              <a:chExt cx="5555" cy="3858"/>
            </a:xfrm>
          </p:grpSpPr>
          <p:grpSp>
            <p:nvGrpSpPr>
              <p:cNvPr id="67590" name="Group 5"/>
              <p:cNvGrpSpPr/>
              <p:nvPr/>
            </p:nvGrpSpPr>
            <p:grpSpPr bwMode="auto">
              <a:xfrm>
                <a:off x="3167" y="557"/>
                <a:ext cx="2388" cy="2648"/>
                <a:chOff x="0" y="0"/>
                <a:chExt cx="2906" cy="4098"/>
              </a:xfrm>
            </p:grpSpPr>
            <p:sp>
              <p:nvSpPr>
                <p:cNvPr id="67661" name="Rectangle 6"/>
                <p:cNvSpPr>
                  <a:spLocks noChangeArrowheads="1"/>
                </p:cNvSpPr>
                <p:nvPr/>
              </p:nvSpPr>
              <p:spPr bwMode="auto">
                <a:xfrm>
                  <a:off x="1743" y="468"/>
                  <a:ext cx="977" cy="252"/>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sz="1600">
                      <a:latin typeface="Times New Roman" panose="02020603050405020304" pitchFamily="18" charset="0"/>
                    </a:rPr>
                    <a:t>中间值集合</a:t>
                  </a:r>
                  <a:endParaRPr lang="zh-CN" sz="1600">
                    <a:latin typeface="Times New Roman" panose="02020603050405020304" pitchFamily="18" charset="0"/>
                    <a:ea typeface="楷体_GB2312"/>
                    <a:cs typeface="楷体_GB2312"/>
                  </a:endParaRPr>
                </a:p>
              </p:txBody>
            </p:sp>
            <p:sp>
              <p:nvSpPr>
                <p:cNvPr id="67662" name="Oval 7"/>
                <p:cNvSpPr>
                  <a:spLocks noChangeArrowheads="1"/>
                </p:cNvSpPr>
                <p:nvPr/>
              </p:nvSpPr>
              <p:spPr bwMode="auto">
                <a:xfrm>
                  <a:off x="1190" y="852"/>
                  <a:ext cx="1716" cy="2292"/>
                </a:xfrm>
                <a:prstGeom prst="ellipse">
                  <a:avLst/>
                </a:prstGeom>
                <a:solidFill>
                  <a:srgbClr val="FFFFFF"/>
                </a:solidFill>
                <a:ln w="9525">
                  <a:solidFill>
                    <a:srgbClr val="000000"/>
                  </a:solidFill>
                  <a:round/>
                </a:ln>
              </p:spPr>
              <p:txBody>
                <a:bodyPr/>
                <a:lstStyle/>
                <a:p>
                  <a:endParaRPr lang="zh-CN" altLang="en-US"/>
                </a:p>
              </p:txBody>
            </p:sp>
            <p:sp>
              <p:nvSpPr>
                <p:cNvPr id="67663" name="Line 8"/>
                <p:cNvSpPr>
                  <a:spLocks noChangeShapeType="1"/>
                </p:cNvSpPr>
                <p:nvPr/>
              </p:nvSpPr>
              <p:spPr bwMode="auto">
                <a:xfrm>
                  <a:off x="0" y="0"/>
                  <a:ext cx="2090" cy="1104"/>
                </a:xfrm>
                <a:prstGeom prst="line">
                  <a:avLst/>
                </a:prstGeom>
                <a:noFill/>
                <a:ln w="9525">
                  <a:solidFill>
                    <a:srgbClr val="000000"/>
                  </a:solidFill>
                  <a:round/>
                  <a:tailEnd type="triangle" w="med" len="med"/>
                </a:ln>
              </p:spPr>
              <p:txBody>
                <a:bodyPr/>
                <a:lstStyle/>
                <a:p>
                  <a:endParaRPr lang="zh-CN" altLang="en-US"/>
                </a:p>
              </p:txBody>
            </p:sp>
            <p:sp>
              <p:nvSpPr>
                <p:cNvPr id="67664" name="Line 9"/>
                <p:cNvSpPr>
                  <a:spLocks noChangeShapeType="1"/>
                </p:cNvSpPr>
                <p:nvPr/>
              </p:nvSpPr>
              <p:spPr bwMode="auto">
                <a:xfrm>
                  <a:off x="12" y="564"/>
                  <a:ext cx="1714" cy="726"/>
                </a:xfrm>
                <a:prstGeom prst="line">
                  <a:avLst/>
                </a:prstGeom>
                <a:noFill/>
                <a:ln w="9525">
                  <a:solidFill>
                    <a:srgbClr val="000000"/>
                  </a:solidFill>
                  <a:round/>
                  <a:tailEnd type="triangle" w="med" len="med"/>
                </a:ln>
              </p:spPr>
              <p:txBody>
                <a:bodyPr/>
                <a:lstStyle/>
                <a:p>
                  <a:endParaRPr lang="zh-CN" altLang="en-US"/>
                </a:p>
              </p:txBody>
            </p:sp>
            <p:sp>
              <p:nvSpPr>
                <p:cNvPr id="67665" name="Line 10"/>
                <p:cNvSpPr>
                  <a:spLocks noChangeShapeType="1"/>
                </p:cNvSpPr>
                <p:nvPr/>
              </p:nvSpPr>
              <p:spPr bwMode="auto">
                <a:xfrm>
                  <a:off x="50" y="1578"/>
                  <a:ext cx="1766" cy="303"/>
                </a:xfrm>
                <a:prstGeom prst="line">
                  <a:avLst/>
                </a:prstGeom>
                <a:noFill/>
                <a:ln w="9525">
                  <a:solidFill>
                    <a:srgbClr val="000000"/>
                  </a:solidFill>
                  <a:round/>
                  <a:tailEnd type="triangle" w="med" len="med"/>
                </a:ln>
              </p:spPr>
              <p:txBody>
                <a:bodyPr/>
                <a:lstStyle/>
                <a:p>
                  <a:endParaRPr lang="zh-CN" altLang="en-US"/>
                </a:p>
              </p:txBody>
            </p:sp>
            <p:sp>
              <p:nvSpPr>
                <p:cNvPr id="67666" name="Line 11"/>
                <p:cNvSpPr>
                  <a:spLocks noChangeShapeType="1"/>
                </p:cNvSpPr>
                <p:nvPr/>
              </p:nvSpPr>
              <p:spPr bwMode="auto">
                <a:xfrm flipV="1">
                  <a:off x="24" y="2283"/>
                  <a:ext cx="1502" cy="300"/>
                </a:xfrm>
                <a:prstGeom prst="line">
                  <a:avLst/>
                </a:prstGeom>
                <a:noFill/>
                <a:ln w="9525">
                  <a:solidFill>
                    <a:srgbClr val="000000"/>
                  </a:solidFill>
                  <a:round/>
                  <a:tailEnd type="triangle" w="med" len="med"/>
                </a:ln>
              </p:spPr>
              <p:txBody>
                <a:bodyPr/>
                <a:lstStyle/>
                <a:p>
                  <a:endParaRPr lang="zh-CN" altLang="en-US"/>
                </a:p>
              </p:txBody>
            </p:sp>
            <p:sp>
              <p:nvSpPr>
                <p:cNvPr id="67667" name="Line 12"/>
                <p:cNvSpPr>
                  <a:spLocks noChangeShapeType="1"/>
                </p:cNvSpPr>
                <p:nvPr/>
              </p:nvSpPr>
              <p:spPr bwMode="auto">
                <a:xfrm flipV="1">
                  <a:off x="26" y="2517"/>
                  <a:ext cx="1828" cy="627"/>
                </a:xfrm>
                <a:prstGeom prst="line">
                  <a:avLst/>
                </a:prstGeom>
                <a:noFill/>
                <a:ln w="9525">
                  <a:solidFill>
                    <a:srgbClr val="000000"/>
                  </a:solidFill>
                  <a:round/>
                  <a:tailEnd type="triangle" w="med" len="med"/>
                </a:ln>
              </p:spPr>
              <p:txBody>
                <a:bodyPr/>
                <a:lstStyle/>
                <a:p>
                  <a:endParaRPr lang="zh-CN" altLang="en-US"/>
                </a:p>
              </p:txBody>
            </p:sp>
            <p:sp>
              <p:nvSpPr>
                <p:cNvPr id="67668" name="Line 13"/>
                <p:cNvSpPr>
                  <a:spLocks noChangeShapeType="1"/>
                </p:cNvSpPr>
                <p:nvPr/>
              </p:nvSpPr>
              <p:spPr bwMode="auto">
                <a:xfrm flipV="1">
                  <a:off x="2" y="2634"/>
                  <a:ext cx="2342" cy="1464"/>
                </a:xfrm>
                <a:prstGeom prst="line">
                  <a:avLst/>
                </a:prstGeom>
                <a:noFill/>
                <a:ln w="9525">
                  <a:solidFill>
                    <a:srgbClr val="000000"/>
                  </a:solidFill>
                  <a:round/>
                  <a:tailEnd type="triangle" w="med" len="med"/>
                </a:ln>
              </p:spPr>
              <p:txBody>
                <a:bodyPr/>
                <a:lstStyle/>
                <a:p>
                  <a:endParaRPr lang="zh-CN" altLang="en-US"/>
                </a:p>
              </p:txBody>
            </p:sp>
            <p:sp>
              <p:nvSpPr>
                <p:cNvPr id="67669" name="Oval 14"/>
                <p:cNvSpPr>
                  <a:spLocks noChangeArrowheads="1"/>
                </p:cNvSpPr>
                <p:nvPr/>
              </p:nvSpPr>
              <p:spPr bwMode="auto">
                <a:xfrm>
                  <a:off x="2068" y="1101"/>
                  <a:ext cx="76" cy="76"/>
                </a:xfrm>
                <a:prstGeom prst="ellipse">
                  <a:avLst/>
                </a:prstGeom>
                <a:solidFill>
                  <a:srgbClr val="000000"/>
                </a:solidFill>
                <a:ln w="9525">
                  <a:solidFill>
                    <a:srgbClr val="000000"/>
                  </a:solidFill>
                  <a:round/>
                </a:ln>
              </p:spPr>
              <p:txBody>
                <a:bodyPr/>
                <a:lstStyle/>
                <a:p>
                  <a:endParaRPr lang="zh-CN" altLang="en-US"/>
                </a:p>
              </p:txBody>
            </p:sp>
            <p:sp>
              <p:nvSpPr>
                <p:cNvPr id="67670" name="Oval 15"/>
                <p:cNvSpPr>
                  <a:spLocks noChangeArrowheads="1"/>
                </p:cNvSpPr>
                <p:nvPr/>
              </p:nvSpPr>
              <p:spPr bwMode="auto">
                <a:xfrm>
                  <a:off x="1708" y="1263"/>
                  <a:ext cx="76" cy="76"/>
                </a:xfrm>
                <a:prstGeom prst="ellipse">
                  <a:avLst/>
                </a:prstGeom>
                <a:solidFill>
                  <a:srgbClr val="000000"/>
                </a:solidFill>
                <a:ln w="9525">
                  <a:solidFill>
                    <a:srgbClr val="000000"/>
                  </a:solidFill>
                  <a:round/>
                </a:ln>
              </p:spPr>
              <p:txBody>
                <a:bodyPr/>
                <a:lstStyle/>
                <a:p>
                  <a:endParaRPr lang="zh-CN" altLang="en-US"/>
                </a:p>
              </p:txBody>
            </p:sp>
            <p:sp>
              <p:nvSpPr>
                <p:cNvPr id="67671" name="Oval 16"/>
                <p:cNvSpPr>
                  <a:spLocks noChangeArrowheads="1"/>
                </p:cNvSpPr>
                <p:nvPr/>
              </p:nvSpPr>
              <p:spPr bwMode="auto">
                <a:xfrm>
                  <a:off x="1800" y="1863"/>
                  <a:ext cx="76" cy="76"/>
                </a:xfrm>
                <a:prstGeom prst="ellipse">
                  <a:avLst/>
                </a:prstGeom>
                <a:solidFill>
                  <a:srgbClr val="000000"/>
                </a:solidFill>
                <a:ln w="9525">
                  <a:solidFill>
                    <a:srgbClr val="000000"/>
                  </a:solidFill>
                  <a:round/>
                </a:ln>
              </p:spPr>
              <p:txBody>
                <a:bodyPr/>
                <a:lstStyle/>
                <a:p>
                  <a:endParaRPr lang="zh-CN" altLang="en-US"/>
                </a:p>
              </p:txBody>
            </p:sp>
            <p:sp>
              <p:nvSpPr>
                <p:cNvPr id="67672" name="Oval 17"/>
                <p:cNvSpPr>
                  <a:spLocks noChangeArrowheads="1"/>
                </p:cNvSpPr>
                <p:nvPr/>
              </p:nvSpPr>
              <p:spPr bwMode="auto">
                <a:xfrm>
                  <a:off x="1508" y="2250"/>
                  <a:ext cx="76" cy="76"/>
                </a:xfrm>
                <a:prstGeom prst="ellipse">
                  <a:avLst/>
                </a:prstGeom>
                <a:solidFill>
                  <a:srgbClr val="000000"/>
                </a:solidFill>
                <a:ln w="9525">
                  <a:solidFill>
                    <a:srgbClr val="000000"/>
                  </a:solidFill>
                  <a:round/>
                </a:ln>
              </p:spPr>
              <p:txBody>
                <a:bodyPr/>
                <a:lstStyle/>
                <a:p>
                  <a:endParaRPr lang="zh-CN" altLang="en-US"/>
                </a:p>
              </p:txBody>
            </p:sp>
            <p:sp>
              <p:nvSpPr>
                <p:cNvPr id="67673" name="Oval 18"/>
                <p:cNvSpPr>
                  <a:spLocks noChangeArrowheads="1"/>
                </p:cNvSpPr>
                <p:nvPr/>
              </p:nvSpPr>
              <p:spPr bwMode="auto">
                <a:xfrm>
                  <a:off x="2300" y="2568"/>
                  <a:ext cx="76" cy="76"/>
                </a:xfrm>
                <a:prstGeom prst="ellipse">
                  <a:avLst/>
                </a:prstGeom>
                <a:solidFill>
                  <a:srgbClr val="000000"/>
                </a:solidFill>
                <a:ln w="9525">
                  <a:solidFill>
                    <a:srgbClr val="000000"/>
                  </a:solidFill>
                  <a:round/>
                </a:ln>
              </p:spPr>
              <p:txBody>
                <a:bodyPr/>
                <a:lstStyle/>
                <a:p>
                  <a:endParaRPr lang="zh-CN" altLang="en-US"/>
                </a:p>
              </p:txBody>
            </p:sp>
            <p:sp>
              <p:nvSpPr>
                <p:cNvPr id="67674" name="Oval 19"/>
                <p:cNvSpPr>
                  <a:spLocks noChangeArrowheads="1"/>
                </p:cNvSpPr>
                <p:nvPr/>
              </p:nvSpPr>
              <p:spPr bwMode="auto">
                <a:xfrm>
                  <a:off x="1836" y="2459"/>
                  <a:ext cx="76" cy="76"/>
                </a:xfrm>
                <a:prstGeom prst="ellipse">
                  <a:avLst/>
                </a:prstGeom>
                <a:solidFill>
                  <a:srgbClr val="000000"/>
                </a:solidFill>
                <a:ln w="9525">
                  <a:solidFill>
                    <a:srgbClr val="000000"/>
                  </a:solidFill>
                  <a:round/>
                </a:ln>
              </p:spPr>
              <p:txBody>
                <a:bodyPr/>
                <a:lstStyle/>
                <a:p>
                  <a:endParaRPr lang="zh-CN" altLang="en-US"/>
                </a:p>
              </p:txBody>
            </p:sp>
          </p:grpSp>
          <p:grpSp>
            <p:nvGrpSpPr>
              <p:cNvPr id="67591" name="Group 20"/>
              <p:cNvGrpSpPr/>
              <p:nvPr/>
            </p:nvGrpSpPr>
            <p:grpSpPr bwMode="auto">
              <a:xfrm>
                <a:off x="0" y="517"/>
                <a:ext cx="1655" cy="1019"/>
                <a:chOff x="0" y="0"/>
                <a:chExt cx="2014" cy="1578"/>
              </a:xfrm>
            </p:grpSpPr>
            <p:sp>
              <p:nvSpPr>
                <p:cNvPr id="67654" name="Line 21"/>
                <p:cNvSpPr>
                  <a:spLocks noChangeShapeType="1"/>
                </p:cNvSpPr>
                <p:nvPr/>
              </p:nvSpPr>
              <p:spPr bwMode="auto">
                <a:xfrm flipV="1">
                  <a:off x="936" y="612"/>
                  <a:ext cx="1016" cy="213"/>
                </a:xfrm>
                <a:prstGeom prst="line">
                  <a:avLst/>
                </a:prstGeom>
                <a:noFill/>
                <a:ln w="9525">
                  <a:solidFill>
                    <a:srgbClr val="000000"/>
                  </a:solidFill>
                  <a:round/>
                </a:ln>
              </p:spPr>
              <p:txBody>
                <a:bodyPr/>
                <a:lstStyle/>
                <a:p>
                  <a:endParaRPr lang="zh-CN" altLang="en-US"/>
                </a:p>
              </p:txBody>
            </p:sp>
            <p:sp>
              <p:nvSpPr>
                <p:cNvPr id="67655" name="Line 22"/>
                <p:cNvSpPr>
                  <a:spLocks noChangeShapeType="1"/>
                </p:cNvSpPr>
                <p:nvPr/>
              </p:nvSpPr>
              <p:spPr bwMode="auto">
                <a:xfrm flipV="1">
                  <a:off x="900" y="189"/>
                  <a:ext cx="1114" cy="564"/>
                </a:xfrm>
                <a:prstGeom prst="line">
                  <a:avLst/>
                </a:prstGeom>
                <a:noFill/>
                <a:ln w="9525">
                  <a:solidFill>
                    <a:srgbClr val="000000"/>
                  </a:solidFill>
                  <a:round/>
                </a:ln>
              </p:spPr>
              <p:txBody>
                <a:bodyPr/>
                <a:lstStyle/>
                <a:p>
                  <a:endParaRPr lang="zh-CN" altLang="en-US"/>
                </a:p>
              </p:txBody>
            </p:sp>
            <p:sp>
              <p:nvSpPr>
                <p:cNvPr id="67656" name="Line 23"/>
                <p:cNvSpPr>
                  <a:spLocks noChangeShapeType="1"/>
                </p:cNvSpPr>
                <p:nvPr/>
              </p:nvSpPr>
              <p:spPr bwMode="auto">
                <a:xfrm>
                  <a:off x="874" y="1014"/>
                  <a:ext cx="1114" cy="564"/>
                </a:xfrm>
                <a:prstGeom prst="line">
                  <a:avLst/>
                </a:prstGeom>
                <a:noFill/>
                <a:ln w="9525">
                  <a:solidFill>
                    <a:srgbClr val="000000"/>
                  </a:solidFill>
                  <a:round/>
                </a:ln>
              </p:spPr>
              <p:txBody>
                <a:bodyPr/>
                <a:lstStyle/>
                <a:p>
                  <a:endParaRPr lang="zh-CN" altLang="en-US"/>
                </a:p>
              </p:txBody>
            </p:sp>
            <p:grpSp>
              <p:nvGrpSpPr>
                <p:cNvPr id="67657" name="Group 24"/>
                <p:cNvGrpSpPr/>
                <p:nvPr/>
              </p:nvGrpSpPr>
              <p:grpSpPr bwMode="auto">
                <a:xfrm>
                  <a:off x="0" y="0"/>
                  <a:ext cx="916" cy="1131"/>
                  <a:chOff x="0" y="0"/>
                  <a:chExt cx="916" cy="1131"/>
                </a:xfrm>
              </p:grpSpPr>
              <p:sp>
                <p:nvSpPr>
                  <p:cNvPr id="67658" name="Rectangle 25"/>
                  <p:cNvSpPr>
                    <a:spLocks noChangeArrowheads="1"/>
                  </p:cNvSpPr>
                  <p:nvPr/>
                </p:nvSpPr>
                <p:spPr bwMode="auto">
                  <a:xfrm>
                    <a:off x="0" y="0"/>
                    <a:ext cx="890" cy="556"/>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sz="1600">
                        <a:latin typeface="Times New Roman" panose="02020603050405020304" pitchFamily="18" charset="0"/>
                      </a:rPr>
                      <a:t>假消息的</a:t>
                    </a:r>
                    <a:endParaRPr lang="zh-CN" sz="1600">
                      <a:latin typeface="Times New Roman" panose="02020603050405020304" pitchFamily="18" charset="0"/>
                    </a:endParaRPr>
                  </a:p>
                  <a:p>
                    <a:pPr marL="457200" indent="-457200" algn="just">
                      <a:spcBef>
                        <a:spcPct val="20000"/>
                      </a:spcBef>
                      <a:buSzPct val="85000"/>
                    </a:pPr>
                    <a:r>
                      <a:rPr lang="zh-CN" sz="1600">
                        <a:latin typeface="Times New Roman" panose="02020603050405020304" pitchFamily="18" charset="0"/>
                      </a:rPr>
                      <a:t>第</a:t>
                    </a:r>
                    <a:r>
                      <a:rPr lang="zh-CN" altLang="zh-CN" sz="1600">
                        <a:latin typeface="Times New Roman" panose="02020603050405020304" pitchFamily="18" charset="0"/>
                      </a:rPr>
                      <a:t>1</a:t>
                    </a:r>
                    <a:r>
                      <a:rPr lang="zh-CN" sz="1600">
                        <a:latin typeface="Times New Roman" panose="02020603050405020304" pitchFamily="18" charset="0"/>
                      </a:rPr>
                      <a:t>部分 </a:t>
                    </a:r>
                    <a:endParaRPr lang="zh-CN" sz="1600">
                      <a:latin typeface="Times New Roman" panose="02020603050405020304" pitchFamily="18" charset="0"/>
                      <a:ea typeface="楷体_GB2312"/>
                      <a:cs typeface="楷体_GB2312"/>
                    </a:endParaRPr>
                  </a:p>
                </p:txBody>
              </p:sp>
              <p:sp>
                <p:nvSpPr>
                  <p:cNvPr id="67659" name="Oval 26"/>
                  <p:cNvSpPr>
                    <a:spLocks noChangeArrowheads="1"/>
                  </p:cNvSpPr>
                  <p:nvPr/>
                </p:nvSpPr>
                <p:spPr bwMode="auto">
                  <a:xfrm>
                    <a:off x="146" y="594"/>
                    <a:ext cx="770" cy="537"/>
                  </a:xfrm>
                  <a:prstGeom prst="ellipse">
                    <a:avLst/>
                  </a:prstGeom>
                  <a:solidFill>
                    <a:srgbClr val="FFFFFF"/>
                  </a:solidFill>
                  <a:ln w="9525">
                    <a:solidFill>
                      <a:srgbClr val="000000"/>
                    </a:solidFill>
                    <a:round/>
                  </a:ln>
                </p:spPr>
                <p:txBody>
                  <a:bodyPr/>
                  <a:lstStyle/>
                  <a:p>
                    <a:endParaRPr lang="zh-CN" altLang="en-US"/>
                  </a:p>
                </p:txBody>
              </p:sp>
              <p:sp>
                <p:nvSpPr>
                  <p:cNvPr id="67660" name="Text Box 27"/>
                  <p:cNvSpPr txBox="1">
                    <a:spLocks noChangeArrowheads="1"/>
                  </p:cNvSpPr>
                  <p:nvPr/>
                </p:nvSpPr>
                <p:spPr bwMode="auto">
                  <a:xfrm>
                    <a:off x="453" y="699"/>
                    <a:ext cx="219" cy="253"/>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altLang="zh-CN" sz="1600" i="1">
                        <a:latin typeface="Times New Roman" panose="02020603050405020304" pitchFamily="18" charset="0"/>
                      </a:rPr>
                      <a:t>M</a:t>
                    </a:r>
                    <a:r>
                      <a:rPr lang="zh-CN" altLang="zh-CN" sz="1600" baseline="-25000">
                        <a:latin typeface="Times New Roman" panose="02020603050405020304" pitchFamily="18" charset="0"/>
                      </a:rPr>
                      <a:t>1</a:t>
                    </a:r>
                    <a:endParaRPr lang="zh-CN" altLang="zh-CN" sz="1600" baseline="-25000">
                      <a:latin typeface="Times New Roman" panose="02020603050405020304" pitchFamily="18" charset="0"/>
                      <a:ea typeface="楷体_GB2312"/>
                      <a:cs typeface="楷体_GB2312"/>
                    </a:endParaRPr>
                  </a:p>
                </p:txBody>
              </p:sp>
            </p:grpSp>
          </p:grpSp>
          <p:grpSp>
            <p:nvGrpSpPr>
              <p:cNvPr id="67592" name="Group 28"/>
              <p:cNvGrpSpPr/>
              <p:nvPr/>
            </p:nvGrpSpPr>
            <p:grpSpPr bwMode="auto">
              <a:xfrm>
                <a:off x="1594" y="0"/>
                <a:ext cx="1614" cy="1732"/>
                <a:chOff x="0" y="0"/>
                <a:chExt cx="1614" cy="1732"/>
              </a:xfrm>
            </p:grpSpPr>
            <p:sp>
              <p:nvSpPr>
                <p:cNvPr id="67628" name="Rectangle 29"/>
                <p:cNvSpPr>
                  <a:spLocks noChangeArrowheads="1"/>
                </p:cNvSpPr>
                <p:nvPr/>
              </p:nvSpPr>
              <p:spPr bwMode="auto">
                <a:xfrm>
                  <a:off x="141" y="171"/>
                  <a:ext cx="465" cy="163"/>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sz="1600">
                      <a:latin typeface="Times New Roman" panose="02020603050405020304" pitchFamily="18" charset="0"/>
                    </a:rPr>
                    <a:t>变形</a:t>
                  </a:r>
                  <a:endParaRPr lang="zh-CN" sz="1600">
                    <a:latin typeface="Times New Roman" panose="02020603050405020304" pitchFamily="18" charset="0"/>
                    <a:ea typeface="楷体_GB2312"/>
                    <a:cs typeface="楷体_GB2312"/>
                  </a:endParaRPr>
                </a:p>
              </p:txBody>
            </p:sp>
            <p:grpSp>
              <p:nvGrpSpPr>
                <p:cNvPr id="67629" name="Group 30"/>
                <p:cNvGrpSpPr/>
                <p:nvPr/>
              </p:nvGrpSpPr>
              <p:grpSpPr bwMode="auto">
                <a:xfrm>
                  <a:off x="0" y="408"/>
                  <a:ext cx="1614" cy="1324"/>
                  <a:chOff x="0" y="0"/>
                  <a:chExt cx="1964" cy="2049"/>
                </a:xfrm>
              </p:grpSpPr>
              <p:sp>
                <p:nvSpPr>
                  <p:cNvPr id="67638" name="Rectangle 31"/>
                  <p:cNvSpPr>
                    <a:spLocks noChangeArrowheads="1"/>
                  </p:cNvSpPr>
                  <p:nvPr/>
                </p:nvSpPr>
                <p:spPr bwMode="auto">
                  <a:xfrm>
                    <a:off x="410" y="1047"/>
                    <a:ext cx="124" cy="561"/>
                  </a:xfrm>
                  <a:prstGeom prst="rect">
                    <a:avLst/>
                  </a:prstGeom>
                  <a:solidFill>
                    <a:srgbClr val="FFFFFF"/>
                  </a:solidFill>
                  <a:ln w="9525">
                    <a:noFill/>
                    <a:miter lim="800000"/>
                  </a:ln>
                </p:spPr>
                <p:txBody>
                  <a:bodyPr lIns="0" tIns="0" rIns="0" bIns="0"/>
                  <a:lstStyle/>
                  <a:p>
                    <a:pPr marL="457200" indent="-457200" algn="just">
                      <a:spcBef>
                        <a:spcPct val="20000"/>
                      </a:spcBef>
                      <a:buSzPct val="85000"/>
                    </a:pPr>
                    <a:r>
                      <a:rPr lang="zh-CN" altLang="zh-CN" sz="1600">
                        <a:latin typeface="Times New Roman" panose="02020603050405020304" pitchFamily="18" charset="0"/>
                        <a:sym typeface="Symbol" panose="05050102010706020507" pitchFamily="18" charset="2"/>
                      </a:rPr>
                      <a:t></a:t>
                    </a:r>
                    <a:endParaRPr lang="zh-CN" altLang="zh-CN" sz="1600">
                      <a:latin typeface="Times New Roman" panose="02020603050405020304" pitchFamily="18" charset="0"/>
                    </a:endParaRPr>
                  </a:p>
                  <a:p>
                    <a:pPr marL="457200" indent="-457200" algn="just">
                      <a:spcBef>
                        <a:spcPct val="20000"/>
                      </a:spcBef>
                      <a:buSzPct val="85000"/>
                    </a:pPr>
                    <a:r>
                      <a:rPr lang="zh-CN" altLang="zh-CN" sz="1600">
                        <a:latin typeface="Times New Roman" panose="02020603050405020304" pitchFamily="18" charset="0"/>
                        <a:sym typeface="Symbol" panose="05050102010706020507" pitchFamily="18" charset="2"/>
                      </a:rPr>
                      <a:t></a:t>
                    </a:r>
                    <a:endParaRPr lang="zh-CN" altLang="zh-CN" sz="1600">
                      <a:latin typeface="Times New Roman" panose="02020603050405020304" pitchFamily="18" charset="0"/>
                    </a:endParaRPr>
                  </a:p>
                  <a:p>
                    <a:pPr marL="457200" indent="-457200" algn="just">
                      <a:spcBef>
                        <a:spcPct val="20000"/>
                      </a:spcBef>
                      <a:buSzPct val="85000"/>
                    </a:pPr>
                    <a:r>
                      <a:rPr lang="zh-CN" altLang="zh-CN" sz="1600">
                        <a:latin typeface="Times New Roman" panose="02020603050405020304" pitchFamily="18" charset="0"/>
                        <a:sym typeface="Symbol" panose="05050102010706020507" pitchFamily="18" charset="2"/>
                      </a:rPr>
                      <a:t></a:t>
                    </a:r>
                    <a:endParaRPr lang="zh-CN" altLang="zh-CN" sz="1600">
                      <a:latin typeface="Times New Roman" panose="02020603050405020304" pitchFamily="18" charset="0"/>
                      <a:ea typeface="楷体_GB2312"/>
                      <a:cs typeface="楷体_GB2312"/>
                    </a:endParaRPr>
                  </a:p>
                </p:txBody>
              </p:sp>
              <p:grpSp>
                <p:nvGrpSpPr>
                  <p:cNvPr id="67639" name="Group 32"/>
                  <p:cNvGrpSpPr/>
                  <p:nvPr/>
                </p:nvGrpSpPr>
                <p:grpSpPr bwMode="auto">
                  <a:xfrm>
                    <a:off x="0" y="0"/>
                    <a:ext cx="1912" cy="468"/>
                    <a:chOff x="0" y="0"/>
                    <a:chExt cx="1912" cy="468"/>
                  </a:xfrm>
                </p:grpSpPr>
                <p:sp>
                  <p:nvSpPr>
                    <p:cNvPr id="67650" name="Oval 33"/>
                    <p:cNvSpPr>
                      <a:spLocks noChangeArrowheads="1"/>
                    </p:cNvSpPr>
                    <p:nvPr/>
                  </p:nvSpPr>
                  <p:spPr bwMode="auto">
                    <a:xfrm>
                      <a:off x="0" y="0"/>
                      <a:ext cx="806" cy="468"/>
                    </a:xfrm>
                    <a:prstGeom prst="ellipse">
                      <a:avLst/>
                    </a:prstGeom>
                    <a:solidFill>
                      <a:srgbClr val="FFFFFF"/>
                    </a:solidFill>
                    <a:ln w="9525">
                      <a:solidFill>
                        <a:srgbClr val="000000"/>
                      </a:solidFill>
                      <a:round/>
                    </a:ln>
                  </p:spPr>
                  <p:txBody>
                    <a:bodyPr/>
                    <a:lstStyle/>
                    <a:p>
                      <a:endParaRPr lang="zh-CN" altLang="en-US"/>
                    </a:p>
                  </p:txBody>
                </p:sp>
                <p:sp>
                  <p:nvSpPr>
                    <p:cNvPr id="67651" name="Text Box 34"/>
                    <p:cNvSpPr txBox="1">
                      <a:spLocks noChangeArrowheads="1"/>
                    </p:cNvSpPr>
                    <p:nvPr/>
                  </p:nvSpPr>
                  <p:spPr bwMode="auto">
                    <a:xfrm>
                      <a:off x="240" y="102"/>
                      <a:ext cx="355" cy="253"/>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altLang="zh-CN" sz="1600" i="1">
                          <a:latin typeface="Times New Roman" panose="02020603050405020304" pitchFamily="18" charset="0"/>
                        </a:rPr>
                        <a:t>M</a:t>
                      </a:r>
                      <a:r>
                        <a:rPr lang="zh-CN" altLang="zh-CN" sz="1600" baseline="-25000">
                          <a:latin typeface="Times New Roman" panose="02020603050405020304" pitchFamily="18" charset="0"/>
                        </a:rPr>
                        <a:t>1,1</a:t>
                      </a:r>
                      <a:endParaRPr lang="zh-CN" altLang="zh-CN" sz="1600">
                        <a:latin typeface="Times New Roman" panose="02020603050405020304" pitchFamily="18" charset="0"/>
                        <a:ea typeface="楷体_GB2312"/>
                        <a:cs typeface="楷体_GB2312"/>
                      </a:endParaRPr>
                    </a:p>
                  </p:txBody>
                </p:sp>
                <p:sp>
                  <p:nvSpPr>
                    <p:cNvPr id="67652" name="Line 35"/>
                    <p:cNvSpPr>
                      <a:spLocks noChangeShapeType="1"/>
                    </p:cNvSpPr>
                    <p:nvPr/>
                  </p:nvSpPr>
                  <p:spPr bwMode="auto">
                    <a:xfrm>
                      <a:off x="800" y="222"/>
                      <a:ext cx="538" cy="0"/>
                    </a:xfrm>
                    <a:prstGeom prst="line">
                      <a:avLst/>
                    </a:prstGeom>
                    <a:noFill/>
                    <a:ln w="9525">
                      <a:solidFill>
                        <a:srgbClr val="000000"/>
                      </a:solidFill>
                      <a:round/>
                    </a:ln>
                  </p:spPr>
                  <p:txBody>
                    <a:bodyPr/>
                    <a:lstStyle/>
                    <a:p>
                      <a:endParaRPr lang="zh-CN" altLang="en-US"/>
                    </a:p>
                  </p:txBody>
                </p:sp>
                <p:sp>
                  <p:nvSpPr>
                    <p:cNvPr id="67653" name="Text Box 36"/>
                    <p:cNvSpPr txBox="1">
                      <a:spLocks noChangeArrowheads="1"/>
                    </p:cNvSpPr>
                    <p:nvPr/>
                  </p:nvSpPr>
                  <p:spPr bwMode="auto">
                    <a:xfrm>
                      <a:off x="1336" y="57"/>
                      <a:ext cx="576" cy="369"/>
                    </a:xfrm>
                    <a:prstGeom prst="rect">
                      <a:avLst/>
                    </a:prstGeom>
                    <a:solidFill>
                      <a:srgbClr val="FFFFFF"/>
                    </a:solidFill>
                    <a:ln w="9525">
                      <a:solidFill>
                        <a:srgbClr val="000000"/>
                      </a:solidFill>
                      <a:miter lim="800000"/>
                    </a:ln>
                  </p:spPr>
                  <p:txBody>
                    <a:bodyPr tIns="36000" bIns="36000"/>
                    <a:lstStyle/>
                    <a:p>
                      <a:pPr marL="457200" indent="-457200" algn="just">
                        <a:spcBef>
                          <a:spcPct val="20000"/>
                        </a:spcBef>
                        <a:buSzPct val="85000"/>
                      </a:pPr>
                      <a:r>
                        <a:rPr lang="zh-CN" altLang="zh-CN" sz="1600" i="1">
                          <a:latin typeface="Times New Roman" panose="02020603050405020304" pitchFamily="18" charset="0"/>
                        </a:rPr>
                        <a:t>  E</a:t>
                      </a:r>
                      <a:r>
                        <a:rPr lang="zh-CN" altLang="zh-CN" sz="1600" i="1" baseline="-25000">
                          <a:latin typeface="Times New Roman" panose="02020603050405020304" pitchFamily="18" charset="0"/>
                        </a:rPr>
                        <a:t>K</a:t>
                      </a:r>
                      <a:endParaRPr lang="zh-CN" altLang="zh-CN" sz="1600">
                        <a:latin typeface="Times New Roman" panose="02020603050405020304" pitchFamily="18" charset="0"/>
                        <a:ea typeface="楷体_GB2312"/>
                        <a:cs typeface="楷体_GB2312"/>
                      </a:endParaRPr>
                    </a:p>
                  </p:txBody>
                </p:sp>
              </p:grpSp>
              <p:grpSp>
                <p:nvGrpSpPr>
                  <p:cNvPr id="67640" name="Group 37"/>
                  <p:cNvGrpSpPr/>
                  <p:nvPr/>
                </p:nvGrpSpPr>
                <p:grpSpPr bwMode="auto">
                  <a:xfrm>
                    <a:off x="12" y="561"/>
                    <a:ext cx="1912" cy="468"/>
                    <a:chOff x="0" y="0"/>
                    <a:chExt cx="1912" cy="468"/>
                  </a:xfrm>
                </p:grpSpPr>
                <p:sp>
                  <p:nvSpPr>
                    <p:cNvPr id="67646" name="Oval 38"/>
                    <p:cNvSpPr>
                      <a:spLocks noChangeArrowheads="1"/>
                    </p:cNvSpPr>
                    <p:nvPr/>
                  </p:nvSpPr>
                  <p:spPr bwMode="auto">
                    <a:xfrm>
                      <a:off x="0" y="0"/>
                      <a:ext cx="806" cy="468"/>
                    </a:xfrm>
                    <a:prstGeom prst="ellipse">
                      <a:avLst/>
                    </a:prstGeom>
                    <a:solidFill>
                      <a:srgbClr val="FFFFFF"/>
                    </a:solidFill>
                    <a:ln w="9525">
                      <a:solidFill>
                        <a:srgbClr val="000000"/>
                      </a:solidFill>
                      <a:round/>
                    </a:ln>
                  </p:spPr>
                  <p:txBody>
                    <a:bodyPr/>
                    <a:lstStyle/>
                    <a:p>
                      <a:endParaRPr lang="zh-CN" altLang="en-US"/>
                    </a:p>
                  </p:txBody>
                </p:sp>
                <p:sp>
                  <p:nvSpPr>
                    <p:cNvPr id="67647" name="Text Box 39"/>
                    <p:cNvSpPr txBox="1">
                      <a:spLocks noChangeArrowheads="1"/>
                    </p:cNvSpPr>
                    <p:nvPr/>
                  </p:nvSpPr>
                  <p:spPr bwMode="auto">
                    <a:xfrm>
                      <a:off x="242" y="102"/>
                      <a:ext cx="351" cy="253"/>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altLang="zh-CN" sz="1600" i="1">
                          <a:latin typeface="Times New Roman" panose="02020603050405020304" pitchFamily="18" charset="0"/>
                        </a:rPr>
                        <a:t>M</a:t>
                      </a:r>
                      <a:r>
                        <a:rPr lang="zh-CN" altLang="zh-CN" sz="1600" baseline="-25000">
                          <a:latin typeface="Times New Roman" panose="02020603050405020304" pitchFamily="18" charset="0"/>
                        </a:rPr>
                        <a:t>1,2</a:t>
                      </a:r>
                      <a:endParaRPr lang="zh-CN" altLang="zh-CN" sz="1600">
                        <a:latin typeface="Times New Roman" panose="02020603050405020304" pitchFamily="18" charset="0"/>
                        <a:ea typeface="楷体_GB2312"/>
                        <a:cs typeface="楷体_GB2312"/>
                      </a:endParaRPr>
                    </a:p>
                  </p:txBody>
                </p:sp>
                <p:sp>
                  <p:nvSpPr>
                    <p:cNvPr id="67648" name="Line 40"/>
                    <p:cNvSpPr>
                      <a:spLocks noChangeShapeType="1"/>
                    </p:cNvSpPr>
                    <p:nvPr/>
                  </p:nvSpPr>
                  <p:spPr bwMode="auto">
                    <a:xfrm>
                      <a:off x="800" y="222"/>
                      <a:ext cx="538" cy="0"/>
                    </a:xfrm>
                    <a:prstGeom prst="line">
                      <a:avLst/>
                    </a:prstGeom>
                    <a:noFill/>
                    <a:ln w="9525">
                      <a:solidFill>
                        <a:srgbClr val="000000"/>
                      </a:solidFill>
                      <a:round/>
                    </a:ln>
                  </p:spPr>
                  <p:txBody>
                    <a:bodyPr/>
                    <a:lstStyle/>
                    <a:p>
                      <a:endParaRPr lang="zh-CN" altLang="en-US"/>
                    </a:p>
                  </p:txBody>
                </p:sp>
                <p:sp>
                  <p:nvSpPr>
                    <p:cNvPr id="67649" name="Text Box 41"/>
                    <p:cNvSpPr txBox="1">
                      <a:spLocks noChangeArrowheads="1"/>
                    </p:cNvSpPr>
                    <p:nvPr/>
                  </p:nvSpPr>
                  <p:spPr bwMode="auto">
                    <a:xfrm>
                      <a:off x="1336" y="57"/>
                      <a:ext cx="576" cy="369"/>
                    </a:xfrm>
                    <a:prstGeom prst="rect">
                      <a:avLst/>
                    </a:prstGeom>
                    <a:solidFill>
                      <a:srgbClr val="FFFFFF"/>
                    </a:solidFill>
                    <a:ln w="9525">
                      <a:solidFill>
                        <a:srgbClr val="000000"/>
                      </a:solidFill>
                      <a:miter lim="800000"/>
                    </a:ln>
                  </p:spPr>
                  <p:txBody>
                    <a:bodyPr tIns="36000" bIns="36000"/>
                    <a:lstStyle/>
                    <a:p>
                      <a:pPr marL="457200" indent="-457200" algn="just">
                        <a:spcBef>
                          <a:spcPct val="20000"/>
                        </a:spcBef>
                        <a:buSzPct val="85000"/>
                      </a:pPr>
                      <a:r>
                        <a:rPr lang="zh-CN" altLang="zh-CN" sz="1600" i="1">
                          <a:latin typeface="Times New Roman" panose="02020603050405020304" pitchFamily="18" charset="0"/>
                        </a:rPr>
                        <a:t>  E</a:t>
                      </a:r>
                      <a:r>
                        <a:rPr lang="zh-CN" altLang="zh-CN" sz="1600" i="1" baseline="-25000">
                          <a:latin typeface="Times New Roman" panose="02020603050405020304" pitchFamily="18" charset="0"/>
                        </a:rPr>
                        <a:t>K</a:t>
                      </a:r>
                      <a:endParaRPr lang="zh-CN" altLang="zh-CN" sz="1600">
                        <a:latin typeface="Times New Roman" panose="02020603050405020304" pitchFamily="18" charset="0"/>
                        <a:ea typeface="楷体_GB2312"/>
                        <a:cs typeface="楷体_GB2312"/>
                      </a:endParaRPr>
                    </a:p>
                  </p:txBody>
                </p:sp>
              </p:grpSp>
              <p:grpSp>
                <p:nvGrpSpPr>
                  <p:cNvPr id="67641" name="Group 42"/>
                  <p:cNvGrpSpPr/>
                  <p:nvPr/>
                </p:nvGrpSpPr>
                <p:grpSpPr bwMode="auto">
                  <a:xfrm>
                    <a:off x="52" y="1581"/>
                    <a:ext cx="1912" cy="468"/>
                    <a:chOff x="0" y="0"/>
                    <a:chExt cx="1912" cy="468"/>
                  </a:xfrm>
                </p:grpSpPr>
                <p:sp>
                  <p:nvSpPr>
                    <p:cNvPr id="67642" name="Oval 43"/>
                    <p:cNvSpPr>
                      <a:spLocks noChangeArrowheads="1"/>
                    </p:cNvSpPr>
                    <p:nvPr/>
                  </p:nvSpPr>
                  <p:spPr bwMode="auto">
                    <a:xfrm>
                      <a:off x="0" y="0"/>
                      <a:ext cx="806" cy="468"/>
                    </a:xfrm>
                    <a:prstGeom prst="ellipse">
                      <a:avLst/>
                    </a:prstGeom>
                    <a:solidFill>
                      <a:srgbClr val="FFFFFF"/>
                    </a:solidFill>
                    <a:ln w="9525">
                      <a:solidFill>
                        <a:srgbClr val="000000"/>
                      </a:solidFill>
                      <a:round/>
                    </a:ln>
                  </p:spPr>
                  <p:txBody>
                    <a:bodyPr/>
                    <a:lstStyle/>
                    <a:p>
                      <a:endParaRPr lang="zh-CN" altLang="en-US"/>
                    </a:p>
                  </p:txBody>
                </p:sp>
                <p:sp>
                  <p:nvSpPr>
                    <p:cNvPr id="67643" name="Text Box 44"/>
                    <p:cNvSpPr txBox="1">
                      <a:spLocks noChangeArrowheads="1"/>
                    </p:cNvSpPr>
                    <p:nvPr/>
                  </p:nvSpPr>
                  <p:spPr bwMode="auto">
                    <a:xfrm>
                      <a:off x="240" y="102"/>
                      <a:ext cx="355" cy="253"/>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altLang="zh-CN" sz="1600" i="1">
                          <a:latin typeface="Times New Roman" panose="02020603050405020304" pitchFamily="18" charset="0"/>
                        </a:rPr>
                        <a:t>M</a:t>
                      </a:r>
                      <a:r>
                        <a:rPr lang="zh-CN" altLang="zh-CN" sz="1600" baseline="-25000">
                          <a:latin typeface="Times New Roman" panose="02020603050405020304" pitchFamily="18" charset="0"/>
                        </a:rPr>
                        <a:t>1,</a:t>
                      </a:r>
                      <a:r>
                        <a:rPr lang="zh-CN" altLang="zh-CN" sz="1600" i="1" baseline="-25000">
                          <a:latin typeface="Times New Roman" panose="02020603050405020304" pitchFamily="18" charset="0"/>
                        </a:rPr>
                        <a:t>r</a:t>
                      </a:r>
                      <a:endParaRPr lang="zh-CN" altLang="zh-CN" sz="1600">
                        <a:latin typeface="Times New Roman" panose="02020603050405020304" pitchFamily="18" charset="0"/>
                        <a:ea typeface="楷体_GB2312"/>
                        <a:cs typeface="楷体_GB2312"/>
                      </a:endParaRPr>
                    </a:p>
                  </p:txBody>
                </p:sp>
                <p:sp>
                  <p:nvSpPr>
                    <p:cNvPr id="67644" name="Line 45"/>
                    <p:cNvSpPr>
                      <a:spLocks noChangeShapeType="1"/>
                    </p:cNvSpPr>
                    <p:nvPr/>
                  </p:nvSpPr>
                  <p:spPr bwMode="auto">
                    <a:xfrm>
                      <a:off x="800" y="222"/>
                      <a:ext cx="538" cy="0"/>
                    </a:xfrm>
                    <a:prstGeom prst="line">
                      <a:avLst/>
                    </a:prstGeom>
                    <a:noFill/>
                    <a:ln w="9525">
                      <a:solidFill>
                        <a:srgbClr val="000000"/>
                      </a:solidFill>
                      <a:round/>
                    </a:ln>
                  </p:spPr>
                  <p:txBody>
                    <a:bodyPr/>
                    <a:lstStyle/>
                    <a:p>
                      <a:endParaRPr lang="zh-CN" altLang="en-US"/>
                    </a:p>
                  </p:txBody>
                </p:sp>
                <p:sp>
                  <p:nvSpPr>
                    <p:cNvPr id="67645" name="Text Box 46"/>
                    <p:cNvSpPr txBox="1">
                      <a:spLocks noChangeArrowheads="1"/>
                    </p:cNvSpPr>
                    <p:nvPr/>
                  </p:nvSpPr>
                  <p:spPr bwMode="auto">
                    <a:xfrm>
                      <a:off x="1336" y="57"/>
                      <a:ext cx="576" cy="369"/>
                    </a:xfrm>
                    <a:prstGeom prst="rect">
                      <a:avLst/>
                    </a:prstGeom>
                    <a:solidFill>
                      <a:srgbClr val="FFFFFF"/>
                    </a:solidFill>
                    <a:ln w="9525">
                      <a:solidFill>
                        <a:srgbClr val="000000"/>
                      </a:solidFill>
                      <a:miter lim="800000"/>
                    </a:ln>
                  </p:spPr>
                  <p:txBody>
                    <a:bodyPr tIns="36000" bIns="36000"/>
                    <a:lstStyle/>
                    <a:p>
                      <a:pPr marL="457200" indent="-457200" algn="just">
                        <a:spcBef>
                          <a:spcPct val="20000"/>
                        </a:spcBef>
                        <a:buSzPct val="85000"/>
                      </a:pPr>
                      <a:r>
                        <a:rPr lang="zh-CN" altLang="zh-CN" sz="1600" i="1">
                          <a:latin typeface="Times New Roman" panose="02020603050405020304" pitchFamily="18" charset="0"/>
                        </a:rPr>
                        <a:t>  E</a:t>
                      </a:r>
                      <a:r>
                        <a:rPr lang="zh-CN" altLang="zh-CN" sz="1600" i="1" baseline="-25000">
                          <a:latin typeface="Times New Roman" panose="02020603050405020304" pitchFamily="18" charset="0"/>
                        </a:rPr>
                        <a:t>K</a:t>
                      </a:r>
                      <a:endParaRPr lang="zh-CN" altLang="zh-CN" sz="1600">
                        <a:latin typeface="Times New Roman" panose="02020603050405020304" pitchFamily="18" charset="0"/>
                        <a:ea typeface="楷体_GB2312"/>
                        <a:cs typeface="楷体_GB2312"/>
                      </a:endParaRPr>
                    </a:p>
                  </p:txBody>
                </p:sp>
              </p:grpSp>
            </p:grpSp>
            <p:grpSp>
              <p:nvGrpSpPr>
                <p:cNvPr id="67630" name="Group 47"/>
                <p:cNvGrpSpPr/>
                <p:nvPr/>
              </p:nvGrpSpPr>
              <p:grpSpPr bwMode="auto">
                <a:xfrm>
                  <a:off x="622" y="0"/>
                  <a:ext cx="761" cy="1647"/>
                  <a:chOff x="0" y="0"/>
                  <a:chExt cx="761" cy="1647"/>
                </a:xfrm>
              </p:grpSpPr>
              <p:sp>
                <p:nvSpPr>
                  <p:cNvPr id="67631" name="Line 48"/>
                  <p:cNvSpPr>
                    <a:spLocks noChangeShapeType="1"/>
                  </p:cNvSpPr>
                  <p:nvPr/>
                </p:nvSpPr>
                <p:spPr bwMode="auto">
                  <a:xfrm flipV="1">
                    <a:off x="231" y="248"/>
                    <a:ext cx="1" cy="1399"/>
                  </a:xfrm>
                  <a:prstGeom prst="line">
                    <a:avLst/>
                  </a:prstGeom>
                  <a:noFill/>
                  <a:ln w="9525">
                    <a:solidFill>
                      <a:srgbClr val="000000"/>
                    </a:solidFill>
                    <a:round/>
                  </a:ln>
                </p:spPr>
                <p:txBody>
                  <a:bodyPr/>
                  <a:lstStyle/>
                  <a:p>
                    <a:endParaRPr lang="zh-CN" altLang="en-US"/>
                  </a:p>
                </p:txBody>
              </p:sp>
              <p:sp>
                <p:nvSpPr>
                  <p:cNvPr id="67632" name="Line 49"/>
                  <p:cNvSpPr>
                    <a:spLocks noChangeShapeType="1"/>
                  </p:cNvSpPr>
                  <p:nvPr/>
                </p:nvSpPr>
                <p:spPr bwMode="auto">
                  <a:xfrm>
                    <a:off x="244" y="1643"/>
                    <a:ext cx="268" cy="1"/>
                  </a:xfrm>
                  <a:prstGeom prst="line">
                    <a:avLst/>
                  </a:prstGeom>
                  <a:noFill/>
                  <a:ln w="9525">
                    <a:solidFill>
                      <a:srgbClr val="000000"/>
                    </a:solidFill>
                    <a:round/>
                  </a:ln>
                </p:spPr>
                <p:txBody>
                  <a:bodyPr/>
                  <a:lstStyle/>
                  <a:p>
                    <a:endParaRPr lang="zh-CN" altLang="en-US"/>
                  </a:p>
                </p:txBody>
              </p:sp>
              <p:sp>
                <p:nvSpPr>
                  <p:cNvPr id="67633" name="Line 50"/>
                  <p:cNvSpPr>
                    <a:spLocks noChangeShapeType="1"/>
                  </p:cNvSpPr>
                  <p:nvPr/>
                </p:nvSpPr>
                <p:spPr bwMode="auto">
                  <a:xfrm>
                    <a:off x="225" y="633"/>
                    <a:ext cx="258" cy="1"/>
                  </a:xfrm>
                  <a:prstGeom prst="line">
                    <a:avLst/>
                  </a:prstGeom>
                  <a:noFill/>
                  <a:ln w="9525">
                    <a:solidFill>
                      <a:srgbClr val="000000"/>
                    </a:solidFill>
                    <a:round/>
                  </a:ln>
                </p:spPr>
                <p:txBody>
                  <a:bodyPr/>
                  <a:lstStyle/>
                  <a:p>
                    <a:endParaRPr lang="zh-CN" altLang="en-US"/>
                  </a:p>
                </p:txBody>
              </p:sp>
              <p:sp>
                <p:nvSpPr>
                  <p:cNvPr id="67634" name="Line 51"/>
                  <p:cNvSpPr>
                    <a:spLocks noChangeShapeType="1"/>
                  </p:cNvSpPr>
                  <p:nvPr/>
                </p:nvSpPr>
                <p:spPr bwMode="auto">
                  <a:xfrm>
                    <a:off x="228" y="1002"/>
                    <a:ext cx="258" cy="0"/>
                  </a:xfrm>
                  <a:prstGeom prst="line">
                    <a:avLst/>
                  </a:prstGeom>
                  <a:noFill/>
                  <a:ln w="9525">
                    <a:solidFill>
                      <a:srgbClr val="000000"/>
                    </a:solidFill>
                    <a:round/>
                  </a:ln>
                </p:spPr>
                <p:txBody>
                  <a:bodyPr/>
                  <a:lstStyle/>
                  <a:p>
                    <a:endParaRPr lang="zh-CN" altLang="en-US"/>
                  </a:p>
                </p:txBody>
              </p:sp>
              <p:grpSp>
                <p:nvGrpSpPr>
                  <p:cNvPr id="67635" name="Group 52"/>
                  <p:cNvGrpSpPr/>
                  <p:nvPr/>
                </p:nvGrpSpPr>
                <p:grpSpPr bwMode="auto">
                  <a:xfrm>
                    <a:off x="0" y="0"/>
                    <a:ext cx="761" cy="258"/>
                    <a:chOff x="0" y="0"/>
                    <a:chExt cx="761" cy="258"/>
                  </a:xfrm>
                </p:grpSpPr>
                <p:sp>
                  <p:nvSpPr>
                    <p:cNvPr id="67636" name="Oval 53"/>
                    <p:cNvSpPr>
                      <a:spLocks noChangeArrowheads="1"/>
                    </p:cNvSpPr>
                    <p:nvPr/>
                  </p:nvSpPr>
                  <p:spPr bwMode="auto">
                    <a:xfrm>
                      <a:off x="0" y="0"/>
                      <a:ext cx="761" cy="258"/>
                    </a:xfrm>
                    <a:prstGeom prst="ellipse">
                      <a:avLst/>
                    </a:prstGeom>
                    <a:solidFill>
                      <a:srgbClr val="FFFFFF"/>
                    </a:solidFill>
                    <a:ln w="9525">
                      <a:solidFill>
                        <a:srgbClr val="000000"/>
                      </a:solidFill>
                      <a:round/>
                    </a:ln>
                  </p:spPr>
                  <p:txBody>
                    <a:bodyPr/>
                    <a:lstStyle/>
                    <a:p>
                      <a:endParaRPr lang="zh-CN" altLang="en-US"/>
                    </a:p>
                  </p:txBody>
                </p:sp>
                <p:sp>
                  <p:nvSpPr>
                    <p:cNvPr id="67637" name="Text Box 54"/>
                    <p:cNvSpPr txBox="1">
                      <a:spLocks noChangeArrowheads="1"/>
                    </p:cNvSpPr>
                    <p:nvPr/>
                  </p:nvSpPr>
                  <p:spPr bwMode="auto">
                    <a:xfrm>
                      <a:off x="284" y="57"/>
                      <a:ext cx="184" cy="178"/>
                    </a:xfrm>
                    <a:prstGeom prst="rect">
                      <a:avLst/>
                    </a:prstGeom>
                    <a:solidFill>
                      <a:srgbClr val="FFFFFF"/>
                    </a:solidFill>
                    <a:ln w="9525">
                      <a:noFill/>
                      <a:miter lim="800000"/>
                    </a:ln>
                  </p:spPr>
                  <p:txBody>
                    <a:bodyPr lIns="0" tIns="0" rIns="0" bIns="0"/>
                    <a:lstStyle/>
                    <a:p>
                      <a:pPr marL="457200" indent="-457200" algn="just">
                        <a:spcBef>
                          <a:spcPct val="20000"/>
                        </a:spcBef>
                        <a:buSzPct val="85000"/>
                      </a:pPr>
                      <a:r>
                        <a:rPr lang="zh-CN" altLang="zh-CN" sz="1600" i="1">
                          <a:latin typeface="Times New Roman" panose="02020603050405020304" pitchFamily="18" charset="0"/>
                        </a:rPr>
                        <a:t>IV</a:t>
                      </a:r>
                      <a:endParaRPr lang="zh-CN" altLang="zh-CN" sz="1600">
                        <a:latin typeface="Times New Roman" panose="02020603050405020304" pitchFamily="18" charset="0"/>
                        <a:ea typeface="楷体_GB2312"/>
                        <a:cs typeface="楷体_GB2312"/>
                      </a:endParaRPr>
                    </a:p>
                  </p:txBody>
                </p:sp>
              </p:grpSp>
            </p:grpSp>
          </p:grpSp>
          <p:grpSp>
            <p:nvGrpSpPr>
              <p:cNvPr id="67593" name="Group 55"/>
              <p:cNvGrpSpPr/>
              <p:nvPr/>
            </p:nvGrpSpPr>
            <p:grpSpPr bwMode="auto">
              <a:xfrm>
                <a:off x="174" y="2069"/>
                <a:ext cx="3471" cy="1789"/>
                <a:chOff x="0" y="0"/>
                <a:chExt cx="4224" cy="2769"/>
              </a:xfrm>
            </p:grpSpPr>
            <p:sp>
              <p:nvSpPr>
                <p:cNvPr id="67594" name="Rectangle 56"/>
                <p:cNvSpPr>
                  <a:spLocks noChangeArrowheads="1"/>
                </p:cNvSpPr>
                <p:nvPr/>
              </p:nvSpPr>
              <p:spPr bwMode="auto">
                <a:xfrm>
                  <a:off x="2164" y="1044"/>
                  <a:ext cx="124" cy="561"/>
                </a:xfrm>
                <a:prstGeom prst="rect">
                  <a:avLst/>
                </a:prstGeom>
                <a:solidFill>
                  <a:srgbClr val="FFFFFF"/>
                </a:solidFill>
                <a:ln w="9525">
                  <a:noFill/>
                  <a:miter lim="800000"/>
                </a:ln>
              </p:spPr>
              <p:txBody>
                <a:bodyPr lIns="0" tIns="0" rIns="0" bIns="0"/>
                <a:lstStyle/>
                <a:p>
                  <a:pPr marL="457200" indent="-457200" algn="just">
                    <a:spcBef>
                      <a:spcPct val="20000"/>
                    </a:spcBef>
                    <a:buSzPct val="85000"/>
                  </a:pPr>
                  <a:r>
                    <a:rPr lang="zh-CN" altLang="zh-CN" sz="1600">
                      <a:latin typeface="Times New Roman" panose="02020603050405020304" pitchFamily="18" charset="0"/>
                      <a:sym typeface="Symbol" panose="05050102010706020507" pitchFamily="18" charset="2"/>
                    </a:rPr>
                    <a:t></a:t>
                  </a:r>
                  <a:endParaRPr lang="zh-CN" altLang="zh-CN" sz="1600">
                    <a:latin typeface="Times New Roman" panose="02020603050405020304" pitchFamily="18" charset="0"/>
                  </a:endParaRPr>
                </a:p>
                <a:p>
                  <a:pPr marL="457200" indent="-457200" algn="just">
                    <a:spcBef>
                      <a:spcPct val="20000"/>
                    </a:spcBef>
                    <a:buSzPct val="85000"/>
                  </a:pPr>
                  <a:r>
                    <a:rPr lang="zh-CN" altLang="zh-CN" sz="1600">
                      <a:latin typeface="Times New Roman" panose="02020603050405020304" pitchFamily="18" charset="0"/>
                      <a:sym typeface="Symbol" panose="05050102010706020507" pitchFamily="18" charset="2"/>
                    </a:rPr>
                    <a:t></a:t>
                  </a:r>
                  <a:endParaRPr lang="zh-CN" altLang="zh-CN" sz="1600">
                    <a:latin typeface="Times New Roman" panose="02020603050405020304" pitchFamily="18" charset="0"/>
                  </a:endParaRPr>
                </a:p>
                <a:p>
                  <a:pPr marL="457200" indent="-457200" algn="just">
                    <a:spcBef>
                      <a:spcPct val="20000"/>
                    </a:spcBef>
                    <a:buSzPct val="85000"/>
                  </a:pPr>
                  <a:r>
                    <a:rPr lang="zh-CN" altLang="zh-CN" sz="1600">
                      <a:latin typeface="Times New Roman" panose="02020603050405020304" pitchFamily="18" charset="0"/>
                      <a:sym typeface="Symbol" panose="05050102010706020507" pitchFamily="18" charset="2"/>
                    </a:rPr>
                    <a:t></a:t>
                  </a:r>
                  <a:endParaRPr lang="zh-CN" altLang="zh-CN" sz="1600">
                    <a:latin typeface="Times New Roman" panose="02020603050405020304" pitchFamily="18" charset="0"/>
                    <a:ea typeface="楷体_GB2312"/>
                    <a:cs typeface="楷体_GB2312"/>
                  </a:endParaRPr>
                </a:p>
              </p:txBody>
            </p:sp>
            <p:grpSp>
              <p:nvGrpSpPr>
                <p:cNvPr id="67595" name="Group 57"/>
                <p:cNvGrpSpPr/>
                <p:nvPr/>
              </p:nvGrpSpPr>
              <p:grpSpPr bwMode="auto">
                <a:xfrm>
                  <a:off x="0" y="0"/>
                  <a:ext cx="4224" cy="2769"/>
                  <a:chOff x="0" y="0"/>
                  <a:chExt cx="4224" cy="2769"/>
                </a:xfrm>
              </p:grpSpPr>
              <p:grpSp>
                <p:nvGrpSpPr>
                  <p:cNvPr id="67596" name="Group 58"/>
                  <p:cNvGrpSpPr/>
                  <p:nvPr/>
                </p:nvGrpSpPr>
                <p:grpSpPr bwMode="auto">
                  <a:xfrm>
                    <a:off x="1766" y="558"/>
                    <a:ext cx="1912" cy="468"/>
                    <a:chOff x="0" y="0"/>
                    <a:chExt cx="1912" cy="468"/>
                  </a:xfrm>
                </p:grpSpPr>
                <p:sp>
                  <p:nvSpPr>
                    <p:cNvPr id="67624" name="Oval 59"/>
                    <p:cNvSpPr>
                      <a:spLocks noChangeArrowheads="1"/>
                    </p:cNvSpPr>
                    <p:nvPr/>
                  </p:nvSpPr>
                  <p:spPr bwMode="auto">
                    <a:xfrm>
                      <a:off x="0" y="0"/>
                      <a:ext cx="806" cy="468"/>
                    </a:xfrm>
                    <a:prstGeom prst="ellipse">
                      <a:avLst/>
                    </a:prstGeom>
                    <a:solidFill>
                      <a:srgbClr val="FFFFFF"/>
                    </a:solidFill>
                    <a:ln w="9525">
                      <a:solidFill>
                        <a:srgbClr val="000000"/>
                      </a:solidFill>
                      <a:round/>
                    </a:ln>
                  </p:spPr>
                  <p:txBody>
                    <a:bodyPr/>
                    <a:lstStyle/>
                    <a:p>
                      <a:endParaRPr lang="zh-CN" altLang="en-US"/>
                    </a:p>
                  </p:txBody>
                </p:sp>
                <p:sp>
                  <p:nvSpPr>
                    <p:cNvPr id="67625" name="Text Box 60"/>
                    <p:cNvSpPr txBox="1">
                      <a:spLocks noChangeArrowheads="1"/>
                    </p:cNvSpPr>
                    <p:nvPr/>
                  </p:nvSpPr>
                  <p:spPr bwMode="auto">
                    <a:xfrm>
                      <a:off x="240" y="102"/>
                      <a:ext cx="353" cy="253"/>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altLang="zh-CN" sz="1600" i="1">
                          <a:latin typeface="Times New Roman" panose="02020603050405020304" pitchFamily="18" charset="0"/>
                        </a:rPr>
                        <a:t>M</a:t>
                      </a:r>
                      <a:r>
                        <a:rPr lang="zh-CN" altLang="zh-CN" sz="1600" baseline="-25000">
                          <a:latin typeface="Times New Roman" panose="02020603050405020304" pitchFamily="18" charset="0"/>
                        </a:rPr>
                        <a:t>2,2</a:t>
                      </a:r>
                      <a:endParaRPr lang="zh-CN" altLang="zh-CN" sz="1600">
                        <a:latin typeface="Times New Roman" panose="02020603050405020304" pitchFamily="18" charset="0"/>
                        <a:ea typeface="楷体_GB2312"/>
                        <a:cs typeface="楷体_GB2312"/>
                      </a:endParaRPr>
                    </a:p>
                  </p:txBody>
                </p:sp>
                <p:sp>
                  <p:nvSpPr>
                    <p:cNvPr id="67626" name="Line 61"/>
                    <p:cNvSpPr>
                      <a:spLocks noChangeShapeType="1"/>
                    </p:cNvSpPr>
                    <p:nvPr/>
                  </p:nvSpPr>
                  <p:spPr bwMode="auto">
                    <a:xfrm>
                      <a:off x="800" y="222"/>
                      <a:ext cx="538" cy="0"/>
                    </a:xfrm>
                    <a:prstGeom prst="line">
                      <a:avLst/>
                    </a:prstGeom>
                    <a:noFill/>
                    <a:ln w="9525">
                      <a:solidFill>
                        <a:srgbClr val="000000"/>
                      </a:solidFill>
                      <a:round/>
                    </a:ln>
                  </p:spPr>
                  <p:txBody>
                    <a:bodyPr/>
                    <a:lstStyle/>
                    <a:p>
                      <a:endParaRPr lang="zh-CN" altLang="en-US"/>
                    </a:p>
                  </p:txBody>
                </p:sp>
                <p:sp>
                  <p:nvSpPr>
                    <p:cNvPr id="67627" name="Text Box 62"/>
                    <p:cNvSpPr txBox="1">
                      <a:spLocks noChangeArrowheads="1"/>
                    </p:cNvSpPr>
                    <p:nvPr/>
                  </p:nvSpPr>
                  <p:spPr bwMode="auto">
                    <a:xfrm>
                      <a:off x="1336" y="57"/>
                      <a:ext cx="576" cy="369"/>
                    </a:xfrm>
                    <a:prstGeom prst="rect">
                      <a:avLst/>
                    </a:prstGeom>
                    <a:solidFill>
                      <a:srgbClr val="FFFFFF"/>
                    </a:solidFill>
                    <a:ln w="9525">
                      <a:solidFill>
                        <a:srgbClr val="000000"/>
                      </a:solidFill>
                      <a:miter lim="800000"/>
                    </a:ln>
                  </p:spPr>
                  <p:txBody>
                    <a:bodyPr tIns="36000" bIns="36000"/>
                    <a:lstStyle/>
                    <a:p>
                      <a:pPr marL="457200" indent="-457200" algn="just">
                        <a:spcBef>
                          <a:spcPct val="20000"/>
                        </a:spcBef>
                        <a:buSzPct val="85000"/>
                      </a:pPr>
                      <a:r>
                        <a:rPr lang="zh-CN" altLang="zh-CN" sz="1600" i="1">
                          <a:latin typeface="Times New Roman" panose="02020603050405020304" pitchFamily="18" charset="0"/>
                        </a:rPr>
                        <a:t>  D</a:t>
                      </a:r>
                      <a:r>
                        <a:rPr lang="zh-CN" altLang="zh-CN" sz="1600" i="1" baseline="-25000">
                          <a:latin typeface="Times New Roman" panose="02020603050405020304" pitchFamily="18" charset="0"/>
                        </a:rPr>
                        <a:t>K</a:t>
                      </a:r>
                      <a:endParaRPr lang="zh-CN" altLang="zh-CN" sz="1600">
                        <a:latin typeface="Times New Roman" panose="02020603050405020304" pitchFamily="18" charset="0"/>
                        <a:ea typeface="楷体_GB2312"/>
                        <a:cs typeface="楷体_GB2312"/>
                      </a:endParaRPr>
                    </a:p>
                  </p:txBody>
                </p:sp>
              </p:grpSp>
              <p:grpSp>
                <p:nvGrpSpPr>
                  <p:cNvPr id="67597" name="Group 63"/>
                  <p:cNvGrpSpPr/>
                  <p:nvPr/>
                </p:nvGrpSpPr>
                <p:grpSpPr bwMode="auto">
                  <a:xfrm>
                    <a:off x="1806" y="1578"/>
                    <a:ext cx="1912" cy="468"/>
                    <a:chOff x="0" y="0"/>
                    <a:chExt cx="1912" cy="468"/>
                  </a:xfrm>
                </p:grpSpPr>
                <p:sp>
                  <p:nvSpPr>
                    <p:cNvPr id="67620" name="Oval 64"/>
                    <p:cNvSpPr>
                      <a:spLocks noChangeArrowheads="1"/>
                    </p:cNvSpPr>
                    <p:nvPr/>
                  </p:nvSpPr>
                  <p:spPr bwMode="auto">
                    <a:xfrm>
                      <a:off x="0" y="0"/>
                      <a:ext cx="806" cy="468"/>
                    </a:xfrm>
                    <a:prstGeom prst="ellipse">
                      <a:avLst/>
                    </a:prstGeom>
                    <a:solidFill>
                      <a:srgbClr val="FFFFFF"/>
                    </a:solidFill>
                    <a:ln w="9525">
                      <a:solidFill>
                        <a:srgbClr val="000000"/>
                      </a:solidFill>
                      <a:round/>
                    </a:ln>
                  </p:spPr>
                  <p:txBody>
                    <a:bodyPr/>
                    <a:lstStyle/>
                    <a:p>
                      <a:endParaRPr lang="zh-CN" altLang="en-US"/>
                    </a:p>
                  </p:txBody>
                </p:sp>
                <p:sp>
                  <p:nvSpPr>
                    <p:cNvPr id="67621" name="Text Box 65"/>
                    <p:cNvSpPr txBox="1">
                      <a:spLocks noChangeArrowheads="1"/>
                    </p:cNvSpPr>
                    <p:nvPr/>
                  </p:nvSpPr>
                  <p:spPr bwMode="auto">
                    <a:xfrm>
                      <a:off x="240" y="101"/>
                      <a:ext cx="354" cy="252"/>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altLang="zh-CN" sz="1600" i="1">
                          <a:latin typeface="Times New Roman" panose="02020603050405020304" pitchFamily="18" charset="0"/>
                        </a:rPr>
                        <a:t>M</a:t>
                      </a:r>
                      <a:r>
                        <a:rPr lang="zh-CN" altLang="zh-CN" sz="1600" baseline="-25000">
                          <a:latin typeface="Times New Roman" panose="02020603050405020304" pitchFamily="18" charset="0"/>
                        </a:rPr>
                        <a:t>2,</a:t>
                      </a:r>
                      <a:r>
                        <a:rPr lang="zh-CN" altLang="zh-CN" sz="1600" i="1" baseline="-25000">
                          <a:latin typeface="Times New Roman" panose="02020603050405020304" pitchFamily="18" charset="0"/>
                        </a:rPr>
                        <a:t>R</a:t>
                      </a:r>
                      <a:endParaRPr lang="zh-CN" altLang="zh-CN" sz="1600">
                        <a:latin typeface="Times New Roman" panose="02020603050405020304" pitchFamily="18" charset="0"/>
                        <a:ea typeface="楷体_GB2312"/>
                        <a:cs typeface="楷体_GB2312"/>
                      </a:endParaRPr>
                    </a:p>
                  </p:txBody>
                </p:sp>
                <p:sp>
                  <p:nvSpPr>
                    <p:cNvPr id="67622" name="Line 66"/>
                    <p:cNvSpPr>
                      <a:spLocks noChangeShapeType="1"/>
                    </p:cNvSpPr>
                    <p:nvPr/>
                  </p:nvSpPr>
                  <p:spPr bwMode="auto">
                    <a:xfrm>
                      <a:off x="800" y="222"/>
                      <a:ext cx="538" cy="0"/>
                    </a:xfrm>
                    <a:prstGeom prst="line">
                      <a:avLst/>
                    </a:prstGeom>
                    <a:noFill/>
                    <a:ln w="9525">
                      <a:solidFill>
                        <a:srgbClr val="000000"/>
                      </a:solidFill>
                      <a:round/>
                    </a:ln>
                  </p:spPr>
                  <p:txBody>
                    <a:bodyPr/>
                    <a:lstStyle/>
                    <a:p>
                      <a:endParaRPr lang="zh-CN" altLang="en-US"/>
                    </a:p>
                  </p:txBody>
                </p:sp>
                <p:sp>
                  <p:nvSpPr>
                    <p:cNvPr id="67623" name="Text Box 67"/>
                    <p:cNvSpPr txBox="1">
                      <a:spLocks noChangeArrowheads="1"/>
                    </p:cNvSpPr>
                    <p:nvPr/>
                  </p:nvSpPr>
                  <p:spPr bwMode="auto">
                    <a:xfrm>
                      <a:off x="1336" y="57"/>
                      <a:ext cx="576" cy="369"/>
                    </a:xfrm>
                    <a:prstGeom prst="rect">
                      <a:avLst/>
                    </a:prstGeom>
                    <a:solidFill>
                      <a:srgbClr val="FFFFFF"/>
                    </a:solidFill>
                    <a:ln w="9525">
                      <a:solidFill>
                        <a:srgbClr val="000000"/>
                      </a:solidFill>
                      <a:miter lim="800000"/>
                    </a:ln>
                  </p:spPr>
                  <p:txBody>
                    <a:bodyPr tIns="36000" bIns="36000"/>
                    <a:lstStyle/>
                    <a:p>
                      <a:pPr marL="457200" indent="-457200" algn="just">
                        <a:spcBef>
                          <a:spcPct val="20000"/>
                        </a:spcBef>
                        <a:buSzPct val="85000"/>
                      </a:pPr>
                      <a:r>
                        <a:rPr lang="zh-CN" altLang="zh-CN" sz="1600" i="1">
                          <a:latin typeface="Times New Roman" panose="02020603050405020304" pitchFamily="18" charset="0"/>
                        </a:rPr>
                        <a:t>  D</a:t>
                      </a:r>
                      <a:r>
                        <a:rPr lang="zh-CN" altLang="zh-CN" sz="1600" i="1" baseline="-25000">
                          <a:latin typeface="Times New Roman" panose="02020603050405020304" pitchFamily="18" charset="0"/>
                        </a:rPr>
                        <a:t>K</a:t>
                      </a:r>
                      <a:endParaRPr lang="zh-CN" altLang="zh-CN" sz="1600">
                        <a:latin typeface="Times New Roman" panose="02020603050405020304" pitchFamily="18" charset="0"/>
                        <a:ea typeface="楷体_GB2312"/>
                        <a:cs typeface="楷体_GB2312"/>
                      </a:endParaRPr>
                    </a:p>
                  </p:txBody>
                </p:sp>
              </p:grpSp>
              <p:grpSp>
                <p:nvGrpSpPr>
                  <p:cNvPr id="67598" name="Group 68"/>
                  <p:cNvGrpSpPr/>
                  <p:nvPr/>
                </p:nvGrpSpPr>
                <p:grpSpPr bwMode="auto">
                  <a:xfrm>
                    <a:off x="0" y="9"/>
                    <a:ext cx="1852" cy="1671"/>
                    <a:chOff x="0" y="0"/>
                    <a:chExt cx="1852" cy="1671"/>
                  </a:xfrm>
                </p:grpSpPr>
                <p:grpSp>
                  <p:nvGrpSpPr>
                    <p:cNvPr id="67613" name="Group 69"/>
                    <p:cNvGrpSpPr/>
                    <p:nvPr/>
                  </p:nvGrpSpPr>
                  <p:grpSpPr bwMode="auto">
                    <a:xfrm>
                      <a:off x="0" y="0"/>
                      <a:ext cx="916" cy="1131"/>
                      <a:chOff x="0" y="0"/>
                      <a:chExt cx="916" cy="1131"/>
                    </a:xfrm>
                  </p:grpSpPr>
                  <p:sp>
                    <p:nvSpPr>
                      <p:cNvPr id="67617" name="Rectangle 70"/>
                      <p:cNvSpPr>
                        <a:spLocks noChangeArrowheads="1"/>
                      </p:cNvSpPr>
                      <p:nvPr/>
                    </p:nvSpPr>
                    <p:spPr bwMode="auto">
                      <a:xfrm>
                        <a:off x="0" y="0"/>
                        <a:ext cx="890" cy="556"/>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sz="1600">
                            <a:latin typeface="Times New Roman" panose="02020603050405020304" pitchFamily="18" charset="0"/>
                          </a:rPr>
                          <a:t>假消息的</a:t>
                        </a:r>
                        <a:endParaRPr lang="zh-CN" sz="1600">
                          <a:latin typeface="Times New Roman" panose="02020603050405020304" pitchFamily="18" charset="0"/>
                        </a:endParaRPr>
                      </a:p>
                      <a:p>
                        <a:pPr marL="457200" indent="-457200" algn="just">
                          <a:spcBef>
                            <a:spcPct val="20000"/>
                          </a:spcBef>
                          <a:buSzPct val="85000"/>
                        </a:pPr>
                        <a:r>
                          <a:rPr lang="zh-CN" sz="1600">
                            <a:latin typeface="Times New Roman" panose="02020603050405020304" pitchFamily="18" charset="0"/>
                          </a:rPr>
                          <a:t>第</a:t>
                        </a:r>
                        <a:r>
                          <a:rPr lang="zh-CN" altLang="zh-CN" sz="1600">
                            <a:latin typeface="Times New Roman" panose="02020603050405020304" pitchFamily="18" charset="0"/>
                          </a:rPr>
                          <a:t>2</a:t>
                        </a:r>
                        <a:r>
                          <a:rPr lang="zh-CN" sz="1600">
                            <a:latin typeface="Times New Roman" panose="02020603050405020304" pitchFamily="18" charset="0"/>
                          </a:rPr>
                          <a:t>部分 </a:t>
                        </a:r>
                        <a:endParaRPr lang="zh-CN" sz="1600">
                          <a:latin typeface="Times New Roman" panose="02020603050405020304" pitchFamily="18" charset="0"/>
                          <a:ea typeface="楷体_GB2312"/>
                          <a:cs typeface="楷体_GB2312"/>
                        </a:endParaRPr>
                      </a:p>
                    </p:txBody>
                  </p:sp>
                  <p:sp>
                    <p:nvSpPr>
                      <p:cNvPr id="67618" name="Oval 71"/>
                      <p:cNvSpPr>
                        <a:spLocks noChangeArrowheads="1"/>
                      </p:cNvSpPr>
                      <p:nvPr/>
                    </p:nvSpPr>
                    <p:spPr bwMode="auto">
                      <a:xfrm>
                        <a:off x="146" y="594"/>
                        <a:ext cx="770" cy="537"/>
                      </a:xfrm>
                      <a:prstGeom prst="ellipse">
                        <a:avLst/>
                      </a:prstGeom>
                      <a:solidFill>
                        <a:srgbClr val="FFFFFF"/>
                      </a:solidFill>
                      <a:ln w="9525">
                        <a:solidFill>
                          <a:srgbClr val="000000"/>
                        </a:solidFill>
                        <a:round/>
                      </a:ln>
                    </p:spPr>
                    <p:txBody>
                      <a:bodyPr/>
                      <a:lstStyle/>
                      <a:p>
                        <a:endParaRPr lang="zh-CN" altLang="en-US"/>
                      </a:p>
                    </p:txBody>
                  </p:sp>
                  <p:sp>
                    <p:nvSpPr>
                      <p:cNvPr id="67619" name="Text Box 72"/>
                      <p:cNvSpPr txBox="1">
                        <a:spLocks noChangeArrowheads="1"/>
                      </p:cNvSpPr>
                      <p:nvPr/>
                    </p:nvSpPr>
                    <p:spPr bwMode="auto">
                      <a:xfrm>
                        <a:off x="453" y="693"/>
                        <a:ext cx="215" cy="253"/>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altLang="zh-CN" sz="1600" i="1">
                            <a:latin typeface="Times New Roman" panose="02020603050405020304" pitchFamily="18" charset="0"/>
                          </a:rPr>
                          <a:t>M</a:t>
                        </a:r>
                        <a:r>
                          <a:rPr lang="zh-CN" altLang="zh-CN" sz="1600" baseline="-25000">
                            <a:latin typeface="Times New Roman" panose="02020603050405020304" pitchFamily="18" charset="0"/>
                          </a:rPr>
                          <a:t>2</a:t>
                        </a:r>
                        <a:endParaRPr lang="zh-CN" altLang="zh-CN" sz="1600" baseline="-25000">
                          <a:latin typeface="Times New Roman" panose="02020603050405020304" pitchFamily="18" charset="0"/>
                          <a:ea typeface="楷体_GB2312"/>
                          <a:cs typeface="楷体_GB2312"/>
                        </a:endParaRPr>
                      </a:p>
                    </p:txBody>
                  </p:sp>
                </p:grpSp>
                <p:sp>
                  <p:nvSpPr>
                    <p:cNvPr id="67614" name="Line 73"/>
                    <p:cNvSpPr>
                      <a:spLocks noChangeShapeType="1"/>
                    </p:cNvSpPr>
                    <p:nvPr/>
                  </p:nvSpPr>
                  <p:spPr bwMode="auto">
                    <a:xfrm flipV="1">
                      <a:off x="876" y="294"/>
                      <a:ext cx="900" cy="462"/>
                    </a:xfrm>
                    <a:prstGeom prst="line">
                      <a:avLst/>
                    </a:prstGeom>
                    <a:noFill/>
                    <a:ln w="9525">
                      <a:solidFill>
                        <a:srgbClr val="000000"/>
                      </a:solidFill>
                      <a:round/>
                    </a:ln>
                  </p:spPr>
                  <p:txBody>
                    <a:bodyPr/>
                    <a:lstStyle/>
                    <a:p>
                      <a:endParaRPr lang="zh-CN" altLang="en-US"/>
                    </a:p>
                  </p:txBody>
                </p:sp>
                <p:sp>
                  <p:nvSpPr>
                    <p:cNvPr id="67615" name="Line 74"/>
                    <p:cNvSpPr>
                      <a:spLocks noChangeShapeType="1"/>
                    </p:cNvSpPr>
                    <p:nvPr/>
                  </p:nvSpPr>
                  <p:spPr bwMode="auto">
                    <a:xfrm flipV="1">
                      <a:off x="912" y="783"/>
                      <a:ext cx="852" cy="99"/>
                    </a:xfrm>
                    <a:prstGeom prst="line">
                      <a:avLst/>
                    </a:prstGeom>
                    <a:noFill/>
                    <a:ln w="9525">
                      <a:solidFill>
                        <a:srgbClr val="000000"/>
                      </a:solidFill>
                      <a:round/>
                    </a:ln>
                  </p:spPr>
                  <p:txBody>
                    <a:bodyPr/>
                    <a:lstStyle/>
                    <a:p>
                      <a:endParaRPr lang="zh-CN" altLang="en-US"/>
                    </a:p>
                  </p:txBody>
                </p:sp>
                <p:sp>
                  <p:nvSpPr>
                    <p:cNvPr id="67616" name="Line 75"/>
                    <p:cNvSpPr>
                      <a:spLocks noChangeShapeType="1"/>
                    </p:cNvSpPr>
                    <p:nvPr/>
                  </p:nvSpPr>
                  <p:spPr bwMode="auto">
                    <a:xfrm>
                      <a:off x="750" y="1083"/>
                      <a:ext cx="1102" cy="588"/>
                    </a:xfrm>
                    <a:prstGeom prst="line">
                      <a:avLst/>
                    </a:prstGeom>
                    <a:noFill/>
                    <a:ln w="9525">
                      <a:solidFill>
                        <a:srgbClr val="000000"/>
                      </a:solidFill>
                      <a:round/>
                    </a:ln>
                  </p:spPr>
                  <p:txBody>
                    <a:bodyPr/>
                    <a:lstStyle/>
                    <a:p>
                      <a:endParaRPr lang="zh-CN" altLang="en-US"/>
                    </a:p>
                  </p:txBody>
                </p:sp>
              </p:grpSp>
              <p:grpSp>
                <p:nvGrpSpPr>
                  <p:cNvPr id="67599" name="Group 76"/>
                  <p:cNvGrpSpPr/>
                  <p:nvPr/>
                </p:nvGrpSpPr>
                <p:grpSpPr bwMode="auto">
                  <a:xfrm>
                    <a:off x="1766" y="0"/>
                    <a:ext cx="1916" cy="468"/>
                    <a:chOff x="0" y="0"/>
                    <a:chExt cx="1916" cy="468"/>
                  </a:xfrm>
                </p:grpSpPr>
                <p:sp>
                  <p:nvSpPr>
                    <p:cNvPr id="67609" name="Oval 77"/>
                    <p:cNvSpPr>
                      <a:spLocks noChangeArrowheads="1"/>
                    </p:cNvSpPr>
                    <p:nvPr/>
                  </p:nvSpPr>
                  <p:spPr bwMode="auto">
                    <a:xfrm>
                      <a:off x="0" y="0"/>
                      <a:ext cx="806" cy="468"/>
                    </a:xfrm>
                    <a:prstGeom prst="ellipse">
                      <a:avLst/>
                    </a:prstGeom>
                    <a:solidFill>
                      <a:srgbClr val="FFFFFF"/>
                    </a:solidFill>
                    <a:ln w="9525">
                      <a:solidFill>
                        <a:srgbClr val="000000"/>
                      </a:solidFill>
                      <a:round/>
                    </a:ln>
                  </p:spPr>
                  <p:txBody>
                    <a:bodyPr/>
                    <a:lstStyle/>
                    <a:p>
                      <a:endParaRPr lang="zh-CN" altLang="en-US"/>
                    </a:p>
                  </p:txBody>
                </p:sp>
                <p:sp>
                  <p:nvSpPr>
                    <p:cNvPr id="67610" name="Text Box 78"/>
                    <p:cNvSpPr txBox="1">
                      <a:spLocks noChangeArrowheads="1"/>
                    </p:cNvSpPr>
                    <p:nvPr/>
                  </p:nvSpPr>
                  <p:spPr bwMode="auto">
                    <a:xfrm>
                      <a:off x="217" y="82"/>
                      <a:ext cx="358" cy="253"/>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altLang="zh-CN" sz="1600" i="1">
                          <a:latin typeface="Times New Roman" panose="02020603050405020304" pitchFamily="18" charset="0"/>
                        </a:rPr>
                        <a:t>M</a:t>
                      </a:r>
                      <a:r>
                        <a:rPr lang="zh-CN" altLang="zh-CN" sz="1600" baseline="-25000">
                          <a:latin typeface="Times New Roman" panose="02020603050405020304" pitchFamily="18" charset="0"/>
                        </a:rPr>
                        <a:t>2,1</a:t>
                      </a:r>
                      <a:endParaRPr lang="zh-CN" altLang="zh-CN" sz="1600">
                        <a:latin typeface="Times New Roman" panose="02020603050405020304" pitchFamily="18" charset="0"/>
                        <a:ea typeface="楷体_GB2312"/>
                        <a:cs typeface="楷体_GB2312"/>
                      </a:endParaRPr>
                    </a:p>
                  </p:txBody>
                </p:sp>
                <p:sp>
                  <p:nvSpPr>
                    <p:cNvPr id="67611" name="Text Box 79"/>
                    <p:cNvSpPr txBox="1">
                      <a:spLocks noChangeArrowheads="1"/>
                    </p:cNvSpPr>
                    <p:nvPr/>
                  </p:nvSpPr>
                  <p:spPr bwMode="auto">
                    <a:xfrm>
                      <a:off x="1340" y="60"/>
                      <a:ext cx="576" cy="369"/>
                    </a:xfrm>
                    <a:prstGeom prst="rect">
                      <a:avLst/>
                    </a:prstGeom>
                    <a:solidFill>
                      <a:srgbClr val="FFFFFF"/>
                    </a:solidFill>
                    <a:ln w="9525">
                      <a:solidFill>
                        <a:srgbClr val="000000"/>
                      </a:solidFill>
                      <a:miter lim="800000"/>
                    </a:ln>
                  </p:spPr>
                  <p:txBody>
                    <a:bodyPr tIns="36000" bIns="36000"/>
                    <a:lstStyle/>
                    <a:p>
                      <a:pPr marL="457200" indent="-457200" algn="just">
                        <a:spcBef>
                          <a:spcPct val="20000"/>
                        </a:spcBef>
                        <a:buSzPct val="85000"/>
                      </a:pPr>
                      <a:r>
                        <a:rPr lang="zh-CN" altLang="zh-CN" sz="1600" i="1">
                          <a:latin typeface="Times New Roman" panose="02020603050405020304" pitchFamily="18" charset="0"/>
                        </a:rPr>
                        <a:t>  D</a:t>
                      </a:r>
                      <a:r>
                        <a:rPr lang="zh-CN" altLang="zh-CN" sz="1600" i="1" baseline="-25000">
                          <a:latin typeface="Times New Roman" panose="02020603050405020304" pitchFamily="18" charset="0"/>
                        </a:rPr>
                        <a:t>K</a:t>
                      </a:r>
                      <a:endParaRPr lang="zh-CN" altLang="zh-CN" sz="1600">
                        <a:latin typeface="Times New Roman" panose="02020603050405020304" pitchFamily="18" charset="0"/>
                        <a:ea typeface="楷体_GB2312"/>
                        <a:cs typeface="楷体_GB2312"/>
                      </a:endParaRPr>
                    </a:p>
                  </p:txBody>
                </p:sp>
                <p:sp>
                  <p:nvSpPr>
                    <p:cNvPr id="67612" name="Line 80"/>
                    <p:cNvSpPr>
                      <a:spLocks noChangeShapeType="1"/>
                    </p:cNvSpPr>
                    <p:nvPr/>
                  </p:nvSpPr>
                  <p:spPr bwMode="auto">
                    <a:xfrm>
                      <a:off x="800" y="234"/>
                      <a:ext cx="540" cy="27"/>
                    </a:xfrm>
                    <a:prstGeom prst="line">
                      <a:avLst/>
                    </a:prstGeom>
                    <a:noFill/>
                    <a:ln w="9525">
                      <a:solidFill>
                        <a:srgbClr val="000000"/>
                      </a:solidFill>
                      <a:round/>
                    </a:ln>
                  </p:spPr>
                  <p:txBody>
                    <a:bodyPr/>
                    <a:lstStyle/>
                    <a:p>
                      <a:endParaRPr lang="zh-CN" altLang="en-US"/>
                    </a:p>
                  </p:txBody>
                </p:sp>
              </p:grpSp>
              <p:grpSp>
                <p:nvGrpSpPr>
                  <p:cNvPr id="67600" name="Group 81"/>
                  <p:cNvGrpSpPr/>
                  <p:nvPr/>
                </p:nvGrpSpPr>
                <p:grpSpPr bwMode="auto">
                  <a:xfrm>
                    <a:off x="2492" y="372"/>
                    <a:ext cx="1732" cy="2397"/>
                    <a:chOff x="0" y="0"/>
                    <a:chExt cx="1732" cy="2397"/>
                  </a:xfrm>
                </p:grpSpPr>
                <p:sp>
                  <p:nvSpPr>
                    <p:cNvPr id="67601" name="Line 82"/>
                    <p:cNvSpPr>
                      <a:spLocks noChangeShapeType="1"/>
                    </p:cNvSpPr>
                    <p:nvPr/>
                  </p:nvSpPr>
                  <p:spPr bwMode="auto">
                    <a:xfrm>
                      <a:off x="292" y="525"/>
                      <a:ext cx="314" cy="1"/>
                    </a:xfrm>
                    <a:prstGeom prst="line">
                      <a:avLst/>
                    </a:prstGeom>
                    <a:noFill/>
                    <a:ln w="9525">
                      <a:solidFill>
                        <a:srgbClr val="000000"/>
                      </a:solidFill>
                      <a:round/>
                    </a:ln>
                  </p:spPr>
                  <p:txBody>
                    <a:bodyPr/>
                    <a:lstStyle/>
                    <a:p>
                      <a:endParaRPr lang="zh-CN" altLang="en-US"/>
                    </a:p>
                  </p:txBody>
                </p:sp>
                <p:sp>
                  <p:nvSpPr>
                    <p:cNvPr id="67602" name="Line 83"/>
                    <p:cNvSpPr>
                      <a:spLocks noChangeShapeType="1"/>
                    </p:cNvSpPr>
                    <p:nvPr/>
                  </p:nvSpPr>
                  <p:spPr bwMode="auto">
                    <a:xfrm>
                      <a:off x="294" y="1563"/>
                      <a:ext cx="350" cy="1"/>
                    </a:xfrm>
                    <a:prstGeom prst="line">
                      <a:avLst/>
                    </a:prstGeom>
                    <a:noFill/>
                    <a:ln w="9525">
                      <a:solidFill>
                        <a:srgbClr val="000000"/>
                      </a:solidFill>
                      <a:round/>
                    </a:ln>
                  </p:spPr>
                  <p:txBody>
                    <a:bodyPr/>
                    <a:lstStyle/>
                    <a:p>
                      <a:endParaRPr lang="zh-CN" altLang="en-US"/>
                    </a:p>
                  </p:txBody>
                </p:sp>
                <p:sp>
                  <p:nvSpPr>
                    <p:cNvPr id="67603" name="Line 84"/>
                    <p:cNvSpPr>
                      <a:spLocks noChangeShapeType="1"/>
                    </p:cNvSpPr>
                    <p:nvPr/>
                  </p:nvSpPr>
                  <p:spPr bwMode="auto">
                    <a:xfrm>
                      <a:off x="292" y="0"/>
                      <a:ext cx="314" cy="1"/>
                    </a:xfrm>
                    <a:prstGeom prst="line">
                      <a:avLst/>
                    </a:prstGeom>
                    <a:noFill/>
                    <a:ln w="9525">
                      <a:solidFill>
                        <a:srgbClr val="000000"/>
                      </a:solidFill>
                      <a:round/>
                    </a:ln>
                  </p:spPr>
                  <p:txBody>
                    <a:bodyPr/>
                    <a:lstStyle/>
                    <a:p>
                      <a:endParaRPr lang="zh-CN" altLang="en-US"/>
                    </a:p>
                  </p:txBody>
                </p:sp>
                <p:sp>
                  <p:nvSpPr>
                    <p:cNvPr id="67604" name="Line 85"/>
                    <p:cNvSpPr>
                      <a:spLocks noChangeShapeType="1"/>
                    </p:cNvSpPr>
                    <p:nvPr/>
                  </p:nvSpPr>
                  <p:spPr bwMode="auto">
                    <a:xfrm flipH="1" flipV="1">
                      <a:off x="289" y="15"/>
                      <a:ext cx="13" cy="1992"/>
                    </a:xfrm>
                    <a:prstGeom prst="line">
                      <a:avLst/>
                    </a:prstGeom>
                    <a:noFill/>
                    <a:ln w="9525">
                      <a:solidFill>
                        <a:srgbClr val="000000"/>
                      </a:solidFill>
                      <a:round/>
                    </a:ln>
                  </p:spPr>
                  <p:txBody>
                    <a:bodyPr/>
                    <a:lstStyle/>
                    <a:p>
                      <a:endParaRPr lang="zh-CN" altLang="en-US"/>
                    </a:p>
                  </p:txBody>
                </p:sp>
                <p:grpSp>
                  <p:nvGrpSpPr>
                    <p:cNvPr id="67605" name="Group 86"/>
                    <p:cNvGrpSpPr/>
                    <p:nvPr/>
                  </p:nvGrpSpPr>
                  <p:grpSpPr bwMode="auto">
                    <a:xfrm>
                      <a:off x="0" y="1878"/>
                      <a:ext cx="1732" cy="519"/>
                      <a:chOff x="0" y="0"/>
                      <a:chExt cx="1732" cy="519"/>
                    </a:xfrm>
                  </p:grpSpPr>
                  <p:sp>
                    <p:nvSpPr>
                      <p:cNvPr id="67606" name="Oval 87"/>
                      <p:cNvSpPr>
                        <a:spLocks noChangeArrowheads="1"/>
                      </p:cNvSpPr>
                      <p:nvPr/>
                    </p:nvSpPr>
                    <p:spPr bwMode="auto">
                      <a:xfrm>
                        <a:off x="0" y="120"/>
                        <a:ext cx="926" cy="399"/>
                      </a:xfrm>
                      <a:prstGeom prst="ellipse">
                        <a:avLst/>
                      </a:prstGeom>
                      <a:solidFill>
                        <a:srgbClr val="FFFFFF"/>
                      </a:solidFill>
                      <a:ln w="9525">
                        <a:solidFill>
                          <a:srgbClr val="000000"/>
                        </a:solidFill>
                        <a:round/>
                      </a:ln>
                    </p:spPr>
                    <p:txBody>
                      <a:bodyPr/>
                      <a:lstStyle/>
                      <a:p>
                        <a:endParaRPr lang="zh-CN" altLang="en-US"/>
                      </a:p>
                    </p:txBody>
                  </p:sp>
                  <p:sp>
                    <p:nvSpPr>
                      <p:cNvPr id="67607" name="Text Box 88"/>
                      <p:cNvSpPr txBox="1">
                        <a:spLocks noChangeArrowheads="1"/>
                      </p:cNvSpPr>
                      <p:nvPr/>
                    </p:nvSpPr>
                    <p:spPr bwMode="auto">
                      <a:xfrm>
                        <a:off x="402" y="213"/>
                        <a:ext cx="224" cy="276"/>
                      </a:xfrm>
                      <a:prstGeom prst="rect">
                        <a:avLst/>
                      </a:prstGeom>
                      <a:solidFill>
                        <a:srgbClr val="FFFFFF"/>
                      </a:solidFill>
                      <a:ln w="9525">
                        <a:noFill/>
                        <a:miter lim="800000"/>
                      </a:ln>
                    </p:spPr>
                    <p:txBody>
                      <a:bodyPr lIns="0" tIns="0" rIns="0" bIns="0"/>
                      <a:lstStyle/>
                      <a:p>
                        <a:pPr marL="457200" indent="-457200" algn="just">
                          <a:spcBef>
                            <a:spcPct val="20000"/>
                          </a:spcBef>
                          <a:buSzPct val="85000"/>
                        </a:pPr>
                        <a:r>
                          <a:rPr lang="zh-CN" altLang="zh-CN" sz="1600" i="1">
                            <a:latin typeface="Times New Roman" panose="02020603050405020304" pitchFamily="18" charset="0"/>
                          </a:rPr>
                          <a:t>d</a:t>
                        </a:r>
                        <a:endParaRPr lang="zh-CN" altLang="zh-CN" sz="1600">
                          <a:latin typeface="Times New Roman" panose="02020603050405020304" pitchFamily="18" charset="0"/>
                          <a:ea typeface="楷体_GB2312"/>
                          <a:cs typeface="楷体_GB2312"/>
                        </a:endParaRPr>
                      </a:p>
                    </p:txBody>
                  </p:sp>
                  <p:sp>
                    <p:nvSpPr>
                      <p:cNvPr id="67608" name="Text Box 89"/>
                      <p:cNvSpPr txBox="1">
                        <a:spLocks noChangeArrowheads="1"/>
                      </p:cNvSpPr>
                      <p:nvPr/>
                    </p:nvSpPr>
                    <p:spPr bwMode="auto">
                      <a:xfrm>
                        <a:off x="918" y="0"/>
                        <a:ext cx="814" cy="276"/>
                      </a:xfrm>
                      <a:prstGeom prst="rect">
                        <a:avLst/>
                      </a:prstGeom>
                      <a:solidFill>
                        <a:srgbClr val="FFFFFF"/>
                      </a:solidFill>
                      <a:ln w="9525">
                        <a:noFill/>
                        <a:miter lim="800000"/>
                      </a:ln>
                    </p:spPr>
                    <p:txBody>
                      <a:bodyPr lIns="0" tIns="0" rIns="0" bIns="0"/>
                      <a:lstStyle/>
                      <a:p>
                        <a:pPr marL="457200" indent="-457200" algn="just">
                          <a:spcBef>
                            <a:spcPct val="20000"/>
                          </a:spcBef>
                          <a:buSzPct val="85000"/>
                        </a:pPr>
                        <a:r>
                          <a:rPr lang="zh-CN" sz="1600">
                            <a:latin typeface="Times New Roman" panose="02020603050405020304" pitchFamily="18" charset="0"/>
                          </a:rPr>
                          <a:t>目标摘要</a:t>
                        </a:r>
                        <a:endParaRPr lang="zh-CN" sz="1600">
                          <a:latin typeface="Times New Roman" panose="02020603050405020304" pitchFamily="18" charset="0"/>
                          <a:ea typeface="楷体_GB2312"/>
                          <a:cs typeface="楷体_GB2312"/>
                        </a:endParaRPr>
                      </a:p>
                    </p:txBody>
                  </p:sp>
                </p:grpSp>
              </p:grpSp>
            </p:grpSp>
          </p:grpSp>
        </p:grpSp>
      </p:grpSp>
      <p:sp>
        <p:nvSpPr>
          <p:cNvPr id="67587" name="Text Box 90"/>
          <p:cNvSpPr txBox="1">
            <a:spLocks noChangeArrowheads="1"/>
          </p:cNvSpPr>
          <p:nvPr/>
        </p:nvSpPr>
        <p:spPr bwMode="auto">
          <a:xfrm>
            <a:off x="5868144" y="5265738"/>
            <a:ext cx="2808312" cy="771623"/>
          </a:xfrm>
          <a:prstGeom prst="rect">
            <a:avLst/>
          </a:prstGeom>
          <a:solidFill>
            <a:srgbClr val="FFCC99"/>
          </a:solidFill>
          <a:ln w="31750">
            <a:solidFill>
              <a:schemeClr val="tx1"/>
            </a:solidFill>
            <a:miter lim="800000"/>
          </a:ln>
        </p:spPr>
        <p:txBody>
          <a:bodyPr wrap="square" lIns="90000" tIns="46800" rIns="90000" bIns="46800">
            <a:spAutoFit/>
          </a:bodyPr>
          <a:lstStyle/>
          <a:p>
            <a:r>
              <a:rPr lang="zh-CN" altLang="zh-CN" sz="2000" b="1" i="1" dirty="0">
                <a:solidFill>
                  <a:srgbClr val="000408"/>
                </a:solidFill>
                <a:latin typeface="Times New Roman" panose="02020603050405020304" pitchFamily="18" charset="0"/>
                <a:ea typeface="楷体_GB2312"/>
                <a:cs typeface="楷体_GB2312"/>
              </a:rPr>
              <a:t>h</a:t>
            </a:r>
            <a:r>
              <a:rPr lang="zh-CN" altLang="zh-CN" sz="2000" b="1" baseline="-25000" dirty="0">
                <a:solidFill>
                  <a:srgbClr val="000408"/>
                </a:solidFill>
                <a:latin typeface="Times New Roman" panose="02020603050405020304" pitchFamily="18" charset="0"/>
                <a:ea typeface="楷体_GB2312"/>
                <a:cs typeface="楷体_GB2312"/>
              </a:rPr>
              <a:t>1</a:t>
            </a:r>
            <a:r>
              <a:rPr lang="zh-CN" altLang="zh-CN" sz="2000" b="1" dirty="0">
                <a:solidFill>
                  <a:srgbClr val="000408"/>
                </a:solidFill>
                <a:latin typeface="Times New Roman" panose="02020603050405020304" pitchFamily="18" charset="0"/>
                <a:ea typeface="楷体_GB2312"/>
                <a:cs typeface="楷体_GB2312"/>
              </a:rPr>
              <a:t>=</a:t>
            </a:r>
            <a:r>
              <a:rPr lang="zh-CN" altLang="zh-CN" sz="2000" b="1" i="1" dirty="0">
                <a:solidFill>
                  <a:srgbClr val="000408"/>
                </a:solidFill>
                <a:latin typeface="Times New Roman" panose="02020603050405020304" pitchFamily="18" charset="0"/>
                <a:ea typeface="楷体_GB2312"/>
                <a:cs typeface="楷体_GB2312"/>
              </a:rPr>
              <a:t> E</a:t>
            </a:r>
            <a:r>
              <a:rPr lang="zh-CN" altLang="zh-CN" sz="2000" b="1" i="1" baseline="-25000" dirty="0">
                <a:solidFill>
                  <a:srgbClr val="000408"/>
                </a:solidFill>
                <a:latin typeface="Times New Roman" panose="02020603050405020304" pitchFamily="18" charset="0"/>
                <a:ea typeface="楷体_GB2312"/>
                <a:cs typeface="楷体_GB2312"/>
              </a:rPr>
              <a:t>K</a:t>
            </a:r>
            <a:r>
              <a:rPr lang="zh-CN" altLang="zh-CN" sz="2000" b="1" dirty="0">
                <a:solidFill>
                  <a:srgbClr val="000408"/>
                </a:solidFill>
                <a:latin typeface="Times New Roman" panose="02020603050405020304" pitchFamily="18" charset="0"/>
                <a:ea typeface="楷体_GB2312"/>
                <a:cs typeface="楷体_GB2312"/>
              </a:rPr>
              <a:t>(</a:t>
            </a:r>
            <a:r>
              <a:rPr lang="zh-CN" altLang="zh-CN" sz="2000" b="1" i="1" dirty="0">
                <a:solidFill>
                  <a:srgbClr val="000408"/>
                </a:solidFill>
                <a:latin typeface="Times New Roman" panose="02020603050405020304" pitchFamily="18" charset="0"/>
                <a:ea typeface="楷体_GB2312"/>
                <a:cs typeface="楷体_GB2312"/>
              </a:rPr>
              <a:t>m</a:t>
            </a:r>
            <a:r>
              <a:rPr lang="zh-CN" altLang="zh-CN" sz="2000" b="1" baseline="-25000" dirty="0">
                <a:solidFill>
                  <a:srgbClr val="000408"/>
                </a:solidFill>
                <a:latin typeface="Times New Roman" panose="02020603050405020304" pitchFamily="18" charset="0"/>
                <a:ea typeface="楷体_GB2312"/>
                <a:cs typeface="楷体_GB2312"/>
              </a:rPr>
              <a:t>1</a:t>
            </a:r>
            <a:r>
              <a:rPr lang="zh-CN" altLang="zh-CN" sz="2000" b="1" dirty="0">
                <a:solidFill>
                  <a:srgbClr val="000408"/>
                </a:solidFill>
                <a:latin typeface="Times New Roman" panose="02020603050405020304" pitchFamily="18" charset="0"/>
                <a:ea typeface="楷体_GB2312"/>
                <a:cs typeface="楷体_GB2312"/>
              </a:rPr>
              <a:t>,</a:t>
            </a:r>
            <a:r>
              <a:rPr lang="zh-CN" altLang="zh-CN" sz="2000" b="1" i="1" dirty="0">
                <a:solidFill>
                  <a:srgbClr val="000408"/>
                </a:solidFill>
                <a:latin typeface="Times New Roman" panose="02020603050405020304" pitchFamily="18" charset="0"/>
                <a:ea typeface="楷体_GB2312"/>
                <a:cs typeface="楷体_GB2312"/>
              </a:rPr>
              <a:t> IV</a:t>
            </a:r>
            <a:r>
              <a:rPr lang="zh-CN" altLang="zh-CN" sz="2000" b="1" dirty="0">
                <a:solidFill>
                  <a:srgbClr val="000408"/>
                </a:solidFill>
                <a:latin typeface="Times New Roman" panose="02020603050405020304" pitchFamily="18" charset="0"/>
                <a:ea typeface="楷体_GB2312"/>
                <a:cs typeface="楷体_GB2312"/>
              </a:rPr>
              <a:t>)</a:t>
            </a:r>
            <a:endParaRPr lang="zh-CN" altLang="zh-CN" sz="2000" b="1" dirty="0">
              <a:solidFill>
                <a:srgbClr val="000408"/>
              </a:solidFill>
              <a:latin typeface="Times New Roman" panose="02020603050405020304" pitchFamily="18" charset="0"/>
              <a:ea typeface="楷体_GB2312"/>
              <a:cs typeface="楷体_GB2312"/>
            </a:endParaRPr>
          </a:p>
          <a:p>
            <a:pPr lvl="1"/>
            <a:r>
              <a:rPr lang="zh-CN" altLang="zh-CN" sz="2000" b="1" i="1" dirty="0">
                <a:solidFill>
                  <a:srgbClr val="000408"/>
                </a:solidFill>
                <a:latin typeface="Times New Roman" panose="02020603050405020304" pitchFamily="18" charset="0"/>
                <a:ea typeface="楷体_GB2312"/>
                <a:cs typeface="楷体_GB2312"/>
              </a:rPr>
              <a:t>d</a:t>
            </a:r>
            <a:r>
              <a:rPr lang="zh-CN" altLang="zh-CN" sz="2000" b="1" dirty="0">
                <a:solidFill>
                  <a:srgbClr val="000408"/>
                </a:solidFill>
                <a:latin typeface="Times New Roman" panose="02020603050405020304" pitchFamily="18" charset="0"/>
                <a:ea typeface="楷体_GB2312"/>
                <a:cs typeface="楷体_GB2312"/>
              </a:rPr>
              <a:t>=</a:t>
            </a:r>
            <a:r>
              <a:rPr lang="zh-CN" altLang="zh-CN" sz="2000" b="1" i="1" dirty="0">
                <a:solidFill>
                  <a:srgbClr val="000408"/>
                </a:solidFill>
                <a:latin typeface="Times New Roman" panose="02020603050405020304" pitchFamily="18" charset="0"/>
                <a:ea typeface="楷体_GB2312"/>
                <a:cs typeface="楷体_GB2312"/>
              </a:rPr>
              <a:t>h</a:t>
            </a:r>
            <a:r>
              <a:rPr lang="zh-CN" altLang="zh-CN" sz="2000" b="1" dirty="0">
                <a:solidFill>
                  <a:srgbClr val="000408"/>
                </a:solidFill>
                <a:latin typeface="Times New Roman" panose="02020603050405020304" pitchFamily="18" charset="0"/>
                <a:ea typeface="楷体_GB2312"/>
                <a:cs typeface="楷体_GB2312"/>
              </a:rPr>
              <a:t>(</a:t>
            </a:r>
            <a:r>
              <a:rPr lang="zh-CN" altLang="zh-CN" sz="2000" b="1" i="1" dirty="0">
                <a:solidFill>
                  <a:srgbClr val="000408"/>
                </a:solidFill>
                <a:latin typeface="Times New Roman" panose="02020603050405020304" pitchFamily="18" charset="0"/>
                <a:ea typeface="楷体_GB2312"/>
                <a:cs typeface="楷体_GB2312"/>
              </a:rPr>
              <a:t>m</a:t>
            </a:r>
            <a:r>
              <a:rPr lang="zh-CN" altLang="zh-CN" sz="2000" b="1" dirty="0">
                <a:solidFill>
                  <a:srgbClr val="000408"/>
                </a:solidFill>
                <a:latin typeface="Times New Roman" panose="02020603050405020304" pitchFamily="18" charset="0"/>
                <a:ea typeface="楷体_GB2312"/>
                <a:cs typeface="楷体_GB2312"/>
              </a:rPr>
              <a:t>)=</a:t>
            </a:r>
            <a:r>
              <a:rPr lang="zh-CN" altLang="zh-CN" sz="2000" b="1" i="1" dirty="0">
                <a:solidFill>
                  <a:srgbClr val="000408"/>
                </a:solidFill>
                <a:latin typeface="Times New Roman" panose="02020603050405020304" pitchFamily="18" charset="0"/>
                <a:ea typeface="楷体_GB2312"/>
                <a:cs typeface="楷体_GB2312"/>
              </a:rPr>
              <a:t>E</a:t>
            </a:r>
            <a:r>
              <a:rPr lang="zh-CN" altLang="zh-CN" sz="2000" b="1" i="1" baseline="-25000" dirty="0">
                <a:solidFill>
                  <a:srgbClr val="000408"/>
                </a:solidFill>
                <a:latin typeface="Times New Roman" panose="02020603050405020304" pitchFamily="18" charset="0"/>
                <a:ea typeface="楷体_GB2312"/>
                <a:cs typeface="楷体_GB2312"/>
              </a:rPr>
              <a:t>K</a:t>
            </a:r>
            <a:r>
              <a:rPr lang="zh-CN" altLang="zh-CN" sz="2000" b="1" dirty="0">
                <a:solidFill>
                  <a:srgbClr val="000408"/>
                </a:solidFill>
                <a:latin typeface="Times New Roman" panose="02020603050405020304" pitchFamily="18" charset="0"/>
                <a:ea typeface="楷体_GB2312"/>
                <a:cs typeface="楷体_GB2312"/>
              </a:rPr>
              <a:t>(</a:t>
            </a:r>
            <a:r>
              <a:rPr lang="zh-CN" altLang="zh-CN" sz="2000" b="1" i="1" dirty="0">
                <a:solidFill>
                  <a:srgbClr val="000408"/>
                </a:solidFill>
                <a:latin typeface="Times New Roman" panose="02020603050405020304" pitchFamily="18" charset="0"/>
                <a:ea typeface="楷体_GB2312"/>
                <a:cs typeface="楷体_GB2312"/>
              </a:rPr>
              <a:t>m</a:t>
            </a:r>
            <a:r>
              <a:rPr lang="zh-CN" altLang="zh-CN" sz="2000" b="1" baseline="-25000" dirty="0">
                <a:solidFill>
                  <a:srgbClr val="000408"/>
                </a:solidFill>
                <a:latin typeface="Times New Roman" panose="02020603050405020304" pitchFamily="18" charset="0"/>
                <a:ea typeface="楷体_GB2312"/>
                <a:cs typeface="楷体_GB2312"/>
              </a:rPr>
              <a:t>2</a:t>
            </a:r>
            <a:r>
              <a:rPr lang="zh-CN" altLang="zh-CN" sz="2000" b="1" dirty="0">
                <a:solidFill>
                  <a:srgbClr val="000408"/>
                </a:solidFill>
                <a:latin typeface="Times New Roman" panose="02020603050405020304" pitchFamily="18" charset="0"/>
                <a:ea typeface="楷体_GB2312"/>
                <a:cs typeface="楷体_GB2312"/>
              </a:rPr>
              <a:t>,</a:t>
            </a:r>
            <a:r>
              <a:rPr lang="zh-CN" altLang="zh-CN" sz="2000" b="1" i="1" dirty="0">
                <a:solidFill>
                  <a:srgbClr val="000408"/>
                </a:solidFill>
                <a:latin typeface="Times New Roman" panose="02020603050405020304" pitchFamily="18" charset="0"/>
                <a:ea typeface="楷体_GB2312"/>
                <a:cs typeface="楷体_GB2312"/>
              </a:rPr>
              <a:t> h</a:t>
            </a:r>
            <a:r>
              <a:rPr lang="zh-CN" altLang="zh-CN" sz="2000" b="1" baseline="-25000" dirty="0">
                <a:solidFill>
                  <a:srgbClr val="000408"/>
                </a:solidFill>
                <a:latin typeface="Times New Roman" panose="02020603050405020304" pitchFamily="18" charset="0"/>
                <a:ea typeface="楷体_GB2312"/>
                <a:cs typeface="楷体_GB2312"/>
              </a:rPr>
              <a:t>1</a:t>
            </a:r>
            <a:r>
              <a:rPr lang="zh-CN" altLang="zh-CN" sz="2000" b="1" dirty="0">
                <a:solidFill>
                  <a:srgbClr val="000408"/>
                </a:solidFill>
                <a:latin typeface="Times New Roman" panose="02020603050405020304" pitchFamily="18" charset="0"/>
                <a:ea typeface="楷体_GB2312"/>
                <a:cs typeface="楷体_GB2312"/>
              </a:rPr>
              <a:t>)</a:t>
            </a:r>
            <a:r>
              <a:rPr lang="zh-CN" altLang="zh-CN" sz="2400" dirty="0">
                <a:latin typeface="Times New Roman" panose="02020603050405020304" pitchFamily="18" charset="0"/>
                <a:ea typeface="楷体_GB2312"/>
                <a:cs typeface="楷体_GB2312"/>
              </a:rPr>
              <a:t> </a:t>
            </a:r>
            <a:endParaRPr lang="zh-CN" altLang="zh-CN" sz="2400" dirty="0">
              <a:latin typeface="Times New Roman" panose="02020603050405020304" pitchFamily="18" charset="0"/>
              <a:ea typeface="楷体_GB2312"/>
              <a:cs typeface="楷体_GB231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ChangeArrowheads="1"/>
          </p:cNvSpPr>
          <p:nvPr/>
        </p:nvSpPr>
        <p:spPr bwMode="auto">
          <a:xfrm>
            <a:off x="0" y="3190875"/>
            <a:ext cx="9144000" cy="0"/>
          </a:xfrm>
          <a:prstGeom prst="rect">
            <a:avLst/>
          </a:prstGeom>
          <a:noFill/>
          <a:ln w="9525">
            <a:noFill/>
            <a:miter lim="800000"/>
          </a:ln>
        </p:spPr>
        <p:txBody>
          <a:bodyPr wrap="none" anchor="ctr">
            <a:spAutoFit/>
          </a:bodyPr>
          <a:lstStyle/>
          <a:p>
            <a:endParaRPr lang="zh-CN" altLang="en-US"/>
          </a:p>
        </p:txBody>
      </p:sp>
      <p:sp>
        <p:nvSpPr>
          <p:cNvPr id="9220" name="Rectangle 3"/>
          <p:cNvSpPr>
            <a:spLocks noChangeArrowheads="1"/>
          </p:cNvSpPr>
          <p:nvPr/>
        </p:nvSpPr>
        <p:spPr bwMode="auto">
          <a:xfrm>
            <a:off x="0" y="3186113"/>
            <a:ext cx="9144000" cy="0"/>
          </a:xfrm>
          <a:prstGeom prst="rect">
            <a:avLst/>
          </a:prstGeom>
          <a:noFill/>
          <a:ln w="9525">
            <a:noFill/>
            <a:miter lim="800000"/>
          </a:ln>
        </p:spPr>
        <p:txBody>
          <a:bodyPr wrap="none" anchor="ctr">
            <a:spAutoFit/>
          </a:bodyPr>
          <a:lstStyle/>
          <a:p>
            <a:endParaRPr lang="zh-CN" altLang="en-US"/>
          </a:p>
        </p:txBody>
      </p:sp>
      <p:sp>
        <p:nvSpPr>
          <p:cNvPr id="9221" name="Rectangle 4"/>
          <p:cNvSpPr>
            <a:spLocks noChangeArrowheads="1"/>
          </p:cNvSpPr>
          <p:nvPr/>
        </p:nvSpPr>
        <p:spPr bwMode="auto">
          <a:xfrm>
            <a:off x="0" y="3057525"/>
            <a:ext cx="9144000" cy="0"/>
          </a:xfrm>
          <a:prstGeom prst="rect">
            <a:avLst/>
          </a:prstGeom>
          <a:noFill/>
          <a:ln w="9525">
            <a:noFill/>
            <a:miter lim="800000"/>
          </a:ln>
        </p:spPr>
        <p:txBody>
          <a:bodyPr wrap="none" anchor="ctr">
            <a:spAutoFit/>
          </a:bodyPr>
          <a:lstStyle/>
          <a:p>
            <a:endParaRPr lang="zh-CN" altLang="en-US"/>
          </a:p>
        </p:txBody>
      </p:sp>
      <p:graphicFrame>
        <p:nvGraphicFramePr>
          <p:cNvPr id="9218" name="Object 5"/>
          <p:cNvGraphicFramePr>
            <a:graphicFrameLocks noChangeAspect="1"/>
          </p:cNvGraphicFramePr>
          <p:nvPr/>
        </p:nvGraphicFramePr>
        <p:xfrm>
          <a:off x="1403350" y="1268413"/>
          <a:ext cx="5445125" cy="1385887"/>
        </p:xfrm>
        <a:graphic>
          <a:graphicData uri="http://schemas.openxmlformats.org/presentationml/2006/ole">
            <mc:AlternateContent xmlns:mc="http://schemas.openxmlformats.org/markup-compatibility/2006">
              <mc:Choice xmlns:v="urn:schemas-microsoft-com:vml" Requires="v">
                <p:oleObj spid="_x0000_s9217" name="" r:id="rId1" imgW="69494400" imgH="17983200" progId="Equation.3">
                  <p:embed/>
                </p:oleObj>
              </mc:Choice>
              <mc:Fallback>
                <p:oleObj name="" r:id="rId1" imgW="69494400" imgH="17983200" progId="Equation.3">
                  <p:embed/>
                  <p:pic>
                    <p:nvPicPr>
                      <p:cNvPr id="0" name="Object 5"/>
                      <p:cNvPicPr>
                        <a:picLocks noChangeAspect="1"/>
                      </p:cNvPicPr>
                      <p:nvPr/>
                    </p:nvPicPr>
                    <p:blipFill>
                      <a:blip r:embed="rId2"/>
                      <a:stretch>
                        <a:fillRect/>
                      </a:stretch>
                    </p:blipFill>
                    <p:spPr>
                      <a:xfrm>
                        <a:off x="1403350" y="1268413"/>
                        <a:ext cx="5445125" cy="1385887"/>
                      </a:xfrm>
                      <a:prstGeom prst="rect">
                        <a:avLst/>
                      </a:prstGeom>
                      <a:noFill/>
                      <a:ln w="9525">
                        <a:noFill/>
                      </a:ln>
                    </p:spPr>
                  </p:pic>
                </p:oleObj>
              </mc:Fallback>
            </mc:AlternateContent>
          </a:graphicData>
        </a:graphic>
      </p:graphicFrame>
      <p:sp>
        <p:nvSpPr>
          <p:cNvPr id="9222" name="Rectangle 6"/>
          <p:cNvSpPr>
            <a:spLocks noChangeArrowheads="1"/>
          </p:cNvSpPr>
          <p:nvPr/>
        </p:nvSpPr>
        <p:spPr bwMode="auto">
          <a:xfrm>
            <a:off x="179388" y="2781300"/>
            <a:ext cx="8623300" cy="1990725"/>
          </a:xfrm>
          <a:prstGeom prst="rect">
            <a:avLst/>
          </a:prstGeom>
          <a:noFill/>
          <a:ln w="9525">
            <a:noFill/>
            <a:miter lim="800000"/>
          </a:ln>
        </p:spPr>
        <p:txBody>
          <a:bodyPr>
            <a:spAutoFit/>
          </a:bodyPr>
          <a:lstStyle/>
          <a:p>
            <a:pPr marL="1143000" lvl="2" indent="-228600">
              <a:spcBef>
                <a:spcPct val="20000"/>
              </a:spcBef>
            </a:pPr>
            <a:r>
              <a:rPr lang="zh-CN" altLang="zh-CN" sz="2400"/>
              <a:t>   </a:t>
            </a:r>
            <a:r>
              <a:rPr lang="zh-CN" sz="2500"/>
              <a:t>这里</a:t>
            </a:r>
            <a:r>
              <a:rPr lang="zh-CN" altLang="zh-CN" sz="2500" i="1"/>
              <a:t>D</a:t>
            </a:r>
            <a:r>
              <a:rPr lang="zh-CN" altLang="zh-CN" sz="2500" i="1" baseline="-25000"/>
              <a:t>K</a:t>
            </a:r>
            <a:r>
              <a:rPr lang="zh-CN" sz="2500"/>
              <a:t>是解密变换。假设加密变换</a:t>
            </a:r>
            <a:r>
              <a:rPr lang="zh-CN" altLang="zh-CN" sz="2500" i="1"/>
              <a:t>E</a:t>
            </a:r>
            <a:r>
              <a:rPr lang="zh-CN" altLang="zh-CN" sz="2500" i="1" baseline="-25000"/>
              <a:t>K</a:t>
            </a:r>
            <a:r>
              <a:rPr lang="zh-CN" sz="2500"/>
              <a:t>是随机的，那么可以使用生日攻击法来分析集合</a:t>
            </a:r>
            <a:r>
              <a:rPr lang="zh-CN" altLang="zh-CN" sz="2500" i="1"/>
              <a:t>H</a:t>
            </a:r>
            <a:r>
              <a:rPr lang="zh-CN" altLang="zh-CN" sz="2500" baseline="-25000"/>
              <a:t>1</a:t>
            </a:r>
            <a:r>
              <a:rPr lang="zh-CN" sz="2500"/>
              <a:t>和</a:t>
            </a:r>
            <a:r>
              <a:rPr lang="zh-CN" altLang="zh-CN" sz="2500" i="1"/>
              <a:t>H</a:t>
            </a:r>
            <a:r>
              <a:rPr lang="zh-CN" altLang="zh-CN" sz="2500" baseline="-25000"/>
              <a:t>2</a:t>
            </a:r>
            <a:r>
              <a:rPr lang="zh-CN" sz="2500"/>
              <a:t>中出现相同元素的概率。</a:t>
            </a:r>
            <a:endParaRPr lang="zh-CN" sz="2500"/>
          </a:p>
          <a:p>
            <a:pPr marL="1143000" lvl="2" indent="-228600">
              <a:spcBef>
                <a:spcPct val="20000"/>
              </a:spcBef>
            </a:pPr>
            <a:r>
              <a:rPr lang="zh-CN" altLang="zh-CN" sz="2500"/>
              <a:t>  </a:t>
            </a:r>
            <a:r>
              <a:rPr lang="zh-CN" sz="2500"/>
              <a:t>如果集合</a:t>
            </a:r>
            <a:r>
              <a:rPr lang="zh-CN" altLang="zh-CN" sz="2500" i="1"/>
              <a:t>H</a:t>
            </a:r>
            <a:r>
              <a:rPr lang="zh-CN" altLang="zh-CN" sz="2500" baseline="-25000"/>
              <a:t>1</a:t>
            </a:r>
            <a:r>
              <a:rPr lang="zh-CN" sz="2500"/>
              <a:t>与</a:t>
            </a:r>
            <a:r>
              <a:rPr lang="zh-CN" altLang="zh-CN" sz="2500" i="1"/>
              <a:t>H</a:t>
            </a:r>
            <a:r>
              <a:rPr lang="zh-CN" altLang="zh-CN" sz="2500" baseline="-25000"/>
              <a:t>2</a:t>
            </a:r>
            <a:r>
              <a:rPr lang="zh-CN" sz="2500"/>
              <a:t>有相同元素，例如</a:t>
            </a:r>
            <a:r>
              <a:rPr lang="zh-CN" altLang="zh-CN" sz="2500" i="1"/>
              <a:t>h</a:t>
            </a:r>
            <a:r>
              <a:rPr lang="zh-CN" altLang="zh-CN" sz="2500" baseline="-25000"/>
              <a:t>1, </a:t>
            </a:r>
            <a:r>
              <a:rPr lang="zh-CN" altLang="zh-CN" sz="2500" i="1" baseline="-25000"/>
              <a:t>i</a:t>
            </a:r>
            <a:r>
              <a:rPr lang="zh-CN" altLang="zh-CN" sz="2500"/>
              <a:t>=</a:t>
            </a:r>
            <a:r>
              <a:rPr lang="zh-CN" altLang="zh-CN" sz="2500" i="1"/>
              <a:t> h</a:t>
            </a:r>
            <a:r>
              <a:rPr lang="zh-CN" altLang="zh-CN" sz="2500" baseline="-25000"/>
              <a:t>2, </a:t>
            </a:r>
            <a:r>
              <a:rPr lang="zh-CN" altLang="zh-CN" sz="2500" i="1" baseline="-25000"/>
              <a:t>j</a:t>
            </a:r>
            <a:r>
              <a:rPr lang="zh-CN" altLang="zh-CN" sz="2500"/>
              <a:t>=</a:t>
            </a:r>
            <a:r>
              <a:rPr lang="zh-CN" altLang="zh-CN" sz="2500" i="1"/>
              <a:t>D</a:t>
            </a:r>
            <a:r>
              <a:rPr lang="zh-CN" altLang="zh-CN" sz="2500" i="1" baseline="-25000"/>
              <a:t>K</a:t>
            </a:r>
            <a:r>
              <a:rPr lang="zh-CN" altLang="zh-CN" sz="2500"/>
              <a:t>(</a:t>
            </a:r>
            <a:r>
              <a:rPr lang="zh-CN" altLang="zh-CN" sz="2500" i="1"/>
              <a:t>M</a:t>
            </a:r>
            <a:r>
              <a:rPr lang="zh-CN" altLang="zh-CN" sz="2500" baseline="-25000"/>
              <a:t>2, </a:t>
            </a:r>
            <a:r>
              <a:rPr lang="zh-CN" altLang="zh-CN" sz="2500" i="1" baseline="-25000"/>
              <a:t>j</a:t>
            </a:r>
            <a:r>
              <a:rPr lang="zh-CN" altLang="zh-CN" sz="2500"/>
              <a:t>, </a:t>
            </a:r>
            <a:r>
              <a:rPr lang="zh-CN" altLang="zh-CN" sz="2500" i="1"/>
              <a:t>d</a:t>
            </a:r>
            <a:r>
              <a:rPr lang="zh-CN" altLang="zh-CN" sz="2500"/>
              <a:t>)</a:t>
            </a:r>
            <a:r>
              <a:rPr lang="zh-CN" sz="2500"/>
              <a:t>，则有</a:t>
            </a:r>
            <a:r>
              <a:rPr lang="zh-CN" altLang="zh-CN" sz="2500" i="1"/>
              <a:t>d</a:t>
            </a:r>
            <a:r>
              <a:rPr lang="zh-CN" altLang="zh-CN" sz="2500"/>
              <a:t>=</a:t>
            </a:r>
            <a:r>
              <a:rPr lang="zh-CN" altLang="zh-CN" sz="2500" i="1"/>
              <a:t>E</a:t>
            </a:r>
            <a:r>
              <a:rPr lang="zh-CN" altLang="zh-CN" sz="2500" i="1" baseline="-25000"/>
              <a:t>K</a:t>
            </a:r>
            <a:r>
              <a:rPr lang="zh-CN" altLang="zh-CN" sz="2500"/>
              <a:t> (</a:t>
            </a:r>
            <a:r>
              <a:rPr lang="zh-CN" altLang="zh-CN" sz="2500" i="1"/>
              <a:t>M</a:t>
            </a:r>
            <a:r>
              <a:rPr lang="zh-CN" altLang="zh-CN" sz="2500" baseline="-25000"/>
              <a:t>2,</a:t>
            </a:r>
            <a:r>
              <a:rPr lang="zh-CN" altLang="zh-CN" sz="2500"/>
              <a:t> </a:t>
            </a:r>
            <a:r>
              <a:rPr lang="zh-CN" altLang="zh-CN" sz="2500" i="1" baseline="-25000"/>
              <a:t>j</a:t>
            </a:r>
            <a:r>
              <a:rPr lang="zh-CN" altLang="zh-CN" sz="2500"/>
              <a:t>, </a:t>
            </a:r>
            <a:r>
              <a:rPr lang="zh-CN" altLang="zh-CN" sz="2500" i="1"/>
              <a:t>h</a:t>
            </a:r>
            <a:r>
              <a:rPr lang="zh-CN" altLang="zh-CN" sz="2500" baseline="-25000"/>
              <a:t>1,</a:t>
            </a:r>
            <a:r>
              <a:rPr lang="zh-CN" altLang="zh-CN" sz="2500" i="1" baseline="-25000"/>
              <a:t>i</a:t>
            </a:r>
            <a:r>
              <a:rPr lang="zh-CN" altLang="zh-CN" sz="2500" i="1"/>
              <a:t> </a:t>
            </a:r>
            <a:r>
              <a:rPr lang="zh-CN" altLang="zh-CN" sz="2500"/>
              <a:t>)</a:t>
            </a:r>
            <a:r>
              <a:rPr lang="zh-CN" sz="2500"/>
              <a:t>，即</a:t>
            </a:r>
            <a:r>
              <a:rPr lang="zh-CN" altLang="zh-CN" sz="2500" i="1"/>
              <a:t>M</a:t>
            </a:r>
            <a:r>
              <a:rPr lang="zh-CN" sz="2500"/>
              <a:t>与</a:t>
            </a:r>
            <a:r>
              <a:rPr lang="zh-CN" altLang="zh-CN" sz="2500" i="1"/>
              <a:t>m</a:t>
            </a:r>
            <a:r>
              <a:rPr lang="zh-CN" sz="2500"/>
              <a:t>有相同的散列值</a:t>
            </a:r>
            <a:r>
              <a:rPr lang="zh-CN" altLang="zh-CN" sz="2500" i="1"/>
              <a:t>d</a:t>
            </a:r>
            <a:r>
              <a:rPr lang="zh-CN" sz="2500"/>
              <a:t>。</a:t>
            </a:r>
            <a:endParaRPr lang="zh-CN" sz="2500"/>
          </a:p>
        </p:txBody>
      </p:sp>
      <p:sp>
        <p:nvSpPr>
          <p:cNvPr id="9223" name="Text Box 7"/>
          <p:cNvSpPr txBox="1">
            <a:spLocks noChangeArrowheads="1"/>
          </p:cNvSpPr>
          <p:nvPr/>
        </p:nvSpPr>
        <p:spPr bwMode="auto">
          <a:xfrm>
            <a:off x="3563938" y="5265738"/>
            <a:ext cx="3348037" cy="854075"/>
          </a:xfrm>
          <a:prstGeom prst="rect">
            <a:avLst/>
          </a:prstGeom>
          <a:solidFill>
            <a:srgbClr val="FFCC99"/>
          </a:solidFill>
          <a:ln w="31750">
            <a:solidFill>
              <a:schemeClr val="tx1"/>
            </a:solidFill>
            <a:miter lim="800000"/>
          </a:ln>
        </p:spPr>
        <p:txBody>
          <a:bodyPr lIns="90000" tIns="46800" rIns="90000" bIns="46800">
            <a:spAutoFit/>
          </a:bodyPr>
          <a:lstStyle/>
          <a:p>
            <a:r>
              <a:rPr lang="zh-CN" altLang="zh-CN" sz="2400" b="1" i="1">
                <a:solidFill>
                  <a:srgbClr val="000408"/>
                </a:solidFill>
                <a:latin typeface="Times New Roman" panose="02020603050405020304" pitchFamily="18" charset="0"/>
                <a:ea typeface="楷体_GB2312"/>
                <a:cs typeface="楷体_GB2312"/>
              </a:rPr>
              <a:t>h</a:t>
            </a:r>
            <a:r>
              <a:rPr lang="zh-CN" altLang="zh-CN" sz="2400" b="1" baseline="-25000">
                <a:solidFill>
                  <a:srgbClr val="000408"/>
                </a:solidFill>
                <a:latin typeface="Times New Roman" panose="02020603050405020304" pitchFamily="18" charset="0"/>
                <a:ea typeface="楷体_GB2312"/>
                <a:cs typeface="楷体_GB2312"/>
              </a:rPr>
              <a:t>1</a:t>
            </a:r>
            <a:r>
              <a:rPr lang="zh-CN" altLang="zh-CN" sz="2400" b="1">
                <a:solidFill>
                  <a:srgbClr val="000408"/>
                </a:solidFill>
                <a:latin typeface="Times New Roman" panose="02020603050405020304" pitchFamily="18" charset="0"/>
                <a:ea typeface="楷体_GB2312"/>
                <a:cs typeface="楷体_GB2312"/>
              </a:rPr>
              <a:t>=</a:t>
            </a:r>
            <a:r>
              <a:rPr lang="zh-CN" altLang="zh-CN" sz="2400" b="1" i="1">
                <a:solidFill>
                  <a:srgbClr val="000408"/>
                </a:solidFill>
                <a:latin typeface="Times New Roman" panose="02020603050405020304" pitchFamily="18" charset="0"/>
                <a:ea typeface="楷体_GB2312"/>
                <a:cs typeface="楷体_GB2312"/>
              </a:rPr>
              <a:t> E</a:t>
            </a:r>
            <a:r>
              <a:rPr lang="zh-CN" altLang="zh-CN" sz="2400" b="1" i="1" baseline="-25000">
                <a:solidFill>
                  <a:srgbClr val="000408"/>
                </a:solidFill>
                <a:latin typeface="Times New Roman" panose="02020603050405020304" pitchFamily="18" charset="0"/>
                <a:ea typeface="楷体_GB2312"/>
                <a:cs typeface="楷体_GB2312"/>
              </a:rPr>
              <a:t>K</a:t>
            </a:r>
            <a:r>
              <a:rPr lang="zh-CN" altLang="zh-CN" sz="2400" b="1">
                <a:solidFill>
                  <a:srgbClr val="000408"/>
                </a:solidFill>
                <a:latin typeface="Times New Roman" panose="02020603050405020304" pitchFamily="18" charset="0"/>
                <a:ea typeface="楷体_GB2312"/>
                <a:cs typeface="楷体_GB2312"/>
              </a:rPr>
              <a:t>(</a:t>
            </a:r>
            <a:r>
              <a:rPr lang="zh-CN" altLang="zh-CN" sz="2400" b="1" i="1">
                <a:solidFill>
                  <a:srgbClr val="000408"/>
                </a:solidFill>
                <a:latin typeface="Times New Roman" panose="02020603050405020304" pitchFamily="18" charset="0"/>
                <a:ea typeface="楷体_GB2312"/>
                <a:cs typeface="楷体_GB2312"/>
              </a:rPr>
              <a:t>m</a:t>
            </a:r>
            <a:r>
              <a:rPr lang="zh-CN" altLang="zh-CN" sz="2400" b="1" baseline="-25000">
                <a:solidFill>
                  <a:srgbClr val="000408"/>
                </a:solidFill>
                <a:latin typeface="Times New Roman" panose="02020603050405020304" pitchFamily="18" charset="0"/>
                <a:ea typeface="楷体_GB2312"/>
                <a:cs typeface="楷体_GB2312"/>
              </a:rPr>
              <a:t>1</a:t>
            </a:r>
            <a:r>
              <a:rPr lang="zh-CN" altLang="zh-CN" sz="2400" b="1">
                <a:solidFill>
                  <a:srgbClr val="000408"/>
                </a:solidFill>
                <a:latin typeface="Times New Roman" panose="02020603050405020304" pitchFamily="18" charset="0"/>
                <a:ea typeface="楷体_GB2312"/>
                <a:cs typeface="楷体_GB2312"/>
              </a:rPr>
              <a:t>,</a:t>
            </a:r>
            <a:r>
              <a:rPr lang="zh-CN" altLang="zh-CN" sz="2400" b="1" i="1">
                <a:solidFill>
                  <a:srgbClr val="000408"/>
                </a:solidFill>
                <a:latin typeface="Times New Roman" panose="02020603050405020304" pitchFamily="18" charset="0"/>
                <a:ea typeface="楷体_GB2312"/>
                <a:cs typeface="楷体_GB2312"/>
              </a:rPr>
              <a:t> IV</a:t>
            </a:r>
            <a:r>
              <a:rPr lang="zh-CN" altLang="zh-CN" sz="2400" b="1">
                <a:solidFill>
                  <a:srgbClr val="000408"/>
                </a:solidFill>
                <a:latin typeface="Times New Roman" panose="02020603050405020304" pitchFamily="18" charset="0"/>
                <a:ea typeface="楷体_GB2312"/>
                <a:cs typeface="楷体_GB2312"/>
              </a:rPr>
              <a:t>)</a:t>
            </a:r>
            <a:endParaRPr lang="zh-CN" altLang="zh-CN" sz="2400" b="1">
              <a:solidFill>
                <a:srgbClr val="000408"/>
              </a:solidFill>
              <a:latin typeface="Times New Roman" panose="02020603050405020304" pitchFamily="18" charset="0"/>
              <a:ea typeface="楷体_GB2312"/>
              <a:cs typeface="楷体_GB2312"/>
            </a:endParaRPr>
          </a:p>
          <a:p>
            <a:pPr lvl="1"/>
            <a:r>
              <a:rPr lang="zh-CN" altLang="zh-CN" sz="2400" b="1" i="1">
                <a:solidFill>
                  <a:srgbClr val="000408"/>
                </a:solidFill>
                <a:latin typeface="Times New Roman" panose="02020603050405020304" pitchFamily="18" charset="0"/>
                <a:ea typeface="楷体_GB2312"/>
                <a:cs typeface="楷体_GB2312"/>
              </a:rPr>
              <a:t>d</a:t>
            </a:r>
            <a:r>
              <a:rPr lang="zh-CN" altLang="zh-CN" sz="2400" b="1">
                <a:solidFill>
                  <a:srgbClr val="000408"/>
                </a:solidFill>
                <a:latin typeface="Times New Roman" panose="02020603050405020304" pitchFamily="18" charset="0"/>
                <a:ea typeface="楷体_GB2312"/>
                <a:cs typeface="楷体_GB2312"/>
              </a:rPr>
              <a:t>=</a:t>
            </a:r>
            <a:r>
              <a:rPr lang="zh-CN" altLang="zh-CN" sz="2400" b="1" i="1">
                <a:solidFill>
                  <a:srgbClr val="000408"/>
                </a:solidFill>
                <a:latin typeface="Times New Roman" panose="02020603050405020304" pitchFamily="18" charset="0"/>
                <a:ea typeface="楷体_GB2312"/>
                <a:cs typeface="楷体_GB2312"/>
              </a:rPr>
              <a:t>h</a:t>
            </a:r>
            <a:r>
              <a:rPr lang="zh-CN" altLang="zh-CN" sz="2400" b="1">
                <a:solidFill>
                  <a:srgbClr val="000408"/>
                </a:solidFill>
                <a:latin typeface="Times New Roman" panose="02020603050405020304" pitchFamily="18" charset="0"/>
                <a:ea typeface="楷体_GB2312"/>
                <a:cs typeface="楷体_GB2312"/>
              </a:rPr>
              <a:t>(</a:t>
            </a:r>
            <a:r>
              <a:rPr lang="zh-CN" altLang="zh-CN" sz="2400" b="1" i="1">
                <a:solidFill>
                  <a:srgbClr val="000408"/>
                </a:solidFill>
                <a:latin typeface="Times New Roman" panose="02020603050405020304" pitchFamily="18" charset="0"/>
                <a:ea typeface="楷体_GB2312"/>
                <a:cs typeface="楷体_GB2312"/>
              </a:rPr>
              <a:t>m</a:t>
            </a:r>
            <a:r>
              <a:rPr lang="zh-CN" altLang="zh-CN" sz="2400" b="1">
                <a:solidFill>
                  <a:srgbClr val="000408"/>
                </a:solidFill>
                <a:latin typeface="Times New Roman" panose="02020603050405020304" pitchFamily="18" charset="0"/>
                <a:ea typeface="楷体_GB2312"/>
                <a:cs typeface="楷体_GB2312"/>
              </a:rPr>
              <a:t>)=</a:t>
            </a:r>
            <a:r>
              <a:rPr lang="zh-CN" altLang="zh-CN" sz="2400" b="1" i="1">
                <a:solidFill>
                  <a:srgbClr val="000408"/>
                </a:solidFill>
                <a:latin typeface="Times New Roman" panose="02020603050405020304" pitchFamily="18" charset="0"/>
                <a:ea typeface="楷体_GB2312"/>
                <a:cs typeface="楷体_GB2312"/>
              </a:rPr>
              <a:t>E</a:t>
            </a:r>
            <a:r>
              <a:rPr lang="zh-CN" altLang="zh-CN" sz="2400" b="1" i="1" baseline="-25000">
                <a:solidFill>
                  <a:srgbClr val="000408"/>
                </a:solidFill>
                <a:latin typeface="Times New Roman" panose="02020603050405020304" pitchFamily="18" charset="0"/>
                <a:ea typeface="楷体_GB2312"/>
                <a:cs typeface="楷体_GB2312"/>
              </a:rPr>
              <a:t>K</a:t>
            </a:r>
            <a:r>
              <a:rPr lang="zh-CN" altLang="zh-CN" sz="2400" b="1">
                <a:solidFill>
                  <a:srgbClr val="000408"/>
                </a:solidFill>
                <a:latin typeface="Times New Roman" panose="02020603050405020304" pitchFamily="18" charset="0"/>
                <a:ea typeface="楷体_GB2312"/>
                <a:cs typeface="楷体_GB2312"/>
              </a:rPr>
              <a:t>(</a:t>
            </a:r>
            <a:r>
              <a:rPr lang="zh-CN" altLang="zh-CN" sz="2400" b="1" i="1">
                <a:solidFill>
                  <a:srgbClr val="000408"/>
                </a:solidFill>
                <a:latin typeface="Times New Roman" panose="02020603050405020304" pitchFamily="18" charset="0"/>
                <a:ea typeface="楷体_GB2312"/>
                <a:cs typeface="楷体_GB2312"/>
              </a:rPr>
              <a:t>m</a:t>
            </a:r>
            <a:r>
              <a:rPr lang="zh-CN" altLang="zh-CN" sz="2400" b="1" baseline="-25000">
                <a:solidFill>
                  <a:srgbClr val="000408"/>
                </a:solidFill>
                <a:latin typeface="Times New Roman" panose="02020603050405020304" pitchFamily="18" charset="0"/>
                <a:ea typeface="楷体_GB2312"/>
                <a:cs typeface="楷体_GB2312"/>
              </a:rPr>
              <a:t>2</a:t>
            </a:r>
            <a:r>
              <a:rPr lang="zh-CN" altLang="zh-CN" sz="2400" b="1">
                <a:solidFill>
                  <a:srgbClr val="000408"/>
                </a:solidFill>
                <a:latin typeface="Times New Roman" panose="02020603050405020304" pitchFamily="18" charset="0"/>
                <a:ea typeface="楷体_GB2312"/>
                <a:cs typeface="楷体_GB2312"/>
              </a:rPr>
              <a:t>,</a:t>
            </a:r>
            <a:r>
              <a:rPr lang="zh-CN" altLang="zh-CN" sz="2400" b="1" i="1">
                <a:solidFill>
                  <a:srgbClr val="000408"/>
                </a:solidFill>
                <a:latin typeface="Times New Roman" panose="02020603050405020304" pitchFamily="18" charset="0"/>
                <a:ea typeface="楷体_GB2312"/>
                <a:cs typeface="楷体_GB2312"/>
              </a:rPr>
              <a:t> h</a:t>
            </a:r>
            <a:r>
              <a:rPr lang="zh-CN" altLang="zh-CN" sz="2400" b="1" baseline="-25000">
                <a:solidFill>
                  <a:srgbClr val="000408"/>
                </a:solidFill>
                <a:latin typeface="Times New Roman" panose="02020603050405020304" pitchFamily="18" charset="0"/>
                <a:ea typeface="楷体_GB2312"/>
                <a:cs typeface="楷体_GB2312"/>
              </a:rPr>
              <a:t>1</a:t>
            </a:r>
            <a:r>
              <a:rPr lang="zh-CN" altLang="zh-CN" sz="2400" b="1">
                <a:solidFill>
                  <a:srgbClr val="000408"/>
                </a:solidFill>
                <a:latin typeface="Times New Roman" panose="02020603050405020304" pitchFamily="18" charset="0"/>
                <a:ea typeface="楷体_GB2312"/>
                <a:cs typeface="楷体_GB2312"/>
              </a:rPr>
              <a:t>)</a:t>
            </a:r>
            <a:r>
              <a:rPr lang="zh-CN" altLang="zh-CN" sz="2400">
                <a:latin typeface="Times New Roman" panose="02020603050405020304" pitchFamily="18" charset="0"/>
                <a:ea typeface="楷体_GB2312"/>
                <a:cs typeface="楷体_GB2312"/>
              </a:rPr>
              <a:t> </a:t>
            </a:r>
            <a:endParaRPr lang="zh-CN" altLang="zh-CN" sz="2400">
              <a:latin typeface="Times New Roman" panose="02020603050405020304" pitchFamily="18" charset="0"/>
              <a:ea typeface="楷体_GB2312"/>
              <a:cs typeface="楷体_GB231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subTitle" idx="1"/>
          </p:nvPr>
        </p:nvSpPr>
        <p:spPr>
          <a:xfrm>
            <a:off x="0" y="908050"/>
            <a:ext cx="9144000" cy="830263"/>
          </a:xfrm>
        </p:spPr>
        <p:txBody>
          <a:bodyPr/>
          <a:lstStyle/>
          <a:p>
            <a:pPr marL="287655" indent="-6350" algn="l" eaLnBrk="1" hangingPunct="1">
              <a:lnSpc>
                <a:spcPct val="90000"/>
              </a:lnSpc>
            </a:pPr>
            <a:r>
              <a:rPr lang="zh-CN" sz="2400" smtClean="0"/>
              <a:t>目前使用的大多数散列函数如</a:t>
            </a:r>
            <a:r>
              <a:rPr lang="zh-CN" altLang="zh-CN" sz="2400" smtClean="0"/>
              <a:t>MD5</a:t>
            </a:r>
            <a:r>
              <a:rPr lang="zh-CN" sz="2400" smtClean="0"/>
              <a:t>、</a:t>
            </a:r>
            <a:r>
              <a:rPr lang="zh-CN" altLang="zh-CN" sz="2400" smtClean="0"/>
              <a:t>SHA</a:t>
            </a:r>
            <a:r>
              <a:rPr lang="zh-CN" sz="2400" smtClean="0"/>
              <a:t>，其结构都是迭代型的，如图所示。</a:t>
            </a:r>
            <a:endParaRPr lang="zh-CN" sz="2400" smtClean="0"/>
          </a:p>
        </p:txBody>
      </p:sp>
      <p:sp>
        <p:nvSpPr>
          <p:cNvPr id="68611" name="Rectangle 3"/>
          <p:cNvSpPr>
            <a:spLocks noGrp="1" noChangeArrowheads="1"/>
          </p:cNvSpPr>
          <p:nvPr>
            <p:ph type="ctrTitle"/>
          </p:nvPr>
        </p:nvSpPr>
        <p:spPr>
          <a:xfrm>
            <a:off x="0" y="188913"/>
            <a:ext cx="7772400" cy="628650"/>
          </a:xfrm>
        </p:spPr>
        <p:txBody>
          <a:bodyPr/>
          <a:lstStyle/>
          <a:p>
            <a:pPr algn="l" eaLnBrk="1" hangingPunct="1"/>
            <a:r>
              <a:rPr lang="zh-CN" altLang="zh-CN" sz="3600" smtClean="0"/>
              <a:t>1.5  </a:t>
            </a:r>
            <a:r>
              <a:rPr lang="zh-CN" sz="3600" smtClean="0"/>
              <a:t>迭代型散列函数的一般结构</a:t>
            </a:r>
            <a:endParaRPr lang="zh-CN" sz="3600" smtClean="0"/>
          </a:p>
        </p:txBody>
      </p:sp>
      <p:pic>
        <p:nvPicPr>
          <p:cNvPr id="68612" name="Picture 2"/>
          <p:cNvPicPr>
            <a:picLocks noChangeAspect="1" noChangeArrowheads="1"/>
          </p:cNvPicPr>
          <p:nvPr/>
        </p:nvPicPr>
        <p:blipFill>
          <a:blip r:embed="rId1" cstate="print"/>
          <a:srcRect/>
          <a:stretch>
            <a:fillRect/>
          </a:stretch>
        </p:blipFill>
        <p:spPr bwMode="auto">
          <a:xfrm>
            <a:off x="2411413" y="1865313"/>
            <a:ext cx="6399212" cy="4992687"/>
          </a:xfrm>
          <a:prstGeom prst="rect">
            <a:avLst/>
          </a:prstGeom>
          <a:noFill/>
          <a:ln w="9525">
            <a:noFill/>
            <a:miter lim="800000"/>
            <a:headEnd/>
            <a:tailEnd/>
          </a:ln>
        </p:spPr>
      </p:pic>
      <p:sp>
        <p:nvSpPr>
          <p:cNvPr id="68613" name="Rectangle 3"/>
          <p:cNvSpPr>
            <a:spLocks noChangeArrowheads="1"/>
          </p:cNvSpPr>
          <p:nvPr/>
        </p:nvSpPr>
        <p:spPr bwMode="auto">
          <a:xfrm>
            <a:off x="0" y="2205038"/>
            <a:ext cx="2124075" cy="3859212"/>
          </a:xfrm>
          <a:prstGeom prst="rect">
            <a:avLst/>
          </a:prstGeom>
          <a:noFill/>
          <a:ln w="9525">
            <a:noFill/>
            <a:miter lim="800000"/>
          </a:ln>
        </p:spPr>
        <p:txBody>
          <a:bodyPr>
            <a:spAutoFit/>
          </a:bodyPr>
          <a:lstStyle/>
          <a:p>
            <a:pPr marL="342900" indent="-342900">
              <a:spcBef>
                <a:spcPct val="20000"/>
              </a:spcBef>
            </a:pPr>
            <a:r>
              <a:rPr lang="zh-CN" sz="2400"/>
              <a:t>迭代技术</a:t>
            </a:r>
            <a:endParaRPr lang="zh-CN" sz="2400"/>
          </a:p>
          <a:p>
            <a:pPr marL="342900" indent="-342900">
              <a:spcBef>
                <a:spcPct val="20000"/>
              </a:spcBef>
            </a:pPr>
            <a:r>
              <a:rPr lang="zh-CN" altLang="zh-CN" sz="2400"/>
              <a:t>     </a:t>
            </a:r>
            <a:r>
              <a:rPr lang="zh-CN" sz="2400"/>
              <a:t>设</a:t>
            </a:r>
            <a:r>
              <a:rPr lang="zh-CN" altLang="zh-CN" sz="2400" i="1"/>
              <a:t>x</a:t>
            </a:r>
            <a:r>
              <a:rPr lang="zh-CN" sz="2400"/>
              <a:t>是一个长度为</a:t>
            </a:r>
            <a:r>
              <a:rPr lang="zh-CN" altLang="zh-CN" sz="2400" i="1"/>
              <a:t>L</a:t>
            </a:r>
            <a:r>
              <a:rPr lang="zh-CN" sz="2400"/>
              <a:t>的比特串。重复应用压缩函数</a:t>
            </a:r>
            <a:r>
              <a:rPr lang="zh-CN" altLang="zh-CN" sz="2400" i="1"/>
              <a:t>f</a:t>
            </a:r>
            <a:r>
              <a:rPr lang="zh-CN" sz="2400"/>
              <a:t>，对消息</a:t>
            </a:r>
            <a:r>
              <a:rPr lang="zh-CN" altLang="zh-CN" sz="2400" i="1"/>
              <a:t>x</a:t>
            </a:r>
            <a:r>
              <a:rPr lang="zh-CN" sz="2400"/>
              <a:t>进行多次压缩，最后得到</a:t>
            </a:r>
            <a:r>
              <a:rPr lang="zh-CN" altLang="zh-CN" sz="2400" i="1"/>
              <a:t>x</a:t>
            </a:r>
            <a:r>
              <a:rPr lang="zh-CN" sz="2400"/>
              <a:t>的散列值</a:t>
            </a:r>
            <a:endParaRPr lang="zh-CN" sz="240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Grp="1" noChangeAspect="1" noChangeArrowheads="1"/>
          </p:cNvPicPr>
          <p:nvPr>
            <p:ph idx="1"/>
          </p:nvPr>
        </p:nvPicPr>
        <p:blipFill>
          <a:blip r:embed="rId1" cstate="print"/>
          <a:srcRect/>
          <a:stretch>
            <a:fillRect/>
          </a:stretch>
        </p:blipFill>
        <p:spPr>
          <a:xfrm>
            <a:off x="250825" y="458788"/>
            <a:ext cx="8801100" cy="6138862"/>
          </a:xfr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xfrm>
            <a:off x="0" y="1016000"/>
            <a:ext cx="8721725" cy="4302716"/>
          </a:xfrm>
        </p:spPr>
        <p:txBody>
          <a:bodyPr>
            <a:spAutoFit/>
          </a:bodyPr>
          <a:lstStyle/>
          <a:p>
            <a:pPr eaLnBrk="1" hangingPunct="1"/>
            <a:r>
              <a:rPr lang="zh-CN" sz="2400" dirty="0" smtClean="0"/>
              <a:t>计算消息</a:t>
            </a:r>
            <a:r>
              <a:rPr lang="zh-CN" altLang="zh-CN" sz="2400" i="1" dirty="0" smtClean="0"/>
              <a:t>x</a:t>
            </a:r>
            <a:r>
              <a:rPr lang="zh-CN" sz="2400" dirty="0" smtClean="0"/>
              <a:t>的散列值</a:t>
            </a:r>
            <a:r>
              <a:rPr lang="zh-CN" altLang="zh-CN" sz="2400" i="1" dirty="0" smtClean="0"/>
              <a:t>h</a:t>
            </a:r>
            <a:r>
              <a:rPr lang="zh-CN" altLang="zh-CN" sz="2400" dirty="0" smtClean="0"/>
              <a:t>(</a:t>
            </a:r>
            <a:r>
              <a:rPr lang="zh-CN" altLang="zh-CN" sz="2400" i="1" dirty="0" smtClean="0"/>
              <a:t>x</a:t>
            </a:r>
            <a:r>
              <a:rPr lang="zh-CN" altLang="zh-CN" sz="2400" dirty="0" smtClean="0"/>
              <a:t>)</a:t>
            </a:r>
            <a:r>
              <a:rPr lang="zh-CN" sz="2400" dirty="0" smtClean="0"/>
              <a:t>的步骤</a:t>
            </a:r>
            <a:endParaRPr lang="zh-CN" sz="2400" dirty="0" smtClean="0"/>
          </a:p>
          <a:p>
            <a:pPr lvl="1" eaLnBrk="1" hangingPunct="1"/>
            <a:r>
              <a:rPr lang="zh-CN" altLang="zh-CN" sz="2400" dirty="0" smtClean="0"/>
              <a:t> </a:t>
            </a:r>
            <a:r>
              <a:rPr lang="zh-CN" sz="2400" dirty="0" smtClean="0">
                <a:solidFill>
                  <a:srgbClr val="FF0000"/>
                </a:solidFill>
              </a:rPr>
              <a:t>预处理</a:t>
            </a:r>
            <a:r>
              <a:rPr lang="zh-CN" altLang="zh-CN" sz="2400" dirty="0" smtClean="0">
                <a:solidFill>
                  <a:srgbClr val="FF0000"/>
                </a:solidFill>
              </a:rPr>
              <a:t>:</a:t>
            </a:r>
            <a:r>
              <a:rPr lang="zh-CN" altLang="zh-CN" sz="2400" dirty="0" smtClean="0"/>
              <a:t> </a:t>
            </a:r>
            <a:r>
              <a:rPr lang="zh-CN" sz="2400" dirty="0" smtClean="0"/>
              <a:t>用一个公开算法在消息</a:t>
            </a:r>
            <a:r>
              <a:rPr lang="zh-CN" altLang="zh-CN" sz="2400" i="1" dirty="0" smtClean="0"/>
              <a:t>x</a:t>
            </a:r>
            <a:r>
              <a:rPr lang="zh-CN" sz="2400" dirty="0" smtClean="0"/>
              <a:t>右方添加若干比特，得到比特串</a:t>
            </a:r>
            <a:r>
              <a:rPr lang="zh-CN" altLang="zh-CN" sz="2400" i="1" dirty="0" smtClean="0"/>
              <a:t>y</a:t>
            </a:r>
            <a:r>
              <a:rPr lang="zh-CN" sz="2400" dirty="0" smtClean="0"/>
              <a:t>，使  得</a:t>
            </a:r>
            <a:r>
              <a:rPr lang="zh-CN" altLang="zh-CN" sz="2400" i="1" dirty="0" smtClean="0"/>
              <a:t>y</a:t>
            </a:r>
            <a:r>
              <a:rPr lang="zh-CN" sz="2400" dirty="0" smtClean="0"/>
              <a:t>的长度为</a:t>
            </a:r>
            <a:r>
              <a:rPr lang="zh-CN" altLang="zh-CN" sz="2400" i="1" dirty="0" smtClean="0"/>
              <a:t>t</a:t>
            </a:r>
            <a:r>
              <a:rPr lang="zh-CN" sz="2400" dirty="0" smtClean="0"/>
              <a:t>的倍数。即有</a:t>
            </a:r>
            <a:endParaRPr lang="zh-CN" sz="2400" i="1" dirty="0" smtClean="0"/>
          </a:p>
          <a:p>
            <a:pPr eaLnBrk="1" hangingPunct="1">
              <a:buFontTx/>
              <a:buNone/>
            </a:pPr>
            <a:r>
              <a:rPr lang="zh-CN" sz="2400" i="1" dirty="0" smtClean="0"/>
              <a:t>              </a:t>
            </a:r>
            <a:r>
              <a:rPr lang="zh-CN" altLang="zh-CN" sz="2400" i="1" dirty="0" smtClean="0"/>
              <a:t>y</a:t>
            </a:r>
            <a:r>
              <a:rPr lang="zh-CN" altLang="zh-CN" sz="2400" dirty="0" smtClean="0"/>
              <a:t>=</a:t>
            </a:r>
            <a:r>
              <a:rPr lang="zh-CN" altLang="zh-CN" sz="2400" i="1" dirty="0" smtClean="0"/>
              <a:t> x</a:t>
            </a:r>
            <a:r>
              <a:rPr lang="zh-CN" altLang="zh-CN" sz="2400" dirty="0" smtClean="0"/>
              <a:t> || pad(</a:t>
            </a:r>
            <a:r>
              <a:rPr lang="zh-CN" altLang="zh-CN" sz="2400" i="1" dirty="0" smtClean="0"/>
              <a:t>x</a:t>
            </a:r>
            <a:r>
              <a:rPr lang="zh-CN" altLang="zh-CN" sz="2400" dirty="0" smtClean="0"/>
              <a:t>) =</a:t>
            </a:r>
            <a:r>
              <a:rPr lang="zh-CN" altLang="zh-CN" sz="2400" i="1" dirty="0" smtClean="0"/>
              <a:t> y</a:t>
            </a:r>
            <a:r>
              <a:rPr lang="zh-CN" altLang="zh-CN" sz="2400" baseline="-25000" dirty="0" smtClean="0"/>
              <a:t>1</a:t>
            </a:r>
            <a:r>
              <a:rPr lang="zh-CN" altLang="zh-CN" sz="2400" dirty="0" smtClean="0"/>
              <a:t> || </a:t>
            </a:r>
            <a:r>
              <a:rPr lang="zh-CN" altLang="zh-CN" sz="2400" i="1" dirty="0" smtClean="0"/>
              <a:t>y</a:t>
            </a:r>
            <a:r>
              <a:rPr lang="zh-CN" altLang="zh-CN" sz="2400" dirty="0" smtClean="0"/>
              <a:t> </a:t>
            </a:r>
            <a:r>
              <a:rPr lang="zh-CN" altLang="zh-CN" sz="2400" baseline="-25000" dirty="0" smtClean="0"/>
              <a:t>2</a:t>
            </a:r>
            <a:r>
              <a:rPr lang="zh-CN" altLang="zh-CN" sz="2400" dirty="0" smtClean="0"/>
              <a:t> || … ||</a:t>
            </a:r>
            <a:r>
              <a:rPr lang="zh-CN" altLang="zh-CN" sz="2400" i="1" dirty="0" smtClean="0"/>
              <a:t> y</a:t>
            </a:r>
            <a:r>
              <a:rPr lang="zh-CN" altLang="zh-CN" sz="2400" i="1" baseline="-25000" dirty="0" smtClean="0"/>
              <a:t>r</a:t>
            </a:r>
            <a:r>
              <a:rPr lang="zh-CN" altLang="zh-CN" sz="2400" i="1" dirty="0" smtClean="0"/>
              <a:t> </a:t>
            </a:r>
            <a:r>
              <a:rPr lang="zh-CN" altLang="zh-CN" sz="2400" dirty="0" smtClean="0"/>
              <a:t>,</a:t>
            </a:r>
            <a:endParaRPr lang="zh-CN" altLang="zh-CN" sz="2400" dirty="0" smtClean="0"/>
          </a:p>
          <a:p>
            <a:pPr eaLnBrk="1" hangingPunct="1">
              <a:buFontTx/>
              <a:buNone/>
            </a:pPr>
            <a:r>
              <a:rPr lang="zh-CN" altLang="zh-CN" sz="2400" dirty="0" smtClean="0"/>
              <a:t>     </a:t>
            </a:r>
            <a:r>
              <a:rPr lang="zh-CN" sz="2400" dirty="0" smtClean="0"/>
              <a:t>其中</a:t>
            </a:r>
            <a:r>
              <a:rPr lang="zh-CN" altLang="zh-CN" sz="2400" dirty="0" smtClean="0"/>
              <a:t>| </a:t>
            </a:r>
            <a:r>
              <a:rPr lang="zh-CN" altLang="zh-CN" sz="2400" i="1" dirty="0" smtClean="0"/>
              <a:t>y</a:t>
            </a:r>
            <a:r>
              <a:rPr lang="zh-CN" altLang="zh-CN" sz="2400" i="1" baseline="-25000" dirty="0" smtClean="0"/>
              <a:t>i</a:t>
            </a:r>
            <a:r>
              <a:rPr lang="zh-CN" altLang="zh-CN" sz="2400" dirty="0" smtClean="0"/>
              <a:t>|=</a:t>
            </a:r>
            <a:r>
              <a:rPr lang="zh-CN" altLang="zh-CN" sz="2400" i="1" dirty="0" smtClean="0"/>
              <a:t>t</a:t>
            </a:r>
            <a:r>
              <a:rPr lang="zh-CN" altLang="zh-CN" sz="2400" dirty="0" smtClean="0"/>
              <a:t> (</a:t>
            </a:r>
            <a:r>
              <a:rPr lang="zh-CN" altLang="zh-CN" sz="2400" i="1" dirty="0" smtClean="0"/>
              <a:t>i</a:t>
            </a:r>
            <a:r>
              <a:rPr lang="zh-CN" altLang="zh-CN" sz="2400" dirty="0" smtClean="0"/>
              <a:t> =1, 2,…, </a:t>
            </a:r>
            <a:r>
              <a:rPr lang="zh-CN" altLang="zh-CN" sz="2400" i="1" dirty="0" smtClean="0"/>
              <a:t>r</a:t>
            </a:r>
            <a:r>
              <a:rPr lang="zh-CN" altLang="zh-CN" sz="2400" dirty="0" smtClean="0"/>
              <a:t>)</a:t>
            </a:r>
            <a:r>
              <a:rPr lang="zh-CN" sz="2400" dirty="0" smtClean="0"/>
              <a:t>，</a:t>
            </a:r>
            <a:r>
              <a:rPr lang="zh-CN" altLang="zh-CN" sz="2400" dirty="0" smtClean="0"/>
              <a:t>pad(</a:t>
            </a:r>
            <a:r>
              <a:rPr lang="zh-CN" altLang="zh-CN" sz="2400" i="1" dirty="0" smtClean="0"/>
              <a:t>x</a:t>
            </a:r>
            <a:r>
              <a:rPr lang="zh-CN" altLang="zh-CN" sz="2400" dirty="0" smtClean="0"/>
              <a:t>)</a:t>
            </a:r>
            <a:r>
              <a:rPr lang="zh-CN" sz="2400" dirty="0" smtClean="0"/>
              <a:t>称为</a:t>
            </a:r>
            <a:r>
              <a:rPr lang="zh-CN" sz="2400" u="sng" dirty="0" smtClean="0"/>
              <a:t>填充函数</a:t>
            </a:r>
            <a:r>
              <a:rPr lang="zh-CN" sz="2400" dirty="0" smtClean="0"/>
              <a:t>。</a:t>
            </a:r>
            <a:endParaRPr lang="zh-CN" sz="2400" dirty="0" smtClean="0"/>
          </a:p>
          <a:p>
            <a:pPr lvl="1" eaLnBrk="1" hangingPunct="1"/>
            <a:r>
              <a:rPr lang="zh-CN" sz="2400" dirty="0" smtClean="0">
                <a:solidFill>
                  <a:srgbClr val="FF0000"/>
                </a:solidFill>
              </a:rPr>
              <a:t>迭代过程</a:t>
            </a:r>
            <a:r>
              <a:rPr lang="zh-CN" altLang="zh-CN" sz="2400" dirty="0" smtClean="0">
                <a:solidFill>
                  <a:srgbClr val="FF0000"/>
                </a:solidFill>
              </a:rPr>
              <a:t>: </a:t>
            </a:r>
            <a:r>
              <a:rPr lang="zh-CN" sz="2400" dirty="0" smtClean="0"/>
              <a:t>设</a:t>
            </a:r>
            <a:r>
              <a:rPr lang="zh-CN" altLang="zh-CN" sz="2400" i="1" dirty="0" smtClean="0"/>
              <a:t>H</a:t>
            </a:r>
            <a:r>
              <a:rPr lang="zh-CN" altLang="zh-CN" sz="2400" baseline="-25000" dirty="0" smtClean="0"/>
              <a:t>0</a:t>
            </a:r>
            <a:r>
              <a:rPr lang="zh-CN" altLang="zh-CN" sz="2400" dirty="0" smtClean="0"/>
              <a:t>=</a:t>
            </a:r>
            <a:r>
              <a:rPr lang="zh-CN" altLang="zh-CN" sz="2400" i="1" dirty="0" smtClean="0"/>
              <a:t>IV</a:t>
            </a:r>
            <a:r>
              <a:rPr lang="zh-CN" sz="2400" dirty="0" smtClean="0"/>
              <a:t>是一个长度为</a:t>
            </a:r>
            <a:r>
              <a:rPr lang="zh-CN" altLang="zh-CN" sz="2400" i="1" dirty="0" smtClean="0"/>
              <a:t>m</a:t>
            </a:r>
            <a:r>
              <a:rPr lang="zh-CN" sz="2400" dirty="0" smtClean="0"/>
              <a:t>的初始比特串，重复使用压缩函数</a:t>
            </a:r>
            <a:r>
              <a:rPr lang="zh-CN" altLang="zh-CN" sz="2400" i="1" dirty="0" smtClean="0"/>
              <a:t>f</a:t>
            </a:r>
            <a:r>
              <a:rPr lang="zh-CN" sz="2400" dirty="0" smtClean="0"/>
              <a:t>，依次计算</a:t>
            </a:r>
            <a:endParaRPr lang="zh-CN" sz="2400" i="1" dirty="0" smtClean="0"/>
          </a:p>
          <a:p>
            <a:pPr lvl="1" eaLnBrk="1" hangingPunct="1">
              <a:buFontTx/>
              <a:buNone/>
            </a:pPr>
            <a:r>
              <a:rPr lang="zh-CN" sz="2400" i="1" dirty="0" smtClean="0"/>
              <a:t>                </a:t>
            </a:r>
            <a:r>
              <a:rPr lang="en-US" altLang="zh-CN" sz="2400" i="1" dirty="0" smtClean="0"/>
              <a:t>CV</a:t>
            </a:r>
            <a:r>
              <a:rPr lang="zh-CN" altLang="zh-CN" sz="2400" i="1" baseline="-25000" dirty="0" smtClean="0"/>
              <a:t>i</a:t>
            </a:r>
            <a:r>
              <a:rPr lang="zh-CN" altLang="zh-CN" sz="2400" dirty="0" smtClean="0"/>
              <a:t>=</a:t>
            </a:r>
            <a:r>
              <a:rPr lang="zh-CN" altLang="zh-CN" sz="2400" i="1" dirty="0" smtClean="0"/>
              <a:t> f </a:t>
            </a:r>
            <a:r>
              <a:rPr lang="zh-CN" altLang="zh-CN" sz="2400" dirty="0" smtClean="0"/>
              <a:t>(</a:t>
            </a:r>
            <a:r>
              <a:rPr lang="en-US" altLang="zh-CN" sz="2400" i="1" dirty="0" smtClean="0"/>
              <a:t>CV</a:t>
            </a:r>
            <a:r>
              <a:rPr lang="zh-CN" altLang="zh-CN" sz="2400" i="1" baseline="-25000" dirty="0" smtClean="0"/>
              <a:t>i</a:t>
            </a:r>
            <a:r>
              <a:rPr lang="zh-CN" altLang="zh-CN" sz="2400" baseline="-25000" dirty="0" smtClean="0">
                <a:sym typeface="Symbol" panose="05050102010706020507" pitchFamily="18" charset="2"/>
              </a:rPr>
              <a:t></a:t>
            </a:r>
            <a:r>
              <a:rPr lang="zh-CN" altLang="zh-CN" sz="2400" baseline="-25000" dirty="0" smtClean="0"/>
              <a:t>1</a:t>
            </a:r>
            <a:r>
              <a:rPr lang="zh-CN" altLang="zh-CN" sz="2400" dirty="0" smtClean="0"/>
              <a:t>||</a:t>
            </a:r>
            <a:r>
              <a:rPr lang="zh-CN" altLang="zh-CN" sz="2400" i="1" dirty="0" smtClean="0"/>
              <a:t> y</a:t>
            </a:r>
            <a:r>
              <a:rPr lang="zh-CN" altLang="zh-CN" sz="2400" i="1" baseline="-25000" dirty="0" smtClean="0"/>
              <a:t>i</a:t>
            </a:r>
            <a:r>
              <a:rPr lang="zh-CN" altLang="zh-CN" sz="2400" dirty="0" smtClean="0"/>
              <a:t>) (</a:t>
            </a:r>
            <a:r>
              <a:rPr lang="zh-CN" altLang="zh-CN" sz="2400" i="1" dirty="0" smtClean="0"/>
              <a:t>i</a:t>
            </a:r>
            <a:r>
              <a:rPr lang="zh-CN" altLang="zh-CN" sz="2400" dirty="0" smtClean="0"/>
              <a:t> =1, 2,…, </a:t>
            </a:r>
            <a:r>
              <a:rPr lang="zh-CN" altLang="zh-CN" sz="2400" i="1" dirty="0" smtClean="0"/>
              <a:t>r</a:t>
            </a:r>
            <a:r>
              <a:rPr lang="zh-CN" altLang="zh-CN" sz="2400" dirty="0" smtClean="0"/>
              <a:t>).</a:t>
            </a:r>
            <a:endParaRPr lang="zh-CN" altLang="zh-CN" sz="2400" dirty="0" smtClean="0"/>
          </a:p>
          <a:p>
            <a:pPr lvl="1" eaLnBrk="1" hangingPunct="1"/>
            <a:r>
              <a:rPr lang="zh-CN" sz="2400" dirty="0" smtClean="0">
                <a:solidFill>
                  <a:srgbClr val="FF0000"/>
                </a:solidFill>
              </a:rPr>
              <a:t>输出变换</a:t>
            </a:r>
            <a:r>
              <a:rPr lang="zh-CN" altLang="zh-CN" sz="2400" dirty="0" smtClean="0">
                <a:solidFill>
                  <a:srgbClr val="FF0000"/>
                </a:solidFill>
              </a:rPr>
              <a:t>: </a:t>
            </a:r>
            <a:r>
              <a:rPr lang="zh-CN" sz="2400" dirty="0" smtClean="0"/>
              <a:t>设</a:t>
            </a:r>
            <a:r>
              <a:rPr lang="zh-CN" altLang="zh-CN" sz="2400" i="1" dirty="0" smtClean="0"/>
              <a:t>g</a:t>
            </a:r>
            <a:r>
              <a:rPr lang="zh-CN" altLang="zh-CN" sz="2400" dirty="0" smtClean="0"/>
              <a:t>: {0,1}</a:t>
            </a:r>
            <a:r>
              <a:rPr lang="zh-CN" altLang="zh-CN" sz="2400" i="1" baseline="30000" dirty="0" smtClean="0"/>
              <a:t>m</a:t>
            </a:r>
            <a:r>
              <a:rPr lang="zh-CN" altLang="zh-CN" sz="2400" dirty="0" smtClean="0">
                <a:sym typeface="Symbol" panose="05050102010706020507" pitchFamily="18" charset="2"/>
              </a:rPr>
              <a:t></a:t>
            </a:r>
            <a:r>
              <a:rPr lang="zh-CN" altLang="zh-CN" sz="2400" dirty="0" smtClean="0"/>
              <a:t>{0,1}</a:t>
            </a:r>
            <a:r>
              <a:rPr lang="zh-CN" altLang="zh-CN" sz="2400" i="1" baseline="30000" dirty="0" smtClean="0"/>
              <a:t>t</a:t>
            </a:r>
            <a:r>
              <a:rPr lang="zh-CN" sz="2400" dirty="0" smtClean="0"/>
              <a:t>是一个公开函数，令</a:t>
            </a:r>
            <a:endParaRPr lang="zh-CN" sz="2400" i="1" dirty="0" smtClean="0"/>
          </a:p>
          <a:p>
            <a:pPr lvl="1" eaLnBrk="1" hangingPunct="1">
              <a:buFontTx/>
              <a:buNone/>
            </a:pPr>
            <a:r>
              <a:rPr lang="zh-CN" sz="2400" i="1" dirty="0" smtClean="0"/>
              <a:t>              </a:t>
            </a:r>
            <a:r>
              <a:rPr lang="zh-CN" altLang="zh-CN" sz="2400" i="1" dirty="0" smtClean="0"/>
              <a:t>h</a:t>
            </a:r>
            <a:r>
              <a:rPr lang="zh-CN" altLang="zh-CN" sz="2400" dirty="0" smtClean="0"/>
              <a:t>(</a:t>
            </a:r>
            <a:r>
              <a:rPr lang="zh-CN" altLang="zh-CN" sz="2400" i="1" dirty="0" smtClean="0"/>
              <a:t>x</a:t>
            </a:r>
            <a:r>
              <a:rPr lang="zh-CN" altLang="zh-CN" sz="2400" dirty="0" smtClean="0"/>
              <a:t>)=</a:t>
            </a:r>
            <a:r>
              <a:rPr lang="zh-CN" altLang="zh-CN" sz="2400" i="1" dirty="0" smtClean="0"/>
              <a:t>g</a:t>
            </a:r>
            <a:r>
              <a:rPr lang="zh-CN" altLang="zh-CN" sz="2400" dirty="0" smtClean="0"/>
              <a:t>(</a:t>
            </a:r>
            <a:r>
              <a:rPr lang="en-US" altLang="zh-CN" sz="2400" i="1" dirty="0" smtClean="0"/>
              <a:t>CV</a:t>
            </a:r>
            <a:r>
              <a:rPr lang="zh-CN" altLang="zh-CN" sz="2400" i="1" baseline="-25000" dirty="0" smtClean="0"/>
              <a:t>r</a:t>
            </a:r>
            <a:r>
              <a:rPr lang="zh-CN" altLang="zh-CN" sz="2400" dirty="0" smtClean="0"/>
              <a:t>). </a:t>
            </a:r>
            <a:endParaRPr lang="zh-CN" altLang="zh-CN" sz="2400"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0" y="1858963"/>
            <a:ext cx="8510588" cy="3859212"/>
          </a:xfrm>
        </p:spPr>
        <p:txBody>
          <a:bodyPr>
            <a:spAutoFit/>
          </a:bodyPr>
          <a:lstStyle/>
          <a:p>
            <a:pPr eaLnBrk="1" hangingPunct="1">
              <a:defRPr/>
            </a:pPr>
            <a:r>
              <a:rPr lang="zh-CN" sz="2400" dirty="0"/>
              <a:t>在预处理阶段，必须保证变换</a:t>
            </a:r>
            <a:r>
              <a:rPr lang="zh-CN" altLang="zh-CN" sz="2400" i="1" dirty="0"/>
              <a:t>x</a:t>
            </a:r>
            <a:r>
              <a:rPr lang="zh-CN" altLang="zh-CN" sz="2400" dirty="0">
                <a:sym typeface="Symbol" panose="05050102010706020507" pitchFamily="18" charset="2"/>
              </a:rPr>
              <a:t></a:t>
            </a:r>
            <a:r>
              <a:rPr lang="zh-CN" altLang="zh-CN" sz="2400" i="1" dirty="0"/>
              <a:t>y</a:t>
            </a:r>
            <a:r>
              <a:rPr lang="zh-CN" sz="2400" dirty="0"/>
              <a:t>是单射。因为如果预处理变换</a:t>
            </a:r>
            <a:r>
              <a:rPr lang="zh-CN" altLang="zh-CN" sz="2400" i="1" dirty="0"/>
              <a:t>x</a:t>
            </a:r>
            <a:r>
              <a:rPr lang="zh-CN" altLang="zh-CN" sz="2400" dirty="0">
                <a:sym typeface="Symbol" panose="05050102010706020507" pitchFamily="18" charset="2"/>
              </a:rPr>
              <a:t></a:t>
            </a:r>
            <a:r>
              <a:rPr lang="zh-CN" altLang="zh-CN" sz="2400" i="1" dirty="0"/>
              <a:t>y</a:t>
            </a:r>
            <a:r>
              <a:rPr lang="zh-CN" sz="2400" dirty="0"/>
              <a:t>不是单射，则存在</a:t>
            </a:r>
            <a:r>
              <a:rPr lang="zh-CN" altLang="zh-CN" sz="2400" i="1" dirty="0"/>
              <a:t>x</a:t>
            </a:r>
            <a:r>
              <a:rPr lang="zh-CN" altLang="zh-CN" sz="2400" dirty="0">
                <a:sym typeface="Symbol" panose="05050102010706020507" pitchFamily="18" charset="2"/>
              </a:rPr>
              <a:t></a:t>
            </a:r>
            <a:r>
              <a:rPr lang="zh-CN" altLang="zh-CN" sz="2400" i="1" dirty="0"/>
              <a:t>x</a:t>
            </a:r>
            <a:r>
              <a:rPr lang="zh-CN" altLang="zh-CN" sz="2400" dirty="0"/>
              <a:t>’</a:t>
            </a:r>
            <a:r>
              <a:rPr lang="zh-CN" sz="2400" dirty="0"/>
              <a:t>使得</a:t>
            </a:r>
            <a:r>
              <a:rPr lang="zh-CN" altLang="zh-CN" sz="2400" i="1" dirty="0"/>
              <a:t>y</a:t>
            </a:r>
            <a:r>
              <a:rPr lang="zh-CN" altLang="zh-CN" sz="2400" dirty="0"/>
              <a:t>=</a:t>
            </a:r>
            <a:r>
              <a:rPr lang="zh-CN" altLang="zh-CN" sz="2400" i="1" dirty="0"/>
              <a:t>y</a:t>
            </a:r>
            <a:r>
              <a:rPr lang="zh-CN" altLang="zh-CN" sz="2400" dirty="0"/>
              <a:t>’</a:t>
            </a:r>
            <a:r>
              <a:rPr lang="zh-CN" sz="2400" dirty="0"/>
              <a:t>，从而</a:t>
            </a:r>
            <a:r>
              <a:rPr lang="zh-CN" altLang="zh-CN" sz="2400" i="1" dirty="0"/>
              <a:t>h</a:t>
            </a:r>
            <a:r>
              <a:rPr lang="zh-CN" altLang="zh-CN" sz="2400" dirty="0"/>
              <a:t>(</a:t>
            </a:r>
            <a:r>
              <a:rPr lang="zh-CN" altLang="zh-CN" sz="2400" i="1" dirty="0"/>
              <a:t>x</a:t>
            </a:r>
            <a:r>
              <a:rPr lang="zh-CN" altLang="zh-CN" sz="2400" dirty="0"/>
              <a:t>)=</a:t>
            </a:r>
            <a:r>
              <a:rPr lang="zh-CN" altLang="zh-CN" sz="2400" i="1" dirty="0"/>
              <a:t>h</a:t>
            </a:r>
            <a:r>
              <a:rPr lang="zh-CN" altLang="zh-CN" sz="2400" dirty="0"/>
              <a:t>(</a:t>
            </a:r>
            <a:r>
              <a:rPr lang="zh-CN" altLang="zh-CN" sz="2400" i="1" dirty="0"/>
              <a:t>x</a:t>
            </a:r>
            <a:r>
              <a:rPr lang="zh-CN" altLang="zh-CN" sz="2400" dirty="0"/>
              <a:t>’)</a:t>
            </a:r>
            <a:r>
              <a:rPr lang="zh-CN" sz="2400" dirty="0"/>
              <a:t>，即能够找到</a:t>
            </a:r>
            <a:r>
              <a:rPr lang="zh-CN" altLang="zh-CN" sz="2400" i="1" dirty="0"/>
              <a:t>h</a:t>
            </a:r>
            <a:r>
              <a:rPr lang="zh-CN" sz="2400" dirty="0"/>
              <a:t>的碰撞</a:t>
            </a:r>
            <a:r>
              <a:rPr lang="zh-CN" sz="2400" dirty="0" smtClean="0"/>
              <a:t>。</a:t>
            </a:r>
            <a:endParaRPr lang="en-US" altLang="zh-CN" sz="2400" dirty="0" smtClean="0"/>
          </a:p>
          <a:p>
            <a:pPr eaLnBrk="1" hangingPunct="1">
              <a:defRPr/>
            </a:pPr>
            <a:r>
              <a:rPr lang="zh-CN" altLang="zh-CN" sz="2400" dirty="0" smtClean="0"/>
              <a:t> 算法中重复使用一压缩函数f。</a:t>
            </a:r>
            <a:endParaRPr lang="zh-CN" altLang="zh-CN" sz="2400" dirty="0" smtClean="0"/>
          </a:p>
          <a:p>
            <a:pPr marL="287655" indent="-6350" eaLnBrk="1" hangingPunct="1">
              <a:buFontTx/>
              <a:buNone/>
              <a:defRPr/>
            </a:pPr>
            <a:r>
              <a:rPr lang="en-US" altLang="zh-CN" sz="2400" dirty="0" smtClean="0"/>
              <a:t>  </a:t>
            </a:r>
            <a:r>
              <a:rPr lang="zh-CN" altLang="zh-CN" sz="2400" dirty="0" smtClean="0"/>
              <a:t>f 的输入有两项：</a:t>
            </a:r>
            <a:endParaRPr lang="zh-CN" altLang="zh-CN" sz="2400" dirty="0" smtClean="0"/>
          </a:p>
          <a:p>
            <a:pPr marL="687705" lvl="1" indent="-6350" eaLnBrk="1" hangingPunct="1">
              <a:buFontTx/>
              <a:buNone/>
              <a:defRPr/>
            </a:pPr>
            <a:r>
              <a:rPr lang="zh-CN" altLang="zh-CN" sz="2000" dirty="0" smtClean="0"/>
              <a:t>上一轮（第i-1轮）输出的n比特值CV</a:t>
            </a:r>
            <a:r>
              <a:rPr lang="zh-CN" altLang="zh-CN" sz="2000" baseline="-25000" dirty="0" smtClean="0"/>
              <a:t>i-1</a:t>
            </a:r>
            <a:r>
              <a:rPr lang="zh-CN" altLang="zh-CN" sz="2000" dirty="0" smtClean="0"/>
              <a:t>，称为</a:t>
            </a:r>
            <a:r>
              <a:rPr lang="zh-CN" altLang="zh-CN" sz="2000" dirty="0" smtClean="0">
                <a:solidFill>
                  <a:srgbClr val="FF3300"/>
                </a:solidFill>
              </a:rPr>
              <a:t>链接变量</a:t>
            </a:r>
            <a:r>
              <a:rPr lang="zh-CN" altLang="zh-CN" sz="2000" dirty="0" smtClean="0"/>
              <a:t>；</a:t>
            </a:r>
            <a:endParaRPr lang="zh-CN" altLang="zh-CN" sz="2000" dirty="0" smtClean="0"/>
          </a:p>
          <a:p>
            <a:pPr marL="687705" lvl="1" indent="-6350" eaLnBrk="1" hangingPunct="1">
              <a:buFontTx/>
              <a:buNone/>
              <a:defRPr/>
            </a:pPr>
            <a:r>
              <a:rPr lang="zh-CN" altLang="zh-CN" sz="2000" dirty="0" smtClean="0"/>
              <a:t>算法在本轮（第i轮）的b比特输入分组Y</a:t>
            </a:r>
            <a:r>
              <a:rPr lang="zh-CN" altLang="zh-CN" sz="2000" baseline="-25000" dirty="0" smtClean="0"/>
              <a:t>i-1</a:t>
            </a:r>
            <a:r>
              <a:rPr lang="zh-CN" altLang="zh-CN" sz="2000" dirty="0" smtClean="0"/>
              <a:t>。</a:t>
            </a:r>
            <a:endParaRPr lang="zh-CN" altLang="zh-CN" sz="2000" dirty="0" smtClean="0"/>
          </a:p>
          <a:p>
            <a:pPr marL="287655" indent="-6350" eaLnBrk="1" hangingPunct="1">
              <a:buFontTx/>
              <a:buNone/>
              <a:defRPr/>
            </a:pPr>
            <a:r>
              <a:rPr lang="en-US" altLang="zh-CN" sz="2400" dirty="0" smtClean="0"/>
              <a:t>  </a:t>
            </a:r>
            <a:r>
              <a:rPr lang="zh-CN" altLang="zh-CN" sz="2400" dirty="0" smtClean="0"/>
              <a:t>f 的输出：n比特值CV</a:t>
            </a:r>
            <a:r>
              <a:rPr lang="zh-CN" altLang="zh-CN" sz="2400" baseline="-25000" dirty="0" smtClean="0"/>
              <a:t>i</a:t>
            </a:r>
            <a:r>
              <a:rPr lang="zh-CN" altLang="zh-CN" sz="2400" dirty="0" smtClean="0"/>
              <a:t>，CV</a:t>
            </a:r>
            <a:r>
              <a:rPr lang="zh-CN" altLang="zh-CN" sz="2400" baseline="-25000" dirty="0" smtClean="0"/>
              <a:t>i</a:t>
            </a:r>
            <a:r>
              <a:rPr lang="zh-CN" altLang="zh-CN" sz="2400" dirty="0" smtClean="0"/>
              <a:t>又作为下一轮的输入。</a:t>
            </a:r>
            <a:endParaRPr lang="en-US" altLang="zh-CN" sz="2400" dirty="0" smtClean="0"/>
          </a:p>
          <a:p>
            <a:pPr eaLnBrk="1" hangingPunct="1">
              <a:defRPr/>
            </a:pPr>
            <a:endParaRPr lang="zh-CN" sz="24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p:txBody>
          <a:bodyPr/>
          <a:lstStyle/>
          <a:p>
            <a:pPr eaLnBrk="1" hangingPunct="1"/>
            <a:r>
              <a:rPr lang="zh-CN" altLang="zh-CN" smtClean="0"/>
              <a:t> </a:t>
            </a:r>
            <a:r>
              <a:rPr lang="zh-CN" sz="2400" smtClean="0"/>
              <a:t>算法开始时还需对链接变量指定一个初值</a:t>
            </a:r>
            <a:r>
              <a:rPr lang="zh-CN" altLang="zh-CN" sz="2400" smtClean="0"/>
              <a:t>IV</a:t>
            </a:r>
            <a:r>
              <a:rPr lang="zh-CN" sz="2400" smtClean="0"/>
              <a:t>，最后一轮输出的链接变量</a:t>
            </a:r>
            <a:r>
              <a:rPr lang="zh-CN" altLang="zh-CN" sz="2400" smtClean="0"/>
              <a:t>CVL</a:t>
            </a:r>
            <a:r>
              <a:rPr lang="zh-CN" sz="2400" smtClean="0"/>
              <a:t>即为最终产生的杂凑值。</a:t>
            </a:r>
            <a:endParaRPr lang="zh-CN" sz="2400" smtClean="0"/>
          </a:p>
          <a:p>
            <a:pPr eaLnBrk="1" hangingPunct="1"/>
            <a:endParaRPr lang="en-US" altLang="zh-CN" sz="2400" smtClean="0"/>
          </a:p>
          <a:p>
            <a:pPr eaLnBrk="1" hangingPunct="1"/>
            <a:r>
              <a:rPr lang="zh-CN" sz="2400" smtClean="0"/>
              <a:t>通常有</a:t>
            </a:r>
            <a:r>
              <a:rPr lang="zh-CN" altLang="zh-CN" sz="2400" smtClean="0"/>
              <a:t>b&gt;n</a:t>
            </a:r>
            <a:r>
              <a:rPr lang="zh-CN" sz="2400" smtClean="0"/>
              <a:t>，因此称函数</a:t>
            </a:r>
            <a:r>
              <a:rPr lang="zh-CN" altLang="zh-CN" sz="2400" smtClean="0"/>
              <a:t>f</a:t>
            </a:r>
            <a:r>
              <a:rPr lang="zh-CN" sz="2400" smtClean="0"/>
              <a:t>为</a:t>
            </a:r>
            <a:r>
              <a:rPr lang="zh-CN" sz="2400" b="1" smtClean="0">
                <a:solidFill>
                  <a:srgbClr val="CC00CC"/>
                </a:solidFill>
              </a:rPr>
              <a:t>压缩函数</a:t>
            </a:r>
            <a:r>
              <a:rPr lang="zh-CN" sz="2400" smtClean="0"/>
              <a:t>。算法可表达如下：</a:t>
            </a:r>
            <a:endParaRPr lang="zh-CN" sz="2400" smtClean="0"/>
          </a:p>
          <a:p>
            <a:pPr eaLnBrk="1" hangingPunct="1">
              <a:buFontTx/>
              <a:buNone/>
            </a:pPr>
            <a:r>
              <a:rPr lang="zh-CN" sz="2400" smtClean="0"/>
              <a:t>		</a:t>
            </a:r>
            <a:r>
              <a:rPr lang="zh-CN" altLang="zh-CN" sz="2400" smtClean="0"/>
              <a:t>CV</a:t>
            </a:r>
            <a:r>
              <a:rPr lang="zh-CN" altLang="zh-CN" sz="2400" baseline="-25000" smtClean="0"/>
              <a:t>0</a:t>
            </a:r>
            <a:r>
              <a:rPr lang="zh-CN" altLang="zh-CN" sz="2400" smtClean="0"/>
              <a:t>=IV=n</a:t>
            </a:r>
            <a:r>
              <a:rPr lang="zh-CN" sz="2400" smtClean="0"/>
              <a:t>比特长的初值；</a:t>
            </a:r>
            <a:endParaRPr lang="zh-CN" sz="2400" smtClean="0"/>
          </a:p>
          <a:p>
            <a:pPr eaLnBrk="1" hangingPunct="1">
              <a:buFontTx/>
              <a:buNone/>
            </a:pPr>
            <a:r>
              <a:rPr lang="zh-CN" altLang="zh-CN" sz="2400" smtClean="0"/>
              <a:t>		CV</a:t>
            </a:r>
            <a:r>
              <a:rPr lang="zh-CN" altLang="zh-CN" sz="2400" baseline="-25000" smtClean="0"/>
              <a:t>i</a:t>
            </a:r>
            <a:r>
              <a:rPr lang="zh-CN" altLang="zh-CN" sz="2400" smtClean="0"/>
              <a:t>=f(CV</a:t>
            </a:r>
            <a:r>
              <a:rPr lang="zh-CN" altLang="zh-CN" sz="2400" baseline="-25000" smtClean="0"/>
              <a:t>i-1</a:t>
            </a:r>
            <a:r>
              <a:rPr lang="zh-CN" altLang="zh-CN" sz="2400" smtClean="0"/>
              <a:t>,Y</a:t>
            </a:r>
            <a:r>
              <a:rPr lang="zh-CN" altLang="zh-CN" sz="2400" baseline="-25000" smtClean="0"/>
              <a:t>i-1</a:t>
            </a:r>
            <a:r>
              <a:rPr lang="zh-CN" altLang="zh-CN" sz="2400" smtClean="0"/>
              <a:t>)</a:t>
            </a:r>
            <a:r>
              <a:rPr lang="zh-CN" sz="2400" smtClean="0"/>
              <a:t>；</a:t>
            </a:r>
            <a:r>
              <a:rPr lang="zh-CN" altLang="zh-CN" sz="2400" smtClean="0"/>
              <a:t>1≤i≤L</a:t>
            </a:r>
            <a:r>
              <a:rPr lang="zh-CN" sz="2400" smtClean="0"/>
              <a:t>；</a:t>
            </a:r>
            <a:endParaRPr lang="zh-CN" sz="2400" smtClean="0"/>
          </a:p>
          <a:p>
            <a:pPr eaLnBrk="1" hangingPunct="1">
              <a:buFontTx/>
              <a:buNone/>
            </a:pPr>
            <a:r>
              <a:rPr lang="zh-CN" altLang="zh-CN" sz="2400" smtClean="0"/>
              <a:t>		H(M)=CV</a:t>
            </a:r>
            <a:r>
              <a:rPr lang="zh-CN" altLang="zh-CN" sz="2400" baseline="-25000" smtClean="0"/>
              <a:t>L</a:t>
            </a:r>
            <a:endParaRPr lang="zh-CN" altLang="zh-CN" sz="2400" smtClean="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3"/>
          <p:cNvPicPr>
            <a:picLocks noGrp="1" noChangeAspect="1" noChangeArrowheads="1"/>
          </p:cNvPicPr>
          <p:nvPr>
            <p:ph idx="1"/>
          </p:nvPr>
        </p:nvPicPr>
        <p:blipFill>
          <a:blip r:embed="rId1" cstate="print"/>
          <a:srcRect/>
          <a:stretch>
            <a:fillRect/>
          </a:stretch>
        </p:blipFill>
        <p:spPr>
          <a:xfrm>
            <a:off x="0" y="1052513"/>
            <a:ext cx="9144000" cy="5805487"/>
          </a:xfr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0" y="0"/>
            <a:ext cx="8964613" cy="6858000"/>
          </a:xfrm>
          <a:prstGeom prst="rect">
            <a:avLst/>
          </a:prstGeom>
          <a:noFill/>
          <a:ln w="9525">
            <a:noFill/>
            <a:miter lim="800000"/>
          </a:ln>
          <a:effectLst/>
        </p:spPr>
        <p:txBody>
          <a:bodyPr/>
          <a:lstStyle/>
          <a:p>
            <a:pPr marL="1066800" lvl="1" indent="-609600">
              <a:lnSpc>
                <a:spcPct val="110000"/>
              </a:lnSpc>
              <a:spcBef>
                <a:spcPct val="10000"/>
              </a:spcBef>
              <a:buClr>
                <a:schemeClr val="tx1"/>
              </a:buClr>
              <a:defRPr/>
            </a:pPr>
            <a:r>
              <a:rPr lang="en-US" altLang="zh-CN" sz="2800" b="1" dirty="0">
                <a:latin typeface="宋体" panose="02010600030101010101" pitchFamily="2" charset="-122"/>
              </a:rPr>
              <a:t>1</a:t>
            </a:r>
            <a:r>
              <a:rPr lang="zh-CN" altLang="zh-CN" sz="2800" b="1" dirty="0">
                <a:latin typeface="宋体" panose="02010600030101010101" pitchFamily="2" charset="-122"/>
              </a:rPr>
              <a:t>. </a:t>
            </a:r>
            <a:r>
              <a:rPr lang="zh-CN" sz="2800" b="1" dirty="0">
                <a:latin typeface="宋体" panose="02010600030101010101" pitchFamily="2" charset="-122"/>
              </a:rPr>
              <a:t>设计方法和典型算法</a:t>
            </a:r>
            <a:endParaRPr lang="zh-CN" sz="2800" b="1" dirty="0">
              <a:latin typeface="宋体" panose="02010600030101010101" pitchFamily="2" charset="-122"/>
            </a:endParaRPr>
          </a:p>
          <a:p>
            <a:pPr marL="1524000" lvl="2" indent="-609600">
              <a:lnSpc>
                <a:spcPct val="110000"/>
              </a:lnSpc>
              <a:spcBef>
                <a:spcPct val="10000"/>
              </a:spcBef>
              <a:buClr>
                <a:schemeClr val="tx1"/>
              </a:buClr>
              <a:defRPr/>
            </a:pPr>
            <a:r>
              <a:rPr lang="zh-CN" sz="2400" b="1" dirty="0">
                <a:latin typeface="宋体" panose="02010600030101010101" pitchFamily="2" charset="-122"/>
              </a:rPr>
              <a:t> </a:t>
            </a:r>
            <a:r>
              <a:rPr lang="zh-CN" altLang="zh-CN" sz="2400" b="1" dirty="0">
                <a:latin typeface="宋体" panose="02010600030101010101" pitchFamily="2" charset="-122"/>
              </a:rPr>
              <a:t>1)  </a:t>
            </a:r>
            <a:r>
              <a:rPr lang="zh-CN" sz="2400" b="1" dirty="0">
                <a:solidFill>
                  <a:srgbClr val="FF0000"/>
                </a:solidFill>
                <a:latin typeface="宋体" panose="02010600030101010101" pitchFamily="2" charset="-122"/>
              </a:rPr>
              <a:t>基于模数运算</a:t>
            </a:r>
            <a:r>
              <a:rPr lang="en-US" altLang="zh-CN" sz="2400" b="1" dirty="0">
                <a:solidFill>
                  <a:srgbClr val="FF0000"/>
                </a:solidFill>
                <a:latin typeface="宋体" panose="02010600030101010101" pitchFamily="2" charset="-122"/>
              </a:rPr>
              <a:t>,</a:t>
            </a:r>
            <a:r>
              <a:rPr lang="zh-CN" sz="2400" b="1" dirty="0">
                <a:solidFill>
                  <a:srgbClr val="FF0000"/>
                </a:solidFill>
                <a:latin typeface="宋体" panose="02010600030101010101" pitchFamily="2" charset="-122"/>
              </a:rPr>
              <a:t>用公开密钥加密实现</a:t>
            </a:r>
            <a:r>
              <a:rPr lang="en-US" altLang="zh-CN" sz="2400" b="1" dirty="0">
                <a:solidFill>
                  <a:srgbClr val="FF0000"/>
                </a:solidFill>
                <a:latin typeface="宋体" panose="02010600030101010101" pitchFamily="2" charset="-122"/>
              </a:rPr>
              <a:t>;</a:t>
            </a:r>
            <a:endParaRPr lang="zh-CN" sz="2400" b="1" dirty="0">
              <a:solidFill>
                <a:srgbClr val="FF0000"/>
              </a:solidFill>
              <a:latin typeface="宋体" panose="02010600030101010101" pitchFamily="2" charset="-122"/>
            </a:endParaRPr>
          </a:p>
          <a:p>
            <a:pPr marL="1524000" lvl="2" indent="-609600">
              <a:lnSpc>
                <a:spcPct val="110000"/>
              </a:lnSpc>
              <a:spcBef>
                <a:spcPct val="10000"/>
              </a:spcBef>
              <a:buClr>
                <a:srgbClr val="CC0000"/>
              </a:buClr>
              <a:buFont typeface="Wingdings" panose="05000000000000000000" pitchFamily="2" charset="2"/>
              <a:buNone/>
              <a:defRPr/>
            </a:pPr>
            <a:r>
              <a:rPr lang="zh-CN" sz="2400" b="1" dirty="0">
                <a:latin typeface="宋体" panose="02010600030101010101" pitchFamily="2" charset="-122"/>
              </a:rPr>
              <a:t>     通常使用</a:t>
            </a:r>
            <a:r>
              <a:rPr lang="zh-CN" altLang="zh-CN" sz="2400" b="1" dirty="0">
                <a:latin typeface="宋体" panose="02010600030101010101" pitchFamily="2" charset="-122"/>
              </a:rPr>
              <a:t>CBC</a:t>
            </a:r>
            <a:r>
              <a:rPr lang="zh-CN" sz="2400" b="1" dirty="0">
                <a:latin typeface="宋体" panose="02010600030101010101" pitchFamily="2" charset="-122"/>
              </a:rPr>
              <a:t>（分组链接模式）并以最后一个</a:t>
            </a:r>
            <a:endParaRPr lang="zh-CN" sz="2400" b="1" dirty="0">
              <a:latin typeface="宋体" panose="02010600030101010101" pitchFamily="2" charset="-122"/>
            </a:endParaRPr>
          </a:p>
          <a:p>
            <a:pPr marL="1524000" lvl="2" indent="-609600">
              <a:lnSpc>
                <a:spcPct val="110000"/>
              </a:lnSpc>
              <a:spcBef>
                <a:spcPct val="10000"/>
              </a:spcBef>
              <a:buClr>
                <a:srgbClr val="CC0000"/>
              </a:buClr>
              <a:buFont typeface="Wingdings" panose="05000000000000000000" pitchFamily="2" charset="2"/>
              <a:buNone/>
              <a:defRPr/>
            </a:pPr>
            <a:r>
              <a:rPr lang="zh-CN" sz="2400" b="1" dirty="0">
                <a:latin typeface="宋体" panose="02010600030101010101" pitchFamily="2" charset="-122"/>
              </a:rPr>
              <a:t>     密文分组作为散列值</a:t>
            </a:r>
            <a:endParaRPr lang="zh-CN" sz="2400" b="1" dirty="0">
              <a:latin typeface="宋体" panose="02010600030101010101" pitchFamily="2" charset="-122"/>
            </a:endParaRPr>
          </a:p>
          <a:p>
            <a:pPr marL="1524000" lvl="2" indent="-609600">
              <a:lnSpc>
                <a:spcPct val="110000"/>
              </a:lnSpc>
              <a:spcBef>
                <a:spcPct val="10000"/>
              </a:spcBef>
              <a:buClr>
                <a:srgbClr val="CC0000"/>
              </a:buClr>
              <a:buFont typeface="Wingdings" panose="05000000000000000000" pitchFamily="2" charset="2"/>
              <a:buNone/>
              <a:defRPr/>
            </a:pPr>
            <a:r>
              <a:rPr lang="zh-CN" sz="2400" b="1" dirty="0">
                <a:latin typeface="宋体" panose="02010600030101010101" pitchFamily="2" charset="-122"/>
              </a:rPr>
              <a:t>     因速度较慢而不太实用</a:t>
            </a:r>
            <a:endParaRPr lang="zh-CN" sz="2400" b="1" dirty="0">
              <a:latin typeface="宋体" panose="02010600030101010101" pitchFamily="2" charset="-122"/>
            </a:endParaRPr>
          </a:p>
          <a:p>
            <a:pPr marL="1524000" lvl="2" indent="-609600">
              <a:lnSpc>
                <a:spcPct val="110000"/>
              </a:lnSpc>
              <a:spcBef>
                <a:spcPct val="10000"/>
              </a:spcBef>
              <a:buClr>
                <a:schemeClr val="tx1"/>
              </a:buClr>
              <a:defRPr/>
            </a:pPr>
            <a:r>
              <a:rPr lang="zh-CN" sz="2400" b="1" dirty="0">
                <a:latin typeface="宋体" panose="02010600030101010101" pitchFamily="2" charset="-122"/>
              </a:rPr>
              <a:t> </a:t>
            </a:r>
            <a:r>
              <a:rPr lang="zh-CN" altLang="zh-CN" sz="2400" b="1" dirty="0">
                <a:latin typeface="宋体" panose="02010600030101010101" pitchFamily="2" charset="-122"/>
              </a:rPr>
              <a:t>2)  </a:t>
            </a:r>
            <a:r>
              <a:rPr lang="zh-CN" sz="2400" b="1" dirty="0">
                <a:solidFill>
                  <a:srgbClr val="FF0000"/>
                </a:solidFill>
                <a:latin typeface="宋体" panose="02010600030101010101" pitchFamily="2" charset="-122"/>
              </a:rPr>
              <a:t>基于分组加密</a:t>
            </a:r>
            <a:r>
              <a:rPr lang="en-US" altLang="zh-CN" sz="2400" b="1" dirty="0">
                <a:solidFill>
                  <a:srgbClr val="FF0000"/>
                </a:solidFill>
                <a:latin typeface="宋体" panose="02010600030101010101" pitchFamily="2" charset="-122"/>
              </a:rPr>
              <a:t>,</a:t>
            </a:r>
            <a:r>
              <a:rPr lang="zh-CN" sz="2400" b="1" dirty="0">
                <a:solidFill>
                  <a:srgbClr val="FF0000"/>
                </a:solidFill>
                <a:latin typeface="宋体" panose="02010600030101010101" pitchFamily="2" charset="-122"/>
              </a:rPr>
              <a:t>用分组密码体制加密实现</a:t>
            </a:r>
            <a:r>
              <a:rPr lang="en-US" altLang="zh-CN" sz="2400" b="1" dirty="0">
                <a:solidFill>
                  <a:srgbClr val="FF0000"/>
                </a:solidFill>
                <a:latin typeface="宋体" panose="02010600030101010101" pitchFamily="2" charset="-122"/>
              </a:rPr>
              <a:t>;</a:t>
            </a:r>
            <a:endParaRPr lang="zh-CN" sz="2400" b="1" dirty="0">
              <a:solidFill>
                <a:srgbClr val="FF0000"/>
              </a:solidFill>
              <a:latin typeface="宋体" panose="02010600030101010101" pitchFamily="2" charset="-122"/>
            </a:endParaRPr>
          </a:p>
          <a:p>
            <a:pPr marL="1524000" lvl="2" indent="-609600">
              <a:lnSpc>
                <a:spcPct val="110000"/>
              </a:lnSpc>
              <a:spcBef>
                <a:spcPct val="10000"/>
              </a:spcBef>
              <a:buClr>
                <a:srgbClr val="CC0000"/>
              </a:buClr>
              <a:buFont typeface="Wingdings" panose="05000000000000000000" pitchFamily="2" charset="2"/>
              <a:buNone/>
              <a:defRPr/>
            </a:pPr>
            <a:r>
              <a:rPr lang="zh-CN" sz="2400" b="1" dirty="0">
                <a:latin typeface="宋体" panose="02010600030101010101" pitchFamily="2" charset="-122"/>
              </a:rPr>
              <a:t>     同样使用</a:t>
            </a:r>
            <a:r>
              <a:rPr lang="zh-CN" altLang="zh-CN" sz="2400" b="1" dirty="0">
                <a:latin typeface="宋体" panose="02010600030101010101" pitchFamily="2" charset="-122"/>
              </a:rPr>
              <a:t>CBC</a:t>
            </a:r>
            <a:r>
              <a:rPr lang="zh-CN" sz="2400" b="1" dirty="0">
                <a:latin typeface="宋体" panose="02010600030101010101" pitchFamily="2" charset="-122"/>
              </a:rPr>
              <a:t>（分组链接模式）</a:t>
            </a:r>
            <a:endParaRPr lang="zh-CN" sz="2400" b="1" dirty="0">
              <a:latin typeface="宋体" panose="02010600030101010101" pitchFamily="2" charset="-122"/>
            </a:endParaRPr>
          </a:p>
          <a:p>
            <a:pPr marL="1524000" lvl="2" indent="-609600">
              <a:lnSpc>
                <a:spcPct val="110000"/>
              </a:lnSpc>
              <a:spcBef>
                <a:spcPct val="10000"/>
              </a:spcBef>
              <a:buClr>
                <a:srgbClr val="CC0000"/>
              </a:buClr>
              <a:buFont typeface="Wingdings" panose="05000000000000000000" pitchFamily="2" charset="2"/>
              <a:buNone/>
              <a:defRPr/>
            </a:pPr>
            <a:r>
              <a:rPr lang="zh-CN" sz="2400" b="1" dirty="0">
                <a:latin typeface="宋体" panose="02010600030101010101" pitchFamily="2" charset="-122"/>
              </a:rPr>
              <a:t>     速度相对较快</a:t>
            </a:r>
            <a:endParaRPr lang="en-US" altLang="zh-CN" sz="2400" b="1" dirty="0">
              <a:latin typeface="宋体" panose="02010600030101010101" pitchFamily="2" charset="-122"/>
            </a:endParaRPr>
          </a:p>
          <a:p>
            <a:pPr marL="1066800" lvl="1" indent="-609600">
              <a:lnSpc>
                <a:spcPct val="115000"/>
              </a:lnSpc>
              <a:spcBef>
                <a:spcPct val="15000"/>
              </a:spcBef>
              <a:buClr>
                <a:schemeClr val="tx1"/>
              </a:buClr>
              <a:defRPr/>
            </a:pPr>
            <a:r>
              <a:rPr lang="en-US" altLang="zh-CN" sz="2400" b="1" dirty="0">
                <a:latin typeface="Times New Roman" panose="02020603050405020304" pitchFamily="18" charset="0"/>
                <a:ea typeface="仿宋_GB2312" pitchFamily="1" charset="-122"/>
              </a:rPr>
              <a:t>        </a:t>
            </a:r>
            <a:r>
              <a:rPr lang="zh-CN" altLang="zh-CN" sz="2400" b="1" dirty="0">
                <a:latin typeface="Times New Roman" panose="02020603050405020304" pitchFamily="18" charset="0"/>
                <a:ea typeface="仿宋_GB2312" pitchFamily="1" charset="-122"/>
              </a:rPr>
              <a:t>3)  </a:t>
            </a:r>
            <a:r>
              <a:rPr lang="en-US" altLang="zh-CN" sz="2400" b="1" dirty="0">
                <a:latin typeface="Times New Roman" panose="02020603050405020304" pitchFamily="18" charset="0"/>
                <a:ea typeface="仿宋_GB2312" pitchFamily="1" charset="-122"/>
              </a:rPr>
              <a:t>  </a:t>
            </a:r>
            <a:r>
              <a:rPr lang="zh-CN" altLang="zh-CN" sz="2400" b="1" dirty="0">
                <a:solidFill>
                  <a:srgbClr val="FF0000"/>
                </a:solidFill>
                <a:latin typeface="+mn-ea"/>
              </a:rPr>
              <a:t>专门的构造</a:t>
            </a:r>
            <a:r>
              <a:rPr lang="en-US" altLang="zh-CN" sz="2400" b="1" dirty="0">
                <a:solidFill>
                  <a:srgbClr val="FF0000"/>
                </a:solidFill>
                <a:latin typeface="+mn-ea"/>
              </a:rPr>
              <a:t>,</a:t>
            </a:r>
            <a:r>
              <a:rPr lang="zh-CN" altLang="zh-CN" sz="2400" b="1" dirty="0">
                <a:solidFill>
                  <a:srgbClr val="FF0000"/>
                </a:solidFill>
                <a:latin typeface="+mn-ea"/>
              </a:rPr>
              <a:t>与密码体制无关</a:t>
            </a:r>
            <a:endParaRPr lang="zh-CN" altLang="zh-CN" sz="2400" b="1" dirty="0">
              <a:solidFill>
                <a:srgbClr val="FF0000"/>
              </a:solidFill>
              <a:latin typeface="+mn-ea"/>
            </a:endParaRPr>
          </a:p>
          <a:p>
            <a:pPr marL="609600" indent="-609600">
              <a:lnSpc>
                <a:spcPct val="115000"/>
              </a:lnSpc>
              <a:spcBef>
                <a:spcPct val="15000"/>
              </a:spcBef>
              <a:buClr>
                <a:srgbClr val="CC0000"/>
              </a:buClr>
              <a:buFont typeface="Wingdings" panose="05000000000000000000" pitchFamily="2" charset="2"/>
              <a:buNone/>
              <a:defRPr/>
            </a:pPr>
            <a:r>
              <a:rPr lang="zh-CN" altLang="zh-CN" sz="2400" b="1" dirty="0">
                <a:latin typeface="+mn-ea"/>
              </a:rPr>
              <a:t>       </a:t>
            </a:r>
            <a:r>
              <a:rPr lang="en-US" altLang="zh-CN" sz="2400" b="1" dirty="0">
                <a:latin typeface="+mn-ea"/>
              </a:rPr>
              <a:t>    </a:t>
            </a:r>
            <a:r>
              <a:rPr lang="zh-CN" altLang="zh-CN" sz="2400" b="1" dirty="0">
                <a:latin typeface="+mn-ea"/>
              </a:rPr>
              <a:t>通常直接构造复杂的非线性关系达到单向要求</a:t>
            </a:r>
            <a:endParaRPr lang="zh-CN" altLang="zh-CN" sz="2400" b="1" dirty="0">
              <a:latin typeface="+mn-ea"/>
            </a:endParaRPr>
          </a:p>
          <a:p>
            <a:pPr marL="1066800" lvl="1" indent="-609600">
              <a:lnSpc>
                <a:spcPct val="115000"/>
              </a:lnSpc>
              <a:spcBef>
                <a:spcPct val="15000"/>
              </a:spcBef>
              <a:buClr>
                <a:srgbClr val="CC0000"/>
              </a:buClr>
              <a:buFont typeface="Wingdings" panose="05000000000000000000" pitchFamily="2" charset="2"/>
              <a:buNone/>
              <a:defRPr/>
            </a:pPr>
            <a:r>
              <a:rPr lang="zh-CN" altLang="zh-CN" sz="2400" b="1" dirty="0">
                <a:latin typeface="+mn-ea"/>
              </a:rPr>
              <a:t>    </a:t>
            </a:r>
            <a:r>
              <a:rPr lang="en-US" altLang="zh-CN" sz="2400" b="1" dirty="0">
                <a:latin typeface="+mn-ea"/>
              </a:rPr>
              <a:t>    </a:t>
            </a:r>
            <a:r>
              <a:rPr lang="zh-CN" altLang="zh-CN" sz="2400" b="1" dirty="0">
                <a:latin typeface="+mn-ea"/>
              </a:rPr>
              <a:t>目前被广泛应用</a:t>
            </a:r>
            <a:endParaRPr lang="zh-CN" altLang="zh-CN" sz="2400" b="1" dirty="0">
              <a:latin typeface="+mn-ea"/>
            </a:endParaRPr>
          </a:p>
          <a:p>
            <a:pPr marL="1524000" lvl="2" indent="-609600">
              <a:lnSpc>
                <a:spcPct val="110000"/>
              </a:lnSpc>
              <a:spcBef>
                <a:spcPct val="10000"/>
              </a:spcBef>
              <a:buClr>
                <a:srgbClr val="CC0000"/>
              </a:buClr>
              <a:buFont typeface="Wingdings" panose="05000000000000000000" pitchFamily="2" charset="2"/>
              <a:buNone/>
              <a:defRPr/>
            </a:pPr>
            <a:endParaRPr lang="zh-CN" sz="2400" b="1" dirty="0">
              <a:latin typeface="宋体" panose="02010600030101010101" pitchFamily="2" charset="-122"/>
            </a:endParaRPr>
          </a:p>
        </p:txBody>
      </p:sp>
      <p:pic>
        <p:nvPicPr>
          <p:cNvPr id="67587" name="Picture 3" descr="BD14514_"/>
          <p:cNvPicPr>
            <a:picLocks noChangeAspect="1" noChangeArrowheads="1"/>
          </p:cNvPicPr>
          <p:nvPr/>
        </p:nvPicPr>
        <p:blipFill>
          <a:blip r:embed="rId1" cstate="print"/>
          <a:srcRect/>
          <a:stretch>
            <a:fillRect/>
          </a:stretch>
        </p:blipFill>
        <p:spPr bwMode="auto">
          <a:xfrm>
            <a:off x="8534400" y="6172200"/>
            <a:ext cx="136525" cy="1365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7586">
                                            <p:txEl>
                                              <p:pRg st="0" end="0"/>
                                            </p:txEl>
                                          </p:spTgt>
                                        </p:tgtEl>
                                        <p:attrNameLst>
                                          <p:attrName>style.visibility</p:attrName>
                                        </p:attrNameLst>
                                      </p:cBhvr>
                                      <p:to>
                                        <p:strVal val="visible"/>
                                      </p:to>
                                    </p:set>
                                    <p:animEffect transition="in" filter="checkerboard(across)">
                                      <p:cBhvr>
                                        <p:cTn id="7" dur="500"/>
                                        <p:tgtEl>
                                          <p:spTgt spid="675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7586">
                                            <p:txEl>
                                              <p:pRg st="1" end="1"/>
                                            </p:txEl>
                                          </p:spTgt>
                                        </p:tgtEl>
                                        <p:attrNameLst>
                                          <p:attrName>style.visibility</p:attrName>
                                        </p:attrNameLst>
                                      </p:cBhvr>
                                      <p:to>
                                        <p:strVal val="visible"/>
                                      </p:to>
                                    </p:set>
                                    <p:animEffect transition="in" filter="checkerboard(across)">
                                      <p:cBhvr>
                                        <p:cTn id="12" dur="500"/>
                                        <p:tgtEl>
                                          <p:spTgt spid="675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7586">
                                            <p:txEl>
                                              <p:pRg st="2" end="2"/>
                                            </p:txEl>
                                          </p:spTgt>
                                        </p:tgtEl>
                                        <p:attrNameLst>
                                          <p:attrName>style.visibility</p:attrName>
                                        </p:attrNameLst>
                                      </p:cBhvr>
                                      <p:to>
                                        <p:strVal val="visible"/>
                                      </p:to>
                                    </p:set>
                                    <p:animEffect transition="in" filter="checkerboard(across)">
                                      <p:cBhvr>
                                        <p:cTn id="17" dur="500"/>
                                        <p:tgtEl>
                                          <p:spTgt spid="675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7586">
                                            <p:txEl>
                                              <p:pRg st="3" end="3"/>
                                            </p:txEl>
                                          </p:spTgt>
                                        </p:tgtEl>
                                        <p:attrNameLst>
                                          <p:attrName>style.visibility</p:attrName>
                                        </p:attrNameLst>
                                      </p:cBhvr>
                                      <p:to>
                                        <p:strVal val="visible"/>
                                      </p:to>
                                    </p:set>
                                    <p:animEffect transition="in" filter="checkerboard(across)">
                                      <p:cBhvr>
                                        <p:cTn id="22" dur="500"/>
                                        <p:tgtEl>
                                          <p:spTgt spid="6758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7586">
                                            <p:txEl>
                                              <p:pRg st="4" end="4"/>
                                            </p:txEl>
                                          </p:spTgt>
                                        </p:tgtEl>
                                        <p:attrNameLst>
                                          <p:attrName>style.visibility</p:attrName>
                                        </p:attrNameLst>
                                      </p:cBhvr>
                                      <p:to>
                                        <p:strVal val="visible"/>
                                      </p:to>
                                    </p:set>
                                    <p:animEffect transition="in" filter="checkerboard(across)">
                                      <p:cBhvr>
                                        <p:cTn id="27" dur="500"/>
                                        <p:tgtEl>
                                          <p:spTgt spid="6758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67586">
                                            <p:txEl>
                                              <p:pRg st="5" end="5"/>
                                            </p:txEl>
                                          </p:spTgt>
                                        </p:tgtEl>
                                        <p:attrNameLst>
                                          <p:attrName>style.visibility</p:attrName>
                                        </p:attrNameLst>
                                      </p:cBhvr>
                                      <p:to>
                                        <p:strVal val="visible"/>
                                      </p:to>
                                    </p:set>
                                    <p:animEffect transition="in" filter="checkerboard(across)">
                                      <p:cBhvr>
                                        <p:cTn id="32" dur="500"/>
                                        <p:tgtEl>
                                          <p:spTgt spid="6758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67586">
                                            <p:txEl>
                                              <p:pRg st="6" end="6"/>
                                            </p:txEl>
                                          </p:spTgt>
                                        </p:tgtEl>
                                        <p:attrNameLst>
                                          <p:attrName>style.visibility</p:attrName>
                                        </p:attrNameLst>
                                      </p:cBhvr>
                                      <p:to>
                                        <p:strVal val="visible"/>
                                      </p:to>
                                    </p:set>
                                    <p:animEffect transition="in" filter="checkerboard(across)">
                                      <p:cBhvr>
                                        <p:cTn id="37" dur="500"/>
                                        <p:tgtEl>
                                          <p:spTgt spid="6758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67586">
                                            <p:txEl>
                                              <p:pRg st="7" end="7"/>
                                            </p:txEl>
                                          </p:spTgt>
                                        </p:tgtEl>
                                        <p:attrNameLst>
                                          <p:attrName>style.visibility</p:attrName>
                                        </p:attrNameLst>
                                      </p:cBhvr>
                                      <p:to>
                                        <p:strVal val="visible"/>
                                      </p:to>
                                    </p:set>
                                    <p:animEffect transition="in" filter="checkerboard(across)">
                                      <p:cBhvr>
                                        <p:cTn id="42" dur="500"/>
                                        <p:tgtEl>
                                          <p:spTgt spid="6758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67586">
                                            <p:txEl>
                                              <p:pRg st="8" end="8"/>
                                            </p:txEl>
                                          </p:spTgt>
                                        </p:tgtEl>
                                        <p:attrNameLst>
                                          <p:attrName>style.visibility</p:attrName>
                                        </p:attrNameLst>
                                      </p:cBhvr>
                                      <p:to>
                                        <p:strVal val="visible"/>
                                      </p:to>
                                    </p:set>
                                    <p:animEffect transition="in" filter="checkerboard(across)">
                                      <p:cBhvr>
                                        <p:cTn id="47" dur="500"/>
                                        <p:tgtEl>
                                          <p:spTgt spid="6758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67586">
                                            <p:txEl>
                                              <p:pRg st="9" end="9"/>
                                            </p:txEl>
                                          </p:spTgt>
                                        </p:tgtEl>
                                        <p:attrNameLst>
                                          <p:attrName>style.visibility</p:attrName>
                                        </p:attrNameLst>
                                      </p:cBhvr>
                                      <p:to>
                                        <p:strVal val="visible"/>
                                      </p:to>
                                    </p:set>
                                    <p:animEffect transition="in" filter="checkerboard(across)">
                                      <p:cBhvr>
                                        <p:cTn id="52" dur="500"/>
                                        <p:tgtEl>
                                          <p:spTgt spid="6758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67586">
                                            <p:txEl>
                                              <p:pRg st="10" end="10"/>
                                            </p:txEl>
                                          </p:spTgt>
                                        </p:tgtEl>
                                        <p:attrNameLst>
                                          <p:attrName>style.visibility</p:attrName>
                                        </p:attrNameLst>
                                      </p:cBhvr>
                                      <p:to>
                                        <p:strVal val="visible"/>
                                      </p:to>
                                    </p:set>
                                    <p:animEffect transition="in" filter="checkerboard(across)">
                                      <p:cBhvr>
                                        <p:cTn id="57" dur="500"/>
                                        <p:tgtEl>
                                          <p:spTgt spid="6758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499"/>
                                          </p:stCondLst>
                                        </p:cTn>
                                        <p:tgtEl>
                                          <p:spTgt spid="675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bldLvl="4" autoUpdateAnimBg="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algn="l" eaLnBrk="1" hangingPunct="1"/>
            <a:r>
              <a:rPr lang="zh-CN" sz="3600" b="1" smtClean="0"/>
              <a:t>常用 </a:t>
            </a:r>
            <a:r>
              <a:rPr lang="zh-CN" altLang="zh-CN" sz="3600" b="1" smtClean="0"/>
              <a:t>Hash Functions</a:t>
            </a:r>
            <a:endParaRPr lang="zh-CN" altLang="zh-CN" sz="3600" b="1" smtClean="0"/>
          </a:p>
        </p:txBody>
      </p:sp>
      <p:sp>
        <p:nvSpPr>
          <p:cNvPr id="75779" name="Rectangle 3"/>
          <p:cNvSpPr>
            <a:spLocks noGrp="1" noChangeArrowheads="1"/>
          </p:cNvSpPr>
          <p:nvPr>
            <p:ph type="body" idx="1"/>
          </p:nvPr>
        </p:nvSpPr>
        <p:spPr>
          <a:xfrm>
            <a:off x="539750" y="1752600"/>
            <a:ext cx="8785225" cy="5105400"/>
          </a:xfrm>
        </p:spPr>
        <p:txBody>
          <a:bodyPr/>
          <a:lstStyle/>
          <a:p>
            <a:pPr eaLnBrk="1" hangingPunct="1"/>
            <a:r>
              <a:rPr lang="zh-CN" altLang="zh-CN" smtClean="0"/>
              <a:t>MD5: “Message Digest 5” invented by Rivest</a:t>
            </a:r>
            <a:endParaRPr lang="zh-CN" altLang="zh-CN" smtClean="0"/>
          </a:p>
          <a:p>
            <a:pPr lvl="1" eaLnBrk="1" hangingPunct="1"/>
            <a:r>
              <a:rPr lang="zh-CN" altLang="zh-CN" smtClean="0"/>
              <a:t>Input: multiple of 512-bits (padded)</a:t>
            </a:r>
            <a:endParaRPr lang="zh-CN" altLang="zh-CN" smtClean="0"/>
          </a:p>
          <a:p>
            <a:pPr lvl="1" eaLnBrk="1" hangingPunct="1"/>
            <a:r>
              <a:rPr lang="zh-CN" altLang="zh-CN" smtClean="0"/>
              <a:t>Output: 128-bits</a:t>
            </a:r>
            <a:endParaRPr lang="zh-CN" altLang="zh-CN" smtClean="0"/>
          </a:p>
          <a:p>
            <a:pPr eaLnBrk="1" hangingPunct="1"/>
            <a:r>
              <a:rPr lang="zh-CN" altLang="zh-CN" smtClean="0"/>
              <a:t>SHA1: developed by NIST &amp; NSA</a:t>
            </a:r>
            <a:endParaRPr lang="zh-CN" altLang="zh-CN" smtClean="0"/>
          </a:p>
          <a:p>
            <a:pPr lvl="1" eaLnBrk="1" hangingPunct="1"/>
            <a:r>
              <a:rPr lang="zh-CN" altLang="zh-CN" smtClean="0"/>
              <a:t>Input: same as MD5, 512 bits</a:t>
            </a:r>
            <a:endParaRPr lang="zh-CN" altLang="zh-CN" smtClean="0"/>
          </a:p>
          <a:p>
            <a:pPr lvl="1" eaLnBrk="1" hangingPunct="1"/>
            <a:r>
              <a:rPr lang="zh-CN" altLang="zh-CN" smtClean="0"/>
              <a:t>Output: 160-bits</a:t>
            </a:r>
            <a:endParaRPr lang="zh-CN" altLang="zh-CN" smtClean="0"/>
          </a:p>
          <a:p>
            <a:pPr eaLnBrk="1" hangingPunct="1">
              <a:buFontTx/>
              <a:buNone/>
            </a:pPr>
            <a:endParaRPr lang="zh-CN" altLang="zh-CN"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107950" y="1270000"/>
            <a:ext cx="8856663" cy="3311525"/>
          </a:xfrm>
        </p:spPr>
        <p:txBody>
          <a:bodyPr/>
          <a:lstStyle/>
          <a:p>
            <a:pPr eaLnBrk="1" hangingPunct="1"/>
            <a:r>
              <a:rPr lang="zh-CN" sz="2400" smtClean="0"/>
              <a:t>从密码角度看，散列函数也可以看作是一种</a:t>
            </a:r>
            <a:r>
              <a:rPr lang="zh-CN" sz="2400" b="1" smtClean="0">
                <a:solidFill>
                  <a:schemeClr val="accent2"/>
                </a:solidFill>
              </a:rPr>
              <a:t>单向密码体制</a:t>
            </a:r>
            <a:r>
              <a:rPr lang="zh-CN" sz="2400" smtClean="0"/>
              <a:t>，即它从一个明文到密文是不可逆映射，只有加密过程，不能解密。</a:t>
            </a:r>
            <a:endParaRPr lang="zh-CN" sz="2400" smtClean="0"/>
          </a:p>
          <a:p>
            <a:pPr eaLnBrk="1" hangingPunct="1"/>
            <a:r>
              <a:rPr lang="zh-CN" sz="2400" smtClean="0"/>
              <a:t>散列值是消息中所有比特的函数值，因此提供了一种错误检测能力，即改变消息中任何一个比特或几个比特都会使散列值发生改变。</a:t>
            </a:r>
            <a:endParaRPr lang="zh-CN" sz="2400" smtClean="0"/>
          </a:p>
          <a:p>
            <a:pPr eaLnBrk="1" hangingPunct="1"/>
            <a:r>
              <a:rPr lang="zh-CN" sz="2400" b="1" smtClean="0">
                <a:solidFill>
                  <a:srgbClr val="FF0000"/>
                </a:solidFill>
              </a:rPr>
              <a:t>在密码学和数据安全技术中，散列函数是实现有效、安全可靠数字签名和认证的重要工具，是安全认证协议中的重要模块</a:t>
            </a:r>
            <a:r>
              <a:rPr lang="zh-CN" sz="2400" smtClean="0">
                <a:solidFill>
                  <a:srgbClr val="FF0000"/>
                </a:solidFill>
              </a:rPr>
              <a:t> 。</a:t>
            </a:r>
            <a:endParaRPr lang="zh-CN" sz="2400" smtClean="0">
              <a:solidFill>
                <a:srgbClr val="FF0000"/>
              </a:solidFill>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84213" y="1844675"/>
            <a:ext cx="8229600" cy="1143000"/>
          </a:xfrm>
        </p:spPr>
        <p:txBody>
          <a:bodyPr/>
          <a:lstStyle/>
          <a:p>
            <a:pPr eaLnBrk="1" hangingPunct="1"/>
            <a:r>
              <a:rPr lang="zh-CN" altLang="en-US" smtClean="0"/>
              <a:t>2.  MD5杂凑算法</a:t>
            </a:r>
            <a:endParaRPr lang="zh-CN" alt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827088" y="549275"/>
            <a:ext cx="4116387" cy="509588"/>
          </a:xfrm>
        </p:spPr>
        <p:txBody>
          <a:bodyPr/>
          <a:lstStyle/>
          <a:p>
            <a:pPr algn="l" eaLnBrk="1" hangingPunct="1"/>
            <a:r>
              <a:rPr lang="zh-CN" altLang="zh-CN" sz="2500" smtClean="0">
                <a:ea typeface="华文行楷" panose="02010800040101010101" pitchFamily="2" charset="-122"/>
              </a:rPr>
              <a:t>MD</a:t>
            </a:r>
            <a:r>
              <a:rPr lang="zh-CN" sz="2500" smtClean="0">
                <a:ea typeface="华文行楷" panose="02010800040101010101" pitchFamily="2" charset="-122"/>
              </a:rPr>
              <a:t>系列</a:t>
            </a:r>
            <a:endParaRPr lang="zh-CN" sz="2500" smtClean="0">
              <a:ea typeface="华文行楷" panose="02010800040101010101" pitchFamily="2" charset="-122"/>
            </a:endParaRPr>
          </a:p>
        </p:txBody>
      </p:sp>
      <p:sp>
        <p:nvSpPr>
          <p:cNvPr id="77827" name="Rectangle 3"/>
          <p:cNvSpPr>
            <a:spLocks noGrp="1" noChangeArrowheads="1"/>
          </p:cNvSpPr>
          <p:nvPr>
            <p:ph type="body" idx="1"/>
          </p:nvPr>
        </p:nvSpPr>
        <p:spPr>
          <a:xfrm>
            <a:off x="323850" y="1270000"/>
            <a:ext cx="8712200" cy="5040313"/>
          </a:xfrm>
        </p:spPr>
        <p:txBody>
          <a:bodyPr/>
          <a:lstStyle/>
          <a:p>
            <a:pPr eaLnBrk="1" hangingPunct="1">
              <a:lnSpc>
                <a:spcPct val="90000"/>
              </a:lnSpc>
            </a:pPr>
            <a:r>
              <a:rPr lang="en-US" altLang="zh-CN" sz="2400" b="1" smtClean="0"/>
              <a:t>MIT </a:t>
            </a:r>
            <a:r>
              <a:rPr lang="zh-TW" altLang="en-US" sz="2400" b="1" smtClean="0"/>
              <a:t>一系列</a:t>
            </a:r>
            <a:r>
              <a:rPr lang="zh-CN" altLang="en-US" sz="2400" b="1" smtClean="0"/>
              <a:t>散列</a:t>
            </a:r>
            <a:r>
              <a:rPr lang="zh-TW" altLang="en-US" sz="2400" b="1" smtClean="0"/>
              <a:t>算法 </a:t>
            </a:r>
            <a:r>
              <a:rPr lang="en-US" altLang="zh-CN" sz="2400" b="1" smtClean="0"/>
              <a:t>(Ron</a:t>
            </a:r>
            <a:r>
              <a:rPr lang="zh-CN" altLang="en-US" sz="2400" b="1" smtClean="0"/>
              <a:t>al</a:t>
            </a:r>
            <a:r>
              <a:rPr lang="en-US" altLang="zh-CN" sz="2400" b="1" smtClean="0"/>
              <a:t> Rivest </a:t>
            </a:r>
            <a:r>
              <a:rPr lang="zh-CN" altLang="en-US" sz="2400" b="1" smtClean="0"/>
              <a:t>设计</a:t>
            </a:r>
            <a:r>
              <a:rPr lang="en-US" altLang="zh-CN" sz="2400" b="1" smtClean="0"/>
              <a:t>) </a:t>
            </a:r>
            <a:endParaRPr lang="en-US" altLang="zh-CN" sz="2400" b="1" smtClean="0"/>
          </a:p>
          <a:p>
            <a:pPr lvl="2" eaLnBrk="1" hangingPunct="1">
              <a:lnSpc>
                <a:spcPct val="90000"/>
              </a:lnSpc>
            </a:pPr>
            <a:r>
              <a:rPr lang="zh-CN" altLang="en-US" sz="2000" b="1" smtClean="0"/>
              <a:t>http://theory.lcs.mit.edu/~rivest/</a:t>
            </a:r>
            <a:endParaRPr lang="zh-CN" altLang="en-US" sz="2000" b="1" smtClean="0"/>
          </a:p>
          <a:p>
            <a:pPr lvl="2" eaLnBrk="1" hangingPunct="1">
              <a:lnSpc>
                <a:spcPct val="90000"/>
              </a:lnSpc>
            </a:pPr>
            <a:r>
              <a:rPr lang="zh-CN" altLang="en-US" sz="2000" smtClean="0"/>
              <a:t>1990年10月, 著名密码学家R. L. Rivest在MIT (Massachusetts Institute of Technology)提出了一种Hash函数,作为RFC 1320 (RFC:互联网研究和开发机构工作记录)公开发表,称为MD4. </a:t>
            </a:r>
            <a:endParaRPr lang="zh-CN" altLang="en-US" sz="2000" smtClean="0"/>
          </a:p>
          <a:p>
            <a:pPr eaLnBrk="1" hangingPunct="1">
              <a:lnSpc>
                <a:spcPct val="90000"/>
              </a:lnSpc>
            </a:pPr>
            <a:r>
              <a:rPr lang="en-US" altLang="zh-CN" sz="2400" b="1" smtClean="0"/>
              <a:t>Message Digest (MD)</a:t>
            </a:r>
            <a:endParaRPr lang="en-US" altLang="zh-CN" sz="2400" b="1" smtClean="0"/>
          </a:p>
          <a:p>
            <a:pPr lvl="1" eaLnBrk="1" hangingPunct="1">
              <a:lnSpc>
                <a:spcPct val="90000"/>
              </a:lnSpc>
            </a:pPr>
            <a:r>
              <a:rPr lang="en-US" altLang="zh-CN" sz="2000" b="1" smtClean="0"/>
              <a:t>MD2 (RFC 1319) </a:t>
            </a:r>
            <a:endParaRPr lang="en-US" altLang="zh-CN" sz="2000" b="1" smtClean="0"/>
          </a:p>
          <a:p>
            <a:pPr lvl="1" eaLnBrk="1" hangingPunct="1">
              <a:lnSpc>
                <a:spcPct val="90000"/>
              </a:lnSpc>
            </a:pPr>
            <a:r>
              <a:rPr lang="en-US" altLang="zh-CN" sz="2000" b="1" smtClean="0"/>
              <a:t>MD4 (RFC 1320) </a:t>
            </a:r>
            <a:endParaRPr lang="en-US" altLang="zh-CN" sz="2000" b="1" smtClean="0"/>
          </a:p>
          <a:p>
            <a:pPr lvl="1" eaLnBrk="1" hangingPunct="1">
              <a:lnSpc>
                <a:spcPct val="90000"/>
              </a:lnSpc>
            </a:pPr>
            <a:r>
              <a:rPr lang="en-US" altLang="zh-CN" sz="2000" b="1" smtClean="0"/>
              <a:t>MD5 (RFC 1321) </a:t>
            </a:r>
            <a:r>
              <a:rPr lang="zh-CN" altLang="en-US" sz="2400" b="1" smtClean="0">
                <a:hlinkClick r:id="rId1"/>
              </a:rPr>
              <a:t>http://www.ietf.org/rfc/rfc1321.txt</a:t>
            </a:r>
            <a:endParaRPr lang="zh-CN" altLang="en-US" sz="2400" b="1" smtClean="0"/>
          </a:p>
          <a:p>
            <a:pPr eaLnBrk="1" hangingPunct="1">
              <a:lnSpc>
                <a:spcPct val="90000"/>
              </a:lnSpc>
            </a:pPr>
            <a:r>
              <a:rPr lang="zh-CN" altLang="en-US" sz="2000" b="1" smtClean="0"/>
              <a:t>应用</a:t>
            </a:r>
            <a:endParaRPr lang="zh-CN" altLang="en-US" sz="2000" b="1" smtClean="0"/>
          </a:p>
          <a:p>
            <a:pPr lvl="1" eaLnBrk="1" hangingPunct="1">
              <a:lnSpc>
                <a:spcPct val="90000"/>
              </a:lnSpc>
            </a:pPr>
            <a:r>
              <a:rPr lang="zh-CN" altLang="en-US" sz="2000" b="1" smtClean="0"/>
              <a:t>曾经是最广泛的摘要算法</a:t>
            </a:r>
            <a:endParaRPr lang="zh-CN" altLang="en-US" sz="2000" b="1" smtClean="0"/>
          </a:p>
          <a:p>
            <a:pPr lvl="1" eaLnBrk="1" hangingPunct="1">
              <a:lnSpc>
                <a:spcPct val="90000"/>
              </a:lnSpc>
            </a:pPr>
            <a:r>
              <a:rPr lang="zh-CN" altLang="en-US" sz="2000" b="1" smtClean="0"/>
              <a:t>但是摘要太短(128bits)</a:t>
            </a:r>
            <a:endParaRPr lang="zh-CN" altLang="en-US" sz="2000" b="1" smtClean="0"/>
          </a:p>
          <a:p>
            <a:pPr lvl="1" eaLnBrk="1" hangingPunct="1">
              <a:lnSpc>
                <a:spcPct val="90000"/>
              </a:lnSpc>
            </a:pPr>
            <a:r>
              <a:rPr lang="zh-CN" altLang="en-US" sz="2000" b="1" smtClean="0"/>
              <a:t>而SHA有160bits</a:t>
            </a:r>
            <a:endParaRPr lang="zh-CN" altLang="en-US" sz="2000" b="1"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xfrm>
            <a:off x="457200" y="1812925"/>
            <a:ext cx="8580438" cy="4856163"/>
          </a:xfrm>
        </p:spPr>
        <p:txBody>
          <a:bodyPr/>
          <a:lstStyle/>
          <a:p>
            <a:pPr>
              <a:lnSpc>
                <a:spcPct val="90000"/>
              </a:lnSpc>
              <a:spcBef>
                <a:spcPct val="0"/>
              </a:spcBef>
            </a:pPr>
            <a:r>
              <a:rPr lang="zh-CN" altLang="zh-CN" sz="2400" b="1" smtClean="0">
                <a:solidFill>
                  <a:srgbClr val="CC00CC"/>
                </a:solidFill>
              </a:rPr>
              <a:t>MD4</a:t>
            </a:r>
            <a:r>
              <a:rPr lang="zh-CN" sz="2400" b="1" smtClean="0">
                <a:solidFill>
                  <a:srgbClr val="CC00CC"/>
                </a:solidFill>
              </a:rPr>
              <a:t>的设计目标</a:t>
            </a:r>
            <a:endParaRPr lang="zh-CN" sz="2400" b="1" smtClean="0">
              <a:solidFill>
                <a:srgbClr val="CC00CC"/>
              </a:solidFill>
            </a:endParaRPr>
          </a:p>
          <a:p>
            <a:pPr lvl="1">
              <a:lnSpc>
                <a:spcPct val="90000"/>
              </a:lnSpc>
              <a:spcBef>
                <a:spcPct val="0"/>
              </a:spcBef>
              <a:buFontTx/>
              <a:buChar char="•"/>
            </a:pPr>
            <a:r>
              <a:rPr lang="zh-CN" sz="2400" b="1" smtClean="0"/>
              <a:t>安全性：</a:t>
            </a:r>
            <a:endParaRPr lang="zh-CN" sz="2400" b="1" smtClean="0"/>
          </a:p>
          <a:p>
            <a:pPr lvl="1">
              <a:lnSpc>
                <a:spcPct val="90000"/>
              </a:lnSpc>
              <a:spcBef>
                <a:spcPct val="0"/>
              </a:spcBef>
              <a:buFontTx/>
              <a:buChar char="•"/>
            </a:pPr>
            <a:r>
              <a:rPr lang="zh-CN" sz="2400" b="1" smtClean="0"/>
              <a:t>速度：</a:t>
            </a:r>
            <a:r>
              <a:rPr lang="zh-CN" altLang="zh-CN" sz="2400" b="1" smtClean="0"/>
              <a:t>32</a:t>
            </a:r>
            <a:r>
              <a:rPr lang="zh-CN" sz="2400" b="1" smtClean="0"/>
              <a:t>位体系结构下计算速度快</a:t>
            </a:r>
            <a:r>
              <a:rPr lang="zh-CN" altLang="zh-CN" sz="2400" b="1" smtClean="0"/>
              <a:t>.</a:t>
            </a:r>
            <a:endParaRPr lang="zh-CN" altLang="zh-CN" sz="2400" b="1" smtClean="0"/>
          </a:p>
          <a:p>
            <a:pPr lvl="1">
              <a:lnSpc>
                <a:spcPct val="90000"/>
              </a:lnSpc>
              <a:spcBef>
                <a:spcPct val="0"/>
              </a:spcBef>
              <a:buFontTx/>
              <a:buChar char="•"/>
            </a:pPr>
            <a:r>
              <a:rPr lang="zh-CN" sz="2400" b="1" smtClean="0"/>
              <a:t>简明与紧凑：易于编程</a:t>
            </a:r>
            <a:r>
              <a:rPr lang="zh-CN" altLang="zh-CN" sz="2400" b="1" smtClean="0"/>
              <a:t>.</a:t>
            </a:r>
            <a:endParaRPr lang="zh-CN" altLang="zh-CN" sz="2400" b="1" smtClean="0"/>
          </a:p>
          <a:p>
            <a:pPr lvl="1">
              <a:lnSpc>
                <a:spcPct val="90000"/>
              </a:lnSpc>
              <a:spcBef>
                <a:spcPct val="0"/>
              </a:spcBef>
              <a:buFontTx/>
              <a:buChar char="•"/>
            </a:pPr>
            <a:r>
              <a:rPr lang="zh-CN" sz="2400" b="1" smtClean="0"/>
              <a:t>有利的小数在前的结构</a:t>
            </a:r>
            <a:r>
              <a:rPr lang="zh-CN" altLang="zh-CN" sz="2400" b="1" smtClean="0"/>
              <a:t>(Intel 80xxx, Pentium )</a:t>
            </a:r>
            <a:endParaRPr lang="zh-CN" altLang="zh-CN" sz="2400" b="1" smtClean="0"/>
          </a:p>
          <a:p>
            <a:pPr lvl="1">
              <a:lnSpc>
                <a:spcPct val="90000"/>
              </a:lnSpc>
              <a:spcBef>
                <a:spcPct val="0"/>
              </a:spcBef>
              <a:buFontTx/>
              <a:buChar char="•"/>
            </a:pPr>
            <a:endParaRPr lang="zh-CN" altLang="zh-CN" sz="2400" b="1" smtClean="0"/>
          </a:p>
          <a:p>
            <a:pPr>
              <a:lnSpc>
                <a:spcPct val="90000"/>
              </a:lnSpc>
              <a:spcBef>
                <a:spcPct val="0"/>
              </a:spcBef>
            </a:pPr>
            <a:r>
              <a:rPr lang="zh-CN" altLang="zh-CN" sz="2400" b="1" smtClean="0">
                <a:solidFill>
                  <a:srgbClr val="CC00CC"/>
                </a:solidFill>
              </a:rPr>
              <a:t>MD4</a:t>
            </a:r>
            <a:r>
              <a:rPr lang="zh-CN" sz="2400" b="1" smtClean="0">
                <a:solidFill>
                  <a:srgbClr val="CC00CC"/>
                </a:solidFill>
              </a:rPr>
              <a:t>与</a:t>
            </a:r>
            <a:r>
              <a:rPr lang="zh-CN" altLang="zh-CN" sz="2400" b="1" smtClean="0">
                <a:solidFill>
                  <a:srgbClr val="CC00CC"/>
                </a:solidFill>
              </a:rPr>
              <a:t>MD5</a:t>
            </a:r>
            <a:r>
              <a:rPr lang="zh-CN" sz="2400" b="1" smtClean="0">
                <a:solidFill>
                  <a:srgbClr val="CC00CC"/>
                </a:solidFill>
              </a:rPr>
              <a:t>的区别</a:t>
            </a:r>
            <a:endParaRPr lang="zh-CN" sz="2400" b="1" smtClean="0">
              <a:solidFill>
                <a:srgbClr val="CC00CC"/>
              </a:solidFill>
            </a:endParaRPr>
          </a:p>
          <a:p>
            <a:pPr lvl="1">
              <a:lnSpc>
                <a:spcPct val="90000"/>
              </a:lnSpc>
              <a:spcBef>
                <a:spcPct val="0"/>
              </a:spcBef>
              <a:buFontTx/>
              <a:buChar char="•"/>
            </a:pPr>
            <a:r>
              <a:rPr lang="zh-CN" altLang="zh-CN" sz="2400" b="1" smtClean="0"/>
              <a:t>MD4</a:t>
            </a:r>
            <a:r>
              <a:rPr lang="zh-CN" sz="2400" b="1" smtClean="0"/>
              <a:t>用</a:t>
            </a:r>
            <a:r>
              <a:rPr lang="zh-CN" altLang="zh-CN" sz="2400" b="1" smtClean="0"/>
              <a:t>3</a:t>
            </a:r>
            <a:r>
              <a:rPr lang="zh-CN" sz="2400" b="1" smtClean="0"/>
              <a:t>轮</a:t>
            </a:r>
            <a:r>
              <a:rPr lang="zh-CN" altLang="zh-CN" sz="2400" b="1" smtClean="0"/>
              <a:t>,</a:t>
            </a:r>
            <a:r>
              <a:rPr lang="zh-CN" sz="2400" b="1" smtClean="0"/>
              <a:t>每轮</a:t>
            </a:r>
            <a:r>
              <a:rPr lang="zh-CN" altLang="zh-CN" sz="2400" b="1" smtClean="0"/>
              <a:t>16 </a:t>
            </a:r>
            <a:r>
              <a:rPr lang="zh-CN" sz="2400" b="1" smtClean="0"/>
              <a:t>步</a:t>
            </a:r>
            <a:r>
              <a:rPr lang="zh-CN" altLang="zh-CN" sz="2400" b="1" smtClean="0"/>
              <a:t>,MD5</a:t>
            </a:r>
            <a:r>
              <a:rPr lang="zh-CN" sz="2400" b="1" smtClean="0"/>
              <a:t>用</a:t>
            </a:r>
            <a:r>
              <a:rPr lang="zh-CN" altLang="zh-CN" sz="2400" b="1" smtClean="0"/>
              <a:t>4</a:t>
            </a:r>
            <a:r>
              <a:rPr lang="zh-CN" sz="2400" b="1" smtClean="0"/>
              <a:t>轮</a:t>
            </a:r>
            <a:r>
              <a:rPr lang="zh-CN" altLang="zh-CN" sz="2400" b="1" smtClean="0"/>
              <a:t>,</a:t>
            </a:r>
            <a:r>
              <a:rPr lang="zh-CN" sz="2400" b="1" smtClean="0"/>
              <a:t>每轮</a:t>
            </a:r>
            <a:r>
              <a:rPr lang="zh-CN" altLang="zh-CN" sz="2400" b="1" smtClean="0"/>
              <a:t>16</a:t>
            </a:r>
            <a:r>
              <a:rPr lang="zh-CN" sz="2400" b="1" smtClean="0"/>
              <a:t>步</a:t>
            </a:r>
            <a:r>
              <a:rPr lang="zh-CN" altLang="zh-CN" sz="2400" b="1" smtClean="0"/>
              <a:t>.</a:t>
            </a:r>
            <a:endParaRPr lang="zh-CN" altLang="zh-CN" sz="2400" b="1" smtClean="0"/>
          </a:p>
          <a:p>
            <a:pPr lvl="1">
              <a:lnSpc>
                <a:spcPct val="90000"/>
              </a:lnSpc>
              <a:spcBef>
                <a:spcPct val="0"/>
              </a:spcBef>
              <a:buFontTx/>
              <a:buChar char="•"/>
            </a:pPr>
            <a:r>
              <a:rPr lang="zh-CN" altLang="zh-CN" sz="2400" b="1" smtClean="0"/>
              <a:t>MD4</a:t>
            </a:r>
            <a:r>
              <a:rPr lang="zh-CN" sz="2400" b="1" smtClean="0"/>
              <a:t>中第一轮没有常量加；</a:t>
            </a:r>
            <a:r>
              <a:rPr lang="zh-CN" altLang="zh-CN" sz="2400" b="1" smtClean="0"/>
              <a:t>MD5</a:t>
            </a:r>
            <a:r>
              <a:rPr lang="zh-CN" sz="2400" b="1" smtClean="0"/>
              <a:t>中</a:t>
            </a:r>
            <a:r>
              <a:rPr lang="zh-CN" altLang="zh-CN" sz="2400" b="1" smtClean="0"/>
              <a:t>64</a:t>
            </a:r>
            <a:r>
              <a:rPr lang="zh-CN" sz="2400" b="1" smtClean="0"/>
              <a:t>步每一步用了一个不同的常量   </a:t>
            </a:r>
            <a:r>
              <a:rPr lang="zh-CN" altLang="zh-CN" sz="2400" b="1" smtClean="0"/>
              <a:t>T[i]</a:t>
            </a:r>
            <a:r>
              <a:rPr lang="zh-CN" sz="2400" b="1" smtClean="0"/>
              <a:t>；</a:t>
            </a:r>
            <a:endParaRPr lang="zh-CN" sz="2400" b="1" smtClean="0"/>
          </a:p>
          <a:p>
            <a:pPr lvl="1">
              <a:lnSpc>
                <a:spcPct val="90000"/>
              </a:lnSpc>
              <a:spcBef>
                <a:spcPct val="0"/>
              </a:spcBef>
              <a:buFontTx/>
              <a:buChar char="•"/>
            </a:pPr>
            <a:r>
              <a:rPr lang="zh-CN" altLang="zh-CN" sz="2400" b="1" smtClean="0"/>
              <a:t>MD5</a:t>
            </a:r>
            <a:r>
              <a:rPr lang="zh-CN" sz="2400" b="1" smtClean="0"/>
              <a:t>用了四个基本逻辑函数，每轮一个；</a:t>
            </a:r>
            <a:r>
              <a:rPr lang="zh-CN" altLang="zh-CN" sz="2400" b="1" smtClean="0"/>
              <a:t>MD4</a:t>
            </a:r>
            <a:r>
              <a:rPr lang="zh-CN" sz="2400" b="1" smtClean="0"/>
              <a:t>用了三个</a:t>
            </a:r>
            <a:r>
              <a:rPr lang="zh-CN" altLang="zh-CN" sz="2400" b="1" smtClean="0"/>
              <a:t>.</a:t>
            </a:r>
            <a:endParaRPr lang="zh-CN" altLang="zh-CN" sz="2400" b="1" smtClean="0"/>
          </a:p>
          <a:p>
            <a:pPr lvl="1">
              <a:lnSpc>
                <a:spcPct val="90000"/>
              </a:lnSpc>
              <a:spcBef>
                <a:spcPct val="0"/>
              </a:spcBef>
              <a:buFontTx/>
              <a:buChar char="•"/>
            </a:pPr>
            <a:r>
              <a:rPr lang="zh-CN" altLang="zh-CN" sz="2400" b="1" smtClean="0"/>
              <a:t>MD5</a:t>
            </a:r>
            <a:r>
              <a:rPr lang="zh-CN" sz="2400" b="1" smtClean="0"/>
              <a:t>每轮加上前一步的结果；</a:t>
            </a:r>
            <a:r>
              <a:rPr lang="zh-CN" altLang="zh-CN" sz="2400" b="1" smtClean="0"/>
              <a:t>MD4</a:t>
            </a:r>
            <a:r>
              <a:rPr lang="zh-CN" sz="2400" b="1" smtClean="0"/>
              <a:t>没有</a:t>
            </a:r>
            <a:r>
              <a:rPr lang="zh-CN" altLang="zh-CN" sz="2400" b="1" smtClean="0"/>
              <a:t>.</a:t>
            </a:r>
            <a:endParaRPr lang="zh-CN" altLang="zh-CN" sz="2400" smtClean="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107950" y="909638"/>
            <a:ext cx="8858250" cy="3967162"/>
          </a:xfrm>
        </p:spPr>
        <p:txBody>
          <a:bodyPr>
            <a:spAutoFit/>
          </a:bodyPr>
          <a:lstStyle/>
          <a:p>
            <a:pPr eaLnBrk="1" hangingPunct="1"/>
            <a:r>
              <a:rPr lang="zh-CN" altLang="zh-CN" sz="2400" smtClean="0"/>
              <a:t>MD5(MD:message digest,</a:t>
            </a:r>
            <a:r>
              <a:rPr lang="zh-CN" sz="2400" smtClean="0"/>
              <a:t>消息摘要</a:t>
            </a:r>
            <a:r>
              <a:rPr lang="zh-CN" altLang="zh-CN" sz="2400" smtClean="0"/>
              <a:t>) </a:t>
            </a:r>
            <a:endParaRPr lang="zh-CN" altLang="zh-CN" sz="2400" smtClean="0"/>
          </a:p>
          <a:p>
            <a:pPr eaLnBrk="1" hangingPunct="1">
              <a:buFontTx/>
              <a:buNone/>
            </a:pPr>
            <a:r>
              <a:rPr lang="zh-CN" altLang="zh-CN" sz="2400" smtClean="0"/>
              <a:t>    MD5</a:t>
            </a:r>
            <a:r>
              <a:rPr lang="zh-CN" sz="2400" smtClean="0"/>
              <a:t>是</a:t>
            </a:r>
            <a:r>
              <a:rPr lang="zh-CN" altLang="zh-CN" sz="2400" smtClean="0"/>
              <a:t>MD4</a:t>
            </a:r>
            <a:r>
              <a:rPr lang="zh-CN" sz="2400" smtClean="0"/>
              <a:t>的改进版本</a:t>
            </a:r>
            <a:r>
              <a:rPr lang="zh-CN" altLang="zh-CN" sz="2400" smtClean="0"/>
              <a:t>, </a:t>
            </a:r>
            <a:r>
              <a:rPr lang="zh-CN" sz="2400" smtClean="0"/>
              <a:t>于</a:t>
            </a:r>
            <a:r>
              <a:rPr lang="zh-CN" altLang="zh-CN" sz="2400" smtClean="0"/>
              <a:t>1992</a:t>
            </a:r>
            <a:r>
              <a:rPr lang="zh-CN" sz="2400" smtClean="0"/>
              <a:t>年</a:t>
            </a:r>
            <a:r>
              <a:rPr lang="zh-CN" altLang="zh-CN" sz="2400" smtClean="0"/>
              <a:t>4</a:t>
            </a:r>
            <a:r>
              <a:rPr lang="zh-CN" sz="2400" smtClean="0"/>
              <a:t>月作为</a:t>
            </a:r>
            <a:r>
              <a:rPr lang="zh-CN" altLang="zh-CN" sz="2400" smtClean="0"/>
              <a:t>RFC 1321</a:t>
            </a:r>
            <a:r>
              <a:rPr lang="zh-CN" sz="2400" smtClean="0"/>
              <a:t>公开发表</a:t>
            </a:r>
            <a:r>
              <a:rPr lang="zh-CN" altLang="zh-CN" sz="2400" smtClean="0"/>
              <a:t>.</a:t>
            </a:r>
            <a:endParaRPr lang="zh-CN" altLang="zh-CN" sz="2400" smtClean="0"/>
          </a:p>
          <a:p>
            <a:pPr eaLnBrk="1" hangingPunct="1">
              <a:buFontTx/>
              <a:buNone/>
            </a:pPr>
            <a:endParaRPr lang="zh-CN" altLang="zh-CN" sz="2400" smtClean="0"/>
          </a:p>
          <a:p>
            <a:pPr eaLnBrk="1" hangingPunct="1"/>
            <a:r>
              <a:rPr lang="zh-CN" altLang="zh-CN" sz="2400" smtClean="0"/>
              <a:t>MD5</a:t>
            </a:r>
            <a:r>
              <a:rPr lang="zh-CN" sz="2400" smtClean="0"/>
              <a:t>特性</a:t>
            </a:r>
            <a:endParaRPr lang="zh-CN" sz="2400" smtClean="0"/>
          </a:p>
          <a:p>
            <a:pPr lvl="1" eaLnBrk="1" hangingPunct="1"/>
            <a:r>
              <a:rPr lang="zh-CN" sz="2400" b="1" smtClean="0"/>
              <a:t>直接构造法</a:t>
            </a:r>
            <a:r>
              <a:rPr lang="zh-CN" altLang="zh-CN" sz="2400" b="1" smtClean="0"/>
              <a:t>: </a:t>
            </a:r>
            <a:r>
              <a:rPr lang="zh-CN" sz="2400" b="1" smtClean="0"/>
              <a:t>不依赖任何密码系统和假设条件 </a:t>
            </a:r>
            <a:endParaRPr lang="zh-CN" sz="2400" b="1" smtClean="0"/>
          </a:p>
          <a:p>
            <a:pPr lvl="1" eaLnBrk="1" hangingPunct="1"/>
            <a:r>
              <a:rPr lang="zh-CN" sz="2400" b="1" smtClean="0"/>
              <a:t>算法简洁</a:t>
            </a:r>
            <a:endParaRPr lang="zh-CN" sz="2400" b="1" smtClean="0"/>
          </a:p>
          <a:p>
            <a:pPr lvl="1" eaLnBrk="1" hangingPunct="1"/>
            <a:r>
              <a:rPr lang="zh-CN" sz="2400" b="1" smtClean="0"/>
              <a:t>计算速度快</a:t>
            </a:r>
            <a:endParaRPr lang="zh-CN" sz="2400" b="1" smtClean="0"/>
          </a:p>
          <a:p>
            <a:pPr lvl="1" eaLnBrk="1" hangingPunct="1"/>
            <a:r>
              <a:rPr lang="zh-CN" sz="2400" b="1" smtClean="0"/>
              <a:t>特别适合</a:t>
            </a:r>
            <a:r>
              <a:rPr lang="zh-CN" altLang="zh-CN" sz="2400" b="1" smtClean="0"/>
              <a:t>32</a:t>
            </a:r>
            <a:r>
              <a:rPr lang="zh-CN" sz="2400" b="1" smtClean="0"/>
              <a:t>位计算机软件实现</a:t>
            </a:r>
            <a:endParaRPr lang="zh-CN" sz="2400" b="1" smtClean="0"/>
          </a:p>
          <a:p>
            <a:pPr lvl="1" eaLnBrk="1" hangingPunct="1"/>
            <a:r>
              <a:rPr lang="zh-CN" sz="2400" b="1" smtClean="0"/>
              <a:t>倾向于使用低端结构</a:t>
            </a:r>
            <a:r>
              <a:rPr lang="zh-CN" altLang="zh-CN" sz="2400" b="1" smtClean="0"/>
              <a:t>.</a:t>
            </a:r>
            <a:endParaRPr lang="zh-CN" altLang="zh-CN" sz="2400" b="1"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subTitle" idx="1"/>
          </p:nvPr>
        </p:nvSpPr>
        <p:spPr>
          <a:xfrm>
            <a:off x="304800" y="1447800"/>
            <a:ext cx="8732838" cy="5076825"/>
          </a:xfrm>
        </p:spPr>
        <p:txBody>
          <a:bodyPr/>
          <a:lstStyle/>
          <a:p>
            <a:pPr marL="287655" indent="-6350" algn="l" eaLnBrk="1" hangingPunct="1">
              <a:lnSpc>
                <a:spcPct val="80000"/>
              </a:lnSpc>
            </a:pPr>
            <a:r>
              <a:rPr lang="zh-CN" altLang="zh-CN" sz="2400" smtClean="0"/>
              <a:t>MD5</a:t>
            </a:r>
            <a:r>
              <a:rPr lang="zh-CN" sz="2400" smtClean="0"/>
              <a:t>算法采用迭代型散列函数的一般结构，算法的框图如下图所示。</a:t>
            </a:r>
            <a:endParaRPr lang="zh-CN" sz="2400" smtClean="0"/>
          </a:p>
          <a:p>
            <a:pPr marL="287655" indent="-6350" algn="l" eaLnBrk="1" hangingPunct="1">
              <a:lnSpc>
                <a:spcPct val="80000"/>
              </a:lnSpc>
            </a:pPr>
            <a:endParaRPr lang="zh-CN" altLang="zh-CN" sz="2400" smtClean="0"/>
          </a:p>
          <a:p>
            <a:pPr marL="287655" indent="-6350" algn="l" eaLnBrk="1" hangingPunct="1">
              <a:lnSpc>
                <a:spcPct val="80000"/>
              </a:lnSpc>
            </a:pPr>
            <a:r>
              <a:rPr lang="zh-CN" sz="2400" smtClean="0"/>
              <a:t>输入：任意长的消息（图中为</a:t>
            </a:r>
            <a:r>
              <a:rPr lang="zh-CN" altLang="zh-CN" sz="2400" smtClean="0"/>
              <a:t>K</a:t>
            </a:r>
            <a:r>
              <a:rPr lang="zh-CN" sz="2400" smtClean="0"/>
              <a:t>比特），分为</a:t>
            </a:r>
            <a:r>
              <a:rPr lang="zh-CN" altLang="zh-CN" sz="2400" smtClean="0"/>
              <a:t>512</a:t>
            </a:r>
            <a:r>
              <a:rPr lang="zh-CN" sz="2400" smtClean="0"/>
              <a:t>比特长的分组，</a:t>
            </a:r>
            <a:endParaRPr lang="zh-CN" sz="2400" smtClean="0"/>
          </a:p>
          <a:p>
            <a:pPr marL="287655" indent="-6350" algn="l" eaLnBrk="1" hangingPunct="1">
              <a:lnSpc>
                <a:spcPct val="80000"/>
              </a:lnSpc>
            </a:pPr>
            <a:r>
              <a:rPr lang="zh-CN" sz="2400" smtClean="0"/>
              <a:t>输出：</a:t>
            </a:r>
            <a:r>
              <a:rPr lang="zh-CN" altLang="zh-CN" sz="2400" smtClean="0"/>
              <a:t>128</a:t>
            </a:r>
            <a:r>
              <a:rPr lang="zh-CN" sz="2400" smtClean="0"/>
              <a:t>比特的消息摘要。</a:t>
            </a:r>
            <a:endParaRPr lang="zh-CN" sz="2400" smtClean="0"/>
          </a:p>
          <a:p>
            <a:pPr marL="287655" indent="-6350" eaLnBrk="1" hangingPunct="1">
              <a:lnSpc>
                <a:spcPct val="80000"/>
              </a:lnSpc>
            </a:pPr>
            <a:endParaRPr lang="zh-CN" altLang="zh-CN" sz="2400" smtClean="0"/>
          </a:p>
        </p:txBody>
      </p:sp>
      <p:sp>
        <p:nvSpPr>
          <p:cNvPr id="80899" name="Rectangle 3"/>
          <p:cNvSpPr>
            <a:spLocks noGrp="1" noChangeArrowheads="1"/>
          </p:cNvSpPr>
          <p:nvPr>
            <p:ph type="ctrTitle"/>
          </p:nvPr>
        </p:nvSpPr>
        <p:spPr>
          <a:xfrm>
            <a:off x="0" y="333375"/>
            <a:ext cx="5105400" cy="781050"/>
          </a:xfrm>
        </p:spPr>
        <p:txBody>
          <a:bodyPr/>
          <a:lstStyle/>
          <a:p>
            <a:pPr algn="l" eaLnBrk="1" hangingPunct="1"/>
            <a:r>
              <a:rPr lang="zh-CN" altLang="zh-CN" smtClean="0"/>
              <a:t>1  </a:t>
            </a:r>
            <a:r>
              <a:rPr lang="zh-CN" smtClean="0"/>
              <a:t>算法描述</a:t>
            </a:r>
            <a:endParaRPr lang="zh-CN" smtClean="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descr="xd67"/>
          <p:cNvPicPr>
            <a:picLocks noChangeAspect="1" noChangeArrowheads="1"/>
          </p:cNvPicPr>
          <p:nvPr/>
        </p:nvPicPr>
        <p:blipFill>
          <a:blip r:embed="rId1" cstate="print"/>
          <a:srcRect/>
          <a:stretch>
            <a:fillRect/>
          </a:stretch>
        </p:blipFill>
        <p:spPr bwMode="auto">
          <a:xfrm>
            <a:off x="533400" y="1524000"/>
            <a:ext cx="8153400" cy="4425950"/>
          </a:xfrm>
          <a:prstGeom prst="rect">
            <a:avLst/>
          </a:prstGeom>
          <a:noFill/>
          <a:ln w="9525">
            <a:noFill/>
            <a:miter lim="800000"/>
            <a:headEnd/>
            <a:tailEnd/>
          </a:ln>
        </p:spPr>
      </p:pic>
      <p:sp>
        <p:nvSpPr>
          <p:cNvPr id="81923" name="Rectangle 3"/>
          <p:cNvSpPr>
            <a:spLocks noChangeArrowheads="1"/>
          </p:cNvSpPr>
          <p:nvPr/>
        </p:nvSpPr>
        <p:spPr bwMode="auto">
          <a:xfrm>
            <a:off x="1143000" y="304800"/>
            <a:ext cx="4648200" cy="701675"/>
          </a:xfrm>
          <a:prstGeom prst="rect">
            <a:avLst/>
          </a:prstGeom>
          <a:noFill/>
          <a:ln w="9525">
            <a:noFill/>
            <a:miter lim="800000"/>
          </a:ln>
        </p:spPr>
        <p:txBody>
          <a:bodyPr>
            <a:spAutoFit/>
          </a:bodyPr>
          <a:lstStyle/>
          <a:p>
            <a:pPr>
              <a:spcBef>
                <a:spcPct val="20000"/>
              </a:spcBef>
              <a:buClr>
                <a:schemeClr val="folHlink"/>
              </a:buClr>
              <a:buSzPct val="60000"/>
              <a:buFont typeface="Wingdings" panose="05000000000000000000" pitchFamily="2" charset="2"/>
              <a:buNone/>
            </a:pPr>
            <a:r>
              <a:rPr lang="zh-CN" altLang="zh-CN" sz="4000" b="1">
                <a:solidFill>
                  <a:schemeClr val="hlink"/>
                </a:solidFill>
                <a:latin typeface="Tahoma" panose="020B0604030504040204" pitchFamily="34" charset="0"/>
              </a:rPr>
              <a:t>MD5</a:t>
            </a:r>
            <a:r>
              <a:rPr lang="zh-CN" sz="4000" b="1">
                <a:solidFill>
                  <a:schemeClr val="hlink"/>
                </a:solidFill>
                <a:latin typeface="Tahoma" panose="020B0604030504040204" pitchFamily="34" charset="0"/>
              </a:rPr>
              <a:t>的算法框图</a:t>
            </a:r>
            <a:endParaRPr lang="zh-CN" sz="4000" b="1">
              <a:solidFill>
                <a:schemeClr val="hlink"/>
              </a:solidFill>
              <a:latin typeface="Tahoma" panose="020B0604030504040204" pitchFamily="34" charset="0"/>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xfrm>
            <a:off x="34925" y="1125538"/>
            <a:ext cx="8858250" cy="4479925"/>
          </a:xfrm>
        </p:spPr>
        <p:txBody>
          <a:bodyPr>
            <a:spAutoFit/>
          </a:bodyPr>
          <a:lstStyle/>
          <a:p>
            <a:pPr eaLnBrk="1" hangingPunct="1"/>
            <a:r>
              <a:rPr lang="zh-CN" altLang="zh-CN" sz="2400" smtClean="0"/>
              <a:t>MD5</a:t>
            </a:r>
            <a:r>
              <a:rPr lang="zh-CN" sz="2400" smtClean="0"/>
              <a:t>算法的输入可以是任意长度的消息</a:t>
            </a:r>
            <a:r>
              <a:rPr lang="zh-CN" altLang="zh-CN" sz="2400" i="1" smtClean="0"/>
              <a:t>x</a:t>
            </a:r>
            <a:r>
              <a:rPr lang="zh-CN" sz="2400" smtClean="0"/>
              <a:t>，对输入消息按</a:t>
            </a:r>
            <a:r>
              <a:rPr lang="zh-CN" altLang="zh-CN" sz="2400" smtClean="0"/>
              <a:t>512</a:t>
            </a:r>
            <a:r>
              <a:rPr lang="zh-CN" sz="2400" smtClean="0"/>
              <a:t>位的分组为单位进行处理，输出</a:t>
            </a:r>
            <a:r>
              <a:rPr lang="zh-CN" altLang="zh-CN" sz="2400" smtClean="0"/>
              <a:t>128</a:t>
            </a:r>
            <a:r>
              <a:rPr lang="zh-CN" sz="2400" smtClean="0"/>
              <a:t>位的散列值</a:t>
            </a:r>
            <a:r>
              <a:rPr lang="zh-CN" altLang="zh-CN" sz="2400" i="1" smtClean="0"/>
              <a:t>MD</a:t>
            </a:r>
            <a:r>
              <a:rPr lang="zh-CN" altLang="zh-CN" sz="2400" smtClean="0"/>
              <a:t>(</a:t>
            </a:r>
            <a:r>
              <a:rPr lang="zh-CN" altLang="zh-CN" sz="2400" i="1" smtClean="0"/>
              <a:t>x</a:t>
            </a:r>
            <a:r>
              <a:rPr lang="zh-CN" altLang="zh-CN" sz="2400" smtClean="0"/>
              <a:t>)</a:t>
            </a:r>
            <a:r>
              <a:rPr lang="zh-CN" sz="2400" smtClean="0"/>
              <a:t>。整个算法分为五个步骤。 </a:t>
            </a:r>
            <a:endParaRPr lang="zh-CN" sz="2400" smtClean="0"/>
          </a:p>
          <a:p>
            <a:pPr eaLnBrk="1" hangingPunct="1"/>
            <a:endParaRPr lang="zh-CN" altLang="zh-CN" sz="2400" smtClean="0"/>
          </a:p>
          <a:p>
            <a:pPr eaLnBrk="1" hangingPunct="1"/>
            <a:r>
              <a:rPr lang="zh-CN" sz="2400" b="1" u="sng" smtClean="0"/>
              <a:t>步骤</a:t>
            </a:r>
            <a:r>
              <a:rPr lang="zh-CN" altLang="zh-CN" sz="2400" b="1" u="sng" smtClean="0"/>
              <a:t>1: </a:t>
            </a:r>
            <a:r>
              <a:rPr lang="zh-CN" sz="2400" smtClean="0"/>
              <a:t>增加填充位</a:t>
            </a:r>
            <a:endParaRPr lang="zh-CN" sz="2400" smtClean="0"/>
          </a:p>
          <a:p>
            <a:pPr lvl="1" eaLnBrk="1" hangingPunct="1"/>
            <a:r>
              <a:rPr lang="zh-CN" sz="2400" b="1" smtClean="0"/>
              <a:t>在消息</a:t>
            </a:r>
            <a:r>
              <a:rPr lang="zh-CN" altLang="zh-CN" sz="2400" b="1" i="1" smtClean="0"/>
              <a:t>x</a:t>
            </a:r>
            <a:r>
              <a:rPr lang="zh-CN" sz="2400" b="1" smtClean="0"/>
              <a:t>右边增加若干比特，使其长度与</a:t>
            </a:r>
            <a:r>
              <a:rPr lang="zh-CN" altLang="zh-CN" sz="2400" b="1" smtClean="0"/>
              <a:t>448</a:t>
            </a:r>
            <a:r>
              <a:rPr lang="zh-CN" sz="2400" b="1" smtClean="0"/>
              <a:t>模</a:t>
            </a:r>
            <a:r>
              <a:rPr lang="zh-CN" altLang="zh-CN" sz="2400" b="1" smtClean="0"/>
              <a:t>512</a:t>
            </a:r>
            <a:r>
              <a:rPr lang="zh-CN" sz="2400" b="1" smtClean="0"/>
              <a:t>同余。也就是说，填充后的消息长度比</a:t>
            </a:r>
            <a:r>
              <a:rPr lang="zh-CN" altLang="zh-CN" sz="2400" b="1" smtClean="0"/>
              <a:t>512</a:t>
            </a:r>
            <a:r>
              <a:rPr lang="zh-CN" sz="2400" b="1" smtClean="0"/>
              <a:t>的某个倍数少</a:t>
            </a:r>
            <a:r>
              <a:rPr lang="zh-CN" altLang="zh-CN" sz="2400" b="1" smtClean="0"/>
              <a:t>64</a:t>
            </a:r>
            <a:r>
              <a:rPr lang="zh-CN" sz="2400" b="1" smtClean="0"/>
              <a:t>位。</a:t>
            </a:r>
            <a:endParaRPr lang="zh-CN" sz="2400" b="1" smtClean="0"/>
          </a:p>
          <a:p>
            <a:pPr lvl="1" eaLnBrk="1" hangingPunct="1"/>
            <a:r>
              <a:rPr lang="zh-CN" sz="2400" b="1" smtClean="0"/>
              <a:t>即使消息本身已经满足上述长度要求，仍然需要进行填充。</a:t>
            </a:r>
            <a:endParaRPr lang="zh-CN" sz="2400" b="1" smtClean="0"/>
          </a:p>
          <a:p>
            <a:pPr lvl="1" eaLnBrk="1" hangingPunct="1"/>
            <a:r>
              <a:rPr lang="zh-CN" sz="2400" b="1" smtClean="0"/>
              <a:t>例如，若消息长为</a:t>
            </a:r>
            <a:r>
              <a:rPr lang="zh-CN" altLang="zh-CN" sz="2400" b="1" smtClean="0"/>
              <a:t>448</a:t>
            </a:r>
            <a:r>
              <a:rPr lang="zh-CN" sz="2400" b="1" smtClean="0"/>
              <a:t>，则仍需要填充</a:t>
            </a:r>
            <a:r>
              <a:rPr lang="zh-CN" altLang="zh-CN" sz="2400" b="1" smtClean="0"/>
              <a:t>512</a:t>
            </a:r>
            <a:r>
              <a:rPr lang="zh-CN" sz="2400" b="1" smtClean="0"/>
              <a:t>位使其长度为</a:t>
            </a:r>
            <a:r>
              <a:rPr lang="zh-CN" altLang="zh-CN" sz="2400" b="1" smtClean="0"/>
              <a:t>960</a:t>
            </a:r>
            <a:r>
              <a:rPr lang="zh-CN" sz="2400" b="1" smtClean="0"/>
              <a:t>位。填充位数在</a:t>
            </a:r>
            <a:r>
              <a:rPr lang="zh-CN" altLang="zh-CN" sz="2400" b="1" smtClean="0"/>
              <a:t>1</a:t>
            </a:r>
            <a:r>
              <a:rPr lang="zh-CN" sz="2400" b="1" smtClean="0"/>
              <a:t>到</a:t>
            </a:r>
            <a:r>
              <a:rPr lang="zh-CN" altLang="zh-CN" sz="2400" b="1" smtClean="0"/>
              <a:t>512</a:t>
            </a:r>
            <a:r>
              <a:rPr lang="zh-CN" sz="2400" b="1" smtClean="0"/>
              <a:t>之间。填充比特的第一位是</a:t>
            </a:r>
            <a:r>
              <a:rPr lang="zh-CN" altLang="zh-CN" sz="2400" b="1" smtClean="0"/>
              <a:t>1</a:t>
            </a:r>
            <a:r>
              <a:rPr lang="zh-CN" sz="2400" b="1" smtClean="0"/>
              <a:t>，其它均为</a:t>
            </a:r>
            <a:r>
              <a:rPr lang="zh-CN" altLang="zh-CN" sz="2400" b="1" smtClean="0"/>
              <a:t>0</a:t>
            </a:r>
            <a:r>
              <a:rPr lang="zh-CN" sz="2400" b="1" smtClean="0"/>
              <a:t>。</a:t>
            </a:r>
            <a:endParaRPr lang="zh-CN" sz="2400" b="1"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xfrm>
            <a:off x="323850" y="838200"/>
            <a:ext cx="8713788" cy="5124450"/>
          </a:xfrm>
        </p:spPr>
        <p:txBody>
          <a:bodyPr>
            <a:spAutoFit/>
          </a:bodyPr>
          <a:lstStyle/>
          <a:p>
            <a:pPr eaLnBrk="1" hangingPunct="1"/>
            <a:r>
              <a:rPr lang="zh-CN" sz="2400" smtClean="0"/>
              <a:t>步骤</a:t>
            </a:r>
            <a:r>
              <a:rPr lang="zh-CN" altLang="zh-CN" sz="2400" smtClean="0"/>
              <a:t>2: </a:t>
            </a:r>
            <a:r>
              <a:rPr lang="zh-CN" sz="2400" smtClean="0"/>
              <a:t>附加消息长度值</a:t>
            </a:r>
            <a:endParaRPr lang="zh-CN" sz="2400" smtClean="0"/>
          </a:p>
          <a:p>
            <a:pPr eaLnBrk="1" hangingPunct="1">
              <a:buFontTx/>
              <a:buNone/>
            </a:pPr>
            <a:r>
              <a:rPr lang="zh-CN" altLang="zh-CN" sz="2400" smtClean="0"/>
              <a:t>    </a:t>
            </a:r>
            <a:r>
              <a:rPr lang="zh-CN" sz="2400" b="1" smtClean="0"/>
              <a:t>用</a:t>
            </a:r>
            <a:r>
              <a:rPr lang="zh-CN" altLang="zh-CN" sz="2400" b="1" smtClean="0"/>
              <a:t>64</a:t>
            </a:r>
            <a:r>
              <a:rPr lang="zh-CN" sz="2400" b="1" smtClean="0"/>
              <a:t>位表示原始消息</a:t>
            </a:r>
            <a:r>
              <a:rPr lang="zh-CN" altLang="zh-CN" sz="2400" b="1" i="1" smtClean="0"/>
              <a:t>x</a:t>
            </a:r>
            <a:r>
              <a:rPr lang="zh-CN" sz="2400" b="1" smtClean="0"/>
              <a:t>的长度，并将其附加在步骤</a:t>
            </a:r>
            <a:r>
              <a:rPr lang="zh-CN" altLang="zh-CN" sz="2400" b="1" smtClean="0"/>
              <a:t>1</a:t>
            </a:r>
            <a:r>
              <a:rPr lang="zh-CN" sz="2400" b="1" smtClean="0"/>
              <a:t>所得结果之。若填充前消息长度大于</a:t>
            </a:r>
            <a:r>
              <a:rPr lang="zh-CN" altLang="zh-CN" sz="2400" b="1" smtClean="0"/>
              <a:t>2</a:t>
            </a:r>
            <a:r>
              <a:rPr lang="zh-CN" altLang="zh-CN" sz="2400" b="1" baseline="30000" smtClean="0"/>
              <a:t>64</a:t>
            </a:r>
            <a:r>
              <a:rPr lang="zh-CN" sz="2400" b="1" smtClean="0"/>
              <a:t>，则只使用其低</a:t>
            </a:r>
            <a:r>
              <a:rPr lang="zh-CN" altLang="zh-CN" sz="2400" b="1" smtClean="0"/>
              <a:t>64</a:t>
            </a:r>
            <a:r>
              <a:rPr lang="zh-CN" sz="2400" b="1" smtClean="0"/>
              <a:t>位。填充方法是把</a:t>
            </a:r>
            <a:r>
              <a:rPr lang="zh-CN" altLang="zh-CN" sz="2400" b="1" smtClean="0"/>
              <a:t>64</a:t>
            </a:r>
            <a:r>
              <a:rPr lang="zh-CN" sz="2400" b="1" smtClean="0"/>
              <a:t>比特的长度分成两个</a:t>
            </a:r>
            <a:r>
              <a:rPr lang="zh-CN" altLang="zh-CN" sz="2400" b="1" smtClean="0"/>
              <a:t>32</a:t>
            </a:r>
            <a:r>
              <a:rPr lang="zh-CN" sz="2400" b="1" smtClean="0"/>
              <a:t>比特的字，低</a:t>
            </a:r>
            <a:r>
              <a:rPr lang="zh-CN" altLang="zh-CN" sz="2400" b="1" smtClean="0"/>
              <a:t>32</a:t>
            </a:r>
            <a:r>
              <a:rPr lang="zh-CN" sz="2400" b="1" smtClean="0"/>
              <a:t>比特字先填充，高</a:t>
            </a:r>
            <a:r>
              <a:rPr lang="zh-CN" altLang="zh-CN" sz="2400" b="1" smtClean="0"/>
              <a:t>32</a:t>
            </a:r>
            <a:r>
              <a:rPr lang="zh-CN" sz="2400" b="1" smtClean="0"/>
              <a:t>比特字后填充。</a:t>
            </a:r>
            <a:endParaRPr lang="zh-CN" sz="2400" b="1" smtClean="0"/>
          </a:p>
          <a:p>
            <a:pPr eaLnBrk="1" hangingPunct="1">
              <a:buFontTx/>
              <a:buNone/>
            </a:pPr>
            <a:endParaRPr lang="zh-CN" altLang="zh-CN" sz="2400" b="1" smtClean="0"/>
          </a:p>
          <a:p>
            <a:pPr eaLnBrk="1" hangingPunct="1"/>
            <a:r>
              <a:rPr lang="zh-CN" sz="2400" smtClean="0"/>
              <a:t>步骤</a:t>
            </a:r>
            <a:r>
              <a:rPr lang="zh-CN" altLang="zh-CN" sz="2400" smtClean="0"/>
              <a:t>1</a:t>
            </a:r>
            <a:r>
              <a:rPr lang="zh-CN" sz="2400" smtClean="0"/>
              <a:t>与步骤</a:t>
            </a:r>
            <a:r>
              <a:rPr lang="zh-CN" altLang="zh-CN" sz="2400" smtClean="0"/>
              <a:t>2</a:t>
            </a:r>
            <a:r>
              <a:rPr lang="zh-CN" sz="2400" smtClean="0"/>
              <a:t>一起称为消息的预处理</a:t>
            </a:r>
            <a:endParaRPr lang="zh-CN" sz="2400" smtClean="0"/>
          </a:p>
          <a:p>
            <a:pPr lvl="1" eaLnBrk="1" hangingPunct="1"/>
            <a:r>
              <a:rPr lang="zh-CN" altLang="zh-CN" sz="2400" smtClean="0"/>
              <a:t> </a:t>
            </a:r>
            <a:r>
              <a:rPr lang="zh-CN" sz="2400" b="1" smtClean="0"/>
              <a:t>经预处理后，原消息长度变为</a:t>
            </a:r>
            <a:r>
              <a:rPr lang="zh-CN" altLang="zh-CN" sz="2400" b="1" smtClean="0"/>
              <a:t>512</a:t>
            </a:r>
            <a:r>
              <a:rPr lang="zh-CN" sz="2400" b="1" smtClean="0"/>
              <a:t>的倍数</a:t>
            </a:r>
            <a:endParaRPr lang="zh-CN" sz="2400" b="1" smtClean="0"/>
          </a:p>
          <a:p>
            <a:pPr lvl="1" eaLnBrk="1" hangingPunct="1"/>
            <a:r>
              <a:rPr lang="zh-CN" sz="2400" b="1" smtClean="0"/>
              <a:t>设原消息</a:t>
            </a:r>
            <a:r>
              <a:rPr lang="zh-CN" altLang="zh-CN" sz="2400" b="1" i="1" smtClean="0"/>
              <a:t>x</a:t>
            </a:r>
            <a:r>
              <a:rPr lang="zh-CN" sz="2400" b="1" smtClean="0"/>
              <a:t>经预处理后变为消息</a:t>
            </a:r>
            <a:endParaRPr lang="zh-CN" sz="2400" b="1" smtClean="0"/>
          </a:p>
          <a:p>
            <a:pPr eaLnBrk="1" hangingPunct="1">
              <a:buFontTx/>
              <a:buNone/>
            </a:pPr>
            <a:r>
              <a:rPr lang="zh-CN" altLang="zh-CN" sz="2400" b="1" smtClean="0"/>
              <a:t>                </a:t>
            </a:r>
            <a:r>
              <a:rPr lang="zh-CN" altLang="zh-CN" sz="2400" b="1" i="1" smtClean="0"/>
              <a:t>Y</a:t>
            </a:r>
            <a:r>
              <a:rPr lang="zh-CN" altLang="zh-CN" sz="2400" b="1" smtClean="0"/>
              <a:t>=</a:t>
            </a:r>
            <a:r>
              <a:rPr lang="zh-CN" altLang="zh-CN" sz="2400" b="1" i="1" smtClean="0"/>
              <a:t>Y</a:t>
            </a:r>
            <a:r>
              <a:rPr lang="zh-CN" altLang="zh-CN" sz="2400" b="1" baseline="-25000" smtClean="0"/>
              <a:t>0</a:t>
            </a:r>
            <a:r>
              <a:rPr lang="zh-CN" altLang="zh-CN" sz="2400" b="1" i="1" smtClean="0"/>
              <a:t> Y</a:t>
            </a:r>
            <a:r>
              <a:rPr lang="zh-CN" altLang="zh-CN" sz="2400" b="1" baseline="-25000" smtClean="0"/>
              <a:t>1</a:t>
            </a:r>
            <a:r>
              <a:rPr lang="zh-CN" altLang="zh-CN" sz="2400" b="1" smtClean="0"/>
              <a:t>…</a:t>
            </a:r>
            <a:r>
              <a:rPr lang="zh-CN" altLang="zh-CN" sz="2400" b="1" i="1" smtClean="0"/>
              <a:t> Y</a:t>
            </a:r>
            <a:r>
              <a:rPr lang="zh-CN" altLang="zh-CN" sz="2400" b="1" i="1" baseline="-25000" smtClean="0"/>
              <a:t>L</a:t>
            </a:r>
            <a:r>
              <a:rPr lang="zh-CN" altLang="zh-CN" sz="2400" b="1" baseline="-25000" smtClean="0">
                <a:sym typeface="Symbol" panose="05050102010706020507" pitchFamily="18" charset="2"/>
              </a:rPr>
              <a:t></a:t>
            </a:r>
            <a:r>
              <a:rPr lang="zh-CN" altLang="zh-CN" sz="2400" b="1" baseline="-25000" smtClean="0"/>
              <a:t>1</a:t>
            </a:r>
            <a:r>
              <a:rPr lang="zh-CN" sz="2400" b="1" smtClean="0"/>
              <a:t>，</a:t>
            </a:r>
            <a:endParaRPr lang="zh-CN" sz="2400" b="1" smtClean="0"/>
          </a:p>
          <a:p>
            <a:pPr eaLnBrk="1" hangingPunct="1">
              <a:buFontTx/>
              <a:buNone/>
            </a:pPr>
            <a:r>
              <a:rPr lang="zh-CN" altLang="zh-CN" sz="2400" b="1" smtClean="0"/>
              <a:t>         </a:t>
            </a:r>
            <a:r>
              <a:rPr lang="zh-CN" sz="2400" b="1" smtClean="0"/>
              <a:t>其中</a:t>
            </a:r>
            <a:r>
              <a:rPr lang="zh-CN" altLang="zh-CN" sz="2400" b="1" i="1" smtClean="0"/>
              <a:t>Y</a:t>
            </a:r>
            <a:r>
              <a:rPr lang="zh-CN" altLang="zh-CN" sz="2400" b="1" i="1" baseline="-25000" smtClean="0"/>
              <a:t>i</a:t>
            </a:r>
            <a:r>
              <a:rPr lang="zh-CN" sz="2400" b="1" smtClean="0"/>
              <a:t>（</a:t>
            </a:r>
            <a:r>
              <a:rPr lang="zh-CN" altLang="zh-CN" sz="2400" b="1" i="1" smtClean="0"/>
              <a:t>i</a:t>
            </a:r>
            <a:r>
              <a:rPr lang="zh-CN" altLang="zh-CN" sz="2400" b="1" smtClean="0"/>
              <a:t> =0,1,…,</a:t>
            </a:r>
            <a:r>
              <a:rPr lang="zh-CN" altLang="zh-CN" sz="2400" b="1" i="1" smtClean="0"/>
              <a:t>L</a:t>
            </a:r>
            <a:r>
              <a:rPr lang="zh-CN" altLang="zh-CN" sz="2400" b="1" smtClean="0">
                <a:sym typeface="Symbol" panose="05050102010706020507" pitchFamily="18" charset="2"/>
              </a:rPr>
              <a:t></a:t>
            </a:r>
            <a:r>
              <a:rPr lang="zh-CN" altLang="zh-CN" sz="2400" b="1" smtClean="0"/>
              <a:t>1</a:t>
            </a:r>
            <a:r>
              <a:rPr lang="zh-CN" sz="2400" b="1" smtClean="0"/>
              <a:t>）是</a:t>
            </a:r>
            <a:r>
              <a:rPr lang="zh-CN" altLang="zh-CN" sz="2400" b="1" smtClean="0"/>
              <a:t>512</a:t>
            </a:r>
            <a:r>
              <a:rPr lang="zh-CN" sz="2400" b="1" smtClean="0"/>
              <a:t>比特</a:t>
            </a:r>
            <a:endParaRPr lang="zh-CN" sz="2400" b="1" smtClean="0"/>
          </a:p>
          <a:p>
            <a:pPr lvl="1" eaLnBrk="1" hangingPunct="1"/>
            <a:r>
              <a:rPr lang="zh-CN" sz="2400" b="1" smtClean="0"/>
              <a:t>在后面的步骤中，将对</a:t>
            </a:r>
            <a:r>
              <a:rPr lang="zh-CN" altLang="zh-CN" sz="2400" b="1" smtClean="0"/>
              <a:t>512</a:t>
            </a:r>
            <a:r>
              <a:rPr lang="zh-CN" sz="2400" b="1" smtClean="0"/>
              <a:t>比特的分组</a:t>
            </a:r>
            <a:r>
              <a:rPr lang="zh-CN" altLang="zh-CN" sz="2400" b="1" i="1" smtClean="0"/>
              <a:t>Y</a:t>
            </a:r>
            <a:r>
              <a:rPr lang="zh-CN" altLang="zh-CN" sz="2400" b="1" i="1" baseline="-25000" smtClean="0"/>
              <a:t>i</a:t>
            </a:r>
            <a:r>
              <a:rPr lang="zh-CN" sz="2400" b="1" smtClean="0"/>
              <a:t>进行处理 </a:t>
            </a:r>
            <a:endParaRPr lang="zh-CN" sz="2400" b="1"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xfrm>
            <a:off x="250825" y="981075"/>
            <a:ext cx="8408988" cy="4625975"/>
          </a:xfrm>
        </p:spPr>
        <p:txBody>
          <a:bodyPr>
            <a:spAutoFit/>
          </a:bodyPr>
          <a:lstStyle/>
          <a:p>
            <a:pPr eaLnBrk="1" hangingPunct="1"/>
            <a:r>
              <a:rPr lang="zh-CN" sz="2400" b="1" u="sng" smtClean="0"/>
              <a:t>步骤</a:t>
            </a:r>
            <a:r>
              <a:rPr lang="zh-CN" altLang="zh-CN" sz="2400" b="1" u="sng" smtClean="0"/>
              <a:t>3:</a:t>
            </a:r>
            <a:r>
              <a:rPr lang="zh-CN" altLang="zh-CN" sz="2400" smtClean="0"/>
              <a:t> </a:t>
            </a:r>
            <a:r>
              <a:rPr lang="zh-CN" sz="2400" smtClean="0"/>
              <a:t>初始化</a:t>
            </a:r>
            <a:r>
              <a:rPr lang="zh-CN" altLang="zh-CN" sz="2400" smtClean="0"/>
              <a:t>MD</a:t>
            </a:r>
            <a:r>
              <a:rPr lang="zh-CN" sz="2400" smtClean="0"/>
              <a:t>缓冲区    </a:t>
            </a:r>
            <a:endParaRPr lang="zh-CN" sz="2400" smtClean="0"/>
          </a:p>
          <a:p>
            <a:pPr lvl="1" eaLnBrk="1" hangingPunct="1"/>
            <a:r>
              <a:rPr lang="zh-CN" altLang="zh-CN" sz="2400" b="1" smtClean="0"/>
              <a:t>MD5</a:t>
            </a:r>
            <a:r>
              <a:rPr lang="zh-CN" sz="2400" b="1" smtClean="0"/>
              <a:t>算法的中间结果和最终结果都保存在</a:t>
            </a:r>
            <a:r>
              <a:rPr lang="zh-CN" altLang="zh-CN" sz="2400" b="1" smtClean="0"/>
              <a:t>128</a:t>
            </a:r>
            <a:r>
              <a:rPr lang="zh-CN" sz="2400" b="1" smtClean="0"/>
              <a:t>位的缓冲区里，缓冲区用</a:t>
            </a:r>
            <a:r>
              <a:rPr lang="zh-CN" altLang="zh-CN" sz="2400" b="1" smtClean="0"/>
              <a:t>4</a:t>
            </a:r>
            <a:r>
              <a:rPr lang="zh-CN" sz="2400" b="1" smtClean="0"/>
              <a:t>个</a:t>
            </a:r>
            <a:r>
              <a:rPr lang="zh-CN" altLang="zh-CN" sz="2400" b="1" smtClean="0"/>
              <a:t>32</a:t>
            </a:r>
            <a:r>
              <a:rPr lang="zh-CN" sz="2400" b="1" smtClean="0"/>
              <a:t>位的寄存器表示。</a:t>
            </a:r>
            <a:endParaRPr lang="zh-CN" sz="2400" b="1" smtClean="0"/>
          </a:p>
          <a:p>
            <a:pPr lvl="1" eaLnBrk="1" hangingPunct="1"/>
            <a:r>
              <a:rPr lang="zh-CN" altLang="zh-CN" sz="2400" b="1" smtClean="0"/>
              <a:t>4</a:t>
            </a:r>
            <a:r>
              <a:rPr lang="zh-CN" sz="2400" b="1" smtClean="0"/>
              <a:t>个缓冲区记为</a:t>
            </a:r>
            <a:r>
              <a:rPr lang="zh-CN" altLang="zh-CN" sz="2400" b="1" smtClean="0"/>
              <a:t>A</a:t>
            </a:r>
            <a:r>
              <a:rPr lang="zh-CN" sz="2400" b="1" smtClean="0"/>
              <a:t>、</a:t>
            </a:r>
            <a:r>
              <a:rPr lang="zh-CN" altLang="zh-CN" sz="2400" b="1" smtClean="0"/>
              <a:t>B</a:t>
            </a:r>
            <a:r>
              <a:rPr lang="zh-CN" sz="2400" b="1" smtClean="0"/>
              <a:t>、</a:t>
            </a:r>
            <a:r>
              <a:rPr lang="zh-CN" altLang="zh-CN" sz="2400" b="1" smtClean="0"/>
              <a:t>C</a:t>
            </a:r>
            <a:r>
              <a:rPr lang="zh-CN" sz="2400" b="1" smtClean="0"/>
              <a:t>、</a:t>
            </a:r>
            <a:r>
              <a:rPr lang="zh-CN" altLang="zh-CN" sz="2400" b="1" smtClean="0"/>
              <a:t>D</a:t>
            </a:r>
            <a:r>
              <a:rPr lang="zh-CN" sz="2400" b="1" smtClean="0"/>
              <a:t>，其初始值为下列</a:t>
            </a:r>
            <a:r>
              <a:rPr lang="zh-CN" altLang="zh-CN" sz="2400" b="1" smtClean="0"/>
              <a:t>32</a:t>
            </a:r>
            <a:r>
              <a:rPr lang="zh-CN" sz="2400" b="1" smtClean="0"/>
              <a:t>位整数（</a:t>
            </a:r>
            <a:r>
              <a:rPr lang="zh-CN" altLang="zh-CN" sz="2400" b="1" smtClean="0"/>
              <a:t>16</a:t>
            </a:r>
            <a:r>
              <a:rPr lang="zh-CN" sz="2400" b="1" smtClean="0"/>
              <a:t>进制表示）：</a:t>
            </a:r>
            <a:endParaRPr lang="zh-CN" sz="2400" b="1" smtClean="0"/>
          </a:p>
          <a:p>
            <a:pPr lvl="1" eaLnBrk="1" hangingPunct="1">
              <a:buFontTx/>
              <a:buNone/>
            </a:pPr>
            <a:r>
              <a:rPr lang="zh-CN" altLang="zh-CN" sz="2400" b="1" smtClean="0"/>
              <a:t>     A=67 45 23 01,      B=EF CD AB 89,</a:t>
            </a:r>
            <a:endParaRPr lang="zh-CN" altLang="zh-CN" sz="2400" b="1" smtClean="0"/>
          </a:p>
          <a:p>
            <a:pPr lvl="1" eaLnBrk="1" hangingPunct="1">
              <a:buFontTx/>
              <a:buNone/>
            </a:pPr>
            <a:r>
              <a:rPr lang="zh-CN" altLang="zh-CN" sz="2400" b="1" smtClean="0"/>
              <a:t>     C=98 BA DC FE,  D=10 32 54 76.</a:t>
            </a:r>
            <a:endParaRPr lang="zh-CN" altLang="zh-CN" sz="2400" b="1" smtClean="0"/>
          </a:p>
          <a:p>
            <a:pPr lvl="1" eaLnBrk="1" hangingPunct="1"/>
            <a:r>
              <a:rPr lang="zh-CN" sz="2400" b="1" smtClean="0"/>
              <a:t>上述初始值以小端格式存储</a:t>
            </a:r>
            <a:r>
              <a:rPr lang="zh-CN" altLang="zh-CN" sz="2400" b="1" smtClean="0"/>
              <a:t>(</a:t>
            </a:r>
            <a:r>
              <a:rPr lang="zh-CN" sz="2400" b="1" smtClean="0"/>
              <a:t>字的最低有效字节存储在低地址位置 </a:t>
            </a:r>
            <a:r>
              <a:rPr lang="zh-CN" altLang="zh-CN" sz="2400" b="1" smtClean="0"/>
              <a:t>)</a:t>
            </a:r>
            <a:r>
              <a:rPr lang="zh-CN" sz="2400" b="1" smtClean="0"/>
              <a:t>为：</a:t>
            </a:r>
            <a:endParaRPr lang="zh-CN" sz="2400" b="1" smtClean="0"/>
          </a:p>
          <a:p>
            <a:pPr lvl="1" eaLnBrk="1" hangingPunct="1">
              <a:buFontTx/>
              <a:buNone/>
            </a:pPr>
            <a:r>
              <a:rPr lang="zh-CN" altLang="zh-CN" sz="2400" b="1" smtClean="0"/>
              <a:t>    </a:t>
            </a:r>
            <a:r>
              <a:rPr lang="zh-CN" sz="2400" b="1" smtClean="0"/>
              <a:t>字</a:t>
            </a:r>
            <a:r>
              <a:rPr lang="zh-CN" altLang="zh-CN" sz="2400" b="1" smtClean="0"/>
              <a:t>A=01 23 45 67,       </a:t>
            </a:r>
            <a:r>
              <a:rPr lang="zh-CN" sz="2400" b="1" smtClean="0"/>
              <a:t>字</a:t>
            </a:r>
            <a:r>
              <a:rPr lang="zh-CN" altLang="zh-CN" sz="2400" b="1" smtClean="0"/>
              <a:t>B=89 AB CD EF,</a:t>
            </a:r>
            <a:endParaRPr lang="zh-CN" altLang="zh-CN" sz="2400" b="1" smtClean="0"/>
          </a:p>
          <a:p>
            <a:pPr lvl="1" eaLnBrk="1" hangingPunct="1">
              <a:buFontTx/>
              <a:buNone/>
            </a:pPr>
            <a:r>
              <a:rPr lang="zh-CN" altLang="zh-CN" sz="2400" b="1" smtClean="0"/>
              <a:t>   </a:t>
            </a:r>
            <a:r>
              <a:rPr lang="zh-CN" sz="2400" b="1" smtClean="0"/>
              <a:t>字</a:t>
            </a:r>
            <a:r>
              <a:rPr lang="zh-CN" altLang="zh-CN" sz="2400" b="1" smtClean="0"/>
              <a:t>C=FE DC BA 98,   </a:t>
            </a:r>
            <a:r>
              <a:rPr lang="zh-CN" sz="2400" b="1" smtClean="0"/>
              <a:t>字</a:t>
            </a:r>
            <a:r>
              <a:rPr lang="zh-CN" altLang="zh-CN" sz="2400" b="1" smtClean="0"/>
              <a:t>D=76 54 32 10</a:t>
            </a:r>
            <a:r>
              <a:rPr lang="zh-CN" altLang="zh-CN" sz="2400" smtClean="0"/>
              <a:t>.</a:t>
            </a:r>
            <a:endParaRPr lang="zh-CN" altLang="zh-CN" sz="240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body" idx="1"/>
          </p:nvPr>
        </p:nvSpPr>
        <p:spPr>
          <a:xfrm>
            <a:off x="468313" y="981075"/>
            <a:ext cx="8459787" cy="895350"/>
          </a:xfrm>
        </p:spPr>
        <p:txBody>
          <a:bodyPr>
            <a:spAutoFit/>
          </a:bodyPr>
          <a:lstStyle/>
          <a:p>
            <a:pPr eaLnBrk="1" hangingPunct="1"/>
            <a:r>
              <a:rPr lang="zh-CN" sz="2400" b="1" u="sng" smtClean="0"/>
              <a:t>步骤</a:t>
            </a:r>
            <a:r>
              <a:rPr lang="zh-CN" altLang="zh-CN" sz="2400" b="1" u="sng" smtClean="0"/>
              <a:t>4:</a:t>
            </a:r>
            <a:r>
              <a:rPr lang="zh-CN" altLang="zh-CN" sz="2400" smtClean="0"/>
              <a:t> </a:t>
            </a:r>
            <a:r>
              <a:rPr lang="zh-CN" sz="2400" smtClean="0"/>
              <a:t>以</a:t>
            </a:r>
            <a:r>
              <a:rPr lang="zh-CN" altLang="zh-CN" sz="2400" smtClean="0"/>
              <a:t>512</a:t>
            </a:r>
            <a:r>
              <a:rPr lang="zh-CN" sz="2400" smtClean="0"/>
              <a:t>位的分组</a:t>
            </a:r>
            <a:r>
              <a:rPr lang="zh-CN" altLang="zh-CN" sz="2400" smtClean="0"/>
              <a:t>(16</a:t>
            </a:r>
            <a:r>
              <a:rPr lang="zh-CN" sz="2400" smtClean="0"/>
              <a:t>个字</a:t>
            </a:r>
            <a:r>
              <a:rPr lang="zh-CN" altLang="zh-CN" sz="2400" smtClean="0"/>
              <a:t>)</a:t>
            </a:r>
            <a:r>
              <a:rPr lang="zh-CN" sz="2400" smtClean="0"/>
              <a:t>为单位处理消息    </a:t>
            </a:r>
            <a:endParaRPr lang="zh-CN" sz="2400" smtClean="0"/>
          </a:p>
          <a:p>
            <a:pPr lvl="1" eaLnBrk="1" hangingPunct="1"/>
            <a:r>
              <a:rPr lang="zh-CN" altLang="zh-CN" sz="2400" b="1" smtClean="0"/>
              <a:t>MD5</a:t>
            </a:r>
            <a:r>
              <a:rPr lang="zh-CN" sz="2400" b="1" smtClean="0"/>
              <a:t>是迭代</a:t>
            </a:r>
            <a:r>
              <a:rPr lang="zh-CN" altLang="zh-CN" sz="2400" b="1" smtClean="0"/>
              <a:t>Hash</a:t>
            </a:r>
            <a:r>
              <a:rPr lang="zh-CN" sz="2400" b="1" smtClean="0"/>
              <a:t>函数</a:t>
            </a:r>
            <a:r>
              <a:rPr lang="zh-CN" altLang="zh-CN" sz="2400" b="1" smtClean="0"/>
              <a:t>, </a:t>
            </a:r>
            <a:r>
              <a:rPr lang="zh-CN" sz="2400" b="1" smtClean="0"/>
              <a:t>其压缩函数为</a:t>
            </a:r>
            <a:r>
              <a:rPr lang="zh-CN" altLang="zh-CN" sz="2400" b="1" smtClean="0"/>
              <a:t>:</a:t>
            </a:r>
            <a:endParaRPr lang="zh-CN" altLang="zh-CN" sz="2400" b="1" smtClean="0"/>
          </a:p>
        </p:txBody>
      </p:sp>
      <p:sp>
        <p:nvSpPr>
          <p:cNvPr id="10244" name="Rectangle 3"/>
          <p:cNvSpPr>
            <a:spLocks noChangeArrowheads="1"/>
          </p:cNvSpPr>
          <p:nvPr/>
        </p:nvSpPr>
        <p:spPr bwMode="auto">
          <a:xfrm>
            <a:off x="0" y="3324225"/>
            <a:ext cx="9144000" cy="0"/>
          </a:xfrm>
          <a:prstGeom prst="rect">
            <a:avLst/>
          </a:prstGeom>
          <a:noFill/>
          <a:ln w="9525">
            <a:noFill/>
            <a:miter lim="800000"/>
          </a:ln>
        </p:spPr>
        <p:txBody>
          <a:bodyPr wrap="none" lIns="0" tIns="0" rIns="0" bIns="0" anchor="ctr">
            <a:spAutoFit/>
          </a:bodyPr>
          <a:lstStyle/>
          <a:p>
            <a:endParaRPr lang="zh-CN" altLang="en-US"/>
          </a:p>
        </p:txBody>
      </p:sp>
      <p:graphicFrame>
        <p:nvGraphicFramePr>
          <p:cNvPr id="10242" name="Object 4"/>
          <p:cNvGraphicFramePr>
            <a:graphicFrameLocks noChangeAspect="1"/>
          </p:cNvGraphicFramePr>
          <p:nvPr/>
        </p:nvGraphicFramePr>
        <p:xfrm>
          <a:off x="2268538" y="1881188"/>
          <a:ext cx="3735387" cy="503237"/>
        </p:xfrm>
        <a:graphic>
          <a:graphicData uri="http://schemas.openxmlformats.org/presentationml/2006/ole">
            <mc:AlternateContent xmlns:mc="http://schemas.openxmlformats.org/markup-compatibility/2006">
              <mc:Choice xmlns:v="urn:schemas-microsoft-com:vml" Requires="v">
                <p:oleObj spid="_x0000_s10241" name="" r:id="rId1" imgW="42672000" imgH="5791200" progId="Equation.3">
                  <p:embed/>
                </p:oleObj>
              </mc:Choice>
              <mc:Fallback>
                <p:oleObj name="" r:id="rId1" imgW="42672000" imgH="5791200" progId="Equation.3">
                  <p:embed/>
                  <p:pic>
                    <p:nvPicPr>
                      <p:cNvPr id="0" name="Object 4"/>
                      <p:cNvPicPr>
                        <a:picLocks noChangeAspect="1"/>
                      </p:cNvPicPr>
                      <p:nvPr/>
                    </p:nvPicPr>
                    <p:blipFill>
                      <a:blip r:embed="rId2"/>
                      <a:stretch>
                        <a:fillRect/>
                      </a:stretch>
                    </p:blipFill>
                    <p:spPr>
                      <a:xfrm>
                        <a:off x="2268538" y="1881188"/>
                        <a:ext cx="3735387" cy="503237"/>
                      </a:xfrm>
                      <a:prstGeom prst="rect">
                        <a:avLst/>
                      </a:prstGeom>
                      <a:noFill/>
                      <a:ln w="9525">
                        <a:noFill/>
                      </a:ln>
                    </p:spPr>
                  </p:pic>
                </p:oleObj>
              </mc:Fallback>
            </mc:AlternateContent>
          </a:graphicData>
        </a:graphic>
      </p:graphicFrame>
      <p:sp>
        <p:nvSpPr>
          <p:cNvPr id="10245" name="Rectangle 5"/>
          <p:cNvSpPr>
            <a:spLocks noChangeArrowheads="1"/>
          </p:cNvSpPr>
          <p:nvPr/>
        </p:nvSpPr>
        <p:spPr bwMode="auto">
          <a:xfrm>
            <a:off x="684213" y="2600325"/>
            <a:ext cx="7596187" cy="2282825"/>
          </a:xfrm>
          <a:prstGeom prst="rect">
            <a:avLst/>
          </a:prstGeom>
          <a:noFill/>
          <a:ln w="9525">
            <a:noFill/>
            <a:miter lim="800000"/>
          </a:ln>
        </p:spPr>
        <p:txBody>
          <a:bodyPr>
            <a:spAutoFit/>
          </a:bodyPr>
          <a:lstStyle/>
          <a:p>
            <a:pPr marL="742950" lvl="1" indent="-285750">
              <a:spcBef>
                <a:spcPct val="20000"/>
              </a:spcBef>
              <a:buFontTx/>
              <a:buChar char="–"/>
            </a:pPr>
            <a:r>
              <a:rPr lang="zh-CN" sz="2400" b="1"/>
              <a:t>步骤</a:t>
            </a:r>
            <a:r>
              <a:rPr lang="zh-CN" altLang="zh-CN" sz="2400" b="1"/>
              <a:t>4</a:t>
            </a:r>
            <a:r>
              <a:rPr lang="zh-CN" sz="2400" b="1"/>
              <a:t>是</a:t>
            </a:r>
            <a:r>
              <a:rPr lang="zh-CN" altLang="zh-CN" sz="2400" b="1"/>
              <a:t>MD5</a:t>
            </a:r>
            <a:r>
              <a:rPr lang="zh-CN" sz="2400" b="1"/>
              <a:t>算法的主循环，它以</a:t>
            </a:r>
            <a:r>
              <a:rPr lang="zh-CN" altLang="zh-CN" sz="2400" b="1"/>
              <a:t>512</a:t>
            </a:r>
            <a:r>
              <a:rPr lang="zh-CN" sz="2400" b="1"/>
              <a:t>比特作为分组，重复应用压缩函数</a:t>
            </a:r>
            <a:r>
              <a:rPr lang="zh-CN" altLang="zh-CN" sz="2400" b="1" i="1"/>
              <a:t>H</a:t>
            </a:r>
            <a:r>
              <a:rPr lang="zh-CN" altLang="zh-CN" sz="2400" b="1" baseline="-25000"/>
              <a:t>MD5</a:t>
            </a:r>
            <a:r>
              <a:rPr lang="zh-CN" sz="2400" b="1"/>
              <a:t>，从消息</a:t>
            </a:r>
            <a:r>
              <a:rPr lang="zh-CN" altLang="zh-CN" sz="2400" b="1" i="1"/>
              <a:t>Y</a:t>
            </a:r>
            <a:r>
              <a:rPr lang="zh-CN" sz="2400" b="1"/>
              <a:t>的第一个分组</a:t>
            </a:r>
            <a:r>
              <a:rPr lang="zh-CN" altLang="zh-CN" sz="2400" b="1" i="1"/>
              <a:t>Y</a:t>
            </a:r>
            <a:r>
              <a:rPr lang="zh-CN" altLang="zh-CN" sz="2400" b="1" baseline="-25000"/>
              <a:t>1</a:t>
            </a:r>
            <a:r>
              <a:rPr lang="zh-CN" sz="2400" b="1"/>
              <a:t>开始，依次对每个分组</a:t>
            </a:r>
            <a:r>
              <a:rPr lang="zh-CN" altLang="zh-CN" sz="2400" b="1" i="1"/>
              <a:t>Y</a:t>
            </a:r>
            <a:r>
              <a:rPr lang="zh-CN" altLang="zh-CN" sz="2400" b="1" i="1" baseline="-25000"/>
              <a:t>i</a:t>
            </a:r>
            <a:r>
              <a:rPr lang="zh-CN" sz="2400" b="1"/>
              <a:t>进行压缩，直至最后分组</a:t>
            </a:r>
            <a:r>
              <a:rPr lang="zh-CN" altLang="zh-CN" sz="2400" b="1" i="1"/>
              <a:t>Y</a:t>
            </a:r>
            <a:r>
              <a:rPr lang="zh-CN" altLang="zh-CN" sz="2400" b="1" i="1" baseline="-25000"/>
              <a:t>L</a:t>
            </a:r>
            <a:r>
              <a:rPr lang="zh-CN" altLang="zh-CN" sz="2400" b="1" baseline="-25000">
                <a:sym typeface="Symbol" panose="05050102010706020507" pitchFamily="18" charset="2"/>
              </a:rPr>
              <a:t></a:t>
            </a:r>
            <a:r>
              <a:rPr lang="zh-CN" altLang="zh-CN" sz="2400" b="1" baseline="-25000"/>
              <a:t>1</a:t>
            </a:r>
            <a:r>
              <a:rPr lang="zh-CN" sz="2400" b="1"/>
              <a:t>，然后输出消息</a:t>
            </a:r>
            <a:r>
              <a:rPr lang="zh-CN" altLang="zh-CN" sz="2400" b="1" i="1"/>
              <a:t>x</a:t>
            </a:r>
            <a:r>
              <a:rPr lang="zh-CN" sz="2400" b="1"/>
              <a:t>的</a:t>
            </a:r>
            <a:r>
              <a:rPr lang="zh-CN" altLang="zh-CN" sz="2400" b="1"/>
              <a:t>Hash</a:t>
            </a:r>
            <a:r>
              <a:rPr lang="zh-CN" sz="2400" b="1"/>
              <a:t>值。可见，</a:t>
            </a:r>
            <a:r>
              <a:rPr lang="zh-CN" altLang="zh-CN" sz="2400" b="1"/>
              <a:t>MD5</a:t>
            </a:r>
            <a:r>
              <a:rPr lang="zh-CN" sz="2400" b="1"/>
              <a:t>的循环次数等于消息</a:t>
            </a:r>
            <a:r>
              <a:rPr lang="zh-CN" altLang="zh-CN" sz="2400" b="1" i="1"/>
              <a:t>Y</a:t>
            </a:r>
            <a:r>
              <a:rPr lang="zh-CN" sz="2400" b="1"/>
              <a:t>中</a:t>
            </a:r>
            <a:r>
              <a:rPr lang="zh-CN" altLang="zh-CN" sz="2400" b="1"/>
              <a:t>512</a:t>
            </a:r>
            <a:r>
              <a:rPr lang="zh-CN" sz="2400" b="1"/>
              <a:t>比特分组的数目</a:t>
            </a:r>
            <a:r>
              <a:rPr lang="zh-CN" altLang="zh-CN" sz="2400" b="1" i="1"/>
              <a:t>L</a:t>
            </a:r>
            <a:r>
              <a:rPr lang="zh-CN" sz="2400" b="1"/>
              <a:t>。</a:t>
            </a:r>
            <a:endParaRPr lang="zh-CN" sz="2400" b="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0"/>
            <a:ext cx="8229600" cy="779463"/>
          </a:xfrm>
        </p:spPr>
        <p:txBody>
          <a:bodyPr/>
          <a:lstStyle/>
          <a:p>
            <a:pPr algn="l" eaLnBrk="1" hangingPunct="1"/>
            <a:r>
              <a:rPr lang="zh-CN" altLang="en-US" sz="3200" smtClean="0"/>
              <a:t>1.2 密码学Hash函数的应用</a:t>
            </a:r>
            <a:endParaRPr lang="zh-CN" altLang="en-US" sz="3200" smtClean="0"/>
          </a:p>
        </p:txBody>
      </p:sp>
      <p:sp>
        <p:nvSpPr>
          <p:cNvPr id="9219" name="Rectangle 3"/>
          <p:cNvSpPr>
            <a:spLocks noGrp="1" noChangeArrowheads="1"/>
          </p:cNvSpPr>
          <p:nvPr>
            <p:ph type="body" idx="1"/>
          </p:nvPr>
        </p:nvSpPr>
        <p:spPr>
          <a:xfrm>
            <a:off x="0" y="981075"/>
            <a:ext cx="9144000" cy="2376488"/>
          </a:xfrm>
        </p:spPr>
        <p:txBody>
          <a:bodyPr/>
          <a:lstStyle/>
          <a:p>
            <a:pPr eaLnBrk="1" hangingPunct="1">
              <a:buFontTx/>
              <a:buNone/>
              <a:defRPr/>
            </a:pPr>
            <a:r>
              <a:rPr lang="en-US" altLang="zh-CN" sz="2800" dirty="0" smtClean="0"/>
              <a:t>1. </a:t>
            </a:r>
            <a:r>
              <a:rPr lang="zh-CN" sz="2800" b="1" dirty="0" smtClean="0"/>
              <a:t>消息</a:t>
            </a:r>
            <a:r>
              <a:rPr lang="zh-CN" sz="2800" b="1" dirty="0"/>
              <a:t>认证</a:t>
            </a:r>
            <a:endParaRPr lang="zh-CN" sz="2800" b="1" dirty="0"/>
          </a:p>
          <a:p>
            <a:pPr lvl="1" eaLnBrk="1" hangingPunct="1">
              <a:buFontTx/>
              <a:buNone/>
              <a:defRPr/>
            </a:pPr>
            <a:r>
              <a:rPr lang="zh-CN" altLang="zh-CN" dirty="0" smtClean="0"/>
              <a:t>消息认证</a:t>
            </a:r>
            <a:endParaRPr lang="en-US" altLang="zh-CN" dirty="0" smtClean="0"/>
          </a:p>
          <a:p>
            <a:pPr lvl="1" eaLnBrk="1" hangingPunct="1">
              <a:buFontTx/>
              <a:buNone/>
              <a:defRPr/>
            </a:pPr>
            <a:r>
              <a:rPr lang="en-US" altLang="zh-CN" sz="2000" b="1" dirty="0" smtClean="0">
                <a:latin typeface="+mn-ea"/>
              </a:rPr>
              <a:t>  </a:t>
            </a:r>
            <a:r>
              <a:rPr lang="zh-CN" sz="2000" dirty="0" smtClean="0">
                <a:latin typeface="+mn-ea"/>
              </a:rPr>
              <a:t>是</a:t>
            </a:r>
            <a:r>
              <a:rPr lang="zh-CN" sz="2000" dirty="0">
                <a:latin typeface="+mn-ea"/>
              </a:rPr>
              <a:t>用来验证</a:t>
            </a:r>
            <a:r>
              <a:rPr lang="zh-CN" sz="2000" b="1" dirty="0">
                <a:latin typeface="+mn-ea"/>
              </a:rPr>
              <a:t>消息完整性</a:t>
            </a:r>
            <a:r>
              <a:rPr lang="zh-CN" sz="2000" dirty="0">
                <a:latin typeface="+mn-ea"/>
              </a:rPr>
              <a:t>的一种机制或服务</a:t>
            </a:r>
            <a:r>
              <a:rPr lang="zh-CN" sz="2000" dirty="0" smtClean="0">
                <a:latin typeface="+mn-ea"/>
              </a:rPr>
              <a:t>。</a:t>
            </a:r>
            <a:endParaRPr lang="en-US" altLang="zh-CN" sz="2000" dirty="0" smtClean="0">
              <a:latin typeface="+mn-ea"/>
            </a:endParaRPr>
          </a:p>
          <a:p>
            <a:pPr lvl="1" eaLnBrk="1" hangingPunct="1">
              <a:buFontTx/>
              <a:buNone/>
              <a:defRPr/>
            </a:pPr>
            <a:r>
              <a:rPr lang="en-US" altLang="zh-CN" sz="2000" dirty="0" smtClean="0">
                <a:latin typeface="+mn-ea"/>
              </a:rPr>
              <a:t>  </a:t>
            </a:r>
            <a:r>
              <a:rPr lang="zh-CN" sz="2000" dirty="0" smtClean="0">
                <a:latin typeface="+mn-ea"/>
              </a:rPr>
              <a:t>确保</a:t>
            </a:r>
            <a:r>
              <a:rPr lang="zh-CN" sz="2000" b="1" dirty="0">
                <a:latin typeface="+mn-ea"/>
              </a:rPr>
              <a:t>收到的数据</a:t>
            </a:r>
            <a:r>
              <a:rPr lang="zh-CN" sz="2000" dirty="0">
                <a:latin typeface="+mn-ea"/>
              </a:rPr>
              <a:t>确实和发送时的一样（即没有修改、插入、删除或重放），且</a:t>
            </a:r>
            <a:r>
              <a:rPr lang="zh-CN" sz="2000" b="1" dirty="0">
                <a:latin typeface="+mn-ea"/>
              </a:rPr>
              <a:t>发送方声称的</a:t>
            </a:r>
            <a:r>
              <a:rPr lang="zh-CN" sz="2000" b="1" dirty="0" smtClean="0">
                <a:latin typeface="+mn-ea"/>
              </a:rPr>
              <a:t>身份</a:t>
            </a:r>
            <a:r>
              <a:rPr lang="zh-CN" sz="2000" dirty="0" smtClean="0">
                <a:latin typeface="+mn-ea"/>
              </a:rPr>
              <a:t>真实有效。</a:t>
            </a:r>
            <a:endParaRPr lang="zh-CN" sz="2000" dirty="0">
              <a:latin typeface="+mn-ea"/>
            </a:endParaRPr>
          </a:p>
        </p:txBody>
      </p:sp>
      <p:pic>
        <p:nvPicPr>
          <p:cNvPr id="30724" name="Picture 2"/>
          <p:cNvPicPr>
            <a:picLocks noChangeAspect="1" noChangeArrowheads="1"/>
          </p:cNvPicPr>
          <p:nvPr/>
        </p:nvPicPr>
        <p:blipFill>
          <a:blip r:embed="rId1" cstate="print"/>
          <a:srcRect/>
          <a:stretch>
            <a:fillRect/>
          </a:stretch>
        </p:blipFill>
        <p:spPr bwMode="auto">
          <a:xfrm>
            <a:off x="1476375" y="3500438"/>
            <a:ext cx="6586538" cy="1584325"/>
          </a:xfrm>
          <a:prstGeom prst="rect">
            <a:avLst/>
          </a:prstGeom>
          <a:noFill/>
          <a:ln w="9525">
            <a:noFill/>
            <a:miter lim="800000"/>
            <a:headEnd/>
            <a:tailEnd/>
          </a:ln>
        </p:spPr>
      </p:pic>
      <p:sp>
        <p:nvSpPr>
          <p:cNvPr id="6" name="矩形 5"/>
          <p:cNvSpPr/>
          <p:nvPr/>
        </p:nvSpPr>
        <p:spPr>
          <a:xfrm>
            <a:off x="0" y="5300663"/>
            <a:ext cx="9144000" cy="1016000"/>
          </a:xfrm>
          <a:prstGeom prst="rect">
            <a:avLst/>
          </a:prstGeom>
        </p:spPr>
        <p:txBody>
          <a:bodyPr>
            <a:spAutoFit/>
          </a:bodyPr>
          <a:lstStyle/>
          <a:p>
            <a:pPr lvl="2">
              <a:defRPr/>
            </a:pPr>
            <a:r>
              <a:rPr lang="zh-CN" altLang="en-US" sz="2000" dirty="0"/>
              <a:t>一般通过使用消息认证码（ </a:t>
            </a:r>
            <a:r>
              <a:rPr lang="en-US" altLang="zh-CN" sz="2000" dirty="0"/>
              <a:t>MAC</a:t>
            </a:r>
            <a:r>
              <a:rPr lang="zh-CN" altLang="en-US" sz="2000" dirty="0"/>
              <a:t>）实现，即带密钥的</a:t>
            </a:r>
            <a:r>
              <a:rPr lang="en-US" altLang="zh-CN" sz="2000" dirty="0"/>
              <a:t>Hash</a:t>
            </a:r>
            <a:r>
              <a:rPr lang="zh-CN" altLang="en-US" sz="2000" dirty="0"/>
              <a:t>函数。</a:t>
            </a:r>
            <a:r>
              <a:rPr lang="zh-CN" altLang="zh-CN" sz="2000" dirty="0">
                <a:latin typeface="+mn-ea"/>
              </a:rPr>
              <a:t>当哈希函数用于提供消息认证功能时，Hash函数值通常称为</a:t>
            </a:r>
            <a:r>
              <a:rPr lang="zh-CN" altLang="zh-CN" sz="2000" b="1" dirty="0">
                <a:solidFill>
                  <a:srgbClr val="FF3300"/>
                </a:solidFill>
                <a:latin typeface="+mn-ea"/>
              </a:rPr>
              <a:t>消息摘要</a:t>
            </a:r>
            <a:r>
              <a:rPr lang="zh-CN" altLang="zh-CN" sz="2000" b="1" dirty="0">
                <a:latin typeface="+mn-ea"/>
              </a:rPr>
              <a:t>。</a:t>
            </a:r>
            <a:endParaRPr lang="zh-CN" altLang="en-US" sz="2000" dirty="0"/>
          </a:p>
          <a:p>
            <a:pPr lvl="2">
              <a:defRPr/>
            </a:pPr>
            <a:r>
              <a:rPr lang="zh-CN" altLang="en-US" sz="2000" dirty="0"/>
              <a:t>广泛应用于文件传输（如网络文件下载）。</a:t>
            </a:r>
            <a:endParaRPr lang="zh-CN" altLang="en-US" sz="20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body" idx="1"/>
          </p:nvPr>
        </p:nvSpPr>
        <p:spPr>
          <a:xfrm>
            <a:off x="0" y="2457450"/>
            <a:ext cx="3816350" cy="1625600"/>
          </a:xfrm>
        </p:spPr>
        <p:txBody>
          <a:bodyPr>
            <a:spAutoFit/>
          </a:bodyPr>
          <a:lstStyle/>
          <a:p>
            <a:pPr lvl="1" eaLnBrk="1" hangingPunct="1"/>
            <a:r>
              <a:rPr lang="zh-CN" altLang="zh-CN" sz="2400" i="1" smtClean="0"/>
              <a:t>H</a:t>
            </a:r>
            <a:r>
              <a:rPr lang="zh-CN" altLang="zh-CN" sz="2400" baseline="-25000" smtClean="0"/>
              <a:t>MD5</a:t>
            </a:r>
            <a:r>
              <a:rPr lang="zh-CN" sz="2400" smtClean="0"/>
              <a:t>由四轮处理组成</a:t>
            </a:r>
            <a:endParaRPr lang="zh-CN" sz="2400" smtClean="0"/>
          </a:p>
          <a:p>
            <a:pPr lvl="1" eaLnBrk="1" hangingPunct="1"/>
            <a:r>
              <a:rPr lang="zh-CN" sz="2400" smtClean="0"/>
              <a:t>加法是指缓冲区中的</a:t>
            </a:r>
            <a:r>
              <a:rPr lang="zh-CN" altLang="zh-CN" sz="2400" smtClean="0"/>
              <a:t>4</a:t>
            </a:r>
            <a:r>
              <a:rPr lang="zh-CN" sz="2400" smtClean="0"/>
              <a:t>个字与</a:t>
            </a:r>
            <a:r>
              <a:rPr lang="zh-CN" altLang="zh-CN" sz="2400" i="1" smtClean="0"/>
              <a:t>CV</a:t>
            </a:r>
            <a:r>
              <a:rPr lang="zh-CN" altLang="zh-CN" sz="2400" i="1" baseline="-25000" smtClean="0"/>
              <a:t>i</a:t>
            </a:r>
            <a:r>
              <a:rPr lang="zh-CN" sz="2400" smtClean="0"/>
              <a:t>中对应的</a:t>
            </a:r>
            <a:r>
              <a:rPr lang="zh-CN" altLang="zh-CN" sz="2400" smtClean="0"/>
              <a:t>4</a:t>
            </a:r>
            <a:r>
              <a:rPr lang="zh-CN" sz="2400" smtClean="0"/>
              <a:t>个字分别模</a:t>
            </a:r>
            <a:r>
              <a:rPr lang="zh-CN" altLang="zh-CN" sz="2400" smtClean="0"/>
              <a:t>2</a:t>
            </a:r>
            <a:r>
              <a:rPr lang="zh-CN" altLang="zh-CN" sz="2400" baseline="30000" smtClean="0"/>
              <a:t>32</a:t>
            </a:r>
            <a:r>
              <a:rPr lang="zh-CN" sz="2400" smtClean="0"/>
              <a:t>相加 </a:t>
            </a:r>
            <a:endParaRPr lang="zh-CN" sz="2400" smtClean="0"/>
          </a:p>
        </p:txBody>
      </p:sp>
      <p:sp>
        <p:nvSpPr>
          <p:cNvPr id="11268" name="Rectangle 3"/>
          <p:cNvSpPr>
            <a:spLocks noChangeArrowheads="1"/>
          </p:cNvSpPr>
          <p:nvPr/>
        </p:nvSpPr>
        <p:spPr bwMode="auto">
          <a:xfrm>
            <a:off x="0" y="3324225"/>
            <a:ext cx="9144000" cy="0"/>
          </a:xfrm>
          <a:prstGeom prst="rect">
            <a:avLst/>
          </a:prstGeom>
          <a:noFill/>
          <a:ln w="9525">
            <a:noFill/>
            <a:miter lim="800000"/>
          </a:ln>
        </p:spPr>
        <p:txBody>
          <a:bodyPr wrap="none" lIns="0" tIns="0" rIns="0" bIns="0" anchor="ctr">
            <a:spAutoFit/>
          </a:bodyPr>
          <a:lstStyle/>
          <a:p>
            <a:endParaRPr lang="zh-CN" altLang="en-US"/>
          </a:p>
        </p:txBody>
      </p:sp>
      <p:graphicFrame>
        <p:nvGraphicFramePr>
          <p:cNvPr id="11266" name="Object 4"/>
          <p:cNvGraphicFramePr>
            <a:graphicFrameLocks noChangeAspect="1"/>
          </p:cNvGraphicFramePr>
          <p:nvPr/>
        </p:nvGraphicFramePr>
        <p:xfrm>
          <a:off x="395288" y="1592263"/>
          <a:ext cx="3149600" cy="423862"/>
        </p:xfrm>
        <a:graphic>
          <a:graphicData uri="http://schemas.openxmlformats.org/presentationml/2006/ole">
            <mc:AlternateContent xmlns:mc="http://schemas.openxmlformats.org/markup-compatibility/2006">
              <mc:Choice xmlns:v="urn:schemas-microsoft-com:vml" Requires="v">
                <p:oleObj spid="_x0000_s11265" name="" r:id="rId1" imgW="42672000" imgH="5791200" progId="Equation.3">
                  <p:embed/>
                </p:oleObj>
              </mc:Choice>
              <mc:Fallback>
                <p:oleObj name="" r:id="rId1" imgW="42672000" imgH="5791200" progId="Equation.3">
                  <p:embed/>
                  <p:pic>
                    <p:nvPicPr>
                      <p:cNvPr id="0" name="Object 4"/>
                      <p:cNvPicPr>
                        <a:picLocks noChangeAspect="1"/>
                      </p:cNvPicPr>
                      <p:nvPr/>
                    </p:nvPicPr>
                    <p:blipFill>
                      <a:blip r:embed="rId2"/>
                      <a:stretch>
                        <a:fillRect/>
                      </a:stretch>
                    </p:blipFill>
                    <p:spPr>
                      <a:xfrm>
                        <a:off x="395288" y="1592263"/>
                        <a:ext cx="3149600" cy="423862"/>
                      </a:xfrm>
                      <a:prstGeom prst="rect">
                        <a:avLst/>
                      </a:prstGeom>
                      <a:noFill/>
                      <a:ln w="9525">
                        <a:noFill/>
                      </a:ln>
                    </p:spPr>
                  </p:pic>
                </p:oleObj>
              </mc:Fallback>
            </mc:AlternateContent>
          </a:graphicData>
        </a:graphic>
      </p:graphicFrame>
      <p:pic>
        <p:nvPicPr>
          <p:cNvPr id="11269" name="Picture 5"/>
          <p:cNvPicPr>
            <a:picLocks noChangeAspect="1" noChangeArrowheads="1"/>
          </p:cNvPicPr>
          <p:nvPr/>
        </p:nvPicPr>
        <p:blipFill>
          <a:blip r:embed="rId3" cstate="print"/>
          <a:srcRect/>
          <a:stretch>
            <a:fillRect/>
          </a:stretch>
        </p:blipFill>
        <p:spPr bwMode="auto">
          <a:xfrm>
            <a:off x="3851275" y="296863"/>
            <a:ext cx="5086350" cy="6354762"/>
          </a:xfrm>
          <a:prstGeom prst="rect">
            <a:avLst/>
          </a:prstGeom>
          <a:noFill/>
          <a:ln w="50800">
            <a:solidFill>
              <a:schemeClr val="hlink"/>
            </a:solid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body" idx="1"/>
          </p:nvPr>
        </p:nvSpPr>
        <p:spPr>
          <a:xfrm>
            <a:off x="0" y="0"/>
            <a:ext cx="8145463" cy="822325"/>
          </a:xfrm>
        </p:spPr>
        <p:txBody>
          <a:bodyPr>
            <a:spAutoFit/>
          </a:bodyPr>
          <a:lstStyle/>
          <a:p>
            <a:pPr lvl="1" eaLnBrk="1" hangingPunct="1">
              <a:lnSpc>
                <a:spcPct val="90000"/>
              </a:lnSpc>
            </a:pPr>
            <a:r>
              <a:rPr lang="zh-CN" altLang="zh-CN" sz="2400" i="1" smtClean="0"/>
              <a:t>H</a:t>
            </a:r>
            <a:r>
              <a:rPr lang="zh-CN" altLang="zh-CN" sz="2400" baseline="-25000" smtClean="0"/>
              <a:t>MD5</a:t>
            </a:r>
            <a:r>
              <a:rPr lang="zh-CN" sz="2400" smtClean="0"/>
              <a:t>的四轮处理过程的算法结构相同，每一轮要对缓冲区</a:t>
            </a:r>
            <a:r>
              <a:rPr lang="zh-CN" altLang="zh-CN" sz="2400" smtClean="0"/>
              <a:t>ABCD</a:t>
            </a:r>
            <a:r>
              <a:rPr lang="zh-CN" sz="2400" smtClean="0"/>
              <a:t>进行</a:t>
            </a:r>
            <a:r>
              <a:rPr lang="zh-CN" altLang="zh-CN" sz="2400" smtClean="0"/>
              <a:t>16</a:t>
            </a:r>
            <a:r>
              <a:rPr lang="zh-CN" sz="2400" smtClean="0"/>
              <a:t>次迭代，每次迭代的运算形式为</a:t>
            </a:r>
            <a:r>
              <a:rPr lang="zh-CN" altLang="zh-CN" sz="2400" smtClean="0"/>
              <a:t>:</a:t>
            </a:r>
            <a:endParaRPr lang="zh-CN" altLang="zh-CN" sz="2400" smtClean="0"/>
          </a:p>
        </p:txBody>
      </p:sp>
      <p:graphicFrame>
        <p:nvGraphicFramePr>
          <p:cNvPr id="12290" name="Object 3"/>
          <p:cNvGraphicFramePr>
            <a:graphicFrameLocks noChangeAspect="1"/>
          </p:cNvGraphicFramePr>
          <p:nvPr/>
        </p:nvGraphicFramePr>
        <p:xfrm>
          <a:off x="900113" y="765175"/>
          <a:ext cx="4457700" cy="423863"/>
        </p:xfrm>
        <a:graphic>
          <a:graphicData uri="http://schemas.openxmlformats.org/presentationml/2006/ole">
            <mc:AlternateContent xmlns:mc="http://schemas.openxmlformats.org/markup-compatibility/2006">
              <mc:Choice xmlns:v="urn:schemas-microsoft-com:vml" Requires="v">
                <p:oleObj spid="_x0000_s12289" name="" r:id="rId1" imgW="57607200" imgH="5486400" progId="Equation.3">
                  <p:embed/>
                </p:oleObj>
              </mc:Choice>
              <mc:Fallback>
                <p:oleObj name="" r:id="rId1" imgW="57607200" imgH="5486400" progId="Equation.3">
                  <p:embed/>
                  <p:pic>
                    <p:nvPicPr>
                      <p:cNvPr id="0" name="Object 3"/>
                      <p:cNvPicPr>
                        <a:picLocks noChangeAspect="1"/>
                      </p:cNvPicPr>
                      <p:nvPr/>
                    </p:nvPicPr>
                    <p:blipFill>
                      <a:blip r:embed="rId2"/>
                      <a:stretch>
                        <a:fillRect/>
                      </a:stretch>
                    </p:blipFill>
                    <p:spPr>
                      <a:xfrm>
                        <a:off x="900113" y="765175"/>
                        <a:ext cx="4457700" cy="423863"/>
                      </a:xfrm>
                      <a:prstGeom prst="rect">
                        <a:avLst/>
                      </a:prstGeom>
                      <a:noFill/>
                      <a:ln w="9525">
                        <a:noFill/>
                      </a:ln>
                    </p:spPr>
                  </p:pic>
                </p:oleObj>
              </mc:Fallback>
            </mc:AlternateContent>
          </a:graphicData>
        </a:graphic>
      </p:graphicFrame>
      <p:sp>
        <p:nvSpPr>
          <p:cNvPr id="12292" name="Rectangle 4"/>
          <p:cNvSpPr>
            <a:spLocks noChangeArrowheads="1"/>
          </p:cNvSpPr>
          <p:nvPr/>
        </p:nvSpPr>
        <p:spPr bwMode="auto">
          <a:xfrm>
            <a:off x="0" y="3284538"/>
            <a:ext cx="3276600" cy="2370137"/>
          </a:xfrm>
          <a:prstGeom prst="rect">
            <a:avLst/>
          </a:prstGeom>
          <a:noFill/>
          <a:ln w="9525">
            <a:noFill/>
            <a:miter lim="800000"/>
          </a:ln>
        </p:spPr>
        <p:txBody>
          <a:bodyPr>
            <a:spAutoFit/>
          </a:bodyPr>
          <a:lstStyle/>
          <a:p>
            <a:pPr marL="742950" lvl="1" indent="-285750"/>
            <a:r>
              <a:rPr lang="zh-CN" altLang="zh-CN" sz="2800"/>
              <a:t>    </a:t>
            </a:r>
            <a:r>
              <a:rPr lang="zh-CN" sz="2400"/>
              <a:t>其中</a:t>
            </a:r>
            <a:r>
              <a:rPr lang="zh-CN" altLang="zh-CN" sz="2400" i="1"/>
              <a:t>a</a:t>
            </a:r>
            <a:r>
              <a:rPr lang="zh-CN" sz="2400"/>
              <a:t>、</a:t>
            </a:r>
            <a:r>
              <a:rPr lang="zh-CN" altLang="zh-CN" sz="2400" i="1"/>
              <a:t>b</a:t>
            </a:r>
            <a:r>
              <a:rPr lang="zh-CN" sz="2400"/>
              <a:t>、</a:t>
            </a:r>
            <a:r>
              <a:rPr lang="zh-CN" altLang="zh-CN" sz="2400" i="1"/>
              <a:t>c</a:t>
            </a:r>
            <a:r>
              <a:rPr lang="zh-CN" sz="2400"/>
              <a:t>、</a:t>
            </a:r>
            <a:r>
              <a:rPr lang="zh-CN" altLang="zh-CN" sz="2400" i="1"/>
              <a:t>d</a:t>
            </a:r>
            <a:r>
              <a:rPr lang="zh-CN" sz="2400"/>
              <a:t>分别为缓冲区</a:t>
            </a:r>
            <a:r>
              <a:rPr lang="zh-CN" altLang="zh-CN" sz="2400"/>
              <a:t>A</a:t>
            </a:r>
            <a:r>
              <a:rPr lang="zh-CN" sz="2400"/>
              <a:t>、</a:t>
            </a:r>
            <a:r>
              <a:rPr lang="zh-CN" altLang="zh-CN" sz="2400"/>
              <a:t>B</a:t>
            </a:r>
            <a:r>
              <a:rPr lang="zh-CN" sz="2400"/>
              <a:t>、</a:t>
            </a:r>
            <a:r>
              <a:rPr lang="zh-CN" altLang="zh-CN" sz="2400"/>
              <a:t>C</a:t>
            </a:r>
            <a:r>
              <a:rPr lang="zh-CN" sz="2400"/>
              <a:t>、</a:t>
            </a:r>
            <a:r>
              <a:rPr lang="zh-CN" altLang="zh-CN" sz="2400"/>
              <a:t>D</a:t>
            </a:r>
            <a:r>
              <a:rPr lang="zh-CN" sz="2400"/>
              <a:t>中的字，运算结束后再将（</a:t>
            </a:r>
            <a:r>
              <a:rPr lang="zh-CN" altLang="zh-CN" sz="2400" i="1"/>
              <a:t>a</a:t>
            </a:r>
            <a:r>
              <a:rPr lang="zh-CN" sz="2400"/>
              <a:t>、</a:t>
            </a:r>
            <a:r>
              <a:rPr lang="zh-CN" altLang="zh-CN" sz="2400" i="1"/>
              <a:t>b</a:t>
            </a:r>
            <a:r>
              <a:rPr lang="zh-CN" sz="2400"/>
              <a:t>、</a:t>
            </a:r>
            <a:r>
              <a:rPr lang="zh-CN" altLang="zh-CN" sz="2400" i="1"/>
              <a:t>c</a:t>
            </a:r>
            <a:r>
              <a:rPr lang="zh-CN" sz="2400"/>
              <a:t>、</a:t>
            </a:r>
            <a:r>
              <a:rPr lang="zh-CN" altLang="zh-CN" sz="2400" i="1"/>
              <a:t>d</a:t>
            </a:r>
            <a:r>
              <a:rPr lang="zh-CN" sz="2400"/>
              <a:t>）循环右移一个字。 </a:t>
            </a:r>
            <a:endParaRPr lang="zh-CN" sz="2400"/>
          </a:p>
        </p:txBody>
      </p:sp>
      <p:pic>
        <p:nvPicPr>
          <p:cNvPr id="12293" name="Picture 5"/>
          <p:cNvPicPr>
            <a:picLocks noChangeAspect="1" noChangeArrowheads="1"/>
          </p:cNvPicPr>
          <p:nvPr/>
        </p:nvPicPr>
        <p:blipFill>
          <a:blip r:embed="rId3" cstate="print"/>
          <a:srcRect/>
          <a:stretch>
            <a:fillRect/>
          </a:stretch>
        </p:blipFill>
        <p:spPr bwMode="auto">
          <a:xfrm>
            <a:off x="4211638" y="1268413"/>
            <a:ext cx="4752975" cy="5403850"/>
          </a:xfrm>
          <a:prstGeom prst="rect">
            <a:avLst/>
          </a:prstGeom>
          <a:noFill/>
          <a:ln w="50800">
            <a:solidFill>
              <a:schemeClr val="hlink"/>
            </a:solid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a:xfrm>
            <a:off x="0" y="873125"/>
            <a:ext cx="8145463" cy="2667000"/>
          </a:xfrm>
        </p:spPr>
        <p:txBody>
          <a:bodyPr>
            <a:spAutoFit/>
          </a:bodyPr>
          <a:lstStyle/>
          <a:p>
            <a:pPr lvl="1" eaLnBrk="1" hangingPunct="1"/>
            <a:r>
              <a:rPr lang="zh-CN" altLang="zh-CN" i="1" smtClean="0"/>
              <a:t>H</a:t>
            </a:r>
            <a:r>
              <a:rPr lang="zh-CN" altLang="zh-CN" baseline="-25000" smtClean="0"/>
              <a:t>MD5</a:t>
            </a:r>
            <a:r>
              <a:rPr lang="zh-CN" smtClean="0"/>
              <a:t>的基本逻辑函数</a:t>
            </a:r>
            <a:r>
              <a:rPr lang="zh-CN" altLang="zh-CN" i="1" smtClean="0"/>
              <a:t>g</a:t>
            </a:r>
            <a:endParaRPr lang="zh-CN" altLang="zh-CN" i="1" smtClean="0"/>
          </a:p>
          <a:p>
            <a:pPr lvl="2" eaLnBrk="1" hangingPunct="1"/>
            <a:r>
              <a:rPr lang="zh-CN" smtClean="0"/>
              <a:t>每一轮使用一个基本逻辑函数</a:t>
            </a:r>
            <a:r>
              <a:rPr lang="zh-CN" altLang="zh-CN" i="1" smtClean="0"/>
              <a:t>g</a:t>
            </a:r>
            <a:r>
              <a:rPr lang="zh-CN" smtClean="0"/>
              <a:t>，每个基本逻辑函数的输入是三个</a:t>
            </a:r>
            <a:r>
              <a:rPr lang="zh-CN" altLang="zh-CN" smtClean="0"/>
              <a:t>32</a:t>
            </a:r>
            <a:r>
              <a:rPr lang="zh-CN" smtClean="0"/>
              <a:t>位的字，输出是一个</a:t>
            </a:r>
            <a:r>
              <a:rPr lang="zh-CN" altLang="zh-CN" smtClean="0"/>
              <a:t>32</a:t>
            </a:r>
            <a:r>
              <a:rPr lang="zh-CN" smtClean="0"/>
              <a:t>位的字，它执行位逻辑运算，即输出的第</a:t>
            </a:r>
            <a:r>
              <a:rPr lang="zh-CN" altLang="zh-CN" i="1" smtClean="0"/>
              <a:t>n</a:t>
            </a:r>
            <a:r>
              <a:rPr lang="zh-CN" smtClean="0"/>
              <a:t>位是其三个输入的第</a:t>
            </a:r>
            <a:r>
              <a:rPr lang="zh-CN" altLang="zh-CN" i="1" smtClean="0"/>
              <a:t>n</a:t>
            </a:r>
            <a:r>
              <a:rPr lang="zh-CN" smtClean="0"/>
              <a:t>位的函数</a:t>
            </a:r>
            <a:endParaRPr lang="zh-CN" smtClean="0"/>
          </a:p>
          <a:p>
            <a:pPr lvl="2" eaLnBrk="1" hangingPunct="1"/>
            <a:r>
              <a:rPr lang="zh-CN" smtClean="0"/>
              <a:t>基本逻辑函数</a:t>
            </a:r>
            <a:r>
              <a:rPr lang="zh-CN" altLang="zh-CN" i="1" smtClean="0"/>
              <a:t>g</a:t>
            </a:r>
            <a:r>
              <a:rPr lang="zh-CN" smtClean="0"/>
              <a:t>的定义</a:t>
            </a:r>
            <a:endParaRPr lang="zh-CN" smtClean="0"/>
          </a:p>
          <a:p>
            <a:pPr lvl="2" eaLnBrk="1" hangingPunct="1">
              <a:buFontTx/>
              <a:buNone/>
            </a:pPr>
            <a:r>
              <a:rPr lang="zh-CN" altLang="zh-CN" smtClean="0"/>
              <a:t>   </a:t>
            </a:r>
            <a:r>
              <a:rPr lang="zh-CN" smtClean="0"/>
              <a:t>符号</a:t>
            </a:r>
            <a:r>
              <a:rPr lang="zh-CN" smtClean="0">
                <a:sym typeface="Symbol" panose="05050102010706020507" pitchFamily="18" charset="2"/>
              </a:rPr>
              <a:t></a:t>
            </a:r>
            <a:r>
              <a:rPr lang="zh-CN" smtClean="0"/>
              <a:t>、</a:t>
            </a:r>
            <a:r>
              <a:rPr lang="zh-CN" smtClean="0">
                <a:sym typeface="Symbol" panose="05050102010706020507" pitchFamily="18" charset="2"/>
              </a:rPr>
              <a:t></a:t>
            </a:r>
            <a:r>
              <a:rPr lang="zh-CN" smtClean="0"/>
              <a:t>、</a:t>
            </a:r>
            <a:r>
              <a:rPr lang="zh-CN" smtClean="0">
                <a:sym typeface="Symbol" panose="05050102010706020507" pitchFamily="18" charset="2"/>
              </a:rPr>
              <a:t></a:t>
            </a:r>
            <a:r>
              <a:rPr lang="zh-CN" smtClean="0"/>
              <a:t>和</a:t>
            </a:r>
            <a:r>
              <a:rPr lang="zh-CN" smtClean="0">
                <a:sym typeface="Symbol" panose="05050102010706020507" pitchFamily="18" charset="2"/>
              </a:rPr>
              <a:t></a:t>
            </a:r>
            <a:r>
              <a:rPr lang="zh-CN" smtClean="0"/>
              <a:t>分别表示逻辑操作</a:t>
            </a:r>
            <a:r>
              <a:rPr lang="zh-CN" altLang="zh-CN" smtClean="0"/>
              <a:t>AND</a:t>
            </a:r>
            <a:r>
              <a:rPr lang="zh-CN" smtClean="0"/>
              <a:t>、</a:t>
            </a:r>
            <a:r>
              <a:rPr lang="zh-CN" altLang="zh-CN" smtClean="0"/>
              <a:t>OR</a:t>
            </a:r>
            <a:r>
              <a:rPr lang="zh-CN" smtClean="0"/>
              <a:t>、</a:t>
            </a:r>
            <a:r>
              <a:rPr lang="zh-CN" altLang="zh-CN" smtClean="0"/>
              <a:t>NOT</a:t>
            </a:r>
            <a:r>
              <a:rPr lang="zh-CN" smtClean="0"/>
              <a:t>和</a:t>
            </a:r>
            <a:r>
              <a:rPr lang="zh-CN" altLang="zh-CN" smtClean="0"/>
              <a:t>XOR  </a:t>
            </a:r>
            <a:endParaRPr lang="zh-CN" altLang="zh-CN" smtClean="0"/>
          </a:p>
        </p:txBody>
      </p:sp>
      <p:pic>
        <p:nvPicPr>
          <p:cNvPr id="88067" name="Picture 3"/>
          <p:cNvPicPr>
            <a:picLocks noChangeAspect="1" noChangeArrowheads="1"/>
          </p:cNvPicPr>
          <p:nvPr/>
        </p:nvPicPr>
        <p:blipFill>
          <a:blip r:embed="rId1" cstate="print"/>
          <a:srcRect/>
          <a:stretch>
            <a:fillRect/>
          </a:stretch>
        </p:blipFill>
        <p:spPr bwMode="auto">
          <a:xfrm>
            <a:off x="468313" y="3789363"/>
            <a:ext cx="8375650" cy="2230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sz="half" idx="1"/>
          </p:nvPr>
        </p:nvSpPr>
        <p:spPr>
          <a:xfrm>
            <a:off x="395288" y="908050"/>
            <a:ext cx="6332537" cy="895350"/>
          </a:xfrm>
        </p:spPr>
        <p:txBody>
          <a:bodyPr>
            <a:spAutoFit/>
          </a:bodyPr>
          <a:lstStyle/>
          <a:p>
            <a:pPr lvl="1" eaLnBrk="1" hangingPunct="1">
              <a:lnSpc>
                <a:spcPct val="90000"/>
              </a:lnSpc>
            </a:pPr>
            <a:r>
              <a:rPr lang="zh-CN" altLang="zh-CN" sz="2400" i="1" smtClean="0"/>
              <a:t>H</a:t>
            </a:r>
            <a:r>
              <a:rPr lang="zh-CN" altLang="zh-CN" sz="2400" baseline="-25000" smtClean="0"/>
              <a:t>MD5</a:t>
            </a:r>
            <a:r>
              <a:rPr lang="zh-CN" sz="2400" smtClean="0"/>
              <a:t>的基本逻辑函数</a:t>
            </a:r>
            <a:r>
              <a:rPr lang="zh-CN" altLang="zh-CN" sz="2400" i="1" smtClean="0"/>
              <a:t>g</a:t>
            </a:r>
            <a:endParaRPr lang="zh-CN" altLang="zh-CN" sz="2400" i="1" smtClean="0"/>
          </a:p>
          <a:p>
            <a:pPr lvl="2" eaLnBrk="1" hangingPunct="1">
              <a:lnSpc>
                <a:spcPct val="90000"/>
              </a:lnSpc>
            </a:pPr>
            <a:r>
              <a:rPr lang="zh-CN" smtClean="0"/>
              <a:t>基本逻辑函数</a:t>
            </a:r>
            <a:r>
              <a:rPr lang="zh-CN" altLang="zh-CN" i="1" smtClean="0"/>
              <a:t>g</a:t>
            </a:r>
            <a:r>
              <a:rPr lang="zh-CN" smtClean="0"/>
              <a:t>的真值表 </a:t>
            </a:r>
            <a:endParaRPr lang="zh-CN" smtClean="0"/>
          </a:p>
        </p:txBody>
      </p:sp>
      <p:graphicFrame>
        <p:nvGraphicFramePr>
          <p:cNvPr id="88067" name="Group 3"/>
          <p:cNvGraphicFramePr>
            <a:graphicFrameLocks noGrp="1"/>
          </p:cNvGraphicFramePr>
          <p:nvPr>
            <p:ph sz="half" idx="2"/>
          </p:nvPr>
        </p:nvGraphicFramePr>
        <p:xfrm>
          <a:off x="1763713" y="2420938"/>
          <a:ext cx="5761037" cy="3293110"/>
        </p:xfrm>
        <a:graphic>
          <a:graphicData uri="http://schemas.openxmlformats.org/drawingml/2006/table">
            <a:tbl>
              <a:tblPr/>
              <a:tblGrid>
                <a:gridCol w="1655762"/>
                <a:gridCol w="4105275"/>
              </a:tblGrid>
              <a:tr h="36512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      c      d</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        G        H        I</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27350">
                <a:tc>
                  <a:txBody>
                    <a:body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0      0      0</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0      0      1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0      1      0</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0      1      1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1      0      0</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1      0      1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1      1      0</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1      1      1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0        0        0        1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1        0        1        0</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0        1        1        0</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1        0        0        1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0        0        1        1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0        1        0        1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1        1        0        0</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1        1        1        0</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body" sz="half" idx="1"/>
          </p:nvPr>
        </p:nvSpPr>
        <p:spPr>
          <a:xfrm>
            <a:off x="873125" y="1690688"/>
            <a:ext cx="7947025" cy="2428875"/>
          </a:xfrm>
        </p:spPr>
        <p:txBody>
          <a:bodyPr>
            <a:spAutoFit/>
          </a:bodyPr>
          <a:lstStyle/>
          <a:p>
            <a:pPr lvl="1" eaLnBrk="1" hangingPunct="1"/>
            <a:r>
              <a:rPr lang="zh-CN" altLang="en-US" sz="2400" smtClean="0"/>
              <a:t>字组</a:t>
            </a:r>
            <a:r>
              <a:rPr lang="zh-CN" altLang="en-US" sz="2400" i="1" smtClean="0"/>
              <a:t>X</a:t>
            </a:r>
            <a:endParaRPr lang="zh-CN" altLang="en-US" sz="2400" i="1" smtClean="0"/>
          </a:p>
          <a:p>
            <a:pPr lvl="1" eaLnBrk="1" hangingPunct="1">
              <a:buFontTx/>
              <a:buNone/>
            </a:pPr>
            <a:r>
              <a:rPr lang="zh-CN" altLang="en-US" sz="2400" smtClean="0"/>
              <a:t>    把当前处理的512比特的分组</a:t>
            </a:r>
            <a:r>
              <a:rPr lang="zh-CN" altLang="en-US" sz="2400" i="1" smtClean="0"/>
              <a:t>Y</a:t>
            </a:r>
            <a:r>
              <a:rPr lang="zh-CN" altLang="en-US" sz="2400" i="1" baseline="-25000" smtClean="0"/>
              <a:t>i</a:t>
            </a:r>
            <a:r>
              <a:rPr lang="zh-CN" altLang="en-US" sz="2400" smtClean="0"/>
              <a:t>依次分成16个32比特的字, 分别记为</a:t>
            </a:r>
            <a:r>
              <a:rPr lang="zh-CN" altLang="en-US" sz="2400" i="1" smtClean="0"/>
              <a:t>X</a:t>
            </a:r>
            <a:r>
              <a:rPr lang="zh-CN" altLang="en-US" sz="2400" smtClean="0"/>
              <a:t>[0,1,…,15].</a:t>
            </a:r>
            <a:endParaRPr lang="zh-CN" altLang="en-US" sz="2400" smtClean="0"/>
          </a:p>
          <a:p>
            <a:pPr lvl="1" eaLnBrk="1" hangingPunct="1"/>
            <a:r>
              <a:rPr lang="zh-CN" altLang="en-US" sz="2400" smtClean="0"/>
              <a:t>在每一轮的16步迭代中, 每一步迭代使用一个字,迭代步数不同使用的字也不相同. 因此, 16步迭代恰好用完16个字.</a:t>
            </a:r>
            <a:endParaRPr lang="zh-CN" altLang="en-US" sz="240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sz="half" idx="1"/>
          </p:nvPr>
        </p:nvSpPr>
        <p:spPr>
          <a:xfrm>
            <a:off x="684213" y="944563"/>
            <a:ext cx="8208962" cy="5345112"/>
          </a:xfrm>
        </p:spPr>
        <p:txBody>
          <a:bodyPr>
            <a:spAutoFit/>
          </a:bodyPr>
          <a:lstStyle/>
          <a:p>
            <a:pPr lvl="1" eaLnBrk="1" hangingPunct="1"/>
            <a:r>
              <a:rPr lang="zh-CN" altLang="en-US" sz="2400" smtClean="0"/>
              <a:t>对于不同轮处理过程, </a:t>
            </a:r>
            <a:r>
              <a:rPr lang="zh-CN" altLang="en-US" sz="2400" smtClean="0">
                <a:solidFill>
                  <a:srgbClr val="FF3300"/>
                </a:solidFill>
              </a:rPr>
              <a:t>使用16个字的顺序不一样.</a:t>
            </a:r>
            <a:endParaRPr lang="zh-CN" altLang="en-US" sz="2400" smtClean="0">
              <a:solidFill>
                <a:srgbClr val="FF3300"/>
              </a:solidFill>
            </a:endParaRPr>
          </a:p>
          <a:p>
            <a:pPr lvl="2" eaLnBrk="1" hangingPunct="1"/>
            <a:r>
              <a:rPr lang="zh-CN" altLang="en-US" b="1" smtClean="0"/>
              <a:t>第一轮中，使用顺序为</a:t>
            </a:r>
            <a:r>
              <a:rPr lang="zh-CN" altLang="en-US" b="1" i="1" smtClean="0"/>
              <a:t>X</a:t>
            </a:r>
            <a:r>
              <a:rPr lang="zh-CN" altLang="en-US" b="1" smtClean="0"/>
              <a:t>[0,1,…,15]。</a:t>
            </a:r>
            <a:endParaRPr lang="zh-CN" altLang="en-US" b="1" smtClean="0"/>
          </a:p>
          <a:p>
            <a:pPr lvl="2" eaLnBrk="1" hangingPunct="1"/>
            <a:r>
              <a:rPr lang="zh-CN" altLang="en-US" b="1" smtClean="0"/>
              <a:t>第二轮中使用顺序由下列置换确定:</a:t>
            </a:r>
            <a:endParaRPr lang="zh-CN" altLang="en-US" b="1" smtClean="0"/>
          </a:p>
          <a:p>
            <a:pPr lvl="2" eaLnBrk="1" hangingPunct="1">
              <a:buFontTx/>
              <a:buNone/>
            </a:pPr>
            <a:r>
              <a:rPr lang="zh-CN" altLang="en-US" b="1" i="1" smtClean="0">
                <a:sym typeface="Symbol" panose="05050102010706020507" pitchFamily="18" charset="2"/>
              </a:rPr>
              <a:t>                </a:t>
            </a:r>
            <a:r>
              <a:rPr lang="zh-CN" altLang="en-US" b="1" baseline="-25000" smtClean="0"/>
              <a:t>2</a:t>
            </a:r>
            <a:r>
              <a:rPr lang="zh-CN" altLang="en-US" b="1" smtClean="0"/>
              <a:t>(</a:t>
            </a:r>
            <a:r>
              <a:rPr lang="zh-CN" altLang="en-US" b="1" i="1" smtClean="0"/>
              <a:t>i</a:t>
            </a:r>
            <a:r>
              <a:rPr lang="zh-CN" altLang="en-US" b="1" smtClean="0"/>
              <a:t>)= (1+5</a:t>
            </a:r>
            <a:r>
              <a:rPr lang="zh-CN" altLang="en-US" b="1" i="1" smtClean="0"/>
              <a:t>i</a:t>
            </a:r>
            <a:r>
              <a:rPr lang="zh-CN" altLang="en-US" b="1" smtClean="0"/>
              <a:t>) mod 16</a:t>
            </a:r>
            <a:endParaRPr lang="zh-CN" altLang="en-US" b="1" smtClean="0"/>
          </a:p>
          <a:p>
            <a:pPr lvl="2" eaLnBrk="1" hangingPunct="1"/>
            <a:r>
              <a:rPr lang="zh-CN" altLang="en-US" b="1" smtClean="0"/>
              <a:t>第三轮中使用顺序由下列置换确定: </a:t>
            </a:r>
            <a:endParaRPr lang="zh-CN" altLang="en-US" b="1" smtClean="0"/>
          </a:p>
          <a:p>
            <a:pPr lvl="1" eaLnBrk="1" hangingPunct="1">
              <a:buFontTx/>
              <a:buNone/>
            </a:pPr>
            <a:r>
              <a:rPr lang="zh-CN" altLang="en-US" sz="2400" b="1" i="1" smtClean="0">
                <a:sym typeface="Symbol" panose="05050102010706020507" pitchFamily="18" charset="2"/>
              </a:rPr>
              <a:t>                      </a:t>
            </a:r>
            <a:r>
              <a:rPr lang="zh-CN" altLang="en-US" sz="2400" b="1" baseline="-25000" smtClean="0"/>
              <a:t>3</a:t>
            </a:r>
            <a:r>
              <a:rPr lang="zh-CN" altLang="en-US" sz="2400" b="1" smtClean="0"/>
              <a:t>(</a:t>
            </a:r>
            <a:r>
              <a:rPr lang="zh-CN" altLang="en-US" sz="2400" b="1" i="1" smtClean="0"/>
              <a:t>i</a:t>
            </a:r>
            <a:r>
              <a:rPr lang="zh-CN" altLang="en-US" sz="2400" b="1" smtClean="0"/>
              <a:t>)= (5+3</a:t>
            </a:r>
            <a:r>
              <a:rPr lang="zh-CN" altLang="en-US" sz="2400" b="1" i="1" smtClean="0"/>
              <a:t>i</a:t>
            </a:r>
            <a:r>
              <a:rPr lang="zh-CN" altLang="en-US" sz="2400" b="1" smtClean="0"/>
              <a:t>) mod 16</a:t>
            </a:r>
            <a:endParaRPr lang="zh-CN" altLang="en-US" sz="2400" b="1" smtClean="0"/>
          </a:p>
          <a:p>
            <a:pPr lvl="2" eaLnBrk="1" hangingPunct="1"/>
            <a:r>
              <a:rPr lang="zh-CN" altLang="en-US" b="1" smtClean="0"/>
              <a:t>第四轮中使用顺序由下列置换确定: </a:t>
            </a:r>
            <a:endParaRPr lang="zh-CN" altLang="en-US" b="1" smtClean="0"/>
          </a:p>
          <a:p>
            <a:pPr lvl="1" eaLnBrk="1" hangingPunct="1">
              <a:buFontTx/>
              <a:buNone/>
            </a:pPr>
            <a:r>
              <a:rPr lang="zh-CN" altLang="en-US" sz="2400" b="1" i="1" smtClean="0">
                <a:sym typeface="Symbol" panose="05050102010706020507" pitchFamily="18" charset="2"/>
              </a:rPr>
              <a:t>                        </a:t>
            </a:r>
            <a:r>
              <a:rPr lang="zh-CN" altLang="en-US" sz="2400" b="1" baseline="-25000" smtClean="0"/>
              <a:t>4</a:t>
            </a:r>
            <a:r>
              <a:rPr lang="zh-CN" altLang="en-US" sz="2400" b="1" smtClean="0"/>
              <a:t>(</a:t>
            </a:r>
            <a:r>
              <a:rPr lang="zh-CN" altLang="en-US" sz="2400" b="1" i="1" smtClean="0"/>
              <a:t>i</a:t>
            </a:r>
            <a:r>
              <a:rPr lang="zh-CN" altLang="en-US" sz="2400" b="1" smtClean="0"/>
              <a:t>)= 7</a:t>
            </a:r>
            <a:r>
              <a:rPr lang="zh-CN" altLang="en-US" sz="2400" b="1" i="1" smtClean="0"/>
              <a:t>i</a:t>
            </a:r>
            <a:r>
              <a:rPr lang="zh-CN" altLang="en-US" sz="2400" b="1" smtClean="0"/>
              <a:t> mod 16.</a:t>
            </a:r>
            <a:endParaRPr lang="zh-CN" altLang="en-US" sz="2400" b="1" smtClean="0"/>
          </a:p>
          <a:p>
            <a:pPr lvl="1" eaLnBrk="1" hangingPunct="1"/>
            <a:r>
              <a:rPr lang="zh-CN" altLang="en-US" sz="2400" smtClean="0"/>
              <a:t>例如:  第三轮处理过程的第</a:t>
            </a:r>
            <a:r>
              <a:rPr lang="zh-CN" altLang="en-US" sz="2400" i="1" smtClean="0"/>
              <a:t>i</a:t>
            </a:r>
            <a:r>
              <a:rPr lang="zh-CN" altLang="en-US" sz="2400" smtClean="0"/>
              <a:t>步迭代使用字          </a:t>
            </a:r>
            <a:endParaRPr lang="zh-CN" altLang="en-US" sz="2400" smtClean="0"/>
          </a:p>
          <a:p>
            <a:pPr lvl="1" eaLnBrk="1" hangingPunct="1">
              <a:buFontTx/>
              <a:buNone/>
            </a:pPr>
            <a:r>
              <a:rPr lang="zh-CN" altLang="en-US" sz="2400" i="1" smtClean="0"/>
              <a:t>                X</a:t>
            </a:r>
            <a:r>
              <a:rPr lang="zh-CN" altLang="en-US" sz="2400" smtClean="0"/>
              <a:t>[</a:t>
            </a:r>
            <a:r>
              <a:rPr lang="zh-CN" altLang="en-US" sz="2400" i="1" smtClean="0">
                <a:sym typeface="Symbol" panose="05050102010706020507" pitchFamily="18" charset="2"/>
              </a:rPr>
              <a:t></a:t>
            </a:r>
            <a:r>
              <a:rPr lang="zh-CN" altLang="en-US" sz="2400" baseline="-25000" smtClean="0"/>
              <a:t>3</a:t>
            </a:r>
            <a:r>
              <a:rPr lang="zh-CN" altLang="en-US" sz="2400" smtClean="0"/>
              <a:t>(</a:t>
            </a:r>
            <a:r>
              <a:rPr lang="zh-CN" altLang="en-US" sz="2400" i="1" smtClean="0"/>
              <a:t>i</a:t>
            </a:r>
            <a:r>
              <a:rPr lang="zh-CN" altLang="en-US" sz="2400" smtClean="0"/>
              <a:t>)]=</a:t>
            </a:r>
            <a:r>
              <a:rPr lang="zh-CN" altLang="en-US" sz="2400" i="1" smtClean="0"/>
              <a:t> X</a:t>
            </a:r>
            <a:r>
              <a:rPr lang="zh-CN" altLang="en-US" sz="2400" smtClean="0"/>
              <a:t>[(5+3</a:t>
            </a:r>
            <a:r>
              <a:rPr lang="zh-CN" altLang="en-US" sz="2400" i="1" smtClean="0"/>
              <a:t>i</a:t>
            </a:r>
            <a:r>
              <a:rPr lang="zh-CN" altLang="en-US" sz="2400" smtClean="0"/>
              <a:t>) mod 16]; </a:t>
            </a:r>
            <a:endParaRPr lang="zh-CN" altLang="en-US" sz="2400" smtClean="0"/>
          </a:p>
          <a:p>
            <a:pPr lvl="1" eaLnBrk="1" hangingPunct="1">
              <a:buFontTx/>
              <a:buNone/>
            </a:pPr>
            <a:r>
              <a:rPr lang="zh-CN" altLang="en-US" sz="2400" smtClean="0"/>
              <a:t>              第8步迭代使用字</a:t>
            </a:r>
            <a:endParaRPr lang="zh-CN" altLang="en-US" sz="2400" smtClean="0"/>
          </a:p>
          <a:p>
            <a:pPr lvl="1" eaLnBrk="1" hangingPunct="1">
              <a:buFontTx/>
              <a:buNone/>
            </a:pPr>
            <a:r>
              <a:rPr lang="zh-CN" altLang="en-US" sz="2400" i="1" smtClean="0"/>
              <a:t>                    X</a:t>
            </a:r>
            <a:r>
              <a:rPr lang="zh-CN" altLang="en-US" sz="2400" smtClean="0"/>
              <a:t>[</a:t>
            </a:r>
            <a:r>
              <a:rPr lang="zh-CN" altLang="en-US" sz="2400" i="1" smtClean="0">
                <a:sym typeface="Symbol" panose="05050102010706020507" pitchFamily="18" charset="2"/>
              </a:rPr>
              <a:t></a:t>
            </a:r>
            <a:r>
              <a:rPr lang="zh-CN" altLang="en-US" sz="2400" baseline="-25000" smtClean="0"/>
              <a:t>3</a:t>
            </a:r>
            <a:r>
              <a:rPr lang="zh-CN" altLang="en-US" sz="2400" smtClean="0"/>
              <a:t>(8)]=</a:t>
            </a:r>
            <a:r>
              <a:rPr lang="zh-CN" altLang="en-US" sz="2400" i="1" smtClean="0"/>
              <a:t>X</a:t>
            </a:r>
            <a:r>
              <a:rPr lang="zh-CN" altLang="en-US" sz="2400" smtClean="0"/>
              <a:t>[(5+3</a:t>
            </a:r>
            <a:r>
              <a:rPr lang="zh-CN" altLang="en-US" sz="2400" smtClean="0">
                <a:sym typeface="Symbol" panose="05050102010706020507" pitchFamily="18" charset="2"/>
              </a:rPr>
              <a:t>8</a:t>
            </a:r>
            <a:r>
              <a:rPr lang="zh-CN" altLang="en-US" sz="2400" smtClean="0"/>
              <a:t>)]=</a:t>
            </a:r>
            <a:r>
              <a:rPr lang="zh-CN" altLang="en-US" sz="2400" i="1" smtClean="0"/>
              <a:t>X</a:t>
            </a:r>
            <a:r>
              <a:rPr lang="zh-CN" altLang="en-US" sz="2400" smtClean="0"/>
              <a:t>[29]=</a:t>
            </a:r>
            <a:r>
              <a:rPr lang="zh-CN" altLang="en-US" sz="2400" i="1" smtClean="0"/>
              <a:t>X</a:t>
            </a:r>
            <a:r>
              <a:rPr lang="zh-CN" altLang="en-US" sz="2400" smtClean="0"/>
              <a:t>[13]. </a:t>
            </a:r>
            <a:endParaRPr lang="zh-CN" altLang="en-US" sz="240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sz="half" idx="1"/>
          </p:nvPr>
        </p:nvSpPr>
        <p:spPr>
          <a:xfrm>
            <a:off x="804863" y="1600200"/>
            <a:ext cx="7596187" cy="4254500"/>
          </a:xfrm>
        </p:spPr>
        <p:txBody>
          <a:bodyPr>
            <a:spAutoFit/>
          </a:bodyPr>
          <a:lstStyle/>
          <a:p>
            <a:pPr lvl="1" eaLnBrk="1" hangingPunct="1"/>
            <a:r>
              <a:rPr lang="zh-CN" sz="2400" smtClean="0"/>
              <a:t>常数表</a:t>
            </a:r>
            <a:r>
              <a:rPr lang="zh-CN" altLang="zh-CN" sz="2400" i="1" smtClean="0"/>
              <a:t>T</a:t>
            </a:r>
            <a:r>
              <a:rPr lang="zh-CN" sz="2400" smtClean="0"/>
              <a:t>：</a:t>
            </a:r>
            <a:r>
              <a:rPr lang="zh-CN" altLang="zh-CN" sz="2400" smtClean="0"/>
              <a:t>64</a:t>
            </a:r>
            <a:r>
              <a:rPr lang="zh-CN" sz="2400" smtClean="0"/>
              <a:t>个</a:t>
            </a:r>
            <a:r>
              <a:rPr lang="zh-CN" altLang="zh-CN" sz="2400" smtClean="0"/>
              <a:t>32</a:t>
            </a:r>
            <a:r>
              <a:rPr lang="zh-CN" sz="2400" smtClean="0"/>
              <a:t>位常数</a:t>
            </a:r>
            <a:endParaRPr lang="zh-CN" sz="2400" smtClean="0"/>
          </a:p>
          <a:p>
            <a:pPr lvl="2" eaLnBrk="1" hangingPunct="1"/>
            <a:r>
              <a:rPr lang="zh-CN" altLang="zh-CN" i="1" smtClean="0"/>
              <a:t> </a:t>
            </a:r>
            <a:r>
              <a:rPr lang="zh-CN" altLang="zh-CN" b="1" i="1" smtClean="0"/>
              <a:t>T</a:t>
            </a:r>
            <a:r>
              <a:rPr lang="zh-CN" altLang="zh-CN" b="1" smtClean="0"/>
              <a:t>[</a:t>
            </a:r>
            <a:r>
              <a:rPr lang="zh-CN" altLang="zh-CN" b="1" i="1" smtClean="0"/>
              <a:t>i</a:t>
            </a:r>
            <a:r>
              <a:rPr lang="zh-CN" altLang="zh-CN" b="1" smtClean="0"/>
              <a:t>] =2</a:t>
            </a:r>
            <a:r>
              <a:rPr lang="zh-CN" altLang="zh-CN" b="1" baseline="30000" smtClean="0"/>
              <a:t>32</a:t>
            </a:r>
            <a:r>
              <a:rPr lang="zh-CN" altLang="zh-CN" b="1" smtClean="0">
                <a:sym typeface="Symbol" panose="05050102010706020507" pitchFamily="18" charset="2"/>
              </a:rPr>
              <a:t></a:t>
            </a:r>
            <a:r>
              <a:rPr lang="zh-CN" altLang="zh-CN" b="1" smtClean="0"/>
              <a:t>abs(sin(</a:t>
            </a:r>
            <a:r>
              <a:rPr lang="zh-CN" altLang="zh-CN" b="1" i="1" smtClean="0"/>
              <a:t>i</a:t>
            </a:r>
            <a:r>
              <a:rPr lang="zh-CN" altLang="zh-CN" b="1" smtClean="0"/>
              <a:t>))</a:t>
            </a:r>
            <a:r>
              <a:rPr lang="zh-CN" b="1" smtClean="0"/>
              <a:t>的整数部分</a:t>
            </a:r>
            <a:r>
              <a:rPr lang="zh-CN" altLang="zh-CN" b="1" smtClean="0"/>
              <a:t>(</a:t>
            </a:r>
            <a:r>
              <a:rPr lang="zh-CN" altLang="zh-CN" b="1" i="1" smtClean="0"/>
              <a:t>i</a:t>
            </a:r>
            <a:r>
              <a:rPr lang="zh-CN" altLang="zh-CN" b="1" smtClean="0"/>
              <a:t>=1,2,…,64).</a:t>
            </a:r>
            <a:endParaRPr lang="zh-CN" altLang="zh-CN" b="1" smtClean="0"/>
          </a:p>
          <a:p>
            <a:pPr lvl="2" eaLnBrk="1" hangingPunct="1"/>
            <a:r>
              <a:rPr lang="zh-CN" b="1" smtClean="0"/>
              <a:t>常数表</a:t>
            </a:r>
            <a:r>
              <a:rPr lang="zh-CN" altLang="zh-CN" b="1" i="1" smtClean="0"/>
              <a:t>T</a:t>
            </a:r>
            <a:r>
              <a:rPr lang="zh-CN" b="1" smtClean="0"/>
              <a:t>的作用是“随机化”</a:t>
            </a:r>
            <a:r>
              <a:rPr lang="zh-CN" altLang="zh-CN" b="1" smtClean="0"/>
              <a:t>32</a:t>
            </a:r>
            <a:r>
              <a:rPr lang="zh-CN" b="1" smtClean="0"/>
              <a:t>位的输入数据，即消除输入数据的规律性。</a:t>
            </a:r>
            <a:endParaRPr lang="zh-CN" b="1" smtClean="0"/>
          </a:p>
          <a:p>
            <a:pPr lvl="2" eaLnBrk="1" hangingPunct="1"/>
            <a:r>
              <a:rPr lang="zh-CN" altLang="zh-CN" b="1" i="1" smtClean="0"/>
              <a:t>H</a:t>
            </a:r>
            <a:r>
              <a:rPr lang="zh-CN" altLang="zh-CN" b="1" baseline="-25000" smtClean="0"/>
              <a:t>MD5</a:t>
            </a:r>
            <a:r>
              <a:rPr lang="zh-CN" b="1" smtClean="0"/>
              <a:t>的第</a:t>
            </a:r>
            <a:r>
              <a:rPr lang="zh-CN" altLang="zh-CN" b="1" i="1" smtClean="0"/>
              <a:t>k</a:t>
            </a:r>
            <a:r>
              <a:rPr lang="zh-CN" b="1" smtClean="0"/>
              <a:t>轮处理过程使用常数表</a:t>
            </a:r>
            <a:r>
              <a:rPr lang="zh-CN" altLang="zh-CN" b="1" i="1" smtClean="0"/>
              <a:t>T</a:t>
            </a:r>
            <a:r>
              <a:rPr lang="zh-CN" b="1" smtClean="0"/>
              <a:t>的元素</a:t>
            </a:r>
            <a:endParaRPr lang="zh-CN" b="1" smtClean="0"/>
          </a:p>
          <a:p>
            <a:pPr lvl="2" eaLnBrk="1" hangingPunct="1">
              <a:buFontTx/>
              <a:buNone/>
            </a:pPr>
            <a:r>
              <a:rPr lang="zh-CN" altLang="zh-CN" b="1" i="1" smtClean="0"/>
              <a:t>     T</a:t>
            </a:r>
            <a:r>
              <a:rPr lang="zh-CN" altLang="zh-CN" b="1" smtClean="0"/>
              <a:t>[16(</a:t>
            </a:r>
            <a:r>
              <a:rPr lang="zh-CN" altLang="zh-CN" b="1" i="1" smtClean="0"/>
              <a:t>k</a:t>
            </a:r>
            <a:r>
              <a:rPr lang="zh-CN" altLang="zh-CN" b="1" smtClean="0">
                <a:sym typeface="Symbol" panose="05050102010706020507" pitchFamily="18" charset="2"/>
              </a:rPr>
              <a:t></a:t>
            </a:r>
            <a:r>
              <a:rPr lang="zh-CN" altLang="zh-CN" b="1" smtClean="0"/>
              <a:t>1)+1, 16(</a:t>
            </a:r>
            <a:r>
              <a:rPr lang="zh-CN" altLang="zh-CN" b="1" i="1" smtClean="0"/>
              <a:t>k</a:t>
            </a:r>
            <a:r>
              <a:rPr lang="zh-CN" altLang="zh-CN" b="1" smtClean="0">
                <a:sym typeface="Symbol" panose="05050102010706020507" pitchFamily="18" charset="2"/>
              </a:rPr>
              <a:t></a:t>
            </a:r>
            <a:r>
              <a:rPr lang="zh-CN" altLang="zh-CN" b="1" smtClean="0"/>
              <a:t>1)+2,…,16</a:t>
            </a:r>
            <a:r>
              <a:rPr lang="zh-CN" altLang="zh-CN" b="1" i="1" smtClean="0"/>
              <a:t>k</a:t>
            </a:r>
            <a:r>
              <a:rPr lang="zh-CN" altLang="zh-CN" b="1" smtClean="0"/>
              <a:t>] (</a:t>
            </a:r>
            <a:r>
              <a:rPr lang="zh-CN" altLang="zh-CN" b="1" i="1" smtClean="0"/>
              <a:t>k</a:t>
            </a:r>
            <a:r>
              <a:rPr lang="zh-CN" altLang="zh-CN" b="1" smtClean="0"/>
              <a:t>=1,2,3,4)</a:t>
            </a:r>
            <a:r>
              <a:rPr lang="zh-CN" b="1" smtClean="0"/>
              <a:t>，</a:t>
            </a:r>
            <a:endParaRPr lang="zh-CN" b="1" smtClean="0"/>
          </a:p>
          <a:p>
            <a:pPr lvl="2" eaLnBrk="1" hangingPunct="1">
              <a:buFontTx/>
              <a:buNone/>
            </a:pPr>
            <a:r>
              <a:rPr lang="zh-CN" altLang="zh-CN" b="1" smtClean="0"/>
              <a:t>   </a:t>
            </a:r>
            <a:endParaRPr lang="zh-CN" altLang="zh-CN" b="1" smtClean="0"/>
          </a:p>
          <a:p>
            <a:pPr lvl="2" eaLnBrk="1" hangingPunct="1">
              <a:buFontTx/>
              <a:buNone/>
            </a:pPr>
            <a:r>
              <a:rPr lang="zh-CN" altLang="zh-CN" b="1" smtClean="0"/>
              <a:t>     </a:t>
            </a:r>
            <a:r>
              <a:rPr lang="zh-CN" b="1" smtClean="0"/>
              <a:t>第</a:t>
            </a:r>
            <a:r>
              <a:rPr lang="zh-CN" altLang="zh-CN" b="1" i="1" smtClean="0"/>
              <a:t>k</a:t>
            </a:r>
            <a:r>
              <a:rPr lang="zh-CN" b="1" smtClean="0"/>
              <a:t>轮的第</a:t>
            </a:r>
            <a:r>
              <a:rPr lang="zh-CN" altLang="zh-CN" b="1" i="1" smtClean="0"/>
              <a:t>i</a:t>
            </a:r>
            <a:r>
              <a:rPr lang="zh-CN" b="1" smtClean="0"/>
              <a:t>次迭代使用元素</a:t>
            </a:r>
            <a:endParaRPr lang="zh-CN" b="1" smtClean="0"/>
          </a:p>
          <a:p>
            <a:pPr lvl="2" eaLnBrk="1" hangingPunct="1">
              <a:buFontTx/>
              <a:buNone/>
            </a:pPr>
            <a:r>
              <a:rPr lang="zh-CN" altLang="zh-CN" b="1" smtClean="0"/>
              <a:t>                </a:t>
            </a:r>
            <a:r>
              <a:rPr lang="zh-CN" altLang="zh-CN" b="1" i="1" smtClean="0"/>
              <a:t>T</a:t>
            </a:r>
            <a:r>
              <a:rPr lang="zh-CN" altLang="zh-CN" b="1" smtClean="0"/>
              <a:t>[16(</a:t>
            </a:r>
            <a:r>
              <a:rPr lang="zh-CN" altLang="zh-CN" b="1" i="1" smtClean="0"/>
              <a:t> k</a:t>
            </a:r>
            <a:r>
              <a:rPr lang="zh-CN" altLang="zh-CN" b="1" smtClean="0">
                <a:sym typeface="Symbol" panose="05050102010706020507" pitchFamily="18" charset="2"/>
              </a:rPr>
              <a:t></a:t>
            </a:r>
            <a:r>
              <a:rPr lang="zh-CN" altLang="zh-CN" b="1" smtClean="0"/>
              <a:t>1)+</a:t>
            </a:r>
            <a:r>
              <a:rPr lang="zh-CN" altLang="zh-CN" b="1" i="1" smtClean="0"/>
              <a:t> i</a:t>
            </a:r>
            <a:r>
              <a:rPr lang="zh-CN" altLang="zh-CN" b="1" smtClean="0"/>
              <a:t>](</a:t>
            </a:r>
            <a:r>
              <a:rPr lang="zh-CN" altLang="zh-CN" b="1" i="1" smtClean="0"/>
              <a:t>i</a:t>
            </a:r>
            <a:r>
              <a:rPr lang="zh-CN" altLang="zh-CN" b="1" smtClean="0"/>
              <a:t>=1,2,…,16).</a:t>
            </a:r>
            <a:endParaRPr lang="zh-CN" altLang="zh-CN" b="1"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62" name="Group 2"/>
          <p:cNvGraphicFramePr>
            <a:graphicFrameLocks noGrp="1"/>
          </p:cNvGraphicFramePr>
          <p:nvPr>
            <p:ph sz="half" idx="2"/>
          </p:nvPr>
        </p:nvGraphicFramePr>
        <p:xfrm>
          <a:off x="490538" y="2238375"/>
          <a:ext cx="7658100" cy="3413760"/>
        </p:xfrm>
        <a:graphic>
          <a:graphicData uri="http://schemas.openxmlformats.org/drawingml/2006/table">
            <a:tbl>
              <a:tblPr/>
              <a:tblGrid>
                <a:gridCol w="1914525"/>
                <a:gridCol w="1911350"/>
                <a:gridCol w="1916112"/>
                <a:gridCol w="1916113"/>
              </a:tblGrid>
              <a:tr h="3413125">
                <a:tc>
                  <a:txBody>
                    <a:bodyPr/>
                    <a:lstStyle/>
                    <a:p>
                      <a:pPr marL="0" marR="0" lvl="0" indent="127000" algn="l" defTabSz="914400" rtl="0" eaLnBrk="1" fontAlgn="base" latinLnBrk="0" hangingPunct="1">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[1]=D76AA478</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[2]=E8C7B756</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[3]=242070DB</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[4]=C1BDCEEE</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[5]=F57C0FAF</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[6]=4787C62A</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[7]=A8304613</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[8]=FD469501</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[9]=698098D8</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[10]=8B44F7AF</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[11]=FFFF5BB1</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[12]=895CD7BE</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[13]=6B901122</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[14]=FD987193</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[15]=A679438E</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[16]=49B40821</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127000" algn="l" defTabSz="914400" rtl="0" eaLnBrk="1" fontAlgn="base" latinLnBrk="0" hangingPunct="1">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[17]=F61E2562</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[18]=C040B340</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[19]=265E5A51</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[20]=E9B6C7AA</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[21]=D62F105D</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[22]=02441453</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[23]=D8A1E681</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[24]=E7D3FBC8</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[25]=21E1CDE6</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[26]=C33707D6</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[27]=F4D50D87</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[28]=455A14ED</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[29]=A9E3E905</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[30]=FCEFA3F8</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[31]=676F02D9</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[32]=8D2A4C8A</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127000" algn="l" defTabSz="914400" rtl="0" eaLnBrk="1" fontAlgn="base" latinLnBrk="0" hangingPunct="1">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[33]=FFFA3942</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[34]=8771F681</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[35]=699D6122</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[36]=FDE5380C</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[37]=A4BEEA44</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[38]=4BDECFA9</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[39]=F6BB4B60</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[40]=BEBFBC70</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[41]=289B7EC6</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[42]=EAA127FA</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[43]=D4EF3085</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[44]=04881D05</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[45]=D9D4D039</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[46]=E6DB99E5</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[47]=1FA27CF8</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[48]=C4AC5665</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127000" algn="l" defTabSz="914400" rtl="0" eaLnBrk="1" fontAlgn="base" latinLnBrk="0" hangingPunct="1">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[49]=F4292244</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[50]=432AFF97</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[51]=AB9423A7</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[52]=FC93A039</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[53]=655B59C3</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[54]=8F0CCC92</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[55]=FFEFF47D</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[56]=85845DD1</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[57]=6FA87E4F</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[58]=FE2CE6E0</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[59]=A3014314</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[60]=4E0811A1</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[61]=F7537E82</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[62]=BD3AF235</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[63]=2AD7D2BB</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[64]=EB86D391</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r>
            </a:tbl>
          </a:graphicData>
        </a:graphic>
      </p:graphicFrame>
      <p:sp>
        <p:nvSpPr>
          <p:cNvPr id="93198" name="Rectangle 14"/>
          <p:cNvSpPr>
            <a:spLocks noChangeArrowheads="1"/>
          </p:cNvSpPr>
          <p:nvPr/>
        </p:nvSpPr>
        <p:spPr bwMode="auto">
          <a:xfrm>
            <a:off x="1908175" y="1484313"/>
            <a:ext cx="3671888" cy="366712"/>
          </a:xfrm>
          <a:prstGeom prst="rect">
            <a:avLst/>
          </a:prstGeom>
          <a:noFill/>
          <a:ln w="9525">
            <a:noFill/>
            <a:miter lim="800000"/>
          </a:ln>
        </p:spPr>
        <p:txBody>
          <a:bodyPr>
            <a:spAutoFit/>
          </a:bodyPr>
          <a:lstStyle/>
          <a:p>
            <a:pPr marL="2057400" lvl="4" indent="-228600">
              <a:spcBef>
                <a:spcPct val="20000"/>
              </a:spcBef>
            </a:pPr>
            <a:r>
              <a:rPr lang="zh-CN"/>
              <a:t>常数表</a:t>
            </a:r>
            <a:r>
              <a:rPr lang="zh-CN" altLang="zh-CN" i="1"/>
              <a:t>T</a:t>
            </a:r>
            <a:endParaRPr lang="zh-CN" altLang="zh-CN"/>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sz="half" idx="1"/>
          </p:nvPr>
        </p:nvSpPr>
        <p:spPr>
          <a:xfrm>
            <a:off x="180975" y="820738"/>
            <a:ext cx="8785225" cy="1150937"/>
          </a:xfrm>
        </p:spPr>
        <p:txBody>
          <a:bodyPr>
            <a:spAutoFit/>
          </a:bodyPr>
          <a:lstStyle/>
          <a:p>
            <a:pPr lvl="1" eaLnBrk="1" hangingPunct="1">
              <a:lnSpc>
                <a:spcPct val="90000"/>
              </a:lnSpc>
            </a:pPr>
            <a:r>
              <a:rPr lang="zh-CN" sz="2400" smtClean="0"/>
              <a:t>循环左移位数</a:t>
            </a:r>
            <a:r>
              <a:rPr lang="zh-CN" altLang="zh-CN" sz="2400" i="1" smtClean="0"/>
              <a:t>s</a:t>
            </a:r>
            <a:endParaRPr lang="zh-CN" altLang="zh-CN" sz="2400" smtClean="0"/>
          </a:p>
          <a:p>
            <a:pPr lvl="1" eaLnBrk="1" hangingPunct="1">
              <a:lnSpc>
                <a:spcPct val="90000"/>
              </a:lnSpc>
              <a:buFontTx/>
              <a:buNone/>
            </a:pPr>
            <a:r>
              <a:rPr lang="zh-CN" altLang="zh-CN" sz="2400" smtClean="0"/>
              <a:t>      </a:t>
            </a:r>
            <a:r>
              <a:rPr lang="zh-CN" altLang="zh-CN" sz="2400" i="1" smtClean="0"/>
              <a:t>L</a:t>
            </a:r>
            <a:r>
              <a:rPr lang="zh-CN" altLang="zh-CN" sz="2400" i="1" baseline="30000" smtClean="0"/>
              <a:t>s</a:t>
            </a:r>
            <a:r>
              <a:rPr lang="zh-CN" altLang="zh-CN" sz="2400" smtClean="0"/>
              <a:t>(</a:t>
            </a:r>
            <a:r>
              <a:rPr lang="zh-CN" altLang="zh-CN" sz="2400" i="1" smtClean="0"/>
              <a:t>v</a:t>
            </a:r>
            <a:r>
              <a:rPr lang="zh-CN" altLang="zh-CN" sz="2400" smtClean="0"/>
              <a:t>)</a:t>
            </a:r>
            <a:r>
              <a:rPr lang="zh-CN" sz="2400" smtClean="0"/>
              <a:t>表示对</a:t>
            </a:r>
            <a:r>
              <a:rPr lang="zh-CN" altLang="zh-CN" sz="2400" smtClean="0"/>
              <a:t>32</a:t>
            </a:r>
            <a:r>
              <a:rPr lang="zh-CN" sz="2400" smtClean="0"/>
              <a:t>位的变量</a:t>
            </a:r>
            <a:r>
              <a:rPr lang="zh-CN" altLang="zh-CN" sz="2400" i="1" smtClean="0"/>
              <a:t>v</a:t>
            </a:r>
            <a:r>
              <a:rPr lang="zh-CN" sz="2400" smtClean="0"/>
              <a:t>循环左移</a:t>
            </a:r>
            <a:r>
              <a:rPr lang="zh-CN" altLang="zh-CN" sz="2400" i="1" smtClean="0"/>
              <a:t>s</a:t>
            </a:r>
            <a:r>
              <a:rPr lang="zh-CN" sz="2400" smtClean="0"/>
              <a:t>位。</a:t>
            </a:r>
            <a:r>
              <a:rPr lang="zh-CN" altLang="zh-CN" sz="2400" i="1" smtClean="0"/>
              <a:t>s</a:t>
            </a:r>
            <a:r>
              <a:rPr lang="zh-CN" sz="2400" smtClean="0"/>
              <a:t>的值与轮数和迭代步数有关。</a:t>
            </a:r>
            <a:endParaRPr lang="zh-CN" sz="2400" smtClean="0"/>
          </a:p>
        </p:txBody>
      </p:sp>
      <p:graphicFrame>
        <p:nvGraphicFramePr>
          <p:cNvPr id="93187" name="Group 3"/>
          <p:cNvGraphicFramePr>
            <a:graphicFrameLocks noGrp="1"/>
          </p:cNvGraphicFramePr>
          <p:nvPr>
            <p:ph sz="half" idx="2"/>
          </p:nvPr>
        </p:nvGraphicFramePr>
        <p:xfrm>
          <a:off x="539750" y="2492375"/>
          <a:ext cx="8281988" cy="2352675"/>
        </p:xfrm>
        <a:graphic>
          <a:graphicData uri="http://schemas.openxmlformats.org/drawingml/2006/table">
            <a:tbl>
              <a:tblPr/>
              <a:tblGrid>
                <a:gridCol w="1058863"/>
                <a:gridCol w="454025"/>
                <a:gridCol w="449262"/>
                <a:gridCol w="452438"/>
                <a:gridCol w="452437"/>
                <a:gridCol w="463550"/>
                <a:gridCol w="434975"/>
                <a:gridCol w="455613"/>
                <a:gridCol w="449262"/>
                <a:gridCol w="452438"/>
                <a:gridCol w="449262"/>
                <a:gridCol w="454025"/>
                <a:gridCol w="452438"/>
                <a:gridCol w="450850"/>
                <a:gridCol w="449262"/>
                <a:gridCol w="452438"/>
                <a:gridCol w="450850"/>
              </a:tblGrid>
              <a:tr h="904875">
                <a:tc>
                  <a:txBody>
                    <a:bodyPr/>
                    <a:lstStyle/>
                    <a:p>
                      <a:pPr marL="0" marR="0" lvl="0" indent="12700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    </a:t>
                      </a:r>
                      <a:r>
                        <a:rPr kumimoji="0" 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步数轮数</a:t>
                      </a:r>
                      <a:endParaRPr kumimoji="0" 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2</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3</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4</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5</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6</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7</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8</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9</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10</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11</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12</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13</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14</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15</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16</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r>
              <a:tr h="1447800">
                <a:tc>
                  <a:txBody>
                    <a:body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2</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3</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4</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7</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5</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4</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6</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12</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9</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11</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10</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17</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14</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16</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15</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22</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20</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23</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21</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7</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5</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4</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6</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12</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9</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11</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10</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17</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14</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16</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15</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22</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20</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23</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21</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7</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5</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4</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6</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12</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9</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11</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10</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17</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14</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16</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15</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22</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20</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23</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21</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7</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5</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4</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6</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12</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9</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11</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10</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17</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14</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16</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15</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22</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20</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23</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21</a:t>
                      </a: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r>
            </a:tbl>
          </a:graphicData>
        </a:graphic>
      </p:graphicFrame>
      <p:sp>
        <p:nvSpPr>
          <p:cNvPr id="94267" name="Line 59"/>
          <p:cNvSpPr>
            <a:spLocks noChangeShapeType="1"/>
          </p:cNvSpPr>
          <p:nvPr/>
        </p:nvSpPr>
        <p:spPr bwMode="auto">
          <a:xfrm flipH="1" flipV="1">
            <a:off x="539750" y="2563813"/>
            <a:ext cx="1008063" cy="720725"/>
          </a:xfrm>
          <a:prstGeom prst="line">
            <a:avLst/>
          </a:prstGeom>
          <a:noFill/>
          <a:ln w="25400">
            <a:solidFill>
              <a:srgbClr val="000408"/>
            </a:solidFill>
            <a:round/>
          </a:ln>
        </p:spPr>
        <p:txBody>
          <a:bodyPr lIns="0" tIns="0" rIns="0" bIns="0">
            <a:spAutoFit/>
          </a:bodyPr>
          <a:lstStyle/>
          <a:p>
            <a:endParaRPr lang="zh-CN" alt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subTitle" idx="1"/>
          </p:nvPr>
        </p:nvSpPr>
        <p:spPr>
          <a:xfrm>
            <a:off x="304800" y="1447800"/>
            <a:ext cx="8382000" cy="5076825"/>
          </a:xfrm>
        </p:spPr>
        <p:txBody>
          <a:bodyPr/>
          <a:lstStyle/>
          <a:p>
            <a:pPr marL="287655" indent="-6350" algn="l" eaLnBrk="1" hangingPunct="1">
              <a:lnSpc>
                <a:spcPct val="80000"/>
              </a:lnSpc>
            </a:pPr>
            <a:r>
              <a:rPr lang="zh-CN" altLang="zh-CN" sz="2400" smtClean="0"/>
              <a:t>MD5</a:t>
            </a:r>
            <a:r>
              <a:rPr lang="zh-CN" sz="2400" smtClean="0"/>
              <a:t>有这样一个性质，即杂凑码中的每一个比特是所有输入比特的函数，因此获得了很好的混淆效果，从而使得不可能随机选择两个具有相同杂凑值的消息。</a:t>
            </a:r>
            <a:endParaRPr lang="zh-CN" sz="2400" smtClean="0"/>
          </a:p>
          <a:p>
            <a:pPr marL="287655" indent="-6350" algn="l" eaLnBrk="1" hangingPunct="1">
              <a:lnSpc>
                <a:spcPct val="80000"/>
              </a:lnSpc>
            </a:pPr>
            <a:endParaRPr lang="zh-CN" altLang="zh-CN" sz="2400" smtClean="0"/>
          </a:p>
          <a:p>
            <a:pPr marL="287655" indent="-6350" algn="l" eaLnBrk="1" hangingPunct="1">
              <a:lnSpc>
                <a:spcPct val="80000"/>
              </a:lnSpc>
            </a:pPr>
            <a:r>
              <a:rPr lang="zh-CN" altLang="zh-CN" sz="2400" smtClean="0"/>
              <a:t> Rivest</a:t>
            </a:r>
            <a:r>
              <a:rPr lang="zh-CN" sz="2400" smtClean="0"/>
              <a:t>猜想作为</a:t>
            </a:r>
            <a:r>
              <a:rPr lang="zh-CN" altLang="zh-CN" sz="2400" smtClean="0"/>
              <a:t>128</a:t>
            </a:r>
            <a:r>
              <a:rPr lang="zh-CN" sz="2400" smtClean="0"/>
              <a:t>比特长的杂凑值来说，</a:t>
            </a:r>
            <a:r>
              <a:rPr lang="zh-CN" altLang="zh-CN" sz="2400" smtClean="0"/>
              <a:t>MD5</a:t>
            </a:r>
            <a:r>
              <a:rPr lang="zh-CN" sz="2400" smtClean="0"/>
              <a:t>的强度达到了最大，比如说找出具有相同杂凑值的两个消息需执行</a:t>
            </a:r>
            <a:r>
              <a:rPr lang="zh-CN" altLang="zh-CN" sz="2400" smtClean="0"/>
              <a:t>O(2</a:t>
            </a:r>
            <a:r>
              <a:rPr lang="zh-CN" altLang="zh-CN" sz="2400" baseline="30000" smtClean="0"/>
              <a:t>64</a:t>
            </a:r>
            <a:r>
              <a:rPr lang="zh-CN" altLang="zh-CN" sz="2400" smtClean="0"/>
              <a:t>)</a:t>
            </a:r>
            <a:r>
              <a:rPr lang="zh-CN" sz="2400" smtClean="0"/>
              <a:t>次运算，而寻找具有给定杂凑值的一个消息需要执行</a:t>
            </a:r>
            <a:r>
              <a:rPr lang="zh-CN" altLang="zh-CN" sz="2400" smtClean="0"/>
              <a:t>O(2</a:t>
            </a:r>
            <a:r>
              <a:rPr lang="zh-CN" altLang="zh-CN" sz="2400" baseline="30000" smtClean="0"/>
              <a:t>128</a:t>
            </a:r>
            <a:r>
              <a:rPr lang="zh-CN" altLang="zh-CN" sz="2400" smtClean="0"/>
              <a:t>)</a:t>
            </a:r>
            <a:r>
              <a:rPr lang="zh-CN" sz="2400" smtClean="0"/>
              <a:t>次运算。</a:t>
            </a:r>
            <a:endParaRPr lang="zh-CN" sz="2400" smtClean="0"/>
          </a:p>
        </p:txBody>
      </p:sp>
      <p:sp>
        <p:nvSpPr>
          <p:cNvPr id="95235" name="Rectangle 3"/>
          <p:cNvSpPr>
            <a:spLocks noGrp="1" noChangeArrowheads="1"/>
          </p:cNvSpPr>
          <p:nvPr>
            <p:ph type="ctrTitle"/>
          </p:nvPr>
        </p:nvSpPr>
        <p:spPr>
          <a:xfrm>
            <a:off x="107950" y="333375"/>
            <a:ext cx="7772400" cy="628650"/>
          </a:xfrm>
        </p:spPr>
        <p:txBody>
          <a:bodyPr/>
          <a:lstStyle/>
          <a:p>
            <a:pPr algn="l" eaLnBrk="1" hangingPunct="1"/>
            <a:r>
              <a:rPr lang="zh-CN" altLang="zh-CN" sz="3600" smtClean="0"/>
              <a:t>3.3  MD5</a:t>
            </a:r>
            <a:r>
              <a:rPr lang="zh-CN" sz="3600" smtClean="0"/>
              <a:t>的安全性</a:t>
            </a:r>
            <a:endParaRPr lang="zh-CN" sz="360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0" y="260350"/>
            <a:ext cx="9144000" cy="5865813"/>
          </a:xfrm>
        </p:spPr>
        <p:txBody>
          <a:bodyPr/>
          <a:lstStyle/>
          <a:p>
            <a:pPr eaLnBrk="1" hangingPunct="1">
              <a:buFontTx/>
              <a:buNone/>
            </a:pPr>
            <a:r>
              <a:rPr lang="en-US" altLang="zh-CN" sz="2800" b="1" smtClean="0">
                <a:latin typeface="Times New Roman" panose="02020603050405020304" pitchFamily="18" charset="0"/>
                <a:cs typeface="Times New Roman" panose="02020603050405020304" pitchFamily="18" charset="0"/>
              </a:rPr>
              <a:t>2.  </a:t>
            </a:r>
            <a:r>
              <a:rPr lang="zh-CN" altLang="en-US" sz="2800" b="1" smtClean="0">
                <a:latin typeface="Times New Roman" panose="02020603050405020304" pitchFamily="18" charset="0"/>
                <a:cs typeface="Times New Roman" panose="02020603050405020304" pitchFamily="18" charset="0"/>
              </a:rPr>
              <a:t>数字签名</a:t>
            </a:r>
            <a:endParaRPr lang="zh-CN" sz="2800" b="1" smtClean="0">
              <a:latin typeface="Times New Roman" panose="02020603050405020304" pitchFamily="18" charset="0"/>
              <a:cs typeface="Times New Roman" panose="02020603050405020304" pitchFamily="18" charset="0"/>
            </a:endParaRPr>
          </a:p>
          <a:p>
            <a:pPr eaLnBrk="1" hangingPunct="1">
              <a:buFontTx/>
              <a:buNone/>
            </a:pPr>
            <a:r>
              <a:rPr lang="zh-CN" sz="2400" b="1" smtClean="0">
                <a:latin typeface="Times New Roman" panose="02020603050405020304" pitchFamily="18" charset="0"/>
                <a:cs typeface="Times New Roman" panose="02020603050405020304" pitchFamily="18" charset="0"/>
              </a:rPr>
              <a:t>  </a:t>
            </a:r>
            <a:r>
              <a:rPr lang="en-US" altLang="zh-CN" sz="2400" b="1" smtClean="0">
                <a:latin typeface="Times New Roman" panose="02020603050405020304" pitchFamily="18" charset="0"/>
                <a:cs typeface="Times New Roman" panose="02020603050405020304" pitchFamily="18" charset="0"/>
              </a:rPr>
              <a:t>  </a:t>
            </a:r>
            <a:r>
              <a:rPr lang="zh-CN" sz="2400" b="1" smtClean="0">
                <a:latin typeface="Times New Roman" panose="02020603050405020304" pitchFamily="18" charset="0"/>
                <a:cs typeface="Times New Roman" panose="02020603050405020304" pitchFamily="18" charset="0"/>
              </a:rPr>
              <a:t> </a:t>
            </a:r>
            <a:endParaRPr lang="en-US" altLang="zh-CN" sz="2400" b="1" smtClean="0">
              <a:latin typeface="Times New Roman" panose="02020603050405020304" pitchFamily="18" charset="0"/>
              <a:cs typeface="Times New Roman" panose="02020603050405020304" pitchFamily="18" charset="0"/>
            </a:endParaRPr>
          </a:p>
          <a:p>
            <a:pPr eaLnBrk="1" hangingPunct="1">
              <a:buFontTx/>
              <a:buNone/>
            </a:pPr>
            <a:r>
              <a:rPr lang="en-US" altLang="zh-CN" sz="2400" b="1" smtClean="0">
                <a:latin typeface="Times New Roman" panose="02020603050405020304" pitchFamily="18" charset="0"/>
                <a:cs typeface="Times New Roman" panose="02020603050405020304" pitchFamily="18" charset="0"/>
              </a:rPr>
              <a:t>    </a:t>
            </a:r>
            <a:r>
              <a:rPr lang="zh-CN" sz="2400" smtClean="0">
                <a:latin typeface="Times New Roman" panose="02020603050405020304" pitchFamily="18" charset="0"/>
                <a:cs typeface="Times New Roman" panose="02020603050405020304" pitchFamily="18" charset="0"/>
              </a:rPr>
              <a:t>在进行数字签名过程中使用用户的私钥</a:t>
            </a:r>
            <a:r>
              <a:rPr lang="zh-CN" sz="2400" b="1" smtClean="0">
                <a:latin typeface="Times New Roman" panose="02020603050405020304" pitchFamily="18" charset="0"/>
                <a:cs typeface="Times New Roman" panose="02020603050405020304" pitchFamily="18" charset="0"/>
              </a:rPr>
              <a:t>加密消息的</a:t>
            </a:r>
            <a:r>
              <a:rPr lang="zh-CN" altLang="zh-CN" sz="2400" b="1" smtClean="0">
                <a:latin typeface="Times New Roman" panose="02020603050405020304" pitchFamily="18" charset="0"/>
                <a:cs typeface="Times New Roman" panose="02020603050405020304" pitchFamily="18" charset="0"/>
              </a:rPr>
              <a:t>Hash</a:t>
            </a:r>
            <a:r>
              <a:rPr lang="zh-CN" sz="2400" b="1" smtClean="0">
                <a:latin typeface="Times New Roman" panose="02020603050405020304" pitchFamily="18" charset="0"/>
                <a:cs typeface="Times New Roman" panose="02020603050405020304" pitchFamily="18" charset="0"/>
              </a:rPr>
              <a:t>值</a:t>
            </a:r>
            <a:r>
              <a:rPr lang="zh-CN" sz="2400" smtClean="0">
                <a:latin typeface="Times New Roman" panose="02020603050405020304" pitchFamily="18" charset="0"/>
                <a:cs typeface="Times New Roman" panose="02020603050405020304" pitchFamily="18" charset="0"/>
              </a:rPr>
              <a:t>，其它任何知道该用户公钥的人都能够通过数字签名验证消息的完整性。攻击者要想篡改消息，则需要知道用户私钥。</a:t>
            </a:r>
            <a:endParaRPr lang="en-US" altLang="zh-CN" sz="2400" smtClean="0">
              <a:latin typeface="Times New Roman" panose="02020603050405020304" pitchFamily="18" charset="0"/>
              <a:cs typeface="Times New Roman" panose="02020603050405020304" pitchFamily="18" charset="0"/>
            </a:endParaRPr>
          </a:p>
          <a:p>
            <a:pPr eaLnBrk="1" hangingPunct="1">
              <a:buFontTx/>
              <a:buNone/>
            </a:pPr>
            <a:endParaRPr lang="en-US" altLang="zh-CN" sz="2400" smtClean="0">
              <a:latin typeface="Times New Roman" panose="02020603050405020304" pitchFamily="18" charset="0"/>
              <a:cs typeface="Times New Roman" panose="02020603050405020304" pitchFamily="18" charset="0"/>
            </a:endParaRPr>
          </a:p>
          <a:p>
            <a:pPr eaLnBrk="1" hangingPunct="1">
              <a:buFontTx/>
              <a:buNone/>
            </a:pPr>
            <a:r>
              <a:rPr lang="en-US" altLang="zh-CN" sz="2400" smtClean="0">
                <a:latin typeface="Times New Roman" panose="02020603050405020304" pitchFamily="18" charset="0"/>
                <a:cs typeface="Times New Roman" panose="02020603050405020304" pitchFamily="18" charset="0"/>
              </a:rPr>
              <a:t>    </a:t>
            </a:r>
            <a:r>
              <a:rPr lang="zh-CN" altLang="en-US" sz="2400" smtClean="0">
                <a:latin typeface="Times New Roman" panose="02020603050405020304" pitchFamily="18" charset="0"/>
                <a:cs typeface="Times New Roman" panose="02020603050405020304" pitchFamily="18" charset="0"/>
              </a:rPr>
              <a:t>使用</a:t>
            </a:r>
            <a:r>
              <a:rPr lang="en-US" altLang="zh-CN" sz="2400" smtClean="0">
                <a:latin typeface="Times New Roman" panose="02020603050405020304" pitchFamily="18" charset="0"/>
                <a:cs typeface="Times New Roman" panose="02020603050405020304" pitchFamily="18" charset="0"/>
              </a:rPr>
              <a:t>Hash</a:t>
            </a:r>
            <a:r>
              <a:rPr lang="zh-CN" altLang="en-US" sz="2400" smtClean="0">
                <a:latin typeface="Times New Roman" panose="02020603050405020304" pitchFamily="18" charset="0"/>
                <a:cs typeface="Times New Roman" panose="02020603050405020304" pitchFamily="18" charset="0"/>
              </a:rPr>
              <a:t>的优点：</a:t>
            </a:r>
            <a:endParaRPr lang="en-US" altLang="zh-CN" sz="2400" smtClean="0">
              <a:latin typeface="Times New Roman" panose="02020603050405020304" pitchFamily="18" charset="0"/>
              <a:cs typeface="Times New Roman" panose="02020603050405020304" pitchFamily="18" charset="0"/>
            </a:endParaRPr>
          </a:p>
          <a:p>
            <a:pPr lvl="1" eaLnBrk="1" hangingPunct="1"/>
            <a:r>
              <a:rPr lang="zh-CN" altLang="en-US" sz="2000" b="1" smtClean="0">
                <a:latin typeface="Times New Roman" panose="02020603050405020304" pitchFamily="18" charset="0"/>
                <a:cs typeface="Times New Roman" panose="02020603050405020304" pitchFamily="18" charset="0"/>
              </a:rPr>
              <a:t>提高签名的速度</a:t>
            </a:r>
            <a:endParaRPr lang="zh-CN" altLang="en-US" sz="2000" b="1" smtClean="0">
              <a:latin typeface="Times New Roman" panose="02020603050405020304" pitchFamily="18" charset="0"/>
              <a:cs typeface="Times New Roman" panose="02020603050405020304" pitchFamily="18" charset="0"/>
            </a:endParaRPr>
          </a:p>
          <a:p>
            <a:pPr lvl="1" eaLnBrk="1" hangingPunct="1">
              <a:buFontTx/>
              <a:buNone/>
            </a:pPr>
            <a:r>
              <a:rPr lang="zh-CN" altLang="en-US" sz="2000" smtClean="0">
                <a:latin typeface="Times New Roman" panose="02020603050405020304" pitchFamily="18" charset="0"/>
                <a:cs typeface="Times New Roman" panose="02020603050405020304" pitchFamily="18" charset="0"/>
              </a:rPr>
              <a:t>        先计算消息摘要</a:t>
            </a:r>
            <a:r>
              <a:rPr lang="en-US" altLang="zh-CN" sz="2000" smtClean="0">
                <a:latin typeface="Times New Roman" panose="02020603050405020304" pitchFamily="18" charset="0"/>
                <a:cs typeface="Times New Roman" panose="02020603050405020304" pitchFamily="18" charset="0"/>
              </a:rPr>
              <a:t>z=H(m)</a:t>
            </a:r>
            <a:r>
              <a:rPr lang="zh-CN" altLang="en-US" sz="2000" smtClean="0">
                <a:latin typeface="Times New Roman" panose="02020603050405020304" pitchFamily="18" charset="0"/>
                <a:cs typeface="Times New Roman" panose="02020603050405020304" pitchFamily="18" charset="0"/>
              </a:rPr>
              <a:t>，再计算签名</a:t>
            </a:r>
            <a:r>
              <a:rPr lang="en-US" altLang="zh-CN" sz="2000" smtClean="0">
                <a:latin typeface="Times New Roman" panose="02020603050405020304" pitchFamily="18" charset="0"/>
                <a:cs typeface="Times New Roman" panose="02020603050405020304" pitchFamily="18" charset="0"/>
              </a:rPr>
              <a:t>y=Sig</a:t>
            </a:r>
            <a:r>
              <a:rPr lang="en-US" altLang="zh-CN" sz="2000" baseline="-25000" smtClean="0">
                <a:latin typeface="Times New Roman" panose="02020603050405020304" pitchFamily="18" charset="0"/>
                <a:cs typeface="Times New Roman" panose="02020603050405020304" pitchFamily="18" charset="0"/>
              </a:rPr>
              <a:t>k</a:t>
            </a:r>
            <a:r>
              <a:rPr lang="en-US" altLang="zh-CN" sz="2400" smtClean="0">
                <a:latin typeface="Times New Roman" panose="02020603050405020304" pitchFamily="18" charset="0"/>
                <a:cs typeface="Times New Roman" panose="02020603050405020304" pitchFamily="18" charset="0"/>
              </a:rPr>
              <a:t>(z)</a:t>
            </a:r>
            <a:endParaRPr lang="en-US" altLang="zh-CN" sz="2400" smtClean="0">
              <a:latin typeface="Times New Roman" panose="02020603050405020304" pitchFamily="18" charset="0"/>
              <a:cs typeface="Times New Roman" panose="02020603050405020304" pitchFamily="18" charset="0"/>
            </a:endParaRPr>
          </a:p>
          <a:p>
            <a:pPr lvl="1" eaLnBrk="1" hangingPunct="1"/>
            <a:r>
              <a:rPr lang="zh-CN" altLang="en-US" sz="2000" b="1" smtClean="0">
                <a:latin typeface="Times New Roman" panose="02020603050405020304" pitchFamily="18" charset="0"/>
                <a:cs typeface="Times New Roman" panose="02020603050405020304" pitchFamily="18" charset="0"/>
              </a:rPr>
              <a:t>可以不泄露签名所对应的消息</a:t>
            </a:r>
            <a:endParaRPr lang="zh-CN" altLang="en-US" sz="2000" b="1" smtClean="0">
              <a:latin typeface="Times New Roman" panose="02020603050405020304" pitchFamily="18" charset="0"/>
              <a:cs typeface="Times New Roman" panose="02020603050405020304" pitchFamily="18" charset="0"/>
            </a:endParaRPr>
          </a:p>
          <a:p>
            <a:pPr lvl="1" eaLnBrk="1" hangingPunct="1">
              <a:buFontTx/>
              <a:buNone/>
            </a:pPr>
            <a:r>
              <a:rPr lang="zh-CN" altLang="en-US" sz="2000" smtClean="0">
                <a:latin typeface="Times New Roman" panose="02020603050405020304" pitchFamily="18" charset="0"/>
                <a:cs typeface="Times New Roman" panose="02020603050405020304" pitchFamily="18" charset="0"/>
              </a:rPr>
              <a:t>       签名</a:t>
            </a:r>
            <a:r>
              <a:rPr lang="en-US" altLang="zh-CN" sz="2000" smtClean="0">
                <a:latin typeface="Times New Roman" panose="02020603050405020304" pitchFamily="18" charset="0"/>
                <a:cs typeface="Times New Roman" panose="02020603050405020304" pitchFamily="18" charset="0"/>
              </a:rPr>
              <a:t>y</a:t>
            </a:r>
            <a:r>
              <a:rPr lang="zh-CN" altLang="en-US" sz="2000" smtClean="0">
                <a:latin typeface="Times New Roman" panose="02020603050405020304" pitchFamily="18" charset="0"/>
                <a:cs typeface="Times New Roman" panose="02020603050405020304" pitchFamily="18" charset="0"/>
              </a:rPr>
              <a:t>应当公开，消息摘要</a:t>
            </a:r>
            <a:r>
              <a:rPr lang="en-US" altLang="zh-CN" sz="2000" smtClean="0">
                <a:latin typeface="Times New Roman" panose="02020603050405020304" pitchFamily="18" charset="0"/>
                <a:cs typeface="Times New Roman" panose="02020603050405020304" pitchFamily="18" charset="0"/>
              </a:rPr>
              <a:t>z</a:t>
            </a:r>
            <a:r>
              <a:rPr lang="zh-CN" altLang="en-US" sz="2000" smtClean="0">
                <a:latin typeface="Times New Roman" panose="02020603050405020304" pitchFamily="18" charset="0"/>
                <a:cs typeface="Times New Roman" panose="02020603050405020304" pitchFamily="18" charset="0"/>
              </a:rPr>
              <a:t>可以公开以便验证签名，消息</a:t>
            </a:r>
            <a:r>
              <a:rPr lang="en-US" altLang="zh-CN" sz="2000" smtClean="0">
                <a:latin typeface="Times New Roman" panose="02020603050405020304" pitchFamily="18" charset="0"/>
                <a:cs typeface="Times New Roman" panose="02020603050405020304" pitchFamily="18" charset="0"/>
              </a:rPr>
              <a:t>m</a:t>
            </a:r>
            <a:r>
              <a:rPr lang="zh-CN" altLang="en-US" sz="2000" smtClean="0">
                <a:latin typeface="Times New Roman" panose="02020603050405020304" pitchFamily="18" charset="0"/>
                <a:cs typeface="Times New Roman" panose="02020603050405020304" pitchFamily="18" charset="0"/>
              </a:rPr>
              <a:t>则可以保密</a:t>
            </a:r>
            <a:endParaRPr lang="en-US" altLang="zh-CN" sz="2000" smtClean="0">
              <a:latin typeface="Times New Roman" panose="02020603050405020304" pitchFamily="18" charset="0"/>
              <a:cs typeface="Times New Roman" panose="02020603050405020304" pitchFamily="18" charset="0"/>
            </a:endParaRPr>
          </a:p>
          <a:p>
            <a:pPr lvl="1" eaLnBrk="1" hangingPunct="1"/>
            <a:r>
              <a:rPr lang="zh-CN" altLang="en-US" sz="2000" b="1" smtClean="0">
                <a:latin typeface="Times New Roman" panose="02020603050405020304" pitchFamily="18" charset="0"/>
                <a:cs typeface="Times New Roman" panose="02020603050405020304" pitchFamily="18" charset="0"/>
              </a:rPr>
              <a:t>可以将对消息的签名和加密分开处理</a:t>
            </a:r>
            <a:endParaRPr lang="zh-CN" altLang="en-US" sz="2000" b="1" smtClean="0">
              <a:latin typeface="Times New Roman" panose="02020603050405020304" pitchFamily="18" charset="0"/>
              <a:cs typeface="Times New Roman" panose="02020603050405020304" pitchFamily="18" charset="0"/>
            </a:endParaRPr>
          </a:p>
          <a:p>
            <a:pPr lvl="1" eaLnBrk="1" hangingPunct="1">
              <a:buFontTx/>
              <a:buNone/>
            </a:pPr>
            <a:r>
              <a:rPr lang="zh-CN" altLang="en-US" sz="2000" smtClean="0">
                <a:latin typeface="Times New Roman" panose="02020603050405020304" pitchFamily="18" charset="0"/>
                <a:cs typeface="Times New Roman" panose="02020603050405020304" pitchFamily="18" charset="0"/>
              </a:rPr>
              <a:t>        可以在不同层次提供消息的完整性和机密性</a:t>
            </a:r>
            <a:endParaRPr lang="zh-CN" sz="2000" smtClean="0">
              <a:latin typeface="Times New Roman" panose="02020603050405020304" pitchFamily="18" charset="0"/>
              <a:cs typeface="Times New Roman" panose="02020603050405020304" pitchFamily="18" charset="0"/>
            </a:endParaRPr>
          </a:p>
          <a:p>
            <a:pPr eaLnBrk="1" hangingPunct="1"/>
            <a:endParaRPr lang="zh-CN" altLang="zh-CN" smtClean="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xfrm>
            <a:off x="180975" y="1054100"/>
            <a:ext cx="8928100" cy="3986213"/>
          </a:xfrm>
        </p:spPr>
        <p:txBody>
          <a:bodyPr>
            <a:spAutoFit/>
          </a:bodyPr>
          <a:lstStyle/>
          <a:p>
            <a:pPr eaLnBrk="1" hangingPunct="1"/>
            <a:r>
              <a:rPr lang="zh-CN" sz="2400" b="1" smtClean="0"/>
              <a:t>目前，对</a:t>
            </a:r>
            <a:r>
              <a:rPr lang="zh-CN" altLang="zh-CN" sz="2400" b="1" smtClean="0"/>
              <a:t>MD5</a:t>
            </a:r>
            <a:r>
              <a:rPr lang="zh-CN" sz="2400" b="1" smtClean="0"/>
              <a:t>的攻击已取得以下结果：</a:t>
            </a:r>
            <a:endParaRPr lang="zh-CN" sz="2400" b="1" smtClean="0"/>
          </a:p>
          <a:p>
            <a:pPr lvl="1" eaLnBrk="1" hangingPunct="1"/>
            <a:r>
              <a:rPr lang="zh-CN" altLang="zh-CN" sz="2400" b="1" smtClean="0"/>
              <a:t>T. Berson</a:t>
            </a:r>
            <a:r>
              <a:rPr lang="zh-CN" sz="2400" b="1" smtClean="0"/>
              <a:t>（</a:t>
            </a:r>
            <a:r>
              <a:rPr lang="zh-CN" altLang="zh-CN" sz="2400" b="1" smtClean="0"/>
              <a:t>1992</a:t>
            </a:r>
            <a:r>
              <a:rPr lang="zh-CN" sz="2400" b="1" smtClean="0"/>
              <a:t>）已经证明，对单轮的</a:t>
            </a:r>
            <a:r>
              <a:rPr lang="zh-CN" altLang="zh-CN" sz="2400" b="1" smtClean="0"/>
              <a:t>MD5</a:t>
            </a:r>
            <a:r>
              <a:rPr lang="zh-CN" sz="2400" b="1" smtClean="0"/>
              <a:t>算法，利用差分密码分析，可以在合理的时间内找出散列值相同的两条消息。这一结果对</a:t>
            </a:r>
            <a:r>
              <a:rPr lang="zh-CN" altLang="zh-CN" sz="2400" b="1" smtClean="0"/>
              <a:t>MD5</a:t>
            </a:r>
            <a:r>
              <a:rPr lang="zh-CN" sz="2400" b="1" smtClean="0"/>
              <a:t>四轮运算的每一轮都成立。但是，目前尚不能将这种攻击推广到具有四轮运算的</a:t>
            </a:r>
            <a:r>
              <a:rPr lang="zh-CN" altLang="zh-CN" sz="2400" b="1" smtClean="0"/>
              <a:t>MD5</a:t>
            </a:r>
            <a:r>
              <a:rPr lang="zh-CN" sz="2400" b="1" smtClean="0"/>
              <a:t>上</a:t>
            </a:r>
            <a:r>
              <a:rPr lang="zh-CN" altLang="zh-CN" sz="2400" b="1" smtClean="0"/>
              <a:t>.</a:t>
            </a:r>
            <a:endParaRPr lang="zh-CN" altLang="zh-CN" sz="2400" b="1" smtClean="0"/>
          </a:p>
          <a:p>
            <a:pPr lvl="1" eaLnBrk="1" hangingPunct="1"/>
            <a:r>
              <a:rPr lang="zh-CN" altLang="zh-CN" sz="2400" b="1" smtClean="0"/>
              <a:t>B. Boer</a:t>
            </a:r>
            <a:r>
              <a:rPr lang="zh-CN" sz="2400" b="1" smtClean="0"/>
              <a:t>和</a:t>
            </a:r>
            <a:r>
              <a:rPr lang="zh-CN" altLang="zh-CN" sz="2400" b="1" smtClean="0"/>
              <a:t>A. Bosselaers</a:t>
            </a:r>
            <a:r>
              <a:rPr lang="zh-CN" sz="2400" b="1" smtClean="0"/>
              <a:t>（</a:t>
            </a:r>
            <a:r>
              <a:rPr lang="zh-CN" altLang="zh-CN" sz="2400" b="1" smtClean="0"/>
              <a:t>1993</a:t>
            </a:r>
            <a:r>
              <a:rPr lang="zh-CN" sz="2400" b="1" smtClean="0"/>
              <a:t>）说明了如何找到消息分组和</a:t>
            </a:r>
            <a:r>
              <a:rPr lang="zh-CN" altLang="zh-CN" sz="2400" b="1" smtClean="0"/>
              <a:t>MD5</a:t>
            </a:r>
            <a:r>
              <a:rPr lang="zh-CN" sz="2400" b="1" smtClean="0"/>
              <a:t>两个不同的初始值</a:t>
            </a:r>
            <a:r>
              <a:rPr lang="zh-CN" altLang="zh-CN" sz="2400" b="1" smtClean="0"/>
              <a:t>,</a:t>
            </a:r>
            <a:r>
              <a:rPr lang="zh-CN" sz="2400" b="1" smtClean="0"/>
              <a:t>使它们产生相同的输出</a:t>
            </a:r>
            <a:r>
              <a:rPr lang="zh-CN" altLang="zh-CN" sz="2400" b="1" smtClean="0"/>
              <a:t>. </a:t>
            </a:r>
            <a:r>
              <a:rPr lang="zh-CN" sz="2400" b="1" smtClean="0"/>
              <a:t>也就是说</a:t>
            </a:r>
            <a:r>
              <a:rPr lang="zh-CN" altLang="zh-CN" sz="2400" b="1" smtClean="0"/>
              <a:t>, </a:t>
            </a:r>
            <a:r>
              <a:rPr lang="zh-CN" sz="2400" b="1" smtClean="0"/>
              <a:t>对一个</a:t>
            </a:r>
            <a:r>
              <a:rPr lang="zh-CN" altLang="zh-CN" sz="2400" b="1" smtClean="0"/>
              <a:t>512</a:t>
            </a:r>
            <a:r>
              <a:rPr lang="zh-CN" sz="2400" b="1" smtClean="0"/>
              <a:t>位的分组</a:t>
            </a:r>
            <a:r>
              <a:rPr lang="zh-CN" altLang="zh-CN" sz="2400" b="1" smtClean="0"/>
              <a:t>, MD5</a:t>
            </a:r>
            <a:r>
              <a:rPr lang="zh-CN" sz="2400" b="1" smtClean="0"/>
              <a:t>压缩函数对缓冲区</a:t>
            </a:r>
            <a:r>
              <a:rPr lang="zh-CN" altLang="zh-CN" sz="2400" b="1" smtClean="0"/>
              <a:t>ABCD</a:t>
            </a:r>
            <a:r>
              <a:rPr lang="zh-CN" sz="2400" b="1" smtClean="0"/>
              <a:t>的不同值产生相同的输出</a:t>
            </a:r>
            <a:r>
              <a:rPr lang="zh-CN" altLang="zh-CN" sz="2400" b="1" smtClean="0"/>
              <a:t>,</a:t>
            </a:r>
            <a:r>
              <a:rPr lang="zh-CN" sz="2400" b="1" smtClean="0"/>
              <a:t>这种情况称为伪碰撞（</a:t>
            </a:r>
            <a:r>
              <a:rPr lang="zh-CN" altLang="zh-CN" sz="2400" b="1" smtClean="0"/>
              <a:t>pseudo-collision</a:t>
            </a:r>
            <a:r>
              <a:rPr lang="zh-CN" sz="3000" b="1" smtClean="0"/>
              <a:t>）</a:t>
            </a:r>
            <a:r>
              <a:rPr lang="zh-CN" altLang="zh-CN" sz="2400" b="1" smtClean="0"/>
              <a:t>.</a:t>
            </a:r>
            <a:r>
              <a:rPr lang="zh-CN" sz="2400" b="1" smtClean="0"/>
              <a:t>目前尚不能用该方法成功攻击</a:t>
            </a:r>
            <a:r>
              <a:rPr lang="zh-CN" altLang="zh-CN" sz="2400" b="1" smtClean="0"/>
              <a:t>MD5</a:t>
            </a:r>
            <a:r>
              <a:rPr lang="zh-CN" sz="2400" b="1" smtClean="0"/>
              <a:t>算法</a:t>
            </a:r>
            <a:r>
              <a:rPr lang="zh-CN" altLang="zh-CN" sz="2400" b="1" smtClean="0"/>
              <a:t>.</a:t>
            </a:r>
            <a:endParaRPr lang="zh-CN" altLang="zh-CN" sz="2400" b="1"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idx="1"/>
          </p:nvPr>
        </p:nvSpPr>
        <p:spPr>
          <a:xfrm>
            <a:off x="107950" y="944563"/>
            <a:ext cx="8602663" cy="4956175"/>
          </a:xfrm>
        </p:spPr>
        <p:txBody>
          <a:bodyPr>
            <a:spAutoFit/>
          </a:bodyPr>
          <a:lstStyle/>
          <a:p>
            <a:pPr lvl="1" eaLnBrk="1" hangingPunct="1"/>
            <a:r>
              <a:rPr lang="zh-CN" altLang="zh-CN" b="1" smtClean="0"/>
              <a:t>H. Dobbertin</a:t>
            </a:r>
            <a:r>
              <a:rPr lang="zh-CN" b="1" smtClean="0"/>
              <a:t>（</a:t>
            </a:r>
            <a:r>
              <a:rPr lang="zh-CN" altLang="zh-CN" b="1" smtClean="0"/>
              <a:t>1996</a:t>
            </a:r>
            <a:r>
              <a:rPr lang="zh-CN" b="1" smtClean="0"/>
              <a:t>）找到了</a:t>
            </a:r>
            <a:r>
              <a:rPr lang="zh-CN" altLang="zh-CN" b="1" smtClean="0"/>
              <a:t>MD5</a:t>
            </a:r>
            <a:r>
              <a:rPr lang="zh-CN" b="1" smtClean="0"/>
              <a:t>无初始值的碰撞</a:t>
            </a:r>
            <a:r>
              <a:rPr lang="zh-CN" altLang="zh-CN" b="1" smtClean="0"/>
              <a:t>(pseudo-collision).</a:t>
            </a:r>
            <a:r>
              <a:rPr lang="zh-CN" b="1" smtClean="0"/>
              <a:t>给定一个</a:t>
            </a:r>
            <a:r>
              <a:rPr lang="zh-CN" altLang="zh-CN" b="1" smtClean="0"/>
              <a:t>512</a:t>
            </a:r>
            <a:r>
              <a:rPr lang="zh-CN" b="1" smtClean="0"/>
              <a:t>位的分组</a:t>
            </a:r>
            <a:r>
              <a:rPr lang="zh-CN" altLang="zh-CN" b="1" smtClean="0"/>
              <a:t>,</a:t>
            </a:r>
            <a:r>
              <a:rPr lang="zh-CN" b="1" smtClean="0"/>
              <a:t>可以找到另一个</a:t>
            </a:r>
            <a:r>
              <a:rPr lang="zh-CN" altLang="zh-CN" b="1" smtClean="0"/>
              <a:t>512</a:t>
            </a:r>
            <a:r>
              <a:rPr lang="zh-CN" b="1" smtClean="0"/>
              <a:t>位的分组</a:t>
            </a:r>
            <a:r>
              <a:rPr lang="zh-CN" altLang="zh-CN" b="1" smtClean="0"/>
              <a:t>,</a:t>
            </a:r>
            <a:r>
              <a:rPr lang="zh-CN" b="1" smtClean="0"/>
              <a:t>对于选择的初始值</a:t>
            </a:r>
            <a:r>
              <a:rPr lang="zh-CN" altLang="zh-CN" b="1" i="1" smtClean="0"/>
              <a:t>IV</a:t>
            </a:r>
            <a:r>
              <a:rPr lang="zh-CN" altLang="zh-CN" b="1" baseline="-25000" smtClean="0"/>
              <a:t>0</a:t>
            </a:r>
            <a:r>
              <a:rPr lang="zh-CN" altLang="zh-CN" b="1" smtClean="0"/>
              <a:t>,</a:t>
            </a:r>
            <a:r>
              <a:rPr lang="zh-CN" b="1" smtClean="0"/>
              <a:t>它们的</a:t>
            </a:r>
            <a:r>
              <a:rPr lang="zh-CN" altLang="zh-CN" b="1" smtClean="0"/>
              <a:t>MD5</a:t>
            </a:r>
            <a:r>
              <a:rPr lang="zh-CN" b="1" smtClean="0"/>
              <a:t>运算结果相同</a:t>
            </a:r>
            <a:r>
              <a:rPr lang="zh-CN" altLang="zh-CN" b="1" smtClean="0"/>
              <a:t>. </a:t>
            </a:r>
            <a:r>
              <a:rPr lang="zh-CN" b="1" smtClean="0"/>
              <a:t>到目前为止</a:t>
            </a:r>
            <a:r>
              <a:rPr lang="zh-CN" altLang="zh-CN" b="1" smtClean="0"/>
              <a:t>, </a:t>
            </a:r>
            <a:r>
              <a:rPr lang="zh-CN" b="1" smtClean="0"/>
              <a:t>尚不能用这种方法对使用</a:t>
            </a:r>
            <a:r>
              <a:rPr lang="zh-CN" altLang="zh-CN" b="1" smtClean="0"/>
              <a:t>MD5</a:t>
            </a:r>
            <a:r>
              <a:rPr lang="zh-CN" b="1" smtClean="0"/>
              <a:t>初始值</a:t>
            </a:r>
            <a:r>
              <a:rPr lang="zh-CN" altLang="zh-CN" b="1" i="1" smtClean="0"/>
              <a:t>IV</a:t>
            </a:r>
            <a:r>
              <a:rPr lang="zh-CN" b="1" smtClean="0"/>
              <a:t>的整个消息进行攻击</a:t>
            </a:r>
            <a:r>
              <a:rPr lang="zh-CN" altLang="zh-CN" b="1" smtClean="0"/>
              <a:t>.</a:t>
            </a:r>
            <a:endParaRPr lang="zh-CN" altLang="zh-CN" b="1" smtClean="0"/>
          </a:p>
          <a:p>
            <a:pPr lvl="1" eaLnBrk="1" hangingPunct="1"/>
            <a:r>
              <a:rPr lang="zh-CN" smtClean="0"/>
              <a:t>我国山东大学王小云教授（</a:t>
            </a:r>
            <a:r>
              <a:rPr lang="zh-CN" altLang="zh-CN" smtClean="0"/>
              <a:t>2004</a:t>
            </a:r>
            <a:r>
              <a:rPr lang="zh-CN" smtClean="0"/>
              <a:t>）提出的攻击对</a:t>
            </a:r>
            <a:r>
              <a:rPr lang="zh-CN" altLang="zh-CN" smtClean="0"/>
              <a:t>MD5</a:t>
            </a:r>
            <a:r>
              <a:rPr lang="zh-CN" smtClean="0"/>
              <a:t>最具威胁。对于</a:t>
            </a:r>
            <a:r>
              <a:rPr lang="zh-CN" altLang="zh-CN" smtClean="0"/>
              <a:t>MD5</a:t>
            </a:r>
            <a:r>
              <a:rPr lang="zh-CN" smtClean="0"/>
              <a:t>的初始值</a:t>
            </a:r>
            <a:r>
              <a:rPr lang="zh-CN" altLang="zh-CN" i="1" smtClean="0"/>
              <a:t>IV</a:t>
            </a:r>
            <a:r>
              <a:rPr lang="zh-CN" smtClean="0"/>
              <a:t>，王小云找到了许多</a:t>
            </a:r>
            <a:r>
              <a:rPr lang="zh-CN" altLang="zh-CN" smtClean="0"/>
              <a:t>512</a:t>
            </a:r>
            <a:r>
              <a:rPr lang="zh-CN" smtClean="0"/>
              <a:t>位的分组对，它们的</a:t>
            </a:r>
            <a:r>
              <a:rPr lang="zh-CN" altLang="zh-CN" smtClean="0"/>
              <a:t>MD5</a:t>
            </a:r>
            <a:r>
              <a:rPr lang="zh-CN" smtClean="0"/>
              <a:t>值相同</a:t>
            </a:r>
            <a:r>
              <a:rPr lang="zh-CN" altLang="zh-CN" smtClean="0"/>
              <a:t>.</a:t>
            </a:r>
            <a:endParaRPr lang="zh-CN" altLang="zh-CN" smtClean="0"/>
          </a:p>
          <a:p>
            <a:pPr lvl="1" eaLnBrk="1" hangingPunct="1"/>
            <a:r>
              <a:rPr lang="zh-CN" smtClean="0"/>
              <a:t>国际密码学家</a:t>
            </a:r>
            <a:r>
              <a:rPr lang="zh-CN" altLang="zh-CN" smtClean="0"/>
              <a:t>Lenstra</a:t>
            </a:r>
            <a:r>
              <a:rPr lang="zh-CN" smtClean="0"/>
              <a:t>利用王小云等提供的</a:t>
            </a:r>
            <a:r>
              <a:rPr lang="zh-CN" altLang="zh-CN" smtClean="0"/>
              <a:t>MD5</a:t>
            </a:r>
            <a:r>
              <a:rPr lang="zh-CN" smtClean="0"/>
              <a:t>碰撞，伪造了符合</a:t>
            </a:r>
            <a:r>
              <a:rPr lang="zh-CN" altLang="zh-CN" smtClean="0"/>
              <a:t>X.509</a:t>
            </a:r>
            <a:r>
              <a:rPr lang="zh-CN" smtClean="0"/>
              <a:t>标准的数字证书</a:t>
            </a:r>
            <a:r>
              <a:rPr lang="zh-CN" altLang="zh-CN" smtClean="0"/>
              <a:t>. </a:t>
            </a:r>
            <a:endParaRPr lang="zh-CN" altLang="zh-CN"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1" cstate="print"/>
          <a:srcRect b="3796"/>
          <a:stretch>
            <a:fillRect/>
          </a:stretch>
        </p:blipFill>
        <p:spPr bwMode="auto">
          <a:xfrm>
            <a:off x="0" y="0"/>
            <a:ext cx="9144000" cy="6630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subTitle" idx="1"/>
          </p:nvPr>
        </p:nvSpPr>
        <p:spPr>
          <a:xfrm>
            <a:off x="0" y="1371600"/>
            <a:ext cx="9144000" cy="5153025"/>
          </a:xfrm>
        </p:spPr>
        <p:txBody>
          <a:bodyPr/>
          <a:lstStyle/>
          <a:p>
            <a:pPr marL="287655" indent="-6350" algn="l" eaLnBrk="1" hangingPunct="1">
              <a:lnSpc>
                <a:spcPct val="90000"/>
              </a:lnSpc>
            </a:pPr>
            <a:r>
              <a:rPr lang="zh-CN" altLang="zh-CN" smtClean="0"/>
              <a:t> </a:t>
            </a:r>
            <a:r>
              <a:rPr lang="zh-CN" sz="2400" smtClean="0"/>
              <a:t>因此从密码分析的角度来看，</a:t>
            </a:r>
            <a:r>
              <a:rPr lang="zh-CN" altLang="zh-CN" sz="2400" smtClean="0"/>
              <a:t>MD5</a:t>
            </a:r>
            <a:r>
              <a:rPr lang="zh-CN" sz="2400" smtClean="0"/>
              <a:t>被认为是易受攻击的。</a:t>
            </a:r>
            <a:endParaRPr lang="zh-CN" sz="2400" smtClean="0"/>
          </a:p>
          <a:p>
            <a:pPr marL="287655" indent="-6350" algn="l" eaLnBrk="1" hangingPunct="1">
              <a:lnSpc>
                <a:spcPct val="90000"/>
              </a:lnSpc>
            </a:pPr>
            <a:endParaRPr lang="zh-CN" altLang="zh-CN" sz="2400" smtClean="0"/>
          </a:p>
          <a:p>
            <a:pPr marL="287655" indent="-6350" algn="l" eaLnBrk="1" hangingPunct="1">
              <a:lnSpc>
                <a:spcPct val="90000"/>
              </a:lnSpc>
            </a:pPr>
            <a:r>
              <a:rPr lang="zh-CN" sz="2400" smtClean="0"/>
              <a:t>而从穷搜索的角度来看，第</a:t>
            </a:r>
            <a:r>
              <a:rPr lang="zh-CN" altLang="zh-CN" sz="2400" smtClean="0"/>
              <a:t>Ⅱ</a:t>
            </a:r>
            <a:r>
              <a:rPr lang="zh-CN" sz="2400" smtClean="0"/>
              <a:t>类生日攻击需进行</a:t>
            </a:r>
            <a:r>
              <a:rPr lang="zh-CN" altLang="zh-CN" sz="2400" smtClean="0"/>
              <a:t>O(2</a:t>
            </a:r>
            <a:r>
              <a:rPr lang="zh-CN" altLang="zh-CN" sz="2400" baseline="30000" smtClean="0"/>
              <a:t>64</a:t>
            </a:r>
            <a:r>
              <a:rPr lang="zh-CN" altLang="zh-CN" sz="2400" smtClean="0"/>
              <a:t>)</a:t>
            </a:r>
            <a:r>
              <a:rPr lang="zh-CN" sz="2400" smtClean="0"/>
              <a:t>次运算，因此认为</a:t>
            </a:r>
            <a:r>
              <a:rPr lang="zh-CN" altLang="zh-CN" sz="2400" smtClean="0"/>
              <a:t>MD5</a:t>
            </a:r>
            <a:r>
              <a:rPr lang="zh-CN" sz="2400" smtClean="0"/>
              <a:t>易受第</a:t>
            </a:r>
            <a:r>
              <a:rPr lang="zh-CN" altLang="zh-CN" sz="2400" smtClean="0"/>
              <a:t>Ⅱ</a:t>
            </a:r>
            <a:r>
              <a:rPr lang="zh-CN" sz="2400" smtClean="0"/>
              <a:t>类生日攻击的威胁。</a:t>
            </a:r>
            <a:endParaRPr lang="en-US" altLang="zh-CN" sz="2400" smtClean="0"/>
          </a:p>
          <a:p>
            <a:pPr marL="287655" indent="-6350" algn="l" eaLnBrk="1" hangingPunct="1">
              <a:lnSpc>
                <a:spcPct val="90000"/>
              </a:lnSpc>
            </a:pPr>
            <a:endParaRPr lang="zh-CN" sz="2400" smtClean="0"/>
          </a:p>
          <a:p>
            <a:pPr marL="287655" indent="-6350" algn="l" eaLnBrk="1" hangingPunct="1">
              <a:lnSpc>
                <a:spcPct val="90000"/>
              </a:lnSpc>
            </a:pPr>
            <a:r>
              <a:rPr lang="zh-CN" sz="2400" smtClean="0"/>
              <a:t>所以必须寻找新的杂凑算法，以使其产生的杂凑值更长，且抵抗已知密码分析攻击的能力更强。下面要介绍的</a:t>
            </a:r>
            <a:r>
              <a:rPr lang="zh-CN" altLang="zh-CN" sz="2400" smtClean="0"/>
              <a:t>SHA</a:t>
            </a:r>
            <a:r>
              <a:rPr lang="zh-CN" sz="2400" smtClean="0"/>
              <a:t>即为这样的一个算法。</a:t>
            </a:r>
            <a:endParaRPr lang="zh-CN" sz="24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30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30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autoUpdateAnimBg="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ctrTitle"/>
          </p:nvPr>
        </p:nvSpPr>
        <p:spPr>
          <a:xfrm>
            <a:off x="900113" y="2276475"/>
            <a:ext cx="7772400" cy="628650"/>
          </a:xfrm>
        </p:spPr>
        <p:txBody>
          <a:bodyPr/>
          <a:lstStyle/>
          <a:p>
            <a:pPr eaLnBrk="1" hangingPunct="1"/>
            <a:r>
              <a:rPr lang="zh-CN" altLang="en-US" sz="4300" smtClean="0"/>
              <a:t>3.  安全杂凑算法(SHA)</a:t>
            </a:r>
            <a:endParaRPr lang="zh-CN" altLang="en-US" sz="4300" smtClean="0"/>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1"/>
          </p:nvPr>
        </p:nvSpPr>
        <p:spPr>
          <a:xfrm>
            <a:off x="250825" y="1123950"/>
            <a:ext cx="8353425" cy="4041775"/>
          </a:xfrm>
        </p:spPr>
        <p:txBody>
          <a:bodyPr>
            <a:spAutoFit/>
          </a:bodyPr>
          <a:lstStyle/>
          <a:p>
            <a:pPr eaLnBrk="1" hangingPunct="1"/>
            <a:r>
              <a:rPr lang="zh-CN" sz="2400" smtClean="0"/>
              <a:t>安全</a:t>
            </a:r>
            <a:r>
              <a:rPr lang="zh-CN" altLang="zh-CN" sz="2400" smtClean="0"/>
              <a:t>Hash</a:t>
            </a:r>
            <a:r>
              <a:rPr lang="zh-CN" sz="2400" smtClean="0"/>
              <a:t>算法</a:t>
            </a:r>
            <a:r>
              <a:rPr lang="zh-CN" altLang="zh-CN" sz="2400" smtClean="0"/>
              <a:t>SHA</a:t>
            </a:r>
            <a:r>
              <a:rPr lang="zh-CN" sz="2400" smtClean="0"/>
              <a:t>（</a:t>
            </a:r>
            <a:r>
              <a:rPr lang="zh-CN" altLang="zh-CN" sz="2400" smtClean="0"/>
              <a:t>secure hash algorithm</a:t>
            </a:r>
            <a:r>
              <a:rPr lang="zh-CN" sz="2400" smtClean="0"/>
              <a:t>）由美国标准与技术研究所（</a:t>
            </a:r>
            <a:r>
              <a:rPr lang="zh-CN" altLang="zh-CN" sz="2400" smtClean="0"/>
              <a:t>NIST</a:t>
            </a:r>
            <a:r>
              <a:rPr lang="zh-CN" sz="2400" smtClean="0"/>
              <a:t>）设计并于</a:t>
            </a:r>
            <a:r>
              <a:rPr lang="zh-CN" altLang="zh-CN" sz="2400" smtClean="0"/>
              <a:t>1993</a:t>
            </a:r>
            <a:r>
              <a:rPr lang="zh-CN" sz="2400" smtClean="0"/>
              <a:t>年作为联邦信息处理标准（</a:t>
            </a:r>
            <a:r>
              <a:rPr lang="zh-CN" altLang="zh-CN" sz="2400" smtClean="0"/>
              <a:t>FIPS 180</a:t>
            </a:r>
            <a:r>
              <a:rPr lang="zh-CN" sz="2400" smtClean="0"/>
              <a:t>）发布</a:t>
            </a:r>
            <a:endParaRPr lang="zh-CN" sz="2400" smtClean="0"/>
          </a:p>
          <a:p>
            <a:pPr eaLnBrk="1" hangingPunct="1"/>
            <a:r>
              <a:rPr lang="zh-CN" sz="2400" smtClean="0"/>
              <a:t>修改版于</a:t>
            </a:r>
            <a:r>
              <a:rPr lang="zh-CN" altLang="zh-CN" sz="2400" smtClean="0"/>
              <a:t>1995</a:t>
            </a:r>
            <a:r>
              <a:rPr lang="zh-CN" sz="2400" smtClean="0"/>
              <a:t>年发布（</a:t>
            </a:r>
            <a:r>
              <a:rPr lang="zh-CN" altLang="zh-CN" sz="2400" smtClean="0"/>
              <a:t>FIPS 180</a:t>
            </a:r>
            <a:r>
              <a:rPr lang="zh-CN" altLang="zh-CN" sz="2400" smtClean="0">
                <a:sym typeface="Symbol" panose="05050102010706020507" pitchFamily="18" charset="2"/>
              </a:rPr>
              <a:t></a:t>
            </a:r>
            <a:r>
              <a:rPr lang="zh-CN" altLang="zh-CN" sz="2400" smtClean="0"/>
              <a:t>1</a:t>
            </a:r>
            <a:r>
              <a:rPr lang="zh-CN" sz="2400" smtClean="0"/>
              <a:t>），通常称之为</a:t>
            </a:r>
            <a:r>
              <a:rPr lang="zh-CN" altLang="zh-CN" sz="2400" smtClean="0"/>
              <a:t>SHA</a:t>
            </a:r>
            <a:r>
              <a:rPr lang="zh-CN" altLang="zh-CN" sz="2400" smtClean="0">
                <a:sym typeface="Symbol" panose="05050102010706020507" pitchFamily="18" charset="2"/>
              </a:rPr>
              <a:t></a:t>
            </a:r>
            <a:r>
              <a:rPr lang="zh-CN" altLang="zh-CN" sz="2400" smtClean="0"/>
              <a:t>1</a:t>
            </a:r>
            <a:r>
              <a:rPr lang="zh-CN" sz="2400" smtClean="0"/>
              <a:t>。该标准称为</a:t>
            </a:r>
            <a:r>
              <a:rPr lang="zh-CN" sz="2400" u="sng" smtClean="0"/>
              <a:t>安全</a:t>
            </a:r>
            <a:r>
              <a:rPr lang="zh-CN" altLang="zh-CN" sz="2400" u="sng" smtClean="0"/>
              <a:t>Hash</a:t>
            </a:r>
            <a:r>
              <a:rPr lang="zh-CN" sz="2400" u="sng" smtClean="0"/>
              <a:t>函数</a:t>
            </a:r>
            <a:r>
              <a:rPr lang="zh-CN" sz="2400" smtClean="0"/>
              <a:t>。</a:t>
            </a:r>
            <a:endParaRPr lang="zh-CN" sz="2400" smtClean="0"/>
          </a:p>
          <a:p>
            <a:pPr eaLnBrk="1" hangingPunct="1"/>
            <a:r>
              <a:rPr lang="zh-CN" altLang="zh-CN" sz="2400" smtClean="0"/>
              <a:t>RFC 3174</a:t>
            </a:r>
            <a:r>
              <a:rPr lang="zh-CN" sz="2400" smtClean="0"/>
              <a:t>也给出了</a:t>
            </a:r>
            <a:r>
              <a:rPr lang="zh-CN" altLang="zh-CN" sz="2400" smtClean="0"/>
              <a:t>SHA</a:t>
            </a:r>
            <a:r>
              <a:rPr lang="zh-CN" altLang="zh-CN" sz="2400" smtClean="0">
                <a:sym typeface="Symbol" panose="05050102010706020507" pitchFamily="18" charset="2"/>
              </a:rPr>
              <a:t></a:t>
            </a:r>
            <a:r>
              <a:rPr lang="zh-CN" altLang="zh-CN" sz="2400" smtClean="0"/>
              <a:t>1</a:t>
            </a:r>
            <a:r>
              <a:rPr lang="zh-CN" sz="2400" smtClean="0"/>
              <a:t>，它基本上是复制</a:t>
            </a:r>
            <a:r>
              <a:rPr lang="zh-CN" altLang="zh-CN" sz="2400" smtClean="0"/>
              <a:t>FIPS 180</a:t>
            </a:r>
            <a:r>
              <a:rPr lang="zh-CN" altLang="zh-CN" sz="2400" smtClean="0">
                <a:sym typeface="Symbol" panose="05050102010706020507" pitchFamily="18" charset="2"/>
              </a:rPr>
              <a:t></a:t>
            </a:r>
            <a:r>
              <a:rPr lang="zh-CN" altLang="zh-CN" sz="2400" smtClean="0"/>
              <a:t>1</a:t>
            </a:r>
            <a:r>
              <a:rPr lang="zh-CN" sz="2400" smtClean="0"/>
              <a:t>的内容，但增加了</a:t>
            </a:r>
            <a:r>
              <a:rPr lang="zh-CN" altLang="zh-CN" sz="2400" smtClean="0"/>
              <a:t>C</a:t>
            </a:r>
            <a:r>
              <a:rPr lang="zh-CN" sz="2400" smtClean="0"/>
              <a:t>代码实现。</a:t>
            </a:r>
            <a:endParaRPr lang="zh-CN" sz="2400" smtClean="0"/>
          </a:p>
          <a:p>
            <a:pPr eaLnBrk="1" hangingPunct="1"/>
            <a:r>
              <a:rPr lang="zh-CN" altLang="zh-CN" sz="2400" smtClean="0"/>
              <a:t>SHA</a:t>
            </a:r>
            <a:r>
              <a:rPr lang="zh-CN" sz="2400" smtClean="0"/>
              <a:t>是基于</a:t>
            </a:r>
            <a:r>
              <a:rPr lang="zh-CN" altLang="zh-CN" sz="2400" smtClean="0"/>
              <a:t>MD4</a:t>
            </a:r>
            <a:r>
              <a:rPr lang="zh-CN" sz="2400" smtClean="0"/>
              <a:t>的算法，其结构与</a:t>
            </a:r>
            <a:r>
              <a:rPr lang="zh-CN" altLang="zh-CN" sz="2400" smtClean="0"/>
              <a:t>MD4</a:t>
            </a:r>
            <a:r>
              <a:rPr lang="zh-CN" sz="2400" smtClean="0"/>
              <a:t>非常类似。</a:t>
            </a:r>
            <a:endParaRPr lang="zh-CN" sz="2400" smtClean="0"/>
          </a:p>
          <a:p>
            <a:pPr eaLnBrk="1" hangingPunct="1"/>
            <a:r>
              <a:rPr lang="zh-CN" altLang="zh-CN" sz="2400" smtClean="0"/>
              <a:t>SHA</a:t>
            </a:r>
            <a:r>
              <a:rPr lang="zh-CN" altLang="zh-CN" sz="2400" smtClean="0">
                <a:sym typeface="Symbol" panose="05050102010706020507" pitchFamily="18" charset="2"/>
              </a:rPr>
              <a:t></a:t>
            </a:r>
            <a:r>
              <a:rPr lang="zh-CN" altLang="zh-CN" sz="2400" smtClean="0"/>
              <a:t>1</a:t>
            </a:r>
            <a:r>
              <a:rPr lang="zh-CN" sz="2400" smtClean="0"/>
              <a:t>算法的输入是长度小于</a:t>
            </a:r>
            <a:r>
              <a:rPr lang="zh-CN" altLang="zh-CN" sz="2400" smtClean="0"/>
              <a:t>2</a:t>
            </a:r>
            <a:r>
              <a:rPr lang="zh-CN" altLang="zh-CN" sz="2400" baseline="30000" smtClean="0"/>
              <a:t>64</a:t>
            </a:r>
            <a:r>
              <a:rPr lang="zh-CN" sz="2400" smtClean="0"/>
              <a:t>的任意消息</a:t>
            </a:r>
            <a:r>
              <a:rPr lang="zh-CN" altLang="zh-CN" sz="2400" i="1" smtClean="0"/>
              <a:t>x</a:t>
            </a:r>
            <a:r>
              <a:rPr lang="zh-CN" sz="2400" smtClean="0"/>
              <a:t>，输出</a:t>
            </a:r>
            <a:r>
              <a:rPr lang="zh-CN" altLang="zh-CN" sz="2400" smtClean="0"/>
              <a:t>160</a:t>
            </a:r>
            <a:r>
              <a:rPr lang="zh-CN" sz="2400" smtClean="0"/>
              <a:t>位的散列值。</a:t>
            </a:r>
            <a:endParaRPr lang="zh-CN" sz="240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611188" y="692150"/>
            <a:ext cx="7861300" cy="400050"/>
          </a:xfrm>
        </p:spPr>
        <p:txBody>
          <a:bodyPr/>
          <a:lstStyle/>
          <a:p>
            <a:pPr eaLnBrk="1" hangingPunct="1"/>
            <a:r>
              <a:rPr lang="zh-CN" altLang="en-US" sz="2500" b="1" smtClean="0">
                <a:solidFill>
                  <a:schemeClr val="accent2"/>
                </a:solidFill>
                <a:ea typeface="华文行楷" panose="02010800040101010101" pitchFamily="2" charset="-122"/>
              </a:rPr>
              <a:t>SHA系列</a:t>
            </a:r>
            <a:r>
              <a:rPr lang="en-US" altLang="zh-CN" sz="4000" b="1" smtClean="0">
                <a:solidFill>
                  <a:schemeClr val="accent2"/>
                </a:solidFill>
              </a:rPr>
              <a:t>(Secure Hash Algorithm)</a:t>
            </a:r>
            <a:endParaRPr lang="zh-CN" altLang="en-US" sz="4000" b="1" smtClean="0">
              <a:solidFill>
                <a:schemeClr val="accent2"/>
              </a:solidFill>
            </a:endParaRPr>
          </a:p>
        </p:txBody>
      </p:sp>
      <p:sp>
        <p:nvSpPr>
          <p:cNvPr id="102403" name="Rectangle 3"/>
          <p:cNvSpPr>
            <a:spLocks noGrp="1" noChangeArrowheads="1"/>
          </p:cNvSpPr>
          <p:nvPr>
            <p:ph type="body" idx="1"/>
          </p:nvPr>
        </p:nvSpPr>
        <p:spPr>
          <a:xfrm>
            <a:off x="1187450" y="2133600"/>
            <a:ext cx="6203950" cy="3733800"/>
          </a:xfrm>
        </p:spPr>
        <p:txBody>
          <a:bodyPr/>
          <a:lstStyle/>
          <a:p>
            <a:pPr eaLnBrk="1" hangingPunct="1">
              <a:lnSpc>
                <a:spcPct val="90000"/>
              </a:lnSpc>
            </a:pPr>
            <a:r>
              <a:rPr lang="zh-CN" altLang="zh-CN" sz="2400" smtClean="0"/>
              <a:t>SHA-1</a:t>
            </a:r>
            <a:r>
              <a:rPr lang="zh-CN" sz="2400" smtClean="0"/>
              <a:t>，</a:t>
            </a:r>
            <a:r>
              <a:rPr lang="zh-CN" altLang="zh-CN" sz="2400" smtClean="0"/>
              <a:t>SHA-256</a:t>
            </a:r>
            <a:r>
              <a:rPr lang="zh-CN" sz="2400" smtClean="0"/>
              <a:t>，</a:t>
            </a:r>
            <a:r>
              <a:rPr lang="zh-CN" altLang="zh-CN" sz="2400" smtClean="0"/>
              <a:t>SHA-384</a:t>
            </a:r>
            <a:r>
              <a:rPr lang="zh-CN" sz="2400" smtClean="0"/>
              <a:t>，</a:t>
            </a:r>
            <a:r>
              <a:rPr lang="zh-CN" altLang="zh-CN" sz="2400" smtClean="0"/>
              <a:t>SHA-512</a:t>
            </a:r>
            <a:endParaRPr lang="zh-CN" altLang="zh-CN" sz="2400" smtClean="0"/>
          </a:p>
          <a:p>
            <a:pPr eaLnBrk="1" hangingPunct="1">
              <a:lnSpc>
                <a:spcPct val="90000"/>
              </a:lnSpc>
            </a:pPr>
            <a:r>
              <a:rPr lang="zh-CN" altLang="zh-CN" sz="2400" smtClean="0"/>
              <a:t>SHA-1</a:t>
            </a:r>
            <a:r>
              <a:rPr lang="zh-CN" sz="2400" smtClean="0"/>
              <a:t>，</a:t>
            </a:r>
            <a:r>
              <a:rPr lang="zh-CN" altLang="zh-CN" sz="2400" smtClean="0"/>
              <a:t>SHA-256</a:t>
            </a:r>
            <a:r>
              <a:rPr lang="zh-CN" sz="2400" smtClean="0"/>
              <a:t>的分组大小是</a:t>
            </a:r>
            <a:r>
              <a:rPr lang="zh-CN" altLang="zh-CN" sz="2400" smtClean="0"/>
              <a:t>512</a:t>
            </a:r>
            <a:endParaRPr lang="zh-CN" altLang="zh-CN" sz="2400" smtClean="0"/>
          </a:p>
          <a:p>
            <a:pPr eaLnBrk="1" hangingPunct="1">
              <a:lnSpc>
                <a:spcPct val="90000"/>
              </a:lnSpc>
            </a:pPr>
            <a:r>
              <a:rPr lang="zh-CN" altLang="zh-CN" sz="2400" smtClean="0"/>
              <a:t>SHA-384</a:t>
            </a:r>
            <a:r>
              <a:rPr lang="zh-CN" sz="2400" smtClean="0"/>
              <a:t>，</a:t>
            </a:r>
            <a:r>
              <a:rPr lang="zh-CN" altLang="zh-CN" sz="2400" smtClean="0"/>
              <a:t>SHA-512</a:t>
            </a:r>
            <a:r>
              <a:rPr lang="zh-CN" sz="2400" smtClean="0"/>
              <a:t>的分组大小是</a:t>
            </a:r>
            <a:r>
              <a:rPr lang="zh-CN" altLang="zh-CN" sz="2400" smtClean="0"/>
              <a:t>1024</a:t>
            </a:r>
            <a:endParaRPr lang="zh-CN" altLang="zh-CN" sz="2400" smtClean="0"/>
          </a:p>
          <a:p>
            <a:pPr eaLnBrk="1" hangingPunct="1">
              <a:lnSpc>
                <a:spcPct val="90000"/>
              </a:lnSpc>
            </a:pPr>
            <a:r>
              <a:rPr lang="zh-CN" altLang="zh-CN" sz="2400" smtClean="0"/>
              <a:t>SHA-1</a:t>
            </a:r>
            <a:r>
              <a:rPr lang="zh-CN" sz="2400" smtClean="0"/>
              <a:t>输出的摘要是</a:t>
            </a:r>
            <a:r>
              <a:rPr lang="zh-CN" altLang="zh-CN" sz="2400" smtClean="0"/>
              <a:t>160bit</a:t>
            </a:r>
            <a:endParaRPr lang="zh-CN" altLang="zh-CN" sz="2400" smtClean="0"/>
          </a:p>
          <a:p>
            <a:pPr eaLnBrk="1" hangingPunct="1">
              <a:lnSpc>
                <a:spcPct val="90000"/>
              </a:lnSpc>
            </a:pPr>
            <a:r>
              <a:rPr lang="zh-CN" altLang="zh-CN" sz="2400" smtClean="0"/>
              <a:t>SHA-256</a:t>
            </a:r>
            <a:r>
              <a:rPr lang="zh-CN" sz="2400" smtClean="0"/>
              <a:t>输出的摘要是</a:t>
            </a:r>
            <a:r>
              <a:rPr lang="zh-CN" altLang="zh-CN" sz="2400" smtClean="0"/>
              <a:t>256</a:t>
            </a:r>
            <a:endParaRPr lang="zh-CN" altLang="zh-CN" sz="2400" smtClean="0"/>
          </a:p>
          <a:p>
            <a:pPr eaLnBrk="1" hangingPunct="1">
              <a:lnSpc>
                <a:spcPct val="90000"/>
              </a:lnSpc>
            </a:pPr>
            <a:r>
              <a:rPr lang="zh-CN" altLang="zh-CN" sz="2400" smtClean="0"/>
              <a:t>SHA-384</a:t>
            </a:r>
            <a:r>
              <a:rPr lang="zh-CN" sz="2400" smtClean="0"/>
              <a:t>输出的摘要是</a:t>
            </a:r>
            <a:r>
              <a:rPr lang="zh-CN" altLang="zh-CN" sz="2400" smtClean="0"/>
              <a:t>384</a:t>
            </a:r>
            <a:endParaRPr lang="zh-CN" altLang="zh-CN" sz="2400" smtClean="0"/>
          </a:p>
          <a:p>
            <a:pPr eaLnBrk="1" hangingPunct="1">
              <a:lnSpc>
                <a:spcPct val="90000"/>
              </a:lnSpc>
            </a:pPr>
            <a:r>
              <a:rPr lang="zh-CN" altLang="zh-CN" sz="2400" smtClean="0"/>
              <a:t>SHA-512</a:t>
            </a:r>
            <a:r>
              <a:rPr lang="zh-CN" sz="2400" smtClean="0"/>
              <a:t>输出的摘要是</a:t>
            </a:r>
            <a:r>
              <a:rPr lang="zh-CN" altLang="zh-CN" sz="2400" smtClean="0"/>
              <a:t>512</a:t>
            </a:r>
            <a:endParaRPr lang="zh-CN" altLang="zh-CN" sz="240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395288" y="0"/>
            <a:ext cx="7978775" cy="668338"/>
          </a:xfrm>
        </p:spPr>
        <p:txBody>
          <a:bodyPr/>
          <a:lstStyle/>
          <a:p>
            <a:pPr algn="l" eaLnBrk="1" hangingPunct="1"/>
            <a:r>
              <a:rPr lang="zh-CN" altLang="zh-CN" sz="3600" b="1" smtClean="0">
                <a:latin typeface="幼圆" panose="02010509060101010101" pitchFamily="49" charset="-122"/>
              </a:rPr>
              <a:t>3.1  SHA</a:t>
            </a:r>
            <a:r>
              <a:rPr lang="zh-CN" altLang="zh-CN" sz="3600" b="1" smtClean="0">
                <a:latin typeface="幼圆" panose="02010509060101010101" pitchFamily="49" charset="-122"/>
                <a:sym typeface="Symbol" panose="05050102010706020507" pitchFamily="18" charset="2"/>
              </a:rPr>
              <a:t></a:t>
            </a:r>
            <a:r>
              <a:rPr lang="zh-CN" altLang="zh-CN" sz="3600" b="1" smtClean="0">
                <a:latin typeface="幼圆" panose="02010509060101010101" pitchFamily="49" charset="-122"/>
              </a:rPr>
              <a:t>1</a:t>
            </a:r>
            <a:r>
              <a:rPr lang="zh-CN" sz="3600" b="1" smtClean="0">
                <a:latin typeface="幼圆" panose="02010509060101010101" pitchFamily="49" charset="-122"/>
              </a:rPr>
              <a:t>算法步骤</a:t>
            </a:r>
            <a:endParaRPr lang="zh-CN" sz="3600" b="1" smtClean="0">
              <a:solidFill>
                <a:srgbClr val="0000FF"/>
              </a:solidFill>
              <a:latin typeface="幼圆" panose="02010509060101010101" pitchFamily="49" charset="-122"/>
            </a:endParaRPr>
          </a:p>
        </p:txBody>
      </p:sp>
      <p:sp>
        <p:nvSpPr>
          <p:cNvPr id="103427" name="Rectangle 3"/>
          <p:cNvSpPr>
            <a:spLocks noGrp="1" noChangeArrowheads="1"/>
          </p:cNvSpPr>
          <p:nvPr>
            <p:ph type="body" idx="1"/>
          </p:nvPr>
        </p:nvSpPr>
        <p:spPr>
          <a:xfrm>
            <a:off x="0" y="850900"/>
            <a:ext cx="9144000" cy="4979988"/>
          </a:xfrm>
        </p:spPr>
        <p:txBody>
          <a:bodyPr>
            <a:spAutoFit/>
          </a:bodyPr>
          <a:lstStyle/>
          <a:p>
            <a:pPr eaLnBrk="1" hangingPunct="1"/>
            <a:r>
              <a:rPr lang="zh-CN" altLang="zh-CN" sz="2400" smtClean="0"/>
              <a:t>SHA</a:t>
            </a:r>
            <a:r>
              <a:rPr lang="zh-CN" altLang="zh-CN" sz="2400" smtClean="0">
                <a:sym typeface="Symbol" panose="05050102010706020507" pitchFamily="18" charset="2"/>
              </a:rPr>
              <a:t></a:t>
            </a:r>
            <a:r>
              <a:rPr lang="zh-CN" altLang="zh-CN" sz="2400" smtClean="0"/>
              <a:t>1</a:t>
            </a:r>
            <a:r>
              <a:rPr lang="zh-CN" sz="2400" smtClean="0"/>
              <a:t>处理消息的过程与</a:t>
            </a:r>
            <a:r>
              <a:rPr lang="zh-CN" altLang="zh-CN" sz="2400" smtClean="0"/>
              <a:t>MD5</a:t>
            </a:r>
            <a:r>
              <a:rPr lang="zh-CN" sz="2400" smtClean="0"/>
              <a:t>类似，对输入消息按</a:t>
            </a:r>
            <a:r>
              <a:rPr lang="zh-CN" altLang="zh-CN" sz="2400" smtClean="0"/>
              <a:t>512</a:t>
            </a:r>
            <a:r>
              <a:rPr lang="zh-CN" sz="2400" smtClean="0"/>
              <a:t>位的分组为单位进行处理，整个算法分为五个步骤</a:t>
            </a:r>
            <a:endParaRPr lang="zh-CN" sz="2400" smtClean="0"/>
          </a:p>
          <a:p>
            <a:pPr eaLnBrk="1" hangingPunct="1"/>
            <a:r>
              <a:rPr lang="zh-CN" sz="2400" b="1" u="sng" smtClean="0"/>
              <a:t>步骤</a:t>
            </a:r>
            <a:r>
              <a:rPr lang="zh-CN" altLang="zh-CN" sz="2400" b="1" u="sng" smtClean="0"/>
              <a:t>1:</a:t>
            </a:r>
            <a:r>
              <a:rPr lang="zh-CN" altLang="zh-CN" sz="2400" smtClean="0"/>
              <a:t>   </a:t>
            </a:r>
            <a:r>
              <a:rPr lang="zh-CN" sz="2400" smtClean="0"/>
              <a:t>增加填充位</a:t>
            </a:r>
            <a:endParaRPr lang="zh-CN" sz="2400" smtClean="0"/>
          </a:p>
          <a:p>
            <a:pPr eaLnBrk="1" hangingPunct="1">
              <a:buFontTx/>
              <a:buNone/>
            </a:pPr>
            <a:r>
              <a:rPr lang="zh-CN" altLang="zh-CN" sz="2400" smtClean="0"/>
              <a:t>    </a:t>
            </a:r>
            <a:r>
              <a:rPr lang="zh-CN" sz="2400" smtClean="0"/>
              <a:t>在消息右边增加若干比特，使其长度与</a:t>
            </a:r>
            <a:r>
              <a:rPr lang="zh-CN" altLang="zh-CN" sz="2400" smtClean="0"/>
              <a:t>448</a:t>
            </a:r>
            <a:r>
              <a:rPr lang="zh-CN" sz="2400" smtClean="0"/>
              <a:t>模</a:t>
            </a:r>
            <a:r>
              <a:rPr lang="zh-CN" altLang="zh-CN" sz="2400" smtClean="0"/>
              <a:t>512</a:t>
            </a:r>
            <a:r>
              <a:rPr lang="zh-CN" sz="2400" smtClean="0"/>
              <a:t>同余。即使消息本身已经满足上述长度要求，仍然需要进行填充。填充位数在</a:t>
            </a:r>
            <a:r>
              <a:rPr lang="zh-CN" altLang="zh-CN" sz="2400" smtClean="0"/>
              <a:t>1</a:t>
            </a:r>
            <a:r>
              <a:rPr lang="zh-CN" sz="2400" smtClean="0"/>
              <a:t>到</a:t>
            </a:r>
            <a:r>
              <a:rPr lang="zh-CN" altLang="zh-CN" sz="2400" smtClean="0"/>
              <a:t>512</a:t>
            </a:r>
            <a:r>
              <a:rPr lang="zh-CN" sz="2400" smtClean="0"/>
              <a:t>之间。填充比特的第一位是“</a:t>
            </a:r>
            <a:r>
              <a:rPr lang="zh-CN" altLang="zh-CN" sz="2400" smtClean="0"/>
              <a:t>1”</a:t>
            </a:r>
            <a:r>
              <a:rPr lang="zh-CN" sz="2400" smtClean="0"/>
              <a:t>，其它均为“</a:t>
            </a:r>
            <a:r>
              <a:rPr lang="zh-CN" altLang="zh-CN" sz="2400" smtClean="0"/>
              <a:t>0”</a:t>
            </a:r>
            <a:r>
              <a:rPr lang="zh-CN" sz="2400" smtClean="0"/>
              <a:t>。</a:t>
            </a:r>
            <a:endParaRPr lang="zh-CN" sz="2400" smtClean="0"/>
          </a:p>
          <a:p>
            <a:pPr eaLnBrk="1" hangingPunct="1"/>
            <a:r>
              <a:rPr lang="zh-CN" sz="2400" b="1" u="sng" smtClean="0"/>
              <a:t>步骤</a:t>
            </a:r>
            <a:r>
              <a:rPr lang="zh-CN" altLang="zh-CN" sz="2400" b="1" u="sng" smtClean="0"/>
              <a:t>2:</a:t>
            </a:r>
            <a:r>
              <a:rPr lang="zh-CN" altLang="zh-CN" sz="2400" u="sng" smtClean="0"/>
              <a:t> </a:t>
            </a:r>
            <a:r>
              <a:rPr lang="zh-CN" altLang="zh-CN" sz="2400" smtClean="0"/>
              <a:t> </a:t>
            </a:r>
            <a:r>
              <a:rPr lang="zh-CN" sz="2400" smtClean="0"/>
              <a:t>附加消息长度值</a:t>
            </a:r>
            <a:endParaRPr lang="zh-CN" sz="2400" smtClean="0"/>
          </a:p>
          <a:p>
            <a:pPr eaLnBrk="1" hangingPunct="1">
              <a:buFontTx/>
              <a:buNone/>
            </a:pPr>
            <a:r>
              <a:rPr lang="zh-CN" altLang="zh-CN" sz="2400" smtClean="0"/>
              <a:t>    </a:t>
            </a:r>
            <a:r>
              <a:rPr lang="zh-CN" sz="2400" smtClean="0"/>
              <a:t>用</a:t>
            </a:r>
            <a:r>
              <a:rPr lang="zh-CN" altLang="zh-CN" sz="2400" smtClean="0"/>
              <a:t>64</a:t>
            </a:r>
            <a:r>
              <a:rPr lang="zh-CN" sz="2400" smtClean="0"/>
              <a:t>位表示原始消息</a:t>
            </a:r>
            <a:r>
              <a:rPr lang="zh-CN" altLang="zh-CN" sz="2400" i="1" smtClean="0"/>
              <a:t>x</a:t>
            </a:r>
            <a:r>
              <a:rPr lang="zh-CN" sz="2400" smtClean="0"/>
              <a:t>的长度，并将其附加在步骤</a:t>
            </a:r>
            <a:r>
              <a:rPr lang="zh-CN" altLang="zh-CN" sz="2400" smtClean="0"/>
              <a:t>1</a:t>
            </a:r>
            <a:r>
              <a:rPr lang="zh-CN" sz="2400" smtClean="0"/>
              <a:t>所得结果之后。</a:t>
            </a:r>
            <a:endParaRPr lang="zh-CN" sz="2400" smtClean="0"/>
          </a:p>
          <a:p>
            <a:pPr eaLnBrk="1" hangingPunct="1"/>
            <a:r>
              <a:rPr lang="zh-CN" sz="2400" smtClean="0"/>
              <a:t>步骤</a:t>
            </a:r>
            <a:r>
              <a:rPr lang="zh-CN" altLang="zh-CN" sz="2400" smtClean="0"/>
              <a:t>1</a:t>
            </a:r>
            <a:r>
              <a:rPr lang="zh-CN" sz="2400" smtClean="0"/>
              <a:t>与步骤</a:t>
            </a:r>
            <a:r>
              <a:rPr lang="zh-CN" altLang="zh-CN" sz="2400" smtClean="0"/>
              <a:t>2</a:t>
            </a:r>
            <a:r>
              <a:rPr lang="zh-CN" sz="2400" smtClean="0"/>
              <a:t>一起称为消息的预处理</a:t>
            </a:r>
            <a:endParaRPr lang="zh-CN" sz="2400" smtClean="0"/>
          </a:p>
          <a:p>
            <a:pPr eaLnBrk="1" hangingPunct="1">
              <a:buFontTx/>
              <a:buNone/>
            </a:pPr>
            <a:r>
              <a:rPr lang="zh-CN" altLang="zh-CN" sz="2400" smtClean="0"/>
              <a:t>     </a:t>
            </a:r>
            <a:r>
              <a:rPr lang="zh-CN" sz="2400" smtClean="0"/>
              <a:t>经预处理后，原消息长度变为</a:t>
            </a:r>
            <a:r>
              <a:rPr lang="zh-CN" altLang="zh-CN" sz="2400" smtClean="0"/>
              <a:t>512</a:t>
            </a:r>
            <a:r>
              <a:rPr lang="zh-CN" sz="2400" smtClean="0"/>
              <a:t>的倍数。设原消息</a:t>
            </a:r>
            <a:r>
              <a:rPr lang="zh-CN" altLang="zh-CN" sz="2400" i="1" smtClean="0"/>
              <a:t>x</a:t>
            </a:r>
            <a:r>
              <a:rPr lang="zh-CN" sz="2400" smtClean="0"/>
              <a:t>经预处理后变为消息</a:t>
            </a:r>
            <a:r>
              <a:rPr lang="zh-CN" altLang="zh-CN" sz="2400" i="1" smtClean="0"/>
              <a:t>Y</a:t>
            </a:r>
            <a:r>
              <a:rPr lang="zh-CN" altLang="zh-CN" sz="2400" smtClean="0"/>
              <a:t>=</a:t>
            </a:r>
            <a:r>
              <a:rPr lang="zh-CN" altLang="zh-CN" sz="2400" i="1" smtClean="0"/>
              <a:t>Y</a:t>
            </a:r>
            <a:r>
              <a:rPr lang="zh-CN" altLang="zh-CN" sz="2400" baseline="-25000" smtClean="0"/>
              <a:t>0</a:t>
            </a:r>
            <a:r>
              <a:rPr lang="zh-CN" altLang="zh-CN" sz="2400" i="1" smtClean="0"/>
              <a:t> Y</a:t>
            </a:r>
            <a:r>
              <a:rPr lang="zh-CN" altLang="zh-CN" sz="2400" baseline="-25000" smtClean="0"/>
              <a:t>1</a:t>
            </a:r>
            <a:r>
              <a:rPr lang="zh-CN" altLang="zh-CN" sz="2400" smtClean="0"/>
              <a:t>…</a:t>
            </a:r>
            <a:r>
              <a:rPr lang="zh-CN" altLang="zh-CN" sz="2400" i="1" smtClean="0"/>
              <a:t> Y</a:t>
            </a:r>
            <a:r>
              <a:rPr lang="zh-CN" altLang="zh-CN" sz="2400" i="1" baseline="-25000" smtClean="0"/>
              <a:t>L</a:t>
            </a:r>
            <a:r>
              <a:rPr lang="zh-CN" altLang="zh-CN" sz="2400" baseline="-25000" smtClean="0">
                <a:sym typeface="Symbol" panose="05050102010706020507" pitchFamily="18" charset="2"/>
              </a:rPr>
              <a:t></a:t>
            </a:r>
            <a:r>
              <a:rPr lang="zh-CN" altLang="zh-CN" sz="2400" baseline="-25000" smtClean="0"/>
              <a:t>1</a:t>
            </a:r>
            <a:r>
              <a:rPr lang="zh-CN" sz="2400" smtClean="0"/>
              <a:t>，其中</a:t>
            </a:r>
            <a:r>
              <a:rPr lang="zh-CN" altLang="zh-CN" sz="2400" i="1" smtClean="0"/>
              <a:t>Y</a:t>
            </a:r>
            <a:r>
              <a:rPr lang="zh-CN" altLang="zh-CN" sz="2400" i="1" baseline="-25000" smtClean="0"/>
              <a:t>i</a:t>
            </a:r>
            <a:r>
              <a:rPr lang="zh-CN" sz="2400" smtClean="0"/>
              <a:t>（</a:t>
            </a:r>
            <a:r>
              <a:rPr lang="zh-CN" altLang="zh-CN" sz="2400" i="1" smtClean="0"/>
              <a:t>i</a:t>
            </a:r>
            <a:r>
              <a:rPr lang="zh-CN" altLang="zh-CN" sz="2400" smtClean="0"/>
              <a:t> =0,1,…,</a:t>
            </a:r>
            <a:r>
              <a:rPr lang="zh-CN" altLang="zh-CN" sz="2400" i="1" smtClean="0"/>
              <a:t>L</a:t>
            </a:r>
            <a:r>
              <a:rPr lang="zh-CN" altLang="zh-CN" sz="2400" smtClean="0">
                <a:sym typeface="Symbol" panose="05050102010706020507" pitchFamily="18" charset="2"/>
              </a:rPr>
              <a:t></a:t>
            </a:r>
            <a:r>
              <a:rPr lang="zh-CN" altLang="zh-CN" sz="2400" smtClean="0"/>
              <a:t>1</a:t>
            </a:r>
            <a:r>
              <a:rPr lang="zh-CN" sz="2400" smtClean="0"/>
              <a:t>）是</a:t>
            </a:r>
            <a:r>
              <a:rPr lang="zh-CN" altLang="zh-CN" sz="2400" smtClean="0"/>
              <a:t>512</a:t>
            </a:r>
            <a:r>
              <a:rPr lang="zh-CN" sz="2400" smtClean="0"/>
              <a:t>比特。在后面的步骤中，将对</a:t>
            </a:r>
            <a:r>
              <a:rPr lang="zh-CN" altLang="zh-CN" sz="2400" smtClean="0"/>
              <a:t>512</a:t>
            </a:r>
            <a:r>
              <a:rPr lang="zh-CN" sz="2400" smtClean="0"/>
              <a:t>比特的分组</a:t>
            </a:r>
            <a:r>
              <a:rPr lang="zh-CN" altLang="zh-CN" sz="2400" i="1" smtClean="0"/>
              <a:t>Y</a:t>
            </a:r>
            <a:r>
              <a:rPr lang="zh-CN" altLang="zh-CN" sz="2400" i="1" baseline="-25000" smtClean="0"/>
              <a:t>i</a:t>
            </a:r>
            <a:r>
              <a:rPr lang="zh-CN" sz="2400" smtClean="0"/>
              <a:t>进行处理。</a:t>
            </a:r>
            <a:endParaRPr lang="zh-CN" sz="240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a:xfrm>
            <a:off x="0" y="1196975"/>
            <a:ext cx="9144000" cy="4552950"/>
          </a:xfrm>
        </p:spPr>
        <p:txBody>
          <a:bodyPr>
            <a:spAutoFit/>
          </a:bodyPr>
          <a:lstStyle/>
          <a:p>
            <a:pPr eaLnBrk="1" hangingPunct="1"/>
            <a:r>
              <a:rPr lang="zh-CN" sz="2400" b="1" u="sng" smtClean="0"/>
              <a:t>步骤</a:t>
            </a:r>
            <a:r>
              <a:rPr lang="zh-CN" altLang="zh-CN" sz="2400" b="1" u="sng" smtClean="0"/>
              <a:t>3:</a:t>
            </a:r>
            <a:r>
              <a:rPr lang="zh-CN" altLang="zh-CN" sz="2400" smtClean="0"/>
              <a:t> </a:t>
            </a:r>
            <a:r>
              <a:rPr lang="zh-CN" sz="2400" smtClean="0"/>
              <a:t>初始化缓冲区 </a:t>
            </a:r>
            <a:endParaRPr lang="zh-CN" sz="2400" smtClean="0"/>
          </a:p>
          <a:p>
            <a:pPr eaLnBrk="1" hangingPunct="1">
              <a:buFontTx/>
              <a:buNone/>
            </a:pPr>
            <a:r>
              <a:rPr lang="zh-CN" altLang="zh-CN" sz="2400" smtClean="0"/>
              <a:t>     SHA</a:t>
            </a:r>
            <a:r>
              <a:rPr lang="zh-CN" altLang="zh-CN" sz="2400" smtClean="0">
                <a:sym typeface="Symbol" panose="05050102010706020507" pitchFamily="18" charset="2"/>
              </a:rPr>
              <a:t></a:t>
            </a:r>
            <a:r>
              <a:rPr lang="zh-CN" altLang="zh-CN" sz="2400" smtClean="0"/>
              <a:t>1</a:t>
            </a:r>
            <a:r>
              <a:rPr lang="zh-CN" sz="2400" smtClean="0"/>
              <a:t>算法的中间结果和最终结果保存在</a:t>
            </a:r>
            <a:r>
              <a:rPr lang="zh-CN" altLang="zh-CN" sz="2400" smtClean="0"/>
              <a:t>160</a:t>
            </a:r>
            <a:r>
              <a:rPr lang="zh-CN" sz="2400" smtClean="0"/>
              <a:t>位的缓冲区里，缓冲区用</a:t>
            </a:r>
            <a:r>
              <a:rPr lang="zh-CN" altLang="zh-CN" sz="2400" smtClean="0"/>
              <a:t>5</a:t>
            </a:r>
            <a:r>
              <a:rPr lang="zh-CN" sz="2400" smtClean="0"/>
              <a:t>个</a:t>
            </a:r>
            <a:r>
              <a:rPr lang="zh-CN" altLang="zh-CN" sz="2400" smtClean="0"/>
              <a:t>32</a:t>
            </a:r>
            <a:r>
              <a:rPr lang="zh-CN" sz="2400" smtClean="0"/>
              <a:t>位的寄存器表示。</a:t>
            </a:r>
            <a:r>
              <a:rPr lang="zh-CN" altLang="zh-CN" sz="2400" smtClean="0"/>
              <a:t>5</a:t>
            </a:r>
            <a:r>
              <a:rPr lang="zh-CN" sz="2400" smtClean="0"/>
              <a:t>个缓冲区记为</a:t>
            </a:r>
            <a:r>
              <a:rPr lang="zh-CN" altLang="zh-CN" sz="2400" smtClean="0"/>
              <a:t>A</a:t>
            </a:r>
            <a:r>
              <a:rPr lang="zh-CN" sz="2400" smtClean="0"/>
              <a:t>、</a:t>
            </a:r>
            <a:r>
              <a:rPr lang="zh-CN" altLang="zh-CN" sz="2400" smtClean="0"/>
              <a:t>B</a:t>
            </a:r>
            <a:r>
              <a:rPr lang="zh-CN" sz="2400" smtClean="0"/>
              <a:t>、</a:t>
            </a:r>
            <a:r>
              <a:rPr lang="zh-CN" altLang="zh-CN" sz="2400" smtClean="0"/>
              <a:t>C</a:t>
            </a:r>
            <a:r>
              <a:rPr lang="zh-CN" sz="2400" smtClean="0"/>
              <a:t>、</a:t>
            </a:r>
            <a:r>
              <a:rPr lang="zh-CN" altLang="zh-CN" sz="2400" smtClean="0"/>
              <a:t>D</a:t>
            </a:r>
            <a:r>
              <a:rPr lang="zh-CN" sz="2400" smtClean="0"/>
              <a:t>、</a:t>
            </a:r>
            <a:r>
              <a:rPr lang="zh-CN" altLang="zh-CN" sz="2400" smtClean="0"/>
              <a:t>E</a:t>
            </a:r>
            <a:r>
              <a:rPr lang="zh-CN" sz="2400" smtClean="0"/>
              <a:t>，其初始值为下列</a:t>
            </a:r>
            <a:r>
              <a:rPr lang="zh-CN" altLang="zh-CN" sz="2400" smtClean="0"/>
              <a:t>32</a:t>
            </a:r>
            <a:r>
              <a:rPr lang="zh-CN" sz="2400" smtClean="0"/>
              <a:t>位整数（</a:t>
            </a:r>
            <a:r>
              <a:rPr lang="zh-CN" altLang="zh-CN" sz="2400" smtClean="0"/>
              <a:t>16</a:t>
            </a:r>
            <a:r>
              <a:rPr lang="zh-CN" sz="2400" smtClean="0"/>
              <a:t>进制表示）：</a:t>
            </a:r>
            <a:endParaRPr lang="zh-CN" sz="2400" smtClean="0"/>
          </a:p>
          <a:p>
            <a:pPr eaLnBrk="1" hangingPunct="1">
              <a:buFontTx/>
              <a:buNone/>
            </a:pPr>
            <a:r>
              <a:rPr lang="zh-CN" altLang="zh-CN" sz="2400" smtClean="0"/>
              <a:t>             A=67 45 23 01,   B=EF CD AB 89, C=98 BA DC FE , </a:t>
            </a:r>
            <a:endParaRPr lang="zh-CN" altLang="zh-CN" sz="2400" smtClean="0"/>
          </a:p>
          <a:p>
            <a:pPr eaLnBrk="1" hangingPunct="1">
              <a:buFontTx/>
              <a:buNone/>
            </a:pPr>
            <a:r>
              <a:rPr lang="zh-CN" altLang="zh-CN" sz="2400" smtClean="0"/>
              <a:t>             D=10 32 54 76,   E=C3 D2 E1 F0.</a:t>
            </a:r>
            <a:endParaRPr lang="zh-CN" altLang="zh-CN" sz="2400" smtClean="0"/>
          </a:p>
          <a:p>
            <a:pPr eaLnBrk="1" hangingPunct="1">
              <a:buFontTx/>
              <a:buNone/>
            </a:pPr>
            <a:r>
              <a:rPr lang="zh-CN" altLang="zh-CN" sz="2400" smtClean="0"/>
              <a:t>     </a:t>
            </a:r>
            <a:r>
              <a:rPr lang="zh-CN" sz="2400" smtClean="0"/>
              <a:t>其中，前</a:t>
            </a:r>
            <a:r>
              <a:rPr lang="zh-CN" altLang="zh-CN" sz="2400" smtClean="0"/>
              <a:t>4</a:t>
            </a:r>
            <a:r>
              <a:rPr lang="zh-CN" sz="2400" smtClean="0"/>
              <a:t>个初始值与</a:t>
            </a:r>
            <a:r>
              <a:rPr lang="zh-CN" altLang="zh-CN" sz="2400" smtClean="0"/>
              <a:t>MD5</a:t>
            </a:r>
            <a:r>
              <a:rPr lang="zh-CN" sz="2400" smtClean="0"/>
              <a:t>的初始值相同。</a:t>
            </a:r>
            <a:r>
              <a:rPr lang="zh-CN" altLang="zh-CN" sz="2400" smtClean="0"/>
              <a:t>SHA</a:t>
            </a:r>
            <a:r>
              <a:rPr lang="zh-CN" altLang="zh-CN" sz="2400" smtClean="0">
                <a:sym typeface="Symbol" panose="05050102010706020507" pitchFamily="18" charset="2"/>
              </a:rPr>
              <a:t></a:t>
            </a:r>
            <a:r>
              <a:rPr lang="zh-CN" altLang="zh-CN" sz="2400" smtClean="0"/>
              <a:t>1</a:t>
            </a:r>
            <a:r>
              <a:rPr lang="zh-CN" sz="2400" smtClean="0"/>
              <a:t>以大端格式存储缓冲区的值，即字的最高有效字节存于低地址字节位置。因此，上述初始值存储为（十六进制）：</a:t>
            </a:r>
            <a:endParaRPr lang="zh-CN" sz="2400" smtClean="0"/>
          </a:p>
          <a:p>
            <a:pPr eaLnBrk="1" hangingPunct="1">
              <a:buFontTx/>
              <a:buNone/>
            </a:pPr>
            <a:r>
              <a:rPr lang="zh-CN" altLang="zh-CN" sz="2400" smtClean="0"/>
              <a:t>          </a:t>
            </a:r>
            <a:r>
              <a:rPr lang="zh-CN" sz="2400" smtClean="0"/>
              <a:t>字</a:t>
            </a:r>
            <a:r>
              <a:rPr lang="zh-CN" altLang="zh-CN" sz="2400" smtClean="0"/>
              <a:t>A=67 45 23 01,   </a:t>
            </a:r>
            <a:r>
              <a:rPr lang="zh-CN" sz="2400" smtClean="0"/>
              <a:t>字</a:t>
            </a:r>
            <a:r>
              <a:rPr lang="zh-CN" altLang="zh-CN" sz="2400" smtClean="0"/>
              <a:t>B=EF CD AB 89,  </a:t>
            </a:r>
            <a:r>
              <a:rPr lang="zh-CN" sz="2400" smtClean="0"/>
              <a:t>字</a:t>
            </a:r>
            <a:r>
              <a:rPr lang="zh-CN" altLang="zh-CN" sz="2400" smtClean="0"/>
              <a:t>C=98 BA DC FE,</a:t>
            </a:r>
            <a:endParaRPr lang="zh-CN" altLang="zh-CN" sz="2400" smtClean="0"/>
          </a:p>
          <a:p>
            <a:pPr eaLnBrk="1" hangingPunct="1">
              <a:buFontTx/>
              <a:buNone/>
            </a:pPr>
            <a:r>
              <a:rPr lang="zh-CN" altLang="zh-CN" sz="2400" smtClean="0"/>
              <a:t>          </a:t>
            </a:r>
            <a:r>
              <a:rPr lang="zh-CN" sz="2400" smtClean="0"/>
              <a:t>字</a:t>
            </a:r>
            <a:r>
              <a:rPr lang="zh-CN" altLang="zh-CN" sz="2400" smtClean="0"/>
              <a:t>D=10 32 54 76,   </a:t>
            </a:r>
            <a:r>
              <a:rPr lang="zh-CN" sz="2400" smtClean="0"/>
              <a:t>字</a:t>
            </a:r>
            <a:r>
              <a:rPr lang="zh-CN" altLang="zh-CN" sz="2400" smtClean="0"/>
              <a:t>E=C3 D2 E1 F0.</a:t>
            </a:r>
            <a:endParaRPr lang="zh-CN" altLang="zh-CN" sz="240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body" idx="1"/>
          </p:nvPr>
        </p:nvSpPr>
        <p:spPr>
          <a:xfrm>
            <a:off x="34925" y="1270000"/>
            <a:ext cx="8453438" cy="895350"/>
          </a:xfrm>
        </p:spPr>
        <p:txBody>
          <a:bodyPr>
            <a:spAutoFit/>
          </a:bodyPr>
          <a:lstStyle/>
          <a:p>
            <a:pPr eaLnBrk="1" hangingPunct="1"/>
            <a:r>
              <a:rPr lang="zh-CN" sz="2400" b="1" u="sng" smtClean="0"/>
              <a:t>步骤</a:t>
            </a:r>
            <a:r>
              <a:rPr lang="zh-CN" altLang="zh-CN" sz="2400" b="1" u="sng" smtClean="0"/>
              <a:t>4: </a:t>
            </a:r>
            <a:r>
              <a:rPr lang="zh-CN" sz="2400" smtClean="0"/>
              <a:t>以</a:t>
            </a:r>
            <a:r>
              <a:rPr lang="zh-CN" altLang="zh-CN" sz="2400" smtClean="0"/>
              <a:t>512</a:t>
            </a:r>
            <a:r>
              <a:rPr lang="zh-CN" sz="2400" smtClean="0"/>
              <a:t>位的分组（</a:t>
            </a:r>
            <a:r>
              <a:rPr lang="zh-CN" altLang="zh-CN" sz="2400" smtClean="0"/>
              <a:t>16</a:t>
            </a:r>
            <a:r>
              <a:rPr lang="zh-CN" sz="2400" smtClean="0"/>
              <a:t>个字）为单位处理消息</a:t>
            </a:r>
            <a:endParaRPr lang="zh-CN" sz="2400" smtClean="0"/>
          </a:p>
          <a:p>
            <a:pPr lvl="1" eaLnBrk="1" hangingPunct="1"/>
            <a:r>
              <a:rPr lang="zh-CN" altLang="zh-CN" sz="2400" smtClean="0"/>
              <a:t>SHA</a:t>
            </a:r>
            <a:r>
              <a:rPr lang="zh-CN" altLang="zh-CN" sz="2400" smtClean="0">
                <a:sym typeface="Symbol" panose="05050102010706020507" pitchFamily="18" charset="2"/>
              </a:rPr>
              <a:t></a:t>
            </a:r>
            <a:r>
              <a:rPr lang="zh-CN" altLang="zh-CN" sz="2400" smtClean="0"/>
              <a:t>1</a:t>
            </a:r>
            <a:r>
              <a:rPr lang="zh-CN" sz="2400" smtClean="0"/>
              <a:t>是迭代</a:t>
            </a:r>
            <a:r>
              <a:rPr lang="zh-CN" altLang="zh-CN" sz="2400" smtClean="0"/>
              <a:t>Hash</a:t>
            </a:r>
            <a:r>
              <a:rPr lang="zh-CN" sz="2400" smtClean="0"/>
              <a:t>函数，其压缩函数为：</a:t>
            </a:r>
            <a:endParaRPr lang="zh-CN" sz="2400" smtClean="0"/>
          </a:p>
        </p:txBody>
      </p:sp>
      <p:graphicFrame>
        <p:nvGraphicFramePr>
          <p:cNvPr id="13314" name="Object 3"/>
          <p:cNvGraphicFramePr>
            <a:graphicFrameLocks noChangeAspect="1"/>
          </p:cNvGraphicFramePr>
          <p:nvPr/>
        </p:nvGraphicFramePr>
        <p:xfrm>
          <a:off x="2411413" y="2241550"/>
          <a:ext cx="3565525" cy="512763"/>
        </p:xfrm>
        <a:graphic>
          <a:graphicData uri="http://schemas.openxmlformats.org/presentationml/2006/ole">
            <mc:AlternateContent xmlns:mc="http://schemas.openxmlformats.org/markup-compatibility/2006">
              <mc:Choice xmlns:v="urn:schemas-microsoft-com:vml" Requires="v">
                <p:oleObj spid="_x0000_s13313" name="" r:id="rId1" imgW="42062400" imgH="5791200" progId="Equation.3">
                  <p:embed/>
                </p:oleObj>
              </mc:Choice>
              <mc:Fallback>
                <p:oleObj name="" r:id="rId1" imgW="42062400" imgH="5791200" progId="Equation.3">
                  <p:embed/>
                  <p:pic>
                    <p:nvPicPr>
                      <p:cNvPr id="0" name="Object 3"/>
                      <p:cNvPicPr>
                        <a:picLocks noChangeAspect="1"/>
                      </p:cNvPicPr>
                      <p:nvPr/>
                    </p:nvPicPr>
                    <p:blipFill>
                      <a:blip r:embed="rId2"/>
                      <a:stretch>
                        <a:fillRect/>
                      </a:stretch>
                    </p:blipFill>
                    <p:spPr>
                      <a:xfrm>
                        <a:off x="2411413" y="2241550"/>
                        <a:ext cx="3565525" cy="512763"/>
                      </a:xfrm>
                      <a:prstGeom prst="rect">
                        <a:avLst/>
                      </a:prstGeom>
                      <a:noFill/>
                      <a:ln w="9525">
                        <a:noFill/>
                      </a:ln>
                    </p:spPr>
                  </p:pic>
                </p:oleObj>
              </mc:Fallback>
            </mc:AlternateContent>
          </a:graphicData>
        </a:graphic>
      </p:graphicFrame>
      <p:sp>
        <p:nvSpPr>
          <p:cNvPr id="13316" name="Rectangle 4"/>
          <p:cNvSpPr>
            <a:spLocks noChangeArrowheads="1"/>
          </p:cNvSpPr>
          <p:nvPr/>
        </p:nvSpPr>
        <p:spPr bwMode="auto">
          <a:xfrm>
            <a:off x="0" y="3070225"/>
            <a:ext cx="8964613" cy="1993900"/>
          </a:xfrm>
          <a:prstGeom prst="rect">
            <a:avLst/>
          </a:prstGeom>
          <a:noFill/>
          <a:ln w="9525">
            <a:noFill/>
            <a:miter lim="800000"/>
          </a:ln>
        </p:spPr>
        <p:txBody>
          <a:bodyPr>
            <a:spAutoFit/>
          </a:bodyPr>
          <a:lstStyle/>
          <a:p>
            <a:pPr marL="742950" lvl="1" indent="-285750">
              <a:spcBef>
                <a:spcPct val="20000"/>
              </a:spcBef>
              <a:buFontTx/>
              <a:buChar char="–"/>
            </a:pPr>
            <a:r>
              <a:rPr lang="zh-CN" sz="2400"/>
              <a:t>步骤</a:t>
            </a:r>
            <a:r>
              <a:rPr lang="zh-CN" altLang="zh-CN" sz="2400"/>
              <a:t>4</a:t>
            </a:r>
            <a:r>
              <a:rPr lang="zh-CN" sz="2400"/>
              <a:t>是</a:t>
            </a:r>
            <a:r>
              <a:rPr lang="zh-CN" altLang="zh-CN" sz="2400"/>
              <a:t>SHA</a:t>
            </a:r>
            <a:r>
              <a:rPr lang="zh-CN" altLang="zh-CN" sz="2400">
                <a:sym typeface="Symbol" panose="05050102010706020507" pitchFamily="18" charset="2"/>
              </a:rPr>
              <a:t></a:t>
            </a:r>
            <a:r>
              <a:rPr lang="zh-CN" altLang="zh-CN" sz="2400"/>
              <a:t>1</a:t>
            </a:r>
            <a:r>
              <a:rPr lang="zh-CN" sz="2400"/>
              <a:t>算法的主循环，它以</a:t>
            </a:r>
            <a:r>
              <a:rPr lang="zh-CN" altLang="zh-CN" sz="2400"/>
              <a:t>512</a:t>
            </a:r>
            <a:r>
              <a:rPr lang="zh-CN" sz="2400"/>
              <a:t>比特作为分组，重复应用压缩函数</a:t>
            </a:r>
            <a:r>
              <a:rPr lang="zh-CN" altLang="zh-CN" sz="2400" i="1"/>
              <a:t>H</a:t>
            </a:r>
            <a:r>
              <a:rPr lang="zh-CN" altLang="zh-CN" sz="2400" baseline="-25000"/>
              <a:t>SHA</a:t>
            </a:r>
            <a:r>
              <a:rPr lang="zh-CN" sz="2400"/>
              <a:t>，从消息</a:t>
            </a:r>
            <a:r>
              <a:rPr lang="zh-CN" altLang="zh-CN" sz="2400" i="1"/>
              <a:t>Y</a:t>
            </a:r>
            <a:r>
              <a:rPr lang="zh-CN" sz="2400"/>
              <a:t>的第一个分组</a:t>
            </a:r>
            <a:r>
              <a:rPr lang="zh-CN" altLang="zh-CN" sz="2400" i="1"/>
              <a:t>Y</a:t>
            </a:r>
            <a:r>
              <a:rPr lang="zh-CN" altLang="zh-CN" sz="2400" baseline="-25000"/>
              <a:t>1</a:t>
            </a:r>
            <a:r>
              <a:rPr lang="zh-CN" sz="2400"/>
              <a:t>开始，依次对每个分组</a:t>
            </a:r>
            <a:r>
              <a:rPr lang="zh-CN" altLang="zh-CN" sz="2400" i="1"/>
              <a:t>Y</a:t>
            </a:r>
            <a:r>
              <a:rPr lang="zh-CN" altLang="zh-CN" sz="2400" i="1" baseline="-25000"/>
              <a:t>i</a:t>
            </a:r>
            <a:r>
              <a:rPr lang="zh-CN" sz="2400"/>
              <a:t>进行压缩，直至最后分组</a:t>
            </a:r>
            <a:r>
              <a:rPr lang="zh-CN" altLang="zh-CN" sz="2400" i="1"/>
              <a:t>Y</a:t>
            </a:r>
            <a:r>
              <a:rPr lang="zh-CN" altLang="zh-CN" sz="2400" i="1" baseline="-25000"/>
              <a:t>L</a:t>
            </a:r>
            <a:r>
              <a:rPr lang="zh-CN" altLang="zh-CN" sz="2400" baseline="-25000">
                <a:sym typeface="Symbol" panose="05050102010706020507" pitchFamily="18" charset="2"/>
              </a:rPr>
              <a:t></a:t>
            </a:r>
            <a:r>
              <a:rPr lang="zh-CN" altLang="zh-CN" sz="2400" baseline="-25000"/>
              <a:t>1</a:t>
            </a:r>
            <a:r>
              <a:rPr lang="zh-CN" sz="2400"/>
              <a:t>，然后输出消息</a:t>
            </a:r>
            <a:r>
              <a:rPr lang="zh-CN" altLang="zh-CN" sz="2400" i="1"/>
              <a:t>x</a:t>
            </a:r>
            <a:r>
              <a:rPr lang="zh-CN" sz="2400"/>
              <a:t>的</a:t>
            </a:r>
            <a:r>
              <a:rPr lang="zh-CN" altLang="zh-CN" sz="2400"/>
              <a:t>Hash</a:t>
            </a:r>
            <a:r>
              <a:rPr lang="zh-CN" sz="2400"/>
              <a:t>值。</a:t>
            </a:r>
            <a:endParaRPr lang="zh-CN" sz="2400"/>
          </a:p>
          <a:p>
            <a:pPr marL="742950" lvl="1" indent="-285750">
              <a:spcBef>
                <a:spcPct val="20000"/>
              </a:spcBef>
              <a:buFontTx/>
              <a:buChar char="–"/>
            </a:pPr>
            <a:r>
              <a:rPr lang="zh-CN" altLang="zh-CN" sz="2400"/>
              <a:t>SHA</a:t>
            </a:r>
            <a:r>
              <a:rPr lang="zh-CN" altLang="zh-CN" sz="2400">
                <a:sym typeface="Symbol" panose="05050102010706020507" pitchFamily="18" charset="2"/>
              </a:rPr>
              <a:t></a:t>
            </a:r>
            <a:r>
              <a:rPr lang="zh-CN" altLang="zh-CN" sz="2400"/>
              <a:t>1</a:t>
            </a:r>
            <a:r>
              <a:rPr lang="zh-CN" sz="2400"/>
              <a:t>循环次数等于消息</a:t>
            </a:r>
            <a:r>
              <a:rPr lang="zh-CN" altLang="zh-CN" sz="2400" i="1"/>
              <a:t>Y</a:t>
            </a:r>
            <a:r>
              <a:rPr lang="zh-CN" sz="2400"/>
              <a:t>中</a:t>
            </a:r>
            <a:r>
              <a:rPr lang="zh-CN" altLang="zh-CN" sz="2400"/>
              <a:t>512</a:t>
            </a:r>
            <a:r>
              <a:rPr lang="zh-CN" sz="2400"/>
              <a:t>比特分组的数目</a:t>
            </a:r>
            <a:r>
              <a:rPr lang="zh-CN" altLang="zh-CN" sz="2400" i="1"/>
              <a:t>L</a:t>
            </a:r>
            <a:r>
              <a:rPr lang="zh-CN" sz="2400"/>
              <a:t>。</a:t>
            </a:r>
            <a:endParaRPr lang="zh-CN" sz="2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0" y="1600200"/>
            <a:ext cx="9144000" cy="4525963"/>
          </a:xfrm>
        </p:spPr>
        <p:txBody>
          <a:bodyPr/>
          <a:lstStyle/>
          <a:p>
            <a:pPr eaLnBrk="1" hangingPunct="1"/>
            <a:r>
              <a:rPr lang="zh-CN" sz="2400" b="1" smtClean="0">
                <a:solidFill>
                  <a:srgbClr val="00CC99"/>
                </a:solidFill>
                <a:latin typeface="Times New Roman" panose="02020603050405020304" pitchFamily="18" charset="0"/>
              </a:rPr>
              <a:t>产生单向</a:t>
            </a:r>
            <a:r>
              <a:rPr lang="zh-CN" altLang="en-US" sz="2400" b="1" smtClean="0">
                <a:solidFill>
                  <a:srgbClr val="00CC99"/>
                </a:solidFill>
                <a:latin typeface="Times New Roman" panose="02020603050405020304" pitchFamily="18" charset="0"/>
              </a:rPr>
              <a:t>（</a:t>
            </a:r>
            <a:r>
              <a:rPr lang="en-US" altLang="zh-CN" sz="2400" b="1" smtClean="0">
                <a:solidFill>
                  <a:srgbClr val="00CC99"/>
                </a:solidFill>
                <a:latin typeface="Times New Roman" panose="02020603050405020304" pitchFamily="18" charset="0"/>
              </a:rPr>
              <a:t>one-way</a:t>
            </a:r>
            <a:r>
              <a:rPr lang="zh-CN" altLang="en-US" sz="2400" b="1" smtClean="0">
                <a:solidFill>
                  <a:srgbClr val="00CC99"/>
                </a:solidFill>
                <a:latin typeface="Times New Roman" panose="02020603050405020304" pitchFamily="18" charset="0"/>
              </a:rPr>
              <a:t>）</a:t>
            </a:r>
            <a:r>
              <a:rPr lang="zh-CN" sz="2400" b="1" smtClean="0">
                <a:solidFill>
                  <a:srgbClr val="00CC99"/>
                </a:solidFill>
                <a:latin typeface="Times New Roman" panose="02020603050405020304" pitchFamily="18" charset="0"/>
              </a:rPr>
              <a:t>口令文件</a:t>
            </a:r>
            <a:r>
              <a:rPr lang="zh-CN" altLang="zh-CN" sz="2400" smtClean="0"/>
              <a:t>:</a:t>
            </a:r>
            <a:endParaRPr lang="zh-CN" altLang="zh-CN" sz="2400" smtClean="0"/>
          </a:p>
          <a:p>
            <a:pPr eaLnBrk="1" hangingPunct="1">
              <a:buFontTx/>
              <a:buNone/>
            </a:pPr>
            <a:r>
              <a:rPr lang="zh-CN" sz="2800" smtClean="0"/>
              <a:t>　</a:t>
            </a:r>
            <a:r>
              <a:rPr lang="zh-CN" sz="2000" smtClean="0"/>
              <a:t>如操作系统存储口令的</a:t>
            </a:r>
            <a:r>
              <a:rPr lang="zh-CN" altLang="zh-CN" sz="2000" smtClean="0"/>
              <a:t>Hash</a:t>
            </a:r>
            <a:r>
              <a:rPr lang="zh-CN" sz="2000" smtClean="0"/>
              <a:t>值而不是口令本身</a:t>
            </a:r>
            <a:r>
              <a:rPr lang="zh-CN" altLang="en-US" sz="2000" smtClean="0"/>
              <a:t>，大多数操作系统都采用了这种口令保护机制</a:t>
            </a:r>
            <a:r>
              <a:rPr lang="zh-CN" sz="2000" smtClean="0"/>
              <a:t>。</a:t>
            </a:r>
            <a:endParaRPr lang="en-US" altLang="zh-CN" sz="2000" smtClean="0"/>
          </a:p>
          <a:p>
            <a:pPr eaLnBrk="1" hangingPunct="1">
              <a:buFontTx/>
              <a:buNone/>
            </a:pPr>
            <a:endParaRPr lang="zh-CN" sz="2000" smtClean="0"/>
          </a:p>
          <a:p>
            <a:pPr eaLnBrk="1" hangingPunct="1"/>
            <a:r>
              <a:rPr lang="zh-CN" sz="2400" b="1" smtClean="0">
                <a:solidFill>
                  <a:srgbClr val="00CC99"/>
                </a:solidFill>
                <a:latin typeface="Times New Roman" panose="02020603050405020304" pitchFamily="18" charset="0"/>
              </a:rPr>
              <a:t>入侵检测和病毒检测</a:t>
            </a:r>
            <a:r>
              <a:rPr lang="zh-CN" sz="2400" smtClean="0"/>
              <a:t>：</a:t>
            </a:r>
            <a:endParaRPr lang="zh-CN" sz="2400" smtClean="0"/>
          </a:p>
          <a:p>
            <a:pPr eaLnBrk="1" hangingPunct="1">
              <a:buFontTx/>
              <a:buNone/>
            </a:pPr>
            <a:r>
              <a:rPr lang="zh-CN" sz="2800" smtClean="0"/>
              <a:t>　</a:t>
            </a:r>
            <a:r>
              <a:rPr lang="zh-CN" sz="2000" smtClean="0"/>
              <a:t>将每个文件的</a:t>
            </a:r>
            <a:r>
              <a:rPr lang="zh-CN" altLang="zh-CN" sz="2000" smtClean="0"/>
              <a:t>Hash</a:t>
            </a:r>
            <a:r>
              <a:rPr lang="zh-CN" sz="2000" smtClean="0"/>
              <a:t>值</a:t>
            </a:r>
            <a:r>
              <a:rPr lang="zh-CN" altLang="zh-CN" sz="2000" smtClean="0"/>
              <a:t>H(F)</a:t>
            </a:r>
            <a:r>
              <a:rPr lang="zh-CN" sz="2000" smtClean="0"/>
              <a:t>存储在安全系统中，随后就能够通过重新计算</a:t>
            </a:r>
            <a:r>
              <a:rPr lang="zh-CN" altLang="zh-CN" sz="2000" smtClean="0"/>
              <a:t>H(F)</a:t>
            </a:r>
            <a:r>
              <a:rPr lang="zh-CN" sz="2000" smtClean="0"/>
              <a:t>来判断文件是否被修改过。</a:t>
            </a:r>
            <a:endParaRPr lang="en-US" altLang="zh-CN" sz="2000" smtClean="0"/>
          </a:p>
          <a:p>
            <a:pPr eaLnBrk="1" hangingPunct="1">
              <a:buFontTx/>
              <a:buNone/>
            </a:pPr>
            <a:endParaRPr lang="zh-CN" sz="2000" smtClean="0"/>
          </a:p>
          <a:p>
            <a:pPr eaLnBrk="1" hangingPunct="1"/>
            <a:r>
              <a:rPr lang="zh-CN" sz="2400" b="1" smtClean="0">
                <a:solidFill>
                  <a:srgbClr val="00CC99"/>
                </a:solidFill>
                <a:latin typeface="Times New Roman" panose="02020603050405020304" pitchFamily="18" charset="0"/>
              </a:rPr>
              <a:t>构建随机函数（</a:t>
            </a:r>
            <a:r>
              <a:rPr lang="zh-CN" altLang="zh-CN" sz="2400" b="1" smtClean="0">
                <a:solidFill>
                  <a:srgbClr val="00CC99"/>
                </a:solidFill>
                <a:latin typeface="Times New Roman" panose="02020603050405020304" pitchFamily="18" charset="0"/>
              </a:rPr>
              <a:t>PRF</a:t>
            </a:r>
            <a:r>
              <a:rPr lang="zh-CN" sz="2400" b="1" smtClean="0">
                <a:solidFill>
                  <a:srgbClr val="00CC99"/>
                </a:solidFill>
                <a:latin typeface="Times New Roman" panose="02020603050405020304" pitchFamily="18" charset="0"/>
              </a:rPr>
              <a:t>）或用做伪随机发生器。</a:t>
            </a:r>
            <a:endParaRPr lang="en-US" altLang="zh-CN" sz="2400" b="1" smtClean="0">
              <a:solidFill>
                <a:srgbClr val="00CC99"/>
              </a:solidFill>
              <a:latin typeface="Times New Roman" panose="02020603050405020304" pitchFamily="18" charset="0"/>
            </a:endParaRPr>
          </a:p>
        </p:txBody>
      </p:sp>
      <p:sp>
        <p:nvSpPr>
          <p:cNvPr id="32771" name="Rectangle 3"/>
          <p:cNvSpPr>
            <a:spLocks noGrp="1" noChangeArrowheads="1"/>
          </p:cNvSpPr>
          <p:nvPr>
            <p:ph type="title"/>
          </p:nvPr>
        </p:nvSpPr>
        <p:spPr>
          <a:xfrm>
            <a:off x="0" y="333375"/>
            <a:ext cx="8229600" cy="935038"/>
          </a:xfrm>
        </p:spPr>
        <p:txBody>
          <a:bodyPr/>
          <a:lstStyle/>
          <a:p>
            <a:pPr algn="l" eaLnBrk="1" hangingPunct="1"/>
            <a:r>
              <a:rPr lang="en-US" altLang="zh-CN" sz="2800" smtClean="0"/>
              <a:t>3. </a:t>
            </a:r>
            <a:r>
              <a:rPr lang="zh-CN" sz="2800" smtClean="0"/>
              <a:t>其他应用</a:t>
            </a:r>
            <a:endParaRPr lang="zh-CN" sz="2800" smtClean="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1"/>
          </p:nvPr>
        </p:nvSpPr>
        <p:spPr>
          <a:xfrm>
            <a:off x="0" y="1916113"/>
            <a:ext cx="3059113" cy="762000"/>
          </a:xfrm>
        </p:spPr>
        <p:txBody>
          <a:bodyPr>
            <a:spAutoFit/>
          </a:bodyPr>
          <a:lstStyle/>
          <a:p>
            <a:pPr lvl="1" eaLnBrk="1" hangingPunct="1"/>
            <a:r>
              <a:rPr lang="zh-CN" sz="2400" smtClean="0"/>
              <a:t>由四轮处理组成</a:t>
            </a:r>
            <a:endParaRPr lang="zh-CN" sz="2400" smtClean="0"/>
          </a:p>
          <a:p>
            <a:pPr lvl="1" eaLnBrk="1" hangingPunct="1"/>
            <a:r>
              <a:rPr lang="zh-CN" sz="2400" smtClean="0"/>
              <a:t>加法是模</a:t>
            </a:r>
            <a:r>
              <a:rPr lang="zh-CN" altLang="zh-CN" sz="2400" smtClean="0"/>
              <a:t>2</a:t>
            </a:r>
            <a:r>
              <a:rPr lang="zh-CN" altLang="zh-CN" sz="2400" baseline="30000" smtClean="0"/>
              <a:t>32</a:t>
            </a:r>
            <a:r>
              <a:rPr lang="zh-CN" sz="2400" smtClean="0"/>
              <a:t>相加 </a:t>
            </a:r>
            <a:endParaRPr lang="zh-CN" sz="2400" smtClean="0"/>
          </a:p>
        </p:txBody>
      </p:sp>
      <p:grpSp>
        <p:nvGrpSpPr>
          <p:cNvPr id="105475" name="Group 3"/>
          <p:cNvGrpSpPr/>
          <p:nvPr/>
        </p:nvGrpSpPr>
        <p:grpSpPr bwMode="auto">
          <a:xfrm>
            <a:off x="2862263" y="277813"/>
            <a:ext cx="6345237" cy="6300787"/>
            <a:chOff x="0" y="0"/>
            <a:chExt cx="3997" cy="3969"/>
          </a:xfrm>
        </p:grpSpPr>
        <p:sp>
          <p:nvSpPr>
            <p:cNvPr id="105476" name="Rectangle 4"/>
            <p:cNvSpPr>
              <a:spLocks noChangeArrowheads="1"/>
            </p:cNvSpPr>
            <p:nvPr/>
          </p:nvSpPr>
          <p:spPr bwMode="auto">
            <a:xfrm>
              <a:off x="113" y="29"/>
              <a:ext cx="3657" cy="3940"/>
            </a:xfrm>
            <a:prstGeom prst="rect">
              <a:avLst/>
            </a:prstGeom>
            <a:solidFill>
              <a:srgbClr val="F3FBA3"/>
            </a:solidFill>
            <a:ln w="25400">
              <a:solidFill>
                <a:schemeClr val="tx1"/>
              </a:solidFill>
              <a:miter lim="800000"/>
            </a:ln>
          </p:spPr>
          <p:txBody>
            <a:bodyPr wrap="none" anchor="ctr"/>
            <a:lstStyle/>
            <a:p>
              <a:endParaRPr lang="zh-CN" altLang="en-US"/>
            </a:p>
          </p:txBody>
        </p:sp>
        <p:grpSp>
          <p:nvGrpSpPr>
            <p:cNvPr id="105477" name="Group 5"/>
            <p:cNvGrpSpPr/>
            <p:nvPr/>
          </p:nvGrpSpPr>
          <p:grpSpPr bwMode="auto">
            <a:xfrm>
              <a:off x="0" y="0"/>
              <a:ext cx="3997" cy="3956"/>
              <a:chOff x="0" y="0"/>
              <a:chExt cx="6628" cy="7176"/>
            </a:xfrm>
          </p:grpSpPr>
          <p:sp>
            <p:nvSpPr>
              <p:cNvPr id="105478" name="AutoShape 6"/>
              <p:cNvSpPr>
                <a:spLocks noChangeArrowheads="1"/>
              </p:cNvSpPr>
              <p:nvPr/>
            </p:nvSpPr>
            <p:spPr bwMode="auto">
              <a:xfrm>
                <a:off x="0" y="0"/>
                <a:ext cx="6628" cy="7176"/>
              </a:xfrm>
              <a:prstGeom prst="roundRect">
                <a:avLst>
                  <a:gd name="adj" fmla="val 16667"/>
                </a:avLst>
              </a:prstGeom>
              <a:noFill/>
              <a:ln w="9525">
                <a:noFill/>
                <a:round/>
              </a:ln>
            </p:spPr>
            <p:txBody>
              <a:bodyPr/>
              <a:lstStyle/>
              <a:p>
                <a:endParaRPr lang="zh-CN" altLang="en-US"/>
              </a:p>
            </p:txBody>
          </p:sp>
          <p:sp>
            <p:nvSpPr>
              <p:cNvPr id="105479" name="Line 7"/>
              <p:cNvSpPr>
                <a:spLocks noChangeShapeType="1"/>
              </p:cNvSpPr>
              <p:nvPr/>
            </p:nvSpPr>
            <p:spPr bwMode="auto">
              <a:xfrm>
                <a:off x="4294" y="873"/>
                <a:ext cx="688" cy="1"/>
              </a:xfrm>
              <a:prstGeom prst="line">
                <a:avLst/>
              </a:prstGeom>
              <a:noFill/>
              <a:ln w="9525">
                <a:solidFill>
                  <a:srgbClr val="000000"/>
                </a:solidFill>
                <a:round/>
              </a:ln>
            </p:spPr>
            <p:txBody>
              <a:bodyPr/>
              <a:lstStyle/>
              <a:p>
                <a:endParaRPr lang="zh-CN" altLang="en-US"/>
              </a:p>
            </p:txBody>
          </p:sp>
          <p:grpSp>
            <p:nvGrpSpPr>
              <p:cNvPr id="105480" name="Group 8"/>
              <p:cNvGrpSpPr/>
              <p:nvPr/>
            </p:nvGrpSpPr>
            <p:grpSpPr bwMode="auto">
              <a:xfrm>
                <a:off x="286" y="135"/>
                <a:ext cx="5803" cy="6936"/>
                <a:chOff x="0" y="0"/>
                <a:chExt cx="5803" cy="6936"/>
              </a:xfrm>
            </p:grpSpPr>
            <p:grpSp>
              <p:nvGrpSpPr>
                <p:cNvPr id="105481" name="Group 9"/>
                <p:cNvGrpSpPr/>
                <p:nvPr/>
              </p:nvGrpSpPr>
              <p:grpSpPr bwMode="auto">
                <a:xfrm>
                  <a:off x="1992" y="4659"/>
                  <a:ext cx="3804" cy="498"/>
                  <a:chOff x="0" y="0"/>
                  <a:chExt cx="3804" cy="498"/>
                </a:xfrm>
              </p:grpSpPr>
              <p:sp>
                <p:nvSpPr>
                  <p:cNvPr id="105581" name="Line 10"/>
                  <p:cNvSpPr>
                    <a:spLocks noChangeShapeType="1"/>
                  </p:cNvSpPr>
                  <p:nvPr/>
                </p:nvSpPr>
                <p:spPr bwMode="auto">
                  <a:xfrm flipV="1">
                    <a:off x="0" y="6"/>
                    <a:ext cx="3364" cy="12"/>
                  </a:xfrm>
                  <a:prstGeom prst="line">
                    <a:avLst/>
                  </a:prstGeom>
                  <a:noFill/>
                  <a:ln w="9525">
                    <a:solidFill>
                      <a:srgbClr val="000000"/>
                    </a:solidFill>
                    <a:round/>
                  </a:ln>
                </p:spPr>
                <p:txBody>
                  <a:bodyPr/>
                  <a:lstStyle/>
                  <a:p>
                    <a:endParaRPr lang="zh-CN" altLang="en-US"/>
                  </a:p>
                </p:txBody>
              </p:sp>
              <p:sp>
                <p:nvSpPr>
                  <p:cNvPr id="105582" name="Line 11"/>
                  <p:cNvSpPr>
                    <a:spLocks noChangeShapeType="1"/>
                  </p:cNvSpPr>
                  <p:nvPr/>
                </p:nvSpPr>
                <p:spPr bwMode="auto">
                  <a:xfrm>
                    <a:off x="2196" y="381"/>
                    <a:ext cx="1150" cy="1"/>
                  </a:xfrm>
                  <a:prstGeom prst="line">
                    <a:avLst/>
                  </a:prstGeom>
                  <a:noFill/>
                  <a:ln w="9525">
                    <a:solidFill>
                      <a:srgbClr val="000000"/>
                    </a:solidFill>
                    <a:round/>
                  </a:ln>
                </p:spPr>
                <p:txBody>
                  <a:bodyPr/>
                  <a:lstStyle/>
                  <a:p>
                    <a:endParaRPr lang="zh-CN" altLang="en-US"/>
                  </a:p>
                </p:txBody>
              </p:sp>
              <p:sp>
                <p:nvSpPr>
                  <p:cNvPr id="105583" name="Line 12"/>
                  <p:cNvSpPr>
                    <a:spLocks noChangeShapeType="1"/>
                  </p:cNvSpPr>
                  <p:nvPr/>
                </p:nvSpPr>
                <p:spPr bwMode="auto">
                  <a:xfrm>
                    <a:off x="708" y="132"/>
                    <a:ext cx="2656" cy="1"/>
                  </a:xfrm>
                  <a:prstGeom prst="line">
                    <a:avLst/>
                  </a:prstGeom>
                  <a:noFill/>
                  <a:ln w="9525">
                    <a:solidFill>
                      <a:srgbClr val="000000"/>
                    </a:solidFill>
                    <a:round/>
                  </a:ln>
                </p:spPr>
                <p:txBody>
                  <a:bodyPr/>
                  <a:lstStyle/>
                  <a:p>
                    <a:endParaRPr lang="zh-CN" altLang="en-US"/>
                  </a:p>
                </p:txBody>
              </p:sp>
              <p:sp>
                <p:nvSpPr>
                  <p:cNvPr id="105584" name="Line 13"/>
                  <p:cNvSpPr>
                    <a:spLocks noChangeShapeType="1"/>
                  </p:cNvSpPr>
                  <p:nvPr/>
                </p:nvSpPr>
                <p:spPr bwMode="auto">
                  <a:xfrm flipV="1">
                    <a:off x="1452" y="246"/>
                    <a:ext cx="2352" cy="18"/>
                  </a:xfrm>
                  <a:prstGeom prst="line">
                    <a:avLst/>
                  </a:prstGeom>
                  <a:noFill/>
                  <a:ln w="9525">
                    <a:solidFill>
                      <a:srgbClr val="000000"/>
                    </a:solidFill>
                    <a:round/>
                  </a:ln>
                </p:spPr>
                <p:txBody>
                  <a:bodyPr/>
                  <a:lstStyle/>
                  <a:p>
                    <a:endParaRPr lang="zh-CN" altLang="en-US"/>
                  </a:p>
                </p:txBody>
              </p:sp>
              <p:sp>
                <p:nvSpPr>
                  <p:cNvPr id="105585" name="Line 14"/>
                  <p:cNvSpPr>
                    <a:spLocks noChangeShapeType="1"/>
                  </p:cNvSpPr>
                  <p:nvPr/>
                </p:nvSpPr>
                <p:spPr bwMode="auto">
                  <a:xfrm>
                    <a:off x="3352" y="0"/>
                    <a:ext cx="2" cy="498"/>
                  </a:xfrm>
                  <a:prstGeom prst="line">
                    <a:avLst/>
                  </a:prstGeom>
                  <a:noFill/>
                  <a:ln w="9525">
                    <a:solidFill>
                      <a:srgbClr val="000000"/>
                    </a:solidFill>
                    <a:round/>
                  </a:ln>
                </p:spPr>
                <p:txBody>
                  <a:bodyPr/>
                  <a:lstStyle/>
                  <a:p>
                    <a:endParaRPr lang="zh-CN" altLang="en-US"/>
                  </a:p>
                </p:txBody>
              </p:sp>
              <p:sp>
                <p:nvSpPr>
                  <p:cNvPr id="105586" name="Line 15"/>
                  <p:cNvSpPr>
                    <a:spLocks noChangeShapeType="1"/>
                  </p:cNvSpPr>
                  <p:nvPr/>
                </p:nvSpPr>
                <p:spPr bwMode="auto">
                  <a:xfrm>
                    <a:off x="2900" y="489"/>
                    <a:ext cx="440" cy="1"/>
                  </a:xfrm>
                  <a:prstGeom prst="line">
                    <a:avLst/>
                  </a:prstGeom>
                  <a:noFill/>
                  <a:ln w="9525">
                    <a:solidFill>
                      <a:srgbClr val="000000"/>
                    </a:solidFill>
                    <a:round/>
                  </a:ln>
                </p:spPr>
                <p:txBody>
                  <a:bodyPr/>
                  <a:lstStyle/>
                  <a:p>
                    <a:endParaRPr lang="zh-CN" altLang="en-US"/>
                  </a:p>
                </p:txBody>
              </p:sp>
            </p:grpSp>
            <p:grpSp>
              <p:nvGrpSpPr>
                <p:cNvPr id="105482" name="Group 16"/>
                <p:cNvGrpSpPr/>
                <p:nvPr/>
              </p:nvGrpSpPr>
              <p:grpSpPr bwMode="auto">
                <a:xfrm>
                  <a:off x="1872" y="0"/>
                  <a:ext cx="3931" cy="4905"/>
                  <a:chOff x="0" y="0"/>
                  <a:chExt cx="3931" cy="4905"/>
                </a:xfrm>
              </p:grpSpPr>
              <p:sp>
                <p:nvSpPr>
                  <p:cNvPr id="105576" name="Line 17"/>
                  <p:cNvSpPr>
                    <a:spLocks noChangeShapeType="1"/>
                  </p:cNvSpPr>
                  <p:nvPr/>
                </p:nvSpPr>
                <p:spPr bwMode="auto">
                  <a:xfrm>
                    <a:off x="0" y="744"/>
                    <a:ext cx="2126" cy="1"/>
                  </a:xfrm>
                  <a:prstGeom prst="line">
                    <a:avLst/>
                  </a:prstGeom>
                  <a:noFill/>
                  <a:ln w="9525">
                    <a:solidFill>
                      <a:srgbClr val="000000"/>
                    </a:solidFill>
                    <a:round/>
                  </a:ln>
                </p:spPr>
                <p:txBody>
                  <a:bodyPr/>
                  <a:lstStyle/>
                  <a:p>
                    <a:endParaRPr lang="zh-CN" altLang="en-US"/>
                  </a:p>
                </p:txBody>
              </p:sp>
              <p:sp>
                <p:nvSpPr>
                  <p:cNvPr id="105577" name="Line 18"/>
                  <p:cNvSpPr>
                    <a:spLocks noChangeShapeType="1"/>
                  </p:cNvSpPr>
                  <p:nvPr/>
                </p:nvSpPr>
                <p:spPr bwMode="auto">
                  <a:xfrm flipH="1" flipV="1">
                    <a:off x="1410" y="96"/>
                    <a:ext cx="12" cy="636"/>
                  </a:xfrm>
                  <a:prstGeom prst="line">
                    <a:avLst/>
                  </a:prstGeom>
                  <a:noFill/>
                  <a:ln w="9525">
                    <a:solidFill>
                      <a:srgbClr val="000000"/>
                    </a:solidFill>
                    <a:round/>
                  </a:ln>
                </p:spPr>
                <p:txBody>
                  <a:bodyPr/>
                  <a:lstStyle/>
                  <a:p>
                    <a:endParaRPr lang="zh-CN" altLang="en-US"/>
                  </a:p>
                </p:txBody>
              </p:sp>
              <p:sp>
                <p:nvSpPr>
                  <p:cNvPr id="105578" name="Text Box 19"/>
                  <p:cNvSpPr txBox="1">
                    <a:spLocks noChangeArrowheads="1"/>
                  </p:cNvSpPr>
                  <p:nvPr/>
                </p:nvSpPr>
                <p:spPr bwMode="auto">
                  <a:xfrm>
                    <a:off x="1507" y="0"/>
                    <a:ext cx="907" cy="279"/>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altLang="zh-CN" sz="1600" i="1">
                        <a:latin typeface="Times New Roman" panose="02020603050405020304" pitchFamily="18" charset="0"/>
                      </a:rPr>
                      <a:t>CV</a:t>
                    </a:r>
                    <a:r>
                      <a:rPr lang="zh-CN" altLang="zh-CN" sz="1600" i="1" baseline="-25000">
                        <a:latin typeface="Times New Roman" panose="02020603050405020304" pitchFamily="18" charset="0"/>
                      </a:rPr>
                      <a:t>i </a:t>
                    </a:r>
                    <a:r>
                      <a:rPr lang="zh-CN" altLang="zh-CN" sz="1600">
                        <a:latin typeface="Times New Roman" panose="02020603050405020304" pitchFamily="18" charset="0"/>
                      </a:rPr>
                      <a:t>(160)</a:t>
                    </a:r>
                    <a:endParaRPr lang="zh-CN" altLang="zh-CN" sz="1600">
                      <a:latin typeface="Times New Roman" panose="02020603050405020304" pitchFamily="18" charset="0"/>
                      <a:ea typeface="楷体_GB2312"/>
                      <a:cs typeface="楷体_GB2312"/>
                    </a:endParaRPr>
                  </a:p>
                </p:txBody>
              </p:sp>
              <p:sp>
                <p:nvSpPr>
                  <p:cNvPr id="105579" name="Line 20"/>
                  <p:cNvSpPr>
                    <a:spLocks noChangeShapeType="1"/>
                  </p:cNvSpPr>
                  <p:nvPr/>
                </p:nvSpPr>
                <p:spPr bwMode="auto">
                  <a:xfrm flipH="1">
                    <a:off x="1424" y="474"/>
                    <a:ext cx="2500" cy="1"/>
                  </a:xfrm>
                  <a:prstGeom prst="line">
                    <a:avLst/>
                  </a:prstGeom>
                  <a:noFill/>
                  <a:ln w="9525">
                    <a:solidFill>
                      <a:srgbClr val="000000"/>
                    </a:solidFill>
                    <a:round/>
                  </a:ln>
                </p:spPr>
                <p:txBody>
                  <a:bodyPr/>
                  <a:lstStyle/>
                  <a:p>
                    <a:endParaRPr lang="zh-CN" altLang="en-US"/>
                  </a:p>
                </p:txBody>
              </p:sp>
              <p:sp>
                <p:nvSpPr>
                  <p:cNvPr id="105580" name="Line 21"/>
                  <p:cNvSpPr>
                    <a:spLocks noChangeShapeType="1"/>
                  </p:cNvSpPr>
                  <p:nvPr/>
                </p:nvSpPr>
                <p:spPr bwMode="auto">
                  <a:xfrm flipV="1">
                    <a:off x="3930" y="465"/>
                    <a:ext cx="1" cy="4440"/>
                  </a:xfrm>
                  <a:prstGeom prst="line">
                    <a:avLst/>
                  </a:prstGeom>
                  <a:noFill/>
                  <a:ln w="9525">
                    <a:solidFill>
                      <a:srgbClr val="000000"/>
                    </a:solidFill>
                    <a:round/>
                  </a:ln>
                </p:spPr>
                <p:txBody>
                  <a:bodyPr/>
                  <a:lstStyle/>
                  <a:p>
                    <a:endParaRPr lang="zh-CN" altLang="en-US"/>
                  </a:p>
                </p:txBody>
              </p:sp>
            </p:grpSp>
            <p:grpSp>
              <p:nvGrpSpPr>
                <p:cNvPr id="105483" name="Group 22"/>
                <p:cNvGrpSpPr/>
                <p:nvPr/>
              </p:nvGrpSpPr>
              <p:grpSpPr bwMode="auto">
                <a:xfrm>
                  <a:off x="0" y="561"/>
                  <a:ext cx="5036" cy="3954"/>
                  <a:chOff x="0" y="0"/>
                  <a:chExt cx="5036" cy="3954"/>
                </a:xfrm>
              </p:grpSpPr>
              <p:sp>
                <p:nvSpPr>
                  <p:cNvPr id="105518" name="Text Box 23"/>
                  <p:cNvSpPr txBox="1">
                    <a:spLocks noChangeArrowheads="1"/>
                  </p:cNvSpPr>
                  <p:nvPr/>
                </p:nvSpPr>
                <p:spPr bwMode="auto">
                  <a:xfrm>
                    <a:off x="0" y="0"/>
                    <a:ext cx="636" cy="279"/>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altLang="zh-CN" sz="1600" i="1">
                        <a:latin typeface="Times New Roman" panose="02020603050405020304" pitchFamily="18" charset="0"/>
                      </a:rPr>
                      <a:t>Y</a:t>
                    </a:r>
                    <a:r>
                      <a:rPr lang="zh-CN" altLang="zh-CN" sz="1600" i="1" baseline="-25000">
                        <a:latin typeface="Times New Roman" panose="02020603050405020304" pitchFamily="18" charset="0"/>
                      </a:rPr>
                      <a:t>i </a:t>
                    </a:r>
                    <a:r>
                      <a:rPr lang="zh-CN" altLang="zh-CN" sz="1600">
                        <a:latin typeface="Times New Roman" panose="02020603050405020304" pitchFamily="18" charset="0"/>
                      </a:rPr>
                      <a:t>(512)</a:t>
                    </a:r>
                    <a:endParaRPr lang="zh-CN" altLang="zh-CN" sz="1600">
                      <a:latin typeface="Times New Roman" panose="02020603050405020304" pitchFamily="18" charset="0"/>
                      <a:ea typeface="楷体_GB2312"/>
                      <a:cs typeface="楷体_GB2312"/>
                    </a:endParaRPr>
                  </a:p>
                </p:txBody>
              </p:sp>
              <p:sp>
                <p:nvSpPr>
                  <p:cNvPr id="105519" name="Line 24"/>
                  <p:cNvSpPr>
                    <a:spLocks noChangeShapeType="1"/>
                  </p:cNvSpPr>
                  <p:nvPr/>
                </p:nvSpPr>
                <p:spPr bwMode="auto">
                  <a:xfrm flipV="1">
                    <a:off x="726" y="54"/>
                    <a:ext cx="14" cy="3732"/>
                  </a:xfrm>
                  <a:prstGeom prst="line">
                    <a:avLst/>
                  </a:prstGeom>
                  <a:noFill/>
                  <a:ln w="9525">
                    <a:solidFill>
                      <a:srgbClr val="000000"/>
                    </a:solidFill>
                    <a:round/>
                  </a:ln>
                </p:spPr>
                <p:txBody>
                  <a:bodyPr/>
                  <a:lstStyle/>
                  <a:p>
                    <a:endParaRPr lang="zh-CN" altLang="en-US"/>
                  </a:p>
                </p:txBody>
              </p:sp>
              <p:grpSp>
                <p:nvGrpSpPr>
                  <p:cNvPr id="105520" name="Group 25"/>
                  <p:cNvGrpSpPr/>
                  <p:nvPr/>
                </p:nvGrpSpPr>
                <p:grpSpPr bwMode="auto">
                  <a:xfrm>
                    <a:off x="724" y="3018"/>
                    <a:ext cx="4290" cy="936"/>
                    <a:chOff x="0" y="0"/>
                    <a:chExt cx="4290" cy="936"/>
                  </a:xfrm>
                </p:grpSpPr>
                <p:sp>
                  <p:nvSpPr>
                    <p:cNvPr id="105563" name="Line 26"/>
                    <p:cNvSpPr>
                      <a:spLocks noChangeShapeType="1"/>
                    </p:cNvSpPr>
                    <p:nvPr/>
                  </p:nvSpPr>
                  <p:spPr bwMode="auto">
                    <a:xfrm>
                      <a:off x="0" y="764"/>
                      <a:ext cx="826" cy="1"/>
                    </a:xfrm>
                    <a:prstGeom prst="line">
                      <a:avLst/>
                    </a:prstGeom>
                    <a:noFill/>
                    <a:ln w="9525">
                      <a:solidFill>
                        <a:srgbClr val="000000"/>
                      </a:solidFill>
                      <a:round/>
                      <a:tailEnd type="triangle" w="med" len="med"/>
                    </a:ln>
                  </p:spPr>
                  <p:txBody>
                    <a:bodyPr/>
                    <a:lstStyle/>
                    <a:p>
                      <a:endParaRPr lang="zh-CN" altLang="en-US"/>
                    </a:p>
                  </p:txBody>
                </p:sp>
                <p:grpSp>
                  <p:nvGrpSpPr>
                    <p:cNvPr id="105564" name="Group 27"/>
                    <p:cNvGrpSpPr/>
                    <p:nvPr/>
                  </p:nvGrpSpPr>
                  <p:grpSpPr bwMode="auto">
                    <a:xfrm>
                      <a:off x="824" y="0"/>
                      <a:ext cx="3466" cy="936"/>
                      <a:chOff x="0" y="0"/>
                      <a:chExt cx="3466" cy="936"/>
                    </a:xfrm>
                  </p:grpSpPr>
                  <p:sp>
                    <p:nvSpPr>
                      <p:cNvPr id="105565" name="Text Box 28"/>
                      <p:cNvSpPr txBox="1">
                        <a:spLocks noChangeArrowheads="1"/>
                      </p:cNvSpPr>
                      <p:nvPr/>
                    </p:nvSpPr>
                    <p:spPr bwMode="auto">
                      <a:xfrm>
                        <a:off x="775" y="303"/>
                        <a:ext cx="227" cy="279"/>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altLang="zh-CN" sz="1600">
                            <a:latin typeface="Times New Roman" panose="02020603050405020304" pitchFamily="18" charset="0"/>
                          </a:rPr>
                          <a:t>B</a:t>
                        </a:r>
                        <a:endParaRPr lang="zh-CN" altLang="zh-CN" sz="1600">
                          <a:latin typeface="Times New Roman" panose="02020603050405020304" pitchFamily="18" charset="0"/>
                          <a:ea typeface="楷体_GB2312"/>
                          <a:cs typeface="楷体_GB2312"/>
                        </a:endParaRPr>
                      </a:p>
                    </p:txBody>
                  </p:sp>
                  <p:sp>
                    <p:nvSpPr>
                      <p:cNvPr id="105566" name="Text Box 29"/>
                      <p:cNvSpPr txBox="1">
                        <a:spLocks noChangeArrowheads="1"/>
                      </p:cNvSpPr>
                      <p:nvPr/>
                    </p:nvSpPr>
                    <p:spPr bwMode="auto">
                      <a:xfrm>
                        <a:off x="1482" y="288"/>
                        <a:ext cx="227" cy="280"/>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altLang="zh-CN" sz="1600">
                            <a:latin typeface="Times New Roman" panose="02020603050405020304" pitchFamily="18" charset="0"/>
                          </a:rPr>
                          <a:t>C</a:t>
                        </a:r>
                        <a:endParaRPr lang="zh-CN" altLang="zh-CN" sz="1600">
                          <a:latin typeface="Times New Roman" panose="02020603050405020304" pitchFamily="18" charset="0"/>
                          <a:ea typeface="楷体_GB2312"/>
                          <a:cs typeface="楷体_GB2312"/>
                        </a:endParaRPr>
                      </a:p>
                    </p:txBody>
                  </p:sp>
                  <p:sp>
                    <p:nvSpPr>
                      <p:cNvPr id="105567" name="Text Box 30"/>
                      <p:cNvSpPr txBox="1">
                        <a:spLocks noChangeArrowheads="1"/>
                      </p:cNvSpPr>
                      <p:nvPr/>
                    </p:nvSpPr>
                    <p:spPr bwMode="auto">
                      <a:xfrm>
                        <a:off x="2199" y="299"/>
                        <a:ext cx="224" cy="280"/>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altLang="zh-CN" sz="1600">
                            <a:latin typeface="Times New Roman" panose="02020603050405020304" pitchFamily="18" charset="0"/>
                          </a:rPr>
                          <a:t>D</a:t>
                        </a:r>
                        <a:endParaRPr lang="zh-CN" altLang="zh-CN" sz="1600">
                          <a:latin typeface="Times New Roman" panose="02020603050405020304" pitchFamily="18" charset="0"/>
                          <a:ea typeface="楷体_GB2312"/>
                          <a:cs typeface="楷体_GB2312"/>
                        </a:endParaRPr>
                      </a:p>
                    </p:txBody>
                  </p:sp>
                  <p:sp>
                    <p:nvSpPr>
                      <p:cNvPr id="105568" name="Text Box 31"/>
                      <p:cNvSpPr txBox="1">
                        <a:spLocks noChangeArrowheads="1"/>
                      </p:cNvSpPr>
                      <p:nvPr/>
                    </p:nvSpPr>
                    <p:spPr bwMode="auto">
                      <a:xfrm>
                        <a:off x="67" y="288"/>
                        <a:ext cx="218" cy="280"/>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altLang="zh-CN" sz="1600">
                            <a:latin typeface="Times New Roman" panose="02020603050405020304" pitchFamily="18" charset="0"/>
                          </a:rPr>
                          <a:t>A</a:t>
                        </a:r>
                        <a:endParaRPr lang="zh-CN" altLang="zh-CN" sz="1600">
                          <a:latin typeface="Times New Roman" panose="02020603050405020304" pitchFamily="18" charset="0"/>
                          <a:ea typeface="楷体_GB2312"/>
                          <a:cs typeface="楷体_GB2312"/>
                        </a:endParaRPr>
                      </a:p>
                    </p:txBody>
                  </p:sp>
                  <p:sp>
                    <p:nvSpPr>
                      <p:cNvPr id="105569" name="Text Box 32"/>
                      <p:cNvSpPr txBox="1">
                        <a:spLocks noChangeArrowheads="1"/>
                      </p:cNvSpPr>
                      <p:nvPr/>
                    </p:nvSpPr>
                    <p:spPr bwMode="auto">
                      <a:xfrm>
                        <a:off x="2896" y="303"/>
                        <a:ext cx="226" cy="279"/>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altLang="zh-CN" sz="1600">
                            <a:latin typeface="Times New Roman" panose="02020603050405020304" pitchFamily="18" charset="0"/>
                          </a:rPr>
                          <a:t>E</a:t>
                        </a:r>
                        <a:endParaRPr lang="zh-CN" altLang="zh-CN" sz="1600">
                          <a:latin typeface="Times New Roman" panose="02020603050405020304" pitchFamily="18" charset="0"/>
                          <a:ea typeface="楷体_GB2312"/>
                          <a:cs typeface="楷体_GB2312"/>
                        </a:endParaRPr>
                      </a:p>
                    </p:txBody>
                  </p:sp>
                  <p:sp>
                    <p:nvSpPr>
                      <p:cNvPr id="105570" name="Line 33"/>
                      <p:cNvSpPr>
                        <a:spLocks noChangeShapeType="1"/>
                      </p:cNvSpPr>
                      <p:nvPr/>
                    </p:nvSpPr>
                    <p:spPr bwMode="auto">
                      <a:xfrm>
                        <a:off x="1015" y="0"/>
                        <a:ext cx="1" cy="576"/>
                      </a:xfrm>
                      <a:prstGeom prst="line">
                        <a:avLst/>
                      </a:prstGeom>
                      <a:noFill/>
                      <a:ln w="9525">
                        <a:solidFill>
                          <a:srgbClr val="000000"/>
                        </a:solidFill>
                        <a:round/>
                        <a:tailEnd type="triangle" w="med" len="med"/>
                      </a:ln>
                    </p:spPr>
                    <p:txBody>
                      <a:bodyPr/>
                      <a:lstStyle/>
                      <a:p>
                        <a:endParaRPr lang="zh-CN" altLang="en-US"/>
                      </a:p>
                    </p:txBody>
                  </p:sp>
                  <p:sp>
                    <p:nvSpPr>
                      <p:cNvPr id="105571" name="Line 34"/>
                      <p:cNvSpPr>
                        <a:spLocks noChangeShapeType="1"/>
                      </p:cNvSpPr>
                      <p:nvPr/>
                    </p:nvSpPr>
                    <p:spPr bwMode="auto">
                      <a:xfrm>
                        <a:off x="304" y="0"/>
                        <a:ext cx="1" cy="576"/>
                      </a:xfrm>
                      <a:prstGeom prst="line">
                        <a:avLst/>
                      </a:prstGeom>
                      <a:noFill/>
                      <a:ln w="9525">
                        <a:solidFill>
                          <a:srgbClr val="000000"/>
                        </a:solidFill>
                        <a:round/>
                        <a:tailEnd type="triangle" w="med" len="med"/>
                      </a:ln>
                    </p:spPr>
                    <p:txBody>
                      <a:bodyPr/>
                      <a:lstStyle/>
                      <a:p>
                        <a:endParaRPr lang="zh-CN" altLang="en-US"/>
                      </a:p>
                    </p:txBody>
                  </p:sp>
                  <p:sp>
                    <p:nvSpPr>
                      <p:cNvPr id="105572" name="Line 35"/>
                      <p:cNvSpPr>
                        <a:spLocks noChangeShapeType="1"/>
                      </p:cNvSpPr>
                      <p:nvPr/>
                    </p:nvSpPr>
                    <p:spPr bwMode="auto">
                      <a:xfrm>
                        <a:off x="2438" y="0"/>
                        <a:ext cx="1" cy="576"/>
                      </a:xfrm>
                      <a:prstGeom prst="line">
                        <a:avLst/>
                      </a:prstGeom>
                      <a:noFill/>
                      <a:ln w="9525">
                        <a:solidFill>
                          <a:srgbClr val="000000"/>
                        </a:solidFill>
                        <a:round/>
                        <a:tailEnd type="triangle" w="med" len="med"/>
                      </a:ln>
                    </p:spPr>
                    <p:txBody>
                      <a:bodyPr/>
                      <a:lstStyle/>
                      <a:p>
                        <a:endParaRPr lang="zh-CN" altLang="en-US"/>
                      </a:p>
                    </p:txBody>
                  </p:sp>
                  <p:sp>
                    <p:nvSpPr>
                      <p:cNvPr id="105573" name="Line 36"/>
                      <p:cNvSpPr>
                        <a:spLocks noChangeShapeType="1"/>
                      </p:cNvSpPr>
                      <p:nvPr/>
                    </p:nvSpPr>
                    <p:spPr bwMode="auto">
                      <a:xfrm>
                        <a:off x="1726" y="0"/>
                        <a:ext cx="1" cy="576"/>
                      </a:xfrm>
                      <a:prstGeom prst="line">
                        <a:avLst/>
                      </a:prstGeom>
                      <a:noFill/>
                      <a:ln w="9525">
                        <a:solidFill>
                          <a:srgbClr val="000000"/>
                        </a:solidFill>
                        <a:round/>
                        <a:tailEnd type="triangle" w="med" len="med"/>
                      </a:ln>
                    </p:spPr>
                    <p:txBody>
                      <a:bodyPr/>
                      <a:lstStyle/>
                      <a:p>
                        <a:endParaRPr lang="zh-CN" altLang="en-US"/>
                      </a:p>
                    </p:txBody>
                  </p:sp>
                  <p:sp>
                    <p:nvSpPr>
                      <p:cNvPr id="105574" name="AutoShape 37"/>
                      <p:cNvSpPr>
                        <a:spLocks noChangeArrowheads="1"/>
                      </p:cNvSpPr>
                      <p:nvPr/>
                    </p:nvSpPr>
                    <p:spPr bwMode="auto">
                      <a:xfrm>
                        <a:off x="0" y="576"/>
                        <a:ext cx="3466" cy="360"/>
                      </a:xfrm>
                      <a:prstGeom prst="roundRect">
                        <a:avLst>
                          <a:gd name="adj" fmla="val 16667"/>
                        </a:avLst>
                      </a:prstGeom>
                      <a:solidFill>
                        <a:srgbClr val="FFFFFF"/>
                      </a:solidFill>
                      <a:ln w="9525">
                        <a:solidFill>
                          <a:srgbClr val="000000"/>
                        </a:solidFill>
                        <a:round/>
                      </a:ln>
                    </p:spPr>
                    <p:txBody>
                      <a:bodyPr lIns="0" tIns="0" rIns="0" bIns="0"/>
                      <a:lstStyle/>
                      <a:p>
                        <a:pPr marL="457200" indent="-457200" algn="ctr">
                          <a:spcBef>
                            <a:spcPct val="20000"/>
                          </a:spcBef>
                          <a:buSzPct val="85000"/>
                        </a:pPr>
                        <a:r>
                          <a:rPr lang="zh-CN" altLang="zh-CN" sz="1600" i="1">
                            <a:latin typeface="Times New Roman" panose="02020603050405020304" pitchFamily="18" charset="0"/>
                          </a:rPr>
                          <a:t>f</a:t>
                        </a:r>
                        <a:r>
                          <a:rPr lang="zh-CN" altLang="zh-CN" sz="1600" baseline="-25000">
                            <a:latin typeface="Times New Roman" panose="02020603050405020304" pitchFamily="18" charset="0"/>
                          </a:rPr>
                          <a:t>4</a:t>
                        </a:r>
                        <a:r>
                          <a:rPr lang="zh-CN" altLang="zh-CN" sz="1600">
                            <a:latin typeface="Times New Roman" panose="02020603050405020304" pitchFamily="18" charset="0"/>
                          </a:rPr>
                          <a:t>, </a:t>
                        </a:r>
                        <a:r>
                          <a:rPr lang="zh-CN" altLang="zh-CN" sz="1600" i="1">
                            <a:latin typeface="Times New Roman" panose="02020603050405020304" pitchFamily="18" charset="0"/>
                          </a:rPr>
                          <a:t>K</a:t>
                        </a:r>
                        <a:r>
                          <a:rPr lang="zh-CN" altLang="zh-CN" sz="1600">
                            <a:latin typeface="Times New Roman" panose="02020603050405020304" pitchFamily="18" charset="0"/>
                          </a:rPr>
                          <a:t>, </a:t>
                        </a:r>
                        <a:r>
                          <a:rPr lang="zh-CN" altLang="zh-CN" sz="1600" i="1">
                            <a:latin typeface="Times New Roman" panose="02020603050405020304" pitchFamily="18" charset="0"/>
                          </a:rPr>
                          <a:t>W</a:t>
                        </a:r>
                        <a:r>
                          <a:rPr lang="zh-CN" altLang="zh-CN" sz="1600">
                            <a:latin typeface="Times New Roman" panose="02020603050405020304" pitchFamily="18" charset="0"/>
                          </a:rPr>
                          <a:t>[60,61,…,79], 20</a:t>
                        </a:r>
                        <a:r>
                          <a:rPr lang="zh-CN" sz="1600">
                            <a:latin typeface="Times New Roman" panose="02020603050405020304" pitchFamily="18" charset="0"/>
                          </a:rPr>
                          <a:t>步</a:t>
                        </a:r>
                        <a:endParaRPr lang="zh-CN" sz="1600">
                          <a:latin typeface="Times New Roman" panose="02020603050405020304" pitchFamily="18" charset="0"/>
                          <a:ea typeface="楷体_GB2312"/>
                          <a:cs typeface="楷体_GB2312"/>
                        </a:endParaRPr>
                      </a:p>
                    </p:txBody>
                  </p:sp>
                  <p:sp>
                    <p:nvSpPr>
                      <p:cNvPr id="105575" name="Line 38"/>
                      <p:cNvSpPr>
                        <a:spLocks noChangeShapeType="1"/>
                      </p:cNvSpPr>
                      <p:nvPr/>
                    </p:nvSpPr>
                    <p:spPr bwMode="auto">
                      <a:xfrm>
                        <a:off x="3136" y="3"/>
                        <a:ext cx="1" cy="576"/>
                      </a:xfrm>
                      <a:prstGeom prst="line">
                        <a:avLst/>
                      </a:prstGeom>
                      <a:noFill/>
                      <a:ln w="9525">
                        <a:solidFill>
                          <a:srgbClr val="000000"/>
                        </a:solidFill>
                        <a:round/>
                        <a:tailEnd type="triangle" w="med" len="med"/>
                      </a:ln>
                    </p:spPr>
                    <p:txBody>
                      <a:bodyPr/>
                      <a:lstStyle/>
                      <a:p>
                        <a:endParaRPr lang="zh-CN" altLang="en-US"/>
                      </a:p>
                    </p:txBody>
                  </p:sp>
                </p:grpSp>
              </p:grpSp>
              <p:grpSp>
                <p:nvGrpSpPr>
                  <p:cNvPr id="105521" name="Group 39"/>
                  <p:cNvGrpSpPr/>
                  <p:nvPr/>
                </p:nvGrpSpPr>
                <p:grpSpPr bwMode="auto">
                  <a:xfrm>
                    <a:off x="734" y="1122"/>
                    <a:ext cx="4290" cy="936"/>
                    <a:chOff x="0" y="0"/>
                    <a:chExt cx="4290" cy="936"/>
                  </a:xfrm>
                </p:grpSpPr>
                <p:sp>
                  <p:nvSpPr>
                    <p:cNvPr id="105550" name="Line 40"/>
                    <p:cNvSpPr>
                      <a:spLocks noChangeShapeType="1"/>
                    </p:cNvSpPr>
                    <p:nvPr/>
                  </p:nvSpPr>
                  <p:spPr bwMode="auto">
                    <a:xfrm>
                      <a:off x="0" y="764"/>
                      <a:ext cx="826" cy="1"/>
                    </a:xfrm>
                    <a:prstGeom prst="line">
                      <a:avLst/>
                    </a:prstGeom>
                    <a:noFill/>
                    <a:ln w="9525">
                      <a:solidFill>
                        <a:srgbClr val="000000"/>
                      </a:solidFill>
                      <a:round/>
                      <a:tailEnd type="triangle" w="med" len="med"/>
                    </a:ln>
                  </p:spPr>
                  <p:txBody>
                    <a:bodyPr/>
                    <a:lstStyle/>
                    <a:p>
                      <a:endParaRPr lang="zh-CN" altLang="en-US"/>
                    </a:p>
                  </p:txBody>
                </p:sp>
                <p:grpSp>
                  <p:nvGrpSpPr>
                    <p:cNvPr id="105551" name="Group 41"/>
                    <p:cNvGrpSpPr/>
                    <p:nvPr/>
                  </p:nvGrpSpPr>
                  <p:grpSpPr bwMode="auto">
                    <a:xfrm>
                      <a:off x="824" y="0"/>
                      <a:ext cx="3466" cy="936"/>
                      <a:chOff x="0" y="0"/>
                      <a:chExt cx="3466" cy="936"/>
                    </a:xfrm>
                  </p:grpSpPr>
                  <p:sp>
                    <p:nvSpPr>
                      <p:cNvPr id="105552" name="Text Box 42"/>
                      <p:cNvSpPr txBox="1">
                        <a:spLocks noChangeArrowheads="1"/>
                      </p:cNvSpPr>
                      <p:nvPr/>
                    </p:nvSpPr>
                    <p:spPr bwMode="auto">
                      <a:xfrm>
                        <a:off x="775" y="301"/>
                        <a:ext cx="224" cy="279"/>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altLang="zh-CN" sz="1600">
                            <a:latin typeface="Times New Roman" panose="02020603050405020304" pitchFamily="18" charset="0"/>
                          </a:rPr>
                          <a:t>B</a:t>
                        </a:r>
                        <a:endParaRPr lang="zh-CN" altLang="zh-CN" sz="1600">
                          <a:latin typeface="Times New Roman" panose="02020603050405020304" pitchFamily="18" charset="0"/>
                          <a:ea typeface="楷体_GB2312"/>
                          <a:cs typeface="楷体_GB2312"/>
                        </a:endParaRPr>
                      </a:p>
                    </p:txBody>
                  </p:sp>
                  <p:sp>
                    <p:nvSpPr>
                      <p:cNvPr id="105553" name="Text Box 43"/>
                      <p:cNvSpPr txBox="1">
                        <a:spLocks noChangeArrowheads="1"/>
                      </p:cNvSpPr>
                      <p:nvPr/>
                    </p:nvSpPr>
                    <p:spPr bwMode="auto">
                      <a:xfrm>
                        <a:off x="1487" y="292"/>
                        <a:ext cx="222" cy="279"/>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altLang="zh-CN" sz="1600">
                            <a:latin typeface="Times New Roman" panose="02020603050405020304" pitchFamily="18" charset="0"/>
                          </a:rPr>
                          <a:t>C</a:t>
                        </a:r>
                        <a:endParaRPr lang="zh-CN" altLang="zh-CN" sz="1600">
                          <a:latin typeface="Times New Roman" panose="02020603050405020304" pitchFamily="18" charset="0"/>
                          <a:ea typeface="楷体_GB2312"/>
                          <a:cs typeface="楷体_GB2312"/>
                        </a:endParaRPr>
                      </a:p>
                    </p:txBody>
                  </p:sp>
                  <p:sp>
                    <p:nvSpPr>
                      <p:cNvPr id="105554" name="Text Box 44"/>
                      <p:cNvSpPr txBox="1">
                        <a:spLocks noChangeArrowheads="1"/>
                      </p:cNvSpPr>
                      <p:nvPr/>
                    </p:nvSpPr>
                    <p:spPr bwMode="auto">
                      <a:xfrm>
                        <a:off x="2199" y="299"/>
                        <a:ext cx="226" cy="280"/>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altLang="zh-CN" sz="1600">
                            <a:latin typeface="Times New Roman" panose="02020603050405020304" pitchFamily="18" charset="0"/>
                          </a:rPr>
                          <a:t>D</a:t>
                        </a:r>
                        <a:endParaRPr lang="zh-CN" altLang="zh-CN" sz="1600">
                          <a:latin typeface="Times New Roman" panose="02020603050405020304" pitchFamily="18" charset="0"/>
                          <a:ea typeface="楷体_GB2312"/>
                          <a:cs typeface="楷体_GB2312"/>
                        </a:endParaRPr>
                      </a:p>
                    </p:txBody>
                  </p:sp>
                  <p:sp>
                    <p:nvSpPr>
                      <p:cNvPr id="105555" name="Text Box 45"/>
                      <p:cNvSpPr txBox="1">
                        <a:spLocks noChangeArrowheads="1"/>
                      </p:cNvSpPr>
                      <p:nvPr/>
                    </p:nvSpPr>
                    <p:spPr bwMode="auto">
                      <a:xfrm>
                        <a:off x="67" y="292"/>
                        <a:ext cx="218" cy="279"/>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altLang="zh-CN" sz="1600">
                            <a:latin typeface="Times New Roman" panose="02020603050405020304" pitchFamily="18" charset="0"/>
                          </a:rPr>
                          <a:t>A</a:t>
                        </a:r>
                        <a:endParaRPr lang="zh-CN" altLang="zh-CN" sz="1600">
                          <a:latin typeface="Times New Roman" panose="02020603050405020304" pitchFamily="18" charset="0"/>
                          <a:ea typeface="楷体_GB2312"/>
                          <a:cs typeface="楷体_GB2312"/>
                        </a:endParaRPr>
                      </a:p>
                    </p:txBody>
                  </p:sp>
                  <p:sp>
                    <p:nvSpPr>
                      <p:cNvPr id="105556" name="Text Box 46"/>
                      <p:cNvSpPr txBox="1">
                        <a:spLocks noChangeArrowheads="1"/>
                      </p:cNvSpPr>
                      <p:nvPr/>
                    </p:nvSpPr>
                    <p:spPr bwMode="auto">
                      <a:xfrm>
                        <a:off x="2896" y="301"/>
                        <a:ext cx="226" cy="279"/>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altLang="zh-CN" sz="1600">
                            <a:latin typeface="Times New Roman" panose="02020603050405020304" pitchFamily="18" charset="0"/>
                          </a:rPr>
                          <a:t>E</a:t>
                        </a:r>
                        <a:endParaRPr lang="zh-CN" altLang="zh-CN" sz="1600">
                          <a:latin typeface="Times New Roman" panose="02020603050405020304" pitchFamily="18" charset="0"/>
                          <a:ea typeface="楷体_GB2312"/>
                          <a:cs typeface="楷体_GB2312"/>
                        </a:endParaRPr>
                      </a:p>
                    </p:txBody>
                  </p:sp>
                  <p:sp>
                    <p:nvSpPr>
                      <p:cNvPr id="105557" name="Line 47"/>
                      <p:cNvSpPr>
                        <a:spLocks noChangeShapeType="1"/>
                      </p:cNvSpPr>
                      <p:nvPr/>
                    </p:nvSpPr>
                    <p:spPr bwMode="auto">
                      <a:xfrm>
                        <a:off x="1015" y="0"/>
                        <a:ext cx="1" cy="576"/>
                      </a:xfrm>
                      <a:prstGeom prst="line">
                        <a:avLst/>
                      </a:prstGeom>
                      <a:noFill/>
                      <a:ln w="9525">
                        <a:solidFill>
                          <a:srgbClr val="000000"/>
                        </a:solidFill>
                        <a:round/>
                        <a:tailEnd type="triangle" w="med" len="med"/>
                      </a:ln>
                    </p:spPr>
                    <p:txBody>
                      <a:bodyPr/>
                      <a:lstStyle/>
                      <a:p>
                        <a:endParaRPr lang="zh-CN" altLang="en-US"/>
                      </a:p>
                    </p:txBody>
                  </p:sp>
                  <p:sp>
                    <p:nvSpPr>
                      <p:cNvPr id="105558" name="Line 48"/>
                      <p:cNvSpPr>
                        <a:spLocks noChangeShapeType="1"/>
                      </p:cNvSpPr>
                      <p:nvPr/>
                    </p:nvSpPr>
                    <p:spPr bwMode="auto">
                      <a:xfrm>
                        <a:off x="304" y="0"/>
                        <a:ext cx="1" cy="576"/>
                      </a:xfrm>
                      <a:prstGeom prst="line">
                        <a:avLst/>
                      </a:prstGeom>
                      <a:noFill/>
                      <a:ln w="9525">
                        <a:solidFill>
                          <a:srgbClr val="000000"/>
                        </a:solidFill>
                        <a:round/>
                        <a:tailEnd type="triangle" w="med" len="med"/>
                      </a:ln>
                    </p:spPr>
                    <p:txBody>
                      <a:bodyPr/>
                      <a:lstStyle/>
                      <a:p>
                        <a:endParaRPr lang="zh-CN" altLang="en-US"/>
                      </a:p>
                    </p:txBody>
                  </p:sp>
                  <p:sp>
                    <p:nvSpPr>
                      <p:cNvPr id="105559" name="Line 49"/>
                      <p:cNvSpPr>
                        <a:spLocks noChangeShapeType="1"/>
                      </p:cNvSpPr>
                      <p:nvPr/>
                    </p:nvSpPr>
                    <p:spPr bwMode="auto">
                      <a:xfrm>
                        <a:off x="2438" y="0"/>
                        <a:ext cx="1" cy="576"/>
                      </a:xfrm>
                      <a:prstGeom prst="line">
                        <a:avLst/>
                      </a:prstGeom>
                      <a:noFill/>
                      <a:ln w="9525">
                        <a:solidFill>
                          <a:srgbClr val="000000"/>
                        </a:solidFill>
                        <a:round/>
                        <a:tailEnd type="triangle" w="med" len="med"/>
                      </a:ln>
                    </p:spPr>
                    <p:txBody>
                      <a:bodyPr/>
                      <a:lstStyle/>
                      <a:p>
                        <a:endParaRPr lang="zh-CN" altLang="en-US"/>
                      </a:p>
                    </p:txBody>
                  </p:sp>
                  <p:sp>
                    <p:nvSpPr>
                      <p:cNvPr id="105560" name="Line 50"/>
                      <p:cNvSpPr>
                        <a:spLocks noChangeShapeType="1"/>
                      </p:cNvSpPr>
                      <p:nvPr/>
                    </p:nvSpPr>
                    <p:spPr bwMode="auto">
                      <a:xfrm>
                        <a:off x="1726" y="0"/>
                        <a:ext cx="1" cy="576"/>
                      </a:xfrm>
                      <a:prstGeom prst="line">
                        <a:avLst/>
                      </a:prstGeom>
                      <a:noFill/>
                      <a:ln w="9525">
                        <a:solidFill>
                          <a:srgbClr val="000000"/>
                        </a:solidFill>
                        <a:round/>
                        <a:tailEnd type="triangle" w="med" len="med"/>
                      </a:ln>
                    </p:spPr>
                    <p:txBody>
                      <a:bodyPr/>
                      <a:lstStyle/>
                      <a:p>
                        <a:endParaRPr lang="zh-CN" altLang="en-US"/>
                      </a:p>
                    </p:txBody>
                  </p:sp>
                  <p:sp>
                    <p:nvSpPr>
                      <p:cNvPr id="105561" name="AutoShape 51"/>
                      <p:cNvSpPr>
                        <a:spLocks noChangeArrowheads="1"/>
                      </p:cNvSpPr>
                      <p:nvPr/>
                    </p:nvSpPr>
                    <p:spPr bwMode="auto">
                      <a:xfrm>
                        <a:off x="0" y="576"/>
                        <a:ext cx="3466" cy="360"/>
                      </a:xfrm>
                      <a:prstGeom prst="roundRect">
                        <a:avLst>
                          <a:gd name="adj" fmla="val 16667"/>
                        </a:avLst>
                      </a:prstGeom>
                      <a:solidFill>
                        <a:srgbClr val="FFFFFF"/>
                      </a:solidFill>
                      <a:ln w="9525">
                        <a:solidFill>
                          <a:srgbClr val="000000"/>
                        </a:solidFill>
                        <a:round/>
                      </a:ln>
                    </p:spPr>
                    <p:txBody>
                      <a:bodyPr lIns="0" tIns="0" rIns="0" bIns="0"/>
                      <a:lstStyle/>
                      <a:p>
                        <a:pPr marL="457200" indent="-457200" algn="ctr">
                          <a:spcBef>
                            <a:spcPct val="20000"/>
                          </a:spcBef>
                          <a:buSzPct val="85000"/>
                        </a:pPr>
                        <a:r>
                          <a:rPr lang="zh-CN" altLang="zh-CN" sz="1600" i="1">
                            <a:latin typeface="Times New Roman" panose="02020603050405020304" pitchFamily="18" charset="0"/>
                          </a:rPr>
                          <a:t>f</a:t>
                        </a:r>
                        <a:r>
                          <a:rPr lang="zh-CN" altLang="zh-CN" sz="1600" baseline="-25000">
                            <a:latin typeface="Times New Roman" panose="02020603050405020304" pitchFamily="18" charset="0"/>
                          </a:rPr>
                          <a:t>2</a:t>
                        </a:r>
                        <a:r>
                          <a:rPr lang="zh-CN" altLang="zh-CN" sz="1600">
                            <a:latin typeface="Times New Roman" panose="02020603050405020304" pitchFamily="18" charset="0"/>
                          </a:rPr>
                          <a:t>, </a:t>
                        </a:r>
                        <a:r>
                          <a:rPr lang="zh-CN" altLang="zh-CN" sz="1600" i="1">
                            <a:latin typeface="Times New Roman" panose="02020603050405020304" pitchFamily="18" charset="0"/>
                          </a:rPr>
                          <a:t>K</a:t>
                        </a:r>
                        <a:r>
                          <a:rPr lang="zh-CN" altLang="zh-CN" sz="1600">
                            <a:latin typeface="Times New Roman" panose="02020603050405020304" pitchFamily="18" charset="0"/>
                          </a:rPr>
                          <a:t>, </a:t>
                        </a:r>
                        <a:r>
                          <a:rPr lang="zh-CN" altLang="zh-CN" sz="1600" i="1">
                            <a:latin typeface="Times New Roman" panose="02020603050405020304" pitchFamily="18" charset="0"/>
                          </a:rPr>
                          <a:t>W</a:t>
                        </a:r>
                        <a:r>
                          <a:rPr lang="zh-CN" altLang="zh-CN" sz="1600">
                            <a:latin typeface="Times New Roman" panose="02020603050405020304" pitchFamily="18" charset="0"/>
                          </a:rPr>
                          <a:t>[20,21,…,39], 20</a:t>
                        </a:r>
                        <a:r>
                          <a:rPr lang="zh-CN" sz="1600">
                            <a:latin typeface="Times New Roman" panose="02020603050405020304" pitchFamily="18" charset="0"/>
                          </a:rPr>
                          <a:t>步</a:t>
                        </a:r>
                        <a:endParaRPr lang="zh-CN" sz="1600">
                          <a:latin typeface="Times New Roman" panose="02020603050405020304" pitchFamily="18" charset="0"/>
                          <a:ea typeface="楷体_GB2312"/>
                          <a:cs typeface="楷体_GB2312"/>
                        </a:endParaRPr>
                      </a:p>
                    </p:txBody>
                  </p:sp>
                  <p:sp>
                    <p:nvSpPr>
                      <p:cNvPr id="105562" name="Line 52"/>
                      <p:cNvSpPr>
                        <a:spLocks noChangeShapeType="1"/>
                      </p:cNvSpPr>
                      <p:nvPr/>
                    </p:nvSpPr>
                    <p:spPr bwMode="auto">
                      <a:xfrm>
                        <a:off x="3136" y="3"/>
                        <a:ext cx="1" cy="576"/>
                      </a:xfrm>
                      <a:prstGeom prst="line">
                        <a:avLst/>
                      </a:prstGeom>
                      <a:noFill/>
                      <a:ln w="9525">
                        <a:solidFill>
                          <a:srgbClr val="000000"/>
                        </a:solidFill>
                        <a:round/>
                        <a:tailEnd type="triangle" w="med" len="med"/>
                      </a:ln>
                    </p:spPr>
                    <p:txBody>
                      <a:bodyPr/>
                      <a:lstStyle/>
                      <a:p>
                        <a:endParaRPr lang="zh-CN" altLang="en-US"/>
                      </a:p>
                    </p:txBody>
                  </p:sp>
                </p:grpSp>
              </p:grpSp>
              <p:grpSp>
                <p:nvGrpSpPr>
                  <p:cNvPr id="105522" name="Group 53"/>
                  <p:cNvGrpSpPr/>
                  <p:nvPr/>
                </p:nvGrpSpPr>
                <p:grpSpPr bwMode="auto">
                  <a:xfrm>
                    <a:off x="742" y="2070"/>
                    <a:ext cx="4290" cy="936"/>
                    <a:chOff x="0" y="0"/>
                    <a:chExt cx="4290" cy="936"/>
                  </a:xfrm>
                </p:grpSpPr>
                <p:sp>
                  <p:nvSpPr>
                    <p:cNvPr id="105537" name="Line 54"/>
                    <p:cNvSpPr>
                      <a:spLocks noChangeShapeType="1"/>
                    </p:cNvSpPr>
                    <p:nvPr/>
                  </p:nvSpPr>
                  <p:spPr bwMode="auto">
                    <a:xfrm>
                      <a:off x="0" y="764"/>
                      <a:ext cx="826" cy="1"/>
                    </a:xfrm>
                    <a:prstGeom prst="line">
                      <a:avLst/>
                    </a:prstGeom>
                    <a:noFill/>
                    <a:ln w="9525">
                      <a:solidFill>
                        <a:srgbClr val="000000"/>
                      </a:solidFill>
                      <a:round/>
                      <a:tailEnd type="triangle" w="med" len="med"/>
                    </a:ln>
                  </p:spPr>
                  <p:txBody>
                    <a:bodyPr/>
                    <a:lstStyle/>
                    <a:p>
                      <a:endParaRPr lang="zh-CN" altLang="en-US"/>
                    </a:p>
                  </p:txBody>
                </p:sp>
                <p:grpSp>
                  <p:nvGrpSpPr>
                    <p:cNvPr id="105538" name="Group 55"/>
                    <p:cNvGrpSpPr/>
                    <p:nvPr/>
                  </p:nvGrpSpPr>
                  <p:grpSpPr bwMode="auto">
                    <a:xfrm>
                      <a:off x="824" y="0"/>
                      <a:ext cx="3466" cy="936"/>
                      <a:chOff x="0" y="0"/>
                      <a:chExt cx="3466" cy="936"/>
                    </a:xfrm>
                  </p:grpSpPr>
                  <p:sp>
                    <p:nvSpPr>
                      <p:cNvPr id="105539" name="Text Box 56"/>
                      <p:cNvSpPr txBox="1">
                        <a:spLocks noChangeArrowheads="1"/>
                      </p:cNvSpPr>
                      <p:nvPr/>
                    </p:nvSpPr>
                    <p:spPr bwMode="auto">
                      <a:xfrm>
                        <a:off x="775" y="303"/>
                        <a:ext cx="226" cy="279"/>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altLang="zh-CN" sz="1600">
                            <a:latin typeface="Times New Roman" panose="02020603050405020304" pitchFamily="18" charset="0"/>
                          </a:rPr>
                          <a:t>B</a:t>
                        </a:r>
                        <a:endParaRPr lang="zh-CN" altLang="zh-CN" sz="1600">
                          <a:latin typeface="Times New Roman" panose="02020603050405020304" pitchFamily="18" charset="0"/>
                          <a:ea typeface="楷体_GB2312"/>
                          <a:cs typeface="楷体_GB2312"/>
                        </a:endParaRPr>
                      </a:p>
                    </p:txBody>
                  </p:sp>
                  <p:sp>
                    <p:nvSpPr>
                      <p:cNvPr id="105540" name="Text Box 57"/>
                      <p:cNvSpPr txBox="1">
                        <a:spLocks noChangeArrowheads="1"/>
                      </p:cNvSpPr>
                      <p:nvPr/>
                    </p:nvSpPr>
                    <p:spPr bwMode="auto">
                      <a:xfrm>
                        <a:off x="1487" y="287"/>
                        <a:ext cx="222" cy="279"/>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altLang="zh-CN" sz="1600">
                            <a:latin typeface="Times New Roman" panose="02020603050405020304" pitchFamily="18" charset="0"/>
                          </a:rPr>
                          <a:t>C</a:t>
                        </a:r>
                        <a:endParaRPr lang="zh-CN" altLang="zh-CN" sz="1600">
                          <a:latin typeface="Times New Roman" panose="02020603050405020304" pitchFamily="18" charset="0"/>
                          <a:ea typeface="楷体_GB2312"/>
                          <a:cs typeface="楷体_GB2312"/>
                        </a:endParaRPr>
                      </a:p>
                    </p:txBody>
                  </p:sp>
                  <p:sp>
                    <p:nvSpPr>
                      <p:cNvPr id="105541" name="Text Box 58"/>
                      <p:cNvSpPr txBox="1">
                        <a:spLocks noChangeArrowheads="1"/>
                      </p:cNvSpPr>
                      <p:nvPr/>
                    </p:nvSpPr>
                    <p:spPr bwMode="auto">
                      <a:xfrm>
                        <a:off x="2199" y="297"/>
                        <a:ext cx="226" cy="280"/>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altLang="zh-CN" sz="1600">
                            <a:latin typeface="Times New Roman" panose="02020603050405020304" pitchFamily="18" charset="0"/>
                          </a:rPr>
                          <a:t>D</a:t>
                        </a:r>
                        <a:endParaRPr lang="zh-CN" altLang="zh-CN" sz="1600">
                          <a:latin typeface="Times New Roman" panose="02020603050405020304" pitchFamily="18" charset="0"/>
                          <a:ea typeface="楷体_GB2312"/>
                          <a:cs typeface="楷体_GB2312"/>
                        </a:endParaRPr>
                      </a:p>
                    </p:txBody>
                  </p:sp>
                  <p:sp>
                    <p:nvSpPr>
                      <p:cNvPr id="105542" name="Text Box 59"/>
                      <p:cNvSpPr txBox="1">
                        <a:spLocks noChangeArrowheads="1"/>
                      </p:cNvSpPr>
                      <p:nvPr/>
                    </p:nvSpPr>
                    <p:spPr bwMode="auto">
                      <a:xfrm>
                        <a:off x="67" y="287"/>
                        <a:ext cx="218" cy="279"/>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altLang="zh-CN" sz="1600">
                            <a:latin typeface="Times New Roman" panose="02020603050405020304" pitchFamily="18" charset="0"/>
                          </a:rPr>
                          <a:t>A</a:t>
                        </a:r>
                        <a:endParaRPr lang="zh-CN" altLang="zh-CN" sz="1600">
                          <a:latin typeface="Times New Roman" panose="02020603050405020304" pitchFamily="18" charset="0"/>
                          <a:ea typeface="楷体_GB2312"/>
                          <a:cs typeface="楷体_GB2312"/>
                        </a:endParaRPr>
                      </a:p>
                    </p:txBody>
                  </p:sp>
                  <p:sp>
                    <p:nvSpPr>
                      <p:cNvPr id="105543" name="Text Box 60"/>
                      <p:cNvSpPr txBox="1">
                        <a:spLocks noChangeArrowheads="1"/>
                      </p:cNvSpPr>
                      <p:nvPr/>
                    </p:nvSpPr>
                    <p:spPr bwMode="auto">
                      <a:xfrm>
                        <a:off x="2896" y="303"/>
                        <a:ext cx="226" cy="279"/>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altLang="zh-CN" sz="1600">
                            <a:latin typeface="Times New Roman" panose="02020603050405020304" pitchFamily="18" charset="0"/>
                          </a:rPr>
                          <a:t>E</a:t>
                        </a:r>
                        <a:endParaRPr lang="zh-CN" altLang="zh-CN" sz="1600">
                          <a:latin typeface="Times New Roman" panose="02020603050405020304" pitchFamily="18" charset="0"/>
                          <a:ea typeface="楷体_GB2312"/>
                          <a:cs typeface="楷体_GB2312"/>
                        </a:endParaRPr>
                      </a:p>
                    </p:txBody>
                  </p:sp>
                  <p:sp>
                    <p:nvSpPr>
                      <p:cNvPr id="105544" name="Line 61"/>
                      <p:cNvSpPr>
                        <a:spLocks noChangeShapeType="1"/>
                      </p:cNvSpPr>
                      <p:nvPr/>
                    </p:nvSpPr>
                    <p:spPr bwMode="auto">
                      <a:xfrm>
                        <a:off x="1015" y="0"/>
                        <a:ext cx="1" cy="576"/>
                      </a:xfrm>
                      <a:prstGeom prst="line">
                        <a:avLst/>
                      </a:prstGeom>
                      <a:noFill/>
                      <a:ln w="9525">
                        <a:solidFill>
                          <a:srgbClr val="000000"/>
                        </a:solidFill>
                        <a:round/>
                        <a:tailEnd type="triangle" w="med" len="med"/>
                      </a:ln>
                    </p:spPr>
                    <p:txBody>
                      <a:bodyPr/>
                      <a:lstStyle/>
                      <a:p>
                        <a:endParaRPr lang="zh-CN" altLang="en-US"/>
                      </a:p>
                    </p:txBody>
                  </p:sp>
                  <p:sp>
                    <p:nvSpPr>
                      <p:cNvPr id="105545" name="Line 62"/>
                      <p:cNvSpPr>
                        <a:spLocks noChangeShapeType="1"/>
                      </p:cNvSpPr>
                      <p:nvPr/>
                    </p:nvSpPr>
                    <p:spPr bwMode="auto">
                      <a:xfrm>
                        <a:off x="304" y="0"/>
                        <a:ext cx="1" cy="576"/>
                      </a:xfrm>
                      <a:prstGeom prst="line">
                        <a:avLst/>
                      </a:prstGeom>
                      <a:noFill/>
                      <a:ln w="9525">
                        <a:solidFill>
                          <a:srgbClr val="000000"/>
                        </a:solidFill>
                        <a:round/>
                        <a:tailEnd type="triangle" w="med" len="med"/>
                      </a:ln>
                    </p:spPr>
                    <p:txBody>
                      <a:bodyPr/>
                      <a:lstStyle/>
                      <a:p>
                        <a:endParaRPr lang="zh-CN" altLang="en-US"/>
                      </a:p>
                    </p:txBody>
                  </p:sp>
                  <p:sp>
                    <p:nvSpPr>
                      <p:cNvPr id="105546" name="Line 63"/>
                      <p:cNvSpPr>
                        <a:spLocks noChangeShapeType="1"/>
                      </p:cNvSpPr>
                      <p:nvPr/>
                    </p:nvSpPr>
                    <p:spPr bwMode="auto">
                      <a:xfrm>
                        <a:off x="2438" y="0"/>
                        <a:ext cx="1" cy="576"/>
                      </a:xfrm>
                      <a:prstGeom prst="line">
                        <a:avLst/>
                      </a:prstGeom>
                      <a:noFill/>
                      <a:ln w="9525">
                        <a:solidFill>
                          <a:srgbClr val="000000"/>
                        </a:solidFill>
                        <a:round/>
                        <a:tailEnd type="triangle" w="med" len="med"/>
                      </a:ln>
                    </p:spPr>
                    <p:txBody>
                      <a:bodyPr/>
                      <a:lstStyle/>
                      <a:p>
                        <a:endParaRPr lang="zh-CN" altLang="en-US"/>
                      </a:p>
                    </p:txBody>
                  </p:sp>
                  <p:sp>
                    <p:nvSpPr>
                      <p:cNvPr id="105547" name="Line 64"/>
                      <p:cNvSpPr>
                        <a:spLocks noChangeShapeType="1"/>
                      </p:cNvSpPr>
                      <p:nvPr/>
                    </p:nvSpPr>
                    <p:spPr bwMode="auto">
                      <a:xfrm>
                        <a:off x="1726" y="0"/>
                        <a:ext cx="1" cy="576"/>
                      </a:xfrm>
                      <a:prstGeom prst="line">
                        <a:avLst/>
                      </a:prstGeom>
                      <a:noFill/>
                      <a:ln w="9525">
                        <a:solidFill>
                          <a:srgbClr val="000000"/>
                        </a:solidFill>
                        <a:round/>
                        <a:tailEnd type="triangle" w="med" len="med"/>
                      </a:ln>
                    </p:spPr>
                    <p:txBody>
                      <a:bodyPr/>
                      <a:lstStyle/>
                      <a:p>
                        <a:endParaRPr lang="zh-CN" altLang="en-US"/>
                      </a:p>
                    </p:txBody>
                  </p:sp>
                  <p:sp>
                    <p:nvSpPr>
                      <p:cNvPr id="105548" name="AutoShape 65"/>
                      <p:cNvSpPr>
                        <a:spLocks noChangeArrowheads="1"/>
                      </p:cNvSpPr>
                      <p:nvPr/>
                    </p:nvSpPr>
                    <p:spPr bwMode="auto">
                      <a:xfrm>
                        <a:off x="0" y="576"/>
                        <a:ext cx="3466" cy="360"/>
                      </a:xfrm>
                      <a:prstGeom prst="roundRect">
                        <a:avLst>
                          <a:gd name="adj" fmla="val 16667"/>
                        </a:avLst>
                      </a:prstGeom>
                      <a:solidFill>
                        <a:srgbClr val="FFFFFF"/>
                      </a:solidFill>
                      <a:ln w="9525">
                        <a:solidFill>
                          <a:srgbClr val="000000"/>
                        </a:solidFill>
                        <a:round/>
                      </a:ln>
                    </p:spPr>
                    <p:txBody>
                      <a:bodyPr lIns="0" tIns="0" rIns="0" bIns="0"/>
                      <a:lstStyle/>
                      <a:p>
                        <a:pPr marL="457200" indent="-457200" algn="ctr">
                          <a:spcBef>
                            <a:spcPct val="20000"/>
                          </a:spcBef>
                          <a:buSzPct val="85000"/>
                        </a:pPr>
                        <a:r>
                          <a:rPr lang="zh-CN" altLang="zh-CN" sz="1600" i="1">
                            <a:latin typeface="Times New Roman" panose="02020603050405020304" pitchFamily="18" charset="0"/>
                          </a:rPr>
                          <a:t>f</a:t>
                        </a:r>
                        <a:r>
                          <a:rPr lang="zh-CN" altLang="zh-CN" sz="1600" baseline="-25000">
                            <a:latin typeface="Times New Roman" panose="02020603050405020304" pitchFamily="18" charset="0"/>
                          </a:rPr>
                          <a:t>3</a:t>
                        </a:r>
                        <a:r>
                          <a:rPr lang="zh-CN" altLang="zh-CN" sz="1600">
                            <a:latin typeface="Times New Roman" panose="02020603050405020304" pitchFamily="18" charset="0"/>
                          </a:rPr>
                          <a:t>, </a:t>
                        </a:r>
                        <a:r>
                          <a:rPr lang="zh-CN" altLang="zh-CN" sz="1600" i="1">
                            <a:latin typeface="Times New Roman" panose="02020603050405020304" pitchFamily="18" charset="0"/>
                          </a:rPr>
                          <a:t>K</a:t>
                        </a:r>
                        <a:r>
                          <a:rPr lang="zh-CN" altLang="zh-CN" sz="1600">
                            <a:latin typeface="Times New Roman" panose="02020603050405020304" pitchFamily="18" charset="0"/>
                          </a:rPr>
                          <a:t>, </a:t>
                        </a:r>
                        <a:r>
                          <a:rPr lang="zh-CN" altLang="zh-CN" sz="1600" i="1">
                            <a:latin typeface="Times New Roman" panose="02020603050405020304" pitchFamily="18" charset="0"/>
                          </a:rPr>
                          <a:t>W</a:t>
                        </a:r>
                        <a:r>
                          <a:rPr lang="zh-CN" altLang="zh-CN" sz="1600">
                            <a:latin typeface="Times New Roman" panose="02020603050405020304" pitchFamily="18" charset="0"/>
                          </a:rPr>
                          <a:t>[40,41,…,59], 20</a:t>
                        </a:r>
                        <a:r>
                          <a:rPr lang="zh-CN" sz="1600">
                            <a:latin typeface="Times New Roman" panose="02020603050405020304" pitchFamily="18" charset="0"/>
                          </a:rPr>
                          <a:t>步</a:t>
                        </a:r>
                        <a:endParaRPr lang="zh-CN" sz="1600">
                          <a:latin typeface="Times New Roman" panose="02020603050405020304" pitchFamily="18" charset="0"/>
                          <a:ea typeface="楷体_GB2312"/>
                          <a:cs typeface="楷体_GB2312"/>
                        </a:endParaRPr>
                      </a:p>
                    </p:txBody>
                  </p:sp>
                  <p:sp>
                    <p:nvSpPr>
                      <p:cNvPr id="105549" name="Line 66"/>
                      <p:cNvSpPr>
                        <a:spLocks noChangeShapeType="1"/>
                      </p:cNvSpPr>
                      <p:nvPr/>
                    </p:nvSpPr>
                    <p:spPr bwMode="auto">
                      <a:xfrm>
                        <a:off x="3136" y="3"/>
                        <a:ext cx="1" cy="576"/>
                      </a:xfrm>
                      <a:prstGeom prst="line">
                        <a:avLst/>
                      </a:prstGeom>
                      <a:noFill/>
                      <a:ln w="9525">
                        <a:solidFill>
                          <a:srgbClr val="000000"/>
                        </a:solidFill>
                        <a:round/>
                        <a:tailEnd type="triangle" w="med" len="med"/>
                      </a:ln>
                    </p:spPr>
                    <p:txBody>
                      <a:bodyPr/>
                      <a:lstStyle/>
                      <a:p>
                        <a:endParaRPr lang="zh-CN" altLang="en-US"/>
                      </a:p>
                    </p:txBody>
                  </p:sp>
                </p:grpSp>
              </p:grpSp>
              <p:grpSp>
                <p:nvGrpSpPr>
                  <p:cNvPr id="105523" name="Group 67"/>
                  <p:cNvGrpSpPr/>
                  <p:nvPr/>
                </p:nvGrpSpPr>
                <p:grpSpPr bwMode="auto">
                  <a:xfrm>
                    <a:off x="746" y="177"/>
                    <a:ext cx="4290" cy="936"/>
                    <a:chOff x="0" y="0"/>
                    <a:chExt cx="4290" cy="936"/>
                  </a:xfrm>
                </p:grpSpPr>
                <p:sp>
                  <p:nvSpPr>
                    <p:cNvPr id="105524" name="Line 68"/>
                    <p:cNvSpPr>
                      <a:spLocks noChangeShapeType="1"/>
                    </p:cNvSpPr>
                    <p:nvPr/>
                  </p:nvSpPr>
                  <p:spPr bwMode="auto">
                    <a:xfrm>
                      <a:off x="0" y="764"/>
                      <a:ext cx="826" cy="1"/>
                    </a:xfrm>
                    <a:prstGeom prst="line">
                      <a:avLst/>
                    </a:prstGeom>
                    <a:noFill/>
                    <a:ln w="9525">
                      <a:solidFill>
                        <a:srgbClr val="000000"/>
                      </a:solidFill>
                      <a:round/>
                      <a:tailEnd type="triangle" w="med" len="med"/>
                    </a:ln>
                  </p:spPr>
                  <p:txBody>
                    <a:bodyPr/>
                    <a:lstStyle/>
                    <a:p>
                      <a:endParaRPr lang="zh-CN" altLang="en-US"/>
                    </a:p>
                  </p:txBody>
                </p:sp>
                <p:grpSp>
                  <p:nvGrpSpPr>
                    <p:cNvPr id="105525" name="Group 69"/>
                    <p:cNvGrpSpPr/>
                    <p:nvPr/>
                  </p:nvGrpSpPr>
                  <p:grpSpPr bwMode="auto">
                    <a:xfrm>
                      <a:off x="824" y="0"/>
                      <a:ext cx="3466" cy="936"/>
                      <a:chOff x="0" y="0"/>
                      <a:chExt cx="3466" cy="936"/>
                    </a:xfrm>
                  </p:grpSpPr>
                  <p:sp>
                    <p:nvSpPr>
                      <p:cNvPr id="105526" name="Text Box 70"/>
                      <p:cNvSpPr txBox="1">
                        <a:spLocks noChangeArrowheads="1"/>
                      </p:cNvSpPr>
                      <p:nvPr/>
                    </p:nvSpPr>
                    <p:spPr bwMode="auto">
                      <a:xfrm>
                        <a:off x="778" y="299"/>
                        <a:ext cx="223" cy="280"/>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altLang="zh-CN" sz="1600">
                            <a:latin typeface="Times New Roman" panose="02020603050405020304" pitchFamily="18" charset="0"/>
                          </a:rPr>
                          <a:t>B</a:t>
                        </a:r>
                        <a:endParaRPr lang="zh-CN" altLang="zh-CN" sz="1600">
                          <a:latin typeface="Times New Roman" panose="02020603050405020304" pitchFamily="18" charset="0"/>
                          <a:ea typeface="楷体_GB2312"/>
                          <a:cs typeface="楷体_GB2312"/>
                        </a:endParaRPr>
                      </a:p>
                    </p:txBody>
                  </p:sp>
                  <p:sp>
                    <p:nvSpPr>
                      <p:cNvPr id="105527" name="Text Box 71"/>
                      <p:cNvSpPr txBox="1">
                        <a:spLocks noChangeArrowheads="1"/>
                      </p:cNvSpPr>
                      <p:nvPr/>
                    </p:nvSpPr>
                    <p:spPr bwMode="auto">
                      <a:xfrm>
                        <a:off x="1487" y="288"/>
                        <a:ext cx="222" cy="280"/>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altLang="zh-CN" sz="1600">
                            <a:latin typeface="Times New Roman" panose="02020603050405020304" pitchFamily="18" charset="0"/>
                          </a:rPr>
                          <a:t>C</a:t>
                        </a:r>
                        <a:endParaRPr lang="zh-CN" altLang="zh-CN" sz="1600">
                          <a:latin typeface="Times New Roman" panose="02020603050405020304" pitchFamily="18" charset="0"/>
                          <a:ea typeface="楷体_GB2312"/>
                          <a:cs typeface="楷体_GB2312"/>
                        </a:endParaRPr>
                      </a:p>
                    </p:txBody>
                  </p:sp>
                  <p:sp>
                    <p:nvSpPr>
                      <p:cNvPr id="105528" name="Text Box 72"/>
                      <p:cNvSpPr txBox="1">
                        <a:spLocks noChangeArrowheads="1"/>
                      </p:cNvSpPr>
                      <p:nvPr/>
                    </p:nvSpPr>
                    <p:spPr bwMode="auto">
                      <a:xfrm>
                        <a:off x="2199" y="297"/>
                        <a:ext cx="222" cy="280"/>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altLang="zh-CN" sz="1600">
                            <a:latin typeface="Times New Roman" panose="02020603050405020304" pitchFamily="18" charset="0"/>
                          </a:rPr>
                          <a:t>D</a:t>
                        </a:r>
                        <a:endParaRPr lang="zh-CN" altLang="zh-CN" sz="1600">
                          <a:latin typeface="Times New Roman" panose="02020603050405020304" pitchFamily="18" charset="0"/>
                          <a:ea typeface="楷体_GB2312"/>
                          <a:cs typeface="楷体_GB2312"/>
                        </a:endParaRPr>
                      </a:p>
                    </p:txBody>
                  </p:sp>
                  <p:sp>
                    <p:nvSpPr>
                      <p:cNvPr id="105529" name="Text Box 73"/>
                      <p:cNvSpPr txBox="1">
                        <a:spLocks noChangeArrowheads="1"/>
                      </p:cNvSpPr>
                      <p:nvPr/>
                    </p:nvSpPr>
                    <p:spPr bwMode="auto">
                      <a:xfrm>
                        <a:off x="67" y="288"/>
                        <a:ext cx="218" cy="280"/>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altLang="zh-CN" sz="1600">
                            <a:latin typeface="Times New Roman" panose="02020603050405020304" pitchFamily="18" charset="0"/>
                          </a:rPr>
                          <a:t>A</a:t>
                        </a:r>
                        <a:endParaRPr lang="zh-CN" altLang="zh-CN" sz="1600">
                          <a:latin typeface="Times New Roman" panose="02020603050405020304" pitchFamily="18" charset="0"/>
                          <a:ea typeface="楷体_GB2312"/>
                          <a:cs typeface="楷体_GB2312"/>
                        </a:endParaRPr>
                      </a:p>
                    </p:txBody>
                  </p:sp>
                  <p:sp>
                    <p:nvSpPr>
                      <p:cNvPr id="105530" name="Text Box 74"/>
                      <p:cNvSpPr txBox="1">
                        <a:spLocks noChangeArrowheads="1"/>
                      </p:cNvSpPr>
                      <p:nvPr/>
                    </p:nvSpPr>
                    <p:spPr bwMode="auto">
                      <a:xfrm>
                        <a:off x="2896" y="299"/>
                        <a:ext cx="226" cy="280"/>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altLang="zh-CN" sz="1600">
                            <a:latin typeface="Times New Roman" panose="02020603050405020304" pitchFamily="18" charset="0"/>
                          </a:rPr>
                          <a:t>E</a:t>
                        </a:r>
                        <a:endParaRPr lang="zh-CN" altLang="zh-CN" sz="1600">
                          <a:latin typeface="Times New Roman" panose="02020603050405020304" pitchFamily="18" charset="0"/>
                          <a:ea typeface="楷体_GB2312"/>
                          <a:cs typeface="楷体_GB2312"/>
                        </a:endParaRPr>
                      </a:p>
                    </p:txBody>
                  </p:sp>
                  <p:sp>
                    <p:nvSpPr>
                      <p:cNvPr id="105531" name="Line 75"/>
                      <p:cNvSpPr>
                        <a:spLocks noChangeShapeType="1"/>
                      </p:cNvSpPr>
                      <p:nvPr/>
                    </p:nvSpPr>
                    <p:spPr bwMode="auto">
                      <a:xfrm>
                        <a:off x="1015" y="0"/>
                        <a:ext cx="1" cy="576"/>
                      </a:xfrm>
                      <a:prstGeom prst="line">
                        <a:avLst/>
                      </a:prstGeom>
                      <a:noFill/>
                      <a:ln w="9525">
                        <a:solidFill>
                          <a:srgbClr val="000000"/>
                        </a:solidFill>
                        <a:round/>
                        <a:tailEnd type="triangle" w="med" len="med"/>
                      </a:ln>
                    </p:spPr>
                    <p:txBody>
                      <a:bodyPr/>
                      <a:lstStyle/>
                      <a:p>
                        <a:endParaRPr lang="zh-CN" altLang="en-US"/>
                      </a:p>
                    </p:txBody>
                  </p:sp>
                  <p:sp>
                    <p:nvSpPr>
                      <p:cNvPr id="105532" name="Line 76"/>
                      <p:cNvSpPr>
                        <a:spLocks noChangeShapeType="1"/>
                      </p:cNvSpPr>
                      <p:nvPr/>
                    </p:nvSpPr>
                    <p:spPr bwMode="auto">
                      <a:xfrm>
                        <a:off x="304" y="0"/>
                        <a:ext cx="1" cy="576"/>
                      </a:xfrm>
                      <a:prstGeom prst="line">
                        <a:avLst/>
                      </a:prstGeom>
                      <a:noFill/>
                      <a:ln w="9525">
                        <a:solidFill>
                          <a:srgbClr val="000000"/>
                        </a:solidFill>
                        <a:round/>
                        <a:tailEnd type="triangle" w="med" len="med"/>
                      </a:ln>
                    </p:spPr>
                    <p:txBody>
                      <a:bodyPr/>
                      <a:lstStyle/>
                      <a:p>
                        <a:endParaRPr lang="zh-CN" altLang="en-US"/>
                      </a:p>
                    </p:txBody>
                  </p:sp>
                  <p:sp>
                    <p:nvSpPr>
                      <p:cNvPr id="105533" name="Line 77"/>
                      <p:cNvSpPr>
                        <a:spLocks noChangeShapeType="1"/>
                      </p:cNvSpPr>
                      <p:nvPr/>
                    </p:nvSpPr>
                    <p:spPr bwMode="auto">
                      <a:xfrm>
                        <a:off x="2438" y="0"/>
                        <a:ext cx="1" cy="576"/>
                      </a:xfrm>
                      <a:prstGeom prst="line">
                        <a:avLst/>
                      </a:prstGeom>
                      <a:noFill/>
                      <a:ln w="9525">
                        <a:solidFill>
                          <a:srgbClr val="000000"/>
                        </a:solidFill>
                        <a:round/>
                        <a:tailEnd type="triangle" w="med" len="med"/>
                      </a:ln>
                    </p:spPr>
                    <p:txBody>
                      <a:bodyPr/>
                      <a:lstStyle/>
                      <a:p>
                        <a:endParaRPr lang="zh-CN" altLang="en-US"/>
                      </a:p>
                    </p:txBody>
                  </p:sp>
                  <p:sp>
                    <p:nvSpPr>
                      <p:cNvPr id="105534" name="Line 78"/>
                      <p:cNvSpPr>
                        <a:spLocks noChangeShapeType="1"/>
                      </p:cNvSpPr>
                      <p:nvPr/>
                    </p:nvSpPr>
                    <p:spPr bwMode="auto">
                      <a:xfrm>
                        <a:off x="1726" y="0"/>
                        <a:ext cx="1" cy="576"/>
                      </a:xfrm>
                      <a:prstGeom prst="line">
                        <a:avLst/>
                      </a:prstGeom>
                      <a:noFill/>
                      <a:ln w="9525">
                        <a:solidFill>
                          <a:srgbClr val="000000"/>
                        </a:solidFill>
                        <a:round/>
                        <a:tailEnd type="triangle" w="med" len="med"/>
                      </a:ln>
                    </p:spPr>
                    <p:txBody>
                      <a:bodyPr/>
                      <a:lstStyle/>
                      <a:p>
                        <a:endParaRPr lang="zh-CN" altLang="en-US"/>
                      </a:p>
                    </p:txBody>
                  </p:sp>
                  <p:sp>
                    <p:nvSpPr>
                      <p:cNvPr id="105535" name="AutoShape 79"/>
                      <p:cNvSpPr>
                        <a:spLocks noChangeArrowheads="1"/>
                      </p:cNvSpPr>
                      <p:nvPr/>
                    </p:nvSpPr>
                    <p:spPr bwMode="auto">
                      <a:xfrm>
                        <a:off x="0" y="576"/>
                        <a:ext cx="3466" cy="360"/>
                      </a:xfrm>
                      <a:prstGeom prst="roundRect">
                        <a:avLst>
                          <a:gd name="adj" fmla="val 16667"/>
                        </a:avLst>
                      </a:prstGeom>
                      <a:solidFill>
                        <a:srgbClr val="FFFFFF"/>
                      </a:solidFill>
                      <a:ln w="9525">
                        <a:solidFill>
                          <a:srgbClr val="000000"/>
                        </a:solidFill>
                        <a:round/>
                      </a:ln>
                    </p:spPr>
                    <p:txBody>
                      <a:bodyPr lIns="0" tIns="0" rIns="0" bIns="0"/>
                      <a:lstStyle/>
                      <a:p>
                        <a:pPr marL="457200" indent="-457200" algn="ctr">
                          <a:spcBef>
                            <a:spcPct val="20000"/>
                          </a:spcBef>
                          <a:buSzPct val="85000"/>
                        </a:pPr>
                        <a:r>
                          <a:rPr lang="zh-CN" altLang="zh-CN" sz="1600" i="1">
                            <a:latin typeface="Times New Roman" panose="02020603050405020304" pitchFamily="18" charset="0"/>
                          </a:rPr>
                          <a:t>f</a:t>
                        </a:r>
                        <a:r>
                          <a:rPr lang="zh-CN" altLang="zh-CN" sz="1600" baseline="-25000">
                            <a:latin typeface="Times New Roman" panose="02020603050405020304" pitchFamily="18" charset="0"/>
                          </a:rPr>
                          <a:t>1</a:t>
                        </a:r>
                        <a:r>
                          <a:rPr lang="zh-CN" altLang="zh-CN" sz="1600">
                            <a:latin typeface="Times New Roman" panose="02020603050405020304" pitchFamily="18" charset="0"/>
                          </a:rPr>
                          <a:t>, </a:t>
                        </a:r>
                        <a:r>
                          <a:rPr lang="zh-CN" altLang="zh-CN" sz="1600" i="1">
                            <a:latin typeface="Times New Roman" panose="02020603050405020304" pitchFamily="18" charset="0"/>
                          </a:rPr>
                          <a:t>K</a:t>
                        </a:r>
                        <a:r>
                          <a:rPr lang="zh-CN" altLang="zh-CN" sz="1600">
                            <a:latin typeface="Times New Roman" panose="02020603050405020304" pitchFamily="18" charset="0"/>
                          </a:rPr>
                          <a:t>, </a:t>
                        </a:r>
                        <a:r>
                          <a:rPr lang="zh-CN" altLang="zh-CN" sz="1600" i="1">
                            <a:latin typeface="Times New Roman" panose="02020603050405020304" pitchFamily="18" charset="0"/>
                          </a:rPr>
                          <a:t>W</a:t>
                        </a:r>
                        <a:r>
                          <a:rPr lang="zh-CN" altLang="zh-CN" sz="1600">
                            <a:latin typeface="Times New Roman" panose="02020603050405020304" pitchFamily="18" charset="0"/>
                          </a:rPr>
                          <a:t>[0,1,…,19], 20</a:t>
                        </a:r>
                        <a:r>
                          <a:rPr lang="zh-CN" sz="1600">
                            <a:latin typeface="Times New Roman" panose="02020603050405020304" pitchFamily="18" charset="0"/>
                          </a:rPr>
                          <a:t>步</a:t>
                        </a:r>
                        <a:endParaRPr lang="zh-CN" sz="1600">
                          <a:latin typeface="Times New Roman" panose="02020603050405020304" pitchFamily="18" charset="0"/>
                          <a:ea typeface="楷体_GB2312"/>
                          <a:cs typeface="楷体_GB2312"/>
                        </a:endParaRPr>
                      </a:p>
                    </p:txBody>
                  </p:sp>
                  <p:sp>
                    <p:nvSpPr>
                      <p:cNvPr id="105536" name="Line 80"/>
                      <p:cNvSpPr>
                        <a:spLocks noChangeShapeType="1"/>
                      </p:cNvSpPr>
                      <p:nvPr/>
                    </p:nvSpPr>
                    <p:spPr bwMode="auto">
                      <a:xfrm>
                        <a:off x="3136" y="3"/>
                        <a:ext cx="1" cy="576"/>
                      </a:xfrm>
                      <a:prstGeom prst="line">
                        <a:avLst/>
                      </a:prstGeom>
                      <a:noFill/>
                      <a:ln w="9525">
                        <a:solidFill>
                          <a:srgbClr val="000000"/>
                        </a:solidFill>
                        <a:round/>
                        <a:tailEnd type="triangle" w="med" len="med"/>
                      </a:ln>
                    </p:spPr>
                    <p:txBody>
                      <a:bodyPr/>
                      <a:lstStyle/>
                      <a:p>
                        <a:endParaRPr lang="zh-CN" altLang="en-US"/>
                      </a:p>
                    </p:txBody>
                  </p:sp>
                </p:grpSp>
              </p:grpSp>
            </p:grpSp>
            <p:grpSp>
              <p:nvGrpSpPr>
                <p:cNvPr id="105484" name="Group 81"/>
                <p:cNvGrpSpPr/>
                <p:nvPr/>
              </p:nvGrpSpPr>
              <p:grpSpPr bwMode="auto">
                <a:xfrm>
                  <a:off x="1576" y="4512"/>
                  <a:ext cx="3496" cy="1323"/>
                  <a:chOff x="0" y="0"/>
                  <a:chExt cx="3496" cy="1323"/>
                </a:xfrm>
              </p:grpSpPr>
              <p:grpSp>
                <p:nvGrpSpPr>
                  <p:cNvPr id="105494" name="Group 82"/>
                  <p:cNvGrpSpPr/>
                  <p:nvPr/>
                </p:nvGrpSpPr>
                <p:grpSpPr bwMode="auto">
                  <a:xfrm>
                    <a:off x="0" y="0"/>
                    <a:ext cx="580" cy="1314"/>
                    <a:chOff x="0" y="0"/>
                    <a:chExt cx="580" cy="1314"/>
                  </a:xfrm>
                </p:grpSpPr>
                <p:grpSp>
                  <p:nvGrpSpPr>
                    <p:cNvPr id="105514" name="Group 83"/>
                    <p:cNvGrpSpPr/>
                    <p:nvPr/>
                  </p:nvGrpSpPr>
                  <p:grpSpPr bwMode="auto">
                    <a:xfrm>
                      <a:off x="0" y="0"/>
                      <a:ext cx="580" cy="1314"/>
                      <a:chOff x="0" y="0"/>
                      <a:chExt cx="580" cy="1314"/>
                    </a:xfrm>
                  </p:grpSpPr>
                  <p:sp>
                    <p:nvSpPr>
                      <p:cNvPr id="105516" name="AutoShape 84"/>
                      <p:cNvSpPr>
                        <a:spLocks noChangeArrowheads="1"/>
                      </p:cNvSpPr>
                      <p:nvPr/>
                    </p:nvSpPr>
                    <p:spPr bwMode="auto">
                      <a:xfrm>
                        <a:off x="0" y="909"/>
                        <a:ext cx="580" cy="405"/>
                      </a:xfrm>
                      <a:prstGeom prst="roundRect">
                        <a:avLst>
                          <a:gd name="adj" fmla="val 16667"/>
                        </a:avLst>
                      </a:prstGeom>
                      <a:solidFill>
                        <a:srgbClr val="FFFFFF"/>
                      </a:solidFill>
                      <a:ln w="9525">
                        <a:solidFill>
                          <a:srgbClr val="000000"/>
                        </a:solidFill>
                        <a:round/>
                      </a:ln>
                    </p:spPr>
                    <p:txBody>
                      <a:bodyPr lIns="0" tIns="0" rIns="0" bIns="0"/>
                      <a:lstStyle/>
                      <a:p>
                        <a:pPr marL="457200" indent="-457200" algn="just">
                          <a:spcBef>
                            <a:spcPct val="20000"/>
                          </a:spcBef>
                          <a:buSzPct val="85000"/>
                        </a:pPr>
                        <a:r>
                          <a:rPr lang="zh-CN" altLang="zh-CN" sz="1600">
                            <a:latin typeface="Times New Roman" panose="02020603050405020304" pitchFamily="18" charset="0"/>
                          </a:rPr>
                          <a:t>  +</a:t>
                        </a:r>
                        <a:endParaRPr lang="zh-CN" altLang="zh-CN" sz="1600">
                          <a:latin typeface="Times New Roman" panose="02020603050405020304" pitchFamily="18" charset="0"/>
                          <a:ea typeface="楷体_GB2312"/>
                          <a:cs typeface="楷体_GB2312"/>
                        </a:endParaRPr>
                      </a:p>
                    </p:txBody>
                  </p:sp>
                  <p:sp>
                    <p:nvSpPr>
                      <p:cNvPr id="105517" name="Line 85"/>
                      <p:cNvSpPr>
                        <a:spLocks noChangeShapeType="1"/>
                      </p:cNvSpPr>
                      <p:nvPr/>
                    </p:nvSpPr>
                    <p:spPr bwMode="auto">
                      <a:xfrm>
                        <a:off x="166" y="0"/>
                        <a:ext cx="1" cy="900"/>
                      </a:xfrm>
                      <a:prstGeom prst="line">
                        <a:avLst/>
                      </a:prstGeom>
                      <a:noFill/>
                      <a:ln w="9525">
                        <a:solidFill>
                          <a:srgbClr val="000000"/>
                        </a:solidFill>
                        <a:round/>
                        <a:tailEnd type="triangle" w="med" len="med"/>
                      </a:ln>
                    </p:spPr>
                    <p:txBody>
                      <a:bodyPr/>
                      <a:lstStyle/>
                      <a:p>
                        <a:endParaRPr lang="zh-CN" altLang="en-US"/>
                      </a:p>
                    </p:txBody>
                  </p:sp>
                </p:grpSp>
                <p:sp>
                  <p:nvSpPr>
                    <p:cNvPr id="105515" name="Line 86"/>
                    <p:cNvSpPr>
                      <a:spLocks noChangeShapeType="1"/>
                    </p:cNvSpPr>
                    <p:nvPr/>
                  </p:nvSpPr>
                  <p:spPr bwMode="auto">
                    <a:xfrm>
                      <a:off x="426" y="165"/>
                      <a:ext cx="1" cy="747"/>
                    </a:xfrm>
                    <a:prstGeom prst="line">
                      <a:avLst/>
                    </a:prstGeom>
                    <a:noFill/>
                    <a:ln w="9525">
                      <a:solidFill>
                        <a:srgbClr val="000000"/>
                      </a:solidFill>
                      <a:round/>
                      <a:tailEnd type="triangle" w="med" len="med"/>
                    </a:ln>
                  </p:spPr>
                  <p:txBody>
                    <a:bodyPr/>
                    <a:lstStyle/>
                    <a:p>
                      <a:endParaRPr lang="zh-CN" altLang="en-US"/>
                    </a:p>
                  </p:txBody>
                </p:sp>
              </p:grpSp>
              <p:grpSp>
                <p:nvGrpSpPr>
                  <p:cNvPr id="105495" name="Group 87"/>
                  <p:cNvGrpSpPr/>
                  <p:nvPr/>
                </p:nvGrpSpPr>
                <p:grpSpPr bwMode="auto">
                  <a:xfrm>
                    <a:off x="730" y="0"/>
                    <a:ext cx="580" cy="1314"/>
                    <a:chOff x="0" y="0"/>
                    <a:chExt cx="580" cy="1314"/>
                  </a:xfrm>
                </p:grpSpPr>
                <p:grpSp>
                  <p:nvGrpSpPr>
                    <p:cNvPr id="105510" name="Group 88"/>
                    <p:cNvGrpSpPr/>
                    <p:nvPr/>
                  </p:nvGrpSpPr>
                  <p:grpSpPr bwMode="auto">
                    <a:xfrm>
                      <a:off x="0" y="0"/>
                      <a:ext cx="580" cy="1314"/>
                      <a:chOff x="0" y="0"/>
                      <a:chExt cx="580" cy="1314"/>
                    </a:xfrm>
                  </p:grpSpPr>
                  <p:sp>
                    <p:nvSpPr>
                      <p:cNvPr id="105512" name="AutoShape 89"/>
                      <p:cNvSpPr>
                        <a:spLocks noChangeArrowheads="1"/>
                      </p:cNvSpPr>
                      <p:nvPr/>
                    </p:nvSpPr>
                    <p:spPr bwMode="auto">
                      <a:xfrm>
                        <a:off x="0" y="909"/>
                        <a:ext cx="580" cy="405"/>
                      </a:xfrm>
                      <a:prstGeom prst="roundRect">
                        <a:avLst>
                          <a:gd name="adj" fmla="val 16667"/>
                        </a:avLst>
                      </a:prstGeom>
                      <a:solidFill>
                        <a:srgbClr val="FFFFFF"/>
                      </a:solidFill>
                      <a:ln w="9525">
                        <a:solidFill>
                          <a:srgbClr val="000000"/>
                        </a:solidFill>
                        <a:round/>
                      </a:ln>
                    </p:spPr>
                    <p:txBody>
                      <a:bodyPr lIns="0" tIns="0" rIns="0" bIns="0"/>
                      <a:lstStyle/>
                      <a:p>
                        <a:pPr marL="457200" indent="-457200" algn="just">
                          <a:spcBef>
                            <a:spcPct val="20000"/>
                          </a:spcBef>
                          <a:buSzPct val="85000"/>
                        </a:pPr>
                        <a:r>
                          <a:rPr lang="zh-CN" altLang="zh-CN" sz="1600">
                            <a:latin typeface="Times New Roman" panose="02020603050405020304" pitchFamily="18" charset="0"/>
                          </a:rPr>
                          <a:t>  +</a:t>
                        </a:r>
                        <a:endParaRPr lang="zh-CN" altLang="zh-CN" sz="1600">
                          <a:latin typeface="Times New Roman" panose="02020603050405020304" pitchFamily="18" charset="0"/>
                          <a:ea typeface="楷体_GB2312"/>
                          <a:cs typeface="楷体_GB2312"/>
                        </a:endParaRPr>
                      </a:p>
                    </p:txBody>
                  </p:sp>
                  <p:sp>
                    <p:nvSpPr>
                      <p:cNvPr id="105513" name="Line 90"/>
                      <p:cNvSpPr>
                        <a:spLocks noChangeShapeType="1"/>
                      </p:cNvSpPr>
                      <p:nvPr/>
                    </p:nvSpPr>
                    <p:spPr bwMode="auto">
                      <a:xfrm>
                        <a:off x="166" y="0"/>
                        <a:ext cx="1" cy="900"/>
                      </a:xfrm>
                      <a:prstGeom prst="line">
                        <a:avLst/>
                      </a:prstGeom>
                      <a:noFill/>
                      <a:ln w="9525">
                        <a:solidFill>
                          <a:srgbClr val="000000"/>
                        </a:solidFill>
                        <a:round/>
                        <a:tailEnd type="triangle" w="med" len="med"/>
                      </a:ln>
                    </p:spPr>
                    <p:txBody>
                      <a:bodyPr/>
                      <a:lstStyle/>
                      <a:p>
                        <a:endParaRPr lang="zh-CN" altLang="en-US"/>
                      </a:p>
                    </p:txBody>
                  </p:sp>
                </p:grpSp>
                <p:sp>
                  <p:nvSpPr>
                    <p:cNvPr id="105511" name="Line 91"/>
                    <p:cNvSpPr>
                      <a:spLocks noChangeShapeType="1"/>
                    </p:cNvSpPr>
                    <p:nvPr/>
                  </p:nvSpPr>
                  <p:spPr bwMode="auto">
                    <a:xfrm>
                      <a:off x="406" y="282"/>
                      <a:ext cx="1" cy="618"/>
                    </a:xfrm>
                    <a:prstGeom prst="line">
                      <a:avLst/>
                    </a:prstGeom>
                    <a:noFill/>
                    <a:ln w="9525">
                      <a:solidFill>
                        <a:srgbClr val="000000"/>
                      </a:solidFill>
                      <a:round/>
                      <a:tailEnd type="triangle" w="med" len="med"/>
                    </a:ln>
                  </p:spPr>
                  <p:txBody>
                    <a:bodyPr/>
                    <a:lstStyle/>
                    <a:p>
                      <a:endParaRPr lang="zh-CN" altLang="en-US"/>
                    </a:p>
                  </p:txBody>
                </p:sp>
              </p:grpSp>
              <p:grpSp>
                <p:nvGrpSpPr>
                  <p:cNvPr id="105496" name="Group 92"/>
                  <p:cNvGrpSpPr/>
                  <p:nvPr/>
                </p:nvGrpSpPr>
                <p:grpSpPr bwMode="auto">
                  <a:xfrm>
                    <a:off x="1461" y="0"/>
                    <a:ext cx="580" cy="1314"/>
                    <a:chOff x="0" y="0"/>
                    <a:chExt cx="580" cy="1314"/>
                  </a:xfrm>
                </p:grpSpPr>
                <p:grpSp>
                  <p:nvGrpSpPr>
                    <p:cNvPr id="105506" name="Group 93"/>
                    <p:cNvGrpSpPr/>
                    <p:nvPr/>
                  </p:nvGrpSpPr>
                  <p:grpSpPr bwMode="auto">
                    <a:xfrm>
                      <a:off x="0" y="0"/>
                      <a:ext cx="580" cy="1314"/>
                      <a:chOff x="0" y="0"/>
                      <a:chExt cx="580" cy="1314"/>
                    </a:xfrm>
                  </p:grpSpPr>
                  <p:sp>
                    <p:nvSpPr>
                      <p:cNvPr id="105508" name="AutoShape 94"/>
                      <p:cNvSpPr>
                        <a:spLocks noChangeArrowheads="1"/>
                      </p:cNvSpPr>
                      <p:nvPr/>
                    </p:nvSpPr>
                    <p:spPr bwMode="auto">
                      <a:xfrm>
                        <a:off x="0" y="909"/>
                        <a:ext cx="580" cy="405"/>
                      </a:xfrm>
                      <a:prstGeom prst="roundRect">
                        <a:avLst>
                          <a:gd name="adj" fmla="val 16667"/>
                        </a:avLst>
                      </a:prstGeom>
                      <a:solidFill>
                        <a:srgbClr val="FFFFFF"/>
                      </a:solidFill>
                      <a:ln w="9525">
                        <a:solidFill>
                          <a:srgbClr val="000000"/>
                        </a:solidFill>
                        <a:round/>
                      </a:ln>
                    </p:spPr>
                    <p:txBody>
                      <a:bodyPr lIns="0" tIns="0" rIns="0" bIns="0"/>
                      <a:lstStyle/>
                      <a:p>
                        <a:pPr marL="457200" indent="-457200" algn="just">
                          <a:spcBef>
                            <a:spcPct val="20000"/>
                          </a:spcBef>
                          <a:buSzPct val="85000"/>
                        </a:pPr>
                        <a:r>
                          <a:rPr lang="zh-CN" altLang="zh-CN" sz="1600">
                            <a:latin typeface="Times New Roman" panose="02020603050405020304" pitchFamily="18" charset="0"/>
                          </a:rPr>
                          <a:t>  +</a:t>
                        </a:r>
                        <a:endParaRPr lang="zh-CN" altLang="zh-CN" sz="1600">
                          <a:latin typeface="Times New Roman" panose="02020603050405020304" pitchFamily="18" charset="0"/>
                          <a:ea typeface="楷体_GB2312"/>
                          <a:cs typeface="楷体_GB2312"/>
                        </a:endParaRPr>
                      </a:p>
                    </p:txBody>
                  </p:sp>
                  <p:sp>
                    <p:nvSpPr>
                      <p:cNvPr id="105509" name="Line 95"/>
                      <p:cNvSpPr>
                        <a:spLocks noChangeShapeType="1"/>
                      </p:cNvSpPr>
                      <p:nvPr/>
                    </p:nvSpPr>
                    <p:spPr bwMode="auto">
                      <a:xfrm>
                        <a:off x="166" y="0"/>
                        <a:ext cx="1" cy="900"/>
                      </a:xfrm>
                      <a:prstGeom prst="line">
                        <a:avLst/>
                      </a:prstGeom>
                      <a:noFill/>
                      <a:ln w="9525">
                        <a:solidFill>
                          <a:srgbClr val="000000"/>
                        </a:solidFill>
                        <a:round/>
                        <a:tailEnd type="triangle" w="med" len="med"/>
                      </a:ln>
                    </p:spPr>
                    <p:txBody>
                      <a:bodyPr/>
                      <a:lstStyle/>
                      <a:p>
                        <a:endParaRPr lang="zh-CN" altLang="en-US"/>
                      </a:p>
                    </p:txBody>
                  </p:sp>
                </p:grpSp>
                <p:sp>
                  <p:nvSpPr>
                    <p:cNvPr id="105507" name="Line 96"/>
                    <p:cNvSpPr>
                      <a:spLocks noChangeShapeType="1"/>
                    </p:cNvSpPr>
                    <p:nvPr/>
                  </p:nvSpPr>
                  <p:spPr bwMode="auto">
                    <a:xfrm>
                      <a:off x="399" y="402"/>
                      <a:ext cx="11" cy="510"/>
                    </a:xfrm>
                    <a:prstGeom prst="line">
                      <a:avLst/>
                    </a:prstGeom>
                    <a:noFill/>
                    <a:ln w="9525">
                      <a:solidFill>
                        <a:srgbClr val="000000"/>
                      </a:solidFill>
                      <a:round/>
                      <a:tailEnd type="triangle" w="med" len="med"/>
                    </a:ln>
                  </p:spPr>
                  <p:txBody>
                    <a:bodyPr/>
                    <a:lstStyle/>
                    <a:p>
                      <a:endParaRPr lang="zh-CN" altLang="en-US"/>
                    </a:p>
                  </p:txBody>
                </p:sp>
              </p:grpSp>
              <p:grpSp>
                <p:nvGrpSpPr>
                  <p:cNvPr id="105497" name="Group 97"/>
                  <p:cNvGrpSpPr/>
                  <p:nvPr/>
                </p:nvGrpSpPr>
                <p:grpSpPr bwMode="auto">
                  <a:xfrm>
                    <a:off x="2192" y="0"/>
                    <a:ext cx="580" cy="1314"/>
                    <a:chOff x="0" y="0"/>
                    <a:chExt cx="580" cy="1314"/>
                  </a:xfrm>
                </p:grpSpPr>
                <p:grpSp>
                  <p:nvGrpSpPr>
                    <p:cNvPr id="105502" name="Group 98"/>
                    <p:cNvGrpSpPr/>
                    <p:nvPr/>
                  </p:nvGrpSpPr>
                  <p:grpSpPr bwMode="auto">
                    <a:xfrm>
                      <a:off x="0" y="0"/>
                      <a:ext cx="580" cy="1314"/>
                      <a:chOff x="0" y="0"/>
                      <a:chExt cx="580" cy="1314"/>
                    </a:xfrm>
                  </p:grpSpPr>
                  <p:sp>
                    <p:nvSpPr>
                      <p:cNvPr id="105504" name="AutoShape 99"/>
                      <p:cNvSpPr>
                        <a:spLocks noChangeArrowheads="1"/>
                      </p:cNvSpPr>
                      <p:nvPr/>
                    </p:nvSpPr>
                    <p:spPr bwMode="auto">
                      <a:xfrm>
                        <a:off x="0" y="909"/>
                        <a:ext cx="580" cy="405"/>
                      </a:xfrm>
                      <a:prstGeom prst="roundRect">
                        <a:avLst>
                          <a:gd name="adj" fmla="val 16667"/>
                        </a:avLst>
                      </a:prstGeom>
                      <a:solidFill>
                        <a:srgbClr val="FFFFFF"/>
                      </a:solidFill>
                      <a:ln w="9525">
                        <a:solidFill>
                          <a:srgbClr val="000000"/>
                        </a:solidFill>
                        <a:round/>
                      </a:ln>
                    </p:spPr>
                    <p:txBody>
                      <a:bodyPr lIns="0" tIns="0" rIns="0" bIns="0"/>
                      <a:lstStyle/>
                      <a:p>
                        <a:pPr marL="457200" indent="-457200" algn="just">
                          <a:spcBef>
                            <a:spcPct val="20000"/>
                          </a:spcBef>
                          <a:buSzPct val="85000"/>
                        </a:pPr>
                        <a:r>
                          <a:rPr lang="zh-CN" altLang="zh-CN" sz="1600">
                            <a:latin typeface="Times New Roman" panose="02020603050405020304" pitchFamily="18" charset="0"/>
                          </a:rPr>
                          <a:t>  +</a:t>
                        </a:r>
                        <a:endParaRPr lang="zh-CN" altLang="zh-CN" sz="1600">
                          <a:latin typeface="Times New Roman" panose="02020603050405020304" pitchFamily="18" charset="0"/>
                          <a:ea typeface="楷体_GB2312"/>
                          <a:cs typeface="楷体_GB2312"/>
                        </a:endParaRPr>
                      </a:p>
                    </p:txBody>
                  </p:sp>
                  <p:sp>
                    <p:nvSpPr>
                      <p:cNvPr id="105505" name="Line 100"/>
                      <p:cNvSpPr>
                        <a:spLocks noChangeShapeType="1"/>
                      </p:cNvSpPr>
                      <p:nvPr/>
                    </p:nvSpPr>
                    <p:spPr bwMode="auto">
                      <a:xfrm>
                        <a:off x="166" y="0"/>
                        <a:ext cx="1" cy="900"/>
                      </a:xfrm>
                      <a:prstGeom prst="line">
                        <a:avLst/>
                      </a:prstGeom>
                      <a:noFill/>
                      <a:ln w="9525">
                        <a:solidFill>
                          <a:srgbClr val="000000"/>
                        </a:solidFill>
                        <a:round/>
                        <a:tailEnd type="triangle" w="med" len="med"/>
                      </a:ln>
                    </p:spPr>
                    <p:txBody>
                      <a:bodyPr/>
                      <a:lstStyle/>
                      <a:p>
                        <a:endParaRPr lang="zh-CN" altLang="en-US"/>
                      </a:p>
                    </p:txBody>
                  </p:sp>
                </p:grpSp>
                <p:sp>
                  <p:nvSpPr>
                    <p:cNvPr id="105503" name="Line 101"/>
                    <p:cNvSpPr>
                      <a:spLocks noChangeShapeType="1"/>
                    </p:cNvSpPr>
                    <p:nvPr/>
                  </p:nvSpPr>
                  <p:spPr bwMode="auto">
                    <a:xfrm>
                      <a:off x="418" y="528"/>
                      <a:ext cx="1" cy="390"/>
                    </a:xfrm>
                    <a:prstGeom prst="line">
                      <a:avLst/>
                    </a:prstGeom>
                    <a:noFill/>
                    <a:ln w="9525">
                      <a:solidFill>
                        <a:srgbClr val="000000"/>
                      </a:solidFill>
                      <a:round/>
                      <a:tailEnd type="triangle" w="med" len="med"/>
                    </a:ln>
                  </p:spPr>
                  <p:txBody>
                    <a:bodyPr/>
                    <a:lstStyle/>
                    <a:p>
                      <a:endParaRPr lang="zh-CN" altLang="en-US"/>
                    </a:p>
                  </p:txBody>
                </p:sp>
              </p:grpSp>
              <p:grpSp>
                <p:nvGrpSpPr>
                  <p:cNvPr id="105498" name="Group 102"/>
                  <p:cNvGrpSpPr/>
                  <p:nvPr/>
                </p:nvGrpSpPr>
                <p:grpSpPr bwMode="auto">
                  <a:xfrm>
                    <a:off x="2916" y="9"/>
                    <a:ext cx="580" cy="1314"/>
                    <a:chOff x="0" y="0"/>
                    <a:chExt cx="580" cy="1314"/>
                  </a:xfrm>
                </p:grpSpPr>
                <p:sp>
                  <p:nvSpPr>
                    <p:cNvPr id="105500" name="AutoShape 103"/>
                    <p:cNvSpPr>
                      <a:spLocks noChangeArrowheads="1"/>
                    </p:cNvSpPr>
                    <p:nvPr/>
                  </p:nvSpPr>
                  <p:spPr bwMode="auto">
                    <a:xfrm>
                      <a:off x="0" y="909"/>
                      <a:ext cx="580" cy="405"/>
                    </a:xfrm>
                    <a:prstGeom prst="roundRect">
                      <a:avLst>
                        <a:gd name="adj" fmla="val 16667"/>
                      </a:avLst>
                    </a:prstGeom>
                    <a:solidFill>
                      <a:srgbClr val="FFFFFF"/>
                    </a:solidFill>
                    <a:ln w="9525">
                      <a:solidFill>
                        <a:srgbClr val="000000"/>
                      </a:solidFill>
                      <a:round/>
                    </a:ln>
                  </p:spPr>
                  <p:txBody>
                    <a:bodyPr lIns="0" tIns="0" rIns="0" bIns="0"/>
                    <a:lstStyle/>
                    <a:p>
                      <a:pPr marL="457200" indent="-457200" algn="just">
                        <a:spcBef>
                          <a:spcPct val="20000"/>
                        </a:spcBef>
                        <a:buSzPct val="85000"/>
                      </a:pPr>
                      <a:r>
                        <a:rPr lang="zh-CN" altLang="zh-CN" sz="1600">
                          <a:latin typeface="Times New Roman" panose="02020603050405020304" pitchFamily="18" charset="0"/>
                        </a:rPr>
                        <a:t>  +</a:t>
                      </a:r>
                      <a:endParaRPr lang="zh-CN" altLang="zh-CN" sz="1600">
                        <a:latin typeface="Times New Roman" panose="02020603050405020304" pitchFamily="18" charset="0"/>
                        <a:ea typeface="楷体_GB2312"/>
                        <a:cs typeface="楷体_GB2312"/>
                      </a:endParaRPr>
                    </a:p>
                  </p:txBody>
                </p:sp>
                <p:sp>
                  <p:nvSpPr>
                    <p:cNvPr id="105501" name="Line 104"/>
                    <p:cNvSpPr>
                      <a:spLocks noChangeShapeType="1"/>
                    </p:cNvSpPr>
                    <p:nvPr/>
                  </p:nvSpPr>
                  <p:spPr bwMode="auto">
                    <a:xfrm>
                      <a:off x="166" y="0"/>
                      <a:ext cx="1" cy="900"/>
                    </a:xfrm>
                    <a:prstGeom prst="line">
                      <a:avLst/>
                    </a:prstGeom>
                    <a:noFill/>
                    <a:ln w="9525">
                      <a:solidFill>
                        <a:srgbClr val="000000"/>
                      </a:solidFill>
                      <a:round/>
                      <a:tailEnd type="triangle" w="med" len="med"/>
                    </a:ln>
                  </p:spPr>
                  <p:txBody>
                    <a:bodyPr/>
                    <a:lstStyle/>
                    <a:p>
                      <a:endParaRPr lang="zh-CN" altLang="en-US"/>
                    </a:p>
                  </p:txBody>
                </p:sp>
              </p:grpSp>
              <p:sp>
                <p:nvSpPr>
                  <p:cNvPr id="105499" name="Line 105"/>
                  <p:cNvSpPr>
                    <a:spLocks noChangeShapeType="1"/>
                  </p:cNvSpPr>
                  <p:nvPr/>
                </p:nvSpPr>
                <p:spPr bwMode="auto">
                  <a:xfrm>
                    <a:off x="3324" y="636"/>
                    <a:ext cx="11" cy="291"/>
                  </a:xfrm>
                  <a:prstGeom prst="line">
                    <a:avLst/>
                  </a:prstGeom>
                  <a:noFill/>
                  <a:ln w="9525">
                    <a:solidFill>
                      <a:srgbClr val="000000"/>
                    </a:solidFill>
                    <a:round/>
                    <a:tailEnd type="triangle" w="med" len="med"/>
                  </a:ln>
                </p:spPr>
                <p:txBody>
                  <a:bodyPr/>
                  <a:lstStyle/>
                  <a:p>
                    <a:endParaRPr lang="zh-CN" altLang="en-US"/>
                  </a:p>
                </p:txBody>
              </p:sp>
            </p:grpSp>
            <p:grpSp>
              <p:nvGrpSpPr>
                <p:cNvPr id="105485" name="Group 106"/>
                <p:cNvGrpSpPr/>
                <p:nvPr/>
              </p:nvGrpSpPr>
              <p:grpSpPr bwMode="auto">
                <a:xfrm>
                  <a:off x="1824" y="5845"/>
                  <a:ext cx="2991" cy="1091"/>
                  <a:chOff x="0" y="0"/>
                  <a:chExt cx="2991" cy="1091"/>
                </a:xfrm>
              </p:grpSpPr>
              <p:sp>
                <p:nvSpPr>
                  <p:cNvPr id="105486" name="Line 107"/>
                  <p:cNvSpPr>
                    <a:spLocks noChangeShapeType="1"/>
                  </p:cNvSpPr>
                  <p:nvPr/>
                </p:nvSpPr>
                <p:spPr bwMode="auto">
                  <a:xfrm>
                    <a:off x="0" y="562"/>
                    <a:ext cx="2980" cy="1"/>
                  </a:xfrm>
                  <a:prstGeom prst="line">
                    <a:avLst/>
                  </a:prstGeom>
                  <a:noFill/>
                  <a:ln w="9525">
                    <a:solidFill>
                      <a:srgbClr val="000000"/>
                    </a:solidFill>
                    <a:round/>
                  </a:ln>
                </p:spPr>
                <p:txBody>
                  <a:bodyPr/>
                  <a:lstStyle/>
                  <a:p>
                    <a:endParaRPr lang="zh-CN" altLang="en-US"/>
                  </a:p>
                </p:txBody>
              </p:sp>
              <p:sp>
                <p:nvSpPr>
                  <p:cNvPr id="105487" name="Text Box 108"/>
                  <p:cNvSpPr txBox="1">
                    <a:spLocks noChangeArrowheads="1"/>
                  </p:cNvSpPr>
                  <p:nvPr/>
                </p:nvSpPr>
                <p:spPr bwMode="auto">
                  <a:xfrm>
                    <a:off x="1608" y="802"/>
                    <a:ext cx="901" cy="280"/>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altLang="zh-CN" sz="1600" i="1">
                        <a:latin typeface="Times New Roman" panose="02020603050405020304" pitchFamily="18" charset="0"/>
                      </a:rPr>
                      <a:t>CV</a:t>
                    </a:r>
                    <a:r>
                      <a:rPr lang="zh-CN" altLang="zh-CN" sz="1600" i="1" baseline="-25000">
                        <a:latin typeface="Times New Roman" panose="02020603050405020304" pitchFamily="18" charset="0"/>
                      </a:rPr>
                      <a:t>i</a:t>
                    </a:r>
                    <a:r>
                      <a:rPr lang="zh-CN" altLang="zh-CN" sz="1600" baseline="-25000">
                        <a:latin typeface="Times New Roman" panose="02020603050405020304" pitchFamily="18" charset="0"/>
                      </a:rPr>
                      <a:t>+1</a:t>
                    </a:r>
                    <a:r>
                      <a:rPr lang="zh-CN" altLang="zh-CN" sz="1600" i="1" baseline="-25000">
                        <a:latin typeface="Times New Roman" panose="02020603050405020304" pitchFamily="18" charset="0"/>
                      </a:rPr>
                      <a:t> </a:t>
                    </a:r>
                    <a:r>
                      <a:rPr lang="zh-CN" altLang="zh-CN" sz="1600">
                        <a:latin typeface="Times New Roman" panose="02020603050405020304" pitchFamily="18" charset="0"/>
                      </a:rPr>
                      <a:t>(160)</a:t>
                    </a:r>
                    <a:endParaRPr lang="zh-CN" altLang="zh-CN" sz="1600">
                      <a:latin typeface="Times New Roman" panose="02020603050405020304" pitchFamily="18" charset="0"/>
                      <a:ea typeface="楷体_GB2312"/>
                      <a:cs typeface="楷体_GB2312"/>
                    </a:endParaRPr>
                  </a:p>
                </p:txBody>
              </p:sp>
              <p:sp>
                <p:nvSpPr>
                  <p:cNvPr id="105488" name="Line 109"/>
                  <p:cNvSpPr>
                    <a:spLocks noChangeShapeType="1"/>
                  </p:cNvSpPr>
                  <p:nvPr/>
                </p:nvSpPr>
                <p:spPr bwMode="auto">
                  <a:xfrm>
                    <a:off x="10" y="0"/>
                    <a:ext cx="0" cy="579"/>
                  </a:xfrm>
                  <a:prstGeom prst="line">
                    <a:avLst/>
                  </a:prstGeom>
                  <a:noFill/>
                  <a:ln w="9525">
                    <a:solidFill>
                      <a:srgbClr val="000000"/>
                    </a:solidFill>
                    <a:round/>
                    <a:tailEnd type="triangle" w="med" len="med"/>
                  </a:ln>
                </p:spPr>
                <p:txBody>
                  <a:bodyPr/>
                  <a:lstStyle/>
                  <a:p>
                    <a:endParaRPr lang="zh-CN" altLang="en-US"/>
                  </a:p>
                </p:txBody>
              </p:sp>
              <p:sp>
                <p:nvSpPr>
                  <p:cNvPr id="105489" name="Line 110"/>
                  <p:cNvSpPr>
                    <a:spLocks noChangeShapeType="1"/>
                  </p:cNvSpPr>
                  <p:nvPr/>
                </p:nvSpPr>
                <p:spPr bwMode="auto">
                  <a:xfrm>
                    <a:off x="756" y="0"/>
                    <a:ext cx="0" cy="579"/>
                  </a:xfrm>
                  <a:prstGeom prst="line">
                    <a:avLst/>
                  </a:prstGeom>
                  <a:noFill/>
                  <a:ln w="9525">
                    <a:solidFill>
                      <a:srgbClr val="000000"/>
                    </a:solidFill>
                    <a:round/>
                    <a:tailEnd type="triangle" w="med" len="med"/>
                  </a:ln>
                </p:spPr>
                <p:txBody>
                  <a:bodyPr/>
                  <a:lstStyle/>
                  <a:p>
                    <a:endParaRPr lang="zh-CN" altLang="en-US"/>
                  </a:p>
                </p:txBody>
              </p:sp>
              <p:sp>
                <p:nvSpPr>
                  <p:cNvPr id="105490" name="Line 111"/>
                  <p:cNvSpPr>
                    <a:spLocks noChangeShapeType="1"/>
                  </p:cNvSpPr>
                  <p:nvPr/>
                </p:nvSpPr>
                <p:spPr bwMode="auto">
                  <a:xfrm>
                    <a:off x="1503" y="0"/>
                    <a:ext cx="0" cy="579"/>
                  </a:xfrm>
                  <a:prstGeom prst="line">
                    <a:avLst/>
                  </a:prstGeom>
                  <a:noFill/>
                  <a:ln w="9525">
                    <a:solidFill>
                      <a:srgbClr val="000000"/>
                    </a:solidFill>
                    <a:round/>
                    <a:tailEnd type="triangle" w="med" len="med"/>
                  </a:ln>
                </p:spPr>
                <p:txBody>
                  <a:bodyPr/>
                  <a:lstStyle/>
                  <a:p>
                    <a:endParaRPr lang="zh-CN" altLang="en-US"/>
                  </a:p>
                </p:txBody>
              </p:sp>
              <p:sp>
                <p:nvSpPr>
                  <p:cNvPr id="105491" name="Line 112"/>
                  <p:cNvSpPr>
                    <a:spLocks noChangeShapeType="1"/>
                  </p:cNvSpPr>
                  <p:nvPr/>
                </p:nvSpPr>
                <p:spPr bwMode="auto">
                  <a:xfrm>
                    <a:off x="2250" y="2"/>
                    <a:ext cx="1" cy="579"/>
                  </a:xfrm>
                  <a:prstGeom prst="line">
                    <a:avLst/>
                  </a:prstGeom>
                  <a:noFill/>
                  <a:ln w="9525">
                    <a:solidFill>
                      <a:srgbClr val="000000"/>
                    </a:solidFill>
                    <a:round/>
                    <a:tailEnd type="triangle" w="med" len="med"/>
                  </a:ln>
                </p:spPr>
                <p:txBody>
                  <a:bodyPr/>
                  <a:lstStyle/>
                  <a:p>
                    <a:endParaRPr lang="zh-CN" altLang="en-US"/>
                  </a:p>
                </p:txBody>
              </p:sp>
              <p:sp>
                <p:nvSpPr>
                  <p:cNvPr id="105492" name="Line 113"/>
                  <p:cNvSpPr>
                    <a:spLocks noChangeShapeType="1"/>
                  </p:cNvSpPr>
                  <p:nvPr/>
                </p:nvSpPr>
                <p:spPr bwMode="auto">
                  <a:xfrm>
                    <a:off x="1510" y="542"/>
                    <a:ext cx="1" cy="549"/>
                  </a:xfrm>
                  <a:prstGeom prst="line">
                    <a:avLst/>
                  </a:prstGeom>
                  <a:noFill/>
                  <a:ln w="9525">
                    <a:solidFill>
                      <a:srgbClr val="000000"/>
                    </a:solidFill>
                    <a:round/>
                    <a:tailEnd type="triangle" w="med" len="med"/>
                  </a:ln>
                </p:spPr>
                <p:txBody>
                  <a:bodyPr/>
                  <a:lstStyle/>
                  <a:p>
                    <a:endParaRPr lang="zh-CN" altLang="en-US"/>
                  </a:p>
                </p:txBody>
              </p:sp>
              <p:sp>
                <p:nvSpPr>
                  <p:cNvPr id="105493" name="Line 114"/>
                  <p:cNvSpPr>
                    <a:spLocks noChangeShapeType="1"/>
                  </p:cNvSpPr>
                  <p:nvPr/>
                </p:nvSpPr>
                <p:spPr bwMode="auto">
                  <a:xfrm>
                    <a:off x="2990" y="2"/>
                    <a:ext cx="1" cy="579"/>
                  </a:xfrm>
                  <a:prstGeom prst="line">
                    <a:avLst/>
                  </a:prstGeom>
                  <a:noFill/>
                  <a:ln w="9525">
                    <a:solidFill>
                      <a:srgbClr val="000000"/>
                    </a:solidFill>
                    <a:round/>
                    <a:tailEnd type="triangle" w="med" len="med"/>
                  </a:ln>
                </p:spPr>
                <p:txBody>
                  <a:bodyPr/>
                  <a:lstStyle/>
                  <a:p>
                    <a:endParaRPr lang="zh-CN" altLang="en-US"/>
                  </a:p>
                </p:txBody>
              </p:sp>
            </p:grpSp>
          </p:grpSp>
        </p:grpSp>
      </p:gr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body" idx="1"/>
          </p:nvPr>
        </p:nvSpPr>
        <p:spPr>
          <a:xfrm>
            <a:off x="468313" y="1052513"/>
            <a:ext cx="8175625" cy="5405437"/>
          </a:xfrm>
        </p:spPr>
        <p:txBody>
          <a:bodyPr>
            <a:spAutoFit/>
          </a:bodyPr>
          <a:lstStyle/>
          <a:p>
            <a:pPr eaLnBrk="1" hangingPunct="1"/>
            <a:r>
              <a:rPr lang="zh-CN" altLang="en-US" smtClean="0"/>
              <a:t>步骤5: 输出</a:t>
            </a:r>
            <a:endParaRPr lang="zh-CN" altLang="en-US" smtClean="0"/>
          </a:p>
          <a:p>
            <a:pPr lvl="1" eaLnBrk="1" hangingPunct="1"/>
            <a:r>
              <a:rPr lang="zh-CN" altLang="en-US" sz="2400" b="1" smtClean="0"/>
              <a:t>第</a:t>
            </a:r>
            <a:r>
              <a:rPr lang="zh-CN" altLang="en-US" sz="2400" b="1" i="1" smtClean="0"/>
              <a:t>L</a:t>
            </a:r>
            <a:r>
              <a:rPr lang="zh-CN" altLang="en-US" sz="2400" b="1" smtClean="0"/>
              <a:t>个分组处理后的输出值即是消息</a:t>
            </a:r>
            <a:r>
              <a:rPr lang="zh-CN" altLang="en-US" sz="2400" b="1" i="1" smtClean="0"/>
              <a:t>x</a:t>
            </a:r>
            <a:r>
              <a:rPr lang="zh-CN" altLang="en-US" sz="2400" b="1" smtClean="0"/>
              <a:t>的散列值</a:t>
            </a:r>
            <a:r>
              <a:rPr lang="zh-CN" altLang="en-US" sz="2400" b="1" i="1" smtClean="0"/>
              <a:t>MD</a:t>
            </a:r>
            <a:r>
              <a:rPr lang="zh-CN" altLang="en-US" sz="2400" b="1" smtClean="0"/>
              <a:t>(</a:t>
            </a:r>
            <a:r>
              <a:rPr lang="zh-CN" altLang="en-US" sz="2400" b="1" i="1" smtClean="0"/>
              <a:t>x</a:t>
            </a:r>
            <a:r>
              <a:rPr lang="zh-CN" altLang="en-US" sz="2400" b="1" smtClean="0"/>
              <a:t>)</a:t>
            </a:r>
            <a:endParaRPr lang="zh-CN" altLang="en-US" sz="2400" b="1" smtClean="0"/>
          </a:p>
          <a:p>
            <a:pPr lvl="1" eaLnBrk="1" hangingPunct="1"/>
            <a:r>
              <a:rPr lang="zh-CN" altLang="en-US" sz="2400" b="1" smtClean="0"/>
              <a:t>SHA</a:t>
            </a:r>
            <a:r>
              <a:rPr lang="zh-CN" altLang="en-US" sz="2400" b="1" smtClean="0">
                <a:sym typeface="Symbol" panose="05050102010706020507" pitchFamily="18" charset="2"/>
              </a:rPr>
              <a:t></a:t>
            </a:r>
            <a:r>
              <a:rPr lang="zh-CN" altLang="en-US" sz="2400" b="1" smtClean="0"/>
              <a:t>1的处理过程归纳如下：</a:t>
            </a:r>
            <a:endParaRPr lang="zh-CN" altLang="en-US" sz="2400" b="1" i="1" smtClean="0"/>
          </a:p>
          <a:p>
            <a:pPr lvl="2" eaLnBrk="1" hangingPunct="1"/>
            <a:r>
              <a:rPr lang="zh-CN" altLang="en-US" b="1" i="1" smtClean="0"/>
              <a:t>CV</a:t>
            </a:r>
            <a:r>
              <a:rPr lang="zh-CN" altLang="en-US" b="1" baseline="-25000" smtClean="0"/>
              <a:t>0</a:t>
            </a:r>
            <a:r>
              <a:rPr lang="zh-CN" altLang="en-US" b="1" smtClean="0"/>
              <a:t>=</a:t>
            </a:r>
            <a:r>
              <a:rPr lang="zh-CN" altLang="en-US" b="1" i="1" smtClean="0"/>
              <a:t>IV</a:t>
            </a:r>
            <a:endParaRPr lang="zh-CN" altLang="en-US" b="1" i="1" smtClean="0"/>
          </a:p>
          <a:p>
            <a:pPr lvl="2" eaLnBrk="1" hangingPunct="1"/>
            <a:r>
              <a:rPr lang="zh-CN" altLang="en-US" b="1" i="1" smtClean="0"/>
              <a:t> CV</a:t>
            </a:r>
            <a:r>
              <a:rPr lang="zh-CN" altLang="en-US" b="1" i="1" baseline="-25000" smtClean="0"/>
              <a:t>i</a:t>
            </a:r>
            <a:r>
              <a:rPr lang="zh-CN" altLang="en-US" b="1" smtClean="0"/>
              <a:t>=SUM</a:t>
            </a:r>
            <a:r>
              <a:rPr lang="zh-CN" altLang="en-US" b="1" baseline="-25000" smtClean="0"/>
              <a:t>32</a:t>
            </a:r>
            <a:r>
              <a:rPr lang="zh-CN" altLang="en-US" b="1" smtClean="0"/>
              <a:t>(</a:t>
            </a:r>
            <a:r>
              <a:rPr lang="zh-CN" altLang="en-US" b="1" i="1" smtClean="0"/>
              <a:t>CV</a:t>
            </a:r>
            <a:r>
              <a:rPr lang="zh-CN" altLang="en-US" b="1" i="1" baseline="-25000" smtClean="0"/>
              <a:t>i-1</a:t>
            </a:r>
            <a:r>
              <a:rPr lang="zh-CN" altLang="en-US" b="1" smtClean="0"/>
              <a:t>,</a:t>
            </a:r>
            <a:r>
              <a:rPr lang="zh-CN" altLang="en-US" b="1" i="1" smtClean="0"/>
              <a:t> </a:t>
            </a:r>
            <a:r>
              <a:rPr lang="zh-CN" altLang="en-US" b="1" smtClean="0"/>
              <a:t>ABCDE</a:t>
            </a:r>
            <a:r>
              <a:rPr lang="zh-CN" altLang="en-US" b="1" i="1" baseline="-25000" smtClean="0"/>
              <a:t>i</a:t>
            </a:r>
            <a:r>
              <a:rPr lang="zh-CN" altLang="en-US" b="1" smtClean="0"/>
              <a:t> ) (</a:t>
            </a:r>
            <a:r>
              <a:rPr lang="zh-CN" altLang="en-US" b="1" i="1" smtClean="0"/>
              <a:t>i</a:t>
            </a:r>
            <a:r>
              <a:rPr lang="zh-CN" altLang="en-US" b="1" smtClean="0"/>
              <a:t>=0,1,…,</a:t>
            </a:r>
            <a:r>
              <a:rPr lang="zh-CN" altLang="en-US" b="1" i="1" smtClean="0"/>
              <a:t> L</a:t>
            </a:r>
            <a:r>
              <a:rPr lang="zh-CN" altLang="en-US" b="1" smtClean="0">
                <a:sym typeface="Symbol" panose="05050102010706020507" pitchFamily="18" charset="2"/>
              </a:rPr>
              <a:t></a:t>
            </a:r>
            <a:r>
              <a:rPr lang="zh-CN" altLang="en-US" b="1" smtClean="0"/>
              <a:t>1)</a:t>
            </a:r>
            <a:endParaRPr lang="zh-CN" altLang="en-US" b="1" smtClean="0"/>
          </a:p>
          <a:p>
            <a:pPr lvl="2" eaLnBrk="1" hangingPunct="1"/>
            <a:r>
              <a:rPr lang="zh-CN" altLang="en-US" b="1" i="1" smtClean="0"/>
              <a:t>MD</a:t>
            </a:r>
            <a:r>
              <a:rPr lang="zh-CN" altLang="en-US" b="1" smtClean="0"/>
              <a:t>=</a:t>
            </a:r>
            <a:r>
              <a:rPr lang="zh-CN" altLang="en-US" b="1" i="1" smtClean="0"/>
              <a:t> CV</a:t>
            </a:r>
            <a:r>
              <a:rPr lang="zh-CN" altLang="en-US" b="1" i="1" baseline="-25000" smtClean="0"/>
              <a:t>L</a:t>
            </a:r>
            <a:r>
              <a:rPr lang="zh-CN" altLang="en-US" b="1" baseline="-25000" smtClean="0">
                <a:sym typeface="Symbol" panose="05050102010706020507" pitchFamily="18" charset="2"/>
              </a:rPr>
              <a:t></a:t>
            </a:r>
            <a:r>
              <a:rPr lang="zh-CN" altLang="en-US" b="1" baseline="-25000" smtClean="0"/>
              <a:t>1</a:t>
            </a:r>
            <a:endParaRPr lang="zh-CN" altLang="en-US" b="1" baseline="-25000" smtClean="0"/>
          </a:p>
          <a:p>
            <a:pPr lvl="1" eaLnBrk="1" hangingPunct="1"/>
            <a:r>
              <a:rPr lang="zh-CN" altLang="en-US" sz="2400" b="1" smtClean="0"/>
              <a:t>其中：</a:t>
            </a:r>
            <a:endParaRPr lang="zh-CN" altLang="en-US" sz="2400" b="1" i="1" smtClean="0"/>
          </a:p>
          <a:p>
            <a:pPr lvl="2" eaLnBrk="1" hangingPunct="1"/>
            <a:r>
              <a:rPr lang="zh-CN" altLang="en-US" b="1" i="1" smtClean="0"/>
              <a:t>IV</a:t>
            </a:r>
            <a:r>
              <a:rPr lang="zh-CN" altLang="en-US" b="1" smtClean="0"/>
              <a:t> =第三步定义的缓冲区ABCDE的初值</a:t>
            </a:r>
            <a:endParaRPr lang="zh-CN" altLang="en-US" b="1" smtClean="0"/>
          </a:p>
          <a:p>
            <a:pPr lvl="2" eaLnBrk="1" hangingPunct="1"/>
            <a:r>
              <a:rPr lang="zh-CN" altLang="en-US" b="1" smtClean="0"/>
              <a:t>ABCDE</a:t>
            </a:r>
            <a:r>
              <a:rPr lang="zh-CN" altLang="en-US" b="1" i="1" baseline="-25000" smtClean="0"/>
              <a:t>i</a:t>
            </a:r>
            <a:r>
              <a:rPr lang="zh-CN" altLang="en-US" b="1" smtClean="0"/>
              <a:t> =处理第</a:t>
            </a:r>
            <a:r>
              <a:rPr lang="zh-CN" altLang="en-US" b="1" i="1" smtClean="0"/>
              <a:t>i</a:t>
            </a:r>
            <a:r>
              <a:rPr lang="zh-CN" altLang="en-US" b="1" smtClean="0"/>
              <a:t>个消息分组时最后一轮的输出</a:t>
            </a:r>
            <a:endParaRPr lang="zh-CN" altLang="en-US" b="1" i="1" smtClean="0"/>
          </a:p>
          <a:p>
            <a:pPr lvl="2" eaLnBrk="1" hangingPunct="1"/>
            <a:r>
              <a:rPr lang="zh-CN" altLang="en-US" b="1" i="1" smtClean="0"/>
              <a:t>L</a:t>
            </a:r>
            <a:r>
              <a:rPr lang="zh-CN" altLang="en-US" b="1" smtClean="0"/>
              <a:t> =消息经第一步和第二步处理后分组的个数</a:t>
            </a:r>
            <a:endParaRPr lang="zh-CN" altLang="en-US" b="1" smtClean="0"/>
          </a:p>
          <a:p>
            <a:pPr lvl="2" eaLnBrk="1" hangingPunct="1"/>
            <a:r>
              <a:rPr lang="zh-CN" altLang="en-US" b="1" smtClean="0"/>
              <a:t>SUM</a:t>
            </a:r>
            <a:r>
              <a:rPr lang="zh-CN" altLang="en-US" b="1" baseline="-25000" smtClean="0"/>
              <a:t>32</a:t>
            </a:r>
            <a:r>
              <a:rPr lang="zh-CN" altLang="en-US" b="1" smtClean="0"/>
              <a:t>=对输入字的模2</a:t>
            </a:r>
            <a:r>
              <a:rPr lang="zh-CN" altLang="en-US" b="1" baseline="30000" smtClean="0"/>
              <a:t>32</a:t>
            </a:r>
            <a:r>
              <a:rPr lang="zh-CN" altLang="en-US" b="1" smtClean="0"/>
              <a:t>相加</a:t>
            </a:r>
            <a:endParaRPr lang="zh-CN" altLang="en-US" b="1" i="1" smtClean="0"/>
          </a:p>
          <a:p>
            <a:pPr lvl="2" eaLnBrk="1" hangingPunct="1"/>
            <a:r>
              <a:rPr lang="zh-CN" altLang="en-US" b="1" i="1" smtClean="0"/>
              <a:t>MD </a:t>
            </a:r>
            <a:r>
              <a:rPr lang="zh-CN" altLang="en-US" b="1" smtClean="0"/>
              <a:t>=散列值.</a:t>
            </a:r>
            <a:endParaRPr lang="zh-CN" altLang="en-US" b="1"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34925" y="44450"/>
            <a:ext cx="7112000" cy="765175"/>
          </a:xfrm>
        </p:spPr>
        <p:txBody>
          <a:bodyPr/>
          <a:lstStyle/>
          <a:p>
            <a:pPr algn="l" eaLnBrk="1" hangingPunct="1"/>
            <a:r>
              <a:rPr lang="zh-CN" altLang="en-US" sz="3600" b="1" smtClean="0">
                <a:latin typeface="幼圆" panose="02010509060101010101" pitchFamily="49" charset="-122"/>
              </a:rPr>
              <a:t>3.2 SHA</a:t>
            </a:r>
            <a:r>
              <a:rPr lang="zh-CN" altLang="en-US" sz="3600" b="1" smtClean="0">
                <a:latin typeface="幼圆" panose="02010509060101010101" pitchFamily="49" charset="-122"/>
                <a:sym typeface="Symbol" panose="05050102010706020507" pitchFamily="18" charset="2"/>
              </a:rPr>
              <a:t></a:t>
            </a:r>
            <a:r>
              <a:rPr lang="zh-CN" altLang="en-US" sz="3600" b="1" smtClean="0">
                <a:latin typeface="幼圆" panose="02010509060101010101" pitchFamily="49" charset="-122"/>
              </a:rPr>
              <a:t>1的压缩函数</a:t>
            </a:r>
            <a:r>
              <a:rPr lang="zh-CN" altLang="en-US" sz="3600" b="1" i="1" smtClean="0">
                <a:latin typeface="幼圆" panose="02010509060101010101" pitchFamily="49" charset="-122"/>
              </a:rPr>
              <a:t>H</a:t>
            </a:r>
            <a:r>
              <a:rPr lang="zh-CN" altLang="en-US" sz="3600" b="1" baseline="-25000" smtClean="0">
                <a:latin typeface="幼圆" panose="02010509060101010101" pitchFamily="49" charset="-122"/>
              </a:rPr>
              <a:t>SHA</a:t>
            </a:r>
            <a:r>
              <a:rPr lang="zh-CN" altLang="en-US" sz="3600" smtClean="0"/>
              <a:t> </a:t>
            </a:r>
            <a:endParaRPr lang="zh-CN" altLang="en-US" sz="3600" smtClean="0"/>
          </a:p>
        </p:txBody>
      </p:sp>
      <p:sp>
        <p:nvSpPr>
          <p:cNvPr id="14340" name="Rectangle 3"/>
          <p:cNvSpPr>
            <a:spLocks noGrp="1" noChangeArrowheads="1"/>
          </p:cNvSpPr>
          <p:nvPr>
            <p:ph type="body" idx="1"/>
          </p:nvPr>
        </p:nvSpPr>
        <p:spPr>
          <a:xfrm>
            <a:off x="0" y="728663"/>
            <a:ext cx="8324850" cy="1187450"/>
          </a:xfrm>
        </p:spPr>
        <p:txBody>
          <a:bodyPr>
            <a:spAutoFit/>
          </a:bodyPr>
          <a:lstStyle/>
          <a:p>
            <a:pPr lvl="1" eaLnBrk="1" hangingPunct="1"/>
            <a:r>
              <a:rPr lang="zh-CN" sz="2400" smtClean="0"/>
              <a:t>压缩函数</a:t>
            </a:r>
            <a:r>
              <a:rPr lang="zh-CN" altLang="zh-CN" sz="2400" i="1" smtClean="0"/>
              <a:t>H</a:t>
            </a:r>
            <a:r>
              <a:rPr lang="zh-CN" altLang="zh-CN" sz="2400" baseline="-25000" smtClean="0"/>
              <a:t>SHA</a:t>
            </a:r>
            <a:r>
              <a:rPr lang="zh-CN" sz="2400" smtClean="0"/>
              <a:t>的四轮处理过程的算法结构相同，每一轮要对缓冲区</a:t>
            </a:r>
            <a:r>
              <a:rPr lang="zh-CN" altLang="zh-CN" sz="2400" smtClean="0"/>
              <a:t>ABCDE</a:t>
            </a:r>
            <a:r>
              <a:rPr lang="zh-CN" sz="2400" smtClean="0"/>
              <a:t>进行</a:t>
            </a:r>
            <a:r>
              <a:rPr lang="zh-CN" altLang="zh-CN" sz="2400" smtClean="0"/>
              <a:t>20</a:t>
            </a:r>
            <a:r>
              <a:rPr lang="zh-CN" sz="2400" smtClean="0"/>
              <a:t>次迭代，每次迭代的运算形式为</a:t>
            </a:r>
            <a:endParaRPr lang="zh-CN" sz="2400" smtClean="0"/>
          </a:p>
        </p:txBody>
      </p:sp>
      <p:sp>
        <p:nvSpPr>
          <p:cNvPr id="14341" name="Rectangle 4"/>
          <p:cNvSpPr>
            <a:spLocks noChangeArrowheads="1"/>
          </p:cNvSpPr>
          <p:nvPr/>
        </p:nvSpPr>
        <p:spPr bwMode="auto">
          <a:xfrm>
            <a:off x="0" y="3319463"/>
            <a:ext cx="9144000" cy="0"/>
          </a:xfrm>
          <a:prstGeom prst="rect">
            <a:avLst/>
          </a:prstGeom>
          <a:noFill/>
          <a:ln w="9525">
            <a:noFill/>
            <a:miter lim="800000"/>
          </a:ln>
        </p:spPr>
        <p:txBody>
          <a:bodyPr wrap="none" lIns="0" tIns="0" rIns="0" bIns="0" anchor="ctr">
            <a:spAutoFit/>
          </a:bodyPr>
          <a:lstStyle/>
          <a:p>
            <a:endParaRPr lang="zh-CN" altLang="en-US"/>
          </a:p>
        </p:txBody>
      </p:sp>
      <p:sp>
        <p:nvSpPr>
          <p:cNvPr id="14342" name="Rectangle 5"/>
          <p:cNvSpPr>
            <a:spLocks noChangeArrowheads="1"/>
          </p:cNvSpPr>
          <p:nvPr/>
        </p:nvSpPr>
        <p:spPr bwMode="auto">
          <a:xfrm>
            <a:off x="0" y="3309938"/>
            <a:ext cx="9144000" cy="0"/>
          </a:xfrm>
          <a:prstGeom prst="rect">
            <a:avLst/>
          </a:prstGeom>
          <a:noFill/>
          <a:ln w="9525">
            <a:noFill/>
            <a:miter lim="800000"/>
          </a:ln>
        </p:spPr>
        <p:txBody>
          <a:bodyPr wrap="none" lIns="0" tIns="0" rIns="0" bIns="0" anchor="ctr">
            <a:spAutoFit/>
          </a:bodyPr>
          <a:lstStyle/>
          <a:p>
            <a:endParaRPr lang="zh-CN" altLang="en-US"/>
          </a:p>
        </p:txBody>
      </p:sp>
      <p:graphicFrame>
        <p:nvGraphicFramePr>
          <p:cNvPr id="14338" name="Object 6"/>
          <p:cNvGraphicFramePr>
            <a:graphicFrameLocks noChangeAspect="1"/>
          </p:cNvGraphicFramePr>
          <p:nvPr/>
        </p:nvGraphicFramePr>
        <p:xfrm>
          <a:off x="1331913" y="1844675"/>
          <a:ext cx="6794500" cy="412750"/>
        </p:xfrm>
        <a:graphic>
          <a:graphicData uri="http://schemas.openxmlformats.org/presentationml/2006/ole">
            <mc:AlternateContent xmlns:mc="http://schemas.openxmlformats.org/markup-compatibility/2006">
              <mc:Choice xmlns:v="urn:schemas-microsoft-com:vml" Requires="v">
                <p:oleObj spid="_x0000_s14337" name="" r:id="rId1" imgW="94183200" imgH="5791200" progId="Equation.3">
                  <p:embed/>
                </p:oleObj>
              </mc:Choice>
              <mc:Fallback>
                <p:oleObj name="" r:id="rId1" imgW="94183200" imgH="5791200" progId="Equation.3">
                  <p:embed/>
                  <p:pic>
                    <p:nvPicPr>
                      <p:cNvPr id="0" name="Object 6"/>
                      <p:cNvPicPr>
                        <a:picLocks noChangeAspect="1"/>
                      </p:cNvPicPr>
                      <p:nvPr/>
                    </p:nvPicPr>
                    <p:blipFill>
                      <a:blip r:embed="rId2"/>
                      <a:stretch>
                        <a:fillRect/>
                      </a:stretch>
                    </p:blipFill>
                    <p:spPr>
                      <a:xfrm>
                        <a:off x="1331913" y="1844675"/>
                        <a:ext cx="6794500" cy="412750"/>
                      </a:xfrm>
                      <a:prstGeom prst="rect">
                        <a:avLst/>
                      </a:prstGeom>
                      <a:noFill/>
                      <a:ln w="9525">
                        <a:noFill/>
                      </a:ln>
                    </p:spPr>
                  </p:pic>
                </p:oleObj>
              </mc:Fallback>
            </mc:AlternateContent>
          </a:graphicData>
        </a:graphic>
      </p:graphicFrame>
      <p:grpSp>
        <p:nvGrpSpPr>
          <p:cNvPr id="14343" name="Group 7"/>
          <p:cNvGrpSpPr/>
          <p:nvPr/>
        </p:nvGrpSpPr>
        <p:grpSpPr bwMode="auto">
          <a:xfrm>
            <a:off x="3419475" y="2627313"/>
            <a:ext cx="5130800" cy="4230687"/>
            <a:chOff x="0" y="0"/>
            <a:chExt cx="3232" cy="2665"/>
          </a:xfrm>
        </p:grpSpPr>
        <p:sp>
          <p:nvSpPr>
            <p:cNvPr id="14345" name="Rectangle 8"/>
            <p:cNvSpPr>
              <a:spLocks noChangeArrowheads="1"/>
            </p:cNvSpPr>
            <p:nvPr/>
          </p:nvSpPr>
          <p:spPr bwMode="auto">
            <a:xfrm>
              <a:off x="0" y="0"/>
              <a:ext cx="3232" cy="2665"/>
            </a:xfrm>
            <a:prstGeom prst="rect">
              <a:avLst/>
            </a:prstGeom>
            <a:solidFill>
              <a:srgbClr val="F3FBA3"/>
            </a:solidFill>
            <a:ln w="25400">
              <a:solidFill>
                <a:schemeClr val="tx1"/>
              </a:solidFill>
              <a:miter lim="800000"/>
            </a:ln>
          </p:spPr>
          <p:txBody>
            <a:bodyPr wrap="none" anchor="ctr"/>
            <a:lstStyle/>
            <a:p>
              <a:endParaRPr lang="zh-CN" altLang="en-US"/>
            </a:p>
          </p:txBody>
        </p:sp>
        <p:grpSp>
          <p:nvGrpSpPr>
            <p:cNvPr id="14346" name="Group 9"/>
            <p:cNvGrpSpPr>
              <a:grpSpLocks noChangeAspect="1"/>
            </p:cNvGrpSpPr>
            <p:nvPr/>
          </p:nvGrpSpPr>
          <p:grpSpPr bwMode="auto">
            <a:xfrm>
              <a:off x="141" y="56"/>
              <a:ext cx="2977" cy="2496"/>
              <a:chOff x="0" y="0"/>
              <a:chExt cx="6478" cy="5430"/>
            </a:xfrm>
          </p:grpSpPr>
          <p:sp>
            <p:nvSpPr>
              <p:cNvPr id="14347" name="AutoShape 10"/>
              <p:cNvSpPr>
                <a:spLocks noChangeAspect="1" noChangeArrowheads="1"/>
              </p:cNvSpPr>
              <p:nvPr/>
            </p:nvSpPr>
            <p:spPr bwMode="auto">
              <a:xfrm>
                <a:off x="0" y="0"/>
                <a:ext cx="6478" cy="5430"/>
              </a:xfrm>
              <a:prstGeom prst="rect">
                <a:avLst/>
              </a:prstGeom>
              <a:noFill/>
              <a:ln w="9525">
                <a:noFill/>
                <a:miter lim="800000"/>
              </a:ln>
            </p:spPr>
            <p:txBody>
              <a:bodyPr/>
              <a:lstStyle/>
              <a:p>
                <a:endParaRPr lang="zh-CN" altLang="en-US"/>
              </a:p>
            </p:txBody>
          </p:sp>
          <p:grpSp>
            <p:nvGrpSpPr>
              <p:cNvPr id="14348" name="Group 11"/>
              <p:cNvGrpSpPr/>
              <p:nvPr/>
            </p:nvGrpSpPr>
            <p:grpSpPr bwMode="auto">
              <a:xfrm>
                <a:off x="220" y="156"/>
                <a:ext cx="6258" cy="5175"/>
                <a:chOff x="0" y="0"/>
                <a:chExt cx="6258" cy="5175"/>
              </a:xfrm>
            </p:grpSpPr>
            <p:sp>
              <p:nvSpPr>
                <p:cNvPr id="14349" name="Line 12"/>
                <p:cNvSpPr>
                  <a:spLocks noChangeShapeType="1"/>
                </p:cNvSpPr>
                <p:nvPr/>
              </p:nvSpPr>
              <p:spPr bwMode="auto">
                <a:xfrm>
                  <a:off x="2424" y="435"/>
                  <a:ext cx="2" cy="390"/>
                </a:xfrm>
                <a:prstGeom prst="line">
                  <a:avLst/>
                </a:prstGeom>
                <a:noFill/>
                <a:ln w="9525">
                  <a:solidFill>
                    <a:srgbClr val="000000"/>
                  </a:solidFill>
                  <a:round/>
                  <a:tailEnd type="triangle" w="med" len="med"/>
                </a:ln>
              </p:spPr>
              <p:txBody>
                <a:bodyPr/>
                <a:lstStyle/>
                <a:p>
                  <a:endParaRPr lang="zh-CN" altLang="en-US"/>
                </a:p>
              </p:txBody>
            </p:sp>
            <p:sp>
              <p:nvSpPr>
                <p:cNvPr id="14350" name="Line 13"/>
                <p:cNvSpPr>
                  <a:spLocks noChangeShapeType="1"/>
                </p:cNvSpPr>
                <p:nvPr/>
              </p:nvSpPr>
              <p:spPr bwMode="auto">
                <a:xfrm flipH="1">
                  <a:off x="2546" y="435"/>
                  <a:ext cx="1078" cy="399"/>
                </a:xfrm>
                <a:prstGeom prst="line">
                  <a:avLst/>
                </a:prstGeom>
                <a:noFill/>
                <a:ln w="9525">
                  <a:solidFill>
                    <a:srgbClr val="000000"/>
                  </a:solidFill>
                  <a:round/>
                  <a:tailEnd type="triangle" w="med" len="med"/>
                </a:ln>
              </p:spPr>
              <p:txBody>
                <a:bodyPr/>
                <a:lstStyle/>
                <a:p>
                  <a:endParaRPr lang="zh-CN" altLang="en-US"/>
                </a:p>
              </p:txBody>
            </p:sp>
            <p:sp>
              <p:nvSpPr>
                <p:cNvPr id="14351" name="Line 14"/>
                <p:cNvSpPr>
                  <a:spLocks noChangeShapeType="1"/>
                </p:cNvSpPr>
                <p:nvPr/>
              </p:nvSpPr>
              <p:spPr bwMode="auto">
                <a:xfrm>
                  <a:off x="1868" y="435"/>
                  <a:ext cx="262" cy="390"/>
                </a:xfrm>
                <a:prstGeom prst="line">
                  <a:avLst/>
                </a:prstGeom>
                <a:noFill/>
                <a:ln w="9525">
                  <a:solidFill>
                    <a:srgbClr val="000000"/>
                  </a:solidFill>
                  <a:round/>
                  <a:tailEnd type="triangle" w="med" len="med"/>
                </a:ln>
              </p:spPr>
              <p:txBody>
                <a:bodyPr/>
                <a:lstStyle/>
                <a:p>
                  <a:endParaRPr lang="zh-CN" altLang="en-US"/>
                </a:p>
              </p:txBody>
            </p:sp>
            <p:grpSp>
              <p:nvGrpSpPr>
                <p:cNvPr id="14352" name="Group 15"/>
                <p:cNvGrpSpPr/>
                <p:nvPr/>
              </p:nvGrpSpPr>
              <p:grpSpPr bwMode="auto">
                <a:xfrm>
                  <a:off x="0" y="0"/>
                  <a:ext cx="6258" cy="5175"/>
                  <a:chOff x="0" y="0"/>
                  <a:chExt cx="6258" cy="5175"/>
                </a:xfrm>
              </p:grpSpPr>
              <p:grpSp>
                <p:nvGrpSpPr>
                  <p:cNvPr id="14353" name="Group 16"/>
                  <p:cNvGrpSpPr/>
                  <p:nvPr/>
                </p:nvGrpSpPr>
                <p:grpSpPr bwMode="auto">
                  <a:xfrm>
                    <a:off x="0" y="0"/>
                    <a:ext cx="5508" cy="435"/>
                    <a:chOff x="0" y="0"/>
                    <a:chExt cx="5508" cy="435"/>
                  </a:xfrm>
                </p:grpSpPr>
                <p:sp>
                  <p:nvSpPr>
                    <p:cNvPr id="14406" name="Text Box 17"/>
                    <p:cNvSpPr txBox="1">
                      <a:spLocks noChangeArrowheads="1"/>
                    </p:cNvSpPr>
                    <p:nvPr/>
                  </p:nvSpPr>
                  <p:spPr bwMode="auto">
                    <a:xfrm>
                      <a:off x="0" y="0"/>
                      <a:ext cx="1096" cy="435"/>
                    </a:xfrm>
                    <a:prstGeom prst="rect">
                      <a:avLst/>
                    </a:prstGeom>
                    <a:solidFill>
                      <a:srgbClr val="FFFFFF"/>
                    </a:solidFill>
                    <a:ln w="9525">
                      <a:solidFill>
                        <a:srgbClr val="000000"/>
                      </a:solidFill>
                      <a:miter lim="800000"/>
                    </a:ln>
                  </p:spPr>
                  <p:txBody>
                    <a:bodyPr/>
                    <a:lstStyle/>
                    <a:p>
                      <a:pPr marL="457200" indent="-457200" algn="just">
                        <a:spcBef>
                          <a:spcPct val="20000"/>
                        </a:spcBef>
                        <a:buSzPct val="85000"/>
                      </a:pPr>
                      <a:r>
                        <a:rPr lang="zh-CN" altLang="zh-CN" sz="1600">
                          <a:latin typeface="Times New Roman" panose="02020603050405020304" pitchFamily="18" charset="0"/>
                        </a:rPr>
                        <a:t>   A</a:t>
                      </a:r>
                      <a:endParaRPr lang="zh-CN" altLang="zh-CN" sz="1600">
                        <a:latin typeface="Times New Roman" panose="02020603050405020304" pitchFamily="18" charset="0"/>
                        <a:ea typeface="楷体_GB2312"/>
                        <a:cs typeface="楷体_GB2312"/>
                      </a:endParaRPr>
                    </a:p>
                  </p:txBody>
                </p:sp>
                <p:sp>
                  <p:nvSpPr>
                    <p:cNvPr id="14407" name="Text Box 18"/>
                    <p:cNvSpPr txBox="1">
                      <a:spLocks noChangeArrowheads="1"/>
                    </p:cNvSpPr>
                    <p:nvPr/>
                  </p:nvSpPr>
                  <p:spPr bwMode="auto">
                    <a:xfrm>
                      <a:off x="1108" y="0"/>
                      <a:ext cx="1094" cy="435"/>
                    </a:xfrm>
                    <a:prstGeom prst="rect">
                      <a:avLst/>
                    </a:prstGeom>
                    <a:solidFill>
                      <a:srgbClr val="FFFFFF"/>
                    </a:solidFill>
                    <a:ln w="9525">
                      <a:solidFill>
                        <a:srgbClr val="000000"/>
                      </a:solidFill>
                      <a:miter lim="800000"/>
                    </a:ln>
                  </p:spPr>
                  <p:txBody>
                    <a:bodyPr/>
                    <a:lstStyle/>
                    <a:p>
                      <a:pPr marL="457200" indent="-457200" algn="just">
                        <a:spcBef>
                          <a:spcPct val="20000"/>
                        </a:spcBef>
                        <a:buSzPct val="85000"/>
                      </a:pPr>
                      <a:r>
                        <a:rPr lang="zh-CN" altLang="zh-CN" sz="1600">
                          <a:latin typeface="Times New Roman" panose="02020603050405020304" pitchFamily="18" charset="0"/>
                        </a:rPr>
                        <a:t>   B</a:t>
                      </a:r>
                      <a:endParaRPr lang="zh-CN" altLang="zh-CN" sz="1600">
                        <a:latin typeface="Times New Roman" panose="02020603050405020304" pitchFamily="18" charset="0"/>
                        <a:ea typeface="楷体_GB2312"/>
                        <a:cs typeface="楷体_GB2312"/>
                      </a:endParaRPr>
                    </a:p>
                  </p:txBody>
                </p:sp>
                <p:sp>
                  <p:nvSpPr>
                    <p:cNvPr id="14408" name="Text Box 19"/>
                    <p:cNvSpPr txBox="1">
                      <a:spLocks noChangeArrowheads="1"/>
                    </p:cNvSpPr>
                    <p:nvPr/>
                  </p:nvSpPr>
                  <p:spPr bwMode="auto">
                    <a:xfrm>
                      <a:off x="2210" y="0"/>
                      <a:ext cx="1096" cy="435"/>
                    </a:xfrm>
                    <a:prstGeom prst="rect">
                      <a:avLst/>
                    </a:prstGeom>
                    <a:solidFill>
                      <a:srgbClr val="FFFFFF"/>
                    </a:solidFill>
                    <a:ln w="9525">
                      <a:solidFill>
                        <a:srgbClr val="000000"/>
                      </a:solidFill>
                      <a:miter lim="800000"/>
                    </a:ln>
                  </p:spPr>
                  <p:txBody>
                    <a:bodyPr/>
                    <a:lstStyle/>
                    <a:p>
                      <a:pPr marL="457200" indent="-457200" algn="just">
                        <a:spcBef>
                          <a:spcPct val="20000"/>
                        </a:spcBef>
                        <a:buSzPct val="85000"/>
                      </a:pPr>
                      <a:r>
                        <a:rPr lang="zh-CN" altLang="zh-CN" sz="1600">
                          <a:latin typeface="Times New Roman" panose="02020603050405020304" pitchFamily="18" charset="0"/>
                          <a:ea typeface="楷体_GB2312"/>
                          <a:cs typeface="楷体_GB2312"/>
                        </a:rPr>
                        <a:t>   C</a:t>
                      </a:r>
                      <a:endParaRPr lang="zh-CN" altLang="zh-CN" sz="1600">
                        <a:latin typeface="Times New Roman" panose="02020603050405020304" pitchFamily="18" charset="0"/>
                        <a:ea typeface="楷体_GB2312"/>
                        <a:cs typeface="楷体_GB2312"/>
                      </a:endParaRPr>
                    </a:p>
                  </p:txBody>
                </p:sp>
                <p:sp>
                  <p:nvSpPr>
                    <p:cNvPr id="14409" name="Text Box 20"/>
                    <p:cNvSpPr txBox="1">
                      <a:spLocks noChangeArrowheads="1"/>
                    </p:cNvSpPr>
                    <p:nvPr/>
                  </p:nvSpPr>
                  <p:spPr bwMode="auto">
                    <a:xfrm>
                      <a:off x="3314" y="0"/>
                      <a:ext cx="1094" cy="435"/>
                    </a:xfrm>
                    <a:prstGeom prst="rect">
                      <a:avLst/>
                    </a:prstGeom>
                    <a:solidFill>
                      <a:srgbClr val="FFFFFF"/>
                    </a:solidFill>
                    <a:ln w="9525">
                      <a:solidFill>
                        <a:srgbClr val="000000"/>
                      </a:solidFill>
                      <a:miter lim="800000"/>
                    </a:ln>
                  </p:spPr>
                  <p:txBody>
                    <a:bodyPr/>
                    <a:lstStyle/>
                    <a:p>
                      <a:pPr marL="457200" indent="-457200" algn="just">
                        <a:spcBef>
                          <a:spcPct val="20000"/>
                        </a:spcBef>
                        <a:buSzPct val="85000"/>
                      </a:pPr>
                      <a:r>
                        <a:rPr lang="zh-CN" altLang="zh-CN" sz="1600">
                          <a:latin typeface="Times New Roman" panose="02020603050405020304" pitchFamily="18" charset="0"/>
                        </a:rPr>
                        <a:t>   D</a:t>
                      </a:r>
                      <a:endParaRPr lang="zh-CN" altLang="zh-CN" sz="1600">
                        <a:latin typeface="Times New Roman" panose="02020603050405020304" pitchFamily="18" charset="0"/>
                        <a:ea typeface="楷体_GB2312"/>
                        <a:cs typeface="楷体_GB2312"/>
                      </a:endParaRPr>
                    </a:p>
                  </p:txBody>
                </p:sp>
                <p:sp>
                  <p:nvSpPr>
                    <p:cNvPr id="14410" name="Text Box 21"/>
                    <p:cNvSpPr txBox="1">
                      <a:spLocks noChangeArrowheads="1"/>
                    </p:cNvSpPr>
                    <p:nvPr/>
                  </p:nvSpPr>
                  <p:spPr bwMode="auto">
                    <a:xfrm>
                      <a:off x="4412" y="0"/>
                      <a:ext cx="1096" cy="435"/>
                    </a:xfrm>
                    <a:prstGeom prst="rect">
                      <a:avLst/>
                    </a:prstGeom>
                    <a:solidFill>
                      <a:srgbClr val="FFFFFF"/>
                    </a:solidFill>
                    <a:ln w="9525">
                      <a:solidFill>
                        <a:srgbClr val="000000"/>
                      </a:solidFill>
                      <a:miter lim="800000"/>
                    </a:ln>
                  </p:spPr>
                  <p:txBody>
                    <a:bodyPr/>
                    <a:lstStyle/>
                    <a:p>
                      <a:pPr marL="457200" indent="-457200" algn="just">
                        <a:spcBef>
                          <a:spcPct val="20000"/>
                        </a:spcBef>
                        <a:buSzPct val="85000"/>
                      </a:pPr>
                      <a:r>
                        <a:rPr lang="zh-CN" altLang="zh-CN" sz="1600">
                          <a:latin typeface="Times New Roman" panose="02020603050405020304" pitchFamily="18" charset="0"/>
                        </a:rPr>
                        <a:t>   E</a:t>
                      </a:r>
                      <a:endParaRPr lang="zh-CN" altLang="zh-CN" sz="1600">
                        <a:latin typeface="Times New Roman" panose="02020603050405020304" pitchFamily="18" charset="0"/>
                        <a:ea typeface="楷体_GB2312"/>
                        <a:cs typeface="楷体_GB2312"/>
                      </a:endParaRPr>
                    </a:p>
                  </p:txBody>
                </p:sp>
              </p:grpSp>
              <p:grpSp>
                <p:nvGrpSpPr>
                  <p:cNvPr id="14354" name="Group 22"/>
                  <p:cNvGrpSpPr/>
                  <p:nvPr/>
                </p:nvGrpSpPr>
                <p:grpSpPr bwMode="auto">
                  <a:xfrm>
                    <a:off x="0" y="4251"/>
                    <a:ext cx="5488" cy="924"/>
                    <a:chOff x="0" y="0"/>
                    <a:chExt cx="5488" cy="924"/>
                  </a:xfrm>
                </p:grpSpPr>
                <p:sp>
                  <p:nvSpPr>
                    <p:cNvPr id="14396" name="Text Box 23"/>
                    <p:cNvSpPr txBox="1">
                      <a:spLocks noChangeArrowheads="1"/>
                    </p:cNvSpPr>
                    <p:nvPr/>
                  </p:nvSpPr>
                  <p:spPr bwMode="auto">
                    <a:xfrm>
                      <a:off x="0" y="489"/>
                      <a:ext cx="1096" cy="435"/>
                    </a:xfrm>
                    <a:prstGeom prst="rect">
                      <a:avLst/>
                    </a:prstGeom>
                    <a:solidFill>
                      <a:srgbClr val="FFFFFF"/>
                    </a:solidFill>
                    <a:ln w="9525">
                      <a:solidFill>
                        <a:srgbClr val="000000"/>
                      </a:solidFill>
                      <a:miter lim="800000"/>
                    </a:ln>
                  </p:spPr>
                  <p:txBody>
                    <a:bodyPr/>
                    <a:lstStyle/>
                    <a:p>
                      <a:pPr marL="457200" indent="-457200" algn="just">
                        <a:spcBef>
                          <a:spcPct val="20000"/>
                        </a:spcBef>
                        <a:buSzPct val="85000"/>
                      </a:pPr>
                      <a:r>
                        <a:rPr lang="zh-CN" altLang="zh-CN" sz="1600">
                          <a:latin typeface="Times New Roman" panose="02020603050405020304" pitchFamily="18" charset="0"/>
                        </a:rPr>
                        <a:t>   A</a:t>
                      </a:r>
                      <a:endParaRPr lang="zh-CN" altLang="zh-CN" sz="1600">
                        <a:latin typeface="Times New Roman" panose="02020603050405020304" pitchFamily="18" charset="0"/>
                        <a:ea typeface="楷体_GB2312"/>
                        <a:cs typeface="楷体_GB2312"/>
                      </a:endParaRPr>
                    </a:p>
                  </p:txBody>
                </p:sp>
                <p:sp>
                  <p:nvSpPr>
                    <p:cNvPr id="14397" name="Text Box 24"/>
                    <p:cNvSpPr txBox="1">
                      <a:spLocks noChangeArrowheads="1"/>
                    </p:cNvSpPr>
                    <p:nvPr/>
                  </p:nvSpPr>
                  <p:spPr bwMode="auto">
                    <a:xfrm>
                      <a:off x="1105" y="501"/>
                      <a:ext cx="1094" cy="423"/>
                    </a:xfrm>
                    <a:prstGeom prst="rect">
                      <a:avLst/>
                    </a:prstGeom>
                    <a:solidFill>
                      <a:srgbClr val="FFFFFF"/>
                    </a:solidFill>
                    <a:ln w="9525">
                      <a:solidFill>
                        <a:srgbClr val="000000"/>
                      </a:solidFill>
                      <a:miter lim="800000"/>
                    </a:ln>
                  </p:spPr>
                  <p:txBody>
                    <a:bodyPr/>
                    <a:lstStyle/>
                    <a:p>
                      <a:pPr marL="457200" indent="-457200" algn="just">
                        <a:spcBef>
                          <a:spcPct val="20000"/>
                        </a:spcBef>
                        <a:buSzPct val="85000"/>
                      </a:pPr>
                      <a:r>
                        <a:rPr lang="zh-CN" altLang="zh-CN" sz="1600">
                          <a:latin typeface="Times New Roman" panose="02020603050405020304" pitchFamily="18" charset="0"/>
                        </a:rPr>
                        <a:t>   B</a:t>
                      </a:r>
                      <a:endParaRPr lang="zh-CN" altLang="zh-CN" sz="1600">
                        <a:latin typeface="Times New Roman" panose="02020603050405020304" pitchFamily="18" charset="0"/>
                        <a:ea typeface="楷体_GB2312"/>
                        <a:cs typeface="楷体_GB2312"/>
                      </a:endParaRPr>
                    </a:p>
                  </p:txBody>
                </p:sp>
                <p:sp>
                  <p:nvSpPr>
                    <p:cNvPr id="14398" name="Text Box 25"/>
                    <p:cNvSpPr txBox="1">
                      <a:spLocks noChangeArrowheads="1"/>
                    </p:cNvSpPr>
                    <p:nvPr/>
                  </p:nvSpPr>
                  <p:spPr bwMode="auto">
                    <a:xfrm>
                      <a:off x="2212" y="489"/>
                      <a:ext cx="1096" cy="435"/>
                    </a:xfrm>
                    <a:prstGeom prst="rect">
                      <a:avLst/>
                    </a:prstGeom>
                    <a:solidFill>
                      <a:srgbClr val="FFFFFF"/>
                    </a:solidFill>
                    <a:ln w="9525">
                      <a:solidFill>
                        <a:srgbClr val="000000"/>
                      </a:solidFill>
                      <a:miter lim="800000"/>
                    </a:ln>
                  </p:spPr>
                  <p:txBody>
                    <a:bodyPr/>
                    <a:lstStyle/>
                    <a:p>
                      <a:pPr marL="457200" indent="-457200" algn="just">
                        <a:spcBef>
                          <a:spcPct val="20000"/>
                        </a:spcBef>
                        <a:buSzPct val="85000"/>
                      </a:pPr>
                      <a:r>
                        <a:rPr lang="zh-CN" altLang="zh-CN" sz="1600">
                          <a:latin typeface="Times New Roman" panose="02020603050405020304" pitchFamily="18" charset="0"/>
                        </a:rPr>
                        <a:t>   C</a:t>
                      </a:r>
                      <a:endParaRPr lang="zh-CN" altLang="zh-CN" sz="1600">
                        <a:latin typeface="Times New Roman" panose="02020603050405020304" pitchFamily="18" charset="0"/>
                        <a:ea typeface="楷体_GB2312"/>
                        <a:cs typeface="楷体_GB2312"/>
                      </a:endParaRPr>
                    </a:p>
                  </p:txBody>
                </p:sp>
                <p:sp>
                  <p:nvSpPr>
                    <p:cNvPr id="14399" name="Text Box 26"/>
                    <p:cNvSpPr txBox="1">
                      <a:spLocks noChangeArrowheads="1"/>
                    </p:cNvSpPr>
                    <p:nvPr/>
                  </p:nvSpPr>
                  <p:spPr bwMode="auto">
                    <a:xfrm>
                      <a:off x="3314" y="489"/>
                      <a:ext cx="1094" cy="435"/>
                    </a:xfrm>
                    <a:prstGeom prst="rect">
                      <a:avLst/>
                    </a:prstGeom>
                    <a:solidFill>
                      <a:srgbClr val="FFFFFF"/>
                    </a:solidFill>
                    <a:ln w="9525">
                      <a:solidFill>
                        <a:srgbClr val="000000"/>
                      </a:solidFill>
                      <a:miter lim="800000"/>
                    </a:ln>
                  </p:spPr>
                  <p:txBody>
                    <a:bodyPr/>
                    <a:lstStyle/>
                    <a:p>
                      <a:pPr marL="457200" indent="-457200" algn="just">
                        <a:spcBef>
                          <a:spcPct val="20000"/>
                        </a:spcBef>
                        <a:buSzPct val="85000"/>
                      </a:pPr>
                      <a:r>
                        <a:rPr lang="zh-CN" altLang="zh-CN" sz="1600">
                          <a:latin typeface="Times New Roman" panose="02020603050405020304" pitchFamily="18" charset="0"/>
                        </a:rPr>
                        <a:t>   D</a:t>
                      </a:r>
                      <a:endParaRPr lang="zh-CN" altLang="zh-CN" sz="1600">
                        <a:latin typeface="Times New Roman" panose="02020603050405020304" pitchFamily="18" charset="0"/>
                        <a:ea typeface="楷体_GB2312"/>
                        <a:cs typeface="楷体_GB2312"/>
                      </a:endParaRPr>
                    </a:p>
                  </p:txBody>
                </p:sp>
                <p:sp>
                  <p:nvSpPr>
                    <p:cNvPr id="14400" name="Line 27"/>
                    <p:cNvSpPr>
                      <a:spLocks noChangeShapeType="1"/>
                    </p:cNvSpPr>
                    <p:nvPr/>
                  </p:nvSpPr>
                  <p:spPr bwMode="auto">
                    <a:xfrm>
                      <a:off x="548" y="0"/>
                      <a:ext cx="1" cy="480"/>
                    </a:xfrm>
                    <a:prstGeom prst="line">
                      <a:avLst/>
                    </a:prstGeom>
                    <a:noFill/>
                    <a:ln w="9525">
                      <a:solidFill>
                        <a:srgbClr val="000000"/>
                      </a:solidFill>
                      <a:round/>
                      <a:tailEnd type="triangle" w="med" len="med"/>
                    </a:ln>
                  </p:spPr>
                  <p:txBody>
                    <a:bodyPr/>
                    <a:lstStyle/>
                    <a:p>
                      <a:endParaRPr lang="zh-CN" altLang="en-US"/>
                    </a:p>
                  </p:txBody>
                </p:sp>
                <p:sp>
                  <p:nvSpPr>
                    <p:cNvPr id="14401" name="Line 28"/>
                    <p:cNvSpPr>
                      <a:spLocks noChangeShapeType="1"/>
                    </p:cNvSpPr>
                    <p:nvPr/>
                  </p:nvSpPr>
                  <p:spPr bwMode="auto">
                    <a:xfrm>
                      <a:off x="1682" y="0"/>
                      <a:ext cx="1" cy="480"/>
                    </a:xfrm>
                    <a:prstGeom prst="line">
                      <a:avLst/>
                    </a:prstGeom>
                    <a:noFill/>
                    <a:ln w="9525">
                      <a:solidFill>
                        <a:srgbClr val="000000"/>
                      </a:solidFill>
                      <a:round/>
                      <a:tailEnd type="triangle" w="med" len="med"/>
                    </a:ln>
                  </p:spPr>
                  <p:txBody>
                    <a:bodyPr/>
                    <a:lstStyle/>
                    <a:p>
                      <a:endParaRPr lang="zh-CN" altLang="en-US"/>
                    </a:p>
                  </p:txBody>
                </p:sp>
                <p:sp>
                  <p:nvSpPr>
                    <p:cNvPr id="14402" name="Line 29"/>
                    <p:cNvSpPr>
                      <a:spLocks noChangeShapeType="1"/>
                    </p:cNvSpPr>
                    <p:nvPr/>
                  </p:nvSpPr>
                  <p:spPr bwMode="auto">
                    <a:xfrm>
                      <a:off x="2817" y="12"/>
                      <a:ext cx="1" cy="480"/>
                    </a:xfrm>
                    <a:prstGeom prst="line">
                      <a:avLst/>
                    </a:prstGeom>
                    <a:noFill/>
                    <a:ln w="9525">
                      <a:solidFill>
                        <a:srgbClr val="000000"/>
                      </a:solidFill>
                      <a:round/>
                      <a:tailEnd type="triangle" w="med" len="med"/>
                    </a:ln>
                  </p:spPr>
                  <p:txBody>
                    <a:bodyPr/>
                    <a:lstStyle/>
                    <a:p>
                      <a:endParaRPr lang="zh-CN" altLang="en-US"/>
                    </a:p>
                  </p:txBody>
                </p:sp>
                <p:sp>
                  <p:nvSpPr>
                    <p:cNvPr id="14403" name="Line 30"/>
                    <p:cNvSpPr>
                      <a:spLocks noChangeShapeType="1"/>
                    </p:cNvSpPr>
                    <p:nvPr/>
                  </p:nvSpPr>
                  <p:spPr bwMode="auto">
                    <a:xfrm>
                      <a:off x="3952" y="0"/>
                      <a:ext cx="1" cy="480"/>
                    </a:xfrm>
                    <a:prstGeom prst="line">
                      <a:avLst/>
                    </a:prstGeom>
                    <a:noFill/>
                    <a:ln w="9525">
                      <a:solidFill>
                        <a:srgbClr val="000000"/>
                      </a:solidFill>
                      <a:round/>
                      <a:tailEnd type="triangle" w="med" len="med"/>
                    </a:ln>
                  </p:spPr>
                  <p:txBody>
                    <a:bodyPr/>
                    <a:lstStyle/>
                    <a:p>
                      <a:endParaRPr lang="zh-CN" altLang="en-US"/>
                    </a:p>
                  </p:txBody>
                </p:sp>
                <p:sp>
                  <p:nvSpPr>
                    <p:cNvPr id="14404" name="Text Box 31"/>
                    <p:cNvSpPr txBox="1">
                      <a:spLocks noChangeArrowheads="1"/>
                    </p:cNvSpPr>
                    <p:nvPr/>
                  </p:nvSpPr>
                  <p:spPr bwMode="auto">
                    <a:xfrm>
                      <a:off x="4392" y="489"/>
                      <a:ext cx="1096" cy="435"/>
                    </a:xfrm>
                    <a:prstGeom prst="rect">
                      <a:avLst/>
                    </a:prstGeom>
                    <a:solidFill>
                      <a:srgbClr val="FFFFFF"/>
                    </a:solidFill>
                    <a:ln w="9525">
                      <a:solidFill>
                        <a:srgbClr val="000000"/>
                      </a:solidFill>
                      <a:miter lim="800000"/>
                    </a:ln>
                  </p:spPr>
                  <p:txBody>
                    <a:bodyPr/>
                    <a:lstStyle/>
                    <a:p>
                      <a:pPr marL="457200" indent="-457200" algn="just">
                        <a:spcBef>
                          <a:spcPct val="20000"/>
                        </a:spcBef>
                        <a:buSzPct val="85000"/>
                      </a:pPr>
                      <a:r>
                        <a:rPr lang="zh-CN" altLang="zh-CN" sz="1600">
                          <a:latin typeface="Times New Roman" panose="02020603050405020304" pitchFamily="18" charset="0"/>
                        </a:rPr>
                        <a:t>   E</a:t>
                      </a:r>
                      <a:endParaRPr lang="zh-CN" altLang="zh-CN" sz="1600">
                        <a:latin typeface="Times New Roman" panose="02020603050405020304" pitchFamily="18" charset="0"/>
                        <a:ea typeface="楷体_GB2312"/>
                        <a:cs typeface="楷体_GB2312"/>
                      </a:endParaRPr>
                    </a:p>
                  </p:txBody>
                </p:sp>
                <p:sp>
                  <p:nvSpPr>
                    <p:cNvPr id="14405" name="Line 32"/>
                    <p:cNvSpPr>
                      <a:spLocks noChangeShapeType="1"/>
                    </p:cNvSpPr>
                    <p:nvPr/>
                  </p:nvSpPr>
                  <p:spPr bwMode="auto">
                    <a:xfrm>
                      <a:off x="4954" y="12"/>
                      <a:ext cx="1" cy="480"/>
                    </a:xfrm>
                    <a:prstGeom prst="line">
                      <a:avLst/>
                    </a:prstGeom>
                    <a:noFill/>
                    <a:ln w="9525">
                      <a:solidFill>
                        <a:srgbClr val="000000"/>
                      </a:solidFill>
                      <a:round/>
                      <a:tailEnd type="triangle" w="med" len="med"/>
                    </a:ln>
                  </p:spPr>
                  <p:txBody>
                    <a:bodyPr/>
                    <a:lstStyle/>
                    <a:p>
                      <a:endParaRPr lang="zh-CN" altLang="en-US"/>
                    </a:p>
                  </p:txBody>
                </p:sp>
              </p:grpSp>
              <p:grpSp>
                <p:nvGrpSpPr>
                  <p:cNvPr id="14355" name="Group 33"/>
                  <p:cNvGrpSpPr/>
                  <p:nvPr/>
                </p:nvGrpSpPr>
                <p:grpSpPr bwMode="auto">
                  <a:xfrm>
                    <a:off x="236" y="3873"/>
                    <a:ext cx="4808" cy="393"/>
                    <a:chOff x="0" y="0"/>
                    <a:chExt cx="4808" cy="393"/>
                  </a:xfrm>
                </p:grpSpPr>
                <p:sp>
                  <p:nvSpPr>
                    <p:cNvPr id="14391" name="Line 34"/>
                    <p:cNvSpPr>
                      <a:spLocks noChangeShapeType="1"/>
                    </p:cNvSpPr>
                    <p:nvPr/>
                  </p:nvSpPr>
                  <p:spPr bwMode="auto">
                    <a:xfrm>
                      <a:off x="0" y="0"/>
                      <a:ext cx="1442" cy="387"/>
                    </a:xfrm>
                    <a:prstGeom prst="line">
                      <a:avLst/>
                    </a:prstGeom>
                    <a:noFill/>
                    <a:ln w="9525">
                      <a:solidFill>
                        <a:srgbClr val="000000"/>
                      </a:solidFill>
                      <a:round/>
                    </a:ln>
                  </p:spPr>
                  <p:txBody>
                    <a:bodyPr/>
                    <a:lstStyle/>
                    <a:p>
                      <a:endParaRPr lang="zh-CN" altLang="en-US"/>
                    </a:p>
                  </p:txBody>
                </p:sp>
                <p:sp>
                  <p:nvSpPr>
                    <p:cNvPr id="14392" name="Line 35"/>
                    <p:cNvSpPr>
                      <a:spLocks noChangeShapeType="1"/>
                    </p:cNvSpPr>
                    <p:nvPr/>
                  </p:nvSpPr>
                  <p:spPr bwMode="auto">
                    <a:xfrm>
                      <a:off x="1242" y="27"/>
                      <a:ext cx="1330" cy="360"/>
                    </a:xfrm>
                    <a:prstGeom prst="line">
                      <a:avLst/>
                    </a:prstGeom>
                    <a:noFill/>
                    <a:ln w="9525">
                      <a:solidFill>
                        <a:srgbClr val="000000"/>
                      </a:solidFill>
                      <a:round/>
                    </a:ln>
                  </p:spPr>
                  <p:txBody>
                    <a:bodyPr/>
                    <a:lstStyle/>
                    <a:p>
                      <a:endParaRPr lang="zh-CN" altLang="en-US"/>
                    </a:p>
                  </p:txBody>
                </p:sp>
                <p:sp>
                  <p:nvSpPr>
                    <p:cNvPr id="14393" name="Line 36"/>
                    <p:cNvSpPr>
                      <a:spLocks noChangeShapeType="1"/>
                    </p:cNvSpPr>
                    <p:nvPr/>
                  </p:nvSpPr>
                  <p:spPr bwMode="auto">
                    <a:xfrm>
                      <a:off x="2722" y="39"/>
                      <a:ext cx="990" cy="339"/>
                    </a:xfrm>
                    <a:prstGeom prst="line">
                      <a:avLst/>
                    </a:prstGeom>
                    <a:noFill/>
                    <a:ln w="9525">
                      <a:solidFill>
                        <a:srgbClr val="000000"/>
                      </a:solidFill>
                      <a:round/>
                    </a:ln>
                  </p:spPr>
                  <p:txBody>
                    <a:bodyPr/>
                    <a:lstStyle/>
                    <a:p>
                      <a:endParaRPr lang="zh-CN" altLang="en-US"/>
                    </a:p>
                  </p:txBody>
                </p:sp>
                <p:sp>
                  <p:nvSpPr>
                    <p:cNvPr id="14394" name="Line 37"/>
                    <p:cNvSpPr>
                      <a:spLocks noChangeShapeType="1"/>
                    </p:cNvSpPr>
                    <p:nvPr/>
                  </p:nvSpPr>
                  <p:spPr bwMode="auto">
                    <a:xfrm flipV="1">
                      <a:off x="312" y="45"/>
                      <a:ext cx="4496" cy="342"/>
                    </a:xfrm>
                    <a:prstGeom prst="line">
                      <a:avLst/>
                    </a:prstGeom>
                    <a:noFill/>
                    <a:ln w="9525">
                      <a:solidFill>
                        <a:srgbClr val="000000"/>
                      </a:solidFill>
                      <a:round/>
                    </a:ln>
                  </p:spPr>
                  <p:txBody>
                    <a:bodyPr/>
                    <a:lstStyle/>
                    <a:p>
                      <a:endParaRPr lang="zh-CN" altLang="en-US"/>
                    </a:p>
                  </p:txBody>
                </p:sp>
                <p:sp>
                  <p:nvSpPr>
                    <p:cNvPr id="14395" name="Line 38"/>
                    <p:cNvSpPr>
                      <a:spLocks noChangeShapeType="1"/>
                    </p:cNvSpPr>
                    <p:nvPr/>
                  </p:nvSpPr>
                  <p:spPr bwMode="auto">
                    <a:xfrm>
                      <a:off x="3744" y="21"/>
                      <a:ext cx="972" cy="372"/>
                    </a:xfrm>
                    <a:prstGeom prst="line">
                      <a:avLst/>
                    </a:prstGeom>
                    <a:noFill/>
                    <a:ln w="9525">
                      <a:solidFill>
                        <a:srgbClr val="000000"/>
                      </a:solidFill>
                      <a:round/>
                    </a:ln>
                  </p:spPr>
                  <p:txBody>
                    <a:bodyPr/>
                    <a:lstStyle/>
                    <a:p>
                      <a:endParaRPr lang="zh-CN" altLang="en-US"/>
                    </a:p>
                  </p:txBody>
                </p:sp>
              </p:grpSp>
              <p:grpSp>
                <p:nvGrpSpPr>
                  <p:cNvPr id="14356" name="Group 39"/>
                  <p:cNvGrpSpPr/>
                  <p:nvPr/>
                </p:nvGrpSpPr>
                <p:grpSpPr bwMode="auto">
                  <a:xfrm>
                    <a:off x="220" y="432"/>
                    <a:ext cx="6038" cy="3474"/>
                    <a:chOff x="0" y="0"/>
                    <a:chExt cx="6038" cy="3474"/>
                  </a:xfrm>
                </p:grpSpPr>
                <p:grpSp>
                  <p:nvGrpSpPr>
                    <p:cNvPr id="14357" name="Group 40"/>
                    <p:cNvGrpSpPr/>
                    <p:nvPr/>
                  </p:nvGrpSpPr>
                  <p:grpSpPr bwMode="auto">
                    <a:xfrm>
                      <a:off x="4542" y="18"/>
                      <a:ext cx="533" cy="775"/>
                      <a:chOff x="0" y="0"/>
                      <a:chExt cx="533" cy="775"/>
                    </a:xfrm>
                  </p:grpSpPr>
                  <p:sp>
                    <p:nvSpPr>
                      <p:cNvPr id="14389" name="AutoShape 41"/>
                      <p:cNvSpPr>
                        <a:spLocks noChangeArrowheads="1"/>
                      </p:cNvSpPr>
                      <p:nvPr/>
                    </p:nvSpPr>
                    <p:spPr bwMode="auto">
                      <a:xfrm>
                        <a:off x="0" y="342"/>
                        <a:ext cx="533" cy="433"/>
                      </a:xfrm>
                      <a:prstGeom prst="roundRect">
                        <a:avLst>
                          <a:gd name="adj" fmla="val 16667"/>
                        </a:avLst>
                      </a:prstGeom>
                      <a:solidFill>
                        <a:srgbClr val="FFFFFF"/>
                      </a:solidFill>
                      <a:ln w="9525">
                        <a:solidFill>
                          <a:srgbClr val="000000"/>
                        </a:solidFill>
                        <a:round/>
                      </a:ln>
                    </p:spPr>
                    <p:txBody>
                      <a:bodyPr lIns="36000" tIns="36000" rIns="36000" bIns="36000"/>
                      <a:lstStyle/>
                      <a:p>
                        <a:pPr marL="457200" indent="-457200" algn="just">
                          <a:spcBef>
                            <a:spcPct val="20000"/>
                          </a:spcBef>
                          <a:buSzPct val="85000"/>
                        </a:pPr>
                        <a:r>
                          <a:rPr lang="zh-CN" altLang="zh-CN" sz="1600">
                            <a:latin typeface="Times New Roman" panose="02020603050405020304" pitchFamily="18" charset="0"/>
                          </a:rPr>
                          <a:t> +</a:t>
                        </a:r>
                        <a:endParaRPr lang="zh-CN" altLang="zh-CN" sz="1600">
                          <a:latin typeface="Times New Roman" panose="02020603050405020304" pitchFamily="18" charset="0"/>
                        </a:endParaRPr>
                      </a:p>
                      <a:p>
                        <a:pPr marL="457200" indent="-457200" algn="just">
                          <a:spcBef>
                            <a:spcPct val="20000"/>
                          </a:spcBef>
                          <a:buSzPct val="85000"/>
                        </a:pPr>
                        <a:endParaRPr lang="zh-CN" altLang="zh-CN" sz="1600">
                          <a:latin typeface="Times New Roman" panose="02020603050405020304" pitchFamily="18" charset="0"/>
                        </a:endParaRPr>
                      </a:p>
                      <a:p>
                        <a:pPr marL="457200" indent="-457200" algn="just">
                          <a:spcBef>
                            <a:spcPct val="20000"/>
                          </a:spcBef>
                          <a:buSzPct val="85000"/>
                        </a:pPr>
                        <a:r>
                          <a:rPr lang="zh-CN" altLang="zh-CN" sz="1600">
                            <a:latin typeface="Times New Roman" panose="02020603050405020304" pitchFamily="18" charset="0"/>
                            <a:ea typeface="楷体_GB2312"/>
                            <a:cs typeface="楷体_GB2312"/>
                          </a:rPr>
                          <a:t> </a:t>
                        </a:r>
                        <a:endParaRPr lang="zh-CN" altLang="zh-CN" sz="1600">
                          <a:latin typeface="Times New Roman" panose="02020603050405020304" pitchFamily="18" charset="0"/>
                          <a:ea typeface="楷体_GB2312"/>
                          <a:cs typeface="楷体_GB2312"/>
                        </a:endParaRPr>
                      </a:p>
                    </p:txBody>
                  </p:sp>
                  <p:sp>
                    <p:nvSpPr>
                      <p:cNvPr id="14390" name="Line 42"/>
                      <p:cNvSpPr>
                        <a:spLocks noChangeShapeType="1"/>
                      </p:cNvSpPr>
                      <p:nvPr/>
                    </p:nvSpPr>
                    <p:spPr bwMode="auto">
                      <a:xfrm>
                        <a:off x="270" y="0"/>
                        <a:ext cx="14" cy="345"/>
                      </a:xfrm>
                      <a:prstGeom prst="line">
                        <a:avLst/>
                      </a:prstGeom>
                      <a:noFill/>
                      <a:ln w="9525">
                        <a:solidFill>
                          <a:srgbClr val="000000"/>
                        </a:solidFill>
                        <a:round/>
                        <a:tailEnd type="triangle" w="med" len="med"/>
                      </a:ln>
                    </p:spPr>
                    <p:txBody>
                      <a:bodyPr/>
                      <a:lstStyle/>
                      <a:p>
                        <a:endParaRPr lang="zh-CN" altLang="en-US"/>
                      </a:p>
                    </p:txBody>
                  </p:sp>
                </p:grpSp>
                <p:grpSp>
                  <p:nvGrpSpPr>
                    <p:cNvPr id="14358" name="Group 43"/>
                    <p:cNvGrpSpPr/>
                    <p:nvPr/>
                  </p:nvGrpSpPr>
                  <p:grpSpPr bwMode="auto">
                    <a:xfrm>
                      <a:off x="4542" y="810"/>
                      <a:ext cx="533" cy="775"/>
                      <a:chOff x="0" y="0"/>
                      <a:chExt cx="533" cy="775"/>
                    </a:xfrm>
                  </p:grpSpPr>
                  <p:sp>
                    <p:nvSpPr>
                      <p:cNvPr id="14387" name="AutoShape 44"/>
                      <p:cNvSpPr>
                        <a:spLocks noChangeArrowheads="1"/>
                      </p:cNvSpPr>
                      <p:nvPr/>
                    </p:nvSpPr>
                    <p:spPr bwMode="auto">
                      <a:xfrm>
                        <a:off x="0" y="342"/>
                        <a:ext cx="533" cy="433"/>
                      </a:xfrm>
                      <a:prstGeom prst="roundRect">
                        <a:avLst>
                          <a:gd name="adj" fmla="val 16667"/>
                        </a:avLst>
                      </a:prstGeom>
                      <a:solidFill>
                        <a:srgbClr val="FFFFFF"/>
                      </a:solidFill>
                      <a:ln w="9525">
                        <a:solidFill>
                          <a:srgbClr val="000000"/>
                        </a:solidFill>
                        <a:round/>
                      </a:ln>
                    </p:spPr>
                    <p:txBody>
                      <a:bodyPr lIns="36000" tIns="36000" rIns="36000" bIns="36000"/>
                      <a:lstStyle/>
                      <a:p>
                        <a:pPr marL="457200" indent="-457200" algn="just">
                          <a:spcBef>
                            <a:spcPct val="20000"/>
                          </a:spcBef>
                          <a:buSzPct val="85000"/>
                        </a:pPr>
                        <a:r>
                          <a:rPr lang="zh-CN" altLang="zh-CN" sz="1600">
                            <a:latin typeface="Times New Roman" panose="02020603050405020304" pitchFamily="18" charset="0"/>
                          </a:rPr>
                          <a:t> +</a:t>
                        </a:r>
                        <a:endParaRPr lang="zh-CN" altLang="zh-CN" sz="1600">
                          <a:latin typeface="Times New Roman" panose="02020603050405020304" pitchFamily="18" charset="0"/>
                        </a:endParaRPr>
                      </a:p>
                      <a:p>
                        <a:pPr marL="457200" indent="-457200" algn="just">
                          <a:spcBef>
                            <a:spcPct val="20000"/>
                          </a:spcBef>
                          <a:buSzPct val="85000"/>
                        </a:pPr>
                        <a:endParaRPr lang="zh-CN" altLang="zh-CN" sz="1600">
                          <a:latin typeface="Times New Roman" panose="02020603050405020304" pitchFamily="18" charset="0"/>
                        </a:endParaRPr>
                      </a:p>
                      <a:p>
                        <a:pPr marL="457200" indent="-457200" algn="just">
                          <a:spcBef>
                            <a:spcPct val="20000"/>
                          </a:spcBef>
                          <a:buSzPct val="85000"/>
                        </a:pPr>
                        <a:endParaRPr lang="zh-CN" altLang="zh-CN" sz="1600">
                          <a:latin typeface="Times New Roman" panose="02020603050405020304" pitchFamily="18" charset="0"/>
                          <a:ea typeface="楷体_GB2312"/>
                          <a:cs typeface="楷体_GB2312"/>
                        </a:endParaRPr>
                      </a:p>
                    </p:txBody>
                  </p:sp>
                  <p:sp>
                    <p:nvSpPr>
                      <p:cNvPr id="14388" name="Line 45"/>
                      <p:cNvSpPr>
                        <a:spLocks noChangeShapeType="1"/>
                      </p:cNvSpPr>
                      <p:nvPr/>
                    </p:nvSpPr>
                    <p:spPr bwMode="auto">
                      <a:xfrm>
                        <a:off x="270" y="0"/>
                        <a:ext cx="14" cy="345"/>
                      </a:xfrm>
                      <a:prstGeom prst="line">
                        <a:avLst/>
                      </a:prstGeom>
                      <a:noFill/>
                      <a:ln w="9525">
                        <a:solidFill>
                          <a:srgbClr val="000000"/>
                        </a:solidFill>
                        <a:round/>
                        <a:tailEnd type="triangle" w="med" len="med"/>
                      </a:ln>
                    </p:spPr>
                    <p:txBody>
                      <a:bodyPr/>
                      <a:lstStyle/>
                      <a:p>
                        <a:endParaRPr lang="zh-CN" altLang="en-US"/>
                      </a:p>
                    </p:txBody>
                  </p:sp>
                </p:grpSp>
                <p:sp>
                  <p:nvSpPr>
                    <p:cNvPr id="14359" name="Line 46"/>
                    <p:cNvSpPr>
                      <a:spLocks noChangeShapeType="1"/>
                    </p:cNvSpPr>
                    <p:nvPr/>
                  </p:nvSpPr>
                  <p:spPr bwMode="auto">
                    <a:xfrm>
                      <a:off x="0" y="15"/>
                      <a:ext cx="37" cy="3420"/>
                    </a:xfrm>
                    <a:prstGeom prst="line">
                      <a:avLst/>
                    </a:prstGeom>
                    <a:noFill/>
                    <a:ln w="9525">
                      <a:solidFill>
                        <a:srgbClr val="000000"/>
                      </a:solidFill>
                      <a:round/>
                    </a:ln>
                  </p:spPr>
                  <p:txBody>
                    <a:bodyPr/>
                    <a:lstStyle/>
                    <a:p>
                      <a:endParaRPr lang="zh-CN" altLang="en-US"/>
                    </a:p>
                  </p:txBody>
                </p:sp>
                <p:sp>
                  <p:nvSpPr>
                    <p:cNvPr id="14360" name="Line 47"/>
                    <p:cNvSpPr>
                      <a:spLocks noChangeShapeType="1"/>
                    </p:cNvSpPr>
                    <p:nvPr/>
                  </p:nvSpPr>
                  <p:spPr bwMode="auto">
                    <a:xfrm>
                      <a:off x="2728" y="0"/>
                      <a:ext cx="2" cy="3465"/>
                    </a:xfrm>
                    <a:prstGeom prst="line">
                      <a:avLst/>
                    </a:prstGeom>
                    <a:noFill/>
                    <a:ln w="9525">
                      <a:solidFill>
                        <a:srgbClr val="000000"/>
                      </a:solidFill>
                      <a:round/>
                    </a:ln>
                  </p:spPr>
                  <p:txBody>
                    <a:bodyPr/>
                    <a:lstStyle/>
                    <a:p>
                      <a:endParaRPr lang="zh-CN" altLang="en-US"/>
                    </a:p>
                  </p:txBody>
                </p:sp>
                <p:sp>
                  <p:nvSpPr>
                    <p:cNvPr id="14361" name="Line 48"/>
                    <p:cNvSpPr>
                      <a:spLocks noChangeShapeType="1"/>
                    </p:cNvSpPr>
                    <p:nvPr/>
                  </p:nvSpPr>
                  <p:spPr bwMode="auto">
                    <a:xfrm flipH="1">
                      <a:off x="3754" y="9"/>
                      <a:ext cx="10" cy="3453"/>
                    </a:xfrm>
                    <a:prstGeom prst="line">
                      <a:avLst/>
                    </a:prstGeom>
                    <a:noFill/>
                    <a:ln w="9525">
                      <a:solidFill>
                        <a:srgbClr val="000000"/>
                      </a:solidFill>
                      <a:round/>
                    </a:ln>
                  </p:spPr>
                  <p:txBody>
                    <a:bodyPr/>
                    <a:lstStyle/>
                    <a:p>
                      <a:endParaRPr lang="zh-CN" altLang="en-US"/>
                    </a:p>
                  </p:txBody>
                </p:sp>
                <p:grpSp>
                  <p:nvGrpSpPr>
                    <p:cNvPr id="14362" name="Group 49"/>
                    <p:cNvGrpSpPr/>
                    <p:nvPr/>
                  </p:nvGrpSpPr>
                  <p:grpSpPr bwMode="auto">
                    <a:xfrm>
                      <a:off x="1822" y="386"/>
                      <a:ext cx="2722" cy="433"/>
                      <a:chOff x="0" y="0"/>
                      <a:chExt cx="2722" cy="433"/>
                    </a:xfrm>
                  </p:grpSpPr>
                  <p:sp>
                    <p:nvSpPr>
                      <p:cNvPr id="14385" name="AutoShape 50"/>
                      <p:cNvSpPr>
                        <a:spLocks noChangeArrowheads="1"/>
                      </p:cNvSpPr>
                      <p:nvPr/>
                    </p:nvSpPr>
                    <p:spPr bwMode="auto">
                      <a:xfrm>
                        <a:off x="0" y="0"/>
                        <a:ext cx="533" cy="433"/>
                      </a:xfrm>
                      <a:prstGeom prst="roundRect">
                        <a:avLst>
                          <a:gd name="adj" fmla="val 16667"/>
                        </a:avLst>
                      </a:prstGeom>
                      <a:solidFill>
                        <a:srgbClr val="FFFFFF"/>
                      </a:solidFill>
                      <a:ln w="9525">
                        <a:solidFill>
                          <a:srgbClr val="000000"/>
                        </a:solidFill>
                        <a:round/>
                      </a:ln>
                    </p:spPr>
                    <p:txBody>
                      <a:bodyPr lIns="36000" tIns="36000" rIns="36000" bIns="36000"/>
                      <a:lstStyle/>
                      <a:p>
                        <a:pPr marL="457200" indent="-457200" algn="just">
                          <a:spcBef>
                            <a:spcPct val="20000"/>
                          </a:spcBef>
                          <a:buSzPct val="85000"/>
                        </a:pPr>
                        <a:r>
                          <a:rPr lang="zh-CN" altLang="zh-CN" sz="1600" i="1">
                            <a:latin typeface="Times New Roman" panose="02020603050405020304" pitchFamily="18" charset="0"/>
                          </a:rPr>
                          <a:t> f</a:t>
                        </a:r>
                        <a:endParaRPr lang="zh-CN" altLang="zh-CN" sz="1600">
                          <a:latin typeface="Times New Roman" panose="02020603050405020304" pitchFamily="18" charset="0"/>
                          <a:ea typeface="楷体_GB2312"/>
                          <a:cs typeface="楷体_GB2312"/>
                        </a:endParaRPr>
                      </a:p>
                    </p:txBody>
                  </p:sp>
                  <p:sp>
                    <p:nvSpPr>
                      <p:cNvPr id="14386" name="Line 51"/>
                      <p:cNvSpPr>
                        <a:spLocks noChangeShapeType="1"/>
                      </p:cNvSpPr>
                      <p:nvPr/>
                    </p:nvSpPr>
                    <p:spPr bwMode="auto">
                      <a:xfrm flipV="1">
                        <a:off x="538" y="185"/>
                        <a:ext cx="2184" cy="48"/>
                      </a:xfrm>
                      <a:prstGeom prst="line">
                        <a:avLst/>
                      </a:prstGeom>
                      <a:noFill/>
                      <a:ln w="9525">
                        <a:solidFill>
                          <a:srgbClr val="000000"/>
                        </a:solidFill>
                        <a:round/>
                        <a:tailEnd type="triangle" w="med" len="med"/>
                      </a:ln>
                    </p:spPr>
                    <p:txBody>
                      <a:bodyPr/>
                      <a:lstStyle/>
                      <a:p>
                        <a:endParaRPr lang="zh-CN" altLang="en-US"/>
                      </a:p>
                    </p:txBody>
                  </p:sp>
                </p:grpSp>
                <p:sp>
                  <p:nvSpPr>
                    <p:cNvPr id="14363" name="Line 52"/>
                    <p:cNvSpPr>
                      <a:spLocks noChangeShapeType="1"/>
                    </p:cNvSpPr>
                    <p:nvPr/>
                  </p:nvSpPr>
                  <p:spPr bwMode="auto">
                    <a:xfrm>
                      <a:off x="559" y="9"/>
                      <a:ext cx="11" cy="1164"/>
                    </a:xfrm>
                    <a:prstGeom prst="line">
                      <a:avLst/>
                    </a:prstGeom>
                    <a:noFill/>
                    <a:ln w="9525">
                      <a:solidFill>
                        <a:srgbClr val="000000"/>
                      </a:solidFill>
                      <a:round/>
                      <a:tailEnd type="triangle" w="med" len="med"/>
                    </a:ln>
                  </p:spPr>
                  <p:txBody>
                    <a:bodyPr/>
                    <a:lstStyle/>
                    <a:p>
                      <a:endParaRPr lang="zh-CN" altLang="en-US"/>
                    </a:p>
                  </p:txBody>
                </p:sp>
                <p:grpSp>
                  <p:nvGrpSpPr>
                    <p:cNvPr id="14364" name="Group 53"/>
                    <p:cNvGrpSpPr/>
                    <p:nvPr/>
                  </p:nvGrpSpPr>
                  <p:grpSpPr bwMode="auto">
                    <a:xfrm>
                      <a:off x="4542" y="1599"/>
                      <a:ext cx="1484" cy="775"/>
                      <a:chOff x="0" y="0"/>
                      <a:chExt cx="1484" cy="775"/>
                    </a:xfrm>
                  </p:grpSpPr>
                  <p:grpSp>
                    <p:nvGrpSpPr>
                      <p:cNvPr id="14379" name="Group 54"/>
                      <p:cNvGrpSpPr/>
                      <p:nvPr/>
                    </p:nvGrpSpPr>
                    <p:grpSpPr bwMode="auto">
                      <a:xfrm>
                        <a:off x="0" y="0"/>
                        <a:ext cx="533" cy="775"/>
                        <a:chOff x="0" y="0"/>
                        <a:chExt cx="533" cy="775"/>
                      </a:xfrm>
                    </p:grpSpPr>
                    <p:sp>
                      <p:nvSpPr>
                        <p:cNvPr id="14383" name="AutoShape 55"/>
                        <p:cNvSpPr>
                          <a:spLocks noChangeArrowheads="1"/>
                        </p:cNvSpPr>
                        <p:nvPr/>
                      </p:nvSpPr>
                      <p:spPr bwMode="auto">
                        <a:xfrm>
                          <a:off x="0" y="342"/>
                          <a:ext cx="533" cy="433"/>
                        </a:xfrm>
                        <a:prstGeom prst="roundRect">
                          <a:avLst>
                            <a:gd name="adj" fmla="val 16667"/>
                          </a:avLst>
                        </a:prstGeom>
                        <a:solidFill>
                          <a:srgbClr val="FFFFFF"/>
                        </a:solidFill>
                        <a:ln w="9525">
                          <a:solidFill>
                            <a:srgbClr val="000000"/>
                          </a:solidFill>
                          <a:round/>
                        </a:ln>
                      </p:spPr>
                      <p:txBody>
                        <a:bodyPr lIns="36000" tIns="36000" rIns="36000" bIns="36000"/>
                        <a:lstStyle/>
                        <a:p>
                          <a:pPr marL="457200" indent="-457200" algn="just">
                            <a:spcBef>
                              <a:spcPct val="20000"/>
                            </a:spcBef>
                            <a:buSzPct val="85000"/>
                          </a:pPr>
                          <a:r>
                            <a:rPr lang="zh-CN" altLang="zh-CN" sz="1600">
                              <a:latin typeface="Times New Roman" panose="02020603050405020304" pitchFamily="18" charset="0"/>
                            </a:rPr>
                            <a:t> +</a:t>
                          </a:r>
                          <a:endParaRPr lang="zh-CN" altLang="zh-CN" sz="1600">
                            <a:latin typeface="Times New Roman" panose="02020603050405020304" pitchFamily="18" charset="0"/>
                          </a:endParaRPr>
                        </a:p>
                        <a:p>
                          <a:pPr marL="457200" indent="-457200" algn="just">
                            <a:spcBef>
                              <a:spcPct val="20000"/>
                            </a:spcBef>
                            <a:buSzPct val="85000"/>
                          </a:pPr>
                          <a:endParaRPr lang="zh-CN" altLang="zh-CN" sz="1600">
                            <a:latin typeface="Times New Roman" panose="02020603050405020304" pitchFamily="18" charset="0"/>
                          </a:endParaRPr>
                        </a:p>
                        <a:p>
                          <a:pPr marL="457200" indent="-457200" algn="just">
                            <a:spcBef>
                              <a:spcPct val="20000"/>
                            </a:spcBef>
                            <a:buSzPct val="85000"/>
                          </a:pPr>
                          <a:endParaRPr lang="zh-CN" altLang="zh-CN" sz="1600">
                            <a:latin typeface="Times New Roman" panose="02020603050405020304" pitchFamily="18" charset="0"/>
                            <a:ea typeface="楷体_GB2312"/>
                            <a:cs typeface="楷体_GB2312"/>
                          </a:endParaRPr>
                        </a:p>
                      </p:txBody>
                    </p:sp>
                    <p:sp>
                      <p:nvSpPr>
                        <p:cNvPr id="14384" name="Line 56"/>
                        <p:cNvSpPr>
                          <a:spLocks noChangeShapeType="1"/>
                        </p:cNvSpPr>
                        <p:nvPr/>
                      </p:nvSpPr>
                      <p:spPr bwMode="auto">
                        <a:xfrm>
                          <a:off x="270" y="0"/>
                          <a:ext cx="14" cy="345"/>
                        </a:xfrm>
                        <a:prstGeom prst="line">
                          <a:avLst/>
                        </a:prstGeom>
                        <a:noFill/>
                        <a:ln w="9525">
                          <a:solidFill>
                            <a:srgbClr val="000000"/>
                          </a:solidFill>
                          <a:round/>
                          <a:tailEnd type="triangle" w="med" len="med"/>
                        </a:ln>
                      </p:spPr>
                      <p:txBody>
                        <a:bodyPr/>
                        <a:lstStyle/>
                        <a:p>
                          <a:endParaRPr lang="zh-CN" altLang="en-US"/>
                        </a:p>
                      </p:txBody>
                    </p:sp>
                  </p:grpSp>
                  <p:grpSp>
                    <p:nvGrpSpPr>
                      <p:cNvPr id="14380" name="Group 57"/>
                      <p:cNvGrpSpPr/>
                      <p:nvPr/>
                    </p:nvGrpSpPr>
                    <p:grpSpPr bwMode="auto">
                      <a:xfrm>
                        <a:off x="532" y="432"/>
                        <a:ext cx="952" cy="334"/>
                        <a:chOff x="0" y="0"/>
                        <a:chExt cx="952" cy="334"/>
                      </a:xfrm>
                    </p:grpSpPr>
                    <p:sp>
                      <p:nvSpPr>
                        <p:cNvPr id="14381" name="Rectangle 58"/>
                        <p:cNvSpPr>
                          <a:spLocks noChangeArrowheads="1"/>
                        </p:cNvSpPr>
                        <p:nvPr/>
                      </p:nvSpPr>
                      <p:spPr bwMode="auto">
                        <a:xfrm>
                          <a:off x="509" y="0"/>
                          <a:ext cx="443" cy="334"/>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altLang="zh-CN" sz="1600" i="1">
                              <a:latin typeface="Times New Roman" panose="02020603050405020304" pitchFamily="18" charset="0"/>
                            </a:rPr>
                            <a:t>W</a:t>
                          </a:r>
                          <a:r>
                            <a:rPr lang="zh-CN" altLang="zh-CN" sz="1600" i="1" baseline="-25000">
                              <a:latin typeface="Times New Roman" panose="02020603050405020304" pitchFamily="18" charset="0"/>
                            </a:rPr>
                            <a:t>t</a:t>
                          </a:r>
                          <a:endParaRPr lang="zh-CN" altLang="zh-CN" sz="1600">
                            <a:latin typeface="Times New Roman" panose="02020603050405020304" pitchFamily="18" charset="0"/>
                            <a:ea typeface="楷体_GB2312"/>
                            <a:cs typeface="楷体_GB2312"/>
                          </a:endParaRPr>
                        </a:p>
                      </p:txBody>
                    </p:sp>
                    <p:sp>
                      <p:nvSpPr>
                        <p:cNvPr id="14382" name="Line 59"/>
                        <p:cNvSpPr>
                          <a:spLocks noChangeShapeType="1"/>
                        </p:cNvSpPr>
                        <p:nvPr/>
                      </p:nvSpPr>
                      <p:spPr bwMode="auto">
                        <a:xfrm flipH="1">
                          <a:off x="0" y="132"/>
                          <a:ext cx="444" cy="1"/>
                        </a:xfrm>
                        <a:prstGeom prst="line">
                          <a:avLst/>
                        </a:prstGeom>
                        <a:noFill/>
                        <a:ln w="9525">
                          <a:solidFill>
                            <a:srgbClr val="000000"/>
                          </a:solidFill>
                          <a:round/>
                          <a:tailEnd type="triangle" w="med" len="med"/>
                        </a:ln>
                      </p:spPr>
                      <p:txBody>
                        <a:bodyPr/>
                        <a:lstStyle/>
                        <a:p>
                          <a:endParaRPr lang="zh-CN" altLang="en-US"/>
                        </a:p>
                      </p:txBody>
                    </p:sp>
                  </p:grpSp>
                </p:grpSp>
                <p:grpSp>
                  <p:nvGrpSpPr>
                    <p:cNvPr id="14365" name="Group 60"/>
                    <p:cNvGrpSpPr/>
                    <p:nvPr/>
                  </p:nvGrpSpPr>
                  <p:grpSpPr bwMode="auto">
                    <a:xfrm>
                      <a:off x="4548" y="2385"/>
                      <a:ext cx="1490" cy="775"/>
                      <a:chOff x="0" y="0"/>
                      <a:chExt cx="1490" cy="775"/>
                    </a:xfrm>
                  </p:grpSpPr>
                  <p:grpSp>
                    <p:nvGrpSpPr>
                      <p:cNvPr id="14373" name="Group 61"/>
                      <p:cNvGrpSpPr/>
                      <p:nvPr/>
                    </p:nvGrpSpPr>
                    <p:grpSpPr bwMode="auto">
                      <a:xfrm>
                        <a:off x="0" y="0"/>
                        <a:ext cx="533" cy="775"/>
                        <a:chOff x="0" y="0"/>
                        <a:chExt cx="533" cy="775"/>
                      </a:xfrm>
                    </p:grpSpPr>
                    <p:sp>
                      <p:nvSpPr>
                        <p:cNvPr id="14377" name="AutoShape 62"/>
                        <p:cNvSpPr>
                          <a:spLocks noChangeArrowheads="1"/>
                        </p:cNvSpPr>
                        <p:nvPr/>
                      </p:nvSpPr>
                      <p:spPr bwMode="auto">
                        <a:xfrm>
                          <a:off x="0" y="342"/>
                          <a:ext cx="533" cy="433"/>
                        </a:xfrm>
                        <a:prstGeom prst="roundRect">
                          <a:avLst>
                            <a:gd name="adj" fmla="val 16667"/>
                          </a:avLst>
                        </a:prstGeom>
                        <a:solidFill>
                          <a:srgbClr val="FFFFFF"/>
                        </a:solidFill>
                        <a:ln w="9525">
                          <a:solidFill>
                            <a:srgbClr val="000000"/>
                          </a:solidFill>
                          <a:round/>
                        </a:ln>
                      </p:spPr>
                      <p:txBody>
                        <a:bodyPr lIns="0" tIns="36000" rIns="0" bIns="36000"/>
                        <a:lstStyle/>
                        <a:p>
                          <a:pPr marL="457200" indent="-457200" algn="just">
                            <a:spcBef>
                              <a:spcPct val="20000"/>
                            </a:spcBef>
                            <a:buSzPct val="85000"/>
                          </a:pPr>
                          <a:r>
                            <a:rPr lang="zh-CN" altLang="zh-CN" sz="1600">
                              <a:latin typeface="Times New Roman" panose="02020603050405020304" pitchFamily="18" charset="0"/>
                            </a:rPr>
                            <a:t> +</a:t>
                          </a:r>
                          <a:endParaRPr lang="zh-CN" altLang="zh-CN" sz="1600">
                            <a:latin typeface="Times New Roman" panose="02020603050405020304" pitchFamily="18" charset="0"/>
                          </a:endParaRPr>
                        </a:p>
                        <a:p>
                          <a:pPr marL="457200" indent="-457200" algn="just">
                            <a:spcBef>
                              <a:spcPct val="20000"/>
                            </a:spcBef>
                            <a:buSzPct val="85000"/>
                          </a:pPr>
                          <a:endParaRPr lang="zh-CN" altLang="zh-CN" sz="1600">
                            <a:latin typeface="Times New Roman" panose="02020603050405020304" pitchFamily="18" charset="0"/>
                            <a:ea typeface="楷体_GB2312"/>
                            <a:cs typeface="楷体_GB2312"/>
                          </a:endParaRPr>
                        </a:p>
                      </p:txBody>
                    </p:sp>
                    <p:sp>
                      <p:nvSpPr>
                        <p:cNvPr id="14378" name="Line 63"/>
                        <p:cNvSpPr>
                          <a:spLocks noChangeShapeType="1"/>
                        </p:cNvSpPr>
                        <p:nvPr/>
                      </p:nvSpPr>
                      <p:spPr bwMode="auto">
                        <a:xfrm>
                          <a:off x="270" y="0"/>
                          <a:ext cx="14" cy="345"/>
                        </a:xfrm>
                        <a:prstGeom prst="line">
                          <a:avLst/>
                        </a:prstGeom>
                        <a:noFill/>
                        <a:ln w="9525">
                          <a:solidFill>
                            <a:srgbClr val="000000"/>
                          </a:solidFill>
                          <a:round/>
                          <a:tailEnd type="triangle" w="med" len="med"/>
                        </a:ln>
                      </p:spPr>
                      <p:txBody>
                        <a:bodyPr/>
                        <a:lstStyle/>
                        <a:p>
                          <a:endParaRPr lang="zh-CN" altLang="en-US"/>
                        </a:p>
                      </p:txBody>
                    </p:sp>
                  </p:grpSp>
                  <p:grpSp>
                    <p:nvGrpSpPr>
                      <p:cNvPr id="14374" name="Group 64"/>
                      <p:cNvGrpSpPr/>
                      <p:nvPr/>
                    </p:nvGrpSpPr>
                    <p:grpSpPr bwMode="auto">
                      <a:xfrm>
                        <a:off x="538" y="429"/>
                        <a:ext cx="952" cy="335"/>
                        <a:chOff x="0" y="0"/>
                        <a:chExt cx="952" cy="335"/>
                      </a:xfrm>
                    </p:grpSpPr>
                    <p:sp>
                      <p:nvSpPr>
                        <p:cNvPr id="14375" name="Rectangle 65"/>
                        <p:cNvSpPr>
                          <a:spLocks noChangeArrowheads="1"/>
                        </p:cNvSpPr>
                        <p:nvPr/>
                      </p:nvSpPr>
                      <p:spPr bwMode="auto">
                        <a:xfrm>
                          <a:off x="506" y="0"/>
                          <a:ext cx="446" cy="335"/>
                        </a:xfrm>
                        <a:prstGeom prst="rect">
                          <a:avLst/>
                        </a:prstGeom>
                        <a:solidFill>
                          <a:srgbClr val="FFFFFF"/>
                        </a:solidFill>
                        <a:ln w="9525">
                          <a:noFill/>
                          <a:miter lim="800000"/>
                        </a:ln>
                      </p:spPr>
                      <p:txBody>
                        <a:bodyPr lIns="0" tIns="0" rIns="0" bIns="0">
                          <a:spAutoFit/>
                        </a:bodyPr>
                        <a:lstStyle/>
                        <a:p>
                          <a:pPr marL="457200" indent="-457200" algn="just">
                            <a:spcBef>
                              <a:spcPct val="20000"/>
                            </a:spcBef>
                            <a:buSzPct val="85000"/>
                          </a:pPr>
                          <a:r>
                            <a:rPr lang="zh-CN" altLang="zh-CN" sz="1600" i="1">
                              <a:latin typeface="Times New Roman" panose="02020603050405020304" pitchFamily="18" charset="0"/>
                            </a:rPr>
                            <a:t>K</a:t>
                          </a:r>
                          <a:r>
                            <a:rPr lang="zh-CN" altLang="zh-CN" sz="1600" i="1" baseline="-25000">
                              <a:latin typeface="Times New Roman" panose="02020603050405020304" pitchFamily="18" charset="0"/>
                            </a:rPr>
                            <a:t>t</a:t>
                          </a:r>
                          <a:endParaRPr lang="zh-CN" altLang="zh-CN" sz="1600">
                            <a:latin typeface="Times New Roman" panose="02020603050405020304" pitchFamily="18" charset="0"/>
                            <a:ea typeface="楷体_GB2312"/>
                            <a:cs typeface="楷体_GB2312"/>
                          </a:endParaRPr>
                        </a:p>
                      </p:txBody>
                    </p:sp>
                    <p:sp>
                      <p:nvSpPr>
                        <p:cNvPr id="14376" name="Line 66"/>
                        <p:cNvSpPr>
                          <a:spLocks noChangeShapeType="1"/>
                        </p:cNvSpPr>
                        <p:nvPr/>
                      </p:nvSpPr>
                      <p:spPr bwMode="auto">
                        <a:xfrm flipH="1">
                          <a:off x="0" y="132"/>
                          <a:ext cx="444" cy="1"/>
                        </a:xfrm>
                        <a:prstGeom prst="line">
                          <a:avLst/>
                        </a:prstGeom>
                        <a:noFill/>
                        <a:ln w="9525">
                          <a:solidFill>
                            <a:srgbClr val="000000"/>
                          </a:solidFill>
                          <a:round/>
                          <a:tailEnd type="triangle" w="med" len="med"/>
                        </a:ln>
                      </p:spPr>
                      <p:txBody>
                        <a:bodyPr/>
                        <a:lstStyle/>
                        <a:p>
                          <a:endParaRPr lang="zh-CN" altLang="en-US"/>
                        </a:p>
                      </p:txBody>
                    </p:sp>
                  </p:grpSp>
                </p:grpSp>
                <p:sp>
                  <p:nvSpPr>
                    <p:cNvPr id="14366" name="Line 67"/>
                    <p:cNvSpPr>
                      <a:spLocks noChangeShapeType="1"/>
                    </p:cNvSpPr>
                    <p:nvPr/>
                  </p:nvSpPr>
                  <p:spPr bwMode="auto">
                    <a:xfrm>
                      <a:off x="1246" y="12"/>
                      <a:ext cx="2" cy="2688"/>
                    </a:xfrm>
                    <a:prstGeom prst="line">
                      <a:avLst/>
                    </a:prstGeom>
                    <a:noFill/>
                    <a:ln w="9525">
                      <a:solidFill>
                        <a:srgbClr val="000000"/>
                      </a:solidFill>
                      <a:round/>
                      <a:tailEnd type="triangle" w="med" len="med"/>
                    </a:ln>
                  </p:spPr>
                  <p:txBody>
                    <a:bodyPr/>
                    <a:lstStyle/>
                    <a:p>
                      <a:endParaRPr lang="zh-CN" altLang="en-US"/>
                    </a:p>
                  </p:txBody>
                </p:sp>
                <p:sp>
                  <p:nvSpPr>
                    <p:cNvPr id="14367" name="AutoShape 68"/>
                    <p:cNvSpPr>
                      <a:spLocks noChangeArrowheads="1"/>
                    </p:cNvSpPr>
                    <p:nvPr/>
                  </p:nvSpPr>
                  <p:spPr bwMode="auto">
                    <a:xfrm>
                      <a:off x="1023" y="2691"/>
                      <a:ext cx="533" cy="433"/>
                    </a:xfrm>
                    <a:prstGeom prst="roundRect">
                      <a:avLst>
                        <a:gd name="adj" fmla="val 16667"/>
                      </a:avLst>
                    </a:prstGeom>
                    <a:solidFill>
                      <a:srgbClr val="FFFFFF"/>
                    </a:solidFill>
                    <a:ln w="9525">
                      <a:solidFill>
                        <a:srgbClr val="000000"/>
                      </a:solidFill>
                      <a:round/>
                    </a:ln>
                  </p:spPr>
                  <p:txBody>
                    <a:bodyPr lIns="36000" tIns="36000" rIns="36000" bIns="36000"/>
                    <a:lstStyle/>
                    <a:p>
                      <a:pPr marL="457200" indent="-457200" algn="just">
                        <a:spcBef>
                          <a:spcPct val="20000"/>
                        </a:spcBef>
                        <a:buSzPct val="85000"/>
                      </a:pPr>
                      <a:r>
                        <a:rPr lang="zh-CN" altLang="zh-CN" sz="1600" i="1">
                          <a:latin typeface="Times New Roman" panose="02020603050405020304" pitchFamily="18" charset="0"/>
                        </a:rPr>
                        <a:t>L</a:t>
                      </a:r>
                      <a:r>
                        <a:rPr lang="zh-CN" altLang="zh-CN" sz="1600" baseline="30000">
                          <a:latin typeface="Times New Roman" panose="02020603050405020304" pitchFamily="18" charset="0"/>
                        </a:rPr>
                        <a:t>30</a:t>
                      </a:r>
                      <a:endParaRPr lang="zh-CN" altLang="zh-CN" sz="1600">
                        <a:latin typeface="Times New Roman" panose="02020603050405020304" pitchFamily="18" charset="0"/>
                        <a:ea typeface="楷体_GB2312"/>
                        <a:cs typeface="楷体_GB2312"/>
                      </a:endParaRPr>
                    </a:p>
                  </p:txBody>
                </p:sp>
                <p:sp>
                  <p:nvSpPr>
                    <p:cNvPr id="14368" name="Line 69"/>
                    <p:cNvSpPr>
                      <a:spLocks noChangeShapeType="1"/>
                    </p:cNvSpPr>
                    <p:nvPr/>
                  </p:nvSpPr>
                  <p:spPr bwMode="auto">
                    <a:xfrm flipH="1" flipV="1">
                      <a:off x="4810" y="3174"/>
                      <a:ext cx="12" cy="300"/>
                    </a:xfrm>
                    <a:prstGeom prst="line">
                      <a:avLst/>
                    </a:prstGeom>
                    <a:noFill/>
                    <a:ln w="9525">
                      <a:solidFill>
                        <a:srgbClr val="000000"/>
                      </a:solidFill>
                      <a:round/>
                    </a:ln>
                  </p:spPr>
                  <p:txBody>
                    <a:bodyPr/>
                    <a:lstStyle/>
                    <a:p>
                      <a:endParaRPr lang="zh-CN" altLang="en-US"/>
                    </a:p>
                  </p:txBody>
                </p:sp>
                <p:sp>
                  <p:nvSpPr>
                    <p:cNvPr id="14369" name="Line 70"/>
                    <p:cNvSpPr>
                      <a:spLocks noChangeShapeType="1"/>
                    </p:cNvSpPr>
                    <p:nvPr/>
                  </p:nvSpPr>
                  <p:spPr bwMode="auto">
                    <a:xfrm>
                      <a:off x="1258" y="3114"/>
                      <a:ext cx="1" cy="345"/>
                    </a:xfrm>
                    <a:prstGeom prst="line">
                      <a:avLst/>
                    </a:prstGeom>
                    <a:noFill/>
                    <a:ln w="9525">
                      <a:solidFill>
                        <a:srgbClr val="000000"/>
                      </a:solidFill>
                      <a:round/>
                    </a:ln>
                  </p:spPr>
                  <p:txBody>
                    <a:bodyPr/>
                    <a:lstStyle/>
                    <a:p>
                      <a:endParaRPr lang="zh-CN" altLang="en-US"/>
                    </a:p>
                  </p:txBody>
                </p:sp>
                <p:grpSp>
                  <p:nvGrpSpPr>
                    <p:cNvPr id="14370" name="Group 71"/>
                    <p:cNvGrpSpPr/>
                    <p:nvPr/>
                  </p:nvGrpSpPr>
                  <p:grpSpPr bwMode="auto">
                    <a:xfrm>
                      <a:off x="336" y="1161"/>
                      <a:ext cx="4203" cy="433"/>
                      <a:chOff x="0" y="0"/>
                      <a:chExt cx="4203" cy="433"/>
                    </a:xfrm>
                  </p:grpSpPr>
                  <p:sp>
                    <p:nvSpPr>
                      <p:cNvPr id="14371" name="AutoShape 72"/>
                      <p:cNvSpPr>
                        <a:spLocks noChangeArrowheads="1"/>
                      </p:cNvSpPr>
                      <p:nvPr/>
                    </p:nvSpPr>
                    <p:spPr bwMode="auto">
                      <a:xfrm>
                        <a:off x="0" y="0"/>
                        <a:ext cx="533" cy="433"/>
                      </a:xfrm>
                      <a:prstGeom prst="roundRect">
                        <a:avLst>
                          <a:gd name="adj" fmla="val 16667"/>
                        </a:avLst>
                      </a:prstGeom>
                      <a:solidFill>
                        <a:srgbClr val="FFFFFF"/>
                      </a:solidFill>
                      <a:ln w="9525">
                        <a:solidFill>
                          <a:srgbClr val="000000"/>
                        </a:solidFill>
                        <a:round/>
                      </a:ln>
                    </p:spPr>
                    <p:txBody>
                      <a:bodyPr lIns="36000" tIns="36000" rIns="36000" bIns="36000"/>
                      <a:lstStyle/>
                      <a:p>
                        <a:pPr marL="457200" indent="-457200" algn="just">
                          <a:spcBef>
                            <a:spcPct val="20000"/>
                          </a:spcBef>
                          <a:buSzPct val="85000"/>
                        </a:pPr>
                        <a:r>
                          <a:rPr lang="zh-CN" altLang="zh-CN" sz="1600" i="1">
                            <a:latin typeface="Times New Roman" panose="02020603050405020304" pitchFamily="18" charset="0"/>
                          </a:rPr>
                          <a:t>L</a:t>
                        </a:r>
                        <a:r>
                          <a:rPr lang="zh-CN" altLang="zh-CN" sz="1600" baseline="30000">
                            <a:latin typeface="Times New Roman" panose="02020603050405020304" pitchFamily="18" charset="0"/>
                          </a:rPr>
                          <a:t>5</a:t>
                        </a:r>
                        <a:endParaRPr lang="zh-CN" altLang="zh-CN" sz="1600">
                          <a:latin typeface="Times New Roman" panose="02020603050405020304" pitchFamily="18" charset="0"/>
                          <a:ea typeface="楷体_GB2312"/>
                          <a:cs typeface="楷体_GB2312"/>
                        </a:endParaRPr>
                      </a:p>
                    </p:txBody>
                  </p:sp>
                  <p:sp>
                    <p:nvSpPr>
                      <p:cNvPr id="14372" name="Line 73"/>
                      <p:cNvSpPr>
                        <a:spLocks noChangeShapeType="1"/>
                      </p:cNvSpPr>
                      <p:nvPr/>
                    </p:nvSpPr>
                    <p:spPr bwMode="auto">
                      <a:xfrm>
                        <a:off x="531" y="205"/>
                        <a:ext cx="3672" cy="1"/>
                      </a:xfrm>
                      <a:prstGeom prst="line">
                        <a:avLst/>
                      </a:prstGeom>
                      <a:noFill/>
                      <a:ln w="9525">
                        <a:solidFill>
                          <a:srgbClr val="000000"/>
                        </a:solidFill>
                        <a:round/>
                        <a:tailEnd type="triangle" w="med" len="med"/>
                      </a:ln>
                    </p:spPr>
                    <p:txBody>
                      <a:bodyPr/>
                      <a:lstStyle/>
                      <a:p>
                        <a:endParaRPr lang="zh-CN" altLang="en-US"/>
                      </a:p>
                    </p:txBody>
                  </p:sp>
                </p:grpSp>
              </p:grpSp>
            </p:grpSp>
          </p:grpSp>
        </p:grpSp>
      </p:grpSp>
      <p:sp>
        <p:nvSpPr>
          <p:cNvPr id="14344" name="Rectangle 74"/>
          <p:cNvSpPr>
            <a:spLocks noChangeArrowheads="1"/>
          </p:cNvSpPr>
          <p:nvPr/>
        </p:nvSpPr>
        <p:spPr bwMode="auto">
          <a:xfrm>
            <a:off x="0" y="3141663"/>
            <a:ext cx="3276600" cy="1708150"/>
          </a:xfrm>
          <a:prstGeom prst="rect">
            <a:avLst/>
          </a:prstGeom>
          <a:noFill/>
          <a:ln w="9525">
            <a:noFill/>
            <a:miter lim="800000"/>
          </a:ln>
        </p:spPr>
        <p:txBody>
          <a:bodyPr>
            <a:spAutoFit/>
          </a:bodyPr>
          <a:lstStyle/>
          <a:p>
            <a:pPr marL="742950" lvl="1" indent="-285750">
              <a:spcBef>
                <a:spcPct val="20000"/>
              </a:spcBef>
            </a:pPr>
            <a:r>
              <a:rPr lang="zh-CN" altLang="zh-CN" sz="2600"/>
              <a:t>     </a:t>
            </a:r>
            <a:r>
              <a:rPr lang="zh-CN" sz="2000"/>
              <a:t>其中</a:t>
            </a:r>
            <a:r>
              <a:rPr lang="zh-CN" altLang="zh-CN" sz="2000"/>
              <a:t>A</a:t>
            </a:r>
            <a:r>
              <a:rPr lang="zh-CN" sz="2000"/>
              <a:t>、</a:t>
            </a:r>
            <a:r>
              <a:rPr lang="zh-CN" altLang="zh-CN" sz="2000"/>
              <a:t>B</a:t>
            </a:r>
            <a:r>
              <a:rPr lang="zh-CN" sz="2000"/>
              <a:t>、</a:t>
            </a:r>
            <a:r>
              <a:rPr lang="zh-CN" altLang="zh-CN" sz="2000"/>
              <a:t>C</a:t>
            </a:r>
            <a:r>
              <a:rPr lang="zh-CN" sz="2000"/>
              <a:t>、</a:t>
            </a:r>
            <a:r>
              <a:rPr lang="zh-CN" altLang="zh-CN" sz="2000"/>
              <a:t>D</a:t>
            </a:r>
            <a:r>
              <a:rPr lang="zh-CN" sz="2000"/>
              <a:t>、</a:t>
            </a:r>
            <a:r>
              <a:rPr lang="zh-CN" altLang="zh-CN" sz="2000"/>
              <a:t>E</a:t>
            </a:r>
            <a:r>
              <a:rPr lang="zh-CN" sz="2000"/>
              <a:t>分别为五个缓冲区中的字，运算结束后再将（</a:t>
            </a:r>
            <a:r>
              <a:rPr lang="zh-CN" altLang="zh-CN" sz="2000"/>
              <a:t>A</a:t>
            </a:r>
            <a:r>
              <a:rPr lang="zh-CN" sz="2000"/>
              <a:t>、</a:t>
            </a:r>
            <a:r>
              <a:rPr lang="zh-CN" altLang="zh-CN" sz="2000"/>
              <a:t>B</a:t>
            </a:r>
            <a:r>
              <a:rPr lang="zh-CN" sz="2000"/>
              <a:t>、</a:t>
            </a:r>
            <a:r>
              <a:rPr lang="zh-CN" altLang="zh-CN" sz="2000"/>
              <a:t>C</a:t>
            </a:r>
            <a:r>
              <a:rPr lang="zh-CN" sz="2000"/>
              <a:t>、</a:t>
            </a:r>
            <a:r>
              <a:rPr lang="zh-CN" altLang="zh-CN" sz="2000"/>
              <a:t>D</a:t>
            </a:r>
            <a:r>
              <a:rPr lang="zh-CN" sz="2000"/>
              <a:t>、</a:t>
            </a:r>
            <a:r>
              <a:rPr lang="zh-CN" altLang="zh-CN" sz="2000"/>
              <a:t>E</a:t>
            </a:r>
            <a:r>
              <a:rPr lang="zh-CN" sz="2000"/>
              <a:t>）循环右移一个字。</a:t>
            </a:r>
            <a:endParaRPr lang="zh-CN" sz="200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ChangeArrowheads="1"/>
          </p:cNvSpPr>
          <p:nvPr/>
        </p:nvSpPr>
        <p:spPr bwMode="auto">
          <a:xfrm>
            <a:off x="1158875" y="3062288"/>
            <a:ext cx="1503363" cy="0"/>
          </a:xfrm>
          <a:prstGeom prst="rect">
            <a:avLst/>
          </a:prstGeom>
          <a:noFill/>
          <a:ln w="9525">
            <a:noFill/>
            <a:miter lim="800000"/>
          </a:ln>
        </p:spPr>
        <p:txBody>
          <a:bodyPr wrap="none" lIns="0" tIns="0" rIns="0" bIns="0">
            <a:spAutoFit/>
          </a:bodyPr>
          <a:lstStyle/>
          <a:p>
            <a:endParaRPr lang="zh-CN" altLang="en-US"/>
          </a:p>
        </p:txBody>
      </p:sp>
      <p:sp>
        <p:nvSpPr>
          <p:cNvPr id="15364" name="Rectangle 3"/>
          <p:cNvSpPr>
            <a:spLocks noChangeArrowheads="1"/>
          </p:cNvSpPr>
          <p:nvPr/>
        </p:nvSpPr>
        <p:spPr bwMode="auto">
          <a:xfrm>
            <a:off x="1158875" y="3062288"/>
            <a:ext cx="1503363" cy="0"/>
          </a:xfrm>
          <a:prstGeom prst="rect">
            <a:avLst/>
          </a:prstGeom>
          <a:noFill/>
          <a:ln w="9525">
            <a:noFill/>
            <a:miter lim="800000"/>
          </a:ln>
        </p:spPr>
        <p:txBody>
          <a:bodyPr wrap="none" lIns="0" tIns="0" rIns="0" bIns="0">
            <a:spAutoFit/>
          </a:bodyPr>
          <a:lstStyle/>
          <a:p>
            <a:endParaRPr lang="zh-CN" altLang="en-US"/>
          </a:p>
        </p:txBody>
      </p:sp>
      <p:sp>
        <p:nvSpPr>
          <p:cNvPr id="15365" name="Rectangle 4"/>
          <p:cNvSpPr>
            <a:spLocks noChangeArrowheads="1"/>
          </p:cNvSpPr>
          <p:nvPr/>
        </p:nvSpPr>
        <p:spPr bwMode="auto">
          <a:xfrm>
            <a:off x="1158875" y="3062288"/>
            <a:ext cx="1503363" cy="0"/>
          </a:xfrm>
          <a:prstGeom prst="rect">
            <a:avLst/>
          </a:prstGeom>
          <a:noFill/>
          <a:ln w="9525">
            <a:noFill/>
            <a:miter lim="800000"/>
          </a:ln>
        </p:spPr>
        <p:txBody>
          <a:bodyPr wrap="none" lIns="0" tIns="0" rIns="0" bIns="0">
            <a:spAutoFit/>
          </a:bodyPr>
          <a:lstStyle/>
          <a:p>
            <a:endParaRPr lang="zh-CN" altLang="en-US"/>
          </a:p>
        </p:txBody>
      </p:sp>
      <p:sp>
        <p:nvSpPr>
          <p:cNvPr id="15366" name="Rectangle 5"/>
          <p:cNvSpPr>
            <a:spLocks noChangeArrowheads="1"/>
          </p:cNvSpPr>
          <p:nvPr/>
        </p:nvSpPr>
        <p:spPr bwMode="auto">
          <a:xfrm>
            <a:off x="468313" y="1773238"/>
            <a:ext cx="8101012" cy="457200"/>
          </a:xfrm>
          <a:prstGeom prst="rect">
            <a:avLst/>
          </a:prstGeom>
          <a:noFill/>
          <a:ln w="9525">
            <a:noFill/>
            <a:miter lim="800000"/>
          </a:ln>
        </p:spPr>
        <p:txBody>
          <a:bodyPr>
            <a:spAutoFit/>
          </a:bodyPr>
          <a:lstStyle/>
          <a:p>
            <a:pPr marL="742950" lvl="1" indent="-285750">
              <a:spcBef>
                <a:spcPct val="20000"/>
              </a:spcBef>
              <a:buFontTx/>
              <a:buChar char="–"/>
            </a:pPr>
            <a:r>
              <a:rPr lang="zh-CN" altLang="en-US" sz="2800"/>
              <a:t>加法常数表</a:t>
            </a:r>
            <a:r>
              <a:rPr lang="zh-CN" altLang="en-US" sz="2800" i="1"/>
              <a:t>K</a:t>
            </a:r>
            <a:r>
              <a:rPr lang="zh-CN" altLang="en-US" sz="2800" i="1" baseline="-25000"/>
              <a:t>t</a:t>
            </a:r>
            <a:endParaRPr lang="zh-CN" altLang="en-US" sz="2800"/>
          </a:p>
        </p:txBody>
      </p:sp>
      <p:sp>
        <p:nvSpPr>
          <p:cNvPr id="15367" name="Rectangle 6"/>
          <p:cNvSpPr>
            <a:spLocks noChangeArrowheads="1"/>
          </p:cNvSpPr>
          <p:nvPr/>
        </p:nvSpPr>
        <p:spPr bwMode="auto">
          <a:xfrm>
            <a:off x="2595563" y="3033713"/>
            <a:ext cx="1654175" cy="0"/>
          </a:xfrm>
          <a:prstGeom prst="rect">
            <a:avLst/>
          </a:prstGeom>
          <a:noFill/>
          <a:ln w="9525">
            <a:noFill/>
            <a:miter lim="800000"/>
          </a:ln>
        </p:spPr>
        <p:txBody>
          <a:bodyPr wrap="none" lIns="0" tIns="0" rIns="0" bIns="0">
            <a:spAutoFit/>
          </a:bodyPr>
          <a:lstStyle/>
          <a:p>
            <a:endParaRPr lang="zh-CN" altLang="en-US"/>
          </a:p>
        </p:txBody>
      </p:sp>
      <p:grpSp>
        <p:nvGrpSpPr>
          <p:cNvPr id="15368" name="Group 7"/>
          <p:cNvGrpSpPr/>
          <p:nvPr/>
        </p:nvGrpSpPr>
        <p:grpSpPr bwMode="auto">
          <a:xfrm>
            <a:off x="1547813" y="2636838"/>
            <a:ext cx="5626100" cy="2835275"/>
            <a:chOff x="0" y="0"/>
            <a:chExt cx="3544" cy="1786"/>
          </a:xfrm>
        </p:grpSpPr>
        <p:sp>
          <p:nvSpPr>
            <p:cNvPr id="15383" name="Rectangle 8"/>
            <p:cNvSpPr>
              <a:spLocks noChangeArrowheads="1"/>
            </p:cNvSpPr>
            <p:nvPr/>
          </p:nvSpPr>
          <p:spPr bwMode="auto">
            <a:xfrm>
              <a:off x="0" y="0"/>
              <a:ext cx="3544" cy="1786"/>
            </a:xfrm>
            <a:prstGeom prst="rect">
              <a:avLst/>
            </a:prstGeom>
            <a:solidFill>
              <a:srgbClr val="F3FBA3"/>
            </a:solidFill>
            <a:ln w="25400">
              <a:solidFill>
                <a:schemeClr val="tx1"/>
              </a:solidFill>
              <a:miter lim="800000"/>
            </a:ln>
          </p:spPr>
          <p:txBody>
            <a:bodyPr wrap="none" anchor="ctr"/>
            <a:lstStyle/>
            <a:p>
              <a:endParaRPr lang="zh-CN" altLang="en-US"/>
            </a:p>
          </p:txBody>
        </p:sp>
        <p:graphicFrame>
          <p:nvGraphicFramePr>
            <p:cNvPr id="15362" name="Object 9"/>
            <p:cNvGraphicFramePr>
              <a:graphicFrameLocks noChangeAspect="1"/>
            </p:cNvGraphicFramePr>
            <p:nvPr/>
          </p:nvGraphicFramePr>
          <p:xfrm>
            <a:off x="2240" y="341"/>
            <a:ext cx="1030" cy="1304"/>
          </p:xfrm>
          <a:graphic>
            <a:graphicData uri="http://schemas.openxmlformats.org/presentationml/2006/ole">
              <mc:AlternateContent xmlns:mc="http://schemas.openxmlformats.org/markup-compatibility/2006">
                <mc:Choice xmlns:v="urn:schemas-microsoft-com:vml" Requires="v">
                  <p:oleObj spid="_x0000_s15361" name="" r:id="rId1" imgW="17983200" imgH="30480000" progId="Equation.DSMT4">
                    <p:embed/>
                  </p:oleObj>
                </mc:Choice>
                <mc:Fallback>
                  <p:oleObj name="" r:id="rId1" imgW="17983200" imgH="30480000" progId="Equation.DSMT4">
                    <p:embed/>
                    <p:pic>
                      <p:nvPicPr>
                        <p:cNvPr id="0" name="Object 9"/>
                        <p:cNvPicPr>
                          <a:picLocks noChangeAspect="1"/>
                        </p:cNvPicPr>
                        <p:nvPr/>
                      </p:nvPicPr>
                      <p:blipFill>
                        <a:blip r:embed="rId2"/>
                        <a:stretch>
                          <a:fillRect/>
                        </a:stretch>
                      </p:blipFill>
                      <p:spPr>
                        <a:xfrm>
                          <a:off x="2240" y="341"/>
                          <a:ext cx="1030" cy="1304"/>
                        </a:xfrm>
                        <a:prstGeom prst="rect">
                          <a:avLst/>
                        </a:prstGeom>
                        <a:noFill/>
                        <a:ln w="9525">
                          <a:noFill/>
                        </a:ln>
                      </p:spPr>
                    </p:pic>
                  </p:oleObj>
                </mc:Fallback>
              </mc:AlternateContent>
            </a:graphicData>
          </a:graphic>
        </p:graphicFrame>
      </p:grpSp>
      <p:graphicFrame>
        <p:nvGraphicFramePr>
          <p:cNvPr id="108554" name="Group 10"/>
          <p:cNvGraphicFramePr>
            <a:graphicFrameLocks noGrp="1"/>
          </p:cNvGraphicFramePr>
          <p:nvPr/>
        </p:nvGraphicFramePr>
        <p:xfrm>
          <a:off x="1620838" y="2781300"/>
          <a:ext cx="5222875" cy="2600325"/>
        </p:xfrm>
        <a:graphic>
          <a:graphicData uri="http://schemas.openxmlformats.org/drawingml/2006/table">
            <a:tbl>
              <a:tblPr/>
              <a:tblGrid>
                <a:gridCol w="1644650"/>
                <a:gridCol w="1657350"/>
                <a:gridCol w="1920875"/>
              </a:tblGrid>
              <a:tr h="40322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迭代步数</a:t>
                      </a:r>
                      <a:endParaRPr kumimoji="0" 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十六进制</a:t>
                      </a:r>
                      <a:endParaRPr kumimoji="0" 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十进制</a:t>
                      </a:r>
                      <a:endParaRPr kumimoji="0" 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97100">
                <a:tc>
                  <a:txBody>
                    <a:bodyPr/>
                    <a:lstStyle/>
                    <a:p>
                      <a:pPr marL="0" marR="0" lvl="0" indent="127000" algn="ctr" defTabSz="914400" rtl="0" eaLnBrk="1" fontAlgn="base" latinLnBrk="0" hangingPunct="1">
                        <a:lnSpc>
                          <a:spcPct val="180000"/>
                        </a:lnSpc>
                        <a:spcBef>
                          <a:spcPct val="0"/>
                        </a:spcBef>
                        <a:spcAft>
                          <a:spcPct val="0"/>
                        </a:spcAft>
                        <a:buClrTx/>
                        <a:buSzTx/>
                        <a:buFontTx/>
                        <a:buNone/>
                      </a:pP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zh-CN" altLang="zh-CN" sz="20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endParaRPr>
                    </a:p>
                    <a:p>
                      <a:pPr marL="0" marR="0" lvl="0" indent="127000" algn="ctr" defTabSz="914400" rtl="0" eaLnBrk="0" fontAlgn="base" latinLnBrk="0" hangingPunct="0">
                        <a:lnSpc>
                          <a:spcPct val="180000"/>
                        </a:lnSpc>
                        <a:spcBef>
                          <a:spcPct val="0"/>
                        </a:spcBef>
                        <a:spcAft>
                          <a:spcPct val="0"/>
                        </a:spcAft>
                        <a:buClrTx/>
                        <a:buSzTx/>
                        <a:buFontTx/>
                        <a:buNone/>
                      </a:pP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20</a:t>
                      </a:r>
                      <a:r>
                        <a:rPr kumimoji="0" lang="zh-CN" altLang="zh-CN" sz="20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39</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endParaRPr>
                    </a:p>
                    <a:p>
                      <a:pPr marL="0" marR="0" lvl="0" indent="127000" algn="ctr" defTabSz="914400" rtl="0" eaLnBrk="0" fontAlgn="base" latinLnBrk="0" hangingPunct="0">
                        <a:lnSpc>
                          <a:spcPct val="180000"/>
                        </a:lnSpc>
                        <a:spcBef>
                          <a:spcPct val="0"/>
                        </a:spcBef>
                        <a:spcAft>
                          <a:spcPct val="0"/>
                        </a:spcAft>
                        <a:buClrTx/>
                        <a:buSzTx/>
                        <a:buFontTx/>
                        <a:buNone/>
                      </a:pP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40</a:t>
                      </a:r>
                      <a:r>
                        <a:rPr kumimoji="0" lang="zh-CN" altLang="zh-CN" sz="20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59</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endParaRPr>
                    </a:p>
                    <a:p>
                      <a:pPr marL="0" marR="0" lvl="0" indent="127000" algn="ctr" defTabSz="914400" rtl="0" eaLnBrk="0" fontAlgn="base" latinLnBrk="0" hangingPunct="0">
                        <a:lnSpc>
                          <a:spcPct val="180000"/>
                        </a:lnSpc>
                        <a:spcBef>
                          <a:spcPct val="0"/>
                        </a:spcBef>
                        <a:spcAft>
                          <a:spcPct val="0"/>
                        </a:spcAft>
                        <a:buClrTx/>
                        <a:buSzTx/>
                        <a:buFontTx/>
                        <a:buNone/>
                      </a:pP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60</a:t>
                      </a:r>
                      <a:r>
                        <a:rPr kumimoji="0" lang="zh-CN" altLang="zh-CN" sz="20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79</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80000"/>
                        </a:lnSpc>
                        <a:spcBef>
                          <a:spcPct val="0"/>
                        </a:spcBef>
                        <a:spcAft>
                          <a:spcPct val="0"/>
                        </a:spcAft>
                        <a:buClrTx/>
                        <a:buSzTx/>
                        <a:buFontTx/>
                        <a:buNone/>
                      </a:pP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5A827999</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1" fontAlgn="base" latinLnBrk="0" hangingPunct="1">
                        <a:lnSpc>
                          <a:spcPct val="180000"/>
                        </a:lnSpc>
                        <a:spcBef>
                          <a:spcPct val="0"/>
                        </a:spcBef>
                        <a:spcAft>
                          <a:spcPct val="0"/>
                        </a:spcAft>
                        <a:buClrTx/>
                        <a:buSzTx/>
                        <a:buFontTx/>
                        <a:buNone/>
                      </a:pP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6ED9EBA1</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80000"/>
                        </a:lnSpc>
                        <a:spcBef>
                          <a:spcPct val="0"/>
                        </a:spcBef>
                        <a:spcAft>
                          <a:spcPct val="0"/>
                        </a:spcAft>
                        <a:buClrTx/>
                        <a:buSzTx/>
                        <a:buFontTx/>
                        <a:buNone/>
                      </a:pP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8F1BBCDC</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80000"/>
                        </a:lnSpc>
                        <a:spcBef>
                          <a:spcPct val="0"/>
                        </a:spcBef>
                        <a:spcAft>
                          <a:spcPct val="0"/>
                        </a:spcAft>
                        <a:buClrTx/>
                        <a:buSzTx/>
                        <a:buFontTx/>
                        <a:buNone/>
                      </a:pP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CA62C1D6</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7" name="Group 2"/>
          <p:cNvGrpSpPr/>
          <p:nvPr/>
        </p:nvGrpSpPr>
        <p:grpSpPr bwMode="auto">
          <a:xfrm>
            <a:off x="1331913" y="3465513"/>
            <a:ext cx="6705600" cy="2293937"/>
            <a:chOff x="0" y="0"/>
            <a:chExt cx="4224" cy="1445"/>
          </a:xfrm>
        </p:grpSpPr>
        <p:sp>
          <p:nvSpPr>
            <p:cNvPr id="16407" name="Rectangle 3"/>
            <p:cNvSpPr>
              <a:spLocks noChangeArrowheads="1"/>
            </p:cNvSpPr>
            <p:nvPr/>
          </p:nvSpPr>
          <p:spPr bwMode="auto">
            <a:xfrm>
              <a:off x="0" y="0"/>
              <a:ext cx="4224" cy="1445"/>
            </a:xfrm>
            <a:prstGeom prst="rect">
              <a:avLst/>
            </a:prstGeom>
            <a:solidFill>
              <a:srgbClr val="F3FBA3"/>
            </a:solidFill>
            <a:ln w="25400">
              <a:solidFill>
                <a:schemeClr val="tx1"/>
              </a:solidFill>
              <a:miter lim="800000"/>
            </a:ln>
          </p:spPr>
          <p:txBody>
            <a:bodyPr wrap="none" anchor="ctr"/>
            <a:lstStyle/>
            <a:p>
              <a:endParaRPr lang="zh-CN" altLang="en-US"/>
            </a:p>
          </p:txBody>
        </p:sp>
        <p:graphicFrame>
          <p:nvGraphicFramePr>
            <p:cNvPr id="16386" name="Object 4"/>
            <p:cNvGraphicFramePr>
              <a:graphicFrameLocks noChangeAspect="1"/>
            </p:cNvGraphicFramePr>
            <p:nvPr/>
          </p:nvGraphicFramePr>
          <p:xfrm>
            <a:off x="2552" y="472"/>
            <a:ext cx="1389" cy="735"/>
          </p:xfrm>
          <a:graphic>
            <a:graphicData uri="http://schemas.openxmlformats.org/presentationml/2006/ole">
              <mc:AlternateContent xmlns:mc="http://schemas.openxmlformats.org/markup-compatibility/2006">
                <mc:Choice xmlns:v="urn:schemas-microsoft-com:vml" Requires="v">
                  <p:oleObj spid="_x0000_s16385" name="" r:id="rId1" imgW="40233600" imgH="21336000" progId="Equation.3">
                    <p:embed/>
                  </p:oleObj>
                </mc:Choice>
                <mc:Fallback>
                  <p:oleObj name="" r:id="rId1" imgW="40233600" imgH="21336000" progId="Equation.3">
                    <p:embed/>
                    <p:pic>
                      <p:nvPicPr>
                        <p:cNvPr id="0" name="Object 4"/>
                        <p:cNvPicPr>
                          <a:picLocks noChangeAspect="1"/>
                        </p:cNvPicPr>
                        <p:nvPr/>
                      </p:nvPicPr>
                      <p:blipFill>
                        <a:blip r:embed="rId2"/>
                        <a:stretch>
                          <a:fillRect/>
                        </a:stretch>
                      </p:blipFill>
                      <p:spPr>
                        <a:xfrm>
                          <a:off x="2552" y="472"/>
                          <a:ext cx="1389" cy="735"/>
                        </a:xfrm>
                        <a:prstGeom prst="rect">
                          <a:avLst/>
                        </a:prstGeom>
                        <a:noFill/>
                        <a:ln w="9525">
                          <a:noFill/>
                        </a:ln>
                      </p:spPr>
                    </p:pic>
                  </p:oleObj>
                </mc:Fallback>
              </mc:AlternateContent>
            </a:graphicData>
          </a:graphic>
        </p:graphicFrame>
      </p:grpSp>
      <p:sp>
        <p:nvSpPr>
          <p:cNvPr id="16388" name="Rectangle 5"/>
          <p:cNvSpPr>
            <a:spLocks noGrp="1" noChangeArrowheads="1"/>
          </p:cNvSpPr>
          <p:nvPr>
            <p:ph type="body" idx="1"/>
          </p:nvPr>
        </p:nvSpPr>
        <p:spPr>
          <a:xfrm>
            <a:off x="250825" y="981075"/>
            <a:ext cx="8569325" cy="2119313"/>
          </a:xfrm>
        </p:spPr>
        <p:txBody>
          <a:bodyPr>
            <a:spAutoFit/>
          </a:bodyPr>
          <a:lstStyle/>
          <a:p>
            <a:pPr lvl="1" eaLnBrk="1" hangingPunct="1"/>
            <a:r>
              <a:rPr lang="zh-CN" smtClean="0"/>
              <a:t>基本逻辑函数</a:t>
            </a:r>
            <a:r>
              <a:rPr lang="zh-CN" altLang="zh-CN" i="1" smtClean="0"/>
              <a:t>f</a:t>
            </a:r>
            <a:endParaRPr lang="zh-CN" altLang="zh-CN" smtClean="0"/>
          </a:p>
          <a:p>
            <a:pPr lvl="2" eaLnBrk="1" hangingPunct="1"/>
            <a:r>
              <a:rPr lang="zh-CN" sz="2500" smtClean="0"/>
              <a:t>每一轮使用一个基本逻辑函数</a:t>
            </a:r>
            <a:r>
              <a:rPr lang="zh-CN" altLang="zh-CN" sz="2500" i="1" smtClean="0"/>
              <a:t>f</a:t>
            </a:r>
            <a:r>
              <a:rPr lang="zh-CN" sz="2500" smtClean="0"/>
              <a:t>，每个基本逻辑函数的输入是三个</a:t>
            </a:r>
            <a:r>
              <a:rPr lang="zh-CN" altLang="zh-CN" sz="2500" smtClean="0"/>
              <a:t>32</a:t>
            </a:r>
            <a:r>
              <a:rPr lang="zh-CN" sz="2500" smtClean="0"/>
              <a:t>位的字，输出是一个</a:t>
            </a:r>
            <a:r>
              <a:rPr lang="zh-CN" altLang="zh-CN" sz="2500" smtClean="0"/>
              <a:t>32</a:t>
            </a:r>
            <a:r>
              <a:rPr lang="zh-CN" sz="2500" smtClean="0"/>
              <a:t>位的字，它执行位逻辑运算，即输出的第</a:t>
            </a:r>
            <a:r>
              <a:rPr lang="zh-CN" altLang="zh-CN" sz="2500" i="1" smtClean="0"/>
              <a:t>n</a:t>
            </a:r>
            <a:r>
              <a:rPr lang="zh-CN" sz="2500" smtClean="0"/>
              <a:t>位是其三个输入第</a:t>
            </a:r>
            <a:r>
              <a:rPr lang="zh-CN" altLang="zh-CN" sz="2500" i="1" smtClean="0"/>
              <a:t>n</a:t>
            </a:r>
            <a:r>
              <a:rPr lang="zh-CN" sz="2500" smtClean="0"/>
              <a:t>位的函数。</a:t>
            </a:r>
            <a:endParaRPr lang="zh-CN" sz="2500" smtClean="0"/>
          </a:p>
        </p:txBody>
      </p:sp>
      <p:sp>
        <p:nvSpPr>
          <p:cNvPr id="16389" name="Rectangle 6"/>
          <p:cNvSpPr>
            <a:spLocks noChangeArrowheads="1"/>
          </p:cNvSpPr>
          <p:nvPr/>
        </p:nvSpPr>
        <p:spPr bwMode="auto">
          <a:xfrm>
            <a:off x="1158875" y="3062288"/>
            <a:ext cx="1503363" cy="0"/>
          </a:xfrm>
          <a:prstGeom prst="rect">
            <a:avLst/>
          </a:prstGeom>
          <a:noFill/>
          <a:ln w="9525">
            <a:noFill/>
            <a:miter lim="800000"/>
          </a:ln>
        </p:spPr>
        <p:txBody>
          <a:bodyPr wrap="none" lIns="0" tIns="0" rIns="0" bIns="0">
            <a:spAutoFit/>
          </a:bodyPr>
          <a:lstStyle/>
          <a:p>
            <a:endParaRPr lang="zh-CN" altLang="en-US"/>
          </a:p>
        </p:txBody>
      </p:sp>
      <p:sp>
        <p:nvSpPr>
          <p:cNvPr id="16390" name="Rectangle 7"/>
          <p:cNvSpPr>
            <a:spLocks noChangeArrowheads="1"/>
          </p:cNvSpPr>
          <p:nvPr/>
        </p:nvSpPr>
        <p:spPr bwMode="auto">
          <a:xfrm>
            <a:off x="1158875" y="3062288"/>
            <a:ext cx="1503363" cy="0"/>
          </a:xfrm>
          <a:prstGeom prst="rect">
            <a:avLst/>
          </a:prstGeom>
          <a:noFill/>
          <a:ln w="9525">
            <a:noFill/>
            <a:miter lim="800000"/>
          </a:ln>
        </p:spPr>
        <p:txBody>
          <a:bodyPr wrap="none" lIns="0" tIns="0" rIns="0" bIns="0">
            <a:spAutoFit/>
          </a:bodyPr>
          <a:lstStyle/>
          <a:p>
            <a:endParaRPr lang="zh-CN" altLang="en-US"/>
          </a:p>
        </p:txBody>
      </p:sp>
      <p:sp>
        <p:nvSpPr>
          <p:cNvPr id="16391" name="Rectangle 8"/>
          <p:cNvSpPr>
            <a:spLocks noChangeArrowheads="1"/>
          </p:cNvSpPr>
          <p:nvPr/>
        </p:nvSpPr>
        <p:spPr bwMode="auto">
          <a:xfrm>
            <a:off x="1158875" y="3062288"/>
            <a:ext cx="1503363" cy="0"/>
          </a:xfrm>
          <a:prstGeom prst="rect">
            <a:avLst/>
          </a:prstGeom>
          <a:noFill/>
          <a:ln w="9525">
            <a:noFill/>
            <a:miter lim="800000"/>
          </a:ln>
        </p:spPr>
        <p:txBody>
          <a:bodyPr wrap="none" lIns="0" tIns="0" rIns="0" bIns="0">
            <a:spAutoFit/>
          </a:bodyPr>
          <a:lstStyle/>
          <a:p>
            <a:endParaRPr lang="zh-CN" altLang="en-US"/>
          </a:p>
        </p:txBody>
      </p:sp>
      <p:sp>
        <p:nvSpPr>
          <p:cNvPr id="16392" name="Rectangle 9"/>
          <p:cNvSpPr>
            <a:spLocks noChangeArrowheads="1"/>
          </p:cNvSpPr>
          <p:nvPr/>
        </p:nvSpPr>
        <p:spPr bwMode="auto">
          <a:xfrm>
            <a:off x="3671888" y="3068638"/>
            <a:ext cx="1503362" cy="0"/>
          </a:xfrm>
          <a:prstGeom prst="rect">
            <a:avLst/>
          </a:prstGeom>
          <a:noFill/>
          <a:ln w="9525">
            <a:noFill/>
            <a:miter lim="800000"/>
          </a:ln>
        </p:spPr>
        <p:txBody>
          <a:bodyPr wrap="none" lIns="0" tIns="0" rIns="0" bIns="0">
            <a:spAutoFit/>
          </a:bodyPr>
          <a:lstStyle/>
          <a:p>
            <a:endParaRPr lang="zh-CN" altLang="en-US"/>
          </a:p>
        </p:txBody>
      </p:sp>
      <p:graphicFrame>
        <p:nvGraphicFramePr>
          <p:cNvPr id="109578" name="Group 10"/>
          <p:cNvGraphicFramePr>
            <a:graphicFrameLocks noGrp="1"/>
          </p:cNvGraphicFramePr>
          <p:nvPr/>
        </p:nvGraphicFramePr>
        <p:xfrm>
          <a:off x="1512888" y="3825875"/>
          <a:ext cx="6210300" cy="1671638"/>
        </p:xfrm>
        <a:graphic>
          <a:graphicData uri="http://schemas.openxmlformats.org/drawingml/2006/table">
            <a:tbl>
              <a:tblPr/>
              <a:tblGrid>
                <a:gridCol w="1425575"/>
                <a:gridCol w="2309812"/>
                <a:gridCol w="2474913"/>
              </a:tblGrid>
              <a:tr h="3889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轮数</a:t>
                      </a:r>
                      <a:endParaRPr kumimoji="0" 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基本逻辑函数</a:t>
                      </a:r>
                      <a:r>
                        <a:rPr kumimoji="0" lang="zh-CN" altLang="zh-CN" sz="20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0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 C, D)</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82700">
                <a:tc>
                  <a:txBody>
                    <a:body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20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r>
                        <a:rPr kumimoji="0" lang="zh-CN" altLang="zh-CN" sz="20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a:t>
                      </a: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 C, D)</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0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r>
                        <a:rPr kumimoji="0" lang="zh-CN" altLang="zh-CN" sz="20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2</a:t>
                      </a: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 C, D)</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0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r>
                        <a:rPr kumimoji="0" lang="zh-CN" altLang="zh-CN" sz="20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3</a:t>
                      </a: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 C, D)</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0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r>
                        <a:rPr kumimoji="0" lang="zh-CN" altLang="zh-CN" sz="20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4</a:t>
                      </a: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 C, D)</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1690688" y="2384425"/>
            <a:ext cx="5895975" cy="3060700"/>
          </a:xfrm>
          <a:prstGeom prst="rect">
            <a:avLst/>
          </a:prstGeom>
          <a:solidFill>
            <a:srgbClr val="F3FBA3"/>
          </a:solidFill>
          <a:ln w="25400">
            <a:solidFill>
              <a:schemeClr val="tx1"/>
            </a:solidFill>
            <a:miter lim="800000"/>
          </a:ln>
        </p:spPr>
        <p:txBody>
          <a:bodyPr wrap="none" anchor="ctr"/>
          <a:lstStyle/>
          <a:p>
            <a:endParaRPr lang="zh-CN" altLang="en-US"/>
          </a:p>
        </p:txBody>
      </p:sp>
      <p:sp>
        <p:nvSpPr>
          <p:cNvPr id="107523" name="Rectangle 3"/>
          <p:cNvSpPr>
            <a:spLocks noGrp="1" noChangeArrowheads="1"/>
          </p:cNvSpPr>
          <p:nvPr>
            <p:ph type="body" sz="half" idx="1"/>
          </p:nvPr>
        </p:nvSpPr>
        <p:spPr>
          <a:xfrm>
            <a:off x="900113" y="1123950"/>
            <a:ext cx="6554787" cy="896938"/>
          </a:xfrm>
        </p:spPr>
        <p:txBody>
          <a:bodyPr>
            <a:spAutoFit/>
          </a:bodyPr>
          <a:lstStyle/>
          <a:p>
            <a:pPr lvl="1" eaLnBrk="1" hangingPunct="1"/>
            <a:r>
              <a:rPr lang="zh-CN" sz="2400" smtClean="0"/>
              <a:t>基本逻辑函数</a:t>
            </a:r>
            <a:r>
              <a:rPr lang="zh-CN" altLang="zh-CN" sz="2400" i="1" smtClean="0"/>
              <a:t>f</a:t>
            </a:r>
            <a:endParaRPr lang="zh-CN" altLang="zh-CN" sz="2400" smtClean="0"/>
          </a:p>
          <a:p>
            <a:pPr lvl="2" eaLnBrk="1" hangingPunct="1"/>
            <a:r>
              <a:rPr lang="zh-CN" smtClean="0"/>
              <a:t>基本逻辑函数</a:t>
            </a:r>
            <a:r>
              <a:rPr lang="zh-CN" altLang="zh-CN" i="1" smtClean="0"/>
              <a:t>f</a:t>
            </a:r>
            <a:r>
              <a:rPr lang="zh-CN" smtClean="0"/>
              <a:t>的真值表</a:t>
            </a:r>
            <a:endParaRPr lang="zh-CN" smtClean="0"/>
          </a:p>
        </p:txBody>
      </p:sp>
      <p:sp>
        <p:nvSpPr>
          <p:cNvPr id="107524" name="Rectangle 4"/>
          <p:cNvSpPr>
            <a:spLocks noChangeArrowheads="1"/>
          </p:cNvSpPr>
          <p:nvPr/>
        </p:nvSpPr>
        <p:spPr bwMode="auto">
          <a:xfrm>
            <a:off x="1158875" y="3062288"/>
            <a:ext cx="1503363" cy="0"/>
          </a:xfrm>
          <a:prstGeom prst="rect">
            <a:avLst/>
          </a:prstGeom>
          <a:noFill/>
          <a:ln w="9525">
            <a:noFill/>
            <a:miter lim="800000"/>
          </a:ln>
        </p:spPr>
        <p:txBody>
          <a:bodyPr wrap="none" lIns="0" tIns="0" rIns="0" bIns="0">
            <a:spAutoFit/>
          </a:bodyPr>
          <a:lstStyle/>
          <a:p>
            <a:endParaRPr lang="zh-CN" altLang="en-US"/>
          </a:p>
        </p:txBody>
      </p:sp>
      <p:sp>
        <p:nvSpPr>
          <p:cNvPr id="107525" name="Rectangle 5"/>
          <p:cNvSpPr>
            <a:spLocks noChangeArrowheads="1"/>
          </p:cNvSpPr>
          <p:nvPr/>
        </p:nvSpPr>
        <p:spPr bwMode="auto">
          <a:xfrm>
            <a:off x="1158875" y="3062288"/>
            <a:ext cx="1503363" cy="0"/>
          </a:xfrm>
          <a:prstGeom prst="rect">
            <a:avLst/>
          </a:prstGeom>
          <a:noFill/>
          <a:ln w="9525">
            <a:noFill/>
            <a:miter lim="800000"/>
          </a:ln>
        </p:spPr>
        <p:txBody>
          <a:bodyPr wrap="none" lIns="0" tIns="0" rIns="0" bIns="0">
            <a:spAutoFit/>
          </a:bodyPr>
          <a:lstStyle/>
          <a:p>
            <a:endParaRPr lang="zh-CN" altLang="en-US"/>
          </a:p>
        </p:txBody>
      </p:sp>
      <p:sp>
        <p:nvSpPr>
          <p:cNvPr id="107526" name="Rectangle 6"/>
          <p:cNvSpPr>
            <a:spLocks noChangeArrowheads="1"/>
          </p:cNvSpPr>
          <p:nvPr/>
        </p:nvSpPr>
        <p:spPr bwMode="auto">
          <a:xfrm>
            <a:off x="1158875" y="3062288"/>
            <a:ext cx="1503363" cy="0"/>
          </a:xfrm>
          <a:prstGeom prst="rect">
            <a:avLst/>
          </a:prstGeom>
          <a:noFill/>
          <a:ln w="9525">
            <a:noFill/>
            <a:miter lim="800000"/>
          </a:ln>
        </p:spPr>
        <p:txBody>
          <a:bodyPr wrap="none" lIns="0" tIns="0" rIns="0" bIns="0">
            <a:spAutoFit/>
          </a:bodyPr>
          <a:lstStyle/>
          <a:p>
            <a:endParaRPr lang="zh-CN" altLang="en-US"/>
          </a:p>
        </p:txBody>
      </p:sp>
      <p:sp>
        <p:nvSpPr>
          <p:cNvPr id="107527" name="Rectangle 7"/>
          <p:cNvSpPr>
            <a:spLocks noChangeArrowheads="1"/>
          </p:cNvSpPr>
          <p:nvPr/>
        </p:nvSpPr>
        <p:spPr bwMode="auto">
          <a:xfrm>
            <a:off x="3671888" y="3068638"/>
            <a:ext cx="1503362" cy="0"/>
          </a:xfrm>
          <a:prstGeom prst="rect">
            <a:avLst/>
          </a:prstGeom>
          <a:noFill/>
          <a:ln w="9525">
            <a:noFill/>
            <a:miter lim="800000"/>
          </a:ln>
        </p:spPr>
        <p:txBody>
          <a:bodyPr wrap="none" lIns="0" tIns="0" rIns="0" bIns="0">
            <a:spAutoFit/>
          </a:bodyPr>
          <a:lstStyle/>
          <a:p>
            <a:endParaRPr lang="zh-CN" altLang="en-US"/>
          </a:p>
        </p:txBody>
      </p:sp>
      <p:graphicFrame>
        <p:nvGraphicFramePr>
          <p:cNvPr id="110600" name="Group 8"/>
          <p:cNvGraphicFramePr>
            <a:graphicFrameLocks noGrp="1"/>
          </p:cNvGraphicFramePr>
          <p:nvPr>
            <p:ph sz="half" idx="2"/>
          </p:nvPr>
        </p:nvGraphicFramePr>
        <p:xfrm>
          <a:off x="2124075" y="2565400"/>
          <a:ext cx="5351463" cy="2806700"/>
        </p:xfrm>
        <a:graphic>
          <a:graphicData uri="http://schemas.openxmlformats.org/drawingml/2006/table">
            <a:tbl>
              <a:tblPr/>
              <a:tblGrid>
                <a:gridCol w="1784350"/>
                <a:gridCol w="3567113"/>
              </a:tblGrid>
              <a:tr h="3683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      C      D</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0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r>
                        <a:rPr kumimoji="0" lang="zh-CN" altLang="zh-CN" sz="20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a:t>
                      </a:r>
                      <a:r>
                        <a:rPr kumimoji="0" lang="zh-CN" altLang="zh-CN" sz="20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        f</a:t>
                      </a:r>
                      <a:r>
                        <a:rPr kumimoji="0" lang="zh-CN" altLang="zh-CN" sz="20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2</a:t>
                      </a:r>
                      <a:r>
                        <a:rPr kumimoji="0" lang="zh-CN" altLang="zh-CN" sz="20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        f</a:t>
                      </a:r>
                      <a:r>
                        <a:rPr kumimoji="0" lang="zh-CN" altLang="zh-CN" sz="20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3</a:t>
                      </a:r>
                      <a:r>
                        <a:rPr kumimoji="0" lang="zh-CN" altLang="zh-CN" sz="20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        f</a:t>
                      </a:r>
                      <a:r>
                        <a:rPr kumimoji="0" lang="zh-CN" altLang="zh-CN" sz="20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4</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0">
                <a:tc>
                  <a:txBody>
                    <a:body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0      0      0</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0      0      1</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0      1      0</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0      1      1</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1      0      0</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1      0      1</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1      1      0</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1      1      1</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0        0        0        0</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1        1        0        1</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0        1        0        1</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1        0        1        0</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0        1        0        1</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0        0        1        0</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1        0        1        0</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1        1        1        1</a:t>
                      </a: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nvSpPr>
        <p:spPr bwMode="auto">
          <a:xfrm>
            <a:off x="323850" y="620713"/>
            <a:ext cx="8101013" cy="1982787"/>
          </a:xfrm>
          <a:prstGeom prst="rect">
            <a:avLst/>
          </a:prstGeom>
          <a:noFill/>
          <a:ln w="9525">
            <a:noFill/>
            <a:miter lim="800000"/>
          </a:ln>
        </p:spPr>
        <p:txBody>
          <a:bodyPr>
            <a:spAutoFit/>
          </a:bodyPr>
          <a:lstStyle/>
          <a:p>
            <a:pPr marL="742950" lvl="1" indent="-285750">
              <a:spcBef>
                <a:spcPct val="20000"/>
              </a:spcBef>
              <a:buFontTx/>
              <a:buChar char="–"/>
            </a:pPr>
            <a:r>
              <a:rPr lang="zh-CN" altLang="en-US" sz="2800"/>
              <a:t>字组</a:t>
            </a:r>
            <a:r>
              <a:rPr lang="zh-CN" altLang="en-US" sz="2800" i="1"/>
              <a:t>W</a:t>
            </a:r>
            <a:r>
              <a:rPr lang="zh-CN" altLang="en-US" sz="2800" i="1" baseline="-25000"/>
              <a:t>t</a:t>
            </a:r>
            <a:endParaRPr lang="zh-CN" altLang="en-US" sz="2800"/>
          </a:p>
          <a:p>
            <a:pPr marL="1143000" lvl="2" indent="-228600">
              <a:spcBef>
                <a:spcPct val="20000"/>
              </a:spcBef>
              <a:buFontTx/>
              <a:buChar char="•"/>
            </a:pPr>
            <a:r>
              <a:rPr lang="zh-CN" altLang="en-US" sz="2400" i="1"/>
              <a:t> </a:t>
            </a:r>
            <a:r>
              <a:rPr lang="zh-CN" altLang="en-US" sz="2000" b="1" i="1"/>
              <a:t>t</a:t>
            </a:r>
            <a:r>
              <a:rPr lang="zh-CN" altLang="en-US" sz="2000" b="1"/>
              <a:t>（0≤</a:t>
            </a:r>
            <a:r>
              <a:rPr lang="zh-CN" altLang="en-US" sz="2000" b="1" i="1"/>
              <a:t>t</a:t>
            </a:r>
            <a:r>
              <a:rPr lang="zh-CN" altLang="en-US" sz="2000" b="1"/>
              <a:t>≤79）代表迭代步数，依次表示第一、二、三、四轮处理过程进行的迭代次序</a:t>
            </a:r>
            <a:endParaRPr lang="zh-CN" altLang="en-US" sz="2000" b="1"/>
          </a:p>
          <a:p>
            <a:pPr marL="1143000" lvl="2" indent="-228600">
              <a:spcBef>
                <a:spcPct val="20000"/>
              </a:spcBef>
              <a:buFontTx/>
              <a:buChar char="•"/>
            </a:pPr>
            <a:r>
              <a:rPr lang="zh-CN" altLang="en-US" sz="2000" b="1" i="1"/>
              <a:t>W</a:t>
            </a:r>
            <a:r>
              <a:rPr lang="zh-CN" altLang="en-US" sz="2000" b="1" i="1" baseline="-25000"/>
              <a:t>t </a:t>
            </a:r>
            <a:r>
              <a:rPr lang="zh-CN" altLang="en-US" sz="2000" b="1"/>
              <a:t>(0≤</a:t>
            </a:r>
            <a:r>
              <a:rPr lang="zh-CN" altLang="en-US" sz="2000" b="1" i="1"/>
              <a:t>t</a:t>
            </a:r>
            <a:r>
              <a:rPr lang="zh-CN" altLang="en-US" sz="2000" b="1"/>
              <a:t>≤79)是32比特的字，它的前面16个字</a:t>
            </a:r>
            <a:r>
              <a:rPr lang="zh-CN" altLang="en-US" sz="2000" b="1" i="1"/>
              <a:t>W</a:t>
            </a:r>
            <a:r>
              <a:rPr lang="zh-CN" altLang="en-US" sz="2000" b="1" baseline="-25000"/>
              <a:t>0</a:t>
            </a:r>
            <a:r>
              <a:rPr lang="zh-CN" altLang="en-US" sz="2000" b="1"/>
              <a:t>,</a:t>
            </a:r>
            <a:r>
              <a:rPr lang="zh-CN" altLang="en-US" sz="2000" b="1" i="1"/>
              <a:t>W</a:t>
            </a:r>
            <a:r>
              <a:rPr lang="zh-CN" altLang="en-US" sz="2000" b="1" baseline="-25000"/>
              <a:t>1</a:t>
            </a:r>
            <a:r>
              <a:rPr lang="zh-CN" altLang="en-US" sz="2000" b="1"/>
              <a:t>,…,</a:t>
            </a:r>
            <a:r>
              <a:rPr lang="zh-CN" altLang="en-US" sz="2000" b="1" i="1"/>
              <a:t>W</a:t>
            </a:r>
            <a:r>
              <a:rPr lang="zh-CN" altLang="en-US" sz="2000" b="1" baseline="-25000"/>
              <a:t>15</a:t>
            </a:r>
            <a:r>
              <a:rPr lang="zh-CN" altLang="en-US" sz="2000" b="1"/>
              <a:t>依次取自当前输入分组</a:t>
            </a:r>
            <a:r>
              <a:rPr lang="zh-CN" altLang="en-US" sz="2000" b="1" i="1"/>
              <a:t>Y</a:t>
            </a:r>
            <a:r>
              <a:rPr lang="zh-CN" altLang="en-US" sz="2000" b="1" i="1" baseline="-25000"/>
              <a:t>i</a:t>
            </a:r>
            <a:r>
              <a:rPr lang="zh-CN" altLang="en-US" sz="2000" b="1"/>
              <a:t>，其余字为</a:t>
            </a:r>
            <a:endParaRPr lang="zh-CN" altLang="en-US" sz="2000" b="1"/>
          </a:p>
        </p:txBody>
      </p:sp>
      <p:graphicFrame>
        <p:nvGraphicFramePr>
          <p:cNvPr id="17410" name="Object 3"/>
          <p:cNvGraphicFramePr>
            <a:graphicFrameLocks noChangeAspect="1"/>
          </p:cNvGraphicFramePr>
          <p:nvPr/>
        </p:nvGraphicFramePr>
        <p:xfrm>
          <a:off x="1835150" y="2565400"/>
          <a:ext cx="5489575" cy="400050"/>
        </p:xfrm>
        <a:graphic>
          <a:graphicData uri="http://schemas.openxmlformats.org/presentationml/2006/ole">
            <mc:AlternateContent xmlns:mc="http://schemas.openxmlformats.org/markup-compatibility/2006">
              <mc:Choice xmlns:v="urn:schemas-microsoft-com:vml" Requires="v">
                <p:oleObj spid="_x0000_s17409" name="" r:id="rId1" imgW="78333600" imgH="5791200" progId="Equation.3">
                  <p:embed/>
                </p:oleObj>
              </mc:Choice>
              <mc:Fallback>
                <p:oleObj name="" r:id="rId1" imgW="78333600" imgH="5791200" progId="Equation.3">
                  <p:embed/>
                  <p:pic>
                    <p:nvPicPr>
                      <p:cNvPr id="0" name="Object 3"/>
                      <p:cNvPicPr>
                        <a:picLocks noChangeAspect="1"/>
                      </p:cNvPicPr>
                      <p:nvPr/>
                    </p:nvPicPr>
                    <p:blipFill>
                      <a:blip r:embed="rId2"/>
                      <a:stretch>
                        <a:fillRect/>
                      </a:stretch>
                    </p:blipFill>
                    <p:spPr>
                      <a:xfrm>
                        <a:off x="1835150" y="2565400"/>
                        <a:ext cx="5489575" cy="40005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subTitle" idx="1"/>
          </p:nvPr>
        </p:nvSpPr>
        <p:spPr>
          <a:xfrm>
            <a:off x="107950" y="620713"/>
            <a:ext cx="8382000" cy="1655762"/>
          </a:xfrm>
        </p:spPr>
        <p:txBody>
          <a:bodyPr/>
          <a:lstStyle/>
          <a:p>
            <a:pPr marL="287655" indent="-6350" algn="l" eaLnBrk="1" hangingPunct="1">
              <a:lnSpc>
                <a:spcPct val="90000"/>
              </a:lnSpc>
            </a:pPr>
            <a:r>
              <a:rPr lang="zh-CN" altLang="zh-CN" smtClean="0"/>
              <a:t>      </a:t>
            </a:r>
            <a:r>
              <a:rPr lang="zh-CN" sz="2400" smtClean="0"/>
              <a:t>下面说明如何由当前的输入分组（</a:t>
            </a:r>
            <a:r>
              <a:rPr lang="zh-CN" altLang="zh-CN" sz="2400" smtClean="0"/>
              <a:t>512</a:t>
            </a:r>
            <a:r>
              <a:rPr lang="zh-CN" sz="2400" smtClean="0"/>
              <a:t>比特长）导出</a:t>
            </a:r>
            <a:r>
              <a:rPr lang="zh-CN" altLang="zh-CN" sz="2400" smtClean="0"/>
              <a:t>W</a:t>
            </a:r>
            <a:r>
              <a:rPr lang="zh-CN" altLang="zh-CN" sz="2400" baseline="-25000" smtClean="0"/>
              <a:t>t</a:t>
            </a:r>
            <a:r>
              <a:rPr lang="zh-CN" sz="2400" smtClean="0"/>
              <a:t>（</a:t>
            </a:r>
            <a:r>
              <a:rPr lang="zh-CN" altLang="zh-CN" sz="2400" smtClean="0"/>
              <a:t>32</a:t>
            </a:r>
            <a:r>
              <a:rPr lang="zh-CN" sz="2400" smtClean="0"/>
              <a:t>比特长）。前</a:t>
            </a:r>
            <a:r>
              <a:rPr lang="zh-CN" altLang="zh-CN" sz="2400" smtClean="0"/>
              <a:t>16</a:t>
            </a:r>
            <a:r>
              <a:rPr lang="zh-CN" sz="2400" smtClean="0"/>
              <a:t>个值（即</a:t>
            </a:r>
            <a:r>
              <a:rPr lang="zh-CN" altLang="zh-CN" sz="2400" smtClean="0"/>
              <a:t>W</a:t>
            </a:r>
            <a:r>
              <a:rPr lang="zh-CN" altLang="zh-CN" sz="2400" baseline="-25000" smtClean="0"/>
              <a:t>0</a:t>
            </a:r>
            <a:r>
              <a:rPr lang="zh-CN" altLang="zh-CN" sz="2400" smtClean="0"/>
              <a:t>,W</a:t>
            </a:r>
            <a:r>
              <a:rPr lang="zh-CN" altLang="zh-CN" sz="2400" baseline="-25000" smtClean="0"/>
              <a:t>1</a:t>
            </a:r>
            <a:r>
              <a:rPr lang="zh-CN" altLang="zh-CN" sz="2400" smtClean="0"/>
              <a:t>,…,W</a:t>
            </a:r>
            <a:r>
              <a:rPr lang="zh-CN" altLang="zh-CN" sz="2400" baseline="-25000" smtClean="0"/>
              <a:t>15</a:t>
            </a:r>
            <a:r>
              <a:rPr lang="zh-CN" sz="2400" smtClean="0"/>
              <a:t>）直接取为输入分组的</a:t>
            </a:r>
            <a:r>
              <a:rPr lang="zh-CN" altLang="zh-CN" sz="2400" smtClean="0"/>
              <a:t>16</a:t>
            </a:r>
            <a:r>
              <a:rPr lang="zh-CN" sz="2400" smtClean="0"/>
              <a:t>个相应的字，其余值（即</a:t>
            </a:r>
            <a:r>
              <a:rPr lang="zh-CN" altLang="zh-CN" sz="2400" smtClean="0"/>
              <a:t>W</a:t>
            </a:r>
            <a:r>
              <a:rPr lang="zh-CN" altLang="zh-CN" sz="2400" baseline="-25000" smtClean="0"/>
              <a:t>16</a:t>
            </a:r>
            <a:r>
              <a:rPr lang="zh-CN" altLang="zh-CN" sz="2400" smtClean="0"/>
              <a:t>,W</a:t>
            </a:r>
            <a:r>
              <a:rPr lang="zh-CN" altLang="zh-CN" sz="2400" baseline="-25000" smtClean="0"/>
              <a:t>17</a:t>
            </a:r>
            <a:r>
              <a:rPr lang="zh-CN" altLang="zh-CN" sz="2400" smtClean="0"/>
              <a:t>,…,W</a:t>
            </a:r>
            <a:r>
              <a:rPr lang="zh-CN" altLang="zh-CN" sz="2400" baseline="-25000" smtClean="0"/>
              <a:t>79</a:t>
            </a:r>
            <a:r>
              <a:rPr lang="zh-CN" sz="2400" smtClean="0"/>
              <a:t>）取为</a:t>
            </a:r>
            <a:endParaRPr lang="zh-CN" sz="2400" smtClean="0"/>
          </a:p>
          <a:p>
            <a:pPr marL="287655" indent="-6350" algn="l" eaLnBrk="1" hangingPunct="1">
              <a:lnSpc>
                <a:spcPct val="90000"/>
              </a:lnSpc>
            </a:pPr>
            <a:endParaRPr lang="zh-CN" altLang="zh-CN" sz="2400" smtClean="0"/>
          </a:p>
        </p:txBody>
      </p:sp>
      <p:graphicFrame>
        <p:nvGraphicFramePr>
          <p:cNvPr id="18434" name="Object 3"/>
          <p:cNvGraphicFramePr>
            <a:graphicFrameLocks noChangeAspect="1"/>
          </p:cNvGraphicFramePr>
          <p:nvPr/>
        </p:nvGraphicFramePr>
        <p:xfrm>
          <a:off x="1547813" y="2060575"/>
          <a:ext cx="4751387" cy="465138"/>
        </p:xfrm>
        <a:graphic>
          <a:graphicData uri="http://schemas.openxmlformats.org/presentationml/2006/ole">
            <mc:AlternateContent xmlns:mc="http://schemas.openxmlformats.org/markup-compatibility/2006">
              <mc:Choice xmlns:v="urn:schemas-microsoft-com:vml" Requires="v">
                <p:oleObj spid="_x0000_s18433" name="" r:id="rId1" imgW="56083200" imgH="5486400" progId="Equation.DSMT4">
                  <p:embed/>
                </p:oleObj>
              </mc:Choice>
              <mc:Fallback>
                <p:oleObj name="" r:id="rId1" imgW="56083200" imgH="5486400" progId="Equation.DSMT4">
                  <p:embed/>
                  <p:pic>
                    <p:nvPicPr>
                      <p:cNvPr id="0" name="Object 3"/>
                      <p:cNvPicPr>
                        <a:picLocks noChangeAspect="1"/>
                      </p:cNvPicPr>
                      <p:nvPr/>
                    </p:nvPicPr>
                    <p:blipFill>
                      <a:blip r:embed="rId2"/>
                      <a:stretch>
                        <a:fillRect/>
                      </a:stretch>
                    </p:blipFill>
                    <p:spPr>
                      <a:xfrm>
                        <a:off x="1547813" y="2060575"/>
                        <a:ext cx="4751387" cy="465138"/>
                      </a:xfrm>
                      <a:prstGeom prst="rect">
                        <a:avLst/>
                      </a:prstGeom>
                      <a:noFill/>
                      <a:ln w="9525">
                        <a:noFill/>
                      </a:ln>
                    </p:spPr>
                  </p:pic>
                </p:oleObj>
              </mc:Fallback>
            </mc:AlternateContent>
          </a:graphicData>
        </a:graphic>
      </p:graphicFrame>
      <p:pic>
        <p:nvPicPr>
          <p:cNvPr id="18436" name="Picture 4" descr="xd72"/>
          <p:cNvPicPr>
            <a:picLocks noChangeAspect="1" noChangeArrowheads="1"/>
          </p:cNvPicPr>
          <p:nvPr/>
        </p:nvPicPr>
        <p:blipFill>
          <a:blip r:embed="rId3" cstate="print"/>
          <a:srcRect/>
          <a:stretch>
            <a:fillRect/>
          </a:stretch>
        </p:blipFill>
        <p:spPr bwMode="auto">
          <a:xfrm>
            <a:off x="900113" y="2997200"/>
            <a:ext cx="7129462" cy="3362325"/>
          </a:xfrm>
          <a:prstGeom prst="rect">
            <a:avLst/>
          </a:prstGeom>
          <a:noFill/>
          <a:ln w="9525">
            <a:noFill/>
            <a:miter lim="800000"/>
            <a:headEnd/>
            <a:tailEnd/>
          </a:ln>
        </p:spPr>
      </p:pic>
      <p:sp>
        <p:nvSpPr>
          <p:cNvPr id="18437" name="Rectangle 5"/>
          <p:cNvSpPr>
            <a:spLocks noGrp="1" noChangeArrowheads="1"/>
          </p:cNvSpPr>
          <p:nvPr/>
        </p:nvSpPr>
        <p:spPr bwMode="auto">
          <a:xfrm>
            <a:off x="34925" y="44450"/>
            <a:ext cx="8382000" cy="685800"/>
          </a:xfrm>
          <a:prstGeom prst="rect">
            <a:avLst/>
          </a:prstGeom>
          <a:noFill/>
          <a:ln w="9525">
            <a:noFill/>
            <a:miter lim="800000"/>
          </a:ln>
        </p:spPr>
        <p:txBody>
          <a:bodyPr/>
          <a:lstStyle/>
          <a:p>
            <a:pPr marL="287655" indent="-6350">
              <a:spcBef>
                <a:spcPct val="20000"/>
              </a:spcBef>
            </a:pPr>
            <a:r>
              <a:rPr lang="zh-CN" altLang="zh-CN" sz="3200" b="1">
                <a:solidFill>
                  <a:schemeClr val="hlink"/>
                </a:solidFill>
              </a:rPr>
              <a:t>SHA</a:t>
            </a:r>
            <a:r>
              <a:rPr lang="zh-CN" sz="3200" b="1">
                <a:solidFill>
                  <a:schemeClr val="hlink"/>
                </a:solidFill>
              </a:rPr>
              <a:t>分组处理所需的</a:t>
            </a:r>
            <a:r>
              <a:rPr lang="zh-CN" altLang="zh-CN" sz="3200" b="1">
                <a:solidFill>
                  <a:schemeClr val="hlink"/>
                </a:solidFill>
              </a:rPr>
              <a:t>80</a:t>
            </a:r>
            <a:r>
              <a:rPr lang="zh-CN" sz="3200" b="1">
                <a:solidFill>
                  <a:schemeClr val="hlink"/>
                </a:solidFill>
              </a:rPr>
              <a:t>个字的产生过程</a:t>
            </a:r>
            <a:endParaRPr lang="zh-CN" sz="3200" b="1">
              <a:solidFill>
                <a:schemeClr val="hlink"/>
              </a:solidFill>
            </a:endParaRP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body" idx="1"/>
          </p:nvPr>
        </p:nvSpPr>
        <p:spPr/>
        <p:txBody>
          <a:bodyPr/>
          <a:lstStyle/>
          <a:p>
            <a:pPr eaLnBrk="1" hangingPunct="1">
              <a:lnSpc>
                <a:spcPct val="90000"/>
              </a:lnSpc>
            </a:pPr>
            <a:r>
              <a:rPr lang="zh-CN" smtClean="0">
                <a:solidFill>
                  <a:srgbClr val="FF3300"/>
                </a:solidFill>
              </a:rPr>
              <a:t>与</a:t>
            </a:r>
            <a:r>
              <a:rPr lang="zh-CN" altLang="zh-CN" smtClean="0">
                <a:solidFill>
                  <a:srgbClr val="FF3300"/>
                </a:solidFill>
              </a:rPr>
              <a:t>MD5</a:t>
            </a:r>
            <a:r>
              <a:rPr lang="zh-CN" smtClean="0">
                <a:solidFill>
                  <a:srgbClr val="FF3300"/>
                </a:solidFill>
              </a:rPr>
              <a:t>比较，</a:t>
            </a:r>
            <a:r>
              <a:rPr lang="zh-CN" altLang="zh-CN" smtClean="0">
                <a:solidFill>
                  <a:srgbClr val="FF3300"/>
                </a:solidFill>
              </a:rPr>
              <a:t>MD5</a:t>
            </a:r>
            <a:r>
              <a:rPr lang="zh-CN" smtClean="0">
                <a:solidFill>
                  <a:srgbClr val="FF3300"/>
                </a:solidFill>
              </a:rPr>
              <a:t>直接用一个消息分组的</a:t>
            </a:r>
            <a:r>
              <a:rPr lang="zh-CN" altLang="zh-CN" smtClean="0">
                <a:solidFill>
                  <a:srgbClr val="FF3300"/>
                </a:solidFill>
              </a:rPr>
              <a:t>16</a:t>
            </a:r>
            <a:r>
              <a:rPr lang="zh-CN" smtClean="0">
                <a:solidFill>
                  <a:srgbClr val="FF3300"/>
                </a:solidFill>
              </a:rPr>
              <a:t>个字作为每步迭代的输入，而</a:t>
            </a:r>
            <a:r>
              <a:rPr lang="zh-CN" altLang="zh-CN" smtClean="0">
                <a:solidFill>
                  <a:srgbClr val="FF3300"/>
                </a:solidFill>
              </a:rPr>
              <a:t>SHA</a:t>
            </a:r>
            <a:r>
              <a:rPr lang="zh-CN" smtClean="0">
                <a:solidFill>
                  <a:srgbClr val="FF3300"/>
                </a:solidFill>
              </a:rPr>
              <a:t>则将输入分组的</a:t>
            </a:r>
            <a:r>
              <a:rPr lang="zh-CN" altLang="zh-CN" smtClean="0">
                <a:solidFill>
                  <a:srgbClr val="FF3300"/>
                </a:solidFill>
              </a:rPr>
              <a:t>16</a:t>
            </a:r>
            <a:r>
              <a:rPr lang="zh-CN" smtClean="0">
                <a:solidFill>
                  <a:srgbClr val="FF3300"/>
                </a:solidFill>
              </a:rPr>
              <a:t>个字扩展成</a:t>
            </a:r>
            <a:r>
              <a:rPr lang="zh-CN" altLang="zh-CN" smtClean="0">
                <a:solidFill>
                  <a:srgbClr val="FF3300"/>
                </a:solidFill>
              </a:rPr>
              <a:t>80</a:t>
            </a:r>
            <a:r>
              <a:rPr lang="zh-CN" smtClean="0">
                <a:solidFill>
                  <a:srgbClr val="FF3300"/>
                </a:solidFill>
              </a:rPr>
              <a:t>个字以供压缩函数使用，从而使得寻找具有相同压缩值的不同的消息分组更为困难</a:t>
            </a:r>
            <a:r>
              <a:rPr lang="zh-CN" smtClean="0"/>
              <a:t>。</a:t>
            </a:r>
            <a:endParaRPr lang="zh-CN" smtClean="0"/>
          </a:p>
          <a:p>
            <a:pPr eaLnBrk="1" hangingPunct="1"/>
            <a:endParaRPr lang="zh-CN" altLang="zh-CN"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79388" y="117475"/>
            <a:ext cx="7978775" cy="668338"/>
          </a:xfrm>
        </p:spPr>
        <p:txBody>
          <a:bodyPr/>
          <a:lstStyle/>
          <a:p>
            <a:pPr algn="l" eaLnBrk="1" hangingPunct="1"/>
            <a:r>
              <a:rPr lang="zh-CN" altLang="en-US" sz="3600" b="1" smtClean="0">
                <a:latin typeface="幼圆" panose="02010509060101010101" pitchFamily="49" charset="-122"/>
              </a:rPr>
              <a:t>3.3  SHA</a:t>
            </a:r>
            <a:r>
              <a:rPr lang="zh-CN" altLang="en-US" sz="3600" b="1" smtClean="0">
                <a:latin typeface="幼圆" panose="02010509060101010101" pitchFamily="49" charset="-122"/>
                <a:sym typeface="Symbol" panose="05050102010706020507" pitchFamily="18" charset="2"/>
              </a:rPr>
              <a:t></a:t>
            </a:r>
            <a:r>
              <a:rPr lang="zh-CN" altLang="en-US" sz="3600" b="1" smtClean="0">
                <a:latin typeface="幼圆" panose="02010509060101010101" pitchFamily="49" charset="-122"/>
              </a:rPr>
              <a:t>1和MD5的比较</a:t>
            </a:r>
            <a:endParaRPr lang="zh-CN" altLang="en-US" sz="3600" b="1" smtClean="0">
              <a:latin typeface="幼圆" panose="02010509060101010101" pitchFamily="49" charset="-122"/>
            </a:endParaRPr>
          </a:p>
        </p:txBody>
      </p:sp>
      <p:sp>
        <p:nvSpPr>
          <p:cNvPr id="109571" name="Rectangle 3"/>
          <p:cNvSpPr>
            <a:spLocks noGrp="1" noChangeArrowheads="1"/>
          </p:cNvSpPr>
          <p:nvPr>
            <p:ph type="body" idx="1"/>
          </p:nvPr>
        </p:nvSpPr>
        <p:spPr>
          <a:xfrm>
            <a:off x="323850" y="1123950"/>
            <a:ext cx="8569325" cy="4419600"/>
          </a:xfrm>
        </p:spPr>
        <p:txBody>
          <a:bodyPr>
            <a:spAutoFit/>
          </a:bodyPr>
          <a:lstStyle/>
          <a:p>
            <a:pPr eaLnBrk="1" hangingPunct="1"/>
            <a:r>
              <a:rPr lang="zh-CN" altLang="zh-CN" sz="2000" smtClean="0"/>
              <a:t>SHA</a:t>
            </a:r>
            <a:r>
              <a:rPr lang="zh-CN" altLang="zh-CN" sz="2000" smtClean="0">
                <a:sym typeface="Symbol" panose="05050102010706020507" pitchFamily="18" charset="2"/>
              </a:rPr>
              <a:t></a:t>
            </a:r>
            <a:r>
              <a:rPr lang="zh-CN" altLang="zh-CN" sz="2000" smtClean="0"/>
              <a:t>1</a:t>
            </a:r>
            <a:r>
              <a:rPr lang="zh-CN" sz="2000" smtClean="0"/>
              <a:t>与</a:t>
            </a:r>
            <a:r>
              <a:rPr lang="zh-CN" altLang="zh-CN" sz="2000" smtClean="0"/>
              <a:t>MD5</a:t>
            </a:r>
            <a:r>
              <a:rPr lang="zh-CN" sz="2000" smtClean="0"/>
              <a:t>的算法类似，所以它们的性质极为相似</a:t>
            </a:r>
            <a:endParaRPr lang="zh-CN" sz="2000" smtClean="0"/>
          </a:p>
          <a:p>
            <a:pPr eaLnBrk="1" hangingPunct="1">
              <a:buFontTx/>
              <a:buNone/>
            </a:pPr>
            <a:r>
              <a:rPr lang="zh-CN" altLang="zh-CN" sz="2000" smtClean="0"/>
              <a:t>1. </a:t>
            </a:r>
            <a:r>
              <a:rPr lang="zh-CN" sz="2000" smtClean="0"/>
              <a:t>抗穷举攻击的能力</a:t>
            </a:r>
            <a:endParaRPr lang="zh-CN" sz="2000" smtClean="0"/>
          </a:p>
          <a:p>
            <a:pPr lvl="1" eaLnBrk="1" hangingPunct="1"/>
            <a:r>
              <a:rPr lang="zh-CN" altLang="zh-CN" sz="2000" b="1" smtClean="0"/>
              <a:t>SHA</a:t>
            </a:r>
            <a:r>
              <a:rPr lang="zh-CN" altLang="zh-CN" sz="2000" b="1" smtClean="0">
                <a:sym typeface="Symbol" panose="05050102010706020507" pitchFamily="18" charset="2"/>
              </a:rPr>
              <a:t></a:t>
            </a:r>
            <a:r>
              <a:rPr lang="zh-CN" altLang="zh-CN" sz="2000" b="1" smtClean="0"/>
              <a:t>1</a:t>
            </a:r>
            <a:r>
              <a:rPr lang="zh-CN" sz="2000" b="1" smtClean="0"/>
              <a:t>抗穷举攻击的能力比</a:t>
            </a:r>
            <a:r>
              <a:rPr lang="zh-CN" altLang="zh-CN" sz="2000" b="1" smtClean="0"/>
              <a:t>MD5</a:t>
            </a:r>
            <a:r>
              <a:rPr lang="zh-CN" sz="2000" b="1" smtClean="0"/>
              <a:t>强 </a:t>
            </a:r>
            <a:endParaRPr lang="zh-CN" sz="2000" b="1" smtClean="0"/>
          </a:p>
          <a:p>
            <a:pPr lvl="1" eaLnBrk="1" hangingPunct="1"/>
            <a:r>
              <a:rPr lang="zh-CN" sz="2000" b="1" smtClean="0"/>
              <a:t>用穷举攻击方法产生具有给定散列值的消息</a:t>
            </a:r>
            <a:endParaRPr lang="zh-CN" sz="2000" b="1" smtClean="0"/>
          </a:p>
          <a:p>
            <a:pPr lvl="2" eaLnBrk="1" hangingPunct="1"/>
            <a:r>
              <a:rPr lang="zh-CN" altLang="zh-CN" sz="2000" b="1" smtClean="0"/>
              <a:t>MD5</a:t>
            </a:r>
            <a:r>
              <a:rPr lang="zh-CN" sz="2000" b="1" smtClean="0"/>
              <a:t>需要的代价为</a:t>
            </a:r>
            <a:r>
              <a:rPr lang="zh-CN" altLang="zh-CN" sz="2000" b="1" smtClean="0"/>
              <a:t>2</a:t>
            </a:r>
            <a:r>
              <a:rPr lang="zh-CN" altLang="zh-CN" sz="2000" b="1" baseline="30000" smtClean="0"/>
              <a:t>128</a:t>
            </a:r>
            <a:r>
              <a:rPr lang="zh-CN" sz="2000" b="1" smtClean="0"/>
              <a:t>数量级</a:t>
            </a:r>
            <a:endParaRPr lang="zh-CN" sz="2000" b="1" smtClean="0"/>
          </a:p>
          <a:p>
            <a:pPr lvl="2" eaLnBrk="1" hangingPunct="1"/>
            <a:r>
              <a:rPr lang="zh-CN" altLang="zh-CN" sz="2000" b="1" smtClean="0"/>
              <a:t>SHA</a:t>
            </a:r>
            <a:r>
              <a:rPr lang="zh-CN" altLang="zh-CN" sz="2000" b="1" smtClean="0">
                <a:sym typeface="Symbol" panose="05050102010706020507" pitchFamily="18" charset="2"/>
              </a:rPr>
              <a:t></a:t>
            </a:r>
            <a:r>
              <a:rPr lang="zh-CN" altLang="zh-CN" sz="2000" b="1" smtClean="0"/>
              <a:t>1</a:t>
            </a:r>
            <a:r>
              <a:rPr lang="zh-CN" sz="2000" b="1" smtClean="0"/>
              <a:t>需要的代价为</a:t>
            </a:r>
            <a:r>
              <a:rPr lang="zh-CN" altLang="zh-CN" sz="2000" b="1" smtClean="0"/>
              <a:t>2</a:t>
            </a:r>
            <a:r>
              <a:rPr lang="zh-CN" altLang="zh-CN" sz="2000" b="1" baseline="30000" smtClean="0"/>
              <a:t>160</a:t>
            </a:r>
            <a:r>
              <a:rPr lang="zh-CN" sz="2000" b="1" smtClean="0"/>
              <a:t>数量级   </a:t>
            </a:r>
            <a:endParaRPr lang="zh-CN" sz="2000" b="1" smtClean="0"/>
          </a:p>
          <a:p>
            <a:pPr lvl="1" eaLnBrk="1" hangingPunct="1"/>
            <a:r>
              <a:rPr lang="zh-CN" sz="2000" b="1" smtClean="0"/>
              <a:t>用穷举攻击方法产生两个具有相同散列值的消息 </a:t>
            </a:r>
            <a:endParaRPr lang="zh-CN" sz="2000" b="1" smtClean="0"/>
          </a:p>
          <a:p>
            <a:pPr lvl="2" eaLnBrk="1" hangingPunct="1"/>
            <a:r>
              <a:rPr lang="zh-CN" altLang="zh-CN" sz="2000" b="1" smtClean="0"/>
              <a:t>MD5</a:t>
            </a:r>
            <a:r>
              <a:rPr lang="zh-CN" sz="2000" b="1" smtClean="0"/>
              <a:t>需要的代价为</a:t>
            </a:r>
            <a:r>
              <a:rPr lang="zh-CN" altLang="zh-CN" sz="2000" b="1" smtClean="0"/>
              <a:t>2</a:t>
            </a:r>
            <a:r>
              <a:rPr lang="zh-CN" altLang="zh-CN" sz="2000" b="1" baseline="30000" smtClean="0"/>
              <a:t>64</a:t>
            </a:r>
            <a:r>
              <a:rPr lang="zh-CN" sz="2000" b="1" smtClean="0"/>
              <a:t>数量级</a:t>
            </a:r>
            <a:endParaRPr lang="zh-CN" sz="2000" b="1" smtClean="0"/>
          </a:p>
          <a:p>
            <a:pPr lvl="2" eaLnBrk="1" hangingPunct="1"/>
            <a:r>
              <a:rPr lang="zh-CN" altLang="zh-CN" sz="2000" b="1" smtClean="0"/>
              <a:t>SHA</a:t>
            </a:r>
            <a:r>
              <a:rPr lang="zh-CN" altLang="zh-CN" sz="2000" b="1" smtClean="0">
                <a:sym typeface="Symbol" panose="05050102010706020507" pitchFamily="18" charset="2"/>
              </a:rPr>
              <a:t></a:t>
            </a:r>
            <a:r>
              <a:rPr lang="zh-CN" altLang="zh-CN" sz="2000" b="1" smtClean="0"/>
              <a:t>1</a:t>
            </a:r>
            <a:r>
              <a:rPr lang="zh-CN" sz="2000" b="1" smtClean="0"/>
              <a:t>需要的代价为</a:t>
            </a:r>
            <a:r>
              <a:rPr lang="zh-CN" altLang="zh-CN" sz="2000" b="1" smtClean="0"/>
              <a:t>2</a:t>
            </a:r>
            <a:r>
              <a:rPr lang="zh-CN" altLang="zh-CN" sz="2000" b="1" baseline="30000" smtClean="0"/>
              <a:t>80</a:t>
            </a:r>
            <a:r>
              <a:rPr lang="zh-CN" sz="2000" b="1" smtClean="0"/>
              <a:t>数量级  </a:t>
            </a:r>
            <a:endParaRPr lang="zh-CN" sz="2000" b="1" smtClean="0"/>
          </a:p>
          <a:p>
            <a:pPr eaLnBrk="1" hangingPunct="1">
              <a:buFontTx/>
              <a:buNone/>
            </a:pPr>
            <a:r>
              <a:rPr lang="zh-CN" altLang="zh-CN" sz="2000" smtClean="0"/>
              <a:t>2. </a:t>
            </a:r>
            <a:r>
              <a:rPr lang="zh-CN" sz="2000" smtClean="0"/>
              <a:t>抗密码分析的能力 </a:t>
            </a:r>
            <a:endParaRPr lang="zh-CN" sz="2000" smtClean="0"/>
          </a:p>
          <a:p>
            <a:pPr lvl="1" eaLnBrk="1" hangingPunct="1"/>
            <a:r>
              <a:rPr lang="zh-CN" altLang="zh-CN" sz="2000" smtClean="0"/>
              <a:t>MD5</a:t>
            </a:r>
            <a:r>
              <a:rPr lang="zh-CN" sz="2000" smtClean="0"/>
              <a:t>算法抗密码分析的能力较弱</a:t>
            </a:r>
            <a:endParaRPr lang="zh-CN" sz="2000" smtClean="0"/>
          </a:p>
          <a:p>
            <a:pPr lvl="1" eaLnBrk="1" hangingPunct="1"/>
            <a:r>
              <a:rPr lang="zh-CN" altLang="zh-CN" sz="2000" smtClean="0"/>
              <a:t>SHA</a:t>
            </a:r>
            <a:r>
              <a:rPr lang="zh-CN" altLang="zh-CN" sz="2000" smtClean="0">
                <a:sym typeface="Symbol" panose="05050102010706020507" pitchFamily="18" charset="2"/>
              </a:rPr>
              <a:t></a:t>
            </a:r>
            <a:r>
              <a:rPr lang="zh-CN" altLang="zh-CN" sz="2000" smtClean="0"/>
              <a:t>1</a:t>
            </a:r>
            <a:r>
              <a:rPr lang="zh-CN" sz="2000" smtClean="0"/>
              <a:t>算法抗密码分析的能力似乎并不弱 </a:t>
            </a:r>
            <a:endParaRPr lang="zh-CN" sz="20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22061</Words>
  <Application>WPS 演示</Application>
  <PresentationFormat>全屏显示(4:3)</PresentationFormat>
  <Paragraphs>1529</Paragraphs>
  <Slides>138</Slides>
  <Notes>8</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29</vt:i4>
      </vt:variant>
      <vt:variant>
        <vt:lpstr>幻灯片标题</vt:lpstr>
      </vt:variant>
      <vt:variant>
        <vt:i4>138</vt:i4>
      </vt:variant>
    </vt:vector>
  </HeadingPairs>
  <TitlesOfParts>
    <vt:vector size="187" baseType="lpstr">
      <vt:lpstr>Arial</vt:lpstr>
      <vt:lpstr>宋体</vt:lpstr>
      <vt:lpstr>Wingdings</vt:lpstr>
      <vt:lpstr>Times New Roman</vt:lpstr>
      <vt:lpstr>楷体_GB2312</vt:lpstr>
      <vt:lpstr>黑体</vt:lpstr>
      <vt:lpstr>微软雅黑</vt:lpstr>
      <vt:lpstr>Georgia</vt:lpstr>
      <vt:lpstr>楷体_GB2312</vt:lpstr>
      <vt:lpstr>Symbol</vt:lpstr>
      <vt:lpstr>仿宋_GB2312</vt:lpstr>
      <vt:lpstr>华文行楷</vt:lpstr>
      <vt:lpstr>Tahoma</vt:lpstr>
      <vt:lpstr>幼圆</vt:lpstr>
      <vt:lpstr>PMingLiU</vt:lpstr>
      <vt:lpstr>仿宋_GB2312</vt:lpstr>
      <vt:lpstr>Trebuchet MS</vt:lpstr>
      <vt:lpstr>新宋体</vt:lpstr>
      <vt:lpstr>仿宋</vt:lpstr>
      <vt:lpstr>默认设计模板</vt:lpstr>
      <vt:lpstr>Equation.DSMT4</vt:lpstr>
      <vt:lpstr>Equation.DSMT4</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密码学Hash函数</vt:lpstr>
      <vt:lpstr>本章主要内容</vt:lpstr>
      <vt:lpstr>PowerPoint 演示文稿</vt:lpstr>
      <vt:lpstr>1.1 Hash函数定义</vt:lpstr>
      <vt:lpstr>Hash函数一般模型 </vt:lpstr>
      <vt:lpstr>PowerPoint 演示文稿</vt:lpstr>
      <vt:lpstr>1.2 密码学Hash函数的应用</vt:lpstr>
      <vt:lpstr>PowerPoint 演示文稿</vt:lpstr>
      <vt:lpstr>3. 其他应用</vt:lpstr>
      <vt:lpstr>具体应用实例</vt:lpstr>
      <vt:lpstr>PowerPoint 演示文稿</vt:lpstr>
      <vt:lpstr>Hash函数在银行应用举例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Hash函数一般模型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Hash函数安全性条件：伪随机性</vt:lpstr>
      <vt:lpstr>PowerPoint 演示文稿</vt:lpstr>
      <vt:lpstr>一、密码分析攻击</vt:lpstr>
      <vt:lpstr>二、穷举攻击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1.4.2 中间相遇攻击（in-the-middle attack）</vt:lpstr>
      <vt:lpstr>PowerPoint 演示文稿</vt:lpstr>
      <vt:lpstr>PowerPoint 演示文稿</vt:lpstr>
      <vt:lpstr>PowerPoint 演示文稿</vt:lpstr>
      <vt:lpstr>PowerPoint 演示文稿</vt:lpstr>
      <vt:lpstr>1.5  迭代型散列函数的一般结构</vt:lpstr>
      <vt:lpstr>PowerPoint 演示文稿</vt:lpstr>
      <vt:lpstr>PowerPoint 演示文稿</vt:lpstr>
      <vt:lpstr>PowerPoint 演示文稿</vt:lpstr>
      <vt:lpstr>PowerPoint 演示文稿</vt:lpstr>
      <vt:lpstr>PowerPoint 演示文稿</vt:lpstr>
      <vt:lpstr>PowerPoint 演示文稿</vt:lpstr>
      <vt:lpstr>常用 Hash Functions</vt:lpstr>
      <vt:lpstr>2.  MD5杂凑算法</vt:lpstr>
      <vt:lpstr>MD系列</vt:lpstr>
      <vt:lpstr>PowerPoint 演示文稿</vt:lpstr>
      <vt:lpstr>PowerPoint 演示文稿</vt:lpstr>
      <vt:lpstr>1  算法描述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  MD5的安全性</vt:lpstr>
      <vt:lpstr>PowerPoint 演示文稿</vt:lpstr>
      <vt:lpstr>PowerPoint 演示文稿</vt:lpstr>
      <vt:lpstr>PowerPoint 演示文稿</vt:lpstr>
      <vt:lpstr>PowerPoint 演示文稿</vt:lpstr>
      <vt:lpstr>3.  安全杂凑算法(SHA)</vt:lpstr>
      <vt:lpstr>PowerPoint 演示文稿</vt:lpstr>
      <vt:lpstr>SHA系列(Secure Hash Algorithm)</vt:lpstr>
      <vt:lpstr>3.1  SHA1算法步骤</vt:lpstr>
      <vt:lpstr>PowerPoint 演示文稿</vt:lpstr>
      <vt:lpstr>PowerPoint 演示文稿</vt:lpstr>
      <vt:lpstr>PowerPoint 演示文稿</vt:lpstr>
      <vt:lpstr>PowerPoint 演示文稿</vt:lpstr>
      <vt:lpstr>3.2 SHA1的压缩函数HSHA </vt:lpstr>
      <vt:lpstr>PowerPoint 演示文稿</vt:lpstr>
      <vt:lpstr>PowerPoint 演示文稿</vt:lpstr>
      <vt:lpstr>PowerPoint 演示文稿</vt:lpstr>
      <vt:lpstr>PowerPoint 演示文稿</vt:lpstr>
      <vt:lpstr>PowerPoint 演示文稿</vt:lpstr>
      <vt:lpstr>PowerPoint 演示文稿</vt:lpstr>
      <vt:lpstr>3.3  SHA1和MD5的比较</vt:lpstr>
      <vt:lpstr>PowerPoint 演示文稿</vt:lpstr>
      <vt:lpstr>PowerPoint 演示文稿</vt:lpstr>
      <vt:lpstr>各种算法比较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基于离散对数问题构造Hash函数</vt:lpstr>
      <vt:lpstr>PowerPoint 演示文稿</vt:lpstr>
      <vt:lpstr>PowerPoint 演示文稿</vt:lpstr>
      <vt:lpstr>PowerPoint 演示文稿</vt:lpstr>
      <vt:lpstr>PowerPoint 演示文稿</vt:lpstr>
      <vt:lpstr>PowerPoint 演示文稿</vt:lpstr>
      <vt:lpstr>参考资料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破解密码 </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MICROSOFT</dc:creator>
  <cp:lastModifiedBy>Yanqing</cp:lastModifiedBy>
  <cp:revision>115</cp:revision>
  <dcterms:created xsi:type="dcterms:W3CDTF">2013-05-28T03:09:00Z</dcterms:created>
  <dcterms:modified xsi:type="dcterms:W3CDTF">2017-06-06T09:14:52Z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