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37"/>
  </p:handoutMasterIdLst>
  <p:sldIdLst>
    <p:sldId id="502" r:id="rId4"/>
    <p:sldId id="389" r:id="rId6"/>
    <p:sldId id="336" r:id="rId7"/>
    <p:sldId id="392" r:id="rId8"/>
    <p:sldId id="393" r:id="rId9"/>
    <p:sldId id="464" r:id="rId10"/>
    <p:sldId id="465" r:id="rId11"/>
    <p:sldId id="466" r:id="rId12"/>
    <p:sldId id="468" r:id="rId13"/>
    <p:sldId id="467" r:id="rId14"/>
    <p:sldId id="500" r:id="rId15"/>
    <p:sldId id="503" r:id="rId16"/>
    <p:sldId id="470" r:id="rId17"/>
    <p:sldId id="471" r:id="rId18"/>
    <p:sldId id="472" r:id="rId19"/>
    <p:sldId id="534" r:id="rId20"/>
    <p:sldId id="535" r:id="rId21"/>
    <p:sldId id="474" r:id="rId22"/>
    <p:sldId id="394" r:id="rId23"/>
    <p:sldId id="395" r:id="rId24"/>
    <p:sldId id="426" r:id="rId25"/>
    <p:sldId id="396" r:id="rId26"/>
    <p:sldId id="397" r:id="rId27"/>
    <p:sldId id="427" r:id="rId28"/>
    <p:sldId id="398" r:id="rId29"/>
    <p:sldId id="483" r:id="rId30"/>
    <p:sldId id="484" r:id="rId31"/>
    <p:sldId id="485" r:id="rId32"/>
    <p:sldId id="486" r:id="rId33"/>
    <p:sldId id="487" r:id="rId34"/>
    <p:sldId id="488" r:id="rId35"/>
    <p:sldId id="489" r:id="rId36"/>
  </p:sldIdLst>
  <p:sldSz cx="9144000" cy="6858000" type="screen4x3"/>
  <p:notesSz cx="7099300" cy="10234295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m"/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m"/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m"/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m"/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m"/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rgbClr val="FFFF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3"/>
    <a:srgbClr val="FF2727"/>
    <a:srgbClr val="FF99CC"/>
    <a:srgbClr val="0000FF"/>
    <a:srgbClr val="F8F8F8"/>
    <a:srgbClr val="CC0000"/>
    <a:srgbClr val="99FF99"/>
    <a:srgbClr val="CC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4" autoAdjust="0"/>
  </p:normalViewPr>
  <p:slideViewPr>
    <p:cSldViewPr showGuides="1"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E425E0E-B028-4039-B1D0-86C8CCCFA6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070A13-C1E2-41D8-B893-9B3A92C8996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70A13-C1E2-41D8-B893-9B3A92C899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E3604-ECF7-4103-B121-D4DF6BF6DBA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E3604-ECF7-4103-B121-D4DF6BF6DBA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42540-E77D-45DB-8A9A-446E5206EBE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E7280-DAB2-4613-B059-3FD5D0B04F7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A746E-6310-45F5-93B5-9FF44FEC894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E12DB-692E-446B-A93B-AB5EB5B6009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A7834-9A1B-45C9-8147-F43D6EC7D20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62989-9758-431C-91D1-47A1BB75F72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EE5511-1D97-4B0C-B86B-084BBECDC8F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493FF7-D133-4A89-99EC-489925BA83F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9B43D-AFF8-4DC3-8A84-840444AD2CA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1FA3C-8094-4432-9A09-6814D4F0C63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8776FF-0A4A-4229-B4C6-98A90DEE76E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8038B-9DD6-47DB-9A90-3102DEEB777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79E0D-B4E1-4BD2-A4BD-AE752160732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73ED2-CD51-48E7-A0F0-ECA590BDA2A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EA02-AF66-4156-A508-B1D8FF52ED5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B8439-12D5-42FA-8F47-5D5A30C4EA4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7D2E6-CE1D-4585-A7E1-FA5A579164F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6215B-88F6-4B9D-9A00-E36CD4878A9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F5C92-183B-46E6-8595-F4E30242BFB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98627-E420-4769-8288-E2E7750C2A8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940A-C8FC-42AB-A047-BFDC0828686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2519F-7C4D-4270-BFB5-43D7CBDA6D6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90A81-8DBD-44FC-B767-5307D20BA1C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6B954-A3D0-411D-9F80-7C151B12290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97C09-2C17-4D1F-A1A0-BE493685EB4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B0C09-757E-4AA6-8164-D6727E3CE6D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D3F90-6D3C-4026-8088-B8D9A884719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6839-C0F6-4095-9F1E-A01348857EA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922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907"/>
            <a:ext cx="777168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713"/>
            <a:ext cx="777168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920" y="1600206"/>
            <a:ext cx="404496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1124" y="1600206"/>
            <a:ext cx="404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113"/>
            <a:ext cx="4039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875"/>
            <a:ext cx="40392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2" y="1535113"/>
            <a:ext cx="404208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2" y="2174875"/>
            <a:ext cx="404208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050"/>
            <a:ext cx="300816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4" y="273057"/>
            <a:ext cx="51120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5103"/>
            <a:ext cx="300816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4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4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4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922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1200" y="274645"/>
            <a:ext cx="205632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922" y="274645"/>
            <a:ext cx="603504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2" y="-269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920" y="1268420"/>
            <a:ext cx="4044960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124" y="1268420"/>
            <a:ext cx="4046400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440" y="2130432"/>
            <a:ext cx="777312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32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bbar"/>
          <p:cNvPicPr>
            <a:picLocks noChangeAspect="1" noChangeArrowheads="1"/>
          </p:cNvPicPr>
          <p:nvPr userDrawn="1"/>
        </p:nvPicPr>
        <p:blipFill>
          <a:blip r:embed="rId15" cstate="print">
            <a:lum bright="-36000"/>
          </a:blip>
          <a:srcRect l="189" r="267"/>
          <a:stretch>
            <a:fillRect/>
          </a:stretch>
        </p:blipFill>
        <p:spPr bwMode="auto">
          <a:xfrm>
            <a:off x="0" y="1"/>
            <a:ext cx="91440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 userDrawn="1"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latinLnBrk="1">
              <a:spcBef>
                <a:spcPct val="0"/>
              </a:spcBef>
              <a:defRPr/>
            </a:pPr>
            <a:endParaRPr lang="ko-KR" altLang="en-US" sz="1800" b="0"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0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6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bbar"/>
          <p:cNvPicPr>
            <a:picLocks noChangeAspect="1" noChangeArrowheads="1"/>
          </p:cNvPicPr>
          <p:nvPr/>
        </p:nvPicPr>
        <p:blipFill>
          <a:blip r:embed="rId13" cstate="print">
            <a:lum bright="-36000"/>
          </a:blip>
          <a:srcRect l="189" r="267"/>
          <a:stretch>
            <a:fillRect/>
          </a:stretch>
        </p:blipFill>
        <p:spPr bwMode="auto">
          <a:xfrm>
            <a:off x="0" y="3"/>
            <a:ext cx="91440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22" y="1268420"/>
            <a:ext cx="8229600" cy="5113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922" y="-26988"/>
            <a:ext cx="822960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>
    <p:pull dir="ru"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4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12"/>
          <p:cNvSpPr>
            <a:spLocks noChangeArrowheads="1"/>
          </p:cNvSpPr>
          <p:nvPr/>
        </p:nvSpPr>
        <p:spPr bwMode="gray">
          <a:xfrm>
            <a:off x="2411760" y="6289401"/>
            <a:ext cx="4878799" cy="56859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6E81E0"/>
            </a:solidFill>
            <a:round/>
          </a:ln>
        </p:spPr>
        <p:txBody>
          <a:bodyPr vert="eaVert" wrap="none" anchor="ctr"/>
          <a:lstStyle/>
          <a:p>
            <a:pPr algn="l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None/>
            </a:pPr>
            <a:endParaRPr lang="zh-CN" altLang="en-US" b="0"/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 bwMode="auto">
          <a:xfrm>
            <a:off x="214282" y="-24"/>
            <a:ext cx="868838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noProof="0" dirty="0" smtClean="0">
                <a:solidFill>
                  <a:schemeClr val="bg1"/>
                </a:solidFill>
                <a:ea typeface="黑体" panose="02010609060101010101" pitchFamily="2" charset="-122"/>
                <a:cs typeface="+mj-cs"/>
              </a:rPr>
              <a:t>第</a:t>
            </a:r>
            <a:r>
              <a:rPr lang="en-US" altLang="zh-CN" sz="4000" b="1" kern="0" dirty="0" smtClean="0">
                <a:solidFill>
                  <a:schemeClr val="bg1"/>
                </a:solidFill>
                <a:ea typeface="黑体" panose="02010609060101010101" pitchFamily="2" charset="-122"/>
                <a:cs typeface="+mj-cs"/>
              </a:rPr>
              <a:t>13</a:t>
            </a:r>
            <a:r>
              <a:rPr lang="zh-CN" altLang="en-US" sz="4000" b="1" kern="0" noProof="0" dirty="0" smtClean="0">
                <a:solidFill>
                  <a:schemeClr val="bg1"/>
                </a:solidFill>
                <a:ea typeface="黑体" panose="02010609060101010101" pitchFamily="2" charset="-122"/>
                <a:cs typeface="+mj-cs"/>
              </a:rPr>
              <a:t>章  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数字签名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gray">
          <a:xfrm>
            <a:off x="2370779" y="2020822"/>
            <a:ext cx="4862978" cy="56859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6E81E0"/>
            </a:solidFill>
            <a:round/>
          </a:ln>
        </p:spPr>
        <p:txBody>
          <a:bodyPr vert="eaVert" wrap="none" anchor="ctr"/>
          <a:lstStyle/>
          <a:p>
            <a:pPr algn="l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None/>
            </a:pPr>
            <a:endParaRPr lang="zh-CN" altLang="en-US" b="0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1963166" y="1973710"/>
            <a:ext cx="1029935" cy="631957"/>
            <a:chOff x="720" y="960"/>
            <a:chExt cx="987" cy="795"/>
          </a:xfrm>
        </p:grpSpPr>
        <p:sp>
          <p:nvSpPr>
            <p:cNvPr id="61" name="Oval 14"/>
            <p:cNvSpPr>
              <a:spLocks noChangeArrowheads="1"/>
            </p:cNvSpPr>
            <p:nvPr/>
          </p:nvSpPr>
          <p:spPr bwMode="gray">
            <a:xfrm rot="1758052">
              <a:off x="747" y="987"/>
              <a:ext cx="960" cy="76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62" name="Oval 15"/>
            <p:cNvSpPr>
              <a:spLocks noChangeArrowheads="1"/>
            </p:cNvSpPr>
            <p:nvPr/>
          </p:nvSpPr>
          <p:spPr bwMode="gray">
            <a:xfrm rot="1758052">
              <a:off x="720" y="960"/>
              <a:ext cx="960" cy="768"/>
            </a:xfrm>
            <a:prstGeom prst="ellipse">
              <a:avLst/>
            </a:prstGeom>
            <a:gradFill rotWithShape="1">
              <a:gsLst>
                <a:gs pos="0">
                  <a:srgbClr val="6E81E0"/>
                </a:gs>
                <a:gs pos="100000">
                  <a:srgbClr val="333C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gray">
            <a:xfrm>
              <a:off x="816" y="1008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</p:grpSp>
      <p:sp>
        <p:nvSpPr>
          <p:cNvPr id="59" name="Text Box 17"/>
          <p:cNvSpPr txBox="1">
            <a:spLocks noChangeArrowheads="1"/>
          </p:cNvSpPr>
          <p:nvPr/>
        </p:nvSpPr>
        <p:spPr bwMode="gray">
          <a:xfrm>
            <a:off x="3037639" y="2037068"/>
            <a:ext cx="2981672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dirty="0">
                <a:solidFill>
                  <a:srgbClr val="000099"/>
                </a:solidFill>
                <a:ea typeface="黑体" panose="02010609060101010101" pitchFamily="2" charset="-122"/>
              </a:rPr>
              <a:t>RSA</a:t>
            </a:r>
            <a:r>
              <a:rPr lang="zh-CN" altLang="en-US" dirty="0">
                <a:solidFill>
                  <a:srgbClr val="000099"/>
                </a:solidFill>
                <a:ea typeface="黑体" panose="02010609060101010101" pitchFamily="2" charset="-122"/>
              </a:rPr>
              <a:t>签名体制</a:t>
            </a:r>
            <a:endParaRPr lang="zh-CN" altLang="en-US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gray">
          <a:xfrm>
            <a:off x="2258392" y="1994829"/>
            <a:ext cx="595483" cy="5848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buNone/>
            </a:pPr>
            <a:r>
              <a:rPr kumimoji="0" lang="zh-CN" altLang="en-US" sz="32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二</a:t>
            </a:r>
            <a:endParaRPr kumimoji="0" lang="zh-CN" altLang="en-US" sz="32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gray">
          <a:xfrm>
            <a:off x="2354958" y="2806640"/>
            <a:ext cx="4862978" cy="56859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6E81E0"/>
            </a:solidFill>
            <a:round/>
          </a:ln>
        </p:spPr>
        <p:txBody>
          <a:bodyPr vert="eaVert" wrap="none" anchor="ctr"/>
          <a:lstStyle/>
          <a:p>
            <a:pPr algn="l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None/>
            </a:pPr>
            <a:endParaRPr lang="zh-CN" altLang="en-US" b="0"/>
          </a:p>
        </p:txBody>
      </p:sp>
      <p:grpSp>
        <p:nvGrpSpPr>
          <p:cNvPr id="5" name="Group 21"/>
          <p:cNvGrpSpPr/>
          <p:nvPr/>
        </p:nvGrpSpPr>
        <p:grpSpPr bwMode="auto">
          <a:xfrm>
            <a:off x="1947345" y="2759528"/>
            <a:ext cx="1029935" cy="631957"/>
            <a:chOff x="720" y="960"/>
            <a:chExt cx="987" cy="795"/>
          </a:xfrm>
        </p:grpSpPr>
        <p:sp>
          <p:nvSpPr>
            <p:cNvPr id="68" name="Oval 22"/>
            <p:cNvSpPr>
              <a:spLocks noChangeArrowheads="1"/>
            </p:cNvSpPr>
            <p:nvPr/>
          </p:nvSpPr>
          <p:spPr bwMode="gray">
            <a:xfrm rot="1758052">
              <a:off x="747" y="987"/>
              <a:ext cx="960" cy="76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69" name="Oval 23"/>
            <p:cNvSpPr>
              <a:spLocks noChangeArrowheads="1"/>
            </p:cNvSpPr>
            <p:nvPr/>
          </p:nvSpPr>
          <p:spPr bwMode="gray">
            <a:xfrm rot="1758052">
              <a:off x="720" y="960"/>
              <a:ext cx="960" cy="768"/>
            </a:xfrm>
            <a:prstGeom prst="ellipse">
              <a:avLst/>
            </a:prstGeom>
            <a:gradFill rotWithShape="1">
              <a:gsLst>
                <a:gs pos="0">
                  <a:srgbClr val="6E81E0"/>
                </a:gs>
                <a:gs pos="100000">
                  <a:srgbClr val="333C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70" name="Oval 24"/>
            <p:cNvSpPr>
              <a:spLocks noChangeArrowheads="1"/>
            </p:cNvSpPr>
            <p:nvPr/>
          </p:nvSpPr>
          <p:spPr bwMode="gray">
            <a:xfrm>
              <a:off x="816" y="1008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</p:grpSp>
      <p:sp>
        <p:nvSpPr>
          <p:cNvPr id="67" name="Text Box 26"/>
          <p:cNvSpPr txBox="1">
            <a:spLocks noChangeArrowheads="1"/>
          </p:cNvSpPr>
          <p:nvPr/>
        </p:nvSpPr>
        <p:spPr bwMode="gray">
          <a:xfrm>
            <a:off x="2242571" y="2780647"/>
            <a:ext cx="595483" cy="5848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buNone/>
            </a:pPr>
            <a:r>
              <a:rPr kumimoji="0" lang="zh-CN" altLang="en-US" sz="32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三</a:t>
            </a:r>
            <a:endParaRPr kumimoji="0" lang="zh-CN" altLang="en-US" sz="32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5" name="Text Box 17"/>
          <p:cNvSpPr txBox="1">
            <a:spLocks noChangeArrowheads="1"/>
          </p:cNvSpPr>
          <p:nvPr/>
        </p:nvSpPr>
        <p:spPr bwMode="gray">
          <a:xfrm>
            <a:off x="3018915" y="2830960"/>
            <a:ext cx="2857520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dirty="0">
                <a:solidFill>
                  <a:srgbClr val="000099"/>
                </a:solidFill>
                <a:ea typeface="黑体" panose="02010609060101010101" pitchFamily="2" charset="-122"/>
              </a:rPr>
              <a:t>Rabin</a:t>
            </a:r>
            <a:r>
              <a:rPr lang="zh-CN" altLang="en-US" dirty="0">
                <a:solidFill>
                  <a:srgbClr val="000099"/>
                </a:solidFill>
                <a:ea typeface="黑体" panose="02010609060101010101" pitchFamily="2" charset="-122"/>
              </a:rPr>
              <a:t>签名体制</a:t>
            </a:r>
            <a:endParaRPr lang="zh-CN" altLang="en-US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959220" y="1246051"/>
            <a:ext cx="7184812" cy="659233"/>
            <a:chOff x="28545" y="1201149"/>
            <a:chExt cx="7184812" cy="659233"/>
          </a:xfrm>
        </p:grpSpPr>
        <p:grpSp>
          <p:nvGrpSpPr>
            <p:cNvPr id="7" name="Group 21"/>
            <p:cNvGrpSpPr/>
            <p:nvPr/>
          </p:nvGrpSpPr>
          <p:grpSpPr bwMode="auto">
            <a:xfrm>
              <a:off x="28548" y="1214426"/>
              <a:ext cx="1020753" cy="573692"/>
              <a:chOff x="720" y="960"/>
              <a:chExt cx="987" cy="795"/>
            </a:xfrm>
          </p:grpSpPr>
          <p:sp>
            <p:nvSpPr>
              <p:cNvPr id="85" name="Oval 22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l"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None/>
                </a:pPr>
                <a:endParaRPr lang="zh-CN" altLang="en-US" b="0"/>
              </a:p>
            </p:txBody>
          </p:sp>
          <p:sp>
            <p:nvSpPr>
              <p:cNvPr id="86" name="Oval 23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l"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None/>
                </a:pPr>
                <a:endParaRPr lang="zh-CN" altLang="en-US" b="0"/>
              </a:p>
            </p:txBody>
          </p:sp>
          <p:sp>
            <p:nvSpPr>
              <p:cNvPr id="87" name="Oval 24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l"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None/>
                </a:pPr>
                <a:endParaRPr lang="zh-CN" altLang="en-US" b="0"/>
              </a:p>
            </p:txBody>
          </p:sp>
        </p:grpSp>
        <p:sp>
          <p:nvSpPr>
            <p:cNvPr id="83" name="Text Box 25"/>
            <p:cNvSpPr txBox="1">
              <a:spLocks noChangeArrowheads="1"/>
            </p:cNvSpPr>
            <p:nvPr/>
          </p:nvSpPr>
          <p:spPr bwMode="gray">
            <a:xfrm>
              <a:off x="1072213" y="1214426"/>
              <a:ext cx="6141144" cy="64595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>
                <a:buNone/>
              </a:pPr>
              <a:endParaRPr lang="zh-CN" altLang="en-US" sz="3600" dirty="0">
                <a:solidFill>
                  <a:srgbClr val="0000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gray">
            <a:xfrm>
              <a:off x="321142" y="1233598"/>
              <a:ext cx="595162" cy="58549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buNone/>
              </a:pPr>
              <a:r>
                <a:rPr kumimoji="0" lang="zh-CN" altLang="en-US" sz="3200" b="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一</a:t>
              </a:r>
              <a:endParaRPr kumimoji="0" lang="zh-CN" altLang="en-US" sz="32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08" name="AutoShape 20"/>
            <p:cNvSpPr>
              <a:spLocks noChangeArrowheads="1"/>
            </p:cNvSpPr>
            <p:nvPr/>
          </p:nvSpPr>
          <p:spPr bwMode="gray">
            <a:xfrm>
              <a:off x="432524" y="1257191"/>
              <a:ext cx="4870558" cy="51617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</a:ln>
          </p:spPr>
          <p:txBody>
            <a:bodyPr vert="eaVert"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grpSp>
          <p:nvGrpSpPr>
            <p:cNvPr id="9" name="Group 21"/>
            <p:cNvGrpSpPr/>
            <p:nvPr/>
          </p:nvGrpSpPr>
          <p:grpSpPr bwMode="auto">
            <a:xfrm>
              <a:off x="28545" y="1214422"/>
              <a:ext cx="1020753" cy="573691"/>
              <a:chOff x="720" y="960"/>
              <a:chExt cx="987" cy="795"/>
            </a:xfrm>
          </p:grpSpPr>
          <p:sp>
            <p:nvSpPr>
              <p:cNvPr id="112" name="Oval 22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l"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None/>
                </a:pPr>
                <a:endParaRPr lang="zh-CN" altLang="en-US" b="0"/>
              </a:p>
            </p:txBody>
          </p:sp>
          <p:sp>
            <p:nvSpPr>
              <p:cNvPr id="113" name="Oval 23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l"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None/>
                </a:pPr>
                <a:endParaRPr lang="zh-CN" altLang="en-US" b="0"/>
              </a:p>
            </p:txBody>
          </p:sp>
          <p:sp>
            <p:nvSpPr>
              <p:cNvPr id="114" name="Oval 24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l"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None/>
                </a:pPr>
                <a:endParaRPr lang="zh-CN" altLang="en-US" b="0"/>
              </a:p>
            </p:txBody>
          </p:sp>
        </p:grpSp>
        <p:sp>
          <p:nvSpPr>
            <p:cNvPr id="110" name="Text Box 25"/>
            <p:cNvSpPr txBox="1">
              <a:spLocks noChangeArrowheads="1"/>
            </p:cNvSpPr>
            <p:nvPr/>
          </p:nvSpPr>
          <p:spPr bwMode="gray">
            <a:xfrm>
              <a:off x="1029348" y="1201149"/>
              <a:ext cx="5042849" cy="5847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zh-CN" altLang="en-US" dirty="0">
                  <a:solidFill>
                    <a:srgbClr val="000099"/>
                  </a:solidFill>
                  <a:ea typeface="黑体" panose="02010609060101010101" pitchFamily="2" charset="-122"/>
                </a:rPr>
                <a:t>数字签名的基本概念</a:t>
              </a:r>
              <a:endParaRPr lang="zh-CN" altLang="en-US" dirty="0">
                <a:solidFill>
                  <a:srgbClr val="0000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11" name="Text Box 26"/>
            <p:cNvSpPr txBox="1">
              <a:spLocks noChangeArrowheads="1"/>
            </p:cNvSpPr>
            <p:nvPr/>
          </p:nvSpPr>
          <p:spPr bwMode="gray">
            <a:xfrm>
              <a:off x="321139" y="1233594"/>
              <a:ext cx="595162" cy="58549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buNone/>
              </a:pPr>
              <a:r>
                <a:rPr kumimoji="0" lang="zh-CN" altLang="en-US" sz="3200" b="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一</a:t>
              </a:r>
              <a:endParaRPr kumimoji="0" lang="zh-CN" altLang="en-US" sz="32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36" name="AutoShape 12"/>
          <p:cNvSpPr>
            <a:spLocks noChangeArrowheads="1"/>
          </p:cNvSpPr>
          <p:nvPr/>
        </p:nvSpPr>
        <p:spPr bwMode="gray">
          <a:xfrm>
            <a:off x="2389503" y="3592452"/>
            <a:ext cx="4862978" cy="56859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6E81E0"/>
            </a:solidFill>
            <a:round/>
          </a:ln>
        </p:spPr>
        <p:txBody>
          <a:bodyPr vert="eaVert" wrap="none" anchor="ctr"/>
          <a:lstStyle/>
          <a:p>
            <a:pPr algn="l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None/>
            </a:pPr>
            <a:endParaRPr lang="zh-CN" altLang="en-US" b="0"/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1981890" y="3545340"/>
            <a:ext cx="1029935" cy="631957"/>
            <a:chOff x="720" y="960"/>
            <a:chExt cx="987" cy="795"/>
          </a:xfrm>
        </p:grpSpPr>
        <p:sp>
          <p:nvSpPr>
            <p:cNvPr id="40" name="Oval 14"/>
            <p:cNvSpPr>
              <a:spLocks noChangeArrowheads="1"/>
            </p:cNvSpPr>
            <p:nvPr/>
          </p:nvSpPr>
          <p:spPr bwMode="gray">
            <a:xfrm rot="1758052">
              <a:off x="747" y="987"/>
              <a:ext cx="960" cy="76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gray">
            <a:xfrm rot="1758052">
              <a:off x="720" y="960"/>
              <a:ext cx="960" cy="768"/>
            </a:xfrm>
            <a:prstGeom prst="ellipse">
              <a:avLst/>
            </a:prstGeom>
            <a:gradFill rotWithShape="1">
              <a:gsLst>
                <a:gs pos="0">
                  <a:srgbClr val="6E81E0"/>
                </a:gs>
                <a:gs pos="100000">
                  <a:srgbClr val="333C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gray">
            <a:xfrm>
              <a:off x="816" y="1008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</p:grpSp>
      <p:sp>
        <p:nvSpPr>
          <p:cNvPr id="38" name="Text Box 17"/>
          <p:cNvSpPr txBox="1">
            <a:spLocks noChangeArrowheads="1"/>
          </p:cNvSpPr>
          <p:nvPr/>
        </p:nvSpPr>
        <p:spPr bwMode="gray">
          <a:xfrm>
            <a:off x="3056363" y="3608698"/>
            <a:ext cx="3463014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dirty="0" err="1">
                <a:solidFill>
                  <a:srgbClr val="000099"/>
                </a:solidFill>
                <a:ea typeface="黑体" panose="02010609060101010101" pitchFamily="2" charset="-122"/>
              </a:rPr>
              <a:t>ElGamal</a:t>
            </a:r>
            <a:r>
              <a:rPr lang="zh-CN" altLang="en-US" dirty="0">
                <a:solidFill>
                  <a:srgbClr val="000099"/>
                </a:solidFill>
                <a:ea typeface="黑体" panose="02010609060101010101" pitchFamily="2" charset="-122"/>
              </a:rPr>
              <a:t>签名体制</a:t>
            </a:r>
            <a:endParaRPr lang="zh-CN" altLang="en-US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gray">
          <a:xfrm>
            <a:off x="2277116" y="3566459"/>
            <a:ext cx="59503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buNone/>
            </a:pPr>
            <a:r>
              <a:rPr kumimoji="0" lang="zh-CN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四</a:t>
            </a:r>
            <a:endParaRPr kumimoji="0" lang="zh-CN" altLang="en-US" sz="32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gray">
          <a:xfrm>
            <a:off x="2373682" y="4378270"/>
            <a:ext cx="4862978" cy="56859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6E81E0"/>
            </a:solidFill>
            <a:round/>
          </a:ln>
        </p:spPr>
        <p:txBody>
          <a:bodyPr vert="eaVert" wrap="none" anchor="ctr"/>
          <a:lstStyle/>
          <a:p>
            <a:pPr algn="l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None/>
            </a:pPr>
            <a:endParaRPr lang="zh-CN" altLang="en-US" b="0"/>
          </a:p>
        </p:txBody>
      </p:sp>
      <p:grpSp>
        <p:nvGrpSpPr>
          <p:cNvPr id="45" name="Group 21"/>
          <p:cNvGrpSpPr/>
          <p:nvPr/>
        </p:nvGrpSpPr>
        <p:grpSpPr bwMode="auto">
          <a:xfrm>
            <a:off x="1966069" y="4331158"/>
            <a:ext cx="1029935" cy="631957"/>
            <a:chOff x="720" y="960"/>
            <a:chExt cx="987" cy="795"/>
          </a:xfrm>
        </p:grpSpPr>
        <p:sp>
          <p:nvSpPr>
            <p:cNvPr id="47" name="Oval 22"/>
            <p:cNvSpPr>
              <a:spLocks noChangeArrowheads="1"/>
            </p:cNvSpPr>
            <p:nvPr/>
          </p:nvSpPr>
          <p:spPr bwMode="gray">
            <a:xfrm rot="1758052">
              <a:off x="747" y="987"/>
              <a:ext cx="960" cy="76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gray">
            <a:xfrm rot="1758052">
              <a:off x="720" y="960"/>
              <a:ext cx="960" cy="768"/>
            </a:xfrm>
            <a:prstGeom prst="ellipse">
              <a:avLst/>
            </a:prstGeom>
            <a:gradFill rotWithShape="1">
              <a:gsLst>
                <a:gs pos="0">
                  <a:srgbClr val="6E81E0"/>
                </a:gs>
                <a:gs pos="100000">
                  <a:srgbClr val="333C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49" name="Oval 24"/>
            <p:cNvSpPr>
              <a:spLocks noChangeArrowheads="1"/>
            </p:cNvSpPr>
            <p:nvPr/>
          </p:nvSpPr>
          <p:spPr bwMode="gray">
            <a:xfrm>
              <a:off x="816" y="1008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</p:grpSp>
      <p:sp>
        <p:nvSpPr>
          <p:cNvPr id="46" name="Text Box 26"/>
          <p:cNvSpPr txBox="1">
            <a:spLocks noChangeArrowheads="1"/>
          </p:cNvSpPr>
          <p:nvPr/>
        </p:nvSpPr>
        <p:spPr bwMode="gray">
          <a:xfrm>
            <a:off x="2261295" y="4352277"/>
            <a:ext cx="59503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buNone/>
            </a:pPr>
            <a:r>
              <a:rPr kumimoji="0" lang="zh-CN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五</a:t>
            </a:r>
            <a:endParaRPr kumimoji="0" lang="zh-CN" altLang="en-US" sz="32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gray">
          <a:xfrm>
            <a:off x="3037639" y="4402590"/>
            <a:ext cx="3124548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dirty="0" err="1">
                <a:solidFill>
                  <a:srgbClr val="000099"/>
                </a:solidFill>
                <a:ea typeface="黑体" panose="02010609060101010101" pitchFamily="2" charset="-122"/>
              </a:rPr>
              <a:t>Schnorr</a:t>
            </a:r>
            <a:r>
              <a:rPr lang="zh-CN" altLang="en-US" dirty="0">
                <a:solidFill>
                  <a:srgbClr val="000099"/>
                </a:solidFill>
                <a:ea typeface="黑体" panose="02010609060101010101" pitchFamily="2" charset="-122"/>
              </a:rPr>
              <a:t>签名体制</a:t>
            </a:r>
            <a:endParaRPr lang="zh-CN" altLang="en-US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51" name="AutoShape 12"/>
          <p:cNvSpPr>
            <a:spLocks noChangeArrowheads="1"/>
          </p:cNvSpPr>
          <p:nvPr/>
        </p:nvSpPr>
        <p:spPr bwMode="gray">
          <a:xfrm>
            <a:off x="2407845" y="5248791"/>
            <a:ext cx="4878799" cy="56859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6E81E0"/>
            </a:solidFill>
            <a:round/>
          </a:ln>
        </p:spPr>
        <p:txBody>
          <a:bodyPr vert="eaVert" wrap="none" anchor="ctr"/>
          <a:lstStyle/>
          <a:p>
            <a:pPr algn="l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None/>
            </a:pPr>
            <a:endParaRPr lang="zh-CN" altLang="en-US" b="0"/>
          </a:p>
        </p:txBody>
      </p:sp>
      <p:grpSp>
        <p:nvGrpSpPr>
          <p:cNvPr id="52" name="Group 13"/>
          <p:cNvGrpSpPr/>
          <p:nvPr/>
        </p:nvGrpSpPr>
        <p:grpSpPr bwMode="auto">
          <a:xfrm>
            <a:off x="2000232" y="5201679"/>
            <a:ext cx="1029935" cy="631957"/>
            <a:chOff x="720" y="960"/>
            <a:chExt cx="987" cy="795"/>
          </a:xfrm>
        </p:grpSpPr>
        <p:sp>
          <p:nvSpPr>
            <p:cNvPr id="53" name="Oval 14"/>
            <p:cNvSpPr>
              <a:spLocks noChangeArrowheads="1"/>
            </p:cNvSpPr>
            <p:nvPr/>
          </p:nvSpPr>
          <p:spPr bwMode="gray">
            <a:xfrm rot="1758052">
              <a:off x="747" y="987"/>
              <a:ext cx="960" cy="76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gray">
            <a:xfrm rot="1758052">
              <a:off x="720" y="960"/>
              <a:ext cx="960" cy="768"/>
            </a:xfrm>
            <a:prstGeom prst="ellipse">
              <a:avLst/>
            </a:prstGeom>
            <a:gradFill rotWithShape="1">
              <a:gsLst>
                <a:gs pos="0">
                  <a:srgbClr val="6E81E0"/>
                </a:gs>
                <a:gs pos="100000">
                  <a:srgbClr val="333C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gray">
            <a:xfrm>
              <a:off x="816" y="1008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</p:grpSp>
      <p:sp>
        <p:nvSpPr>
          <p:cNvPr id="56" name="Text Box 18"/>
          <p:cNvSpPr txBox="1">
            <a:spLocks noChangeArrowheads="1"/>
          </p:cNvSpPr>
          <p:nvPr/>
        </p:nvSpPr>
        <p:spPr bwMode="gray">
          <a:xfrm>
            <a:off x="2295458" y="5222798"/>
            <a:ext cx="59503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buNone/>
            </a:pPr>
            <a:r>
              <a:rPr kumimoji="0" lang="zh-CN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六</a:t>
            </a:r>
            <a:endParaRPr kumimoji="0" lang="zh-CN" altLang="en-US" sz="32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gray">
          <a:xfrm>
            <a:off x="2931829" y="5273117"/>
            <a:ext cx="2981672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dirty="0" smtClean="0">
                <a:solidFill>
                  <a:srgbClr val="000099"/>
                </a:solidFill>
                <a:ea typeface="黑体" panose="02010609060101010101" pitchFamily="2" charset="-122"/>
              </a:rPr>
              <a:t>DSS</a:t>
            </a:r>
            <a:r>
              <a:rPr lang="zh-CN" altLang="en-US" dirty="0" smtClean="0">
                <a:solidFill>
                  <a:srgbClr val="000099"/>
                </a:solidFill>
                <a:ea typeface="黑体" panose="02010609060101010101" pitchFamily="2" charset="-122"/>
              </a:rPr>
              <a:t>签名体制</a:t>
            </a:r>
            <a:endParaRPr lang="zh-CN" altLang="en-US" dirty="0" smtClean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64" name="Group 13"/>
          <p:cNvGrpSpPr/>
          <p:nvPr/>
        </p:nvGrpSpPr>
        <p:grpSpPr bwMode="auto">
          <a:xfrm>
            <a:off x="2086836" y="6201787"/>
            <a:ext cx="1029935" cy="631957"/>
            <a:chOff x="720" y="960"/>
            <a:chExt cx="987" cy="795"/>
          </a:xfrm>
        </p:grpSpPr>
        <p:sp>
          <p:nvSpPr>
            <p:cNvPr id="66" name="Oval 14"/>
            <p:cNvSpPr>
              <a:spLocks noChangeArrowheads="1"/>
            </p:cNvSpPr>
            <p:nvPr/>
          </p:nvSpPr>
          <p:spPr bwMode="gray">
            <a:xfrm rot="1758052">
              <a:off x="747" y="987"/>
              <a:ext cx="960" cy="76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gray">
            <a:xfrm rot="1758052">
              <a:off x="720" y="960"/>
              <a:ext cx="960" cy="768"/>
            </a:xfrm>
            <a:prstGeom prst="ellipse">
              <a:avLst/>
            </a:prstGeom>
            <a:gradFill rotWithShape="1">
              <a:gsLst>
                <a:gs pos="0">
                  <a:srgbClr val="6E81E0"/>
                </a:gs>
                <a:gs pos="100000">
                  <a:srgbClr val="333C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gray">
            <a:xfrm>
              <a:off x="816" y="1008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algn="l"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None/>
              </a:pPr>
              <a:endParaRPr lang="zh-CN" altLang="en-US" b="0"/>
            </a:p>
          </p:txBody>
        </p:sp>
      </p:grpSp>
      <p:sp>
        <p:nvSpPr>
          <p:cNvPr id="74" name="Text Box 18"/>
          <p:cNvSpPr txBox="1">
            <a:spLocks noChangeArrowheads="1"/>
          </p:cNvSpPr>
          <p:nvPr/>
        </p:nvSpPr>
        <p:spPr bwMode="gray">
          <a:xfrm>
            <a:off x="2123728" y="6222906"/>
            <a:ext cx="49244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buNone/>
            </a:pPr>
            <a:r>
              <a:rPr kumimoji="0" lang="zh-CN" altLang="en-US" sz="2400" b="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七</a:t>
            </a:r>
            <a:endParaRPr kumimoji="0" lang="zh-CN" altLang="en-US" sz="24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5" name="Text Box 17"/>
          <p:cNvSpPr txBox="1">
            <a:spLocks noChangeArrowheads="1"/>
          </p:cNvSpPr>
          <p:nvPr/>
        </p:nvSpPr>
        <p:spPr bwMode="gray">
          <a:xfrm>
            <a:off x="3018433" y="6273225"/>
            <a:ext cx="3463014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dirty="0" smtClean="0">
                <a:solidFill>
                  <a:srgbClr val="000099"/>
                </a:solidFill>
                <a:ea typeface="黑体" panose="02010609060101010101" pitchFamily="2" charset="-122"/>
              </a:rPr>
              <a:t>其它签名体制简介</a:t>
            </a:r>
            <a:endParaRPr lang="zh-CN" altLang="en-US" dirty="0" smtClean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ChangeArrowheads="1"/>
          </p:cNvSpPr>
          <p:nvPr/>
        </p:nvSpPr>
        <p:spPr bwMode="auto">
          <a:xfrm>
            <a:off x="0" y="3328988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339" name="Rectangle 23"/>
          <p:cNvSpPr>
            <a:spLocks noChangeArrowheads="1"/>
          </p:cNvSpPr>
          <p:nvPr/>
        </p:nvSpPr>
        <p:spPr bwMode="auto">
          <a:xfrm>
            <a:off x="0" y="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340" name="Rectangle 24"/>
          <p:cNvSpPr>
            <a:spLocks noChangeArrowheads="1"/>
          </p:cNvSpPr>
          <p:nvPr/>
        </p:nvSpPr>
        <p:spPr bwMode="auto">
          <a:xfrm>
            <a:off x="0" y="22860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16443" name="Rectangle 27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三、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Rabin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342" name="Rectangle 30"/>
          <p:cNvSpPr>
            <a:spLocks noChangeArrowheads="1"/>
          </p:cNvSpPr>
          <p:nvPr/>
        </p:nvSpPr>
        <p:spPr bwMode="auto">
          <a:xfrm>
            <a:off x="395288" y="1412875"/>
            <a:ext cx="8569325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令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N=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p×q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是大素数；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令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en-US" altLang="en-US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∈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QR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∩QR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QR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为二次剩余集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选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p, 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为秘密钥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为公钥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zh-CN" altLang="el-GR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6042" y="1285860"/>
            <a:ext cx="2475694" cy="508000"/>
            <a:chOff x="381794" y="1549390"/>
            <a:chExt cx="2475694" cy="508000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746390" y="1549390"/>
              <a:ext cx="2111098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2" charset="-122"/>
                </a:rPr>
                <a:t>体制参数</a:t>
              </a:r>
              <a:endParaRPr kumimoji="0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</a:endParaRPr>
            </a:p>
          </p:txBody>
        </p:sp>
        <p:grpSp>
          <p:nvGrpSpPr>
            <p:cNvPr id="18" name="Group 45"/>
            <p:cNvGrpSpPr/>
            <p:nvPr/>
          </p:nvGrpSpPr>
          <p:grpSpPr bwMode="auto">
            <a:xfrm>
              <a:off x="381794" y="1641465"/>
              <a:ext cx="481542" cy="407426"/>
              <a:chOff x="2078" y="1680"/>
              <a:chExt cx="1615" cy="1727"/>
            </a:xfrm>
          </p:grpSpPr>
          <p:sp>
            <p:nvSpPr>
              <p:cNvPr id="1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4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Oval 48"/>
              <p:cNvSpPr>
                <a:spLocks noChangeArrowheads="1"/>
              </p:cNvSpPr>
              <p:nvPr/>
            </p:nvSpPr>
            <p:spPr bwMode="gray">
              <a:xfrm>
                <a:off x="2464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tint val="0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Oval 49"/>
              <p:cNvSpPr>
                <a:spLocks noChangeArrowheads="1"/>
              </p:cNvSpPr>
              <p:nvPr/>
            </p:nvSpPr>
            <p:spPr bwMode="gray">
              <a:xfrm>
                <a:off x="2467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Oval 50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shade val="54118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Oval 5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85728"/>
            <a:ext cx="9144000" cy="587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什么是二次剩余集？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642910" y="1214422"/>
            <a:ext cx="7964512" cy="540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设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n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是正整数，若一个整数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a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满足：</a:t>
            </a: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gcd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(</a:t>
            </a:r>
            <a:r>
              <a:rPr kumimoji="0" lang="en-US" altLang="zh-CN" sz="22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a,n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)=1</a:t>
            </a:r>
            <a:r>
              <a:rPr kumimoji="0" lang="zh-CN" altLang="en-US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且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=a mod </a:t>
            </a:r>
            <a:r>
              <a:rPr kumimoji="0" lang="en-US" altLang="zh-CN" sz="2200" i="1" dirty="0" smtClean="0">
                <a:solidFill>
                  <a:srgbClr val="0000FF"/>
                </a:solidFill>
                <a:ea typeface="黑体" panose="02010609060101010101" pitchFamily="2" charset="-122"/>
              </a:rPr>
              <a:t>n</a:t>
            </a:r>
            <a:r>
              <a:rPr kumimoji="0" lang="zh-CN" altLang="en-US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有解</a:t>
            </a:r>
            <a:endParaRPr kumimoji="0" lang="zh-CN" altLang="en-US" sz="2200" dirty="0" smtClean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则称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a</a:t>
            </a:r>
            <a:r>
              <a:rPr kumimoji="0" lang="zh-CN" altLang="en-US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是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mod </a:t>
            </a:r>
            <a:r>
              <a:rPr kumimoji="0" lang="en-US" altLang="zh-CN" sz="2200" i="1" dirty="0" smtClean="0">
                <a:solidFill>
                  <a:srgbClr val="0000FF"/>
                </a:solidFill>
                <a:ea typeface="黑体" panose="02010609060101010101" pitchFamily="2" charset="-122"/>
              </a:rPr>
              <a:t>n</a:t>
            </a:r>
            <a:r>
              <a:rPr kumimoji="0" lang="zh-CN" altLang="en-US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的平方剩余。否则，为非平方剩余。</a:t>
            </a:r>
            <a:endParaRPr kumimoji="0" lang="zh-CN" altLang="el-GR" sz="2200" dirty="0" smtClean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例如：取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n=7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，则：</a:t>
            </a: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=1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有解：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x=1, x=6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=2 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有解：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x=3, x=4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=3 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无解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=4 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有解：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x=2, x=5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=5 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无解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=6 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无解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故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(1,2,4)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是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的二次剩余，且每个二次剩余都有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2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个平方根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而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(3,5,6)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是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mod 7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的非二次剩余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ChangeArrowheads="1"/>
          </p:cNvSpPr>
          <p:nvPr/>
        </p:nvSpPr>
        <p:spPr bwMode="auto">
          <a:xfrm>
            <a:off x="0" y="3328988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339" name="Rectangle 23"/>
          <p:cNvSpPr>
            <a:spLocks noChangeArrowheads="1"/>
          </p:cNvSpPr>
          <p:nvPr/>
        </p:nvSpPr>
        <p:spPr bwMode="auto">
          <a:xfrm>
            <a:off x="0" y="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340" name="Rectangle 24"/>
          <p:cNvSpPr>
            <a:spLocks noChangeArrowheads="1"/>
          </p:cNvSpPr>
          <p:nvPr/>
        </p:nvSpPr>
        <p:spPr bwMode="auto">
          <a:xfrm>
            <a:off x="0" y="22860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16443" name="Rectangle 27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三、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Rabin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342" name="Rectangle 30"/>
          <p:cNvSpPr>
            <a:spLocks noChangeArrowheads="1"/>
          </p:cNvSpPr>
          <p:nvPr/>
        </p:nvSpPr>
        <p:spPr bwMode="auto">
          <a:xfrm>
            <a:off x="395288" y="1412875"/>
            <a:ext cx="8569325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令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N=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p×q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是大素数；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令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en-US" altLang="en-US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∈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QR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∩QR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QR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为二次剩余集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选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p, 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为秘密钥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为公钥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zh-CN" altLang="el-GR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明文消息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0&lt;m&lt;N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，设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m∈QR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∩QR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求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的平方根，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s =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Sig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(m) =m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1/2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p×q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给定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m, s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，可验证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m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≡s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N ?</a:t>
            </a:r>
            <a:endParaRPr kumimoji="0" lang="en-US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96042" y="1285860"/>
            <a:ext cx="2475694" cy="508000"/>
            <a:chOff x="381794" y="1549390"/>
            <a:chExt cx="2475694" cy="508000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746390" y="1549390"/>
              <a:ext cx="2111098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2" charset="-122"/>
                </a:rPr>
                <a:t>体制参数</a:t>
              </a:r>
              <a:endParaRPr kumimoji="0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</a:endParaRPr>
            </a:p>
          </p:txBody>
        </p:sp>
        <p:grpSp>
          <p:nvGrpSpPr>
            <p:cNvPr id="3" name="Group 45"/>
            <p:cNvGrpSpPr/>
            <p:nvPr/>
          </p:nvGrpSpPr>
          <p:grpSpPr bwMode="auto">
            <a:xfrm>
              <a:off x="381794" y="1641465"/>
              <a:ext cx="481542" cy="407426"/>
              <a:chOff x="2078" y="1680"/>
              <a:chExt cx="1615" cy="1727"/>
            </a:xfrm>
          </p:grpSpPr>
          <p:sp>
            <p:nvSpPr>
              <p:cNvPr id="1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4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Oval 48"/>
              <p:cNvSpPr>
                <a:spLocks noChangeArrowheads="1"/>
              </p:cNvSpPr>
              <p:nvPr/>
            </p:nvSpPr>
            <p:spPr bwMode="gray">
              <a:xfrm>
                <a:off x="2464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tint val="0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Oval 49"/>
              <p:cNvSpPr>
                <a:spLocks noChangeArrowheads="1"/>
              </p:cNvSpPr>
              <p:nvPr/>
            </p:nvSpPr>
            <p:spPr bwMode="gray">
              <a:xfrm>
                <a:off x="2467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Oval 50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shade val="54118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Oval 5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24"/>
          <p:cNvGrpSpPr/>
          <p:nvPr/>
        </p:nvGrpSpPr>
        <p:grpSpPr>
          <a:xfrm>
            <a:off x="71406" y="3857628"/>
            <a:ext cx="2475694" cy="508000"/>
            <a:chOff x="381794" y="1549390"/>
            <a:chExt cx="2475694" cy="508000"/>
          </a:xfrm>
        </p:grpSpPr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746390" y="1549390"/>
              <a:ext cx="2111098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kern="0" dirty="0">
                  <a:solidFill>
                    <a:srgbClr val="0000FF"/>
                  </a:solidFill>
                  <a:ea typeface="黑体" panose="02010609060101010101" pitchFamily="2" charset="-122"/>
                </a:rPr>
                <a:t>签名</a:t>
              </a:r>
              <a:r>
                <a:rPr kumimoji="0" lang="zh-CN" alt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2" charset="-122"/>
                </a:rPr>
                <a:t>过程</a:t>
              </a:r>
              <a:endParaRPr kumimoji="0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</a:endParaRPr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381794" y="1641465"/>
              <a:ext cx="481542" cy="407426"/>
              <a:chOff x="2078" y="1680"/>
              <a:chExt cx="1615" cy="172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2464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tint val="0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Oval 49"/>
              <p:cNvSpPr>
                <a:spLocks noChangeArrowheads="1"/>
              </p:cNvSpPr>
              <p:nvPr/>
            </p:nvSpPr>
            <p:spPr bwMode="gray">
              <a:xfrm>
                <a:off x="2467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Oval 50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shade val="54118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Oval 5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" name="组合 33"/>
          <p:cNvGrpSpPr/>
          <p:nvPr/>
        </p:nvGrpSpPr>
        <p:grpSpPr>
          <a:xfrm>
            <a:off x="71406" y="5643578"/>
            <a:ext cx="2475694" cy="508000"/>
            <a:chOff x="381794" y="1549390"/>
            <a:chExt cx="2475694" cy="508000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746390" y="1549390"/>
              <a:ext cx="2111098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2" charset="-122"/>
                </a:rPr>
                <a:t>验证过程</a:t>
              </a:r>
              <a:endParaRPr kumimoji="0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</a:endParaRPr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381794" y="1641465"/>
              <a:ext cx="481542" cy="407426"/>
              <a:chOff x="2078" y="1680"/>
              <a:chExt cx="1615" cy="1727"/>
            </a:xfrm>
          </p:grpSpPr>
          <p:sp>
            <p:nvSpPr>
              <p:cNvPr id="37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Oval 4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Oval 48"/>
              <p:cNvSpPr>
                <a:spLocks noChangeArrowheads="1"/>
              </p:cNvSpPr>
              <p:nvPr/>
            </p:nvSpPr>
            <p:spPr bwMode="gray">
              <a:xfrm>
                <a:off x="2464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tint val="0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Oval 49"/>
              <p:cNvSpPr>
                <a:spLocks noChangeArrowheads="1"/>
              </p:cNvSpPr>
              <p:nvPr/>
            </p:nvSpPr>
            <p:spPr bwMode="gray">
              <a:xfrm>
                <a:off x="2467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50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shade val="54118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5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70" name="Rectangle 66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四、</a:t>
            </a:r>
            <a:r>
              <a:rPr lang="en-US" altLang="zh-CN" sz="40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ElGamal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87" name="Rectangle 69"/>
          <p:cNvSpPr>
            <a:spLocks noChangeArrowheads="1"/>
          </p:cNvSpPr>
          <p:nvPr/>
        </p:nvSpPr>
        <p:spPr bwMode="auto">
          <a:xfrm>
            <a:off x="395288" y="1414485"/>
            <a:ext cx="8569325" cy="5300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：一个大素数，可使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中求解离散对数为困难问题；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：是群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的一个生成元或本原元素；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：消息空间，为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：签名空间，为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l-GR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-1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：用户秘密钥，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∈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endParaRPr kumimoji="0" lang="en-US" altLang="zh-CN" sz="2400" baseline="300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y≡g</a:t>
            </a:r>
            <a:r>
              <a:rPr kumimoji="0" lang="el-GR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mod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p, g, y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为公钥，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为秘密钥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en-US" altLang="zh-CN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endParaRPr kumimoji="0" lang="zh-CN" altLang="el-GR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5000"/>
              </a:spcBef>
              <a:spcAft>
                <a:spcPct val="15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选择秘密随机数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k∈ Z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 ∈M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H(m)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p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s=[H(m)-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xr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]k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-1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(p-1)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签名为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Sig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(m)=(r, s)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，将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(r, s)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送给对方。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76" y="1214422"/>
            <a:ext cx="2441022" cy="508000"/>
            <a:chOff x="184018" y="4000504"/>
            <a:chExt cx="2441022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209706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体制参数</a:t>
              </a:r>
              <a:endParaRPr lang="zh-CN" altLang="en-US" sz="2800" dirty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-32" y="4349760"/>
            <a:ext cx="2143140" cy="508000"/>
            <a:chOff x="184018" y="4008438"/>
            <a:chExt cx="2143140" cy="508000"/>
          </a:xfrm>
        </p:grpSpPr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541208" y="4008438"/>
              <a:ext cx="178595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签名过程</a:t>
              </a:r>
              <a:endParaRPr lang="zh-CN" altLang="en-US" sz="2800" dirty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5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16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ElGamal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413" name="Rectangle 31"/>
          <p:cNvSpPr>
            <a:spLocks noChangeArrowheads="1"/>
          </p:cNvSpPr>
          <p:nvPr/>
        </p:nvSpPr>
        <p:spPr bwMode="auto">
          <a:xfrm>
            <a:off x="287337" y="1428736"/>
            <a:ext cx="8569325" cy="5300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None/>
            </a:pP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收信人收到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(r, s) 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H(m)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验证：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Ver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(H(m), (r, s))=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真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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y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s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g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H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(m)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mod 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               左边：	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y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s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≡g</a:t>
            </a:r>
            <a:r>
              <a:rPr kumimoji="0" lang="el-GR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xr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l-GR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sk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p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≡g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(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</a:rPr>
              <a:t>rx+sk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)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p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               		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(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rx+sk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)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≡H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(m) mod p-1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               		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故：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y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r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s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g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H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(m)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mod 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p</a:t>
            </a:r>
            <a:endParaRPr kumimoji="0" lang="en-US" altLang="zh-CN" sz="2400" dirty="0" smtClean="0">
              <a:solidFill>
                <a:srgbClr val="002060"/>
              </a:solidFill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l-GR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选择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p=467, g=2, x=127,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则有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y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≡g</a:t>
            </a:r>
            <a:r>
              <a:rPr kumimoji="0" lang="el-GR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≡2</a:t>
            </a:r>
            <a:r>
              <a:rPr kumimoji="0" lang="el-GR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127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≡132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467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若待送消息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的杂凑值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H(m)=100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，选随机数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k=213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   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注意：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(213, 466)=1,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且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213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-1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mod 466=431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则：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r=2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213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=29 mod 467, s=(100-127*29)431=51 mod 466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验证：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(1)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收信人计算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H(m)=100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               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(2)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验证：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132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29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29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51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=189 mod 467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                                2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100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=189 mod 467</a:t>
            </a:r>
            <a:endParaRPr kumimoji="0" lang="en-US" altLang="zh-CN" sz="2400" baseline="300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276" y="1214422"/>
            <a:ext cx="2441022" cy="508000"/>
            <a:chOff x="184018" y="4000504"/>
            <a:chExt cx="2441022" cy="508000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209706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验证过程</a:t>
              </a:r>
              <a:endParaRPr lang="zh-CN" altLang="en-US" sz="2800" dirty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9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-32" y="3786190"/>
            <a:ext cx="2143140" cy="508000"/>
            <a:chOff x="184018" y="4008438"/>
            <a:chExt cx="2143140" cy="508000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>
              <a:off x="541208" y="4008438"/>
              <a:ext cx="178595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例子</a:t>
              </a:r>
              <a:endParaRPr lang="zh-CN" altLang="en-US" sz="2800" dirty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18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93" name="Rectangle 41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ElGamal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签名体制的安全性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5" name="Rectangle 42"/>
          <p:cNvSpPr>
            <a:spLocks noChangeArrowheads="1"/>
          </p:cNvSpPr>
          <p:nvPr/>
        </p:nvSpPr>
        <p:spPr bwMode="auto">
          <a:xfrm>
            <a:off x="323850" y="1463693"/>
            <a:ext cx="8569325" cy="453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在不知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{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消息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}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对时，伪造签名相当于求离散对数；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如果攻击者掌握了同一随机数</a:t>
            </a:r>
            <a:r>
              <a:rPr kumimoji="0" lang="en-US" altLang="zh-CN" sz="2400" b="1" dirty="0">
                <a:solidFill>
                  <a:srgbClr val="C00000"/>
                </a:solidFill>
                <a:ea typeface="黑体" panose="02010609060101010101" pitchFamily="2" charset="-122"/>
              </a:rPr>
              <a:t>k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下的两个消息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, m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的合法签名（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, s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）（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, s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），就会构造如下的方程：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H(m</a:t>
            </a:r>
            <a:r>
              <a:rPr kumimoji="0" lang="en-US" altLang="zh-CN" sz="2400" baseline="-25000" dirty="0" smtClean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)=r</a:t>
            </a:r>
            <a:r>
              <a:rPr kumimoji="0" lang="en-US" altLang="zh-CN" sz="2400" baseline="-25000" dirty="0" smtClean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+s</a:t>
            </a:r>
            <a:r>
              <a:rPr kumimoji="0" lang="en-US" altLang="zh-CN" sz="2400" baseline="-25000" dirty="0" smtClean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k 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mod p-1</a:t>
            </a:r>
            <a:endParaRPr kumimoji="0" lang="en-US" altLang="zh-CN" sz="2400" b="1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H(m</a:t>
            </a:r>
            <a:r>
              <a:rPr kumimoji="0" lang="en-US" altLang="zh-CN" sz="2400" baseline="-25000" dirty="0" smtClean="0">
                <a:solidFill>
                  <a:srgbClr val="002060"/>
                </a:solidFill>
                <a:ea typeface="黑体" panose="02010609060101010101" pitchFamily="2" charset="-122"/>
              </a:rPr>
              <a:t>2 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)=r</a:t>
            </a:r>
            <a:r>
              <a:rPr kumimoji="0" lang="en-US" altLang="zh-CN" sz="2400" baseline="-25000" dirty="0" smtClean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+s</a:t>
            </a:r>
            <a:r>
              <a:rPr kumimoji="0" lang="en-US" altLang="zh-CN" sz="2400" baseline="-25000" dirty="0" smtClean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mod p-1  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可见：攻击者解此方程可以求出</a:t>
            </a:r>
            <a:r>
              <a:rPr kumimoji="0" lang="en-US" altLang="zh-CN" sz="2400" b="1" dirty="0">
                <a:solidFill>
                  <a:srgbClr val="C00000"/>
                </a:solidFill>
                <a:ea typeface="黑体" panose="02010609060101010101" pitchFamily="2" charset="-122"/>
              </a:rPr>
              <a:t>x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>
                <a:solidFill>
                  <a:srgbClr val="C00000"/>
                </a:solidFill>
                <a:ea typeface="黑体" panose="02010609060101010101" pitchFamily="2" charset="-122"/>
              </a:rPr>
              <a:t>k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35000"/>
              </a:spcBef>
              <a:spcAft>
                <a:spcPct val="3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要确保此签名体制的安全性，就必须保证每次签名时，选择不同的随机数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en-US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76" y="1357298"/>
            <a:ext cx="1655204" cy="508000"/>
            <a:chOff x="184018" y="4000504"/>
            <a:chExt cx="1655204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1311246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讨论</a:t>
              </a:r>
              <a:endParaRPr lang="zh-CN" altLang="en-US" sz="2800" dirty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-32" y="4572008"/>
            <a:ext cx="2143140" cy="508000"/>
            <a:chOff x="184018" y="4008438"/>
            <a:chExt cx="2143140" cy="508000"/>
          </a:xfrm>
        </p:grpSpPr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541208" y="4008438"/>
              <a:ext cx="178595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安全性</a:t>
              </a:r>
              <a:endParaRPr lang="zh-CN" altLang="en-US" sz="2800" dirty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5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16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38" name="Rectangle 6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442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五、</a:t>
            </a:r>
            <a:r>
              <a:rPr lang="en-US" altLang="zh-CN" sz="40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Schnorr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59" name="Rectangle 63"/>
          <p:cNvSpPr>
            <a:spLocks noChangeArrowheads="1"/>
          </p:cNvSpPr>
          <p:nvPr/>
        </p:nvSpPr>
        <p:spPr bwMode="auto">
          <a:xfrm>
            <a:off x="395288" y="1316059"/>
            <a:ext cx="8569325" cy="5256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p, 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：大素数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, q|p-1,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确保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中求解离散对数为困难问题；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</a:t>
            </a:r>
            <a:r>
              <a:rPr kumimoji="0" lang="zh-CN" alt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是</a:t>
            </a:r>
            <a:r>
              <a:rPr kumimoji="0" lang="en-US" altLang="zh-CN" sz="2400" dirty="0" err="1">
                <a:solidFill>
                  <a:srgbClr val="FFC00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>
                <a:solidFill>
                  <a:srgbClr val="FFC00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中乘群</a:t>
            </a:r>
            <a:r>
              <a:rPr kumimoji="0" lang="en-US" altLang="zh-CN" sz="2400" dirty="0">
                <a:solidFill>
                  <a:srgbClr val="FFC00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>
                <a:solidFill>
                  <a:srgbClr val="FFC00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>
                <a:solidFill>
                  <a:srgbClr val="FFC00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的一个元素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，且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≡1 mod 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：消息空间，为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：签名空间，为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*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×Z</a:t>
            </a:r>
            <a:r>
              <a:rPr kumimoji="0" lang="el-GR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-1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：用户秘密钥，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1&lt;x&lt;q</a:t>
            </a:r>
            <a:endParaRPr kumimoji="0" lang="en-US" altLang="zh-CN" sz="2400" baseline="300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y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：用户公钥，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y</a:t>
            </a:r>
            <a:r>
              <a:rPr kumimoji="0" lang="en-US" altLang="el-GR" sz="2400" dirty="0">
                <a:solidFill>
                  <a:srgbClr val="002060"/>
                </a:solidFill>
                <a:ea typeface="黑体" panose="02010609060101010101" pitchFamily="2" charset="-122"/>
              </a:rPr>
              <a:t>=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l-GR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mod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p, q, g, y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为公钥，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x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为秘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密钥。</a:t>
            </a:r>
            <a:endParaRPr kumimoji="0" lang="zh-CN" altLang="el-GR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30000"/>
              </a:spcBef>
              <a:spcAft>
                <a:spcPct val="20000"/>
              </a:spcAft>
              <a:buClr>
                <a:srgbClr val="CC0000"/>
              </a:buClr>
              <a:buNone/>
            </a:pPr>
            <a:endParaRPr kumimoji="0" lang="en-US" altLang="zh-CN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30000"/>
              </a:spcBef>
              <a:spcAft>
                <a:spcPct val="20000"/>
              </a:spcAft>
              <a:buClr>
                <a:srgbClr val="CC0000"/>
              </a:buClr>
              <a:buNone/>
            </a:pP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用户选择秘密随机数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k∈Z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 ∈M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w=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p 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r=H(w||m)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s=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k+xr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q 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签名：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Sig</a:t>
            </a:r>
            <a:r>
              <a:rPr kumimoji="0" lang="en-US" altLang="zh-CN" sz="2400" baseline="-25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(m)=(r, s)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作为签名，将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(r, s)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送给对方。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71406" y="1132506"/>
            <a:ext cx="2500577" cy="508000"/>
            <a:chOff x="1114" y="1069"/>
            <a:chExt cx="1454" cy="32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265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体制参数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7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8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9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0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1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  <p:grpSp>
        <p:nvGrpSpPr>
          <p:cNvPr id="13" name="Group 45"/>
          <p:cNvGrpSpPr/>
          <p:nvPr/>
        </p:nvGrpSpPr>
        <p:grpSpPr bwMode="auto">
          <a:xfrm>
            <a:off x="0" y="4421198"/>
            <a:ext cx="2285603" cy="508000"/>
            <a:chOff x="1114" y="1069"/>
            <a:chExt cx="1329" cy="320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140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签名过程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5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16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8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9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20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1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7" name="Rectangle 7"/>
          <p:cNvSpPr>
            <a:spLocks noChangeArrowheads="1"/>
          </p:cNvSpPr>
          <p:nvPr/>
        </p:nvSpPr>
        <p:spPr bwMode="auto">
          <a:xfrm>
            <a:off x="1857356" y="2071678"/>
            <a:ext cx="6429420" cy="3879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algn="just">
              <a:lnSpc>
                <a:spcPct val="125000"/>
              </a:lnSpc>
              <a:spcBef>
                <a:spcPct val="25000"/>
              </a:spcBef>
              <a:spcAft>
                <a:spcPct val="30000"/>
              </a:spcAft>
              <a:buClrTx/>
              <a:buBlip>
                <a:blip r:embed="rId1"/>
              </a:buBlip>
              <a:defRPr/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收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信人收到消息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和签名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(r, s)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5000"/>
              </a:spcBef>
              <a:spcAft>
                <a:spcPct val="30000"/>
              </a:spcAft>
              <a:buClrTx/>
              <a:buBlip>
                <a:blip r:embed="rId1"/>
              </a:buBlip>
              <a:defRPr/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计算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w’=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</a:rPr>
              <a:t>s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y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-r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p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5000"/>
              </a:spcBef>
              <a:spcAft>
                <a:spcPct val="30000"/>
              </a:spcAft>
              <a:buClrTx/>
              <a:buBlip>
                <a:blip r:embed="rId1"/>
              </a:buBlip>
              <a:defRPr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H(w’||m)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5000"/>
              </a:spcBef>
              <a:spcAft>
                <a:spcPct val="30000"/>
              </a:spcAft>
              <a:buClrTx/>
              <a:buBlip>
                <a:blip r:embed="rId1"/>
              </a:buBlip>
              <a:defRPr/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验证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H(w’||m)=r 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？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971600" y="1340961"/>
            <a:ext cx="5268281" cy="525100"/>
            <a:chOff x="1114" y="1113"/>
            <a:chExt cx="2085" cy="320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gray">
            <a:xfrm>
              <a:off x="1228" y="1113"/>
              <a:ext cx="1971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Schnorr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签名验证：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6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7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8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9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0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0" y="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0" y="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1508" name="Rectangle 19"/>
          <p:cNvSpPr>
            <a:spLocks noChangeArrowheads="1"/>
          </p:cNvSpPr>
          <p:nvPr/>
        </p:nvSpPr>
        <p:spPr bwMode="auto">
          <a:xfrm>
            <a:off x="0" y="0"/>
            <a:ext cx="5757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1509" name="Rectangle 23"/>
          <p:cNvSpPr>
            <a:spLocks noChangeArrowheads="1"/>
          </p:cNvSpPr>
          <p:nvPr/>
        </p:nvSpPr>
        <p:spPr bwMode="auto">
          <a:xfrm>
            <a:off x="215106" y="1643050"/>
            <a:ext cx="8713788" cy="432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在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ElGamal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体制中，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为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的本原元素；在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Schnorr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体制中，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为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 smtClean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中的子集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q</a:t>
            </a:r>
            <a:r>
              <a:rPr kumimoji="0" lang="en-US" altLang="zh-CN" sz="2400" baseline="30000" dirty="0" smtClean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的本原元，它不是</a:t>
            </a:r>
            <a:r>
              <a:rPr kumimoji="0" lang="en-US" altLang="zh-CN" sz="24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Z</a:t>
            </a:r>
            <a:r>
              <a:rPr kumimoji="0" lang="en-US" altLang="zh-CN" sz="2400" baseline="-25000" dirty="0" err="1" smtClean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kumimoji="0" lang="en-US" altLang="zh-CN" sz="2400" baseline="30000" dirty="0" smtClean="0">
                <a:solidFill>
                  <a:srgbClr val="002060"/>
                </a:solidFill>
                <a:ea typeface="黑体" panose="02010609060101010101" pitchFamily="2" charset="-122"/>
              </a:rPr>
              <a:t>*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的本原元。</a:t>
            </a: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Schnorr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的签名长度要比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ElGamal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短，由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|q|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及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|H(m)|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决定。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w=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400" baseline="30000" dirty="0" err="1">
                <a:solidFill>
                  <a:srgbClr val="002060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p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可以预先计算，签名只需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次乘法和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次加法，所以签名速度非常快，适用于智能卡应用。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由于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Schnorr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签名较短，其安全性要比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ElGamal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签名差 。</a:t>
            </a:r>
            <a:endParaRPr kumimoji="0" lang="en-US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332828" name="Rectangle 28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8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Schnorr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签名体制的安全性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7" name="Group 45"/>
          <p:cNvGrpSpPr/>
          <p:nvPr/>
        </p:nvGrpSpPr>
        <p:grpSpPr bwMode="auto">
          <a:xfrm>
            <a:off x="71406" y="1492240"/>
            <a:ext cx="4500695" cy="508000"/>
            <a:chOff x="1114" y="1069"/>
            <a:chExt cx="2617" cy="320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2428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Schnorr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与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ElGamal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的区别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9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10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2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4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5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  <p:grpSp>
        <p:nvGrpSpPr>
          <p:cNvPr id="16" name="Group 45"/>
          <p:cNvGrpSpPr/>
          <p:nvPr/>
        </p:nvGrpSpPr>
        <p:grpSpPr bwMode="auto">
          <a:xfrm>
            <a:off x="0" y="4500570"/>
            <a:ext cx="1857375" cy="508000"/>
            <a:chOff x="1114" y="1069"/>
            <a:chExt cx="1080" cy="320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891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安全性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8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2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23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4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9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六、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285720" y="1285860"/>
            <a:ext cx="8569325" cy="518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Aft>
                <a:spcPct val="2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1991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年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8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月由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NIST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公布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1994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年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5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月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19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日由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NIST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正式公布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1994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年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12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月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日正式成为美国联邦信息处理标准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它是基于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ElGamal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Schnorr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签名体制设计的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该签名体制有较好的兼容性和适用性，已经成为网络安	全体系的基本构件之一。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Aft>
                <a:spcPct val="20000"/>
              </a:spcAft>
              <a:buClr>
                <a:srgbClr val="CC0000"/>
              </a:buClr>
              <a:buNone/>
            </a:pP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DSA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DSS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签名标准中所采用的数字签名算法；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此算法由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D. W. 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Kravitz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设计。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71406" y="1132506"/>
            <a:ext cx="2500577" cy="508000"/>
            <a:chOff x="1114" y="1069"/>
            <a:chExt cx="1454" cy="32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265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 DSS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概况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7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8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9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0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1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  <p:grpSp>
        <p:nvGrpSpPr>
          <p:cNvPr id="13" name="Group 45"/>
          <p:cNvGrpSpPr/>
          <p:nvPr/>
        </p:nvGrpSpPr>
        <p:grpSpPr bwMode="auto">
          <a:xfrm>
            <a:off x="0" y="4643446"/>
            <a:ext cx="2500577" cy="508000"/>
            <a:chOff x="1114" y="1069"/>
            <a:chExt cx="1454" cy="320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265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什么是</a:t>
              </a: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DSA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5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16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8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9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20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1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87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/>
              <a:t>一、数字签名的基本概念</a:t>
            </a:r>
            <a:endParaRPr lang="zh-CN" altLang="en-US" sz="40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-32" y="2074874"/>
            <a:ext cx="8280400" cy="4283084"/>
          </a:xfrm>
        </p:spPr>
        <p:txBody>
          <a:bodyPr/>
          <a:lstStyle/>
          <a:p>
            <a:pPr marL="1250950" lvl="1" indent="-533400" algn="just" eaLnBrk="1" hangingPunct="1">
              <a:lnSpc>
                <a:spcPct val="120000"/>
              </a:lnSpc>
              <a:spcAft>
                <a:spcPct val="20000"/>
              </a:spcAft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收方能够确认或证实发方的签名，但不能伪造</a:t>
            </a:r>
            <a:endParaRPr lang="zh-CN" altLang="en-US" sz="2400" dirty="0" smtClean="0">
              <a:solidFill>
                <a:srgbClr val="002060"/>
              </a:solidFill>
            </a:endParaRPr>
          </a:p>
          <a:p>
            <a:pPr marL="1250950" lvl="1" indent="-533400" algn="just" eaLnBrk="1" hangingPunct="1">
              <a:lnSpc>
                <a:spcPct val="120000"/>
              </a:lnSpc>
              <a:spcAft>
                <a:spcPct val="20000"/>
              </a:spcAft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发方发出签名的消息给收方后，就不能再否认他所签发的消息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1250950" lvl="1" indent="-533400" algn="just" eaLnBrk="1" hangingPunct="1">
              <a:lnSpc>
                <a:spcPct val="120000"/>
              </a:lnSpc>
              <a:spcAft>
                <a:spcPct val="20000"/>
              </a:spcAft>
              <a:buClr>
                <a:srgbClr val="CC0000"/>
              </a:buClr>
              <a:buFont typeface="+mj-lt"/>
              <a:buAutoNum type="arabicPeriod"/>
            </a:pPr>
            <a:r>
              <a:rPr lang="zh-CN" altLang="zh-CN" sz="2400" dirty="0" smtClean="0">
                <a:solidFill>
                  <a:srgbClr val="002060"/>
                </a:solidFill>
              </a:rPr>
              <a:t>必须能够认证签名时刻的内容</a:t>
            </a:r>
            <a:endParaRPr lang="zh-CN" altLang="zh-CN" sz="2400" dirty="0" smtClean="0">
              <a:solidFill>
                <a:srgbClr val="002060"/>
              </a:solidFill>
            </a:endParaRPr>
          </a:p>
          <a:p>
            <a:pPr marL="1250950" lvl="1" indent="-533400" algn="just" eaLnBrk="1" hangingPunct="1">
              <a:lnSpc>
                <a:spcPct val="120000"/>
              </a:lnSpc>
              <a:spcAft>
                <a:spcPct val="20000"/>
              </a:spcAft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第三者可以确认收发双方之间的消息传送，但不能伪造这一过程</a:t>
            </a:r>
            <a:endParaRPr lang="zh-CN" alt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00100" y="1214422"/>
            <a:ext cx="7143800" cy="57150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7030A0"/>
              </a:gs>
              <a:gs pos="50000">
                <a:srgbClr val="7030A0"/>
              </a:gs>
              <a:gs pos="90000">
                <a:srgbClr val="7030A0"/>
              </a:gs>
              <a:gs pos="100000">
                <a:srgbClr val="7030A0"/>
              </a:gs>
            </a:gsLst>
            <a:lin ang="16200000" scaled="1"/>
            <a:tileRect/>
          </a:gradFill>
          <a:ln w="25400" algn="ctr">
            <a:solidFill>
              <a:srgbClr val="FFFFFF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类似于手书签名，数字签名也应满足以下要求：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8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442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签名算法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——DSA</a:t>
            </a:r>
            <a:endParaRPr lang="en-US" altLang="zh-CN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0393" y="1243035"/>
            <a:ext cx="8569325" cy="5400675"/>
            <a:chOff x="360393" y="1243035"/>
            <a:chExt cx="8569325" cy="5400675"/>
          </a:xfrm>
        </p:grpSpPr>
        <p:sp>
          <p:nvSpPr>
            <p:cNvPr id="2051" name="Rectangle 6"/>
            <p:cNvSpPr>
              <a:spLocks noChangeArrowheads="1"/>
            </p:cNvSpPr>
            <p:nvPr/>
          </p:nvSpPr>
          <p:spPr bwMode="auto">
            <a:xfrm>
              <a:off x="360393" y="1243035"/>
              <a:ext cx="8569325" cy="54006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endPara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 smtClean="0">
                  <a:solidFill>
                    <a:srgbClr val="002060"/>
                  </a:solidFill>
                  <a:ea typeface="黑体" panose="02010609060101010101" pitchFamily="2" charset="-122"/>
                </a:rPr>
                <a:t> </a:t>
              </a:r>
              <a:r>
                <a:rPr kumimoji="0" lang="en-US" altLang="zh-CN" sz="2400" dirty="0" smtClean="0">
                  <a:solidFill>
                    <a:schemeClr val="tx1"/>
                  </a:solidFill>
                  <a:ea typeface="黑体" panose="02010609060101010101" pitchFamily="2" charset="-122"/>
                </a:rPr>
                <a:t>p</a:t>
              </a:r>
              <a:r>
                <a:rPr kumimoji="0" lang="zh-CN" altLang="en-US" sz="2400" dirty="0" smtClean="0">
                  <a:solidFill>
                    <a:schemeClr val="tx1"/>
                  </a:solidFill>
                  <a:ea typeface="黑体" panose="02010609060101010101" pitchFamily="2" charset="-122"/>
                </a:rPr>
                <a:t>：大素数</a:t>
              </a:r>
              <a:r>
                <a:rPr kumimoji="0" lang="en-US" altLang="zh-CN" sz="2400" dirty="0" smtClean="0">
                  <a:solidFill>
                    <a:schemeClr val="tx1"/>
                  </a:solidFill>
                  <a:ea typeface="黑体" panose="02010609060101010101" pitchFamily="2" charset="-122"/>
                </a:rPr>
                <a:t>,                         ,  512≦L≦1024</a:t>
              </a:r>
              <a:r>
                <a:rPr kumimoji="0" lang="zh-CN" altLang="en-US" sz="2400" dirty="0" smtClean="0">
                  <a:solidFill>
                    <a:schemeClr val="tx1"/>
                  </a:solidFill>
                  <a:ea typeface="黑体" panose="02010609060101010101" pitchFamily="2" charset="-122"/>
                </a:rPr>
                <a:t>；</a:t>
              </a:r>
              <a:endParaRPr kumimoji="0" lang="zh-CN" altLang="en-US" sz="2400" dirty="0" smtClean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 smtClean="0">
                  <a:solidFill>
                    <a:schemeClr val="tx1"/>
                  </a:solidFill>
                  <a:ea typeface="黑体" panose="02010609060101010101" pitchFamily="2" charset="-122"/>
                </a:rPr>
                <a:t> 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q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：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(p-1)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的素因子，且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2</a:t>
              </a:r>
              <a:r>
                <a:rPr kumimoji="0" lang="en-US" altLang="zh-CN" sz="2400" baseline="300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159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&lt;q&lt;2</a:t>
              </a:r>
              <a:r>
                <a:rPr kumimoji="0" lang="en-US" altLang="zh-CN" sz="2400" baseline="300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160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，即字长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160</a:t>
              </a:r>
              <a:r>
                <a:rPr kumimoji="0" lang="zh-CN" altLang="zh-CN" sz="2400" dirty="0">
                  <a:solidFill>
                    <a:schemeClr val="tx1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位</a:t>
              </a:r>
              <a:endParaRPr kumimoji="0" lang="zh-CN" altLang="zh-CN" sz="2400" dirty="0">
                <a:solidFill>
                  <a:schemeClr val="tx1"/>
                </a:solidFill>
                <a:ea typeface="黑体" panose="02010609060101010101" pitchFamily="2" charset="-122"/>
                <a:sym typeface="Wingdings" panose="05000000000000000000" pitchFamily="2" charset="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g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：</a:t>
              </a:r>
              <a:r>
                <a:rPr kumimoji="0" lang="en-US" altLang="zh-CN" sz="2400" dirty="0" err="1">
                  <a:solidFill>
                    <a:schemeClr val="tx1"/>
                  </a:solidFill>
                  <a:ea typeface="黑体" panose="02010609060101010101" pitchFamily="2" charset="-122"/>
                </a:rPr>
                <a:t>g≡h</a:t>
              </a:r>
              <a:r>
                <a:rPr kumimoji="0" lang="en-US" altLang="zh-CN" sz="2400" baseline="30000" dirty="0">
                  <a:solidFill>
                    <a:schemeClr val="tx1"/>
                  </a:solidFill>
                  <a:ea typeface="黑体" panose="02010609060101010101" pitchFamily="2" charset="-122"/>
                </a:rPr>
                <a:t>(p-1)/q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mod p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，且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1&lt;h&lt;(p-1)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，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h</a:t>
              </a:r>
              <a:r>
                <a:rPr kumimoji="0" lang="en-US" altLang="zh-CN" sz="2400" baseline="30000" dirty="0">
                  <a:solidFill>
                    <a:schemeClr val="tx1"/>
                  </a:solidFill>
                  <a:ea typeface="黑体" panose="02010609060101010101" pitchFamily="2" charset="-122"/>
                </a:rPr>
                <a:t>(p-1)/q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mod p &gt;1</a:t>
              </a:r>
              <a:endParaRPr kumimoji="0" lang="en-US" altLang="zh-CN" sz="2400" dirty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l-GR" altLang="zh-CN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：选择用户私钥，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1&lt;x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&lt;q</a:t>
              </a:r>
              <a:endParaRPr kumimoji="0" lang="en-US" altLang="zh-CN" sz="2400" baseline="30000" dirty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y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：计算用户公钥，</a:t>
              </a:r>
              <a:r>
                <a:rPr kumimoji="0" lang="el-GR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y≡g</a:t>
              </a:r>
              <a:r>
                <a:rPr kumimoji="0" lang="el-GR" altLang="zh-CN" sz="2400" baseline="30000" dirty="0">
                  <a:solidFill>
                    <a:schemeClr val="tx1"/>
                  </a:solidFill>
                  <a:ea typeface="黑体" panose="02010609060101010101" pitchFamily="2" charset="-122"/>
                </a:rPr>
                <a:t>x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</a:t>
              </a:r>
              <a:r>
                <a:rPr kumimoji="0" lang="el-GR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mod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</a:t>
              </a:r>
              <a:r>
                <a:rPr kumimoji="0" lang="el-GR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p</a:t>
              </a:r>
              <a:endParaRPr kumimoji="0" lang="en-US" altLang="zh-CN" sz="2400" dirty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p, q, g, y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为公钥，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x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为私钥</a:t>
              </a:r>
              <a:r>
                <a:rPr kumimoji="0" lang="zh-CN" altLang="en-US" sz="2400" dirty="0" smtClean="0">
                  <a:solidFill>
                    <a:schemeClr val="tx1"/>
                  </a:solidFill>
                  <a:ea typeface="黑体" panose="02010609060101010101" pitchFamily="2" charset="-122"/>
                </a:rPr>
                <a:t>。</a:t>
              </a:r>
              <a:endParaRPr kumimoji="0" lang="en-US" altLang="zh-CN" sz="2400" dirty="0" smtClean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endParaRPr kumimoji="0" lang="zh-CN" altLang="el-GR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342900" indent="-342900" algn="just"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endPara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 smtClean="0">
                  <a:solidFill>
                    <a:srgbClr val="002060"/>
                  </a:solidFill>
                  <a:ea typeface="黑体" panose="02010609060101010101" pitchFamily="2" charset="-122"/>
                </a:rPr>
                <a:t> 用户选择秘密随机数</a:t>
              </a:r>
              <a:r>
                <a:rPr kumimoji="0" lang="en-US" altLang="zh-CN" sz="2400" dirty="0" smtClean="0">
                  <a:solidFill>
                    <a:srgbClr val="002060"/>
                  </a:solidFill>
                  <a:ea typeface="黑体" panose="02010609060101010101" pitchFamily="2" charset="-122"/>
                </a:rPr>
                <a:t>k</a:t>
              </a:r>
              <a:r>
                <a:rPr kumimoji="0" lang="zh-CN" altLang="en-US" sz="2400" dirty="0" smtClean="0">
                  <a:solidFill>
                    <a:srgbClr val="002060"/>
                  </a:solidFill>
                  <a:ea typeface="黑体" panose="02010609060101010101" pitchFamily="2" charset="-122"/>
                </a:rPr>
                <a:t>，</a:t>
              </a:r>
              <a:r>
                <a:rPr kumimoji="0" lang="en-US" altLang="zh-CN" sz="2400" dirty="0" smtClean="0">
                  <a:solidFill>
                    <a:srgbClr val="002060"/>
                  </a:solidFill>
                  <a:ea typeface="黑体" panose="02010609060101010101" pitchFamily="2" charset="-122"/>
                </a:rPr>
                <a:t>0&lt;k&lt;q</a:t>
              </a:r>
              <a:endPara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 smtClean="0">
                  <a:solidFill>
                    <a:srgbClr val="002060"/>
                  </a:solidFill>
                  <a:ea typeface="黑体" panose="02010609060101010101" pitchFamily="2" charset="-122"/>
                </a:rPr>
                <a:t> 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计算：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H(m)</a:t>
              </a:r>
              <a:endPara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计算：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r=(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g</a:t>
              </a:r>
              <a:r>
                <a:rPr kumimoji="0" lang="en-US" altLang="zh-CN" sz="2400" baseline="300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k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modp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)mod q</a:t>
              </a:r>
              <a:endPara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计算：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s=[k</a:t>
              </a:r>
              <a:r>
                <a:rPr kumimoji="0" lang="en-US" altLang="zh-CN" sz="2400" baseline="30000" dirty="0">
                  <a:solidFill>
                    <a:srgbClr val="002060"/>
                  </a:solidFill>
                  <a:ea typeface="黑体" panose="02010609060101010101" pitchFamily="2" charset="-122"/>
                </a:rPr>
                <a:t>-1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(H(m)+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xr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)] mod q</a:t>
              </a:r>
              <a:endPara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0"/>
                </a:spcBef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签名：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Sig</a:t>
              </a:r>
              <a:r>
                <a:rPr kumimoji="0" lang="en-US" altLang="zh-CN" sz="2400" baseline="-250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k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(m)=(r, s)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，将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m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和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(r, s)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送给对方。</a:t>
              </a:r>
              <a:endPara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</p:txBody>
        </p:sp>
        <p:graphicFrame>
          <p:nvGraphicFramePr>
            <p:cNvPr id="2050" name="Object 9"/>
            <p:cNvGraphicFramePr>
              <a:graphicFrameLocks noChangeAspect="1"/>
            </p:cNvGraphicFramePr>
            <p:nvPr/>
          </p:nvGraphicFramePr>
          <p:xfrm>
            <a:off x="2914651" y="1620828"/>
            <a:ext cx="18002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公式" r:id="rId2" imgW="21945600" imgH="5486400" progId="Equation.3">
                    <p:embed/>
                  </p:oleObj>
                </mc:Choice>
                <mc:Fallback>
                  <p:oleObj name="公式" r:id="rId2" imgW="21945600" imgH="5486400" progId="Equation.3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14651" y="1620828"/>
                          <a:ext cx="1800225" cy="4508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/>
          <p:cNvGrpSpPr/>
          <p:nvPr/>
        </p:nvGrpSpPr>
        <p:grpSpPr bwMode="auto">
          <a:xfrm>
            <a:off x="71406" y="1132506"/>
            <a:ext cx="2500577" cy="508000"/>
            <a:chOff x="1114" y="1069"/>
            <a:chExt cx="1454" cy="320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265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体制参数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8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9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0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2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5"/>
          <p:cNvGrpSpPr/>
          <p:nvPr/>
        </p:nvGrpSpPr>
        <p:grpSpPr bwMode="auto">
          <a:xfrm>
            <a:off x="0" y="4107191"/>
            <a:ext cx="2285603" cy="508000"/>
            <a:chOff x="1114" y="1069"/>
            <a:chExt cx="1329" cy="320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140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签名过程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6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9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21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2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6" name="Rectangle 2056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签名算法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——DSA</a:t>
            </a:r>
            <a:endParaRPr lang="en-US" altLang="zh-CN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5" name="Rectangle 2057"/>
          <p:cNvSpPr>
            <a:spLocks noChangeArrowheads="1"/>
          </p:cNvSpPr>
          <p:nvPr/>
        </p:nvSpPr>
        <p:spPr bwMode="auto">
          <a:xfrm>
            <a:off x="323850" y="1714488"/>
            <a:ext cx="8569325" cy="4927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收信人收到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(r, s) 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H(m)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w=s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-1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q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u1=[H(m)w] mod q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u2=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rw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q 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计算：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v=[(g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u1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y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u2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) mod p] mod q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验证：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v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kumimoji="0" lang="el-GR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 r ?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   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证明：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    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v=[(g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u1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y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u2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) mod p] mod q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       =[g 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H(m)w mod q </a:t>
            </a:r>
            <a:r>
              <a:rPr kumimoji="0" lang="en-US" altLang="zh-CN" sz="22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y</a:t>
            </a:r>
            <a:r>
              <a:rPr kumimoji="0" lang="en-US" altLang="zh-CN" sz="2200" baseline="300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rw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  mod q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mod p] mod q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       =[g 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H(m)w mod q </a:t>
            </a:r>
            <a:r>
              <a:rPr kumimoji="0" lang="en-US" altLang="zh-CN" sz="22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200" baseline="300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xrw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 mod q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mod p] mod q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       =[g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[H(M)+</a:t>
            </a:r>
            <a:r>
              <a:rPr kumimoji="0" lang="en-US" altLang="zh-CN" sz="2200" baseline="30000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xr</a:t>
            </a:r>
            <a:r>
              <a:rPr kumimoji="0" lang="en-US" altLang="zh-CN" sz="2200" baseline="30000" dirty="0" smtClean="0">
                <a:solidFill>
                  <a:srgbClr val="0000FF"/>
                </a:solidFill>
                <a:ea typeface="黑体" panose="02010609060101010101" pitchFamily="2" charset="-122"/>
              </a:rPr>
              <a:t>]w mod q</a:t>
            </a:r>
            <a:r>
              <a:rPr kumimoji="0" lang="en-US" altLang="zh-CN" sz="2200" dirty="0" smtClean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mod p ] mod q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     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而：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[H(m)+</a:t>
            </a:r>
            <a:r>
              <a:rPr kumimoji="0" lang="en-US" altLang="zh-CN" sz="2200" dirty="0" err="1">
                <a:solidFill>
                  <a:srgbClr val="0000FF"/>
                </a:solidFill>
                <a:ea typeface="黑体" panose="02010609060101010101" pitchFamily="2" charset="-122"/>
              </a:rPr>
              <a:t>xr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]w  mod q = [H(m)+</a:t>
            </a:r>
            <a:r>
              <a:rPr kumimoji="0" lang="en-US" altLang="zh-CN" sz="2200" dirty="0" err="1">
                <a:solidFill>
                  <a:srgbClr val="0000FF"/>
                </a:solidFill>
                <a:ea typeface="黑体" panose="02010609060101010101" pitchFamily="2" charset="-122"/>
              </a:rPr>
              <a:t>xr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]s</a:t>
            </a:r>
            <a:r>
              <a:rPr kumimoji="0" lang="en-US" altLang="zh-CN" sz="2200" baseline="30000" dirty="0">
                <a:solidFill>
                  <a:srgbClr val="0000FF"/>
                </a:solidFill>
                <a:ea typeface="黑体" panose="02010609060101010101" pitchFamily="2" charset="-122"/>
              </a:rPr>
              <a:t>-1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mod q = k 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     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所以：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v=</a:t>
            </a:r>
            <a:r>
              <a:rPr kumimoji="0" lang="en-US" altLang="zh-CN" sz="2200" dirty="0" err="1">
                <a:solidFill>
                  <a:srgbClr val="0000FF"/>
                </a:solidFill>
                <a:ea typeface="黑体" panose="02010609060101010101" pitchFamily="2" charset="-122"/>
              </a:rPr>
              <a:t>g</a:t>
            </a:r>
            <a:r>
              <a:rPr kumimoji="0" lang="en-US" altLang="zh-CN" sz="2200" baseline="30000" dirty="0" err="1">
                <a:solidFill>
                  <a:srgbClr val="0000FF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 mod q= r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71406" y="1132506"/>
            <a:ext cx="2500577" cy="508000"/>
            <a:chOff x="1114" y="1069"/>
            <a:chExt cx="1454" cy="32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265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 验证过程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7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8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9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0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1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签名框图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4579" name="Group 35"/>
          <p:cNvGrpSpPr/>
          <p:nvPr/>
        </p:nvGrpSpPr>
        <p:grpSpPr bwMode="auto">
          <a:xfrm>
            <a:off x="2123728" y="1412776"/>
            <a:ext cx="5111750" cy="4972050"/>
            <a:chOff x="1383" y="890"/>
            <a:chExt cx="3220" cy="3132"/>
          </a:xfrm>
        </p:grpSpPr>
        <p:sp>
          <p:nvSpPr>
            <p:cNvPr id="24580" name="AutoShape 8"/>
            <p:cNvSpPr>
              <a:spLocks noChangeArrowheads="1"/>
            </p:cNvSpPr>
            <p:nvPr/>
          </p:nvSpPr>
          <p:spPr bwMode="auto">
            <a:xfrm>
              <a:off x="2199" y="1616"/>
              <a:ext cx="524" cy="413"/>
            </a:xfrm>
            <a:prstGeom prst="flowChartAlternateProcess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f</a:t>
              </a:r>
              <a:r>
                <a: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2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4581" name="Text Box 9"/>
            <p:cNvSpPr txBox="1">
              <a:spLocks noChangeArrowheads="1"/>
            </p:cNvSpPr>
            <p:nvPr/>
          </p:nvSpPr>
          <p:spPr bwMode="auto">
            <a:xfrm>
              <a:off x="1700" y="2750"/>
              <a:ext cx="318" cy="36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m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4582" name="Line 10"/>
            <p:cNvSpPr>
              <a:spLocks noChangeShapeType="1"/>
            </p:cNvSpPr>
            <p:nvPr/>
          </p:nvSpPr>
          <p:spPr bwMode="auto">
            <a:xfrm>
              <a:off x="2018" y="2932"/>
              <a:ext cx="317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83" name="Text Box 11"/>
            <p:cNvSpPr txBox="1">
              <a:spLocks noChangeArrowheads="1"/>
            </p:cNvSpPr>
            <p:nvPr/>
          </p:nvSpPr>
          <p:spPr bwMode="auto">
            <a:xfrm>
              <a:off x="2335" y="2750"/>
              <a:ext cx="318" cy="36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H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4584" name="Line 13"/>
            <p:cNvSpPr>
              <a:spLocks noChangeShapeType="1"/>
            </p:cNvSpPr>
            <p:nvPr/>
          </p:nvSpPr>
          <p:spPr bwMode="auto">
            <a:xfrm>
              <a:off x="2653" y="2932"/>
              <a:ext cx="998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85" name="AutoShape 14"/>
            <p:cNvSpPr>
              <a:spLocks noChangeArrowheads="1"/>
            </p:cNvSpPr>
            <p:nvPr/>
          </p:nvSpPr>
          <p:spPr bwMode="auto">
            <a:xfrm>
              <a:off x="3651" y="2659"/>
              <a:ext cx="524" cy="413"/>
            </a:xfrm>
            <a:prstGeom prst="flowChartAlternateProcess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f</a:t>
              </a:r>
              <a:r>
                <a: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1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1655" y="2205"/>
              <a:ext cx="1678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87" name="Line 16"/>
            <p:cNvSpPr>
              <a:spLocks noChangeShapeType="1"/>
            </p:cNvSpPr>
            <p:nvPr/>
          </p:nvSpPr>
          <p:spPr bwMode="auto">
            <a:xfrm>
              <a:off x="3333" y="2205"/>
              <a:ext cx="0" cy="635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88" name="Line 17"/>
            <p:cNvSpPr>
              <a:spLocks noChangeShapeType="1"/>
            </p:cNvSpPr>
            <p:nvPr/>
          </p:nvSpPr>
          <p:spPr bwMode="auto">
            <a:xfrm>
              <a:off x="3333" y="2840"/>
              <a:ext cx="318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89" name="Line 19"/>
            <p:cNvSpPr>
              <a:spLocks noChangeShapeType="1"/>
            </p:cNvSpPr>
            <p:nvPr/>
          </p:nvSpPr>
          <p:spPr bwMode="auto">
            <a:xfrm flipV="1">
              <a:off x="1882" y="1797"/>
              <a:ext cx="0" cy="40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0" name="Line 20"/>
            <p:cNvSpPr>
              <a:spLocks noChangeShapeType="1"/>
            </p:cNvSpPr>
            <p:nvPr/>
          </p:nvSpPr>
          <p:spPr bwMode="auto">
            <a:xfrm>
              <a:off x="1882" y="1797"/>
              <a:ext cx="317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1" name="Line 21"/>
            <p:cNvSpPr>
              <a:spLocks noChangeShapeType="1"/>
            </p:cNvSpPr>
            <p:nvPr/>
          </p:nvSpPr>
          <p:spPr bwMode="auto">
            <a:xfrm>
              <a:off x="2744" y="1797"/>
              <a:ext cx="1633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2" name="Line 22"/>
            <p:cNvSpPr>
              <a:spLocks noChangeShapeType="1"/>
            </p:cNvSpPr>
            <p:nvPr/>
          </p:nvSpPr>
          <p:spPr bwMode="auto">
            <a:xfrm>
              <a:off x="2290" y="1298"/>
              <a:ext cx="0" cy="31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3" name="Line 23"/>
            <p:cNvSpPr>
              <a:spLocks noChangeShapeType="1"/>
            </p:cNvSpPr>
            <p:nvPr/>
          </p:nvSpPr>
          <p:spPr bwMode="auto">
            <a:xfrm>
              <a:off x="2471" y="1298"/>
              <a:ext cx="0" cy="31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4" name="Line 24"/>
            <p:cNvSpPr>
              <a:spLocks noChangeShapeType="1"/>
            </p:cNvSpPr>
            <p:nvPr/>
          </p:nvSpPr>
          <p:spPr bwMode="auto">
            <a:xfrm>
              <a:off x="2653" y="1298"/>
              <a:ext cx="0" cy="31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5" name="Text Box 25"/>
            <p:cNvSpPr txBox="1">
              <a:spLocks noChangeArrowheads="1"/>
            </p:cNvSpPr>
            <p:nvPr/>
          </p:nvSpPr>
          <p:spPr bwMode="auto">
            <a:xfrm>
              <a:off x="1973" y="890"/>
              <a:ext cx="998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2" charset="-122"/>
                </a:rPr>
                <a:t>p q g </a:t>
              </a:r>
              <a:endParaRPr lang="en-US" altLang="zh-CN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96" name="Text Box 26"/>
            <p:cNvSpPr txBox="1">
              <a:spLocks noChangeArrowheads="1"/>
            </p:cNvSpPr>
            <p:nvPr/>
          </p:nvSpPr>
          <p:spPr bwMode="auto">
            <a:xfrm>
              <a:off x="4150" y="1389"/>
              <a:ext cx="408" cy="3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ea typeface="黑体" panose="02010609060101010101" pitchFamily="2" charset="-122"/>
                </a:rPr>
                <a:t>r</a:t>
              </a:r>
              <a:endParaRPr lang="en-US" altLang="zh-CN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97" name="Line 27"/>
            <p:cNvSpPr>
              <a:spLocks noChangeShapeType="1"/>
            </p:cNvSpPr>
            <p:nvPr/>
          </p:nvSpPr>
          <p:spPr bwMode="auto">
            <a:xfrm>
              <a:off x="4195" y="2886"/>
              <a:ext cx="227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598" name="Text Box 28"/>
            <p:cNvSpPr txBox="1">
              <a:spLocks noChangeArrowheads="1"/>
            </p:cNvSpPr>
            <p:nvPr/>
          </p:nvSpPr>
          <p:spPr bwMode="auto">
            <a:xfrm>
              <a:off x="4195" y="2432"/>
              <a:ext cx="408" cy="3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ea typeface="黑体" panose="02010609060101010101" pitchFamily="2" charset="-122"/>
                </a:rPr>
                <a:t>s</a:t>
              </a:r>
              <a:endParaRPr lang="en-US" altLang="zh-CN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99" name="Line 29"/>
            <p:cNvSpPr>
              <a:spLocks noChangeShapeType="1"/>
            </p:cNvSpPr>
            <p:nvPr/>
          </p:nvSpPr>
          <p:spPr bwMode="auto">
            <a:xfrm flipV="1">
              <a:off x="3923" y="3067"/>
              <a:ext cx="0" cy="635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600" name="Text Box 30"/>
            <p:cNvSpPr txBox="1">
              <a:spLocks noChangeArrowheads="1"/>
            </p:cNvSpPr>
            <p:nvPr/>
          </p:nvSpPr>
          <p:spPr bwMode="auto">
            <a:xfrm>
              <a:off x="3560" y="3657"/>
              <a:ext cx="726" cy="3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ea typeface="黑体" panose="0201060906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601" name="Line 31"/>
            <p:cNvSpPr>
              <a:spLocks noChangeShapeType="1"/>
            </p:cNvSpPr>
            <p:nvPr/>
          </p:nvSpPr>
          <p:spPr bwMode="auto">
            <a:xfrm>
              <a:off x="3469" y="1797"/>
              <a:ext cx="0" cy="953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602" name="Line 32"/>
            <p:cNvSpPr>
              <a:spLocks noChangeShapeType="1"/>
            </p:cNvSpPr>
            <p:nvPr/>
          </p:nvSpPr>
          <p:spPr bwMode="auto">
            <a:xfrm>
              <a:off x="3469" y="2750"/>
              <a:ext cx="18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4603" name="Text Box 33"/>
            <p:cNvSpPr txBox="1">
              <a:spLocks noChangeArrowheads="1"/>
            </p:cNvSpPr>
            <p:nvPr/>
          </p:nvSpPr>
          <p:spPr bwMode="auto">
            <a:xfrm>
              <a:off x="1383" y="1933"/>
              <a:ext cx="317" cy="3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ea typeface="黑体" panose="02010609060101010101" pitchFamily="2" charset="-122"/>
                </a:rPr>
                <a:t>k</a:t>
              </a:r>
              <a:endParaRPr lang="en-US" altLang="zh-CN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6444208" y="4869160"/>
            <a:ext cx="0" cy="10080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8184" y="580526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签名验证框图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5603" name="Group 54"/>
          <p:cNvGrpSpPr/>
          <p:nvPr/>
        </p:nvGrpSpPr>
        <p:grpSpPr bwMode="auto">
          <a:xfrm>
            <a:off x="2051050" y="2276475"/>
            <a:ext cx="5545138" cy="3027363"/>
            <a:chOff x="1111" y="1434"/>
            <a:chExt cx="3493" cy="1907"/>
          </a:xfrm>
        </p:grpSpPr>
        <p:sp>
          <p:nvSpPr>
            <p:cNvPr id="25604" name="AutoShape 9"/>
            <p:cNvSpPr>
              <a:spLocks noChangeArrowheads="1"/>
            </p:cNvSpPr>
            <p:nvPr/>
          </p:nvSpPr>
          <p:spPr bwMode="auto">
            <a:xfrm>
              <a:off x="2789" y="2160"/>
              <a:ext cx="524" cy="413"/>
            </a:xfrm>
            <a:prstGeom prst="flowChartAlternateProcess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f</a:t>
              </a:r>
              <a:r>
                <a: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4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05" name="Line 11"/>
            <p:cNvSpPr>
              <a:spLocks noChangeShapeType="1"/>
            </p:cNvSpPr>
            <p:nvPr/>
          </p:nvSpPr>
          <p:spPr bwMode="auto">
            <a:xfrm>
              <a:off x="1429" y="1616"/>
              <a:ext cx="317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06" name="Text Box 12"/>
            <p:cNvSpPr txBox="1">
              <a:spLocks noChangeArrowheads="1"/>
            </p:cNvSpPr>
            <p:nvPr/>
          </p:nvSpPr>
          <p:spPr bwMode="auto">
            <a:xfrm>
              <a:off x="1746" y="1434"/>
              <a:ext cx="318" cy="36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H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07" name="Line 13"/>
            <p:cNvSpPr>
              <a:spLocks noChangeShapeType="1"/>
            </p:cNvSpPr>
            <p:nvPr/>
          </p:nvSpPr>
          <p:spPr bwMode="auto">
            <a:xfrm>
              <a:off x="1519" y="3339"/>
              <a:ext cx="2631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08" name="AutoShape 14"/>
            <p:cNvSpPr>
              <a:spLocks noChangeArrowheads="1"/>
            </p:cNvSpPr>
            <p:nvPr/>
          </p:nvSpPr>
          <p:spPr bwMode="auto">
            <a:xfrm>
              <a:off x="1701" y="2160"/>
              <a:ext cx="524" cy="413"/>
            </a:xfrm>
            <a:prstGeom prst="flowChartAlternateProcess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f</a:t>
              </a:r>
              <a:r>
                <a: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3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09" name="Line 15"/>
            <p:cNvSpPr>
              <a:spLocks noChangeShapeType="1"/>
            </p:cNvSpPr>
            <p:nvPr/>
          </p:nvSpPr>
          <p:spPr bwMode="auto">
            <a:xfrm>
              <a:off x="2064" y="1616"/>
              <a:ext cx="36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 flipV="1">
              <a:off x="1519" y="2387"/>
              <a:ext cx="0" cy="95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2200" y="2387"/>
              <a:ext cx="589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2925" y="1842"/>
              <a:ext cx="0" cy="31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2426" y="2478"/>
              <a:ext cx="0" cy="861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>
              <a:off x="3061" y="1842"/>
              <a:ext cx="0" cy="31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15" name="Text Box 24"/>
            <p:cNvSpPr txBox="1">
              <a:spLocks noChangeArrowheads="1"/>
            </p:cNvSpPr>
            <p:nvPr/>
          </p:nvSpPr>
          <p:spPr bwMode="auto">
            <a:xfrm>
              <a:off x="2608" y="1480"/>
              <a:ext cx="998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2" charset="-122"/>
                </a:rPr>
                <a:t>y q g </a:t>
              </a:r>
              <a:endParaRPr lang="en-US" altLang="zh-CN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4150" y="2976"/>
              <a:ext cx="408" cy="3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ea typeface="黑体" panose="02010609060101010101" pitchFamily="2" charset="-122"/>
                </a:rPr>
                <a:t>r</a:t>
              </a:r>
              <a:endParaRPr lang="en-US" altLang="zh-CN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7" name="Text Box 27"/>
            <p:cNvSpPr txBox="1">
              <a:spLocks noChangeArrowheads="1"/>
            </p:cNvSpPr>
            <p:nvPr/>
          </p:nvSpPr>
          <p:spPr bwMode="auto">
            <a:xfrm>
              <a:off x="4150" y="2296"/>
              <a:ext cx="408" cy="3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ea typeface="黑体" panose="02010609060101010101" pitchFamily="2" charset="-122"/>
                </a:rPr>
                <a:t>v</a:t>
              </a:r>
              <a:endParaRPr lang="en-US" altLang="zh-CN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8" name="Text Box 32"/>
            <p:cNvSpPr txBox="1">
              <a:spLocks noChangeArrowheads="1"/>
            </p:cNvSpPr>
            <p:nvPr/>
          </p:nvSpPr>
          <p:spPr bwMode="auto">
            <a:xfrm>
              <a:off x="1111" y="1434"/>
              <a:ext cx="317" cy="365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algn="ctr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m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19" name="Text Box 33"/>
            <p:cNvSpPr txBox="1">
              <a:spLocks noChangeArrowheads="1"/>
            </p:cNvSpPr>
            <p:nvPr/>
          </p:nvSpPr>
          <p:spPr bwMode="auto">
            <a:xfrm>
              <a:off x="1111" y="1797"/>
              <a:ext cx="318" cy="36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s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20" name="Text Box 34"/>
            <p:cNvSpPr txBox="1">
              <a:spLocks noChangeArrowheads="1"/>
            </p:cNvSpPr>
            <p:nvPr/>
          </p:nvSpPr>
          <p:spPr bwMode="auto">
            <a:xfrm>
              <a:off x="1111" y="2160"/>
              <a:ext cx="318" cy="36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r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21" name="Line 36"/>
            <p:cNvSpPr>
              <a:spLocks noChangeShapeType="1"/>
            </p:cNvSpPr>
            <p:nvPr/>
          </p:nvSpPr>
          <p:spPr bwMode="auto">
            <a:xfrm>
              <a:off x="1429" y="1979"/>
              <a:ext cx="13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黑体" panose="02010609060101010101" pitchFamily="2" charset="-122"/>
              </a:endParaRPr>
            </a:p>
          </p:txBody>
        </p:sp>
        <p:sp>
          <p:nvSpPr>
            <p:cNvPr id="25622" name="Line 37"/>
            <p:cNvSpPr>
              <a:spLocks noChangeShapeType="1"/>
            </p:cNvSpPr>
            <p:nvPr/>
          </p:nvSpPr>
          <p:spPr bwMode="auto">
            <a:xfrm>
              <a:off x="1565" y="1979"/>
              <a:ext cx="0" cy="36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23" name="Line 38"/>
            <p:cNvSpPr>
              <a:spLocks noChangeShapeType="1"/>
            </p:cNvSpPr>
            <p:nvPr/>
          </p:nvSpPr>
          <p:spPr bwMode="auto">
            <a:xfrm>
              <a:off x="1565" y="2341"/>
              <a:ext cx="13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24" name="Line 39"/>
            <p:cNvSpPr>
              <a:spLocks noChangeShapeType="1"/>
            </p:cNvSpPr>
            <p:nvPr/>
          </p:nvSpPr>
          <p:spPr bwMode="auto">
            <a:xfrm>
              <a:off x="1429" y="2387"/>
              <a:ext cx="90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黑体" panose="02010609060101010101" pitchFamily="2" charset="-122"/>
              </a:endParaRPr>
            </a:p>
          </p:txBody>
        </p:sp>
        <p:sp>
          <p:nvSpPr>
            <p:cNvPr id="25625" name="Line 40"/>
            <p:cNvSpPr>
              <a:spLocks noChangeShapeType="1"/>
            </p:cNvSpPr>
            <p:nvPr/>
          </p:nvSpPr>
          <p:spPr bwMode="auto">
            <a:xfrm>
              <a:off x="2426" y="2478"/>
              <a:ext cx="363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26" name="Line 41"/>
            <p:cNvSpPr>
              <a:spLocks noChangeShapeType="1"/>
            </p:cNvSpPr>
            <p:nvPr/>
          </p:nvSpPr>
          <p:spPr bwMode="auto">
            <a:xfrm>
              <a:off x="2426" y="1616"/>
              <a:ext cx="0" cy="68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27" name="Line 42"/>
            <p:cNvSpPr>
              <a:spLocks noChangeShapeType="1"/>
            </p:cNvSpPr>
            <p:nvPr/>
          </p:nvSpPr>
          <p:spPr bwMode="auto">
            <a:xfrm>
              <a:off x="2426" y="2296"/>
              <a:ext cx="363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28" name="Line 43"/>
            <p:cNvSpPr>
              <a:spLocks noChangeShapeType="1"/>
            </p:cNvSpPr>
            <p:nvPr/>
          </p:nvSpPr>
          <p:spPr bwMode="auto">
            <a:xfrm>
              <a:off x="3198" y="1842"/>
              <a:ext cx="0" cy="318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29" name="Freeform 49"/>
            <p:cNvSpPr/>
            <p:nvPr/>
          </p:nvSpPr>
          <p:spPr bwMode="auto">
            <a:xfrm>
              <a:off x="3833" y="2523"/>
              <a:ext cx="771" cy="680"/>
            </a:xfrm>
            <a:custGeom>
              <a:avLst/>
              <a:gdLst>
                <a:gd name="T0" fmla="*/ 0 w 771"/>
                <a:gd name="T1" fmla="*/ 0 h 680"/>
                <a:gd name="T2" fmla="*/ 771 w 771"/>
                <a:gd name="T3" fmla="*/ 363 h 680"/>
                <a:gd name="T4" fmla="*/ 0 w 771"/>
                <a:gd name="T5" fmla="*/ 680 h 680"/>
                <a:gd name="T6" fmla="*/ 0 w 771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680"/>
                <a:gd name="T14" fmla="*/ 771 w 771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680">
                  <a:moveTo>
                    <a:pt x="0" y="0"/>
                  </a:moveTo>
                  <a:lnTo>
                    <a:pt x="771" y="363"/>
                  </a:lnTo>
                  <a:lnTo>
                    <a:pt x="0" y="68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30" name="Text Box 50"/>
            <p:cNvSpPr txBox="1">
              <a:spLocks noChangeArrowheads="1"/>
            </p:cNvSpPr>
            <p:nvPr/>
          </p:nvSpPr>
          <p:spPr bwMode="auto">
            <a:xfrm>
              <a:off x="3833" y="2750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比较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631" name="Line 51"/>
            <p:cNvSpPr>
              <a:spLocks noChangeShapeType="1"/>
            </p:cNvSpPr>
            <p:nvPr/>
          </p:nvSpPr>
          <p:spPr bwMode="auto">
            <a:xfrm flipV="1">
              <a:off x="4150" y="3067"/>
              <a:ext cx="0" cy="2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32" name="Line 52"/>
            <p:cNvSpPr>
              <a:spLocks noChangeShapeType="1"/>
            </p:cNvSpPr>
            <p:nvPr/>
          </p:nvSpPr>
          <p:spPr bwMode="auto">
            <a:xfrm>
              <a:off x="3334" y="2341"/>
              <a:ext cx="81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5633" name="Line 53"/>
            <p:cNvSpPr>
              <a:spLocks noChangeShapeType="1"/>
            </p:cNvSpPr>
            <p:nvPr/>
          </p:nvSpPr>
          <p:spPr bwMode="auto">
            <a:xfrm>
              <a:off x="4150" y="2341"/>
              <a:ext cx="0" cy="363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签名算法的公众反应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395288" y="1928802"/>
            <a:ext cx="8569325" cy="4524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公司想以</a:t>
            </a:r>
            <a:r>
              <a: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算法为标准</a:t>
            </a:r>
            <a:endParaRPr kumimoji="0" lang="zh-CN" altLang="en-US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指出：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可以加密，而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不能用于加密；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是由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NSA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开发的，可能设有陷门；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的签名验证速度比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慢，不适合联机在线验证；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是一个事实上的标准，而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DSS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与现行标准不相容；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未经公开选择，还没有足够的时间进行分析证明；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可能侵犯了其他专利，如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Schnorr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签名算法，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Diffie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-Hellman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的密钥分配算法；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DSS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中模数为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512b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所限定的密钥量太小，现已经改为凡是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512-1024b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中可被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64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除尽的数，均可供使用。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71406" y="1132506"/>
            <a:ext cx="3714750" cy="508000"/>
            <a:chOff x="1114" y="1069"/>
            <a:chExt cx="2160" cy="32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1303" y="1069"/>
              <a:ext cx="1971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RSA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公司反应强烈</a:t>
              </a:r>
              <a:endParaRPr lang="zh-CN" altLang="en-US" sz="2800" dirty="0" smtClean="0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1114" y="1117"/>
              <a:ext cx="236" cy="240"/>
              <a:chOff x="2078" y="1680"/>
              <a:chExt cx="1615" cy="1615"/>
            </a:xfrm>
          </p:grpSpPr>
          <p:sp>
            <p:nvSpPr>
              <p:cNvPr id="7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8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9" name="Oval 26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0" name="Oval 27"/>
              <p:cNvSpPr>
                <a:spLocks noChangeArrowheads="1"/>
              </p:cNvSpPr>
              <p:nvPr/>
            </p:nvSpPr>
            <p:spPr bwMode="gray">
              <a:xfrm>
                <a:off x="2489" y="1922"/>
                <a:ext cx="1034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11" name="Oval 28"/>
              <p:cNvSpPr>
                <a:spLocks noChangeArrowheads="1"/>
              </p:cNvSpPr>
              <p:nvPr/>
            </p:nvSpPr>
            <p:spPr bwMode="gray">
              <a:xfrm>
                <a:off x="2331" y="1936"/>
                <a:ext cx="1102" cy="12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auto" latinLnBrk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28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198419"/>
            <a:ext cx="9144000" cy="58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DSS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签名算法的实现速度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4547" name="Group 51"/>
          <p:cNvGraphicFramePr>
            <a:graphicFrameLocks noGrp="1"/>
          </p:cNvGraphicFramePr>
          <p:nvPr/>
        </p:nvGraphicFramePr>
        <p:xfrm>
          <a:off x="1500166" y="1714488"/>
          <a:ext cx="6156325" cy="3386139"/>
        </p:xfrm>
        <a:graphic>
          <a:graphicData uri="http://schemas.openxmlformats.org/drawingml/2006/table">
            <a:tbl>
              <a:tblPr/>
              <a:tblGrid>
                <a:gridCol w="2052638"/>
                <a:gridCol w="2052637"/>
                <a:gridCol w="205105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DSA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RSA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密钥生成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14s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Off card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预计算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14s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N/A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签名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0.035s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15s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证实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16s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1.5s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702605" y="5572140"/>
            <a:ext cx="5738790" cy="714380"/>
          </a:xfrm>
          <a:prstGeom prst="roundRect">
            <a:avLst>
              <a:gd name="adj" fmla="val 13745"/>
            </a:avLst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31750">
            <a:solidFill>
              <a:srgbClr val="FF6600"/>
            </a:solidFill>
            <a:round/>
          </a:ln>
          <a:effectLst/>
        </p:spPr>
        <p:txBody>
          <a:bodyPr vert="horz" wrap="none" anchor="ctr"/>
          <a:lstStyle/>
          <a:p>
            <a:pPr>
              <a:spcBef>
                <a:spcPts val="0"/>
              </a:spcBef>
              <a:buNone/>
            </a:pPr>
            <a:r>
              <a:rPr lang="zh-CN" altLang="en-US" sz="2800" b="1" kern="0" dirty="0" smtClean="0">
                <a:solidFill>
                  <a:srgbClr val="C00000"/>
                </a:solidFill>
                <a:ea typeface="黑体" panose="02010609060101010101" pitchFamily="2" charset="-122"/>
              </a:rPr>
              <a:t>注：</a:t>
            </a:r>
            <a:r>
              <a:rPr lang="en-US" altLang="zh-CN" sz="2800" kern="0" dirty="0" smtClean="0">
                <a:solidFill>
                  <a:srgbClr val="002060"/>
                </a:solidFill>
                <a:ea typeface="黑体" panose="02010609060101010101" pitchFamily="2" charset="-122"/>
              </a:rPr>
              <a:t>PC</a:t>
            </a:r>
            <a:r>
              <a:rPr lang="zh-CN" altLang="en-US" sz="2800" kern="0" dirty="0" smtClean="0">
                <a:solidFill>
                  <a:srgbClr val="002060"/>
                </a:solidFill>
                <a:ea typeface="黑体" panose="02010609060101010101" pitchFamily="2" charset="-122"/>
              </a:rPr>
              <a:t>机</a:t>
            </a:r>
            <a:r>
              <a:rPr lang="en-US" altLang="zh-CN" sz="2800" kern="0" dirty="0" smtClean="0">
                <a:solidFill>
                  <a:srgbClr val="002060"/>
                </a:solidFill>
                <a:ea typeface="黑体" panose="02010609060101010101" pitchFamily="2" charset="-122"/>
              </a:rPr>
              <a:t>80386/33M</a:t>
            </a:r>
            <a:r>
              <a:rPr lang="zh-CN" altLang="en-US" sz="2800" kern="0" dirty="0" smtClean="0">
                <a:solidFill>
                  <a:srgbClr val="002060"/>
                </a:solidFill>
                <a:ea typeface="黑体" panose="02010609060101010101" pitchFamily="2" charset="-122"/>
              </a:rPr>
              <a:t>，模皆为</a:t>
            </a:r>
            <a:r>
              <a:rPr lang="en-US" altLang="zh-CN" sz="2800" kern="0" dirty="0" smtClean="0">
                <a:solidFill>
                  <a:srgbClr val="002060"/>
                </a:solidFill>
                <a:ea typeface="黑体" panose="02010609060101010101" pitchFamily="2" charset="-122"/>
              </a:rPr>
              <a:t>512b</a:t>
            </a:r>
            <a:endParaRPr lang="en-US" altLang="zh-CN" sz="2800" kern="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/>
              <a:t>七、其他签名体制</a:t>
            </a:r>
            <a:r>
              <a:rPr lang="en-US" altLang="zh-CN" sz="4000" b="1" dirty="0" smtClean="0"/>
              <a:t>——</a:t>
            </a:r>
            <a:r>
              <a:rPr lang="zh-CN" altLang="en-US" sz="4000" b="1" dirty="0" smtClean="0"/>
              <a:t>不可否认签名</a:t>
            </a:r>
            <a:endParaRPr lang="zh-CN" altLang="en-US" sz="4000" b="1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2000240"/>
            <a:ext cx="8642350" cy="3998918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为什么需要不可否认签名？普通签名可以精确地被复制，适合公开声明之类文件的散发；但是对于个人或公司信件，特别是有价值文件的签名，如果也可以随意复制和散发，就可能造成灾难。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这类签名要求在签名者合作下，才能验证签名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。无签名者合作，不可能验证签名，从而可以防止复制和散布他所签的文件。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这一性质可以可以用于知识产权的保护等，在电子出版物的知识产权保护中将大显身手。产权拥有者可以控制产品的发布。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282" y="1214422"/>
            <a:ext cx="8643998" cy="508000"/>
            <a:chOff x="184018" y="4000504"/>
            <a:chExt cx="8643998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99414" y="4000504"/>
              <a:ext cx="8228602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1989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年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Chaum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和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Antwerpen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提出不可否认签名的概念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726"/>
            <a:ext cx="9143999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其他签名体制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防失败签名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Fail-Stop Signature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59663" y="1890713"/>
            <a:ext cx="8435975" cy="3038485"/>
          </a:xfrm>
          <a:noFill/>
        </p:spPr>
        <p:txBody>
          <a:bodyPr/>
          <a:lstStyle/>
          <a:p>
            <a:pPr lvl="1" algn="just" eaLnBrk="1" hangingPunct="1"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这是一种强化安全性的数字签名，可防范有充足计算资源的攻击者。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的签名受到攻击，甚至在分析出</a:t>
            </a:r>
            <a:r>
              <a:rPr lang="en-US" altLang="zh-CN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的私钥的情况下，攻击者也难以伪造</a:t>
            </a:r>
            <a:r>
              <a:rPr lang="en-US" altLang="zh-CN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的签名。</a:t>
            </a:r>
            <a:endParaRPr lang="zh-CN" altLang="en-US" sz="2400" dirty="0" smtClean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同时，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也难以对自己的签名进行抵赖。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它是一种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一次性签名方案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，即给定密钥只能签署一个消息。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282" y="1214422"/>
            <a:ext cx="5857916" cy="508000"/>
            <a:chOff x="184018" y="4000504"/>
            <a:chExt cx="5857916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99414" y="4000504"/>
              <a:ext cx="544252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1991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年由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Pfitzmann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和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Waidner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提出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00882"/>
            <a:ext cx="9143999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其他签名体制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盲签名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Blind Signature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277842" y="1928802"/>
            <a:ext cx="8580438" cy="3697292"/>
          </a:xfrm>
          <a:noFill/>
        </p:spPr>
        <p:txBody>
          <a:bodyPr/>
          <a:lstStyle/>
          <a:p>
            <a:pPr lvl="1" eaLnBrk="1" hangingPunct="1"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对于一般的数字签名来说，签名者总是要先知道文件内容后才签名，这是正常的应用情形。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但是有时需要某人对一个文件签名，但又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不想让他知道所签署的文件内容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在选举投票和数字货币协议中，会用到此签名体制。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盲签名在电子商务系统中，有重要的应用。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282" y="1214422"/>
            <a:ext cx="4714908" cy="508000"/>
            <a:chOff x="184018" y="4000504"/>
            <a:chExt cx="4714908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99414" y="4000504"/>
              <a:ext cx="4299512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1983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年由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Chuam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最先提出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-220" y="246106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其他签名体制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群签名</a:t>
            </a:r>
            <a:br>
              <a:rPr lang="en-US" altLang="zh-CN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Group Signature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354012" y="1962150"/>
            <a:ext cx="8435975" cy="4895850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只有群中的成员才能代表群体签名。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接收到签名的人可以用公钥验证群签名，但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不可能知道由群体中的那个成员所签。</a:t>
            </a:r>
            <a:endParaRPr lang="zh-CN" altLang="en-US" sz="2400" dirty="0" smtClean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发生争议时，由群体中的成员或可信赖机构识别群签名的签名者。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这类签名可以用于项目投标。例如：所有参有投标的公司组成一个群体，且每个公司都匿名地采用群签名对自己的标书签名。当选中了一个满意的标书后，招标方就可以识别出签名的公司，而其他标书仍保持匿名。中标方若想反悔已无济于事，因为在没有他参与的情况下，仍可以正确地识别出签名人是谁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282" y="1214422"/>
            <a:ext cx="6357982" cy="508000"/>
            <a:chOff x="184018" y="4000504"/>
            <a:chExt cx="6357982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99414" y="4000504"/>
              <a:ext cx="5942586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1991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年由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Chaum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和</a:t>
              </a: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van </a:t>
              </a:r>
              <a:r>
                <a:rPr lang="en-US" altLang="zh-CN" sz="2800" dirty="0" err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Heyst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最先提出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70"/>
            <a:ext cx="91440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数字签名与消息认证的区别 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137525" cy="47529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None/>
            </a:pP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当收发者之间没有利害冲突时，这对于防止第三者的破坏已经足够了。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收方能够验证消息发送者身份是否被篡改；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收方能够验证所发消息内容是否被篡改。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None/>
            </a:pP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当收发双方存在利害冲突时，单纯用消息认证技术就无法解决他们之间的纠纷。必须采用数字签名技术。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数字签名能确定消息来源的真实性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数字签名能保证实体身份的真实性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数字签名是不可否认的。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14282" y="1142984"/>
            <a:ext cx="2143140" cy="57150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FFFFFF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消息认证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14282" y="3571876"/>
            <a:ext cx="2206174" cy="57150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9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FFFFFF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 数字签名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587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其他签名体制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代理签名</a:t>
            </a:r>
            <a:br>
              <a:rPr lang="en-US" altLang="zh-CN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Proxy Signature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357158" y="1857364"/>
            <a:ext cx="8501122" cy="5184775"/>
          </a:xfrm>
          <a:noFill/>
        </p:spPr>
        <p:txBody>
          <a:bodyPr/>
          <a:lstStyle/>
          <a:p>
            <a:pPr marL="990600" lvl="1" indent="-533400" eaLnBrk="1" hangingPunct="1"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代理签名就是某人授权其代理进行的签名，在委托签名时，签名密钥不交给代理人。代理签名有如下几个特性： 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395730" lvl="2" indent="-533400" eaLnBrk="1" hangingPunct="1"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不可区分性：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代理签名与委托人的签名不可区分；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395730" lvl="2" indent="-533400" eaLnBrk="1" hangingPunct="1"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不可伪造性：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只有委托人和代理人可以建立合法的签名；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395730" lvl="2" indent="-533400" eaLnBrk="1" hangingPunct="1"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代理签名的差异：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代理人若想伪造一个合法的代理签名，是不可行的，即伪造的代理签名可以被检测出来；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395730" lvl="2" indent="-533400" eaLnBrk="1" hangingPunct="1"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可证实性：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签名验证人可以相信委托签名就是委托人认可的签名消息；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395730" lvl="2" indent="-533400" eaLnBrk="1" hangingPunct="1"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可识别性：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委托人可以从代理签名中确定出代理签名人的身份；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395730" lvl="2" indent="-533400" eaLnBrk="1" hangingPunct="1">
              <a:buClr>
                <a:srgbClr val="CC0000"/>
              </a:buClr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不可抵赖性：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代理签名人不能抵赖已被接受的代理签名。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282" y="1214422"/>
            <a:ext cx="5012790" cy="508000"/>
            <a:chOff x="184018" y="4000504"/>
            <a:chExt cx="5012790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99414" y="4000504"/>
              <a:ext cx="459739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1995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年由</a:t>
              </a: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Mambo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等最先提出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3999" cy="874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其他签名体制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指定证实人签名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Designated Confirmer Signature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07982" y="2143116"/>
            <a:ext cx="8964612" cy="3951295"/>
          </a:xfrm>
          <a:noFill/>
        </p:spPr>
        <p:txBody>
          <a:bodyPr/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在一个机构中，指定一个人负责证实所有人的签名。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任何成员所签的文件都具有不可否认性，但</a:t>
            </a:r>
            <a:r>
              <a:rPr lang="zh-CN" altLang="en-US" sz="2400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证实工作均由指定人完成。</a:t>
            </a:r>
            <a:endParaRPr lang="zh-CN" altLang="en-US" sz="2400" dirty="0" smtClean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这种签名有助于防止签名失效。例如，在签名人的签名密钥确实丢失，或在他休假、病倒或去世时，都能对其签名提供保护。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44" y="1214422"/>
            <a:ext cx="7084492" cy="508000"/>
            <a:chOff x="184018" y="4000504"/>
            <a:chExt cx="7084492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674053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此类签名于 </a:t>
              </a: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1994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年由</a:t>
              </a:r>
              <a:r>
                <a:rPr lang="en-US" altLang="zh-CN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Okamoto</a:t>
              </a:r>
              <a:r>
                <a:rPr lang="zh-CN" altLang="en-US" sz="2800" dirty="0" smtClean="0">
                  <a:solidFill>
                    <a:srgbClr val="0000FF"/>
                  </a:solidFill>
                  <a:ea typeface="黑体" panose="02010609060101010101" pitchFamily="2" charset="-122"/>
                </a:rPr>
                <a:t>等最先提出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3957"/>
            <a:ext cx="9144000" cy="874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其他签名体制</a:t>
            </a:r>
            <a:r>
              <a:rPr lang="en-US" altLang="zh-CN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lang="zh-CN" altLang="en-US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一次性签名</a:t>
            </a:r>
            <a:br>
              <a:rPr lang="zh-CN" altLang="en-US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One-Time Signature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36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357158" y="2058989"/>
            <a:ext cx="8435975" cy="3370275"/>
          </a:xfrm>
          <a:noFill/>
        </p:spPr>
        <p:txBody>
          <a:bodyPr/>
          <a:lstStyle/>
          <a:p>
            <a:pPr lvl="1" eaLnBrk="1" hangingPunct="1">
              <a:buClr>
                <a:srgbClr val="CC0000"/>
              </a:buClr>
              <a:buBlip>
                <a:blip r:embed="rId1"/>
              </a:buBlip>
              <a:tabLst>
                <a:tab pos="6817995" algn="l"/>
              </a:tabLst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签名者至多只能对一个消息进行签名，否则签名就可能被伪造。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eaLnBrk="1" hangingPunct="1">
              <a:buClr>
                <a:srgbClr val="CC0000"/>
              </a:buClr>
              <a:buBlip>
                <a:blip r:embed="rId1"/>
              </a:buBlip>
              <a:tabLst>
                <a:tab pos="6817995" algn="l"/>
              </a:tabLst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在公钥签名体制中，它要求对每个签名消息都要采用一个新的公钥作为验证参数。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eaLnBrk="1" hangingPunct="1">
              <a:buClr>
                <a:srgbClr val="CC0000"/>
              </a:buClr>
              <a:buBlip>
                <a:blip r:embed="rId1"/>
              </a:buBlip>
              <a:tabLst>
                <a:tab pos="6817995" algn="l"/>
              </a:tabLst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一次性签名的优点是产生和验证速度都非常快，特别适用于计算能力比较低的芯片和智能卡实现。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282" y="1277926"/>
            <a:ext cx="4357718" cy="508000"/>
            <a:chOff x="184018" y="4000504"/>
            <a:chExt cx="4357718" cy="5080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401376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l" eaLnBrk="0" hangingPunct="0">
                <a:buNone/>
              </a:pPr>
              <a:r>
                <a:rPr lang="en-US" altLang="zh-CN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1978</a:t>
              </a: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年由</a:t>
              </a:r>
              <a:r>
                <a:rPr lang="en-US" altLang="zh-CN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Rabin</a:t>
              </a: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最先提出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数字签名与公钥加密的区别 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69325" cy="5113337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公钥加密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采用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的公开密钥对信息加密，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将密文发给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用自己的私钥对收到的密文解密，恢复出明文。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Blip>
                <a:blip r:embed="rId1"/>
              </a:buBlip>
            </a:pP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数字签名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采用自己的私钥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对消息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签名，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和签名发给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收到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的签名后，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采用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的公钥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来验证签名的有效性；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一个签名的消息很可能在多年之后才验证其真实性；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数字签名可能需要多次验证；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对数字签名的安全性和防伪造要求很高。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3.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数字签名的分类和攻击 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353425" cy="4752975"/>
          </a:xfrm>
          <a:noFill/>
        </p:spPr>
        <p:txBody>
          <a:bodyPr/>
          <a:lstStyle/>
          <a:p>
            <a:pPr algn="just" eaLnBrk="1" hangingPunct="1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按照消息是否被压缩分类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对整体消息进行签名；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对压缩的消息进行签名。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按照消息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签名的对应关系划分</a:t>
            </a:r>
            <a:endParaRPr lang="zh-CN" altLang="en-US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20000"/>
              </a:spcAft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确定性（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deterministic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）数字签名：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消息与签名一一对应，对同一消息的签名永不变化，如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RSA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Rabin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算法；</a:t>
            </a:r>
            <a:endParaRPr lang="zh-CN" altLang="en-US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20000"/>
              </a:spcAft>
              <a:buBlip>
                <a:blip r:embed="rId1"/>
              </a:buBlip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随机化（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randomized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）或概率式数字签名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对同一消息的签名是变化的。因此，此类签名取决于算法中的随机参数的取值，如</a:t>
            </a:r>
            <a:r>
              <a:rPr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ElGamal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算法。</a:t>
            </a:r>
            <a:endParaRPr lang="en-US" altLang="zh-CN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20000"/>
              </a:spcAft>
              <a:buNone/>
            </a:pPr>
            <a:endParaRPr lang="en-US" altLang="zh-CN" sz="22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ct val="20000"/>
              </a:spcAft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完全破译，通用伪造，选择伪造，存在性伪造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40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352406"/>
            <a:ext cx="9144000" cy="433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4. 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签名体制的构成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7" name="Rectangle 17"/>
          <p:cNvSpPr>
            <a:spLocks noChangeArrowheads="1"/>
          </p:cNvSpPr>
          <p:nvPr/>
        </p:nvSpPr>
        <p:spPr bwMode="auto">
          <a:xfrm>
            <a:off x="395289" y="1628775"/>
            <a:ext cx="4748215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由两部分构成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签名算法（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signature algorithm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）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 验证算法（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verification algorithm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）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342900" indent="-34290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安全性约定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签名算法或签名密钥是秘密的，只有签名人掌握；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Aft>
                <a:spcPct val="2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 验证算法应当公开，以便于他人进行验证。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pic>
        <p:nvPicPr>
          <p:cNvPr id="4" name="图片 3" descr="digital-signature-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2357430"/>
            <a:ext cx="3213528" cy="32456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43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5. 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签名体制的数学表示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291" name="Rectangle 24"/>
          <p:cNvSpPr>
            <a:spLocks noChangeArrowheads="1"/>
          </p:cNvSpPr>
          <p:nvPr/>
        </p:nvSpPr>
        <p:spPr bwMode="auto">
          <a:xfrm>
            <a:off x="395288" y="1341438"/>
            <a:ext cx="8353425" cy="5256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一个签名体制可由量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(M, S, K, V)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来表示 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是明文空间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S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是签名的集合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K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是密钥空间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是验证函数的值域，由真、伪组成。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对于每一个</a:t>
            </a:r>
            <a:r>
              <a:rPr kumimoji="0" lang="en-US" altLang="zh-CN" sz="2400" dirty="0" err="1">
                <a:solidFill>
                  <a:srgbClr val="002060"/>
                </a:solidFill>
                <a:ea typeface="黑体" panose="02010609060101010101" pitchFamily="2" charset="-122"/>
              </a:rPr>
              <a:t>k∈K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 ∈M</a:t>
            </a:r>
            <a:endParaRPr kumimoji="0" lang="en-US" altLang="zh-CN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签名算法：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s = </a:t>
            </a:r>
            <a:r>
              <a:rPr kumimoji="0" lang="en-US" altLang="zh-CN" sz="2200" dirty="0" err="1">
                <a:solidFill>
                  <a:srgbClr val="0000FF"/>
                </a:solidFill>
                <a:ea typeface="黑体" panose="02010609060101010101" pitchFamily="2" charset="-122"/>
              </a:rPr>
              <a:t>Sig</a:t>
            </a:r>
            <a:r>
              <a:rPr kumimoji="0" lang="en-US" altLang="zh-CN" sz="2200" baseline="-25000" dirty="0" err="1">
                <a:solidFill>
                  <a:srgbClr val="0000FF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(m) ∈S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验证算法：</a:t>
            </a:r>
            <a:r>
              <a:rPr kumimoji="0" lang="en-US" altLang="zh-CN" sz="2200" dirty="0" err="1">
                <a:solidFill>
                  <a:srgbClr val="0000FF"/>
                </a:solidFill>
                <a:ea typeface="黑体" panose="02010609060101010101" pitchFamily="2" charset="-122"/>
              </a:rPr>
              <a:t>Ver</a:t>
            </a:r>
            <a:r>
              <a:rPr kumimoji="0" lang="en-US" altLang="zh-CN" sz="2200" baseline="-25000" dirty="0" err="1">
                <a:solidFill>
                  <a:srgbClr val="0000FF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(s, m) ∈{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真，伪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} </a:t>
            </a:r>
            <a:endParaRPr kumimoji="0" lang="en-US" altLang="zh-CN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签名体制的安全性在于：	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从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和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s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难于推出签名者的私钥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k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；</a:t>
            </a:r>
            <a:endParaRPr kumimoji="0" lang="zh-CN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很难伪造另外一个消息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m’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，使</a:t>
            </a:r>
            <a:r>
              <a:rPr kumimoji="0" lang="en-US" altLang="zh-CN" sz="2200" dirty="0" err="1">
                <a:solidFill>
                  <a:srgbClr val="0000FF"/>
                </a:solidFill>
                <a:ea typeface="黑体" panose="02010609060101010101" pitchFamily="2" charset="-122"/>
              </a:rPr>
              <a:t>Ver</a:t>
            </a:r>
            <a:r>
              <a:rPr kumimoji="0" lang="en-US" altLang="zh-CN" sz="2200" baseline="-25000" dirty="0" err="1">
                <a:solidFill>
                  <a:srgbClr val="0000FF"/>
                </a:solidFill>
                <a:ea typeface="黑体" panose="02010609060101010101" pitchFamily="2" charset="-122"/>
              </a:rPr>
              <a:t>k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(s, m’) ∈{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真</a:t>
            </a:r>
            <a:r>
              <a:rPr kumimoji="0"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} </a:t>
            </a:r>
            <a:r>
              <a:rPr kumimoji="0"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。</a:t>
            </a:r>
            <a:endParaRPr kumimoji="0" lang="en-US" altLang="en-US" sz="220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433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二、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RSA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数字签名体制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31831" y="1521353"/>
            <a:ext cx="8569325" cy="4752975"/>
            <a:chOff x="431831" y="1521353"/>
            <a:chExt cx="8569325" cy="4752975"/>
          </a:xfrm>
        </p:grpSpPr>
        <p:sp>
          <p:nvSpPr>
            <p:cNvPr id="1031" name="Rectangle 8"/>
            <p:cNvSpPr>
              <a:spLocks noChangeArrowheads="1"/>
            </p:cNvSpPr>
            <p:nvPr/>
          </p:nvSpPr>
          <p:spPr bwMode="auto">
            <a:xfrm>
              <a:off x="431831" y="1521353"/>
              <a:ext cx="8569325" cy="47529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None/>
              </a:pPr>
              <a:endPara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令                      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, 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p</a:t>
              </a:r>
              <a:r>
                <a:rPr kumimoji="0" lang="en-US" altLang="zh-CN" sz="2400" baseline="-25000" dirty="0">
                  <a:solidFill>
                    <a:schemeClr val="tx1"/>
                  </a:solidFill>
                  <a:ea typeface="黑体" panose="02010609060101010101" pitchFamily="2" charset="-122"/>
                </a:rPr>
                <a:t>1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和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p</a:t>
              </a:r>
              <a:r>
                <a:rPr kumimoji="0" lang="en-US" altLang="zh-CN" sz="2400" baseline="-25000" dirty="0">
                  <a:solidFill>
                    <a:schemeClr val="tx1"/>
                  </a:solidFill>
                  <a:ea typeface="黑体" panose="02010609060101010101" pitchFamily="2" charset="-122"/>
                </a:rPr>
                <a:t>2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是大素数；</a:t>
              </a:r>
              <a:endParaRPr kumimoji="0" lang="zh-CN" altLang="en-US" sz="2400" dirty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令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m, </a:t>
              </a:r>
              <a:r>
                <a:rPr kumimoji="0" lang="en-US" altLang="zh-CN" sz="2400" dirty="0" err="1">
                  <a:solidFill>
                    <a:schemeClr val="tx1"/>
                  </a:solidFill>
                  <a:ea typeface="黑体" panose="02010609060101010101" pitchFamily="2" charset="-122"/>
                </a:rPr>
                <a:t>s∈Z</a:t>
              </a:r>
              <a:r>
                <a:rPr kumimoji="0" lang="en-US" altLang="zh-CN" sz="2400" baseline="-25000" dirty="0" err="1">
                  <a:solidFill>
                    <a:schemeClr val="tx1"/>
                  </a:solidFill>
                  <a:ea typeface="黑体" panose="02010609060101010101" pitchFamily="2" charset="-122"/>
                </a:rPr>
                <a:t>n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（整数域）</a:t>
              </a:r>
              <a:endParaRPr kumimoji="0" lang="zh-CN" altLang="en-US" sz="2400" baseline="-25000" dirty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选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e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，并计算出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d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，使</a:t>
              </a:r>
              <a:endParaRPr kumimoji="0" lang="en-US" altLang="zh-CN" sz="2400" dirty="0">
                <a:solidFill>
                  <a:schemeClr val="tx1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将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n, e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公开（公钥）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将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p</a:t>
              </a:r>
              <a:r>
                <a:rPr kumimoji="0" lang="en-US" altLang="zh-CN" sz="2400" baseline="-25000" dirty="0">
                  <a:solidFill>
                    <a:schemeClr val="tx1"/>
                  </a:solidFill>
                  <a:ea typeface="黑体" panose="02010609060101010101" pitchFamily="2" charset="-122"/>
                </a:rPr>
                <a:t>1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、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p</a:t>
              </a:r>
              <a:r>
                <a:rPr kumimoji="0" lang="en-US" altLang="zh-CN" sz="2400" baseline="-25000" dirty="0">
                  <a:solidFill>
                    <a:schemeClr val="tx1"/>
                  </a:solidFill>
                  <a:ea typeface="黑体" panose="02010609060101010101" pitchFamily="2" charset="-122"/>
                </a:rPr>
                <a:t>2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和</a:t>
              </a:r>
              <a:r>
                <a:rPr kumimoji="0" lang="en-US" altLang="zh-CN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d</a:t>
              </a:r>
              <a:r>
                <a:rPr kumimoji="0"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保密（私钥）。</a:t>
              </a:r>
              <a:endParaRPr kumimoji="0" lang="zh-CN" altLang="el-GR" sz="2400" dirty="0">
                <a:solidFill>
                  <a:schemeClr val="tx1"/>
                </a:solidFill>
                <a:ea typeface="黑体" panose="02010609060101010101" pitchFamily="2" charset="-122"/>
              </a:endParaRPr>
            </a:p>
            <a:p>
              <a:pPr marL="342900" indent="-34290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None/>
              </a:pPr>
              <a:endPara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342900" indent="-34290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endPara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对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m∈Z</a:t>
              </a:r>
              <a:r>
                <a:rPr kumimoji="0" lang="en-US" altLang="zh-CN" sz="2400" baseline="-250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n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，定义签名：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s = 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Sig</a:t>
              </a:r>
              <a:r>
                <a:rPr kumimoji="0" lang="en-US" altLang="zh-CN" sz="2400" baseline="-250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k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(m) =</a:t>
              </a:r>
              <a:r>
                <a:rPr kumimoji="0" lang="en-US" altLang="zh-CN" sz="24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m</a:t>
              </a:r>
              <a:r>
                <a:rPr kumimoji="0" lang="en-US" altLang="zh-CN" sz="2400" baseline="30000" dirty="0" err="1">
                  <a:solidFill>
                    <a:srgbClr val="002060"/>
                  </a:solidFill>
                  <a:ea typeface="黑体" panose="02010609060101010101" pitchFamily="2" charset="-122"/>
                </a:rPr>
                <a:t>d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mod n</a:t>
              </a:r>
              <a:endPara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342900" indent="-34290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None/>
              </a:pPr>
              <a:endParaRPr kumimoji="0" lang="en-US" altLang="zh-CN" sz="2400" dirty="0" smtClean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342900" indent="-34290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endPara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  <a:p>
              <a:pPr marL="742950" lvl="1" indent="-285750" algn="just">
                <a:spcBef>
                  <a:spcPct val="10000"/>
                </a:spcBef>
                <a:spcAft>
                  <a:spcPct val="10000"/>
                </a:spcAft>
                <a:buClr>
                  <a:srgbClr val="CC0000"/>
                </a:buClr>
                <a:buBlip>
                  <a:blip r:embed="rId1"/>
                </a:buBlip>
              </a:pP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给定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m, s</a:t>
              </a:r>
              <a:r>
                <a:rPr kumimoji="0" lang="zh-CN" altLang="en-US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，验证： 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  <a:sym typeface="Wingdings" panose="05000000000000000000" pitchFamily="2" charset="2"/>
                </a:rPr>
                <a:t>m 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≡s</a:t>
              </a:r>
              <a:r>
                <a:rPr kumimoji="0" lang="en-US" altLang="zh-CN" sz="2400" baseline="30000" dirty="0">
                  <a:solidFill>
                    <a:srgbClr val="002060"/>
                  </a:solidFill>
                  <a:ea typeface="黑体" panose="02010609060101010101" pitchFamily="2" charset="-122"/>
                </a:rPr>
                <a:t>e</a:t>
              </a:r>
              <a:r>
                <a:rPr kumimoji="0" lang="en-US" altLang="zh-CN" sz="2400" dirty="0">
                  <a:solidFill>
                    <a:srgbClr val="002060"/>
                  </a:solidFill>
                  <a:ea typeface="黑体" panose="02010609060101010101" pitchFamily="2" charset="-122"/>
                </a:rPr>
                <a:t> mod n ?</a:t>
              </a:r>
              <a:endParaRPr kumimoji="0" lang="en-US" altLang="en-US" sz="2400" dirty="0">
                <a:solidFill>
                  <a:srgbClr val="002060"/>
                </a:solidFill>
                <a:ea typeface="黑体" panose="02010609060101010101" pitchFamily="2" charset="-122"/>
              </a:endParaRPr>
            </a:p>
          </p:txBody>
        </p:sp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公式" r:id="rId2" imgW="2743200" imgH="5181600" progId="Equation.3">
                    <p:embed/>
                  </p:oleObj>
                </mc:Choice>
                <mc:Fallback>
                  <p:oleObj name="公式" r:id="rId2" imgW="2743200" imgH="5181600" progId="Equation.3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0"/>
            <p:cNvGraphicFramePr>
              <a:graphicFrameLocks noChangeAspect="1"/>
            </p:cNvGraphicFramePr>
            <p:nvPr/>
          </p:nvGraphicFramePr>
          <p:xfrm>
            <a:off x="4140200" y="2860104"/>
            <a:ext cx="2303463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公式" r:id="rId4" imgW="23774400" imgH="4876800" progId="Equation.3">
                    <p:embed/>
                  </p:oleObj>
                </mc:Choice>
                <mc:Fallback>
                  <p:oleObj name="公式" r:id="rId4" imgW="23774400" imgH="4876800" progId="Equation.3">
                    <p:embed/>
                    <p:pic>
                      <p:nvPicPr>
                        <p:cNvPr id="0" name="图片 10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40200" y="2860104"/>
                          <a:ext cx="2303463" cy="4730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3"/>
            <p:cNvGraphicFramePr>
              <a:graphicFrameLocks noChangeAspect="1"/>
            </p:cNvGraphicFramePr>
            <p:nvPr/>
          </p:nvGraphicFramePr>
          <p:xfrm>
            <a:off x="1619250" y="1916113"/>
            <a:ext cx="172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公式" r:id="rId6" imgW="16459200" imgH="5181600" progId="Equation.3">
                    <p:embed/>
                  </p:oleObj>
                </mc:Choice>
                <mc:Fallback>
                  <p:oleObj name="公式" r:id="rId6" imgW="16459200" imgH="5181600" progId="Equation.3">
                    <p:embed/>
                    <p:pic>
                      <p:nvPicPr>
                        <p:cNvPr id="0" name="图片 10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19250" y="1916113"/>
                          <a:ext cx="1728788" cy="5048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7"/>
            <p:cNvGraphicFramePr>
              <a:graphicFrameLocks noChangeAspect="1"/>
            </p:cNvGraphicFramePr>
            <p:nvPr/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公式" r:id="rId8" imgW="2743200" imgH="5181600" progId="Equation.3">
                    <p:embed/>
                  </p:oleObj>
                </mc:Choice>
                <mc:Fallback>
                  <p:oleObj name="公式" r:id="rId8" imgW="2743200" imgH="5181600" progId="Equation.3">
                    <p:embed/>
                    <p:pic>
                      <p:nvPicPr>
                        <p:cNvPr id="0" name="图片 10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0" y="1357298"/>
            <a:ext cx="2714612" cy="508000"/>
            <a:chOff x="184018" y="4000504"/>
            <a:chExt cx="2714612" cy="508000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237065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体制参数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10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-32" y="4064008"/>
            <a:ext cx="2714612" cy="508000"/>
            <a:chOff x="184018" y="4000504"/>
            <a:chExt cx="2714612" cy="508000"/>
          </a:xfrm>
        </p:grpSpPr>
        <p:sp>
          <p:nvSpPr>
            <p:cNvPr id="27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237065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zh-CN" altLang="en-US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签名过程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28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29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-32" y="5349892"/>
            <a:ext cx="2714612" cy="508000"/>
            <a:chOff x="184018" y="4000504"/>
            <a:chExt cx="2714612" cy="508000"/>
          </a:xfrm>
        </p:grpSpPr>
        <p:sp>
          <p:nvSpPr>
            <p:cNvPr id="36" name="AutoShape 8"/>
            <p:cNvSpPr>
              <a:spLocks noChangeArrowheads="1"/>
            </p:cNvSpPr>
            <p:nvPr/>
          </p:nvSpPr>
          <p:spPr bwMode="gray">
            <a:xfrm>
              <a:off x="527976" y="4000504"/>
              <a:ext cx="2370654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2" charset="-122"/>
                </a:rPr>
                <a:t>验证</a:t>
              </a:r>
              <a:r>
                <a:rPr lang="zh-CN" altLang="en-US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过程</a:t>
              </a:r>
              <a:endPara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37" name="Group 9"/>
            <p:cNvGrpSpPr/>
            <p:nvPr/>
          </p:nvGrpSpPr>
          <p:grpSpPr bwMode="auto">
            <a:xfrm>
              <a:off x="184018" y="4089404"/>
              <a:ext cx="514217" cy="407426"/>
              <a:chOff x="2078" y="1680"/>
              <a:chExt cx="1615" cy="1727"/>
            </a:xfrm>
          </p:grpSpPr>
          <p:sp>
            <p:nvSpPr>
              <p:cNvPr id="38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816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Oval 14"/>
              <p:cNvSpPr>
                <a:spLocks noChangeArrowheads="1"/>
              </p:cNvSpPr>
              <p:nvPr/>
            </p:nvSpPr>
            <p:spPr bwMode="gray">
              <a:xfrm>
                <a:off x="2332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44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515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RSA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签名体制的安全性</a:t>
            </a:r>
            <a:endParaRPr lang="zh-CN" altLang="en-US" sz="40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395288" y="1357298"/>
            <a:ext cx="8280400" cy="3816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显然，由于只有签名者知道私钥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d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，根据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体制知，其他人不可能伪造签名；</a:t>
            </a: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易于证实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{m, s}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是否是合法的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{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消息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m,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签名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s}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对，只要计算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m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≡s</a:t>
            </a:r>
            <a:r>
              <a:rPr kumimoji="0" lang="en-US" altLang="zh-CN" sz="2400" baseline="30000" dirty="0">
                <a:solidFill>
                  <a:srgbClr val="002060"/>
                </a:solidFill>
                <a:ea typeface="黑体" panose="02010609060101010101" pitchFamily="2" charset="-122"/>
              </a:rPr>
              <a:t>e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 mod n 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即可</a:t>
            </a:r>
            <a:r>
              <a:rPr kumimoji="0" lang="zh-CN" altLang="en-US" sz="2400" dirty="0" smtClean="0">
                <a:solidFill>
                  <a:srgbClr val="002060"/>
                </a:solidFill>
                <a:ea typeface="黑体" panose="02010609060101010101" pitchFamily="2" charset="-122"/>
              </a:rPr>
              <a:t>。</a:t>
            </a:r>
            <a:endParaRPr kumimoji="0" lang="en-US" altLang="zh-CN" sz="2400" dirty="0" smtClean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Tx/>
              <a:buBlip>
                <a:blip r:embed="rId1"/>
              </a:buBlip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None/>
            </a:pPr>
            <a:endParaRPr kumimoji="0" lang="zh-CN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marL="742950" lvl="1" indent="-285750" algn="just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Blip>
                <a:blip r:embed="rId1"/>
              </a:buBlip>
            </a:pP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RSA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体制的安全性依赖于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n=p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×p</a:t>
            </a:r>
            <a:r>
              <a:rPr kumimoji="0" lang="en-US" altLang="zh-CN" sz="2400" baseline="-25000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002060"/>
                </a:solidFill>
                <a:ea typeface="黑体" panose="02010609060101010101" pitchFamily="2" charset="-122"/>
              </a:rPr>
              <a:t>分解的困难性。</a:t>
            </a:r>
            <a:endParaRPr kumimoji="0" lang="en-US" altLang="en-US" sz="24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042" y="1285860"/>
            <a:ext cx="2475694" cy="508000"/>
            <a:chOff x="381794" y="1549390"/>
            <a:chExt cx="2475694" cy="50800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746390" y="1549390"/>
              <a:ext cx="2111098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2" charset="-122"/>
                </a:rPr>
                <a:t>讨论</a:t>
              </a:r>
              <a:endParaRPr kumimoji="0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</a:endParaRPr>
            </a:p>
          </p:txBody>
        </p:sp>
        <p:grpSp>
          <p:nvGrpSpPr>
            <p:cNvPr id="6" name="Group 45"/>
            <p:cNvGrpSpPr/>
            <p:nvPr/>
          </p:nvGrpSpPr>
          <p:grpSpPr bwMode="auto">
            <a:xfrm>
              <a:off x="381794" y="1641465"/>
              <a:ext cx="481542" cy="407426"/>
              <a:chOff x="2078" y="1680"/>
              <a:chExt cx="1615" cy="1727"/>
            </a:xfrm>
          </p:grpSpPr>
          <p:sp>
            <p:nvSpPr>
              <p:cNvPr id="7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Oval 4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Oval 48"/>
              <p:cNvSpPr>
                <a:spLocks noChangeArrowheads="1"/>
              </p:cNvSpPr>
              <p:nvPr/>
            </p:nvSpPr>
            <p:spPr bwMode="gray">
              <a:xfrm>
                <a:off x="2464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tint val="0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49"/>
              <p:cNvSpPr>
                <a:spLocks noChangeArrowheads="1"/>
              </p:cNvSpPr>
              <p:nvPr/>
            </p:nvSpPr>
            <p:spPr bwMode="gray">
              <a:xfrm>
                <a:off x="2467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50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shade val="54118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5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1406" y="4071942"/>
            <a:ext cx="2475694" cy="508000"/>
            <a:chOff x="381794" y="1549390"/>
            <a:chExt cx="2475694" cy="508000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>
              <a:off x="746390" y="1549390"/>
              <a:ext cx="2111098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2" charset="-122"/>
                </a:rPr>
                <a:t>安全性</a:t>
              </a:r>
              <a:endParaRPr kumimoji="0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</a:endParaRPr>
            </a:p>
          </p:txBody>
        </p:sp>
        <p:grpSp>
          <p:nvGrpSpPr>
            <p:cNvPr id="15" name="Group 45"/>
            <p:cNvGrpSpPr/>
            <p:nvPr/>
          </p:nvGrpSpPr>
          <p:grpSpPr bwMode="auto">
            <a:xfrm>
              <a:off x="381794" y="1641465"/>
              <a:ext cx="481542" cy="407426"/>
              <a:chOff x="2078" y="1680"/>
              <a:chExt cx="1615" cy="1727"/>
            </a:xfrm>
          </p:grpSpPr>
          <p:sp>
            <p:nvSpPr>
              <p:cNvPr id="16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Oval 4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Oval 48"/>
              <p:cNvSpPr>
                <a:spLocks noChangeArrowheads="1"/>
              </p:cNvSpPr>
              <p:nvPr/>
            </p:nvSpPr>
            <p:spPr bwMode="gray">
              <a:xfrm>
                <a:off x="2464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tint val="0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Oval 49"/>
              <p:cNvSpPr>
                <a:spLocks noChangeArrowheads="1"/>
              </p:cNvSpPr>
              <p:nvPr/>
            </p:nvSpPr>
            <p:spPr bwMode="gray">
              <a:xfrm>
                <a:off x="2467" y="1922"/>
                <a:ext cx="871" cy="146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50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BB9321">
                      <a:gamma/>
                      <a:shade val="54118"/>
                      <a:invGamma/>
                    </a:srgbClr>
                  </a:gs>
                  <a:gs pos="50000">
                    <a:srgbClr val="BB9321"/>
                  </a:gs>
                  <a:gs pos="100000">
                    <a:srgbClr val="BB932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Oval 5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46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theme/theme1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Times New Roman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굴림"/>
        <a:ea typeface="굴림"/>
        <a:cs typeface="Tahoma"/>
      </a:majorFont>
      <a:minorFont>
        <a:latin typeface="굴림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6113</Words>
  <Application>WPS 演示</Application>
  <PresentationFormat>全屏显示(4:3)</PresentationFormat>
  <Paragraphs>485</Paragraphs>
  <Slides>32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</vt:lpstr>
      <vt:lpstr>宋体</vt:lpstr>
      <vt:lpstr>Wingdings</vt:lpstr>
      <vt:lpstr>Monotype Sorts</vt:lpstr>
      <vt:lpstr>Times New Roman</vt:lpstr>
      <vt:lpstr>楷体_GB2312</vt:lpstr>
      <vt:lpstr>Gulim</vt:lpstr>
      <vt:lpstr>Tahoma</vt:lpstr>
      <vt:lpstr>黑体</vt:lpstr>
      <vt:lpstr>Wingdings 2</vt:lpstr>
      <vt:lpstr>Wingdings</vt:lpstr>
      <vt:lpstr>微软雅黑</vt:lpstr>
      <vt:lpstr>Arial Unicode MS</vt:lpstr>
      <vt:lpstr>新宋体</vt:lpstr>
      <vt:lpstr>4_색종이 상자</vt:lpstr>
      <vt:lpstr>5_색종이 상자</vt:lpstr>
      <vt:lpstr>Equation.3</vt:lpstr>
      <vt:lpstr>Equation.3</vt:lpstr>
      <vt:lpstr>Equation.3</vt:lpstr>
      <vt:lpstr>Equation.3</vt:lpstr>
      <vt:lpstr>Equation.3</vt:lpstr>
      <vt:lpstr>PowerPoint 演示文稿</vt:lpstr>
      <vt:lpstr>一、数字签名的基本概念</vt:lpstr>
      <vt:lpstr>1. 数字签名与消息认证的区别 </vt:lpstr>
      <vt:lpstr>2. 数字签名与公钥加密的区别 </vt:lpstr>
      <vt:lpstr>3. 数字签名的分类和攻击 </vt:lpstr>
      <vt:lpstr>4. 签名体制的构成</vt:lpstr>
      <vt:lpstr>5. 签名体制的数学表示</vt:lpstr>
      <vt:lpstr>二、RSA数字签名体制</vt:lpstr>
      <vt:lpstr>RSA签名体制的安全性</vt:lpstr>
      <vt:lpstr>三、Rabin签名体制</vt:lpstr>
      <vt:lpstr>什么是二次剩余集？</vt:lpstr>
      <vt:lpstr>三、Rabin签名体制</vt:lpstr>
      <vt:lpstr>四、ElGamal签名体制</vt:lpstr>
      <vt:lpstr>ElGamal签名体制</vt:lpstr>
      <vt:lpstr>ElGamal签名体制的安全性</vt:lpstr>
      <vt:lpstr>五、Schnorr签名体制</vt:lpstr>
      <vt:lpstr>PowerPoint 演示文稿</vt:lpstr>
      <vt:lpstr>Schnorr签名体制的安全性</vt:lpstr>
      <vt:lpstr>六、DSS签名体制</vt:lpstr>
      <vt:lpstr>DSS签名算法——DSA</vt:lpstr>
      <vt:lpstr>DSS签名算法——DSA</vt:lpstr>
      <vt:lpstr>DSS签名框图</vt:lpstr>
      <vt:lpstr>DSS签名验证框图</vt:lpstr>
      <vt:lpstr>DSS签名算法的公众反应</vt:lpstr>
      <vt:lpstr>DSS签名算法的实现速度</vt:lpstr>
      <vt:lpstr>七、其他签名体制——不可否认签名</vt:lpstr>
      <vt:lpstr>其他签名体制——防失败签名 （Fail-Stop Signature）</vt:lpstr>
      <vt:lpstr>其他签名体制——盲签名 （Blind Signature）</vt:lpstr>
      <vt:lpstr>其他签名体制——群签名 （Group Signature）</vt:lpstr>
      <vt:lpstr>其他签名体制——代理签名 （Proxy Signature）</vt:lpstr>
      <vt:lpstr>其他签名体制——指定证实人签名 （Designated Confirmer Signature）</vt:lpstr>
      <vt:lpstr>其他签名体制——一次性签名 （One-Time Signature）</vt:lpstr>
    </vt:vector>
  </TitlesOfParts>
  <Company>Shanghai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研究生课程</dc:title>
  <dc:creator>刘建伟</dc:creator>
  <cp:lastModifiedBy>Yanqing</cp:lastModifiedBy>
  <cp:revision>273</cp:revision>
  <dcterms:created xsi:type="dcterms:W3CDTF">2003-02-28T00:24:00Z</dcterms:created>
  <dcterms:modified xsi:type="dcterms:W3CDTF">2017-06-20T14:36:09Z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2052-10.1.0.6569</vt:lpwstr>
  </property>
</Properties>
</file>