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22" r:id="rId3"/>
    <p:sldId id="323" r:id="rId4"/>
    <p:sldId id="257" r:id="rId5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328" r:id="rId21"/>
    <p:sldId id="318" r:id="rId22"/>
    <p:sldId id="279" r:id="rId23"/>
    <p:sldId id="280" r:id="rId24"/>
    <p:sldId id="330" r:id="rId25"/>
    <p:sldId id="324" r:id="rId26"/>
    <p:sldId id="326" r:id="rId27"/>
    <p:sldId id="281" r:id="rId28"/>
    <p:sldId id="282" r:id="rId29"/>
    <p:sldId id="283" r:id="rId30"/>
    <p:sldId id="284" r:id="rId31"/>
    <p:sldId id="285" r:id="rId32"/>
    <p:sldId id="286" r:id="rId33"/>
    <p:sldId id="319" r:id="rId34"/>
    <p:sldId id="320" r:id="rId35"/>
    <p:sldId id="287" r:id="rId36"/>
    <p:sldId id="288" r:id="rId37"/>
    <p:sldId id="289" r:id="rId38"/>
    <p:sldId id="290" r:id="rId39"/>
    <p:sldId id="291" r:id="rId40"/>
    <p:sldId id="32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56"/>
      </p:cViewPr>
      <p:guideLst>
        <p:guide orient="horz" pos="2162"/>
        <p:guide pos="29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.wmf"/><Relationship Id="rId6" Type="http://schemas.openxmlformats.org/officeDocument/2006/relationships/image" Target="../media/image16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646B-A851-4D9D-9F50-D4EBB76A86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380EB-64BD-4F63-9CDE-645B33D9B8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ABF26-BD25-4686-A93B-0F03252EDE83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D8961-944D-43B7-BEE3-771484395F46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742950" lvl="1" indent="-285750"/>
            <a:r>
              <a:rPr lang="zh-CN" altLang="en-US" dirty="0" smtClean="0"/>
              <a:t>密码分析的策略取决于加密的技术以及可利用的信息，是在加密算法设计和攻击时都需要用到的技术</a:t>
            </a:r>
            <a:endParaRPr lang="zh-CN" altLang="en-US" dirty="0" smtClean="0"/>
          </a:p>
          <a:p>
            <a:pPr eaLnBrk="1" hangingPunct="1"/>
            <a:endParaRPr lang="en-US" altLang="zh-CN" sz="2600" b="1" dirty="0" smtClean="0">
              <a:solidFill>
                <a:srgbClr val="4729C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8D33CFA-F91F-4614-8624-5E5AEBFF8B2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0E399E-C169-4322-9B84-D27AF1DC1271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latin typeface="Times-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0F471-295C-45E2-B0BF-59F11809B0C8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1688"/>
            <a:ext cx="4262437" cy="3195637"/>
          </a:xfrm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091" y="4347847"/>
            <a:ext cx="5032615" cy="3601157"/>
          </a:xfrm>
          <a:noFill/>
        </p:spPr>
        <p:txBody>
          <a:bodyPr/>
          <a:lstStyle/>
          <a:p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1688"/>
            <a:ext cx="4262437" cy="3195637"/>
          </a:xfrm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091" y="4347847"/>
            <a:ext cx="5032615" cy="3601157"/>
          </a:xfrm>
          <a:noFill/>
        </p:spPr>
        <p:txBody>
          <a:bodyPr/>
          <a:lstStyle/>
          <a:p>
            <a:endParaRPr lang="zh-CN" altLang="en-US" smtClean="0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30426-AB8C-439F-8B18-E861DA7093DD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55E6E-88B1-4A2A-AA8F-0D02DF09464D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BEB25-96D3-448C-BBD1-620778717EAC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38766-3B50-4718-A92B-41621AA0971F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7549A-EE48-4124-B8DA-E80107307E47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70080-A14F-443F-9A58-A70C3455BA6F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AU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E0E3D-A218-44EC-816D-C9B9D2A2EB40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DCACE-E3AC-49F4-B7E3-EDEC0C13D5DE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6A5B3-DF2F-4548-90D2-67AD97C79FEE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8E6A4-9C86-4C45-9962-57898D8A00F4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FE72B-8B9E-4A70-9BAF-FB617E6253D6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911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432D1-D180-4C16-9946-AEEF73F95CAF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921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12545D-4284-477C-A8BF-0700865C7789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35124-CD98-4078-B3B3-17FC9CFD0D23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942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Times-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1688"/>
            <a:ext cx="4262437" cy="3195637"/>
          </a:xfrm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091" y="4347847"/>
            <a:ext cx="5032615" cy="360115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D0F58-7087-425E-9CC4-808D39A85B99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3CD4F-AF34-438E-BF25-E053601FEE0E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C7772-22BB-4B90-A662-4EE86F8F3F8F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EEA08-80BF-4066-951E-BC6DD9DCBAD2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00618-B5DF-4B0A-8748-15707BA0F0FD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9848B-CB87-4BE0-863F-0E04C843C2DC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B083C-B335-448D-9EBF-CDC6508D5577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en-AU" altLang="zh-CN" smtClean="0">
              <a:latin typeface="Times-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E563E2-D449-4D1F-B820-4584C0D74FE1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5BEB7-7669-4216-9864-22B79A2A86F0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DAF2C-2D46-43A8-8D9B-785C0E50EB09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1688"/>
            <a:ext cx="4262437" cy="3195637"/>
          </a:xfrm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091" y="4347847"/>
            <a:ext cx="5032615" cy="360115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4A2F1F-D44F-4221-A25B-2EE6BAAD4C02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DA3D4-C03C-44B4-B1BE-6170975FDF4B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2D430-0B58-48DA-AE94-5F109F0CD911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075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B6223C-8676-4CA0-8FF1-AF1C00B0FE1C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endParaRPr lang="en-AU" altLang="zh-CN" smtClean="0">
              <a:latin typeface="Helvetica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D8E03-9CE9-47E8-B965-1EAF84644945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smtClean="0">
              <a:latin typeface="Times-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59AE6-7F53-4161-BF56-8AB5E3F320F6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latin typeface="Times-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72357-117E-4F09-92AF-81808D0C7D99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solidFill>
                <a:srgbClr val="810081"/>
              </a:solidFill>
              <a:latin typeface="Times-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6EBA8-DC57-46E1-BA0C-28D7E98B1975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742950" lvl="1" indent="-285750" eaLnBrk="1" hangingPunct="1">
              <a:lnSpc>
                <a:spcPct val="110000"/>
              </a:lnSpc>
            </a:pPr>
            <a:r>
              <a:rPr lang="zh-CN" altLang="en-US" b="1" smtClean="0"/>
              <a:t>用</a:t>
            </a:r>
            <a:r>
              <a:rPr lang="en-US" altLang="zh-CN" b="1" smtClean="0"/>
              <a:t>3</a:t>
            </a:r>
            <a:r>
              <a:rPr lang="zh-CN" altLang="en-US" b="1" smtClean="0"/>
              <a:t>个转轮就有</a:t>
            </a:r>
            <a:r>
              <a:rPr lang="en-US" b="1" smtClean="0"/>
              <a:t> </a:t>
            </a:r>
            <a:r>
              <a:rPr lang="en-US" altLang="zh-CN" b="1" smtClean="0"/>
              <a:t>26</a:t>
            </a:r>
            <a:r>
              <a:rPr lang="en-US" altLang="zh-CN" b="1" baseline="30000" smtClean="0"/>
              <a:t>3</a:t>
            </a:r>
            <a:r>
              <a:rPr lang="en-US" altLang="zh-CN" b="1" smtClean="0"/>
              <a:t>=17576 </a:t>
            </a:r>
            <a:r>
              <a:rPr lang="zh-CN" altLang="en-US" b="1" smtClean="0"/>
              <a:t>代替表</a:t>
            </a:r>
            <a:endParaRPr lang="zh-CN" altLang="en-AU" b="1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98102-4640-461A-A53D-87098D002411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latin typeface="Times-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46E66-A8C0-4C26-A121-FB0F38A0095C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3D515-85E2-43C6-86D2-7852FEB6895B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ACE30-43BA-4E2A-A0F6-3876F1356304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算法不需保密的优点：可以开发低成本的芯片以实现数据加密算法。</a:t>
            </a:r>
            <a:endParaRPr lang="zh-CN" altLang="en-US" dirty="0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4BE511-E6CD-4C91-98AB-8A9003FB2BF3}" type="slidenum">
              <a:rPr lang="zh-CN" altLang="en-AU" smtClean="0"/>
            </a:fld>
            <a:endParaRPr lang="en-AU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585B6B-C95A-497C-AB2D-D7811E883EEA}" type="slidenum">
              <a:rPr lang="zh-CN" altLang="en-AU" smtClean="0"/>
            </a:fld>
            <a:endParaRPr lang="en-AU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B5AE-7F61-43B3-8E96-BA0F369C1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45FD-982F-46D7-A114-0132B1C887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B5AE-7F61-43B3-8E96-BA0F369C1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45FD-982F-46D7-A114-0132B1C887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B5AE-7F61-43B3-8E96-BA0F369C1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45FD-982F-46D7-A114-0132B1C887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3D082-3F89-42DB-A674-704C77F71426}" type="datetime8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49749-E9D1-46F5-A47E-CE3AC5B4FA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9517D-0146-4E5D-B4CD-39245EBC835D}" type="datetime8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64EB2-95FC-4EE4-A7D9-0D4F447D86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622BC-6210-4A2D-AF35-D2F346BBDC2B}" type="datetime8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46CF4-D597-419E-BB6B-CE11322C458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B5AE-7F61-43B3-8E96-BA0F369C1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45FD-982F-46D7-A114-0132B1C887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B5AE-7F61-43B3-8E96-BA0F369C1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45FD-982F-46D7-A114-0132B1C887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B5AE-7F61-43B3-8E96-BA0F369C1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45FD-982F-46D7-A114-0132B1C887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B5AE-7F61-43B3-8E96-BA0F369C1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45FD-982F-46D7-A114-0132B1C887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B5AE-7F61-43B3-8E96-BA0F369C1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45FD-982F-46D7-A114-0132B1C887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B5AE-7F61-43B3-8E96-BA0F369C1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45FD-982F-46D7-A114-0132B1C887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B5AE-7F61-43B3-8E96-BA0F369C1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45FD-982F-46D7-A114-0132B1C887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B5AE-7F61-43B3-8E96-BA0F369C1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45FD-982F-46D7-A114-0132B1C887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0B5AE-7F61-43B3-8E96-BA0F369C1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45FD-982F-46D7-A114-0132B1C887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1" Type="http://schemas.openxmlformats.org/officeDocument/2006/relationships/notesSlide" Target="../notesSlides/notesSlide33.xml"/><Relationship Id="rId20" Type="http://schemas.openxmlformats.org/officeDocument/2006/relationships/vmlDrawing" Target="../drawings/vmlDrawing2.vml"/><Relationship Id="rId2" Type="http://schemas.openxmlformats.org/officeDocument/2006/relationships/image" Target="../media/image7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2.bin"/><Relationship Id="rId20" Type="http://schemas.openxmlformats.org/officeDocument/2006/relationships/notesSlide" Target="../notesSlides/notesSlide34.xml"/><Relationship Id="rId2" Type="http://schemas.openxmlformats.org/officeDocument/2006/relationships/image" Target="../media/image7.wmf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13.xml"/><Relationship Id="rId17" Type="http://schemas.openxmlformats.org/officeDocument/2006/relationships/image" Target="../media/image15.wmf"/><Relationship Id="rId16" Type="http://schemas.openxmlformats.org/officeDocument/2006/relationships/oleObject" Target="../embeddings/oleObject20.bin"/><Relationship Id="rId15" Type="http://schemas.openxmlformats.org/officeDocument/2006/relationships/image" Target="../media/image16.wmf"/><Relationship Id="rId14" Type="http://schemas.openxmlformats.org/officeDocument/2006/relationships/oleObject" Target="../embeddings/oleObject19.bin"/><Relationship Id="rId13" Type="http://schemas.openxmlformats.org/officeDocument/2006/relationships/oleObject" Target="../embeddings/oleObject18.bin"/><Relationship Id="rId12" Type="http://schemas.openxmlformats.org/officeDocument/2006/relationships/oleObject" Target="../embeddings/oleObject17.bin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第一部分 对称密码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012565"/>
          </a:xfrm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3200" b="1" dirty="0" smtClean="0"/>
              <a:t>19</a:t>
            </a:r>
            <a:r>
              <a:rPr lang="zh-CN" altLang="en-US" sz="3200" b="1" dirty="0" smtClean="0"/>
              <a:t>世纪，</a:t>
            </a:r>
            <a:r>
              <a:rPr lang="en-US" altLang="zh-CN" sz="3200" b="1" dirty="0" err="1" smtClean="0">
                <a:solidFill>
                  <a:schemeClr val="hlink"/>
                </a:solidFill>
              </a:rPr>
              <a:t>Kerckhoffs</a:t>
            </a:r>
            <a:r>
              <a:rPr lang="zh-CN" altLang="en-US" sz="3200" b="1" dirty="0" err="1" smtClean="0">
                <a:solidFill>
                  <a:schemeClr val="hlink"/>
                </a:solidFill>
              </a:rPr>
              <a:t>（</a:t>
            </a:r>
            <a:r>
              <a:rPr lang="en-US" altLang="zh-CN" sz="3200" b="1" dirty="0" err="1" smtClean="0">
                <a:solidFill>
                  <a:schemeClr val="hlink"/>
                </a:solidFill>
              </a:rPr>
              <a:t>柯克霍夫</a:t>
            </a:r>
            <a:r>
              <a:rPr lang="zh-CN" altLang="en-US" sz="3200" b="1" dirty="0" err="1" smtClean="0">
                <a:solidFill>
                  <a:schemeClr val="hlink"/>
                </a:solidFill>
              </a:rPr>
              <a:t>）准</a:t>
            </a:r>
            <a:r>
              <a:rPr lang="zh-CN" altLang="en-US" sz="3200" b="1" dirty="0" smtClean="0">
                <a:solidFill>
                  <a:schemeClr val="hlink"/>
                </a:solidFill>
              </a:rPr>
              <a:t>则</a:t>
            </a:r>
            <a:r>
              <a:rPr lang="zh-CN" altLang="en-US" sz="3200" b="1" dirty="0" smtClean="0"/>
              <a:t>：</a:t>
            </a:r>
            <a:endParaRPr lang="zh-CN" altLang="en-US" sz="3200" b="1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b="1" dirty="0" smtClean="0"/>
              <a:t>   系统的保密性</a:t>
            </a:r>
            <a:r>
              <a:rPr lang="zh-CN" altLang="en-US" sz="3200" b="1" dirty="0" smtClean="0">
                <a:solidFill>
                  <a:srgbClr val="3399FF"/>
                </a:solidFill>
              </a:rPr>
              <a:t>不依赖于</a:t>
            </a:r>
            <a:r>
              <a:rPr lang="zh-CN" altLang="en-US" sz="3200" b="1" dirty="0" smtClean="0"/>
              <a:t>对加密体制或</a:t>
            </a:r>
            <a:r>
              <a:rPr lang="zh-CN" altLang="en-US" sz="3200" b="1" dirty="0" smtClean="0">
                <a:solidFill>
                  <a:srgbClr val="3399FF"/>
                </a:solidFill>
              </a:rPr>
              <a:t>算法</a:t>
            </a:r>
            <a:r>
              <a:rPr lang="zh-CN" altLang="en-US" sz="3200" b="1" dirty="0" smtClean="0"/>
              <a:t>的保密，而</a:t>
            </a:r>
            <a:r>
              <a:rPr lang="zh-CN" altLang="en-US" sz="3200" b="1" dirty="0" smtClean="0">
                <a:solidFill>
                  <a:srgbClr val="FF3300"/>
                </a:solidFill>
              </a:rPr>
              <a:t>依赖于</a:t>
            </a:r>
            <a:r>
              <a:rPr lang="zh-CN" altLang="en-US" sz="3200" b="1" dirty="0" smtClean="0"/>
              <a:t>对</a:t>
            </a:r>
            <a:r>
              <a:rPr lang="zh-CN" altLang="en-US" sz="3200" b="1" dirty="0" smtClean="0">
                <a:solidFill>
                  <a:srgbClr val="FF3300"/>
                </a:solidFill>
              </a:rPr>
              <a:t>密钥</a:t>
            </a:r>
            <a:r>
              <a:rPr lang="zh-CN" altLang="en-US" sz="3200" b="1" dirty="0" smtClean="0"/>
              <a:t>的保密。</a:t>
            </a:r>
            <a:endParaRPr lang="en-US" altLang="zh-CN" sz="3200" b="1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b="1" dirty="0"/>
          </a:p>
          <a:p>
            <a:pPr>
              <a:lnSpc>
                <a:spcPct val="110000"/>
              </a:lnSpc>
              <a:buNone/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算法不需保密的优点：可以开发低成本的芯片以实现数据加</a:t>
            </a:r>
            <a:endParaRPr lang="en-US" altLang="zh-CN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密算法。</a:t>
            </a:r>
            <a:endParaRPr lang="zh-CN" altLang="en-US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32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2.1.1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密码体制的分类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" y="1600200"/>
            <a:ext cx="8885555" cy="452628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rgbClr val="4729C9"/>
                </a:solidFill>
              </a:rPr>
              <a:t>按转换明文为密文的运算类型分</a:t>
            </a:r>
            <a:endParaRPr lang="zh-CN" altLang="en-US" b="1" dirty="0" smtClean="0">
              <a:solidFill>
                <a:srgbClr val="4729C9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b="1" dirty="0" smtClean="0"/>
              <a:t>代替</a:t>
            </a:r>
            <a:r>
              <a:rPr lang="en-US" altLang="zh-CN" sz="2800" b="1" dirty="0" smtClean="0"/>
              <a:t>: </a:t>
            </a:r>
            <a:endParaRPr lang="en-US" altLang="zh-CN" sz="2800" b="1" dirty="0" smtClean="0"/>
          </a:p>
          <a:p>
            <a:pPr lvl="2" eaLnBrk="1" hangingPunct="1">
              <a:lnSpc>
                <a:spcPct val="110000"/>
              </a:lnSpc>
            </a:pPr>
            <a:r>
              <a:rPr lang="zh-CN" altLang="en-US" sz="2800" dirty="0" smtClean="0">
                <a:latin typeface="Times-Roman" charset="0"/>
              </a:rPr>
              <a:t>将明文字母替换成其他字母、数字或符号的方法</a:t>
            </a:r>
            <a:endParaRPr lang="en-US" altLang="zh-CN" sz="2800" b="1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b="1" dirty="0" smtClean="0"/>
              <a:t>置换</a:t>
            </a:r>
            <a:r>
              <a:rPr lang="en-US" altLang="zh-CN" sz="2800" b="1" dirty="0" smtClean="0"/>
              <a:t>: </a:t>
            </a:r>
            <a:endParaRPr lang="en-US" altLang="zh-CN" sz="2800" b="1" dirty="0" smtClean="0"/>
          </a:p>
          <a:p>
            <a:pPr lvl="2" eaLnBrk="1" hangingPunct="1">
              <a:lnSpc>
                <a:spcPct val="110000"/>
              </a:lnSpc>
            </a:pPr>
            <a:r>
              <a:rPr lang="zh-CN" altLang="en-US" sz="2800" dirty="0" smtClean="0">
                <a:latin typeface="Times-Roman" charset="0"/>
              </a:rPr>
              <a:t>明文中的元素重新排列</a:t>
            </a:r>
            <a:endParaRPr lang="en-US" altLang="zh-CN" sz="2800" dirty="0" smtClean="0">
              <a:latin typeface="Times-Roman" charset="0"/>
            </a:endParaRPr>
          </a:p>
          <a:p>
            <a:pPr lvl="2" eaLnBrk="1" hangingPunct="1">
              <a:lnSpc>
                <a:spcPct val="110000"/>
              </a:lnSpc>
              <a:buNone/>
            </a:pPr>
            <a:endParaRPr lang="en-US" altLang="zh-CN" sz="2800" dirty="0" smtClean="0">
              <a:latin typeface="Times-Roman" charset="0"/>
            </a:endParaRPr>
          </a:p>
          <a:p>
            <a:pPr lvl="2" eaLnBrk="1" hangingPunct="1">
              <a:lnSpc>
                <a:spcPct val="110000"/>
              </a:lnSpc>
              <a:buNone/>
            </a:pPr>
            <a:r>
              <a:rPr lang="zh-CN" altLang="en-US" sz="2800" dirty="0" smtClean="0">
                <a:latin typeface="Times-Roman" charset="0"/>
              </a:rPr>
              <a:t>基本要求：不允许信息丢失。</a:t>
            </a:r>
            <a:endParaRPr lang="zh-CN" altLang="en-US" sz="28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455" y="1367790"/>
            <a:ext cx="8452485" cy="5446395"/>
          </a:xfrm>
        </p:spPr>
        <p:txBody>
          <a:bodyPr>
            <a:normAutofit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4729C9"/>
                </a:solidFill>
              </a:rPr>
              <a:t>按所用的密钥数分</a:t>
            </a:r>
            <a:endParaRPr lang="zh-CN" altLang="en-US" sz="2800" b="1" dirty="0" smtClean="0">
              <a:solidFill>
                <a:srgbClr val="4729C9"/>
              </a:solidFill>
            </a:endParaRPr>
          </a:p>
          <a:p>
            <a:pPr lvl="1"/>
            <a:r>
              <a:rPr kumimoji="1"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单密钥密码（也称对称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秘密钥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私钥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传统密码）</a:t>
            </a:r>
            <a:endParaRPr kumimoji="1"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kumimoji="1" lang="zh-CN" altLang="en-US" sz="2800" dirty="0" smtClean="0"/>
              <a:t>优点：运行速度快，具有可靠的保密强度；</a:t>
            </a:r>
            <a:endParaRPr kumimoji="1" lang="zh-CN" altLang="en-US" sz="2800" dirty="0" smtClean="0"/>
          </a:p>
          <a:p>
            <a:pPr lvl="2"/>
            <a:r>
              <a:rPr kumimoji="1" lang="zh-CN" altLang="en-US" sz="2800" dirty="0" smtClean="0"/>
              <a:t>不足：不便密钥交换和管理。</a:t>
            </a:r>
            <a:endParaRPr kumimoji="1" lang="zh-CN" altLang="en-US" sz="2800" dirty="0" smtClean="0"/>
          </a:p>
          <a:p>
            <a:pPr lvl="1"/>
            <a:r>
              <a:rPr kumimoji="1"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双钥密码（也称非对称</a:t>
            </a:r>
            <a:r>
              <a:rPr kumimoji="1"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kumimoji="1"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公钥密码）</a:t>
            </a:r>
            <a:endParaRPr kumimoji="1"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r>
              <a:rPr kumimoji="1" lang="zh-CN" altLang="en-US" sz="2800" dirty="0" smtClean="0">
                <a:sym typeface="+mn-ea"/>
              </a:rPr>
              <a:t>优点：便于密钥交换和管理，还可用于消息认证（数字签名）；</a:t>
            </a:r>
            <a:endParaRPr kumimoji="1" lang="zh-CN" altLang="en-US" sz="2800" dirty="0" smtClean="0"/>
          </a:p>
          <a:p>
            <a:pPr lvl="2"/>
            <a:r>
              <a:rPr kumimoji="1" lang="zh-CN" altLang="en-US" sz="2800" dirty="0" smtClean="0">
                <a:sym typeface="+mn-ea"/>
              </a:rPr>
              <a:t>不足：运行速度缓慢，其安全性所依赖的数学难题的复杂性一般都未能证明。</a:t>
            </a:r>
            <a:endParaRPr kumimoji="1"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  <a:p>
            <a:pPr lvl="1"/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无密钥密码  （如单向、散列、随机化）</a:t>
            </a:r>
            <a:endParaRPr kumimoji="1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  <a:p>
            <a:pPr marL="457200" lvl="1" indent="0">
              <a:buNone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</a:t>
            </a:r>
            <a:endParaRPr kumimoji="1"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/>
            <a:endParaRPr kumimoji="1"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/>
            <a:endParaRPr kumimoji="1" lang="zh-CN" altLang="en-US" sz="2800" dirty="0" smtClean="0"/>
          </a:p>
          <a:p>
            <a:pPr marL="914400" lvl="2" indent="0">
              <a:buNone/>
            </a:pPr>
            <a:endParaRPr kumimoji="1" lang="zh-CN" altLang="en-US" sz="28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630" y="1268730"/>
            <a:ext cx="8229600" cy="5095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 smtClean="0"/>
              <a:t>一般说来，单钥密码体制（包括分组、序列密码）都是基于</a:t>
            </a:r>
            <a:r>
              <a:rPr kumimoji="1" lang="zh-CN" altLang="en-US" sz="2800" b="1" dirty="0" smtClean="0">
                <a:solidFill>
                  <a:srgbClr val="7A71F5"/>
                </a:solidFill>
              </a:rPr>
              <a:t>计算安全性</a:t>
            </a:r>
            <a:r>
              <a:rPr kumimoji="1" lang="zh-CN" altLang="en-US" sz="2800" b="1" dirty="0" smtClean="0"/>
              <a:t>的</a:t>
            </a:r>
            <a:endParaRPr kumimoji="1" lang="zh-CN" altLang="en-US" sz="2800" b="1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b="1" dirty="0" smtClean="0"/>
              <a:t>而双钥密码体制是基于</a:t>
            </a:r>
            <a:r>
              <a:rPr kumimoji="1" lang="zh-CN" altLang="en-US" sz="2800" b="1" dirty="0" smtClean="0">
                <a:solidFill>
                  <a:srgbClr val="7A71F5"/>
                </a:solidFill>
              </a:rPr>
              <a:t>可证明安全性</a:t>
            </a:r>
            <a:r>
              <a:rPr kumimoji="1" lang="zh-CN" altLang="en-US" sz="2800" b="1" dirty="0" smtClean="0"/>
              <a:t>的。</a:t>
            </a:r>
            <a:endParaRPr kumimoji="1" lang="zh-CN" altLang="en-US" sz="2800" b="1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b="1" dirty="0" smtClean="0"/>
              <a:t>这两种安全性都是从计算量来考虑，但不尽相同。</a:t>
            </a:r>
            <a:endParaRPr kumimoji="1" lang="zh-CN" altLang="en-US" sz="2800" b="1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sz="2800" b="1" u="sng" dirty="0" smtClean="0"/>
              <a:t>计算安全</a:t>
            </a:r>
            <a:r>
              <a:rPr kumimoji="1" lang="zh-CN" altLang="en-US" sz="2800" b="1" dirty="0" smtClean="0"/>
              <a:t>要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算出或估计出</a:t>
            </a:r>
            <a:r>
              <a:rPr kumimoji="1" lang="zh-CN" altLang="en-US" sz="2800" b="1" dirty="0" smtClean="0"/>
              <a:t>破译它的计算量下限</a:t>
            </a:r>
            <a:endParaRPr kumimoji="1" lang="zh-CN" altLang="en-US" sz="2800" b="1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sz="2800" b="1" u="sng" dirty="0" smtClean="0"/>
              <a:t>可证明安全</a:t>
            </a:r>
            <a:r>
              <a:rPr kumimoji="1" lang="zh-CN" altLang="en-US" sz="2800" b="1" dirty="0" smtClean="0"/>
              <a:t>则要从理论上</a:t>
            </a:r>
            <a:r>
              <a:rPr kumimoji="1" lang="zh-CN" altLang="en-US" sz="2800" b="1" dirty="0" smtClean="0">
                <a:solidFill>
                  <a:srgbClr val="FF0000"/>
                </a:solidFill>
              </a:rPr>
              <a:t>证明</a:t>
            </a:r>
            <a:r>
              <a:rPr kumimoji="1" lang="zh-CN" altLang="en-US" sz="2800" b="1" dirty="0" smtClean="0"/>
              <a:t>破译它的计算量不低于解已知数学难题的计算量。</a:t>
            </a:r>
            <a:endParaRPr kumimoji="1" lang="zh-CN" altLang="en-US" sz="2800" b="1" dirty="0" smtClean="0"/>
          </a:p>
          <a:p>
            <a:endParaRPr lang="zh-CN" altLang="en-US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80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solidFill>
                  <a:srgbClr val="4729C9"/>
                </a:solidFill>
              </a:rPr>
              <a:t>按处理明文的方法分：</a:t>
            </a:r>
            <a:endParaRPr lang="en-US" altLang="zh-CN" b="1" smtClean="0">
              <a:solidFill>
                <a:srgbClr val="4729C9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分组（块）密码</a:t>
            </a:r>
            <a:r>
              <a:rPr lang="zh-CN" altLang="en-US" smtClean="0"/>
              <a:t>：</a:t>
            </a:r>
            <a:r>
              <a:rPr lang="zh-CN" altLang="en-US" dirty="0">
                <a:sym typeface="+mn-ea"/>
              </a:rPr>
              <a:t>将明文消息分组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含有多个字符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，逐组进行加密</a:t>
            </a:r>
            <a:endParaRPr lang="zh-CN" altLang="en-US" dirty="0">
              <a:sym typeface="+mn-ea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zh-CN" b="1" smtClean="0"/>
              <a:t>   - </a:t>
            </a:r>
            <a:r>
              <a:rPr lang="zh-CN" altLang="en-US" b="1" smtClean="0"/>
              <a:t>特点：</a:t>
            </a:r>
            <a:r>
              <a:rPr kumimoji="1" lang="zh-CN" altLang="en-US" smtClean="0"/>
              <a:t>适合数据库加密，</a:t>
            </a:r>
            <a:r>
              <a:rPr kumimoji="1" lang="zh-CN" altLang="en-US" i="1" smtClean="0">
                <a:solidFill>
                  <a:schemeClr val="tx1"/>
                </a:solidFill>
              </a:rPr>
              <a:t>组内有错误扩散</a:t>
            </a:r>
            <a:r>
              <a:rPr kumimoji="1" lang="zh-CN" altLang="en-US" smtClean="0"/>
              <a:t>；一般用于公开的理论研究。</a:t>
            </a:r>
            <a:endParaRPr lang="en-US" altLang="zh-CN" b="1" smtClean="0"/>
          </a:p>
          <a:p>
            <a:pPr lvl="1" eaLnBrk="1" hangingPunct="1">
              <a:lnSpc>
                <a:spcPct val="110000"/>
              </a:lnSpc>
            </a:pPr>
            <a:r>
              <a:rPr kumimoji="1"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序列（流）密码</a:t>
            </a:r>
            <a:r>
              <a:rPr lang="zh-CN" altLang="en-US" b="1" smtClean="0"/>
              <a:t>：</a:t>
            </a:r>
            <a:r>
              <a:rPr lang="zh-CN" altLang="en-US" dirty="0">
                <a:sym typeface="+mn-ea"/>
              </a:rPr>
              <a:t>明文消息按字符或比特逐位加密（</a:t>
            </a:r>
            <a:r>
              <a:rPr lang="zh-CN" altLang="en-US" smtClean="0"/>
              <a:t>连续处理输入元素，每次输出一个 ）</a:t>
            </a:r>
            <a:endParaRPr lang="zh-CN" altLang="en-US" smtClean="0"/>
          </a:p>
          <a:p>
            <a:pPr lvl="1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1"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smtClean="0"/>
              <a:t> - 特点</a:t>
            </a:r>
            <a:r>
              <a:rPr kumimoji="1"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kumimoji="1" lang="zh-CN" altLang="en-US" smtClean="0"/>
              <a:t>加解密速度快，</a:t>
            </a:r>
            <a:r>
              <a:rPr kumimoji="1" lang="zh-CN" altLang="en-US" i="1" smtClean="0"/>
              <a:t>无错误扩散</a:t>
            </a:r>
            <a:r>
              <a:rPr kumimoji="1" lang="zh-CN" altLang="en-US" smtClean="0"/>
              <a:t>；一般用于实际的安全产品。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1763713" y="1844675"/>
            <a:ext cx="6477000" cy="3505200"/>
            <a:chOff x="1091" y="1525"/>
            <a:chExt cx="4080" cy="2208"/>
          </a:xfrm>
        </p:grpSpPr>
        <p:sp>
          <p:nvSpPr>
            <p:cNvPr id="14343" name="Text Box 4"/>
            <p:cNvSpPr txBox="1">
              <a:spLocks noChangeArrowheads="1"/>
            </p:cNvSpPr>
            <p:nvPr/>
          </p:nvSpPr>
          <p:spPr bwMode="auto">
            <a:xfrm>
              <a:off x="2147" y="1669"/>
              <a:ext cx="960" cy="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Times New Roman" panose="02020603050405020304" pitchFamily="18" charset="0"/>
                </a:rPr>
                <a:t>密钥流产生器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4" name="Line 5"/>
            <p:cNvSpPr>
              <a:spLocks noChangeShapeType="1"/>
            </p:cNvSpPr>
            <p:nvPr/>
          </p:nvSpPr>
          <p:spPr bwMode="auto">
            <a:xfrm>
              <a:off x="1091" y="2053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Text Box 6"/>
            <p:cNvSpPr txBox="1">
              <a:spLocks noChangeArrowheads="1"/>
            </p:cNvSpPr>
            <p:nvPr/>
          </p:nvSpPr>
          <p:spPr bwMode="auto">
            <a:xfrm>
              <a:off x="1187" y="1765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密钥</a:t>
              </a:r>
              <a:r>
                <a:rPr kumimoji="1" lang="en-US" altLang="en-US" sz="2400" b="1">
                  <a:latin typeface="Times New Roman" panose="02020603050405020304" pitchFamily="18" charset="0"/>
                </a:rPr>
                <a:t>k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6" name="Line 7"/>
            <p:cNvSpPr>
              <a:spLocks noChangeShapeType="1"/>
            </p:cNvSpPr>
            <p:nvPr/>
          </p:nvSpPr>
          <p:spPr bwMode="auto">
            <a:xfrm>
              <a:off x="2675" y="238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Oval 8"/>
            <p:cNvSpPr>
              <a:spLocks noChangeArrowheads="1"/>
            </p:cNvSpPr>
            <p:nvPr/>
          </p:nvSpPr>
          <p:spPr bwMode="auto">
            <a:xfrm>
              <a:off x="2483" y="2869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>
              <a:off x="2483" y="306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2675" y="2869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>
              <a:off x="1187" y="3109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Text Box 12"/>
            <p:cNvSpPr txBox="1">
              <a:spLocks noChangeArrowheads="1"/>
            </p:cNvSpPr>
            <p:nvPr/>
          </p:nvSpPr>
          <p:spPr bwMode="auto">
            <a:xfrm>
              <a:off x="1331" y="2821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明文</a:t>
              </a:r>
              <a:r>
                <a:rPr kumimoji="1" lang="en-US" altLang="en-US" sz="2400" b="1">
                  <a:latin typeface="Times New Roman" panose="02020603050405020304" pitchFamily="18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>
              <a:off x="2867" y="3109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Text Box 14"/>
            <p:cNvSpPr txBox="1">
              <a:spLocks noChangeArrowheads="1"/>
            </p:cNvSpPr>
            <p:nvPr/>
          </p:nvSpPr>
          <p:spPr bwMode="auto">
            <a:xfrm>
              <a:off x="3059" y="2773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密文</a:t>
              </a:r>
              <a:r>
                <a:rPr kumimoji="1" lang="en-US" altLang="en-US" sz="2400" b="1">
                  <a:latin typeface="Times New Roman" panose="02020603050405020304" pitchFamily="18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354" name="Text Box 15"/>
            <p:cNvSpPr txBox="1">
              <a:spLocks noChangeArrowheads="1"/>
            </p:cNvSpPr>
            <p:nvPr/>
          </p:nvSpPr>
          <p:spPr bwMode="auto">
            <a:xfrm>
              <a:off x="1235" y="3445"/>
              <a:ext cx="302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zh-CN" sz="2400" b="1">
                  <a:latin typeface="Times New Roman" panose="02020603050405020304" pitchFamily="18" charset="0"/>
                </a:rPr>
                <a:t>流密码体制模型</a:t>
              </a:r>
              <a:endParaRPr kumimoji="1" lang="zh-CN" altLang="en-U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4355" name="Line 16"/>
            <p:cNvSpPr>
              <a:spLocks noChangeShapeType="1"/>
            </p:cNvSpPr>
            <p:nvPr/>
          </p:nvSpPr>
          <p:spPr bwMode="auto">
            <a:xfrm flipV="1">
              <a:off x="2915" y="1813"/>
              <a:ext cx="124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Text Box 17"/>
            <p:cNvSpPr txBox="1">
              <a:spLocks noChangeArrowheads="1"/>
            </p:cNvSpPr>
            <p:nvPr/>
          </p:nvSpPr>
          <p:spPr bwMode="auto">
            <a:xfrm>
              <a:off x="3923" y="1525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异或运算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8306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流密码模型</a:t>
            </a:r>
            <a:endParaRPr lang="zh-CN" alt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66"/>
            <a:ext cx="8229600" cy="11398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2.1.2 </a:t>
            </a:r>
            <a:r>
              <a:rPr lang="zh-CN" altLang="en-US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密码分析学</a:t>
            </a:r>
            <a:r>
              <a:rPr lang="en-US" sz="21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Cryptanalysis</a:t>
            </a:r>
            <a:endParaRPr lang="en-AU" altLang="zh-CN" sz="21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00213"/>
            <a:ext cx="7816850" cy="4371975"/>
          </a:xfrm>
        </p:spPr>
        <p:txBody>
          <a:bodyPr>
            <a:normAutofit lnSpcReduction="10000"/>
          </a:bodyPr>
          <a:lstStyle/>
          <a:p>
            <a:pPr marL="812800" indent="-812800" eaLnBrk="1" hangingPunct="1"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</a:rPr>
              <a:t>典型目标：得到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密钥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，而不是仅仅得到单个密文对应的明文。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812800" indent="-812800" eaLnBrk="1" hangingPunct="1">
              <a:lnSpc>
                <a:spcPct val="120000"/>
              </a:lnSpc>
            </a:pPr>
            <a:r>
              <a:rPr lang="zh-CN" altLang="en-US" b="1" dirty="0" smtClean="0">
                <a:latin typeface="Times New Roman" panose="02020603050405020304" pitchFamily="18" charset="0"/>
              </a:rPr>
              <a:t>攻击传统密码体制的一般方法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marL="1168400" lvl="1" indent="-824230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密码分析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：利用</a:t>
            </a:r>
            <a:r>
              <a:rPr lang="zh-CN" altLang="en-US" b="1" dirty="0" smtClean="0">
                <a:solidFill>
                  <a:srgbClr val="4729C9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的性质和</a:t>
            </a:r>
            <a:r>
              <a:rPr lang="zh-CN" altLang="en-US" b="1" dirty="0" smtClean="0">
                <a:solidFill>
                  <a:srgbClr val="4729C9"/>
                </a:solidFill>
                <a:latin typeface="Times New Roman" panose="02020603050405020304" pitchFamily="18" charset="0"/>
              </a:rPr>
              <a:t>明文的特征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或某些</a:t>
            </a:r>
            <a:r>
              <a:rPr lang="zh-CN" altLang="en-US" b="1" dirty="0" smtClean="0">
                <a:solidFill>
                  <a:srgbClr val="4729C9"/>
                </a:solidFill>
                <a:latin typeface="Times New Roman" panose="02020603050405020304" pitchFamily="18" charset="0"/>
              </a:rPr>
              <a:t>明密文对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marL="1168400" lvl="1" indent="-824230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穷举攻击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： 对一条密文</a:t>
            </a:r>
            <a:r>
              <a:rPr lang="zh-CN" altLang="en-US" b="1" dirty="0" smtClean="0">
                <a:solidFill>
                  <a:srgbClr val="4729C9"/>
                </a:solidFill>
                <a:latin typeface="Times New Roman" panose="02020603050405020304" pitchFamily="18" charset="0"/>
              </a:rPr>
              <a:t>尝试所有可能的密钥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。平均而言，成功至少需要尝试所有可能密钥的一半。</a:t>
            </a:r>
            <a:endParaRPr lang="en-AU" altLang="zh-CN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1" name="Rectangle 5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229600" cy="92867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基于密码分析的攻击</a:t>
            </a:r>
            <a:endParaRPr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8183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5720" y="785794"/>
            <a:ext cx="8569325" cy="528641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71472" y="621508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加密算法起码要经得住已知明文攻击！！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404813"/>
            <a:ext cx="8524875" cy="5991225"/>
          </a:xfrm>
          <a:noFill/>
        </p:spPr>
        <p:txBody>
          <a:bodyPr/>
          <a:lstStyle/>
          <a:p>
            <a:pPr marL="287655" indent="-6350" eaLnBrk="1" hangingPunct="1">
              <a:buFont typeface="Wingdings" panose="05000000000000000000" pitchFamily="2" charset="2"/>
              <a:buNone/>
            </a:pPr>
            <a:endParaRPr lang="en-US" altLang="zh-CN" b="1" dirty="0" smtClean="0"/>
          </a:p>
          <a:p>
            <a:pPr marL="287655" indent="-6350"/>
            <a:r>
              <a:rPr lang="en-US" altLang="zh-CN" b="1" dirty="0" smtClean="0"/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一个加密算法是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7655" indent="-6350"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无条件安全的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AU" altLang="zh-CN" sz="2400" b="1" dirty="0" smtClean="0">
                <a:solidFill>
                  <a:schemeClr val="tx1"/>
                </a:solidFill>
              </a:rPr>
              <a:t> unconditional security</a:t>
            </a:r>
            <a:r>
              <a:rPr lang="en-AU" altLang="zh-CN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，如果算法产生的密文不能给出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惟一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决定相应明文的足够信息。此时无论敌手截获多少密文、花费多少时间，都不能解密密文。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78155" lvl="1" indent="0" eaLnBrk="1" hangingPunct="1"/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Shannon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指出，仅当密钥至少和明文一样长时，才能达到无条件安全。也就是说除了一次一密方案外，再无其他的加密方案是无条件安全的。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7655" indent="-6350"/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比无条件安全弱的一个概念是计算上安全的，加密算法只要满足以下两条准则之一就称为是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7655" indent="-6350"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计算上安全的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AU" altLang="zh-CN" sz="2400" b="1" dirty="0" smtClean="0">
                <a:solidFill>
                  <a:schemeClr val="tx1"/>
                </a:solidFill>
              </a:rPr>
              <a:t> computational security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78155" lvl="1" indent="0" eaLnBrk="1" hangingPunct="1"/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破译密文的代价超过被加密信息的价值。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78155" lvl="1" indent="0" eaLnBrk="1" hangingPunct="1"/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破译密文所花的时间超过信息的有用期。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310193" y="183515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两个概念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4375" y="1576388"/>
            <a:ext cx="8215313" cy="356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对称密码体制的分析依据：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lang="zh-CN" altLang="en-US" sz="2800" dirty="0" smtClean="0"/>
              <a:t>   明文的结构和模式在加密之后仍然保存了下来，</a:t>
            </a:r>
            <a:endParaRPr lang="en-US" altLang="zh-CN" sz="2800" dirty="0" smtClean="0"/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lang="zh-CN" altLang="en-US" sz="2800" dirty="0" smtClean="0"/>
              <a:t>   并能在密文中找到一些蛛丝马迹。</a:t>
            </a:r>
            <a:endParaRPr lang="en-US" altLang="zh-CN" sz="2800" dirty="0" smtClean="0"/>
          </a:p>
          <a:p>
            <a:pPr marL="285750" indent="-285750">
              <a:spcBef>
                <a:spcPct val="20000"/>
              </a:spcBef>
            </a:pPr>
            <a:r>
              <a:rPr lang="zh-CN" altLang="en-US" sz="2800" dirty="0" smtClean="0"/>
              <a:t>公钥密码体制</a:t>
            </a:r>
            <a:r>
              <a:rPr lang="zh-CN" altLang="en-US" sz="2800" dirty="0"/>
              <a:t>的分析依据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</a:pPr>
            <a:r>
              <a:rPr lang="zh-CN" altLang="en-US" sz="2800" dirty="0" smtClean="0"/>
              <a:t>    秘钥对的数学性质使得从一个秘钥推出另一个秘钥成为可能。</a:t>
            </a:r>
            <a:endParaRPr lang="en-US" altLang="zh-CN" sz="2800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endParaRPr lang="en-US" altLang="zh-CN" sz="2800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endParaRPr lang="en-US" altLang="zh-CN" sz="2800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endParaRPr kumimoji="0" lang="en-AU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传统加密技</a:t>
            </a:r>
            <a:r>
              <a:rPr lang="zh-CN" altLang="en-US" dirty="0" smtClean="0">
                <a:solidFill>
                  <a:schemeClr val="tx1"/>
                </a:solidFill>
              </a:rPr>
              <a:t>术 （理解）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分组密码和数据加密标准（掌握）</a:t>
            </a:r>
            <a:endParaRPr lang="en-US" altLang="zh-CN" dirty="0" smtClean="0"/>
          </a:p>
          <a:p>
            <a:r>
              <a:rPr lang="zh-CN" altLang="en-US" dirty="0" smtClean="0"/>
              <a:t>高级加密标准（掌握）</a:t>
            </a:r>
            <a:endParaRPr lang="en-US" altLang="zh-CN" dirty="0" smtClean="0"/>
          </a:p>
          <a:p>
            <a:r>
              <a:rPr lang="zh-CN" altLang="en-US" dirty="0" smtClean="0"/>
              <a:t>分组密码的工作模式（了解）</a:t>
            </a:r>
            <a:endParaRPr lang="en-US" altLang="zh-CN" dirty="0" smtClean="0"/>
          </a:p>
          <a:p>
            <a:r>
              <a:rPr lang="zh-CN" altLang="en-US" dirty="0" smtClean="0"/>
              <a:t>伪随机数的产生和流密码（了解）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穷举攻击：</a:t>
            </a:r>
            <a:endParaRPr lang="en-AU" altLang="zh-CN" sz="4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479" name="Group 47"/>
          <p:cNvGraphicFramePr>
            <a:graphicFrameLocks noGrp="1"/>
          </p:cNvGraphicFramePr>
          <p:nvPr/>
        </p:nvGraphicFramePr>
        <p:xfrm>
          <a:off x="533400" y="1125538"/>
          <a:ext cx="8077200" cy="4838702"/>
        </p:xfrm>
        <a:graphic>
          <a:graphicData uri="http://schemas.openxmlformats.org/drawingml/2006/table">
            <a:tbl>
              <a:tblPr/>
              <a:tblGrid>
                <a:gridCol w="1504950"/>
                <a:gridCol w="1936750"/>
                <a:gridCol w="2419350"/>
                <a:gridCol w="2216150"/>
              </a:tblGrid>
              <a:tr h="960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Key Size (bits)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Number of Alternative Keys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Time required at 1 decryption/µs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Time required at 10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decryptions/µs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= 4.3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10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µs = 35.8 minutes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2.15 milliseconds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= 7.2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10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µs = 1142 years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10.01 hours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= 3.4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10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127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µs = 5.4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10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years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5.4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10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years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168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= 3.7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10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167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µs = 5.9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10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years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5.9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10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years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 characters (permutation)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26! = 4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10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10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µs	= 6.4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10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years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6.4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10</a:t>
                      </a:r>
                      <a:r>
                        <a:rPr kumimoji="0" lang="en-US" altLang="zh-CN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years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非技术因素的攻击</a:t>
            </a:r>
            <a:endParaRPr lang="zh-CN" altLang="en-US" sz="4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79613" y="1700213"/>
            <a:ext cx="4537075" cy="3600450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社会工程</a:t>
            </a:r>
            <a:endParaRPr lang="en-US" altLang="zh-CN" sz="2800" b="1" smtClean="0"/>
          </a:p>
          <a:p>
            <a:pPr lvl="1" eaLnBrk="1" hangingPunct="1"/>
            <a:r>
              <a:rPr lang="zh-CN" altLang="en-AU" sz="2800" b="1" smtClean="0"/>
              <a:t>偷窃</a:t>
            </a:r>
            <a:endParaRPr lang="zh-CN" altLang="en-AU" sz="2800" smtClean="0"/>
          </a:p>
          <a:p>
            <a:pPr lvl="1" eaLnBrk="1" hangingPunct="1"/>
            <a:r>
              <a:rPr lang="zh-CN" altLang="en-AU" sz="2800" b="1" smtClean="0"/>
              <a:t>收买</a:t>
            </a:r>
            <a:endParaRPr lang="zh-CN" altLang="en-AU" sz="2800" smtClean="0"/>
          </a:p>
          <a:p>
            <a:pPr lvl="1" eaLnBrk="1" hangingPunct="1"/>
            <a:r>
              <a:rPr lang="zh-CN" altLang="en-AU" sz="2800" b="1" smtClean="0"/>
              <a:t>逼问</a:t>
            </a:r>
            <a:endParaRPr lang="zh-CN" altLang="en-AU" sz="2800" b="1" smtClean="0"/>
          </a:p>
          <a:p>
            <a:pPr lvl="1" eaLnBrk="1" hangingPunct="1"/>
            <a:r>
              <a:rPr lang="en-AU" altLang="zh-CN" sz="2800" b="1" smtClean="0"/>
              <a:t>…</a:t>
            </a:r>
            <a:endParaRPr lang="en-US" altLang="zh-CN" sz="2800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63" y="1916113"/>
            <a:ext cx="8018462" cy="3810000"/>
          </a:xfrm>
        </p:spPr>
        <p:txBody>
          <a:bodyPr/>
          <a:lstStyle/>
          <a:p>
            <a:pPr>
              <a:lnSpc>
                <a:spcPct val="110000"/>
              </a:lnSpc>
              <a:buSzPct val="95000"/>
            </a:pPr>
            <a:r>
              <a:rPr lang="zh-CN" altLang="en-US" b="1" dirty="0" smtClean="0">
                <a:latin typeface="宋体" panose="02010600030101010101" pitchFamily="2" charset="-122"/>
              </a:rPr>
              <a:t> 密码学还不是科学</a:t>
            </a:r>
            <a:r>
              <a:rPr lang="en-US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en-US" b="1" dirty="0" smtClean="0">
                <a:latin typeface="宋体" panose="02010600030101010101" pitchFamily="2" charset="-122"/>
              </a:rPr>
              <a:t>而是艺术</a:t>
            </a:r>
            <a:endParaRPr lang="zh-CN" altLang="en-US" b="1" dirty="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95000"/>
            </a:pPr>
            <a:r>
              <a:rPr lang="zh-CN" altLang="en-US" b="1" dirty="0" smtClean="0">
                <a:latin typeface="宋体" panose="02010600030101010101" pitchFamily="2" charset="-122"/>
              </a:rPr>
              <a:t> 出现一些密码算法和加密设备</a:t>
            </a:r>
            <a:endParaRPr lang="zh-CN" altLang="en-US" b="1" dirty="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95000"/>
            </a:pPr>
            <a:r>
              <a:rPr lang="zh-CN" altLang="en-US" b="1" dirty="0" smtClean="0">
                <a:latin typeface="宋体" panose="02010600030101010101" pitchFamily="2" charset="-122"/>
              </a:rPr>
              <a:t> 简单的密码分析手段出现</a:t>
            </a:r>
            <a:endParaRPr lang="zh-CN" altLang="en-US" b="1" dirty="0" smtClean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buSzPct val="95000"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主要特点</a:t>
            </a:r>
            <a:r>
              <a:rPr lang="zh-CN" altLang="en-US" b="1" dirty="0" smtClean="0">
                <a:latin typeface="宋体" panose="02010600030101010101" pitchFamily="2" charset="-122"/>
              </a:rPr>
              <a:t>：数据的安全基于算法的保密</a:t>
            </a:r>
            <a:endParaRPr lang="zh-CN" altLang="en-US" b="1" dirty="0" smtClean="0">
              <a:latin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4" y="4046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Part 2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：古典密码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12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仿宋_GB2312" pitchFamily="49" charset="-122"/>
              </a:rPr>
              <a:t>古典密码的加密方法一般是代替与置换，使用手工或机械变换的方式实现。</a:t>
            </a:r>
            <a:endParaRPr lang="zh-CN" altLang="en-US" dirty="0" smtClean="0"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仿宋_GB2312" pitchFamily="49" charset="-122"/>
              </a:rPr>
              <a:t>古典密码的代表密码体制主要有：单表代替密码、多表代替密码及转轮密码</a:t>
            </a:r>
            <a:endParaRPr lang="zh-CN" altLang="en-US" dirty="0" smtClean="0">
              <a:ea typeface="仿宋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仿宋_GB2312" pitchFamily="49" charset="-122"/>
              </a:rPr>
              <a:t>Caesar</a:t>
            </a:r>
            <a:r>
              <a:rPr lang="zh-CN" altLang="en-US" dirty="0" smtClean="0">
                <a:ea typeface="仿宋_GB2312" pitchFamily="49" charset="-122"/>
              </a:rPr>
              <a:t>密码就是一种典型的单表加密体制；</a:t>
            </a:r>
            <a:endParaRPr lang="zh-CN" altLang="en-US" dirty="0" smtClean="0">
              <a:ea typeface="仿宋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仿宋_GB2312" pitchFamily="49" charset="-122"/>
              </a:rPr>
              <a:t>多表代替密码有</a:t>
            </a:r>
            <a:r>
              <a:rPr lang="en-US" altLang="zh-CN" dirty="0" err="1" smtClean="0">
                <a:ea typeface="仿宋_GB2312" pitchFamily="49" charset="-122"/>
              </a:rPr>
              <a:t>Playfair</a:t>
            </a:r>
            <a:r>
              <a:rPr lang="zh-CN" altLang="en-US" dirty="0" smtClean="0">
                <a:ea typeface="仿宋_GB2312" pitchFamily="49" charset="-122"/>
              </a:rPr>
              <a:t>密码、</a:t>
            </a:r>
            <a:r>
              <a:rPr lang="en-US" altLang="zh-CN" dirty="0" smtClean="0">
                <a:ea typeface="仿宋_GB2312" pitchFamily="49" charset="-122"/>
              </a:rPr>
              <a:t>Hill</a:t>
            </a:r>
            <a:r>
              <a:rPr lang="zh-CN" altLang="en-US" dirty="0" smtClean="0">
                <a:ea typeface="仿宋_GB2312" pitchFamily="49" charset="-122"/>
              </a:rPr>
              <a:t>密码、</a:t>
            </a:r>
            <a:r>
              <a:rPr lang="en-US" altLang="zh-CN" dirty="0" err="1" smtClean="0">
                <a:ea typeface="仿宋_GB2312" pitchFamily="49" charset="-122"/>
              </a:rPr>
              <a:t>Vigenere</a:t>
            </a:r>
            <a:r>
              <a:rPr lang="zh-CN" altLang="en-US" dirty="0" smtClean="0">
                <a:ea typeface="仿宋_GB2312" pitchFamily="49" charset="-122"/>
              </a:rPr>
              <a:t>密码；</a:t>
            </a:r>
            <a:endParaRPr lang="zh-CN" altLang="en-US" dirty="0" smtClean="0">
              <a:ea typeface="仿宋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仿宋_GB2312" pitchFamily="49" charset="-122"/>
              </a:rPr>
              <a:t>著名的</a:t>
            </a:r>
            <a:r>
              <a:rPr lang="en-US" altLang="zh-CN" dirty="0" smtClean="0">
                <a:ea typeface="仿宋_GB2312" pitchFamily="49" charset="-122"/>
              </a:rPr>
              <a:t>Enigma</a:t>
            </a:r>
            <a:r>
              <a:rPr lang="zh-CN" altLang="en-US" dirty="0" smtClean="0">
                <a:ea typeface="仿宋_GB2312" pitchFamily="49" charset="-122"/>
              </a:rPr>
              <a:t>密码就是第二次世界大战中使用的转轮密码。</a:t>
            </a:r>
            <a:endParaRPr lang="zh-CN" altLang="en-US" dirty="0" smtClean="0">
              <a:ea typeface="仿宋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228600" y="685800"/>
          <a:ext cx="8839200" cy="533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4706620" imgH="2850515" progId="">
                  <p:embed/>
                </p:oleObj>
              </mc:Choice>
              <mc:Fallback>
                <p:oleObj name="Visio" r:id="rId1" imgW="4706620" imgH="2850515" progId="">
                  <p:embed/>
                  <p:pic>
                    <p:nvPicPr>
                      <p:cNvPr id="0" name="Object 4" descr="image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685800"/>
                        <a:ext cx="8839200" cy="5338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8229600" cy="1139825"/>
          </a:xfrm>
        </p:spPr>
        <p:txBody>
          <a:bodyPr/>
          <a:lstStyle/>
          <a:p>
            <a:pPr algn="l" eaLnBrk="1" hangingPunct="1"/>
            <a:r>
              <a:rPr lang="en-AU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§2.2 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代替技术</a:t>
            </a:r>
            <a:endParaRPr lang="zh-CN" altLang="en-AU" sz="40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628775"/>
            <a:ext cx="7959725" cy="39433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dirty="0" smtClean="0">
                <a:latin typeface="Times New Roman" panose="02020603050405020304" pitchFamily="18" charset="0"/>
              </a:rPr>
              <a:t>代替法：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 smtClean="0">
                <a:latin typeface="Times New Roman" panose="02020603050405020304" pitchFamily="18" charset="0"/>
              </a:rPr>
              <a:t>将明文字母替换成其他字母、数字或符号的方法</a:t>
            </a:r>
            <a:endParaRPr lang="zh-CN" altLang="en-US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8229600" cy="1139825"/>
          </a:xfrm>
        </p:spPr>
        <p:txBody>
          <a:bodyPr/>
          <a:lstStyle/>
          <a:p>
            <a:pPr algn="l" eaLnBrk="1" hangingPunct="1">
              <a:defRPr/>
            </a:pPr>
            <a:r>
              <a:rPr lang="en-AU" altLang="zh-CN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§2.2.1   </a:t>
            </a:r>
            <a:r>
              <a:rPr lang="zh-CN" altLang="en-US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恺撒密码  </a:t>
            </a:r>
            <a:r>
              <a:rPr lang="en-AU" altLang="zh-CN" sz="21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Caesar Cipher</a:t>
            </a:r>
            <a:endParaRPr lang="en-AU" altLang="zh-CN" sz="21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7704137" cy="2592388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600" b="1" dirty="0" smtClean="0"/>
              <a:t>由古罗马人</a:t>
            </a:r>
            <a:r>
              <a:rPr kumimoji="1" lang="en-US" altLang="zh-CN" sz="2600" b="1" dirty="0" smtClean="0"/>
              <a:t>Julius Caesar</a:t>
            </a:r>
            <a:r>
              <a:rPr kumimoji="1" lang="zh-CN" altLang="en-US" sz="2600" b="1" dirty="0" smtClean="0"/>
              <a:t>发明的一种密码体制，它是使用最早的密码体制之一。</a:t>
            </a:r>
            <a:endParaRPr lang="en-AU" altLang="zh-CN" sz="2600" b="1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AU" sz="2600" b="1" dirty="0" smtClean="0">
                <a:latin typeface="Times New Roman" panose="02020603050405020304" pitchFamily="18" charset="0"/>
              </a:rPr>
              <a:t>首先用在军事通信中</a:t>
            </a:r>
            <a:endParaRPr lang="en-AU" altLang="zh-CN" sz="2600" b="1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AU" sz="2600" b="1" dirty="0" smtClean="0">
                <a:latin typeface="Times New Roman" panose="02020603050405020304" pitchFamily="18" charset="0"/>
              </a:rPr>
              <a:t>替代原理</a:t>
            </a:r>
            <a:endParaRPr lang="zh-CN" altLang="en-AU" sz="2600" b="1" dirty="0" smtClean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zh-CN" altLang="en-AU" sz="2200" b="1" dirty="0" smtClean="0">
                <a:latin typeface="Times New Roman" panose="02020603050405020304" pitchFamily="18" charset="0"/>
              </a:rPr>
              <a:t>用字母后的第三个字母代替</a:t>
            </a:r>
            <a:endParaRPr lang="zh-CN" altLang="en-AU" sz="2200" b="1" dirty="0" smtClean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zh-CN" altLang="en-AU" sz="2200" b="1" dirty="0" smtClean="0">
                <a:latin typeface="Times New Roman" panose="02020603050405020304" pitchFamily="18" charset="0"/>
              </a:rPr>
              <a:t>字母表看作是循环的，即</a:t>
            </a:r>
            <a:r>
              <a:rPr lang="en-AU" altLang="zh-CN" sz="2200" b="1" dirty="0" smtClean="0">
                <a:latin typeface="Times New Roman" panose="02020603050405020304" pitchFamily="18" charset="0"/>
              </a:rPr>
              <a:t>z</a:t>
            </a:r>
            <a:r>
              <a:rPr lang="zh-CN" altLang="en-AU" sz="2200" b="1" dirty="0" smtClean="0">
                <a:latin typeface="Times New Roman" panose="02020603050405020304" pitchFamily="18" charset="0"/>
              </a:rPr>
              <a:t>后面的字母是</a:t>
            </a:r>
            <a:r>
              <a:rPr lang="en-AU" altLang="zh-CN" sz="2200" b="1" dirty="0" smtClean="0">
                <a:latin typeface="Times New Roman" panose="02020603050405020304" pitchFamily="18" charset="0"/>
              </a:rPr>
              <a:t>a</a:t>
            </a:r>
            <a:endParaRPr lang="en-AU" altLang="zh-CN" sz="2200" b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64603" name="Group 91"/>
          <p:cNvGraphicFramePr>
            <a:graphicFrameLocks noGrp="1"/>
          </p:cNvGraphicFramePr>
          <p:nvPr>
            <p:ph sz="half" idx="2"/>
          </p:nvPr>
        </p:nvGraphicFramePr>
        <p:xfrm>
          <a:off x="611188" y="4221163"/>
          <a:ext cx="7742238" cy="1639888"/>
        </p:xfrm>
        <a:graphic>
          <a:graphicData uri="http://schemas.openxmlformats.org/drawingml/2006/table">
            <a:tbl>
              <a:tblPr/>
              <a:tblGrid>
                <a:gridCol w="288925"/>
                <a:gridCol w="287338"/>
                <a:gridCol w="285750"/>
                <a:gridCol w="287337"/>
                <a:gridCol w="285750"/>
                <a:gridCol w="287338"/>
                <a:gridCol w="287337"/>
                <a:gridCol w="285750"/>
                <a:gridCol w="287338"/>
                <a:gridCol w="285750"/>
                <a:gridCol w="287337"/>
                <a:gridCol w="285750"/>
                <a:gridCol w="287338"/>
                <a:gridCol w="287337"/>
                <a:gridCol w="285750"/>
                <a:gridCol w="287338"/>
                <a:gridCol w="285750"/>
                <a:gridCol w="287337"/>
                <a:gridCol w="285750"/>
                <a:gridCol w="287338"/>
                <a:gridCol w="287337"/>
                <a:gridCol w="285750"/>
                <a:gridCol w="287338"/>
                <a:gridCol w="285750"/>
                <a:gridCol w="287337"/>
                <a:gridCol w="285750"/>
                <a:gridCol w="287338"/>
              </a:tblGrid>
              <a:tr h="820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明  文</a:t>
                      </a:r>
                      <a:endParaRPr kumimoji="0" lang="en-AU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密  文</a:t>
                      </a:r>
                      <a:endParaRPr kumimoji="0" lang="en-AU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恺撒密码的一般形式</a:t>
            </a:r>
            <a:endParaRPr lang="zh-CN" altLang="en-US" sz="3200" dirty="0" smtClean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620000" cy="4343400"/>
          </a:xfrm>
        </p:spPr>
        <p:txBody>
          <a:bodyPr/>
          <a:lstStyle/>
          <a:p>
            <a:r>
              <a:rPr kumimoji="1" lang="zh-CN" altLang="en-US" sz="2800" b="1" dirty="0" smtClean="0"/>
              <a:t>将英文字母表移</a:t>
            </a:r>
            <a:r>
              <a:rPr kumimoji="1" lang="en-US" altLang="zh-CN" sz="2800" b="1" dirty="0" smtClean="0"/>
              <a:t>k</a:t>
            </a:r>
            <a:r>
              <a:rPr kumimoji="1" lang="zh-CN" altLang="en-US" sz="2800" b="1" dirty="0" smtClean="0"/>
              <a:t>（</a:t>
            </a:r>
            <a:r>
              <a:rPr kumimoji="1" lang="en-US" altLang="zh-CN" sz="2800" b="1" dirty="0" smtClean="0"/>
              <a:t>0≤k&lt;26</a:t>
            </a:r>
            <a:r>
              <a:rPr kumimoji="1" lang="zh-CN" altLang="en-US" sz="2800" b="1" dirty="0" smtClean="0"/>
              <a:t>）位得到替换表，则得一般的</a:t>
            </a:r>
            <a:r>
              <a:rPr kumimoji="1" lang="en-US" altLang="zh-CN" sz="2800" b="1" dirty="0" smtClean="0"/>
              <a:t>Caesar</a:t>
            </a:r>
            <a:r>
              <a:rPr kumimoji="1" lang="zh-CN" altLang="en-US" sz="2800" b="1" dirty="0" smtClean="0"/>
              <a:t>算法。</a:t>
            </a:r>
            <a:endParaRPr lang="zh-CN" altLang="en-US" sz="2800" b="1" dirty="0" smtClean="0"/>
          </a:p>
          <a:p>
            <a:r>
              <a:rPr lang="zh-CN" altLang="en-US" sz="2800" b="1" dirty="0" smtClean="0"/>
              <a:t>共有</a:t>
            </a:r>
            <a:r>
              <a:rPr lang="en-US" altLang="zh-CN" sz="2800" b="1" dirty="0" smtClean="0"/>
              <a:t>26</a:t>
            </a:r>
            <a:r>
              <a:rPr lang="zh-CN" altLang="en-US" sz="2800" b="1" dirty="0" smtClean="0"/>
              <a:t>种可能的密码算法（</a:t>
            </a:r>
            <a:r>
              <a:rPr lang="en-US" altLang="zh-CN" sz="2800" b="1" dirty="0" smtClean="0"/>
              <a:t>25</a:t>
            </a:r>
            <a:r>
              <a:rPr lang="zh-CN" altLang="en-US" sz="2800" b="1" dirty="0" smtClean="0"/>
              <a:t>种可用）</a:t>
            </a:r>
            <a:endParaRPr lang="zh-CN" altLang="en-US" sz="2800" b="1" dirty="0" smtClean="0"/>
          </a:p>
          <a:p>
            <a:r>
              <a:rPr lang="zh-CN" altLang="en-US" sz="2800" b="1" dirty="0" smtClean="0"/>
              <a:t>将每个字母分配一个数值，如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＝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b=1</a:t>
            </a:r>
            <a:r>
              <a:rPr lang="zh-CN" altLang="en-US" sz="2800" b="1" dirty="0" smtClean="0"/>
              <a:t>等，则算法可表示为：</a:t>
            </a:r>
            <a:endParaRPr lang="zh-CN" altLang="en-US" sz="2800" b="1" dirty="0" smtClean="0"/>
          </a:p>
          <a:p>
            <a:pPr lvl="1"/>
            <a:r>
              <a:rPr lang="zh-CN" altLang="en-US" sz="2400" b="1" dirty="0" smtClean="0"/>
              <a:t>加密算法：</a:t>
            </a:r>
            <a:r>
              <a:rPr lang="en-AU" altLang="zh-CN" sz="2800" b="1" i="1" dirty="0" smtClean="0"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en-AU" altLang="zh-CN" sz="2800" b="1" dirty="0" smtClean="0">
                <a:latin typeface="楷体_GB2312" pitchFamily="49" charset="-122"/>
                <a:ea typeface="楷体_GB2312" pitchFamily="49" charset="-122"/>
              </a:rPr>
              <a:t>= E(p) = (p</a:t>
            </a:r>
            <a:r>
              <a:rPr lang="en-AU" altLang="zh-CN" sz="2800" b="1" i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AU" altLang="zh-CN" sz="2800" b="1" dirty="0" smtClean="0">
                <a:latin typeface="楷体_GB2312" pitchFamily="49" charset="-122"/>
                <a:ea typeface="楷体_GB2312" pitchFamily="49" charset="-122"/>
              </a:rPr>
              <a:t>+ </a:t>
            </a:r>
            <a:r>
              <a:rPr lang="en-AU" altLang="zh-CN" sz="2800" b="1" i="1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AU" altLang="zh-CN" sz="2800" b="1" dirty="0" smtClean="0">
                <a:latin typeface="楷体_GB2312" pitchFamily="49" charset="-122"/>
                <a:ea typeface="楷体_GB2312" pitchFamily="49" charset="-122"/>
              </a:rPr>
              <a:t>) mod (26)</a:t>
            </a:r>
            <a:endParaRPr lang="en-AU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AU" sz="2400" b="1" dirty="0" smtClean="0"/>
              <a:t>解密算法：</a:t>
            </a:r>
            <a:r>
              <a:rPr lang="en-AU" altLang="zh-CN" sz="2800" b="1" i="1" dirty="0" smtClean="0"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en-AU" altLang="zh-CN" sz="2800" b="1" dirty="0" smtClean="0">
                <a:latin typeface="楷体_GB2312" pitchFamily="49" charset="-122"/>
                <a:ea typeface="楷体_GB2312" pitchFamily="49" charset="-122"/>
              </a:rPr>
              <a:t>= D(c) = (c </a:t>
            </a:r>
            <a:r>
              <a:rPr lang="en-AU" altLang="zh-CN" sz="2800" b="1" dirty="0" smtClean="0">
                <a:latin typeface="Arial Unicode MS" panose="020B0604020202020204" charset="-122"/>
                <a:ea typeface="楷体_GB2312" pitchFamily="49" charset="-122"/>
              </a:rPr>
              <a:t>– </a:t>
            </a:r>
            <a:r>
              <a:rPr lang="en-AU" altLang="zh-CN" sz="2800" b="1" i="1" dirty="0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AU" altLang="zh-CN" sz="2800" b="1" dirty="0" smtClean="0">
                <a:latin typeface="楷体_GB2312" pitchFamily="49" charset="-122"/>
                <a:ea typeface="楷体_GB2312" pitchFamily="49" charset="-122"/>
              </a:rPr>
              <a:t>) mod (26)</a:t>
            </a: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恺撒密码 </a:t>
            </a: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加密</a:t>
            </a:r>
            <a:endParaRPr lang="zh-CN" altLang="en-US" sz="4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76400"/>
            <a:ext cx="8280400" cy="4454525"/>
          </a:xfrm>
        </p:spPr>
        <p:txBody>
          <a:bodyPr>
            <a:normAutofit lnSpcReduction="10000"/>
          </a:bodyPr>
          <a:lstStyle/>
          <a:p>
            <a:pPr marL="812800" indent="-812800" eaLnBrk="1" hangingPunct="1">
              <a:lnSpc>
                <a:spcPct val="110000"/>
              </a:lnSpc>
            </a:pPr>
            <a:r>
              <a:rPr lang="zh-CN" altLang="en-US" b="1" dirty="0" smtClean="0">
                <a:latin typeface="Times New Roman" panose="02020603050405020304" pitchFamily="18" charset="0"/>
              </a:rPr>
              <a:t>方式一：公式计算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marL="1168400" lvl="1" indent="-824230" eaLnBrk="1" hangingPunct="1">
              <a:lnSpc>
                <a:spcPct val="110000"/>
              </a:lnSpc>
            </a:pPr>
            <a:r>
              <a:rPr lang="zh-CN" altLang="en-US" b="1" dirty="0" smtClean="0">
                <a:latin typeface="Times New Roman" panose="02020603050405020304" pitchFamily="18" charset="0"/>
              </a:rPr>
              <a:t>明文编码：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marL="1168400" lvl="1" indent="-824230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如</a:t>
            </a:r>
            <a:r>
              <a:rPr lang="en-US" altLang="zh-CN" b="1" dirty="0" smtClean="0">
                <a:latin typeface="Times New Roman" panose="02020603050405020304" pitchFamily="18" charset="0"/>
              </a:rPr>
              <a:t>a=0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b=1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…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z=25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，则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marL="1168400" lvl="1" indent="-824230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zh-CN" altLang="en-US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  明文</a:t>
            </a:r>
            <a:r>
              <a:rPr lang="en-US" altLang="zh-CN" b="1" dirty="0" smtClean="0">
                <a:latin typeface="Times New Roman" panose="02020603050405020304" pitchFamily="18" charset="0"/>
              </a:rPr>
              <a:t>P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＝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…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b="1" baseline="-25000" dirty="0" err="1" smtClean="0">
                <a:latin typeface="Times New Roman" panose="02020603050405020304" pitchFamily="18" charset="0"/>
              </a:rPr>
              <a:t>n</a:t>
            </a:r>
            <a:endParaRPr lang="en-US" altLang="zh-CN" b="1" baseline="-25000" dirty="0" smtClean="0">
              <a:latin typeface="Times New Roman" panose="02020603050405020304" pitchFamily="18" charset="0"/>
            </a:endParaRPr>
          </a:p>
          <a:p>
            <a:pPr marL="1168400" lvl="1" indent="-824230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（加密）运算：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b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＝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+ k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mod  26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  <a:r>
              <a:rPr lang="en-US" altLang="zh-CN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＝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1,2,…,n</a:t>
            </a: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1168400" lvl="1" indent="-824230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endParaRPr lang="en-US" altLang="zh-CN" b="1" dirty="0" smtClean="0">
              <a:latin typeface="Times New Roman" panose="02020603050405020304" pitchFamily="18" charset="0"/>
            </a:endParaRPr>
          </a:p>
          <a:p>
            <a:pPr marL="812800" indent="-812800" eaLnBrk="1" hangingPunct="1"/>
            <a:r>
              <a:rPr lang="zh-CN" altLang="en-US" b="1" dirty="0" smtClean="0"/>
              <a:t>方式二：查表</a:t>
            </a: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恺撒密码 </a:t>
            </a: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解密</a:t>
            </a:r>
            <a:endParaRPr lang="zh-CN" altLang="en-US" sz="4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172450" cy="3024188"/>
          </a:xfrm>
        </p:spPr>
        <p:txBody>
          <a:bodyPr/>
          <a:lstStyle/>
          <a:p>
            <a:pPr marL="812800" indent="-812800" eaLnBrk="1" hangingPunct="1">
              <a:lnSpc>
                <a:spcPct val="120000"/>
              </a:lnSpc>
            </a:pPr>
            <a:r>
              <a:rPr lang="zh-CN" altLang="en-US" b="1" dirty="0" smtClean="0"/>
              <a:t>方式一：公式计算</a:t>
            </a:r>
            <a:endParaRPr lang="zh-CN" altLang="en-US" b="1" dirty="0" smtClean="0"/>
          </a:p>
          <a:p>
            <a:pPr marL="1168400" lvl="1" indent="-824230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hlink"/>
                </a:solidFill>
              </a:rPr>
              <a:t>密文</a:t>
            </a:r>
            <a:r>
              <a:rPr lang="en-US" altLang="zh-CN" b="1" dirty="0" smtClean="0"/>
              <a:t>C </a:t>
            </a:r>
            <a:r>
              <a:rPr lang="zh-CN" altLang="en-US" b="1" dirty="0" smtClean="0"/>
              <a:t>＝ </a:t>
            </a:r>
            <a:r>
              <a:rPr lang="en-US" altLang="zh-CN" b="1" dirty="0" smtClean="0"/>
              <a:t>c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c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…</a:t>
            </a:r>
            <a:r>
              <a:rPr lang="en-US" altLang="zh-CN" b="1" dirty="0" err="1" smtClean="0"/>
              <a:t>c</a:t>
            </a:r>
            <a:r>
              <a:rPr lang="en-US" altLang="zh-CN" b="1" baseline="-25000" dirty="0" err="1" smtClean="0"/>
              <a:t>n</a:t>
            </a:r>
            <a:endParaRPr lang="en-US" altLang="zh-CN" b="1" baseline="-25000" dirty="0" smtClean="0"/>
          </a:p>
          <a:p>
            <a:pPr marL="1168400" lvl="1" indent="-824230"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b="1" dirty="0" smtClean="0"/>
              <a:t>（解密）运算：</a:t>
            </a:r>
            <a:r>
              <a:rPr lang="en-US" altLang="zh-CN" b="1" dirty="0" smtClean="0"/>
              <a:t>P</a:t>
            </a:r>
            <a:r>
              <a:rPr lang="en-US" altLang="zh-CN" b="1" baseline="-25000" dirty="0" smtClean="0"/>
              <a:t>i </a:t>
            </a:r>
            <a:r>
              <a:rPr lang="zh-CN" altLang="en-US" b="1" dirty="0" smtClean="0"/>
              <a:t>＝ </a:t>
            </a:r>
            <a:r>
              <a:rPr lang="en-US" altLang="zh-CN" b="1" dirty="0" err="1" smtClean="0"/>
              <a:t>c</a:t>
            </a:r>
            <a:r>
              <a:rPr lang="en-US" altLang="zh-CN" b="1" baseline="-25000" dirty="0" err="1" smtClean="0"/>
              <a:t>i</a:t>
            </a:r>
            <a:r>
              <a:rPr lang="en-US" altLang="zh-CN" b="1" baseline="-25000" dirty="0" smtClean="0"/>
              <a:t> </a:t>
            </a:r>
            <a:r>
              <a:rPr lang="en-US" altLang="zh-CN" b="1" dirty="0" smtClean="0"/>
              <a:t>- k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mod  26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1,2,…,n</a:t>
            </a:r>
            <a:endParaRPr lang="en-US" altLang="zh-CN" b="1" dirty="0" smtClean="0"/>
          </a:p>
          <a:p>
            <a:pPr marL="812800" indent="-812800" eaLnBrk="1" hangingPunct="1">
              <a:lnSpc>
                <a:spcPct val="120000"/>
              </a:lnSpc>
            </a:pPr>
            <a:endParaRPr lang="zh-CN" altLang="en-US" sz="1200" b="1" dirty="0" smtClean="0"/>
          </a:p>
          <a:p>
            <a:pPr marL="812800" indent="-812800" eaLnBrk="1" hangingPunct="1">
              <a:lnSpc>
                <a:spcPct val="120000"/>
              </a:lnSpc>
            </a:pPr>
            <a:r>
              <a:rPr lang="zh-CN" altLang="en-US" b="1" dirty="0" smtClean="0"/>
              <a:t>方式二：查表（例</a:t>
            </a:r>
            <a:r>
              <a:rPr lang="en-US" altLang="zh-CN" b="1" dirty="0" smtClean="0"/>
              <a:t>k=3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8342" name="Group 646"/>
          <p:cNvGraphicFramePr>
            <a:graphicFrameLocks noGrp="1"/>
          </p:cNvGraphicFramePr>
          <p:nvPr>
            <p:ph type="tbl" idx="4294967295"/>
          </p:nvPr>
        </p:nvGraphicFramePr>
        <p:xfrm>
          <a:off x="179388" y="4149725"/>
          <a:ext cx="8785225" cy="1655763"/>
        </p:xfrm>
        <a:graphic>
          <a:graphicData uri="http://schemas.openxmlformats.org/drawingml/2006/table">
            <a:tbl>
              <a:tblPr/>
              <a:tblGrid>
                <a:gridCol w="338137"/>
                <a:gridCol w="330200"/>
                <a:gridCol w="331788"/>
                <a:gridCol w="330200"/>
                <a:gridCol w="330200"/>
                <a:gridCol w="331787"/>
                <a:gridCol w="330200"/>
                <a:gridCol w="330200"/>
                <a:gridCol w="331788"/>
                <a:gridCol w="330200"/>
                <a:gridCol w="330200"/>
                <a:gridCol w="331787"/>
                <a:gridCol w="330200"/>
                <a:gridCol w="330200"/>
                <a:gridCol w="331788"/>
                <a:gridCol w="328612"/>
                <a:gridCol w="330200"/>
                <a:gridCol w="330200"/>
                <a:gridCol w="330200"/>
                <a:gridCol w="331788"/>
                <a:gridCol w="330200"/>
                <a:gridCol w="330200"/>
                <a:gridCol w="331787"/>
                <a:gridCol w="330200"/>
                <a:gridCol w="330200"/>
                <a:gridCol w="241300"/>
                <a:gridCol w="271463"/>
              </a:tblGrid>
              <a:tr h="828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密文</a:t>
                      </a:r>
                      <a:endParaRPr kumimoji="0" lang="zh-CN" alt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7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  <a:cs typeface="Times New Roman" panose="02020603050405020304" pitchFamily="18" charset="0"/>
                        </a:rPr>
                        <a:t>明文</a:t>
                      </a:r>
                      <a:endParaRPr kumimoji="0" lang="zh-CN" alt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vert="eaVert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636838"/>
            <a:ext cx="7848600" cy="151288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600" b="1" dirty="0" smtClean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第二章 传统加密技术</a:t>
            </a:r>
            <a:endParaRPr lang="en-AU" altLang="zh-CN" sz="4600" b="1" dirty="0" smtClean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对恺撒</a:t>
            </a:r>
            <a:r>
              <a:rPr lang="zh-CN" altLang="en-AU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密码的密码分析</a:t>
            </a:r>
            <a:r>
              <a:rPr lang="en-AU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AU" altLang="zh-CN" sz="40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30725"/>
          </a:xfrm>
        </p:spPr>
        <p:txBody>
          <a:bodyPr/>
          <a:lstStyle/>
          <a:p>
            <a:pPr marL="812800" indent="-812800" eaLnBrk="1" hangingPunct="1"/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恺撒</a:t>
            </a:r>
            <a:r>
              <a:rPr lang="zh-CN" altLang="en-AU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密码的三个特征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1139825" lvl="1" indent="-812800" eaLnBrk="1" hangingPunct="1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加密和解密算法已知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1139825" lvl="1" indent="-812800" eaLnBrk="1" hangingPunct="1"/>
            <a:r>
              <a:rPr lang="zh-CN" altLang="en-AU" sz="2800" b="1" dirty="0" smtClean="0">
                <a:latin typeface="楷体_GB2312" pitchFamily="49" charset="-122"/>
                <a:ea typeface="楷体_GB2312" pitchFamily="49" charset="-122"/>
              </a:rPr>
              <a:t>需尝试的密钥只有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25</a:t>
            </a:r>
            <a:r>
              <a:rPr lang="zh-CN" altLang="en-AU" sz="2800" b="1" dirty="0" smtClean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AU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en-AU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1139825" lvl="1" indent="-812800" eaLnBrk="1" hangingPunct="1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所破译的明文语言已知，其意义易于识别</a:t>
            </a: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812800" indent="-812800" eaLnBrk="1" hangingPunct="1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这三个特征使穷举攻击很容易实现</a:t>
            </a: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1139825" lvl="1" indent="-812800" eaLnBrk="1" hangingPunct="1">
              <a:buFont typeface="Symbol" panose="05050102010706020507" pitchFamily="18" charset="2"/>
              <a:buNone/>
            </a:pPr>
            <a:endParaRPr lang="en-AU" altLang="zh-CN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ltGray">
          <a:xfrm>
            <a:off x="0" y="117475"/>
            <a:ext cx="9144000" cy="6740307"/>
          </a:xfrm>
          <a:prstGeom prst="rect">
            <a:avLst/>
          </a:prstGeom>
          <a:noFill/>
          <a:ln w="9525" cap="rnd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AU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AU" sz="2400" dirty="0" smtClean="0">
                <a:ea typeface="宋体" panose="02010600030101010101" pitchFamily="2" charset="-122"/>
              </a:rPr>
              <a:t>解密 </a:t>
            </a:r>
            <a:r>
              <a:rPr lang="en-AU" altLang="zh-CN" sz="2400" dirty="0" err="1" smtClean="0">
                <a:ea typeface="宋体" panose="02010600030101010101" pitchFamily="2" charset="-122"/>
              </a:rPr>
              <a:t>ciphertext</a:t>
            </a:r>
            <a:r>
              <a:rPr lang="en-AU" altLang="zh-CN" sz="2400" dirty="0" smtClean="0">
                <a:ea typeface="宋体" panose="02010600030101010101" pitchFamily="2" charset="-122"/>
              </a:rPr>
              <a:t> "</a:t>
            </a:r>
            <a:r>
              <a:rPr kumimoji="1" lang="en-US" altLang="zh-CN" sz="24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PHHW PH DIWHU WKH WRJD SDUWB </a:t>
            </a:r>
            <a:r>
              <a:rPr lang="en-AU" altLang="zh-CN" sz="2400" dirty="0" smtClean="0">
                <a:ea typeface="宋体" panose="02010600030101010101" pitchFamily="2" charset="-122"/>
              </a:rPr>
              <a:t>"</a:t>
            </a:r>
            <a:endParaRPr lang="en-AU" altLang="zh-CN" sz="2400" dirty="0" smtClean="0">
              <a:ea typeface="宋体" panose="02010600030101010101" pitchFamily="2" charset="-122"/>
            </a:endParaRPr>
          </a:p>
          <a:p>
            <a:pPr eaLnBrk="0" hangingPunct="0"/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PHHW PH DIWHU WKH WRJD SDUWB</a:t>
            </a:r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1	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oggv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og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chvgt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vjg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vqic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rctva</a:t>
            </a:r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2	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nffu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nf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bgufs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uif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uphb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qbsuz</a:t>
            </a:r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3	meet me after the toga party</a:t>
            </a:r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4	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ldds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ld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zesdq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sgd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snfz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ozqsx</a:t>
            </a:r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9</a:t>
            </a:r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endParaRPr kumimoji="1"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25	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qiix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qi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ejxiv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xli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xske</a:t>
            </a:r>
            <a:r>
              <a:rPr kumimoji="1"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</a:rPr>
              <a:t>tevxc</a:t>
            </a:r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1571612"/>
            <a:ext cx="664637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12800" indent="-812800"/>
            <a:r>
              <a:rPr lang="zh-CN" altLang="en-AU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抗攻击分析</a:t>
            </a:r>
            <a:r>
              <a:rPr lang="zh-CN" altLang="en-AU" sz="28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812800" indent="-812800"/>
            <a:endParaRPr lang="zh-CN" altLang="en-AU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1139825" lvl="1" indent="-812800"/>
            <a:r>
              <a:rPr lang="zh-CN" altLang="en-AU" sz="2800" b="1" dirty="0" smtClean="0">
                <a:latin typeface="楷体_GB2312" pitchFamily="49" charset="-122"/>
                <a:ea typeface="楷体_GB2312" pitchFamily="49" charset="-122"/>
              </a:rPr>
              <a:t>使明文的语言未知：如将明文压缩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1139825" lvl="1" indent="-812800"/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1139825" lvl="1" indent="-812800"/>
            <a:endParaRPr lang="zh-CN" altLang="en-AU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1139825" lvl="1" indent="-812800"/>
            <a:r>
              <a:rPr lang="zh-CN" altLang="en-AU" sz="2800" b="1" dirty="0" smtClean="0">
                <a:latin typeface="楷体_GB2312" pitchFamily="49" charset="-122"/>
                <a:ea typeface="楷体_GB2312" pitchFamily="49" charset="-122"/>
              </a:rPr>
              <a:t>加大密钥空间：如允许字母的任意替代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1139825" lvl="1" indent="-812800"/>
            <a:endParaRPr lang="zh-CN" altLang="en-AU" sz="2800" b="1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§2.2.2 </a:t>
            </a:r>
            <a:r>
              <a:rPr lang="zh-CN" altLang="en-AU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单表代替密码</a:t>
            </a:r>
            <a:endParaRPr lang="en-AU" altLang="zh-CN" sz="4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8774"/>
            <a:ext cx="8820472" cy="396046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 smtClean="0"/>
              <a:t>置换：有限元素的集合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的置换是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的所有元素的有序排列，且每个元素只出现一次。</a:t>
            </a:r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/>
            <a:r>
              <a:rPr lang="zh-CN" altLang="en-AU" dirty="0" smtClean="0"/>
              <a:t>不是简单</a:t>
            </a:r>
            <a:r>
              <a:rPr lang="zh-CN" altLang="en-AU" dirty="0" smtClean="0">
                <a:solidFill>
                  <a:srgbClr val="FF0000"/>
                </a:solidFill>
              </a:rPr>
              <a:t>有序</a:t>
            </a:r>
            <a:r>
              <a:rPr lang="zh-CN" altLang="en-AU" dirty="0" smtClean="0"/>
              <a:t>地字母移位 </a:t>
            </a:r>
            <a:endParaRPr lang="en-US" altLang="zh-CN" dirty="0" smtClean="0"/>
          </a:p>
          <a:p>
            <a:pPr eaLnBrk="1" hangingPunct="1"/>
            <a:endParaRPr lang="zh-CN" altLang="en-AU" dirty="0" smtClean="0"/>
          </a:p>
          <a:p>
            <a:pPr eaLnBrk="1" hangingPunct="1"/>
            <a:r>
              <a:rPr lang="zh-CN" altLang="en-AU" dirty="0" smtClean="0"/>
              <a:t>每个明文字母映射到一个不同的</a:t>
            </a:r>
            <a:r>
              <a:rPr lang="zh-CN" altLang="en-AU" dirty="0" smtClean="0">
                <a:solidFill>
                  <a:srgbClr val="FF0000"/>
                </a:solidFill>
              </a:rPr>
              <a:t>随机</a:t>
            </a:r>
            <a:r>
              <a:rPr lang="zh-CN" altLang="en-AU" dirty="0" smtClean="0"/>
              <a:t>密文字母</a:t>
            </a:r>
            <a:r>
              <a:rPr lang="zh-CN" altLang="en-US" dirty="0" smtClean="0"/>
              <a:t>，这种方法称为单表代替密码。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AU" altLang="zh-CN" dirty="0" smtClean="0"/>
              <a:t> </a:t>
            </a:r>
            <a:endParaRPr lang="en-AU" altLang="zh-CN" dirty="0" smtClean="0"/>
          </a:p>
          <a:p>
            <a:pPr eaLnBrk="1" hangingPunct="1"/>
            <a:r>
              <a:rPr lang="zh-CN" altLang="en-AU" dirty="0" smtClean="0"/>
              <a:t>密钥数目：</a:t>
            </a:r>
            <a:r>
              <a:rPr lang="en-AU" altLang="zh-CN" dirty="0" smtClean="0"/>
              <a:t> 26</a:t>
            </a:r>
            <a:r>
              <a:rPr lang="zh-CN" altLang="en-AU" dirty="0" smtClean="0"/>
              <a:t>！</a:t>
            </a:r>
            <a:r>
              <a:rPr lang="en-AU" altLang="zh-CN" dirty="0" smtClean="0"/>
              <a:t> </a:t>
            </a:r>
            <a:endParaRPr lang="en-AU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单表代换密码分析</a:t>
            </a:r>
            <a:endParaRPr lang="en-AU" altLang="zh-CN" sz="4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628775"/>
            <a:ext cx="6048375" cy="36718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AU" sz="3200" b="1" smtClean="0">
                <a:latin typeface="楷体_GB2312" pitchFamily="49" charset="-122"/>
                <a:ea typeface="楷体_GB2312" pitchFamily="49" charset="-122"/>
              </a:rPr>
              <a:t>密钥空间：</a:t>
            </a:r>
            <a:endParaRPr lang="zh-CN" altLang="en-AU" sz="3200" b="1" smtClean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AU" altLang="zh-CN" sz="2800" b="1" smtClean="0">
                <a:latin typeface="楷体_GB2312" pitchFamily="49" charset="-122"/>
                <a:ea typeface="楷体_GB2312" pitchFamily="49" charset="-122"/>
              </a:rPr>
              <a:t> 26!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＞</a:t>
            </a:r>
            <a:r>
              <a:rPr lang="en-AU" altLang="zh-CN" sz="2800" b="1" smtClean="0">
                <a:latin typeface="楷体_GB2312" pitchFamily="49" charset="-122"/>
                <a:ea typeface="楷体_GB2312" pitchFamily="49" charset="-122"/>
              </a:rPr>
              <a:t> 4 x 10</a:t>
            </a:r>
            <a:r>
              <a:rPr lang="en-AU" altLang="zh-CN" sz="2800" b="1" baseline="30000" smtClean="0">
                <a:latin typeface="楷体_GB2312" pitchFamily="49" charset="-122"/>
                <a:ea typeface="楷体_GB2312" pitchFamily="49" charset="-122"/>
              </a:rPr>
              <a:t>26</a:t>
            </a:r>
            <a:r>
              <a:rPr lang="en-AU" altLang="zh-CN" sz="2800" b="1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AU" sz="2800" b="1" smtClean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zh-CN" altLang="en-AU" sz="2800" b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大于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56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DES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的密钥空间。</a:t>
            </a:r>
            <a:endParaRPr lang="zh-CN" altLang="en-US" sz="28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AU" sz="3200" b="1" smtClean="0">
                <a:latin typeface="楷体_GB2312" pitchFamily="49" charset="-122"/>
                <a:ea typeface="楷体_GB2312" pitchFamily="49" charset="-122"/>
              </a:rPr>
              <a:t>貌似安全，实则不然</a:t>
            </a:r>
            <a:r>
              <a:rPr lang="en-AU" altLang="zh-CN" sz="3200" b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AU" sz="3200" b="1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AU" sz="3200" b="1" smtClean="0"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－基于语言统计规律仍可破译</a:t>
            </a:r>
            <a:endParaRPr lang="zh-CN" altLang="en-AU" sz="2800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AU" sz="3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语言的冗余与密码分析</a:t>
            </a:r>
            <a:endParaRPr lang="en-AU" altLang="zh-CN" sz="38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75" y="1600200"/>
            <a:ext cx="7148513" cy="3197225"/>
          </a:xfrm>
        </p:spPr>
        <p:txBody>
          <a:bodyPr/>
          <a:lstStyle/>
          <a:p>
            <a:pPr eaLnBrk="1" hangingPunct="1"/>
            <a:r>
              <a:rPr lang="zh-CN" altLang="en-AU" b="1" smtClean="0"/>
              <a:t>人类的语言是有冗余的</a:t>
            </a:r>
            <a:r>
              <a:rPr lang="en-AU" altLang="zh-CN" b="1" smtClean="0"/>
              <a:t> </a:t>
            </a:r>
            <a:endParaRPr lang="en-AU" altLang="zh-CN" b="1" smtClean="0"/>
          </a:p>
          <a:p>
            <a:pPr eaLnBrk="1" hangingPunct="1"/>
            <a:r>
              <a:rPr lang="zh-CN" altLang="en-AU" b="1" smtClean="0"/>
              <a:t>字母的使用频率是不同的</a:t>
            </a:r>
            <a:endParaRPr lang="en-AU" altLang="zh-CN" b="1" smtClean="0"/>
          </a:p>
          <a:p>
            <a:pPr marL="742950" lvl="1" indent="-285750" eaLnBrk="1" hangingPunct="1"/>
            <a:r>
              <a:rPr lang="zh-CN" altLang="en-AU" b="1" smtClean="0"/>
              <a:t>在英语中</a:t>
            </a:r>
            <a:r>
              <a:rPr lang="en-AU" altLang="zh-CN" b="1" smtClean="0"/>
              <a:t>E</a:t>
            </a:r>
            <a:r>
              <a:rPr lang="zh-CN" altLang="en-AU" b="1" smtClean="0"/>
              <a:t>使用的频率最高</a:t>
            </a:r>
            <a:endParaRPr lang="en-AU" altLang="zh-CN" b="1" smtClean="0"/>
          </a:p>
          <a:p>
            <a:pPr marL="742950" lvl="1" indent="-285750" eaLnBrk="1" hangingPunct="1"/>
            <a:r>
              <a:rPr lang="zh-CN" altLang="en-AU" b="1" smtClean="0"/>
              <a:t>有些字母使用较少</a:t>
            </a:r>
            <a:endParaRPr lang="en-AU" altLang="zh-CN" b="1" smtClean="0"/>
          </a:p>
          <a:p>
            <a:pPr eaLnBrk="1" hangingPunct="1"/>
            <a:r>
              <a:rPr lang="zh-CN" altLang="en-AU" b="1" smtClean="0"/>
              <a:t>单字母、双字母、三字母组合统计</a:t>
            </a:r>
            <a:endParaRPr lang="en-AU" altLang="zh-CN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AU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英语字母使用频率</a:t>
            </a:r>
            <a:endParaRPr lang="en-AU" altLang="zh-CN" sz="40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175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395288" y="981075"/>
            <a:ext cx="8424862" cy="5040313"/>
          </a:xfr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712968" cy="4175919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b="1" dirty="0" smtClean="0">
                <a:latin typeface="Times New Roman" panose="02020603050405020304" pitchFamily="18" charset="0"/>
              </a:rPr>
              <a:t>单表代替缺陷是：密文带有原始字母使用频率的一些统计学特征。</a:t>
            </a: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600" b="1" dirty="0" smtClean="0">
                <a:latin typeface="Times New Roman" panose="02020603050405020304" pitchFamily="18" charset="0"/>
              </a:rPr>
              <a:t>对策：每个字母提供多种代换。</a:t>
            </a: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600" b="1" dirty="0" smtClean="0">
                <a:latin typeface="Times New Roman" panose="02020603050405020304" pitchFamily="18" charset="0"/>
              </a:rPr>
              <a:t>缺点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：明文中的每个元素仅仅对密文中的一个元素产生影响，为消除多字母语法模式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比如双字母音节）。</a:t>
            </a:r>
            <a:endParaRPr lang="zh-CN" altLang="en-US" sz="2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600" b="1" dirty="0" smtClean="0">
                <a:latin typeface="Times New Roman" panose="02020603050405020304" pitchFamily="18" charset="0"/>
              </a:rPr>
              <a:t>解决方法：</a:t>
            </a: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600" b="1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对明文中的多个字母一起加密；</a:t>
            </a: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600" b="1" dirty="0" smtClean="0">
                <a:latin typeface="Times New Roman" panose="02020603050405020304" pitchFamily="18" charset="0"/>
              </a:rPr>
              <a:t>      多表代替</a:t>
            </a:r>
            <a:endParaRPr lang="en-AU" altLang="zh-CN" sz="26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730" y="1639570"/>
            <a:ext cx="8637905" cy="452628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AU" sz="2600" b="1" dirty="0" smtClean="0">
                <a:latin typeface="Times New Roman" panose="02020603050405020304" pitchFamily="18" charset="0"/>
              </a:rPr>
              <a:t>最著名的多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字母</a:t>
            </a:r>
            <a:r>
              <a:rPr lang="zh-CN" altLang="en-AU" sz="2600" b="1" dirty="0" smtClean="0">
                <a:latin typeface="Times New Roman" panose="02020603050405020304" pitchFamily="18" charset="0"/>
              </a:rPr>
              <a:t>代替密码</a:t>
            </a:r>
            <a:r>
              <a:rPr lang="en-AU" altLang="zh-CN" sz="2600" b="1" dirty="0" smtClean="0">
                <a:latin typeface="Times New Roman" panose="02020603050405020304" pitchFamily="18" charset="0"/>
              </a:rPr>
              <a:t>——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600" b="1" dirty="0" err="1" smtClean="0">
                <a:latin typeface="Times New Roman" panose="02020603050405020304" pitchFamily="18" charset="0"/>
              </a:rPr>
              <a:t>Playfair</a:t>
            </a:r>
            <a:r>
              <a:rPr lang="zh-CN" altLang="en-AU" sz="2600" b="1" dirty="0" smtClean="0">
                <a:latin typeface="Times New Roman" panose="02020603050405020304" pitchFamily="18" charset="0"/>
              </a:rPr>
              <a:t>密码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:</a:t>
            </a:r>
            <a:endParaRPr lang="en-AU" altLang="zh-CN" sz="2600" dirty="0" smtClean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AU" altLang="zh-CN" sz="2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Charles Wheatstone </a:t>
            </a:r>
            <a:r>
              <a:rPr lang="zh-CN" altLang="en-AU" sz="2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于</a:t>
            </a:r>
            <a:r>
              <a:rPr lang="en-AU" altLang="zh-CN" sz="2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1854</a:t>
            </a:r>
            <a:r>
              <a:rPr lang="zh-CN" altLang="en-AU" sz="2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年发明</a:t>
            </a:r>
            <a:r>
              <a:rPr lang="en-AU" altLang="zh-CN" sz="2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AU" sz="2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用其朋友</a:t>
            </a:r>
            <a:r>
              <a:rPr lang="en-AU" altLang="zh-CN" sz="2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Baron </a:t>
            </a:r>
            <a:r>
              <a:rPr lang="en-AU" altLang="zh-CN" sz="2200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Playfair</a:t>
            </a:r>
            <a:r>
              <a:rPr lang="en-AU" altLang="zh-CN" sz="2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AU" sz="2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命名</a:t>
            </a:r>
            <a:endParaRPr lang="zh-CN" altLang="en-AU" sz="2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AU" sz="2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把明文中的双字母音节作为一个单元并将其转换成密文的“双字母音节”</a:t>
            </a:r>
            <a:endParaRPr lang="zh-CN" altLang="en-AU" sz="2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AU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§2.2.3 </a:t>
            </a:r>
            <a:r>
              <a:rPr lang="en-AU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Playfair</a:t>
            </a:r>
            <a:r>
              <a:rPr lang="zh-CN" altLang="en-AU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密码</a:t>
            </a:r>
            <a:endParaRPr lang="en-AU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Playfair</a:t>
            </a:r>
            <a:r>
              <a:rPr lang="zh-CN" altLang="en-AU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密钥矩阵</a:t>
            </a:r>
            <a:endParaRPr lang="en-AU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84313"/>
            <a:ext cx="8229600" cy="27130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 5 x 5  </a:t>
            </a:r>
            <a:r>
              <a:rPr lang="zh-CN" altLang="en-AU" b="1" smtClean="0">
                <a:latin typeface="Times New Roman" panose="02020603050405020304" pitchFamily="18" charset="0"/>
              </a:rPr>
              <a:t>字母矩阵</a:t>
            </a:r>
            <a:endParaRPr lang="zh-CN" altLang="en-AU" b="1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AU" b="1" smtClean="0">
                <a:latin typeface="Times New Roman" panose="02020603050405020304" pitchFamily="18" charset="0"/>
              </a:rPr>
              <a:t>从左到右，从上到下：</a:t>
            </a:r>
            <a:endParaRPr lang="zh-CN" altLang="en-AU" b="1" smtClean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zh-CN" altLang="en-AU" b="1" smtClean="0">
                <a:latin typeface="Times New Roman" panose="02020603050405020304" pitchFamily="18" charset="0"/>
              </a:rPr>
              <a:t>填写密钥单词</a:t>
            </a:r>
            <a:endParaRPr lang="zh-CN" altLang="en-AU" b="1" smtClean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zh-CN" altLang="en-AU" b="1" smtClean="0">
                <a:latin typeface="Times New Roman" panose="02020603050405020304" pitchFamily="18" charset="0"/>
              </a:rPr>
              <a:t>用其他字母填写剩下的空缺</a:t>
            </a:r>
            <a:endParaRPr lang="en-AU" altLang="zh-CN" b="1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I = J</a:t>
            </a:r>
            <a:endParaRPr lang="en-AU" altLang="zh-CN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80949" name="Group 53"/>
          <p:cNvGraphicFramePr>
            <a:graphicFrameLocks noGrp="1"/>
          </p:cNvGraphicFramePr>
          <p:nvPr/>
        </p:nvGraphicFramePr>
        <p:xfrm>
          <a:off x="2627313" y="3644900"/>
          <a:ext cx="4724400" cy="2229803"/>
        </p:xfrm>
        <a:graphic>
          <a:graphicData uri="http://schemas.openxmlformats.org/drawingml/2006/table">
            <a:tbl>
              <a:tblPr/>
              <a:tblGrid>
                <a:gridCol w="946150"/>
                <a:gridCol w="942975"/>
                <a:gridCol w="911225"/>
                <a:gridCol w="977900"/>
                <a:gridCol w="94615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581F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581FD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581F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581FD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581F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581FD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581F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581FD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581F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581FD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581F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581FD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581F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581FD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581FD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581FD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I/J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80728"/>
            <a:ext cx="822960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AU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§2.1 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对称密码的模型</a:t>
            </a:r>
            <a:endParaRPr lang="en-AU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60848"/>
            <a:ext cx="8104216" cy="41767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SzPct val="75000"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传统密码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常规密码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私钥密码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单钥密码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conventional / </a:t>
            </a:r>
            <a:r>
              <a:rPr lang="en-AU" altLang="zh-CN" sz="2800" b="1" dirty="0" smtClean="0">
                <a:latin typeface="Times New Roman" panose="02020603050405020304" pitchFamily="18" charset="0"/>
              </a:rPr>
              <a:t>private-key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 / single-key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75000"/>
            </a:pPr>
            <a:r>
              <a:rPr lang="zh-CN" altLang="en-AU" sz="2800" b="1" dirty="0" smtClean="0">
                <a:latin typeface="Times New Roman" panose="02020603050405020304" pitchFamily="18" charset="0"/>
              </a:rPr>
              <a:t>发送方和接收方共享一个共同的密钥</a:t>
            </a:r>
            <a:br>
              <a:rPr lang="zh-CN" altLang="en-AU" sz="2800" b="1" dirty="0" smtClean="0">
                <a:latin typeface="Times New Roman" panose="02020603050405020304" pitchFamily="18" charset="0"/>
              </a:rPr>
            </a:br>
            <a:r>
              <a:rPr lang="en-AU" altLang="zh-CN" sz="2800" b="1" dirty="0" smtClean="0">
                <a:latin typeface="Times New Roman" panose="02020603050405020304" pitchFamily="18" charset="0"/>
              </a:rPr>
              <a:t>sender and recipient share a common key</a:t>
            </a:r>
            <a:endParaRPr lang="en-AU" altLang="zh-CN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75000"/>
            </a:pPr>
            <a:r>
              <a:rPr lang="zh-CN" altLang="en-AU" sz="2800" b="1" dirty="0" smtClean="0">
                <a:latin typeface="Times New Roman" panose="02020603050405020304" pitchFamily="18" charset="0"/>
              </a:rPr>
              <a:t>所有的传统密码算法都是私钥密码</a:t>
            </a:r>
            <a:endParaRPr lang="zh-CN" altLang="en-AU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75000"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20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世纪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70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年代以前私钥密码是唯一类型</a:t>
            </a:r>
            <a:endParaRPr lang="zh-CN" altLang="en-US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75000"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至今仍广泛应用</a:t>
            </a:r>
            <a:endParaRPr lang="en-AU" altLang="zh-CN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9552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Part 1</a:t>
            </a:r>
            <a:r>
              <a:rPr kumimoji="0" lang="zh-CN" altLang="en-US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：对称密码的概念</a:t>
            </a:r>
            <a:endParaRPr kumimoji="0" lang="en-AU" altLang="zh-CN" sz="4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61287" cy="4608512"/>
          </a:xfrm>
        </p:spPr>
        <p:txBody>
          <a:bodyPr/>
          <a:lstStyle/>
          <a:p>
            <a:pPr marL="812800" indent="-812800" eaLnBrk="1" hangingPunct="1"/>
            <a:r>
              <a:rPr lang="zh-CN" altLang="en-US" b="1" smtClean="0"/>
              <a:t>加密</a:t>
            </a:r>
            <a:endParaRPr lang="en-US" altLang="zh-CN" b="1" smtClean="0"/>
          </a:p>
          <a:p>
            <a:pPr marL="1168400" lvl="1" indent="-824230" eaLnBrk="1" hangingPunct="1"/>
            <a:r>
              <a:rPr lang="zh-CN" altLang="en-US" b="1" smtClean="0"/>
              <a:t>明文分组（填充）：</a:t>
            </a:r>
            <a:r>
              <a:rPr lang="en-US" altLang="zh-CN" b="1" smtClean="0"/>
              <a:t>2</a:t>
            </a:r>
            <a:r>
              <a:rPr lang="zh-CN" altLang="en-US" b="1" smtClean="0"/>
              <a:t>个字母／组</a:t>
            </a:r>
            <a:endParaRPr lang="zh-CN" altLang="en-US" b="1" smtClean="0"/>
          </a:p>
          <a:p>
            <a:pPr marL="1168400" lvl="1" indent="-824230" eaLnBrk="1" hangingPunct="1"/>
            <a:r>
              <a:rPr lang="zh-CN" altLang="en-US" b="1" smtClean="0"/>
              <a:t>同行字母对加密：循环向右，</a:t>
            </a:r>
            <a:r>
              <a:rPr lang="en-US" altLang="zh-CN" b="1" smtClean="0"/>
              <a:t>ei→FK</a:t>
            </a:r>
            <a:endParaRPr lang="en-US" altLang="zh-CN" b="1" smtClean="0"/>
          </a:p>
          <a:p>
            <a:pPr marL="1168400" lvl="1" indent="-824230" eaLnBrk="1" hangingPunct="1"/>
            <a:r>
              <a:rPr lang="zh-CN" altLang="en-US" b="1" smtClean="0"/>
              <a:t>同列字母对加密：循环向下，</a:t>
            </a:r>
            <a:r>
              <a:rPr lang="en-US" altLang="zh-CN" b="1" smtClean="0"/>
              <a:t>cu→EM</a:t>
            </a:r>
            <a:r>
              <a:rPr lang="zh-CN" altLang="en-US" b="1" smtClean="0"/>
              <a:t>，</a:t>
            </a:r>
            <a:r>
              <a:rPr lang="en-US" altLang="zh-CN" b="1" smtClean="0"/>
              <a:t>xi→AS</a:t>
            </a:r>
            <a:endParaRPr lang="en-US" altLang="zh-CN" b="1" smtClean="0"/>
          </a:p>
          <a:p>
            <a:pPr marL="1168400" lvl="1" indent="-824230" eaLnBrk="1" hangingPunct="1"/>
            <a:r>
              <a:rPr lang="zh-CN" altLang="en-US" b="1" smtClean="0"/>
              <a:t>其它字母对加密：矩形对角线字母，且按行排序，</a:t>
            </a:r>
            <a:r>
              <a:rPr lang="en-US" altLang="zh-CN" b="1" smtClean="0"/>
              <a:t>hs→BP</a:t>
            </a:r>
            <a:r>
              <a:rPr lang="zh-CN" altLang="en-US" b="1" smtClean="0"/>
              <a:t>，</a:t>
            </a:r>
            <a:r>
              <a:rPr lang="en-US" altLang="zh-CN" b="1" smtClean="0"/>
              <a:t>es→IL</a:t>
            </a:r>
            <a:r>
              <a:rPr lang="zh-CN" altLang="en-US" b="1" smtClean="0"/>
              <a:t>（或</a:t>
            </a:r>
            <a:r>
              <a:rPr lang="en-US" altLang="zh-CN" b="1" smtClean="0"/>
              <a:t>JL</a:t>
            </a:r>
            <a:r>
              <a:rPr lang="zh-CN" altLang="en-US" b="1" smtClean="0"/>
              <a:t>）</a:t>
            </a:r>
            <a:endParaRPr lang="zh-CN" altLang="en-US" b="1" smtClean="0"/>
          </a:p>
          <a:p>
            <a:pPr marL="812800" indent="-812800" eaLnBrk="1" hangingPunct="1"/>
            <a:r>
              <a:rPr lang="zh-CN" altLang="en-US" b="1" smtClean="0"/>
              <a:t>解密</a:t>
            </a:r>
            <a:endParaRPr lang="zh-CN" altLang="en-US" b="1" smtClean="0"/>
          </a:p>
          <a:p>
            <a:pPr marL="1168400" lvl="1" indent="-824230" eaLnBrk="1" hangingPunct="1"/>
            <a:r>
              <a:rPr lang="zh-CN" altLang="en-US" b="1" smtClean="0"/>
              <a:t>加密的逆向操作</a:t>
            </a:r>
            <a:endParaRPr lang="zh-CN" altLang="en-US" b="1" smtClean="0"/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en-AU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Playfair</a:t>
            </a:r>
            <a:r>
              <a:rPr lang="zh-CN" altLang="en-AU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密码的加</a:t>
            </a:r>
            <a:r>
              <a:rPr lang="en-AU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AU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解密步骤</a:t>
            </a:r>
            <a:endParaRPr lang="en-AU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Playfair</a:t>
            </a:r>
            <a:r>
              <a:rPr lang="zh-CN" altLang="en-AU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密码安全性分析</a:t>
            </a:r>
            <a:endParaRPr lang="en-AU" altLang="zh-CN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600200"/>
            <a:ext cx="8229600" cy="45307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AU" b="1" smtClean="0"/>
              <a:t>安全性优于简单的单表代换密码</a:t>
            </a:r>
            <a:endParaRPr lang="zh-CN" altLang="en-AU" b="1" smtClean="0"/>
          </a:p>
          <a:p>
            <a:pPr marL="742950" lvl="1" indent="-285750" eaLnBrk="1" hangingPunct="1"/>
            <a:r>
              <a:rPr lang="zh-CN" altLang="en-US" b="1" smtClean="0"/>
              <a:t>共有</a:t>
            </a:r>
            <a:r>
              <a:rPr lang="en-US" altLang="zh-CN" b="1" smtClean="0"/>
              <a:t>26x26</a:t>
            </a:r>
            <a:r>
              <a:rPr lang="zh-CN" altLang="en-US" b="1" smtClean="0"/>
              <a:t>个字母对，判断单个字母对困难</a:t>
            </a:r>
            <a:endParaRPr lang="zh-CN" altLang="en-US" b="1" smtClean="0"/>
          </a:p>
          <a:p>
            <a:pPr marL="742950" lvl="1" indent="-285750" eaLnBrk="1" hangingPunct="1"/>
            <a:r>
              <a:rPr lang="zh-CN" altLang="en-US" b="1" smtClean="0"/>
              <a:t>字母对的相对频率的统计规律低于单个字母的</a:t>
            </a:r>
            <a:endParaRPr lang="zh-CN" altLang="en-AU" b="1" smtClean="0"/>
          </a:p>
          <a:p>
            <a:pPr marL="742950" lvl="1" indent="-285750" eaLnBrk="1" hangingPunct="1">
              <a:buFont typeface="Wingdings" panose="05000000000000000000" pitchFamily="2" charset="2"/>
              <a:buChar char="Ø"/>
            </a:pPr>
            <a:r>
              <a:rPr lang="zh-CN" altLang="en-US" b="1" smtClean="0"/>
              <a:t>利用频率分析字母对较困难</a:t>
            </a:r>
            <a:endParaRPr lang="zh-CN" altLang="en-US" b="1" smtClean="0"/>
          </a:p>
          <a:p>
            <a:pPr eaLnBrk="1" hangingPunct="1"/>
            <a:r>
              <a:rPr lang="zh-CN" altLang="en-AU" b="1" smtClean="0"/>
              <a:t>在</a:t>
            </a:r>
            <a:r>
              <a:rPr lang="en-AU" altLang="zh-CN" b="1" smtClean="0"/>
              <a:t>WW</a:t>
            </a:r>
            <a:r>
              <a:rPr lang="zh-CN" altLang="en-AU" b="1" smtClean="0"/>
              <a:t>中使用多年</a:t>
            </a:r>
            <a:endParaRPr lang="en-AU" altLang="zh-CN" b="1" smtClean="0"/>
          </a:p>
          <a:p>
            <a:pPr eaLnBrk="1" hangingPunct="1"/>
            <a:r>
              <a:rPr lang="zh-CN" altLang="en-US" b="1" smtClean="0"/>
              <a:t>虽然明文中字母的统计规律在密文中得到了降低，但</a:t>
            </a:r>
            <a:r>
              <a:rPr lang="zh-CN" altLang="en-AU" b="1" smtClean="0"/>
              <a:t>密文中仍含有明文的部分结构信息</a:t>
            </a:r>
            <a:endParaRPr lang="en-AU" altLang="zh-CN" b="1" smtClean="0"/>
          </a:p>
          <a:p>
            <a:pPr eaLnBrk="1" hangingPunct="1"/>
            <a:r>
              <a:rPr lang="zh-CN" altLang="en-AU" b="1" smtClean="0"/>
              <a:t>给定几百个字母，即可被攻破</a:t>
            </a:r>
            <a:endParaRPr lang="en-AU" altLang="zh-CN" b="1" smtClean="0"/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7286625" y="641191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8313" y="404813"/>
            <a:ext cx="8143875" cy="54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2176463" y="5870575"/>
            <a:ext cx="49879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字母出现的相对频率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AU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§2.2.4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希尔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AU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Hill)</a:t>
            </a:r>
            <a:r>
              <a:rPr lang="zh-CN" altLang="en-AU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密码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600200"/>
            <a:ext cx="7283450" cy="39163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另一个有趣的多字母代换密码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1929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年由数学家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Lester Hill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发明</a:t>
            </a:r>
            <a:endParaRPr lang="zh-CN" altLang="en-US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加密方法是由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个线性方程决定的，方程中每个字母被指定为一个数值（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a=0,b=1,…,z=25)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Hill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密码的加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解密过程</a:t>
            </a:r>
            <a:endParaRPr lang="zh-CN" alt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44675"/>
            <a:ext cx="6913563" cy="1828800"/>
          </a:xfrm>
        </p:spPr>
        <p:txBody>
          <a:bodyPr/>
          <a:lstStyle/>
          <a:p>
            <a:pPr marL="812800" indent="-812800" eaLnBrk="1" hangingPunct="1">
              <a:lnSpc>
                <a:spcPct val="11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明文分组并编码</a:t>
            </a:r>
            <a:endParaRPr lang="zh-CN" altLang="en-US" sz="2800" b="1" smtClean="0">
              <a:latin typeface="Times New Roman" panose="02020603050405020304" pitchFamily="18" charset="0"/>
            </a:endParaRPr>
          </a:p>
          <a:p>
            <a:pPr marL="812800" indent="-812800" eaLnBrk="1" hangingPunct="1">
              <a:lnSpc>
                <a:spcPct val="11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C≡KP  mod 26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，其中，</a:t>
            </a:r>
            <a:r>
              <a:rPr lang="en-US" altLang="zh-CN" sz="2800" b="1" smtClean="0">
                <a:latin typeface="Times New Roman" panose="02020603050405020304" pitchFamily="18" charset="0"/>
              </a:rPr>
              <a:t>K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为密钥矩阵，</a:t>
            </a:r>
            <a:r>
              <a:rPr lang="en-US" altLang="zh-CN" sz="2800" b="1" smtClean="0">
                <a:latin typeface="Times New Roman" panose="02020603050405020304" pitchFamily="18" charset="0"/>
              </a:rPr>
              <a:t>P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latin typeface="Times New Roman" panose="02020603050405020304" pitchFamily="18" charset="0"/>
              </a:rPr>
              <a:t>C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分别为明、密文分组</a:t>
            </a:r>
            <a:endParaRPr lang="zh-CN" altLang="en-US" sz="2800" b="1" smtClean="0">
              <a:latin typeface="Times New Roman" panose="02020603050405020304" pitchFamily="18" charset="0"/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539750" y="1079500"/>
            <a:ext cx="20161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加密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611188" y="3716338"/>
            <a:ext cx="1944687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解密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1619250" y="4437063"/>
            <a:ext cx="5832475" cy="1079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812800" indent="-812800"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Times New Roman" panose="02020603050405020304" pitchFamily="18" charset="0"/>
              </a:rPr>
              <a:t>密文分组并编码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marL="812800" indent="-812800"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</a:rPr>
              <a:t>P≡K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-1</a:t>
            </a:r>
            <a:r>
              <a:rPr lang="en-US" altLang="zh-CN" sz="2800" b="1">
                <a:latin typeface="Times New Roman" panose="02020603050405020304" pitchFamily="18" charset="0"/>
              </a:rPr>
              <a:t>C  mod 26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8922" name="Rectangle 7"/>
          <p:cNvSpPr>
            <a:spLocks noChangeArrowheads="1"/>
          </p:cNvSpPr>
          <p:nvPr/>
        </p:nvSpPr>
        <p:spPr bwMode="auto">
          <a:xfrm>
            <a:off x="755650" y="5560695"/>
            <a:ext cx="7240905" cy="810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65010" tIns="76176" bIns="0" anchor="ctr">
            <a:spAutoFit/>
          </a:bodyPr>
          <a:lstStyle/>
          <a:p>
            <a:r>
              <a:rPr lang="zh-CN" altLang="en-AU" sz="2400" b="1">
                <a:solidFill>
                  <a:schemeClr val="hlink"/>
                </a:solidFill>
              </a:rPr>
              <a:t>对密钥矩阵</a:t>
            </a:r>
            <a:r>
              <a:rPr lang="en-US" altLang="zh-CN" sz="2400" b="1">
                <a:solidFill>
                  <a:schemeClr val="hlink"/>
                </a:solidFill>
              </a:rPr>
              <a:t>K</a:t>
            </a:r>
            <a:r>
              <a:rPr lang="zh-CN" altLang="en-AU" sz="2400" b="1">
                <a:solidFill>
                  <a:schemeClr val="hlink"/>
                </a:solidFill>
              </a:rPr>
              <a:t>的要求：在</a:t>
            </a:r>
            <a:r>
              <a:rPr lang="en-US" altLang="zh-CN" sz="2400" b="1">
                <a:solidFill>
                  <a:schemeClr val="hlink"/>
                </a:solidFill>
              </a:rPr>
              <a:t>mod 26</a:t>
            </a:r>
            <a:r>
              <a:rPr lang="zh-CN" altLang="en-AU" sz="2400" b="1">
                <a:solidFill>
                  <a:schemeClr val="hlink"/>
                </a:solidFill>
              </a:rPr>
              <a:t>下可逆</a:t>
            </a:r>
            <a:r>
              <a:rPr lang="en-AU" altLang="zh-CN" sz="2400" b="1">
                <a:solidFill>
                  <a:schemeClr val="hlink"/>
                </a:solidFill>
              </a:rPr>
              <a:t>.</a:t>
            </a:r>
            <a:endParaRPr lang="en-AU" altLang="zh-CN" sz="2400" b="1">
              <a:solidFill>
                <a:schemeClr val="hlink"/>
              </a:solidFill>
            </a:endParaRPr>
          </a:p>
          <a:p>
            <a:pPr eaLnBrk="0" hangingPunct="0"/>
            <a:endParaRPr lang="zh-CN" altLang="en-AU" sz="24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611188" y="1339850"/>
            <a:ext cx="1952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 typeface="宋体" panose="02010600030101010101" pitchFamily="2" charset="-122"/>
              <a:buNone/>
            </a:pPr>
            <a:r>
              <a:rPr lang="zh-CN" altLang="en-A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密钥矩阵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A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endParaRPr lang="zh-CN" altLang="en-AU" sz="2400">
              <a:cs typeface="Times New Roman" panose="02020603050405020304" pitchFamily="18" charset="0"/>
            </a:endParaRP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539750" y="2179638"/>
            <a:ext cx="28003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defTabSz="-635">
              <a:buFont typeface="宋体" panose="02010600030101010101" pitchFamily="2" charset="-122"/>
              <a:buNone/>
              <a:tabLst>
                <a:tab pos="762000" algn="l"/>
              </a:tabLst>
            </a:pPr>
            <a:r>
              <a:rPr lang="zh-CN" altLang="en-AU" sz="2400" b="1"/>
              <a:t>明文分组</a:t>
            </a:r>
            <a:r>
              <a:rPr lang="en-US" altLang="zh-CN" sz="2400" b="1"/>
              <a:t>P</a:t>
            </a:r>
            <a:r>
              <a:rPr lang="zh-CN" altLang="en-AU" sz="2400" b="1"/>
              <a:t>＝“</a:t>
            </a:r>
            <a:r>
              <a:rPr lang="en-US" altLang="zh-CN" sz="2400" b="1">
                <a:solidFill>
                  <a:schemeClr val="accent1"/>
                </a:solidFill>
              </a:rPr>
              <a:t>mor</a:t>
            </a:r>
            <a:r>
              <a:rPr lang="en-AU" altLang="zh-CN" sz="2400" b="1"/>
              <a:t>”</a:t>
            </a:r>
            <a:endParaRPr lang="en-AU" altLang="zh-CN" sz="2400" b="1"/>
          </a:p>
        </p:txBody>
      </p:sp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2627313" y="2636838"/>
          <a:ext cx="53816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7620000" imgH="17068800" progId="Equation.3">
                  <p:embed/>
                </p:oleObj>
              </mc:Choice>
              <mc:Fallback>
                <p:oleObj name="公式" r:id="rId1" imgW="7620000" imgH="17068800" progId="Equation.3">
                  <p:embed/>
                  <p:pic>
                    <p:nvPicPr>
                      <p:cNvPr id="0" name="Object 10" descr="image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2636838"/>
                        <a:ext cx="538162" cy="1223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3635375" y="2563813"/>
          <a:ext cx="56356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7924800" imgH="17068800" progId="Equation.3">
                  <p:embed/>
                </p:oleObj>
              </mc:Choice>
              <mc:Fallback>
                <p:oleObj name="公式" r:id="rId3" imgW="7924800" imgH="17068800" progId="Equation.3">
                  <p:embed/>
                  <p:pic>
                    <p:nvPicPr>
                      <p:cNvPr id="0" name="Object 9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375" y="2563813"/>
                        <a:ext cx="563563" cy="1223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611188" y="2924175"/>
            <a:ext cx="2003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defTabSz="-635">
              <a:buFont typeface="宋体" panose="02010600030101010101" pitchFamily="2" charset="-122"/>
              <a:buNone/>
              <a:tabLst>
                <a:tab pos="762000" algn="l"/>
              </a:tabLst>
            </a:pPr>
            <a:r>
              <a:rPr lang="zh-CN" altLang="en-AU" sz="2400" b="1">
                <a:cs typeface="Times New Roman" panose="02020603050405020304" pitchFamily="18" charset="0"/>
              </a:rPr>
              <a:t>明文编码</a:t>
            </a:r>
            <a:r>
              <a:rPr lang="zh-CN" altLang="en-US" sz="2400" b="1"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cs typeface="Times New Roman" panose="02020603050405020304" pitchFamily="18" charset="0"/>
              </a:rPr>
              <a:t>P</a:t>
            </a:r>
            <a:r>
              <a:rPr lang="zh-CN" altLang="en-AU" sz="2400" b="1">
                <a:cs typeface="Times New Roman" panose="02020603050405020304" pitchFamily="18" charset="0"/>
              </a:rPr>
              <a:t>＝</a:t>
            </a:r>
            <a:endParaRPr lang="zh-CN" altLang="en-AU" sz="2400" b="1">
              <a:cs typeface="Times New Roman" panose="02020603050405020304" pitchFamily="18" charset="0"/>
            </a:endParaRP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3203575" y="2906713"/>
            <a:ext cx="4905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AU" sz="2400" b="1">
                <a:cs typeface="Times New Roman" panose="02020603050405020304" pitchFamily="18" charset="0"/>
              </a:rPr>
              <a:t>＝</a:t>
            </a:r>
            <a:endParaRPr lang="zh-CN" altLang="en-AU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226320" name="Object 16"/>
          <p:cNvGraphicFramePr>
            <a:graphicFrameLocks noChangeAspect="1"/>
          </p:cNvGraphicFramePr>
          <p:nvPr/>
        </p:nvGraphicFramePr>
        <p:xfrm>
          <a:off x="1803400" y="3926205"/>
          <a:ext cx="1646555" cy="133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5" imgW="1340485" imgH="1079500" progId="Equation.3">
                  <p:embed/>
                </p:oleObj>
              </mc:Choice>
              <mc:Fallback>
                <p:oleObj name="公式" r:id="rId5" imgW="1340485" imgH="1079500" progId="Equation.3">
                  <p:embed/>
                  <p:pic>
                    <p:nvPicPr>
                      <p:cNvPr id="0" name="Object 16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3400" y="3926205"/>
                        <a:ext cx="1646555" cy="13354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9" name="Object 15"/>
          <p:cNvGraphicFramePr>
            <a:graphicFrameLocks noChangeAspect="1"/>
          </p:cNvGraphicFramePr>
          <p:nvPr/>
        </p:nvGraphicFramePr>
        <p:xfrm>
          <a:off x="3449955" y="3926205"/>
          <a:ext cx="639445" cy="133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7" imgW="8229600" imgH="17068800" progId="Equation.3">
                  <p:embed/>
                </p:oleObj>
              </mc:Choice>
              <mc:Fallback>
                <p:oleObj name="公式" r:id="rId7" imgW="8229600" imgH="17068800" progId="Equation.3">
                  <p:embed/>
                  <p:pic>
                    <p:nvPicPr>
                      <p:cNvPr id="0" name="Object 15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9955" y="3926205"/>
                        <a:ext cx="639445" cy="13354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8" name="Object 14"/>
          <p:cNvGraphicFramePr>
            <a:graphicFrameLocks noChangeAspect="1"/>
          </p:cNvGraphicFramePr>
          <p:nvPr/>
        </p:nvGraphicFramePr>
        <p:xfrm>
          <a:off x="4457700" y="4005580"/>
          <a:ext cx="690880" cy="125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9" imgW="10058400" imgH="17068800" progId="Equation.3">
                  <p:embed/>
                </p:oleObj>
              </mc:Choice>
              <mc:Fallback>
                <p:oleObj name="公式" r:id="rId9" imgW="10058400" imgH="17068800" progId="Equation.3">
                  <p:embed/>
                  <p:pic>
                    <p:nvPicPr>
                      <p:cNvPr id="0" name="Object 14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57700" y="4005580"/>
                        <a:ext cx="690880" cy="12560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7" name="Object 13"/>
          <p:cNvGraphicFramePr>
            <a:graphicFrameLocks noChangeAspect="1"/>
          </p:cNvGraphicFramePr>
          <p:nvPr/>
        </p:nvGraphicFramePr>
        <p:xfrm>
          <a:off x="5651500" y="4005263"/>
          <a:ext cx="5365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11" imgW="7924800" imgH="17068800" progId="Equation.3">
                  <p:embed/>
                </p:oleObj>
              </mc:Choice>
              <mc:Fallback>
                <p:oleObj name="公式" r:id="rId11" imgW="7924800" imgH="17068800" progId="Equation.3">
                  <p:embed/>
                  <p:pic>
                    <p:nvPicPr>
                      <p:cNvPr id="0" name="Object 13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1500" y="4005263"/>
                        <a:ext cx="536575" cy="1152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1" name="Rectangle 17"/>
          <p:cNvSpPr>
            <a:spLocks noChangeArrowheads="1"/>
          </p:cNvSpPr>
          <p:nvPr/>
        </p:nvSpPr>
        <p:spPr bwMode="auto">
          <a:xfrm>
            <a:off x="684213" y="4292600"/>
            <a:ext cx="14081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 typeface="宋体" panose="02010600030101010101" pitchFamily="2" charset="-122"/>
              <a:buNone/>
            </a:pPr>
            <a:r>
              <a:rPr lang="zh-CN" altLang="en-AU" sz="2400" b="1">
                <a:cs typeface="Times New Roman" panose="02020603050405020304" pitchFamily="18" charset="0"/>
              </a:rPr>
              <a:t>加密</a:t>
            </a:r>
            <a:r>
              <a:rPr lang="zh-CN" altLang="en-US" sz="2400" b="1"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cs typeface="Times New Roman" panose="02020603050405020304" pitchFamily="18" charset="0"/>
              </a:rPr>
              <a:t>C</a:t>
            </a:r>
            <a:r>
              <a:rPr lang="en-AU" altLang="zh-CN" sz="2400" b="1">
                <a:cs typeface="Times New Roman" panose="02020603050405020304" pitchFamily="18" charset="0"/>
              </a:rPr>
              <a:t>≡</a:t>
            </a:r>
            <a:endParaRPr lang="en-AU" altLang="zh-CN" sz="2400" b="1">
              <a:cs typeface="Times New Roman" panose="02020603050405020304" pitchFamily="18" charset="0"/>
            </a:endParaRPr>
          </a:p>
        </p:txBody>
      </p:sp>
      <p:sp>
        <p:nvSpPr>
          <p:cNvPr id="226323" name="Rectangle 19"/>
          <p:cNvSpPr>
            <a:spLocks noChangeArrowheads="1"/>
          </p:cNvSpPr>
          <p:nvPr/>
        </p:nvSpPr>
        <p:spPr bwMode="auto">
          <a:xfrm>
            <a:off x="4067175" y="4318000"/>
            <a:ext cx="414338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AU" altLang="zh-CN" b="1"/>
              <a:t>≡</a:t>
            </a:r>
            <a:endParaRPr lang="zh-CN" altLang="en-AU" b="1"/>
          </a:p>
        </p:txBody>
      </p:sp>
      <p:sp>
        <p:nvSpPr>
          <p:cNvPr id="226324" name="Rectangle 20"/>
          <p:cNvSpPr>
            <a:spLocks noChangeArrowheads="1"/>
          </p:cNvSpPr>
          <p:nvPr/>
        </p:nvSpPr>
        <p:spPr bwMode="auto">
          <a:xfrm>
            <a:off x="5148263" y="4327525"/>
            <a:ext cx="4143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en-AU" altLang="zh-CN" b="1"/>
              <a:t>≡</a:t>
            </a:r>
            <a:endParaRPr lang="zh-CN" altLang="en-AU" b="1"/>
          </a:p>
        </p:txBody>
      </p:sp>
      <p:sp>
        <p:nvSpPr>
          <p:cNvPr id="226325" name="Rectangle 21"/>
          <p:cNvSpPr>
            <a:spLocks noChangeArrowheads="1"/>
          </p:cNvSpPr>
          <p:nvPr/>
        </p:nvSpPr>
        <p:spPr bwMode="auto">
          <a:xfrm>
            <a:off x="6156325" y="4346575"/>
            <a:ext cx="12890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defTabSz="-635">
              <a:tabLst>
                <a:tab pos="762000" algn="l"/>
              </a:tabLst>
            </a:pP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cs typeface="Times New Roman" panose="02020603050405020304" pitchFamily="18" charset="0"/>
              </a:rPr>
              <a:t>mod 26</a:t>
            </a:r>
            <a:endParaRPr lang="en-US" altLang="zh-CN" sz="2400" b="1">
              <a:cs typeface="Times New Roman" panose="02020603050405020304" pitchFamily="18" charset="0"/>
            </a:endParaRPr>
          </a:p>
        </p:txBody>
      </p:sp>
      <p:sp>
        <p:nvSpPr>
          <p:cNvPr id="226327" name="Rectangle 23"/>
          <p:cNvSpPr>
            <a:spLocks noChangeArrowheads="1"/>
          </p:cNvSpPr>
          <p:nvPr/>
        </p:nvSpPr>
        <p:spPr bwMode="auto">
          <a:xfrm>
            <a:off x="1476375" y="5445125"/>
            <a:ext cx="711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 typeface="宋体" panose="02010600030101010101" pitchFamily="2" charset="-122"/>
              <a:buNone/>
            </a:pPr>
            <a:r>
              <a:rPr lang="en-US" altLang="zh-CN" sz="2400" b="1">
                <a:cs typeface="Times New Roman" panose="02020603050405020304" pitchFamily="18" charset="0"/>
              </a:rPr>
              <a:t>C</a:t>
            </a:r>
            <a:r>
              <a:rPr lang="zh-CN" altLang="en-AU" sz="2400" b="1">
                <a:cs typeface="Times New Roman" panose="02020603050405020304" pitchFamily="18" charset="0"/>
              </a:rPr>
              <a:t>＝</a:t>
            </a:r>
            <a:endParaRPr lang="zh-CN" altLang="en-AU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226326" name="Object 22"/>
          <p:cNvGraphicFramePr>
            <a:graphicFrameLocks noChangeAspect="1"/>
          </p:cNvGraphicFramePr>
          <p:nvPr/>
        </p:nvGraphicFramePr>
        <p:xfrm>
          <a:off x="2124075" y="5157788"/>
          <a:ext cx="5873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13" imgW="8229600" imgH="17068800" progId="Equation.3">
                  <p:embed/>
                </p:oleObj>
              </mc:Choice>
              <mc:Fallback>
                <p:oleObj name="公式" r:id="rId13" imgW="8229600" imgH="17068800" progId="Equation.3">
                  <p:embed/>
                  <p:pic>
                    <p:nvPicPr>
                      <p:cNvPr id="0" name="Object 22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4075" y="5157788"/>
                        <a:ext cx="587375" cy="1223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8" name="Rectangle 24"/>
          <p:cNvSpPr>
            <a:spLocks noChangeArrowheads="1"/>
          </p:cNvSpPr>
          <p:nvPr/>
        </p:nvSpPr>
        <p:spPr bwMode="auto">
          <a:xfrm>
            <a:off x="2700338" y="5516563"/>
            <a:ext cx="22558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defTabSz="-635">
              <a:tabLst>
                <a:tab pos="762000" algn="l"/>
              </a:tabLst>
            </a:pPr>
            <a:r>
              <a:rPr lang="zh-CN" altLang="en-AU" sz="2400" b="1">
                <a:cs typeface="Times New Roman" panose="02020603050405020304" pitchFamily="18" charset="0"/>
              </a:rPr>
              <a:t>，即</a:t>
            </a:r>
            <a:r>
              <a:rPr lang="en-US" altLang="zh-CN" sz="2400" b="1">
                <a:cs typeface="Times New Roman" panose="02020603050405020304" pitchFamily="18" charset="0"/>
              </a:rPr>
              <a:t>C</a:t>
            </a:r>
            <a:r>
              <a:rPr lang="zh-CN" altLang="en-AU" sz="2400" b="1">
                <a:cs typeface="Times New Roman" panose="02020603050405020304" pitchFamily="18" charset="0"/>
              </a:rPr>
              <a:t>＝“</a:t>
            </a:r>
            <a:r>
              <a:rPr lang="en-US" altLang="zh-CN" sz="2400" b="1">
                <a:solidFill>
                  <a:schemeClr val="accent1"/>
                </a:solidFill>
                <a:cs typeface="Times New Roman" panose="02020603050405020304" pitchFamily="18" charset="0"/>
              </a:rPr>
              <a:t>HDL</a:t>
            </a:r>
            <a:r>
              <a:rPr lang="en-AU" altLang="zh-CN" sz="2400" b="1">
                <a:cs typeface="Times New Roman" panose="02020603050405020304" pitchFamily="18" charset="0"/>
              </a:rPr>
              <a:t>”</a:t>
            </a:r>
            <a:endParaRPr lang="en-AU" altLang="zh-CN" sz="2400" b="1">
              <a:cs typeface="Times New Roman" panose="02020603050405020304" pitchFamily="18" charset="0"/>
            </a:endParaRPr>
          </a:p>
        </p:txBody>
      </p:sp>
      <p:sp>
        <p:nvSpPr>
          <p:cNvPr id="1048" name="Rectangle 26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</p:spPr>
        <p:txBody>
          <a:bodyPr anchor="ctr"/>
          <a:lstStyle/>
          <a:p>
            <a:pPr eaLnBrk="1" hangingPunct="1"/>
            <a:r>
              <a:rPr lang="en-US" altLang="zh-CN" b="1" smtClean="0"/>
              <a:t>Hill</a:t>
            </a:r>
            <a:r>
              <a:rPr lang="zh-CN" altLang="en-US" b="1" smtClean="0"/>
              <a:t>密码的例子</a:t>
            </a:r>
            <a:endParaRPr lang="zh-CN" altLang="en-US" b="1" smtClean="0"/>
          </a:p>
        </p:txBody>
      </p:sp>
      <p:sp>
        <p:nvSpPr>
          <p:cNvPr id="1049" name="Text Box 27"/>
          <p:cNvSpPr txBox="1">
            <a:spLocks noChangeArrowheads="1"/>
          </p:cNvSpPr>
          <p:nvPr/>
        </p:nvSpPr>
        <p:spPr bwMode="auto">
          <a:xfrm>
            <a:off x="447675" y="811213"/>
            <a:ext cx="10255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加密</a:t>
            </a:r>
            <a:r>
              <a:rPr lang="zh-CN" altLang="en-US">
                <a:solidFill>
                  <a:schemeClr val="accent1"/>
                </a:solidFill>
                <a:cs typeface="Times New Roman" panose="02020603050405020304" pitchFamily="18" charset="0"/>
              </a:rPr>
              <a:t>：</a:t>
            </a:r>
            <a:endParaRPr lang="zh-CN" altLang="en-US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26332" name="Object 28"/>
          <p:cNvGraphicFramePr>
            <a:graphicFrameLocks noChangeAspect="1"/>
          </p:cNvGraphicFramePr>
          <p:nvPr/>
        </p:nvGraphicFramePr>
        <p:xfrm>
          <a:off x="5435600" y="1085850"/>
          <a:ext cx="13684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公式" r:id="rId15" imgW="22250400" imgH="17068800" progId="Equation.3">
                  <p:embed/>
                </p:oleObj>
              </mc:Choice>
              <mc:Fallback>
                <p:oleObj name="公式" r:id="rId15" imgW="22250400" imgH="17068800" progId="Equation.3">
                  <p:embed/>
                  <p:pic>
                    <p:nvPicPr>
                      <p:cNvPr id="0" name="Object 28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35600" y="1085850"/>
                        <a:ext cx="1368425" cy="1057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34" name="Rectangle 30"/>
          <p:cNvSpPr>
            <a:spLocks noChangeArrowheads="1"/>
          </p:cNvSpPr>
          <p:nvPr/>
        </p:nvSpPr>
        <p:spPr bwMode="auto">
          <a:xfrm>
            <a:off x="4572000" y="1341438"/>
            <a:ext cx="8874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baseline="30000">
                <a:cs typeface="Times New Roman" panose="02020603050405020304" pitchFamily="18" charset="0"/>
              </a:rPr>
              <a:t>－</a:t>
            </a:r>
            <a:r>
              <a:rPr lang="en-US" altLang="zh-CN" b="1" baseline="30000">
                <a:cs typeface="Times New Roman" panose="02020603050405020304" pitchFamily="18" charset="0"/>
              </a:rPr>
              <a:t>1</a:t>
            </a:r>
            <a:r>
              <a:rPr lang="zh-CN" altLang="en-AU" b="1">
                <a:cs typeface="Times New Roman" panose="02020603050405020304" pitchFamily="18" charset="0"/>
              </a:rPr>
              <a:t>＝</a:t>
            </a:r>
            <a:endParaRPr lang="zh-CN" altLang="en-US" b="1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2555875" y="1052513"/>
          <a:ext cx="143986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17" imgW="21945600" imgH="17068800" progId="Equation.3">
                  <p:embed/>
                </p:oleObj>
              </mc:Choice>
              <mc:Fallback>
                <p:oleObj name="公式" r:id="rId17" imgW="21945600" imgH="17068800" progId="Equation.3">
                  <p:embed/>
                  <p:pic>
                    <p:nvPicPr>
                      <p:cNvPr id="0" name="图片 2056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55875" y="1052513"/>
                        <a:ext cx="1439863" cy="1125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835025" y="1770063"/>
            <a:ext cx="19526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 typeface="宋体" panose="02010600030101010101" pitchFamily="2" charset="-122"/>
              <a:buNone/>
            </a:pPr>
            <a:r>
              <a:rPr lang="zh-CN" altLang="en-A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密钥矩阵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A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endParaRPr lang="zh-CN" altLang="en-AU" sz="2400">
              <a:cs typeface="Times New Roman" panose="02020603050405020304" pitchFamily="18" charset="0"/>
            </a:endParaRP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940300" y="5372100"/>
            <a:ext cx="21875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defTabSz="-635">
              <a:buFont typeface="宋体" panose="02010600030101010101" pitchFamily="2" charset="-122"/>
              <a:buNone/>
              <a:tabLst>
                <a:tab pos="762000" algn="l"/>
              </a:tabLst>
            </a:pPr>
            <a:r>
              <a:rPr lang="zh-CN" altLang="en-AU" sz="2400" b="1"/>
              <a:t>明文</a:t>
            </a:r>
            <a:r>
              <a:rPr lang="en-US" altLang="zh-CN" sz="2400" b="1"/>
              <a:t>P</a:t>
            </a:r>
            <a:r>
              <a:rPr lang="zh-CN" altLang="en-AU" sz="2400" b="1"/>
              <a:t>＝“</a:t>
            </a:r>
            <a:r>
              <a:rPr lang="en-US" altLang="zh-CN" sz="2400" b="1">
                <a:solidFill>
                  <a:schemeClr val="accent1"/>
                </a:solidFill>
              </a:rPr>
              <a:t>mor</a:t>
            </a:r>
            <a:r>
              <a:rPr lang="en-AU" altLang="zh-CN" sz="2400" b="1"/>
              <a:t>”</a:t>
            </a:r>
            <a:endParaRPr lang="en-AU" altLang="zh-CN" sz="2400" b="1"/>
          </a:p>
        </p:txBody>
      </p:sp>
      <p:graphicFrame>
        <p:nvGraphicFramePr>
          <p:cNvPr id="231429" name="Object 5"/>
          <p:cNvGraphicFramePr>
            <a:graphicFrameLocks noChangeAspect="1"/>
          </p:cNvGraphicFramePr>
          <p:nvPr/>
        </p:nvGraphicFramePr>
        <p:xfrm>
          <a:off x="3859213" y="4940300"/>
          <a:ext cx="53816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7620000" imgH="17068800" progId="Equation.3">
                  <p:embed/>
                </p:oleObj>
              </mc:Choice>
              <mc:Fallback>
                <p:oleObj name="公式" r:id="rId1" imgW="7620000" imgH="17068800" progId="Equation.3">
                  <p:embed/>
                  <p:pic>
                    <p:nvPicPr>
                      <p:cNvPr id="0" name="Object 5" descr="image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9213" y="4940300"/>
                        <a:ext cx="538162" cy="1223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2635250" y="5013325"/>
          <a:ext cx="56356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7924800" imgH="17068800" progId="Equation.3">
                  <p:embed/>
                </p:oleObj>
              </mc:Choice>
              <mc:Fallback>
                <p:oleObj name="公式" r:id="rId3" imgW="7924800" imgH="17068800" progId="Equation.3">
                  <p:embed/>
                  <p:pic>
                    <p:nvPicPr>
                      <p:cNvPr id="0" name="Object 6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250" y="5013325"/>
                        <a:ext cx="563563" cy="1223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1050925" y="5372100"/>
            <a:ext cx="13906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defTabSz="-635">
              <a:buFont typeface="宋体" panose="02010600030101010101" pitchFamily="2" charset="-122"/>
              <a:buNone/>
              <a:tabLst>
                <a:tab pos="762000" algn="l"/>
              </a:tabLst>
            </a:pPr>
            <a:r>
              <a:rPr lang="zh-CN" altLang="en-AU" sz="2400" b="1">
                <a:cs typeface="Times New Roman" panose="02020603050405020304" pitchFamily="18" charset="0"/>
              </a:rPr>
              <a:t>明文</a:t>
            </a:r>
            <a:r>
              <a:rPr lang="zh-CN" altLang="en-US" sz="2400" b="1"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cs typeface="Times New Roman" panose="02020603050405020304" pitchFamily="18" charset="0"/>
              </a:rPr>
              <a:t>P</a:t>
            </a:r>
            <a:r>
              <a:rPr lang="zh-CN" altLang="en-AU" sz="2400" b="1">
                <a:cs typeface="Times New Roman" panose="02020603050405020304" pitchFamily="18" charset="0"/>
              </a:rPr>
              <a:t>＝</a:t>
            </a:r>
            <a:endParaRPr lang="zh-CN" altLang="en-AU" sz="2400" b="1">
              <a:cs typeface="Times New Roman" panose="02020603050405020304" pitchFamily="18" charset="0"/>
            </a:endParaRP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3211513" y="5372100"/>
            <a:ext cx="4905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AU" sz="2400" b="1">
                <a:cs typeface="Times New Roman" panose="02020603050405020304" pitchFamily="18" charset="0"/>
              </a:rPr>
              <a:t>＝</a:t>
            </a:r>
            <a:endParaRPr lang="zh-CN" altLang="en-AU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231436" name="Object 12"/>
          <p:cNvGraphicFramePr>
            <a:graphicFrameLocks noChangeAspect="1"/>
          </p:cNvGraphicFramePr>
          <p:nvPr/>
        </p:nvGraphicFramePr>
        <p:xfrm>
          <a:off x="4435475" y="2346325"/>
          <a:ext cx="5365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7924800" imgH="17068800" progId="Equation.3">
                  <p:embed/>
                </p:oleObj>
              </mc:Choice>
              <mc:Fallback>
                <p:oleObj name="公式" r:id="rId5" imgW="7924800" imgH="17068800" progId="Equation.3">
                  <p:embed/>
                  <p:pic>
                    <p:nvPicPr>
                      <p:cNvPr id="0" name="Object 12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5475" y="2346325"/>
                        <a:ext cx="536575" cy="1152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7" name="Rectangle 13"/>
          <p:cNvSpPr>
            <a:spLocks noChangeArrowheads="1"/>
          </p:cNvSpPr>
          <p:nvPr/>
        </p:nvSpPr>
        <p:spPr bwMode="auto">
          <a:xfrm>
            <a:off x="908050" y="3859213"/>
            <a:ext cx="13906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 typeface="宋体" panose="02010600030101010101" pitchFamily="2" charset="-122"/>
              <a:buNone/>
            </a:pPr>
            <a:r>
              <a:rPr lang="zh-CN" altLang="en-AU" sz="2400" b="1">
                <a:cs typeface="Times New Roman" panose="02020603050405020304" pitchFamily="18" charset="0"/>
              </a:rPr>
              <a:t>解密</a:t>
            </a:r>
            <a:r>
              <a:rPr lang="zh-CN" altLang="en-US" sz="2400" b="1"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cs typeface="Times New Roman" panose="02020603050405020304" pitchFamily="18" charset="0"/>
              </a:rPr>
              <a:t>P</a:t>
            </a:r>
            <a:r>
              <a:rPr lang="en-AU" altLang="zh-CN" sz="2400" b="1">
                <a:cs typeface="Times New Roman" panose="02020603050405020304" pitchFamily="18" charset="0"/>
              </a:rPr>
              <a:t>≡</a:t>
            </a:r>
            <a:endParaRPr lang="en-AU" altLang="zh-CN" sz="2400" b="1">
              <a:cs typeface="Times New Roman" panose="02020603050405020304" pitchFamily="18" charset="0"/>
            </a:endParaRPr>
          </a:p>
        </p:txBody>
      </p:sp>
      <p:sp>
        <p:nvSpPr>
          <p:cNvPr id="231439" name="Rectangle 15"/>
          <p:cNvSpPr>
            <a:spLocks noChangeArrowheads="1"/>
          </p:cNvSpPr>
          <p:nvPr/>
        </p:nvSpPr>
        <p:spPr bwMode="auto">
          <a:xfrm>
            <a:off x="4243388" y="3859213"/>
            <a:ext cx="4143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AU" altLang="zh-CN" b="1"/>
              <a:t>≡</a:t>
            </a:r>
            <a:endParaRPr lang="zh-CN" altLang="en-AU" b="1"/>
          </a:p>
        </p:txBody>
      </p:sp>
      <p:sp>
        <p:nvSpPr>
          <p:cNvPr id="231440" name="Rectangle 16"/>
          <p:cNvSpPr>
            <a:spLocks noChangeArrowheads="1"/>
          </p:cNvSpPr>
          <p:nvPr/>
        </p:nvSpPr>
        <p:spPr bwMode="auto">
          <a:xfrm>
            <a:off x="5443538" y="3859213"/>
            <a:ext cx="414337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AU" altLang="zh-CN" b="1"/>
              <a:t>≡</a:t>
            </a:r>
            <a:endParaRPr lang="zh-CN" altLang="en-AU" b="1"/>
          </a:p>
        </p:txBody>
      </p:sp>
      <p:sp>
        <p:nvSpPr>
          <p:cNvPr id="231441" name="Rectangle 17"/>
          <p:cNvSpPr>
            <a:spLocks noChangeArrowheads="1"/>
          </p:cNvSpPr>
          <p:nvPr/>
        </p:nvSpPr>
        <p:spPr bwMode="auto">
          <a:xfrm>
            <a:off x="6451600" y="3787775"/>
            <a:ext cx="12890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defTabSz="-635">
              <a:tabLst>
                <a:tab pos="762000" algn="l"/>
              </a:tabLst>
            </a:pP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cs typeface="Times New Roman" panose="02020603050405020304" pitchFamily="18" charset="0"/>
              </a:rPr>
              <a:t>mod 26</a:t>
            </a:r>
            <a:endParaRPr lang="en-US" altLang="zh-CN" sz="2400" b="1">
              <a:cs typeface="Times New Roman" panose="02020603050405020304" pitchFamily="18" charset="0"/>
            </a:endParaRPr>
          </a:p>
        </p:txBody>
      </p:sp>
      <p:sp>
        <p:nvSpPr>
          <p:cNvPr id="231442" name="Rectangle 18"/>
          <p:cNvSpPr>
            <a:spLocks noChangeArrowheads="1"/>
          </p:cNvSpPr>
          <p:nvPr/>
        </p:nvSpPr>
        <p:spPr bwMode="auto">
          <a:xfrm>
            <a:off x="2635250" y="2635250"/>
            <a:ext cx="711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>
              <a:buFont typeface="宋体" panose="02010600030101010101" pitchFamily="2" charset="-122"/>
              <a:buNone/>
            </a:pPr>
            <a:r>
              <a:rPr lang="en-US" altLang="zh-CN" sz="2400" b="1">
                <a:cs typeface="Times New Roman" panose="02020603050405020304" pitchFamily="18" charset="0"/>
              </a:rPr>
              <a:t>C</a:t>
            </a:r>
            <a:r>
              <a:rPr lang="zh-CN" altLang="en-AU" sz="2400" b="1">
                <a:cs typeface="Times New Roman" panose="02020603050405020304" pitchFamily="18" charset="0"/>
              </a:rPr>
              <a:t>＝</a:t>
            </a:r>
            <a:endParaRPr lang="zh-CN" altLang="en-AU" sz="2400" b="1">
              <a:cs typeface="Times New Roman" panose="02020603050405020304" pitchFamily="18" charset="0"/>
            </a:endParaRPr>
          </a:p>
        </p:txBody>
      </p:sp>
      <p:graphicFrame>
        <p:nvGraphicFramePr>
          <p:cNvPr id="231443" name="Object 19"/>
          <p:cNvGraphicFramePr>
            <a:graphicFrameLocks noChangeAspect="1"/>
          </p:cNvGraphicFramePr>
          <p:nvPr/>
        </p:nvGraphicFramePr>
        <p:xfrm>
          <a:off x="3355975" y="2419350"/>
          <a:ext cx="4841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7" imgW="8229600" imgH="17068800" progId="Equation.3">
                  <p:embed/>
                </p:oleObj>
              </mc:Choice>
              <mc:Fallback>
                <p:oleObj name="公式" r:id="rId7" imgW="8229600" imgH="17068800" progId="Equation.3">
                  <p:embed/>
                  <p:pic>
                    <p:nvPicPr>
                      <p:cNvPr id="0" name="Object 19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5975" y="2419350"/>
                        <a:ext cx="484188" cy="1008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4" name="Rectangle 20"/>
          <p:cNvSpPr>
            <a:spLocks noChangeArrowheads="1"/>
          </p:cNvSpPr>
          <p:nvPr/>
        </p:nvSpPr>
        <p:spPr bwMode="auto">
          <a:xfrm>
            <a:off x="908050" y="2635250"/>
            <a:ext cx="16430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defTabSz="-635">
              <a:tabLst>
                <a:tab pos="762000" algn="l"/>
              </a:tabLst>
            </a:pPr>
            <a:r>
              <a:rPr lang="en-US" altLang="zh-CN" sz="2400" b="1">
                <a:cs typeface="Times New Roman" panose="02020603050405020304" pitchFamily="18" charset="0"/>
              </a:rPr>
              <a:t>C</a:t>
            </a:r>
            <a:r>
              <a:rPr lang="zh-CN" altLang="en-AU" sz="2400" b="1">
                <a:cs typeface="Times New Roman" panose="02020603050405020304" pitchFamily="18" charset="0"/>
              </a:rPr>
              <a:t>＝“</a:t>
            </a:r>
            <a:r>
              <a:rPr lang="en-US" altLang="zh-CN" sz="2400" b="1">
                <a:solidFill>
                  <a:schemeClr val="accent1"/>
                </a:solidFill>
                <a:cs typeface="Times New Roman" panose="02020603050405020304" pitchFamily="18" charset="0"/>
              </a:rPr>
              <a:t>HDL</a:t>
            </a:r>
            <a:r>
              <a:rPr lang="en-AU" altLang="zh-CN" sz="2400" b="1">
                <a:cs typeface="Times New Roman" panose="02020603050405020304" pitchFamily="18" charset="0"/>
              </a:rPr>
              <a:t>”</a:t>
            </a:r>
            <a:endParaRPr lang="en-AU" altLang="zh-CN" sz="2400" b="1">
              <a:cs typeface="Times New Roman" panose="02020603050405020304" pitchFamily="18" charset="0"/>
            </a:endParaRPr>
          </a:p>
        </p:txBody>
      </p:sp>
      <p:sp>
        <p:nvSpPr>
          <p:cNvPr id="231445" name="Rectangle 21"/>
          <p:cNvSpPr>
            <a:spLocks noGrp="1" noChangeArrowheads="1"/>
          </p:cNvSpPr>
          <p:nvPr>
            <p:ph type="title"/>
          </p:nvPr>
        </p:nvSpPr>
        <p:spPr>
          <a:xfrm>
            <a:off x="519113" y="260350"/>
            <a:ext cx="8229600" cy="11398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Hill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密码的例子</a:t>
            </a:r>
            <a:endParaRPr lang="zh-CN" alt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31450" name="Object 26"/>
          <p:cNvGraphicFramePr>
            <a:graphicFrameLocks noChangeAspect="1"/>
          </p:cNvGraphicFramePr>
          <p:nvPr>
            <p:ph sz="half" idx="1"/>
          </p:nvPr>
        </p:nvGraphicFramePr>
        <p:xfrm>
          <a:off x="2195513" y="3500438"/>
          <a:ext cx="15843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9" imgW="22250400" imgH="17068800" progId="Equation.3">
                  <p:embed/>
                </p:oleObj>
              </mc:Choice>
              <mc:Fallback>
                <p:oleObj name="公式" r:id="rId9" imgW="22250400" imgH="17068800" progId="Equation.3">
                  <p:embed/>
                  <p:pic>
                    <p:nvPicPr>
                      <p:cNvPr id="0" name="Object 26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5513" y="3500438"/>
                        <a:ext cx="1584325" cy="1216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53" name="Object 29"/>
          <p:cNvGraphicFramePr>
            <a:graphicFrameLocks noChangeAspect="1"/>
          </p:cNvGraphicFramePr>
          <p:nvPr>
            <p:ph sz="quarter" idx="2"/>
          </p:nvPr>
        </p:nvGraphicFramePr>
        <p:xfrm>
          <a:off x="3708400" y="3500438"/>
          <a:ext cx="534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公式" r:id="rId11" imgW="7924800" imgH="17068800" progId="Equation.3">
                  <p:embed/>
                </p:oleObj>
              </mc:Choice>
              <mc:Fallback>
                <p:oleObj name="公式" r:id="rId11" imgW="7924800" imgH="17068800" progId="Equation.3">
                  <p:embed/>
                  <p:pic>
                    <p:nvPicPr>
                      <p:cNvPr id="0" name="Object 29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3500438"/>
                        <a:ext cx="534988" cy="1152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4" name="Text Box 22"/>
          <p:cNvSpPr txBox="1">
            <a:spLocks noChangeArrowheads="1"/>
          </p:cNvSpPr>
          <p:nvPr/>
        </p:nvSpPr>
        <p:spPr bwMode="auto">
          <a:xfrm>
            <a:off x="671513" y="1195388"/>
            <a:ext cx="10255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解密</a:t>
            </a:r>
            <a:r>
              <a:rPr lang="zh-CN" altLang="en-US">
                <a:solidFill>
                  <a:schemeClr val="accent1"/>
                </a:solidFill>
                <a:cs typeface="Times New Roman" panose="02020603050405020304" pitchFamily="18" charset="0"/>
              </a:rPr>
              <a:t>：</a:t>
            </a:r>
            <a:endParaRPr lang="zh-CN" altLang="en-US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2075" name="Rectangle 23"/>
          <p:cNvSpPr>
            <a:spLocks noChangeArrowheads="1"/>
          </p:cNvSpPr>
          <p:nvPr/>
        </p:nvSpPr>
        <p:spPr bwMode="auto">
          <a:xfrm>
            <a:off x="0" y="2889250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1448" name="Object 24"/>
          <p:cNvGraphicFramePr>
            <a:graphicFrameLocks noChangeAspect="1"/>
          </p:cNvGraphicFramePr>
          <p:nvPr/>
        </p:nvGraphicFramePr>
        <p:xfrm>
          <a:off x="5651500" y="1341438"/>
          <a:ext cx="143351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12" imgW="22250400" imgH="17068800" progId="Equation.3">
                  <p:embed/>
                </p:oleObj>
              </mc:Choice>
              <mc:Fallback>
                <p:oleObj name="公式" r:id="rId12" imgW="22250400" imgH="17068800" progId="Equation.3">
                  <p:embed/>
                  <p:pic>
                    <p:nvPicPr>
                      <p:cNvPr id="0" name="Object 24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1500" y="1341438"/>
                        <a:ext cx="1433513" cy="1108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9" name="Rectangle 25"/>
          <p:cNvSpPr>
            <a:spLocks noChangeArrowheads="1"/>
          </p:cNvSpPr>
          <p:nvPr/>
        </p:nvSpPr>
        <p:spPr bwMode="auto">
          <a:xfrm>
            <a:off x="4795838" y="1771650"/>
            <a:ext cx="8874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b="1" baseline="30000">
                <a:cs typeface="Times New Roman" panose="02020603050405020304" pitchFamily="18" charset="0"/>
              </a:rPr>
              <a:t>－</a:t>
            </a:r>
            <a:r>
              <a:rPr lang="en-US" altLang="zh-CN" b="1" baseline="30000">
                <a:cs typeface="Times New Roman" panose="02020603050405020304" pitchFamily="18" charset="0"/>
              </a:rPr>
              <a:t>1</a:t>
            </a:r>
            <a:r>
              <a:rPr lang="zh-CN" altLang="en-AU" b="1">
                <a:cs typeface="Times New Roman" panose="02020603050405020304" pitchFamily="18" charset="0"/>
              </a:rPr>
              <a:t>＝</a:t>
            </a:r>
            <a:endParaRPr lang="zh-CN" altLang="en-US" b="1">
              <a:cs typeface="Times New Roman" panose="02020603050405020304" pitchFamily="18" charset="0"/>
            </a:endParaRPr>
          </a:p>
        </p:txBody>
      </p:sp>
      <p:sp>
        <p:nvSpPr>
          <p:cNvPr id="231452" name="Rectangle 28"/>
          <p:cNvSpPr>
            <a:spLocks noChangeArrowheads="1"/>
          </p:cNvSpPr>
          <p:nvPr/>
        </p:nvSpPr>
        <p:spPr bwMode="auto">
          <a:xfrm>
            <a:off x="4075113" y="2692400"/>
            <a:ext cx="414337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AU" b="1"/>
              <a:t>＝</a:t>
            </a:r>
            <a:endParaRPr lang="zh-CN" altLang="en-US" b="1"/>
          </a:p>
        </p:txBody>
      </p:sp>
      <p:graphicFrame>
        <p:nvGraphicFramePr>
          <p:cNvPr id="231455" name="Object 31"/>
          <p:cNvGraphicFramePr>
            <a:graphicFrameLocks noChangeAspect="1"/>
          </p:cNvGraphicFramePr>
          <p:nvPr>
            <p:ph sz="quarter" idx="3"/>
          </p:nvPr>
        </p:nvGraphicFramePr>
        <p:xfrm>
          <a:off x="5867400" y="3427413"/>
          <a:ext cx="61912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公式" r:id="rId13" imgW="7924800" imgH="17068800" progId="Equation.3">
                  <p:embed/>
                </p:oleObj>
              </mc:Choice>
              <mc:Fallback>
                <p:oleObj name="公式" r:id="rId13" imgW="7924800" imgH="17068800" progId="Equation.3">
                  <p:embed/>
                  <p:pic>
                    <p:nvPicPr>
                      <p:cNvPr id="0" name="Object 31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7400" y="3427413"/>
                        <a:ext cx="619125" cy="1154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" name="Rectangle 34"/>
          <p:cNvSpPr>
            <a:spLocks noChangeArrowheads="1"/>
          </p:cNvSpPr>
          <p:nvPr/>
        </p:nvSpPr>
        <p:spPr bwMode="auto">
          <a:xfrm>
            <a:off x="0" y="2889250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1457" name="Object 33"/>
          <p:cNvGraphicFramePr>
            <a:graphicFrameLocks noChangeAspect="1"/>
          </p:cNvGraphicFramePr>
          <p:nvPr/>
        </p:nvGraphicFramePr>
        <p:xfrm>
          <a:off x="4579938" y="3427413"/>
          <a:ext cx="719137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公式" r:id="rId14" imgW="10058400" imgH="17068800" progId="Equation.3">
                  <p:embed/>
                </p:oleObj>
              </mc:Choice>
              <mc:Fallback>
                <p:oleObj name="公式" r:id="rId14" imgW="10058400" imgH="17068800" progId="Equation.3">
                  <p:embed/>
                  <p:pic>
                    <p:nvPicPr>
                      <p:cNvPr id="0" name="Object 33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9938" y="3427413"/>
                        <a:ext cx="719137" cy="1225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0" name="Object 16"/>
          <p:cNvGraphicFramePr>
            <a:graphicFrameLocks noChangeAspect="1"/>
          </p:cNvGraphicFramePr>
          <p:nvPr/>
        </p:nvGraphicFramePr>
        <p:xfrm>
          <a:off x="2771775" y="1341438"/>
          <a:ext cx="143986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公式" r:id="rId16" imgW="21945600" imgH="17068800" progId="Equation.3">
                  <p:embed/>
                </p:oleObj>
              </mc:Choice>
              <mc:Fallback>
                <p:oleObj name="公式" r:id="rId16" imgW="21945600" imgH="17068800" progId="Equation.3">
                  <p:embed/>
                  <p:pic>
                    <p:nvPicPr>
                      <p:cNvPr id="0" name="Object 16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71775" y="1341438"/>
                        <a:ext cx="1439863" cy="1125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2778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Hill</a:t>
            </a: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密码的特点</a:t>
            </a:r>
            <a:endParaRPr lang="zh-CN" altLang="en-US" sz="4000" b="1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1600200"/>
            <a:ext cx="7508875" cy="4060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完全隐藏了单字母的频率特性。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连续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zh-CN" altLang="en-US" b="1" smtClean="0">
                <a:latin typeface="Times New Roman" panose="02020603050405020304" pitchFamily="18" charset="0"/>
              </a:rPr>
              <a:t>个明文替换成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zh-CN" altLang="en-US" b="1" smtClean="0">
                <a:latin typeface="Times New Roman" panose="02020603050405020304" pitchFamily="18" charset="0"/>
              </a:rPr>
              <a:t>个密文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1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所用矩阵越大所隐藏的频率信息越多。</a:t>
            </a: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足以抵抗唯密文攻击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较易被已知明文攻击破解</a:t>
            </a:r>
            <a:endParaRPr lang="zh-CN" altLang="en-US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AU" altLang="zh-CN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§2.2.5 </a:t>
            </a:r>
            <a:r>
              <a:rPr lang="zh-CN" altLang="en-AU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多表代</a:t>
            </a:r>
            <a:r>
              <a:rPr lang="zh-CN" altLang="en-US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换密码</a:t>
            </a:r>
            <a:r>
              <a:rPr lang="en-AU" altLang="zh-CN" sz="21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Polyalphabetic</a:t>
            </a:r>
            <a:r>
              <a:rPr lang="en-AU" altLang="zh-CN" sz="21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Ciphers</a:t>
            </a:r>
            <a:endParaRPr lang="en-AU" altLang="zh-CN" sz="21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341438"/>
            <a:ext cx="8229600" cy="4781550"/>
          </a:xfrm>
        </p:spPr>
        <p:txBody>
          <a:bodyPr/>
          <a:lstStyle/>
          <a:p>
            <a:pPr marL="711200" indent="-711200" eaLnBrk="1" hangingPunct="1"/>
            <a:r>
              <a:rPr lang="zh-CN" altLang="en-AU" b="1" smtClean="0"/>
              <a:t>代换规则：</a:t>
            </a:r>
            <a:endParaRPr lang="zh-CN" altLang="en-AU" b="1" smtClean="0"/>
          </a:p>
          <a:p>
            <a:pPr marL="1066800" lvl="1" indent="-722630" eaLnBrk="1" hangingPunct="1"/>
            <a:r>
              <a:rPr lang="zh-CN" altLang="en-AU" b="1" smtClean="0"/>
              <a:t>使用一系列相关的单表代</a:t>
            </a:r>
            <a:r>
              <a:rPr lang="zh-CN" altLang="en-AU" b="1" smtClean="0">
                <a:sym typeface="+mn-ea"/>
              </a:rPr>
              <a:t>替</a:t>
            </a:r>
            <a:r>
              <a:rPr lang="zh-CN" altLang="en-AU" b="1" smtClean="0"/>
              <a:t>规则</a:t>
            </a:r>
            <a:endParaRPr lang="zh-CN" altLang="en-AU" b="1" smtClean="0"/>
          </a:p>
          <a:p>
            <a:pPr marL="1066800" lvl="1" indent="-722630" eaLnBrk="1" hangingPunct="1"/>
            <a:r>
              <a:rPr lang="zh-CN" altLang="en-AU" b="1" smtClean="0"/>
              <a:t>一个密钥决定对一个给定的变换选择特定的规则</a:t>
            </a:r>
            <a:endParaRPr lang="zh-CN" altLang="en-AU" b="1" smtClean="0">
              <a:latin typeface="Times New Roman" panose="02020603050405020304" pitchFamily="18" charset="0"/>
            </a:endParaRPr>
          </a:p>
          <a:p>
            <a:pPr marL="711200" indent="-711200" eaLnBrk="1" hangingPunct="1"/>
            <a:r>
              <a:rPr lang="zh-CN" altLang="en-AU" b="1" smtClean="0">
                <a:latin typeface="Times New Roman" panose="02020603050405020304" pitchFamily="18" charset="0"/>
              </a:rPr>
              <a:t>例：</a:t>
            </a:r>
            <a:endParaRPr lang="zh-CN" altLang="en-AU" b="1" smtClean="0">
              <a:latin typeface="Times New Roman" panose="02020603050405020304" pitchFamily="18" charset="0"/>
            </a:endParaRPr>
          </a:p>
          <a:p>
            <a:pPr marL="1066800" lvl="1" indent="-722630" eaLnBrk="1" hangingPunct="1"/>
            <a:r>
              <a:rPr lang="en-US" altLang="zh-CN" b="1" smtClean="0">
                <a:latin typeface="Times New Roman" panose="02020603050405020304" pitchFamily="18" charset="0"/>
              </a:rPr>
              <a:t>Vigenère</a:t>
            </a:r>
            <a:r>
              <a:rPr lang="zh-CN" altLang="en-US" b="1" smtClean="0">
                <a:latin typeface="Times New Roman" panose="02020603050405020304" pitchFamily="18" charset="0"/>
              </a:rPr>
              <a:t>密码（</a:t>
            </a:r>
            <a:r>
              <a:rPr lang="en-US" altLang="zh-CN" b="1" smtClean="0">
                <a:latin typeface="Times New Roman" panose="02020603050405020304" pitchFamily="18" charset="0"/>
              </a:rPr>
              <a:t>1858</a:t>
            </a:r>
            <a:r>
              <a:rPr lang="zh-CN" altLang="en-US" b="1" smtClean="0">
                <a:latin typeface="Times New Roman" panose="02020603050405020304" pitchFamily="18" charset="0"/>
              </a:rPr>
              <a:t>）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marL="1066800" lvl="1" indent="-722630" eaLnBrk="1" hangingPunct="1"/>
            <a:r>
              <a:rPr lang="en-US" altLang="zh-CN" b="1" smtClean="0">
                <a:latin typeface="Times New Roman" panose="02020603050405020304" pitchFamily="18" charset="0"/>
              </a:rPr>
              <a:t>Beaufort</a:t>
            </a:r>
            <a:r>
              <a:rPr lang="zh-CN" altLang="en-US" b="1" smtClean="0">
                <a:latin typeface="Times New Roman" panose="02020603050405020304" pitchFamily="18" charset="0"/>
              </a:rPr>
              <a:t> 密码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marL="1066800" lvl="1" indent="-722630" eaLnBrk="1" hangingPunct="1"/>
            <a:r>
              <a:rPr lang="en-US" altLang="zh-CN" b="1" smtClean="0">
                <a:latin typeface="Times New Roman" panose="02020603050405020304" pitchFamily="18" charset="0"/>
              </a:rPr>
              <a:t>Vernam</a:t>
            </a:r>
            <a:r>
              <a:rPr lang="zh-CN" altLang="en-US" b="1" smtClean="0">
                <a:latin typeface="Times New Roman" panose="02020603050405020304" pitchFamily="18" charset="0"/>
              </a:rPr>
              <a:t>密码</a:t>
            </a:r>
            <a:endParaRPr lang="zh-CN" altLang="en-AU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139" y="340678"/>
            <a:ext cx="8186766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err="1" smtClean="0">
                <a:latin typeface="Times New Roman" panose="02020603050405020304" pitchFamily="18" charset="0"/>
              </a:rPr>
              <a:t>Vigenère</a:t>
            </a:r>
            <a:r>
              <a:rPr lang="zh-CN" altLang="en-US" sz="2800" b="1" dirty="0" err="1" smtClean="0">
                <a:latin typeface="Times New Roman" panose="02020603050405020304" pitchFamily="18" charset="0"/>
              </a:rPr>
              <a:t>（</a:t>
            </a:r>
            <a:r>
              <a:rPr lang="zh-CN" altLang="en-US" sz="2400" b="1" dirty="0" err="1" smtClean="0">
                <a:latin typeface="Times New Roman" panose="02020603050405020304" pitchFamily="18" charset="0"/>
              </a:rPr>
              <a:t>译为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:</a:t>
            </a:r>
            <a:r>
              <a:rPr lang="zh-CN" altLang="en-US" sz="2400" b="1" dirty="0" err="1" smtClean="0">
                <a:latin typeface="Times New Roman" panose="02020603050405020304" pitchFamily="18" charset="0"/>
              </a:rPr>
              <a:t>维吉尼亚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/</a:t>
            </a:r>
            <a:r>
              <a:rPr lang="zh-CN" altLang="en-US" sz="2400" b="1" dirty="0" err="1" smtClean="0">
                <a:latin typeface="Times New Roman" panose="02020603050405020304" pitchFamily="18" charset="0"/>
              </a:rPr>
              <a:t>维热纳尔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密码的历史</a:t>
            </a:r>
            <a:endParaRPr lang="zh-CN" altLang="en-US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</a:rPr>
              <a:t>Blaise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de 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Vigenère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发明了多字母替换密码（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polyalphabetic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substitution cipher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）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</a:rPr>
              <a:t>随着破译单表密码的技术提高，使得 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vigenère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cipher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逐渐被各国使用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r>
              <a:rPr lang="en-US" altLang="zh-CN" sz="2400" b="1" dirty="0" smtClean="0">
                <a:latin typeface="宋体" panose="02010600030101010101" pitchFamily="2" charset="-122"/>
              </a:rPr>
              <a:t>1854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年，首次被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Charles Babbage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（巴比奇）攻破，但没有公开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r>
              <a:rPr lang="zh-CN" altLang="en-US" sz="24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Friedrich 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Kasiski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于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1863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年攻破并发表了此密码的各种变形，被沿用到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20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世纪</a:t>
            </a:r>
            <a:endParaRPr lang="zh-CN" altLang="en-US" sz="2400" b="1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密码学基本概念</a:t>
            </a:r>
            <a:endParaRPr lang="zh-CN" altLang="en-US" sz="3600" dirty="0" smtClean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630" y="1129665"/>
            <a:ext cx="7772400" cy="5495925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密码学</a:t>
            </a:r>
            <a:r>
              <a:rPr lang="en-US" altLang="zh-CN" sz="2400" dirty="0" smtClean="0"/>
              <a:t>(cryptology) </a:t>
            </a:r>
            <a:r>
              <a:rPr lang="zh-CN" altLang="en-US" sz="2400" dirty="0" smtClean="0"/>
              <a:t>：</a:t>
            </a:r>
            <a:endParaRPr lang="zh-CN" alt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密码学是研究密码系统或通信安全的一门科学，它包括两个分支：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2" charset="-122"/>
                <a:sym typeface="+mn-ea"/>
              </a:rPr>
              <a:t>密码编码学和密码分析学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。密码编码学的主要目的是寻求保证消息机密性或认证的方法，密码分析学主要研究加密消息的破译和消息的伪造。</a:t>
            </a:r>
            <a:r>
              <a:rPr lang="zh-CN" altLang="en-US" sz="2400" dirty="0" smtClean="0"/>
              <a:t>它包括密码编码学和密码分析学。</a:t>
            </a:r>
            <a:endParaRPr lang="zh-CN" altLang="en-US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密码编码学</a:t>
            </a:r>
            <a:r>
              <a:rPr lang="en-US" altLang="zh-CN" sz="2400" dirty="0" smtClean="0"/>
              <a:t>(cryptography)</a:t>
            </a:r>
            <a:r>
              <a:rPr lang="zh-CN" altLang="en-US" sz="2400" dirty="0" smtClean="0"/>
              <a:t>：研究各种加密方案的领域。</a:t>
            </a:r>
            <a:endParaRPr lang="zh-CN" altLang="en-US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密码分析学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cryptanalytics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：不知道任何加密细节的条件下解密消息的技术，即“破译”。</a:t>
            </a:r>
            <a:endParaRPr lang="zh-CN" altLang="en-US" sz="2400" dirty="0" smtClean="0"/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>
              <a:latin typeface="黑体" panose="02010609060101010101" pitchFamily="2" charset="-122"/>
              <a:sym typeface="+mn-ea"/>
            </a:endParaRPr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密码学的</a:t>
            </a:r>
            <a:r>
              <a:rPr lang="zh-CN" altLang="en-US" sz="2400" dirty="0">
                <a:solidFill>
                  <a:srgbClr val="009900"/>
                </a:solidFill>
                <a:latin typeface="黑体" panose="02010609060101010101" pitchFamily="2" charset="-122"/>
                <a:sym typeface="+mn-ea"/>
              </a:rPr>
              <a:t>目标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：机密性、数据完整性、认证和不可否认性</a:t>
            </a:r>
            <a:endParaRPr lang="zh-CN" alt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Vigenère</a:t>
            </a:r>
            <a:r>
              <a:rPr lang="zh-CN" altLang="en-US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密码</a:t>
            </a:r>
            <a:endParaRPr lang="en-US" altLang="zh-CN" sz="3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059305"/>
            <a:ext cx="8531225" cy="365569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anose="02020603050405020304" pitchFamily="18" charset="0"/>
              </a:rPr>
              <a:t>方式一：数学公式计算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设明文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P = p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0,</a:t>
            </a:r>
            <a:r>
              <a:rPr lang="en-US" altLang="zh-CN" b="1" dirty="0" smtClean="0">
                <a:latin typeface="Times New Roman" panose="02020603050405020304" pitchFamily="18" charset="0"/>
              </a:rPr>
              <a:t>p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1,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…,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b="1" baseline="-25000" dirty="0" err="1" smtClean="0">
                <a:latin typeface="Times New Roman" panose="02020603050405020304" pitchFamily="18" charset="0"/>
              </a:rPr>
              <a:t>n-1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，密钥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k = k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0,</a:t>
            </a:r>
            <a:r>
              <a:rPr lang="en-US" altLang="zh-CN" b="1" dirty="0" smtClean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1,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…,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 err="1" smtClean="0">
                <a:latin typeface="Times New Roman" panose="02020603050405020304" pitchFamily="18" charset="0"/>
              </a:rPr>
              <a:t>m-1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，密文</a:t>
            </a:r>
            <a:r>
              <a:rPr lang="en-US" altLang="zh-CN" b="1" dirty="0" smtClean="0">
                <a:latin typeface="Times New Roman" panose="02020603050405020304" pitchFamily="18" charset="0"/>
              </a:rPr>
              <a:t>C = c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0,</a:t>
            </a:r>
            <a:r>
              <a:rPr lang="en-US" altLang="zh-CN" b="1" dirty="0" smtClean="0">
                <a:latin typeface="Times New Roman" panose="02020603050405020304" pitchFamily="18" charset="0"/>
              </a:rPr>
              <a:t>c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1,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…,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b="1" baseline="-25000" dirty="0" err="1" smtClean="0">
                <a:latin typeface="Times New Roman" panose="02020603050405020304" pitchFamily="18" charset="0"/>
              </a:rPr>
              <a:t>n-1</a:t>
            </a:r>
            <a:endParaRPr lang="en-US" altLang="zh-CN" b="1" baseline="-25000" dirty="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b="1" dirty="0" smtClean="0">
                <a:latin typeface="Times New Roman" panose="02020603050405020304" pitchFamily="18" charset="0"/>
              </a:rPr>
              <a:t>加密：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26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6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+k</a:t>
            </a:r>
            <a:r>
              <a:rPr lang="en-US" altLang="zh-CN" sz="2600" baseline="-25000" dirty="0" err="1" smtClean="0">
                <a:latin typeface="Times New Roman" panose="02020603050405020304" pitchFamily="18" charset="0"/>
              </a:rPr>
              <a:t>i mod m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b="1" dirty="0" smtClean="0">
                <a:latin typeface="Times New Roman" panose="02020603050405020304" pitchFamily="18" charset="0"/>
              </a:rPr>
              <a:t>mod  26)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i=0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…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n-1</a:t>
            </a:r>
            <a:endParaRPr lang="en-US" altLang="zh-CN" b="1" dirty="0" smtClean="0">
              <a:latin typeface="Times New Roman" panose="02020603050405020304" pitchFamily="18" charset="0"/>
            </a:endParaRP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550863" y="1310323"/>
            <a:ext cx="18732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92482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加密</a:t>
            </a:r>
            <a:r>
              <a:rPr lang="en-US" altLang="zh-CN" sz="3200" b="1">
                <a:solidFill>
                  <a:srgbClr val="92482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altLang="zh-CN" sz="3200" b="1">
              <a:solidFill>
                <a:srgbClr val="92482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1993" name="Picture 12" descr="{226EAD20-C35D-4104-AF3A-1A0C9B910552}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40650" y="4581525"/>
            <a:ext cx="12477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7761288" cy="5095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b="1" smtClean="0"/>
              <a:t>方式二：查表法 </a:t>
            </a:r>
            <a:r>
              <a:rPr lang="zh-CN" altLang="en-US" sz="2400" b="1" smtClean="0"/>
              <a:t>（密钥</a:t>
            </a:r>
            <a:r>
              <a:rPr lang="en-US" altLang="zh-CN" sz="2400" b="1" smtClean="0"/>
              <a:t>k</a:t>
            </a:r>
            <a:r>
              <a:rPr lang="zh-CN" altLang="en-US" sz="2400" b="1" smtClean="0"/>
              <a:t>，明文</a:t>
            </a:r>
            <a:r>
              <a:rPr lang="en-US" altLang="zh-CN" sz="2400" b="1" smtClean="0"/>
              <a:t>P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密文</a:t>
            </a:r>
            <a:r>
              <a:rPr lang="en-US" altLang="zh-CN" sz="2400" b="1" smtClean="0"/>
              <a:t>C</a:t>
            </a:r>
            <a:endParaRPr lang="en-US" altLang="zh-CN" sz="2400" b="1" smtClean="0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0" y="-182563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3015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950" y="1412875"/>
            <a:ext cx="8893175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0647" name="Rectangle 7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3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Vigenère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密码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800" dirty="0" smtClean="0"/>
              <a:t> </a:t>
            </a:r>
            <a:r>
              <a:rPr lang="en-US" altLang="zh-CN" sz="3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Vigenère</a:t>
            </a:r>
            <a:r>
              <a:rPr lang="zh-CN" altLang="en-US" sz="3800" b="1" dirty="0" smtClean="0"/>
              <a:t>密码</a:t>
            </a:r>
            <a:endParaRPr lang="zh-CN" altLang="en-US" sz="3800" b="1" dirty="0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205038"/>
            <a:ext cx="6911975" cy="31686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方法一：数学公式计算</a:t>
            </a:r>
            <a:endParaRPr lang="zh-CN" altLang="en-US" sz="2800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 smtClean="0">
                <a:latin typeface="Times New Roman" panose="02020603050405020304" pitchFamily="18" charset="0"/>
              </a:rPr>
              <a:t>p</a:t>
            </a:r>
            <a:r>
              <a:rPr lang="en-US" altLang="zh-CN" sz="2400" b="1" baseline="-25000" smtClean="0">
                <a:latin typeface="Times New Roman" panose="02020603050405020304" pitchFamily="18" charset="0"/>
              </a:rPr>
              <a:t>i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= c</a:t>
            </a:r>
            <a:r>
              <a:rPr lang="en-US" altLang="zh-CN" sz="2400" b="1" baseline="-25000" smtClean="0">
                <a:latin typeface="Times New Roman" panose="02020603050405020304" pitchFamily="18" charset="0"/>
              </a:rPr>
              <a:t>i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－</a:t>
            </a:r>
            <a:r>
              <a:rPr lang="en-US" altLang="zh-CN" sz="2400" b="1" smtClean="0">
                <a:latin typeface="Times New Roman" panose="02020603050405020304" pitchFamily="18" charset="0"/>
              </a:rPr>
              <a:t>k</a:t>
            </a:r>
            <a:r>
              <a:rPr lang="en-US" altLang="zh-CN" sz="2400" b="1" baseline="-25000" smtClean="0">
                <a:latin typeface="Times New Roman" panose="02020603050405020304" pitchFamily="18" charset="0"/>
              </a:rPr>
              <a:t>i mod m</a:t>
            </a:r>
            <a:r>
              <a:rPr lang="en-US" altLang="zh-CN" sz="2400" b="1" smtClean="0">
                <a:latin typeface="Times New Roman" panose="02020603050405020304" pitchFamily="18" charset="0"/>
              </a:rPr>
              <a:t> (mod  26)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2400" b="1" smtClean="0">
                <a:latin typeface="Times New Roman" panose="02020603050405020304" pitchFamily="18" charset="0"/>
              </a:rPr>
              <a:t>i=0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2400" b="1" smtClean="0">
                <a:latin typeface="Times New Roman" panose="02020603050405020304" pitchFamily="18" charset="0"/>
              </a:rPr>
              <a:t>1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2400" b="1" smtClean="0">
                <a:latin typeface="Times New Roman" panose="02020603050405020304" pitchFamily="18" charset="0"/>
              </a:rPr>
              <a:t>…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2400" b="1" smtClean="0">
                <a:latin typeface="Times New Roman" panose="02020603050405020304" pitchFamily="18" charset="0"/>
              </a:rPr>
              <a:t>n-1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；</a:t>
            </a:r>
            <a:endParaRPr lang="zh-CN" altLang="en-US" sz="24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方法二：查表</a:t>
            </a:r>
            <a:endParaRPr lang="zh-CN" altLang="en-US" sz="2800" b="1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smtClean="0"/>
              <a:t>密钥</a:t>
            </a:r>
            <a:r>
              <a:rPr lang="en-US" altLang="zh-CN" sz="2400" b="1" smtClean="0"/>
              <a:t>k</a:t>
            </a:r>
            <a:r>
              <a:rPr lang="zh-CN" altLang="en-US" sz="2400" b="1" smtClean="0"/>
              <a:t>行里密文</a:t>
            </a:r>
            <a:r>
              <a:rPr lang="en-US" altLang="zh-CN" sz="2400" b="1" smtClean="0"/>
              <a:t>C</a:t>
            </a:r>
            <a:r>
              <a:rPr lang="zh-CN" altLang="en-US" sz="2400" b="1" smtClean="0"/>
              <a:t>所在列的顶部字母</a:t>
            </a:r>
            <a:r>
              <a:rPr lang="en-US" altLang="zh-CN" sz="2400" b="1" smtClean="0"/>
              <a:t>——</a:t>
            </a:r>
            <a:r>
              <a:rPr lang="zh-CN" altLang="en-US" sz="2400" b="1" smtClean="0"/>
              <a:t>明文</a:t>
            </a:r>
            <a:r>
              <a:rPr lang="en-US" altLang="zh-CN" sz="2400" b="1" smtClean="0"/>
              <a:t>P</a:t>
            </a:r>
            <a:endParaRPr lang="zh-CN" altLang="en-US" sz="2400" b="1" smtClean="0">
              <a:latin typeface="Times New Roman" panose="02020603050405020304" pitchFamily="18" charset="0"/>
            </a:endParaRP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611188" y="1341438"/>
            <a:ext cx="18732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92482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解密：</a:t>
            </a:r>
            <a:endParaRPr lang="zh-CN" altLang="en-US" sz="3200" b="1" dirty="0">
              <a:solidFill>
                <a:srgbClr val="92482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Vigenère</a:t>
            </a:r>
            <a:r>
              <a:rPr lang="zh-CN" altLang="en-AU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密码例子</a:t>
            </a:r>
            <a:endParaRPr lang="zh-CN" alt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268413"/>
            <a:ext cx="7886700" cy="8747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600" b="1" smtClean="0"/>
              <a:t>加密过程：</a:t>
            </a:r>
            <a:endParaRPr lang="zh-CN" altLang="en-US" sz="2600" b="1" smtClean="0"/>
          </a:p>
          <a:p>
            <a:pPr lvl="1" eaLnBrk="1" hangingPunct="1"/>
            <a:r>
              <a:rPr lang="en-US" altLang="zh-CN" sz="2200" b="1" smtClean="0"/>
              <a:t>P</a:t>
            </a:r>
            <a:r>
              <a:rPr lang="zh-CN" altLang="en-US" sz="2200" b="1" smtClean="0"/>
              <a:t>＝“</a:t>
            </a:r>
            <a:r>
              <a:rPr lang="en-US" altLang="zh-CN" sz="2200" b="1" smtClean="0"/>
              <a:t>encode and decode”</a:t>
            </a:r>
            <a:r>
              <a:rPr lang="zh-CN" altLang="en-US" sz="2200" b="1" smtClean="0"/>
              <a:t>，</a:t>
            </a:r>
            <a:r>
              <a:rPr lang="en-US" altLang="zh-CN" sz="2200" b="1" smtClean="0"/>
              <a:t>k</a:t>
            </a:r>
            <a:r>
              <a:rPr lang="zh-CN" altLang="en-US" sz="2200" b="1" smtClean="0"/>
              <a:t>＝“</a:t>
            </a:r>
            <a:r>
              <a:rPr lang="en-US" altLang="zh-CN" sz="2200" b="1" smtClean="0"/>
              <a:t>mykey”</a:t>
            </a:r>
            <a:endParaRPr lang="zh-CN" altLang="en-US" sz="2200" b="1" smtClean="0"/>
          </a:p>
        </p:txBody>
      </p:sp>
      <p:graphicFrame>
        <p:nvGraphicFramePr>
          <p:cNvPr id="246849" name="Group 65"/>
          <p:cNvGraphicFramePr>
            <a:graphicFrameLocks noGrp="1"/>
          </p:cNvGraphicFramePr>
          <p:nvPr>
            <p:ph sz="half" idx="2"/>
          </p:nvPr>
        </p:nvGraphicFramePr>
        <p:xfrm>
          <a:off x="323850" y="2708275"/>
          <a:ext cx="8569325" cy="3384551"/>
        </p:xfrm>
        <a:graphic>
          <a:graphicData uri="http://schemas.openxmlformats.org/drawingml/2006/table">
            <a:tbl>
              <a:tblPr/>
              <a:tblGrid>
                <a:gridCol w="1336675"/>
                <a:gridCol w="520700"/>
                <a:gridCol w="446088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6087"/>
                <a:gridCol w="447675"/>
                <a:gridCol w="447675"/>
                <a:gridCol w="449263"/>
                <a:gridCol w="446087"/>
                <a:gridCol w="447675"/>
                <a:gridCol w="447675"/>
              </a:tblGrid>
              <a:tr h="528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字母序号</a:t>
                      </a:r>
                      <a:endParaRPr kumimoji="0" lang="zh-CN" alt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明文编码</a:t>
                      </a:r>
                      <a:endParaRPr kumimoji="0" lang="zh-CN" alt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密钥编码</a:t>
                      </a:r>
                      <a:endParaRPr kumimoji="0" lang="zh-CN" alt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 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加密</a:t>
                      </a:r>
                      <a:endParaRPr kumimoji="0" lang="zh-CN" alt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模运算</a:t>
                      </a:r>
                      <a:endParaRPr kumimoji="0" lang="zh-CN" alt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密文</a:t>
                      </a:r>
                      <a:endParaRPr kumimoji="0" lang="zh-CN" alt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 =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850" name="Oval 66"/>
          <p:cNvSpPr>
            <a:spLocks noChangeArrowheads="1"/>
          </p:cNvSpPr>
          <p:nvPr/>
        </p:nvSpPr>
        <p:spPr bwMode="auto">
          <a:xfrm>
            <a:off x="2195513" y="3860800"/>
            <a:ext cx="2232025" cy="4318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51" name="Oval 67"/>
          <p:cNvSpPr>
            <a:spLocks noChangeArrowheads="1"/>
          </p:cNvSpPr>
          <p:nvPr/>
        </p:nvSpPr>
        <p:spPr bwMode="auto">
          <a:xfrm>
            <a:off x="4427538" y="3860800"/>
            <a:ext cx="2232025" cy="4318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52" name="Oval 68"/>
          <p:cNvSpPr>
            <a:spLocks noChangeArrowheads="1"/>
          </p:cNvSpPr>
          <p:nvPr/>
        </p:nvSpPr>
        <p:spPr bwMode="auto">
          <a:xfrm>
            <a:off x="6659563" y="3860800"/>
            <a:ext cx="2232025" cy="4318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4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24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50" grpId="0" animBg="1"/>
      <p:bldP spid="246850" grpId="1" animBg="1"/>
      <p:bldP spid="246851" grpId="0" animBg="1"/>
      <p:bldP spid="246851" grpId="1" animBg="1"/>
      <p:bldP spid="246852" grpId="0" animBg="1"/>
      <p:bldP spid="246852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Vigenère</a:t>
            </a:r>
            <a:r>
              <a:rPr lang="zh-CN" altLang="en-AU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密码例子</a:t>
            </a:r>
            <a:endParaRPr lang="zh-CN" altLang="en-US" sz="4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484313"/>
            <a:ext cx="7818438" cy="996950"/>
          </a:xfrm>
        </p:spPr>
        <p:txBody>
          <a:bodyPr/>
          <a:lstStyle/>
          <a:p>
            <a:pPr eaLnBrk="1" hangingPunct="1"/>
            <a:r>
              <a:rPr lang="zh-CN" altLang="en-US" sz="2600" b="1" smtClean="0"/>
              <a:t>解密过程：</a:t>
            </a:r>
            <a:endParaRPr lang="zh-CN" altLang="en-US" sz="2600" b="1" smtClean="0"/>
          </a:p>
          <a:p>
            <a:pPr lvl="1" eaLnBrk="1" hangingPunct="1"/>
            <a:r>
              <a:rPr lang="en-US" altLang="zh-CN" sz="2200" b="1" smtClean="0"/>
              <a:t>C</a:t>
            </a:r>
            <a:r>
              <a:rPr lang="zh-CN" altLang="en-US" sz="2200" b="1" smtClean="0"/>
              <a:t>＝“</a:t>
            </a:r>
            <a:r>
              <a:rPr lang="en-US" altLang="zh-CN" sz="2200" b="1" smtClean="0"/>
              <a:t>QLMSBQYXHBQAYHC”</a:t>
            </a:r>
            <a:r>
              <a:rPr lang="zh-CN" altLang="en-US" sz="2200" b="1" smtClean="0"/>
              <a:t>，</a:t>
            </a:r>
            <a:r>
              <a:rPr lang="en-US" altLang="zh-CN" sz="2200" b="1" smtClean="0"/>
              <a:t>k</a:t>
            </a:r>
            <a:r>
              <a:rPr lang="zh-CN" altLang="en-US" sz="2200" b="1" smtClean="0"/>
              <a:t>＝“</a:t>
            </a:r>
            <a:r>
              <a:rPr lang="en-US" altLang="zh-CN" sz="2200" b="1" smtClean="0"/>
              <a:t>mykey”</a:t>
            </a:r>
            <a:endParaRPr lang="zh-CN" altLang="en-US" sz="2200" b="1" smtClean="0"/>
          </a:p>
        </p:txBody>
      </p:sp>
      <p:graphicFrame>
        <p:nvGraphicFramePr>
          <p:cNvPr id="46217" name="Group 137"/>
          <p:cNvGraphicFramePr>
            <a:graphicFrameLocks noGrp="1"/>
          </p:cNvGraphicFramePr>
          <p:nvPr>
            <p:ph sz="quarter" idx="3"/>
          </p:nvPr>
        </p:nvGraphicFramePr>
        <p:xfrm>
          <a:off x="250825" y="2924175"/>
          <a:ext cx="8713788" cy="2562228"/>
        </p:xfrm>
        <a:graphic>
          <a:graphicData uri="http://schemas.openxmlformats.org/drawingml/2006/table">
            <a:tbl>
              <a:tblPr/>
              <a:tblGrid>
                <a:gridCol w="1360488"/>
                <a:gridCol w="527050"/>
                <a:gridCol w="455612"/>
                <a:gridCol w="454025"/>
                <a:gridCol w="457200"/>
                <a:gridCol w="455613"/>
                <a:gridCol w="450850"/>
                <a:gridCol w="455612"/>
                <a:gridCol w="457200"/>
                <a:gridCol w="454025"/>
                <a:gridCol w="455613"/>
                <a:gridCol w="455612"/>
                <a:gridCol w="457200"/>
                <a:gridCol w="452438"/>
                <a:gridCol w="454025"/>
                <a:gridCol w="455612"/>
                <a:gridCol w="455613"/>
              </a:tblGrid>
              <a:tr h="427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字母序号</a:t>
                      </a:r>
                      <a:endParaRPr kumimoji="0" lang="zh-CN" alt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密文编码</a:t>
                      </a:r>
                      <a:endParaRPr kumimoji="0" lang="zh-CN" alt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C=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密钥编码</a:t>
                      </a:r>
                      <a:endParaRPr kumimoji="0" lang="zh-CN" alt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k=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加密</a:t>
                      </a:r>
                      <a:endParaRPr kumimoji="0" lang="zh-CN" alt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C=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模运算</a:t>
                      </a:r>
                      <a:endParaRPr kumimoji="0" lang="zh-CN" alt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A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密文解码</a:t>
                      </a:r>
                      <a:endParaRPr kumimoji="0" lang="zh-CN" alt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C=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Vigenère</a:t>
            </a:r>
            <a:r>
              <a:rPr lang="zh-CN" altLang="en-AU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密码的安全性</a:t>
            </a:r>
            <a:endParaRPr lang="zh-CN" altLang="en-AU" sz="4000" b="1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36980"/>
            <a:ext cx="8353425" cy="324040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zh-CN" b="1" baseline="30000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强度在于：每个明文字母对应着多个密文字母，</a:t>
            </a:r>
            <a:r>
              <a:rPr lang="zh-CN" altLang="en-AU" b="1" smtClean="0"/>
              <a:t>明、密文字母不是一一对应关系</a:t>
            </a:r>
            <a:endParaRPr lang="zh-CN" altLang="en-AU" b="1" smtClean="0"/>
          </a:p>
          <a:p>
            <a:pPr eaLnBrk="1" hangingPunct="1">
              <a:lnSpc>
                <a:spcPct val="90000"/>
              </a:lnSpc>
            </a:pPr>
            <a:r>
              <a:rPr lang="zh-CN" altLang="en-AU" b="1" smtClean="0"/>
              <a:t>字母的统计规律进一步降低</a:t>
            </a:r>
            <a:endParaRPr lang="zh-CN" altLang="en-AU" b="1" smtClean="0"/>
          </a:p>
          <a:p>
            <a:pPr eaLnBrk="1" hangingPunct="1">
              <a:lnSpc>
                <a:spcPct val="90000"/>
              </a:lnSpc>
            </a:pPr>
            <a:r>
              <a:rPr lang="en-AU" altLang="zh-CN" sz="29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Vigenère</a:t>
            </a:r>
            <a:r>
              <a:rPr lang="zh-CN" altLang="en-AU" b="1" smtClean="0"/>
              <a:t>本人建议：密钥与明文一样长</a:t>
            </a:r>
            <a:endParaRPr lang="zh-CN" altLang="en-AU" b="1" smtClean="0"/>
          </a:p>
          <a:p>
            <a:pPr eaLnBrk="1" hangingPunct="1">
              <a:lnSpc>
                <a:spcPct val="90000"/>
              </a:lnSpc>
            </a:pPr>
            <a:r>
              <a:rPr lang="en-AU" altLang="zh-CN" sz="29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Vigenère</a:t>
            </a:r>
            <a:r>
              <a:rPr lang="zh-CN" altLang="en-AU" sz="3200" b="1" smtClean="0"/>
              <a:t>代换表中的每一行就是一</a:t>
            </a:r>
            <a:r>
              <a:rPr lang="en-AU" altLang="zh-CN" sz="29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Caesar</a:t>
            </a:r>
            <a:r>
              <a:rPr lang="zh-CN" altLang="en-US" b="1" smtClean="0"/>
              <a:t>密码</a:t>
            </a:r>
            <a:endParaRPr lang="en-AU" altLang="zh-CN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Vigenère</a:t>
            </a:r>
            <a:r>
              <a:rPr lang="zh-CN" altLang="en-US" smtClean="0"/>
              <a:t>密码分析</a:t>
            </a:r>
            <a:endParaRPr lang="zh-CN" altLang="en-US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9085" y="1308100"/>
            <a:ext cx="8545830" cy="5019040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100" b="1" smtClean="0">
                <a:solidFill>
                  <a:srgbClr val="92482A"/>
                </a:solidFill>
              </a:rPr>
              <a:t>攻击</a:t>
            </a:r>
            <a:r>
              <a:rPr lang="zh-CN" altLang="en-US" sz="2100" b="1" smtClean="0"/>
              <a:t>：</a:t>
            </a:r>
            <a:endParaRPr lang="zh-CN" altLang="en-US" sz="2100" b="1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b="1" smtClean="0"/>
              <a:t>首先假设是用</a:t>
            </a:r>
            <a:r>
              <a:rPr lang="zh-CN" altLang="en-US" sz="2000" b="1" smtClean="0">
                <a:sym typeface="+mn-ea"/>
              </a:rPr>
              <a:t>单表代替或</a:t>
            </a:r>
            <a:r>
              <a:rPr lang="en-AU" altLang="zh-CN" sz="2000" b="1" smtClean="0">
                <a:sym typeface="+mn-ea"/>
              </a:rPr>
              <a:t>Vigenère</a:t>
            </a:r>
            <a:r>
              <a:rPr lang="zh-CN" altLang="en-AU" sz="2000" b="1" smtClean="0">
                <a:sym typeface="+mn-ea"/>
              </a:rPr>
              <a:t>密码加密</a:t>
            </a:r>
            <a:r>
              <a:rPr lang="zh-CN" altLang="en-US" sz="2000" b="1" smtClean="0"/>
              <a:t>，用简单的频率测试区分</a:t>
            </a:r>
            <a:endParaRPr lang="zh-CN" altLang="en-US" sz="2000" b="1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b="1" smtClean="0"/>
              <a:t>然后猜测</a:t>
            </a:r>
            <a:r>
              <a:rPr lang="en-AU" altLang="zh-CN" sz="2000" b="1" smtClean="0"/>
              <a:t>Vigenère</a:t>
            </a:r>
            <a:r>
              <a:rPr lang="zh-CN" altLang="en-US" sz="2000" b="1" smtClean="0"/>
              <a:t>密钥关键字长度</a:t>
            </a:r>
            <a:endParaRPr lang="zh-CN" altLang="en-US" sz="2000" b="1" smtClean="0"/>
          </a:p>
          <a:p>
            <a:pPr lvl="2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800" b="1" smtClean="0"/>
              <a:t>密钥： </a:t>
            </a:r>
            <a:r>
              <a:rPr lang="en-US" altLang="zh-CN" sz="2700" b="1" smtClean="0"/>
              <a:t>dec</a:t>
            </a:r>
            <a:r>
              <a:rPr lang="en-US" altLang="zh-CN" sz="2700" b="1" smtClean="0">
                <a:solidFill>
                  <a:srgbClr val="4729C9"/>
                </a:solidFill>
              </a:rPr>
              <a:t>ept</a:t>
            </a:r>
            <a:r>
              <a:rPr lang="en-US" altLang="zh-CN" sz="2700" b="1" smtClean="0"/>
              <a:t>ivedec</a:t>
            </a:r>
            <a:r>
              <a:rPr lang="en-US" altLang="zh-CN" sz="2700" b="1" smtClean="0">
                <a:solidFill>
                  <a:srgbClr val="4729C9"/>
                </a:solidFill>
              </a:rPr>
              <a:t>ept</a:t>
            </a:r>
            <a:r>
              <a:rPr lang="en-US" altLang="zh-CN" sz="2700" b="1" smtClean="0"/>
              <a:t>ivedeceptive</a:t>
            </a:r>
            <a:endParaRPr lang="en-US" altLang="zh-CN" sz="2700" b="1" smtClean="0"/>
          </a:p>
          <a:p>
            <a:pPr lvl="2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800" b="1" smtClean="0"/>
              <a:t>明文： </a:t>
            </a:r>
            <a:r>
              <a:rPr lang="en-US" altLang="zh-CN" sz="2600" b="1" smtClean="0"/>
              <a:t>wea</a:t>
            </a:r>
            <a:r>
              <a:rPr lang="en-US" altLang="zh-CN" sz="2600" b="1" smtClean="0">
                <a:solidFill>
                  <a:srgbClr val="4729C9"/>
                </a:solidFill>
              </a:rPr>
              <a:t>red</a:t>
            </a:r>
            <a:r>
              <a:rPr lang="en-US" altLang="zh-CN" sz="2600" b="1" smtClean="0"/>
              <a:t>iscove</a:t>
            </a:r>
            <a:r>
              <a:rPr lang="en-US" altLang="zh-CN" sz="2600" b="1" smtClean="0">
                <a:solidFill>
                  <a:srgbClr val="4729C9"/>
                </a:solidFill>
              </a:rPr>
              <a:t>red</a:t>
            </a:r>
            <a:r>
              <a:rPr lang="en-US" altLang="zh-CN" sz="2600" b="1" smtClean="0"/>
              <a:t>saveyourself</a:t>
            </a:r>
            <a:endParaRPr lang="zh-CN" altLang="en-US" sz="2600" b="1" smtClean="0"/>
          </a:p>
          <a:p>
            <a:pPr lvl="2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800" b="1" smtClean="0"/>
              <a:t>密文： </a:t>
            </a:r>
            <a:r>
              <a:rPr lang="en-US" altLang="zh-CN" sz="1800" b="1" smtClean="0"/>
              <a:t>Z I C</a:t>
            </a:r>
            <a:r>
              <a:rPr lang="en-US" altLang="zh-CN" sz="1800" b="1" smtClean="0">
                <a:solidFill>
                  <a:srgbClr val="4729C9"/>
                </a:solidFill>
              </a:rPr>
              <a:t>VTW</a:t>
            </a:r>
            <a:r>
              <a:rPr lang="en-US" altLang="zh-CN" sz="1800" b="1" smtClean="0"/>
              <a:t>QNGRZG</a:t>
            </a:r>
            <a:r>
              <a:rPr lang="en-US" altLang="zh-CN" sz="1800" b="1" smtClean="0">
                <a:solidFill>
                  <a:srgbClr val="4729C9"/>
                </a:solidFill>
              </a:rPr>
              <a:t>VTW</a:t>
            </a:r>
            <a:r>
              <a:rPr lang="en-US" altLang="zh-CN" sz="1800" b="1" smtClean="0"/>
              <a:t>AVZHCQYGLMGJ</a:t>
            </a:r>
            <a:endParaRPr lang="en-US" altLang="zh-CN" sz="1800" b="1" smtClean="0"/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100" b="1" smtClean="0">
                <a:solidFill>
                  <a:srgbClr val="92482A"/>
                </a:solidFill>
              </a:rPr>
              <a:t>反攻击</a:t>
            </a:r>
            <a:r>
              <a:rPr lang="zh-CN" altLang="en-US" sz="2100" b="1" smtClean="0"/>
              <a:t>：用与消息一样长的非周期性的密钥。</a:t>
            </a:r>
            <a:endParaRPr lang="zh-CN" altLang="en-US" sz="2100" b="1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b="1" smtClean="0"/>
              <a:t>相应的攻击：密钥和明文有相同的字母频率分布．</a:t>
            </a:r>
            <a:endParaRPr lang="zh-CN" altLang="en-US" sz="2000" b="1" smtClean="0"/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100" b="1" smtClean="0">
                <a:solidFill>
                  <a:srgbClr val="92482A"/>
                </a:solidFill>
              </a:rPr>
              <a:t>对抗技术</a:t>
            </a:r>
            <a:r>
              <a:rPr lang="zh-CN" altLang="en-US" sz="2100" b="1" smtClean="0"/>
              <a:t>：选择与明文一样长而且没有统计关系的密钥。</a:t>
            </a:r>
            <a:endParaRPr lang="zh-CN" altLang="en-US" sz="2100" b="1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b="1" smtClean="0"/>
              <a:t>技术的关键：密钥构造方法。</a:t>
            </a:r>
            <a:endParaRPr lang="zh-CN" altLang="en-US" sz="2000" b="1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b="1" smtClean="0"/>
              <a:t>Vernam</a:t>
            </a:r>
            <a:r>
              <a:rPr lang="zh-CN" altLang="en-US" sz="2000" b="1" smtClean="0"/>
              <a:t>密码：用循环的带子构造密钥。</a:t>
            </a:r>
            <a:r>
              <a:rPr lang="en-US" altLang="zh-CN" sz="2000" b="1" smtClean="0"/>
              <a:t>(</a:t>
            </a:r>
            <a:r>
              <a:rPr lang="zh-CN" altLang="en-US" sz="2000" b="1" smtClean="0"/>
              <a:t>最终密钥还是重复</a:t>
            </a:r>
            <a:r>
              <a:rPr lang="en-US" altLang="zh-CN" sz="2000" b="1" smtClean="0"/>
              <a:t>)</a:t>
            </a:r>
            <a:endParaRPr lang="en-US" altLang="zh-CN" sz="2000" b="1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000" b="1" smtClean="0"/>
              <a:t>一次一密：产生随机密钥，不重复。不可破</a:t>
            </a:r>
            <a:endParaRPr lang="zh-CN" altLang="en-US" sz="2000" b="1" smtClean="0"/>
          </a:p>
          <a:p>
            <a:pPr lvl="1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100" b="1" smtClean="0"/>
              <a:t>一次一密实际</a:t>
            </a:r>
            <a:r>
              <a:rPr lang="zh-CN" altLang="en-US" sz="2000" b="1" smtClean="0"/>
              <a:t>很少使用。</a:t>
            </a:r>
            <a:endParaRPr lang="zh-CN" altLang="en-US" sz="2000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algn="l" eaLnBrk="1" hangingPunct="1">
              <a:defRPr/>
            </a:pPr>
            <a:r>
              <a:rPr lang="en-AU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§2.2.6 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一次一密</a:t>
            </a:r>
            <a:endParaRPr lang="en-AU" altLang="zh-CN" sz="4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557338"/>
            <a:ext cx="6167437" cy="38719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AU" b="1" smtClean="0"/>
              <a:t>随机密钥</a:t>
            </a:r>
            <a:endParaRPr lang="en-US" altLang="zh-CN" b="1" smtClean="0"/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/>
              <a:t>安全强度取决于密钥的随机性</a:t>
            </a:r>
            <a:endParaRPr lang="zh-CN" altLang="en-AU" b="1" smtClean="0"/>
          </a:p>
          <a:p>
            <a:pPr eaLnBrk="1" hangingPunct="1">
              <a:lnSpc>
                <a:spcPct val="110000"/>
              </a:lnSpc>
            </a:pPr>
            <a:r>
              <a:rPr lang="zh-CN" altLang="en-AU" b="1" smtClean="0"/>
              <a:t>理论上不可破</a:t>
            </a:r>
            <a:endParaRPr lang="zh-CN" altLang="en-AU" b="1" smtClean="0"/>
          </a:p>
          <a:p>
            <a:pPr eaLnBrk="1" hangingPunct="1">
              <a:lnSpc>
                <a:spcPct val="110000"/>
              </a:lnSpc>
            </a:pPr>
            <a:r>
              <a:rPr lang="zh-CN" altLang="en-AU" b="1" smtClean="0"/>
              <a:t>实际上不可行</a:t>
            </a:r>
            <a:endParaRPr lang="zh-CN" altLang="en-AU" b="1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AU" b="1" smtClean="0"/>
              <a:t>产生大量的随机密钥难</a:t>
            </a:r>
            <a:endParaRPr lang="zh-CN" altLang="en-AU" b="1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AU" b="1" smtClean="0"/>
              <a:t>密钥分配与保护更难</a:t>
            </a:r>
            <a:endParaRPr lang="en-AU" altLang="zh-CN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§2.3 </a:t>
            </a:r>
            <a:r>
              <a:rPr lang="zh-CN" altLang="en-AU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置换密码</a:t>
            </a:r>
            <a:br>
              <a:rPr lang="zh-CN" altLang="en-AU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AU" altLang="zh-CN" sz="25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Transposition Ciphers</a:t>
            </a:r>
            <a:endParaRPr lang="zh-CN" altLang="en-US" sz="25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92482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置换</a:t>
            </a:r>
            <a:r>
              <a:rPr lang="zh-CN" altLang="en-US" smtClean="0"/>
              <a:t>：对明文字母的某种置换</a:t>
            </a:r>
            <a:endParaRPr lang="zh-CN" altLang="en-US" smtClean="0"/>
          </a:p>
          <a:p>
            <a:r>
              <a:rPr lang="zh-CN" altLang="en-US" b="1" smtClean="0">
                <a:solidFill>
                  <a:srgbClr val="92482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栅栏技术</a:t>
            </a:r>
            <a:r>
              <a:rPr lang="zh-CN" altLang="en-US" smtClean="0"/>
              <a:t>：</a:t>
            </a:r>
            <a:r>
              <a:rPr lang="zh-CN" altLang="en-US" b="1" smtClean="0"/>
              <a:t>按对角线的顺序写出明文，以行的顺序读出作为密文</a:t>
            </a:r>
            <a:endParaRPr lang="zh-CN" altLang="en-US" smtClean="0"/>
          </a:p>
          <a:p>
            <a:pPr lvl="1"/>
            <a:r>
              <a:rPr lang="zh-CN" altLang="en-US" smtClean="0"/>
              <a:t>易破译</a:t>
            </a:r>
            <a:endParaRPr lang="zh-CN" altLang="en-US" smtClean="0"/>
          </a:p>
          <a:p>
            <a:r>
              <a:rPr lang="zh-CN" altLang="en-US" b="1" smtClean="0">
                <a:solidFill>
                  <a:srgbClr val="92482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矩阵排列法</a:t>
            </a:r>
            <a:endParaRPr lang="zh-CN" altLang="en-US" b="1" smtClean="0">
              <a:solidFill>
                <a:srgbClr val="92482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CN" altLang="en-US" smtClean="0"/>
              <a:t>纯置换密码易识别</a:t>
            </a:r>
            <a:endParaRPr lang="zh-CN" altLang="en-US" smtClean="0"/>
          </a:p>
          <a:p>
            <a:r>
              <a:rPr lang="zh-CN" altLang="en-US" b="1" smtClean="0">
                <a:solidFill>
                  <a:srgbClr val="92482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多次置换</a:t>
            </a:r>
            <a:r>
              <a:rPr lang="zh-CN" altLang="en-US" smtClean="0"/>
              <a:t>：多阶段加密，安全性更高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例：栅栏技术</a:t>
            </a:r>
            <a:endParaRPr lang="en-AU" altLang="zh-CN" sz="4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7761288" cy="4530725"/>
          </a:xfrm>
        </p:spPr>
        <p:txBody>
          <a:bodyPr/>
          <a:lstStyle/>
          <a:p>
            <a:pPr eaLnBrk="1" hangingPunct="1"/>
            <a:r>
              <a:rPr lang="zh-CN" altLang="en-US" sz="2600" smtClean="0"/>
              <a:t>明文：</a:t>
            </a:r>
            <a:r>
              <a:rPr lang="en-US" altLang="zh-CN" sz="2600" smtClean="0"/>
              <a:t>meet me after the toga party</a:t>
            </a:r>
            <a:endParaRPr lang="en-US" altLang="zh-CN" sz="2600" smtClean="0"/>
          </a:p>
          <a:p>
            <a:pPr eaLnBrk="1" hangingPunct="1"/>
            <a:r>
              <a:rPr lang="zh-CN" altLang="en-US" sz="2600" smtClean="0"/>
              <a:t>写为</a:t>
            </a:r>
            <a:r>
              <a:rPr lang="en-US" altLang="zh-CN" sz="2600" smtClean="0"/>
              <a:t>:</a:t>
            </a:r>
            <a:endParaRPr lang="en-AU" altLang="zh-CN" sz="2600" smtClean="0"/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AU" altLang="zh-CN" sz="2000" b="1" smtClean="0">
                <a:latin typeface="Courier New" panose="02070309020205020404" pitchFamily="49" charset="0"/>
              </a:rPr>
              <a:t>m e m a t r h t g p r y</a:t>
            </a:r>
            <a:endParaRPr lang="en-AU" altLang="zh-CN" sz="2000" b="1" smtClean="0">
              <a:latin typeface="Courier New" panose="02070309020205020404" pitchFamily="49" charset="0"/>
            </a:endParaRPr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AU" altLang="zh-CN" sz="2000" b="1" smtClean="0">
                <a:latin typeface="Courier New" panose="02070309020205020404" pitchFamily="49" charset="0"/>
              </a:rPr>
              <a:t> e t e f e t e o a a t</a:t>
            </a:r>
            <a:endParaRPr lang="en-AU" altLang="zh-CN" sz="2000" b="1" smtClean="0"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sz="2600" smtClean="0"/>
              <a:t>读出密文为：</a:t>
            </a:r>
            <a:endParaRPr lang="en-US" sz="2600" smtClean="0"/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AU" altLang="zh-CN" sz="2000" b="1" smtClean="0">
                <a:latin typeface="Courier New" panose="02070309020205020404" pitchFamily="49" charset="0"/>
              </a:rPr>
              <a:t>MEMATRHTGPRYETEFETEOAAT</a:t>
            </a:r>
            <a:endParaRPr lang="en-AU" altLang="zh-CN" sz="2000" b="1" smtClean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92482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改 进</a:t>
            </a:r>
            <a:endParaRPr lang="zh-CN" altLang="en-US" b="1" smtClean="0">
              <a:solidFill>
                <a:srgbClr val="92482A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r>
              <a:rPr lang="zh-CN" altLang="en-US" b="1" smtClean="0"/>
              <a:t>带有密钥</a:t>
            </a:r>
            <a:endParaRPr lang="zh-CN" altLang="en-US" b="1" smtClean="0"/>
          </a:p>
          <a:p>
            <a:pPr eaLnBrk="1" hangingPunct="1"/>
            <a:r>
              <a:rPr lang="zh-CN" altLang="en-US" b="1" smtClean="0"/>
              <a:t>再改进：重复加密，多步置换</a:t>
            </a:r>
            <a:endParaRPr lang="zh-CN" altLang="en-US" b="1" smtClean="0"/>
          </a:p>
          <a:p>
            <a:pPr lvl="1" eaLnBrk="1" hangingPunct="1"/>
            <a:endParaRPr lang="zh-CN" altLang="en-AU" sz="2200" smtClean="0"/>
          </a:p>
        </p:txBody>
      </p:sp>
      <p:sp>
        <p:nvSpPr>
          <p:cNvPr id="50183" name="Line 2"/>
          <p:cNvSpPr>
            <a:spLocks noChangeShapeType="1"/>
          </p:cNvSpPr>
          <p:nvPr/>
        </p:nvSpPr>
        <p:spPr bwMode="auto">
          <a:xfrm>
            <a:off x="1244600" y="2781300"/>
            <a:ext cx="142875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4" name="Line 3"/>
          <p:cNvSpPr>
            <a:spLocks noChangeShapeType="1"/>
          </p:cNvSpPr>
          <p:nvPr/>
        </p:nvSpPr>
        <p:spPr bwMode="auto">
          <a:xfrm flipV="1">
            <a:off x="1389063" y="2781300"/>
            <a:ext cx="215900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5" name="Line 4"/>
          <p:cNvSpPr>
            <a:spLocks noChangeShapeType="1"/>
          </p:cNvSpPr>
          <p:nvPr/>
        </p:nvSpPr>
        <p:spPr bwMode="auto">
          <a:xfrm>
            <a:off x="1533525" y="2781300"/>
            <a:ext cx="144463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6" name="Line 5"/>
          <p:cNvSpPr>
            <a:spLocks noChangeShapeType="1"/>
          </p:cNvSpPr>
          <p:nvPr/>
        </p:nvSpPr>
        <p:spPr bwMode="auto">
          <a:xfrm flipV="1">
            <a:off x="1676400" y="2781300"/>
            <a:ext cx="215900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7" name="Line 6"/>
          <p:cNvSpPr>
            <a:spLocks noChangeShapeType="1"/>
          </p:cNvSpPr>
          <p:nvPr/>
        </p:nvSpPr>
        <p:spPr bwMode="auto">
          <a:xfrm>
            <a:off x="5060950" y="2781300"/>
            <a:ext cx="863600" cy="0"/>
          </a:xfrm>
          <a:prstGeom prst="line">
            <a:avLst/>
          </a:prstGeom>
          <a:noFill/>
          <a:ln w="38100">
            <a:solidFill>
              <a:srgbClr val="92482A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8" name="Line 7"/>
          <p:cNvSpPr>
            <a:spLocks noChangeShapeType="1"/>
          </p:cNvSpPr>
          <p:nvPr/>
        </p:nvSpPr>
        <p:spPr bwMode="auto">
          <a:xfrm flipH="1">
            <a:off x="5060950" y="2854325"/>
            <a:ext cx="790575" cy="215900"/>
          </a:xfrm>
          <a:prstGeom prst="line">
            <a:avLst/>
          </a:prstGeom>
          <a:noFill/>
          <a:ln w="38100">
            <a:solidFill>
              <a:srgbClr val="92482A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8"/>
          <p:cNvSpPr>
            <a:spLocks noChangeShapeType="1"/>
          </p:cNvSpPr>
          <p:nvPr/>
        </p:nvSpPr>
        <p:spPr bwMode="auto">
          <a:xfrm>
            <a:off x="5203825" y="3070225"/>
            <a:ext cx="720725" cy="0"/>
          </a:xfrm>
          <a:prstGeom prst="line">
            <a:avLst/>
          </a:prstGeom>
          <a:noFill/>
          <a:ln w="38100">
            <a:solidFill>
              <a:srgbClr val="92482A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571480"/>
            <a:ext cx="7932738" cy="552134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对称加密方案的</a:t>
            </a:r>
            <a:r>
              <a:rPr lang="en-US" altLang="zh-CN" sz="26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6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个基本成分：</a:t>
            </a:r>
            <a:endParaRPr lang="en-US" altLang="zh-CN" sz="2600" b="1" dirty="0" smtClean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明文</a:t>
            </a:r>
            <a:r>
              <a:rPr lang="en-US" altLang="zh-CN" sz="2600" dirty="0" smtClean="0">
                <a:sym typeface="+mn-ea"/>
              </a:rPr>
              <a:t>(</a:t>
            </a:r>
            <a:r>
              <a:rPr lang="en-US" altLang="zh-CN" sz="2600" dirty="0" smtClean="0"/>
              <a:t>plaintext)</a:t>
            </a:r>
            <a:r>
              <a:rPr lang="zh-CN" altLang="en-US" sz="2600" dirty="0" smtClean="0"/>
              <a:t>：信息的原始形式，一般是信息的基本 单元（字母、数字或符号等）的有限排列；</a:t>
            </a:r>
            <a:endParaRPr lang="zh-CN" altLang="en-US" sz="26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密文</a:t>
            </a:r>
            <a:r>
              <a:rPr lang="en-US" altLang="zh-CN" sz="2600" dirty="0" smtClean="0">
                <a:sym typeface="+mn-ea"/>
              </a:rPr>
              <a:t>(</a:t>
            </a:r>
            <a:r>
              <a:rPr lang="en-US" altLang="zh-CN" sz="2600" dirty="0" smtClean="0"/>
              <a:t>ciphertext)</a:t>
            </a:r>
            <a:r>
              <a:rPr lang="zh-CN" altLang="en-US" sz="2600" dirty="0" smtClean="0"/>
              <a:t>：明文经过加密以后的结果形式</a:t>
            </a:r>
            <a:endParaRPr lang="zh-CN" altLang="en-US" sz="26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加密变换</a:t>
            </a:r>
            <a:r>
              <a:rPr lang="en-US" altLang="zh-CN" sz="2600" dirty="0" smtClean="0"/>
              <a:t>(encryption) </a:t>
            </a:r>
            <a:r>
              <a:rPr lang="zh-CN" altLang="en-US" sz="2600" dirty="0" smtClean="0"/>
              <a:t>：从明文到密文的变换过程</a:t>
            </a:r>
            <a:endParaRPr lang="zh-CN" altLang="en-US" sz="26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解密变换</a:t>
            </a:r>
            <a:r>
              <a:rPr lang="en-US" altLang="zh-CN" sz="2600" dirty="0" smtClean="0"/>
              <a:t>(decryption) </a:t>
            </a:r>
            <a:r>
              <a:rPr lang="zh-CN" altLang="en-US" sz="2600" dirty="0" smtClean="0"/>
              <a:t>：从密文还原成明文的过程</a:t>
            </a:r>
            <a:endParaRPr lang="zh-CN" altLang="en-US" sz="26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密钥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key)</a:t>
            </a:r>
            <a:r>
              <a:rPr lang="zh-CN" altLang="en-US" sz="2600" dirty="0" smtClean="0"/>
              <a:t>：用于加解密变换的关键信息，视其用于加解密而分别称为</a:t>
            </a:r>
            <a:r>
              <a:rPr lang="zh-CN" altLang="en-US" sz="26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加密密钥</a:t>
            </a:r>
            <a:r>
              <a:rPr lang="zh-CN" altLang="en-US" sz="2600" dirty="0" smtClean="0"/>
              <a:t>与</a:t>
            </a:r>
            <a:r>
              <a:rPr lang="zh-CN" altLang="en-US" sz="2600" b="1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解密密钥</a:t>
            </a:r>
            <a:endParaRPr lang="zh-CN" altLang="en-US" sz="26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259263" cy="39163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 smtClean="0"/>
              <a:t>更加复杂的移位</a:t>
            </a:r>
            <a:endParaRPr lang="zh-CN" altLang="en-AU" sz="2400" b="1" smtClean="0"/>
          </a:p>
          <a:p>
            <a:pPr eaLnBrk="1" hangingPunct="1">
              <a:lnSpc>
                <a:spcPct val="110000"/>
              </a:lnSpc>
            </a:pPr>
            <a:r>
              <a:rPr lang="zh-CN" altLang="en-AU" sz="2400" b="1" smtClean="0"/>
              <a:t>以指定的行将明文写作多行</a:t>
            </a:r>
            <a:endParaRPr lang="zh-CN" altLang="en-AU" sz="2400" b="1" smtClean="0"/>
          </a:p>
          <a:p>
            <a:pPr eaLnBrk="1" hangingPunct="1">
              <a:lnSpc>
                <a:spcPct val="110000"/>
              </a:lnSpc>
            </a:pPr>
            <a:r>
              <a:rPr lang="zh-CN" altLang="en-AU" sz="2400" b="1" smtClean="0"/>
              <a:t>按照密钥指定的列读出</a:t>
            </a:r>
            <a:endParaRPr lang="zh-CN" altLang="en-AU" sz="2400" b="1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AU" altLang="zh-CN" sz="2400" b="1" smtClean="0"/>
              <a:t>Key:</a:t>
            </a:r>
            <a:endParaRPr lang="en-AU" altLang="zh-CN" sz="2400" b="1" smtClean="0"/>
          </a:p>
          <a:p>
            <a:pPr lvl="1" eaLnBrk="1" hangingPunct="1">
              <a:lnSpc>
                <a:spcPct val="110000"/>
              </a:lnSpc>
            </a:pPr>
            <a:r>
              <a:rPr lang="en-AU" altLang="zh-CN" sz="2400" b="1" smtClean="0"/>
              <a:t>Plaintext: </a:t>
            </a:r>
            <a:endParaRPr lang="en-AU" altLang="zh-CN" sz="2400" b="1" smtClean="0"/>
          </a:p>
          <a:p>
            <a:pPr lvl="1" eaLnBrk="1" hangingPunct="1">
              <a:lnSpc>
                <a:spcPct val="110000"/>
              </a:lnSpc>
            </a:pPr>
            <a:r>
              <a:rPr lang="en-AU" altLang="zh-CN" sz="2400" b="1" smtClean="0"/>
              <a:t>Ciphertext: TTNAAPTMTSUOAODWCOIXKNLYPETZ</a:t>
            </a:r>
            <a:endParaRPr lang="en-AU" altLang="zh-CN" sz="2400" b="1" smtClean="0"/>
          </a:p>
          <a:p>
            <a:pPr lvl="1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AU" altLang="zh-CN" sz="2400" b="1" smtClean="0"/>
              <a:t> </a:t>
            </a:r>
            <a:endParaRPr lang="en-AU" altLang="zh-CN" sz="2400" b="1" smtClean="0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395288" y="333375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AU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例：</a:t>
            </a:r>
            <a:r>
              <a:rPr lang="zh-CN" altLang="en-US"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矩阵排列法</a:t>
            </a:r>
            <a:endParaRPr lang="en-AU" altLang="zh-CN" sz="4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anose="02020404030301010803" pitchFamily="18" charset="0"/>
            </a:endParaRPr>
          </a:p>
        </p:txBody>
      </p:sp>
      <p:graphicFrame>
        <p:nvGraphicFramePr>
          <p:cNvPr id="139337" name="Group 73"/>
          <p:cNvGraphicFramePr>
            <a:graphicFrameLocks noGrp="1"/>
          </p:cNvGraphicFramePr>
          <p:nvPr>
            <p:ph sz="half" idx="2"/>
          </p:nvPr>
        </p:nvGraphicFramePr>
        <p:xfrm>
          <a:off x="5003800" y="1844675"/>
          <a:ext cx="2947988" cy="2916240"/>
        </p:xfrm>
        <a:graphic>
          <a:graphicData uri="http://schemas.openxmlformats.org/drawingml/2006/table">
            <a:tbl>
              <a:tblPr/>
              <a:tblGrid>
                <a:gridCol w="422275"/>
                <a:gridCol w="420688"/>
                <a:gridCol w="420687"/>
                <a:gridCol w="420688"/>
                <a:gridCol w="420687"/>
                <a:gridCol w="420688"/>
                <a:gridCol w="422275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482A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92482A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482A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92482A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482A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92482A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482A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92482A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482A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92482A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482A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92482A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482A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92482A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729C9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57" name="Line 71"/>
          <p:cNvSpPr>
            <a:spLocks noChangeShapeType="1"/>
          </p:cNvSpPr>
          <p:nvPr/>
        </p:nvSpPr>
        <p:spPr bwMode="auto">
          <a:xfrm flipV="1">
            <a:off x="2124075" y="2276475"/>
            <a:ext cx="2808288" cy="9366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58" name="AutoShape 72"/>
          <p:cNvSpPr>
            <a:spLocks noChangeArrowheads="1"/>
          </p:cNvSpPr>
          <p:nvPr/>
        </p:nvSpPr>
        <p:spPr bwMode="auto">
          <a:xfrm>
            <a:off x="2843213" y="3716338"/>
            <a:ext cx="2016125" cy="144462"/>
          </a:xfrm>
          <a:prstGeom prst="rightArrow">
            <a:avLst>
              <a:gd name="adj1" fmla="val 63741"/>
              <a:gd name="adj2" fmla="val 3934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AU" altLang="zh-CN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§2.4  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转轮机</a:t>
            </a:r>
            <a:endParaRPr lang="en-AU" altLang="zh-CN" sz="4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1268413"/>
            <a:ext cx="8002588" cy="48974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b="1" smtClean="0"/>
              <a:t>在现代密码之前，转轮密码是最广泛使用的复杂的密码</a:t>
            </a:r>
            <a:endParaRPr lang="en-US" sz="2600" b="1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600" b="1" smtClean="0"/>
              <a:t>广泛用在第二次世界大战中</a:t>
            </a:r>
            <a:endParaRPr lang="en-US" sz="2600" b="1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b="1" i="1" smtClean="0"/>
              <a:t>German Enigma, </a:t>
            </a:r>
            <a:r>
              <a:rPr lang="en-US" altLang="zh-CN" sz="2200" b="1" i="1" smtClean="0">
                <a:solidFill>
                  <a:schemeClr val="tx1"/>
                </a:solidFill>
              </a:rPr>
              <a:t>Allied Hagelin,</a:t>
            </a:r>
            <a:r>
              <a:rPr lang="en-US" altLang="zh-CN" sz="2200" b="1" i="1" smtClean="0"/>
              <a:t> Japanese Purple</a:t>
            </a:r>
            <a:endParaRPr lang="en-US" altLang="zh-CN" sz="2200" b="1" i="1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600" b="1" smtClean="0"/>
              <a:t>实现了复杂多变的多表代替密码，多层加密</a:t>
            </a:r>
            <a:endParaRPr lang="en-US" sz="2600" b="1" smtClean="0"/>
          </a:p>
          <a:p>
            <a:r>
              <a:rPr lang="zh-CN" altLang="en-US" sz="2600" b="1" smtClean="0"/>
              <a:t>转轮机由多个独立转动的圆柱体组成</a:t>
            </a:r>
            <a:endParaRPr lang="zh-CN" altLang="en-US" sz="2600" b="1" smtClean="0"/>
          </a:p>
          <a:p>
            <a:pPr lvl="1"/>
            <a:r>
              <a:rPr lang="zh-CN" altLang="en-US" sz="2200" b="1" smtClean="0"/>
              <a:t>每个圆柱体有</a:t>
            </a:r>
            <a:r>
              <a:rPr lang="en-US" altLang="zh-CN" sz="2200" b="1" smtClean="0"/>
              <a:t>26</a:t>
            </a:r>
            <a:r>
              <a:rPr lang="zh-CN" altLang="en-US" sz="2200" b="1" smtClean="0"/>
              <a:t>个输入、输出引脚，代表</a:t>
            </a:r>
            <a:r>
              <a:rPr lang="en-US" altLang="zh-CN" sz="2200" b="1" smtClean="0"/>
              <a:t>26</a:t>
            </a:r>
            <a:r>
              <a:rPr lang="zh-CN" altLang="en-US" sz="2200" b="1" smtClean="0"/>
              <a:t>个字母</a:t>
            </a:r>
            <a:endParaRPr lang="zh-CN" altLang="en-US" sz="2200" b="1" smtClean="0"/>
          </a:p>
          <a:p>
            <a:pPr lvl="1"/>
            <a:r>
              <a:rPr lang="zh-CN" altLang="en-US" sz="2200" b="1" smtClean="0"/>
              <a:t>单个圆柱体定义一个单表代换</a:t>
            </a:r>
            <a:endParaRPr lang="zh-CN" altLang="en-US" sz="2200" b="1" smtClean="0"/>
          </a:p>
          <a:p>
            <a:pPr lvl="1"/>
            <a:r>
              <a:rPr lang="zh-CN" altLang="en-US" sz="2200" b="1" smtClean="0"/>
              <a:t>每个圆柱体每次定义的单表代换算法不同</a:t>
            </a:r>
            <a:endParaRPr lang="zh-CN" altLang="en-US" sz="2200" b="1" smtClean="0"/>
          </a:p>
          <a:p>
            <a:pPr lvl="1"/>
            <a:r>
              <a:rPr lang="zh-CN" altLang="en-US" sz="2200" b="1" smtClean="0"/>
              <a:t>单个圆柱体定义了周期为</a:t>
            </a:r>
            <a:r>
              <a:rPr lang="en-US" altLang="zh-CN" sz="2200" b="1" smtClean="0"/>
              <a:t>26</a:t>
            </a:r>
            <a:r>
              <a:rPr lang="zh-CN" altLang="en-US" sz="2200" b="1" smtClean="0"/>
              <a:t>的多表代换</a:t>
            </a:r>
            <a:endParaRPr lang="en-US" sz="2200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950" y="46038"/>
            <a:ext cx="8994775" cy="662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AU" altLang="zh-CN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§2.5 </a:t>
            </a:r>
            <a:r>
              <a:rPr lang="zh-CN" altLang="en-AU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隐写术</a:t>
            </a:r>
            <a:r>
              <a:rPr lang="en-AU" altLang="zh-CN" sz="23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Steganography</a:t>
            </a:r>
            <a:endParaRPr lang="en-AU" altLang="zh-CN" sz="23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1600200"/>
            <a:ext cx="7581900" cy="4530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b="1" smtClean="0">
                <a:solidFill>
                  <a:srgbClr val="4729C9"/>
                </a:solidFill>
              </a:rPr>
              <a:t>隐藏信息的存在</a:t>
            </a:r>
            <a:endParaRPr lang="en-US" sz="2600" b="1" smtClean="0">
              <a:solidFill>
                <a:srgbClr val="4729C9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b="1" smtClean="0"/>
              <a:t>“藏头诗”</a:t>
            </a:r>
            <a:endParaRPr lang="en-US" altLang="zh-CN" sz="2200" b="1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b="1" smtClean="0"/>
              <a:t>字符标记</a:t>
            </a:r>
            <a:endParaRPr lang="en-US" sz="2200" b="1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b="1" smtClean="0"/>
              <a:t>用不可见的墨水</a:t>
            </a:r>
            <a:endParaRPr lang="zh-CN" altLang="en-US" sz="2200" b="1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b="1" smtClean="0"/>
              <a:t>针刺</a:t>
            </a:r>
            <a:endParaRPr lang="zh-CN" altLang="en-US" sz="2200" b="1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b="1" smtClean="0"/>
              <a:t>打字机的色带校正</a:t>
            </a:r>
            <a:endParaRPr lang="en-US" sz="2200" b="1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600" b="1" smtClean="0">
                <a:solidFill>
                  <a:srgbClr val="4729C9"/>
                </a:solidFill>
              </a:rPr>
              <a:t>缺点</a:t>
            </a:r>
            <a:endParaRPr lang="en-US" sz="2600" b="1" smtClean="0">
              <a:solidFill>
                <a:srgbClr val="4729C9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b="1" smtClean="0"/>
              <a:t>开销大：需要额外的付出来隐藏相对较少的信息</a:t>
            </a:r>
            <a:endParaRPr lang="zh-CN" altLang="en-US" sz="2200" b="1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b="1" smtClean="0"/>
              <a:t>一旦被发现，就会完全没有价值</a:t>
            </a:r>
            <a:endParaRPr lang="zh-CN" altLang="en-US" sz="2200" b="1" smtClean="0"/>
          </a:p>
          <a:p>
            <a:pPr eaLnBrk="1" hangingPunct="1">
              <a:lnSpc>
                <a:spcPct val="110000"/>
              </a:lnSpc>
            </a:pPr>
            <a:r>
              <a:rPr lang="zh-CN" altLang="en-AU" sz="2600" b="1" smtClean="0">
                <a:solidFill>
                  <a:srgbClr val="4729C9"/>
                </a:solidFill>
              </a:rPr>
              <a:t>一个可选方案</a:t>
            </a:r>
            <a:r>
              <a:rPr lang="zh-CN" altLang="en-AU" sz="2600" b="1" smtClean="0"/>
              <a:t>：先加密，然后用隐写术隐藏</a:t>
            </a:r>
            <a:endParaRPr lang="zh-CN" altLang="en-AU" sz="2600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 本章小结</a:t>
            </a:r>
            <a:endParaRPr lang="zh-CN" altLang="en-US" b="1" smtClean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931150" cy="4862512"/>
          </a:xfrm>
        </p:spPr>
        <p:txBody>
          <a:bodyPr>
            <a:normAutofit fontScale="97500"/>
          </a:bodyPr>
          <a:lstStyle/>
          <a:p>
            <a:pPr marL="0" indent="0"/>
            <a:r>
              <a:rPr lang="en-US" altLang="zh-CN" b="1" dirty="0" smtClean="0">
                <a:ea typeface="楷体_GB2312" pitchFamily="49" charset="-122"/>
              </a:rPr>
              <a:t>   </a:t>
            </a:r>
            <a:r>
              <a:rPr lang="zh-CN" altLang="en-US" b="1" dirty="0" smtClean="0">
                <a:ea typeface="楷体_GB2312" pitchFamily="49" charset="-122"/>
              </a:rPr>
              <a:t>对称密码的模型</a:t>
            </a:r>
            <a:endParaRPr lang="zh-CN" altLang="en-US" b="1" dirty="0" smtClean="0">
              <a:ea typeface="楷体_GB2312" pitchFamily="49" charset="-122"/>
            </a:endParaRPr>
          </a:p>
          <a:p>
            <a:pPr lvl="1"/>
            <a:r>
              <a:rPr lang="zh-CN" altLang="en-US" sz="2400" b="1" smtClean="0">
                <a:ea typeface="楷体_GB2312" pitchFamily="49" charset="-122"/>
              </a:rPr>
              <a:t>概念：明文、密文、密钥、加密算法、解密算法等</a:t>
            </a:r>
            <a:endParaRPr lang="zh-CN" altLang="en-US" b="1" dirty="0" smtClean="0">
              <a:ea typeface="楷体_GB2312" pitchFamily="49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ea typeface="楷体_GB2312" pitchFamily="49" charset="-122"/>
                <a:sym typeface="+mn-ea"/>
              </a:rPr>
              <a:t>加密算法分类：代换、置换；对称、非对称加密；分组加密、流加密</a:t>
            </a:r>
            <a:endParaRPr lang="zh-CN" altLang="en-US" sz="3200" b="1" dirty="0" smtClean="0">
              <a:ea typeface="楷体_GB2312" pitchFamily="49" charset="-122"/>
            </a:endParaRPr>
          </a:p>
          <a:p>
            <a:r>
              <a:rPr lang="zh-CN" altLang="en-US" b="1" dirty="0" smtClean="0">
                <a:ea typeface="楷体_GB2312" pitchFamily="49" charset="-122"/>
                <a:sym typeface="+mn-ea"/>
              </a:rPr>
              <a:t>密码分析方法</a:t>
            </a:r>
            <a:endParaRPr lang="zh-CN" altLang="en-US" b="1" dirty="0" smtClean="0">
              <a:ea typeface="楷体_GB2312" pitchFamily="49" charset="-122"/>
            </a:endParaRPr>
          </a:p>
          <a:p>
            <a:r>
              <a:rPr lang="zh-CN" altLang="en-US" b="1" dirty="0" smtClean="0">
                <a:ea typeface="楷体_GB2312" pitchFamily="49" charset="-122"/>
              </a:rPr>
              <a:t>常规加密的经典加密技术</a:t>
            </a:r>
            <a:endParaRPr lang="zh-CN" altLang="en-US" b="1" dirty="0" smtClean="0">
              <a:ea typeface="楷体_GB2312" pitchFamily="49" charset="-122"/>
            </a:endParaRPr>
          </a:p>
          <a:p>
            <a:pPr lvl="1"/>
            <a:r>
              <a:rPr lang="zh-CN" altLang="en-US" sz="2400" b="1" dirty="0" smtClean="0">
                <a:ea typeface="楷体_GB2312" pitchFamily="49" charset="-122"/>
              </a:rPr>
              <a:t>代换技术：凯撒密码、单表代换密码、</a:t>
            </a:r>
            <a:r>
              <a:rPr lang="en-US" altLang="zh-CN" sz="2400" b="1" dirty="0" err="1" smtClean="0">
                <a:ea typeface="楷体_GB2312" pitchFamily="49" charset="-122"/>
              </a:rPr>
              <a:t>Playfair</a:t>
            </a:r>
            <a:r>
              <a:rPr lang="zh-CN" altLang="en-US" sz="2400" b="1" dirty="0" smtClean="0">
                <a:ea typeface="楷体_GB2312" pitchFamily="49" charset="-122"/>
              </a:rPr>
              <a:t>密码、</a:t>
            </a:r>
            <a:r>
              <a:rPr lang="en-US" altLang="zh-CN" sz="2400" b="1" dirty="0" smtClean="0">
                <a:ea typeface="楷体_GB2312" pitchFamily="49" charset="-122"/>
              </a:rPr>
              <a:t>Hill</a:t>
            </a:r>
            <a:r>
              <a:rPr lang="zh-CN" altLang="en-US" sz="2400" b="1" dirty="0" smtClean="0">
                <a:ea typeface="楷体_GB2312" pitchFamily="49" charset="-122"/>
              </a:rPr>
              <a:t>密码、多表代替加密</a:t>
            </a:r>
            <a:endParaRPr lang="zh-CN" altLang="en-US" sz="2400" b="1" dirty="0" smtClean="0">
              <a:ea typeface="楷体_GB2312" pitchFamily="49" charset="-122"/>
            </a:endParaRPr>
          </a:p>
          <a:p>
            <a:pPr lvl="1"/>
            <a:r>
              <a:rPr lang="zh-CN" altLang="en-US" sz="2400" b="1" dirty="0" smtClean="0">
                <a:ea typeface="楷体_GB2312" pitchFamily="49" charset="-122"/>
              </a:rPr>
              <a:t>置换技术：纯置换和多重置换</a:t>
            </a:r>
            <a:endParaRPr lang="zh-CN" altLang="en-US" sz="2400" b="1" dirty="0" smtClean="0">
              <a:ea typeface="楷体_GB2312" pitchFamily="49" charset="-122"/>
            </a:endParaRPr>
          </a:p>
          <a:p>
            <a:pPr lvl="1"/>
            <a:r>
              <a:rPr lang="zh-CN" altLang="en-US" sz="2400" b="1" dirty="0" smtClean="0">
                <a:ea typeface="楷体_GB2312" pitchFamily="49" charset="-122"/>
              </a:rPr>
              <a:t>代换和置换的多阶段应用：转轮机</a:t>
            </a:r>
            <a:endParaRPr lang="zh-CN" altLang="en-US" sz="2400" b="1" dirty="0" smtClean="0"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对称密码模型</a:t>
            </a:r>
            <a:br>
              <a:rPr lang="zh-CN" altLang="en-US" sz="3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1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1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Symmetric Cipher Model</a:t>
            </a:r>
            <a:r>
              <a:rPr lang="zh-CN" altLang="en-US" sz="21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AU" sz="21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515" y="1864360"/>
            <a:ext cx="9030970" cy="31286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75330" y="4580890"/>
            <a:ext cx="360045" cy="360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621030"/>
            <a:ext cx="8537575" cy="532892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anose="02020603050405020304" pitchFamily="18" charset="0"/>
              </a:rPr>
              <a:t>对称密码安全的两个必备条件</a:t>
            </a:r>
            <a:r>
              <a:rPr lang="en-US" altLang="zh-CN" sz="3200" b="1" smtClean="0">
                <a:latin typeface="Times New Roman" panose="02020603050405020304" pitchFamily="18" charset="0"/>
              </a:rPr>
              <a:t>:</a:t>
            </a:r>
            <a:endParaRPr lang="en-US" altLang="zh-CN" sz="3200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anose="02020603050405020304" pitchFamily="18" charset="0"/>
              </a:rPr>
              <a:t>加密算法必须是足够强的</a:t>
            </a:r>
            <a:br>
              <a:rPr lang="zh-CN" altLang="en-US" sz="3200" b="1" smtClean="0">
                <a:latin typeface="Times New Roman" panose="02020603050405020304" pitchFamily="18" charset="0"/>
              </a:rPr>
            </a:br>
            <a:r>
              <a:rPr lang="en-US" altLang="zh-CN" sz="3200" b="1" smtClean="0">
                <a:latin typeface="Times New Roman" panose="02020603050405020304" pitchFamily="18" charset="0"/>
              </a:rPr>
              <a:t>a strong encryption algorithm</a:t>
            </a:r>
            <a:endParaRPr lang="en-US" altLang="zh-CN" sz="3200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    － 即使对手拥有一定数量的密文和产生每个密</a:t>
            </a:r>
            <a:endParaRPr lang="zh-CN" altLang="en-US" sz="2800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         文的明文，他也不能破译密文或发现密钥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Font typeface="Symbol" panose="05050102010706020507" pitchFamily="18" charset="2"/>
              <a:buNone/>
            </a:pPr>
            <a:endParaRPr lang="zh-CN" altLang="en-US" sz="2800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3200" b="1" smtClean="0">
                <a:latin typeface="Times New Roman" panose="02020603050405020304" pitchFamily="18" charset="0"/>
              </a:rPr>
              <a:t>惟有发送者和接收者知道的秘密密钥</a:t>
            </a:r>
            <a:br>
              <a:rPr lang="zh-CN" altLang="en-US" sz="3200" b="1" smtClean="0">
                <a:latin typeface="Times New Roman" panose="02020603050405020304" pitchFamily="18" charset="0"/>
              </a:rPr>
            </a:br>
            <a:r>
              <a:rPr lang="en-US" altLang="zh-CN" sz="3200" b="1" smtClean="0">
                <a:latin typeface="Times New Roman" panose="02020603050405020304" pitchFamily="18" charset="0"/>
              </a:rPr>
              <a:t>a secret key known only to sender / receiver</a:t>
            </a:r>
            <a:endParaRPr lang="en-US" altLang="zh-CN" sz="3200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" y="829945"/>
            <a:ext cx="9020175" cy="47301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74390" y="5128260"/>
            <a:ext cx="504190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7219</Words>
  <Application>WPS 演示</Application>
  <PresentationFormat>全屏显示(4:3)</PresentationFormat>
  <Paragraphs>1279</Paragraphs>
  <Slides>64</Slides>
  <Notes>48</Notes>
  <HiddenSlides>1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64</vt:i4>
      </vt:variant>
    </vt:vector>
  </HeadingPairs>
  <TitlesOfParts>
    <vt:vector size="101" baseType="lpstr">
      <vt:lpstr>Arial</vt:lpstr>
      <vt:lpstr>宋体</vt:lpstr>
      <vt:lpstr>Wingdings</vt:lpstr>
      <vt:lpstr>黑体</vt:lpstr>
      <vt:lpstr>Times New Roman</vt:lpstr>
      <vt:lpstr>Symbol</vt:lpstr>
      <vt:lpstr>Calibri</vt:lpstr>
      <vt:lpstr>微软雅黑</vt:lpstr>
      <vt:lpstr>Times-Roman</vt:lpstr>
      <vt:lpstr>仿宋_GB2312</vt:lpstr>
      <vt:lpstr>楷体_GB2312</vt:lpstr>
      <vt:lpstr>Arial Unicode MS</vt:lpstr>
      <vt:lpstr>Courier New</vt:lpstr>
      <vt:lpstr>Helvetica</vt:lpstr>
      <vt:lpstr>Garamond</vt:lpstr>
      <vt:lpstr>仿宋</vt:lpstr>
      <vt:lpstr>新宋体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第一部分 对称密码</vt:lpstr>
      <vt:lpstr>PowerPoint 演示文稿</vt:lpstr>
      <vt:lpstr>第二章 传统加密技术</vt:lpstr>
      <vt:lpstr>§2.1  对称密码的模型</vt:lpstr>
      <vt:lpstr>密码学基本概念</vt:lpstr>
      <vt:lpstr>PowerPoint 演示文稿</vt:lpstr>
      <vt:lpstr> 对称密码模型 （Symmetric Cipher Model）</vt:lpstr>
      <vt:lpstr>PowerPoint 演示文稿</vt:lpstr>
      <vt:lpstr>PowerPoint 演示文稿</vt:lpstr>
      <vt:lpstr>PowerPoint 演示文稿</vt:lpstr>
      <vt:lpstr>2.1.1 密码体制的分类</vt:lpstr>
      <vt:lpstr>PowerPoint 演示文稿</vt:lpstr>
      <vt:lpstr>PowerPoint 演示文稿</vt:lpstr>
      <vt:lpstr>PowerPoint 演示文稿</vt:lpstr>
      <vt:lpstr>流密码模型</vt:lpstr>
      <vt:lpstr>2.1.2 密码分析学Cryptanalysis</vt:lpstr>
      <vt:lpstr>基于密码分析的攻击</vt:lpstr>
      <vt:lpstr>PowerPoint 演示文稿</vt:lpstr>
      <vt:lpstr>PowerPoint 演示文稿</vt:lpstr>
      <vt:lpstr>穷举攻击：</vt:lpstr>
      <vt:lpstr>非技术因素的攻击</vt:lpstr>
      <vt:lpstr>PowerPoint 演示文稿</vt:lpstr>
      <vt:lpstr>PowerPoint 演示文稿</vt:lpstr>
      <vt:lpstr>PowerPoint 演示文稿</vt:lpstr>
      <vt:lpstr>§2.2 代替技术</vt:lpstr>
      <vt:lpstr>§2.2.1   恺撒密码  Caesar Cipher</vt:lpstr>
      <vt:lpstr>恺撒密码的一般形式</vt:lpstr>
      <vt:lpstr>恺撒密码 - 加密</vt:lpstr>
      <vt:lpstr>恺撒密码 - 解密</vt:lpstr>
      <vt:lpstr>对恺撒密码的密码分析 </vt:lpstr>
      <vt:lpstr>PowerPoint 演示文稿</vt:lpstr>
      <vt:lpstr>PowerPoint 演示文稿</vt:lpstr>
      <vt:lpstr>§2.2.2 单表代替密码</vt:lpstr>
      <vt:lpstr>单表代换密码分析</vt:lpstr>
      <vt:lpstr>语言的冗余与密码分析</vt:lpstr>
      <vt:lpstr>英语字母使用频率</vt:lpstr>
      <vt:lpstr>PowerPoint 演示文稿</vt:lpstr>
      <vt:lpstr>§2.2.3 Playfair密码</vt:lpstr>
      <vt:lpstr>Playfair密钥矩阵</vt:lpstr>
      <vt:lpstr>PowerPoint 演示文稿</vt:lpstr>
      <vt:lpstr>Playfair密码安全性分析</vt:lpstr>
      <vt:lpstr>PowerPoint 演示文稿</vt:lpstr>
      <vt:lpstr>§2.2.4 希尔(Hill)密码</vt:lpstr>
      <vt:lpstr>Hill密码的加/解密过程</vt:lpstr>
      <vt:lpstr>Hill密码的例子</vt:lpstr>
      <vt:lpstr>Hill密码的例子</vt:lpstr>
      <vt:lpstr>Hill密码的特点</vt:lpstr>
      <vt:lpstr>§2.2.5 多表代换密码Polyalphabetic Ciphers</vt:lpstr>
      <vt:lpstr>Vigenère（译为:维吉尼亚/维热纳尔)密码的历史</vt:lpstr>
      <vt:lpstr>Vigenère密码</vt:lpstr>
      <vt:lpstr>Vigenère密码</vt:lpstr>
      <vt:lpstr> Vigenère密码</vt:lpstr>
      <vt:lpstr>Vigenère密码例子</vt:lpstr>
      <vt:lpstr>Vigenère密码例子</vt:lpstr>
      <vt:lpstr>Vigenère密码的安全性</vt:lpstr>
      <vt:lpstr>Vigenère密码分析</vt:lpstr>
      <vt:lpstr>§2.2.6 一次一密</vt:lpstr>
      <vt:lpstr>§2.3 置换密码 Transposition Ciphers</vt:lpstr>
      <vt:lpstr>例：栅栏技术</vt:lpstr>
      <vt:lpstr>PowerPoint 演示文稿</vt:lpstr>
      <vt:lpstr>§2.4  转轮机</vt:lpstr>
      <vt:lpstr>PowerPoint 演示文稿</vt:lpstr>
      <vt:lpstr>§2.5 隐写术Steganography</vt:lpstr>
      <vt:lpstr> 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传统加密技术</dc:title>
  <dc:creator>admin</dc:creator>
  <cp:lastModifiedBy>Yanqing</cp:lastModifiedBy>
  <cp:revision>78</cp:revision>
  <dcterms:created xsi:type="dcterms:W3CDTF">2014-03-14T02:34:00Z</dcterms:created>
  <dcterms:modified xsi:type="dcterms:W3CDTF">2017-03-14T13:48:44Z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