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CDirk7Izflk0C9o9UDJ+6z+hH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A5C4FA-084B-4EF3-8C77-1D5D807F1294}">
  <a:tblStyle styleId="{2CA5C4FA-084B-4EF3-8C77-1D5D807F129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d22b34b3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fd22b34b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d22b34b3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d22b34b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d22b34b3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fd22b34b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756a8c91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8756a8c91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CTS TRAVEL ASSISTANT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0" name="Google Shape;1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0" y="143265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4" name="Google Shape;18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1200" y="2294543"/>
            <a:ext cx="6641973" cy="4104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9" name="Google Shape;1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91" name="Google Shape;191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92" name="Google Shape;192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99" name="Google Shape;199;p11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200" name="Google Shape;200;p1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5" name="Google Shape;2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1" name="Google Shape;2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3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7" name="Google Shape;2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4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3" name="Google Shape;2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5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d22b34b39_0_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fd22b34b39_0_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d22b34b39_0_1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fd22b34b39_0_1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d22b34b39_0_1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fd22b34b39_0_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Cristobal Cabezas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•"/>
              </a:pPr>
              <a:r>
                <a:rPr b="0" i="0" lang="es-CL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 / Desarrollador (full stack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•"/>
              </a:pPr>
              <a:r>
                <a:rPr b="0" i="0" lang="es-CL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Comprende las necesidades y lógica del negocio, y desarrolla la solución usando las herramientas seleccionadas para el caso.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Jose Tobar Estay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•"/>
              </a:pPr>
              <a:r>
                <a:rPr b="0" i="0" lang="es-CL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Diseñador UX y UI / Srcum master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•"/>
              </a:pPr>
              <a:r>
                <a:rPr b="0" i="0" lang="es-CL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 encarga de diseñar interfaces intuitivas y liderar al equipo en la metodología Agile, asegurando una experiencia de usuario óptima y un desarrollo eficiente.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Edgard León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•"/>
              </a:pPr>
              <a:r>
                <a:rPr b="0" i="0" lang="es-CL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comercial / Project manager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•"/>
              </a:pPr>
              <a:r>
                <a:rPr b="0" i="0" lang="es-CL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Combina su habilidad en análisis de mercado con su experiencia en gestión de proyectos para asegurar que el proyecto se ejecute de manera eficiente y alineada con los objetivos del cliente, manteniendo el enfoque en la entrega de valor y la optimización de recursos.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025" y="1848700"/>
            <a:ext cx="1111775" cy="11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3025" y="3330214"/>
            <a:ext cx="1111775" cy="11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3025" y="4811752"/>
            <a:ext cx="1111776" cy="111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Eficiencia en la Gestión de Reservas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ejecutivos de agencias de viajes a menudo deben gestionar múltiples reservas para diferentes clientes, lo que puede ser un proceso laborioso y propenso a errores. La falta de automatización y personalización en la búsqueda de servicios adecuados para cada cliente hace que el proceso sea lento y consume recursos valiosos.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gran cantidad de opciones disponibles en diversas plataformas puede dificultar la identificación rápida de las mejores ofertas y condiciones para los clientes, especialmente cuando se manejan múltiples solicitudes simultáneamente.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ejecutivos enfrentan desafíos al atender clientes con necesidades especiales, ya que la información sobre accesibilidad y opciones específicas puede no estar fácilmente disponible o no ser lo suficientemente detallada.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675437" y="2150001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asistente virtual que permita a los ejecutivos de agencias de viajes automatizar y optimizar la gestión de reservas. El asistente podrá hacer preguntas clave basadas en las necesidades del cliente (tipo de servicio, destino, fechas, número de pasajeros, etc.) y ofrecer recomendaciones personalizadas.</a:t>
            </a:r>
            <a:endParaRPr/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herramienta limitará las opciones a un máximo de tres resultados por servicio, permitiendo a los ejecutivos tomar decisiones rápidas y basadas en las mejores condiciones disponibles, ahorrando tiempo y mejorando la eficiencia en la atención al cliente.</a:t>
            </a:r>
            <a:endParaRPr/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Incluir funcionalidades para atender a clientes con necesidades especiales, proporcionando de manera clara y accesible las opciones de servicios adaptados, lo que mejora la calidad del servicio ofrecido a estos clientes.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</a:rPr>
              <a:t>Desarrollar un Asistente Virtual personalizado para la plataforma Booking CTS, </a:t>
            </a:r>
            <a:r>
              <a:rPr lang="es-CL" sz="1600">
                <a:solidFill>
                  <a:schemeClr val="dk1"/>
                </a:solidFill>
              </a:rPr>
              <a:t>que optimice la gestión de reservas y mejore la atención al cliente mediante recomendaciones personalizadas y una experiencia integrada y eficiente.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Optimizar la gestión de reservas: mejorar el flujo de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múltiples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servicios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Garantizar la continuidad: permitir recuperar el progreso de trabajo tras interrupciones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Simplificar la finalización: permitir un proceso fluido desde el inicio a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reserva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la usabilidad: crear una interfaz intuitiva para mejorar la eficiencia de ejecutivos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Cumplir con los plazos y el presupuesto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6" name="Google Shape;136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5"/>
          <p:cNvSpPr txBox="1"/>
          <p:nvPr/>
        </p:nvSpPr>
        <p:spPr>
          <a:xfrm>
            <a:off x="0" y="2292100"/>
            <a:ext cx="12192000" cy="3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700">
                <a:solidFill>
                  <a:schemeClr val="dk1"/>
                </a:solidFill>
              </a:rPr>
              <a:t>Alcances del Proyecto</a:t>
            </a:r>
            <a:endParaRPr b="1" sz="17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CL" sz="1500">
                <a:solidFill>
                  <a:schemeClr val="dk1"/>
                </a:solidFill>
              </a:rPr>
              <a:t>Desarrollo de Asistente Virtual</a:t>
            </a:r>
            <a:r>
              <a:rPr lang="es-CL" sz="1500">
                <a:solidFill>
                  <a:schemeClr val="dk1"/>
                </a:solidFill>
              </a:rPr>
              <a:t>: Crear un asistente para automatizar la selección y gestión de servicios turísticos, mejorando la eficiencia de los ejecutivos de agencias de viajes.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CL" sz="1500">
                <a:solidFill>
                  <a:schemeClr val="dk1"/>
                </a:solidFill>
              </a:rPr>
              <a:t>Integración de Funcionalidades</a:t>
            </a:r>
            <a:r>
              <a:rPr lang="es-CL" sz="1500">
                <a:solidFill>
                  <a:schemeClr val="dk1"/>
                </a:solidFill>
              </a:rPr>
              <a:t>: Incluir recomendaciones personalizadas, gestión de reservas, opciones de accesibilidad y recuperación de sesión.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CL" sz="1500">
                <a:solidFill>
                  <a:schemeClr val="dk1"/>
                </a:solidFill>
              </a:rPr>
              <a:t>Interfaz Intuitiva</a:t>
            </a:r>
            <a:r>
              <a:rPr lang="es-CL" sz="1500">
                <a:solidFill>
                  <a:schemeClr val="dk1"/>
                </a:solidFill>
              </a:rPr>
              <a:t>: Diseñar una interfaz fácil de usar que optimice la navegación y uso de la herramienta.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CL" sz="1500">
                <a:solidFill>
                  <a:schemeClr val="dk1"/>
                </a:solidFill>
              </a:rPr>
              <a:t>Despliegue en Producción</a:t>
            </a:r>
            <a:r>
              <a:rPr lang="es-CL" sz="1500">
                <a:solidFill>
                  <a:schemeClr val="dk1"/>
                </a:solidFill>
              </a:rPr>
              <a:t>: Implementar el asistente en un entorno real de trabajo.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700">
                <a:solidFill>
                  <a:schemeClr val="dk1"/>
                </a:solidFill>
              </a:rPr>
              <a:t>Limitaciones del Proyecto</a:t>
            </a:r>
            <a:endParaRPr b="1" sz="17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CL" sz="1500">
                <a:solidFill>
                  <a:schemeClr val="dk1"/>
                </a:solidFill>
              </a:rPr>
              <a:t>Calidad de Datos</a:t>
            </a:r>
            <a:r>
              <a:rPr lang="es-CL" sz="1500">
                <a:solidFill>
                  <a:schemeClr val="dk1"/>
                </a:solidFill>
              </a:rPr>
              <a:t>: La precisión del asistente dependerá de la calidad de los datos disponibles.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CL" sz="1500">
                <a:solidFill>
                  <a:schemeClr val="dk1"/>
                </a:solidFill>
              </a:rPr>
              <a:t>Tiempo y Recursos Limitados</a:t>
            </a:r>
            <a:r>
              <a:rPr lang="es-CL" sz="1500">
                <a:solidFill>
                  <a:schemeClr val="dk1"/>
                </a:solidFill>
              </a:rPr>
              <a:t>: El proyecto debe completarse en 15 semanas, limitando el alcance de las funcionalidades.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CL" sz="1500">
                <a:solidFill>
                  <a:schemeClr val="dk1"/>
                </a:solidFill>
              </a:rPr>
              <a:t>Integración de Sistemas</a:t>
            </a:r>
            <a:r>
              <a:rPr lang="es-CL" sz="1500">
                <a:solidFill>
                  <a:schemeClr val="dk1"/>
                </a:solidFill>
              </a:rPr>
              <a:t>: Desafíos técnicos al integrar el asistente con los sistemas existentes en las agencias.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CL" sz="1500">
                <a:solidFill>
                  <a:schemeClr val="dk1"/>
                </a:solidFill>
              </a:rPr>
              <a:t>Personalización</a:t>
            </a:r>
            <a:r>
              <a:rPr lang="es-CL" sz="1500">
                <a:solidFill>
                  <a:schemeClr val="dk1"/>
                </a:solidFill>
              </a:rPr>
              <a:t>: La personalización para todos los tipos de clientes puede ser limitada por restricciones tecnológicas.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de carrera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6"/>
          <p:cNvSpPr txBox="1"/>
          <p:nvPr/>
        </p:nvSpPr>
        <p:spPr>
          <a:xfrm>
            <a:off x="536088" y="3151900"/>
            <a:ext cx="113922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300">
                <a:solidFill>
                  <a:schemeClr val="dk1"/>
                </a:solidFill>
              </a:rPr>
              <a:t>Desarrollo de Software</a:t>
            </a:r>
            <a:r>
              <a:rPr lang="es-CL" sz="2300">
                <a:solidFill>
                  <a:schemeClr val="dk1"/>
                </a:solidFill>
              </a:rPr>
              <a:t>: Diseño y desarrollo de sistemas de software.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300">
                <a:solidFill>
                  <a:schemeClr val="dk1"/>
                </a:solidFill>
              </a:rPr>
              <a:t>Gestión de Proyectos TI</a:t>
            </a:r>
            <a:r>
              <a:rPr lang="es-CL" sz="2300">
                <a:solidFill>
                  <a:schemeClr val="dk1"/>
                </a:solidFill>
              </a:rPr>
              <a:t>: Planificación y ejecución eficiente de proyectos.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300">
                <a:solidFill>
                  <a:schemeClr val="dk1"/>
                </a:solidFill>
              </a:rPr>
              <a:t>Bases de Datos</a:t>
            </a:r>
            <a:r>
              <a:rPr lang="es-CL" sz="2300">
                <a:solidFill>
                  <a:schemeClr val="dk1"/>
                </a:solidFill>
              </a:rPr>
              <a:t>: Gestión y optimización de bases de datos.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300">
                <a:solidFill>
                  <a:schemeClr val="dk1"/>
                </a:solidFill>
              </a:rPr>
              <a:t>Integración de Sistemas</a:t>
            </a:r>
            <a:r>
              <a:rPr lang="es-CL" sz="2300">
                <a:solidFill>
                  <a:schemeClr val="dk1"/>
                </a:solidFill>
              </a:rPr>
              <a:t>: Conectar el asistente con plataformas existentes.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300">
                <a:solidFill>
                  <a:schemeClr val="dk1"/>
                </a:solidFill>
              </a:rPr>
              <a:t>Seguridad Informática</a:t>
            </a:r>
            <a:r>
              <a:rPr lang="es-CL" sz="2300">
                <a:solidFill>
                  <a:schemeClr val="dk1"/>
                </a:solidFill>
              </a:rPr>
              <a:t>: Protección de datos y seguridad del sistema.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0" y="917826"/>
            <a:ext cx="12192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3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300">
                <a:solidFill>
                  <a:schemeClr val="dk1"/>
                </a:solidFill>
              </a:rPr>
              <a:t>Se utilizará la metodología ágil con el marco de trabajo Scrum. El proyecto tiene una duración de 15 semanas, durante las cuales se realizarán actividades de planificación, desarrollo, integración, pruebas y despliegue.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7"/>
          <p:cNvSpPr txBox="1"/>
          <p:nvPr/>
        </p:nvSpPr>
        <p:spPr>
          <a:xfrm>
            <a:off x="199250" y="2443325"/>
            <a:ext cx="5274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000">
                <a:solidFill>
                  <a:schemeClr val="dk1"/>
                </a:solidFill>
              </a:rPr>
              <a:t>Planificación y Configuración Inicial</a:t>
            </a:r>
            <a:br>
              <a:rPr b="1" lang="es-CL" sz="1000">
                <a:solidFill>
                  <a:schemeClr val="dk1"/>
                </a:solidFill>
              </a:rPr>
            </a:br>
            <a:r>
              <a:rPr b="1" lang="es-CL" sz="1000">
                <a:solidFill>
                  <a:schemeClr val="dk1"/>
                </a:solidFill>
              </a:rPr>
              <a:t>Fechas</a:t>
            </a:r>
            <a:r>
              <a:rPr lang="es-CL" sz="1000">
                <a:solidFill>
                  <a:schemeClr val="dk1"/>
                </a:solidFill>
              </a:rPr>
              <a:t>: 16/08/24 - 22/08/24</a:t>
            </a:r>
            <a:br>
              <a:rPr lang="es-CL" sz="1000">
                <a:solidFill>
                  <a:schemeClr val="dk1"/>
                </a:solidFill>
              </a:rPr>
            </a:br>
            <a:r>
              <a:rPr b="1" lang="es-CL" sz="1000">
                <a:solidFill>
                  <a:schemeClr val="dk1"/>
                </a:solidFill>
              </a:rPr>
              <a:t>Objetivo</a:t>
            </a:r>
            <a:r>
              <a:rPr lang="es-CL" sz="1000">
                <a:solidFill>
                  <a:schemeClr val="dk1"/>
                </a:solidFill>
              </a:rPr>
              <a:t>: Configuración del entorno de desarrollo y planificación inicial del proyecto.</a:t>
            </a:r>
            <a:br>
              <a:rPr lang="es-CL" sz="1000">
                <a:solidFill>
                  <a:schemeClr val="dk1"/>
                </a:solidFill>
              </a:rPr>
            </a:br>
            <a:r>
              <a:rPr b="1" lang="es-CL" sz="1000">
                <a:solidFill>
                  <a:schemeClr val="dk1"/>
                </a:solidFill>
              </a:rPr>
              <a:t>Tareas</a:t>
            </a:r>
            <a:r>
              <a:rPr lang="es-CL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Definir roles y responsabilidades del equipo.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Configurar herramientas de trabajo (Jira, LangChain, Python).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Crear el Product Backlog inicial.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Planificación del Sprint 1.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000">
                <a:solidFill>
                  <a:schemeClr val="dk1"/>
                </a:solidFill>
              </a:rPr>
              <a:t>Sprint 1: Servicios Básicos y Selección de Destino</a:t>
            </a:r>
            <a:br>
              <a:rPr b="1" lang="es-CL" sz="1000">
                <a:solidFill>
                  <a:schemeClr val="dk1"/>
                </a:solidFill>
              </a:rPr>
            </a:br>
            <a:r>
              <a:rPr b="1" lang="es-CL" sz="1000">
                <a:solidFill>
                  <a:schemeClr val="dk1"/>
                </a:solidFill>
              </a:rPr>
              <a:t>Fechas</a:t>
            </a:r>
            <a:r>
              <a:rPr lang="es-CL" sz="1000">
                <a:solidFill>
                  <a:schemeClr val="dk1"/>
                </a:solidFill>
              </a:rPr>
              <a:t>: 23/08/24 - 05/09/24</a:t>
            </a:r>
            <a:br>
              <a:rPr lang="es-CL" sz="1000">
                <a:solidFill>
                  <a:schemeClr val="dk1"/>
                </a:solidFill>
              </a:rPr>
            </a:br>
            <a:r>
              <a:rPr b="1" lang="es-CL" sz="1000">
                <a:solidFill>
                  <a:schemeClr val="dk1"/>
                </a:solidFill>
              </a:rPr>
              <a:t>Objetivo</a:t>
            </a:r>
            <a:r>
              <a:rPr lang="es-CL" sz="1000">
                <a:solidFill>
                  <a:schemeClr val="dk1"/>
                </a:solidFill>
              </a:rPr>
              <a:t>: Implementar la selección de servicio y destino por parte del usuario.</a:t>
            </a:r>
            <a:br>
              <a:rPr lang="es-CL" sz="1000">
                <a:solidFill>
                  <a:schemeClr val="dk1"/>
                </a:solidFill>
              </a:rPr>
            </a:br>
            <a:r>
              <a:rPr b="1" lang="es-CL" sz="1000">
                <a:solidFill>
                  <a:schemeClr val="dk1"/>
                </a:solidFill>
              </a:rPr>
              <a:t>Historias de Usuario (HU)</a:t>
            </a:r>
            <a:r>
              <a:rPr lang="es-CL" sz="1000">
                <a:solidFill>
                  <a:schemeClr val="dk1"/>
                </a:solidFill>
              </a:rPr>
              <a:t>: HU1, HU2</a:t>
            </a:r>
            <a:br>
              <a:rPr lang="es-CL" sz="1000">
                <a:solidFill>
                  <a:schemeClr val="dk1"/>
                </a:solidFill>
              </a:rPr>
            </a:br>
            <a:r>
              <a:rPr b="1" lang="es-CL" sz="1000">
                <a:solidFill>
                  <a:schemeClr val="dk1"/>
                </a:solidFill>
              </a:rPr>
              <a:t>Tareas</a:t>
            </a:r>
            <a:r>
              <a:rPr lang="es-CL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Implementar el reconocimiento y selección de servicios disponibles.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Desarrollar la lógica de preguntas y respuestas por servicio.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Implementar la detección y selección de destinos.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Realizar pruebas iniciales de estas funcionalidades.</a:t>
            </a:r>
            <a:endParaRPr sz="1300"/>
          </a:p>
        </p:txBody>
      </p:sp>
      <p:sp>
        <p:nvSpPr>
          <p:cNvPr id="156" name="Google Shape;156;p7"/>
          <p:cNvSpPr txBox="1"/>
          <p:nvPr/>
        </p:nvSpPr>
        <p:spPr>
          <a:xfrm>
            <a:off x="6293050" y="2443325"/>
            <a:ext cx="56205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000">
                <a:solidFill>
                  <a:schemeClr val="dk1"/>
                </a:solidFill>
              </a:rPr>
              <a:t>Sprint 2: Reserva de Fecha y Pasajeros</a:t>
            </a:r>
            <a:br>
              <a:rPr b="1" lang="es-CL" sz="1000">
                <a:solidFill>
                  <a:schemeClr val="dk1"/>
                </a:solidFill>
              </a:rPr>
            </a:br>
            <a:r>
              <a:rPr b="1" lang="es-CL" sz="1000">
                <a:solidFill>
                  <a:schemeClr val="dk1"/>
                </a:solidFill>
              </a:rPr>
              <a:t>Fechas</a:t>
            </a:r>
            <a:r>
              <a:rPr lang="es-CL" sz="1000">
                <a:solidFill>
                  <a:schemeClr val="dk1"/>
                </a:solidFill>
              </a:rPr>
              <a:t>: 09/09/24 - 19/09/24</a:t>
            </a:r>
            <a:br>
              <a:rPr lang="es-CL" sz="1000">
                <a:solidFill>
                  <a:schemeClr val="dk1"/>
                </a:solidFill>
              </a:rPr>
            </a:br>
            <a:r>
              <a:rPr b="1" lang="es-CL" sz="1000">
                <a:solidFill>
                  <a:schemeClr val="dk1"/>
                </a:solidFill>
              </a:rPr>
              <a:t>Objetivo</a:t>
            </a:r>
            <a:r>
              <a:rPr lang="es-CL" sz="1000">
                <a:solidFill>
                  <a:schemeClr val="dk1"/>
                </a:solidFill>
              </a:rPr>
              <a:t>: Implementar la selección de fecha y cantidad de pasajeros para la reserva.</a:t>
            </a:r>
            <a:br>
              <a:rPr lang="es-CL" sz="1000">
                <a:solidFill>
                  <a:schemeClr val="dk1"/>
                </a:solidFill>
              </a:rPr>
            </a:br>
            <a:r>
              <a:rPr b="1" lang="es-CL" sz="1000">
                <a:solidFill>
                  <a:schemeClr val="dk1"/>
                </a:solidFill>
              </a:rPr>
              <a:t>Historias de Usuario (HU)</a:t>
            </a:r>
            <a:r>
              <a:rPr lang="es-CL" sz="1000">
                <a:solidFill>
                  <a:schemeClr val="dk1"/>
                </a:solidFill>
              </a:rPr>
              <a:t>: HU3, HU4</a:t>
            </a:r>
            <a:br>
              <a:rPr lang="es-CL" sz="1000">
                <a:solidFill>
                  <a:schemeClr val="dk1"/>
                </a:solidFill>
              </a:rPr>
            </a:br>
            <a:r>
              <a:rPr b="1" lang="es-CL" sz="1000">
                <a:solidFill>
                  <a:schemeClr val="dk1"/>
                </a:solidFill>
              </a:rPr>
              <a:t>Tareas</a:t>
            </a:r>
            <a:r>
              <a:rPr lang="es-CL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Implementar la lógica para seleccionar o preguntar por la fecha de reserva.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Desarrollar la capacidad de manejar la cantidad de pasajeros.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Implementar validaciones para la cantidad de pasajeros.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Pruebas de integración de estas funcionalidades con las anteriores.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000">
                <a:solidFill>
                  <a:schemeClr val="dk1"/>
                </a:solidFill>
              </a:rPr>
              <a:t>Sprint 3: Gestión de Habitaciones y Resultados</a:t>
            </a:r>
            <a:br>
              <a:rPr b="1" lang="es-CL" sz="1000">
                <a:solidFill>
                  <a:schemeClr val="dk1"/>
                </a:solidFill>
              </a:rPr>
            </a:br>
            <a:r>
              <a:rPr b="1" lang="es-CL" sz="1000">
                <a:solidFill>
                  <a:schemeClr val="dk1"/>
                </a:solidFill>
              </a:rPr>
              <a:t>Fechas</a:t>
            </a:r>
            <a:r>
              <a:rPr lang="es-CL" sz="1000">
                <a:solidFill>
                  <a:schemeClr val="dk1"/>
                </a:solidFill>
              </a:rPr>
              <a:t>: 23/09/24 - 03/10/24</a:t>
            </a:r>
            <a:br>
              <a:rPr lang="es-CL" sz="1000">
                <a:solidFill>
                  <a:schemeClr val="dk1"/>
                </a:solidFill>
              </a:rPr>
            </a:br>
            <a:r>
              <a:rPr b="1" lang="es-CL" sz="1000">
                <a:solidFill>
                  <a:schemeClr val="dk1"/>
                </a:solidFill>
              </a:rPr>
              <a:t>Objetivo</a:t>
            </a:r>
            <a:r>
              <a:rPr lang="es-CL" sz="1000">
                <a:solidFill>
                  <a:schemeClr val="dk1"/>
                </a:solidFill>
              </a:rPr>
              <a:t>: Gestión de habitaciones en caso de hotelería y recomendación de resultados limitados.</a:t>
            </a:r>
            <a:br>
              <a:rPr lang="es-CL" sz="1000">
                <a:solidFill>
                  <a:schemeClr val="dk1"/>
                </a:solidFill>
              </a:rPr>
            </a:br>
            <a:r>
              <a:rPr b="1" lang="es-CL" sz="1000">
                <a:solidFill>
                  <a:schemeClr val="dk1"/>
                </a:solidFill>
              </a:rPr>
              <a:t>Historias de Usuario (HU)</a:t>
            </a:r>
            <a:r>
              <a:rPr lang="es-CL" sz="1000">
                <a:solidFill>
                  <a:schemeClr val="dk1"/>
                </a:solidFill>
              </a:rPr>
              <a:t>: HU5, HU6</a:t>
            </a:r>
            <a:br>
              <a:rPr lang="es-CL" sz="1000">
                <a:solidFill>
                  <a:schemeClr val="dk1"/>
                </a:solidFill>
              </a:rPr>
            </a:br>
            <a:r>
              <a:rPr b="1" lang="es-CL" sz="1000">
                <a:solidFill>
                  <a:schemeClr val="dk1"/>
                </a:solidFill>
              </a:rPr>
              <a:t>Tareas</a:t>
            </a:r>
            <a:r>
              <a:rPr lang="es-CL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Implementar la gestión de habitaciones y las validaciones necesarias.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Desarrollar el motor de recomendaciones limitadas a tres resultados por servicio.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Pruebas de integración y ajuste de las funcionalidades anteriores.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1" name="Google Shape;161;g28756a8c915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8756a8c915_0_1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63" name="Google Shape;163;g28756a8c915_0_13"/>
          <p:cNvSpPr txBox="1"/>
          <p:nvPr/>
        </p:nvSpPr>
        <p:spPr>
          <a:xfrm>
            <a:off x="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g28756a8c915_0_13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g28756a8c915_0_13"/>
          <p:cNvSpPr txBox="1"/>
          <p:nvPr/>
        </p:nvSpPr>
        <p:spPr>
          <a:xfrm>
            <a:off x="136200" y="1715800"/>
            <a:ext cx="4876200" cy="5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100">
                <a:solidFill>
                  <a:schemeClr val="dk1"/>
                </a:solidFill>
              </a:rPr>
              <a:t>Sprint 4: Accesibilidad y Carrito de Compras</a:t>
            </a:r>
            <a:br>
              <a:rPr b="1" lang="es-CL" sz="1100">
                <a:solidFill>
                  <a:schemeClr val="dk1"/>
                </a:solidFill>
              </a:rPr>
            </a:br>
            <a:r>
              <a:rPr b="1" lang="es-CL" sz="1100">
                <a:solidFill>
                  <a:schemeClr val="dk1"/>
                </a:solidFill>
              </a:rPr>
              <a:t>Fechas</a:t>
            </a:r>
            <a:r>
              <a:rPr lang="es-CL" sz="1100">
                <a:solidFill>
                  <a:schemeClr val="dk1"/>
                </a:solidFill>
              </a:rPr>
              <a:t>: 04/10/24 - 17/10/24</a:t>
            </a:r>
            <a:br>
              <a:rPr lang="es-CL" sz="1100">
                <a:solidFill>
                  <a:schemeClr val="dk1"/>
                </a:solidFill>
              </a:rPr>
            </a:br>
            <a:r>
              <a:rPr b="1" lang="es-CL" sz="1100">
                <a:solidFill>
                  <a:schemeClr val="dk1"/>
                </a:solidFill>
              </a:rPr>
              <a:t>Objetivo</a:t>
            </a:r>
            <a:r>
              <a:rPr lang="es-CL" sz="1100">
                <a:solidFill>
                  <a:schemeClr val="dk1"/>
                </a:solidFill>
              </a:rPr>
              <a:t>: Implementar opciones accesibles para usuarios con necesidades especiales y funcionalidad del carrito de compras.</a:t>
            </a:r>
            <a:br>
              <a:rPr lang="es-CL" sz="1100">
                <a:solidFill>
                  <a:schemeClr val="dk1"/>
                </a:solidFill>
              </a:rPr>
            </a:br>
            <a:r>
              <a:rPr b="1" lang="es-CL" sz="1100">
                <a:solidFill>
                  <a:schemeClr val="dk1"/>
                </a:solidFill>
              </a:rPr>
              <a:t>Historias de Usuario (HU)</a:t>
            </a:r>
            <a:r>
              <a:rPr lang="es-CL" sz="1100">
                <a:solidFill>
                  <a:schemeClr val="dk1"/>
                </a:solidFill>
              </a:rPr>
              <a:t>: HU7, HU9</a:t>
            </a:r>
            <a:br>
              <a:rPr lang="es-CL" sz="1100">
                <a:solidFill>
                  <a:schemeClr val="dk1"/>
                </a:solidFill>
              </a:rPr>
            </a:br>
            <a:r>
              <a:rPr b="1" lang="es-CL" sz="1100">
                <a:solidFill>
                  <a:schemeClr val="dk1"/>
                </a:solidFill>
              </a:rPr>
              <a:t>Tareas</a:t>
            </a:r>
            <a:r>
              <a:rPr lang="es-CL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Implementar opciones accesibles y filtros para habitaciones adaptadas.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Desarrollar la funcionalidad del carrito de compras.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Implementar la lógica de selección de servicios para el carrito.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Pruebas de usabilidad y ajustes.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100">
                <a:solidFill>
                  <a:schemeClr val="dk1"/>
                </a:solidFill>
              </a:rPr>
              <a:t>Sprint 5: Servicios Adicionales y Detalles de Servicios</a:t>
            </a:r>
            <a:br>
              <a:rPr b="1" lang="es-CL" sz="1100">
                <a:solidFill>
                  <a:schemeClr val="dk1"/>
                </a:solidFill>
              </a:rPr>
            </a:br>
            <a:r>
              <a:rPr b="1" lang="es-CL" sz="1100">
                <a:solidFill>
                  <a:schemeClr val="dk1"/>
                </a:solidFill>
              </a:rPr>
              <a:t>Fechas</a:t>
            </a:r>
            <a:r>
              <a:rPr lang="es-CL" sz="1100">
                <a:solidFill>
                  <a:schemeClr val="dk1"/>
                </a:solidFill>
              </a:rPr>
              <a:t>: 18/10/24 - 30/10/24</a:t>
            </a:r>
            <a:br>
              <a:rPr lang="es-CL" sz="1100">
                <a:solidFill>
                  <a:schemeClr val="dk1"/>
                </a:solidFill>
              </a:rPr>
            </a:br>
            <a:r>
              <a:rPr b="1" lang="es-CL" sz="1100">
                <a:solidFill>
                  <a:schemeClr val="dk1"/>
                </a:solidFill>
              </a:rPr>
              <a:t>Objetivo</a:t>
            </a:r>
            <a:r>
              <a:rPr lang="es-CL" sz="1100">
                <a:solidFill>
                  <a:schemeClr val="dk1"/>
                </a:solidFill>
              </a:rPr>
              <a:t>: Mejorar la visualización de detalles de servicios y añadir lógica para servicios adicionales.</a:t>
            </a:r>
            <a:br>
              <a:rPr lang="es-CL" sz="1100">
                <a:solidFill>
                  <a:schemeClr val="dk1"/>
                </a:solidFill>
              </a:rPr>
            </a:br>
            <a:r>
              <a:rPr b="1" lang="es-CL" sz="1100">
                <a:solidFill>
                  <a:schemeClr val="dk1"/>
                </a:solidFill>
              </a:rPr>
              <a:t>Historias de Usuario (HU)</a:t>
            </a:r>
            <a:r>
              <a:rPr lang="es-CL" sz="1100">
                <a:solidFill>
                  <a:schemeClr val="dk1"/>
                </a:solidFill>
              </a:rPr>
              <a:t>: HU8, HU10</a:t>
            </a:r>
            <a:br>
              <a:rPr lang="es-CL" sz="1100">
                <a:solidFill>
                  <a:schemeClr val="dk1"/>
                </a:solidFill>
              </a:rPr>
            </a:br>
            <a:r>
              <a:rPr b="1" lang="es-CL" sz="1100">
                <a:solidFill>
                  <a:schemeClr val="dk1"/>
                </a:solidFill>
              </a:rPr>
              <a:t>Tareas</a:t>
            </a:r>
            <a:r>
              <a:rPr lang="es-CL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Integrar los detalles de los servicios recomendados con las herramientas de visualización existentes.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Implementar prompts para ofrecer servicios adicionales antes de finalizar la compra.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Pruebas de funcionalidad y ajustes necesarios.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8756a8c915_0_13"/>
          <p:cNvSpPr txBox="1"/>
          <p:nvPr/>
        </p:nvSpPr>
        <p:spPr>
          <a:xfrm>
            <a:off x="6522450" y="1715800"/>
            <a:ext cx="55893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100">
                <a:solidFill>
                  <a:schemeClr val="dk1"/>
                </a:solidFill>
              </a:rPr>
              <a:t>Sprint 6: Persistencia de Sesión y Finalización del Proceso</a:t>
            </a:r>
            <a:br>
              <a:rPr b="1" lang="es-CL" sz="1100">
                <a:solidFill>
                  <a:schemeClr val="dk1"/>
                </a:solidFill>
              </a:rPr>
            </a:br>
            <a:r>
              <a:rPr b="1" lang="es-CL" sz="1100">
                <a:solidFill>
                  <a:schemeClr val="dk1"/>
                </a:solidFill>
              </a:rPr>
              <a:t>Fechas</a:t>
            </a:r>
            <a:r>
              <a:rPr lang="es-CL" sz="1100">
                <a:solidFill>
                  <a:schemeClr val="dk1"/>
                </a:solidFill>
              </a:rPr>
              <a:t>: 31/10/24 - 14/11/24</a:t>
            </a:r>
            <a:br>
              <a:rPr lang="es-CL" sz="1100">
                <a:solidFill>
                  <a:schemeClr val="dk1"/>
                </a:solidFill>
              </a:rPr>
            </a:br>
            <a:r>
              <a:rPr b="1" lang="es-CL" sz="1100">
                <a:solidFill>
                  <a:schemeClr val="dk1"/>
                </a:solidFill>
              </a:rPr>
              <a:t>Objetivo</a:t>
            </a:r>
            <a:r>
              <a:rPr lang="es-CL" sz="1100">
                <a:solidFill>
                  <a:schemeClr val="dk1"/>
                </a:solidFill>
              </a:rPr>
              <a:t>: Asegurar que el asistente recuerde el progreso de la sesión y finalice correctamente el proceso de compra.</a:t>
            </a:r>
            <a:br>
              <a:rPr lang="es-CL" sz="1100">
                <a:solidFill>
                  <a:schemeClr val="dk1"/>
                </a:solidFill>
              </a:rPr>
            </a:br>
            <a:r>
              <a:rPr b="1" lang="es-CL" sz="1100">
                <a:solidFill>
                  <a:schemeClr val="dk1"/>
                </a:solidFill>
              </a:rPr>
              <a:t>Historias de Usuario (HU)</a:t>
            </a:r>
            <a:r>
              <a:rPr lang="es-CL" sz="1100">
                <a:solidFill>
                  <a:schemeClr val="dk1"/>
                </a:solidFill>
              </a:rPr>
              <a:t>: HU11, HU12</a:t>
            </a:r>
            <a:br>
              <a:rPr lang="es-CL" sz="1100">
                <a:solidFill>
                  <a:schemeClr val="dk1"/>
                </a:solidFill>
              </a:rPr>
            </a:br>
            <a:r>
              <a:rPr b="1" lang="es-CL" sz="1100">
                <a:solidFill>
                  <a:schemeClr val="dk1"/>
                </a:solidFill>
              </a:rPr>
              <a:t>Tareas</a:t>
            </a:r>
            <a:r>
              <a:rPr lang="es-CL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Desarrollar la persistencia de sesión y la restauración del progreso.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Implementar la lógica de redirección al pago o generación de la reserva.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Pruebas integrales y ajustes finales.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100">
                <a:solidFill>
                  <a:schemeClr val="dk1"/>
                </a:solidFill>
              </a:rPr>
              <a:t>Sprint 7: Integración, Recuperación de Sesión y Pruebas Finales</a:t>
            </a:r>
            <a:br>
              <a:rPr b="1" lang="es-CL" sz="1100">
                <a:solidFill>
                  <a:schemeClr val="dk1"/>
                </a:solidFill>
              </a:rPr>
            </a:br>
            <a:r>
              <a:rPr b="1" lang="es-CL" sz="1100">
                <a:solidFill>
                  <a:schemeClr val="dk1"/>
                </a:solidFill>
              </a:rPr>
              <a:t>Fechas</a:t>
            </a:r>
            <a:r>
              <a:rPr lang="es-CL" sz="1100">
                <a:solidFill>
                  <a:schemeClr val="dk1"/>
                </a:solidFill>
              </a:rPr>
              <a:t>: 15/11/24 - 28/11/24</a:t>
            </a:r>
            <a:br>
              <a:rPr lang="es-CL" sz="1100">
                <a:solidFill>
                  <a:schemeClr val="dk1"/>
                </a:solidFill>
              </a:rPr>
            </a:br>
            <a:r>
              <a:rPr b="1" lang="es-CL" sz="1100">
                <a:solidFill>
                  <a:schemeClr val="dk1"/>
                </a:solidFill>
              </a:rPr>
              <a:t>Objetivo</a:t>
            </a:r>
            <a:r>
              <a:rPr lang="es-CL" sz="1100">
                <a:solidFill>
                  <a:schemeClr val="dk1"/>
                </a:solidFill>
              </a:rPr>
              <a:t>: Integrar todas las funcionalidades desarrolladas, realizar pruebas finales y preparar para el despliegue.</a:t>
            </a:r>
            <a:br>
              <a:rPr lang="es-CL" sz="1100">
                <a:solidFill>
                  <a:schemeClr val="dk1"/>
                </a:solidFill>
              </a:rPr>
            </a:br>
            <a:r>
              <a:rPr b="1" lang="es-CL" sz="1100">
                <a:solidFill>
                  <a:schemeClr val="dk1"/>
                </a:solidFill>
              </a:rPr>
              <a:t>Tareas</a:t>
            </a:r>
            <a:r>
              <a:rPr lang="es-CL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Integrar todos los módulos en un sistema cohesivo.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Realizar pruebas extensivas de integración y funcionalidad.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Ajustes finales basados en el feedback.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Preparación para el despliegue en producción.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73" name="Google Shape;173;p8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75" name="Google Shape;175;p8"/>
          <p:cNvGraphicFramePr/>
          <p:nvPr/>
        </p:nvGraphicFramePr>
        <p:xfrm>
          <a:off x="1248696" y="25957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{2CA5C4FA-084B-4EF3-8C77-1D5D807F1294}</a:tableStyleId>
              </a:tblPr>
              <a:tblGrid>
                <a:gridCol w="1198650"/>
                <a:gridCol w="475550"/>
                <a:gridCol w="464000"/>
                <a:gridCol w="466700"/>
                <a:gridCol w="466700"/>
                <a:gridCol w="464000"/>
                <a:gridCol w="464000"/>
                <a:gridCol w="464000"/>
                <a:gridCol w="464000"/>
                <a:gridCol w="464000"/>
                <a:gridCol w="464000"/>
                <a:gridCol w="464000"/>
                <a:gridCol w="465800"/>
                <a:gridCol w="465800"/>
                <a:gridCol w="465800"/>
                <a:gridCol w="465800"/>
                <a:gridCol w="465800"/>
                <a:gridCol w="382850"/>
                <a:gridCol w="465800"/>
                <a:gridCol w="465800"/>
                <a:gridCol w="382850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360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8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 actividades del punto anterior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>
                          <a:solidFill>
                            <a:schemeClr val="dk1"/>
                          </a:solidFill>
                        </a:rPr>
                        <a:t>Definir roles y responsabilidades del equipo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cfdss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