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presProps" Id="rId2" Target="presProps.xml"/><Relationship Type="http://schemas.openxmlformats.org/officeDocument/2006/relationships/slide" Id="rId12" Target="slides/slide6.xml"/><Relationship Type="http://schemas.openxmlformats.org/officeDocument/2006/relationships/theme" Id="rId1" Target="theme/theme2.xml"/><Relationship Type="http://schemas.openxmlformats.org/officeDocument/2006/relationships/slide" Id="rId13" Target="slides/slide7.xml"/><Relationship Type="http://schemas.openxmlformats.org/officeDocument/2006/relationships/slideMaster" Id="rId4" Target="slideMasters/slideMaster1.xml"/><Relationship Type="http://schemas.openxmlformats.org/officeDocument/2006/relationships/slide" Id="rId10" Target="slides/slide4.xml"/><Relationship Type="http://schemas.openxmlformats.org/officeDocument/2006/relationships/tableStyles" Id="rId3" Target="tableStyles.xml"/><Relationship Type="http://schemas.openxmlformats.org/officeDocument/2006/relationships/slide" Id="rId11" Target="slides/slide5.xml"/><Relationship Type="http://schemas.openxmlformats.org/officeDocument/2006/relationships/slide" Id="rId9" Target="slides/slide3.xml"/><Relationship Type="http://schemas.openxmlformats.org/officeDocument/2006/relationships/notesMaster" Id="rId6" Target="notesMasters/notesMaster1.xml"/><Relationship Type="http://schemas.openxmlformats.org/officeDocument/2006/relationships/slideMaster" Id="rId5" Target="slideMasters/slideMaster2.xml"/><Relationship Type="http://schemas.openxmlformats.org/officeDocument/2006/relationships/slide" Id="rId8" Target="slides/slide2.xml"/><Relationship Type="http://schemas.openxmlformats.org/officeDocument/2006/relationships/slide" Id="rId7" Target="slides/slide1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8" id="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9" id="49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0" id="5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4" id="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5" id="5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6" id="5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0" id="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1" id="6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2" id="6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6" id="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7" id="6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8" id="6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3" id="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4" id="7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5" id="7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1" id="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2" id="8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3" id="8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7" id="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8" id="8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9" id="8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/>
          <p:nvPr/>
        </p:nvSpPr>
        <p:spPr>
          <a:xfrm rot="10800000" flipH="1">
            <a:off y="4124512" x="0"/>
            <a:ext cy="9497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9" id="9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0" id="10"/>
          <p:cNvSpPr txBox="1"/>
          <p:nvPr>
            <p:ph type="subTitle" idx="1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40" id="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" id="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42" id="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3" id="43"/>
          <p:cNvSpPr txBox="1"/>
          <p:nvPr>
            <p:ph type="body" idx="1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44" id="4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1" id="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" id="12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3" id="1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name="Shape 14" id="14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5" id="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" id="16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7" id="1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8" id="18"/>
          <p:cNvSpPr txBox="1"/>
          <p:nvPr>
            <p:ph type="body" idx="1"/>
          </p:nvPr>
        </p:nvSpPr>
        <p:spPr>
          <a:xfrm>
            <a:off y="1947332" x="457200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19" id="19"/>
          <p:cNvSpPr txBox="1"/>
          <p:nvPr>
            <p:ph type="body" idx="2"/>
          </p:nvPr>
        </p:nvSpPr>
        <p:spPr>
          <a:xfrm>
            <a:off y="1949211" x="4656667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20" id="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" id="21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2" id="2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23" id="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4" id="24"/>
          <p:cNvSpPr/>
          <p:nvPr/>
        </p:nvSpPr>
        <p:spPr>
          <a:xfrm>
            <a:off y="5875078" x="0"/>
            <a:ext cy="6927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5" id="25"/>
          <p:cNvSpPr txBox="1"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i="0" sz="2400" b="1">
                <a:solidFill>
                  <a:schemeClr val="lt1"/>
                </a:solidFill>
              </a:defRPr>
            </a:lvl1pPr>
            <a:lvl2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i="0" sz="2400" b="1">
                <a:solidFill>
                  <a:schemeClr val="lt1"/>
                </a:solidFill>
              </a:defRPr>
            </a:lvl2pPr>
            <a:lvl3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i="0" sz="2400" b="1">
                <a:solidFill>
                  <a:schemeClr val="lt1"/>
                </a:solidFill>
              </a:defRPr>
            </a:lvl3pPr>
            <a:lvl4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i="0" sz="2400" b="1">
                <a:solidFill>
                  <a:schemeClr val="lt1"/>
                </a:solidFill>
              </a:defRPr>
            </a:lvl4pPr>
            <a:lvl5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i="0" sz="2400" b="1">
                <a:solidFill>
                  <a:schemeClr val="lt1"/>
                </a:solidFill>
              </a:defRPr>
            </a:lvl5pPr>
            <a:lvl6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i="0" sz="2400" b="1">
                <a:solidFill>
                  <a:schemeClr val="lt1"/>
                </a:solidFill>
              </a:defRPr>
            </a:lvl6pPr>
            <a:lvl7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i="0" sz="2400" b="1">
                <a:solidFill>
                  <a:schemeClr val="lt1"/>
                </a:solidFill>
              </a:defRPr>
            </a:lvl7pPr>
            <a:lvl8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i="0" sz="2400" b="1">
                <a:solidFill>
                  <a:schemeClr val="lt1"/>
                </a:solidFill>
              </a:defRPr>
            </a:lvl8pPr>
            <a:lvl9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i="0" sz="2400"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26" id="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30" id="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1" id="31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32" id="32"/>
          <p:cNvSpPr txBox="1"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33" id="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4" id="3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35" id="35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indent="-285750" marL="742950" rtl="0">
              <a:defRPr/>
            </a:lvl2pPr>
            <a:lvl3pPr indent="-228600" marL="1143000" rtl="0">
              <a:defRPr/>
            </a:lvl3pPr>
            <a:lvl4pPr indent="-228600" marL="16002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36" id="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7" id="3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38" id="38"/>
          <p:cNvSpPr txBox="1"/>
          <p:nvPr>
            <p:ph type="body" idx="1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39" id="39"/>
          <p:cNvSpPr txBox="1"/>
          <p:nvPr>
            <p:ph type="body" idx="2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1.xml"/></Relationships>
</file>

<file path=ppt/slideMasters/_rels/slideMaster2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8.xml"/><Relationship Type="http://schemas.openxmlformats.org/officeDocument/2006/relationships/slideLayout" Id="rId1" Target="../slideLayouts/slideLayout7.xml"/><Relationship Type="http://schemas.openxmlformats.org/officeDocument/2006/relationships/slideLayout" Id="rId4" Target="../slideLayouts/slideLayout10.xml"/><Relationship Type="http://schemas.openxmlformats.org/officeDocument/2006/relationships/slideLayout" Id="rId3" Target="../slideLayouts/slideLayout9.xml"/><Relationship Type="http://schemas.openxmlformats.org/officeDocument/2006/relationships/slideLayout" Id="rId6" Target="../slideLayouts/slideLayout12.xml"/><Relationship Type="http://schemas.openxmlformats.org/officeDocument/2006/relationships/slideLayout" Id="rId5" Target="../slideLayouts/slideLayout11.xml"/><Relationship Type="http://schemas.openxmlformats.org/officeDocument/2006/relationships/theme" Id="rId7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27" id="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" id="2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29" id="29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1.png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png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5" id="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6" id="46"/>
          <p:cNvSpPr txBox="1"/>
          <p:nvPr>
            <p:ph type="ctrTitle"/>
          </p:nvPr>
        </p:nvSpPr>
        <p:spPr>
          <a:xfrm>
            <a:off y="901119" x="685800"/>
            <a:ext cy="30786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 sz="6000"/>
              <a:t>Raster to Vector conversions in the case of uncertainty</a:t>
            </a:r>
          </a:p>
        </p:txBody>
      </p:sp>
      <p:sp>
        <p:nvSpPr>
          <p:cNvPr name="Shape 47" id="47"/>
          <p:cNvSpPr txBox="1"/>
          <p:nvPr>
            <p:ph type="subTitle" idx="1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 sz="1800" b="0">
                <a:solidFill>
                  <a:srgbClr val="EFEDE2"/>
                </a:solidFill>
              </a:rPr>
              <a:t>Cristobal Guerrero</a:t>
            </a:r>
          </a:p>
          <a:p>
            <a:pPr rtl="0" lvl="0">
              <a:buNone/>
            </a:pPr>
            <a:r>
              <a:rPr lang="en" sz="1800" b="0">
                <a:solidFill>
                  <a:srgbClr val="EFEDE2"/>
                </a:solidFill>
              </a:rPr>
              <a:t>James Schaffer</a:t>
            </a:r>
          </a:p>
          <a:p>
            <a:pPr>
              <a:buNone/>
            </a:pPr>
            <a:r>
              <a:rPr lang="en" sz="1800" b="0">
                <a:solidFill>
                  <a:srgbClr val="EFEDE2"/>
                </a:solidFill>
              </a:rPr>
              <a:t>Department of Electrical and Computer Engineering, Summer 2012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1" id="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2" id="5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Recap </a:t>
            </a:r>
          </a:p>
        </p:txBody>
      </p:sp>
      <p:sp>
        <p:nvSpPr>
          <p:cNvPr name="Shape 53" id="53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400"/>
              <a:t>
</a:t>
            </a:r>
          </a:p>
          <a:p>
            <a:pPr rtl="0" lvl="0">
              <a:buNone/>
            </a:pPr>
            <a:r>
              <a:rPr lang="en" sz="2400"/>
              <a:t>Code was rewritten with methods so that it would be more readable.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2400"/>
              <a:t>Began to modify/finish the implementation of a previously described uncertain vector model.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7" id="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8" id="5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First method</a:t>
            </a:r>
          </a:p>
        </p:txBody>
      </p:sp>
      <p:sp>
        <p:nvSpPr>
          <p:cNvPr name="Shape 59" id="59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400"/>
              <a:t>Our first iteration converts a raster to a vector based upon the pixels color intensity as the distance from the core was increased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2400"/>
              <a:t>This approach works fine in the crisp case, but does account for uncertainty in the data.</a:t>
            </a:r>
          </a:p>
          <a:p>
            <a:r>
              <a:t/>
            </a:r>
          </a:p>
          <a:p>
            <a:pPr>
              <a:buNone/>
            </a:pPr>
            <a:r>
              <a:rPr lang="en" sz="2400"/>
              <a:t>We need to be able to sample a point (x,y) in our model to sample a corresponding probability value - similar to the way we can sample the raster.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3" id="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4" id="6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Future Implementation</a:t>
            </a:r>
          </a:p>
        </p:txBody>
      </p:sp>
      <p:sp>
        <p:nvSpPr>
          <p:cNvPr name="Shape 65" id="65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400"/>
              <a:t>
</a:t>
            </a:r>
            <a:r>
              <a:rPr lang="en" sz="2400"/>
              <a:t>From our new uncertain model, probability will be calculated when choosing points at random within the segmented region.</a:t>
            </a:r>
          </a:p>
          <a:p>
            <a:r>
              <a:t/>
            </a:r>
          </a:p>
          <a:p>
            <a:r>
              <a:t/>
            </a:r>
          </a:p>
          <a:p>
            <a:pPr>
              <a:buNone/>
            </a:pPr>
            <a:r>
              <a:rPr lang="en" sz="2400"/>
              <a:t>The probability of the uncertain region will be based upon distance from the core to the edge of the outer region, and an underlying probability distribution.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9" id="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0" id="7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Example</a:t>
            </a:r>
          </a:p>
        </p:txBody>
      </p:sp>
      <p:sp>
        <p:nvSpPr>
          <p:cNvPr name="Shape 71" id="71"/>
          <p:cNvSpPr txBox="1"/>
          <p:nvPr/>
        </p:nvSpPr>
        <p:spPr>
          <a:xfrm>
            <a:off y="2599925" x="5304262"/>
            <a:ext cy="1361999" cx="41019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400"/>
              <a:t>f( x,y in core ) = 1</a:t>
            </a:r>
          </a:p>
          <a:p>
            <a:pPr rtl="0" lvl="0">
              <a:buNone/>
            </a:pPr>
            <a:r>
              <a:rPr lang="en" sz="2400"/>
              <a:t>0 &lt; f( x,y in support ) &lt; 1</a:t>
            </a:r>
          </a:p>
          <a:p>
            <a:pPr rtl="0" lvl="0">
              <a:buNone/>
            </a:pPr>
            <a:r>
              <a:rPr lang="en" sz="2400"/>
              <a:t>f( x,y outside object ) = 0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2400"/>
              <a:t>Need to insure that the</a:t>
            </a:r>
          </a:p>
          <a:p>
            <a:pPr rtl="0" lvl="0">
              <a:buNone/>
            </a:pPr>
            <a:r>
              <a:rPr lang="en" sz="2400"/>
              <a:t>CDF of this</a:t>
            </a:r>
          </a:p>
          <a:p>
            <a:pPr rtl="0" lvl="0">
              <a:buNone/>
            </a:pPr>
            <a:r>
              <a:rPr lang="en" sz="2400"/>
              <a:t>multidimensional PDF</a:t>
            </a:r>
          </a:p>
          <a:p>
            <a:pPr rtl="0" lvl="0">
              <a:buNone/>
            </a:pPr>
            <a:r>
              <a:rPr lang="en" sz="2400"/>
              <a:t>sums to 1.0.</a:t>
            </a:r>
          </a:p>
        </p:txBody>
      </p:sp>
      <p:sp>
        <p:nvSpPr>
          <p:cNvPr name="Shape 72" id="72"/>
          <p:cNvSpPr/>
          <p:nvPr/>
        </p:nvSpPr>
        <p:spPr>
          <a:xfrm>
            <a:off y="1867366" x="681142"/>
            <a:ext cy="4623120" cx="462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6" id="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7" id="7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Example cont.</a:t>
            </a:r>
          </a:p>
        </p:txBody>
      </p:sp>
      <p:sp>
        <p:nvSpPr>
          <p:cNvPr name="Shape 78" id="78"/>
          <p:cNvSpPr/>
          <p:nvPr/>
        </p:nvSpPr>
        <p:spPr>
          <a:xfrm>
            <a:off y="1830987" x="125012"/>
            <a:ext cy="2295525" cx="87344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name="Shape 79" id="79"/>
          <p:cNvSpPr txBox="1"/>
          <p:nvPr/>
        </p:nvSpPr>
        <p:spPr>
          <a:xfrm>
            <a:off y="4058625" x="-747200"/>
            <a:ext cy="457200" cx="3657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80" id="80"/>
          <p:cNvSpPr txBox="1"/>
          <p:nvPr/>
        </p:nvSpPr>
        <p:spPr>
          <a:xfrm>
            <a:off y="4381275" x="211629"/>
            <a:ext cy="2069100" cx="80729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1. Take the lines A and B (the central line) and compute the point M in which they intersect</a:t>
            </a:r>
          </a:p>
          <a:p>
            <a:pPr rtl="0" lvl="0">
              <a:buNone/>
            </a:pPr>
            <a:r>
              <a:rPr lang="en"/>
              <a:t>2. Compute the line C from M to p.</a:t>
            </a:r>
          </a:p>
          <a:p>
            <a:pPr rtl="0" lvl="0">
              <a:buNone/>
            </a:pPr>
            <a:r>
              <a:rPr lang="en"/>
              <a:t>3. Compute the point c or d where the line C crosses the CrossCurves.</a:t>
            </a:r>
          </a:p>
          <a:p>
            <a:pPr rtl="0" lvl="0">
              <a:buNone/>
            </a:pPr>
            <a:r>
              <a:rPr lang="en"/>
              <a:t>4. Compute the distance H between the point c and the central curve B along the CrossCurve.</a:t>
            </a:r>
          </a:p>
          <a:p>
            <a:pPr indent="0" marL="0" rtl="0" lvl="0">
              <a:buNone/>
            </a:pPr>
            <a:r>
              <a:rPr lang="en"/>
              <a:t>5. Find how long H is compared to the CrossCurve. This ratio determines the value of the   probability distribution function for point p.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4" id="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5" id="8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References </a:t>
            </a:r>
          </a:p>
        </p:txBody>
      </p:sp>
      <p:sp>
        <p:nvSpPr>
          <p:cNvPr name="Shape 86" id="86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400"/>
              <a:t>1. Erlend Tøssebro, &amp; Mads Nygård </a:t>
            </a:r>
            <a:r>
              <a:rPr lang="en" sz="1400">
                <a:solidFill>
                  <a:srgbClr val="000000"/>
                </a:solidFill>
              </a:rPr>
              <a:t>(2003). A Medium Complexity Discrete Model for Uncertain Spatial Data, 1-9.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