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5.xml"/>
  <Override ContentType="application/vnd.openxmlformats-officedocument.theme+xml" PartName="/ppt/theme/theme2.xml"/>
  <Override ContentType="application/vnd.openxmlformats-officedocument.theme+xml" PartName="/ppt/theme/theme7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78" r:id="rId4"/>
    <p:sldMasterId id="2147483679" r:id="rId5"/>
    <p:sldMasterId id="2147483680" r:id="rId6"/>
    <p:sldMasterId id="2147483681" r:id="rId7"/>
    <p:sldMasterId id="2147483682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7" Target="slides/slide8.xml"/><Relationship Type="http://schemas.openxmlformats.org/officeDocument/2006/relationships/slide" Id="rId16" Target="slides/slide7.xml"/><Relationship Type="http://schemas.openxmlformats.org/officeDocument/2006/relationships/slide" Id="rId15" Target="slides/slide6.xml"/><Relationship Type="http://schemas.openxmlformats.org/officeDocument/2006/relationships/slide" Id="rId14" Target="slides/slide5.xml"/><Relationship Type="http://schemas.openxmlformats.org/officeDocument/2006/relationships/presProps" Id="rId2" Target="presProps.xml"/><Relationship Type="http://schemas.openxmlformats.org/officeDocument/2006/relationships/slide" Id="rId12" Target="slides/slide3.xml"/><Relationship Type="http://schemas.openxmlformats.org/officeDocument/2006/relationships/theme" Id="rId1" Target="theme/theme2.xml"/><Relationship Type="http://schemas.openxmlformats.org/officeDocument/2006/relationships/slide" Id="rId13" Target="slides/slide4.xml"/><Relationship Type="http://schemas.openxmlformats.org/officeDocument/2006/relationships/slideMaster" Id="rId4" Target="slideMasters/slideMaster1.xml"/><Relationship Type="http://schemas.openxmlformats.org/officeDocument/2006/relationships/slide" Id="rId10" Target="slides/slide1.xml"/><Relationship Type="http://schemas.openxmlformats.org/officeDocument/2006/relationships/tableStyles" Id="rId3" Target="tableStyles.xml"/><Relationship Type="http://schemas.openxmlformats.org/officeDocument/2006/relationships/slide" Id="rId11" Target="slides/slide2.xml"/><Relationship Type="http://schemas.openxmlformats.org/officeDocument/2006/relationships/notesMaster" Id="rId9" Target="notesMasters/notesMaster1.xml"/><Relationship Type="http://schemas.openxmlformats.org/officeDocument/2006/relationships/slideMaster" Id="rId6" Target="slideMasters/slideMaster3.xml"/><Relationship Type="http://schemas.openxmlformats.org/officeDocument/2006/relationships/slideMaster" Id="rId5" Target="slideMasters/slideMaster2.xml"/><Relationship Type="http://schemas.openxmlformats.org/officeDocument/2006/relationships/slideMaster" Id="rId8" Target="slideMasters/slideMaster5.xml"/><Relationship Type="http://schemas.openxmlformats.org/officeDocument/2006/relationships/slideMaster" Id="rId7" Target="slideMasters/slideMaster4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2" id="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3" id="123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4" id="12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8" id="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9" id="12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0" id="13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4" id="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5" id="13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6" id="13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0" id="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1" id="14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2" id="14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7" id="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8" id="14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9" id="14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5" id="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6" id="15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57" id="15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1" id="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2" id="16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63" id="16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7" id="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8" id="16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69" id="16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4.xml"/></Relationships>
</file>

<file path=ppt/slideLayouts/_rels/slideLayout2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4.xml"/></Relationships>
</file>

<file path=ppt/slideLayouts/_rels/slideLayout2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4.xml"/></Relationships>
</file>

<file path=ppt/slideLayouts/_rels/slideLayout2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4.xml"/></Relationships>
</file>

<file path=ppt/slideLayouts/_rels/slideLayout2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4.xml"/></Relationships>
</file>

<file path=ppt/slideLayouts/_rels/slideLayout2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5.xml"/></Relationships>
</file>

<file path=ppt/slideLayouts/_rels/slideLayout2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5.xml"/></Relationships>
</file>

<file path=ppt/slideLayouts/_rels/slideLayout27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5.xml"/></Relationships>
</file>

<file path=ppt/slideLayouts/_rels/slideLayout28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5.xml"/></Relationships>
</file>

<file path=ppt/slideLayouts/_rels/slideLayout29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5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5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/>
          <p:nvPr/>
        </p:nvSpPr>
        <p:spPr>
          <a:xfrm>
            <a:off y="3886198" x="0"/>
            <a:ext cy="29717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9" id="9"/>
          <p:cNvCxnSpPr/>
          <p:nvPr/>
        </p:nvCxnSpPr>
        <p:spPr>
          <a:xfrm>
            <a:off y="3886198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10" id="10"/>
          <p:cNvSpPr txBox="1"/>
          <p:nvPr>
            <p:ph type="ctrTitle"/>
          </p:nvPr>
        </p:nvSpPr>
        <p:spPr>
          <a:xfrm>
            <a:off y="2157750" x="685800"/>
            <a:ext cy="16505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11" id="11"/>
          <p:cNvSpPr txBox="1"/>
          <p:nvPr>
            <p:ph type="subTitle" idx="1"/>
          </p:nvPr>
        </p:nvSpPr>
        <p:spPr>
          <a:xfrm>
            <a:off y="3953037" x="685800"/>
            <a:ext cy="12594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48" id="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9" id="49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50" id="50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51" id="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2" id="52"/>
          <p:cNvSpPr/>
          <p:nvPr/>
        </p:nvSpPr>
        <p:spPr>
          <a:xfrm>
            <a:off y="5875078" x="0"/>
            <a:ext cy="6927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53" id="53"/>
          <p:cNvSpPr txBox="1"/>
          <p:nvPr>
            <p:ph type="body" idx="1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i="0" sz="2400" b="1">
                <a:solidFill>
                  <a:schemeClr val="lt1"/>
                </a:solidFill>
              </a:defRPr>
            </a:lvl1pPr>
            <a:lvl2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i="0" sz="2400" b="1">
                <a:solidFill>
                  <a:schemeClr val="lt1"/>
                </a:solidFill>
              </a:defRPr>
            </a:lvl2pPr>
            <a:lvl3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i="0" sz="2400" b="1">
                <a:solidFill>
                  <a:schemeClr val="lt1"/>
                </a:solidFill>
              </a:defRPr>
            </a:lvl3pPr>
            <a:lvl4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i="0" sz="2400" b="1">
                <a:solidFill>
                  <a:schemeClr val="lt1"/>
                </a:solidFill>
              </a:defRPr>
            </a:lvl4pPr>
            <a:lvl5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i="0" sz="2400" b="1">
                <a:solidFill>
                  <a:schemeClr val="lt1"/>
                </a:solidFill>
              </a:defRPr>
            </a:lvl5pPr>
            <a:lvl6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i="0" sz="2400" b="1">
                <a:solidFill>
                  <a:schemeClr val="lt1"/>
                </a:solidFill>
              </a:defRPr>
            </a:lvl6pPr>
            <a:lvl7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i="0" sz="2400" b="1">
                <a:solidFill>
                  <a:schemeClr val="lt1"/>
                </a:solidFill>
              </a:defRPr>
            </a:lvl7pPr>
            <a:lvl8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i="0" sz="2400" b="1">
                <a:solidFill>
                  <a:schemeClr val="lt1"/>
                </a:solidFill>
              </a:defRPr>
            </a:lvl8pPr>
            <a:lvl9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i="0" sz="2400"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54" id="5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58" id="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9" id="59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0" id="60"/>
          <p:cNvSpPr txBox="1"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61" id="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2" id="6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3" id="63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indent="-285750" marL="742950" rtl="0">
              <a:defRPr/>
            </a:lvl2pPr>
            <a:lvl3pPr indent="-228600" marL="1143000" rtl="0">
              <a:defRPr/>
            </a:lvl3pPr>
            <a:lvl4pPr indent="-228600" marL="16002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64" id="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5" id="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6" id="66"/>
          <p:cNvSpPr txBox="1"/>
          <p:nvPr>
            <p:ph type="body" idx="1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67" id="67"/>
          <p:cNvSpPr txBox="1"/>
          <p:nvPr>
            <p:ph type="body" idx="2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68" id="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9" id="6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70" id="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1" id="71"/>
          <p:cNvSpPr txBox="1"/>
          <p:nvPr>
            <p:ph type="body" idx="1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72" id="7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6" id="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7" id="77"/>
          <p:cNvSpPr/>
          <p:nvPr/>
        </p:nvSpPr>
        <p:spPr>
          <a:xfrm rot="10800000" flipH="1">
            <a:off y="4124512" x="0"/>
            <a:ext cy="9497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78" id="78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79" id="79"/>
          <p:cNvSpPr txBox="1"/>
          <p:nvPr>
            <p:ph type="subTitle" idx="1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2" id="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" id="13"/>
          <p:cNvSpPr/>
          <p:nvPr/>
        </p:nvSpPr>
        <p:spPr>
          <a:xfrm>
            <a:off y="0" x="0"/>
            <a:ext cy="15036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14" id="14"/>
          <p:cNvCxnSpPr/>
          <p:nvPr/>
        </p:nvCxnSpPr>
        <p:spPr>
          <a:xfrm>
            <a:off y="1503571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15" id="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16" id="1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80" id="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1" id="81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82" id="82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name="Shape 83" id="83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84" id="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5" id="85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86" id="86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87" id="87"/>
          <p:cNvSpPr txBox="1"/>
          <p:nvPr>
            <p:ph type="body" idx="1"/>
          </p:nvPr>
        </p:nvSpPr>
        <p:spPr>
          <a:xfrm>
            <a:off y="1947332" x="457200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88" id="88"/>
          <p:cNvSpPr txBox="1"/>
          <p:nvPr>
            <p:ph type="body" idx="2"/>
          </p:nvPr>
        </p:nvSpPr>
        <p:spPr>
          <a:xfrm>
            <a:off y="1949211" x="4656667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89" id="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0" id="90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91" id="9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92" id="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3" id="93"/>
          <p:cNvSpPr/>
          <p:nvPr/>
        </p:nvSpPr>
        <p:spPr>
          <a:xfrm>
            <a:off y="5875078" x="0"/>
            <a:ext cy="6927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94" id="94"/>
          <p:cNvSpPr txBox="1"/>
          <p:nvPr>
            <p:ph type="body" idx="1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i="0" sz="2400" b="1">
                <a:solidFill>
                  <a:schemeClr val="lt1"/>
                </a:solidFill>
              </a:defRPr>
            </a:lvl1pPr>
            <a:lvl2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i="0" sz="2400" b="1">
                <a:solidFill>
                  <a:schemeClr val="lt1"/>
                </a:solidFill>
              </a:defRPr>
            </a:lvl2pPr>
            <a:lvl3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i="0" sz="2400" b="1">
                <a:solidFill>
                  <a:schemeClr val="lt1"/>
                </a:solidFill>
              </a:defRPr>
            </a:lvl3pPr>
            <a:lvl4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i="0" sz="2400" b="1">
                <a:solidFill>
                  <a:schemeClr val="lt1"/>
                </a:solidFill>
              </a:defRPr>
            </a:lvl4pPr>
            <a:lvl5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i="0" sz="2400" b="1">
                <a:solidFill>
                  <a:schemeClr val="lt1"/>
                </a:solidFill>
              </a:defRPr>
            </a:lvl5pPr>
            <a:lvl6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i="0" sz="2400" b="1">
                <a:solidFill>
                  <a:schemeClr val="lt1"/>
                </a:solidFill>
              </a:defRPr>
            </a:lvl6pPr>
            <a:lvl7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i="0" sz="2400" b="1">
                <a:solidFill>
                  <a:schemeClr val="lt1"/>
                </a:solidFill>
              </a:defRPr>
            </a:lvl7pPr>
            <a:lvl8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i="0" sz="2400" b="1">
                <a:solidFill>
                  <a:schemeClr val="lt1"/>
                </a:solidFill>
              </a:defRPr>
            </a:lvl8pPr>
            <a:lvl9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i="0" sz="2400"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95" id="9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99" id="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0" id="100"/>
          <p:cNvSpPr/>
          <p:nvPr/>
        </p:nvSpPr>
        <p:spPr>
          <a:xfrm rot="10800000" flipH="1">
            <a:off y="4124512" x="0"/>
            <a:ext cy="9497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01" id="101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02" id="102"/>
          <p:cNvSpPr txBox="1"/>
          <p:nvPr>
            <p:ph type="subTitle" idx="1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03" id="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4" id="104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05" id="10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name="Shape 106" id="106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07" id="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8" id="108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09" id="109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10" id="110"/>
          <p:cNvSpPr txBox="1"/>
          <p:nvPr>
            <p:ph type="body" idx="1"/>
          </p:nvPr>
        </p:nvSpPr>
        <p:spPr>
          <a:xfrm>
            <a:off y="1947332" x="457200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111" id="111"/>
          <p:cNvSpPr txBox="1"/>
          <p:nvPr>
            <p:ph type="body" idx="2"/>
          </p:nvPr>
        </p:nvSpPr>
        <p:spPr>
          <a:xfrm>
            <a:off y="1949211" x="4656667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112" id="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3" id="113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14" id="11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115" id="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6" id="116"/>
          <p:cNvSpPr/>
          <p:nvPr/>
        </p:nvSpPr>
        <p:spPr>
          <a:xfrm>
            <a:off y="5875078" x="0"/>
            <a:ext cy="6927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17" id="117"/>
          <p:cNvSpPr txBox="1"/>
          <p:nvPr>
            <p:ph type="body" idx="1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i="0" sz="2400" b="1">
                <a:solidFill>
                  <a:schemeClr val="lt1"/>
                </a:solidFill>
              </a:defRPr>
            </a:lvl1pPr>
            <a:lvl2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i="0" sz="2400" b="1">
                <a:solidFill>
                  <a:schemeClr val="lt1"/>
                </a:solidFill>
              </a:defRPr>
            </a:lvl2pPr>
            <a:lvl3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i="0" sz="2400" b="1">
                <a:solidFill>
                  <a:schemeClr val="lt1"/>
                </a:solidFill>
              </a:defRPr>
            </a:lvl3pPr>
            <a:lvl4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i="0" sz="2400" b="1">
                <a:solidFill>
                  <a:schemeClr val="lt1"/>
                </a:solidFill>
              </a:defRPr>
            </a:lvl4pPr>
            <a:lvl5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i="0" sz="2400" b="1">
                <a:solidFill>
                  <a:schemeClr val="lt1"/>
                </a:solidFill>
              </a:defRPr>
            </a:lvl5pPr>
            <a:lvl6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i="0" sz="2400" b="1">
                <a:solidFill>
                  <a:schemeClr val="lt1"/>
                </a:solidFill>
              </a:defRPr>
            </a:lvl6pPr>
            <a:lvl7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i="0" sz="2400" b="1">
                <a:solidFill>
                  <a:schemeClr val="lt1"/>
                </a:solidFill>
              </a:defRPr>
            </a:lvl7pPr>
            <a:lvl8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i="0" sz="2400" b="1">
                <a:solidFill>
                  <a:schemeClr val="lt1"/>
                </a:solidFill>
              </a:defRPr>
            </a:lvl8pPr>
            <a:lvl9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i="0" sz="2400"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/>
          <p:nvPr/>
        </p:nvSpPr>
        <p:spPr>
          <a:xfrm>
            <a:off y="0" x="0"/>
            <a:ext cy="15036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19" id="19"/>
          <p:cNvCxnSpPr/>
          <p:nvPr/>
        </p:nvCxnSpPr>
        <p:spPr>
          <a:xfrm>
            <a:off y="1503571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20" id="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21" id="21"/>
          <p:cNvSpPr txBox="1"/>
          <p:nvPr>
            <p:ph type="body" idx="1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22" id="22"/>
          <p:cNvSpPr txBox="1"/>
          <p:nvPr>
            <p:ph type="body" idx="2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118" id="118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23" id="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4" id="24"/>
          <p:cNvSpPr/>
          <p:nvPr/>
        </p:nvSpPr>
        <p:spPr>
          <a:xfrm>
            <a:off y="0" x="0"/>
            <a:ext cy="15036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25" id="25"/>
          <p:cNvCxnSpPr/>
          <p:nvPr/>
        </p:nvCxnSpPr>
        <p:spPr>
          <a:xfrm>
            <a:off y="1503571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26" id="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27" id="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" id="28"/>
          <p:cNvSpPr/>
          <p:nvPr/>
        </p:nvSpPr>
        <p:spPr>
          <a:xfrm>
            <a:off y="5633442" x="0"/>
            <a:ext cy="12245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29" id="29"/>
          <p:cNvCxnSpPr/>
          <p:nvPr/>
        </p:nvCxnSpPr>
        <p:spPr>
          <a:xfrm>
            <a:off y="5633442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30" id="30"/>
          <p:cNvSpPr txBox="1"/>
          <p:nvPr>
            <p:ph type="body" idx="1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31" id="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35" id="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6" id="36"/>
          <p:cNvSpPr/>
          <p:nvPr/>
        </p:nvSpPr>
        <p:spPr>
          <a:xfrm rot="10800000" flipH="1">
            <a:off y="4124512" x="0"/>
            <a:ext cy="9497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7" id="37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38" id="38"/>
          <p:cNvSpPr txBox="1"/>
          <p:nvPr>
            <p:ph type="subTitle" idx="1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39" id="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0" id="40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41" id="4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name="Shape 42" id="42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43" id="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4" id="44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45" id="45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46" id="46"/>
          <p:cNvSpPr txBox="1"/>
          <p:nvPr>
            <p:ph type="body" idx="1"/>
          </p:nvPr>
        </p:nvSpPr>
        <p:spPr>
          <a:xfrm>
            <a:off y="1947332" x="457200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47" id="47"/>
          <p:cNvSpPr txBox="1"/>
          <p:nvPr>
            <p:ph type="body" idx="2"/>
          </p:nvPr>
        </p:nvSpPr>
        <p:spPr>
          <a:xfrm>
            <a:off y="1949211" x="4656667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6.xml"/></Relationships>
</file>

<file path=ppt/slideMasters/_rels/slideMaster2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8.xml"/><Relationship Type="http://schemas.openxmlformats.org/officeDocument/2006/relationships/slideLayout" Id="rId1" Target="../slideLayouts/slideLayout7.xml"/><Relationship Type="http://schemas.openxmlformats.org/officeDocument/2006/relationships/slideLayout" Id="rId4" Target="../slideLayouts/slideLayout10.xml"/><Relationship Type="http://schemas.openxmlformats.org/officeDocument/2006/relationships/slideLayout" Id="rId3" Target="../slideLayouts/slideLayout9.xml"/><Relationship Type="http://schemas.openxmlformats.org/officeDocument/2006/relationships/slideLayout" Id="rId6" Target="../slideLayouts/slideLayout12.xml"/><Relationship Type="http://schemas.openxmlformats.org/officeDocument/2006/relationships/slideLayout" Id="rId5" Target="../slideLayouts/slideLayout11.xml"/><Relationship Type="http://schemas.openxmlformats.org/officeDocument/2006/relationships/theme" Id="rId7" Target="../theme/theme1.xml"/></Relationships>
</file>

<file path=ppt/slideMasters/_rels/slideMaster3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14.xml"/><Relationship Type="http://schemas.openxmlformats.org/officeDocument/2006/relationships/slideLayout" Id="rId1" Target="../slideLayouts/slideLayout13.xml"/><Relationship Type="http://schemas.openxmlformats.org/officeDocument/2006/relationships/slideLayout" Id="rId4" Target="../slideLayouts/slideLayout16.xml"/><Relationship Type="http://schemas.openxmlformats.org/officeDocument/2006/relationships/slideLayout" Id="rId3" Target="../slideLayouts/slideLayout15.xml"/><Relationship Type="http://schemas.openxmlformats.org/officeDocument/2006/relationships/slideLayout" Id="rId6" Target="../slideLayouts/slideLayout18.xml"/><Relationship Type="http://schemas.openxmlformats.org/officeDocument/2006/relationships/slideLayout" Id="rId5" Target="../slideLayouts/slideLayout17.xml"/><Relationship Type="http://schemas.openxmlformats.org/officeDocument/2006/relationships/theme" Id="rId7" Target="../theme/theme3.xml"/></Relationships>
</file>

<file path=ppt/slideMasters/_rels/slideMaster4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0.xml"/><Relationship Type="http://schemas.openxmlformats.org/officeDocument/2006/relationships/slideLayout" Id="rId1" Target="../slideLayouts/slideLayout19.xml"/><Relationship Type="http://schemas.openxmlformats.org/officeDocument/2006/relationships/slideLayout" Id="rId4" Target="../slideLayouts/slideLayout22.xml"/><Relationship Type="http://schemas.openxmlformats.org/officeDocument/2006/relationships/slideLayout" Id="rId3" Target="../slideLayouts/slideLayout21.xml"/><Relationship Type="http://schemas.openxmlformats.org/officeDocument/2006/relationships/slideLayout" Id="rId6" Target="../slideLayouts/slideLayout24.xml"/><Relationship Type="http://schemas.openxmlformats.org/officeDocument/2006/relationships/slideLayout" Id="rId5" Target="../slideLayouts/slideLayout23.xml"/><Relationship Type="http://schemas.openxmlformats.org/officeDocument/2006/relationships/theme" Id="rId7" Target="../theme/theme7.xml"/></Relationships>
</file>

<file path=ppt/slideMasters/_rels/slideMaster5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6.xml"/><Relationship Type="http://schemas.openxmlformats.org/officeDocument/2006/relationships/slideLayout" Id="rId1" Target="../slideLayouts/slideLayout25.xml"/><Relationship Type="http://schemas.openxmlformats.org/officeDocument/2006/relationships/slideLayout" Id="rId4" Target="../slideLayouts/slideLayout28.xml"/><Relationship Type="http://schemas.openxmlformats.org/officeDocument/2006/relationships/slideLayout" Id="rId3" Target="../slideLayouts/slideLayout27.xml"/><Relationship Type="http://schemas.openxmlformats.org/officeDocument/2006/relationships/slideLayout" Id="rId6" Target="../slideLayouts/slideLayout30.xml"/><Relationship Type="http://schemas.openxmlformats.org/officeDocument/2006/relationships/slideLayout" Id="rId5" Target="../slideLayouts/slideLayout29.xml"/><Relationship Type="http://schemas.openxmlformats.org/officeDocument/2006/relationships/theme" Id="rId7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5750" algn="l" marL="742950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algn="l" marL="1143000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algn="l" marL="1600200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algn="l" marL="2057400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algn="l" marL="2514600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algn="l" marL="2971800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algn="l" marL="3429000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algn="l" marL="3886200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32" id="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3" id="3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34" id="34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55" id="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6" id="5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57" id="57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73" id="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4" id="74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75" id="75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96" id="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7" id="97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98" id="98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1.png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png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2CC"/>
        </a:solidFill>
      </p:bgPr>
    </p:bg>
    <p:spTree>
      <p:nvGrpSpPr>
        <p:cNvPr name="Shape 119" id="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0" id="120"/>
          <p:cNvSpPr txBox="1"/>
          <p:nvPr>
            <p:ph type="ctrTitle"/>
          </p:nvPr>
        </p:nvSpPr>
        <p:spPr>
          <a:xfrm>
            <a:off y="2157750" x="685800"/>
            <a:ext cy="1650599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 sz="4800"/>
              <a:t>Raster to Vector conversions in the Case of Uncertainty</a:t>
            </a:r>
          </a:p>
        </p:txBody>
      </p:sp>
      <p:sp>
        <p:nvSpPr>
          <p:cNvPr name="Shape 121" id="121"/>
          <p:cNvSpPr txBox="1"/>
          <p:nvPr>
            <p:ph type="subTitle" idx="1"/>
          </p:nvPr>
        </p:nvSpPr>
        <p:spPr>
          <a:xfrm>
            <a:off y="3953037" x="685800"/>
            <a:ext cy="1259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800" b="0">
                <a:solidFill>
                  <a:srgbClr val="EFEDE2"/>
                </a:solidFill>
              </a:rPr>
              <a:t>Cristobal Guerrero</a:t>
            </a:r>
          </a:p>
          <a:p>
            <a:pPr rtl="0" lvl="0">
              <a:buNone/>
            </a:pPr>
            <a:r>
              <a:rPr lang="en" sz="1800" b="0">
                <a:solidFill>
                  <a:srgbClr val="EFEDE2"/>
                </a:solidFill>
              </a:rPr>
              <a:t>James Schaffer</a:t>
            </a:r>
          </a:p>
          <a:p>
            <a:pPr>
              <a:buNone/>
            </a:pPr>
            <a:r>
              <a:rPr lang="en" sz="1800" b="0">
                <a:solidFill>
                  <a:srgbClr val="EFEDE2"/>
                </a:solidFill>
              </a:rPr>
              <a:t>Department of Electrical and Computer Engineering, Summer 2012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5" id="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6" id="1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Recap</a:t>
            </a:r>
          </a:p>
        </p:txBody>
      </p:sp>
      <p:sp>
        <p:nvSpPr>
          <p:cNvPr name="Shape 127" id="127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
</a:t>
            </a:r>
          </a:p>
          <a:p>
            <a:pPr rtl="0" lvl="0">
              <a:buNone/>
            </a:pPr>
            <a:r>
              <a:rPr lang="en" sz="2400"/>
              <a:t>- A resizing function was implemented for decreasing computational time.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-</a:t>
            </a:r>
            <a:r>
              <a:rPr lang="en" sz="2400"/>
              <a:t> Testing of a few samples took place for finding the discrete error in the rasterred region and the vectorized region.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1" id="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2" id="13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Genetic Algorithm</a:t>
            </a:r>
          </a:p>
        </p:txBody>
      </p:sp>
      <p:sp>
        <p:nvSpPr>
          <p:cNvPr name="Shape 133" id="133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400"/>
              <a:t>
</a:t>
            </a:r>
          </a:p>
          <a:p>
            <a:pPr rtl="0" lvl="0">
              <a:buNone/>
            </a:pPr>
            <a:r>
              <a:rPr lang="en" sz="2400"/>
              <a:t>- A Genetic Algorithm is a search heuristic that mimics natural evolution.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2400"/>
              <a:t>- We want a genetic algorithm to learn what the parameters of the uncertain region should be.</a:t>
            </a:r>
          </a:p>
          <a:p>
            <a:r>
              <a:t/>
            </a:r>
          </a:p>
          <a:p>
            <a:pPr>
              <a:buNone/>
            </a:pPr>
            <a:r>
              <a:rPr lang="en" sz="2400"/>
              <a:t>- This will be done by implementing a fitness function to yield better results.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7" id="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8" id="1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Fitness Function</a:t>
            </a:r>
          </a:p>
        </p:txBody>
      </p:sp>
      <p:sp>
        <p:nvSpPr>
          <p:cNvPr name="Shape 139" id="139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
</a:t>
            </a:r>
            <a:r>
              <a:rPr lang="en"/>
              <a:t>-</a:t>
            </a:r>
            <a:r>
              <a:rPr lang="en" sz="2400"/>
              <a:t> </a:t>
            </a:r>
            <a:r>
              <a:rPr lang="en" sz="2400">
                <a:latin typeface="Ubuntu"/>
                <a:ea typeface="Ubuntu"/>
                <a:cs typeface="Ubuntu"/>
                <a:sym typeface="Ubuntu"/>
              </a:rPr>
              <a:t>Is used to summarise how close a given design solution is to achieving the set aims.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2400"/>
              <a:t>-Using a fitness function will take more computational time.</a:t>
            </a:r>
          </a:p>
          <a:p>
            <a:r>
              <a:t/>
            </a:r>
          </a:p>
          <a:p>
            <a:pPr>
              <a:buNone/>
            </a:pPr>
            <a:r>
              <a:rPr lang="en" sz="2400"/>
              <a:t>- Once the models parameters are determined after 'n' cases the models generic parameters can be used.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3" id="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4" id="14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Probability</a:t>
            </a:r>
          </a:p>
        </p:txBody>
      </p:sp>
      <p:sp>
        <p:nvSpPr>
          <p:cNvPr name="Shape 145" id="145"/>
          <p:cNvSpPr txBox="1"/>
          <p:nvPr/>
        </p:nvSpPr>
        <p:spPr>
          <a:xfrm>
            <a:off y="2599925" x="5304262"/>
            <a:ext cy="1361999" cx="41019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400"/>
              <a:t>f( x,y in core ) = 1</a:t>
            </a:r>
          </a:p>
          <a:p>
            <a:pPr rtl="0" lvl="0">
              <a:buNone/>
            </a:pPr>
            <a:r>
              <a:rPr lang="en" sz="2400"/>
              <a:t>0 &lt; f( x,y in support ) &lt; 1</a:t>
            </a:r>
          </a:p>
          <a:p>
            <a:pPr rtl="0" lvl="0">
              <a:buNone/>
            </a:pPr>
            <a:r>
              <a:rPr lang="en" sz="2400"/>
              <a:t>f( x,y outside object ) = 0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146" id="146"/>
          <p:cNvSpPr/>
          <p:nvPr/>
        </p:nvSpPr>
        <p:spPr>
          <a:xfrm>
            <a:off y="1867366" x="681142"/>
            <a:ext cy="4623120" cx="462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50" id="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1" id="15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Calculating Probability</a:t>
            </a:r>
          </a:p>
        </p:txBody>
      </p:sp>
      <p:sp>
        <p:nvSpPr>
          <p:cNvPr name="Shape 152" id="152"/>
          <p:cNvSpPr/>
          <p:nvPr/>
        </p:nvSpPr>
        <p:spPr>
          <a:xfrm>
            <a:off y="1830987" x="125012"/>
            <a:ext cy="2295525" cx="87344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name="Shape 153" id="153"/>
          <p:cNvSpPr txBox="1"/>
          <p:nvPr/>
        </p:nvSpPr>
        <p:spPr>
          <a:xfrm>
            <a:off y="4058625" x="-747200"/>
            <a:ext cy="457200" cx="3657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154" id="154"/>
          <p:cNvSpPr txBox="1"/>
          <p:nvPr/>
        </p:nvSpPr>
        <p:spPr>
          <a:xfrm>
            <a:off y="4058625" x="275704"/>
            <a:ext cy="2629800" cx="80729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800"/>
              <a:t>-The example above is for calculating the probability when the core of the supported region is not at its center.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1800"/>
              <a:t>-A simple straightforward method of of calculating the probability is as follows:</a:t>
            </a:r>
          </a:p>
          <a:p>
            <a:pPr algn="ctr" rtl="0" lvl="0">
              <a:buNone/>
            </a:pPr>
            <a:r>
              <a:rPr lang="en" sz="1800" b="1"/>
              <a:t>P(p) = F(ds/ds+dc)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1800"/>
              <a:t>ds - distance to support</a:t>
            </a:r>
          </a:p>
          <a:p>
            <a:pPr>
              <a:buNone/>
            </a:pPr>
            <a:r>
              <a:rPr lang="en" sz="1800"/>
              <a:t>dc - distance to core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58" id="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9" id="15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Calculating Error (Discrete) </a:t>
            </a:r>
          </a:p>
        </p:txBody>
      </p:sp>
      <p:sp>
        <p:nvSpPr>
          <p:cNvPr name="Shape 160" id="160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
</a:t>
            </a:r>
            <a:r>
              <a:rPr lang="en" sz="2400"/>
              <a:t>-The error calculation checks to see if the probability from the raster is the same as the probability calculated of the vectorized region</a:t>
            </a:r>
            <a:r>
              <a:rPr lang="en"/>
              <a:t>.</a:t>
            </a:r>
          </a:p>
          <a:p>
            <a:r>
              <a:t/>
            </a:r>
          </a:p>
          <a:p>
            <a:pPr>
              <a:buNone/>
            </a:pPr>
            <a:r>
              <a:rPr lang="en" sz="2400"/>
              <a:t>-This is done by encompassing all the points of the raster in a polygon and then checking the probability value at the same point in the vectorized region.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64" id="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5" id="1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Future Iteration</a:t>
            </a:r>
          </a:p>
        </p:txBody>
      </p:sp>
      <p:sp>
        <p:nvSpPr>
          <p:cNvPr name="Shape 166" id="166"/>
          <p:cNvSpPr txBox="1"/>
          <p:nvPr>
            <p:ph type="body" idx="1"/>
          </p:nvPr>
        </p:nvSpPr>
        <p:spPr>
          <a:xfrm>
            <a:off y="1915307" x="232875"/>
            <a:ext cy="4620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
</a:t>
            </a:r>
            <a:r>
              <a:rPr lang="en" sz="2400"/>
              <a:t>-Fix and work with the original model from Tossebro and have a simple working version of it.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2400"/>
              <a:t>-Add a genetic algorithm in order for machine learning.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2400"/>
              <a:t>-Adjust my probability function in order for it to work with the original implementation from Tossebro.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