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51206400" cy="384048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4646" autoAdjust="0"/>
    <p:restoredTop sz="94660"/>
  </p:normalViewPr>
  <p:slideViewPr>
    <p:cSldViewPr snapToGrid="0">
      <p:cViewPr>
        <p:scale>
          <a:sx n="25" d="100"/>
          <a:sy n="25" d="100"/>
        </p:scale>
        <p:origin x="91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560320" y="1532160"/>
            <a:ext cx="46085400" cy="6413040"/>
          </a:xfrm>
          <a:prstGeom prst="rect">
            <a:avLst/>
          </a:prstGeom>
        </p:spPr>
        <p:txBody>
          <a:bodyPr lIns="0" tIns="0" rIns="0" bIns="0" anchor="ctr">
            <a:noAutofit/>
          </a:bodyPr>
          <a:lstStyle/>
          <a:p>
            <a:pPr algn="ctr"/>
            <a:endParaRPr lang="en-US" sz="4400" b="0" strike="noStrike" spc="-1">
              <a:latin typeface="Arial"/>
            </a:endParaRPr>
          </a:p>
        </p:txBody>
      </p:sp>
      <p:sp>
        <p:nvSpPr>
          <p:cNvPr id="25" name="PlaceHolder 2"/>
          <p:cNvSpPr>
            <a:spLocks noGrp="1"/>
          </p:cNvSpPr>
          <p:nvPr>
            <p:ph type="body"/>
          </p:nvPr>
        </p:nvSpPr>
        <p:spPr>
          <a:xfrm>
            <a:off x="2560320" y="8986680"/>
            <a:ext cx="46085400" cy="1062468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2560320" y="20621160"/>
            <a:ext cx="46085400" cy="10624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560320" y="1532160"/>
            <a:ext cx="46085400" cy="6413040"/>
          </a:xfrm>
          <a:prstGeom prst="rect">
            <a:avLst/>
          </a:prstGeom>
        </p:spPr>
        <p:txBody>
          <a:bodyPr lIns="0" tIns="0" rIns="0" bIns="0" anchor="ctr">
            <a:noAutofit/>
          </a:bodyPr>
          <a:lstStyle/>
          <a:p>
            <a:pPr algn="ctr"/>
            <a:endParaRPr lang="en-US" sz="4400" b="0" strike="noStrike" spc="-1">
              <a:latin typeface="Arial"/>
            </a:endParaRPr>
          </a:p>
        </p:txBody>
      </p:sp>
      <p:sp>
        <p:nvSpPr>
          <p:cNvPr id="28" name="PlaceHolder 2"/>
          <p:cNvSpPr>
            <a:spLocks noGrp="1"/>
          </p:cNvSpPr>
          <p:nvPr>
            <p:ph type="body"/>
          </p:nvPr>
        </p:nvSpPr>
        <p:spPr>
          <a:xfrm>
            <a:off x="2560320" y="8986680"/>
            <a:ext cx="22489560" cy="1062468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26174880" y="8986680"/>
            <a:ext cx="22489560" cy="1062468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2560320" y="20621160"/>
            <a:ext cx="22489560" cy="1062468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26174880" y="20621160"/>
            <a:ext cx="22489560" cy="10624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560320" y="1532160"/>
            <a:ext cx="46085400" cy="6413040"/>
          </a:xfrm>
          <a:prstGeom prst="rect">
            <a:avLst/>
          </a:prstGeom>
        </p:spPr>
        <p:txBody>
          <a:bodyPr lIns="0" tIns="0" rIns="0" bIns="0" anchor="ctr">
            <a:noAutofit/>
          </a:bodyPr>
          <a:lstStyle/>
          <a:p>
            <a:pPr algn="ctr"/>
            <a:endParaRPr lang="en-US" sz="4400" b="0" strike="noStrike" spc="-1">
              <a:latin typeface="Arial"/>
            </a:endParaRPr>
          </a:p>
        </p:txBody>
      </p:sp>
      <p:sp>
        <p:nvSpPr>
          <p:cNvPr id="33" name="PlaceHolder 2"/>
          <p:cNvSpPr>
            <a:spLocks noGrp="1"/>
          </p:cNvSpPr>
          <p:nvPr>
            <p:ph type="body"/>
          </p:nvPr>
        </p:nvSpPr>
        <p:spPr>
          <a:xfrm>
            <a:off x="2560320" y="8986680"/>
            <a:ext cx="14839200" cy="1062468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18141840" y="8986680"/>
            <a:ext cx="14839200" cy="1062468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33723360" y="8986680"/>
            <a:ext cx="14839200" cy="1062468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2560320" y="20621160"/>
            <a:ext cx="14839200" cy="1062468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18141840" y="20621160"/>
            <a:ext cx="14839200" cy="1062468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33723360" y="20621160"/>
            <a:ext cx="14839200" cy="10624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560320" y="1532160"/>
            <a:ext cx="46085400" cy="6413040"/>
          </a:xfrm>
          <a:prstGeom prst="rect">
            <a:avLst/>
          </a:prstGeom>
        </p:spPr>
        <p:txBody>
          <a:bodyPr lIns="0" tIns="0" rIns="0" bIns="0" anchor="ctr">
            <a:noAutofit/>
          </a:bodyPr>
          <a:lstStyle/>
          <a:p>
            <a:pPr algn="ctr"/>
            <a:endParaRPr lang="en-US" sz="4400" b="0" strike="noStrike" spc="-1">
              <a:latin typeface="Arial"/>
            </a:endParaRPr>
          </a:p>
        </p:txBody>
      </p:sp>
      <p:sp>
        <p:nvSpPr>
          <p:cNvPr id="4" name="PlaceHolder 2"/>
          <p:cNvSpPr>
            <a:spLocks noGrp="1"/>
          </p:cNvSpPr>
          <p:nvPr>
            <p:ph type="subTitle"/>
          </p:nvPr>
        </p:nvSpPr>
        <p:spPr>
          <a:xfrm>
            <a:off x="2560320" y="8986680"/>
            <a:ext cx="46085400" cy="22274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560320" y="1532160"/>
            <a:ext cx="46085400" cy="6413040"/>
          </a:xfrm>
          <a:prstGeom prst="rect">
            <a:avLst/>
          </a:prstGeom>
        </p:spPr>
        <p:txBody>
          <a:bodyPr lIns="0" tIns="0" rIns="0" bIns="0" anchor="ctr">
            <a:noAutofit/>
          </a:bodyPr>
          <a:lstStyle/>
          <a:p>
            <a:pPr algn="ctr"/>
            <a:endParaRPr lang="en-US" sz="4400" b="0" strike="noStrike" spc="-1">
              <a:latin typeface="Arial"/>
            </a:endParaRPr>
          </a:p>
        </p:txBody>
      </p:sp>
      <p:sp>
        <p:nvSpPr>
          <p:cNvPr id="6" name="PlaceHolder 2"/>
          <p:cNvSpPr>
            <a:spLocks noGrp="1"/>
          </p:cNvSpPr>
          <p:nvPr>
            <p:ph type="body"/>
          </p:nvPr>
        </p:nvSpPr>
        <p:spPr>
          <a:xfrm>
            <a:off x="2560320" y="8986680"/>
            <a:ext cx="46085400" cy="22274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560320" y="1532160"/>
            <a:ext cx="46085400" cy="641304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body"/>
          </p:nvPr>
        </p:nvSpPr>
        <p:spPr>
          <a:xfrm>
            <a:off x="2560320" y="8986680"/>
            <a:ext cx="22489560" cy="2227428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26174880" y="8986680"/>
            <a:ext cx="22489560" cy="22274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560320" y="1532160"/>
            <a:ext cx="46085400" cy="64130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560320" y="1532160"/>
            <a:ext cx="46085400" cy="297284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560320" y="1532160"/>
            <a:ext cx="46085400" cy="6413040"/>
          </a:xfrm>
          <a:prstGeom prst="rect">
            <a:avLst/>
          </a:prstGeom>
        </p:spPr>
        <p:txBody>
          <a:bodyPr lIns="0" tIns="0" rIns="0" bIns="0" anchor="ctr">
            <a:noAutofit/>
          </a:bodyPr>
          <a:lstStyle/>
          <a:p>
            <a:pPr algn="ctr"/>
            <a:endParaRPr lang="en-US" sz="4400" b="0" strike="noStrike" spc="-1">
              <a:latin typeface="Arial"/>
            </a:endParaRPr>
          </a:p>
        </p:txBody>
      </p:sp>
      <p:sp>
        <p:nvSpPr>
          <p:cNvPr id="13" name="PlaceHolder 2"/>
          <p:cNvSpPr>
            <a:spLocks noGrp="1"/>
          </p:cNvSpPr>
          <p:nvPr>
            <p:ph type="body"/>
          </p:nvPr>
        </p:nvSpPr>
        <p:spPr>
          <a:xfrm>
            <a:off x="2560320" y="8986680"/>
            <a:ext cx="22489560" cy="1062468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26174880" y="8986680"/>
            <a:ext cx="22489560" cy="2227428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2560320" y="20621160"/>
            <a:ext cx="22489560" cy="10624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560320" y="1532160"/>
            <a:ext cx="46085400" cy="6413040"/>
          </a:xfrm>
          <a:prstGeom prst="rect">
            <a:avLst/>
          </a:prstGeom>
        </p:spPr>
        <p:txBody>
          <a:bodyPr lIns="0" tIns="0" rIns="0" bIns="0" anchor="ctr">
            <a:noAutofit/>
          </a:bodyPr>
          <a:lstStyle/>
          <a:p>
            <a:pPr algn="ctr"/>
            <a:endParaRPr lang="en-US" sz="4400" b="0" strike="noStrike" spc="-1">
              <a:latin typeface="Arial"/>
            </a:endParaRPr>
          </a:p>
        </p:txBody>
      </p:sp>
      <p:sp>
        <p:nvSpPr>
          <p:cNvPr id="17" name="PlaceHolder 2"/>
          <p:cNvSpPr>
            <a:spLocks noGrp="1"/>
          </p:cNvSpPr>
          <p:nvPr>
            <p:ph type="body"/>
          </p:nvPr>
        </p:nvSpPr>
        <p:spPr>
          <a:xfrm>
            <a:off x="2560320" y="8986680"/>
            <a:ext cx="22489560" cy="2227428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26174880" y="8986680"/>
            <a:ext cx="22489560" cy="106246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26174880" y="20621160"/>
            <a:ext cx="22489560" cy="10624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560320" y="1532160"/>
            <a:ext cx="46085400" cy="6413040"/>
          </a:xfrm>
          <a:prstGeom prst="rect">
            <a:avLst/>
          </a:prstGeom>
        </p:spPr>
        <p:txBody>
          <a:bodyPr lIns="0" tIns="0" rIns="0" bIns="0" anchor="ctr">
            <a:noAutofit/>
          </a:bodyPr>
          <a:lstStyle/>
          <a:p>
            <a:pPr algn="ctr"/>
            <a:endParaRPr lang="en-US" sz="4400" b="0" strike="noStrike" spc="-1">
              <a:latin typeface="Arial"/>
            </a:endParaRPr>
          </a:p>
        </p:txBody>
      </p:sp>
      <p:sp>
        <p:nvSpPr>
          <p:cNvPr id="21" name="PlaceHolder 2"/>
          <p:cNvSpPr>
            <a:spLocks noGrp="1"/>
          </p:cNvSpPr>
          <p:nvPr>
            <p:ph type="body"/>
          </p:nvPr>
        </p:nvSpPr>
        <p:spPr>
          <a:xfrm>
            <a:off x="2560320" y="8986680"/>
            <a:ext cx="22489560" cy="106246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26174880" y="8986680"/>
            <a:ext cx="22489560" cy="1062468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2560320" y="20621160"/>
            <a:ext cx="46085400" cy="106246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ustomShape 1"/>
          <p:cNvSpPr/>
          <p:nvPr/>
        </p:nvSpPr>
        <p:spPr>
          <a:xfrm>
            <a:off x="360" y="360"/>
            <a:ext cx="51204600" cy="38403360"/>
          </a:xfrm>
          <a:prstGeom prst="rect">
            <a:avLst/>
          </a:prstGeom>
          <a:noFill/>
          <a:ln w="25400">
            <a:solidFill>
              <a:schemeClr val="tx1"/>
            </a:solidFill>
            <a:miter/>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2560320" y="1532160"/>
            <a:ext cx="46085400" cy="641304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 name="PlaceHolder 3"/>
          <p:cNvSpPr>
            <a:spLocks noGrp="1"/>
          </p:cNvSpPr>
          <p:nvPr>
            <p:ph type="body"/>
          </p:nvPr>
        </p:nvSpPr>
        <p:spPr>
          <a:xfrm>
            <a:off x="2560320" y="8986680"/>
            <a:ext cx="46085400" cy="22274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en.wikipedia.org/wiki/California_State_University,_Long_Beach" TargetMode="External"/><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CustomShape 1"/>
          <p:cNvSpPr/>
          <p:nvPr/>
        </p:nvSpPr>
        <p:spPr>
          <a:xfrm>
            <a:off x="360" y="-75960"/>
            <a:ext cx="51204600" cy="4559760"/>
          </a:xfrm>
          <a:prstGeom prst="rect">
            <a:avLst/>
          </a:prstGeom>
          <a:solidFill>
            <a:schemeClr val="bg1"/>
          </a:solidFill>
          <a:ln w="25400">
            <a:noFill/>
          </a:ln>
        </p:spPr>
        <p:style>
          <a:lnRef idx="0">
            <a:scrgbClr r="0" g="0" b="0"/>
          </a:lnRef>
          <a:fillRef idx="0">
            <a:scrgbClr r="0" g="0" b="0"/>
          </a:fillRef>
          <a:effectRef idx="0">
            <a:scrgbClr r="0" g="0" b="0"/>
          </a:effectRef>
          <a:fontRef idx="minor"/>
        </p:style>
      </p:sp>
      <p:sp>
        <p:nvSpPr>
          <p:cNvPr id="40" name="CustomShape 2"/>
          <p:cNvSpPr/>
          <p:nvPr/>
        </p:nvSpPr>
        <p:spPr>
          <a:xfrm>
            <a:off x="6193080" y="1296066"/>
            <a:ext cx="38685960" cy="150203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4584"/>
              </a:spcBef>
            </a:pPr>
            <a:r>
              <a:rPr lang="en-US" sz="9170" b="1" strike="noStrike" spc="-1" dirty="0">
                <a:solidFill>
                  <a:srgbClr val="000099"/>
                </a:solidFill>
                <a:latin typeface="Arial"/>
                <a:ea typeface="DejaVu Sans"/>
              </a:rPr>
              <a:t>The Health Benefits of </a:t>
            </a:r>
            <a:r>
              <a:rPr lang="en-US" sz="9170" b="1" strike="noStrike" spc="-1" dirty="0" err="1">
                <a:solidFill>
                  <a:srgbClr val="000099"/>
                </a:solidFill>
                <a:latin typeface="Arial"/>
                <a:ea typeface="DejaVu Sans"/>
              </a:rPr>
              <a:t>Microdosing</a:t>
            </a:r>
            <a:r>
              <a:rPr lang="en-US" sz="9170" b="1" strike="noStrike" spc="-1" dirty="0">
                <a:solidFill>
                  <a:srgbClr val="000099"/>
                </a:solidFill>
                <a:latin typeface="Arial"/>
                <a:ea typeface="DejaVu Sans"/>
              </a:rPr>
              <a:t> Psychedelics</a:t>
            </a:r>
            <a:endParaRPr lang="en-US" sz="9170" b="0" strike="noStrike" spc="-1" dirty="0">
              <a:latin typeface="Arial"/>
            </a:endParaRPr>
          </a:p>
        </p:txBody>
      </p:sp>
      <p:pic>
        <p:nvPicPr>
          <p:cNvPr id="41" name="Picture 125"/>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1379816" y="394200"/>
            <a:ext cx="3433808" cy="3342240"/>
          </a:xfrm>
          <a:prstGeom prst="rect">
            <a:avLst/>
          </a:prstGeom>
          <a:ln w="0">
            <a:noFill/>
          </a:ln>
        </p:spPr>
      </p:pic>
      <p:pic>
        <p:nvPicPr>
          <p:cNvPr id="42" name="Picture 125"/>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46262456" y="394200"/>
            <a:ext cx="3433808" cy="3342240"/>
          </a:xfrm>
          <a:prstGeom prst="rect">
            <a:avLst/>
          </a:prstGeom>
          <a:ln w="0">
            <a:noFill/>
          </a:ln>
        </p:spPr>
      </p:pic>
      <p:sp>
        <p:nvSpPr>
          <p:cNvPr id="43" name="CustomShape 3"/>
          <p:cNvSpPr/>
          <p:nvPr/>
        </p:nvSpPr>
        <p:spPr>
          <a:xfrm>
            <a:off x="360" y="4261680"/>
            <a:ext cx="51204600" cy="474480"/>
          </a:xfrm>
          <a:prstGeom prst="rect">
            <a:avLst/>
          </a:prstGeom>
          <a:solidFill>
            <a:srgbClr val="E2A52E"/>
          </a:solidFill>
          <a:ln w="0">
            <a:noFill/>
          </a:ln>
        </p:spPr>
        <p:style>
          <a:lnRef idx="0">
            <a:scrgbClr r="0" g="0" b="0"/>
          </a:lnRef>
          <a:fillRef idx="0">
            <a:scrgbClr r="0" g="0" b="0"/>
          </a:fillRef>
          <a:effectRef idx="0">
            <a:scrgbClr r="0" g="0" b="0"/>
          </a:effectRef>
          <a:fontRef idx="minor"/>
        </p:style>
      </p:sp>
      <p:sp>
        <p:nvSpPr>
          <p:cNvPr id="44" name="CustomShape 4"/>
          <p:cNvSpPr/>
          <p:nvPr/>
        </p:nvSpPr>
        <p:spPr>
          <a:xfrm>
            <a:off x="1974240" y="4856760"/>
            <a:ext cx="47198880" cy="2549520"/>
          </a:xfrm>
          <a:prstGeom prst="rect">
            <a:avLst/>
          </a:prstGeom>
          <a:solidFill>
            <a:schemeClr val="bg1">
              <a:lumMod val="95000"/>
            </a:schemeClr>
          </a:solidFill>
          <a:ln w="0">
            <a:noFill/>
          </a:ln>
        </p:spPr>
        <p:style>
          <a:lnRef idx="0">
            <a:scrgbClr r="0" g="0" b="0"/>
          </a:lnRef>
          <a:fillRef idx="0">
            <a:scrgbClr r="0" g="0" b="0"/>
          </a:fillRef>
          <a:effectRef idx="0">
            <a:scrgbClr r="0" g="0" b="0"/>
          </a:effectRef>
          <a:fontRef idx="minor"/>
        </p:style>
        <p:txBody>
          <a:bodyPr lIns="342720" tIns="342720" rIns="342720" bIns="342720" anchor="ctr">
            <a:noAutofit/>
          </a:bodyPr>
          <a:lstStyle/>
          <a:p>
            <a:pPr algn="ctr">
              <a:lnSpc>
                <a:spcPct val="100000"/>
              </a:lnSpc>
              <a:spcBef>
                <a:spcPts val="924"/>
              </a:spcBef>
            </a:pPr>
            <a:r>
              <a:rPr lang="en-US" sz="4630" b="1" spc="-1" dirty="0">
                <a:solidFill>
                  <a:srgbClr val="000000"/>
                </a:solidFill>
                <a:latin typeface="Arial"/>
              </a:rPr>
              <a:t>Vince </a:t>
            </a:r>
            <a:r>
              <a:rPr lang="en-US" sz="4630" b="1" spc="-1" dirty="0" err="1">
                <a:solidFill>
                  <a:srgbClr val="000000"/>
                </a:solidFill>
                <a:latin typeface="Arial"/>
              </a:rPr>
              <a:t>Polito</a:t>
            </a:r>
            <a:r>
              <a:rPr lang="en-US" sz="4630" b="1" spc="-1" dirty="0">
                <a:solidFill>
                  <a:srgbClr val="000000"/>
                </a:solidFill>
                <a:latin typeface="Arial"/>
              </a:rPr>
              <a:t> and Richard J. Stevenson</a:t>
            </a:r>
            <a:endParaRPr lang="en-US" sz="4630" b="0" strike="noStrike" spc="-1" dirty="0">
              <a:latin typeface="Arial"/>
            </a:endParaRPr>
          </a:p>
          <a:p>
            <a:pPr algn="ctr">
              <a:lnSpc>
                <a:spcPct val="100000"/>
              </a:lnSpc>
              <a:spcBef>
                <a:spcPts val="822"/>
              </a:spcBef>
            </a:pPr>
            <a:r>
              <a:rPr lang="en-US" sz="4120" spc="-1" dirty="0">
                <a:solidFill>
                  <a:srgbClr val="000000"/>
                </a:solidFill>
                <a:latin typeface="Arial"/>
              </a:rPr>
              <a:t>Macquarie University, Department of Cognitive Science, Department of Psychology, Sydney, Australia </a:t>
            </a:r>
            <a:endParaRPr lang="en-US" sz="4120" b="0" strike="noStrike" spc="-1" dirty="0">
              <a:latin typeface="Arial"/>
            </a:endParaRPr>
          </a:p>
          <a:p>
            <a:pPr algn="ctr">
              <a:lnSpc>
                <a:spcPct val="100000"/>
              </a:lnSpc>
              <a:spcBef>
                <a:spcPts val="822"/>
              </a:spcBef>
            </a:pPr>
            <a:r>
              <a:rPr lang="en-US" sz="4120" b="0" strike="noStrike" spc="-1" dirty="0">
                <a:solidFill>
                  <a:srgbClr val="000000"/>
                </a:solidFill>
                <a:latin typeface="Arial"/>
              </a:rPr>
              <a:t>vince.</a:t>
            </a:r>
            <a:r>
              <a:rPr lang="en-US" sz="4120" spc="-1" dirty="0">
                <a:solidFill>
                  <a:srgbClr val="000000"/>
                </a:solidFill>
                <a:latin typeface="Arial"/>
              </a:rPr>
              <a:t>polito@mq.edu.au, richard.stevenson@mq.edu.au </a:t>
            </a:r>
            <a:endParaRPr lang="en-US" sz="4120" b="0" strike="noStrike" spc="-1" dirty="0">
              <a:latin typeface="Arial"/>
            </a:endParaRPr>
          </a:p>
        </p:txBody>
      </p:sp>
      <p:sp>
        <p:nvSpPr>
          <p:cNvPr id="45" name="CustomShape 5"/>
          <p:cNvSpPr/>
          <p:nvPr/>
        </p:nvSpPr>
        <p:spPr>
          <a:xfrm>
            <a:off x="1244160" y="7588439"/>
            <a:ext cx="15719400" cy="8019362"/>
          </a:xfrm>
          <a:prstGeom prst="rect">
            <a:avLst/>
          </a:prstGeom>
          <a:solidFill>
            <a:schemeClr val="bg1"/>
          </a:solidFill>
          <a:ln w="9525">
            <a:solidFill>
              <a:schemeClr val="tx1"/>
            </a:solidFill>
            <a:miter/>
          </a:ln>
        </p:spPr>
        <p:style>
          <a:lnRef idx="0">
            <a:scrgbClr r="0" g="0" b="0"/>
          </a:lnRef>
          <a:fillRef idx="0">
            <a:scrgbClr r="0" g="0" b="0"/>
          </a:fillRef>
          <a:effectRef idx="0">
            <a:scrgbClr r="0" g="0" b="0"/>
          </a:effectRef>
          <a:fontRef idx="minor"/>
        </p:style>
        <p:txBody>
          <a:bodyPr lIns="299160" tIns="299160" rIns="299160" bIns="299160">
            <a:noAutofit/>
          </a:bodyPr>
          <a:lstStyle/>
          <a:p>
            <a:pPr marL="0" marR="0" lvl="0" indent="0" algn="l" defTabSz="914400" rtl="0" eaLnBrk="1" fontAlgn="auto" latinLnBrk="0" hangingPunct="1">
              <a:lnSpc>
                <a:spcPct val="100000"/>
              </a:lnSpc>
              <a:spcBef>
                <a:spcPts val="1670"/>
              </a:spcBef>
              <a:spcAft>
                <a:spcPts val="0"/>
              </a:spcAft>
              <a:buClrTx/>
              <a:buSzTx/>
              <a:buFontTx/>
              <a:buNone/>
              <a:tabLst/>
              <a:defRPr/>
            </a:pPr>
            <a:r>
              <a:rPr kumimoji="0" lang="en-US" sz="3400" b="1" i="0" u="none" strike="noStrike" kern="1200" cap="none" spc="-1" normalizeH="0" baseline="0" noProof="0" dirty="0">
                <a:ln>
                  <a:noFill/>
                </a:ln>
                <a:solidFill>
                  <a:srgbClr val="A50021"/>
                </a:solidFill>
                <a:effectLst/>
                <a:uLnTx/>
                <a:uFillTx/>
                <a:latin typeface="Arial"/>
                <a:ea typeface="DejaVu Sans"/>
              </a:rPr>
              <a:t>Introduction:</a:t>
            </a:r>
          </a:p>
          <a:p>
            <a:pPr marL="457200" marR="0" lvl="0" indent="-457200" algn="l" defTabSz="914400" rtl="0" eaLnBrk="1" fontAlgn="auto" latinLnBrk="0" hangingPunct="1">
              <a:lnSpc>
                <a:spcPct val="100000"/>
              </a:lnSpc>
              <a:spcBef>
                <a:spcPts val="462"/>
              </a:spcBef>
              <a:spcAft>
                <a:spcPts val="0"/>
              </a:spcAft>
              <a:buClrTx/>
              <a:buSzTx/>
              <a:buFont typeface="Arial" panose="020B0604020202020204" pitchFamily="34" charset="0"/>
              <a:buChar char="•"/>
              <a:tabLst/>
              <a:defRPr/>
            </a:pPr>
            <a:r>
              <a:rPr kumimoji="0" lang="en-US" sz="2800" b="0" i="0" u="none" strike="noStrike" kern="1200" cap="none" spc="-1" normalizeH="0" baseline="0" noProof="0" dirty="0" err="1">
                <a:ln>
                  <a:noFill/>
                </a:ln>
                <a:solidFill>
                  <a:prstClr val="black"/>
                </a:solidFill>
                <a:effectLst/>
                <a:uLnTx/>
                <a:uFillTx/>
                <a:latin typeface="Arial"/>
              </a:rPr>
              <a:t>Microdosing</a:t>
            </a:r>
            <a:r>
              <a:rPr kumimoji="0" lang="en-US" sz="2800" b="0" i="0" u="none" strike="noStrike" kern="1200" cap="none" spc="-1" normalizeH="0" baseline="0" noProof="0" dirty="0">
                <a:ln>
                  <a:noFill/>
                </a:ln>
                <a:solidFill>
                  <a:prstClr val="black"/>
                </a:solidFill>
                <a:effectLst/>
                <a:uLnTx/>
                <a:uFillTx/>
                <a:latin typeface="Arial"/>
              </a:rPr>
              <a:t> psychedelics is the act of consuming a small dose of a psychedelic drug like psilocybin or lysergic acid diethylamide, known as LSD, on a regular basis (1). Psychedelics work by targeting the serotonin 2A brain receptor, which disintegrates the normal network connectivity and causes mind-altering effects (1). </a:t>
            </a:r>
          </a:p>
          <a:p>
            <a:pPr marR="0" lvl="0" algn="l" defTabSz="914400" rtl="0" eaLnBrk="1" fontAlgn="auto" latinLnBrk="0" hangingPunct="1">
              <a:lnSpc>
                <a:spcPct val="100000"/>
              </a:lnSpc>
              <a:spcBef>
                <a:spcPts val="462"/>
              </a:spcBef>
              <a:spcAft>
                <a:spcPts val="0"/>
              </a:spcAft>
              <a:buClrTx/>
              <a:buSzTx/>
              <a:tabLst/>
              <a:defRPr/>
            </a:pPr>
            <a:endParaRPr kumimoji="0" lang="en-US" sz="2800" b="0" i="0" u="none" strike="noStrike" kern="1200" cap="none" spc="-1" normalizeH="0" baseline="0" noProof="0" dirty="0">
              <a:ln>
                <a:noFill/>
              </a:ln>
              <a:solidFill>
                <a:prstClr val="black"/>
              </a:solidFill>
              <a:effectLst/>
              <a:uLnTx/>
              <a:uFillTx/>
              <a:latin typeface="Arial"/>
            </a:endParaRPr>
          </a:p>
          <a:p>
            <a:pPr marL="457200" marR="0" lvl="0" indent="-457200" algn="l" defTabSz="914400" rtl="0" eaLnBrk="1" fontAlgn="auto" latinLnBrk="0" hangingPunct="1">
              <a:lnSpc>
                <a:spcPct val="100000"/>
              </a:lnSpc>
              <a:spcBef>
                <a:spcPts val="462"/>
              </a:spcBef>
              <a:spcAft>
                <a:spcPts val="0"/>
              </a:spcAft>
              <a:buClrTx/>
              <a:buSzTx/>
              <a:buFont typeface="Arial" panose="020B0604020202020204" pitchFamily="34" charset="0"/>
              <a:buChar char="•"/>
              <a:tabLst/>
              <a:defRPr/>
            </a:pPr>
            <a:r>
              <a:rPr kumimoji="0" lang="en-US" sz="2800" b="0" i="0" u="none" strike="noStrike" kern="1200" cap="none" spc="-1" normalizeH="0" baseline="0" noProof="0" dirty="0">
                <a:ln>
                  <a:noFill/>
                </a:ln>
                <a:solidFill>
                  <a:prstClr val="black"/>
                </a:solidFill>
                <a:effectLst/>
                <a:uLnTx/>
                <a:uFillTx/>
                <a:latin typeface="Arial"/>
              </a:rPr>
              <a:t>Unfortunately, there has been no effective study on </a:t>
            </a:r>
            <a:r>
              <a:rPr kumimoji="0" lang="en-US" sz="2800" b="0" i="0" u="none" strike="noStrike" kern="1200" cap="none" spc="-1" normalizeH="0" baseline="0" noProof="0" dirty="0" err="1">
                <a:ln>
                  <a:noFill/>
                </a:ln>
                <a:solidFill>
                  <a:prstClr val="black"/>
                </a:solidFill>
                <a:effectLst/>
                <a:uLnTx/>
                <a:uFillTx/>
                <a:latin typeface="Arial"/>
              </a:rPr>
              <a:t>microdosing</a:t>
            </a:r>
            <a:r>
              <a:rPr kumimoji="0" lang="en-US" sz="2800" b="0" i="0" u="none" strike="noStrike" kern="1200" cap="none" spc="-1" normalizeH="0" baseline="0" noProof="0" dirty="0">
                <a:ln>
                  <a:noFill/>
                </a:ln>
                <a:solidFill>
                  <a:prstClr val="black"/>
                </a:solidFill>
                <a:effectLst/>
                <a:uLnTx/>
                <a:uFillTx/>
                <a:latin typeface="Arial"/>
              </a:rPr>
              <a:t> because of the government restrictions on psychedelics (3). The only way an experiment would be effective is if there is a large group of participants of various ages and backgrounds who follow the regimen for many months to years in a controlled environment in which placebos are given as well.</a:t>
            </a:r>
          </a:p>
          <a:p>
            <a:pPr marR="0" lvl="0" algn="l" defTabSz="914400" rtl="0" eaLnBrk="1" fontAlgn="auto" latinLnBrk="0" hangingPunct="1">
              <a:lnSpc>
                <a:spcPct val="100000"/>
              </a:lnSpc>
              <a:spcBef>
                <a:spcPts val="462"/>
              </a:spcBef>
              <a:spcAft>
                <a:spcPts val="0"/>
              </a:spcAft>
              <a:buClrTx/>
              <a:buSzTx/>
              <a:tabLst/>
              <a:defRPr/>
            </a:pPr>
            <a:endParaRPr kumimoji="0" lang="en-US" sz="2800" b="0" i="0" u="none" strike="noStrike" kern="1200" cap="none" spc="-1" normalizeH="0" baseline="0" noProof="0" dirty="0">
              <a:ln>
                <a:noFill/>
              </a:ln>
              <a:solidFill>
                <a:prstClr val="black"/>
              </a:solidFill>
              <a:effectLst/>
              <a:uLnTx/>
              <a:uFillTx/>
              <a:latin typeface="Arial"/>
            </a:endParaRPr>
          </a:p>
          <a:p>
            <a:pPr marL="457200" marR="0" lvl="0" indent="-457200" algn="l" defTabSz="914400" rtl="0" eaLnBrk="1" fontAlgn="auto" latinLnBrk="0" hangingPunct="1">
              <a:lnSpc>
                <a:spcPct val="100000"/>
              </a:lnSpc>
              <a:spcBef>
                <a:spcPts val="462"/>
              </a:spcBef>
              <a:spcAft>
                <a:spcPts val="0"/>
              </a:spcAft>
              <a:buClrTx/>
              <a:buSzTx/>
              <a:buFont typeface="Arial" panose="020B0604020202020204" pitchFamily="34" charset="0"/>
              <a:buChar char="•"/>
              <a:tabLst/>
              <a:defRPr/>
            </a:pPr>
            <a:r>
              <a:rPr kumimoji="0" lang="en-US" sz="2800" b="0" i="0" u="none" strike="noStrike" kern="1200" cap="none" spc="-1" normalizeH="0" baseline="0" noProof="0" dirty="0" err="1">
                <a:ln>
                  <a:noFill/>
                </a:ln>
                <a:solidFill>
                  <a:prstClr val="black"/>
                </a:solidFill>
                <a:effectLst/>
                <a:uLnTx/>
                <a:uFillTx/>
                <a:latin typeface="Arial"/>
              </a:rPr>
              <a:t>Polito</a:t>
            </a:r>
            <a:r>
              <a:rPr kumimoji="0" lang="en-US" sz="2800" b="0" i="0" u="none" strike="noStrike" kern="1200" cap="none" spc="-1" normalizeH="0" baseline="0" noProof="0" dirty="0">
                <a:ln>
                  <a:noFill/>
                </a:ln>
                <a:solidFill>
                  <a:prstClr val="black"/>
                </a:solidFill>
                <a:effectLst/>
                <a:uLnTx/>
                <a:uFillTx/>
                <a:latin typeface="Arial"/>
              </a:rPr>
              <a:t> and Stevenson believe that </a:t>
            </a:r>
            <a:r>
              <a:rPr kumimoji="0" lang="en-US" sz="2800" b="0" i="0" u="none" strike="noStrike" kern="1200" cap="none" spc="-1" normalizeH="0" baseline="0" noProof="0" dirty="0" err="1">
                <a:ln>
                  <a:noFill/>
                </a:ln>
                <a:solidFill>
                  <a:prstClr val="black"/>
                </a:solidFill>
                <a:effectLst/>
                <a:uLnTx/>
                <a:uFillTx/>
                <a:latin typeface="Arial"/>
              </a:rPr>
              <a:t>microdosing</a:t>
            </a:r>
            <a:r>
              <a:rPr kumimoji="0" lang="en-US" sz="2800" b="0" i="0" u="none" strike="noStrike" kern="1200" cap="none" spc="-1" normalizeH="0" baseline="0" noProof="0" dirty="0">
                <a:ln>
                  <a:noFill/>
                </a:ln>
                <a:solidFill>
                  <a:prstClr val="black"/>
                </a:solidFill>
                <a:effectLst/>
                <a:uLnTx/>
                <a:uFillTx/>
                <a:latin typeface="Arial"/>
              </a:rPr>
              <a:t> may affect absorption, creativity, mental health, wellbeing, mindfulness, personality, sense of agency, attention, and mystical experiences (2). They will track the changes in these domains over the course of 6 weeks by using a rating system based on the Likert scale, a five point range from strongly disagree to strongly agree (2).</a:t>
            </a:r>
          </a:p>
          <a:p>
            <a:pPr marL="457200" indent="-457200">
              <a:lnSpc>
                <a:spcPct val="100000"/>
              </a:lnSpc>
              <a:spcBef>
                <a:spcPts val="1157"/>
              </a:spcBef>
              <a:buFont typeface="Arial" panose="020B0604020202020204" pitchFamily="34" charset="0"/>
              <a:buChar char="•"/>
            </a:pPr>
            <a:endParaRPr lang="en-US" sz="2800" b="0" strike="noStrike" spc="-1" dirty="0">
              <a:latin typeface="Arial"/>
            </a:endParaRPr>
          </a:p>
        </p:txBody>
      </p:sp>
      <p:sp>
        <p:nvSpPr>
          <p:cNvPr id="46" name="CustomShape 6"/>
          <p:cNvSpPr/>
          <p:nvPr/>
        </p:nvSpPr>
        <p:spPr>
          <a:xfrm>
            <a:off x="1244160" y="16814800"/>
            <a:ext cx="15719400" cy="9264319"/>
          </a:xfrm>
          <a:prstGeom prst="rect">
            <a:avLst/>
          </a:prstGeom>
          <a:solidFill>
            <a:schemeClr val="bg1"/>
          </a:solidFill>
          <a:ln w="9525">
            <a:solidFill>
              <a:schemeClr val="tx1"/>
            </a:solidFill>
            <a:miter/>
          </a:ln>
        </p:spPr>
        <p:style>
          <a:lnRef idx="0">
            <a:scrgbClr r="0" g="0" b="0"/>
          </a:lnRef>
          <a:fillRef idx="0">
            <a:scrgbClr r="0" g="0" b="0"/>
          </a:fillRef>
          <a:effectRef idx="0">
            <a:scrgbClr r="0" g="0" b="0"/>
          </a:effectRef>
          <a:fontRef idx="minor"/>
        </p:style>
        <p:txBody>
          <a:bodyPr lIns="299160" tIns="299160" rIns="299160" bIns="299160">
            <a:noAutofit/>
          </a:bodyPr>
          <a:lstStyle/>
          <a:p>
            <a:pPr marL="369720" marR="0" lvl="0" indent="-368280" algn="l" defTabSz="914400" rtl="0" eaLnBrk="1" fontAlgn="auto" latinLnBrk="0" hangingPunct="1">
              <a:lnSpc>
                <a:spcPct val="100000"/>
              </a:lnSpc>
              <a:spcBef>
                <a:spcPts val="1670"/>
              </a:spcBef>
              <a:spcAft>
                <a:spcPts val="0"/>
              </a:spcAft>
              <a:buClrTx/>
              <a:buSzTx/>
              <a:buFontTx/>
              <a:buNone/>
              <a:tabLst>
                <a:tab pos="0" algn="l"/>
              </a:tabLst>
              <a:defRPr/>
            </a:pPr>
            <a:r>
              <a:rPr kumimoji="0" lang="en-US" sz="3400" b="1" i="0" u="none" strike="noStrike" kern="1200" cap="none" spc="-1" normalizeH="0" baseline="0" noProof="0" dirty="0">
                <a:ln>
                  <a:noFill/>
                </a:ln>
                <a:solidFill>
                  <a:srgbClr val="A50021"/>
                </a:solidFill>
                <a:effectLst/>
                <a:uLnTx/>
                <a:uFillTx/>
                <a:latin typeface="Arial"/>
                <a:ea typeface="DejaVu Sans"/>
              </a:rPr>
              <a:t>Methods:</a:t>
            </a:r>
          </a:p>
          <a:p>
            <a:pPr marL="45864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tab pos="0" algn="l"/>
              </a:tabLst>
              <a:defRPr/>
            </a:pPr>
            <a:r>
              <a:rPr lang="en-US" sz="2800" dirty="0">
                <a:effectLst/>
                <a:latin typeface="Arial" panose="020B0604020202020204" pitchFamily="34" charset="0"/>
                <a:ea typeface="Arial" panose="020B0604020202020204" pitchFamily="34" charset="0"/>
              </a:rPr>
              <a:t>To find participants, </a:t>
            </a:r>
            <a:r>
              <a:rPr lang="en-US" sz="2800" dirty="0" err="1">
                <a:effectLst/>
                <a:latin typeface="Arial" panose="020B0604020202020204" pitchFamily="34" charset="0"/>
                <a:ea typeface="Arial" panose="020B0604020202020204" pitchFamily="34" charset="0"/>
              </a:rPr>
              <a:t>Polito</a:t>
            </a:r>
            <a:r>
              <a:rPr lang="en-US" sz="2800" dirty="0">
                <a:effectLst/>
                <a:latin typeface="Arial" panose="020B0604020202020204" pitchFamily="34" charset="0"/>
                <a:ea typeface="Arial" panose="020B0604020202020204" pitchFamily="34" charset="0"/>
              </a:rPr>
              <a:t> and Stevenson recruited people that were active on </a:t>
            </a:r>
            <a:r>
              <a:rPr lang="en-US" sz="2800" dirty="0" err="1">
                <a:effectLst/>
                <a:latin typeface="Arial" panose="020B0604020202020204" pitchFamily="34" charset="0"/>
                <a:ea typeface="Arial" panose="020B0604020202020204" pitchFamily="34" charset="0"/>
              </a:rPr>
              <a:t>microdosing</a:t>
            </a:r>
            <a:r>
              <a:rPr lang="en-US" sz="2800" dirty="0">
                <a:effectLst/>
                <a:latin typeface="Arial" panose="020B0604020202020204" pitchFamily="34" charset="0"/>
                <a:ea typeface="Arial" panose="020B0604020202020204" pitchFamily="34" charset="0"/>
              </a:rPr>
              <a:t> media communities from reddit, </a:t>
            </a:r>
            <a:r>
              <a:rPr lang="en-US" sz="2800" dirty="0" err="1">
                <a:effectLst/>
                <a:latin typeface="Arial" panose="020B0604020202020204" pitchFamily="34" charset="0"/>
                <a:ea typeface="Arial" panose="020B0604020202020204" pitchFamily="34" charset="0"/>
              </a:rPr>
              <a:t>bluelight</a:t>
            </a:r>
            <a:r>
              <a:rPr lang="en-US" sz="2800" dirty="0">
                <a:effectLst/>
                <a:latin typeface="Arial" panose="020B0604020202020204" pitchFamily="34" charset="0"/>
                <a:ea typeface="Arial" panose="020B0604020202020204" pitchFamily="34" charset="0"/>
              </a:rPr>
              <a:t>, and </a:t>
            </a:r>
            <a:r>
              <a:rPr lang="en-US" sz="2800" dirty="0" err="1">
                <a:effectLst/>
                <a:latin typeface="Arial" panose="020B0604020202020204" pitchFamily="34" charset="0"/>
                <a:ea typeface="Arial" panose="020B0604020202020204" pitchFamily="34" charset="0"/>
              </a:rPr>
              <a:t>facebook</a:t>
            </a:r>
            <a:r>
              <a:rPr lang="en-US" sz="2800" dirty="0">
                <a:effectLst/>
                <a:latin typeface="Arial" panose="020B0604020202020204" pitchFamily="34" charset="0"/>
                <a:ea typeface="Arial" panose="020B0604020202020204" pitchFamily="34" charset="0"/>
              </a:rPr>
              <a:t>. A total of 98 participants completed the baseline questionnaire and sent a minimum of one daily report of </a:t>
            </a:r>
            <a:r>
              <a:rPr lang="en-US" sz="2800" dirty="0" err="1">
                <a:effectLst/>
                <a:latin typeface="Arial" panose="020B0604020202020204" pitchFamily="34" charset="0"/>
                <a:ea typeface="Arial" panose="020B0604020202020204" pitchFamily="34" charset="0"/>
              </a:rPr>
              <a:t>microdosing</a:t>
            </a:r>
            <a:r>
              <a:rPr lang="en-US" sz="2800" dirty="0">
                <a:effectLst/>
                <a:latin typeface="Arial" panose="020B0604020202020204" pitchFamily="34" charset="0"/>
                <a:ea typeface="Arial" panose="020B0604020202020204" pitchFamily="34" charset="0"/>
              </a:rPr>
              <a:t> psychedelic. </a:t>
            </a:r>
            <a:endParaRPr lang="en-US" sz="2800" spc="-1" dirty="0">
              <a:solidFill>
                <a:prstClr val="black"/>
              </a:solidFill>
              <a:effectLst/>
              <a:latin typeface="Arial" panose="020B0604020202020204" pitchFamily="34" charset="0"/>
            </a:endParaRPr>
          </a:p>
          <a:p>
            <a:pPr marL="1440" marR="0" lvl="0" algn="l" defTabSz="914400" rtl="0" eaLnBrk="1" fontAlgn="auto" latinLnBrk="0" hangingPunct="1">
              <a:lnSpc>
                <a:spcPct val="100000"/>
              </a:lnSpc>
              <a:spcBef>
                <a:spcPts val="1157"/>
              </a:spcBef>
              <a:spcAft>
                <a:spcPts val="0"/>
              </a:spcAft>
              <a:buClrTx/>
              <a:buSzTx/>
              <a:tabLst>
                <a:tab pos="0" algn="l"/>
              </a:tabLst>
              <a:defRPr/>
            </a:pPr>
            <a:endParaRPr lang="en-US" sz="2800" spc="-1" dirty="0">
              <a:solidFill>
                <a:prstClr val="black"/>
              </a:solidFill>
              <a:effectLst/>
              <a:latin typeface="Arial" panose="020B0604020202020204" pitchFamily="34" charset="0"/>
            </a:endParaRPr>
          </a:p>
          <a:p>
            <a:pPr marL="45864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tab pos="0" algn="l"/>
              </a:tabLst>
              <a:defRPr/>
            </a:pPr>
            <a:r>
              <a:rPr lang="en-US" sz="2800" dirty="0">
                <a:effectLst/>
                <a:latin typeface="Arial" panose="020B0604020202020204" pitchFamily="34" charset="0"/>
                <a:ea typeface="Arial" panose="020B0604020202020204" pitchFamily="34" charset="0"/>
              </a:rPr>
              <a:t>Only 63 of these people did the post-study questionnaire and were used to analyze long-term effects. Out of these 63, a majority were male (~78%), under 36 years old (~71%), and well educated with a postgraduate education (~72%). They were asked to complete a baseline and post-study battery, and a daily, short rating.</a:t>
            </a:r>
            <a:endParaRPr lang="en-US" sz="2800" spc="-1" dirty="0">
              <a:solidFill>
                <a:prstClr val="black"/>
              </a:solidFill>
              <a:effectLst/>
              <a:latin typeface="Arial" panose="020B0604020202020204" pitchFamily="34" charset="0"/>
            </a:endParaRPr>
          </a:p>
          <a:p>
            <a:pPr marL="1440" marR="0" lvl="0" algn="l" defTabSz="914400" rtl="0" eaLnBrk="1" fontAlgn="auto" latinLnBrk="0" hangingPunct="1">
              <a:lnSpc>
                <a:spcPct val="100000"/>
              </a:lnSpc>
              <a:spcBef>
                <a:spcPts val="1157"/>
              </a:spcBef>
              <a:spcAft>
                <a:spcPts val="0"/>
              </a:spcAft>
              <a:buClrTx/>
              <a:buSzTx/>
              <a:tabLst>
                <a:tab pos="0" algn="l"/>
              </a:tabLst>
              <a:defRPr/>
            </a:pPr>
            <a:endParaRPr lang="en-US" sz="2800" spc="-1" dirty="0">
              <a:solidFill>
                <a:prstClr val="black"/>
              </a:solidFill>
              <a:effectLst/>
              <a:latin typeface="Arial" panose="020B0604020202020204" pitchFamily="34" charset="0"/>
            </a:endParaRPr>
          </a:p>
          <a:p>
            <a:pPr marL="45864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tab pos="0" algn="l"/>
              </a:tabLst>
              <a:defRPr/>
            </a:pPr>
            <a:r>
              <a:rPr lang="en-US" sz="2800" dirty="0">
                <a:effectLst/>
                <a:latin typeface="Arial" panose="020B0604020202020204" pitchFamily="34" charset="0"/>
                <a:ea typeface="Arial" panose="020B0604020202020204" pitchFamily="34" charset="0"/>
              </a:rPr>
              <a:t>The format of the daily ratings was adapted from Fadiman’s protocol, a regimen of </a:t>
            </a:r>
            <a:r>
              <a:rPr lang="en-US" sz="2800" dirty="0" err="1">
                <a:effectLst/>
                <a:latin typeface="Arial" panose="020B0604020202020204" pitchFamily="34" charset="0"/>
                <a:ea typeface="Arial" panose="020B0604020202020204" pitchFamily="34" charset="0"/>
              </a:rPr>
              <a:t>microdosing</a:t>
            </a:r>
            <a:r>
              <a:rPr lang="en-US" sz="2800" dirty="0">
                <a:effectLst/>
                <a:latin typeface="Arial" panose="020B0604020202020204" pitchFamily="34" charset="0"/>
                <a:ea typeface="Arial" panose="020B0604020202020204" pitchFamily="34" charset="0"/>
              </a:rPr>
              <a:t> in which they would consume one dose every three days. In their daily rating, participants were asked to record which substance and dosage they had taken the day before and give a rating on the following feelings they had felt: contemplation, connectedness, focus, creativity, happiness, productiveness and wellbeing. In the batteries, participants were provided a series of statements in each of the nine domains tested. They responded on a four-point Likert scale for each statement.</a:t>
            </a:r>
            <a:endParaRPr lang="en-US" sz="2800" spc="-1" dirty="0">
              <a:solidFill>
                <a:prstClr val="black"/>
              </a:solidFill>
              <a:effectLst/>
              <a:latin typeface="Arial" panose="020B0604020202020204" pitchFamily="34" charset="0"/>
            </a:endParaRPr>
          </a:p>
        </p:txBody>
      </p:sp>
      <p:sp>
        <p:nvSpPr>
          <p:cNvPr id="47" name="CustomShape 7"/>
          <p:cNvSpPr/>
          <p:nvPr/>
        </p:nvSpPr>
        <p:spPr>
          <a:xfrm>
            <a:off x="1244160" y="27286118"/>
            <a:ext cx="15719400" cy="10139122"/>
          </a:xfrm>
          <a:prstGeom prst="rect">
            <a:avLst/>
          </a:prstGeom>
          <a:solidFill>
            <a:schemeClr val="bg1"/>
          </a:solidFill>
          <a:ln w="9525">
            <a:solidFill>
              <a:schemeClr val="tx1"/>
            </a:solidFill>
            <a:miter/>
          </a:ln>
        </p:spPr>
        <p:style>
          <a:lnRef idx="0">
            <a:scrgbClr r="0" g="0" b="0"/>
          </a:lnRef>
          <a:fillRef idx="0">
            <a:scrgbClr r="0" g="0" b="0"/>
          </a:fillRef>
          <a:effectRef idx="0">
            <a:scrgbClr r="0" g="0" b="0"/>
          </a:effectRef>
          <a:fontRef idx="minor"/>
        </p:style>
        <p:txBody>
          <a:bodyPr lIns="299160" tIns="299160" rIns="299160" bIns="299160">
            <a:noAutofit/>
          </a:bodyPr>
          <a:lstStyle/>
          <a:p>
            <a:pPr marL="0" marR="0" lvl="0" indent="0" algn="l" defTabSz="914400" rtl="0" eaLnBrk="1" fontAlgn="auto" latinLnBrk="0" hangingPunct="1">
              <a:lnSpc>
                <a:spcPct val="100000"/>
              </a:lnSpc>
              <a:spcBef>
                <a:spcPts val="1670"/>
              </a:spcBef>
              <a:spcAft>
                <a:spcPts val="0"/>
              </a:spcAft>
              <a:buClrTx/>
              <a:buSzTx/>
              <a:buFontTx/>
              <a:buNone/>
              <a:tabLst/>
              <a:defRPr/>
            </a:pPr>
            <a:r>
              <a:rPr kumimoji="0" lang="en-US" sz="3400" b="1" i="0" u="none" strike="noStrike" kern="1200" cap="none" spc="-1" normalizeH="0" baseline="0" noProof="0" dirty="0">
                <a:ln>
                  <a:noFill/>
                </a:ln>
                <a:solidFill>
                  <a:srgbClr val="A50021"/>
                </a:solidFill>
                <a:effectLst/>
                <a:uLnTx/>
                <a:uFillTx/>
                <a:latin typeface="Arial"/>
                <a:ea typeface="DejaVu Sans"/>
              </a:rPr>
              <a:t>Results:</a:t>
            </a:r>
            <a:endParaRPr kumimoji="0" lang="en-US" sz="3400" b="0" i="0" u="none" strike="noStrike" kern="1200" cap="none" spc="-1" normalizeH="0" baseline="0" noProof="0" dirty="0">
              <a:ln>
                <a:noFill/>
              </a:ln>
              <a:solidFill>
                <a:prstClr val="black"/>
              </a:solidFill>
              <a:effectLst/>
              <a:uLnTx/>
              <a:uFillTx/>
              <a:latin typeface="Arial"/>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r>
              <a:rPr lang="en-US" sz="2800" dirty="0">
                <a:effectLst/>
                <a:latin typeface="Arial" panose="020B0604020202020204" pitchFamily="34" charset="0"/>
                <a:ea typeface="Arial" panose="020B0604020202020204" pitchFamily="34" charset="0"/>
              </a:rPr>
              <a:t>Throughout the study, participants had recorded </a:t>
            </a:r>
            <a:r>
              <a:rPr lang="en-US" sz="2800" dirty="0" err="1">
                <a:effectLst/>
                <a:latin typeface="Arial" panose="020B0604020202020204" pitchFamily="34" charset="0"/>
                <a:ea typeface="Arial" panose="020B0604020202020204" pitchFamily="34" charset="0"/>
              </a:rPr>
              <a:t>microdosing</a:t>
            </a:r>
            <a:r>
              <a:rPr lang="en-US" sz="2800" dirty="0">
                <a:effectLst/>
                <a:latin typeface="Arial" panose="020B0604020202020204" pitchFamily="34" charset="0"/>
                <a:ea typeface="Arial" panose="020B0604020202020204" pitchFamily="34" charset="0"/>
              </a:rPr>
              <a:t> on a range of substances including LSD, psilocybin, mescaline, 4-HO-MET, DOB, 2C-C, 2C-D, 2C-E and morning glory seeds. </a:t>
            </a:r>
          </a:p>
        </p:txBody>
      </p:sp>
      <p:sp>
        <p:nvSpPr>
          <p:cNvPr id="48" name="CustomShape 8"/>
          <p:cNvSpPr/>
          <p:nvPr/>
        </p:nvSpPr>
        <p:spPr>
          <a:xfrm>
            <a:off x="18205781" y="7588440"/>
            <a:ext cx="15339600" cy="29836800"/>
          </a:xfrm>
          <a:prstGeom prst="rect">
            <a:avLst/>
          </a:prstGeom>
          <a:solidFill>
            <a:schemeClr val="bg1"/>
          </a:solidFill>
          <a:ln w="9525">
            <a:solidFill>
              <a:schemeClr val="tx1"/>
            </a:solidFill>
            <a:miter/>
          </a:ln>
        </p:spPr>
        <p:style>
          <a:lnRef idx="0">
            <a:scrgbClr r="0" g="0" b="0"/>
          </a:lnRef>
          <a:fillRef idx="0">
            <a:scrgbClr r="0" g="0" b="0"/>
          </a:fillRef>
          <a:effectRef idx="0">
            <a:scrgbClr r="0" g="0" b="0"/>
          </a:effectRef>
          <a:fontRef idx="minor"/>
        </p:style>
        <p:txBody>
          <a:bodyPr lIns="299160" tIns="299160" rIns="299160" bIns="299160">
            <a:noAutofit/>
          </a:bodyPr>
          <a:lstStyle/>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r>
              <a:rPr lang="en-US" sz="2800" dirty="0">
                <a:effectLst/>
                <a:latin typeface="Arial" panose="020B0604020202020204" pitchFamily="34" charset="0"/>
                <a:ea typeface="Arial" panose="020B0604020202020204" pitchFamily="34" charset="0"/>
              </a:rPr>
              <a:t>Out of the 63 participants, 20 had never </a:t>
            </a:r>
            <a:r>
              <a:rPr lang="en-US" sz="2800" dirty="0" err="1">
                <a:effectLst/>
                <a:latin typeface="Arial" panose="020B0604020202020204" pitchFamily="34" charset="0"/>
                <a:ea typeface="Arial" panose="020B0604020202020204" pitchFamily="34" charset="0"/>
              </a:rPr>
              <a:t>microdosed</a:t>
            </a:r>
            <a:r>
              <a:rPr lang="en-US" sz="2800" dirty="0">
                <a:effectLst/>
                <a:latin typeface="Arial" panose="020B0604020202020204" pitchFamily="34" charset="0"/>
                <a:ea typeface="Arial" panose="020B0604020202020204" pitchFamily="34" charset="0"/>
              </a:rPr>
              <a:t> before. On average, the participants </a:t>
            </a:r>
            <a:r>
              <a:rPr lang="en-US" sz="2800" dirty="0" err="1">
                <a:effectLst/>
                <a:latin typeface="Arial" panose="020B0604020202020204" pitchFamily="34" charset="0"/>
                <a:ea typeface="Arial" panose="020B0604020202020204" pitchFamily="34" charset="0"/>
              </a:rPr>
              <a:t>microdosed</a:t>
            </a:r>
            <a:r>
              <a:rPr lang="en-US" sz="2800" dirty="0">
                <a:effectLst/>
                <a:latin typeface="Arial" panose="020B0604020202020204" pitchFamily="34" charset="0"/>
                <a:ea typeface="Arial" panose="020B0604020202020204" pitchFamily="34" charset="0"/>
              </a:rPr>
              <a:t> about 5 times during the study, with the average time between doses being 6.7 days.</a:t>
            </a:r>
          </a:p>
          <a:p>
            <a:pPr marR="0" lvl="0" algn="l" defTabSz="914400" rtl="0" eaLnBrk="1" fontAlgn="auto" latinLnBrk="0" hangingPunct="1">
              <a:lnSpc>
                <a:spcPct val="100000"/>
              </a:lnSpc>
              <a:spcBef>
                <a:spcPts val="1157"/>
              </a:spcBef>
              <a:spcAft>
                <a:spcPts val="0"/>
              </a:spcAft>
              <a:buClrTx/>
              <a:buSzTx/>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r>
              <a:rPr lang="en-US" sz="2800" dirty="0">
                <a:effectLst/>
                <a:latin typeface="Arial" panose="020B0604020202020204" pitchFamily="34" charset="0"/>
                <a:ea typeface="Arial" panose="020B0604020202020204" pitchFamily="34" charset="0"/>
              </a:rPr>
              <a:t>There were 98 participants who sent in daily ratings and their data was used to create graphs that shown in the figure below. In each variable, p &lt; 0.001 on the dose day. On day 1 after the dose, all p-values were between 0.2 and 0.8. On day 2, only two variables, focused and productive, had p-values under 0.05.</a:t>
            </a: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r>
              <a:rPr lang="en-US" sz="2800" dirty="0">
                <a:effectLst/>
                <a:latin typeface="Arial" panose="020B0604020202020204" pitchFamily="34" charset="0"/>
                <a:ea typeface="Arial" panose="020B0604020202020204" pitchFamily="34" charset="0"/>
              </a:rPr>
              <a:t>In the long-term study, which compared the batteries from pre- and post-study, the original nine domains were tested for 63 participants. A boxplot and violin plot was graphed for each section of the nine domains below. </a:t>
            </a:r>
          </a:p>
          <a:p>
            <a:pPr marR="0" lvl="0" algn="l" defTabSz="914400" rtl="0" eaLnBrk="1" fontAlgn="auto" latinLnBrk="0" hangingPunct="1">
              <a:lnSpc>
                <a:spcPct val="100000"/>
              </a:lnSpc>
              <a:spcBef>
                <a:spcPts val="1157"/>
              </a:spcBef>
              <a:spcAft>
                <a:spcPts val="0"/>
              </a:spcAft>
              <a:buClrTx/>
              <a:buSzTx/>
              <a:tabLst/>
              <a:defRPr/>
            </a:pPr>
            <a:endParaRPr lang="en-US" sz="2800" dirty="0">
              <a:effectLst/>
              <a:latin typeface="Arial" panose="020B0604020202020204" pitchFamily="34" charset="0"/>
              <a:ea typeface="Arial" panose="020B0604020202020204" pitchFamily="34" charset="0"/>
            </a:endParaRPr>
          </a:p>
          <a:p>
            <a:pPr marL="457200" marR="0" lvl="0" indent="-457200" algn="l" defTabSz="914400" rtl="0" eaLnBrk="1" fontAlgn="auto" latinLnBrk="0" hangingPunct="1">
              <a:lnSpc>
                <a:spcPct val="100000"/>
              </a:lnSpc>
              <a:spcBef>
                <a:spcPts val="1157"/>
              </a:spcBef>
              <a:spcAft>
                <a:spcPts val="0"/>
              </a:spcAft>
              <a:buClrTx/>
              <a:buSzTx/>
              <a:buFont typeface="Arial" panose="020B0604020202020204" pitchFamily="34" charset="0"/>
              <a:buChar char="•"/>
              <a:tabLst/>
              <a:defRPr/>
            </a:pPr>
            <a:r>
              <a:rPr lang="en-US" sz="2800" dirty="0">
                <a:effectLst/>
                <a:latin typeface="Arial" panose="020B0604020202020204" pitchFamily="34" charset="0"/>
                <a:ea typeface="Arial" panose="020B0604020202020204" pitchFamily="34" charset="0"/>
              </a:rPr>
              <a:t>The researchers also calculated p-values for each variable. DASS Depression (mental health domain; p = 0.001), DASS Stress (mental health domain; p = 0.004), MWQ (attention domain; p = 0.047), Neuroticism (personality domain; p = 0.027), and TAS Total (absorption domain; p &lt; 0.001) had p-values under 0.05. </a:t>
            </a:r>
          </a:p>
        </p:txBody>
      </p:sp>
      <p:sp>
        <p:nvSpPr>
          <p:cNvPr id="54" name="CustomShape 14"/>
          <p:cNvSpPr/>
          <p:nvPr/>
        </p:nvSpPr>
        <p:spPr>
          <a:xfrm>
            <a:off x="19712525" y="30899771"/>
            <a:ext cx="12330000" cy="723396"/>
          </a:xfrm>
          <a:prstGeom prst="rect">
            <a:avLst/>
          </a:prstGeom>
          <a:noFill/>
          <a:ln w="0">
            <a:noFill/>
          </a:ln>
        </p:spPr>
        <p:style>
          <a:lnRef idx="0">
            <a:scrgbClr r="0" g="0" b="0"/>
          </a:lnRef>
          <a:fillRef idx="0">
            <a:scrgbClr r="0" g="0" b="0"/>
          </a:fillRef>
          <a:effectRef idx="0">
            <a:scrgbClr r="0" g="0" b="0"/>
          </a:effectRef>
          <a:fontRef idx="minor"/>
        </p:style>
        <p:txBody>
          <a:bodyPr lIns="0" tIns="38160" rIns="0" bIns="38160">
            <a:spAutoFit/>
          </a:bodyPr>
          <a:lstStyle/>
          <a:p>
            <a:pPr>
              <a:lnSpc>
                <a:spcPct val="100000"/>
              </a:lnSpc>
              <a:spcBef>
                <a:spcPts val="814"/>
              </a:spcBef>
            </a:pPr>
            <a:r>
              <a:rPr lang="en-US" sz="2100" b="0" i="1" strike="noStrike" spc="-1" dirty="0">
                <a:solidFill>
                  <a:srgbClr val="000000"/>
                </a:solidFill>
                <a:latin typeface="Times New Roman"/>
                <a:ea typeface="DejaVu Sans"/>
              </a:rPr>
              <a:t>This table shows the numerical values of the figure above it. It shows the value of the dose day and two days after in comparison to the baseline. </a:t>
            </a:r>
            <a:endParaRPr lang="en-US" sz="2100" b="0" strike="noStrike" spc="-1" dirty="0">
              <a:latin typeface="Arial"/>
            </a:endParaRPr>
          </a:p>
        </p:txBody>
      </p:sp>
      <p:sp>
        <p:nvSpPr>
          <p:cNvPr id="55" name="CustomShape 15"/>
          <p:cNvSpPr/>
          <p:nvPr/>
        </p:nvSpPr>
        <p:spPr>
          <a:xfrm>
            <a:off x="34664760" y="7588440"/>
            <a:ext cx="15718536" cy="14311060"/>
          </a:xfrm>
          <a:prstGeom prst="rect">
            <a:avLst/>
          </a:prstGeom>
          <a:solidFill>
            <a:schemeClr val="bg1"/>
          </a:solidFill>
          <a:ln w="9525">
            <a:solidFill>
              <a:schemeClr val="tx1"/>
            </a:solidFill>
            <a:miter/>
          </a:ln>
        </p:spPr>
        <p:style>
          <a:lnRef idx="0">
            <a:scrgbClr r="0" g="0" b="0"/>
          </a:lnRef>
          <a:fillRef idx="0">
            <a:scrgbClr r="0" g="0" b="0"/>
          </a:fillRef>
          <a:effectRef idx="0">
            <a:scrgbClr r="0" g="0" b="0"/>
          </a:effectRef>
          <a:fontRef idx="minor"/>
        </p:style>
        <p:txBody>
          <a:bodyPr lIns="299160" tIns="299160" rIns="299160" bIns="299160">
            <a:noAutofit/>
          </a:bodyPr>
          <a:lstStyle/>
          <a:p>
            <a:pPr marL="0" marR="0" lvl="0" indent="0" algn="l" defTabSz="914400" rtl="0" eaLnBrk="1" fontAlgn="auto" latinLnBrk="0" hangingPunct="1">
              <a:lnSpc>
                <a:spcPct val="100000"/>
              </a:lnSpc>
              <a:spcBef>
                <a:spcPts val="1670"/>
              </a:spcBef>
              <a:spcAft>
                <a:spcPts val="0"/>
              </a:spcAft>
              <a:buClrTx/>
              <a:buSzTx/>
              <a:buFontTx/>
              <a:buNone/>
              <a:tabLst/>
              <a:defRPr/>
            </a:pPr>
            <a:endParaRPr lang="en-US" sz="2320" b="0" strike="noStrike" spc="-1" dirty="0">
              <a:latin typeface="Arial"/>
            </a:endParaRPr>
          </a:p>
        </p:txBody>
      </p:sp>
      <p:sp>
        <p:nvSpPr>
          <p:cNvPr id="60" name="CustomShape 20"/>
          <p:cNvSpPr/>
          <p:nvPr/>
        </p:nvSpPr>
        <p:spPr>
          <a:xfrm>
            <a:off x="34664760" y="22996111"/>
            <a:ext cx="15718536" cy="3576583"/>
          </a:xfrm>
          <a:prstGeom prst="rect">
            <a:avLst/>
          </a:prstGeom>
          <a:solidFill>
            <a:schemeClr val="bg1"/>
          </a:solidFill>
          <a:ln w="9525">
            <a:solidFill>
              <a:schemeClr val="tx1"/>
            </a:solidFill>
            <a:miter/>
          </a:ln>
        </p:spPr>
        <p:style>
          <a:lnRef idx="0">
            <a:scrgbClr r="0" g="0" b="0"/>
          </a:lnRef>
          <a:fillRef idx="0">
            <a:scrgbClr r="0" g="0" b="0"/>
          </a:fillRef>
          <a:effectRef idx="0">
            <a:scrgbClr r="0" g="0" b="0"/>
          </a:effectRef>
          <a:fontRef idx="minor"/>
        </p:style>
        <p:txBody>
          <a:bodyPr lIns="299160" tIns="299160" rIns="299160" bIns="299160">
            <a:noAutofit/>
          </a:bodyPr>
          <a:lstStyle/>
          <a:p>
            <a:pPr>
              <a:lnSpc>
                <a:spcPct val="100000"/>
              </a:lnSpc>
              <a:spcBef>
                <a:spcPts val="1670"/>
              </a:spcBef>
            </a:pPr>
            <a:r>
              <a:rPr lang="en-US" sz="3400" b="1" strike="noStrike" spc="-1" dirty="0">
                <a:solidFill>
                  <a:srgbClr val="A50021"/>
                </a:solidFill>
                <a:latin typeface="Arial"/>
                <a:ea typeface="DejaVu Sans"/>
              </a:rPr>
              <a:t>Conclusion:</a:t>
            </a:r>
            <a:endParaRPr lang="en-US" sz="3400" b="0" strike="noStrike" spc="-1" dirty="0">
              <a:latin typeface="Arial"/>
            </a:endParaRPr>
          </a:p>
          <a:p>
            <a:pPr>
              <a:lnSpc>
                <a:spcPct val="100000"/>
              </a:lnSpc>
              <a:spcBef>
                <a:spcPts val="1157"/>
              </a:spcBef>
            </a:pPr>
            <a:r>
              <a:rPr lang="en-US" sz="2800" b="0" strike="noStrike" spc="-1" dirty="0">
                <a:solidFill>
                  <a:srgbClr val="000000"/>
                </a:solidFill>
                <a:latin typeface="Arial"/>
                <a:ea typeface="DejaVu Sans"/>
              </a:rPr>
              <a:t>This study shows researchers just the beginning of a new world of possibilities from </a:t>
            </a:r>
            <a:r>
              <a:rPr lang="en-US" sz="2800" b="0" strike="noStrike" spc="-1" dirty="0" err="1">
                <a:solidFill>
                  <a:srgbClr val="000000"/>
                </a:solidFill>
                <a:latin typeface="Arial"/>
                <a:ea typeface="DejaVu Sans"/>
              </a:rPr>
              <a:t>microdosing</a:t>
            </a:r>
            <a:r>
              <a:rPr lang="en-US" sz="2800" b="0" strike="noStrike" spc="-1" dirty="0">
                <a:solidFill>
                  <a:srgbClr val="000000"/>
                </a:solidFill>
                <a:latin typeface="Arial"/>
                <a:ea typeface="DejaVu Sans"/>
              </a:rPr>
              <a:t> psychedelics. Out of the nine domains tested, four of them had variables that were significantly changed during the experiment. Even though the results are not accurate given the circumstances, this study still proves that </a:t>
            </a:r>
            <a:r>
              <a:rPr lang="en-US" sz="2800" b="0" strike="noStrike" spc="-1" dirty="0" err="1">
                <a:solidFill>
                  <a:srgbClr val="000000"/>
                </a:solidFill>
                <a:latin typeface="Arial"/>
                <a:ea typeface="DejaVu Sans"/>
              </a:rPr>
              <a:t>microdosing</a:t>
            </a:r>
            <a:r>
              <a:rPr lang="en-US" sz="2800" b="0" strike="noStrike" spc="-1" dirty="0">
                <a:solidFill>
                  <a:srgbClr val="000000"/>
                </a:solidFill>
                <a:latin typeface="Arial"/>
                <a:ea typeface="DejaVu Sans"/>
              </a:rPr>
              <a:t> does impact people’s lifestyles and often improves their well-being. It is a great start to a subject that is difficult to test.  </a:t>
            </a:r>
            <a:endParaRPr lang="en-US" sz="2800" b="0" strike="noStrike" spc="-1" dirty="0">
              <a:latin typeface="Arial"/>
            </a:endParaRPr>
          </a:p>
        </p:txBody>
      </p:sp>
      <p:sp>
        <p:nvSpPr>
          <p:cNvPr id="61" name="CustomShape 21"/>
          <p:cNvSpPr/>
          <p:nvPr/>
        </p:nvSpPr>
        <p:spPr>
          <a:xfrm>
            <a:off x="34664760" y="27669305"/>
            <a:ext cx="15718536" cy="3510712"/>
          </a:xfrm>
          <a:prstGeom prst="rect">
            <a:avLst/>
          </a:prstGeom>
          <a:solidFill>
            <a:schemeClr val="bg1"/>
          </a:solidFill>
          <a:ln w="9525">
            <a:solidFill>
              <a:schemeClr val="tx1"/>
            </a:solidFill>
            <a:miter/>
          </a:ln>
        </p:spPr>
        <p:style>
          <a:lnRef idx="0">
            <a:scrgbClr r="0" g="0" b="0"/>
          </a:lnRef>
          <a:fillRef idx="0">
            <a:scrgbClr r="0" g="0" b="0"/>
          </a:fillRef>
          <a:effectRef idx="0">
            <a:scrgbClr r="0" g="0" b="0"/>
          </a:effectRef>
          <a:fontRef idx="minor"/>
        </p:style>
        <p:txBody>
          <a:bodyPr lIns="299160" tIns="299160" rIns="299160" bIns="299160">
            <a:noAutofit/>
          </a:bodyPr>
          <a:lstStyle/>
          <a:p>
            <a:pPr>
              <a:lnSpc>
                <a:spcPct val="100000"/>
              </a:lnSpc>
              <a:spcBef>
                <a:spcPts val="1670"/>
              </a:spcBef>
            </a:pPr>
            <a:r>
              <a:rPr lang="en-US" sz="3400" b="1" strike="noStrike" spc="-1" dirty="0">
                <a:solidFill>
                  <a:srgbClr val="A50021"/>
                </a:solidFill>
                <a:latin typeface="Arial"/>
                <a:ea typeface="DejaVu Sans"/>
              </a:rPr>
              <a:t>Acknowledgment:</a:t>
            </a:r>
            <a:endParaRPr lang="en-US" sz="3400" b="0" strike="noStrike" spc="-1" dirty="0">
              <a:latin typeface="Arial"/>
            </a:endParaRPr>
          </a:p>
          <a:p>
            <a:pPr>
              <a:lnSpc>
                <a:spcPct val="100000"/>
              </a:lnSpc>
              <a:spcBef>
                <a:spcPts val="1157"/>
              </a:spcBef>
            </a:pPr>
            <a:r>
              <a:rPr lang="en-US" sz="2800" b="0" strike="noStrike" spc="-1" dirty="0">
                <a:solidFill>
                  <a:srgbClr val="000000"/>
                </a:solidFill>
                <a:latin typeface="Arial"/>
                <a:ea typeface="DejaVu Sans"/>
              </a:rPr>
              <a:t>This research paper could not have been completed without the hard work shown by Vince </a:t>
            </a:r>
            <a:r>
              <a:rPr lang="en-US" sz="2800" b="0" strike="noStrike" spc="-1" dirty="0" err="1">
                <a:solidFill>
                  <a:srgbClr val="000000"/>
                </a:solidFill>
                <a:latin typeface="Arial"/>
                <a:ea typeface="DejaVu Sans"/>
              </a:rPr>
              <a:t>Polito</a:t>
            </a:r>
            <a:r>
              <a:rPr lang="en-US" sz="2800" b="0" strike="noStrike" spc="-1" dirty="0">
                <a:solidFill>
                  <a:srgbClr val="000000"/>
                </a:solidFill>
                <a:latin typeface="Arial"/>
                <a:ea typeface="DejaVu Sans"/>
              </a:rPr>
              <a:t> and Richard J. Stevenson. Their time and effort are greatly appreciated and acknowledged. Furthermore, the dedication shown by the participants in this study is appreciated as well. Their willingness to assist the scientific community by compromising some of their valuable time is admirable.</a:t>
            </a:r>
            <a:endParaRPr lang="en-US" sz="2800" b="0" strike="noStrike" spc="-1" dirty="0">
              <a:latin typeface="Arial"/>
            </a:endParaRPr>
          </a:p>
        </p:txBody>
      </p:sp>
      <p:sp>
        <p:nvSpPr>
          <p:cNvPr id="62" name="CustomShape 22"/>
          <p:cNvSpPr/>
          <p:nvPr/>
        </p:nvSpPr>
        <p:spPr>
          <a:xfrm>
            <a:off x="360" y="37950480"/>
            <a:ext cx="51204600" cy="474480"/>
          </a:xfrm>
          <a:prstGeom prst="rect">
            <a:avLst/>
          </a:prstGeom>
          <a:solidFill>
            <a:srgbClr val="E2A52E"/>
          </a:solidFill>
          <a:ln w="0">
            <a:noFill/>
          </a:ln>
        </p:spPr>
        <p:style>
          <a:lnRef idx="0">
            <a:scrgbClr r="0" g="0" b="0"/>
          </a:lnRef>
          <a:fillRef idx="0">
            <a:scrgbClr r="0" g="0" b="0"/>
          </a:fillRef>
          <a:effectRef idx="0">
            <a:scrgbClr r="0" g="0" b="0"/>
          </a:effectRef>
          <a:fontRef idx="minor"/>
        </p:style>
      </p:sp>
      <p:sp>
        <p:nvSpPr>
          <p:cNvPr id="28" name="CustomShape 21">
            <a:extLst>
              <a:ext uri="{FF2B5EF4-FFF2-40B4-BE49-F238E27FC236}">
                <a16:creationId xmlns:a16="http://schemas.microsoft.com/office/drawing/2014/main" id="{057F90C6-A9D2-4114-9A00-69267A12D347}"/>
              </a:ext>
            </a:extLst>
          </p:cNvPr>
          <p:cNvSpPr/>
          <p:nvPr/>
        </p:nvSpPr>
        <p:spPr>
          <a:xfrm>
            <a:off x="34664760" y="32276628"/>
            <a:ext cx="15718536" cy="5148612"/>
          </a:xfrm>
          <a:prstGeom prst="rect">
            <a:avLst/>
          </a:prstGeom>
          <a:solidFill>
            <a:schemeClr val="bg1"/>
          </a:solidFill>
          <a:ln w="9525">
            <a:solidFill>
              <a:schemeClr val="tx1"/>
            </a:solidFill>
            <a:miter/>
          </a:ln>
        </p:spPr>
        <p:style>
          <a:lnRef idx="0">
            <a:scrgbClr r="0" g="0" b="0"/>
          </a:lnRef>
          <a:fillRef idx="0">
            <a:scrgbClr r="0" g="0" b="0"/>
          </a:fillRef>
          <a:effectRef idx="0">
            <a:scrgbClr r="0" g="0" b="0"/>
          </a:effectRef>
          <a:fontRef idx="minor"/>
        </p:style>
        <p:txBody>
          <a:bodyPr lIns="299160" tIns="299160" rIns="299160" bIns="299160">
            <a:noAutofit/>
          </a:bodyPr>
          <a:lstStyle/>
          <a:p>
            <a:pPr>
              <a:lnSpc>
                <a:spcPct val="100000"/>
              </a:lnSpc>
              <a:spcBef>
                <a:spcPts val="1670"/>
              </a:spcBef>
            </a:pPr>
            <a:r>
              <a:rPr lang="en-US" sz="3400" b="1" strike="noStrike" spc="-1" dirty="0">
                <a:solidFill>
                  <a:srgbClr val="A50021"/>
                </a:solidFill>
                <a:latin typeface="Arial"/>
                <a:ea typeface="DejaVu Sans"/>
              </a:rPr>
              <a:t>Refere</a:t>
            </a:r>
            <a:r>
              <a:rPr lang="en-US" sz="3400" b="1" spc="-1" dirty="0">
                <a:solidFill>
                  <a:srgbClr val="A50021"/>
                </a:solidFill>
                <a:latin typeface="Arial"/>
                <a:ea typeface="DejaVu Sans"/>
              </a:rPr>
              <a:t>nces</a:t>
            </a:r>
            <a:r>
              <a:rPr lang="en-US" sz="3400" b="1" strike="noStrike" spc="-1" dirty="0">
                <a:solidFill>
                  <a:srgbClr val="A50021"/>
                </a:solidFill>
                <a:latin typeface="Arial"/>
                <a:ea typeface="DejaVu Sans"/>
              </a:rPr>
              <a:t>:</a:t>
            </a:r>
            <a:endParaRPr lang="en-US" sz="3400" b="0" strike="noStrike" spc="-1" dirty="0">
              <a:latin typeface="Arial"/>
            </a:endParaRPr>
          </a:p>
          <a:p>
            <a:pPr marL="514350" indent="-514350">
              <a:lnSpc>
                <a:spcPct val="100000"/>
              </a:lnSpc>
              <a:spcBef>
                <a:spcPts val="1157"/>
              </a:spcBef>
              <a:buAutoNum type="arabicPeriod"/>
            </a:pPr>
            <a:r>
              <a:rPr lang="en-US" sz="2800" b="0" strike="noStrike" spc="-1" dirty="0" err="1">
                <a:solidFill>
                  <a:srgbClr val="000000"/>
                </a:solidFill>
                <a:latin typeface="Arial"/>
                <a:ea typeface="DejaVu Sans"/>
              </a:rPr>
              <a:t>Kuypers</a:t>
            </a:r>
            <a:r>
              <a:rPr lang="en-US" sz="2800" b="0" strike="noStrike" spc="-1" dirty="0">
                <a:solidFill>
                  <a:srgbClr val="000000"/>
                </a:solidFill>
                <a:latin typeface="Arial"/>
                <a:ea typeface="DejaVu Sans"/>
              </a:rPr>
              <a:t>, K. P. (2020). The therapeutic potential of </a:t>
            </a:r>
            <a:r>
              <a:rPr lang="en-US" sz="2800" b="0" strike="noStrike" spc="-1" dirty="0" err="1">
                <a:solidFill>
                  <a:srgbClr val="000000"/>
                </a:solidFill>
                <a:latin typeface="Arial"/>
                <a:ea typeface="DejaVu Sans"/>
              </a:rPr>
              <a:t>microdosing</a:t>
            </a:r>
            <a:r>
              <a:rPr lang="en-US" sz="2800" b="0" strike="noStrike" spc="-1" dirty="0">
                <a:solidFill>
                  <a:srgbClr val="000000"/>
                </a:solidFill>
                <a:latin typeface="Arial"/>
                <a:ea typeface="DejaVu Sans"/>
              </a:rPr>
              <a:t> psychedelics in depression. 	Sage Journals, 10, 1177.</a:t>
            </a:r>
          </a:p>
          <a:p>
            <a:pPr marL="514350" indent="-514350">
              <a:lnSpc>
                <a:spcPct val="100000"/>
              </a:lnSpc>
              <a:spcBef>
                <a:spcPts val="1157"/>
              </a:spcBef>
              <a:buAutoNum type="arabicPeriod"/>
            </a:pPr>
            <a:r>
              <a:rPr lang="en-US" sz="2800" b="0" strike="noStrike" spc="-1" dirty="0" err="1">
                <a:solidFill>
                  <a:srgbClr val="000000"/>
                </a:solidFill>
                <a:latin typeface="Arial"/>
                <a:ea typeface="DejaVu Sans"/>
              </a:rPr>
              <a:t>Polito</a:t>
            </a:r>
            <a:r>
              <a:rPr lang="en-US" sz="2800" b="0" strike="noStrike" spc="-1" dirty="0">
                <a:solidFill>
                  <a:srgbClr val="000000"/>
                </a:solidFill>
                <a:latin typeface="Arial"/>
                <a:ea typeface="DejaVu Sans"/>
              </a:rPr>
              <a:t>, V., Stevenson, R. J. (2019). A systematic study of </a:t>
            </a:r>
            <a:r>
              <a:rPr lang="en-US" sz="2800" b="0" strike="noStrike" spc="-1" dirty="0" err="1">
                <a:solidFill>
                  <a:srgbClr val="000000"/>
                </a:solidFill>
                <a:latin typeface="Arial"/>
                <a:ea typeface="DejaVu Sans"/>
              </a:rPr>
              <a:t>microdosing</a:t>
            </a:r>
            <a:r>
              <a:rPr lang="en-US" sz="2800" b="0" strike="noStrike" spc="-1" dirty="0">
                <a:solidFill>
                  <a:srgbClr val="000000"/>
                </a:solidFill>
                <a:latin typeface="Arial"/>
                <a:ea typeface="DejaVu Sans"/>
              </a:rPr>
              <a:t> psychedelics. </a:t>
            </a:r>
            <a:r>
              <a:rPr lang="en-US" sz="2800" b="0" strike="noStrike" spc="-1" dirty="0" err="1">
                <a:solidFill>
                  <a:srgbClr val="000000"/>
                </a:solidFill>
                <a:latin typeface="Arial"/>
                <a:ea typeface="DejaVu Sans"/>
              </a:rPr>
              <a:t>Plos</a:t>
            </a:r>
            <a:r>
              <a:rPr lang="en-US" sz="2800" spc="-1" dirty="0">
                <a:solidFill>
                  <a:srgbClr val="000000"/>
                </a:solidFill>
                <a:latin typeface="Arial"/>
                <a:ea typeface="DejaVu Sans"/>
              </a:rPr>
              <a:t> 	</a:t>
            </a:r>
            <a:r>
              <a:rPr lang="en-US" sz="2800" b="0" strike="noStrike" spc="-1" dirty="0">
                <a:solidFill>
                  <a:srgbClr val="000000"/>
                </a:solidFill>
                <a:latin typeface="Arial"/>
                <a:ea typeface="DejaVu Sans"/>
              </a:rPr>
              <a:t>One, 14(2), 0211023.</a:t>
            </a:r>
          </a:p>
          <a:p>
            <a:pPr marL="514350" indent="-514350">
              <a:lnSpc>
                <a:spcPct val="100000"/>
              </a:lnSpc>
              <a:spcBef>
                <a:spcPts val="1157"/>
              </a:spcBef>
              <a:buAutoNum type="arabicPeriod" startAt="3"/>
            </a:pPr>
            <a:r>
              <a:rPr lang="en-US" sz="2800" b="0" strike="noStrike" spc="-1" dirty="0">
                <a:solidFill>
                  <a:srgbClr val="000000"/>
                </a:solidFill>
                <a:latin typeface="Arial"/>
                <a:ea typeface="DejaVu Sans"/>
              </a:rPr>
              <a:t>Murphy, R. J., Sumner, R. L., Evans, W., Menkes, D., Lambrecht, I., Ponton, R., </a:t>
            </a:r>
            <a:r>
              <a:rPr lang="en-US" sz="2800" b="0" strike="noStrike" spc="-1" dirty="0" err="1">
                <a:solidFill>
                  <a:srgbClr val="000000"/>
                </a:solidFill>
                <a:latin typeface="Arial"/>
                <a:ea typeface="DejaVu Sans"/>
              </a:rPr>
              <a:t>Sundram</a:t>
            </a:r>
            <a:r>
              <a:rPr lang="en-US" sz="2800" b="0" strike="noStrike" spc="-1" dirty="0">
                <a:solidFill>
                  <a:srgbClr val="000000"/>
                </a:solidFill>
                <a:latin typeface="Arial"/>
                <a:ea typeface="DejaVu Sans"/>
              </a:rPr>
              <a:t>, F., 	</a:t>
            </a:r>
            <a:r>
              <a:rPr lang="en-US" sz="2800" b="0" strike="noStrike" spc="-1" dirty="0" err="1">
                <a:solidFill>
                  <a:srgbClr val="000000"/>
                </a:solidFill>
                <a:latin typeface="Arial"/>
                <a:ea typeface="DejaVu Sans"/>
              </a:rPr>
              <a:t>Hoeh</a:t>
            </a:r>
            <a:r>
              <a:rPr lang="en-US" sz="2800" b="0" strike="noStrike" spc="-1" dirty="0">
                <a:solidFill>
                  <a:srgbClr val="000000"/>
                </a:solidFill>
                <a:latin typeface="Arial"/>
                <a:ea typeface="DejaVu Sans"/>
              </a:rPr>
              <a:t>, N., Ram, S., Reynolds, L., </a:t>
            </a:r>
            <a:r>
              <a:rPr lang="en-US" sz="2800" b="0" strike="noStrike" spc="-1" dirty="0" err="1">
                <a:solidFill>
                  <a:srgbClr val="000000"/>
                </a:solidFill>
                <a:latin typeface="Arial"/>
                <a:ea typeface="DejaVu Sans"/>
              </a:rPr>
              <a:t>Muthukumaraswamy</a:t>
            </a:r>
            <a:r>
              <a:rPr lang="en-US" sz="2800" b="0" strike="noStrike" spc="-1" dirty="0">
                <a:solidFill>
                  <a:srgbClr val="000000"/>
                </a:solidFill>
                <a:latin typeface="Arial"/>
                <a:ea typeface="DejaVu Sans"/>
              </a:rPr>
              <a:t>, S. (2021). MDLSD: study protocol 	for a </a:t>
            </a:r>
            <a:r>
              <a:rPr lang="en-US" sz="2800" b="0" strike="noStrike" spc="-1" dirty="0" err="1">
                <a:solidFill>
                  <a:srgbClr val="000000"/>
                </a:solidFill>
                <a:latin typeface="Arial"/>
                <a:ea typeface="DejaVu Sans"/>
              </a:rPr>
              <a:t>randomised</a:t>
            </a:r>
            <a:r>
              <a:rPr lang="en-US" sz="2800" b="0" strike="noStrike" spc="-1" dirty="0">
                <a:solidFill>
                  <a:srgbClr val="000000"/>
                </a:solidFill>
                <a:latin typeface="Arial"/>
                <a:ea typeface="DejaVu Sans"/>
              </a:rPr>
              <a:t> double-masked, placebo-controlled trial of repeated </a:t>
            </a:r>
            <a:r>
              <a:rPr lang="en-US" sz="2800" b="0" strike="noStrike" spc="-1" dirty="0" err="1">
                <a:solidFill>
                  <a:srgbClr val="000000"/>
                </a:solidFill>
                <a:latin typeface="Arial"/>
                <a:ea typeface="DejaVu Sans"/>
              </a:rPr>
              <a:t>microdoses</a:t>
            </a:r>
            <a:r>
              <a:rPr lang="en-US" sz="2800" b="0" strike="noStrike" spc="-1" dirty="0">
                <a:solidFill>
                  <a:srgbClr val="000000"/>
                </a:solidFill>
                <a:latin typeface="Arial"/>
                <a:ea typeface="DejaVu Sans"/>
              </a:rPr>
              <a:t> of LSD in 	healthy volunteers. Trials, 22(1), 1-15.</a:t>
            </a:r>
          </a:p>
        </p:txBody>
      </p:sp>
      <p:pic>
        <p:nvPicPr>
          <p:cNvPr id="5" name="Picture 4">
            <a:extLst>
              <a:ext uri="{FF2B5EF4-FFF2-40B4-BE49-F238E27FC236}">
                <a16:creationId xmlns:a16="http://schemas.microsoft.com/office/drawing/2014/main" id="{E2D941FB-507B-458C-B2F3-3025D7C01B72}"/>
              </a:ext>
            </a:extLst>
          </p:cNvPr>
          <p:cNvPicPr preferRelativeResize="0">
            <a:picLocks/>
          </p:cNvPicPr>
          <p:nvPr/>
        </p:nvPicPr>
        <p:blipFill>
          <a:blip r:embed="rId4"/>
          <a:stretch>
            <a:fillRect/>
          </a:stretch>
        </p:blipFill>
        <p:spPr>
          <a:xfrm>
            <a:off x="19712525" y="19678212"/>
            <a:ext cx="12326112" cy="4197096"/>
          </a:xfrm>
          <a:prstGeom prst="rect">
            <a:avLst/>
          </a:prstGeom>
        </p:spPr>
      </p:pic>
      <p:pic>
        <p:nvPicPr>
          <p:cNvPr id="6" name="Picture 5">
            <a:extLst>
              <a:ext uri="{FF2B5EF4-FFF2-40B4-BE49-F238E27FC236}">
                <a16:creationId xmlns:a16="http://schemas.microsoft.com/office/drawing/2014/main" id="{1C18B08B-084F-4E0C-9EB1-4ADE802CADFD}"/>
              </a:ext>
            </a:extLst>
          </p:cNvPr>
          <p:cNvPicPr preferRelativeResize="0">
            <a:picLocks/>
          </p:cNvPicPr>
          <p:nvPr/>
        </p:nvPicPr>
        <p:blipFill>
          <a:blip r:embed="rId5"/>
          <a:stretch>
            <a:fillRect/>
          </a:stretch>
        </p:blipFill>
        <p:spPr>
          <a:xfrm>
            <a:off x="19708637" y="25898770"/>
            <a:ext cx="12326112" cy="4197096"/>
          </a:xfrm>
          <a:prstGeom prst="rect">
            <a:avLst/>
          </a:prstGeom>
        </p:spPr>
      </p:pic>
      <p:pic>
        <p:nvPicPr>
          <p:cNvPr id="7" name="Picture 6">
            <a:extLst>
              <a:ext uri="{FF2B5EF4-FFF2-40B4-BE49-F238E27FC236}">
                <a16:creationId xmlns:a16="http://schemas.microsoft.com/office/drawing/2014/main" id="{8FFF97A4-9892-417B-9147-85C6685BEE69}"/>
              </a:ext>
            </a:extLst>
          </p:cNvPr>
          <p:cNvPicPr preferRelativeResize="0">
            <a:picLocks/>
          </p:cNvPicPr>
          <p:nvPr/>
        </p:nvPicPr>
        <p:blipFill>
          <a:blip r:embed="rId6"/>
          <a:stretch>
            <a:fillRect/>
          </a:stretch>
        </p:blipFill>
        <p:spPr>
          <a:xfrm>
            <a:off x="36460584" y="8572028"/>
            <a:ext cx="12326112" cy="4197096"/>
          </a:xfrm>
          <a:prstGeom prst="rect">
            <a:avLst/>
          </a:prstGeom>
        </p:spPr>
      </p:pic>
      <p:pic>
        <p:nvPicPr>
          <p:cNvPr id="8" name="Picture 7">
            <a:extLst>
              <a:ext uri="{FF2B5EF4-FFF2-40B4-BE49-F238E27FC236}">
                <a16:creationId xmlns:a16="http://schemas.microsoft.com/office/drawing/2014/main" id="{3F0A4787-779C-45F6-A04A-6DD842C6B9BD}"/>
              </a:ext>
            </a:extLst>
          </p:cNvPr>
          <p:cNvPicPr preferRelativeResize="0">
            <a:picLocks/>
          </p:cNvPicPr>
          <p:nvPr/>
        </p:nvPicPr>
        <p:blipFill>
          <a:blip r:embed="rId7"/>
          <a:stretch>
            <a:fillRect/>
          </a:stretch>
        </p:blipFill>
        <p:spPr>
          <a:xfrm>
            <a:off x="36460584" y="15196851"/>
            <a:ext cx="12326112" cy="4197096"/>
          </a:xfrm>
          <a:prstGeom prst="rect">
            <a:avLst/>
          </a:prstGeom>
        </p:spPr>
      </p:pic>
      <p:pic>
        <p:nvPicPr>
          <p:cNvPr id="9" name="Picture 8">
            <a:extLst>
              <a:ext uri="{FF2B5EF4-FFF2-40B4-BE49-F238E27FC236}">
                <a16:creationId xmlns:a16="http://schemas.microsoft.com/office/drawing/2014/main" id="{86CFE8C5-663F-48CA-8273-B6362D178E3C}"/>
              </a:ext>
            </a:extLst>
          </p:cNvPr>
          <p:cNvPicPr preferRelativeResize="0">
            <a:picLocks/>
          </p:cNvPicPr>
          <p:nvPr/>
        </p:nvPicPr>
        <p:blipFill>
          <a:blip r:embed="rId8"/>
          <a:stretch>
            <a:fillRect/>
          </a:stretch>
        </p:blipFill>
        <p:spPr>
          <a:xfrm>
            <a:off x="2940804" y="28912235"/>
            <a:ext cx="12326112" cy="4197096"/>
          </a:xfrm>
          <a:prstGeom prst="rect">
            <a:avLst/>
          </a:prstGeom>
        </p:spPr>
      </p:pic>
      <p:pic>
        <p:nvPicPr>
          <p:cNvPr id="10" name="Picture 9">
            <a:extLst>
              <a:ext uri="{FF2B5EF4-FFF2-40B4-BE49-F238E27FC236}">
                <a16:creationId xmlns:a16="http://schemas.microsoft.com/office/drawing/2014/main" id="{D9419D6D-7730-4F80-9466-A115051DEC6C}"/>
              </a:ext>
            </a:extLst>
          </p:cNvPr>
          <p:cNvPicPr preferRelativeResize="0">
            <a:picLocks/>
          </p:cNvPicPr>
          <p:nvPr/>
        </p:nvPicPr>
        <p:blipFill>
          <a:blip r:embed="rId9"/>
          <a:stretch>
            <a:fillRect/>
          </a:stretch>
        </p:blipFill>
        <p:spPr>
          <a:xfrm>
            <a:off x="19712525" y="8676932"/>
            <a:ext cx="12326112" cy="4197096"/>
          </a:xfrm>
          <a:prstGeom prst="rect">
            <a:avLst/>
          </a:prstGeom>
        </p:spPr>
      </p:pic>
      <p:sp>
        <p:nvSpPr>
          <p:cNvPr id="38" name="CustomShape 14">
            <a:extLst>
              <a:ext uri="{FF2B5EF4-FFF2-40B4-BE49-F238E27FC236}">
                <a16:creationId xmlns:a16="http://schemas.microsoft.com/office/drawing/2014/main" id="{2712248D-CF2F-407F-B8B4-6817B73FA0E8}"/>
              </a:ext>
            </a:extLst>
          </p:cNvPr>
          <p:cNvSpPr/>
          <p:nvPr/>
        </p:nvSpPr>
        <p:spPr>
          <a:xfrm>
            <a:off x="36456696" y="13546395"/>
            <a:ext cx="12330000" cy="400231"/>
          </a:xfrm>
          <a:prstGeom prst="rect">
            <a:avLst/>
          </a:prstGeom>
          <a:noFill/>
          <a:ln w="0">
            <a:noFill/>
          </a:ln>
        </p:spPr>
        <p:style>
          <a:lnRef idx="0">
            <a:scrgbClr r="0" g="0" b="0"/>
          </a:lnRef>
          <a:fillRef idx="0">
            <a:scrgbClr r="0" g="0" b="0"/>
          </a:fillRef>
          <a:effectRef idx="0">
            <a:scrgbClr r="0" g="0" b="0"/>
          </a:effectRef>
          <a:fontRef idx="minor"/>
        </p:style>
        <p:txBody>
          <a:bodyPr lIns="0" tIns="38160" rIns="0" bIns="38160">
            <a:spAutoFit/>
          </a:bodyPr>
          <a:lstStyle/>
          <a:p>
            <a:pPr>
              <a:lnSpc>
                <a:spcPct val="100000"/>
              </a:lnSpc>
              <a:spcBef>
                <a:spcPts val="814"/>
              </a:spcBef>
            </a:pPr>
            <a:r>
              <a:rPr lang="en-US" sz="2100" i="1" dirty="0">
                <a:effectLst/>
                <a:latin typeface="Times New Roman" panose="02020603050405020304" pitchFamily="18" charset="0"/>
                <a:ea typeface="Arial" panose="020B0604020202020204" pitchFamily="34" charset="0"/>
                <a:cs typeface="Times New Roman" panose="02020603050405020304" pitchFamily="18" charset="0"/>
              </a:rPr>
              <a:t>Baseline and post-study scores compared. Starred (*) variables are statistically significant.</a:t>
            </a:r>
            <a:endParaRPr lang="en-US" sz="2100" b="0" i="1" strike="noStrike" spc="-1" dirty="0">
              <a:latin typeface="Times New Roman" panose="02020603050405020304" pitchFamily="18" charset="0"/>
              <a:cs typeface="Times New Roman" panose="02020603050405020304" pitchFamily="18" charset="0"/>
            </a:endParaRPr>
          </a:p>
        </p:txBody>
      </p:sp>
      <p:sp>
        <p:nvSpPr>
          <p:cNvPr id="63" name="CustomShape 14">
            <a:extLst>
              <a:ext uri="{FF2B5EF4-FFF2-40B4-BE49-F238E27FC236}">
                <a16:creationId xmlns:a16="http://schemas.microsoft.com/office/drawing/2014/main" id="{B2D0D04B-0F4E-4E4A-B2A0-D3557490110A}"/>
              </a:ext>
            </a:extLst>
          </p:cNvPr>
          <p:cNvSpPr/>
          <p:nvPr/>
        </p:nvSpPr>
        <p:spPr>
          <a:xfrm>
            <a:off x="36456696" y="20152894"/>
            <a:ext cx="12330000" cy="400231"/>
          </a:xfrm>
          <a:prstGeom prst="rect">
            <a:avLst/>
          </a:prstGeom>
          <a:noFill/>
          <a:ln w="0">
            <a:noFill/>
          </a:ln>
        </p:spPr>
        <p:style>
          <a:lnRef idx="0">
            <a:scrgbClr r="0" g="0" b="0"/>
          </a:lnRef>
          <a:fillRef idx="0">
            <a:scrgbClr r="0" g="0" b="0"/>
          </a:fillRef>
          <a:effectRef idx="0">
            <a:scrgbClr r="0" g="0" b="0"/>
          </a:effectRef>
          <a:fontRef idx="minor"/>
        </p:style>
        <p:txBody>
          <a:bodyPr lIns="0" tIns="38160" rIns="0" bIns="38160">
            <a:spAutoFit/>
          </a:bodyPr>
          <a:lstStyle/>
          <a:p>
            <a:pPr>
              <a:lnSpc>
                <a:spcPct val="100000"/>
              </a:lnSpc>
              <a:spcBef>
                <a:spcPts val="814"/>
              </a:spcBef>
            </a:pPr>
            <a:r>
              <a:rPr lang="en-US" sz="2100" b="0" i="1" strike="noStrike" spc="-1" dirty="0">
                <a:solidFill>
                  <a:srgbClr val="000000"/>
                </a:solidFill>
                <a:latin typeface="Times New Roman"/>
                <a:ea typeface="DejaVu Sans"/>
              </a:rPr>
              <a:t>This table shows the mean, t, and p-values on the long-term battery scores.</a:t>
            </a:r>
            <a:endParaRPr lang="en-US" sz="2100" b="0" strike="noStrike" spc="-1" dirty="0">
              <a:latin typeface="Arial"/>
            </a:endParaRPr>
          </a:p>
        </p:txBody>
      </p:sp>
      <p:sp>
        <p:nvSpPr>
          <p:cNvPr id="64" name="CustomShape 14">
            <a:extLst>
              <a:ext uri="{FF2B5EF4-FFF2-40B4-BE49-F238E27FC236}">
                <a16:creationId xmlns:a16="http://schemas.microsoft.com/office/drawing/2014/main" id="{962684BF-A055-4EFF-8084-A382300C2DD3}"/>
              </a:ext>
            </a:extLst>
          </p:cNvPr>
          <p:cNvSpPr/>
          <p:nvPr/>
        </p:nvSpPr>
        <p:spPr>
          <a:xfrm>
            <a:off x="19708637" y="24661298"/>
            <a:ext cx="12330000" cy="400231"/>
          </a:xfrm>
          <a:prstGeom prst="rect">
            <a:avLst/>
          </a:prstGeom>
          <a:noFill/>
          <a:ln w="0">
            <a:noFill/>
          </a:ln>
        </p:spPr>
        <p:style>
          <a:lnRef idx="0">
            <a:scrgbClr r="0" g="0" b="0"/>
          </a:lnRef>
          <a:fillRef idx="0">
            <a:scrgbClr r="0" g="0" b="0"/>
          </a:fillRef>
          <a:effectRef idx="0">
            <a:scrgbClr r="0" g="0" b="0"/>
          </a:effectRef>
          <a:fontRef idx="minor"/>
        </p:style>
        <p:txBody>
          <a:bodyPr lIns="0" tIns="38160" rIns="0" bIns="38160">
            <a:spAutoFit/>
          </a:bodyPr>
          <a:lstStyle/>
          <a:p>
            <a:pPr>
              <a:lnSpc>
                <a:spcPct val="100000"/>
              </a:lnSpc>
              <a:spcBef>
                <a:spcPts val="814"/>
              </a:spcBef>
            </a:pPr>
            <a:r>
              <a:rPr lang="en-US" sz="2100" i="1" dirty="0">
                <a:effectLst/>
                <a:latin typeface="Times New Roman" panose="02020603050405020304" pitchFamily="18" charset="0"/>
                <a:ea typeface="Arial" panose="020B0604020202020204" pitchFamily="34" charset="0"/>
                <a:cs typeface="Times New Roman" panose="02020603050405020304" pitchFamily="18" charset="0"/>
              </a:rPr>
              <a:t>The daily ratings showing changes in feelings on baseline, dose day, and two days after dose day.</a:t>
            </a:r>
            <a:endParaRPr lang="en-US" sz="2100" b="0" i="1" strike="noStrike" spc="-1" dirty="0">
              <a:latin typeface="Times New Roman" panose="02020603050405020304" pitchFamily="18" charset="0"/>
              <a:cs typeface="Times New Roman" panose="02020603050405020304" pitchFamily="18" charset="0"/>
            </a:endParaRPr>
          </a:p>
        </p:txBody>
      </p:sp>
      <p:sp>
        <p:nvSpPr>
          <p:cNvPr id="65" name="CustomShape 14">
            <a:extLst>
              <a:ext uri="{FF2B5EF4-FFF2-40B4-BE49-F238E27FC236}">
                <a16:creationId xmlns:a16="http://schemas.microsoft.com/office/drawing/2014/main" id="{54C906ED-B07E-4E6A-B9EA-E7B4D1056F2D}"/>
              </a:ext>
            </a:extLst>
          </p:cNvPr>
          <p:cNvSpPr/>
          <p:nvPr/>
        </p:nvSpPr>
        <p:spPr>
          <a:xfrm>
            <a:off x="19712525" y="13455352"/>
            <a:ext cx="12330000" cy="400231"/>
          </a:xfrm>
          <a:prstGeom prst="rect">
            <a:avLst/>
          </a:prstGeom>
          <a:noFill/>
          <a:ln w="0">
            <a:noFill/>
          </a:ln>
        </p:spPr>
        <p:style>
          <a:lnRef idx="0">
            <a:scrgbClr r="0" g="0" b="0"/>
          </a:lnRef>
          <a:fillRef idx="0">
            <a:scrgbClr r="0" g="0" b="0"/>
          </a:fillRef>
          <a:effectRef idx="0">
            <a:scrgbClr r="0" g="0" b="0"/>
          </a:effectRef>
          <a:fontRef idx="minor"/>
        </p:style>
        <p:txBody>
          <a:bodyPr lIns="0" tIns="38160" rIns="0" bIns="38160">
            <a:spAutoFit/>
          </a:bodyPr>
          <a:lstStyle/>
          <a:p>
            <a:pPr>
              <a:lnSpc>
                <a:spcPct val="100000"/>
              </a:lnSpc>
              <a:spcBef>
                <a:spcPts val="814"/>
              </a:spcBef>
            </a:pPr>
            <a:r>
              <a:rPr lang="en-US" sz="2100" b="0" i="1" strike="noStrike" spc="-1" dirty="0">
                <a:solidFill>
                  <a:srgbClr val="000000"/>
                </a:solidFill>
                <a:latin typeface="Times New Roman"/>
                <a:ea typeface="DejaVu Sans"/>
              </a:rPr>
              <a:t>This table shows how many participants used each substance and the dose size statistics.</a:t>
            </a:r>
            <a:endParaRPr lang="en-US" sz="2100" b="0" strike="noStrike" spc="-1" dirty="0">
              <a:latin typeface="Arial"/>
            </a:endParaRPr>
          </a:p>
        </p:txBody>
      </p:sp>
      <p:sp>
        <p:nvSpPr>
          <p:cNvPr id="66" name="CustomShape 14">
            <a:extLst>
              <a:ext uri="{FF2B5EF4-FFF2-40B4-BE49-F238E27FC236}">
                <a16:creationId xmlns:a16="http://schemas.microsoft.com/office/drawing/2014/main" id="{A8ADD2E2-F977-4EDC-8F88-534F7552420A}"/>
              </a:ext>
            </a:extLst>
          </p:cNvPr>
          <p:cNvSpPr/>
          <p:nvPr/>
        </p:nvSpPr>
        <p:spPr>
          <a:xfrm>
            <a:off x="2940804" y="33832958"/>
            <a:ext cx="12330000" cy="400231"/>
          </a:xfrm>
          <a:prstGeom prst="rect">
            <a:avLst/>
          </a:prstGeom>
          <a:noFill/>
          <a:ln w="0">
            <a:noFill/>
          </a:ln>
        </p:spPr>
        <p:style>
          <a:lnRef idx="0">
            <a:scrgbClr r="0" g="0" b="0"/>
          </a:lnRef>
          <a:fillRef idx="0">
            <a:scrgbClr r="0" g="0" b="0"/>
          </a:fillRef>
          <a:effectRef idx="0">
            <a:scrgbClr r="0" g="0" b="0"/>
          </a:effectRef>
          <a:fontRef idx="minor"/>
        </p:style>
        <p:txBody>
          <a:bodyPr lIns="0" tIns="38160" rIns="0" bIns="38160">
            <a:spAutoFit/>
          </a:bodyPr>
          <a:lstStyle/>
          <a:p>
            <a:pPr>
              <a:lnSpc>
                <a:spcPct val="100000"/>
              </a:lnSpc>
              <a:spcBef>
                <a:spcPts val="814"/>
              </a:spcBef>
            </a:pPr>
            <a:r>
              <a:rPr lang="en-US" sz="2100" b="0" i="1" strike="noStrike" spc="-1" dirty="0">
                <a:solidFill>
                  <a:srgbClr val="000000"/>
                </a:solidFill>
                <a:latin typeface="Times New Roman"/>
                <a:ea typeface="DejaVu Sans"/>
              </a:rPr>
              <a:t>This table shows each of the 9 domains that </a:t>
            </a:r>
            <a:r>
              <a:rPr lang="en-US" sz="2100" b="0" i="1" strike="noStrike" spc="-1" dirty="0" err="1">
                <a:solidFill>
                  <a:srgbClr val="000000"/>
                </a:solidFill>
                <a:latin typeface="Times New Roman"/>
                <a:ea typeface="DejaVu Sans"/>
              </a:rPr>
              <a:t>Polito</a:t>
            </a:r>
            <a:r>
              <a:rPr lang="en-US" sz="2100" b="0" i="1" strike="noStrike" spc="-1" dirty="0">
                <a:solidFill>
                  <a:srgbClr val="000000"/>
                </a:solidFill>
                <a:latin typeface="Times New Roman"/>
                <a:ea typeface="DejaVu Sans"/>
              </a:rPr>
              <a:t> and Stevenson believe will be affected by </a:t>
            </a:r>
            <a:r>
              <a:rPr lang="en-US" sz="2100" b="0" i="1" strike="noStrike" spc="-1" dirty="0" err="1">
                <a:solidFill>
                  <a:srgbClr val="000000"/>
                </a:solidFill>
                <a:latin typeface="Times New Roman"/>
                <a:ea typeface="DejaVu Sans"/>
              </a:rPr>
              <a:t>microdosing</a:t>
            </a:r>
            <a:r>
              <a:rPr lang="en-US" sz="2100" b="0" i="1" strike="noStrike" spc="-1" dirty="0">
                <a:solidFill>
                  <a:srgbClr val="000000"/>
                </a:solidFill>
                <a:latin typeface="Times New Roman"/>
                <a:ea typeface="DejaVu Sans"/>
              </a:rPr>
              <a:t>.</a:t>
            </a:r>
            <a:endParaRPr lang="en-US" sz="21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17196</TotalTime>
  <Words>1092</Words>
  <Application>Microsoft Office PowerPoint</Application>
  <PresentationFormat>Custom</PresentationFormat>
  <Paragraphs>86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Symbol</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for 48x42 inches | G2 Computer Lab - Jensen SAS Center - California State University Long Beach</dc:title>
  <dc:subject/>
  <dc:creator/>
  <dc:description/>
  <cp:lastModifiedBy>Cristofear Santillan</cp:lastModifiedBy>
  <cp:revision>185</cp:revision>
  <cp:lastPrinted>2001-08-01T02:48:55Z</cp:lastPrinted>
  <dcterms:created xsi:type="dcterms:W3CDTF">2001-07-30T02:35:00Z</dcterms:created>
  <dcterms:modified xsi:type="dcterms:W3CDTF">2022-04-05T07:48:37Z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0</vt:i4>
  </property>
  <property fmtid="{D5CDD505-2E9C-101B-9397-08002B2CF9AE}" pid="7" name="PresentationFormat">
    <vt:lpwstr>Custom</vt:lpwstr>
  </property>
  <property fmtid="{D5CDD505-2E9C-101B-9397-08002B2CF9AE}" pid="8" name="ScaleCrop">
    <vt:bool>false</vt:bool>
  </property>
  <property fmtid="{D5CDD505-2E9C-101B-9397-08002B2CF9AE}" pid="9" name="ShareDoc">
    <vt:bool>false</vt:bool>
  </property>
  <property fmtid="{D5CDD505-2E9C-101B-9397-08002B2CF9AE}" pid="10" name="Slides">
    <vt:i4>1</vt:i4>
  </property>
</Properties>
</file>