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6C92B2-1548-4BF4-9713-0E51F2A04A5C}">
  <a:tblStyle styleId="{C06C92B2-1548-4BF4-9713-0E51F2A04A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6a8d1a9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d6a8d1a9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6a8d1a9b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6a8d1a9b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d6a8d1a9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d6a8d1a9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57932dab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57932dab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6a8d1a9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6a8d1a9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6a8d1a9b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6a8d1a9b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d6a8d1a9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d6a8d1a9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d6a8d1a9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d6a8d1a9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3925" y="1213900"/>
            <a:ext cx="5648700" cy="198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EVALUACIÓN SUMATIVA – UNIDAD 3</a:t>
            </a:r>
            <a:endParaRPr/>
          </a:p>
        </p:txBody>
      </p:sp>
      <p:sp>
        <p:nvSpPr>
          <p:cNvPr id="135" name="Google Shape;135;p13"/>
          <p:cNvSpPr txBox="1"/>
          <p:nvPr>
            <p:ph idx="1" type="subTitle"/>
          </p:nvPr>
        </p:nvSpPr>
        <p:spPr>
          <a:xfrm>
            <a:off x="7057000" y="3306525"/>
            <a:ext cx="1775700" cy="18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Integrantes:</a:t>
            </a:r>
            <a:endParaRPr sz="1700"/>
          </a:p>
          <a:p>
            <a:pPr indent="0" lvl="0" marL="0" rtl="0" algn="l">
              <a:spcBef>
                <a:spcPts val="0"/>
              </a:spcBef>
              <a:spcAft>
                <a:spcPts val="0"/>
              </a:spcAft>
              <a:buNone/>
            </a:pPr>
            <a:r>
              <a:rPr lang="es-419" sz="1700"/>
              <a:t>Cristofer Quiroz</a:t>
            </a:r>
            <a:endParaRPr sz="17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Roles del equipo</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s-419" sz="1800"/>
              <a:t>En este caso al ser un trabajo individual yo tomo el rol de scrum master y de equipo de desarrollo.</a:t>
            </a:r>
            <a:endParaRPr sz="1800"/>
          </a:p>
          <a:p>
            <a:pPr indent="0" lvl="0" marL="0" rtl="0" algn="ctr">
              <a:spcBef>
                <a:spcPts val="1200"/>
              </a:spcBef>
              <a:spcAft>
                <a:spcPts val="0"/>
              </a:spcAft>
              <a:buNone/>
            </a:pPr>
            <a:r>
              <a:rPr lang="es-419" sz="1800"/>
              <a:t>Product Owner:</a:t>
            </a:r>
            <a:endParaRPr sz="1800"/>
          </a:p>
          <a:p>
            <a:pPr indent="0" lvl="0" marL="0" rtl="0" algn="ctr">
              <a:spcBef>
                <a:spcPts val="1200"/>
              </a:spcBef>
              <a:spcAft>
                <a:spcPts val="0"/>
              </a:spcAft>
              <a:buNone/>
            </a:pPr>
            <a:r>
              <a:rPr lang="es-419" sz="1800"/>
              <a:t>Profesor</a:t>
            </a:r>
            <a:endParaRPr sz="1800"/>
          </a:p>
          <a:p>
            <a:pPr indent="0" lvl="0" marL="0" rtl="0" algn="ctr">
              <a:spcBef>
                <a:spcPts val="1200"/>
              </a:spcBef>
              <a:spcAft>
                <a:spcPts val="0"/>
              </a:spcAft>
              <a:buNone/>
            </a:pPr>
            <a:r>
              <a:rPr lang="es-419" sz="1800"/>
              <a:t>Scrum Master:</a:t>
            </a:r>
            <a:endParaRPr sz="1800"/>
          </a:p>
          <a:p>
            <a:pPr indent="0" lvl="0" marL="0" rtl="0" algn="ctr">
              <a:spcBef>
                <a:spcPts val="1200"/>
              </a:spcBef>
              <a:spcAft>
                <a:spcPts val="0"/>
              </a:spcAft>
              <a:buNone/>
            </a:pPr>
            <a:r>
              <a:rPr lang="es-419" sz="1800"/>
              <a:t>Cristofer Quiro</a:t>
            </a:r>
            <a:r>
              <a:rPr lang="es-419" sz="1800"/>
              <a:t>z</a:t>
            </a:r>
            <a:endParaRPr sz="1800"/>
          </a:p>
          <a:p>
            <a:pPr indent="0" lvl="0" marL="0" rtl="0" algn="ctr">
              <a:spcBef>
                <a:spcPts val="1200"/>
              </a:spcBef>
              <a:spcAft>
                <a:spcPts val="0"/>
              </a:spcAft>
              <a:buNone/>
            </a:pPr>
            <a:r>
              <a:rPr lang="es-419" sz="1800"/>
              <a:t>Equipo de desarrollo:</a:t>
            </a:r>
            <a:endParaRPr sz="1800"/>
          </a:p>
          <a:p>
            <a:pPr indent="0" lvl="0" marL="0" rtl="0" algn="ctr">
              <a:lnSpc>
                <a:spcPct val="100000"/>
              </a:lnSpc>
              <a:spcBef>
                <a:spcPts val="1200"/>
              </a:spcBef>
              <a:spcAft>
                <a:spcPts val="0"/>
              </a:spcAft>
              <a:buNone/>
            </a:pPr>
            <a:r>
              <a:rPr lang="es-419" sz="1700"/>
              <a:t>Cristofer Quiroz</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Reunión</a:t>
            </a:r>
            <a:r>
              <a:rPr lang="es-419"/>
              <a:t> de </a:t>
            </a:r>
            <a:r>
              <a:rPr lang="es-419"/>
              <a:t>planificación</a:t>
            </a:r>
            <a:r>
              <a:rPr lang="es-419"/>
              <a:t> del spring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Se </a:t>
            </a:r>
            <a:r>
              <a:rPr lang="es-419" sz="1800"/>
              <a:t>analizó</a:t>
            </a:r>
            <a:r>
              <a:rPr lang="es-419" sz="1800"/>
              <a:t> el documento y de</a:t>
            </a:r>
            <a:r>
              <a:rPr lang="es-419" sz="1800"/>
              <a:t> acuerdo a las historias de usuario que en este caso se obtuvieron desde la actividad, se obtuvo el siguiente product backlog: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16"/>
          <p:cNvGraphicFramePr/>
          <p:nvPr/>
        </p:nvGraphicFramePr>
        <p:xfrm>
          <a:off x="433200" y="993300"/>
          <a:ext cx="3000000" cy="3000000"/>
        </p:xfrm>
        <a:graphic>
          <a:graphicData uri="http://schemas.openxmlformats.org/drawingml/2006/table">
            <a:tbl>
              <a:tblPr>
                <a:noFill/>
                <a:tableStyleId>{C06C92B2-1548-4BF4-9713-0E51F2A04A5C}</a:tableStyleId>
              </a:tblPr>
              <a:tblGrid>
                <a:gridCol w="1415000"/>
                <a:gridCol w="1415000"/>
                <a:gridCol w="1415000"/>
                <a:gridCol w="1415000"/>
                <a:gridCol w="1415000"/>
                <a:gridCol w="1415000"/>
              </a:tblGrid>
              <a:tr h="374575">
                <a:tc>
                  <a:txBody>
                    <a:bodyPr/>
                    <a:lstStyle/>
                    <a:p>
                      <a:pPr indent="0" lvl="0" marL="0" rtl="0" algn="l">
                        <a:spcBef>
                          <a:spcPts val="0"/>
                        </a:spcBef>
                        <a:spcAft>
                          <a:spcPts val="0"/>
                        </a:spcAft>
                        <a:buNone/>
                      </a:pPr>
                      <a:r>
                        <a:rPr b="1" lang="es-419" sz="900">
                          <a:solidFill>
                            <a:schemeClr val="lt1"/>
                          </a:solidFill>
                        </a:rPr>
                        <a:t>Tarea</a:t>
                      </a:r>
                      <a:endParaRPr b="1" sz="9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Prioridad</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Dificultad</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Tiempo</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Responsable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Sprint</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a:t>
                      </a:r>
                      <a:r>
                        <a:rPr b="1" lang="es-419" sz="900">
                          <a:solidFill>
                            <a:schemeClr val="lt1"/>
                          </a:solidFill>
                        </a:rPr>
                        <a:t>búsqueda</a:t>
                      </a:r>
                      <a:r>
                        <a:rPr b="1" lang="es-419" sz="900">
                          <a:solidFill>
                            <a:schemeClr val="lt1"/>
                          </a:solidFill>
                        </a:rPr>
                        <a:t> productos por palabra clave</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20min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soporte de paginación para los productos</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20min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a:t>
                      </a:r>
                      <a:r>
                        <a:rPr b="1" lang="es-419" sz="900">
                          <a:solidFill>
                            <a:schemeClr val="lt1"/>
                          </a:solidFill>
                        </a:rPr>
                        <a:t>función</a:t>
                      </a:r>
                      <a:r>
                        <a:rPr b="1" lang="es-419" sz="900">
                          <a:solidFill>
                            <a:schemeClr val="lt1"/>
                          </a:solidFill>
                        </a:rPr>
                        <a:t> agregar productos al carrito</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25</a:t>
                      </a:r>
                      <a:r>
                        <a:rPr b="1" lang="es-419" sz="900">
                          <a:solidFill>
                            <a:schemeClr val="lt1"/>
                          </a:solidFill>
                        </a:rPr>
                        <a:t>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a:t>
                      </a:r>
                      <a:r>
                        <a:rPr b="1" lang="es-419" sz="900">
                          <a:solidFill>
                            <a:schemeClr val="lt1"/>
                          </a:solidFill>
                        </a:rPr>
                        <a:t>función</a:t>
                      </a:r>
                      <a:r>
                        <a:rPr b="1" lang="es-419" sz="900">
                          <a:solidFill>
                            <a:schemeClr val="lt1"/>
                          </a:solidFill>
                        </a:rPr>
                        <a:t> eliminar producto por </a:t>
                      </a:r>
                      <a:r>
                        <a:rPr b="1" lang="es-419" sz="900">
                          <a:solidFill>
                            <a:schemeClr val="lt1"/>
                          </a:solidFill>
                        </a:rPr>
                        <a:t>código</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25min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función editar producto por código</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30</a:t>
                      </a:r>
                      <a:r>
                        <a:rPr b="1" lang="es-419" sz="900">
                          <a:solidFill>
                            <a:schemeClr val="lt1"/>
                          </a:solidFill>
                        </a:rPr>
                        <a:t>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bl>
          </a:graphicData>
        </a:graphic>
      </p:graphicFrame>
      <p:sp>
        <p:nvSpPr>
          <p:cNvPr id="153" name="Google Shape;153;p16"/>
          <p:cNvSpPr txBox="1"/>
          <p:nvPr>
            <p:ph type="title"/>
          </p:nvPr>
        </p:nvSpPr>
        <p:spPr>
          <a:xfrm>
            <a:off x="1297500" y="2992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Reunión de planificación del spring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7"/>
          <p:cNvGraphicFramePr/>
          <p:nvPr/>
        </p:nvGraphicFramePr>
        <p:xfrm>
          <a:off x="433200" y="993300"/>
          <a:ext cx="3000000" cy="3000000"/>
        </p:xfrm>
        <a:graphic>
          <a:graphicData uri="http://schemas.openxmlformats.org/drawingml/2006/table">
            <a:tbl>
              <a:tblPr>
                <a:noFill/>
                <a:tableStyleId>{C06C92B2-1548-4BF4-9713-0E51F2A04A5C}</a:tableStyleId>
              </a:tblPr>
              <a:tblGrid>
                <a:gridCol w="1415000"/>
                <a:gridCol w="1415000"/>
                <a:gridCol w="1415000"/>
                <a:gridCol w="1415000"/>
                <a:gridCol w="1415000"/>
                <a:gridCol w="1415000"/>
              </a:tblGrid>
              <a:tr h="374575">
                <a:tc>
                  <a:txBody>
                    <a:bodyPr/>
                    <a:lstStyle/>
                    <a:p>
                      <a:pPr indent="0" lvl="0" marL="0" rtl="0" algn="l">
                        <a:spcBef>
                          <a:spcPts val="0"/>
                        </a:spcBef>
                        <a:spcAft>
                          <a:spcPts val="0"/>
                        </a:spcAft>
                        <a:buNone/>
                      </a:pPr>
                      <a:r>
                        <a:rPr b="1" lang="es-419" sz="900">
                          <a:solidFill>
                            <a:schemeClr val="lt1"/>
                          </a:solidFill>
                        </a:rPr>
                        <a:t>Tarea</a:t>
                      </a:r>
                      <a:endParaRPr b="1" sz="9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Prioridad</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Dificultad</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Tiempo</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Responsable</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Sprint</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a:t>
                      </a:r>
                      <a:r>
                        <a:rPr b="1" lang="es-419" sz="900">
                          <a:solidFill>
                            <a:schemeClr val="lt1"/>
                          </a:solidFill>
                        </a:rPr>
                        <a:t>la validación del pago del carrito</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25min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formulario de </a:t>
                      </a:r>
                      <a:r>
                        <a:rPr b="1" lang="es-419" sz="900">
                          <a:solidFill>
                            <a:schemeClr val="lt1"/>
                          </a:solidFill>
                        </a:rPr>
                        <a:t>envíos</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30</a:t>
                      </a:r>
                      <a:r>
                        <a:rPr b="1" lang="es-419" sz="900">
                          <a:solidFill>
                            <a:schemeClr val="lt1"/>
                          </a:solidFill>
                        </a:rPr>
                        <a:t>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Implementar formulario de pagos</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30min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Realizar validaciones generales</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Media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25min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r h="695650">
                <a:tc>
                  <a:txBody>
                    <a:bodyPr/>
                    <a:lstStyle/>
                    <a:p>
                      <a:pPr indent="0" lvl="0" marL="0" rtl="0" algn="l">
                        <a:spcBef>
                          <a:spcPts val="0"/>
                        </a:spcBef>
                        <a:spcAft>
                          <a:spcPts val="0"/>
                        </a:spcAft>
                        <a:buNone/>
                      </a:pPr>
                      <a:r>
                        <a:rPr b="1" lang="es-419" sz="900">
                          <a:solidFill>
                            <a:schemeClr val="lt1"/>
                          </a:solidFill>
                        </a:rPr>
                        <a:t>Generar el resumen de la orden de compra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419" sz="900">
                          <a:solidFill>
                            <a:schemeClr val="lt1"/>
                          </a:solidFill>
                        </a:rPr>
                        <a:t>Alta</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25min</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Equipo de desarrollo</a:t>
                      </a:r>
                      <a:endParaRPr b="1" sz="900">
                        <a:solidFill>
                          <a:schemeClr val="lt1"/>
                        </a:solidFill>
                      </a:endParaRPr>
                    </a:p>
                    <a:p>
                      <a:pPr indent="0" lvl="0" marL="0" rtl="0" algn="l">
                        <a:spcBef>
                          <a:spcPts val="0"/>
                        </a:spcBef>
                        <a:spcAft>
                          <a:spcPts val="0"/>
                        </a:spcAft>
                        <a:buNone/>
                      </a:pPr>
                      <a:r>
                        <a:t/>
                      </a:r>
                      <a:endParaRPr b="1" sz="900">
                        <a:solidFill>
                          <a:schemeClr val="lt1"/>
                        </a:solidFill>
                      </a:endParaRPr>
                    </a:p>
                  </a:txBody>
                  <a:tcPr marT="91425" marB="91425" marR="91425" marL="91425"/>
                </a:tc>
                <a:tc>
                  <a:txBody>
                    <a:bodyPr/>
                    <a:lstStyle/>
                    <a:p>
                      <a:pPr indent="0" lvl="0" marL="0" rtl="0" algn="l">
                        <a:spcBef>
                          <a:spcPts val="0"/>
                        </a:spcBef>
                        <a:spcAft>
                          <a:spcPts val="0"/>
                        </a:spcAft>
                        <a:buNone/>
                      </a:pPr>
                      <a:r>
                        <a:rPr b="1" lang="es-419" sz="900">
                          <a:solidFill>
                            <a:schemeClr val="lt1"/>
                          </a:solidFill>
                        </a:rPr>
                        <a:t>1</a:t>
                      </a:r>
                      <a:endParaRPr b="1" sz="900">
                        <a:solidFill>
                          <a:schemeClr val="lt1"/>
                        </a:solidFill>
                      </a:endParaRPr>
                    </a:p>
                  </a:txBody>
                  <a:tcPr marT="91425" marB="91425" marR="91425" marL="91425"/>
                </a:tc>
              </a:tr>
            </a:tbl>
          </a:graphicData>
        </a:graphic>
      </p:graphicFrame>
      <p:sp>
        <p:nvSpPr>
          <p:cNvPr id="159" name="Google Shape;159;p17"/>
          <p:cNvSpPr txBox="1"/>
          <p:nvPr>
            <p:ph type="title"/>
          </p:nvPr>
        </p:nvSpPr>
        <p:spPr>
          <a:xfrm>
            <a:off x="1297500" y="2992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Reunión de planificación del spring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Respecto a la </a:t>
            </a:r>
            <a:r>
              <a:rPr lang="es-419"/>
              <a:t>daily meeting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Dado que es un trabajo individual no se </a:t>
            </a:r>
            <a:r>
              <a:rPr lang="es-419" sz="1800"/>
              <a:t>realizó</a:t>
            </a:r>
            <a:r>
              <a:rPr lang="es-419" sz="1800"/>
              <a:t> esta </a:t>
            </a:r>
            <a:r>
              <a:rPr lang="es-419" sz="1800"/>
              <a:t>reunión</a:t>
            </a:r>
            <a:r>
              <a:rPr lang="es-419"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T</a:t>
            </a:r>
            <a:r>
              <a:rPr lang="es-419"/>
              <a:t>rabajo de desarrollo</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Luego de analizar el problema se comenzó a desarrollar siguiendo el product backlog, en este caso no surgieron grandes problemas, solamente por temas de tiempo no se pudo realizar demasiadas validaciones ni se pudo agregar demasiado contenido visual, en cuanto a todo lo </a:t>
            </a:r>
            <a:r>
              <a:rPr lang="es-419" sz="1800"/>
              <a:t>demás</a:t>
            </a:r>
            <a:r>
              <a:rPr lang="es-419" sz="1800"/>
              <a:t> fue completado, aunque se considera la existencia de bugs los cuales </a:t>
            </a:r>
            <a:r>
              <a:rPr lang="es-419" sz="1800"/>
              <a:t>serán</a:t>
            </a:r>
            <a:r>
              <a:rPr lang="es-419" sz="1800"/>
              <a:t> revisados en el siguiente sprint.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Revisión</a:t>
            </a:r>
            <a:r>
              <a:rPr lang="es-419"/>
              <a:t> del spring</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Como </a:t>
            </a:r>
            <a:r>
              <a:rPr lang="es-419" sz="1800"/>
              <a:t>revisión</a:t>
            </a:r>
            <a:r>
              <a:rPr lang="es-419" sz="1800"/>
              <a:t> final fue un desarrollo bastante exigente en donde se utilizaron la </a:t>
            </a:r>
            <a:r>
              <a:rPr lang="es-419" sz="1800"/>
              <a:t>mayoría</a:t>
            </a:r>
            <a:r>
              <a:rPr lang="es-419" sz="1800"/>
              <a:t> de los conocimientos aprendidos durante el curso y se </a:t>
            </a:r>
            <a:r>
              <a:rPr lang="es-419" sz="1800"/>
              <a:t>logró</a:t>
            </a:r>
            <a:r>
              <a:rPr lang="es-419" sz="1800"/>
              <a:t> un producto </a:t>
            </a:r>
            <a:r>
              <a:rPr lang="es-419" sz="1800"/>
              <a:t>mínimo</a:t>
            </a:r>
            <a:r>
              <a:rPr lang="es-419" sz="1800"/>
              <a:t> viable funcional de una </a:t>
            </a:r>
            <a:r>
              <a:rPr lang="es-419" sz="1800"/>
              <a:t>aplicación</a:t>
            </a:r>
            <a:r>
              <a:rPr lang="es-419" sz="1800"/>
              <a:t> de prueba utilizando la </a:t>
            </a:r>
            <a:r>
              <a:rPr lang="es-419" sz="1800"/>
              <a:t>tecnología</a:t>
            </a:r>
            <a:r>
              <a:rPr lang="es-419" sz="1800"/>
              <a:t> de angular.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a:t>
            </a:r>
            <a:r>
              <a:rPr lang="es-419"/>
              <a:t>etrospectiva </a:t>
            </a:r>
            <a:r>
              <a:rPr lang="es-419"/>
              <a:t>del spring</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800"/>
              <a:t>A</a:t>
            </a:r>
            <a:r>
              <a:rPr lang="es-419" sz="1800"/>
              <a:t> pesar la existencia de bugs, falta de validaciones y la poca existencia de contenido visual, estoy bastante satisfecho con el resultado que es una gran prueba de los conocimientos aprendidos durante el curso.</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