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60" r:id="rId5"/>
  </p:sldMasterIdLst>
  <p:notesMasterIdLst>
    <p:notesMasterId r:id="rId22"/>
  </p:notesMasterIdLst>
  <p:handoutMasterIdLst>
    <p:handoutMasterId r:id="rId23"/>
  </p:handoutMasterIdLst>
  <p:sldIdLst>
    <p:sldId id="256" r:id="rId6"/>
    <p:sldId id="257" r:id="rId7"/>
    <p:sldId id="258" r:id="rId8"/>
    <p:sldId id="259" r:id="rId9"/>
    <p:sldId id="261" r:id="rId10"/>
    <p:sldId id="264" r:id="rId11"/>
    <p:sldId id="266" r:id="rId12"/>
    <p:sldId id="302" r:id="rId13"/>
    <p:sldId id="305" r:id="rId14"/>
    <p:sldId id="277" r:id="rId15"/>
    <p:sldId id="306" r:id="rId16"/>
    <p:sldId id="279" r:id="rId17"/>
    <p:sldId id="294" r:id="rId18"/>
    <p:sldId id="307" r:id="rId19"/>
    <p:sldId id="304"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9" d="100"/>
          <a:sy n="79"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61D20E-0DAA-4177-BCB5-1F02B66ACD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BECF6FA-5D89-4CA2-B50E-113241284974}">
      <dgm:prSet/>
      <dgm:spPr/>
      <dgm:t>
        <a:bodyPr/>
        <a:lstStyle/>
        <a:p>
          <a:r>
            <a:rPr lang="es-CR" dirty="0"/>
            <a:t>Constante mantenimiento a las cámaras </a:t>
          </a:r>
          <a:endParaRPr lang="en-US" dirty="0"/>
        </a:p>
      </dgm:t>
    </dgm:pt>
    <dgm:pt modelId="{A3D5CF43-802D-4A63-BAAD-333CBED68339}" type="parTrans" cxnId="{F53D17F3-4472-4CEF-A70C-BB90C76852DC}">
      <dgm:prSet/>
      <dgm:spPr/>
      <dgm:t>
        <a:bodyPr/>
        <a:lstStyle/>
        <a:p>
          <a:endParaRPr lang="en-US"/>
        </a:p>
      </dgm:t>
    </dgm:pt>
    <dgm:pt modelId="{F3D98F25-5C4B-4555-9D55-A4640353B482}" type="sibTrans" cxnId="{F53D17F3-4472-4CEF-A70C-BB90C76852DC}">
      <dgm:prSet/>
      <dgm:spPr/>
      <dgm:t>
        <a:bodyPr/>
        <a:lstStyle/>
        <a:p>
          <a:endParaRPr lang="en-US"/>
        </a:p>
      </dgm:t>
    </dgm:pt>
    <dgm:pt modelId="{564EF4EB-EA63-4782-93D8-56CD1FFF7C56}">
      <dgm:prSet/>
      <dgm:spPr/>
      <dgm:t>
        <a:bodyPr/>
        <a:lstStyle/>
        <a:p>
          <a:r>
            <a:rPr lang="es-CR" dirty="0"/>
            <a:t>Explorar técnicas de optimización para un mejor procesamiento sin atrasar el sistema (El uso de </a:t>
          </a:r>
          <a:r>
            <a:rPr lang="es-CR" dirty="0" err="1"/>
            <a:t>threads</a:t>
          </a:r>
          <a:r>
            <a:rPr lang="es-CR" dirty="0"/>
            <a:t> o técnicas similares es parte de las optimizaciones en proceso)</a:t>
          </a:r>
          <a:endParaRPr lang="en-US" dirty="0"/>
        </a:p>
      </dgm:t>
    </dgm:pt>
    <dgm:pt modelId="{4031BE3C-F8A0-435A-8933-40B5A2A1AAE9}" type="parTrans" cxnId="{6127862A-1343-48FA-BC20-39121C7F6CFB}">
      <dgm:prSet/>
      <dgm:spPr/>
      <dgm:t>
        <a:bodyPr/>
        <a:lstStyle/>
        <a:p>
          <a:endParaRPr lang="en-US"/>
        </a:p>
      </dgm:t>
    </dgm:pt>
    <dgm:pt modelId="{2F29A62F-C80F-4CD1-96D5-558ED3520E80}" type="sibTrans" cxnId="{6127862A-1343-48FA-BC20-39121C7F6CFB}">
      <dgm:prSet/>
      <dgm:spPr/>
      <dgm:t>
        <a:bodyPr/>
        <a:lstStyle/>
        <a:p>
          <a:endParaRPr lang="en-US"/>
        </a:p>
      </dgm:t>
    </dgm:pt>
    <dgm:pt modelId="{1496AAA0-F589-4852-8743-D3A7AD492E63}">
      <dgm:prSet/>
      <dgm:spPr/>
      <dgm:t>
        <a:bodyPr/>
        <a:lstStyle/>
        <a:p>
          <a:r>
            <a:rPr lang="es-CR" dirty="0"/>
            <a:t>Valorar alternativas de microcontrolador ya que Arduino puede tener complicaciones al trabajar a altas frecuencias</a:t>
          </a:r>
          <a:endParaRPr lang="en-US" dirty="0"/>
        </a:p>
      </dgm:t>
    </dgm:pt>
    <dgm:pt modelId="{34F07E72-0C4F-4019-9036-9745C87BC7E7}" type="parTrans" cxnId="{3F263B4E-DE7D-49BE-85DB-BB196BDC65A2}">
      <dgm:prSet/>
      <dgm:spPr/>
      <dgm:t>
        <a:bodyPr/>
        <a:lstStyle/>
        <a:p>
          <a:endParaRPr lang="en-US"/>
        </a:p>
      </dgm:t>
    </dgm:pt>
    <dgm:pt modelId="{DD1D10CD-6E7A-4BB3-925E-905BEC85B37B}" type="sibTrans" cxnId="{3F263B4E-DE7D-49BE-85DB-BB196BDC65A2}">
      <dgm:prSet/>
      <dgm:spPr/>
      <dgm:t>
        <a:bodyPr/>
        <a:lstStyle/>
        <a:p>
          <a:endParaRPr lang="en-US"/>
        </a:p>
      </dgm:t>
    </dgm:pt>
    <dgm:pt modelId="{2AD0CFDE-AE98-4C71-B454-94BA0C83D284}">
      <dgm:prSet/>
      <dgm:spPr/>
      <dgm:t>
        <a:bodyPr/>
        <a:lstStyle/>
        <a:p>
          <a:endParaRPr lang="en-US"/>
        </a:p>
      </dgm:t>
    </dgm:pt>
    <dgm:pt modelId="{8D1AAE2D-6ADE-439F-A1DE-2ED7BD90C453}" type="parTrans" cxnId="{601F74AB-514F-4DE1-AF22-6B7E84B7F8EC}">
      <dgm:prSet/>
      <dgm:spPr/>
      <dgm:t>
        <a:bodyPr/>
        <a:lstStyle/>
        <a:p>
          <a:endParaRPr lang="en-US"/>
        </a:p>
      </dgm:t>
    </dgm:pt>
    <dgm:pt modelId="{CF115798-F967-4346-AFE6-E355D2E36042}" type="sibTrans" cxnId="{601F74AB-514F-4DE1-AF22-6B7E84B7F8EC}">
      <dgm:prSet/>
      <dgm:spPr/>
      <dgm:t>
        <a:bodyPr/>
        <a:lstStyle/>
        <a:p>
          <a:endParaRPr lang="en-US"/>
        </a:p>
      </dgm:t>
    </dgm:pt>
    <dgm:pt modelId="{F23CC991-881B-44D3-8BD3-42091776B94A}" type="pres">
      <dgm:prSet presAssocID="{2F61D20E-0DAA-4177-BCB5-1F02B66ACDFC}" presName="vert0" presStyleCnt="0">
        <dgm:presLayoutVars>
          <dgm:dir/>
          <dgm:animOne val="branch"/>
          <dgm:animLvl val="lvl"/>
        </dgm:presLayoutVars>
      </dgm:prSet>
      <dgm:spPr/>
    </dgm:pt>
    <dgm:pt modelId="{859C1435-6B4A-4287-B4F8-152BB5CD55A1}" type="pres">
      <dgm:prSet presAssocID="{EBECF6FA-5D89-4CA2-B50E-113241284974}" presName="thickLine" presStyleLbl="alignNode1" presStyleIdx="0" presStyleCnt="4"/>
      <dgm:spPr/>
    </dgm:pt>
    <dgm:pt modelId="{BC9ED8A6-AD40-4B61-BE7B-3F70AF1B721E}" type="pres">
      <dgm:prSet presAssocID="{EBECF6FA-5D89-4CA2-B50E-113241284974}" presName="horz1" presStyleCnt="0"/>
      <dgm:spPr/>
    </dgm:pt>
    <dgm:pt modelId="{BB5CB088-A467-4B07-8194-C03C41E5A6EA}" type="pres">
      <dgm:prSet presAssocID="{EBECF6FA-5D89-4CA2-B50E-113241284974}" presName="tx1" presStyleLbl="revTx" presStyleIdx="0" presStyleCnt="4"/>
      <dgm:spPr/>
    </dgm:pt>
    <dgm:pt modelId="{1BF97DFB-A87D-4635-BA9F-81747E8A0CFB}" type="pres">
      <dgm:prSet presAssocID="{EBECF6FA-5D89-4CA2-B50E-113241284974}" presName="vert1" presStyleCnt="0"/>
      <dgm:spPr/>
    </dgm:pt>
    <dgm:pt modelId="{105600CA-6010-49D2-B4F9-62790D202EE4}" type="pres">
      <dgm:prSet presAssocID="{564EF4EB-EA63-4782-93D8-56CD1FFF7C56}" presName="thickLine" presStyleLbl="alignNode1" presStyleIdx="1" presStyleCnt="4"/>
      <dgm:spPr/>
    </dgm:pt>
    <dgm:pt modelId="{C80529BC-6667-400E-AE6B-3C8CF65EC4B3}" type="pres">
      <dgm:prSet presAssocID="{564EF4EB-EA63-4782-93D8-56CD1FFF7C56}" presName="horz1" presStyleCnt="0"/>
      <dgm:spPr/>
    </dgm:pt>
    <dgm:pt modelId="{E22AA022-0374-4E35-80DC-BE3FBCA6968D}" type="pres">
      <dgm:prSet presAssocID="{564EF4EB-EA63-4782-93D8-56CD1FFF7C56}" presName="tx1" presStyleLbl="revTx" presStyleIdx="1" presStyleCnt="4"/>
      <dgm:spPr/>
    </dgm:pt>
    <dgm:pt modelId="{6BB94C66-2022-4245-AE2F-12DD94A0614B}" type="pres">
      <dgm:prSet presAssocID="{564EF4EB-EA63-4782-93D8-56CD1FFF7C56}" presName="vert1" presStyleCnt="0"/>
      <dgm:spPr/>
    </dgm:pt>
    <dgm:pt modelId="{2D5D0A8F-C4B4-4A92-9CAD-7966A6328124}" type="pres">
      <dgm:prSet presAssocID="{1496AAA0-F589-4852-8743-D3A7AD492E63}" presName="thickLine" presStyleLbl="alignNode1" presStyleIdx="2" presStyleCnt="4"/>
      <dgm:spPr/>
    </dgm:pt>
    <dgm:pt modelId="{31394E4B-39D6-44F6-A95E-028CA7B707F3}" type="pres">
      <dgm:prSet presAssocID="{1496AAA0-F589-4852-8743-D3A7AD492E63}" presName="horz1" presStyleCnt="0"/>
      <dgm:spPr/>
    </dgm:pt>
    <dgm:pt modelId="{F2D966C0-2E5C-4160-8DA2-91350D81C8E2}" type="pres">
      <dgm:prSet presAssocID="{1496AAA0-F589-4852-8743-D3A7AD492E63}" presName="tx1" presStyleLbl="revTx" presStyleIdx="2" presStyleCnt="4"/>
      <dgm:spPr/>
    </dgm:pt>
    <dgm:pt modelId="{C958C40A-255F-4CA9-8248-D15C4384611B}" type="pres">
      <dgm:prSet presAssocID="{1496AAA0-F589-4852-8743-D3A7AD492E63}" presName="vert1" presStyleCnt="0"/>
      <dgm:spPr/>
    </dgm:pt>
    <dgm:pt modelId="{0E564310-9B0E-4C0C-B11E-54331F92B566}" type="pres">
      <dgm:prSet presAssocID="{2AD0CFDE-AE98-4C71-B454-94BA0C83D284}" presName="thickLine" presStyleLbl="alignNode1" presStyleIdx="3" presStyleCnt="4"/>
      <dgm:spPr/>
    </dgm:pt>
    <dgm:pt modelId="{31A33EBB-3F85-47F6-BFDB-37ECFFF27DA3}" type="pres">
      <dgm:prSet presAssocID="{2AD0CFDE-AE98-4C71-B454-94BA0C83D284}" presName="horz1" presStyleCnt="0"/>
      <dgm:spPr/>
    </dgm:pt>
    <dgm:pt modelId="{FA0717F4-4DE6-42D7-8420-30A5A12D0709}" type="pres">
      <dgm:prSet presAssocID="{2AD0CFDE-AE98-4C71-B454-94BA0C83D284}" presName="tx1" presStyleLbl="revTx" presStyleIdx="3" presStyleCnt="4"/>
      <dgm:spPr/>
    </dgm:pt>
    <dgm:pt modelId="{AEAC9B24-E25A-473E-A23B-A8448D485295}" type="pres">
      <dgm:prSet presAssocID="{2AD0CFDE-AE98-4C71-B454-94BA0C83D284}" presName="vert1" presStyleCnt="0"/>
      <dgm:spPr/>
    </dgm:pt>
  </dgm:ptLst>
  <dgm:cxnLst>
    <dgm:cxn modelId="{6127862A-1343-48FA-BC20-39121C7F6CFB}" srcId="{2F61D20E-0DAA-4177-BCB5-1F02B66ACDFC}" destId="{564EF4EB-EA63-4782-93D8-56CD1FFF7C56}" srcOrd="1" destOrd="0" parTransId="{4031BE3C-F8A0-435A-8933-40B5A2A1AAE9}" sibTransId="{2F29A62F-C80F-4CD1-96D5-558ED3520E80}"/>
    <dgm:cxn modelId="{BF528337-2225-4924-872A-4F384E877750}" type="presOf" srcId="{2AD0CFDE-AE98-4C71-B454-94BA0C83D284}" destId="{FA0717F4-4DE6-42D7-8420-30A5A12D0709}" srcOrd="0" destOrd="0" presId="urn:microsoft.com/office/officeart/2008/layout/LinedList"/>
    <dgm:cxn modelId="{88C34A42-D4C2-46D6-825E-E09505D3CF6B}" type="presOf" srcId="{1496AAA0-F589-4852-8743-D3A7AD492E63}" destId="{F2D966C0-2E5C-4160-8DA2-91350D81C8E2}" srcOrd="0" destOrd="0" presId="urn:microsoft.com/office/officeart/2008/layout/LinedList"/>
    <dgm:cxn modelId="{3F263B4E-DE7D-49BE-85DB-BB196BDC65A2}" srcId="{2F61D20E-0DAA-4177-BCB5-1F02B66ACDFC}" destId="{1496AAA0-F589-4852-8743-D3A7AD492E63}" srcOrd="2" destOrd="0" parTransId="{34F07E72-0C4F-4019-9036-9745C87BC7E7}" sibTransId="{DD1D10CD-6E7A-4BB3-925E-905BEC85B37B}"/>
    <dgm:cxn modelId="{8010CAA1-6EDE-41C3-9750-CF82C06BFADD}" type="presOf" srcId="{EBECF6FA-5D89-4CA2-B50E-113241284974}" destId="{BB5CB088-A467-4B07-8194-C03C41E5A6EA}" srcOrd="0" destOrd="0" presId="urn:microsoft.com/office/officeart/2008/layout/LinedList"/>
    <dgm:cxn modelId="{601F74AB-514F-4DE1-AF22-6B7E84B7F8EC}" srcId="{2F61D20E-0DAA-4177-BCB5-1F02B66ACDFC}" destId="{2AD0CFDE-AE98-4C71-B454-94BA0C83D284}" srcOrd="3" destOrd="0" parTransId="{8D1AAE2D-6ADE-439F-A1DE-2ED7BD90C453}" sibTransId="{CF115798-F967-4346-AFE6-E355D2E36042}"/>
    <dgm:cxn modelId="{223510B1-2B7F-4B40-8969-C83FCD54EF18}" type="presOf" srcId="{564EF4EB-EA63-4782-93D8-56CD1FFF7C56}" destId="{E22AA022-0374-4E35-80DC-BE3FBCA6968D}" srcOrd="0" destOrd="0" presId="urn:microsoft.com/office/officeart/2008/layout/LinedList"/>
    <dgm:cxn modelId="{25A035E1-2C58-4D6C-94A4-C0E5D02941B0}" type="presOf" srcId="{2F61D20E-0DAA-4177-BCB5-1F02B66ACDFC}" destId="{F23CC991-881B-44D3-8BD3-42091776B94A}" srcOrd="0" destOrd="0" presId="urn:microsoft.com/office/officeart/2008/layout/LinedList"/>
    <dgm:cxn modelId="{F53D17F3-4472-4CEF-A70C-BB90C76852DC}" srcId="{2F61D20E-0DAA-4177-BCB5-1F02B66ACDFC}" destId="{EBECF6FA-5D89-4CA2-B50E-113241284974}" srcOrd="0" destOrd="0" parTransId="{A3D5CF43-802D-4A63-BAAD-333CBED68339}" sibTransId="{F3D98F25-5C4B-4555-9D55-A4640353B482}"/>
    <dgm:cxn modelId="{F090A2E2-873E-41C6-96FF-6ACD25077495}" type="presParOf" srcId="{F23CC991-881B-44D3-8BD3-42091776B94A}" destId="{859C1435-6B4A-4287-B4F8-152BB5CD55A1}" srcOrd="0" destOrd="0" presId="urn:microsoft.com/office/officeart/2008/layout/LinedList"/>
    <dgm:cxn modelId="{9047C5DE-671D-4D64-B74F-5868312755A4}" type="presParOf" srcId="{F23CC991-881B-44D3-8BD3-42091776B94A}" destId="{BC9ED8A6-AD40-4B61-BE7B-3F70AF1B721E}" srcOrd="1" destOrd="0" presId="urn:microsoft.com/office/officeart/2008/layout/LinedList"/>
    <dgm:cxn modelId="{0CB8B6B7-76FD-4237-A05D-8B0D5920704D}" type="presParOf" srcId="{BC9ED8A6-AD40-4B61-BE7B-3F70AF1B721E}" destId="{BB5CB088-A467-4B07-8194-C03C41E5A6EA}" srcOrd="0" destOrd="0" presId="urn:microsoft.com/office/officeart/2008/layout/LinedList"/>
    <dgm:cxn modelId="{62D2D0BD-4427-4C09-B3A8-7640D9F62564}" type="presParOf" srcId="{BC9ED8A6-AD40-4B61-BE7B-3F70AF1B721E}" destId="{1BF97DFB-A87D-4635-BA9F-81747E8A0CFB}" srcOrd="1" destOrd="0" presId="urn:microsoft.com/office/officeart/2008/layout/LinedList"/>
    <dgm:cxn modelId="{3197A3E4-A26D-46CB-93E8-F7C040D3E074}" type="presParOf" srcId="{F23CC991-881B-44D3-8BD3-42091776B94A}" destId="{105600CA-6010-49D2-B4F9-62790D202EE4}" srcOrd="2" destOrd="0" presId="urn:microsoft.com/office/officeart/2008/layout/LinedList"/>
    <dgm:cxn modelId="{31C5BF40-2C1C-4080-8136-0AE6EC8F043A}" type="presParOf" srcId="{F23CC991-881B-44D3-8BD3-42091776B94A}" destId="{C80529BC-6667-400E-AE6B-3C8CF65EC4B3}" srcOrd="3" destOrd="0" presId="urn:microsoft.com/office/officeart/2008/layout/LinedList"/>
    <dgm:cxn modelId="{DCF8DE16-C8C4-412A-B363-1345664790A4}" type="presParOf" srcId="{C80529BC-6667-400E-AE6B-3C8CF65EC4B3}" destId="{E22AA022-0374-4E35-80DC-BE3FBCA6968D}" srcOrd="0" destOrd="0" presId="urn:microsoft.com/office/officeart/2008/layout/LinedList"/>
    <dgm:cxn modelId="{D50ABB9B-C829-418F-BDAE-1ABF77304ECA}" type="presParOf" srcId="{C80529BC-6667-400E-AE6B-3C8CF65EC4B3}" destId="{6BB94C66-2022-4245-AE2F-12DD94A0614B}" srcOrd="1" destOrd="0" presId="urn:microsoft.com/office/officeart/2008/layout/LinedList"/>
    <dgm:cxn modelId="{623F0317-54FC-45DA-8D0B-BF43F14634A2}" type="presParOf" srcId="{F23CC991-881B-44D3-8BD3-42091776B94A}" destId="{2D5D0A8F-C4B4-4A92-9CAD-7966A6328124}" srcOrd="4" destOrd="0" presId="urn:microsoft.com/office/officeart/2008/layout/LinedList"/>
    <dgm:cxn modelId="{403CB593-34FA-4219-AC58-0750D66069F0}" type="presParOf" srcId="{F23CC991-881B-44D3-8BD3-42091776B94A}" destId="{31394E4B-39D6-44F6-A95E-028CA7B707F3}" srcOrd="5" destOrd="0" presId="urn:microsoft.com/office/officeart/2008/layout/LinedList"/>
    <dgm:cxn modelId="{16EDD7EF-8691-4C4D-B611-A1B84DDA5A19}" type="presParOf" srcId="{31394E4B-39D6-44F6-A95E-028CA7B707F3}" destId="{F2D966C0-2E5C-4160-8DA2-91350D81C8E2}" srcOrd="0" destOrd="0" presId="urn:microsoft.com/office/officeart/2008/layout/LinedList"/>
    <dgm:cxn modelId="{D5D8839F-6A05-4AAF-894F-22DEAB8D9F81}" type="presParOf" srcId="{31394E4B-39D6-44F6-A95E-028CA7B707F3}" destId="{C958C40A-255F-4CA9-8248-D15C4384611B}" srcOrd="1" destOrd="0" presId="urn:microsoft.com/office/officeart/2008/layout/LinedList"/>
    <dgm:cxn modelId="{3CC04465-585D-4EB1-92A8-65BA715EBC9B}" type="presParOf" srcId="{F23CC991-881B-44D3-8BD3-42091776B94A}" destId="{0E564310-9B0E-4C0C-B11E-54331F92B566}" srcOrd="6" destOrd="0" presId="urn:microsoft.com/office/officeart/2008/layout/LinedList"/>
    <dgm:cxn modelId="{F7C66D27-FC06-495F-8A61-48AF84825916}" type="presParOf" srcId="{F23CC991-881B-44D3-8BD3-42091776B94A}" destId="{31A33EBB-3F85-47F6-BFDB-37ECFFF27DA3}" srcOrd="7" destOrd="0" presId="urn:microsoft.com/office/officeart/2008/layout/LinedList"/>
    <dgm:cxn modelId="{DEA8F7EC-8E87-4DE2-8D2A-62C9359C68AC}" type="presParOf" srcId="{31A33EBB-3F85-47F6-BFDB-37ECFFF27DA3}" destId="{FA0717F4-4DE6-42D7-8420-30A5A12D0709}" srcOrd="0" destOrd="0" presId="urn:microsoft.com/office/officeart/2008/layout/LinedList"/>
    <dgm:cxn modelId="{A9FD6749-5E76-4255-816A-AB36AA9C6D58}" type="presParOf" srcId="{31A33EBB-3F85-47F6-BFDB-37ECFFF27DA3}" destId="{AEAC9B24-E25A-473E-A23B-A8448D4852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C1435-6B4A-4287-B4F8-152BB5CD55A1}">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CB088-A467-4B07-8194-C03C41E5A6EA}">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CR" sz="2200" kern="1200" dirty="0"/>
            <a:t>Constante mantenimiento a las cámaras </a:t>
          </a:r>
          <a:endParaRPr lang="en-US" sz="2200" kern="1200" dirty="0"/>
        </a:p>
      </dsp:txBody>
      <dsp:txXfrm>
        <a:off x="0" y="0"/>
        <a:ext cx="6797675" cy="1412477"/>
      </dsp:txXfrm>
    </dsp:sp>
    <dsp:sp modelId="{105600CA-6010-49D2-B4F9-62790D202EE4}">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AA022-0374-4E35-80DC-BE3FBCA6968D}">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CR" sz="2200" kern="1200" dirty="0"/>
            <a:t>Explorar técnicas de optimización para un mejor procesamiento sin atrasar el sistema (El uso de </a:t>
          </a:r>
          <a:r>
            <a:rPr lang="es-CR" sz="2200" kern="1200" dirty="0" err="1"/>
            <a:t>threads</a:t>
          </a:r>
          <a:r>
            <a:rPr lang="es-CR" sz="2200" kern="1200" dirty="0"/>
            <a:t> o técnicas similares es parte de las optimizaciones en proceso)</a:t>
          </a:r>
          <a:endParaRPr lang="en-US" sz="2200" kern="1200" dirty="0"/>
        </a:p>
      </dsp:txBody>
      <dsp:txXfrm>
        <a:off x="0" y="1412477"/>
        <a:ext cx="6797675" cy="1412477"/>
      </dsp:txXfrm>
    </dsp:sp>
    <dsp:sp modelId="{2D5D0A8F-C4B4-4A92-9CAD-7966A6328124}">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966C0-2E5C-4160-8DA2-91350D81C8E2}">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CR" sz="2200" kern="1200" dirty="0"/>
            <a:t>Valorar alternativas de microcontrolador ya que Arduino puede tener complicaciones al trabajar a altas frecuencias</a:t>
          </a:r>
          <a:endParaRPr lang="en-US" sz="2200" kern="1200" dirty="0"/>
        </a:p>
      </dsp:txBody>
      <dsp:txXfrm>
        <a:off x="0" y="2824955"/>
        <a:ext cx="6797675" cy="1412477"/>
      </dsp:txXfrm>
    </dsp:sp>
    <dsp:sp modelId="{0E564310-9B0E-4C0C-B11E-54331F92B566}">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717F4-4DE6-42D7-8420-30A5A12D0709}">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3EEDA4-B461-65EB-9581-8D96DA527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a:extLst>
              <a:ext uri="{FF2B5EF4-FFF2-40B4-BE49-F238E27FC236}">
                <a16:creationId xmlns:a16="http://schemas.microsoft.com/office/drawing/2014/main" id="{16E4C8FA-E7CC-A61A-01B3-447DB90DA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44E9E8-A2EE-483E-A336-D50F90936B1C}" type="datetimeFigureOut">
              <a:rPr lang="es-CR" smtClean="0"/>
              <a:t>5/5/2024</a:t>
            </a:fld>
            <a:endParaRPr lang="es-CR"/>
          </a:p>
        </p:txBody>
      </p:sp>
      <p:sp>
        <p:nvSpPr>
          <p:cNvPr id="4" name="Footer Placeholder 3">
            <a:extLst>
              <a:ext uri="{FF2B5EF4-FFF2-40B4-BE49-F238E27FC236}">
                <a16:creationId xmlns:a16="http://schemas.microsoft.com/office/drawing/2014/main" id="{9692A650-D301-B14E-4CCF-0F5418ED05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Slide Number Placeholder 4">
            <a:extLst>
              <a:ext uri="{FF2B5EF4-FFF2-40B4-BE49-F238E27FC236}">
                <a16:creationId xmlns:a16="http://schemas.microsoft.com/office/drawing/2014/main" id="{5181BD54-F878-009C-9147-500E417627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4160B0-1754-4225-867F-BF520299193F}" type="slidenum">
              <a:rPr lang="es-CR" smtClean="0"/>
              <a:t>‹Nº›</a:t>
            </a:fld>
            <a:endParaRPr lang="es-CR"/>
          </a:p>
        </p:txBody>
      </p:sp>
    </p:spTree>
    <p:extLst>
      <p:ext uri="{BB962C8B-B14F-4D97-AF65-F5344CB8AC3E}">
        <p14:creationId xmlns:p14="http://schemas.microsoft.com/office/powerpoint/2010/main" val="25164843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8C062-EBEF-4DD0-9315-0B5CCE3F907D}" type="datetimeFigureOut">
              <a:rPr lang="es-CR" smtClean="0"/>
              <a:t>5/5/2024</a:t>
            </a:fld>
            <a:endParaRPr lang="es-C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837E4-457E-4F6A-A865-77C7544A4FED}" type="slidenum">
              <a:rPr lang="es-CR" smtClean="0"/>
              <a:t>‹Nº›</a:t>
            </a:fld>
            <a:endParaRPr lang="es-CR"/>
          </a:p>
        </p:txBody>
      </p:sp>
    </p:spTree>
    <p:extLst>
      <p:ext uri="{BB962C8B-B14F-4D97-AF65-F5344CB8AC3E}">
        <p14:creationId xmlns:p14="http://schemas.microsoft.com/office/powerpoint/2010/main" val="37534381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ECE4-7E2A-6354-503A-41609C07A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R"/>
          </a:p>
        </p:txBody>
      </p:sp>
      <p:sp>
        <p:nvSpPr>
          <p:cNvPr id="3" name="Subtitle 2">
            <a:extLst>
              <a:ext uri="{FF2B5EF4-FFF2-40B4-BE49-F238E27FC236}">
                <a16:creationId xmlns:a16="http://schemas.microsoft.com/office/drawing/2014/main" id="{E259435F-65EC-4D21-9C63-38556F447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R"/>
          </a:p>
        </p:txBody>
      </p:sp>
      <p:sp>
        <p:nvSpPr>
          <p:cNvPr id="4" name="Date Placeholder 3">
            <a:extLst>
              <a:ext uri="{FF2B5EF4-FFF2-40B4-BE49-F238E27FC236}">
                <a16:creationId xmlns:a16="http://schemas.microsoft.com/office/drawing/2014/main" id="{47ABCD19-42C8-BA39-67A8-05F5112CB044}"/>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EF34B1B7-9246-68E7-A483-F671E6E841FC}"/>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3D479B9E-28A2-9DB2-A31C-BAC70749976B}"/>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48188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8086-DFDA-97FC-33FC-823B09F9ED36}"/>
              </a:ext>
            </a:extLst>
          </p:cNvPr>
          <p:cNvSpPr>
            <a:spLocks noGrp="1"/>
          </p:cNvSpPr>
          <p:nvPr>
            <p:ph type="title"/>
          </p:nvPr>
        </p:nvSpPr>
        <p:spPr/>
        <p:txBody>
          <a:bodyPr/>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7D5E2868-CDEF-2526-A68B-87E2B2A01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6EA33692-B525-D136-00BA-CEB520AE3D30}"/>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0FD667E0-BA73-B87B-EE41-C1D069A5CFCA}"/>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8E298DBD-5D18-E6D3-B3DB-D2990BC82077}"/>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16689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EA8C0-E0F1-9428-452B-B54876E4A6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868F608D-1E89-ADE4-F3A4-4BA360313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D91E6795-0C45-4611-146B-E2B1CA4B58A0}"/>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4CEE63BA-7858-5552-1189-244CA2EC399D}"/>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231AA6DC-5D32-21B2-97AA-D2FDB1CE4AAE}"/>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1381573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85644DE-D5DD-400A-A11B-27D8C7E985AF}" type="datetime1">
              <a:rPr lang="es-CR" smtClean="0"/>
              <a:t>5/5/2024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a:xfrm>
            <a:off x="9900458" y="6334317"/>
            <a:ext cx="1924598" cy="490594"/>
          </a:xfrm>
        </p:spPr>
        <p:txBody>
          <a:bodyPr/>
          <a:lstStyle>
            <a:lvl1pPr>
              <a:defRPr sz="2000"/>
            </a:lvl1pPr>
          </a:lstStyle>
          <a:p>
            <a:fld id="{18B1BFB6-E6CA-4C76-B66A-4C6709543292}" type="slidenum">
              <a:rPr lang="es-CR" smtClean="0"/>
              <a:pPr/>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85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AD8DD6F-FE84-4DDD-B01C-510F4BDD6BD0}" type="datetime1">
              <a:rPr lang="es-CR" smtClean="0"/>
              <a:t>5/5/2024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303166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811189-F9CD-4C30-A660-7008D3718DFD}" type="datetime1">
              <a:rPr lang="es-CR" smtClean="0"/>
              <a:t>5/5/2024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8B1BFB6-E6CA-4C76-B66A-4C6709543292}" type="slidenum">
              <a:rPr lang="es-CR" smtClean="0"/>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35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385693CA-3B45-4772-95B7-CC8B2AAE6306}" type="datetime1">
              <a:rPr lang="es-CR" smtClean="0"/>
              <a:t>5/5/2024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4075142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78503607-389D-4DC0-9D78-CF2294FB38D2}" type="datetime1">
              <a:rPr lang="es-CR" smtClean="0"/>
              <a:t>5/5/2024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1708011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93CDF2E9-8106-46F3-AEB1-513A4D94D231}" type="datetime1">
              <a:rPr lang="es-CR" smtClean="0"/>
              <a:t>5/5/2024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2604652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68FD96-CE57-4F0D-AFBE-7A29FAFCA7B3}" type="datetime1">
              <a:rPr lang="es-CR" smtClean="0"/>
              <a:t>5/5/2024</a:t>
            </a:fld>
            <a:endParaRPr lang="es-C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R"/>
          </a:p>
        </p:txBody>
      </p:sp>
      <p:sp>
        <p:nvSpPr>
          <p:cNvPr id="9" name="Slide Number Placeholder 8"/>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3248933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CF81B9-B1FE-4A47-A029-DAE3B290029A}" type="datetime1">
              <a:rPr lang="es-CR" smtClean="0"/>
              <a:t>5/5/2024</a:t>
            </a:fld>
            <a:endParaRPr lang="es-C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B1BFB6-E6CA-4C76-B66A-4C6709543292}" type="slidenum">
              <a:rPr lang="es-CR" smtClean="0"/>
              <a:t>‹Nº›</a:t>
            </a:fld>
            <a:endParaRPr lang="es-CR"/>
          </a:p>
        </p:txBody>
      </p:sp>
    </p:spTree>
    <p:extLst>
      <p:ext uri="{BB962C8B-B14F-4D97-AF65-F5344CB8AC3E}">
        <p14:creationId xmlns:p14="http://schemas.microsoft.com/office/powerpoint/2010/main" val="422900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340F-5D60-8DFE-6D94-55941DB1F108}"/>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928D9E51-B406-CAAC-348A-5EE43BF64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65C2A032-23E3-4D9C-664D-41BE69E4C0D6}"/>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3B475414-9D9A-D754-8BB9-3A60FE3FB840}"/>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8429ED33-6D14-587A-F62E-B93320DD6E76}"/>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3010119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C6B3B2-2A93-4CC2-A296-57A6477D9C33}" type="datetime1">
              <a:rPr lang="es-CR" smtClean="0"/>
              <a:t>5/5/2024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381660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09B9C5B-F97C-4B74-A1A7-529C0FDB1736}" type="datetime1">
              <a:rPr lang="es-CR" smtClean="0"/>
              <a:t>5/5/2024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710034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2486DE4B-324A-45B3-B9C4-D18CD1F8B7A8}" type="datetime1">
              <a:rPr lang="es-CR" smtClean="0"/>
              <a:t>5/5/2024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8B1BFB6-E6CA-4C76-B66A-4C6709543292}" type="slidenum">
              <a:rPr lang="es-CR" smtClean="0"/>
              <a:t>‹Nº›</a:t>
            </a:fld>
            <a:endParaRPr lang="es-CR"/>
          </a:p>
        </p:txBody>
      </p:sp>
    </p:spTree>
    <p:extLst>
      <p:ext uri="{BB962C8B-B14F-4D97-AF65-F5344CB8AC3E}">
        <p14:creationId xmlns:p14="http://schemas.microsoft.com/office/powerpoint/2010/main" val="379240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BC45-E246-1C5D-C928-39E678B2C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R"/>
          </a:p>
        </p:txBody>
      </p:sp>
      <p:sp>
        <p:nvSpPr>
          <p:cNvPr id="3" name="Text Placeholder 2">
            <a:extLst>
              <a:ext uri="{FF2B5EF4-FFF2-40B4-BE49-F238E27FC236}">
                <a16:creationId xmlns:a16="http://schemas.microsoft.com/office/drawing/2014/main" id="{87829186-E0CC-CAD2-2F6A-31BD15EA1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1B79E-B714-9151-13D3-92365C94FEC2}"/>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22EBB1D6-8E22-48D1-0BA8-28AC5BEF198C}"/>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4E86A0BD-456E-B4F8-9FAB-7E9B31B3C7EF}"/>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129324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48D5-576F-6460-D48B-FECE981F23E9}"/>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3BF7AD4F-5075-FAF5-2614-8C335163E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Content Placeholder 3">
            <a:extLst>
              <a:ext uri="{FF2B5EF4-FFF2-40B4-BE49-F238E27FC236}">
                <a16:creationId xmlns:a16="http://schemas.microsoft.com/office/drawing/2014/main" id="{EC186BDC-BCBF-A59B-BED0-DBDE23208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Date Placeholder 4">
            <a:extLst>
              <a:ext uri="{FF2B5EF4-FFF2-40B4-BE49-F238E27FC236}">
                <a16:creationId xmlns:a16="http://schemas.microsoft.com/office/drawing/2014/main" id="{53A9C1D6-E5A3-FEB6-7F60-6A79A2708725}"/>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6" name="Footer Placeholder 5">
            <a:extLst>
              <a:ext uri="{FF2B5EF4-FFF2-40B4-BE49-F238E27FC236}">
                <a16:creationId xmlns:a16="http://schemas.microsoft.com/office/drawing/2014/main" id="{5DE0244B-27D5-286D-5805-7DC8F0FCFFBD}"/>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ED00B6C2-1CE5-A8D3-C5C6-2B006F55FE85}"/>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160097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6B75-122B-C340-5554-ABB9517814AD}"/>
              </a:ext>
            </a:extLst>
          </p:cNvPr>
          <p:cNvSpPr>
            <a:spLocks noGrp="1"/>
          </p:cNvSpPr>
          <p:nvPr>
            <p:ph type="title"/>
          </p:nvPr>
        </p:nvSpPr>
        <p:spPr>
          <a:xfrm>
            <a:off x="839788" y="365125"/>
            <a:ext cx="10515600" cy="1325563"/>
          </a:xfrm>
        </p:spPr>
        <p:txBody>
          <a:bodyPr/>
          <a:lstStyle/>
          <a:p>
            <a:r>
              <a:rPr lang="en-US"/>
              <a:t>Click to edit Master title style</a:t>
            </a:r>
            <a:endParaRPr lang="es-CR"/>
          </a:p>
        </p:txBody>
      </p:sp>
      <p:sp>
        <p:nvSpPr>
          <p:cNvPr id="3" name="Text Placeholder 2">
            <a:extLst>
              <a:ext uri="{FF2B5EF4-FFF2-40B4-BE49-F238E27FC236}">
                <a16:creationId xmlns:a16="http://schemas.microsoft.com/office/drawing/2014/main" id="{6F0622EA-4BEA-FCD5-27C2-95F9B955D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14EB4-885D-9A96-1636-A739011F6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Text Placeholder 4">
            <a:extLst>
              <a:ext uri="{FF2B5EF4-FFF2-40B4-BE49-F238E27FC236}">
                <a16:creationId xmlns:a16="http://schemas.microsoft.com/office/drawing/2014/main" id="{43885E12-9FC1-D1D9-7E4C-F54ED7BFF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67D37-C2B1-97D6-CBB3-1877E1D2C4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7" name="Date Placeholder 6">
            <a:extLst>
              <a:ext uri="{FF2B5EF4-FFF2-40B4-BE49-F238E27FC236}">
                <a16:creationId xmlns:a16="http://schemas.microsoft.com/office/drawing/2014/main" id="{28D54923-15C1-A1F5-2945-AEF6809FA712}"/>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8" name="Footer Placeholder 7">
            <a:extLst>
              <a:ext uri="{FF2B5EF4-FFF2-40B4-BE49-F238E27FC236}">
                <a16:creationId xmlns:a16="http://schemas.microsoft.com/office/drawing/2014/main" id="{49334DFE-AE76-15E9-703D-DA94587F4C2A}"/>
              </a:ext>
            </a:extLst>
          </p:cNvPr>
          <p:cNvSpPr>
            <a:spLocks noGrp="1"/>
          </p:cNvSpPr>
          <p:nvPr>
            <p:ph type="ftr" sz="quarter" idx="11"/>
          </p:nvPr>
        </p:nvSpPr>
        <p:spPr/>
        <p:txBody>
          <a:bodyPr/>
          <a:lstStyle/>
          <a:p>
            <a:endParaRPr lang="es-CR"/>
          </a:p>
        </p:txBody>
      </p:sp>
      <p:sp>
        <p:nvSpPr>
          <p:cNvPr id="9" name="Slide Number Placeholder 8">
            <a:extLst>
              <a:ext uri="{FF2B5EF4-FFF2-40B4-BE49-F238E27FC236}">
                <a16:creationId xmlns:a16="http://schemas.microsoft.com/office/drawing/2014/main" id="{C6258103-64C9-46EF-C85A-476EB25F446F}"/>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34863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0F6C-78C1-4110-EEDB-DB507D104388}"/>
              </a:ext>
            </a:extLst>
          </p:cNvPr>
          <p:cNvSpPr>
            <a:spLocks noGrp="1"/>
          </p:cNvSpPr>
          <p:nvPr>
            <p:ph type="title"/>
          </p:nvPr>
        </p:nvSpPr>
        <p:spPr/>
        <p:txBody>
          <a:bodyPr/>
          <a:lstStyle/>
          <a:p>
            <a:r>
              <a:rPr lang="en-US"/>
              <a:t>Click to edit Master title style</a:t>
            </a:r>
            <a:endParaRPr lang="es-CR"/>
          </a:p>
        </p:txBody>
      </p:sp>
      <p:sp>
        <p:nvSpPr>
          <p:cNvPr id="3" name="Date Placeholder 2">
            <a:extLst>
              <a:ext uri="{FF2B5EF4-FFF2-40B4-BE49-F238E27FC236}">
                <a16:creationId xmlns:a16="http://schemas.microsoft.com/office/drawing/2014/main" id="{20496BC6-0309-58B7-17D8-632F0791938D}"/>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4" name="Footer Placeholder 3">
            <a:extLst>
              <a:ext uri="{FF2B5EF4-FFF2-40B4-BE49-F238E27FC236}">
                <a16:creationId xmlns:a16="http://schemas.microsoft.com/office/drawing/2014/main" id="{42BA2E35-D34F-377F-D9D9-4F57537373DB}"/>
              </a:ext>
            </a:extLst>
          </p:cNvPr>
          <p:cNvSpPr>
            <a:spLocks noGrp="1"/>
          </p:cNvSpPr>
          <p:nvPr>
            <p:ph type="ftr" sz="quarter" idx="11"/>
          </p:nvPr>
        </p:nvSpPr>
        <p:spPr/>
        <p:txBody>
          <a:bodyPr/>
          <a:lstStyle/>
          <a:p>
            <a:endParaRPr lang="es-CR"/>
          </a:p>
        </p:txBody>
      </p:sp>
      <p:sp>
        <p:nvSpPr>
          <p:cNvPr id="5" name="Slide Number Placeholder 4">
            <a:extLst>
              <a:ext uri="{FF2B5EF4-FFF2-40B4-BE49-F238E27FC236}">
                <a16:creationId xmlns:a16="http://schemas.microsoft.com/office/drawing/2014/main" id="{3B7BF191-A332-C616-67B4-FC5C5D9CF3FC}"/>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338946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B3C72-EEFD-48F3-135C-1A64227FA520}"/>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3" name="Footer Placeholder 2">
            <a:extLst>
              <a:ext uri="{FF2B5EF4-FFF2-40B4-BE49-F238E27FC236}">
                <a16:creationId xmlns:a16="http://schemas.microsoft.com/office/drawing/2014/main" id="{47DD6586-D488-5042-2319-F887E5B27013}"/>
              </a:ext>
            </a:extLst>
          </p:cNvPr>
          <p:cNvSpPr>
            <a:spLocks noGrp="1"/>
          </p:cNvSpPr>
          <p:nvPr>
            <p:ph type="ftr" sz="quarter" idx="11"/>
          </p:nvPr>
        </p:nvSpPr>
        <p:spPr/>
        <p:txBody>
          <a:bodyPr/>
          <a:lstStyle/>
          <a:p>
            <a:endParaRPr lang="es-CR"/>
          </a:p>
        </p:txBody>
      </p:sp>
      <p:sp>
        <p:nvSpPr>
          <p:cNvPr id="4" name="Slide Number Placeholder 3">
            <a:extLst>
              <a:ext uri="{FF2B5EF4-FFF2-40B4-BE49-F238E27FC236}">
                <a16:creationId xmlns:a16="http://schemas.microsoft.com/office/drawing/2014/main" id="{72986E86-A992-D10E-DFAB-78BC9B4C46E3}"/>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143937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9C58-3074-AFAA-D6BD-C818895C4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Content Placeholder 2">
            <a:extLst>
              <a:ext uri="{FF2B5EF4-FFF2-40B4-BE49-F238E27FC236}">
                <a16:creationId xmlns:a16="http://schemas.microsoft.com/office/drawing/2014/main" id="{EEBFC222-D666-9A89-2A23-C6A14FAED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Text Placeholder 3">
            <a:extLst>
              <a:ext uri="{FF2B5EF4-FFF2-40B4-BE49-F238E27FC236}">
                <a16:creationId xmlns:a16="http://schemas.microsoft.com/office/drawing/2014/main" id="{F2BFC6F5-4221-5D48-2153-D54C2E3D2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CB0F-0516-9EB6-46BC-81154E6724C7}"/>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6" name="Footer Placeholder 5">
            <a:extLst>
              <a:ext uri="{FF2B5EF4-FFF2-40B4-BE49-F238E27FC236}">
                <a16:creationId xmlns:a16="http://schemas.microsoft.com/office/drawing/2014/main" id="{BEE4BF2A-CB2F-A801-28BF-973BEA8065BA}"/>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5898E346-B540-9BB5-C8D3-6BD6F5C5A6B1}"/>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207318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6DD6-9F39-AC43-D264-5E99E2517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Picture Placeholder 2">
            <a:extLst>
              <a:ext uri="{FF2B5EF4-FFF2-40B4-BE49-F238E27FC236}">
                <a16:creationId xmlns:a16="http://schemas.microsoft.com/office/drawing/2014/main" id="{D8717733-A10F-72CC-44FA-5DDDEF69B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Text Placeholder 3">
            <a:extLst>
              <a:ext uri="{FF2B5EF4-FFF2-40B4-BE49-F238E27FC236}">
                <a16:creationId xmlns:a16="http://schemas.microsoft.com/office/drawing/2014/main" id="{D2DD75C0-B6E7-3B11-F8B1-798204F51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9AB68-B338-4A08-8AE6-2506BE78BC56}"/>
              </a:ext>
            </a:extLst>
          </p:cNvPr>
          <p:cNvSpPr>
            <a:spLocks noGrp="1"/>
          </p:cNvSpPr>
          <p:nvPr>
            <p:ph type="dt" sz="half" idx="10"/>
          </p:nvPr>
        </p:nvSpPr>
        <p:spPr/>
        <p:txBody>
          <a:bodyPr/>
          <a:lstStyle/>
          <a:p>
            <a:fld id="{7E92169A-FAA9-46D1-9DE7-3145464730CF}" type="datetimeFigureOut">
              <a:rPr lang="es-CR" smtClean="0"/>
              <a:t>5/5/2024</a:t>
            </a:fld>
            <a:endParaRPr lang="es-CR"/>
          </a:p>
        </p:txBody>
      </p:sp>
      <p:sp>
        <p:nvSpPr>
          <p:cNvPr id="6" name="Footer Placeholder 5">
            <a:extLst>
              <a:ext uri="{FF2B5EF4-FFF2-40B4-BE49-F238E27FC236}">
                <a16:creationId xmlns:a16="http://schemas.microsoft.com/office/drawing/2014/main" id="{4F2A7770-6167-17DC-24B4-E7F98F7A260B}"/>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D3994433-7BFD-BABC-E038-6AB9ADA237FA}"/>
              </a:ext>
            </a:extLst>
          </p:cNvPr>
          <p:cNvSpPr>
            <a:spLocks noGrp="1"/>
          </p:cNvSpPr>
          <p:nvPr>
            <p:ph type="sldNum" sz="quarter" idx="12"/>
          </p:nvPr>
        </p:nvSpPr>
        <p:spPr/>
        <p:txBody>
          <a:bodyPr/>
          <a:lstStyle/>
          <a:p>
            <a:fld id="{EE4B9014-BC08-4363-88E0-A16EC9810AE1}" type="slidenum">
              <a:rPr lang="es-CR" smtClean="0"/>
              <a:t>‹Nº›</a:t>
            </a:fld>
            <a:endParaRPr lang="es-CR"/>
          </a:p>
        </p:txBody>
      </p:sp>
    </p:spTree>
    <p:extLst>
      <p:ext uri="{BB962C8B-B14F-4D97-AF65-F5344CB8AC3E}">
        <p14:creationId xmlns:p14="http://schemas.microsoft.com/office/powerpoint/2010/main" val="399272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01029-0EDB-0631-B29F-4CFD03D33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R"/>
          </a:p>
        </p:txBody>
      </p:sp>
      <p:sp>
        <p:nvSpPr>
          <p:cNvPr id="3" name="Text Placeholder 2">
            <a:extLst>
              <a:ext uri="{FF2B5EF4-FFF2-40B4-BE49-F238E27FC236}">
                <a16:creationId xmlns:a16="http://schemas.microsoft.com/office/drawing/2014/main" id="{4B1541BE-CBDA-43F7-E2C6-0A9F3089D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D8D4CB2F-5EFE-BC5D-B3A7-543992DCC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2169A-FAA9-46D1-9DE7-3145464730CF}" type="datetimeFigureOut">
              <a:rPr lang="es-CR" smtClean="0"/>
              <a:t>5/5/2024</a:t>
            </a:fld>
            <a:endParaRPr lang="es-CR"/>
          </a:p>
        </p:txBody>
      </p:sp>
      <p:sp>
        <p:nvSpPr>
          <p:cNvPr id="5" name="Footer Placeholder 4">
            <a:extLst>
              <a:ext uri="{FF2B5EF4-FFF2-40B4-BE49-F238E27FC236}">
                <a16:creationId xmlns:a16="http://schemas.microsoft.com/office/drawing/2014/main" id="{C884A3CF-8677-BBA8-C308-EDCB0B8DB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Slide Number Placeholder 5">
            <a:extLst>
              <a:ext uri="{FF2B5EF4-FFF2-40B4-BE49-F238E27FC236}">
                <a16:creationId xmlns:a16="http://schemas.microsoft.com/office/drawing/2014/main" id="{33733F83-A910-A18B-15F3-52FC68216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B9014-BC08-4363-88E0-A16EC9810AE1}" type="slidenum">
              <a:rPr lang="es-CR" smtClean="0"/>
              <a:t>‹Nº›</a:t>
            </a:fld>
            <a:endParaRPr lang="es-CR"/>
          </a:p>
        </p:txBody>
      </p:sp>
    </p:spTree>
    <p:extLst>
      <p:ext uri="{BB962C8B-B14F-4D97-AF65-F5344CB8AC3E}">
        <p14:creationId xmlns:p14="http://schemas.microsoft.com/office/powerpoint/2010/main" val="2686255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19DFA8-A007-4302-9FAD-4A2C0B907EB4}" type="datetime1">
              <a:rPr lang="es-CR" smtClean="0"/>
              <a:t>5/5/2024</a:t>
            </a:fld>
            <a:endParaRPr lang="es-C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18B1BFB6-E6CA-4C76-B66A-4C6709543292}" type="slidenum">
              <a:rPr lang="es-CR" smtClean="0"/>
              <a:pPr/>
              <a:t>‹Nº›</a:t>
            </a:fld>
            <a:endParaRPr lang="es-C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557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31B5-D02F-BE18-1E72-51672F197D6B}"/>
              </a:ext>
            </a:extLst>
          </p:cNvPr>
          <p:cNvSpPr>
            <a:spLocks noGrp="1"/>
          </p:cNvSpPr>
          <p:nvPr>
            <p:ph type="ctrTitle"/>
          </p:nvPr>
        </p:nvSpPr>
        <p:spPr/>
        <p:txBody>
          <a:bodyPr>
            <a:normAutofit/>
          </a:bodyPr>
          <a:lstStyle/>
          <a:p>
            <a:r>
              <a:rPr lang="es-ES" sz="3600" dirty="0"/>
              <a:t>Detector de defectos para cuero de vinil “</a:t>
            </a:r>
            <a:r>
              <a:rPr lang="es-ES" sz="3600" dirty="0" err="1"/>
              <a:t>PSDefects</a:t>
            </a:r>
            <a:r>
              <a:rPr lang="es-ES" sz="3600" dirty="0"/>
              <a:t>”</a:t>
            </a:r>
            <a:endParaRPr lang="es-CR" sz="3600" dirty="0"/>
          </a:p>
        </p:txBody>
      </p:sp>
      <p:sp>
        <p:nvSpPr>
          <p:cNvPr id="3" name="Subtitle 2">
            <a:extLst>
              <a:ext uri="{FF2B5EF4-FFF2-40B4-BE49-F238E27FC236}">
                <a16:creationId xmlns:a16="http://schemas.microsoft.com/office/drawing/2014/main" id="{8D0146A8-AF38-E3D3-40CF-668D9793E5A5}"/>
              </a:ext>
            </a:extLst>
          </p:cNvPr>
          <p:cNvSpPr>
            <a:spLocks noGrp="1"/>
          </p:cNvSpPr>
          <p:nvPr>
            <p:ph type="subTitle" idx="1"/>
          </p:nvPr>
        </p:nvSpPr>
        <p:spPr/>
        <p:txBody>
          <a:bodyPr/>
          <a:lstStyle/>
          <a:p>
            <a:r>
              <a:rPr lang="es-CR" dirty="0"/>
              <a:t>Cristofher Solís Jiménez – </a:t>
            </a:r>
            <a:r>
              <a:rPr lang="es-CR" dirty="0" err="1"/>
              <a:t>Engineering</a:t>
            </a:r>
            <a:r>
              <a:rPr lang="es-CR" dirty="0"/>
              <a:t> &amp; </a:t>
            </a:r>
            <a:r>
              <a:rPr lang="es-CR" dirty="0" err="1"/>
              <a:t>Scientific</a:t>
            </a:r>
            <a:r>
              <a:rPr lang="es-CR" dirty="0"/>
              <a:t> </a:t>
            </a:r>
            <a:r>
              <a:rPr lang="es-CR" dirty="0" err="1"/>
              <a:t>Services</a:t>
            </a:r>
            <a:r>
              <a:rPr lang="es-CR" dirty="0"/>
              <a:t> SA </a:t>
            </a:r>
          </a:p>
        </p:txBody>
      </p:sp>
      <p:sp>
        <p:nvSpPr>
          <p:cNvPr id="4" name="Slide Number Placeholder 3">
            <a:extLst>
              <a:ext uri="{FF2B5EF4-FFF2-40B4-BE49-F238E27FC236}">
                <a16:creationId xmlns:a16="http://schemas.microsoft.com/office/drawing/2014/main" id="{95342749-7DC5-B625-47E2-171DF08D1D98}"/>
              </a:ext>
            </a:extLst>
          </p:cNvPr>
          <p:cNvSpPr>
            <a:spLocks noGrp="1"/>
          </p:cNvSpPr>
          <p:nvPr>
            <p:ph type="sldNum" sz="quarter" idx="12"/>
          </p:nvPr>
        </p:nvSpPr>
        <p:spPr/>
        <p:txBody>
          <a:bodyPr/>
          <a:lstStyle/>
          <a:p>
            <a:fld id="{18B1BFB6-E6CA-4C76-B66A-4C6709543292}" type="slidenum">
              <a:rPr lang="es-CR" smtClean="0"/>
              <a:t>1</a:t>
            </a:fld>
            <a:endParaRPr lang="es-CR"/>
          </a:p>
        </p:txBody>
      </p:sp>
    </p:spTree>
    <p:extLst>
      <p:ext uri="{BB962C8B-B14F-4D97-AF65-F5344CB8AC3E}">
        <p14:creationId xmlns:p14="http://schemas.microsoft.com/office/powerpoint/2010/main" val="239853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EE20-4219-DE83-6719-956BD318F048}"/>
              </a:ext>
            </a:extLst>
          </p:cNvPr>
          <p:cNvSpPr>
            <a:spLocks noGrp="1"/>
          </p:cNvSpPr>
          <p:nvPr>
            <p:ph type="title"/>
          </p:nvPr>
        </p:nvSpPr>
        <p:spPr>
          <a:xfrm>
            <a:off x="841248" y="334644"/>
            <a:ext cx="10509504" cy="1076914"/>
          </a:xfrm>
        </p:spPr>
        <p:txBody>
          <a:bodyPr anchor="ctr">
            <a:normAutofit/>
          </a:bodyPr>
          <a:lstStyle/>
          <a:p>
            <a:r>
              <a:rPr lang="es-CR" sz="4000" dirty="0"/>
              <a:t>Propuesta de Diseño: Sistema de control</a:t>
            </a:r>
          </a:p>
        </p:txBody>
      </p:sp>
      <p:sp>
        <p:nvSpPr>
          <p:cNvPr id="4" name="Slide Number Placeholder 3">
            <a:extLst>
              <a:ext uri="{FF2B5EF4-FFF2-40B4-BE49-F238E27FC236}">
                <a16:creationId xmlns:a16="http://schemas.microsoft.com/office/drawing/2014/main" id="{A4318E0B-F199-5075-5437-A1B9DCD33F59}"/>
              </a:ext>
            </a:extLst>
          </p:cNvPr>
          <p:cNvSpPr>
            <a:spLocks noGrp="1"/>
          </p:cNvSpPr>
          <p:nvPr>
            <p:ph type="sldNum" sz="quarter" idx="12"/>
          </p:nvPr>
        </p:nvSpPr>
        <p:spPr>
          <a:xfrm>
            <a:off x="8717280" y="6356350"/>
            <a:ext cx="2633472" cy="365125"/>
          </a:xfrm>
        </p:spPr>
        <p:txBody>
          <a:bodyPr>
            <a:normAutofit fontScale="92500" lnSpcReduction="10000"/>
          </a:bodyPr>
          <a:lstStyle/>
          <a:p>
            <a:pPr>
              <a:spcAft>
                <a:spcPts val="600"/>
              </a:spcAft>
            </a:pPr>
            <a:fld id="{18B1BFB6-E6CA-4C76-B66A-4C6709543292}" type="slidenum">
              <a:rPr lang="es-CR">
                <a:solidFill>
                  <a:schemeClr val="bg1"/>
                </a:solidFill>
              </a:rPr>
              <a:pPr>
                <a:spcAft>
                  <a:spcPts val="600"/>
                </a:spcAft>
              </a:pPr>
              <a:t>10</a:t>
            </a:fld>
            <a:endParaRPr lang="es-CR">
              <a:solidFill>
                <a:schemeClr val="bg1"/>
              </a:solidFill>
            </a:endParaRPr>
          </a:p>
        </p:txBody>
      </p:sp>
      <p:sp>
        <p:nvSpPr>
          <p:cNvPr id="3" name="CuadroTexto 2">
            <a:extLst>
              <a:ext uri="{FF2B5EF4-FFF2-40B4-BE49-F238E27FC236}">
                <a16:creationId xmlns:a16="http://schemas.microsoft.com/office/drawing/2014/main" id="{D351D4D0-8340-DF18-CFFF-00E7C11D37FE}"/>
              </a:ext>
            </a:extLst>
          </p:cNvPr>
          <p:cNvSpPr txBox="1"/>
          <p:nvPr/>
        </p:nvSpPr>
        <p:spPr>
          <a:xfrm>
            <a:off x="241524" y="2190048"/>
            <a:ext cx="11490034" cy="1754326"/>
          </a:xfrm>
          <a:prstGeom prst="rect">
            <a:avLst/>
          </a:prstGeom>
          <a:noFill/>
        </p:spPr>
        <p:txBody>
          <a:bodyPr wrap="square" rtlCol="0">
            <a:spAutoFit/>
          </a:bodyPr>
          <a:lstStyle/>
          <a:p>
            <a:pPr marL="285750" indent="-285750">
              <a:buFont typeface="Arial" panose="020B0604020202020204" pitchFamily="34" charset="0"/>
              <a:buChar char="•"/>
            </a:pPr>
            <a:r>
              <a:rPr lang="es-CR" dirty="0"/>
              <a:t>Las luces deben ser controladas por medio de un microcontrolador el cual dicte cuando se debe generar el destello de luz</a:t>
            </a:r>
          </a:p>
          <a:p>
            <a:pPr marL="285750" indent="-285750">
              <a:buFont typeface="Arial" panose="020B0604020202020204" pitchFamily="34" charset="0"/>
              <a:buChar char="•"/>
            </a:pPr>
            <a:r>
              <a:rPr lang="es-CR" dirty="0"/>
              <a:t>También se debe encargar de enviar la señal de disparo de la cámara, para que esta tome la foto en el espacio de tiempo en el cual la luz se encuentra encendida</a:t>
            </a:r>
          </a:p>
          <a:p>
            <a:pPr marL="285750" indent="-285750">
              <a:buFont typeface="Arial" panose="020B0604020202020204" pitchFamily="34" charset="0"/>
              <a:buChar char="•"/>
            </a:pPr>
            <a:r>
              <a:rPr lang="es-CR" dirty="0"/>
              <a:t>A su vez el microcontrolador es el encargado de activar una alarma que alerta al usuario cuando se detectó un defecto</a:t>
            </a:r>
          </a:p>
          <a:p>
            <a:pPr marL="285750" indent="-285750">
              <a:buFont typeface="Arial" panose="020B0604020202020204" pitchFamily="34" charset="0"/>
              <a:buChar char="•"/>
            </a:pPr>
            <a:r>
              <a:rPr lang="es-CR" dirty="0"/>
              <a:t>Se debe diseñar un circuito electrónico capaz de controlar estas señales de forma eficaz</a:t>
            </a:r>
          </a:p>
        </p:txBody>
      </p:sp>
    </p:spTree>
    <p:extLst>
      <p:ext uri="{BB962C8B-B14F-4D97-AF65-F5344CB8AC3E}">
        <p14:creationId xmlns:p14="http://schemas.microsoft.com/office/powerpoint/2010/main" val="115474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28EB0-A253-C983-D3AE-A11068EDEAE4}"/>
              </a:ext>
            </a:extLst>
          </p:cNvPr>
          <p:cNvSpPr>
            <a:spLocks noGrp="1"/>
          </p:cNvSpPr>
          <p:nvPr>
            <p:ph type="title"/>
          </p:nvPr>
        </p:nvSpPr>
        <p:spPr/>
        <p:txBody>
          <a:bodyPr/>
          <a:lstStyle/>
          <a:p>
            <a:r>
              <a:rPr lang="es-CR" dirty="0"/>
              <a:t>Circuito diseñado</a:t>
            </a:r>
          </a:p>
        </p:txBody>
      </p:sp>
      <p:pic>
        <p:nvPicPr>
          <p:cNvPr id="6" name="Marcador de contenido 5">
            <a:extLst>
              <a:ext uri="{FF2B5EF4-FFF2-40B4-BE49-F238E27FC236}">
                <a16:creationId xmlns:a16="http://schemas.microsoft.com/office/drawing/2014/main" id="{C092825C-BB6B-F24C-A613-9C894C868056}"/>
              </a:ext>
            </a:extLst>
          </p:cNvPr>
          <p:cNvPicPr>
            <a:picLocks noGrp="1" noChangeAspect="1"/>
          </p:cNvPicPr>
          <p:nvPr>
            <p:ph idx="1"/>
          </p:nvPr>
        </p:nvPicPr>
        <p:blipFill>
          <a:blip r:embed="rId2"/>
          <a:stretch>
            <a:fillRect/>
          </a:stretch>
        </p:blipFill>
        <p:spPr>
          <a:xfrm>
            <a:off x="3028923" y="1924084"/>
            <a:ext cx="6195113" cy="4022725"/>
          </a:xfrm>
        </p:spPr>
      </p:pic>
      <p:sp>
        <p:nvSpPr>
          <p:cNvPr id="4" name="Marcador de número de diapositiva 3">
            <a:extLst>
              <a:ext uri="{FF2B5EF4-FFF2-40B4-BE49-F238E27FC236}">
                <a16:creationId xmlns:a16="http://schemas.microsoft.com/office/drawing/2014/main" id="{4A0C0467-FEA3-F276-BDDE-0E7EE4B23DEB}"/>
              </a:ext>
            </a:extLst>
          </p:cNvPr>
          <p:cNvSpPr>
            <a:spLocks noGrp="1"/>
          </p:cNvSpPr>
          <p:nvPr>
            <p:ph type="sldNum" sz="quarter" idx="12"/>
          </p:nvPr>
        </p:nvSpPr>
        <p:spPr/>
        <p:txBody>
          <a:bodyPr/>
          <a:lstStyle/>
          <a:p>
            <a:fld id="{18B1BFB6-E6CA-4C76-B66A-4C6709543292}" type="slidenum">
              <a:rPr lang="es-CR" smtClean="0"/>
              <a:t>11</a:t>
            </a:fld>
            <a:endParaRPr lang="es-CR"/>
          </a:p>
        </p:txBody>
      </p:sp>
    </p:spTree>
    <p:extLst>
      <p:ext uri="{BB962C8B-B14F-4D97-AF65-F5344CB8AC3E}">
        <p14:creationId xmlns:p14="http://schemas.microsoft.com/office/powerpoint/2010/main" val="109265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2C42E-8073-6D92-BAA8-8243FF4FA022}"/>
              </a:ext>
            </a:extLst>
          </p:cNvPr>
          <p:cNvSpPr>
            <a:spLocks noGrp="1"/>
          </p:cNvSpPr>
          <p:nvPr>
            <p:ph type="title"/>
          </p:nvPr>
        </p:nvSpPr>
        <p:spPr/>
        <p:txBody>
          <a:bodyPr/>
          <a:lstStyle/>
          <a:p>
            <a:r>
              <a:rPr lang="es-CR" sz="4400" dirty="0"/>
              <a:t>Ejemplo de funcionamiento</a:t>
            </a:r>
            <a:endParaRPr lang="es-CR" dirty="0"/>
          </a:p>
        </p:txBody>
      </p:sp>
      <p:sp>
        <p:nvSpPr>
          <p:cNvPr id="4" name="Marcador de número de diapositiva 3">
            <a:extLst>
              <a:ext uri="{FF2B5EF4-FFF2-40B4-BE49-F238E27FC236}">
                <a16:creationId xmlns:a16="http://schemas.microsoft.com/office/drawing/2014/main" id="{8923D6F0-319F-E5B4-12F0-9BA589FCC2A9}"/>
              </a:ext>
            </a:extLst>
          </p:cNvPr>
          <p:cNvSpPr>
            <a:spLocks noGrp="1"/>
          </p:cNvSpPr>
          <p:nvPr>
            <p:ph type="sldNum" sz="quarter" idx="12"/>
          </p:nvPr>
        </p:nvSpPr>
        <p:spPr/>
        <p:txBody>
          <a:bodyPr/>
          <a:lstStyle/>
          <a:p>
            <a:fld id="{18B1BFB6-E6CA-4C76-B66A-4C6709543292}" type="slidenum">
              <a:rPr lang="es-CR" smtClean="0"/>
              <a:t>12</a:t>
            </a:fld>
            <a:endParaRPr lang="es-CR"/>
          </a:p>
        </p:txBody>
      </p:sp>
      <p:pic>
        <p:nvPicPr>
          <p:cNvPr id="8" name="Imagen 7">
            <a:extLst>
              <a:ext uri="{FF2B5EF4-FFF2-40B4-BE49-F238E27FC236}">
                <a16:creationId xmlns:a16="http://schemas.microsoft.com/office/drawing/2014/main" id="{72669C60-70F5-8CDC-3A51-01B00CE39B22}"/>
              </a:ext>
            </a:extLst>
          </p:cNvPr>
          <p:cNvPicPr>
            <a:picLocks noChangeAspect="1"/>
          </p:cNvPicPr>
          <p:nvPr/>
        </p:nvPicPr>
        <p:blipFill>
          <a:blip r:embed="rId2"/>
          <a:stretch>
            <a:fillRect/>
          </a:stretch>
        </p:blipFill>
        <p:spPr>
          <a:xfrm>
            <a:off x="4132609" y="1953031"/>
            <a:ext cx="3926782" cy="3611191"/>
          </a:xfrm>
          <a:prstGeom prst="rect">
            <a:avLst/>
          </a:prstGeom>
        </p:spPr>
      </p:pic>
    </p:spTree>
    <p:extLst>
      <p:ext uri="{BB962C8B-B14F-4D97-AF65-F5344CB8AC3E}">
        <p14:creationId xmlns:p14="http://schemas.microsoft.com/office/powerpoint/2010/main" val="200631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Bombilla en fondo amarillo con rayos de luz y cable pintados">
            <a:extLst>
              <a:ext uri="{FF2B5EF4-FFF2-40B4-BE49-F238E27FC236}">
                <a16:creationId xmlns:a16="http://schemas.microsoft.com/office/drawing/2014/main" id="{06487B73-A50D-6F5C-B3F8-26FEE7025AE5}"/>
              </a:ext>
            </a:extLst>
          </p:cNvPr>
          <p:cNvPicPr>
            <a:picLocks noChangeAspect="1"/>
          </p:cNvPicPr>
          <p:nvPr/>
        </p:nvPicPr>
        <p:blipFill rotWithShape="1">
          <a:blip r:embed="rId2">
            <a:alphaModFix amt="50000"/>
          </a:blip>
          <a:srcRect t="8536"/>
          <a:stretch/>
        </p:blipFill>
        <p:spPr>
          <a:xfrm>
            <a:off x="20" y="1"/>
            <a:ext cx="12191980" cy="6857999"/>
          </a:xfrm>
          <a:prstGeom prst="rect">
            <a:avLst/>
          </a:prstGeom>
        </p:spPr>
      </p:pic>
      <p:sp>
        <p:nvSpPr>
          <p:cNvPr id="2" name="Título 1">
            <a:extLst>
              <a:ext uri="{FF2B5EF4-FFF2-40B4-BE49-F238E27FC236}">
                <a16:creationId xmlns:a16="http://schemas.microsoft.com/office/drawing/2014/main" id="{15CE4964-0812-D8F2-C3B3-CC8ED8A96A6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err="1">
                <a:solidFill>
                  <a:srgbClr val="FFFFFF"/>
                </a:solidFill>
              </a:rPr>
              <a:t>Conclusiones</a:t>
            </a:r>
            <a:endParaRPr lang="en-US" sz="6000" dirty="0">
              <a:solidFill>
                <a:srgbClr val="FFFFFF"/>
              </a:solidFill>
            </a:endParaRPr>
          </a:p>
        </p:txBody>
      </p:sp>
      <p:sp>
        <p:nvSpPr>
          <p:cNvPr id="4" name="Marcador de número de diapositiva 3">
            <a:extLst>
              <a:ext uri="{FF2B5EF4-FFF2-40B4-BE49-F238E27FC236}">
                <a16:creationId xmlns:a16="http://schemas.microsoft.com/office/drawing/2014/main" id="{54405675-C3C3-EEFE-AEBA-665A13729F89}"/>
              </a:ext>
            </a:extLst>
          </p:cNvPr>
          <p:cNvSpPr>
            <a:spLocks noGrp="1"/>
          </p:cNvSpPr>
          <p:nvPr>
            <p:ph type="sldNum" sz="quarter" idx="12"/>
          </p:nvPr>
        </p:nvSpPr>
        <p:spPr/>
        <p:txBody>
          <a:bodyPr vert="horz" lIns="91440" tIns="45720" rIns="91440" bIns="45720" rtlCol="0" anchor="ctr">
            <a:normAutofit fontScale="92500" lnSpcReduction="10000"/>
          </a:bodyPr>
          <a:lstStyle/>
          <a:p>
            <a:pPr>
              <a:spcAft>
                <a:spcPts val="600"/>
              </a:spcAft>
              <a:defRPr/>
            </a:pPr>
            <a:fld id="{18B1BFB6-E6CA-4C76-B66A-4C6709543292}" type="slidenum">
              <a:rPr lang="en-US">
                <a:solidFill>
                  <a:srgbClr val="FFFFFF"/>
                </a:solidFill>
                <a:latin typeface="Calibri" panose="020F0502020204030204"/>
              </a:rPr>
              <a:pPr>
                <a:spcAft>
                  <a:spcPts val="600"/>
                </a:spcAft>
                <a:defRPr/>
              </a:pPr>
              <a:t>13</a:t>
            </a:fld>
            <a:endParaRPr lang="en-US">
              <a:solidFill>
                <a:srgbClr val="FFFFFF"/>
              </a:solidFill>
              <a:latin typeface="Calibri" panose="020F0502020204030204"/>
            </a:endParaRPr>
          </a:p>
        </p:txBody>
      </p:sp>
    </p:spTree>
    <p:extLst>
      <p:ext uri="{BB962C8B-B14F-4D97-AF65-F5344CB8AC3E}">
        <p14:creationId xmlns:p14="http://schemas.microsoft.com/office/powerpoint/2010/main" val="1058588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3A3-6439-863A-5ED2-6EDAFBBF5209}"/>
              </a:ext>
            </a:extLst>
          </p:cNvPr>
          <p:cNvSpPr>
            <a:spLocks noGrp="1"/>
          </p:cNvSpPr>
          <p:nvPr>
            <p:ph type="title"/>
          </p:nvPr>
        </p:nvSpPr>
        <p:spPr/>
        <p:txBody>
          <a:bodyPr/>
          <a:lstStyle/>
          <a:p>
            <a:r>
              <a:rPr lang="es-CR" dirty="0"/>
              <a:t>Información Importante</a:t>
            </a:r>
          </a:p>
        </p:txBody>
      </p:sp>
      <p:sp>
        <p:nvSpPr>
          <p:cNvPr id="3" name="Marcador de contenido 2">
            <a:extLst>
              <a:ext uri="{FF2B5EF4-FFF2-40B4-BE49-F238E27FC236}">
                <a16:creationId xmlns:a16="http://schemas.microsoft.com/office/drawing/2014/main" id="{B4D4F888-9E98-4FA7-BD54-4FAF06C5C267}"/>
              </a:ext>
            </a:extLst>
          </p:cNvPr>
          <p:cNvSpPr>
            <a:spLocks noGrp="1"/>
          </p:cNvSpPr>
          <p:nvPr>
            <p:ph idx="1"/>
          </p:nvPr>
        </p:nvSpPr>
        <p:spPr/>
        <p:txBody>
          <a:bodyPr/>
          <a:lstStyle/>
          <a:p>
            <a:pPr>
              <a:buFont typeface="Wingdings" panose="05000000000000000000" pitchFamily="2" charset="2"/>
              <a:buChar char="Ø"/>
            </a:pPr>
            <a:r>
              <a:rPr lang="es-CR" dirty="0"/>
              <a:t>El proyecto se encuentra en constante evolución, no ha llegado a su etapa final, por lo que las conclusiones y recomendaciones se encuentran sujetas a cambio.</a:t>
            </a:r>
          </a:p>
          <a:p>
            <a:pPr>
              <a:buFont typeface="Wingdings" panose="05000000000000000000" pitchFamily="2" charset="2"/>
              <a:buChar char="Ø"/>
            </a:pPr>
            <a:r>
              <a:rPr lang="es-CR" dirty="0"/>
              <a:t>La sección de pruebas de validación contiene datos clasificados por lo que no se puede incluir.</a:t>
            </a:r>
          </a:p>
          <a:p>
            <a:endParaRPr lang="es-CR" dirty="0"/>
          </a:p>
        </p:txBody>
      </p:sp>
      <p:sp>
        <p:nvSpPr>
          <p:cNvPr id="4" name="Marcador de número de diapositiva 3">
            <a:extLst>
              <a:ext uri="{FF2B5EF4-FFF2-40B4-BE49-F238E27FC236}">
                <a16:creationId xmlns:a16="http://schemas.microsoft.com/office/drawing/2014/main" id="{BFB650BE-CB22-BFAD-EA01-1145984A957C}"/>
              </a:ext>
            </a:extLst>
          </p:cNvPr>
          <p:cNvSpPr>
            <a:spLocks noGrp="1"/>
          </p:cNvSpPr>
          <p:nvPr>
            <p:ph type="sldNum" sz="quarter" idx="12"/>
          </p:nvPr>
        </p:nvSpPr>
        <p:spPr/>
        <p:txBody>
          <a:bodyPr/>
          <a:lstStyle/>
          <a:p>
            <a:fld id="{18B1BFB6-E6CA-4C76-B66A-4C6709543292}" type="slidenum">
              <a:rPr lang="es-CR" smtClean="0"/>
              <a:t>14</a:t>
            </a:fld>
            <a:endParaRPr lang="es-CR"/>
          </a:p>
        </p:txBody>
      </p:sp>
    </p:spTree>
    <p:extLst>
      <p:ext uri="{BB962C8B-B14F-4D97-AF65-F5344CB8AC3E}">
        <p14:creationId xmlns:p14="http://schemas.microsoft.com/office/powerpoint/2010/main" val="75360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2AC9-513B-3654-89E5-8CB480E02A40}"/>
              </a:ext>
            </a:extLst>
          </p:cNvPr>
          <p:cNvSpPr>
            <a:spLocks noGrp="1"/>
          </p:cNvSpPr>
          <p:nvPr>
            <p:ph type="title"/>
          </p:nvPr>
        </p:nvSpPr>
        <p:spPr/>
        <p:txBody>
          <a:bodyPr/>
          <a:lstStyle/>
          <a:p>
            <a:r>
              <a:rPr lang="es-CR" dirty="0"/>
              <a:t>Conclusiones </a:t>
            </a:r>
          </a:p>
        </p:txBody>
      </p:sp>
      <p:sp>
        <p:nvSpPr>
          <p:cNvPr id="3" name="Content Placeholder 2">
            <a:extLst>
              <a:ext uri="{FF2B5EF4-FFF2-40B4-BE49-F238E27FC236}">
                <a16:creationId xmlns:a16="http://schemas.microsoft.com/office/drawing/2014/main" id="{A275236C-677D-C6CE-C9A0-7CD457B90A1C}"/>
              </a:ext>
            </a:extLst>
          </p:cNvPr>
          <p:cNvSpPr>
            <a:spLocks noGrp="1"/>
          </p:cNvSpPr>
          <p:nvPr>
            <p:ph idx="1"/>
          </p:nvPr>
        </p:nvSpPr>
        <p:spPr/>
        <p:txBody>
          <a:bodyPr/>
          <a:lstStyle/>
          <a:p>
            <a:pPr>
              <a:buFont typeface="Wingdings" panose="05000000000000000000" pitchFamily="2" charset="2"/>
              <a:buChar char="Ø"/>
            </a:pPr>
            <a:endParaRPr lang="es-CR" dirty="0"/>
          </a:p>
          <a:p>
            <a:endParaRPr lang="es-CR" dirty="0"/>
          </a:p>
        </p:txBody>
      </p:sp>
      <p:sp>
        <p:nvSpPr>
          <p:cNvPr id="4" name="Slide Number Placeholder 3">
            <a:extLst>
              <a:ext uri="{FF2B5EF4-FFF2-40B4-BE49-F238E27FC236}">
                <a16:creationId xmlns:a16="http://schemas.microsoft.com/office/drawing/2014/main" id="{24CDC5B4-E1FB-824F-955B-43F1961F4B41}"/>
              </a:ext>
            </a:extLst>
          </p:cNvPr>
          <p:cNvSpPr>
            <a:spLocks noGrp="1"/>
          </p:cNvSpPr>
          <p:nvPr>
            <p:ph type="sldNum" sz="quarter" idx="12"/>
          </p:nvPr>
        </p:nvSpPr>
        <p:spPr/>
        <p:txBody>
          <a:bodyPr/>
          <a:lstStyle/>
          <a:p>
            <a:fld id="{18B1BFB6-E6CA-4C76-B66A-4C6709543292}" type="slidenum">
              <a:rPr lang="es-CR" smtClean="0"/>
              <a:t>15</a:t>
            </a:fld>
            <a:endParaRPr lang="es-CR"/>
          </a:p>
        </p:txBody>
      </p:sp>
      <p:sp>
        <p:nvSpPr>
          <p:cNvPr id="5" name="Marcador de contenido 2">
            <a:extLst>
              <a:ext uri="{FF2B5EF4-FFF2-40B4-BE49-F238E27FC236}">
                <a16:creationId xmlns:a16="http://schemas.microsoft.com/office/drawing/2014/main" id="{78BD32B0-C82C-1CC3-ECA7-CE1E61FCFF31}"/>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s-CR" dirty="0"/>
              <a:t> La iluminación por luces estroboscópicas permite tener una iluminación efectiva para el sistema</a:t>
            </a:r>
          </a:p>
          <a:p>
            <a:pPr>
              <a:buFont typeface="Wingdings" panose="05000000000000000000" pitchFamily="2" charset="2"/>
              <a:buChar char="Ø"/>
            </a:pPr>
            <a:r>
              <a:rPr lang="es-CR" dirty="0"/>
              <a:t> El sistema de alarma para el operario puede llegar a ser invasiva si se detecta un solo defecto múltiples veces, por lo que se debe evitar </a:t>
            </a:r>
          </a:p>
          <a:p>
            <a:pPr>
              <a:buFont typeface="Wingdings" panose="05000000000000000000" pitchFamily="2" charset="2"/>
              <a:buChar char="Ø"/>
            </a:pPr>
            <a:r>
              <a:rPr lang="es-CR" dirty="0"/>
              <a:t> La detección por medio de filtros “</a:t>
            </a:r>
            <a:r>
              <a:rPr lang="es-CR" dirty="0" err="1"/>
              <a:t>Canny</a:t>
            </a:r>
            <a:r>
              <a:rPr lang="es-CR" dirty="0"/>
              <a:t>” es efectiva para esta aplicación en específico</a:t>
            </a:r>
          </a:p>
          <a:p>
            <a:endParaRPr lang="es-CR" dirty="0"/>
          </a:p>
        </p:txBody>
      </p:sp>
    </p:spTree>
    <p:extLst>
      <p:ext uri="{BB962C8B-B14F-4D97-AF65-F5344CB8AC3E}">
        <p14:creationId xmlns:p14="http://schemas.microsoft.com/office/powerpoint/2010/main" val="334418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2" name="Título 1">
            <a:extLst>
              <a:ext uri="{FF2B5EF4-FFF2-40B4-BE49-F238E27FC236}">
                <a16:creationId xmlns:a16="http://schemas.microsoft.com/office/drawing/2014/main" id="{059A288E-D322-E203-1FDF-8C8BD8ADEAE9}"/>
              </a:ext>
            </a:extLst>
          </p:cNvPr>
          <p:cNvSpPr>
            <a:spLocks noGrp="1"/>
          </p:cNvSpPr>
          <p:nvPr>
            <p:ph type="title"/>
          </p:nvPr>
        </p:nvSpPr>
        <p:spPr>
          <a:xfrm>
            <a:off x="492370" y="516835"/>
            <a:ext cx="3084844" cy="5772840"/>
          </a:xfrm>
        </p:spPr>
        <p:txBody>
          <a:bodyPr anchor="ctr">
            <a:normAutofit/>
          </a:bodyPr>
          <a:lstStyle/>
          <a:p>
            <a:r>
              <a:rPr lang="es-CR" sz="3100">
                <a:solidFill>
                  <a:srgbClr val="FFFFFF"/>
                </a:solidFill>
              </a:rPr>
              <a:t>Recomendaciones</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4" name="Marcador de número de diapositiva 3">
            <a:extLst>
              <a:ext uri="{FF2B5EF4-FFF2-40B4-BE49-F238E27FC236}">
                <a16:creationId xmlns:a16="http://schemas.microsoft.com/office/drawing/2014/main" id="{92D03C25-F5C4-1AB5-1DCB-EF82121F7865}"/>
              </a:ext>
            </a:extLst>
          </p:cNvPr>
          <p:cNvSpPr>
            <a:spLocks noGrp="1"/>
          </p:cNvSpPr>
          <p:nvPr>
            <p:ph type="sldNum" sz="quarter" idx="12"/>
          </p:nvPr>
        </p:nvSpPr>
        <p:spPr>
          <a:xfrm>
            <a:off x="10123055" y="6459785"/>
            <a:ext cx="1089428" cy="365125"/>
          </a:xfrm>
        </p:spPr>
        <p:txBody>
          <a:bodyPr>
            <a:normAutofit fontScale="92500" lnSpcReduction="10000"/>
          </a:bodyPr>
          <a:lstStyle/>
          <a:p>
            <a:pPr>
              <a:spcAft>
                <a:spcPts val="600"/>
              </a:spcAft>
            </a:pPr>
            <a:fld id="{18B1BFB6-E6CA-4C76-B66A-4C6709543292}" type="slidenum">
              <a:rPr lang="es-CR">
                <a:solidFill>
                  <a:schemeClr val="tx2"/>
                </a:solidFill>
              </a:rPr>
              <a:pPr>
                <a:spcAft>
                  <a:spcPts val="600"/>
                </a:spcAft>
              </a:pPr>
              <a:t>16</a:t>
            </a:fld>
            <a:endParaRPr lang="es-CR">
              <a:solidFill>
                <a:schemeClr val="tx2"/>
              </a:solidFill>
            </a:endParaRPr>
          </a:p>
        </p:txBody>
      </p:sp>
      <p:graphicFrame>
        <p:nvGraphicFramePr>
          <p:cNvPr id="6" name="Marcador de contenido 2">
            <a:extLst>
              <a:ext uri="{FF2B5EF4-FFF2-40B4-BE49-F238E27FC236}">
                <a16:creationId xmlns:a16="http://schemas.microsoft.com/office/drawing/2014/main" id="{909E884C-2AE7-F44A-3D95-F326826F1F5A}"/>
              </a:ext>
            </a:extLst>
          </p:cNvPr>
          <p:cNvGraphicFramePr>
            <a:graphicFrameLocks noGrp="1"/>
          </p:cNvGraphicFramePr>
          <p:nvPr>
            <p:ph idx="1"/>
            <p:extLst>
              <p:ext uri="{D42A27DB-BD31-4B8C-83A1-F6EECF244321}">
                <p14:modId xmlns:p14="http://schemas.microsoft.com/office/powerpoint/2010/main" val="216731904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36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2" name="Title 1">
            <a:extLst>
              <a:ext uri="{FF2B5EF4-FFF2-40B4-BE49-F238E27FC236}">
                <a16:creationId xmlns:a16="http://schemas.microsoft.com/office/drawing/2014/main" id="{DCAA46A5-5BB6-79D5-F094-76AF5DB718DA}"/>
              </a:ext>
            </a:extLst>
          </p:cNvPr>
          <p:cNvSpPr>
            <a:spLocks noGrp="1"/>
          </p:cNvSpPr>
          <p:nvPr>
            <p:ph type="title"/>
          </p:nvPr>
        </p:nvSpPr>
        <p:spPr>
          <a:xfrm>
            <a:off x="492370" y="516835"/>
            <a:ext cx="3084844" cy="2103875"/>
          </a:xfrm>
        </p:spPr>
        <p:txBody>
          <a:bodyPr>
            <a:normAutofit/>
          </a:bodyPr>
          <a:lstStyle/>
          <a:p>
            <a:r>
              <a:rPr lang="es-CR" sz="3600" dirty="0">
                <a:solidFill>
                  <a:srgbClr val="FFFFFF"/>
                </a:solidFill>
              </a:rPr>
              <a:t>Problema detectado</a:t>
            </a:r>
          </a:p>
        </p:txBody>
      </p:sp>
      <p:sp>
        <p:nvSpPr>
          <p:cNvPr id="3" name="Content Placeholder 2">
            <a:extLst>
              <a:ext uri="{FF2B5EF4-FFF2-40B4-BE49-F238E27FC236}">
                <a16:creationId xmlns:a16="http://schemas.microsoft.com/office/drawing/2014/main" id="{126B99A2-9F88-1860-C3D0-3E7E4D4E4DBE}"/>
              </a:ext>
            </a:extLst>
          </p:cNvPr>
          <p:cNvSpPr>
            <a:spLocks noGrp="1"/>
          </p:cNvSpPr>
          <p:nvPr>
            <p:ph idx="1"/>
          </p:nvPr>
        </p:nvSpPr>
        <p:spPr>
          <a:xfrm>
            <a:off x="492371" y="2653800"/>
            <a:ext cx="3084844" cy="3335519"/>
          </a:xfrm>
        </p:spPr>
        <p:txBody>
          <a:bodyPr>
            <a:normAutofit/>
          </a:bodyPr>
          <a:lstStyle/>
          <a:p>
            <a:pPr>
              <a:buClrTx/>
              <a:buFont typeface="Arial" panose="020B0604020202020204" pitchFamily="34" charset="0"/>
              <a:buChar char="•"/>
            </a:pPr>
            <a:r>
              <a:rPr lang="es-CR" sz="1500" dirty="0" err="1">
                <a:solidFill>
                  <a:srgbClr val="FFFFFF"/>
                </a:solidFill>
              </a:rPr>
              <a:t>Proquinal</a:t>
            </a:r>
            <a:r>
              <a:rPr lang="es-CR" sz="1500" dirty="0">
                <a:solidFill>
                  <a:srgbClr val="FFFFFF"/>
                </a:solidFill>
              </a:rPr>
              <a:t> trabaja en la fabricación de cueros artificiales de vinilo</a:t>
            </a:r>
          </a:p>
          <a:p>
            <a:pPr>
              <a:buClrTx/>
              <a:buFont typeface="Arial" panose="020B0604020202020204" pitchFamily="34" charset="0"/>
              <a:buChar char="•"/>
            </a:pPr>
            <a:r>
              <a:rPr lang="es-CR" sz="1500" dirty="0">
                <a:solidFill>
                  <a:srgbClr val="FFFFFF"/>
                </a:solidFill>
              </a:rPr>
              <a:t>Este material puede llegar a presentar fallas en su producción como agujeros, marcas de doblez, etc.</a:t>
            </a:r>
          </a:p>
          <a:p>
            <a:pPr>
              <a:buClrTx/>
              <a:buFont typeface="Arial" panose="020B0604020202020204" pitchFamily="34" charset="0"/>
              <a:buChar char="•"/>
            </a:pPr>
            <a:r>
              <a:rPr lang="es-CR" sz="1500" dirty="0" err="1">
                <a:solidFill>
                  <a:srgbClr val="FFFFFF"/>
                </a:solidFill>
              </a:rPr>
              <a:t>Proquinal</a:t>
            </a:r>
            <a:r>
              <a:rPr lang="es-CR" sz="1500" dirty="0">
                <a:solidFill>
                  <a:srgbClr val="FFFFFF"/>
                </a:solidFill>
              </a:rPr>
              <a:t> tiene un equipo de empleados enfocados a revisión de calidad, pero no tiene la eficiencia deseada.</a:t>
            </a:r>
          </a:p>
          <a:p>
            <a:pPr>
              <a:buClrTx/>
              <a:buFont typeface="Arial" panose="020B0604020202020204" pitchFamily="34" charset="0"/>
              <a:buChar char="•"/>
            </a:pPr>
            <a:r>
              <a:rPr lang="es-CR" sz="1500" dirty="0">
                <a:solidFill>
                  <a:srgbClr val="FFFFFF"/>
                </a:solidFill>
              </a:rPr>
              <a:t>Se necesita un sistema capaz de automatizar la revisión del vinilo con el fin de agilizar el proceso de descartar material dañado</a:t>
            </a:r>
          </a:p>
          <a:p>
            <a:endParaRPr lang="es-CR" sz="1500" dirty="0">
              <a:solidFill>
                <a:srgbClr val="FFFFFF"/>
              </a:solidFill>
            </a:endParaRPr>
          </a:p>
        </p:txBody>
      </p:sp>
      <p:sp>
        <p:nvSpPr>
          <p:cNvPr id="3083" name="Rectangle 308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6" name="Slide Number Placeholder 5">
            <a:extLst>
              <a:ext uri="{FF2B5EF4-FFF2-40B4-BE49-F238E27FC236}">
                <a16:creationId xmlns:a16="http://schemas.microsoft.com/office/drawing/2014/main" id="{7C1691B8-E776-6857-C159-592B3117B7A3}"/>
              </a:ext>
            </a:extLst>
          </p:cNvPr>
          <p:cNvSpPr>
            <a:spLocks noGrp="1"/>
          </p:cNvSpPr>
          <p:nvPr>
            <p:ph type="sldNum" sz="quarter" idx="12"/>
          </p:nvPr>
        </p:nvSpPr>
        <p:spPr>
          <a:xfrm>
            <a:off x="10609742" y="6459785"/>
            <a:ext cx="602741" cy="365125"/>
          </a:xfrm>
        </p:spPr>
        <p:txBody>
          <a:bodyPr>
            <a:normAutofit/>
          </a:bodyPr>
          <a:lstStyle/>
          <a:p>
            <a:pPr>
              <a:lnSpc>
                <a:spcPct val="90000"/>
              </a:lnSpc>
              <a:spcAft>
                <a:spcPts val="600"/>
              </a:spcAft>
            </a:pPr>
            <a:fld id="{18B1BFB6-E6CA-4C76-B66A-4C6709543292}" type="slidenum">
              <a:rPr lang="es-CR" sz="1900" smtClean="0"/>
              <a:pPr>
                <a:lnSpc>
                  <a:spcPct val="90000"/>
                </a:lnSpc>
                <a:spcAft>
                  <a:spcPts val="600"/>
                </a:spcAft>
              </a:pPr>
              <a:t>2</a:t>
            </a:fld>
            <a:endParaRPr lang="es-CR" sz="1900"/>
          </a:p>
        </p:txBody>
      </p:sp>
      <p:sp>
        <p:nvSpPr>
          <p:cNvPr id="5" name="Marcador de contenido 2">
            <a:extLst>
              <a:ext uri="{FF2B5EF4-FFF2-40B4-BE49-F238E27FC236}">
                <a16:creationId xmlns:a16="http://schemas.microsoft.com/office/drawing/2014/main" id="{871EC3F9-BEC1-B437-CB67-8C82782FDA9E}"/>
              </a:ext>
            </a:extLst>
          </p:cNvPr>
          <p:cNvSpPr txBox="1">
            <a:spLocks/>
          </p:cNvSpPr>
          <p:nvPr/>
        </p:nvSpPr>
        <p:spPr>
          <a:xfrm>
            <a:off x="1042568" y="27942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R" sz="1700"/>
          </a:p>
        </p:txBody>
      </p:sp>
      <p:pic>
        <p:nvPicPr>
          <p:cNvPr id="1026" name="Picture 2" descr="Pranna® | PROQUINAL SAS | Arquiproductos">
            <a:extLst>
              <a:ext uri="{FF2B5EF4-FFF2-40B4-BE49-F238E27FC236}">
                <a16:creationId xmlns:a16="http://schemas.microsoft.com/office/drawing/2014/main" id="{B2D53691-0A45-C5E2-C44A-998340D81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079" y="0"/>
            <a:ext cx="8082236" cy="689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80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4A1C-865D-C546-1FBF-A1F73DF10D66}"/>
              </a:ext>
            </a:extLst>
          </p:cNvPr>
          <p:cNvSpPr>
            <a:spLocks noGrp="1"/>
          </p:cNvSpPr>
          <p:nvPr>
            <p:ph type="title"/>
          </p:nvPr>
        </p:nvSpPr>
        <p:spPr/>
        <p:txBody>
          <a:bodyPr/>
          <a:lstStyle/>
          <a:p>
            <a:r>
              <a:rPr lang="es-CR"/>
              <a:t>Objetivo General</a:t>
            </a:r>
          </a:p>
        </p:txBody>
      </p:sp>
      <p:sp>
        <p:nvSpPr>
          <p:cNvPr id="3" name="Content Placeholder 2">
            <a:extLst>
              <a:ext uri="{FF2B5EF4-FFF2-40B4-BE49-F238E27FC236}">
                <a16:creationId xmlns:a16="http://schemas.microsoft.com/office/drawing/2014/main" id="{E0C2F3EC-B283-6CC2-A21B-005CF9CF9294}"/>
              </a:ext>
            </a:extLst>
          </p:cNvPr>
          <p:cNvSpPr>
            <a:spLocks noGrp="1"/>
          </p:cNvSpPr>
          <p:nvPr>
            <p:ph idx="1"/>
          </p:nvPr>
        </p:nvSpPr>
        <p:spPr/>
        <p:txBody>
          <a:bodyPr/>
          <a:lstStyle/>
          <a:p>
            <a:r>
              <a:rPr lang="es-CR" dirty="0"/>
              <a:t>Diseñar un sistema de detección de defectos en la producción de cuero de vinilo</a:t>
            </a:r>
          </a:p>
          <a:p>
            <a:endParaRPr lang="es-CR" dirty="0"/>
          </a:p>
        </p:txBody>
      </p:sp>
      <p:sp>
        <p:nvSpPr>
          <p:cNvPr id="6" name="Slide Number Placeholder 5">
            <a:extLst>
              <a:ext uri="{FF2B5EF4-FFF2-40B4-BE49-F238E27FC236}">
                <a16:creationId xmlns:a16="http://schemas.microsoft.com/office/drawing/2014/main" id="{E55E5F7A-75FA-AA9D-4F4B-921638FA0B25}"/>
              </a:ext>
            </a:extLst>
          </p:cNvPr>
          <p:cNvSpPr>
            <a:spLocks noGrp="1"/>
          </p:cNvSpPr>
          <p:nvPr>
            <p:ph type="sldNum" sz="quarter" idx="12"/>
          </p:nvPr>
        </p:nvSpPr>
        <p:spPr/>
        <p:txBody>
          <a:bodyPr/>
          <a:lstStyle/>
          <a:p>
            <a:fld id="{18B1BFB6-E6CA-4C76-B66A-4C6709543292}" type="slidenum">
              <a:rPr lang="es-CR" smtClean="0"/>
              <a:t>3</a:t>
            </a:fld>
            <a:endParaRPr lang="es-CR"/>
          </a:p>
        </p:txBody>
      </p:sp>
      <p:sp>
        <p:nvSpPr>
          <p:cNvPr id="5" name="CuadroTexto 5">
            <a:extLst>
              <a:ext uri="{FF2B5EF4-FFF2-40B4-BE49-F238E27FC236}">
                <a16:creationId xmlns:a16="http://schemas.microsoft.com/office/drawing/2014/main" id="{0DACDFB6-EA9F-6D3D-ADB0-57C502A12339}"/>
              </a:ext>
            </a:extLst>
          </p:cNvPr>
          <p:cNvSpPr txBox="1"/>
          <p:nvPr/>
        </p:nvSpPr>
        <p:spPr>
          <a:xfrm>
            <a:off x="460844" y="5161818"/>
            <a:ext cx="11489556" cy="646331"/>
          </a:xfrm>
          <a:prstGeom prst="rect">
            <a:avLst/>
          </a:prstGeom>
          <a:noFill/>
        </p:spPr>
        <p:txBody>
          <a:bodyPr wrap="none" rtlCol="0">
            <a:spAutoFit/>
          </a:bodyPr>
          <a:lstStyle/>
          <a:p>
            <a:r>
              <a:rPr lang="es-CR" dirty="0"/>
              <a:t>Entregable Final: </a:t>
            </a:r>
          </a:p>
          <a:p>
            <a:pPr marL="285750" indent="-285750">
              <a:buFont typeface="Arial" panose="020B0604020202020204" pitchFamily="34" charset="0"/>
              <a:buChar char="•"/>
            </a:pPr>
            <a:r>
              <a:rPr lang="es-CR" dirty="0"/>
              <a:t>Sistema completo con capa de captura de imágenes, capa de procesado de imágenes y detección y rastreo de defectos</a:t>
            </a:r>
          </a:p>
        </p:txBody>
      </p:sp>
      <p:pic>
        <p:nvPicPr>
          <p:cNvPr id="11" name="Imagen 10">
            <a:extLst>
              <a:ext uri="{FF2B5EF4-FFF2-40B4-BE49-F238E27FC236}">
                <a16:creationId xmlns:a16="http://schemas.microsoft.com/office/drawing/2014/main" id="{F399144A-914E-EA09-03C5-D79805349D0B}"/>
              </a:ext>
            </a:extLst>
          </p:cNvPr>
          <p:cNvPicPr>
            <a:picLocks noChangeAspect="1"/>
          </p:cNvPicPr>
          <p:nvPr/>
        </p:nvPicPr>
        <p:blipFill>
          <a:blip r:embed="rId2"/>
          <a:stretch>
            <a:fillRect/>
          </a:stretch>
        </p:blipFill>
        <p:spPr>
          <a:xfrm>
            <a:off x="2953054" y="2553069"/>
            <a:ext cx="1755134" cy="1533295"/>
          </a:xfrm>
          <a:prstGeom prst="rect">
            <a:avLst/>
          </a:prstGeom>
        </p:spPr>
      </p:pic>
      <p:pic>
        <p:nvPicPr>
          <p:cNvPr id="16" name="Imagen 15">
            <a:extLst>
              <a:ext uri="{FF2B5EF4-FFF2-40B4-BE49-F238E27FC236}">
                <a16:creationId xmlns:a16="http://schemas.microsoft.com/office/drawing/2014/main" id="{8B22151B-1AA5-1068-73C8-117E859E70BA}"/>
              </a:ext>
            </a:extLst>
          </p:cNvPr>
          <p:cNvPicPr>
            <a:picLocks noChangeAspect="1"/>
          </p:cNvPicPr>
          <p:nvPr/>
        </p:nvPicPr>
        <p:blipFill>
          <a:blip r:embed="rId3"/>
          <a:stretch>
            <a:fillRect/>
          </a:stretch>
        </p:blipFill>
        <p:spPr>
          <a:xfrm>
            <a:off x="6606247" y="2553069"/>
            <a:ext cx="1755134" cy="1540352"/>
          </a:xfrm>
          <a:prstGeom prst="rect">
            <a:avLst/>
          </a:prstGeom>
        </p:spPr>
      </p:pic>
      <p:sp>
        <p:nvSpPr>
          <p:cNvPr id="17" name="CuadroTexto 5">
            <a:extLst>
              <a:ext uri="{FF2B5EF4-FFF2-40B4-BE49-F238E27FC236}">
                <a16:creationId xmlns:a16="http://schemas.microsoft.com/office/drawing/2014/main" id="{0822C46A-14B8-A5B1-44E1-E441CC5E480C}"/>
              </a:ext>
            </a:extLst>
          </p:cNvPr>
          <p:cNvSpPr txBox="1"/>
          <p:nvPr/>
        </p:nvSpPr>
        <p:spPr>
          <a:xfrm>
            <a:off x="3439894" y="4201795"/>
            <a:ext cx="4474686" cy="369332"/>
          </a:xfrm>
          <a:prstGeom prst="rect">
            <a:avLst/>
          </a:prstGeom>
          <a:noFill/>
        </p:spPr>
        <p:txBody>
          <a:bodyPr wrap="none" rtlCol="0">
            <a:spAutoFit/>
          </a:bodyPr>
          <a:lstStyle/>
          <a:p>
            <a:r>
              <a:rPr lang="es-CR" dirty="0"/>
              <a:t>Ejemplos de defectos encontrados en el vinilo</a:t>
            </a:r>
          </a:p>
        </p:txBody>
      </p:sp>
    </p:spTree>
    <p:extLst>
      <p:ext uri="{BB962C8B-B14F-4D97-AF65-F5344CB8AC3E}">
        <p14:creationId xmlns:p14="http://schemas.microsoft.com/office/powerpoint/2010/main" val="6553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E3E9-58F1-34DD-4E4A-2170BF0AE5C4}"/>
              </a:ext>
            </a:extLst>
          </p:cNvPr>
          <p:cNvSpPr>
            <a:spLocks noGrp="1"/>
          </p:cNvSpPr>
          <p:nvPr>
            <p:ph type="title"/>
          </p:nvPr>
        </p:nvSpPr>
        <p:spPr/>
        <p:txBody>
          <a:bodyPr/>
          <a:lstStyle/>
          <a:p>
            <a:r>
              <a:rPr lang="es-CR" dirty="0"/>
              <a:t>Objetivos Específicos</a:t>
            </a:r>
          </a:p>
        </p:txBody>
      </p:sp>
      <p:sp>
        <p:nvSpPr>
          <p:cNvPr id="3" name="Content Placeholder 2">
            <a:extLst>
              <a:ext uri="{FF2B5EF4-FFF2-40B4-BE49-F238E27FC236}">
                <a16:creationId xmlns:a16="http://schemas.microsoft.com/office/drawing/2014/main" id="{580BA713-E00A-1327-5F99-D1842026256F}"/>
              </a:ext>
            </a:extLst>
          </p:cNvPr>
          <p:cNvSpPr>
            <a:spLocks noGrp="1"/>
          </p:cNvSpPr>
          <p:nvPr>
            <p:ph idx="1"/>
          </p:nvPr>
        </p:nvSpPr>
        <p:spPr/>
        <p:txBody>
          <a:bodyPr>
            <a:normAutofit/>
          </a:bodyPr>
          <a:lstStyle/>
          <a:p>
            <a:pPr marL="0" indent="0">
              <a:buNone/>
            </a:pPr>
            <a:r>
              <a:rPr lang="es-CR" dirty="0"/>
              <a:t>1.  Investigar sobre los distintos métodos, en que se puede desarrollar la detección de defectos.</a:t>
            </a:r>
          </a:p>
          <a:p>
            <a:pPr marL="0" indent="0">
              <a:buNone/>
            </a:pPr>
            <a:r>
              <a:rPr lang="es-CR" dirty="0"/>
              <a:t>2. Diseñar un sistema de captura de imágenes apto para la planta de producción de </a:t>
            </a:r>
            <a:r>
              <a:rPr lang="es-CR" dirty="0" err="1"/>
              <a:t>Proquinal</a:t>
            </a:r>
            <a:r>
              <a:rPr lang="es-CR" dirty="0"/>
              <a:t>.</a:t>
            </a:r>
          </a:p>
          <a:p>
            <a:pPr marL="0" indent="0">
              <a:buNone/>
            </a:pPr>
            <a:r>
              <a:rPr lang="es-CR" dirty="0"/>
              <a:t>3. Diseñar una aplicación que permita monitorear constantemente la materia prima y detectar defectos.</a:t>
            </a:r>
          </a:p>
          <a:p>
            <a:pPr marL="0" indent="0">
              <a:buNone/>
            </a:pPr>
            <a:r>
              <a:rPr lang="es-CR" dirty="0"/>
              <a:t>4. Garantizar una media de falsos verdaderos menor al 5%</a:t>
            </a:r>
          </a:p>
          <a:p>
            <a:endParaRPr lang="es-CR" dirty="0"/>
          </a:p>
        </p:txBody>
      </p:sp>
      <p:sp>
        <p:nvSpPr>
          <p:cNvPr id="4" name="Slide Number Placeholder 3">
            <a:extLst>
              <a:ext uri="{FF2B5EF4-FFF2-40B4-BE49-F238E27FC236}">
                <a16:creationId xmlns:a16="http://schemas.microsoft.com/office/drawing/2014/main" id="{88E9902C-4165-DFD6-63CA-AE16D154B10A}"/>
              </a:ext>
            </a:extLst>
          </p:cNvPr>
          <p:cNvSpPr>
            <a:spLocks noGrp="1"/>
          </p:cNvSpPr>
          <p:nvPr>
            <p:ph type="sldNum" sz="quarter" idx="12"/>
          </p:nvPr>
        </p:nvSpPr>
        <p:spPr/>
        <p:txBody>
          <a:bodyPr/>
          <a:lstStyle/>
          <a:p>
            <a:fld id="{18B1BFB6-E6CA-4C76-B66A-4C6709543292}" type="slidenum">
              <a:rPr lang="es-CR" smtClean="0"/>
              <a:t>4</a:t>
            </a:fld>
            <a:endParaRPr lang="es-CR"/>
          </a:p>
        </p:txBody>
      </p:sp>
    </p:spTree>
    <p:extLst>
      <p:ext uri="{BB962C8B-B14F-4D97-AF65-F5344CB8AC3E}">
        <p14:creationId xmlns:p14="http://schemas.microsoft.com/office/powerpoint/2010/main" val="36070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DE44-45C8-CE49-CA51-639A0C86EBC3}"/>
              </a:ext>
            </a:extLst>
          </p:cNvPr>
          <p:cNvSpPr>
            <a:spLocks noGrp="1"/>
          </p:cNvSpPr>
          <p:nvPr>
            <p:ph type="title"/>
          </p:nvPr>
        </p:nvSpPr>
        <p:spPr/>
        <p:txBody>
          <a:bodyPr/>
          <a:lstStyle/>
          <a:p>
            <a:r>
              <a:rPr lang="es-CR"/>
              <a:t>Metodología de trabajo</a:t>
            </a:r>
          </a:p>
        </p:txBody>
      </p:sp>
      <p:sp>
        <p:nvSpPr>
          <p:cNvPr id="5" name="Slide Number Placeholder 4">
            <a:extLst>
              <a:ext uri="{FF2B5EF4-FFF2-40B4-BE49-F238E27FC236}">
                <a16:creationId xmlns:a16="http://schemas.microsoft.com/office/drawing/2014/main" id="{2B9AB565-2821-7175-674D-FD56F9FF2B71}"/>
              </a:ext>
            </a:extLst>
          </p:cNvPr>
          <p:cNvSpPr>
            <a:spLocks noGrp="1"/>
          </p:cNvSpPr>
          <p:nvPr>
            <p:ph type="sldNum" sz="quarter" idx="12"/>
          </p:nvPr>
        </p:nvSpPr>
        <p:spPr/>
        <p:txBody>
          <a:bodyPr/>
          <a:lstStyle/>
          <a:p>
            <a:fld id="{18B1BFB6-E6CA-4C76-B66A-4C6709543292}" type="slidenum">
              <a:rPr lang="es-CR" smtClean="0"/>
              <a:t>5</a:t>
            </a:fld>
            <a:endParaRPr lang="es-CR"/>
          </a:p>
        </p:txBody>
      </p:sp>
      <p:pic>
        <p:nvPicPr>
          <p:cNvPr id="2050" name="Picture 2">
            <a:extLst>
              <a:ext uri="{FF2B5EF4-FFF2-40B4-BE49-F238E27FC236}">
                <a16:creationId xmlns:a16="http://schemas.microsoft.com/office/drawing/2014/main" id="{8ECB3C40-8EAB-087D-8D4A-E1C87E6F8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0349"/>
            <a:ext cx="10727663" cy="145075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de flecha 3">
            <a:extLst>
              <a:ext uri="{FF2B5EF4-FFF2-40B4-BE49-F238E27FC236}">
                <a16:creationId xmlns:a16="http://schemas.microsoft.com/office/drawing/2014/main" id="{7FB03A79-9107-D27F-D1FC-A47871C2F3E2}"/>
              </a:ext>
            </a:extLst>
          </p:cNvPr>
          <p:cNvCxnSpPr>
            <a:endCxn id="2050" idx="3"/>
          </p:cNvCxnSpPr>
          <p:nvPr/>
        </p:nvCxnSpPr>
        <p:spPr>
          <a:xfrm>
            <a:off x="10048672" y="3521413"/>
            <a:ext cx="678991" cy="4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ángulo: esquinas redondeadas 5">
            <a:extLst>
              <a:ext uri="{FF2B5EF4-FFF2-40B4-BE49-F238E27FC236}">
                <a16:creationId xmlns:a16="http://schemas.microsoft.com/office/drawing/2014/main" id="{581A8703-A411-CF3E-2490-334AD524799E}"/>
              </a:ext>
            </a:extLst>
          </p:cNvPr>
          <p:cNvSpPr/>
          <p:nvPr/>
        </p:nvSpPr>
        <p:spPr>
          <a:xfrm>
            <a:off x="10727663" y="3010711"/>
            <a:ext cx="1036320" cy="1021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R" sz="1400" dirty="0"/>
              <a:t>Velar por una mejora continua</a:t>
            </a:r>
          </a:p>
        </p:txBody>
      </p:sp>
    </p:spTree>
    <p:extLst>
      <p:ext uri="{BB962C8B-B14F-4D97-AF65-F5344CB8AC3E}">
        <p14:creationId xmlns:p14="http://schemas.microsoft.com/office/powerpoint/2010/main" val="161275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0C8D-322D-898C-7B15-0AB8FAA9D49E}"/>
              </a:ext>
            </a:extLst>
          </p:cNvPr>
          <p:cNvSpPr>
            <a:spLocks noGrp="1"/>
          </p:cNvSpPr>
          <p:nvPr>
            <p:ph type="title"/>
          </p:nvPr>
        </p:nvSpPr>
        <p:spPr/>
        <p:txBody>
          <a:bodyPr/>
          <a:lstStyle/>
          <a:p>
            <a:r>
              <a:rPr lang="es-CR"/>
              <a:t>División en subproblemas</a:t>
            </a:r>
          </a:p>
        </p:txBody>
      </p:sp>
      <p:sp>
        <p:nvSpPr>
          <p:cNvPr id="5" name="Slide Number Placeholder 4">
            <a:extLst>
              <a:ext uri="{FF2B5EF4-FFF2-40B4-BE49-F238E27FC236}">
                <a16:creationId xmlns:a16="http://schemas.microsoft.com/office/drawing/2014/main" id="{83712626-8568-1D49-8BB9-37C2C3EFD739}"/>
              </a:ext>
            </a:extLst>
          </p:cNvPr>
          <p:cNvSpPr>
            <a:spLocks noGrp="1"/>
          </p:cNvSpPr>
          <p:nvPr>
            <p:ph type="sldNum" sz="quarter" idx="12"/>
          </p:nvPr>
        </p:nvSpPr>
        <p:spPr/>
        <p:txBody>
          <a:bodyPr/>
          <a:lstStyle/>
          <a:p>
            <a:fld id="{18B1BFB6-E6CA-4C76-B66A-4C6709543292}" type="slidenum">
              <a:rPr lang="es-CR" smtClean="0"/>
              <a:t>6</a:t>
            </a:fld>
            <a:endParaRPr lang="es-CR"/>
          </a:p>
        </p:txBody>
      </p:sp>
      <p:pic>
        <p:nvPicPr>
          <p:cNvPr id="3074" name="Picture 2">
            <a:extLst>
              <a:ext uri="{FF2B5EF4-FFF2-40B4-BE49-F238E27FC236}">
                <a16:creationId xmlns:a16="http://schemas.microsoft.com/office/drawing/2014/main" id="{0660A80D-FA1D-36DB-8A7A-D2A9227FE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9478"/>
            <a:ext cx="12192000" cy="295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EC9C-B552-6385-3BEF-5C89736BC5C2}"/>
              </a:ext>
            </a:extLst>
          </p:cNvPr>
          <p:cNvSpPr>
            <a:spLocks noGrp="1"/>
          </p:cNvSpPr>
          <p:nvPr>
            <p:ph type="title"/>
          </p:nvPr>
        </p:nvSpPr>
        <p:spPr/>
        <p:txBody>
          <a:bodyPr>
            <a:normAutofit/>
          </a:bodyPr>
          <a:lstStyle/>
          <a:p>
            <a:pPr algn="ctr"/>
            <a:r>
              <a:rPr lang="es-CR"/>
              <a:t>Métricas definidas</a:t>
            </a:r>
          </a:p>
        </p:txBody>
      </p:sp>
      <p:graphicFrame>
        <p:nvGraphicFramePr>
          <p:cNvPr id="4" name="Content Placeholder 3">
            <a:extLst>
              <a:ext uri="{FF2B5EF4-FFF2-40B4-BE49-F238E27FC236}">
                <a16:creationId xmlns:a16="http://schemas.microsoft.com/office/drawing/2014/main" id="{9658B573-8F46-6091-92DB-F843429E977A}"/>
              </a:ext>
            </a:extLst>
          </p:cNvPr>
          <p:cNvGraphicFramePr>
            <a:graphicFrameLocks noGrp="1"/>
          </p:cNvGraphicFramePr>
          <p:nvPr>
            <p:ph idx="1"/>
            <p:extLst>
              <p:ext uri="{D42A27DB-BD31-4B8C-83A1-F6EECF244321}">
                <p14:modId xmlns:p14="http://schemas.microsoft.com/office/powerpoint/2010/main" val="1909816943"/>
              </p:ext>
            </p:extLst>
          </p:nvPr>
        </p:nvGraphicFramePr>
        <p:xfrm>
          <a:off x="1463304" y="2141873"/>
          <a:ext cx="9265391" cy="2391333"/>
        </p:xfrm>
        <a:graphic>
          <a:graphicData uri="http://schemas.openxmlformats.org/drawingml/2006/table">
            <a:tbl>
              <a:tblPr firstRow="1" firstCol="1" bandRow="1">
                <a:tableStyleId>{21E4AEA4-8DFA-4A89-87EB-49C32662AFE0}</a:tableStyleId>
              </a:tblPr>
              <a:tblGrid>
                <a:gridCol w="1098637">
                  <a:extLst>
                    <a:ext uri="{9D8B030D-6E8A-4147-A177-3AD203B41FA5}">
                      <a16:colId xmlns:a16="http://schemas.microsoft.com/office/drawing/2014/main" val="1436447291"/>
                    </a:ext>
                  </a:extLst>
                </a:gridCol>
                <a:gridCol w="2832069">
                  <a:extLst>
                    <a:ext uri="{9D8B030D-6E8A-4147-A177-3AD203B41FA5}">
                      <a16:colId xmlns:a16="http://schemas.microsoft.com/office/drawing/2014/main" val="46736881"/>
                    </a:ext>
                  </a:extLst>
                </a:gridCol>
                <a:gridCol w="1505983">
                  <a:extLst>
                    <a:ext uri="{9D8B030D-6E8A-4147-A177-3AD203B41FA5}">
                      <a16:colId xmlns:a16="http://schemas.microsoft.com/office/drawing/2014/main" val="576948308"/>
                    </a:ext>
                  </a:extLst>
                </a:gridCol>
                <a:gridCol w="1262015">
                  <a:extLst>
                    <a:ext uri="{9D8B030D-6E8A-4147-A177-3AD203B41FA5}">
                      <a16:colId xmlns:a16="http://schemas.microsoft.com/office/drawing/2014/main" val="3078763570"/>
                    </a:ext>
                  </a:extLst>
                </a:gridCol>
                <a:gridCol w="1187252">
                  <a:extLst>
                    <a:ext uri="{9D8B030D-6E8A-4147-A177-3AD203B41FA5}">
                      <a16:colId xmlns:a16="http://schemas.microsoft.com/office/drawing/2014/main" val="1713142561"/>
                    </a:ext>
                  </a:extLst>
                </a:gridCol>
                <a:gridCol w="1379435">
                  <a:extLst>
                    <a:ext uri="{9D8B030D-6E8A-4147-A177-3AD203B41FA5}">
                      <a16:colId xmlns:a16="http://schemas.microsoft.com/office/drawing/2014/main" val="2461181831"/>
                    </a:ext>
                  </a:extLst>
                </a:gridCol>
              </a:tblGrid>
              <a:tr h="429240">
                <a:tc>
                  <a:txBody>
                    <a:bodyPr/>
                    <a:lstStyle/>
                    <a:p>
                      <a:pPr marL="0" marR="0" algn="ctr">
                        <a:lnSpc>
                          <a:spcPct val="105000"/>
                        </a:lnSpc>
                        <a:spcBef>
                          <a:spcPts val="0"/>
                        </a:spcBef>
                        <a:spcAft>
                          <a:spcPts val="0"/>
                        </a:spcAft>
                      </a:pPr>
                      <a:r>
                        <a:rPr lang="es-CR" sz="1300">
                          <a:effectLst/>
                        </a:rPr>
                        <a:t>Número de métrica</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Métrica</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Importancia</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Unidades</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Valor marginal</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Valor Ideal</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2213110797"/>
                  </a:ext>
                </a:extLst>
              </a:tr>
              <a:tr h="429240">
                <a:tc>
                  <a:txBody>
                    <a:bodyPr/>
                    <a:lstStyle/>
                    <a:p>
                      <a:pPr marL="0" marR="0" algn="ctr">
                        <a:lnSpc>
                          <a:spcPct val="105000"/>
                        </a:lnSpc>
                        <a:spcBef>
                          <a:spcPts val="0"/>
                        </a:spcBef>
                        <a:spcAft>
                          <a:spcPts val="0"/>
                        </a:spcAft>
                      </a:pPr>
                      <a:r>
                        <a:rPr lang="es-CR" sz="1300">
                          <a:effectLst/>
                        </a:rPr>
                        <a:t>1</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Precisión al detectar defectos</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5</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Porcentaje</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&gt; 80</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&gt; 90</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377998961"/>
                  </a:ext>
                </a:extLst>
              </a:tr>
              <a:tr h="429240">
                <a:tc>
                  <a:txBody>
                    <a:bodyPr/>
                    <a:lstStyle/>
                    <a:p>
                      <a:pPr marL="0" marR="0" algn="ctr">
                        <a:lnSpc>
                          <a:spcPct val="105000"/>
                        </a:lnSpc>
                        <a:spcBef>
                          <a:spcPts val="0"/>
                        </a:spcBef>
                        <a:spcAft>
                          <a:spcPts val="0"/>
                        </a:spcAft>
                      </a:pPr>
                      <a:r>
                        <a:rPr lang="es-CR" sz="1300" dirty="0">
                          <a:effectLst/>
                        </a:rPr>
                        <a:t>2</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Estabilidad del sistema para tomar fotos consistentes</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5</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Porcentaje</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&gt;90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&gt;95</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2789659635"/>
                  </a:ext>
                </a:extLst>
              </a:tr>
              <a:tr h="224791">
                <a:tc>
                  <a:txBody>
                    <a:bodyPr/>
                    <a:lstStyle/>
                    <a:p>
                      <a:pPr marL="0" marR="0" algn="ctr">
                        <a:lnSpc>
                          <a:spcPct val="105000"/>
                        </a:lnSpc>
                        <a:spcBef>
                          <a:spcPts val="0"/>
                        </a:spcBef>
                        <a:spcAft>
                          <a:spcPts val="0"/>
                        </a:spcAft>
                      </a:pPr>
                      <a:r>
                        <a:rPr lang="es-CR" sz="1300" dirty="0">
                          <a:effectLst/>
                        </a:rPr>
                        <a:t>3</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Tiempo de procesado de imágenes </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5</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ms</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 100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&lt; 50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1112012713"/>
                  </a:ext>
                </a:extLst>
              </a:tr>
              <a:tr h="224791">
                <a:tc>
                  <a:txBody>
                    <a:bodyPr/>
                    <a:lstStyle/>
                    <a:p>
                      <a:pPr marL="0" marR="0" algn="ctr">
                        <a:lnSpc>
                          <a:spcPct val="105000"/>
                        </a:lnSpc>
                        <a:spcBef>
                          <a:spcPts val="0"/>
                        </a:spcBef>
                        <a:spcAft>
                          <a:spcPts val="0"/>
                        </a:spcAft>
                      </a:pPr>
                      <a:r>
                        <a:rPr lang="es-CR" sz="1300" dirty="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40565" marR="40565" marT="0" marB="0" anchor="ctr"/>
                </a:tc>
                <a:tc>
                  <a:txBody>
                    <a:bodyPr/>
                    <a:lstStyle/>
                    <a:p>
                      <a:pPr marL="0" marR="0" algn="ctr">
                        <a:lnSpc>
                          <a:spcPct val="105000"/>
                        </a:lnSpc>
                        <a:spcBef>
                          <a:spcPts val="0"/>
                        </a:spcBef>
                        <a:spcAft>
                          <a:spcPts val="0"/>
                        </a:spcAft>
                      </a:pPr>
                      <a:r>
                        <a:rPr lang="es-CR" sz="1300">
                          <a:effectLst/>
                        </a:rPr>
                        <a:t>Precisión del rastreo</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5</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Porcentaje</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&gt; 70</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 90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748695260"/>
                  </a:ext>
                </a:extLst>
              </a:tr>
              <a:tr h="429240">
                <a:tc>
                  <a:txBody>
                    <a:bodyPr/>
                    <a:lstStyle/>
                    <a:p>
                      <a:pPr marL="0" marR="0" algn="ctr">
                        <a:lnSpc>
                          <a:spcPct val="105000"/>
                        </a:lnSpc>
                        <a:spcBef>
                          <a:spcPts val="0"/>
                        </a:spcBef>
                        <a:spcAft>
                          <a:spcPts val="0"/>
                        </a:spcAft>
                      </a:pPr>
                      <a:r>
                        <a:rPr lang="es-CR" sz="1300" dirty="0">
                          <a:effectLst/>
                        </a:rPr>
                        <a:t>5</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Tiempo de procesamiento y envío de información a la capa de control</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5</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ms</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 100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&lt; 50</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extLst>
                  <a:ext uri="{0D108BD9-81ED-4DB2-BD59-A6C34878D82A}">
                    <a16:rowId xmlns:a16="http://schemas.microsoft.com/office/drawing/2014/main" val="1461640699"/>
                  </a:ext>
                </a:extLst>
              </a:tr>
              <a:tr h="224791">
                <a:tc>
                  <a:txBody>
                    <a:bodyPr/>
                    <a:lstStyle/>
                    <a:p>
                      <a:pPr marL="0" marR="0" algn="ctr">
                        <a:lnSpc>
                          <a:spcPct val="105000"/>
                        </a:lnSpc>
                        <a:spcBef>
                          <a:spcPts val="0"/>
                        </a:spcBef>
                        <a:spcAft>
                          <a:spcPts val="0"/>
                        </a:spcAft>
                      </a:pPr>
                      <a:r>
                        <a:rPr lang="es-CR" sz="1300" dirty="0">
                          <a:effectLst/>
                        </a:rPr>
                        <a:t>6</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Memoria RAM necesaria</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3</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a:effectLst/>
                        </a:rPr>
                        <a:t>GB</a:t>
                      </a:r>
                      <a:endParaRPr lang="es-CR"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ctr"/>
                </a:tc>
                <a:tc>
                  <a:txBody>
                    <a:bodyPr/>
                    <a:lstStyle/>
                    <a:p>
                      <a:pPr marL="0" marR="0" algn="ctr">
                        <a:lnSpc>
                          <a:spcPct val="105000"/>
                        </a:lnSpc>
                        <a:spcBef>
                          <a:spcPts val="0"/>
                        </a:spcBef>
                        <a:spcAft>
                          <a:spcPts val="0"/>
                        </a:spcAft>
                      </a:pPr>
                      <a:r>
                        <a:rPr lang="es-CR" sz="1300" dirty="0">
                          <a:effectLst/>
                        </a:rPr>
                        <a:t>&gt; 6</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b"/>
                </a:tc>
                <a:tc>
                  <a:txBody>
                    <a:bodyPr/>
                    <a:lstStyle/>
                    <a:p>
                      <a:pPr marL="0" marR="0" algn="ctr">
                        <a:lnSpc>
                          <a:spcPct val="105000"/>
                        </a:lnSpc>
                        <a:spcBef>
                          <a:spcPts val="0"/>
                        </a:spcBef>
                        <a:spcAft>
                          <a:spcPts val="0"/>
                        </a:spcAft>
                      </a:pPr>
                      <a:r>
                        <a:rPr lang="es-CR" sz="1300" dirty="0">
                          <a:effectLst/>
                        </a:rPr>
                        <a:t>&lt; 2</a:t>
                      </a:r>
                      <a:endParaRPr lang="es-CR"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565" marR="40565" marT="0" marB="0" anchor="b"/>
                </a:tc>
                <a:extLst>
                  <a:ext uri="{0D108BD9-81ED-4DB2-BD59-A6C34878D82A}">
                    <a16:rowId xmlns:a16="http://schemas.microsoft.com/office/drawing/2014/main" val="3199408275"/>
                  </a:ext>
                </a:extLst>
              </a:tr>
            </a:tbl>
          </a:graphicData>
        </a:graphic>
      </p:graphicFrame>
      <p:sp>
        <p:nvSpPr>
          <p:cNvPr id="5" name="Slide Number Placeholder 4">
            <a:extLst>
              <a:ext uri="{FF2B5EF4-FFF2-40B4-BE49-F238E27FC236}">
                <a16:creationId xmlns:a16="http://schemas.microsoft.com/office/drawing/2014/main" id="{22A7601F-62FF-1775-8597-ABAECC86E384}"/>
              </a:ext>
            </a:extLst>
          </p:cNvPr>
          <p:cNvSpPr>
            <a:spLocks noGrp="1"/>
          </p:cNvSpPr>
          <p:nvPr>
            <p:ph type="sldNum" sz="quarter" idx="12"/>
          </p:nvPr>
        </p:nvSpPr>
        <p:spPr/>
        <p:txBody>
          <a:bodyPr>
            <a:normAutofit fontScale="92500" lnSpcReduction="10000"/>
          </a:bodyPr>
          <a:lstStyle/>
          <a:p>
            <a:pPr>
              <a:spcAft>
                <a:spcPts val="600"/>
              </a:spcAft>
            </a:pPr>
            <a:fld id="{18B1BFB6-E6CA-4C76-B66A-4C6709543292}" type="slidenum">
              <a:rPr lang="es-CR" smtClean="0"/>
              <a:pPr>
                <a:spcAft>
                  <a:spcPts val="600"/>
                </a:spcAft>
              </a:pPr>
              <a:t>7</a:t>
            </a:fld>
            <a:endParaRPr lang="es-CR"/>
          </a:p>
        </p:txBody>
      </p:sp>
    </p:spTree>
    <p:extLst>
      <p:ext uri="{BB962C8B-B14F-4D97-AF65-F5344CB8AC3E}">
        <p14:creationId xmlns:p14="http://schemas.microsoft.com/office/powerpoint/2010/main" val="206751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1A111-7390-CE46-5179-FD882149522E}"/>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Propuesta de Diseño</a:t>
            </a:r>
          </a:p>
        </p:txBody>
      </p:sp>
      <p:pic>
        <p:nvPicPr>
          <p:cNvPr id="6" name="Picture 5">
            <a:extLst>
              <a:ext uri="{FF2B5EF4-FFF2-40B4-BE49-F238E27FC236}">
                <a16:creationId xmlns:a16="http://schemas.microsoft.com/office/drawing/2014/main" id="{5440C5D1-FB3A-61A9-330E-1E33A47C4DD9}"/>
              </a:ext>
            </a:extLst>
          </p:cNvPr>
          <p:cNvPicPr>
            <a:picLocks noChangeAspect="1"/>
          </p:cNvPicPr>
          <p:nvPr/>
        </p:nvPicPr>
        <p:blipFill rotWithShape="1">
          <a:blip r:embed="rId2"/>
          <a:srcRect l="9749" r="30917" b="-1"/>
          <a:stretch/>
        </p:blipFill>
        <p:spPr>
          <a:xfrm>
            <a:off x="1" y="10"/>
            <a:ext cx="6096000" cy="6857990"/>
          </a:xfrm>
          <a:prstGeom prst="rect">
            <a:avLst/>
          </a:prstGeom>
        </p:spPr>
      </p:pic>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B3E3FC7-2ED6-2DC7-CE8C-E02C0645E707}"/>
              </a:ext>
            </a:extLst>
          </p:cNvPr>
          <p:cNvSpPr>
            <a:spLocks noGrp="1"/>
          </p:cNvSpPr>
          <p:nvPr>
            <p:ph type="sldNum" sz="quarter" idx="12"/>
          </p:nvPr>
        </p:nvSpPr>
        <p:spPr>
          <a:xfrm>
            <a:off x="10787270" y="6459785"/>
            <a:ext cx="569843" cy="365125"/>
          </a:xfrm>
        </p:spPr>
        <p:txBody>
          <a:bodyPr vert="horz" lIns="91440" tIns="45720" rIns="91440" bIns="45720" rtlCol="0" anchor="ctr">
            <a:normAutofit/>
          </a:bodyPr>
          <a:lstStyle/>
          <a:p>
            <a:pPr defTabSz="914400">
              <a:spcAft>
                <a:spcPts val="600"/>
              </a:spcAft>
            </a:pPr>
            <a:fld id="{18B1BFB6-E6CA-4C76-B66A-4C6709543292}" type="slidenum">
              <a:rPr lang="en-US" sz="1050">
                <a:solidFill>
                  <a:schemeClr val="tx1">
                    <a:lumMod val="75000"/>
                    <a:lumOff val="25000"/>
                  </a:schemeClr>
                </a:solidFill>
              </a:rPr>
              <a:pPr defTabSz="914400">
                <a:spcAft>
                  <a:spcPts val="600"/>
                </a:spcAft>
              </a:pPr>
              <a:t>8</a:t>
            </a:fld>
            <a:endParaRPr lang="en-US" sz="1050">
              <a:solidFill>
                <a:schemeClr val="tx1">
                  <a:lumMod val="75000"/>
                  <a:lumOff val="25000"/>
                </a:schemeClr>
              </a:solidFill>
            </a:endParaRPr>
          </a:p>
        </p:txBody>
      </p:sp>
    </p:spTree>
    <p:extLst>
      <p:ext uri="{BB962C8B-B14F-4D97-AF65-F5344CB8AC3E}">
        <p14:creationId xmlns:p14="http://schemas.microsoft.com/office/powerpoint/2010/main" val="60365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2" name="Title 1">
            <a:extLst>
              <a:ext uri="{FF2B5EF4-FFF2-40B4-BE49-F238E27FC236}">
                <a16:creationId xmlns:a16="http://schemas.microsoft.com/office/drawing/2014/main" id="{5D9ABA91-2B85-7F14-D2D2-DD81101808D3}"/>
              </a:ext>
            </a:extLst>
          </p:cNvPr>
          <p:cNvSpPr>
            <a:spLocks noGrp="1"/>
          </p:cNvSpPr>
          <p:nvPr>
            <p:ph type="title"/>
          </p:nvPr>
        </p:nvSpPr>
        <p:spPr>
          <a:xfrm>
            <a:off x="492370" y="516835"/>
            <a:ext cx="3084844" cy="2103875"/>
          </a:xfrm>
        </p:spPr>
        <p:txBody>
          <a:bodyPr>
            <a:normAutofit/>
          </a:bodyPr>
          <a:lstStyle/>
          <a:p>
            <a:r>
              <a:rPr lang="es-CR" sz="3600" dirty="0">
                <a:solidFill>
                  <a:srgbClr val="FFFFFF"/>
                </a:solidFill>
              </a:rPr>
              <a:t>Propuesta de diseño: Iluminación</a:t>
            </a:r>
          </a:p>
        </p:txBody>
      </p:sp>
      <p:sp>
        <p:nvSpPr>
          <p:cNvPr id="3" name="Content Placeholder 2">
            <a:extLst>
              <a:ext uri="{FF2B5EF4-FFF2-40B4-BE49-F238E27FC236}">
                <a16:creationId xmlns:a16="http://schemas.microsoft.com/office/drawing/2014/main" id="{03EE42D8-BAAE-4DC3-5FA7-283539B25827}"/>
              </a:ext>
            </a:extLst>
          </p:cNvPr>
          <p:cNvSpPr>
            <a:spLocks noGrp="1"/>
          </p:cNvSpPr>
          <p:nvPr>
            <p:ph idx="1"/>
          </p:nvPr>
        </p:nvSpPr>
        <p:spPr>
          <a:xfrm>
            <a:off x="492371" y="2653800"/>
            <a:ext cx="3084844" cy="3335519"/>
          </a:xfrm>
        </p:spPr>
        <p:txBody>
          <a:bodyPr>
            <a:normAutofit/>
          </a:bodyPr>
          <a:lstStyle/>
          <a:p>
            <a:r>
              <a:rPr lang="es-CR" sz="1500" dirty="0">
                <a:solidFill>
                  <a:srgbClr val="FFFFFF"/>
                </a:solidFill>
              </a:rPr>
              <a:t>Se necesita garantizar un nivel de iluminación uniforme para que las fotos sean consistentes y así no haya falsos verdaderos debido a la iluminación exterior</a:t>
            </a:r>
          </a:p>
          <a:p>
            <a:endParaRPr lang="es-CR" sz="1500" dirty="0">
              <a:solidFill>
                <a:srgbClr val="FFFFFF"/>
              </a:solidFill>
            </a:endParaRPr>
          </a:p>
          <a:p>
            <a:r>
              <a:rPr lang="es-CR" sz="1500" dirty="0">
                <a:solidFill>
                  <a:srgbClr val="FFFFFF"/>
                </a:solidFill>
              </a:rPr>
              <a:t>Se optó por usar un sistema de luces estroboscópicas (Smart </a:t>
            </a:r>
            <a:r>
              <a:rPr lang="es-CR" sz="1500" dirty="0" err="1">
                <a:solidFill>
                  <a:srgbClr val="FFFFFF"/>
                </a:solidFill>
              </a:rPr>
              <a:t>Vision</a:t>
            </a:r>
            <a:r>
              <a:rPr lang="es-CR" sz="1500" dirty="0">
                <a:solidFill>
                  <a:srgbClr val="FFFFFF"/>
                </a:solidFill>
              </a:rPr>
              <a:t> </a:t>
            </a:r>
            <a:r>
              <a:rPr lang="es-CR" sz="1500" dirty="0" err="1">
                <a:solidFill>
                  <a:srgbClr val="FFFFFF"/>
                </a:solidFill>
              </a:rPr>
              <a:t>Lights</a:t>
            </a:r>
            <a:r>
              <a:rPr lang="es-CR" sz="1500" dirty="0">
                <a:solidFill>
                  <a:srgbClr val="FFFFFF"/>
                </a:solidFill>
              </a:rPr>
              <a:t> ODL300) controladas por medio de un microcontrolador (Arduino UNO)</a:t>
            </a:r>
          </a:p>
        </p:txBody>
      </p:sp>
      <p:sp>
        <p:nvSpPr>
          <p:cNvPr id="1039" name="Rectangle 103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R"/>
          </a:p>
        </p:txBody>
      </p:sp>
      <p:sp>
        <p:nvSpPr>
          <p:cNvPr id="4" name="Slide Number Placeholder 3">
            <a:extLst>
              <a:ext uri="{FF2B5EF4-FFF2-40B4-BE49-F238E27FC236}">
                <a16:creationId xmlns:a16="http://schemas.microsoft.com/office/drawing/2014/main" id="{84C87AD9-755F-CC51-2229-630C8C67FEFA}"/>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18B1BFB6-E6CA-4C76-B66A-4C6709543292}" type="slidenum">
              <a:rPr lang="es-CR" sz="1900">
                <a:solidFill>
                  <a:schemeClr val="tx2"/>
                </a:solidFill>
              </a:rPr>
              <a:pPr>
                <a:lnSpc>
                  <a:spcPct val="90000"/>
                </a:lnSpc>
                <a:spcAft>
                  <a:spcPts val="600"/>
                </a:spcAft>
              </a:pPr>
              <a:t>9</a:t>
            </a:fld>
            <a:endParaRPr lang="es-CR" sz="1900">
              <a:solidFill>
                <a:schemeClr val="tx2"/>
              </a:solidFill>
            </a:endParaRPr>
          </a:p>
        </p:txBody>
      </p:sp>
      <p:pic>
        <p:nvPicPr>
          <p:cNvPr id="6" name="Imagen 5">
            <a:extLst>
              <a:ext uri="{FF2B5EF4-FFF2-40B4-BE49-F238E27FC236}">
                <a16:creationId xmlns:a16="http://schemas.microsoft.com/office/drawing/2014/main" id="{8706419E-724A-37A0-63EC-0EF4ED8754D1}"/>
              </a:ext>
            </a:extLst>
          </p:cNvPr>
          <p:cNvPicPr>
            <a:picLocks noChangeAspect="1"/>
          </p:cNvPicPr>
          <p:nvPr/>
        </p:nvPicPr>
        <p:blipFill>
          <a:blip r:embed="rId2"/>
          <a:stretch>
            <a:fillRect/>
          </a:stretch>
        </p:blipFill>
        <p:spPr>
          <a:xfrm>
            <a:off x="4964948" y="899917"/>
            <a:ext cx="2534478" cy="1595120"/>
          </a:xfrm>
          <a:prstGeom prst="rect">
            <a:avLst/>
          </a:prstGeom>
        </p:spPr>
      </p:pic>
      <p:pic>
        <p:nvPicPr>
          <p:cNvPr id="8" name="Imagen 7">
            <a:extLst>
              <a:ext uri="{FF2B5EF4-FFF2-40B4-BE49-F238E27FC236}">
                <a16:creationId xmlns:a16="http://schemas.microsoft.com/office/drawing/2014/main" id="{7CC0AEB8-EC04-4685-987B-605B1880375E}"/>
              </a:ext>
            </a:extLst>
          </p:cNvPr>
          <p:cNvPicPr>
            <a:picLocks noChangeAspect="1"/>
          </p:cNvPicPr>
          <p:nvPr/>
        </p:nvPicPr>
        <p:blipFill rotWithShape="1">
          <a:blip r:embed="rId3"/>
          <a:srcRect r="24880"/>
          <a:stretch/>
        </p:blipFill>
        <p:spPr>
          <a:xfrm>
            <a:off x="7838600" y="890190"/>
            <a:ext cx="2534479" cy="1595120"/>
          </a:xfrm>
          <a:prstGeom prst="rect">
            <a:avLst/>
          </a:prstGeom>
        </p:spPr>
      </p:pic>
      <p:sp>
        <p:nvSpPr>
          <p:cNvPr id="9" name="Content Placeholder 2">
            <a:extLst>
              <a:ext uri="{FF2B5EF4-FFF2-40B4-BE49-F238E27FC236}">
                <a16:creationId xmlns:a16="http://schemas.microsoft.com/office/drawing/2014/main" id="{9EF6855C-FA41-87DB-8EEA-03248C81E89F}"/>
              </a:ext>
            </a:extLst>
          </p:cNvPr>
          <p:cNvSpPr txBox="1">
            <a:spLocks/>
          </p:cNvSpPr>
          <p:nvPr/>
        </p:nvSpPr>
        <p:spPr>
          <a:xfrm>
            <a:off x="5317787" y="2549521"/>
            <a:ext cx="4818434" cy="2814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CR" sz="1500" dirty="0">
                <a:solidFill>
                  <a:schemeClr val="tx1"/>
                </a:solidFill>
              </a:rPr>
              <a:t>Iluminación incorrecta                               Iluminación correcta  </a:t>
            </a:r>
          </a:p>
        </p:txBody>
      </p:sp>
      <p:pic>
        <p:nvPicPr>
          <p:cNvPr id="4098" name="Picture 2" descr="ODL300-WHI-W Overdrive Linear Light Bar (White) (Wide Lens)">
            <a:extLst>
              <a:ext uri="{FF2B5EF4-FFF2-40B4-BE49-F238E27FC236}">
                <a16:creationId xmlns:a16="http://schemas.microsoft.com/office/drawing/2014/main" id="{5530EEEF-8174-6AC9-B9EF-E13C1C7F18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723" b="27021"/>
          <a:stretch/>
        </p:blipFill>
        <p:spPr bwMode="auto">
          <a:xfrm>
            <a:off x="5610579" y="4027020"/>
            <a:ext cx="4762500" cy="186956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6FC42963-5BA9-76A1-1C1F-284E4B654CAA}"/>
              </a:ext>
            </a:extLst>
          </p:cNvPr>
          <p:cNvSpPr txBox="1">
            <a:spLocks/>
          </p:cNvSpPr>
          <p:nvPr/>
        </p:nvSpPr>
        <p:spPr>
          <a:xfrm>
            <a:off x="6881195" y="5631667"/>
            <a:ext cx="4818434" cy="2814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CR" sz="1500" dirty="0">
                <a:solidFill>
                  <a:schemeClr val="tx1"/>
                </a:solidFill>
              </a:rPr>
              <a:t>Luces estroboscópicas utilizadas</a:t>
            </a:r>
          </a:p>
        </p:txBody>
      </p:sp>
    </p:spTree>
    <p:extLst>
      <p:ext uri="{BB962C8B-B14F-4D97-AF65-F5344CB8AC3E}">
        <p14:creationId xmlns:p14="http://schemas.microsoft.com/office/powerpoint/2010/main" val="247245241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f98724-18c1-4f5a-a201-74385fc53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19C0C8CB71DDA4BBA0E99E222744F65" ma:contentTypeVersion="10" ma:contentTypeDescription="Crear nuevo documento." ma:contentTypeScope="" ma:versionID="0956dcddb5383d649f113d55aee42cad">
  <xsd:schema xmlns:xsd="http://www.w3.org/2001/XMLSchema" xmlns:xs="http://www.w3.org/2001/XMLSchema" xmlns:p="http://schemas.microsoft.com/office/2006/metadata/properties" xmlns:ns3="61d09460-92d8-429d-a390-c25783b5de7d" xmlns:ns4="5af98724-18c1-4f5a-a201-74385fc53be9" targetNamespace="http://schemas.microsoft.com/office/2006/metadata/properties" ma:root="true" ma:fieldsID="4cd99c37955e05214b3191a6687d6feb" ns3:_="" ns4:_="">
    <xsd:import namespace="61d09460-92d8-429d-a390-c25783b5de7d"/>
    <xsd:import namespace="5af98724-18c1-4f5a-a201-74385fc53be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09460-92d8-429d-a390-c25783b5de7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f98724-18c1-4f5a-a201-74385fc53be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4BD446-E8A8-4704-B336-B23A98538923}">
  <ds:schemaRefs>
    <ds:schemaRef ds:uri="http://schemas.microsoft.com/sharepoint/v3/contenttype/forms"/>
  </ds:schemaRefs>
</ds:datastoreItem>
</file>

<file path=customXml/itemProps2.xml><?xml version="1.0" encoding="utf-8"?>
<ds:datastoreItem xmlns:ds="http://schemas.openxmlformats.org/officeDocument/2006/customXml" ds:itemID="{19087D5B-C8E6-4BE1-81AC-F1F347D1819C}">
  <ds:schemaRefs>
    <ds:schemaRef ds:uri="5af98724-18c1-4f5a-a201-74385fc53be9"/>
    <ds:schemaRef ds:uri="http://schemas.microsoft.com/office/2006/documentManagement/types"/>
    <ds:schemaRef ds:uri="http://purl.org/dc/dcmitype/"/>
    <ds:schemaRef ds:uri="http://purl.org/dc/terms/"/>
    <ds:schemaRef ds:uri="http://schemas.microsoft.com/office/2006/metadata/properties"/>
    <ds:schemaRef ds:uri="61d09460-92d8-429d-a390-c25783b5de7d"/>
    <ds:schemaRef ds:uri="http://www.w3.org/XML/1998/namespace"/>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C1B4C12F-020C-43E0-92F8-6A6C943AC2AA}">
  <ds:schemaRefs>
    <ds:schemaRef ds:uri="5af98724-18c1-4f5a-a201-74385fc53be9"/>
    <ds:schemaRef ds:uri="61d09460-92d8-429d-a390-c25783b5de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191</TotalTime>
  <Words>642</Words>
  <Application>Microsoft Office PowerPoint</Application>
  <PresentationFormat>Panorámica</PresentationFormat>
  <Paragraphs>105</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16</vt:i4>
      </vt:variant>
    </vt:vector>
  </HeadingPairs>
  <TitlesOfParts>
    <vt:vector size="23" baseType="lpstr">
      <vt:lpstr>Arial</vt:lpstr>
      <vt:lpstr>Calibri</vt:lpstr>
      <vt:lpstr>Calibri Light</vt:lpstr>
      <vt:lpstr>Times New Roman</vt:lpstr>
      <vt:lpstr>Wingdings</vt:lpstr>
      <vt:lpstr>Custom Design</vt:lpstr>
      <vt:lpstr>Retrospección</vt:lpstr>
      <vt:lpstr>Detector de defectos para cuero de vinil “PSDefects”</vt:lpstr>
      <vt:lpstr>Problema detectado</vt:lpstr>
      <vt:lpstr>Objetivo General</vt:lpstr>
      <vt:lpstr>Objetivos Específicos</vt:lpstr>
      <vt:lpstr>Metodología de trabajo</vt:lpstr>
      <vt:lpstr>División en subproblemas</vt:lpstr>
      <vt:lpstr>Métricas definidas</vt:lpstr>
      <vt:lpstr>Propuesta de Diseño</vt:lpstr>
      <vt:lpstr>Propuesta de diseño: Iluminación</vt:lpstr>
      <vt:lpstr>Propuesta de Diseño: Sistema de control</vt:lpstr>
      <vt:lpstr>Circuito diseñado</vt:lpstr>
      <vt:lpstr>Ejemplo de funcionamiento</vt:lpstr>
      <vt:lpstr>Conclusiones</vt:lpstr>
      <vt:lpstr>Información Importante</vt:lpstr>
      <vt:lpstr>Conclusiones </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Validación de Algoritmos de Detección de Objetos para la Capa de Percepción del Sistema Avanzado de Asistencia para Conducción (ADAS) en Vehículos Autónomos</dc:title>
  <dc:creator>SOLIS JIMENEZ CRISTOFHER</dc:creator>
  <cp:lastModifiedBy>Cristofher Solís Jiménez</cp:lastModifiedBy>
  <cp:revision>3</cp:revision>
  <dcterms:created xsi:type="dcterms:W3CDTF">2023-06-01T16:48:35Z</dcterms:created>
  <dcterms:modified xsi:type="dcterms:W3CDTF">2024-05-06T03:30:53Z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0x010100619C0C8CB71DDA4BBA0E99E222744F65</vt:lpwstr>
  </property>
</Properties>
</file>