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58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4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31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43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5557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872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19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85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89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1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2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9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63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0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5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6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4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48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opher-10/9900_G3_MDSW/blob/main/PREGAME/1.%20ELICITACI%C3%93N/1.6%20Backlog/G3_Backlog_V8.0.xlsx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a&#10;&#10;Descripción generada automáticamente">
            <a:extLst>
              <a:ext uri="{FF2B5EF4-FFF2-40B4-BE49-F238E27FC236}">
                <a16:creationId xmlns:a16="http://schemas.microsoft.com/office/drawing/2014/main" id="{9AC29D97-D0D2-3727-EA8B-EDCF470C0E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A24224-03E2-9E49-141C-7DA0640AD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081" y="848485"/>
            <a:ext cx="7437257" cy="1828801"/>
          </a:xfrm>
        </p:spPr>
        <p:txBody>
          <a:bodyPr>
            <a:normAutofit/>
          </a:bodyPr>
          <a:lstStyle/>
          <a:p>
            <a:r>
              <a:rPr lang="es-EC" sz="4800" b="1" i="0" dirty="0">
                <a:latin typeface="Univers Condensed Light" panose="020B0306020202040204" pitchFamily="34" charset="0"/>
              </a:rPr>
              <a:t>Presentación (Backlog) (Sprint 2)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D7B454-CA7F-02D7-0FC1-85E5A4DB5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2" y="2865970"/>
            <a:ext cx="7219954" cy="2040461"/>
          </a:xfrm>
        </p:spPr>
        <p:txBody>
          <a:bodyPr>
            <a:normAutofit lnSpcReduction="10000"/>
          </a:bodyPr>
          <a:lstStyle/>
          <a:p>
            <a:pPr algn="l"/>
            <a:r>
              <a:rPr lang="es-EC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Univers Condensed Light" panose="020B0306020202040204" pitchFamily="34" charset="0"/>
              </a:rPr>
              <a:t>Grupo 3</a:t>
            </a:r>
          </a:p>
          <a:p>
            <a:pPr algn="l"/>
            <a:r>
              <a:rPr lang="es-EC" dirty="0">
                <a:solidFill>
                  <a:schemeClr val="accent6">
                    <a:lumMod val="60000"/>
                    <a:lumOff val="40000"/>
                  </a:schemeClr>
                </a:solidFill>
                <a:latin typeface="Univers Condensed Light" panose="020B0306020202040204" pitchFamily="34" charset="0"/>
              </a:rPr>
              <a:t>	Jami Edwin</a:t>
            </a:r>
          </a:p>
          <a:p>
            <a:pPr algn="l"/>
            <a:r>
              <a:rPr lang="es-EC" dirty="0">
                <a:solidFill>
                  <a:schemeClr val="accent6">
                    <a:lumMod val="60000"/>
                    <a:lumOff val="40000"/>
                  </a:schemeClr>
                </a:solidFill>
                <a:latin typeface="Univers Condensed Light" panose="020B0306020202040204" pitchFamily="34" charset="0"/>
              </a:rPr>
              <a:t>	Cristopher Lasluisa</a:t>
            </a:r>
          </a:p>
          <a:p>
            <a:pPr algn="l"/>
            <a:r>
              <a:rPr lang="es-EC" dirty="0">
                <a:solidFill>
                  <a:schemeClr val="accent6">
                    <a:lumMod val="60000"/>
                    <a:lumOff val="40000"/>
                  </a:schemeClr>
                </a:solidFill>
                <a:latin typeface="Univers Condensed Light" panose="020B0306020202040204" pitchFamily="34" charset="0"/>
              </a:rPr>
              <a:t>	Martínez Irving</a:t>
            </a:r>
          </a:p>
        </p:txBody>
      </p:sp>
    </p:spTree>
    <p:extLst>
      <p:ext uri="{BB962C8B-B14F-4D97-AF65-F5344CB8AC3E}">
        <p14:creationId xmlns:p14="http://schemas.microsoft.com/office/powerpoint/2010/main" val="372384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A338357-1A6A-4C1E-A6D6-1DCDE6DF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1F51140-4156-423C-9638-1223606FB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66116" y="164592"/>
            <a:ext cx="11859768" cy="6528816"/>
          </a:xfrm>
          <a:prstGeom prst="rect">
            <a:avLst/>
          </a:prstGeom>
          <a:ln w="15875" cap="sq" cmpd="sng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A24224-03E2-9E49-141C-7DA0640AD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85" y="2552700"/>
            <a:ext cx="2814129" cy="13616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 i="0" dirty="0">
                <a:solidFill>
                  <a:schemeClr val="tx1"/>
                </a:solidFill>
                <a:latin typeface="Univers Condensed Light" panose="020B0306020202040204" pitchFamily="34" charset="0"/>
              </a:rPr>
              <a:t>Indice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395" y="2057399"/>
            <a:ext cx="0" cy="27432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ítulo 1">
            <a:extLst>
              <a:ext uri="{FF2B5EF4-FFF2-40B4-BE49-F238E27FC236}">
                <a16:creationId xmlns:a16="http://schemas.microsoft.com/office/drawing/2014/main" id="{C72B4A58-BE25-28B8-5F96-5AC496C01DAE}"/>
              </a:ext>
            </a:extLst>
          </p:cNvPr>
          <p:cNvSpPr txBox="1">
            <a:spLocks/>
          </p:cNvSpPr>
          <p:nvPr/>
        </p:nvSpPr>
        <p:spPr>
          <a:xfrm>
            <a:off x="7703512" y="114300"/>
            <a:ext cx="3425625" cy="48768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4200" b="1" i="0" dirty="0">
                <a:latin typeface="Univers Condensed Light" panose="020B0306020202040204" pitchFamily="34" charset="0"/>
              </a:rPr>
              <a:t>Backlog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4200" b="1" i="0" dirty="0">
                <a:latin typeface="Univers Condensed Light" panose="020B0306020202040204" pitchFamily="34" charset="0"/>
              </a:rPr>
              <a:t>Sprint 2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4200" b="1" i="0" dirty="0">
                <a:latin typeface="Univers Condensed Light" panose="020B0306020202040204" pitchFamily="34" charset="0"/>
              </a:rPr>
              <a:t>Burdon chart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4200" b="1" i="0" dirty="0" err="1">
                <a:latin typeface="Univers Condensed Light" panose="020B0306020202040204" pitchFamily="34" charset="0"/>
              </a:rPr>
              <a:t>Grafico</a:t>
            </a:r>
            <a:r>
              <a:rPr lang="en-US" sz="4200" b="1" i="0" dirty="0">
                <a:latin typeface="Univers Condensed Light" panose="020B0306020202040204" pitchFamily="34" charset="0"/>
              </a:rPr>
              <a:t> Burdon chart </a:t>
            </a:r>
          </a:p>
        </p:txBody>
      </p:sp>
    </p:spTree>
    <p:extLst>
      <p:ext uri="{BB962C8B-B14F-4D97-AF65-F5344CB8AC3E}">
        <p14:creationId xmlns:p14="http://schemas.microsoft.com/office/powerpoint/2010/main" val="404994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a&#10;&#10;Descripción generada automáticamente">
            <a:extLst>
              <a:ext uri="{FF2B5EF4-FFF2-40B4-BE49-F238E27FC236}">
                <a16:creationId xmlns:a16="http://schemas.microsoft.com/office/drawing/2014/main" id="{9AC29D97-D0D2-3727-EA8B-EDCF470C0E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7000"/>
          </a:blip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effectLst>
            <a:reflection blurRad="6350" stA="53000" endPos="55000" dir="5400000" sy="-100000" algn="bl" rotWithShape="0"/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7E22C-32FB-4C71-BCE7-0E8266457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A24224-03E2-9E49-141C-7DA0640AD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3261" y="479869"/>
            <a:ext cx="3365477" cy="128361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7300" b="1" i="0" dirty="0">
                <a:solidFill>
                  <a:schemeClr val="tx1"/>
                </a:solidFill>
                <a:latin typeface="Univers Condensed Light" panose="020B0306020202040204" pitchFamily="34" charset="0"/>
              </a:rPr>
              <a:t>Backlog</a:t>
            </a:r>
            <a:r>
              <a:rPr lang="en-US" sz="6600" b="1" i="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36C49DD7-78BC-8B2E-534E-B904CEC43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11129"/>
              </p:ext>
            </p:extLst>
          </p:nvPr>
        </p:nvGraphicFramePr>
        <p:xfrm>
          <a:off x="83891" y="2621945"/>
          <a:ext cx="12046590" cy="2101057"/>
        </p:xfrm>
        <a:graphic>
          <a:graphicData uri="http://schemas.openxmlformats.org/drawingml/2006/table">
            <a:tbl>
              <a:tblPr firstRow="1" firstCol="1" bandCol="1">
                <a:tableStyleId>{10A1B5D5-9B99-4C35-A422-299274C87663}</a:tableStyleId>
              </a:tblPr>
              <a:tblGrid>
                <a:gridCol w="588329">
                  <a:extLst>
                    <a:ext uri="{9D8B030D-6E8A-4147-A177-3AD203B41FA5}">
                      <a16:colId xmlns:a16="http://schemas.microsoft.com/office/drawing/2014/main" val="2870840850"/>
                    </a:ext>
                  </a:extLst>
                </a:gridCol>
                <a:gridCol w="1721708">
                  <a:extLst>
                    <a:ext uri="{9D8B030D-6E8A-4147-A177-3AD203B41FA5}">
                      <a16:colId xmlns:a16="http://schemas.microsoft.com/office/drawing/2014/main" val="2319944038"/>
                    </a:ext>
                  </a:extLst>
                </a:gridCol>
                <a:gridCol w="1692022">
                  <a:extLst>
                    <a:ext uri="{9D8B030D-6E8A-4147-A177-3AD203B41FA5}">
                      <a16:colId xmlns:a16="http://schemas.microsoft.com/office/drawing/2014/main" val="1171677762"/>
                    </a:ext>
                  </a:extLst>
                </a:gridCol>
                <a:gridCol w="1888684">
                  <a:extLst>
                    <a:ext uri="{9D8B030D-6E8A-4147-A177-3AD203B41FA5}">
                      <a16:colId xmlns:a16="http://schemas.microsoft.com/office/drawing/2014/main" val="181241152"/>
                    </a:ext>
                  </a:extLst>
                </a:gridCol>
                <a:gridCol w="3000002">
                  <a:extLst>
                    <a:ext uri="{9D8B030D-6E8A-4147-A177-3AD203B41FA5}">
                      <a16:colId xmlns:a16="http://schemas.microsoft.com/office/drawing/2014/main" val="3429473338"/>
                    </a:ext>
                  </a:extLst>
                </a:gridCol>
                <a:gridCol w="837662">
                  <a:extLst>
                    <a:ext uri="{9D8B030D-6E8A-4147-A177-3AD203B41FA5}">
                      <a16:colId xmlns:a16="http://schemas.microsoft.com/office/drawing/2014/main" val="2692208419"/>
                    </a:ext>
                  </a:extLst>
                </a:gridCol>
                <a:gridCol w="1061689">
                  <a:extLst>
                    <a:ext uri="{9D8B030D-6E8A-4147-A177-3AD203B41FA5}">
                      <a16:colId xmlns:a16="http://schemas.microsoft.com/office/drawing/2014/main" val="3364051016"/>
                    </a:ext>
                  </a:extLst>
                </a:gridCol>
                <a:gridCol w="1256494">
                  <a:extLst>
                    <a:ext uri="{9D8B030D-6E8A-4147-A177-3AD203B41FA5}">
                      <a16:colId xmlns:a16="http://schemas.microsoft.com/office/drawing/2014/main" val="2773501520"/>
                    </a:ext>
                  </a:extLst>
                </a:gridCol>
              </a:tblGrid>
              <a:tr h="525855"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solidFill>
                            <a:schemeClr val="bg1"/>
                          </a:solidFill>
                          <a:effectLst/>
                          <a:latin typeface="Univers Condensed Light" panose="020B0306020202040204" pitchFamily="34" charset="0"/>
                        </a:rPr>
                        <a:t>t</a:t>
                      </a:r>
                      <a:endParaRPr lang="es-EC" sz="2000" b="1" i="0" u="none" strike="noStrike" dirty="0">
                        <a:solidFill>
                          <a:schemeClr val="bg1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solidFill>
                            <a:schemeClr val="bg1"/>
                          </a:solidFill>
                          <a:effectLst/>
                          <a:latin typeface="Univers Condensed Light" panose="020B0306020202040204" pitchFamily="34" charset="0"/>
                        </a:rPr>
                        <a:t>Tema</a:t>
                      </a:r>
                      <a:endParaRPr lang="es-EC" sz="2000" b="1" i="0" u="none" strike="noStrike" dirty="0">
                        <a:solidFill>
                          <a:schemeClr val="bg1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solidFill>
                            <a:schemeClr val="bg1"/>
                          </a:solidFill>
                          <a:effectLst/>
                          <a:latin typeface="Univers Condensed Light" panose="020B0306020202040204" pitchFamily="34" charset="0"/>
                        </a:rPr>
                        <a:t>Como un..</a:t>
                      </a:r>
                      <a:endParaRPr lang="es-EC" sz="2000" b="1" i="0" u="none" strike="noStrike" dirty="0">
                        <a:solidFill>
                          <a:schemeClr val="bg1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solidFill>
                            <a:schemeClr val="bg1"/>
                          </a:solidFill>
                          <a:effectLst/>
                          <a:latin typeface="Univers Condensed Light" panose="020B0306020202040204" pitchFamily="34" charset="0"/>
                        </a:rPr>
                        <a:t>Necesito</a:t>
                      </a:r>
                      <a:endParaRPr lang="es-EC" sz="2000" b="1" i="0" u="none" strike="noStrike" dirty="0">
                        <a:solidFill>
                          <a:schemeClr val="bg1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solidFill>
                            <a:schemeClr val="bg1"/>
                          </a:solidFill>
                          <a:effectLst/>
                          <a:latin typeface="Univers Condensed Light" panose="020B0306020202040204" pitchFamily="34" charset="0"/>
                        </a:rPr>
                        <a:t>Así podre...</a:t>
                      </a:r>
                      <a:endParaRPr lang="es-EC" sz="2000" b="1" i="0" u="none" strike="noStrike" dirty="0">
                        <a:solidFill>
                          <a:schemeClr val="bg1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solidFill>
                            <a:schemeClr val="bg1"/>
                          </a:solidFill>
                          <a:effectLst/>
                          <a:latin typeface="Univers Condensed Light" panose="020B0306020202040204" pitchFamily="34" charset="0"/>
                        </a:rPr>
                        <a:t>Notas</a:t>
                      </a:r>
                      <a:endParaRPr lang="es-EC" sz="2000" b="1" i="0" u="none" strike="noStrike" dirty="0">
                        <a:solidFill>
                          <a:schemeClr val="bg1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solidFill>
                            <a:schemeClr val="bg1"/>
                          </a:solidFill>
                          <a:effectLst/>
                          <a:latin typeface="Univers Condensed Light" panose="020B0306020202040204" pitchFamily="34" charset="0"/>
                        </a:rPr>
                        <a:t>Prioridad</a:t>
                      </a:r>
                      <a:endParaRPr lang="es-EC" sz="2000" b="1" i="0" u="none" strike="noStrike" dirty="0">
                        <a:solidFill>
                          <a:schemeClr val="bg1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solidFill>
                            <a:schemeClr val="bg1"/>
                          </a:solidFill>
                          <a:effectLst/>
                          <a:latin typeface="Univers Condensed Light" panose="020B0306020202040204" pitchFamily="34" charset="0"/>
                        </a:rPr>
                        <a:t>Estatus</a:t>
                      </a:r>
                      <a:endParaRPr lang="es-EC" sz="2000" b="1" i="0" u="none" strike="noStrike" dirty="0">
                        <a:solidFill>
                          <a:schemeClr val="bg1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b"/>
                </a:tc>
                <a:extLst>
                  <a:ext uri="{0D108BD9-81ED-4DB2-BD59-A6C34878D82A}">
                    <a16:rowId xmlns:a16="http://schemas.microsoft.com/office/drawing/2014/main" val="2869152151"/>
                  </a:ext>
                </a:extLst>
              </a:tr>
              <a:tr h="729540">
                <a:tc>
                  <a:txBody>
                    <a:bodyPr/>
                    <a:lstStyle/>
                    <a:p>
                      <a:pPr algn="l" fontAlgn="b"/>
                      <a:r>
                        <a:rPr lang="es-EC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Agendar una cita.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Empleado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Agendar una cita mediante los datos proporcionados por el usuario.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Llevar un registro de las citas pendientes 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Terminado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33795"/>
                  </a:ext>
                </a:extLst>
              </a:tr>
              <a:tr h="845662">
                <a:tc>
                  <a:txBody>
                    <a:bodyPr/>
                    <a:lstStyle/>
                    <a:p>
                      <a:pPr algn="l" fontAlgn="b"/>
                      <a:r>
                        <a:rPr lang="es-EC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REQ003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Eliminar datos registrados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Empleado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Eliminar los datos registrados previamente en la aplicación.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Suprimir datos que ya no se van a utilizar en la aplicación y en la base de datos.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C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Terminado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44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62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a&#10;&#10;Descripción generada automáticamente">
            <a:extLst>
              <a:ext uri="{FF2B5EF4-FFF2-40B4-BE49-F238E27FC236}">
                <a16:creationId xmlns:a16="http://schemas.microsoft.com/office/drawing/2014/main" id="{9AC29D97-D0D2-3727-EA8B-EDCF470C0E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687"/>
          <a:stretch/>
        </p:blipFill>
        <p:spPr>
          <a:xfrm>
            <a:off x="20" y="-12362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051F07E2-B05C-41F9-A9EE-4AC115603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1874" y="586660"/>
            <a:ext cx="10777950" cy="5679835"/>
          </a:xfrm>
          <a:custGeom>
            <a:avLst/>
            <a:gdLst>
              <a:gd name="T0" fmla="*/ 2209 w 2250"/>
              <a:gd name="T1" fmla="*/ 0 h 1185"/>
              <a:gd name="T2" fmla="*/ 1419 w 2250"/>
              <a:gd name="T3" fmla="*/ 0 h 1185"/>
              <a:gd name="T4" fmla="*/ 830 w 2250"/>
              <a:gd name="T5" fmla="*/ 0 h 1185"/>
              <a:gd name="T6" fmla="*/ 40 w 2250"/>
              <a:gd name="T7" fmla="*/ 0 h 1185"/>
              <a:gd name="T8" fmla="*/ 0 w 2250"/>
              <a:gd name="T9" fmla="*/ 46 h 1185"/>
              <a:gd name="T10" fmla="*/ 0 w 2250"/>
              <a:gd name="T11" fmla="*/ 1140 h 1185"/>
              <a:gd name="T12" fmla="*/ 40 w 2250"/>
              <a:gd name="T13" fmla="*/ 1185 h 1185"/>
              <a:gd name="T14" fmla="*/ 830 w 2250"/>
              <a:gd name="T15" fmla="*/ 1185 h 1185"/>
              <a:gd name="T16" fmla="*/ 1419 w 2250"/>
              <a:gd name="T17" fmla="*/ 1185 h 1185"/>
              <a:gd name="T18" fmla="*/ 2209 w 2250"/>
              <a:gd name="T19" fmla="*/ 1185 h 1185"/>
              <a:gd name="T20" fmla="*/ 2250 w 2250"/>
              <a:gd name="T21" fmla="*/ 1140 h 1185"/>
              <a:gd name="T22" fmla="*/ 2250 w 2250"/>
              <a:gd name="T23" fmla="*/ 46 h 1185"/>
              <a:gd name="T24" fmla="*/ 2209 w 2250"/>
              <a:gd name="T25" fmla="*/ 0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0" h="1185">
                <a:moveTo>
                  <a:pt x="2209" y="0"/>
                </a:moveTo>
                <a:cubicBezTo>
                  <a:pt x="1419" y="0"/>
                  <a:pt x="1419" y="0"/>
                  <a:pt x="1419" y="0"/>
                </a:cubicBezTo>
                <a:cubicBezTo>
                  <a:pt x="830" y="0"/>
                  <a:pt x="830" y="0"/>
                  <a:pt x="83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20"/>
                  <a:pt x="0" y="46"/>
                </a:cubicBezTo>
                <a:cubicBezTo>
                  <a:pt x="0" y="1140"/>
                  <a:pt x="0" y="1140"/>
                  <a:pt x="0" y="1140"/>
                </a:cubicBezTo>
                <a:cubicBezTo>
                  <a:pt x="0" y="1165"/>
                  <a:pt x="18" y="1185"/>
                  <a:pt x="40" y="1185"/>
                </a:cubicBezTo>
                <a:cubicBezTo>
                  <a:pt x="830" y="1185"/>
                  <a:pt x="830" y="1185"/>
                  <a:pt x="830" y="1185"/>
                </a:cubicBezTo>
                <a:cubicBezTo>
                  <a:pt x="1419" y="1185"/>
                  <a:pt x="1419" y="1185"/>
                  <a:pt x="1419" y="1185"/>
                </a:cubicBezTo>
                <a:cubicBezTo>
                  <a:pt x="2209" y="1185"/>
                  <a:pt x="2209" y="1185"/>
                  <a:pt x="2209" y="1185"/>
                </a:cubicBezTo>
                <a:cubicBezTo>
                  <a:pt x="2232" y="1185"/>
                  <a:pt x="2250" y="1165"/>
                  <a:pt x="2250" y="1140"/>
                </a:cubicBezTo>
                <a:cubicBezTo>
                  <a:pt x="2250" y="46"/>
                  <a:pt x="2250" y="46"/>
                  <a:pt x="2250" y="46"/>
                </a:cubicBezTo>
                <a:cubicBezTo>
                  <a:pt x="2250" y="20"/>
                  <a:pt x="2232" y="0"/>
                  <a:pt x="2209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A24224-03E2-9E49-141C-7DA0640AD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399" y="855133"/>
            <a:ext cx="10098553" cy="11237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i="0" dirty="0">
                <a:effectLst/>
                <a:latin typeface="Univers Condensed Light" panose="020B0306020202040204" pitchFamily="34" charset="0"/>
              </a:rPr>
              <a:t>Sprint 2 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CDBAA82-4E93-0F0D-4438-51170E5AD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993432"/>
              </p:ext>
            </p:extLst>
          </p:nvPr>
        </p:nvGraphicFramePr>
        <p:xfrm>
          <a:off x="711874" y="2247397"/>
          <a:ext cx="10768252" cy="3321736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51284">
                  <a:extLst>
                    <a:ext uri="{9D8B030D-6E8A-4147-A177-3AD203B41FA5}">
                      <a16:colId xmlns:a16="http://schemas.microsoft.com/office/drawing/2014/main" val="2574348958"/>
                    </a:ext>
                  </a:extLst>
                </a:gridCol>
                <a:gridCol w="1221219">
                  <a:extLst>
                    <a:ext uri="{9D8B030D-6E8A-4147-A177-3AD203B41FA5}">
                      <a16:colId xmlns:a16="http://schemas.microsoft.com/office/drawing/2014/main" val="1284913272"/>
                    </a:ext>
                  </a:extLst>
                </a:gridCol>
                <a:gridCol w="1484620">
                  <a:extLst>
                    <a:ext uri="{9D8B030D-6E8A-4147-A177-3AD203B41FA5}">
                      <a16:colId xmlns:a16="http://schemas.microsoft.com/office/drawing/2014/main" val="3718488983"/>
                    </a:ext>
                  </a:extLst>
                </a:gridCol>
                <a:gridCol w="1340947">
                  <a:extLst>
                    <a:ext uri="{9D8B030D-6E8A-4147-A177-3AD203B41FA5}">
                      <a16:colId xmlns:a16="http://schemas.microsoft.com/office/drawing/2014/main" val="2476000725"/>
                    </a:ext>
                  </a:extLst>
                </a:gridCol>
                <a:gridCol w="3627741">
                  <a:extLst>
                    <a:ext uri="{9D8B030D-6E8A-4147-A177-3AD203B41FA5}">
                      <a16:colId xmlns:a16="http://schemas.microsoft.com/office/drawing/2014/main" val="3614396327"/>
                    </a:ext>
                  </a:extLst>
                </a:gridCol>
                <a:gridCol w="814147">
                  <a:extLst>
                    <a:ext uri="{9D8B030D-6E8A-4147-A177-3AD203B41FA5}">
                      <a16:colId xmlns:a16="http://schemas.microsoft.com/office/drawing/2014/main" val="465406913"/>
                    </a:ext>
                  </a:extLst>
                </a:gridCol>
                <a:gridCol w="814147">
                  <a:extLst>
                    <a:ext uri="{9D8B030D-6E8A-4147-A177-3AD203B41FA5}">
                      <a16:colId xmlns:a16="http://schemas.microsoft.com/office/drawing/2014/main" val="319758400"/>
                    </a:ext>
                  </a:extLst>
                </a:gridCol>
                <a:gridCol w="814147">
                  <a:extLst>
                    <a:ext uri="{9D8B030D-6E8A-4147-A177-3AD203B41FA5}">
                      <a16:colId xmlns:a16="http://schemas.microsoft.com/office/drawing/2014/main" val="561429700"/>
                    </a:ext>
                  </a:extLst>
                </a:gridCol>
              </a:tblGrid>
              <a:tr h="237173"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ID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Tema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Como un..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Necesito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así podre...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notas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Prioridad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Status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extLst>
                  <a:ext uri="{0D108BD9-81ED-4DB2-BD59-A6C34878D82A}">
                    <a16:rowId xmlns:a16="http://schemas.microsoft.com/office/drawing/2014/main" val="3539432375"/>
                  </a:ext>
                </a:extLst>
              </a:tr>
              <a:tr h="454251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REQ003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Agendar una cita.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Empleado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Agendar una cita mediante los datos proporcionados por el usuario.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Llevar un registro de las citas pendientes .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Alta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Terminado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509684"/>
                  </a:ext>
                </a:extLst>
              </a:tr>
              <a:tr h="237173">
                <a:tc>
                  <a:txBody>
                    <a:bodyPr/>
                    <a:lstStyle/>
                    <a:p>
                      <a:pPr algn="l" fontAlgn="b"/>
                      <a:endParaRPr lang="es-EC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C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C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Asignado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Estimado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3424281"/>
                  </a:ext>
                </a:extLst>
              </a:tr>
              <a:tr h="346123">
                <a:tc>
                  <a:txBody>
                    <a:bodyPr/>
                    <a:lstStyle/>
                    <a:p>
                      <a:pPr algn="l" fontAlgn="b"/>
                      <a:r>
                        <a:rPr lang="es-EC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REQ003-1</a:t>
                      </a: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aplicación debe permitir ingresar los datos de cada cliente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C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Irving Martinez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5458895"/>
                  </a:ext>
                </a:extLst>
              </a:tr>
              <a:tr h="237173">
                <a:tc>
                  <a:txBody>
                    <a:bodyPr/>
                    <a:lstStyle/>
                    <a:p>
                      <a:pPr algn="l" fontAlgn="b"/>
                      <a:r>
                        <a:rPr lang="es-EC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REQ003-2</a:t>
                      </a: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aplicación debe permitir guardar en la base de datos los datos ingresados.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Cristopher </a:t>
                      </a:r>
                      <a:r>
                        <a:rPr lang="es-EC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Lasluisa</a:t>
                      </a:r>
                      <a:endParaRPr lang="es-EC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2147971"/>
                  </a:ext>
                </a:extLst>
              </a:tr>
              <a:tr h="237173"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ID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Tema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Como un..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Necesito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así podre...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notas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Prioridad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Status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extLst>
                  <a:ext uri="{0D108BD9-81ED-4DB2-BD59-A6C34878D82A}">
                    <a16:rowId xmlns:a16="http://schemas.microsoft.com/office/drawing/2014/main" val="927614593"/>
                  </a:ext>
                </a:extLst>
              </a:tr>
              <a:tr h="454251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REQ004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Eliminar datos registrados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Empleado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Eliminar los datos registrados previamente en la aplicación.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Suprimir datos que ya no se van a utilizar en la aplicación y en la base de datos.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Alta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Terminado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129596"/>
                  </a:ext>
                </a:extLst>
              </a:tr>
              <a:tr h="237173">
                <a:tc>
                  <a:txBody>
                    <a:bodyPr/>
                    <a:lstStyle/>
                    <a:p>
                      <a:pPr algn="l" fontAlgn="b"/>
                      <a:endParaRPr lang="es-EC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Asignado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Estimado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180435"/>
                  </a:ext>
                </a:extLst>
              </a:tr>
              <a:tr h="237173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REQ004-1</a:t>
                      </a: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aplicación debe permitir seleccionar los datos a eliminar dentro de la aplicación.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Edwin Jami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2838621"/>
                  </a:ext>
                </a:extLst>
              </a:tr>
              <a:tr h="237173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REQ004-2</a:t>
                      </a: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aplicación debe permitir a través del botón "Eliminar" suprimir los datos seleccionados tanto en la aplicación como en la base de datos.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Edwin Jami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9043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37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A24224-03E2-9E49-141C-7DA0640AD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070" y="266701"/>
            <a:ext cx="3359819" cy="9334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i="0" dirty="0">
                <a:effectLst/>
                <a:latin typeface="Univers Condensed Light" panose="020B0306020202040204" pitchFamily="34" charset="0"/>
              </a:rPr>
              <a:t>Burdonchart 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007EE7A-A55D-368A-8C1C-28CC146BF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431528"/>
              </p:ext>
            </p:extLst>
          </p:nvPr>
        </p:nvGraphicFramePr>
        <p:xfrm>
          <a:off x="447071" y="1364618"/>
          <a:ext cx="10507068" cy="165861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200739">
                  <a:extLst>
                    <a:ext uri="{9D8B030D-6E8A-4147-A177-3AD203B41FA5}">
                      <a16:colId xmlns:a16="http://schemas.microsoft.com/office/drawing/2014/main" val="3513446662"/>
                    </a:ext>
                  </a:extLst>
                </a:gridCol>
                <a:gridCol w="1125189">
                  <a:extLst>
                    <a:ext uri="{9D8B030D-6E8A-4147-A177-3AD203B41FA5}">
                      <a16:colId xmlns:a16="http://schemas.microsoft.com/office/drawing/2014/main" val="3793265063"/>
                    </a:ext>
                  </a:extLst>
                </a:gridCol>
                <a:gridCol w="1125189">
                  <a:extLst>
                    <a:ext uri="{9D8B030D-6E8A-4147-A177-3AD203B41FA5}">
                      <a16:colId xmlns:a16="http://schemas.microsoft.com/office/drawing/2014/main" val="542730325"/>
                    </a:ext>
                  </a:extLst>
                </a:gridCol>
                <a:gridCol w="1125189">
                  <a:extLst>
                    <a:ext uri="{9D8B030D-6E8A-4147-A177-3AD203B41FA5}">
                      <a16:colId xmlns:a16="http://schemas.microsoft.com/office/drawing/2014/main" val="781351838"/>
                    </a:ext>
                  </a:extLst>
                </a:gridCol>
                <a:gridCol w="1125189">
                  <a:extLst>
                    <a:ext uri="{9D8B030D-6E8A-4147-A177-3AD203B41FA5}">
                      <a16:colId xmlns:a16="http://schemas.microsoft.com/office/drawing/2014/main" val="98809057"/>
                    </a:ext>
                  </a:extLst>
                </a:gridCol>
                <a:gridCol w="1125189">
                  <a:extLst>
                    <a:ext uri="{9D8B030D-6E8A-4147-A177-3AD203B41FA5}">
                      <a16:colId xmlns:a16="http://schemas.microsoft.com/office/drawing/2014/main" val="2333698042"/>
                    </a:ext>
                  </a:extLst>
                </a:gridCol>
                <a:gridCol w="1019535">
                  <a:extLst>
                    <a:ext uri="{9D8B030D-6E8A-4147-A177-3AD203B41FA5}">
                      <a16:colId xmlns:a16="http://schemas.microsoft.com/office/drawing/2014/main" val="3858942039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531501920"/>
                    </a:ext>
                  </a:extLst>
                </a:gridCol>
              </a:tblGrid>
              <a:tr h="336549">
                <a:tc>
                  <a:txBody>
                    <a:bodyPr/>
                    <a:lstStyle/>
                    <a:p>
                      <a:pPr algn="l" fontAlgn="b"/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Estimado</a:t>
                      </a:r>
                      <a:endParaRPr lang="es-EC" sz="20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Dia 5</a:t>
                      </a:r>
                      <a:endParaRPr lang="es-EC" sz="20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Dia 4</a:t>
                      </a:r>
                      <a:endParaRPr lang="es-EC" sz="20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Dia 3</a:t>
                      </a:r>
                      <a:endParaRPr lang="es-EC" sz="20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Dia 2</a:t>
                      </a:r>
                      <a:endParaRPr lang="es-EC" sz="20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Dia 1</a:t>
                      </a:r>
                      <a:endParaRPr lang="es-EC" sz="20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Total, de Horas</a:t>
                      </a:r>
                      <a:endParaRPr lang="es-EC" sz="20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7981457"/>
                  </a:ext>
                </a:extLst>
              </a:tr>
              <a:tr h="336549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u="none" strike="noStrike">
                          <a:solidFill>
                            <a:srgbClr val="0070C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REQ003-1</a:t>
                      </a:r>
                      <a:endParaRPr lang="es-EC" sz="2000" b="0" i="0" u="none" strike="noStrike" dirty="0">
                        <a:solidFill>
                          <a:srgbClr val="0070C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0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0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0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1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489209"/>
                  </a:ext>
                </a:extLst>
              </a:tr>
              <a:tr h="285759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u="none" strike="noStrike" dirty="0">
                          <a:solidFill>
                            <a:srgbClr val="0070C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REQ003-2</a:t>
                      </a:r>
                      <a:endParaRPr lang="es-EC" sz="2000" b="0" i="0" u="none" strike="noStrike" dirty="0">
                        <a:solidFill>
                          <a:srgbClr val="0070C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0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0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>
                          <a:effectLst/>
                          <a:latin typeface="Univers Condensed Light" panose="020B0306020202040204" pitchFamily="34" charset="0"/>
                        </a:rPr>
                        <a:t>1</a:t>
                      </a:r>
                      <a:endParaRPr lang="es-EC" sz="2000" b="0" i="0" u="none" strike="noStrike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>
                          <a:effectLst/>
                          <a:latin typeface="Univers Condensed Light" panose="020B0306020202040204" pitchFamily="34" charset="0"/>
                        </a:rPr>
                        <a:t>0</a:t>
                      </a:r>
                      <a:endParaRPr lang="es-EC" sz="2000" b="0" i="0" u="none" strike="noStrike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23197"/>
                  </a:ext>
                </a:extLst>
              </a:tr>
              <a:tr h="336549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u="none" strike="noStrike" dirty="0">
                          <a:solidFill>
                            <a:srgbClr val="0070C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REQ004-1</a:t>
                      </a:r>
                      <a:endParaRPr lang="es-EC" sz="2000" b="0" i="0" u="none" strike="noStrike" dirty="0">
                        <a:solidFill>
                          <a:srgbClr val="0070C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2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0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0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556132"/>
                  </a:ext>
                </a:extLst>
              </a:tr>
              <a:tr h="336549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REQ004-2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2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0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1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0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2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024984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A6C1D3C-694E-68F3-DB35-3568F990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048891"/>
              </p:ext>
            </p:extLst>
          </p:nvPr>
        </p:nvGraphicFramePr>
        <p:xfrm>
          <a:off x="1706107" y="4310614"/>
          <a:ext cx="8492252" cy="1545381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087744">
                  <a:extLst>
                    <a:ext uri="{9D8B030D-6E8A-4147-A177-3AD203B41FA5}">
                      <a16:colId xmlns:a16="http://schemas.microsoft.com/office/drawing/2014/main" val="1285911564"/>
                    </a:ext>
                  </a:extLst>
                </a:gridCol>
                <a:gridCol w="1067418">
                  <a:extLst>
                    <a:ext uri="{9D8B030D-6E8A-4147-A177-3AD203B41FA5}">
                      <a16:colId xmlns:a16="http://schemas.microsoft.com/office/drawing/2014/main" val="238356897"/>
                    </a:ext>
                  </a:extLst>
                </a:gridCol>
                <a:gridCol w="1067418">
                  <a:extLst>
                    <a:ext uri="{9D8B030D-6E8A-4147-A177-3AD203B41FA5}">
                      <a16:colId xmlns:a16="http://schemas.microsoft.com/office/drawing/2014/main" val="1071176520"/>
                    </a:ext>
                  </a:extLst>
                </a:gridCol>
                <a:gridCol w="1067418">
                  <a:extLst>
                    <a:ext uri="{9D8B030D-6E8A-4147-A177-3AD203B41FA5}">
                      <a16:colId xmlns:a16="http://schemas.microsoft.com/office/drawing/2014/main" val="221916327"/>
                    </a:ext>
                  </a:extLst>
                </a:gridCol>
                <a:gridCol w="1067418">
                  <a:extLst>
                    <a:ext uri="{9D8B030D-6E8A-4147-A177-3AD203B41FA5}">
                      <a16:colId xmlns:a16="http://schemas.microsoft.com/office/drawing/2014/main" val="644493028"/>
                    </a:ext>
                  </a:extLst>
                </a:gridCol>
                <a:gridCol w="1067418">
                  <a:extLst>
                    <a:ext uri="{9D8B030D-6E8A-4147-A177-3AD203B41FA5}">
                      <a16:colId xmlns:a16="http://schemas.microsoft.com/office/drawing/2014/main" val="3560779271"/>
                    </a:ext>
                  </a:extLst>
                </a:gridCol>
                <a:gridCol w="1067418">
                  <a:extLst>
                    <a:ext uri="{9D8B030D-6E8A-4147-A177-3AD203B41FA5}">
                      <a16:colId xmlns:a16="http://schemas.microsoft.com/office/drawing/2014/main" val="1482409576"/>
                    </a:ext>
                  </a:extLst>
                </a:gridCol>
              </a:tblGrid>
              <a:tr h="507078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Horas Estimadas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2910109"/>
                  </a:ext>
                </a:extLst>
              </a:tr>
              <a:tr h="1038303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Horas Estimadas</a:t>
                      </a:r>
                      <a:b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</a:br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Restantes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12,8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9,6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6,4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3,2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0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4543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05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A24224-03E2-9E49-141C-7DA0640AD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070" y="266701"/>
            <a:ext cx="3425133" cy="9334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i="0" dirty="0">
                <a:effectLst/>
                <a:latin typeface="Univers Condensed Light" panose="020B0306020202040204" pitchFamily="34" charset="0"/>
              </a:rPr>
              <a:t>Burdonchart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F9D358E-3908-CA6A-3B76-4559CEE43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533" y="1466851"/>
            <a:ext cx="8306934" cy="494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0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A24224-03E2-9E49-141C-7DA0640AD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070" y="266701"/>
            <a:ext cx="3425133" cy="9334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i="0" dirty="0" err="1">
                <a:effectLst/>
                <a:latin typeface="Univers Condensed Light" panose="020B0306020202040204" pitchFamily="34" charset="0"/>
              </a:rPr>
              <a:t>Anexos</a:t>
            </a:r>
            <a:endParaRPr lang="en-US" b="1" i="0" dirty="0">
              <a:effectLst/>
              <a:latin typeface="Univers Condensed Light" panose="020B030602020204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CDA5707-34F9-4AAD-A73F-EC12DB464463}"/>
              </a:ext>
            </a:extLst>
          </p:cNvPr>
          <p:cNvSpPr txBox="1">
            <a:spLocks/>
          </p:cNvSpPr>
          <p:nvPr/>
        </p:nvSpPr>
        <p:spPr>
          <a:xfrm>
            <a:off x="381356" y="1283167"/>
            <a:ext cx="11572956" cy="52099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500" b="1" i="0" dirty="0">
                <a:effectLst/>
                <a:latin typeface="Univers Condensed Light" panose="020B0306020202040204" pitchFamily="34" charset="0"/>
              </a:rPr>
              <a:t>Backlog:</a:t>
            </a:r>
          </a:p>
          <a:p>
            <a:pPr algn="l"/>
            <a:endParaRPr lang="en-US" sz="2500" b="1" i="0" dirty="0">
              <a:effectLst/>
              <a:latin typeface="Univers Condensed Light" panose="020B0306020202040204" pitchFamily="34" charset="0"/>
            </a:endParaRPr>
          </a:p>
          <a:p>
            <a:pPr algn="l"/>
            <a:r>
              <a:rPr lang="es-EC" sz="2400" dirty="0">
                <a:hlinkClick r:id="rId3"/>
              </a:rPr>
              <a:t>https://github.com/Cristopher-10/9900_G3_MDSW/blob/main/PREGAME/1.%20ELICITACI%C3%93N/1.6%20Backlog/G3_Backlog_V8.0.xlsx</a:t>
            </a:r>
            <a:r>
              <a:rPr lang="es-EC" sz="2400" dirty="0"/>
              <a:t> </a:t>
            </a:r>
            <a:endParaRPr lang="en-US" sz="2400" b="1" i="0" dirty="0">
              <a:effectLst/>
              <a:latin typeface="Univers Condensed Light" panose="020B03060202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642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303920"/>
      </a:dk2>
      <a:lt2>
        <a:srgbClr val="E2E5E8"/>
      </a:lt2>
      <a:accent1>
        <a:srgbClr val="CF965C"/>
      </a:accent1>
      <a:accent2>
        <a:srgbClr val="ACA454"/>
      </a:accent2>
      <a:accent3>
        <a:srgbClr val="93AA65"/>
      </a:accent3>
      <a:accent4>
        <a:srgbClr val="6EB357"/>
      </a:accent4>
      <a:accent5>
        <a:srgbClr val="5DB26B"/>
      </a:accent5>
      <a:accent6>
        <a:srgbClr val="56B18B"/>
      </a:accent6>
      <a:hlink>
        <a:srgbClr val="6084A9"/>
      </a:hlink>
      <a:folHlink>
        <a:srgbClr val="7F7F7F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381</Words>
  <Application>Microsoft Office PowerPoint</Application>
  <PresentationFormat>Panorámica</PresentationFormat>
  <Paragraphs>146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Goudy Old Style</vt:lpstr>
      <vt:lpstr>Trebuchet MS</vt:lpstr>
      <vt:lpstr>Univers Condensed Light</vt:lpstr>
      <vt:lpstr>Wingdings</vt:lpstr>
      <vt:lpstr>Wingdings 2</vt:lpstr>
      <vt:lpstr>SlateVTI</vt:lpstr>
      <vt:lpstr>Presentación (Backlog) (Sprint 2) </vt:lpstr>
      <vt:lpstr>Indice </vt:lpstr>
      <vt:lpstr>Backlog </vt:lpstr>
      <vt:lpstr>Sprint 2 </vt:lpstr>
      <vt:lpstr>Burdonchart </vt:lpstr>
      <vt:lpstr>Burdonchart </vt:lpstr>
      <vt:lpstr>Anexos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(Backlog) (Sprint 1) </dc:title>
  <dc:creator>EDWIN ALBERTO JAMI JAMI</dc:creator>
  <cp:lastModifiedBy>Labs-DCCO</cp:lastModifiedBy>
  <cp:revision>7</cp:revision>
  <dcterms:created xsi:type="dcterms:W3CDTF">2023-06-09T03:25:16Z</dcterms:created>
  <dcterms:modified xsi:type="dcterms:W3CDTF">2023-06-30T13:31:24Z</dcterms:modified>
</cp:coreProperties>
</file>