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4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55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1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opher-10/9900_G3_MDSW/blob/main/PREGAME/1.%20ELICITACI%C3%93N/1.6%20Backlog/G3_Backlog_V8.0.xls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081" y="848485"/>
            <a:ext cx="7437257" cy="1828801"/>
          </a:xfrm>
        </p:spPr>
        <p:txBody>
          <a:bodyPr>
            <a:normAutofit/>
          </a:bodyPr>
          <a:lstStyle/>
          <a:p>
            <a:r>
              <a:rPr lang="es-EC" sz="4800" b="1" i="0" dirty="0">
                <a:latin typeface="Univers Condensed Light" panose="020B0306020202040204" pitchFamily="34" charset="0"/>
              </a:rPr>
              <a:t>Presentación (Backlog) (Sprint 2)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7B454-CA7F-02D7-0FC1-85E5A4DB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2" y="2865970"/>
            <a:ext cx="7219954" cy="2040461"/>
          </a:xfrm>
        </p:spPr>
        <p:txBody>
          <a:bodyPr>
            <a:normAutofit lnSpcReduction="10000"/>
          </a:bodyPr>
          <a:lstStyle/>
          <a:p>
            <a:pPr algn="l"/>
            <a:r>
              <a:rPr lang="es-EC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Grupo 3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Jami Edwin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Cristopher Lasluisa</a:t>
            </a:r>
          </a:p>
          <a:p>
            <a:pPr algn="l"/>
            <a:r>
              <a:rPr lang="es-EC" dirty="0">
                <a:solidFill>
                  <a:schemeClr val="accent6">
                    <a:lumMod val="60000"/>
                    <a:lumOff val="40000"/>
                  </a:schemeClr>
                </a:solidFill>
                <a:latin typeface="Univers Condensed Light" panose="020B0306020202040204" pitchFamily="34" charset="0"/>
              </a:rPr>
              <a:t>	Martínez Irving</a:t>
            </a:r>
          </a:p>
        </p:txBody>
      </p:sp>
    </p:spTree>
    <p:extLst>
      <p:ext uri="{BB962C8B-B14F-4D97-AF65-F5344CB8AC3E}">
        <p14:creationId xmlns:p14="http://schemas.microsoft.com/office/powerpoint/2010/main" val="372384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85" y="2552700"/>
            <a:ext cx="2814129" cy="13616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Indice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C72B4A58-BE25-28B8-5F96-5AC496C01DAE}"/>
              </a:ext>
            </a:extLst>
          </p:cNvPr>
          <p:cNvSpPr txBox="1">
            <a:spLocks/>
          </p:cNvSpPr>
          <p:nvPr/>
        </p:nvSpPr>
        <p:spPr>
          <a:xfrm>
            <a:off x="7703512" y="114300"/>
            <a:ext cx="3425625" cy="4876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Backlog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Sprint 2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>
                <a:latin typeface="Univers Condensed Light" panose="020B0306020202040204" pitchFamily="34" charset="0"/>
              </a:rPr>
              <a:t>Burdon chart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200" b="1" i="0" dirty="0" err="1">
                <a:latin typeface="Univers Condensed Light" panose="020B0306020202040204" pitchFamily="34" charset="0"/>
              </a:rPr>
              <a:t>Grafico</a:t>
            </a:r>
            <a:r>
              <a:rPr lang="en-US" sz="4200" b="1" i="0" dirty="0">
                <a:latin typeface="Univers Condensed Light" panose="020B0306020202040204" pitchFamily="34" charset="0"/>
              </a:rPr>
              <a:t> Burdon chart </a:t>
            </a:r>
          </a:p>
        </p:txBody>
      </p:sp>
    </p:spTree>
    <p:extLst>
      <p:ext uri="{BB962C8B-B14F-4D97-AF65-F5344CB8AC3E}">
        <p14:creationId xmlns:p14="http://schemas.microsoft.com/office/powerpoint/2010/main" val="404994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7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reflection blurRad="6350" stA="53000" endPos="5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7E22C-32FB-4C71-BCE7-0E8266457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3261" y="479869"/>
            <a:ext cx="3365477" cy="128361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7300" b="1" i="0" dirty="0">
                <a:solidFill>
                  <a:schemeClr val="tx1"/>
                </a:solidFill>
                <a:latin typeface="Univers Condensed Light" panose="020B0306020202040204" pitchFamily="34" charset="0"/>
              </a:rPr>
              <a:t>Backlog</a:t>
            </a:r>
            <a:r>
              <a:rPr lang="en-US" sz="6600" b="1" i="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C49DD7-78BC-8B2E-534E-B904CEC43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1129"/>
              </p:ext>
            </p:extLst>
          </p:nvPr>
        </p:nvGraphicFramePr>
        <p:xfrm>
          <a:off x="83891" y="2621945"/>
          <a:ext cx="12046590" cy="2101057"/>
        </p:xfrm>
        <a:graphic>
          <a:graphicData uri="http://schemas.openxmlformats.org/drawingml/2006/table">
            <a:tbl>
              <a:tblPr firstRow="1" firstCol="1" bandCol="1">
                <a:tableStyleId>{10A1B5D5-9B99-4C35-A422-299274C87663}</a:tableStyleId>
              </a:tblPr>
              <a:tblGrid>
                <a:gridCol w="588329">
                  <a:extLst>
                    <a:ext uri="{9D8B030D-6E8A-4147-A177-3AD203B41FA5}">
                      <a16:colId xmlns:a16="http://schemas.microsoft.com/office/drawing/2014/main" val="2870840850"/>
                    </a:ext>
                  </a:extLst>
                </a:gridCol>
                <a:gridCol w="1721708">
                  <a:extLst>
                    <a:ext uri="{9D8B030D-6E8A-4147-A177-3AD203B41FA5}">
                      <a16:colId xmlns:a16="http://schemas.microsoft.com/office/drawing/2014/main" val="2319944038"/>
                    </a:ext>
                  </a:extLst>
                </a:gridCol>
                <a:gridCol w="1692022">
                  <a:extLst>
                    <a:ext uri="{9D8B030D-6E8A-4147-A177-3AD203B41FA5}">
                      <a16:colId xmlns:a16="http://schemas.microsoft.com/office/drawing/2014/main" val="1171677762"/>
                    </a:ext>
                  </a:extLst>
                </a:gridCol>
                <a:gridCol w="1888684">
                  <a:extLst>
                    <a:ext uri="{9D8B030D-6E8A-4147-A177-3AD203B41FA5}">
                      <a16:colId xmlns:a16="http://schemas.microsoft.com/office/drawing/2014/main" val="181241152"/>
                    </a:ext>
                  </a:extLst>
                </a:gridCol>
                <a:gridCol w="3000002">
                  <a:extLst>
                    <a:ext uri="{9D8B030D-6E8A-4147-A177-3AD203B41FA5}">
                      <a16:colId xmlns:a16="http://schemas.microsoft.com/office/drawing/2014/main" val="3429473338"/>
                    </a:ext>
                  </a:extLst>
                </a:gridCol>
                <a:gridCol w="837662">
                  <a:extLst>
                    <a:ext uri="{9D8B030D-6E8A-4147-A177-3AD203B41FA5}">
                      <a16:colId xmlns:a16="http://schemas.microsoft.com/office/drawing/2014/main" val="2692208419"/>
                    </a:ext>
                  </a:extLst>
                </a:gridCol>
                <a:gridCol w="1061689">
                  <a:extLst>
                    <a:ext uri="{9D8B030D-6E8A-4147-A177-3AD203B41FA5}">
                      <a16:colId xmlns:a16="http://schemas.microsoft.com/office/drawing/2014/main" val="3364051016"/>
                    </a:ext>
                  </a:extLst>
                </a:gridCol>
                <a:gridCol w="1256494">
                  <a:extLst>
                    <a:ext uri="{9D8B030D-6E8A-4147-A177-3AD203B41FA5}">
                      <a16:colId xmlns:a16="http://schemas.microsoft.com/office/drawing/2014/main" val="2773501520"/>
                    </a:ext>
                  </a:extLst>
                </a:gridCol>
              </a:tblGrid>
              <a:tr h="5258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solidFill>
                            <a:schemeClr val="bg1"/>
                          </a:solidFill>
                          <a:effectLst/>
                          <a:latin typeface="Univers Condensed Light" panose="020B0306020202040204" pitchFamily="34" charset="0"/>
                        </a:rPr>
                        <a:t>Estatus</a:t>
                      </a:r>
                      <a:endParaRPr lang="es-EC" sz="2000" b="1" i="0" u="none" strike="noStrike" dirty="0">
                        <a:solidFill>
                          <a:schemeClr val="bg1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395" marR="7395" marT="7395" marB="0" anchor="b"/>
                </a:tc>
                <a:extLst>
                  <a:ext uri="{0D108BD9-81ED-4DB2-BD59-A6C34878D82A}">
                    <a16:rowId xmlns:a16="http://schemas.microsoft.com/office/drawing/2014/main" val="2869152151"/>
                  </a:ext>
                </a:extLst>
              </a:tr>
              <a:tr h="729540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33795"/>
                  </a:ext>
                </a:extLst>
              </a:tr>
              <a:tr h="845662">
                <a:tc>
                  <a:txBody>
                    <a:bodyPr/>
                    <a:lstStyle/>
                    <a:p>
                      <a:pPr algn="l" fontAlgn="b"/>
                      <a:r>
                        <a:rPr lang="es-EC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44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2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9AC29D97-D0D2-3727-EA8B-EDCF470C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7"/>
          <a:stretch/>
        </p:blipFill>
        <p:spPr>
          <a:xfrm>
            <a:off x="20" y="-12362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855133"/>
            <a:ext cx="10098553" cy="11237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dirty="0">
                <a:effectLst/>
                <a:latin typeface="Univers Condensed Light" panose="020B0306020202040204" pitchFamily="34" charset="0"/>
              </a:rPr>
              <a:t>Sprint 2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CDBAA82-4E93-0F0D-4438-51170E5AD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93432"/>
              </p:ext>
            </p:extLst>
          </p:nvPr>
        </p:nvGraphicFramePr>
        <p:xfrm>
          <a:off x="711874" y="2247397"/>
          <a:ext cx="10768252" cy="3321736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51284">
                  <a:extLst>
                    <a:ext uri="{9D8B030D-6E8A-4147-A177-3AD203B41FA5}">
                      <a16:colId xmlns:a16="http://schemas.microsoft.com/office/drawing/2014/main" val="2574348958"/>
                    </a:ext>
                  </a:extLst>
                </a:gridCol>
                <a:gridCol w="1221219">
                  <a:extLst>
                    <a:ext uri="{9D8B030D-6E8A-4147-A177-3AD203B41FA5}">
                      <a16:colId xmlns:a16="http://schemas.microsoft.com/office/drawing/2014/main" val="1284913272"/>
                    </a:ext>
                  </a:extLst>
                </a:gridCol>
                <a:gridCol w="1484620">
                  <a:extLst>
                    <a:ext uri="{9D8B030D-6E8A-4147-A177-3AD203B41FA5}">
                      <a16:colId xmlns:a16="http://schemas.microsoft.com/office/drawing/2014/main" val="3718488983"/>
                    </a:ext>
                  </a:extLst>
                </a:gridCol>
                <a:gridCol w="1340947">
                  <a:extLst>
                    <a:ext uri="{9D8B030D-6E8A-4147-A177-3AD203B41FA5}">
                      <a16:colId xmlns:a16="http://schemas.microsoft.com/office/drawing/2014/main" val="2476000725"/>
                    </a:ext>
                  </a:extLst>
                </a:gridCol>
                <a:gridCol w="3627741">
                  <a:extLst>
                    <a:ext uri="{9D8B030D-6E8A-4147-A177-3AD203B41FA5}">
                      <a16:colId xmlns:a16="http://schemas.microsoft.com/office/drawing/2014/main" val="3614396327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465406913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319758400"/>
                    </a:ext>
                  </a:extLst>
                </a:gridCol>
                <a:gridCol w="814147">
                  <a:extLst>
                    <a:ext uri="{9D8B030D-6E8A-4147-A177-3AD203B41FA5}">
                      <a16:colId xmlns:a16="http://schemas.microsoft.com/office/drawing/2014/main" val="561429700"/>
                    </a:ext>
                  </a:extLst>
                </a:gridCol>
              </a:tblGrid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539432375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Agendar una cita mediante los datos proporcionados por el usuario.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Llevar un registro de las citas pendientes 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509684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24281"/>
                  </a:ext>
                </a:extLst>
              </a:tr>
              <a:tr h="34612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REQ003-1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ingresar los datos de cada cliente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Irving Martinez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45889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REQ003-2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guardar en la base de datos los datos ingresados.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Cristopher </a:t>
                      </a:r>
                      <a:r>
                        <a:rPr lang="es-EC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Lasluisa</a:t>
                      </a:r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214797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ID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Tema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Como un..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Necesito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así podre...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notas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Prioridad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effectLst/>
                          <a:latin typeface="Univers Condensed Light" panose="020B0306020202040204" pitchFamily="34" charset="0"/>
                        </a:rPr>
                        <a:t>Status</a:t>
                      </a:r>
                      <a:endParaRPr lang="es-EC" sz="1400" b="1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927614593"/>
                  </a:ext>
                </a:extLst>
              </a:tr>
              <a:tr h="454251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datos registrados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Empleado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Eliminar los datos registrados previamente en la aplicación.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Suprimir datos que ya no se van a utilizar en la aplicación y en la base de datos.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Terminado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129596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endParaRPr lang="es-EC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Tareas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Estimado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180435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REQ004-1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seleccionar los datos a eliminar dentro de la aplicación.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838621"/>
                  </a:ext>
                </a:extLst>
              </a:tr>
              <a:tr h="237173"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REQ004-2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aplicación debe permitir a través del botón "Eliminar" suprimir los datos seleccionados tanto en la aplicación como en la base de datos.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Edwin Jami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C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04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7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359819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6C1D3C-694E-68F3-DB35-3568F990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48891"/>
              </p:ext>
            </p:extLst>
          </p:nvPr>
        </p:nvGraphicFramePr>
        <p:xfrm>
          <a:off x="1706107" y="4310614"/>
          <a:ext cx="8492252" cy="15453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7744">
                  <a:extLst>
                    <a:ext uri="{9D8B030D-6E8A-4147-A177-3AD203B41FA5}">
                      <a16:colId xmlns:a16="http://schemas.microsoft.com/office/drawing/2014/main" val="1285911564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3835689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071176520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221916327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644493028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3560779271"/>
                    </a:ext>
                  </a:extLst>
                </a:gridCol>
                <a:gridCol w="1067418">
                  <a:extLst>
                    <a:ext uri="{9D8B030D-6E8A-4147-A177-3AD203B41FA5}">
                      <a16:colId xmlns:a16="http://schemas.microsoft.com/office/drawing/2014/main" val="1482409576"/>
                    </a:ext>
                  </a:extLst>
                </a:gridCol>
              </a:tblGrid>
              <a:tr h="507078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2910109"/>
                  </a:ext>
                </a:extLst>
              </a:tr>
              <a:tr h="1038303">
                <a:tc>
                  <a:txBody>
                    <a:bodyPr/>
                    <a:lstStyle/>
                    <a:p>
                      <a:pPr algn="l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Horas Estimadas</a:t>
                      </a:r>
                      <a:b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</a:br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Restantes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12,8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9,6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6,4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Condensed Light" panose="020B0306020202040204" pitchFamily="34" charset="0"/>
                        </a:rPr>
                        <a:t>3,2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2000" u="none" strike="noStrike" dirty="0">
                          <a:effectLst/>
                          <a:latin typeface="Univers Condensed Light" panose="020B0306020202040204" pitchFamily="34" charset="0"/>
                        </a:rPr>
                        <a:t>0</a:t>
                      </a:r>
                      <a:endParaRPr lang="es-EC" sz="2000" b="0" i="0" u="none" strike="noStrike" dirty="0">
                        <a:solidFill>
                          <a:srgbClr val="000000"/>
                        </a:solidFill>
                        <a:effectLst/>
                        <a:latin typeface="Univers Condensed Light" panose="020B030602020204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54304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37A3051-ED47-458A-B0D1-B0F55388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45" y="1161340"/>
            <a:ext cx="10253886" cy="28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effectLst/>
                <a:latin typeface="Univers Condensed Light" panose="020B0306020202040204" pitchFamily="34" charset="0"/>
              </a:rPr>
              <a:t>Burdonchart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D358E-3908-CA6A-3B76-4559CEE4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33" y="1466851"/>
            <a:ext cx="8306934" cy="494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A24224-03E2-9E49-141C-7DA0640A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70" y="266701"/>
            <a:ext cx="3425133" cy="93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 err="1">
                <a:effectLst/>
                <a:latin typeface="Univers Condensed Light" panose="020B0306020202040204" pitchFamily="34" charset="0"/>
              </a:rPr>
              <a:t>Anexos</a:t>
            </a:r>
            <a:endParaRPr lang="en-US" b="1" i="0" dirty="0">
              <a:effectLst/>
              <a:latin typeface="Univers Condensed Light" panose="020B030602020204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CDA5707-34F9-4AAD-A73F-EC12DB464463}"/>
              </a:ext>
            </a:extLst>
          </p:cNvPr>
          <p:cNvSpPr txBox="1">
            <a:spLocks/>
          </p:cNvSpPr>
          <p:nvPr/>
        </p:nvSpPr>
        <p:spPr>
          <a:xfrm>
            <a:off x="381356" y="1283167"/>
            <a:ext cx="11572956" cy="5209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b="1" i="0" dirty="0">
                <a:effectLst/>
                <a:latin typeface="Univers Condensed Light" panose="020B0306020202040204" pitchFamily="34" charset="0"/>
              </a:rPr>
              <a:t>Backlog:</a:t>
            </a:r>
          </a:p>
          <a:p>
            <a:pPr algn="l"/>
            <a:endParaRPr lang="en-US" sz="2500" b="1" i="0" dirty="0">
              <a:effectLst/>
              <a:latin typeface="Univers Condensed Light" panose="020B0306020202040204" pitchFamily="34" charset="0"/>
            </a:endParaRPr>
          </a:p>
          <a:p>
            <a:pPr algn="l"/>
            <a:r>
              <a:rPr lang="es-EC" sz="2400" dirty="0">
                <a:hlinkClick r:id="rId3"/>
              </a:rPr>
              <a:t>https://github.com/Cristopher-10/9900_G3_MDSW/blob/main/PREGAME/1.%20ELICITACI%C3%93N/1.6%20Backlog/G3_Backlog_V8.0.xlsx</a:t>
            </a:r>
            <a:r>
              <a:rPr lang="es-EC" sz="2400" dirty="0"/>
              <a:t> </a:t>
            </a:r>
            <a:endParaRPr lang="en-US" sz="2400" b="1" i="0" dirty="0">
              <a:effectLst/>
              <a:latin typeface="Univers Condensed Light" panose="020B03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4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03920"/>
      </a:dk2>
      <a:lt2>
        <a:srgbClr val="E2E5E8"/>
      </a:lt2>
      <a:accent1>
        <a:srgbClr val="CF965C"/>
      </a:accent1>
      <a:accent2>
        <a:srgbClr val="ACA454"/>
      </a:accent2>
      <a:accent3>
        <a:srgbClr val="93AA65"/>
      </a:accent3>
      <a:accent4>
        <a:srgbClr val="6EB357"/>
      </a:accent4>
      <a:accent5>
        <a:srgbClr val="5DB26B"/>
      </a:accent5>
      <a:accent6>
        <a:srgbClr val="56B18B"/>
      </a:accent6>
      <a:hlink>
        <a:srgbClr val="6084A9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334</Words>
  <Application>Microsoft Office PowerPoint</Application>
  <PresentationFormat>Panorámica</PresentationFormat>
  <Paragraphs>107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Goudy Old Style</vt:lpstr>
      <vt:lpstr>Trebuchet MS</vt:lpstr>
      <vt:lpstr>Univers Condensed Light</vt:lpstr>
      <vt:lpstr>Wingdings</vt:lpstr>
      <vt:lpstr>Wingdings 2</vt:lpstr>
      <vt:lpstr>SlateVTI</vt:lpstr>
      <vt:lpstr>Presentación (Backlog) (Sprint 2) </vt:lpstr>
      <vt:lpstr>Indice </vt:lpstr>
      <vt:lpstr>Backlog </vt:lpstr>
      <vt:lpstr>Sprint 2 </vt:lpstr>
      <vt:lpstr>Burdonchart </vt:lpstr>
      <vt:lpstr>Burdonchart 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(Backlog) (Sprint 1) </dc:title>
  <dc:creator>EDWIN ALBERTO JAMI JAMI</dc:creator>
  <cp:lastModifiedBy>Labs-DCCO</cp:lastModifiedBy>
  <cp:revision>8</cp:revision>
  <dcterms:created xsi:type="dcterms:W3CDTF">2023-06-09T03:25:16Z</dcterms:created>
  <dcterms:modified xsi:type="dcterms:W3CDTF">2023-06-30T14:12:57Z</dcterms:modified>
</cp:coreProperties>
</file>