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55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081" y="848485"/>
            <a:ext cx="7437257" cy="1828801"/>
          </a:xfrm>
        </p:spPr>
        <p:txBody>
          <a:bodyPr>
            <a:normAutofit/>
          </a:bodyPr>
          <a:lstStyle/>
          <a:p>
            <a:r>
              <a:rPr lang="es-EC" sz="4800" b="1" i="0" dirty="0">
                <a:latin typeface="Univers Condensed Light" panose="020B0306020202040204" pitchFamily="34" charset="0"/>
              </a:rPr>
              <a:t>Presentación (Backlog) (Sprint 2)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7B454-CA7F-02D7-0FC1-85E5A4DB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2" y="2865970"/>
            <a:ext cx="7219954" cy="2040461"/>
          </a:xfrm>
        </p:spPr>
        <p:txBody>
          <a:bodyPr>
            <a:normAutofit lnSpcReduction="10000"/>
          </a:bodyPr>
          <a:lstStyle/>
          <a:p>
            <a:pPr algn="l"/>
            <a:r>
              <a:rPr lang="es-EC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Grupo 3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Jami Edwin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Cristopher Lasluisa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Martínez Irving</a:t>
            </a:r>
          </a:p>
        </p:txBody>
      </p:sp>
    </p:spTree>
    <p:extLst>
      <p:ext uri="{BB962C8B-B14F-4D97-AF65-F5344CB8AC3E}">
        <p14:creationId xmlns:p14="http://schemas.microsoft.com/office/powerpoint/2010/main" val="37238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85" y="2552700"/>
            <a:ext cx="2814129" cy="1361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Indice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C72B4A58-BE25-28B8-5F96-5AC496C01DAE}"/>
              </a:ext>
            </a:extLst>
          </p:cNvPr>
          <p:cNvSpPr txBox="1">
            <a:spLocks/>
          </p:cNvSpPr>
          <p:nvPr/>
        </p:nvSpPr>
        <p:spPr>
          <a:xfrm>
            <a:off x="7703512" y="114300"/>
            <a:ext cx="3425625" cy="48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Backlog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Sprint 2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Burdon chart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 err="1">
                <a:latin typeface="Univers Condensed Light" panose="020B0306020202040204" pitchFamily="34" charset="0"/>
              </a:rPr>
              <a:t>Grafico</a:t>
            </a:r>
            <a:r>
              <a:rPr lang="en-US" sz="4200" b="1" i="0" dirty="0">
                <a:latin typeface="Univers Condensed Light" panose="020B0306020202040204" pitchFamily="34" charset="0"/>
              </a:rPr>
              <a:t> Burdon chart </a:t>
            </a:r>
          </a:p>
        </p:txBody>
      </p:sp>
    </p:spTree>
    <p:extLst>
      <p:ext uri="{BB962C8B-B14F-4D97-AF65-F5344CB8AC3E}">
        <p14:creationId xmlns:p14="http://schemas.microsoft.com/office/powerpoint/2010/main" val="40499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7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blurRad="6350" stA="53000" endPos="5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7E22C-32FB-4C71-BCE7-0E8266457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261" y="479869"/>
            <a:ext cx="3365477" cy="1283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7300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Backlog</a:t>
            </a:r>
            <a:r>
              <a:rPr lang="en-US" sz="6600" b="1" i="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C49DD7-78BC-8B2E-534E-B904CEC43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14744"/>
              </p:ext>
            </p:extLst>
          </p:nvPr>
        </p:nvGraphicFramePr>
        <p:xfrm>
          <a:off x="158621" y="2621945"/>
          <a:ext cx="11943183" cy="2578070"/>
        </p:xfrm>
        <a:graphic>
          <a:graphicData uri="http://schemas.openxmlformats.org/drawingml/2006/table">
            <a:tbl>
              <a:tblPr firstRow="1" firstCol="1" bandCol="1">
                <a:tableStyleId>{10A1B5D5-9B99-4C35-A422-299274C87663}</a:tableStyleId>
              </a:tblPr>
              <a:tblGrid>
                <a:gridCol w="966830">
                  <a:extLst>
                    <a:ext uri="{9D8B030D-6E8A-4147-A177-3AD203B41FA5}">
                      <a16:colId xmlns:a16="http://schemas.microsoft.com/office/drawing/2014/main" val="2870840850"/>
                    </a:ext>
                  </a:extLst>
                </a:gridCol>
                <a:gridCol w="1649296">
                  <a:extLst>
                    <a:ext uri="{9D8B030D-6E8A-4147-A177-3AD203B41FA5}">
                      <a16:colId xmlns:a16="http://schemas.microsoft.com/office/drawing/2014/main" val="2319944038"/>
                    </a:ext>
                  </a:extLst>
                </a:gridCol>
                <a:gridCol w="1620860">
                  <a:extLst>
                    <a:ext uri="{9D8B030D-6E8A-4147-A177-3AD203B41FA5}">
                      <a16:colId xmlns:a16="http://schemas.microsoft.com/office/drawing/2014/main" val="1171677762"/>
                    </a:ext>
                  </a:extLst>
                </a:gridCol>
                <a:gridCol w="1809250">
                  <a:extLst>
                    <a:ext uri="{9D8B030D-6E8A-4147-A177-3AD203B41FA5}">
                      <a16:colId xmlns:a16="http://schemas.microsoft.com/office/drawing/2014/main" val="181241152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3429473338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2692208419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364051016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2773501520"/>
                    </a:ext>
                  </a:extLst>
                </a:gridCol>
              </a:tblGrid>
              <a:tr h="429680"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Estatus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extLst>
                  <a:ext uri="{0D108BD9-81ED-4DB2-BD59-A6C34878D82A}">
                    <a16:rowId xmlns:a16="http://schemas.microsoft.com/office/drawing/2014/main" val="2869152151"/>
                  </a:ext>
                </a:extLst>
              </a:tr>
              <a:tr h="596112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REQ003</a:t>
                      </a:r>
                      <a:endParaRPr lang="es-EC" sz="20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Cambio de contraseña</a:t>
                      </a: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Empleado</a:t>
                      </a:r>
                      <a:endParaRPr lang="es-EC" sz="20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Cambiar la contraseña de inicio de sesión</a:t>
                      </a:r>
                      <a:endParaRPr lang="es-EC" sz="20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Iniciar sesión en la aplicación en caso de olvidar la contraseña.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Alta</a:t>
                      </a:r>
                      <a:endParaRPr lang="es-EC" sz="20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Terminado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3731233795"/>
                  </a:ext>
                </a:extLst>
              </a:tr>
              <a:tr h="690997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Agendar una cita</a:t>
                      </a: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Empleado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Agendar una cita mediante los datos proporcionados por el usuario.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Llevar un registro de las citas pendientes.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Alta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Terminado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27044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-12362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dirty="0">
                <a:effectLst/>
                <a:latin typeface="Univers Condensed Light" panose="020B0306020202040204" pitchFamily="34" charset="0"/>
              </a:rPr>
              <a:t>Sprint 2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CDBAA82-4E93-0F0D-4438-51170E5A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13252"/>
              </p:ext>
            </p:extLst>
          </p:nvPr>
        </p:nvGraphicFramePr>
        <p:xfrm>
          <a:off x="711874" y="2247397"/>
          <a:ext cx="10777955" cy="351346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802740">
                  <a:extLst>
                    <a:ext uri="{9D8B030D-6E8A-4147-A177-3AD203B41FA5}">
                      <a16:colId xmlns:a16="http://schemas.microsoft.com/office/drawing/2014/main" val="2574348958"/>
                    </a:ext>
                  </a:extLst>
                </a:gridCol>
                <a:gridCol w="1204108">
                  <a:extLst>
                    <a:ext uri="{9D8B030D-6E8A-4147-A177-3AD203B41FA5}">
                      <a16:colId xmlns:a16="http://schemas.microsoft.com/office/drawing/2014/main" val="1284913272"/>
                    </a:ext>
                  </a:extLst>
                </a:gridCol>
                <a:gridCol w="1463818">
                  <a:extLst>
                    <a:ext uri="{9D8B030D-6E8A-4147-A177-3AD203B41FA5}">
                      <a16:colId xmlns:a16="http://schemas.microsoft.com/office/drawing/2014/main" val="3718488983"/>
                    </a:ext>
                  </a:extLst>
                </a:gridCol>
                <a:gridCol w="1322158">
                  <a:extLst>
                    <a:ext uri="{9D8B030D-6E8A-4147-A177-3AD203B41FA5}">
                      <a16:colId xmlns:a16="http://schemas.microsoft.com/office/drawing/2014/main" val="2476000725"/>
                    </a:ext>
                  </a:extLst>
                </a:gridCol>
                <a:gridCol w="3576911">
                  <a:extLst>
                    <a:ext uri="{9D8B030D-6E8A-4147-A177-3AD203B41FA5}">
                      <a16:colId xmlns:a16="http://schemas.microsoft.com/office/drawing/2014/main" val="3614396327"/>
                    </a:ext>
                  </a:extLst>
                </a:gridCol>
                <a:gridCol w="802740">
                  <a:extLst>
                    <a:ext uri="{9D8B030D-6E8A-4147-A177-3AD203B41FA5}">
                      <a16:colId xmlns:a16="http://schemas.microsoft.com/office/drawing/2014/main" val="465406913"/>
                    </a:ext>
                  </a:extLst>
                </a:gridCol>
                <a:gridCol w="802740">
                  <a:extLst>
                    <a:ext uri="{9D8B030D-6E8A-4147-A177-3AD203B41FA5}">
                      <a16:colId xmlns:a16="http://schemas.microsoft.com/office/drawing/2014/main" val="319758400"/>
                    </a:ext>
                  </a:extLst>
                </a:gridCol>
                <a:gridCol w="802740">
                  <a:extLst>
                    <a:ext uri="{9D8B030D-6E8A-4147-A177-3AD203B41FA5}">
                      <a16:colId xmlns:a16="http://schemas.microsoft.com/office/drawing/2014/main" val="561429700"/>
                    </a:ext>
                  </a:extLst>
                </a:gridCol>
              </a:tblGrid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539432375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REQ003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Modificar contraseña usuario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Empleado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Cambiar la contraseña de inicio de sesión</a:t>
                      </a:r>
                      <a:endParaRPr lang="es-EC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Cambiar la contraseña de inicio de sesión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 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Alta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Terminado</a:t>
                      </a: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09684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Tareas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Asignado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Estimado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913424281"/>
                  </a:ext>
                </a:extLst>
              </a:tr>
              <a:tr h="34612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REQ003-1</a:t>
                      </a:r>
                      <a:endParaRPr lang="es-EC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La aplicación debe tener un botón de ¿olvidaste tu contraseña?</a:t>
                      </a:r>
                      <a:endParaRPr lang="es-MX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Edwin Jami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12545889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REQ003-2</a:t>
                      </a:r>
                      <a:endParaRPr lang="es-EC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La aplicación debe permitir ingresar la nueva contraseña y guardar los datos.</a:t>
                      </a:r>
                      <a:endParaRPr lang="es-MX" sz="1400" b="0" i="0" u="none" strike="noStrike" dirty="0">
                        <a:solidFill>
                          <a:srgbClr val="0000FF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Edwin Jami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231214797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927614593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Agendar una cita.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Empleado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Agendar una cita mediante los datos proporcionados por el usuario.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Llevar un registro de las citas pendientes.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 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Alta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Terminado</a:t>
                      </a:r>
                    </a:p>
                  </a:txBody>
                  <a:tcPr marL="6804" marR="6804" marT="680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29596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Tareas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Asignado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4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Estimado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207618043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REQ004-1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La aplicación debe tener un botón de ¿olvidaste tu contraseña?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Irving Martínez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16283862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REQ004-2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La aplicación debe permitir ingresar la nueva contraseña y guardar los datos.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Cristopher </a:t>
                      </a:r>
                      <a:r>
                        <a:rPr lang="es-EC" sz="1400" u="none" strike="noStrike" dirty="0" err="1">
                          <a:effectLst/>
                          <a:latin typeface="Univers Condensed Light" panose="020B0306020202040204" pitchFamily="34" charset="0"/>
                        </a:rPr>
                        <a:t>Lasluisa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52904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7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359819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07EE7A-A55D-368A-8C1C-28CC146B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1528"/>
              </p:ext>
            </p:extLst>
          </p:nvPr>
        </p:nvGraphicFramePr>
        <p:xfrm>
          <a:off x="447071" y="1364618"/>
          <a:ext cx="10507068" cy="16586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00739">
                  <a:extLst>
                    <a:ext uri="{9D8B030D-6E8A-4147-A177-3AD203B41FA5}">
                      <a16:colId xmlns:a16="http://schemas.microsoft.com/office/drawing/2014/main" val="3513446662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3793265063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542730325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781351838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98809057"/>
                    </a:ext>
                  </a:extLst>
                </a:gridCol>
                <a:gridCol w="1125189">
                  <a:extLst>
                    <a:ext uri="{9D8B030D-6E8A-4147-A177-3AD203B41FA5}">
                      <a16:colId xmlns:a16="http://schemas.microsoft.com/office/drawing/2014/main" val="2333698042"/>
                    </a:ext>
                  </a:extLst>
                </a:gridCol>
                <a:gridCol w="1019535">
                  <a:extLst>
                    <a:ext uri="{9D8B030D-6E8A-4147-A177-3AD203B41FA5}">
                      <a16:colId xmlns:a16="http://schemas.microsoft.com/office/drawing/2014/main" val="3858942039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531501920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pPr algn="l" fontAlgn="b"/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Estimado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5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4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3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2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Dia 1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Total, de Horas</a:t>
                      </a:r>
                      <a:endParaRPr lang="es-EC" sz="20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98145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89209"/>
                  </a:ext>
                </a:extLst>
              </a:tr>
              <a:tr h="28575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REQ003-2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23197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solidFill>
                            <a:srgbClr val="0070C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REQ004-1</a:t>
                      </a:r>
                      <a:endParaRPr lang="es-EC" sz="2000" b="0" i="0" u="none" strike="noStrike" dirty="0">
                        <a:solidFill>
                          <a:srgbClr val="0070C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556132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REQ004-2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2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2498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6C1D3C-694E-68F3-DB35-3568F990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48891"/>
              </p:ext>
            </p:extLst>
          </p:nvPr>
        </p:nvGraphicFramePr>
        <p:xfrm>
          <a:off x="1706107" y="4310614"/>
          <a:ext cx="8492252" cy="15453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7744">
                  <a:extLst>
                    <a:ext uri="{9D8B030D-6E8A-4147-A177-3AD203B41FA5}">
                      <a16:colId xmlns:a16="http://schemas.microsoft.com/office/drawing/2014/main" val="1285911564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3835689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071176520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2191632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644493028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3560779271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482409576"/>
                    </a:ext>
                  </a:extLst>
                </a:gridCol>
              </a:tblGrid>
              <a:tr h="507078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910109"/>
                  </a:ext>
                </a:extLst>
              </a:tr>
              <a:tr h="1038303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b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</a:br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Restantes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12,8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54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D358E-3908-CA6A-3B76-4559CEE4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3" y="1466851"/>
            <a:ext cx="8306934" cy="49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5E8"/>
      </a:lt2>
      <a:accent1>
        <a:srgbClr val="CF965C"/>
      </a:accent1>
      <a:accent2>
        <a:srgbClr val="ACA454"/>
      </a:accent2>
      <a:accent3>
        <a:srgbClr val="93AA65"/>
      </a:accent3>
      <a:accent4>
        <a:srgbClr val="6EB357"/>
      </a:accent4>
      <a:accent5>
        <a:srgbClr val="5DB26B"/>
      </a:accent5>
      <a:accent6>
        <a:srgbClr val="56B18B"/>
      </a:accent6>
      <a:hlink>
        <a:srgbClr val="6084A9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308</Words>
  <Application>Microsoft Office PowerPoint</Application>
  <PresentationFormat>Panorámica</PresentationFormat>
  <Paragraphs>143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Goudy Old Style</vt:lpstr>
      <vt:lpstr>Univers Condensed Light</vt:lpstr>
      <vt:lpstr>Wingdings</vt:lpstr>
      <vt:lpstr>Wingdings 2</vt:lpstr>
      <vt:lpstr>SlateVTI</vt:lpstr>
      <vt:lpstr>Presentación (Backlog) (Sprint 2) </vt:lpstr>
      <vt:lpstr>Indice </vt:lpstr>
      <vt:lpstr>Backlog </vt:lpstr>
      <vt:lpstr>Sprint 2 </vt:lpstr>
      <vt:lpstr>Burdonchart </vt:lpstr>
      <vt:lpstr>Burdonchart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(Backlog) (Sprint 1) </dc:title>
  <dc:creator>EDWIN ALBERTO JAMI JAMI</dc:creator>
  <cp:lastModifiedBy>EDWIN ALBERTO JAMI JAMI</cp:lastModifiedBy>
  <cp:revision>5</cp:revision>
  <dcterms:created xsi:type="dcterms:W3CDTF">2023-06-09T03:25:16Z</dcterms:created>
  <dcterms:modified xsi:type="dcterms:W3CDTF">2023-06-23T02:40:14Z</dcterms:modified>
</cp:coreProperties>
</file>