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h8PGm73QDjxA6G1S9Y1Ht7+1fK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356b57be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g27356b57bef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eb42e7ba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2eb42e7ba9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Limitaciones: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Restricciones</a:t>
            </a: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financieras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pueden </a:t>
            </a:r>
            <a:r>
              <a:rPr b="1" lang="es-MX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limitar la implementación 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completa de todas las funcionalidades deseadas con cortes de presupuesto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Plazos de entrega 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ajustados pueden afectar la exhaustividad de la </a:t>
            </a:r>
            <a:r>
              <a:rPr b="1" lang="es-MX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implementación y pruebas del sistema.</a:t>
            </a:r>
            <a:endParaRPr b="1"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Desafíos técnicos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la integración con </a:t>
            </a:r>
            <a:r>
              <a:rPr b="1" lang="es-MX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sistemas actuales y migración de datos.</a:t>
            </a:r>
            <a:endParaRPr b="1"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Posible </a:t>
            </a: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resistencia de los usuarios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b="1" lang="es-MX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adoptar la nueva plataforma,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afectando la efectividad de la implementación.</a:t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7d4c9ad68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37d4c9ad68e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10.png"/><Relationship Id="rId11" Type="http://schemas.openxmlformats.org/officeDocument/2006/relationships/image" Target="../media/image13.jpg"/><Relationship Id="rId10" Type="http://schemas.openxmlformats.org/officeDocument/2006/relationships/image" Target="../media/image19.png"/><Relationship Id="rId12" Type="http://schemas.openxmlformats.org/officeDocument/2006/relationships/image" Target="../media/image12.jpg"/><Relationship Id="rId9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8.jpg"/><Relationship Id="rId8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2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7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410742"/>
            <a:ext cx="121920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apoyo de compras con ML</a:t>
            </a: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1" name="Google Shape;181;g27356b57bef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27356b57bef_0_45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Sistema de apoyo de compras con ML</a:t>
            </a: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8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27356b57bef_0_45"/>
          <p:cNvSpPr txBox="1"/>
          <p:nvPr/>
        </p:nvSpPr>
        <p:spPr>
          <a:xfrm>
            <a:off x="0" y="5944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 la solución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g27356b57bef_0_45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5" name="Google Shape;185;g27356b57bef_0_45" title="Arquitectura_APT.draw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6638" y="2423180"/>
            <a:ext cx="782002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0" name="Google Shape;19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9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Sistema de apoyo de compras con ML</a:t>
            </a: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8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9"/>
          <p:cNvSpPr txBox="1"/>
          <p:nvPr/>
        </p:nvSpPr>
        <p:spPr>
          <a:xfrm>
            <a:off x="0" y="100833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9"/>
          <p:cNvCxnSpPr/>
          <p:nvPr/>
        </p:nvCxnSpPr>
        <p:spPr>
          <a:xfrm>
            <a:off x="38100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4" name="Google Shape;19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421" y="1905120"/>
            <a:ext cx="2044233" cy="158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9"/>
          <p:cNvPicPr preferRelativeResize="0"/>
          <p:nvPr/>
        </p:nvPicPr>
        <p:blipFill rotWithShape="1">
          <a:blip r:embed="rId5">
            <a:alphaModFix/>
          </a:blip>
          <a:srcRect b="0" l="55336" r="10662" t="0"/>
          <a:stretch/>
        </p:blipFill>
        <p:spPr>
          <a:xfrm>
            <a:off x="4637900" y="3597275"/>
            <a:ext cx="1276525" cy="1490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44800" y="2381850"/>
            <a:ext cx="2068762" cy="137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9" title="descarga.jpeg"/>
          <p:cNvPicPr preferRelativeResize="0"/>
          <p:nvPr/>
        </p:nvPicPr>
        <p:blipFill rotWithShape="1">
          <a:blip r:embed="rId7">
            <a:alphaModFix/>
          </a:blip>
          <a:srcRect b="7018" l="22511" r="22461" t="5691"/>
          <a:stretch/>
        </p:blipFill>
        <p:spPr>
          <a:xfrm>
            <a:off x="7617825" y="2381838"/>
            <a:ext cx="1335375" cy="137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9" title="mysql-log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3350" y="3493998"/>
            <a:ext cx="2262300" cy="169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9" title="vue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83875" y="4366101"/>
            <a:ext cx="1460275" cy="146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9" title="Apache_Spark_logo.svg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638150" y="4121000"/>
            <a:ext cx="2044224" cy="1062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9" title="python.jpe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79050" y="2188896"/>
            <a:ext cx="1335375" cy="146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9" title="VS.jpe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875650" y="4923922"/>
            <a:ext cx="1610250" cy="158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7" name="Google Shape;20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0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0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Sistema de apoyo de compras con ML</a:t>
            </a: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8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4" name="Google Shape;214;g2eb42e7ba9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2eb42e7ba96_0_0"/>
          <p:cNvSpPr txBox="1"/>
          <p:nvPr/>
        </p:nvSpPr>
        <p:spPr>
          <a:xfrm>
            <a:off x="1" y="1078095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Requerimientos solicitados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2eb42e7ba96_0_0"/>
          <p:cNvSpPr txBox="1"/>
          <p:nvPr/>
        </p:nvSpPr>
        <p:spPr>
          <a:xfrm>
            <a:off x="657450" y="2089975"/>
            <a:ext cx="11149500" cy="44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solución tecnológica debe ser desarrollada en un entorno web accesible desde diferentes dispositivos, con un sistema de almacenamiento de datos gestionado a través de procesos ETL en SQL Server y con integración de bases de datos heterogéneas (SQL Server y MySQL).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sistema debe unificar la información proveniente del ERP y de la </a:t>
            </a:r>
            <a:r>
              <a:rPr lang="es-MX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s-MX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Web, procesarla mediante un Data Warehouse y modelos de Machine Learning en un entorno Apache Spark con Python, para posteriormente disponibilizar los resultados en un servidor web con dashboards interactivos.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busca generar un sistema de apoyo a la toma de decisiones que permita optimizar procesos de compra, identificar patrones de consumo y predecir la demanda, diferenciando perfiles de usuarios como gerentes, analistas y jefes de área.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Además, se considera la creación de reportes automáticos sobre ventas, compras, proyecciones de demanda y riesgos de stock, asegurando siempre la integridad y confidencialidad de los datos.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2eb42e7ba96_0_0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Sistema de apoyo de compras con ML</a:t>
            </a: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8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2" name="Google Shape;22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1"/>
          <p:cNvSpPr txBox="1"/>
          <p:nvPr/>
        </p:nvSpPr>
        <p:spPr>
          <a:xfrm>
            <a:off x="1" y="1078095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1"/>
          <p:cNvSpPr txBox="1"/>
          <p:nvPr/>
        </p:nvSpPr>
        <p:spPr>
          <a:xfrm>
            <a:off x="627400" y="2248425"/>
            <a:ext cx="11149500" cy="45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solución resultante es una plataforma web responsiva que puede ser utilizada en distintos dispositivos, entregando acceso ágil y claro a información procesada y consolidada.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Mejora en la experiencia de los gerentes y analistas</a:t>
            </a:r>
            <a:r>
              <a:rPr lang="es-MX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 contar con reportes y dashboards interactivos que muestran la demanda proyectada, el estado de las compras y el nivel de stock en tiempo real.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Optimización en la gestión de recursos financieros y logísticos,</a:t>
            </a:r>
            <a:r>
              <a:rPr lang="es-MX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 reducir la sobrecompra y la falta de stock mediante modelos predictivos basados en Machine Learning.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Captura y unificación de información crítica del ERP y la </a:t>
            </a:r>
            <a:r>
              <a:rPr b="1" lang="es-MX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b="1" lang="es-MX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</a:t>
            </a:r>
            <a:r>
              <a:rPr lang="es-MX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un Data Warehouse, permitiendo análisis más precisos y decisiones estratégicas fundamentadas.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Mejora en la competitividad de la empresa</a:t>
            </a:r>
            <a:r>
              <a:rPr lang="es-MX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 contar con herramientas modernas, seguras y eficientes que reducen costos y aumentan la eficiencia en la cadena de abastecimiento.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1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Sistema de apoyo de compras con ML</a:t>
            </a: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8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30" name="Google Shape;23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2"/>
          <p:cNvSpPr txBox="1"/>
          <p:nvPr/>
        </p:nvSpPr>
        <p:spPr>
          <a:xfrm>
            <a:off x="1" y="1513173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2"/>
          <p:cNvSpPr txBox="1"/>
          <p:nvPr/>
        </p:nvSpPr>
        <p:spPr>
          <a:xfrm>
            <a:off x="759000" y="2865250"/>
            <a:ext cx="4096800" cy="3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-MX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equipo:</a:t>
            </a:r>
            <a:endParaRPr b="1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-MX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 de Tiempo.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-MX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Complejidad de las Nuevas Tecnologías.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-MX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Versiones en GitHub.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-MX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Problemas de Autenticación.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2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Sistema de apoyo de compras con ML</a:t>
            </a: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8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2"/>
          <p:cNvSpPr txBox="1"/>
          <p:nvPr/>
        </p:nvSpPr>
        <p:spPr>
          <a:xfrm>
            <a:off x="6950925" y="2865250"/>
            <a:ext cx="4096800" cy="3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-MX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Individual:</a:t>
            </a:r>
            <a:endParaRPr b="1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-MX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Organización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-MX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Lógica del proyecto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-MX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Integración del API</a:t>
            </a:r>
            <a:endParaRPr b="1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MX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 Front-end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39" name="Google Shape;23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3"/>
          <p:cNvSpPr txBox="1"/>
          <p:nvPr/>
        </p:nvSpPr>
        <p:spPr>
          <a:xfrm>
            <a:off x="0" y="3044269"/>
            <a:ext cx="12192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rPr b="0" i="0" lang="es-MX" sz="5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 b="0" i="0" sz="21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3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Sistema de apoyo de compras con ML</a:t>
            </a: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8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2"/>
          <p:cNvGrpSpPr/>
          <p:nvPr/>
        </p:nvGrpSpPr>
        <p:grpSpPr>
          <a:xfrm>
            <a:off x="4145451" y="1936694"/>
            <a:ext cx="7633500" cy="4350553"/>
            <a:chOff x="0" y="0"/>
            <a:chExt cx="7633500" cy="4350553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s-MX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Daniel Frias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53" y="1495502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s-MX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Cristobal Guzman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662653" y="2991005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s-MX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Cris</a:t>
              </a:r>
              <a:r>
                <a:rPr lang="es-MX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topher Camilla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2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Sistema de apoyo de compras con ML</a:t>
            </a: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38100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4" name="Google Shape;10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3647" y="2102525"/>
            <a:ext cx="1422826" cy="1001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9217" y="5120149"/>
            <a:ext cx="1422825" cy="979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 title="IMG_3584.jpeg"/>
          <p:cNvPicPr preferRelativeResize="0"/>
          <p:nvPr/>
        </p:nvPicPr>
        <p:blipFill rotWithShape="1">
          <a:blip r:embed="rId6">
            <a:alphaModFix/>
          </a:blip>
          <a:srcRect b="22833" l="-3377" r="1947" t="22827"/>
          <a:stretch/>
        </p:blipFill>
        <p:spPr>
          <a:xfrm>
            <a:off x="4314675" y="3592400"/>
            <a:ext cx="1439424" cy="1028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de apoyo de compras con ML”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0" y="1130849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3"/>
          <p:cNvCxnSpPr/>
          <p:nvPr/>
        </p:nvCxnSpPr>
        <p:spPr>
          <a:xfrm>
            <a:off x="38100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MX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Situación actual</a:t>
            </a:r>
            <a:endParaRPr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ARISTO una empresa dedicada a la importación y comercialización de calzado en el mercado nacional realiza la planificación de compras basada en la experiencia y el juicio de sus gerentes.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selección de pares a importar depende de estimaciones empíricas, se decide comprar mayor cantidad de los modelos más vendidos en el invierno anterior, asumiendo que se repetirán en la siguiente temporada.</a:t>
            </a:r>
            <a:b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estrategia responde más bien a la intuición de la gerencia que a un proceso analítico formal.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MX" sz="25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solución consiste en un sistema predictivo que estime el comportamiento de las ventas de calzado con un horizonte de 12 meses. Para ello, integra registros históricos de ventas y datos actuales del negocio de ARISTO, complementados con el monitoreo de tendencias en internet y del mercado.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esta información el sistema genera proyecciones automáticas que estarán disponibles en una interfaz de consulta, permitiendo obtener informes de demanda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de apoyo de compras con ML”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0" y="927104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4"/>
          <p:cNvCxnSpPr/>
          <p:nvPr/>
        </p:nvCxnSpPr>
        <p:spPr>
          <a:xfrm>
            <a:off x="330375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4"/>
          <p:cNvSpPr txBox="1"/>
          <p:nvPr/>
        </p:nvSpPr>
        <p:spPr>
          <a:xfrm>
            <a:off x="1" y="3168046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614515" y="1583371"/>
            <a:ext cx="10962900" cy="1575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señar y construir un sistema de apoyo a la 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compras que, mediante modelos de ML 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entregue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una propuesta de compra ajustada.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614525" y="3984024"/>
            <a:ext cx="10962900" cy="2323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Depurar y consolidar datos 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históricos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ventas, preventas, anulaciones y reposiciones</a:t>
            </a: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-Diseñar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claves relacionadas con clientes, 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categorías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estacionalidad y zonas</a:t>
            </a: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Entrenar y validar modelos de 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predicción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probabilidad de 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anulación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probabilidad de 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atendidos</a:t>
            </a: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Calcular compras sugeridas combinando probabilidades y cantidades esperadas</a:t>
            </a: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Desarrollar 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sistema con API y dashboard para mostrar propuestas y 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compararlas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la regla actual</a:t>
            </a: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Evaluar resultados con 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métricas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negocio y error (WAPE, MAPE, sobrestock, substock)</a:t>
            </a: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3" name="Google Shape;1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de apoyo de compras con ML”</a:t>
            </a:r>
            <a:endParaRPr b="0" i="0" sz="18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0" y="8230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5"/>
          <p:cNvCxnSpPr/>
          <p:nvPr/>
        </p:nvCxnSpPr>
        <p:spPr>
          <a:xfrm>
            <a:off x="38100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p5"/>
          <p:cNvSpPr txBox="1"/>
          <p:nvPr/>
        </p:nvSpPr>
        <p:spPr>
          <a:xfrm>
            <a:off x="6184800" y="1626750"/>
            <a:ext cx="5608500" cy="49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MX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Limitaciones: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MX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proyecto </a:t>
            </a:r>
            <a:r>
              <a:rPr b="0" i="0" lang="es-MX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incluirá un sistema logístico 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inventarios como control de bodegas, transportes o distribución física de los productos.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MX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proyecto 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contempla 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sueldos, balances contables, gastos operacionales o administrativos.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MX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sistema creado será igual para toda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organización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sin 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personalización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proyecto no incorpora módulos de gestión comercial</a:t>
            </a:r>
            <a:r>
              <a:rPr b="0" i="0" lang="es-MX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sistema no 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cubrirá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variables externas ajenas a la empresa, 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limitándose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datos 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históricos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internos y de preventa</a:t>
            </a:r>
            <a:r>
              <a:rPr b="0" i="0" lang="es-MX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467450" y="1566400"/>
            <a:ext cx="5608500" cy="49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MX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Alcances: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MX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un sistema que permita </a:t>
            </a: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entregar una </a:t>
            </a: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proyección</a:t>
            </a: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compra.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Optimizar el proceso de toma de decisiones, considerando tecnicas analiticas y machine learning.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MX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un</a:t>
            </a: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datawarehouse</a:t>
            </a:r>
            <a:r>
              <a:rPr b="0" i="0" lang="es-MX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entregue los datos ‘limpios’ para guardarlos en una base de datos </a:t>
            </a:r>
            <a:r>
              <a:rPr b="0" i="0" lang="es-MX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MX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plataforma para generar y </a:t>
            </a: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visualizar </a:t>
            </a:r>
            <a:r>
              <a:rPr b="0" i="0" lang="es-MX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reportes sobre</a:t>
            </a: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 predicciones.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3" name="Google Shape;14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6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de apoyo de compras con ML”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6"/>
          <p:cNvCxnSpPr/>
          <p:nvPr/>
        </p:nvCxnSpPr>
        <p:spPr>
          <a:xfrm>
            <a:off x="38100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7" name="Google Shape;147;p6"/>
          <p:cNvSpPr txBox="1"/>
          <p:nvPr/>
        </p:nvSpPr>
        <p:spPr>
          <a:xfrm>
            <a:off x="6989875" y="2834675"/>
            <a:ext cx="44001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MX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Metodologia Tradicional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MX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hay que elegir una de las 2 imagenes, una es generada con IA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0550" y="2078975"/>
            <a:ext cx="3765601" cy="376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00" y="1999713"/>
            <a:ext cx="5838825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4" name="Google Shape;1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7"/>
          <p:cNvSpPr txBox="1"/>
          <p:nvPr/>
        </p:nvSpPr>
        <p:spPr>
          <a:xfrm>
            <a:off x="136188" y="4451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de apoyo de compras con ML”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MX" sz="16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(actividad –responsable-tiempo) según metodología. </a:t>
            </a:r>
            <a:endParaRPr b="0" i="0" sz="10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8" name="Google Shape;15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975" y="2210958"/>
            <a:ext cx="11887199" cy="2205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3" name="Google Shape;16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8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de apoyo de compras con ML”</a:t>
            </a:r>
            <a:endParaRPr b="0" i="0" sz="18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8"/>
          <p:cNvSpPr txBox="1"/>
          <p:nvPr/>
        </p:nvSpPr>
        <p:spPr>
          <a:xfrm>
            <a:off x="0" y="77783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 </a:t>
            </a: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Producción Mysql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8"/>
          <p:cNvCxnSpPr/>
          <p:nvPr/>
        </p:nvCxnSpPr>
        <p:spPr>
          <a:xfrm>
            <a:off x="30480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7" name="Google Shape;16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4025" y="1687580"/>
            <a:ext cx="4543891" cy="5312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2" name="Google Shape;172;g37d4c9ad68e_1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37d4c9ad68e_1_1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de apoyo de compras con ML”</a:t>
            </a:r>
            <a:endParaRPr b="0" i="0" sz="18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37d4c9ad68e_1_1"/>
          <p:cNvSpPr txBox="1"/>
          <p:nvPr/>
        </p:nvSpPr>
        <p:spPr>
          <a:xfrm>
            <a:off x="0" y="974543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 </a:t>
            </a: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Producción SQL SERVER 2008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g37d4c9ad68e_1_1"/>
          <p:cNvCxnSpPr/>
          <p:nvPr/>
        </p:nvCxnSpPr>
        <p:spPr>
          <a:xfrm>
            <a:off x="30480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6" name="Google Shape;176;g37d4c9ad68e_1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9775" y="1857355"/>
            <a:ext cx="5338413" cy="5312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