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1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03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36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115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41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31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997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98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37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74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96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48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82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3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29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326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60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BA630B-A40E-4A82-871C-95B7AF0A5F50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2BD7A3-FAB9-4E08-B955-C69FCA3C33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566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divinanzas png imágenes | PNGWing">
            <a:extLst>
              <a:ext uri="{FF2B5EF4-FFF2-40B4-BE49-F238E27FC236}">
                <a16:creationId xmlns:a16="http://schemas.microsoft.com/office/drawing/2014/main" id="{8F4B7680-7C7C-4A9F-4EBC-6B0DC644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6" y="616882"/>
            <a:ext cx="2607185" cy="260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BD45B-CB89-4276-178D-CF3C171C4020}"/>
              </a:ext>
            </a:extLst>
          </p:cNvPr>
          <p:cNvSpPr txBox="1"/>
          <p:nvPr/>
        </p:nvSpPr>
        <p:spPr>
          <a:xfrm>
            <a:off x="4831554" y="1907205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/>
              <a:t>Juego de las Adivinanzas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4DBAF-6036-8F04-0C74-066E41C39D27}"/>
              </a:ext>
            </a:extLst>
          </p:cNvPr>
          <p:cNvSpPr txBox="1"/>
          <p:nvPr/>
        </p:nvSpPr>
        <p:spPr>
          <a:xfrm>
            <a:off x="4638694" y="3224067"/>
            <a:ext cx="6356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Nombre: </a:t>
            </a:r>
            <a:r>
              <a:rPr lang="es-MX" sz="2400" dirty="0"/>
              <a:t>Cristopher </a:t>
            </a:r>
            <a:r>
              <a:rPr lang="es-MX" sz="2400" dirty="0" err="1"/>
              <a:t>Andres</a:t>
            </a:r>
            <a:r>
              <a:rPr lang="es-MX" sz="2400" dirty="0"/>
              <a:t> Gaibor Torres</a:t>
            </a:r>
          </a:p>
          <a:p>
            <a:r>
              <a:rPr lang="es-MX" sz="2400" b="1" dirty="0"/>
              <a:t>Materia:</a:t>
            </a:r>
            <a:r>
              <a:rPr lang="es-MX" sz="2400" dirty="0"/>
              <a:t> Lógica de Programación</a:t>
            </a:r>
          </a:p>
          <a:p>
            <a:r>
              <a:rPr lang="es-MX" sz="2400" b="1" dirty="0"/>
              <a:t>Docente:</a:t>
            </a:r>
            <a:r>
              <a:rPr lang="es-MX" sz="2400" dirty="0"/>
              <a:t> Mónica Patricia Salazar Tapia</a:t>
            </a:r>
            <a:endParaRPr lang="es-MX" sz="2400" b="1" dirty="0"/>
          </a:p>
          <a:p>
            <a:endParaRPr lang="es-MX" sz="2400" b="1" dirty="0"/>
          </a:p>
        </p:txBody>
      </p:sp>
      <p:pic>
        <p:nvPicPr>
          <p:cNvPr id="1040" name="Picture 16" descr="53.400+ Adivinanzas Ilustraciones de Stock, gráficos vectoriales libres de  derechos y clip art - iStock | Trabalenguas">
            <a:extLst>
              <a:ext uri="{FF2B5EF4-FFF2-40B4-BE49-F238E27FC236}">
                <a16:creationId xmlns:a16="http://schemas.microsoft.com/office/drawing/2014/main" id="{75864A57-E9E7-B339-ADF0-2ED434AE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60" y="3429000"/>
            <a:ext cx="2292040" cy="22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24CAB-075B-7901-CD80-D6E0B6E09CC8}"/>
              </a:ext>
            </a:extLst>
          </p:cNvPr>
          <p:cNvSpPr txBox="1"/>
          <p:nvPr/>
        </p:nvSpPr>
        <p:spPr>
          <a:xfrm>
            <a:off x="4638694" y="4562894"/>
            <a:ext cx="506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Tema: </a:t>
            </a:r>
            <a:r>
              <a:rPr lang="es-MX" sz="2400" dirty="0"/>
              <a:t>Proyecto Integrador</a:t>
            </a:r>
            <a:endParaRPr lang="es-MX" sz="2400" b="1" dirty="0"/>
          </a:p>
        </p:txBody>
      </p:sp>
      <p:pic>
        <p:nvPicPr>
          <p:cNvPr id="8" name="Picture 7" descr="UIDE - Credly">
            <a:extLst>
              <a:ext uri="{FF2B5EF4-FFF2-40B4-BE49-F238E27FC236}">
                <a16:creationId xmlns:a16="http://schemas.microsoft.com/office/drawing/2014/main" id="{E21FB972-D373-433F-E95B-11F44AA32D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693" y="0"/>
            <a:ext cx="1991732" cy="1991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98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3600-A5D7-4487-E780-78047DF65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4" y="542985"/>
            <a:ext cx="10866546" cy="592359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MX" sz="2400" b="1" dirty="0"/>
              <a:t>INTRODUCCIÓN</a:t>
            </a:r>
          </a:p>
          <a:p>
            <a:pPr marL="36900" indent="0">
              <a:buNone/>
            </a:pPr>
            <a:r>
              <a:rPr lang="es-MX" sz="2400" dirty="0"/>
              <a:t>El </a:t>
            </a:r>
            <a:r>
              <a:rPr lang="es-MX" sz="2400" b="1" dirty="0"/>
              <a:t>Juego de Adivinanzas de Palabras</a:t>
            </a:r>
            <a:r>
              <a:rPr lang="es-MX" sz="2400" dirty="0"/>
              <a:t> es un programa interactivo desarrollado en Python que reta al jugador a adivinar palabras a partir de pistas proporcionadas. La experiencia es simple, divertida y educativa, y permite a los jugadores expandir su vocabulario mientras se entretienen.</a:t>
            </a:r>
          </a:p>
          <a:p>
            <a:pPr marL="36900" indent="0">
              <a:buNone/>
            </a:pPr>
            <a:endParaRPr lang="es-MX" sz="2400" dirty="0"/>
          </a:p>
          <a:p>
            <a:pPr marL="36900" indent="0">
              <a:buNone/>
            </a:pPr>
            <a:r>
              <a:rPr lang="es-MX" sz="2400" b="1" dirty="0"/>
              <a:t>OBJETIVO DEL JUEGO</a:t>
            </a:r>
          </a:p>
          <a:p>
            <a:pPr marL="36900" indent="0">
              <a:buNone/>
            </a:pPr>
            <a:r>
              <a:rPr lang="es-MX" sz="2400" dirty="0"/>
              <a:t>El objetivo del juego es adivinar tantas palabras como sea posible con base en las pistas suministradas. Por cada respuesta correcta, se suma un punto a la puntuación del jugador. El jugador puede optar por continuar jugando indefinidamente o salir cuando lo desee.</a:t>
            </a:r>
          </a:p>
          <a:p>
            <a:pPr marL="36900" indent="0">
              <a:buNone/>
            </a:pPr>
            <a:endParaRPr lang="es-MX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3E1B6-0A69-C8C8-C0ED-2C876BF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68" y="5177412"/>
            <a:ext cx="3286498" cy="14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8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25EA72-C50F-D7E9-54D1-E87BDC51010D}"/>
              </a:ext>
            </a:extLst>
          </p:cNvPr>
          <p:cNvSpPr txBox="1"/>
          <p:nvPr/>
        </p:nvSpPr>
        <p:spPr>
          <a:xfrm>
            <a:off x="252573" y="253137"/>
            <a:ext cx="286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METODOLOGÍA</a:t>
            </a:r>
            <a:endParaRPr lang="es-MX" b="1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B7E0B41-85D3-57FF-3869-81F4C6671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2573" y="748635"/>
            <a:ext cx="11709134" cy="610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Planteamiento del Problema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Diseñar un juego interactivo en Python que permita a los usuarios mejorar su vocabulario mientras se entretienen. El sistema debe seleccionar palabras aleatoriamente, proporcionar una pista para facilitar la adivinanza, y llevar un registro de las puntuaciones.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Restricciones y Requerimientos: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Debe incluir al menos 15 palabras y sus respectivas pistas.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programa debe evaluar si la respuesta del usuario es correcta o incorrecta.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jugador debe tener la opción de terminar el juego en cualquier momento.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programa debe ser fácil de usar y entender para cualquier usuario.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Pasos para la Resolución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Análisis del Problema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Objetivo: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Crear un juego de adivinanzas con funcionalidades como pistas, retroalimentación al usuario, y control del flujo del juego.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Requerimientos técnicos: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Uso de estructuras como listas, condicionales, bucles y funciones en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Lógica base: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El sistema seleccionará una palabra y mostrará la pista; el jugador ingresará una respuesta, que será comparada con la correcta.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Diseño de la Solución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 utilizó una estructura de datos de lista que contiene pares de palabras y pistas.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 definió una función principal, jugar(), para controlar el flujo del juego.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 implementaron condicionales para manejar la lógica de la respuesta del jugador y la salida del juego.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Implementación del Código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código fue implementado de manera modular usando funciones para mantener claridad y reutilización.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Ejemplo de código ya realizado: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Lista de palabras y pistas.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Condicional para verificar respuestas.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Bucles para el control del flujo.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Evaluación y Pruebas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Probar el programa con varios casos: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Palabras correctas e incorrectas.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Uso de la opción "salir".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E0CBD-9634-A36D-D9EA-8757EACDBC70}"/>
              </a:ext>
            </a:extLst>
          </p:cNvPr>
          <p:cNvSpPr txBox="1"/>
          <p:nvPr/>
        </p:nvSpPr>
        <p:spPr>
          <a:xfrm>
            <a:off x="3226066" y="253137"/>
            <a:ext cx="28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Temas 1 y 2</a:t>
            </a:r>
          </a:p>
        </p:txBody>
      </p:sp>
    </p:spTree>
    <p:extLst>
      <p:ext uri="{BB962C8B-B14F-4D97-AF65-F5344CB8AC3E}">
        <p14:creationId xmlns:p14="http://schemas.microsoft.com/office/powerpoint/2010/main" val="270888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110B-7BA1-0F7D-1620-08D36BEC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73" y="154579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s-MX" b="1" dirty="0"/>
              <a:t>Ambiente de Desarrollo: </a:t>
            </a:r>
            <a:r>
              <a:rPr lang="es-MX" dirty="0"/>
              <a:t>Visual Studio </a:t>
            </a:r>
            <a:r>
              <a:rPr lang="es-MX" dirty="0" err="1"/>
              <a:t>Code</a:t>
            </a:r>
            <a:endParaRPr lang="es-MX" dirty="0"/>
          </a:p>
          <a:p>
            <a:pPr marL="36900" indent="0">
              <a:buNone/>
            </a:pPr>
            <a:r>
              <a:rPr lang="es-MX" b="1" dirty="0"/>
              <a:t>Condicionales:</a:t>
            </a:r>
          </a:p>
          <a:p>
            <a:pPr marL="36900" indent="0">
              <a:buNone/>
            </a:pPr>
            <a:r>
              <a:rPr lang="es-MX" b="1" dirty="0" err="1"/>
              <a:t>If</a:t>
            </a:r>
            <a:r>
              <a:rPr lang="es-MX" b="1" dirty="0"/>
              <a:t>: </a:t>
            </a:r>
            <a:r>
              <a:rPr lang="es-MX" dirty="0"/>
              <a:t>Evalúa una condición. Si es verdadera, ejecuta el bloque de código correspondiente</a:t>
            </a:r>
          </a:p>
          <a:p>
            <a:pPr marL="36900" indent="0">
              <a:buNone/>
            </a:pPr>
            <a:r>
              <a:rPr lang="es-MX" b="1" dirty="0" err="1"/>
              <a:t>Elif</a:t>
            </a:r>
            <a:r>
              <a:rPr lang="es-MX" b="1" dirty="0"/>
              <a:t>: </a:t>
            </a:r>
            <a:r>
              <a:rPr lang="es-MX" dirty="0"/>
              <a:t>Permite evaluar condiciones adicionales si las anteriores no se cumplen</a:t>
            </a:r>
          </a:p>
          <a:p>
            <a:pPr marL="36900" indent="0">
              <a:buNone/>
            </a:pPr>
            <a:r>
              <a:rPr lang="es-MX" b="1" dirty="0" err="1"/>
              <a:t>Else</a:t>
            </a:r>
            <a:r>
              <a:rPr lang="es-MX" b="1" dirty="0"/>
              <a:t>: </a:t>
            </a:r>
            <a:r>
              <a:rPr lang="es-MX" dirty="0"/>
              <a:t>Se ejecuta si ninguna de las condiciones anteriores es verdadera</a:t>
            </a:r>
          </a:p>
          <a:p>
            <a:pPr marL="36900" indent="0">
              <a:buNone/>
            </a:pPr>
            <a:r>
              <a:rPr lang="es-MX" b="1" dirty="0"/>
              <a:t>Bucles:</a:t>
            </a:r>
          </a:p>
          <a:p>
            <a:pPr marL="36900" indent="0">
              <a:buNone/>
            </a:pPr>
            <a:r>
              <a:rPr lang="es-MX" b="1" dirty="0" err="1"/>
              <a:t>For</a:t>
            </a:r>
            <a:r>
              <a:rPr lang="es-MX" b="1" dirty="0"/>
              <a:t>: </a:t>
            </a:r>
            <a:r>
              <a:rPr lang="es-MX" dirty="0"/>
              <a:t>Se usa para iterar sobre elementos de una secuencia (listas, cadenas, rangos, etc.)</a:t>
            </a:r>
          </a:p>
          <a:p>
            <a:pPr marL="36900" indent="0">
              <a:buNone/>
            </a:pPr>
            <a:r>
              <a:rPr lang="es-MX" b="1" dirty="0" err="1"/>
              <a:t>While</a:t>
            </a:r>
            <a:r>
              <a:rPr lang="es-MX" b="1" dirty="0"/>
              <a:t>: </a:t>
            </a:r>
            <a:r>
              <a:rPr lang="es-MX" dirty="0"/>
              <a:t>Repite un bloque de código mientras una condición sea verdadera</a:t>
            </a:r>
            <a:endParaRPr lang="es-MX" b="1" dirty="0"/>
          </a:p>
          <a:p>
            <a:pPr marL="36900" indent="0">
              <a:buNone/>
            </a:pPr>
            <a:endParaRPr lang="es-MX" b="1" dirty="0"/>
          </a:p>
          <a:p>
            <a:pPr marL="36900" indent="0">
              <a:buNone/>
            </a:pP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2F832-C0E5-D3E2-47F3-4E0DF8BDB6FD}"/>
              </a:ext>
            </a:extLst>
          </p:cNvPr>
          <p:cNvSpPr txBox="1"/>
          <p:nvPr/>
        </p:nvSpPr>
        <p:spPr>
          <a:xfrm>
            <a:off x="252573" y="253137"/>
            <a:ext cx="286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METODOLOGÍA</a:t>
            </a:r>
            <a:endParaRPr lang="es-MX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5EE70-ACC3-0E15-E208-C4C94FBC7D7A}"/>
              </a:ext>
            </a:extLst>
          </p:cNvPr>
          <p:cNvSpPr txBox="1"/>
          <p:nvPr/>
        </p:nvSpPr>
        <p:spPr>
          <a:xfrm>
            <a:off x="3226066" y="253137"/>
            <a:ext cx="28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Temas 3 y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2BA9F-2A63-9E55-9125-A316BE13BF66}"/>
              </a:ext>
            </a:extLst>
          </p:cNvPr>
          <p:cNvSpPr txBox="1"/>
          <p:nvPr/>
        </p:nvSpPr>
        <p:spPr>
          <a:xfrm>
            <a:off x="252572" y="884118"/>
            <a:ext cx="1148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de flujo: </a:t>
            </a:r>
          </a:p>
        </p:txBody>
      </p:sp>
      <p:pic>
        <p:nvPicPr>
          <p:cNvPr id="3077" name="Picture 5" descr="Python: Aprendiendo desde cero VI – Operadores - Blog Virtualizacion">
            <a:extLst>
              <a:ext uri="{FF2B5EF4-FFF2-40B4-BE49-F238E27FC236}">
                <a16:creationId xmlns:a16="http://schemas.microsoft.com/office/drawing/2014/main" id="{678C37E0-623E-24A6-9B7C-41B7CCFB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051" y="4097867"/>
            <a:ext cx="2234842" cy="259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85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9AD6CC-824B-7AAC-E8B8-A63522272556}"/>
              </a:ext>
            </a:extLst>
          </p:cNvPr>
          <p:cNvSpPr txBox="1"/>
          <p:nvPr/>
        </p:nvSpPr>
        <p:spPr>
          <a:xfrm>
            <a:off x="252573" y="253137"/>
            <a:ext cx="296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PROGRAMACIÓN</a:t>
            </a:r>
            <a:endParaRPr lang="es-MX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4D178-7BB5-43D4-99AF-357F69645EE7}"/>
              </a:ext>
            </a:extLst>
          </p:cNvPr>
          <p:cNvSpPr txBox="1"/>
          <p:nvPr/>
        </p:nvSpPr>
        <p:spPr>
          <a:xfrm>
            <a:off x="252573" y="714801"/>
            <a:ext cx="109979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1. Importar bibliotecas</a:t>
            </a:r>
          </a:p>
          <a:p>
            <a:endParaRPr lang="es-MX" sz="2000" dirty="0"/>
          </a:p>
          <a:p>
            <a:r>
              <a:rPr lang="es-MX" sz="2000" dirty="0"/>
              <a:t>Importa la biblioteca </a:t>
            </a:r>
            <a:r>
              <a:rPr lang="es-MX" sz="2000" dirty="0" err="1"/>
              <a:t>random</a:t>
            </a:r>
            <a:r>
              <a:rPr lang="es-MX" sz="2000" dirty="0"/>
              <a:t>, que es necesaria para generar valores aleatorios. En este caso, se utiliza para seleccionar una palabra y su pista de manera aleatoria desde la lista.</a:t>
            </a:r>
          </a:p>
          <a:p>
            <a:endParaRPr lang="es-MX" sz="2000" dirty="0"/>
          </a:p>
          <a:p>
            <a:r>
              <a:rPr lang="es-MX" sz="2000" b="1" dirty="0"/>
              <a:t>2. Lista de palabras y pistas</a:t>
            </a:r>
          </a:p>
          <a:p>
            <a:endParaRPr lang="es-MX" sz="2000" b="1" dirty="0"/>
          </a:p>
          <a:p>
            <a:r>
              <a:rPr lang="es-MX" sz="2000" dirty="0"/>
              <a:t>Contiene una lista de pares de palabras y pistas. Cada elemento de la lista es una tupla, donde: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El primer valor es la palabra que el jugador debe adivinar.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El segundo valor es la pista que se le muestra al jugador.</a:t>
            </a:r>
            <a:endParaRPr lang="es-MX" sz="2000" b="1" dirty="0"/>
          </a:p>
          <a:p>
            <a:endParaRPr lang="es-MX" sz="2000" b="1" dirty="0"/>
          </a:p>
          <a:p>
            <a:r>
              <a:rPr lang="es-MX" sz="2000" b="1" dirty="0"/>
              <a:t>3. Función principal: jugar()</a:t>
            </a:r>
          </a:p>
          <a:p>
            <a:endParaRPr lang="es-MX" sz="2000" b="1" dirty="0"/>
          </a:p>
          <a:p>
            <a:r>
              <a:rPr lang="es-MX" sz="2000" dirty="0"/>
              <a:t>Define la función principal del juego</a:t>
            </a:r>
          </a:p>
          <a:p>
            <a:r>
              <a:rPr lang="es-MX" sz="2000" dirty="0"/>
              <a:t>Imprime un mensaje de bienvenida con instrucciones</a:t>
            </a:r>
          </a:p>
          <a:p>
            <a:r>
              <a:rPr lang="es-MX" sz="2000" dirty="0"/>
              <a:t>Inicializa la puntuación del jugador en 0</a:t>
            </a:r>
          </a:p>
        </p:txBody>
      </p:sp>
    </p:spTree>
    <p:extLst>
      <p:ext uri="{BB962C8B-B14F-4D97-AF65-F5344CB8AC3E}">
        <p14:creationId xmlns:p14="http://schemas.microsoft.com/office/powerpoint/2010/main" val="109709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C193-9C1B-B58F-4658-748E8B2C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7" y="318089"/>
            <a:ext cx="11302326" cy="6201123"/>
          </a:xfrm>
        </p:spPr>
        <p:txBody>
          <a:bodyPr/>
          <a:lstStyle/>
          <a:p>
            <a:pPr marL="36900" indent="0">
              <a:buNone/>
            </a:pPr>
            <a:r>
              <a:rPr lang="es-MX" b="1" dirty="0">
                <a:solidFill>
                  <a:schemeClr val="tx1"/>
                </a:solidFill>
                <a:effectLst/>
              </a:rPr>
              <a:t>4. Bucle principal del juego</a:t>
            </a:r>
          </a:p>
          <a:p>
            <a:pPr marL="36900" indent="0">
              <a:buNone/>
            </a:pPr>
            <a:endParaRPr lang="es-MX" b="1" dirty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r>
              <a:rPr lang="es-MX" dirty="0">
                <a:solidFill>
                  <a:schemeClr val="tx1"/>
                </a:solidFill>
                <a:effectLst/>
              </a:rPr>
              <a:t>Usa un bucle infinito “</a:t>
            </a:r>
            <a:r>
              <a:rPr lang="es-MX" dirty="0" err="1">
                <a:solidFill>
                  <a:schemeClr val="tx1"/>
                </a:solidFill>
                <a:effectLst/>
              </a:rPr>
              <a:t>while</a:t>
            </a:r>
            <a:r>
              <a:rPr lang="es-MX" dirty="0">
                <a:solidFill>
                  <a:schemeClr val="tx1"/>
                </a:solidFill>
                <a:effectLst/>
              </a:rPr>
              <a:t> True” para que el juego continúe hasta que el jugador decida salir.</a:t>
            </a:r>
          </a:p>
          <a:p>
            <a:pPr marL="36900" indent="0">
              <a:buNone/>
            </a:pPr>
            <a:r>
              <a:rPr lang="es-MX" dirty="0">
                <a:solidFill>
                  <a:schemeClr val="tx1"/>
                </a:solidFill>
                <a:effectLst/>
              </a:rPr>
              <a:t>Selecciona aleatoriamente una palabra y su pista de la lista utilizando “</a:t>
            </a:r>
            <a:r>
              <a:rPr lang="es-MX" dirty="0" err="1">
                <a:solidFill>
                  <a:schemeClr val="tx1"/>
                </a:solidFill>
                <a:effectLst/>
              </a:rPr>
              <a:t>random.choice</a:t>
            </a:r>
            <a:r>
              <a:rPr lang="es-MX" dirty="0">
                <a:solidFill>
                  <a:schemeClr val="tx1"/>
                </a:solidFill>
                <a:effectLst/>
              </a:rPr>
              <a:t>”</a:t>
            </a:r>
          </a:p>
          <a:p>
            <a:pPr marL="36900" indent="0">
              <a:buNone/>
            </a:pPr>
            <a:r>
              <a:rPr lang="es-MX" dirty="0">
                <a:solidFill>
                  <a:schemeClr val="tx1"/>
                </a:solidFill>
                <a:effectLst/>
              </a:rPr>
              <a:t>Muestra la pista al jugador e invita a ingresar su respuesta. La función “</a:t>
            </a:r>
            <a:r>
              <a:rPr lang="es-MX" dirty="0" err="1">
                <a:solidFill>
                  <a:schemeClr val="tx1"/>
                </a:solidFill>
                <a:effectLst/>
              </a:rPr>
              <a:t>lower</a:t>
            </a:r>
            <a:r>
              <a:rPr lang="es-MX" dirty="0">
                <a:solidFill>
                  <a:schemeClr val="tx1"/>
                </a:solidFill>
                <a:effectLst/>
              </a:rPr>
              <a:t>()” asegura que la entrada del jugador sea en minúsculas, para evitar errores de comparación por mayúsculas o minúsculas.</a:t>
            </a:r>
          </a:p>
          <a:p>
            <a:pPr marL="36900" indent="0">
              <a:buNone/>
            </a:pPr>
            <a:endParaRPr lang="es-MX" dirty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r>
              <a:rPr lang="es-MX" b="1" dirty="0">
                <a:solidFill>
                  <a:schemeClr val="tx1"/>
                </a:solidFill>
                <a:effectLst/>
              </a:rPr>
              <a:t>5. Condicional: Verificar si el jugador quiere salir</a:t>
            </a:r>
          </a:p>
          <a:p>
            <a:pPr marL="36900" indent="0">
              <a:buNone/>
            </a:pPr>
            <a:endParaRPr lang="es-MX" b="1" dirty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r>
              <a:rPr lang="es-MX" dirty="0">
                <a:solidFill>
                  <a:schemeClr val="tx1"/>
                </a:solidFill>
                <a:effectLst/>
              </a:rPr>
              <a:t>Comprueba si el jugador ingresó la palabra "salir".</a:t>
            </a:r>
          </a:p>
          <a:p>
            <a:pPr marL="36900" indent="0">
              <a:buNone/>
            </a:pPr>
            <a:r>
              <a:rPr lang="es-MX" dirty="0">
                <a:solidFill>
                  <a:schemeClr val="tx1"/>
                </a:solidFill>
                <a:effectLst/>
              </a:rPr>
              <a:t>Si es así, muestra un mensaje final con la puntuación acumulada y rompe el bucle para finalizar el programa.</a:t>
            </a:r>
          </a:p>
          <a:p>
            <a:pPr marL="36900" indent="0">
              <a:buNone/>
            </a:pPr>
            <a:endParaRPr lang="es-MX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92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EA1AC-9FFD-837E-6612-81A4E91E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B82E-635D-6A51-6042-5848D33B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7" y="318089"/>
            <a:ext cx="11302326" cy="6201123"/>
          </a:xfrm>
        </p:spPr>
        <p:txBody>
          <a:bodyPr/>
          <a:lstStyle/>
          <a:p>
            <a:pPr marL="36900" indent="0">
              <a:buNone/>
            </a:pPr>
            <a:r>
              <a:rPr lang="es-MX" b="1" dirty="0">
                <a:solidFill>
                  <a:schemeClr val="tx1"/>
                </a:solidFill>
                <a:effectLst/>
              </a:rPr>
              <a:t>6. Condicional: Verificar si la respuesta es correcta</a:t>
            </a:r>
          </a:p>
          <a:p>
            <a:pPr marL="36900" indent="0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s-MX" dirty="0">
                <a:solidFill>
                  <a:schemeClr val="tx1"/>
                </a:solidFill>
              </a:rPr>
              <a:t>Comprueba si la palabra ingresada por el jugador coincide con la palabra seleccionada.</a:t>
            </a:r>
          </a:p>
          <a:p>
            <a:pPr marL="36900" indent="0">
              <a:buNone/>
            </a:pPr>
            <a:r>
              <a:rPr lang="es-MX" dirty="0">
                <a:solidFill>
                  <a:schemeClr val="tx1"/>
                </a:solidFill>
              </a:rPr>
              <a:t>Si es correcta, muestra un mensaje de éxito y aumenta la puntuación en 1.</a:t>
            </a:r>
          </a:p>
          <a:p>
            <a:pPr marL="3690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s-MX" b="1" dirty="0">
                <a:solidFill>
                  <a:schemeClr val="tx1"/>
                </a:solidFill>
                <a:effectLst/>
              </a:rPr>
              <a:t>7. Condicional: Respuesta incorrecta</a:t>
            </a:r>
          </a:p>
          <a:p>
            <a:pPr marL="36900" indent="0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s-MX" dirty="0">
                <a:solidFill>
                  <a:schemeClr val="tx1"/>
                </a:solidFill>
              </a:rPr>
              <a:t>Si el jugador no adivinó la palabra correctamente, muestra un mensaje indicando cuál era la respuesta correcta.</a:t>
            </a:r>
            <a:endParaRPr lang="es-MX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s-MX" b="1" dirty="0">
                <a:solidFill>
                  <a:schemeClr val="tx1"/>
                </a:solidFill>
                <a:effectLst/>
              </a:rPr>
              <a:t>8. Ejecución del juego</a:t>
            </a:r>
          </a:p>
          <a:p>
            <a:pPr marL="36900" indent="0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s-MX" dirty="0">
                <a:solidFill>
                  <a:schemeClr val="tx1"/>
                </a:solidFill>
              </a:rPr>
              <a:t>Llama a la función</a:t>
            </a:r>
            <a:r>
              <a:rPr lang="es-MX" b="1" dirty="0">
                <a:solidFill>
                  <a:schemeClr val="tx1"/>
                </a:solidFill>
              </a:rPr>
              <a:t> </a:t>
            </a:r>
            <a:r>
              <a:rPr lang="es-MX" dirty="0">
                <a:solidFill>
                  <a:schemeClr val="tx1"/>
                </a:solidFill>
              </a:rPr>
              <a:t>“jugar()” para iniciar el programa.</a:t>
            </a:r>
            <a:endParaRPr lang="es-MX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F882-FED1-52AB-9F9F-788B1C05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73" y="1541674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s-MX" dirty="0">
                <a:solidFill>
                  <a:schemeClr val="tx1"/>
                </a:solidFill>
              </a:rPr>
              <a:t>En conclusión, el </a:t>
            </a:r>
            <a:r>
              <a:rPr lang="es-MX" b="1" dirty="0">
                <a:solidFill>
                  <a:schemeClr val="tx1"/>
                </a:solidFill>
              </a:rPr>
              <a:t>juego de adivinanzas de palabras</a:t>
            </a:r>
            <a:r>
              <a:rPr lang="es-MX" dirty="0">
                <a:solidFill>
                  <a:schemeClr val="tx1"/>
                </a:solidFill>
              </a:rPr>
              <a:t> es un programa educativo e interactivo que no solo entretiene, sino que también estimula el aprendizaje y refuerza el vocabulario del jugador. Mediante su lógica sencilla, estructuración clara y el uso de condicionales y bucles, el código demuestra cómo un enfoque metódico en Python puede llevar a la creación de experiencias dinámicas y funcionales.</a:t>
            </a:r>
          </a:p>
          <a:p>
            <a:pPr marL="36900" indent="0">
              <a:buNone/>
            </a:pPr>
            <a:r>
              <a:rPr lang="es-MX" dirty="0">
                <a:solidFill>
                  <a:schemeClr val="tx1"/>
                </a:solidFill>
              </a:rPr>
              <a:t>A través del análisis detallado de cada fragmento, hemos destacado el propósito y la utilidad de cada elemento, desde la selección aleatoria de palabras hasta la interacción con el jugador. Este ejercicio también muestra la importancia de la modularidad y la reutilización del código, lo que permite que el programa sea adaptable y ampliable para futuros desarrollos.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1840C-24BA-E8C4-9B21-6E0251D79861}"/>
              </a:ext>
            </a:extLst>
          </p:cNvPr>
          <p:cNvSpPr txBox="1"/>
          <p:nvPr/>
        </p:nvSpPr>
        <p:spPr>
          <a:xfrm>
            <a:off x="311779" y="674156"/>
            <a:ext cx="296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CONCLUSIÓN</a:t>
            </a:r>
            <a:endParaRPr lang="es-MX" sz="2000" b="1" dirty="0"/>
          </a:p>
        </p:txBody>
      </p:sp>
      <p:pic>
        <p:nvPicPr>
          <p:cNvPr id="6146" name="Picture 2" descr="53.400+ Adivinanzas Y Acertijos Ilustraciones de Stock, gráficos  vectoriales libres de derechos y clip art - iStock">
            <a:extLst>
              <a:ext uri="{FF2B5EF4-FFF2-40B4-BE49-F238E27FC236}">
                <a16:creationId xmlns:a16="http://schemas.microsoft.com/office/drawing/2014/main" id="{42ABC3A8-F1F9-FA6B-06D5-74FD8006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86" y="4614239"/>
            <a:ext cx="1972372" cy="19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538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</TotalTime>
  <Words>969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GAIBOR TORRES CRISTOPHER</dc:creator>
  <cp:lastModifiedBy>GAIBOR TORRES CRISTOPHER</cp:lastModifiedBy>
  <cp:revision>1</cp:revision>
  <dcterms:created xsi:type="dcterms:W3CDTF">2025-03-03T03:35:15Z</dcterms:created>
  <dcterms:modified xsi:type="dcterms:W3CDTF">2025-03-03T04:28:56Z</dcterms:modified>
</cp:coreProperties>
</file>