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fcde520f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4fcde520f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4fcde520f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4fcde520f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4fcde520f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4fcde520f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4fcde52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4fcde52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 parece a un CASO DE USO que estoy planteando para una </a:t>
            </a:r>
            <a:r>
              <a:rPr lang="en-GB"/>
              <a:t>compañía</a:t>
            </a:r>
            <a:r>
              <a:rPr lang="en-GB"/>
              <a:t> de seguros en Chile, para </a:t>
            </a:r>
            <a:r>
              <a:rPr lang="en-GB"/>
              <a:t>revisión</a:t>
            </a:r>
            <a:r>
              <a:rPr lang="en-GB"/>
              <a:t> de casos confidenciales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modelo OPEN </a:t>
            </a:r>
            <a:r>
              <a:rPr lang="en-GB"/>
              <a:t>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Muchos mensajes en LinkedIn y poco tiempo para responder &gt; Tengo un Gem en Gemini para responder esto casos (CV, requerimientos)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4fcde520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4fcde520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Proceso de Benchmarking entre distintos modelos Open Source “pequeños”  (4B-7B paràmetros)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4fcde520f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4fcde520f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Proceso de Benchmarking entre distintos modelos Open Source “pequeños”  (4B-7B paràmetros)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4fcde520f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4fcde520f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4fcde520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4fcde520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4fcde520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4fcde520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4fcde520f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4fcde520f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Recruiter Assistant 🤖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Intelligent Pre-Screening Automation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Stage 4 - Gradio Deployment and Demo</a:t>
            </a:r>
            <a:endParaRPr b="1"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From Notebook to Interactive Application</a:t>
            </a:r>
            <a:endParaRPr b="1" sz="2300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800"/>
              <a:t>Objective</a:t>
            </a:r>
            <a:r>
              <a:rPr lang="en-GB" sz="1800"/>
              <a:t>: To create a functional user interface to demonstrate the project's value and allow for real-time interaction.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800"/>
              <a:t>Implementation</a:t>
            </a:r>
            <a:r>
              <a:rPr lang="en-GB" sz="1800"/>
              <a:t>:</a:t>
            </a:r>
            <a:endParaRPr sz="18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GB" sz="1800"/>
              <a:t>The Gradio library was used, which is ideal for the rapid prototyping of Machine Learning applications.</a:t>
            </a:r>
            <a:endParaRPr sz="18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GB" sz="1800"/>
              <a:t>A wrapper function was created to connect the chat interface with the .process_recruiter_message() method of our ai_assistant object.</a:t>
            </a:r>
            <a:endParaRPr sz="18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GB" sz="1800"/>
              <a:t>The interface was designed to be intuitive, with a title, description, and usage examples.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The application runs directly from the notebook, generating a public URL for the live demo.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Stage 4 - Gradio Deployment and Demo</a:t>
            </a:r>
            <a:endParaRPr b="1"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pic>
        <p:nvPicPr>
          <p:cNvPr id="61" name="Google Shape;61;p14" title="Captura de pantalla 2025-07-21 1216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375" y="1096027"/>
            <a:ext cx="6707249" cy="3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Stage 1 - Define the Scope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GB" sz="1600"/>
              <a:t>The Problem</a:t>
            </a:r>
            <a:r>
              <a:rPr lang="en-GB" sz="1600"/>
              <a:t>: </a:t>
            </a:r>
            <a:r>
              <a:rPr lang="en-GB" sz="1460"/>
              <a:t>Manually screening recruiter messages on LinkedIn is inefficient, time-consuming, and prone to inconsistencies. A professional can receive dozens of offers, many of which are not relevant to their profile.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-GB" sz="1600"/>
              <a:t>The Solution</a:t>
            </a:r>
            <a:r>
              <a:rPr lang="en-GB" sz="1600"/>
              <a:t>: </a:t>
            </a:r>
            <a:r>
              <a:rPr lang="en-GB" sz="1460"/>
              <a:t>Develop a conversational chatbot that acts as a personal assistant. This bot:</a:t>
            </a:r>
            <a:endParaRPr sz="1460"/>
          </a:p>
          <a:p>
            <a:pPr indent="-3213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60"/>
              <a:buChar char="-"/>
            </a:pPr>
            <a:r>
              <a:rPr lang="en-GB" sz="1460"/>
              <a:t>Classifies messages based on their relevance.</a:t>
            </a:r>
            <a:endParaRPr sz="1460"/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-"/>
            </a:pPr>
            <a:r>
              <a:rPr lang="en-GB" sz="1460"/>
              <a:t>Analyzes job offers automatically.</a:t>
            </a:r>
            <a:endParaRPr sz="1460"/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0"/>
              <a:buChar char="-"/>
            </a:pPr>
            <a:r>
              <a:rPr lang="en-GB" sz="1460"/>
              <a:t>Responds coherently and professionally.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-GB" sz="1600"/>
              <a:t>Project Goal</a:t>
            </a:r>
            <a:r>
              <a:rPr lang="en-GB" sz="1600"/>
              <a:t>: </a:t>
            </a:r>
            <a:endParaRPr sz="16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460"/>
              <a:t>To create a robust, private, and efficient system using open-source language models and the RAG (Retrieval-Augmented Generation) technique to deliver a high-performance, personalized AI assistant.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Stage 2 - Benchmarking &amp; Model Selection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</a:rPr>
              <a:t>Data-Driven Selection of the Optimal Model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r>
              <a:rPr lang="en-GB"/>
              <a:t>: To identify the model with the best balance between performance (speed, quality) and resource usage (memory).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Methodology: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 open-source models were evaluated: Mistral-7B, Llama-3-8B, Phi-3-mini, and gemma-3-4b.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model was tested against 3 recruitment scenarios (Perfect Match, Generic, Wrong Match).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metrics were measured</a:t>
            </a:r>
            <a:r>
              <a:rPr lang="en-GB"/>
              <a:t>: load time, average inference time, and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Stage 2 - Benchmarking &amp; Model Selection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Data-Driven Selection of the Optimal Model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 title="open_rou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75" y="1731025"/>
            <a:ext cx="8105851" cy="35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Stage 2 - Benchmarking &amp; Model Selection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Data-Driven Selection of the Optimal Model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 title="BENCHMARK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5" y="1768389"/>
            <a:ext cx="7930551" cy="24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Stage 3 - Building the AI Assistant with RAG</a:t>
            </a:r>
            <a:endParaRPr b="1" sz="2500"/>
          </a:p>
        </p:txBody>
      </p:sp>
      <p:pic>
        <p:nvPicPr>
          <p:cNvPr id="93" name="Google Shape;93;p19" title="CORE_FLOW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777" y="1172300"/>
            <a:ext cx="4074450" cy="32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Stage 3 - Building the AI Assistant with RAG</a:t>
            </a:r>
            <a:endParaRPr b="1"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Key Components of the Object</a:t>
            </a:r>
            <a:endParaRPr b="1" sz="23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RAG Knowledge Base: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Uses sentence-transformers to create embeddings of the CV and job expectations.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Stores these vectors in a FAISS index, an ultra-fast vector database that allows for real-time similarity searches.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Input/Output Guardrails: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Dedicated instances of the Phi-3-mini model for input classification and output validation, ensuring predictable and safe behavior.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Structured Prompts: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system of prompts loaded from external files that guide each model in its specific task (classification, analysis, response, validation).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Stage 3 - Building the AI Assistant with RAG</a:t>
            </a:r>
            <a:endParaRPr b="1"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Architecture &amp; Process Logic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system utilizes a multi-model pipeline to ensure accuracy and safety at every step.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Input Guardrail </a:t>
            </a:r>
            <a:r>
              <a:rPr lang="en-GB"/>
              <a:t>(microsoft/Phi-3-mini):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/>
              <a:t>Function</a:t>
            </a:r>
            <a:r>
              <a:rPr lang="en-GB"/>
              <a:t>: Intent Detection.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/>
              <a:t>Logic</a:t>
            </a:r>
            <a:r>
              <a:rPr lang="en-GB"/>
              <a:t>: Classifies if the message is a "Concrete Offer" or "Generic." If it's generic, it automatically responds asking for more details and ends the flow.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Main Model </a:t>
            </a:r>
            <a:r>
              <a:rPr lang="en-GB"/>
              <a:t>(mistralai/Mistral-7B-Instruct-v0.3 + RAG):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/>
              <a:t>Function</a:t>
            </a:r>
            <a:r>
              <a:rPr lang="en-GB"/>
              <a:t>: Analysis and Generation.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/>
              <a:t>Logic</a:t>
            </a:r>
            <a:r>
              <a:rPr lang="en-GB"/>
              <a:t>: For concrete offers, the RAG system retrieves context from the CV. The main model uses this context to calculate a match_score and generate a draft response.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Output Guardrail </a:t>
            </a:r>
            <a:r>
              <a:rPr lang="en-GB"/>
              <a:t>(microsoft/Phi-3-mini):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/>
              <a:t>Function</a:t>
            </a:r>
            <a:r>
              <a:rPr lang="en-GB"/>
              <a:t>: Validation and Refinement.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/>
              <a:t>Logic</a:t>
            </a:r>
            <a:r>
              <a:rPr lang="en-GB"/>
              <a:t>: Reviews the response to ensure it's in the first person and has a natural tone. It corrects it iteratively if necessary.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