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99" r:id="rId3"/>
    <p:sldId id="315" r:id="rId4"/>
    <p:sldId id="316" r:id="rId5"/>
    <p:sldId id="273" r:id="rId6"/>
    <p:sldId id="274" r:id="rId7"/>
    <p:sldId id="276" r:id="rId8"/>
    <p:sldId id="327" r:id="rId9"/>
    <p:sldId id="326" r:id="rId10"/>
    <p:sldId id="329" r:id="rId11"/>
    <p:sldId id="328" r:id="rId12"/>
    <p:sldId id="331" r:id="rId13"/>
    <p:sldId id="330" r:id="rId14"/>
    <p:sldId id="333" r:id="rId15"/>
    <p:sldId id="334" r:id="rId16"/>
    <p:sldId id="335" r:id="rId17"/>
    <p:sldId id="336" r:id="rId18"/>
    <p:sldId id="337" r:id="rId19"/>
    <p:sldId id="338" r:id="rId20"/>
    <p:sldId id="341" r:id="rId21"/>
    <p:sldId id="340" r:id="rId22"/>
    <p:sldId id="342" r:id="rId23"/>
    <p:sldId id="344" r:id="rId24"/>
    <p:sldId id="343" r:id="rId25"/>
    <p:sldId id="345" r:id="rId26"/>
    <p:sldId id="346" r:id="rId27"/>
    <p:sldId id="347" r:id="rId28"/>
    <p:sldId id="349" r:id="rId29"/>
    <p:sldId id="348" r:id="rId30"/>
    <p:sldId id="277" r:id="rId31"/>
    <p:sldId id="278" r:id="rId32"/>
    <p:sldId id="279" r:id="rId33"/>
    <p:sldId id="280" r:id="rId34"/>
    <p:sldId id="281" r:id="rId35"/>
    <p:sldId id="317" r:id="rId36"/>
    <p:sldId id="318" r:id="rId37"/>
    <p:sldId id="283" r:id="rId38"/>
    <p:sldId id="284" r:id="rId39"/>
    <p:sldId id="285" r:id="rId40"/>
    <p:sldId id="319" r:id="rId41"/>
    <p:sldId id="320" r:id="rId42"/>
    <p:sldId id="321" r:id="rId43"/>
    <p:sldId id="322" r:id="rId44"/>
    <p:sldId id="323" r:id="rId45"/>
    <p:sldId id="324" r:id="rId46"/>
    <p:sldId id="291" r:id="rId47"/>
    <p:sldId id="293" r:id="rId48"/>
    <p:sldId id="294" r:id="rId49"/>
    <p:sldId id="295" r:id="rId50"/>
    <p:sldId id="296" r:id="rId51"/>
    <p:sldId id="297" r:id="rId52"/>
    <p:sldId id="298" r:id="rId53"/>
    <p:sldId id="325" r:id="rId54"/>
    <p:sldId id="300" r:id="rId55"/>
    <p:sldId id="301" r:id="rId56"/>
    <p:sldId id="314" r:id="rId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E14D-2956-44D5-815D-85642950E493}" v="39" dt="2021-04-30T15:49:0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8864-2AC1-4044-864C-0627D082DADF}" type="datetimeFigureOut">
              <a:rPr lang="es-EC" smtClean="0"/>
              <a:t>27/3/2023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A66-EA64-4F20-B115-63CB9FEC0D0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2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F99-E167-41B2-A719-FC833AB27651}" type="datetimeFigureOut">
              <a:rPr lang="es-ES" smtClean="0"/>
              <a:t>27/03/2023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ws.mongodb.com/?version=lates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reference/operator/query/#std-label-query-selector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JS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es.wikipedia.org/wiki/BSON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92190" y="1711083"/>
            <a:ext cx="66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5400" b="1" dirty="0"/>
              <a:t>BASES DE DATOS 2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91548" y="4061921"/>
            <a:ext cx="323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dirty="0"/>
              <a:t>Msig. </a:t>
            </a:r>
            <a:r>
              <a:rPr lang="es-MX" sz="2400" dirty="0"/>
              <a:t>Daniel Plúa Morán</a:t>
            </a:r>
            <a:endParaRPr lang="es-EC" sz="2400" dirty="0"/>
          </a:p>
        </p:txBody>
      </p:sp>
      <p:pic>
        <p:nvPicPr>
          <p:cNvPr id="1026" name="Picture 2" descr="Get Free Icons: Database 2 Icon. Database Icons. Application Icons.  Professional Stock Icons and Free Sets - awicons.com">
            <a:extLst>
              <a:ext uri="{FF2B5EF4-FFF2-40B4-BE49-F238E27FC236}">
                <a16:creationId xmlns:a16="http://schemas.microsoft.com/office/drawing/2014/main" id="{DDFCD9A3-E283-48DC-A206-CB030D50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39" y="848616"/>
            <a:ext cx="4607803" cy="46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93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62A7902-5E83-4AFB-ABA4-6516DBDFD466}"/>
              </a:ext>
            </a:extLst>
          </p:cNvPr>
          <p:cNvSpPr txBox="1"/>
          <p:nvPr/>
        </p:nvSpPr>
        <p:spPr>
          <a:xfrm>
            <a:off x="723274" y="392455"/>
            <a:ext cx="7716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1" dirty="0">
                <a:hlinkClick r:id="rId2"/>
              </a:rPr>
              <a:t>https://mws.mongodb.com/?version=latest</a:t>
            </a:r>
            <a:endParaRPr lang="es-EC" sz="2800" b="1" dirty="0"/>
          </a:p>
          <a:p>
            <a:endParaRPr lang="es-EC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EEC78B-5E08-46B0-8437-178F23B4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8"/>
            <a:ext cx="12192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2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28111DF-5668-46E6-8B26-B43E7D6EB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97025"/>
              </p:ext>
            </p:extLst>
          </p:nvPr>
        </p:nvGraphicFramePr>
        <p:xfrm>
          <a:off x="812045" y="286814"/>
          <a:ext cx="7419975" cy="2560320"/>
        </p:xfrm>
        <a:graphic>
          <a:graphicData uri="http://schemas.openxmlformats.org/drawingml/2006/table">
            <a:tbl>
              <a:tblPr/>
              <a:tblGrid>
                <a:gridCol w="7419975">
                  <a:extLst>
                    <a:ext uri="{9D8B030D-6E8A-4147-A177-3AD203B41FA5}">
                      <a16:colId xmlns:a16="http://schemas.microsoft.com/office/drawing/2014/main" val="5490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</a:rPr>
                        <a:t>insertMany</a:t>
                      </a:r>
                      <a:r>
                        <a:rPr lang="es-EC" dirty="0">
                          <a:effectLst/>
                        </a:rPr>
                        <a:t>([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5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b="1" dirty="0" err="1">
                          <a:solidFill>
                            <a:srgbClr val="12824D"/>
                          </a:solidFill>
                          <a:effectLst/>
                        </a:rPr>
                        <a:t>journal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25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s-EC" dirty="0">
                          <a:effectLst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14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21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s-EC" dirty="0">
                          <a:effectLst/>
                        </a:rPr>
                        <a:t> },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s-EC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83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50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7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b="1" dirty="0" err="1">
                          <a:solidFill>
                            <a:srgbClr val="12824D"/>
                          </a:solidFill>
                          <a:effectLst/>
                        </a:rPr>
                        <a:t>paper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100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s-EC" dirty="0">
                          <a:effectLst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s-EC" dirty="0">
                          <a:effectLst/>
                        </a:rPr>
                        <a:t>,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s-EC" dirty="0">
                          <a:effectLst/>
                        </a:rPr>
                        <a:t> },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s-EC" dirty="0">
                          <a:effectLst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s-EC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3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75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22.85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18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45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15.25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73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</a:rPr>
                        <a:t>]);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5581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B1BAE6B-5B79-47D0-AEC7-47B6B32C6662}"/>
              </a:ext>
            </a:extLst>
          </p:cNvPr>
          <p:cNvSpPr txBox="1"/>
          <p:nvPr/>
        </p:nvSpPr>
        <p:spPr>
          <a:xfrm>
            <a:off x="377330" y="2921885"/>
            <a:ext cx="596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Condicionales: 	{ &lt;field1&gt;: &lt;value1&gt;, ... 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72C703-78A3-4DAE-AE84-C6180C79AAFE}"/>
              </a:ext>
            </a:extLst>
          </p:cNvPr>
          <p:cNvSpPr txBox="1"/>
          <p:nvPr/>
        </p:nvSpPr>
        <p:spPr>
          <a:xfrm>
            <a:off x="948128" y="34568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 err="1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db.inventory.</a:t>
            </a:r>
            <a:r>
              <a:rPr lang="es-EC" b="0" i="0" dirty="0" err="1">
                <a:solidFill>
                  <a:srgbClr val="016EE9"/>
                </a:solidFill>
                <a:effectLst/>
                <a:latin typeface="Source Code Pro" panose="020B0604020202020204" pitchFamily="49" charset="0"/>
              </a:rPr>
              <a:t>find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(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604020202020204" pitchFamily="49" charset="0"/>
              </a:rPr>
              <a:t>status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: </a:t>
            </a:r>
            <a:r>
              <a:rPr lang="es-EC" b="1" i="0" dirty="0">
                <a:solidFill>
                  <a:srgbClr val="12824D"/>
                </a:solidFill>
                <a:effectLst/>
                <a:latin typeface="Source Code Pro" panose="020B0604020202020204" pitchFamily="49" charset="0"/>
              </a:rPr>
              <a:t>"D"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604020202020204" pitchFamily="49" charset="0"/>
              </a:rPr>
              <a:t> } ) </a:t>
            </a:r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60164C-C3D2-4321-95EA-C89C51DF6C8B}"/>
              </a:ext>
            </a:extLst>
          </p:cNvPr>
          <p:cNvSpPr txBox="1"/>
          <p:nvPr/>
        </p:nvSpPr>
        <p:spPr>
          <a:xfrm>
            <a:off x="948128" y="4435934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Query and Projection Operators — MongoDB Manual</a:t>
            </a:r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1D7759-1581-4C61-8182-353A138E6015}"/>
              </a:ext>
            </a:extLst>
          </p:cNvPr>
          <p:cNvSpPr txBox="1"/>
          <p:nvPr/>
        </p:nvSpPr>
        <p:spPr>
          <a:xfrm>
            <a:off x="413479" y="4019958"/>
            <a:ext cx="933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Condicionales con operadores: 	{ &lt;field1&gt;: { &lt;operator1&gt;: &lt;value1&gt; }, ... 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E123ED-3340-43C7-B6B8-0028073D9511}"/>
              </a:ext>
            </a:extLst>
          </p:cNvPr>
          <p:cNvSpPr txBox="1"/>
          <p:nvPr/>
        </p:nvSpPr>
        <p:spPr>
          <a:xfrm>
            <a:off x="948128" y="4999024"/>
            <a:ext cx="852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db.inventory.</a:t>
            </a:r>
            <a:r>
              <a:rPr lang="en-US" b="0" i="0" dirty="0" err="1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find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( { </a:t>
            </a:r>
            <a:r>
              <a:rPr lang="en-US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{ </a:t>
            </a:r>
            <a:r>
              <a:rPr lang="en-US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$in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[ </a:t>
            </a:r>
            <a:r>
              <a:rPr lang="en-US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"D"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] } } 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896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B79C3-44E6-4F18-A254-B86B221E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38" y="920581"/>
            <a:ext cx="4781862" cy="24622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db.COLLECTION_NAME.drop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0C9594-51BD-40DB-AED2-C0FE9684439A}"/>
              </a:ext>
            </a:extLst>
          </p:cNvPr>
          <p:cNvSpPr txBox="1"/>
          <p:nvPr/>
        </p:nvSpPr>
        <p:spPr>
          <a:xfrm>
            <a:off x="389744" y="509666"/>
            <a:ext cx="527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Eliminar colecciones</a:t>
            </a:r>
            <a:endParaRPr lang="es-EC" sz="20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413F05-F479-45E8-A003-33B39DD5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38" y="2227913"/>
            <a:ext cx="7095344" cy="58477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400" b="1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db.empleados.remove</a:t>
            </a:r>
            <a:r>
              <a:rPr kumimoji="0" lang="es-EC" altLang="es-EC" sz="14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({"cedula" : "123456"});</a:t>
            </a:r>
            <a:br>
              <a:rPr kumimoji="0" lang="es-EC" altLang="es-EC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728703-9F43-45B8-84F3-318B732C6FF6}"/>
              </a:ext>
            </a:extLst>
          </p:cNvPr>
          <p:cNvSpPr txBox="1"/>
          <p:nvPr/>
        </p:nvSpPr>
        <p:spPr>
          <a:xfrm>
            <a:off x="389744" y="1663091"/>
            <a:ext cx="527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Eliminar documentos</a:t>
            </a:r>
            <a:endParaRPr lang="es-EC" sz="2000" b="1" dirty="0"/>
          </a:p>
        </p:txBody>
      </p:sp>
      <p:pic>
        <p:nvPicPr>
          <p:cNvPr id="2052" name="Picture 4" descr="Qué Es MongoDB? | MongoDB">
            <a:extLst>
              <a:ext uri="{FF2B5EF4-FFF2-40B4-BE49-F238E27FC236}">
                <a16:creationId xmlns:a16="http://schemas.microsoft.com/office/drawing/2014/main" id="{0690045F-5CA4-40B4-BF27-46676E9AD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88" y="2063201"/>
            <a:ext cx="3885550" cy="37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7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A16FF4-BDE2-4B4C-B5F1-0BE9DA0A3B55}"/>
              </a:ext>
            </a:extLst>
          </p:cNvPr>
          <p:cNvSpPr txBox="1"/>
          <p:nvPr/>
        </p:nvSpPr>
        <p:spPr>
          <a:xfrm>
            <a:off x="479685" y="464695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AND</a:t>
            </a:r>
            <a:endParaRPr lang="es-EC" sz="21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AF1E43-2037-4B06-B90C-B85222BA8A3D}"/>
              </a:ext>
            </a:extLst>
          </p:cNvPr>
          <p:cNvSpPr txBox="1"/>
          <p:nvPr/>
        </p:nvSpPr>
        <p:spPr>
          <a:xfrm>
            <a:off x="1113020" y="1093405"/>
            <a:ext cx="8180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 err="1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db.inventory.</a:t>
            </a:r>
            <a:r>
              <a:rPr lang="es-EC" b="0" i="0" dirty="0" err="1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find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(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s-EC" b="1" i="0" dirty="0">
                <a:solidFill>
                  <a:srgbClr val="12824D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s-EC" b="0" i="0" dirty="0" err="1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qty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{ </a:t>
            </a:r>
            <a:r>
              <a:rPr lang="es-EC" b="0" i="0" dirty="0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es-EC" b="0" i="0" dirty="0" err="1">
                <a:solidFill>
                  <a:srgbClr val="D83713"/>
                </a:solidFill>
                <a:effectLst/>
                <a:latin typeface="Source Code Pro" panose="020B0509030403020204" pitchFamily="49" charset="0"/>
              </a:rPr>
              <a:t>lt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s-EC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r>
              <a:rPr lang="es-EC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} } )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18102A-7D50-431A-BF75-D73EADC21D67}"/>
              </a:ext>
            </a:extLst>
          </p:cNvPr>
          <p:cNvSpPr txBox="1"/>
          <p:nvPr/>
        </p:nvSpPr>
        <p:spPr>
          <a:xfrm>
            <a:off x="479685" y="2206579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OR</a:t>
            </a:r>
            <a:endParaRPr lang="es-EC" sz="2100" b="1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DCE715A-CBF9-434B-A9CB-E5DEFC3E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6559"/>
              </p:ext>
            </p:extLst>
          </p:nvPr>
        </p:nvGraphicFramePr>
        <p:xfrm>
          <a:off x="1113020" y="2786123"/>
          <a:ext cx="10399426" cy="365760"/>
        </p:xfrm>
        <a:graphic>
          <a:graphicData uri="http://schemas.openxmlformats.org/drawingml/2006/table">
            <a:tbl>
              <a:tblPr/>
              <a:tblGrid>
                <a:gridCol w="10399426">
                  <a:extLst>
                    <a:ext uri="{9D8B030D-6E8A-4147-A177-3AD203B41FA5}">
                      <a16:colId xmlns:a16="http://schemas.microsoft.com/office/drawing/2014/main" val="995936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find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or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[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status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b="1" dirty="0">
                          <a:solidFill>
                            <a:srgbClr val="12824D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"A"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},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qty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lt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30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} ] } 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99181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2C7CC8E-4DED-41EA-8462-84127CC5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56779"/>
              </p:ext>
            </p:extLst>
          </p:nvPr>
        </p:nvGraphicFramePr>
        <p:xfrm>
          <a:off x="1628696" y="4488596"/>
          <a:ext cx="8354753" cy="1463040"/>
        </p:xfrm>
        <a:graphic>
          <a:graphicData uri="http://schemas.openxmlformats.org/drawingml/2006/table">
            <a:tbl>
              <a:tblPr/>
              <a:tblGrid>
                <a:gridCol w="8354753">
                  <a:extLst>
                    <a:ext uri="{9D8B030D-6E8A-4147-A177-3AD203B41FA5}">
                      <a16:colId xmlns:a16="http://schemas.microsoft.com/office/drawing/2014/main" val="3803821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 err="1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db.inventory.</a:t>
                      </a:r>
                      <a:r>
                        <a:rPr lang="es-EC" dirty="0" err="1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find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 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status</a:t>
                      </a:r>
                      <a:r>
                        <a:rPr lang="es-EC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b="1">
                          <a:solidFill>
                            <a:srgbClr val="12824D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"A"</a:t>
                      </a:r>
                      <a:r>
                        <a:rPr lang="es-EC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67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or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[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qty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{ </a:t>
                      </a:r>
                      <a:r>
                        <a:rPr lang="es-EC" dirty="0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$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lt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30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}, { </a:t>
                      </a:r>
                      <a:r>
                        <a:rPr lang="es-EC" dirty="0" err="1">
                          <a:solidFill>
                            <a:srgbClr val="D83713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item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s-EC" dirty="0">
                          <a:solidFill>
                            <a:srgbClr val="016EE9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/^p/</a:t>
                      </a:r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} ]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6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C" dirty="0"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} 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1138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0254E5A-2BCF-4DFF-95B9-004FED857E0E}"/>
              </a:ext>
            </a:extLst>
          </p:cNvPr>
          <p:cNvSpPr txBox="1"/>
          <p:nvPr/>
        </p:nvSpPr>
        <p:spPr>
          <a:xfrm>
            <a:off x="479685" y="3765036"/>
            <a:ext cx="5231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100" b="1" dirty="0"/>
              <a:t>Condicionales compuestas con OR y AND</a:t>
            </a:r>
            <a:endParaRPr lang="es-EC" sz="2100" b="1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870706D-E123-4FB6-89B3-2AA61EBC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02033"/>
              </p:ext>
            </p:extLst>
          </p:nvPr>
        </p:nvGraphicFramePr>
        <p:xfrm>
          <a:off x="5376472" y="3819492"/>
          <a:ext cx="6135974" cy="640080"/>
        </p:xfrm>
        <a:graphic>
          <a:graphicData uri="http://schemas.openxmlformats.org/drawingml/2006/table">
            <a:tbl>
              <a:tblPr/>
              <a:tblGrid>
                <a:gridCol w="6135974">
                  <a:extLst>
                    <a:ext uri="{9D8B030D-6E8A-4147-A177-3AD203B41FA5}">
                      <a16:colId xmlns:a16="http://schemas.microsoft.com/office/drawing/2014/main" val="3274715775"/>
                    </a:ext>
                  </a:extLst>
                </a:gridCol>
              </a:tblGrid>
              <a:tr h="35343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SELECT</a:t>
                      </a:r>
                      <a:r>
                        <a:rPr lang="en-US" dirty="0">
                          <a:effectLst/>
                        </a:rPr>
                        <a:t> *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FROM</a:t>
                      </a:r>
                      <a:r>
                        <a:rPr lang="en-US" dirty="0">
                          <a:effectLst/>
                        </a:rPr>
                        <a:t> inventory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WHERE</a:t>
                      </a:r>
                      <a:r>
                        <a:rPr lang="en-US" dirty="0">
                          <a:effectLst/>
                        </a:rPr>
                        <a:t> status = "A"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AND</a:t>
                      </a:r>
                      <a:r>
                        <a:rPr lang="en-US" dirty="0">
                          <a:effectLst/>
                        </a:rPr>
                        <a:t> ( qty &lt;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effectLst/>
                        </a:rPr>
                        <a:t> item </a:t>
                      </a:r>
                      <a:r>
                        <a:rPr lang="en-US" dirty="0">
                          <a:solidFill>
                            <a:srgbClr val="CC3887"/>
                          </a:solidFill>
                          <a:effectLst/>
                        </a:rPr>
                        <a:t>LIKE</a:t>
                      </a:r>
                      <a:r>
                        <a:rPr lang="en-US" dirty="0">
                          <a:effectLst/>
                        </a:rPr>
                        <a:t> "p%")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9573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E60C9-D356-401E-8BDB-BB9BA312A521}"/>
              </a:ext>
            </a:extLst>
          </p:cNvPr>
          <p:cNvSpPr txBox="1"/>
          <p:nvPr/>
        </p:nvSpPr>
        <p:spPr>
          <a:xfrm>
            <a:off x="4515787" y="2142026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inventory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status = "A"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OR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qty &lt; </a:t>
            </a:r>
            <a:r>
              <a:rPr lang="en-US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endParaRPr lang="es-EC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9125AD-D7EB-4537-B570-66CE79C7ECFF}"/>
              </a:ext>
            </a:extLst>
          </p:cNvPr>
          <p:cNvSpPr txBox="1"/>
          <p:nvPr/>
        </p:nvSpPr>
        <p:spPr>
          <a:xfrm>
            <a:off x="4665688" y="293043"/>
            <a:ext cx="4343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inventory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status = "A" </a:t>
            </a:r>
            <a:r>
              <a:rPr lang="en-US" b="0" i="0" dirty="0">
                <a:solidFill>
                  <a:srgbClr val="CC3887"/>
                </a:solidFill>
                <a:effectLst/>
                <a:latin typeface="Source Code Pro" panose="020B0509030403020204" pitchFamily="49" charset="0"/>
              </a:rPr>
              <a:t>OR</a:t>
            </a:r>
            <a:r>
              <a:rPr lang="en-US" b="0" i="0" dirty="0">
                <a:solidFill>
                  <a:srgbClr val="001E2B"/>
                </a:solidFill>
                <a:effectLst/>
                <a:latin typeface="Source Code Pro" panose="020B0509030403020204" pitchFamily="49" charset="0"/>
              </a:rPr>
              <a:t> qty &lt; </a:t>
            </a:r>
            <a:r>
              <a:rPr lang="en-US" b="0" i="0" dirty="0">
                <a:solidFill>
                  <a:srgbClr val="016EE9"/>
                </a:solidFill>
                <a:effectLst/>
                <a:latin typeface="Source Code Pro" panose="020B0509030403020204" pitchFamily="49" charset="0"/>
              </a:rPr>
              <a:t>30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8887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200" y="150602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UpdateOne</a:t>
            </a:r>
            <a:endParaRPr lang="es-MX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975609" y="4890312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actualizar 2 campos más en el mismo comando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0700D9-EAD1-45A2-B681-BF98B4B74A8F}"/>
              </a:ext>
            </a:extLst>
          </p:cNvPr>
          <p:cNvSpPr txBox="1"/>
          <p:nvPr/>
        </p:nvSpPr>
        <p:spPr>
          <a:xfrm>
            <a:off x="1836917" y="2259448"/>
            <a:ext cx="91402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db.inventory.updateOne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:"notebook"}}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new_notebook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8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200" y="150602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UpdateMany</a:t>
            </a:r>
            <a:endParaRPr lang="es-MX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975609" y="489031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los documentos con status 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C7DB8-922A-4779-AB2B-93D697D4E6CE}"/>
              </a:ext>
            </a:extLst>
          </p:cNvPr>
          <p:cNvSpPr txBox="1"/>
          <p:nvPr/>
        </p:nvSpPr>
        <p:spPr>
          <a:xfrm>
            <a:off x="1525873" y="2397948"/>
            <a:ext cx="91402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db.inventory.updateMany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{status:{$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:"D"}}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new_field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77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1D53-4719-43FD-9668-BA3F5790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Update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209F1-A7FF-42EF-B083-6E732DCE5852}"/>
              </a:ext>
            </a:extLst>
          </p:cNvPr>
          <p:cNvSpPr txBox="1"/>
          <p:nvPr/>
        </p:nvSpPr>
        <p:spPr>
          <a:xfrm>
            <a:off x="838199" y="1506022"/>
            <a:ext cx="10014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 err="1"/>
              <a:t>Upsert</a:t>
            </a:r>
            <a:r>
              <a:rPr lang="es-MX" sz="2400" b="1" dirty="0"/>
              <a:t>: </a:t>
            </a:r>
            <a:r>
              <a:rPr lang="es-MX" sz="2400" dirty="0"/>
              <a:t>en caso sea true sino existe algún campo con esa condición inserta uno con los valores de set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92DA46-5931-4DED-8C50-48E351F04609}"/>
              </a:ext>
            </a:extLst>
          </p:cNvPr>
          <p:cNvSpPr txBox="1"/>
          <p:nvPr/>
        </p:nvSpPr>
        <p:spPr>
          <a:xfrm>
            <a:off x="1005590" y="5505865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Ejercicio: los documentos con status 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C7DB8-922A-4779-AB2B-93D697D4E6CE}"/>
              </a:ext>
            </a:extLst>
          </p:cNvPr>
          <p:cNvSpPr txBox="1"/>
          <p:nvPr/>
        </p:nvSpPr>
        <p:spPr>
          <a:xfrm>
            <a:off x="1525873" y="2397948"/>
            <a:ext cx="91402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db.inventory.updateOne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:{$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:“Daniel"}} 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{$set:{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"new_field1“,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70}},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s-EC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true} </a:t>
            </a:r>
          </a:p>
          <a:p>
            <a:r>
              <a:rPr lang="es-EC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65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82A3E-D8D6-449D-95AB-65CC954A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365126"/>
            <a:ext cx="2548327" cy="789118"/>
          </a:xfrm>
        </p:spPr>
        <p:txBody>
          <a:bodyPr>
            <a:normAutofit/>
          </a:bodyPr>
          <a:lstStyle/>
          <a:p>
            <a:r>
              <a:rPr lang="es-MX" sz="3200" dirty="0"/>
              <a:t>Agregaciones</a:t>
            </a:r>
            <a:endParaRPr lang="es-EC" sz="3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B3081B0-ACDF-463C-BB7E-0514B89E2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9249"/>
              </p:ext>
            </p:extLst>
          </p:nvPr>
        </p:nvGraphicFramePr>
        <p:xfrm>
          <a:off x="3684704" y="690516"/>
          <a:ext cx="5489276" cy="5476968"/>
        </p:xfrm>
        <a:graphic>
          <a:graphicData uri="http://schemas.openxmlformats.org/drawingml/2006/table">
            <a:tbl>
              <a:tblPr/>
              <a:tblGrid>
                <a:gridCol w="5489276">
                  <a:extLst>
                    <a:ext uri="{9D8B030D-6E8A-4147-A177-3AD203B41FA5}">
                      <a16:colId xmlns:a16="http://schemas.microsoft.com/office/drawing/2014/main" val="3002849027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s-EC" sz="1600" dirty="0" err="1">
                          <a:effectLst/>
                        </a:rPr>
                        <a:t>db.orders.</a:t>
                      </a:r>
                      <a:r>
                        <a:rPr lang="es-EC" sz="1600" dirty="0" err="1">
                          <a:solidFill>
                            <a:srgbClr val="016EE9"/>
                          </a:solidFill>
                          <a:effectLst/>
                        </a:rPr>
                        <a:t>insertMany</a:t>
                      </a:r>
                      <a:r>
                        <a:rPr lang="es-EC" sz="1600" dirty="0">
                          <a:effectLst/>
                        </a:rPr>
                        <a:t>( [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1659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"Pepperoni"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"small"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19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8891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dirty="0" err="1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 dirty="0">
                          <a:effectLst/>
                        </a:rPr>
                        <a:t>: </a:t>
                      </a:r>
                      <a:r>
                        <a:rPr lang="fr-FR" sz="1600" dirty="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>
                          <a:solidFill>
                            <a:srgbClr val="D83713"/>
                          </a:solidFill>
                          <a:effectLst/>
                        </a:rPr>
                        <a:t>date</a:t>
                      </a:r>
                      <a:r>
                        <a:rPr lang="fr-FR" sz="1600" dirty="0">
                          <a:effectLst/>
                        </a:rPr>
                        <a:t>: </a:t>
                      </a:r>
                      <a:r>
                        <a:rPr lang="fr-FR" sz="1600" dirty="0" err="1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 dirty="0">
                          <a:effectLst/>
                        </a:rPr>
                        <a:t>( </a:t>
                      </a:r>
                      <a:r>
                        <a:rPr lang="fr-FR" sz="1600" b="1" dirty="0">
                          <a:solidFill>
                            <a:srgbClr val="12824D"/>
                          </a:solidFill>
                          <a:effectLst/>
                        </a:rPr>
                        <a:t>"2021-03-13T08:14:30Z"</a:t>
                      </a:r>
                      <a:r>
                        <a:rPr lang="fr-FR" sz="1600" dirty="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8247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"Pepperoni"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"medium"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20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8382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 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20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"2021-03-13T09:13:24Z"</a:t>
                      </a:r>
                      <a:r>
                        <a:rPr lang="fr-FR" sz="160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5884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"Pepperoni"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"large"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21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1648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 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"2021-03-17T09:22:12Z"</a:t>
                      </a:r>
                      <a:r>
                        <a:rPr lang="fr-FR" sz="160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5477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"Cheese"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"small"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12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5862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dirty="0" err="1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 dirty="0">
                          <a:effectLst/>
                        </a:rPr>
                        <a:t>: </a:t>
                      </a:r>
                      <a:r>
                        <a:rPr lang="fr-FR" sz="1600" dirty="0">
                          <a:solidFill>
                            <a:srgbClr val="016EE9"/>
                          </a:solidFill>
                          <a:effectLst/>
                        </a:rPr>
                        <a:t>15</a:t>
                      </a:r>
                      <a:r>
                        <a:rPr lang="fr-FR" sz="1600" dirty="0">
                          <a:effectLst/>
                        </a:rPr>
                        <a:t>, date : </a:t>
                      </a:r>
                      <a:r>
                        <a:rPr lang="fr-FR" sz="1600" dirty="0" err="1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 dirty="0">
                          <a:effectLst/>
                        </a:rPr>
                        <a:t>( </a:t>
                      </a:r>
                      <a:r>
                        <a:rPr lang="fr-FR" sz="1600" b="1" dirty="0">
                          <a:solidFill>
                            <a:srgbClr val="12824D"/>
                          </a:solidFill>
                          <a:effectLst/>
                        </a:rPr>
                        <a:t>"2021-03-13T11:21:39.736Z"</a:t>
                      </a:r>
                      <a:r>
                        <a:rPr lang="fr-FR" sz="1600" dirty="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23682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4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"Cheese"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"medium"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13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60156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50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"2022-01-12T21:23:13.331Z"</a:t>
                      </a:r>
                      <a:r>
                        <a:rPr lang="fr-FR" sz="160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3880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5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"Cheese"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"large"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14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5285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dirty="0" err="1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 dirty="0">
                          <a:effectLst/>
                        </a:rPr>
                        <a:t>: </a:t>
                      </a:r>
                      <a:r>
                        <a:rPr lang="fr-FR" sz="1600" dirty="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fr-FR" sz="1600" dirty="0">
                          <a:effectLst/>
                        </a:rPr>
                        <a:t>, date : </a:t>
                      </a:r>
                      <a:r>
                        <a:rPr lang="fr-FR" sz="1600" dirty="0" err="1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 dirty="0">
                          <a:effectLst/>
                        </a:rPr>
                        <a:t>( </a:t>
                      </a:r>
                      <a:r>
                        <a:rPr lang="fr-FR" sz="1600" b="1" dirty="0">
                          <a:solidFill>
                            <a:srgbClr val="12824D"/>
                          </a:solidFill>
                          <a:effectLst/>
                        </a:rPr>
                        <a:t>"2022-01-12T05:08:13Z"</a:t>
                      </a:r>
                      <a:r>
                        <a:rPr lang="fr-FR" sz="1600" dirty="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801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6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"Vegan"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"small"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17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6084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 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"2021-01-13T05:08:13Z"</a:t>
                      </a:r>
                      <a:r>
                        <a:rPr lang="fr-FR" sz="1600">
                          <a:effectLst/>
                        </a:rPr>
                        <a:t> ) },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6503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{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7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"Vegan"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 b="1">
                          <a:solidFill>
                            <a:srgbClr val="12824D"/>
                          </a:solidFill>
                          <a:effectLst/>
                        </a:rPr>
                        <a:t>"medium"</a:t>
                      </a:r>
                      <a:r>
                        <a:rPr lang="en-US" sz="1600"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D83713"/>
                          </a:solidFill>
                          <a:effectLst/>
                        </a:rPr>
                        <a:t>price</a:t>
                      </a:r>
                      <a:r>
                        <a:rPr lang="en-US" sz="1600">
                          <a:effectLst/>
                        </a:rPr>
                        <a:t>: </a:t>
                      </a:r>
                      <a:r>
                        <a:rPr lang="en-US" sz="1600">
                          <a:solidFill>
                            <a:srgbClr val="016EE9"/>
                          </a:solidFill>
                          <a:effectLst/>
                        </a:rPr>
                        <a:t>18</a:t>
                      </a:r>
                      <a:r>
                        <a:rPr lang="en-US" sz="1600">
                          <a:effectLst/>
                        </a:rPr>
                        <a:t>,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7133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>
                          <a:solidFill>
                            <a:srgbClr val="D83713"/>
                          </a:solidFill>
                          <a:effectLst/>
                        </a:rPr>
                        <a:t>quantity</a:t>
                      </a:r>
                      <a:r>
                        <a:rPr lang="fr-FR" sz="1600">
                          <a:effectLst/>
                        </a:rPr>
                        <a:t>: </a:t>
                      </a:r>
                      <a:r>
                        <a:rPr lang="fr-FR" sz="1600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fr-FR" sz="1600">
                          <a:effectLst/>
                        </a:rPr>
                        <a:t>, date : </a:t>
                      </a:r>
                      <a:r>
                        <a:rPr lang="fr-FR" sz="1600">
                          <a:solidFill>
                            <a:srgbClr val="001E2B"/>
                          </a:solidFill>
                          <a:effectLst/>
                        </a:rPr>
                        <a:t>ISODate</a:t>
                      </a:r>
                      <a:r>
                        <a:rPr lang="fr-FR" sz="1600">
                          <a:effectLst/>
                        </a:rPr>
                        <a:t>( </a:t>
                      </a:r>
                      <a:r>
                        <a:rPr lang="fr-FR" sz="1600" b="1">
                          <a:solidFill>
                            <a:srgbClr val="12824D"/>
                          </a:solidFill>
                          <a:effectLst/>
                        </a:rPr>
                        <a:t>"2021-01-13T05:10:13Z"</a:t>
                      </a:r>
                      <a:r>
                        <a:rPr lang="fr-FR" sz="1600">
                          <a:effectLst/>
                        </a:rPr>
                        <a:t> ) }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9897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s-EC" sz="1600" dirty="0">
                          <a:effectLst/>
                        </a:rPr>
                        <a:t>] )</a:t>
                      </a:r>
                    </a:p>
                  </a:txBody>
                  <a:tcPr marL="100725" marR="10072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1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1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94EE-80CF-4A36-A27A-FF012952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F6D80-5D98-41BA-9A1B-818FB0A0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1495842"/>
            <a:ext cx="10515600" cy="1325563"/>
          </a:xfrm>
        </p:spPr>
        <p:txBody>
          <a:bodyPr/>
          <a:lstStyle/>
          <a:p>
            <a:r>
              <a:rPr lang="es-MX" dirty="0"/>
              <a:t>Las operaciones de agregación son herramientas de MQL que nos ayudan a procesar documentos y retornar resultados calculados</a:t>
            </a:r>
            <a:endParaRPr lang="es-EC" dirty="0"/>
          </a:p>
        </p:txBody>
      </p:sp>
      <p:pic>
        <p:nvPicPr>
          <p:cNvPr id="2050" name="Picture 2" descr="Cómo diseñar grandes variables en bases de datos multidimensionales">
            <a:extLst>
              <a:ext uri="{FF2B5EF4-FFF2-40B4-BE49-F238E27FC236}">
                <a16:creationId xmlns:a16="http://schemas.microsoft.com/office/drawing/2014/main" id="{ED9E6043-1BAD-432E-8C0F-0CA57ED1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23" y="2724529"/>
            <a:ext cx="6117153" cy="28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0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94EE-80CF-4A36-A27A-FF012952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F6D80-5D98-41BA-9A1B-818FB0A0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1495842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Las operaciones de agregaciones se pueden realizar de dos formas: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Métodos de agregación de propósito único.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098" name="Picture 2" descr="MongoDB [3]. Lookup, agregaciones, indexaciones, MapReduce y un ejemplo de  implementación con java y spring">
            <a:extLst>
              <a:ext uri="{FF2B5EF4-FFF2-40B4-BE49-F238E27FC236}">
                <a16:creationId xmlns:a16="http://schemas.microsoft.com/office/drawing/2014/main" id="{DBD519DD-751D-4CE8-96C6-39283DCC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08" y="204712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7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5833" y="1388074"/>
            <a:ext cx="5041692" cy="1289154"/>
          </a:xfrm>
        </p:spPr>
        <p:txBody>
          <a:bodyPr>
            <a:normAutofit/>
          </a:bodyPr>
          <a:lstStyle/>
          <a:p>
            <a:r>
              <a:rPr lang="es-ES" altLang="es-MX" b="1" dirty="0"/>
              <a:t>MongoDB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7F9E4-BF64-435D-BA20-9139201D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96453"/>
            <a:ext cx="7200275" cy="19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97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DF6-43A8-4FD6-953F-53D3DEA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EF8D5-A39E-4322-8DE9-67859276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57221"/>
          </a:xfrm>
        </p:spPr>
        <p:txBody>
          <a:bodyPr/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El patrón de tuberías consta de una o más etapas, en donde cada etapa realiza una operación con los datos de entrada y la salida o resultado se la entrega a la siguiente etapa para su procesamiento.</a:t>
            </a:r>
            <a:endParaRPr lang="es-EC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129AFF-AD8C-483B-B5C3-019851B5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2" y="3282846"/>
            <a:ext cx="7550983" cy="23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6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DF6-43A8-4FD6-953F-53D3DEA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EF8D5-A39E-4322-8DE9-67859276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46823" cy="28513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Operadores más utilizados en tuberías: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Filtrado de documentos con criterios: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$match.</a:t>
            </a:r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Orden de documentos: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</a:t>
            </a:r>
            <a:r>
              <a:rPr lang="es-MX" sz="2400" b="1" i="0" dirty="0" err="1">
                <a:solidFill>
                  <a:srgbClr val="292929"/>
                </a:solidFill>
                <a:effectLst/>
                <a:latin typeface="source-serif-pro"/>
              </a:rPr>
              <a:t>sort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Selección de campos en específico: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</a:t>
            </a:r>
            <a:r>
              <a:rPr lang="es-MX" sz="2400" b="1" i="0" dirty="0" err="1">
                <a:solidFill>
                  <a:srgbClr val="292929"/>
                </a:solidFill>
                <a:effectLst/>
                <a:latin typeface="source-serif-pro"/>
              </a:rPr>
              <a:t>project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Agrupación de documentos: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</a:t>
            </a:r>
            <a:r>
              <a:rPr lang="es-MX" sz="2400" b="1" i="0" dirty="0" err="1">
                <a:solidFill>
                  <a:srgbClr val="292929"/>
                </a:solidFill>
                <a:effectLst/>
                <a:latin typeface="source-serif-pro"/>
              </a:rPr>
              <a:t>group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79776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DF6-43A8-4FD6-953F-53D3DEA8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216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EF8D5-A39E-4322-8DE9-67859276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314"/>
            <a:ext cx="8740515" cy="2851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600" dirty="0"/>
              <a:t>Ejemplo 1</a:t>
            </a:r>
          </a:p>
          <a:p>
            <a:pPr marL="0" indent="0">
              <a:buNone/>
            </a:pP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db.orders.aggregate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[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$match: { 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‘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 }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 _id: "$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totalQuantity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 $sum: "$</a:t>
            </a:r>
            <a:r>
              <a:rPr lang="es-EC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} }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s-EC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AD28E1-485F-4202-8606-B8C42E8B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013" y="3897170"/>
            <a:ext cx="6556177" cy="16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8DF6-43A8-4FD6-953F-53D3DEA8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216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292929"/>
                </a:solidFill>
                <a:effectLst/>
                <a:latin typeface="source-serif-pro"/>
              </a:rPr>
              <a:t>Tuberías y transformaciones. </a:t>
            </a:r>
            <a:endParaRPr lang="es-EC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5200A2-ECD7-4C83-8B87-140B253C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082" y="837504"/>
            <a:ext cx="3949799" cy="5182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49990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("usuarios");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db.usuarios.insertMany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nombre: "Diego",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email: "diego@example.com",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edad: 27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nombre: "Franco",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email: "franco@example.com",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edad: 20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nombre: "Juan",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email: "juan@example.com",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edad: 40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kumimoji="0" lang="es-EC" altLang="es-EC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s-EC" altLang="es-EC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85D-2A8E-46E8-B13E-948765C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r>
              <a:rPr lang="es-EC" b="1" i="0" dirty="0">
                <a:solidFill>
                  <a:srgbClr val="292929"/>
                </a:solidFill>
                <a:effectLst/>
                <a:latin typeface="sohne"/>
              </a:rPr>
              <a:t>Filtrado de documentos con criterios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7EB3E-420B-4AD9-816D-44ACEB80FBA5}"/>
              </a:ext>
            </a:extLst>
          </p:cNvPr>
          <p:cNvSpPr txBox="1"/>
          <p:nvPr/>
        </p:nvSpPr>
        <p:spPr>
          <a:xfrm>
            <a:off x="868181" y="1132799"/>
            <a:ext cx="82708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Para filtrar los documentos que coinciden con las condiciones especificadas se utiliza el operador </a:t>
            </a:r>
            <a:r>
              <a:rPr lang="es-MX" sz="2400" b="1" i="0" dirty="0">
                <a:solidFill>
                  <a:srgbClr val="292929"/>
                </a:solidFill>
                <a:effectLst/>
                <a:latin typeface="source-serif-pro"/>
              </a:rPr>
              <a:t>$match</a:t>
            </a: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br>
              <a:rPr lang="es-MX" sz="2400" dirty="0"/>
            </a:br>
            <a:endParaRPr lang="es-EC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B0459B-CC16-439F-9B46-E1070E9097AA}"/>
              </a:ext>
            </a:extLst>
          </p:cNvPr>
          <p:cNvSpPr txBox="1"/>
          <p:nvPr/>
        </p:nvSpPr>
        <p:spPr>
          <a:xfrm>
            <a:off x="1667656" y="2184657"/>
            <a:ext cx="6093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db.usuarios.aggregate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lang="es-EC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{$match: {edad: 40}}</a:t>
            </a:r>
            <a:br>
              <a:rPr lang="es-EC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s-EC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B4120D3-065C-41D7-92B2-360BB228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56" y="3754317"/>
            <a:ext cx="6328574" cy="23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85D-2A8E-46E8-B13E-948765C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r>
              <a:rPr lang="es-EC" b="1" i="0" dirty="0">
                <a:solidFill>
                  <a:srgbClr val="292929"/>
                </a:solidFill>
                <a:effectLst/>
                <a:latin typeface="sohne"/>
              </a:rPr>
              <a:t>Orden de documentos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7EB3E-420B-4AD9-816D-44ACEB80FBA5}"/>
              </a:ext>
            </a:extLst>
          </p:cNvPr>
          <p:cNvSpPr txBox="1"/>
          <p:nvPr/>
        </p:nvSpPr>
        <p:spPr>
          <a:xfrm>
            <a:off x="868180" y="1132799"/>
            <a:ext cx="9160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dirty="0">
                <a:solidFill>
                  <a:srgbClr val="292929"/>
                </a:solidFill>
                <a:latin typeface="source-serif-pro"/>
              </a:rPr>
              <a:t>S</a:t>
            </a: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e utiliza el operador $</a:t>
            </a:r>
            <a:r>
              <a:rPr lang="es-MX" sz="2400" b="0" i="0" dirty="0" err="1">
                <a:solidFill>
                  <a:srgbClr val="292929"/>
                </a:solidFill>
                <a:effectLst/>
                <a:latin typeface="source-serif-pro"/>
              </a:rPr>
              <a:t>sort</a:t>
            </a:r>
            <a:r>
              <a:rPr lang="es-MX" sz="2400" b="0" i="0" dirty="0">
                <a:solidFill>
                  <a:srgbClr val="292929"/>
                </a:solidFill>
                <a:effectLst/>
                <a:latin typeface="source-serif-pro"/>
              </a:rPr>
              <a:t>. Este puede ordenar de forma ascendente(1) o descendente (-1) según el criterio.</a:t>
            </a:r>
          </a:p>
          <a:p>
            <a:pPr algn="l"/>
            <a:endParaRPr lang="es-MX" sz="2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br>
              <a:rPr lang="es-MX" sz="2400" dirty="0"/>
            </a:br>
            <a:endParaRPr lang="es-EC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B0459B-CC16-439F-9B46-E1070E9097AA}"/>
              </a:ext>
            </a:extLst>
          </p:cNvPr>
          <p:cNvSpPr txBox="1"/>
          <p:nvPr/>
        </p:nvSpPr>
        <p:spPr>
          <a:xfrm>
            <a:off x="838200" y="2044005"/>
            <a:ext cx="6093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db.usuarios.aggregate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{$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{edad: -1}}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4E5CA4-D3AD-4CCE-BEDD-7BE51BAC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03" y="1569471"/>
            <a:ext cx="5227820" cy="47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85D-2A8E-46E8-B13E-948765C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r>
              <a:rPr lang="es-MX" b="1" dirty="0"/>
              <a:t>Selección de campos en específico</a:t>
            </a:r>
            <a:endParaRPr lang="es-EC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7EB3E-420B-4AD9-816D-44ACEB80FBA5}"/>
              </a:ext>
            </a:extLst>
          </p:cNvPr>
          <p:cNvSpPr txBox="1"/>
          <p:nvPr/>
        </p:nvSpPr>
        <p:spPr>
          <a:xfrm>
            <a:off x="868180" y="1132799"/>
            <a:ext cx="9160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dirty="0">
                <a:solidFill>
                  <a:srgbClr val="292929"/>
                </a:solidFill>
                <a:latin typeface="source-serif-pro"/>
              </a:rPr>
              <a:t>Se utiliza el operador $Project, para excluir campos 0, para incluir campos 1 </a:t>
            </a:r>
            <a:br>
              <a:rPr lang="es-MX" sz="2400" dirty="0"/>
            </a:br>
            <a:endParaRPr lang="es-EC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B0459B-CC16-439F-9B46-E1070E9097AA}"/>
              </a:ext>
            </a:extLst>
          </p:cNvPr>
          <p:cNvSpPr txBox="1"/>
          <p:nvPr/>
        </p:nvSpPr>
        <p:spPr>
          <a:xfrm>
            <a:off x="868180" y="1831998"/>
            <a:ext cx="6093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db.usuarios.aggregate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{$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{edad: 1, nombre: 1}}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778115-935B-45EF-A7C8-32ABADF0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77" y="1831997"/>
            <a:ext cx="5330693" cy="41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3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85D-2A8E-46E8-B13E-948765C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>
            <a:normAutofit/>
          </a:bodyPr>
          <a:lstStyle/>
          <a:p>
            <a:r>
              <a:rPr lang="es-MX" b="1" dirty="0"/>
              <a:t>Agrupación de documentos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7EB3E-420B-4AD9-816D-44ACEB80FBA5}"/>
              </a:ext>
            </a:extLst>
          </p:cNvPr>
          <p:cNvSpPr txBox="1"/>
          <p:nvPr/>
        </p:nvSpPr>
        <p:spPr>
          <a:xfrm>
            <a:off x="868180" y="1132799"/>
            <a:ext cx="9160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dirty="0">
                <a:solidFill>
                  <a:srgbClr val="292929"/>
                </a:solidFill>
                <a:latin typeface="source-serif-pro"/>
              </a:rPr>
              <a:t>Se utiliza el operador $</a:t>
            </a:r>
            <a:r>
              <a:rPr lang="es-MX" sz="2400" dirty="0" err="1">
                <a:solidFill>
                  <a:srgbClr val="292929"/>
                </a:solidFill>
                <a:latin typeface="source-serif-pro"/>
              </a:rPr>
              <a:t>group</a:t>
            </a:r>
            <a:r>
              <a:rPr lang="es-MX" sz="2400" dirty="0">
                <a:solidFill>
                  <a:srgbClr val="292929"/>
                </a:solidFill>
                <a:latin typeface="source-serif-pro"/>
              </a:rPr>
              <a:t> y el resultado es un documento para cada clave de grupo única, similar a </a:t>
            </a:r>
            <a:r>
              <a:rPr lang="es-MX" sz="2400" dirty="0" err="1">
                <a:solidFill>
                  <a:srgbClr val="292929"/>
                </a:solidFill>
                <a:latin typeface="source-serif-pro"/>
              </a:rPr>
              <a:t>group</a:t>
            </a:r>
            <a:r>
              <a:rPr lang="es-MX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MX" sz="2400" dirty="0" err="1">
                <a:solidFill>
                  <a:srgbClr val="292929"/>
                </a:solidFill>
                <a:latin typeface="source-serif-pro"/>
              </a:rPr>
              <a:t>by</a:t>
            </a:r>
            <a:r>
              <a:rPr lang="es-MX" sz="2400" dirty="0">
                <a:solidFill>
                  <a:srgbClr val="292929"/>
                </a:solidFill>
                <a:latin typeface="source-serif-pro"/>
              </a:rPr>
              <a:t> en SQL.</a:t>
            </a:r>
            <a:br>
              <a:rPr lang="es-MX" sz="2400" dirty="0"/>
            </a:br>
            <a:endParaRPr lang="es-EC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B0459B-CC16-439F-9B46-E1070E9097AA}"/>
              </a:ext>
            </a:extLst>
          </p:cNvPr>
          <p:cNvSpPr txBox="1"/>
          <p:nvPr/>
        </p:nvSpPr>
        <p:spPr>
          <a:xfrm>
            <a:off x="838200" y="2090172"/>
            <a:ext cx="88604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db.usuarios.aggregate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([{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$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_id: 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promedioEdad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es-EC" sz="2800" b="0" i="0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"$edad"  }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EC" sz="2800" b="0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26E5BF-EB62-44FC-A255-D16E3A66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90" y="4978591"/>
            <a:ext cx="7404651" cy="5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ahoot | Challenge, Cientistas, Átomos">
            <a:extLst>
              <a:ext uri="{FF2B5EF4-FFF2-40B4-BE49-F238E27FC236}">
                <a16:creationId xmlns:a16="http://schemas.microsoft.com/office/drawing/2014/main" id="{94FD2A7B-1177-4C37-95FF-B3FC9C0EA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55" y="867555"/>
            <a:ext cx="9107358" cy="51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3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7FD7D-A358-431A-A5AF-3AA6CC03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265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44752-8311-48F7-80CE-31F02062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16" y="107611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En la colección </a:t>
            </a:r>
            <a:r>
              <a:rPr lang="es-MX" dirty="0" err="1"/>
              <a:t>orders</a:t>
            </a:r>
            <a:r>
              <a:rPr lang="es-MX" dirty="0"/>
              <a:t>, calcular para las ordenes de </a:t>
            </a:r>
            <a:r>
              <a:rPr lang="es-MX" dirty="0" err="1"/>
              <a:t>size</a:t>
            </a:r>
            <a:r>
              <a:rPr lang="es-MX" dirty="0"/>
              <a:t>= </a:t>
            </a:r>
            <a:r>
              <a:rPr lang="es-MX" dirty="0" err="1"/>
              <a:t>medium</a:t>
            </a:r>
            <a:r>
              <a:rPr lang="es-MX" dirty="0"/>
              <a:t>, obtener el máximo valor de </a:t>
            </a:r>
            <a:r>
              <a:rPr lang="es-MX" dirty="0" err="1"/>
              <a:t>quantity</a:t>
            </a:r>
            <a:r>
              <a:rPr lang="es-MX" dirty="0"/>
              <a:t> agrupada por </a:t>
            </a:r>
            <a:r>
              <a:rPr lang="es-MX" dirty="0" err="1"/>
              <a:t>name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db.orders.aggregate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( [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   $match: {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" }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: { _id: "$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cantidadMaxima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lang="es-EC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" } }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s-EC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4DDB33-8F5B-4423-9ED9-9A8AEA87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42" y="4870782"/>
            <a:ext cx="5769458" cy="14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Document</a:t>
            </a:r>
            <a:r>
              <a:rPr spc="-85" dirty="0"/>
              <a:t> </a:t>
            </a:r>
            <a:r>
              <a:rPr spc="-5" dirty="0"/>
              <a:t>Based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4995" y="3489579"/>
            <a:ext cx="582231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Segoe UI"/>
                <a:cs typeface="Segoe UI"/>
              </a:rPr>
              <a:t>INTRODUCCIÓN </a:t>
            </a:r>
            <a:r>
              <a:rPr sz="3200" b="1" dirty="0">
                <a:latin typeface="Segoe UI"/>
                <a:cs typeface="Segoe UI"/>
              </a:rPr>
              <a:t>A</a:t>
            </a:r>
            <a:r>
              <a:rPr sz="3200" b="1" spc="-60" dirty="0">
                <a:latin typeface="Segoe UI"/>
                <a:cs typeface="Segoe UI"/>
              </a:rPr>
              <a:t> </a:t>
            </a:r>
            <a:r>
              <a:rPr sz="3200" b="1" spc="-5" dirty="0">
                <a:latin typeface="Segoe UI"/>
                <a:cs typeface="Segoe UI"/>
              </a:rPr>
              <a:t>MONGODB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Modelado de Relaciones </a:t>
            </a:r>
            <a:r>
              <a:rPr spc="-20" dirty="0"/>
              <a:t>entre</a:t>
            </a:r>
            <a:r>
              <a:rPr spc="-40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998" y="1468373"/>
            <a:ext cx="4181475" cy="127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</a:t>
            </a:r>
            <a:r>
              <a:rPr sz="2800" b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embebidos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latin typeface="Calibri"/>
                <a:cs typeface="Calibri"/>
              </a:rPr>
              <a:t>Modelo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Normalizado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110" y="2954528"/>
            <a:ext cx="417893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</a:t>
            </a:r>
            <a:r>
              <a:rPr sz="1600" spc="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Hernandez“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3951" y="3930142"/>
            <a:ext cx="405701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direccion:{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</a:t>
            </a:r>
            <a:r>
              <a:rPr sz="1600" spc="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356995" marR="370205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0110" y="4905882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372" y="1702561"/>
            <a:ext cx="660654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Si la </a:t>
            </a:r>
            <a:r>
              <a:rPr sz="1800" spc="-10" dirty="0">
                <a:latin typeface="Segoe UI"/>
                <a:cs typeface="Segoe UI"/>
              </a:rPr>
              <a:t>dirección </a:t>
            </a:r>
            <a:r>
              <a:rPr sz="1800" spc="-5" dirty="0">
                <a:latin typeface="Segoe UI"/>
                <a:cs typeface="Segoe UI"/>
              </a:rPr>
              <a:t>es </a:t>
            </a:r>
            <a:r>
              <a:rPr sz="1800" dirty="0">
                <a:latin typeface="Segoe UI"/>
                <a:cs typeface="Segoe UI"/>
              </a:rPr>
              <a:t>un </a:t>
            </a:r>
            <a:r>
              <a:rPr sz="1800" spc="-10" dirty="0">
                <a:latin typeface="Segoe UI"/>
                <a:cs typeface="Segoe UI"/>
              </a:rPr>
              <a:t>dato frecuentemente </a:t>
            </a:r>
            <a:r>
              <a:rPr sz="1800" spc="-5" dirty="0">
                <a:latin typeface="Segoe UI"/>
                <a:cs typeface="Segoe UI"/>
              </a:rPr>
              <a:t>consultado junto </a:t>
            </a:r>
            <a:r>
              <a:rPr sz="1800" dirty="0">
                <a:latin typeface="Segoe UI"/>
                <a:cs typeface="Segoe UI"/>
              </a:rPr>
              <a:t>con </a:t>
            </a:r>
            <a:r>
              <a:rPr sz="1800" spc="-5" dirty="0">
                <a:latin typeface="Segoe UI"/>
                <a:cs typeface="Segoe UI"/>
              </a:rPr>
              <a:t>el  </a:t>
            </a:r>
            <a:r>
              <a:rPr sz="1800" spc="-10" dirty="0">
                <a:latin typeface="Segoe UI"/>
                <a:cs typeface="Segoe UI"/>
              </a:rPr>
              <a:t>Nombre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 persona, la mejor opción será </a:t>
            </a:r>
            <a:r>
              <a:rPr sz="1800" spc="-10" dirty="0">
                <a:latin typeface="Segoe UI"/>
                <a:cs typeface="Segoe UI"/>
              </a:rPr>
              <a:t>embeber </a:t>
            </a:r>
            <a:r>
              <a:rPr sz="1800" spc="-5" dirty="0">
                <a:latin typeface="Segoe UI"/>
                <a:cs typeface="Segoe UI"/>
              </a:rPr>
              <a:t>la </a:t>
            </a:r>
            <a:r>
              <a:rPr sz="1800" spc="-10" dirty="0">
                <a:latin typeface="Segoe UI"/>
                <a:cs typeface="Segoe UI"/>
              </a:rPr>
              <a:t>dirección  </a:t>
            </a:r>
            <a:r>
              <a:rPr sz="1800" spc="-5" dirty="0">
                <a:latin typeface="Segoe UI"/>
                <a:cs typeface="Segoe UI"/>
              </a:rPr>
              <a:t>en los datos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1" y="363473"/>
                </a:lnTo>
                <a:lnTo>
                  <a:pt x="736091" y="484631"/>
                </a:lnTo>
                <a:lnTo>
                  <a:pt x="978408" y="242315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910" y="2966084"/>
            <a:ext cx="4057015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 Hernandez"</a:t>
            </a:r>
            <a:r>
              <a:rPr sz="1600" spc="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910" y="4185666"/>
            <a:ext cx="2712720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Direcciones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 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9534" y="5445252"/>
            <a:ext cx="64185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Con </a:t>
            </a:r>
            <a:r>
              <a:rPr sz="1800" dirty="0">
                <a:latin typeface="Segoe UI"/>
                <a:cs typeface="Segoe UI"/>
              </a:rPr>
              <a:t>una </a:t>
            </a:r>
            <a:r>
              <a:rPr sz="1800" spc="-5" dirty="0">
                <a:latin typeface="Segoe UI"/>
                <a:cs typeface="Segoe UI"/>
              </a:rPr>
              <a:t>sola </a:t>
            </a:r>
            <a:r>
              <a:rPr sz="1800" dirty="0">
                <a:latin typeface="Segoe UI"/>
                <a:cs typeface="Segoe UI"/>
              </a:rPr>
              <a:t>consulta </a:t>
            </a:r>
            <a:r>
              <a:rPr sz="1800" spc="-5" dirty="0">
                <a:latin typeface="Segoe UI"/>
                <a:cs typeface="Segoe UI"/>
              </a:rPr>
              <a:t>podríamos </a:t>
            </a:r>
            <a:r>
              <a:rPr sz="1800" spc="-10" dirty="0">
                <a:latin typeface="Segoe UI"/>
                <a:cs typeface="Segoe UI"/>
              </a:rPr>
              <a:t>recuperar </a:t>
            </a:r>
            <a:r>
              <a:rPr sz="1800" spc="-5" dirty="0">
                <a:latin typeface="Segoe UI"/>
                <a:cs typeface="Segoe UI"/>
              </a:rPr>
              <a:t>toda la</a:t>
            </a:r>
            <a:r>
              <a:rPr sz="1800" spc="-10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información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de </a:t>
            </a:r>
            <a:r>
              <a:rPr sz="1800" dirty="0">
                <a:latin typeface="Segoe UI"/>
                <a:cs typeface="Segoe UI"/>
              </a:rPr>
              <a:t>una</a:t>
            </a:r>
            <a:r>
              <a:rPr sz="1800" spc="-1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Modelado de </a:t>
            </a:r>
            <a:r>
              <a:rPr sz="3200" spc="-5" dirty="0"/>
              <a:t>Relaciones </a:t>
            </a:r>
            <a:r>
              <a:rPr sz="3200" spc="-15" dirty="0"/>
              <a:t>entre</a:t>
            </a:r>
            <a:r>
              <a:rPr sz="3200" spc="-60" dirty="0"/>
              <a:t> </a:t>
            </a:r>
            <a:r>
              <a:rPr sz="3200" dirty="0"/>
              <a:t>Documentos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264021" y="2533650"/>
            <a:ext cx="417893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7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</a:t>
            </a:r>
            <a:r>
              <a:rPr sz="1600" spc="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Hernandez“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7860" y="3265170"/>
            <a:ext cx="442468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direcciones:[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“Malabia</a:t>
            </a:r>
            <a:r>
              <a:rPr sz="1600" spc="-2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2277"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722755" marR="25019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3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6250" y="4484623"/>
            <a:ext cx="344551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marR="5080" indent="-12192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“Av.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Santa Fe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3455"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“Mar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del Plata"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“Buenos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Aires"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“7600"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4330" y="5460288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6650" y="1505711"/>
            <a:ext cx="7058659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Si las </a:t>
            </a:r>
            <a:r>
              <a:rPr sz="1800" spc="-10" dirty="0">
                <a:latin typeface="Segoe UI"/>
                <a:cs typeface="Segoe UI"/>
              </a:rPr>
              <a:t>direcciones </a:t>
            </a:r>
            <a:r>
              <a:rPr sz="1800" spc="-5" dirty="0">
                <a:latin typeface="Segoe UI"/>
                <a:cs typeface="Segoe UI"/>
              </a:rPr>
              <a:t>son </a:t>
            </a:r>
            <a:r>
              <a:rPr sz="1800" dirty="0">
                <a:latin typeface="Segoe UI"/>
                <a:cs typeface="Segoe UI"/>
              </a:rPr>
              <a:t>un </a:t>
            </a:r>
            <a:r>
              <a:rPr sz="1800" spc="-10" dirty="0">
                <a:latin typeface="Segoe UI"/>
                <a:cs typeface="Segoe UI"/>
              </a:rPr>
              <a:t>dato frecuentemente </a:t>
            </a:r>
            <a:r>
              <a:rPr sz="1800" spc="-5" dirty="0">
                <a:latin typeface="Segoe UI"/>
                <a:cs typeface="Segoe UI"/>
              </a:rPr>
              <a:t>consultado junto </a:t>
            </a:r>
            <a:r>
              <a:rPr sz="1800" dirty="0">
                <a:latin typeface="Segoe UI"/>
                <a:cs typeface="Segoe UI"/>
              </a:rPr>
              <a:t>con </a:t>
            </a:r>
            <a:r>
              <a:rPr sz="1800" spc="-5" dirty="0">
                <a:latin typeface="Segoe UI"/>
                <a:cs typeface="Segoe UI"/>
              </a:rPr>
              <a:t>el  </a:t>
            </a:r>
            <a:r>
              <a:rPr sz="1800" spc="-10" dirty="0">
                <a:latin typeface="Segoe UI"/>
                <a:cs typeface="Segoe UI"/>
              </a:rPr>
              <a:t>Nombre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 persona, la mejor opción será </a:t>
            </a:r>
            <a:r>
              <a:rPr sz="1800" spc="-10" dirty="0">
                <a:latin typeface="Segoe UI"/>
                <a:cs typeface="Segoe UI"/>
              </a:rPr>
              <a:t>embeber </a:t>
            </a:r>
            <a:r>
              <a:rPr sz="1800" spc="-5" dirty="0">
                <a:latin typeface="Segoe UI"/>
                <a:cs typeface="Segoe UI"/>
              </a:rPr>
              <a:t>las </a:t>
            </a:r>
            <a:r>
              <a:rPr sz="1800" spc="-10" dirty="0">
                <a:latin typeface="Segoe UI"/>
                <a:cs typeface="Segoe UI"/>
              </a:rPr>
              <a:t>direcciones  </a:t>
            </a:r>
            <a:r>
              <a:rPr sz="1800" spc="-5" dirty="0">
                <a:latin typeface="Segoe UI"/>
                <a:cs typeface="Segoe UI"/>
              </a:rPr>
              <a:t>en los datos </a:t>
            </a:r>
            <a:r>
              <a:rPr sz="1800" dirty="0">
                <a:latin typeface="Segoe UI"/>
                <a:cs typeface="Segoe UI"/>
              </a:rPr>
              <a:t>de </a:t>
            </a:r>
            <a:r>
              <a:rPr sz="1800" spc="-5" dirty="0">
                <a:latin typeface="Segoe UI"/>
                <a:cs typeface="Segoe UI"/>
              </a:rPr>
              <a:t>la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  <a:p>
            <a:pPr marL="1329690">
              <a:lnSpc>
                <a:spcPts val="161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1" y="363473"/>
                </a:lnTo>
                <a:lnTo>
                  <a:pt x="736091" y="484631"/>
                </a:lnTo>
                <a:lnTo>
                  <a:pt x="978408" y="242315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7423" y="4047744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407" y="1375409"/>
            <a:ext cx="4425315" cy="372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</a:t>
            </a:r>
            <a:r>
              <a:rPr sz="28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Muchos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Embebidos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894"/>
              </a:spcBef>
            </a:pPr>
            <a:r>
              <a:rPr sz="2000" b="1" dirty="0">
                <a:latin typeface="Calibri"/>
                <a:cs typeface="Calibri"/>
              </a:rPr>
              <a:t>Modelo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Normalizado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ts val="188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Personas</a:t>
            </a:r>
            <a:endParaRPr sz="16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600" spc="-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nombre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“Juan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Martín Hernandez"</a:t>
            </a:r>
            <a:r>
              <a:rPr sz="1600" spc="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Colección</a:t>
            </a:r>
            <a:r>
              <a:rPr sz="1600" b="1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Courier New"/>
                <a:cs typeface="Courier New"/>
              </a:rPr>
              <a:t>Direcciones</a:t>
            </a:r>
            <a:endParaRPr sz="1600">
              <a:latin typeface="Courier New"/>
              <a:cs typeface="Courier New"/>
            </a:endParaRPr>
          </a:p>
          <a:p>
            <a:pPr marL="381000" marR="1349375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{ 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“Malabia 2277"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“CABA"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,  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"1425"</a:t>
            </a:r>
            <a:r>
              <a:rPr sz="1600" spc="-5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910" y="5320665"/>
            <a:ext cx="3323590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persona_id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“u0001"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calle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“Av. Santa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Fe 3455"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ciudad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“Mar del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Plata"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provincia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“Buenos </a:t>
            </a:r>
            <a:r>
              <a:rPr sz="1600" dirty="0">
                <a:solidFill>
                  <a:srgbClr val="406F9F"/>
                </a:solidFill>
                <a:latin typeface="Courier New"/>
                <a:cs typeface="Courier New"/>
              </a:rPr>
              <a:t>Aires"</a:t>
            </a:r>
            <a:r>
              <a:rPr sz="16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codPostal</a:t>
            </a:r>
            <a:r>
              <a:rPr sz="1600" spc="-5" dirty="0">
                <a:solidFill>
                  <a:srgbClr val="666666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406F9F"/>
                </a:solidFill>
                <a:latin typeface="Courier New"/>
                <a:cs typeface="Courier New"/>
              </a:rPr>
              <a:t>“7600"</a:t>
            </a:r>
            <a:r>
              <a:rPr sz="1600" spc="-40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7053" y="5704128"/>
            <a:ext cx="3375025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916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Segoe UI"/>
                <a:cs typeface="Segoe UI"/>
              </a:rPr>
              <a:t>Con </a:t>
            </a:r>
            <a:r>
              <a:rPr sz="1800" dirty="0">
                <a:latin typeface="Segoe UI"/>
                <a:cs typeface="Segoe UI"/>
              </a:rPr>
              <a:t>una </a:t>
            </a:r>
            <a:r>
              <a:rPr sz="1800" spc="-5" dirty="0">
                <a:latin typeface="Segoe UI"/>
                <a:cs typeface="Segoe UI"/>
              </a:rPr>
              <a:t>sola </a:t>
            </a:r>
            <a:r>
              <a:rPr sz="1800" dirty="0">
                <a:latin typeface="Segoe UI"/>
                <a:cs typeface="Segoe UI"/>
              </a:rPr>
              <a:t>consulta</a:t>
            </a:r>
            <a:r>
              <a:rPr sz="1800" spc="-14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podríamos  </a:t>
            </a:r>
            <a:r>
              <a:rPr sz="1800" spc="-10" dirty="0">
                <a:latin typeface="Segoe UI"/>
                <a:cs typeface="Segoe UI"/>
              </a:rPr>
              <a:t>recuperar </a:t>
            </a:r>
            <a:r>
              <a:rPr sz="1800" spc="-5" dirty="0">
                <a:latin typeface="Segoe UI"/>
                <a:cs typeface="Segoe UI"/>
              </a:rPr>
              <a:t>toda la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información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egoe UI"/>
                <a:cs typeface="Segoe UI"/>
              </a:rPr>
              <a:t>de una</a:t>
            </a:r>
            <a:r>
              <a:rPr sz="1800" spc="-10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persona.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Modelado de </a:t>
            </a:r>
            <a:r>
              <a:rPr sz="3200" spc="-5" dirty="0"/>
              <a:t>Relaciones </a:t>
            </a:r>
            <a:r>
              <a:rPr sz="3200" spc="-15" dirty="0"/>
              <a:t>entre</a:t>
            </a:r>
            <a:r>
              <a:rPr sz="3200" spc="-60" dirty="0"/>
              <a:t> </a:t>
            </a:r>
            <a:r>
              <a:rPr sz="3200" dirty="0"/>
              <a:t>Documentos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0568" y="1292097"/>
            <a:ext cx="85585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 Muchos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Referenciados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3603" y="38221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2" y="0"/>
                </a:moveTo>
                <a:lnTo>
                  <a:pt x="736092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6092" y="363473"/>
                </a:lnTo>
                <a:lnTo>
                  <a:pt x="736092" y="484631"/>
                </a:lnTo>
                <a:lnTo>
                  <a:pt x="978408" y="242315"/>
                </a:lnTo>
                <a:lnTo>
                  <a:pt x="7360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3603" y="38221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1"/>
                </a:lnTo>
                <a:lnTo>
                  <a:pt x="736092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847" y="2085594"/>
            <a:ext cx="3985260" cy="279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solidFill>
                  <a:srgbClr val="212121"/>
                </a:solidFill>
                <a:latin typeface="Calibri"/>
                <a:cs typeface="Calibri"/>
              </a:rPr>
              <a:t>Colección</a:t>
            </a:r>
            <a:r>
              <a:rPr sz="1400" b="1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12121"/>
                </a:solidFill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04139" marR="189230" indent="-91440">
              <a:lnSpc>
                <a:spcPts val="1440"/>
              </a:lnSpc>
              <a:spcBef>
                <a:spcPts val="20"/>
              </a:spcBef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ts val="1395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24255" marR="649605" indent="-92075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"CA"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18923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287" y="4853304"/>
            <a:ext cx="25114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</a:t>
            </a:r>
            <a:endParaRPr sz="1200">
              <a:latin typeface="Courier New"/>
              <a:cs typeface="Courier New"/>
            </a:endParaRPr>
          </a:p>
          <a:p>
            <a:pPr marL="1209040" marR="5080">
              <a:lnSpc>
                <a:spcPct val="100000"/>
              </a:lnSpc>
            </a:pP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an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io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un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:  USAState: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"CA"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7200" y="4853304"/>
            <a:ext cx="67056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ed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ia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2755" y="2081657"/>
            <a:ext cx="137604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Editores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2755" y="2288413"/>
            <a:ext cx="315658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649605" indent="-1828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2E5496"/>
                </a:solidFill>
                <a:latin typeface="Courier New"/>
                <a:cs typeface="Courier New"/>
              </a:rPr>
              <a:t>"CA“,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libros: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[987654321,1234567890]</a:t>
            </a:r>
            <a:r>
              <a:rPr sz="12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755" y="3240278"/>
            <a:ext cx="3892550" cy="242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987654321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"Ingles“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1234567890</a:t>
            </a:r>
            <a:endParaRPr sz="1200">
              <a:latin typeface="Courier New"/>
              <a:cs typeface="Courier New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6022340"/>
            <a:ext cx="908050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484646"/>
                </a:solidFill>
                <a:latin typeface="Arial"/>
                <a:cs typeface="Arial"/>
              </a:rPr>
              <a:t>Cuando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usamos referencias, el crecimiento de las relaciones determinan donde conviene almacenar  la referencia. Por </a:t>
            </a:r>
            <a:r>
              <a:rPr sz="1600" dirty="0">
                <a:solidFill>
                  <a:srgbClr val="484646"/>
                </a:solidFill>
                <a:latin typeface="Arial"/>
                <a:cs typeface="Arial"/>
              </a:rPr>
              <a:t>ej.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Si el nro. de libros por editor es chico y no crecerá mucho, este modelo podría  ser</a:t>
            </a:r>
            <a:r>
              <a:rPr sz="1600" spc="-40" dirty="0">
                <a:solidFill>
                  <a:srgbClr val="48464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84646"/>
                </a:solidFill>
                <a:latin typeface="Arial"/>
                <a:cs typeface="Arial"/>
              </a:rPr>
              <a:t>conveniente.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Modelado de </a:t>
            </a:r>
            <a:r>
              <a:rPr sz="3200" spc="-5" dirty="0"/>
              <a:t>Relaciones </a:t>
            </a:r>
            <a:r>
              <a:rPr sz="3200" spc="-15" dirty="0"/>
              <a:t>entre</a:t>
            </a:r>
            <a:r>
              <a:rPr sz="3200" spc="-60" dirty="0"/>
              <a:t> </a:t>
            </a:r>
            <a:r>
              <a:rPr sz="3200" dirty="0"/>
              <a:t>Documentos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974335" y="35554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1" y="0"/>
                </a:moveTo>
                <a:lnTo>
                  <a:pt x="736091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736091" y="363474"/>
                </a:lnTo>
                <a:lnTo>
                  <a:pt x="736091" y="484632"/>
                </a:lnTo>
                <a:lnTo>
                  <a:pt x="978408" y="242316"/>
                </a:lnTo>
                <a:lnTo>
                  <a:pt x="7360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4335" y="3555491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121158"/>
                </a:moveTo>
                <a:lnTo>
                  <a:pt x="736091" y="121158"/>
                </a:lnTo>
                <a:lnTo>
                  <a:pt x="736091" y="0"/>
                </a:lnTo>
                <a:lnTo>
                  <a:pt x="978408" y="242316"/>
                </a:lnTo>
                <a:lnTo>
                  <a:pt x="736091" y="484632"/>
                </a:lnTo>
                <a:lnTo>
                  <a:pt x="736091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6847" y="1846326"/>
            <a:ext cx="380111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solidFill>
                  <a:srgbClr val="212121"/>
                </a:solidFill>
                <a:latin typeface="Calibri"/>
                <a:cs typeface="Calibri"/>
              </a:rPr>
              <a:t>Colección</a:t>
            </a:r>
            <a:r>
              <a:rPr sz="1400" b="1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12121"/>
                </a:solidFill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04139" marR="5080" indent="-91440">
              <a:lnSpc>
                <a:spcPts val="1440"/>
              </a:lnSpc>
              <a:spcBef>
                <a:spcPts val="20"/>
              </a:spcBef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 Guide"</a:t>
            </a:r>
            <a:r>
              <a:rPr sz="1200" dirty="0"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5080">
              <a:lnSpc>
                <a:spcPts val="144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ts val="139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24255" marR="464820" indent="-92075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"CA"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847" y="3699382"/>
            <a:ext cx="398526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</a:t>
            </a:r>
            <a:r>
              <a:rPr sz="1200" spc="45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75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18923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287" y="4614036"/>
            <a:ext cx="251142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editor: { nombre: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</a:t>
            </a:r>
            <a:endParaRPr sz="1200">
              <a:latin typeface="Courier New"/>
              <a:cs typeface="Courier New"/>
            </a:endParaRPr>
          </a:p>
          <a:p>
            <a:pPr marL="1209040" marR="5080">
              <a:lnSpc>
                <a:spcPct val="100000"/>
              </a:lnSpc>
            </a:pP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an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io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F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un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d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a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i</a:t>
            </a:r>
            <a:r>
              <a:rPr sz="1200" spc="10" dirty="0">
                <a:solidFill>
                  <a:srgbClr val="212121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212121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:  USAState: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"CA"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7200" y="4614036"/>
            <a:ext cx="67056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M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ed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ia</a:t>
            </a:r>
            <a:r>
              <a:rPr sz="1200" spc="10" dirty="0">
                <a:solidFill>
                  <a:srgbClr val="2E5496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2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407" y="1319276"/>
            <a:ext cx="855853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8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Relaciones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Uno a Muchos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Con Documentos</a:t>
            </a:r>
            <a:r>
              <a:rPr sz="2800" b="1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Referenciados</a:t>
            </a:r>
            <a:endParaRPr sz="2800">
              <a:latin typeface="Calibri"/>
              <a:cs typeface="Calibri"/>
            </a:endParaRPr>
          </a:p>
          <a:p>
            <a:pPr marR="1120140" algn="r">
              <a:lnSpc>
                <a:spcPts val="1500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Editores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2755" y="1907413"/>
            <a:ext cx="251142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{ _id: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endParaRPr sz="1200">
              <a:latin typeface="Courier New"/>
              <a:cs typeface="Courier New"/>
            </a:endParaRPr>
          </a:p>
          <a:p>
            <a:pPr marL="195580" marR="50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nombre: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"O'Reilly Media"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anioFundacion: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1980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USAState:</a:t>
            </a:r>
            <a:r>
              <a:rPr sz="1200" spc="-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5" dirty="0">
                <a:solidFill>
                  <a:srgbClr val="2E5496"/>
                </a:solidFill>
                <a:latin typeface="Courier New"/>
                <a:cs typeface="Courier New"/>
              </a:rPr>
              <a:t>"CA“,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755" y="2638933"/>
            <a:ext cx="11747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2755" y="3042158"/>
            <a:ext cx="306387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b="1" spc="-5" dirty="0">
                <a:latin typeface="Calibri"/>
                <a:cs typeface="Calibri"/>
              </a:rPr>
              <a:t>Colección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Libros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987654321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"MongoDB: 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The</a:t>
            </a:r>
            <a:r>
              <a:rPr sz="1200" spc="-15" dirty="0">
                <a:solidFill>
                  <a:srgbClr val="406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Definitive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3306" y="3431794"/>
            <a:ext cx="67056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G</a:t>
            </a:r>
            <a:r>
              <a:rPr sz="1200" spc="-5" dirty="0">
                <a:solidFill>
                  <a:srgbClr val="406F9F"/>
                </a:solidFill>
                <a:latin typeface="Courier New"/>
                <a:cs typeface="Courier New"/>
              </a:rPr>
              <a:t>ui</a:t>
            </a: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406F9F"/>
                </a:solidFill>
                <a:latin typeface="Courier New"/>
                <a:cs typeface="Courier New"/>
              </a:rPr>
              <a:t>e</a:t>
            </a:r>
            <a:r>
              <a:rPr sz="1200" spc="10" dirty="0">
                <a:solidFill>
                  <a:srgbClr val="406F9F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4196" y="3614673"/>
            <a:ext cx="370967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autor: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[ "K. Chodorow", "M. Dirolf" ]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ISODate("2010-09-24")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216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6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"Ingles“,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idEditor: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2755" y="4712207"/>
            <a:ext cx="3892550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{_id: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1234567890</a:t>
            </a:r>
            <a:endParaRPr sz="1200">
              <a:latin typeface="Courier New"/>
              <a:cs typeface="Courier New"/>
            </a:endParaRPr>
          </a:p>
          <a:p>
            <a:pPr marL="104139" marR="5080" indent="-91440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titulo: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"50 Tips and Tricks for MongoDB…"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autor: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"K.</a:t>
            </a:r>
            <a:r>
              <a:rPr sz="1200" spc="-60" dirty="0">
                <a:solidFill>
                  <a:srgbClr val="2E549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Chodorow"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 marR="97155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fechaPublicacion: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ISODate("2011-05-06")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,  paginas:</a:t>
            </a:r>
            <a:r>
              <a:rPr sz="1200" spc="-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E5496"/>
                </a:solidFill>
                <a:latin typeface="Courier New"/>
                <a:cs typeface="Courier New"/>
              </a:rPr>
              <a:t>68</a:t>
            </a:r>
            <a:r>
              <a:rPr sz="1200" spc="-5" dirty="0">
                <a:solidFill>
                  <a:srgbClr val="212121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lenguaje:</a:t>
            </a:r>
            <a:r>
              <a:rPr sz="1200" spc="-5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2E5496"/>
                </a:solidFill>
                <a:latin typeface="Courier New"/>
                <a:cs typeface="Courier New"/>
              </a:rPr>
              <a:t>“Ingles“,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Courier New"/>
                <a:cs typeface="Courier New"/>
              </a:rPr>
              <a:t>idEditor: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"oreilly"</a:t>
            </a:r>
            <a:r>
              <a:rPr sz="12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68" y="6213449"/>
            <a:ext cx="86156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En cambio si queremos </a:t>
            </a:r>
            <a:r>
              <a:rPr sz="1600" b="1" spc="-10" dirty="0">
                <a:solidFill>
                  <a:srgbClr val="484646"/>
                </a:solidFill>
                <a:latin typeface="Arial"/>
                <a:cs typeface="Arial"/>
              </a:rPr>
              <a:t>evitar Arreglos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mutables y crecientes podemos implementar </a:t>
            </a:r>
            <a:r>
              <a:rPr sz="1600" b="1" spc="-10" dirty="0">
                <a:solidFill>
                  <a:srgbClr val="484646"/>
                </a:solidFill>
                <a:latin typeface="Arial"/>
                <a:cs typeface="Arial"/>
              </a:rPr>
              <a:t>una 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referencia al editor dentro de cada</a:t>
            </a:r>
            <a:r>
              <a:rPr sz="1600" b="1" spc="105" dirty="0">
                <a:solidFill>
                  <a:srgbClr val="48464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84646"/>
                </a:solidFill>
                <a:latin typeface="Arial"/>
                <a:cs typeface="Arial"/>
              </a:rPr>
              <a:t>libro.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En </a:t>
            </a:r>
            <a:r>
              <a:rPr spc="-5" dirty="0"/>
              <a:t>qué casos usarlas</a:t>
            </a:r>
            <a:r>
              <a:rPr spc="-80" dirty="0"/>
              <a:t> </a:t>
            </a:r>
            <a:r>
              <a:rPr dirty="0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303" y="1588261"/>
            <a:ext cx="11163935" cy="452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Logging de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Eventos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las </a:t>
            </a:r>
            <a:r>
              <a:rPr sz="1600" spc="-10" dirty="0">
                <a:latin typeface="Segoe UI"/>
                <a:cs typeface="Segoe UI"/>
              </a:rPr>
              <a:t>bases </a:t>
            </a:r>
            <a:r>
              <a:rPr sz="1600" spc="-5" dirty="0">
                <a:latin typeface="Segoe UI"/>
                <a:cs typeface="Segoe UI"/>
              </a:rPr>
              <a:t>de </a:t>
            </a:r>
            <a:r>
              <a:rPr sz="1600" spc="-10" dirty="0">
                <a:latin typeface="Segoe UI"/>
                <a:cs typeface="Segoe UI"/>
              </a:rPr>
              <a:t>datos basadas </a:t>
            </a:r>
            <a:r>
              <a:rPr sz="1600" spc="-5" dirty="0">
                <a:latin typeface="Segoe UI"/>
                <a:cs typeface="Segoe UI"/>
              </a:rPr>
              <a:t>en documentos puede loguear cualquier </a:t>
            </a:r>
            <a:r>
              <a:rPr sz="1600" spc="-10" dirty="0">
                <a:latin typeface="Segoe UI"/>
                <a:cs typeface="Segoe UI"/>
              </a:rPr>
              <a:t>clase </a:t>
            </a:r>
            <a:r>
              <a:rPr sz="1600" spc="-5" dirty="0">
                <a:latin typeface="Segoe UI"/>
                <a:cs typeface="Segoe UI"/>
              </a:rPr>
              <a:t>de </a:t>
            </a:r>
            <a:r>
              <a:rPr sz="1600" spc="-10" dirty="0">
                <a:latin typeface="Segoe UI"/>
                <a:cs typeface="Segoe UI"/>
              </a:rPr>
              <a:t>eventos </a:t>
            </a:r>
            <a:r>
              <a:rPr sz="1600" spc="-5" dirty="0">
                <a:latin typeface="Segoe UI"/>
                <a:cs typeface="Segoe UI"/>
              </a:rPr>
              <a:t>y almacenarlos con </a:t>
            </a:r>
            <a:r>
              <a:rPr sz="1600" spc="-10" dirty="0">
                <a:latin typeface="Segoe UI"/>
                <a:cs typeface="Segoe UI"/>
              </a:rPr>
              <a:t>sus diferentes  </a:t>
            </a:r>
            <a:r>
              <a:rPr sz="1600" spc="-5" dirty="0">
                <a:latin typeface="Segoe UI"/>
                <a:cs typeface="Segoe UI"/>
              </a:rPr>
              <a:t>estructuras.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Pueden funcionar como un </a:t>
            </a:r>
            <a:r>
              <a:rPr sz="1600" spc="-10" dirty="0">
                <a:latin typeface="Segoe UI"/>
                <a:cs typeface="Segoe UI"/>
              </a:rPr>
              <a:t>repositorio </a:t>
            </a:r>
            <a:r>
              <a:rPr sz="1600" spc="-5" dirty="0">
                <a:latin typeface="Segoe UI"/>
                <a:cs typeface="Segoe UI"/>
              </a:rPr>
              <a:t>central de logueo de</a:t>
            </a:r>
            <a:r>
              <a:rPr sz="1600" spc="10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eventos.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CMS,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blogging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su falta de estructura </a:t>
            </a:r>
            <a:r>
              <a:rPr sz="1600" spc="-10" dirty="0">
                <a:latin typeface="Segoe UI"/>
                <a:cs typeface="Segoe UI"/>
              </a:rPr>
              <a:t>predefinida </a:t>
            </a:r>
            <a:r>
              <a:rPr sz="1600" spc="-5" dirty="0">
                <a:latin typeface="Segoe UI"/>
                <a:cs typeface="Segoe UI"/>
              </a:rPr>
              <a:t>hace </a:t>
            </a:r>
            <a:r>
              <a:rPr sz="1600" spc="-10" dirty="0">
                <a:latin typeface="Segoe UI"/>
                <a:cs typeface="Segoe UI"/>
              </a:rPr>
              <a:t>que </a:t>
            </a:r>
            <a:r>
              <a:rPr sz="1600" spc="-5" dirty="0">
                <a:latin typeface="Segoe UI"/>
                <a:cs typeface="Segoe UI"/>
              </a:rPr>
              <a:t>funcionen bien </a:t>
            </a:r>
            <a:r>
              <a:rPr sz="1600" spc="-10" dirty="0">
                <a:latin typeface="Segoe UI"/>
                <a:cs typeface="Segoe UI"/>
              </a:rPr>
              <a:t>para este </a:t>
            </a:r>
            <a:r>
              <a:rPr sz="1600" spc="-5" dirty="0">
                <a:latin typeface="Segoe UI"/>
                <a:cs typeface="Segoe UI"/>
              </a:rPr>
              <a:t>tipo de</a:t>
            </a:r>
            <a:r>
              <a:rPr sz="1600" spc="130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aplicaciones.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Segoe UI"/>
                <a:cs typeface="Segoe UI"/>
              </a:rPr>
              <a:t>Web-analytics </a:t>
            </a:r>
            <a:r>
              <a:rPr sz="1800" b="1" dirty="0">
                <a:latin typeface="Segoe UI"/>
                <a:cs typeface="Segoe UI"/>
              </a:rPr>
              <a:t>/ </a:t>
            </a:r>
            <a:r>
              <a:rPr sz="1800" b="1" spc="-5" dirty="0">
                <a:latin typeface="Segoe UI"/>
                <a:cs typeface="Segoe UI"/>
              </a:rPr>
              <a:t>Real-Time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analytics</a:t>
            </a:r>
            <a:endParaRPr sz="18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504825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Almacenar cantidad de vistas a una </a:t>
            </a:r>
            <a:r>
              <a:rPr sz="1600" spc="-10" dirty="0">
                <a:latin typeface="Segoe UI"/>
                <a:cs typeface="Segoe UI"/>
              </a:rPr>
              <a:t>página </a:t>
            </a:r>
            <a:r>
              <a:rPr sz="1600" spc="-5" dirty="0">
                <a:latin typeface="Segoe UI"/>
                <a:cs typeface="Segoe UI"/>
              </a:rPr>
              <a:t>o visitantes</a:t>
            </a:r>
            <a:r>
              <a:rPr sz="1600" spc="3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únicos.</a:t>
            </a:r>
            <a:endParaRPr sz="1600" dirty="0">
              <a:latin typeface="Segoe UI"/>
              <a:cs typeface="Segoe UI"/>
            </a:endParaRPr>
          </a:p>
          <a:p>
            <a:pPr marL="12700" lvl="1">
              <a:lnSpc>
                <a:spcPct val="100000"/>
              </a:lnSpc>
              <a:tabLst>
                <a:tab pos="371475" algn="l"/>
              </a:tabLst>
            </a:pPr>
            <a:endParaRPr lang="es-AR" sz="1600" dirty="0">
              <a:latin typeface="Times New Roman"/>
              <a:cs typeface="Times New Roman"/>
            </a:endParaRPr>
          </a:p>
          <a:p>
            <a:pPr marL="12700" lvl="1">
              <a:lnSpc>
                <a:spcPct val="100000"/>
              </a:lnSpc>
              <a:tabLst>
                <a:tab pos="371475" algn="l"/>
              </a:tabLst>
            </a:pPr>
            <a:r>
              <a:rPr lang="es-AR" sz="1800" b="1" spc="-5" dirty="0">
                <a:latin typeface="Segoe UI"/>
                <a:cs typeface="Segoe UI"/>
              </a:rPr>
              <a:t>Commerce</a:t>
            </a:r>
            <a:endParaRPr sz="1800" dirty="0">
              <a:latin typeface="Segoe UI"/>
              <a:cs typeface="Segoe UI"/>
            </a:endParaRPr>
          </a:p>
          <a:p>
            <a:pPr lvl="1">
              <a:lnSpc>
                <a:spcPct val="100000"/>
              </a:lnSpc>
              <a:buFont typeface="Segoe UI"/>
              <a:buAutoNum type="alphaUcPeriod" startAt="3"/>
            </a:pPr>
            <a:endParaRPr sz="1550" dirty="0">
              <a:latin typeface="Times New Roman"/>
              <a:cs typeface="Times New Roman"/>
            </a:endParaRPr>
          </a:p>
          <a:p>
            <a:pPr marL="504825" lvl="2" indent="-126364">
              <a:lnSpc>
                <a:spcPct val="100000"/>
              </a:lnSpc>
              <a:buFont typeface="Arial"/>
              <a:buChar char="•"/>
              <a:tabLst>
                <a:tab pos="505459" algn="l"/>
              </a:tabLst>
            </a:pPr>
            <a:r>
              <a:rPr sz="1600" spc="-5" dirty="0">
                <a:latin typeface="Segoe UI"/>
                <a:cs typeface="Segoe UI"/>
              </a:rPr>
              <a:t>A menudo </a:t>
            </a:r>
            <a:r>
              <a:rPr sz="1600" spc="-15" dirty="0">
                <a:latin typeface="Segoe UI"/>
                <a:cs typeface="Segoe UI"/>
              </a:rPr>
              <a:t>requieren </a:t>
            </a:r>
            <a:r>
              <a:rPr sz="1600" spc="-5" dirty="0">
                <a:latin typeface="Segoe UI"/>
                <a:cs typeface="Segoe UI"/>
              </a:rPr>
              <a:t>tener esquemas flexibles </a:t>
            </a:r>
            <a:r>
              <a:rPr sz="1600" spc="-10" dirty="0">
                <a:latin typeface="Segoe UI"/>
                <a:cs typeface="Segoe UI"/>
              </a:rPr>
              <a:t>para </a:t>
            </a:r>
            <a:r>
              <a:rPr sz="1600" spc="-5" dirty="0">
                <a:latin typeface="Segoe UI"/>
                <a:cs typeface="Segoe UI"/>
              </a:rPr>
              <a:t>los </a:t>
            </a:r>
            <a:r>
              <a:rPr sz="1600" spc="-10" dirty="0">
                <a:latin typeface="Segoe UI"/>
                <a:cs typeface="Segoe UI"/>
              </a:rPr>
              <a:t>productos </a:t>
            </a:r>
            <a:r>
              <a:rPr sz="1600" spc="-5" dirty="0">
                <a:latin typeface="Segoe UI"/>
                <a:cs typeface="Segoe UI"/>
              </a:rPr>
              <a:t>y</a:t>
            </a:r>
            <a:r>
              <a:rPr sz="1600" spc="114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órdenes</a:t>
            </a:r>
            <a:endParaRPr sz="16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MongoDB – </a:t>
            </a:r>
            <a:r>
              <a:rPr lang="es-AR" spc="-5" dirty="0"/>
              <a:t>Instalación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52800" y="3200400"/>
            <a:ext cx="48558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INSTALACIÓN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Y 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spc="-10" dirty="0">
                <a:latin typeface="Segoe UI"/>
                <a:cs typeface="Segoe UI"/>
              </a:rPr>
              <a:t>CONFIGURACIÓN</a:t>
            </a:r>
            <a:endParaRPr sz="28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36459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AR" dirty="0"/>
              <a:t>Instalación y configuración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303" y="1588261"/>
            <a:ext cx="11163935" cy="393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sz="1600" spc="-5" dirty="0">
                <a:latin typeface="Segoe UI"/>
                <a:cs typeface="Segoe UI"/>
              </a:rPr>
              <a:t>l</a:t>
            </a:r>
            <a:r>
              <a:rPr lang="es-AR" sz="1600" dirty="0" err="1">
                <a:effectLst/>
              </a:rPr>
              <a:t>nstalar</a:t>
            </a:r>
            <a:r>
              <a:rPr lang="es-AR" sz="1600" dirty="0">
                <a:effectLst/>
              </a:rPr>
              <a:t> </a:t>
            </a:r>
            <a:r>
              <a:rPr lang="es-AR" sz="1600" dirty="0" err="1">
                <a:effectLst/>
              </a:rPr>
              <a:t>MongoDB</a:t>
            </a: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/>
              <a:t>Actualizar variable </a:t>
            </a:r>
            <a:r>
              <a:rPr lang="es-AR" sz="1600" dirty="0" err="1"/>
              <a:t>Path</a:t>
            </a:r>
            <a:endParaRPr lang="es-AR" sz="1600" dirty="0"/>
          </a:p>
          <a:p>
            <a:pPr marL="800100" lvl="1" indent="-342900">
              <a:buFont typeface="+mj-lt"/>
              <a:buAutoNum type="arabicPeriod"/>
            </a:pPr>
            <a:endParaRPr lang="es-A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/>
              <a:t>Buscar el directorio donde se instaló </a:t>
            </a:r>
            <a:r>
              <a:rPr lang="es-AR" sz="1600" dirty="0" err="1"/>
              <a:t>MongoDb</a:t>
            </a:r>
            <a:r>
              <a:rPr lang="es-AR" sz="1600" dirty="0"/>
              <a:t> (por ejemplo C:\Program Files\</a:t>
            </a:r>
            <a:r>
              <a:rPr lang="es-AR" sz="1600" dirty="0" err="1"/>
              <a:t>MongoDB</a:t>
            </a:r>
            <a:r>
              <a:rPr lang="es-AR" sz="1600" dirty="0"/>
              <a:t>\Server\3.2\</a:t>
            </a:r>
            <a:r>
              <a:rPr lang="es-AR" sz="1600" dirty="0" err="1"/>
              <a:t>bin</a:t>
            </a:r>
            <a:r>
              <a:rPr lang="es-AR" sz="16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/>
              <a:t> Añadir </a:t>
            </a:r>
            <a:r>
              <a:rPr lang="es-AR" sz="1600" dirty="0" err="1"/>
              <a:t>MongoDb</a:t>
            </a:r>
            <a:r>
              <a:rPr lang="es-AR" sz="1600" dirty="0"/>
              <a:t> a la variable </a:t>
            </a:r>
            <a:r>
              <a:rPr lang="es-AR" sz="1600" dirty="0" err="1"/>
              <a:t>Path</a:t>
            </a:r>
            <a:r>
              <a:rPr lang="es-AR" sz="1600" dirty="0"/>
              <a:t> (</a:t>
            </a:r>
            <a:r>
              <a:rPr lang="es-AR" sz="1600" dirty="0">
                <a:effectLst/>
              </a:rPr>
              <a:t>Inicio &gt; Equipo &gt; Propiedades del Sistema &gt; Opciones avanzadas)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>
                <a:effectLst/>
              </a:rPr>
              <a:t>Crear una carpeta (con los permisos adecuados) para guardar la base de datos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>
                <a:effectLst/>
              </a:rPr>
              <a:t>C:/Data/Db es la carpeta default para </a:t>
            </a:r>
            <a:r>
              <a:rPr lang="es-AR" sz="1600" dirty="0" err="1">
                <a:effectLst/>
              </a:rPr>
              <a:t>MongoDb</a:t>
            </a:r>
            <a:endParaRPr lang="es-AR" sz="160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600" dirty="0">
                <a:effectLst/>
              </a:rPr>
              <a:t>Si quisiéramos tener otro </a:t>
            </a:r>
            <a:r>
              <a:rPr lang="es-AR" sz="1600" dirty="0" err="1">
                <a:effectLst/>
              </a:rPr>
              <a:t>path</a:t>
            </a:r>
            <a:r>
              <a:rPr lang="es-AR" sz="1600" dirty="0">
                <a:effectLst/>
              </a:rPr>
              <a:t> debemos ejecutar desde consola: </a:t>
            </a:r>
            <a:r>
              <a:rPr lang="es-AR" sz="1600" dirty="0" err="1">
                <a:effectLst/>
              </a:rPr>
              <a:t>mongod</a:t>
            </a:r>
            <a:r>
              <a:rPr lang="es-AR" sz="1600" dirty="0">
                <a:effectLst/>
              </a:rPr>
              <a:t> --</a:t>
            </a:r>
            <a:r>
              <a:rPr lang="es-AR" sz="1600" dirty="0" err="1">
                <a:effectLst/>
              </a:rPr>
              <a:t>dbpath</a:t>
            </a:r>
            <a:r>
              <a:rPr lang="es-AR" sz="1600" dirty="0">
                <a:effectLst/>
              </a:rPr>
              <a:t> ruta/nueva-a/la-carpeta-</a:t>
            </a:r>
            <a:r>
              <a:rPr lang="es-AR" sz="1600" dirty="0" err="1">
                <a:effectLst/>
              </a:rPr>
              <a:t>db</a:t>
            </a: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>
                <a:effectLst/>
              </a:rPr>
              <a:t>Abrir conexión desde Consola de Windows (</a:t>
            </a:r>
            <a:r>
              <a:rPr lang="es-AR" sz="1600" dirty="0"/>
              <a:t>Símbolo del Sistema) </a:t>
            </a:r>
            <a:r>
              <a:rPr lang="es-AR" sz="1600" dirty="0">
                <a:effectLst/>
              </a:rPr>
              <a:t>ejecutando el comando </a:t>
            </a:r>
            <a:r>
              <a:rPr lang="es-AR" sz="1600" dirty="0" err="1">
                <a:effectLst/>
              </a:rPr>
              <a:t>mongod</a:t>
            </a:r>
            <a:r>
              <a:rPr lang="es-AR" sz="1600" dirty="0">
                <a:effectLst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s-AR" sz="16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600" dirty="0"/>
              <a:t>Mantener la consola de conexión abierta y abrir una nueva consola para operar sobre la base</a:t>
            </a:r>
            <a:endParaRPr lang="es-A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86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2800" y="3733800"/>
            <a:ext cx="485584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UTILIZANDO MONGODB</a:t>
            </a:r>
            <a:endParaRPr sz="2800" b="1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/>
          <p:nvPr/>
        </p:nvSpPr>
        <p:spPr>
          <a:xfrm>
            <a:off x="560831" y="1580388"/>
            <a:ext cx="8371332" cy="495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107" y="1453515"/>
            <a:ext cx="10076180" cy="18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b="1" dirty="0">
                <a:latin typeface="Segoe UI"/>
                <a:cs typeface="Segoe UI"/>
              </a:rPr>
              <a:t>Armaremos un </a:t>
            </a:r>
            <a:r>
              <a:rPr sz="2000" b="1" spc="-5" dirty="0">
                <a:latin typeface="Segoe UI"/>
                <a:cs typeface="Segoe UI"/>
              </a:rPr>
              <a:t>modelo que </a:t>
            </a:r>
            <a:r>
              <a:rPr sz="2000" b="1" dirty="0">
                <a:latin typeface="Segoe UI"/>
                <a:cs typeface="Segoe UI"/>
              </a:rPr>
              <a:t>contenga </a:t>
            </a:r>
            <a:r>
              <a:rPr sz="2000" b="1" spc="-5" dirty="0">
                <a:latin typeface="Segoe UI"/>
                <a:cs typeface="Segoe UI"/>
              </a:rPr>
              <a:t>la información de las facturas </a:t>
            </a:r>
            <a:r>
              <a:rPr sz="2000" b="1" dirty="0">
                <a:latin typeface="Segoe UI"/>
                <a:cs typeface="Segoe UI"/>
              </a:rPr>
              <a:t>y </a:t>
            </a:r>
            <a:r>
              <a:rPr sz="2000" b="1" spc="-10" dirty="0">
                <a:latin typeface="Segoe UI"/>
                <a:cs typeface="Segoe UI"/>
              </a:rPr>
              <a:t>todos </a:t>
            </a:r>
            <a:r>
              <a:rPr sz="2000" b="1" spc="-5" dirty="0">
                <a:latin typeface="Segoe UI"/>
                <a:cs typeface="Segoe UI"/>
              </a:rPr>
              <a:t>sus  ítems, detallando el </a:t>
            </a:r>
            <a:r>
              <a:rPr sz="2000" b="1" dirty="0">
                <a:latin typeface="Segoe UI"/>
                <a:cs typeface="Segoe UI"/>
              </a:rPr>
              <a:t>nombre, </a:t>
            </a:r>
            <a:r>
              <a:rPr sz="2000" b="1" spc="-5" dirty="0">
                <a:latin typeface="Segoe UI"/>
                <a:cs typeface="Segoe UI"/>
              </a:rPr>
              <a:t>apellido, cuit </a:t>
            </a:r>
            <a:r>
              <a:rPr sz="2000" b="1" dirty="0">
                <a:latin typeface="Segoe UI"/>
                <a:cs typeface="Segoe UI"/>
              </a:rPr>
              <a:t>y </a:t>
            </a:r>
            <a:r>
              <a:rPr sz="2000" b="1" spc="-5" dirty="0">
                <a:latin typeface="Segoe UI"/>
                <a:cs typeface="Segoe UI"/>
              </a:rPr>
              <a:t>región del cliente </a:t>
            </a:r>
            <a:r>
              <a:rPr sz="2000" b="1" dirty="0">
                <a:latin typeface="Segoe UI"/>
                <a:cs typeface="Segoe UI"/>
              </a:rPr>
              <a:t>al </a:t>
            </a:r>
            <a:r>
              <a:rPr sz="2000" b="1" spc="-5" dirty="0">
                <a:latin typeface="Segoe UI"/>
                <a:cs typeface="Segoe UI"/>
              </a:rPr>
              <a:t>que se le emitió </a:t>
            </a:r>
            <a:r>
              <a:rPr sz="2000" b="1" spc="-10" dirty="0">
                <a:latin typeface="Segoe UI"/>
                <a:cs typeface="Segoe UI"/>
              </a:rPr>
              <a:t>la  </a:t>
            </a:r>
            <a:r>
              <a:rPr sz="2000" b="1" spc="-5" dirty="0">
                <a:latin typeface="Segoe UI"/>
                <a:cs typeface="Segoe UI"/>
              </a:rPr>
              <a:t>factura, </a:t>
            </a:r>
            <a:r>
              <a:rPr sz="2000" b="1" spc="-10" dirty="0">
                <a:latin typeface="Segoe UI"/>
                <a:cs typeface="Segoe UI"/>
              </a:rPr>
              <a:t>para </a:t>
            </a:r>
            <a:r>
              <a:rPr sz="2000" b="1" spc="-5" dirty="0">
                <a:latin typeface="Segoe UI"/>
                <a:cs typeface="Segoe UI"/>
              </a:rPr>
              <a:t>poder realizar </a:t>
            </a:r>
            <a:r>
              <a:rPr sz="2000" b="1" dirty="0">
                <a:latin typeface="Segoe UI"/>
                <a:cs typeface="Segoe UI"/>
              </a:rPr>
              <a:t>consultas </a:t>
            </a:r>
            <a:r>
              <a:rPr sz="2000" b="1" spc="-5" dirty="0">
                <a:latin typeface="Segoe UI"/>
                <a:cs typeface="Segoe UI"/>
              </a:rPr>
              <a:t>desde </a:t>
            </a:r>
            <a:r>
              <a:rPr sz="2000" b="1" dirty="0">
                <a:latin typeface="Segoe UI"/>
                <a:cs typeface="Segoe UI"/>
              </a:rPr>
              <a:t>un </a:t>
            </a:r>
            <a:r>
              <a:rPr sz="2000" b="1" spc="5" dirty="0">
                <a:latin typeface="Segoe UI"/>
                <a:cs typeface="Segoe UI"/>
              </a:rPr>
              <a:t>portal </a:t>
            </a:r>
            <a:r>
              <a:rPr sz="2000" b="1" spc="-5" dirty="0">
                <a:latin typeface="Segoe UI"/>
                <a:cs typeface="Segoe UI"/>
              </a:rPr>
              <a:t>de facturas de la forma </a:t>
            </a:r>
            <a:r>
              <a:rPr sz="2000" b="1" dirty="0">
                <a:latin typeface="Segoe UI"/>
                <a:cs typeface="Segoe UI"/>
              </a:rPr>
              <a:t>más  performante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posible.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2923" y="3558540"/>
            <a:ext cx="5077968" cy="3005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4162044"/>
            <a:ext cx="1915795" cy="515620"/>
          </a:xfrm>
          <a:custGeom>
            <a:avLst/>
            <a:gdLst/>
            <a:ahLst/>
            <a:cxnLst/>
            <a:rect l="l" t="t" r="r" b="b"/>
            <a:pathLst>
              <a:path w="1915795" h="515620">
                <a:moveTo>
                  <a:pt x="0" y="257555"/>
                </a:moveTo>
                <a:lnTo>
                  <a:pt x="10386" y="219497"/>
                </a:lnTo>
                <a:lnTo>
                  <a:pt x="40557" y="183171"/>
                </a:lnTo>
                <a:lnTo>
                  <a:pt x="89030" y="148978"/>
                </a:lnTo>
                <a:lnTo>
                  <a:pt x="154323" y="117315"/>
                </a:lnTo>
                <a:lnTo>
                  <a:pt x="192814" y="102557"/>
                </a:lnTo>
                <a:lnTo>
                  <a:pt x="234954" y="88582"/>
                </a:lnTo>
                <a:lnTo>
                  <a:pt x="280558" y="75437"/>
                </a:lnTo>
                <a:lnTo>
                  <a:pt x="329441" y="63175"/>
                </a:lnTo>
                <a:lnTo>
                  <a:pt x="381417" y="51844"/>
                </a:lnTo>
                <a:lnTo>
                  <a:pt x="436301" y="41494"/>
                </a:lnTo>
                <a:lnTo>
                  <a:pt x="493908" y="32176"/>
                </a:lnTo>
                <a:lnTo>
                  <a:pt x="554053" y="23938"/>
                </a:lnTo>
                <a:lnTo>
                  <a:pt x="616550" y="16831"/>
                </a:lnTo>
                <a:lnTo>
                  <a:pt x="681214" y="10905"/>
                </a:lnTo>
                <a:lnTo>
                  <a:pt x="747859" y="6208"/>
                </a:lnTo>
                <a:lnTo>
                  <a:pt x="816301" y="2792"/>
                </a:lnTo>
                <a:lnTo>
                  <a:pt x="886354" y="706"/>
                </a:lnTo>
                <a:lnTo>
                  <a:pt x="957834" y="0"/>
                </a:lnTo>
                <a:lnTo>
                  <a:pt x="1029313" y="706"/>
                </a:lnTo>
                <a:lnTo>
                  <a:pt x="1099366" y="2792"/>
                </a:lnTo>
                <a:lnTo>
                  <a:pt x="1167808" y="6208"/>
                </a:lnTo>
                <a:lnTo>
                  <a:pt x="1234453" y="10905"/>
                </a:lnTo>
                <a:lnTo>
                  <a:pt x="1299117" y="16831"/>
                </a:lnTo>
                <a:lnTo>
                  <a:pt x="1361614" y="23938"/>
                </a:lnTo>
                <a:lnTo>
                  <a:pt x="1421759" y="32176"/>
                </a:lnTo>
                <a:lnTo>
                  <a:pt x="1479366" y="41494"/>
                </a:lnTo>
                <a:lnTo>
                  <a:pt x="1534250" y="51844"/>
                </a:lnTo>
                <a:lnTo>
                  <a:pt x="1586226" y="63175"/>
                </a:lnTo>
                <a:lnTo>
                  <a:pt x="1635109" y="75437"/>
                </a:lnTo>
                <a:lnTo>
                  <a:pt x="1680713" y="88582"/>
                </a:lnTo>
                <a:lnTo>
                  <a:pt x="1722853" y="102557"/>
                </a:lnTo>
                <a:lnTo>
                  <a:pt x="1761344" y="117315"/>
                </a:lnTo>
                <a:lnTo>
                  <a:pt x="1826637" y="148978"/>
                </a:lnTo>
                <a:lnTo>
                  <a:pt x="1875110" y="183171"/>
                </a:lnTo>
                <a:lnTo>
                  <a:pt x="1905281" y="219497"/>
                </a:lnTo>
                <a:lnTo>
                  <a:pt x="1915667" y="257555"/>
                </a:lnTo>
                <a:lnTo>
                  <a:pt x="1913040" y="276777"/>
                </a:lnTo>
                <a:lnTo>
                  <a:pt x="1892576" y="314018"/>
                </a:lnTo>
                <a:lnTo>
                  <a:pt x="1853069" y="349328"/>
                </a:lnTo>
                <a:lnTo>
                  <a:pt x="1796000" y="382305"/>
                </a:lnTo>
                <a:lnTo>
                  <a:pt x="1722853" y="412554"/>
                </a:lnTo>
                <a:lnTo>
                  <a:pt x="1680713" y="426529"/>
                </a:lnTo>
                <a:lnTo>
                  <a:pt x="1635109" y="439673"/>
                </a:lnTo>
                <a:lnTo>
                  <a:pt x="1586226" y="451936"/>
                </a:lnTo>
                <a:lnTo>
                  <a:pt x="1534250" y="463267"/>
                </a:lnTo>
                <a:lnTo>
                  <a:pt x="1479366" y="473617"/>
                </a:lnTo>
                <a:lnTo>
                  <a:pt x="1421759" y="482935"/>
                </a:lnTo>
                <a:lnTo>
                  <a:pt x="1361614" y="491173"/>
                </a:lnTo>
                <a:lnTo>
                  <a:pt x="1299117" y="498280"/>
                </a:lnTo>
                <a:lnTo>
                  <a:pt x="1234453" y="504206"/>
                </a:lnTo>
                <a:lnTo>
                  <a:pt x="1167808" y="508903"/>
                </a:lnTo>
                <a:lnTo>
                  <a:pt x="1099366" y="512319"/>
                </a:lnTo>
                <a:lnTo>
                  <a:pt x="1029313" y="514405"/>
                </a:lnTo>
                <a:lnTo>
                  <a:pt x="957834" y="515111"/>
                </a:lnTo>
                <a:lnTo>
                  <a:pt x="886354" y="514405"/>
                </a:lnTo>
                <a:lnTo>
                  <a:pt x="816301" y="512319"/>
                </a:lnTo>
                <a:lnTo>
                  <a:pt x="747859" y="508903"/>
                </a:lnTo>
                <a:lnTo>
                  <a:pt x="681214" y="504206"/>
                </a:lnTo>
                <a:lnTo>
                  <a:pt x="616550" y="498280"/>
                </a:lnTo>
                <a:lnTo>
                  <a:pt x="554053" y="491173"/>
                </a:lnTo>
                <a:lnTo>
                  <a:pt x="493908" y="482935"/>
                </a:lnTo>
                <a:lnTo>
                  <a:pt x="436301" y="473617"/>
                </a:lnTo>
                <a:lnTo>
                  <a:pt x="381417" y="463267"/>
                </a:lnTo>
                <a:lnTo>
                  <a:pt x="329441" y="451936"/>
                </a:lnTo>
                <a:lnTo>
                  <a:pt x="280558" y="439674"/>
                </a:lnTo>
                <a:lnTo>
                  <a:pt x="234954" y="426529"/>
                </a:lnTo>
                <a:lnTo>
                  <a:pt x="192814" y="412554"/>
                </a:lnTo>
                <a:lnTo>
                  <a:pt x="154323" y="397796"/>
                </a:lnTo>
                <a:lnTo>
                  <a:pt x="89030" y="366133"/>
                </a:lnTo>
                <a:lnTo>
                  <a:pt x="40557" y="331940"/>
                </a:lnTo>
                <a:lnTo>
                  <a:pt x="10386" y="295614"/>
                </a:lnTo>
                <a:lnTo>
                  <a:pt x="0" y="257555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2923" y="6068567"/>
            <a:ext cx="1915795" cy="437515"/>
          </a:xfrm>
          <a:custGeom>
            <a:avLst/>
            <a:gdLst/>
            <a:ahLst/>
            <a:cxnLst/>
            <a:rect l="l" t="t" r="r" b="b"/>
            <a:pathLst>
              <a:path w="1915795" h="437515">
                <a:moveTo>
                  <a:pt x="0" y="218693"/>
                </a:moveTo>
                <a:lnTo>
                  <a:pt x="25299" y="168550"/>
                </a:lnTo>
                <a:lnTo>
                  <a:pt x="68500" y="137325"/>
                </a:lnTo>
                <a:lnTo>
                  <a:pt x="130781" y="108316"/>
                </a:lnTo>
                <a:lnTo>
                  <a:pt x="168544" y="94765"/>
                </a:lnTo>
                <a:lnTo>
                  <a:pt x="210438" y="81913"/>
                </a:lnTo>
                <a:lnTo>
                  <a:pt x="256250" y="69811"/>
                </a:lnTo>
                <a:lnTo>
                  <a:pt x="305766" y="58505"/>
                </a:lnTo>
                <a:lnTo>
                  <a:pt x="358775" y="48045"/>
                </a:lnTo>
                <a:lnTo>
                  <a:pt x="415062" y="38480"/>
                </a:lnTo>
                <a:lnTo>
                  <a:pt x="474415" y="29859"/>
                </a:lnTo>
                <a:lnTo>
                  <a:pt x="536621" y="22229"/>
                </a:lnTo>
                <a:lnTo>
                  <a:pt x="601466" y="15639"/>
                </a:lnTo>
                <a:lnTo>
                  <a:pt x="668738" y="10138"/>
                </a:lnTo>
                <a:lnTo>
                  <a:pt x="738224" y="5776"/>
                </a:lnTo>
                <a:lnTo>
                  <a:pt x="809711" y="2599"/>
                </a:lnTo>
                <a:lnTo>
                  <a:pt x="882985" y="657"/>
                </a:lnTo>
                <a:lnTo>
                  <a:pt x="957834" y="0"/>
                </a:lnTo>
                <a:lnTo>
                  <a:pt x="1032682" y="657"/>
                </a:lnTo>
                <a:lnTo>
                  <a:pt x="1105956" y="2599"/>
                </a:lnTo>
                <a:lnTo>
                  <a:pt x="1177443" y="5776"/>
                </a:lnTo>
                <a:lnTo>
                  <a:pt x="1246929" y="10138"/>
                </a:lnTo>
                <a:lnTo>
                  <a:pt x="1314201" y="15639"/>
                </a:lnTo>
                <a:lnTo>
                  <a:pt x="1379046" y="22229"/>
                </a:lnTo>
                <a:lnTo>
                  <a:pt x="1441252" y="29859"/>
                </a:lnTo>
                <a:lnTo>
                  <a:pt x="1500605" y="38480"/>
                </a:lnTo>
                <a:lnTo>
                  <a:pt x="1556892" y="48045"/>
                </a:lnTo>
                <a:lnTo>
                  <a:pt x="1609901" y="58505"/>
                </a:lnTo>
                <a:lnTo>
                  <a:pt x="1659417" y="69811"/>
                </a:lnTo>
                <a:lnTo>
                  <a:pt x="1705229" y="81913"/>
                </a:lnTo>
                <a:lnTo>
                  <a:pt x="1747123" y="94765"/>
                </a:lnTo>
                <a:lnTo>
                  <a:pt x="1784886" y="108316"/>
                </a:lnTo>
                <a:lnTo>
                  <a:pt x="1847167" y="137325"/>
                </a:lnTo>
                <a:lnTo>
                  <a:pt x="1890368" y="168550"/>
                </a:lnTo>
                <a:lnTo>
                  <a:pt x="1912785" y="201603"/>
                </a:lnTo>
                <a:lnTo>
                  <a:pt x="1915667" y="218693"/>
                </a:lnTo>
                <a:lnTo>
                  <a:pt x="1912785" y="235784"/>
                </a:lnTo>
                <a:lnTo>
                  <a:pt x="1890368" y="268837"/>
                </a:lnTo>
                <a:lnTo>
                  <a:pt x="1847167" y="300062"/>
                </a:lnTo>
                <a:lnTo>
                  <a:pt x="1784886" y="329071"/>
                </a:lnTo>
                <a:lnTo>
                  <a:pt x="1747123" y="342622"/>
                </a:lnTo>
                <a:lnTo>
                  <a:pt x="1705229" y="355474"/>
                </a:lnTo>
                <a:lnTo>
                  <a:pt x="1659417" y="367576"/>
                </a:lnTo>
                <a:lnTo>
                  <a:pt x="1609901" y="378882"/>
                </a:lnTo>
                <a:lnTo>
                  <a:pt x="1556892" y="389342"/>
                </a:lnTo>
                <a:lnTo>
                  <a:pt x="1500605" y="398907"/>
                </a:lnTo>
                <a:lnTo>
                  <a:pt x="1441252" y="407528"/>
                </a:lnTo>
                <a:lnTo>
                  <a:pt x="1379046" y="415158"/>
                </a:lnTo>
                <a:lnTo>
                  <a:pt x="1314201" y="421748"/>
                </a:lnTo>
                <a:lnTo>
                  <a:pt x="1246929" y="427249"/>
                </a:lnTo>
                <a:lnTo>
                  <a:pt x="1177443" y="431611"/>
                </a:lnTo>
                <a:lnTo>
                  <a:pt x="1105956" y="434788"/>
                </a:lnTo>
                <a:lnTo>
                  <a:pt x="1032682" y="436730"/>
                </a:lnTo>
                <a:lnTo>
                  <a:pt x="957834" y="437387"/>
                </a:lnTo>
                <a:lnTo>
                  <a:pt x="882985" y="436730"/>
                </a:lnTo>
                <a:lnTo>
                  <a:pt x="809711" y="434788"/>
                </a:lnTo>
                <a:lnTo>
                  <a:pt x="738224" y="431611"/>
                </a:lnTo>
                <a:lnTo>
                  <a:pt x="668738" y="427249"/>
                </a:lnTo>
                <a:lnTo>
                  <a:pt x="601466" y="421748"/>
                </a:lnTo>
                <a:lnTo>
                  <a:pt x="536621" y="415158"/>
                </a:lnTo>
                <a:lnTo>
                  <a:pt x="474415" y="407528"/>
                </a:lnTo>
                <a:lnTo>
                  <a:pt x="415062" y="398907"/>
                </a:lnTo>
                <a:lnTo>
                  <a:pt x="358775" y="389342"/>
                </a:lnTo>
                <a:lnTo>
                  <a:pt x="305766" y="378882"/>
                </a:lnTo>
                <a:lnTo>
                  <a:pt x="256250" y="367576"/>
                </a:lnTo>
                <a:lnTo>
                  <a:pt x="210438" y="355474"/>
                </a:lnTo>
                <a:lnTo>
                  <a:pt x="168544" y="342622"/>
                </a:lnTo>
                <a:lnTo>
                  <a:pt x="130781" y="329071"/>
                </a:lnTo>
                <a:lnTo>
                  <a:pt x="68500" y="300062"/>
                </a:lnTo>
                <a:lnTo>
                  <a:pt x="25299" y="268837"/>
                </a:lnTo>
                <a:lnTo>
                  <a:pt x="2882" y="235784"/>
                </a:lnTo>
                <a:lnTo>
                  <a:pt x="0" y="218693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8523" y="4047744"/>
            <a:ext cx="1915795" cy="800100"/>
          </a:xfrm>
          <a:custGeom>
            <a:avLst/>
            <a:gdLst/>
            <a:ahLst/>
            <a:cxnLst/>
            <a:rect l="l" t="t" r="r" b="b"/>
            <a:pathLst>
              <a:path w="1915795" h="800100">
                <a:moveTo>
                  <a:pt x="0" y="400049"/>
                </a:moveTo>
                <a:lnTo>
                  <a:pt x="8744" y="345757"/>
                </a:lnTo>
                <a:lnTo>
                  <a:pt x="34217" y="293687"/>
                </a:lnTo>
                <a:lnTo>
                  <a:pt x="75277" y="244316"/>
                </a:lnTo>
                <a:lnTo>
                  <a:pt x="130781" y="198120"/>
                </a:lnTo>
                <a:lnTo>
                  <a:pt x="163594" y="176361"/>
                </a:lnTo>
                <a:lnTo>
                  <a:pt x="199589" y="155575"/>
                </a:lnTo>
                <a:lnTo>
                  <a:pt x="238625" y="135820"/>
                </a:lnTo>
                <a:lnTo>
                  <a:pt x="280558" y="117157"/>
                </a:lnTo>
                <a:lnTo>
                  <a:pt x="325247" y="99645"/>
                </a:lnTo>
                <a:lnTo>
                  <a:pt x="372548" y="83343"/>
                </a:lnTo>
                <a:lnTo>
                  <a:pt x="422318" y="68312"/>
                </a:lnTo>
                <a:lnTo>
                  <a:pt x="474415" y="54610"/>
                </a:lnTo>
                <a:lnTo>
                  <a:pt x="528696" y="42296"/>
                </a:lnTo>
                <a:lnTo>
                  <a:pt x="585019" y="31432"/>
                </a:lnTo>
                <a:lnTo>
                  <a:pt x="643240" y="22076"/>
                </a:lnTo>
                <a:lnTo>
                  <a:pt x="703218" y="14287"/>
                </a:lnTo>
                <a:lnTo>
                  <a:pt x="764809" y="8126"/>
                </a:lnTo>
                <a:lnTo>
                  <a:pt x="827870" y="3651"/>
                </a:lnTo>
                <a:lnTo>
                  <a:pt x="892259" y="922"/>
                </a:lnTo>
                <a:lnTo>
                  <a:pt x="957833" y="0"/>
                </a:lnTo>
                <a:lnTo>
                  <a:pt x="1023408" y="922"/>
                </a:lnTo>
                <a:lnTo>
                  <a:pt x="1087797" y="3651"/>
                </a:lnTo>
                <a:lnTo>
                  <a:pt x="1150858" y="8126"/>
                </a:lnTo>
                <a:lnTo>
                  <a:pt x="1212449" y="14287"/>
                </a:lnTo>
                <a:lnTo>
                  <a:pt x="1272427" y="22076"/>
                </a:lnTo>
                <a:lnTo>
                  <a:pt x="1330648" y="31432"/>
                </a:lnTo>
                <a:lnTo>
                  <a:pt x="1386971" y="42296"/>
                </a:lnTo>
                <a:lnTo>
                  <a:pt x="1441252" y="54609"/>
                </a:lnTo>
                <a:lnTo>
                  <a:pt x="1493349" y="68312"/>
                </a:lnTo>
                <a:lnTo>
                  <a:pt x="1543119" y="83343"/>
                </a:lnTo>
                <a:lnTo>
                  <a:pt x="1590420" y="99645"/>
                </a:lnTo>
                <a:lnTo>
                  <a:pt x="1635109" y="117157"/>
                </a:lnTo>
                <a:lnTo>
                  <a:pt x="1677042" y="135820"/>
                </a:lnTo>
                <a:lnTo>
                  <a:pt x="1716078" y="155574"/>
                </a:lnTo>
                <a:lnTo>
                  <a:pt x="1752073" y="176361"/>
                </a:lnTo>
                <a:lnTo>
                  <a:pt x="1784886" y="198119"/>
                </a:lnTo>
                <a:lnTo>
                  <a:pt x="1840390" y="244316"/>
                </a:lnTo>
                <a:lnTo>
                  <a:pt x="1881450" y="293687"/>
                </a:lnTo>
                <a:lnTo>
                  <a:pt x="1906923" y="345757"/>
                </a:lnTo>
                <a:lnTo>
                  <a:pt x="1915668" y="400049"/>
                </a:lnTo>
                <a:lnTo>
                  <a:pt x="1913458" y="427444"/>
                </a:lnTo>
                <a:lnTo>
                  <a:pt x="1896206" y="480685"/>
                </a:lnTo>
                <a:lnTo>
                  <a:pt x="1862797" y="531465"/>
                </a:lnTo>
                <a:lnTo>
                  <a:pt x="1814372" y="579308"/>
                </a:lnTo>
                <a:lnTo>
                  <a:pt x="1752073" y="623738"/>
                </a:lnTo>
                <a:lnTo>
                  <a:pt x="1716078" y="644524"/>
                </a:lnTo>
                <a:lnTo>
                  <a:pt x="1677042" y="664279"/>
                </a:lnTo>
                <a:lnTo>
                  <a:pt x="1635109" y="682942"/>
                </a:lnTo>
                <a:lnTo>
                  <a:pt x="1590420" y="700454"/>
                </a:lnTo>
                <a:lnTo>
                  <a:pt x="1543119" y="716756"/>
                </a:lnTo>
                <a:lnTo>
                  <a:pt x="1493349" y="731787"/>
                </a:lnTo>
                <a:lnTo>
                  <a:pt x="1441252" y="745489"/>
                </a:lnTo>
                <a:lnTo>
                  <a:pt x="1386971" y="757803"/>
                </a:lnTo>
                <a:lnTo>
                  <a:pt x="1330648" y="768667"/>
                </a:lnTo>
                <a:lnTo>
                  <a:pt x="1272427" y="778023"/>
                </a:lnTo>
                <a:lnTo>
                  <a:pt x="1212449" y="785812"/>
                </a:lnTo>
                <a:lnTo>
                  <a:pt x="1150858" y="791973"/>
                </a:lnTo>
                <a:lnTo>
                  <a:pt x="1087797" y="796448"/>
                </a:lnTo>
                <a:lnTo>
                  <a:pt x="1023408" y="799177"/>
                </a:lnTo>
                <a:lnTo>
                  <a:pt x="957833" y="800099"/>
                </a:lnTo>
                <a:lnTo>
                  <a:pt x="892259" y="799177"/>
                </a:lnTo>
                <a:lnTo>
                  <a:pt x="827870" y="796448"/>
                </a:lnTo>
                <a:lnTo>
                  <a:pt x="764809" y="791973"/>
                </a:lnTo>
                <a:lnTo>
                  <a:pt x="703218" y="785812"/>
                </a:lnTo>
                <a:lnTo>
                  <a:pt x="643240" y="778023"/>
                </a:lnTo>
                <a:lnTo>
                  <a:pt x="585019" y="768667"/>
                </a:lnTo>
                <a:lnTo>
                  <a:pt x="528696" y="757803"/>
                </a:lnTo>
                <a:lnTo>
                  <a:pt x="474415" y="745490"/>
                </a:lnTo>
                <a:lnTo>
                  <a:pt x="422318" y="731787"/>
                </a:lnTo>
                <a:lnTo>
                  <a:pt x="372548" y="716756"/>
                </a:lnTo>
                <a:lnTo>
                  <a:pt x="325247" y="700454"/>
                </a:lnTo>
                <a:lnTo>
                  <a:pt x="280558" y="682942"/>
                </a:lnTo>
                <a:lnTo>
                  <a:pt x="238625" y="664279"/>
                </a:lnTo>
                <a:lnTo>
                  <a:pt x="199589" y="644525"/>
                </a:lnTo>
                <a:lnTo>
                  <a:pt x="163594" y="623738"/>
                </a:lnTo>
                <a:lnTo>
                  <a:pt x="130781" y="601980"/>
                </a:lnTo>
                <a:lnTo>
                  <a:pt x="75277" y="555783"/>
                </a:lnTo>
                <a:lnTo>
                  <a:pt x="34217" y="506412"/>
                </a:lnTo>
                <a:lnTo>
                  <a:pt x="8744" y="454342"/>
                </a:lnTo>
                <a:lnTo>
                  <a:pt x="0" y="40004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1467" y="5900928"/>
            <a:ext cx="1917700" cy="608330"/>
          </a:xfrm>
          <a:custGeom>
            <a:avLst/>
            <a:gdLst/>
            <a:ahLst/>
            <a:cxnLst/>
            <a:rect l="l" t="t" r="r" b="b"/>
            <a:pathLst>
              <a:path w="1917700" h="608329">
                <a:moveTo>
                  <a:pt x="0" y="304038"/>
                </a:moveTo>
                <a:lnTo>
                  <a:pt x="9518" y="261022"/>
                </a:lnTo>
                <a:lnTo>
                  <a:pt x="37208" y="219862"/>
                </a:lnTo>
                <a:lnTo>
                  <a:pt x="81774" y="180967"/>
                </a:lnTo>
                <a:lnTo>
                  <a:pt x="141917" y="144749"/>
                </a:lnTo>
                <a:lnTo>
                  <a:pt x="177424" y="127773"/>
                </a:lnTo>
                <a:lnTo>
                  <a:pt x="216340" y="111621"/>
                </a:lnTo>
                <a:lnTo>
                  <a:pt x="258502" y="96343"/>
                </a:lnTo>
                <a:lnTo>
                  <a:pt x="303747" y="81992"/>
                </a:lnTo>
                <a:lnTo>
                  <a:pt x="351914" y="68620"/>
                </a:lnTo>
                <a:lnTo>
                  <a:pt x="402840" y="56276"/>
                </a:lnTo>
                <a:lnTo>
                  <a:pt x="456363" y="45014"/>
                </a:lnTo>
                <a:lnTo>
                  <a:pt x="512322" y="34884"/>
                </a:lnTo>
                <a:lnTo>
                  <a:pt x="570554" y="25937"/>
                </a:lnTo>
                <a:lnTo>
                  <a:pt x="630896" y="18226"/>
                </a:lnTo>
                <a:lnTo>
                  <a:pt x="693187" y="11802"/>
                </a:lnTo>
                <a:lnTo>
                  <a:pt x="757265" y="6715"/>
                </a:lnTo>
                <a:lnTo>
                  <a:pt x="822967" y="3019"/>
                </a:lnTo>
                <a:lnTo>
                  <a:pt x="890131" y="763"/>
                </a:lnTo>
                <a:lnTo>
                  <a:pt x="958596" y="0"/>
                </a:lnTo>
                <a:lnTo>
                  <a:pt x="1027060" y="763"/>
                </a:lnTo>
                <a:lnTo>
                  <a:pt x="1094224" y="3019"/>
                </a:lnTo>
                <a:lnTo>
                  <a:pt x="1159926" y="6715"/>
                </a:lnTo>
                <a:lnTo>
                  <a:pt x="1224004" y="11802"/>
                </a:lnTo>
                <a:lnTo>
                  <a:pt x="1286295" y="18226"/>
                </a:lnTo>
                <a:lnTo>
                  <a:pt x="1346637" y="25937"/>
                </a:lnTo>
                <a:lnTo>
                  <a:pt x="1404869" y="34884"/>
                </a:lnTo>
                <a:lnTo>
                  <a:pt x="1460828" y="45014"/>
                </a:lnTo>
                <a:lnTo>
                  <a:pt x="1514351" y="56276"/>
                </a:lnTo>
                <a:lnTo>
                  <a:pt x="1565277" y="68620"/>
                </a:lnTo>
                <a:lnTo>
                  <a:pt x="1613444" y="81992"/>
                </a:lnTo>
                <a:lnTo>
                  <a:pt x="1658689" y="96343"/>
                </a:lnTo>
                <a:lnTo>
                  <a:pt x="1700851" y="111621"/>
                </a:lnTo>
                <a:lnTo>
                  <a:pt x="1739767" y="127773"/>
                </a:lnTo>
                <a:lnTo>
                  <a:pt x="1775274" y="144749"/>
                </a:lnTo>
                <a:lnTo>
                  <a:pt x="1835417" y="180967"/>
                </a:lnTo>
                <a:lnTo>
                  <a:pt x="1879983" y="219862"/>
                </a:lnTo>
                <a:lnTo>
                  <a:pt x="1907673" y="261022"/>
                </a:lnTo>
                <a:lnTo>
                  <a:pt x="1917191" y="304038"/>
                </a:lnTo>
                <a:lnTo>
                  <a:pt x="1914785" y="325751"/>
                </a:lnTo>
                <a:lnTo>
                  <a:pt x="1896018" y="367890"/>
                </a:lnTo>
                <a:lnTo>
                  <a:pt x="1859728" y="407970"/>
                </a:lnTo>
                <a:lnTo>
                  <a:pt x="1807212" y="445577"/>
                </a:lnTo>
                <a:lnTo>
                  <a:pt x="1739767" y="480302"/>
                </a:lnTo>
                <a:lnTo>
                  <a:pt x="1700851" y="496454"/>
                </a:lnTo>
                <a:lnTo>
                  <a:pt x="1658689" y="511732"/>
                </a:lnTo>
                <a:lnTo>
                  <a:pt x="1613444" y="526083"/>
                </a:lnTo>
                <a:lnTo>
                  <a:pt x="1565277" y="539455"/>
                </a:lnTo>
                <a:lnTo>
                  <a:pt x="1514351" y="551799"/>
                </a:lnTo>
                <a:lnTo>
                  <a:pt x="1460828" y="563061"/>
                </a:lnTo>
                <a:lnTo>
                  <a:pt x="1404869" y="573191"/>
                </a:lnTo>
                <a:lnTo>
                  <a:pt x="1346637" y="582138"/>
                </a:lnTo>
                <a:lnTo>
                  <a:pt x="1286295" y="589849"/>
                </a:lnTo>
                <a:lnTo>
                  <a:pt x="1224004" y="596273"/>
                </a:lnTo>
                <a:lnTo>
                  <a:pt x="1159926" y="601360"/>
                </a:lnTo>
                <a:lnTo>
                  <a:pt x="1094224" y="605056"/>
                </a:lnTo>
                <a:lnTo>
                  <a:pt x="1027060" y="607312"/>
                </a:lnTo>
                <a:lnTo>
                  <a:pt x="958596" y="608076"/>
                </a:lnTo>
                <a:lnTo>
                  <a:pt x="890131" y="607312"/>
                </a:lnTo>
                <a:lnTo>
                  <a:pt x="822967" y="605056"/>
                </a:lnTo>
                <a:lnTo>
                  <a:pt x="757265" y="601360"/>
                </a:lnTo>
                <a:lnTo>
                  <a:pt x="693187" y="596273"/>
                </a:lnTo>
                <a:lnTo>
                  <a:pt x="630896" y="589849"/>
                </a:lnTo>
                <a:lnTo>
                  <a:pt x="570554" y="582138"/>
                </a:lnTo>
                <a:lnTo>
                  <a:pt x="512322" y="573191"/>
                </a:lnTo>
                <a:lnTo>
                  <a:pt x="456363" y="563061"/>
                </a:lnTo>
                <a:lnTo>
                  <a:pt x="402840" y="551799"/>
                </a:lnTo>
                <a:lnTo>
                  <a:pt x="351914" y="539455"/>
                </a:lnTo>
                <a:lnTo>
                  <a:pt x="303747" y="526083"/>
                </a:lnTo>
                <a:lnTo>
                  <a:pt x="258502" y="511732"/>
                </a:lnTo>
                <a:lnTo>
                  <a:pt x="216340" y="496454"/>
                </a:lnTo>
                <a:lnTo>
                  <a:pt x="177424" y="480302"/>
                </a:lnTo>
                <a:lnTo>
                  <a:pt x="141917" y="463326"/>
                </a:lnTo>
                <a:lnTo>
                  <a:pt x="81774" y="427108"/>
                </a:lnTo>
                <a:lnTo>
                  <a:pt x="37208" y="388213"/>
                </a:lnTo>
                <a:lnTo>
                  <a:pt x="9518" y="347053"/>
                </a:lnTo>
                <a:lnTo>
                  <a:pt x="0" y="30403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Document</a:t>
            </a:r>
            <a:r>
              <a:rPr spc="-85" dirty="0"/>
              <a:t> </a:t>
            </a:r>
            <a:r>
              <a:rPr spc="-5" dirty="0"/>
              <a:t>Based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795526"/>
            <a:ext cx="1080325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Las </a:t>
            </a:r>
            <a:r>
              <a:rPr sz="2400" spc="-10" dirty="0">
                <a:latin typeface="Segoe UI"/>
                <a:cs typeface="Segoe UI"/>
              </a:rPr>
              <a:t>bases </a:t>
            </a:r>
            <a:r>
              <a:rPr sz="2400" dirty="0">
                <a:latin typeface="Segoe UI"/>
                <a:cs typeface="Segoe UI"/>
              </a:rPr>
              <a:t>de </a:t>
            </a:r>
            <a:r>
              <a:rPr sz="2400" spc="-5" dirty="0">
                <a:latin typeface="Segoe UI"/>
                <a:cs typeface="Segoe UI"/>
              </a:rPr>
              <a:t>datos </a:t>
            </a:r>
            <a:r>
              <a:rPr sz="2400" dirty="0">
                <a:latin typeface="Segoe UI"/>
                <a:cs typeface="Segoe UI"/>
              </a:rPr>
              <a:t>almacenan y </a:t>
            </a:r>
            <a:r>
              <a:rPr sz="2400" spc="-5" dirty="0">
                <a:latin typeface="Segoe UI"/>
                <a:cs typeface="Segoe UI"/>
              </a:rPr>
              <a:t>recuperan documentos </a:t>
            </a:r>
            <a:r>
              <a:rPr sz="2400" dirty="0">
                <a:latin typeface="Segoe UI"/>
                <a:cs typeface="Segoe UI"/>
              </a:rPr>
              <a:t>que pueden </a:t>
            </a:r>
            <a:r>
              <a:rPr sz="2400" spc="-5" dirty="0">
                <a:latin typeface="Segoe UI"/>
                <a:cs typeface="Segoe UI"/>
              </a:rPr>
              <a:t>ser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XML,</a:t>
            </a: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Segoe UI"/>
                <a:cs typeface="Segoe UI"/>
              </a:rPr>
              <a:t>JSON, BSON,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etc.</a:t>
            </a:r>
            <a:endParaRPr sz="2400" dirty="0">
              <a:latin typeface="Segoe UI"/>
              <a:cs typeface="Segoe UI"/>
            </a:endParaRPr>
          </a:p>
          <a:p>
            <a:pPr marL="355600" marR="1257300" indent="-342900">
              <a:lnSpc>
                <a:spcPct val="150000"/>
              </a:lnSpc>
              <a:spcBef>
                <a:spcPts val="2065"/>
              </a:spcBef>
              <a:buFont typeface="Arial"/>
              <a:buChar char="•"/>
              <a:tabLst>
                <a:tab pos="439420" algn="l"/>
                <a:tab pos="440055" algn="l"/>
              </a:tabLst>
            </a:pPr>
            <a:r>
              <a:rPr sz="2400" dirty="0">
                <a:latin typeface="Segoe UI"/>
                <a:cs typeface="Segoe UI"/>
              </a:rPr>
              <a:t>Los </a:t>
            </a:r>
            <a:r>
              <a:rPr sz="2400" spc="-5" dirty="0">
                <a:latin typeface="Segoe UI"/>
                <a:cs typeface="Segoe UI"/>
              </a:rPr>
              <a:t>documentos almacenados son </a:t>
            </a:r>
            <a:r>
              <a:rPr sz="2400" spc="-10" dirty="0">
                <a:latin typeface="Segoe UI"/>
                <a:cs typeface="Segoe UI"/>
              </a:rPr>
              <a:t>similares </a:t>
            </a:r>
            <a:r>
              <a:rPr sz="2400" spc="-5" dirty="0">
                <a:latin typeface="Segoe UI"/>
                <a:cs typeface="Segoe UI"/>
              </a:rPr>
              <a:t>unos con </a:t>
            </a:r>
            <a:r>
              <a:rPr sz="2400" spc="-10" dirty="0">
                <a:latin typeface="Segoe UI"/>
                <a:cs typeface="Segoe UI"/>
              </a:rPr>
              <a:t>otros pero </a:t>
            </a:r>
            <a:r>
              <a:rPr sz="2400" dirty="0">
                <a:latin typeface="Segoe UI"/>
                <a:cs typeface="Segoe UI"/>
              </a:rPr>
              <a:t>no  </a:t>
            </a:r>
            <a:r>
              <a:rPr sz="2400" spc="-5" dirty="0">
                <a:latin typeface="Segoe UI"/>
                <a:cs typeface="Segoe UI"/>
              </a:rPr>
              <a:t>necesariamente con la misma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estructura.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2800" y="3733800"/>
            <a:ext cx="48558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UTILIZACIÓN DE MONGODB</a:t>
            </a:r>
          </a:p>
          <a:p>
            <a:pPr marL="12700" algn="ctr">
              <a:lnSpc>
                <a:spcPct val="100000"/>
              </a:lnSpc>
            </a:pPr>
            <a:r>
              <a:rPr lang="es-AR" sz="2800" b="1" dirty="0">
                <a:latin typeface="Segoe UI"/>
                <a:cs typeface="Segoe UI"/>
              </a:rPr>
              <a:t>DESDE LA LÍNEA DE COMANDOS</a:t>
            </a:r>
            <a:endParaRPr sz="28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7161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todos los comandos: 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db.facturas.help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Ejemplos: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todos los documentos: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db.facturas.find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Cantidad de documentos en la colección: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db.facturas.count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Espacio ocupado por los documentos de la colección: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db.facturas.dataSize</a:t>
            </a:r>
            <a:r>
              <a:rPr lang="es-AR" sz="15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5327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33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Inicio de servidor mongo por consola: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C:&gt;mongod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Inicio de cliente mongo por consola: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C:&gt;mongo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bases de datos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show </a:t>
            </a:r>
            <a:r>
              <a:rPr lang="es-AR" sz="1500" dirty="0" err="1">
                <a:latin typeface="Segoe UI"/>
                <a:cs typeface="Segoe UI"/>
              </a:rPr>
              <a:t>dbs</a:t>
            </a: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endParaRPr lang="es-AR" sz="15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Ver colecciones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>
                <a:latin typeface="Segoe UI"/>
                <a:cs typeface="Segoe UI"/>
              </a:rPr>
              <a:t>show </a:t>
            </a:r>
            <a:r>
              <a:rPr lang="es-AR" sz="1500" dirty="0" err="1">
                <a:latin typeface="Segoe UI"/>
                <a:cs typeface="Segoe UI"/>
              </a:rPr>
              <a:t>collections</a:t>
            </a:r>
            <a:endParaRPr lang="es-AR" sz="15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8844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10" dirty="0"/>
              <a:t>Caso</a:t>
            </a:r>
            <a:r>
              <a:rPr spc="-75" dirty="0"/>
              <a:t> </a:t>
            </a:r>
            <a:r>
              <a:rPr dirty="0"/>
              <a:t>Práctico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841" y="1456521"/>
            <a:ext cx="11430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500" b="1" dirty="0">
                <a:latin typeface="Segoe UI"/>
                <a:cs typeface="Segoe UI"/>
              </a:rPr>
              <a:t>Insertar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("55e4a6fabfc68c676a041063"),"cliente":{"apellido":"Malinez","cuit":2.740488484e+09,"nombre":"Marina","region":"CENTRO"},"</a:t>
            </a:r>
            <a:r>
              <a:rPr lang="es-AR" sz="1500" dirty="0" err="1">
                <a:latin typeface="Segoe UI"/>
                <a:cs typeface="Segoe UI"/>
              </a:rPr>
              <a:t>condPago</a:t>
            </a:r>
            <a:r>
              <a:rPr lang="es-AR" sz="1500" dirty="0">
                <a:latin typeface="Segoe UI"/>
                <a:cs typeface="Segoe UI"/>
              </a:rPr>
              <a:t>":"CONTADO","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":[{"cantidad":11.0,"precio":18.0,"producto":" CORREA 12mm"},{"cantidad":1.0,"precio":490.0,"producto":"TALADRO 12mm"}],"nroFactura":1000.0})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("55e4a6fbbfc68c676a041064"),"cliente":{"apellido":"Zavasi","cuit":2.038373771e+09,"nombre":"Martin","region":"CABA"},"condPago":"30 </a:t>
            </a:r>
            <a:r>
              <a:rPr lang="es-AR" sz="1500" dirty="0" err="1">
                <a:latin typeface="Segoe UI"/>
                <a:cs typeface="Segoe UI"/>
              </a:rPr>
              <a:t>Ds</a:t>
            </a:r>
            <a:r>
              <a:rPr lang="es-AR" sz="1500" dirty="0">
                <a:latin typeface="Segoe UI"/>
                <a:cs typeface="Segoe UI"/>
              </a:rPr>
              <a:t> FF","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("2014-03-22T00:00:00.000Z"),"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":[{"cantidad":2.0,"precio":134.0,"producto":"CORREA 10mm"}],"nroFactura":1001.0})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500" dirty="0" err="1">
                <a:latin typeface="Segoe UI"/>
                <a:cs typeface="Segoe UI"/>
              </a:rPr>
              <a:t>db.facturas.insert</a:t>
            </a:r>
            <a:r>
              <a:rPr lang="es-AR" sz="1500" dirty="0">
                <a:latin typeface="Segoe UI"/>
                <a:cs typeface="Segoe UI"/>
              </a:rPr>
              <a:t>({"_id": </a:t>
            </a:r>
            <a:r>
              <a:rPr lang="es-AR" sz="1500" dirty="0" err="1">
                <a:latin typeface="Segoe UI"/>
                <a:cs typeface="Segoe UI"/>
              </a:rPr>
              <a:t>ObjectId</a:t>
            </a:r>
            <a:r>
              <a:rPr lang="es-AR" sz="1500" dirty="0">
                <a:latin typeface="Segoe UI"/>
                <a:cs typeface="Segoe UI"/>
              </a:rPr>
              <a:t>("55e4a6fbbfc68c676a041065"),"cliente":{"apellido":"Zavasi","cuit":2.038373771e+09,"nombre":"Martin","region":"CABA"},"</a:t>
            </a:r>
            <a:r>
              <a:rPr lang="es-AR" sz="1500" dirty="0" err="1">
                <a:latin typeface="Segoe UI"/>
                <a:cs typeface="Segoe UI"/>
              </a:rPr>
              <a:t>condPago</a:t>
            </a:r>
            <a:r>
              <a:rPr lang="es-AR" sz="1500" dirty="0">
                <a:latin typeface="Segoe UI"/>
                <a:cs typeface="Segoe UI"/>
              </a:rPr>
              <a:t>":"CONTADO","</a:t>
            </a:r>
            <a:r>
              <a:rPr lang="es-AR" sz="1500" dirty="0" err="1">
                <a:latin typeface="Segoe UI"/>
                <a:cs typeface="Segoe UI"/>
              </a:rPr>
              <a:t>fechaEmision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fechaVencimiento</a:t>
            </a:r>
            <a:r>
              <a:rPr lang="es-AR" sz="1500" dirty="0">
                <a:latin typeface="Segoe UI"/>
                <a:cs typeface="Segoe UI"/>
              </a:rPr>
              <a:t>": </a:t>
            </a:r>
            <a:r>
              <a:rPr lang="es-AR" sz="1500" dirty="0" err="1">
                <a:latin typeface="Segoe UI"/>
                <a:cs typeface="Segoe UI"/>
              </a:rPr>
              <a:t>ISODate</a:t>
            </a:r>
            <a:r>
              <a:rPr lang="es-AR" sz="1500" dirty="0">
                <a:latin typeface="Segoe UI"/>
                <a:cs typeface="Segoe UI"/>
              </a:rPr>
              <a:t>("2014-02-20T00:00:00.000Z"),"</a:t>
            </a:r>
            <a:r>
              <a:rPr lang="es-AR" sz="1500" dirty="0" err="1">
                <a:latin typeface="Segoe UI"/>
                <a:cs typeface="Segoe UI"/>
              </a:rPr>
              <a:t>item</a:t>
            </a:r>
            <a:r>
              <a:rPr lang="es-AR" sz="1500" dirty="0">
                <a:latin typeface="Segoe UI"/>
                <a:cs typeface="Segoe UI"/>
              </a:rPr>
              <a:t>":[{"cantidad":6.0,"precio":60.0,"producto":"TUERCA 2mm"},{"cantidad":12.0,"precio":134.0,"producto":"CORREA 10mm"}],"nroFactura":1002.0})</a:t>
            </a:r>
          </a:p>
        </p:txBody>
      </p:sp>
    </p:spTree>
    <p:extLst>
      <p:ext uri="{BB962C8B-B14F-4D97-AF65-F5344CB8AC3E}">
        <p14:creationId xmlns:p14="http://schemas.microsoft.com/office/powerpoint/2010/main" val="1672626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3520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Buscar documento para cliente con determinado apellido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Malinez</a:t>
            </a:r>
            <a:r>
              <a:rPr lang="es-AR" sz="1600" dirty="0">
                <a:latin typeface="Segoe UI"/>
                <a:cs typeface="Segoe UI"/>
              </a:rPr>
              <a:t>"})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los primeros dos documentos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limit</a:t>
            </a:r>
            <a:r>
              <a:rPr lang="es-AR" sz="1600" dirty="0">
                <a:latin typeface="Segoe UI"/>
                <a:cs typeface="Segoe UI"/>
              </a:rPr>
              <a:t>(2)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documentos salteando los primeros dos documentos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skip</a:t>
            </a:r>
            <a:r>
              <a:rPr lang="es-AR" sz="1600" dirty="0">
                <a:latin typeface="Segoe UI"/>
                <a:cs typeface="Segoe UI"/>
              </a:rPr>
              <a:t>(2)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Visualización mejorada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7489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lang="es-AR" spc="-10" dirty="0"/>
              <a:t>Operaciones sobre una colección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8601" y="1712722"/>
            <a:ext cx="11430000" cy="512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dos documentos, salteando los dos primeros  documentos de una colección, mostrándolos en un modo  mejorado.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limit</a:t>
            </a:r>
            <a:r>
              <a:rPr lang="es-AR" sz="1600" dirty="0">
                <a:latin typeface="Segoe UI"/>
                <a:cs typeface="Segoe UI"/>
              </a:rPr>
              <a:t>(2).</a:t>
            </a:r>
            <a:r>
              <a:rPr lang="es-AR" sz="1600" dirty="0" err="1">
                <a:latin typeface="Segoe UI"/>
                <a:cs typeface="Segoe UI"/>
              </a:rPr>
              <a:t>skip</a:t>
            </a:r>
            <a:r>
              <a:rPr lang="es-AR" sz="1600" dirty="0">
                <a:latin typeface="Segoe UI"/>
                <a:cs typeface="Segoe UI"/>
              </a:rPr>
              <a:t>(2).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Consultar documentos sólo mostrando algunos datos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Malinez</a:t>
            </a:r>
            <a:r>
              <a:rPr lang="es-AR" sz="1600" dirty="0">
                <a:latin typeface="Segoe UI"/>
                <a:cs typeface="Segoe UI"/>
              </a:rPr>
              <a:t>"}, {"cliente.cuit":1, "cliente.region":1})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Buscar documento para cliente con dos criterios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>
                <a:latin typeface="Segoe UI"/>
                <a:cs typeface="Segoe UI"/>
              </a:rPr>
              <a:t>Para 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 teníamos dos documentos: </a:t>
            </a: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"}).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>
                <a:latin typeface="Segoe UI"/>
                <a:cs typeface="Segoe UI"/>
              </a:rPr>
              <a:t>Agregamos un criterio: </a:t>
            </a: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({"cliente.apellido":"</a:t>
            </a:r>
            <a:r>
              <a:rPr lang="es-AR" sz="1600" dirty="0" err="1">
                <a:latin typeface="Segoe UI"/>
                <a:cs typeface="Segoe UI"/>
              </a:rPr>
              <a:t>Zavasi</a:t>
            </a:r>
            <a:r>
              <a:rPr lang="es-AR" sz="1600" dirty="0">
                <a:latin typeface="Segoe UI"/>
                <a:cs typeface="Segoe UI"/>
              </a:rPr>
              <a:t>", "nroFactura":1001.0}).</a:t>
            </a:r>
            <a:r>
              <a:rPr lang="es-AR" sz="1600" dirty="0" err="1">
                <a:latin typeface="Segoe UI"/>
                <a:cs typeface="Segoe UI"/>
              </a:rPr>
              <a:t>pretty</a:t>
            </a:r>
            <a:r>
              <a:rPr lang="es-AR" sz="1600" dirty="0">
                <a:latin typeface="Segoe UI"/>
                <a:cs typeface="Segoe UI"/>
              </a:rPr>
              <a:t>()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Ordenamiento en forma ascendente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sort</a:t>
            </a:r>
            <a:r>
              <a:rPr lang="es-AR" sz="1600" dirty="0">
                <a:latin typeface="Segoe UI"/>
                <a:cs typeface="Segoe UI"/>
              </a:rPr>
              <a:t>({nroFactura:1})</a:t>
            </a:r>
          </a:p>
          <a:p>
            <a:pPr marL="169545" marR="1899285" indent="-157480">
              <a:lnSpc>
                <a:spcPct val="130000"/>
              </a:lnSpc>
            </a:pPr>
            <a:endParaRPr lang="es-AR" sz="1600" dirty="0">
              <a:latin typeface="Segoe UI"/>
              <a:cs typeface="Segoe UI"/>
            </a:endParaRPr>
          </a:p>
          <a:p>
            <a:pPr marL="169545" marR="1899285" indent="-157480">
              <a:lnSpc>
                <a:spcPct val="130000"/>
              </a:lnSpc>
            </a:pPr>
            <a:r>
              <a:rPr lang="es-AR" sz="1600" b="1" dirty="0">
                <a:latin typeface="Segoe UI"/>
                <a:cs typeface="Segoe UI"/>
              </a:rPr>
              <a:t>Ordenamiento en forma descendente</a:t>
            </a:r>
          </a:p>
          <a:p>
            <a:pPr marL="169545" marR="1899285" indent="-157480">
              <a:lnSpc>
                <a:spcPct val="130000"/>
              </a:lnSpc>
            </a:pPr>
            <a:r>
              <a:rPr lang="es-AR" sz="1600" dirty="0" err="1">
                <a:latin typeface="Segoe UI"/>
                <a:cs typeface="Segoe UI"/>
              </a:rPr>
              <a:t>db.facturas.find</a:t>
            </a:r>
            <a:r>
              <a:rPr lang="es-AR" sz="1600" dirty="0">
                <a:latin typeface="Segoe UI"/>
                <a:cs typeface="Segoe UI"/>
              </a:rPr>
              <a:t>().</a:t>
            </a:r>
            <a:r>
              <a:rPr lang="es-AR" sz="1600" dirty="0" err="1">
                <a:latin typeface="Segoe UI"/>
                <a:cs typeface="Segoe UI"/>
              </a:rPr>
              <a:t>sort</a:t>
            </a:r>
            <a:r>
              <a:rPr lang="es-AR" sz="1600" dirty="0">
                <a:latin typeface="Segoe UI"/>
                <a:cs typeface="Segoe UI"/>
              </a:rPr>
              <a:t>({</a:t>
            </a:r>
            <a:r>
              <a:rPr lang="es-AR" sz="1600" dirty="0" err="1">
                <a:latin typeface="Segoe UI"/>
                <a:cs typeface="Segoe UI"/>
              </a:rPr>
              <a:t>nroFactura</a:t>
            </a:r>
            <a:r>
              <a:rPr lang="es-AR" sz="1600" dirty="0">
                <a:latin typeface="Segoe UI"/>
                <a:cs typeface="Segoe UI"/>
              </a:rPr>
              <a:t>:-1})</a:t>
            </a:r>
          </a:p>
        </p:txBody>
      </p:sp>
    </p:spTree>
    <p:extLst>
      <p:ext uri="{BB962C8B-B14F-4D97-AF65-F5344CB8AC3E}">
        <p14:creationId xmlns:p14="http://schemas.microsoft.com/office/powerpoint/2010/main" val="1908582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5" dirty="0"/>
              <a:t>Consultando </a:t>
            </a:r>
            <a:r>
              <a:rPr dirty="0"/>
              <a:t>una </a:t>
            </a:r>
            <a:r>
              <a:rPr spc="-5" dirty="0"/>
              <a:t>Colección </a:t>
            </a:r>
            <a:r>
              <a:rPr dirty="0"/>
              <a:t>– </a:t>
            </a:r>
            <a:r>
              <a:rPr spc="-5" dirty="0"/>
              <a:t>Criterios de </a:t>
            </a:r>
            <a:r>
              <a:rPr spc="-10" dirty="0"/>
              <a:t>Selección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158" y="2383409"/>
            <a:ext cx="11480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Segoe UI"/>
                <a:cs typeface="Segoe UI"/>
              </a:rPr>
              <a:t>Operadores</a:t>
            </a:r>
            <a:r>
              <a:rPr sz="1400" b="1" spc="-120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$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158" y="3023489"/>
            <a:ext cx="600075" cy="213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Segoe UI"/>
                <a:cs typeface="Segoe UI"/>
              </a:rPr>
              <a:t>$gt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$gte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$lt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$lte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$not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$or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$in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Segoe UI"/>
                <a:cs typeface="Segoe UI"/>
              </a:rPr>
              <a:t>$nin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ts val="1635"/>
              </a:lnSpc>
            </a:pPr>
            <a:r>
              <a:rPr sz="1400" b="1" spc="-5" dirty="0">
                <a:latin typeface="Segoe UI"/>
                <a:cs typeface="Segoe UI"/>
              </a:rPr>
              <a:t>$exist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ts val="1635"/>
              </a:lnSpc>
            </a:pPr>
            <a:r>
              <a:rPr sz="1400" b="1" spc="-5" dirty="0">
                <a:latin typeface="Segoe UI"/>
                <a:cs typeface="Segoe UI"/>
              </a:rPr>
              <a:t>$regex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6827" y="3876040"/>
            <a:ext cx="618617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Busca las facturas </a:t>
            </a:r>
            <a:r>
              <a:rPr sz="1400" b="1" dirty="0">
                <a:latin typeface="Segoe UI"/>
                <a:cs typeface="Segoe UI"/>
              </a:rPr>
              <a:t>cuya </a:t>
            </a:r>
            <a:r>
              <a:rPr sz="1400" b="1" spc="-5" dirty="0">
                <a:latin typeface="Segoe UI"/>
                <a:cs typeface="Segoe UI"/>
              </a:rPr>
              <a:t>fecha de emisión sea mayor </a:t>
            </a:r>
            <a:r>
              <a:rPr sz="1400" b="1" dirty="0">
                <a:latin typeface="Segoe UI"/>
                <a:cs typeface="Segoe UI"/>
              </a:rPr>
              <a:t>o </a:t>
            </a:r>
            <a:r>
              <a:rPr sz="1400" b="1" spc="-5" dirty="0">
                <a:latin typeface="Segoe UI"/>
                <a:cs typeface="Segoe UI"/>
              </a:rPr>
              <a:t>igual al</a:t>
            </a:r>
            <a:r>
              <a:rPr sz="1400" b="1" spc="5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24/02/2014.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6827" y="1788921"/>
            <a:ext cx="67132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Busca </a:t>
            </a:r>
            <a:r>
              <a:rPr sz="1800" b="1" dirty="0">
                <a:latin typeface="Calibri"/>
                <a:cs typeface="Calibri"/>
              </a:rPr>
              <a:t>la </a:t>
            </a:r>
            <a:r>
              <a:rPr sz="1800" b="1" spc="-5" dirty="0">
                <a:latin typeface="Calibri"/>
                <a:cs typeface="Calibri"/>
              </a:rPr>
              <a:t>cantidad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0" dirty="0">
                <a:latin typeface="Calibri"/>
                <a:cs typeface="Calibri"/>
              </a:rPr>
              <a:t>facturas cuyo Nro.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5" dirty="0">
                <a:latin typeface="Calibri"/>
                <a:cs typeface="Calibri"/>
              </a:rPr>
              <a:t>Factura </a:t>
            </a:r>
            <a:r>
              <a:rPr sz="1800" b="1" dirty="0">
                <a:latin typeface="Calibri"/>
                <a:cs typeface="Calibri"/>
              </a:rPr>
              <a:t>sea </a:t>
            </a:r>
            <a:r>
              <a:rPr sz="1800" b="1" spc="-15" dirty="0">
                <a:latin typeface="Calibri"/>
                <a:cs typeface="Calibri"/>
              </a:rPr>
              <a:t>mayor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1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1465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2773" y="2446528"/>
            <a:ext cx="587756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db.facturas.find(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10" dirty="0">
                <a:latin typeface="Courier New"/>
                <a:cs typeface="Courier New"/>
              </a:rPr>
              <a:t>nroFactura </a:t>
            </a: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b="1" spc="-10" dirty="0">
                <a:latin typeface="Courier New"/>
                <a:cs typeface="Courier New"/>
              </a:rPr>
              <a:t>{$gt:1465} </a:t>
            </a: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).count()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7251" y="2980944"/>
            <a:ext cx="6809232" cy="505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5727" y="2979420"/>
            <a:ext cx="6812280" cy="509270"/>
          </a:xfrm>
          <a:custGeom>
            <a:avLst/>
            <a:gdLst/>
            <a:ahLst/>
            <a:cxnLst/>
            <a:rect l="l" t="t" r="r" b="b"/>
            <a:pathLst>
              <a:path w="6812280" h="509270">
                <a:moveTo>
                  <a:pt x="0" y="509015"/>
                </a:moveTo>
                <a:lnTo>
                  <a:pt x="6812280" y="509015"/>
                </a:lnTo>
                <a:lnTo>
                  <a:pt x="6812280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6827" y="4424933"/>
            <a:ext cx="78441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db.facturas.find({fechaEmision:{$gte: </a:t>
            </a:r>
            <a:r>
              <a:rPr sz="1400" b="1" spc="-10" dirty="0">
                <a:latin typeface="Courier New"/>
                <a:cs typeface="Courier New"/>
              </a:rPr>
              <a:t>ISODate("2014-02-24T00:00:00Z")} </a:t>
            </a: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spc="-37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7251" y="4914900"/>
            <a:ext cx="6894576" cy="1705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5727" y="4913376"/>
            <a:ext cx="6898005" cy="1708785"/>
          </a:xfrm>
          <a:custGeom>
            <a:avLst/>
            <a:gdLst/>
            <a:ahLst/>
            <a:cxnLst/>
            <a:rect l="l" t="t" r="r" b="b"/>
            <a:pathLst>
              <a:path w="6898005" h="1708784">
                <a:moveTo>
                  <a:pt x="0" y="1708404"/>
                </a:moveTo>
                <a:lnTo>
                  <a:pt x="6897624" y="1708404"/>
                </a:lnTo>
                <a:lnTo>
                  <a:pt x="6897624" y="0"/>
                </a:lnTo>
                <a:lnTo>
                  <a:pt x="0" y="0"/>
                </a:lnTo>
                <a:lnTo>
                  <a:pt x="0" y="17084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10" dirty="0"/>
              <a:t>Insertando </a:t>
            </a:r>
            <a:r>
              <a:rPr spc="-5" dirty="0"/>
              <a:t>un</a:t>
            </a:r>
            <a:r>
              <a:rPr spc="-65" dirty="0"/>
              <a:t> </a:t>
            </a:r>
            <a:r>
              <a:rPr dirty="0"/>
              <a:t>Documento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352" y="1701165"/>
            <a:ext cx="489775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El </a:t>
            </a:r>
            <a:r>
              <a:rPr sz="1600" b="1" spc="-10" dirty="0">
                <a:latin typeface="Segoe UI"/>
                <a:cs typeface="Segoe UI"/>
              </a:rPr>
              <a:t>método </a:t>
            </a:r>
            <a:r>
              <a:rPr sz="1600" b="1" dirty="0">
                <a:latin typeface="Segoe UI"/>
                <a:cs typeface="Segoe UI"/>
              </a:rPr>
              <a:t>insert </a:t>
            </a:r>
            <a:r>
              <a:rPr sz="1600" b="1" spc="-5" dirty="0">
                <a:latin typeface="Segoe UI"/>
                <a:cs typeface="Segoe UI"/>
              </a:rPr>
              <a:t>tiene la </a:t>
            </a:r>
            <a:r>
              <a:rPr sz="1600" b="1" spc="-10" dirty="0">
                <a:latin typeface="Segoe UI"/>
                <a:cs typeface="Segoe UI"/>
              </a:rPr>
              <a:t>siguiente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sintaxis: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Segoe UI"/>
                <a:cs typeface="Segoe UI"/>
              </a:rPr>
              <a:t>Evalúa </a:t>
            </a:r>
            <a:r>
              <a:rPr sz="1400" dirty="0">
                <a:latin typeface="Segoe UI"/>
                <a:cs typeface="Segoe UI"/>
              </a:rPr>
              <a:t>si existe </a:t>
            </a:r>
            <a:r>
              <a:rPr sz="1400" spc="-5" dirty="0">
                <a:latin typeface="Segoe UI"/>
                <a:cs typeface="Segoe UI"/>
              </a:rPr>
              <a:t>un próximo </a:t>
            </a:r>
            <a:r>
              <a:rPr sz="1400" dirty="0">
                <a:latin typeface="Segoe UI"/>
                <a:cs typeface="Segoe UI"/>
              </a:rPr>
              <a:t>documento. </a:t>
            </a:r>
            <a:r>
              <a:rPr sz="1400" spc="-5" dirty="0">
                <a:latin typeface="Segoe UI"/>
                <a:cs typeface="Segoe UI"/>
              </a:rPr>
              <a:t>Devuelve </a:t>
            </a:r>
            <a:r>
              <a:rPr sz="1400" spc="-30" dirty="0">
                <a:latin typeface="Segoe UI"/>
                <a:cs typeface="Segoe UI"/>
              </a:rPr>
              <a:t>True </a:t>
            </a:r>
            <a:r>
              <a:rPr sz="1400" dirty="0">
                <a:latin typeface="Segoe UI"/>
                <a:cs typeface="Segoe UI"/>
              </a:rPr>
              <a:t>o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spc="-15" dirty="0">
                <a:latin typeface="Segoe UI"/>
                <a:cs typeface="Segoe UI"/>
              </a:rPr>
              <a:t>False.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718" y="2839465"/>
            <a:ext cx="375094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db.collection.insert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&lt;document or array of</a:t>
            </a:r>
            <a:r>
              <a:rPr sz="1400" spc="-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documents&gt;,</a:t>
            </a:r>
            <a:endParaRPr sz="1400">
              <a:latin typeface="Courier New"/>
              <a:cs typeface="Courier New"/>
            </a:endParaRPr>
          </a:p>
          <a:p>
            <a:pPr marR="631190" algn="ctr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{ </a:t>
            </a:r>
            <a:r>
              <a:rPr sz="1400" spc="-10" dirty="0">
                <a:solidFill>
                  <a:srgbClr val="212121"/>
                </a:solidFill>
                <a:latin typeface="Courier New"/>
                <a:cs typeface="Courier New"/>
              </a:rPr>
              <a:t>writeConcern:</a:t>
            </a:r>
            <a:r>
              <a:rPr sz="1400" spc="-4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&lt;document&gt;,</a:t>
            </a:r>
            <a:endParaRPr sz="1400">
              <a:latin typeface="Courier New"/>
              <a:cs typeface="Courier New"/>
            </a:endParaRPr>
          </a:p>
          <a:p>
            <a:pPr marR="735330" algn="ctr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solidFill>
                  <a:srgbClr val="212121"/>
                </a:solidFill>
                <a:latin typeface="Courier New"/>
                <a:cs typeface="Courier New"/>
              </a:rPr>
              <a:t>ordered: &lt;boolean&gt; </a:t>
            </a: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}</a:t>
            </a:r>
            <a:r>
              <a:rPr sz="1400" spc="-10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2121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52" y="4038727"/>
            <a:ext cx="1077658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Ejemplo, </a:t>
            </a:r>
            <a:r>
              <a:rPr sz="1600" b="1" spc="-10" dirty="0">
                <a:latin typeface="Segoe UI"/>
                <a:cs typeface="Segoe UI"/>
              </a:rPr>
              <a:t>inserción </a:t>
            </a:r>
            <a:r>
              <a:rPr sz="1600" b="1" spc="-5" dirty="0">
                <a:latin typeface="Segoe UI"/>
                <a:cs typeface="Segoe UI"/>
              </a:rPr>
              <a:t>de un </a:t>
            </a:r>
            <a:r>
              <a:rPr sz="1600" b="1" spc="-10" dirty="0">
                <a:latin typeface="Segoe UI"/>
                <a:cs typeface="Segoe UI"/>
              </a:rPr>
              <a:t>documento </a:t>
            </a:r>
            <a:r>
              <a:rPr sz="1600" b="1" spc="-5" dirty="0">
                <a:latin typeface="Segoe UI"/>
                <a:cs typeface="Segoe UI"/>
              </a:rPr>
              <a:t>sin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_id: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db.facturas.insert({nroFactura:30003,codPago:”CONTADO”})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400" spc="-5" dirty="0">
                <a:solidFill>
                  <a:srgbClr val="FF0000"/>
                </a:solidFill>
                <a:latin typeface="Segoe UI"/>
                <a:cs typeface="Segoe UI"/>
              </a:rPr>
              <a:t>_id: </a:t>
            </a:r>
            <a:r>
              <a:rPr sz="1400" dirty="0">
                <a:solidFill>
                  <a:srgbClr val="FF0000"/>
                </a:solidFill>
                <a:latin typeface="Segoe UI"/>
                <a:cs typeface="Segoe UI"/>
              </a:rPr>
              <a:t>Document </a:t>
            </a:r>
            <a:r>
              <a:rPr sz="1400" spc="-5" dirty="0">
                <a:solidFill>
                  <a:srgbClr val="FF0000"/>
                </a:solidFill>
                <a:latin typeface="Segoe UI"/>
                <a:cs typeface="Segoe UI"/>
              </a:rPr>
              <a:t>Id único</a:t>
            </a:r>
            <a:r>
              <a:rPr sz="1400" spc="-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0000"/>
                </a:solidFill>
                <a:latin typeface="Segoe UI"/>
                <a:cs typeface="Segoe UI"/>
              </a:rPr>
              <a:t>autogenerado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307" y="5247132"/>
            <a:ext cx="8342376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5044313"/>
            <a:ext cx="3698875" cy="953769"/>
          </a:xfrm>
          <a:custGeom>
            <a:avLst/>
            <a:gdLst/>
            <a:ahLst/>
            <a:cxnLst/>
            <a:rect l="l" t="t" r="r" b="b"/>
            <a:pathLst>
              <a:path w="3698875" h="953770">
                <a:moveTo>
                  <a:pt x="64642" y="879614"/>
                </a:moveTo>
                <a:lnTo>
                  <a:pt x="0" y="935139"/>
                </a:lnTo>
                <a:lnTo>
                  <a:pt x="83185" y="953516"/>
                </a:lnTo>
                <a:lnTo>
                  <a:pt x="76238" y="925830"/>
                </a:lnTo>
                <a:lnTo>
                  <a:pt x="63118" y="925830"/>
                </a:lnTo>
                <a:lnTo>
                  <a:pt x="60070" y="913511"/>
                </a:lnTo>
                <a:lnTo>
                  <a:pt x="72372" y="910420"/>
                </a:lnTo>
                <a:lnTo>
                  <a:pt x="64642" y="879614"/>
                </a:lnTo>
                <a:close/>
              </a:path>
              <a:path w="3698875" h="953770">
                <a:moveTo>
                  <a:pt x="72372" y="910420"/>
                </a:moveTo>
                <a:lnTo>
                  <a:pt x="60070" y="913511"/>
                </a:lnTo>
                <a:lnTo>
                  <a:pt x="63118" y="925830"/>
                </a:lnTo>
                <a:lnTo>
                  <a:pt x="75460" y="922729"/>
                </a:lnTo>
                <a:lnTo>
                  <a:pt x="72372" y="910420"/>
                </a:lnTo>
                <a:close/>
              </a:path>
              <a:path w="3698875" h="953770">
                <a:moveTo>
                  <a:pt x="75460" y="922729"/>
                </a:moveTo>
                <a:lnTo>
                  <a:pt x="63118" y="925830"/>
                </a:lnTo>
                <a:lnTo>
                  <a:pt x="76238" y="925830"/>
                </a:lnTo>
                <a:lnTo>
                  <a:pt x="75460" y="922729"/>
                </a:lnTo>
                <a:close/>
              </a:path>
              <a:path w="3698875" h="953770">
                <a:moveTo>
                  <a:pt x="3695826" y="0"/>
                </a:moveTo>
                <a:lnTo>
                  <a:pt x="72372" y="910420"/>
                </a:lnTo>
                <a:lnTo>
                  <a:pt x="75460" y="922729"/>
                </a:lnTo>
                <a:lnTo>
                  <a:pt x="3698874" y="12318"/>
                </a:lnTo>
                <a:lnTo>
                  <a:pt x="36958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1755" y="3131692"/>
            <a:ext cx="100520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writeconcern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0809" y="3131692"/>
            <a:ext cx="372491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Es opcional, </a:t>
            </a:r>
            <a:r>
              <a:rPr sz="1400" dirty="0">
                <a:latin typeface="Calibri"/>
                <a:cs typeface="Calibri"/>
              </a:rPr>
              <a:t>lo </a:t>
            </a:r>
            <a:r>
              <a:rPr sz="1400" spc="-10" dirty="0">
                <a:latin typeface="Calibri"/>
                <a:cs typeface="Calibri"/>
              </a:rPr>
              <a:t>veremos </a:t>
            </a:r>
            <a:r>
              <a:rPr sz="1400" dirty="0">
                <a:latin typeface="Calibri"/>
                <a:cs typeface="Calibri"/>
              </a:rPr>
              <a:t>en la </a:t>
            </a:r>
            <a:r>
              <a:rPr sz="1400" spc="-5" dirty="0">
                <a:latin typeface="Calibri"/>
                <a:cs typeface="Calibri"/>
              </a:rPr>
              <a:t>parte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consistencia.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1755" y="3503548"/>
            <a:ext cx="64325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Ordered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0809" y="3503548"/>
            <a:ext cx="2069464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lo </a:t>
            </a:r>
            <a:r>
              <a:rPr sz="1400" spc="-5" dirty="0">
                <a:latin typeface="Calibri"/>
                <a:cs typeface="Calibri"/>
              </a:rPr>
              <a:t>vemos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un par 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slides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10" dirty="0"/>
              <a:t>Insertando </a:t>
            </a:r>
            <a:r>
              <a:rPr spc="-5" dirty="0"/>
              <a:t>un</a:t>
            </a:r>
            <a:r>
              <a:rPr spc="-65" dirty="0"/>
              <a:t> </a:t>
            </a:r>
            <a:r>
              <a:rPr dirty="0"/>
              <a:t>Documento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481" y="1672209"/>
            <a:ext cx="747395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Segoe UI"/>
                <a:cs typeface="Segoe UI"/>
              </a:rPr>
              <a:t>Ejemplo, </a:t>
            </a:r>
            <a:r>
              <a:rPr sz="1600" b="1" spc="-10" dirty="0">
                <a:latin typeface="Segoe UI"/>
                <a:cs typeface="Segoe UI"/>
              </a:rPr>
              <a:t>inserción </a:t>
            </a:r>
            <a:r>
              <a:rPr sz="1600" b="1" spc="-5" dirty="0">
                <a:latin typeface="Segoe UI"/>
                <a:cs typeface="Segoe UI"/>
              </a:rPr>
              <a:t>de un </a:t>
            </a:r>
            <a:r>
              <a:rPr sz="1600" b="1" spc="-10" dirty="0">
                <a:latin typeface="Segoe UI"/>
                <a:cs typeface="Segoe UI"/>
              </a:rPr>
              <a:t>documento </a:t>
            </a:r>
            <a:r>
              <a:rPr sz="1600" b="1" spc="-5" dirty="0">
                <a:latin typeface="Segoe UI"/>
                <a:cs typeface="Segoe UI"/>
              </a:rPr>
              <a:t>con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_id: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db.facturas.insert({_id:23094776, nroFactura:30004,codPago:”CONTADO”})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284" y="2607564"/>
            <a:ext cx="8244840" cy="1005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481" y="4047870"/>
            <a:ext cx="7169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Segoe UI"/>
                <a:cs typeface="Segoe UI"/>
              </a:rPr>
              <a:t>Al </a:t>
            </a:r>
            <a:r>
              <a:rPr sz="1600" spc="-10" dirty="0">
                <a:latin typeface="Segoe UI"/>
                <a:cs typeface="Segoe UI"/>
              </a:rPr>
              <a:t>crear una colección, </a:t>
            </a:r>
            <a:r>
              <a:rPr sz="1600" spc="-5" dirty="0">
                <a:latin typeface="Segoe UI"/>
                <a:cs typeface="Segoe UI"/>
              </a:rPr>
              <a:t>el motor de BD </a:t>
            </a:r>
            <a:r>
              <a:rPr sz="1600" spc="-15" dirty="0">
                <a:latin typeface="Segoe UI"/>
                <a:cs typeface="Segoe UI"/>
              </a:rPr>
              <a:t>crea </a:t>
            </a:r>
            <a:r>
              <a:rPr sz="1600" spc="-5" dirty="0">
                <a:latin typeface="Segoe UI"/>
                <a:cs typeface="Segoe UI"/>
              </a:rPr>
              <a:t>un </a:t>
            </a:r>
            <a:r>
              <a:rPr sz="1600" spc="-10" dirty="0">
                <a:latin typeface="Segoe UI"/>
                <a:cs typeface="Segoe UI"/>
              </a:rPr>
              <a:t>índice único </a:t>
            </a:r>
            <a:r>
              <a:rPr sz="1600" spc="-15" dirty="0">
                <a:latin typeface="Segoe UI"/>
                <a:cs typeface="Segoe UI"/>
              </a:rPr>
              <a:t>sobre </a:t>
            </a:r>
            <a:r>
              <a:rPr sz="1600" spc="-5" dirty="0">
                <a:latin typeface="Segoe UI"/>
                <a:cs typeface="Segoe UI"/>
              </a:rPr>
              <a:t>el </a:t>
            </a:r>
            <a:r>
              <a:rPr sz="1600" spc="-10" dirty="0">
                <a:latin typeface="Segoe UI"/>
                <a:cs typeface="Segoe UI"/>
              </a:rPr>
              <a:t>atributo</a:t>
            </a:r>
            <a:r>
              <a:rPr sz="1600" spc="285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_id.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131" y="4768596"/>
            <a:ext cx="8051292" cy="1351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37578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Borrando</a:t>
            </a:r>
            <a:r>
              <a:rPr spc="-70" dirty="0"/>
              <a:t> </a:t>
            </a:r>
            <a:r>
              <a:rPr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860" y="1364777"/>
            <a:ext cx="8917305" cy="428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80250" indent="51435">
              <a:lnSpc>
                <a:spcPct val="161700"/>
              </a:lnSpc>
            </a:pPr>
            <a:r>
              <a:rPr sz="1800" spc="-10" dirty="0">
                <a:latin typeface="Calibri"/>
                <a:cs typeface="Calibri"/>
              </a:rPr>
              <a:t>Operación </a:t>
            </a:r>
            <a:r>
              <a:rPr sz="1800" spc="-15" dirty="0">
                <a:latin typeface="Calibri"/>
                <a:cs typeface="Calibri"/>
              </a:rPr>
              <a:t>Remove  </a:t>
            </a:r>
            <a:r>
              <a:rPr sz="1800" spc="-10" dirty="0">
                <a:latin typeface="Calibri"/>
                <a:cs typeface="Calibri"/>
              </a:rPr>
              <a:t>Sintaxis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00" b="1" spc="-10" dirty="0">
                <a:latin typeface="Courier New"/>
                <a:cs typeface="Courier New"/>
              </a:rPr>
              <a:t>db.&lt;collection_name&gt;.remove({criterio_de_eliminación})</a:t>
            </a:r>
            <a:endParaRPr sz="1400">
              <a:latin typeface="Courier New"/>
              <a:cs typeface="Courier New"/>
            </a:endParaRPr>
          </a:p>
          <a:p>
            <a:pPr marL="12700" marR="1619885">
              <a:lnSpc>
                <a:spcPts val="4970"/>
              </a:lnSpc>
              <a:spcBef>
                <a:spcPts val="580"/>
              </a:spcBef>
            </a:pPr>
            <a:r>
              <a:rPr sz="1800" spc="-15" dirty="0">
                <a:latin typeface="Calibri"/>
                <a:cs typeface="Calibri"/>
              </a:rPr>
              <a:t>Esta </a:t>
            </a:r>
            <a:r>
              <a:rPr sz="1800" spc="-10" dirty="0">
                <a:latin typeface="Calibri"/>
                <a:cs typeface="Calibri"/>
              </a:rPr>
              <a:t>operación eliminará </a:t>
            </a:r>
            <a:r>
              <a:rPr sz="1800" spc="-5" dirty="0">
                <a:latin typeface="Calibri"/>
                <a:cs typeface="Calibri"/>
              </a:rPr>
              <a:t>los documentos que cumplan </a:t>
            </a:r>
            <a:r>
              <a:rPr sz="1800" spc="-10" dirty="0">
                <a:latin typeface="Calibri"/>
                <a:cs typeface="Calibri"/>
              </a:rPr>
              <a:t>con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criterio </a:t>
            </a:r>
            <a:r>
              <a:rPr sz="1800" spc="-5" dirty="0">
                <a:latin typeface="Calibri"/>
                <a:cs typeface="Calibri"/>
              </a:rPr>
              <a:t>definido.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Warning: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Remove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una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operación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 tipo</a:t>
            </a:r>
            <a:r>
              <a:rPr sz="1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multi-documento!!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</a:pP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Recomendación: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Es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conveniente antes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de borrar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hacer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un find </a:t>
            </a:r>
            <a:r>
              <a:rPr sz="1800" i="1" dirty="0">
                <a:solidFill>
                  <a:srgbClr val="5B9BD4"/>
                </a:solidFill>
                <a:latin typeface="Calibri"/>
                <a:cs typeface="Calibri"/>
              </a:rPr>
              <a:t>o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un </a:t>
            </a:r>
            <a:r>
              <a:rPr sz="1800" i="1" spc="-10" dirty="0">
                <a:solidFill>
                  <a:srgbClr val="5B9BD4"/>
                </a:solidFill>
                <a:latin typeface="Calibri"/>
                <a:cs typeface="Calibri"/>
              </a:rPr>
              <a:t>count para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asegurarse lo</a:t>
            </a:r>
            <a:r>
              <a:rPr sz="1800" i="1" spc="2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spc="-5" dirty="0">
                <a:solidFill>
                  <a:srgbClr val="5B9BD4"/>
                </a:solidFill>
                <a:latin typeface="Calibri"/>
                <a:cs typeface="Calibri"/>
              </a:rPr>
              <a:t>quiero</a:t>
            </a:r>
            <a:r>
              <a:rPr sz="1800" i="1" spc="-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5B9BD4"/>
                </a:solidFill>
                <a:latin typeface="Calibri"/>
                <a:cs typeface="Calibri"/>
              </a:rPr>
              <a:t>borrar.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Ejemplo </a:t>
            </a:r>
            <a:r>
              <a:rPr sz="1400" b="1" dirty="0">
                <a:latin typeface="Segoe UI"/>
                <a:cs typeface="Segoe UI"/>
              </a:rPr>
              <a:t>1 – Borrado </a:t>
            </a:r>
            <a:r>
              <a:rPr sz="1400" b="1" spc="-5" dirty="0">
                <a:latin typeface="Segoe UI"/>
                <a:cs typeface="Segoe UI"/>
              </a:rPr>
              <a:t>de </a:t>
            </a:r>
            <a:r>
              <a:rPr sz="1400" b="1" spc="-10" dirty="0">
                <a:latin typeface="Segoe UI"/>
                <a:cs typeface="Segoe UI"/>
              </a:rPr>
              <a:t>TODOS </a:t>
            </a:r>
            <a:r>
              <a:rPr sz="1400" b="1" spc="-15" dirty="0">
                <a:latin typeface="Segoe UI"/>
                <a:cs typeface="Segoe UI"/>
              </a:rPr>
              <a:t>LOS </a:t>
            </a:r>
            <a:r>
              <a:rPr sz="1400" b="1" spc="-5" dirty="0">
                <a:latin typeface="Segoe UI"/>
                <a:cs typeface="Segoe UI"/>
              </a:rPr>
              <a:t>DOCUMENTOS de </a:t>
            </a:r>
            <a:r>
              <a:rPr sz="1400" b="1" dirty="0">
                <a:latin typeface="Segoe UI"/>
                <a:cs typeface="Segoe UI"/>
              </a:rPr>
              <a:t>una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colección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db.accesos.remove({})</a:t>
            </a:r>
            <a:endParaRPr sz="16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150"/>
              </a:spcBef>
            </a:pPr>
            <a:r>
              <a:rPr sz="1400" spc="-5" dirty="0">
                <a:latin typeface="Segoe UI"/>
                <a:cs typeface="Segoe UI"/>
              </a:rPr>
              <a:t>Elimina </a:t>
            </a: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TODOS </a:t>
            </a:r>
            <a:r>
              <a:rPr sz="1400" b="1" spc="-15" dirty="0">
                <a:solidFill>
                  <a:srgbClr val="FF0000"/>
                </a:solidFill>
                <a:latin typeface="Segoe UI"/>
                <a:cs typeface="Segoe UI"/>
              </a:rPr>
              <a:t>LOS </a:t>
            </a:r>
            <a:r>
              <a:rPr sz="1400" b="1" spc="-10" dirty="0">
                <a:solidFill>
                  <a:srgbClr val="FF0000"/>
                </a:solidFill>
                <a:latin typeface="Segoe UI"/>
                <a:cs typeface="Segoe UI"/>
              </a:rPr>
              <a:t>ELEMENTOS </a:t>
            </a:r>
            <a:r>
              <a:rPr sz="1400" dirty="0">
                <a:latin typeface="Segoe UI"/>
                <a:cs typeface="Segoe UI"/>
              </a:rPr>
              <a:t>de una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colección.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027" y="5766815"/>
            <a:ext cx="86197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557181"/>
            <a:ext cx="244978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MongoDB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1121" y="1513459"/>
            <a:ext cx="6997700" cy="450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Segoe UI"/>
                <a:cs typeface="Segoe UI"/>
              </a:rPr>
              <a:t>Su </a:t>
            </a:r>
            <a:r>
              <a:rPr sz="2800" spc="-10" dirty="0">
                <a:latin typeface="Segoe UI"/>
                <a:cs typeface="Segoe UI"/>
              </a:rPr>
              <a:t>nombre surge </a:t>
            </a:r>
            <a:r>
              <a:rPr sz="2800" spc="-5" dirty="0">
                <a:latin typeface="Segoe UI"/>
                <a:cs typeface="Segoe UI"/>
              </a:rPr>
              <a:t>de la </a:t>
            </a:r>
            <a:r>
              <a:rPr sz="2800" spc="-10" dirty="0">
                <a:latin typeface="Segoe UI"/>
                <a:cs typeface="Segoe UI"/>
              </a:rPr>
              <a:t>palabra </a:t>
            </a:r>
            <a:r>
              <a:rPr sz="2800" spc="-5" dirty="0">
                <a:latin typeface="Segoe UI"/>
                <a:cs typeface="Segoe UI"/>
              </a:rPr>
              <a:t>en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inglés</a:t>
            </a:r>
            <a:endParaRPr sz="2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“hu</a:t>
            </a:r>
            <a:r>
              <a:rPr sz="2800" b="1" spc="-5" dirty="0">
                <a:latin typeface="Segoe UI"/>
                <a:cs typeface="Segoe UI"/>
              </a:rPr>
              <a:t>mongo</a:t>
            </a:r>
            <a:r>
              <a:rPr sz="2800" spc="-5" dirty="0">
                <a:latin typeface="Segoe UI"/>
                <a:cs typeface="Segoe UI"/>
              </a:rPr>
              <a:t>us” (que </a:t>
            </a:r>
            <a:r>
              <a:rPr sz="2800" spc="-10" dirty="0">
                <a:latin typeface="Segoe UI"/>
                <a:cs typeface="Segoe UI"/>
              </a:rPr>
              <a:t>significa</a:t>
            </a:r>
            <a:r>
              <a:rPr sz="2800" spc="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enorme).</a:t>
            </a:r>
            <a:endParaRPr sz="2800">
              <a:latin typeface="Segoe UI"/>
              <a:cs typeface="Segoe UI"/>
            </a:endParaRPr>
          </a:p>
          <a:p>
            <a:pPr marL="299085" marR="355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6240" algn="l"/>
                <a:tab pos="396875" algn="l"/>
              </a:tabLst>
            </a:pPr>
            <a:r>
              <a:rPr sz="2800" spc="-5" dirty="0">
                <a:latin typeface="Segoe UI"/>
                <a:cs typeface="Segoe UI"/>
              </a:rPr>
              <a:t>MongoDB </a:t>
            </a:r>
            <a:r>
              <a:rPr sz="2800" spc="-10" dirty="0">
                <a:latin typeface="Segoe UI"/>
                <a:cs typeface="Segoe UI"/>
              </a:rPr>
              <a:t>guarda </a:t>
            </a:r>
            <a:r>
              <a:rPr sz="2800" spc="-5" dirty="0">
                <a:latin typeface="Segoe UI"/>
                <a:cs typeface="Segoe UI"/>
              </a:rPr>
              <a:t>estructuras de </a:t>
            </a:r>
            <a:r>
              <a:rPr sz="2800" spc="-10" dirty="0">
                <a:latin typeface="Segoe UI"/>
                <a:cs typeface="Segoe UI"/>
              </a:rPr>
              <a:t>datos </a:t>
            </a:r>
            <a:r>
              <a:rPr sz="2800" spc="-5" dirty="0">
                <a:latin typeface="Segoe UI"/>
                <a:cs typeface="Segoe UI"/>
              </a:rPr>
              <a:t>en  documentos tipo </a:t>
            </a:r>
            <a:r>
              <a:rPr sz="2800" u="heavy" spc="-5" dirty="0">
                <a:solidFill>
                  <a:srgbClr val="0462C1"/>
                </a:solidFill>
                <a:latin typeface="Segoe UI"/>
                <a:cs typeface="Segoe UI"/>
                <a:hlinkClick r:id="rId3"/>
              </a:rPr>
              <a:t>JSON </a:t>
            </a:r>
            <a:r>
              <a:rPr sz="2800" spc="-10" dirty="0">
                <a:latin typeface="Segoe UI"/>
                <a:cs typeface="Segoe UI"/>
              </a:rPr>
              <a:t>(JavaScript </a:t>
            </a:r>
            <a:r>
              <a:rPr sz="2800" spc="-5" dirty="0">
                <a:latin typeface="Segoe UI"/>
                <a:cs typeface="Segoe UI"/>
              </a:rPr>
              <a:t>Object  Notation) con un esquema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dinámico.</a:t>
            </a:r>
            <a:endParaRPr sz="2800">
              <a:latin typeface="Segoe UI"/>
              <a:cs typeface="Segoe UI"/>
            </a:endParaRPr>
          </a:p>
          <a:p>
            <a:pPr marL="299085" marR="13716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Segoe UI"/>
                <a:cs typeface="Segoe UI"/>
              </a:rPr>
              <a:t>Internamente </a:t>
            </a:r>
            <a:r>
              <a:rPr sz="2800" spc="-5" dirty="0">
                <a:latin typeface="Segoe UI"/>
                <a:cs typeface="Segoe UI"/>
              </a:rPr>
              <a:t>MongoDB almacena </a:t>
            </a:r>
            <a:r>
              <a:rPr sz="2800" spc="-10" dirty="0">
                <a:latin typeface="Segoe UI"/>
                <a:cs typeface="Segoe UI"/>
              </a:rPr>
              <a:t>los  datos </a:t>
            </a:r>
            <a:r>
              <a:rPr sz="2800" spc="-5" dirty="0">
                <a:latin typeface="Segoe UI"/>
                <a:cs typeface="Segoe UI"/>
              </a:rPr>
              <a:t>en formato </a:t>
            </a:r>
            <a:r>
              <a:rPr sz="2800" u="heavy" spc="-5" dirty="0">
                <a:solidFill>
                  <a:srgbClr val="0462C1"/>
                </a:solidFill>
                <a:latin typeface="Segoe UI"/>
                <a:cs typeface="Segoe UI"/>
                <a:hlinkClick r:id="rId4"/>
              </a:rPr>
              <a:t>BSON </a:t>
            </a:r>
            <a:r>
              <a:rPr sz="2800" spc="10" dirty="0">
                <a:latin typeface="Segoe UI"/>
                <a:cs typeface="Segoe UI"/>
              </a:rPr>
              <a:t>(Binary </a:t>
            </a:r>
            <a:r>
              <a:rPr sz="2800" spc="-10" dirty="0">
                <a:latin typeface="Segoe UI"/>
                <a:cs typeface="Segoe UI"/>
              </a:rPr>
              <a:t>JavaScript  </a:t>
            </a:r>
            <a:r>
              <a:rPr sz="2800" spc="-5" dirty="0">
                <a:latin typeface="Segoe UI"/>
                <a:cs typeface="Segoe UI"/>
              </a:rPr>
              <a:t>Object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Notation).</a:t>
            </a:r>
            <a:endParaRPr sz="2800">
              <a:latin typeface="Segoe UI"/>
              <a:cs typeface="Segoe UI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Segoe UI"/>
                <a:cs typeface="Segoe UI"/>
              </a:rPr>
              <a:t>BSON está diseñado </a:t>
            </a:r>
            <a:r>
              <a:rPr sz="2800" spc="-10" dirty="0">
                <a:latin typeface="Segoe UI"/>
                <a:cs typeface="Segoe UI"/>
              </a:rPr>
              <a:t>para tener </a:t>
            </a:r>
            <a:r>
              <a:rPr sz="2800" spc="-5" dirty="0">
                <a:latin typeface="Segoe UI"/>
                <a:cs typeface="Segoe UI"/>
              </a:rPr>
              <a:t>un  almacenamiento y velocidad más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eficiente.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912" y="1670304"/>
            <a:ext cx="3099816" cy="894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37578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Borrando</a:t>
            </a:r>
            <a:r>
              <a:rPr spc="-70" dirty="0"/>
              <a:t> </a:t>
            </a:r>
            <a:r>
              <a:rPr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860" y="1735709"/>
            <a:ext cx="4911090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Segoe UI"/>
                <a:cs typeface="Segoe UI"/>
              </a:rPr>
              <a:t>Ejemplo </a:t>
            </a:r>
            <a:r>
              <a:rPr sz="1400" b="1" dirty="0">
                <a:latin typeface="Segoe UI"/>
                <a:cs typeface="Segoe UI"/>
              </a:rPr>
              <a:t>2 – </a:t>
            </a:r>
            <a:r>
              <a:rPr sz="1400" b="1" spc="-10" dirty="0">
                <a:latin typeface="Segoe UI"/>
                <a:cs typeface="Segoe UI"/>
              </a:rPr>
              <a:t>Remove </a:t>
            </a:r>
            <a:r>
              <a:rPr sz="1400" b="1" dirty="0">
                <a:latin typeface="Segoe UI"/>
                <a:cs typeface="Segoe UI"/>
              </a:rPr>
              <a:t>por </a:t>
            </a:r>
            <a:r>
              <a:rPr sz="1400" b="1" spc="-5" dirty="0">
                <a:latin typeface="Segoe UI"/>
                <a:cs typeface="Segoe UI"/>
              </a:rPr>
              <a:t>clave</a:t>
            </a:r>
            <a:r>
              <a:rPr sz="1400" b="1" spc="-4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primaria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db.updtst.remove({_id:100})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Segoe UI"/>
                <a:cs typeface="Segoe UI"/>
              </a:rPr>
              <a:t>Elimina </a:t>
            </a:r>
            <a:r>
              <a:rPr sz="1400" dirty="0">
                <a:latin typeface="Segoe UI"/>
                <a:cs typeface="Segoe UI"/>
              </a:rPr>
              <a:t>el documento </a:t>
            </a:r>
            <a:r>
              <a:rPr sz="1400" spc="-5" dirty="0">
                <a:latin typeface="Segoe UI"/>
                <a:cs typeface="Segoe UI"/>
              </a:rPr>
              <a:t>cuyo </a:t>
            </a:r>
            <a:r>
              <a:rPr sz="1400" dirty="0">
                <a:latin typeface="Segoe UI"/>
                <a:cs typeface="Segoe UI"/>
              </a:rPr>
              <a:t>_id sea </a:t>
            </a:r>
            <a:r>
              <a:rPr sz="1400" spc="-5" dirty="0">
                <a:latin typeface="Segoe UI"/>
                <a:cs typeface="Segoe UI"/>
              </a:rPr>
              <a:t>100 </a:t>
            </a:r>
            <a:r>
              <a:rPr sz="1400" dirty="0">
                <a:latin typeface="Segoe UI"/>
                <a:cs typeface="Segoe UI"/>
              </a:rPr>
              <a:t>de </a:t>
            </a:r>
            <a:r>
              <a:rPr sz="1400" spc="-5" dirty="0">
                <a:latin typeface="Segoe UI"/>
                <a:cs typeface="Segoe UI"/>
              </a:rPr>
              <a:t>la </a:t>
            </a:r>
            <a:r>
              <a:rPr sz="1400" dirty="0">
                <a:latin typeface="Segoe UI"/>
                <a:cs typeface="Segoe UI"/>
              </a:rPr>
              <a:t>colección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b="1" dirty="0">
                <a:latin typeface="Segoe UI"/>
                <a:cs typeface="Segoe UI"/>
              </a:rPr>
              <a:t>updtst</a:t>
            </a:r>
            <a:r>
              <a:rPr sz="1400" dirty="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163" y="2897123"/>
            <a:ext cx="8609076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1860" y="4253738"/>
            <a:ext cx="7049770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Ejemplo </a:t>
            </a:r>
            <a:r>
              <a:rPr sz="1800" b="1" dirty="0">
                <a:latin typeface="Calibri"/>
                <a:cs typeface="Calibri"/>
              </a:rPr>
              <a:t>3 – </a:t>
            </a:r>
            <a:r>
              <a:rPr sz="1800" b="1" spc="-10" dirty="0">
                <a:latin typeface="Calibri"/>
                <a:cs typeface="Calibri"/>
              </a:rPr>
              <a:t>Remove </a:t>
            </a:r>
            <a:r>
              <a:rPr sz="1800" b="1" dirty="0">
                <a:latin typeface="Calibri"/>
                <a:cs typeface="Calibri"/>
              </a:rPr>
              <a:t>por un </a:t>
            </a:r>
            <a:r>
              <a:rPr sz="1800" b="1" spc="-10" dirty="0">
                <a:latin typeface="Calibri"/>
                <a:cs typeface="Calibri"/>
              </a:rPr>
              <a:t>criterio </a:t>
            </a:r>
            <a:r>
              <a:rPr sz="1800" b="1" spc="-5" dirty="0">
                <a:latin typeface="Calibri"/>
                <a:cs typeface="Calibri"/>
              </a:rPr>
              <a:t>con múltiples documentos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aplican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db.updtst.remove({items:88})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776" y="5230366"/>
            <a:ext cx="8609076" cy="1502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97649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</a:t>
            </a:r>
            <a:r>
              <a:rPr spc="-95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545081"/>
            <a:ext cx="8246109" cy="417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spc="-15" dirty="0">
                <a:latin typeface="Calibri"/>
                <a:cs typeface="Calibri"/>
              </a:rPr>
              <a:t>Permite </a:t>
            </a:r>
            <a:r>
              <a:rPr sz="1800" spc="-5" dirty="0">
                <a:latin typeface="Calibri"/>
                <a:cs typeface="Calibri"/>
              </a:rPr>
              <a:t>modificar uno </a:t>
            </a:r>
            <a:r>
              <a:rPr sz="1800" dirty="0">
                <a:latin typeface="Calibri"/>
                <a:cs typeface="Calibri"/>
              </a:rPr>
              <a:t>o más </a:t>
            </a:r>
            <a:r>
              <a:rPr sz="1800" spc="-5" dirty="0">
                <a:latin typeface="Calibri"/>
                <a:cs typeface="Calibri"/>
              </a:rPr>
              <a:t>documentos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una </a:t>
            </a:r>
            <a:r>
              <a:rPr sz="1800" spc="-10" dirty="0">
                <a:latin typeface="Calibri"/>
                <a:cs typeface="Calibri"/>
              </a:rPr>
              <a:t>colección. </a:t>
            </a:r>
            <a:r>
              <a:rPr sz="1800" spc="-20" dirty="0">
                <a:latin typeface="Calibri"/>
                <a:cs typeface="Calibri"/>
              </a:rPr>
              <a:t>Por </a:t>
            </a: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spc="-5" dirty="0">
                <a:latin typeface="Calibri"/>
                <a:cs typeface="Calibri"/>
              </a:rPr>
              <a:t>modifica sólo un  </a:t>
            </a:r>
            <a:r>
              <a:rPr sz="1800" spc="-10" dirty="0">
                <a:latin typeface="Calibri"/>
                <a:cs typeface="Calibri"/>
              </a:rPr>
              <a:t>documento.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b="1" spc="-5" dirty="0">
                <a:latin typeface="Courier New"/>
                <a:cs typeface="Courier New"/>
              </a:rPr>
              <a:t>db.coleccion.update </a:t>
            </a:r>
            <a:r>
              <a:rPr sz="1400" b="1" dirty="0">
                <a:latin typeface="Courier New"/>
                <a:cs typeface="Courier New"/>
              </a:rPr>
              <a:t>(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{clausula_where},</a:t>
            </a:r>
            <a:endParaRPr sz="1400">
              <a:latin typeface="Courier New"/>
              <a:cs typeface="Courier New"/>
            </a:endParaRPr>
          </a:p>
          <a:p>
            <a:pPr marL="234442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{documento_o_expresión_a_modificar},</a:t>
            </a:r>
            <a:endParaRPr sz="1400">
              <a:latin typeface="Courier New"/>
              <a:cs typeface="Courier New"/>
            </a:endParaRPr>
          </a:p>
          <a:p>
            <a:pPr marL="234442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5" dirty="0">
                <a:latin typeface="Courier New"/>
                <a:cs typeface="Courier New"/>
              </a:rPr>
              <a:t>upsert, multi,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writeconcern}</a:t>
            </a:r>
            <a:endParaRPr sz="1400">
              <a:latin typeface="Courier New"/>
              <a:cs typeface="Courier New"/>
            </a:endParaRPr>
          </a:p>
          <a:p>
            <a:pPr marL="216154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13130" marR="68580" indent="-901065">
              <a:lnSpc>
                <a:spcPct val="114999"/>
              </a:lnSpc>
              <a:spcBef>
                <a:spcPts val="835"/>
              </a:spcBef>
            </a:pPr>
            <a:r>
              <a:rPr sz="1400" b="1" dirty="0">
                <a:latin typeface="Calibri"/>
                <a:cs typeface="Calibri"/>
              </a:rPr>
              <a:t>upsert </a:t>
            </a:r>
            <a:r>
              <a:rPr sz="1400" spc="-5" dirty="0">
                <a:latin typeface="Calibri"/>
                <a:cs typeface="Calibri"/>
              </a:rPr>
              <a:t>(true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false)Si </a:t>
            </a:r>
            <a:r>
              <a:rPr sz="1400" spc="-10" dirty="0">
                <a:latin typeface="Calibri"/>
                <a:cs typeface="Calibri"/>
              </a:rPr>
              <a:t>está configurado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“True” </a:t>
            </a:r>
            <a:r>
              <a:rPr sz="1400" dirty="0">
                <a:latin typeface="Calibri"/>
                <a:cs typeface="Calibri"/>
              </a:rPr>
              <a:t>significa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realizará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update </a:t>
            </a:r>
            <a:r>
              <a:rPr sz="1400" spc="-5" dirty="0">
                <a:latin typeface="Calibri"/>
                <a:cs typeface="Calibri"/>
              </a:rPr>
              <a:t>si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documento </a:t>
            </a:r>
            <a:r>
              <a:rPr sz="1400" spc="-5" dirty="0">
                <a:latin typeface="Calibri"/>
                <a:cs typeface="Calibri"/>
              </a:rPr>
              <a:t>que  </a:t>
            </a:r>
            <a:r>
              <a:rPr sz="1400" spc="-10" dirty="0">
                <a:latin typeface="Calibri"/>
                <a:cs typeface="Calibri"/>
              </a:rPr>
              <a:t>concuerda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criterio,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dirty="0">
                <a:latin typeface="Calibri"/>
                <a:cs typeface="Calibri"/>
              </a:rPr>
              <a:t>insert </a:t>
            </a:r>
            <a:r>
              <a:rPr sz="1400" spc="-5" dirty="0">
                <a:latin typeface="Calibri"/>
                <a:cs typeface="Calibri"/>
              </a:rPr>
              <a:t>si no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dirty="0">
                <a:latin typeface="Calibri"/>
                <a:cs typeface="Calibri"/>
              </a:rPr>
              <a:t>algún </a:t>
            </a:r>
            <a:r>
              <a:rPr sz="1400" spc="-10" dirty="0">
                <a:latin typeface="Calibri"/>
                <a:cs typeface="Calibri"/>
              </a:rPr>
              <a:t>documento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concuerde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criterio. El  valor </a:t>
            </a:r>
            <a:r>
              <a:rPr sz="1400" spc="-10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20" dirty="0">
                <a:latin typeface="Calibri"/>
                <a:cs typeface="Calibri"/>
              </a:rPr>
              <a:t>“false”,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10" dirty="0">
                <a:latin typeface="Calibri"/>
                <a:cs typeface="Calibri"/>
              </a:rPr>
              <a:t>este </a:t>
            </a:r>
            <a:r>
              <a:rPr sz="1400" spc="-5" dirty="0">
                <a:latin typeface="Calibri"/>
                <a:cs typeface="Calibri"/>
              </a:rPr>
              <a:t>caso no </a:t>
            </a:r>
            <a:r>
              <a:rPr sz="1400" spc="-10" dirty="0">
                <a:latin typeface="Calibri"/>
                <a:cs typeface="Calibri"/>
              </a:rPr>
              <a:t>realiza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dirty="0">
                <a:latin typeface="Calibri"/>
                <a:cs typeface="Calibri"/>
              </a:rPr>
              <a:t>insert </a:t>
            </a:r>
            <a:r>
              <a:rPr sz="1400" spc="-5" dirty="0">
                <a:latin typeface="Calibri"/>
                <a:cs typeface="Calibri"/>
              </a:rPr>
              <a:t>cuando no </a:t>
            </a:r>
            <a:r>
              <a:rPr sz="1400" spc="-10" dirty="0">
                <a:latin typeface="Calibri"/>
                <a:cs typeface="Calibri"/>
              </a:rPr>
              <a:t>existe documento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concuerde  con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criterio.</a:t>
            </a:r>
            <a:endParaRPr sz="1400">
              <a:latin typeface="Calibri"/>
              <a:cs typeface="Calibri"/>
            </a:endParaRPr>
          </a:p>
          <a:p>
            <a:pPr marL="913130" marR="60960" indent="-901065">
              <a:lnSpc>
                <a:spcPct val="114999"/>
              </a:lnSpc>
              <a:spcBef>
                <a:spcPts val="994"/>
              </a:spcBef>
            </a:pPr>
            <a:r>
              <a:rPr sz="1400" b="1" spc="-5" dirty="0">
                <a:latin typeface="Calibri"/>
                <a:cs typeface="Calibri"/>
              </a:rPr>
              <a:t>multi </a:t>
            </a:r>
            <a:r>
              <a:rPr sz="1400" spc="-5" dirty="0">
                <a:latin typeface="Calibri"/>
                <a:cs typeface="Calibri"/>
              </a:rPr>
              <a:t>(true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false) Es opcional. Si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10" dirty="0">
                <a:latin typeface="Calibri"/>
                <a:cs typeface="Calibri"/>
              </a:rPr>
              <a:t>configurado </a:t>
            </a:r>
            <a:r>
              <a:rPr sz="1400" spc="-5" dirty="0">
                <a:latin typeface="Calibri"/>
                <a:cs typeface="Calibri"/>
              </a:rPr>
              <a:t>en true,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10" dirty="0">
                <a:latin typeface="Calibri"/>
                <a:cs typeface="Calibri"/>
              </a:rPr>
              <a:t>update realiza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actualización de multiples  </a:t>
            </a:r>
            <a:r>
              <a:rPr sz="1400" spc="-10" dirty="0">
                <a:latin typeface="Calibri"/>
                <a:cs typeface="Calibri"/>
              </a:rPr>
              <a:t>documentos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concuerdan con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criterio cláusula_where. Si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10" dirty="0">
                <a:latin typeface="Calibri"/>
                <a:cs typeface="Calibri"/>
              </a:rPr>
              <a:t>configurado </a:t>
            </a:r>
            <a:r>
              <a:rPr sz="1400" spc="-5" dirty="0">
                <a:latin typeface="Calibri"/>
                <a:cs typeface="Calibri"/>
              </a:rPr>
              <a:t>en false, modifica </a:t>
            </a:r>
            <a:r>
              <a:rPr sz="1400" dirty="0">
                <a:latin typeface="Calibri"/>
                <a:cs typeface="Calibri"/>
              </a:rPr>
              <a:t>solo 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documento. </a:t>
            </a:r>
            <a:r>
              <a:rPr sz="1400" spc="-5" dirty="0">
                <a:latin typeface="Calibri"/>
                <a:cs typeface="Calibri"/>
              </a:rPr>
              <a:t>El valor </a:t>
            </a:r>
            <a:r>
              <a:rPr sz="1400" spc="-10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5" dirty="0">
                <a:latin typeface="Calibri"/>
                <a:cs typeface="Calibri"/>
              </a:rPr>
              <a:t>false. </a:t>
            </a:r>
            <a:r>
              <a:rPr sz="1400" dirty="0">
                <a:latin typeface="Calibri"/>
                <a:cs typeface="Calibri"/>
              </a:rPr>
              <a:t>Sólo </a:t>
            </a:r>
            <a:r>
              <a:rPr sz="1400" spc="-5" dirty="0">
                <a:latin typeface="Calibri"/>
                <a:cs typeface="Calibri"/>
              </a:rPr>
              <a:t>actúa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10" dirty="0">
                <a:latin typeface="Calibri"/>
                <a:cs typeface="Calibri"/>
              </a:rPr>
              <a:t>updates </a:t>
            </a:r>
            <a:r>
              <a:rPr sz="1400" spc="-5" dirty="0">
                <a:latin typeface="Calibri"/>
                <a:cs typeface="Calibri"/>
              </a:rPr>
              <a:t>parciales </a:t>
            </a:r>
            <a:r>
              <a:rPr sz="1400" spc="-10" dirty="0">
                <a:latin typeface="Calibri"/>
                <a:cs typeface="Calibri"/>
              </a:rPr>
              <a:t>con operadores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$.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1400" b="1" spc="-5" dirty="0">
                <a:latin typeface="Calibri"/>
                <a:cs typeface="Calibri"/>
              </a:rPr>
              <a:t>writeconcern	</a:t>
            </a:r>
            <a:r>
              <a:rPr sz="1400" spc="-5" dirty="0">
                <a:latin typeface="Calibri"/>
                <a:cs typeface="Calibri"/>
              </a:rPr>
              <a:t>Es opcional, </a:t>
            </a:r>
            <a:r>
              <a:rPr sz="1400" dirty="0">
                <a:latin typeface="Calibri"/>
                <a:cs typeface="Calibri"/>
              </a:rPr>
              <a:t>lo </a:t>
            </a:r>
            <a:r>
              <a:rPr sz="1400" spc="-10" dirty="0">
                <a:latin typeface="Calibri"/>
                <a:cs typeface="Calibri"/>
              </a:rPr>
              <a:t>veremos </a:t>
            </a:r>
            <a:r>
              <a:rPr sz="1400" dirty="0">
                <a:latin typeface="Calibri"/>
                <a:cs typeface="Calibri"/>
              </a:rPr>
              <a:t>en la </a:t>
            </a:r>
            <a:r>
              <a:rPr sz="1400" spc="-5" dirty="0">
                <a:latin typeface="Calibri"/>
                <a:cs typeface="Calibri"/>
              </a:rPr>
              <a:t>parte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consistencia.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497649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</a:t>
            </a:r>
            <a:r>
              <a:rPr spc="-95" dirty="0"/>
              <a:t> </a:t>
            </a:r>
            <a:r>
              <a:rPr spc="-5" dirty="0"/>
              <a:t>Documentos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4052" y="1530477"/>
            <a:ext cx="6776084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Totales/Completos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80"/>
              </a:spcBef>
            </a:pP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realiza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update </a:t>
            </a:r>
            <a:r>
              <a:rPr sz="1600" spc="-5" dirty="0">
                <a:latin typeface="Calibri"/>
                <a:cs typeface="Calibri"/>
              </a:rPr>
              <a:t>del </a:t>
            </a:r>
            <a:r>
              <a:rPr sz="1600" spc="-10" dirty="0">
                <a:latin typeface="Calibri"/>
                <a:cs typeface="Calibri"/>
              </a:rPr>
              <a:t>documento </a:t>
            </a:r>
            <a:r>
              <a:rPr sz="1600" spc="-15" dirty="0">
                <a:latin typeface="Calibri"/>
                <a:cs typeface="Calibri"/>
              </a:rPr>
              <a:t>completo, </a:t>
            </a:r>
            <a:r>
              <a:rPr sz="1600" spc="-10" dirty="0">
                <a:latin typeface="Calibri"/>
                <a:cs typeface="Calibri"/>
              </a:rPr>
              <a:t>reemplazando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mismo.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400" b="1" spc="-5" dirty="0">
                <a:latin typeface="Calibri"/>
                <a:cs typeface="Calibri"/>
              </a:rPr>
              <a:t>Operadores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Operadores </a:t>
            </a:r>
            <a:r>
              <a:rPr sz="1400" b="1" dirty="0">
                <a:latin typeface="Calibri"/>
                <a:cs typeface="Calibri"/>
              </a:rPr>
              <a:t>sobre cualquier</a:t>
            </a:r>
            <a:r>
              <a:rPr sz="1400" b="1" spc="-1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atributo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542" y="3404870"/>
            <a:ext cx="53340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$set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250"/>
              </a:spcBef>
            </a:pPr>
            <a:r>
              <a:rPr sz="1400" spc="-10" dirty="0">
                <a:latin typeface="Calibri"/>
                <a:cs typeface="Calibri"/>
              </a:rPr>
              <a:t>$unset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Calibri"/>
                <a:cs typeface="Calibri"/>
              </a:rPr>
              <a:t>$inc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3182" y="3372652"/>
            <a:ext cx="614807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400" spc="-10" dirty="0">
                <a:latin typeface="Calibri"/>
                <a:cs typeface="Calibri"/>
              </a:rPr>
              <a:t>Permite </a:t>
            </a:r>
            <a:r>
              <a:rPr sz="1400" spc="-5" dirty="0">
                <a:latin typeface="Calibri"/>
                <a:cs typeface="Calibri"/>
              </a:rPr>
              <a:t>modificar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 de un </a:t>
            </a:r>
            <a:r>
              <a:rPr sz="1400" spc="-10" dirty="0">
                <a:latin typeface="Calibri"/>
                <a:cs typeface="Calibri"/>
              </a:rPr>
              <a:t>atributo,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agregar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nuevo </a:t>
            </a:r>
            <a:r>
              <a:rPr sz="1400" spc="-5" dirty="0">
                <a:latin typeface="Calibri"/>
                <a:cs typeface="Calibri"/>
              </a:rPr>
              <a:t>atributo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10" dirty="0">
                <a:latin typeface="Calibri"/>
                <a:cs typeface="Calibri"/>
              </a:rPr>
              <a:t>documento.  Permite </a:t>
            </a:r>
            <a:r>
              <a:rPr sz="1400" dirty="0">
                <a:latin typeface="Calibri"/>
                <a:cs typeface="Calibri"/>
              </a:rPr>
              <a:t>eliminar </a:t>
            </a:r>
            <a:r>
              <a:rPr sz="1400" spc="-5" dirty="0">
                <a:latin typeface="Calibri"/>
                <a:cs typeface="Calibri"/>
              </a:rPr>
              <a:t>un atributo de un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documento.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10" dirty="0">
                <a:latin typeface="Calibri"/>
                <a:cs typeface="Calibri"/>
              </a:rPr>
              <a:t>Incrementa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decrementa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 de un atributo </a:t>
            </a:r>
            <a:r>
              <a:rPr sz="1400" dirty="0">
                <a:latin typeface="Calibri"/>
                <a:cs typeface="Calibri"/>
              </a:rPr>
              <a:t>( n ó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–n)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783" y="4141216"/>
            <a:ext cx="185229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Operadores </a:t>
            </a:r>
            <a:r>
              <a:rPr sz="1400" b="1" dirty="0">
                <a:latin typeface="Calibri"/>
                <a:cs typeface="Calibri"/>
              </a:rPr>
              <a:t>sobre</a:t>
            </a:r>
            <a:r>
              <a:rPr sz="1400" b="1" spc="-13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Arrays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8783" y="4386579"/>
            <a:ext cx="76771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$push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Calibri"/>
                <a:cs typeface="Calibri"/>
              </a:rPr>
              <a:t>$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dd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Calibri"/>
                <a:cs typeface="Calibri"/>
              </a:rPr>
              <a:t>$pushAll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8783" y="5351526"/>
            <a:ext cx="3962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8783" y="5778296"/>
            <a:ext cx="568960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$pull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Calibri"/>
                <a:cs typeface="Calibri"/>
              </a:rPr>
              <a:t>$pullAll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3182" y="4354576"/>
            <a:ext cx="7279005" cy="21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77465">
              <a:lnSpc>
                <a:spcPct val="114999"/>
              </a:lnSpc>
            </a:pPr>
            <a:r>
              <a:rPr sz="1400" spc="-10" dirty="0">
                <a:latin typeface="Calibri"/>
                <a:cs typeface="Calibri"/>
              </a:rPr>
              <a:t>Agrega </a:t>
            </a:r>
            <a:r>
              <a:rPr sz="1400" spc="-5" dirty="0">
                <a:latin typeface="Calibri"/>
                <a:cs typeface="Calibri"/>
              </a:rPr>
              <a:t>un elemento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crea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elemento.  Agrega </a:t>
            </a:r>
            <a:r>
              <a:rPr sz="1400" spc="-5" dirty="0">
                <a:latin typeface="Calibri"/>
                <a:cs typeface="Calibri"/>
              </a:rPr>
              <a:t>un elemento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dirty="0">
                <a:latin typeface="Calibri"/>
                <a:cs typeface="Calibri"/>
              </a:rPr>
              <a:t>solo </a:t>
            </a:r>
            <a:r>
              <a:rPr sz="1400" spc="-5" dirty="0">
                <a:latin typeface="Calibri"/>
                <a:cs typeface="Calibri"/>
              </a:rPr>
              <a:t>si no </a:t>
            </a:r>
            <a:r>
              <a:rPr sz="1400" spc="-10" dirty="0">
                <a:latin typeface="Calibri"/>
                <a:cs typeface="Calibri"/>
              </a:rPr>
              <a:t>existe </a:t>
            </a:r>
            <a:r>
              <a:rPr sz="1400" dirty="0">
                <a:latin typeface="Calibri"/>
                <a:cs typeface="Calibri"/>
              </a:rPr>
              <a:t>en el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Array.</a:t>
            </a:r>
            <a:endParaRPr sz="1400">
              <a:latin typeface="Calibri"/>
              <a:cs typeface="Calibri"/>
            </a:endParaRPr>
          </a:p>
          <a:p>
            <a:pPr marL="12700" marR="1078865">
              <a:lnSpc>
                <a:spcPts val="193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Agrega </a:t>
            </a:r>
            <a:r>
              <a:rPr sz="1400" spc="-5" dirty="0">
                <a:latin typeface="Calibri"/>
                <a:cs typeface="Calibri"/>
              </a:rPr>
              <a:t>varios elementos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valores </a:t>
            </a:r>
            <a:r>
              <a:rPr sz="1400" spc="-5" dirty="0">
                <a:latin typeface="Calibri"/>
                <a:cs typeface="Calibri"/>
              </a:rPr>
              <a:t>indicados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10" dirty="0">
                <a:latin typeface="Calibri"/>
                <a:cs typeface="Calibri"/>
              </a:rPr>
              <a:t>crea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Array con </a:t>
            </a:r>
            <a:r>
              <a:rPr sz="1400" dirty="0">
                <a:latin typeface="Calibri"/>
                <a:cs typeface="Calibri"/>
              </a:rPr>
              <a:t>esos  </a:t>
            </a:r>
            <a:r>
              <a:rPr sz="1400" spc="-5" dirty="0">
                <a:latin typeface="Calibri"/>
                <a:cs typeface="Calibri"/>
              </a:rPr>
              <a:t>elementos. </a:t>
            </a:r>
            <a:r>
              <a:rPr sz="1400" i="1" spc="-5" dirty="0">
                <a:solidFill>
                  <a:srgbClr val="006FC0"/>
                </a:solidFill>
                <a:latin typeface="Calibri"/>
                <a:cs typeface="Calibri"/>
              </a:rPr>
              <a:t>(Operación</a:t>
            </a:r>
            <a:r>
              <a:rPr sz="1400" i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FC0"/>
                </a:solidFill>
                <a:latin typeface="Calibri"/>
                <a:cs typeface="Calibri"/>
              </a:rPr>
              <a:t>Múltiple)</a:t>
            </a:r>
            <a:endParaRPr sz="1400">
              <a:latin typeface="Calibri"/>
              <a:cs typeface="Calibri"/>
            </a:endParaRPr>
          </a:p>
          <a:p>
            <a:pPr marL="52069" marR="5080" indent="-40005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Calibri"/>
                <a:cs typeface="Calibri"/>
              </a:rPr>
              <a:t>Elimina un elemento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por sus </a:t>
            </a:r>
            <a:r>
              <a:rPr sz="1400" spc="-10" dirty="0">
                <a:latin typeface="Calibri"/>
                <a:cs typeface="Calibri"/>
              </a:rPr>
              <a:t>extremos, </a:t>
            </a:r>
            <a:r>
              <a:rPr sz="1400" spc="-5" dirty="0">
                <a:latin typeface="Calibri"/>
                <a:cs typeface="Calibri"/>
              </a:rPr>
              <a:t>permitiendo eliminar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primer </a:t>
            </a:r>
            <a:r>
              <a:rPr sz="1400" spc="-10" dirty="0">
                <a:latin typeface="Calibri"/>
                <a:cs typeface="Calibri"/>
              </a:rPr>
              <a:t>elemento </a:t>
            </a:r>
            <a:r>
              <a:rPr sz="1400" spc="-5" dirty="0">
                <a:latin typeface="Calibri"/>
                <a:cs typeface="Calibri"/>
              </a:rPr>
              <a:t>(-1)o el  último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(1).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Elimina todos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elementos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contengan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valor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indicado.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Calibri"/>
                <a:cs typeface="Calibri"/>
              </a:rPr>
              <a:t>Elimina todos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elementos de un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contengan </a:t>
            </a:r>
            <a:r>
              <a:rPr sz="1400" spc="-5" dirty="0">
                <a:latin typeface="Calibri"/>
                <a:cs typeface="Calibri"/>
              </a:rPr>
              <a:t>alguno de los </a:t>
            </a:r>
            <a:r>
              <a:rPr sz="1400" spc="-10" dirty="0">
                <a:latin typeface="Calibri"/>
                <a:cs typeface="Calibri"/>
              </a:rPr>
              <a:t>valores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indicados.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i="1" spc="-5" dirty="0">
                <a:solidFill>
                  <a:srgbClr val="5B9BD4"/>
                </a:solidFill>
                <a:latin typeface="Calibri"/>
                <a:cs typeface="Calibri"/>
              </a:rPr>
              <a:t>(Operación</a:t>
            </a:r>
            <a:r>
              <a:rPr sz="1400" b="1" i="1" spc="-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B9BD4"/>
                </a:solidFill>
                <a:latin typeface="Calibri"/>
                <a:cs typeface="Calibri"/>
              </a:rPr>
              <a:t>Múltiple)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717042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5" dirty="0"/>
              <a:t>Completos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135" y="1407414"/>
            <a:ext cx="1081532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Totales/Completos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db.updtst.update({x:2},{"x" :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2,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"y" : 999</a:t>
            </a:r>
            <a:r>
              <a:rPr sz="1600" b="1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})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Este comando reemplaza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el primer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documento encontrado </a:t>
            </a:r>
            <a:r>
              <a:rPr sz="1600" spc="-5" dirty="0">
                <a:latin typeface="Calibri"/>
                <a:cs typeface="Calibri"/>
              </a:rPr>
              <a:t>por </a:t>
            </a:r>
            <a:r>
              <a:rPr sz="1600" spc="-10" dirty="0">
                <a:latin typeface="Calibri"/>
                <a:cs typeface="Calibri"/>
              </a:rPr>
              <a:t>con valor </a:t>
            </a:r>
            <a:r>
              <a:rPr sz="1600" spc="-5" dirty="0">
                <a:latin typeface="Calibri"/>
                <a:cs typeface="Calibri"/>
              </a:rPr>
              <a:t>x:2 por </a:t>
            </a:r>
            <a:r>
              <a:rPr sz="1600" spc="-10" dirty="0">
                <a:latin typeface="Calibri"/>
                <a:cs typeface="Calibri"/>
              </a:rPr>
              <a:t>este </a:t>
            </a:r>
            <a:r>
              <a:rPr sz="1600" spc="-15" dirty="0">
                <a:latin typeface="Calibri"/>
                <a:cs typeface="Calibri"/>
              </a:rPr>
              <a:t>otro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0" dirty="0">
                <a:latin typeface="Calibri"/>
                <a:cs typeface="Calibri"/>
              </a:rPr>
              <a:t>donde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elemento y:999, </a:t>
            </a: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10" dirty="0">
                <a:latin typeface="Calibri"/>
                <a:cs typeface="Calibri"/>
              </a:rPr>
              <a:t>tengo 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5" dirty="0">
                <a:latin typeface="Calibri"/>
                <a:cs typeface="Calibri"/>
              </a:rPr>
              <a:t>control </a:t>
            </a:r>
            <a:r>
              <a:rPr sz="1600" spc="-5" dirty="0">
                <a:latin typeface="Calibri"/>
                <a:cs typeface="Calibri"/>
              </a:rPr>
              <a:t>de cuál </a:t>
            </a:r>
            <a:r>
              <a:rPr sz="1600" spc="-10" dirty="0">
                <a:latin typeface="Calibri"/>
                <a:cs typeface="Calibri"/>
              </a:rPr>
              <a:t>estoy modificando, </a:t>
            </a:r>
            <a:r>
              <a:rPr sz="1600" spc="-5" dirty="0">
                <a:latin typeface="Calibri"/>
                <a:cs typeface="Calibri"/>
              </a:rPr>
              <a:t>lo </a:t>
            </a:r>
            <a:r>
              <a:rPr sz="1600" spc="-15" dirty="0">
                <a:latin typeface="Calibri"/>
                <a:cs typeface="Calibri"/>
              </a:rPr>
              <a:t>correcto </a:t>
            </a:r>
            <a:r>
              <a:rPr sz="1600" spc="-20" dirty="0">
                <a:latin typeface="Calibri"/>
                <a:cs typeface="Calibri"/>
              </a:rPr>
              <a:t>era </a:t>
            </a:r>
            <a:r>
              <a:rPr sz="1600" spc="-5" dirty="0">
                <a:latin typeface="Calibri"/>
                <a:cs typeface="Calibri"/>
              </a:rPr>
              <a:t>modificar poniendo en el </a:t>
            </a:r>
            <a:r>
              <a:rPr sz="1600" spc="-10" dirty="0">
                <a:latin typeface="Calibri"/>
                <a:cs typeface="Calibri"/>
              </a:rPr>
              <a:t>criterio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_id.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808" y="3735323"/>
            <a:ext cx="9796272" cy="1697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1052" y="4270247"/>
            <a:ext cx="2447925" cy="257810"/>
          </a:xfrm>
          <a:custGeom>
            <a:avLst/>
            <a:gdLst/>
            <a:ahLst/>
            <a:cxnLst/>
            <a:rect l="l" t="t" r="r" b="b"/>
            <a:pathLst>
              <a:path w="2447925" h="257810">
                <a:moveTo>
                  <a:pt x="0" y="128777"/>
                </a:moveTo>
                <a:lnTo>
                  <a:pt x="37373" y="97070"/>
                </a:lnTo>
                <a:lnTo>
                  <a:pt x="82370" y="82234"/>
                </a:lnTo>
                <a:lnTo>
                  <a:pt x="143379" y="68239"/>
                </a:lnTo>
                <a:lnTo>
                  <a:pt x="219252" y="55205"/>
                </a:lnTo>
                <a:lnTo>
                  <a:pt x="262405" y="49086"/>
                </a:lnTo>
                <a:lnTo>
                  <a:pt x="308844" y="43252"/>
                </a:lnTo>
                <a:lnTo>
                  <a:pt x="358425" y="37718"/>
                </a:lnTo>
                <a:lnTo>
                  <a:pt x="411006" y="32501"/>
                </a:lnTo>
                <a:lnTo>
                  <a:pt x="466444" y="27614"/>
                </a:lnTo>
                <a:lnTo>
                  <a:pt x="524594" y="23073"/>
                </a:lnTo>
                <a:lnTo>
                  <a:pt x="585314" y="18893"/>
                </a:lnTo>
                <a:lnTo>
                  <a:pt x="648460" y="15088"/>
                </a:lnTo>
                <a:lnTo>
                  <a:pt x="713889" y="11675"/>
                </a:lnTo>
                <a:lnTo>
                  <a:pt x="781457" y="8668"/>
                </a:lnTo>
                <a:lnTo>
                  <a:pt x="851022" y="6082"/>
                </a:lnTo>
                <a:lnTo>
                  <a:pt x="922439" y="3933"/>
                </a:lnTo>
                <a:lnTo>
                  <a:pt x="995566" y="2235"/>
                </a:lnTo>
                <a:lnTo>
                  <a:pt x="1070260" y="1003"/>
                </a:lnTo>
                <a:lnTo>
                  <a:pt x="1146376" y="253"/>
                </a:lnTo>
                <a:lnTo>
                  <a:pt x="1223772" y="0"/>
                </a:lnTo>
                <a:lnTo>
                  <a:pt x="1301167" y="253"/>
                </a:lnTo>
                <a:lnTo>
                  <a:pt x="1377283" y="1003"/>
                </a:lnTo>
                <a:lnTo>
                  <a:pt x="1451977" y="2235"/>
                </a:lnTo>
                <a:lnTo>
                  <a:pt x="1525104" y="3933"/>
                </a:lnTo>
                <a:lnTo>
                  <a:pt x="1596521" y="6082"/>
                </a:lnTo>
                <a:lnTo>
                  <a:pt x="1666086" y="8668"/>
                </a:lnTo>
                <a:lnTo>
                  <a:pt x="1733654" y="11675"/>
                </a:lnTo>
                <a:lnTo>
                  <a:pt x="1799083" y="15088"/>
                </a:lnTo>
                <a:lnTo>
                  <a:pt x="1862229" y="18893"/>
                </a:lnTo>
                <a:lnTo>
                  <a:pt x="1922949" y="23073"/>
                </a:lnTo>
                <a:lnTo>
                  <a:pt x="1981099" y="27614"/>
                </a:lnTo>
                <a:lnTo>
                  <a:pt x="2036537" y="32501"/>
                </a:lnTo>
                <a:lnTo>
                  <a:pt x="2089118" y="37718"/>
                </a:lnTo>
                <a:lnTo>
                  <a:pt x="2138699" y="43252"/>
                </a:lnTo>
                <a:lnTo>
                  <a:pt x="2185138" y="49086"/>
                </a:lnTo>
                <a:lnTo>
                  <a:pt x="2228291" y="55205"/>
                </a:lnTo>
                <a:lnTo>
                  <a:pt x="2268014" y="61594"/>
                </a:lnTo>
                <a:lnTo>
                  <a:pt x="2336598" y="75124"/>
                </a:lnTo>
                <a:lnTo>
                  <a:pt x="2389744" y="89555"/>
                </a:lnTo>
                <a:lnTo>
                  <a:pt x="2426306" y="104765"/>
                </a:lnTo>
                <a:lnTo>
                  <a:pt x="2447544" y="128777"/>
                </a:lnTo>
                <a:lnTo>
                  <a:pt x="2445136" y="136921"/>
                </a:lnTo>
                <a:lnTo>
                  <a:pt x="2410170" y="160485"/>
                </a:lnTo>
                <a:lnTo>
                  <a:pt x="2365173" y="175321"/>
                </a:lnTo>
                <a:lnTo>
                  <a:pt x="2304164" y="189316"/>
                </a:lnTo>
                <a:lnTo>
                  <a:pt x="2228291" y="202350"/>
                </a:lnTo>
                <a:lnTo>
                  <a:pt x="2185138" y="208469"/>
                </a:lnTo>
                <a:lnTo>
                  <a:pt x="2138699" y="214303"/>
                </a:lnTo>
                <a:lnTo>
                  <a:pt x="2089118" y="219836"/>
                </a:lnTo>
                <a:lnTo>
                  <a:pt x="2036537" y="225054"/>
                </a:lnTo>
                <a:lnTo>
                  <a:pt x="1981099" y="229941"/>
                </a:lnTo>
                <a:lnTo>
                  <a:pt x="1922949" y="234482"/>
                </a:lnTo>
                <a:lnTo>
                  <a:pt x="1862229" y="238662"/>
                </a:lnTo>
                <a:lnTo>
                  <a:pt x="1799083" y="242467"/>
                </a:lnTo>
                <a:lnTo>
                  <a:pt x="1733654" y="245880"/>
                </a:lnTo>
                <a:lnTo>
                  <a:pt x="1666086" y="248887"/>
                </a:lnTo>
                <a:lnTo>
                  <a:pt x="1596521" y="251473"/>
                </a:lnTo>
                <a:lnTo>
                  <a:pt x="1525104" y="253622"/>
                </a:lnTo>
                <a:lnTo>
                  <a:pt x="1451977" y="255320"/>
                </a:lnTo>
                <a:lnTo>
                  <a:pt x="1377283" y="256552"/>
                </a:lnTo>
                <a:lnTo>
                  <a:pt x="1301167" y="257302"/>
                </a:lnTo>
                <a:lnTo>
                  <a:pt x="1223772" y="257556"/>
                </a:lnTo>
                <a:lnTo>
                  <a:pt x="1146376" y="257302"/>
                </a:lnTo>
                <a:lnTo>
                  <a:pt x="1070260" y="256552"/>
                </a:lnTo>
                <a:lnTo>
                  <a:pt x="995566" y="255320"/>
                </a:lnTo>
                <a:lnTo>
                  <a:pt x="922439" y="253622"/>
                </a:lnTo>
                <a:lnTo>
                  <a:pt x="851022" y="251473"/>
                </a:lnTo>
                <a:lnTo>
                  <a:pt x="781457" y="248887"/>
                </a:lnTo>
                <a:lnTo>
                  <a:pt x="713889" y="245880"/>
                </a:lnTo>
                <a:lnTo>
                  <a:pt x="648460" y="242467"/>
                </a:lnTo>
                <a:lnTo>
                  <a:pt x="585314" y="238662"/>
                </a:lnTo>
                <a:lnTo>
                  <a:pt x="524594" y="234482"/>
                </a:lnTo>
                <a:lnTo>
                  <a:pt x="466444" y="229941"/>
                </a:lnTo>
                <a:lnTo>
                  <a:pt x="411006" y="225054"/>
                </a:lnTo>
                <a:lnTo>
                  <a:pt x="358425" y="219837"/>
                </a:lnTo>
                <a:lnTo>
                  <a:pt x="308844" y="214303"/>
                </a:lnTo>
                <a:lnTo>
                  <a:pt x="262405" y="208469"/>
                </a:lnTo>
                <a:lnTo>
                  <a:pt x="219252" y="202350"/>
                </a:lnTo>
                <a:lnTo>
                  <a:pt x="179529" y="195961"/>
                </a:lnTo>
                <a:lnTo>
                  <a:pt x="110945" y="182431"/>
                </a:lnTo>
                <a:lnTo>
                  <a:pt x="57799" y="168000"/>
                </a:lnTo>
                <a:lnTo>
                  <a:pt x="21237" y="152790"/>
                </a:lnTo>
                <a:lnTo>
                  <a:pt x="0" y="128777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027" y="4853940"/>
            <a:ext cx="11393424" cy="425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6722109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30" dirty="0"/>
              <a:t>Parciales</a:t>
            </a:r>
          </a:p>
        </p:txBody>
      </p:sp>
      <p:sp>
        <p:nvSpPr>
          <p:cNvPr id="6" name="object 6"/>
          <p:cNvSpPr/>
          <p:nvPr/>
        </p:nvSpPr>
        <p:spPr>
          <a:xfrm>
            <a:off x="2410967" y="5038344"/>
            <a:ext cx="1874520" cy="264160"/>
          </a:xfrm>
          <a:custGeom>
            <a:avLst/>
            <a:gdLst/>
            <a:ahLst/>
            <a:cxnLst/>
            <a:rect l="l" t="t" r="r" b="b"/>
            <a:pathLst>
              <a:path w="1874520" h="264160">
                <a:moveTo>
                  <a:pt x="0" y="131825"/>
                </a:moveTo>
                <a:lnTo>
                  <a:pt x="27238" y="100157"/>
                </a:lnTo>
                <a:lnTo>
                  <a:pt x="73652" y="80527"/>
                </a:lnTo>
                <a:lnTo>
                  <a:pt x="140418" y="62400"/>
                </a:lnTo>
                <a:lnTo>
                  <a:pt x="180831" y="53986"/>
                </a:lnTo>
                <a:lnTo>
                  <a:pt x="225609" y="46049"/>
                </a:lnTo>
                <a:lnTo>
                  <a:pt x="274510" y="38623"/>
                </a:lnTo>
                <a:lnTo>
                  <a:pt x="327294" y="31744"/>
                </a:lnTo>
                <a:lnTo>
                  <a:pt x="383718" y="25444"/>
                </a:lnTo>
                <a:lnTo>
                  <a:pt x="443543" y="19758"/>
                </a:lnTo>
                <a:lnTo>
                  <a:pt x="506527" y="14720"/>
                </a:lnTo>
                <a:lnTo>
                  <a:pt x="572428" y="10364"/>
                </a:lnTo>
                <a:lnTo>
                  <a:pt x="641006" y="6723"/>
                </a:lnTo>
                <a:lnTo>
                  <a:pt x="712019" y="3833"/>
                </a:lnTo>
                <a:lnTo>
                  <a:pt x="785227" y="1726"/>
                </a:lnTo>
                <a:lnTo>
                  <a:pt x="860387" y="437"/>
                </a:lnTo>
                <a:lnTo>
                  <a:pt x="937259" y="0"/>
                </a:lnTo>
                <a:lnTo>
                  <a:pt x="1014132" y="437"/>
                </a:lnTo>
                <a:lnTo>
                  <a:pt x="1089292" y="1726"/>
                </a:lnTo>
                <a:lnTo>
                  <a:pt x="1162500" y="3833"/>
                </a:lnTo>
                <a:lnTo>
                  <a:pt x="1233513" y="6723"/>
                </a:lnTo>
                <a:lnTo>
                  <a:pt x="1302091" y="10364"/>
                </a:lnTo>
                <a:lnTo>
                  <a:pt x="1367992" y="14720"/>
                </a:lnTo>
                <a:lnTo>
                  <a:pt x="1430976" y="19758"/>
                </a:lnTo>
                <a:lnTo>
                  <a:pt x="1490801" y="25444"/>
                </a:lnTo>
                <a:lnTo>
                  <a:pt x="1547225" y="31744"/>
                </a:lnTo>
                <a:lnTo>
                  <a:pt x="1600009" y="38623"/>
                </a:lnTo>
                <a:lnTo>
                  <a:pt x="1648910" y="46049"/>
                </a:lnTo>
                <a:lnTo>
                  <a:pt x="1693688" y="53986"/>
                </a:lnTo>
                <a:lnTo>
                  <a:pt x="1734101" y="62400"/>
                </a:lnTo>
                <a:lnTo>
                  <a:pt x="1800867" y="80527"/>
                </a:lnTo>
                <a:lnTo>
                  <a:pt x="1847281" y="100157"/>
                </a:lnTo>
                <a:lnTo>
                  <a:pt x="1874520" y="131825"/>
                </a:lnTo>
                <a:lnTo>
                  <a:pt x="1871413" y="142633"/>
                </a:lnTo>
                <a:lnTo>
                  <a:pt x="1826739" y="173479"/>
                </a:lnTo>
                <a:lnTo>
                  <a:pt x="1769908" y="192392"/>
                </a:lnTo>
                <a:lnTo>
                  <a:pt x="1693688" y="209665"/>
                </a:lnTo>
                <a:lnTo>
                  <a:pt x="1648910" y="217602"/>
                </a:lnTo>
                <a:lnTo>
                  <a:pt x="1600009" y="225028"/>
                </a:lnTo>
                <a:lnTo>
                  <a:pt x="1547225" y="231907"/>
                </a:lnTo>
                <a:lnTo>
                  <a:pt x="1490801" y="238207"/>
                </a:lnTo>
                <a:lnTo>
                  <a:pt x="1430976" y="243893"/>
                </a:lnTo>
                <a:lnTo>
                  <a:pt x="1367992" y="248931"/>
                </a:lnTo>
                <a:lnTo>
                  <a:pt x="1302091" y="253287"/>
                </a:lnTo>
                <a:lnTo>
                  <a:pt x="1233513" y="256928"/>
                </a:lnTo>
                <a:lnTo>
                  <a:pt x="1162500" y="259818"/>
                </a:lnTo>
                <a:lnTo>
                  <a:pt x="1089292" y="261925"/>
                </a:lnTo>
                <a:lnTo>
                  <a:pt x="1014132" y="263214"/>
                </a:lnTo>
                <a:lnTo>
                  <a:pt x="937259" y="263651"/>
                </a:lnTo>
                <a:lnTo>
                  <a:pt x="860387" y="263214"/>
                </a:lnTo>
                <a:lnTo>
                  <a:pt x="785227" y="261925"/>
                </a:lnTo>
                <a:lnTo>
                  <a:pt x="712019" y="259818"/>
                </a:lnTo>
                <a:lnTo>
                  <a:pt x="641006" y="256928"/>
                </a:lnTo>
                <a:lnTo>
                  <a:pt x="572428" y="253287"/>
                </a:lnTo>
                <a:lnTo>
                  <a:pt x="506527" y="248931"/>
                </a:lnTo>
                <a:lnTo>
                  <a:pt x="443543" y="243893"/>
                </a:lnTo>
                <a:lnTo>
                  <a:pt x="383718" y="238207"/>
                </a:lnTo>
                <a:lnTo>
                  <a:pt x="327294" y="231907"/>
                </a:lnTo>
                <a:lnTo>
                  <a:pt x="274510" y="225028"/>
                </a:lnTo>
                <a:lnTo>
                  <a:pt x="225609" y="217602"/>
                </a:lnTo>
                <a:lnTo>
                  <a:pt x="180831" y="209665"/>
                </a:lnTo>
                <a:lnTo>
                  <a:pt x="140418" y="201251"/>
                </a:lnTo>
                <a:lnTo>
                  <a:pt x="73652" y="183124"/>
                </a:lnTo>
                <a:lnTo>
                  <a:pt x="27238" y="163494"/>
                </a:lnTo>
                <a:lnTo>
                  <a:pt x="0" y="131825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60" y="2881883"/>
            <a:ext cx="11026139" cy="269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135" y="1407414"/>
            <a:ext cx="6908800" cy="127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Ejemplo 1 – </a:t>
            </a:r>
            <a:r>
              <a:rPr sz="1600" b="1" spc="-10" dirty="0">
                <a:latin typeface="Calibri"/>
                <a:cs typeface="Calibri"/>
              </a:rPr>
              <a:t>Operador $set </a:t>
            </a:r>
            <a:r>
              <a:rPr sz="1600" b="1" spc="-5" dirty="0">
                <a:latin typeface="Calibri"/>
                <a:cs typeface="Calibri"/>
              </a:rPr>
              <a:t>– Modificación de un </a:t>
            </a:r>
            <a:r>
              <a:rPr sz="1600" b="1" spc="-10" dirty="0">
                <a:latin typeface="Calibri"/>
                <a:cs typeface="Calibri"/>
              </a:rPr>
              <a:t>valor </a:t>
            </a:r>
            <a:r>
              <a:rPr sz="1600" b="1" spc="-5" dirty="0">
                <a:latin typeface="Calibri"/>
                <a:cs typeface="Calibri"/>
              </a:rPr>
              <a:t>de un </a:t>
            </a:r>
            <a:r>
              <a:rPr sz="1600" b="1" spc="-10" dirty="0">
                <a:latin typeface="Calibri"/>
                <a:cs typeface="Calibri"/>
              </a:rPr>
              <a:t>atributo</a:t>
            </a:r>
            <a:r>
              <a:rPr sz="1600" b="1" spc="2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existente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Dado el siguiente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documento: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133" y="3869182"/>
            <a:ext cx="603123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db.updtst.update({_id:100},{$set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{x:100}})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Realizará </a:t>
            </a:r>
            <a:r>
              <a:rPr sz="1600" spc="-5" dirty="0">
                <a:latin typeface="Calibri"/>
                <a:cs typeface="Calibri"/>
              </a:rPr>
              <a:t>una modificación del </a:t>
            </a:r>
            <a:r>
              <a:rPr sz="1600" spc="-10" dirty="0">
                <a:latin typeface="Calibri"/>
                <a:cs typeface="Calibri"/>
              </a:rPr>
              <a:t>valor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atributo </a:t>
            </a:r>
            <a:r>
              <a:rPr sz="1600" spc="-5" dirty="0">
                <a:latin typeface="Calibri"/>
                <a:cs typeface="Calibri"/>
              </a:rPr>
              <a:t>x a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" y="4297679"/>
            <a:ext cx="6861048" cy="1304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336" y="4296155"/>
            <a:ext cx="6864350" cy="1308100"/>
          </a:xfrm>
          <a:custGeom>
            <a:avLst/>
            <a:gdLst/>
            <a:ahLst/>
            <a:cxnLst/>
            <a:rect l="l" t="t" r="r" b="b"/>
            <a:pathLst>
              <a:path w="6864350" h="1308100">
                <a:moveTo>
                  <a:pt x="0" y="1307592"/>
                </a:moveTo>
                <a:lnTo>
                  <a:pt x="6864096" y="1307592"/>
                </a:lnTo>
                <a:lnTo>
                  <a:pt x="6864096" y="0"/>
                </a:lnTo>
                <a:lnTo>
                  <a:pt x="0" y="0"/>
                </a:lnTo>
                <a:lnTo>
                  <a:pt x="0" y="13075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3158" y="722376"/>
            <a:ext cx="6722109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Modificando </a:t>
            </a:r>
            <a:r>
              <a:rPr spc="-5" dirty="0"/>
              <a:t>Documentos</a:t>
            </a:r>
            <a:r>
              <a:rPr spc="-70" dirty="0"/>
              <a:t> </a:t>
            </a:r>
            <a:r>
              <a:rPr spc="-30" dirty="0"/>
              <a:t>Parciales</a:t>
            </a:r>
          </a:p>
        </p:txBody>
      </p:sp>
      <p:sp>
        <p:nvSpPr>
          <p:cNvPr id="7" name="object 7"/>
          <p:cNvSpPr/>
          <p:nvPr/>
        </p:nvSpPr>
        <p:spPr>
          <a:xfrm>
            <a:off x="6865619" y="4503420"/>
            <a:ext cx="1264920" cy="1099185"/>
          </a:xfrm>
          <a:custGeom>
            <a:avLst/>
            <a:gdLst/>
            <a:ahLst/>
            <a:cxnLst/>
            <a:rect l="l" t="t" r="r" b="b"/>
            <a:pathLst>
              <a:path w="1264920" h="1099185">
                <a:moveTo>
                  <a:pt x="0" y="549401"/>
                </a:moveTo>
                <a:lnTo>
                  <a:pt x="2096" y="504345"/>
                </a:lnTo>
                <a:lnTo>
                  <a:pt x="8279" y="460291"/>
                </a:lnTo>
                <a:lnTo>
                  <a:pt x="18383" y="417381"/>
                </a:lnTo>
                <a:lnTo>
                  <a:pt x="32247" y="375757"/>
                </a:lnTo>
                <a:lnTo>
                  <a:pt x="49708" y="335559"/>
                </a:lnTo>
                <a:lnTo>
                  <a:pt x="70603" y="296930"/>
                </a:lnTo>
                <a:lnTo>
                  <a:pt x="94768" y="260010"/>
                </a:lnTo>
                <a:lnTo>
                  <a:pt x="122041" y="224942"/>
                </a:lnTo>
                <a:lnTo>
                  <a:pt x="152260" y="191866"/>
                </a:lnTo>
                <a:lnTo>
                  <a:pt x="185261" y="160924"/>
                </a:lnTo>
                <a:lnTo>
                  <a:pt x="220881" y="132258"/>
                </a:lnTo>
                <a:lnTo>
                  <a:pt x="258958" y="106009"/>
                </a:lnTo>
                <a:lnTo>
                  <a:pt x="299328" y="82318"/>
                </a:lnTo>
                <a:lnTo>
                  <a:pt x="341829" y="61327"/>
                </a:lnTo>
                <a:lnTo>
                  <a:pt x="386298" y="43178"/>
                </a:lnTo>
                <a:lnTo>
                  <a:pt x="432572" y="28011"/>
                </a:lnTo>
                <a:lnTo>
                  <a:pt x="480488" y="15968"/>
                </a:lnTo>
                <a:lnTo>
                  <a:pt x="529883" y="7191"/>
                </a:lnTo>
                <a:lnTo>
                  <a:pt x="580594" y="1821"/>
                </a:lnTo>
                <a:lnTo>
                  <a:pt x="632459" y="0"/>
                </a:lnTo>
                <a:lnTo>
                  <a:pt x="684325" y="1821"/>
                </a:lnTo>
                <a:lnTo>
                  <a:pt x="735036" y="7191"/>
                </a:lnTo>
                <a:lnTo>
                  <a:pt x="784431" y="15968"/>
                </a:lnTo>
                <a:lnTo>
                  <a:pt x="832347" y="28011"/>
                </a:lnTo>
                <a:lnTo>
                  <a:pt x="878621" y="43178"/>
                </a:lnTo>
                <a:lnTo>
                  <a:pt x="923090" y="61327"/>
                </a:lnTo>
                <a:lnTo>
                  <a:pt x="965591" y="82318"/>
                </a:lnTo>
                <a:lnTo>
                  <a:pt x="1005961" y="106009"/>
                </a:lnTo>
                <a:lnTo>
                  <a:pt x="1044038" y="132258"/>
                </a:lnTo>
                <a:lnTo>
                  <a:pt x="1079658" y="160924"/>
                </a:lnTo>
                <a:lnTo>
                  <a:pt x="1112659" y="191866"/>
                </a:lnTo>
                <a:lnTo>
                  <a:pt x="1142878" y="224942"/>
                </a:lnTo>
                <a:lnTo>
                  <a:pt x="1170151" y="260010"/>
                </a:lnTo>
                <a:lnTo>
                  <a:pt x="1194316" y="296930"/>
                </a:lnTo>
                <a:lnTo>
                  <a:pt x="1215211" y="335559"/>
                </a:lnTo>
                <a:lnTo>
                  <a:pt x="1232672" y="375757"/>
                </a:lnTo>
                <a:lnTo>
                  <a:pt x="1246536" y="417381"/>
                </a:lnTo>
                <a:lnTo>
                  <a:pt x="1256640" y="460291"/>
                </a:lnTo>
                <a:lnTo>
                  <a:pt x="1262823" y="504345"/>
                </a:lnTo>
                <a:lnTo>
                  <a:pt x="1264920" y="549401"/>
                </a:lnTo>
                <a:lnTo>
                  <a:pt x="1262823" y="594458"/>
                </a:lnTo>
                <a:lnTo>
                  <a:pt x="1256640" y="638512"/>
                </a:lnTo>
                <a:lnTo>
                  <a:pt x="1246536" y="681422"/>
                </a:lnTo>
                <a:lnTo>
                  <a:pt x="1232672" y="723046"/>
                </a:lnTo>
                <a:lnTo>
                  <a:pt x="1215211" y="763244"/>
                </a:lnTo>
                <a:lnTo>
                  <a:pt x="1194316" y="801873"/>
                </a:lnTo>
                <a:lnTo>
                  <a:pt x="1170151" y="838793"/>
                </a:lnTo>
                <a:lnTo>
                  <a:pt x="1142878" y="873861"/>
                </a:lnTo>
                <a:lnTo>
                  <a:pt x="1112659" y="906937"/>
                </a:lnTo>
                <a:lnTo>
                  <a:pt x="1079658" y="937879"/>
                </a:lnTo>
                <a:lnTo>
                  <a:pt x="1044038" y="966545"/>
                </a:lnTo>
                <a:lnTo>
                  <a:pt x="1005961" y="992794"/>
                </a:lnTo>
                <a:lnTo>
                  <a:pt x="965591" y="1016485"/>
                </a:lnTo>
                <a:lnTo>
                  <a:pt x="923090" y="1037476"/>
                </a:lnTo>
                <a:lnTo>
                  <a:pt x="878621" y="1055625"/>
                </a:lnTo>
                <a:lnTo>
                  <a:pt x="832347" y="1070792"/>
                </a:lnTo>
                <a:lnTo>
                  <a:pt x="784431" y="1082835"/>
                </a:lnTo>
                <a:lnTo>
                  <a:pt x="735036" y="1091612"/>
                </a:lnTo>
                <a:lnTo>
                  <a:pt x="684325" y="1096982"/>
                </a:lnTo>
                <a:lnTo>
                  <a:pt x="632459" y="1098803"/>
                </a:lnTo>
                <a:lnTo>
                  <a:pt x="580594" y="1096982"/>
                </a:lnTo>
                <a:lnTo>
                  <a:pt x="529883" y="1091612"/>
                </a:lnTo>
                <a:lnTo>
                  <a:pt x="480488" y="1082835"/>
                </a:lnTo>
                <a:lnTo>
                  <a:pt x="432572" y="1070792"/>
                </a:lnTo>
                <a:lnTo>
                  <a:pt x="386298" y="1055625"/>
                </a:lnTo>
                <a:lnTo>
                  <a:pt x="341829" y="1037476"/>
                </a:lnTo>
                <a:lnTo>
                  <a:pt x="299328" y="1016485"/>
                </a:lnTo>
                <a:lnTo>
                  <a:pt x="258958" y="992794"/>
                </a:lnTo>
                <a:lnTo>
                  <a:pt x="220881" y="966545"/>
                </a:lnTo>
                <a:lnTo>
                  <a:pt x="185261" y="937879"/>
                </a:lnTo>
                <a:lnTo>
                  <a:pt x="152260" y="906937"/>
                </a:lnTo>
                <a:lnTo>
                  <a:pt x="122041" y="873861"/>
                </a:lnTo>
                <a:lnTo>
                  <a:pt x="94768" y="838793"/>
                </a:lnTo>
                <a:lnTo>
                  <a:pt x="70603" y="801873"/>
                </a:lnTo>
                <a:lnTo>
                  <a:pt x="49708" y="763244"/>
                </a:lnTo>
                <a:lnTo>
                  <a:pt x="32247" y="723046"/>
                </a:lnTo>
                <a:lnTo>
                  <a:pt x="18383" y="681422"/>
                </a:lnTo>
                <a:lnTo>
                  <a:pt x="8279" y="638512"/>
                </a:lnTo>
                <a:lnTo>
                  <a:pt x="2096" y="594458"/>
                </a:lnTo>
                <a:lnTo>
                  <a:pt x="0" y="54940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5135" y="1407414"/>
            <a:ext cx="9091295" cy="236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Update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Parciales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Otro </a:t>
            </a:r>
            <a:r>
              <a:rPr sz="1600" b="1" spc="-5" dirty="0">
                <a:latin typeface="Calibri"/>
                <a:cs typeface="Calibri"/>
              </a:rPr>
              <a:t>Ejemplo – </a:t>
            </a:r>
            <a:r>
              <a:rPr sz="1600" b="1" spc="-10" dirty="0">
                <a:latin typeface="Calibri"/>
                <a:cs typeface="Calibri"/>
              </a:rPr>
              <a:t>Operador $set </a:t>
            </a:r>
            <a:r>
              <a:rPr sz="1600" b="1" spc="-5" dirty="0">
                <a:latin typeface="Calibri"/>
                <a:cs typeface="Calibri"/>
              </a:rPr>
              <a:t>– Opción multi – </a:t>
            </a:r>
            <a:r>
              <a:rPr sz="1600" b="1" spc="-10" dirty="0">
                <a:latin typeface="Calibri"/>
                <a:cs typeface="Calibri"/>
              </a:rPr>
              <a:t>Agregar </a:t>
            </a:r>
            <a:r>
              <a:rPr sz="1600" b="1" spc="-5" dirty="0">
                <a:latin typeface="Calibri"/>
                <a:cs typeface="Calibri"/>
              </a:rPr>
              <a:t>un </a:t>
            </a:r>
            <a:r>
              <a:rPr sz="1600" b="1" spc="-10" dirty="0">
                <a:latin typeface="Calibri"/>
                <a:cs typeface="Calibri"/>
              </a:rPr>
              <a:t>atributo </a:t>
            </a:r>
            <a:r>
              <a:rPr sz="1600" b="1" spc="-5" dirty="0">
                <a:latin typeface="Calibri"/>
                <a:cs typeface="Calibri"/>
              </a:rPr>
              <a:t>en </a:t>
            </a:r>
            <a:r>
              <a:rPr sz="1600" b="1" spc="-10" dirty="0">
                <a:latin typeface="Calibri"/>
                <a:cs typeface="Calibri"/>
              </a:rPr>
              <a:t>todos </a:t>
            </a:r>
            <a:r>
              <a:rPr sz="1600" b="1" dirty="0">
                <a:latin typeface="Calibri"/>
                <a:cs typeface="Calibri"/>
              </a:rPr>
              <a:t>los</a:t>
            </a:r>
            <a:r>
              <a:rPr sz="1600" b="1" spc="2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documentos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  <a:spcBef>
                <a:spcPts val="1105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db.updtst.update({x:2},{$set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{z:”NUEVO”}},{multi:true})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Este reemplaza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5" dirty="0">
                <a:latin typeface="Calibri"/>
                <a:cs typeface="Calibri"/>
              </a:rPr>
              <a:t>TODOS </a:t>
            </a:r>
            <a:r>
              <a:rPr sz="1600" spc="-5" dirty="0">
                <a:latin typeface="Calibri"/>
                <a:cs typeface="Calibri"/>
              </a:rPr>
              <a:t>los </a:t>
            </a:r>
            <a:r>
              <a:rPr sz="1600" spc="-10" dirty="0">
                <a:latin typeface="Calibri"/>
                <a:cs typeface="Calibri"/>
              </a:rPr>
              <a:t>documentos encontrados con valor </a:t>
            </a:r>
            <a:r>
              <a:rPr sz="1600" spc="-5" dirty="0">
                <a:latin typeface="Calibri"/>
                <a:cs typeface="Calibri"/>
              </a:rPr>
              <a:t>x:2 </a:t>
            </a:r>
            <a:r>
              <a:rPr sz="1600" spc="-10" dirty="0">
                <a:latin typeface="Calibri"/>
                <a:cs typeface="Calibri"/>
              </a:rPr>
              <a:t>agregando </a:t>
            </a:r>
            <a:r>
              <a:rPr sz="1600" spc="-5" dirty="0">
                <a:latin typeface="Calibri"/>
                <a:cs typeface="Calibri"/>
              </a:rPr>
              <a:t>el atributo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z:”NUEVO”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3DE0D0-C5F6-40FF-9D46-7DBCED022812}"/>
              </a:ext>
            </a:extLst>
          </p:cNvPr>
          <p:cNvSpPr txBox="1">
            <a:spLocks/>
          </p:cNvSpPr>
          <p:nvPr/>
        </p:nvSpPr>
        <p:spPr>
          <a:xfrm>
            <a:off x="1426883" y="2893807"/>
            <a:ext cx="707315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s-EC" sz="6600" dirty="0">
                <a:latin typeface="Harlow Solid Italic" panose="04030604020F02020D02" pitchFamily="82" charset="0"/>
              </a:rPr>
              <a:t>Gracias </a:t>
            </a:r>
            <a:endParaRPr lang="es-EC" sz="6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B83D7-B151-4949-A0BD-3D00CA6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51" y="2893807"/>
            <a:ext cx="2362692" cy="9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dirty="0"/>
              <a:t>El</a:t>
            </a:r>
            <a:r>
              <a:rPr spc="-100" dirty="0"/>
              <a:t> </a:t>
            </a:r>
            <a:r>
              <a:rPr spc="-5" dirty="0"/>
              <a:t>Origen</a:t>
            </a:r>
          </a:p>
        </p:txBody>
      </p:sp>
      <p:sp>
        <p:nvSpPr>
          <p:cNvPr id="5" name="object 5"/>
          <p:cNvSpPr/>
          <p:nvPr/>
        </p:nvSpPr>
        <p:spPr>
          <a:xfrm>
            <a:off x="4680203" y="1434083"/>
            <a:ext cx="0" cy="5029200"/>
          </a:xfrm>
          <a:custGeom>
            <a:avLst/>
            <a:gdLst/>
            <a:ahLst/>
            <a:cxnLst/>
            <a:rect l="l" t="t" r="r" b="b"/>
            <a:pathLst>
              <a:path h="5029200">
                <a:moveTo>
                  <a:pt x="0" y="0"/>
                </a:moveTo>
                <a:lnTo>
                  <a:pt x="0" y="5029200"/>
                </a:lnTo>
              </a:path>
            </a:pathLst>
          </a:custGeom>
          <a:ln w="60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9405" y="2005838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2007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9405" y="3347339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2009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9405" y="4444872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2011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405" y="5542483"/>
            <a:ext cx="6838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Segoe UI"/>
                <a:cs typeface="Segoe UI"/>
              </a:rPr>
              <a:t>2016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8725" y="2007361"/>
            <a:ext cx="506857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La empresa 10gen lo desarrolla cuando estaba  desarrollando </a:t>
            </a:r>
            <a:r>
              <a:rPr sz="1800" b="1" dirty="0">
                <a:latin typeface="Segoe UI"/>
                <a:cs typeface="Segoe UI"/>
              </a:rPr>
              <a:t>una </a:t>
            </a:r>
            <a:r>
              <a:rPr sz="1800" b="1" spc="-5" dirty="0">
                <a:latin typeface="Segoe UI"/>
                <a:cs typeface="Segoe UI"/>
              </a:rPr>
              <a:t>Plataforma </a:t>
            </a:r>
            <a:r>
              <a:rPr sz="1800" b="1" dirty="0">
                <a:latin typeface="Segoe UI"/>
                <a:cs typeface="Segoe UI"/>
              </a:rPr>
              <a:t>cómo </a:t>
            </a:r>
            <a:r>
              <a:rPr sz="1800" b="1" spc="5" dirty="0">
                <a:latin typeface="Segoe UI"/>
                <a:cs typeface="Segoe UI"/>
              </a:rPr>
              <a:t>servicio  </a:t>
            </a:r>
            <a:r>
              <a:rPr sz="1800" b="1" spc="-15" dirty="0">
                <a:latin typeface="Segoe UI"/>
                <a:cs typeface="Segoe UI"/>
              </a:rPr>
              <a:t>(PaaS </a:t>
            </a:r>
            <a:r>
              <a:rPr sz="1800" b="1" dirty="0">
                <a:latin typeface="Segoe UI"/>
                <a:cs typeface="Segoe UI"/>
              </a:rPr>
              <a:t>- </a:t>
            </a:r>
            <a:r>
              <a:rPr sz="1800" b="1" spc="-5" dirty="0">
                <a:latin typeface="Segoe UI"/>
                <a:cs typeface="Segoe UI"/>
              </a:rPr>
              <a:t>Platform as </a:t>
            </a:r>
            <a:r>
              <a:rPr sz="1800" b="1" dirty="0">
                <a:latin typeface="Segoe UI"/>
                <a:cs typeface="Segoe UI"/>
              </a:rPr>
              <a:t>a </a:t>
            </a:r>
            <a:r>
              <a:rPr sz="1800" b="1" spc="5" dirty="0">
                <a:latin typeface="Segoe UI"/>
                <a:cs typeface="Segoe UI"/>
              </a:rPr>
              <a:t>Service). </a:t>
            </a:r>
            <a:r>
              <a:rPr sz="1800" b="1" spc="-5" dirty="0">
                <a:latin typeface="Segoe UI"/>
                <a:cs typeface="Segoe UI"/>
              </a:rPr>
              <a:t>Similar </a:t>
            </a:r>
            <a:r>
              <a:rPr sz="1800" b="1" dirty="0">
                <a:latin typeface="Segoe UI"/>
                <a:cs typeface="Segoe UI"/>
              </a:rPr>
              <a:t>a Google  </a:t>
            </a:r>
            <a:r>
              <a:rPr sz="1800" b="1" spc="-5" dirty="0">
                <a:latin typeface="Segoe UI"/>
                <a:cs typeface="Segoe UI"/>
              </a:rPr>
              <a:t>App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Engine.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8725" y="3379342"/>
            <a:ext cx="536702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En </a:t>
            </a:r>
            <a:r>
              <a:rPr sz="1800" b="1" spc="-10" dirty="0">
                <a:latin typeface="Segoe UI"/>
                <a:cs typeface="Segoe UI"/>
              </a:rPr>
              <a:t>este </a:t>
            </a:r>
            <a:r>
              <a:rPr sz="1800" b="1" dirty="0">
                <a:latin typeface="Segoe UI"/>
                <a:cs typeface="Segoe UI"/>
              </a:rPr>
              <a:t>año MongoDB es lanzado como </a:t>
            </a:r>
            <a:r>
              <a:rPr sz="1800" b="1" spc="-10" dirty="0">
                <a:latin typeface="Segoe UI"/>
                <a:cs typeface="Segoe UI"/>
              </a:rPr>
              <a:t>Producto.  </a:t>
            </a:r>
            <a:r>
              <a:rPr sz="1800" b="1" spc="-5" dirty="0">
                <a:latin typeface="Segoe UI"/>
                <a:cs typeface="Segoe UI"/>
              </a:rPr>
              <a:t>Es publicado bajo </a:t>
            </a:r>
            <a:r>
              <a:rPr sz="1800" b="1" dirty="0">
                <a:latin typeface="Segoe UI"/>
                <a:cs typeface="Segoe UI"/>
              </a:rPr>
              <a:t>licencia </a:t>
            </a:r>
            <a:r>
              <a:rPr sz="1800" b="1" spc="-5" dirty="0">
                <a:latin typeface="Segoe UI"/>
                <a:cs typeface="Segoe UI"/>
              </a:rPr>
              <a:t>de </a:t>
            </a:r>
            <a:r>
              <a:rPr sz="1800" b="1" dirty="0">
                <a:latin typeface="Segoe UI"/>
                <a:cs typeface="Segoe UI"/>
              </a:rPr>
              <a:t>código abierto  </a:t>
            </a:r>
            <a:r>
              <a:rPr sz="1800" b="1" spc="-5" dirty="0">
                <a:latin typeface="Segoe UI"/>
                <a:cs typeface="Segoe UI"/>
              </a:rPr>
              <a:t>AGPL.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8725" y="4476877"/>
            <a:ext cx="48628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Segoe UI"/>
                <a:cs typeface="Segoe UI"/>
              </a:rPr>
              <a:t>Se lanza </a:t>
            </a:r>
            <a:r>
              <a:rPr sz="1800" b="1" spc="-5" dirty="0">
                <a:latin typeface="Segoe UI"/>
                <a:cs typeface="Segoe UI"/>
              </a:rPr>
              <a:t>la versión 1.4 considerada como </a:t>
            </a:r>
            <a:r>
              <a:rPr sz="1800" b="1" dirty="0">
                <a:latin typeface="Segoe UI"/>
                <a:cs typeface="Segoe UI"/>
              </a:rPr>
              <a:t>una  </a:t>
            </a:r>
            <a:r>
              <a:rPr sz="1800" b="1" spc="-5" dirty="0">
                <a:latin typeface="Segoe UI"/>
                <a:cs typeface="Segoe UI"/>
              </a:rPr>
              <a:t>Base de Datos </a:t>
            </a:r>
            <a:r>
              <a:rPr sz="1800" b="1" dirty="0">
                <a:latin typeface="Segoe UI"/>
                <a:cs typeface="Segoe UI"/>
              </a:rPr>
              <a:t>lista </a:t>
            </a:r>
            <a:r>
              <a:rPr sz="1800" b="1" spc="-5" dirty="0">
                <a:latin typeface="Segoe UI"/>
                <a:cs typeface="Segoe UI"/>
              </a:rPr>
              <a:t>para</a:t>
            </a:r>
            <a:r>
              <a:rPr sz="1800" b="1" spc="-8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producción.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8725" y="5574182"/>
            <a:ext cx="534543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Actualmente </a:t>
            </a:r>
            <a:r>
              <a:rPr sz="1800" b="1" dirty="0">
                <a:latin typeface="Segoe UI"/>
                <a:cs typeface="Segoe UI"/>
              </a:rPr>
              <a:t>MongoDB </a:t>
            </a:r>
            <a:r>
              <a:rPr sz="1800" b="1" spc="-5" dirty="0">
                <a:latin typeface="Segoe UI"/>
                <a:cs typeface="Segoe UI"/>
              </a:rPr>
              <a:t>está por la versión 3.2.8 </a:t>
            </a:r>
            <a:r>
              <a:rPr sz="1800" b="1" dirty="0">
                <a:latin typeface="Segoe UI"/>
                <a:cs typeface="Segoe UI"/>
              </a:rPr>
              <a:t>y  es </a:t>
            </a:r>
            <a:r>
              <a:rPr sz="1800" b="1" spc="-5" dirty="0">
                <a:latin typeface="Segoe UI"/>
                <a:cs typeface="Segoe UI"/>
              </a:rPr>
              <a:t>la Base de Datos NoSQL </a:t>
            </a:r>
            <a:r>
              <a:rPr sz="1800" b="1" dirty="0">
                <a:latin typeface="Segoe UI"/>
                <a:cs typeface="Segoe UI"/>
              </a:rPr>
              <a:t>con </a:t>
            </a:r>
            <a:r>
              <a:rPr sz="1800" b="1" spc="-10" dirty="0">
                <a:latin typeface="Segoe UI"/>
                <a:cs typeface="Segoe UI"/>
              </a:rPr>
              <a:t>mayor  </a:t>
            </a:r>
            <a:r>
              <a:rPr sz="1800" b="1" spc="-5" dirty="0">
                <a:latin typeface="Segoe UI"/>
                <a:cs typeface="Segoe UI"/>
              </a:rPr>
              <a:t>popularidad.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424" y="1700783"/>
            <a:ext cx="2857500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6067" y="2627376"/>
            <a:ext cx="920495" cy="918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668" y="4191000"/>
            <a:ext cx="850391" cy="851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2764" y="4104132"/>
            <a:ext cx="940308" cy="938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6405" y="5050790"/>
            <a:ext cx="15303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020" algn="ctr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 Datos</a:t>
            </a:r>
            <a:r>
              <a:rPr sz="1200" b="1" spc="-95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de</a:t>
            </a:r>
            <a:endParaRPr sz="12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Propósitos</a:t>
            </a:r>
            <a:r>
              <a:rPr sz="1200" b="1" spc="-60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Generales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7531" y="3456432"/>
            <a:ext cx="10953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</a:t>
            </a:r>
            <a:r>
              <a:rPr sz="1200" b="1" spc="-90" dirty="0">
                <a:latin typeface="Segoe UI"/>
                <a:cs typeface="Segoe UI"/>
              </a:rPr>
              <a:t> </a:t>
            </a:r>
            <a:r>
              <a:rPr sz="1200" b="1" spc="-5" dirty="0">
                <a:latin typeface="Segoe UI"/>
                <a:cs typeface="Segoe UI"/>
              </a:rPr>
              <a:t>Datos  </a:t>
            </a:r>
            <a:r>
              <a:rPr sz="1200" b="1" dirty="0">
                <a:latin typeface="Segoe UI"/>
                <a:cs typeface="Segoe UI"/>
              </a:rPr>
              <a:t>D</a:t>
            </a:r>
            <a:r>
              <a:rPr sz="1200" b="1" spc="-5" dirty="0">
                <a:latin typeface="Segoe UI"/>
                <a:cs typeface="Segoe UI"/>
              </a:rPr>
              <a:t>oc</a:t>
            </a:r>
            <a:r>
              <a:rPr sz="1200" b="1" spc="-10" dirty="0">
                <a:latin typeface="Segoe UI"/>
                <a:cs typeface="Segoe UI"/>
              </a:rPr>
              <a:t>u</a:t>
            </a:r>
            <a:r>
              <a:rPr sz="1200" b="1" dirty="0">
                <a:latin typeface="Segoe UI"/>
                <a:cs typeface="Segoe UI"/>
              </a:rPr>
              <a:t>me</a:t>
            </a:r>
            <a:r>
              <a:rPr sz="1200" b="1" spc="-10" dirty="0">
                <a:latin typeface="Segoe UI"/>
                <a:cs typeface="Segoe UI"/>
              </a:rPr>
              <a:t>n</a:t>
            </a:r>
            <a:r>
              <a:rPr sz="1200" b="1" spc="-5" dirty="0">
                <a:latin typeface="Segoe UI"/>
                <a:cs typeface="Segoe UI"/>
              </a:rPr>
              <a:t>t</a:t>
            </a:r>
            <a:r>
              <a:rPr sz="1200" b="1" dirty="0">
                <a:latin typeface="Segoe UI"/>
                <a:cs typeface="Segoe UI"/>
              </a:rPr>
              <a:t>a</a:t>
            </a:r>
            <a:r>
              <a:rPr sz="1200" b="1" spc="-5" dirty="0">
                <a:latin typeface="Segoe UI"/>
                <a:cs typeface="Segoe UI"/>
              </a:rPr>
              <a:t>l</a:t>
            </a:r>
            <a:r>
              <a:rPr sz="1200" b="1" dirty="0">
                <a:latin typeface="Segoe UI"/>
                <a:cs typeface="Segoe UI"/>
              </a:rPr>
              <a:t>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4342" y="5047488"/>
            <a:ext cx="13601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</a:pPr>
            <a:r>
              <a:rPr sz="1200" b="1" spc="-5" dirty="0">
                <a:latin typeface="Segoe UI"/>
                <a:cs typeface="Segoe UI"/>
              </a:rPr>
              <a:t>Bases de Datos  </a:t>
            </a:r>
            <a:r>
              <a:rPr sz="1200" b="1" dirty="0">
                <a:latin typeface="Segoe UI"/>
                <a:cs typeface="Segoe UI"/>
              </a:rPr>
              <a:t>De </a:t>
            </a:r>
            <a:r>
              <a:rPr sz="1200" b="1" spc="-5" dirty="0">
                <a:latin typeface="Segoe UI"/>
                <a:cs typeface="Segoe UI"/>
              </a:rPr>
              <a:t>Código</a:t>
            </a:r>
            <a:r>
              <a:rPr sz="1200" b="1" spc="-90" dirty="0">
                <a:latin typeface="Segoe UI"/>
                <a:cs typeface="Segoe UI"/>
              </a:rPr>
              <a:t> </a:t>
            </a:r>
            <a:r>
              <a:rPr sz="1200" b="1" dirty="0">
                <a:latin typeface="Segoe UI"/>
                <a:cs typeface="Segoe UI"/>
              </a:rPr>
              <a:t>Abierto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9628" y="0"/>
            <a:ext cx="14523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pc="-55" dirty="0"/>
              <a:t>Terminología </a:t>
            </a:r>
            <a:r>
              <a:rPr spc="-5" dirty="0"/>
              <a:t>RDBMS </a:t>
            </a:r>
            <a:r>
              <a:rPr dirty="0"/>
              <a:t>vs. Document </a:t>
            </a:r>
            <a:r>
              <a:rPr spc="-5" dirty="0"/>
              <a:t>Based</a:t>
            </a:r>
            <a:r>
              <a:rPr spc="90" dirty="0"/>
              <a:t> </a:t>
            </a:r>
            <a:r>
              <a:rPr spc="-5" dirty="0"/>
              <a:t>(MongoDB)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8081" y="1868170"/>
          <a:ext cx="10391227" cy="4090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52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RDBMS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MongoDB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9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</a:t>
                      </a:r>
                      <a:r>
                        <a:rPr sz="2400" spc="-6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instance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MongoDB</a:t>
                      </a:r>
                      <a:r>
                        <a:rPr sz="2400" spc="-8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instance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 </a:t>
                      </a:r>
                      <a:r>
                        <a:rPr sz="2400" dirty="0">
                          <a:latin typeface="Segoe UI"/>
                          <a:cs typeface="Segoe UI"/>
                        </a:rPr>
                        <a:t>/</a:t>
                      </a:r>
                      <a:r>
                        <a:rPr sz="24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spc="-5" dirty="0">
                          <a:latin typeface="Segoe UI"/>
                          <a:cs typeface="Segoe UI"/>
                        </a:rPr>
                        <a:t>Schema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Database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49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0" dirty="0">
                          <a:latin typeface="Segoe UI"/>
                          <a:cs typeface="Segoe UI"/>
                        </a:rPr>
                        <a:t>Table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Collection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2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25" dirty="0">
                          <a:latin typeface="Segoe UI"/>
                          <a:cs typeface="Segoe UI"/>
                        </a:rPr>
                        <a:t>Row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Document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5" dirty="0">
                          <a:latin typeface="Segoe UI"/>
                          <a:cs typeface="Segoe UI"/>
                        </a:rPr>
                        <a:t>Rowid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Segoe UI"/>
                          <a:cs typeface="Segoe UI"/>
                        </a:rPr>
                        <a:t>_id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704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5" dirty="0">
                          <a:latin typeface="Segoe UI"/>
                          <a:cs typeface="Segoe UI"/>
                        </a:rPr>
                        <a:t>Join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10" dirty="0">
                          <a:latin typeface="Segoe UI"/>
                          <a:cs typeface="Segoe UI"/>
                        </a:rPr>
                        <a:t>Dbref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355A29-8D4E-4A3C-982E-8F96BA16DBA8}"/>
              </a:ext>
            </a:extLst>
          </p:cNvPr>
          <p:cNvSpPr txBox="1"/>
          <p:nvPr/>
        </p:nvSpPr>
        <p:spPr>
          <a:xfrm>
            <a:off x="1412823" y="2581019"/>
            <a:ext cx="9664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600" dirty="0"/>
              <a:t>https://www.jdoodle.com/online-mongodb-terminal/</a:t>
            </a:r>
          </a:p>
        </p:txBody>
      </p:sp>
    </p:spTree>
    <p:extLst>
      <p:ext uri="{BB962C8B-B14F-4D97-AF65-F5344CB8AC3E}">
        <p14:creationId xmlns:p14="http://schemas.microsoft.com/office/powerpoint/2010/main" val="261821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7D20FC-AF44-406F-942A-70A4EED2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1" y="1086650"/>
            <a:ext cx="4450164" cy="8572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A58407-45F4-4771-B2AF-A4FCCBAB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1" y="2786350"/>
            <a:ext cx="7149071" cy="8572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9FFF3C-FE79-479B-A652-0C80D514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0" y="4468434"/>
            <a:ext cx="3085950" cy="12303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9FA619-1BB3-4F08-B00C-0EC71A790DB8}"/>
              </a:ext>
            </a:extLst>
          </p:cNvPr>
          <p:cNvSpPr txBox="1"/>
          <p:nvPr/>
        </p:nvSpPr>
        <p:spPr>
          <a:xfrm>
            <a:off x="361788" y="434569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Crear una instancia</a:t>
            </a:r>
            <a:endParaRPr lang="es-EC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3F9FEC-D371-4CB1-840B-07768737CA0E}"/>
              </a:ext>
            </a:extLst>
          </p:cNvPr>
          <p:cNvSpPr txBox="1"/>
          <p:nvPr/>
        </p:nvSpPr>
        <p:spPr>
          <a:xfrm>
            <a:off x="361788" y="2134269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Crear una colección</a:t>
            </a:r>
            <a:endParaRPr lang="es-EC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748CE8-3E4A-44F5-BE45-112DE18A175A}"/>
              </a:ext>
            </a:extLst>
          </p:cNvPr>
          <p:cNvSpPr txBox="1"/>
          <p:nvPr/>
        </p:nvSpPr>
        <p:spPr>
          <a:xfrm>
            <a:off x="361788" y="3800402"/>
            <a:ext cx="542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Mostrar las colecciones</a:t>
            </a:r>
            <a:endParaRPr lang="es-EC" sz="2400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22B2F3-26B2-47EA-ABD1-20AAB3754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30" y="1943853"/>
            <a:ext cx="6547728" cy="13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Para agregar un documento a su base de datos, use el comando </a:t>
            </a:r>
            <a:r>
              <a:rPr kumimoji="0" lang="es-EC" altLang="es-EC" sz="14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db</a:t>
            </a:r>
            <a:r>
              <a:rPr kumimoji="0" lang="es-EC" altLang="es-EC" sz="14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. &lt;colección&gt; .</a:t>
            </a:r>
            <a:r>
              <a:rPr kumimoji="0" lang="es-EC" altLang="es-EC" sz="14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Menlo"/>
              </a:rPr>
              <a:t>insert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&lt;/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strong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rgbClr val="42494F"/>
                </a:solidFill>
                <a:effectLst/>
                <a:latin typeface="Akzidenz Grotesk BQ Light"/>
              </a:rPr>
              <a:t>&gt;.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EEEEEE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EEEEEE"/>
                </a:solidFill>
                <a:effectLst/>
                <a:latin typeface="Arial Unicode MS"/>
              </a:rPr>
            </a:br>
            <a:endParaRPr kumimoji="0" lang="es-EC" altLang="es-EC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4326</Words>
  <Application>Microsoft Office PowerPoint</Application>
  <PresentationFormat>Panorámica</PresentationFormat>
  <Paragraphs>505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70" baseType="lpstr">
      <vt:lpstr>Akzidenz Grotesk BQ Light</vt:lpstr>
      <vt:lpstr>Arial</vt:lpstr>
      <vt:lpstr>Arial Unicode MS</vt:lpstr>
      <vt:lpstr>Calibri</vt:lpstr>
      <vt:lpstr>Calibri Light</vt:lpstr>
      <vt:lpstr>Courier New</vt:lpstr>
      <vt:lpstr>Harlow Solid Italic</vt:lpstr>
      <vt:lpstr>Menlo</vt:lpstr>
      <vt:lpstr>Segoe UI</vt:lpstr>
      <vt:lpstr>sohne</vt:lpstr>
      <vt:lpstr>Source Code Pro</vt:lpstr>
      <vt:lpstr>source-serif-pro</vt:lpstr>
      <vt:lpstr>Times New Roman</vt:lpstr>
      <vt:lpstr>Tema de Office</vt:lpstr>
      <vt:lpstr>Presentación de PowerPoint</vt:lpstr>
      <vt:lpstr>MongoDB</vt:lpstr>
      <vt:lpstr>Document Based</vt:lpstr>
      <vt:lpstr>Document Based</vt:lpstr>
      <vt:lpstr>MongoDB</vt:lpstr>
      <vt:lpstr>El Origen</vt:lpstr>
      <vt:lpstr>Terminología RDBMS vs. Document Based (MongoDB)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Update</vt:lpstr>
      <vt:lpstr>Update</vt:lpstr>
      <vt:lpstr>Update</vt:lpstr>
      <vt:lpstr>Agregaciones</vt:lpstr>
      <vt:lpstr>Agregaciones</vt:lpstr>
      <vt:lpstr>Agregaciones</vt:lpstr>
      <vt:lpstr>Tuberías y transformaciones.</vt:lpstr>
      <vt:lpstr>Tuberías y transformaciones.</vt:lpstr>
      <vt:lpstr>Tuberías y transformaciones.</vt:lpstr>
      <vt:lpstr>Tuberías y transformaciones. </vt:lpstr>
      <vt:lpstr>Filtrado de documentos con criterios</vt:lpstr>
      <vt:lpstr>Orden de documentos</vt:lpstr>
      <vt:lpstr>Selección de campos en específico</vt:lpstr>
      <vt:lpstr>Agrupación de documentos</vt:lpstr>
      <vt:lpstr>Presentación de PowerPoint</vt:lpstr>
      <vt:lpstr>Ejemplo</vt:lpstr>
      <vt:lpstr>Modelado de Relaciones entre Documentos</vt:lpstr>
      <vt:lpstr>Modelado de Relaciones entre Documentos</vt:lpstr>
      <vt:lpstr>Modelado de Relaciones entre Documentos</vt:lpstr>
      <vt:lpstr>Modelado de Relaciones entre Documentos</vt:lpstr>
      <vt:lpstr>En qué casos usarlas ?</vt:lpstr>
      <vt:lpstr>MongoDB – Instalación</vt:lpstr>
      <vt:lpstr>Instalación y configuración</vt:lpstr>
      <vt:lpstr>Presentación de PowerPoint</vt:lpstr>
      <vt:lpstr>Caso Práctico</vt:lpstr>
      <vt:lpstr>Caso Práctico</vt:lpstr>
      <vt:lpstr>Presentación de PowerPoint</vt:lpstr>
      <vt:lpstr>Operaciones sobre una colección</vt:lpstr>
      <vt:lpstr>Operaciones sobre una colección</vt:lpstr>
      <vt:lpstr>Caso Práctico</vt:lpstr>
      <vt:lpstr>Operaciones sobre una colección</vt:lpstr>
      <vt:lpstr>Operaciones sobre una colección</vt:lpstr>
      <vt:lpstr>Consultando una Colección – Criterios de Selección</vt:lpstr>
      <vt:lpstr>Insertando un Documento</vt:lpstr>
      <vt:lpstr>Insertando un Documento</vt:lpstr>
      <vt:lpstr>Borrando Documentos</vt:lpstr>
      <vt:lpstr>Borrando Documentos</vt:lpstr>
      <vt:lpstr>Modificando Documentos</vt:lpstr>
      <vt:lpstr>Modificando Documentos</vt:lpstr>
      <vt:lpstr>Modificando Documentos Completos</vt:lpstr>
      <vt:lpstr>Modificando Documentos Parciales</vt:lpstr>
      <vt:lpstr>Modificando Documentos Parciales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</dc:creator>
  <cp:lastModifiedBy>Daniel Humberto Plua Moran</cp:lastModifiedBy>
  <cp:revision>110</cp:revision>
  <dcterms:created xsi:type="dcterms:W3CDTF">2017-09-19T19:51:38Z</dcterms:created>
  <dcterms:modified xsi:type="dcterms:W3CDTF">2023-03-27T10:55:17Z</dcterms:modified>
</cp:coreProperties>
</file>