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3" r:id="rId3"/>
    <p:sldId id="262" r:id="rId4"/>
    <p:sldId id="257" r:id="rId5"/>
    <p:sldId id="354" r:id="rId6"/>
    <p:sldId id="266" r:id="rId7"/>
    <p:sldId id="258" r:id="rId8"/>
    <p:sldId id="259" r:id="rId9"/>
    <p:sldId id="267" r:id="rId10"/>
    <p:sldId id="358" r:id="rId11"/>
    <p:sldId id="355" r:id="rId12"/>
    <p:sldId id="359" r:id="rId13"/>
    <p:sldId id="261" r:id="rId14"/>
    <p:sldId id="264" r:id="rId15"/>
    <p:sldId id="265" r:id="rId16"/>
    <p:sldId id="357" r:id="rId17"/>
    <p:sldId id="268" r:id="rId18"/>
    <p:sldId id="269" r:id="rId19"/>
    <p:sldId id="270" r:id="rId20"/>
    <p:sldId id="271" r:id="rId21"/>
    <p:sldId id="272" r:id="rId22"/>
    <p:sldId id="263" r:id="rId23"/>
    <p:sldId id="314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11/4/2023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assandra.apache.org/doc/latest/cassandra/cql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.apache.org/_/downloa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92190" y="1711083"/>
            <a:ext cx="66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5400" b="1" dirty="0"/>
              <a:t>BASES DE DATOS 2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91548" y="4061921"/>
            <a:ext cx="323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dirty="0"/>
              <a:t>Msig. </a:t>
            </a:r>
            <a:r>
              <a:rPr lang="es-MX" sz="2400" dirty="0"/>
              <a:t>Daniel Plúa Morán</a:t>
            </a:r>
            <a:endParaRPr lang="es-EC" sz="2400" dirty="0"/>
          </a:p>
        </p:txBody>
      </p:sp>
      <p:pic>
        <p:nvPicPr>
          <p:cNvPr id="1026" name="Picture 2" descr="Get Free Icons: Database 2 Icon. Database Icons. Application Icons.  Professional Stock Icons and Free Sets - awicons.com">
            <a:extLst>
              <a:ext uri="{FF2B5EF4-FFF2-40B4-BE49-F238E27FC236}">
                <a16:creationId xmlns:a16="http://schemas.microsoft.com/office/drawing/2014/main" id="{DDFCD9A3-E283-48DC-A206-CB030D50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39" y="848616"/>
            <a:ext cx="4607803" cy="46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3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ABE22-7794-42E0-B34D-84B8845D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Keyspace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91106-7923-4D9C-994B-8CF10D6A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1601"/>
          </a:xfrm>
        </p:spPr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keyspace</a:t>
            </a:r>
            <a:r>
              <a:rPr lang="es-MX" dirty="0"/>
              <a:t> puede ser visto como la capa exterior que sirve como el contenedor de toda la información almacenada. Toda la información en </a:t>
            </a:r>
            <a:r>
              <a:rPr lang="es-MX" dirty="0" err="1"/>
              <a:t>Cassandra</a:t>
            </a:r>
            <a:r>
              <a:rPr lang="es-MX" dirty="0"/>
              <a:t> debe existir dentro de un </a:t>
            </a:r>
            <a:r>
              <a:rPr lang="es-MX" dirty="0" err="1"/>
              <a:t>keyspace</a:t>
            </a:r>
            <a:r>
              <a:rPr lang="es-MX" dirty="0"/>
              <a:t>. </a:t>
            </a:r>
          </a:p>
          <a:p>
            <a:r>
              <a:rPr lang="es-MX" dirty="0"/>
              <a:t>Puede ser vista como una base de datos en un sistema relacional, donde la base de datos contiene una colección de tablas. </a:t>
            </a:r>
            <a:endParaRPr lang="es-EC" dirty="0"/>
          </a:p>
        </p:txBody>
      </p:sp>
      <p:pic>
        <p:nvPicPr>
          <p:cNvPr id="1026" name="Picture 2" descr="Apache Cassandra JDBC Driver for Quick and Powerful Data Access -  DataDirect Connectivity">
            <a:extLst>
              <a:ext uri="{FF2B5EF4-FFF2-40B4-BE49-F238E27FC236}">
                <a16:creationId xmlns:a16="http://schemas.microsoft.com/office/drawing/2014/main" id="{42F06DFA-1325-49C1-A768-0AE8F45F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76" y="3908683"/>
            <a:ext cx="7916524" cy="387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3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CQL 3.0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DESC KEYSPACES;</a:t>
            </a:r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-- Muestra las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existentes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KEYSPACE taller WITH REPLICATION = { ‘class’ :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SimpleStrategy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replication_factor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: 1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 Nuevo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taller;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selecciona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0B425-CD4E-4CDE-9871-8B366FD7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867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Tipos de datos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C0F54-B454-4529-AAD5-9EDF9CE3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6" y="5429665"/>
            <a:ext cx="10515600" cy="617772"/>
          </a:xfrm>
        </p:spPr>
        <p:txBody>
          <a:bodyPr/>
          <a:lstStyle/>
          <a:p>
            <a:r>
              <a:rPr lang="it-IT" dirty="0">
                <a:hlinkClick r:id="rId2"/>
              </a:rPr>
              <a:t>Data Types | Apache Cassandra Documentation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E687B3-2389-4B26-858E-8658DE07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8" y="1684259"/>
            <a:ext cx="5769636" cy="27351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A0A6BB-CC31-428A-950D-DB53D8AF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87" y="1524116"/>
            <a:ext cx="5257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05900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gender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CREATE TABLE crea una nueva familia de columnas.</a:t>
            </a:r>
          </a:p>
          <a:p>
            <a:r>
              <a:rPr lang="es-CO" dirty="0"/>
              <a:t>También se puede usar el alias de CREATE COLUMNFAMILY</a:t>
            </a:r>
          </a:p>
          <a:p>
            <a:r>
              <a:rPr lang="es-CO" dirty="0"/>
              <a:t>Es </a:t>
            </a:r>
            <a:r>
              <a:rPr lang="es-CO" dirty="0" err="1"/>
              <a:t>obligatirio</a:t>
            </a:r>
            <a:r>
              <a:rPr lang="es-CO" dirty="0"/>
              <a:t> tener una llave primaria, ese será el </a:t>
            </a:r>
            <a:r>
              <a:rPr lang="es-CO" dirty="0" err="1"/>
              <a:t>rowkey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803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valores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36764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cbrown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'ch@ngem4a', 'male');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('pepito', 'asfr4er', 'male’);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dfbgre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santiago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asftry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'male');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89560" y="1825625"/>
            <a:ext cx="34927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Obligatorio el campo de </a:t>
            </a:r>
            <a:r>
              <a:rPr lang="es-CO" dirty="0" err="1"/>
              <a:t>primary</a:t>
            </a:r>
            <a:r>
              <a:rPr lang="es-CO" dirty="0"/>
              <a:t> </a:t>
            </a:r>
            <a:r>
              <a:rPr lang="es-CO" dirty="0" err="1"/>
              <a:t>key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39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9"/>
          </a:xfrm>
        </p:spPr>
        <p:txBody>
          <a:bodyPr/>
          <a:lstStyle/>
          <a:p>
            <a:r>
              <a:rPr lang="es-CO" dirty="0"/>
              <a:t>Crear índices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14875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ON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8070" y="2569231"/>
            <a:ext cx="6591985" cy="2465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b="1" dirty="0"/>
              <a:t>Consideraciones:</a:t>
            </a:r>
          </a:p>
          <a:p>
            <a:r>
              <a:rPr lang="es-CO" dirty="0"/>
              <a:t>No poner en una columna de contadores</a:t>
            </a:r>
          </a:p>
          <a:p>
            <a:r>
              <a:rPr lang="es-CO" dirty="0"/>
              <a:t>No poner en una columna que frecuentemente se actualice o eliminen datos</a:t>
            </a:r>
          </a:p>
          <a:p>
            <a:r>
              <a:rPr lang="es-CO" dirty="0"/>
              <a:t>No poner en una columna con poca variación en los datos</a:t>
            </a:r>
          </a:p>
          <a:p>
            <a:r>
              <a:rPr lang="es-CO" dirty="0"/>
              <a:t>En una columna con colecciones.</a:t>
            </a:r>
          </a:p>
        </p:txBody>
      </p:sp>
    </p:spTree>
    <p:extLst>
      <p:ext uri="{BB962C8B-B14F-4D97-AF65-F5344CB8AC3E}">
        <p14:creationId xmlns:p14="http://schemas.microsoft.com/office/powerpoint/2010/main" val="31347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Agregar columnas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3308" y="2275330"/>
            <a:ext cx="11220138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users SET name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santiago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santiago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8199" y="1418796"/>
            <a:ext cx="10764187" cy="55990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Se pueden agregar columnas de distintos tipos.</a:t>
            </a:r>
          </a:p>
        </p:txBody>
      </p:sp>
    </p:spTree>
    <p:extLst>
      <p:ext uri="{BB962C8B-B14F-4D97-AF65-F5344CB8AC3E}">
        <p14:creationId xmlns:p14="http://schemas.microsoft.com/office/powerpoint/2010/main" val="2525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selects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10141" cy="2341641"/>
          </a:xfrm>
        </p:spPr>
        <p:txBody>
          <a:bodyPr/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'maria';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limit 1;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Time to Live y </a:t>
            </a:r>
            <a:r>
              <a:rPr lang="es-CO" b="1" dirty="0" err="1"/>
              <a:t>Writetime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94215" y="3429000"/>
            <a:ext cx="9999689" cy="290910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dario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', 'asde5y6', 'male') USING TTL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TTL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users;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WRITETIME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name) FROM  users ALLOW FILTERING;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34321" y="1555802"/>
            <a:ext cx="10319479" cy="1873198"/>
          </a:xfrm>
        </p:spPr>
        <p:txBody>
          <a:bodyPr>
            <a:normAutofit fontScale="92500"/>
          </a:bodyPr>
          <a:lstStyle/>
          <a:p>
            <a:r>
              <a:rPr lang="es-CO" dirty="0"/>
              <a:t>Time to Live define el tiempo en el que el dato será borrado en segundos</a:t>
            </a:r>
          </a:p>
          <a:p>
            <a:r>
              <a:rPr lang="es-CO" dirty="0"/>
              <a:t>WRITETIME muestra en que momento fue la ultima escritura del dato</a:t>
            </a:r>
          </a:p>
          <a:p>
            <a:r>
              <a:rPr lang="es-CO" dirty="0"/>
              <a:t>ALLOW FINTERING se usa en caso de que uno sepa que la búsqueda se puede demorar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152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216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Colección tipo 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786973"/>
            <a:ext cx="5181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users ADD emails set&lt;text&gt;;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gender, emails)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VALUES ('Laura', '5m8svvd', '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', {'lau@uno.com'});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786973"/>
            <a:ext cx="5181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SET emails = emails + {'lua1234@uno.com'}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SET emails = emails - {'lua1234@uno.com'}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A883C6-B377-4566-8AAE-11B3A92B5E98}"/>
              </a:ext>
            </a:extLst>
          </p:cNvPr>
          <p:cNvSpPr txBox="1"/>
          <p:nvPr/>
        </p:nvSpPr>
        <p:spPr>
          <a:xfrm>
            <a:off x="838199" y="1106989"/>
            <a:ext cx="7661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dirty="0">
                <a:solidFill>
                  <a:srgbClr val="1B1B1B"/>
                </a:solidFill>
                <a:effectLst/>
                <a:latin typeface="system-ui"/>
              </a:rPr>
              <a:t>Es una colección ordenada de valores únicos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429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20" y="221447"/>
            <a:ext cx="5954080" cy="2246592"/>
          </a:xfrm>
        </p:spPr>
        <p:txBody>
          <a:bodyPr/>
          <a:lstStyle/>
          <a:p>
            <a:r>
              <a:rPr lang="es-EC" b="1" dirty="0"/>
              <a:t>APACHE CASSANDRA</a:t>
            </a:r>
          </a:p>
        </p:txBody>
      </p:sp>
      <p:pic>
        <p:nvPicPr>
          <p:cNvPr id="6" name="Picture 2" descr="Apache Cassandra - Wikipedia, la enciclopedia libre">
            <a:extLst>
              <a:ext uri="{FF2B5EF4-FFF2-40B4-BE49-F238E27FC236}">
                <a16:creationId xmlns:a16="http://schemas.microsoft.com/office/drawing/2014/main" id="{AF0C94FE-DC0D-4467-B62D-2789C67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63" y="1853984"/>
            <a:ext cx="5512484" cy="3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3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280" y="170253"/>
            <a:ext cx="4918023" cy="57925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Colección tipo </a:t>
            </a:r>
            <a:r>
              <a:rPr lang="es-CO" b="1" dirty="0" err="1"/>
              <a:t>list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48261" y="1748003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SET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rivendell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 SET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 'the shire' ]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 SET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[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mordor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777984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SET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riddermark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 FROM users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UPDATE users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SET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top_places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riddermark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6EE0D5-12C0-4BE8-9B0E-B5B4E6B4CFA7}"/>
              </a:ext>
            </a:extLst>
          </p:cNvPr>
          <p:cNvSpPr txBox="1"/>
          <p:nvPr/>
        </p:nvSpPr>
        <p:spPr>
          <a:xfrm>
            <a:off x="748259" y="700739"/>
            <a:ext cx="9100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1B1B1B"/>
                </a:solidFill>
                <a:effectLst/>
                <a:latin typeface="system-ui"/>
              </a:rPr>
              <a:t>Es una colección (ordenada) de valores no únicos donde los elementos están ordenados por su posición en la lista.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54260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387" y="284226"/>
            <a:ext cx="4858062" cy="669196"/>
          </a:xfrm>
        </p:spPr>
        <p:txBody>
          <a:bodyPr>
            <a:normAutofit fontScale="90000"/>
          </a:bodyPr>
          <a:lstStyle/>
          <a:p>
            <a:r>
              <a:rPr lang="es-CO" dirty="0"/>
              <a:t>Colección tipo </a:t>
            </a:r>
            <a:r>
              <a:rPr lang="es-CO" dirty="0" err="1"/>
              <a:t>map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14400" y="1865319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users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telefonos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map&lt;text, text&gt;</a:t>
            </a:r>
          </a:p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s-C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telefonos</a:t>
            </a:r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{'casa':'123456', 'oficina':'1236'} WHERE </a:t>
            </a:r>
            <a:r>
              <a:rPr lang="es-C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s-CO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SET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telefonos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celular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= '3012356'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'Laura'; 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Se puede agregar un nuevo dato o se puede remplazar toda la lista con el comando </a:t>
            </a:r>
            <a:r>
              <a:rPr lang="es-CO" dirty="0" err="1"/>
              <a:t>uptade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210132-DAE9-4F90-B80E-5AB9978CD81D}"/>
              </a:ext>
            </a:extLst>
          </p:cNvPr>
          <p:cNvSpPr txBox="1"/>
          <p:nvPr/>
        </p:nvSpPr>
        <p:spPr>
          <a:xfrm>
            <a:off x="763248" y="927963"/>
            <a:ext cx="8935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1B1B1B"/>
                </a:solidFill>
                <a:effectLst/>
                <a:latin typeface="system-ui"/>
              </a:rPr>
              <a:t>Es un conjunto (ordenado) de pares clave-valor, donde las claves son únicas y el mapa está ordenado por sus claves.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15430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Crear </a:t>
            </a:r>
            <a:r>
              <a:rPr lang="es-CO" dirty="0" err="1"/>
              <a:t>keyspace</a:t>
            </a:r>
            <a:r>
              <a:rPr lang="es-CO" dirty="0"/>
              <a:t> tarea </a:t>
            </a:r>
          </a:p>
          <a:p>
            <a:r>
              <a:rPr lang="es-CO" dirty="0"/>
              <a:t>Crear una tabla canciones con datos de titulo, artista, álbum</a:t>
            </a:r>
          </a:p>
          <a:p>
            <a:r>
              <a:rPr lang="es-CO" dirty="0"/>
              <a:t>Crear una colección de categorías</a:t>
            </a:r>
          </a:p>
          <a:p>
            <a:r>
              <a:rPr lang="es-CO" dirty="0"/>
              <a:t>hacer búsquedas según artista</a:t>
            </a:r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41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26741" y="1077819"/>
            <a:ext cx="10275715" cy="1264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Desarrollado en Facebook para impulsar la función de búsqueda dentro de la bandeja de entrada de Facebook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Publicado en 2008 como proyecto de código abierto.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 adquirido en marzo de 2009 por Apache Software </a:t>
            </a:r>
            <a:r>
              <a:rPr lang="es-EC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es un proyecto independiente de máximo nivel dentro de ASF.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006138" y="166913"/>
            <a:ext cx="3516922" cy="102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</a:t>
            </a:r>
          </a:p>
        </p:txBody>
      </p:sp>
      <p:pic>
        <p:nvPicPr>
          <p:cNvPr id="2050" name="Picture 2" descr="Foto de perfil de Avinash Lakshman">
            <a:extLst>
              <a:ext uri="{FF2B5EF4-FFF2-40B4-BE49-F238E27FC236}">
                <a16:creationId xmlns:a16="http://schemas.microsoft.com/office/drawing/2014/main" id="{94129FFB-BB6F-4F29-B2A3-ADC46474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82" y="2036241"/>
            <a:ext cx="1987758" cy="19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122B2CC-DAB2-4371-869C-CBF747D7D74C}"/>
              </a:ext>
            </a:extLst>
          </p:cNvPr>
          <p:cNvSpPr txBox="1"/>
          <p:nvPr/>
        </p:nvSpPr>
        <p:spPr>
          <a:xfrm>
            <a:off x="5424584" y="4100439"/>
            <a:ext cx="212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i="0" dirty="0" err="1">
                <a:effectLst/>
                <a:latin typeface="-apple-system"/>
              </a:rPr>
              <a:t>Avinash</a:t>
            </a:r>
            <a:r>
              <a:rPr lang="es-EC" b="1" i="0" dirty="0">
                <a:effectLst/>
                <a:latin typeface="-apple-system"/>
              </a:rPr>
              <a:t> </a:t>
            </a:r>
            <a:r>
              <a:rPr lang="es-EC" b="1" i="0" dirty="0" err="1">
                <a:effectLst/>
                <a:latin typeface="-apple-system"/>
              </a:rPr>
              <a:t>Lakshman</a:t>
            </a:r>
            <a:endParaRPr lang="es-EC" dirty="0"/>
          </a:p>
        </p:txBody>
      </p:sp>
      <p:pic>
        <p:nvPicPr>
          <p:cNvPr id="2052" name="Picture 4" descr="Foto de perfil de Prashant Malik">
            <a:extLst>
              <a:ext uri="{FF2B5EF4-FFF2-40B4-BE49-F238E27FC236}">
                <a16:creationId xmlns:a16="http://schemas.microsoft.com/office/drawing/2014/main" id="{BF20CDFD-9FAB-48A1-90D6-40AC7395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707" y="2036241"/>
            <a:ext cx="1987759" cy="19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3925CC2-E715-43C9-8EC9-89401D6B7B03}"/>
              </a:ext>
            </a:extLst>
          </p:cNvPr>
          <p:cNvSpPr txBox="1"/>
          <p:nvPr/>
        </p:nvSpPr>
        <p:spPr>
          <a:xfrm>
            <a:off x="7801120" y="4100439"/>
            <a:ext cx="251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i="0" dirty="0" err="1">
                <a:effectLst/>
                <a:latin typeface="-apple-system"/>
              </a:rPr>
              <a:t>Prashant</a:t>
            </a:r>
            <a:r>
              <a:rPr lang="es-EC" b="1" i="0" dirty="0">
                <a:effectLst/>
                <a:latin typeface="-apple-system"/>
              </a:rPr>
              <a:t> Malik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112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8785" y="1533307"/>
            <a:ext cx="8946541" cy="4321505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C" sz="9600" dirty="0">
                <a:latin typeface="+mn-lt"/>
              </a:rPr>
              <a:t>Por su escalabilidad se pueden distribuir a diferentes clústeres ya que no se encuentra unida a un solo servidor.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9600" dirty="0">
                <a:latin typeface="+mn-lt"/>
              </a:rPr>
              <a:t>Ofrece alta disponibilidad d</a:t>
            </a:r>
            <a:r>
              <a:rPr lang="es-ES" sz="9600" dirty="0">
                <a:latin typeface="+mn-lt"/>
              </a:rPr>
              <a:t>e manera que si alguno de los nodos se cae, el servicio no se degradará.</a:t>
            </a:r>
            <a:endParaRPr lang="es-EC" sz="96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C" sz="9600" dirty="0">
                <a:latin typeface="+mn-lt"/>
              </a:rPr>
              <a:t> La arquitectura distribuida de </a:t>
            </a:r>
            <a:r>
              <a:rPr lang="es-EC" sz="9600" dirty="0" err="1">
                <a:latin typeface="+mn-lt"/>
              </a:rPr>
              <a:t>Cassandra</a:t>
            </a:r>
            <a:r>
              <a:rPr lang="es-EC" sz="9600" dirty="0">
                <a:latin typeface="+mn-lt"/>
              </a:rPr>
              <a:t> está basada  en una serie de nodos iguales que se comunican con un protocolo P2P</a:t>
            </a:r>
            <a:r>
              <a:rPr lang="es-BO" sz="9600" dirty="0">
                <a:latin typeface="+mn-lt"/>
              </a:rPr>
              <a:t>(Peer-to-peer)</a:t>
            </a:r>
            <a:r>
              <a:rPr lang="es-EC" sz="9600" dirty="0">
                <a:latin typeface="+mn-lt"/>
              </a:rPr>
              <a:t> </a:t>
            </a:r>
            <a:r>
              <a:rPr lang="es-ES" sz="9600" dirty="0">
                <a:latin typeface="+mn-lt"/>
              </a:rPr>
              <a:t>si un nodo cae, el resto del servicio sigue funcionando</a:t>
            </a:r>
            <a:r>
              <a:rPr lang="es-EC" sz="9600" dirty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9600" dirty="0">
                <a:latin typeface="+mn-lt"/>
              </a:rPr>
              <a:t>No sigue un patrón maestro-esclavo.</a:t>
            </a:r>
            <a:endParaRPr lang="es-EC" sz="9600" dirty="0"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96183" y="511108"/>
            <a:ext cx="7406276" cy="102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Principales</a:t>
            </a:r>
          </a:p>
        </p:txBody>
      </p:sp>
      <p:pic>
        <p:nvPicPr>
          <p:cNvPr id="3074" name="Picture 2" descr="Apache Cassandra – NoSQL Database – BI / DW Insider">
            <a:extLst>
              <a:ext uri="{FF2B5EF4-FFF2-40B4-BE49-F238E27FC236}">
                <a16:creationId xmlns:a16="http://schemas.microsoft.com/office/drawing/2014/main" id="{E619F3BE-ED48-4BD2-893F-3BAE7601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05" y="5536236"/>
            <a:ext cx="4861810" cy="9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9852" y="646437"/>
            <a:ext cx="8946541" cy="32060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C" sz="2400" dirty="0"/>
              <a:t>Escala Linealmente, </a:t>
            </a:r>
            <a:r>
              <a:rPr lang="es-ES" sz="2400" dirty="0"/>
              <a:t>teniendo 2 nodos se pueden realizar 100.000 operaciones cada segundo, si son 4 nodos se realizan el doble de operaciones.</a:t>
            </a:r>
            <a:endParaRPr lang="es-ES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+mn-lt"/>
              </a:rPr>
              <a:t>Tiene alta tolerancia con los fallos, ya que posee un sistema de replicación de datos.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+mn-lt"/>
              </a:rPr>
              <a:t>Maneja lenguaje CQL, muy parecido a 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400" dirty="0">
                <a:latin typeface="+mn-lt"/>
              </a:rPr>
              <a:t>Usada por </a:t>
            </a:r>
            <a:r>
              <a:rPr lang="es-ES" sz="2400" dirty="0">
                <a:latin typeface="+mn-lt"/>
              </a:rPr>
              <a:t>gigantes de la informática como Twitter.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C" sz="24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93E7A9-1AB4-47F1-86FC-90D9B7D2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619" y="3687580"/>
            <a:ext cx="3171185" cy="27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3751" y="236803"/>
            <a:ext cx="4452079" cy="1400530"/>
          </a:xfrm>
        </p:spPr>
        <p:txBody>
          <a:bodyPr/>
          <a:lstStyle/>
          <a:p>
            <a:pPr algn="ctr"/>
            <a:r>
              <a:rPr lang="es-EC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</a:t>
            </a:r>
            <a:r>
              <a:rPr lang="es-EC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  <a:endParaRPr lang="es-EC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9200" y="1916114"/>
            <a:ext cx="6630969" cy="3195532"/>
          </a:xfrm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Apache Cassandra es una base de datos </a:t>
            </a:r>
            <a:r>
              <a:rPr lang="es-ES" b="1" dirty="0" err="1">
                <a:latin typeface="+mn-lt"/>
              </a:rPr>
              <a:t>NoSQL</a:t>
            </a:r>
            <a:r>
              <a:rPr lang="es-ES" b="1" dirty="0">
                <a:latin typeface="+mn-lt"/>
              </a:rPr>
              <a:t> (</a:t>
            </a:r>
            <a:r>
              <a:rPr lang="es-ES" b="1" dirty="0" err="1">
                <a:latin typeface="+mn-lt"/>
              </a:rPr>
              <a:t>Not</a:t>
            </a:r>
            <a:r>
              <a:rPr lang="es-ES" b="1" dirty="0">
                <a:latin typeface="+mn-lt"/>
              </a:rPr>
              <a:t> </a:t>
            </a:r>
            <a:r>
              <a:rPr lang="es-ES" b="1" dirty="0" err="1">
                <a:latin typeface="+mn-lt"/>
              </a:rPr>
              <a:t>Only</a:t>
            </a:r>
            <a:r>
              <a:rPr lang="es-ES" b="1" dirty="0">
                <a:latin typeface="+mn-lt"/>
              </a:rPr>
              <a:t> SQL)</a:t>
            </a:r>
            <a:r>
              <a:rPr lang="es-ES" dirty="0">
                <a:latin typeface="+mn-lt"/>
              </a:rPr>
              <a:t> un tipo de bases de datos que por la cantidad de datos, ha sido necesario crear y es mas flexible en cuanto a recopilar datos desestructurados o </a:t>
            </a:r>
            <a:r>
              <a:rPr lang="es-ES" dirty="0" err="1">
                <a:latin typeface="+mn-lt"/>
              </a:rPr>
              <a:t>semi</a:t>
            </a:r>
            <a:r>
              <a:rPr lang="es-ES" dirty="0">
                <a:latin typeface="+mn-lt"/>
              </a:rPr>
              <a:t>-estructurados que las bases de datos relacionales.</a:t>
            </a:r>
            <a:endParaRPr lang="es-EC" dirty="0">
              <a:latin typeface="+mn-lt"/>
            </a:endParaRPr>
          </a:p>
          <a:p>
            <a:pPr marL="0" indent="0">
              <a:buNone/>
            </a:pPr>
            <a:endParaRPr lang="es-EC" sz="3200" dirty="0"/>
          </a:p>
          <a:p>
            <a:pPr marL="0" indent="0">
              <a:buNone/>
            </a:pPr>
            <a:endParaRPr lang="es-EC" sz="3200" dirty="0"/>
          </a:p>
        </p:txBody>
      </p:sp>
      <p:pic>
        <p:nvPicPr>
          <p:cNvPr id="4098" name="Picture 2" descr="NoSQL Database Development Company, Hire NoSQL Developers">
            <a:extLst>
              <a:ext uri="{FF2B5EF4-FFF2-40B4-BE49-F238E27FC236}">
                <a16:creationId xmlns:a16="http://schemas.microsoft.com/office/drawing/2014/main" id="{F8D0096C-A7BA-4B71-8135-1B514D88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01" y="2188564"/>
            <a:ext cx="3557909" cy="35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98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1" y="1314656"/>
            <a:ext cx="6033555" cy="458181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46111" y="364795"/>
            <a:ext cx="9404723" cy="998013"/>
          </a:xfrm>
        </p:spPr>
        <p:txBody>
          <a:bodyPr/>
          <a:lstStyle/>
          <a:p>
            <a:pPr algn="ctr"/>
            <a:r>
              <a:rPr lang="es-EC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CAP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703359" y="2205013"/>
            <a:ext cx="4053254" cy="2447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err="1">
                <a:solidFill>
                  <a:schemeClr val="tx1"/>
                </a:solidFill>
              </a:rPr>
              <a:t>Cassandra</a:t>
            </a:r>
            <a:r>
              <a:rPr lang="es-ES" sz="2800" dirty="0">
                <a:solidFill>
                  <a:schemeClr val="tx1"/>
                </a:solidFill>
              </a:rPr>
              <a:t> se sitúa en la intersección de alta disponibilidad y tolerancia a particiones, sacrificando la parte de la consistencia.</a:t>
            </a:r>
          </a:p>
          <a:p>
            <a:pPr algn="ctr"/>
            <a:endParaRPr lang="es-EC" sz="5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0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511" y="3121269"/>
            <a:ext cx="9404723" cy="953020"/>
          </a:xfrm>
        </p:spPr>
        <p:txBody>
          <a:bodyPr/>
          <a:lstStyle/>
          <a:p>
            <a:r>
              <a:rPr lang="es-EC" b="1" u="sng" dirty="0"/>
              <a:t>Desventajas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05738"/>
            <a:ext cx="9208103" cy="1715531"/>
          </a:xfrm>
        </p:spPr>
        <p:txBody>
          <a:bodyPr>
            <a:normAutofit fontScale="85000" lnSpcReduction="20000"/>
          </a:bodyPr>
          <a:lstStyle/>
          <a:p>
            <a:r>
              <a:rPr lang="es-ES" sz="3100" dirty="0"/>
              <a:t>Alta disponibilidad, lo que es muy interesante para el sistema en los que una caída sea crucial.</a:t>
            </a:r>
          </a:p>
          <a:p>
            <a:r>
              <a:rPr lang="es-ES" sz="3100" dirty="0"/>
              <a:t>Tolerancia</a:t>
            </a:r>
            <a:r>
              <a:rPr lang="es-ES" sz="3100" b="1" dirty="0"/>
              <a:t> </a:t>
            </a:r>
            <a:r>
              <a:rPr lang="es-ES" sz="3100" dirty="0"/>
              <a:t>a particiones y escalado.</a:t>
            </a:r>
          </a:p>
          <a:p>
            <a:r>
              <a:rPr lang="es-ES" sz="3100" dirty="0"/>
              <a:t>Cantidad de recursos que se tienen disponibles.</a:t>
            </a:r>
            <a:b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98511" y="452718"/>
            <a:ext cx="9404723" cy="953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u="sng" dirty="0"/>
              <a:t>Ventajas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46110" y="4219276"/>
            <a:ext cx="9208103" cy="205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sz="9600" dirty="0"/>
              <a:t>La conexión de nuevos nodos no es fácil, ya que el mismo se tiene que poner de acuerdo con el resto, y conlleva un tiempo.</a:t>
            </a:r>
          </a:p>
          <a:p>
            <a:r>
              <a:rPr lang="es-ES" sz="9600" dirty="0"/>
              <a:t>Debemos saber qué queries se van a ejecutar previamente, ya que al hacer SELECT sufre un poco debido a la manera en la que almacena los datos.</a:t>
            </a:r>
          </a:p>
          <a:p>
            <a:pPr marL="0" indent="0">
              <a:buNone/>
            </a:pPr>
            <a:b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8221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2294"/>
            <a:ext cx="10025009" cy="856211"/>
          </a:xfrm>
        </p:spPr>
        <p:txBody>
          <a:bodyPr>
            <a:normAutofit fontScale="90000"/>
          </a:bodyPr>
          <a:lstStyle/>
          <a:p>
            <a:pPr algn="ctr"/>
            <a:r>
              <a:rPr lang="es-EC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se Instala</a:t>
            </a:r>
            <a:b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C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672198-E163-42E4-AE8F-FD25DD83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6" y="1544653"/>
            <a:ext cx="7322219" cy="376869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448FEFB-AA5B-414D-8205-87578D955B3E}"/>
              </a:ext>
            </a:extLst>
          </p:cNvPr>
          <p:cNvSpPr txBox="1"/>
          <p:nvPr/>
        </p:nvSpPr>
        <p:spPr>
          <a:xfrm>
            <a:off x="918148" y="109645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Apache Cassandra | Apache Cassandra Documentation</a:t>
            </a:r>
            <a:endParaRPr lang="es-EC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A4FEBAD-F51A-4025-A954-8708855F9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61" y="3285731"/>
            <a:ext cx="6386473" cy="28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0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1227</Words>
  <Application>Microsoft Office PowerPoint</Application>
  <PresentationFormat>Panorámica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Courier New</vt:lpstr>
      <vt:lpstr>Harlow Solid Italic</vt:lpstr>
      <vt:lpstr>system-ui</vt:lpstr>
      <vt:lpstr>Wingdings</vt:lpstr>
      <vt:lpstr>Wingdings 3</vt:lpstr>
      <vt:lpstr>Tema de Office</vt:lpstr>
      <vt:lpstr>Presentación de PowerPoint</vt:lpstr>
      <vt:lpstr>APACHE CASSANDRA</vt:lpstr>
      <vt:lpstr>Presentación de PowerPoint</vt:lpstr>
      <vt:lpstr>Presentación de PowerPoint</vt:lpstr>
      <vt:lpstr>Presentación de PowerPoint</vt:lpstr>
      <vt:lpstr>Es NoSQL</vt:lpstr>
      <vt:lpstr>Teorema CAP</vt:lpstr>
      <vt:lpstr>Desventajas</vt:lpstr>
      <vt:lpstr>Como se Instala </vt:lpstr>
      <vt:lpstr>Keyspace</vt:lpstr>
      <vt:lpstr>CQL 3.0</vt:lpstr>
      <vt:lpstr>Tipos de datos</vt:lpstr>
      <vt:lpstr>Crear tablas</vt:lpstr>
      <vt:lpstr>Insertar valores</vt:lpstr>
      <vt:lpstr>Crear índices</vt:lpstr>
      <vt:lpstr>Agregar columnas</vt:lpstr>
      <vt:lpstr>selects</vt:lpstr>
      <vt:lpstr>Time to Live y Writetime</vt:lpstr>
      <vt:lpstr>Colección tipo set</vt:lpstr>
      <vt:lpstr>Colección tipo list</vt:lpstr>
      <vt:lpstr>Colección tipo map</vt:lpstr>
      <vt:lpstr>taller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122</cp:revision>
  <dcterms:created xsi:type="dcterms:W3CDTF">2017-09-19T19:51:38Z</dcterms:created>
  <dcterms:modified xsi:type="dcterms:W3CDTF">2023-04-11T12:45:04Z</dcterms:modified>
</cp:coreProperties>
</file>