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6" r:id="rId14"/>
    <p:sldId id="267" r:id="rId15"/>
    <p:sldId id="269" r:id="rId16"/>
    <p:sldId id="272" r:id="rId17"/>
    <p:sldId id="273" r:id="rId18"/>
    <p:sldId id="270" r:id="rId19"/>
    <p:sldId id="274" r:id="rId20"/>
    <p:sldId id="271" r:id="rId21"/>
    <p:sldId id="276" r:id="rId22"/>
    <p:sldId id="277" r:id="rId23"/>
    <p:sldId id="275" r:id="rId24"/>
    <p:sldId id="278" r:id="rId25"/>
    <p:sldId id="279" r:id="rId26"/>
    <p:sldId id="280" r:id="rId27"/>
    <p:sldId id="282" r:id="rId28"/>
    <p:sldId id="283" r:id="rId29"/>
    <p:sldId id="281" r:id="rId30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 rot="5400000">
            <a:off x="0" y="0"/>
            <a:ext cx="2499120" cy="2499120"/>
          </a:xfrm>
          <a:prstGeom prst="rtTriangle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" name="Obraz 10"/>
          <p:cNvPicPr/>
          <p:nvPr/>
        </p:nvPicPr>
        <p:blipFill>
          <a:blip r:embed="rId15"/>
          <a:stretch/>
        </p:blipFill>
        <p:spPr>
          <a:xfrm>
            <a:off x="0" y="0"/>
            <a:ext cx="2752200" cy="129600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0" y="0"/>
            <a:ext cx="10894320" cy="962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0"/>
            <a:ext cx="12191400" cy="96228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" name="Obraz 16"/>
          <p:cNvPicPr/>
          <p:nvPr/>
        </p:nvPicPr>
        <p:blipFill>
          <a:blip r:embed="rId14"/>
          <a:stretch/>
        </p:blipFill>
        <p:spPr>
          <a:xfrm>
            <a:off x="10895040" y="-23400"/>
            <a:ext cx="2194560" cy="1033200"/>
          </a:xfrm>
          <a:prstGeom prst="rect">
            <a:avLst/>
          </a:prstGeom>
          <a:ln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523880" y="1122480"/>
            <a:ext cx="9143280" cy="195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90000"/>
              </a:lnSpc>
            </a:pPr>
            <a:r>
              <a:rPr lang="en-US" sz="6000" b="1" strike="noStrike" spc="-1">
                <a:solidFill>
                  <a:srgbClr val="FFFFFF"/>
                </a:solidFill>
                <a:latin typeface="Geometr212 BkCn BT"/>
                <a:ea typeface="Arial Unicode MS"/>
              </a:rPr>
              <a:t>GIT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523880" y="316944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3600" b="0" strike="noStrike" spc="-1">
                <a:solidFill>
                  <a:srgbClr val="FFFFFF"/>
                </a:solidFill>
                <a:latin typeface="Geometr212 BkCn BT"/>
              </a:rPr>
              <a:t>System kontroli wersji</a:t>
            </a:r>
            <a:endParaRPr lang="en-US" sz="36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FFFFFF"/>
                </a:solidFill>
                <a:latin typeface="Geometr212 BkCn BT"/>
              </a:rPr>
              <a:t>Krzysztof Dziuban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2850480" y="6377040"/>
            <a:ext cx="6842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0" y="0"/>
            <a:ext cx="10894320" cy="96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4A3D53"/>
                </a:solidFill>
                <a:latin typeface="Geometr212 BkCn BT"/>
              </a:rPr>
              <a:t>Zarządzanie plikami cd.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838080" y="1593360"/>
            <a:ext cx="10043280" cy="107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515151"/>
                </a:solidFill>
                <a:latin typeface="Arial"/>
              </a:rPr>
              <a:t>git checkout -- &lt;file_name&gt;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</a:rPr>
              <a:t>Usunięcie zmian w pliku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19" name="TextShape 3"/>
          <p:cNvSpPr txBox="1"/>
          <p:nvPr/>
        </p:nvSpPr>
        <p:spPr>
          <a:xfrm>
            <a:off x="914400" y="4480560"/>
            <a:ext cx="9875520" cy="122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515151"/>
                </a:solidFill>
                <a:latin typeface="Arial"/>
              </a:rPr>
              <a:t>git commit -m “MESSAGE”</a:t>
            </a:r>
            <a:endParaRPr lang="en-US" sz="2800" b="0" strike="noStrike" spc="-1">
              <a:solidFill>
                <a:srgbClr val="515151"/>
              </a:solidFill>
              <a:latin typeface="Arial"/>
              <a:ea typeface="Noto Sans CJK SC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</a:rPr>
              <a:t>Dodawanie zmian do lokalnego repozytorium</a:t>
            </a:r>
            <a:endParaRPr lang="en-US" sz="2400" b="0" strike="noStrike" spc="-1">
              <a:solidFill>
                <a:srgbClr val="515151"/>
              </a:solidFill>
              <a:latin typeface="Arial"/>
              <a:ea typeface="Noto Sans CJK SC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</a:rPr>
              <a:t>git add [wyrażenie]</a:t>
            </a:r>
            <a:endParaRPr lang="en-US" sz="2400" b="0" strike="noStrike" spc="-1">
              <a:solidFill>
                <a:srgbClr val="515151"/>
              </a:solidFill>
              <a:latin typeface="Arial"/>
              <a:ea typeface="Noto Sans CJK SC"/>
            </a:endParaRPr>
          </a:p>
        </p:txBody>
      </p:sp>
      <p:sp>
        <p:nvSpPr>
          <p:cNvPr id="120" name="CustomShape 4"/>
          <p:cNvSpPr/>
          <p:nvPr/>
        </p:nvSpPr>
        <p:spPr>
          <a:xfrm>
            <a:off x="2850480" y="6378120"/>
            <a:ext cx="6842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21" name="CustomShape 5"/>
          <p:cNvSpPr/>
          <p:nvPr/>
        </p:nvSpPr>
        <p:spPr>
          <a:xfrm>
            <a:off x="838080" y="2853000"/>
            <a:ext cx="10043280" cy="107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515151"/>
                </a:solidFill>
                <a:latin typeface="Arial"/>
              </a:rPr>
              <a:t>git checkout &lt;branch_name&gt;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</a:rPr>
              <a:t>Przełączenie na istniejącego brancha</a:t>
            </a:r>
            <a:endParaRPr lang="en-US" sz="2400" b="0" strike="noStrike" spc="-1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</a:rPr>
              <a:t>git checkout -b &lt;branch_name&gt; - tworzy nowy branch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0" y="0"/>
            <a:ext cx="10894320" cy="96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4A3D53"/>
                </a:solidFill>
                <a:latin typeface="Geometr212 BkCn BT"/>
              </a:rPr>
              <a:t>Ćwiczenie 2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289440" y="1298520"/>
            <a:ext cx="10043280" cy="15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</a:rPr>
              <a:t>Sprawdzić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</a:rPr>
              <a:t>stan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</a:rPr>
              <a:t>repozytorium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 (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</a:rPr>
              <a:t>git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 status)</a:t>
            </a:r>
            <a:endParaRPr lang="en-US" sz="2400" b="0" strike="noStrike" spc="-1" dirty="0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</a:rPr>
              <a:t>Wylistować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</a:rPr>
              <a:t>commity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 (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</a:rPr>
              <a:t>git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 log)</a:t>
            </a:r>
            <a:endParaRPr lang="en-US" sz="2400" b="0" strike="noStrike" spc="-1" dirty="0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</a:rPr>
              <a:t>Utworzyć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</a:rPr>
              <a:t>plik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 README.txt</a:t>
            </a:r>
            <a:endParaRPr lang="en-US" sz="2400" b="0" strike="noStrike" spc="-1" dirty="0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</a:rPr>
              <a:t>Ponownie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</a:rPr>
              <a:t>sprawdzić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</a:rPr>
              <a:t>stan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</a:rPr>
              <a:t>repozytorium</a:t>
            </a:r>
            <a:endParaRPr lang="en-US" sz="2400" b="0" strike="noStrike" spc="-1" dirty="0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</a:rPr>
              <a:t>Dodać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</a:rPr>
              <a:t>plik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 do 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</a:rPr>
              <a:t>przechowalni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 (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</a:rPr>
              <a:t>git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 add)</a:t>
            </a:r>
            <a:endParaRPr lang="en-US" sz="2400" b="0" strike="noStrike" spc="-1" dirty="0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</a:rPr>
              <a:t>Usunąć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</a:rPr>
              <a:t>plik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 z 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</a:rPr>
              <a:t>przechowalni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 (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</a:rPr>
              <a:t>git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 reset)</a:t>
            </a:r>
            <a:endParaRPr lang="en-US" sz="2400" b="0" strike="noStrike" spc="-1" dirty="0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en-US" sz="2400" b="0" strike="noStrike" spc="-1" dirty="0" err="1" smtClean="0">
                <a:solidFill>
                  <a:srgbClr val="515151"/>
                </a:solidFill>
                <a:latin typeface="Arial"/>
              </a:rPr>
              <a:t>Ponownie</a:t>
            </a:r>
            <a:r>
              <a:rPr lang="en-US" sz="2400" b="0" strike="noStrike" spc="-1" dirty="0" smtClean="0">
                <a:solidFill>
                  <a:srgbClr val="515151"/>
                </a:solid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</a:rPr>
              <a:t>dodać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</a:rPr>
              <a:t>plik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 do 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</a:rPr>
              <a:t>przechowalni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</a:rPr>
              <a:t>i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</a:rPr>
              <a:t>dodać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 commit (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</a:rPr>
              <a:t>git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 commit</a:t>
            </a:r>
            <a:r>
              <a:rPr lang="en-US" sz="2400" b="0" strike="noStrike" spc="-1" dirty="0" smtClean="0">
                <a:solidFill>
                  <a:srgbClr val="515151"/>
                </a:solidFill>
                <a:latin typeface="Arial"/>
              </a:rPr>
              <a:t>)</a:t>
            </a:r>
            <a:endParaRPr lang="pl-PL" sz="2400" b="0" strike="noStrike" spc="-1" dirty="0" smtClean="0">
              <a:solidFill>
                <a:srgbClr val="515151"/>
              </a:solidFill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pl-PL" sz="2400" spc="-1" dirty="0" smtClean="0">
                <a:solidFill>
                  <a:srgbClr val="515151"/>
                </a:solidFill>
                <a:latin typeface="Arial"/>
              </a:rPr>
              <a:t>Sprawdzić log</a:t>
            </a:r>
            <a:endParaRPr lang="en-US" sz="2400" b="0" strike="noStrike" spc="-1" dirty="0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2850480" y="6378120"/>
            <a:ext cx="6842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0" y="0"/>
            <a:ext cx="10894320" cy="96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4A3D53"/>
                </a:solidFill>
                <a:latin typeface="Geometr212 BkCn BT"/>
              </a:rPr>
              <a:t>Podstawy rozgałęziania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2850480" y="6378120"/>
            <a:ext cx="6842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  <p:pic>
        <p:nvPicPr>
          <p:cNvPr id="124" name="Picture 123"/>
          <p:cNvPicPr/>
          <p:nvPr/>
        </p:nvPicPr>
        <p:blipFill>
          <a:blip r:embed="rId2"/>
          <a:stretch/>
        </p:blipFill>
        <p:spPr>
          <a:xfrm>
            <a:off x="274320" y="1645920"/>
            <a:ext cx="3095640" cy="1554480"/>
          </a:xfrm>
          <a:prstGeom prst="rect">
            <a:avLst/>
          </a:prstGeom>
          <a:ln>
            <a:noFill/>
          </a:ln>
        </p:spPr>
      </p:pic>
      <p:pic>
        <p:nvPicPr>
          <p:cNvPr id="125" name="Picture 124"/>
          <p:cNvPicPr/>
          <p:nvPr/>
        </p:nvPicPr>
        <p:blipFill>
          <a:blip r:embed="rId3"/>
          <a:stretch/>
        </p:blipFill>
        <p:spPr>
          <a:xfrm>
            <a:off x="3854160" y="1703520"/>
            <a:ext cx="3081960" cy="2502720"/>
          </a:xfrm>
          <a:prstGeom prst="rect">
            <a:avLst/>
          </a:prstGeom>
          <a:ln>
            <a:noFill/>
          </a:ln>
        </p:spPr>
      </p:pic>
      <p:pic>
        <p:nvPicPr>
          <p:cNvPr id="126" name="Picture 125"/>
          <p:cNvPicPr/>
          <p:nvPr/>
        </p:nvPicPr>
        <p:blipFill>
          <a:blip r:embed="rId4"/>
          <a:stretch/>
        </p:blipFill>
        <p:spPr>
          <a:xfrm>
            <a:off x="7846920" y="1693800"/>
            <a:ext cx="4151880" cy="2512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0" y="0"/>
            <a:ext cx="10894320" cy="96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4A3D53"/>
                </a:solidFill>
                <a:latin typeface="Geometr212 BkCn BT"/>
              </a:rPr>
              <a:t>Podstawy rozgałęziania cd.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822960" y="1298520"/>
            <a:ext cx="10043280" cy="107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515151"/>
                </a:solidFill>
                <a:latin typeface="Arial"/>
              </a:rPr>
              <a:t>git branch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</a:rPr>
              <a:t>Wyświetla listę lokalnych branchy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29" name="TextShape 3"/>
          <p:cNvSpPr txBox="1"/>
          <p:nvPr/>
        </p:nvSpPr>
        <p:spPr>
          <a:xfrm>
            <a:off x="914400" y="2560320"/>
            <a:ext cx="9875520" cy="1005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515151"/>
                </a:solidFill>
                <a:latin typeface="Arial"/>
              </a:rPr>
              <a:t>git branch -r</a:t>
            </a:r>
            <a:endParaRPr lang="en-US" sz="2800" b="0" strike="noStrike" spc="-1">
              <a:solidFill>
                <a:srgbClr val="515151"/>
              </a:solidFill>
              <a:latin typeface="Arial"/>
              <a:ea typeface="Noto Sans CJK SC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</a:rPr>
              <a:t>Wyświetla listę zdalnych branchy</a:t>
            </a:r>
            <a:endParaRPr lang="en-US" sz="2400" b="0" strike="noStrike" spc="-1">
              <a:solidFill>
                <a:srgbClr val="515151"/>
              </a:solidFill>
              <a:latin typeface="Arial"/>
              <a:ea typeface="Noto Sans CJK SC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2850480" y="6378120"/>
            <a:ext cx="6842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1" name="TextShape 5"/>
          <p:cNvSpPr txBox="1"/>
          <p:nvPr/>
        </p:nvSpPr>
        <p:spPr>
          <a:xfrm>
            <a:off x="914400" y="3657600"/>
            <a:ext cx="9875520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515151"/>
                </a:solidFill>
                <a:latin typeface="Arial"/>
              </a:rPr>
              <a:t>git branch &lt;branch_name&gt;</a:t>
            </a:r>
            <a:endParaRPr lang="en-US" sz="2800" b="0" strike="noStrike" spc="-1">
              <a:solidFill>
                <a:srgbClr val="515151"/>
              </a:solidFill>
              <a:latin typeface="Arial"/>
              <a:ea typeface="Noto Sans CJK SC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</a:rPr>
              <a:t>Tworzy lokalnie branch </a:t>
            </a:r>
            <a:endParaRPr lang="en-US" sz="2400" b="0" strike="noStrike" spc="-1">
              <a:solidFill>
                <a:srgbClr val="515151"/>
              </a:solidFill>
              <a:latin typeface="Arial"/>
              <a:ea typeface="Noto Sans CJK SC"/>
            </a:endParaRPr>
          </a:p>
        </p:txBody>
      </p:sp>
      <p:sp>
        <p:nvSpPr>
          <p:cNvPr id="132" name="TextShape 6"/>
          <p:cNvSpPr txBox="1"/>
          <p:nvPr/>
        </p:nvSpPr>
        <p:spPr>
          <a:xfrm>
            <a:off x="914400" y="4754880"/>
            <a:ext cx="9875520" cy="122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515151"/>
                </a:solidFill>
                <a:latin typeface="Arial"/>
              </a:rPr>
              <a:t>git branch -d &lt;branch_name&gt;</a:t>
            </a:r>
            <a:endParaRPr lang="en-US" sz="2800" b="0" strike="noStrike" spc="-1">
              <a:solidFill>
                <a:srgbClr val="515151"/>
              </a:solidFill>
              <a:latin typeface="Arial"/>
              <a:ea typeface="Noto Sans CJK SC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</a:rPr>
              <a:t>Usuwa lokalnie branch </a:t>
            </a:r>
            <a:endParaRPr lang="en-US" sz="2400" b="0" strike="noStrike" spc="-1">
              <a:solidFill>
                <a:srgbClr val="515151"/>
              </a:solidFill>
              <a:latin typeface="Arial"/>
              <a:ea typeface="Noto Sans CJK SC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</a:rPr>
              <a:t>git branch -D &lt;branch_name&gt;	- force delete!!</a:t>
            </a:r>
            <a:endParaRPr lang="en-US" sz="2400" b="0" strike="noStrike" spc="-1">
              <a:solidFill>
                <a:srgbClr val="515151"/>
              </a:solidFill>
              <a:latin typeface="Arial"/>
              <a:ea typeface="Noto Sans CJK S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0" y="0"/>
            <a:ext cx="10894320" cy="96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 dirty="0" err="1">
                <a:solidFill>
                  <a:srgbClr val="4A3D53"/>
                </a:solidFill>
                <a:latin typeface="Geometr212 BkCn BT"/>
              </a:rPr>
              <a:t>Ćwiczenie</a:t>
            </a:r>
            <a:r>
              <a:rPr lang="en-US" sz="3200" b="1" strike="noStrike" spc="-1" dirty="0">
                <a:solidFill>
                  <a:srgbClr val="4A3D53"/>
                </a:solidFill>
                <a:latin typeface="Geometr212 BkCn BT"/>
              </a:rPr>
              <a:t> </a:t>
            </a:r>
            <a:r>
              <a:rPr lang="pl-PL" sz="3200" b="1" strike="noStrike" spc="-1" dirty="0" smtClean="0">
                <a:solidFill>
                  <a:srgbClr val="4A3D53"/>
                </a:solidFill>
                <a:latin typeface="Geometr212 BkCn BT"/>
              </a:rPr>
              <a:t>3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289440" y="1298520"/>
            <a:ext cx="10043280" cy="15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endParaRPr lang="en-US" sz="2400" b="0" strike="noStrike" spc="-1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2850480" y="6378120"/>
            <a:ext cx="6842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9" name="TextShape 4"/>
          <p:cNvSpPr txBox="1"/>
          <p:nvPr/>
        </p:nvSpPr>
        <p:spPr>
          <a:xfrm>
            <a:off x="439560" y="1371600"/>
            <a:ext cx="10899000" cy="246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en-US" sz="2400" spc="-1" dirty="0" err="1">
                <a:solidFill>
                  <a:srgbClr val="515151"/>
                </a:solidFill>
              </a:rPr>
              <a:t>Wyświetlić</a:t>
            </a:r>
            <a:r>
              <a:rPr lang="en-US" sz="2400" spc="-1" dirty="0">
                <a:solidFill>
                  <a:srgbClr val="515151"/>
                </a:solidFill>
              </a:rPr>
              <a:t> </a:t>
            </a:r>
            <a:r>
              <a:rPr lang="en-US" sz="2400" spc="-1" dirty="0" err="1">
                <a:solidFill>
                  <a:srgbClr val="515151"/>
                </a:solidFill>
              </a:rPr>
              <a:t>listę</a:t>
            </a:r>
            <a:r>
              <a:rPr lang="en-US" sz="2400" spc="-1" dirty="0">
                <a:solidFill>
                  <a:srgbClr val="515151"/>
                </a:solidFill>
              </a:rPr>
              <a:t> branchy (</a:t>
            </a:r>
            <a:r>
              <a:rPr lang="en-US" sz="2400" spc="-1" dirty="0" err="1">
                <a:solidFill>
                  <a:srgbClr val="515151"/>
                </a:solidFill>
              </a:rPr>
              <a:t>git</a:t>
            </a:r>
            <a:r>
              <a:rPr lang="en-US" sz="2400" spc="-1" dirty="0">
                <a:solidFill>
                  <a:srgbClr val="515151"/>
                </a:solidFill>
              </a:rPr>
              <a:t> branch)</a:t>
            </a:r>
            <a:endParaRPr lang="en-US" sz="2400" spc="-1" dirty="0"/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en-US" sz="2400" spc="-1" dirty="0" err="1">
                <a:solidFill>
                  <a:srgbClr val="515151"/>
                </a:solidFill>
              </a:rPr>
              <a:t>Dodać</a:t>
            </a:r>
            <a:r>
              <a:rPr lang="en-US" sz="2400" spc="-1" dirty="0">
                <a:solidFill>
                  <a:srgbClr val="515151"/>
                </a:solidFill>
              </a:rPr>
              <a:t> </a:t>
            </a:r>
            <a:r>
              <a:rPr lang="en-US" sz="2400" spc="-1" dirty="0" err="1">
                <a:solidFill>
                  <a:srgbClr val="515151"/>
                </a:solidFill>
              </a:rPr>
              <a:t>nowy</a:t>
            </a:r>
            <a:r>
              <a:rPr lang="en-US" sz="2400" spc="-1" dirty="0">
                <a:solidFill>
                  <a:srgbClr val="515151"/>
                </a:solidFill>
              </a:rPr>
              <a:t> branch (</a:t>
            </a:r>
            <a:r>
              <a:rPr lang="en-US" sz="2400" spc="-1" dirty="0" err="1">
                <a:solidFill>
                  <a:srgbClr val="515151"/>
                </a:solidFill>
              </a:rPr>
              <a:t>git</a:t>
            </a:r>
            <a:r>
              <a:rPr lang="en-US" sz="2400" spc="-1" dirty="0">
                <a:solidFill>
                  <a:srgbClr val="515151"/>
                </a:solidFill>
              </a:rPr>
              <a:t> branch second)</a:t>
            </a:r>
            <a:endParaRPr lang="en-US" sz="2400" spc="-1" dirty="0"/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en-US" sz="2400" spc="-1" dirty="0" err="1">
                <a:solidFill>
                  <a:srgbClr val="515151"/>
                </a:solidFill>
              </a:rPr>
              <a:t>Przełączyć</a:t>
            </a:r>
            <a:r>
              <a:rPr lang="en-US" sz="2400" spc="-1" dirty="0">
                <a:solidFill>
                  <a:srgbClr val="515151"/>
                </a:solidFill>
              </a:rPr>
              <a:t> </a:t>
            </a:r>
            <a:r>
              <a:rPr lang="en-US" sz="2400" spc="-1" dirty="0" err="1">
                <a:solidFill>
                  <a:srgbClr val="515151"/>
                </a:solidFill>
              </a:rPr>
              <a:t>się</a:t>
            </a:r>
            <a:r>
              <a:rPr lang="en-US" sz="2400" spc="-1" dirty="0">
                <a:solidFill>
                  <a:srgbClr val="515151"/>
                </a:solidFill>
              </a:rPr>
              <a:t> </a:t>
            </a:r>
            <a:r>
              <a:rPr lang="en-US" sz="2400" spc="-1" dirty="0" err="1">
                <a:solidFill>
                  <a:srgbClr val="515151"/>
                </a:solidFill>
              </a:rPr>
              <a:t>na</a:t>
            </a:r>
            <a:r>
              <a:rPr lang="en-US" sz="2400" spc="-1" dirty="0">
                <a:solidFill>
                  <a:srgbClr val="515151"/>
                </a:solidFill>
              </a:rPr>
              <a:t> </a:t>
            </a:r>
            <a:r>
              <a:rPr lang="en-US" sz="2400" spc="-1" dirty="0" err="1">
                <a:solidFill>
                  <a:srgbClr val="515151"/>
                </a:solidFill>
              </a:rPr>
              <a:t>utworzony</a:t>
            </a:r>
            <a:r>
              <a:rPr lang="en-US" sz="2400" spc="-1" dirty="0">
                <a:solidFill>
                  <a:srgbClr val="515151"/>
                </a:solidFill>
              </a:rPr>
              <a:t> branch (</a:t>
            </a:r>
            <a:r>
              <a:rPr lang="en-US" sz="2400" spc="-1" dirty="0" err="1">
                <a:solidFill>
                  <a:srgbClr val="515151"/>
                </a:solidFill>
              </a:rPr>
              <a:t>git</a:t>
            </a:r>
            <a:r>
              <a:rPr lang="en-US" sz="2400" spc="-1" dirty="0">
                <a:solidFill>
                  <a:srgbClr val="515151"/>
                </a:solidFill>
              </a:rPr>
              <a:t> checkout second)</a:t>
            </a:r>
            <a:endParaRPr lang="en-US" sz="2400" spc="-1" dirty="0"/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en-US" sz="2400" spc="-1" dirty="0" err="1">
                <a:solidFill>
                  <a:srgbClr val="515151"/>
                </a:solidFill>
              </a:rPr>
              <a:t>Ponownie</a:t>
            </a:r>
            <a:r>
              <a:rPr lang="en-US" sz="2400" spc="-1" dirty="0">
                <a:solidFill>
                  <a:srgbClr val="515151"/>
                </a:solidFill>
              </a:rPr>
              <a:t> </a:t>
            </a:r>
            <a:r>
              <a:rPr lang="en-US" sz="2400" spc="-1" dirty="0" err="1">
                <a:solidFill>
                  <a:srgbClr val="515151"/>
                </a:solidFill>
              </a:rPr>
              <a:t>wyświetlić</a:t>
            </a:r>
            <a:r>
              <a:rPr lang="en-US" sz="2400" spc="-1" dirty="0">
                <a:solidFill>
                  <a:srgbClr val="515151"/>
                </a:solidFill>
              </a:rPr>
              <a:t> </a:t>
            </a:r>
            <a:r>
              <a:rPr lang="en-US" sz="2400" spc="-1" dirty="0" err="1">
                <a:solidFill>
                  <a:srgbClr val="515151"/>
                </a:solidFill>
              </a:rPr>
              <a:t>listę</a:t>
            </a:r>
            <a:r>
              <a:rPr lang="en-US" sz="2400" spc="-1" dirty="0">
                <a:solidFill>
                  <a:srgbClr val="515151"/>
                </a:solidFill>
              </a:rPr>
              <a:t> branchy </a:t>
            </a:r>
            <a:r>
              <a:rPr lang="en-US" sz="2400" spc="-1" dirty="0" err="1">
                <a:solidFill>
                  <a:srgbClr val="515151"/>
                </a:solidFill>
              </a:rPr>
              <a:t>i</a:t>
            </a:r>
            <a:r>
              <a:rPr lang="en-US" sz="2400" spc="-1" dirty="0">
                <a:solidFill>
                  <a:srgbClr val="515151"/>
                </a:solidFill>
              </a:rPr>
              <a:t> </a:t>
            </a:r>
            <a:r>
              <a:rPr lang="en-US" sz="2400" spc="-1" dirty="0" err="1">
                <a:solidFill>
                  <a:srgbClr val="515151"/>
                </a:solidFill>
              </a:rPr>
              <a:t>sprawdzić</a:t>
            </a:r>
            <a:r>
              <a:rPr lang="en-US" sz="2400" spc="-1" dirty="0">
                <a:solidFill>
                  <a:srgbClr val="515151"/>
                </a:solidFill>
              </a:rPr>
              <a:t> </a:t>
            </a:r>
            <a:r>
              <a:rPr lang="en-US" sz="2400" spc="-1" dirty="0" err="1" smtClean="0">
                <a:solidFill>
                  <a:srgbClr val="515151"/>
                </a:solidFill>
              </a:rPr>
              <a:t>aktywny</a:t>
            </a:r>
            <a:endParaRPr lang="pl-PL" sz="2400" b="0" strike="noStrike" spc="-1" dirty="0" smtClean="0">
              <a:solidFill>
                <a:srgbClr val="515151"/>
              </a:solidFill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pl-PL" sz="2400" b="0" strike="noStrike" spc="-1" dirty="0" smtClean="0">
                <a:solidFill>
                  <a:srgbClr val="515151"/>
                </a:solidFill>
                <a:latin typeface="Arial"/>
              </a:rPr>
              <a:t>Zmodyfikować plik README.txt i </a:t>
            </a:r>
            <a:r>
              <a:rPr lang="en-US" sz="2400" b="0" strike="noStrike" spc="-1" dirty="0" err="1" smtClean="0">
                <a:solidFill>
                  <a:srgbClr val="515151"/>
                </a:solidFill>
                <a:latin typeface="Arial"/>
              </a:rPr>
              <a:t>dodać</a:t>
            </a:r>
            <a:r>
              <a:rPr lang="en-US" sz="2400" b="0" strike="noStrike" spc="-1" dirty="0" smtClean="0">
                <a:solidFill>
                  <a:srgbClr val="515151"/>
                </a:solidFill>
                <a:latin typeface="Arial"/>
              </a:rPr>
              <a:t> do 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</a:rPr>
              <a:t>przechowalni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 </a:t>
            </a:r>
            <a:endParaRPr lang="pl-PL" sz="2400" b="0" strike="noStrike" spc="-1" dirty="0" smtClean="0">
              <a:solidFill>
                <a:srgbClr val="515151"/>
              </a:solidFill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pl-PL" sz="2400" b="0" strike="noStrike" spc="-1" dirty="0" smtClean="0">
                <a:solidFill>
                  <a:srgbClr val="515151"/>
                </a:solidFill>
                <a:latin typeface="Arial"/>
              </a:rPr>
              <a:t>Wykonać</a:t>
            </a:r>
            <a:r>
              <a:rPr lang="en-US" sz="2400" b="0" strike="noStrike" spc="-1" dirty="0" smtClean="0">
                <a:solidFill>
                  <a:srgbClr val="515151"/>
                </a:solidFill>
                <a:latin typeface="Arial"/>
              </a:rPr>
              <a:t> 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commit (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</a:rPr>
              <a:t>git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 commit)</a:t>
            </a:r>
            <a:endParaRPr lang="en-US" sz="2400" b="0" strike="noStrike" spc="-1" dirty="0">
              <a:solidFill>
                <a:srgbClr val="515151"/>
              </a:solidFill>
              <a:latin typeface="Arial"/>
              <a:ea typeface="Noto Sans CJK SC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en-US" sz="2400" b="0" strike="noStrike" spc="-1" dirty="0" err="1" smtClean="0">
                <a:solidFill>
                  <a:srgbClr val="515151"/>
                </a:solidFill>
                <a:latin typeface="Arial"/>
              </a:rPr>
              <a:t>Sprawdzić</a:t>
            </a:r>
            <a:r>
              <a:rPr lang="en-US" sz="2400" b="0" strike="noStrike" spc="-1" dirty="0" smtClean="0">
                <a:solidFill>
                  <a:srgbClr val="515151"/>
                </a:solidFill>
                <a:latin typeface="Arial"/>
              </a:rPr>
              <a:t> 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status </a:t>
            </a:r>
            <a:r>
              <a:rPr lang="en-US" sz="2400" b="0" strike="noStrike" spc="-1" dirty="0" err="1" smtClean="0">
                <a:solidFill>
                  <a:srgbClr val="515151"/>
                </a:solidFill>
                <a:latin typeface="Arial"/>
              </a:rPr>
              <a:t>repozytorium</a:t>
            </a:r>
            <a:endParaRPr lang="en-US" sz="2400" b="0" strike="noStrike" spc="-1" dirty="0">
              <a:solidFill>
                <a:srgbClr val="515151"/>
              </a:solidFill>
              <a:latin typeface="Arial"/>
              <a:ea typeface="Noto Sans CJK S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0" y="0"/>
            <a:ext cx="10894320" cy="96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l-PL" sz="3200" b="1" strike="noStrike" spc="-1" dirty="0" smtClean="0">
                <a:solidFill>
                  <a:srgbClr val="4A3D53"/>
                </a:solidFill>
                <a:latin typeface="Geometr212 BkCn BT"/>
              </a:rPr>
              <a:t>Schowek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822960" y="1298520"/>
            <a:ext cx="10043280" cy="107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 dirty="0" err="1">
                <a:solidFill>
                  <a:srgbClr val="515151"/>
                </a:solidFill>
                <a:latin typeface="Arial"/>
              </a:rPr>
              <a:t>git</a:t>
            </a:r>
            <a:r>
              <a:rPr lang="en-US" sz="2800" b="1" strike="noStrike" spc="-1" dirty="0">
                <a:solidFill>
                  <a:srgbClr val="515151"/>
                </a:solidFill>
                <a:latin typeface="Arial"/>
              </a:rPr>
              <a:t> </a:t>
            </a:r>
            <a:r>
              <a:rPr lang="pl-PL" sz="2800" b="1" strike="noStrike" spc="-1" dirty="0" smtClean="0">
                <a:solidFill>
                  <a:srgbClr val="515151"/>
                </a:solidFill>
                <a:latin typeface="Arial"/>
              </a:rPr>
              <a:t>stash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l-PL" sz="2400" b="0" strike="noStrike" spc="-1" dirty="0" smtClean="0">
                <a:solidFill>
                  <a:srgbClr val="515151"/>
                </a:solidFill>
                <a:latin typeface="Arial"/>
              </a:rPr>
              <a:t>Wrzuca zmiany do schowka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29" name="TextShape 3"/>
          <p:cNvSpPr txBox="1"/>
          <p:nvPr/>
        </p:nvSpPr>
        <p:spPr>
          <a:xfrm>
            <a:off x="914400" y="2560320"/>
            <a:ext cx="9875520" cy="1005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 dirty="0" err="1">
                <a:solidFill>
                  <a:srgbClr val="515151"/>
                </a:solidFill>
                <a:latin typeface="Arial"/>
              </a:rPr>
              <a:t>git</a:t>
            </a:r>
            <a:r>
              <a:rPr lang="en-US" sz="2800" b="1" strike="noStrike" spc="-1" dirty="0">
                <a:solidFill>
                  <a:srgbClr val="515151"/>
                </a:solidFill>
                <a:latin typeface="Arial"/>
              </a:rPr>
              <a:t> </a:t>
            </a:r>
            <a:r>
              <a:rPr lang="pl-PL" sz="2800" b="1" strike="noStrike" spc="-1" dirty="0" smtClean="0">
                <a:solidFill>
                  <a:srgbClr val="515151"/>
                </a:solidFill>
                <a:latin typeface="Arial"/>
              </a:rPr>
              <a:t>stash apply</a:t>
            </a:r>
            <a:endParaRPr lang="en-US" sz="2800" b="0" strike="noStrike" spc="-1" dirty="0">
              <a:solidFill>
                <a:srgbClr val="515151"/>
              </a:solidFill>
              <a:latin typeface="Arial"/>
              <a:ea typeface="Noto Sans CJK SC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l-PL" sz="2400" spc="-1" dirty="0" smtClean="0">
                <a:solidFill>
                  <a:srgbClr val="515151"/>
                </a:solidFill>
                <a:latin typeface="Arial"/>
              </a:rPr>
              <a:t>Przywraca zmiany</a:t>
            </a:r>
            <a:endParaRPr lang="en-US" sz="2400" b="0" strike="noStrike" spc="-1" dirty="0">
              <a:solidFill>
                <a:srgbClr val="515151"/>
              </a:solidFill>
              <a:latin typeface="Arial"/>
              <a:ea typeface="Noto Sans CJK SC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2850480" y="6378120"/>
            <a:ext cx="6842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1" name="TextShape 5"/>
          <p:cNvSpPr txBox="1"/>
          <p:nvPr/>
        </p:nvSpPr>
        <p:spPr>
          <a:xfrm>
            <a:off x="914400" y="3657600"/>
            <a:ext cx="9875520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 dirty="0" err="1">
                <a:solidFill>
                  <a:srgbClr val="515151"/>
                </a:solidFill>
                <a:latin typeface="Arial"/>
              </a:rPr>
              <a:t>git</a:t>
            </a:r>
            <a:r>
              <a:rPr lang="en-US" sz="2800" b="1" strike="noStrike" spc="-1" dirty="0">
                <a:solidFill>
                  <a:srgbClr val="515151"/>
                </a:solidFill>
                <a:latin typeface="Arial"/>
              </a:rPr>
              <a:t> </a:t>
            </a:r>
            <a:r>
              <a:rPr lang="pl-PL" sz="2800" b="1" strike="noStrike" spc="-1" dirty="0" smtClean="0">
                <a:solidFill>
                  <a:srgbClr val="515151"/>
                </a:solidFill>
                <a:latin typeface="Arial"/>
              </a:rPr>
              <a:t>stash list</a:t>
            </a:r>
            <a:endParaRPr lang="en-US" sz="2800" b="0" strike="noStrike" spc="-1" dirty="0">
              <a:solidFill>
                <a:srgbClr val="515151"/>
              </a:solidFill>
              <a:latin typeface="Arial"/>
              <a:ea typeface="Noto Sans CJK SC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l-PL" sz="2400" b="0" strike="noStrike" spc="-1" dirty="0" smtClean="0">
                <a:solidFill>
                  <a:srgbClr val="515151"/>
                </a:solidFill>
                <a:latin typeface="Arial"/>
              </a:rPr>
              <a:t>Wyświetla listę zmian ze schowka</a:t>
            </a:r>
            <a:endParaRPr lang="en-US" sz="2400" b="0" strike="noStrike" spc="-1" dirty="0">
              <a:solidFill>
                <a:srgbClr val="515151"/>
              </a:solidFill>
              <a:latin typeface="Arial"/>
              <a:ea typeface="Noto Sans CJK SC"/>
            </a:endParaRPr>
          </a:p>
        </p:txBody>
      </p:sp>
      <p:sp>
        <p:nvSpPr>
          <p:cNvPr id="132" name="TextShape 6"/>
          <p:cNvSpPr txBox="1"/>
          <p:nvPr/>
        </p:nvSpPr>
        <p:spPr>
          <a:xfrm>
            <a:off x="914400" y="4754880"/>
            <a:ext cx="9875520" cy="122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 dirty="0" err="1">
                <a:solidFill>
                  <a:srgbClr val="515151"/>
                </a:solidFill>
                <a:latin typeface="Arial"/>
              </a:rPr>
              <a:t>git</a:t>
            </a:r>
            <a:r>
              <a:rPr lang="en-US" sz="2800" b="1" strike="noStrike" spc="-1" dirty="0">
                <a:solidFill>
                  <a:srgbClr val="515151"/>
                </a:solidFill>
                <a:latin typeface="Arial"/>
              </a:rPr>
              <a:t> </a:t>
            </a:r>
            <a:r>
              <a:rPr lang="pl-PL" sz="2800" b="1" strike="noStrike" spc="-1" dirty="0" smtClean="0">
                <a:solidFill>
                  <a:srgbClr val="515151"/>
                </a:solidFill>
                <a:latin typeface="Arial"/>
              </a:rPr>
              <a:t>stash drop &lt;stash&gt;</a:t>
            </a:r>
            <a:endParaRPr lang="en-US" sz="2800" b="0" strike="noStrike" spc="-1" dirty="0">
              <a:solidFill>
                <a:srgbClr val="515151"/>
              </a:solidFill>
              <a:latin typeface="Arial"/>
              <a:ea typeface="Noto Sans CJK SC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</a:rPr>
              <a:t>Usuwa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 </a:t>
            </a:r>
            <a:r>
              <a:rPr lang="pl-PL" sz="2400" b="0" strike="noStrike" spc="-1" dirty="0" smtClean="0">
                <a:solidFill>
                  <a:srgbClr val="515151"/>
                </a:solidFill>
                <a:latin typeface="Arial"/>
              </a:rPr>
              <a:t>wybrany stash (jeśli brak nazwy, usuwa ostatni)</a:t>
            </a:r>
            <a:endParaRPr lang="en-US" sz="2400" b="0" strike="noStrike" spc="-1" dirty="0">
              <a:solidFill>
                <a:srgbClr val="515151"/>
              </a:solidFill>
              <a:latin typeface="Arial"/>
              <a:ea typeface="Noto Sans CJK SC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lang="pl-PL" sz="2400" spc="-1" dirty="0">
                <a:solidFill>
                  <a:srgbClr val="515151"/>
                </a:solidFill>
                <a:latin typeface="Arial"/>
              </a:rPr>
              <a:t>g</a:t>
            </a:r>
            <a:r>
              <a:rPr lang="pl-PL" sz="2400" b="0" strike="noStrike" spc="-1" dirty="0" smtClean="0">
                <a:solidFill>
                  <a:srgbClr val="515151"/>
                </a:solidFill>
                <a:latin typeface="Arial"/>
              </a:rPr>
              <a:t>it stash clear	- czyści całą listę</a:t>
            </a:r>
            <a:endParaRPr lang="en-US" sz="2400" b="0" strike="noStrike" spc="-1" dirty="0">
              <a:solidFill>
                <a:srgbClr val="515151"/>
              </a:solidFill>
              <a:latin typeface="Arial"/>
              <a:ea typeface="Noto Sans CJK SC"/>
            </a:endParaRPr>
          </a:p>
        </p:txBody>
      </p:sp>
    </p:spTree>
    <p:extLst>
      <p:ext uri="{BB962C8B-B14F-4D97-AF65-F5344CB8AC3E}">
        <p14:creationId xmlns:p14="http://schemas.microsoft.com/office/powerpoint/2010/main" val="693711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0" y="0"/>
            <a:ext cx="10894320" cy="96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 dirty="0" err="1">
                <a:solidFill>
                  <a:srgbClr val="4A3D53"/>
                </a:solidFill>
                <a:latin typeface="Geometr212 BkCn BT"/>
              </a:rPr>
              <a:t>Ćwiczenie</a:t>
            </a:r>
            <a:r>
              <a:rPr lang="en-US" sz="3200" b="1" strike="noStrike" spc="-1" dirty="0">
                <a:solidFill>
                  <a:srgbClr val="4A3D53"/>
                </a:solidFill>
                <a:latin typeface="Geometr212 BkCn BT"/>
              </a:rPr>
              <a:t> </a:t>
            </a:r>
            <a:r>
              <a:rPr lang="pl-PL" sz="3200" b="1" strike="noStrike" spc="-1" dirty="0" smtClean="0">
                <a:solidFill>
                  <a:srgbClr val="4A3D53"/>
                </a:solidFill>
                <a:latin typeface="Geometr212 BkCn BT"/>
              </a:rPr>
              <a:t>4</a:t>
            </a:r>
            <a:r>
              <a:rPr lang="en-US" sz="3200" b="1" strike="noStrike" spc="-1" dirty="0" smtClean="0">
                <a:solidFill>
                  <a:srgbClr val="4A3D53"/>
                </a:solidFill>
                <a:latin typeface="Geometr212 BkCn BT"/>
              </a:rPr>
              <a:t> 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289440" y="1298520"/>
            <a:ext cx="10043280" cy="15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endParaRPr lang="en-US" sz="2400" b="0" strike="noStrike" spc="-1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2850480" y="6378120"/>
            <a:ext cx="6842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9" name="TextShape 4"/>
          <p:cNvSpPr txBox="1"/>
          <p:nvPr/>
        </p:nvSpPr>
        <p:spPr>
          <a:xfrm>
            <a:off x="439560" y="1371600"/>
            <a:ext cx="10899000" cy="246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pl-PL" sz="2400" b="0" strike="noStrike" spc="-1" dirty="0" smtClean="0">
                <a:solidFill>
                  <a:srgbClr val="515151"/>
                </a:solidFill>
                <a:latin typeface="Arial"/>
                <a:ea typeface="Noto Sans CJK SC"/>
              </a:rPr>
              <a:t>Zmodyfikować plik README.txt</a:t>
            </a:r>
            <a:endParaRPr lang="en-US" sz="2400" b="0" strike="noStrike" spc="-1" dirty="0">
              <a:solidFill>
                <a:srgbClr val="515151"/>
              </a:solidFill>
              <a:latin typeface="Arial"/>
              <a:ea typeface="Noto Sans CJK SC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pl-PL" sz="2400" b="0" strike="noStrike" spc="-1" dirty="0" smtClean="0">
                <a:solidFill>
                  <a:srgbClr val="515151"/>
                </a:solidFill>
                <a:latin typeface="Arial"/>
              </a:rPr>
              <a:t>Dodać plik temp.txt</a:t>
            </a:r>
            <a:endParaRPr lang="en-US" sz="2400" b="0" strike="noStrike" spc="-1" dirty="0">
              <a:solidFill>
                <a:srgbClr val="515151"/>
              </a:solidFill>
              <a:latin typeface="Arial"/>
              <a:ea typeface="Noto Sans CJK SC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pl-PL" sz="2400" spc="-1" dirty="0" smtClean="0">
                <a:solidFill>
                  <a:srgbClr val="515151"/>
                </a:solidFill>
                <a:latin typeface="Arial"/>
              </a:rPr>
              <a:t>Sprawdzić status</a:t>
            </a:r>
            <a:endParaRPr lang="en-US" sz="2400" b="0" strike="noStrike" spc="-1" dirty="0">
              <a:solidFill>
                <a:srgbClr val="515151"/>
              </a:solidFill>
              <a:latin typeface="Arial"/>
              <a:ea typeface="Noto Sans CJK SC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pl-PL" sz="2400" b="0" strike="noStrike" spc="-1" dirty="0" smtClean="0">
                <a:solidFill>
                  <a:srgbClr val="515151"/>
                </a:solidFill>
                <a:latin typeface="Arial"/>
              </a:rPr>
              <a:t>Wrzucić zmiany do schowka (git stash) i ponownie sprawdzić status</a:t>
            </a:r>
            <a:endParaRPr lang="en-US" sz="2400" b="0" strike="noStrike" spc="-1" dirty="0">
              <a:solidFill>
                <a:srgbClr val="515151"/>
              </a:solidFill>
              <a:latin typeface="Arial"/>
              <a:ea typeface="Noto Sans CJK SC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pl-PL" sz="2400" spc="-1" dirty="0" smtClean="0">
                <a:solidFill>
                  <a:srgbClr val="515151"/>
                </a:solidFill>
                <a:latin typeface="Arial"/>
              </a:rPr>
              <a:t>Sprawdzić listę ze schowka (git stash list)</a:t>
            </a:r>
            <a:endParaRPr lang="en-US" sz="2400" b="0" strike="noStrike" spc="-1" dirty="0">
              <a:solidFill>
                <a:srgbClr val="515151"/>
              </a:solidFill>
              <a:latin typeface="Arial"/>
              <a:ea typeface="Noto Sans CJK SC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pl-PL" sz="2400" b="0" strike="noStrike" spc="-1" dirty="0" smtClean="0">
                <a:solidFill>
                  <a:srgbClr val="515151"/>
                </a:solidFill>
                <a:latin typeface="Arial"/>
              </a:rPr>
              <a:t>Usunać ostatnie zmiany ze schowka</a:t>
            </a: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pl-PL" sz="2400" spc="-1" dirty="0" smtClean="0">
                <a:solidFill>
                  <a:srgbClr val="515151"/>
                </a:solidFill>
                <a:latin typeface="Arial"/>
                <a:ea typeface="Noto Sans CJK SC"/>
              </a:rPr>
              <a:t>Powtórzyć punkty 1-5 (z wyłączeniem 2), tym razem przywrócić zmiany (git stash apply)</a:t>
            </a:r>
            <a:endParaRPr lang="en-US" sz="2400" b="0" strike="noStrike" spc="-1" dirty="0">
              <a:solidFill>
                <a:srgbClr val="515151"/>
              </a:solidFill>
              <a:latin typeface="Arial"/>
              <a:ea typeface="Noto Sans CJK SC"/>
            </a:endParaRPr>
          </a:p>
        </p:txBody>
      </p:sp>
    </p:spTree>
    <p:extLst>
      <p:ext uri="{BB962C8B-B14F-4D97-AF65-F5344CB8AC3E}">
        <p14:creationId xmlns:p14="http://schemas.microsoft.com/office/powerpoint/2010/main" val="33640034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0" y="0"/>
            <a:ext cx="10894320" cy="96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l-PL" sz="3200" b="1" strike="noStrike" spc="-1" dirty="0" smtClean="0">
                <a:solidFill>
                  <a:srgbClr val="4A3D53"/>
                </a:solidFill>
                <a:latin typeface="Geometr212 BkCn BT"/>
              </a:rPr>
              <a:t>Merge i konflikty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838080" y="1755720"/>
            <a:ext cx="10043280" cy="107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 dirty="0" err="1">
                <a:solidFill>
                  <a:srgbClr val="515151"/>
                </a:solidFill>
                <a:latin typeface="Arial"/>
              </a:rPr>
              <a:t>git</a:t>
            </a:r>
            <a:r>
              <a:rPr lang="en-US" sz="2800" b="1" strike="noStrike" spc="-1" dirty="0">
                <a:solidFill>
                  <a:srgbClr val="515151"/>
                </a:solidFill>
                <a:latin typeface="Arial"/>
              </a:rPr>
              <a:t> </a:t>
            </a:r>
            <a:r>
              <a:rPr lang="pl-PL" sz="2800" b="1" strike="noStrike" spc="-1" dirty="0" smtClean="0">
                <a:solidFill>
                  <a:srgbClr val="515151"/>
                </a:solidFill>
                <a:latin typeface="Arial"/>
              </a:rPr>
              <a:t>merge &lt;branch_name&gt;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l-PL" sz="2400" b="0" strike="noStrike" spc="-1" dirty="0" smtClean="0">
                <a:solidFill>
                  <a:srgbClr val="515151"/>
                </a:solidFill>
                <a:latin typeface="Arial"/>
              </a:rPr>
              <a:t>Łączy aktualny branch z branch_name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2850480" y="6378120"/>
            <a:ext cx="6842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44843" y="3427372"/>
            <a:ext cx="9405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5400" dirty="0" smtClean="0">
                <a:solidFill>
                  <a:srgbClr val="FF0000"/>
                </a:solidFill>
              </a:rPr>
              <a:t>Uwaga!!! Możliwe konflikty!!</a:t>
            </a:r>
            <a:endParaRPr lang="en-US" sz="5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0" y="0"/>
            <a:ext cx="10894320" cy="96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 dirty="0" err="1">
                <a:solidFill>
                  <a:srgbClr val="4A3D53"/>
                </a:solidFill>
                <a:latin typeface="Geometr212 BkCn BT"/>
              </a:rPr>
              <a:t>Ćwiczenie</a:t>
            </a:r>
            <a:r>
              <a:rPr lang="en-US" sz="3200" b="1" strike="noStrike" spc="-1" dirty="0">
                <a:solidFill>
                  <a:srgbClr val="4A3D53"/>
                </a:solidFill>
                <a:latin typeface="Geometr212 BkCn BT"/>
              </a:rPr>
              <a:t> </a:t>
            </a:r>
            <a:r>
              <a:rPr lang="pl-PL" sz="3200" b="1" spc="-1" dirty="0">
                <a:solidFill>
                  <a:srgbClr val="4A3D53"/>
                </a:solidFill>
                <a:latin typeface="Geometr212 BkCn BT"/>
              </a:rPr>
              <a:t>5</a:t>
            </a:r>
            <a:r>
              <a:rPr lang="en-US" sz="3200" b="1" strike="noStrike" spc="-1" dirty="0" smtClean="0">
                <a:solidFill>
                  <a:srgbClr val="4A3D53"/>
                </a:solidFill>
                <a:latin typeface="Geometr212 BkCn BT"/>
              </a:rPr>
              <a:t> 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289440" y="1298520"/>
            <a:ext cx="10043280" cy="15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endParaRPr lang="en-US" sz="2400" b="0" strike="noStrike" spc="-1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2850480" y="6378120"/>
            <a:ext cx="6842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9" name="TextShape 4"/>
          <p:cNvSpPr txBox="1"/>
          <p:nvPr/>
        </p:nvSpPr>
        <p:spPr>
          <a:xfrm>
            <a:off x="439560" y="1371600"/>
            <a:ext cx="10899000" cy="246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pl-PL" sz="2400" spc="-1" dirty="0" smtClean="0">
                <a:solidFill>
                  <a:srgbClr val="515151"/>
                </a:solidFill>
                <a:latin typeface="Arial"/>
                <a:ea typeface="Noto Sans CJK SC"/>
              </a:rPr>
              <a:t>Stworzyć branch ala</a:t>
            </a: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pl-PL" sz="2400" spc="-1" dirty="0" smtClean="0">
                <a:solidFill>
                  <a:srgbClr val="515151"/>
                </a:solidFill>
                <a:latin typeface="Arial"/>
                <a:ea typeface="Noto Sans CJK SC"/>
              </a:rPr>
              <a:t>Sprawdzić, czy aktualny branch to master</a:t>
            </a:r>
            <a:endParaRPr lang="en-US" sz="2400" b="0" strike="noStrike" spc="-1" dirty="0">
              <a:solidFill>
                <a:srgbClr val="515151"/>
              </a:solidFill>
              <a:latin typeface="Arial"/>
              <a:ea typeface="Noto Sans CJK SC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pl-PL" sz="2400" b="0" strike="noStrike" spc="-1" dirty="0" smtClean="0">
                <a:solidFill>
                  <a:srgbClr val="515151"/>
                </a:solidFill>
                <a:latin typeface="Arial"/>
              </a:rPr>
              <a:t>Dodać plik ala.txt</a:t>
            </a:r>
            <a:endParaRPr lang="en-US" sz="2400" b="0" strike="noStrike" spc="-1" dirty="0">
              <a:solidFill>
                <a:srgbClr val="515151"/>
              </a:solidFill>
              <a:latin typeface="Arial"/>
              <a:ea typeface="Noto Sans CJK SC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pl-PL" sz="2400" spc="-1" dirty="0" smtClean="0">
                <a:solidFill>
                  <a:srgbClr val="515151"/>
                </a:solidFill>
                <a:latin typeface="Arial"/>
              </a:rPr>
              <a:t>Zacommitować go</a:t>
            </a:r>
            <a:endParaRPr lang="en-US" sz="2400" b="0" strike="noStrike" spc="-1" dirty="0">
              <a:solidFill>
                <a:srgbClr val="515151"/>
              </a:solidFill>
              <a:latin typeface="Arial"/>
              <a:ea typeface="Noto Sans CJK SC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pl-PL" sz="2400" b="0" strike="noStrike" spc="-1" dirty="0" smtClean="0">
                <a:solidFill>
                  <a:srgbClr val="515151"/>
                </a:solidFill>
                <a:latin typeface="Arial"/>
              </a:rPr>
              <a:t>Przełączyć się na branch ala</a:t>
            </a:r>
            <a:endParaRPr lang="en-US" sz="2400" b="0" strike="noStrike" spc="-1" dirty="0">
              <a:solidFill>
                <a:srgbClr val="515151"/>
              </a:solidFill>
              <a:latin typeface="Arial"/>
              <a:ea typeface="Noto Sans CJK SC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pl-PL" sz="2400" spc="-1" dirty="0" smtClean="0">
                <a:solidFill>
                  <a:srgbClr val="515151"/>
                </a:solidFill>
                <a:latin typeface="Arial"/>
              </a:rPr>
              <a:t>Dodać ponownie plik ala.txt i zacommitować</a:t>
            </a:r>
            <a:endParaRPr lang="en-US" sz="2400" b="0" strike="noStrike" spc="-1" dirty="0">
              <a:solidFill>
                <a:srgbClr val="515151"/>
              </a:solidFill>
              <a:latin typeface="Arial"/>
              <a:ea typeface="Noto Sans CJK SC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pl-PL" sz="2400" b="0" strike="noStrike" spc="-1" dirty="0" smtClean="0">
                <a:solidFill>
                  <a:srgbClr val="515151"/>
                </a:solidFill>
                <a:latin typeface="Arial"/>
              </a:rPr>
              <a:t>Przełączyć się z powrotem na master i wykonać merge (git merge ala)</a:t>
            </a: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pl-PL" sz="2400" spc="-1" dirty="0" smtClean="0">
                <a:solidFill>
                  <a:srgbClr val="515151"/>
                </a:solidFill>
                <a:latin typeface="Arial"/>
                <a:ea typeface="Noto Sans CJK SC"/>
              </a:rPr>
              <a:t>Rozwiązać konflikt i ponownie zacommitować plik (git commit –a)</a:t>
            </a: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pl-PL" sz="2400" b="0" strike="noStrike" spc="-1" dirty="0" smtClean="0">
                <a:solidFill>
                  <a:srgbClr val="515151"/>
                </a:solidFill>
                <a:latin typeface="Arial"/>
                <a:ea typeface="Noto Sans CJK SC"/>
              </a:rPr>
              <a:t>Sprawdzić logi (powinien być dodatkowy commit z mergem</a:t>
            </a:r>
            <a:endParaRPr lang="en-US" sz="2400" b="0" strike="noStrike" spc="-1" dirty="0">
              <a:solidFill>
                <a:srgbClr val="515151"/>
              </a:solidFill>
              <a:latin typeface="Arial"/>
              <a:ea typeface="Noto Sans CJK SC"/>
            </a:endParaRPr>
          </a:p>
        </p:txBody>
      </p:sp>
    </p:spTree>
    <p:extLst>
      <p:ext uri="{BB962C8B-B14F-4D97-AF65-F5344CB8AC3E}">
        <p14:creationId xmlns:p14="http://schemas.microsoft.com/office/powerpoint/2010/main" val="34065120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0" y="0"/>
            <a:ext cx="10894320" cy="96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l-PL" sz="3200" b="1" strike="noStrike" spc="-1" dirty="0" smtClean="0">
                <a:solidFill>
                  <a:srgbClr val="4A3D53"/>
                </a:solidFill>
                <a:latin typeface="Geometr212 BkCn BT"/>
              </a:rPr>
              <a:t>Praca ze zdalnym repozytorium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838080" y="1755720"/>
            <a:ext cx="10043280" cy="107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 dirty="0" err="1">
                <a:solidFill>
                  <a:srgbClr val="515151"/>
                </a:solidFill>
                <a:latin typeface="Arial"/>
              </a:rPr>
              <a:t>git</a:t>
            </a:r>
            <a:r>
              <a:rPr lang="en-US" sz="2800" b="1" strike="noStrike" spc="-1" dirty="0">
                <a:solidFill>
                  <a:srgbClr val="515151"/>
                </a:solidFill>
                <a:latin typeface="Arial"/>
              </a:rPr>
              <a:t> </a:t>
            </a:r>
            <a:r>
              <a:rPr lang="pl-PL" sz="2800" b="1" strike="noStrike" spc="-1" dirty="0" smtClean="0">
                <a:solidFill>
                  <a:srgbClr val="515151"/>
                </a:solidFill>
                <a:latin typeface="Arial"/>
              </a:rPr>
              <a:t>remote -v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l-PL" sz="2400" b="0" strike="noStrike" spc="-1" dirty="0" smtClean="0">
                <a:solidFill>
                  <a:srgbClr val="515151"/>
                </a:solidFill>
                <a:latin typeface="Arial"/>
              </a:rPr>
              <a:t>Wyświetla linki do zdalnego repozytorium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914400" y="3108960"/>
            <a:ext cx="9875520" cy="109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 dirty="0" err="1">
                <a:solidFill>
                  <a:srgbClr val="515151"/>
                </a:solidFill>
                <a:latin typeface="Arial"/>
              </a:rPr>
              <a:t>git</a:t>
            </a:r>
            <a:r>
              <a:rPr lang="en-US" sz="2800" b="1" strike="noStrike" spc="-1" dirty="0">
                <a:solidFill>
                  <a:srgbClr val="515151"/>
                </a:solidFill>
                <a:latin typeface="Arial"/>
              </a:rPr>
              <a:t> </a:t>
            </a:r>
            <a:r>
              <a:rPr lang="pl-PL" sz="2800" b="1" strike="noStrike" spc="-1" dirty="0" smtClean="0">
                <a:solidFill>
                  <a:srgbClr val="515151"/>
                </a:solidFill>
                <a:latin typeface="Arial"/>
              </a:rPr>
              <a:t>remote set-url origin &lt;link&gt;</a:t>
            </a:r>
            <a:endParaRPr lang="en-US" sz="2800" b="0" strike="noStrike" spc="-1" dirty="0">
              <a:solidFill>
                <a:srgbClr val="515151"/>
              </a:solidFill>
              <a:latin typeface="Arial"/>
              <a:ea typeface="Noto Sans CJK SC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l-PL" sz="2400" b="0" strike="noStrike" spc="-1" dirty="0" smtClean="0">
                <a:solidFill>
                  <a:srgbClr val="515151"/>
                </a:solidFill>
                <a:latin typeface="Arial"/>
              </a:rPr>
              <a:t>Ustawianie urla do zdalnego repozytorium</a:t>
            </a:r>
            <a:endParaRPr lang="en-US" sz="2400" b="0" strike="noStrike" spc="-1" dirty="0">
              <a:solidFill>
                <a:srgbClr val="515151"/>
              </a:solidFill>
              <a:latin typeface="Arial"/>
              <a:ea typeface="Noto Sans CJK SC"/>
            </a:endParaRPr>
          </a:p>
        </p:txBody>
      </p:sp>
      <p:sp>
        <p:nvSpPr>
          <p:cNvPr id="148" name="CustomShape 4"/>
          <p:cNvSpPr/>
          <p:nvPr/>
        </p:nvSpPr>
        <p:spPr>
          <a:xfrm>
            <a:off x="2850480" y="6378120"/>
            <a:ext cx="6842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0" y="0"/>
            <a:ext cx="10894320" cy="96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4A3D53"/>
                </a:solidFill>
                <a:latin typeface="Geometr212 BkCn BT"/>
              </a:rPr>
              <a:t>GIT - Agenda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838080" y="1755720"/>
            <a:ext cx="10514880" cy="452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15151"/>
                </a:solidFill>
                <a:latin typeface="Calibri Light"/>
              </a:rPr>
              <a:t>Rys historyczny</a:t>
            </a:r>
            <a:endParaRPr lang="en-US" sz="2800" b="0" strike="noStrike" spc="-1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15151"/>
                </a:solidFill>
                <a:latin typeface="Calibri Light"/>
              </a:rPr>
              <a:t>Podstawowe komendy</a:t>
            </a:r>
            <a:endParaRPr lang="en-US" sz="2800" b="0" strike="noStrike" spc="-1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15151"/>
                </a:solidFill>
                <a:latin typeface="Calibri Light"/>
              </a:rPr>
              <a:t>Poznanie popularnych serwisów</a:t>
            </a:r>
            <a:endParaRPr lang="en-US" sz="2800" b="0" strike="noStrike" spc="-1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15151"/>
                </a:solidFill>
                <a:latin typeface="Calibri Light"/>
              </a:rPr>
              <a:t>Zaawansowana obsługa</a:t>
            </a:r>
            <a:endParaRPr lang="en-US" sz="2800" b="0" strike="noStrike" spc="-1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15151"/>
                </a:solidFill>
                <a:latin typeface="Calibri Light"/>
              </a:rPr>
              <a:t>Nakładki graficzne</a:t>
            </a:r>
            <a:endParaRPr lang="en-US" sz="2800" b="0" strike="noStrike" spc="-1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15151"/>
                </a:solidFill>
                <a:latin typeface="Calibri Light"/>
              </a:rPr>
              <a:t>GitFlow</a:t>
            </a:r>
            <a:endParaRPr lang="en-US" sz="28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2850480" y="6377040"/>
            <a:ext cx="6842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0" y="0"/>
            <a:ext cx="10894320" cy="96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l-PL" sz="3200" b="1" strike="noStrike" spc="-1" dirty="0" smtClean="0">
                <a:solidFill>
                  <a:srgbClr val="4A3D53"/>
                </a:solidFill>
                <a:latin typeface="Geometr212 BkCn BT"/>
              </a:rPr>
              <a:t>Praca ze zdalnym repozytorium cd.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838080" y="1755720"/>
            <a:ext cx="10043280" cy="107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 dirty="0" err="1">
                <a:solidFill>
                  <a:srgbClr val="515151"/>
                </a:solidFill>
                <a:latin typeface="Arial"/>
              </a:rPr>
              <a:t>git</a:t>
            </a:r>
            <a:r>
              <a:rPr lang="en-US" sz="2800" b="1" strike="noStrike" spc="-1" dirty="0">
                <a:solidFill>
                  <a:srgbClr val="515151"/>
                </a:solidFill>
                <a:latin typeface="Arial"/>
              </a:rPr>
              <a:t> </a:t>
            </a:r>
            <a:r>
              <a:rPr lang="pl-PL" sz="2800" b="1" strike="noStrike" spc="-1" dirty="0" smtClean="0">
                <a:solidFill>
                  <a:srgbClr val="515151"/>
                </a:solidFill>
                <a:latin typeface="Arial"/>
              </a:rPr>
              <a:t>clone &lt;link&gt;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l-PL" sz="2400" b="0" strike="noStrike" spc="-1" dirty="0" smtClean="0">
                <a:solidFill>
                  <a:srgbClr val="515151"/>
                </a:solidFill>
                <a:latin typeface="Arial"/>
              </a:rPr>
              <a:t>Sklonowanie(ściągnięcie) zdalnego repo do lokalnego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914400" y="3108960"/>
            <a:ext cx="9875520" cy="109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 dirty="0" err="1">
                <a:solidFill>
                  <a:srgbClr val="515151"/>
                </a:solidFill>
                <a:latin typeface="Arial"/>
              </a:rPr>
              <a:t>git</a:t>
            </a:r>
            <a:r>
              <a:rPr lang="en-US" sz="2800" b="1" strike="noStrike" spc="-1" dirty="0">
                <a:solidFill>
                  <a:srgbClr val="515151"/>
                </a:solidFill>
                <a:latin typeface="Arial"/>
              </a:rPr>
              <a:t> </a:t>
            </a:r>
            <a:r>
              <a:rPr lang="pl-PL" sz="2800" b="1" strike="noStrike" spc="-1" dirty="0" smtClean="0">
                <a:solidFill>
                  <a:srgbClr val="515151"/>
                </a:solidFill>
                <a:latin typeface="Arial"/>
              </a:rPr>
              <a:t>fetch</a:t>
            </a:r>
            <a:endParaRPr lang="en-US" sz="2800" b="0" strike="noStrike" spc="-1" dirty="0">
              <a:solidFill>
                <a:srgbClr val="515151"/>
              </a:solidFill>
              <a:latin typeface="Arial"/>
              <a:ea typeface="Noto Sans CJK SC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l-PL" sz="2400" b="0" strike="noStrike" spc="-1" dirty="0" smtClean="0">
                <a:solidFill>
                  <a:srgbClr val="515151"/>
                </a:solidFill>
                <a:latin typeface="Arial"/>
              </a:rPr>
              <a:t>Sprawdzenie różnic pomiedzy repozytorium zdalnym i lokalnym</a:t>
            </a:r>
            <a:endParaRPr lang="en-US" sz="2400" b="0" strike="noStrike" spc="-1" dirty="0">
              <a:solidFill>
                <a:srgbClr val="515151"/>
              </a:solidFill>
              <a:latin typeface="Arial"/>
              <a:ea typeface="Noto Sans CJK SC"/>
            </a:endParaRPr>
          </a:p>
        </p:txBody>
      </p:sp>
      <p:sp>
        <p:nvSpPr>
          <p:cNvPr id="148" name="CustomShape 4"/>
          <p:cNvSpPr/>
          <p:nvPr/>
        </p:nvSpPr>
        <p:spPr>
          <a:xfrm>
            <a:off x="2850480" y="6378120"/>
            <a:ext cx="6842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6" name="TextShape 3"/>
          <p:cNvSpPr txBox="1"/>
          <p:nvPr/>
        </p:nvSpPr>
        <p:spPr>
          <a:xfrm>
            <a:off x="914400" y="4480560"/>
            <a:ext cx="9875520" cy="109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 dirty="0" err="1">
                <a:solidFill>
                  <a:srgbClr val="515151"/>
                </a:solidFill>
                <a:latin typeface="Arial"/>
              </a:rPr>
              <a:t>git</a:t>
            </a:r>
            <a:r>
              <a:rPr lang="en-US" sz="2800" b="1" strike="noStrike" spc="-1" dirty="0">
                <a:solidFill>
                  <a:srgbClr val="515151"/>
                </a:solidFill>
                <a:latin typeface="Arial"/>
              </a:rPr>
              <a:t> </a:t>
            </a:r>
            <a:r>
              <a:rPr lang="pl-PL" sz="2800" b="1" strike="noStrike" spc="-1" dirty="0" smtClean="0">
                <a:solidFill>
                  <a:srgbClr val="515151"/>
                </a:solidFill>
                <a:latin typeface="Arial"/>
              </a:rPr>
              <a:t>pull</a:t>
            </a:r>
            <a:endParaRPr lang="en-US" sz="2800" b="0" strike="noStrike" spc="-1" dirty="0">
              <a:solidFill>
                <a:srgbClr val="515151"/>
              </a:solidFill>
              <a:latin typeface="Arial"/>
              <a:ea typeface="Noto Sans CJK SC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l-PL" sz="2400" b="0" strike="noStrike" spc="-1" dirty="0" smtClean="0">
                <a:solidFill>
                  <a:srgbClr val="515151"/>
                </a:solidFill>
                <a:latin typeface="Arial"/>
              </a:rPr>
              <a:t>Ściągnięcie danych z repozytorium zdalnego do lokalnego</a:t>
            </a:r>
            <a:endParaRPr lang="en-US" sz="2400" b="0" strike="noStrike" spc="-1" dirty="0">
              <a:solidFill>
                <a:srgbClr val="515151"/>
              </a:solidFill>
              <a:latin typeface="Arial"/>
              <a:ea typeface="Noto Sans CJK SC"/>
            </a:endParaRPr>
          </a:p>
        </p:txBody>
      </p:sp>
    </p:spTree>
    <p:extLst>
      <p:ext uri="{BB962C8B-B14F-4D97-AF65-F5344CB8AC3E}">
        <p14:creationId xmlns:p14="http://schemas.microsoft.com/office/powerpoint/2010/main" val="11832644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0" y="0"/>
            <a:ext cx="10894320" cy="96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 dirty="0" err="1">
                <a:solidFill>
                  <a:srgbClr val="4A3D53"/>
                </a:solidFill>
                <a:latin typeface="Geometr212 BkCn BT"/>
              </a:rPr>
              <a:t>Ćwiczenie</a:t>
            </a:r>
            <a:r>
              <a:rPr lang="en-US" sz="3200" b="1" strike="noStrike" spc="-1" dirty="0">
                <a:solidFill>
                  <a:srgbClr val="4A3D53"/>
                </a:solidFill>
                <a:latin typeface="Geometr212 BkCn BT"/>
              </a:rPr>
              <a:t> </a:t>
            </a:r>
            <a:r>
              <a:rPr lang="pl-PL" sz="3200" b="1" strike="noStrike" spc="-1" dirty="0" smtClean="0">
                <a:solidFill>
                  <a:srgbClr val="4A3D53"/>
                </a:solidFill>
                <a:latin typeface="Geometr212 BkCn BT"/>
              </a:rPr>
              <a:t>6</a:t>
            </a:r>
            <a:r>
              <a:rPr lang="en-US" sz="3200" b="1" strike="noStrike" spc="-1" dirty="0" smtClean="0">
                <a:solidFill>
                  <a:srgbClr val="4A3D53"/>
                </a:solidFill>
                <a:latin typeface="Geometr212 BkCn BT"/>
              </a:rPr>
              <a:t> 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289440" y="1298520"/>
            <a:ext cx="10043280" cy="15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endParaRPr lang="en-US" sz="2400" b="0" strike="noStrike" spc="-1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2850480" y="6378120"/>
            <a:ext cx="6842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9" name="TextShape 4"/>
          <p:cNvSpPr txBox="1"/>
          <p:nvPr/>
        </p:nvSpPr>
        <p:spPr>
          <a:xfrm>
            <a:off x="439560" y="1371600"/>
            <a:ext cx="10899000" cy="246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pl-PL" sz="2400" spc="-1" dirty="0" smtClean="0">
                <a:solidFill>
                  <a:srgbClr val="515151"/>
                </a:solidFill>
                <a:latin typeface="Arial"/>
                <a:ea typeface="Noto Sans CJK SC"/>
              </a:rPr>
              <a:t>Założyć konto na </a:t>
            </a:r>
            <a:r>
              <a:rPr lang="pl-PL" sz="2400" spc="-1" dirty="0" smtClean="0">
                <a:solidFill>
                  <a:srgbClr val="515151"/>
                </a:solidFill>
                <a:latin typeface="Arial"/>
                <a:ea typeface="Noto Sans CJK SC"/>
                <a:hlinkClick r:id="rId2"/>
              </a:rPr>
              <a:t>http://www.github.com</a:t>
            </a:r>
            <a:endParaRPr lang="pl-PL" sz="2400" spc="-1" dirty="0" smtClean="0">
              <a:solidFill>
                <a:srgbClr val="515151"/>
              </a:solidFill>
              <a:latin typeface="Arial"/>
              <a:ea typeface="Noto Sans CJK SC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pl-PL" sz="2400" spc="-1" dirty="0" smtClean="0">
                <a:solidFill>
                  <a:srgbClr val="515151"/>
                </a:solidFill>
                <a:latin typeface="Arial"/>
                <a:ea typeface="Noto Sans CJK SC"/>
              </a:rPr>
              <a:t>Stworzyć repozytorium git_tutorial z plikiem README.md</a:t>
            </a: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pl-PL" sz="2400" spc="-1" dirty="0" smtClean="0">
                <a:solidFill>
                  <a:srgbClr val="515151"/>
                </a:solidFill>
                <a:latin typeface="Arial"/>
                <a:ea typeface="Noto Sans CJK SC"/>
              </a:rPr>
              <a:t>Dodać link do repozytorium zdalnego do lokalnego (git remote)</a:t>
            </a: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pl-PL" sz="2400" spc="-1" dirty="0" smtClean="0">
                <a:solidFill>
                  <a:srgbClr val="515151"/>
                </a:solidFill>
                <a:latin typeface="Arial"/>
                <a:ea typeface="Noto Sans CJK SC"/>
              </a:rPr>
              <a:t>Zaktualizować repozytorium lokalne (git pull)</a:t>
            </a: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endParaRPr lang="pl-PL" sz="2400" spc="-1" dirty="0" smtClean="0">
              <a:solidFill>
                <a:srgbClr val="515151"/>
              </a:solidFill>
              <a:latin typeface="Arial"/>
              <a:ea typeface="Noto Sans CJK SC"/>
            </a:endParaRPr>
          </a:p>
        </p:txBody>
      </p:sp>
    </p:spTree>
    <p:extLst>
      <p:ext uri="{BB962C8B-B14F-4D97-AF65-F5344CB8AC3E}">
        <p14:creationId xmlns:p14="http://schemas.microsoft.com/office/powerpoint/2010/main" val="32113740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0" y="0"/>
            <a:ext cx="10894320" cy="96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4A3D53"/>
                </a:solidFill>
                <a:latin typeface="Geometr212 BkCn BT"/>
              </a:rPr>
              <a:t>Rodzaje git push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838080" y="1755720"/>
            <a:ext cx="10043280" cy="107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 dirty="0" err="1">
                <a:solidFill>
                  <a:srgbClr val="515151"/>
                </a:solidFill>
                <a:latin typeface="Arial"/>
              </a:rPr>
              <a:t>git</a:t>
            </a:r>
            <a:r>
              <a:rPr lang="en-US" sz="2800" b="1" strike="noStrike" spc="-1" dirty="0">
                <a:solidFill>
                  <a:srgbClr val="515151"/>
                </a:solidFill>
                <a:latin typeface="Arial"/>
              </a:rPr>
              <a:t> push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l-PL" sz="2400" b="0" strike="noStrike" spc="-1" dirty="0" smtClean="0">
                <a:solidFill>
                  <a:srgbClr val="515151"/>
                </a:solidFill>
                <a:latin typeface="Arial"/>
              </a:rPr>
              <a:t>Przesłanie </a:t>
            </a:r>
            <a:r>
              <a:rPr lang="pl-PL" sz="2400" spc="-1" dirty="0" smtClean="0">
                <a:solidFill>
                  <a:srgbClr val="515151"/>
                </a:solidFill>
                <a:latin typeface="Arial"/>
              </a:rPr>
              <a:t>zmian do repozytorium zdalnego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914400" y="3108960"/>
            <a:ext cx="9875520" cy="109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515151"/>
                </a:solidFill>
                <a:latin typeface="Arial"/>
              </a:rPr>
              <a:t>git push -f</a:t>
            </a:r>
            <a:endParaRPr lang="en-US" sz="2800" b="0" strike="noStrike" spc="-1">
              <a:solidFill>
                <a:srgbClr val="515151"/>
              </a:solidFill>
              <a:latin typeface="Arial"/>
              <a:ea typeface="Noto Sans CJK SC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</a:rPr>
              <a:t>Nadpisywanie zdalnego repozytorium (tylko dla konkretnego brancha)</a:t>
            </a:r>
            <a:endParaRPr lang="en-US" sz="2400" b="0" strike="noStrike" spc="-1">
              <a:solidFill>
                <a:srgbClr val="515151"/>
              </a:solidFill>
              <a:latin typeface="Arial"/>
              <a:ea typeface="Noto Sans CJK SC"/>
            </a:endParaRPr>
          </a:p>
        </p:txBody>
      </p:sp>
      <p:sp>
        <p:nvSpPr>
          <p:cNvPr id="148" name="CustomShape 4"/>
          <p:cNvSpPr/>
          <p:nvPr/>
        </p:nvSpPr>
        <p:spPr>
          <a:xfrm>
            <a:off x="2850480" y="6378120"/>
            <a:ext cx="6842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9" name="TextShape 5"/>
          <p:cNvSpPr txBox="1"/>
          <p:nvPr/>
        </p:nvSpPr>
        <p:spPr>
          <a:xfrm>
            <a:off x="914400" y="4297680"/>
            <a:ext cx="9875520" cy="1371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515151"/>
                </a:solidFill>
                <a:latin typeface="Arial"/>
              </a:rPr>
              <a:t>git push --set-upstream origin &lt;branch_name&gt;</a:t>
            </a:r>
            <a:endParaRPr lang="en-US" sz="2800" b="0" strike="noStrike" spc="-1">
              <a:solidFill>
                <a:srgbClr val="515151"/>
              </a:solidFill>
              <a:latin typeface="Arial"/>
              <a:ea typeface="Noto Sans CJK SC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</a:rPr>
              <a:t>Przesłanie zmian do zdalnego repozytorium z utworzeniem brancha </a:t>
            </a:r>
            <a:endParaRPr lang="en-US" sz="2400" b="0" strike="noStrike" spc="-1">
              <a:solidFill>
                <a:srgbClr val="515151"/>
              </a:solidFill>
              <a:latin typeface="Arial"/>
              <a:ea typeface="Noto Sans CJK SC"/>
            </a:endParaRPr>
          </a:p>
        </p:txBody>
      </p:sp>
    </p:spTree>
    <p:extLst>
      <p:ext uri="{BB962C8B-B14F-4D97-AF65-F5344CB8AC3E}">
        <p14:creationId xmlns:p14="http://schemas.microsoft.com/office/powerpoint/2010/main" val="17999898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0" y="0"/>
            <a:ext cx="10894320" cy="96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 dirty="0" err="1" smtClean="0">
                <a:solidFill>
                  <a:srgbClr val="4A3D53"/>
                </a:solidFill>
                <a:latin typeface="Geometr212 BkCn BT"/>
              </a:rPr>
              <a:t>Ćwiczenie</a:t>
            </a:r>
            <a:r>
              <a:rPr lang="pl-PL" sz="3200" b="1" strike="noStrike" spc="-1" dirty="0" smtClean="0">
                <a:solidFill>
                  <a:srgbClr val="4A3D53"/>
                </a:solidFill>
                <a:latin typeface="Geometr212 BkCn BT"/>
              </a:rPr>
              <a:t> 7</a:t>
            </a:r>
            <a:r>
              <a:rPr lang="en-US" sz="3200" b="1" strike="noStrike" spc="-1" dirty="0" smtClean="0">
                <a:solidFill>
                  <a:srgbClr val="4A3D53"/>
                </a:solidFill>
                <a:latin typeface="Geometr212 BkCn BT"/>
              </a:rPr>
              <a:t>  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289440" y="1298520"/>
            <a:ext cx="10043280" cy="15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endParaRPr lang="en-US" sz="2400" b="0" strike="noStrike" spc="-1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2850480" y="6378120"/>
            <a:ext cx="6842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9" name="TextShape 4"/>
          <p:cNvSpPr txBox="1"/>
          <p:nvPr/>
        </p:nvSpPr>
        <p:spPr>
          <a:xfrm>
            <a:off x="439560" y="1371600"/>
            <a:ext cx="10899000" cy="246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pl-PL" sz="2400" spc="-1" dirty="0" smtClean="0">
                <a:solidFill>
                  <a:srgbClr val="515151"/>
                </a:solidFill>
                <a:latin typeface="Arial"/>
                <a:ea typeface="Noto Sans CJK SC"/>
              </a:rPr>
              <a:t>Przesłać dotychczasowe zmiany do zdalnego repozytorium (git push)</a:t>
            </a:r>
            <a:endParaRPr lang="pl-PL" sz="2400" spc="-1" dirty="0" smtClean="0">
              <a:solidFill>
                <a:srgbClr val="515151"/>
              </a:solidFill>
              <a:latin typeface="Arial"/>
              <a:ea typeface="Noto Sans CJK SC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pl-PL" sz="2400" spc="-1" dirty="0" smtClean="0">
                <a:solidFill>
                  <a:srgbClr val="515151"/>
                </a:solidFill>
                <a:latin typeface="Arial"/>
                <a:ea typeface="Noto Sans CJK SC"/>
              </a:rPr>
              <a:t>Stworzyć </a:t>
            </a:r>
            <a:r>
              <a:rPr lang="pl-PL" sz="2400" spc="-1" dirty="0" smtClean="0">
                <a:solidFill>
                  <a:srgbClr val="515151"/>
                </a:solidFill>
                <a:latin typeface="Arial"/>
                <a:ea typeface="Noto Sans CJK SC"/>
              </a:rPr>
              <a:t>nowy branch my_new_branch i przełączyć się na niego </a:t>
            </a:r>
            <a:endParaRPr lang="pl-PL" sz="2400" spc="-1" dirty="0" smtClean="0">
              <a:solidFill>
                <a:srgbClr val="515151"/>
              </a:solidFill>
              <a:latin typeface="Arial"/>
              <a:ea typeface="Noto Sans CJK SC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pl-PL" sz="2400" spc="-1" dirty="0" smtClean="0">
                <a:solidFill>
                  <a:srgbClr val="515151"/>
                </a:solidFill>
                <a:latin typeface="Arial"/>
                <a:ea typeface="Noto Sans CJK SC"/>
              </a:rPr>
              <a:t>Dodać </a:t>
            </a:r>
            <a:r>
              <a:rPr lang="pl-PL" sz="2400" spc="-1" dirty="0" smtClean="0">
                <a:solidFill>
                  <a:srgbClr val="515151"/>
                </a:solidFill>
                <a:latin typeface="Arial"/>
                <a:ea typeface="Noto Sans CJK SC"/>
              </a:rPr>
              <a:t>dowolny nowy plik, zacommitować lokalnie</a:t>
            </a:r>
            <a:endParaRPr lang="pl-PL" sz="2400" spc="-1" dirty="0" smtClean="0">
              <a:solidFill>
                <a:srgbClr val="515151"/>
              </a:solidFill>
              <a:latin typeface="Arial"/>
              <a:ea typeface="Noto Sans CJK SC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pl-PL" sz="2400" spc="-1" dirty="0" smtClean="0">
                <a:solidFill>
                  <a:srgbClr val="515151"/>
                </a:solidFill>
                <a:latin typeface="Arial"/>
                <a:ea typeface="Noto Sans CJK SC"/>
              </a:rPr>
              <a:t>Spróbować ponownie przesłać do zdalnego repozytorium</a:t>
            </a: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pl-PL" sz="2400" spc="-1" dirty="0" smtClean="0">
                <a:solidFill>
                  <a:srgbClr val="515151"/>
                </a:solidFill>
                <a:latin typeface="Arial"/>
                <a:ea typeface="Noto Sans CJK SC"/>
              </a:rPr>
              <a:t>Przesłać do zdalnego repo z utworzeniem nowego brancha</a:t>
            </a:r>
            <a:endParaRPr lang="pl-PL" sz="2400" spc="-1" dirty="0" smtClean="0">
              <a:solidFill>
                <a:srgbClr val="515151"/>
              </a:solidFill>
              <a:latin typeface="Arial"/>
              <a:ea typeface="Noto Sans CJK SC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endParaRPr lang="pl-PL" sz="2400" spc="-1" dirty="0" smtClean="0">
              <a:solidFill>
                <a:srgbClr val="515151"/>
              </a:solidFill>
              <a:latin typeface="Arial"/>
              <a:ea typeface="Noto Sans CJK SC"/>
            </a:endParaRPr>
          </a:p>
        </p:txBody>
      </p:sp>
    </p:spTree>
    <p:extLst>
      <p:ext uri="{BB962C8B-B14F-4D97-AF65-F5344CB8AC3E}">
        <p14:creationId xmlns:p14="http://schemas.microsoft.com/office/powerpoint/2010/main" val="33772967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0" y="0"/>
            <a:ext cx="10894320" cy="96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l-PL" sz="3200" b="1" spc="-1" dirty="0" smtClean="0">
                <a:solidFill>
                  <a:srgbClr val="4A3D53"/>
                </a:solidFill>
                <a:latin typeface="Geometr212 BkCn BT"/>
              </a:rPr>
              <a:t>Etykiety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838080" y="1755720"/>
            <a:ext cx="10043280" cy="64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l-PL" sz="2800" b="1" strike="noStrike" spc="-1" dirty="0" smtClean="0">
                <a:solidFill>
                  <a:srgbClr val="515151"/>
                </a:solidFill>
                <a:latin typeface="Arial"/>
              </a:rPr>
              <a:t>Tag </a:t>
            </a:r>
            <a:r>
              <a:rPr lang="pl-PL" sz="2800" strike="noStrike" spc="-1" dirty="0" smtClean="0">
                <a:solidFill>
                  <a:srgbClr val="515151"/>
                </a:solidFill>
                <a:latin typeface="Arial"/>
              </a:rPr>
              <a:t>– odnośnik do specyfinczego punktu w historii projektu</a:t>
            </a:r>
            <a:endParaRPr lang="pl-PL" sz="2800" b="1" strike="noStrike" spc="-1" dirty="0" smtClean="0">
              <a:solidFill>
                <a:srgbClr val="515151"/>
              </a:solidFill>
              <a:latin typeface="Arial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914400" y="2491559"/>
            <a:ext cx="9875520" cy="37158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l-PL" sz="2800" spc="-1" dirty="0" smtClean="0">
                <a:solidFill>
                  <a:srgbClr val="515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Rodzaje tagów:</a:t>
            </a: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pl-PL" sz="2800" spc="-1" dirty="0" smtClean="0">
                <a:solidFill>
                  <a:srgbClr val="515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lightweight – </a:t>
            </a:r>
            <a:r>
              <a:rPr lang="pl-PL" sz="2400" spc="-1" dirty="0" smtClean="0">
                <a:solidFill>
                  <a:srgbClr val="515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podstawowy typ taga, zalecany jako prywatny</a:t>
            </a: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pl-PL" sz="2800" spc="-1" dirty="0">
                <a:solidFill>
                  <a:srgbClr val="515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l-PL" sz="2800" spc="-1" dirty="0" smtClean="0">
                <a:solidFill>
                  <a:srgbClr val="515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nnotated – </a:t>
            </a:r>
            <a:r>
              <a:rPr lang="pl-PL" sz="2400" spc="-1" dirty="0" smtClean="0">
                <a:solidFill>
                  <a:srgbClr val="515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rozszerzony tag, zawierający dodatkowe informacje (nazwa osoby tagującej, email, data itp)</a:t>
            </a:r>
            <a:endParaRPr lang="en-US" sz="2400" spc="-1" dirty="0">
              <a:solidFill>
                <a:srgbClr val="5151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CustomShape 4"/>
          <p:cNvSpPr/>
          <p:nvPr/>
        </p:nvSpPr>
        <p:spPr>
          <a:xfrm>
            <a:off x="2850480" y="6378120"/>
            <a:ext cx="6842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00300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0" y="0"/>
            <a:ext cx="10894320" cy="96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l-PL" sz="3200" b="1" spc="-1" dirty="0" smtClean="0">
                <a:solidFill>
                  <a:srgbClr val="4A3D53"/>
                </a:solidFill>
                <a:latin typeface="Geometr212 BkCn BT"/>
              </a:rPr>
              <a:t>Etykiety cd.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732571" y="1745059"/>
            <a:ext cx="10284189" cy="10787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 dirty="0" err="1">
                <a:solidFill>
                  <a:srgbClr val="515151"/>
                </a:solidFill>
                <a:latin typeface="Arial"/>
              </a:rPr>
              <a:t>git</a:t>
            </a:r>
            <a:r>
              <a:rPr lang="en-US" sz="2800" b="1" strike="noStrike" spc="-1" dirty="0">
                <a:solidFill>
                  <a:srgbClr val="515151"/>
                </a:solidFill>
                <a:latin typeface="Arial"/>
              </a:rPr>
              <a:t> </a:t>
            </a:r>
            <a:r>
              <a:rPr lang="pl-PL" sz="2800" b="1" strike="noStrike" spc="-1" dirty="0" smtClean="0">
                <a:solidFill>
                  <a:srgbClr val="515151"/>
                </a:solidFill>
                <a:latin typeface="Arial"/>
              </a:rPr>
              <a:t>tag 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l-PL" sz="2400" b="0" strike="noStrike" spc="-1" dirty="0" smtClean="0">
                <a:solidFill>
                  <a:srgbClr val="515151"/>
                </a:solidFill>
                <a:latin typeface="Arial"/>
              </a:rPr>
              <a:t>Wyświetla listę tagów</a:t>
            </a:r>
          </a:p>
        </p:txBody>
      </p:sp>
      <p:sp>
        <p:nvSpPr>
          <p:cNvPr id="147" name="TextShape 3"/>
          <p:cNvSpPr txBox="1"/>
          <p:nvPr/>
        </p:nvSpPr>
        <p:spPr>
          <a:xfrm>
            <a:off x="838079" y="3909240"/>
            <a:ext cx="9875520" cy="109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pc="-1" dirty="0" err="1" smtClean="0">
                <a:solidFill>
                  <a:srgbClr val="515151"/>
                </a:solidFill>
              </a:rPr>
              <a:t>git</a:t>
            </a:r>
            <a:r>
              <a:rPr lang="en-US" sz="2800" b="1" spc="-1" dirty="0" smtClean="0">
                <a:solidFill>
                  <a:srgbClr val="515151"/>
                </a:solidFill>
              </a:rPr>
              <a:t> </a:t>
            </a:r>
            <a:r>
              <a:rPr lang="pl-PL" sz="2800" b="1" spc="-1" dirty="0" smtClean="0">
                <a:solidFill>
                  <a:srgbClr val="515151"/>
                </a:solidFill>
              </a:rPr>
              <a:t>tag &lt;tag_name&gt;</a:t>
            </a:r>
            <a:endParaRPr lang="en-US" sz="2800" spc="-1" dirty="0" smtClean="0"/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l-PL" sz="2400" spc="-1" dirty="0" smtClean="0">
                <a:solidFill>
                  <a:srgbClr val="515151"/>
                </a:solidFill>
              </a:rPr>
              <a:t>Utworzenie </a:t>
            </a:r>
            <a:r>
              <a:rPr lang="pl-PL" sz="2400" spc="-1" dirty="0">
                <a:solidFill>
                  <a:srgbClr val="515151"/>
                </a:solidFill>
              </a:rPr>
              <a:t>lightweight tag</a:t>
            </a:r>
            <a:endParaRPr lang="en-US" sz="2400" spc="-1" dirty="0"/>
          </a:p>
        </p:txBody>
      </p:sp>
      <p:sp>
        <p:nvSpPr>
          <p:cNvPr id="148" name="CustomShape 4"/>
          <p:cNvSpPr/>
          <p:nvPr/>
        </p:nvSpPr>
        <p:spPr>
          <a:xfrm>
            <a:off x="2850480" y="6378120"/>
            <a:ext cx="6842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9" name="TextShape 5"/>
          <p:cNvSpPr txBox="1"/>
          <p:nvPr/>
        </p:nvSpPr>
        <p:spPr>
          <a:xfrm>
            <a:off x="838079" y="5001425"/>
            <a:ext cx="9875520" cy="10425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pc="-1" dirty="0" err="1">
                <a:solidFill>
                  <a:srgbClr val="515151"/>
                </a:solidFill>
              </a:rPr>
              <a:t>git</a:t>
            </a:r>
            <a:r>
              <a:rPr lang="en-US" sz="2800" b="1" spc="-1" dirty="0">
                <a:solidFill>
                  <a:srgbClr val="515151"/>
                </a:solidFill>
              </a:rPr>
              <a:t> </a:t>
            </a:r>
            <a:r>
              <a:rPr lang="pl-PL" sz="2800" b="1" spc="-1" dirty="0">
                <a:solidFill>
                  <a:srgbClr val="515151"/>
                </a:solidFill>
              </a:rPr>
              <a:t>tag –a &lt;tag_name&gt;</a:t>
            </a:r>
            <a:endParaRPr lang="en-US" sz="2800" spc="-1" dirty="0">
              <a:solidFill>
                <a:srgbClr val="515151"/>
              </a:solidFill>
              <a:ea typeface="Noto Sans CJK SC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l-PL" sz="2400" spc="-1" dirty="0">
                <a:solidFill>
                  <a:srgbClr val="515151"/>
                </a:solidFill>
              </a:rPr>
              <a:t>Utworzenie annotated tag</a:t>
            </a:r>
            <a:endParaRPr lang="en-US" sz="2400" spc="-1" dirty="0">
              <a:solidFill>
                <a:srgbClr val="515151"/>
              </a:solidFill>
              <a:ea typeface="Noto Sans CJK SC"/>
            </a:endParaRPr>
          </a:p>
        </p:txBody>
      </p:sp>
      <p:sp>
        <p:nvSpPr>
          <p:cNvPr id="7" name="TextShape 3"/>
          <p:cNvSpPr txBox="1"/>
          <p:nvPr/>
        </p:nvSpPr>
        <p:spPr>
          <a:xfrm>
            <a:off x="838079" y="2804553"/>
            <a:ext cx="9875520" cy="109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pc="-1" dirty="0" err="1" smtClean="0">
                <a:solidFill>
                  <a:srgbClr val="515151"/>
                </a:solidFill>
              </a:rPr>
              <a:t>git</a:t>
            </a:r>
            <a:r>
              <a:rPr lang="en-US" sz="2800" b="1" spc="-1" dirty="0" smtClean="0">
                <a:solidFill>
                  <a:srgbClr val="515151"/>
                </a:solidFill>
              </a:rPr>
              <a:t> </a:t>
            </a:r>
            <a:r>
              <a:rPr lang="pl-PL" sz="2800" b="1" spc="-1" dirty="0" smtClean="0">
                <a:solidFill>
                  <a:srgbClr val="515151"/>
                </a:solidFill>
              </a:rPr>
              <a:t>tag –l &lt;wildcard&gt;</a:t>
            </a:r>
            <a:endParaRPr lang="en-US" sz="2800" spc="-1" dirty="0" smtClean="0"/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l-PL" sz="2400" spc="-1" dirty="0" smtClean="0">
                <a:solidFill>
                  <a:srgbClr val="515151"/>
                </a:solidFill>
              </a:rPr>
              <a:t>Umożliwia wyszukiwanie po nazwach z wykorzystaniem metaznaków</a:t>
            </a:r>
            <a:endParaRPr lang="en-US" sz="2400" spc="-1" dirty="0"/>
          </a:p>
        </p:txBody>
      </p:sp>
    </p:spTree>
    <p:extLst>
      <p:ext uri="{BB962C8B-B14F-4D97-AF65-F5344CB8AC3E}">
        <p14:creationId xmlns:p14="http://schemas.microsoft.com/office/powerpoint/2010/main" val="35067132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0" y="0"/>
            <a:ext cx="10894320" cy="96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l-PL" sz="3200" b="1" spc="-1" dirty="0" smtClean="0">
                <a:solidFill>
                  <a:srgbClr val="4A3D53"/>
                </a:solidFill>
                <a:latin typeface="Geometr212 BkCn BT"/>
              </a:rPr>
              <a:t>Etykiety cd.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732571" y="1745059"/>
            <a:ext cx="10284189" cy="10787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 dirty="0" err="1">
                <a:solidFill>
                  <a:srgbClr val="515151"/>
                </a:solidFill>
                <a:latin typeface="Arial"/>
              </a:rPr>
              <a:t>git</a:t>
            </a:r>
            <a:r>
              <a:rPr lang="en-US" sz="2800" b="1" strike="noStrike" spc="-1" dirty="0">
                <a:solidFill>
                  <a:srgbClr val="515151"/>
                </a:solidFill>
                <a:latin typeface="Arial"/>
              </a:rPr>
              <a:t> </a:t>
            </a:r>
            <a:r>
              <a:rPr lang="pl-PL" sz="2800" b="1" strike="noStrike" spc="-1" dirty="0" smtClean="0">
                <a:solidFill>
                  <a:srgbClr val="515151"/>
                </a:solidFill>
                <a:latin typeface="Arial"/>
              </a:rPr>
              <a:t>tag &lt;tag_name&gt; &lt;commit_hash&gt;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l-PL" sz="2400" b="0" strike="noStrike" spc="-1" dirty="0" smtClean="0">
                <a:solidFill>
                  <a:srgbClr val="515151"/>
                </a:solidFill>
                <a:latin typeface="Arial"/>
              </a:rPr>
              <a:t>Umożliwia przypisanie taga do konkretnego commita</a:t>
            </a:r>
          </a:p>
        </p:txBody>
      </p:sp>
      <p:sp>
        <p:nvSpPr>
          <p:cNvPr id="147" name="TextShape 3"/>
          <p:cNvSpPr txBox="1"/>
          <p:nvPr/>
        </p:nvSpPr>
        <p:spPr>
          <a:xfrm>
            <a:off x="838079" y="3909240"/>
            <a:ext cx="9875520" cy="109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pc="-1" dirty="0" err="1" smtClean="0">
                <a:solidFill>
                  <a:srgbClr val="515151"/>
                </a:solidFill>
              </a:rPr>
              <a:t>git</a:t>
            </a:r>
            <a:r>
              <a:rPr lang="en-US" sz="2800" b="1" spc="-1" dirty="0" smtClean="0">
                <a:solidFill>
                  <a:srgbClr val="515151"/>
                </a:solidFill>
              </a:rPr>
              <a:t> </a:t>
            </a:r>
            <a:r>
              <a:rPr lang="pl-PL" sz="2800" b="1" spc="-1" dirty="0" smtClean="0">
                <a:solidFill>
                  <a:srgbClr val="515151"/>
                </a:solidFill>
              </a:rPr>
              <a:t>checkout &lt;tag_name&gt;</a:t>
            </a:r>
            <a:endParaRPr lang="en-US" sz="2800" spc="-1" dirty="0" smtClean="0"/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l-PL" sz="2400" spc="-1" dirty="0" smtClean="0">
                <a:solidFill>
                  <a:srgbClr val="515151"/>
                </a:solidFill>
              </a:rPr>
              <a:t>Przełączenie się na konkretnego taga</a:t>
            </a:r>
            <a:endParaRPr lang="en-US" sz="2400" spc="-1" dirty="0"/>
          </a:p>
        </p:txBody>
      </p:sp>
      <p:sp>
        <p:nvSpPr>
          <p:cNvPr id="148" name="CustomShape 4"/>
          <p:cNvSpPr/>
          <p:nvPr/>
        </p:nvSpPr>
        <p:spPr>
          <a:xfrm>
            <a:off x="2850480" y="6378120"/>
            <a:ext cx="6842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9" name="TextShape 5"/>
          <p:cNvSpPr txBox="1"/>
          <p:nvPr/>
        </p:nvSpPr>
        <p:spPr>
          <a:xfrm>
            <a:off x="838079" y="5006519"/>
            <a:ext cx="9875520" cy="1244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l-PL" sz="3200" b="1" spc="-1" dirty="0" smtClean="0">
                <a:solidFill>
                  <a:srgbClr val="FF0000"/>
                </a:solidFill>
                <a:ea typeface="Noto Sans CJK SC"/>
              </a:rPr>
              <a:t>Uwaga !! </a:t>
            </a:r>
            <a:r>
              <a:rPr lang="pl-PL" sz="2400" b="1" spc="-1" dirty="0" smtClean="0">
                <a:solidFill>
                  <a:srgbClr val="FF0000"/>
                </a:solidFill>
                <a:ea typeface="Noto Sans CJK SC"/>
              </a:rPr>
              <a:t>– </a:t>
            </a:r>
            <a:r>
              <a:rPr lang="pl-PL" sz="2400" spc="-1" dirty="0" smtClean="0">
                <a:solidFill>
                  <a:srgbClr val="FF0000"/>
                </a:solidFill>
                <a:ea typeface="Noto Sans CJK SC"/>
              </a:rPr>
              <a:t>wykonane commity będą odłączone (dostępne będą tylko poprzez odwołanie do hasha – powinno się utworzyć nowego brancha przed commitowaniem zmian)</a:t>
            </a:r>
            <a:endParaRPr lang="en-US" sz="2400" spc="-1" dirty="0">
              <a:solidFill>
                <a:srgbClr val="FF0000"/>
              </a:solidFill>
              <a:ea typeface="Noto Sans CJK SC"/>
            </a:endParaRPr>
          </a:p>
        </p:txBody>
      </p:sp>
      <p:sp>
        <p:nvSpPr>
          <p:cNvPr id="7" name="TextShape 3"/>
          <p:cNvSpPr txBox="1"/>
          <p:nvPr/>
        </p:nvSpPr>
        <p:spPr>
          <a:xfrm>
            <a:off x="838079" y="2804553"/>
            <a:ext cx="9875520" cy="109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pc="-1" dirty="0" err="1" smtClean="0">
                <a:solidFill>
                  <a:srgbClr val="515151"/>
                </a:solidFill>
              </a:rPr>
              <a:t>git</a:t>
            </a:r>
            <a:r>
              <a:rPr lang="en-US" sz="2800" b="1" spc="-1" dirty="0" smtClean="0">
                <a:solidFill>
                  <a:srgbClr val="515151"/>
                </a:solidFill>
              </a:rPr>
              <a:t> </a:t>
            </a:r>
            <a:r>
              <a:rPr lang="pl-PL" sz="2800" b="1" spc="-1" dirty="0" smtClean="0">
                <a:solidFill>
                  <a:srgbClr val="515151"/>
                </a:solidFill>
              </a:rPr>
              <a:t>tag </a:t>
            </a:r>
            <a:r>
              <a:rPr lang="pl-PL" sz="2800" b="1" spc="-1" dirty="0">
                <a:solidFill>
                  <a:srgbClr val="515151"/>
                </a:solidFill>
              </a:rPr>
              <a:t>–f &lt;tag_name&gt; &lt;commit_hash&gt;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l-PL" sz="2400" spc="-1" dirty="0">
                <a:solidFill>
                  <a:srgbClr val="515151"/>
                </a:solidFill>
              </a:rPr>
              <a:t>Umożliwia zastąpienie taga innym</a:t>
            </a:r>
          </a:p>
        </p:txBody>
      </p:sp>
    </p:spTree>
    <p:extLst>
      <p:ext uri="{BB962C8B-B14F-4D97-AF65-F5344CB8AC3E}">
        <p14:creationId xmlns:p14="http://schemas.microsoft.com/office/powerpoint/2010/main" val="21609580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0" y="0"/>
            <a:ext cx="10894320" cy="96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l-PL" sz="3200" b="1" spc="-1" dirty="0" smtClean="0">
                <a:solidFill>
                  <a:srgbClr val="4A3D53"/>
                </a:solidFill>
                <a:latin typeface="Geometr212 BkCn BT"/>
              </a:rPr>
              <a:t>Etykiety cd.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732571" y="1745059"/>
            <a:ext cx="10284189" cy="10787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 dirty="0" err="1">
                <a:solidFill>
                  <a:srgbClr val="515151"/>
                </a:solidFill>
                <a:latin typeface="Arial"/>
              </a:rPr>
              <a:t>git</a:t>
            </a:r>
            <a:r>
              <a:rPr lang="en-US" sz="2800" b="1" strike="noStrike" spc="-1" dirty="0">
                <a:solidFill>
                  <a:srgbClr val="515151"/>
                </a:solidFill>
                <a:latin typeface="Arial"/>
              </a:rPr>
              <a:t> </a:t>
            </a:r>
            <a:r>
              <a:rPr lang="pl-PL" sz="2800" b="1" strike="noStrike" spc="-1" dirty="0" smtClean="0">
                <a:solidFill>
                  <a:srgbClr val="515151"/>
                </a:solidFill>
                <a:latin typeface="Arial"/>
              </a:rPr>
              <a:t>tag –d &lt;tag_name&gt;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l-PL" sz="2400" b="0" strike="noStrike" spc="-1" dirty="0" smtClean="0">
                <a:solidFill>
                  <a:srgbClr val="515151"/>
                </a:solidFill>
                <a:latin typeface="Arial"/>
              </a:rPr>
              <a:t>Usuwa taga</a:t>
            </a:r>
          </a:p>
        </p:txBody>
      </p:sp>
      <p:sp>
        <p:nvSpPr>
          <p:cNvPr id="147" name="TextShape 3"/>
          <p:cNvSpPr txBox="1"/>
          <p:nvPr/>
        </p:nvSpPr>
        <p:spPr>
          <a:xfrm>
            <a:off x="838079" y="3909240"/>
            <a:ext cx="9875520" cy="109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pc="-1" dirty="0" err="1" smtClean="0">
                <a:solidFill>
                  <a:srgbClr val="515151"/>
                </a:solidFill>
              </a:rPr>
              <a:t>git</a:t>
            </a:r>
            <a:r>
              <a:rPr lang="en-US" sz="2800" b="1" spc="-1" dirty="0" smtClean="0">
                <a:solidFill>
                  <a:srgbClr val="515151"/>
                </a:solidFill>
              </a:rPr>
              <a:t> </a:t>
            </a:r>
            <a:r>
              <a:rPr lang="pl-PL" sz="2800" b="1" spc="-1" dirty="0" smtClean="0">
                <a:solidFill>
                  <a:srgbClr val="515151"/>
                </a:solidFill>
              </a:rPr>
              <a:t>push --tags</a:t>
            </a:r>
            <a:endParaRPr lang="en-US" sz="2800" spc="-1" dirty="0" smtClean="0"/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l-PL" sz="2400" spc="-1" dirty="0" smtClean="0">
                <a:solidFill>
                  <a:srgbClr val="515151"/>
                </a:solidFill>
              </a:rPr>
              <a:t>Przesyła zmiany wraz z wszystkimi tagami</a:t>
            </a:r>
            <a:endParaRPr lang="en-US" sz="2400" spc="-1" dirty="0"/>
          </a:p>
        </p:txBody>
      </p:sp>
      <p:sp>
        <p:nvSpPr>
          <p:cNvPr id="148" name="CustomShape 4"/>
          <p:cNvSpPr/>
          <p:nvPr/>
        </p:nvSpPr>
        <p:spPr>
          <a:xfrm>
            <a:off x="2850480" y="6378120"/>
            <a:ext cx="6842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7" name="TextShape 3"/>
          <p:cNvSpPr txBox="1"/>
          <p:nvPr/>
        </p:nvSpPr>
        <p:spPr>
          <a:xfrm>
            <a:off x="838079" y="2804553"/>
            <a:ext cx="9875520" cy="109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pc="-1" dirty="0" err="1" smtClean="0">
                <a:solidFill>
                  <a:srgbClr val="515151"/>
                </a:solidFill>
              </a:rPr>
              <a:t>git</a:t>
            </a:r>
            <a:r>
              <a:rPr lang="en-US" sz="2800" b="1" spc="-1" dirty="0" smtClean="0">
                <a:solidFill>
                  <a:srgbClr val="515151"/>
                </a:solidFill>
              </a:rPr>
              <a:t> </a:t>
            </a:r>
            <a:r>
              <a:rPr lang="pl-PL" sz="2800" b="1" spc="-1" dirty="0" smtClean="0">
                <a:solidFill>
                  <a:srgbClr val="515151"/>
                </a:solidFill>
              </a:rPr>
              <a:t>push origin &lt;tag_name&gt;</a:t>
            </a:r>
            <a:endParaRPr lang="en-US" sz="2800" spc="-1" dirty="0" smtClean="0"/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l-PL" sz="2400" spc="-1" dirty="0" smtClean="0">
                <a:solidFill>
                  <a:srgbClr val="515151"/>
                </a:solidFill>
              </a:rPr>
              <a:t>Przesyła taga do zdalnego repozytorium </a:t>
            </a:r>
            <a:endParaRPr lang="en-US" sz="2400" spc="-1" dirty="0"/>
          </a:p>
        </p:txBody>
      </p:sp>
    </p:spTree>
    <p:extLst>
      <p:ext uri="{BB962C8B-B14F-4D97-AF65-F5344CB8AC3E}">
        <p14:creationId xmlns:p14="http://schemas.microsoft.com/office/powerpoint/2010/main" val="3100871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0" y="0"/>
            <a:ext cx="10894320" cy="96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 dirty="0" err="1" smtClean="0">
                <a:solidFill>
                  <a:srgbClr val="4A3D53"/>
                </a:solidFill>
                <a:latin typeface="Geometr212 BkCn BT"/>
              </a:rPr>
              <a:t>Ćwiczenie</a:t>
            </a:r>
            <a:r>
              <a:rPr lang="pl-PL" sz="3200" b="1" strike="noStrike" spc="-1" dirty="0" smtClean="0">
                <a:solidFill>
                  <a:srgbClr val="4A3D53"/>
                </a:solidFill>
                <a:latin typeface="Geometr212 BkCn BT"/>
              </a:rPr>
              <a:t> 8 </a:t>
            </a:r>
            <a:r>
              <a:rPr lang="en-US" sz="3200" b="1" strike="noStrike" spc="-1" dirty="0" smtClean="0">
                <a:solidFill>
                  <a:srgbClr val="4A3D53"/>
                </a:solidFill>
                <a:latin typeface="Geometr212 BkCn BT"/>
              </a:rPr>
              <a:t>  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289440" y="1298520"/>
            <a:ext cx="10043280" cy="15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endParaRPr lang="en-US" sz="2400" b="0" strike="noStrike" spc="-1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2850480" y="6378120"/>
            <a:ext cx="6842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9" name="TextShape 4"/>
          <p:cNvSpPr txBox="1"/>
          <p:nvPr/>
        </p:nvSpPr>
        <p:spPr>
          <a:xfrm>
            <a:off x="439560" y="1371600"/>
            <a:ext cx="10899000" cy="246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pl-PL" sz="2400" spc="-1" dirty="0" smtClean="0">
                <a:solidFill>
                  <a:srgbClr val="515151"/>
                </a:solidFill>
                <a:latin typeface="Arial"/>
                <a:ea typeface="Noto Sans CJK SC"/>
              </a:rPr>
              <a:t>Utwórzyć tag v0.9 (git tag)</a:t>
            </a:r>
            <a:endParaRPr lang="pl-PL" sz="2400" spc="-1" dirty="0" smtClean="0">
              <a:solidFill>
                <a:srgbClr val="515151"/>
              </a:solidFill>
              <a:latin typeface="Arial"/>
              <a:ea typeface="Noto Sans CJK SC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pl-PL" sz="2400" spc="-1" dirty="0" smtClean="0">
                <a:solidFill>
                  <a:srgbClr val="515151"/>
                </a:solidFill>
                <a:latin typeface="Arial"/>
                <a:ea typeface="Noto Sans CJK SC"/>
              </a:rPr>
              <a:t>Wylistować obecne tagi</a:t>
            </a:r>
            <a:r>
              <a:rPr lang="pl-PL" sz="2400" spc="-1" dirty="0" smtClean="0">
                <a:solidFill>
                  <a:srgbClr val="515151"/>
                </a:solidFill>
                <a:latin typeface="Arial"/>
                <a:ea typeface="Noto Sans CJK SC"/>
              </a:rPr>
              <a:t> </a:t>
            </a:r>
            <a:endParaRPr lang="pl-PL" sz="2400" spc="-1" dirty="0" smtClean="0">
              <a:solidFill>
                <a:srgbClr val="515151"/>
              </a:solidFill>
              <a:latin typeface="Arial"/>
              <a:ea typeface="Noto Sans CJK SC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pl-PL" sz="2400" spc="-1" dirty="0" smtClean="0">
                <a:solidFill>
                  <a:srgbClr val="515151"/>
                </a:solidFill>
                <a:latin typeface="Arial"/>
                <a:ea typeface="Noto Sans CJK SC"/>
              </a:rPr>
              <a:t>Dodać nowy plik, zacommitować</a:t>
            </a:r>
            <a:endParaRPr lang="pl-PL" sz="2400" spc="-1" dirty="0" smtClean="0">
              <a:solidFill>
                <a:srgbClr val="515151"/>
              </a:solidFill>
              <a:latin typeface="Arial"/>
              <a:ea typeface="Noto Sans CJK SC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pl-PL" sz="2400" spc="-1" dirty="0" smtClean="0">
                <a:solidFill>
                  <a:srgbClr val="515151"/>
                </a:solidFill>
                <a:latin typeface="Arial"/>
                <a:ea typeface="Noto Sans CJK SC"/>
              </a:rPr>
              <a:t>Dodać annotated tag v1.0 (git tag –a)</a:t>
            </a: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pl-PL" sz="2400" spc="-1" dirty="0" smtClean="0">
                <a:solidFill>
                  <a:srgbClr val="515151"/>
                </a:solidFill>
                <a:latin typeface="Arial"/>
                <a:ea typeface="Noto Sans CJK SC"/>
              </a:rPr>
              <a:t>Ponownie wylistować tagi, wyświetlić tylko ostatnio utworzony</a:t>
            </a: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pl-PL" sz="2400" spc="-1" dirty="0" smtClean="0">
                <a:solidFill>
                  <a:srgbClr val="515151"/>
                </a:solidFill>
                <a:latin typeface="Arial"/>
                <a:ea typeface="Noto Sans CJK SC"/>
              </a:rPr>
              <a:t>Dodać tag v0.8 dla jednego z wcześniejszych commitów</a:t>
            </a: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pl-PL" sz="2400" spc="-1" dirty="0" smtClean="0">
                <a:solidFill>
                  <a:srgbClr val="515151"/>
                </a:solidFill>
                <a:latin typeface="Arial"/>
                <a:ea typeface="Noto Sans CJK SC"/>
              </a:rPr>
              <a:t>Zastąpić tag v0.8 tagiem v0.8a</a:t>
            </a: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pl-PL" sz="2400" spc="-1" dirty="0" smtClean="0">
                <a:solidFill>
                  <a:srgbClr val="515151"/>
                </a:solidFill>
                <a:latin typeface="Arial"/>
                <a:ea typeface="Noto Sans CJK SC"/>
              </a:rPr>
              <a:t>Podpiąć się pod taga v0.8a</a:t>
            </a: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pl-PL" sz="2400" spc="-1" dirty="0" smtClean="0">
                <a:solidFill>
                  <a:srgbClr val="515151"/>
                </a:solidFill>
                <a:latin typeface="Arial"/>
                <a:ea typeface="Noto Sans CJK SC"/>
              </a:rPr>
              <a:t>Wrócić do master branch i usunąć tag v0.8a</a:t>
            </a: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pl-PL" sz="2400" spc="-1" dirty="0" smtClean="0">
                <a:solidFill>
                  <a:srgbClr val="515151"/>
                </a:solidFill>
                <a:latin typeface="Arial"/>
                <a:ea typeface="Noto Sans CJK SC"/>
              </a:rPr>
              <a:t>Wykonać push wpierw dla taga v1.0, a potem dla pozostałych</a:t>
            </a:r>
            <a:endParaRPr lang="pl-PL" sz="2400" spc="-1" dirty="0" smtClean="0">
              <a:solidFill>
                <a:srgbClr val="515151"/>
              </a:solidFill>
              <a:latin typeface="Arial"/>
              <a:ea typeface="Noto Sans CJK SC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endParaRPr lang="pl-PL" sz="2400" spc="-1" dirty="0" smtClean="0">
              <a:solidFill>
                <a:srgbClr val="515151"/>
              </a:solidFill>
              <a:latin typeface="Arial"/>
              <a:ea typeface="Noto Sans CJK SC"/>
            </a:endParaRPr>
          </a:p>
        </p:txBody>
      </p:sp>
    </p:spTree>
    <p:extLst>
      <p:ext uri="{BB962C8B-B14F-4D97-AF65-F5344CB8AC3E}">
        <p14:creationId xmlns:p14="http://schemas.microsoft.com/office/powerpoint/2010/main" val="17291053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0"/>
            <a:ext cx="10894320" cy="96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4A3D53"/>
                </a:solidFill>
                <a:latin typeface="Geometr212 BkCn BT"/>
              </a:rPr>
              <a:t>Rys historyczny i założenia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274320" y="1188720"/>
            <a:ext cx="11064240" cy="85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515151"/>
                </a:solidFill>
                <a:latin typeface="Calibri Light"/>
              </a:rPr>
              <a:t>7.04.2005 – wydanie pierwszej wersji</a:t>
            </a:r>
            <a:endParaRPr lang="en-US" sz="1800" b="0" strike="noStrike" spc="-1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515151"/>
                </a:solidFill>
                <a:latin typeface="Calibri Light"/>
              </a:rPr>
              <a:t>Stworzony przez Linusa Torvaldsa (w 3 dni!)</a:t>
            </a:r>
            <a:endParaRPr lang="en-US" sz="1800" b="0" strike="noStrike" spc="-1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515151"/>
                </a:solidFill>
                <a:latin typeface="Calibri Light"/>
              </a:rPr>
              <a:t>Używany w rozwoju Linuxa, jako zastępstwo dla płatnego BitKeepera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2850120" y="6375960"/>
            <a:ext cx="6842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  <p:pic>
        <p:nvPicPr>
          <p:cNvPr id="89" name="Picture 88"/>
          <p:cNvPicPr/>
          <p:nvPr/>
        </p:nvPicPr>
        <p:blipFill>
          <a:blip r:embed="rId2"/>
          <a:stretch/>
        </p:blipFill>
        <p:spPr>
          <a:xfrm>
            <a:off x="284760" y="2479320"/>
            <a:ext cx="3372840" cy="3372840"/>
          </a:xfrm>
          <a:prstGeom prst="rect">
            <a:avLst/>
          </a:prstGeom>
          <a:ln>
            <a:noFill/>
          </a:ln>
        </p:spPr>
      </p:pic>
      <p:sp>
        <p:nvSpPr>
          <p:cNvPr id="90" name="CustomShape 4"/>
          <p:cNvSpPr/>
          <p:nvPr/>
        </p:nvSpPr>
        <p:spPr>
          <a:xfrm>
            <a:off x="4340880" y="3657600"/>
            <a:ext cx="6723360" cy="133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515151"/>
                </a:solidFill>
                <a:latin typeface="Calibri Light"/>
              </a:rPr>
              <a:t>Przykład CSV czego nie robić</a:t>
            </a:r>
            <a:endParaRPr lang="en-US" sz="1800" b="0" strike="noStrike" spc="-1">
              <a:solidFill>
                <a:srgbClr val="515151"/>
              </a:solidFill>
              <a:latin typeface="Calibri Light"/>
              <a:ea typeface="Noto Sans CJK SC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515151"/>
                </a:solidFill>
                <a:latin typeface="Calibri Light"/>
              </a:rPr>
              <a:t>Powinien być szybki</a:t>
            </a:r>
            <a:endParaRPr lang="en-US" sz="1800" b="0" strike="noStrike" spc="-1">
              <a:solidFill>
                <a:srgbClr val="515151"/>
              </a:solidFill>
              <a:latin typeface="Calibri Light"/>
              <a:ea typeface="Noto Sans CJK SC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515151"/>
                </a:solidFill>
                <a:latin typeface="Calibri Light"/>
              </a:rPr>
              <a:t>Powinien być chroniony przed błędami w repozytorium</a:t>
            </a:r>
            <a:endParaRPr lang="en-US" sz="1800" b="0" strike="noStrike" spc="-1">
              <a:solidFill>
                <a:srgbClr val="515151"/>
              </a:solidFill>
              <a:latin typeface="Calibri Light"/>
              <a:ea typeface="Noto Sans CJK SC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515151"/>
                </a:solidFill>
                <a:latin typeface="Calibri Light"/>
              </a:rPr>
              <a:t>Powinien być szybki</a:t>
            </a:r>
            <a:endParaRPr lang="en-US" sz="1800" b="0" strike="noStrike" spc="-1">
              <a:solidFill>
                <a:srgbClr val="515151"/>
              </a:solidFill>
              <a:latin typeface="Calibri Light"/>
              <a:ea typeface="Noto Sans CJK SC"/>
            </a:endParaRPr>
          </a:p>
        </p:txBody>
      </p:sp>
      <p:sp>
        <p:nvSpPr>
          <p:cNvPr id="91" name="CustomShape 5"/>
          <p:cNvSpPr/>
          <p:nvPr/>
        </p:nvSpPr>
        <p:spPr>
          <a:xfrm>
            <a:off x="4206240" y="3044880"/>
            <a:ext cx="1828800" cy="42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15151"/>
                </a:solidFill>
                <a:latin typeface="Calibri Light"/>
              </a:rPr>
              <a:t>Założenia: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0"/>
            <a:ext cx="10894320" cy="96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4A3D53"/>
                </a:solidFill>
                <a:latin typeface="Geometr212 BkCn BT"/>
              </a:rPr>
              <a:t>Podstawowe terminy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274320" y="1188720"/>
            <a:ext cx="11064240" cy="85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>
                <a:solidFill>
                  <a:srgbClr val="515151"/>
                </a:solidFill>
                <a:latin typeface="Calibri Light"/>
              </a:rPr>
              <a:t>Repozytorium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515151"/>
                </a:solidFill>
                <a:latin typeface="Calibri Light"/>
              </a:rPr>
              <a:t>Obiektowa baza projektu przechowująca wszystkie pliki i foldery projektu oraz dane gita (informacje o wersjach, commitach itp).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2850120" y="6375960"/>
            <a:ext cx="6842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365760" y="2743200"/>
            <a:ext cx="7583040" cy="68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>
                <a:solidFill>
                  <a:srgbClr val="515151"/>
                </a:solidFill>
                <a:latin typeface="Calibri Light"/>
              </a:rPr>
              <a:t>Commit</a:t>
            </a:r>
            <a:endParaRPr lang="en-US" sz="2400" b="0" strike="noStrike" spc="-1">
              <a:solidFill>
                <a:srgbClr val="515151"/>
              </a:solidFill>
              <a:latin typeface="Calibri Light"/>
              <a:ea typeface="Noto Sans CJK SC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515151"/>
                </a:solidFill>
                <a:latin typeface="Calibri Light"/>
              </a:rPr>
              <a:t>Pojedyncze zatwierdzenie zmian wprowadzonych do repozytorium</a:t>
            </a:r>
            <a:endParaRPr lang="en-US" sz="1800" b="0" strike="noStrike" spc="-1">
              <a:solidFill>
                <a:srgbClr val="515151"/>
              </a:solidFill>
              <a:latin typeface="Calibri Light"/>
              <a:ea typeface="Noto Sans CJK SC"/>
            </a:endParaRPr>
          </a:p>
        </p:txBody>
      </p:sp>
      <p:sp>
        <p:nvSpPr>
          <p:cNvPr id="96" name="CustomShape 5"/>
          <p:cNvSpPr/>
          <p:nvPr/>
        </p:nvSpPr>
        <p:spPr>
          <a:xfrm>
            <a:off x="365760" y="3910320"/>
            <a:ext cx="4402440" cy="68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 dirty="0">
                <a:solidFill>
                  <a:srgbClr val="515151"/>
                </a:solidFill>
                <a:latin typeface="Calibri Light"/>
              </a:rPr>
              <a:t>Branch</a:t>
            </a:r>
            <a:endParaRPr lang="en-US" sz="2400" b="0" strike="noStrike" spc="-1" dirty="0">
              <a:solidFill>
                <a:srgbClr val="515151"/>
              </a:solidFill>
              <a:latin typeface="Calibri Light"/>
              <a:ea typeface="Noto Sans CJK SC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800" b="0" strike="noStrike" spc="-1" dirty="0" err="1">
                <a:solidFill>
                  <a:srgbClr val="515151"/>
                </a:solidFill>
                <a:latin typeface="Calibri Light"/>
              </a:rPr>
              <a:t>Odbicie</a:t>
            </a:r>
            <a:r>
              <a:rPr lang="en-US" sz="1800" b="0" strike="noStrike" spc="-1" dirty="0">
                <a:solidFill>
                  <a:srgbClr val="515151"/>
                </a:solidFill>
                <a:latin typeface="Calibri Light"/>
              </a:rPr>
              <a:t> od </a:t>
            </a:r>
            <a:r>
              <a:rPr lang="en-US" sz="1800" b="0" strike="noStrike" spc="-1" dirty="0" err="1">
                <a:solidFill>
                  <a:srgbClr val="515151"/>
                </a:solidFill>
                <a:latin typeface="Calibri Light"/>
              </a:rPr>
              <a:t>głównego</a:t>
            </a:r>
            <a:r>
              <a:rPr lang="en-US" sz="1800" b="0" strike="noStrike" spc="-1" dirty="0">
                <a:solidFill>
                  <a:srgbClr val="515151"/>
                </a:solidFill>
                <a:latin typeface="Calibri Light"/>
              </a:rPr>
              <a:t> </a:t>
            </a:r>
            <a:r>
              <a:rPr lang="en-US" sz="1800" b="0" strike="noStrike" spc="-1" dirty="0" err="1">
                <a:solidFill>
                  <a:srgbClr val="515151"/>
                </a:solidFill>
                <a:latin typeface="Calibri Light"/>
              </a:rPr>
              <a:t>pnia</a:t>
            </a:r>
            <a:r>
              <a:rPr lang="en-US" sz="1800" b="0" strike="noStrike" spc="-1" dirty="0">
                <a:solidFill>
                  <a:srgbClr val="515151"/>
                </a:solidFill>
                <a:latin typeface="Calibri Light"/>
              </a:rPr>
              <a:t> </a:t>
            </a:r>
            <a:r>
              <a:rPr lang="en-US" sz="1800" b="0" strike="noStrike" spc="-1" dirty="0" err="1">
                <a:solidFill>
                  <a:srgbClr val="515151"/>
                </a:solidFill>
                <a:latin typeface="Calibri Light"/>
              </a:rPr>
              <a:t>linii</a:t>
            </a:r>
            <a:r>
              <a:rPr lang="en-US" sz="1800" b="0" strike="noStrike" spc="-1" dirty="0">
                <a:solidFill>
                  <a:srgbClr val="515151"/>
                </a:solidFill>
                <a:latin typeface="Calibri Light"/>
              </a:rPr>
              <a:t> </a:t>
            </a:r>
            <a:r>
              <a:rPr lang="en-US" sz="1800" b="0" strike="noStrike" spc="-1" dirty="0" err="1">
                <a:solidFill>
                  <a:srgbClr val="515151"/>
                </a:solidFill>
                <a:latin typeface="Calibri Light"/>
              </a:rPr>
              <a:t>rozwoju</a:t>
            </a:r>
            <a:endParaRPr lang="en-US" sz="1800" b="0" strike="noStrike" spc="-1" dirty="0">
              <a:solidFill>
                <a:srgbClr val="515151"/>
              </a:solidFill>
              <a:latin typeface="Calibri Light"/>
              <a:ea typeface="Noto Sans CJK S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0" y="0"/>
            <a:ext cx="10894320" cy="96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4A3D53"/>
                </a:solidFill>
                <a:latin typeface="Geometr212 BkCn BT"/>
              </a:rPr>
              <a:t>Rodzaje repozytoriów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274320" y="1188720"/>
            <a:ext cx="11064240" cy="85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>
                <a:solidFill>
                  <a:srgbClr val="515151"/>
                </a:solidFill>
                <a:latin typeface="Calibri Light"/>
              </a:rPr>
              <a:t>Repozytorium lokalne</a:t>
            </a:r>
            <a:endParaRPr lang="en-US" sz="2400" b="0" strike="noStrike" spc="-1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515151"/>
                </a:solidFill>
                <a:latin typeface="Calibri Light"/>
              </a:rPr>
              <a:t>Przechowywane na komputerze użytkownika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2850120" y="6375960"/>
            <a:ext cx="6842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00" name="CustomShape 4"/>
          <p:cNvSpPr/>
          <p:nvPr/>
        </p:nvSpPr>
        <p:spPr>
          <a:xfrm>
            <a:off x="403560" y="2377440"/>
            <a:ext cx="611100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>
                <a:solidFill>
                  <a:srgbClr val="515151"/>
                </a:solidFill>
                <a:latin typeface="Calibri Light"/>
              </a:rPr>
              <a:t>Repozytorium zdalne</a:t>
            </a:r>
            <a:endParaRPr lang="en-US" sz="2400" b="0" strike="noStrike" spc="-1">
              <a:solidFill>
                <a:srgbClr val="515151"/>
              </a:solidFill>
              <a:latin typeface="Calibri Light"/>
              <a:ea typeface="Noto Sans CJK SC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515151"/>
                </a:solidFill>
                <a:latin typeface="Calibri Light"/>
              </a:rPr>
              <a:t>Hostowane w sieci (GitHub, GitLab, Bitbucket itp)</a:t>
            </a:r>
            <a:endParaRPr lang="en-US" sz="1800" b="0" strike="noStrike" spc="-1">
              <a:solidFill>
                <a:srgbClr val="515151"/>
              </a:solidFill>
              <a:latin typeface="Calibri Light"/>
              <a:ea typeface="Noto Sans CJK S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0" y="0"/>
            <a:ext cx="10894320" cy="96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4A3D53"/>
                </a:solidFill>
                <a:latin typeface="Geometr212 BkCn BT"/>
              </a:rPr>
              <a:t>Instalacja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914760" y="1787760"/>
            <a:ext cx="10514880" cy="452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515151"/>
                </a:solidFill>
                <a:latin typeface="Calibri Light"/>
              </a:rPr>
              <a:t>Pliki instalacyjne dostępne na:</a:t>
            </a:r>
            <a:endParaRPr lang="en-US" sz="28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800" b="0" u="sng" strike="noStrike" spc="-1">
                <a:solidFill>
                  <a:srgbClr val="0563C1"/>
                </a:solidFill>
                <a:uFillTx/>
                <a:latin typeface="Calibri Light"/>
                <a:hlinkClick r:id="rId2"/>
              </a:rPr>
              <a:t>https://git-scm.com/downloads</a:t>
            </a:r>
            <a:endParaRPr lang="en-US" sz="28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515151"/>
                </a:solidFill>
                <a:latin typeface="Calibri Light"/>
              </a:rPr>
              <a:t>Dokumentacja:</a:t>
            </a:r>
            <a:endParaRPr lang="en-US" sz="28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800" b="0" u="sng" strike="noStrike" spc="-1">
                <a:solidFill>
                  <a:srgbClr val="0563C1"/>
                </a:solidFill>
                <a:uFillTx/>
                <a:latin typeface="Calibri Light"/>
                <a:hlinkClick r:id="rId3"/>
              </a:rPr>
              <a:t>https://git-scm.com/doc</a:t>
            </a:r>
            <a:endParaRPr lang="en-US" sz="28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2850480" y="6377040"/>
            <a:ext cx="6842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0"/>
            <a:ext cx="10894320" cy="96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4A3D53"/>
                </a:solidFill>
                <a:latin typeface="Geometr212 BkCn BT"/>
              </a:rPr>
              <a:t>Inicjalizacja lokalnego repozytorium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838080" y="1755720"/>
            <a:ext cx="10043280" cy="15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 dirty="0" err="1">
                <a:solidFill>
                  <a:srgbClr val="515151"/>
                </a:solidFill>
                <a:latin typeface="Arial"/>
              </a:rPr>
              <a:t>git</a:t>
            </a:r>
            <a:r>
              <a:rPr lang="en-US" sz="2800" b="1" strike="noStrike" spc="-1" dirty="0">
                <a:solidFill>
                  <a:srgbClr val="515151"/>
                </a:solidFill>
                <a:latin typeface="Arial"/>
              </a:rPr>
              <a:t> </a:t>
            </a:r>
            <a:r>
              <a:rPr lang="en-US" sz="2800" b="1" strike="noStrike" spc="-1" dirty="0" err="1">
                <a:solidFill>
                  <a:srgbClr val="515151"/>
                </a:solidFill>
                <a:latin typeface="Arial"/>
              </a:rPr>
              <a:t>init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</a:rPr>
              <a:t>Utworzenie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</a:rPr>
              <a:t>lokalnego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</a:rPr>
              <a:t>repozytorium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 w 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</a:rPr>
              <a:t>wybranym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</a:rPr>
              <a:t>katalogu</a:t>
            </a:r>
            <a:endParaRPr lang="en-US" sz="2400" b="0" strike="noStrike" spc="-1" dirty="0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</a:rPr>
              <a:t>Używa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</a:rPr>
              <a:t>się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</a:rPr>
              <a:t>tylko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</a:rPr>
              <a:t>raz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</a:rPr>
              <a:t>!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06" name="TextShape 3"/>
          <p:cNvSpPr txBox="1"/>
          <p:nvPr/>
        </p:nvSpPr>
        <p:spPr>
          <a:xfrm>
            <a:off x="914400" y="3657600"/>
            <a:ext cx="9875520" cy="1654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515151"/>
                </a:solidFill>
                <a:latin typeface="Arial"/>
              </a:rPr>
              <a:t>git config</a:t>
            </a:r>
            <a:endParaRPr lang="en-US" sz="2800" b="0" strike="noStrike" spc="-1">
              <a:solidFill>
                <a:srgbClr val="515151"/>
              </a:solidFill>
              <a:latin typeface="Arial"/>
              <a:ea typeface="Noto Sans CJK SC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</a:rPr>
              <a:t>Konfiguracja środowiska</a:t>
            </a:r>
            <a:endParaRPr lang="en-US" sz="2400" b="0" strike="noStrike" spc="-1">
              <a:solidFill>
                <a:srgbClr val="515151"/>
              </a:solidFill>
              <a:latin typeface="Arial"/>
              <a:ea typeface="Noto Sans CJK SC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</a:rPr>
              <a:t>git config --global user.name USER_NAME</a:t>
            </a:r>
            <a:endParaRPr lang="en-US" sz="2400" b="0" strike="noStrike" spc="-1">
              <a:solidFill>
                <a:srgbClr val="515151"/>
              </a:solidFill>
              <a:latin typeface="Arial"/>
              <a:ea typeface="Noto Sans CJK SC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</a:rPr>
              <a:t>git config --global user.email USER_EMAIL</a:t>
            </a:r>
            <a:endParaRPr lang="en-US" sz="2400" b="0" strike="noStrike" spc="-1">
              <a:solidFill>
                <a:srgbClr val="515151"/>
              </a:solidFill>
              <a:latin typeface="Arial"/>
              <a:ea typeface="Noto Sans CJK SC"/>
            </a:endParaRPr>
          </a:p>
        </p:txBody>
      </p:sp>
      <p:sp>
        <p:nvSpPr>
          <p:cNvPr id="107" name="CustomShape 4"/>
          <p:cNvSpPr/>
          <p:nvPr/>
        </p:nvSpPr>
        <p:spPr>
          <a:xfrm>
            <a:off x="2850480" y="6378120"/>
            <a:ext cx="6842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0" y="0"/>
            <a:ext cx="10894320" cy="96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4A3D53"/>
                </a:solidFill>
                <a:latin typeface="Geometr212 BkCn BT"/>
              </a:rPr>
              <a:t>Ćwiczenie 1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289440" y="1298520"/>
            <a:ext cx="10043280" cy="15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</a:rPr>
              <a:t>Zainstalować git</a:t>
            </a:r>
            <a:endParaRPr lang="en-US" sz="2400" b="0" strike="noStrike" spc="-1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</a:rPr>
              <a:t>Sprawdzić poprawność instalacji i wersję (git --version)</a:t>
            </a:r>
            <a:endParaRPr lang="en-US" sz="2400" b="0" strike="noStrike" spc="-1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</a:rPr>
              <a:t>Utworzyć repozytorium w wybranym katalogu (git init)</a:t>
            </a:r>
            <a:endParaRPr lang="en-US" sz="2400" b="0" strike="noStrike" spc="-1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</a:rPr>
              <a:t>Ustawić wybrane user_name i user_email (git config)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2850480" y="6378120"/>
            <a:ext cx="6842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0" y="0"/>
            <a:ext cx="10894320" cy="96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4A3D53"/>
                </a:solidFill>
                <a:latin typeface="Geometr212 BkCn BT"/>
              </a:rPr>
              <a:t>Zarządzanie plikami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838080" y="1207080"/>
            <a:ext cx="10043280" cy="107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515151"/>
                </a:solidFill>
                <a:latin typeface="Arial"/>
              </a:rPr>
              <a:t>git status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</a:rPr>
              <a:t>Sprawdzenie statusu projektu (lista zmodyfikowanych i nowych plików)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13" name="TextShape 3"/>
          <p:cNvSpPr txBox="1"/>
          <p:nvPr/>
        </p:nvSpPr>
        <p:spPr>
          <a:xfrm>
            <a:off x="914400" y="3291840"/>
            <a:ext cx="9875520" cy="1371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515151"/>
                </a:solidFill>
                <a:latin typeface="Arial"/>
              </a:rPr>
              <a:t>git add</a:t>
            </a:r>
            <a:endParaRPr lang="en-US" sz="2800" b="0" strike="noStrike" spc="-1">
              <a:solidFill>
                <a:srgbClr val="515151"/>
              </a:solidFill>
              <a:latin typeface="Arial"/>
              <a:ea typeface="Noto Sans CJK SC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</a:rPr>
              <a:t>Dodawanie plików(zmian) do przechowalni</a:t>
            </a:r>
            <a:endParaRPr lang="en-US" sz="2400" b="0" strike="noStrike" spc="-1">
              <a:solidFill>
                <a:srgbClr val="515151"/>
              </a:solidFill>
              <a:latin typeface="Arial"/>
              <a:ea typeface="Noto Sans CJK SC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</a:rPr>
              <a:t>git add [wyrażenie]</a:t>
            </a:r>
            <a:endParaRPr lang="en-US" sz="2400" b="0" strike="noStrike" spc="-1">
              <a:solidFill>
                <a:srgbClr val="515151"/>
              </a:solidFill>
              <a:latin typeface="Arial"/>
              <a:ea typeface="Noto Sans CJK SC"/>
            </a:endParaRPr>
          </a:p>
        </p:txBody>
      </p:sp>
      <p:sp>
        <p:nvSpPr>
          <p:cNvPr id="114" name="CustomShape 4"/>
          <p:cNvSpPr/>
          <p:nvPr/>
        </p:nvSpPr>
        <p:spPr>
          <a:xfrm>
            <a:off x="2850480" y="6378120"/>
            <a:ext cx="6842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15" name="TextShape 5"/>
          <p:cNvSpPr txBox="1"/>
          <p:nvPr/>
        </p:nvSpPr>
        <p:spPr>
          <a:xfrm>
            <a:off x="914400" y="4663440"/>
            <a:ext cx="9875520" cy="1371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515151"/>
                </a:solidFill>
                <a:latin typeface="Arial"/>
              </a:rPr>
              <a:t>git reset</a:t>
            </a:r>
            <a:endParaRPr lang="en-US" sz="2800" b="0" strike="noStrike" spc="-1">
              <a:solidFill>
                <a:srgbClr val="515151"/>
              </a:solidFill>
              <a:latin typeface="Arial"/>
              <a:ea typeface="Noto Sans CJK SC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</a:rPr>
              <a:t>Usunięcie plików z przechowalni</a:t>
            </a:r>
            <a:endParaRPr lang="en-US" sz="2400" b="0" strike="noStrike" spc="-1">
              <a:solidFill>
                <a:srgbClr val="515151"/>
              </a:solidFill>
              <a:latin typeface="Arial"/>
              <a:ea typeface="Noto Sans CJK SC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</a:rPr>
              <a:t>git add [wyrażenie]</a:t>
            </a:r>
            <a:endParaRPr lang="en-US" sz="2400" b="0" strike="noStrike" spc="-1">
              <a:solidFill>
                <a:srgbClr val="515151"/>
              </a:solidFill>
              <a:latin typeface="Arial"/>
              <a:ea typeface="Noto Sans CJK SC"/>
            </a:endParaRPr>
          </a:p>
        </p:txBody>
      </p:sp>
      <p:sp>
        <p:nvSpPr>
          <p:cNvPr id="116" name="CustomShape 6"/>
          <p:cNvSpPr/>
          <p:nvPr/>
        </p:nvSpPr>
        <p:spPr>
          <a:xfrm>
            <a:off x="822960" y="2194560"/>
            <a:ext cx="10043280" cy="117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515151"/>
                </a:solidFill>
                <a:latin typeface="Arial"/>
              </a:rPr>
              <a:t>git log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</a:rPr>
              <a:t>Wyświetlenie listy commitów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TM03457503[[fn=Cytat]]</Template>
  <TotalTime>1254</TotalTime>
  <Words>1407</Words>
  <Application>Microsoft Office PowerPoint</Application>
  <PresentationFormat>Widescreen</PresentationFormat>
  <Paragraphs>257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</vt:lpstr>
      <vt:lpstr>Arial Unicode MS</vt:lpstr>
      <vt:lpstr>Calibri</vt:lpstr>
      <vt:lpstr>Calibri Light</vt:lpstr>
      <vt:lpstr>DejaVu Sans</vt:lpstr>
      <vt:lpstr>Geometr212 BkCn BT</vt:lpstr>
      <vt:lpstr>Noto Sans CJK SC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subject/>
  <dc:creator>Pomorska Fundacja Inicjatyw Gospodarczych</dc:creator>
  <dc:description/>
  <cp:lastModifiedBy>Krzysztof Dziuban (PGS Software)</cp:lastModifiedBy>
  <cp:revision>114</cp:revision>
  <dcterms:created xsi:type="dcterms:W3CDTF">2016-06-24T11:21:15Z</dcterms:created>
  <dcterms:modified xsi:type="dcterms:W3CDTF">2019-08-09T15:48:53Z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Panoramiczny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54</vt:i4>
  </property>
</Properties>
</file>