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2" r:id="rId17"/>
    <p:sldId id="273" r:id="rId18"/>
    <p:sldId id="270" r:id="rId19"/>
    <p:sldId id="274" r:id="rId20"/>
    <p:sldId id="271" r:id="rId21"/>
    <p:sldId id="276" r:id="rId22"/>
    <p:sldId id="277" r:id="rId23"/>
    <p:sldId id="275" r:id="rId2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rot="5400000">
            <a:off x="0" y="0"/>
            <a:ext cx="2499120" cy="249912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52200" cy="12960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0894320" cy="96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400" cy="9622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6"/>
          <p:cNvPicPr/>
          <p:nvPr/>
        </p:nvPicPr>
        <p:blipFill>
          <a:blip r:embed="rId14"/>
          <a:stretch/>
        </p:blipFill>
        <p:spPr>
          <a:xfrm>
            <a:off x="10895040" y="-23400"/>
            <a:ext cx="2194560" cy="10332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23880" y="1122480"/>
            <a:ext cx="9143280" cy="195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Geometr212 BkCn BT"/>
                <a:ea typeface="Arial Unicode MS"/>
              </a:rPr>
              <a:t>GIT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23880" y="316944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600" b="0" strike="noStrike" spc="-1">
                <a:solidFill>
                  <a:srgbClr val="FFFFFF"/>
                </a:solidFill>
                <a:latin typeface="Geometr212 BkCn BT"/>
              </a:rPr>
              <a:t>System kontroli wersji</a:t>
            </a:r>
            <a:endParaRPr lang="en-US" sz="3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Geometr212 BkCn BT"/>
              </a:rPr>
              <a:t>Krzysztof Dziuban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850480" y="637704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Zarządzanie plikami cd.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59336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checkout -- &lt;file_name&gt;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Usunięcie zmian w pliku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914400" y="4480560"/>
            <a:ext cx="9875520" cy="122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commit -m “MESSAGE”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Dodawanie zmian do lokalnego repozytorium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add [wyrażenie]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838080" y="285300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checkout &lt;branch_name&gt;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Przełączenie na istniejącego brancha</a:t>
            </a: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checkout -b &lt;branch_name&gt; - tworzy nowy branch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Ćwiczenie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Sprawdzić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stan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repozytorium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status)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Wylistować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commity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log)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Utworzyć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plik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README.txt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Ponownie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sprawdzić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stan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repozytorium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Dodać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plik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do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przechowalni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add)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Usunąć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plik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z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przechowalni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reset)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 smtClean="0">
                <a:solidFill>
                  <a:srgbClr val="515151"/>
                </a:solidFill>
                <a:latin typeface="Arial"/>
              </a:rPr>
              <a:t>Ponownie</a:t>
            </a:r>
            <a:r>
              <a:rPr lang="en-US" sz="2400" b="0" strike="noStrike" spc="-1" dirty="0" smtClean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dodać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plik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do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przechowalni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dodać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commit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commit</a:t>
            </a:r>
            <a:r>
              <a:rPr lang="en-US" sz="2400" b="0" strike="noStrike" spc="-1" dirty="0" smtClean="0">
                <a:solidFill>
                  <a:srgbClr val="515151"/>
                </a:solidFill>
                <a:latin typeface="Arial"/>
              </a:rPr>
              <a:t>)</a:t>
            </a:r>
            <a:endParaRPr lang="pl-PL" sz="2400" b="0" strike="noStrike" spc="-1" dirty="0" smtClean="0">
              <a:solidFill>
                <a:srgbClr val="515151"/>
              </a:solidFill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Sprawdzić log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Podstawy rozgałęziania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274320" y="1645920"/>
            <a:ext cx="3095640" cy="1554480"/>
          </a:xfrm>
          <a:prstGeom prst="rect">
            <a:avLst/>
          </a:prstGeom>
          <a:ln>
            <a:noFill/>
          </a:ln>
        </p:spPr>
      </p:pic>
      <p:pic>
        <p:nvPicPr>
          <p:cNvPr id="125" name="Picture 124"/>
          <p:cNvPicPr/>
          <p:nvPr/>
        </p:nvPicPr>
        <p:blipFill>
          <a:blip r:embed="rId3"/>
          <a:stretch/>
        </p:blipFill>
        <p:spPr>
          <a:xfrm>
            <a:off x="3854160" y="1703520"/>
            <a:ext cx="3081960" cy="2502720"/>
          </a:xfrm>
          <a:prstGeom prst="rect">
            <a:avLst/>
          </a:prstGeom>
          <a:ln>
            <a:noFill/>
          </a:ln>
        </p:spPr>
      </p:pic>
      <p:pic>
        <p:nvPicPr>
          <p:cNvPr id="126" name="Picture 125"/>
          <p:cNvPicPr/>
          <p:nvPr/>
        </p:nvPicPr>
        <p:blipFill>
          <a:blip r:embed="rId4"/>
          <a:stretch/>
        </p:blipFill>
        <p:spPr>
          <a:xfrm>
            <a:off x="7846920" y="1693800"/>
            <a:ext cx="4151880" cy="251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Podstawy rozgałęziania cd.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22960" y="12985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branch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Wyświetla listę lokalnych branchy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914400" y="2560320"/>
            <a:ext cx="9875520" cy="100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branch -r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Wyświetla listę zdalnych branchy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914400" y="3657600"/>
            <a:ext cx="987552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branch &lt;branch_name&gt;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Tworzy lokalnie branch 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32" name="TextShape 6"/>
          <p:cNvSpPr txBox="1"/>
          <p:nvPr/>
        </p:nvSpPr>
        <p:spPr>
          <a:xfrm>
            <a:off x="914400" y="4754880"/>
            <a:ext cx="9875520" cy="122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branch -d &lt;branch_name&gt;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Usuwa lokalnie branch 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branch -D &lt;branch_name&gt;	- force delete!!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4A3D53"/>
                </a:solidFill>
                <a:latin typeface="Geometr212 BkCn BT"/>
              </a:rPr>
              <a:t>Ćwiczenie</a:t>
            </a:r>
            <a:r>
              <a:rPr lang="en-US" sz="3200" b="1" strike="noStrike" spc="-1" dirty="0">
                <a:solidFill>
                  <a:srgbClr val="4A3D53"/>
                </a:solidFill>
                <a:latin typeface="Geometr212 BkCn BT"/>
              </a:rPr>
              <a:t> </a:t>
            </a: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3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spc="-1" dirty="0" err="1">
                <a:solidFill>
                  <a:srgbClr val="515151"/>
                </a:solidFill>
              </a:rPr>
              <a:t>Wyświetlić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listę</a:t>
            </a:r>
            <a:r>
              <a:rPr lang="en-US" sz="2400" spc="-1" dirty="0">
                <a:solidFill>
                  <a:srgbClr val="515151"/>
                </a:solidFill>
              </a:rPr>
              <a:t> branchy (</a:t>
            </a:r>
            <a:r>
              <a:rPr lang="en-US" sz="2400" spc="-1" dirty="0" err="1">
                <a:solidFill>
                  <a:srgbClr val="515151"/>
                </a:solidFill>
              </a:rPr>
              <a:t>git</a:t>
            </a:r>
            <a:r>
              <a:rPr lang="en-US" sz="2400" spc="-1" dirty="0">
                <a:solidFill>
                  <a:srgbClr val="515151"/>
                </a:solidFill>
              </a:rPr>
              <a:t> branch)</a:t>
            </a:r>
            <a:endParaRPr lang="en-US" sz="2400" spc="-1" dirty="0"/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spc="-1" dirty="0" err="1">
                <a:solidFill>
                  <a:srgbClr val="515151"/>
                </a:solidFill>
              </a:rPr>
              <a:t>Dodać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nowy</a:t>
            </a:r>
            <a:r>
              <a:rPr lang="en-US" sz="2400" spc="-1" dirty="0">
                <a:solidFill>
                  <a:srgbClr val="515151"/>
                </a:solidFill>
              </a:rPr>
              <a:t> branch (</a:t>
            </a:r>
            <a:r>
              <a:rPr lang="en-US" sz="2400" spc="-1" dirty="0" err="1">
                <a:solidFill>
                  <a:srgbClr val="515151"/>
                </a:solidFill>
              </a:rPr>
              <a:t>git</a:t>
            </a:r>
            <a:r>
              <a:rPr lang="en-US" sz="2400" spc="-1" dirty="0">
                <a:solidFill>
                  <a:srgbClr val="515151"/>
                </a:solidFill>
              </a:rPr>
              <a:t> branch second)</a:t>
            </a:r>
            <a:endParaRPr lang="en-US" sz="2400" spc="-1" dirty="0"/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spc="-1" dirty="0" err="1">
                <a:solidFill>
                  <a:srgbClr val="515151"/>
                </a:solidFill>
              </a:rPr>
              <a:t>Przełączyć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się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na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utworzony</a:t>
            </a:r>
            <a:r>
              <a:rPr lang="en-US" sz="2400" spc="-1" dirty="0">
                <a:solidFill>
                  <a:srgbClr val="515151"/>
                </a:solidFill>
              </a:rPr>
              <a:t> branch (</a:t>
            </a:r>
            <a:r>
              <a:rPr lang="en-US" sz="2400" spc="-1" dirty="0" err="1">
                <a:solidFill>
                  <a:srgbClr val="515151"/>
                </a:solidFill>
              </a:rPr>
              <a:t>git</a:t>
            </a:r>
            <a:r>
              <a:rPr lang="en-US" sz="2400" spc="-1" dirty="0">
                <a:solidFill>
                  <a:srgbClr val="515151"/>
                </a:solidFill>
              </a:rPr>
              <a:t> checkout second)</a:t>
            </a:r>
            <a:endParaRPr lang="en-US" sz="2400" spc="-1" dirty="0"/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spc="-1" dirty="0" err="1">
                <a:solidFill>
                  <a:srgbClr val="515151"/>
                </a:solidFill>
              </a:rPr>
              <a:t>Ponownie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wyświetlić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listę</a:t>
            </a:r>
            <a:r>
              <a:rPr lang="en-US" sz="2400" spc="-1" dirty="0">
                <a:solidFill>
                  <a:srgbClr val="515151"/>
                </a:solidFill>
              </a:rPr>
              <a:t> branchy </a:t>
            </a:r>
            <a:r>
              <a:rPr lang="en-US" sz="2400" spc="-1" dirty="0" err="1">
                <a:solidFill>
                  <a:srgbClr val="515151"/>
                </a:solidFill>
              </a:rPr>
              <a:t>i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sprawdzić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 smtClean="0">
                <a:solidFill>
                  <a:srgbClr val="515151"/>
                </a:solidFill>
              </a:rPr>
              <a:t>aktywny</a:t>
            </a:r>
            <a:endParaRPr lang="pl-PL" sz="2400" b="0" strike="noStrike" spc="-1" dirty="0" smtClean="0">
              <a:solidFill>
                <a:srgbClr val="515151"/>
              </a:solidFill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Zmodyfikować plik README.txt i </a:t>
            </a:r>
            <a:r>
              <a:rPr lang="en-US" sz="2400" b="0" strike="noStrike" spc="-1" dirty="0" err="1" smtClean="0">
                <a:solidFill>
                  <a:srgbClr val="515151"/>
                </a:solidFill>
                <a:latin typeface="Arial"/>
              </a:rPr>
              <a:t>dodać</a:t>
            </a:r>
            <a:r>
              <a:rPr lang="en-US" sz="2400" b="0" strike="noStrike" spc="-1" dirty="0" smtClean="0">
                <a:solidFill>
                  <a:srgbClr val="515151"/>
                </a:solidFill>
                <a:latin typeface="Arial"/>
              </a:rPr>
              <a:t> do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przechowalni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endParaRPr lang="pl-PL" sz="2400" b="0" strike="noStrike" spc="-1" dirty="0" smtClean="0">
              <a:solidFill>
                <a:srgbClr val="515151"/>
              </a:solidFill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Wykonać</a:t>
            </a:r>
            <a:r>
              <a:rPr lang="en-US" sz="2400" b="0" strike="noStrike" spc="-1" dirty="0" smtClean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commit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commit)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 smtClean="0">
                <a:solidFill>
                  <a:srgbClr val="515151"/>
                </a:solidFill>
                <a:latin typeface="Arial"/>
              </a:rPr>
              <a:t>Sprawdzić</a:t>
            </a:r>
            <a:r>
              <a:rPr lang="en-US" sz="2400" b="0" strike="noStrike" spc="-1" dirty="0" smtClean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status </a:t>
            </a:r>
            <a:r>
              <a:rPr lang="en-US" sz="2400" b="0" strike="noStrike" spc="-1" dirty="0" err="1" smtClean="0">
                <a:solidFill>
                  <a:srgbClr val="515151"/>
                </a:solidFill>
                <a:latin typeface="Arial"/>
              </a:rPr>
              <a:t>repozytorium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Schowek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22960" y="12985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stash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Wrzuca zmiany do schowka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914400" y="2560320"/>
            <a:ext cx="9875520" cy="100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stash apply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Przywraca zmiany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914400" y="3657600"/>
            <a:ext cx="987552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stash list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Wyświetla listę zmian ze schowka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32" name="TextShape 6"/>
          <p:cNvSpPr txBox="1"/>
          <p:nvPr/>
        </p:nvSpPr>
        <p:spPr>
          <a:xfrm>
            <a:off x="914400" y="4754880"/>
            <a:ext cx="9875520" cy="122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stash drop &lt;stash&gt;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Usuwa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wybrany stash (jeśli brak nazwy, usuwa ostatni)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pl-PL" sz="2400" spc="-1" dirty="0">
                <a:solidFill>
                  <a:srgbClr val="515151"/>
                </a:solidFill>
                <a:latin typeface="Arial"/>
              </a:rPr>
              <a:t>g</a:t>
            </a: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it stash clear	- czyści całą listę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69371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4A3D53"/>
                </a:solidFill>
                <a:latin typeface="Geometr212 BkCn BT"/>
              </a:rPr>
              <a:t>Ćwiczenie</a:t>
            </a:r>
            <a:r>
              <a:rPr lang="en-US" sz="3200" b="1" strike="noStrike" spc="-1" dirty="0">
                <a:solidFill>
                  <a:srgbClr val="4A3D53"/>
                </a:solidFill>
                <a:latin typeface="Geometr212 BkCn BT"/>
              </a:rPr>
              <a:t> </a:t>
            </a: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4</a:t>
            </a:r>
            <a:r>
              <a:rPr lang="en-US" sz="3200" b="1" strike="noStrike" spc="-1" dirty="0" smtClean="0">
                <a:solidFill>
                  <a:srgbClr val="4A3D53"/>
                </a:solidFill>
                <a:latin typeface="Geometr212 BkCn BT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  <a:ea typeface="Noto Sans CJK SC"/>
              </a:rPr>
              <a:t>Zmodyfikować plik README.txt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Dodać plik temp.txt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Sprawdzić status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Wrzucić zmiany do schowka (git stash) i ponownie sprawdzić status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Sprawdzić listę ze schowka (git stash list)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Usunać ostatnie zmiany ze schowka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Powtórzyć punkty 1-5 (z wyłączeniem 2), tym razem przywrócić zmiany (git stash apply)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33640034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Merge i konflikty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7557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merge &lt;branch_name&gt;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Łączy aktualny branch z branch_name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4843" y="3427372"/>
            <a:ext cx="940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 smtClean="0">
                <a:solidFill>
                  <a:srgbClr val="FF0000"/>
                </a:solidFill>
              </a:rPr>
              <a:t>Uwaga!!! Możliwe konflikty!!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4A3D53"/>
                </a:solidFill>
                <a:latin typeface="Geometr212 BkCn BT"/>
              </a:rPr>
              <a:t>Ćwiczenie</a:t>
            </a:r>
            <a:r>
              <a:rPr lang="en-US" sz="3200" b="1" strike="noStrike" spc="-1" dirty="0">
                <a:solidFill>
                  <a:srgbClr val="4A3D53"/>
                </a:solidFill>
                <a:latin typeface="Geometr212 BkCn BT"/>
              </a:rPr>
              <a:t> </a:t>
            </a:r>
            <a:r>
              <a:rPr lang="pl-PL" sz="3200" b="1" spc="-1" dirty="0">
                <a:solidFill>
                  <a:srgbClr val="4A3D53"/>
                </a:solidFill>
                <a:latin typeface="Geometr212 BkCn BT"/>
              </a:rPr>
              <a:t>5</a:t>
            </a:r>
            <a:r>
              <a:rPr lang="en-US" sz="3200" b="1" strike="noStrike" spc="-1" dirty="0" smtClean="0">
                <a:solidFill>
                  <a:srgbClr val="4A3D53"/>
                </a:solidFill>
                <a:latin typeface="Geometr212 BkCn BT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Stworzyć branch ala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Sprawdzić, czy aktualny branch to master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Dodać plik ala.txt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Zacommitować go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Przełączyć się na branch ala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Dodać ponownie plik ala.txt i zacommitować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Przełączyć się z powrotem na master i wykonać merge (git merge ala)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Rozwiązać konflikt i ponownie zacommitować plik (git commit –a)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  <a:ea typeface="Noto Sans CJK SC"/>
              </a:rPr>
              <a:t>Sprawdzić logi (powinien być dodatkowy commit z mergem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3406512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Praca ze zdalnym repozytorium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7557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remote -v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Wyświetla linki do zdalnego repozytorium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914400" y="310896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remote set-url origin &lt;link&gt;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Ustawianie urla do zdalnego repozytorium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GIT - Agenda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755720"/>
            <a:ext cx="10514880" cy="452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Rys historyczny</a:t>
            </a:r>
            <a:endParaRPr lang="en-US" sz="2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Podstawowe komendy</a:t>
            </a:r>
            <a:endParaRPr lang="en-US" sz="2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Poznanie popularnych serwisów</a:t>
            </a:r>
            <a:endParaRPr lang="en-US" sz="2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Zaawansowana obsługa</a:t>
            </a:r>
            <a:endParaRPr lang="en-US" sz="2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Nakładki graficzne</a:t>
            </a:r>
            <a:endParaRPr lang="en-US" sz="2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GitFlow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850480" y="637704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Praca ze zdalnym repozytorium cd.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7557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clone &lt;link&gt;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Sklonowanie(ściągnięcie) zdalnego repo do lokalnego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914400" y="310896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fetch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Sprawdzenie różnic pomiedzy repozytorium zdalnym i lokalnym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914400" y="448056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pull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Ściągnięcie danych z repozytorium zdalnego do lokalnego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1183264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4A3D53"/>
                </a:solidFill>
                <a:latin typeface="Geometr212 BkCn BT"/>
              </a:rPr>
              <a:t>Ćwiczenie</a:t>
            </a:r>
            <a:r>
              <a:rPr lang="en-US" sz="3200" b="1" strike="noStrike" spc="-1" dirty="0">
                <a:solidFill>
                  <a:srgbClr val="4A3D53"/>
                </a:solidFill>
                <a:latin typeface="Geometr212 BkCn BT"/>
              </a:rPr>
              <a:t> </a:t>
            </a: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6</a:t>
            </a:r>
            <a:r>
              <a:rPr lang="en-US" sz="3200" b="1" strike="noStrike" spc="-1" dirty="0" smtClean="0">
                <a:solidFill>
                  <a:srgbClr val="4A3D53"/>
                </a:solidFill>
                <a:latin typeface="Geometr212 BkCn BT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Założyć konto na </a:t>
            </a: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  <a:hlinkClick r:id="rId2"/>
              </a:rPr>
              <a:t>http://www.github.com</a:t>
            </a: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Stworzyć repozytorium git_tutorial z plikiem README.md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Dodać link do repozytorium zdalnego do lokalnego (git remote)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Zaktualizować repozytorium lokalne (git pull)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3211374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Rodzaje git push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7557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push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Przesłanie </a:t>
            </a: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zmian do repozytorium zdalnego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914400" y="310896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push -f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Nadpisywanie zdalnego repozytorium (tylko dla konkretnego brancha)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914400" y="4297680"/>
            <a:ext cx="9875520" cy="137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push --set-upstream origin &lt;branch_name&gt;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Przesłanie zmian do zdalnego repozytorium z utworzeniem brancha 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1799989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Rys historyczny i założenia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74320" y="1188720"/>
            <a:ext cx="11064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7.04.2005 – wydanie pierwszej wersji</a:t>
            </a:r>
            <a:endParaRPr lang="en-US" sz="1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Stworzony przez Linusa Torvaldsa (w 3 dni!)</a:t>
            </a:r>
            <a:endParaRPr lang="en-US" sz="1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Używany w rozwoju Linuxa, jako zastępstwo dla płatnego BitKeepera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850120" y="637596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284760" y="2479320"/>
            <a:ext cx="3372840" cy="337284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4340880" y="3657600"/>
            <a:ext cx="6723360" cy="133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Przykład CSV czego nie robić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Powinien być szybki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Powinien być chroniony przed błędami w repozytorium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Powinien być szybki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4206240" y="3044880"/>
            <a:ext cx="182880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Calibri Light"/>
              </a:rPr>
              <a:t>Założenia: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Podstawowe terminy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74320" y="1188720"/>
            <a:ext cx="11064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</a:rPr>
              <a:t>Repozytorium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Obiektowa baza projektu przechowująca wszystkie pliki i foldery projektu oraz dane gita (informacje o wersjach, commitach itp).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850120" y="637596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65760" y="2743200"/>
            <a:ext cx="7583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</a:rPr>
              <a:t>Commit</a:t>
            </a:r>
            <a:endParaRPr lang="en-US" sz="24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Pojedyncze zatwierdzenie zmian wprowadzonych do repozytorium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65760" y="3910320"/>
            <a:ext cx="44024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515151"/>
                </a:solidFill>
                <a:latin typeface="Calibri Light"/>
              </a:rPr>
              <a:t>Branch</a:t>
            </a:r>
            <a:endParaRPr lang="en-US" sz="2400" b="0" strike="noStrike" spc="-1" dirty="0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515151"/>
                </a:solidFill>
                <a:latin typeface="Calibri Light"/>
              </a:rPr>
              <a:t>Odbicie</a:t>
            </a:r>
            <a:r>
              <a:rPr lang="en-US" sz="1800" b="0" strike="noStrike" spc="-1" dirty="0">
                <a:solidFill>
                  <a:srgbClr val="515151"/>
                </a:solidFill>
                <a:latin typeface="Calibri Light"/>
              </a:rPr>
              <a:t> od </a:t>
            </a:r>
            <a:r>
              <a:rPr lang="en-US" sz="1800" b="0" strike="noStrike" spc="-1" dirty="0" err="1">
                <a:solidFill>
                  <a:srgbClr val="515151"/>
                </a:solidFill>
                <a:latin typeface="Calibri Light"/>
              </a:rPr>
              <a:t>głównego</a:t>
            </a:r>
            <a:r>
              <a:rPr lang="en-US" sz="1800" b="0" strike="noStrike" spc="-1" dirty="0">
                <a:solidFill>
                  <a:srgbClr val="515151"/>
                </a:solidFill>
                <a:latin typeface="Calibri Light"/>
              </a:rPr>
              <a:t> </a:t>
            </a:r>
            <a:r>
              <a:rPr lang="en-US" sz="1800" b="0" strike="noStrike" spc="-1" dirty="0" err="1">
                <a:solidFill>
                  <a:srgbClr val="515151"/>
                </a:solidFill>
                <a:latin typeface="Calibri Light"/>
              </a:rPr>
              <a:t>pnia</a:t>
            </a:r>
            <a:r>
              <a:rPr lang="en-US" sz="1800" b="0" strike="noStrike" spc="-1" dirty="0">
                <a:solidFill>
                  <a:srgbClr val="515151"/>
                </a:solidFill>
                <a:latin typeface="Calibri Light"/>
              </a:rPr>
              <a:t> </a:t>
            </a:r>
            <a:r>
              <a:rPr lang="en-US" sz="1800" b="0" strike="noStrike" spc="-1" dirty="0" err="1">
                <a:solidFill>
                  <a:srgbClr val="515151"/>
                </a:solidFill>
                <a:latin typeface="Calibri Light"/>
              </a:rPr>
              <a:t>linii</a:t>
            </a:r>
            <a:r>
              <a:rPr lang="en-US" sz="1800" b="0" strike="noStrike" spc="-1" dirty="0">
                <a:solidFill>
                  <a:srgbClr val="515151"/>
                </a:solidFill>
                <a:latin typeface="Calibri Light"/>
              </a:rPr>
              <a:t> </a:t>
            </a:r>
            <a:r>
              <a:rPr lang="en-US" sz="1800" b="0" strike="noStrike" spc="-1" dirty="0" err="1">
                <a:solidFill>
                  <a:srgbClr val="515151"/>
                </a:solidFill>
                <a:latin typeface="Calibri Light"/>
              </a:rPr>
              <a:t>rozwoju</a:t>
            </a:r>
            <a:endParaRPr lang="en-US" sz="1800" b="0" strike="noStrike" spc="-1" dirty="0">
              <a:solidFill>
                <a:srgbClr val="515151"/>
              </a:solidFill>
              <a:latin typeface="Calibri Light"/>
              <a:ea typeface="Noto Sans CJK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Rodzaje repozytoriów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74320" y="1188720"/>
            <a:ext cx="11064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</a:rPr>
              <a:t>Repozytorium lokalne</a:t>
            </a: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Przechowywane na komputerze użytkownika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850120" y="637596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03560" y="2377440"/>
            <a:ext cx="611100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</a:rPr>
              <a:t>Repozytorium zdalne</a:t>
            </a:r>
            <a:endParaRPr lang="en-US" sz="24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Hostowane w sieci (GitHub, GitLab, Bitbucket itp)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Instalacja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14760" y="1787760"/>
            <a:ext cx="10514880" cy="452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Pliki instalacyjne dostępne na: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 Light"/>
                <a:hlinkClick r:id="rId2"/>
              </a:rPr>
              <a:t>https://git-scm.com/downloads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Dokumentacja: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 Light"/>
                <a:hlinkClick r:id="rId3"/>
              </a:rPr>
              <a:t>https://git-scm.com/doc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850480" y="637704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Inicjalizacja lokalnego repozytorium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7557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init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Utworzenie lokalnego repozytorium w wybranym katalogu</a:t>
            </a: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Używa się tylko raz!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914400" y="3657600"/>
            <a:ext cx="9875520" cy="1654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config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Konfiguracja środowiska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config --global user.name USER_NAME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config --global user.email USER_EMAIL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Ćwiczenie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Zainstalować git</a:t>
            </a: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Sprawdzić poprawność instalacji i wersję (git --version)</a:t>
            </a: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Utworzyć repozytorium w wybranym katalogu (git init)</a:t>
            </a: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Ustawić wybrane user_name i user_email (git config)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Zarządzanie plikami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20708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status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Sprawdzenie statusu projektu (lista zmodyfikowanych i nowych plików)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914400" y="3291840"/>
            <a:ext cx="9875520" cy="137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add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Dodawanie plików(zmian) do przechowalni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add [wyrażenie]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5" name="TextShape 5"/>
          <p:cNvSpPr txBox="1"/>
          <p:nvPr/>
        </p:nvSpPr>
        <p:spPr>
          <a:xfrm>
            <a:off x="914400" y="4663440"/>
            <a:ext cx="9875520" cy="137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reset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Usunięcie plików z przechowalni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add [wyrażenie]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822960" y="2194560"/>
            <a:ext cx="10043280" cy="11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log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Wyświetlenie listy commitów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1217</TotalTime>
  <Words>1036</Words>
  <Application>Microsoft Office PowerPoint</Application>
  <PresentationFormat>Widescreen</PresentationFormat>
  <Paragraphs>199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DejaVu Sans</vt:lpstr>
      <vt:lpstr>Geometr212 BkCn BT</vt:lpstr>
      <vt:lpstr>Noto Sans CJK SC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Pomorska Fundacja Inicjatyw Gospodarczych</dc:creator>
  <dc:description/>
  <cp:lastModifiedBy>Krzysztof Dziuban (PGS Software)</cp:lastModifiedBy>
  <cp:revision>106</cp:revision>
  <dcterms:created xsi:type="dcterms:W3CDTF">2016-06-24T11:21:15Z</dcterms:created>
  <dcterms:modified xsi:type="dcterms:W3CDTF">2019-08-09T12:37:19Z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54</vt:i4>
  </property>
</Properties>
</file>