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67" r:id="rId15"/>
    <p:sldId id="269" r:id="rId16"/>
    <p:sldId id="272" r:id="rId17"/>
    <p:sldId id="273" r:id="rId18"/>
    <p:sldId id="270" r:id="rId19"/>
    <p:sldId id="274" r:id="rId20"/>
    <p:sldId id="271" r:id="rId21"/>
    <p:sldId id="276" r:id="rId22"/>
    <p:sldId id="277" r:id="rId23"/>
    <p:sldId id="275" r:id="rId24"/>
    <p:sldId id="278" r:id="rId25"/>
    <p:sldId id="279" r:id="rId26"/>
    <p:sldId id="280" r:id="rId27"/>
    <p:sldId id="282" r:id="rId28"/>
    <p:sldId id="283" r:id="rId29"/>
    <p:sldId id="281" r:id="rId30"/>
    <p:sldId id="284" r:id="rId31"/>
    <p:sldId id="285" r:id="rId32"/>
    <p:sldId id="286" r:id="rId33"/>
    <p:sldId id="287" r:id="rId34"/>
    <p:sldId id="288" r:id="rId3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 rot="5400000">
            <a:off x="0" y="0"/>
            <a:ext cx="2499120" cy="249912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Obraz 10"/>
          <p:cNvPicPr/>
          <p:nvPr/>
        </p:nvPicPr>
        <p:blipFill>
          <a:blip r:embed="rId15"/>
          <a:stretch/>
        </p:blipFill>
        <p:spPr>
          <a:xfrm>
            <a:off x="0" y="0"/>
            <a:ext cx="2752200" cy="129600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10894320" cy="962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12191400" cy="96228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Obraz 16"/>
          <p:cNvPicPr/>
          <p:nvPr/>
        </p:nvPicPr>
        <p:blipFill>
          <a:blip r:embed="rId14"/>
          <a:stretch/>
        </p:blipFill>
        <p:spPr>
          <a:xfrm>
            <a:off x="10895040" y="-23400"/>
            <a:ext cx="2194560" cy="103320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learn-git-with-bitbucket-cloud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523880" y="1122480"/>
            <a:ext cx="9143280" cy="195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90000"/>
              </a:lnSpc>
            </a:pPr>
            <a:r>
              <a:rPr lang="en-US" sz="6000" b="1" strike="noStrike" spc="-1">
                <a:solidFill>
                  <a:srgbClr val="FFFFFF"/>
                </a:solidFill>
                <a:latin typeface="Geometr212 BkCn BT"/>
                <a:ea typeface="Arial Unicode MS"/>
              </a:rPr>
              <a:t>GIT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523880" y="316944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3600" b="0" strike="noStrike" spc="-1">
                <a:solidFill>
                  <a:srgbClr val="FFFFFF"/>
                </a:solidFill>
                <a:latin typeface="Geometr212 BkCn BT"/>
              </a:rPr>
              <a:t>System kontroli wersji</a:t>
            </a:r>
            <a:endParaRPr lang="en-US" sz="36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Geometr212 BkCn BT"/>
              </a:rPr>
              <a:t>Krzysztof Dziuban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2850480" y="637704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</a:rPr>
              <a:t>Zarządzanie plikami cd.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838080" y="1593360"/>
            <a:ext cx="10043280" cy="10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</a:rPr>
              <a:t>git checkout -- &lt;file_name&gt;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Usunięcie zmian w pliku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914400" y="4480560"/>
            <a:ext cx="9875520" cy="122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</a:rPr>
              <a:t>git commit -m “MESSAGE”</a:t>
            </a:r>
            <a:endParaRPr lang="en-US" sz="28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Dodawanie zmian do lokalnego repozytorium</a:t>
            </a:r>
            <a:endParaRPr lang="en-US" sz="24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git add [wyrażenie]</a:t>
            </a:r>
            <a:endParaRPr lang="en-US" sz="24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838080" y="2853000"/>
            <a:ext cx="10043280" cy="10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</a:rPr>
              <a:t>git checkout &lt;branch_name&gt;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Przełączenie na istniejącego brancha</a:t>
            </a:r>
            <a:endParaRPr lang="en-US" sz="24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git checkout -b &lt;branch_name&gt; - tworzy nowy branch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</a:rPr>
              <a:t>Ćwiczenie 2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289440" y="1298520"/>
            <a:ext cx="10043280" cy="15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Sprawdzić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stan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repozytorium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(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status)</a:t>
            </a:r>
            <a:endParaRPr lang="en-US" sz="2400" b="0" strike="noStrike" spc="-1" dirty="0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Wylistować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commity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(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log)</a:t>
            </a:r>
            <a:endParaRPr lang="en-US" sz="2400" b="0" strike="noStrike" spc="-1" dirty="0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Utworzyć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plik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README.txt</a:t>
            </a:r>
            <a:endParaRPr lang="en-US" sz="2400" b="0" strike="noStrike" spc="-1" dirty="0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Ponownie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sprawdzić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stan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repozytorium</a:t>
            </a:r>
            <a:endParaRPr lang="en-US" sz="2400" b="0" strike="noStrike" spc="-1" dirty="0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Dodać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plik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do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przechowalni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(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add)</a:t>
            </a:r>
            <a:endParaRPr lang="en-US" sz="2400" b="0" strike="noStrike" spc="-1" dirty="0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Usunąć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plik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z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przechowalni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(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reset)</a:t>
            </a:r>
            <a:endParaRPr lang="en-US" sz="2400" b="0" strike="noStrike" spc="-1" dirty="0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 dirty="0" err="1" smtClean="0">
                <a:solidFill>
                  <a:srgbClr val="515151"/>
                </a:solidFill>
                <a:latin typeface="Arial"/>
              </a:rPr>
              <a:t>Ponownie</a:t>
            </a:r>
            <a:r>
              <a:rPr lang="en-US" sz="2400" b="0" strike="noStrike" spc="-1" dirty="0" smtClean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dodać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plik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do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przechowalni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i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dodać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commit (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commit</a:t>
            </a:r>
            <a:r>
              <a:rPr lang="en-US" sz="2400" b="0" strike="noStrike" spc="-1" dirty="0" smtClean="0">
                <a:solidFill>
                  <a:srgbClr val="515151"/>
                </a:solidFill>
                <a:latin typeface="Arial"/>
              </a:rPr>
              <a:t>)</a:t>
            </a:r>
            <a:endParaRPr lang="pl-PL" sz="2400" b="0" strike="noStrike" spc="-1" dirty="0" smtClean="0">
              <a:solidFill>
                <a:srgbClr val="515151"/>
              </a:solidFill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</a:rPr>
              <a:t>Sprawdzić log</a:t>
            </a:r>
            <a:endParaRPr lang="en-US" sz="2400" b="0" strike="noStrike" spc="-1" dirty="0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</a:rPr>
              <a:t>Podstawy rozgałęziania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124" name="Picture 123"/>
          <p:cNvPicPr/>
          <p:nvPr/>
        </p:nvPicPr>
        <p:blipFill>
          <a:blip r:embed="rId2"/>
          <a:stretch/>
        </p:blipFill>
        <p:spPr>
          <a:xfrm>
            <a:off x="274320" y="1645920"/>
            <a:ext cx="3095640" cy="1554480"/>
          </a:xfrm>
          <a:prstGeom prst="rect">
            <a:avLst/>
          </a:prstGeom>
          <a:ln>
            <a:noFill/>
          </a:ln>
        </p:spPr>
      </p:pic>
      <p:pic>
        <p:nvPicPr>
          <p:cNvPr id="125" name="Picture 124"/>
          <p:cNvPicPr/>
          <p:nvPr/>
        </p:nvPicPr>
        <p:blipFill>
          <a:blip r:embed="rId3"/>
          <a:stretch/>
        </p:blipFill>
        <p:spPr>
          <a:xfrm>
            <a:off x="3854160" y="1703520"/>
            <a:ext cx="3081960" cy="2502720"/>
          </a:xfrm>
          <a:prstGeom prst="rect">
            <a:avLst/>
          </a:prstGeom>
          <a:ln>
            <a:noFill/>
          </a:ln>
        </p:spPr>
      </p:pic>
      <p:pic>
        <p:nvPicPr>
          <p:cNvPr id="126" name="Picture 125"/>
          <p:cNvPicPr/>
          <p:nvPr/>
        </p:nvPicPr>
        <p:blipFill>
          <a:blip r:embed="rId4"/>
          <a:stretch/>
        </p:blipFill>
        <p:spPr>
          <a:xfrm>
            <a:off x="7846920" y="1693800"/>
            <a:ext cx="4151880" cy="2512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</a:rPr>
              <a:t>Podstawy rozgałęziania cd.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22960" y="1298520"/>
            <a:ext cx="10043280" cy="10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</a:rPr>
              <a:t>git branch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Wyświetla listę lokalnych branchy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914400" y="2560320"/>
            <a:ext cx="9875520" cy="1005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</a:rPr>
              <a:t>git branch -r</a:t>
            </a:r>
            <a:endParaRPr lang="en-US" sz="28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Wyświetla listę zdalnych branchy</a:t>
            </a:r>
            <a:endParaRPr lang="en-US" sz="24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1" name="TextShape 5"/>
          <p:cNvSpPr txBox="1"/>
          <p:nvPr/>
        </p:nvSpPr>
        <p:spPr>
          <a:xfrm>
            <a:off x="914400" y="3657600"/>
            <a:ext cx="9875520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</a:rPr>
              <a:t>git branch &lt;branch_name&gt;</a:t>
            </a:r>
            <a:endParaRPr lang="en-US" sz="28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Tworzy lokalnie branch </a:t>
            </a:r>
            <a:endParaRPr lang="en-US" sz="24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</p:txBody>
      </p:sp>
      <p:sp>
        <p:nvSpPr>
          <p:cNvPr id="132" name="TextShape 6"/>
          <p:cNvSpPr txBox="1"/>
          <p:nvPr/>
        </p:nvSpPr>
        <p:spPr>
          <a:xfrm>
            <a:off x="914400" y="4754880"/>
            <a:ext cx="9875520" cy="122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</a:rPr>
              <a:t>git branch -d &lt;branch_name&gt;</a:t>
            </a:r>
            <a:endParaRPr lang="en-US" sz="28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Usuwa lokalnie branch </a:t>
            </a:r>
            <a:endParaRPr lang="en-US" sz="24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git branch -D &lt;branch_name&gt;	- force delete!!</a:t>
            </a:r>
            <a:endParaRPr lang="en-US" sz="24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 err="1">
                <a:solidFill>
                  <a:srgbClr val="4A3D53"/>
                </a:solidFill>
                <a:latin typeface="Geometr212 BkCn BT"/>
              </a:rPr>
              <a:t>Ćwiczenie</a:t>
            </a:r>
            <a:r>
              <a:rPr lang="en-US" sz="3200" b="1" strike="noStrike" spc="-1" dirty="0">
                <a:solidFill>
                  <a:srgbClr val="4A3D53"/>
                </a:solidFill>
                <a:latin typeface="Geometr212 BkCn BT"/>
              </a:rPr>
              <a:t> </a:t>
            </a:r>
            <a:r>
              <a:rPr lang="pl-PL" sz="3200" b="1" strike="noStrike" spc="-1" dirty="0" smtClean="0">
                <a:solidFill>
                  <a:srgbClr val="4A3D53"/>
                </a:solidFill>
                <a:latin typeface="Geometr212 BkCn BT"/>
              </a:rPr>
              <a:t>3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89440" y="1298520"/>
            <a:ext cx="10043280" cy="15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endParaRPr lang="en-US" sz="24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439560" y="1371600"/>
            <a:ext cx="10899000" cy="246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spc="-1" dirty="0" err="1">
                <a:solidFill>
                  <a:srgbClr val="515151"/>
                </a:solidFill>
              </a:rPr>
              <a:t>Wyświetlić</a:t>
            </a:r>
            <a:r>
              <a:rPr lang="en-US" sz="2400" spc="-1" dirty="0">
                <a:solidFill>
                  <a:srgbClr val="515151"/>
                </a:solidFill>
              </a:rPr>
              <a:t> </a:t>
            </a:r>
            <a:r>
              <a:rPr lang="en-US" sz="2400" spc="-1" dirty="0" err="1">
                <a:solidFill>
                  <a:srgbClr val="515151"/>
                </a:solidFill>
              </a:rPr>
              <a:t>listę</a:t>
            </a:r>
            <a:r>
              <a:rPr lang="en-US" sz="2400" spc="-1" dirty="0">
                <a:solidFill>
                  <a:srgbClr val="515151"/>
                </a:solidFill>
              </a:rPr>
              <a:t> branchy (</a:t>
            </a:r>
            <a:r>
              <a:rPr lang="en-US" sz="2400" spc="-1" dirty="0" err="1">
                <a:solidFill>
                  <a:srgbClr val="515151"/>
                </a:solidFill>
              </a:rPr>
              <a:t>git</a:t>
            </a:r>
            <a:r>
              <a:rPr lang="en-US" sz="2400" spc="-1" dirty="0">
                <a:solidFill>
                  <a:srgbClr val="515151"/>
                </a:solidFill>
              </a:rPr>
              <a:t> branch)</a:t>
            </a:r>
            <a:endParaRPr lang="en-US" sz="2400" spc="-1" dirty="0"/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spc="-1" dirty="0" err="1">
                <a:solidFill>
                  <a:srgbClr val="515151"/>
                </a:solidFill>
              </a:rPr>
              <a:t>Dodać</a:t>
            </a:r>
            <a:r>
              <a:rPr lang="en-US" sz="2400" spc="-1" dirty="0">
                <a:solidFill>
                  <a:srgbClr val="515151"/>
                </a:solidFill>
              </a:rPr>
              <a:t> </a:t>
            </a:r>
            <a:r>
              <a:rPr lang="en-US" sz="2400" spc="-1" dirty="0" err="1">
                <a:solidFill>
                  <a:srgbClr val="515151"/>
                </a:solidFill>
              </a:rPr>
              <a:t>nowy</a:t>
            </a:r>
            <a:r>
              <a:rPr lang="en-US" sz="2400" spc="-1" dirty="0">
                <a:solidFill>
                  <a:srgbClr val="515151"/>
                </a:solidFill>
              </a:rPr>
              <a:t> branch (</a:t>
            </a:r>
            <a:r>
              <a:rPr lang="en-US" sz="2400" spc="-1" dirty="0" err="1">
                <a:solidFill>
                  <a:srgbClr val="515151"/>
                </a:solidFill>
              </a:rPr>
              <a:t>git</a:t>
            </a:r>
            <a:r>
              <a:rPr lang="en-US" sz="2400" spc="-1" dirty="0">
                <a:solidFill>
                  <a:srgbClr val="515151"/>
                </a:solidFill>
              </a:rPr>
              <a:t> branch second)</a:t>
            </a:r>
            <a:endParaRPr lang="en-US" sz="2400" spc="-1" dirty="0"/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spc="-1" dirty="0" err="1">
                <a:solidFill>
                  <a:srgbClr val="515151"/>
                </a:solidFill>
              </a:rPr>
              <a:t>Przełączyć</a:t>
            </a:r>
            <a:r>
              <a:rPr lang="en-US" sz="2400" spc="-1" dirty="0">
                <a:solidFill>
                  <a:srgbClr val="515151"/>
                </a:solidFill>
              </a:rPr>
              <a:t> </a:t>
            </a:r>
            <a:r>
              <a:rPr lang="en-US" sz="2400" spc="-1" dirty="0" err="1">
                <a:solidFill>
                  <a:srgbClr val="515151"/>
                </a:solidFill>
              </a:rPr>
              <a:t>się</a:t>
            </a:r>
            <a:r>
              <a:rPr lang="en-US" sz="2400" spc="-1" dirty="0">
                <a:solidFill>
                  <a:srgbClr val="515151"/>
                </a:solidFill>
              </a:rPr>
              <a:t> </a:t>
            </a:r>
            <a:r>
              <a:rPr lang="en-US" sz="2400" spc="-1" dirty="0" err="1">
                <a:solidFill>
                  <a:srgbClr val="515151"/>
                </a:solidFill>
              </a:rPr>
              <a:t>na</a:t>
            </a:r>
            <a:r>
              <a:rPr lang="en-US" sz="2400" spc="-1" dirty="0">
                <a:solidFill>
                  <a:srgbClr val="515151"/>
                </a:solidFill>
              </a:rPr>
              <a:t> </a:t>
            </a:r>
            <a:r>
              <a:rPr lang="en-US" sz="2400" spc="-1" dirty="0" err="1">
                <a:solidFill>
                  <a:srgbClr val="515151"/>
                </a:solidFill>
              </a:rPr>
              <a:t>utworzony</a:t>
            </a:r>
            <a:r>
              <a:rPr lang="en-US" sz="2400" spc="-1" dirty="0">
                <a:solidFill>
                  <a:srgbClr val="515151"/>
                </a:solidFill>
              </a:rPr>
              <a:t> branch (</a:t>
            </a:r>
            <a:r>
              <a:rPr lang="en-US" sz="2400" spc="-1" dirty="0" err="1">
                <a:solidFill>
                  <a:srgbClr val="515151"/>
                </a:solidFill>
              </a:rPr>
              <a:t>git</a:t>
            </a:r>
            <a:r>
              <a:rPr lang="en-US" sz="2400" spc="-1" dirty="0">
                <a:solidFill>
                  <a:srgbClr val="515151"/>
                </a:solidFill>
              </a:rPr>
              <a:t> checkout second)</a:t>
            </a:r>
            <a:endParaRPr lang="en-US" sz="2400" spc="-1" dirty="0"/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spc="-1" dirty="0" err="1">
                <a:solidFill>
                  <a:srgbClr val="515151"/>
                </a:solidFill>
              </a:rPr>
              <a:t>Ponownie</a:t>
            </a:r>
            <a:r>
              <a:rPr lang="en-US" sz="2400" spc="-1" dirty="0">
                <a:solidFill>
                  <a:srgbClr val="515151"/>
                </a:solidFill>
              </a:rPr>
              <a:t> </a:t>
            </a:r>
            <a:r>
              <a:rPr lang="en-US" sz="2400" spc="-1" dirty="0" err="1">
                <a:solidFill>
                  <a:srgbClr val="515151"/>
                </a:solidFill>
              </a:rPr>
              <a:t>wyświetlić</a:t>
            </a:r>
            <a:r>
              <a:rPr lang="en-US" sz="2400" spc="-1" dirty="0">
                <a:solidFill>
                  <a:srgbClr val="515151"/>
                </a:solidFill>
              </a:rPr>
              <a:t> </a:t>
            </a:r>
            <a:r>
              <a:rPr lang="en-US" sz="2400" spc="-1" dirty="0" err="1">
                <a:solidFill>
                  <a:srgbClr val="515151"/>
                </a:solidFill>
              </a:rPr>
              <a:t>listę</a:t>
            </a:r>
            <a:r>
              <a:rPr lang="en-US" sz="2400" spc="-1" dirty="0">
                <a:solidFill>
                  <a:srgbClr val="515151"/>
                </a:solidFill>
              </a:rPr>
              <a:t> branchy </a:t>
            </a:r>
            <a:r>
              <a:rPr lang="en-US" sz="2400" spc="-1" dirty="0" err="1">
                <a:solidFill>
                  <a:srgbClr val="515151"/>
                </a:solidFill>
              </a:rPr>
              <a:t>i</a:t>
            </a:r>
            <a:r>
              <a:rPr lang="en-US" sz="2400" spc="-1" dirty="0">
                <a:solidFill>
                  <a:srgbClr val="515151"/>
                </a:solidFill>
              </a:rPr>
              <a:t> </a:t>
            </a:r>
            <a:r>
              <a:rPr lang="en-US" sz="2400" spc="-1" dirty="0" err="1">
                <a:solidFill>
                  <a:srgbClr val="515151"/>
                </a:solidFill>
              </a:rPr>
              <a:t>sprawdzić</a:t>
            </a:r>
            <a:r>
              <a:rPr lang="en-US" sz="2400" spc="-1" dirty="0">
                <a:solidFill>
                  <a:srgbClr val="515151"/>
                </a:solidFill>
              </a:rPr>
              <a:t> </a:t>
            </a:r>
            <a:r>
              <a:rPr lang="en-US" sz="2400" spc="-1" dirty="0" err="1" smtClean="0">
                <a:solidFill>
                  <a:srgbClr val="515151"/>
                </a:solidFill>
              </a:rPr>
              <a:t>aktywny</a:t>
            </a:r>
            <a:endParaRPr lang="pl-PL" sz="2400" b="0" strike="noStrike" spc="-1" dirty="0" smtClean="0">
              <a:solidFill>
                <a:srgbClr val="515151"/>
              </a:solidFill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Zmodyfikować plik README.txt i </a:t>
            </a:r>
            <a:r>
              <a:rPr lang="en-US" sz="2400" b="0" strike="noStrike" spc="-1" dirty="0" err="1" smtClean="0">
                <a:solidFill>
                  <a:srgbClr val="515151"/>
                </a:solidFill>
                <a:latin typeface="Arial"/>
              </a:rPr>
              <a:t>dodać</a:t>
            </a:r>
            <a:r>
              <a:rPr lang="en-US" sz="2400" b="0" strike="noStrike" spc="-1" dirty="0" smtClean="0">
                <a:solidFill>
                  <a:srgbClr val="515151"/>
                </a:solidFill>
                <a:latin typeface="Arial"/>
              </a:rPr>
              <a:t> do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przechowalni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endParaRPr lang="pl-PL" sz="2400" b="0" strike="noStrike" spc="-1" dirty="0" smtClean="0">
              <a:solidFill>
                <a:srgbClr val="515151"/>
              </a:solidFill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Wykonać</a:t>
            </a:r>
            <a:r>
              <a:rPr lang="en-US" sz="2400" b="0" strike="noStrike" spc="-1" dirty="0" smtClean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commit (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commit)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 dirty="0" err="1" smtClean="0">
                <a:solidFill>
                  <a:srgbClr val="515151"/>
                </a:solidFill>
                <a:latin typeface="Arial"/>
              </a:rPr>
              <a:t>Sprawdzić</a:t>
            </a:r>
            <a:r>
              <a:rPr lang="en-US" sz="2400" b="0" strike="noStrike" spc="-1" dirty="0" smtClean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status </a:t>
            </a:r>
            <a:r>
              <a:rPr lang="en-US" sz="2400" b="0" strike="noStrike" spc="-1" dirty="0" err="1" smtClean="0">
                <a:solidFill>
                  <a:srgbClr val="515151"/>
                </a:solidFill>
                <a:latin typeface="Arial"/>
              </a:rPr>
              <a:t>repozytorium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l-PL" sz="3200" b="1" strike="noStrike" spc="-1" dirty="0" smtClean="0">
                <a:solidFill>
                  <a:srgbClr val="4A3D53"/>
                </a:solidFill>
                <a:latin typeface="Geometr212 BkCn BT"/>
              </a:rPr>
              <a:t>Schowek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22960" y="1298520"/>
            <a:ext cx="10043280" cy="10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pl-PL" sz="2800" b="1" strike="noStrike" spc="-1" dirty="0" smtClean="0">
                <a:solidFill>
                  <a:srgbClr val="515151"/>
                </a:solidFill>
                <a:latin typeface="Arial"/>
              </a:rPr>
              <a:t>stash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Wrzuca zmiany do schowka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914400" y="2560320"/>
            <a:ext cx="9875520" cy="1005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pl-PL" sz="2800" b="1" strike="noStrike" spc="-1" dirty="0" smtClean="0">
                <a:solidFill>
                  <a:srgbClr val="515151"/>
                </a:solidFill>
                <a:latin typeface="Arial"/>
              </a:rPr>
              <a:t>stash apply</a:t>
            </a:r>
            <a:endParaRPr lang="en-US" sz="28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</a:rPr>
              <a:t>Przywraca zmiany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1" name="TextShape 5"/>
          <p:cNvSpPr txBox="1"/>
          <p:nvPr/>
        </p:nvSpPr>
        <p:spPr>
          <a:xfrm>
            <a:off x="914400" y="3657600"/>
            <a:ext cx="9875520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pl-PL" sz="2800" b="1" strike="noStrike" spc="-1" dirty="0" smtClean="0">
                <a:solidFill>
                  <a:srgbClr val="515151"/>
                </a:solidFill>
                <a:latin typeface="Arial"/>
              </a:rPr>
              <a:t>stash list</a:t>
            </a:r>
            <a:endParaRPr lang="en-US" sz="28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Wyświetla listę zmian ze schowka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</p:txBody>
      </p:sp>
      <p:sp>
        <p:nvSpPr>
          <p:cNvPr id="132" name="TextShape 6"/>
          <p:cNvSpPr txBox="1"/>
          <p:nvPr/>
        </p:nvSpPr>
        <p:spPr>
          <a:xfrm>
            <a:off x="914400" y="4754880"/>
            <a:ext cx="9875520" cy="122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pl-PL" sz="2800" b="1" strike="noStrike" spc="-1" dirty="0" smtClean="0">
                <a:solidFill>
                  <a:srgbClr val="515151"/>
                </a:solidFill>
                <a:latin typeface="Arial"/>
              </a:rPr>
              <a:t>stash drop &lt;stash&gt;</a:t>
            </a:r>
            <a:endParaRPr lang="en-US" sz="28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Usuwa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wybrany stash (jeśli brak nazwy, usuwa ostatni)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pl-PL" sz="2400" spc="-1" dirty="0">
                <a:solidFill>
                  <a:srgbClr val="515151"/>
                </a:solidFill>
                <a:latin typeface="Arial"/>
              </a:rPr>
              <a:t>g</a:t>
            </a: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it stash clear	- czyści całą listę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</p:txBody>
      </p:sp>
    </p:spTree>
    <p:extLst>
      <p:ext uri="{BB962C8B-B14F-4D97-AF65-F5344CB8AC3E}">
        <p14:creationId xmlns:p14="http://schemas.microsoft.com/office/powerpoint/2010/main" val="693711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 err="1">
                <a:solidFill>
                  <a:srgbClr val="4A3D53"/>
                </a:solidFill>
                <a:latin typeface="Geometr212 BkCn BT"/>
              </a:rPr>
              <a:t>Ćwiczenie</a:t>
            </a:r>
            <a:r>
              <a:rPr lang="en-US" sz="3200" b="1" strike="noStrike" spc="-1" dirty="0">
                <a:solidFill>
                  <a:srgbClr val="4A3D53"/>
                </a:solidFill>
                <a:latin typeface="Geometr212 BkCn BT"/>
              </a:rPr>
              <a:t> </a:t>
            </a:r>
            <a:r>
              <a:rPr lang="pl-PL" sz="3200" b="1" strike="noStrike" spc="-1" dirty="0" smtClean="0">
                <a:solidFill>
                  <a:srgbClr val="4A3D53"/>
                </a:solidFill>
                <a:latin typeface="Geometr212 BkCn BT"/>
              </a:rPr>
              <a:t>4</a:t>
            </a:r>
            <a:r>
              <a:rPr lang="en-US" sz="3200" b="1" strike="noStrike" spc="-1" dirty="0" smtClean="0">
                <a:solidFill>
                  <a:srgbClr val="4A3D53"/>
                </a:solidFill>
                <a:latin typeface="Geometr212 BkCn BT"/>
              </a:rPr>
              <a:t>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89440" y="1298520"/>
            <a:ext cx="10043280" cy="15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endParaRPr lang="en-US" sz="24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439560" y="1371600"/>
            <a:ext cx="10899000" cy="246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  <a:ea typeface="Noto Sans CJK SC"/>
              </a:rPr>
              <a:t>Zmodyfikować plik README.txt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Dodać plik temp.txt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</a:rPr>
              <a:t>Sprawdzić status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Wrzucić zmiany do schowka (git stash) i ponownie sprawdzić status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</a:rPr>
              <a:t>Sprawdzić listę ze schowka (git stash list)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Usunać ostatnie zmiany ze schowka</a:t>
            </a: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Powtórzyć punkty 1-5 (z wyłączeniem 2), tym razem przywrócić zmiany (git stash apply)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</p:txBody>
      </p:sp>
    </p:spTree>
    <p:extLst>
      <p:ext uri="{BB962C8B-B14F-4D97-AF65-F5344CB8AC3E}">
        <p14:creationId xmlns:p14="http://schemas.microsoft.com/office/powerpoint/2010/main" val="33640034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l-PL" sz="3200" b="1" strike="noStrike" spc="-1" dirty="0" smtClean="0">
                <a:solidFill>
                  <a:srgbClr val="4A3D53"/>
                </a:solidFill>
                <a:latin typeface="Geometr212 BkCn BT"/>
              </a:rPr>
              <a:t>Merge i konflikty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838080" y="1755720"/>
            <a:ext cx="10043280" cy="10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pl-PL" sz="2800" b="1" strike="noStrike" spc="-1" dirty="0" smtClean="0">
                <a:solidFill>
                  <a:srgbClr val="515151"/>
                </a:solidFill>
                <a:latin typeface="Arial"/>
              </a:rPr>
              <a:t>merge &lt;branch_name&gt;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Łączy aktualny branch z branch_name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44843" y="3427372"/>
            <a:ext cx="9405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400" dirty="0" smtClean="0">
                <a:solidFill>
                  <a:srgbClr val="FF0000"/>
                </a:solidFill>
              </a:rPr>
              <a:t>Uwaga!!! Możliwe konflikty!!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 err="1">
                <a:solidFill>
                  <a:srgbClr val="4A3D53"/>
                </a:solidFill>
                <a:latin typeface="Geometr212 BkCn BT"/>
              </a:rPr>
              <a:t>Ćwiczenie</a:t>
            </a:r>
            <a:r>
              <a:rPr lang="en-US" sz="3200" b="1" strike="noStrike" spc="-1" dirty="0">
                <a:solidFill>
                  <a:srgbClr val="4A3D53"/>
                </a:solidFill>
                <a:latin typeface="Geometr212 BkCn BT"/>
              </a:rPr>
              <a:t> </a:t>
            </a:r>
            <a:r>
              <a:rPr lang="pl-PL" sz="3200" b="1" spc="-1" dirty="0">
                <a:solidFill>
                  <a:srgbClr val="4A3D53"/>
                </a:solidFill>
                <a:latin typeface="Geometr212 BkCn BT"/>
              </a:rPr>
              <a:t>5</a:t>
            </a:r>
            <a:r>
              <a:rPr lang="en-US" sz="3200" b="1" strike="noStrike" spc="-1" dirty="0" smtClean="0">
                <a:solidFill>
                  <a:srgbClr val="4A3D53"/>
                </a:solidFill>
                <a:latin typeface="Geometr212 BkCn BT"/>
              </a:rPr>
              <a:t>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89440" y="1298520"/>
            <a:ext cx="10043280" cy="15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endParaRPr lang="en-US" sz="24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439560" y="1371600"/>
            <a:ext cx="10899000" cy="246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Stworzyć branch ala</a:t>
            </a: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Sprawdzić, czy aktualny branch to master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Dodać plik ala.txt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</a:rPr>
              <a:t>Zacommitować go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Przełączyć się na branch ala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</a:rPr>
              <a:t>Dodać ponownie plik ala.txt i zacommitować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Przełączyć się z powrotem na master i wykonać merge (git merge ala)</a:t>
            </a: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Rozwiązać konflikt i ponownie zacommitować plik (git commit –a)</a:t>
            </a: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  <a:ea typeface="Noto Sans CJK SC"/>
              </a:rPr>
              <a:t>Sprawdzić logi (powinien być dodatkowy commit z mergem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</p:txBody>
      </p:sp>
    </p:spTree>
    <p:extLst>
      <p:ext uri="{BB962C8B-B14F-4D97-AF65-F5344CB8AC3E}">
        <p14:creationId xmlns:p14="http://schemas.microsoft.com/office/powerpoint/2010/main" val="34065120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l-PL" sz="3200" b="1" strike="noStrike" spc="-1" dirty="0" smtClean="0">
                <a:solidFill>
                  <a:srgbClr val="4A3D53"/>
                </a:solidFill>
                <a:latin typeface="Geometr212 BkCn BT"/>
              </a:rPr>
              <a:t>Praca ze zdalnym repozytorium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38080" y="1755720"/>
            <a:ext cx="10043280" cy="10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pl-PL" sz="2800" b="1" strike="noStrike" spc="-1" dirty="0" smtClean="0">
                <a:solidFill>
                  <a:srgbClr val="515151"/>
                </a:solidFill>
                <a:latin typeface="Arial"/>
              </a:rPr>
              <a:t>remote -v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Wyświetla linki do zdalnego repozytorium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914400" y="3108960"/>
            <a:ext cx="9875520" cy="109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pl-PL" sz="2800" b="1" strike="noStrike" spc="-1" dirty="0" smtClean="0">
                <a:solidFill>
                  <a:srgbClr val="515151"/>
                </a:solidFill>
                <a:latin typeface="Arial"/>
              </a:rPr>
              <a:t>remote set-url origin &lt;link&gt;</a:t>
            </a:r>
            <a:endParaRPr lang="en-US" sz="28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Ustawianie urla do zdalnego repozytorium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</a:rPr>
              <a:t>GIT - Agenda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38080" y="1755720"/>
            <a:ext cx="10514880" cy="452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15151"/>
                </a:solidFill>
                <a:latin typeface="Calibri Light"/>
              </a:rPr>
              <a:t>Rys historyczny</a:t>
            </a:r>
            <a:endParaRPr lang="en-US" sz="28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15151"/>
                </a:solidFill>
                <a:latin typeface="Calibri Light"/>
              </a:rPr>
              <a:t>Podstawowe komendy</a:t>
            </a:r>
            <a:endParaRPr lang="en-US" sz="28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15151"/>
                </a:solidFill>
                <a:latin typeface="Calibri Light"/>
              </a:rPr>
              <a:t>Poznanie popularnych serwisów</a:t>
            </a:r>
            <a:endParaRPr lang="en-US" sz="28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15151"/>
                </a:solidFill>
                <a:latin typeface="Calibri Light"/>
              </a:rPr>
              <a:t>Zaawansowana obsługa</a:t>
            </a:r>
            <a:endParaRPr lang="en-US" sz="28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15151"/>
                </a:solidFill>
                <a:latin typeface="Calibri Light"/>
              </a:rPr>
              <a:t>Nakładki graficzne</a:t>
            </a:r>
            <a:endParaRPr lang="en-US" sz="28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15151"/>
                </a:solidFill>
                <a:latin typeface="Calibri Light"/>
              </a:rPr>
              <a:t>GitFlow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2850480" y="637704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l-PL" sz="3200" b="1" strike="noStrike" spc="-1" dirty="0" smtClean="0">
                <a:solidFill>
                  <a:srgbClr val="4A3D53"/>
                </a:solidFill>
                <a:latin typeface="Geometr212 BkCn BT"/>
              </a:rPr>
              <a:t>Praca ze zdalnym repozytorium cd.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38080" y="1755720"/>
            <a:ext cx="10043280" cy="10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pl-PL" sz="2800" b="1" strike="noStrike" spc="-1" dirty="0" smtClean="0">
                <a:solidFill>
                  <a:srgbClr val="515151"/>
                </a:solidFill>
                <a:latin typeface="Arial"/>
              </a:rPr>
              <a:t>clone &lt;link&gt;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Sklonowanie(ściągnięcie) zdalnego repo do lokalnego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914400" y="3108960"/>
            <a:ext cx="9875520" cy="109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pl-PL" sz="2800" b="1" strike="noStrike" spc="-1" dirty="0" smtClean="0">
                <a:solidFill>
                  <a:srgbClr val="515151"/>
                </a:solidFill>
                <a:latin typeface="Arial"/>
              </a:rPr>
              <a:t>fetch</a:t>
            </a:r>
            <a:endParaRPr lang="en-US" sz="28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Sprawdzenie różnic pomiedzy repozytorium zdalnym i lokalnym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" name="TextShape 3"/>
          <p:cNvSpPr txBox="1"/>
          <p:nvPr/>
        </p:nvSpPr>
        <p:spPr>
          <a:xfrm>
            <a:off x="914400" y="4480560"/>
            <a:ext cx="9875520" cy="109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pl-PL" sz="2800" b="1" strike="noStrike" spc="-1" dirty="0" smtClean="0">
                <a:solidFill>
                  <a:srgbClr val="515151"/>
                </a:solidFill>
                <a:latin typeface="Arial"/>
              </a:rPr>
              <a:t>pull</a:t>
            </a:r>
            <a:endParaRPr lang="en-US" sz="28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Ściągnięcie danych z repozytorium zdalnego do lokalnego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</p:txBody>
      </p:sp>
    </p:spTree>
    <p:extLst>
      <p:ext uri="{BB962C8B-B14F-4D97-AF65-F5344CB8AC3E}">
        <p14:creationId xmlns:p14="http://schemas.microsoft.com/office/powerpoint/2010/main" val="11832644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 err="1">
                <a:solidFill>
                  <a:srgbClr val="4A3D53"/>
                </a:solidFill>
                <a:latin typeface="Geometr212 BkCn BT"/>
              </a:rPr>
              <a:t>Ćwiczenie</a:t>
            </a:r>
            <a:r>
              <a:rPr lang="en-US" sz="3200" b="1" strike="noStrike" spc="-1" dirty="0">
                <a:solidFill>
                  <a:srgbClr val="4A3D53"/>
                </a:solidFill>
                <a:latin typeface="Geometr212 BkCn BT"/>
              </a:rPr>
              <a:t> </a:t>
            </a:r>
            <a:r>
              <a:rPr lang="pl-PL" sz="3200" b="1" strike="noStrike" spc="-1" dirty="0" smtClean="0">
                <a:solidFill>
                  <a:srgbClr val="4A3D53"/>
                </a:solidFill>
                <a:latin typeface="Geometr212 BkCn BT"/>
              </a:rPr>
              <a:t>6</a:t>
            </a:r>
            <a:r>
              <a:rPr lang="en-US" sz="3200" b="1" strike="noStrike" spc="-1" dirty="0" smtClean="0">
                <a:solidFill>
                  <a:srgbClr val="4A3D53"/>
                </a:solidFill>
                <a:latin typeface="Geometr212 BkCn BT"/>
              </a:rPr>
              <a:t>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89440" y="1298520"/>
            <a:ext cx="10043280" cy="15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endParaRPr lang="en-US" sz="24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439560" y="1371600"/>
            <a:ext cx="10899000" cy="246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Założyć konto na </a:t>
            </a: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  <a:hlinkClick r:id="rId2"/>
              </a:rPr>
              <a:t>http://www.github.com</a:t>
            </a:r>
            <a:endParaRPr lang="pl-PL" sz="2400" spc="-1" dirty="0" smtClean="0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Stworzyć repozytorium git_tutorial z plikiem README.md</a:t>
            </a: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Dodać link do repozytorium zdalnego do lokalnego (git remote)</a:t>
            </a: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Zaktualizować repozytorium lokalne (git pull)</a:t>
            </a: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endParaRPr lang="pl-PL" sz="2400" spc="-1" dirty="0" smtClean="0">
              <a:solidFill>
                <a:srgbClr val="515151"/>
              </a:solidFill>
              <a:latin typeface="Arial"/>
              <a:ea typeface="Noto Sans CJK SC"/>
            </a:endParaRPr>
          </a:p>
        </p:txBody>
      </p:sp>
    </p:spTree>
    <p:extLst>
      <p:ext uri="{BB962C8B-B14F-4D97-AF65-F5344CB8AC3E}">
        <p14:creationId xmlns:p14="http://schemas.microsoft.com/office/powerpoint/2010/main" val="32113740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</a:rPr>
              <a:t>Rodzaje git push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38080" y="1755720"/>
            <a:ext cx="10043280" cy="10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</a:rPr>
              <a:t> push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Przesłanie </a:t>
            </a:r>
            <a:r>
              <a:rPr lang="pl-PL" sz="2400" spc="-1" dirty="0" smtClean="0">
                <a:solidFill>
                  <a:srgbClr val="515151"/>
                </a:solidFill>
                <a:latin typeface="Arial"/>
              </a:rPr>
              <a:t>zmian do repozytorium zdalnego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914400" y="3108960"/>
            <a:ext cx="9875520" cy="109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</a:rPr>
              <a:t>git push -f</a:t>
            </a:r>
            <a:endParaRPr lang="en-US" sz="28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Nadpisywanie zdalnego repozytorium (tylko dla konkretnego brancha)</a:t>
            </a:r>
            <a:endParaRPr lang="en-US" sz="24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9" name="TextShape 5"/>
          <p:cNvSpPr txBox="1"/>
          <p:nvPr/>
        </p:nvSpPr>
        <p:spPr>
          <a:xfrm>
            <a:off x="914400" y="4297680"/>
            <a:ext cx="9875520" cy="137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</a:rPr>
              <a:t>git push --set-upstream origin &lt;branch_name&gt;</a:t>
            </a:r>
            <a:endParaRPr lang="en-US" sz="28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Przesłanie zmian do zdalnego repozytorium z utworzeniem brancha </a:t>
            </a:r>
            <a:endParaRPr lang="en-US" sz="24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</p:txBody>
      </p:sp>
    </p:spTree>
    <p:extLst>
      <p:ext uri="{BB962C8B-B14F-4D97-AF65-F5344CB8AC3E}">
        <p14:creationId xmlns:p14="http://schemas.microsoft.com/office/powerpoint/2010/main" val="17999898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 err="1" smtClean="0">
                <a:solidFill>
                  <a:srgbClr val="4A3D53"/>
                </a:solidFill>
                <a:latin typeface="Geometr212 BkCn BT"/>
              </a:rPr>
              <a:t>Ćwiczenie</a:t>
            </a:r>
            <a:r>
              <a:rPr lang="pl-PL" sz="3200" b="1" strike="noStrike" spc="-1" dirty="0" smtClean="0">
                <a:solidFill>
                  <a:srgbClr val="4A3D53"/>
                </a:solidFill>
                <a:latin typeface="Geometr212 BkCn BT"/>
              </a:rPr>
              <a:t> 7</a:t>
            </a:r>
            <a:r>
              <a:rPr lang="en-US" sz="3200" b="1" strike="noStrike" spc="-1" dirty="0" smtClean="0">
                <a:solidFill>
                  <a:srgbClr val="4A3D53"/>
                </a:solidFill>
                <a:latin typeface="Geometr212 BkCn BT"/>
              </a:rPr>
              <a:t> 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89440" y="1298520"/>
            <a:ext cx="10043280" cy="15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endParaRPr lang="en-US" sz="24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439560" y="1371600"/>
            <a:ext cx="10899000" cy="246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Przesłać dotychczasowe zmiany do zdalnego repozytorium (git push)</a:t>
            </a: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Stworzyć nowy branch my_new_branch i przełączyć się na niego </a:t>
            </a: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Dodać dowolny nowy plik, zacommitować lokalnie</a:t>
            </a: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Spróbować ponownie przesłać do zdalnego repozytorium</a:t>
            </a: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Przesłać do zdalnego repo z utworzeniem nowego brancha</a:t>
            </a: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endParaRPr lang="pl-PL" sz="2400" spc="-1" dirty="0" smtClean="0">
              <a:solidFill>
                <a:srgbClr val="515151"/>
              </a:solidFill>
              <a:latin typeface="Arial"/>
              <a:ea typeface="Noto Sans CJK SC"/>
            </a:endParaRPr>
          </a:p>
        </p:txBody>
      </p:sp>
    </p:spTree>
    <p:extLst>
      <p:ext uri="{BB962C8B-B14F-4D97-AF65-F5344CB8AC3E}">
        <p14:creationId xmlns:p14="http://schemas.microsoft.com/office/powerpoint/2010/main" val="33772967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l-PL" sz="3200" b="1" spc="-1" dirty="0" smtClean="0">
                <a:solidFill>
                  <a:srgbClr val="4A3D53"/>
                </a:solidFill>
                <a:latin typeface="Geometr212 BkCn BT"/>
              </a:rPr>
              <a:t>Etykiety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38080" y="1755720"/>
            <a:ext cx="10043280" cy="64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800" b="1" strike="noStrike" spc="-1" dirty="0" smtClean="0">
                <a:solidFill>
                  <a:srgbClr val="515151"/>
                </a:solidFill>
                <a:latin typeface="Arial"/>
              </a:rPr>
              <a:t>Tag </a:t>
            </a:r>
            <a:r>
              <a:rPr lang="pl-PL" sz="2800" strike="noStrike" spc="-1" dirty="0" smtClean="0">
                <a:solidFill>
                  <a:srgbClr val="515151"/>
                </a:solidFill>
                <a:latin typeface="Arial"/>
              </a:rPr>
              <a:t>– odnośnik do specyfinczego punktu w historii projektu</a:t>
            </a:r>
            <a:endParaRPr lang="pl-PL" sz="2800" b="1" strike="noStrike" spc="-1" dirty="0" smtClean="0">
              <a:solidFill>
                <a:srgbClr val="515151"/>
              </a:solidFill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914400" y="2491559"/>
            <a:ext cx="9875520" cy="37158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800" spc="-1" dirty="0" smtClean="0">
                <a:solidFill>
                  <a:srgbClr val="515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Rodzaje tagów: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pl-PL" sz="2800" spc="-1" dirty="0" smtClean="0">
                <a:solidFill>
                  <a:srgbClr val="515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lightweight – </a:t>
            </a:r>
            <a:r>
              <a:rPr lang="pl-PL" sz="2400" spc="-1" dirty="0" smtClean="0">
                <a:solidFill>
                  <a:srgbClr val="515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podstawowy typ taga, zalecany jako prywatny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pl-PL" sz="2800" spc="-1" dirty="0">
                <a:solidFill>
                  <a:srgbClr val="515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l-PL" sz="2800" spc="-1" dirty="0" smtClean="0">
                <a:solidFill>
                  <a:srgbClr val="515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nnotated – </a:t>
            </a:r>
            <a:r>
              <a:rPr lang="pl-PL" sz="2400" spc="-1" dirty="0" smtClean="0">
                <a:solidFill>
                  <a:srgbClr val="515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rozszerzony tag, zawierający dodatkowe informacje (nazwa osoby tagującej, email, data itp)</a:t>
            </a:r>
            <a:endParaRPr lang="en-US" sz="2400" spc="-1" dirty="0">
              <a:solidFill>
                <a:srgbClr val="515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00300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l-PL" sz="3200" b="1" spc="-1" dirty="0" smtClean="0">
                <a:solidFill>
                  <a:srgbClr val="4A3D53"/>
                </a:solidFill>
                <a:latin typeface="Geometr212 BkCn BT"/>
              </a:rPr>
              <a:t>Etykiety cd.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732571" y="1745059"/>
            <a:ext cx="10284189" cy="10787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pl-PL" sz="2800" b="1" strike="noStrike" spc="-1" dirty="0" smtClean="0">
                <a:solidFill>
                  <a:srgbClr val="515151"/>
                </a:solidFill>
                <a:latin typeface="Arial"/>
              </a:rPr>
              <a:t>tag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Wyświetla listę tagów</a:t>
            </a:r>
          </a:p>
        </p:txBody>
      </p:sp>
      <p:sp>
        <p:nvSpPr>
          <p:cNvPr id="147" name="TextShape 3"/>
          <p:cNvSpPr txBox="1"/>
          <p:nvPr/>
        </p:nvSpPr>
        <p:spPr>
          <a:xfrm>
            <a:off x="838079" y="3909240"/>
            <a:ext cx="9875520" cy="109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pc="-1" dirty="0" err="1" smtClean="0">
                <a:solidFill>
                  <a:srgbClr val="515151"/>
                </a:solidFill>
              </a:rPr>
              <a:t>git</a:t>
            </a:r>
            <a:r>
              <a:rPr lang="en-US" sz="2800" b="1" spc="-1" dirty="0" smtClean="0">
                <a:solidFill>
                  <a:srgbClr val="515151"/>
                </a:solidFill>
              </a:rPr>
              <a:t> </a:t>
            </a:r>
            <a:r>
              <a:rPr lang="pl-PL" sz="2800" b="1" spc="-1" dirty="0" smtClean="0">
                <a:solidFill>
                  <a:srgbClr val="515151"/>
                </a:solidFill>
              </a:rPr>
              <a:t>tag &lt;tag_name&gt;</a:t>
            </a:r>
            <a:endParaRPr lang="en-US" sz="2800" spc="-1" dirty="0" smtClean="0"/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spc="-1" dirty="0" smtClean="0">
                <a:solidFill>
                  <a:srgbClr val="515151"/>
                </a:solidFill>
              </a:rPr>
              <a:t>Utworzenie </a:t>
            </a:r>
            <a:r>
              <a:rPr lang="pl-PL" sz="2400" spc="-1" dirty="0">
                <a:solidFill>
                  <a:srgbClr val="515151"/>
                </a:solidFill>
              </a:rPr>
              <a:t>lightweight tag</a:t>
            </a:r>
            <a:endParaRPr lang="en-US" sz="2400" spc="-1" dirty="0"/>
          </a:p>
        </p:txBody>
      </p:sp>
      <p:sp>
        <p:nvSpPr>
          <p:cNvPr id="148" name="CustomShape 4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9" name="TextShape 5"/>
          <p:cNvSpPr txBox="1"/>
          <p:nvPr/>
        </p:nvSpPr>
        <p:spPr>
          <a:xfrm>
            <a:off x="838079" y="5001425"/>
            <a:ext cx="9875520" cy="10425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pc="-1" dirty="0" err="1">
                <a:solidFill>
                  <a:srgbClr val="515151"/>
                </a:solidFill>
              </a:rPr>
              <a:t>git</a:t>
            </a:r>
            <a:r>
              <a:rPr lang="en-US" sz="2800" b="1" spc="-1" dirty="0">
                <a:solidFill>
                  <a:srgbClr val="515151"/>
                </a:solidFill>
              </a:rPr>
              <a:t> </a:t>
            </a:r>
            <a:r>
              <a:rPr lang="pl-PL" sz="2800" b="1" spc="-1" dirty="0">
                <a:solidFill>
                  <a:srgbClr val="515151"/>
                </a:solidFill>
              </a:rPr>
              <a:t>tag –a &lt;tag_name&gt;</a:t>
            </a:r>
            <a:endParaRPr lang="en-US" sz="2800" spc="-1" dirty="0">
              <a:solidFill>
                <a:srgbClr val="515151"/>
              </a:solidFill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spc="-1" dirty="0">
                <a:solidFill>
                  <a:srgbClr val="515151"/>
                </a:solidFill>
              </a:rPr>
              <a:t>Utworzenie annotated tag</a:t>
            </a:r>
            <a:endParaRPr lang="en-US" sz="2400" spc="-1" dirty="0">
              <a:solidFill>
                <a:srgbClr val="515151"/>
              </a:solidFill>
              <a:ea typeface="Noto Sans CJK SC"/>
            </a:endParaRPr>
          </a:p>
        </p:txBody>
      </p:sp>
      <p:sp>
        <p:nvSpPr>
          <p:cNvPr id="7" name="TextShape 3"/>
          <p:cNvSpPr txBox="1"/>
          <p:nvPr/>
        </p:nvSpPr>
        <p:spPr>
          <a:xfrm>
            <a:off x="838079" y="2804553"/>
            <a:ext cx="9875520" cy="109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pc="-1" dirty="0" err="1" smtClean="0">
                <a:solidFill>
                  <a:srgbClr val="515151"/>
                </a:solidFill>
              </a:rPr>
              <a:t>git</a:t>
            </a:r>
            <a:r>
              <a:rPr lang="en-US" sz="2800" b="1" spc="-1" dirty="0" smtClean="0">
                <a:solidFill>
                  <a:srgbClr val="515151"/>
                </a:solidFill>
              </a:rPr>
              <a:t> </a:t>
            </a:r>
            <a:r>
              <a:rPr lang="pl-PL" sz="2800" b="1" spc="-1" dirty="0" smtClean="0">
                <a:solidFill>
                  <a:srgbClr val="515151"/>
                </a:solidFill>
              </a:rPr>
              <a:t>tag –l &lt;wildcard&gt;</a:t>
            </a:r>
            <a:endParaRPr lang="en-US" sz="2800" spc="-1" dirty="0" smtClean="0"/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spc="-1" dirty="0" smtClean="0">
                <a:solidFill>
                  <a:srgbClr val="515151"/>
                </a:solidFill>
              </a:rPr>
              <a:t>Umożliwia wyszukiwanie po nazwach z wykorzystaniem metaznaków</a:t>
            </a:r>
            <a:endParaRPr lang="en-US" sz="2400" spc="-1" dirty="0"/>
          </a:p>
        </p:txBody>
      </p:sp>
    </p:spTree>
    <p:extLst>
      <p:ext uri="{BB962C8B-B14F-4D97-AF65-F5344CB8AC3E}">
        <p14:creationId xmlns:p14="http://schemas.microsoft.com/office/powerpoint/2010/main" val="35067132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l-PL" sz="3200" b="1" spc="-1" dirty="0" smtClean="0">
                <a:solidFill>
                  <a:srgbClr val="4A3D53"/>
                </a:solidFill>
                <a:latin typeface="Geometr212 BkCn BT"/>
              </a:rPr>
              <a:t>Etykiety cd.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732571" y="1745059"/>
            <a:ext cx="10284189" cy="10787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pl-PL" sz="2800" b="1" strike="noStrike" spc="-1" dirty="0" smtClean="0">
                <a:solidFill>
                  <a:srgbClr val="515151"/>
                </a:solidFill>
                <a:latin typeface="Arial"/>
              </a:rPr>
              <a:t>tag &lt;tag_name&gt; &lt;commit_hash&gt;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Umożliwia przypisanie taga do konkretnego commita</a:t>
            </a:r>
          </a:p>
        </p:txBody>
      </p:sp>
      <p:sp>
        <p:nvSpPr>
          <p:cNvPr id="147" name="TextShape 3"/>
          <p:cNvSpPr txBox="1"/>
          <p:nvPr/>
        </p:nvSpPr>
        <p:spPr>
          <a:xfrm>
            <a:off x="838079" y="3909240"/>
            <a:ext cx="9875520" cy="109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pc="-1" dirty="0" err="1" smtClean="0">
                <a:solidFill>
                  <a:srgbClr val="515151"/>
                </a:solidFill>
              </a:rPr>
              <a:t>git</a:t>
            </a:r>
            <a:r>
              <a:rPr lang="en-US" sz="2800" b="1" spc="-1" dirty="0" smtClean="0">
                <a:solidFill>
                  <a:srgbClr val="515151"/>
                </a:solidFill>
              </a:rPr>
              <a:t> </a:t>
            </a:r>
            <a:r>
              <a:rPr lang="pl-PL" sz="2800" b="1" spc="-1" dirty="0" smtClean="0">
                <a:solidFill>
                  <a:srgbClr val="515151"/>
                </a:solidFill>
              </a:rPr>
              <a:t>checkout &lt;tag_name&gt;</a:t>
            </a:r>
            <a:endParaRPr lang="en-US" sz="2800" spc="-1" dirty="0" smtClean="0"/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spc="-1" dirty="0" smtClean="0">
                <a:solidFill>
                  <a:srgbClr val="515151"/>
                </a:solidFill>
              </a:rPr>
              <a:t>Przełączenie się na konkretnego taga</a:t>
            </a:r>
            <a:endParaRPr lang="en-US" sz="2400" spc="-1" dirty="0"/>
          </a:p>
        </p:txBody>
      </p:sp>
      <p:sp>
        <p:nvSpPr>
          <p:cNvPr id="148" name="CustomShape 4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9" name="TextShape 5"/>
          <p:cNvSpPr txBox="1"/>
          <p:nvPr/>
        </p:nvSpPr>
        <p:spPr>
          <a:xfrm>
            <a:off x="838079" y="5006519"/>
            <a:ext cx="9875520" cy="1244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3200" b="1" spc="-1" dirty="0" smtClean="0">
                <a:solidFill>
                  <a:srgbClr val="FF0000"/>
                </a:solidFill>
                <a:ea typeface="Noto Sans CJK SC"/>
              </a:rPr>
              <a:t>Uwaga !! </a:t>
            </a:r>
            <a:r>
              <a:rPr lang="pl-PL" sz="2400" b="1" spc="-1" dirty="0" smtClean="0">
                <a:solidFill>
                  <a:srgbClr val="FF0000"/>
                </a:solidFill>
                <a:ea typeface="Noto Sans CJK SC"/>
              </a:rPr>
              <a:t>– </a:t>
            </a:r>
            <a:r>
              <a:rPr lang="pl-PL" sz="2400" spc="-1" dirty="0" smtClean="0">
                <a:solidFill>
                  <a:srgbClr val="FF0000"/>
                </a:solidFill>
                <a:ea typeface="Noto Sans CJK SC"/>
              </a:rPr>
              <a:t>wykonane commity będą odłączone (dostępne będą tylko poprzez odwołanie do hasha – powinno się utworzyć nowego brancha przed commitowaniem zmian)</a:t>
            </a:r>
            <a:endParaRPr lang="en-US" sz="2400" spc="-1" dirty="0">
              <a:solidFill>
                <a:srgbClr val="FF0000"/>
              </a:solidFill>
              <a:ea typeface="Noto Sans CJK SC"/>
            </a:endParaRPr>
          </a:p>
        </p:txBody>
      </p:sp>
      <p:sp>
        <p:nvSpPr>
          <p:cNvPr id="7" name="TextShape 3"/>
          <p:cNvSpPr txBox="1"/>
          <p:nvPr/>
        </p:nvSpPr>
        <p:spPr>
          <a:xfrm>
            <a:off x="838079" y="2804553"/>
            <a:ext cx="9875520" cy="109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pc="-1" dirty="0" err="1" smtClean="0">
                <a:solidFill>
                  <a:srgbClr val="515151"/>
                </a:solidFill>
              </a:rPr>
              <a:t>git</a:t>
            </a:r>
            <a:r>
              <a:rPr lang="en-US" sz="2800" b="1" spc="-1" dirty="0" smtClean="0">
                <a:solidFill>
                  <a:srgbClr val="515151"/>
                </a:solidFill>
              </a:rPr>
              <a:t> </a:t>
            </a:r>
            <a:r>
              <a:rPr lang="pl-PL" sz="2800" b="1" spc="-1" dirty="0" smtClean="0">
                <a:solidFill>
                  <a:srgbClr val="515151"/>
                </a:solidFill>
              </a:rPr>
              <a:t>tag </a:t>
            </a:r>
            <a:r>
              <a:rPr lang="pl-PL" sz="2800" b="1" spc="-1" dirty="0">
                <a:solidFill>
                  <a:srgbClr val="515151"/>
                </a:solidFill>
              </a:rPr>
              <a:t>–f &lt;tag_name&gt; &lt;commit_hash&gt;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spc="-1" dirty="0">
                <a:solidFill>
                  <a:srgbClr val="515151"/>
                </a:solidFill>
              </a:rPr>
              <a:t>Umożliwia zastąpienie taga innym</a:t>
            </a:r>
          </a:p>
        </p:txBody>
      </p:sp>
    </p:spTree>
    <p:extLst>
      <p:ext uri="{BB962C8B-B14F-4D97-AF65-F5344CB8AC3E}">
        <p14:creationId xmlns:p14="http://schemas.microsoft.com/office/powerpoint/2010/main" val="21609580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l-PL" sz="3200" b="1" spc="-1" dirty="0" smtClean="0">
                <a:solidFill>
                  <a:srgbClr val="4A3D53"/>
                </a:solidFill>
                <a:latin typeface="Geometr212 BkCn BT"/>
              </a:rPr>
              <a:t>Etykiety cd.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732571" y="1745059"/>
            <a:ext cx="10284189" cy="10787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pl-PL" sz="2800" b="1" strike="noStrike" spc="-1" dirty="0" smtClean="0">
                <a:solidFill>
                  <a:srgbClr val="515151"/>
                </a:solidFill>
                <a:latin typeface="Arial"/>
              </a:rPr>
              <a:t>tag –d &lt;tag_name&gt;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Usuwa taga</a:t>
            </a:r>
          </a:p>
        </p:txBody>
      </p:sp>
      <p:sp>
        <p:nvSpPr>
          <p:cNvPr id="147" name="TextShape 3"/>
          <p:cNvSpPr txBox="1"/>
          <p:nvPr/>
        </p:nvSpPr>
        <p:spPr>
          <a:xfrm>
            <a:off x="838079" y="3909240"/>
            <a:ext cx="9875520" cy="109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pc="-1" dirty="0" err="1" smtClean="0">
                <a:solidFill>
                  <a:srgbClr val="515151"/>
                </a:solidFill>
              </a:rPr>
              <a:t>git</a:t>
            </a:r>
            <a:r>
              <a:rPr lang="en-US" sz="2800" b="1" spc="-1" dirty="0" smtClean="0">
                <a:solidFill>
                  <a:srgbClr val="515151"/>
                </a:solidFill>
              </a:rPr>
              <a:t> </a:t>
            </a:r>
            <a:r>
              <a:rPr lang="pl-PL" sz="2800" b="1" spc="-1" dirty="0" smtClean="0">
                <a:solidFill>
                  <a:srgbClr val="515151"/>
                </a:solidFill>
              </a:rPr>
              <a:t>push --tags</a:t>
            </a:r>
            <a:endParaRPr lang="en-US" sz="2800" spc="-1" dirty="0" smtClean="0"/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spc="-1" dirty="0" smtClean="0">
                <a:solidFill>
                  <a:srgbClr val="515151"/>
                </a:solidFill>
              </a:rPr>
              <a:t>Przesyła zmiany wraz z wszystkimi tagami</a:t>
            </a:r>
            <a:endParaRPr lang="en-US" sz="2400" spc="-1" dirty="0"/>
          </a:p>
        </p:txBody>
      </p:sp>
      <p:sp>
        <p:nvSpPr>
          <p:cNvPr id="148" name="CustomShape 4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" name="TextShape 3"/>
          <p:cNvSpPr txBox="1"/>
          <p:nvPr/>
        </p:nvSpPr>
        <p:spPr>
          <a:xfrm>
            <a:off x="838079" y="2804553"/>
            <a:ext cx="9875520" cy="109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pc="-1" dirty="0" err="1" smtClean="0">
                <a:solidFill>
                  <a:srgbClr val="515151"/>
                </a:solidFill>
              </a:rPr>
              <a:t>git</a:t>
            </a:r>
            <a:r>
              <a:rPr lang="en-US" sz="2800" b="1" spc="-1" dirty="0" smtClean="0">
                <a:solidFill>
                  <a:srgbClr val="515151"/>
                </a:solidFill>
              </a:rPr>
              <a:t> </a:t>
            </a:r>
            <a:r>
              <a:rPr lang="pl-PL" sz="2800" b="1" spc="-1" dirty="0" smtClean="0">
                <a:solidFill>
                  <a:srgbClr val="515151"/>
                </a:solidFill>
              </a:rPr>
              <a:t>push origin &lt;tag_name&gt;</a:t>
            </a:r>
            <a:endParaRPr lang="en-US" sz="2800" spc="-1" dirty="0" smtClean="0"/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spc="-1" dirty="0" smtClean="0">
                <a:solidFill>
                  <a:srgbClr val="515151"/>
                </a:solidFill>
              </a:rPr>
              <a:t>Przesyła taga do zdalnego repozytorium </a:t>
            </a:r>
            <a:endParaRPr lang="en-US" sz="2400" spc="-1" dirty="0"/>
          </a:p>
        </p:txBody>
      </p:sp>
    </p:spTree>
    <p:extLst>
      <p:ext uri="{BB962C8B-B14F-4D97-AF65-F5344CB8AC3E}">
        <p14:creationId xmlns:p14="http://schemas.microsoft.com/office/powerpoint/2010/main" val="3100871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 err="1" smtClean="0">
                <a:solidFill>
                  <a:srgbClr val="4A3D53"/>
                </a:solidFill>
                <a:latin typeface="Geometr212 BkCn BT"/>
              </a:rPr>
              <a:t>Ćwiczenie</a:t>
            </a:r>
            <a:r>
              <a:rPr lang="pl-PL" sz="3200" b="1" strike="noStrike" spc="-1" dirty="0" smtClean="0">
                <a:solidFill>
                  <a:srgbClr val="4A3D53"/>
                </a:solidFill>
                <a:latin typeface="Geometr212 BkCn BT"/>
              </a:rPr>
              <a:t> 8 </a:t>
            </a:r>
            <a:r>
              <a:rPr lang="en-US" sz="3200" b="1" strike="noStrike" spc="-1" dirty="0" smtClean="0">
                <a:solidFill>
                  <a:srgbClr val="4A3D53"/>
                </a:solidFill>
                <a:latin typeface="Geometr212 BkCn BT"/>
              </a:rPr>
              <a:t> 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89440" y="1298520"/>
            <a:ext cx="10043280" cy="15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endParaRPr lang="en-US" sz="24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439560" y="1371600"/>
            <a:ext cx="10899000" cy="246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Utwórzyć tag v0.9 (git tag)</a:t>
            </a: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Wylistować obecne tagi </a:t>
            </a: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Dodać nowy plik, zacommitować</a:t>
            </a: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Dodać annotated tag v1.0 (git tag –a)</a:t>
            </a: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Ponownie wylistować tagi, wyświetlić tylko ostatnio utworzony</a:t>
            </a: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Dodać tag v0.8 dla jednego z wcześniejszych commitów</a:t>
            </a: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Zastąpić tag v0.8 tagiem v0.8a</a:t>
            </a: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Podpiąć się pod taga v0.8a</a:t>
            </a: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Wrócić do master branch i usunąć tag v0.8a</a:t>
            </a: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Wykonać push wpierw dla taga v1.0, a potem dla pozostałych</a:t>
            </a: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endParaRPr lang="pl-PL" sz="2400" spc="-1" dirty="0" smtClean="0">
              <a:solidFill>
                <a:srgbClr val="515151"/>
              </a:solidFill>
              <a:latin typeface="Arial"/>
              <a:ea typeface="Noto Sans CJK SC"/>
            </a:endParaRPr>
          </a:p>
        </p:txBody>
      </p:sp>
    </p:spTree>
    <p:extLst>
      <p:ext uri="{BB962C8B-B14F-4D97-AF65-F5344CB8AC3E}">
        <p14:creationId xmlns:p14="http://schemas.microsoft.com/office/powerpoint/2010/main" val="17291053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l-PL" sz="3200" b="1" spc="-1" dirty="0" smtClean="0">
                <a:solidFill>
                  <a:srgbClr val="4A3D53"/>
                </a:solidFill>
                <a:latin typeface="Geometr212 BkCn BT"/>
              </a:rPr>
              <a:t>Rozwiązywanie problemów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732571" y="1745059"/>
            <a:ext cx="10284189" cy="10787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pl-PL" sz="2800" b="1" strike="noStrike" spc="-1" dirty="0" smtClean="0">
                <a:solidFill>
                  <a:srgbClr val="515151"/>
                </a:solidFill>
                <a:latin typeface="Arial"/>
              </a:rPr>
              <a:t>blame &lt;file_name&gt;</a:t>
            </a:r>
            <a:endParaRPr lang="pl-PL" sz="2800" b="1" strike="noStrike" spc="-1" dirty="0" smtClean="0">
              <a:solidFill>
                <a:srgbClr val="515151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Wylistowanie zawartości pliku, wraz z commitami</a:t>
            </a:r>
            <a:endParaRPr lang="pl-PL" sz="2400" b="0" strike="noStrike" spc="-1" dirty="0" smtClean="0">
              <a:solidFill>
                <a:srgbClr val="515151"/>
              </a:solidFill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838079" y="3909240"/>
            <a:ext cx="9875520" cy="109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pc="-1" dirty="0" err="1" smtClean="0">
                <a:solidFill>
                  <a:srgbClr val="515151"/>
                </a:solidFill>
              </a:rPr>
              <a:t>git</a:t>
            </a:r>
            <a:r>
              <a:rPr lang="en-US" sz="2800" b="1" spc="-1" dirty="0" smtClean="0">
                <a:solidFill>
                  <a:srgbClr val="515151"/>
                </a:solidFill>
              </a:rPr>
              <a:t> </a:t>
            </a:r>
            <a:r>
              <a:rPr lang="pl-PL" sz="2800" b="1" spc="-1" dirty="0" smtClean="0">
                <a:solidFill>
                  <a:srgbClr val="515151"/>
                </a:solidFill>
              </a:rPr>
              <a:t>blame –e &lt;file_name&gt;</a:t>
            </a:r>
            <a:endParaRPr lang="en-US" sz="2800" spc="-1" dirty="0" smtClean="0"/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spc="-1" dirty="0" smtClean="0">
                <a:solidFill>
                  <a:srgbClr val="515151"/>
                </a:solidFill>
              </a:rPr>
              <a:t>Podmienia username na email</a:t>
            </a:r>
            <a:endParaRPr lang="en-US" sz="2400" spc="-1" dirty="0"/>
          </a:p>
        </p:txBody>
      </p:sp>
      <p:sp>
        <p:nvSpPr>
          <p:cNvPr id="148" name="CustomShape 4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" name="TextShape 3"/>
          <p:cNvSpPr txBox="1"/>
          <p:nvPr/>
        </p:nvSpPr>
        <p:spPr>
          <a:xfrm>
            <a:off x="838079" y="2804553"/>
            <a:ext cx="9875520" cy="109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800" b="1" spc="-1" dirty="0">
                <a:solidFill>
                  <a:srgbClr val="515151"/>
                </a:solidFill>
              </a:rPr>
              <a:t>g</a:t>
            </a:r>
            <a:r>
              <a:rPr lang="pl-PL" sz="2800" b="1" spc="-1" dirty="0" smtClean="0">
                <a:solidFill>
                  <a:srgbClr val="515151"/>
                </a:solidFill>
              </a:rPr>
              <a:t>it blame –L min,max &lt;file_name&gt;</a:t>
            </a:r>
            <a:endParaRPr lang="en-US" sz="2800" spc="-1" dirty="0" smtClean="0"/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spc="-1" dirty="0" smtClean="0">
                <a:solidFill>
                  <a:srgbClr val="515151"/>
                </a:solidFill>
              </a:rPr>
              <a:t>Wyświetlenie linii z podanego zakresu</a:t>
            </a:r>
            <a:endParaRPr lang="en-US" sz="2400" spc="-1" dirty="0"/>
          </a:p>
        </p:txBody>
      </p:sp>
    </p:spTree>
    <p:extLst>
      <p:ext uri="{BB962C8B-B14F-4D97-AF65-F5344CB8AC3E}">
        <p14:creationId xmlns:p14="http://schemas.microsoft.com/office/powerpoint/2010/main" val="24724267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</a:rPr>
              <a:t>Rys historyczny i założenia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274320" y="1188720"/>
            <a:ext cx="1106424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15151"/>
                </a:solidFill>
                <a:latin typeface="Calibri Light"/>
              </a:rPr>
              <a:t>7.04.2005 – wydanie pierwszej wersji</a:t>
            </a:r>
            <a:endParaRPr lang="en-US" sz="18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15151"/>
                </a:solidFill>
                <a:latin typeface="Calibri Light"/>
              </a:rPr>
              <a:t>Stworzony przez Linusa Torvaldsa (w 3 dni!)</a:t>
            </a:r>
            <a:endParaRPr lang="en-US" sz="18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15151"/>
                </a:solidFill>
                <a:latin typeface="Calibri Light"/>
              </a:rPr>
              <a:t>Używany w rozwoju Linuxa, jako zastępstwo dla płatnego BitKeepera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2850120" y="637596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89" name="Picture 88"/>
          <p:cNvPicPr/>
          <p:nvPr/>
        </p:nvPicPr>
        <p:blipFill>
          <a:blip r:embed="rId2"/>
          <a:stretch/>
        </p:blipFill>
        <p:spPr>
          <a:xfrm>
            <a:off x="284760" y="2479320"/>
            <a:ext cx="3372840" cy="3372840"/>
          </a:xfrm>
          <a:prstGeom prst="rect">
            <a:avLst/>
          </a:prstGeom>
          <a:ln>
            <a:noFill/>
          </a:ln>
        </p:spPr>
      </p:pic>
      <p:sp>
        <p:nvSpPr>
          <p:cNvPr id="90" name="CustomShape 4"/>
          <p:cNvSpPr/>
          <p:nvPr/>
        </p:nvSpPr>
        <p:spPr>
          <a:xfrm>
            <a:off x="4340880" y="3657600"/>
            <a:ext cx="6723360" cy="133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15151"/>
                </a:solidFill>
                <a:latin typeface="Calibri Light"/>
              </a:rPr>
              <a:t>Przykład CSV czego nie robić</a:t>
            </a:r>
            <a:endParaRPr lang="en-US" sz="1800" b="0" strike="noStrike" spc="-1">
              <a:solidFill>
                <a:srgbClr val="515151"/>
              </a:solidFill>
              <a:latin typeface="Calibri Light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15151"/>
                </a:solidFill>
                <a:latin typeface="Calibri Light"/>
              </a:rPr>
              <a:t>Powinien być szybki</a:t>
            </a:r>
            <a:endParaRPr lang="en-US" sz="1800" b="0" strike="noStrike" spc="-1">
              <a:solidFill>
                <a:srgbClr val="515151"/>
              </a:solidFill>
              <a:latin typeface="Calibri Light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15151"/>
                </a:solidFill>
                <a:latin typeface="Calibri Light"/>
              </a:rPr>
              <a:t>Powinien być chroniony przed błędami w repozytorium</a:t>
            </a:r>
            <a:endParaRPr lang="en-US" sz="1800" b="0" strike="noStrike" spc="-1">
              <a:solidFill>
                <a:srgbClr val="515151"/>
              </a:solidFill>
              <a:latin typeface="Calibri Light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15151"/>
                </a:solidFill>
                <a:latin typeface="Calibri Light"/>
              </a:rPr>
              <a:t>Powinien być szybki</a:t>
            </a:r>
            <a:endParaRPr lang="en-US" sz="1800" b="0" strike="noStrike" spc="-1">
              <a:solidFill>
                <a:srgbClr val="515151"/>
              </a:solidFill>
              <a:latin typeface="Calibri Light"/>
              <a:ea typeface="Noto Sans CJK SC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4206240" y="3044880"/>
            <a:ext cx="1828800" cy="42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Calibri Light"/>
              </a:rPr>
              <a:t>Założenia: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l-PL" sz="3200" b="1" spc="-1" dirty="0" smtClean="0">
                <a:solidFill>
                  <a:srgbClr val="4A3D53"/>
                </a:solidFill>
                <a:latin typeface="Geometr212 BkCn BT"/>
              </a:rPr>
              <a:t>Rozwiązywanie problemów cd.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732571" y="1745059"/>
            <a:ext cx="10284189" cy="10787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pl-PL" sz="2800" b="1" strike="noStrike" spc="-1" dirty="0" smtClean="0">
                <a:solidFill>
                  <a:srgbClr val="515151"/>
                </a:solidFill>
                <a:latin typeface="Arial"/>
              </a:rPr>
              <a:t>blame –w &lt;file_name&gt;</a:t>
            </a:r>
            <a:endParaRPr lang="pl-PL" sz="2800" b="1" strike="noStrike" spc="-1" dirty="0" smtClean="0">
              <a:solidFill>
                <a:srgbClr val="515151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Ignoruje zmiany związane z białymi znakami</a:t>
            </a:r>
            <a:endParaRPr lang="pl-PL" sz="2400" b="0" strike="noStrike" spc="-1" dirty="0" smtClean="0">
              <a:solidFill>
                <a:srgbClr val="515151"/>
              </a:solidFill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838079" y="3909240"/>
            <a:ext cx="9875520" cy="13908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pc="-1" dirty="0" err="1" smtClean="0">
                <a:solidFill>
                  <a:srgbClr val="515151"/>
                </a:solidFill>
              </a:rPr>
              <a:t>git</a:t>
            </a:r>
            <a:r>
              <a:rPr lang="en-US" sz="2800" b="1" spc="-1" dirty="0" smtClean="0">
                <a:solidFill>
                  <a:srgbClr val="515151"/>
                </a:solidFill>
              </a:rPr>
              <a:t> </a:t>
            </a:r>
            <a:r>
              <a:rPr lang="pl-PL" sz="2800" b="1" spc="-1" dirty="0" smtClean="0">
                <a:solidFill>
                  <a:srgbClr val="515151"/>
                </a:solidFill>
              </a:rPr>
              <a:t>blame –C &lt;file_name&gt;</a:t>
            </a:r>
            <a:endParaRPr lang="en-US" sz="2800" spc="-1" dirty="0" smtClean="0"/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spc="-1" dirty="0">
                <a:solidFill>
                  <a:srgbClr val="515151"/>
                </a:solidFill>
              </a:rPr>
              <a:t>Wykrywa przeniesione lub skopiowane linie </a:t>
            </a:r>
            <a:r>
              <a:rPr lang="pl-PL" sz="2400" spc="-1" dirty="0" smtClean="0">
                <a:solidFill>
                  <a:srgbClr val="515151"/>
                </a:solidFill>
              </a:rPr>
              <a:t>z innych plików i </a:t>
            </a:r>
            <a:r>
              <a:rPr lang="pl-PL" sz="2400" spc="-1" dirty="0">
                <a:solidFill>
                  <a:srgbClr val="515151"/>
                </a:solidFill>
              </a:rPr>
              <a:t>wyświetla oryginalnego autora</a:t>
            </a:r>
            <a:endParaRPr lang="en-US" sz="2400" spc="-1" dirty="0"/>
          </a:p>
        </p:txBody>
      </p:sp>
      <p:sp>
        <p:nvSpPr>
          <p:cNvPr id="148" name="CustomShape 4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" name="TextShape 3"/>
          <p:cNvSpPr txBox="1"/>
          <p:nvPr/>
        </p:nvSpPr>
        <p:spPr>
          <a:xfrm>
            <a:off x="838078" y="2804553"/>
            <a:ext cx="10433659" cy="109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800" b="1" spc="-1" dirty="0">
                <a:solidFill>
                  <a:srgbClr val="515151"/>
                </a:solidFill>
              </a:rPr>
              <a:t>g</a:t>
            </a:r>
            <a:r>
              <a:rPr lang="pl-PL" sz="2800" b="1" spc="-1" dirty="0" smtClean="0">
                <a:solidFill>
                  <a:srgbClr val="515151"/>
                </a:solidFill>
              </a:rPr>
              <a:t>it blame –M &lt;file_name&gt;</a:t>
            </a:r>
            <a:endParaRPr lang="en-US" sz="2800" spc="-1" dirty="0" smtClean="0"/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spc="-1" dirty="0" smtClean="0">
                <a:solidFill>
                  <a:srgbClr val="515151"/>
                </a:solidFill>
              </a:rPr>
              <a:t>Wykrywa przeniesione lub skopiowane linie i wyświetla oryginalnego autora</a:t>
            </a:r>
            <a:endParaRPr lang="en-US" sz="2400" spc="-1" dirty="0"/>
          </a:p>
        </p:txBody>
      </p:sp>
    </p:spTree>
    <p:extLst>
      <p:ext uri="{BB962C8B-B14F-4D97-AF65-F5344CB8AC3E}">
        <p14:creationId xmlns:p14="http://schemas.microsoft.com/office/powerpoint/2010/main" val="27647828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l-PL" sz="3200" b="1" spc="-1" dirty="0" smtClean="0">
                <a:solidFill>
                  <a:srgbClr val="4A3D53"/>
                </a:solidFill>
                <a:latin typeface="Geometr212 BkCn BT"/>
              </a:rPr>
              <a:t>GitFlow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321" y="2390775"/>
            <a:ext cx="5657850" cy="3676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3238" y="1169377"/>
            <a:ext cx="10278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GitFlow</a:t>
            </a:r>
            <a:r>
              <a:rPr lang="pl-PL" sz="2400" dirty="0" smtClean="0"/>
              <a:t> – metodyka pracy oparta o tworzenie określonego typu branchy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03396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l-PL" sz="3200" b="1" spc="-1" dirty="0" smtClean="0">
                <a:solidFill>
                  <a:srgbClr val="4A3D53"/>
                </a:solidFill>
                <a:latin typeface="Geometr212 BkCn BT"/>
              </a:rPr>
              <a:t>GitFlow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112" y="2331372"/>
            <a:ext cx="102782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Typy branchy: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m</a:t>
            </a:r>
            <a:r>
              <a:rPr lang="pl-PL" sz="2400" dirty="0" smtClean="0"/>
              <a:t>aster – główny branch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smtClean="0"/>
              <a:t>develop – podstawowy branch developerski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f</a:t>
            </a:r>
            <a:r>
              <a:rPr lang="pl-PL" sz="2400" dirty="0" smtClean="0"/>
              <a:t>eature – branch poświęcony konkretnej historyjce/elementowi aplikacji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t</a:t>
            </a:r>
            <a:r>
              <a:rPr lang="pl-PL" sz="2400" dirty="0" smtClean="0"/>
              <a:t>ask – branch poświęcony konkretnemu zadaniu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r</a:t>
            </a:r>
            <a:r>
              <a:rPr lang="pl-PL" sz="2400" dirty="0" smtClean="0"/>
              <a:t>elease – branch poświęcony konkretnej wersji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h</a:t>
            </a:r>
            <a:r>
              <a:rPr lang="pl-PL" sz="2400" dirty="0" smtClean="0"/>
              <a:t>otfix – branch poświęcony konkretnej poprawce</a:t>
            </a:r>
          </a:p>
        </p:txBody>
      </p:sp>
    </p:spTree>
    <p:extLst>
      <p:ext uri="{BB962C8B-B14F-4D97-AF65-F5344CB8AC3E}">
        <p14:creationId xmlns:p14="http://schemas.microsoft.com/office/powerpoint/2010/main" val="31379037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l-PL" sz="3200" b="1" spc="-1" dirty="0" smtClean="0">
                <a:solidFill>
                  <a:srgbClr val="4A3D53"/>
                </a:solidFill>
                <a:latin typeface="Geometr212 BkCn BT"/>
              </a:rPr>
              <a:t>Dodatkowe tutoriale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8097" y="3439367"/>
            <a:ext cx="10278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hlinkClick r:id="rId2"/>
              </a:rPr>
              <a:t>https://www.atlassian.com/git/tutorials/learn-git-with-bitbucket-cloud</a:t>
            </a:r>
            <a:endParaRPr lang="pl-PL" sz="2400" dirty="0" smtClean="0"/>
          </a:p>
        </p:txBody>
      </p:sp>
    </p:spTree>
    <p:extLst>
      <p:ext uri="{BB962C8B-B14F-4D97-AF65-F5344CB8AC3E}">
        <p14:creationId xmlns:p14="http://schemas.microsoft.com/office/powerpoint/2010/main" val="22105494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</a:rPr>
              <a:t>Podstawowe terminy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274320" y="1188720"/>
            <a:ext cx="1106424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515151"/>
                </a:solidFill>
                <a:latin typeface="Calibri Light"/>
              </a:rPr>
              <a:t>Repozytorium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515151"/>
                </a:solidFill>
                <a:latin typeface="Calibri Light"/>
              </a:rPr>
              <a:t>Obiektowa baza projektu przechowująca wszystkie pliki i foldery projektu oraz dane gita (informacje o wersjach, commitach itp).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2850120" y="637596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365760" y="2743200"/>
            <a:ext cx="75830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515151"/>
                </a:solidFill>
                <a:latin typeface="Calibri Light"/>
              </a:rPr>
              <a:t>Commit</a:t>
            </a:r>
            <a:endParaRPr lang="en-US" sz="2400" b="0" strike="noStrike" spc="-1">
              <a:solidFill>
                <a:srgbClr val="515151"/>
              </a:solidFill>
              <a:latin typeface="Calibri Light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515151"/>
                </a:solidFill>
                <a:latin typeface="Calibri Light"/>
              </a:rPr>
              <a:t>Pojedyncze zatwierdzenie zmian wprowadzonych do repozytorium</a:t>
            </a:r>
            <a:endParaRPr lang="en-US" sz="1800" b="0" strike="noStrike" spc="-1">
              <a:solidFill>
                <a:srgbClr val="515151"/>
              </a:solidFill>
              <a:latin typeface="Calibri Light"/>
              <a:ea typeface="Noto Sans CJK SC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365760" y="3910320"/>
            <a:ext cx="44024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 dirty="0">
                <a:solidFill>
                  <a:srgbClr val="515151"/>
                </a:solidFill>
                <a:latin typeface="Calibri Light"/>
              </a:rPr>
              <a:t>Branch</a:t>
            </a:r>
            <a:endParaRPr lang="en-US" sz="2400" b="0" strike="noStrike" spc="-1" dirty="0">
              <a:solidFill>
                <a:srgbClr val="515151"/>
              </a:solidFill>
              <a:latin typeface="Calibri Light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0" strike="noStrike" spc="-1" dirty="0" err="1">
                <a:solidFill>
                  <a:srgbClr val="515151"/>
                </a:solidFill>
                <a:latin typeface="Calibri Light"/>
              </a:rPr>
              <a:t>Odbicie</a:t>
            </a:r>
            <a:r>
              <a:rPr lang="en-US" sz="1800" b="0" strike="noStrike" spc="-1" dirty="0">
                <a:solidFill>
                  <a:srgbClr val="515151"/>
                </a:solidFill>
                <a:latin typeface="Calibri Light"/>
              </a:rPr>
              <a:t> od </a:t>
            </a:r>
            <a:r>
              <a:rPr lang="en-US" sz="1800" b="0" strike="noStrike" spc="-1" dirty="0" err="1">
                <a:solidFill>
                  <a:srgbClr val="515151"/>
                </a:solidFill>
                <a:latin typeface="Calibri Light"/>
              </a:rPr>
              <a:t>głównego</a:t>
            </a:r>
            <a:r>
              <a:rPr lang="en-US" sz="1800" b="0" strike="noStrike" spc="-1" dirty="0">
                <a:solidFill>
                  <a:srgbClr val="515151"/>
                </a:solidFill>
                <a:latin typeface="Calibri Light"/>
              </a:rPr>
              <a:t> </a:t>
            </a:r>
            <a:r>
              <a:rPr lang="en-US" sz="1800" b="0" strike="noStrike" spc="-1" dirty="0" err="1">
                <a:solidFill>
                  <a:srgbClr val="515151"/>
                </a:solidFill>
                <a:latin typeface="Calibri Light"/>
              </a:rPr>
              <a:t>pnia</a:t>
            </a:r>
            <a:r>
              <a:rPr lang="en-US" sz="1800" b="0" strike="noStrike" spc="-1" dirty="0">
                <a:solidFill>
                  <a:srgbClr val="515151"/>
                </a:solidFill>
                <a:latin typeface="Calibri Light"/>
              </a:rPr>
              <a:t> </a:t>
            </a:r>
            <a:r>
              <a:rPr lang="en-US" sz="1800" b="0" strike="noStrike" spc="-1" dirty="0" err="1">
                <a:solidFill>
                  <a:srgbClr val="515151"/>
                </a:solidFill>
                <a:latin typeface="Calibri Light"/>
              </a:rPr>
              <a:t>linii</a:t>
            </a:r>
            <a:r>
              <a:rPr lang="en-US" sz="1800" b="0" strike="noStrike" spc="-1" dirty="0">
                <a:solidFill>
                  <a:srgbClr val="515151"/>
                </a:solidFill>
                <a:latin typeface="Calibri Light"/>
              </a:rPr>
              <a:t> </a:t>
            </a:r>
            <a:r>
              <a:rPr lang="en-US" sz="1800" b="0" strike="noStrike" spc="-1" dirty="0" err="1">
                <a:solidFill>
                  <a:srgbClr val="515151"/>
                </a:solidFill>
                <a:latin typeface="Calibri Light"/>
              </a:rPr>
              <a:t>rozwoju</a:t>
            </a:r>
            <a:endParaRPr lang="en-US" sz="1800" b="0" strike="noStrike" spc="-1" dirty="0">
              <a:solidFill>
                <a:srgbClr val="515151"/>
              </a:solidFill>
              <a:latin typeface="Calibri Light"/>
              <a:ea typeface="Noto Sans CJK S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</a:rPr>
              <a:t>Rodzaje repozytoriów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274320" y="1188720"/>
            <a:ext cx="1106424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515151"/>
                </a:solidFill>
                <a:latin typeface="Calibri Light"/>
              </a:rPr>
              <a:t>Repozytorium lokalne</a:t>
            </a:r>
            <a:endParaRPr lang="en-US" sz="24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15151"/>
                </a:solidFill>
                <a:latin typeface="Calibri Light"/>
              </a:rPr>
              <a:t>Przechowywane na komputerze użytkownika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2850120" y="637596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403560" y="2377440"/>
            <a:ext cx="611100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515151"/>
                </a:solidFill>
                <a:latin typeface="Calibri Light"/>
              </a:rPr>
              <a:t>Repozytorium zdalne</a:t>
            </a:r>
            <a:endParaRPr lang="en-US" sz="2400" b="0" strike="noStrike" spc="-1">
              <a:solidFill>
                <a:srgbClr val="515151"/>
              </a:solidFill>
              <a:latin typeface="Calibri Light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15151"/>
                </a:solidFill>
                <a:latin typeface="Calibri Light"/>
              </a:rPr>
              <a:t>Hostowane w sieci (GitHub, GitLab, Bitbucket itp)</a:t>
            </a:r>
            <a:endParaRPr lang="en-US" sz="1800" b="0" strike="noStrike" spc="-1">
              <a:solidFill>
                <a:srgbClr val="515151"/>
              </a:solidFill>
              <a:latin typeface="Calibri Light"/>
              <a:ea typeface="Noto Sans CJK S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</a:rPr>
              <a:t>Instalacja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914760" y="1787760"/>
            <a:ext cx="10514880" cy="452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515151"/>
                </a:solidFill>
                <a:latin typeface="Calibri Light"/>
              </a:rPr>
              <a:t>Pliki instalacyjne dostępne na: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 Light"/>
                <a:hlinkClick r:id="rId2"/>
              </a:rPr>
              <a:t>https://git-scm.com/downloads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515151"/>
                </a:solidFill>
                <a:latin typeface="Calibri Light"/>
              </a:rPr>
              <a:t>Dokumentacja: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 Light"/>
                <a:hlinkClick r:id="rId3"/>
              </a:rPr>
              <a:t>https://git-scm.com/doc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2850480" y="637704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</a:rPr>
              <a:t>Inicjalizacja lokalnego repozytorium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38080" y="1755720"/>
            <a:ext cx="10043280" cy="15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</a:rPr>
              <a:t>init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Utworzenie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lokalnego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repozytorium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w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wybranym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katalogu</a:t>
            </a:r>
            <a:endParaRPr lang="en-US" sz="2400" b="0" strike="noStrike" spc="-1" dirty="0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Używa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się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tylko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raz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!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914400" y="3657600"/>
            <a:ext cx="9875520" cy="1654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</a:rPr>
              <a:t>git config</a:t>
            </a:r>
            <a:endParaRPr lang="en-US" sz="28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Konfiguracja środowiska</a:t>
            </a:r>
            <a:endParaRPr lang="en-US" sz="24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git config --global user.name USER_NAME</a:t>
            </a:r>
            <a:endParaRPr lang="en-US" sz="24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git config --global user.email USER_EMAIL</a:t>
            </a:r>
            <a:endParaRPr lang="en-US" sz="24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</a:rPr>
              <a:t>Ćwiczenie 1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289440" y="1298520"/>
            <a:ext cx="10043280" cy="15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Zainstalować git</a:t>
            </a:r>
            <a:endParaRPr lang="en-US" sz="24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Sprawdzić poprawność instalacji i wersję (git --version)</a:t>
            </a:r>
            <a:endParaRPr lang="en-US" sz="24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Utworzyć repozytorium w wybranym katalogu (git init)</a:t>
            </a:r>
            <a:endParaRPr lang="en-US" sz="24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Ustawić wybrane user_name i user_email (git config)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</a:rPr>
              <a:t>Zarządzanie plikami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838080" y="1207080"/>
            <a:ext cx="10043280" cy="10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</a:rPr>
              <a:t>git status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Sprawdzenie statusu projektu (lista zmodyfikowanych i nowych plików)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914400" y="3291840"/>
            <a:ext cx="9875520" cy="137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</a:rPr>
              <a:t>git add</a:t>
            </a:r>
            <a:endParaRPr lang="en-US" sz="28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Dodawanie plików(zmian) do przechowalni</a:t>
            </a:r>
            <a:endParaRPr lang="en-US" sz="24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git add [wyrażenie]</a:t>
            </a:r>
            <a:endParaRPr lang="en-US" sz="24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15" name="TextShape 5"/>
          <p:cNvSpPr txBox="1"/>
          <p:nvPr/>
        </p:nvSpPr>
        <p:spPr>
          <a:xfrm>
            <a:off x="914400" y="4663440"/>
            <a:ext cx="9875520" cy="137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</a:rPr>
              <a:t>git reset</a:t>
            </a:r>
            <a:endParaRPr lang="en-US" sz="28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Usunięcie plików z przechowalni</a:t>
            </a:r>
            <a:endParaRPr lang="en-US" sz="24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git add [wyrażenie]</a:t>
            </a:r>
            <a:endParaRPr lang="en-US" sz="24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822960" y="2194560"/>
            <a:ext cx="10043280" cy="117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</a:rPr>
              <a:t>git log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Wyświetlenie listy commitów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TM03457503[[fn=Cytat]]</Template>
  <TotalTime>1314</TotalTime>
  <Words>1616</Words>
  <Application>Microsoft Office PowerPoint</Application>
  <PresentationFormat>Widescreen</PresentationFormat>
  <Paragraphs>293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Arial Unicode MS</vt:lpstr>
      <vt:lpstr>Calibri</vt:lpstr>
      <vt:lpstr>Calibri Light</vt:lpstr>
      <vt:lpstr>DejaVu Sans</vt:lpstr>
      <vt:lpstr>Geometr212 BkCn BT</vt:lpstr>
      <vt:lpstr>Noto Sans CJK SC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subject/>
  <dc:creator>Pomorska Fundacja Inicjatyw Gospodarczych</dc:creator>
  <dc:description/>
  <cp:lastModifiedBy>Krzysztof Dziuban (PGS Software)</cp:lastModifiedBy>
  <cp:revision>119</cp:revision>
  <dcterms:created xsi:type="dcterms:W3CDTF">2016-06-24T11:21:15Z</dcterms:created>
  <dcterms:modified xsi:type="dcterms:W3CDTF">2019-08-09T17:00:19Z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Panoramiczny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54</vt:i4>
  </property>
</Properties>
</file>