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7.png" ContentType="image/png"/>
  <Override PartName="/ppt/media/image2.png" ContentType="image/png"/>
  <Override PartName="/ppt/media/image1.jpeg" ContentType="image/jpeg"/>
  <Override PartName="/ppt/media/image6.png" ContentType="image/png"/>
  <Override PartName="/ppt/media/image3.png" ContentType="image/png"/>
  <Override PartName="/ppt/media/image4.png" ContentType="image/png"/>
  <Override PartName="/ppt/media/image5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rot="5400000">
            <a:off x="0" y="0"/>
            <a:ext cx="2499120" cy="2499120"/>
          </a:xfrm>
          <a:prstGeom prst="rtTriangle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Obraz 10" descr=""/>
          <p:cNvPicPr/>
          <p:nvPr/>
        </p:nvPicPr>
        <p:blipFill>
          <a:blip r:embed="rId3"/>
          <a:stretch/>
        </p:blipFill>
        <p:spPr>
          <a:xfrm>
            <a:off x="0" y="0"/>
            <a:ext cx="2752200" cy="129600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0" y="0"/>
            <a:ext cx="10894320" cy="9622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0"/>
            <a:ext cx="12191400" cy="96228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" name="Obraz 16" descr=""/>
          <p:cNvPicPr/>
          <p:nvPr/>
        </p:nvPicPr>
        <p:blipFill>
          <a:blip r:embed="rId2"/>
          <a:stretch/>
        </p:blipFill>
        <p:spPr>
          <a:xfrm>
            <a:off x="10895040" y="-23400"/>
            <a:ext cx="2194560" cy="103320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git-scm.com/downloads" TargetMode="External"/><Relationship Id="rId2" Type="http://schemas.openxmlformats.org/officeDocument/2006/relationships/hyperlink" Target="https://git-scm.com/doc" TargetMode="External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523880" y="1122480"/>
            <a:ext cx="9143280" cy="195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90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Geometr212 BkCn BT"/>
                <a:ea typeface="Arial Unicode MS"/>
              </a:rPr>
              <a:t>GIT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523880" y="316944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3600" spc="-1" strike="noStrike">
                <a:solidFill>
                  <a:srgbClr val="ffffff"/>
                </a:solidFill>
                <a:latin typeface="Geometr212 BkCn BT"/>
              </a:rPr>
              <a:t>System kontroli wersji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Geometr212 BkCn BT"/>
              </a:rPr>
              <a:t>Krzysztof Dziuban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2850480" y="6377040"/>
            <a:ext cx="68421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0" y="0"/>
            <a:ext cx="10894320" cy="96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</a:rPr>
              <a:t>Zarządzanie plikami cd.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838080" y="1593360"/>
            <a:ext cx="10043280" cy="10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</a:rPr>
              <a:t>git checkout -- &lt;file_name&gt;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</a:rPr>
              <a:t>Usunięcie zmian w pliku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9" name="TextShape 3"/>
          <p:cNvSpPr txBox="1"/>
          <p:nvPr/>
        </p:nvSpPr>
        <p:spPr>
          <a:xfrm>
            <a:off x="914400" y="4480560"/>
            <a:ext cx="9875520" cy="1222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</a:rPr>
              <a:t>git commit -m “MESSAGE”</a:t>
            </a:r>
            <a:endParaRPr b="0" lang="en-US" sz="2800" spc="-1" strike="noStrike">
              <a:solidFill>
                <a:srgbClr val="515151"/>
              </a:solidFill>
              <a:latin typeface="Arial"/>
              <a:ea typeface="Noto Sans CJK SC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</a:rPr>
              <a:t>Dodawanie zmian do lokalnego repozytorium</a:t>
            </a:r>
            <a:endParaRPr b="0" lang="en-US" sz="2400" spc="-1" strike="noStrike">
              <a:solidFill>
                <a:srgbClr val="515151"/>
              </a:solidFill>
              <a:latin typeface="Arial"/>
              <a:ea typeface="Noto Sans CJK SC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</a:rPr>
              <a:t>git add [wyrażenie]</a:t>
            </a:r>
            <a:endParaRPr b="0" lang="en-US" sz="2400" spc="-1" strike="noStrike">
              <a:solidFill>
                <a:srgbClr val="515151"/>
              </a:solidFill>
              <a:latin typeface="Arial"/>
              <a:ea typeface="Noto Sans CJK SC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2850480" y="6378120"/>
            <a:ext cx="68421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1" name="CustomShape 5"/>
          <p:cNvSpPr/>
          <p:nvPr/>
        </p:nvSpPr>
        <p:spPr>
          <a:xfrm>
            <a:off x="838080" y="2853000"/>
            <a:ext cx="10043280" cy="10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</a:rPr>
              <a:t>git checkout &lt;branch_name&gt;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</a:rPr>
              <a:t>Przełączenie na istniejącego brancha</a:t>
            </a:r>
            <a:endParaRPr b="0" lang="en-US" sz="24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</a:rPr>
              <a:t>git checkout -b &lt;branch_name&gt; - tworzy nowy branch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0" y="0"/>
            <a:ext cx="10894320" cy="96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</a:rPr>
              <a:t>Podstawy rozgałęziania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2850480" y="6378120"/>
            <a:ext cx="68421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274320" y="1645920"/>
            <a:ext cx="3095640" cy="1554480"/>
          </a:xfrm>
          <a:prstGeom prst="rect">
            <a:avLst/>
          </a:prstGeom>
          <a:ln>
            <a:noFill/>
          </a:ln>
        </p:spPr>
      </p:pic>
      <p:pic>
        <p:nvPicPr>
          <p:cNvPr id="125" name="" descr=""/>
          <p:cNvPicPr/>
          <p:nvPr/>
        </p:nvPicPr>
        <p:blipFill>
          <a:blip r:embed="rId2"/>
          <a:stretch/>
        </p:blipFill>
        <p:spPr>
          <a:xfrm>
            <a:off x="3854160" y="1703520"/>
            <a:ext cx="3081960" cy="2502720"/>
          </a:xfrm>
          <a:prstGeom prst="rect">
            <a:avLst/>
          </a:prstGeom>
          <a:ln>
            <a:noFill/>
          </a:ln>
        </p:spPr>
      </p:pic>
      <p:pic>
        <p:nvPicPr>
          <p:cNvPr id="126" name="" descr=""/>
          <p:cNvPicPr/>
          <p:nvPr/>
        </p:nvPicPr>
        <p:blipFill>
          <a:blip r:embed="rId3"/>
          <a:stretch/>
        </p:blipFill>
        <p:spPr>
          <a:xfrm>
            <a:off x="7846920" y="1693800"/>
            <a:ext cx="4151880" cy="2512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0" y="0"/>
            <a:ext cx="10894320" cy="96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</a:rPr>
              <a:t>Podstawy rozgałęziania cd.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822960" y="1298520"/>
            <a:ext cx="10043280" cy="10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</a:rPr>
              <a:t>git branch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</a:rPr>
              <a:t>Wyświetla listę lokalnych branchy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9" name="TextShape 3"/>
          <p:cNvSpPr txBox="1"/>
          <p:nvPr/>
        </p:nvSpPr>
        <p:spPr>
          <a:xfrm>
            <a:off x="914400" y="2560320"/>
            <a:ext cx="9875520" cy="1005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</a:rPr>
              <a:t>git branch -r</a:t>
            </a:r>
            <a:endParaRPr b="0" lang="en-US" sz="2800" spc="-1" strike="noStrike">
              <a:solidFill>
                <a:srgbClr val="515151"/>
              </a:solidFill>
              <a:latin typeface="Arial"/>
              <a:ea typeface="Noto Sans CJK SC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</a:rPr>
              <a:t>Wyświetla listę zdalnych branchy</a:t>
            </a:r>
            <a:endParaRPr b="0" lang="en-US" sz="2400" spc="-1" strike="noStrike">
              <a:solidFill>
                <a:srgbClr val="515151"/>
              </a:solidFill>
              <a:latin typeface="Arial"/>
              <a:ea typeface="Noto Sans CJK SC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2850480" y="6378120"/>
            <a:ext cx="68421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1" name="TextShape 5"/>
          <p:cNvSpPr txBox="1"/>
          <p:nvPr/>
        </p:nvSpPr>
        <p:spPr>
          <a:xfrm>
            <a:off x="914400" y="3657600"/>
            <a:ext cx="9875520" cy="91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</a:rPr>
              <a:t>git branch &lt;branch_name&gt;</a:t>
            </a:r>
            <a:endParaRPr b="0" lang="en-US" sz="2800" spc="-1" strike="noStrike">
              <a:solidFill>
                <a:srgbClr val="515151"/>
              </a:solidFill>
              <a:latin typeface="Arial"/>
              <a:ea typeface="Noto Sans CJK SC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</a:rPr>
              <a:t>Tworzy lokalnie branch </a:t>
            </a:r>
            <a:endParaRPr b="0" lang="en-US" sz="2400" spc="-1" strike="noStrike">
              <a:solidFill>
                <a:srgbClr val="515151"/>
              </a:solidFill>
              <a:latin typeface="Arial"/>
              <a:ea typeface="Noto Sans CJK SC"/>
            </a:endParaRPr>
          </a:p>
        </p:txBody>
      </p:sp>
      <p:sp>
        <p:nvSpPr>
          <p:cNvPr id="132" name="TextShape 6"/>
          <p:cNvSpPr txBox="1"/>
          <p:nvPr/>
        </p:nvSpPr>
        <p:spPr>
          <a:xfrm>
            <a:off x="914400" y="4754880"/>
            <a:ext cx="9875520" cy="1222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</a:rPr>
              <a:t>git branch -d &lt;branch_name&gt;</a:t>
            </a:r>
            <a:endParaRPr b="0" lang="en-US" sz="2800" spc="-1" strike="noStrike">
              <a:solidFill>
                <a:srgbClr val="515151"/>
              </a:solidFill>
              <a:latin typeface="Arial"/>
              <a:ea typeface="Noto Sans CJK SC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</a:rPr>
              <a:t>Usuwa lokalnie branch </a:t>
            </a:r>
            <a:endParaRPr b="0" lang="en-US" sz="2400" spc="-1" strike="noStrike">
              <a:solidFill>
                <a:srgbClr val="515151"/>
              </a:solidFill>
              <a:latin typeface="Arial"/>
              <a:ea typeface="Noto Sans CJK SC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</a:rPr>
              <a:t>git branch -D &lt;branch_name&gt;</a:t>
            </a:r>
            <a:r>
              <a:rPr b="0" lang="en-US" sz="2400" spc="-1" strike="noStrike">
                <a:solidFill>
                  <a:srgbClr val="515151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515151"/>
                </a:solidFill>
                <a:latin typeface="Arial"/>
              </a:rPr>
              <a:t>- force delete!!</a:t>
            </a:r>
            <a:endParaRPr b="0" lang="en-US" sz="2400" spc="-1" strike="noStrike">
              <a:solidFill>
                <a:srgbClr val="515151"/>
              </a:solidFill>
              <a:latin typeface="Arial"/>
              <a:ea typeface="Noto Sans CJK SC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0" y="0"/>
            <a:ext cx="10894320" cy="96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</a:rPr>
              <a:t>Ćwiczenie 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289440" y="1298520"/>
            <a:ext cx="10043280" cy="15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</a:rPr>
              <a:t>Sprawdzić stan repozytorium (git status)</a:t>
            </a:r>
            <a:endParaRPr b="0" lang="en-US" sz="24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</a:rPr>
              <a:t>Wylistować commity (git log)</a:t>
            </a:r>
            <a:endParaRPr b="0" lang="en-US" sz="24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</a:rPr>
              <a:t>Utworzyć plik README.txt</a:t>
            </a:r>
            <a:endParaRPr b="0" lang="en-US" sz="24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</a:rPr>
              <a:t>Ponownie sprawdzić stan repozytorium</a:t>
            </a:r>
            <a:endParaRPr b="0" lang="en-US" sz="24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</a:rPr>
              <a:t>Dodać plik do przechowalni (git add)</a:t>
            </a:r>
            <a:endParaRPr b="0" lang="en-US" sz="24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</a:rPr>
              <a:t>Usunąć plik z przechowalni (git reset)</a:t>
            </a:r>
            <a:endParaRPr b="0" lang="en-US" sz="24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</a:rPr>
              <a:t>Wyświetlić listę branchy (git branch)</a:t>
            </a:r>
            <a:endParaRPr b="0" lang="en-US" sz="24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</a:rPr>
              <a:t>Dodać nowy branch (git branch second)</a:t>
            </a:r>
            <a:endParaRPr b="0" lang="en-US" sz="24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</a:rPr>
              <a:t>Przełączyć się na utworzony branch (git checkout second)</a:t>
            </a:r>
            <a:endParaRPr b="0" lang="en-US" sz="24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</a:rPr>
              <a:t>Ponownie wyświetlić listę branchy i sprawdzić aktywny</a:t>
            </a:r>
            <a:endParaRPr b="0" lang="en-US" sz="24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</a:rPr>
              <a:t>Ponownie dodać plik do przechowalni i dodać commit (git commit)</a:t>
            </a:r>
            <a:endParaRPr b="0" lang="en-US" sz="24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2850480" y="6378120"/>
            <a:ext cx="68421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0" y="0"/>
            <a:ext cx="10894320" cy="96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</a:rPr>
              <a:t>Ćwiczenie 2 cd.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289440" y="1298520"/>
            <a:ext cx="10043280" cy="15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endParaRPr b="0" lang="en-US" sz="24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2850480" y="6378120"/>
            <a:ext cx="68421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9" name="TextShape 4"/>
          <p:cNvSpPr txBox="1"/>
          <p:nvPr/>
        </p:nvSpPr>
        <p:spPr>
          <a:xfrm>
            <a:off x="439560" y="1371600"/>
            <a:ext cx="10899000" cy="2469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</a:rPr>
              <a:t>Ponownie dodać plik do przechowalni i dodać commit (git commit)</a:t>
            </a:r>
            <a:endParaRPr b="0" lang="en-US" sz="2400" spc="-1" strike="noStrike">
              <a:solidFill>
                <a:srgbClr val="515151"/>
              </a:solidFill>
              <a:latin typeface="Arial"/>
              <a:ea typeface="Noto Sans CJK SC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</a:rPr>
              <a:t>Ponownie sprawdzić listę commitów</a:t>
            </a:r>
            <a:endParaRPr b="0" lang="en-US" sz="2400" spc="-1" strike="noStrike">
              <a:solidFill>
                <a:srgbClr val="515151"/>
              </a:solidFill>
              <a:latin typeface="Arial"/>
              <a:ea typeface="Noto Sans CJK SC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</a:rPr>
              <a:t>Sprawdzić status repozytorium</a:t>
            </a:r>
            <a:endParaRPr b="0" lang="en-US" sz="2400" spc="-1" strike="noStrike">
              <a:solidFill>
                <a:srgbClr val="515151"/>
              </a:solidFill>
              <a:latin typeface="Arial"/>
              <a:ea typeface="Noto Sans CJK SC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</a:rPr>
              <a:t>Zmodyfikować plik README.txt</a:t>
            </a:r>
            <a:endParaRPr b="0" lang="en-US" sz="2400" spc="-1" strike="noStrike">
              <a:solidFill>
                <a:srgbClr val="515151"/>
              </a:solidFill>
              <a:latin typeface="Arial"/>
              <a:ea typeface="Noto Sans CJK SC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</a:rPr>
              <a:t>Ponownie sprawdzić status repozytorium</a:t>
            </a:r>
            <a:endParaRPr b="0" lang="en-US" sz="2400" spc="-1" strike="noStrike">
              <a:solidFill>
                <a:srgbClr val="515151"/>
              </a:solidFill>
              <a:latin typeface="Arial"/>
              <a:ea typeface="Noto Sans CJK SC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</a:rPr>
              <a:t>Dodać zmiany do repozytorium, sprawdzić log i status </a:t>
            </a:r>
            <a:endParaRPr b="0" lang="en-US" sz="2400" spc="-1" strike="noStrike">
              <a:solidFill>
                <a:srgbClr val="515151"/>
              </a:solidFill>
              <a:latin typeface="Arial"/>
              <a:ea typeface="Noto Sans CJK SC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0" y="0"/>
            <a:ext cx="10894320" cy="96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</a:rPr>
              <a:t>Zarządzanie plikami cd.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838080" y="1755720"/>
            <a:ext cx="10043280" cy="10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</a:rPr>
              <a:t>git checkout -- &lt;file_name&gt;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</a:rPr>
              <a:t>Usunięcie zmian w pliku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2" name="TextShape 3"/>
          <p:cNvSpPr txBox="1"/>
          <p:nvPr/>
        </p:nvSpPr>
        <p:spPr>
          <a:xfrm>
            <a:off x="914400" y="3108960"/>
            <a:ext cx="9875520" cy="1371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</a:rPr>
              <a:t>git commit -m “MESSAGE”</a:t>
            </a:r>
            <a:endParaRPr b="0" lang="en-US" sz="2800" spc="-1" strike="noStrike">
              <a:solidFill>
                <a:srgbClr val="515151"/>
              </a:solidFill>
              <a:latin typeface="Arial"/>
              <a:ea typeface="Noto Sans CJK SC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</a:rPr>
              <a:t>Dodawanie zmian do lokalnego repozytorium</a:t>
            </a:r>
            <a:endParaRPr b="0" lang="en-US" sz="2400" spc="-1" strike="noStrike">
              <a:solidFill>
                <a:srgbClr val="515151"/>
              </a:solidFill>
              <a:latin typeface="Arial"/>
              <a:ea typeface="Noto Sans CJK SC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</a:rPr>
              <a:t>git add [wyrażenie]</a:t>
            </a:r>
            <a:endParaRPr b="0" lang="en-US" sz="2400" spc="-1" strike="noStrike">
              <a:solidFill>
                <a:srgbClr val="515151"/>
              </a:solidFill>
              <a:latin typeface="Arial"/>
              <a:ea typeface="Noto Sans CJK SC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2850480" y="6378120"/>
            <a:ext cx="68421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4" name="TextShape 5"/>
          <p:cNvSpPr txBox="1"/>
          <p:nvPr/>
        </p:nvSpPr>
        <p:spPr>
          <a:xfrm>
            <a:off x="914400" y="4663440"/>
            <a:ext cx="9875520" cy="1371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</a:rPr>
              <a:t>git push</a:t>
            </a:r>
            <a:endParaRPr b="0" lang="en-US" sz="2800" spc="-1" strike="noStrike">
              <a:solidFill>
                <a:srgbClr val="515151"/>
              </a:solidFill>
              <a:latin typeface="Arial"/>
              <a:ea typeface="Noto Sans CJK SC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</a:rPr>
              <a:t>Przesłanie zmian z lokalnego do zdalnego repozytorium </a:t>
            </a:r>
            <a:endParaRPr b="0" lang="en-US" sz="2400" spc="-1" strike="noStrike">
              <a:solidFill>
                <a:srgbClr val="515151"/>
              </a:solidFill>
              <a:latin typeface="Arial"/>
              <a:ea typeface="Noto Sans CJK SC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0" y="0"/>
            <a:ext cx="10894320" cy="96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</a:rPr>
              <a:t>Rodzaje git push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838080" y="1755720"/>
            <a:ext cx="10043280" cy="10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</a:rPr>
              <a:t>git push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</a:rPr>
              <a:t>Podstawowe przesyłanie zmian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914400" y="3108960"/>
            <a:ext cx="9875520" cy="109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</a:rPr>
              <a:t>git push -f</a:t>
            </a:r>
            <a:endParaRPr b="0" lang="en-US" sz="2800" spc="-1" strike="noStrike">
              <a:solidFill>
                <a:srgbClr val="515151"/>
              </a:solidFill>
              <a:latin typeface="Arial"/>
              <a:ea typeface="Noto Sans CJK SC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</a:rPr>
              <a:t>Nadpisywanie zdalnego repozytorium (tylko dla konkretnego brancha)</a:t>
            </a:r>
            <a:endParaRPr b="0" lang="en-US" sz="2400" spc="-1" strike="noStrike">
              <a:solidFill>
                <a:srgbClr val="515151"/>
              </a:solidFill>
              <a:latin typeface="Arial"/>
              <a:ea typeface="Noto Sans CJK SC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2850480" y="6378120"/>
            <a:ext cx="68421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TextShape 5"/>
          <p:cNvSpPr txBox="1"/>
          <p:nvPr/>
        </p:nvSpPr>
        <p:spPr>
          <a:xfrm>
            <a:off x="914400" y="4297680"/>
            <a:ext cx="9875520" cy="1371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</a:rPr>
              <a:t>git push --set-upstream origin &lt;branch_name&gt;</a:t>
            </a:r>
            <a:endParaRPr b="0" lang="en-US" sz="2800" spc="-1" strike="noStrike">
              <a:solidFill>
                <a:srgbClr val="515151"/>
              </a:solidFill>
              <a:latin typeface="Arial"/>
              <a:ea typeface="Noto Sans CJK SC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</a:rPr>
              <a:t>Przesłanie zmian do zdalnego repozytorium z utworzeniem brancha </a:t>
            </a:r>
            <a:endParaRPr b="0" lang="en-US" sz="2400" spc="-1" strike="noStrike">
              <a:solidFill>
                <a:srgbClr val="515151"/>
              </a:solidFill>
              <a:latin typeface="Arial"/>
              <a:ea typeface="Noto Sans CJK SC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0" y="0"/>
            <a:ext cx="10894320" cy="96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</a:rPr>
              <a:t>GIT - Agenda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838080" y="1755720"/>
            <a:ext cx="1051488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15151"/>
                </a:solidFill>
                <a:latin typeface="Calibri Light"/>
              </a:rPr>
              <a:t>Rys historyczny</a:t>
            </a:r>
            <a:endParaRPr b="0" lang="en-US" sz="28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15151"/>
                </a:solidFill>
                <a:latin typeface="Calibri Light"/>
              </a:rPr>
              <a:t>Podstawowe komendy</a:t>
            </a:r>
            <a:endParaRPr b="0" lang="en-US" sz="28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15151"/>
                </a:solidFill>
                <a:latin typeface="Calibri Light"/>
              </a:rPr>
              <a:t>Poznanie popularnych serwisów</a:t>
            </a:r>
            <a:endParaRPr b="0" lang="en-US" sz="28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15151"/>
                </a:solidFill>
                <a:latin typeface="Calibri Light"/>
              </a:rPr>
              <a:t>Zaawansowana obsługa</a:t>
            </a:r>
            <a:endParaRPr b="0" lang="en-US" sz="28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15151"/>
                </a:solidFill>
                <a:latin typeface="Calibri Light"/>
              </a:rPr>
              <a:t>Nakładki graficzne</a:t>
            </a:r>
            <a:endParaRPr b="0" lang="en-US" sz="28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15151"/>
                </a:solidFill>
                <a:latin typeface="Calibri Light"/>
              </a:rPr>
              <a:t>GitFlow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2850480" y="6377040"/>
            <a:ext cx="68421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0"/>
            <a:ext cx="10894320" cy="96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</a:rPr>
              <a:t>Rys historyczny i założenia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274320" y="1188720"/>
            <a:ext cx="1106424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515151"/>
                </a:solidFill>
                <a:latin typeface="Calibri Light"/>
              </a:rPr>
              <a:t>7.04.2005 – wydanie pierwszej wersji</a:t>
            </a:r>
            <a:endParaRPr b="0" lang="en-US" sz="18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515151"/>
                </a:solidFill>
                <a:latin typeface="Calibri Light"/>
              </a:rPr>
              <a:t>Stworzony przez Linusa Torvaldsa (w 3 dni!)</a:t>
            </a:r>
            <a:endParaRPr b="0" lang="en-US" sz="18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515151"/>
                </a:solidFill>
                <a:latin typeface="Calibri Light"/>
              </a:rPr>
              <a:t>Używany w rozwoju Linuxa, jako zastępstwo dla płatnego BitKeepera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2850120" y="6375960"/>
            <a:ext cx="68421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284760" y="2479320"/>
            <a:ext cx="3372840" cy="3372840"/>
          </a:xfrm>
          <a:prstGeom prst="rect">
            <a:avLst/>
          </a:prstGeom>
          <a:ln>
            <a:noFill/>
          </a:ln>
        </p:spPr>
      </p:pic>
      <p:sp>
        <p:nvSpPr>
          <p:cNvPr id="90" name="CustomShape 4"/>
          <p:cNvSpPr/>
          <p:nvPr/>
        </p:nvSpPr>
        <p:spPr>
          <a:xfrm>
            <a:off x="4340880" y="3657600"/>
            <a:ext cx="6723360" cy="133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515151"/>
                </a:solidFill>
                <a:latin typeface="Calibri Light"/>
              </a:rPr>
              <a:t>Przykład CSV czego nie robić</a:t>
            </a:r>
            <a:endParaRPr b="0" lang="en-US" sz="1800" spc="-1" strike="noStrike">
              <a:solidFill>
                <a:srgbClr val="515151"/>
              </a:solidFill>
              <a:latin typeface="Calibri Light"/>
              <a:ea typeface="Noto Sans CJK SC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515151"/>
                </a:solidFill>
                <a:latin typeface="Calibri Light"/>
              </a:rPr>
              <a:t>Powinien być szybki</a:t>
            </a:r>
            <a:endParaRPr b="0" lang="en-US" sz="1800" spc="-1" strike="noStrike">
              <a:solidFill>
                <a:srgbClr val="515151"/>
              </a:solidFill>
              <a:latin typeface="Calibri Light"/>
              <a:ea typeface="Noto Sans CJK SC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515151"/>
                </a:solidFill>
                <a:latin typeface="Calibri Light"/>
              </a:rPr>
              <a:t>Powinien być chroniony przed błędami w repozytorium</a:t>
            </a:r>
            <a:endParaRPr b="0" lang="en-US" sz="1800" spc="-1" strike="noStrike">
              <a:solidFill>
                <a:srgbClr val="515151"/>
              </a:solidFill>
              <a:latin typeface="Calibri Light"/>
              <a:ea typeface="Noto Sans CJK SC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515151"/>
                </a:solidFill>
                <a:latin typeface="Calibri Light"/>
              </a:rPr>
              <a:t>Powinien być szybki</a:t>
            </a:r>
            <a:endParaRPr b="0" lang="en-US" sz="1800" spc="-1" strike="noStrike">
              <a:solidFill>
                <a:srgbClr val="515151"/>
              </a:solidFill>
              <a:latin typeface="Calibri Light"/>
              <a:ea typeface="Noto Sans CJK SC"/>
            </a:endParaRPr>
          </a:p>
        </p:txBody>
      </p:sp>
      <p:sp>
        <p:nvSpPr>
          <p:cNvPr id="91" name="CustomShape 5"/>
          <p:cNvSpPr/>
          <p:nvPr/>
        </p:nvSpPr>
        <p:spPr>
          <a:xfrm>
            <a:off x="4206240" y="3044880"/>
            <a:ext cx="182880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Calibri Light"/>
              </a:rPr>
              <a:t>Założenia: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0"/>
            <a:ext cx="10894320" cy="96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</a:rPr>
              <a:t>Podstawowe terminy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274320" y="1188720"/>
            <a:ext cx="1106424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515151"/>
                </a:solidFill>
                <a:latin typeface="Calibri Light"/>
              </a:rPr>
              <a:t>Repozyto</a:t>
            </a:r>
            <a:r>
              <a:rPr b="1" lang="en-US" sz="2400" spc="-1" strike="noStrike">
                <a:solidFill>
                  <a:srgbClr val="515151"/>
                </a:solidFill>
                <a:latin typeface="Calibri Light"/>
              </a:rPr>
              <a:t>rium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515151"/>
                </a:solidFill>
                <a:latin typeface="Calibri Light"/>
              </a:rPr>
              <a:t>Obiektowa </a:t>
            </a:r>
            <a:r>
              <a:rPr b="0" lang="en-US" sz="1800" spc="-1" strike="noStrike">
                <a:solidFill>
                  <a:srgbClr val="515151"/>
                </a:solidFill>
                <a:latin typeface="Calibri Light"/>
              </a:rPr>
              <a:t>baza projektu </a:t>
            </a:r>
            <a:r>
              <a:rPr b="0" lang="en-US" sz="1800" spc="-1" strike="noStrike">
                <a:solidFill>
                  <a:srgbClr val="515151"/>
                </a:solidFill>
                <a:latin typeface="Calibri Light"/>
              </a:rPr>
              <a:t>przechowując</a:t>
            </a:r>
            <a:r>
              <a:rPr b="0" lang="en-US" sz="1800" spc="-1" strike="noStrike">
                <a:solidFill>
                  <a:srgbClr val="515151"/>
                </a:solidFill>
                <a:latin typeface="Calibri Light"/>
              </a:rPr>
              <a:t>a wszystkie </a:t>
            </a:r>
            <a:r>
              <a:rPr b="0" lang="en-US" sz="1800" spc="-1" strike="noStrike">
                <a:solidFill>
                  <a:srgbClr val="515151"/>
                </a:solidFill>
                <a:latin typeface="Calibri Light"/>
              </a:rPr>
              <a:t>pliki i foldery </a:t>
            </a:r>
            <a:r>
              <a:rPr b="0" lang="en-US" sz="1800" spc="-1" strike="noStrike">
                <a:solidFill>
                  <a:srgbClr val="515151"/>
                </a:solidFill>
                <a:latin typeface="Calibri Light"/>
              </a:rPr>
              <a:t>projektu oraz </a:t>
            </a:r>
            <a:r>
              <a:rPr b="0" lang="en-US" sz="1800" spc="-1" strike="noStrike">
                <a:solidFill>
                  <a:srgbClr val="515151"/>
                </a:solidFill>
                <a:latin typeface="Calibri Light"/>
              </a:rPr>
              <a:t>dane gita </a:t>
            </a:r>
            <a:r>
              <a:rPr b="0" lang="en-US" sz="1800" spc="-1" strike="noStrike">
                <a:solidFill>
                  <a:srgbClr val="515151"/>
                </a:solidFill>
                <a:latin typeface="Calibri Light"/>
              </a:rPr>
              <a:t>(informacje o </a:t>
            </a:r>
            <a:r>
              <a:rPr b="0" lang="en-US" sz="1800" spc="-1" strike="noStrike">
                <a:solidFill>
                  <a:srgbClr val="515151"/>
                </a:solidFill>
                <a:latin typeface="Calibri Light"/>
              </a:rPr>
              <a:t>wersjach, </a:t>
            </a:r>
            <a:r>
              <a:rPr b="0" lang="en-US" sz="1800" spc="-1" strike="noStrike">
                <a:solidFill>
                  <a:srgbClr val="515151"/>
                </a:solidFill>
                <a:latin typeface="Calibri Light"/>
              </a:rPr>
              <a:t>commitach </a:t>
            </a:r>
            <a:r>
              <a:rPr b="0" lang="en-US" sz="1800" spc="-1" strike="noStrike">
                <a:solidFill>
                  <a:srgbClr val="515151"/>
                </a:solidFill>
                <a:latin typeface="Calibri Light"/>
              </a:rPr>
              <a:t>itp).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2850120" y="6375960"/>
            <a:ext cx="68421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365760" y="2743200"/>
            <a:ext cx="7583040" cy="68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515151"/>
                </a:solidFill>
                <a:latin typeface="Calibri Light"/>
              </a:rPr>
              <a:t>Commit</a:t>
            </a:r>
            <a:endParaRPr b="0" lang="en-US" sz="2400" spc="-1" strike="noStrike">
              <a:solidFill>
                <a:srgbClr val="515151"/>
              </a:solidFill>
              <a:latin typeface="Calibri Light"/>
              <a:ea typeface="Noto Sans CJK SC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515151"/>
                </a:solidFill>
                <a:latin typeface="Calibri Light"/>
              </a:rPr>
              <a:t>Pojedyncze zatwierdzenie </a:t>
            </a:r>
            <a:r>
              <a:rPr b="0" lang="en-US" sz="1800" spc="-1" strike="noStrike">
                <a:solidFill>
                  <a:srgbClr val="515151"/>
                </a:solidFill>
                <a:latin typeface="Calibri Light"/>
              </a:rPr>
              <a:t>zmian wprowadzonych do </a:t>
            </a:r>
            <a:r>
              <a:rPr b="0" lang="en-US" sz="1800" spc="-1" strike="noStrike">
                <a:solidFill>
                  <a:srgbClr val="515151"/>
                </a:solidFill>
                <a:latin typeface="Calibri Light"/>
              </a:rPr>
              <a:t>repozytorium</a:t>
            </a:r>
            <a:endParaRPr b="0" lang="en-US" sz="1800" spc="-1" strike="noStrike">
              <a:solidFill>
                <a:srgbClr val="515151"/>
              </a:solidFill>
              <a:latin typeface="Calibri Light"/>
              <a:ea typeface="Noto Sans CJK SC"/>
            </a:endParaRPr>
          </a:p>
        </p:txBody>
      </p:sp>
      <p:sp>
        <p:nvSpPr>
          <p:cNvPr id="96" name="CustomShape 5"/>
          <p:cNvSpPr/>
          <p:nvPr/>
        </p:nvSpPr>
        <p:spPr>
          <a:xfrm>
            <a:off x="1962360" y="3887280"/>
            <a:ext cx="4402440" cy="68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515151"/>
                </a:solidFill>
                <a:latin typeface="Calibri Light"/>
              </a:rPr>
              <a:t>Branch</a:t>
            </a:r>
            <a:endParaRPr b="0" lang="en-US" sz="2400" spc="-1" strike="noStrike">
              <a:solidFill>
                <a:srgbClr val="515151"/>
              </a:solidFill>
              <a:latin typeface="Calibri Light"/>
              <a:ea typeface="Noto Sans CJK SC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515151"/>
                </a:solidFill>
                <a:latin typeface="Calibri Light"/>
              </a:rPr>
              <a:t>Odbicie od głównego pnia linii rozwoju</a:t>
            </a:r>
            <a:endParaRPr b="0" lang="en-US" sz="1800" spc="-1" strike="noStrike">
              <a:solidFill>
                <a:srgbClr val="515151"/>
              </a:solidFill>
              <a:latin typeface="Calibri Light"/>
              <a:ea typeface="Noto Sans CJK SC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0" y="0"/>
            <a:ext cx="10894320" cy="96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</a:rPr>
              <a:t>Rodzaje repozytoriów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274320" y="1188720"/>
            <a:ext cx="1106424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515151"/>
                </a:solidFill>
                <a:latin typeface="Calibri Light"/>
              </a:rPr>
              <a:t>Repozytorium lokalne</a:t>
            </a:r>
            <a:endParaRPr b="0" lang="en-US" sz="24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515151"/>
                </a:solidFill>
                <a:latin typeface="Calibri Light"/>
              </a:rPr>
              <a:t>Przechowywane na komputerze użytkownika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2850120" y="6375960"/>
            <a:ext cx="68421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403560" y="2377440"/>
            <a:ext cx="6111000" cy="68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515151"/>
                </a:solidFill>
                <a:latin typeface="Calibri Light"/>
              </a:rPr>
              <a:t>Repozytorium zdalne</a:t>
            </a:r>
            <a:endParaRPr b="0" lang="en-US" sz="2400" spc="-1" strike="noStrike">
              <a:solidFill>
                <a:srgbClr val="515151"/>
              </a:solidFill>
              <a:latin typeface="Calibri Light"/>
              <a:ea typeface="Noto Sans CJK SC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515151"/>
                </a:solidFill>
                <a:latin typeface="Calibri Light"/>
              </a:rPr>
              <a:t>Hostowane w sieci (GitHub, GitLab, Bitbucket itp)</a:t>
            </a:r>
            <a:endParaRPr b="0" lang="en-US" sz="1800" spc="-1" strike="noStrike">
              <a:solidFill>
                <a:srgbClr val="515151"/>
              </a:solidFill>
              <a:latin typeface="Calibri Light"/>
              <a:ea typeface="Noto Sans CJK SC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0" y="0"/>
            <a:ext cx="10894320" cy="96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</a:rPr>
              <a:t>Instalacja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914760" y="1787760"/>
            <a:ext cx="1051488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515151"/>
                </a:solidFill>
                <a:latin typeface="Calibri Light"/>
              </a:rPr>
              <a:t>Pliki instalacyjne dostępne na: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 Light"/>
                <a:hlinkClick r:id="rId1"/>
              </a:rPr>
              <a:t>https://git-scm.com/downloads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515151"/>
                </a:solidFill>
                <a:latin typeface="Calibri Light"/>
              </a:rPr>
              <a:t>Dokumentacja: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 Light"/>
                <a:hlinkClick r:id="rId2"/>
              </a:rPr>
              <a:t>https://git-scm.com/doc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2850480" y="6377040"/>
            <a:ext cx="68421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0"/>
            <a:ext cx="10894320" cy="96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</a:rPr>
              <a:t>Inicjalizacja lokalnego repozytorium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838080" y="1755720"/>
            <a:ext cx="10043280" cy="15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</a:rPr>
              <a:t>git init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</a:rPr>
              <a:t>Utworzenie lokalnego repozytorium w wybranym katalogu</a:t>
            </a:r>
            <a:endParaRPr b="0" lang="en-US" sz="24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</a:rPr>
              <a:t>Używa się tylko raz!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6" name="TextShape 3"/>
          <p:cNvSpPr txBox="1"/>
          <p:nvPr/>
        </p:nvSpPr>
        <p:spPr>
          <a:xfrm>
            <a:off x="914400" y="3657600"/>
            <a:ext cx="9875520" cy="1654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</a:rPr>
              <a:t>git config</a:t>
            </a:r>
            <a:endParaRPr b="0" lang="en-US" sz="2800" spc="-1" strike="noStrike">
              <a:solidFill>
                <a:srgbClr val="515151"/>
              </a:solidFill>
              <a:latin typeface="Arial"/>
              <a:ea typeface="Noto Sans CJK SC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</a:rPr>
              <a:t>Konfiguracja środowiska</a:t>
            </a:r>
            <a:endParaRPr b="0" lang="en-US" sz="2400" spc="-1" strike="noStrike">
              <a:solidFill>
                <a:srgbClr val="515151"/>
              </a:solidFill>
              <a:latin typeface="Arial"/>
              <a:ea typeface="Noto Sans CJK SC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</a:rPr>
              <a:t>git config --global user.name USER_NAME</a:t>
            </a:r>
            <a:endParaRPr b="0" lang="en-US" sz="2400" spc="-1" strike="noStrike">
              <a:solidFill>
                <a:srgbClr val="515151"/>
              </a:solidFill>
              <a:latin typeface="Arial"/>
              <a:ea typeface="Noto Sans CJK SC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</a:rPr>
              <a:t>git config --global user.email USER_EMAIL</a:t>
            </a:r>
            <a:endParaRPr b="0" lang="en-US" sz="2400" spc="-1" strike="noStrike">
              <a:solidFill>
                <a:srgbClr val="515151"/>
              </a:solidFill>
              <a:latin typeface="Arial"/>
              <a:ea typeface="Noto Sans CJK SC"/>
            </a:endParaRPr>
          </a:p>
        </p:txBody>
      </p:sp>
      <p:sp>
        <p:nvSpPr>
          <p:cNvPr id="107" name="CustomShape 4"/>
          <p:cNvSpPr/>
          <p:nvPr/>
        </p:nvSpPr>
        <p:spPr>
          <a:xfrm>
            <a:off x="2850480" y="6378120"/>
            <a:ext cx="68421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0" y="0"/>
            <a:ext cx="10894320" cy="96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</a:rPr>
              <a:t>Ćwiczenie 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289440" y="1298520"/>
            <a:ext cx="10043280" cy="15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</a:rPr>
              <a:t>Zainstalować git</a:t>
            </a:r>
            <a:endParaRPr b="0" lang="en-US" sz="24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</a:rPr>
              <a:t>Sprawdzić poprawność instalacji i wersję (git --version)</a:t>
            </a:r>
            <a:endParaRPr b="0" lang="en-US" sz="24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</a:rPr>
              <a:t>Utworzyć repozytorium w wybranym katalogu (git init)</a:t>
            </a:r>
            <a:endParaRPr b="0" lang="en-US" sz="24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</a:rPr>
              <a:t>Ustawić wybrane user_name i user_email (git config)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2850480" y="6378120"/>
            <a:ext cx="68421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0" y="0"/>
            <a:ext cx="10894320" cy="96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</a:rPr>
              <a:t>Zarządzanie plikami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838080" y="1207080"/>
            <a:ext cx="10043280" cy="10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</a:rPr>
              <a:t>git status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</a:rPr>
              <a:t>Sprawdzenie statusu projektu (lista zmodyfikowanych i nowych plików)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914400" y="3291840"/>
            <a:ext cx="9875520" cy="1371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</a:rPr>
              <a:t>git add</a:t>
            </a:r>
            <a:endParaRPr b="0" lang="en-US" sz="2800" spc="-1" strike="noStrike">
              <a:solidFill>
                <a:srgbClr val="515151"/>
              </a:solidFill>
              <a:latin typeface="Arial"/>
              <a:ea typeface="Noto Sans CJK SC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</a:rPr>
              <a:t>Dodawanie plików(zmian) do przechowalni</a:t>
            </a:r>
            <a:endParaRPr b="0" lang="en-US" sz="2400" spc="-1" strike="noStrike">
              <a:solidFill>
                <a:srgbClr val="515151"/>
              </a:solidFill>
              <a:latin typeface="Arial"/>
              <a:ea typeface="Noto Sans CJK SC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</a:rPr>
              <a:t>git add [wyrażenie]</a:t>
            </a:r>
            <a:endParaRPr b="0" lang="en-US" sz="2400" spc="-1" strike="noStrike">
              <a:solidFill>
                <a:srgbClr val="515151"/>
              </a:solidFill>
              <a:latin typeface="Arial"/>
              <a:ea typeface="Noto Sans CJK SC"/>
            </a:endParaRPr>
          </a:p>
        </p:txBody>
      </p:sp>
      <p:sp>
        <p:nvSpPr>
          <p:cNvPr id="114" name="CustomShape 4"/>
          <p:cNvSpPr/>
          <p:nvPr/>
        </p:nvSpPr>
        <p:spPr>
          <a:xfrm>
            <a:off x="2850480" y="6378120"/>
            <a:ext cx="68421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5" name="TextShape 5"/>
          <p:cNvSpPr txBox="1"/>
          <p:nvPr/>
        </p:nvSpPr>
        <p:spPr>
          <a:xfrm>
            <a:off x="914400" y="4663440"/>
            <a:ext cx="9875520" cy="1371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</a:rPr>
              <a:t>git reset</a:t>
            </a:r>
            <a:endParaRPr b="0" lang="en-US" sz="2800" spc="-1" strike="noStrike">
              <a:solidFill>
                <a:srgbClr val="515151"/>
              </a:solidFill>
              <a:latin typeface="Arial"/>
              <a:ea typeface="Noto Sans CJK SC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</a:rPr>
              <a:t>Usunięcie plików z przechowalni</a:t>
            </a:r>
            <a:endParaRPr b="0" lang="en-US" sz="2400" spc="-1" strike="noStrike">
              <a:solidFill>
                <a:srgbClr val="515151"/>
              </a:solidFill>
              <a:latin typeface="Arial"/>
              <a:ea typeface="Noto Sans CJK SC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</a:rPr>
              <a:t>git add [wyrażenie]</a:t>
            </a:r>
            <a:endParaRPr b="0" lang="en-US" sz="2400" spc="-1" strike="noStrike">
              <a:solidFill>
                <a:srgbClr val="515151"/>
              </a:solidFill>
              <a:latin typeface="Arial"/>
              <a:ea typeface="Noto Sans CJK SC"/>
            </a:endParaRPr>
          </a:p>
        </p:txBody>
      </p:sp>
      <p:sp>
        <p:nvSpPr>
          <p:cNvPr id="116" name="CustomShape 6"/>
          <p:cNvSpPr/>
          <p:nvPr/>
        </p:nvSpPr>
        <p:spPr>
          <a:xfrm>
            <a:off x="822960" y="2194560"/>
            <a:ext cx="10043280" cy="117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</a:rPr>
              <a:t>git log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</a:rPr>
              <a:t>Wyświetlenie listy commitów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TM03457503[[fn=Cytat]]</Template>
  <TotalTime>880</TotalTime>
  <Application>LibreOffice/6.0.7.3$Linux_X86_64 LibreOffice_project/00m0$Build-3</Application>
  <Words>3548</Words>
  <Paragraphs>434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2016-06-24T11:21:15Z</dcterms:created>
  <dc:creator>Pomorska Fundacja Inicjatyw Gospodarczych</dc:creator>
  <dc:description/>
  <dc:language>en-US</dc:language>
  <cp:lastModifiedBy/>
  <dcterms:modified xsi:type="dcterms:W3CDTF">2019-08-08T23:44:05Z</dcterms:modified>
  <cp:revision>95</cp:revision>
  <dc:subject/>
  <dc:title>Prezentacja programu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Panoramiczny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54</vt:i4>
  </property>
</Properties>
</file>