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7680" cy="249768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50760" cy="12945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89960" cy="9608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6" descr=""/>
          <p:cNvPicPr/>
          <p:nvPr/>
        </p:nvPicPr>
        <p:blipFill>
          <a:blip r:embed="rId2"/>
          <a:stretch/>
        </p:blipFill>
        <p:spPr>
          <a:xfrm>
            <a:off x="10895040" y="-23400"/>
            <a:ext cx="2193120" cy="103176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www.github.com/" TargetMode="External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www.atlassian.com/git/tutorials/learn-git-with-bitbucket-cloud" TargetMode="External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-scm.com/downloads" TargetMode="External"/><Relationship Id="rId2" Type="http://schemas.openxmlformats.org/officeDocument/2006/relationships/hyperlink" Target="https://git-scm.com/doc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23880" y="1122480"/>
            <a:ext cx="9141840" cy="19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Geometr212 BkCn BT"/>
                <a:ea typeface="Arial Unicode MS"/>
              </a:rPr>
              <a:t>GIT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23880" y="3169440"/>
            <a:ext cx="9141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Geometr212 BkCn BT"/>
                <a:ea typeface="DejaVu Sans"/>
              </a:rPr>
              <a:t>System kontroli wersji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Geometr212 BkCn BT"/>
                <a:ea typeface="DejaVu Sans"/>
              </a:rPr>
              <a:t>Krzysztof Dziuban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850480" y="637704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89440" y="1298520"/>
            <a:ext cx="10041840" cy="15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Zainstalować git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poprawność instalacji i wersję (git --version)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Utworzyć repozytorium w wybranym katalogu (git init)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Ustawić wybrane user_name i user_email (git config)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 – idea przechowalni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850480" y="637704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9" name="Picture 118" descr=""/>
          <p:cNvPicPr/>
          <p:nvPr/>
        </p:nvPicPr>
        <p:blipFill>
          <a:blip r:embed="rId1"/>
          <a:stretch/>
        </p:blipFill>
        <p:spPr>
          <a:xfrm>
            <a:off x="3108960" y="1371600"/>
            <a:ext cx="5700600" cy="482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Zarządzanie plikami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207080"/>
            <a:ext cx="1004184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status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Sprawdzenie statusu projektu (lista zmodyfikowanych i nowych plików)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914400" y="3291840"/>
            <a:ext cx="987408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add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Dodawanie plików(zmian) do przechowalni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add [wyrażenie]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914400" y="4663440"/>
            <a:ext cx="987408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reset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Usunięcie plików z przechowalni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add [wyrażenie]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822960" y="2194560"/>
            <a:ext cx="1004184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log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Wyświetlenie listy commitów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Zarządzanie plikami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593360"/>
            <a:ext cx="1004184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checkout --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Usunięcie zmian w pliku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914400" y="4480560"/>
            <a:ext cx="9874080" cy="12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commit -m “MESSAGE”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Dodawanie zmian do lokalnego repozytorium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add [wyrażenie]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838080" y="2853000"/>
            <a:ext cx="1004184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checkout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Przełączenie na istniejącego brancha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checkout -b &lt;branch_name&gt; - tworzy nowy branch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89440" y="1298520"/>
            <a:ext cx="10041840" cy="15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stan repozytorium (git status)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Wylistować commity (git log)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Utworzyć plik README.txt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Ponownie sprawdzić stan repozytorium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plik do przechowalni (git add)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Usunąć plik z przechowalni (git reset)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Ponownie dodać plik do przechowalni i dodać commit (git commit)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log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Podstawy rozgałęziania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6" name="Picture 123" descr=""/>
          <p:cNvPicPr/>
          <p:nvPr/>
        </p:nvPicPr>
        <p:blipFill>
          <a:blip r:embed="rId1"/>
          <a:stretch/>
        </p:blipFill>
        <p:spPr>
          <a:xfrm>
            <a:off x="274320" y="1645920"/>
            <a:ext cx="3094200" cy="1553040"/>
          </a:xfrm>
          <a:prstGeom prst="rect">
            <a:avLst/>
          </a:prstGeom>
          <a:ln>
            <a:noFill/>
          </a:ln>
        </p:spPr>
      </p:pic>
      <p:pic>
        <p:nvPicPr>
          <p:cNvPr id="137" name="Picture 124" descr=""/>
          <p:cNvPicPr/>
          <p:nvPr/>
        </p:nvPicPr>
        <p:blipFill>
          <a:blip r:embed="rId2"/>
          <a:stretch/>
        </p:blipFill>
        <p:spPr>
          <a:xfrm>
            <a:off x="3854160" y="1703520"/>
            <a:ext cx="3080520" cy="2501280"/>
          </a:xfrm>
          <a:prstGeom prst="rect">
            <a:avLst/>
          </a:prstGeom>
          <a:ln>
            <a:noFill/>
          </a:ln>
        </p:spPr>
      </p:pic>
      <p:pic>
        <p:nvPicPr>
          <p:cNvPr id="138" name="Picture 125" descr=""/>
          <p:cNvPicPr/>
          <p:nvPr/>
        </p:nvPicPr>
        <p:blipFill>
          <a:blip r:embed="rId3"/>
          <a:stretch/>
        </p:blipFill>
        <p:spPr>
          <a:xfrm>
            <a:off x="7846920" y="1693800"/>
            <a:ext cx="4150440" cy="251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Czym są branche?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41" name="Picture 140" descr=""/>
          <p:cNvPicPr/>
          <p:nvPr/>
        </p:nvPicPr>
        <p:blipFill>
          <a:blip r:embed="rId1"/>
          <a:stretch/>
        </p:blipFill>
        <p:spPr>
          <a:xfrm>
            <a:off x="1371600" y="1097280"/>
            <a:ext cx="9290520" cy="502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HEAD vs head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34080" y="1441800"/>
            <a:ext cx="1022436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HEAD – wskaźnik na branch na której jesteśmy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head – wskaźnik na ostatni commit (tip) na branchu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Jest tyle headów ile branchy, ale tylko jeden HEAD!!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Podstawy rozgałęziania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22960" y="1298520"/>
            <a:ext cx="1004184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listę lokalnych branchy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14400" y="2560320"/>
            <a:ext cx="987408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 -r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listę zdalnych branchy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14400" y="3657600"/>
            <a:ext cx="98740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Tworzy lokalnie branch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914400" y="4754880"/>
            <a:ext cx="9874080" cy="12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 -d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Usuwa lokalnie branch 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 -D &lt;branch_name&gt;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- force delete!!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89440" y="1298520"/>
            <a:ext cx="10041840" cy="15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439560" y="1371600"/>
            <a:ext cx="10897560" cy="24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Wyświetlić listę branchy (git branch)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nowy branch (git branch second)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Przełączyć się na utworzony branch (git checkout second)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Ponownie wyświetlić listę branchy i sprawdzić aktywny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Zmodyfikować plik README.txt i dodać do przechowalni 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Wykonać commit (git commit)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status repozytorium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 - Agenda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755720"/>
            <a:ext cx="105134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Rys historyczny</a:t>
            </a:r>
            <a:endParaRPr b="0" lang="en-US" sz="28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Podstawowe komendy</a:t>
            </a:r>
            <a:endParaRPr b="0" lang="en-US" sz="28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Poznanie popularnych serwisów</a:t>
            </a:r>
            <a:endParaRPr b="0" lang="en-US" sz="28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Zaawansowana obsługa</a:t>
            </a:r>
            <a:endParaRPr b="0" lang="en-US" sz="28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Nakładki graficzne</a:t>
            </a:r>
            <a:endParaRPr b="0" lang="en-US" sz="28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GitFlow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850480" y="637704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Schowek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22960" y="1298520"/>
            <a:ext cx="1004184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stash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Wrzuca zmiany do schowka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914400" y="2560320"/>
            <a:ext cx="987408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stash apply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Przywraca zmiany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914400" y="3657600"/>
            <a:ext cx="98740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stash list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listę zmian ze schowka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914400" y="4754880"/>
            <a:ext cx="9874080" cy="12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stash drop &lt;stash&gt;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Usuwa wybrany stash (jeśli brak nazwy, usuwa ostatni)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stash clear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- czyści całą listę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4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89440" y="1298520"/>
            <a:ext cx="10041840" cy="15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39560" y="1371600"/>
            <a:ext cx="10897560" cy="24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Zmodyfikować plik README.txt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plik temp.txt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status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Wrzucić zmiany do schowka (git stash) i ponownie sprawdzić status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listę ze schowka (git stash list)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Usunać ostatnie zmiany ze schowka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Powtórzyć punkty 1-5 (z wyłączeniem 2), tym razem przywrócić zmiany (git stash apply)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Merge i konflikty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38080" y="1755720"/>
            <a:ext cx="1004184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merge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Łączy aktualny branch z branch_name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1845000" y="3427200"/>
            <a:ext cx="940392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0000"/>
                </a:solidFill>
                <a:latin typeface="Arial"/>
                <a:ea typeface="DejaVu Sans"/>
              </a:rPr>
              <a:t>Uwaga!!! Możliwe konflikty!!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5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89440" y="1298520"/>
            <a:ext cx="10041840" cy="15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39560" y="1371600"/>
            <a:ext cx="10897560" cy="24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Stworzyć branch ala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Sprawdzić, czy aktualny branch to master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plik ala.txt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Zacommitować go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Przełączyć się na branch ala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ponownie plik ala.txt i zacommitować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Przełączyć się z powrotem na master i wykonać merge (git merge ala)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Rozwiązać konflikt i ponownie zacommitować plik (git add […] &amp;&amp; git commit)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Sprawdzić logi (powinien być dodatkowy commit z mergem)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Praca ze zdalnym repozytorium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38080" y="1755720"/>
            <a:ext cx="1004184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remote -v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linki do zdalnego repozytorium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914400" y="3108960"/>
            <a:ext cx="98740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remote add origin &lt;link&gt;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Dodawanie urla do zdalnego repozytorium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915840" y="4390560"/>
            <a:ext cx="98740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remote set-url origin &lt;link&gt;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Ustawianie urla do zdalnego repozytorium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Praca ze zdalnym repozytorium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38080" y="1755720"/>
            <a:ext cx="1004184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clone &lt;link&gt;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Sklonowanie(ściągnięcie) zdalnego repo do lokalnego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914400" y="3108960"/>
            <a:ext cx="98740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fetch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Sprawdzenie różnic pomiedzy repozytorium zdalnym i lokalnym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914400" y="4480560"/>
            <a:ext cx="98740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pull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Ściągnięcie danych z repozytorium zdalnego do lokalnego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6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289440" y="1298520"/>
            <a:ext cx="10041840" cy="15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439560" y="1371600"/>
            <a:ext cx="10897560" cy="24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Założyć konto na </a:t>
            </a:r>
            <a:r>
              <a:rPr b="0" lang="en-US" sz="2400" spc="-1" strike="noStrike" u="sng">
                <a:solidFill>
                  <a:srgbClr val="0563c1"/>
                </a:solidFill>
                <a:uFillTx/>
                <a:latin typeface="Arial"/>
                <a:ea typeface="Noto Sans CJK SC"/>
                <a:hlinkClick r:id="rId1"/>
              </a:rPr>
              <a:t>http://www.github.com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Stworzyć repozytorium git_tutorial z plikiem README.md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link do repozytorium zdalnego do lokalnego (git remote)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Zaktualizować repozytorium lokalne (git pull)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Rodzaje git push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51040" y="1321200"/>
            <a:ext cx="1004184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Przesłanie zmian do repozytorium zdalnego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914400" y="2560680"/>
            <a:ext cx="98740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 -f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Nadpisywanie zdalnego repozytorium (tylko dla konkretnego brancha)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914400" y="3646440"/>
            <a:ext cx="987408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 --set-upstream origin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Przesłanie zmian do zdalnego repozytorium z utworzeniem brancha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914400" y="4743360"/>
            <a:ext cx="987408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 --delete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Usuwa branch na zdalnym repozytorium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7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89440" y="1298520"/>
            <a:ext cx="10041840" cy="15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439560" y="1371600"/>
            <a:ext cx="10897560" cy="24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Przesłać dotychczasowe zmiany do zdalnego repozytorium (git push)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Stworzyć nowy branch my_new_branch i przełączyć się na niego 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dowolny nowy plik, zacommitować lokalnie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Spróbować ponownie przesłać do zdalnego repozytorium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Przesłać do zdalnego repo z utworzeniem nowego brancha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Etykiety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38080" y="1755720"/>
            <a:ext cx="1004184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Tag </a:t>
            </a:r>
            <a:r>
              <a:rPr b="0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– odnośnik do specyfinczego punktu w historii projektu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914400" y="2491560"/>
            <a:ext cx="9874080" cy="37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Rodzaje tagów:</a:t>
            </a: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lightweight – 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podstawowy typ taga, zalecany jako prywatny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annotated – 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rozszerzony tag, zawierający dodatkowe informacje (nazwa osoby tagującej, email, data itp)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 – podstawowa zasada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850480" y="637704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8" name="Picture 87" descr=""/>
          <p:cNvPicPr/>
          <p:nvPr/>
        </p:nvPicPr>
        <p:blipFill>
          <a:blip r:embed="rId1"/>
          <a:stretch/>
        </p:blipFill>
        <p:spPr>
          <a:xfrm>
            <a:off x="1645920" y="961920"/>
            <a:ext cx="8752320" cy="492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Etykiety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732600" y="1744920"/>
            <a:ext cx="1028268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listę tagów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838080" y="3909240"/>
            <a:ext cx="98740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Utworzenie lightweight tag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838080" y="5001480"/>
            <a:ext cx="9874080" cy="10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–a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Utworzenie annotated tag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838080" y="2804400"/>
            <a:ext cx="98740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–l &lt;wildcard&gt;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Umożliwia wyszukiwanie po nazwach z wykorzystaniem metaznaków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Etykiety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32600" y="1744920"/>
            <a:ext cx="1028268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&lt;tag_name&gt; &lt;commit_hash&gt;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Umożliwia przypisanie taga do konkretnego commita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838080" y="3909240"/>
            <a:ext cx="98740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checkout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Przełączenie się na konkretnego taga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838080" y="5006520"/>
            <a:ext cx="9874080" cy="12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ff0000"/>
                </a:solidFill>
                <a:latin typeface="Arial"/>
                <a:ea typeface="Noto Sans CJK SC"/>
              </a:rPr>
              <a:t>Uwaga !!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Noto Sans CJK SC"/>
              </a:rPr>
              <a:t>–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Noto Sans CJK SC"/>
              </a:rPr>
              <a:t>wykonane commity będą odłączone (dostępne będą tylko poprzez odwołanie do hasha – powinno się utworzyć nowego brancha przed commitowaniem zmian)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838080" y="2804400"/>
            <a:ext cx="98740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–f &lt;tag_name&gt; &lt;commit_hash&gt;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Umożliwia zastąpienie taga innym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Etykiety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732600" y="1744920"/>
            <a:ext cx="1028268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–d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Usuwa taga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838080" y="3909240"/>
            <a:ext cx="98740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 --tags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Przesyła zmiany wraz z wszystkimi tagami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838080" y="2804400"/>
            <a:ext cx="98740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 origin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Przesyła taga do zdalnego repozytorium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8 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289440" y="1298520"/>
            <a:ext cx="10041840" cy="15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439560" y="1371600"/>
            <a:ext cx="10897560" cy="24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Utwórzyć tag v0.9 (git tag)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Wylistować obecne tagi 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nowy plik, zacommitować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annotated tag v1.0 (git tag –a)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Ponownie wylistować tagi, wyświetlić tylko ostatnio utworzony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tag v0.8 dla jednego z wcześniejszych commitów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Zastąpić tag v0.8 tagiem v0.8a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Podpiąć się pod taga v0.8a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Wrócić do master branch i usunąć tag v0.8a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Wykonać push wpierw dla taga v1.0, a potem dla pozostałych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Rozwiązywanie problemów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732600" y="1744920"/>
            <a:ext cx="1028268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Wylistowanie zawartości pliku, wraz z commitami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838080" y="3909240"/>
            <a:ext cx="98740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–e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Podmienia username na email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838080" y="2804400"/>
            <a:ext cx="98740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–L min,max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Wyświetlenie linii z podanego zakresu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Rozwiązywanie problemów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732600" y="1744920"/>
            <a:ext cx="1028268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–w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Ignoruje zmiany związane z białymi znakami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838080" y="3909240"/>
            <a:ext cx="9874080" cy="13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–C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Wykrywa przeniesione lub skopiowane linie z innych plików i wyświetla oryginalnego autora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838080" y="2804400"/>
            <a:ext cx="104320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–M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Wykrywa przeniesione lub skopiowane linie i wyświetla oryginalnego autora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Inne przydatne komendy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732600" y="1744920"/>
            <a:ext cx="1028268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show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Pokazuje zawartość ostatniego commita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838080" y="3909240"/>
            <a:ext cx="9874080" cy="13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–C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Wykrywa przeniesione lub skopiowane linie z innych plików i wyświetla oryginalnego autora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838080" y="2804400"/>
            <a:ext cx="104320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show &lt;commit_hash&gt;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Pokazuje zawartość wybranego commita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Inne przydatne komendy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732600" y="1744920"/>
            <a:ext cx="1028268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cherry-pick &lt;commit-hash&gt;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Przenosi commita na aktualnego brancha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838080" y="3909240"/>
            <a:ext cx="9874080" cy="13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rebase –i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Umożliwia edycję historii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838080" y="2804400"/>
            <a:ext cx="104320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rebase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Zmienia bazę brancha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GitFlow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44" name="Picture 4" descr=""/>
          <p:cNvPicPr/>
          <p:nvPr/>
        </p:nvPicPr>
        <p:blipFill>
          <a:blip r:embed="rId1"/>
          <a:stretch/>
        </p:blipFill>
        <p:spPr>
          <a:xfrm>
            <a:off x="3214440" y="2390760"/>
            <a:ext cx="5656320" cy="3675240"/>
          </a:xfrm>
          <a:prstGeom prst="rect">
            <a:avLst/>
          </a:prstGeom>
          <a:ln>
            <a:noFill/>
          </a:ln>
        </p:spPr>
      </p:pic>
      <p:sp>
        <p:nvSpPr>
          <p:cNvPr id="245" name="CustomShape 3"/>
          <p:cNvSpPr/>
          <p:nvPr/>
        </p:nvSpPr>
        <p:spPr>
          <a:xfrm>
            <a:off x="413280" y="1169280"/>
            <a:ext cx="10276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GitFlow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– metodyka pracy oparta o tworzenie określonego typu branchy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GitFlow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615960" y="2331360"/>
            <a:ext cx="1027692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Typy branchy: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master – główny branch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develop – podstawowy branch developerski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feature – branch poświęcony konkretnej historyjce/elementowi aplikacji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task – branch poświęcony konkretnemu zadaniu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release – branch poświęcony konkretnej wersji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hotfix – branch poświęcony konkretnej poprawce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Rys historyczny i założenia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74320" y="1188720"/>
            <a:ext cx="110628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7.04.2005 – wydanie pierwszej wersji</a:t>
            </a:r>
            <a:endParaRPr b="0" lang="en-US" sz="18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Stworzony przez Linusa Torvaldsa (w 3 dni!)</a:t>
            </a:r>
            <a:endParaRPr b="0" lang="en-US" sz="18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Używany w rozwoju Linuxa, jako zastępstwo dla płatnego BitKeepera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850120" y="637596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Picture 88" descr=""/>
          <p:cNvPicPr/>
          <p:nvPr/>
        </p:nvPicPr>
        <p:blipFill>
          <a:blip r:embed="rId1"/>
          <a:stretch/>
        </p:blipFill>
        <p:spPr>
          <a:xfrm>
            <a:off x="284760" y="2479320"/>
            <a:ext cx="3371400" cy="337140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4340880" y="3657600"/>
            <a:ext cx="6721920" cy="13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Przykład CSV czego nie robić</a:t>
            </a:r>
            <a:endParaRPr b="0" lang="en-US" sz="18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Powinien być szybki</a:t>
            </a:r>
            <a:endParaRPr b="0" lang="en-US" sz="18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Powinien być chroniony przed błędami w repozytorium</a:t>
            </a:r>
            <a:endParaRPr b="0" lang="en-US" sz="18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Powinien być szybki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4206240" y="3044880"/>
            <a:ext cx="182736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Założenia: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Dodatkowe tutoriale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548000" y="3439440"/>
            <a:ext cx="10276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https://www.atlassian.com/git/tutorials/learn-git-with-bitbucket-cloud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645920" y="2962440"/>
            <a:ext cx="9141840" cy="8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Geometr212 BkCn BT"/>
                <a:ea typeface="Arial Unicode MS"/>
              </a:rPr>
              <a:t>Dziękuję za uwagę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2850480" y="637704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Podstawowe terminy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4320" y="1188720"/>
            <a:ext cx="110628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Repozytorium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Obiektowa baza projektu przechowująca wszystkie pliki i foldery projektu oraz dane gita (informacje o wersjach, commitach itp).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850120" y="637596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65760" y="2743200"/>
            <a:ext cx="758160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Commit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Pojedyncze zatwierdzenie zmian wprowadzonych do repozytorium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365760" y="3910320"/>
            <a:ext cx="440100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Branch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Odbicie od głównego pnia linii rozwoju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Rodzaje repozytoriów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74320" y="1188720"/>
            <a:ext cx="110628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Repozytorium lokalne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Przechowywane na komputerze użytkownika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850120" y="637596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403560" y="2377440"/>
            <a:ext cx="610956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Repozytorium zdalne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Hostowane w sieci (GitHub, GitLab, Bitbucket itp)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 – schemat działania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850480" y="637704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6" name="Picture 105" descr=""/>
          <p:cNvPicPr/>
          <p:nvPr/>
        </p:nvPicPr>
        <p:blipFill>
          <a:blip r:embed="rId1"/>
          <a:stretch/>
        </p:blipFill>
        <p:spPr>
          <a:xfrm>
            <a:off x="3095280" y="1096920"/>
            <a:ext cx="6321960" cy="50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Instalacja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914760" y="1787760"/>
            <a:ext cx="105134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Pliki instalacyjne dostępne na: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 Light"/>
                <a:ea typeface="DejaVu Sans"/>
                <a:hlinkClick r:id="rId1"/>
              </a:rPr>
              <a:t>https://git-scm.com/downloads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Dokumentacja: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 Light"/>
                <a:ea typeface="DejaVu Sans"/>
                <a:hlinkClick r:id="rId2"/>
              </a:rPr>
              <a:t>https://git-scm.com/doc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2850480" y="637704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108928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Inicjalizacja lokalnego repozytorium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755720"/>
            <a:ext cx="10041840" cy="15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init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Utworzenie lokalnego repozytorium w wybranym katalogu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Używa się tylko raz!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14400" y="3657600"/>
            <a:ext cx="987408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config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Konfiguracja środowiska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config --global user.name USER_NAME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config --global user.email USER_EMAIL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850480" y="6378120"/>
            <a:ext cx="6840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1449</TotalTime>
  <Application>LibreOffice/6.0.7.3$Linux_X86_64 LibreOffice_project/00m0$Build-3</Application>
  <Words>1850</Words>
  <Paragraphs>336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en-US</dc:language>
  <cp:lastModifiedBy/>
  <dcterms:modified xsi:type="dcterms:W3CDTF">2019-08-10T12:52:28Z</dcterms:modified>
  <cp:revision>136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41</vt:i4>
  </property>
</Properties>
</file>