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5" r:id="rId39"/>
    <p:sldId id="292" r:id="rId40"/>
    <p:sldId id="293" r:id="rId41"/>
    <p:sldId id="294" r:id="rId42"/>
    <p:sldId id="296" r:id="rId4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5400000">
            <a:off x="0" y="0"/>
            <a:ext cx="2498760" cy="249876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1840" cy="12956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040" cy="9619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6"/>
          <p:cNvPicPr/>
          <p:nvPr/>
        </p:nvPicPr>
        <p:blipFill>
          <a:blip r:embed="rId14"/>
          <a:stretch/>
        </p:blipFill>
        <p:spPr>
          <a:xfrm>
            <a:off x="10895040" y="-23400"/>
            <a:ext cx="2194200" cy="10328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learn-git-with-bitbucket-cloud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learn-git-with-bitbucket-cloud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3880" y="1122480"/>
            <a:ext cx="9142920" cy="195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Geometr212 BkCn BT"/>
                <a:ea typeface="Arial Unicode MS"/>
              </a:rPr>
              <a:t>GIT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23880" y="316944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600" b="0" strike="noStrike" spc="-1">
                <a:solidFill>
                  <a:srgbClr val="FFFFFF"/>
                </a:solidFill>
                <a:latin typeface="Geometr212 BkCn BT"/>
                <a:ea typeface="DejaVu Sans"/>
              </a:rPr>
              <a:t>System kontroli wersji</a:t>
            </a:r>
            <a:endParaRPr lang="en-US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Geometr212 BkCn BT"/>
                <a:ea typeface="DejaVu Sans"/>
              </a:rPr>
              <a:t>Krzysztof Dziuban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50480" y="637704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Ćwiczenie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Zainstalować git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Sprawdzić poprawność instalacji i wersję (git --version)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Utworzyć repozytorium w wybranym katalogu (git init)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Ustawić wybrane user_name i user_email (git config)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GIT – idea przechowalni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850480" y="637704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3108960" y="1371600"/>
            <a:ext cx="5701680" cy="48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Zarządzanie plikami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20708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status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Sprawdzenie statusu projektu (lista zmodyfikowanych i nowych plików)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14400" y="3291840"/>
            <a:ext cx="9875160" cy="13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add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Dodawanie plików(zmian) do przechowalni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914400" y="4663440"/>
            <a:ext cx="9875160" cy="13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reset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Usunięcie plików z przechowalni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822960" y="2194560"/>
            <a:ext cx="10042920" cy="117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log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Wyświetlenie listy commitów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Zarządzanie plikami cd.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59336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checkout -- &lt;file_name&gt;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Usunięcie zmian w pliku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914400" y="4480560"/>
            <a:ext cx="9875160" cy="12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commit -m “MESSAGE”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Dodawanie zmian do lokalnego repozytorium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838080" y="285300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checkout &lt;branch_name&gt;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Przełączenie na istniejącego brancha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git checkout -b &lt;branch_name&gt; - tworzy nowy branch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Ćwiczenie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Sprawdzić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stan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repozytorium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status)</a:t>
            </a:r>
            <a:endParaRPr lang="en-US" sz="24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Wylistować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commity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log)</a:t>
            </a:r>
            <a:endParaRPr lang="en-US" sz="24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Utworzyć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README.txt</a:t>
            </a:r>
            <a:endParaRPr lang="en-US" sz="24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Ponownie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sprawdzić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stan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repozytorium</a:t>
            </a:r>
            <a:endParaRPr lang="en-US" sz="24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Dodać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do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add)</a:t>
            </a:r>
            <a:endParaRPr lang="en-US" sz="24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Usunąć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z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reset)</a:t>
            </a:r>
            <a:endParaRPr lang="en-US" sz="24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Ponownie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dodać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plik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do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przechowalni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i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dodać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commit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git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commit)</a:t>
            </a:r>
            <a:endParaRPr lang="en-US" sz="2400" b="0" strike="noStrike" spc="-1" dirty="0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Sprawdzić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log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Podstawy rozgałęziania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36" name="Picture 123"/>
          <p:cNvPicPr/>
          <p:nvPr/>
        </p:nvPicPr>
        <p:blipFill>
          <a:blip r:embed="rId2"/>
          <a:stretch/>
        </p:blipFill>
        <p:spPr>
          <a:xfrm>
            <a:off x="274320" y="1645920"/>
            <a:ext cx="3095280" cy="1554120"/>
          </a:xfrm>
          <a:prstGeom prst="rect">
            <a:avLst/>
          </a:prstGeom>
          <a:ln>
            <a:noFill/>
          </a:ln>
        </p:spPr>
      </p:pic>
      <p:pic>
        <p:nvPicPr>
          <p:cNvPr id="137" name="Picture 124"/>
          <p:cNvPicPr/>
          <p:nvPr/>
        </p:nvPicPr>
        <p:blipFill>
          <a:blip r:embed="rId3"/>
          <a:stretch/>
        </p:blipFill>
        <p:spPr>
          <a:xfrm>
            <a:off x="3854160" y="1703520"/>
            <a:ext cx="3081600" cy="2502360"/>
          </a:xfrm>
          <a:prstGeom prst="rect">
            <a:avLst/>
          </a:prstGeom>
          <a:ln>
            <a:noFill/>
          </a:ln>
        </p:spPr>
      </p:pic>
      <p:pic>
        <p:nvPicPr>
          <p:cNvPr id="138" name="Picture 125"/>
          <p:cNvPicPr/>
          <p:nvPr/>
        </p:nvPicPr>
        <p:blipFill>
          <a:blip r:embed="rId4"/>
          <a:stretch/>
        </p:blipFill>
        <p:spPr>
          <a:xfrm>
            <a:off x="7846920" y="1693800"/>
            <a:ext cx="4151520" cy="251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Czym są branche?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371600" y="1097280"/>
            <a:ext cx="9291600" cy="502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HEAD vs head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253" y="1441939"/>
            <a:ext cx="10225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spc="-1" dirty="0" smtClean="0">
                <a:solidFill>
                  <a:srgbClr val="515151"/>
                </a:solidFill>
                <a:latin typeface="Arial"/>
                <a:ea typeface="DejaVu Sans"/>
              </a:rPr>
              <a:t>HEAD – wskaźnik na branch na której jesteśmy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spc="-1" dirty="0">
                <a:solidFill>
                  <a:srgbClr val="515151"/>
                </a:solidFill>
                <a:latin typeface="Arial"/>
              </a:rPr>
              <a:t>h</a:t>
            </a:r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ead – wskaźnik na ostatni commit (tip) na branchu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spc="-1" dirty="0">
              <a:solidFill>
                <a:srgbClr val="515151"/>
              </a:solidFill>
              <a:latin typeface="Arial"/>
            </a:endParaRPr>
          </a:p>
          <a:p>
            <a:r>
              <a:rPr lang="pl-PL" sz="2400" spc="-1" dirty="0" smtClean="0">
                <a:solidFill>
                  <a:srgbClr val="515151"/>
                </a:solidFill>
                <a:latin typeface="Arial"/>
              </a:rPr>
              <a:t>Jest tyle headów ile branchy, ale tylko jeden HEAD!!</a:t>
            </a:r>
            <a:r>
              <a:rPr lang="pl-PL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Podstawy rozgałęziania cd.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22960" y="129852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branch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Wyświetla listę lokalnych branchy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914400" y="2560320"/>
            <a:ext cx="987516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branch -r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Wyświetla listę zdalnych branchy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914400" y="3657600"/>
            <a:ext cx="987516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branch &lt;branch_name&gt;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Tworzy lokalnie branch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914400" y="4754880"/>
            <a:ext cx="9875160" cy="12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branch -d &lt;branch_name&gt;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Usuwa lokalnie branch 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git branch -D &lt;branch_name&gt;	- force delete!!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Ćwiczenie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439560" y="1371600"/>
            <a:ext cx="10898640" cy="24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Wyświetlić listę branchy (git branch)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Dodać nowy branch (git branch second)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Przełączyć się na utworzony branch (git checkout second)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Ponownie wyświetlić listę branchy i sprawdzić aktywny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Zmodyfikować plik README.txt i dodać do przechowalni 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Wykonać commit (git commit)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Sprawdzić status repozytorium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GIT - Agenda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755720"/>
            <a:ext cx="1051452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Rys historyczny</a:t>
            </a:r>
            <a:endParaRPr lang="en-US" sz="2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Podstawowe komendy</a:t>
            </a:r>
            <a:endParaRPr lang="en-US" sz="2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Poznanie popularnych serwisów</a:t>
            </a:r>
            <a:endParaRPr lang="en-US" sz="2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Zaawansowana obsługa</a:t>
            </a:r>
            <a:endParaRPr lang="en-US" sz="2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Nakładki graficzne</a:t>
            </a:r>
            <a:endParaRPr lang="en-US" sz="2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GitFlow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50480" y="637704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Schowek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22960" y="129852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stash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Wrzuca zmiany do schowka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14400" y="2560320"/>
            <a:ext cx="987516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stash apply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Przywraca zmiany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14400" y="3657600"/>
            <a:ext cx="987516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stash list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Wyświetla listę zmian ze schowka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914400" y="4754880"/>
            <a:ext cx="9875160" cy="12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stash drop &lt;stash&gt;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Usuwa wybrany stash (jeśli brak nazwy, usuwa ostatni)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git stash clear	- czyści całą listę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Ćwiczenie 4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439560" y="1371600"/>
            <a:ext cx="10898640" cy="24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Zmodyfikować plik README.txt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Dodać plik temp.txt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Sprawdzić status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Wrzucić zmiany do schowka (git stash) i ponownie sprawdzić status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Sprawdzić listę ze schowka (git stash list)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Usunać ostatnie zmiany ze schowka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Powtórzyć punkty 1-5 (z wyłączeniem 2), tym razem przywrócić zmiany (git stash apply)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Merge i konflikty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38080" y="175572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merge &lt;branch_name&gt;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Łączy aktualny branch z branch_name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45000" y="3427200"/>
            <a:ext cx="9405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FF0000"/>
                </a:solidFill>
                <a:latin typeface="Arial"/>
                <a:ea typeface="DejaVu Sans"/>
              </a:rPr>
              <a:t>Uwaga!!! Możliwe konflikty!!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Ćwiczenie 5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439560" y="1371600"/>
            <a:ext cx="10898640" cy="24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Stworzyć branch ala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Sprawdzić, czy aktualny branch to master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Dodać plik ala.txt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Zacommitować go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Przełączyć się na branch ala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Dodać ponownie plik ala.txt i zacommitować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Przełączyć się z powrotem na master i wykonać merge (git merge ala)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Rozwiązać konflikt i ponownie zacommitować plik (git commit –a)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Sprawdzić logi (powinien być dodatkowy commit z mergem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Praca ze zdalnym repozytorium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75572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remote -v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Wyświetla linki do zdalnego repozytorium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914400" y="310896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remote set-url origin &lt;link&gt;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Ustawianie urla do zdalnego repozytorium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Praca ze zdalnym repozytorium cd.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38080" y="175572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clone &lt;link&gt;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Sklonowanie(ściągnięcie) zdalnego repo do lokalnego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14400" y="310896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fetch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Sprawdzenie różnic pomiedzy repozytorium zdalnym i lokalnym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914400" y="448056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pull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Ściągnięcie danych z repozytorium zdalnego do lokalnego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Ćwiczenie 6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439560" y="1371600"/>
            <a:ext cx="10898640" cy="24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Założyć konto na </a:t>
            </a:r>
            <a:r>
              <a:rPr lang="en-US" sz="2400" b="0" u="sng" strike="noStrike" spc="-1">
                <a:solidFill>
                  <a:srgbClr val="0563C1"/>
                </a:solidFill>
                <a:uFillTx/>
                <a:latin typeface="Arial"/>
                <a:ea typeface="Noto Sans CJK SC"/>
                <a:hlinkClick r:id="rId2"/>
              </a:rPr>
              <a:t>http://www.github.com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Stworzyć repozytorium git_tutorial z plikiem README.md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Dodać link do repozytorium zdalnego do lokalnego (git remote)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Zaktualizować repozytorium lokalne (git pull)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Rodzaje git push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51040" y="1321200"/>
            <a:ext cx="1004292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  <a:ea typeface="DejaVu Sans"/>
              </a:rPr>
              <a:t> push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Przesłanie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zmian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do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repozytorium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zdalnego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914400" y="256050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  <a:ea typeface="DejaVu Sans"/>
              </a:rPr>
              <a:t> push -f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Nadpisywanie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zdalnego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repozytorium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(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tylko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dla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konkretnego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brancha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914400" y="3646530"/>
            <a:ext cx="9875160" cy="13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  <a:ea typeface="DejaVu Sans"/>
              </a:rPr>
              <a:t> push --set-upstream origin &lt;</a:t>
            </a: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branch_name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  <a:ea typeface="DejaVu Sans"/>
              </a:rPr>
              <a:t>&gt;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Przesłanie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zmian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do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zdalnego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repozytorium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z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utworzeniem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brancha</a:t>
            </a:r>
            <a:r>
              <a:rPr lang="en-US" sz="2400" b="0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914400" y="4743450"/>
            <a:ext cx="9875160" cy="13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  <a:ea typeface="DejaVu Sans"/>
              </a:rPr>
              <a:t> push </a:t>
            </a:r>
            <a:r>
              <a:rPr lang="pl-PL" sz="2800" b="1" spc="-1" dirty="0" smtClean="0">
                <a:solidFill>
                  <a:srgbClr val="515151"/>
                </a:solidFill>
                <a:latin typeface="Arial"/>
                <a:ea typeface="DejaVu Sans"/>
              </a:rPr>
              <a:t>--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  <a:ea typeface="DejaVu Sans"/>
              </a:rPr>
              <a:t>delete </a:t>
            </a:r>
            <a:r>
              <a:rPr lang="en-US" sz="2800" b="1" strike="noStrike" spc="-1" dirty="0" smtClean="0">
                <a:solidFill>
                  <a:srgbClr val="515151"/>
                </a:solidFill>
                <a:latin typeface="Arial"/>
                <a:ea typeface="DejaVu Sans"/>
              </a:rPr>
              <a:t>&lt;</a:t>
            </a:r>
            <a:r>
              <a:rPr lang="en-US" sz="2800" b="1" strike="noStrike" spc="-1" dirty="0" err="1" smtClean="0">
                <a:solidFill>
                  <a:srgbClr val="515151"/>
                </a:solidFill>
                <a:latin typeface="Arial"/>
                <a:ea typeface="DejaVu Sans"/>
              </a:rPr>
              <a:t>branch_name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  <a:ea typeface="DejaVu Sans"/>
              </a:rPr>
              <a:t>&gt;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  <a:ea typeface="DejaVu Sans"/>
              </a:rPr>
              <a:t>Usuwa branch na zdalnym repozytorium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Ćwiczenie 7 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39560" y="1371600"/>
            <a:ext cx="10898640" cy="24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Przesłać dotychczasowe zmiany do zdalnego repozytorium (git push)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Stworzyć nowy branch my_new_branch i przełączyć się na niego 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Dodać dowolny nowy plik, zacommitować lokalnie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Spróbować ponownie przesłać do zdalnego repozytorium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Przesłać do zdalnego repo z utworzeniem nowego brancha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Etykiety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38080" y="1755720"/>
            <a:ext cx="1004292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Tag </a:t>
            </a:r>
            <a:r>
              <a:rPr lang="en-US" sz="2800" b="0" strike="noStrike" spc="-1">
                <a:solidFill>
                  <a:srgbClr val="515151"/>
                </a:solidFill>
                <a:latin typeface="Arial"/>
                <a:ea typeface="DejaVu Sans"/>
              </a:rPr>
              <a:t>– odnośnik do specyfinczego punktu w historii projektu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914400" y="2491560"/>
            <a:ext cx="9875160" cy="371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15151"/>
                </a:solidFill>
                <a:latin typeface="Arial"/>
                <a:ea typeface="DejaVu Sans"/>
              </a:rPr>
              <a:t>Rodzaje tagów: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Arial"/>
                <a:ea typeface="DejaVu Sans"/>
              </a:rPr>
              <a:t>lightweight – </a:t>
            </a: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podstawowy typ taga, zalecany jako prywatny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15151"/>
                </a:solidFill>
                <a:latin typeface="Arial"/>
                <a:ea typeface="DejaVu Sans"/>
              </a:rPr>
              <a:t>annotated – </a:t>
            </a: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rozszerzony tag, zawierający dodatkowe informacje (nazwa osoby tagującej, email, data itp)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GIT – podstawowa zasada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850480" y="637704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1645920" y="961920"/>
            <a:ext cx="8753400" cy="492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32600" y="1744920"/>
            <a:ext cx="10283760" cy="10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tag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Wyświetla listę tagów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838080" y="390924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tag &lt;tag_name&gt;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Utworzenie lightweight tag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838080" y="5001480"/>
            <a:ext cx="9875160" cy="104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tag –a &lt;tag_name&gt;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Utworzenie annotated tag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838080" y="280440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tag –l &lt;wildcard&gt;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Umożliwia wyszukiwanie po nazwach z wykorzystaniem metaznaków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732600" y="1744920"/>
            <a:ext cx="10283760" cy="10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tag &lt;tag_name&gt; &lt;commit_hash&gt;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Umożliwia przypisanie taga do konkretnego commita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38080" y="390924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checkout &lt;tag_name&gt;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Przełączenie się na konkretnego taga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838080" y="5006520"/>
            <a:ext cx="9875160" cy="12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0000"/>
                </a:solidFill>
                <a:latin typeface="Arial"/>
                <a:ea typeface="Noto Sans CJK SC"/>
              </a:rPr>
              <a:t>Uwaga !! </a:t>
            </a:r>
            <a:r>
              <a:rPr lang="en-US" sz="2400" b="1" strike="noStrike" spc="-1">
                <a:solidFill>
                  <a:srgbClr val="FF0000"/>
                </a:solidFill>
                <a:latin typeface="Arial"/>
                <a:ea typeface="Noto Sans CJK SC"/>
              </a:rPr>
              <a:t>– </a:t>
            </a:r>
            <a:r>
              <a:rPr lang="en-US" sz="2400" b="0" strike="noStrike" spc="-1">
                <a:solidFill>
                  <a:srgbClr val="FF0000"/>
                </a:solidFill>
                <a:latin typeface="Arial"/>
                <a:ea typeface="Noto Sans CJK SC"/>
              </a:rPr>
              <a:t>wykonane commity będą odłączone (dostępne będą tylko poprzez odwołanie do hasha – powinno się utworzyć nowego brancha przed commitowaniem zmian)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838080" y="280440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tag –f &lt;tag_name&gt; &lt;commit_hash&gt;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Umożliwia zastąpienie taga innym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32600" y="1744920"/>
            <a:ext cx="10283760" cy="10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tag –d &lt;tag_name&gt;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Usuwa taga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38080" y="390924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push --tags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Przesyła zmiany wraz z wszystkimi tagami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838080" y="280440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push origin &lt;tag_name&gt;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Przesyła taga do zdalnego repozytorium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Ćwiczenie 8  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89440" y="12985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439560" y="1371600"/>
            <a:ext cx="10898640" cy="24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Utwórzyć tag v0.9 (git tag)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Wylistować obecne tagi 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Dodać nowy plik, zacommitować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Dodać annotated tag v1.0 (git tag –a)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Ponownie wylistować tagi, wyświetlić tylko ostatnio utworzony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Dodać tag v0.8 dla jednego z wcześniejszych commitów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Zastąpić tag v0.8 tagiem v0.8a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Podpiąć się pod taga v0.8a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Wrócić do master branch i usunąć tag v0.8a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Noto Sans CJK SC"/>
              </a:rPr>
              <a:t>Wykonać push wpierw dla taga v1.0, a potem dla pozostałych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Rozwiązywanie problemów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732600" y="1744920"/>
            <a:ext cx="10283760" cy="10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blame &lt;file_name&gt;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Wylistowanie zawartości pliku, wraz z commitami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838080" y="390924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blame –e &lt;file_name&gt;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Podmienia username na email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838080" y="2804400"/>
            <a:ext cx="9875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blame –L min,max &lt;file_name&gt;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Wyświetlenie linii z podanego zakresu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Rozwiązywanie problemów cd.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732600" y="1744920"/>
            <a:ext cx="10283760" cy="10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blame –w &lt;file_name&gt;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Ignoruje zmiany związane z białymi znakami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838080" y="3909240"/>
            <a:ext cx="9875160" cy="13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blame –C &lt;file_name&gt;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z innych plików i wyświetla oryginalnego autora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838080" y="2804400"/>
            <a:ext cx="10433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blame –M &lt;file_name&gt;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i wyświetla oryginalnego autora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Inne przydatne komendy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732600" y="1744920"/>
            <a:ext cx="10283760" cy="10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show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Pokazuje zawartość ostatniego commita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838080" y="3909240"/>
            <a:ext cx="9875160" cy="13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blame –C &lt;file_name&gt;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z innych plików i wyświetla oryginalnego autora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838080" y="2804400"/>
            <a:ext cx="10433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show &lt;commit_hash&gt;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Pokazuje zawartość wybranego commita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4A3D53"/>
                </a:solidFill>
                <a:latin typeface="Geometr212 BkCn BT"/>
                <a:ea typeface="DejaVu Sans"/>
              </a:rPr>
              <a:t>Inne</a:t>
            </a:r>
            <a:r>
              <a:rPr lang="en-US" sz="3200" b="1" strike="noStrike" spc="-1" dirty="0">
                <a:solidFill>
                  <a:srgbClr val="4A3D53"/>
                </a:solidFill>
                <a:latin typeface="Geometr212 BkCn BT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4A3D53"/>
                </a:solidFill>
                <a:latin typeface="Geometr212 BkCn BT"/>
                <a:ea typeface="DejaVu Sans"/>
              </a:rPr>
              <a:t>przydatne</a:t>
            </a:r>
            <a:r>
              <a:rPr lang="en-US" sz="3200" b="1" strike="noStrike" spc="-1" dirty="0">
                <a:solidFill>
                  <a:srgbClr val="4A3D53"/>
                </a:solidFill>
                <a:latin typeface="Geometr212 BkCn BT"/>
                <a:ea typeface="DejaVu Sans"/>
              </a:rPr>
              <a:t> </a:t>
            </a:r>
            <a:r>
              <a:rPr lang="en-US" sz="3200" b="1" strike="noStrike" spc="-1" dirty="0" err="1" smtClean="0">
                <a:solidFill>
                  <a:srgbClr val="4A3D53"/>
                </a:solidFill>
                <a:latin typeface="Geometr212 BkCn BT"/>
                <a:ea typeface="DejaVu Sans"/>
              </a:rPr>
              <a:t>komendy</a:t>
            </a:r>
            <a:r>
              <a:rPr lang="pl-PL" sz="3200" b="1" strike="noStrike" spc="-1" dirty="0" smtClean="0">
                <a:solidFill>
                  <a:srgbClr val="4A3D53"/>
                </a:solidFill>
                <a:latin typeface="Geometr212 BkCn BT"/>
                <a:ea typeface="DejaVu Sans"/>
              </a:rPr>
              <a:t> cd.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732600" y="1744920"/>
            <a:ext cx="10283760" cy="10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  <a:ea typeface="DejaVu Sans"/>
              </a:rPr>
              <a:t>cherry-pick &lt;commit-hash&gt;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  <a:ea typeface="DejaVu Sans"/>
              </a:rPr>
              <a:t>Przenosi commita na aktualnego brancha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838080" y="3909240"/>
            <a:ext cx="9875160" cy="13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  <a:ea typeface="DejaVu Sans"/>
              </a:rPr>
              <a:t>rebase –i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  <a:ea typeface="DejaVu Sans"/>
              </a:rPr>
              <a:t>Umożliwia edycję historii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838080" y="2804400"/>
            <a:ext cx="10433160" cy="10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515151"/>
                </a:solidFill>
                <a:latin typeface="Arial"/>
                <a:ea typeface="DejaVu Sans"/>
              </a:rPr>
              <a:t>git</a:t>
            </a:r>
            <a:r>
              <a:rPr lang="en-US" sz="2800" b="1" strike="noStrike" spc="-1" dirty="0">
                <a:solidFill>
                  <a:srgbClr val="515151"/>
                </a:solidFill>
                <a:latin typeface="Arial"/>
                <a:ea typeface="DejaVu Sans"/>
              </a:rPr>
              <a:t> </a:t>
            </a:r>
            <a:r>
              <a:rPr lang="pl-PL" sz="2800" b="1" strike="noStrike" spc="-1" dirty="0" smtClean="0">
                <a:solidFill>
                  <a:srgbClr val="515151"/>
                </a:solidFill>
                <a:latin typeface="Arial"/>
                <a:ea typeface="DejaVu Sans"/>
              </a:rPr>
              <a:t>rebase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l-PL" sz="2400" b="0" strike="noStrike" spc="-1" dirty="0" smtClean="0">
                <a:solidFill>
                  <a:srgbClr val="515151"/>
                </a:solidFill>
                <a:latin typeface="Arial"/>
                <a:ea typeface="DejaVu Sans"/>
              </a:rPr>
              <a:t>Zmienia bazę brancha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9730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GitFlow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36" name="Picture 4"/>
          <p:cNvPicPr/>
          <p:nvPr/>
        </p:nvPicPr>
        <p:blipFill>
          <a:blip r:embed="rId2"/>
          <a:stretch/>
        </p:blipFill>
        <p:spPr>
          <a:xfrm>
            <a:off x="3214440" y="2390760"/>
            <a:ext cx="5657400" cy="367632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413280" y="1169280"/>
            <a:ext cx="10278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GitFlow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metodyka pracy oparta o tworzenie określonego typu branchy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GitFlow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15960" y="2331360"/>
            <a:ext cx="1027800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Typy branchy: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master – główny branch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develop – podstawowy branch developerski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 – branch poświęcony konkretnej historyjce/elementowi aplikacji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task – branch poświęcony konkretnemu zadaniu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release – branch poświęcony konkretnej wersji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hotfix – branch poświęcony konkretnej poprawce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Rys historyczny i założenia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74320" y="1188720"/>
            <a:ext cx="110638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7.04.2005 – wydanie pierwszej wersji</a:t>
            </a:r>
            <a:endParaRPr lang="en-US" sz="1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Stworzony przez Linusa Torvaldsa (w 3 dni!)</a:t>
            </a:r>
            <a:endParaRPr lang="en-US" sz="1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Używany w rozwoju Linuxa, jako zastępstwo dla płatnego BitKeepera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850120" y="637596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92" name="Picture 88"/>
          <p:cNvPicPr/>
          <p:nvPr/>
        </p:nvPicPr>
        <p:blipFill>
          <a:blip r:embed="rId2"/>
          <a:stretch/>
        </p:blipFill>
        <p:spPr>
          <a:xfrm>
            <a:off x="284760" y="2479320"/>
            <a:ext cx="3372480" cy="337248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4340880" y="3657600"/>
            <a:ext cx="6723000" cy="133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Przykład CSV czego nie robić</a:t>
            </a:r>
            <a:endParaRPr lang="en-US" sz="1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Powinien być szybki</a:t>
            </a:r>
            <a:endParaRPr lang="en-US" sz="1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Powinien być chroniony przed błędami w repozytorium</a:t>
            </a:r>
            <a:endParaRPr lang="en-US" sz="1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Powinien być szybki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206240" y="3044880"/>
            <a:ext cx="182844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Założenia: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Dodatkowe tutoriale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548000" y="3439440"/>
            <a:ext cx="10278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https://www.atlassian.com/git/tutorials/learn-git-with-bitbucket-cloud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Dodatkowe tutoriale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548000" y="3439440"/>
            <a:ext cx="10278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https://www.atlassian.com/git/tutorials/learn-git-with-bitbucket-cloud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500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Podstawowe terminy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4320" y="1188720"/>
            <a:ext cx="110638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  <a:ea typeface="DejaVu Sans"/>
              </a:rPr>
              <a:t>Repozytorium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Obiektowa baza projektu przechowująca wszystkie pliki i foldery projektu oraz dane gita (informacje o wersjach, commitach itp).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850120" y="637596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65760" y="2743200"/>
            <a:ext cx="7582680" cy="68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  <a:ea typeface="DejaVu Sans"/>
              </a:rPr>
              <a:t>Commit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Pojedyncze zatwierdzenie zmian wprowadzonych do repozytorium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365760" y="3910320"/>
            <a:ext cx="4402080" cy="68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  <a:ea typeface="DejaVu Sans"/>
              </a:rPr>
              <a:t>Branch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Odbicie od głównego pnia linii rozwoju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Rodzaje repozytoriów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74320" y="1188720"/>
            <a:ext cx="110638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  <a:ea typeface="DejaVu Sans"/>
              </a:rPr>
              <a:t>Repozytorium lokalne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Przechowywane na komputerze użytkownika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850120" y="637596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03560" y="2377440"/>
            <a:ext cx="611064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15151"/>
                </a:solidFill>
                <a:latin typeface="Calibri Light"/>
                <a:ea typeface="DejaVu Sans"/>
              </a:rPr>
              <a:t>Repozytorium zdalne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Hostowane w sieci (GitHub, GitLab, Bitbucket itp)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GIT – schemat działania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850480" y="637704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095280" y="1096920"/>
            <a:ext cx="6323040" cy="502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Instalacja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14760" y="1787760"/>
            <a:ext cx="1051452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Pliki instalacyjne dostępne na: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 Light"/>
                <a:ea typeface="DejaVu Sans"/>
                <a:hlinkClick r:id="rId2"/>
              </a:rPr>
              <a:t>https://git-scm.com/downloads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15151"/>
                </a:solidFill>
                <a:latin typeface="Calibri Light"/>
                <a:ea typeface="DejaVu Sans"/>
              </a:rPr>
              <a:t>Dokumentacja: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 Light"/>
                <a:ea typeface="DejaVu Sans"/>
                <a:hlinkClick r:id="rId3"/>
              </a:rPr>
              <a:t>https://git-scm.com/doc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2850480" y="637704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089396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4A3D53"/>
                </a:solidFill>
                <a:latin typeface="Geometr212 BkCn BT"/>
                <a:ea typeface="DejaVu Sans"/>
              </a:rPr>
              <a:t>Inicjalizacja lokalnego repozytorium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755720"/>
            <a:ext cx="10042920" cy="15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init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Utworzenie lokalnego repozytorium w wybranym katalogu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Używa się tylko raz!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14400" y="3657600"/>
            <a:ext cx="987516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515151"/>
                </a:solidFill>
                <a:latin typeface="Arial"/>
                <a:ea typeface="DejaVu Sans"/>
              </a:rPr>
              <a:t>git config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Konfiguracja środowiska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git config --global user.name USER_NAME</a:t>
            </a:r>
            <a:endParaRPr lang="en-US" sz="24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15151"/>
                </a:solidFill>
                <a:latin typeface="Arial"/>
                <a:ea typeface="DejaVu Sans"/>
              </a:rPr>
              <a:t>git config --global user.email USER_EMAIL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850480" y="6378120"/>
            <a:ext cx="684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1344</TotalTime>
  <Words>1850</Words>
  <Application>Microsoft Office PowerPoint</Application>
  <PresentationFormat>Widescreen</PresentationFormat>
  <Paragraphs>336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Arial Unicode MS</vt:lpstr>
      <vt:lpstr>Calibri</vt:lpstr>
      <vt:lpstr>Calibri Light</vt:lpstr>
      <vt:lpstr>DejaVu Sans</vt:lpstr>
      <vt:lpstr>Geometr212 BkCn BT</vt:lpstr>
      <vt:lpstr>Noto Sans CJK SC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Pomorska Fundacja Inicjatyw Gospodarczych</dc:creator>
  <dc:description/>
  <cp:lastModifiedBy>Krzysztof Dziuban (PGS Software)</cp:lastModifiedBy>
  <cp:revision>131</cp:revision>
  <dcterms:created xsi:type="dcterms:W3CDTF">2016-06-24T11:21:15Z</dcterms:created>
  <dcterms:modified xsi:type="dcterms:W3CDTF">2019-08-09T17:35:47Z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