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57" r:id="rId5"/>
    <p:sldId id="268" r:id="rId6"/>
    <p:sldId id="272" r:id="rId7"/>
    <p:sldId id="273" r:id="rId8"/>
    <p:sldId id="281" r:id="rId9"/>
    <p:sldId id="274" r:id="rId10"/>
    <p:sldId id="277" r:id="rId11"/>
    <p:sldId id="276" r:id="rId12"/>
    <p:sldId id="282" r:id="rId13"/>
    <p:sldId id="279" r:id="rId14"/>
    <p:sldId id="280" r:id="rId15"/>
    <p:sldId id="283" r:id="rId16"/>
    <p:sldId id="284" r:id="rId17"/>
    <p:sldId id="285" r:id="rId18"/>
  </p:sldIdLst>
  <p:sldSz cx="12188825" cy="6858000"/>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4936" autoAdjust="0"/>
  </p:normalViewPr>
  <p:slideViewPr>
    <p:cSldViewPr>
      <p:cViewPr varScale="1">
        <p:scale>
          <a:sx n="74" d="100"/>
          <a:sy n="74" d="100"/>
        </p:scale>
        <p:origin x="582" y="54"/>
      </p:cViewPr>
      <p:guideLst>
        <p:guide orient="horz" pos="2160"/>
        <p:guide pos="3839"/>
      </p:guideLst>
    </p:cSldViewPr>
  </p:slideViewPr>
  <p:notesTextViewPr>
    <p:cViewPr>
      <p:scale>
        <a:sx n="1" d="1"/>
        <a:sy n="1" d="1"/>
      </p:scale>
      <p:origin x="0" y="0"/>
    </p:cViewPr>
  </p:notesTextViewPr>
  <p:notesViewPr>
    <p:cSldViewPr showGuides="1">
      <p:cViewPr varScale="1">
        <p:scale>
          <a:sx n="88" d="100"/>
          <a:sy n="88" d="100"/>
        </p:scale>
        <p:origin x="2478"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C8F1D84B-F747-4821-8617-FBD61E8F4308}" type="datetime1">
              <a:rPr lang="es-ES" smtClean="0"/>
              <a:t>03/05/2018</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s-ES" smtClean="0"/>
              <a:pPr algn="r" rtl="0"/>
              <a:t>‹Nº›</a:t>
            </a:fld>
            <a:endParaRPr lang="es-ES"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A87C823-BB9F-45DA-99AB-416A32E1B948}" type="datetime1">
              <a:rPr lang="es-ES" noProof="0" smtClean="0"/>
              <a:pPr/>
              <a:t>03/05/2018</a:t>
            </a:fld>
            <a:endParaRPr lang="es-ES" noProof="0" dirty="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smtClean="0"/>
              <a:t>Haga clic para modificar el estilo de texto del patrón</a:t>
            </a:r>
          </a:p>
          <a:p>
            <a:pPr lvl="1" rtl="0"/>
            <a:r>
              <a:rPr lang="es-ES" noProof="0" dirty="0" smtClean="0"/>
              <a:t>Segundo nivel</a:t>
            </a:r>
          </a:p>
          <a:p>
            <a:pPr lvl="2" rtl="0"/>
            <a:r>
              <a:rPr lang="es-ES" noProof="0" dirty="0" smtClean="0"/>
              <a:t>Tercer nivel</a:t>
            </a:r>
          </a:p>
          <a:p>
            <a:pPr lvl="3" rtl="0"/>
            <a:r>
              <a:rPr lang="es-ES" noProof="0" dirty="0" smtClean="0"/>
              <a:t>Cuarto nivel</a:t>
            </a:r>
          </a:p>
          <a:p>
            <a:pPr lvl="4" rtl="0"/>
            <a:r>
              <a:rPr lang="es-ES" noProof="0" dirty="0" smtClean="0"/>
              <a:t>Quinto nivel</a:t>
            </a:r>
            <a:endParaRPr lang="es-ES" noProof="0" dirty="0"/>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es-ES" noProof="0" smtClean="0"/>
              <a:pPr/>
              <a:t>‹Nº›</a:t>
            </a:fld>
            <a:endParaRPr lang="es-ES" noProof="0"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a:t>
            </a:fld>
            <a:endParaRPr lang="es-ES" dirty="0"/>
          </a:p>
        </p:txBody>
      </p:sp>
    </p:spTree>
    <p:extLst>
      <p:ext uri="{BB962C8B-B14F-4D97-AF65-F5344CB8AC3E}">
        <p14:creationId xmlns:p14="http://schemas.microsoft.com/office/powerpoint/2010/main" val="3688672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2</a:t>
            </a:fld>
            <a:endParaRPr lang="es-ES" dirty="0"/>
          </a:p>
        </p:txBody>
      </p:sp>
    </p:spTree>
    <p:extLst>
      <p:ext uri="{BB962C8B-B14F-4D97-AF65-F5344CB8AC3E}">
        <p14:creationId xmlns:p14="http://schemas.microsoft.com/office/powerpoint/2010/main" val="307451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s-ES" dirty="0" smtClean="0"/>
              <a:t>Aplicación destinada a la centralización de datos de jornadas deportivas (tiempos, categoría, prueba, etc.) para su posterior generación de informes dependiendo de los criterios que indique el usuario. Para la realización de este proyecto se utilizara un ciclo de vida en espiral.</a:t>
            </a:r>
          </a:p>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4</a:t>
            </a:fld>
            <a:endParaRPr lang="es-ES" noProof="0" dirty="0"/>
          </a:p>
        </p:txBody>
      </p:sp>
    </p:spTree>
    <p:extLst>
      <p:ext uri="{BB962C8B-B14F-4D97-AF65-F5344CB8AC3E}">
        <p14:creationId xmlns:p14="http://schemas.microsoft.com/office/powerpoint/2010/main" val="3998774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5</a:t>
            </a:fld>
            <a:endParaRPr lang="es-ES" noProof="0" dirty="0"/>
          </a:p>
        </p:txBody>
      </p:sp>
    </p:spTree>
    <p:extLst>
      <p:ext uri="{BB962C8B-B14F-4D97-AF65-F5344CB8AC3E}">
        <p14:creationId xmlns:p14="http://schemas.microsoft.com/office/powerpoint/2010/main" val="1379772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9</a:t>
            </a:fld>
            <a:endParaRPr lang="es-ES" noProof="0" dirty="0"/>
          </a:p>
        </p:txBody>
      </p:sp>
    </p:spTree>
    <p:extLst>
      <p:ext uri="{BB962C8B-B14F-4D97-AF65-F5344CB8AC3E}">
        <p14:creationId xmlns:p14="http://schemas.microsoft.com/office/powerpoint/2010/main" val="3606278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ector rec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rec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rec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íneas inferiores"/>
          <p:cNvGrpSpPr/>
          <p:nvPr/>
        </p:nvGrpSpPr>
        <p:grpSpPr>
          <a:xfrm>
            <a:off x="-8916" y="6057149"/>
            <a:ext cx="5498726" cy="820207"/>
            <a:chOff x="-6689" y="4553748"/>
            <a:chExt cx="4125119" cy="615155"/>
          </a:xfrm>
        </p:grpSpPr>
        <p:sp>
          <p:nvSpPr>
            <p:cNvPr id="9" name="Forma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0" name="Forma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1" name="Forma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grpSp>
      <p:sp>
        <p:nvSpPr>
          <p:cNvPr id="2" name="Títu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es-ES" noProof="0" smtClean="0"/>
              <a:t>Haga clic para modificar el estilo de título del patrón</a:t>
            </a:r>
            <a:endParaRPr lang="es-ES" noProof="0" dirty="0"/>
          </a:p>
        </p:txBody>
      </p:sp>
      <p:sp>
        <p:nvSpPr>
          <p:cNvPr id="3" name="Subtítu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es-ES" noProof="0" smtClean="0"/>
              <a:t>Haga clic para editar el estilo de subtítulo del patrón</a:t>
            </a:r>
            <a:endParaRPr lang="es-ES" noProof="0" dirty="0"/>
          </a:p>
        </p:txBody>
      </p:sp>
      <p:sp>
        <p:nvSpPr>
          <p:cNvPr id="22" name="Marcador de posición de fecha 21"/>
          <p:cNvSpPr>
            <a:spLocks noGrp="1"/>
          </p:cNvSpPr>
          <p:nvPr>
            <p:ph type="dt" sz="half" idx="10"/>
          </p:nvPr>
        </p:nvSpPr>
        <p:spPr/>
        <p:txBody>
          <a:bodyPr rtlCol="0"/>
          <a:lstStyle>
            <a:lvl1pPr>
              <a:defRPr/>
            </a:lvl1pPr>
          </a:lstStyle>
          <a:p>
            <a:fld id="{A042E67D-14C0-4ED9-A218-9C14494A6A84}" type="datetime1">
              <a:rPr lang="es-ES" noProof="0" smtClean="0"/>
              <a:pPr/>
              <a:t>03/05/2018</a:t>
            </a:fld>
            <a:endParaRPr lang="es-ES" noProof="0" dirty="0"/>
          </a:p>
        </p:txBody>
      </p:sp>
      <p:sp>
        <p:nvSpPr>
          <p:cNvPr id="23" name="Marcador de posición de pie de página 22"/>
          <p:cNvSpPr>
            <a:spLocks noGrp="1"/>
          </p:cNvSpPr>
          <p:nvPr>
            <p:ph type="ftr" sz="quarter" idx="11"/>
          </p:nvPr>
        </p:nvSpPr>
        <p:spPr/>
        <p:txBody>
          <a:bodyPr rtlCol="0"/>
          <a:lstStyle/>
          <a:p>
            <a:pPr rtl="0"/>
            <a:endParaRPr lang="es-ES" noProof="0" dirty="0"/>
          </a:p>
        </p:txBody>
      </p:sp>
      <p:sp>
        <p:nvSpPr>
          <p:cNvPr id="24" name="Marcador de posición de número de diapositiva 2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40A1DB83-C382-4684-8887-65A03EA4FFF0}" type="datetime1">
              <a:rPr lang="es-ES" noProof="0" smtClean="0"/>
              <a:pPr/>
              <a:t>03/05/2018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6898" y="584200"/>
            <a:ext cx="2742486" cy="5588000"/>
          </a:xfrm>
        </p:spPr>
        <p:txBody>
          <a:bodyPr vert="eaVert"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C60E81D3-9B82-44CA-B1F9-FCEFDC87935B}" type="datetime1">
              <a:rPr lang="es-ES" noProof="0" smtClean="0"/>
              <a:pPr/>
              <a:t>03/05/2018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82E48AAE-5AE8-418A-A225-B506C222F2F9}" type="datetime1">
              <a:rPr lang="es-ES" noProof="0" smtClean="0"/>
              <a:pPr/>
              <a:t>03/05/2018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ector rec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ector rec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rec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ítu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es-ES" noProof="0" smtClean="0"/>
              <a:t>Editar el estilo de texto del patrón</a:t>
            </a:r>
          </a:p>
        </p:txBody>
      </p:sp>
      <p:sp>
        <p:nvSpPr>
          <p:cNvPr id="4" name="Marcador de posición de fecha 3"/>
          <p:cNvSpPr>
            <a:spLocks noGrp="1"/>
          </p:cNvSpPr>
          <p:nvPr>
            <p:ph type="dt" sz="half" idx="10"/>
          </p:nvPr>
        </p:nvSpPr>
        <p:spPr/>
        <p:txBody>
          <a:bodyPr rtlCol="0"/>
          <a:lstStyle>
            <a:lvl1pPr>
              <a:defRPr/>
            </a:lvl1pPr>
          </a:lstStyle>
          <a:p>
            <a:fld id="{AA1D35CA-82F5-4AD4-B9EC-66E805B73542}" type="datetime1">
              <a:rPr lang="es-ES" noProof="0" smtClean="0"/>
              <a:pPr/>
              <a:t>03/05/2018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contenid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834CCE92-710B-4678-B1B1-EFCAA5CDF075}" type="datetime1">
              <a:rPr lang="es-ES" noProof="0" smtClean="0"/>
              <a:pPr/>
              <a:t>03/05/2018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smtClean="0"/>
              <a:t>Editar el estilo de texto del patrón</a:t>
            </a:r>
          </a:p>
        </p:txBody>
      </p:sp>
      <p:sp>
        <p:nvSpPr>
          <p:cNvPr id="4" name="Marcador de posición de contenid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tex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smtClean="0"/>
              <a:t>Editar el estilo de texto del patrón</a:t>
            </a:r>
          </a:p>
        </p:txBody>
      </p:sp>
      <p:sp>
        <p:nvSpPr>
          <p:cNvPr id="6" name="Marcador de posición de contenid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7" name="Marcador de posición de fecha 6"/>
          <p:cNvSpPr>
            <a:spLocks noGrp="1"/>
          </p:cNvSpPr>
          <p:nvPr>
            <p:ph type="dt" sz="half" idx="10"/>
          </p:nvPr>
        </p:nvSpPr>
        <p:spPr/>
        <p:txBody>
          <a:bodyPr rtlCol="0"/>
          <a:lstStyle>
            <a:lvl1pPr>
              <a:defRPr/>
            </a:lvl1pPr>
          </a:lstStyle>
          <a:p>
            <a:fld id="{83FB0F2C-25D9-4D7E-B43A-29A2E16C960D}" type="datetime1">
              <a:rPr lang="es-ES" noProof="0" smtClean="0"/>
              <a:pPr/>
              <a:t>03/05/2018</a:t>
            </a:fld>
            <a:endParaRPr lang="es-ES" noProof="0"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defRPr/>
            </a:lvl1pPr>
          </a:lstStyle>
          <a:p>
            <a:fld id="{FD34687D-B11B-47A5-95F6-B79DA932A6DF}" type="datetime1">
              <a:rPr lang="es-ES" noProof="0" smtClean="0"/>
              <a:pPr/>
              <a:t>03/05/2018</a:t>
            </a:fld>
            <a:endParaRPr lang="es-ES" noProof="0"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defRPr/>
            </a:lvl1pPr>
          </a:lstStyle>
          <a:p>
            <a:fld id="{93C656DE-1E46-4450-9484-A739B4FADFBC}" type="datetime1">
              <a:rPr lang="es-ES" noProof="0" smtClean="0"/>
              <a:pPr/>
              <a:t>03/05/2018</a:t>
            </a:fld>
            <a:endParaRPr lang="es-ES" noProof="0"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smtClean="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smtClean="0"/>
              <a:t>Editar el estilo de texto del patrón</a:t>
            </a:r>
          </a:p>
        </p:txBody>
      </p:sp>
      <p:sp>
        <p:nvSpPr>
          <p:cNvPr id="3" name="Marcador de posición de contenid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EEA77F8B-D469-4ECD-B91E-3B01AD692331}" type="datetime1">
              <a:rPr lang="es-ES" noProof="0" smtClean="0"/>
              <a:pPr/>
              <a:t>03/05/2018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smtClean="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smtClean="0"/>
              <a:t>Editar el estilo de texto del patrón</a:t>
            </a:r>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s-ES" noProof="0" smtClean="0"/>
              <a:t>Haga clic en el icono para agregar una imagen</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49BA7B1C-709E-4257-93A5-EC2F0807D42F}" type="datetime1">
              <a:rPr lang="es-ES" noProof="0" smtClean="0"/>
              <a:pPr/>
              <a:t>03/05/2018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íneas a la izquierda"/>
          <p:cNvGrpSpPr/>
          <p:nvPr/>
        </p:nvGrpSpPr>
        <p:grpSpPr>
          <a:xfrm>
            <a:off x="-15870" y="-3174"/>
            <a:ext cx="819993" cy="5229225"/>
            <a:chOff x="-11906" y="-2381"/>
            <a:chExt cx="615155" cy="3921919"/>
          </a:xfrm>
        </p:grpSpPr>
        <p:sp>
          <p:nvSpPr>
            <p:cNvPr id="10" name="Forma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Forma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4" name="Forma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 name="Marcador de posición de títu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es-ES" noProof="0" dirty="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es-ES" noProof="0" dirty="0" smtClean="0"/>
              <a:t>Editar estilos de texto del patrón</a:t>
            </a:r>
          </a:p>
          <a:p>
            <a:pPr lvl="1" rtl="0"/>
            <a:r>
              <a:rPr lang="es-ES" noProof="0" dirty="0" smtClean="0"/>
              <a:t>Segundo nivel</a:t>
            </a:r>
          </a:p>
          <a:p>
            <a:pPr lvl="2" rtl="0"/>
            <a:r>
              <a:rPr lang="es-ES" noProof="0" dirty="0" smtClean="0"/>
              <a:t>Tercer nivel</a:t>
            </a:r>
          </a:p>
          <a:p>
            <a:pPr lvl="3" rtl="0"/>
            <a:r>
              <a:rPr lang="es-ES" noProof="0" dirty="0" smtClean="0"/>
              <a:t>Cuarto nivel</a:t>
            </a:r>
          </a:p>
          <a:p>
            <a:pPr lvl="4" rtl="0"/>
            <a:r>
              <a:rPr lang="es-ES" noProof="0" dirty="0" smtClean="0"/>
              <a:t>Quinto nivel</a:t>
            </a:r>
            <a:endParaRPr lang="es-ES" noProof="0" dirty="0"/>
          </a:p>
        </p:txBody>
      </p:sp>
      <p:sp>
        <p:nvSpPr>
          <p:cNvPr id="4" name="Marcador de posición de fech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35C83AD5-F5AF-4BDC-901E-85A05CCFFAAA}" type="datetime1">
              <a:rPr lang="es-ES" noProof="0" smtClean="0"/>
              <a:pPr/>
              <a:t>03/05/2018</a:t>
            </a:fld>
            <a:endParaRPr lang="es-ES" noProof="0" dirty="0"/>
          </a:p>
        </p:txBody>
      </p:sp>
      <p:sp>
        <p:nvSpPr>
          <p:cNvPr id="5" name="Marcador de posición de pie de página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es-ES" smtClean="0"/>
              <a:pPr/>
              <a:t>‹Nº›</a:t>
            </a:fld>
            <a:endParaRPr lang="es-ES"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r>
              <a:rPr lang="es-ES" dirty="0" smtClean="0"/>
              <a:t>Generador de informes </a:t>
            </a:r>
            <a:r>
              <a:rPr lang="es-ES" dirty="0"/>
              <a:t>RFESS</a:t>
            </a:r>
          </a:p>
        </p:txBody>
      </p:sp>
      <p:sp>
        <p:nvSpPr>
          <p:cNvPr id="5" name="Subtítulo 4"/>
          <p:cNvSpPr>
            <a:spLocks noGrp="1"/>
          </p:cNvSpPr>
          <p:nvPr>
            <p:ph type="subTitle" idx="1"/>
          </p:nvPr>
        </p:nvSpPr>
        <p:spPr/>
        <p:txBody>
          <a:bodyPr rtlCol="0"/>
          <a:lstStyle/>
          <a:p>
            <a:pPr rtl="0"/>
            <a:r>
              <a:rPr lang="es-ES" dirty="0" smtClean="0"/>
              <a:t>Proyecto de integración</a:t>
            </a:r>
            <a:endParaRPr lang="es-ES" dirty="0"/>
          </a:p>
        </p:txBody>
      </p:sp>
      <p:sp>
        <p:nvSpPr>
          <p:cNvPr id="3" name="CuadroTexto 2"/>
          <p:cNvSpPr txBox="1"/>
          <p:nvPr/>
        </p:nvSpPr>
        <p:spPr>
          <a:xfrm>
            <a:off x="7462564" y="5517232"/>
            <a:ext cx="4608512" cy="1200329"/>
          </a:xfrm>
          <a:prstGeom prst="rect">
            <a:avLst/>
          </a:prstGeom>
          <a:noFill/>
        </p:spPr>
        <p:txBody>
          <a:bodyPr wrap="square" rtlCol="0">
            <a:spAutoFit/>
          </a:bodyPr>
          <a:lstStyle/>
          <a:p>
            <a:pPr algn="r"/>
            <a:r>
              <a:rPr lang="es-ES" dirty="0" smtClean="0"/>
              <a:t>Carlos Marrero Ramos</a:t>
            </a:r>
          </a:p>
          <a:p>
            <a:pPr algn="r"/>
            <a:r>
              <a:rPr lang="es-ES" dirty="0"/>
              <a:t>Cristo M. Estévez </a:t>
            </a:r>
            <a:r>
              <a:rPr lang="es-ES" dirty="0" smtClean="0"/>
              <a:t>Hernández</a:t>
            </a:r>
          </a:p>
          <a:p>
            <a:pPr algn="r"/>
            <a:r>
              <a:rPr lang="es-ES" dirty="0" smtClean="0"/>
              <a:t>María Elvira Rodríguez Luis</a:t>
            </a:r>
            <a:endParaRPr lang="es-E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FD_NIVEL_0"/>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100000"/>
                    </a14:imgEffect>
                  </a14:imgLayer>
                </a14:imgProps>
              </a:ext>
              <a:ext uri="{28A0092B-C50C-407E-A947-70E740481C1C}">
                <a14:useLocalDpi xmlns:a14="http://schemas.microsoft.com/office/drawing/2010/main" val="0"/>
              </a:ext>
            </a:extLst>
          </a:blip>
          <a:srcRect t="4200" r="11801" b="43301"/>
          <a:stretch/>
        </p:blipFill>
        <p:spPr bwMode="auto">
          <a:xfrm>
            <a:off x="1053852" y="980728"/>
            <a:ext cx="9193981" cy="4104456"/>
          </a:xfrm>
          <a:prstGeom prst="rect">
            <a:avLst/>
          </a:prstGeom>
          <a:noFill/>
          <a:effectLst>
            <a:glow>
              <a:schemeClr val="accent1"/>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813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DFD_NIVEL_1"/>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100000"/>
                    </a14:imgEffect>
                  </a14:imgLayer>
                </a14:imgProps>
              </a:ext>
              <a:ext uri="{28A0092B-C50C-407E-A947-70E740481C1C}">
                <a14:useLocalDpi xmlns:a14="http://schemas.microsoft.com/office/drawing/2010/main" val="0"/>
              </a:ext>
            </a:extLst>
          </a:blip>
          <a:srcRect b="12851"/>
          <a:stretch/>
        </p:blipFill>
        <p:spPr bwMode="auto">
          <a:xfrm>
            <a:off x="1773932" y="404664"/>
            <a:ext cx="9144000" cy="5976664"/>
          </a:xfrm>
          <a:prstGeom prst="rect">
            <a:avLst/>
          </a:prstGeom>
          <a:noFill/>
          <a:effectLst>
            <a:glow>
              <a:schemeClr val="accent1"/>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253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Diagrama Entidad Relación (Alternativa)</a:t>
            </a:r>
            <a:endParaRPr lang="es-ES" dirty="0"/>
          </a:p>
        </p:txBody>
      </p:sp>
      <p:pic>
        <p:nvPicPr>
          <p:cNvPr id="1026" name="Picture 2" descr="https://github.com/Cristoto/FederacionInformes/raw/master/doc/AltertanivaER/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092" y="1844824"/>
            <a:ext cx="5112568" cy="4575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063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Diagrama de Casos de Uso</a:t>
            </a:r>
            <a:endParaRPr lang="es-ES" dirty="0"/>
          </a:p>
        </p:txBody>
      </p:sp>
      <p:sp>
        <p:nvSpPr>
          <p:cNvPr id="3" name="Marcador de contenido 2"/>
          <p:cNvSpPr>
            <a:spLocks noGrp="1"/>
          </p:cNvSpPr>
          <p:nvPr>
            <p:ph idx="1"/>
          </p:nvPr>
        </p:nvSpPr>
        <p:spPr/>
        <p:txBody>
          <a:bodyPr/>
          <a:lstStyle/>
          <a:p>
            <a:endParaRPr lang="es-ES"/>
          </a:p>
        </p:txBody>
      </p:sp>
    </p:spTree>
    <p:extLst>
      <p:ext uri="{BB962C8B-B14F-4D97-AF65-F5344CB8AC3E}">
        <p14:creationId xmlns:p14="http://schemas.microsoft.com/office/powerpoint/2010/main" val="40761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01924" y="2852936"/>
            <a:ext cx="8938472" cy="1473128"/>
          </a:xfrm>
        </p:spPr>
        <p:txBody>
          <a:bodyPr/>
          <a:lstStyle/>
          <a:p>
            <a:r>
              <a:rPr lang="es-ES" dirty="0" smtClean="0"/>
              <a:t>Desarrollo del proyecto</a:t>
            </a:r>
            <a:endParaRPr lang="es-ES" dirty="0"/>
          </a:p>
        </p:txBody>
      </p:sp>
    </p:spTree>
    <p:extLst>
      <p:ext uri="{BB962C8B-B14F-4D97-AF65-F5344CB8AC3E}">
        <p14:creationId xmlns:p14="http://schemas.microsoft.com/office/powerpoint/2010/main" val="196456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algn="ctr"/>
            <a:r>
              <a:rPr lang="es-ES" dirty="0"/>
              <a:t>Índice</a:t>
            </a:r>
          </a:p>
        </p:txBody>
      </p:sp>
      <p:sp>
        <p:nvSpPr>
          <p:cNvPr id="14" name="Marcador de posición de contenido 13"/>
          <p:cNvSpPr>
            <a:spLocks noGrp="1"/>
          </p:cNvSpPr>
          <p:nvPr>
            <p:ph idx="1"/>
          </p:nvPr>
        </p:nvSpPr>
        <p:spPr/>
        <p:txBody>
          <a:bodyPr rtlCol="0"/>
          <a:lstStyle/>
          <a:p>
            <a:pPr rtl="0"/>
            <a:r>
              <a:rPr lang="es-ES" dirty="0" smtClean="0"/>
              <a:t>Introducción</a:t>
            </a:r>
          </a:p>
          <a:p>
            <a:pPr rtl="0"/>
            <a:r>
              <a:rPr lang="es-ES" dirty="0" smtClean="0"/>
              <a:t>Ciclo de vida</a:t>
            </a:r>
          </a:p>
          <a:p>
            <a:pPr rtl="0"/>
            <a:r>
              <a:rPr lang="es-ES" dirty="0" smtClean="0"/>
              <a:t>Ámbito</a:t>
            </a:r>
          </a:p>
          <a:p>
            <a:pPr rtl="0"/>
            <a:r>
              <a:rPr lang="es-ES" dirty="0" smtClean="0"/>
              <a:t>Especificación de requisitos</a:t>
            </a:r>
          </a:p>
          <a:p>
            <a:pPr rtl="0"/>
            <a:r>
              <a:rPr lang="es-ES" dirty="0" smtClean="0"/>
              <a:t>Diagrama de Flujo de Datos (DFD)</a:t>
            </a:r>
          </a:p>
          <a:p>
            <a:pPr rtl="0"/>
            <a:r>
              <a:rPr lang="es-ES" dirty="0" smtClean="0"/>
              <a:t>Diagrama Entidad-Relación (E/R)</a:t>
            </a:r>
          </a:p>
          <a:p>
            <a:pPr rtl="0"/>
            <a:r>
              <a:rPr lang="es-ES" dirty="0" smtClean="0"/>
              <a:t>Casos de Uso</a:t>
            </a:r>
            <a:endParaRPr lang="es-E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s-ES" dirty="0"/>
          </a:p>
        </p:txBody>
      </p:sp>
      <p:sp>
        <p:nvSpPr>
          <p:cNvPr id="3" name="Marcador de contenido 2"/>
          <p:cNvSpPr>
            <a:spLocks noGrp="1"/>
          </p:cNvSpPr>
          <p:nvPr>
            <p:ph idx="1"/>
          </p:nvPr>
        </p:nvSpPr>
        <p:spPr>
          <a:xfrm>
            <a:off x="1218883" y="2420887"/>
            <a:ext cx="10360501" cy="3743181"/>
          </a:xfrm>
        </p:spPr>
        <p:txBody>
          <a:bodyPr/>
          <a:lstStyle/>
          <a:p>
            <a:pPr marL="0" indent="0">
              <a:buNone/>
            </a:pPr>
            <a:r>
              <a:rPr lang="es-ES" dirty="0" smtClean="0"/>
              <a:t>El proyecto de integración consiste en una aplicación web, que genera informes de las competiciones a partir de ficheros Excel para </a:t>
            </a:r>
            <a:r>
              <a:rPr lang="es-ES" dirty="0"/>
              <a:t>la RFESS (Real Federación Española de Salvamento y </a:t>
            </a:r>
            <a:r>
              <a:rPr lang="es-ES" dirty="0" smtClean="0"/>
              <a:t>Socorrismo).</a:t>
            </a:r>
          </a:p>
        </p:txBody>
      </p:sp>
    </p:spTree>
    <p:extLst>
      <p:ext uri="{BB962C8B-B14F-4D97-AF65-F5344CB8AC3E}">
        <p14:creationId xmlns:p14="http://schemas.microsoft.com/office/powerpoint/2010/main" val="378243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8883" y="260648"/>
            <a:ext cx="10360501" cy="1223963"/>
          </a:xfrm>
        </p:spPr>
        <p:txBody>
          <a:bodyPr/>
          <a:lstStyle/>
          <a:p>
            <a:pPr algn="ctr"/>
            <a:r>
              <a:rPr lang="es-ES" dirty="0"/>
              <a:t>Ámbito </a:t>
            </a:r>
            <a:r>
              <a:rPr lang="es-ES" dirty="0" smtClean="0"/>
              <a:t>y ciclo de vida</a:t>
            </a:r>
            <a:endParaRPr lang="es-ES" dirty="0"/>
          </a:p>
        </p:txBody>
      </p:sp>
      <p:sp>
        <p:nvSpPr>
          <p:cNvPr id="3" name="Marcador de contenido 2"/>
          <p:cNvSpPr>
            <a:spLocks noGrp="1"/>
          </p:cNvSpPr>
          <p:nvPr>
            <p:ph sz="half" idx="1"/>
          </p:nvPr>
        </p:nvSpPr>
        <p:spPr>
          <a:xfrm>
            <a:off x="1205881" y="2420888"/>
            <a:ext cx="10360501" cy="2730232"/>
          </a:xfrm>
        </p:spPr>
        <p:txBody>
          <a:bodyPr/>
          <a:lstStyle/>
          <a:p>
            <a:r>
              <a:rPr lang="es-ES" dirty="0" smtClean="0"/>
              <a:t>Centralización de datos de jornadas deportivas</a:t>
            </a:r>
          </a:p>
          <a:p>
            <a:r>
              <a:rPr lang="es-ES" dirty="0" smtClean="0"/>
              <a:t>Generación de informes</a:t>
            </a:r>
          </a:p>
          <a:p>
            <a:r>
              <a:rPr lang="es-ES" dirty="0" smtClean="0"/>
              <a:t>Ciclo de vida en espiral</a:t>
            </a:r>
            <a:endParaRPr lang="es-ES" dirty="0"/>
          </a:p>
        </p:txBody>
      </p:sp>
    </p:spTree>
    <p:extLst>
      <p:ext uri="{BB962C8B-B14F-4D97-AF65-F5344CB8AC3E}">
        <p14:creationId xmlns:p14="http://schemas.microsoft.com/office/powerpoint/2010/main" val="639722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629916" y="3068960"/>
            <a:ext cx="8938472" cy="1185096"/>
          </a:xfrm>
        </p:spPr>
        <p:txBody>
          <a:bodyPr rtlCol="0">
            <a:normAutofit fontScale="90000"/>
          </a:bodyPr>
          <a:lstStyle/>
          <a:p>
            <a:r>
              <a:rPr lang="es-ES" b="1" dirty="0"/>
              <a:t>Especificación</a:t>
            </a:r>
            <a:r>
              <a:rPr lang="es-ES" sz="8000" b="1" cap="all" spc="200" dirty="0">
                <a:solidFill>
                  <a:schemeClr val="accent1"/>
                </a:solidFill>
              </a:rPr>
              <a:t> </a:t>
            </a:r>
            <a:r>
              <a:rPr lang="es-ES" b="1" dirty="0"/>
              <a:t>de requisitos</a:t>
            </a:r>
            <a:endParaRPr lang="es-ES" dirty="0"/>
          </a:p>
        </p:txBody>
      </p:sp>
    </p:spTree>
    <p:extLst>
      <p:ext uri="{BB962C8B-B14F-4D97-AF65-F5344CB8AC3E}">
        <p14:creationId xmlns:p14="http://schemas.microsoft.com/office/powerpoint/2010/main" val="3890211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413904" y="548680"/>
            <a:ext cx="10165480" cy="914400"/>
          </a:xfrm>
        </p:spPr>
        <p:txBody>
          <a:bodyPr>
            <a:normAutofit/>
          </a:bodyPr>
          <a:lstStyle/>
          <a:p>
            <a:pPr algn="ctr"/>
            <a:r>
              <a:rPr lang="es-ES" sz="3600" b="1" dirty="0"/>
              <a:t>Requisitos del usuario</a:t>
            </a:r>
          </a:p>
        </p:txBody>
      </p:sp>
      <p:sp>
        <p:nvSpPr>
          <p:cNvPr id="4" name="Marcador de contenido 3"/>
          <p:cNvSpPr>
            <a:spLocks noGrp="1"/>
          </p:cNvSpPr>
          <p:nvPr>
            <p:ph sz="half" idx="2"/>
          </p:nvPr>
        </p:nvSpPr>
        <p:spPr>
          <a:xfrm>
            <a:off x="1413904" y="2276872"/>
            <a:ext cx="10165480" cy="3240360"/>
          </a:xfrm>
        </p:spPr>
        <p:txBody>
          <a:bodyPr/>
          <a:lstStyle/>
          <a:p>
            <a:r>
              <a:rPr lang="es-ES" dirty="0" smtClean="0"/>
              <a:t>Aplicación </a:t>
            </a:r>
            <a:r>
              <a:rPr lang="es-ES" dirty="0"/>
              <a:t>web </a:t>
            </a:r>
            <a:r>
              <a:rPr lang="es-ES" dirty="0" smtClean="0"/>
              <a:t>.</a:t>
            </a:r>
          </a:p>
          <a:p>
            <a:r>
              <a:rPr lang="es-ES" dirty="0" smtClean="0"/>
              <a:t>Cargará los datos de un </a:t>
            </a:r>
            <a:r>
              <a:rPr lang="es-ES" dirty="0"/>
              <a:t>fichero “</a:t>
            </a:r>
            <a:r>
              <a:rPr lang="es-ES" dirty="0" smtClean="0"/>
              <a:t>Excel”.</a:t>
            </a:r>
          </a:p>
          <a:p>
            <a:r>
              <a:rPr lang="es-ES" dirty="0" smtClean="0"/>
              <a:t>Número de participantes a puntuar de un equipo.</a:t>
            </a:r>
          </a:p>
          <a:p>
            <a:r>
              <a:rPr lang="es-ES" dirty="0"/>
              <a:t>B</a:t>
            </a:r>
            <a:r>
              <a:rPr lang="es-ES" dirty="0" smtClean="0"/>
              <a:t>loqueo </a:t>
            </a:r>
            <a:r>
              <a:rPr lang="es-ES" dirty="0"/>
              <a:t>de puntos o no</a:t>
            </a:r>
            <a:r>
              <a:rPr lang="es-ES" dirty="0" smtClean="0"/>
              <a:t>.</a:t>
            </a:r>
          </a:p>
          <a:p>
            <a:r>
              <a:rPr lang="es-ES" dirty="0" smtClean="0"/>
              <a:t>Puntuación de cada puesto.</a:t>
            </a:r>
            <a:endParaRPr lang="es-ES" dirty="0"/>
          </a:p>
        </p:txBody>
      </p:sp>
    </p:spTree>
    <p:extLst>
      <p:ext uri="{BB962C8B-B14F-4D97-AF65-F5344CB8AC3E}">
        <p14:creationId xmlns:p14="http://schemas.microsoft.com/office/powerpoint/2010/main" val="225689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413904" y="548680"/>
            <a:ext cx="10165480" cy="914400"/>
          </a:xfrm>
        </p:spPr>
        <p:txBody>
          <a:bodyPr>
            <a:normAutofit/>
          </a:bodyPr>
          <a:lstStyle/>
          <a:p>
            <a:pPr algn="ctr"/>
            <a:r>
              <a:rPr lang="es-ES" sz="3600" b="1" dirty="0"/>
              <a:t>Requisitos del usuario</a:t>
            </a:r>
          </a:p>
        </p:txBody>
      </p:sp>
      <p:sp>
        <p:nvSpPr>
          <p:cNvPr id="4" name="Marcador de contenido 3"/>
          <p:cNvSpPr>
            <a:spLocks noGrp="1"/>
          </p:cNvSpPr>
          <p:nvPr>
            <p:ph sz="half" idx="2"/>
          </p:nvPr>
        </p:nvSpPr>
        <p:spPr>
          <a:xfrm>
            <a:off x="1413904" y="2564904"/>
            <a:ext cx="10165480" cy="3240360"/>
          </a:xfrm>
        </p:spPr>
        <p:txBody>
          <a:bodyPr/>
          <a:lstStyle/>
          <a:p>
            <a:r>
              <a:rPr lang="es-ES" dirty="0" smtClean="0"/>
              <a:t>Indica comienzo y fin de una temporada.</a:t>
            </a:r>
          </a:p>
          <a:p>
            <a:r>
              <a:rPr lang="es-ES" dirty="0" smtClean="0"/>
              <a:t>Generar informes por categoría, clasificados por genero, prueba y temporada de la competición.</a:t>
            </a:r>
          </a:p>
          <a:p>
            <a:r>
              <a:rPr lang="es-ES" dirty="0" smtClean="0"/>
              <a:t> Generar </a:t>
            </a:r>
            <a:r>
              <a:rPr lang="es-ES" dirty="0"/>
              <a:t>informes </a:t>
            </a:r>
            <a:r>
              <a:rPr lang="es-ES" dirty="0" smtClean="0"/>
              <a:t>por </a:t>
            </a:r>
            <a:r>
              <a:rPr lang="es-ES" dirty="0"/>
              <a:t>clubes dependiendo de su categoría </a:t>
            </a:r>
            <a:r>
              <a:rPr lang="es-ES" dirty="0" smtClean="0"/>
              <a:t>y clasificados por </a:t>
            </a:r>
            <a:r>
              <a:rPr lang="es-ES" dirty="0"/>
              <a:t>puntos totales y temporada de la competición.</a:t>
            </a:r>
          </a:p>
          <a:p>
            <a:endParaRPr lang="es-ES" dirty="0"/>
          </a:p>
        </p:txBody>
      </p:sp>
    </p:spTree>
    <p:extLst>
      <p:ext uri="{BB962C8B-B14F-4D97-AF65-F5344CB8AC3E}">
        <p14:creationId xmlns:p14="http://schemas.microsoft.com/office/powerpoint/2010/main" val="2538532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413904" y="548680"/>
            <a:ext cx="10165480" cy="914400"/>
          </a:xfrm>
        </p:spPr>
        <p:txBody>
          <a:bodyPr>
            <a:normAutofit/>
          </a:bodyPr>
          <a:lstStyle/>
          <a:p>
            <a:pPr algn="ctr"/>
            <a:r>
              <a:rPr lang="es-ES" sz="3600" b="1" dirty="0"/>
              <a:t>Requisitos </a:t>
            </a:r>
            <a:r>
              <a:rPr lang="es-ES" sz="3600" b="1" dirty="0" smtClean="0"/>
              <a:t>Técnicos</a:t>
            </a:r>
            <a:endParaRPr lang="es-ES" sz="3600" b="1" dirty="0"/>
          </a:p>
        </p:txBody>
      </p:sp>
      <p:sp>
        <p:nvSpPr>
          <p:cNvPr id="4" name="Marcador de contenido 3"/>
          <p:cNvSpPr>
            <a:spLocks noGrp="1"/>
          </p:cNvSpPr>
          <p:nvPr>
            <p:ph sz="half" idx="2"/>
          </p:nvPr>
        </p:nvSpPr>
        <p:spPr>
          <a:xfrm>
            <a:off x="1413904" y="1844824"/>
            <a:ext cx="10165480" cy="4543400"/>
          </a:xfrm>
        </p:spPr>
        <p:txBody>
          <a:bodyPr/>
          <a:lstStyle/>
          <a:p>
            <a:pPr marL="0" indent="0">
              <a:buNone/>
            </a:pPr>
            <a:r>
              <a:rPr lang="es-ES" dirty="0"/>
              <a:t>Para la implementación de dicho programa se utilizará:</a:t>
            </a:r>
          </a:p>
          <a:p>
            <a:pPr lvl="1"/>
            <a:r>
              <a:rPr lang="es-ES" sz="2800" dirty="0"/>
              <a:t>HTML5.</a:t>
            </a:r>
          </a:p>
          <a:p>
            <a:pPr lvl="1"/>
            <a:r>
              <a:rPr lang="es-ES" sz="2800" dirty="0"/>
              <a:t>CSS3.</a:t>
            </a:r>
          </a:p>
          <a:p>
            <a:pPr lvl="1"/>
            <a:r>
              <a:rPr lang="es-ES" sz="2800" dirty="0"/>
              <a:t>JavaScript.</a:t>
            </a:r>
          </a:p>
          <a:p>
            <a:pPr lvl="1"/>
            <a:r>
              <a:rPr lang="es-ES" sz="2800" dirty="0" smtClean="0"/>
              <a:t>PHP.</a:t>
            </a:r>
            <a:endParaRPr lang="es-ES" sz="2800" dirty="0"/>
          </a:p>
          <a:p>
            <a:pPr lvl="1"/>
            <a:r>
              <a:rPr lang="es-ES" sz="2800" dirty="0"/>
              <a:t>Base de datos </a:t>
            </a:r>
            <a:r>
              <a:rPr lang="es-ES" sz="2800" dirty="0" err="1"/>
              <a:t>MySQL</a:t>
            </a:r>
            <a:r>
              <a:rPr lang="es-ES" sz="2800" dirty="0" smtClean="0"/>
              <a:t>.</a:t>
            </a:r>
          </a:p>
          <a:p>
            <a:pPr lvl="1"/>
            <a:r>
              <a:rPr lang="es-ES" sz="2800" dirty="0" smtClean="0"/>
              <a:t>PDO.</a:t>
            </a:r>
            <a:endParaRPr lang="es-ES" sz="2800" dirty="0"/>
          </a:p>
          <a:p>
            <a:pPr lvl="1"/>
            <a:r>
              <a:rPr lang="es-ES" sz="2800" dirty="0"/>
              <a:t>Servidor web (local o remoto).</a:t>
            </a:r>
          </a:p>
          <a:p>
            <a:endParaRPr lang="es-ES" dirty="0"/>
          </a:p>
        </p:txBody>
      </p:sp>
    </p:spTree>
    <p:extLst>
      <p:ext uri="{BB962C8B-B14F-4D97-AF65-F5344CB8AC3E}">
        <p14:creationId xmlns:p14="http://schemas.microsoft.com/office/powerpoint/2010/main" val="915921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629916" y="3284984"/>
            <a:ext cx="8938472" cy="1185096"/>
          </a:xfrm>
        </p:spPr>
        <p:txBody>
          <a:bodyPr rtlCol="0"/>
          <a:lstStyle/>
          <a:p>
            <a:r>
              <a:rPr lang="es-ES" b="1" dirty="0"/>
              <a:t>Diagrama de Flujo de Datos</a:t>
            </a:r>
            <a:endParaRPr lang="es-ES" dirty="0"/>
          </a:p>
        </p:txBody>
      </p:sp>
    </p:spTree>
    <p:extLst>
      <p:ext uri="{BB962C8B-B14F-4D97-AF65-F5344CB8AC3E}">
        <p14:creationId xmlns:p14="http://schemas.microsoft.com/office/powerpoint/2010/main" val="341840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nologí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60_TF02787990_TF02787990.potx" id="{711CCDD4-BD90-4388-A31E-EA977055FCFF}" vid="{C5F9FE6A-8390-4E5A-B0DB-91EA047CC61C}"/>
    </a:ext>
  </a:extLst>
</a:theme>
</file>

<file path=ppt/theme/theme2.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Presentación de circuito de líneas triple (pantalla panorámica)</Template>
  <TotalTime>302</TotalTime>
  <Words>288</Words>
  <Application>Microsoft Office PowerPoint</Application>
  <PresentationFormat>Personalizado</PresentationFormat>
  <Paragraphs>49</Paragraphs>
  <Slides>14</Slides>
  <Notes>5</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14</vt:i4>
      </vt:variant>
    </vt:vector>
  </HeadingPairs>
  <TitlesOfParts>
    <vt:vector size="17" baseType="lpstr">
      <vt:lpstr>Arial</vt:lpstr>
      <vt:lpstr>Calibri</vt:lpstr>
      <vt:lpstr>Tecnología 16x9</vt:lpstr>
      <vt:lpstr>Generador de informes RFESS</vt:lpstr>
      <vt:lpstr>Índice</vt:lpstr>
      <vt:lpstr>Introducción</vt:lpstr>
      <vt:lpstr>Ámbito y ciclo de vida</vt:lpstr>
      <vt:lpstr>Especificación de requisitos</vt:lpstr>
      <vt:lpstr>Presentación de PowerPoint</vt:lpstr>
      <vt:lpstr>Presentación de PowerPoint</vt:lpstr>
      <vt:lpstr>Presentación de PowerPoint</vt:lpstr>
      <vt:lpstr>Diagrama de Flujo de Datos</vt:lpstr>
      <vt:lpstr>Presentación de PowerPoint</vt:lpstr>
      <vt:lpstr>Presentación de PowerPoint</vt:lpstr>
      <vt:lpstr>Diagrama Entidad Relación (Alternativa)</vt:lpstr>
      <vt:lpstr>Diagrama de Casos de Uso</vt:lpstr>
      <vt:lpstr>Desarrollo del proyecto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Generador de informes RFESS</dc:title>
  <dc:creator>ElviraPC</dc:creator>
  <cp:lastModifiedBy>ElviraPC</cp:lastModifiedBy>
  <cp:revision>31</cp:revision>
  <dcterms:created xsi:type="dcterms:W3CDTF">2018-04-30T16:51:30Z</dcterms:created>
  <dcterms:modified xsi:type="dcterms:W3CDTF">2018-05-03T15:37:56Z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