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72" r:id="rId7"/>
    <p:sldId id="273" r:id="rId8"/>
    <p:sldId id="281" r:id="rId9"/>
    <p:sldId id="274" r:id="rId10"/>
    <p:sldId id="277" r:id="rId11"/>
    <p:sldId id="276" r:id="rId12"/>
    <p:sldId id="282" r:id="rId13"/>
    <p:sldId id="279" r:id="rId14"/>
    <p:sldId id="280" r:id="rId15"/>
    <p:sldId id="283" r:id="rId16"/>
    <p:sldId id="284" r:id="rId17"/>
    <p:sldId id="285" r:id="rId18"/>
    <p:sldId id="267" r:id="rId19"/>
    <p:sldId id="286" r:id="rId20"/>
    <p:sldId id="287" r:id="rId21"/>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936" autoAdjust="0"/>
  </p:normalViewPr>
  <p:slideViewPr>
    <p:cSldViewPr>
      <p:cViewPr varScale="1">
        <p:scale>
          <a:sx n="116" d="100"/>
          <a:sy n="116" d="100"/>
        </p:scale>
        <p:origin x="390" y="96"/>
      </p:cViewPr>
      <p:guideLst>
        <p:guide orient="horz" pos="2160"/>
        <p:guide pos="3839"/>
      </p:guideLst>
    </p:cSldViewPr>
  </p:slideViewPr>
  <p:outlineViewPr>
    <p:cViewPr>
      <p:scale>
        <a:sx n="33" d="100"/>
        <a:sy n="33" d="100"/>
      </p:scale>
      <p:origin x="0" y="-4512"/>
    </p:cViewPr>
  </p:outlineViewPr>
  <p:notesTextViewPr>
    <p:cViewPr>
      <p:scale>
        <a:sx n="1" d="1"/>
        <a:sy n="1" d="1"/>
      </p:scale>
      <p:origin x="0" y="0"/>
    </p:cViewPr>
  </p:notesTextViewPr>
  <p:sorterViewPr>
    <p:cViewPr>
      <p:scale>
        <a:sx n="100" d="100"/>
        <a:sy n="100" d="100"/>
      </p:scale>
      <p:origin x="0" y="-3810"/>
    </p:cViewPr>
  </p:sorter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1"/>
          <c:order val="0"/>
          <c:tx>
            <c:strRef>
              <c:f>Hoja1!$C$1</c:f>
              <c:strCache>
                <c:ptCount val="1"/>
                <c:pt idx="0">
                  <c:v>FECHA FINAL</c:v>
                </c:pt>
              </c:strCache>
            </c:strRef>
          </c:tx>
          <c:spPr>
            <a:solidFill>
              <a:schemeClr val="accent2">
                <a:alpha val="70000"/>
              </a:schemeClr>
            </a:solidFill>
            <a:ln>
              <a:noFill/>
            </a:ln>
            <a:effectLst/>
          </c:spPr>
          <c:invertIfNegative val="0"/>
          <c:cat>
            <c:strRef>
              <c:f>Hoja1!$A$2:$A$9</c:f>
              <c:strCache>
                <c:ptCount val="8"/>
                <c:pt idx="0">
                  <c:v>ANALISIS DEL PROYECTO</c:v>
                </c:pt>
                <c:pt idx="1">
                  <c:v>DIAGRAMA DE FLUJO DE DATOS</c:v>
                </c:pt>
                <c:pt idx="2">
                  <c:v>DISEÑO DE LA BASE DE DATOS</c:v>
                </c:pt>
                <c:pt idx="3">
                  <c:v>DIAGRAMA DE CASOS DE USO</c:v>
                </c:pt>
                <c:pt idx="4">
                  <c:v>IMPORTACIÓN DE FICHERO EXCEL</c:v>
                </c:pt>
                <c:pt idx="5">
                  <c:v>GENERACIÓN DE INFORMES</c:v>
                </c:pt>
                <c:pt idx="6">
                  <c:v>CREACIÓN DE CONSULTAS</c:v>
                </c:pt>
                <c:pt idx="7">
                  <c:v>DISEÑO WEB</c:v>
                </c:pt>
              </c:strCache>
            </c:strRef>
          </c:cat>
          <c:val>
            <c:numRef>
              <c:f>Hoja1!$C$2:$C$9</c:f>
              <c:numCache>
                <c:formatCode>m/d/yyyy</c:formatCode>
                <c:ptCount val="8"/>
                <c:pt idx="0">
                  <c:v>43172</c:v>
                </c:pt>
                <c:pt idx="1">
                  <c:v>43172</c:v>
                </c:pt>
                <c:pt idx="2">
                  <c:v>43173</c:v>
                </c:pt>
                <c:pt idx="3">
                  <c:v>43227</c:v>
                </c:pt>
                <c:pt idx="4">
                  <c:v>43212</c:v>
                </c:pt>
                <c:pt idx="6">
                  <c:v>43227</c:v>
                </c:pt>
              </c:numCache>
            </c:numRef>
          </c:val>
          <c:extLst>
            <c:ext xmlns:c16="http://schemas.microsoft.com/office/drawing/2014/chart" uri="{C3380CC4-5D6E-409C-BE32-E72D297353CC}">
              <c16:uniqueId val="{00000001-5C85-44E4-8712-F769AFC53BE1}"/>
            </c:ext>
          </c:extLst>
        </c:ser>
        <c:ser>
          <c:idx val="0"/>
          <c:order val="1"/>
          <c:tx>
            <c:strRef>
              <c:f>Hoja1!$E$1</c:f>
              <c:strCache>
                <c:ptCount val="1"/>
                <c:pt idx="0">
                  <c:v>Jornadas de trabajo</c:v>
                </c:pt>
              </c:strCache>
            </c:strRef>
          </c:tx>
          <c:spPr>
            <a:solidFill>
              <a:schemeClr val="accent1">
                <a:alpha val="70000"/>
              </a:schemeClr>
            </a:solidFill>
            <a:ln>
              <a:noFill/>
            </a:ln>
            <a:effectLst/>
          </c:spPr>
          <c:invertIfNegative val="0"/>
          <c:cat>
            <c:strRef>
              <c:f>Hoja1!$A$2:$A$9</c:f>
              <c:strCache>
                <c:ptCount val="8"/>
                <c:pt idx="0">
                  <c:v>ANALISIS DEL PROYECTO</c:v>
                </c:pt>
                <c:pt idx="1">
                  <c:v>DIAGRAMA DE FLUJO DE DATOS</c:v>
                </c:pt>
                <c:pt idx="2">
                  <c:v>DISEÑO DE LA BASE DE DATOS</c:v>
                </c:pt>
                <c:pt idx="3">
                  <c:v>DIAGRAMA DE CASOS DE USO</c:v>
                </c:pt>
                <c:pt idx="4">
                  <c:v>IMPORTACIÓN DE FICHERO EXCEL</c:v>
                </c:pt>
                <c:pt idx="5">
                  <c:v>GENERACIÓN DE INFORMES</c:v>
                </c:pt>
                <c:pt idx="6">
                  <c:v>CREACIÓN DE CONSULTAS</c:v>
                </c:pt>
                <c:pt idx="7">
                  <c:v>DISEÑO WEB</c:v>
                </c:pt>
              </c:strCache>
            </c:strRef>
          </c:cat>
          <c:val>
            <c:numRef>
              <c:f>Hoja1!$E$2:$E$9</c:f>
              <c:numCache>
                <c:formatCode>General</c:formatCode>
                <c:ptCount val="8"/>
                <c:pt idx="0">
                  <c:v>1</c:v>
                </c:pt>
                <c:pt idx="1">
                  <c:v>1</c:v>
                </c:pt>
                <c:pt idx="2">
                  <c:v>1</c:v>
                </c:pt>
                <c:pt idx="3">
                  <c:v>1</c:v>
                </c:pt>
                <c:pt idx="4">
                  <c:v>1</c:v>
                </c:pt>
                <c:pt idx="5">
                  <c:v>0</c:v>
                </c:pt>
                <c:pt idx="6">
                  <c:v>12</c:v>
                </c:pt>
                <c:pt idx="7">
                  <c:v>0</c:v>
                </c:pt>
              </c:numCache>
            </c:numRef>
          </c:val>
          <c:extLst>
            <c:ext xmlns:c16="http://schemas.microsoft.com/office/drawing/2014/chart" uri="{C3380CC4-5D6E-409C-BE32-E72D297353CC}">
              <c16:uniqueId val="{00000004-5C85-44E4-8712-F769AFC53BE1}"/>
            </c:ext>
          </c:extLst>
        </c:ser>
        <c:dLbls>
          <c:showLegendKey val="0"/>
          <c:showVal val="0"/>
          <c:showCatName val="0"/>
          <c:showSerName val="0"/>
          <c:showPercent val="0"/>
          <c:showBubbleSize val="0"/>
        </c:dLbls>
        <c:gapWidth val="50"/>
        <c:overlap val="100"/>
        <c:axId val="105780607"/>
        <c:axId val="105781439"/>
      </c:barChart>
      <c:catAx>
        <c:axId val="105780607"/>
        <c:scaling>
          <c:orientation val="maxMin"/>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5781439"/>
        <c:crosses val="autoZero"/>
        <c:auto val="1"/>
        <c:lblAlgn val="ctr"/>
        <c:lblOffset val="100"/>
        <c:noMultiLvlLbl val="0"/>
      </c:catAx>
      <c:valAx>
        <c:axId val="105781439"/>
        <c:scaling>
          <c:orientation val="minMax"/>
          <c:max val="43255"/>
          <c:min val="43171"/>
        </c:scaling>
        <c:delete val="0"/>
        <c:axPos val="b"/>
        <c:numFmt formatCode="[$-C0A]d\-mmm;@"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5780607"/>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07/05/2018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07/05/2018</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s-ES" dirty="0"/>
              <a:t>Aplicación destinada a la centralización de datos de jornadas deportivas (tiempos, categoría, prueba, etc.) para su posterior generación de informes dependiendo de los criterios que indique el usuario. Para la realización de este proyecto se utilizara un ciclo de vida en espiral.</a:t>
            </a:r>
          </a:p>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4</a:t>
            </a:fld>
            <a:endParaRPr lang="es-ES" noProof="0" dirty="0"/>
          </a:p>
        </p:txBody>
      </p:sp>
    </p:spTree>
    <p:extLst>
      <p:ext uri="{BB962C8B-B14F-4D97-AF65-F5344CB8AC3E}">
        <p14:creationId xmlns:p14="http://schemas.microsoft.com/office/powerpoint/2010/main" val="399877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5</a:t>
            </a:fld>
            <a:endParaRPr lang="es-ES" noProof="0" dirty="0"/>
          </a:p>
        </p:txBody>
      </p:sp>
    </p:spTree>
    <p:extLst>
      <p:ext uri="{BB962C8B-B14F-4D97-AF65-F5344CB8AC3E}">
        <p14:creationId xmlns:p14="http://schemas.microsoft.com/office/powerpoint/2010/main" val="1379772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9</a:t>
            </a:fld>
            <a:endParaRPr lang="es-ES" noProof="0" dirty="0"/>
          </a:p>
        </p:txBody>
      </p:sp>
    </p:spTree>
    <p:extLst>
      <p:ext uri="{BB962C8B-B14F-4D97-AF65-F5344CB8AC3E}">
        <p14:creationId xmlns:p14="http://schemas.microsoft.com/office/powerpoint/2010/main" val="3606278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15</a:t>
            </a:fld>
            <a:endParaRPr lang="es-ES" dirty="0"/>
          </a:p>
        </p:txBody>
      </p:sp>
    </p:spTree>
    <p:extLst>
      <p:ext uri="{BB962C8B-B14F-4D97-AF65-F5344CB8AC3E}">
        <p14:creationId xmlns:p14="http://schemas.microsoft.com/office/powerpoint/2010/main" val="2121317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editar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07/05/2018</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07/05/2018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07/05/2018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07/05/2018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Editar el estilo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07/05/2018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07/05/2018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el estilo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el estilo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07/05/2018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07/05/2018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07/05/2018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el estilo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07/05/2018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el estilo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07/05/2018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07/05/2018</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HPOffice/PhpSpreadsheet" TargetMode="External"/><Relationship Id="rId2" Type="http://schemas.openxmlformats.org/officeDocument/2006/relationships/hyperlink" Target="http://php.net/manual/es/language.oop5.php" TargetMode="External"/><Relationship Id="rId1" Type="http://schemas.openxmlformats.org/officeDocument/2006/relationships/slideLayout" Target="../slideLayouts/slideLayout2.xml"/><Relationship Id="rId6" Type="http://schemas.openxmlformats.org/officeDocument/2006/relationships/hyperlink" Target="https://getcomposer.org/doc/00-intro.md" TargetMode="External"/><Relationship Id="rId5" Type="http://schemas.openxmlformats.org/officeDocument/2006/relationships/hyperlink" Target="http://www.fpdf.org/" TargetMode="External"/><Relationship Id="rId4" Type="http://schemas.openxmlformats.org/officeDocument/2006/relationships/hyperlink" Target="http://php.net/manual/es/book.pdo.ph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5000">
              <a:schemeClr val="bg2">
                <a:tint val="100000"/>
                <a:shade val="30000"/>
                <a:satMod val="100000"/>
              </a:schemeClr>
            </a:gs>
            <a:gs pos="2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625176" y="909588"/>
            <a:ext cx="8735325" cy="1012566"/>
          </a:xfrm>
        </p:spPr>
        <p:txBody>
          <a:bodyPr rtlCol="0"/>
          <a:lstStyle/>
          <a:p>
            <a:r>
              <a:rPr lang="es-ES" dirty="0"/>
              <a:t>Generador de informes RFESS</a:t>
            </a:r>
          </a:p>
        </p:txBody>
      </p:sp>
      <p:sp>
        <p:nvSpPr>
          <p:cNvPr id="5" name="Subtítulo 4"/>
          <p:cNvSpPr>
            <a:spLocks noGrp="1"/>
          </p:cNvSpPr>
          <p:nvPr>
            <p:ph type="subTitle" idx="1"/>
          </p:nvPr>
        </p:nvSpPr>
        <p:spPr>
          <a:xfrm>
            <a:off x="1625176" y="2084655"/>
            <a:ext cx="8735325" cy="668784"/>
          </a:xfrm>
        </p:spPr>
        <p:txBody>
          <a:bodyPr rtlCol="0"/>
          <a:lstStyle/>
          <a:p>
            <a:pPr rtl="0"/>
            <a:r>
              <a:rPr lang="es-ES" dirty="0"/>
              <a:t>Proyecto de integración</a:t>
            </a:r>
          </a:p>
        </p:txBody>
      </p:sp>
      <p:sp>
        <p:nvSpPr>
          <p:cNvPr id="3" name="CuadroTexto 2"/>
          <p:cNvSpPr txBox="1"/>
          <p:nvPr/>
        </p:nvSpPr>
        <p:spPr>
          <a:xfrm>
            <a:off x="7462564" y="5517232"/>
            <a:ext cx="4608512" cy="1200329"/>
          </a:xfrm>
          <a:prstGeom prst="rect">
            <a:avLst/>
          </a:prstGeom>
          <a:noFill/>
        </p:spPr>
        <p:txBody>
          <a:bodyPr wrap="square" rtlCol="0">
            <a:spAutoFit/>
          </a:bodyPr>
          <a:lstStyle/>
          <a:p>
            <a:pPr algn="r"/>
            <a:r>
              <a:rPr lang="es-ES" dirty="0"/>
              <a:t>Carlos Marrero Ramos</a:t>
            </a:r>
          </a:p>
          <a:p>
            <a:pPr algn="r"/>
            <a:r>
              <a:rPr lang="es-ES" dirty="0"/>
              <a:t>Cristo M. Estévez Hernández</a:t>
            </a:r>
          </a:p>
          <a:p>
            <a:pPr algn="r"/>
            <a:r>
              <a:rPr lang="es-ES" dirty="0"/>
              <a:t>María Elvira Rodríguez Luis</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387" y="2968169"/>
            <a:ext cx="3974902" cy="2381907"/>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pic>
        <p:nvPicPr>
          <p:cNvPr id="3" name="Picture 2" descr="DFD_NIVEL_0"/>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t="4200" r="11801" b="43301"/>
          <a:stretch/>
        </p:blipFill>
        <p:spPr bwMode="auto">
          <a:xfrm>
            <a:off x="1053852" y="980728"/>
            <a:ext cx="9193981" cy="4104456"/>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1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pic>
        <p:nvPicPr>
          <p:cNvPr id="2" name="Picture 4" descr="DFD_NIVEL_1"/>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b="12851"/>
          <a:stretch/>
        </p:blipFill>
        <p:spPr bwMode="auto">
          <a:xfrm>
            <a:off x="1773932" y="404664"/>
            <a:ext cx="9144000" cy="5976664"/>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25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cap="all" spc="200" dirty="0">
                <a:solidFill>
                  <a:schemeClr val="accent1"/>
                </a:solidFill>
                <a:latin typeface="+mn-lt"/>
                <a:ea typeface="+mn-ea"/>
                <a:cs typeface="+mn-cs"/>
              </a:rPr>
              <a:t>Diagrama Entidad Relación (Alternativa)</a:t>
            </a:r>
          </a:p>
        </p:txBody>
      </p:sp>
      <p:pic>
        <p:nvPicPr>
          <p:cNvPr id="4" name="Imagen 3">
            <a:extLst>
              <a:ext uri="{FF2B5EF4-FFF2-40B4-BE49-F238E27FC236}">
                <a16:creationId xmlns:a16="http://schemas.microsoft.com/office/drawing/2014/main" id="{8C16B2A7-E68E-4ED2-BEF1-CAF62519C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2420888"/>
            <a:ext cx="10009112" cy="2639177"/>
          </a:xfrm>
          <a:prstGeom prst="rect">
            <a:avLst/>
          </a:prstGeom>
        </p:spPr>
      </p:pic>
    </p:spTree>
    <p:extLst>
      <p:ext uri="{BB962C8B-B14F-4D97-AF65-F5344CB8AC3E}">
        <p14:creationId xmlns:p14="http://schemas.microsoft.com/office/powerpoint/2010/main" val="319406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cap="all" spc="200" dirty="0">
                <a:solidFill>
                  <a:schemeClr val="accent1"/>
                </a:solidFill>
                <a:latin typeface="+mn-lt"/>
                <a:ea typeface="+mn-ea"/>
                <a:cs typeface="+mn-cs"/>
              </a:rPr>
              <a:t>Diagrama de Casos de Uso</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084" y="2132856"/>
            <a:ext cx="6019268" cy="3195414"/>
          </a:xfrm>
          <a:prstGeom prst="rect">
            <a:avLst/>
          </a:prstGeom>
        </p:spPr>
      </p:pic>
    </p:spTree>
    <p:extLst>
      <p:ext uri="{BB962C8B-B14F-4D97-AF65-F5344CB8AC3E}">
        <p14:creationId xmlns:p14="http://schemas.microsoft.com/office/powerpoint/2010/main" val="40761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01924" y="2852936"/>
            <a:ext cx="8938472" cy="1473128"/>
          </a:xfrm>
        </p:spPr>
        <p:txBody>
          <a:bodyPr>
            <a:normAutofit/>
          </a:bodyPr>
          <a:lstStyle/>
          <a:p>
            <a:r>
              <a:rPr lang="es-ES" sz="4800" b="1" cap="all" spc="200" dirty="0">
                <a:latin typeface="+mn-lt"/>
                <a:ea typeface="+mn-ea"/>
                <a:cs typeface="+mn-cs"/>
              </a:rPr>
              <a:t>Desarrollo del proyecto</a:t>
            </a:r>
          </a:p>
        </p:txBody>
      </p:sp>
    </p:spTree>
    <p:extLst>
      <p:ext uri="{BB962C8B-B14F-4D97-AF65-F5344CB8AC3E}">
        <p14:creationId xmlns:p14="http://schemas.microsoft.com/office/powerpoint/2010/main" val="196456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7" name="Título 6"/>
          <p:cNvSpPr>
            <a:spLocks noGrp="1"/>
          </p:cNvSpPr>
          <p:nvPr>
            <p:ph type="title"/>
          </p:nvPr>
        </p:nvSpPr>
        <p:spPr>
          <a:xfrm>
            <a:off x="1218883" y="274637"/>
            <a:ext cx="10360501" cy="994123"/>
          </a:xfrm>
        </p:spPr>
        <p:txBody>
          <a:bodyPr rtlCol="0"/>
          <a:lstStyle/>
          <a:p>
            <a:pPr algn="ctr" rtl="0"/>
            <a:r>
              <a:rPr lang="es-ES" b="1" cap="all" spc="200" dirty="0">
                <a:solidFill>
                  <a:schemeClr val="accent1"/>
                </a:solidFill>
                <a:latin typeface="+mn-lt"/>
                <a:ea typeface="+mn-ea"/>
                <a:cs typeface="+mn-cs"/>
              </a:rPr>
              <a:t>Cronograma</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810019313"/>
              </p:ext>
            </p:extLst>
          </p:nvPr>
        </p:nvGraphicFramePr>
        <p:xfrm>
          <a:off x="1125860" y="1498600"/>
          <a:ext cx="10453365" cy="48827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b="1" cap="all" spc="200" dirty="0">
                <a:solidFill>
                  <a:schemeClr val="accent1"/>
                </a:solidFill>
                <a:latin typeface="+mn-lt"/>
                <a:ea typeface="+mn-ea"/>
                <a:cs typeface="+mn-cs"/>
              </a:rPr>
              <a:t>Modificaciones del proyecto</a:t>
            </a:r>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335936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800" b="1" cap="all" spc="200" dirty="0">
                <a:latin typeface="+mn-lt"/>
                <a:ea typeface="+mn-ea"/>
                <a:cs typeface="+mn-cs"/>
              </a:rPr>
              <a:t>Bibliografía</a:t>
            </a:r>
          </a:p>
        </p:txBody>
      </p:sp>
      <p:sp>
        <p:nvSpPr>
          <p:cNvPr id="3" name="Marcador de contenido 2"/>
          <p:cNvSpPr>
            <a:spLocks noGrp="1"/>
          </p:cNvSpPr>
          <p:nvPr>
            <p:ph idx="1"/>
          </p:nvPr>
        </p:nvSpPr>
        <p:spPr/>
        <p:txBody>
          <a:bodyPr/>
          <a:lstStyle/>
          <a:p>
            <a:r>
              <a:rPr lang="es-ES" dirty="0">
                <a:hlinkClick r:id="rId2"/>
              </a:rPr>
              <a:t>http://php.net/manual/es/language.oop5.php</a:t>
            </a:r>
            <a:endParaRPr lang="es-ES" dirty="0"/>
          </a:p>
          <a:p>
            <a:r>
              <a:rPr lang="es-ES" dirty="0">
                <a:hlinkClick r:id="rId3"/>
              </a:rPr>
              <a:t>https://github.com/PHPOffice/PhpSpreadsheet</a:t>
            </a:r>
            <a:endParaRPr lang="es-ES" dirty="0"/>
          </a:p>
          <a:p>
            <a:r>
              <a:rPr lang="es-ES" dirty="0">
                <a:hlinkClick r:id="rId4"/>
              </a:rPr>
              <a:t>http://php.net/manual/es/book.pdo.php</a:t>
            </a:r>
            <a:endParaRPr lang="es-ES" dirty="0"/>
          </a:p>
          <a:p>
            <a:r>
              <a:rPr lang="es-ES" dirty="0">
                <a:hlinkClick r:id="rId5"/>
              </a:rPr>
              <a:t>http://www.fpdf.org/</a:t>
            </a:r>
            <a:endParaRPr lang="es-ES" dirty="0"/>
          </a:p>
          <a:p>
            <a:r>
              <a:rPr lang="es-ES" dirty="0">
                <a:hlinkClick r:id="rId6"/>
              </a:rPr>
              <a:t>https://getcomposer.org/doc/00-intro.md</a:t>
            </a:r>
            <a:endParaRPr lang="es-ES" dirty="0"/>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141644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a:r>
              <a:rPr lang="es-ES" sz="4800" b="1" cap="all" spc="200" dirty="0">
                <a:solidFill>
                  <a:schemeClr val="accent1"/>
                </a:solidFill>
                <a:latin typeface="+mn-lt"/>
                <a:ea typeface="+mn-ea"/>
                <a:cs typeface="+mn-cs"/>
              </a:rPr>
              <a:t>Índice</a:t>
            </a:r>
          </a:p>
        </p:txBody>
      </p:sp>
      <p:sp>
        <p:nvSpPr>
          <p:cNvPr id="14" name="Marcador de posición de contenido 13"/>
          <p:cNvSpPr>
            <a:spLocks noGrp="1"/>
          </p:cNvSpPr>
          <p:nvPr>
            <p:ph idx="1"/>
          </p:nvPr>
        </p:nvSpPr>
        <p:spPr/>
        <p:txBody>
          <a:bodyPr rtlCol="0"/>
          <a:lstStyle/>
          <a:p>
            <a:pPr rtl="0"/>
            <a:r>
              <a:rPr lang="es-ES" dirty="0"/>
              <a:t>Introducción</a:t>
            </a:r>
          </a:p>
          <a:p>
            <a:pPr rtl="0"/>
            <a:r>
              <a:rPr lang="es-ES" dirty="0"/>
              <a:t>Ciclo de vida</a:t>
            </a:r>
          </a:p>
          <a:p>
            <a:pPr rtl="0"/>
            <a:r>
              <a:rPr lang="es-ES" dirty="0"/>
              <a:t>Ámbito</a:t>
            </a:r>
          </a:p>
          <a:p>
            <a:pPr rtl="0"/>
            <a:r>
              <a:rPr lang="es-ES" dirty="0"/>
              <a:t>Especificación de requisitos</a:t>
            </a:r>
          </a:p>
          <a:p>
            <a:pPr rtl="0"/>
            <a:r>
              <a:rPr lang="es-ES" dirty="0"/>
              <a:t>Diagrama de Flujo de Datos (DFD)</a:t>
            </a:r>
          </a:p>
          <a:p>
            <a:pPr rtl="0"/>
            <a:r>
              <a:rPr lang="es-ES" dirty="0"/>
              <a:t>Diagrama Entidad-Relación (E/R)</a:t>
            </a:r>
          </a:p>
          <a:p>
            <a:pPr rtl="0"/>
            <a:r>
              <a:rPr lang="es-ES" dirty="0"/>
              <a:t>Casos de Uso</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37939" y="620688"/>
            <a:ext cx="10360501" cy="1223963"/>
          </a:xfrm>
        </p:spPr>
        <p:txBody>
          <a:bodyPr/>
          <a:lstStyle/>
          <a:p>
            <a:r>
              <a:rPr lang="es-ES" sz="4800" b="1" cap="all" spc="200" dirty="0">
                <a:solidFill>
                  <a:schemeClr val="accent1"/>
                </a:solidFill>
                <a:latin typeface="+mn-lt"/>
                <a:ea typeface="+mn-ea"/>
                <a:cs typeface="+mn-cs"/>
              </a:rPr>
              <a:t>Introducción</a:t>
            </a:r>
          </a:p>
        </p:txBody>
      </p:sp>
      <p:sp>
        <p:nvSpPr>
          <p:cNvPr id="3" name="Marcador de contenido 2"/>
          <p:cNvSpPr>
            <a:spLocks noGrp="1"/>
          </p:cNvSpPr>
          <p:nvPr>
            <p:ph idx="1"/>
          </p:nvPr>
        </p:nvSpPr>
        <p:spPr>
          <a:xfrm>
            <a:off x="1218883" y="2420887"/>
            <a:ext cx="10360501" cy="3743181"/>
          </a:xfrm>
        </p:spPr>
        <p:txBody>
          <a:bodyPr/>
          <a:lstStyle/>
          <a:p>
            <a:pPr marL="0" indent="0">
              <a:buNone/>
            </a:pPr>
            <a:r>
              <a:rPr lang="es-ES" dirty="0"/>
              <a:t>El proyecto de integración consiste en una aplicación web, que genera informes de las competiciones a partir de ficheros Excel para la RFESS (Real Federación Española de Salvamento y Socorrismo).</a:t>
            </a:r>
          </a:p>
        </p:txBody>
      </p:sp>
    </p:spTree>
    <p:extLst>
      <p:ext uri="{BB962C8B-B14F-4D97-AF65-F5344CB8AC3E}">
        <p14:creationId xmlns:p14="http://schemas.microsoft.com/office/powerpoint/2010/main" val="378243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05880" y="620688"/>
            <a:ext cx="10360501" cy="1223963"/>
          </a:xfrm>
        </p:spPr>
        <p:txBody>
          <a:bodyPr/>
          <a:lstStyle/>
          <a:p>
            <a:pPr algn="ctr"/>
            <a:r>
              <a:rPr lang="es-ES" sz="4800" b="1" cap="all" spc="200" dirty="0">
                <a:solidFill>
                  <a:schemeClr val="accent1"/>
                </a:solidFill>
                <a:latin typeface="+mn-lt"/>
                <a:ea typeface="+mn-ea"/>
                <a:cs typeface="+mn-cs"/>
              </a:rPr>
              <a:t>Ámbito</a:t>
            </a:r>
            <a:r>
              <a:rPr lang="es-ES" dirty="0"/>
              <a:t> </a:t>
            </a:r>
            <a:r>
              <a:rPr lang="es-ES" sz="4800" b="1" cap="all" spc="200" dirty="0">
                <a:solidFill>
                  <a:schemeClr val="accent1"/>
                </a:solidFill>
                <a:latin typeface="+mn-lt"/>
                <a:ea typeface="+mn-ea"/>
                <a:cs typeface="+mn-cs"/>
              </a:rPr>
              <a:t>y ciclo de vida</a:t>
            </a:r>
          </a:p>
        </p:txBody>
      </p:sp>
      <p:sp>
        <p:nvSpPr>
          <p:cNvPr id="3" name="Marcador de contenido 2"/>
          <p:cNvSpPr>
            <a:spLocks noGrp="1"/>
          </p:cNvSpPr>
          <p:nvPr>
            <p:ph sz="half" idx="1"/>
          </p:nvPr>
        </p:nvSpPr>
        <p:spPr>
          <a:xfrm>
            <a:off x="1205881" y="2420888"/>
            <a:ext cx="10360501" cy="2730232"/>
          </a:xfrm>
        </p:spPr>
        <p:txBody>
          <a:bodyPr/>
          <a:lstStyle/>
          <a:p>
            <a:r>
              <a:rPr lang="es-ES" dirty="0"/>
              <a:t>Centralización de datos de jornadas deportivas</a:t>
            </a:r>
          </a:p>
          <a:p>
            <a:r>
              <a:rPr lang="es-ES" dirty="0"/>
              <a:t>Generación de informes</a:t>
            </a:r>
          </a:p>
          <a:p>
            <a:r>
              <a:rPr lang="es-ES" dirty="0"/>
              <a:t>Ciclo de vida en espiral</a:t>
            </a:r>
          </a:p>
        </p:txBody>
      </p:sp>
    </p:spTree>
    <p:extLst>
      <p:ext uri="{BB962C8B-B14F-4D97-AF65-F5344CB8AC3E}">
        <p14:creationId xmlns:p14="http://schemas.microsoft.com/office/powerpoint/2010/main" val="63972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29916" y="3068960"/>
            <a:ext cx="9505056" cy="1185096"/>
          </a:xfrm>
        </p:spPr>
        <p:txBody>
          <a:bodyPr rtlCol="0">
            <a:noAutofit/>
          </a:bodyPr>
          <a:lstStyle/>
          <a:p>
            <a:r>
              <a:rPr lang="es-ES" sz="4800" b="1" cap="all" spc="200" dirty="0">
                <a:latin typeface="+mn-lt"/>
                <a:ea typeface="+mn-ea"/>
                <a:cs typeface="+mn-cs"/>
              </a:rPr>
              <a:t>Especificación</a:t>
            </a:r>
            <a:r>
              <a:rPr lang="es-ES" sz="9600" b="1" cap="all" spc="200" dirty="0"/>
              <a:t> </a:t>
            </a:r>
            <a:r>
              <a:rPr lang="es-ES" sz="4800" b="1" cap="all" spc="200" dirty="0">
                <a:latin typeface="+mn-lt"/>
                <a:ea typeface="+mn-ea"/>
                <a:cs typeface="+mn-cs"/>
              </a:rPr>
              <a:t>de requisitos</a:t>
            </a:r>
          </a:p>
        </p:txBody>
      </p:sp>
    </p:spTree>
    <p:extLst>
      <p:ext uri="{BB962C8B-B14F-4D97-AF65-F5344CB8AC3E}">
        <p14:creationId xmlns:p14="http://schemas.microsoft.com/office/powerpoint/2010/main" val="389021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del usuario</a:t>
            </a:r>
          </a:p>
        </p:txBody>
      </p:sp>
      <p:sp>
        <p:nvSpPr>
          <p:cNvPr id="4" name="Marcador de contenido 3"/>
          <p:cNvSpPr>
            <a:spLocks noGrp="1"/>
          </p:cNvSpPr>
          <p:nvPr>
            <p:ph sz="half" idx="2"/>
          </p:nvPr>
        </p:nvSpPr>
        <p:spPr>
          <a:xfrm>
            <a:off x="1413904" y="2276872"/>
            <a:ext cx="10165480" cy="3240360"/>
          </a:xfrm>
        </p:spPr>
        <p:txBody>
          <a:bodyPr/>
          <a:lstStyle/>
          <a:p>
            <a:r>
              <a:rPr lang="es-ES" dirty="0"/>
              <a:t>Aplicación web .</a:t>
            </a:r>
          </a:p>
          <a:p>
            <a:r>
              <a:rPr lang="es-ES" dirty="0"/>
              <a:t>Cargará los datos de un fichero “Excel”.</a:t>
            </a:r>
          </a:p>
          <a:p>
            <a:r>
              <a:rPr lang="es-ES" dirty="0"/>
              <a:t>Número de participantes a puntuar de un equipo.</a:t>
            </a:r>
          </a:p>
          <a:p>
            <a:r>
              <a:rPr lang="es-ES" dirty="0"/>
              <a:t>Bloqueo de puntos o no.</a:t>
            </a:r>
          </a:p>
          <a:p>
            <a:r>
              <a:rPr lang="es-ES" dirty="0"/>
              <a:t>Puntuación de cada puesto.</a:t>
            </a:r>
          </a:p>
        </p:txBody>
      </p:sp>
    </p:spTree>
    <p:extLst>
      <p:ext uri="{BB962C8B-B14F-4D97-AF65-F5344CB8AC3E}">
        <p14:creationId xmlns:p14="http://schemas.microsoft.com/office/powerpoint/2010/main" val="225689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del usuario</a:t>
            </a:r>
          </a:p>
        </p:txBody>
      </p:sp>
      <p:sp>
        <p:nvSpPr>
          <p:cNvPr id="4" name="Marcador de contenido 3"/>
          <p:cNvSpPr>
            <a:spLocks noGrp="1"/>
          </p:cNvSpPr>
          <p:nvPr>
            <p:ph sz="half" idx="2"/>
          </p:nvPr>
        </p:nvSpPr>
        <p:spPr>
          <a:xfrm>
            <a:off x="1413904" y="2564904"/>
            <a:ext cx="10165480" cy="3240360"/>
          </a:xfrm>
        </p:spPr>
        <p:txBody>
          <a:bodyPr/>
          <a:lstStyle/>
          <a:p>
            <a:r>
              <a:rPr lang="es-ES" dirty="0"/>
              <a:t>Indica comienzo y fin de una temporada.</a:t>
            </a:r>
          </a:p>
          <a:p>
            <a:r>
              <a:rPr lang="es-ES" dirty="0"/>
              <a:t>Generar informes por categoría, clasificados por genero, prueba y temporada de la competición.</a:t>
            </a:r>
          </a:p>
          <a:p>
            <a:r>
              <a:rPr lang="es-ES" dirty="0"/>
              <a:t> Generar informes por clubes dependiendo de su categoría y clasificados por puntos totales y temporada de la competición.</a:t>
            </a:r>
          </a:p>
          <a:p>
            <a:endParaRPr lang="es-ES" dirty="0"/>
          </a:p>
        </p:txBody>
      </p:sp>
    </p:spTree>
    <p:extLst>
      <p:ext uri="{BB962C8B-B14F-4D97-AF65-F5344CB8AC3E}">
        <p14:creationId xmlns:p14="http://schemas.microsoft.com/office/powerpoint/2010/main" val="253853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413904" y="548680"/>
            <a:ext cx="10165480" cy="914400"/>
          </a:xfrm>
        </p:spPr>
        <p:txBody>
          <a:bodyPr>
            <a:normAutofit/>
          </a:bodyPr>
          <a:lstStyle/>
          <a:p>
            <a:pPr algn="ctr"/>
            <a:r>
              <a:rPr lang="es-ES" sz="3600" b="1" dirty="0"/>
              <a:t>Requisitos Técnicos</a:t>
            </a:r>
          </a:p>
        </p:txBody>
      </p:sp>
      <p:sp>
        <p:nvSpPr>
          <p:cNvPr id="4" name="Marcador de contenido 3"/>
          <p:cNvSpPr>
            <a:spLocks noGrp="1"/>
          </p:cNvSpPr>
          <p:nvPr>
            <p:ph sz="half" idx="2"/>
          </p:nvPr>
        </p:nvSpPr>
        <p:spPr>
          <a:xfrm>
            <a:off x="1413904" y="1844824"/>
            <a:ext cx="10165480" cy="4543400"/>
          </a:xfrm>
        </p:spPr>
        <p:txBody>
          <a:bodyPr/>
          <a:lstStyle/>
          <a:p>
            <a:pPr marL="0" indent="0">
              <a:buNone/>
            </a:pPr>
            <a:r>
              <a:rPr lang="es-ES" dirty="0"/>
              <a:t>Para la implementación de dicho programa se utilizará:</a:t>
            </a:r>
          </a:p>
          <a:p>
            <a:pPr lvl="1"/>
            <a:r>
              <a:rPr lang="es-ES" sz="2800" dirty="0"/>
              <a:t>HTML5.</a:t>
            </a:r>
          </a:p>
          <a:p>
            <a:pPr lvl="1"/>
            <a:r>
              <a:rPr lang="es-ES" sz="2800" dirty="0"/>
              <a:t>CSS3.</a:t>
            </a:r>
          </a:p>
          <a:p>
            <a:pPr lvl="1"/>
            <a:r>
              <a:rPr lang="es-ES" sz="2800" dirty="0"/>
              <a:t>JavaScript.</a:t>
            </a:r>
          </a:p>
          <a:p>
            <a:pPr lvl="1"/>
            <a:r>
              <a:rPr lang="es-ES" sz="2800" dirty="0"/>
              <a:t>PHP.</a:t>
            </a:r>
          </a:p>
          <a:p>
            <a:pPr lvl="1"/>
            <a:r>
              <a:rPr lang="es-ES" sz="2800" dirty="0"/>
              <a:t>Base de datos </a:t>
            </a:r>
            <a:r>
              <a:rPr lang="es-ES" sz="2800" dirty="0" err="1"/>
              <a:t>MySQL</a:t>
            </a:r>
            <a:r>
              <a:rPr lang="es-ES" sz="2800" dirty="0"/>
              <a:t>.</a:t>
            </a:r>
          </a:p>
          <a:p>
            <a:pPr lvl="1"/>
            <a:r>
              <a:rPr lang="es-ES" sz="2800" dirty="0"/>
              <a:t>PDO.</a:t>
            </a:r>
          </a:p>
          <a:p>
            <a:pPr lvl="1"/>
            <a:r>
              <a:rPr lang="es-ES" sz="2800" dirty="0"/>
              <a:t>Servidor web (local o remoto).</a:t>
            </a:r>
          </a:p>
          <a:p>
            <a:endParaRPr lang="es-ES" dirty="0"/>
          </a:p>
        </p:txBody>
      </p:sp>
    </p:spTree>
    <p:extLst>
      <p:ext uri="{BB962C8B-B14F-4D97-AF65-F5344CB8AC3E}">
        <p14:creationId xmlns:p14="http://schemas.microsoft.com/office/powerpoint/2010/main" val="91592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29000">
              <a:schemeClr val="bg2">
                <a:tint val="100000"/>
                <a:shade val="30000"/>
                <a:satMod val="100000"/>
              </a:schemeClr>
            </a:gs>
            <a:gs pos="6000">
              <a:schemeClr val="bg2">
                <a:tint val="100000"/>
                <a:shade val="30000"/>
                <a:satMod val="100000"/>
              </a:schemeClr>
            </a:gs>
          </a:gsLst>
          <a:lin ang="3600000" scaled="0"/>
          <a:tileRect/>
        </a:grad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29916" y="3284984"/>
            <a:ext cx="8938472" cy="1185096"/>
          </a:xfrm>
        </p:spPr>
        <p:txBody>
          <a:bodyPr rtlCol="0">
            <a:normAutofit/>
          </a:bodyPr>
          <a:lstStyle/>
          <a:p>
            <a:r>
              <a:rPr lang="es-ES" sz="4800" b="1" cap="all" spc="200" dirty="0">
                <a:latin typeface="+mn-lt"/>
                <a:ea typeface="+mn-ea"/>
                <a:cs typeface="+mn-cs"/>
              </a:rPr>
              <a:t>Diagrama de Flujo de Datos</a:t>
            </a:r>
          </a:p>
        </p:txBody>
      </p:sp>
    </p:spTree>
    <p:extLst>
      <p:ext uri="{BB962C8B-B14F-4D97-AF65-F5344CB8AC3E}">
        <p14:creationId xmlns:p14="http://schemas.microsoft.com/office/powerpoint/2010/main" val="341840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662</TotalTime>
  <Words>354</Words>
  <Application>Microsoft Office PowerPoint</Application>
  <PresentationFormat>Personalizado</PresentationFormat>
  <Paragraphs>60</Paragraphs>
  <Slides>17</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Tecnología 16x9</vt:lpstr>
      <vt:lpstr>Generador de informes RFESS</vt:lpstr>
      <vt:lpstr>Índice</vt:lpstr>
      <vt:lpstr>Introducción</vt:lpstr>
      <vt:lpstr>Ámbito y ciclo de vida</vt:lpstr>
      <vt:lpstr>Especificación de requisitos</vt:lpstr>
      <vt:lpstr>Presentación de PowerPoint</vt:lpstr>
      <vt:lpstr>Presentación de PowerPoint</vt:lpstr>
      <vt:lpstr>Presentación de PowerPoint</vt:lpstr>
      <vt:lpstr>Diagrama de Flujo de Datos</vt:lpstr>
      <vt:lpstr>Presentación de PowerPoint</vt:lpstr>
      <vt:lpstr>Presentación de PowerPoint</vt:lpstr>
      <vt:lpstr>Diagrama Entidad Relación (Alternativa)</vt:lpstr>
      <vt:lpstr>Diagrama de Casos de Uso</vt:lpstr>
      <vt:lpstr>Desarrollo del proyecto</vt:lpstr>
      <vt:lpstr>Cronograma</vt:lpstr>
      <vt:lpstr>Modificaciones del proyecto</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Generador de informes RFESS</dc:title>
  <dc:creator>ElviraPC</dc:creator>
  <cp:lastModifiedBy>Xibhu</cp:lastModifiedBy>
  <cp:revision>51</cp:revision>
  <dcterms:created xsi:type="dcterms:W3CDTF">2018-04-30T16:51:30Z</dcterms:created>
  <dcterms:modified xsi:type="dcterms:W3CDTF">2018-05-07T18:31:17Z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