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 id="267" r:id="rId19"/>
    <p:sldId id="286" r:id="rId20"/>
    <p:sldId id="287" r:id="rId21"/>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0" autoAdjust="0"/>
    <p:restoredTop sz="84936" autoAdjust="0"/>
  </p:normalViewPr>
  <p:slideViewPr>
    <p:cSldViewPr>
      <p:cViewPr varScale="1">
        <p:scale>
          <a:sx n="63" d="100"/>
          <a:sy n="63" d="100"/>
        </p:scale>
        <p:origin x="78" y="306"/>
      </p:cViewPr>
      <p:guideLst>
        <p:guide orient="horz" pos="2160"/>
        <p:guide pos="3839"/>
      </p:guideLst>
    </p:cSldViewPr>
  </p:slideViewPr>
  <p:outlineViewPr>
    <p:cViewPr>
      <p:scale>
        <a:sx n="33" d="100"/>
        <a:sy n="33" d="100"/>
      </p:scale>
      <p:origin x="0" y="-4512"/>
    </p:cViewPr>
  </p:outlineViewPr>
  <p:notesTextViewPr>
    <p:cViewPr>
      <p:scale>
        <a:sx n="1" d="1"/>
        <a:sy n="1" d="1"/>
      </p:scale>
      <p:origin x="0" y="0"/>
    </p:cViewPr>
  </p:notesTextViewPr>
  <p:sorterViewPr>
    <p:cViewPr>
      <p:scale>
        <a:sx n="100" d="100"/>
        <a:sy n="100" d="100"/>
      </p:scale>
      <p:origin x="0" y="-3810"/>
    </p:cViewPr>
  </p:sorter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Hoja1!$C$1</c:f>
              <c:strCache>
                <c:ptCount val="1"/>
                <c:pt idx="0">
                  <c:v>FECHA FINAL</c:v>
                </c:pt>
              </c:strCache>
            </c:strRef>
          </c:tx>
          <c:spPr>
            <a:solidFill>
              <a:schemeClr val="accent2">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Hoja1!$C$2:$C$9</c:f>
              <c:numCache>
                <c:formatCode>m/d/yyyy</c:formatCode>
                <c:ptCount val="8"/>
                <c:pt idx="0">
                  <c:v>43172</c:v>
                </c:pt>
                <c:pt idx="1">
                  <c:v>43172</c:v>
                </c:pt>
                <c:pt idx="2">
                  <c:v>43173</c:v>
                </c:pt>
                <c:pt idx="3">
                  <c:v>43227</c:v>
                </c:pt>
                <c:pt idx="4">
                  <c:v>43212</c:v>
                </c:pt>
                <c:pt idx="5">
                  <c:v>43214</c:v>
                </c:pt>
                <c:pt idx="6">
                  <c:v>43227</c:v>
                </c:pt>
                <c:pt idx="7">
                  <c:v>43182</c:v>
                </c:pt>
              </c:numCache>
            </c:numRef>
          </c:val>
          <c:extLst>
            <c:ext xmlns:c16="http://schemas.microsoft.com/office/drawing/2014/chart" uri="{C3380CC4-5D6E-409C-BE32-E72D297353CC}">
              <c16:uniqueId val="{00000001-5C85-44E4-8712-F769AFC53BE1}"/>
            </c:ext>
          </c:extLst>
        </c:ser>
        <c:ser>
          <c:idx val="0"/>
          <c:order val="1"/>
          <c:tx>
            <c:strRef>
              <c:f>Hoja1!$E$1</c:f>
              <c:strCache>
                <c:ptCount val="1"/>
                <c:pt idx="0">
                  <c:v>Jornadas de trabajo</c:v>
                </c:pt>
              </c:strCache>
            </c:strRef>
          </c:tx>
          <c:spPr>
            <a:solidFill>
              <a:schemeClr val="accent1">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Hoja1!$E$2:$E$9</c:f>
              <c:numCache>
                <c:formatCode>General</c:formatCode>
                <c:ptCount val="8"/>
                <c:pt idx="0">
                  <c:v>1</c:v>
                </c:pt>
                <c:pt idx="1">
                  <c:v>1</c:v>
                </c:pt>
                <c:pt idx="2">
                  <c:v>1</c:v>
                </c:pt>
                <c:pt idx="3">
                  <c:v>1</c:v>
                </c:pt>
                <c:pt idx="4">
                  <c:v>1</c:v>
                </c:pt>
                <c:pt idx="5">
                  <c:v>5</c:v>
                </c:pt>
                <c:pt idx="6">
                  <c:v>12</c:v>
                </c:pt>
                <c:pt idx="7">
                  <c:v>8</c:v>
                </c:pt>
              </c:numCache>
            </c:numRef>
          </c:val>
          <c:extLst>
            <c:ext xmlns:c16="http://schemas.microsoft.com/office/drawing/2014/chart" uri="{C3380CC4-5D6E-409C-BE32-E72D297353CC}">
              <c16:uniqueId val="{00000004-5C85-44E4-8712-F769AFC53BE1}"/>
            </c:ext>
          </c:extLst>
        </c:ser>
        <c:dLbls>
          <c:showLegendKey val="0"/>
          <c:showVal val="0"/>
          <c:showCatName val="0"/>
          <c:showSerName val="0"/>
          <c:showPercent val="0"/>
          <c:showBubbleSize val="0"/>
        </c:dLbls>
        <c:gapWidth val="50"/>
        <c:overlap val="100"/>
        <c:axId val="105780607"/>
        <c:axId val="105781439"/>
      </c:barChart>
      <c:catAx>
        <c:axId val="105780607"/>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1439"/>
        <c:crosses val="autoZero"/>
        <c:auto val="1"/>
        <c:lblAlgn val="ctr"/>
        <c:lblOffset val="100"/>
        <c:noMultiLvlLbl val="0"/>
      </c:catAx>
      <c:valAx>
        <c:axId val="105781439"/>
        <c:scaling>
          <c:orientation val="minMax"/>
          <c:max val="43255"/>
          <c:min val="43171"/>
        </c:scaling>
        <c:delete val="0"/>
        <c:axPos val="b"/>
        <c:numFmt formatCode="[$-C0A]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0607"/>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10/05/2018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10/05/2018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21213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10/05/2018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10/05/2018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10/05/2018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10/05/2018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10/05/2018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10/05/2018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10/05/2018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10/05/2018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POffice/PhpSpreadsheet" TargetMode="External"/><Relationship Id="rId7" Type="http://schemas.openxmlformats.org/officeDocument/2006/relationships/hyperlink" Target="https://getcomposer.org/doc/00-intro.md" TargetMode="External"/><Relationship Id="rId2" Type="http://schemas.openxmlformats.org/officeDocument/2006/relationships/hyperlink" Target="https://github.com/Cristoto/FederacionInformes" TargetMode="External"/><Relationship Id="rId1" Type="http://schemas.openxmlformats.org/officeDocument/2006/relationships/slideLayout" Target="../slideLayouts/slideLayout2.xml"/><Relationship Id="rId6" Type="http://schemas.openxmlformats.org/officeDocument/2006/relationships/hyperlink" Target="http://www.fpdf.org/" TargetMode="External"/><Relationship Id="rId5" Type="http://schemas.openxmlformats.org/officeDocument/2006/relationships/hyperlink" Target="http://php.net/manual/es/book.pdo.php" TargetMode="External"/><Relationship Id="rId4" Type="http://schemas.openxmlformats.org/officeDocument/2006/relationships/hyperlink" Target="http://php.net/manual/es/language.oop5.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5000">
              <a:schemeClr val="bg2">
                <a:tint val="100000"/>
                <a:shade val="30000"/>
                <a:satMod val="100000"/>
              </a:schemeClr>
            </a:gs>
            <a:gs pos="2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909588"/>
            <a:ext cx="8735325" cy="1012566"/>
          </a:xfrm>
        </p:spPr>
        <p:txBody>
          <a:bodyPr rtlCol="0"/>
          <a:lstStyle/>
          <a:p>
            <a:r>
              <a:rPr lang="es-ES" dirty="0"/>
              <a:t>Generador de informes RFESS</a:t>
            </a:r>
          </a:p>
        </p:txBody>
      </p:sp>
      <p:sp>
        <p:nvSpPr>
          <p:cNvPr id="5" name="Subtítulo 4"/>
          <p:cNvSpPr>
            <a:spLocks noGrp="1"/>
          </p:cNvSpPr>
          <p:nvPr>
            <p:ph type="subTitle" idx="1"/>
          </p:nvPr>
        </p:nvSpPr>
        <p:spPr>
          <a:xfrm>
            <a:off x="1625176" y="2084655"/>
            <a:ext cx="8735325" cy="668784"/>
          </a:xfrm>
        </p:spPr>
        <p:txBody>
          <a:bodyPr rtlCol="0"/>
          <a:lstStyle/>
          <a:p>
            <a:pPr rtl="0"/>
            <a:r>
              <a:rPr lang="es-ES" dirty="0"/>
              <a:t>Proyecto de integración</a:t>
            </a:r>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a:t>Carlos Marrero Ramos</a:t>
            </a:r>
          </a:p>
          <a:p>
            <a:pPr algn="r"/>
            <a:r>
              <a:rPr lang="es-ES" dirty="0"/>
              <a:t>Cristo M. Estévez Hernández</a:t>
            </a:r>
          </a:p>
          <a:p>
            <a:pPr algn="r"/>
            <a:r>
              <a:rPr lang="es-ES" dirty="0"/>
              <a:t>María Elvira Rodríguez Luis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87" y="2968169"/>
            <a:ext cx="3974902" cy="23819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b="12851"/>
          <a:stretch/>
        </p:blipFill>
        <p:spPr bwMode="auto">
          <a:xfrm>
            <a:off x="1773932"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Entidad Relación (Alternativa)</a:t>
            </a:r>
          </a:p>
        </p:txBody>
      </p:sp>
      <p:pic>
        <p:nvPicPr>
          <p:cNvPr id="4" name="Imagen 3">
            <a:extLst>
              <a:ext uri="{FF2B5EF4-FFF2-40B4-BE49-F238E27FC236}">
                <a16:creationId xmlns:a16="http://schemas.microsoft.com/office/drawing/2014/main" id="{8C16B2A7-E68E-4ED2-BEF1-CAF62519C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420888"/>
            <a:ext cx="10009112" cy="2639177"/>
          </a:xfrm>
          <a:prstGeom prst="rect">
            <a:avLst/>
          </a:prstGeom>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de Casos de Uso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2132856"/>
            <a:ext cx="6019268" cy="3195414"/>
          </a:xfrm>
          <a:prstGeom prst="rect">
            <a:avLst/>
          </a:prstGeom>
        </p:spPr>
      </p:pic>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01924" y="2852936"/>
            <a:ext cx="8938472" cy="1473128"/>
          </a:xfrm>
        </p:spPr>
        <p:txBody>
          <a:bodyPr>
            <a:normAutofit/>
          </a:bodyPr>
          <a:lstStyle/>
          <a:p>
            <a:r>
              <a:rPr lang="es-ES" sz="4800" b="1" cap="all" spc="200" dirty="0">
                <a:latin typeface="+mn-lt"/>
                <a:ea typeface="+mn-ea"/>
                <a:cs typeface="+mn-cs"/>
              </a:rPr>
              <a:t>Desarrollo del proyecto</a:t>
            </a:r>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18883" y="274637"/>
            <a:ext cx="10360501" cy="994123"/>
          </a:xfrm>
        </p:spPr>
        <p:txBody>
          <a:bodyPr rtlCol="0"/>
          <a:lstStyle/>
          <a:p>
            <a:pPr algn="ctr" rtl="0"/>
            <a:r>
              <a:rPr lang="es-ES" b="1" cap="all" spc="200" dirty="0">
                <a:solidFill>
                  <a:schemeClr val="accent1"/>
                </a:solidFill>
                <a:latin typeface="+mn-lt"/>
                <a:ea typeface="+mn-ea"/>
                <a:cs typeface="+mn-cs"/>
              </a:rPr>
              <a:t>Cronograma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642782569"/>
              </p:ext>
            </p:extLst>
          </p:nvPr>
        </p:nvGraphicFramePr>
        <p:xfrm>
          <a:off x="1125860" y="1498600"/>
          <a:ext cx="10453365" cy="4882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cap="all" spc="200" dirty="0">
                <a:solidFill>
                  <a:schemeClr val="accent1"/>
                </a:solidFill>
                <a:latin typeface="+mn-lt"/>
                <a:ea typeface="+mn-ea"/>
                <a:cs typeface="+mn-cs"/>
              </a:rPr>
              <a:t>Modificaciones del proyecto</a:t>
            </a:r>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35936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cap="all" spc="200" dirty="0">
                <a:latin typeface="+mn-lt"/>
                <a:ea typeface="+mn-ea"/>
                <a:cs typeface="+mn-cs"/>
              </a:rPr>
              <a:t>Bibliografía</a:t>
            </a:r>
          </a:p>
        </p:txBody>
      </p:sp>
      <p:sp>
        <p:nvSpPr>
          <p:cNvPr id="3" name="Marcador de contenido 2"/>
          <p:cNvSpPr>
            <a:spLocks noGrp="1"/>
          </p:cNvSpPr>
          <p:nvPr>
            <p:ph idx="1"/>
          </p:nvPr>
        </p:nvSpPr>
        <p:spPr/>
        <p:txBody>
          <a:bodyPr/>
          <a:lstStyle/>
          <a:p>
            <a:r>
              <a:rPr lang="es-ES" dirty="0">
                <a:hlinkClick r:id="rId2"/>
              </a:rPr>
              <a:t>https://github.com/Cristoto/FederacionInformes</a:t>
            </a:r>
            <a:endParaRPr lang="es-ES" dirty="0"/>
          </a:p>
          <a:p>
            <a:r>
              <a:rPr lang="es-ES" dirty="0">
                <a:hlinkClick r:id="rId3"/>
              </a:rPr>
              <a:t>https://github.com/PHPOffice/PhpSpreadsheet</a:t>
            </a:r>
            <a:endParaRPr lang="es-ES" dirty="0"/>
          </a:p>
          <a:p>
            <a:r>
              <a:rPr lang="es-ES" dirty="0">
                <a:hlinkClick r:id="rId4"/>
              </a:rPr>
              <a:t>http://php.net/manual/es/language.oop5.php</a:t>
            </a:r>
            <a:endParaRPr lang="es-ES" dirty="0"/>
          </a:p>
          <a:p>
            <a:r>
              <a:rPr lang="es-ES" dirty="0">
                <a:hlinkClick r:id="rId5"/>
              </a:rPr>
              <a:t>http://php.net/manual/es/book.pdo.php</a:t>
            </a:r>
            <a:endParaRPr lang="es-ES" dirty="0"/>
          </a:p>
          <a:p>
            <a:r>
              <a:rPr lang="es-ES" dirty="0">
                <a:hlinkClick r:id="rId6"/>
              </a:rPr>
              <a:t>http://www.fpdf.org/</a:t>
            </a:r>
            <a:endParaRPr lang="es-ES" dirty="0"/>
          </a:p>
          <a:p>
            <a:r>
              <a:rPr lang="es-ES" dirty="0">
                <a:hlinkClick r:id="rId7"/>
              </a:rPr>
              <a:t>https://getcomposer.org/doc/00-intro.md</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416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sz="4800" b="1" cap="all" spc="200" dirty="0">
                <a:solidFill>
                  <a:schemeClr val="accent1"/>
                </a:solidFill>
                <a:latin typeface="+mn-lt"/>
                <a:ea typeface="+mn-ea"/>
                <a:cs typeface="+mn-cs"/>
              </a:rPr>
              <a:t>Índice</a:t>
            </a:r>
          </a:p>
        </p:txBody>
      </p:sp>
      <p:sp>
        <p:nvSpPr>
          <p:cNvPr id="5" name="Marcador de posición de contenido 13">
            <a:extLst>
              <a:ext uri="{FF2B5EF4-FFF2-40B4-BE49-F238E27FC236}">
                <a16:creationId xmlns:a16="http://schemas.microsoft.com/office/drawing/2014/main" id="{B106FA7A-A1D9-4A45-8324-BCC9E2B69932}"/>
              </a:ext>
            </a:extLst>
          </p:cNvPr>
          <p:cNvSpPr txBox="1">
            <a:spLocks/>
          </p:cNvSpPr>
          <p:nvPr/>
        </p:nvSpPr>
        <p:spPr>
          <a:xfrm>
            <a:off x="2061964" y="1772816"/>
            <a:ext cx="6336704" cy="4462272"/>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s-ES" dirty="0"/>
              <a:t>Introducción</a:t>
            </a:r>
          </a:p>
          <a:p>
            <a:r>
              <a:rPr lang="es-ES" dirty="0"/>
              <a:t>Ámbito y Ciclo de vida</a:t>
            </a:r>
          </a:p>
          <a:p>
            <a:r>
              <a:rPr lang="es-ES" dirty="0"/>
              <a:t>Especificación de requisitos</a:t>
            </a:r>
          </a:p>
          <a:p>
            <a:r>
              <a:rPr lang="es-ES" dirty="0"/>
              <a:t>Diagrama de Flujo de Datos (DFD)</a:t>
            </a:r>
          </a:p>
          <a:p>
            <a:r>
              <a:rPr lang="es-ES" dirty="0"/>
              <a:t>Diagrama Entidad-Relación (E/R)</a:t>
            </a:r>
          </a:p>
          <a:p>
            <a:r>
              <a:rPr lang="es-ES" dirty="0"/>
              <a:t>Casos de Uso</a:t>
            </a:r>
          </a:p>
          <a:p>
            <a:r>
              <a:rPr lang="es-ES" dirty="0"/>
              <a:t>Desarrollo del proyecto</a:t>
            </a:r>
          </a:p>
          <a:p>
            <a:r>
              <a:rPr lang="es-ES" dirty="0"/>
              <a:t>Bibliografía</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37939" y="620688"/>
            <a:ext cx="10360501" cy="1223963"/>
          </a:xfrm>
        </p:spPr>
        <p:txBody>
          <a:bodyPr/>
          <a:lstStyle/>
          <a:p>
            <a:r>
              <a:rPr lang="es-ES" sz="4800" b="1" cap="all" spc="200" dirty="0">
                <a:solidFill>
                  <a:schemeClr val="accent1"/>
                </a:solidFill>
                <a:latin typeface="+mn-lt"/>
                <a:ea typeface="+mn-ea"/>
                <a:cs typeface="+mn-cs"/>
              </a:rPr>
              <a:t>Introducción</a:t>
            </a:r>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a:t>El proyecto de integración consiste en una aplicación web, que genera informes de las competiciones a partir de ficheros </a:t>
            </a:r>
            <a:r>
              <a:rPr lang="es-ES" dirty="0" err="1"/>
              <a:t>Csv</a:t>
            </a:r>
            <a:r>
              <a:rPr lang="es-ES" dirty="0"/>
              <a:t> para la RFESS (Real Federación Española de Salvamento y 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5880" y="620688"/>
            <a:ext cx="10360501" cy="1223963"/>
          </a:xfrm>
        </p:spPr>
        <p:txBody>
          <a:bodyPr/>
          <a:lstStyle/>
          <a:p>
            <a:pPr algn="ctr"/>
            <a:r>
              <a:rPr lang="es-ES" sz="4800" b="1" cap="all" spc="200" dirty="0">
                <a:solidFill>
                  <a:schemeClr val="accent1"/>
                </a:solidFill>
                <a:latin typeface="+mn-lt"/>
                <a:ea typeface="+mn-ea"/>
                <a:cs typeface="+mn-cs"/>
              </a:rPr>
              <a:t>Ámbito</a:t>
            </a:r>
            <a:r>
              <a:rPr lang="es-ES" dirty="0"/>
              <a:t> </a:t>
            </a:r>
            <a:r>
              <a:rPr lang="es-ES" sz="4800" b="1" cap="all" spc="200" dirty="0">
                <a:solidFill>
                  <a:schemeClr val="accent1"/>
                </a:solidFill>
                <a:latin typeface="+mn-lt"/>
                <a:ea typeface="+mn-ea"/>
                <a:cs typeface="+mn-cs"/>
              </a:rPr>
              <a:t>y ciclo de vida</a:t>
            </a:r>
          </a:p>
        </p:txBody>
      </p:sp>
      <p:sp>
        <p:nvSpPr>
          <p:cNvPr id="3" name="Marcador de contenido 2"/>
          <p:cNvSpPr>
            <a:spLocks noGrp="1"/>
          </p:cNvSpPr>
          <p:nvPr>
            <p:ph sz="half" idx="1"/>
          </p:nvPr>
        </p:nvSpPr>
        <p:spPr>
          <a:xfrm>
            <a:off x="1205881" y="2420888"/>
            <a:ext cx="10360501" cy="2730232"/>
          </a:xfrm>
        </p:spPr>
        <p:txBody>
          <a:bodyPr/>
          <a:lstStyle/>
          <a:p>
            <a:r>
              <a:rPr lang="es-ES" dirty="0"/>
              <a:t>Centralización de datos de jornadas deportivas</a:t>
            </a:r>
          </a:p>
          <a:p>
            <a:r>
              <a:rPr lang="es-ES" dirty="0"/>
              <a:t>Generación de informes</a:t>
            </a:r>
          </a:p>
          <a:p>
            <a:r>
              <a:rPr lang="es-ES" dirty="0"/>
              <a:t>Ciclo de vida en espiral</a:t>
            </a:r>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068960"/>
            <a:ext cx="9505056" cy="1185096"/>
          </a:xfrm>
        </p:spPr>
        <p:txBody>
          <a:bodyPr rtlCol="0">
            <a:noAutofit/>
          </a:bodyPr>
          <a:lstStyle/>
          <a:p>
            <a:r>
              <a:rPr lang="es-ES" sz="4800" b="1" cap="all" spc="200" dirty="0">
                <a:latin typeface="+mn-lt"/>
                <a:ea typeface="+mn-ea"/>
                <a:cs typeface="+mn-cs"/>
              </a:rPr>
              <a:t>Especificación</a:t>
            </a:r>
            <a:r>
              <a:rPr lang="es-ES" sz="9600" b="1" cap="all" spc="200" dirty="0"/>
              <a:t> </a:t>
            </a:r>
            <a:r>
              <a:rPr lang="es-ES" sz="4800" b="1" cap="all" spc="200" dirty="0">
                <a:latin typeface="+mn-lt"/>
                <a:ea typeface="+mn-ea"/>
                <a:cs typeface="+mn-cs"/>
              </a:rPr>
              <a:t>de requisitos</a:t>
            </a:r>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a:t>Aplicación web .</a:t>
            </a:r>
          </a:p>
          <a:p>
            <a:r>
              <a:rPr lang="es-ES" dirty="0"/>
              <a:t>Cargará los datos de un fichero “</a:t>
            </a:r>
            <a:r>
              <a:rPr lang="es-ES" dirty="0" smtClean="0"/>
              <a:t>CSV”.</a:t>
            </a:r>
            <a:endParaRPr lang="es-ES" dirty="0"/>
          </a:p>
          <a:p>
            <a:r>
              <a:rPr lang="es-ES" dirty="0"/>
              <a:t>Número de participantes a puntuar de un equipo.</a:t>
            </a:r>
          </a:p>
          <a:p>
            <a:r>
              <a:rPr lang="es-ES" dirty="0"/>
              <a:t>Bloqueo de puntos o no.</a:t>
            </a:r>
          </a:p>
          <a:p>
            <a:r>
              <a:rPr lang="es-ES" dirty="0"/>
              <a:t>Puntuación de cada puesto.</a:t>
            </a:r>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a:t>Indica comienzo y fin de una temporada.</a:t>
            </a:r>
          </a:p>
          <a:p>
            <a:r>
              <a:rPr lang="es-ES" dirty="0"/>
              <a:t>Generar informes por categoría, clasificados por género, prueba y temporada de la competición.</a:t>
            </a:r>
          </a:p>
          <a:p>
            <a:r>
              <a:rPr lang="es-ES" dirty="0"/>
              <a:t> Generar informes por clubes dependiendo de su categoría y clasificados por puntos totales y temporada de la competición.</a:t>
            </a:r>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Técnicos</a:t>
            </a:r>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a:t>PHP.</a:t>
            </a:r>
          </a:p>
          <a:p>
            <a:pPr lvl="1"/>
            <a:r>
              <a:rPr lang="es-ES" sz="2800" dirty="0"/>
              <a:t>Base de datos </a:t>
            </a:r>
            <a:r>
              <a:rPr lang="es-ES" sz="2800" dirty="0" err="1"/>
              <a:t>MySQL</a:t>
            </a:r>
            <a:r>
              <a:rPr lang="es-ES" sz="2800" dirty="0"/>
              <a:t>.</a:t>
            </a:r>
          </a:p>
          <a:p>
            <a:pPr lvl="1"/>
            <a:r>
              <a:rPr lang="es-ES" sz="2800" dirty="0"/>
              <a:t>PDO.</a:t>
            </a:r>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284984"/>
            <a:ext cx="8938472" cy="1185096"/>
          </a:xfrm>
        </p:spPr>
        <p:txBody>
          <a:bodyPr rtlCol="0">
            <a:normAutofit/>
          </a:bodyPr>
          <a:lstStyle/>
          <a:p>
            <a:r>
              <a:rPr lang="es-ES" sz="4800" b="1" cap="all" spc="200" dirty="0">
                <a:latin typeface="+mn-lt"/>
                <a:ea typeface="+mn-ea"/>
                <a:cs typeface="+mn-cs"/>
              </a:rPr>
              <a:t>Diagrama de Flujo de Datos</a:t>
            </a:r>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916</TotalTime>
  <Words>318</Words>
  <Application>Microsoft Office PowerPoint</Application>
  <PresentationFormat>Personalizado</PresentationFormat>
  <Paragraphs>62</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 de Flujo de Datos</vt:lpstr>
      <vt:lpstr>Presentación de PowerPoint</vt:lpstr>
      <vt:lpstr>Presentación de PowerPoint</vt:lpstr>
      <vt:lpstr>Diagrama Entidad Relación (Alternativa)</vt:lpstr>
      <vt:lpstr>Diagrama de Casos de Uso</vt:lpstr>
      <vt:lpstr>Desarrollo del proyecto</vt:lpstr>
      <vt:lpstr>Cronograma</vt:lpstr>
      <vt:lpstr>Modificaciones del proyecto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ElviraPC</cp:lastModifiedBy>
  <cp:revision>57</cp:revision>
  <dcterms:created xsi:type="dcterms:W3CDTF">2018-04-30T16:51:30Z</dcterms:created>
  <dcterms:modified xsi:type="dcterms:W3CDTF">2018-05-10T19:34:55Z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