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20B0604020202020204" charset="0"/>
      <p:regular r:id="rId17"/>
      <p:bold r:id="rId18"/>
    </p:embeddedFont>
    <p:embeddedFont>
      <p:font typeface="Poppi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02"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5ee18f0e6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95ee18f0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4f668f80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4f668f80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5ee18f0e6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5ee18f0e6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5ee18f0e6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5ee18f0e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5e11cbf8b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5e11cbf8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5e11cbf8b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5e11cbf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5e11cbf8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95e11cbf8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5e11cbf8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5e11cbf8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Font typeface="Poppins"/>
              <a:buNone/>
              <a:defRPr sz="4800">
                <a:latin typeface="Poppins"/>
                <a:ea typeface="Poppins"/>
                <a:cs typeface="Poppins"/>
                <a:sym typeface="Poppins"/>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38761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oppins"/>
              <a:buChar char="●"/>
              <a:defRPr sz="1800">
                <a:solidFill>
                  <a:schemeClr val="accent3"/>
                </a:solidFill>
                <a:latin typeface="Poppins"/>
                <a:ea typeface="Poppins"/>
                <a:cs typeface="Poppins"/>
                <a:sym typeface="Poppins"/>
              </a:defRPr>
            </a:lvl1pPr>
            <a:lvl2pPr marL="914400" lvl="1"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2pPr>
            <a:lvl3pPr marL="1371600" lvl="2"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3pPr>
            <a:lvl4pPr marL="1828800" lvl="3"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4pPr>
            <a:lvl5pPr marL="2286000" lvl="4"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5pPr>
            <a:lvl6pPr marL="2743200" lvl="5"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6pPr>
            <a:lvl7pPr marL="3200400" lvl="6"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7pPr>
            <a:lvl8pPr marL="3657600" lvl="7" indent="-3175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8pPr>
            <a:lvl9pPr marL="4114800" lvl="8" indent="-317500">
              <a:lnSpc>
                <a:spcPct val="115000"/>
              </a:lnSpc>
              <a:spcBef>
                <a:spcPts val="1600"/>
              </a:spcBef>
              <a:spcAft>
                <a:spcPts val="1600"/>
              </a:spcAft>
              <a:buClr>
                <a:schemeClr val="accent3"/>
              </a:buClr>
              <a:buSzPts val="1400"/>
              <a:buFont typeface="Poppins"/>
              <a:buChar char="■"/>
              <a:defRPr>
                <a:solidFill>
                  <a:schemeClr val="accent3"/>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orgis-edu.github.io/corgis/csv/food/" TargetMode="External"/><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rgis-edu.github.io/corgis/csv/food/"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orgis-edu.github.io/corgis/csv/food/"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Poppins"/>
                <a:ea typeface="Poppins"/>
                <a:cs typeface="Poppins"/>
                <a:sym typeface="Poppins"/>
              </a:rPr>
              <a:t>Food Analysis</a:t>
            </a:r>
            <a:endParaRPr b="1">
              <a:latin typeface="Poppins"/>
              <a:ea typeface="Poppins"/>
              <a:cs typeface="Poppins"/>
              <a:sym typeface="Poppins"/>
            </a:endParaRPr>
          </a:p>
          <a:p>
            <a:pPr marL="0" lvl="0" indent="0" algn="ctr" rtl="0">
              <a:spcBef>
                <a:spcPts val="0"/>
              </a:spcBef>
              <a:spcAft>
                <a:spcPts val="0"/>
              </a:spcAft>
              <a:buNone/>
            </a:pPr>
            <a:r>
              <a:rPr lang="en" sz="2400">
                <a:latin typeface="Poppins"/>
                <a:ea typeface="Poppins"/>
                <a:cs typeface="Poppins"/>
                <a:sym typeface="Poppins"/>
              </a:rPr>
              <a:t>Everything you need to know about food nutrients</a:t>
            </a:r>
            <a:r>
              <a:rPr lang="en">
                <a:latin typeface="Poppins"/>
                <a:ea typeface="Poppins"/>
                <a:cs typeface="Poppins"/>
                <a:sym typeface="Poppins"/>
              </a:rPr>
              <a:t> </a:t>
            </a:r>
            <a:endParaRPr>
              <a:latin typeface="Poppins"/>
              <a:ea typeface="Poppins"/>
              <a:cs typeface="Poppins"/>
              <a:sym typeface="Poppins"/>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oppins"/>
                <a:ea typeface="Poppins"/>
                <a:cs typeface="Poppins"/>
                <a:sym typeface="Poppins"/>
              </a:rPr>
              <a:t>Ana Cristina Carmona</a:t>
            </a:r>
            <a:endParaRPr>
              <a:latin typeface="Poppins"/>
              <a:ea typeface="Poppins"/>
              <a:cs typeface="Poppins"/>
              <a:sym typeface="Poppins"/>
            </a:endParaRPr>
          </a:p>
          <a:p>
            <a:pPr marL="0" lvl="0" indent="0" algn="ctr" rtl="0">
              <a:spcBef>
                <a:spcPts val="0"/>
              </a:spcBef>
              <a:spcAft>
                <a:spcPts val="0"/>
              </a:spcAft>
              <a:buNone/>
            </a:pPr>
            <a:r>
              <a:rPr lang="en">
                <a:latin typeface="Poppins"/>
                <a:ea typeface="Poppins"/>
                <a:cs typeface="Poppins"/>
                <a:sym typeface="Poppins"/>
              </a:rPr>
              <a:t>Margarita Garza de León</a:t>
            </a:r>
            <a:endParaRPr>
              <a:latin typeface="Poppins"/>
              <a:ea typeface="Poppins"/>
              <a:cs typeface="Poppins"/>
              <a:sym typeface="Poppins"/>
            </a:endParaRPr>
          </a:p>
          <a:p>
            <a:pPr marL="0" lvl="0" indent="0" algn="ctr" rtl="0">
              <a:spcBef>
                <a:spcPts val="0"/>
              </a:spcBef>
              <a:spcAft>
                <a:spcPts val="0"/>
              </a:spcAft>
              <a:buNone/>
            </a:pPr>
            <a:r>
              <a:rPr lang="en">
                <a:latin typeface="Poppins"/>
                <a:ea typeface="Poppins"/>
                <a:cs typeface="Poppins"/>
                <a:sym typeface="Poppins"/>
              </a:rPr>
              <a:t>Claudia Encinas</a:t>
            </a:r>
            <a:endParaRPr>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298725" y="135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Our Coding Approach    </a:t>
            </a:r>
            <a:endParaRPr/>
          </a:p>
          <a:p>
            <a:pPr marL="0" lvl="0" indent="0" algn="l" rtl="0">
              <a:spcBef>
                <a:spcPts val="0"/>
              </a:spcBef>
              <a:spcAft>
                <a:spcPts val="0"/>
              </a:spcAft>
              <a:buNone/>
            </a:pPr>
            <a:endParaRPr/>
          </a:p>
        </p:txBody>
      </p:sp>
      <p:pic>
        <p:nvPicPr>
          <p:cNvPr id="138" name="Google Shape;138;p22"/>
          <p:cNvPicPr preferRelativeResize="0"/>
          <p:nvPr/>
        </p:nvPicPr>
        <p:blipFill rotWithShape="1">
          <a:blip r:embed="rId3">
            <a:alphaModFix/>
          </a:blip>
          <a:srcRect t="-4340" b="4340"/>
          <a:stretch/>
        </p:blipFill>
        <p:spPr>
          <a:xfrm>
            <a:off x="3788025" y="2033625"/>
            <a:ext cx="1542000" cy="1542000"/>
          </a:xfrm>
          <a:prstGeom prst="rect">
            <a:avLst/>
          </a:prstGeom>
          <a:noFill/>
          <a:ln>
            <a:noFill/>
          </a:ln>
        </p:spPr>
      </p:pic>
      <p:pic>
        <p:nvPicPr>
          <p:cNvPr id="139" name="Google Shape;139;p22"/>
          <p:cNvPicPr preferRelativeResize="0"/>
          <p:nvPr/>
        </p:nvPicPr>
        <p:blipFill>
          <a:blip r:embed="rId4">
            <a:alphaModFix/>
          </a:blip>
          <a:stretch>
            <a:fillRect/>
          </a:stretch>
        </p:blipFill>
        <p:spPr>
          <a:xfrm>
            <a:off x="6707000" y="1582500"/>
            <a:ext cx="2162275" cy="2162275"/>
          </a:xfrm>
          <a:prstGeom prst="rect">
            <a:avLst/>
          </a:prstGeom>
          <a:noFill/>
          <a:ln>
            <a:noFill/>
          </a:ln>
        </p:spPr>
      </p:pic>
      <p:pic>
        <p:nvPicPr>
          <p:cNvPr id="140" name="Google Shape;140;p22"/>
          <p:cNvPicPr preferRelativeResize="0"/>
          <p:nvPr/>
        </p:nvPicPr>
        <p:blipFill>
          <a:blip r:embed="rId5">
            <a:alphaModFix/>
          </a:blip>
          <a:stretch>
            <a:fillRect/>
          </a:stretch>
        </p:blipFill>
        <p:spPr>
          <a:xfrm>
            <a:off x="274725" y="1831600"/>
            <a:ext cx="1739400" cy="1970300"/>
          </a:xfrm>
          <a:prstGeom prst="rect">
            <a:avLst/>
          </a:prstGeom>
          <a:noFill/>
          <a:ln>
            <a:noFill/>
          </a:ln>
        </p:spPr>
      </p:pic>
      <p:sp>
        <p:nvSpPr>
          <p:cNvPr id="141" name="Google Shape;141;p22"/>
          <p:cNvSpPr/>
          <p:nvPr/>
        </p:nvSpPr>
        <p:spPr>
          <a:xfrm rot="8996643">
            <a:off x="5361187" y="2145006"/>
            <a:ext cx="1363894" cy="418698"/>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rot="-10799244">
            <a:off x="2219169" y="2269821"/>
            <a:ext cx="1363800" cy="418800"/>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rot="2269">
            <a:off x="2219163" y="2974431"/>
            <a:ext cx="1363800" cy="418800"/>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rot="975007">
            <a:off x="5468673" y="2974479"/>
            <a:ext cx="1363680" cy="418680"/>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p:nvPr/>
        </p:nvSpPr>
        <p:spPr>
          <a:xfrm>
            <a:off x="2782600" y="3678875"/>
            <a:ext cx="4134000" cy="11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Poppins"/>
                <a:ea typeface="Poppins"/>
                <a:cs typeface="Poppins"/>
                <a:sym typeface="Poppins"/>
              </a:rPr>
              <a:t>Available Routes:</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/api/v1.0/category</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/api/v1.0/nutrients</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/api/v1.0/onChangeCategory/idCategory</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/api/v1.0/onChangeFood/idCategory</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/api/v1.0/onChangeNutrient/idNutrient</a:t>
            </a:r>
            <a:endParaRPr>
              <a:solidFill>
                <a:srgbClr val="FFFFFF"/>
              </a:solidFill>
              <a:latin typeface="Poppins"/>
              <a:ea typeface="Poppins"/>
              <a:cs typeface="Poppins"/>
              <a:sym typeface="Poppins"/>
            </a:endParaRPr>
          </a:p>
        </p:txBody>
      </p:sp>
      <p:pic>
        <p:nvPicPr>
          <p:cNvPr id="146" name="Google Shape;146;p22"/>
          <p:cNvPicPr preferRelativeResize="0"/>
          <p:nvPr/>
        </p:nvPicPr>
        <p:blipFill>
          <a:blip r:embed="rId6">
            <a:alphaModFix/>
          </a:blip>
          <a:stretch>
            <a:fillRect/>
          </a:stretch>
        </p:blipFill>
        <p:spPr>
          <a:xfrm>
            <a:off x="643563" y="2179788"/>
            <a:ext cx="1001725" cy="967700"/>
          </a:xfrm>
          <a:prstGeom prst="rect">
            <a:avLst/>
          </a:prstGeom>
          <a:noFill/>
          <a:ln>
            <a:noFill/>
          </a:ln>
        </p:spPr>
      </p:pic>
      <p:sp>
        <p:nvSpPr>
          <p:cNvPr id="147" name="Google Shape;147;p22"/>
          <p:cNvSpPr txBox="1"/>
          <p:nvPr/>
        </p:nvSpPr>
        <p:spPr>
          <a:xfrm>
            <a:off x="257700" y="3944975"/>
            <a:ext cx="2276400" cy="3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Poppins"/>
                <a:ea typeface="Poppins"/>
                <a:cs typeface="Poppins"/>
                <a:sym typeface="Poppins"/>
              </a:rPr>
              <a:t>Relational Database</a:t>
            </a:r>
            <a:endParaRPr>
              <a:solidFill>
                <a:srgbClr val="FFFFFF"/>
              </a:solidFill>
              <a:latin typeface="Poppins"/>
              <a:ea typeface="Poppins"/>
              <a:cs typeface="Poppins"/>
              <a:sym typeface="Poppins"/>
            </a:endParaRPr>
          </a:p>
          <a:p>
            <a:pPr marL="0" lvl="0" indent="0" algn="l" rtl="0">
              <a:lnSpc>
                <a:spcPct val="115000"/>
              </a:lnSpc>
              <a:spcBef>
                <a:spcPts val="0"/>
              </a:spcBef>
              <a:spcAft>
                <a:spcPts val="1600"/>
              </a:spcAft>
              <a:buNone/>
            </a:pPr>
            <a:r>
              <a:rPr lang="en" sz="2100" b="1">
                <a:solidFill>
                  <a:schemeClr val="dk1"/>
                </a:solidFill>
                <a:latin typeface="Poppins"/>
                <a:ea typeface="Poppins"/>
                <a:cs typeface="Poppins"/>
                <a:sym typeface="Poppins"/>
              </a:rPr>
              <a:t>PostGreSQL</a:t>
            </a:r>
            <a:endParaRPr>
              <a:solidFill>
                <a:srgbClr val="FFFFFF"/>
              </a:solidFill>
              <a:latin typeface="Poppins"/>
              <a:ea typeface="Poppins"/>
              <a:cs typeface="Poppins"/>
              <a:sym typeface="Poppins"/>
            </a:endParaRPr>
          </a:p>
        </p:txBody>
      </p:sp>
      <p:sp>
        <p:nvSpPr>
          <p:cNvPr id="148" name="Google Shape;148;p22"/>
          <p:cNvSpPr txBox="1"/>
          <p:nvPr/>
        </p:nvSpPr>
        <p:spPr>
          <a:xfrm>
            <a:off x="7408200" y="3678875"/>
            <a:ext cx="1542000" cy="6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Poppins"/>
                <a:ea typeface="Poppins"/>
                <a:cs typeface="Poppins"/>
                <a:sym typeface="Poppins"/>
              </a:rPr>
              <a:t>PLotly</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D3.js</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Bootstrap</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AOS.js</a:t>
            </a:r>
            <a:endParaRPr>
              <a:solidFill>
                <a:srgbClr val="FFFFFF"/>
              </a:solidFill>
              <a:latin typeface="Poppins"/>
              <a:ea typeface="Poppins"/>
              <a:cs typeface="Poppins"/>
              <a:sym typeface="Poppins"/>
            </a:endParaRPr>
          </a:p>
        </p:txBody>
      </p:sp>
      <p:sp>
        <p:nvSpPr>
          <p:cNvPr id="149" name="Google Shape;149;p22"/>
          <p:cNvSpPr txBox="1"/>
          <p:nvPr/>
        </p:nvSpPr>
        <p:spPr>
          <a:xfrm>
            <a:off x="3367150" y="1663075"/>
            <a:ext cx="2732100" cy="3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b="1">
                <a:solidFill>
                  <a:schemeClr val="dk1"/>
                </a:solidFill>
                <a:latin typeface="Poppins"/>
                <a:ea typeface="Poppins"/>
                <a:cs typeface="Poppins"/>
                <a:sym typeface="Poppins"/>
              </a:rPr>
              <a:t>Python Flask API</a:t>
            </a:r>
            <a:endParaRPr>
              <a:solidFill>
                <a:srgbClr val="FFFFFF"/>
              </a:solidFill>
              <a:latin typeface="Poppins"/>
              <a:ea typeface="Poppins"/>
              <a:cs typeface="Poppins"/>
              <a:sym typeface="Poppins"/>
            </a:endParaRPr>
          </a:p>
        </p:txBody>
      </p:sp>
      <p:pic>
        <p:nvPicPr>
          <p:cNvPr id="150" name="Google Shape;150;p22"/>
          <p:cNvPicPr preferRelativeResize="0"/>
          <p:nvPr/>
        </p:nvPicPr>
        <p:blipFill>
          <a:blip r:embed="rId7">
            <a:alphaModFix/>
          </a:blip>
          <a:stretch>
            <a:fillRect/>
          </a:stretch>
        </p:blipFill>
        <p:spPr>
          <a:xfrm>
            <a:off x="371375" y="58700"/>
            <a:ext cx="1542000" cy="1542000"/>
          </a:xfrm>
          <a:prstGeom prst="rect">
            <a:avLst/>
          </a:prstGeom>
          <a:noFill/>
          <a:ln>
            <a:noFill/>
          </a:ln>
        </p:spPr>
      </p:pic>
      <p:sp>
        <p:nvSpPr>
          <p:cNvPr id="151" name="Google Shape;151;p22"/>
          <p:cNvSpPr/>
          <p:nvPr/>
        </p:nvSpPr>
        <p:spPr>
          <a:xfrm rot="5401501">
            <a:off x="785775" y="1476500"/>
            <a:ext cx="687300" cy="418800"/>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txBox="1"/>
          <p:nvPr/>
        </p:nvSpPr>
        <p:spPr>
          <a:xfrm>
            <a:off x="1760975" y="1022200"/>
            <a:ext cx="4185900" cy="3435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Clr>
                <a:srgbClr val="FFFFFF"/>
              </a:buClr>
              <a:buSzPts val="1400"/>
              <a:buFont typeface="Poppins"/>
              <a:buChar char="●"/>
            </a:pPr>
            <a:r>
              <a:rPr lang="en">
                <a:solidFill>
                  <a:srgbClr val="FFFFFF"/>
                </a:solidFill>
                <a:latin typeface="Poppins"/>
                <a:ea typeface="Poppins"/>
                <a:cs typeface="Poppins"/>
                <a:sym typeface="Poppins"/>
              </a:rPr>
              <a:t>CSV Upload </a:t>
            </a:r>
            <a:endParaRPr>
              <a:solidFill>
                <a:srgbClr val="FFFFFF"/>
              </a:solidFill>
              <a:latin typeface="Poppins"/>
              <a:ea typeface="Poppins"/>
              <a:cs typeface="Poppins"/>
              <a:sym typeface="Poppins"/>
            </a:endParaRPr>
          </a:p>
          <a:p>
            <a:pPr marL="457200" lvl="0" indent="-317500" algn="l" rtl="0">
              <a:lnSpc>
                <a:spcPct val="100000"/>
              </a:lnSpc>
              <a:spcBef>
                <a:spcPts val="0"/>
              </a:spcBef>
              <a:spcAft>
                <a:spcPts val="0"/>
              </a:spcAft>
              <a:buClr>
                <a:srgbClr val="FFFFFF"/>
              </a:buClr>
              <a:buSzPts val="1400"/>
              <a:buFont typeface="Poppins"/>
              <a:buChar char="●"/>
            </a:pPr>
            <a:r>
              <a:rPr lang="en">
                <a:solidFill>
                  <a:srgbClr val="FFFFFF"/>
                </a:solidFill>
                <a:latin typeface="Poppins"/>
                <a:ea typeface="Poppins"/>
                <a:cs typeface="Poppins"/>
                <a:sym typeface="Poppins"/>
              </a:rPr>
              <a:t>Web scrapping</a:t>
            </a:r>
            <a:endParaRPr>
              <a:solidFill>
                <a:srgbClr val="FFFFFF"/>
              </a:solidFill>
              <a:latin typeface="Poppins"/>
              <a:ea typeface="Poppins"/>
              <a:cs typeface="Poppins"/>
              <a:sym typeface="Poppins"/>
            </a:endParaRPr>
          </a:p>
          <a:p>
            <a:pPr marL="0" lvl="0" indent="457200" algn="l" rtl="0">
              <a:lnSpc>
                <a:spcPct val="100000"/>
              </a:lnSpc>
              <a:spcBef>
                <a:spcPts val="0"/>
              </a:spcBef>
              <a:spcAft>
                <a:spcPts val="0"/>
              </a:spcAft>
              <a:buNone/>
            </a:pPr>
            <a:r>
              <a:rPr lang="en" sz="1100" u="sng">
                <a:solidFill>
                  <a:schemeClr val="accent5"/>
                </a:solidFill>
                <a:hlinkClick r:id="rId8">
                  <a:extLst>
                    <a:ext uri="{A12FA001-AC4F-418D-AE19-62706E023703}">
                      <ahyp:hlinkClr xmlns:ahyp="http://schemas.microsoft.com/office/drawing/2018/hyperlinkcolor" val="tx"/>
                    </a:ext>
                  </a:extLst>
                </a:hlinkClick>
              </a:rPr>
              <a:t>https://corgis-edu.github.io/corgis/csv/food/</a:t>
            </a:r>
            <a:r>
              <a:rPr lang="en" sz="1800">
                <a:solidFill>
                  <a:schemeClr val="lt1"/>
                </a:solidFill>
                <a:latin typeface="Poppins"/>
                <a:ea typeface="Poppins"/>
                <a:cs typeface="Poppins"/>
                <a:sym typeface="Poppins"/>
              </a:rPr>
              <a:t> </a:t>
            </a:r>
            <a:r>
              <a:rPr lang="en">
                <a:solidFill>
                  <a:srgbClr val="FFFFFF"/>
                </a:solidFill>
                <a:latin typeface="Poppins"/>
                <a:ea typeface="Poppins"/>
                <a:cs typeface="Poppins"/>
                <a:sym typeface="Poppins"/>
              </a:rPr>
              <a:t> </a:t>
            </a:r>
            <a:endParaRPr>
              <a:solidFill>
                <a:srgbClr val="FFFFFF"/>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page   </a:t>
            </a:r>
            <a:endParaRPr/>
          </a:p>
        </p:txBody>
      </p:sp>
      <p:pic>
        <p:nvPicPr>
          <p:cNvPr id="158" name="Google Shape;158;p23"/>
          <p:cNvPicPr preferRelativeResize="0"/>
          <p:nvPr/>
        </p:nvPicPr>
        <p:blipFill>
          <a:blip r:embed="rId3">
            <a:alphaModFix/>
          </a:blip>
          <a:stretch>
            <a:fillRect/>
          </a:stretch>
        </p:blipFill>
        <p:spPr>
          <a:xfrm>
            <a:off x="152400" y="1170125"/>
            <a:ext cx="8737439" cy="3820976"/>
          </a:xfrm>
          <a:prstGeom prst="rect">
            <a:avLst/>
          </a:prstGeom>
          <a:noFill/>
          <a:ln>
            <a:noFill/>
          </a:ln>
        </p:spPr>
      </p:pic>
      <p:sp>
        <p:nvSpPr>
          <p:cNvPr id="159" name="Google Shape;159;p23"/>
          <p:cNvSpPr txBox="1"/>
          <p:nvPr/>
        </p:nvSpPr>
        <p:spPr>
          <a:xfrm>
            <a:off x="4296000" y="167525"/>
            <a:ext cx="4734000" cy="85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Poppins"/>
                <a:ea typeface="Poppins"/>
                <a:cs typeface="Poppins"/>
                <a:sym typeface="Poppins"/>
              </a:rPr>
              <a:t>Used API  Routes on the upload of the Home page :</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/api/v1.0/category</a:t>
            </a:r>
            <a:endParaRPr>
              <a:solidFill>
                <a:srgbClr val="FFFFFF"/>
              </a:solidFill>
              <a:latin typeface="Poppins"/>
              <a:ea typeface="Poppins"/>
              <a:cs typeface="Poppins"/>
              <a:sym typeface="Poppins"/>
            </a:endParaRPr>
          </a:p>
          <a:p>
            <a:pPr marL="0" lvl="0" indent="0" algn="l" rtl="0">
              <a:spcBef>
                <a:spcPts val="0"/>
              </a:spcBef>
              <a:spcAft>
                <a:spcPts val="0"/>
              </a:spcAft>
              <a:buNone/>
            </a:pPr>
            <a:r>
              <a:rPr lang="en">
                <a:solidFill>
                  <a:srgbClr val="FFFFFF"/>
                </a:solidFill>
                <a:latin typeface="Poppins"/>
                <a:ea typeface="Poppins"/>
                <a:cs typeface="Poppins"/>
                <a:sym typeface="Poppins"/>
              </a:rPr>
              <a:t>/api/v1.0/nutrients</a:t>
            </a:r>
            <a:endParaRPr>
              <a:solidFill>
                <a:srgbClr val="FFFFFF"/>
              </a:solidFill>
              <a:latin typeface="Poppins"/>
              <a:ea typeface="Poppins"/>
              <a:cs typeface="Poppins"/>
              <a:sym typeface="Poppins"/>
            </a:endParaRPr>
          </a:p>
        </p:txBody>
      </p:sp>
      <p:sp>
        <p:nvSpPr>
          <p:cNvPr id="160" name="Google Shape;160;p23"/>
          <p:cNvSpPr/>
          <p:nvPr/>
        </p:nvSpPr>
        <p:spPr>
          <a:xfrm>
            <a:off x="253275" y="1295625"/>
            <a:ext cx="1246800" cy="11787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Food Analysis page   </a:t>
            </a:r>
            <a:endParaRPr/>
          </a:p>
        </p:txBody>
      </p:sp>
      <p:sp>
        <p:nvSpPr>
          <p:cNvPr id="166" name="Google Shape;166;p24"/>
          <p:cNvSpPr txBox="1"/>
          <p:nvPr/>
        </p:nvSpPr>
        <p:spPr>
          <a:xfrm>
            <a:off x="418775" y="1589225"/>
            <a:ext cx="1557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pic>
        <p:nvPicPr>
          <p:cNvPr id="167" name="Google Shape;167;p24"/>
          <p:cNvPicPr preferRelativeResize="0"/>
          <p:nvPr/>
        </p:nvPicPr>
        <p:blipFill>
          <a:blip r:embed="rId3">
            <a:alphaModFix/>
          </a:blip>
          <a:stretch>
            <a:fillRect/>
          </a:stretch>
        </p:blipFill>
        <p:spPr>
          <a:xfrm>
            <a:off x="1310025" y="1148650"/>
            <a:ext cx="6523961"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Essential Nutrient Fact page   </a:t>
            </a:r>
            <a:endParaRPr/>
          </a:p>
        </p:txBody>
      </p:sp>
      <p:sp>
        <p:nvSpPr>
          <p:cNvPr id="173" name="Google Shape;173;p25"/>
          <p:cNvSpPr txBox="1"/>
          <p:nvPr/>
        </p:nvSpPr>
        <p:spPr>
          <a:xfrm>
            <a:off x="418775" y="1589225"/>
            <a:ext cx="1557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pic>
        <p:nvPicPr>
          <p:cNvPr id="174" name="Google Shape;174;p25"/>
          <p:cNvPicPr preferRelativeResize="0"/>
          <p:nvPr/>
        </p:nvPicPr>
        <p:blipFill>
          <a:blip r:embed="rId3">
            <a:alphaModFix/>
          </a:blip>
          <a:stretch>
            <a:fillRect/>
          </a:stretch>
        </p:blipFill>
        <p:spPr>
          <a:xfrm>
            <a:off x="1065100" y="1105700"/>
            <a:ext cx="6649393"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722825" y="1152475"/>
            <a:ext cx="510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The vast world of food choices we have within our reach can leave us overwhelmed on our food choices and how they contribute to our overall nutrition. Fortunately, Food is very DATA oriented!</a:t>
            </a:r>
            <a:endParaRPr sz="2100"/>
          </a:p>
          <a:p>
            <a:pPr marL="0" lvl="0" indent="0" algn="l" rtl="0">
              <a:spcBef>
                <a:spcPts val="1600"/>
              </a:spcBef>
              <a:spcAft>
                <a:spcPts val="1600"/>
              </a:spcAft>
              <a:buNone/>
            </a:pPr>
            <a:endParaRPr/>
          </a:p>
        </p:txBody>
      </p:sp>
      <p:pic>
        <p:nvPicPr>
          <p:cNvPr id="67" name="Google Shape;67;p14"/>
          <p:cNvPicPr preferRelativeResize="0"/>
          <p:nvPr/>
        </p:nvPicPr>
        <p:blipFill>
          <a:blip r:embed="rId3">
            <a:alphaModFix/>
          </a:blip>
          <a:stretch>
            <a:fillRect/>
          </a:stretch>
        </p:blipFill>
        <p:spPr>
          <a:xfrm>
            <a:off x="489750" y="1337700"/>
            <a:ext cx="2921975" cy="292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solidFill>
                  <a:srgbClr val="F3F3F3"/>
                </a:solidFill>
              </a:rPr>
              <a:t>Project objective: </a:t>
            </a:r>
            <a:endParaRPr sz="4200" b="1">
              <a:solidFill>
                <a:srgbClr val="F3F3F3"/>
              </a:solidFill>
            </a:endParaRPr>
          </a:p>
          <a:p>
            <a:pPr marL="0" lvl="0" indent="0" algn="l" rtl="0">
              <a:spcBef>
                <a:spcPts val="0"/>
              </a:spcBef>
              <a:spcAft>
                <a:spcPts val="0"/>
              </a:spcAft>
              <a:buNone/>
            </a:pPr>
            <a:r>
              <a:rPr lang="en" sz="4200">
                <a:solidFill>
                  <a:srgbClr val="F3F3F3"/>
                </a:solidFill>
              </a:rPr>
              <a:t>explore data for the user to understand nutritional content and values.</a:t>
            </a:r>
            <a:endParaRPr sz="1800">
              <a:solidFill>
                <a:srgbClr val="F3F3F3"/>
              </a:solidFill>
            </a:endParaRPr>
          </a:p>
          <a:p>
            <a:pPr marL="0" lvl="0" indent="0" algn="l" rtl="0">
              <a:spcBef>
                <a:spcPts val="0"/>
              </a:spcBef>
              <a:spcAft>
                <a:spcPts val="0"/>
              </a:spcAft>
              <a:buNone/>
            </a:pPr>
            <a:endParaRPr sz="4200"/>
          </a:p>
        </p:txBody>
      </p:sp>
      <p:pic>
        <p:nvPicPr>
          <p:cNvPr id="73" name="Google Shape;73;p15"/>
          <p:cNvPicPr preferRelativeResize="0"/>
          <p:nvPr/>
        </p:nvPicPr>
        <p:blipFill>
          <a:blip r:embed="rId3">
            <a:alphaModFix/>
          </a:blip>
          <a:stretch>
            <a:fillRect/>
          </a:stretch>
        </p:blipFill>
        <p:spPr>
          <a:xfrm>
            <a:off x="5938750" y="1690300"/>
            <a:ext cx="3072750" cy="307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90250" y="526350"/>
            <a:ext cx="4165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solidFill>
                  <a:srgbClr val="F3F3F3"/>
                </a:solidFill>
              </a:rPr>
              <a:t>Our database</a:t>
            </a:r>
            <a:endParaRPr sz="4200" b="1">
              <a:solidFill>
                <a:srgbClr val="F3F3F3"/>
              </a:solidFill>
            </a:endParaRPr>
          </a:p>
          <a:p>
            <a:pPr marL="0" lvl="0" indent="0" algn="l" rtl="0">
              <a:spcBef>
                <a:spcPts val="0"/>
              </a:spcBef>
              <a:spcAft>
                <a:spcPts val="0"/>
              </a:spcAft>
              <a:buNone/>
            </a:pPr>
            <a:r>
              <a:rPr lang="en" sz="1400" u="sng">
                <a:solidFill>
                  <a:schemeClr val="hlink"/>
                </a:solidFill>
                <a:latin typeface="Arial"/>
                <a:ea typeface="Arial"/>
                <a:cs typeface="Arial"/>
                <a:sym typeface="Arial"/>
                <a:hlinkClick r:id="rId3"/>
              </a:rPr>
              <a:t>https://corgis-edu.github.io/corgis/csv/food/</a:t>
            </a:r>
            <a:endParaRPr sz="4500" b="1">
              <a:solidFill>
                <a:srgbClr val="F3F3F3"/>
              </a:solidFill>
            </a:endParaRPr>
          </a:p>
          <a:p>
            <a:pPr marL="0" lvl="0" indent="0" algn="l" rtl="0">
              <a:spcBef>
                <a:spcPts val="0"/>
              </a:spcBef>
              <a:spcAft>
                <a:spcPts val="0"/>
              </a:spcAft>
              <a:buNone/>
            </a:pPr>
            <a:endParaRPr sz="4200"/>
          </a:p>
        </p:txBody>
      </p:sp>
      <p:pic>
        <p:nvPicPr>
          <p:cNvPr id="79" name="Google Shape;79;p16"/>
          <p:cNvPicPr preferRelativeResize="0"/>
          <p:nvPr/>
        </p:nvPicPr>
        <p:blipFill>
          <a:blip r:embed="rId4">
            <a:alphaModFix/>
          </a:blip>
          <a:stretch>
            <a:fillRect/>
          </a:stretch>
        </p:blipFill>
        <p:spPr>
          <a:xfrm>
            <a:off x="4572000" y="1324200"/>
            <a:ext cx="4183149" cy="2882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can we visualize?</a:t>
            </a:r>
            <a:r>
              <a:rPr lang="en"/>
              <a:t> - </a:t>
            </a:r>
            <a:r>
              <a:rPr lang="en" sz="1900"/>
              <a:t>food category and nutrient</a:t>
            </a:r>
            <a:endParaRPr sz="1900"/>
          </a:p>
        </p:txBody>
      </p:sp>
      <p:grpSp>
        <p:nvGrpSpPr>
          <p:cNvPr id="85" name="Google Shape;85;p17"/>
          <p:cNvGrpSpPr/>
          <p:nvPr/>
        </p:nvGrpSpPr>
        <p:grpSpPr>
          <a:xfrm>
            <a:off x="3175125" y="1304875"/>
            <a:ext cx="2628925" cy="3416400"/>
            <a:chOff x="431925" y="1304875"/>
            <a:chExt cx="2628925" cy="3416400"/>
          </a:xfrm>
        </p:grpSpPr>
        <p:sp>
          <p:nvSpPr>
            <p:cNvPr id="86" name="Google Shape;86;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7"/>
          <p:cNvSpPr txBox="1">
            <a:spLocks noGrp="1"/>
          </p:cNvSpPr>
          <p:nvPr>
            <p:ph type="body" idx="4294967295"/>
          </p:nvPr>
        </p:nvSpPr>
        <p:spPr>
          <a:xfrm>
            <a:off x="32496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Food with &lt; 100 cal.</a:t>
            </a:r>
            <a:endParaRPr>
              <a:solidFill>
                <a:schemeClr val="lt1"/>
              </a:solidFill>
            </a:endParaRPr>
          </a:p>
        </p:txBody>
      </p:sp>
      <p:sp>
        <p:nvSpPr>
          <p:cNvPr id="89" name="Google Shape;89;p17"/>
          <p:cNvSpPr txBox="1">
            <a:spLocks noGrp="1"/>
          </p:cNvSpPr>
          <p:nvPr>
            <p:ph type="body" idx="4294967295"/>
          </p:nvPr>
        </p:nvSpPr>
        <p:spPr>
          <a:xfrm>
            <a:off x="32515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Provide a bar chart of all the food within the food category that contains less than 100 calories. </a:t>
            </a:r>
            <a:endParaRPr sz="1600"/>
          </a:p>
        </p:txBody>
      </p:sp>
      <p:grpSp>
        <p:nvGrpSpPr>
          <p:cNvPr id="90" name="Google Shape;90;p17"/>
          <p:cNvGrpSpPr/>
          <p:nvPr/>
        </p:nvGrpSpPr>
        <p:grpSpPr>
          <a:xfrm>
            <a:off x="6063650" y="1304875"/>
            <a:ext cx="2632500" cy="3416400"/>
            <a:chOff x="3320450" y="1304875"/>
            <a:chExt cx="2632500" cy="3416400"/>
          </a:xfrm>
        </p:grpSpPr>
        <p:sp>
          <p:nvSpPr>
            <p:cNvPr id="91" name="Google Shape;91;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7"/>
          <p:cNvSpPr txBox="1">
            <a:spLocks noGrp="1"/>
          </p:cNvSpPr>
          <p:nvPr>
            <p:ph type="body" idx="4294967295"/>
          </p:nvPr>
        </p:nvSpPr>
        <p:spPr>
          <a:xfrm>
            <a:off x="61326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Category’s calories</a:t>
            </a:r>
            <a:endParaRPr>
              <a:solidFill>
                <a:schemeClr val="lt1"/>
              </a:solidFill>
            </a:endParaRPr>
          </a:p>
        </p:txBody>
      </p:sp>
      <p:sp>
        <p:nvSpPr>
          <p:cNvPr id="94" name="Google Shape;94;p17"/>
          <p:cNvSpPr txBox="1">
            <a:spLocks noGrp="1"/>
          </p:cNvSpPr>
          <p:nvPr>
            <p:ph type="body" idx="4294967295"/>
          </p:nvPr>
        </p:nvSpPr>
        <p:spPr>
          <a:xfrm>
            <a:off x="61399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Provide a histogram to visualize the spread of caloric values of the different foods within the food category. </a:t>
            </a:r>
            <a:endParaRPr sz="1600"/>
          </a:p>
        </p:txBody>
      </p:sp>
      <p:grpSp>
        <p:nvGrpSpPr>
          <p:cNvPr id="95" name="Google Shape;95;p17"/>
          <p:cNvGrpSpPr/>
          <p:nvPr/>
        </p:nvGrpSpPr>
        <p:grpSpPr>
          <a:xfrm>
            <a:off x="399900" y="1304875"/>
            <a:ext cx="2628925" cy="3416400"/>
            <a:chOff x="431925" y="1304875"/>
            <a:chExt cx="2628925" cy="3416400"/>
          </a:xfrm>
        </p:grpSpPr>
        <p:sp>
          <p:nvSpPr>
            <p:cNvPr id="96" name="Google Shape;96;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7"/>
          <p:cNvSpPr txBox="1">
            <a:spLocks noGrp="1"/>
          </p:cNvSpPr>
          <p:nvPr>
            <p:ph type="body" idx="4294967295"/>
          </p:nvPr>
        </p:nvSpPr>
        <p:spPr>
          <a:xfrm>
            <a:off x="47440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Nutrient description</a:t>
            </a:r>
            <a:endParaRPr>
              <a:solidFill>
                <a:schemeClr val="lt1"/>
              </a:solidFill>
            </a:endParaRPr>
          </a:p>
        </p:txBody>
      </p:sp>
      <p:sp>
        <p:nvSpPr>
          <p:cNvPr id="99" name="Google Shape;99;p17"/>
          <p:cNvSpPr txBox="1">
            <a:spLocks noGrp="1"/>
          </p:cNvSpPr>
          <p:nvPr>
            <p:ph type="body" idx="4294967295"/>
          </p:nvPr>
        </p:nvSpPr>
        <p:spPr>
          <a:xfrm>
            <a:off x="4763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Provide the description of the essential nutrient of the user’s choice.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can we visualize?</a:t>
            </a:r>
            <a:r>
              <a:rPr lang="en"/>
              <a:t> - food description</a:t>
            </a:r>
            <a:endParaRPr/>
          </a:p>
        </p:txBody>
      </p:sp>
      <p:grpSp>
        <p:nvGrpSpPr>
          <p:cNvPr id="105" name="Google Shape;105;p18"/>
          <p:cNvGrpSpPr/>
          <p:nvPr/>
        </p:nvGrpSpPr>
        <p:grpSpPr>
          <a:xfrm>
            <a:off x="431917" y="1304875"/>
            <a:ext cx="5157425" cy="3416400"/>
            <a:chOff x="431925" y="1304875"/>
            <a:chExt cx="2628925" cy="3416400"/>
          </a:xfrm>
        </p:grpSpPr>
        <p:sp>
          <p:nvSpPr>
            <p:cNvPr id="106" name="Google Shape;106;p18"/>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8"/>
          <p:cNvSpPr txBox="1">
            <a:spLocks noGrp="1"/>
          </p:cNvSpPr>
          <p:nvPr>
            <p:ph type="body" idx="4294967295"/>
          </p:nvPr>
        </p:nvSpPr>
        <p:spPr>
          <a:xfrm>
            <a:off x="506425" y="1304875"/>
            <a:ext cx="49068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Fat composition, Minerals and vitamins </a:t>
            </a:r>
            <a:endParaRPr>
              <a:solidFill>
                <a:schemeClr val="lt1"/>
              </a:solidFill>
            </a:endParaRPr>
          </a:p>
        </p:txBody>
      </p:sp>
      <p:sp>
        <p:nvSpPr>
          <p:cNvPr id="109" name="Google Shape;109;p18"/>
          <p:cNvSpPr txBox="1">
            <a:spLocks noGrp="1"/>
          </p:cNvSpPr>
          <p:nvPr>
            <p:ph type="body" idx="4294967295"/>
          </p:nvPr>
        </p:nvSpPr>
        <p:spPr>
          <a:xfrm>
            <a:off x="508325" y="1850300"/>
            <a:ext cx="47595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One radar chart for each nutrient (fat, minerals and vitamins) from the food description the user selected. </a:t>
            </a:r>
            <a:endParaRPr sz="1600"/>
          </a:p>
        </p:txBody>
      </p:sp>
      <p:grpSp>
        <p:nvGrpSpPr>
          <p:cNvPr id="110" name="Google Shape;110;p18"/>
          <p:cNvGrpSpPr/>
          <p:nvPr/>
        </p:nvGrpSpPr>
        <p:grpSpPr>
          <a:xfrm>
            <a:off x="6130700" y="1304875"/>
            <a:ext cx="2632500" cy="3416400"/>
            <a:chOff x="3320450" y="1304875"/>
            <a:chExt cx="2632500" cy="3416400"/>
          </a:xfrm>
        </p:grpSpPr>
        <p:sp>
          <p:nvSpPr>
            <p:cNvPr id="111" name="Google Shape;111;p18"/>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8"/>
          <p:cNvSpPr txBox="1">
            <a:spLocks noGrp="1"/>
          </p:cNvSpPr>
          <p:nvPr>
            <p:ph type="body" idx="4294967295"/>
          </p:nvPr>
        </p:nvSpPr>
        <p:spPr>
          <a:xfrm>
            <a:off x="619970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Nutrition facts</a:t>
            </a:r>
            <a:endParaRPr>
              <a:solidFill>
                <a:schemeClr val="lt1"/>
              </a:solidFill>
            </a:endParaRPr>
          </a:p>
        </p:txBody>
      </p:sp>
      <p:sp>
        <p:nvSpPr>
          <p:cNvPr id="114" name="Google Shape;114;p18"/>
          <p:cNvSpPr txBox="1">
            <a:spLocks noGrp="1"/>
          </p:cNvSpPr>
          <p:nvPr>
            <p:ph type="body" idx="4294967295"/>
          </p:nvPr>
        </p:nvSpPr>
        <p:spPr>
          <a:xfrm>
            <a:off x="6199700" y="1926475"/>
            <a:ext cx="24384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Nutrition of facts table providing 7 nutrients from the food description the user selected.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52400" y="101200"/>
            <a:ext cx="3280049" cy="4889901"/>
          </a:xfrm>
          <a:prstGeom prst="rect">
            <a:avLst/>
          </a:prstGeom>
          <a:noFill/>
          <a:ln>
            <a:noFill/>
          </a:ln>
        </p:spPr>
      </p:pic>
      <p:sp>
        <p:nvSpPr>
          <p:cNvPr id="120" name="Google Shape;120;p19"/>
          <p:cNvSpPr txBox="1">
            <a:spLocks noGrp="1"/>
          </p:cNvSpPr>
          <p:nvPr>
            <p:ph type="title"/>
          </p:nvPr>
        </p:nvSpPr>
        <p:spPr>
          <a:xfrm>
            <a:off x="3631875" y="1295225"/>
            <a:ext cx="5119800" cy="27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F3F3F3"/>
                </a:solidFill>
              </a:rPr>
              <a:t>Our sketch - </a:t>
            </a:r>
            <a:endParaRPr sz="4200" b="1">
              <a:solidFill>
                <a:srgbClr val="F3F3F3"/>
              </a:solidFill>
            </a:endParaRPr>
          </a:p>
          <a:p>
            <a:pPr marL="0" lvl="0" indent="0" algn="l" rtl="0">
              <a:spcBef>
                <a:spcPts val="0"/>
              </a:spcBef>
              <a:spcAft>
                <a:spcPts val="0"/>
              </a:spcAft>
              <a:buNone/>
            </a:pPr>
            <a:r>
              <a:rPr lang="en" sz="3300">
                <a:solidFill>
                  <a:srgbClr val="F3F3F3"/>
                </a:solidFill>
              </a:rPr>
              <a:t>We imagined our site displaying the information in the following manner</a:t>
            </a:r>
            <a:endParaRPr sz="3300">
              <a:solidFill>
                <a:srgbClr val="F3F3F3"/>
              </a:solidFill>
            </a:endParaRPr>
          </a:p>
          <a:p>
            <a:pPr marL="0" lvl="0" indent="0" algn="l" rtl="0">
              <a:spcBef>
                <a:spcPts val="0"/>
              </a:spcBef>
              <a:spcAft>
                <a:spcPts val="0"/>
              </a:spcAft>
              <a:buNone/>
            </a:pPr>
            <a:endParaRPr b="1">
              <a:solidFill>
                <a:srgbClr val="F3F3F3"/>
              </a:solidFill>
            </a:endParaRPr>
          </a:p>
          <a:p>
            <a:pPr marL="0" lvl="0" indent="0" algn="l" rtl="0">
              <a:spcBef>
                <a:spcPts val="0"/>
              </a:spcBef>
              <a:spcAft>
                <a:spcPts val="0"/>
              </a:spcAft>
              <a:buNone/>
            </a:pPr>
            <a:endParaRPr sz="4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munging techniques</a:t>
            </a:r>
            <a:endParaRPr/>
          </a:p>
        </p:txBody>
      </p:sp>
      <p:sp>
        <p:nvSpPr>
          <p:cNvPr id="126" name="Google Shape;126;p20"/>
          <p:cNvSpPr txBox="1">
            <a:spLocks noGrp="1"/>
          </p:cNvSpPr>
          <p:nvPr>
            <p:ph type="body" idx="2"/>
          </p:nvPr>
        </p:nvSpPr>
        <p:spPr>
          <a:xfrm>
            <a:off x="4908475" y="552450"/>
            <a:ext cx="3837000" cy="4191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Upload of USDA csv</a:t>
            </a:r>
            <a:endParaRPr/>
          </a:p>
          <a:p>
            <a:pPr marL="457200" lvl="0" indent="-342900" algn="l" rtl="0">
              <a:spcBef>
                <a:spcPts val="0"/>
              </a:spcBef>
              <a:spcAft>
                <a:spcPts val="0"/>
              </a:spcAft>
              <a:buSzPts val="1800"/>
              <a:buAutoNum type="arabicPeriod"/>
            </a:pPr>
            <a:r>
              <a:rPr lang="en"/>
              <a:t>Web scrapping </a:t>
            </a:r>
            <a:r>
              <a:rPr lang="en" sz="1100" u="sng">
                <a:solidFill>
                  <a:schemeClr val="hlink"/>
                </a:solidFill>
                <a:latin typeface="Arial"/>
                <a:ea typeface="Arial"/>
                <a:cs typeface="Arial"/>
                <a:sym typeface="Arial"/>
                <a:hlinkClick r:id="rId3"/>
              </a:rPr>
              <a:t>https://corgis-edu.github.io/corgis/csv/food/</a:t>
            </a:r>
            <a:r>
              <a:rPr lang="en"/>
              <a:t> </a:t>
            </a:r>
            <a:endParaRPr/>
          </a:p>
          <a:p>
            <a:pPr marL="457200" lvl="0" indent="-342900" algn="l" rtl="0">
              <a:spcBef>
                <a:spcPts val="0"/>
              </a:spcBef>
              <a:spcAft>
                <a:spcPts val="0"/>
              </a:spcAft>
              <a:buSzPts val="1800"/>
              <a:buAutoNum type="arabicPeriod"/>
            </a:pPr>
            <a:r>
              <a:rPr lang="en"/>
              <a:t>Removal of unnecessary columns</a:t>
            </a:r>
            <a:endParaRPr/>
          </a:p>
          <a:p>
            <a:pPr marL="457200" lvl="0" indent="-342900" algn="l" rtl="0">
              <a:spcBef>
                <a:spcPts val="0"/>
              </a:spcBef>
              <a:spcAft>
                <a:spcPts val="0"/>
              </a:spcAft>
              <a:buSzPts val="1800"/>
              <a:buAutoNum type="arabicPeriod"/>
            </a:pPr>
            <a:r>
              <a:rPr lang="en"/>
              <a:t>Create a list of the column titles and split results </a:t>
            </a:r>
            <a:endParaRPr/>
          </a:p>
          <a:p>
            <a:pPr marL="457200" lvl="0" indent="-342900" algn="l" rtl="0">
              <a:spcBef>
                <a:spcPts val="0"/>
              </a:spcBef>
              <a:spcAft>
                <a:spcPts val="0"/>
              </a:spcAft>
              <a:buSzPts val="1800"/>
              <a:buAutoNum type="arabicPeriod"/>
            </a:pPr>
            <a:r>
              <a:rPr lang="en"/>
              <a:t>Create table:</a:t>
            </a:r>
            <a:endParaRPr/>
          </a:p>
          <a:p>
            <a:pPr marL="914400" lvl="1" indent="-317500" algn="l" rtl="0">
              <a:spcBef>
                <a:spcPts val="0"/>
              </a:spcBef>
              <a:spcAft>
                <a:spcPts val="0"/>
              </a:spcAft>
              <a:buSzPts val="1400"/>
              <a:buAutoNum type="alphaLcPeriod"/>
            </a:pPr>
            <a:r>
              <a:rPr lang="en"/>
              <a:t>essential group nutrient</a:t>
            </a:r>
            <a:endParaRPr/>
          </a:p>
          <a:p>
            <a:pPr marL="914400" lvl="1" indent="-317500" algn="l" rtl="0">
              <a:spcBef>
                <a:spcPts val="0"/>
              </a:spcBef>
              <a:spcAft>
                <a:spcPts val="0"/>
              </a:spcAft>
              <a:buSzPts val="1400"/>
              <a:buAutoNum type="alphaLcPeriod"/>
            </a:pPr>
            <a:r>
              <a:rPr lang="en"/>
              <a:t>Essential nutrients</a:t>
            </a:r>
            <a:endParaRPr/>
          </a:p>
          <a:p>
            <a:pPr marL="914400" lvl="1" indent="-317500" algn="l" rtl="0">
              <a:spcBef>
                <a:spcPts val="0"/>
              </a:spcBef>
              <a:spcAft>
                <a:spcPts val="0"/>
              </a:spcAft>
              <a:buSzPts val="1400"/>
              <a:buAutoNum type="alphaLcPeriod"/>
            </a:pPr>
            <a:r>
              <a:rPr lang="en"/>
              <a:t>Food category</a:t>
            </a:r>
            <a:endParaRPr/>
          </a:p>
          <a:p>
            <a:pPr marL="914400" lvl="1" indent="-317500" algn="l" rtl="0">
              <a:spcBef>
                <a:spcPts val="0"/>
              </a:spcBef>
              <a:spcAft>
                <a:spcPts val="0"/>
              </a:spcAft>
              <a:buSzPts val="1400"/>
              <a:buAutoNum type="alphaLcPeriod"/>
            </a:pPr>
            <a:r>
              <a:rPr lang="en"/>
              <a:t>Food catalog</a:t>
            </a:r>
            <a:endParaRPr/>
          </a:p>
          <a:p>
            <a:pPr marL="914400" lvl="1" indent="-317500" algn="l" rtl="0">
              <a:spcBef>
                <a:spcPts val="0"/>
              </a:spcBef>
              <a:spcAft>
                <a:spcPts val="0"/>
              </a:spcAft>
              <a:buSzPts val="1400"/>
              <a:buAutoNum type="alphaLcPeriod"/>
            </a:pPr>
            <a:r>
              <a:rPr lang="en"/>
              <a:t>Food tbl</a:t>
            </a:r>
            <a:endParaRPr/>
          </a:p>
          <a:p>
            <a:pPr marL="914400" lvl="1" indent="-317500" algn="l" rtl="0">
              <a:spcBef>
                <a:spcPts val="0"/>
              </a:spcBef>
              <a:spcAft>
                <a:spcPts val="0"/>
              </a:spcAft>
              <a:buSzPts val="1400"/>
              <a:buAutoNum type="alphaLcPeriod"/>
            </a:pPr>
            <a:r>
              <a:rPr lang="en"/>
              <a:t>Interesting facts </a:t>
            </a:r>
            <a:endParaRPr/>
          </a:p>
          <a:p>
            <a:pPr marL="457200" lvl="0" indent="-342900" algn="l" rtl="0">
              <a:spcBef>
                <a:spcPts val="0"/>
              </a:spcBef>
              <a:spcAft>
                <a:spcPts val="0"/>
              </a:spcAft>
              <a:buSzPts val="1800"/>
              <a:buAutoNum type="arabicPeriod"/>
            </a:pPr>
            <a:r>
              <a:rPr lang="en"/>
              <a:t>SQL connection and Database Upload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1"/>
          <p:cNvSpPr txBox="1">
            <a:spLocks noGrp="1"/>
          </p:cNvSpPr>
          <p:nvPr>
            <p:ph type="title"/>
          </p:nvPr>
        </p:nvSpPr>
        <p:spPr>
          <a:xfrm>
            <a:off x="373325" y="1845850"/>
            <a:ext cx="8458800" cy="274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300" b="1">
                <a:solidFill>
                  <a:srgbClr val="F3F3F3"/>
                </a:solidFill>
              </a:rPr>
              <a:t>Website visualization</a:t>
            </a:r>
            <a:endParaRPr sz="2900">
              <a:solidFill>
                <a:srgbClr val="F3F3F3"/>
              </a:solidFill>
            </a:endParaRPr>
          </a:p>
          <a:p>
            <a:pPr marL="0" lvl="0" indent="0" algn="ctr" rtl="0">
              <a:spcBef>
                <a:spcPts val="0"/>
              </a:spcBef>
              <a:spcAft>
                <a:spcPts val="0"/>
              </a:spcAft>
              <a:buNone/>
            </a:pPr>
            <a:endParaRPr sz="53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Poppins</vt:lpstr>
      <vt:lpstr>Arial</vt:lpstr>
      <vt:lpstr>Average</vt:lpstr>
      <vt:lpstr>Oswald</vt:lpstr>
      <vt:lpstr>Slate</vt:lpstr>
      <vt:lpstr>Food Analysis Everything you need to know about food nutrients </vt:lpstr>
      <vt:lpstr>Overview</vt:lpstr>
      <vt:lpstr>Project objective:  explore data for the user to understand nutritional content and values. </vt:lpstr>
      <vt:lpstr>Our database https://corgis-edu.github.io/corgis/csv/food/ </vt:lpstr>
      <vt:lpstr>What can we visualize? - food category and nutrient</vt:lpstr>
      <vt:lpstr>What can we visualize? - food description</vt:lpstr>
      <vt:lpstr>Our sketch -  We imagined our site displaying the information in the following manner  </vt:lpstr>
      <vt:lpstr>Data munging techniques</vt:lpstr>
      <vt:lpstr>PowerPoint Presentation</vt:lpstr>
      <vt:lpstr>              Our Coding Approach     </vt:lpstr>
      <vt:lpstr>Home page   </vt:lpstr>
      <vt:lpstr>Food Analysis page   </vt:lpstr>
      <vt:lpstr>Essential Nutrient Fact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Analysis Everything you need to know about food nutrients </dc:title>
  <dc:creator>Ana Carmona</dc:creator>
  <cp:lastModifiedBy>Ana Carmona</cp:lastModifiedBy>
  <cp:revision>1</cp:revision>
  <dcterms:modified xsi:type="dcterms:W3CDTF">2020-08-31T19:59:51Z</dcterms:modified>
</cp:coreProperties>
</file>