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oppins"/>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5ee18f0e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5ee18f0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f668f80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f668f80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5ee18f0e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5ee18f0e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5ee18f0e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5ee18f0e6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5e11cbf8b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5e11cbf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5e11cbf8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5e11cbf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5e11cbf8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5e11cbf8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5e11cbf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5e11cbf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Font typeface="Poppins"/>
              <a:buNone/>
              <a:defRPr sz="4800">
                <a:latin typeface="Poppins"/>
                <a:ea typeface="Poppins"/>
                <a:cs typeface="Poppins"/>
                <a:sym typeface="Poppins"/>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38761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oppins"/>
              <a:buChar char="●"/>
              <a:defRPr sz="1800">
                <a:solidFill>
                  <a:schemeClr val="accent3"/>
                </a:solidFill>
                <a:latin typeface="Poppins"/>
                <a:ea typeface="Poppins"/>
                <a:cs typeface="Poppins"/>
                <a:sym typeface="Poppins"/>
              </a:defRPr>
            </a:lvl1pPr>
            <a:lvl2pPr indent="-317500" lvl="1" marL="9144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2pPr>
            <a:lvl3pPr indent="-317500" lvl="2" marL="13716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3pPr>
            <a:lvl4pPr indent="-317500" lvl="3" marL="18288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4pPr>
            <a:lvl5pPr indent="-317500" lvl="4" marL="22860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5pPr>
            <a:lvl6pPr indent="-317500" lvl="5" marL="27432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6pPr>
            <a:lvl7pPr indent="-317500" lvl="6" marL="32004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7pPr>
            <a:lvl8pPr indent="-317500" lvl="7" marL="3657600">
              <a:lnSpc>
                <a:spcPct val="115000"/>
              </a:lnSpc>
              <a:spcBef>
                <a:spcPts val="1600"/>
              </a:spcBef>
              <a:spcAft>
                <a:spcPts val="0"/>
              </a:spcAft>
              <a:buClr>
                <a:schemeClr val="accent3"/>
              </a:buClr>
              <a:buSzPts val="1400"/>
              <a:buFont typeface="Poppins"/>
              <a:buChar char="○"/>
              <a:defRPr>
                <a:solidFill>
                  <a:schemeClr val="accent3"/>
                </a:solidFill>
                <a:latin typeface="Poppins"/>
                <a:ea typeface="Poppins"/>
                <a:cs typeface="Poppins"/>
                <a:sym typeface="Poppins"/>
              </a:defRPr>
            </a:lvl8pPr>
            <a:lvl9pPr indent="-317500" lvl="8" marL="4114800">
              <a:lnSpc>
                <a:spcPct val="115000"/>
              </a:lnSpc>
              <a:spcBef>
                <a:spcPts val="1600"/>
              </a:spcBef>
              <a:spcAft>
                <a:spcPts val="1600"/>
              </a:spcAft>
              <a:buClr>
                <a:schemeClr val="accent3"/>
              </a:buClr>
              <a:buSzPts val="1400"/>
              <a:buFont typeface="Poppins"/>
              <a:buChar char="■"/>
              <a:defRPr>
                <a:solidFill>
                  <a:schemeClr val="accent3"/>
                </a:solidFill>
                <a:latin typeface="Poppins"/>
                <a:ea typeface="Poppins"/>
                <a:cs typeface="Poppins"/>
                <a:sym typeface="Poppins"/>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1.png"/><Relationship Id="rId5" Type="http://schemas.openxmlformats.org/officeDocument/2006/relationships/image" Target="../media/image2.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corgis-edu.github.io/corgis/csv/food/"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corgis-edu.github.io/corgis/csv/foo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Poppins"/>
                <a:ea typeface="Poppins"/>
                <a:cs typeface="Poppins"/>
                <a:sym typeface="Poppins"/>
              </a:rPr>
              <a:t>Food Analysis</a:t>
            </a:r>
            <a:endParaRPr b="1">
              <a:latin typeface="Poppins"/>
              <a:ea typeface="Poppins"/>
              <a:cs typeface="Poppins"/>
              <a:sym typeface="Poppins"/>
            </a:endParaRPr>
          </a:p>
          <a:p>
            <a:pPr indent="0" lvl="0" marL="0" rtl="0" algn="ctr">
              <a:spcBef>
                <a:spcPts val="0"/>
              </a:spcBef>
              <a:spcAft>
                <a:spcPts val="0"/>
              </a:spcAft>
              <a:buNone/>
            </a:pPr>
            <a:r>
              <a:rPr lang="en" sz="2400">
                <a:latin typeface="Poppins"/>
                <a:ea typeface="Poppins"/>
                <a:cs typeface="Poppins"/>
                <a:sym typeface="Poppins"/>
              </a:rPr>
              <a:t>Everything you need to know about food nutrients</a:t>
            </a:r>
            <a:r>
              <a:rPr lang="en">
                <a:latin typeface="Poppins"/>
                <a:ea typeface="Poppins"/>
                <a:cs typeface="Poppins"/>
                <a:sym typeface="Poppins"/>
              </a:rPr>
              <a:t> </a:t>
            </a:r>
            <a:endParaRPr>
              <a:latin typeface="Poppins"/>
              <a:ea typeface="Poppins"/>
              <a:cs typeface="Poppins"/>
              <a:sym typeface="Poppins"/>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oppins"/>
                <a:ea typeface="Poppins"/>
                <a:cs typeface="Poppins"/>
                <a:sym typeface="Poppins"/>
              </a:rPr>
              <a:t>Ana Cristina Carmona</a:t>
            </a:r>
            <a:endParaRPr>
              <a:latin typeface="Poppins"/>
              <a:ea typeface="Poppins"/>
              <a:cs typeface="Poppins"/>
              <a:sym typeface="Poppins"/>
            </a:endParaRPr>
          </a:p>
          <a:p>
            <a:pPr indent="0" lvl="0" marL="0" rtl="0" algn="ctr">
              <a:spcBef>
                <a:spcPts val="0"/>
              </a:spcBef>
              <a:spcAft>
                <a:spcPts val="0"/>
              </a:spcAft>
              <a:buNone/>
            </a:pPr>
            <a:r>
              <a:rPr lang="en">
                <a:latin typeface="Poppins"/>
                <a:ea typeface="Poppins"/>
                <a:cs typeface="Poppins"/>
                <a:sym typeface="Poppins"/>
              </a:rPr>
              <a:t>Margarita Garza de León</a:t>
            </a:r>
            <a:endParaRPr>
              <a:latin typeface="Poppins"/>
              <a:ea typeface="Poppins"/>
              <a:cs typeface="Poppins"/>
              <a:sym typeface="Poppins"/>
            </a:endParaRPr>
          </a:p>
          <a:p>
            <a:pPr indent="0" lvl="0" marL="0" rtl="0" algn="ctr">
              <a:spcBef>
                <a:spcPts val="0"/>
              </a:spcBef>
              <a:spcAft>
                <a:spcPts val="0"/>
              </a:spcAft>
              <a:buNone/>
            </a:pPr>
            <a:r>
              <a:rPr lang="en">
                <a:latin typeface="Poppins"/>
                <a:ea typeface="Poppins"/>
                <a:cs typeface="Poppins"/>
                <a:sym typeface="Poppins"/>
              </a:rPr>
              <a:t>Claudia Encinas</a:t>
            </a:r>
            <a:endParaRPr>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Coding Approach- </a:t>
            </a:r>
            <a:endParaRPr/>
          </a:p>
          <a:p>
            <a:pPr indent="0" lvl="0" marL="0" rtl="0" algn="l">
              <a:spcBef>
                <a:spcPts val="0"/>
              </a:spcBef>
              <a:spcAft>
                <a:spcPts val="0"/>
              </a:spcAft>
              <a:buNone/>
            </a:pPr>
            <a:r>
              <a:t/>
            </a:r>
            <a:endParaRPr/>
          </a:p>
        </p:txBody>
      </p:sp>
      <p:pic>
        <p:nvPicPr>
          <p:cNvPr id="138" name="Google Shape;138;p22"/>
          <p:cNvPicPr preferRelativeResize="0"/>
          <p:nvPr/>
        </p:nvPicPr>
        <p:blipFill rotWithShape="1">
          <a:blip r:embed="rId3">
            <a:alphaModFix/>
          </a:blip>
          <a:srcRect b="4340" l="0" r="0" t="-4340"/>
          <a:stretch/>
        </p:blipFill>
        <p:spPr>
          <a:xfrm>
            <a:off x="3788025" y="1728825"/>
            <a:ext cx="1542000" cy="1542000"/>
          </a:xfrm>
          <a:prstGeom prst="rect">
            <a:avLst/>
          </a:prstGeom>
          <a:noFill/>
          <a:ln>
            <a:noFill/>
          </a:ln>
        </p:spPr>
      </p:pic>
      <p:pic>
        <p:nvPicPr>
          <p:cNvPr id="139" name="Google Shape;139;p22"/>
          <p:cNvPicPr preferRelativeResize="0"/>
          <p:nvPr/>
        </p:nvPicPr>
        <p:blipFill>
          <a:blip r:embed="rId4">
            <a:alphaModFix/>
          </a:blip>
          <a:stretch>
            <a:fillRect/>
          </a:stretch>
        </p:blipFill>
        <p:spPr>
          <a:xfrm>
            <a:off x="6707000" y="1277700"/>
            <a:ext cx="2162275" cy="2162275"/>
          </a:xfrm>
          <a:prstGeom prst="rect">
            <a:avLst/>
          </a:prstGeom>
          <a:noFill/>
          <a:ln>
            <a:noFill/>
          </a:ln>
        </p:spPr>
      </p:pic>
      <p:pic>
        <p:nvPicPr>
          <p:cNvPr id="140" name="Google Shape;140;p22"/>
          <p:cNvPicPr preferRelativeResize="0"/>
          <p:nvPr/>
        </p:nvPicPr>
        <p:blipFill>
          <a:blip r:embed="rId5">
            <a:alphaModFix/>
          </a:blip>
          <a:stretch>
            <a:fillRect/>
          </a:stretch>
        </p:blipFill>
        <p:spPr>
          <a:xfrm>
            <a:off x="274725" y="1526800"/>
            <a:ext cx="1739400" cy="1970300"/>
          </a:xfrm>
          <a:prstGeom prst="rect">
            <a:avLst/>
          </a:prstGeom>
          <a:noFill/>
          <a:ln>
            <a:noFill/>
          </a:ln>
        </p:spPr>
      </p:pic>
      <p:sp>
        <p:nvSpPr>
          <p:cNvPr id="141" name="Google Shape;141;p22"/>
          <p:cNvSpPr/>
          <p:nvPr/>
        </p:nvSpPr>
        <p:spPr>
          <a:xfrm rot="8996643">
            <a:off x="5361187" y="1840206"/>
            <a:ext cx="1363894" cy="41869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rot="-10799244">
            <a:off x="2219169" y="1965021"/>
            <a:ext cx="1363800" cy="41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2269">
            <a:off x="2219163" y="2669631"/>
            <a:ext cx="1363800" cy="418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rot="975007">
            <a:off x="5468673" y="2669679"/>
            <a:ext cx="1363680" cy="41868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2782600" y="3374075"/>
            <a:ext cx="4134000" cy="11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Available Routes:</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/api/v1.0/category</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/api/v1.0/nutrients</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/api/v1.0/onChangeCategory/idCategory</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/api/v1.0/onChangeFood/idCategory</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/api/v1.0/onChangeNutrient/idNutrient</a:t>
            </a:r>
            <a:endParaRPr>
              <a:solidFill>
                <a:srgbClr val="FFFFFF"/>
              </a:solidFill>
              <a:latin typeface="Poppins"/>
              <a:ea typeface="Poppins"/>
              <a:cs typeface="Poppins"/>
              <a:sym typeface="Poppins"/>
            </a:endParaRPr>
          </a:p>
        </p:txBody>
      </p:sp>
      <p:pic>
        <p:nvPicPr>
          <p:cNvPr id="146" name="Google Shape;146;p22"/>
          <p:cNvPicPr preferRelativeResize="0"/>
          <p:nvPr/>
        </p:nvPicPr>
        <p:blipFill>
          <a:blip r:embed="rId6">
            <a:alphaModFix/>
          </a:blip>
          <a:stretch>
            <a:fillRect/>
          </a:stretch>
        </p:blipFill>
        <p:spPr>
          <a:xfrm>
            <a:off x="643563" y="1874988"/>
            <a:ext cx="1001725" cy="967700"/>
          </a:xfrm>
          <a:prstGeom prst="rect">
            <a:avLst/>
          </a:prstGeom>
          <a:noFill/>
          <a:ln>
            <a:noFill/>
          </a:ln>
        </p:spPr>
      </p:pic>
      <p:sp>
        <p:nvSpPr>
          <p:cNvPr id="147" name="Google Shape;147;p22"/>
          <p:cNvSpPr txBox="1"/>
          <p:nvPr/>
        </p:nvSpPr>
        <p:spPr>
          <a:xfrm>
            <a:off x="257700" y="3640175"/>
            <a:ext cx="22764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Relational Database</a:t>
            </a:r>
            <a:endParaRPr>
              <a:solidFill>
                <a:srgbClr val="FFFFFF"/>
              </a:solidFill>
              <a:latin typeface="Poppins"/>
              <a:ea typeface="Poppins"/>
              <a:cs typeface="Poppins"/>
              <a:sym typeface="Poppins"/>
            </a:endParaRPr>
          </a:p>
          <a:p>
            <a:pPr indent="0" lvl="0" marL="0" rtl="0" algn="l">
              <a:lnSpc>
                <a:spcPct val="115000"/>
              </a:lnSpc>
              <a:spcBef>
                <a:spcPts val="0"/>
              </a:spcBef>
              <a:spcAft>
                <a:spcPts val="1600"/>
              </a:spcAft>
              <a:buNone/>
            </a:pPr>
            <a:r>
              <a:rPr b="1" lang="en" sz="2100">
                <a:solidFill>
                  <a:schemeClr val="dk1"/>
                </a:solidFill>
                <a:latin typeface="Poppins"/>
                <a:ea typeface="Poppins"/>
                <a:cs typeface="Poppins"/>
                <a:sym typeface="Poppins"/>
              </a:rPr>
              <a:t>PostGreSQL</a:t>
            </a:r>
            <a:endParaRPr>
              <a:solidFill>
                <a:srgbClr val="FFFFFF"/>
              </a:solidFill>
              <a:latin typeface="Poppins"/>
              <a:ea typeface="Poppins"/>
              <a:cs typeface="Poppins"/>
              <a:sym typeface="Poppins"/>
            </a:endParaRPr>
          </a:p>
        </p:txBody>
      </p:sp>
      <p:sp>
        <p:nvSpPr>
          <p:cNvPr id="148" name="Google Shape;148;p22"/>
          <p:cNvSpPr txBox="1"/>
          <p:nvPr/>
        </p:nvSpPr>
        <p:spPr>
          <a:xfrm>
            <a:off x="7408200" y="3374075"/>
            <a:ext cx="15420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PLotly</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D3.js</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Bootstrap</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AOS.js</a:t>
            </a:r>
            <a:endParaRPr>
              <a:solidFill>
                <a:srgbClr val="FFFFFF"/>
              </a:solidFill>
              <a:latin typeface="Poppins"/>
              <a:ea typeface="Poppins"/>
              <a:cs typeface="Poppins"/>
              <a:sym typeface="Poppins"/>
            </a:endParaRPr>
          </a:p>
        </p:txBody>
      </p:sp>
      <p:sp>
        <p:nvSpPr>
          <p:cNvPr id="149" name="Google Shape;149;p22"/>
          <p:cNvSpPr txBox="1"/>
          <p:nvPr/>
        </p:nvSpPr>
        <p:spPr>
          <a:xfrm>
            <a:off x="3367150" y="1358275"/>
            <a:ext cx="2732100" cy="3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100">
                <a:solidFill>
                  <a:schemeClr val="dk1"/>
                </a:solidFill>
                <a:latin typeface="Poppins"/>
                <a:ea typeface="Poppins"/>
                <a:cs typeface="Poppins"/>
                <a:sym typeface="Poppins"/>
              </a:rPr>
              <a:t>Python Flask API</a:t>
            </a:r>
            <a:endParaRPr>
              <a:solidFill>
                <a:srgbClr val="FFFFFF"/>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   </a:t>
            </a:r>
            <a:endParaRPr/>
          </a:p>
        </p:txBody>
      </p:sp>
      <p:pic>
        <p:nvPicPr>
          <p:cNvPr id="155" name="Google Shape;155;p23"/>
          <p:cNvPicPr preferRelativeResize="0"/>
          <p:nvPr/>
        </p:nvPicPr>
        <p:blipFill>
          <a:blip r:embed="rId3">
            <a:alphaModFix/>
          </a:blip>
          <a:stretch>
            <a:fillRect/>
          </a:stretch>
        </p:blipFill>
        <p:spPr>
          <a:xfrm>
            <a:off x="152400" y="1170125"/>
            <a:ext cx="8737439" cy="3820976"/>
          </a:xfrm>
          <a:prstGeom prst="rect">
            <a:avLst/>
          </a:prstGeom>
          <a:noFill/>
          <a:ln>
            <a:noFill/>
          </a:ln>
        </p:spPr>
      </p:pic>
      <p:sp>
        <p:nvSpPr>
          <p:cNvPr id="156" name="Google Shape;156;p23"/>
          <p:cNvSpPr txBox="1"/>
          <p:nvPr/>
        </p:nvSpPr>
        <p:spPr>
          <a:xfrm>
            <a:off x="4296000" y="167525"/>
            <a:ext cx="4734000" cy="8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oppins"/>
                <a:ea typeface="Poppins"/>
                <a:cs typeface="Poppins"/>
                <a:sym typeface="Poppins"/>
              </a:rPr>
              <a:t>Used API  </a:t>
            </a:r>
            <a:r>
              <a:rPr lang="en">
                <a:solidFill>
                  <a:srgbClr val="FFFFFF"/>
                </a:solidFill>
                <a:latin typeface="Poppins"/>
                <a:ea typeface="Poppins"/>
                <a:cs typeface="Poppins"/>
                <a:sym typeface="Poppins"/>
              </a:rPr>
              <a:t>Routes on the upload of the Home page :</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/api/v1.0/category</a:t>
            </a:r>
            <a:endParaRPr>
              <a:solidFill>
                <a:srgbClr val="FFFFFF"/>
              </a:solidFill>
              <a:latin typeface="Poppins"/>
              <a:ea typeface="Poppins"/>
              <a:cs typeface="Poppins"/>
              <a:sym typeface="Poppins"/>
            </a:endParaRPr>
          </a:p>
          <a:p>
            <a:pPr indent="0" lvl="0" marL="0" rtl="0" algn="l">
              <a:spcBef>
                <a:spcPts val="0"/>
              </a:spcBef>
              <a:spcAft>
                <a:spcPts val="0"/>
              </a:spcAft>
              <a:buNone/>
            </a:pPr>
            <a:r>
              <a:rPr lang="en">
                <a:solidFill>
                  <a:srgbClr val="FFFFFF"/>
                </a:solidFill>
                <a:latin typeface="Poppins"/>
                <a:ea typeface="Poppins"/>
                <a:cs typeface="Poppins"/>
                <a:sym typeface="Poppins"/>
              </a:rPr>
              <a:t>/api/v1.0/nutrients</a:t>
            </a:r>
            <a:endParaRPr>
              <a:solidFill>
                <a:srgbClr val="FFFFFF"/>
              </a:solidFill>
              <a:latin typeface="Poppins"/>
              <a:ea typeface="Poppins"/>
              <a:cs typeface="Poppins"/>
              <a:sym typeface="Poppins"/>
            </a:endParaRPr>
          </a:p>
        </p:txBody>
      </p:sp>
      <p:sp>
        <p:nvSpPr>
          <p:cNvPr id="157" name="Google Shape;157;p23"/>
          <p:cNvSpPr/>
          <p:nvPr/>
        </p:nvSpPr>
        <p:spPr>
          <a:xfrm>
            <a:off x="253275" y="1295625"/>
            <a:ext cx="1246800" cy="11787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Analysis</a:t>
            </a:r>
            <a:r>
              <a:rPr lang="en"/>
              <a:t> page   </a:t>
            </a:r>
            <a:endParaRPr/>
          </a:p>
        </p:txBody>
      </p:sp>
      <p:sp>
        <p:nvSpPr>
          <p:cNvPr id="163" name="Google Shape;163;p24"/>
          <p:cNvSpPr txBox="1"/>
          <p:nvPr/>
        </p:nvSpPr>
        <p:spPr>
          <a:xfrm>
            <a:off x="418775" y="1589225"/>
            <a:ext cx="155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pic>
        <p:nvPicPr>
          <p:cNvPr id="164" name="Google Shape;164;p24"/>
          <p:cNvPicPr preferRelativeResize="0"/>
          <p:nvPr/>
        </p:nvPicPr>
        <p:blipFill>
          <a:blip r:embed="rId3">
            <a:alphaModFix/>
          </a:blip>
          <a:stretch>
            <a:fillRect/>
          </a:stretch>
        </p:blipFill>
        <p:spPr>
          <a:xfrm>
            <a:off x="1310025" y="1148650"/>
            <a:ext cx="6523961"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Essential Nutrient Fact</a:t>
            </a:r>
            <a:r>
              <a:rPr lang="en"/>
              <a:t> page   </a:t>
            </a:r>
            <a:endParaRPr/>
          </a:p>
        </p:txBody>
      </p:sp>
      <p:sp>
        <p:nvSpPr>
          <p:cNvPr id="170" name="Google Shape;170;p25"/>
          <p:cNvSpPr txBox="1"/>
          <p:nvPr/>
        </p:nvSpPr>
        <p:spPr>
          <a:xfrm>
            <a:off x="418775" y="1589225"/>
            <a:ext cx="155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pic>
        <p:nvPicPr>
          <p:cNvPr id="171" name="Google Shape;171;p25"/>
          <p:cNvPicPr preferRelativeResize="0"/>
          <p:nvPr/>
        </p:nvPicPr>
        <p:blipFill>
          <a:blip r:embed="rId3">
            <a:alphaModFix/>
          </a:blip>
          <a:stretch>
            <a:fillRect/>
          </a:stretch>
        </p:blipFill>
        <p:spPr>
          <a:xfrm>
            <a:off x="1065100" y="1105700"/>
            <a:ext cx="6649393"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722825" y="1152475"/>
            <a:ext cx="5109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a:t>
            </a:r>
            <a:r>
              <a:rPr lang="en" sz="2100"/>
              <a:t>he vast world of food choices we have within our reach can leave us overwhelmed on our food choices and how they contribute to our overall nutrition. Fortunately, Food is very DATA oriented!</a:t>
            </a:r>
            <a:endParaRPr sz="2100"/>
          </a:p>
          <a:p>
            <a:pPr indent="0" lvl="0" marL="0" rtl="0" algn="l">
              <a:spcBef>
                <a:spcPts val="16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489750" y="1337700"/>
            <a:ext cx="2921975" cy="292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F3F3F3"/>
                </a:solidFill>
              </a:rPr>
              <a:t>Project objective: </a:t>
            </a:r>
            <a:endParaRPr b="1" sz="4200">
              <a:solidFill>
                <a:srgbClr val="F3F3F3"/>
              </a:solidFill>
            </a:endParaRPr>
          </a:p>
          <a:p>
            <a:pPr indent="0" lvl="0" marL="0" rtl="0" algn="l">
              <a:spcBef>
                <a:spcPts val="0"/>
              </a:spcBef>
              <a:spcAft>
                <a:spcPts val="0"/>
              </a:spcAft>
              <a:buNone/>
            </a:pPr>
            <a:r>
              <a:rPr lang="en" sz="4200">
                <a:solidFill>
                  <a:srgbClr val="F3F3F3"/>
                </a:solidFill>
              </a:rPr>
              <a:t>explore data for the user to understand nutritional content and values.</a:t>
            </a:r>
            <a:endParaRPr sz="1800">
              <a:solidFill>
                <a:srgbClr val="F3F3F3"/>
              </a:solidFill>
            </a:endParaRPr>
          </a:p>
          <a:p>
            <a:pPr indent="0" lvl="0" marL="0" rtl="0" algn="l">
              <a:spcBef>
                <a:spcPts val="0"/>
              </a:spcBef>
              <a:spcAft>
                <a:spcPts val="0"/>
              </a:spcAft>
              <a:buNone/>
            </a:pPr>
            <a:r>
              <a:t/>
            </a:r>
            <a:endParaRPr sz="4200"/>
          </a:p>
        </p:txBody>
      </p:sp>
      <p:pic>
        <p:nvPicPr>
          <p:cNvPr id="73" name="Google Shape;73;p15"/>
          <p:cNvPicPr preferRelativeResize="0"/>
          <p:nvPr/>
        </p:nvPicPr>
        <p:blipFill>
          <a:blip r:embed="rId3">
            <a:alphaModFix/>
          </a:blip>
          <a:stretch>
            <a:fillRect/>
          </a:stretch>
        </p:blipFill>
        <p:spPr>
          <a:xfrm>
            <a:off x="5938750" y="1690300"/>
            <a:ext cx="3072750" cy="307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490250" y="526350"/>
            <a:ext cx="4165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solidFill>
                  <a:srgbClr val="F3F3F3"/>
                </a:solidFill>
              </a:rPr>
              <a:t>Our database</a:t>
            </a:r>
            <a:endParaRPr b="1" sz="4200">
              <a:solidFill>
                <a:srgbClr val="F3F3F3"/>
              </a:solidFill>
            </a:endParaRPr>
          </a:p>
          <a:p>
            <a:pPr indent="0" lvl="0" marL="0" rtl="0" algn="l">
              <a:spcBef>
                <a:spcPts val="0"/>
              </a:spcBef>
              <a:spcAft>
                <a:spcPts val="0"/>
              </a:spcAft>
              <a:buNone/>
            </a:pPr>
            <a:r>
              <a:rPr lang="en" sz="1400" u="sng">
                <a:solidFill>
                  <a:schemeClr val="hlink"/>
                </a:solidFill>
                <a:latin typeface="Arial"/>
                <a:ea typeface="Arial"/>
                <a:cs typeface="Arial"/>
                <a:sym typeface="Arial"/>
                <a:hlinkClick r:id="rId3"/>
              </a:rPr>
              <a:t>https://corgis-edu.github.io/corgis/csv/food/</a:t>
            </a:r>
            <a:endParaRPr b="1" sz="4500">
              <a:solidFill>
                <a:srgbClr val="F3F3F3"/>
              </a:solidFill>
            </a:endParaRPr>
          </a:p>
          <a:p>
            <a:pPr indent="0" lvl="0" marL="0" rtl="0" algn="l">
              <a:spcBef>
                <a:spcPts val="0"/>
              </a:spcBef>
              <a:spcAft>
                <a:spcPts val="0"/>
              </a:spcAft>
              <a:buNone/>
            </a:pPr>
            <a:r>
              <a:t/>
            </a:r>
            <a:endParaRPr sz="4200"/>
          </a:p>
        </p:txBody>
      </p:sp>
      <p:pic>
        <p:nvPicPr>
          <p:cNvPr id="79" name="Google Shape;79;p16"/>
          <p:cNvPicPr preferRelativeResize="0"/>
          <p:nvPr/>
        </p:nvPicPr>
        <p:blipFill>
          <a:blip r:embed="rId4">
            <a:alphaModFix/>
          </a:blip>
          <a:stretch>
            <a:fillRect/>
          </a:stretch>
        </p:blipFill>
        <p:spPr>
          <a:xfrm>
            <a:off x="4572000" y="1324200"/>
            <a:ext cx="4183149" cy="28828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can we visualize?</a:t>
            </a:r>
            <a:r>
              <a:rPr lang="en"/>
              <a:t> - </a:t>
            </a:r>
            <a:r>
              <a:rPr lang="en" sz="1900"/>
              <a:t>f</a:t>
            </a:r>
            <a:r>
              <a:rPr lang="en" sz="1900"/>
              <a:t>ood category and nutrient</a:t>
            </a:r>
            <a:endParaRPr sz="1900"/>
          </a:p>
        </p:txBody>
      </p:sp>
      <p:grpSp>
        <p:nvGrpSpPr>
          <p:cNvPr id="85" name="Google Shape;85;p17"/>
          <p:cNvGrpSpPr/>
          <p:nvPr/>
        </p:nvGrpSpPr>
        <p:grpSpPr>
          <a:xfrm>
            <a:off x="3175125" y="1304875"/>
            <a:ext cx="2628925" cy="3416400"/>
            <a:chOff x="431925" y="1304875"/>
            <a:chExt cx="2628925" cy="3416400"/>
          </a:xfrm>
        </p:grpSpPr>
        <p:sp>
          <p:nvSpPr>
            <p:cNvPr id="86" name="Google Shape;86;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7"/>
          <p:cNvSpPr txBox="1"/>
          <p:nvPr>
            <p:ph idx="4294967295" type="body"/>
          </p:nvPr>
        </p:nvSpPr>
        <p:spPr>
          <a:xfrm>
            <a:off x="32496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Food with &lt; 100 cal.</a:t>
            </a:r>
            <a:endParaRPr>
              <a:solidFill>
                <a:schemeClr val="lt1"/>
              </a:solidFill>
            </a:endParaRPr>
          </a:p>
        </p:txBody>
      </p:sp>
      <p:sp>
        <p:nvSpPr>
          <p:cNvPr id="89" name="Google Shape;89;p17"/>
          <p:cNvSpPr txBox="1"/>
          <p:nvPr>
            <p:ph idx="4294967295" type="body"/>
          </p:nvPr>
        </p:nvSpPr>
        <p:spPr>
          <a:xfrm>
            <a:off x="32515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Provide a bar chart of all the food within the food category that contains less than 100 calories. </a:t>
            </a:r>
            <a:endParaRPr sz="1600"/>
          </a:p>
        </p:txBody>
      </p:sp>
      <p:grpSp>
        <p:nvGrpSpPr>
          <p:cNvPr id="90" name="Google Shape;90;p17"/>
          <p:cNvGrpSpPr/>
          <p:nvPr/>
        </p:nvGrpSpPr>
        <p:grpSpPr>
          <a:xfrm>
            <a:off x="6063650" y="1304875"/>
            <a:ext cx="2632500" cy="3416400"/>
            <a:chOff x="3320450" y="1304875"/>
            <a:chExt cx="2632500" cy="3416400"/>
          </a:xfrm>
        </p:grpSpPr>
        <p:sp>
          <p:nvSpPr>
            <p:cNvPr id="91" name="Google Shape;91;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7"/>
          <p:cNvSpPr txBox="1"/>
          <p:nvPr>
            <p:ph idx="4294967295" type="body"/>
          </p:nvPr>
        </p:nvSpPr>
        <p:spPr>
          <a:xfrm>
            <a:off x="61326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Category’s calories</a:t>
            </a:r>
            <a:endParaRPr>
              <a:solidFill>
                <a:schemeClr val="lt1"/>
              </a:solidFill>
            </a:endParaRPr>
          </a:p>
        </p:txBody>
      </p:sp>
      <p:sp>
        <p:nvSpPr>
          <p:cNvPr id="94" name="Google Shape;94;p17"/>
          <p:cNvSpPr txBox="1"/>
          <p:nvPr>
            <p:ph idx="4294967295" type="body"/>
          </p:nvPr>
        </p:nvSpPr>
        <p:spPr>
          <a:xfrm>
            <a:off x="61399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Provide a histogram to visualize the spread of caloric values of the different foods within the food category. </a:t>
            </a:r>
            <a:endParaRPr sz="1600"/>
          </a:p>
        </p:txBody>
      </p:sp>
      <p:grpSp>
        <p:nvGrpSpPr>
          <p:cNvPr id="95" name="Google Shape;95;p17"/>
          <p:cNvGrpSpPr/>
          <p:nvPr/>
        </p:nvGrpSpPr>
        <p:grpSpPr>
          <a:xfrm>
            <a:off x="399900" y="1304875"/>
            <a:ext cx="2628925" cy="3416400"/>
            <a:chOff x="431925" y="1304875"/>
            <a:chExt cx="2628925" cy="3416400"/>
          </a:xfrm>
        </p:grpSpPr>
        <p:sp>
          <p:nvSpPr>
            <p:cNvPr id="96" name="Google Shape;96;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7"/>
          <p:cNvSpPr txBox="1"/>
          <p:nvPr>
            <p:ph idx="4294967295" type="body"/>
          </p:nvPr>
        </p:nvSpPr>
        <p:spPr>
          <a:xfrm>
            <a:off x="4744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Nutrient description</a:t>
            </a:r>
            <a:endParaRPr>
              <a:solidFill>
                <a:schemeClr val="lt1"/>
              </a:solidFill>
            </a:endParaRPr>
          </a:p>
        </p:txBody>
      </p:sp>
      <p:sp>
        <p:nvSpPr>
          <p:cNvPr id="99" name="Google Shape;99;p17"/>
          <p:cNvSpPr txBox="1"/>
          <p:nvPr>
            <p:ph idx="4294967295" type="body"/>
          </p:nvPr>
        </p:nvSpPr>
        <p:spPr>
          <a:xfrm>
            <a:off x="4763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Provide the description of the essential nutrient of the user’s choice.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can we visualize?</a:t>
            </a:r>
            <a:r>
              <a:rPr lang="en"/>
              <a:t> - food description</a:t>
            </a:r>
            <a:endParaRPr/>
          </a:p>
        </p:txBody>
      </p:sp>
      <p:grpSp>
        <p:nvGrpSpPr>
          <p:cNvPr id="105" name="Google Shape;105;p18"/>
          <p:cNvGrpSpPr/>
          <p:nvPr/>
        </p:nvGrpSpPr>
        <p:grpSpPr>
          <a:xfrm>
            <a:off x="431917" y="1304875"/>
            <a:ext cx="5157425" cy="3416400"/>
            <a:chOff x="431925" y="1304875"/>
            <a:chExt cx="2628925" cy="3416400"/>
          </a:xfrm>
        </p:grpSpPr>
        <p:sp>
          <p:nvSpPr>
            <p:cNvPr id="106" name="Google Shape;106;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8"/>
          <p:cNvSpPr txBox="1"/>
          <p:nvPr>
            <p:ph idx="4294967295" type="body"/>
          </p:nvPr>
        </p:nvSpPr>
        <p:spPr>
          <a:xfrm>
            <a:off x="506425" y="1304875"/>
            <a:ext cx="49068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Fat composition, Minerals and vitamins </a:t>
            </a:r>
            <a:endParaRPr>
              <a:solidFill>
                <a:schemeClr val="lt1"/>
              </a:solidFill>
            </a:endParaRPr>
          </a:p>
        </p:txBody>
      </p:sp>
      <p:sp>
        <p:nvSpPr>
          <p:cNvPr id="109" name="Google Shape;109;p18"/>
          <p:cNvSpPr txBox="1"/>
          <p:nvPr>
            <p:ph idx="4294967295" type="body"/>
          </p:nvPr>
        </p:nvSpPr>
        <p:spPr>
          <a:xfrm>
            <a:off x="508325" y="1850300"/>
            <a:ext cx="47595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One radar chart for each nutrient (fat, minerals and vitamins) from the food description the user selected. </a:t>
            </a:r>
            <a:endParaRPr sz="1600"/>
          </a:p>
        </p:txBody>
      </p:sp>
      <p:grpSp>
        <p:nvGrpSpPr>
          <p:cNvPr id="110" name="Google Shape;110;p18"/>
          <p:cNvGrpSpPr/>
          <p:nvPr/>
        </p:nvGrpSpPr>
        <p:grpSpPr>
          <a:xfrm>
            <a:off x="6130700" y="1304875"/>
            <a:ext cx="2632500" cy="3416400"/>
            <a:chOff x="3320450" y="1304875"/>
            <a:chExt cx="2632500" cy="3416400"/>
          </a:xfrm>
        </p:grpSpPr>
        <p:sp>
          <p:nvSpPr>
            <p:cNvPr id="111" name="Google Shape;111;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8"/>
          <p:cNvSpPr txBox="1"/>
          <p:nvPr>
            <p:ph idx="4294967295" type="body"/>
          </p:nvPr>
        </p:nvSpPr>
        <p:spPr>
          <a:xfrm>
            <a:off x="61997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Nutrition facts</a:t>
            </a:r>
            <a:endParaRPr>
              <a:solidFill>
                <a:schemeClr val="lt1"/>
              </a:solidFill>
            </a:endParaRPr>
          </a:p>
        </p:txBody>
      </p:sp>
      <p:sp>
        <p:nvSpPr>
          <p:cNvPr id="114" name="Google Shape;114;p18"/>
          <p:cNvSpPr txBox="1"/>
          <p:nvPr>
            <p:ph idx="4294967295" type="body"/>
          </p:nvPr>
        </p:nvSpPr>
        <p:spPr>
          <a:xfrm>
            <a:off x="6199700" y="1926475"/>
            <a:ext cx="2438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Nutrition of facts table providing 7 nutrients from the food description the user selected.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52400" y="101200"/>
            <a:ext cx="3280049" cy="4889901"/>
          </a:xfrm>
          <a:prstGeom prst="rect">
            <a:avLst/>
          </a:prstGeom>
          <a:noFill/>
          <a:ln>
            <a:noFill/>
          </a:ln>
        </p:spPr>
      </p:pic>
      <p:sp>
        <p:nvSpPr>
          <p:cNvPr id="120" name="Google Shape;120;p19"/>
          <p:cNvSpPr txBox="1"/>
          <p:nvPr>
            <p:ph type="title"/>
          </p:nvPr>
        </p:nvSpPr>
        <p:spPr>
          <a:xfrm>
            <a:off x="3631875" y="1295225"/>
            <a:ext cx="5119800" cy="27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F3F3F3"/>
                </a:solidFill>
              </a:rPr>
              <a:t>Our sketch - </a:t>
            </a:r>
            <a:endParaRPr b="1" sz="4200">
              <a:solidFill>
                <a:srgbClr val="F3F3F3"/>
              </a:solidFill>
            </a:endParaRPr>
          </a:p>
          <a:p>
            <a:pPr indent="0" lvl="0" marL="0" rtl="0" algn="l">
              <a:spcBef>
                <a:spcPts val="0"/>
              </a:spcBef>
              <a:spcAft>
                <a:spcPts val="0"/>
              </a:spcAft>
              <a:buNone/>
            </a:pPr>
            <a:r>
              <a:rPr lang="en" sz="3300">
                <a:solidFill>
                  <a:srgbClr val="F3F3F3"/>
                </a:solidFill>
              </a:rPr>
              <a:t>We imagined our site displaying the information in the following manner</a:t>
            </a:r>
            <a:endParaRPr sz="3300">
              <a:solidFill>
                <a:srgbClr val="F3F3F3"/>
              </a:solidFill>
            </a:endParaRPr>
          </a:p>
          <a:p>
            <a:pPr indent="0" lvl="0" marL="0" rtl="0" algn="l">
              <a:spcBef>
                <a:spcPts val="0"/>
              </a:spcBef>
              <a:spcAft>
                <a:spcPts val="0"/>
              </a:spcAft>
              <a:buNone/>
            </a:pPr>
            <a:r>
              <a:t/>
            </a:r>
            <a:endParaRPr b="1">
              <a:solidFill>
                <a:srgbClr val="F3F3F3"/>
              </a:solidFill>
            </a:endParaRPr>
          </a:p>
          <a:p>
            <a:pPr indent="0" lvl="0" marL="0" rtl="0" algn="l">
              <a:spcBef>
                <a:spcPts val="0"/>
              </a:spcBef>
              <a:spcAft>
                <a:spcPts val="0"/>
              </a:spcAft>
              <a:buNone/>
            </a:pPr>
            <a:r>
              <a:t/>
            </a:r>
            <a:endParaRPr sz="4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munging techniques</a:t>
            </a:r>
            <a:endParaRPr/>
          </a:p>
        </p:txBody>
      </p:sp>
      <p:sp>
        <p:nvSpPr>
          <p:cNvPr id="126" name="Google Shape;126;p20"/>
          <p:cNvSpPr txBox="1"/>
          <p:nvPr>
            <p:ph idx="2" type="body"/>
          </p:nvPr>
        </p:nvSpPr>
        <p:spPr>
          <a:xfrm>
            <a:off x="4897750" y="325900"/>
            <a:ext cx="3837000" cy="41910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Upload of USDA csv</a:t>
            </a:r>
            <a:endParaRPr/>
          </a:p>
          <a:p>
            <a:pPr indent="-342900" lvl="0" marL="457200" rtl="0" algn="l">
              <a:spcBef>
                <a:spcPts val="0"/>
              </a:spcBef>
              <a:spcAft>
                <a:spcPts val="0"/>
              </a:spcAft>
              <a:buSzPts val="1800"/>
              <a:buAutoNum type="arabicPeriod"/>
            </a:pPr>
            <a:r>
              <a:rPr lang="en"/>
              <a:t>Web scrapping </a:t>
            </a:r>
            <a:r>
              <a:rPr lang="en" sz="1100" u="sng">
                <a:solidFill>
                  <a:schemeClr val="hlink"/>
                </a:solidFill>
                <a:latin typeface="Arial"/>
                <a:ea typeface="Arial"/>
                <a:cs typeface="Arial"/>
                <a:sym typeface="Arial"/>
                <a:hlinkClick r:id="rId3"/>
              </a:rPr>
              <a:t>https://corgis-edu.github.io/corgis/csv/food/</a:t>
            </a:r>
            <a:r>
              <a:rPr lang="en"/>
              <a:t> </a:t>
            </a:r>
            <a:endParaRPr/>
          </a:p>
          <a:p>
            <a:pPr indent="-342900" lvl="0" marL="457200" rtl="0" algn="l">
              <a:spcBef>
                <a:spcPts val="0"/>
              </a:spcBef>
              <a:spcAft>
                <a:spcPts val="0"/>
              </a:spcAft>
              <a:buSzPts val="1800"/>
              <a:buAutoNum type="arabicPeriod"/>
            </a:pPr>
            <a:r>
              <a:rPr lang="en"/>
              <a:t>Removal of unnecessary columns</a:t>
            </a:r>
            <a:endParaRPr/>
          </a:p>
          <a:p>
            <a:pPr indent="-342900" lvl="0" marL="457200" rtl="0" algn="l">
              <a:spcBef>
                <a:spcPts val="0"/>
              </a:spcBef>
              <a:spcAft>
                <a:spcPts val="0"/>
              </a:spcAft>
              <a:buSzPts val="1800"/>
              <a:buAutoNum type="arabicPeriod"/>
            </a:pPr>
            <a:r>
              <a:rPr lang="en"/>
              <a:t>Create a list of the column titles and split results </a:t>
            </a:r>
            <a:endParaRPr/>
          </a:p>
          <a:p>
            <a:pPr indent="-342900" lvl="0" marL="457200" rtl="0" algn="l">
              <a:spcBef>
                <a:spcPts val="0"/>
              </a:spcBef>
              <a:spcAft>
                <a:spcPts val="0"/>
              </a:spcAft>
              <a:buSzPts val="1800"/>
              <a:buAutoNum type="arabicPeriod"/>
            </a:pPr>
            <a:r>
              <a:rPr lang="en"/>
              <a:t>Create table:</a:t>
            </a:r>
            <a:endParaRPr/>
          </a:p>
          <a:p>
            <a:pPr indent="-317500" lvl="1" marL="914400" rtl="0" algn="l">
              <a:spcBef>
                <a:spcPts val="0"/>
              </a:spcBef>
              <a:spcAft>
                <a:spcPts val="0"/>
              </a:spcAft>
              <a:buSzPts val="1400"/>
              <a:buAutoNum type="alphaLcPeriod"/>
            </a:pPr>
            <a:r>
              <a:rPr lang="en"/>
              <a:t>essential group nutrient</a:t>
            </a:r>
            <a:endParaRPr/>
          </a:p>
          <a:p>
            <a:pPr indent="-317500" lvl="1" marL="914400" rtl="0" algn="l">
              <a:spcBef>
                <a:spcPts val="0"/>
              </a:spcBef>
              <a:spcAft>
                <a:spcPts val="0"/>
              </a:spcAft>
              <a:buSzPts val="1400"/>
              <a:buAutoNum type="alphaLcPeriod"/>
            </a:pPr>
            <a:r>
              <a:rPr lang="en"/>
              <a:t>Essential nutrients</a:t>
            </a:r>
            <a:endParaRPr/>
          </a:p>
          <a:p>
            <a:pPr indent="-317500" lvl="1" marL="914400" rtl="0" algn="l">
              <a:spcBef>
                <a:spcPts val="0"/>
              </a:spcBef>
              <a:spcAft>
                <a:spcPts val="0"/>
              </a:spcAft>
              <a:buSzPts val="1400"/>
              <a:buAutoNum type="alphaLcPeriod"/>
            </a:pPr>
            <a:r>
              <a:rPr lang="en"/>
              <a:t>Food category</a:t>
            </a:r>
            <a:endParaRPr/>
          </a:p>
          <a:p>
            <a:pPr indent="-317500" lvl="1" marL="914400" rtl="0" algn="l">
              <a:spcBef>
                <a:spcPts val="0"/>
              </a:spcBef>
              <a:spcAft>
                <a:spcPts val="0"/>
              </a:spcAft>
              <a:buSzPts val="1400"/>
              <a:buAutoNum type="alphaLcPeriod"/>
            </a:pPr>
            <a:r>
              <a:rPr lang="en"/>
              <a:t>Food catalog</a:t>
            </a:r>
            <a:endParaRPr/>
          </a:p>
          <a:p>
            <a:pPr indent="-317500" lvl="1" marL="914400" rtl="0" algn="l">
              <a:spcBef>
                <a:spcPts val="0"/>
              </a:spcBef>
              <a:spcAft>
                <a:spcPts val="0"/>
              </a:spcAft>
              <a:buSzPts val="1400"/>
              <a:buAutoNum type="alphaLcPeriod"/>
            </a:pPr>
            <a:r>
              <a:rPr lang="en"/>
              <a:t>Food tbl</a:t>
            </a:r>
            <a:endParaRPr/>
          </a:p>
          <a:p>
            <a:pPr indent="-317500" lvl="1" marL="914400" rtl="0" algn="l">
              <a:spcBef>
                <a:spcPts val="0"/>
              </a:spcBef>
              <a:spcAft>
                <a:spcPts val="0"/>
              </a:spcAft>
              <a:buSzPts val="1400"/>
              <a:buAutoNum type="alphaLcPeriod"/>
            </a:pPr>
            <a:r>
              <a:rPr lang="en"/>
              <a:t>Interesting facts </a:t>
            </a:r>
            <a:endParaRPr/>
          </a:p>
          <a:p>
            <a:pPr indent="-342900" lvl="0" marL="457200" rtl="0" algn="l">
              <a:spcBef>
                <a:spcPts val="0"/>
              </a:spcBef>
              <a:spcAft>
                <a:spcPts val="0"/>
              </a:spcAft>
              <a:buSzPts val="1800"/>
              <a:buAutoNum type="arabicPeriod"/>
            </a:pPr>
            <a:r>
              <a:rPr lang="en"/>
              <a:t>SQL connection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ph type="title"/>
          </p:nvPr>
        </p:nvSpPr>
        <p:spPr>
          <a:xfrm>
            <a:off x="373325" y="1845850"/>
            <a:ext cx="8458800" cy="27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300">
                <a:solidFill>
                  <a:srgbClr val="F3F3F3"/>
                </a:solidFill>
              </a:rPr>
              <a:t>Website visualization</a:t>
            </a:r>
            <a:endParaRPr sz="2900">
              <a:solidFill>
                <a:srgbClr val="F3F3F3"/>
              </a:solidFill>
            </a:endParaRPr>
          </a:p>
          <a:p>
            <a:pPr indent="0" lvl="0" marL="0" rtl="0" algn="ctr">
              <a:spcBef>
                <a:spcPts val="0"/>
              </a:spcBef>
              <a:spcAft>
                <a:spcPts val="0"/>
              </a:spcAft>
              <a:buNone/>
            </a:pPr>
            <a:r>
              <a:t/>
            </a:r>
            <a:endParaRPr sz="5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