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handoutMasterIdLst>
    <p:handoutMasterId r:id="rId23"/>
  </p:handoutMasterIdLst>
  <p:sldIdLst>
    <p:sldId id="257" r:id="rId2"/>
    <p:sldId id="265" r:id="rId3"/>
    <p:sldId id="266" r:id="rId4"/>
    <p:sldId id="256" r:id="rId5"/>
    <p:sldId id="258" r:id="rId6"/>
    <p:sldId id="267" r:id="rId7"/>
    <p:sldId id="270" r:id="rId8"/>
    <p:sldId id="271" r:id="rId9"/>
    <p:sldId id="268" r:id="rId10"/>
    <p:sldId id="269" r:id="rId11"/>
    <p:sldId id="280" r:id="rId12"/>
    <p:sldId id="274" r:id="rId13"/>
    <p:sldId id="275" r:id="rId14"/>
    <p:sldId id="272" r:id="rId15"/>
    <p:sldId id="261" r:id="rId16"/>
    <p:sldId id="259" r:id="rId17"/>
    <p:sldId id="277" r:id="rId18"/>
    <p:sldId id="281" r:id="rId19"/>
    <p:sldId id="276" r:id="rId20"/>
    <p:sldId id="279" r:id="rId21"/>
  </p:sldIdLst>
  <p:sldSz cx="9144000" cy="5143500" type="screen16x9"/>
  <p:notesSz cx="6858000" cy="9144000"/>
  <p:embeddedFontLst>
    <p:embeddedFont>
      <p:font typeface="Lato" panose="020F0502020204030203" pitchFamily="34" charset="0"/>
      <p:regular r:id="rId24"/>
      <p:bold r:id="rId25"/>
      <p:italic r:id="rId26"/>
      <p:boldItalic r:id="rId27"/>
    </p:embeddedFont>
    <p:embeddedFont>
      <p:font typeface="Montserrat" panose="00000500000000000000" pitchFamily="2" charset="0"/>
      <p:regular r:id="rId28"/>
      <p:bold r:id="rId29"/>
      <p:italic r:id="rId30"/>
      <p:boldItalic r:id="rId31"/>
    </p:embeddedFont>
    <p:embeddedFont>
      <p:font typeface="Raleway"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804" autoAdjust="0"/>
  </p:normalViewPr>
  <p:slideViewPr>
    <p:cSldViewPr snapToGrid="0">
      <p:cViewPr varScale="1">
        <p:scale>
          <a:sx n="116" d="100"/>
          <a:sy n="116" d="100"/>
        </p:scale>
        <p:origin x="1500" y="32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EB3EC22A-B1A3-77C4-51D3-F0A5A7ED25A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70240D4A-6129-F34F-8743-C7456B049C7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524381-9E92-4065-9B5F-13BEDCC93779}" type="datetimeFigureOut">
              <a:rPr lang="fr-FR" smtClean="0"/>
              <a:t>04/05/2025</a:t>
            </a:fld>
            <a:endParaRPr lang="fr-FR"/>
          </a:p>
        </p:txBody>
      </p:sp>
      <p:sp>
        <p:nvSpPr>
          <p:cNvPr id="4" name="Espace réservé du pied de page 3">
            <a:extLst>
              <a:ext uri="{FF2B5EF4-FFF2-40B4-BE49-F238E27FC236}">
                <a16:creationId xmlns:a16="http://schemas.microsoft.com/office/drawing/2014/main" id="{9AABB2B5-99BB-255B-7996-74842A3D42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34BC6392-919B-A248-3889-8495826ED02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DB1BB7-5C0E-4D28-9349-F4DC2D85E727}" type="slidenum">
              <a:rPr lang="fr-FR" smtClean="0"/>
              <a:t>‹N°›</a:t>
            </a:fld>
            <a:endParaRPr lang="fr-FR"/>
          </a:p>
        </p:txBody>
      </p:sp>
    </p:spTree>
    <p:extLst>
      <p:ext uri="{BB962C8B-B14F-4D97-AF65-F5344CB8AC3E}">
        <p14:creationId xmlns:p14="http://schemas.microsoft.com/office/powerpoint/2010/main" val="144060029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36251e9b6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36251e9b6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997A3D82-0338-6CFD-13DD-B261E7835DE3}"/>
            </a:ext>
          </a:extLst>
        </p:cNvPr>
        <p:cNvGrpSpPr/>
        <p:nvPr/>
      </p:nvGrpSpPr>
      <p:grpSpPr>
        <a:xfrm>
          <a:off x="0" y="0"/>
          <a:ext cx="0" cy="0"/>
          <a:chOff x="0" y="0"/>
          <a:chExt cx="0" cy="0"/>
        </a:xfrm>
      </p:grpSpPr>
      <p:sp>
        <p:nvSpPr>
          <p:cNvPr id="95" name="Google Shape;95;g136251e9b62_0_26:notes">
            <a:extLst>
              <a:ext uri="{FF2B5EF4-FFF2-40B4-BE49-F238E27FC236}">
                <a16:creationId xmlns:a16="http://schemas.microsoft.com/office/drawing/2014/main" id="{F3F8526F-4633-0183-65DE-30A344C4EE8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36251e9b62_0_26:notes">
            <a:extLst>
              <a:ext uri="{FF2B5EF4-FFF2-40B4-BE49-F238E27FC236}">
                <a16:creationId xmlns:a16="http://schemas.microsoft.com/office/drawing/2014/main" id="{F0A04F36-2079-961B-2D10-C632FEB483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dirty="0"/>
          </a:p>
        </p:txBody>
      </p:sp>
    </p:spTree>
    <p:extLst>
      <p:ext uri="{BB962C8B-B14F-4D97-AF65-F5344CB8AC3E}">
        <p14:creationId xmlns:p14="http://schemas.microsoft.com/office/powerpoint/2010/main" val="2809378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B838E25F-A515-1F26-5AD2-00A75830230D}"/>
            </a:ext>
          </a:extLst>
        </p:cNvPr>
        <p:cNvGrpSpPr/>
        <p:nvPr/>
      </p:nvGrpSpPr>
      <p:grpSpPr>
        <a:xfrm>
          <a:off x="0" y="0"/>
          <a:ext cx="0" cy="0"/>
          <a:chOff x="0" y="0"/>
          <a:chExt cx="0" cy="0"/>
        </a:xfrm>
      </p:grpSpPr>
      <p:sp>
        <p:nvSpPr>
          <p:cNvPr id="95" name="Google Shape;95;g136251e9b62_0_26:notes">
            <a:extLst>
              <a:ext uri="{FF2B5EF4-FFF2-40B4-BE49-F238E27FC236}">
                <a16:creationId xmlns:a16="http://schemas.microsoft.com/office/drawing/2014/main" id="{E704C338-EEBD-2057-793A-A2D9A85537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36251e9b62_0_26:notes">
            <a:extLst>
              <a:ext uri="{FF2B5EF4-FFF2-40B4-BE49-F238E27FC236}">
                <a16:creationId xmlns:a16="http://schemas.microsoft.com/office/drawing/2014/main" id="{04496098-D7D7-9976-1AFE-5A7160CCA6B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lnSpc>
                <a:spcPts val="2143"/>
              </a:lnSpc>
              <a:spcBef>
                <a:spcPts val="1029"/>
              </a:spcBef>
              <a:spcAft>
                <a:spcPts val="1029"/>
              </a:spcAft>
              <a:buFont typeface="Arial" panose="020B0604020202020204" pitchFamily="34" charset="0"/>
              <a:buNone/>
            </a:pPr>
            <a:endParaRPr lang="fr-FR" b="0" i="0" dirty="0">
              <a:effectLst/>
              <a:latin typeface="system-ui"/>
            </a:endParaRPr>
          </a:p>
        </p:txBody>
      </p:sp>
    </p:spTree>
    <p:extLst>
      <p:ext uri="{BB962C8B-B14F-4D97-AF65-F5344CB8AC3E}">
        <p14:creationId xmlns:p14="http://schemas.microsoft.com/office/powerpoint/2010/main" val="41798260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2D71B81C-AA5F-35D1-88D0-A0C2F2DB07ED}"/>
            </a:ext>
          </a:extLst>
        </p:cNvPr>
        <p:cNvGrpSpPr/>
        <p:nvPr/>
      </p:nvGrpSpPr>
      <p:grpSpPr>
        <a:xfrm>
          <a:off x="0" y="0"/>
          <a:ext cx="0" cy="0"/>
          <a:chOff x="0" y="0"/>
          <a:chExt cx="0" cy="0"/>
        </a:xfrm>
      </p:grpSpPr>
      <p:sp>
        <p:nvSpPr>
          <p:cNvPr id="95" name="Google Shape;95;g136251e9b62_0_26:notes">
            <a:extLst>
              <a:ext uri="{FF2B5EF4-FFF2-40B4-BE49-F238E27FC236}">
                <a16:creationId xmlns:a16="http://schemas.microsoft.com/office/drawing/2014/main" id="{14A2FD74-1EDE-BEC0-31D6-F69C43A44E9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36251e9b62_0_26:notes">
            <a:extLst>
              <a:ext uri="{FF2B5EF4-FFF2-40B4-BE49-F238E27FC236}">
                <a16:creationId xmlns:a16="http://schemas.microsoft.com/office/drawing/2014/main" id="{15943643-1157-0F1A-40E8-A87FE01C407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fr-FR" dirty="0"/>
          </a:p>
        </p:txBody>
      </p:sp>
    </p:spTree>
    <p:extLst>
      <p:ext uri="{BB962C8B-B14F-4D97-AF65-F5344CB8AC3E}">
        <p14:creationId xmlns:p14="http://schemas.microsoft.com/office/powerpoint/2010/main" val="3051387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13F388D8-B31D-33EE-0581-D04CAE232778}"/>
            </a:ext>
          </a:extLst>
        </p:cNvPr>
        <p:cNvGrpSpPr/>
        <p:nvPr/>
      </p:nvGrpSpPr>
      <p:grpSpPr>
        <a:xfrm>
          <a:off x="0" y="0"/>
          <a:ext cx="0" cy="0"/>
          <a:chOff x="0" y="0"/>
          <a:chExt cx="0" cy="0"/>
        </a:xfrm>
      </p:grpSpPr>
      <p:sp>
        <p:nvSpPr>
          <p:cNvPr id="95" name="Google Shape;95;g136251e9b62_0_26:notes">
            <a:extLst>
              <a:ext uri="{FF2B5EF4-FFF2-40B4-BE49-F238E27FC236}">
                <a16:creationId xmlns:a16="http://schemas.microsoft.com/office/drawing/2014/main" id="{09DCDEAA-4FD5-1348-CE1C-FC4DFD1BADA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36251e9b62_0_26:notes">
            <a:extLst>
              <a:ext uri="{FF2B5EF4-FFF2-40B4-BE49-F238E27FC236}">
                <a16:creationId xmlns:a16="http://schemas.microsoft.com/office/drawing/2014/main" id="{4E0625FB-5A05-4265-5B69-BA60371702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79589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B87AAA1A-F0E8-6340-7A77-492C3E0AC290}"/>
            </a:ext>
          </a:extLst>
        </p:cNvPr>
        <p:cNvGrpSpPr/>
        <p:nvPr/>
      </p:nvGrpSpPr>
      <p:grpSpPr>
        <a:xfrm>
          <a:off x="0" y="0"/>
          <a:ext cx="0" cy="0"/>
          <a:chOff x="0" y="0"/>
          <a:chExt cx="0" cy="0"/>
        </a:xfrm>
      </p:grpSpPr>
      <p:sp>
        <p:nvSpPr>
          <p:cNvPr id="95" name="Google Shape;95;g136251e9b62_0_26:notes">
            <a:extLst>
              <a:ext uri="{FF2B5EF4-FFF2-40B4-BE49-F238E27FC236}">
                <a16:creationId xmlns:a16="http://schemas.microsoft.com/office/drawing/2014/main" id="{432D821D-ECA5-AFFB-A0CB-D99E2DD8D53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36251e9b62_0_26:notes">
            <a:extLst>
              <a:ext uri="{FF2B5EF4-FFF2-40B4-BE49-F238E27FC236}">
                <a16:creationId xmlns:a16="http://schemas.microsoft.com/office/drawing/2014/main" id="{E76B80E9-6A1B-BF3F-2754-C933C967E63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38874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36c227a4f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36c227a4f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36251e9b6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36251e9b6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fr-F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2607E4BC-DF1C-5B21-323D-C654A8AA97FC}"/>
            </a:ext>
          </a:extLst>
        </p:cNvPr>
        <p:cNvGrpSpPr/>
        <p:nvPr/>
      </p:nvGrpSpPr>
      <p:grpSpPr>
        <a:xfrm>
          <a:off x="0" y="0"/>
          <a:ext cx="0" cy="0"/>
          <a:chOff x="0" y="0"/>
          <a:chExt cx="0" cy="0"/>
        </a:xfrm>
      </p:grpSpPr>
      <p:sp>
        <p:nvSpPr>
          <p:cNvPr id="101" name="Google Shape;101;g136251e9b62_0_32:notes">
            <a:extLst>
              <a:ext uri="{FF2B5EF4-FFF2-40B4-BE49-F238E27FC236}">
                <a16:creationId xmlns:a16="http://schemas.microsoft.com/office/drawing/2014/main" id="{277A4281-63A6-1392-BB45-D9F171EB86B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36251e9b62_0_32:notes">
            <a:extLst>
              <a:ext uri="{FF2B5EF4-FFF2-40B4-BE49-F238E27FC236}">
                <a16:creationId xmlns:a16="http://schemas.microsoft.com/office/drawing/2014/main" id="{F1CC597D-2266-FFD6-9C39-6167947F04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094787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EDEA9601-014C-0614-62C0-CB611CD50716}"/>
            </a:ext>
          </a:extLst>
        </p:cNvPr>
        <p:cNvGrpSpPr/>
        <p:nvPr/>
      </p:nvGrpSpPr>
      <p:grpSpPr>
        <a:xfrm>
          <a:off x="0" y="0"/>
          <a:ext cx="0" cy="0"/>
          <a:chOff x="0" y="0"/>
          <a:chExt cx="0" cy="0"/>
        </a:xfrm>
      </p:grpSpPr>
      <p:sp>
        <p:nvSpPr>
          <p:cNvPr id="101" name="Google Shape;101;g136251e9b62_0_32:notes">
            <a:extLst>
              <a:ext uri="{FF2B5EF4-FFF2-40B4-BE49-F238E27FC236}">
                <a16:creationId xmlns:a16="http://schemas.microsoft.com/office/drawing/2014/main" id="{4C903E6E-DE4A-E322-5651-39ABBC3B498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36251e9b62_0_32:notes">
            <a:extLst>
              <a:ext uri="{FF2B5EF4-FFF2-40B4-BE49-F238E27FC236}">
                <a16:creationId xmlns:a16="http://schemas.microsoft.com/office/drawing/2014/main" id="{054222D9-13DB-898E-D419-0019BDD7588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None/>
            </a:pPr>
            <a:r>
              <a:rPr lang="fr-FR" b="1" i="0" dirty="0">
                <a:solidFill>
                  <a:srgbClr val="F8FAFF"/>
                </a:solidFill>
                <a:effectLst/>
                <a:latin typeface="DeepSeek-CJK-patch"/>
              </a:rPr>
              <a:t> </a:t>
            </a:r>
            <a:endParaRPr dirty="0"/>
          </a:p>
        </p:txBody>
      </p:sp>
    </p:spTree>
    <p:extLst>
      <p:ext uri="{BB962C8B-B14F-4D97-AF65-F5344CB8AC3E}">
        <p14:creationId xmlns:p14="http://schemas.microsoft.com/office/powerpoint/2010/main" val="3203863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6A7F0F69-FDF9-4C89-4302-0068B3F9606E}"/>
            </a:ext>
          </a:extLst>
        </p:cNvPr>
        <p:cNvGrpSpPr/>
        <p:nvPr/>
      </p:nvGrpSpPr>
      <p:grpSpPr>
        <a:xfrm>
          <a:off x="0" y="0"/>
          <a:ext cx="0" cy="0"/>
          <a:chOff x="0" y="0"/>
          <a:chExt cx="0" cy="0"/>
        </a:xfrm>
      </p:grpSpPr>
      <p:sp>
        <p:nvSpPr>
          <p:cNvPr id="101" name="Google Shape;101;g136251e9b62_0_32:notes">
            <a:extLst>
              <a:ext uri="{FF2B5EF4-FFF2-40B4-BE49-F238E27FC236}">
                <a16:creationId xmlns:a16="http://schemas.microsoft.com/office/drawing/2014/main" id="{260C9922-EFF1-CC85-92A9-843F707BEA2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36251e9b62_0_32:notes">
            <a:extLst>
              <a:ext uri="{FF2B5EF4-FFF2-40B4-BE49-F238E27FC236}">
                <a16:creationId xmlns:a16="http://schemas.microsoft.com/office/drawing/2014/main" id="{F60A76C1-670F-9254-38A4-1B4186FFD27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r-FR" i="1" dirty="0">
              <a:latin typeface="Montserrat"/>
            </a:endParaRPr>
          </a:p>
        </p:txBody>
      </p:sp>
    </p:spTree>
    <p:extLst>
      <p:ext uri="{BB962C8B-B14F-4D97-AF65-F5344CB8AC3E}">
        <p14:creationId xmlns:p14="http://schemas.microsoft.com/office/powerpoint/2010/main" val="2051838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5FB88DF2-D61F-4B53-B243-73456AF377A9}"/>
            </a:ext>
          </a:extLst>
        </p:cNvPr>
        <p:cNvGrpSpPr/>
        <p:nvPr/>
      </p:nvGrpSpPr>
      <p:grpSpPr>
        <a:xfrm>
          <a:off x="0" y="0"/>
          <a:ext cx="0" cy="0"/>
          <a:chOff x="0" y="0"/>
          <a:chExt cx="0" cy="0"/>
        </a:xfrm>
      </p:grpSpPr>
      <p:sp>
        <p:nvSpPr>
          <p:cNvPr id="95" name="Google Shape;95;g136251e9b62_0_26:notes">
            <a:extLst>
              <a:ext uri="{FF2B5EF4-FFF2-40B4-BE49-F238E27FC236}">
                <a16:creationId xmlns:a16="http://schemas.microsoft.com/office/drawing/2014/main" id="{BF94F188-18CD-302E-AE8A-998E7FB944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36251e9b62_0_26:notes">
            <a:extLst>
              <a:ext uri="{FF2B5EF4-FFF2-40B4-BE49-F238E27FC236}">
                <a16:creationId xmlns:a16="http://schemas.microsoft.com/office/drawing/2014/main" id="{2739A416-B79F-016C-7BD1-B943266FA65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10055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C2EB2F97-D4F5-F7F9-E6C4-8A7A8D3A071F}"/>
            </a:ext>
          </a:extLst>
        </p:cNvPr>
        <p:cNvGrpSpPr/>
        <p:nvPr/>
      </p:nvGrpSpPr>
      <p:grpSpPr>
        <a:xfrm>
          <a:off x="0" y="0"/>
          <a:ext cx="0" cy="0"/>
          <a:chOff x="0" y="0"/>
          <a:chExt cx="0" cy="0"/>
        </a:xfrm>
      </p:grpSpPr>
      <p:sp>
        <p:nvSpPr>
          <p:cNvPr id="113" name="Google Shape;113;g136c227a4fd_0_5:notes">
            <a:extLst>
              <a:ext uri="{FF2B5EF4-FFF2-40B4-BE49-F238E27FC236}">
                <a16:creationId xmlns:a16="http://schemas.microsoft.com/office/drawing/2014/main" id="{4558FA92-7BAE-6CB1-6C9E-962E51F72F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36c227a4fd_0_5:notes">
            <a:extLst>
              <a:ext uri="{FF2B5EF4-FFF2-40B4-BE49-F238E27FC236}">
                <a16:creationId xmlns:a16="http://schemas.microsoft.com/office/drawing/2014/main" id="{D9A9D55A-E577-8C4C-94E8-A6A29B644F3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082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4D6E1E41-ADA1-FE36-7FAB-C88A7D323CFC}"/>
            </a:ext>
          </a:extLst>
        </p:cNvPr>
        <p:cNvGrpSpPr/>
        <p:nvPr/>
      </p:nvGrpSpPr>
      <p:grpSpPr>
        <a:xfrm>
          <a:off x="0" y="0"/>
          <a:ext cx="0" cy="0"/>
          <a:chOff x="0" y="0"/>
          <a:chExt cx="0" cy="0"/>
        </a:xfrm>
      </p:grpSpPr>
      <p:sp>
        <p:nvSpPr>
          <p:cNvPr id="95" name="Google Shape;95;g136251e9b62_0_26:notes">
            <a:extLst>
              <a:ext uri="{FF2B5EF4-FFF2-40B4-BE49-F238E27FC236}">
                <a16:creationId xmlns:a16="http://schemas.microsoft.com/office/drawing/2014/main" id="{5EAAA163-0C99-C2B6-D824-EF4372DE98F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36251e9b62_0_26:notes">
            <a:extLst>
              <a:ext uri="{FF2B5EF4-FFF2-40B4-BE49-F238E27FC236}">
                <a16:creationId xmlns:a16="http://schemas.microsoft.com/office/drawing/2014/main" id="{9EB6A84A-B7D8-0187-6CDF-4630D293AC6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0554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36c227a4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36c227a4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36251e9b6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36251e9b6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lnSpc>
                <a:spcPts val="2143"/>
              </a:lnSpc>
              <a:spcBef>
                <a:spcPts val="1029"/>
              </a:spcBef>
              <a:spcAft>
                <a:spcPts val="1029"/>
              </a:spcAft>
              <a:buNone/>
            </a:pPr>
            <a:endParaRPr lang="fr-FR" b="1" i="0" dirty="0">
              <a:solidFill>
                <a:srgbClr val="F8FAFF"/>
              </a:solidFill>
              <a:effectLst/>
              <a:latin typeface="DeepSeek-CJK-patch"/>
            </a:endParaRP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CB8FBDD6-FB8B-A263-A255-08730170B387}"/>
            </a:ext>
          </a:extLst>
        </p:cNvPr>
        <p:cNvGrpSpPr/>
        <p:nvPr/>
      </p:nvGrpSpPr>
      <p:grpSpPr>
        <a:xfrm>
          <a:off x="0" y="0"/>
          <a:ext cx="0" cy="0"/>
          <a:chOff x="0" y="0"/>
          <a:chExt cx="0" cy="0"/>
        </a:xfrm>
      </p:grpSpPr>
      <p:sp>
        <p:nvSpPr>
          <p:cNvPr id="95" name="Google Shape;95;g136251e9b62_0_26:notes">
            <a:extLst>
              <a:ext uri="{FF2B5EF4-FFF2-40B4-BE49-F238E27FC236}">
                <a16:creationId xmlns:a16="http://schemas.microsoft.com/office/drawing/2014/main" id="{A5AF0471-8C18-2D98-4C66-CEAA0D66F3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36251e9b62_0_26:notes">
            <a:extLst>
              <a:ext uri="{FF2B5EF4-FFF2-40B4-BE49-F238E27FC236}">
                <a16:creationId xmlns:a16="http://schemas.microsoft.com/office/drawing/2014/main" id="{856CA415-A829-9720-43D9-579CE8E42D7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fr-FR" dirty="0"/>
          </a:p>
        </p:txBody>
      </p:sp>
    </p:spTree>
    <p:extLst>
      <p:ext uri="{BB962C8B-B14F-4D97-AF65-F5344CB8AC3E}">
        <p14:creationId xmlns:p14="http://schemas.microsoft.com/office/powerpoint/2010/main" val="1158287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05D0E437-C5AB-C019-4DE5-96BE060B9E66}"/>
            </a:ext>
          </a:extLst>
        </p:cNvPr>
        <p:cNvGrpSpPr/>
        <p:nvPr/>
      </p:nvGrpSpPr>
      <p:grpSpPr>
        <a:xfrm>
          <a:off x="0" y="0"/>
          <a:ext cx="0" cy="0"/>
          <a:chOff x="0" y="0"/>
          <a:chExt cx="0" cy="0"/>
        </a:xfrm>
      </p:grpSpPr>
      <p:sp>
        <p:nvSpPr>
          <p:cNvPr id="95" name="Google Shape;95;g136251e9b62_0_26:notes">
            <a:extLst>
              <a:ext uri="{FF2B5EF4-FFF2-40B4-BE49-F238E27FC236}">
                <a16:creationId xmlns:a16="http://schemas.microsoft.com/office/drawing/2014/main" id="{B97F058A-F330-DF55-A2AF-CDDDAF96943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36251e9b62_0_26:notes">
            <a:extLst>
              <a:ext uri="{FF2B5EF4-FFF2-40B4-BE49-F238E27FC236}">
                <a16:creationId xmlns:a16="http://schemas.microsoft.com/office/drawing/2014/main" id="{9973B8C5-1904-DDFE-AB56-CA3D0B8433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fr-FR" dirty="0"/>
          </a:p>
          <a:p>
            <a:pPr marL="0" lvl="0" indent="0" algn="l" rtl="0">
              <a:spcBef>
                <a:spcPts val="0"/>
              </a:spcBef>
              <a:spcAft>
                <a:spcPts val="0"/>
              </a:spcAft>
              <a:buNone/>
            </a:pPr>
            <a:endParaRPr lang="fr-FR" dirty="0"/>
          </a:p>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1510844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CC362789-DA4B-E48E-977F-8C49A42A4D92}"/>
            </a:ext>
          </a:extLst>
        </p:cNvPr>
        <p:cNvGrpSpPr/>
        <p:nvPr/>
      </p:nvGrpSpPr>
      <p:grpSpPr>
        <a:xfrm>
          <a:off x="0" y="0"/>
          <a:ext cx="0" cy="0"/>
          <a:chOff x="0" y="0"/>
          <a:chExt cx="0" cy="0"/>
        </a:xfrm>
      </p:grpSpPr>
      <p:sp>
        <p:nvSpPr>
          <p:cNvPr id="95" name="Google Shape;95;g136251e9b62_0_26:notes">
            <a:extLst>
              <a:ext uri="{FF2B5EF4-FFF2-40B4-BE49-F238E27FC236}">
                <a16:creationId xmlns:a16="http://schemas.microsoft.com/office/drawing/2014/main" id="{B9239F5E-9187-1CB8-A5C6-FC7C59BA2C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36251e9b62_0_26:notes">
            <a:extLst>
              <a:ext uri="{FF2B5EF4-FFF2-40B4-BE49-F238E27FC236}">
                <a16:creationId xmlns:a16="http://schemas.microsoft.com/office/drawing/2014/main" id="{84719396-94E4-6518-FCAE-132474C240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77390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85D92EAD-B8A6-65B6-6ACF-38F95AF49D28}"/>
            </a:ext>
          </a:extLst>
        </p:cNvPr>
        <p:cNvGrpSpPr/>
        <p:nvPr/>
      </p:nvGrpSpPr>
      <p:grpSpPr>
        <a:xfrm>
          <a:off x="0" y="0"/>
          <a:ext cx="0" cy="0"/>
          <a:chOff x="0" y="0"/>
          <a:chExt cx="0" cy="0"/>
        </a:xfrm>
      </p:grpSpPr>
      <p:sp>
        <p:nvSpPr>
          <p:cNvPr id="95" name="Google Shape;95;g136251e9b62_0_26:notes">
            <a:extLst>
              <a:ext uri="{FF2B5EF4-FFF2-40B4-BE49-F238E27FC236}">
                <a16:creationId xmlns:a16="http://schemas.microsoft.com/office/drawing/2014/main" id="{BD2205A6-DA18-2231-5816-042D03E0663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36251e9b62_0_26:notes">
            <a:extLst>
              <a:ext uri="{FF2B5EF4-FFF2-40B4-BE49-F238E27FC236}">
                <a16:creationId xmlns:a16="http://schemas.microsoft.com/office/drawing/2014/main" id="{26FA62F0-D7E0-9953-8A0A-22D335CCB4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72633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7.xml"/><Relationship Id="rId3" Type="http://schemas.openxmlformats.org/officeDocument/2006/relationships/slide" Target="slide3.xml"/><Relationship Id="rId7" Type="http://schemas.openxmlformats.org/officeDocument/2006/relationships/slide" Target="slide9.xml"/><Relationship Id="rId12" Type="http://schemas.openxmlformats.org/officeDocument/2006/relationships/slide" Target="slide16.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slide" Target="slide6.xml"/><Relationship Id="rId11" Type="http://schemas.openxmlformats.org/officeDocument/2006/relationships/slide" Target="slide15.xml"/><Relationship Id="rId5" Type="http://schemas.openxmlformats.org/officeDocument/2006/relationships/slide" Target="slide5.xml"/><Relationship Id="rId10" Type="http://schemas.openxmlformats.org/officeDocument/2006/relationships/slide" Target="slide14.xml"/><Relationship Id="rId4" Type="http://schemas.openxmlformats.org/officeDocument/2006/relationships/slide" Target="slide4.xml"/><Relationship Id="rId9" Type="http://schemas.openxmlformats.org/officeDocument/2006/relationships/slide" Target="slide13.xml"/><Relationship Id="rId14" Type="http://schemas.openxmlformats.org/officeDocument/2006/relationships/slide" Target="slide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subTitle" idx="1"/>
          </p:nvPr>
        </p:nvSpPr>
        <p:spPr>
          <a:xfrm>
            <a:off x="773303" y="2131986"/>
            <a:ext cx="8243282" cy="1225282"/>
          </a:xfrm>
          <a:prstGeom prst="rect">
            <a:avLst/>
          </a:prstGeom>
        </p:spPr>
        <p:txBody>
          <a:bodyPr spcFirstLastPara="1" wrap="square" lIns="91425" tIns="91425" rIns="91425" bIns="91425" anchor="t" anchorCtr="0">
            <a:normAutofit/>
          </a:bodyPr>
          <a:lstStyle/>
          <a:p>
            <a:pPr marL="0" lvl="0" indent="0" rtl="0">
              <a:lnSpc>
                <a:spcPct val="90000"/>
              </a:lnSpc>
              <a:spcBef>
                <a:spcPts val="1000"/>
              </a:spcBef>
              <a:spcAft>
                <a:spcPts val="0"/>
              </a:spcAft>
              <a:buClr>
                <a:schemeClr val="dk1"/>
              </a:buClr>
              <a:buSzPct val="50000"/>
              <a:buFont typeface="Arial"/>
              <a:buNone/>
            </a:pPr>
            <a:r>
              <a:rPr lang="fr-FR" sz="2200" i="1" dirty="0">
                <a:solidFill>
                  <a:schemeClr val="dk1"/>
                </a:solidFill>
                <a:latin typeface="Montserrat"/>
                <a:ea typeface="Montserrat"/>
                <a:cs typeface="Montserrat"/>
                <a:sym typeface="Montserrat"/>
              </a:rPr>
              <a:t>Valorisation et Classification Automatique des biens  Immobilier à Paris</a:t>
            </a:r>
            <a:endParaRPr dirty="0"/>
          </a:p>
        </p:txBody>
      </p:sp>
      <p:pic>
        <p:nvPicPr>
          <p:cNvPr id="92" name="Google Shape;92;p14"/>
          <p:cNvPicPr preferRelativeResize="0"/>
          <p:nvPr/>
        </p:nvPicPr>
        <p:blipFill>
          <a:blip r:embed="rId3">
            <a:alphaModFix/>
          </a:blip>
          <a:stretch>
            <a:fillRect/>
          </a:stretch>
        </p:blipFill>
        <p:spPr>
          <a:xfrm>
            <a:off x="623400" y="89925"/>
            <a:ext cx="3669750" cy="1645400"/>
          </a:xfrm>
          <a:prstGeom prst="rect">
            <a:avLst/>
          </a:prstGeom>
          <a:noFill/>
          <a:ln>
            <a:noFill/>
          </a:ln>
        </p:spPr>
      </p:pic>
      <p:sp>
        <p:nvSpPr>
          <p:cNvPr id="3" name="Google Shape;91;p14">
            <a:extLst>
              <a:ext uri="{FF2B5EF4-FFF2-40B4-BE49-F238E27FC236}">
                <a16:creationId xmlns:a16="http://schemas.microsoft.com/office/drawing/2014/main" id="{BD0E9227-5B85-958D-4421-85CD83DACC14}"/>
              </a:ext>
            </a:extLst>
          </p:cNvPr>
          <p:cNvSpPr txBox="1">
            <a:spLocks/>
          </p:cNvSpPr>
          <p:nvPr/>
        </p:nvSpPr>
        <p:spPr>
          <a:xfrm>
            <a:off x="171509" y="3828293"/>
            <a:ext cx="8243282" cy="122528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nSpc>
                <a:spcPct val="90000"/>
              </a:lnSpc>
              <a:spcBef>
                <a:spcPts val="1000"/>
              </a:spcBef>
              <a:buClr>
                <a:schemeClr val="dk1"/>
              </a:buClr>
              <a:buSzPct val="50000"/>
              <a:buFont typeface="Arial"/>
              <a:buNone/>
            </a:pPr>
            <a:r>
              <a:rPr lang="fr-FR" sz="1300" i="1" dirty="0">
                <a:solidFill>
                  <a:schemeClr val="dk1"/>
                </a:solidFill>
                <a:latin typeface="Montserrat"/>
                <a:ea typeface="Montserrat"/>
                <a:cs typeface="Montserrat"/>
                <a:sym typeface="Montserrat"/>
              </a:rPr>
              <a:t>Prénom: </a:t>
            </a:r>
            <a:r>
              <a:rPr lang="fr-FR" sz="1300" i="1" dirty="0" err="1">
                <a:solidFill>
                  <a:schemeClr val="dk1"/>
                </a:solidFill>
                <a:latin typeface="Montserrat"/>
                <a:ea typeface="Montserrat"/>
                <a:cs typeface="Montserrat"/>
                <a:sym typeface="Montserrat"/>
              </a:rPr>
              <a:t>Christal</a:t>
            </a:r>
            <a:endParaRPr lang="fr-FR" sz="1300" i="1" dirty="0">
              <a:solidFill>
                <a:schemeClr val="dk1"/>
              </a:solidFill>
              <a:latin typeface="Montserrat"/>
              <a:ea typeface="Montserrat"/>
              <a:cs typeface="Montserrat"/>
              <a:sym typeface="Montserrat"/>
            </a:endParaRPr>
          </a:p>
          <a:p>
            <a:pPr marL="0" indent="0">
              <a:lnSpc>
                <a:spcPct val="90000"/>
              </a:lnSpc>
              <a:spcBef>
                <a:spcPts val="1000"/>
              </a:spcBef>
              <a:buClr>
                <a:schemeClr val="dk1"/>
              </a:buClr>
              <a:buSzPct val="50000"/>
              <a:buFont typeface="Arial"/>
              <a:buNone/>
            </a:pPr>
            <a:r>
              <a:rPr lang="fr-FR" sz="1300" i="1" dirty="0">
                <a:solidFill>
                  <a:schemeClr val="dk1"/>
                </a:solidFill>
                <a:latin typeface="Montserrat"/>
                <a:ea typeface="Montserrat"/>
                <a:cs typeface="Montserrat"/>
                <a:sym typeface="Montserrat"/>
              </a:rPr>
              <a:t>Nom: WESCOTT</a:t>
            </a:r>
          </a:p>
          <a:p>
            <a:pPr marL="0" indent="0">
              <a:lnSpc>
                <a:spcPct val="90000"/>
              </a:lnSpc>
              <a:spcBef>
                <a:spcPts val="1000"/>
              </a:spcBef>
              <a:buClr>
                <a:schemeClr val="dk1"/>
              </a:buClr>
              <a:buSzPct val="50000"/>
              <a:buFont typeface="Arial"/>
              <a:buNone/>
            </a:pPr>
            <a:r>
              <a:rPr lang="fr-FR" sz="1300" i="1" dirty="0">
                <a:solidFill>
                  <a:schemeClr val="dk1"/>
                </a:solidFill>
                <a:latin typeface="Montserrat"/>
                <a:ea typeface="Montserrat"/>
                <a:cs typeface="Montserrat"/>
                <a:sym typeface="Montserrat"/>
              </a:rPr>
              <a:t>Date : 15/04/2025 </a:t>
            </a:r>
          </a:p>
          <a:p>
            <a:pPr marL="0" indent="0" algn="ctr"/>
            <a:endParaRPr lang="fr-FR" dirty="0"/>
          </a:p>
        </p:txBody>
      </p:sp>
      <p:sp>
        <p:nvSpPr>
          <p:cNvPr id="4" name="Espace réservé du numéro de diapositive 3">
            <a:extLst>
              <a:ext uri="{FF2B5EF4-FFF2-40B4-BE49-F238E27FC236}">
                <a16:creationId xmlns:a16="http://schemas.microsoft.com/office/drawing/2014/main" id="{AD8941D3-1CDB-65CE-455A-DEA82DCFA2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a:t>
            </a:fld>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1">
                                            <p:txEl>
                                              <p:pRg st="0" end="0"/>
                                            </p:txEl>
                                          </p:spTgt>
                                        </p:tgtEl>
                                        <p:attrNameLst>
                                          <p:attrName>style.visibility</p:attrName>
                                        </p:attrNameLst>
                                      </p:cBhvr>
                                      <p:to>
                                        <p:strVal val="visible"/>
                                      </p:to>
                                    </p:set>
                                    <p:animEffect transition="in" filter="fade">
                                      <p:cBhvr>
                                        <p:cTn id="7" dur="1000"/>
                                        <p:tgtEl>
                                          <p:spTgt spid="91">
                                            <p:txEl>
                                              <p:pRg st="0" end="0"/>
                                            </p:txEl>
                                          </p:spTgt>
                                        </p:tgtEl>
                                      </p:cBhvr>
                                    </p:animEffect>
                                    <p:anim calcmode="lin" valueType="num">
                                      <p:cBhvr>
                                        <p:cTn id="8" dur="1000" fill="hold"/>
                                        <p:tgtEl>
                                          <p:spTgt spid="9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build="p"/>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B5703CA4-DD2E-2BD8-D71B-6A2D4894BFFC}"/>
            </a:ext>
          </a:extLst>
        </p:cNvPr>
        <p:cNvGrpSpPr/>
        <p:nvPr/>
      </p:nvGrpSpPr>
      <p:grpSpPr>
        <a:xfrm>
          <a:off x="0" y="0"/>
          <a:ext cx="0" cy="0"/>
          <a:chOff x="0" y="0"/>
          <a:chExt cx="0" cy="0"/>
        </a:xfrm>
      </p:grpSpPr>
      <p:sp>
        <p:nvSpPr>
          <p:cNvPr id="98" name="Google Shape;98;p15">
            <a:extLst>
              <a:ext uri="{FF2B5EF4-FFF2-40B4-BE49-F238E27FC236}">
                <a16:creationId xmlns:a16="http://schemas.microsoft.com/office/drawing/2014/main" id="{3ADA6857-9F28-90FB-77CA-239056B54B79}"/>
              </a:ext>
            </a:extLst>
          </p:cNvPr>
          <p:cNvSpPr txBox="1">
            <a:spLocks noGrp="1"/>
          </p:cNvSpPr>
          <p:nvPr>
            <p:ph type="title"/>
          </p:nvPr>
        </p:nvSpPr>
        <p:spPr>
          <a:xfrm>
            <a:off x="727649" y="605575"/>
            <a:ext cx="8077137" cy="797200"/>
          </a:xfrm>
          <a:prstGeom prst="rect">
            <a:avLst/>
          </a:prstGeom>
        </p:spPr>
        <p:txBody>
          <a:bodyPr spcFirstLastPara="1" wrap="square" lIns="91425" tIns="91425" rIns="91425" bIns="91425" anchor="t" anchorCtr="0">
            <a:noAutofit/>
          </a:bodyPr>
          <a:lstStyle/>
          <a:p>
            <a:pPr marL="457200" lvl="0" indent="-415290" algn="l" rtl="0">
              <a:spcBef>
                <a:spcPts val="0"/>
              </a:spcBef>
              <a:spcAft>
                <a:spcPts val="0"/>
              </a:spcAft>
              <a:buSzPts val="2940"/>
              <a:buFont typeface="Montserrat"/>
              <a:buAutoNum type="romanUcPeriod"/>
            </a:pPr>
            <a:r>
              <a:rPr lang="fr-FR" sz="2400" dirty="0">
                <a:latin typeface="Montserrat"/>
                <a:ea typeface="Montserrat"/>
                <a:cs typeface="Montserrat"/>
                <a:sym typeface="Montserrat"/>
              </a:rPr>
              <a:t>Analyse et Prédiction des prix de L’immobilier</a:t>
            </a:r>
            <a:endParaRPr lang="fr-FR" sz="2400" dirty="0"/>
          </a:p>
        </p:txBody>
      </p:sp>
      <p:sp>
        <p:nvSpPr>
          <p:cNvPr id="99" name="Google Shape;99;p15">
            <a:extLst>
              <a:ext uri="{FF2B5EF4-FFF2-40B4-BE49-F238E27FC236}">
                <a16:creationId xmlns:a16="http://schemas.microsoft.com/office/drawing/2014/main" id="{2F663531-5C68-E8AE-4715-D6B680BEBBFF}"/>
              </a:ext>
            </a:extLst>
          </p:cNvPr>
          <p:cNvSpPr txBox="1">
            <a:spLocks noGrp="1"/>
          </p:cNvSpPr>
          <p:nvPr>
            <p:ph type="body" idx="1"/>
          </p:nvPr>
        </p:nvSpPr>
        <p:spPr>
          <a:xfrm>
            <a:off x="727651" y="1292800"/>
            <a:ext cx="7688700" cy="3537936"/>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sz="1200" i="1" dirty="0">
                <a:latin typeface="Montserrat"/>
                <a:ea typeface="Montserrat"/>
                <a:cs typeface="Montserrat"/>
                <a:sym typeface="Montserrat"/>
              </a:rPr>
              <a:t>1.4-Résultats de la prédiction</a:t>
            </a:r>
          </a:p>
          <a:p>
            <a:pPr marL="0" indent="0">
              <a:spcAft>
                <a:spcPts val="1200"/>
              </a:spcAft>
              <a:buNone/>
            </a:pPr>
            <a:r>
              <a:rPr lang="fr-FR" sz="1200" kern="100" dirty="0">
                <a:latin typeface="Aptos" panose="020B0004020202020204" pitchFamily="34" charset="0"/>
                <a:cs typeface="Times New Roman" panose="02020603050405020304" pitchFamily="18" charset="0"/>
              </a:rPr>
              <a:t>Le modèle atteint un MAPE (erreur moyenne en %) de 10,32%, sur les données test, ce qui signifie que le modèle se trompe en moyenne de +10,32% sur la prédiction des valeurs foncière. </a:t>
            </a:r>
          </a:p>
          <a:p>
            <a:pPr marL="0" indent="0">
              <a:spcAft>
                <a:spcPts val="1200"/>
              </a:spcAft>
              <a:buNone/>
            </a:pPr>
            <a:r>
              <a:rPr lang="fr-FR" sz="1200" kern="100" dirty="0">
                <a:latin typeface="Aptos" panose="020B0004020202020204" pitchFamily="34" charset="0"/>
                <a:cs typeface="Times New Roman" panose="02020603050405020304" pitchFamily="18" charset="0"/>
              </a:rPr>
              <a:t>La précision des prédictions montre que les 10 premières prédictions varient entre 525 285€ et 396 617€,reflétant la diversité des biens immobiliers (petits appartements vs grands locaux)</a:t>
            </a:r>
          </a:p>
          <a:p>
            <a:pPr marL="0" lvl="0" indent="0" algn="l" rtl="0">
              <a:spcBef>
                <a:spcPts val="0"/>
              </a:spcBef>
              <a:spcAft>
                <a:spcPts val="1200"/>
              </a:spcAft>
              <a:buNone/>
            </a:pPr>
            <a:endParaRPr lang="fr" i="1" dirty="0">
              <a:latin typeface="Aptos" panose="020B0004020202020204" pitchFamily="34" charset="0"/>
              <a:ea typeface="Montserrat"/>
              <a:cs typeface="Montserrat"/>
              <a:sym typeface="Montserrat"/>
            </a:endParaRPr>
          </a:p>
        </p:txBody>
      </p:sp>
      <p:sp>
        <p:nvSpPr>
          <p:cNvPr id="2" name="Espace réservé du numéro de diapositive 1">
            <a:extLst>
              <a:ext uri="{FF2B5EF4-FFF2-40B4-BE49-F238E27FC236}">
                <a16:creationId xmlns:a16="http://schemas.microsoft.com/office/drawing/2014/main" id="{7BA684F1-37F4-FCCF-FDDC-ECDD1A932A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10</a:t>
            </a:fld>
            <a:endParaRPr lang="fr-FR"/>
          </a:p>
        </p:txBody>
      </p:sp>
      <p:pic>
        <p:nvPicPr>
          <p:cNvPr id="4" name="Image 3">
            <a:extLst>
              <a:ext uri="{FF2B5EF4-FFF2-40B4-BE49-F238E27FC236}">
                <a16:creationId xmlns:a16="http://schemas.microsoft.com/office/drawing/2014/main" id="{E3CF45BE-6F00-83FA-2D45-211282D08889}"/>
              </a:ext>
            </a:extLst>
          </p:cNvPr>
          <p:cNvPicPr>
            <a:picLocks noChangeAspect="1"/>
          </p:cNvPicPr>
          <p:nvPr/>
        </p:nvPicPr>
        <p:blipFill>
          <a:blip r:embed="rId3"/>
          <a:stretch>
            <a:fillRect/>
          </a:stretch>
        </p:blipFill>
        <p:spPr>
          <a:xfrm>
            <a:off x="2049780" y="2779929"/>
            <a:ext cx="4518659" cy="2249222"/>
          </a:xfrm>
          <a:prstGeom prst="rect">
            <a:avLst/>
          </a:prstGeom>
        </p:spPr>
      </p:pic>
    </p:spTree>
    <p:extLst>
      <p:ext uri="{BB962C8B-B14F-4D97-AF65-F5344CB8AC3E}">
        <p14:creationId xmlns:p14="http://schemas.microsoft.com/office/powerpoint/2010/main" val="3234312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33293368-2504-8F0F-AFFE-C8A445452DD6}"/>
            </a:ext>
          </a:extLst>
        </p:cNvPr>
        <p:cNvGrpSpPr/>
        <p:nvPr/>
      </p:nvGrpSpPr>
      <p:grpSpPr>
        <a:xfrm>
          <a:off x="0" y="0"/>
          <a:ext cx="0" cy="0"/>
          <a:chOff x="0" y="0"/>
          <a:chExt cx="0" cy="0"/>
        </a:xfrm>
      </p:grpSpPr>
      <p:sp>
        <p:nvSpPr>
          <p:cNvPr id="98" name="Google Shape;98;p15">
            <a:extLst>
              <a:ext uri="{FF2B5EF4-FFF2-40B4-BE49-F238E27FC236}">
                <a16:creationId xmlns:a16="http://schemas.microsoft.com/office/drawing/2014/main" id="{EDE6A315-C3BB-6126-CD3A-4CD3B57CA50D}"/>
              </a:ext>
            </a:extLst>
          </p:cNvPr>
          <p:cNvSpPr txBox="1">
            <a:spLocks noGrp="1"/>
          </p:cNvSpPr>
          <p:nvPr>
            <p:ph type="title"/>
          </p:nvPr>
        </p:nvSpPr>
        <p:spPr>
          <a:xfrm>
            <a:off x="727649" y="605575"/>
            <a:ext cx="8077137" cy="797200"/>
          </a:xfrm>
          <a:prstGeom prst="rect">
            <a:avLst/>
          </a:prstGeom>
        </p:spPr>
        <p:txBody>
          <a:bodyPr spcFirstLastPara="1" wrap="square" lIns="91425" tIns="91425" rIns="91425" bIns="91425" anchor="t" anchorCtr="0">
            <a:noAutofit/>
          </a:bodyPr>
          <a:lstStyle/>
          <a:p>
            <a:pPr marL="457200" lvl="0" indent="-415290" algn="l" rtl="0">
              <a:spcBef>
                <a:spcPts val="0"/>
              </a:spcBef>
              <a:spcAft>
                <a:spcPts val="0"/>
              </a:spcAft>
              <a:buSzPts val="2940"/>
              <a:buFont typeface="Montserrat"/>
              <a:buAutoNum type="romanUcPeriod"/>
            </a:pPr>
            <a:r>
              <a:rPr lang="fr-FR" sz="2400" dirty="0">
                <a:latin typeface="Montserrat"/>
                <a:ea typeface="Montserrat"/>
                <a:cs typeface="Montserrat"/>
                <a:sym typeface="Montserrat"/>
              </a:rPr>
              <a:t>Analyse et Prédiction des prix de L’immobilier</a:t>
            </a:r>
            <a:endParaRPr lang="fr-FR" sz="2400" dirty="0"/>
          </a:p>
        </p:txBody>
      </p:sp>
      <p:sp>
        <p:nvSpPr>
          <p:cNvPr id="99" name="Google Shape;99;p15">
            <a:extLst>
              <a:ext uri="{FF2B5EF4-FFF2-40B4-BE49-F238E27FC236}">
                <a16:creationId xmlns:a16="http://schemas.microsoft.com/office/drawing/2014/main" id="{4DBE1F35-4751-BC33-2443-CCCDA8ADF400}"/>
              </a:ext>
            </a:extLst>
          </p:cNvPr>
          <p:cNvSpPr txBox="1">
            <a:spLocks noGrp="1"/>
          </p:cNvSpPr>
          <p:nvPr>
            <p:ph type="body" idx="1"/>
          </p:nvPr>
        </p:nvSpPr>
        <p:spPr>
          <a:xfrm>
            <a:off x="729450" y="1402774"/>
            <a:ext cx="7688700" cy="3537936"/>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sz="1200" i="1" dirty="0">
                <a:latin typeface="Montserrat"/>
                <a:ea typeface="Montserrat"/>
                <a:cs typeface="Montserrat"/>
                <a:sym typeface="Montserrat"/>
              </a:rPr>
              <a:t>1.4-Résultats de la prédiction</a:t>
            </a:r>
          </a:p>
          <a:p>
            <a:pPr>
              <a:lnSpc>
                <a:spcPct val="115000"/>
              </a:lnSpc>
              <a:spcAft>
                <a:spcPts val="800"/>
              </a:spcAft>
              <a:buNone/>
            </a:pPr>
            <a:r>
              <a:rPr lang="fr-FR" sz="1200" kern="100" dirty="0">
                <a:effectLst/>
                <a:latin typeface="Aptos" panose="020B0004020202020204" pitchFamily="34" charset="0"/>
                <a:ea typeface="Aptos" panose="020B0004020202020204" pitchFamily="34" charset="0"/>
                <a:cs typeface="Times New Roman" panose="02020603050405020304" pitchFamily="18" charset="0"/>
              </a:rPr>
              <a:t>Répartition de la valorisation prédite (au 31/12/2022) :</a:t>
            </a:r>
          </a:p>
          <a:p>
            <a:pPr>
              <a:lnSpc>
                <a:spcPct val="115000"/>
              </a:lnSpc>
              <a:spcAft>
                <a:spcPts val="800"/>
              </a:spcAft>
              <a:buNone/>
            </a:pPr>
            <a:endParaRPr lang="fr-FR"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lnSpc>
                <a:spcPct val="115000"/>
              </a:lnSpc>
              <a:spcAft>
                <a:spcPts val="800"/>
              </a:spcAft>
              <a:buSzPts val="1000"/>
              <a:buNone/>
              <a:tabLst>
                <a:tab pos="457200" algn="l"/>
              </a:tabLst>
            </a:pPr>
            <a:r>
              <a:rPr lang="fr-FR" sz="1200" kern="100" dirty="0">
                <a:effectLst/>
                <a:latin typeface="Aptos" panose="020B0004020202020204" pitchFamily="34" charset="0"/>
                <a:ea typeface="Aptos" panose="020B0004020202020204" pitchFamily="34" charset="0"/>
                <a:cs typeface="Times New Roman" panose="02020603050405020304" pitchFamily="18" charset="0"/>
              </a:rPr>
              <a:t>	Segment le plus valorisé : Corporate (Locaux professionnels</a:t>
            </a:r>
            <a:r>
              <a:rPr lang="fr-FR" sz="1200" kern="100" dirty="0">
                <a:latin typeface="Aptos" panose="020B0004020202020204" pitchFamily="34" charset="0"/>
                <a:ea typeface="Aptos" panose="020B0004020202020204" pitchFamily="34" charset="0"/>
                <a:cs typeface="Times New Roman" panose="02020603050405020304" pitchFamily="18" charset="0"/>
              </a:rPr>
              <a:t>)</a:t>
            </a:r>
            <a:endParaRPr lang="fr-FR"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fr-FR" sz="1200" kern="100" dirty="0">
                <a:effectLst/>
                <a:latin typeface="Aptos" panose="020B0004020202020204" pitchFamily="34" charset="0"/>
                <a:ea typeface="Aptos" panose="020B0004020202020204" pitchFamily="34" charset="0"/>
                <a:cs typeface="Times New Roman" panose="02020603050405020304" pitchFamily="18" charset="0"/>
              </a:rPr>
              <a:t>Valorisation totale : </a:t>
            </a:r>
            <a:r>
              <a:rPr lang="fr-FR" sz="1200" kern="100" dirty="0">
                <a:latin typeface="Aptos" panose="020B0004020202020204" pitchFamily="34" charset="0"/>
                <a:ea typeface="Aptos" panose="020B0004020202020204" pitchFamily="34" charset="0"/>
                <a:cs typeface="Times New Roman" panose="02020603050405020304" pitchFamily="18" charset="0"/>
              </a:rPr>
              <a:t>98.07 M€ (vs 71.13 M€ pour les particuliers</a:t>
            </a:r>
            <a:r>
              <a:rPr lang="fr-FR"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lnSpc>
                <a:spcPct val="115000"/>
              </a:lnSpc>
              <a:spcAft>
                <a:spcPts val="800"/>
              </a:spcAft>
              <a:buSzPts val="1000"/>
              <a:buFont typeface="Courier New" panose="02070309020205020404" pitchFamily="49" charset="0"/>
              <a:buChar char="o"/>
              <a:tabLst>
                <a:tab pos="914400" algn="l"/>
              </a:tabLst>
            </a:pPr>
            <a:r>
              <a:rPr lang="fr-FR" sz="1200" kern="100" dirty="0">
                <a:effectLst/>
                <a:latin typeface="Aptos" panose="020B0004020202020204" pitchFamily="34" charset="0"/>
                <a:ea typeface="Aptos" panose="020B0004020202020204" pitchFamily="34" charset="0"/>
                <a:cs typeface="Times New Roman" panose="02020603050405020304" pitchFamily="18" charset="0"/>
              </a:rPr>
              <a:t>Écart significatif : +26.94 M€ en faveur du segment corporate</a:t>
            </a:r>
          </a:p>
          <a:p>
            <a:pPr marL="742950" lvl="1" indent="-285750">
              <a:lnSpc>
                <a:spcPct val="115000"/>
              </a:lnSpc>
              <a:spcAft>
                <a:spcPts val="800"/>
              </a:spcAft>
              <a:buSzPts val="1000"/>
              <a:buFont typeface="Courier New" panose="02070309020205020404" pitchFamily="49" charset="0"/>
              <a:buChar char="o"/>
              <a:tabLst>
                <a:tab pos="914400" algn="l"/>
              </a:tabLst>
            </a:pPr>
            <a:r>
              <a:rPr lang="fr-FR" sz="1200" kern="100" dirty="0">
                <a:effectLst/>
                <a:latin typeface="Aptos" panose="020B0004020202020204" pitchFamily="34" charset="0"/>
                <a:ea typeface="Aptos" panose="020B0004020202020204" pitchFamily="34" charset="0"/>
                <a:cs typeface="Times New Roman" panose="02020603050405020304" pitchFamily="18" charset="0"/>
              </a:rPr>
              <a:t>Valeur moyenne par bien :</a:t>
            </a:r>
            <a:r>
              <a:rPr lang="fr-FR" sz="1200" kern="100" dirty="0">
                <a:latin typeface="Aptos" panose="020B0004020202020204" pitchFamily="34" charset="0"/>
                <a:ea typeface="Aptos" panose="020B0004020202020204" pitchFamily="34" charset="0"/>
                <a:cs typeface="Times New Roman" panose="02020603050405020304" pitchFamily="18" charset="0"/>
              </a:rPr>
              <a:t> </a:t>
            </a:r>
          </a:p>
          <a:p>
            <a:pPr marL="457200" lvl="1" indent="0">
              <a:lnSpc>
                <a:spcPct val="100000"/>
              </a:lnSpc>
              <a:spcAft>
                <a:spcPts val="800"/>
              </a:spcAft>
              <a:buSzPts val="1000"/>
              <a:buNone/>
              <a:tabLst>
                <a:tab pos="914400" algn="l"/>
              </a:tabLst>
            </a:pPr>
            <a:r>
              <a:rPr lang="fr-FR" sz="1200" kern="100" dirty="0">
                <a:latin typeface="Aptos" panose="020B0004020202020204" pitchFamily="34" charset="0"/>
                <a:ea typeface="Aptos" panose="020B0004020202020204" pitchFamily="34" charset="0"/>
                <a:cs typeface="Times New Roman" panose="02020603050405020304" pitchFamily="18" charset="0"/>
              </a:rPr>
              <a:t>	810 485 € pour les locaux professionnels</a:t>
            </a:r>
          </a:p>
          <a:p>
            <a:pPr marL="457200" lvl="1" indent="0">
              <a:lnSpc>
                <a:spcPct val="100000"/>
              </a:lnSpc>
              <a:spcAft>
                <a:spcPts val="800"/>
              </a:spcAft>
              <a:buSzPts val="1000"/>
              <a:buNone/>
              <a:tabLst>
                <a:tab pos="914400" algn="l"/>
              </a:tabLst>
            </a:pPr>
            <a:r>
              <a:rPr lang="fr-FR" sz="1200" kern="100" dirty="0">
                <a:latin typeface="Aptos" panose="020B0004020202020204" pitchFamily="34" charset="0"/>
                <a:ea typeface="Aptos" panose="020B0004020202020204" pitchFamily="34" charset="0"/>
                <a:cs typeface="Times New Roman" panose="02020603050405020304" pitchFamily="18" charset="0"/>
              </a:rPr>
              <a:t>	461 855 € pour les appartements</a:t>
            </a:r>
            <a:endParaRPr lang="fr-FR"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lgn="l" rtl="0">
              <a:spcBef>
                <a:spcPts val="0"/>
              </a:spcBef>
              <a:spcAft>
                <a:spcPts val="1200"/>
              </a:spcAft>
              <a:buNone/>
            </a:pPr>
            <a:endParaRPr lang="fr" i="1" dirty="0">
              <a:latin typeface="Aptos" panose="020B0004020202020204" pitchFamily="34" charset="0"/>
              <a:ea typeface="Montserrat"/>
              <a:cs typeface="Montserrat"/>
              <a:sym typeface="Montserrat"/>
            </a:endParaRPr>
          </a:p>
        </p:txBody>
      </p:sp>
      <p:sp>
        <p:nvSpPr>
          <p:cNvPr id="2" name="Espace réservé du numéro de diapositive 1">
            <a:extLst>
              <a:ext uri="{FF2B5EF4-FFF2-40B4-BE49-F238E27FC236}">
                <a16:creationId xmlns:a16="http://schemas.microsoft.com/office/drawing/2014/main" id="{24D67406-09CA-30B2-51E6-5BC1EE84F5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a:t>
            </a:fld>
            <a:endParaRPr lang="fr-FR"/>
          </a:p>
        </p:txBody>
      </p:sp>
    </p:spTree>
    <p:extLst>
      <p:ext uri="{BB962C8B-B14F-4D97-AF65-F5344CB8AC3E}">
        <p14:creationId xmlns:p14="http://schemas.microsoft.com/office/powerpoint/2010/main" val="1770013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7F874CD1-930D-C951-67B5-321458288778}"/>
            </a:ext>
          </a:extLst>
        </p:cNvPr>
        <p:cNvGrpSpPr/>
        <p:nvPr/>
      </p:nvGrpSpPr>
      <p:grpSpPr>
        <a:xfrm>
          <a:off x="0" y="0"/>
          <a:ext cx="0" cy="0"/>
          <a:chOff x="0" y="0"/>
          <a:chExt cx="0" cy="0"/>
        </a:xfrm>
      </p:grpSpPr>
      <p:sp>
        <p:nvSpPr>
          <p:cNvPr id="98" name="Google Shape;98;p15">
            <a:extLst>
              <a:ext uri="{FF2B5EF4-FFF2-40B4-BE49-F238E27FC236}">
                <a16:creationId xmlns:a16="http://schemas.microsoft.com/office/drawing/2014/main" id="{15BA5D50-1A6B-E751-2344-9405B1939AAB}"/>
              </a:ext>
            </a:extLst>
          </p:cNvPr>
          <p:cNvSpPr txBox="1">
            <a:spLocks noGrp="1"/>
          </p:cNvSpPr>
          <p:nvPr>
            <p:ph type="title"/>
          </p:nvPr>
        </p:nvSpPr>
        <p:spPr>
          <a:xfrm>
            <a:off x="727649" y="605575"/>
            <a:ext cx="8077137" cy="797200"/>
          </a:xfrm>
          <a:prstGeom prst="rect">
            <a:avLst/>
          </a:prstGeom>
        </p:spPr>
        <p:txBody>
          <a:bodyPr spcFirstLastPara="1" wrap="square" lIns="91425" tIns="91425" rIns="91425" bIns="91425" anchor="t" anchorCtr="0">
            <a:noAutofit/>
          </a:bodyPr>
          <a:lstStyle/>
          <a:p>
            <a:pPr marL="457200" lvl="0" indent="-415290" algn="l" rtl="0">
              <a:spcBef>
                <a:spcPts val="0"/>
              </a:spcBef>
              <a:spcAft>
                <a:spcPts val="0"/>
              </a:spcAft>
              <a:buSzPts val="2940"/>
              <a:buFont typeface="Montserrat"/>
              <a:buAutoNum type="romanUcPeriod"/>
            </a:pPr>
            <a:r>
              <a:rPr lang="fr-FR" sz="2400" dirty="0">
                <a:latin typeface="Montserrat"/>
                <a:ea typeface="Montserrat"/>
                <a:cs typeface="Montserrat"/>
                <a:sym typeface="Montserrat"/>
              </a:rPr>
              <a:t>Analyse et Prédiction des prix de L’immobilier</a:t>
            </a:r>
            <a:endParaRPr lang="fr-FR" sz="2400" dirty="0"/>
          </a:p>
        </p:txBody>
      </p:sp>
      <p:sp>
        <p:nvSpPr>
          <p:cNvPr id="99" name="Google Shape;99;p15">
            <a:extLst>
              <a:ext uri="{FF2B5EF4-FFF2-40B4-BE49-F238E27FC236}">
                <a16:creationId xmlns:a16="http://schemas.microsoft.com/office/drawing/2014/main" id="{179D708E-6201-F8A8-CE34-C25808294CAC}"/>
              </a:ext>
            </a:extLst>
          </p:cNvPr>
          <p:cNvSpPr txBox="1">
            <a:spLocks noGrp="1"/>
          </p:cNvSpPr>
          <p:nvPr>
            <p:ph type="body" idx="1"/>
          </p:nvPr>
        </p:nvSpPr>
        <p:spPr>
          <a:xfrm>
            <a:off x="729450" y="1402774"/>
            <a:ext cx="7688700" cy="3537936"/>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sz="1200" i="1" dirty="0">
                <a:latin typeface="Montserrat"/>
                <a:ea typeface="Montserrat"/>
                <a:cs typeface="Montserrat"/>
                <a:sym typeface="Montserrat"/>
              </a:rPr>
              <a:t>1.4-Résultats de la prédiction</a:t>
            </a:r>
          </a:p>
          <a:p>
            <a:pPr>
              <a:lnSpc>
                <a:spcPct val="115000"/>
              </a:lnSpc>
              <a:spcAft>
                <a:spcPts val="800"/>
              </a:spcAft>
              <a:buNone/>
            </a:pPr>
            <a:r>
              <a:rPr lang="fr-FR" sz="1200" kern="100" dirty="0">
                <a:effectLst/>
                <a:latin typeface="Aptos" panose="020B0004020202020204" pitchFamily="34" charset="0"/>
                <a:ea typeface="Aptos" panose="020B0004020202020204" pitchFamily="34" charset="0"/>
                <a:cs typeface="Times New Roman" panose="02020603050405020304" pitchFamily="18" charset="0"/>
              </a:rPr>
              <a:t>Limites de l'estimation</a:t>
            </a:r>
          </a:p>
          <a:p>
            <a:pPr>
              <a:lnSpc>
                <a:spcPct val="115000"/>
              </a:lnSpc>
              <a:spcAft>
                <a:spcPts val="800"/>
              </a:spcAft>
              <a:buNone/>
            </a:pPr>
            <a:r>
              <a:rPr lang="fr-FR" sz="1200" kern="100" dirty="0">
                <a:effectLst/>
                <a:latin typeface="Aptos" panose="020B0004020202020204" pitchFamily="34" charset="0"/>
                <a:ea typeface="Aptos" panose="020B0004020202020204" pitchFamily="34" charset="0"/>
                <a:cs typeface="Times New Roman" panose="02020603050405020304" pitchFamily="18" charset="0"/>
              </a:rPr>
              <a:t>Malgré des résultats cohérents, plusieurs biais potentiels doivent être soulignés,</a:t>
            </a:r>
          </a:p>
          <a:p>
            <a:pPr marL="342900" lvl="0" indent="-342900">
              <a:lnSpc>
                <a:spcPct val="115000"/>
              </a:lnSpc>
              <a:spcAft>
                <a:spcPts val="800"/>
              </a:spcAft>
              <a:buSzPts val="1000"/>
              <a:buFont typeface="Symbol" panose="05050102010706020507" pitchFamily="18" charset="2"/>
              <a:buChar char=""/>
              <a:tabLst>
                <a:tab pos="457200" algn="l"/>
              </a:tabLst>
            </a:pPr>
            <a:r>
              <a:rPr lang="fr-FR" sz="1200" kern="100" dirty="0">
                <a:effectLst/>
                <a:latin typeface="Aptos" panose="020B0004020202020204" pitchFamily="34" charset="0"/>
                <a:ea typeface="Aptos" panose="020B0004020202020204" pitchFamily="34" charset="0"/>
                <a:cs typeface="Times New Roman" panose="02020603050405020304" pitchFamily="18" charset="0"/>
              </a:rPr>
              <a:t>Modèle linéaire simpliste :La régression linéaire peut mal capturer les relations complexes du marché (ex: effets de seuil par arrondissement).</a:t>
            </a:r>
          </a:p>
          <a:p>
            <a:pPr marL="342900" lvl="0" indent="-342900">
              <a:lnSpc>
                <a:spcPct val="115000"/>
              </a:lnSpc>
              <a:spcAft>
                <a:spcPts val="800"/>
              </a:spcAft>
              <a:buSzPts val="1000"/>
              <a:buFont typeface="Symbol" panose="05050102010706020507" pitchFamily="18" charset="2"/>
              <a:buChar char=""/>
              <a:tabLst>
                <a:tab pos="457200" algn="l"/>
              </a:tabLst>
            </a:pPr>
            <a:r>
              <a:rPr lang="fr-FR" sz="1200" kern="100" dirty="0">
                <a:effectLst/>
                <a:latin typeface="Aptos" panose="020B0004020202020204" pitchFamily="34" charset="0"/>
                <a:ea typeface="Aptos" panose="020B0004020202020204" pitchFamily="34" charset="0"/>
                <a:cs typeface="Times New Roman" panose="02020603050405020304" pitchFamily="18" charset="0"/>
              </a:rPr>
              <a:t>Variables manquantes :Des critères comme l'état du bien, la luminosité, ou la proximité des transports ne sont pas inclus.</a:t>
            </a:r>
          </a:p>
          <a:p>
            <a:pPr marL="342900" lvl="0" indent="-342900">
              <a:lnSpc>
                <a:spcPct val="115000"/>
              </a:lnSpc>
              <a:spcAft>
                <a:spcPts val="800"/>
              </a:spcAft>
              <a:buSzPts val="1000"/>
              <a:buFont typeface="Symbol" panose="05050102010706020507" pitchFamily="18" charset="2"/>
              <a:buChar char=""/>
              <a:tabLst>
                <a:tab pos="457200" algn="l"/>
              </a:tabLst>
            </a:pPr>
            <a:r>
              <a:rPr lang="fr-FR" sz="1200" kern="100" dirty="0">
                <a:effectLst/>
                <a:latin typeface="Aptos" panose="020B0004020202020204" pitchFamily="34" charset="0"/>
                <a:ea typeface="Aptos" panose="020B0004020202020204" pitchFamily="34" charset="0"/>
                <a:cs typeface="Times New Roman" panose="02020603050405020304" pitchFamily="18" charset="0"/>
              </a:rPr>
              <a:t>Distribution des biens : Les locaux corporate sont concentrés dans des arrondissements premium (ex: 214 m² dans le 6e à 3.4 M€), ce qui peut fausser la moyenne</a:t>
            </a:r>
          </a:p>
          <a:p>
            <a:pPr marL="342900" lvl="0" indent="-342900">
              <a:lnSpc>
                <a:spcPct val="115000"/>
              </a:lnSpc>
              <a:spcAft>
                <a:spcPts val="800"/>
              </a:spcAft>
              <a:buSzPts val="1000"/>
              <a:buFont typeface="Symbol" panose="05050102010706020507" pitchFamily="18" charset="2"/>
              <a:buChar char=""/>
              <a:tabLst>
                <a:tab pos="457200" algn="l"/>
              </a:tabLst>
            </a:pPr>
            <a:r>
              <a:rPr lang="fr-FR" sz="1200" u="sng" kern="100" dirty="0">
                <a:effectLst/>
                <a:latin typeface="Aptos" panose="020B0004020202020204" pitchFamily="34" charset="0"/>
                <a:ea typeface="Aptos" panose="020B0004020202020204" pitchFamily="34" charset="0"/>
                <a:cs typeface="Times New Roman" panose="02020603050405020304" pitchFamily="18" charset="0"/>
              </a:rPr>
              <a:t>Mettre à jour le modèle </a:t>
            </a:r>
            <a:r>
              <a:rPr lang="fr-FR" sz="1200" kern="100" dirty="0">
                <a:effectLst/>
                <a:latin typeface="Aptos" panose="020B0004020202020204" pitchFamily="34" charset="0"/>
                <a:ea typeface="Aptos" panose="020B0004020202020204" pitchFamily="34" charset="0"/>
                <a:cs typeface="Times New Roman" panose="02020603050405020304" pitchFamily="18" charset="0"/>
              </a:rPr>
              <a:t>: Intégrer des données récentes (2023) pour réduire l'erreur de prédiction. Ajouter des variables comme la distance aux métros ou le dernier état des lieux.</a:t>
            </a:r>
          </a:p>
        </p:txBody>
      </p:sp>
      <p:sp>
        <p:nvSpPr>
          <p:cNvPr id="2" name="Espace réservé du numéro de diapositive 1">
            <a:extLst>
              <a:ext uri="{FF2B5EF4-FFF2-40B4-BE49-F238E27FC236}">
                <a16:creationId xmlns:a16="http://schemas.microsoft.com/office/drawing/2014/main" id="{E75B48C3-1973-CEEB-D6F0-6AD0C02A787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a:t>
            </a:fld>
            <a:endParaRPr lang="fr-FR"/>
          </a:p>
        </p:txBody>
      </p:sp>
    </p:spTree>
    <p:extLst>
      <p:ext uri="{BB962C8B-B14F-4D97-AF65-F5344CB8AC3E}">
        <p14:creationId xmlns:p14="http://schemas.microsoft.com/office/powerpoint/2010/main" val="2004509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4F152192-3EEF-8A64-B872-FDC16BB119A9}"/>
            </a:ext>
          </a:extLst>
        </p:cNvPr>
        <p:cNvGrpSpPr/>
        <p:nvPr/>
      </p:nvGrpSpPr>
      <p:grpSpPr>
        <a:xfrm>
          <a:off x="0" y="0"/>
          <a:ext cx="0" cy="0"/>
          <a:chOff x="0" y="0"/>
          <a:chExt cx="0" cy="0"/>
        </a:xfrm>
      </p:grpSpPr>
      <p:sp>
        <p:nvSpPr>
          <p:cNvPr id="98" name="Google Shape;98;p15">
            <a:extLst>
              <a:ext uri="{FF2B5EF4-FFF2-40B4-BE49-F238E27FC236}">
                <a16:creationId xmlns:a16="http://schemas.microsoft.com/office/drawing/2014/main" id="{88B822DB-F67A-BF00-1796-DF7FC68BCEFD}"/>
              </a:ext>
            </a:extLst>
          </p:cNvPr>
          <p:cNvSpPr txBox="1">
            <a:spLocks noGrp="1"/>
          </p:cNvSpPr>
          <p:nvPr>
            <p:ph type="title"/>
          </p:nvPr>
        </p:nvSpPr>
        <p:spPr>
          <a:xfrm>
            <a:off x="727649" y="605575"/>
            <a:ext cx="8077137" cy="797200"/>
          </a:xfrm>
          <a:prstGeom prst="rect">
            <a:avLst/>
          </a:prstGeom>
        </p:spPr>
        <p:txBody>
          <a:bodyPr spcFirstLastPara="1" wrap="square" lIns="91425" tIns="91425" rIns="91425" bIns="91425" anchor="t" anchorCtr="0">
            <a:noAutofit/>
          </a:bodyPr>
          <a:lstStyle/>
          <a:p>
            <a:pPr marL="457200" lvl="0" indent="-415290" algn="l" rtl="0">
              <a:spcBef>
                <a:spcPts val="0"/>
              </a:spcBef>
              <a:spcAft>
                <a:spcPts val="0"/>
              </a:spcAft>
              <a:buSzPts val="2940"/>
              <a:buFont typeface="Montserrat"/>
              <a:buAutoNum type="romanUcPeriod"/>
            </a:pPr>
            <a:r>
              <a:rPr lang="fr-FR" sz="2400" dirty="0">
                <a:latin typeface="Montserrat"/>
                <a:ea typeface="Montserrat"/>
                <a:cs typeface="Montserrat"/>
                <a:sym typeface="Montserrat"/>
              </a:rPr>
              <a:t>Analyse et Prédiction des prix de L’immobilier</a:t>
            </a:r>
            <a:endParaRPr lang="fr-FR" sz="2400" dirty="0"/>
          </a:p>
        </p:txBody>
      </p:sp>
      <p:sp>
        <p:nvSpPr>
          <p:cNvPr id="99" name="Google Shape;99;p15">
            <a:extLst>
              <a:ext uri="{FF2B5EF4-FFF2-40B4-BE49-F238E27FC236}">
                <a16:creationId xmlns:a16="http://schemas.microsoft.com/office/drawing/2014/main" id="{A8007436-E575-C66B-4DDB-F87143A42E2C}"/>
              </a:ext>
            </a:extLst>
          </p:cNvPr>
          <p:cNvSpPr txBox="1">
            <a:spLocks noGrp="1"/>
          </p:cNvSpPr>
          <p:nvPr>
            <p:ph type="body" idx="1"/>
          </p:nvPr>
        </p:nvSpPr>
        <p:spPr>
          <a:xfrm>
            <a:off x="729450" y="1275735"/>
            <a:ext cx="7688700" cy="3664975"/>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sz="1200" i="1" dirty="0">
                <a:latin typeface="Montserrat"/>
                <a:ea typeface="Montserrat"/>
                <a:cs typeface="Montserrat"/>
                <a:sym typeface="Montserrat"/>
              </a:rPr>
              <a:t>1.5-Valorisation du portefeuille</a:t>
            </a:r>
          </a:p>
          <a:p>
            <a:pPr marL="0" lvl="0" indent="0" algn="l" rtl="0">
              <a:spcBef>
                <a:spcPts val="0"/>
              </a:spcBef>
              <a:spcAft>
                <a:spcPts val="1200"/>
              </a:spcAft>
              <a:buNone/>
            </a:pPr>
            <a:endParaRPr lang="fr" sz="1200" i="1" dirty="0">
              <a:latin typeface="Montserrat"/>
              <a:ea typeface="Montserrat"/>
              <a:cs typeface="Montserrat"/>
              <a:sym typeface="Montserrat"/>
            </a:endParaRPr>
          </a:p>
        </p:txBody>
      </p:sp>
      <p:sp>
        <p:nvSpPr>
          <p:cNvPr id="4" name="Espace réservé du numéro de diapositive 3">
            <a:extLst>
              <a:ext uri="{FF2B5EF4-FFF2-40B4-BE49-F238E27FC236}">
                <a16:creationId xmlns:a16="http://schemas.microsoft.com/office/drawing/2014/main" id="{135992EB-5B13-967F-30EE-03D638451B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a:t>
            </a:fld>
            <a:endParaRPr lang="fr-FR"/>
          </a:p>
        </p:txBody>
      </p:sp>
      <p:pic>
        <p:nvPicPr>
          <p:cNvPr id="5" name="Image 4">
            <a:extLst>
              <a:ext uri="{FF2B5EF4-FFF2-40B4-BE49-F238E27FC236}">
                <a16:creationId xmlns:a16="http://schemas.microsoft.com/office/drawing/2014/main" id="{9EE1113F-9F69-01D1-9092-2363BFFF09EB}"/>
              </a:ext>
            </a:extLst>
          </p:cNvPr>
          <p:cNvPicPr>
            <a:picLocks noChangeAspect="1"/>
          </p:cNvPicPr>
          <p:nvPr/>
        </p:nvPicPr>
        <p:blipFill>
          <a:blip r:embed="rId3"/>
          <a:stretch>
            <a:fillRect/>
          </a:stretch>
        </p:blipFill>
        <p:spPr>
          <a:xfrm>
            <a:off x="889805" y="1579418"/>
            <a:ext cx="7364389" cy="3463637"/>
          </a:xfrm>
          <a:prstGeom prst="rect">
            <a:avLst/>
          </a:prstGeom>
        </p:spPr>
      </p:pic>
    </p:spTree>
    <p:extLst>
      <p:ext uri="{BB962C8B-B14F-4D97-AF65-F5344CB8AC3E}">
        <p14:creationId xmlns:p14="http://schemas.microsoft.com/office/powerpoint/2010/main" val="4274465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78511CC3-DA7B-1604-D14A-A4025C63C411}"/>
            </a:ext>
          </a:extLst>
        </p:cNvPr>
        <p:cNvGrpSpPr/>
        <p:nvPr/>
      </p:nvGrpSpPr>
      <p:grpSpPr>
        <a:xfrm>
          <a:off x="0" y="0"/>
          <a:ext cx="0" cy="0"/>
          <a:chOff x="0" y="0"/>
          <a:chExt cx="0" cy="0"/>
        </a:xfrm>
      </p:grpSpPr>
      <p:sp>
        <p:nvSpPr>
          <p:cNvPr id="98" name="Google Shape;98;p15">
            <a:extLst>
              <a:ext uri="{FF2B5EF4-FFF2-40B4-BE49-F238E27FC236}">
                <a16:creationId xmlns:a16="http://schemas.microsoft.com/office/drawing/2014/main" id="{635C00A9-83F1-60F5-D11A-58F7D9E81C9D}"/>
              </a:ext>
            </a:extLst>
          </p:cNvPr>
          <p:cNvSpPr txBox="1">
            <a:spLocks noGrp="1"/>
          </p:cNvSpPr>
          <p:nvPr>
            <p:ph type="title"/>
          </p:nvPr>
        </p:nvSpPr>
        <p:spPr>
          <a:xfrm>
            <a:off x="727649" y="605575"/>
            <a:ext cx="8077137" cy="797200"/>
          </a:xfrm>
          <a:prstGeom prst="rect">
            <a:avLst/>
          </a:prstGeom>
        </p:spPr>
        <p:txBody>
          <a:bodyPr spcFirstLastPara="1" wrap="square" lIns="91425" tIns="91425" rIns="91425" bIns="91425" anchor="t" anchorCtr="0">
            <a:noAutofit/>
          </a:bodyPr>
          <a:lstStyle/>
          <a:p>
            <a:pPr marL="457200" lvl="0" indent="-415290" algn="l" rtl="0">
              <a:spcBef>
                <a:spcPts val="0"/>
              </a:spcBef>
              <a:spcAft>
                <a:spcPts val="0"/>
              </a:spcAft>
              <a:buSzPts val="2940"/>
              <a:buFont typeface="Montserrat"/>
              <a:buAutoNum type="romanUcPeriod"/>
            </a:pPr>
            <a:r>
              <a:rPr lang="fr-FR" sz="2400" dirty="0">
                <a:latin typeface="Montserrat"/>
                <a:ea typeface="Montserrat"/>
                <a:cs typeface="Montserrat"/>
                <a:sym typeface="Montserrat"/>
              </a:rPr>
              <a:t>Analyse et Prédiction des prix de L’immobilier</a:t>
            </a:r>
            <a:endParaRPr lang="fr-FR" sz="2400" dirty="0"/>
          </a:p>
        </p:txBody>
      </p:sp>
      <p:sp>
        <p:nvSpPr>
          <p:cNvPr id="99" name="Google Shape;99;p15">
            <a:extLst>
              <a:ext uri="{FF2B5EF4-FFF2-40B4-BE49-F238E27FC236}">
                <a16:creationId xmlns:a16="http://schemas.microsoft.com/office/drawing/2014/main" id="{1B82979F-43D7-19E5-F572-8AA61EE2AE30}"/>
              </a:ext>
            </a:extLst>
          </p:cNvPr>
          <p:cNvSpPr txBox="1">
            <a:spLocks noGrp="1"/>
          </p:cNvSpPr>
          <p:nvPr>
            <p:ph type="body" idx="1"/>
          </p:nvPr>
        </p:nvSpPr>
        <p:spPr>
          <a:xfrm>
            <a:off x="729450" y="1268361"/>
            <a:ext cx="7688700" cy="3071714"/>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fr" i="1" dirty="0">
                <a:latin typeface="Montserrat"/>
                <a:ea typeface="Montserrat"/>
                <a:cs typeface="Montserrat"/>
                <a:sym typeface="Montserrat"/>
              </a:rPr>
              <a:t>1.6-Conclusion de la première partie</a:t>
            </a:r>
          </a:p>
          <a:p>
            <a:pPr marL="0" lvl="0" indent="0" algn="l" rtl="0">
              <a:spcBef>
                <a:spcPts val="0"/>
              </a:spcBef>
              <a:spcAft>
                <a:spcPts val="1200"/>
              </a:spcAft>
              <a:buNone/>
            </a:pPr>
            <a:r>
              <a:rPr lang="fr-FR" sz="1200" i="1" dirty="0">
                <a:latin typeface="Aptos" panose="020B0004020202020204" pitchFamily="34" charset="0"/>
                <a:ea typeface="Montserrat"/>
                <a:cs typeface="Montserrat"/>
                <a:sym typeface="Montserrat"/>
              </a:rPr>
              <a:t>Mes conclusions sur le segment avec la plus grande valorisation et sur les limites de cette estimation :</a:t>
            </a:r>
          </a:p>
          <a:p>
            <a:pPr marL="171450" lvl="0" indent="-171450" algn="l" rtl="0">
              <a:spcBef>
                <a:spcPts val="0"/>
              </a:spcBef>
              <a:spcAft>
                <a:spcPts val="1200"/>
              </a:spcAft>
              <a:buFontTx/>
              <a:buChar char="-"/>
            </a:pPr>
            <a:r>
              <a:rPr lang="fr-FR" sz="1200" i="1" dirty="0">
                <a:latin typeface="Aptos" panose="020B0004020202020204" pitchFamily="34" charset="0"/>
                <a:ea typeface="Montserrat"/>
                <a:cs typeface="Montserrat"/>
                <a:sym typeface="Montserrat"/>
              </a:rPr>
              <a:t>Le segment corporate (98,46 M€) représente 58.0% de la valeur totale (vs 42.0% pour le segment particulier), confirmant son importance dans le portefeuille immobilier.</a:t>
            </a:r>
          </a:p>
          <a:p>
            <a:pPr marL="171450" lvl="0" indent="-171450" algn="l" rtl="0">
              <a:spcBef>
                <a:spcPts val="0"/>
              </a:spcBef>
              <a:spcAft>
                <a:spcPts val="1200"/>
              </a:spcAft>
              <a:buFontTx/>
              <a:buChar char="-"/>
            </a:pPr>
            <a:r>
              <a:rPr lang="fr-FR" sz="1200" i="1" dirty="0">
                <a:latin typeface="Aptos" panose="020B0004020202020204" pitchFamily="34" charset="0"/>
                <a:ea typeface="Montserrat"/>
                <a:cs typeface="Montserrat"/>
                <a:sym typeface="Montserrat"/>
              </a:rPr>
              <a:t> La valorisation moyenne par bien est inférieure à celle des locaux (460k€ vs 810k€), mais le volume de biens (154 vs 121) explique la différence globale. Fiabilité des prédictions:</a:t>
            </a:r>
          </a:p>
          <a:p>
            <a:pPr marL="171450" lvl="0" indent="-171450" algn="l" rtl="0">
              <a:spcBef>
                <a:spcPts val="0"/>
              </a:spcBef>
              <a:spcAft>
                <a:spcPts val="1200"/>
              </a:spcAft>
              <a:buFontTx/>
              <a:buChar char="-"/>
            </a:pPr>
            <a:r>
              <a:rPr lang="fr-FR" sz="1200" i="1" dirty="0">
                <a:latin typeface="Aptos" panose="020B0004020202020204" pitchFamily="34" charset="0"/>
                <a:ea typeface="Montserrat"/>
                <a:cs typeface="Montserrat"/>
                <a:sym typeface="Montserrat"/>
              </a:rPr>
              <a:t>Le MAPE de 10,32% indique une erreur moyenne acceptable pour des données immobilières, où une marge d'erreur de 10-15% est courante.</a:t>
            </a:r>
          </a:p>
          <a:p>
            <a:pPr marL="171450" lvl="0" indent="-171450" algn="l" rtl="0">
              <a:spcBef>
                <a:spcPts val="0"/>
              </a:spcBef>
              <a:spcAft>
                <a:spcPts val="1200"/>
              </a:spcAft>
              <a:buFontTx/>
              <a:buChar char="-"/>
            </a:pPr>
            <a:r>
              <a:rPr lang="fr-FR" sz="1200" i="1" dirty="0">
                <a:latin typeface="Aptos" panose="020B0004020202020204" pitchFamily="34" charset="0"/>
              </a:rPr>
              <a:t>Les données historiques peuvent ne pas capturer les chocs récents du marché (ex : post-Covid, inflation). Les valorisations moyennes masquent les disparités géographiques (un local parisien vs provincial).</a:t>
            </a:r>
            <a:endParaRPr sz="1200" i="1" dirty="0">
              <a:latin typeface="Aptos" panose="020B0004020202020204" pitchFamily="34" charset="0"/>
              <a:sym typeface="Montserrat"/>
            </a:endParaRPr>
          </a:p>
        </p:txBody>
      </p:sp>
      <p:sp>
        <p:nvSpPr>
          <p:cNvPr id="2" name="Espace réservé du numéro de diapositive 1">
            <a:extLst>
              <a:ext uri="{FF2B5EF4-FFF2-40B4-BE49-F238E27FC236}">
                <a16:creationId xmlns:a16="http://schemas.microsoft.com/office/drawing/2014/main" id="{90D7FB78-1CB8-2E9C-C56C-77F67C853E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a:t>
            </a:fld>
            <a:endParaRPr lang="fr-FR"/>
          </a:p>
        </p:txBody>
      </p:sp>
    </p:spTree>
    <p:extLst>
      <p:ext uri="{BB962C8B-B14F-4D97-AF65-F5344CB8AC3E}">
        <p14:creationId xmlns:p14="http://schemas.microsoft.com/office/powerpoint/2010/main" val="466261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FR" dirty="0"/>
              <a:t>Classification Automatique des biens</a:t>
            </a:r>
            <a:endParaRPr dirty="0"/>
          </a:p>
          <a:p>
            <a:pPr marL="0" lvl="0" indent="0" algn="l" rtl="0">
              <a:spcBef>
                <a:spcPts val="0"/>
              </a:spcBef>
              <a:spcAft>
                <a:spcPts val="0"/>
              </a:spcAft>
              <a:buNone/>
            </a:pPr>
            <a:r>
              <a:rPr lang="fr" dirty="0"/>
              <a:t>Partie 2</a:t>
            </a:r>
            <a:endParaRPr dirty="0"/>
          </a:p>
        </p:txBody>
      </p:sp>
      <p:sp>
        <p:nvSpPr>
          <p:cNvPr id="2" name="Espace réservé du numéro de diapositive 1">
            <a:extLst>
              <a:ext uri="{FF2B5EF4-FFF2-40B4-BE49-F238E27FC236}">
                <a16:creationId xmlns:a16="http://schemas.microsoft.com/office/drawing/2014/main" id="{B9556A7D-6D5C-B6D0-8B3C-C21E6E9ABB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15</a:t>
            </a:fld>
            <a:endParaRPr lang="fr-F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7650" y="6172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3333"/>
              <a:buFont typeface="Arial"/>
              <a:buNone/>
            </a:pPr>
            <a:r>
              <a:rPr lang="fr" sz="3300" dirty="0">
                <a:latin typeface="Montserrat"/>
                <a:ea typeface="Montserrat"/>
                <a:cs typeface="Montserrat"/>
                <a:sym typeface="Montserrat"/>
              </a:rPr>
              <a:t>II. </a:t>
            </a:r>
            <a:r>
              <a:rPr lang="fr" sz="2700" dirty="0">
                <a:latin typeface="Montserrat"/>
                <a:ea typeface="Montserrat"/>
                <a:cs typeface="Montserrat"/>
                <a:sym typeface="Montserrat"/>
              </a:rPr>
              <a:t>Classification</a:t>
            </a:r>
            <a:r>
              <a:rPr lang="fr" sz="3300" dirty="0">
                <a:latin typeface="Montserrat"/>
                <a:ea typeface="Montserrat"/>
                <a:cs typeface="Montserrat"/>
                <a:sym typeface="Montserrat"/>
              </a:rPr>
              <a:t> </a:t>
            </a:r>
            <a:r>
              <a:rPr lang="fr" sz="2700" dirty="0">
                <a:latin typeface="Montserrat"/>
                <a:sym typeface="Montserrat"/>
              </a:rPr>
              <a:t>Automatique des biens </a:t>
            </a:r>
            <a:endParaRPr sz="2700" dirty="0">
              <a:latin typeface="Montserrat"/>
              <a:sym typeface="Montserrat"/>
            </a:endParaRPr>
          </a:p>
          <a:p>
            <a:pPr marL="0" lvl="0" indent="0" algn="l" rtl="0">
              <a:spcBef>
                <a:spcPts val="0"/>
              </a:spcBef>
              <a:spcAft>
                <a:spcPts val="0"/>
              </a:spcAft>
              <a:buClr>
                <a:schemeClr val="dk1"/>
              </a:buClr>
              <a:buSzPct val="30555"/>
              <a:buFont typeface="Arial"/>
              <a:buNone/>
            </a:pPr>
            <a:endParaRPr sz="3600" dirty="0"/>
          </a:p>
          <a:p>
            <a:pPr marL="0" lvl="0" indent="0" algn="l" rtl="0">
              <a:spcBef>
                <a:spcPts val="0"/>
              </a:spcBef>
              <a:spcAft>
                <a:spcPts val="0"/>
              </a:spcAft>
              <a:buClr>
                <a:schemeClr val="dk1"/>
              </a:buClr>
              <a:buSzPct val="30555"/>
              <a:buFont typeface="Arial"/>
              <a:buNone/>
            </a:pPr>
            <a:endParaRPr sz="3600" dirty="0"/>
          </a:p>
          <a:p>
            <a:pPr marL="0" lvl="0" indent="0" algn="l" rtl="0">
              <a:spcBef>
                <a:spcPts val="0"/>
              </a:spcBef>
              <a:spcAft>
                <a:spcPts val="0"/>
              </a:spcAft>
              <a:buNone/>
            </a:pPr>
            <a:endParaRPr dirty="0"/>
          </a:p>
        </p:txBody>
      </p:sp>
      <p:sp>
        <p:nvSpPr>
          <p:cNvPr id="105" name="Google Shape;105;p16"/>
          <p:cNvSpPr txBox="1">
            <a:spLocks noGrp="1"/>
          </p:cNvSpPr>
          <p:nvPr>
            <p:ph type="body" idx="1"/>
          </p:nvPr>
        </p:nvSpPr>
        <p:spPr>
          <a:xfrm>
            <a:off x="729450" y="1437850"/>
            <a:ext cx="7688700" cy="335537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FR" i="1" dirty="0">
                <a:latin typeface="Montserrat"/>
              </a:rPr>
              <a:t>2.1-Contexte &amp; enjeux métier</a:t>
            </a:r>
          </a:p>
          <a:p>
            <a:pPr marL="0" lvl="0" indent="0" algn="l" rtl="0">
              <a:spcBef>
                <a:spcPts val="0"/>
              </a:spcBef>
              <a:spcAft>
                <a:spcPts val="0"/>
              </a:spcAft>
              <a:buNone/>
            </a:pPr>
            <a:r>
              <a:rPr lang="fr-FR" sz="1200" dirty="0">
                <a:latin typeface="Aptos" panose="020B0004020202020204" pitchFamily="34" charset="0"/>
              </a:rPr>
              <a:t>L’entreprise souhaite gagner du temps dans l’analyse des nouveaux biens à acheter. L’objectif est de classer automatiquement les actifs en fonction de leur nature, afin d’orienter les décisions d’investissement.</a:t>
            </a:r>
          </a:p>
          <a:p>
            <a:pPr marL="0" lvl="0" indent="0" algn="l" rtl="0">
              <a:spcBef>
                <a:spcPts val="0"/>
              </a:spcBef>
              <a:spcAft>
                <a:spcPts val="0"/>
              </a:spcAft>
              <a:buNone/>
            </a:pPr>
            <a:endParaRPr lang="fr-FR" sz="1200" i="1" dirty="0">
              <a:latin typeface="Aptos" panose="020B0004020202020204" pitchFamily="34" charset="0"/>
            </a:endParaRPr>
          </a:p>
          <a:p>
            <a:pPr marL="0" indent="0">
              <a:buNone/>
            </a:pPr>
            <a:r>
              <a:rPr lang="fr-FR" i="1" dirty="0">
                <a:latin typeface="Montserrat"/>
              </a:rPr>
              <a:t>2.2-</a:t>
            </a:r>
            <a:r>
              <a:rPr lang="fr-FR" i="1" dirty="0">
                <a:latin typeface="Montserrat"/>
                <a:sym typeface="Montserrat"/>
              </a:rPr>
              <a:t>Les données utilisées</a:t>
            </a:r>
          </a:p>
          <a:p>
            <a:pPr marL="0" indent="0">
              <a:buNone/>
            </a:pPr>
            <a:r>
              <a:rPr lang="fr-FR" sz="1200" dirty="0">
                <a:latin typeface="Aptos" panose="020B0004020202020204" pitchFamily="34" charset="0"/>
              </a:rPr>
              <a:t>Le jeu de données contient des informations sur 40 biens (75019), répartis entre appartements et locaux commerciaux. Seul le prix au m² a été utilisé pour effectuer le clustering, ce qui simplifie le modèle mais limite la finesse d’analyse</a:t>
            </a:r>
          </a:p>
          <a:p>
            <a:pPr marL="0" indent="0">
              <a:buNone/>
            </a:pPr>
            <a:endParaRPr lang="fr-FR" sz="1200" dirty="0">
              <a:latin typeface="Aptos" panose="020B0004020202020204" pitchFamily="34" charset="0"/>
            </a:endParaRPr>
          </a:p>
          <a:p>
            <a:pPr marL="0" indent="0">
              <a:buNone/>
            </a:pPr>
            <a:r>
              <a:rPr lang="fr-FR" sz="1200" i="1" dirty="0">
                <a:latin typeface="Montserrat"/>
              </a:rPr>
              <a:t>2.3-Méthodologie du clustering</a:t>
            </a:r>
          </a:p>
          <a:p>
            <a:pPr marL="0" indent="0">
              <a:buNone/>
            </a:pPr>
            <a:r>
              <a:rPr lang="fr-FR" sz="1200" dirty="0">
                <a:latin typeface="Aptos" panose="020B0004020202020204" pitchFamily="34" charset="0"/>
              </a:rPr>
              <a:t>Un algorithme K-</a:t>
            </a:r>
            <a:r>
              <a:rPr lang="fr-FR" sz="1200" dirty="0" err="1">
                <a:latin typeface="Aptos" panose="020B0004020202020204" pitchFamily="34" charset="0"/>
              </a:rPr>
              <a:t>means</a:t>
            </a:r>
            <a:r>
              <a:rPr lang="fr-FR" sz="1200" dirty="0">
                <a:latin typeface="Aptos" panose="020B0004020202020204" pitchFamily="34" charset="0"/>
              </a:rPr>
              <a:t> a été utilisé avec 2 clusters. Le choix de K=2 se justifie par la connaissance métier : deux types de biens sont ciblés. Le prix au m² est la seule variable discriminante retenue.</a:t>
            </a:r>
          </a:p>
          <a:p>
            <a:pPr marL="0" indent="0">
              <a:buNone/>
            </a:pPr>
            <a:endParaRPr lang="fr-FR" sz="1200" dirty="0">
              <a:latin typeface="Aptos" panose="020B0004020202020204" pitchFamily="34" charset="0"/>
            </a:endParaRPr>
          </a:p>
          <a:p>
            <a:pPr marL="0" indent="0">
              <a:buNone/>
            </a:pPr>
            <a:endParaRPr lang="fr-FR" sz="1200" dirty="0">
              <a:latin typeface="Aptos" panose="020B0004020202020204" pitchFamily="34" charset="0"/>
            </a:endParaRPr>
          </a:p>
        </p:txBody>
      </p:sp>
      <p:sp>
        <p:nvSpPr>
          <p:cNvPr id="2" name="Espace réservé du numéro de diapositive 1">
            <a:extLst>
              <a:ext uri="{FF2B5EF4-FFF2-40B4-BE49-F238E27FC236}">
                <a16:creationId xmlns:a16="http://schemas.microsoft.com/office/drawing/2014/main" id="{D83412E9-6AA2-103B-3855-A1C52052E3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16</a:t>
            </a:fld>
            <a:endParaRPr lang="fr-F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984D26AD-68CB-E6EC-A91E-9F0814747D1E}"/>
            </a:ext>
          </a:extLst>
        </p:cNvPr>
        <p:cNvGrpSpPr/>
        <p:nvPr/>
      </p:nvGrpSpPr>
      <p:grpSpPr>
        <a:xfrm>
          <a:off x="0" y="0"/>
          <a:ext cx="0" cy="0"/>
          <a:chOff x="0" y="0"/>
          <a:chExt cx="0" cy="0"/>
        </a:xfrm>
      </p:grpSpPr>
      <p:sp>
        <p:nvSpPr>
          <p:cNvPr id="104" name="Google Shape;104;p16">
            <a:extLst>
              <a:ext uri="{FF2B5EF4-FFF2-40B4-BE49-F238E27FC236}">
                <a16:creationId xmlns:a16="http://schemas.microsoft.com/office/drawing/2014/main" id="{6E232FCC-C24C-0A27-C06A-6FF3B2A72235}"/>
              </a:ext>
            </a:extLst>
          </p:cNvPr>
          <p:cNvSpPr txBox="1">
            <a:spLocks noGrp="1"/>
          </p:cNvSpPr>
          <p:nvPr>
            <p:ph type="title"/>
          </p:nvPr>
        </p:nvSpPr>
        <p:spPr>
          <a:xfrm>
            <a:off x="727650" y="6172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3333"/>
              <a:buFont typeface="Arial"/>
              <a:buNone/>
            </a:pPr>
            <a:r>
              <a:rPr lang="fr" sz="3300" dirty="0">
                <a:latin typeface="Montserrat"/>
                <a:ea typeface="Montserrat"/>
                <a:cs typeface="Montserrat"/>
                <a:sym typeface="Montserrat"/>
              </a:rPr>
              <a:t>II. </a:t>
            </a:r>
            <a:r>
              <a:rPr lang="fr" sz="2700" dirty="0">
                <a:latin typeface="Montserrat"/>
                <a:ea typeface="Montserrat"/>
                <a:cs typeface="Montserrat"/>
                <a:sym typeface="Montserrat"/>
              </a:rPr>
              <a:t>Classification</a:t>
            </a:r>
            <a:r>
              <a:rPr lang="fr" sz="3300" dirty="0">
                <a:latin typeface="Montserrat"/>
                <a:ea typeface="Montserrat"/>
                <a:cs typeface="Montserrat"/>
                <a:sym typeface="Montserrat"/>
              </a:rPr>
              <a:t> </a:t>
            </a:r>
            <a:r>
              <a:rPr lang="fr" sz="2700" dirty="0">
                <a:latin typeface="Montserrat"/>
                <a:sym typeface="Montserrat"/>
              </a:rPr>
              <a:t>Automatique des biens </a:t>
            </a:r>
            <a:endParaRPr sz="2700" dirty="0">
              <a:latin typeface="Montserrat"/>
              <a:sym typeface="Montserrat"/>
            </a:endParaRPr>
          </a:p>
          <a:p>
            <a:pPr marL="0" lvl="0" indent="0" algn="l" rtl="0">
              <a:spcBef>
                <a:spcPts val="0"/>
              </a:spcBef>
              <a:spcAft>
                <a:spcPts val="0"/>
              </a:spcAft>
              <a:buClr>
                <a:schemeClr val="dk1"/>
              </a:buClr>
              <a:buSzPct val="30555"/>
              <a:buFont typeface="Arial"/>
              <a:buNone/>
            </a:pPr>
            <a:endParaRPr sz="3600" dirty="0"/>
          </a:p>
          <a:p>
            <a:pPr marL="0" lvl="0" indent="0" algn="l" rtl="0">
              <a:spcBef>
                <a:spcPts val="0"/>
              </a:spcBef>
              <a:spcAft>
                <a:spcPts val="0"/>
              </a:spcAft>
              <a:buClr>
                <a:schemeClr val="dk1"/>
              </a:buClr>
              <a:buSzPct val="30555"/>
              <a:buFont typeface="Arial"/>
              <a:buNone/>
            </a:pPr>
            <a:endParaRPr sz="3600" dirty="0"/>
          </a:p>
          <a:p>
            <a:pPr marL="0" lvl="0" indent="0" algn="l" rtl="0">
              <a:spcBef>
                <a:spcPts val="0"/>
              </a:spcBef>
              <a:spcAft>
                <a:spcPts val="0"/>
              </a:spcAft>
              <a:buNone/>
            </a:pPr>
            <a:endParaRPr dirty="0"/>
          </a:p>
        </p:txBody>
      </p:sp>
      <p:sp>
        <p:nvSpPr>
          <p:cNvPr id="105" name="Google Shape;105;p16">
            <a:extLst>
              <a:ext uri="{FF2B5EF4-FFF2-40B4-BE49-F238E27FC236}">
                <a16:creationId xmlns:a16="http://schemas.microsoft.com/office/drawing/2014/main" id="{96E42CDC-326D-619D-BD00-C1F505270E4A}"/>
              </a:ext>
            </a:extLst>
          </p:cNvPr>
          <p:cNvSpPr txBox="1">
            <a:spLocks noGrp="1"/>
          </p:cNvSpPr>
          <p:nvPr>
            <p:ph type="body" idx="1"/>
          </p:nvPr>
        </p:nvSpPr>
        <p:spPr>
          <a:xfrm>
            <a:off x="729450" y="1437850"/>
            <a:ext cx="7688700" cy="2902200"/>
          </a:xfrm>
          <a:prstGeom prst="rect">
            <a:avLst/>
          </a:prstGeom>
        </p:spPr>
        <p:txBody>
          <a:bodyPr spcFirstLastPara="1" wrap="square" lIns="91425" tIns="91425" rIns="91425" bIns="91425" anchor="t" anchorCtr="0">
            <a:normAutofit/>
          </a:bodyPr>
          <a:lstStyle/>
          <a:p>
            <a:pPr marL="0" indent="0">
              <a:buNone/>
            </a:pPr>
            <a:r>
              <a:rPr lang="fr-FR" i="1" dirty="0">
                <a:latin typeface="Montserrat"/>
              </a:rPr>
              <a:t>2.4-Résultats du clustering</a:t>
            </a:r>
          </a:p>
          <a:p>
            <a:pPr marL="0" indent="0">
              <a:buNone/>
            </a:pPr>
            <a:r>
              <a:rPr lang="fr-FR" dirty="0">
                <a:latin typeface="Aptos" panose="020B0004020202020204" pitchFamily="34" charset="0"/>
              </a:rPr>
              <a:t>Les résultats montrent une classification cohérente : les </a:t>
            </a:r>
            <a:r>
              <a:rPr lang="fr-FR" b="1" dirty="0">
                <a:latin typeface="Aptos" panose="020B0004020202020204" pitchFamily="34" charset="0"/>
              </a:rPr>
              <a:t>locaux commerciaux (cluster 0)</a:t>
            </a:r>
            <a:r>
              <a:rPr lang="fr-FR" dirty="0">
                <a:latin typeface="Aptos" panose="020B0004020202020204" pitchFamily="34" charset="0"/>
              </a:rPr>
              <a:t> présentent un prix moyen plus élevé (9 807 €/m²) que les </a:t>
            </a:r>
            <a:r>
              <a:rPr lang="fr-FR" b="1" dirty="0">
                <a:latin typeface="Aptos" panose="020B0004020202020204" pitchFamily="34" charset="0"/>
              </a:rPr>
              <a:t>Appartement (cluster 1)</a:t>
            </a:r>
            <a:r>
              <a:rPr lang="fr-FR" dirty="0">
                <a:latin typeface="Aptos" panose="020B0004020202020204" pitchFamily="34" charset="0"/>
              </a:rPr>
              <a:t> à 7 409 €/m². Chaque cluster contient 20 biens.</a:t>
            </a:r>
          </a:p>
          <a:p>
            <a:pPr marL="0" indent="0">
              <a:buNone/>
            </a:pPr>
            <a:endParaRPr lang="fr-FR" dirty="0">
              <a:latin typeface="Aptos" panose="020B0004020202020204" pitchFamily="34" charset="0"/>
            </a:endParaRPr>
          </a:p>
        </p:txBody>
      </p:sp>
      <p:sp>
        <p:nvSpPr>
          <p:cNvPr id="3" name="Espace réservé du numéro de diapositive 2">
            <a:extLst>
              <a:ext uri="{FF2B5EF4-FFF2-40B4-BE49-F238E27FC236}">
                <a16:creationId xmlns:a16="http://schemas.microsoft.com/office/drawing/2014/main" id="{15CBF485-0786-DB76-B47B-A14FE15F97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a:t>
            </a:fld>
            <a:endParaRPr lang="fr-FR"/>
          </a:p>
        </p:txBody>
      </p:sp>
      <p:pic>
        <p:nvPicPr>
          <p:cNvPr id="7" name="Image 6">
            <a:extLst>
              <a:ext uri="{FF2B5EF4-FFF2-40B4-BE49-F238E27FC236}">
                <a16:creationId xmlns:a16="http://schemas.microsoft.com/office/drawing/2014/main" id="{890FDD40-A1DB-25B8-3744-F1B5F7A4D3D8}"/>
              </a:ext>
            </a:extLst>
          </p:cNvPr>
          <p:cNvPicPr>
            <a:picLocks noChangeAspect="1"/>
          </p:cNvPicPr>
          <p:nvPr/>
        </p:nvPicPr>
        <p:blipFill>
          <a:blip r:embed="rId3"/>
          <a:stretch>
            <a:fillRect/>
          </a:stretch>
        </p:blipFill>
        <p:spPr>
          <a:xfrm>
            <a:off x="1334427" y="2497015"/>
            <a:ext cx="5654530" cy="2584528"/>
          </a:xfrm>
          <a:prstGeom prst="rect">
            <a:avLst/>
          </a:prstGeom>
        </p:spPr>
      </p:pic>
    </p:spTree>
    <p:extLst>
      <p:ext uri="{BB962C8B-B14F-4D97-AF65-F5344CB8AC3E}">
        <p14:creationId xmlns:p14="http://schemas.microsoft.com/office/powerpoint/2010/main" val="2592243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3BFA6529-0116-3876-144E-FF3D862308DA}"/>
            </a:ext>
          </a:extLst>
        </p:cNvPr>
        <p:cNvGrpSpPr/>
        <p:nvPr/>
      </p:nvGrpSpPr>
      <p:grpSpPr>
        <a:xfrm>
          <a:off x="0" y="0"/>
          <a:ext cx="0" cy="0"/>
          <a:chOff x="0" y="0"/>
          <a:chExt cx="0" cy="0"/>
        </a:xfrm>
      </p:grpSpPr>
      <p:sp>
        <p:nvSpPr>
          <p:cNvPr id="104" name="Google Shape;104;p16">
            <a:extLst>
              <a:ext uri="{FF2B5EF4-FFF2-40B4-BE49-F238E27FC236}">
                <a16:creationId xmlns:a16="http://schemas.microsoft.com/office/drawing/2014/main" id="{F8C94D11-91AD-AA80-40C4-85DE003785C3}"/>
              </a:ext>
            </a:extLst>
          </p:cNvPr>
          <p:cNvSpPr txBox="1">
            <a:spLocks noGrp="1"/>
          </p:cNvSpPr>
          <p:nvPr>
            <p:ph type="title"/>
          </p:nvPr>
        </p:nvSpPr>
        <p:spPr>
          <a:xfrm>
            <a:off x="727650" y="6172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3333"/>
              <a:buFont typeface="Arial"/>
              <a:buNone/>
            </a:pPr>
            <a:r>
              <a:rPr lang="fr" sz="3300" dirty="0">
                <a:latin typeface="Montserrat"/>
                <a:ea typeface="Montserrat"/>
                <a:cs typeface="Montserrat"/>
                <a:sym typeface="Montserrat"/>
              </a:rPr>
              <a:t>II. </a:t>
            </a:r>
            <a:r>
              <a:rPr lang="fr" sz="2700" dirty="0">
                <a:latin typeface="Montserrat"/>
                <a:ea typeface="Montserrat"/>
                <a:cs typeface="Montserrat"/>
                <a:sym typeface="Montserrat"/>
              </a:rPr>
              <a:t>Classification</a:t>
            </a:r>
            <a:r>
              <a:rPr lang="fr" sz="3300" dirty="0">
                <a:latin typeface="Montserrat"/>
                <a:ea typeface="Montserrat"/>
                <a:cs typeface="Montserrat"/>
                <a:sym typeface="Montserrat"/>
              </a:rPr>
              <a:t> </a:t>
            </a:r>
            <a:r>
              <a:rPr lang="fr" sz="2700" dirty="0">
                <a:latin typeface="Montserrat"/>
                <a:sym typeface="Montserrat"/>
              </a:rPr>
              <a:t>Automatique des biens </a:t>
            </a:r>
            <a:endParaRPr sz="2700" dirty="0">
              <a:latin typeface="Montserrat"/>
              <a:sym typeface="Montserrat"/>
            </a:endParaRPr>
          </a:p>
          <a:p>
            <a:pPr marL="0" lvl="0" indent="0" algn="l" rtl="0">
              <a:spcBef>
                <a:spcPts val="0"/>
              </a:spcBef>
              <a:spcAft>
                <a:spcPts val="0"/>
              </a:spcAft>
              <a:buClr>
                <a:schemeClr val="dk1"/>
              </a:buClr>
              <a:buSzPct val="30555"/>
              <a:buFont typeface="Arial"/>
              <a:buNone/>
            </a:pPr>
            <a:endParaRPr sz="3600" dirty="0"/>
          </a:p>
          <a:p>
            <a:pPr marL="0" lvl="0" indent="0" algn="l" rtl="0">
              <a:spcBef>
                <a:spcPts val="0"/>
              </a:spcBef>
              <a:spcAft>
                <a:spcPts val="0"/>
              </a:spcAft>
              <a:buClr>
                <a:schemeClr val="dk1"/>
              </a:buClr>
              <a:buSzPct val="30555"/>
              <a:buFont typeface="Arial"/>
              <a:buNone/>
            </a:pPr>
            <a:endParaRPr sz="3600" dirty="0"/>
          </a:p>
          <a:p>
            <a:pPr marL="0" lvl="0" indent="0" algn="l" rtl="0">
              <a:spcBef>
                <a:spcPts val="0"/>
              </a:spcBef>
              <a:spcAft>
                <a:spcPts val="0"/>
              </a:spcAft>
              <a:buNone/>
            </a:pPr>
            <a:endParaRPr dirty="0"/>
          </a:p>
        </p:txBody>
      </p:sp>
      <p:sp>
        <p:nvSpPr>
          <p:cNvPr id="105" name="Google Shape;105;p16">
            <a:extLst>
              <a:ext uri="{FF2B5EF4-FFF2-40B4-BE49-F238E27FC236}">
                <a16:creationId xmlns:a16="http://schemas.microsoft.com/office/drawing/2014/main" id="{18160407-46E6-0E8F-8BD8-FF943ED20C56}"/>
              </a:ext>
            </a:extLst>
          </p:cNvPr>
          <p:cNvSpPr txBox="1">
            <a:spLocks noGrp="1"/>
          </p:cNvSpPr>
          <p:nvPr>
            <p:ph type="body" idx="1"/>
          </p:nvPr>
        </p:nvSpPr>
        <p:spPr>
          <a:xfrm>
            <a:off x="729450" y="1437850"/>
            <a:ext cx="7688700" cy="2902200"/>
          </a:xfrm>
          <a:prstGeom prst="rect">
            <a:avLst/>
          </a:prstGeom>
        </p:spPr>
        <p:txBody>
          <a:bodyPr spcFirstLastPara="1" wrap="square" lIns="91425" tIns="91425" rIns="91425" bIns="91425" anchor="t" anchorCtr="0">
            <a:normAutofit/>
          </a:bodyPr>
          <a:lstStyle/>
          <a:p>
            <a:pPr marL="0" indent="0">
              <a:buNone/>
            </a:pPr>
            <a:r>
              <a:rPr lang="fr-FR" i="1" dirty="0">
                <a:latin typeface="Montserrat"/>
              </a:rPr>
              <a:t>2.4-Résultats du clustering</a:t>
            </a:r>
          </a:p>
          <a:p>
            <a:pPr marL="0" indent="0">
              <a:buNone/>
            </a:pPr>
            <a:endParaRPr lang="fr-FR" dirty="0">
              <a:latin typeface="Aptos" panose="020B0004020202020204" pitchFamily="34" charset="0"/>
            </a:endParaRPr>
          </a:p>
        </p:txBody>
      </p:sp>
      <p:sp>
        <p:nvSpPr>
          <p:cNvPr id="3" name="Espace réservé du numéro de diapositive 2">
            <a:extLst>
              <a:ext uri="{FF2B5EF4-FFF2-40B4-BE49-F238E27FC236}">
                <a16:creationId xmlns:a16="http://schemas.microsoft.com/office/drawing/2014/main" id="{A1C7814F-7DDC-AF8D-1269-E32C3F5AE0F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a:t>
            </a:fld>
            <a:endParaRPr lang="fr-FR"/>
          </a:p>
        </p:txBody>
      </p:sp>
      <p:pic>
        <p:nvPicPr>
          <p:cNvPr id="4" name="Image 3">
            <a:extLst>
              <a:ext uri="{FF2B5EF4-FFF2-40B4-BE49-F238E27FC236}">
                <a16:creationId xmlns:a16="http://schemas.microsoft.com/office/drawing/2014/main" id="{1D5359C2-221E-6606-0C86-5F75F510D201}"/>
              </a:ext>
            </a:extLst>
          </p:cNvPr>
          <p:cNvPicPr>
            <a:picLocks noChangeAspect="1"/>
          </p:cNvPicPr>
          <p:nvPr/>
        </p:nvPicPr>
        <p:blipFill>
          <a:blip r:embed="rId3"/>
          <a:stretch>
            <a:fillRect/>
          </a:stretch>
        </p:blipFill>
        <p:spPr>
          <a:xfrm>
            <a:off x="1704913" y="1954579"/>
            <a:ext cx="5433305" cy="1947929"/>
          </a:xfrm>
          <a:prstGeom prst="rect">
            <a:avLst/>
          </a:prstGeom>
        </p:spPr>
      </p:pic>
    </p:spTree>
    <p:extLst>
      <p:ext uri="{BB962C8B-B14F-4D97-AF65-F5344CB8AC3E}">
        <p14:creationId xmlns:p14="http://schemas.microsoft.com/office/powerpoint/2010/main" val="3183177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FE5936A7-F1A7-972D-237E-1A60116E0D1A}"/>
            </a:ext>
          </a:extLst>
        </p:cNvPr>
        <p:cNvGrpSpPr/>
        <p:nvPr/>
      </p:nvGrpSpPr>
      <p:grpSpPr>
        <a:xfrm>
          <a:off x="0" y="0"/>
          <a:ext cx="0" cy="0"/>
          <a:chOff x="0" y="0"/>
          <a:chExt cx="0" cy="0"/>
        </a:xfrm>
      </p:grpSpPr>
      <p:sp>
        <p:nvSpPr>
          <p:cNvPr id="104" name="Google Shape;104;p16">
            <a:extLst>
              <a:ext uri="{FF2B5EF4-FFF2-40B4-BE49-F238E27FC236}">
                <a16:creationId xmlns:a16="http://schemas.microsoft.com/office/drawing/2014/main" id="{2F83EBF1-B0D6-27D0-C0B1-9054C834D7F3}"/>
              </a:ext>
            </a:extLst>
          </p:cNvPr>
          <p:cNvSpPr txBox="1">
            <a:spLocks noGrp="1"/>
          </p:cNvSpPr>
          <p:nvPr>
            <p:ph type="title"/>
          </p:nvPr>
        </p:nvSpPr>
        <p:spPr>
          <a:xfrm>
            <a:off x="727650" y="6172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3333"/>
              <a:buFont typeface="Arial"/>
              <a:buNone/>
            </a:pPr>
            <a:r>
              <a:rPr lang="fr" sz="3300" dirty="0">
                <a:latin typeface="Montserrat"/>
                <a:ea typeface="Montserrat"/>
                <a:cs typeface="Montserrat"/>
                <a:sym typeface="Montserrat"/>
              </a:rPr>
              <a:t>II. </a:t>
            </a:r>
            <a:r>
              <a:rPr lang="fr" sz="2700" dirty="0">
                <a:latin typeface="Montserrat"/>
                <a:ea typeface="Montserrat"/>
                <a:cs typeface="Montserrat"/>
                <a:sym typeface="Montserrat"/>
              </a:rPr>
              <a:t>Classification</a:t>
            </a:r>
            <a:r>
              <a:rPr lang="fr" sz="3300" dirty="0">
                <a:latin typeface="Montserrat"/>
                <a:ea typeface="Montserrat"/>
                <a:cs typeface="Montserrat"/>
                <a:sym typeface="Montserrat"/>
              </a:rPr>
              <a:t> </a:t>
            </a:r>
            <a:r>
              <a:rPr lang="fr" sz="2700" dirty="0">
                <a:latin typeface="Montserrat"/>
                <a:sym typeface="Montserrat"/>
              </a:rPr>
              <a:t>Automatique des biens </a:t>
            </a:r>
            <a:endParaRPr sz="2700" dirty="0">
              <a:latin typeface="Montserrat"/>
              <a:sym typeface="Montserrat"/>
            </a:endParaRPr>
          </a:p>
          <a:p>
            <a:pPr marL="0" lvl="0" indent="0" algn="l" rtl="0">
              <a:spcBef>
                <a:spcPts val="0"/>
              </a:spcBef>
              <a:spcAft>
                <a:spcPts val="0"/>
              </a:spcAft>
              <a:buClr>
                <a:schemeClr val="dk1"/>
              </a:buClr>
              <a:buSzPct val="30555"/>
              <a:buFont typeface="Arial"/>
              <a:buNone/>
            </a:pPr>
            <a:endParaRPr sz="3600" dirty="0"/>
          </a:p>
          <a:p>
            <a:pPr marL="0" lvl="0" indent="0" algn="l" rtl="0">
              <a:spcBef>
                <a:spcPts val="0"/>
              </a:spcBef>
              <a:spcAft>
                <a:spcPts val="0"/>
              </a:spcAft>
              <a:buClr>
                <a:schemeClr val="dk1"/>
              </a:buClr>
              <a:buSzPct val="30555"/>
              <a:buFont typeface="Arial"/>
              <a:buNone/>
            </a:pPr>
            <a:endParaRPr sz="3600" dirty="0"/>
          </a:p>
          <a:p>
            <a:pPr marL="0" lvl="0" indent="0" algn="l" rtl="0">
              <a:spcBef>
                <a:spcPts val="0"/>
              </a:spcBef>
              <a:spcAft>
                <a:spcPts val="0"/>
              </a:spcAft>
              <a:buNone/>
            </a:pPr>
            <a:endParaRPr dirty="0"/>
          </a:p>
        </p:txBody>
      </p:sp>
      <p:sp>
        <p:nvSpPr>
          <p:cNvPr id="105" name="Google Shape;105;p16">
            <a:extLst>
              <a:ext uri="{FF2B5EF4-FFF2-40B4-BE49-F238E27FC236}">
                <a16:creationId xmlns:a16="http://schemas.microsoft.com/office/drawing/2014/main" id="{5A21DA01-09EE-32B8-912B-7D6354FD8C3B}"/>
              </a:ext>
            </a:extLst>
          </p:cNvPr>
          <p:cNvSpPr txBox="1">
            <a:spLocks noGrp="1"/>
          </p:cNvSpPr>
          <p:nvPr>
            <p:ph type="body" idx="1"/>
          </p:nvPr>
        </p:nvSpPr>
        <p:spPr>
          <a:xfrm>
            <a:off x="729450" y="1437849"/>
            <a:ext cx="7688700" cy="3597837"/>
          </a:xfrm>
          <a:prstGeom prst="rect">
            <a:avLst/>
          </a:prstGeom>
        </p:spPr>
        <p:txBody>
          <a:bodyPr spcFirstLastPara="1" wrap="square" lIns="91425" tIns="91425" rIns="91425" bIns="91425" anchor="t" anchorCtr="0">
            <a:normAutofit/>
          </a:bodyPr>
          <a:lstStyle/>
          <a:p>
            <a:pPr marL="0" indent="0">
              <a:buNone/>
            </a:pPr>
            <a:r>
              <a:rPr lang="fr-FR" i="1" dirty="0">
                <a:latin typeface="Montserrat"/>
              </a:rPr>
              <a:t>2.5-Évaluation et recommandations</a:t>
            </a:r>
          </a:p>
          <a:p>
            <a:pPr marL="0" indent="0">
              <a:buNone/>
            </a:pPr>
            <a:r>
              <a:rPr lang="fr-FR" sz="1200" dirty="0">
                <a:latin typeface="Aptos" panose="020B0004020202020204" pitchFamily="34" charset="0"/>
              </a:rPr>
              <a:t>Malgré la petite taille de l’échantillon, la classification est efficace et reflète les réalités du marché. Pour aller plus loin, il serait pertinent d’inclure d’autres variables (localisation précise, type de rue, surface) et d’augmenter le nombre de données.</a:t>
            </a:r>
          </a:p>
          <a:p>
            <a:pPr marL="0" indent="0">
              <a:buNone/>
            </a:pPr>
            <a:endParaRPr lang="fr-FR" i="1" dirty="0">
              <a:latin typeface="Montserrat"/>
            </a:endParaRPr>
          </a:p>
          <a:p>
            <a:pPr marL="0" indent="0">
              <a:buNone/>
            </a:pPr>
            <a:r>
              <a:rPr lang="fr-FR" i="1" dirty="0">
                <a:latin typeface="Montserrat"/>
              </a:rPr>
              <a:t>2.6-Conclusion de la seconde partie</a:t>
            </a:r>
          </a:p>
          <a:p>
            <a:pPr marL="0" indent="0">
              <a:buNone/>
            </a:pPr>
            <a:r>
              <a:rPr lang="fr-FR" sz="1200" dirty="0">
                <a:latin typeface="Aptos" panose="020B0004020202020204" pitchFamily="34" charset="0"/>
              </a:rPr>
              <a:t>Le clustering a permis de classer les biens de façon pertinente en deux catégories, en cohérence avec les observations terrain. Cette approche peut être intégrée à un système d’aide à la décision, à condition de l'enrichir davantage.</a:t>
            </a:r>
            <a:endParaRPr lang="fr-FR" sz="1200" dirty="0">
              <a:latin typeface="Aptos" panose="020B0004020202020204" pitchFamily="34" charset="0"/>
              <a:sym typeface="Montserrat"/>
            </a:endParaRPr>
          </a:p>
          <a:p>
            <a:pPr marL="0" indent="0">
              <a:buNone/>
            </a:pPr>
            <a:endParaRPr lang="fr-FR" i="1" dirty="0">
              <a:latin typeface="Montserrat"/>
            </a:endParaRPr>
          </a:p>
          <a:p>
            <a:pPr marL="0" lvl="0" indent="0" algn="l" rtl="0">
              <a:spcBef>
                <a:spcPts val="0"/>
              </a:spcBef>
              <a:spcAft>
                <a:spcPts val="0"/>
              </a:spcAft>
              <a:buNone/>
            </a:pPr>
            <a:endParaRPr lang="fr-FR" i="1" dirty="0">
              <a:latin typeface="Montserrat"/>
            </a:endParaRPr>
          </a:p>
          <a:p>
            <a:pPr marL="0" indent="0">
              <a:buNone/>
            </a:pPr>
            <a:endParaRPr lang="fr-FR" i="1" dirty="0">
              <a:latin typeface="Montserrat"/>
            </a:endParaRPr>
          </a:p>
        </p:txBody>
      </p:sp>
      <p:sp>
        <p:nvSpPr>
          <p:cNvPr id="4" name="Espace réservé du numéro de diapositive 3">
            <a:extLst>
              <a:ext uri="{FF2B5EF4-FFF2-40B4-BE49-F238E27FC236}">
                <a16:creationId xmlns:a16="http://schemas.microsoft.com/office/drawing/2014/main" id="{F79ADCA3-E599-67ED-DDDE-8DB328194C7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a:t>
            </a:fld>
            <a:endParaRPr lang="fr-FR"/>
          </a:p>
        </p:txBody>
      </p:sp>
    </p:spTree>
    <p:extLst>
      <p:ext uri="{BB962C8B-B14F-4D97-AF65-F5344CB8AC3E}">
        <p14:creationId xmlns:p14="http://schemas.microsoft.com/office/powerpoint/2010/main" val="3983628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3CA7E9EB-A8DE-1A68-B0B0-41794782F328}"/>
            </a:ext>
          </a:extLst>
        </p:cNvPr>
        <p:cNvGrpSpPr/>
        <p:nvPr/>
      </p:nvGrpSpPr>
      <p:grpSpPr>
        <a:xfrm>
          <a:off x="0" y="0"/>
          <a:ext cx="0" cy="0"/>
          <a:chOff x="0" y="0"/>
          <a:chExt cx="0" cy="0"/>
        </a:xfrm>
      </p:grpSpPr>
      <p:sp>
        <p:nvSpPr>
          <p:cNvPr id="98" name="Google Shape;98;p15">
            <a:extLst>
              <a:ext uri="{FF2B5EF4-FFF2-40B4-BE49-F238E27FC236}">
                <a16:creationId xmlns:a16="http://schemas.microsoft.com/office/drawing/2014/main" id="{7D7E9851-1B8D-A598-1B09-6645922C43AF}"/>
              </a:ext>
            </a:extLst>
          </p:cNvPr>
          <p:cNvSpPr txBox="1">
            <a:spLocks noGrp="1"/>
          </p:cNvSpPr>
          <p:nvPr>
            <p:ph type="title"/>
          </p:nvPr>
        </p:nvSpPr>
        <p:spPr>
          <a:xfrm>
            <a:off x="727650" y="576079"/>
            <a:ext cx="7688700" cy="535200"/>
          </a:xfrm>
          <a:prstGeom prst="rect">
            <a:avLst/>
          </a:prstGeom>
        </p:spPr>
        <p:txBody>
          <a:bodyPr spcFirstLastPara="1" wrap="square" lIns="91425" tIns="91425" rIns="91425" bIns="91425" anchor="t" anchorCtr="0">
            <a:noAutofit/>
          </a:bodyPr>
          <a:lstStyle/>
          <a:p>
            <a:pPr marL="41910" lvl="0" algn="l" rtl="0">
              <a:spcBef>
                <a:spcPts val="0"/>
              </a:spcBef>
              <a:spcAft>
                <a:spcPts val="0"/>
              </a:spcAft>
              <a:buSzPts val="2940"/>
            </a:pPr>
            <a:r>
              <a:rPr lang="fr-FR" sz="2520" dirty="0"/>
              <a:t>Sommaire</a:t>
            </a:r>
          </a:p>
        </p:txBody>
      </p:sp>
      <p:sp>
        <p:nvSpPr>
          <p:cNvPr id="99" name="Google Shape;99;p15">
            <a:extLst>
              <a:ext uri="{FF2B5EF4-FFF2-40B4-BE49-F238E27FC236}">
                <a16:creationId xmlns:a16="http://schemas.microsoft.com/office/drawing/2014/main" id="{FE7640A9-0E9A-FF1F-19B7-0CF2E7315092}"/>
              </a:ext>
            </a:extLst>
          </p:cNvPr>
          <p:cNvSpPr txBox="1">
            <a:spLocks noGrp="1"/>
          </p:cNvSpPr>
          <p:nvPr>
            <p:ph type="body" idx="1"/>
          </p:nvPr>
        </p:nvSpPr>
        <p:spPr>
          <a:xfrm>
            <a:off x="727650" y="1111279"/>
            <a:ext cx="7688700" cy="4002724"/>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fr-FR" i="1" dirty="0">
                <a:latin typeface="Montserrat"/>
                <a:ea typeface="Montserrat"/>
                <a:cs typeface="Montserrat"/>
                <a:sym typeface="Montserrat"/>
                <a:hlinkClick r:id="rId3" action="ppaction://hlinksldjump"/>
              </a:rPr>
              <a:t>Introduction</a:t>
            </a:r>
            <a:endParaRPr lang="fr-FR" i="1" dirty="0">
              <a:latin typeface="Montserrat"/>
              <a:ea typeface="Montserrat"/>
              <a:cs typeface="Montserrat"/>
              <a:sym typeface="Montserrat"/>
            </a:endParaRPr>
          </a:p>
          <a:p>
            <a:pPr marL="400050" lvl="0" indent="-400050" algn="l" rtl="0">
              <a:spcBef>
                <a:spcPts val="0"/>
              </a:spcBef>
              <a:spcAft>
                <a:spcPts val="1200"/>
              </a:spcAft>
              <a:buFont typeface="+mj-lt"/>
              <a:buAutoNum type="romanUcPeriod"/>
            </a:pPr>
            <a:r>
              <a:rPr lang="fr-FR" i="1" dirty="0">
                <a:latin typeface="Montserrat"/>
                <a:ea typeface="Montserrat"/>
                <a:cs typeface="Montserrat"/>
                <a:sym typeface="Montserrat"/>
                <a:hlinkClick r:id="rId4" action="ppaction://hlinksldjump"/>
              </a:rPr>
              <a:t>Analyse et Prédiction des prix de l’immobilier</a:t>
            </a:r>
            <a:endParaRPr lang="fr-FR" i="1" dirty="0">
              <a:latin typeface="Montserrat"/>
              <a:ea typeface="Montserrat"/>
              <a:cs typeface="Montserrat"/>
              <a:sym typeface="Montserrat"/>
            </a:endParaRPr>
          </a:p>
          <a:p>
            <a:pPr marL="457200" lvl="1" indent="0">
              <a:lnSpc>
                <a:spcPct val="100000"/>
              </a:lnSpc>
              <a:buNone/>
            </a:pPr>
            <a:r>
              <a:rPr lang="fr-FR" sz="1200" i="1" dirty="0">
                <a:latin typeface="Montserrat"/>
                <a:ea typeface="Montserrat"/>
                <a:cs typeface="Montserrat"/>
                <a:sym typeface="Montserrat"/>
                <a:hlinkClick r:id="rId5" action="ppaction://hlinksldjump"/>
              </a:rPr>
              <a:t>1.1- Exploration des données</a:t>
            </a:r>
            <a:endParaRPr lang="fr-FR" sz="1200" i="1" dirty="0">
              <a:latin typeface="Montserrat"/>
              <a:ea typeface="Montserrat"/>
              <a:cs typeface="Montserrat"/>
              <a:sym typeface="Montserrat"/>
            </a:endParaRPr>
          </a:p>
          <a:p>
            <a:pPr marL="457200" lvl="1" indent="0">
              <a:lnSpc>
                <a:spcPct val="100000"/>
              </a:lnSpc>
              <a:buNone/>
            </a:pPr>
            <a:r>
              <a:rPr lang="fr-FR" sz="1200" i="1" dirty="0">
                <a:latin typeface="Montserrat"/>
                <a:ea typeface="Montserrat"/>
                <a:cs typeface="Montserrat"/>
                <a:sym typeface="Montserrat"/>
                <a:hlinkClick r:id="rId6" action="ppaction://hlinksldjump"/>
              </a:rPr>
              <a:t>1.2- Évolution historique des prix</a:t>
            </a:r>
            <a:endParaRPr lang="fr-FR" sz="1200" i="1" dirty="0">
              <a:latin typeface="Montserrat"/>
              <a:ea typeface="Montserrat"/>
              <a:cs typeface="Montserrat"/>
              <a:sym typeface="Montserrat"/>
            </a:endParaRPr>
          </a:p>
          <a:p>
            <a:pPr marL="457200" lvl="1" indent="0">
              <a:lnSpc>
                <a:spcPct val="100000"/>
              </a:lnSpc>
              <a:buNone/>
            </a:pPr>
            <a:r>
              <a:rPr lang="fr-FR" sz="1200" i="1" dirty="0">
                <a:latin typeface="Montserrat"/>
                <a:ea typeface="Montserrat"/>
                <a:cs typeface="Montserrat"/>
                <a:sym typeface="Montserrat"/>
                <a:hlinkClick r:id="rId7" action="ppaction://hlinksldjump"/>
              </a:rPr>
              <a:t>1.3- Méthodologie de prédiction</a:t>
            </a:r>
            <a:endParaRPr lang="fr-FR" sz="1200" i="1" dirty="0">
              <a:latin typeface="Montserrat"/>
              <a:ea typeface="Montserrat"/>
              <a:cs typeface="Montserrat"/>
              <a:sym typeface="Montserrat"/>
            </a:endParaRPr>
          </a:p>
          <a:p>
            <a:pPr marL="457200" lvl="1" indent="0">
              <a:lnSpc>
                <a:spcPct val="100000"/>
              </a:lnSpc>
              <a:buNone/>
            </a:pPr>
            <a:r>
              <a:rPr lang="fr-FR" sz="1200" i="1" dirty="0">
                <a:latin typeface="Montserrat"/>
                <a:ea typeface="Montserrat"/>
                <a:cs typeface="Montserrat"/>
                <a:sym typeface="Montserrat"/>
                <a:hlinkClick r:id="rId8" action="ppaction://hlinksldjump"/>
              </a:rPr>
              <a:t>1.4- Résultat de la prédiction</a:t>
            </a:r>
            <a:endParaRPr lang="fr-FR" sz="1200" i="1" dirty="0">
              <a:latin typeface="Montserrat"/>
              <a:ea typeface="Montserrat"/>
              <a:cs typeface="Montserrat"/>
              <a:sym typeface="Montserrat"/>
            </a:endParaRPr>
          </a:p>
          <a:p>
            <a:pPr marL="457200" lvl="1" indent="0">
              <a:lnSpc>
                <a:spcPct val="100000"/>
              </a:lnSpc>
              <a:buNone/>
            </a:pPr>
            <a:r>
              <a:rPr lang="fr-FR" sz="1200" i="1" dirty="0">
                <a:latin typeface="Montserrat"/>
                <a:ea typeface="Montserrat"/>
                <a:cs typeface="Montserrat"/>
                <a:sym typeface="Montserrat"/>
                <a:hlinkClick r:id="rId9" action="ppaction://hlinksldjump"/>
              </a:rPr>
              <a:t>1.5- Valorisation du portefeuille</a:t>
            </a:r>
            <a:endParaRPr lang="fr-FR" sz="1200" i="1" dirty="0">
              <a:latin typeface="Montserrat"/>
              <a:ea typeface="Montserrat"/>
              <a:cs typeface="Montserrat"/>
              <a:sym typeface="Montserrat"/>
            </a:endParaRPr>
          </a:p>
          <a:p>
            <a:pPr marL="457200" lvl="1" indent="0">
              <a:lnSpc>
                <a:spcPct val="100000"/>
              </a:lnSpc>
              <a:buNone/>
            </a:pPr>
            <a:r>
              <a:rPr lang="fr-FR" sz="1200" i="1" dirty="0">
                <a:latin typeface="Montserrat"/>
                <a:ea typeface="Montserrat"/>
                <a:cs typeface="Montserrat"/>
                <a:sym typeface="Montserrat"/>
                <a:hlinkClick r:id="rId10" action="ppaction://hlinksldjump"/>
              </a:rPr>
              <a:t>1.6- Conclusion de la première partie</a:t>
            </a:r>
            <a:endParaRPr lang="fr-FR" sz="1200" i="1" dirty="0">
              <a:latin typeface="Montserrat"/>
              <a:ea typeface="Montserrat"/>
              <a:cs typeface="Montserrat"/>
              <a:sym typeface="Montserrat"/>
            </a:endParaRPr>
          </a:p>
          <a:p>
            <a:pPr marL="0" lvl="0" indent="0" algn="l" rtl="0">
              <a:spcBef>
                <a:spcPts val="0"/>
              </a:spcBef>
              <a:spcAft>
                <a:spcPts val="1200"/>
              </a:spcAft>
              <a:buNone/>
            </a:pPr>
            <a:endParaRPr lang="fr-FR" i="1" dirty="0">
              <a:latin typeface="Montserrat"/>
              <a:ea typeface="Montserrat"/>
              <a:cs typeface="Montserrat"/>
              <a:sym typeface="Montserrat"/>
            </a:endParaRPr>
          </a:p>
          <a:p>
            <a:pPr marL="400050" indent="-400050">
              <a:spcAft>
                <a:spcPts val="1200"/>
              </a:spcAft>
              <a:buFont typeface="+mj-lt"/>
              <a:buAutoNum type="romanUcPeriod" startAt="2"/>
            </a:pPr>
            <a:r>
              <a:rPr lang="fr-FR" i="1" dirty="0">
                <a:latin typeface="Montserrat"/>
                <a:ea typeface="Montserrat"/>
                <a:cs typeface="Montserrat"/>
                <a:sym typeface="Montserrat"/>
                <a:hlinkClick r:id="rId11" action="ppaction://hlinksldjump"/>
              </a:rPr>
              <a:t>Classification Automatique des biens </a:t>
            </a:r>
            <a:endParaRPr lang="fr-FR" i="1" dirty="0">
              <a:latin typeface="Montserrat"/>
              <a:ea typeface="Montserrat"/>
              <a:cs typeface="Montserrat"/>
              <a:sym typeface="Montserrat"/>
            </a:endParaRPr>
          </a:p>
          <a:p>
            <a:pPr marL="457200" lvl="1" indent="0">
              <a:buNone/>
            </a:pPr>
            <a:r>
              <a:rPr lang="fr-FR" sz="1200" i="1" dirty="0">
                <a:latin typeface="Montserrat"/>
                <a:ea typeface="Montserrat"/>
                <a:cs typeface="Montserrat"/>
                <a:sym typeface="Montserrat"/>
                <a:hlinkClick r:id="rId12" action="ppaction://hlinksldjump"/>
              </a:rPr>
              <a:t>2.1- Contexte &amp; enjeux métier</a:t>
            </a:r>
          </a:p>
          <a:p>
            <a:pPr marL="457200" lvl="1" indent="0">
              <a:buNone/>
            </a:pPr>
            <a:r>
              <a:rPr lang="fr-FR" sz="1200" i="1" dirty="0">
                <a:latin typeface="Montserrat"/>
                <a:ea typeface="Montserrat"/>
                <a:cs typeface="Montserrat"/>
                <a:sym typeface="Montserrat"/>
                <a:hlinkClick r:id="rId12" action="ppaction://hlinksldjump"/>
              </a:rPr>
              <a:t>2.2- Les données utilisées</a:t>
            </a:r>
          </a:p>
          <a:p>
            <a:pPr marL="457200" lvl="1" indent="0">
              <a:buNone/>
            </a:pPr>
            <a:r>
              <a:rPr lang="fr-FR" sz="1200" i="1" dirty="0">
                <a:latin typeface="Montserrat"/>
                <a:ea typeface="Montserrat"/>
                <a:cs typeface="Montserrat"/>
                <a:sym typeface="Montserrat"/>
                <a:hlinkClick r:id="rId12" action="ppaction://hlinksldjump"/>
              </a:rPr>
              <a:t>2.3- Méthodologie du clustering</a:t>
            </a:r>
            <a:endParaRPr lang="fr-FR" sz="1200" i="1" dirty="0">
              <a:latin typeface="Montserrat"/>
              <a:ea typeface="Montserrat"/>
              <a:cs typeface="Montserrat"/>
              <a:sym typeface="Montserrat"/>
            </a:endParaRPr>
          </a:p>
          <a:p>
            <a:pPr marL="457200" lvl="1" indent="0">
              <a:buNone/>
            </a:pPr>
            <a:r>
              <a:rPr lang="fr-FR" sz="1200" i="1" dirty="0">
                <a:latin typeface="Montserrat"/>
                <a:ea typeface="Montserrat"/>
                <a:cs typeface="Montserrat"/>
                <a:sym typeface="Montserrat"/>
                <a:hlinkClick r:id="rId13" action="ppaction://hlinksldjump"/>
              </a:rPr>
              <a:t>2.4- Résultats du clustering</a:t>
            </a:r>
            <a:endParaRPr lang="fr-FR" sz="1200" i="1" dirty="0">
              <a:latin typeface="Montserrat"/>
              <a:ea typeface="Montserrat"/>
              <a:cs typeface="Montserrat"/>
              <a:sym typeface="Montserrat"/>
            </a:endParaRPr>
          </a:p>
          <a:p>
            <a:pPr marL="457200" lvl="1" indent="0">
              <a:buNone/>
            </a:pPr>
            <a:r>
              <a:rPr lang="fr-FR" sz="1200" i="1" dirty="0">
                <a:latin typeface="Montserrat"/>
                <a:ea typeface="Montserrat"/>
                <a:cs typeface="Montserrat"/>
                <a:sym typeface="Montserrat"/>
                <a:hlinkClick r:id="rId14" action="ppaction://hlinksldjump"/>
              </a:rPr>
              <a:t>2.5- Évaluation et recommandations</a:t>
            </a:r>
          </a:p>
          <a:p>
            <a:pPr marL="457200" lvl="1" indent="0">
              <a:buNone/>
            </a:pPr>
            <a:r>
              <a:rPr lang="fr-FR" sz="1200" i="1" dirty="0">
                <a:latin typeface="Montserrat"/>
                <a:ea typeface="Montserrat"/>
                <a:cs typeface="Montserrat"/>
                <a:sym typeface="Montserrat"/>
                <a:hlinkClick r:id="rId14" action="ppaction://hlinksldjump"/>
              </a:rPr>
              <a:t>2.6- Conclusion de la seconde partie</a:t>
            </a:r>
            <a:endParaRPr lang="fr-FR" sz="1200" i="1" dirty="0">
              <a:latin typeface="Montserrat"/>
              <a:ea typeface="Montserrat"/>
              <a:cs typeface="Montserrat"/>
              <a:sym typeface="Montserrat"/>
            </a:endParaRPr>
          </a:p>
          <a:p>
            <a:pPr marL="0" indent="0">
              <a:spcAft>
                <a:spcPts val="1200"/>
              </a:spcAft>
              <a:buNone/>
            </a:pPr>
            <a:endParaRPr lang="fr-FR" i="1" dirty="0">
              <a:latin typeface="Montserrat"/>
              <a:ea typeface="Montserrat"/>
              <a:cs typeface="Montserrat"/>
              <a:sym typeface="Montserrat"/>
            </a:endParaRPr>
          </a:p>
          <a:p>
            <a:pPr marL="0" indent="0">
              <a:spcAft>
                <a:spcPts val="1200"/>
              </a:spcAft>
              <a:buNone/>
            </a:pPr>
            <a:endParaRPr lang="fr-FR" i="1" dirty="0">
              <a:latin typeface="Montserrat"/>
              <a:ea typeface="Montserrat"/>
              <a:cs typeface="Montserrat"/>
              <a:sym typeface="Montserrat"/>
            </a:endParaRPr>
          </a:p>
          <a:p>
            <a:pPr marL="0" lvl="0" indent="0" algn="l" rtl="0">
              <a:spcBef>
                <a:spcPts val="0"/>
              </a:spcBef>
              <a:spcAft>
                <a:spcPts val="1200"/>
              </a:spcAft>
              <a:buNone/>
            </a:pPr>
            <a:endParaRPr lang="fr-FR" i="1" dirty="0">
              <a:latin typeface="Montserrat"/>
              <a:ea typeface="Montserrat"/>
              <a:cs typeface="Montserrat"/>
              <a:sym typeface="Montserrat"/>
            </a:endParaRPr>
          </a:p>
          <a:p>
            <a:pPr marL="0" lvl="0" indent="0" algn="l" rtl="0">
              <a:spcBef>
                <a:spcPts val="0"/>
              </a:spcBef>
              <a:spcAft>
                <a:spcPts val="1200"/>
              </a:spcAft>
              <a:buNone/>
            </a:pPr>
            <a:endParaRPr i="1" dirty="0">
              <a:latin typeface="Montserrat"/>
              <a:ea typeface="Montserrat"/>
              <a:cs typeface="Montserrat"/>
              <a:sym typeface="Montserrat"/>
            </a:endParaRPr>
          </a:p>
        </p:txBody>
      </p:sp>
      <p:sp>
        <p:nvSpPr>
          <p:cNvPr id="2" name="Espace réservé du numéro de diapositive 1">
            <a:extLst>
              <a:ext uri="{FF2B5EF4-FFF2-40B4-BE49-F238E27FC236}">
                <a16:creationId xmlns:a16="http://schemas.microsoft.com/office/drawing/2014/main" id="{37FF6906-12F2-E9AD-B3DC-95BD8B73367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a:t>
            </a:fld>
            <a:endParaRPr lang="fr-FR"/>
          </a:p>
        </p:txBody>
      </p:sp>
    </p:spTree>
    <p:extLst>
      <p:ext uri="{BB962C8B-B14F-4D97-AF65-F5344CB8AC3E}">
        <p14:creationId xmlns:p14="http://schemas.microsoft.com/office/powerpoint/2010/main" val="886233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1D80DB92-BEF2-DE97-52AA-FD781A99CA7C}"/>
            </a:ext>
          </a:extLst>
        </p:cNvPr>
        <p:cNvGrpSpPr/>
        <p:nvPr/>
      </p:nvGrpSpPr>
      <p:grpSpPr>
        <a:xfrm>
          <a:off x="0" y="0"/>
          <a:ext cx="0" cy="0"/>
          <a:chOff x="0" y="0"/>
          <a:chExt cx="0" cy="0"/>
        </a:xfrm>
      </p:grpSpPr>
      <p:sp>
        <p:nvSpPr>
          <p:cNvPr id="116" name="Google Shape;116;p18">
            <a:extLst>
              <a:ext uri="{FF2B5EF4-FFF2-40B4-BE49-F238E27FC236}">
                <a16:creationId xmlns:a16="http://schemas.microsoft.com/office/drawing/2014/main" id="{279AFCE6-6438-63AB-4E22-C86307FD9DA9}"/>
              </a:ext>
            </a:extLst>
          </p:cNvPr>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FR" dirty="0"/>
              <a:t>FIN</a:t>
            </a:r>
            <a:endParaRPr dirty="0"/>
          </a:p>
        </p:txBody>
      </p:sp>
      <p:sp>
        <p:nvSpPr>
          <p:cNvPr id="2" name="Espace réservé du numéro de diapositive 1">
            <a:extLst>
              <a:ext uri="{FF2B5EF4-FFF2-40B4-BE49-F238E27FC236}">
                <a16:creationId xmlns:a16="http://schemas.microsoft.com/office/drawing/2014/main" id="{4036D6EA-4A69-FB45-63DC-A6F7621089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a:t>
            </a:fld>
            <a:endParaRPr lang="fr-FR"/>
          </a:p>
        </p:txBody>
      </p:sp>
    </p:spTree>
    <p:extLst>
      <p:ext uri="{BB962C8B-B14F-4D97-AF65-F5344CB8AC3E}">
        <p14:creationId xmlns:p14="http://schemas.microsoft.com/office/powerpoint/2010/main" val="2956565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91F5C080-E566-2E46-6134-82C88D711AD3}"/>
            </a:ext>
          </a:extLst>
        </p:cNvPr>
        <p:cNvGrpSpPr/>
        <p:nvPr/>
      </p:nvGrpSpPr>
      <p:grpSpPr>
        <a:xfrm>
          <a:off x="0" y="0"/>
          <a:ext cx="0" cy="0"/>
          <a:chOff x="0" y="0"/>
          <a:chExt cx="0" cy="0"/>
        </a:xfrm>
      </p:grpSpPr>
      <p:sp>
        <p:nvSpPr>
          <p:cNvPr id="98" name="Google Shape;98;p15">
            <a:extLst>
              <a:ext uri="{FF2B5EF4-FFF2-40B4-BE49-F238E27FC236}">
                <a16:creationId xmlns:a16="http://schemas.microsoft.com/office/drawing/2014/main" id="{31E5E386-AB03-647A-25DC-0D6A2FE0D8E7}"/>
              </a:ext>
            </a:extLst>
          </p:cNvPr>
          <p:cNvSpPr txBox="1">
            <a:spLocks noGrp="1"/>
          </p:cNvSpPr>
          <p:nvPr>
            <p:ph type="title"/>
          </p:nvPr>
        </p:nvSpPr>
        <p:spPr>
          <a:xfrm>
            <a:off x="727650" y="605575"/>
            <a:ext cx="7688700" cy="535200"/>
          </a:xfrm>
          <a:prstGeom prst="rect">
            <a:avLst/>
          </a:prstGeom>
        </p:spPr>
        <p:txBody>
          <a:bodyPr spcFirstLastPara="1" wrap="square" lIns="91425" tIns="91425" rIns="91425" bIns="91425" anchor="t" anchorCtr="0">
            <a:noAutofit/>
          </a:bodyPr>
          <a:lstStyle/>
          <a:p>
            <a:pPr marL="41910" lvl="0" algn="l" rtl="0">
              <a:spcBef>
                <a:spcPts val="0"/>
              </a:spcBef>
              <a:spcAft>
                <a:spcPts val="0"/>
              </a:spcAft>
              <a:buSzPts val="2940"/>
            </a:pPr>
            <a:r>
              <a:rPr lang="fr-FR" sz="2520" dirty="0"/>
              <a:t>Introduction</a:t>
            </a:r>
          </a:p>
        </p:txBody>
      </p:sp>
      <p:sp>
        <p:nvSpPr>
          <p:cNvPr id="99" name="Google Shape;99;p15">
            <a:extLst>
              <a:ext uri="{FF2B5EF4-FFF2-40B4-BE49-F238E27FC236}">
                <a16:creationId xmlns:a16="http://schemas.microsoft.com/office/drawing/2014/main" id="{1E904F90-CC06-5F04-105C-3D7D71CE179C}"/>
              </a:ext>
            </a:extLst>
          </p:cNvPr>
          <p:cNvSpPr txBox="1">
            <a:spLocks noGrp="1"/>
          </p:cNvSpPr>
          <p:nvPr>
            <p:ph type="body" idx="1"/>
          </p:nvPr>
        </p:nvSpPr>
        <p:spPr>
          <a:xfrm>
            <a:off x="729450" y="1402775"/>
            <a:ext cx="7688700" cy="3425534"/>
          </a:xfrm>
          <a:prstGeom prst="rect">
            <a:avLst/>
          </a:prstGeom>
        </p:spPr>
        <p:txBody>
          <a:bodyPr spcFirstLastPara="1" wrap="square" lIns="91425" tIns="91425" rIns="91425" bIns="91425" anchor="t" anchorCtr="0">
            <a:normAutofit fontScale="92500" lnSpcReduction="10000"/>
          </a:bodyPr>
          <a:lstStyle/>
          <a:p>
            <a:pPr marL="285750" lvl="0" indent="-285750" algn="l" rtl="0">
              <a:spcBef>
                <a:spcPts val="0"/>
              </a:spcBef>
              <a:spcAft>
                <a:spcPts val="1200"/>
              </a:spcAft>
              <a:buFont typeface="Arial" panose="020B0604020202020204" pitchFamily="34" charset="0"/>
              <a:buChar char="•"/>
            </a:pPr>
            <a:r>
              <a:rPr lang="fr-FR" b="1" i="1" dirty="0">
                <a:latin typeface="Montserrat"/>
                <a:ea typeface="Montserrat"/>
                <a:cs typeface="Montserrat"/>
                <a:sym typeface="Montserrat"/>
              </a:rPr>
              <a:t>Contexte : </a:t>
            </a:r>
          </a:p>
          <a:p>
            <a:pPr marL="0" lvl="0" indent="0" algn="l" rtl="0">
              <a:spcBef>
                <a:spcPts val="0"/>
              </a:spcBef>
              <a:spcAft>
                <a:spcPts val="1200"/>
              </a:spcAft>
              <a:buNone/>
            </a:pPr>
            <a:r>
              <a:rPr lang="fr-FR" i="1" dirty="0">
                <a:latin typeface="Montserrat"/>
              </a:rPr>
              <a:t>Les Plus Beaux Logis de Paris est une société familiale spécialisée dans l’achat et la revente de biens immobiliers. Pour des raisons financières, l’entreprise doit procéder à certaines ventes afin de garantir un niveau de trésorerie suffisant. Dans ce contexte, elle souhaite s’appuyer sur des outils de data science pour prédire la valorisation future de ses actifs sur le marché immobilier parisien</a:t>
            </a:r>
          </a:p>
          <a:p>
            <a:pPr marL="0" lvl="0" indent="0" algn="l" rtl="0">
              <a:spcBef>
                <a:spcPts val="0"/>
              </a:spcBef>
              <a:spcAft>
                <a:spcPts val="1200"/>
              </a:spcAft>
              <a:buNone/>
            </a:pPr>
            <a:endParaRPr lang="fr-FR" i="1" dirty="0">
              <a:latin typeface="Montserrat"/>
              <a:sym typeface="Montserrat"/>
            </a:endParaRPr>
          </a:p>
          <a:p>
            <a:pPr marL="285750" lvl="0" indent="-285750" algn="l" rtl="0">
              <a:spcBef>
                <a:spcPts val="0"/>
              </a:spcBef>
              <a:spcAft>
                <a:spcPts val="1200"/>
              </a:spcAft>
              <a:buFont typeface="Arial" panose="020B0604020202020204" pitchFamily="34" charset="0"/>
              <a:buChar char="•"/>
            </a:pPr>
            <a:r>
              <a:rPr lang="fr-FR" b="1" i="1" dirty="0">
                <a:latin typeface="Montserrat"/>
                <a:ea typeface="Montserrat"/>
                <a:cs typeface="Montserrat"/>
                <a:sym typeface="Montserrat"/>
              </a:rPr>
              <a:t>Objectifs du projet :</a:t>
            </a:r>
          </a:p>
          <a:p>
            <a:pPr marL="0" indent="0">
              <a:spcAft>
                <a:spcPts val="1200"/>
              </a:spcAft>
              <a:buNone/>
            </a:pPr>
            <a:r>
              <a:rPr lang="fr-FR" i="1" dirty="0">
                <a:latin typeface="Montserrat"/>
                <a:ea typeface="Montserrat"/>
                <a:cs typeface="Montserrat"/>
                <a:sym typeface="Montserrat"/>
              </a:rPr>
              <a:t>       </a:t>
            </a:r>
            <a:r>
              <a:rPr lang="fr-FR" i="1" dirty="0">
                <a:latin typeface="Montserrat"/>
              </a:rPr>
              <a:t>Analyser les tendances du marché immobilier parisien</a:t>
            </a:r>
            <a:endParaRPr lang="fr-FR" i="1" dirty="0">
              <a:latin typeface="Montserrat"/>
              <a:sym typeface="Montserrat"/>
            </a:endParaRPr>
          </a:p>
          <a:p>
            <a:pPr marL="0" lvl="0" indent="0" algn="l" rtl="0">
              <a:spcBef>
                <a:spcPts val="0"/>
              </a:spcBef>
              <a:spcAft>
                <a:spcPts val="1200"/>
              </a:spcAft>
              <a:buNone/>
            </a:pPr>
            <a:r>
              <a:rPr lang="fr-FR" i="1" dirty="0">
                <a:latin typeface="Montserrat"/>
                <a:ea typeface="Montserrat"/>
                <a:cs typeface="Montserrat"/>
                <a:sym typeface="Montserrat"/>
              </a:rPr>
              <a:t>       Prédiction des prix</a:t>
            </a:r>
          </a:p>
          <a:p>
            <a:pPr marL="0" lvl="0" indent="0" algn="l" rtl="0">
              <a:spcBef>
                <a:spcPts val="0"/>
              </a:spcBef>
              <a:spcAft>
                <a:spcPts val="1200"/>
              </a:spcAft>
              <a:buNone/>
            </a:pPr>
            <a:r>
              <a:rPr lang="fr-FR" i="1" dirty="0">
                <a:latin typeface="Montserrat"/>
                <a:ea typeface="Montserrat"/>
                <a:cs typeface="Montserrat"/>
                <a:sym typeface="Montserrat"/>
              </a:rPr>
              <a:t>       Classification automatique des biens selon leur nature à l’aide d’un algorithme de clustering</a:t>
            </a:r>
            <a:endParaRPr i="1" dirty="0">
              <a:latin typeface="Montserrat"/>
              <a:ea typeface="Montserrat"/>
              <a:cs typeface="Montserrat"/>
              <a:sym typeface="Montserrat"/>
            </a:endParaRPr>
          </a:p>
        </p:txBody>
      </p:sp>
      <p:sp>
        <p:nvSpPr>
          <p:cNvPr id="2" name="Espace réservé du numéro de diapositive 1">
            <a:extLst>
              <a:ext uri="{FF2B5EF4-FFF2-40B4-BE49-F238E27FC236}">
                <a16:creationId xmlns:a16="http://schemas.microsoft.com/office/drawing/2014/main" id="{02EA2AE8-5DBC-14CB-BDC5-DB1567E259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3</a:t>
            </a:fld>
            <a:endParaRPr lang="fr-FR"/>
          </a:p>
        </p:txBody>
      </p:sp>
    </p:spTree>
    <p:extLst>
      <p:ext uri="{BB962C8B-B14F-4D97-AF65-F5344CB8AC3E}">
        <p14:creationId xmlns:p14="http://schemas.microsoft.com/office/powerpoint/2010/main" val="2518370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727800" y="1518600"/>
            <a:ext cx="8168862" cy="1689174"/>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dirty="0">
                <a:solidFill>
                  <a:schemeClr val="bg1"/>
                </a:solidFill>
              </a:rPr>
              <a:t>Analyse et Prédiction des prix de l’immobilier</a:t>
            </a:r>
            <a:endParaRPr dirty="0">
              <a:solidFill>
                <a:schemeClr val="bg1"/>
              </a:solidFill>
            </a:endParaRPr>
          </a:p>
          <a:p>
            <a:pPr marL="0" lvl="0" indent="0" algn="l" rtl="0">
              <a:spcBef>
                <a:spcPts val="0"/>
              </a:spcBef>
              <a:spcAft>
                <a:spcPts val="0"/>
              </a:spcAft>
              <a:buNone/>
            </a:pPr>
            <a:r>
              <a:rPr lang="fr" dirty="0">
                <a:solidFill>
                  <a:schemeClr val="bg1"/>
                </a:solidFill>
              </a:rPr>
              <a:t>Partie 1</a:t>
            </a:r>
            <a:endParaRPr dirty="0">
              <a:solidFill>
                <a:schemeClr val="bg1"/>
              </a:solidFill>
            </a:endParaRPr>
          </a:p>
        </p:txBody>
      </p:sp>
      <p:pic>
        <p:nvPicPr>
          <p:cNvPr id="2" name="Image 1">
            <a:extLst>
              <a:ext uri="{FF2B5EF4-FFF2-40B4-BE49-F238E27FC236}">
                <a16:creationId xmlns:a16="http://schemas.microsoft.com/office/drawing/2014/main" id="{04EA8402-6494-7CDF-2198-B171B052CC52}"/>
              </a:ext>
            </a:extLst>
          </p:cNvPr>
          <p:cNvPicPr>
            <a:picLocks noChangeAspect="1"/>
          </p:cNvPicPr>
          <p:nvPr/>
        </p:nvPicPr>
        <p:blipFill>
          <a:blip r:embed="rId3"/>
          <a:stretch>
            <a:fillRect/>
          </a:stretch>
        </p:blipFill>
        <p:spPr>
          <a:xfrm>
            <a:off x="0" y="0"/>
            <a:ext cx="3670110" cy="1176728"/>
          </a:xfrm>
          <a:prstGeom prst="rect">
            <a:avLst/>
          </a:prstGeom>
        </p:spPr>
      </p:pic>
      <p:sp>
        <p:nvSpPr>
          <p:cNvPr id="3" name="Espace réservé du numéro de diapositive 2">
            <a:extLst>
              <a:ext uri="{FF2B5EF4-FFF2-40B4-BE49-F238E27FC236}">
                <a16:creationId xmlns:a16="http://schemas.microsoft.com/office/drawing/2014/main" id="{DA05B27C-AFC8-0683-CC03-375B7D0CBC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4</a:t>
            </a:fld>
            <a:endParaRPr lang="fr-F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7649" y="605575"/>
            <a:ext cx="8077137" cy="797200"/>
          </a:xfrm>
          <a:prstGeom prst="rect">
            <a:avLst/>
          </a:prstGeom>
        </p:spPr>
        <p:txBody>
          <a:bodyPr spcFirstLastPara="1" wrap="square" lIns="91425" tIns="91425" rIns="91425" bIns="91425" anchor="t" anchorCtr="0">
            <a:noAutofit/>
          </a:bodyPr>
          <a:lstStyle/>
          <a:p>
            <a:pPr marL="457200" lvl="0" indent="-415290" algn="l" rtl="0">
              <a:spcBef>
                <a:spcPts val="0"/>
              </a:spcBef>
              <a:spcAft>
                <a:spcPts val="0"/>
              </a:spcAft>
              <a:buSzPts val="2940"/>
              <a:buFont typeface="Montserrat"/>
              <a:buAutoNum type="romanUcPeriod"/>
            </a:pPr>
            <a:r>
              <a:rPr lang="fr-FR" sz="2400" dirty="0">
                <a:latin typeface="Montserrat"/>
                <a:ea typeface="Montserrat"/>
                <a:cs typeface="Montserrat"/>
                <a:sym typeface="Montserrat"/>
              </a:rPr>
              <a:t>Analyse et Prédiction des prix de L’immobilier</a:t>
            </a:r>
            <a:endParaRPr lang="fr-FR" sz="2400" dirty="0"/>
          </a:p>
        </p:txBody>
      </p:sp>
      <p:sp>
        <p:nvSpPr>
          <p:cNvPr id="99" name="Google Shape;99;p15"/>
          <p:cNvSpPr txBox="1">
            <a:spLocks noGrp="1"/>
          </p:cNvSpPr>
          <p:nvPr>
            <p:ph type="body" idx="1"/>
          </p:nvPr>
        </p:nvSpPr>
        <p:spPr>
          <a:xfrm>
            <a:off x="729450" y="1402775"/>
            <a:ext cx="7688700" cy="29373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fr" i="1" dirty="0">
                <a:latin typeface="Montserrat"/>
                <a:ea typeface="Montserrat"/>
                <a:cs typeface="Montserrat"/>
                <a:sym typeface="Montserrat"/>
              </a:rPr>
              <a:t>1.1-Exploration des données</a:t>
            </a:r>
          </a:p>
          <a:p>
            <a:pPr marL="0" lvl="0" indent="0" algn="l" rtl="0">
              <a:spcBef>
                <a:spcPts val="0"/>
              </a:spcBef>
              <a:spcAft>
                <a:spcPts val="1200"/>
              </a:spcAft>
              <a:buNone/>
            </a:pPr>
            <a:r>
              <a:rPr lang="fr-FR" b="0" i="0" dirty="0">
                <a:effectLst/>
                <a:latin typeface="DeepSeek-CJK-patch"/>
              </a:rPr>
              <a:t>L'analyse de 26 196 transactions parisiennes (2017-2021) révèle une hausse moyenne de 15% des prix/m², avec des disparités fortes entre arrondissements (6e arr. : +22% vs 19e arr. : +8%). Les appartements représentent 93% des transactions.</a:t>
            </a:r>
          </a:p>
          <a:p>
            <a:pPr marL="0" lvl="0" indent="0" algn="l" rtl="0">
              <a:spcBef>
                <a:spcPts val="0"/>
              </a:spcBef>
              <a:spcAft>
                <a:spcPts val="1200"/>
              </a:spcAft>
              <a:buNone/>
            </a:pPr>
            <a:endParaRPr lang="fr" i="1" dirty="0">
              <a:latin typeface="Montserrat"/>
              <a:ea typeface="Montserrat"/>
              <a:cs typeface="Montserrat"/>
              <a:sym typeface="Montserrat"/>
            </a:endParaRPr>
          </a:p>
          <a:p>
            <a:pPr marL="0" lvl="0" indent="0" algn="l" rtl="0">
              <a:spcBef>
                <a:spcPts val="0"/>
              </a:spcBef>
              <a:spcAft>
                <a:spcPts val="1200"/>
              </a:spcAft>
              <a:buNone/>
            </a:pPr>
            <a:r>
              <a:rPr lang="fr-FR" b="0" i="0" dirty="0">
                <a:solidFill>
                  <a:srgbClr val="F8FAFF"/>
                </a:solidFill>
                <a:effectLst/>
                <a:latin typeface="DeepSeek-CJK-patch"/>
              </a:rPr>
              <a:t>L'analyse de 26 196 transactions parisiennes (2017-2021) révèle une hausse moyenne de 15% des prix/m², avec des disparités fortes entre arrondissements (6e arr. : +22% vs 19e arr. : +8%). Les appartements représentent 93% des transactions</a:t>
            </a:r>
            <a:endParaRPr lang="fr" i="1" dirty="0">
              <a:latin typeface="Montserrat"/>
              <a:ea typeface="Montserrat"/>
              <a:cs typeface="Montserrat"/>
              <a:sym typeface="Montserrat"/>
            </a:endParaRPr>
          </a:p>
          <a:p>
            <a:pPr marL="0" lvl="0" indent="0" algn="l" rtl="0">
              <a:spcBef>
                <a:spcPts val="0"/>
              </a:spcBef>
              <a:spcAft>
                <a:spcPts val="1200"/>
              </a:spcAft>
              <a:buNone/>
            </a:pPr>
            <a:r>
              <a:rPr lang="fr-FR" b="0" i="0" dirty="0">
                <a:solidFill>
                  <a:srgbClr val="F8FAFF"/>
                </a:solidFill>
                <a:effectLst/>
                <a:latin typeface="DeepSeek-CJK-patch"/>
              </a:rPr>
              <a:t>L'analyse de 26 196 transactions parisiennes (2017-2021) révèle une hausse moyenne de 15% des prix/m², avec des disparités fortes entre arrondissements (6e arr. : +22% vs 19e arr. : +8%). Les appartements représentent 93% des transactions."</a:t>
            </a:r>
            <a:endParaRPr lang="fr" i="1" dirty="0">
              <a:latin typeface="Montserrat"/>
              <a:ea typeface="Montserrat"/>
              <a:cs typeface="Montserrat"/>
              <a:sym typeface="Montserrat"/>
            </a:endParaRPr>
          </a:p>
          <a:p>
            <a:pPr marL="0" lvl="0" indent="0" algn="l" rtl="0">
              <a:spcBef>
                <a:spcPts val="0"/>
              </a:spcBef>
              <a:spcAft>
                <a:spcPts val="1200"/>
              </a:spcAft>
              <a:buNone/>
            </a:pPr>
            <a:endParaRPr lang="fr" i="1" dirty="0">
              <a:latin typeface="Montserrat"/>
              <a:ea typeface="Montserrat"/>
              <a:cs typeface="Montserrat"/>
              <a:sym typeface="Montserrat"/>
            </a:endParaRPr>
          </a:p>
        </p:txBody>
      </p:sp>
      <p:pic>
        <p:nvPicPr>
          <p:cNvPr id="4" name="Image 3">
            <a:extLst>
              <a:ext uri="{FF2B5EF4-FFF2-40B4-BE49-F238E27FC236}">
                <a16:creationId xmlns:a16="http://schemas.microsoft.com/office/drawing/2014/main" id="{9951B758-F9BA-013A-DEE9-1D236A119021}"/>
              </a:ext>
            </a:extLst>
          </p:cNvPr>
          <p:cNvPicPr>
            <a:picLocks noChangeAspect="1"/>
          </p:cNvPicPr>
          <p:nvPr/>
        </p:nvPicPr>
        <p:blipFill>
          <a:blip r:embed="rId3"/>
          <a:stretch>
            <a:fillRect/>
          </a:stretch>
        </p:blipFill>
        <p:spPr>
          <a:xfrm>
            <a:off x="884902" y="2315497"/>
            <a:ext cx="7093975" cy="2742410"/>
          </a:xfrm>
          <a:prstGeom prst="rect">
            <a:avLst/>
          </a:prstGeom>
        </p:spPr>
      </p:pic>
      <p:sp>
        <p:nvSpPr>
          <p:cNvPr id="5" name="Espace réservé du numéro de diapositive 4">
            <a:extLst>
              <a:ext uri="{FF2B5EF4-FFF2-40B4-BE49-F238E27FC236}">
                <a16:creationId xmlns:a16="http://schemas.microsoft.com/office/drawing/2014/main" id="{8FAE5FE9-8F93-D369-1204-EA8936F3955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5</a:t>
            </a:fld>
            <a:endParaRPr lang="fr-F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C2D2B27D-E1E7-77A0-031D-E059FC51D137}"/>
            </a:ext>
          </a:extLst>
        </p:cNvPr>
        <p:cNvGrpSpPr/>
        <p:nvPr/>
      </p:nvGrpSpPr>
      <p:grpSpPr>
        <a:xfrm>
          <a:off x="0" y="0"/>
          <a:ext cx="0" cy="0"/>
          <a:chOff x="0" y="0"/>
          <a:chExt cx="0" cy="0"/>
        </a:xfrm>
      </p:grpSpPr>
      <p:sp>
        <p:nvSpPr>
          <p:cNvPr id="98" name="Google Shape;98;p15">
            <a:extLst>
              <a:ext uri="{FF2B5EF4-FFF2-40B4-BE49-F238E27FC236}">
                <a16:creationId xmlns:a16="http://schemas.microsoft.com/office/drawing/2014/main" id="{95091275-BE8F-B570-48FD-20705256F8D1}"/>
              </a:ext>
            </a:extLst>
          </p:cNvPr>
          <p:cNvSpPr txBox="1">
            <a:spLocks noGrp="1"/>
          </p:cNvSpPr>
          <p:nvPr>
            <p:ph type="title"/>
          </p:nvPr>
        </p:nvSpPr>
        <p:spPr>
          <a:xfrm>
            <a:off x="727649" y="605575"/>
            <a:ext cx="8077137" cy="797200"/>
          </a:xfrm>
          <a:prstGeom prst="rect">
            <a:avLst/>
          </a:prstGeom>
        </p:spPr>
        <p:txBody>
          <a:bodyPr spcFirstLastPara="1" wrap="square" lIns="91425" tIns="91425" rIns="91425" bIns="91425" anchor="t" anchorCtr="0">
            <a:noAutofit/>
          </a:bodyPr>
          <a:lstStyle/>
          <a:p>
            <a:pPr marL="457200" lvl="0" indent="-415290" algn="l" rtl="0">
              <a:spcBef>
                <a:spcPts val="0"/>
              </a:spcBef>
              <a:spcAft>
                <a:spcPts val="0"/>
              </a:spcAft>
              <a:buSzPts val="2940"/>
              <a:buFont typeface="Montserrat"/>
              <a:buAutoNum type="romanUcPeriod"/>
            </a:pPr>
            <a:r>
              <a:rPr lang="fr-FR" sz="2400" dirty="0">
                <a:latin typeface="Montserrat"/>
                <a:ea typeface="Montserrat"/>
                <a:cs typeface="Montserrat"/>
                <a:sym typeface="Montserrat"/>
              </a:rPr>
              <a:t>Analyse et Prédiction des prix de L’immobilier</a:t>
            </a:r>
            <a:endParaRPr lang="fr-FR" sz="2400" dirty="0"/>
          </a:p>
        </p:txBody>
      </p:sp>
      <p:sp>
        <p:nvSpPr>
          <p:cNvPr id="99" name="Google Shape;99;p15">
            <a:extLst>
              <a:ext uri="{FF2B5EF4-FFF2-40B4-BE49-F238E27FC236}">
                <a16:creationId xmlns:a16="http://schemas.microsoft.com/office/drawing/2014/main" id="{5C5E3C76-89F8-8975-3322-D7A8DD5820CA}"/>
              </a:ext>
            </a:extLst>
          </p:cNvPr>
          <p:cNvSpPr txBox="1">
            <a:spLocks noGrp="1"/>
          </p:cNvSpPr>
          <p:nvPr>
            <p:ph type="body" idx="1"/>
          </p:nvPr>
        </p:nvSpPr>
        <p:spPr>
          <a:xfrm>
            <a:off x="729450" y="1402775"/>
            <a:ext cx="7688700" cy="2937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i="1" dirty="0">
                <a:latin typeface="Montserrat"/>
                <a:ea typeface="Montserrat"/>
                <a:cs typeface="Montserrat"/>
                <a:sym typeface="Montserrat"/>
              </a:rPr>
              <a:t>1.2- Evolution historique des prix</a:t>
            </a:r>
          </a:p>
          <a:p>
            <a:pPr marL="0" lvl="0" indent="0" algn="l" rtl="0">
              <a:spcBef>
                <a:spcPts val="0"/>
              </a:spcBef>
              <a:spcAft>
                <a:spcPts val="1200"/>
              </a:spcAft>
              <a:buNone/>
            </a:pPr>
            <a:r>
              <a:rPr lang="fr-FR" b="0" i="0" dirty="0">
                <a:effectLst/>
                <a:latin typeface="Aptos" panose="020B0004020202020204" pitchFamily="34" charset="0"/>
              </a:rPr>
              <a:t>Le prix/m² moyen est passé de 9 493€ (2017) à 10 456€ (2021), avec un pic en 2020. Les arrondissements centraux (1er-8e) affichent des prix 30% supérieurs à la moyenne.</a:t>
            </a:r>
          </a:p>
          <a:p>
            <a:pPr marL="0" lvl="0" indent="0" algn="l" rtl="0">
              <a:spcBef>
                <a:spcPts val="0"/>
              </a:spcBef>
              <a:spcAft>
                <a:spcPts val="1200"/>
              </a:spcAft>
              <a:buNone/>
            </a:pPr>
            <a:endParaRPr lang="fr" i="1" dirty="0">
              <a:latin typeface="Montserrat"/>
              <a:ea typeface="Montserrat"/>
              <a:cs typeface="Montserrat"/>
              <a:sym typeface="Montserrat"/>
            </a:endParaRPr>
          </a:p>
          <a:p>
            <a:pPr marL="0" lvl="0" indent="0" algn="l" rtl="0">
              <a:spcBef>
                <a:spcPts val="0"/>
              </a:spcBef>
              <a:spcAft>
                <a:spcPts val="1200"/>
              </a:spcAft>
              <a:buNone/>
            </a:pPr>
            <a:endParaRPr lang="fr" i="1" dirty="0">
              <a:latin typeface="Montserrat"/>
              <a:ea typeface="Montserrat"/>
              <a:cs typeface="Montserrat"/>
              <a:sym typeface="Montserrat"/>
            </a:endParaRPr>
          </a:p>
        </p:txBody>
      </p:sp>
      <p:pic>
        <p:nvPicPr>
          <p:cNvPr id="3" name="Image 2">
            <a:extLst>
              <a:ext uri="{FF2B5EF4-FFF2-40B4-BE49-F238E27FC236}">
                <a16:creationId xmlns:a16="http://schemas.microsoft.com/office/drawing/2014/main" id="{E4F91686-6650-B183-B057-2EC6CE17DC8C}"/>
              </a:ext>
            </a:extLst>
          </p:cNvPr>
          <p:cNvPicPr>
            <a:picLocks noChangeAspect="1"/>
          </p:cNvPicPr>
          <p:nvPr/>
        </p:nvPicPr>
        <p:blipFill>
          <a:blip r:embed="rId3"/>
          <a:stretch>
            <a:fillRect/>
          </a:stretch>
        </p:blipFill>
        <p:spPr>
          <a:xfrm>
            <a:off x="914400" y="2372964"/>
            <a:ext cx="7779774" cy="2764311"/>
          </a:xfrm>
          <a:prstGeom prst="rect">
            <a:avLst/>
          </a:prstGeom>
        </p:spPr>
      </p:pic>
      <p:sp>
        <p:nvSpPr>
          <p:cNvPr id="4" name="Espace réservé du numéro de diapositive 3">
            <a:extLst>
              <a:ext uri="{FF2B5EF4-FFF2-40B4-BE49-F238E27FC236}">
                <a16:creationId xmlns:a16="http://schemas.microsoft.com/office/drawing/2014/main" id="{ED0CCF4F-E921-2E3C-8FAC-5D7B390C68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6</a:t>
            </a:fld>
            <a:endParaRPr lang="fr-FR"/>
          </a:p>
        </p:txBody>
      </p:sp>
    </p:spTree>
    <p:extLst>
      <p:ext uri="{BB962C8B-B14F-4D97-AF65-F5344CB8AC3E}">
        <p14:creationId xmlns:p14="http://schemas.microsoft.com/office/powerpoint/2010/main" val="2526688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FB6506A5-5A6A-6885-FBA6-58ED26339444}"/>
            </a:ext>
          </a:extLst>
        </p:cNvPr>
        <p:cNvGrpSpPr/>
        <p:nvPr/>
      </p:nvGrpSpPr>
      <p:grpSpPr>
        <a:xfrm>
          <a:off x="0" y="0"/>
          <a:ext cx="0" cy="0"/>
          <a:chOff x="0" y="0"/>
          <a:chExt cx="0" cy="0"/>
        </a:xfrm>
      </p:grpSpPr>
      <p:sp>
        <p:nvSpPr>
          <p:cNvPr id="98" name="Google Shape;98;p15">
            <a:extLst>
              <a:ext uri="{FF2B5EF4-FFF2-40B4-BE49-F238E27FC236}">
                <a16:creationId xmlns:a16="http://schemas.microsoft.com/office/drawing/2014/main" id="{DF5F0FF4-D5BD-616B-3F8A-33ADB766EB00}"/>
              </a:ext>
            </a:extLst>
          </p:cNvPr>
          <p:cNvSpPr txBox="1">
            <a:spLocks noGrp="1"/>
          </p:cNvSpPr>
          <p:nvPr>
            <p:ph type="title"/>
          </p:nvPr>
        </p:nvSpPr>
        <p:spPr>
          <a:xfrm>
            <a:off x="727649" y="605575"/>
            <a:ext cx="8077137" cy="797200"/>
          </a:xfrm>
          <a:prstGeom prst="rect">
            <a:avLst/>
          </a:prstGeom>
        </p:spPr>
        <p:txBody>
          <a:bodyPr spcFirstLastPara="1" wrap="square" lIns="91425" tIns="91425" rIns="91425" bIns="91425" anchor="t" anchorCtr="0">
            <a:noAutofit/>
          </a:bodyPr>
          <a:lstStyle/>
          <a:p>
            <a:pPr marL="457200" lvl="0" indent="-415290" algn="l" rtl="0">
              <a:spcBef>
                <a:spcPts val="0"/>
              </a:spcBef>
              <a:spcAft>
                <a:spcPts val="0"/>
              </a:spcAft>
              <a:buSzPts val="2940"/>
              <a:buFont typeface="Montserrat"/>
              <a:buAutoNum type="romanUcPeriod"/>
            </a:pPr>
            <a:r>
              <a:rPr lang="fr-FR" sz="2400" dirty="0">
                <a:latin typeface="Montserrat"/>
                <a:ea typeface="Montserrat"/>
                <a:cs typeface="Montserrat"/>
                <a:sym typeface="Montserrat"/>
              </a:rPr>
              <a:t>Analyse et Prédiction des prix de L’immobilier</a:t>
            </a:r>
            <a:endParaRPr lang="fr-FR" sz="2400" dirty="0"/>
          </a:p>
        </p:txBody>
      </p:sp>
      <p:sp>
        <p:nvSpPr>
          <p:cNvPr id="99" name="Google Shape;99;p15">
            <a:extLst>
              <a:ext uri="{FF2B5EF4-FFF2-40B4-BE49-F238E27FC236}">
                <a16:creationId xmlns:a16="http://schemas.microsoft.com/office/drawing/2014/main" id="{5D17811D-8473-7C31-A761-242352C07CF6}"/>
              </a:ext>
            </a:extLst>
          </p:cNvPr>
          <p:cNvSpPr txBox="1">
            <a:spLocks noGrp="1"/>
          </p:cNvSpPr>
          <p:nvPr>
            <p:ph type="body" idx="1"/>
          </p:nvPr>
        </p:nvSpPr>
        <p:spPr>
          <a:xfrm>
            <a:off x="729450" y="1402775"/>
            <a:ext cx="7688700" cy="2937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i="1" dirty="0">
                <a:latin typeface="Montserrat"/>
                <a:ea typeface="Montserrat"/>
                <a:cs typeface="Montserrat"/>
                <a:sym typeface="Montserrat"/>
              </a:rPr>
              <a:t>1.2- Evolution historique des prix</a:t>
            </a:r>
          </a:p>
          <a:p>
            <a:pPr marL="0" lvl="0" indent="0" algn="l" rtl="0">
              <a:spcBef>
                <a:spcPts val="0"/>
              </a:spcBef>
              <a:spcAft>
                <a:spcPts val="1200"/>
              </a:spcAft>
              <a:buNone/>
            </a:pPr>
            <a:endParaRPr lang="fr" i="1" dirty="0">
              <a:latin typeface="Montserrat"/>
              <a:ea typeface="Montserrat"/>
              <a:cs typeface="Montserrat"/>
              <a:sym typeface="Montserrat"/>
            </a:endParaRPr>
          </a:p>
          <a:p>
            <a:pPr marL="0" lvl="0" indent="0" algn="l" rtl="0">
              <a:spcBef>
                <a:spcPts val="0"/>
              </a:spcBef>
              <a:spcAft>
                <a:spcPts val="1200"/>
              </a:spcAft>
              <a:buNone/>
            </a:pPr>
            <a:endParaRPr lang="fr" i="1" dirty="0">
              <a:latin typeface="Montserrat"/>
              <a:ea typeface="Montserrat"/>
              <a:cs typeface="Montserrat"/>
              <a:sym typeface="Montserrat"/>
            </a:endParaRPr>
          </a:p>
        </p:txBody>
      </p:sp>
      <p:pic>
        <p:nvPicPr>
          <p:cNvPr id="4" name="Image 3">
            <a:extLst>
              <a:ext uri="{FF2B5EF4-FFF2-40B4-BE49-F238E27FC236}">
                <a16:creationId xmlns:a16="http://schemas.microsoft.com/office/drawing/2014/main" id="{FD3F2961-852C-2D9F-8606-F6C8A5542CA2}"/>
              </a:ext>
            </a:extLst>
          </p:cNvPr>
          <p:cNvPicPr>
            <a:picLocks noChangeAspect="1"/>
          </p:cNvPicPr>
          <p:nvPr/>
        </p:nvPicPr>
        <p:blipFill>
          <a:blip r:embed="rId3"/>
          <a:stretch>
            <a:fillRect/>
          </a:stretch>
        </p:blipFill>
        <p:spPr>
          <a:xfrm>
            <a:off x="1010263" y="1747684"/>
            <a:ext cx="6894871" cy="3193026"/>
          </a:xfrm>
          <a:prstGeom prst="rect">
            <a:avLst/>
          </a:prstGeom>
        </p:spPr>
      </p:pic>
      <p:sp>
        <p:nvSpPr>
          <p:cNvPr id="5" name="Espace réservé du numéro de diapositive 4">
            <a:extLst>
              <a:ext uri="{FF2B5EF4-FFF2-40B4-BE49-F238E27FC236}">
                <a16:creationId xmlns:a16="http://schemas.microsoft.com/office/drawing/2014/main" id="{F9F7A745-212C-EEEE-2576-C36655C18B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7</a:t>
            </a:fld>
            <a:endParaRPr lang="fr-FR"/>
          </a:p>
        </p:txBody>
      </p:sp>
    </p:spTree>
    <p:extLst>
      <p:ext uri="{BB962C8B-B14F-4D97-AF65-F5344CB8AC3E}">
        <p14:creationId xmlns:p14="http://schemas.microsoft.com/office/powerpoint/2010/main" val="148760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1F3EE830-FEE9-E651-89D2-211B47913EE3}"/>
            </a:ext>
          </a:extLst>
        </p:cNvPr>
        <p:cNvGrpSpPr/>
        <p:nvPr/>
      </p:nvGrpSpPr>
      <p:grpSpPr>
        <a:xfrm>
          <a:off x="0" y="0"/>
          <a:ext cx="0" cy="0"/>
          <a:chOff x="0" y="0"/>
          <a:chExt cx="0" cy="0"/>
        </a:xfrm>
      </p:grpSpPr>
      <p:sp>
        <p:nvSpPr>
          <p:cNvPr id="98" name="Google Shape;98;p15">
            <a:extLst>
              <a:ext uri="{FF2B5EF4-FFF2-40B4-BE49-F238E27FC236}">
                <a16:creationId xmlns:a16="http://schemas.microsoft.com/office/drawing/2014/main" id="{A4F3C1C9-AEBA-D44A-6CBB-CE53140C1C93}"/>
              </a:ext>
            </a:extLst>
          </p:cNvPr>
          <p:cNvSpPr txBox="1">
            <a:spLocks noGrp="1"/>
          </p:cNvSpPr>
          <p:nvPr>
            <p:ph type="title"/>
          </p:nvPr>
        </p:nvSpPr>
        <p:spPr>
          <a:xfrm>
            <a:off x="727649" y="605575"/>
            <a:ext cx="8077137" cy="797200"/>
          </a:xfrm>
          <a:prstGeom prst="rect">
            <a:avLst/>
          </a:prstGeom>
        </p:spPr>
        <p:txBody>
          <a:bodyPr spcFirstLastPara="1" wrap="square" lIns="91425" tIns="91425" rIns="91425" bIns="91425" anchor="t" anchorCtr="0">
            <a:noAutofit/>
          </a:bodyPr>
          <a:lstStyle/>
          <a:p>
            <a:pPr marL="457200" lvl="0" indent="-415290" algn="l" rtl="0">
              <a:spcBef>
                <a:spcPts val="0"/>
              </a:spcBef>
              <a:spcAft>
                <a:spcPts val="0"/>
              </a:spcAft>
              <a:buSzPts val="2940"/>
              <a:buFont typeface="Montserrat"/>
              <a:buAutoNum type="romanUcPeriod"/>
            </a:pPr>
            <a:r>
              <a:rPr lang="fr-FR" sz="2400" dirty="0">
                <a:latin typeface="Montserrat"/>
                <a:ea typeface="Montserrat"/>
                <a:cs typeface="Montserrat"/>
                <a:sym typeface="Montserrat"/>
              </a:rPr>
              <a:t>Analyse et Prédiction des prix de L’immobilier</a:t>
            </a:r>
            <a:endParaRPr lang="fr-FR" sz="2400" dirty="0"/>
          </a:p>
        </p:txBody>
      </p:sp>
      <p:sp>
        <p:nvSpPr>
          <p:cNvPr id="99" name="Google Shape;99;p15">
            <a:extLst>
              <a:ext uri="{FF2B5EF4-FFF2-40B4-BE49-F238E27FC236}">
                <a16:creationId xmlns:a16="http://schemas.microsoft.com/office/drawing/2014/main" id="{45196109-7CE1-20B8-A63D-41E4ABD31F59}"/>
              </a:ext>
            </a:extLst>
          </p:cNvPr>
          <p:cNvSpPr txBox="1">
            <a:spLocks noGrp="1"/>
          </p:cNvSpPr>
          <p:nvPr>
            <p:ph type="body" idx="1"/>
          </p:nvPr>
        </p:nvSpPr>
        <p:spPr>
          <a:xfrm>
            <a:off x="729450" y="1402775"/>
            <a:ext cx="7688700" cy="2937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i="1" dirty="0">
                <a:latin typeface="Montserrat"/>
                <a:ea typeface="Montserrat"/>
                <a:cs typeface="Montserrat"/>
                <a:sym typeface="Montserrat"/>
              </a:rPr>
              <a:t>1.2- Evolution historique des prix</a:t>
            </a:r>
          </a:p>
          <a:p>
            <a:pPr marL="0" lvl="0" indent="0" algn="l" rtl="0">
              <a:spcBef>
                <a:spcPts val="0"/>
              </a:spcBef>
              <a:spcAft>
                <a:spcPts val="1200"/>
              </a:spcAft>
              <a:buNone/>
            </a:pPr>
            <a:endParaRPr lang="fr" i="1" dirty="0">
              <a:latin typeface="Montserrat"/>
              <a:ea typeface="Montserrat"/>
              <a:cs typeface="Montserrat"/>
              <a:sym typeface="Montserrat"/>
            </a:endParaRPr>
          </a:p>
          <a:p>
            <a:pPr marL="0" lvl="0" indent="0" algn="l" rtl="0">
              <a:spcBef>
                <a:spcPts val="0"/>
              </a:spcBef>
              <a:spcAft>
                <a:spcPts val="1200"/>
              </a:spcAft>
              <a:buNone/>
            </a:pPr>
            <a:endParaRPr lang="fr" i="1" dirty="0">
              <a:latin typeface="Montserrat"/>
              <a:ea typeface="Montserrat"/>
              <a:cs typeface="Montserrat"/>
              <a:sym typeface="Montserrat"/>
            </a:endParaRPr>
          </a:p>
        </p:txBody>
      </p:sp>
      <p:sp>
        <p:nvSpPr>
          <p:cNvPr id="5" name="Espace réservé du numéro de diapositive 4">
            <a:extLst>
              <a:ext uri="{FF2B5EF4-FFF2-40B4-BE49-F238E27FC236}">
                <a16:creationId xmlns:a16="http://schemas.microsoft.com/office/drawing/2014/main" id="{8736BFD4-44C8-AD20-060E-D007B3A383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8</a:t>
            </a:fld>
            <a:endParaRPr lang="fr-FR"/>
          </a:p>
        </p:txBody>
      </p:sp>
      <p:pic>
        <p:nvPicPr>
          <p:cNvPr id="4" name="Image 3">
            <a:extLst>
              <a:ext uri="{FF2B5EF4-FFF2-40B4-BE49-F238E27FC236}">
                <a16:creationId xmlns:a16="http://schemas.microsoft.com/office/drawing/2014/main" id="{D787964D-7D39-C7A7-5A42-126B873D8077}"/>
              </a:ext>
            </a:extLst>
          </p:cNvPr>
          <p:cNvPicPr>
            <a:picLocks noChangeAspect="1"/>
          </p:cNvPicPr>
          <p:nvPr/>
        </p:nvPicPr>
        <p:blipFill>
          <a:blip r:embed="rId3"/>
          <a:stretch>
            <a:fillRect/>
          </a:stretch>
        </p:blipFill>
        <p:spPr>
          <a:xfrm>
            <a:off x="1325461" y="1709066"/>
            <a:ext cx="6165908" cy="3428209"/>
          </a:xfrm>
          <a:prstGeom prst="rect">
            <a:avLst/>
          </a:prstGeom>
        </p:spPr>
      </p:pic>
    </p:spTree>
    <p:extLst>
      <p:ext uri="{BB962C8B-B14F-4D97-AF65-F5344CB8AC3E}">
        <p14:creationId xmlns:p14="http://schemas.microsoft.com/office/powerpoint/2010/main" val="4219958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8297E220-D80D-78BE-428C-0556CFB41F17}"/>
            </a:ext>
          </a:extLst>
        </p:cNvPr>
        <p:cNvGrpSpPr/>
        <p:nvPr/>
      </p:nvGrpSpPr>
      <p:grpSpPr>
        <a:xfrm>
          <a:off x="0" y="0"/>
          <a:ext cx="0" cy="0"/>
          <a:chOff x="0" y="0"/>
          <a:chExt cx="0" cy="0"/>
        </a:xfrm>
      </p:grpSpPr>
      <p:sp>
        <p:nvSpPr>
          <p:cNvPr id="98" name="Google Shape;98;p15">
            <a:extLst>
              <a:ext uri="{FF2B5EF4-FFF2-40B4-BE49-F238E27FC236}">
                <a16:creationId xmlns:a16="http://schemas.microsoft.com/office/drawing/2014/main" id="{A79671FA-C79B-0230-E2A8-5F47A729538D}"/>
              </a:ext>
            </a:extLst>
          </p:cNvPr>
          <p:cNvSpPr txBox="1">
            <a:spLocks noGrp="1"/>
          </p:cNvSpPr>
          <p:nvPr>
            <p:ph type="title"/>
          </p:nvPr>
        </p:nvSpPr>
        <p:spPr>
          <a:xfrm>
            <a:off x="727649" y="605575"/>
            <a:ext cx="8077137" cy="797200"/>
          </a:xfrm>
          <a:prstGeom prst="rect">
            <a:avLst/>
          </a:prstGeom>
        </p:spPr>
        <p:txBody>
          <a:bodyPr spcFirstLastPara="1" wrap="square" lIns="91425" tIns="91425" rIns="91425" bIns="91425" anchor="t" anchorCtr="0">
            <a:noAutofit/>
          </a:bodyPr>
          <a:lstStyle/>
          <a:p>
            <a:pPr marL="457200" lvl="0" indent="-415290" algn="l" rtl="0">
              <a:spcBef>
                <a:spcPts val="0"/>
              </a:spcBef>
              <a:spcAft>
                <a:spcPts val="0"/>
              </a:spcAft>
              <a:buSzPts val="2940"/>
              <a:buFont typeface="Montserrat"/>
              <a:buAutoNum type="romanUcPeriod"/>
            </a:pPr>
            <a:r>
              <a:rPr lang="fr-FR" sz="2400" dirty="0">
                <a:latin typeface="Montserrat"/>
                <a:ea typeface="Montserrat"/>
                <a:cs typeface="Montserrat"/>
                <a:sym typeface="Montserrat"/>
              </a:rPr>
              <a:t>Analyse et Prédiction des prix de L’immobilier</a:t>
            </a:r>
            <a:endParaRPr lang="fr-FR" sz="2400" dirty="0"/>
          </a:p>
        </p:txBody>
      </p:sp>
      <p:sp>
        <p:nvSpPr>
          <p:cNvPr id="99" name="Google Shape;99;p15">
            <a:extLst>
              <a:ext uri="{FF2B5EF4-FFF2-40B4-BE49-F238E27FC236}">
                <a16:creationId xmlns:a16="http://schemas.microsoft.com/office/drawing/2014/main" id="{D5D80610-06D3-8B1A-6E10-5CA79654B029}"/>
              </a:ext>
            </a:extLst>
          </p:cNvPr>
          <p:cNvSpPr txBox="1">
            <a:spLocks noGrp="1"/>
          </p:cNvSpPr>
          <p:nvPr>
            <p:ph type="body" idx="1"/>
          </p:nvPr>
        </p:nvSpPr>
        <p:spPr>
          <a:xfrm>
            <a:off x="729450" y="1402775"/>
            <a:ext cx="7688700" cy="2937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i="1" dirty="0">
                <a:latin typeface="Montserrat"/>
                <a:ea typeface="Montserrat"/>
                <a:cs typeface="Montserrat"/>
                <a:sym typeface="Montserrat"/>
              </a:rPr>
              <a:t>1.3-Méthodologie de prédiction</a:t>
            </a:r>
          </a:p>
          <a:p>
            <a:pPr marL="0" lvl="0" indent="0" algn="l" rtl="0">
              <a:spcBef>
                <a:spcPts val="0"/>
              </a:spcBef>
              <a:spcAft>
                <a:spcPts val="1200"/>
              </a:spcAft>
              <a:buNone/>
            </a:pPr>
            <a:r>
              <a:rPr lang="fr-FR" dirty="0">
                <a:effectLst/>
                <a:latin typeface="Aptos" panose="020B0004020202020204" pitchFamily="34" charset="0"/>
                <a:ea typeface="Aptos" panose="020B0004020202020204" pitchFamily="34" charset="0"/>
                <a:cs typeface="Times New Roman" panose="02020603050405020304" pitchFamily="18" charset="0"/>
              </a:rPr>
              <a:t>Un modèle de régression linéaire a été entraîné à partir des variables pertinentes : surface, code postal, type de bien et date. Les données ont été transformées (One Hot Encoding, création de prix_m²) et divisées en échantillons d’apprentissage et de test</a:t>
            </a:r>
            <a:r>
              <a:rPr lang="fr-FR" dirty="0">
                <a:latin typeface="Aptos" panose="020B0004020202020204" pitchFamily="34" charset="0"/>
                <a:ea typeface="Aptos" panose="020B0004020202020204" pitchFamily="34" charset="0"/>
                <a:cs typeface="Times New Roman" panose="02020603050405020304" pitchFamily="18" charset="0"/>
              </a:rPr>
              <a:t>.</a:t>
            </a:r>
          </a:p>
          <a:p>
            <a:pPr marL="0" lvl="0" indent="0" algn="l" rtl="0">
              <a:spcBef>
                <a:spcPts val="0"/>
              </a:spcBef>
              <a:spcAft>
                <a:spcPts val="1200"/>
              </a:spcAft>
              <a:buNone/>
            </a:pPr>
            <a:endParaRPr lang="fr" i="1" dirty="0">
              <a:latin typeface="Montserrat"/>
              <a:ea typeface="Montserrat"/>
              <a:cs typeface="Montserrat"/>
              <a:sym typeface="Montserrat"/>
            </a:endParaRPr>
          </a:p>
          <a:p>
            <a:pPr marL="0" lvl="0" indent="0" algn="l" rtl="0">
              <a:spcBef>
                <a:spcPts val="0"/>
              </a:spcBef>
              <a:spcAft>
                <a:spcPts val="1200"/>
              </a:spcAft>
              <a:buNone/>
            </a:pPr>
            <a:endParaRPr lang="fr" i="1" dirty="0">
              <a:latin typeface="Montserrat"/>
              <a:ea typeface="Montserrat"/>
              <a:cs typeface="Montserrat"/>
              <a:sym typeface="Montserrat"/>
            </a:endParaRPr>
          </a:p>
        </p:txBody>
      </p:sp>
      <p:sp>
        <p:nvSpPr>
          <p:cNvPr id="3" name="Espace réservé du numéro de diapositive 2">
            <a:extLst>
              <a:ext uri="{FF2B5EF4-FFF2-40B4-BE49-F238E27FC236}">
                <a16:creationId xmlns:a16="http://schemas.microsoft.com/office/drawing/2014/main" id="{772B361C-6972-1727-6FD0-BC853B9385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9</a:t>
            </a:fld>
            <a:endParaRPr lang="fr-FR"/>
          </a:p>
        </p:txBody>
      </p:sp>
      <p:pic>
        <p:nvPicPr>
          <p:cNvPr id="4" name="Image 3">
            <a:extLst>
              <a:ext uri="{FF2B5EF4-FFF2-40B4-BE49-F238E27FC236}">
                <a16:creationId xmlns:a16="http://schemas.microsoft.com/office/drawing/2014/main" id="{6238B6CF-0EBC-3BCC-02D4-44BE41CB2FD5}"/>
              </a:ext>
            </a:extLst>
          </p:cNvPr>
          <p:cNvPicPr>
            <a:picLocks noChangeAspect="1"/>
          </p:cNvPicPr>
          <p:nvPr/>
        </p:nvPicPr>
        <p:blipFill>
          <a:blip r:embed="rId3"/>
          <a:stretch>
            <a:fillRect/>
          </a:stretch>
        </p:blipFill>
        <p:spPr>
          <a:xfrm>
            <a:off x="1545770" y="2571749"/>
            <a:ext cx="5236029" cy="2565525"/>
          </a:xfrm>
          <a:prstGeom prst="rect">
            <a:avLst/>
          </a:prstGeom>
        </p:spPr>
      </p:pic>
    </p:spTree>
    <p:extLst>
      <p:ext uri="{BB962C8B-B14F-4D97-AF65-F5344CB8AC3E}">
        <p14:creationId xmlns:p14="http://schemas.microsoft.com/office/powerpoint/2010/main" val="3544759349"/>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18834</TotalTime>
  <Words>1290</Words>
  <Application>Microsoft Office PowerPoint</Application>
  <PresentationFormat>Affichage à l'écran (16:9)</PresentationFormat>
  <Paragraphs>130</Paragraphs>
  <Slides>20</Slides>
  <Notes>20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20</vt:i4>
      </vt:variant>
    </vt:vector>
  </HeadingPairs>
  <TitlesOfParts>
    <vt:vector size="30" baseType="lpstr">
      <vt:lpstr>Montserrat</vt:lpstr>
      <vt:lpstr>Raleway</vt:lpstr>
      <vt:lpstr>Arial</vt:lpstr>
      <vt:lpstr>system-ui</vt:lpstr>
      <vt:lpstr>DeepSeek-CJK-patch</vt:lpstr>
      <vt:lpstr>Symbol</vt:lpstr>
      <vt:lpstr>Lato</vt:lpstr>
      <vt:lpstr>Aptos</vt:lpstr>
      <vt:lpstr>Courier New</vt:lpstr>
      <vt:lpstr>Streamline</vt:lpstr>
      <vt:lpstr>Présentation PowerPoint</vt:lpstr>
      <vt:lpstr>Sommaire</vt:lpstr>
      <vt:lpstr>Introduction</vt:lpstr>
      <vt:lpstr>Analyse et Prédiction des prix de l’immobilier Partie 1</vt:lpstr>
      <vt:lpstr>Analyse et Prédiction des prix de L’immobilier</vt:lpstr>
      <vt:lpstr>Analyse et Prédiction des prix de L’immobilier</vt:lpstr>
      <vt:lpstr>Analyse et Prédiction des prix de L’immobilier</vt:lpstr>
      <vt:lpstr>Analyse et Prédiction des prix de L’immobilier</vt:lpstr>
      <vt:lpstr>Analyse et Prédiction des prix de L’immobilier</vt:lpstr>
      <vt:lpstr>Analyse et Prédiction des prix de L’immobilier</vt:lpstr>
      <vt:lpstr>Analyse et Prédiction des prix de L’immobilier</vt:lpstr>
      <vt:lpstr>Analyse et Prédiction des prix de L’immobilier</vt:lpstr>
      <vt:lpstr>Analyse et Prédiction des prix de L’immobilier</vt:lpstr>
      <vt:lpstr>Analyse et Prédiction des prix de L’immobilier</vt:lpstr>
      <vt:lpstr>Classification Automatique des biens Partie 2</vt:lpstr>
      <vt:lpstr>II. Classification Automatique des biens    </vt:lpstr>
      <vt:lpstr>II. Classification Automatique des biens    </vt:lpstr>
      <vt:lpstr>II. Classification Automatique des biens    </vt:lpstr>
      <vt:lpstr>II. Classification Automatique des biens    </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Christal WESCOTT</cp:lastModifiedBy>
  <cp:revision>43</cp:revision>
  <dcterms:modified xsi:type="dcterms:W3CDTF">2025-05-04T11:49:18Z</dcterms:modified>
</cp:coreProperties>
</file>