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3" r:id="rId4"/>
    <p:sldId id="264" r:id="rId5"/>
    <p:sldId id="266" r:id="rId6"/>
    <p:sldId id="265" r:id="rId7"/>
    <p:sldId id="267" r:id="rId8"/>
    <p:sldId id="268" r:id="rId9"/>
    <p:sldId id="258" r:id="rId10"/>
    <p:sldId id="283" r:id="rId11"/>
    <p:sldId id="273" r:id="rId12"/>
    <p:sldId id="260" r:id="rId13"/>
    <p:sldId id="278" r:id="rId14"/>
    <p:sldId id="277" r:id="rId15"/>
    <p:sldId id="279" r:id="rId16"/>
    <p:sldId id="281" r:id="rId17"/>
    <p:sldId id="280" r:id="rId18"/>
    <p:sldId id="282" r:id="rId19"/>
    <p:sldId id="261" r:id="rId20"/>
    <p:sldId id="274"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92373" autoAdjust="0"/>
  </p:normalViewPr>
  <p:slideViewPr>
    <p:cSldViewPr snapToGrid="0">
      <p:cViewPr>
        <p:scale>
          <a:sx n="100" d="100"/>
          <a:sy n="100" d="100"/>
        </p:scale>
        <p:origin x="1950" y="672"/>
      </p:cViewPr>
      <p:guideLst>
        <p:guide orient="horz" pos="1077"/>
        <p:guide pos="2721"/>
        <p:guide pos="2438"/>
        <p:guide pos="416"/>
        <p:guide pos="1191"/>
        <p:guide pos="63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29B6279F-AD86-8541-4ECB-56AF0BFE0769}"/>
            </a:ext>
          </a:extLst>
        </p:cNvPr>
        <p:cNvGrpSpPr/>
        <p:nvPr/>
      </p:nvGrpSpPr>
      <p:grpSpPr>
        <a:xfrm>
          <a:off x="0" y="0"/>
          <a:ext cx="0" cy="0"/>
          <a:chOff x="0" y="0"/>
          <a:chExt cx="0" cy="0"/>
        </a:xfrm>
      </p:grpSpPr>
      <p:sp>
        <p:nvSpPr>
          <p:cNvPr id="68" name="Google Shape;68;p5:notes">
            <a:extLst>
              <a:ext uri="{FF2B5EF4-FFF2-40B4-BE49-F238E27FC236}">
                <a16:creationId xmlns:a16="http://schemas.microsoft.com/office/drawing/2014/main" id="{6FDD4993-9EE6-9A18-234F-DF67CCB3E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a:extLst>
              <a:ext uri="{FF2B5EF4-FFF2-40B4-BE49-F238E27FC236}">
                <a16:creationId xmlns:a16="http://schemas.microsoft.com/office/drawing/2014/main" id="{D05E1C0A-3212-815A-5EB2-081976646A2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5852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D6191771-D47C-B244-C202-3C39337EBBF7}"/>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DA057432-6B7C-C5A8-FEBB-98E21E6E82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05FE8738-FDA0-D6BE-81D4-31C7442B7A1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0465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50976FBB-1481-2A37-1C86-78E36DE09A33}"/>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C28C5F45-DCFD-8272-F800-5F7501ECFA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52BBAE00-6A4E-BF71-80AB-45A99ADDF8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0273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89FB3127-F46E-9865-A74D-A33AD831A853}"/>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ABD79B1A-9BDA-8EE4-4F2F-FCD7B743F4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ACBAE0F1-BA1E-BB2A-676C-C500737DA4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4310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1C2C1C37-87F2-9F85-A3B9-8A3CC217FC23}"/>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49C92F9C-BE8A-5E2E-2702-D3D948B665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3CBD71D0-3C69-C1EE-DDAF-F65994BF74B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9631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B6FA85C2-B17D-31D9-86A4-4530C10C3255}"/>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F2DF596B-CCC2-52A9-AED2-9F20836F9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3ADE5567-0238-1CD4-500C-054FE4B8BA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3083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6C6EAC48-2EF2-085B-B9EA-175195720C7E}"/>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6D19FB35-3261-14DC-4B95-7B0C10D754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99C6C295-04FC-E848-5292-56EE4E61ED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1232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9D750EC9-19EF-257B-8508-7ECF55B1C6D4}"/>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0E724936-15FB-A209-F3F8-5A97437698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57A01757-A376-2814-5C88-834C0AD3A38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15676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8CCC7214-78BE-10E3-5AB9-D2E64DA9394A}"/>
            </a:ext>
          </a:extLst>
        </p:cNvPr>
        <p:cNvGrpSpPr/>
        <p:nvPr/>
      </p:nvGrpSpPr>
      <p:grpSpPr>
        <a:xfrm>
          <a:off x="0" y="0"/>
          <a:ext cx="0" cy="0"/>
          <a:chOff x="0" y="0"/>
          <a:chExt cx="0" cy="0"/>
        </a:xfrm>
      </p:grpSpPr>
      <p:sp>
        <p:nvSpPr>
          <p:cNvPr id="92" name="Google Shape;92;g13f9e8f1567_0_0:notes">
            <a:extLst>
              <a:ext uri="{FF2B5EF4-FFF2-40B4-BE49-F238E27FC236}">
                <a16:creationId xmlns:a16="http://schemas.microsoft.com/office/drawing/2014/main" id="{9613E4C1-25DD-EF50-AB2E-B0D05A5B22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a:extLst>
              <a:ext uri="{FF2B5EF4-FFF2-40B4-BE49-F238E27FC236}">
                <a16:creationId xmlns:a16="http://schemas.microsoft.com/office/drawing/2014/main" id="{7AD6F7EB-622F-206A-E9DB-F134D4D539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276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00EF0098-9385-8333-78B9-8ED895E36894}"/>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C7560AC-EC30-B573-789C-2E328E0AB0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4818FB75-C8E1-FADB-DC62-364C8A0DF32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998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39AAEC73-4FB1-8839-C999-B4AF814AF8D5}"/>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6B2FE01-B616-06BA-4C8B-683FB00D4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4467FC30-2461-9985-A214-7C0CB64A7F5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316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3D8111C1-0F63-0AC0-FBBB-E4D0B204C9C9}"/>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A8DF2FC-8267-EF35-EF44-F43A6B835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0DF22B3E-2C00-7BBA-ED92-DC90C9A550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929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F925BAA6-E73B-BEF0-01F8-ECEFD13B3E94}"/>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7FFF46BD-68DC-71D0-C933-F8FF04A40A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4DD7F7E-D7AD-53A4-A9FB-CDF27B96E3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702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1C0AF4A6-32EA-A80E-7993-40A2C2FD8423}"/>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8AA6C44-97CD-0D51-B4BE-D1341A60DC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1FB8817-2CC9-4110-5752-595DF6FA05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438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9FAD0A37-0513-06AD-D2D4-8BFBBC79A706}"/>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752BEA61-9A29-4F41-6E40-50ABDD859F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DA141EB6-D931-59C5-79FF-649C06B9FBF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64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4.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dirty="0">
                <a:solidFill>
                  <a:srgbClr val="F3F3F3"/>
                </a:solidFill>
                <a:latin typeface="Montserrat"/>
                <a:ea typeface="Montserrat"/>
                <a:cs typeface="Montserrat"/>
                <a:sym typeface="Montserrat"/>
              </a:rPr>
              <a:t>Optimisation des données et Gestion des Stocks</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892764" y="3592616"/>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Wescott Christal</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92500"/>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Business Intelligence Analyst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18/02/2024</a:t>
            </a:r>
            <a:endParaRPr sz="2800" b="0" i="0" u="none" strike="noStrike" cap="none" dirty="0">
              <a:solidFill>
                <a:schemeClr val="lt1"/>
              </a:solidFill>
              <a:latin typeface="Montserrat"/>
              <a:ea typeface="Montserrat"/>
              <a:cs typeface="Montserrat"/>
              <a:sym typeface="Montserrat"/>
            </a:endParaRPr>
          </a:p>
        </p:txBody>
      </p:sp>
      <p:pic>
        <p:nvPicPr>
          <p:cNvPr id="7" name="Image 6">
            <a:extLst>
              <a:ext uri="{FF2B5EF4-FFF2-40B4-BE49-F238E27FC236}">
                <a16:creationId xmlns:a16="http://schemas.microsoft.com/office/drawing/2014/main" id="{31FF8452-9BA2-57B5-6CFA-C20CB4C8CE33}"/>
              </a:ext>
            </a:extLst>
          </p:cNvPr>
          <p:cNvPicPr>
            <a:picLocks noChangeAspect="1"/>
          </p:cNvPicPr>
          <p:nvPr/>
        </p:nvPicPr>
        <p:blipFill>
          <a:blip r:embed="rId3"/>
          <a:stretch>
            <a:fillRect/>
          </a:stretch>
        </p:blipFill>
        <p:spPr>
          <a:xfrm>
            <a:off x="0" y="0"/>
            <a:ext cx="1593273" cy="894912"/>
          </a:xfrm>
          <a:prstGeom prst="rect">
            <a:avLst/>
          </a:prstGeom>
        </p:spPr>
      </p:pic>
      <p:sp>
        <p:nvSpPr>
          <p:cNvPr id="2" name="Espace réservé du numéro de diapositive 1">
            <a:extLst>
              <a:ext uri="{FF2B5EF4-FFF2-40B4-BE49-F238E27FC236}">
                <a16:creationId xmlns:a16="http://schemas.microsoft.com/office/drawing/2014/main" id="{D00F8159-4180-A6B1-5F7D-32C7FADB4F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78B489DC-C47F-671F-2D5B-BD32BD126EC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1F205C54-EFF0-6E85-F9B9-2FB9A1D7CFF1}"/>
              </a:ext>
            </a:extLst>
          </p:cNvPr>
          <p:cNvSpPr>
            <a:spLocks noGrp="1"/>
          </p:cNvSpPr>
          <p:nvPr>
            <p:ph type="title"/>
          </p:nvPr>
        </p:nvSpPr>
        <p:spPr/>
        <p:txBody>
          <a:bodyPr>
            <a:normAutofit fontScale="90000"/>
          </a:bodyPr>
          <a:lstStyle/>
          <a:p>
            <a:endParaRPr lang="fr-FR"/>
          </a:p>
        </p:txBody>
      </p:sp>
      <p:sp>
        <p:nvSpPr>
          <p:cNvPr id="71" name="Google Shape;71;p5">
            <a:extLst>
              <a:ext uri="{FF2B5EF4-FFF2-40B4-BE49-F238E27FC236}">
                <a16:creationId xmlns:a16="http://schemas.microsoft.com/office/drawing/2014/main" id="{DC5648D2-1F0A-1EFC-7FD2-B5592B7CC330}"/>
              </a:ext>
            </a:extLst>
          </p:cNvPr>
          <p:cNvSpPr txBox="1">
            <a:spLocks noGrp="1"/>
          </p:cNvSpPr>
          <p:nvPr>
            <p:ph type="body" idx="1"/>
          </p:nvPr>
        </p:nvSpPr>
        <p:spPr>
          <a:xfrm>
            <a:off x="53788" y="1152475"/>
            <a:ext cx="4602736" cy="3889425"/>
          </a:xfrm>
          <a:prstGeom prst="rect">
            <a:avLst/>
          </a:prstGeom>
          <a:noFill/>
          <a:ln>
            <a:noFill/>
          </a:ln>
        </p:spPr>
        <p:txBody>
          <a:bodyPr spcFirstLastPara="1" wrap="square" lIns="91425" tIns="91425" rIns="91425" bIns="91425" anchor="t" anchorCtr="0">
            <a:normAutofit/>
          </a:bodyPr>
          <a:lstStyle/>
          <a:p>
            <a:pPr indent="-342900">
              <a:buClr>
                <a:srgbClr val="999999"/>
              </a:buClr>
              <a:buSzPts val="1800"/>
              <a:buFont typeface="Montserrat"/>
              <a:buChar char="●"/>
            </a:pPr>
            <a:r>
              <a:rPr lang="fr" b="1" i="1" u="sng" dirty="0">
                <a:solidFill>
                  <a:schemeClr val="tx1"/>
                </a:solidFill>
                <a:latin typeface="Montserrat"/>
                <a:sym typeface="Montserrat"/>
              </a:rPr>
              <a:t>Exploration par l’utilisation de méthodes statistique:</a:t>
            </a:r>
          </a:p>
          <a:p>
            <a:pPr marL="400050" indent="-285750">
              <a:buClr>
                <a:srgbClr val="999999"/>
              </a:buClr>
              <a:buSzPct val="98000"/>
              <a:buFont typeface="Courier New" panose="02070309020205020404" pitchFamily="49" charset="0"/>
              <a:buChar char="o"/>
            </a:pPr>
            <a:r>
              <a:rPr lang="fr-FR" sz="1400" i="1" dirty="0">
                <a:solidFill>
                  <a:srgbClr val="999999"/>
                </a:solidFill>
                <a:latin typeface="Montserrat"/>
                <a:ea typeface="Montserrat"/>
                <a:cs typeface="Montserrat"/>
                <a:sym typeface="Montserrat"/>
              </a:rPr>
              <a:t>Mesures de tendances centrales:</a:t>
            </a:r>
          </a:p>
          <a:p>
            <a:pPr marL="400050" indent="-285750">
              <a:buClr>
                <a:srgbClr val="999999"/>
              </a:buClr>
              <a:buSzPct val="98000"/>
              <a:buFontTx/>
              <a:buChar char="-"/>
            </a:pPr>
            <a:r>
              <a:rPr lang="fr-FR" sz="1400" i="1" dirty="0">
                <a:solidFill>
                  <a:srgbClr val="999999"/>
                </a:solidFill>
                <a:latin typeface="Montserrat"/>
                <a:ea typeface="Montserrat"/>
                <a:cs typeface="Montserrat"/>
                <a:sym typeface="Montserrat"/>
              </a:rPr>
              <a:t>La médiane </a:t>
            </a:r>
            <a:r>
              <a:rPr lang="fr-FR" sz="1400" i="1" dirty="0">
                <a:solidFill>
                  <a:srgbClr val="999999"/>
                </a:solidFill>
                <a:latin typeface="Montserrat"/>
                <a:ea typeface="Montserrat"/>
                <a:cs typeface="Montserrat"/>
                <a:sym typeface="Wingdings" panose="05000000000000000000" pitchFamily="2" charset="2"/>
              </a:rPr>
              <a:t> 50% des produits on un prix plus que </a:t>
            </a:r>
            <a:r>
              <a:rPr lang="fr-FR" sz="1400" i="1" dirty="0">
                <a:solidFill>
                  <a:srgbClr val="999999"/>
                </a:solidFill>
                <a:latin typeface="Montserrat"/>
                <a:ea typeface="Montserrat"/>
                <a:cs typeface="Montserrat"/>
                <a:sym typeface="Montserrat"/>
              </a:rPr>
              <a:t>23,45€</a:t>
            </a:r>
          </a:p>
          <a:p>
            <a:pPr marL="400050" indent="-285750">
              <a:buClr>
                <a:srgbClr val="999999"/>
              </a:buClr>
              <a:buSzPct val="98000"/>
              <a:buFontTx/>
              <a:buChar char="-"/>
            </a:pPr>
            <a:r>
              <a:rPr lang="fr-FR" sz="1400" i="1" dirty="0">
                <a:solidFill>
                  <a:srgbClr val="999999"/>
                </a:solidFill>
                <a:latin typeface="Montserrat"/>
                <a:ea typeface="Montserrat"/>
                <a:cs typeface="Montserrat"/>
                <a:sym typeface="Montserrat"/>
              </a:rPr>
              <a:t>1</a:t>
            </a:r>
            <a:r>
              <a:rPr lang="fr-FR" sz="1400" i="1" baseline="30000" dirty="0">
                <a:solidFill>
                  <a:srgbClr val="999999"/>
                </a:solidFill>
                <a:latin typeface="Montserrat"/>
                <a:ea typeface="Montserrat"/>
                <a:cs typeface="Montserrat"/>
                <a:sym typeface="Montserrat"/>
              </a:rPr>
              <a:t>er</a:t>
            </a:r>
            <a:r>
              <a:rPr lang="fr-FR" sz="1400" i="1" dirty="0">
                <a:solidFill>
                  <a:srgbClr val="999999"/>
                </a:solidFill>
                <a:latin typeface="Montserrat"/>
                <a:ea typeface="Montserrat"/>
                <a:cs typeface="Montserrat"/>
                <a:sym typeface="Montserrat"/>
              </a:rPr>
              <a:t> quartile </a:t>
            </a:r>
            <a:r>
              <a:rPr lang="fr-FR" sz="1400" i="1" dirty="0">
                <a:solidFill>
                  <a:srgbClr val="999999"/>
                </a:solidFill>
                <a:latin typeface="Montserrat"/>
                <a:ea typeface="Montserrat"/>
                <a:cs typeface="Montserrat"/>
                <a:sym typeface="Wingdings" panose="05000000000000000000" pitchFamily="2" charset="2"/>
              </a:rPr>
              <a:t> qui représente 25% des produits on un prix supérieur à 14,06€</a:t>
            </a:r>
            <a:endParaRPr lang="fr-FR" i="1" dirty="0">
              <a:solidFill>
                <a:srgbClr val="999999"/>
              </a:solidFill>
              <a:latin typeface="Montserrat"/>
              <a:ea typeface="Montserrat"/>
              <a:cs typeface="Montserrat"/>
              <a:sym typeface="Montserrat"/>
            </a:endParaRPr>
          </a:p>
          <a:p>
            <a:pPr marL="400050" indent="-285750">
              <a:buClr>
                <a:srgbClr val="999999"/>
              </a:buClr>
              <a:buSzPct val="98000"/>
              <a:buFontTx/>
              <a:buChar char="-"/>
            </a:pPr>
            <a:r>
              <a:rPr lang="fr-FR" sz="1400" i="1" dirty="0">
                <a:solidFill>
                  <a:srgbClr val="999999"/>
                </a:solidFill>
                <a:latin typeface="Montserrat"/>
                <a:ea typeface="Montserrat"/>
                <a:cs typeface="Montserrat"/>
                <a:sym typeface="Montserrat"/>
              </a:rPr>
              <a:t>3</a:t>
            </a:r>
            <a:r>
              <a:rPr lang="fr-FR" sz="1400" i="1" baseline="30000" dirty="0">
                <a:solidFill>
                  <a:srgbClr val="999999"/>
                </a:solidFill>
                <a:latin typeface="Montserrat"/>
                <a:ea typeface="Montserrat"/>
                <a:cs typeface="Montserrat"/>
                <a:sym typeface="Montserrat"/>
              </a:rPr>
              <a:t>ème</a:t>
            </a:r>
            <a:r>
              <a:rPr lang="fr-FR" sz="1400" i="1" dirty="0">
                <a:solidFill>
                  <a:srgbClr val="999999"/>
                </a:solidFill>
                <a:latin typeface="Montserrat"/>
                <a:ea typeface="Montserrat"/>
                <a:cs typeface="Montserrat"/>
                <a:sym typeface="Montserrat"/>
              </a:rPr>
              <a:t> quartile </a:t>
            </a:r>
            <a:r>
              <a:rPr lang="fr-FR" sz="1400" i="1" dirty="0">
                <a:solidFill>
                  <a:srgbClr val="999999"/>
                </a:solidFill>
                <a:latin typeface="Montserrat"/>
                <a:ea typeface="Montserrat"/>
                <a:cs typeface="Montserrat"/>
                <a:sym typeface="Wingdings" panose="05000000000000000000" pitchFamily="2" charset="2"/>
              </a:rPr>
              <a:t> 75% on moins que 42,07€</a:t>
            </a:r>
          </a:p>
          <a:p>
            <a:pPr marL="114300" indent="0">
              <a:buClr>
                <a:srgbClr val="999999"/>
              </a:buClr>
              <a:buSzPct val="98000"/>
              <a:buNone/>
            </a:pPr>
            <a:endParaRPr lang="fr-FR" i="1" dirty="0">
              <a:solidFill>
                <a:srgbClr val="999999"/>
              </a:solidFill>
              <a:latin typeface="Montserrat"/>
              <a:ea typeface="Montserrat"/>
              <a:cs typeface="Montserrat"/>
              <a:sym typeface="Montserrat"/>
            </a:endParaRPr>
          </a:p>
          <a:p>
            <a:pPr marL="400050" indent="-285750">
              <a:buClr>
                <a:srgbClr val="999999"/>
              </a:buClr>
              <a:buSzPct val="98000"/>
              <a:buFont typeface="Courier New" panose="02070309020205020404" pitchFamily="49" charset="0"/>
              <a:buChar char="o"/>
            </a:pPr>
            <a:r>
              <a:rPr lang="fr-FR" sz="1400" i="1" dirty="0">
                <a:solidFill>
                  <a:srgbClr val="999999"/>
                </a:solidFill>
                <a:latin typeface="Montserrat"/>
                <a:sym typeface="Montserrat"/>
              </a:rPr>
              <a:t>Mesures de la dispersion :</a:t>
            </a:r>
          </a:p>
          <a:p>
            <a:pPr marL="400050" indent="-285750">
              <a:buClr>
                <a:srgbClr val="999999"/>
              </a:buClr>
              <a:buSzPct val="98000"/>
              <a:buFontTx/>
              <a:buChar char="-"/>
            </a:pPr>
            <a:r>
              <a:rPr lang="fr-FR" i="1" dirty="0">
                <a:solidFill>
                  <a:srgbClr val="999999"/>
                </a:solidFill>
                <a:latin typeface="Montserrat"/>
                <a:sym typeface="Montserrat"/>
              </a:rPr>
              <a:t>L’écart-type du prix est 27,59</a:t>
            </a:r>
          </a:p>
          <a:p>
            <a:pPr marL="400050" indent="-285750">
              <a:buClr>
                <a:srgbClr val="999999"/>
              </a:buClr>
              <a:buSzPct val="98000"/>
              <a:buFontTx/>
              <a:buChar char="-"/>
            </a:pPr>
            <a:r>
              <a:rPr lang="fr-FR" sz="1400" i="1" dirty="0">
                <a:solidFill>
                  <a:srgbClr val="999999"/>
                </a:solidFill>
                <a:latin typeface="Montserrat"/>
                <a:sym typeface="Montserrat"/>
              </a:rPr>
              <a:t>Le prix minimum est 5,20</a:t>
            </a:r>
          </a:p>
          <a:p>
            <a:pPr marL="400050" indent="-285750">
              <a:buClr>
                <a:srgbClr val="999999"/>
              </a:buClr>
              <a:buSzPct val="98000"/>
              <a:buFontTx/>
              <a:buChar char="-"/>
            </a:pPr>
            <a:r>
              <a:rPr lang="fr-FR" sz="1400" i="1" dirty="0">
                <a:solidFill>
                  <a:srgbClr val="999999"/>
                </a:solidFill>
                <a:latin typeface="Montserrat"/>
                <a:sym typeface="Montserrat"/>
              </a:rPr>
              <a:t>Le prix maximum est 225,00</a:t>
            </a:r>
          </a:p>
          <a:p>
            <a:pPr marL="457200" marR="0" lvl="0" indent="-342900" algn="l" rtl="0">
              <a:lnSpc>
                <a:spcPct val="115000"/>
              </a:lnSpc>
              <a:spcBef>
                <a:spcPts val="0"/>
              </a:spcBef>
              <a:spcAft>
                <a:spcPts val="0"/>
              </a:spcAft>
              <a:buClr>
                <a:srgbClr val="999999"/>
              </a:buClr>
              <a:buSzPts val="1800"/>
              <a:buFont typeface="Montserrat"/>
              <a:buChar char="●"/>
            </a:pPr>
            <a:endParaRPr lang="fr" b="1" i="1" u="sng"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b="1" i="1" u="sng"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b="1" i="1" u="sng" dirty="0">
              <a:solidFill>
                <a:schemeClr val="tx1"/>
              </a:solidFill>
              <a:latin typeface="Montserrat"/>
              <a:sym typeface="Montserrat"/>
            </a:endParaRPr>
          </a:p>
          <a:p>
            <a:pPr marL="114300" lvl="0" indent="0" algn="l" rtl="0">
              <a:lnSpc>
                <a:spcPct val="115000"/>
              </a:lnSpc>
              <a:spcBef>
                <a:spcPts val="0"/>
              </a:spcBef>
              <a:spcAft>
                <a:spcPts val="0"/>
              </a:spcAft>
              <a:buClr>
                <a:srgbClr val="434343"/>
              </a:buClr>
              <a:buSzPts val="1800"/>
              <a:buNone/>
            </a:pPr>
            <a:endParaRPr dirty="0">
              <a:solidFill>
                <a:srgbClr val="434343"/>
              </a:solidFill>
              <a:latin typeface="Montserrat"/>
              <a:ea typeface="Montserrat"/>
              <a:cs typeface="Montserrat"/>
              <a:sym typeface="Montserrat"/>
            </a:endParaRPr>
          </a:p>
        </p:txBody>
      </p:sp>
      <p:sp>
        <p:nvSpPr>
          <p:cNvPr id="6" name="Espace réservé du texte 5">
            <a:extLst>
              <a:ext uri="{FF2B5EF4-FFF2-40B4-BE49-F238E27FC236}">
                <a16:creationId xmlns:a16="http://schemas.microsoft.com/office/drawing/2014/main" id="{8CC6078E-A8B1-CFCA-CD70-BF48DBFDC423}"/>
              </a:ext>
            </a:extLst>
          </p:cNvPr>
          <p:cNvSpPr>
            <a:spLocks noGrp="1"/>
          </p:cNvSpPr>
          <p:nvPr>
            <p:ph type="body" idx="2"/>
          </p:nvPr>
        </p:nvSpPr>
        <p:spPr>
          <a:xfrm>
            <a:off x="4487476" y="1152475"/>
            <a:ext cx="4602736" cy="3416400"/>
          </a:xfrm>
        </p:spPr>
        <p:txBody>
          <a:bodyPr/>
          <a:lstStyle/>
          <a:p>
            <a:pPr>
              <a:buClr>
                <a:schemeClr val="bg1">
                  <a:lumMod val="75000"/>
                </a:schemeClr>
              </a:buClr>
              <a:buSzPct val="212000"/>
              <a:buFont typeface="Arial" panose="020B0604020202020204" pitchFamily="34" charset="0"/>
              <a:buChar char="•"/>
            </a:pPr>
            <a:r>
              <a:rPr lang="fr" b="1" i="1" u="sng" dirty="0">
                <a:solidFill>
                  <a:schemeClr val="tx1"/>
                </a:solidFill>
                <a:latin typeface="Montserrat"/>
                <a:sym typeface="Montserrat"/>
              </a:rPr>
              <a:t>Exploration par la visualisation de données:</a:t>
            </a:r>
          </a:p>
          <a:p>
            <a:pPr>
              <a:buFont typeface="Courier New" panose="02070309020205020404" pitchFamily="49" charset="0"/>
              <a:buChar char="o"/>
            </a:pPr>
            <a:r>
              <a:rPr lang="fr-FR" sz="1400" i="1" dirty="0" err="1">
                <a:solidFill>
                  <a:srgbClr val="999999"/>
                </a:solidFill>
                <a:latin typeface="Montserrat"/>
                <a:ea typeface="Montserrat"/>
                <a:cs typeface="Montserrat"/>
                <a:sym typeface="Montserrat"/>
              </a:rPr>
              <a:t>Boxplot</a:t>
            </a:r>
            <a:r>
              <a:rPr lang="fr-FR" sz="1400" i="1" dirty="0">
                <a:solidFill>
                  <a:srgbClr val="999999"/>
                </a:solidFill>
                <a:latin typeface="Montserrat"/>
                <a:ea typeface="Montserrat"/>
                <a:cs typeface="Montserrat"/>
                <a:sym typeface="Montserrat"/>
              </a:rPr>
              <a:t> pour identifier les aberrations dans les prix: </a:t>
            </a:r>
          </a:p>
          <a:p>
            <a:pPr marL="139700" indent="0">
              <a:buNone/>
            </a:pPr>
            <a:endParaRPr lang="fr-FR" dirty="0"/>
          </a:p>
        </p:txBody>
      </p:sp>
      <p:sp>
        <p:nvSpPr>
          <p:cNvPr id="72" name="Google Shape;72;p5">
            <a:extLst>
              <a:ext uri="{FF2B5EF4-FFF2-40B4-BE49-F238E27FC236}">
                <a16:creationId xmlns:a16="http://schemas.microsoft.com/office/drawing/2014/main" id="{4074ED27-A77B-4548-889D-8B919AF71B3A}"/>
              </a:ext>
            </a:extLst>
          </p:cNvPr>
          <p:cNvSpPr/>
          <p:nvPr/>
        </p:nvSpPr>
        <p:spPr>
          <a:xfrm>
            <a:off x="0" y="0"/>
            <a:ext cx="9144000" cy="1152475"/>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a:extLst>
              <a:ext uri="{FF2B5EF4-FFF2-40B4-BE49-F238E27FC236}">
                <a16:creationId xmlns:a16="http://schemas.microsoft.com/office/drawing/2014/main" id="{EDE0DE71-7BDE-67DB-54A5-EF3257840C8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Clr>
                <a:schemeClr val="bg1"/>
              </a:buClr>
              <a:buSzPts val="2500"/>
            </a:pPr>
            <a:r>
              <a:rPr lang="fr-FR" sz="2500" b="0" i="0" u="none" strike="noStrike" cap="none" dirty="0">
                <a:solidFill>
                  <a:srgbClr val="F3F3F3"/>
                </a:solidFill>
                <a:latin typeface="Montserrat"/>
                <a:ea typeface="Montserrat"/>
                <a:cs typeface="Montserrat"/>
                <a:sym typeface="Montserrat"/>
              </a:rPr>
              <a:t>IV. Analyses univariées du prix</a:t>
            </a:r>
          </a:p>
          <a:p>
            <a:pPr marR="0" lvl="0" algn="l" rtl="0">
              <a:lnSpc>
                <a:spcPct val="100000"/>
              </a:lnSpc>
              <a:spcBef>
                <a:spcPts val="0"/>
              </a:spcBef>
              <a:spcAft>
                <a:spcPts val="0"/>
              </a:spcAft>
              <a:buClr>
                <a:schemeClr val="bg1"/>
              </a:buClr>
              <a:buSzPts val="2500"/>
            </a:pPr>
            <a:endParaRPr sz="2500" b="0" i="0" u="none" strike="noStrike" cap="none" dirty="0">
              <a:solidFill>
                <a:srgbClr val="F3F3F3"/>
              </a:solidFill>
              <a:latin typeface="Montserrat"/>
              <a:ea typeface="Montserrat"/>
              <a:cs typeface="Montserrat"/>
              <a:sym typeface="Montserrat"/>
            </a:endParaRPr>
          </a:p>
        </p:txBody>
      </p:sp>
      <p:sp>
        <p:nvSpPr>
          <p:cNvPr id="74" name="Google Shape;74;p5">
            <a:extLst>
              <a:ext uri="{FF2B5EF4-FFF2-40B4-BE49-F238E27FC236}">
                <a16:creationId xmlns:a16="http://schemas.microsoft.com/office/drawing/2014/main" id="{37D17FFC-E4B8-09B4-3323-A993E79BD02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48F86DA9-6CBA-11BE-2A77-F9D9637C87E4}"/>
              </a:ext>
            </a:extLst>
          </p:cNvPr>
          <p:cNvPicPr>
            <a:picLocks noChangeAspect="1"/>
          </p:cNvPicPr>
          <p:nvPr/>
        </p:nvPicPr>
        <p:blipFill>
          <a:blip r:embed="rId3"/>
          <a:stretch>
            <a:fillRect/>
          </a:stretch>
        </p:blipFill>
        <p:spPr>
          <a:xfrm>
            <a:off x="4572000" y="2228370"/>
            <a:ext cx="4518212" cy="2813530"/>
          </a:xfrm>
          <a:prstGeom prst="rect">
            <a:avLst/>
          </a:prstGeom>
        </p:spPr>
      </p:pic>
      <p:sp>
        <p:nvSpPr>
          <p:cNvPr id="7" name="Espace réservé du numéro de diapositive 6">
            <a:extLst>
              <a:ext uri="{FF2B5EF4-FFF2-40B4-BE49-F238E27FC236}">
                <a16:creationId xmlns:a16="http://schemas.microsoft.com/office/drawing/2014/main" id="{9B08E53F-2048-07FF-247B-14655C8018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269627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C7846918-0260-E9C6-1EDC-7CFFA8E5122E}"/>
            </a:ext>
          </a:extLst>
        </p:cNvPr>
        <p:cNvGrpSpPr/>
        <p:nvPr/>
      </p:nvGrpSpPr>
      <p:grpSpPr>
        <a:xfrm>
          <a:off x="0" y="0"/>
          <a:ext cx="0" cy="0"/>
          <a:chOff x="0" y="0"/>
          <a:chExt cx="0" cy="0"/>
        </a:xfrm>
      </p:grpSpPr>
      <p:sp>
        <p:nvSpPr>
          <p:cNvPr id="79" name="Google Shape;79;p6">
            <a:extLst>
              <a:ext uri="{FF2B5EF4-FFF2-40B4-BE49-F238E27FC236}">
                <a16:creationId xmlns:a16="http://schemas.microsoft.com/office/drawing/2014/main" id="{1B5F7482-12F4-07F2-492B-867BB5757420}"/>
              </a:ext>
            </a:extLst>
          </p:cNvPr>
          <p:cNvSpPr txBox="1">
            <a:spLocks noGrp="1"/>
          </p:cNvSpPr>
          <p:nvPr>
            <p:ph type="body" idx="1"/>
          </p:nvPr>
        </p:nvSpPr>
        <p:spPr>
          <a:xfrm>
            <a:off x="557278" y="1528607"/>
            <a:ext cx="8459721" cy="3416400"/>
          </a:xfrm>
          <a:prstGeom prst="rect">
            <a:avLst/>
          </a:prstGeom>
          <a:noFill/>
          <a:ln>
            <a:noFill/>
          </a:ln>
        </p:spPr>
        <p:txBody>
          <a:bodyPr spcFirstLastPara="1" wrap="square" lIns="91425" tIns="91425" rIns="91425" bIns="91425" anchor="t" anchorCtr="0">
            <a:normAutofit lnSpcReduction="10000"/>
          </a:bodyPr>
          <a:lstStyle/>
          <a:p>
            <a:pPr marL="457200" marR="0" lvl="0" indent="-342900" algn="l" rtl="0">
              <a:lnSpc>
                <a:spcPct val="115000"/>
              </a:lnSpc>
              <a:spcBef>
                <a:spcPts val="0"/>
              </a:spcBef>
              <a:spcAft>
                <a:spcPts val="0"/>
              </a:spcAft>
              <a:buClr>
                <a:srgbClr val="999999"/>
              </a:buClr>
              <a:buSzPts val="1800"/>
              <a:buFont typeface="Montserrat"/>
              <a:buChar char="●"/>
            </a:pPr>
            <a:r>
              <a:rPr lang="fr" b="1" i="1" u="sng" dirty="0">
                <a:solidFill>
                  <a:schemeClr val="tx1"/>
                </a:solidFill>
                <a:latin typeface="Montserrat"/>
                <a:sym typeface="Montserrat"/>
              </a:rPr>
              <a:t>Exploration par l’utilisation de méthodes statistique:</a:t>
            </a:r>
          </a:p>
          <a:p>
            <a:pPr marR="0" lvl="1" algn="l" defTabSz="914400" rtl="0" eaLnBrk="1" fontAlgn="auto" latinLnBrk="0" hangingPunct="1">
              <a:lnSpc>
                <a:spcPct val="115000"/>
              </a:lnSpc>
              <a:spcBef>
                <a:spcPts val="0"/>
              </a:spcBef>
              <a:spcAft>
                <a:spcPts val="0"/>
              </a:spcAft>
              <a:buClr>
                <a:srgbClr val="999999"/>
              </a:buClr>
              <a:buSzPts val="1400"/>
              <a:buFont typeface="Courier New" panose="02070309020205020404" pitchFamily="49" charset="0"/>
              <a:buChar char="o"/>
              <a:tabLst/>
              <a:defRPr/>
            </a:pPr>
            <a:r>
              <a:rPr lang="fr-FR" sz="1800" i="1" dirty="0">
                <a:solidFill>
                  <a:srgbClr val="999999"/>
                </a:solidFill>
                <a:latin typeface="Montserrat"/>
                <a:ea typeface="Montserrat"/>
                <a:cs typeface="Montserrat"/>
                <a:sym typeface="Montserrat"/>
              </a:rPr>
              <a:t>Identification des anomalies:</a:t>
            </a:r>
          </a:p>
          <a:p>
            <a:pPr marL="596900" marR="0" lvl="1" indent="0" algn="l" defTabSz="914400" rtl="0" eaLnBrk="1" fontAlgn="auto" latinLnBrk="0" hangingPunct="1">
              <a:lnSpc>
                <a:spcPct val="115000"/>
              </a:lnSpc>
              <a:spcBef>
                <a:spcPts val="0"/>
              </a:spcBef>
              <a:spcAft>
                <a:spcPts val="0"/>
              </a:spcAft>
              <a:buClr>
                <a:srgbClr val="999999"/>
              </a:buClr>
              <a:buSzPts val="1400"/>
              <a:buNone/>
              <a:tabLst/>
              <a:defRPr/>
            </a:pPr>
            <a:r>
              <a:rPr lang="fr-FR" sz="1800" i="1" dirty="0">
                <a:solidFill>
                  <a:srgbClr val="999999"/>
                </a:solidFill>
                <a:latin typeface="Montserrat"/>
                <a:ea typeface="Montserrat"/>
                <a:cs typeface="Montserrat"/>
                <a:sym typeface="Montserrat"/>
              </a:rPr>
              <a:t>Les valeurs aberrantes représentent 3,92 % du total du catalogue et concernent des produits à des prix élevés, soit 28 articles considérés comme des </a:t>
            </a:r>
            <a:r>
              <a:rPr lang="fr-FR" sz="1800" i="1" dirty="0" err="1">
                <a:solidFill>
                  <a:srgbClr val="999999"/>
                </a:solidFill>
                <a:latin typeface="Montserrat"/>
                <a:ea typeface="Montserrat"/>
                <a:cs typeface="Montserrat"/>
                <a:sym typeface="Montserrat"/>
              </a:rPr>
              <a:t>outliers</a:t>
            </a:r>
            <a:r>
              <a:rPr lang="fr-FR" sz="1800" i="1" dirty="0">
                <a:solidFill>
                  <a:srgbClr val="999999"/>
                </a:solidFill>
                <a:latin typeface="Montserrat"/>
                <a:ea typeface="Montserrat"/>
                <a:cs typeface="Montserrat"/>
                <a:sym typeface="Montserrat"/>
              </a:rPr>
              <a:t>. </a:t>
            </a:r>
          </a:p>
          <a:p>
            <a:pPr marL="596900" marR="0" lvl="1" indent="0" algn="l" defTabSz="914400" rtl="0" eaLnBrk="1" fontAlgn="auto" latinLnBrk="0" hangingPunct="1">
              <a:lnSpc>
                <a:spcPct val="115000"/>
              </a:lnSpc>
              <a:spcBef>
                <a:spcPts val="0"/>
              </a:spcBef>
              <a:spcAft>
                <a:spcPts val="0"/>
              </a:spcAft>
              <a:buClr>
                <a:srgbClr val="999999"/>
              </a:buClr>
              <a:buSzPts val="1400"/>
              <a:buNone/>
              <a:tabLst/>
              <a:defRPr/>
            </a:pPr>
            <a:r>
              <a:rPr lang="fr-FR" sz="1800" i="1" dirty="0">
                <a:solidFill>
                  <a:srgbClr val="999999"/>
                </a:solidFill>
                <a:latin typeface="Montserrat"/>
                <a:ea typeface="Montserrat"/>
                <a:cs typeface="Montserrat"/>
                <a:sym typeface="Montserrat"/>
              </a:rPr>
              <a:t>La majorité des prix se situent autour de 27, 59€, mais une petite proportion de produits se trouve dans une gamme de prix beaucoup plus élevée, ce qui peut influencer les décisions des consommateurs. La présence de quelques valeurs extrêmes nécessite une attention particulière.</a:t>
            </a:r>
          </a:p>
          <a:p>
            <a:pPr marL="596900" marR="0" lvl="1" indent="0" algn="l" defTabSz="914400" rtl="0" eaLnBrk="1" fontAlgn="auto" latinLnBrk="0" hangingPunct="1">
              <a:lnSpc>
                <a:spcPct val="115000"/>
              </a:lnSpc>
              <a:spcBef>
                <a:spcPts val="0"/>
              </a:spcBef>
              <a:spcAft>
                <a:spcPts val="0"/>
              </a:spcAft>
              <a:buClr>
                <a:srgbClr val="999999"/>
              </a:buClr>
              <a:buSzPts val="1400"/>
              <a:buNone/>
              <a:tabLst/>
              <a:defRPr/>
            </a:pPr>
            <a:r>
              <a:rPr kumimoji="0" lang="fr-FR" sz="1800" b="0" i="1" u="none" strike="noStrike" kern="0" cap="none" spc="0" normalizeH="0" baseline="0" noProof="0" dirty="0">
                <a:ln>
                  <a:noFill/>
                </a:ln>
                <a:solidFill>
                  <a:srgbClr val="999999"/>
                </a:solidFill>
                <a:effectLst/>
                <a:uLnTx/>
                <a:uFillTx/>
                <a:latin typeface="Montserrat"/>
                <a:ea typeface="Montserrat"/>
                <a:cs typeface="Montserrat"/>
                <a:sym typeface="Montserrat"/>
              </a:rPr>
              <a:t>	</a:t>
            </a:r>
            <a:endParaRPr lang="fr" b="1" i="1" u="sng" dirty="0">
              <a:solidFill>
                <a:schemeClr val="tx1"/>
              </a:solidFill>
              <a:latin typeface="Montserrat"/>
              <a:sym typeface="Montserrat"/>
            </a:endParaRPr>
          </a:p>
          <a:p>
            <a:pPr marL="571500" lvl="1" indent="0">
              <a:buClr>
                <a:srgbClr val="999999"/>
              </a:buClr>
              <a:buSzPts val="1800"/>
              <a:buNone/>
            </a:pPr>
            <a:endParaRPr lang="fr" b="1" i="1" u="sng"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 b="1" i="1" u="sng"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b="1" i="1" u="sng" dirty="0">
              <a:solidFill>
                <a:schemeClr val="tx1"/>
              </a:solidFill>
              <a:latin typeface="Montserrat"/>
              <a:sym typeface="Montserrat"/>
            </a:endParaRPr>
          </a:p>
        </p:txBody>
      </p:sp>
      <p:sp>
        <p:nvSpPr>
          <p:cNvPr id="80" name="Google Shape;80;p6">
            <a:extLst>
              <a:ext uri="{FF2B5EF4-FFF2-40B4-BE49-F238E27FC236}">
                <a16:creationId xmlns:a16="http://schemas.microsoft.com/office/drawing/2014/main" id="{83E52A39-1825-1B52-D025-0B3227D765D9}"/>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7E2E9250-F730-953F-8C96-25A411A837F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startAt="4"/>
            </a:pPr>
            <a:r>
              <a:rPr lang="fr" sz="2500" b="0" i="0" u="none" strike="noStrike" cap="none" dirty="0">
                <a:solidFill>
                  <a:srgbClr val="F3F3F3"/>
                </a:solidFill>
                <a:latin typeface="Montserrat"/>
                <a:ea typeface="Montserrat"/>
                <a:cs typeface="Montserrat"/>
                <a:sym typeface="Montserrat"/>
              </a:rPr>
              <a:t>Analyses univariées du prix</a:t>
            </a:r>
            <a:endParaRPr sz="2500" b="0" i="0" u="none" strike="noStrike" cap="none" dirty="0">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25A8FC3D-C1CF-23B4-21CA-0B13722B6ED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083A64A3-EF0B-7EFF-539C-05CD8CDE8B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32433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49"/>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89" name="Google Shape;89;p7"/>
          <p:cNvSpPr/>
          <p:nvPr/>
        </p:nvSpPr>
        <p:spPr>
          <a:xfrm>
            <a:off x="996807" y="1183542"/>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557278" y="1528607"/>
            <a:ext cx="8475885" cy="3416400"/>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 b="1" i="1" u="sng" dirty="0">
                <a:solidFill>
                  <a:schemeClr val="tx1"/>
                </a:solidFill>
                <a:latin typeface="Montserrat"/>
                <a:sym typeface="Montserrat"/>
              </a:rPr>
              <a:t>Méthodes statistiques utilisée pour analyser le CA:</a:t>
            </a:r>
          </a:p>
          <a:p>
            <a:pPr marL="114300" marR="0" lvl="0" indent="0" algn="l" rtl="0">
              <a:lnSpc>
                <a:spcPct val="115000"/>
              </a:lnSpc>
              <a:spcBef>
                <a:spcPts val="0"/>
              </a:spcBef>
              <a:spcAft>
                <a:spcPts val="0"/>
              </a:spcAft>
              <a:buClr>
                <a:srgbClr val="999999"/>
              </a:buClr>
              <a:buSzPts val="1800"/>
              <a:buNone/>
            </a:pPr>
            <a:r>
              <a:rPr lang="fr" sz="1400" i="1" dirty="0">
                <a:solidFill>
                  <a:srgbClr val="999999"/>
                </a:solidFill>
                <a:latin typeface="Montserrat"/>
                <a:sym typeface="Montserrat"/>
              </a:rPr>
              <a:t>C’est la sommation du Chiffre d’affaire total par article et pour une </a:t>
            </a:r>
            <a:r>
              <a:rPr lang="fr-FR" sz="1400" i="1" dirty="0">
                <a:solidFill>
                  <a:srgbClr val="999999"/>
                </a:solidFill>
                <a:latin typeface="Montserrat"/>
              </a:rPr>
              <a:t>sous-ensemble spécifique (articles en vente sur le site web), permettant de comparer les performances globales et spécifiques</a:t>
            </a:r>
            <a:r>
              <a:rPr lang="fr-FR" sz="1500" i="1" dirty="0">
                <a:solidFill>
                  <a:srgbClr val="999999"/>
                </a:solidFill>
                <a:latin typeface="Montserrat"/>
              </a:rPr>
              <a:t>.</a:t>
            </a:r>
            <a:r>
              <a:rPr lang="fr" sz="1500" i="1" dirty="0">
                <a:solidFill>
                  <a:srgbClr val="999999"/>
                </a:solidFill>
                <a:latin typeface="Montserrat"/>
                <a:sym typeface="Montserrat"/>
              </a:rPr>
              <a:t> </a:t>
            </a:r>
          </a:p>
          <a:p>
            <a:pPr marL="114300" marR="0" lvl="0" indent="0" algn="l" rtl="0">
              <a:lnSpc>
                <a:spcPct val="115000"/>
              </a:lnSpc>
              <a:spcBef>
                <a:spcPts val="0"/>
              </a:spcBef>
              <a:spcAft>
                <a:spcPts val="0"/>
              </a:spcAft>
              <a:buClr>
                <a:srgbClr val="999999"/>
              </a:buClr>
              <a:buSzPts val="1800"/>
              <a:buNone/>
            </a:pPr>
            <a:endParaRPr lang="fr-FR" sz="1500" i="1" dirty="0">
              <a:solidFill>
                <a:srgbClr val="999999"/>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500" i="1" dirty="0">
              <a:solidFill>
                <a:srgbClr val="999999"/>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sz="1500" i="1" dirty="0">
              <a:solidFill>
                <a:srgbClr val="999999"/>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b="1" i="1" u="sng" dirty="0">
              <a:solidFill>
                <a:schemeClr val="tx1"/>
              </a:solidFill>
              <a:latin typeface="Montserrat"/>
              <a:sym typeface="Montserrat"/>
            </a:endParaRPr>
          </a:p>
        </p:txBody>
      </p:sp>
      <p:pic>
        <p:nvPicPr>
          <p:cNvPr id="14" name="Image 13">
            <a:extLst>
              <a:ext uri="{FF2B5EF4-FFF2-40B4-BE49-F238E27FC236}">
                <a16:creationId xmlns:a16="http://schemas.microsoft.com/office/drawing/2014/main" id="{9686CAFD-A078-04C8-00A5-9CB0B17ADDC4}"/>
              </a:ext>
            </a:extLst>
          </p:cNvPr>
          <p:cNvPicPr>
            <a:picLocks noChangeAspect="1"/>
          </p:cNvPicPr>
          <p:nvPr/>
        </p:nvPicPr>
        <p:blipFill>
          <a:blip r:embed="rId3"/>
          <a:stretch>
            <a:fillRect/>
          </a:stretch>
        </p:blipFill>
        <p:spPr>
          <a:xfrm>
            <a:off x="696337" y="3734004"/>
            <a:ext cx="5552936" cy="1044030"/>
          </a:xfrm>
          <a:prstGeom prst="rect">
            <a:avLst/>
          </a:prstGeom>
        </p:spPr>
      </p:pic>
      <p:pic>
        <p:nvPicPr>
          <p:cNvPr id="16" name="Image 15">
            <a:extLst>
              <a:ext uri="{FF2B5EF4-FFF2-40B4-BE49-F238E27FC236}">
                <a16:creationId xmlns:a16="http://schemas.microsoft.com/office/drawing/2014/main" id="{A75C093F-A3FD-05E1-6ED1-34BB664B0AF5}"/>
              </a:ext>
            </a:extLst>
          </p:cNvPr>
          <p:cNvPicPr>
            <a:picLocks noChangeAspect="1"/>
          </p:cNvPicPr>
          <p:nvPr/>
        </p:nvPicPr>
        <p:blipFill>
          <a:blip r:embed="rId4"/>
          <a:stretch>
            <a:fillRect/>
          </a:stretch>
        </p:blipFill>
        <p:spPr>
          <a:xfrm>
            <a:off x="696336" y="2689972"/>
            <a:ext cx="5552937" cy="1044031"/>
          </a:xfrm>
          <a:prstGeom prst="rect">
            <a:avLst/>
          </a:prstGeom>
        </p:spPr>
      </p:pic>
      <p:sp>
        <p:nvSpPr>
          <p:cNvPr id="2" name="Espace réservé du numéro de diapositive 1">
            <a:extLst>
              <a:ext uri="{FF2B5EF4-FFF2-40B4-BE49-F238E27FC236}">
                <a16:creationId xmlns:a16="http://schemas.microsoft.com/office/drawing/2014/main" id="{CDA71336-C651-F564-2922-4A007875EF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78E97487-5865-EEC0-2586-255E9CC8BA95}"/>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6909E223-3E49-B5E7-033A-A1CD02FF791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a:extLst>
              <a:ext uri="{FF2B5EF4-FFF2-40B4-BE49-F238E27FC236}">
                <a16:creationId xmlns:a16="http://schemas.microsoft.com/office/drawing/2014/main" id="{73EA9D03-7792-8D1E-BBC4-7BCFDF39D441}"/>
              </a:ext>
            </a:extLst>
          </p:cNvPr>
          <p:cNvSpPr/>
          <p:nvPr/>
        </p:nvSpPr>
        <p:spPr>
          <a:xfrm>
            <a:off x="1012175" y="1172728"/>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83D11880-3AA2-87F8-2EB5-4AB656A2E56C}"/>
              </a:ext>
            </a:extLst>
          </p:cNvPr>
          <p:cNvSpPr txBox="1">
            <a:spLocks noGrp="1"/>
          </p:cNvSpPr>
          <p:nvPr>
            <p:ph type="body" idx="1"/>
          </p:nvPr>
        </p:nvSpPr>
        <p:spPr>
          <a:xfrm>
            <a:off x="557278" y="1473600"/>
            <a:ext cx="8475885" cy="3471407"/>
          </a:xfrm>
          <a:prstGeom prst="rect">
            <a:avLst/>
          </a:prstGeom>
          <a:noFill/>
          <a:ln>
            <a:noFill/>
          </a:ln>
        </p:spPr>
        <p:txBody>
          <a:bodyPr spcFirstLastPara="1" wrap="square" lIns="91425" tIns="91425" rIns="91425" bIns="91425" anchor="t" anchorCtr="0">
            <a:normAutofit/>
          </a:bodyPr>
          <a:lstStyle/>
          <a:p>
            <a:pPr>
              <a:buClr>
                <a:srgbClr val="999999"/>
              </a:buClr>
            </a:pPr>
            <a:r>
              <a:rPr lang="fr" b="1" i="1" u="sng" dirty="0">
                <a:solidFill>
                  <a:schemeClr val="tx1"/>
                </a:solidFill>
                <a:latin typeface="Montserrat"/>
                <a:sym typeface="Montserrat"/>
              </a:rPr>
              <a:t>Graphique:</a:t>
            </a:r>
          </a:p>
          <a:p>
            <a:pPr marL="114300" marR="0" lvl="0" indent="0" algn="l" rtl="0">
              <a:lnSpc>
                <a:spcPct val="115000"/>
              </a:lnSpc>
              <a:spcBef>
                <a:spcPts val="0"/>
              </a:spcBef>
              <a:spcAft>
                <a:spcPts val="0"/>
              </a:spcAft>
              <a:buClr>
                <a:srgbClr val="999999"/>
              </a:buClr>
              <a:buSzPts val="1800"/>
              <a:buNone/>
            </a:pPr>
            <a:endParaRPr lang="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b="1" i="1" u="sng" dirty="0">
              <a:solidFill>
                <a:schemeClr val="tx1"/>
              </a:solidFill>
              <a:latin typeface="Montserrat"/>
              <a:sym typeface="Montserrat"/>
            </a:endParaRPr>
          </a:p>
        </p:txBody>
      </p:sp>
      <p:pic>
        <p:nvPicPr>
          <p:cNvPr id="3" name="Image 2">
            <a:extLst>
              <a:ext uri="{FF2B5EF4-FFF2-40B4-BE49-F238E27FC236}">
                <a16:creationId xmlns:a16="http://schemas.microsoft.com/office/drawing/2014/main" id="{34765AD5-733F-0BFE-B199-1E24890B1D5B}"/>
              </a:ext>
            </a:extLst>
          </p:cNvPr>
          <p:cNvPicPr>
            <a:picLocks noChangeAspect="1"/>
          </p:cNvPicPr>
          <p:nvPr/>
        </p:nvPicPr>
        <p:blipFill>
          <a:blip r:embed="rId3"/>
          <a:stretch>
            <a:fillRect/>
          </a:stretch>
        </p:blipFill>
        <p:spPr>
          <a:xfrm>
            <a:off x="1" y="1891145"/>
            <a:ext cx="9144000" cy="3131129"/>
          </a:xfrm>
          <a:prstGeom prst="rect">
            <a:avLst/>
          </a:prstGeom>
        </p:spPr>
      </p:pic>
      <p:sp>
        <p:nvSpPr>
          <p:cNvPr id="4" name="Google Shape;88;p7">
            <a:extLst>
              <a:ext uri="{FF2B5EF4-FFF2-40B4-BE49-F238E27FC236}">
                <a16:creationId xmlns:a16="http://schemas.microsoft.com/office/drawing/2014/main" id="{C7CE84D1-CA55-EE51-B163-70C4BAE48A32}"/>
              </a:ext>
            </a:extLst>
          </p:cNvPr>
          <p:cNvSpPr txBox="1"/>
          <p:nvPr/>
        </p:nvSpPr>
        <p:spPr>
          <a:xfrm>
            <a:off x="895525" y="313176"/>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5" name="Espace réservé du numéro de diapositive 4">
            <a:extLst>
              <a:ext uri="{FF2B5EF4-FFF2-40B4-BE49-F238E27FC236}">
                <a16:creationId xmlns:a16="http://schemas.microsoft.com/office/drawing/2014/main" id="{37FF21BC-9D25-8D53-CDB1-0B3DC8D91F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extLst>
      <p:ext uri="{BB962C8B-B14F-4D97-AF65-F5344CB8AC3E}">
        <p14:creationId xmlns:p14="http://schemas.microsoft.com/office/powerpoint/2010/main" val="3234966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F4A9AB26-78C7-4ABE-F4D4-46B1907FA2C7}"/>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625D13B6-1E98-037C-AE8C-6A2471B1B29D}"/>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a:extLst>
              <a:ext uri="{FF2B5EF4-FFF2-40B4-BE49-F238E27FC236}">
                <a16:creationId xmlns:a16="http://schemas.microsoft.com/office/drawing/2014/main" id="{C965835D-F8A3-4A71-F9AB-A216577C528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EB193369-302A-109B-69B5-5BC88DBDF25D}"/>
              </a:ext>
            </a:extLst>
          </p:cNvPr>
          <p:cNvSpPr txBox="1">
            <a:spLocks noGrp="1"/>
          </p:cNvSpPr>
          <p:nvPr>
            <p:ph type="body" idx="1"/>
          </p:nvPr>
        </p:nvSpPr>
        <p:spPr>
          <a:xfrm>
            <a:off x="557278" y="1528607"/>
            <a:ext cx="8475885" cy="34164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b="1" i="1" u="sng" dirty="0">
                <a:solidFill>
                  <a:schemeClr val="tx1"/>
                </a:solidFill>
                <a:latin typeface="Montserrat"/>
                <a:sym typeface="Montserrat"/>
              </a:rPr>
              <a:t>Limites éventuelles de l’analyse</a:t>
            </a:r>
          </a:p>
          <a:p>
            <a:pPr marL="114300" marR="0" lvl="0" indent="0" algn="l" rtl="0">
              <a:lnSpc>
                <a:spcPct val="115000"/>
              </a:lnSpc>
              <a:spcBef>
                <a:spcPts val="0"/>
              </a:spcBef>
              <a:spcAft>
                <a:spcPts val="0"/>
              </a:spcAft>
              <a:buClr>
                <a:srgbClr val="999999"/>
              </a:buClr>
              <a:buSzPts val="1800"/>
              <a:buNone/>
            </a:pPr>
            <a:r>
              <a:rPr lang="fr-FR" sz="1600" i="1" dirty="0">
                <a:solidFill>
                  <a:srgbClr val="999999"/>
                </a:solidFill>
                <a:latin typeface="Montserrat"/>
                <a:ea typeface="Montserrat"/>
                <a:cs typeface="Montserrat"/>
                <a:sym typeface="Montserrat"/>
              </a:rPr>
              <a:t>L'analyse se base uniquement sur les données de ventes disponibles et pourrait omettre des facteurs contextuels importants comme les retours ou les promotions. De plus, cette analyse ne prend pas en compte les coûts associés aux produits, ce qui pourrait fausser les conclusions sur leur rentabilité. </a:t>
            </a:r>
          </a:p>
          <a:p>
            <a:pPr marL="457200" marR="0" lvl="0" indent="-342900" algn="l" rtl="0">
              <a:lnSpc>
                <a:spcPct val="115000"/>
              </a:lnSpc>
              <a:spcBef>
                <a:spcPts val="0"/>
              </a:spcBef>
              <a:spcAft>
                <a:spcPts val="0"/>
              </a:spcAft>
              <a:buClr>
                <a:srgbClr val="999999"/>
              </a:buClr>
              <a:buSzPts val="1800"/>
              <a:buFont typeface="Montserrat"/>
              <a:buChar char="●"/>
            </a:pPr>
            <a:r>
              <a:rPr lang="fr-FR" b="1" i="1" u="sng" dirty="0">
                <a:solidFill>
                  <a:schemeClr val="tx1"/>
                </a:solidFill>
                <a:latin typeface="Montserrat"/>
                <a:sym typeface="Montserrat"/>
              </a:rPr>
              <a:t>Analyse des ventes en quantité</a:t>
            </a:r>
          </a:p>
          <a:p>
            <a:pPr marL="114300" marR="0" lvl="0" indent="0" algn="l" rtl="0">
              <a:lnSpc>
                <a:spcPct val="115000"/>
              </a:lnSpc>
              <a:spcBef>
                <a:spcPts val="0"/>
              </a:spcBef>
              <a:spcAft>
                <a:spcPts val="0"/>
              </a:spcAft>
              <a:buClr>
                <a:srgbClr val="999999"/>
              </a:buClr>
              <a:buSzPts val="1800"/>
              <a:buNone/>
            </a:pPr>
            <a:r>
              <a:rPr lang="fr-FR" sz="1600" i="1" dirty="0">
                <a:solidFill>
                  <a:srgbClr val="999999"/>
                </a:solidFill>
                <a:latin typeface="Montserrat"/>
              </a:rPr>
              <a:t>Pour analyser les quantités vendues, nous avons commencé par trier les articles par ordre décroissant de ventes. Ensuite, nous avons calculé la part en quantité de chaque article et déterminé ceux qui représentent 80 % des ventes totales. Cela permet de mieux comprendre la répartition des ventes dans le catalogue.</a:t>
            </a:r>
            <a:endParaRPr lang="fr-FR" sz="1600" i="1" dirty="0">
              <a:solidFill>
                <a:srgbClr val="999999"/>
              </a:solidFill>
              <a:latin typeface="Montserrat"/>
              <a:sym typeface="Montserrat"/>
            </a:endParaRPr>
          </a:p>
        </p:txBody>
      </p:sp>
      <p:sp>
        <p:nvSpPr>
          <p:cNvPr id="2" name="Google Shape;88;p7">
            <a:extLst>
              <a:ext uri="{FF2B5EF4-FFF2-40B4-BE49-F238E27FC236}">
                <a16:creationId xmlns:a16="http://schemas.microsoft.com/office/drawing/2014/main" id="{C9D6659D-FD88-E7D0-9C6F-57E38E71C2E2}"/>
              </a:ext>
            </a:extLst>
          </p:cNvPr>
          <p:cNvSpPr txBox="1"/>
          <p:nvPr/>
        </p:nvSpPr>
        <p:spPr>
          <a:xfrm>
            <a:off x="895525" y="154943"/>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3" name="Espace réservé du numéro de diapositive 2">
            <a:extLst>
              <a:ext uri="{FF2B5EF4-FFF2-40B4-BE49-F238E27FC236}">
                <a16:creationId xmlns:a16="http://schemas.microsoft.com/office/drawing/2014/main" id="{A1C9AEF9-66E9-8347-1C88-65CF434F4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extLst>
      <p:ext uri="{BB962C8B-B14F-4D97-AF65-F5344CB8AC3E}">
        <p14:creationId xmlns:p14="http://schemas.microsoft.com/office/powerpoint/2010/main" val="185050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AC0753F1-7823-DA91-ABED-94426B15081D}"/>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FCDF2AB4-4598-6FA2-0467-8A9D3EBC6AC9}"/>
              </a:ext>
            </a:extLst>
          </p:cNvPr>
          <p:cNvSpPr/>
          <p:nvPr/>
        </p:nvSpPr>
        <p:spPr>
          <a:xfrm>
            <a:off x="0" y="0"/>
            <a:ext cx="9144000" cy="1298602"/>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a:extLst>
              <a:ext uri="{FF2B5EF4-FFF2-40B4-BE49-F238E27FC236}">
                <a16:creationId xmlns:a16="http://schemas.microsoft.com/office/drawing/2014/main" id="{81638F3E-E22D-0843-01A9-4E2DE09EC01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27C611F3-4E83-51C9-8AE3-0FA1A20BD5F1}"/>
              </a:ext>
            </a:extLst>
          </p:cNvPr>
          <p:cNvSpPr txBox="1">
            <a:spLocks noGrp="1"/>
          </p:cNvSpPr>
          <p:nvPr>
            <p:ph type="body" idx="1"/>
          </p:nvPr>
        </p:nvSpPr>
        <p:spPr>
          <a:xfrm>
            <a:off x="557278" y="1298602"/>
            <a:ext cx="8475885" cy="3646405"/>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b="1" i="1" u="sng" dirty="0">
                <a:solidFill>
                  <a:schemeClr val="tx1"/>
                </a:solidFill>
                <a:latin typeface="Montserrat"/>
                <a:sym typeface="Montserrat"/>
              </a:rPr>
              <a:t>Graphique sur les tops 20 articles par quantité vendue:</a:t>
            </a:r>
          </a:p>
          <a:p>
            <a:pPr marL="114300" marR="0" lvl="0" indent="0" algn="l" rtl="0">
              <a:lnSpc>
                <a:spcPct val="115000"/>
              </a:lnSpc>
              <a:spcBef>
                <a:spcPts val="0"/>
              </a:spcBef>
              <a:spcAft>
                <a:spcPts val="0"/>
              </a:spcAft>
              <a:buClr>
                <a:srgbClr val="999999"/>
              </a:buClr>
              <a:buSzPts val="1800"/>
              <a:buNone/>
            </a:pPr>
            <a:endParaRPr lang="fr-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dirty="0">
              <a:solidFill>
                <a:srgbClr val="434343"/>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sz="1500" i="1" dirty="0">
              <a:solidFill>
                <a:srgbClr val="999999"/>
              </a:solidFill>
              <a:latin typeface="Montserrat"/>
              <a:sym typeface="Montserrat"/>
            </a:endParaRPr>
          </a:p>
        </p:txBody>
      </p:sp>
      <p:sp>
        <p:nvSpPr>
          <p:cNvPr id="2" name="Google Shape;88;p7">
            <a:extLst>
              <a:ext uri="{FF2B5EF4-FFF2-40B4-BE49-F238E27FC236}">
                <a16:creationId xmlns:a16="http://schemas.microsoft.com/office/drawing/2014/main" id="{7DB78CE1-CBFD-1234-0905-BC55A0A1D61F}"/>
              </a:ext>
            </a:extLst>
          </p:cNvPr>
          <p:cNvSpPr txBox="1"/>
          <p:nvPr/>
        </p:nvSpPr>
        <p:spPr>
          <a:xfrm>
            <a:off x="895525" y="154943"/>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3" name="Espace réservé du numéro de diapositive 2">
            <a:extLst>
              <a:ext uri="{FF2B5EF4-FFF2-40B4-BE49-F238E27FC236}">
                <a16:creationId xmlns:a16="http://schemas.microsoft.com/office/drawing/2014/main" id="{8E85C001-D0BB-88EC-5E97-9E89906A53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pic>
        <p:nvPicPr>
          <p:cNvPr id="5" name="Image 4">
            <a:extLst>
              <a:ext uri="{FF2B5EF4-FFF2-40B4-BE49-F238E27FC236}">
                <a16:creationId xmlns:a16="http://schemas.microsoft.com/office/drawing/2014/main" id="{E7AA1543-24E2-74F2-8626-C177E42AF2D4}"/>
              </a:ext>
            </a:extLst>
          </p:cNvPr>
          <p:cNvPicPr>
            <a:picLocks noChangeAspect="1"/>
          </p:cNvPicPr>
          <p:nvPr/>
        </p:nvPicPr>
        <p:blipFill>
          <a:blip r:embed="rId3"/>
          <a:stretch>
            <a:fillRect/>
          </a:stretch>
        </p:blipFill>
        <p:spPr>
          <a:xfrm>
            <a:off x="0" y="1704975"/>
            <a:ext cx="9144000" cy="3438525"/>
          </a:xfrm>
          <a:prstGeom prst="rect">
            <a:avLst/>
          </a:prstGeom>
        </p:spPr>
      </p:pic>
    </p:spTree>
    <p:extLst>
      <p:ext uri="{BB962C8B-B14F-4D97-AF65-F5344CB8AC3E}">
        <p14:creationId xmlns:p14="http://schemas.microsoft.com/office/powerpoint/2010/main" val="348839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C88EB6AB-16F8-F2B7-1F36-D85B8C0B602A}"/>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80B5C1DC-913C-647E-9583-0FAAE552E350}"/>
              </a:ext>
            </a:extLst>
          </p:cNvPr>
          <p:cNvSpPr/>
          <p:nvPr/>
        </p:nvSpPr>
        <p:spPr>
          <a:xfrm>
            <a:off x="0" y="0"/>
            <a:ext cx="9144000" cy="1257324"/>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a:extLst>
              <a:ext uri="{FF2B5EF4-FFF2-40B4-BE49-F238E27FC236}">
                <a16:creationId xmlns:a16="http://schemas.microsoft.com/office/drawing/2014/main" id="{00A4CB6C-42E8-A5F0-DE01-3F948ECCCF8C}"/>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60EE4F66-75E1-866F-B98F-42E8A50954FB}"/>
              </a:ext>
            </a:extLst>
          </p:cNvPr>
          <p:cNvSpPr txBox="1">
            <a:spLocks noGrp="1"/>
          </p:cNvSpPr>
          <p:nvPr>
            <p:ph type="body" idx="1"/>
          </p:nvPr>
        </p:nvSpPr>
        <p:spPr>
          <a:xfrm>
            <a:off x="557278" y="1257324"/>
            <a:ext cx="8475885" cy="3687683"/>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FR" b="1" i="1" u="sng" dirty="0">
                <a:solidFill>
                  <a:schemeClr val="tx1"/>
                </a:solidFill>
                <a:latin typeface="Montserrat"/>
                <a:sym typeface="Montserrat"/>
              </a:rPr>
              <a:t>Analyse des stocks</a:t>
            </a:r>
          </a:p>
          <a:p>
            <a:pPr marL="114300" marR="0" lvl="0" indent="0" algn="l" rtl="0">
              <a:lnSpc>
                <a:spcPct val="115000"/>
              </a:lnSpc>
              <a:spcBef>
                <a:spcPts val="0"/>
              </a:spcBef>
              <a:spcAft>
                <a:spcPts val="0"/>
              </a:spcAft>
              <a:buClr>
                <a:srgbClr val="999999"/>
              </a:buClr>
              <a:buSzPts val="1800"/>
              <a:buNone/>
            </a:pPr>
            <a:endParaRPr lang="fr-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dirty="0">
              <a:solidFill>
                <a:srgbClr val="434343"/>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sz="1500" i="1" dirty="0">
              <a:solidFill>
                <a:srgbClr val="999999"/>
              </a:solidFill>
              <a:latin typeface="Montserrat"/>
              <a:sym typeface="Montserrat"/>
            </a:endParaRPr>
          </a:p>
        </p:txBody>
      </p:sp>
      <p:pic>
        <p:nvPicPr>
          <p:cNvPr id="3" name="Image 2">
            <a:extLst>
              <a:ext uri="{FF2B5EF4-FFF2-40B4-BE49-F238E27FC236}">
                <a16:creationId xmlns:a16="http://schemas.microsoft.com/office/drawing/2014/main" id="{40D6C456-1EBE-6188-CB35-08C4FA265206}"/>
              </a:ext>
            </a:extLst>
          </p:cNvPr>
          <p:cNvPicPr>
            <a:picLocks noChangeAspect="1"/>
          </p:cNvPicPr>
          <p:nvPr/>
        </p:nvPicPr>
        <p:blipFill>
          <a:blip r:embed="rId3"/>
          <a:stretch>
            <a:fillRect/>
          </a:stretch>
        </p:blipFill>
        <p:spPr>
          <a:xfrm>
            <a:off x="0" y="1676400"/>
            <a:ext cx="9144000" cy="3384624"/>
          </a:xfrm>
          <a:prstGeom prst="rect">
            <a:avLst/>
          </a:prstGeom>
        </p:spPr>
      </p:pic>
      <p:sp>
        <p:nvSpPr>
          <p:cNvPr id="2" name="Google Shape;88;p7">
            <a:extLst>
              <a:ext uri="{FF2B5EF4-FFF2-40B4-BE49-F238E27FC236}">
                <a16:creationId xmlns:a16="http://schemas.microsoft.com/office/drawing/2014/main" id="{9D1BD0B2-FDA4-3671-E075-D452AD1EAE95}"/>
              </a:ext>
            </a:extLst>
          </p:cNvPr>
          <p:cNvSpPr txBox="1"/>
          <p:nvPr/>
        </p:nvSpPr>
        <p:spPr>
          <a:xfrm>
            <a:off x="895525" y="154943"/>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4" name="Espace réservé du numéro de diapositive 3">
            <a:extLst>
              <a:ext uri="{FF2B5EF4-FFF2-40B4-BE49-F238E27FC236}">
                <a16:creationId xmlns:a16="http://schemas.microsoft.com/office/drawing/2014/main" id="{BEB01EA6-9430-7464-9C8A-7E86CCD2CA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1965115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FEC4D771-EC49-3B99-88CC-401771021ABE}"/>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42713FB0-0A45-25F9-52B3-F0D305B07507}"/>
              </a:ext>
            </a:extLst>
          </p:cNvPr>
          <p:cNvSpPr/>
          <p:nvPr/>
        </p:nvSpPr>
        <p:spPr>
          <a:xfrm>
            <a:off x="0" y="0"/>
            <a:ext cx="9144000" cy="1183405"/>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a:extLst>
              <a:ext uri="{FF2B5EF4-FFF2-40B4-BE49-F238E27FC236}">
                <a16:creationId xmlns:a16="http://schemas.microsoft.com/office/drawing/2014/main" id="{C6E91D6A-2C6F-209A-F461-BE9DBA19A0E7}"/>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3FC4C198-CE7F-1BB0-6695-F2E1EFC39B97}"/>
              </a:ext>
            </a:extLst>
          </p:cNvPr>
          <p:cNvSpPr txBox="1">
            <a:spLocks noGrp="1"/>
          </p:cNvSpPr>
          <p:nvPr>
            <p:ph type="body" idx="1"/>
          </p:nvPr>
        </p:nvSpPr>
        <p:spPr>
          <a:xfrm>
            <a:off x="557278" y="1266805"/>
            <a:ext cx="8475885" cy="3678202"/>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b="1" i="1" u="sng" dirty="0">
                <a:solidFill>
                  <a:schemeClr val="tx1"/>
                </a:solidFill>
                <a:latin typeface="Montserrat"/>
                <a:sym typeface="Montserrat"/>
              </a:rPr>
              <a:t>Analyse du taux de marge</a:t>
            </a:r>
          </a:p>
          <a:p>
            <a:pPr marL="114300" marR="0" lvl="0" indent="0" algn="l" rtl="0">
              <a:lnSpc>
                <a:spcPct val="115000"/>
              </a:lnSpc>
              <a:spcBef>
                <a:spcPts val="0"/>
              </a:spcBef>
              <a:spcAft>
                <a:spcPts val="0"/>
              </a:spcAft>
              <a:buClr>
                <a:srgbClr val="999999"/>
              </a:buClr>
              <a:buSzPts val="1800"/>
              <a:buNone/>
            </a:pPr>
            <a:endParaRPr lang="fr-FR" b="1" i="1" u="sng" dirty="0">
              <a:solidFill>
                <a:schemeClr val="tx1"/>
              </a:solidFill>
              <a:latin typeface="Montserrat"/>
              <a:sym typeface="Montserrat"/>
            </a:endParaRPr>
          </a:p>
        </p:txBody>
      </p:sp>
      <p:pic>
        <p:nvPicPr>
          <p:cNvPr id="4" name="Image 3">
            <a:extLst>
              <a:ext uri="{FF2B5EF4-FFF2-40B4-BE49-F238E27FC236}">
                <a16:creationId xmlns:a16="http://schemas.microsoft.com/office/drawing/2014/main" id="{BAE21B89-8B8B-E4D7-328B-53AA0D918E3E}"/>
              </a:ext>
            </a:extLst>
          </p:cNvPr>
          <p:cNvPicPr>
            <a:picLocks noChangeAspect="1"/>
          </p:cNvPicPr>
          <p:nvPr/>
        </p:nvPicPr>
        <p:blipFill>
          <a:blip r:embed="rId3"/>
          <a:stretch>
            <a:fillRect/>
          </a:stretch>
        </p:blipFill>
        <p:spPr>
          <a:xfrm>
            <a:off x="1012175" y="1921036"/>
            <a:ext cx="2149026" cy="2325382"/>
          </a:xfrm>
          <a:prstGeom prst="rect">
            <a:avLst/>
          </a:prstGeom>
        </p:spPr>
      </p:pic>
      <p:pic>
        <p:nvPicPr>
          <p:cNvPr id="7" name="Image 6">
            <a:extLst>
              <a:ext uri="{FF2B5EF4-FFF2-40B4-BE49-F238E27FC236}">
                <a16:creationId xmlns:a16="http://schemas.microsoft.com/office/drawing/2014/main" id="{22998B13-7EA1-DF0C-287B-4D69F76452B0}"/>
              </a:ext>
            </a:extLst>
          </p:cNvPr>
          <p:cNvPicPr>
            <a:picLocks noChangeAspect="1"/>
          </p:cNvPicPr>
          <p:nvPr/>
        </p:nvPicPr>
        <p:blipFill>
          <a:blip r:embed="rId4"/>
          <a:stretch>
            <a:fillRect/>
          </a:stretch>
        </p:blipFill>
        <p:spPr>
          <a:xfrm>
            <a:off x="3161200" y="1655618"/>
            <a:ext cx="5982799" cy="3442763"/>
          </a:xfrm>
          <a:prstGeom prst="rect">
            <a:avLst/>
          </a:prstGeom>
        </p:spPr>
      </p:pic>
      <p:sp>
        <p:nvSpPr>
          <p:cNvPr id="2" name="Google Shape;88;p7">
            <a:extLst>
              <a:ext uri="{FF2B5EF4-FFF2-40B4-BE49-F238E27FC236}">
                <a16:creationId xmlns:a16="http://schemas.microsoft.com/office/drawing/2014/main" id="{B00EA8DA-EF56-5C1D-2959-7F8DD35F4C70}"/>
              </a:ext>
            </a:extLst>
          </p:cNvPr>
          <p:cNvSpPr txBox="1"/>
          <p:nvPr/>
        </p:nvSpPr>
        <p:spPr>
          <a:xfrm>
            <a:off x="895525" y="154943"/>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3" name="Espace réservé du numéro de diapositive 2">
            <a:extLst>
              <a:ext uri="{FF2B5EF4-FFF2-40B4-BE49-F238E27FC236}">
                <a16:creationId xmlns:a16="http://schemas.microsoft.com/office/drawing/2014/main" id="{0AD4A625-366B-6ED1-D798-56A79A1B7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120897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E3EDBBD8-126E-3DFD-1BBB-495041EF133C}"/>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2A5D94C0-C300-32A4-4858-4CD86C1BA25E}"/>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a:extLst>
              <a:ext uri="{FF2B5EF4-FFF2-40B4-BE49-F238E27FC236}">
                <a16:creationId xmlns:a16="http://schemas.microsoft.com/office/drawing/2014/main" id="{41CEE7F5-3157-51E2-7FEA-FE3EB772B17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94D4E957-6FBB-095E-A9A3-4BB0C9585D5C}"/>
              </a:ext>
            </a:extLst>
          </p:cNvPr>
          <p:cNvSpPr txBox="1">
            <a:spLocks noGrp="1"/>
          </p:cNvSpPr>
          <p:nvPr>
            <p:ph type="body" idx="1"/>
          </p:nvPr>
        </p:nvSpPr>
        <p:spPr>
          <a:xfrm>
            <a:off x="557278" y="1390200"/>
            <a:ext cx="8475885" cy="3554807"/>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b="1" i="1" u="sng" dirty="0">
                <a:solidFill>
                  <a:schemeClr val="tx1"/>
                </a:solidFill>
                <a:latin typeface="Montserrat"/>
                <a:sym typeface="Montserrat"/>
              </a:rPr>
              <a:t>Analyse du </a:t>
            </a:r>
            <a:r>
              <a:rPr lang="fr-FR" b="1" i="1" u="sng" dirty="0" err="1">
                <a:solidFill>
                  <a:schemeClr val="tx1"/>
                </a:solidFill>
                <a:latin typeface="Montserrat"/>
                <a:sym typeface="Montserrat"/>
              </a:rPr>
              <a:t>Correlations</a:t>
            </a:r>
            <a:endParaRPr lang="fr-FR" b="1" i="1" u="sng"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b="1" i="1" u="sng" dirty="0">
              <a:solidFill>
                <a:schemeClr val="tx1"/>
              </a:solidFill>
              <a:latin typeface="Montserrat"/>
              <a:sym typeface="Montserrat"/>
            </a:endParaRPr>
          </a:p>
        </p:txBody>
      </p:sp>
      <p:pic>
        <p:nvPicPr>
          <p:cNvPr id="3" name="Image 2">
            <a:extLst>
              <a:ext uri="{FF2B5EF4-FFF2-40B4-BE49-F238E27FC236}">
                <a16:creationId xmlns:a16="http://schemas.microsoft.com/office/drawing/2014/main" id="{419D5ED9-35AF-A18E-8F3F-3D4239FF5DFC}"/>
              </a:ext>
            </a:extLst>
          </p:cNvPr>
          <p:cNvPicPr>
            <a:picLocks noChangeAspect="1"/>
          </p:cNvPicPr>
          <p:nvPr/>
        </p:nvPicPr>
        <p:blipFill>
          <a:blip r:embed="rId3"/>
          <a:stretch>
            <a:fillRect/>
          </a:stretch>
        </p:blipFill>
        <p:spPr>
          <a:xfrm>
            <a:off x="840854" y="1898072"/>
            <a:ext cx="8046837" cy="3245427"/>
          </a:xfrm>
          <a:prstGeom prst="rect">
            <a:avLst/>
          </a:prstGeom>
        </p:spPr>
      </p:pic>
      <p:sp>
        <p:nvSpPr>
          <p:cNvPr id="2" name="Google Shape;88;p7">
            <a:extLst>
              <a:ext uri="{FF2B5EF4-FFF2-40B4-BE49-F238E27FC236}">
                <a16:creationId xmlns:a16="http://schemas.microsoft.com/office/drawing/2014/main" id="{27EB31FE-107E-49CA-BE8A-89B1BD2B5A50}"/>
              </a:ext>
            </a:extLst>
          </p:cNvPr>
          <p:cNvSpPr txBox="1"/>
          <p:nvPr/>
        </p:nvSpPr>
        <p:spPr>
          <a:xfrm>
            <a:off x="895525" y="154943"/>
            <a:ext cx="8520600" cy="8384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V. 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sz="2500" dirty="0"/>
          </a:p>
        </p:txBody>
      </p:sp>
      <p:sp>
        <p:nvSpPr>
          <p:cNvPr id="4" name="Espace réservé du numéro de diapositive 3">
            <a:extLst>
              <a:ext uri="{FF2B5EF4-FFF2-40B4-BE49-F238E27FC236}">
                <a16:creationId xmlns:a16="http://schemas.microsoft.com/office/drawing/2014/main" id="{71230EE7-F869-7E78-D39F-BA2BCC9006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Tree>
    <p:extLst>
      <p:ext uri="{BB962C8B-B14F-4D97-AF65-F5344CB8AC3E}">
        <p14:creationId xmlns:p14="http://schemas.microsoft.com/office/powerpoint/2010/main" val="74250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VI. Actions pour la suite</a:t>
            </a:r>
            <a:endParaRPr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473600"/>
            <a:ext cx="8316000" cy="3471400"/>
          </a:xfrm>
          <a:prstGeom prst="rect">
            <a:avLst/>
          </a:prstGeom>
          <a:noFill/>
          <a:ln>
            <a:noFill/>
          </a:ln>
        </p:spPr>
        <p:txBody>
          <a:bodyPr spcFirstLastPara="1" wrap="square" lIns="91425" tIns="91425" rIns="91425" bIns="91425" anchor="t" anchorCtr="0">
            <a:normAutofit fontScale="92500" lnSpcReduction="10000"/>
          </a:bodyPr>
          <a:lstStyle/>
          <a:p>
            <a:pPr>
              <a:buClr>
                <a:srgbClr val="999999"/>
              </a:buClr>
              <a:buFont typeface="Montserrat"/>
              <a:buChar char="●"/>
            </a:pPr>
            <a:r>
              <a:rPr lang="fr-FR" b="1" i="1" u="sng" dirty="0">
                <a:solidFill>
                  <a:schemeClr val="tx1"/>
                </a:solidFill>
                <a:latin typeface="Montserrat"/>
                <a:sym typeface="Montserrat"/>
              </a:rPr>
              <a:t>Actions à mettre en place :</a:t>
            </a:r>
          </a:p>
          <a:p>
            <a:pPr marL="285750" lvl="0" indent="-285750" algn="l" rtl="0">
              <a:lnSpc>
                <a:spcPct val="115000"/>
              </a:lnSpc>
              <a:spcBef>
                <a:spcPts val="0"/>
              </a:spcBef>
              <a:spcAft>
                <a:spcPts val="0"/>
              </a:spcAft>
              <a:buSzPct val="87000"/>
              <a:buFont typeface="Courier New" panose="02070309020205020404" pitchFamily="49" charset="0"/>
              <a:buChar char="o"/>
            </a:pPr>
            <a:r>
              <a:rPr lang="fr-FR" i="1" dirty="0">
                <a:solidFill>
                  <a:srgbClr val="999999"/>
                </a:solidFill>
                <a:latin typeface="Montserrat"/>
                <a:ea typeface="Montserrat"/>
                <a:cs typeface="Montserrat"/>
                <a:sym typeface="Montserrat"/>
              </a:rPr>
              <a:t>Mettre en place un logiciel de gestion des stocks et des ventes pour centraliser les données et éviter les erreurs de saisie manuelle.</a:t>
            </a:r>
          </a:p>
          <a:p>
            <a:pPr marL="0" lvl="0" indent="0" algn="l" rtl="0">
              <a:lnSpc>
                <a:spcPct val="115000"/>
              </a:lnSpc>
              <a:spcBef>
                <a:spcPts val="0"/>
              </a:spcBef>
              <a:spcAft>
                <a:spcPts val="0"/>
              </a:spcAft>
              <a:buSzPct val="87000"/>
              <a:buNone/>
            </a:pPr>
            <a:endParaRPr lang="fr-FR" i="1" dirty="0">
              <a:solidFill>
                <a:srgbClr val="999999"/>
              </a:solidFill>
              <a:latin typeface="Montserrat"/>
              <a:ea typeface="Montserrat"/>
              <a:cs typeface="Montserrat"/>
              <a:sym typeface="Montserrat"/>
            </a:endParaRPr>
          </a:p>
          <a:p>
            <a:pPr marL="285750" lvl="0" indent="-285750" algn="l" rtl="0">
              <a:lnSpc>
                <a:spcPct val="115000"/>
              </a:lnSpc>
              <a:spcBef>
                <a:spcPts val="0"/>
              </a:spcBef>
              <a:spcAft>
                <a:spcPts val="0"/>
              </a:spcAft>
              <a:buSzPct val="87000"/>
              <a:buFont typeface="Courier New" panose="02070309020205020404" pitchFamily="49" charset="0"/>
              <a:buChar char="o"/>
            </a:pPr>
            <a:r>
              <a:rPr lang="fr-FR" i="1" dirty="0">
                <a:solidFill>
                  <a:srgbClr val="999999"/>
                </a:solidFill>
                <a:latin typeface="Montserrat"/>
                <a:ea typeface="Montserrat"/>
                <a:cs typeface="Montserrat"/>
                <a:sym typeface="Montserrat"/>
              </a:rPr>
              <a:t>Introduire une solution de data visualisation pour faciliter l'analyse des performances des produits, des marges et de la gestion des stocks.</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285750" lvl="0" indent="-285750" algn="l" rtl="0">
              <a:lnSpc>
                <a:spcPct val="115000"/>
              </a:lnSpc>
              <a:spcBef>
                <a:spcPts val="0"/>
              </a:spcBef>
              <a:spcAft>
                <a:spcPts val="0"/>
              </a:spcAft>
              <a:buSzPct val="87000"/>
              <a:buFont typeface="Courier New" panose="02070309020205020404" pitchFamily="49" charset="0"/>
              <a:buChar char="o"/>
            </a:pPr>
            <a:r>
              <a:rPr lang="fr-FR" i="1" dirty="0">
                <a:solidFill>
                  <a:srgbClr val="999999"/>
                </a:solidFill>
                <a:latin typeface="Montserrat"/>
                <a:ea typeface="Montserrat"/>
                <a:cs typeface="Montserrat"/>
                <a:sym typeface="Montserrat"/>
              </a:rPr>
              <a:t>Automatiser la collecte et l’intégration des données entre les différents systèmes pour assurer leur cohérence et leur fiabilité.</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285750" lvl="0" indent="-285750" algn="l" rtl="0">
              <a:lnSpc>
                <a:spcPct val="115000"/>
              </a:lnSpc>
              <a:spcBef>
                <a:spcPts val="0"/>
              </a:spcBef>
              <a:spcAft>
                <a:spcPts val="0"/>
              </a:spcAft>
              <a:buSzPct val="87000"/>
              <a:buFont typeface="Courier New" panose="02070309020205020404" pitchFamily="49" charset="0"/>
              <a:buChar char="o"/>
            </a:pPr>
            <a:r>
              <a:rPr lang="fr-FR" i="1" dirty="0">
                <a:solidFill>
                  <a:srgbClr val="999999"/>
                </a:solidFill>
                <a:latin typeface="Montserrat"/>
                <a:ea typeface="Montserrat"/>
                <a:cs typeface="Montserrat"/>
                <a:sym typeface="Montserrat"/>
              </a:rPr>
              <a:t>Former les équipes à l’utilisation d’outils modernes et simplifiés pour améliorer l'analyse des données.</a:t>
            </a:r>
            <a:endParaRPr i="1" dirty="0">
              <a:solidFill>
                <a:srgbClr val="999999"/>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9BDC9EC7-D08D-75D5-A3CF-A537332028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623400" y="1390199"/>
            <a:ext cx="8520600" cy="3590509"/>
          </a:xfrm>
          <a:prstGeom prst="rect">
            <a:avLst/>
          </a:prstGeom>
          <a:noFill/>
          <a:ln>
            <a:noFill/>
          </a:ln>
        </p:spPr>
        <p:txBody>
          <a:bodyPr spcFirstLastPara="1" wrap="square" lIns="91425" tIns="91425" rIns="91425" bIns="91425" anchor="t" anchorCtr="0">
            <a:normAutofit fontScale="85000" lnSpcReduction="10000"/>
          </a:bodyPr>
          <a:lstStyle/>
          <a:p>
            <a:pPr marL="514350" marR="0" lvl="0" indent="-400050" algn="l" rtl="0">
              <a:lnSpc>
                <a:spcPct val="115000"/>
              </a:lnSpc>
              <a:spcBef>
                <a:spcPts val="0"/>
              </a:spcBef>
              <a:spcAft>
                <a:spcPts val="0"/>
              </a:spcAft>
              <a:buClr>
                <a:srgbClr val="999999"/>
              </a:buClr>
              <a:buSzPts val="1800"/>
              <a:buFont typeface="+mj-lt"/>
              <a:buAutoNum type="romanUcPeriod"/>
            </a:pPr>
            <a:r>
              <a:rPr lang="fr-FR" i="1" dirty="0">
                <a:solidFill>
                  <a:srgbClr val="999999"/>
                </a:solidFill>
                <a:latin typeface="Montserrat"/>
                <a:ea typeface="Montserrat"/>
                <a:cs typeface="Montserrat"/>
                <a:sym typeface="Montserrat"/>
                <a:hlinkClick r:id="rId3" action="ppaction://hlinksldjump"/>
              </a:rPr>
              <a:t>Introduction</a:t>
            </a: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r>
              <a:rPr lang="fr-FR" i="1" dirty="0">
                <a:solidFill>
                  <a:srgbClr val="999999"/>
                </a:solidFill>
                <a:latin typeface="Montserrat"/>
                <a:ea typeface="Montserrat"/>
                <a:cs typeface="Montserrat"/>
                <a:sym typeface="Montserrat"/>
                <a:hlinkClick r:id="rId4" action="ppaction://hlinksldjump"/>
              </a:rPr>
              <a:t>Analyses Exploratoires des données</a:t>
            </a: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r>
              <a:rPr lang="fr-FR" i="1" dirty="0">
                <a:solidFill>
                  <a:srgbClr val="999999"/>
                </a:solidFill>
                <a:latin typeface="Montserrat"/>
                <a:ea typeface="Montserrat"/>
                <a:cs typeface="Montserrat"/>
                <a:sym typeface="Montserrat"/>
                <a:hlinkClick r:id="rId5" action="ppaction://hlinksldjump"/>
              </a:rPr>
              <a:t>Fusion des données</a:t>
            </a: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r>
              <a:rPr lang="fr-FR" i="1" dirty="0">
                <a:solidFill>
                  <a:srgbClr val="999999"/>
                </a:solidFill>
                <a:latin typeface="Montserrat"/>
                <a:ea typeface="Montserrat"/>
                <a:cs typeface="Montserrat"/>
                <a:sym typeface="Montserrat"/>
                <a:hlinkClick r:id="rId6" action="ppaction://hlinksldjump"/>
              </a:rPr>
              <a:t>Analyses univariées du prix</a:t>
            </a: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endParaRPr lang="fr-FR" i="1" dirty="0">
              <a:solidFill>
                <a:srgbClr val="999999"/>
              </a:solidFill>
              <a:latin typeface="Montserrat"/>
              <a:ea typeface="Montserrat"/>
              <a:cs typeface="Montserrat"/>
              <a:sym typeface="Montserrat"/>
            </a:endParaRPr>
          </a:p>
          <a:p>
            <a:pPr marL="514350" indent="-400050">
              <a:buClr>
                <a:srgbClr val="999999"/>
              </a:buClr>
              <a:buFont typeface="+mj-lt"/>
              <a:buAutoNum type="romanUcPeriod"/>
            </a:pPr>
            <a:r>
              <a:rPr lang="fr-FR" i="1" dirty="0">
                <a:solidFill>
                  <a:srgbClr val="999999"/>
                </a:solidFill>
                <a:latin typeface="Montserrat"/>
                <a:sym typeface="Montserrat"/>
                <a:hlinkClick r:id="rId7" action="ppaction://hlinksldjump"/>
              </a:rPr>
              <a:t>Analyses complémentaires(CA, quantités, stocks, taux de marge et corrélations)</a:t>
            </a:r>
            <a:endParaRPr lang="fr-FR" i="1" dirty="0">
              <a:solidFill>
                <a:srgbClr val="999999"/>
              </a:solidFill>
              <a:latin typeface="Montserrat"/>
              <a:sym typeface="Montserrat"/>
            </a:endParaRPr>
          </a:p>
          <a:p>
            <a:pPr marL="514350" indent="-400050">
              <a:buClr>
                <a:srgbClr val="999999"/>
              </a:buClr>
              <a:buFont typeface="+mj-lt"/>
              <a:buAutoNum type="romanUcPeriod"/>
            </a:pPr>
            <a:endParaRPr lang="fr-FR" i="1" dirty="0">
              <a:solidFill>
                <a:srgbClr val="999999"/>
              </a:solidFill>
              <a:latin typeface="Montserrat"/>
              <a:sym typeface="Montserrat"/>
              <a:hlinkClick r:id="rId8" action="ppaction://hlinksldjump"/>
            </a:endParaRPr>
          </a:p>
          <a:p>
            <a:pPr marL="514350" indent="-400050">
              <a:buClr>
                <a:srgbClr val="999999"/>
              </a:buClr>
              <a:buFont typeface="+mj-lt"/>
              <a:buAutoNum type="romanUcPeriod"/>
            </a:pPr>
            <a:r>
              <a:rPr lang="fr-FR" i="1" dirty="0">
                <a:solidFill>
                  <a:srgbClr val="999999"/>
                </a:solidFill>
                <a:latin typeface="Montserrat"/>
                <a:sym typeface="Montserrat"/>
                <a:hlinkClick r:id="rId8" action="ppaction://hlinksldjump"/>
              </a:rPr>
              <a:t>Action pour la suite</a:t>
            </a:r>
            <a:endParaRPr lang="fr-FR" i="1" dirty="0">
              <a:solidFill>
                <a:srgbClr val="999999"/>
              </a:solidFill>
              <a:latin typeface="Montserrat"/>
              <a:sym typeface="Montserrat"/>
            </a:endParaRPr>
          </a:p>
          <a:p>
            <a:pPr marL="514350" indent="-400050">
              <a:buClr>
                <a:srgbClr val="999999"/>
              </a:buClr>
              <a:buFont typeface="+mj-lt"/>
              <a:buAutoNum type="romanUcPeriod"/>
            </a:pPr>
            <a:endParaRPr lang="fr-FR" i="1" dirty="0">
              <a:solidFill>
                <a:srgbClr val="999999"/>
              </a:solidFill>
              <a:latin typeface="Montserrat"/>
              <a:sym typeface="Montserrat"/>
            </a:endParaRPr>
          </a:p>
          <a:p>
            <a:pPr marL="514350" indent="-400050">
              <a:buClr>
                <a:srgbClr val="999999"/>
              </a:buClr>
              <a:buFont typeface="+mj-lt"/>
              <a:buAutoNum type="romanUcPeriod"/>
            </a:pPr>
            <a:r>
              <a:rPr lang="fr-FR" i="1" dirty="0">
                <a:solidFill>
                  <a:srgbClr val="999999"/>
                </a:solidFill>
                <a:latin typeface="Montserrat"/>
                <a:sym typeface="Montserrat"/>
                <a:hlinkClick r:id="rId9" action="ppaction://hlinksldjump"/>
              </a:rPr>
              <a:t>Conclusion</a:t>
            </a:r>
            <a:endParaRPr lang="fr-FR" i="1" dirty="0">
              <a:solidFill>
                <a:srgbClr val="999999"/>
              </a:solidFill>
              <a:latin typeface="Montserrat"/>
            </a:endParaRPr>
          </a:p>
          <a:p>
            <a:pPr marL="114300" marR="0" lvl="0" indent="0" algn="l" rtl="0">
              <a:lnSpc>
                <a:spcPct val="115000"/>
              </a:lnSpc>
              <a:spcBef>
                <a:spcPts val="0"/>
              </a:spcBef>
              <a:spcAft>
                <a:spcPts val="0"/>
              </a:spcAft>
              <a:buClr>
                <a:srgbClr val="999999"/>
              </a:buClr>
              <a:buSzPts val="1800"/>
              <a:buNone/>
            </a:pPr>
            <a:endParaRPr lang="fr-FR" i="1" dirty="0">
              <a:solidFill>
                <a:srgbClr val="999999"/>
              </a:solidFill>
              <a:latin typeface="Montserrat"/>
              <a:ea typeface="Montserrat"/>
              <a:cs typeface="Montserrat"/>
              <a:sym typeface="Montserrat"/>
            </a:endParaRPr>
          </a:p>
          <a:p>
            <a:pPr marL="514350" marR="0" lvl="0" indent="-400050" algn="l" rtl="0">
              <a:lnSpc>
                <a:spcPct val="115000"/>
              </a:lnSpc>
              <a:spcBef>
                <a:spcPts val="0"/>
              </a:spcBef>
              <a:spcAft>
                <a:spcPts val="0"/>
              </a:spcAft>
              <a:buClr>
                <a:srgbClr val="999999"/>
              </a:buClr>
              <a:buSzPts val="1800"/>
              <a:buFont typeface="+mj-lt"/>
              <a:buAutoNum type="romanUcPeriod"/>
            </a:pPr>
            <a:endParaRP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SOMMAIRE</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Espace réservé du numéro de diapositive 2">
            <a:extLst>
              <a:ext uri="{FF2B5EF4-FFF2-40B4-BE49-F238E27FC236}">
                <a16:creationId xmlns:a16="http://schemas.microsoft.com/office/drawing/2014/main" id="{91277002-32AD-EBBF-F076-64C8CB86D1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33D82ABB-CF41-E34A-5A1A-547CAAF82173}"/>
            </a:ext>
          </a:extLst>
        </p:cNvPr>
        <p:cNvGrpSpPr/>
        <p:nvPr/>
      </p:nvGrpSpPr>
      <p:grpSpPr>
        <a:xfrm>
          <a:off x="0" y="0"/>
          <a:ext cx="0" cy="0"/>
          <a:chOff x="0" y="0"/>
          <a:chExt cx="0" cy="0"/>
        </a:xfrm>
      </p:grpSpPr>
      <p:sp>
        <p:nvSpPr>
          <p:cNvPr id="95" name="Google Shape;95;g13f9e8f1567_0_0">
            <a:extLst>
              <a:ext uri="{FF2B5EF4-FFF2-40B4-BE49-F238E27FC236}">
                <a16:creationId xmlns:a16="http://schemas.microsoft.com/office/drawing/2014/main" id="{47E45EC3-D7A8-0519-A999-AB8E8BEFA11A}"/>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a:extLst>
              <a:ext uri="{FF2B5EF4-FFF2-40B4-BE49-F238E27FC236}">
                <a16:creationId xmlns:a16="http://schemas.microsoft.com/office/drawing/2014/main" id="{D4AC6150-516F-784B-F678-7266175F5F24}"/>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VII. Conclusion</a:t>
            </a:r>
            <a:endParaRPr dirty="0"/>
          </a:p>
        </p:txBody>
      </p:sp>
      <p:sp>
        <p:nvSpPr>
          <p:cNvPr id="97" name="Google Shape;97;g13f9e8f1567_0_0">
            <a:extLst>
              <a:ext uri="{FF2B5EF4-FFF2-40B4-BE49-F238E27FC236}">
                <a16:creationId xmlns:a16="http://schemas.microsoft.com/office/drawing/2014/main" id="{96B4E643-87CC-B949-2D42-3BA1B75C3E5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a:extLst>
              <a:ext uri="{FF2B5EF4-FFF2-40B4-BE49-F238E27FC236}">
                <a16:creationId xmlns:a16="http://schemas.microsoft.com/office/drawing/2014/main" id="{199694D6-F1A5-8BE4-A849-566A4B542B37}"/>
              </a:ext>
            </a:extLst>
          </p:cNvPr>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fr-FR" i="1" dirty="0">
                <a:solidFill>
                  <a:srgbClr val="999999"/>
                </a:solidFill>
                <a:latin typeface="Montserrat"/>
                <a:ea typeface="Montserrat"/>
                <a:cs typeface="Montserrat"/>
                <a:sym typeface="Montserrat"/>
              </a:rPr>
              <a:t>Cette mission a permis d’identifier les problèmes liés à la gestion des données chez </a:t>
            </a:r>
            <a:r>
              <a:rPr lang="fr-FR" i="1" dirty="0" err="1">
                <a:solidFill>
                  <a:srgbClr val="999999"/>
                </a:solidFill>
                <a:latin typeface="Montserrat"/>
                <a:ea typeface="Montserrat"/>
                <a:cs typeface="Montserrat"/>
                <a:sym typeface="Montserrat"/>
              </a:rPr>
              <a:t>BottleNeck</a:t>
            </a:r>
            <a:r>
              <a:rPr lang="fr-FR" i="1" dirty="0">
                <a:solidFill>
                  <a:srgbClr val="999999"/>
                </a:solidFill>
                <a:latin typeface="Montserrat"/>
                <a:ea typeface="Montserrat"/>
                <a:cs typeface="Montserrat"/>
                <a:sym typeface="Montserrat"/>
              </a:rPr>
              <a:t>, notamment les erreurs de saisie et la difficulté d'analyse avec des outils artisanaux. </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i="1" dirty="0">
                <a:solidFill>
                  <a:srgbClr val="999999"/>
                </a:solidFill>
                <a:latin typeface="Montserrat"/>
                <a:ea typeface="Montserrat"/>
                <a:cs typeface="Montserrat"/>
                <a:sym typeface="Montserrat"/>
              </a:rPr>
              <a:t>Des solutions pour améliorer la qualité des données et la gestion des stocks ont été proposées. L'introduction d'une solution de data visualisation sera cruciale pour optimiser les décisions stratégiques.</a:t>
            </a:r>
            <a:endParaRPr i="1" dirty="0">
              <a:solidFill>
                <a:srgbClr val="999999"/>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AD2FE0DD-C1B2-B873-5B2B-5B848066F4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spTree>
    <p:extLst>
      <p:ext uri="{BB962C8B-B14F-4D97-AF65-F5344CB8AC3E}">
        <p14:creationId xmlns:p14="http://schemas.microsoft.com/office/powerpoint/2010/main" val="12242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81A3344-C961-1034-5E77-20FC5BFE8AF6}"/>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5ABE1519-D6A4-3195-B982-577D7A294042}"/>
              </a:ext>
            </a:extLst>
          </p:cNvPr>
          <p:cNvSpPr txBox="1">
            <a:spLocks noGrp="1"/>
          </p:cNvSpPr>
          <p:nvPr>
            <p:ph type="body" idx="1"/>
          </p:nvPr>
        </p:nvSpPr>
        <p:spPr>
          <a:xfrm>
            <a:off x="507598" y="1473600"/>
            <a:ext cx="8520600" cy="3416400"/>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 b="1" i="1" u="sng" dirty="0">
                <a:solidFill>
                  <a:schemeClr val="tx1"/>
                </a:solidFill>
                <a:latin typeface="Montserrat"/>
                <a:sym typeface="Montserrat"/>
              </a:rPr>
              <a:t>Contexte </a:t>
            </a:r>
          </a:p>
          <a:p>
            <a:pPr marL="114300" indent="0">
              <a:lnSpc>
                <a:spcPct val="105000"/>
              </a:lnSpc>
              <a:buClr>
                <a:srgbClr val="999999"/>
              </a:buClr>
              <a:buNone/>
            </a:pPr>
            <a:r>
              <a:rPr lang="fr-FR" sz="1700" i="1" dirty="0">
                <a:solidFill>
                  <a:srgbClr val="999999"/>
                </a:solidFill>
                <a:latin typeface="Montserrat"/>
                <a:sym typeface="Montserrat"/>
              </a:rPr>
              <a:t>La société </a:t>
            </a:r>
            <a:r>
              <a:rPr lang="fr-FR" sz="1700" i="1" dirty="0" err="1">
                <a:solidFill>
                  <a:srgbClr val="999999"/>
                </a:solidFill>
                <a:latin typeface="Montserrat"/>
                <a:sym typeface="Montserrat"/>
              </a:rPr>
              <a:t>BottleNeck</a:t>
            </a:r>
            <a:r>
              <a:rPr lang="fr-FR" sz="1700" i="1" dirty="0">
                <a:solidFill>
                  <a:srgbClr val="999999"/>
                </a:solidFill>
                <a:latin typeface="Montserrat"/>
                <a:sym typeface="Montserrat"/>
              </a:rPr>
              <a:t>, un marchand de vin prestigieux spécialisé dans la distribution de vins haut de gamme, souhaite optimiser la gestion et le nettoyage des données relatives au stock de ses boutiques.</a:t>
            </a: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lvl="0">
              <a:buClr>
                <a:srgbClr val="999999"/>
              </a:buClr>
              <a:buFont typeface="Montserrat"/>
              <a:buChar char="●"/>
            </a:pPr>
            <a:r>
              <a:rPr lang="fr" b="1" i="1" u="sng" dirty="0">
                <a:solidFill>
                  <a:schemeClr val="tx1"/>
                </a:solidFill>
                <a:latin typeface="Montserrat"/>
                <a:sym typeface="Montserrat"/>
              </a:rPr>
              <a:t>Objectifs de la mission</a:t>
            </a:r>
          </a:p>
          <a:p>
            <a:pPr marL="114300" marR="0" lvl="0" indent="0" algn="l" rtl="0">
              <a:lnSpc>
                <a:spcPct val="115000"/>
              </a:lnSpc>
              <a:spcBef>
                <a:spcPts val="0"/>
              </a:spcBef>
              <a:spcAft>
                <a:spcPts val="0"/>
              </a:spcAft>
              <a:buClr>
                <a:srgbClr val="999999"/>
              </a:buClr>
              <a:buSzPts val="1800"/>
              <a:buNone/>
            </a:pPr>
            <a:r>
              <a:rPr lang="fr-FR" sz="1700" i="1" dirty="0">
                <a:solidFill>
                  <a:srgbClr val="999999"/>
                </a:solidFill>
                <a:latin typeface="Montserrat"/>
                <a:sym typeface="Montserrat"/>
              </a:rPr>
              <a:t>L’objectif est de fusionner et nettoyer les données provenance de différentes sources (ERP, Site Web, Table de liaison) pour améliorer la gestion des stocks.</a:t>
            </a:r>
            <a:endParaRPr lang="fr" sz="1700" i="1" dirty="0">
              <a:solidFill>
                <a:srgbClr val="999999"/>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b="1"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B5044D78-C8DF-DE56-95CD-A9C7D138BBDC}"/>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9D3FA7F-E8DB-3EF3-D02C-9D65C8C30DCE}"/>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Introduction</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33F20A5F-C737-2760-5802-11B6BB6AD3A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A3581780-D6C6-0710-5396-791D7B0FAB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extLst>
      <p:ext uri="{BB962C8B-B14F-4D97-AF65-F5344CB8AC3E}">
        <p14:creationId xmlns:p14="http://schemas.microsoft.com/office/powerpoint/2010/main" val="233168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251CEFF7-E79C-2315-DC06-38E3471431B5}"/>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27AAE616-5FB5-575B-B56E-44530DAE0129}"/>
              </a:ext>
            </a:extLst>
          </p:cNvPr>
          <p:cNvSpPr txBox="1">
            <a:spLocks noGrp="1"/>
          </p:cNvSpPr>
          <p:nvPr>
            <p:ph type="body" idx="1"/>
          </p:nvPr>
        </p:nvSpPr>
        <p:spPr>
          <a:xfrm>
            <a:off x="548391" y="1615233"/>
            <a:ext cx="8248475" cy="34164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 b="1" i="1" u="sng" dirty="0">
                <a:solidFill>
                  <a:schemeClr val="tx1"/>
                </a:solidFill>
                <a:latin typeface="Montserrat"/>
                <a:sym typeface="Montserrat"/>
              </a:rPr>
              <a:t>Rapprochement des données de différentes sources:</a:t>
            </a:r>
          </a:p>
          <a:p>
            <a:pPr marL="114300" marR="0" lvl="0" indent="0" algn="l" rtl="0">
              <a:lnSpc>
                <a:spcPct val="115000"/>
              </a:lnSpc>
              <a:spcBef>
                <a:spcPts val="0"/>
              </a:spcBef>
              <a:spcAft>
                <a:spcPts val="0"/>
              </a:spcAft>
              <a:buClr>
                <a:srgbClr val="999999"/>
              </a:buClr>
              <a:buSzPts val="1800"/>
              <a:buNone/>
            </a:pPr>
            <a:r>
              <a:rPr lang="fr" i="1" dirty="0">
                <a:solidFill>
                  <a:srgbClr val="999999"/>
                </a:solidFill>
                <a:latin typeface="Montserrat"/>
                <a:ea typeface="Montserrat"/>
                <a:cs typeface="Montserrat"/>
                <a:sym typeface="Montserrat"/>
              </a:rPr>
              <a:t>	- Importation des librairies (Pandas,Numpy,Plotly express ..)</a:t>
            </a:r>
          </a:p>
          <a:p>
            <a:pPr marL="114300" marR="0" lvl="0" indent="0" algn="l" rtl="0">
              <a:lnSpc>
                <a:spcPct val="115000"/>
              </a:lnSpc>
              <a:spcBef>
                <a:spcPts val="0"/>
              </a:spcBef>
              <a:spcAft>
                <a:spcPts val="0"/>
              </a:spcAft>
              <a:buClr>
                <a:srgbClr val="999999"/>
              </a:buClr>
              <a:buSzPts val="1800"/>
              <a:buNone/>
            </a:pPr>
            <a:r>
              <a:rPr lang="fr" i="1" dirty="0">
                <a:solidFill>
                  <a:srgbClr val="999999"/>
                </a:solidFill>
                <a:latin typeface="Montserrat"/>
                <a:ea typeface="Montserrat"/>
                <a:cs typeface="Montserrat"/>
                <a:sym typeface="Montserrat"/>
              </a:rPr>
              <a:t>	- Chargements de fichiers (df_web,df_erp,df_liaison)</a:t>
            </a:r>
          </a:p>
          <a:p>
            <a:pPr marL="114300" marR="0" lvl="0" indent="0" algn="l" rtl="0">
              <a:lnSpc>
                <a:spcPct val="115000"/>
              </a:lnSpc>
              <a:spcBef>
                <a:spcPts val="0"/>
              </a:spcBef>
              <a:spcAft>
                <a:spcPts val="0"/>
              </a:spcAft>
              <a:buClr>
                <a:srgbClr val="999999"/>
              </a:buClr>
              <a:buSzPts val="1800"/>
              <a:buNone/>
            </a:pPr>
            <a:r>
              <a:rPr lang="fr" i="1" dirty="0">
                <a:solidFill>
                  <a:srgbClr val="999999"/>
                </a:solidFill>
                <a:latin typeface="Montserrat"/>
                <a:ea typeface="Montserrat"/>
                <a:cs typeface="Montserrat"/>
                <a:sym typeface="Montserrat"/>
              </a:rPr>
              <a:t> </a:t>
            </a:r>
            <a:endParaRPr i="1" dirty="0">
              <a:solidFill>
                <a:srgbClr val="999999"/>
              </a:solidFill>
              <a:latin typeface="Montserrat"/>
              <a:ea typeface="Montserrat"/>
              <a:cs typeface="Montserrat"/>
              <a:sym typeface="Montserrat"/>
            </a:endParaRPr>
          </a:p>
          <a:p>
            <a:pPr>
              <a:buClr>
                <a:srgbClr val="999999"/>
              </a:buClr>
              <a:buFont typeface="Montserrat"/>
              <a:buChar char="●"/>
            </a:pPr>
            <a:r>
              <a:rPr lang="fr" b="1" i="1" u="sng" dirty="0">
                <a:solidFill>
                  <a:schemeClr val="tx1"/>
                </a:solidFill>
                <a:latin typeface="Montserrat"/>
                <a:sym typeface="Montserrat"/>
              </a:rPr>
              <a:t>Caractéristiques :</a:t>
            </a:r>
          </a:p>
          <a:p>
            <a:pPr marL="114300" indent="0">
              <a:buClr>
                <a:srgbClr val="999999"/>
              </a:buClr>
              <a:buNone/>
            </a:pPr>
            <a:r>
              <a:rPr lang="fr" dirty="0">
                <a:solidFill>
                  <a:schemeClr val="tx1"/>
                </a:solidFill>
                <a:latin typeface="Montserrat"/>
                <a:sym typeface="Montserrat"/>
              </a:rPr>
              <a:t>	</a:t>
            </a:r>
            <a:r>
              <a:rPr lang="fr" i="1" dirty="0">
                <a:solidFill>
                  <a:srgbClr val="999999"/>
                </a:solidFill>
                <a:latin typeface="Montserrat"/>
                <a:sym typeface="Montserrat"/>
              </a:rPr>
              <a:t>- Analyse des datasets</a:t>
            </a:r>
          </a:p>
          <a:p>
            <a:pPr marL="114300" indent="0">
              <a:buClr>
                <a:srgbClr val="999999"/>
              </a:buClr>
              <a:buNone/>
            </a:pPr>
            <a:r>
              <a:rPr lang="fr" i="1" dirty="0">
                <a:solidFill>
                  <a:srgbClr val="999999"/>
                </a:solidFill>
                <a:latin typeface="Montserrat"/>
                <a:sym typeface="Montserrat"/>
              </a:rPr>
              <a:t>	- Verification des doublons</a:t>
            </a:r>
          </a:p>
          <a:p>
            <a:pPr marL="114300" indent="0">
              <a:buClr>
                <a:srgbClr val="999999"/>
              </a:buClr>
              <a:buNone/>
            </a:pPr>
            <a:r>
              <a:rPr lang="fr" i="1" dirty="0">
                <a:solidFill>
                  <a:srgbClr val="999999"/>
                </a:solidFill>
                <a:latin typeface="Montserrat"/>
                <a:sym typeface="Montserrat"/>
              </a:rPr>
              <a:t>	- Trouver les différentes erreurs</a:t>
            </a:r>
          </a:p>
          <a:p>
            <a:pPr marL="114300" indent="0">
              <a:buClr>
                <a:srgbClr val="999999"/>
              </a:buClr>
              <a:buNone/>
            </a:pPr>
            <a:r>
              <a:rPr lang="fr" i="1" dirty="0">
                <a:solidFill>
                  <a:srgbClr val="999999"/>
                </a:solidFill>
                <a:latin typeface="Montserrat"/>
                <a:sym typeface="Montserrat"/>
              </a:rPr>
              <a:t>	</a:t>
            </a:r>
          </a:p>
          <a:p>
            <a:pPr marL="114300" marR="0" lvl="0" indent="0" algn="l" rtl="0">
              <a:lnSpc>
                <a:spcPct val="115000"/>
              </a:lnSpc>
              <a:spcBef>
                <a:spcPts val="0"/>
              </a:spcBef>
              <a:spcAft>
                <a:spcPts val="0"/>
              </a:spcAft>
              <a:buClr>
                <a:srgbClr val="999999"/>
              </a:buClr>
              <a:buSzPts val="1800"/>
              <a:buNone/>
            </a:pPr>
            <a:endParaRPr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48689B52-34A2-1C32-EA14-B95642B0FDD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25283F5-22B2-96D7-9C3D-9A4C8FD475C3}"/>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startAt="2"/>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E1FFAD79-98A1-41C2-7DC5-5283F1C89D5D}"/>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D856E642-723A-E2D0-EC3D-0A6EB48A3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extLst>
      <p:ext uri="{BB962C8B-B14F-4D97-AF65-F5344CB8AC3E}">
        <p14:creationId xmlns:p14="http://schemas.microsoft.com/office/powerpoint/2010/main" val="351858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C4B140E8-0B17-0ECC-9DF1-3B65A8BD1CEB}"/>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4275CF73-FC27-4CEE-B3D7-A03D399C2294}"/>
              </a:ext>
            </a:extLst>
          </p:cNvPr>
          <p:cNvSpPr txBox="1">
            <a:spLocks noGrp="1"/>
          </p:cNvSpPr>
          <p:nvPr>
            <p:ph type="body" idx="1"/>
          </p:nvPr>
        </p:nvSpPr>
        <p:spPr>
          <a:xfrm>
            <a:off x="895525" y="1674500"/>
            <a:ext cx="8248475" cy="3416400"/>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endParaRPr lang="fr" i="1" dirty="0">
              <a:solidFill>
                <a:srgbClr val="999999"/>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i="1" dirty="0">
              <a:solidFill>
                <a:srgbClr val="999999"/>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3FD734F4-5281-66A3-F5DF-4E9D446FDA6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61993BA5-C475-9D7F-50A0-F5CA9718E035}"/>
              </a:ext>
            </a:extLst>
          </p:cNvPr>
          <p:cNvPicPr>
            <a:picLocks noChangeAspect="1"/>
          </p:cNvPicPr>
          <p:nvPr/>
        </p:nvPicPr>
        <p:blipFill>
          <a:blip r:embed="rId3"/>
          <a:stretch>
            <a:fillRect/>
          </a:stretch>
        </p:blipFill>
        <p:spPr>
          <a:xfrm>
            <a:off x="1330377" y="0"/>
            <a:ext cx="6483246" cy="5090900"/>
          </a:xfrm>
          <a:prstGeom prst="rect">
            <a:avLst/>
          </a:prstGeom>
        </p:spPr>
      </p:pic>
      <p:sp>
        <p:nvSpPr>
          <p:cNvPr id="2" name="Espace réservé du numéro de diapositive 1">
            <a:extLst>
              <a:ext uri="{FF2B5EF4-FFF2-40B4-BE49-F238E27FC236}">
                <a16:creationId xmlns:a16="http://schemas.microsoft.com/office/drawing/2014/main" id="{8FB83BF8-EB1B-BF36-922D-46B199172C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extLst>
      <p:ext uri="{BB962C8B-B14F-4D97-AF65-F5344CB8AC3E}">
        <p14:creationId xmlns:p14="http://schemas.microsoft.com/office/powerpoint/2010/main" val="7366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6D94E25-2994-F8D4-79E2-CC6908BB1127}"/>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BAC0B9E0-5B36-AEDB-1AA1-CBC6BFAA7120}"/>
              </a:ext>
            </a:extLst>
          </p:cNvPr>
          <p:cNvSpPr txBox="1">
            <a:spLocks noGrp="1"/>
          </p:cNvSpPr>
          <p:nvPr>
            <p:ph type="body" idx="1"/>
          </p:nvPr>
        </p:nvSpPr>
        <p:spPr>
          <a:xfrm>
            <a:off x="895525" y="1426886"/>
            <a:ext cx="8248475" cy="3617300"/>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FR" b="1" i="1" u="sng" dirty="0">
                <a:solidFill>
                  <a:schemeClr val="tx1"/>
                </a:solidFill>
                <a:latin typeface="Montserrat"/>
                <a:sym typeface="Montserrat"/>
              </a:rPr>
              <a:t>Traitements réalisés :</a:t>
            </a:r>
            <a:endParaRPr lang="fr-FR" i="1" dirty="0">
              <a:solidFill>
                <a:srgbClr val="999999"/>
              </a:solidFill>
              <a:latin typeface="Montserrat"/>
              <a:ea typeface="Montserrat"/>
              <a:cs typeface="Montserrat"/>
              <a:sym typeface="Montserrat"/>
            </a:endParaRPr>
          </a:p>
          <a:p>
            <a:pPr marL="914400" marR="0" lvl="1" indent="-317500" algn="l" rtl="0">
              <a:lnSpc>
                <a:spcPct val="115000"/>
              </a:lnSpc>
              <a:spcBef>
                <a:spcPts val="0"/>
              </a:spcBef>
              <a:spcAft>
                <a:spcPts val="0"/>
              </a:spcAft>
              <a:buClr>
                <a:srgbClr val="999999"/>
              </a:buClr>
              <a:buSzPts val="1400"/>
              <a:buFont typeface="Montserrat"/>
              <a:buChar char="○"/>
            </a:pPr>
            <a:r>
              <a:rPr lang="fr" sz="1600" i="1" dirty="0">
                <a:solidFill>
                  <a:srgbClr val="999999"/>
                </a:solidFill>
                <a:latin typeface="Montserrat"/>
                <a:ea typeface="Montserrat"/>
                <a:cs typeface="Montserrat"/>
                <a:sym typeface="Montserrat"/>
              </a:rPr>
              <a:t>Nettoyages des données (identification des différentes erreurs au niveau du stock,du prix,des colonnes ..)</a:t>
            </a:r>
            <a:endParaRPr sz="1600" i="1" dirty="0">
              <a:solidFill>
                <a:srgbClr val="999999"/>
              </a:solidFill>
              <a:latin typeface="Montserrat"/>
              <a:ea typeface="Montserrat"/>
              <a:cs typeface="Montserrat"/>
              <a:sym typeface="Montserrat"/>
            </a:endParaRPr>
          </a:p>
          <a:p>
            <a:pPr marL="914400" marR="0" lvl="1" indent="-317500" algn="l" rtl="0">
              <a:lnSpc>
                <a:spcPct val="115000"/>
              </a:lnSpc>
              <a:spcBef>
                <a:spcPts val="0"/>
              </a:spcBef>
              <a:spcAft>
                <a:spcPts val="0"/>
              </a:spcAft>
              <a:buClr>
                <a:srgbClr val="999999"/>
              </a:buClr>
              <a:buSzPts val="1400"/>
              <a:buFont typeface="Montserrat"/>
              <a:buChar char="○"/>
            </a:pPr>
            <a:r>
              <a:rPr lang="fr" sz="1600" i="1" dirty="0">
                <a:solidFill>
                  <a:srgbClr val="999999"/>
                </a:solidFill>
                <a:latin typeface="Montserrat"/>
                <a:ea typeface="Montserrat"/>
                <a:cs typeface="Montserrat"/>
                <a:sym typeface="Montserrat"/>
              </a:rPr>
              <a:t>Features engineering (agrégation des données,transformation des données)</a:t>
            </a:r>
            <a:endParaRPr sz="1600"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u="sng" dirty="0">
                <a:solidFill>
                  <a:schemeClr val="tx1"/>
                </a:solidFill>
                <a:latin typeface="Montserrat"/>
                <a:sym typeface="Montserrat"/>
              </a:rPr>
              <a:t>Difficultés rencontrées : </a:t>
            </a:r>
            <a:r>
              <a:rPr lang="fr" sz="1600" i="1" dirty="0">
                <a:solidFill>
                  <a:srgbClr val="999999"/>
                </a:solidFill>
                <a:latin typeface="Montserrat"/>
                <a:ea typeface="Montserrat"/>
                <a:cs typeface="Montserrat"/>
                <a:sym typeface="Montserrat"/>
              </a:rPr>
              <a:t>les colonnes ‘’Stock_status’’ et ‘’Stock_status2’’ ne sont pas égales</a:t>
            </a:r>
            <a:r>
              <a:rPr lang="fr" i="1" dirty="0">
                <a:solidFill>
                  <a:srgbClr val="999999"/>
                </a:solidFill>
                <a:latin typeface="Montserrat"/>
                <a:ea typeface="Montserrat"/>
                <a:cs typeface="Montserrat"/>
                <a:sym typeface="Montserrat"/>
              </a:rPr>
              <a:t>.</a:t>
            </a: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3E99E03F-DB91-7B4F-2CB2-66DC6BCE4E66}"/>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AA0FFC9-CDD6-A6A8-C40D-8CA748A150B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startAt="2"/>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1AE13105-E034-1ACD-436A-4C8EBDDC35B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591F8BAF-BF5C-CB9B-3DEB-A94F6D27609A}"/>
              </a:ext>
            </a:extLst>
          </p:cNvPr>
          <p:cNvPicPr>
            <a:picLocks noChangeAspect="1"/>
          </p:cNvPicPr>
          <p:nvPr/>
        </p:nvPicPr>
        <p:blipFill>
          <a:blip r:embed="rId3"/>
          <a:stretch>
            <a:fillRect/>
          </a:stretch>
        </p:blipFill>
        <p:spPr>
          <a:xfrm>
            <a:off x="0" y="3553516"/>
            <a:ext cx="9144001" cy="1654214"/>
          </a:xfrm>
          <a:prstGeom prst="rect">
            <a:avLst/>
          </a:prstGeom>
        </p:spPr>
      </p:pic>
      <p:sp>
        <p:nvSpPr>
          <p:cNvPr id="2" name="Espace réservé du numéro de diapositive 1">
            <a:extLst>
              <a:ext uri="{FF2B5EF4-FFF2-40B4-BE49-F238E27FC236}">
                <a16:creationId xmlns:a16="http://schemas.microsoft.com/office/drawing/2014/main" id="{1A7D6CE1-CF40-0BB2-CBD2-D4D2B2510E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26217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C286472-349C-07EE-8FEE-43C9362394C8}"/>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69B365B8-1D69-6DC7-E379-306EFA549510}"/>
              </a:ext>
            </a:extLst>
          </p:cNvPr>
          <p:cNvSpPr txBox="1">
            <a:spLocks noGrp="1"/>
          </p:cNvSpPr>
          <p:nvPr>
            <p:ph type="body" idx="1"/>
          </p:nvPr>
        </p:nvSpPr>
        <p:spPr>
          <a:xfrm>
            <a:off x="895525" y="1473600"/>
            <a:ext cx="8248475" cy="3617300"/>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FR" b="1" i="1" u="sng" dirty="0">
                <a:solidFill>
                  <a:schemeClr val="tx1"/>
                </a:solidFill>
                <a:latin typeface="Montserrat"/>
              </a:rPr>
              <a:t>Difficultés rencontrées : </a:t>
            </a:r>
            <a:r>
              <a:rPr lang="fr-FR" sz="1600" i="1" dirty="0">
                <a:solidFill>
                  <a:srgbClr val="999999"/>
                </a:solidFill>
                <a:latin typeface="Montserrat"/>
              </a:rPr>
              <a:t>les valeurs négatives dans la colonne ‘’</a:t>
            </a:r>
            <a:r>
              <a:rPr lang="fr-FR" sz="1600" i="1" dirty="0" err="1">
                <a:solidFill>
                  <a:srgbClr val="999999"/>
                </a:solidFill>
                <a:latin typeface="Montserrat"/>
              </a:rPr>
              <a:t>price</a:t>
            </a:r>
            <a:r>
              <a:rPr lang="fr-FR" sz="1600" i="1" dirty="0">
                <a:solidFill>
                  <a:srgbClr val="999999"/>
                </a:solidFill>
                <a:latin typeface="Montserrat"/>
              </a:rPr>
              <a:t>’’ (il y avait également certaines valeurs (3) qui étaient négatives dans la base de données).</a:t>
            </a:r>
            <a:endParaRPr lang="fr" sz="1600" i="1" dirty="0">
              <a:solidFill>
                <a:srgbClr val="999999"/>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7D87FEAB-C11A-4544-54D3-E16FD824D86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EFA25A8-3B92-AF67-7371-81DB5250B57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startAt="2"/>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1B6AE10-7D7F-7CAE-B7B1-C8322ACD52F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96AB4DD6-4F03-346D-1C24-92A7B1616194}"/>
              </a:ext>
            </a:extLst>
          </p:cNvPr>
          <p:cNvPicPr>
            <a:picLocks noChangeAspect="1"/>
          </p:cNvPicPr>
          <p:nvPr/>
        </p:nvPicPr>
        <p:blipFill>
          <a:blip r:embed="rId3"/>
          <a:stretch>
            <a:fillRect/>
          </a:stretch>
        </p:blipFill>
        <p:spPr>
          <a:xfrm>
            <a:off x="0" y="2453426"/>
            <a:ext cx="9144000" cy="2599750"/>
          </a:xfrm>
          <a:prstGeom prst="rect">
            <a:avLst/>
          </a:prstGeom>
        </p:spPr>
      </p:pic>
      <p:sp>
        <p:nvSpPr>
          <p:cNvPr id="2" name="Espace réservé du numéro de diapositive 1">
            <a:extLst>
              <a:ext uri="{FF2B5EF4-FFF2-40B4-BE49-F238E27FC236}">
                <a16:creationId xmlns:a16="http://schemas.microsoft.com/office/drawing/2014/main" id="{31E751A8-0DBD-6700-6E23-DEEEC80C6B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extLst>
      <p:ext uri="{BB962C8B-B14F-4D97-AF65-F5344CB8AC3E}">
        <p14:creationId xmlns:p14="http://schemas.microsoft.com/office/powerpoint/2010/main" val="389635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1B2186A3-E045-B7FE-D8D1-EB228D96233E}"/>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E28FF6F8-ECDF-AA05-DB99-A33E977722EF}"/>
              </a:ext>
            </a:extLst>
          </p:cNvPr>
          <p:cNvSpPr txBox="1">
            <a:spLocks noGrp="1"/>
          </p:cNvSpPr>
          <p:nvPr>
            <p:ph type="body" idx="1"/>
          </p:nvPr>
        </p:nvSpPr>
        <p:spPr>
          <a:xfrm>
            <a:off x="895525" y="1473600"/>
            <a:ext cx="8248475" cy="3617300"/>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 b="1" i="1" u="sng" dirty="0">
                <a:solidFill>
                  <a:schemeClr val="tx1"/>
                </a:solidFill>
                <a:latin typeface="Montserrat"/>
                <a:sym typeface="Montserrat"/>
              </a:rPr>
              <a:t>Difficultés rencontrées :</a:t>
            </a:r>
            <a:r>
              <a:rPr lang="fr-FR" b="1" i="1" u="sng" dirty="0">
                <a:solidFill>
                  <a:schemeClr val="tx1"/>
                </a:solidFill>
                <a:latin typeface="Montserrat"/>
                <a:sym typeface="Montserrat"/>
              </a:rPr>
              <a:t> </a:t>
            </a:r>
            <a:r>
              <a:rPr lang="fr-FR" i="1" dirty="0">
                <a:solidFill>
                  <a:srgbClr val="999999"/>
                </a:solidFill>
                <a:latin typeface="Montserrat"/>
              </a:rPr>
              <a:t>les valeurs négatives dans la colonne ‘’</a:t>
            </a:r>
            <a:r>
              <a:rPr lang="fr-FR" i="1" dirty="0" err="1">
                <a:solidFill>
                  <a:srgbClr val="999999"/>
                </a:solidFill>
                <a:latin typeface="Montserrat"/>
              </a:rPr>
              <a:t>stock_quantity</a:t>
            </a:r>
            <a:r>
              <a:rPr lang="fr-FR" i="1" dirty="0">
                <a:solidFill>
                  <a:srgbClr val="999999"/>
                </a:solidFill>
                <a:latin typeface="Montserrat"/>
              </a:rPr>
              <a:t>’’ Il y avait quelques lignes avec des valeurs négatives. J’ai remplacé ses valeurs nulles par 0 </a:t>
            </a:r>
          </a:p>
          <a:p>
            <a:pPr marL="114300" indent="0">
              <a:buClr>
                <a:srgbClr val="999999"/>
              </a:buClr>
              <a:buNone/>
            </a:pPr>
            <a:endParaRPr lang="fr" i="1" dirty="0">
              <a:solidFill>
                <a:srgbClr val="999999"/>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1C54D0A5-A062-60B6-2805-53401A1D856B}"/>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BFF32229-6C3F-FFEF-D6B5-9A7991E53961}"/>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startAt="2"/>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69CB5BC5-22AF-626D-2B8A-EE89C610F52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E8B0E320-43C3-666D-F51D-F221723349BD}"/>
              </a:ext>
            </a:extLst>
          </p:cNvPr>
          <p:cNvPicPr>
            <a:picLocks noChangeAspect="1"/>
          </p:cNvPicPr>
          <p:nvPr/>
        </p:nvPicPr>
        <p:blipFill>
          <a:blip r:embed="rId3"/>
          <a:stretch>
            <a:fillRect/>
          </a:stretch>
        </p:blipFill>
        <p:spPr>
          <a:xfrm>
            <a:off x="0" y="2571750"/>
            <a:ext cx="9144000" cy="2571749"/>
          </a:xfrm>
          <a:prstGeom prst="rect">
            <a:avLst/>
          </a:prstGeom>
        </p:spPr>
      </p:pic>
      <p:sp>
        <p:nvSpPr>
          <p:cNvPr id="2" name="Espace réservé du numéro de diapositive 1">
            <a:extLst>
              <a:ext uri="{FF2B5EF4-FFF2-40B4-BE49-F238E27FC236}">
                <a16:creationId xmlns:a16="http://schemas.microsoft.com/office/drawing/2014/main" id="{1C904336-32D0-669A-1EF5-5C5BE8AAB8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extLst>
      <p:ext uri="{BB962C8B-B14F-4D97-AF65-F5344CB8AC3E}">
        <p14:creationId xmlns:p14="http://schemas.microsoft.com/office/powerpoint/2010/main" val="9393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Titre 4">
            <a:extLst>
              <a:ext uri="{FF2B5EF4-FFF2-40B4-BE49-F238E27FC236}">
                <a16:creationId xmlns:a16="http://schemas.microsoft.com/office/drawing/2014/main" id="{559C8D9E-5673-E1B1-A48E-FF7375BA1686}"/>
              </a:ext>
            </a:extLst>
          </p:cNvPr>
          <p:cNvSpPr>
            <a:spLocks noGrp="1"/>
          </p:cNvSpPr>
          <p:nvPr>
            <p:ph type="title"/>
          </p:nvPr>
        </p:nvSpPr>
        <p:spPr/>
        <p:txBody>
          <a:bodyPr>
            <a:normAutofit fontScale="90000"/>
          </a:bodyPr>
          <a:lstStyle/>
          <a:p>
            <a:endParaRPr lang="fr-FR"/>
          </a:p>
        </p:txBody>
      </p:sp>
      <p:sp>
        <p:nvSpPr>
          <p:cNvPr id="71" name="Google Shape;71;p5"/>
          <p:cNvSpPr txBox="1">
            <a:spLocks noGrp="1"/>
          </p:cNvSpPr>
          <p:nvPr>
            <p:ph type="body" idx="1"/>
          </p:nvPr>
        </p:nvSpPr>
        <p:spPr>
          <a:xfrm>
            <a:off x="53788" y="1152475"/>
            <a:ext cx="4257812" cy="341639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 b="1" i="1" u="sng" dirty="0">
                <a:solidFill>
                  <a:schemeClr val="tx1"/>
                </a:solidFill>
                <a:latin typeface="Montserrat"/>
                <a:sym typeface="Montserrat"/>
              </a:rPr>
              <a:t>Fusion des fichier df_erp et df_liaison :</a:t>
            </a:r>
            <a:r>
              <a:rPr lang="fr" dirty="0">
                <a:solidFill>
                  <a:schemeClr val="tx1"/>
                </a:solidFill>
                <a:latin typeface="Montserrat"/>
                <a:sym typeface="Montserrat"/>
              </a:rPr>
              <a:t> </a:t>
            </a:r>
          </a:p>
          <a:p>
            <a:pPr marL="457200" marR="0" lvl="0" indent="-342900" algn="l" rtl="0">
              <a:lnSpc>
                <a:spcPct val="115000"/>
              </a:lnSpc>
              <a:spcBef>
                <a:spcPts val="0"/>
              </a:spcBef>
              <a:spcAft>
                <a:spcPts val="0"/>
              </a:spcAft>
              <a:buClr>
                <a:srgbClr val="999999"/>
              </a:buClr>
              <a:buSzPts val="1800"/>
              <a:buFont typeface="Montserrat"/>
              <a:buChar char="●"/>
            </a:pPr>
            <a:endParaRPr lang="fr" b="1" i="1" u="sng"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b="1" i="1" u="sng"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b="1" i="1" u="sng" dirty="0">
              <a:solidFill>
                <a:schemeClr val="tx1"/>
              </a:solidFill>
              <a:latin typeface="Montserrat"/>
              <a:sym typeface="Montserrat"/>
            </a:endParaRPr>
          </a:p>
          <a:p>
            <a:pPr marL="114300" lvl="0" indent="0" algn="l" rtl="0">
              <a:lnSpc>
                <a:spcPct val="115000"/>
              </a:lnSpc>
              <a:spcBef>
                <a:spcPts val="0"/>
              </a:spcBef>
              <a:spcAft>
                <a:spcPts val="0"/>
              </a:spcAft>
              <a:buClr>
                <a:srgbClr val="434343"/>
              </a:buClr>
              <a:buSzPts val="1800"/>
              <a:buNone/>
            </a:pPr>
            <a:endParaRPr dirty="0">
              <a:solidFill>
                <a:srgbClr val="434343"/>
              </a:solidFill>
              <a:latin typeface="Montserrat"/>
              <a:ea typeface="Montserrat"/>
              <a:cs typeface="Montserrat"/>
              <a:sym typeface="Montserrat"/>
            </a:endParaRPr>
          </a:p>
        </p:txBody>
      </p:sp>
      <p:sp>
        <p:nvSpPr>
          <p:cNvPr id="6" name="Espace réservé du texte 5">
            <a:extLst>
              <a:ext uri="{FF2B5EF4-FFF2-40B4-BE49-F238E27FC236}">
                <a16:creationId xmlns:a16="http://schemas.microsoft.com/office/drawing/2014/main" id="{09998ADF-AD66-5B1B-F274-266BF2421C5A}"/>
              </a:ext>
            </a:extLst>
          </p:cNvPr>
          <p:cNvSpPr>
            <a:spLocks noGrp="1"/>
          </p:cNvSpPr>
          <p:nvPr>
            <p:ph type="body" idx="2"/>
          </p:nvPr>
        </p:nvSpPr>
        <p:spPr>
          <a:xfrm>
            <a:off x="4487476" y="1152475"/>
            <a:ext cx="4602736" cy="3416400"/>
          </a:xfrm>
        </p:spPr>
        <p:txBody>
          <a:bodyPr/>
          <a:lstStyle/>
          <a:p>
            <a:r>
              <a:rPr lang="fr" b="1" i="1" u="sng" dirty="0">
                <a:solidFill>
                  <a:schemeClr val="tx1"/>
                </a:solidFill>
                <a:latin typeface="Montserrat"/>
                <a:sym typeface="Montserrat"/>
              </a:rPr>
              <a:t>Fusion des fichier df_merge et df_web :</a:t>
            </a:r>
            <a:r>
              <a:rPr lang="fr" dirty="0">
                <a:solidFill>
                  <a:schemeClr val="tx1"/>
                </a:solidFill>
                <a:latin typeface="Montserrat"/>
                <a:sym typeface="Montserrat"/>
              </a:rPr>
              <a:t> </a:t>
            </a:r>
          </a:p>
          <a:p>
            <a:pPr marL="139700" indent="0">
              <a:buNone/>
            </a:pPr>
            <a:endParaRPr lang="fr-FR" dirty="0"/>
          </a:p>
        </p:txBody>
      </p:sp>
      <p:sp>
        <p:nvSpPr>
          <p:cNvPr id="72" name="Google Shape;72;p5"/>
          <p:cNvSpPr/>
          <p:nvPr/>
        </p:nvSpPr>
        <p:spPr>
          <a:xfrm>
            <a:off x="0" y="0"/>
            <a:ext cx="9144000" cy="1152475"/>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514350" marR="0" lvl="0" indent="-514350" algn="l" rtl="0">
              <a:lnSpc>
                <a:spcPct val="100000"/>
              </a:lnSpc>
              <a:spcBef>
                <a:spcPts val="0"/>
              </a:spcBef>
              <a:spcAft>
                <a:spcPts val="0"/>
              </a:spcAft>
              <a:buClr>
                <a:schemeClr val="bg1"/>
              </a:buClr>
              <a:buSzPts val="2500"/>
              <a:buFont typeface="+mj-lt"/>
              <a:buAutoNum type="romanUcPeriod" startAt="3"/>
            </a:pPr>
            <a:r>
              <a:rPr lang="fr" sz="2500" b="0" i="0" u="none" strike="noStrike" cap="none" dirty="0">
                <a:solidFill>
                  <a:srgbClr val="F3F3F3"/>
                </a:solidFill>
                <a:latin typeface="Montserrat"/>
                <a:ea typeface="Montserrat"/>
                <a:cs typeface="Montserrat"/>
                <a:sym typeface="Montserrat"/>
              </a:rPr>
              <a:t>Fusion des données</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6676A0FF-9EA6-95DB-4201-FBFE65543EAD}"/>
              </a:ext>
            </a:extLst>
          </p:cNvPr>
          <p:cNvPicPr>
            <a:picLocks noChangeAspect="1"/>
          </p:cNvPicPr>
          <p:nvPr/>
        </p:nvPicPr>
        <p:blipFill>
          <a:blip r:embed="rId3"/>
          <a:stretch>
            <a:fillRect/>
          </a:stretch>
        </p:blipFill>
        <p:spPr>
          <a:xfrm>
            <a:off x="257869" y="1511300"/>
            <a:ext cx="3849649" cy="3575049"/>
          </a:xfrm>
          <a:prstGeom prst="rect">
            <a:avLst/>
          </a:prstGeom>
        </p:spPr>
      </p:pic>
      <p:pic>
        <p:nvPicPr>
          <p:cNvPr id="9" name="Image 8">
            <a:extLst>
              <a:ext uri="{FF2B5EF4-FFF2-40B4-BE49-F238E27FC236}">
                <a16:creationId xmlns:a16="http://schemas.microsoft.com/office/drawing/2014/main" id="{DCA591FC-F936-1A9E-771F-E86D94A38C71}"/>
              </a:ext>
            </a:extLst>
          </p:cNvPr>
          <p:cNvPicPr>
            <a:picLocks noChangeAspect="1"/>
          </p:cNvPicPr>
          <p:nvPr/>
        </p:nvPicPr>
        <p:blipFill>
          <a:blip r:embed="rId4"/>
          <a:stretch>
            <a:fillRect/>
          </a:stretch>
        </p:blipFill>
        <p:spPr>
          <a:xfrm>
            <a:off x="4311599" y="1511301"/>
            <a:ext cx="4778613" cy="3530599"/>
          </a:xfrm>
          <a:prstGeom prst="rect">
            <a:avLst/>
          </a:prstGeom>
        </p:spPr>
      </p:pic>
      <p:sp>
        <p:nvSpPr>
          <p:cNvPr id="2" name="Espace réservé du numéro de diapositive 1">
            <a:extLst>
              <a:ext uri="{FF2B5EF4-FFF2-40B4-BE49-F238E27FC236}">
                <a16:creationId xmlns:a16="http://schemas.microsoft.com/office/drawing/2014/main" id="{9821311D-DED9-93AE-1989-F12050A076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14614</TotalTime>
  <Words>977</Words>
  <Application>Microsoft Office PowerPoint</Application>
  <PresentationFormat>Affichage à l'écran (16:9)</PresentationFormat>
  <Paragraphs>137</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Montserrat</vt:lpstr>
      <vt:lpstr>Courier New</vt:lpstr>
      <vt:lpstr>Arial</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Administrateur</dc:creator>
  <cp:lastModifiedBy>Christal WESCOTT</cp:lastModifiedBy>
  <cp:revision>53</cp:revision>
  <dcterms:modified xsi:type="dcterms:W3CDTF">2025-03-03T21:45:40Z</dcterms:modified>
</cp:coreProperties>
</file>