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9"/>
  </p:notesMasterIdLst>
  <p:sldIdLst>
    <p:sldId id="256" r:id="rId2"/>
    <p:sldId id="257" r:id="rId3"/>
    <p:sldId id="258" r:id="rId4"/>
    <p:sldId id="259" r:id="rId5"/>
    <p:sldId id="268" r:id="rId6"/>
    <p:sldId id="260" r:id="rId7"/>
    <p:sldId id="261" r:id="rId8"/>
    <p:sldId id="262" r:id="rId9"/>
    <p:sldId id="263" r:id="rId10"/>
    <p:sldId id="269" r:id="rId11"/>
    <p:sldId id="270" r:id="rId12"/>
    <p:sldId id="273" r:id="rId13"/>
    <p:sldId id="271" r:id="rId14"/>
    <p:sldId id="265" r:id="rId15"/>
    <p:sldId id="266" r:id="rId16"/>
    <p:sldId id="272" r:id="rId17"/>
    <p:sldId id="267" r:id="rId18"/>
  </p:sldIdLst>
  <p:sldSz cx="12192000" cy="6858000"/>
  <p:notesSz cx="6858000" cy="9144000"/>
  <p:embeddedFontLst>
    <p:embeddedFont>
      <p:font typeface="Garamond" panose="02020404030301010803" pitchFamily="18" charset="0"/>
      <p:regular r:id="rId20"/>
      <p:bold r:id="rId21"/>
      <p:italic r:id="rId22"/>
    </p:embeddedFont>
    <p:embeddedFont>
      <p:font typeface="Montserrat" panose="00000500000000000000" pitchFamily="2" charset="0"/>
      <p:regular r:id="rId23"/>
      <p:bold r:id="rId24"/>
      <p:italic r:id="rId25"/>
      <p:boldItalic r:id="rId26"/>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8799B23B-EC83-4686-B30A-512413B5E67A}" styleName="Style léger 3 - Accentuation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90" d="100"/>
          <a:sy n="90" d="100"/>
        </p:scale>
        <p:origin x="370" y="-2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a:extLst>
            <a:ext uri="{FF2B5EF4-FFF2-40B4-BE49-F238E27FC236}">
              <a16:creationId xmlns:a16="http://schemas.microsoft.com/office/drawing/2014/main" id="{E1C16AFC-3CDD-1E17-66AF-04DEE7991EBE}"/>
            </a:ext>
          </a:extLst>
        </p:cNvPr>
        <p:cNvGrpSpPr/>
        <p:nvPr/>
      </p:nvGrpSpPr>
      <p:grpSpPr>
        <a:xfrm>
          <a:off x="0" y="0"/>
          <a:ext cx="0" cy="0"/>
          <a:chOff x="0" y="0"/>
          <a:chExt cx="0" cy="0"/>
        </a:xfrm>
      </p:grpSpPr>
      <p:sp>
        <p:nvSpPr>
          <p:cNvPr id="123" name="Google Shape;123;g250970d574d_0_0:notes">
            <a:extLst>
              <a:ext uri="{FF2B5EF4-FFF2-40B4-BE49-F238E27FC236}">
                <a16:creationId xmlns:a16="http://schemas.microsoft.com/office/drawing/2014/main" id="{EAA24BEC-D087-8118-DFBA-AE1091571237}"/>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4" name="Google Shape;124;g250970d574d_0_0:notes">
            <a:extLst>
              <a:ext uri="{FF2B5EF4-FFF2-40B4-BE49-F238E27FC236}">
                <a16:creationId xmlns:a16="http://schemas.microsoft.com/office/drawing/2014/main" id="{251F11F3-46EF-6D3F-910D-3FEE3D48094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428497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a:extLst>
            <a:ext uri="{FF2B5EF4-FFF2-40B4-BE49-F238E27FC236}">
              <a16:creationId xmlns:a16="http://schemas.microsoft.com/office/drawing/2014/main" id="{75893EF1-EDA4-C66D-1A39-7A46F9BF9F93}"/>
            </a:ext>
          </a:extLst>
        </p:cNvPr>
        <p:cNvGrpSpPr/>
        <p:nvPr/>
      </p:nvGrpSpPr>
      <p:grpSpPr>
        <a:xfrm>
          <a:off x="0" y="0"/>
          <a:ext cx="0" cy="0"/>
          <a:chOff x="0" y="0"/>
          <a:chExt cx="0" cy="0"/>
        </a:xfrm>
      </p:grpSpPr>
      <p:sp>
        <p:nvSpPr>
          <p:cNvPr id="129" name="Google Shape;129;p9:notes">
            <a:extLst>
              <a:ext uri="{FF2B5EF4-FFF2-40B4-BE49-F238E27FC236}">
                <a16:creationId xmlns:a16="http://schemas.microsoft.com/office/drawing/2014/main" id="{462D875F-EB37-0400-4B2E-0D8006A1F163}"/>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fr-FR" dirty="0"/>
              <a:t>Un </a:t>
            </a:r>
            <a:r>
              <a:rPr lang="fr-FR" b="1" dirty="0"/>
              <a:t>référentiel</a:t>
            </a:r>
            <a:r>
              <a:rPr lang="fr-FR" dirty="0"/>
              <a:t>, dans ce contexte, c’est un </a:t>
            </a:r>
            <a:r>
              <a:rPr lang="fr-FR" b="1" dirty="0"/>
              <a:t>ensemble de normes, règles ou bonnes pratiques</a:t>
            </a:r>
            <a:r>
              <a:rPr lang="fr-FR" dirty="0"/>
              <a:t> à suivre pour concevoir un site web de qualité.</a:t>
            </a:r>
          </a:p>
          <a:p>
            <a:pPr marL="0" lvl="0" indent="0" algn="l" rtl="0">
              <a:lnSpc>
                <a:spcPct val="100000"/>
              </a:lnSpc>
              <a:spcBef>
                <a:spcPts val="0"/>
              </a:spcBef>
              <a:spcAft>
                <a:spcPts val="0"/>
              </a:spcAft>
              <a:buSzPts val="1100"/>
              <a:buNone/>
            </a:pPr>
            <a:r>
              <a:rPr lang="fr-FR" dirty="0"/>
              <a:t>Les </a:t>
            </a:r>
            <a:r>
              <a:rPr lang="fr-FR" b="1" dirty="0"/>
              <a:t>normes W3C (World Wide Web Consortium)</a:t>
            </a:r>
            <a:r>
              <a:rPr lang="fr-FR" dirty="0"/>
              <a:t> sont des </a:t>
            </a:r>
            <a:r>
              <a:rPr lang="fr-FR" b="1" dirty="0"/>
              <a:t>standards internationaux</a:t>
            </a:r>
            <a:r>
              <a:rPr lang="fr-FR" dirty="0"/>
              <a:t> pour le web.</a:t>
            </a:r>
            <a:br>
              <a:rPr lang="fr-FR" dirty="0"/>
            </a:br>
            <a:r>
              <a:rPr lang="fr-FR" dirty="0"/>
              <a:t>Le W3C a publié les </a:t>
            </a:r>
            <a:r>
              <a:rPr lang="fr-FR" b="1" dirty="0"/>
              <a:t>WCAG (Web Content </a:t>
            </a:r>
            <a:r>
              <a:rPr lang="fr-FR" b="1" dirty="0" err="1"/>
              <a:t>Accessibility</a:t>
            </a:r>
            <a:r>
              <a:rPr lang="fr-FR" b="1" dirty="0"/>
              <a:t> Guidelines)</a:t>
            </a:r>
            <a:r>
              <a:rPr lang="fr-FR" dirty="0"/>
              <a:t>, qui indiquent </a:t>
            </a:r>
            <a:r>
              <a:rPr lang="fr-FR" b="1" dirty="0"/>
              <a:t>comment rendre un site accessible</a:t>
            </a:r>
            <a:r>
              <a:rPr lang="fr-FR" dirty="0"/>
              <a:t>.</a:t>
            </a:r>
            <a:endParaRPr dirty="0"/>
          </a:p>
        </p:txBody>
      </p:sp>
      <p:sp>
        <p:nvSpPr>
          <p:cNvPr id="130" name="Google Shape;130;p9:notes">
            <a:extLst>
              <a:ext uri="{FF2B5EF4-FFF2-40B4-BE49-F238E27FC236}">
                <a16:creationId xmlns:a16="http://schemas.microsoft.com/office/drawing/2014/main" id="{ACE26BBA-D7B9-5907-4455-006D0267FEA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535974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a:extLst>
            <a:ext uri="{FF2B5EF4-FFF2-40B4-BE49-F238E27FC236}">
              <a16:creationId xmlns:a16="http://schemas.microsoft.com/office/drawing/2014/main" id="{4DF24590-2E0E-8843-0EBE-4E1D787D6FD6}"/>
            </a:ext>
          </a:extLst>
        </p:cNvPr>
        <p:cNvGrpSpPr/>
        <p:nvPr/>
      </p:nvGrpSpPr>
      <p:grpSpPr>
        <a:xfrm>
          <a:off x="0" y="0"/>
          <a:ext cx="0" cy="0"/>
          <a:chOff x="0" y="0"/>
          <a:chExt cx="0" cy="0"/>
        </a:xfrm>
      </p:grpSpPr>
      <p:sp>
        <p:nvSpPr>
          <p:cNvPr id="129" name="Google Shape;129;p9:notes">
            <a:extLst>
              <a:ext uri="{FF2B5EF4-FFF2-40B4-BE49-F238E27FC236}">
                <a16:creationId xmlns:a16="http://schemas.microsoft.com/office/drawing/2014/main" id="{55DBACEC-2465-A320-B1FA-A8AC744BE5D0}"/>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fr-FR" dirty="0"/>
              <a:t>Un </a:t>
            </a:r>
            <a:r>
              <a:rPr lang="fr-FR" b="1" dirty="0"/>
              <a:t>référentiel</a:t>
            </a:r>
            <a:r>
              <a:rPr lang="fr-FR" dirty="0"/>
              <a:t>, dans ce contexte, c’est un </a:t>
            </a:r>
            <a:r>
              <a:rPr lang="fr-FR" b="1" dirty="0"/>
              <a:t>ensemble de normes, règles ou bonnes pratiques</a:t>
            </a:r>
            <a:r>
              <a:rPr lang="fr-FR" dirty="0"/>
              <a:t> à suivre pour concevoir un site web de qualité.</a:t>
            </a:r>
          </a:p>
          <a:p>
            <a:pPr marL="0" lvl="0" indent="0" algn="l" rtl="0">
              <a:lnSpc>
                <a:spcPct val="100000"/>
              </a:lnSpc>
              <a:spcBef>
                <a:spcPts val="0"/>
              </a:spcBef>
              <a:spcAft>
                <a:spcPts val="0"/>
              </a:spcAft>
              <a:buSzPts val="1100"/>
              <a:buNone/>
            </a:pPr>
            <a:r>
              <a:rPr lang="fr-FR" dirty="0"/>
              <a:t>Les </a:t>
            </a:r>
            <a:r>
              <a:rPr lang="fr-FR" b="1" dirty="0"/>
              <a:t>normes W3C (World Wide Web Consortium)</a:t>
            </a:r>
            <a:r>
              <a:rPr lang="fr-FR" dirty="0"/>
              <a:t> sont des </a:t>
            </a:r>
            <a:r>
              <a:rPr lang="fr-FR" b="1" dirty="0"/>
              <a:t>standards internationaux</a:t>
            </a:r>
            <a:r>
              <a:rPr lang="fr-FR" dirty="0"/>
              <a:t> pour le web.</a:t>
            </a:r>
            <a:br>
              <a:rPr lang="fr-FR" dirty="0"/>
            </a:br>
            <a:r>
              <a:rPr lang="fr-FR" dirty="0"/>
              <a:t>Le W3C a publié les </a:t>
            </a:r>
            <a:r>
              <a:rPr lang="fr-FR" b="1" dirty="0"/>
              <a:t>WCAG (Web Content </a:t>
            </a:r>
            <a:r>
              <a:rPr lang="fr-FR" b="1" dirty="0" err="1"/>
              <a:t>Accessibility</a:t>
            </a:r>
            <a:r>
              <a:rPr lang="fr-FR" b="1" dirty="0"/>
              <a:t> Guidelines)</a:t>
            </a:r>
            <a:r>
              <a:rPr lang="fr-FR" dirty="0"/>
              <a:t>, qui indiquent </a:t>
            </a:r>
            <a:r>
              <a:rPr lang="fr-FR" b="1" dirty="0"/>
              <a:t>comment rendre un site accessible</a:t>
            </a:r>
            <a:r>
              <a:rPr lang="fr-FR" dirty="0"/>
              <a:t>.</a:t>
            </a:r>
            <a:endParaRPr dirty="0"/>
          </a:p>
        </p:txBody>
      </p:sp>
      <p:sp>
        <p:nvSpPr>
          <p:cNvPr id="130" name="Google Shape;130;p9:notes">
            <a:extLst>
              <a:ext uri="{FF2B5EF4-FFF2-40B4-BE49-F238E27FC236}">
                <a16:creationId xmlns:a16="http://schemas.microsoft.com/office/drawing/2014/main" id="{6FDBF63F-6E8D-3145-6186-3AF035E7D76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044032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a:extLst>
            <a:ext uri="{FF2B5EF4-FFF2-40B4-BE49-F238E27FC236}">
              <a16:creationId xmlns:a16="http://schemas.microsoft.com/office/drawing/2014/main" id="{31883760-1AF2-BAF0-0842-C7DB6AC20334}"/>
            </a:ext>
          </a:extLst>
        </p:cNvPr>
        <p:cNvGrpSpPr/>
        <p:nvPr/>
      </p:nvGrpSpPr>
      <p:grpSpPr>
        <a:xfrm>
          <a:off x="0" y="0"/>
          <a:ext cx="0" cy="0"/>
          <a:chOff x="0" y="0"/>
          <a:chExt cx="0" cy="0"/>
        </a:xfrm>
      </p:grpSpPr>
      <p:sp>
        <p:nvSpPr>
          <p:cNvPr id="129" name="Google Shape;129;p9:notes">
            <a:extLst>
              <a:ext uri="{FF2B5EF4-FFF2-40B4-BE49-F238E27FC236}">
                <a16:creationId xmlns:a16="http://schemas.microsoft.com/office/drawing/2014/main" id="{83F4D917-17BF-682F-40BA-A93D6C88A232}"/>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fr-FR" dirty="0"/>
              <a:t>Un </a:t>
            </a:r>
            <a:r>
              <a:rPr lang="fr-FR" b="1" dirty="0"/>
              <a:t>référentiel</a:t>
            </a:r>
            <a:r>
              <a:rPr lang="fr-FR" dirty="0"/>
              <a:t>, dans ce contexte, c’est un </a:t>
            </a:r>
            <a:r>
              <a:rPr lang="fr-FR" b="1" dirty="0"/>
              <a:t>ensemble de normes, règles ou bonnes pratiques</a:t>
            </a:r>
            <a:r>
              <a:rPr lang="fr-FR" dirty="0"/>
              <a:t> à suivre pour concevoir un site web de qualité.</a:t>
            </a:r>
          </a:p>
          <a:p>
            <a:pPr marL="0" lvl="0" indent="0" algn="l" rtl="0">
              <a:lnSpc>
                <a:spcPct val="100000"/>
              </a:lnSpc>
              <a:spcBef>
                <a:spcPts val="0"/>
              </a:spcBef>
              <a:spcAft>
                <a:spcPts val="0"/>
              </a:spcAft>
              <a:buSzPts val="1100"/>
              <a:buNone/>
            </a:pPr>
            <a:r>
              <a:rPr lang="fr-FR" dirty="0"/>
              <a:t>Les </a:t>
            </a:r>
            <a:r>
              <a:rPr lang="fr-FR" b="1" dirty="0"/>
              <a:t>normes W3C (World Wide Web Consortium)</a:t>
            </a:r>
            <a:r>
              <a:rPr lang="fr-FR" dirty="0"/>
              <a:t> sont des </a:t>
            </a:r>
            <a:r>
              <a:rPr lang="fr-FR" b="1" dirty="0"/>
              <a:t>standards internationaux</a:t>
            </a:r>
            <a:r>
              <a:rPr lang="fr-FR" dirty="0"/>
              <a:t> pour le web.</a:t>
            </a:r>
            <a:br>
              <a:rPr lang="fr-FR" dirty="0"/>
            </a:br>
            <a:r>
              <a:rPr lang="fr-FR" dirty="0"/>
              <a:t>Le W3C a publié les </a:t>
            </a:r>
            <a:r>
              <a:rPr lang="fr-FR" b="1" dirty="0"/>
              <a:t>WCAG (Web Content </a:t>
            </a:r>
            <a:r>
              <a:rPr lang="fr-FR" b="1" dirty="0" err="1"/>
              <a:t>Accessibility</a:t>
            </a:r>
            <a:r>
              <a:rPr lang="fr-FR" b="1" dirty="0"/>
              <a:t> Guidelines)</a:t>
            </a:r>
            <a:r>
              <a:rPr lang="fr-FR" dirty="0"/>
              <a:t>, qui indiquent </a:t>
            </a:r>
            <a:r>
              <a:rPr lang="fr-FR" b="1" dirty="0"/>
              <a:t>comment rendre un site accessible</a:t>
            </a:r>
            <a:r>
              <a:rPr lang="fr-FR" dirty="0"/>
              <a:t>.</a:t>
            </a:r>
          </a:p>
          <a:p>
            <a:r>
              <a:rPr lang="fr-FR" b="1" dirty="0"/>
              <a:t>SEO : Balisage sémantique</a:t>
            </a:r>
          </a:p>
          <a:p>
            <a:r>
              <a:rPr lang="fr-FR" b="1" dirty="0"/>
              <a:t>SEO</a:t>
            </a:r>
            <a:r>
              <a:rPr lang="fr-FR" dirty="0"/>
              <a:t> signifie </a:t>
            </a:r>
            <a:r>
              <a:rPr lang="fr-FR" b="1" dirty="0" err="1"/>
              <a:t>Search</a:t>
            </a:r>
            <a:r>
              <a:rPr lang="fr-FR" b="1" dirty="0"/>
              <a:t> Engine </a:t>
            </a:r>
            <a:r>
              <a:rPr lang="fr-FR" b="1" dirty="0" err="1"/>
              <a:t>Optimization</a:t>
            </a:r>
            <a:r>
              <a:rPr lang="fr-FR" dirty="0"/>
              <a:t> (référencement naturel), c’est-à-dire </a:t>
            </a:r>
            <a:r>
              <a:rPr lang="fr-FR" b="1" dirty="0"/>
              <a:t>optimiser un site pour qu’il soit bien positionné dans les moteurs de recherche (comme Google)</a:t>
            </a:r>
            <a:r>
              <a:rPr lang="fr-FR" dirty="0"/>
              <a:t>.</a:t>
            </a:r>
          </a:p>
          <a:p>
            <a:pPr marL="0" lvl="0" indent="0" algn="l" rtl="0">
              <a:lnSpc>
                <a:spcPct val="100000"/>
              </a:lnSpc>
              <a:spcBef>
                <a:spcPts val="0"/>
              </a:spcBef>
              <a:spcAft>
                <a:spcPts val="0"/>
              </a:spcAft>
              <a:buSzPts val="1100"/>
              <a:buNone/>
            </a:pPr>
            <a:endParaRPr dirty="0"/>
          </a:p>
        </p:txBody>
      </p:sp>
      <p:sp>
        <p:nvSpPr>
          <p:cNvPr id="130" name="Google Shape;130;p9:notes">
            <a:extLst>
              <a:ext uri="{FF2B5EF4-FFF2-40B4-BE49-F238E27FC236}">
                <a16:creationId xmlns:a16="http://schemas.microsoft.com/office/drawing/2014/main" id="{C3F2898D-478E-7D8F-253C-1F9E5901513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973469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f49030727e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6" name="Google Shape;136;gf49030727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a:extLst>
            <a:ext uri="{FF2B5EF4-FFF2-40B4-BE49-F238E27FC236}">
              <a16:creationId xmlns:a16="http://schemas.microsoft.com/office/drawing/2014/main" id="{DA4F203D-B1E7-4D8D-0426-C75D95C5DD6B}"/>
            </a:ext>
          </a:extLst>
        </p:cNvPr>
        <p:cNvGrpSpPr/>
        <p:nvPr/>
      </p:nvGrpSpPr>
      <p:grpSpPr>
        <a:xfrm>
          <a:off x="0" y="0"/>
          <a:ext cx="0" cy="0"/>
          <a:chOff x="0" y="0"/>
          <a:chExt cx="0" cy="0"/>
        </a:xfrm>
      </p:grpSpPr>
      <p:sp>
        <p:nvSpPr>
          <p:cNvPr id="147" name="Google Shape;147;p11:notes">
            <a:extLst>
              <a:ext uri="{FF2B5EF4-FFF2-40B4-BE49-F238E27FC236}">
                <a16:creationId xmlns:a16="http://schemas.microsoft.com/office/drawing/2014/main" id="{E014A7DD-A571-2D57-1312-6FFBFF41CB31}"/>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8" name="Google Shape;148;p11:notes">
            <a:extLst>
              <a:ext uri="{FF2B5EF4-FFF2-40B4-BE49-F238E27FC236}">
                <a16:creationId xmlns:a16="http://schemas.microsoft.com/office/drawing/2014/main" id="{7E19EB12-4542-210D-180C-1D5C6B34CA2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04537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4" name="Google Shape;9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0" name="Google Shape;10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a:extLst>
            <a:ext uri="{FF2B5EF4-FFF2-40B4-BE49-F238E27FC236}">
              <a16:creationId xmlns:a16="http://schemas.microsoft.com/office/drawing/2014/main" id="{8D489E39-38FC-659A-EBD9-27C37B8DC5F7}"/>
            </a:ext>
          </a:extLst>
        </p:cNvPr>
        <p:cNvGrpSpPr/>
        <p:nvPr/>
      </p:nvGrpSpPr>
      <p:grpSpPr>
        <a:xfrm>
          <a:off x="0" y="0"/>
          <a:ext cx="0" cy="0"/>
          <a:chOff x="0" y="0"/>
          <a:chExt cx="0" cy="0"/>
        </a:xfrm>
      </p:grpSpPr>
      <p:sp>
        <p:nvSpPr>
          <p:cNvPr id="99" name="Google Shape;99;p4:notes">
            <a:extLst>
              <a:ext uri="{FF2B5EF4-FFF2-40B4-BE49-F238E27FC236}">
                <a16:creationId xmlns:a16="http://schemas.microsoft.com/office/drawing/2014/main" id="{76BA5A94-7CE1-35FF-1E55-B142C0F3EA7F}"/>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0" name="Google Shape;100;p4:notes">
            <a:extLst>
              <a:ext uri="{FF2B5EF4-FFF2-40B4-BE49-F238E27FC236}">
                <a16:creationId xmlns:a16="http://schemas.microsoft.com/office/drawing/2014/main" id="{15216CAD-64D7-5C15-D249-FE0ACEB7F5A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54041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13c28d163b2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6" name="Google Shape;106;g13c28d163b2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13c28d163b2_2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2" name="Google Shape;112;g13c28d163b2_2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8" name="Google Shape;118;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250970d574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fr-FR" dirty="0"/>
              <a:t>Un CMS (Content Management System, ou Système de Gestion de Contenu en français) est un logiciel qui permet de créer, gérer et modifier facilement un site web sans avoir besoin de connaissances approfondies en programmation.</a:t>
            </a:r>
            <a:endParaRPr dirty="0"/>
          </a:p>
        </p:txBody>
      </p:sp>
      <p:sp>
        <p:nvSpPr>
          <p:cNvPr id="124" name="Google Shape;124;g250970d574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fr-FR"/>
              <a:t>Modifiez le style du titre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a:xfrm>
            <a:off x="7983232" y="5037663"/>
            <a:ext cx="897467" cy="279400"/>
          </a:xfrm>
        </p:spPr>
        <p:txBody>
          <a:bodyPr/>
          <a:lstStyle/>
          <a:p>
            <a:endParaRPr lang="fr-FR"/>
          </a:p>
        </p:txBody>
      </p:sp>
      <p:sp>
        <p:nvSpPr>
          <p:cNvPr id="5" name="Footer Placeholder 4"/>
          <p:cNvSpPr>
            <a:spLocks noGrp="1"/>
          </p:cNvSpPr>
          <p:nvPr>
            <p:ph type="ftr" sz="quarter" idx="11"/>
          </p:nvPr>
        </p:nvSpPr>
        <p:spPr>
          <a:xfrm>
            <a:off x="2692397" y="5037663"/>
            <a:ext cx="5214635" cy="279400"/>
          </a:xfrm>
        </p:spPr>
        <p:txBody>
          <a:bodyPr/>
          <a:lstStyle/>
          <a:p>
            <a:endParaRPr lang="fr-FR"/>
          </a:p>
        </p:txBody>
      </p:sp>
      <p:sp>
        <p:nvSpPr>
          <p:cNvPr id="6" name="Slide Number Placeholder 5"/>
          <p:cNvSpPr>
            <a:spLocks noGrp="1"/>
          </p:cNvSpPr>
          <p:nvPr>
            <p:ph type="sldNum" sz="quarter" idx="12"/>
          </p:nvPr>
        </p:nvSpPr>
        <p:spPr>
          <a:xfrm>
            <a:off x="8956900" y="5037663"/>
            <a:ext cx="551167" cy="279400"/>
          </a:xfrm>
        </p:spPr>
        <p:txBody>
          <a:bodyPr/>
          <a:lstStyle/>
          <a:p>
            <a:pPr marL="0" lvl="0" indent="0" algn="r" rtl="0">
              <a:spcBef>
                <a:spcPts val="0"/>
              </a:spcBef>
              <a:spcAft>
                <a:spcPts val="0"/>
              </a:spcAft>
              <a:buNone/>
            </a:pPr>
            <a:fld id="{00000000-1234-1234-1234-123412341234}" type="slidenum">
              <a:rPr lang="fr-FR" smtClean="0"/>
              <a:t>‹N°›</a:t>
            </a:fld>
            <a:endParaRPr lang="fr-FR"/>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085508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fr-FR" smtClean="0"/>
              <a:t>‹N°›</a:t>
            </a:fld>
            <a:endParaRPr lang="fr-FR"/>
          </a:p>
        </p:txBody>
      </p:sp>
    </p:spTree>
    <p:extLst>
      <p:ext uri="{BB962C8B-B14F-4D97-AF65-F5344CB8AC3E}">
        <p14:creationId xmlns:p14="http://schemas.microsoft.com/office/powerpoint/2010/main" val="161770152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fr-FR"/>
              <a:t>Modifiez le style du titre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fr-FR" smtClean="0"/>
              <a:t>‹N°›</a:t>
            </a:fld>
            <a:endParaRPr lang="fr-FR"/>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9521511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fr-FR"/>
              <a:t>Modifiez le style du titre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fr-FR" smtClean="0"/>
              <a:t>‹N°›</a:t>
            </a:fld>
            <a:endParaRPr lang="fr-FR"/>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478041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fr-FR"/>
              <a:t>Modifiez le style du titre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fr-FR" smtClean="0"/>
              <a:t>‹N°›</a:t>
            </a:fld>
            <a:endParaRPr lang="fr-FR"/>
          </a:p>
        </p:txBody>
      </p:sp>
    </p:spTree>
    <p:extLst>
      <p:ext uri="{BB962C8B-B14F-4D97-AF65-F5344CB8AC3E}">
        <p14:creationId xmlns:p14="http://schemas.microsoft.com/office/powerpoint/2010/main" val="137286594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fr-FR"/>
              <a:t>Modifiez le style du titre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fr-FR" smtClean="0"/>
              <a:t>‹N°›</a:t>
            </a:fld>
            <a:endParaRPr lang="fr-FR"/>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2890739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fr-FR"/>
              <a:t>Modifiez le style du titre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fr-FR" smtClean="0"/>
              <a:t>‹N°›</a:t>
            </a:fld>
            <a:endParaRPr lang="fr-FR"/>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46850741"/>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fr-FR" smtClean="0"/>
              <a:t>‹N°›</a:t>
            </a:fld>
            <a:endParaRPr lang="fr-FR"/>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131613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fr-FR" smtClean="0"/>
              <a:t>‹N°›</a:t>
            </a:fld>
            <a:endParaRPr lang="fr-FR"/>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095852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fr-FR" smtClean="0"/>
              <a:t>‹N°›</a:t>
            </a:fld>
            <a:endParaRPr lang="fr-FR"/>
          </a:p>
        </p:txBody>
      </p:sp>
    </p:spTree>
    <p:extLst>
      <p:ext uri="{BB962C8B-B14F-4D97-AF65-F5344CB8AC3E}">
        <p14:creationId xmlns:p14="http://schemas.microsoft.com/office/powerpoint/2010/main" val="728997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fr-FR"/>
              <a:t>Modifiez le style du titre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fr-FR" smtClean="0"/>
              <a:t>‹N°›</a:t>
            </a:fld>
            <a:endParaRPr lang="fr-FR"/>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494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fr-FR" smtClean="0"/>
              <a:t>‹N°›</a:t>
            </a:fld>
            <a:endParaRPr lang="fr-FR"/>
          </a:p>
        </p:txBody>
      </p:sp>
    </p:spTree>
    <p:extLst>
      <p:ext uri="{BB962C8B-B14F-4D97-AF65-F5344CB8AC3E}">
        <p14:creationId xmlns:p14="http://schemas.microsoft.com/office/powerpoint/2010/main" val="7930346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fr-FR" smtClean="0"/>
              <a:t>‹N°›</a:t>
            </a:fld>
            <a:endParaRPr lang="fr-FR"/>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160761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fr-FR" smtClean="0"/>
              <a:t>‹N°›</a:t>
            </a:fld>
            <a:endParaRPr lang="fr-FR"/>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234724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fr-FR" smtClean="0"/>
              <a:t>‹N°›</a:t>
            </a:fld>
            <a:endParaRPr lang="fr-FR"/>
          </a:p>
        </p:txBody>
      </p:sp>
    </p:spTree>
    <p:extLst>
      <p:ext uri="{BB962C8B-B14F-4D97-AF65-F5344CB8AC3E}">
        <p14:creationId xmlns:p14="http://schemas.microsoft.com/office/powerpoint/2010/main" val="35143129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fr-FR"/>
              <a:t>Modifiez le style du titre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fr-FR" smtClean="0"/>
              <a:t>‹N°›</a:t>
            </a:fld>
            <a:endParaRPr lang="fr-FR"/>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98396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fr-FR"/>
              <a:t>Modifiez le style du titre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fr-FR" smtClean="0"/>
              <a:t>‹N°›</a:t>
            </a:fld>
            <a:endParaRPr lang="fr-FR"/>
          </a:p>
        </p:txBody>
      </p:sp>
    </p:spTree>
    <p:extLst>
      <p:ext uri="{BB962C8B-B14F-4D97-AF65-F5344CB8AC3E}">
        <p14:creationId xmlns:p14="http://schemas.microsoft.com/office/powerpoint/2010/main" val="170723252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endParaRPr lang="fr-FR"/>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fr-FR"/>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marL="0" lvl="0" indent="0" algn="r" rtl="0">
              <a:spcBef>
                <a:spcPts val="0"/>
              </a:spcBef>
              <a:spcAft>
                <a:spcPts val="0"/>
              </a:spcAft>
              <a:buNone/>
            </a:pPr>
            <a:fld id="{00000000-1234-1234-1234-123412341234}" type="slidenum">
              <a:rPr lang="fr-FR" smtClean="0"/>
              <a:t>‹N°›</a:t>
            </a:fld>
            <a:endParaRPr lang="fr-FR"/>
          </a:p>
        </p:txBody>
      </p:sp>
    </p:spTree>
    <p:extLst>
      <p:ext uri="{BB962C8B-B14F-4D97-AF65-F5344CB8AC3E}">
        <p14:creationId xmlns:p14="http://schemas.microsoft.com/office/powerpoint/2010/main" val="40142918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sldNum="0" hdr="0" ftr="0" dt="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3"/>
          <p:cNvSpPr txBox="1">
            <a:spLocks noGrp="1"/>
          </p:cNvSpPr>
          <p:nvPr>
            <p:ph type="ctrTitle"/>
          </p:nvPr>
        </p:nvSpPr>
        <p:spPr>
          <a:prstGeom prst="rect">
            <a:avLst/>
          </a:prstGeom>
          <a:noFill/>
          <a:ln>
            <a:noFill/>
          </a:ln>
        </p:spPr>
        <p:txBody>
          <a:bodyPr spcFirstLastPara="1" wrap="square" lIns="91425" tIns="45700" rIns="91425" bIns="45700" anchor="b" anchorCtr="0">
            <a:normAutofit fontScale="90000"/>
          </a:bodyPr>
          <a:lstStyle/>
          <a:p>
            <a:pPr marL="0" lvl="0" indent="0" algn="ctr" rtl="0">
              <a:lnSpc>
                <a:spcPct val="90000"/>
              </a:lnSpc>
              <a:spcBef>
                <a:spcPts val="0"/>
              </a:spcBef>
              <a:spcAft>
                <a:spcPts val="0"/>
              </a:spcAft>
              <a:buClr>
                <a:schemeClr val="dk1"/>
              </a:buClr>
              <a:buSzPts val="6000"/>
              <a:buFont typeface="Calibri"/>
              <a:buNone/>
            </a:pPr>
            <a:r>
              <a:rPr lang="fr-FR" b="1">
                <a:latin typeface="Montserrat"/>
                <a:ea typeface="Montserrat"/>
                <a:cs typeface="Montserrat"/>
                <a:sym typeface="Montserrat"/>
              </a:rPr>
              <a:t>Cahier des charges</a:t>
            </a:r>
            <a:endParaRPr b="1">
              <a:latin typeface="Montserrat"/>
              <a:ea typeface="Montserrat"/>
              <a:cs typeface="Montserrat"/>
              <a:sym typeface="Montserrat"/>
            </a:endParaRPr>
          </a:p>
        </p:txBody>
      </p:sp>
      <p:sp>
        <p:nvSpPr>
          <p:cNvPr id="85" name="Google Shape;85;p13"/>
          <p:cNvSpPr txBox="1">
            <a:spLocks noGrp="1"/>
          </p:cNvSpPr>
          <p:nvPr>
            <p:ph type="subTitle" idx="1"/>
          </p:nvPr>
        </p:nvSpPr>
        <p:spPr>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r>
              <a:rPr lang="fr-FR" dirty="0">
                <a:latin typeface="Montserrat"/>
                <a:ea typeface="Montserrat"/>
                <a:cs typeface="Montserrat"/>
                <a:sym typeface="Montserrat"/>
              </a:rPr>
              <a:t>Pour l’Élaboration du Portfolio Data </a:t>
            </a:r>
            <a:r>
              <a:rPr lang="fr-FR" dirty="0" err="1">
                <a:latin typeface="Montserrat"/>
                <a:ea typeface="Montserrat"/>
                <a:cs typeface="Montserrat"/>
                <a:sym typeface="Montserrat"/>
              </a:rPr>
              <a:t>Analyst</a:t>
            </a:r>
            <a:endParaRPr dirty="0">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5">
          <a:extLst>
            <a:ext uri="{FF2B5EF4-FFF2-40B4-BE49-F238E27FC236}">
              <a16:creationId xmlns:a16="http://schemas.microsoft.com/office/drawing/2014/main" id="{1FA36D49-368C-736B-1DD1-CEE6CB0BB810}"/>
            </a:ext>
          </a:extLst>
        </p:cNvPr>
        <p:cNvGrpSpPr/>
        <p:nvPr/>
      </p:nvGrpSpPr>
      <p:grpSpPr>
        <a:xfrm>
          <a:off x="0" y="0"/>
          <a:ext cx="0" cy="0"/>
          <a:chOff x="0" y="0"/>
          <a:chExt cx="0" cy="0"/>
        </a:xfrm>
      </p:grpSpPr>
      <p:sp>
        <p:nvSpPr>
          <p:cNvPr id="126" name="Google Shape;126;p20">
            <a:extLst>
              <a:ext uri="{FF2B5EF4-FFF2-40B4-BE49-F238E27FC236}">
                <a16:creationId xmlns:a16="http://schemas.microsoft.com/office/drawing/2014/main" id="{0B7E01DF-2F8C-A500-A39D-6C821098DD7E}"/>
              </a:ext>
            </a:extLst>
          </p:cNvPr>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fr-FR" b="1">
                <a:latin typeface="Montserrat"/>
                <a:ea typeface="Montserrat"/>
                <a:cs typeface="Montserrat"/>
                <a:sym typeface="Montserrat"/>
              </a:rPr>
              <a:t>Contraintes et spécificités techniques et réglementaires</a:t>
            </a:r>
            <a:endParaRPr b="1">
              <a:latin typeface="Montserrat"/>
              <a:ea typeface="Montserrat"/>
              <a:cs typeface="Montserrat"/>
              <a:sym typeface="Montserrat"/>
            </a:endParaRPr>
          </a:p>
        </p:txBody>
      </p:sp>
      <p:sp>
        <p:nvSpPr>
          <p:cNvPr id="127" name="Google Shape;127;p20">
            <a:extLst>
              <a:ext uri="{FF2B5EF4-FFF2-40B4-BE49-F238E27FC236}">
                <a16:creationId xmlns:a16="http://schemas.microsoft.com/office/drawing/2014/main" id="{6F3CB7BF-067D-DAEA-DBE9-2113E78BDCF6}"/>
              </a:ext>
            </a:extLst>
          </p:cNvPr>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228600" lvl="0" indent="-228600">
              <a:lnSpc>
                <a:spcPct val="90000"/>
              </a:lnSpc>
              <a:spcBef>
                <a:spcPts val="1000"/>
              </a:spcBef>
              <a:spcAft>
                <a:spcPts val="0"/>
              </a:spcAft>
              <a:buClr>
                <a:schemeClr val="dk1"/>
              </a:buClr>
              <a:buSzPts val="2800"/>
              <a:buFont typeface="Montserrat"/>
              <a:buChar char="•"/>
            </a:pPr>
            <a:r>
              <a:rPr lang="fr-FR" dirty="0">
                <a:latin typeface="Montserrat"/>
                <a:ea typeface="Montserrat"/>
                <a:cs typeface="Montserrat"/>
                <a:sym typeface="Montserrat"/>
              </a:rPr>
              <a:t>Spécifications Techniques pour le portfolio </a:t>
            </a:r>
          </a:p>
          <a:p>
            <a:pPr marL="0" indent="0">
              <a:buNone/>
            </a:pPr>
            <a:r>
              <a:rPr lang="fr-FR" b="1" dirty="0">
                <a:solidFill>
                  <a:srgbClr val="404040"/>
                </a:solidFill>
                <a:latin typeface="quote-cjk-patch"/>
              </a:rPr>
              <a:t> Contraintes : </a:t>
            </a:r>
          </a:p>
          <a:p>
            <a:pPr lvl="1">
              <a:lnSpc>
                <a:spcPts val="2143"/>
              </a:lnSpc>
              <a:spcAft>
                <a:spcPts val="1029"/>
              </a:spcAft>
              <a:buFont typeface="Wingdings" panose="05000000000000000000" pitchFamily="2" charset="2"/>
              <a:buChar char="ü"/>
            </a:pPr>
            <a:r>
              <a:rPr lang="fr-FR" b="1" dirty="0">
                <a:solidFill>
                  <a:srgbClr val="404040"/>
                </a:solidFill>
                <a:latin typeface="quote-cjk-patch"/>
              </a:rPr>
              <a:t>Réglementaires : </a:t>
            </a:r>
            <a:r>
              <a:rPr lang="fr-FR" dirty="0">
                <a:solidFill>
                  <a:srgbClr val="404040"/>
                </a:solidFill>
                <a:latin typeface="quote-cjk-patch"/>
              </a:rPr>
              <a:t>RGPD (anonymisation des données exemples).</a:t>
            </a:r>
          </a:p>
          <a:p>
            <a:pPr lvl="1">
              <a:lnSpc>
                <a:spcPts val="2143"/>
              </a:lnSpc>
              <a:spcAft>
                <a:spcPts val="1029"/>
              </a:spcAft>
              <a:buFont typeface="Wingdings" panose="05000000000000000000" pitchFamily="2" charset="2"/>
              <a:buChar char="ü"/>
            </a:pPr>
            <a:r>
              <a:rPr lang="fr-FR" b="1" dirty="0">
                <a:solidFill>
                  <a:srgbClr val="404040"/>
                </a:solidFill>
                <a:latin typeface="quote-cjk-patch"/>
              </a:rPr>
              <a:t>Techniques : </a:t>
            </a:r>
            <a:r>
              <a:rPr lang="fr-FR" dirty="0">
                <a:solidFill>
                  <a:srgbClr val="404040"/>
                </a:solidFill>
                <a:latin typeface="quote-cjk-patch"/>
              </a:rPr>
              <a:t>Limites de Power BI (version gratuite).</a:t>
            </a:r>
          </a:p>
          <a:p>
            <a:pPr marL="228600" lvl="0" indent="0" algn="l" rtl="0">
              <a:lnSpc>
                <a:spcPct val="90000"/>
              </a:lnSpc>
              <a:spcBef>
                <a:spcPts val="1000"/>
              </a:spcBef>
              <a:spcAft>
                <a:spcPts val="0"/>
              </a:spcAft>
              <a:buSzPts val="1800"/>
              <a:buNone/>
            </a:pPr>
            <a:endParaRPr dirty="0"/>
          </a:p>
        </p:txBody>
      </p:sp>
    </p:spTree>
    <p:extLst>
      <p:ext uri="{BB962C8B-B14F-4D97-AF65-F5344CB8AC3E}">
        <p14:creationId xmlns:p14="http://schemas.microsoft.com/office/powerpoint/2010/main" val="120949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1">
          <a:extLst>
            <a:ext uri="{FF2B5EF4-FFF2-40B4-BE49-F238E27FC236}">
              <a16:creationId xmlns:a16="http://schemas.microsoft.com/office/drawing/2014/main" id="{9986EA74-53B8-0C3F-154D-D36AE3B13BFE}"/>
            </a:ext>
          </a:extLst>
        </p:cNvPr>
        <p:cNvGrpSpPr/>
        <p:nvPr/>
      </p:nvGrpSpPr>
      <p:grpSpPr>
        <a:xfrm>
          <a:off x="0" y="0"/>
          <a:ext cx="0" cy="0"/>
          <a:chOff x="0" y="0"/>
          <a:chExt cx="0" cy="0"/>
        </a:xfrm>
      </p:grpSpPr>
      <p:sp>
        <p:nvSpPr>
          <p:cNvPr id="132" name="Google Shape;132;p21">
            <a:extLst>
              <a:ext uri="{FF2B5EF4-FFF2-40B4-BE49-F238E27FC236}">
                <a16:creationId xmlns:a16="http://schemas.microsoft.com/office/drawing/2014/main" id="{95B8C82A-FE36-8670-64FD-22419E9BB25E}"/>
              </a:ext>
            </a:extLst>
          </p:cNvPr>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fr-FR" b="1">
                <a:latin typeface="Montserrat"/>
                <a:ea typeface="Montserrat"/>
                <a:cs typeface="Montserrat"/>
                <a:sym typeface="Montserrat"/>
              </a:rPr>
              <a:t>Qualité et performance (1)</a:t>
            </a:r>
            <a:endParaRPr b="1">
              <a:latin typeface="Montserrat"/>
              <a:ea typeface="Montserrat"/>
              <a:cs typeface="Montserrat"/>
              <a:sym typeface="Montserrat"/>
            </a:endParaRPr>
          </a:p>
        </p:txBody>
      </p:sp>
      <p:sp>
        <p:nvSpPr>
          <p:cNvPr id="133" name="Google Shape;133;p21">
            <a:extLst>
              <a:ext uri="{FF2B5EF4-FFF2-40B4-BE49-F238E27FC236}">
                <a16:creationId xmlns:a16="http://schemas.microsoft.com/office/drawing/2014/main" id="{A6912344-26C2-5BCF-66AA-F324328C7776}"/>
              </a:ext>
            </a:extLst>
          </p:cNvPr>
          <p:cNvSpPr txBox="1">
            <a:spLocks noGrp="1"/>
          </p:cNvSpPr>
          <p:nvPr>
            <p:ph idx="1"/>
          </p:nvPr>
        </p:nvSpPr>
        <p:spPr>
          <a:xfrm>
            <a:off x="1295401" y="2285999"/>
            <a:ext cx="9601196" cy="3886201"/>
          </a:xfrm>
          <a:prstGeom prst="rect">
            <a:avLst/>
          </a:prstGeom>
          <a:noFill/>
          <a:ln>
            <a:noFill/>
          </a:ln>
        </p:spPr>
        <p:txBody>
          <a:bodyPr spcFirstLastPara="1" wrap="square" lIns="91425" tIns="45700" rIns="91425" bIns="45700" anchor="t" anchorCtr="0">
            <a:normAutofit lnSpcReduction="10000"/>
          </a:bodyPr>
          <a:lstStyle/>
          <a:p>
            <a:pPr marL="457200" lvl="0" indent="-334327" algn="l" rtl="0">
              <a:lnSpc>
                <a:spcPct val="150000"/>
              </a:lnSpc>
              <a:spcBef>
                <a:spcPts val="0"/>
              </a:spcBef>
              <a:spcAft>
                <a:spcPts val="0"/>
              </a:spcAft>
              <a:buSzPct val="64285"/>
              <a:buFont typeface="Montserrat"/>
              <a:buChar char="•"/>
            </a:pPr>
            <a:r>
              <a:rPr lang="fr-FR" dirty="0">
                <a:latin typeface="Montserrat"/>
                <a:ea typeface="Montserrat"/>
                <a:cs typeface="Montserrat"/>
                <a:sym typeface="Montserrat"/>
              </a:rPr>
              <a:t>Contraintes à prendre en compte : </a:t>
            </a:r>
            <a:endParaRPr dirty="0">
              <a:latin typeface="Montserrat"/>
              <a:ea typeface="Montserrat"/>
              <a:cs typeface="Montserrat"/>
              <a:sym typeface="Montserrat"/>
            </a:endParaRPr>
          </a:p>
          <a:p>
            <a:pPr marL="914400" lvl="1" indent="-334327" algn="l" rtl="0">
              <a:lnSpc>
                <a:spcPct val="150000"/>
              </a:lnSpc>
              <a:spcBef>
                <a:spcPts val="0"/>
              </a:spcBef>
              <a:spcAft>
                <a:spcPts val="0"/>
              </a:spcAft>
              <a:buSzPct val="78000"/>
              <a:buFont typeface="Montserrat"/>
              <a:buChar char="•"/>
            </a:pPr>
            <a:r>
              <a:rPr lang="fr-FR" sz="1800" dirty="0">
                <a:latin typeface="Montserrat"/>
                <a:ea typeface="Montserrat"/>
                <a:cs typeface="Montserrat"/>
                <a:sym typeface="Montserrat"/>
              </a:rPr>
              <a:t>Temps :</a:t>
            </a:r>
          </a:p>
          <a:p>
            <a:pPr marL="922973" lvl="1" indent="-342900" algn="l" rtl="0">
              <a:lnSpc>
                <a:spcPct val="150000"/>
              </a:lnSpc>
              <a:spcBef>
                <a:spcPts val="0"/>
              </a:spcBef>
              <a:spcAft>
                <a:spcPts val="0"/>
              </a:spcAft>
              <a:buSzPct val="75000"/>
              <a:buFont typeface="Wingdings" panose="05000000000000000000" pitchFamily="2" charset="2"/>
              <a:buChar char="ü"/>
            </a:pPr>
            <a:r>
              <a:rPr lang="fr-FR" sz="1400" dirty="0">
                <a:latin typeface="Montserrat"/>
                <a:ea typeface="Montserrat"/>
                <a:cs typeface="Montserrat"/>
                <a:sym typeface="Montserrat"/>
              </a:rPr>
              <a:t>Délai total de 3 semaines pour livrer le portfolio.</a:t>
            </a:r>
          </a:p>
          <a:p>
            <a:pPr marL="922973" lvl="1" indent="-342900" algn="l" rtl="0">
              <a:lnSpc>
                <a:spcPct val="150000"/>
              </a:lnSpc>
              <a:spcBef>
                <a:spcPts val="0"/>
              </a:spcBef>
              <a:spcAft>
                <a:spcPts val="0"/>
              </a:spcAft>
              <a:buSzPct val="75000"/>
              <a:buFont typeface="Wingdings" panose="05000000000000000000" pitchFamily="2" charset="2"/>
              <a:buChar char="ü"/>
            </a:pPr>
            <a:r>
              <a:rPr lang="fr-FR" sz="1400" dirty="0">
                <a:latin typeface="Montserrat"/>
                <a:ea typeface="Montserrat"/>
                <a:cs typeface="Montserrat"/>
                <a:sym typeface="Montserrat"/>
              </a:rPr>
              <a:t>Dates clés à respecter (validation mentor, soutenance blanche).</a:t>
            </a:r>
            <a:endParaRPr sz="1400" dirty="0">
              <a:latin typeface="Montserrat"/>
              <a:ea typeface="Montserrat"/>
              <a:cs typeface="Montserrat"/>
              <a:sym typeface="Montserrat"/>
            </a:endParaRPr>
          </a:p>
          <a:p>
            <a:pPr marL="914400" lvl="1" indent="-334327" algn="l" rtl="0">
              <a:lnSpc>
                <a:spcPct val="150000"/>
              </a:lnSpc>
              <a:spcBef>
                <a:spcPts val="0"/>
              </a:spcBef>
              <a:spcAft>
                <a:spcPts val="0"/>
              </a:spcAft>
              <a:buSzPct val="75000"/>
              <a:buFont typeface="Montserrat"/>
              <a:buChar char="•"/>
            </a:pPr>
            <a:r>
              <a:rPr lang="fr-FR" sz="1400" dirty="0">
                <a:latin typeface="Montserrat"/>
                <a:ea typeface="Montserrat"/>
                <a:cs typeface="Montserrat"/>
                <a:sym typeface="Montserrat"/>
              </a:rPr>
              <a:t>Budget :</a:t>
            </a:r>
          </a:p>
          <a:p>
            <a:pPr marL="922973" lvl="1" indent="-342900" algn="l" rtl="0">
              <a:lnSpc>
                <a:spcPct val="150000"/>
              </a:lnSpc>
              <a:spcBef>
                <a:spcPts val="0"/>
              </a:spcBef>
              <a:spcAft>
                <a:spcPts val="0"/>
              </a:spcAft>
              <a:buSzPct val="75000"/>
              <a:buFont typeface="Wingdings" panose="05000000000000000000" pitchFamily="2" charset="2"/>
              <a:buChar char="ü"/>
            </a:pPr>
            <a:r>
              <a:rPr lang="fr-FR" sz="1400" dirty="0">
                <a:latin typeface="Montserrat"/>
                <a:ea typeface="Montserrat"/>
                <a:cs typeface="Montserrat"/>
                <a:sym typeface="Montserrat"/>
              </a:rPr>
              <a:t>Maximum 50€ alloué (hébergement + nom de domaine).</a:t>
            </a:r>
          </a:p>
          <a:p>
            <a:pPr marL="922973" lvl="1" indent="-342900" algn="l" rtl="0">
              <a:lnSpc>
                <a:spcPct val="150000"/>
              </a:lnSpc>
              <a:spcBef>
                <a:spcPts val="0"/>
              </a:spcBef>
              <a:spcAft>
                <a:spcPts val="0"/>
              </a:spcAft>
              <a:buSzPct val="75000"/>
              <a:buFont typeface="Wingdings" panose="05000000000000000000" pitchFamily="2" charset="2"/>
              <a:buChar char="ü"/>
            </a:pPr>
            <a:r>
              <a:rPr lang="fr-FR" sz="1400" dirty="0">
                <a:latin typeface="Montserrat"/>
                <a:ea typeface="Montserrat"/>
                <a:cs typeface="Montserrat"/>
                <a:sym typeface="Montserrat"/>
              </a:rPr>
              <a:t>Priorité aux outils gratuits (Power BI, GitHub, </a:t>
            </a:r>
            <a:r>
              <a:rPr lang="fr-FR" sz="1400" dirty="0" err="1">
                <a:latin typeface="Montserrat"/>
                <a:ea typeface="Montserrat"/>
                <a:cs typeface="Montserrat"/>
                <a:sym typeface="Montserrat"/>
              </a:rPr>
              <a:t>Loom</a:t>
            </a:r>
            <a:r>
              <a:rPr lang="fr-FR" sz="1400" dirty="0">
                <a:latin typeface="Montserrat"/>
                <a:ea typeface="Montserrat"/>
                <a:cs typeface="Montserrat"/>
                <a:sym typeface="Montserrat"/>
              </a:rPr>
              <a:t>).</a:t>
            </a:r>
            <a:endParaRPr sz="1400" dirty="0">
              <a:latin typeface="Montserrat"/>
              <a:ea typeface="Montserrat"/>
              <a:cs typeface="Montserrat"/>
              <a:sym typeface="Montserrat"/>
            </a:endParaRPr>
          </a:p>
          <a:p>
            <a:pPr marL="914400" lvl="1" indent="-334327" algn="l" rtl="0">
              <a:lnSpc>
                <a:spcPct val="150000"/>
              </a:lnSpc>
              <a:spcBef>
                <a:spcPts val="0"/>
              </a:spcBef>
              <a:spcAft>
                <a:spcPts val="0"/>
              </a:spcAft>
              <a:buSzPct val="75000"/>
              <a:buFont typeface="Montserrat"/>
              <a:buChar char="•"/>
            </a:pPr>
            <a:r>
              <a:rPr lang="fr-FR" sz="1400" dirty="0">
                <a:latin typeface="Montserrat"/>
                <a:ea typeface="Montserrat"/>
                <a:cs typeface="Montserrat"/>
                <a:sym typeface="Montserrat"/>
              </a:rPr>
              <a:t>règles fournies par le client :</a:t>
            </a:r>
          </a:p>
          <a:p>
            <a:pPr marL="914400" lvl="1" indent="-334327" algn="l" rtl="0">
              <a:lnSpc>
                <a:spcPct val="150000"/>
              </a:lnSpc>
              <a:spcBef>
                <a:spcPts val="0"/>
              </a:spcBef>
              <a:spcAft>
                <a:spcPts val="0"/>
              </a:spcAft>
              <a:buSzPct val="75000"/>
              <a:buFont typeface="Wingdings" panose="05000000000000000000" pitchFamily="2" charset="2"/>
              <a:buChar char="ü"/>
            </a:pPr>
            <a:r>
              <a:rPr lang="fr-FR" sz="1400" dirty="0">
                <a:latin typeface="Montserrat"/>
                <a:ea typeface="Montserrat"/>
                <a:cs typeface="Montserrat"/>
                <a:sym typeface="Montserrat"/>
              </a:rPr>
              <a:t>Portfolio visuel et interactif (tableaux de bord, vidéo).</a:t>
            </a:r>
          </a:p>
          <a:p>
            <a:pPr marL="914400" lvl="1" indent="-334327" algn="l" rtl="0">
              <a:lnSpc>
                <a:spcPct val="150000"/>
              </a:lnSpc>
              <a:spcBef>
                <a:spcPts val="0"/>
              </a:spcBef>
              <a:spcAft>
                <a:spcPts val="0"/>
              </a:spcAft>
              <a:buSzPct val="75000"/>
              <a:buFont typeface="Wingdings" panose="05000000000000000000" pitchFamily="2" charset="2"/>
              <a:buChar char="ü"/>
            </a:pPr>
            <a:r>
              <a:rPr lang="fr-FR" sz="1400" dirty="0">
                <a:latin typeface="Montserrat"/>
                <a:ea typeface="Montserrat"/>
                <a:cs typeface="Montserrat"/>
                <a:sym typeface="Montserrat"/>
              </a:rPr>
              <a:t>Posture de consultant (analyse des besoins, challenge des solutions).</a:t>
            </a:r>
          </a:p>
          <a:p>
            <a:pPr marL="914400" lvl="1" indent="-334327" algn="l" rtl="0">
              <a:lnSpc>
                <a:spcPct val="150000"/>
              </a:lnSpc>
              <a:spcBef>
                <a:spcPts val="0"/>
              </a:spcBef>
              <a:spcAft>
                <a:spcPts val="0"/>
              </a:spcAft>
              <a:buSzPct val="75000"/>
              <a:buFont typeface="Wingdings" panose="05000000000000000000" pitchFamily="2" charset="2"/>
              <a:buChar char="ü"/>
            </a:pPr>
            <a:r>
              <a:rPr lang="fr-FR" sz="1400" dirty="0">
                <a:latin typeface="Montserrat"/>
                <a:ea typeface="Montserrat"/>
                <a:cs typeface="Montserrat"/>
                <a:sym typeface="Montserrat"/>
              </a:rPr>
              <a:t>Respect strict du RGPD (anonymisation des données exemples).</a:t>
            </a:r>
          </a:p>
          <a:p>
            <a:pPr marL="914400" lvl="1" indent="-334327" algn="l" rtl="0">
              <a:lnSpc>
                <a:spcPct val="150000"/>
              </a:lnSpc>
              <a:spcBef>
                <a:spcPts val="0"/>
              </a:spcBef>
              <a:spcAft>
                <a:spcPts val="0"/>
              </a:spcAft>
              <a:buSzPct val="75000"/>
              <a:buFont typeface="Montserrat"/>
              <a:buChar char="•"/>
            </a:pPr>
            <a:endParaRPr lang="fr-FR" dirty="0">
              <a:latin typeface="Montserrat"/>
              <a:ea typeface="Montserrat"/>
              <a:cs typeface="Montserrat"/>
              <a:sym typeface="Montserrat"/>
            </a:endParaRPr>
          </a:p>
          <a:p>
            <a:pPr marL="914400" lvl="1" indent="-334327" algn="l" rtl="0">
              <a:lnSpc>
                <a:spcPct val="150000"/>
              </a:lnSpc>
              <a:spcBef>
                <a:spcPts val="0"/>
              </a:spcBef>
              <a:spcAft>
                <a:spcPts val="0"/>
              </a:spcAft>
              <a:buSzPct val="75000"/>
              <a:buFont typeface="Montserrat"/>
              <a:buChar char="•"/>
            </a:pPr>
            <a:endParaRPr dirty="0">
              <a:latin typeface="Montserrat"/>
              <a:ea typeface="Montserrat"/>
              <a:cs typeface="Montserrat"/>
              <a:sym typeface="Montserrat"/>
            </a:endParaRPr>
          </a:p>
          <a:p>
            <a:pPr marL="0" lvl="0" indent="0" algn="l" rtl="0">
              <a:lnSpc>
                <a:spcPct val="150000"/>
              </a:lnSpc>
              <a:spcBef>
                <a:spcPts val="0"/>
              </a:spcBef>
              <a:spcAft>
                <a:spcPts val="0"/>
              </a:spcAft>
              <a:buNone/>
            </a:pPr>
            <a:endParaRPr dirty="0">
              <a:latin typeface="Montserrat"/>
              <a:ea typeface="Montserrat"/>
              <a:cs typeface="Montserrat"/>
              <a:sym typeface="Montserrat"/>
            </a:endParaRPr>
          </a:p>
        </p:txBody>
      </p:sp>
    </p:spTree>
    <p:extLst>
      <p:ext uri="{BB962C8B-B14F-4D97-AF65-F5344CB8AC3E}">
        <p14:creationId xmlns:p14="http://schemas.microsoft.com/office/powerpoint/2010/main" val="29546907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1">
          <a:extLst>
            <a:ext uri="{FF2B5EF4-FFF2-40B4-BE49-F238E27FC236}">
              <a16:creationId xmlns:a16="http://schemas.microsoft.com/office/drawing/2014/main" id="{0E2EE925-A234-2826-2BFC-2CB66A2CC55E}"/>
            </a:ext>
          </a:extLst>
        </p:cNvPr>
        <p:cNvGrpSpPr/>
        <p:nvPr/>
      </p:nvGrpSpPr>
      <p:grpSpPr>
        <a:xfrm>
          <a:off x="0" y="0"/>
          <a:ext cx="0" cy="0"/>
          <a:chOff x="0" y="0"/>
          <a:chExt cx="0" cy="0"/>
        </a:xfrm>
      </p:grpSpPr>
      <p:sp>
        <p:nvSpPr>
          <p:cNvPr id="132" name="Google Shape;132;p21">
            <a:extLst>
              <a:ext uri="{FF2B5EF4-FFF2-40B4-BE49-F238E27FC236}">
                <a16:creationId xmlns:a16="http://schemas.microsoft.com/office/drawing/2014/main" id="{0993F12B-F9AC-6C8B-D2B4-A86A1FADCFD5}"/>
              </a:ext>
            </a:extLst>
          </p:cNvPr>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fr-FR" b="1">
                <a:latin typeface="Montserrat"/>
                <a:ea typeface="Montserrat"/>
                <a:cs typeface="Montserrat"/>
                <a:sym typeface="Montserrat"/>
              </a:rPr>
              <a:t>Qualité et performance (1)</a:t>
            </a:r>
            <a:endParaRPr b="1">
              <a:latin typeface="Montserrat"/>
              <a:ea typeface="Montserrat"/>
              <a:cs typeface="Montserrat"/>
              <a:sym typeface="Montserrat"/>
            </a:endParaRPr>
          </a:p>
        </p:txBody>
      </p:sp>
      <p:sp>
        <p:nvSpPr>
          <p:cNvPr id="133" name="Google Shape;133;p21">
            <a:extLst>
              <a:ext uri="{FF2B5EF4-FFF2-40B4-BE49-F238E27FC236}">
                <a16:creationId xmlns:a16="http://schemas.microsoft.com/office/drawing/2014/main" id="{53220836-CF32-C73E-4FF4-D6C2553D6097}"/>
              </a:ext>
            </a:extLst>
          </p:cNvPr>
          <p:cNvSpPr txBox="1">
            <a:spLocks noGrp="1"/>
          </p:cNvSpPr>
          <p:nvPr>
            <p:ph idx="1"/>
          </p:nvPr>
        </p:nvSpPr>
        <p:spPr>
          <a:xfrm>
            <a:off x="1295401" y="2373086"/>
            <a:ext cx="9601196" cy="3733800"/>
          </a:xfrm>
          <a:prstGeom prst="rect">
            <a:avLst/>
          </a:prstGeom>
          <a:noFill/>
          <a:ln>
            <a:noFill/>
          </a:ln>
        </p:spPr>
        <p:txBody>
          <a:bodyPr spcFirstLastPara="1" wrap="square" lIns="91425" tIns="45700" rIns="91425" bIns="45700" anchor="t" anchorCtr="0">
            <a:normAutofit/>
          </a:bodyPr>
          <a:lstStyle/>
          <a:p>
            <a:pPr marL="457200" lvl="0" indent="-334327" algn="l" rtl="0">
              <a:lnSpc>
                <a:spcPct val="150000"/>
              </a:lnSpc>
              <a:spcBef>
                <a:spcPts val="0"/>
              </a:spcBef>
              <a:spcAft>
                <a:spcPts val="0"/>
              </a:spcAft>
              <a:buSzPct val="64285"/>
              <a:buFont typeface="Montserrat"/>
              <a:buChar char="•"/>
            </a:pPr>
            <a:r>
              <a:rPr lang="fr-FR" dirty="0">
                <a:latin typeface="Montserrat"/>
                <a:ea typeface="Montserrat"/>
                <a:cs typeface="Montserrat"/>
                <a:sym typeface="Montserrat"/>
              </a:rPr>
              <a:t>Contraintes à prendre en compte : </a:t>
            </a:r>
            <a:endParaRPr dirty="0">
              <a:latin typeface="Montserrat"/>
              <a:ea typeface="Montserrat"/>
              <a:cs typeface="Montserrat"/>
              <a:sym typeface="Montserrat"/>
            </a:endParaRPr>
          </a:p>
          <a:p>
            <a:pPr marL="914400" lvl="1" indent="-334327" algn="l" rtl="0">
              <a:lnSpc>
                <a:spcPct val="150000"/>
              </a:lnSpc>
              <a:spcBef>
                <a:spcPts val="0"/>
              </a:spcBef>
              <a:spcAft>
                <a:spcPts val="0"/>
              </a:spcAft>
              <a:buSzPct val="82000"/>
              <a:buFont typeface="Montserrat"/>
              <a:buChar char="•"/>
            </a:pPr>
            <a:r>
              <a:rPr lang="fr-FR" dirty="0">
                <a:latin typeface="Montserrat"/>
                <a:ea typeface="Montserrat"/>
                <a:cs typeface="Montserrat"/>
                <a:sym typeface="Montserrat"/>
              </a:rPr>
              <a:t>Chartes :</a:t>
            </a:r>
          </a:p>
          <a:p>
            <a:pPr marL="922973" lvl="1" indent="-342900" algn="l" rtl="0">
              <a:lnSpc>
                <a:spcPct val="150000"/>
              </a:lnSpc>
              <a:spcBef>
                <a:spcPts val="0"/>
              </a:spcBef>
              <a:spcAft>
                <a:spcPts val="0"/>
              </a:spcAft>
              <a:buSzPct val="75000"/>
              <a:buFont typeface="Wingdings" panose="05000000000000000000" pitchFamily="2" charset="2"/>
              <a:buChar char="ü"/>
            </a:pPr>
            <a:r>
              <a:rPr lang="fr-FR" dirty="0">
                <a:latin typeface="Montserrat"/>
                <a:ea typeface="Montserrat"/>
                <a:cs typeface="Montserrat"/>
                <a:sym typeface="Montserrat"/>
              </a:rPr>
              <a:t>Charte éditoriale : Ton professionnel, phrases courtes, vocabulaire technique vulgarisé.</a:t>
            </a:r>
            <a:endParaRPr dirty="0">
              <a:latin typeface="Montserrat"/>
              <a:ea typeface="Montserrat"/>
              <a:cs typeface="Montserrat"/>
              <a:sym typeface="Montserrat"/>
            </a:endParaRPr>
          </a:p>
          <a:p>
            <a:pPr marL="914400" lvl="1" indent="-334327" algn="l" rtl="0">
              <a:lnSpc>
                <a:spcPct val="150000"/>
              </a:lnSpc>
              <a:spcBef>
                <a:spcPts val="0"/>
              </a:spcBef>
              <a:spcAft>
                <a:spcPts val="0"/>
              </a:spcAft>
              <a:buSzPct val="75000"/>
              <a:buFont typeface="Montserrat"/>
              <a:buChar char="•"/>
            </a:pPr>
            <a:r>
              <a:rPr lang="fr-FR" dirty="0">
                <a:latin typeface="Montserrat"/>
                <a:ea typeface="Montserrat"/>
                <a:cs typeface="Montserrat"/>
                <a:sym typeface="Montserrat"/>
              </a:rPr>
              <a:t>demandes particulières :</a:t>
            </a:r>
          </a:p>
          <a:p>
            <a:pPr marL="922973" lvl="1" indent="-342900" algn="l" rtl="0">
              <a:lnSpc>
                <a:spcPct val="150000"/>
              </a:lnSpc>
              <a:spcBef>
                <a:spcPts val="0"/>
              </a:spcBef>
              <a:spcAft>
                <a:spcPts val="0"/>
              </a:spcAft>
              <a:buSzPct val="75000"/>
              <a:buFont typeface="Wingdings" panose="05000000000000000000" pitchFamily="2" charset="2"/>
              <a:buChar char="ü"/>
            </a:pPr>
            <a:r>
              <a:rPr lang="fr-FR" dirty="0">
                <a:latin typeface="Montserrat"/>
                <a:ea typeface="Montserrat"/>
                <a:cs typeface="Montserrat"/>
                <a:sym typeface="Montserrat"/>
              </a:rPr>
              <a:t>Version anglaise optionnelle (pour les missions internationales).</a:t>
            </a:r>
          </a:p>
          <a:p>
            <a:pPr marL="922973" lvl="1" indent="-342900" algn="l" rtl="0">
              <a:lnSpc>
                <a:spcPct val="150000"/>
              </a:lnSpc>
              <a:spcBef>
                <a:spcPts val="0"/>
              </a:spcBef>
              <a:spcAft>
                <a:spcPts val="0"/>
              </a:spcAft>
              <a:buSzPct val="75000"/>
              <a:buFont typeface="Wingdings" panose="05000000000000000000" pitchFamily="2" charset="2"/>
              <a:buChar char="ü"/>
            </a:pPr>
            <a:r>
              <a:rPr lang="fr-FR" dirty="0">
                <a:latin typeface="Montserrat"/>
                <a:ea typeface="Montserrat"/>
                <a:cs typeface="Montserrat"/>
                <a:sym typeface="Montserrat"/>
              </a:rPr>
              <a:t>Intégration d’un diagramme de Gantt du projet.</a:t>
            </a:r>
            <a:endParaRPr dirty="0">
              <a:latin typeface="Montserrat"/>
              <a:ea typeface="Montserrat"/>
              <a:cs typeface="Montserrat"/>
              <a:sym typeface="Montserrat"/>
            </a:endParaRPr>
          </a:p>
          <a:p>
            <a:pPr marL="0" lvl="0" indent="0" algn="l" rtl="0">
              <a:lnSpc>
                <a:spcPct val="150000"/>
              </a:lnSpc>
              <a:spcBef>
                <a:spcPts val="0"/>
              </a:spcBef>
              <a:spcAft>
                <a:spcPts val="0"/>
              </a:spcAft>
              <a:buNone/>
            </a:pPr>
            <a:endParaRPr dirty="0">
              <a:latin typeface="Montserrat"/>
              <a:ea typeface="Montserrat"/>
              <a:cs typeface="Montserrat"/>
              <a:sym typeface="Montserrat"/>
            </a:endParaRPr>
          </a:p>
        </p:txBody>
      </p:sp>
    </p:spTree>
    <p:extLst>
      <p:ext uri="{BB962C8B-B14F-4D97-AF65-F5344CB8AC3E}">
        <p14:creationId xmlns:p14="http://schemas.microsoft.com/office/powerpoint/2010/main" val="2090408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1">
          <a:extLst>
            <a:ext uri="{FF2B5EF4-FFF2-40B4-BE49-F238E27FC236}">
              <a16:creationId xmlns:a16="http://schemas.microsoft.com/office/drawing/2014/main" id="{72190080-FB61-D71E-720B-04E713DA6983}"/>
            </a:ext>
          </a:extLst>
        </p:cNvPr>
        <p:cNvGrpSpPr/>
        <p:nvPr/>
      </p:nvGrpSpPr>
      <p:grpSpPr>
        <a:xfrm>
          <a:off x="0" y="0"/>
          <a:ext cx="0" cy="0"/>
          <a:chOff x="0" y="0"/>
          <a:chExt cx="0" cy="0"/>
        </a:xfrm>
      </p:grpSpPr>
      <p:sp>
        <p:nvSpPr>
          <p:cNvPr id="132" name="Google Shape;132;p21">
            <a:extLst>
              <a:ext uri="{FF2B5EF4-FFF2-40B4-BE49-F238E27FC236}">
                <a16:creationId xmlns:a16="http://schemas.microsoft.com/office/drawing/2014/main" id="{9F3C3328-7ED1-DA5F-52B5-CC8170176855}"/>
              </a:ext>
            </a:extLst>
          </p:cNvPr>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fr-FR" b="1">
                <a:latin typeface="Montserrat"/>
                <a:ea typeface="Montserrat"/>
                <a:cs typeface="Montserrat"/>
                <a:sym typeface="Montserrat"/>
              </a:rPr>
              <a:t>Qualité et performance (1)</a:t>
            </a:r>
            <a:endParaRPr b="1">
              <a:latin typeface="Montserrat"/>
              <a:ea typeface="Montserrat"/>
              <a:cs typeface="Montserrat"/>
              <a:sym typeface="Montserrat"/>
            </a:endParaRPr>
          </a:p>
        </p:txBody>
      </p:sp>
      <p:sp>
        <p:nvSpPr>
          <p:cNvPr id="133" name="Google Shape;133;p21">
            <a:extLst>
              <a:ext uri="{FF2B5EF4-FFF2-40B4-BE49-F238E27FC236}">
                <a16:creationId xmlns:a16="http://schemas.microsoft.com/office/drawing/2014/main" id="{4D9C7970-4646-BD3C-0E10-0E7341139068}"/>
              </a:ext>
            </a:extLst>
          </p:cNvPr>
          <p:cNvSpPr txBox="1">
            <a:spLocks noGrp="1"/>
          </p:cNvSpPr>
          <p:nvPr>
            <p:ph idx="1"/>
          </p:nvPr>
        </p:nvSpPr>
        <p:spPr>
          <a:xfrm>
            <a:off x="1295401" y="1850571"/>
            <a:ext cx="9601196" cy="4299857"/>
          </a:xfrm>
          <a:prstGeom prst="rect">
            <a:avLst/>
          </a:prstGeom>
          <a:noFill/>
          <a:ln>
            <a:noFill/>
          </a:ln>
        </p:spPr>
        <p:txBody>
          <a:bodyPr spcFirstLastPara="1" wrap="square" lIns="91425" tIns="45700" rIns="91425" bIns="45700" anchor="t" anchorCtr="0">
            <a:normAutofit lnSpcReduction="10000"/>
          </a:bodyPr>
          <a:lstStyle/>
          <a:p>
            <a:pPr marL="465773" lvl="0" indent="-342900" algn="l" rtl="0">
              <a:lnSpc>
                <a:spcPct val="150000"/>
              </a:lnSpc>
              <a:spcBef>
                <a:spcPts val="0"/>
              </a:spcBef>
              <a:spcAft>
                <a:spcPts val="0"/>
              </a:spcAft>
              <a:buClr>
                <a:schemeClr val="tx1"/>
              </a:buClr>
              <a:buSzPct val="65000"/>
              <a:buFont typeface="Arial" panose="020B0604020202020204" pitchFamily="34" charset="0"/>
              <a:buChar char="•"/>
            </a:pPr>
            <a:r>
              <a:rPr lang="fr-FR" dirty="0">
                <a:latin typeface="Montserrat"/>
                <a:ea typeface="Montserrat"/>
                <a:cs typeface="Montserrat"/>
                <a:sym typeface="Montserrat"/>
              </a:rPr>
              <a:t>Référentiels qualité (</a:t>
            </a:r>
            <a:r>
              <a:rPr lang="fr-FR" dirty="0" err="1">
                <a:latin typeface="Montserrat"/>
                <a:ea typeface="Montserrat"/>
                <a:cs typeface="Montserrat"/>
                <a:sym typeface="Montserrat"/>
              </a:rPr>
              <a:t>Opquast</a:t>
            </a:r>
            <a:r>
              <a:rPr lang="fr-FR" dirty="0">
                <a:latin typeface="Montserrat"/>
                <a:ea typeface="Montserrat"/>
                <a:cs typeface="Montserrat"/>
                <a:sym typeface="Montserrat"/>
              </a:rPr>
              <a:t>, W3C...)  </a:t>
            </a:r>
          </a:p>
          <a:p>
            <a:pPr lvl="1">
              <a:buSzPct val="64000"/>
              <a:buFont typeface="Wingdings" panose="05000000000000000000" pitchFamily="2" charset="2"/>
              <a:buChar char="ü"/>
            </a:pPr>
            <a:r>
              <a:rPr lang="fr-FR" sz="1800" dirty="0">
                <a:latin typeface="Montserrat"/>
              </a:rPr>
              <a:t>Accessibilité : Normes W3C.</a:t>
            </a:r>
          </a:p>
          <a:p>
            <a:pPr marL="742950" lvl="2">
              <a:buSzPct val="64000"/>
              <a:buFont typeface="Wingdings" panose="05000000000000000000" pitchFamily="2" charset="2"/>
              <a:buChar char="ü"/>
            </a:pPr>
            <a:r>
              <a:rPr lang="fr-FR" dirty="0">
                <a:latin typeface="Montserrat"/>
              </a:rPr>
              <a:t>SEO : Balisage sémantique.</a:t>
            </a:r>
            <a:endParaRPr dirty="0">
              <a:latin typeface="Montserrat"/>
              <a:ea typeface="Montserrat"/>
              <a:cs typeface="Montserrat"/>
              <a:sym typeface="Montserrat"/>
            </a:endParaRPr>
          </a:p>
          <a:p>
            <a:pPr marL="465773" lvl="0" indent="-342900" algn="l" rtl="0">
              <a:lnSpc>
                <a:spcPct val="150000"/>
              </a:lnSpc>
              <a:spcBef>
                <a:spcPts val="0"/>
              </a:spcBef>
              <a:spcAft>
                <a:spcPts val="0"/>
              </a:spcAft>
              <a:buSzPct val="64285"/>
              <a:buFont typeface="Arial" panose="020B0604020202020204" pitchFamily="34" charset="0"/>
              <a:buChar char="•"/>
            </a:pPr>
            <a:r>
              <a:rPr lang="fr-FR" sz="2200" dirty="0">
                <a:latin typeface="Montserrat"/>
                <a:ea typeface="Montserrat"/>
                <a:cs typeface="Montserrat"/>
                <a:sym typeface="Montserrat"/>
              </a:rPr>
              <a:t>Modalités de recette</a:t>
            </a:r>
          </a:p>
          <a:p>
            <a:pPr marL="922973" lvl="1" indent="-342900">
              <a:lnSpc>
                <a:spcPct val="150000"/>
              </a:lnSpc>
              <a:spcBef>
                <a:spcPts val="0"/>
              </a:spcBef>
              <a:spcAft>
                <a:spcPts val="0"/>
              </a:spcAft>
              <a:buSzPct val="65000"/>
              <a:buFont typeface="Wingdings" panose="05000000000000000000" pitchFamily="2" charset="2"/>
              <a:buChar char="ü"/>
            </a:pPr>
            <a:r>
              <a:rPr lang="fr-FR" sz="1800" dirty="0">
                <a:latin typeface="Montserrat"/>
                <a:sym typeface="Montserrat"/>
              </a:rPr>
              <a:t>Vérification des liens, fonctionnalités interactives (filtres Power BI).</a:t>
            </a:r>
          </a:p>
          <a:p>
            <a:pPr marL="922973" lvl="1" indent="-342900">
              <a:lnSpc>
                <a:spcPct val="150000"/>
              </a:lnSpc>
              <a:spcBef>
                <a:spcPts val="0"/>
              </a:spcBef>
              <a:spcAft>
                <a:spcPts val="0"/>
              </a:spcAft>
              <a:buSzPct val="64285"/>
              <a:buFont typeface="Wingdings" panose="05000000000000000000" pitchFamily="2" charset="2"/>
              <a:buChar char="ü"/>
            </a:pPr>
            <a:r>
              <a:rPr lang="fr-FR" sz="1800" dirty="0">
                <a:latin typeface="Montserrat"/>
                <a:sym typeface="Montserrat"/>
              </a:rPr>
              <a:t>Test d’affichage sur mobile/desktop.</a:t>
            </a:r>
          </a:p>
          <a:p>
            <a:pPr marL="922973" lvl="1" indent="-342900">
              <a:lnSpc>
                <a:spcPct val="150000"/>
              </a:lnSpc>
              <a:spcBef>
                <a:spcPts val="0"/>
              </a:spcBef>
              <a:spcAft>
                <a:spcPts val="0"/>
              </a:spcAft>
              <a:buSzPct val="64285"/>
              <a:buFont typeface="Wingdings" panose="05000000000000000000" pitchFamily="2" charset="2"/>
              <a:buChar char="ü"/>
            </a:pPr>
            <a:r>
              <a:rPr lang="fr-FR" sz="1800" dirty="0">
                <a:latin typeface="Montserrat"/>
                <a:sym typeface="Montserrat"/>
              </a:rPr>
              <a:t>Validation des livrables avec le Mentor(</a:t>
            </a:r>
            <a:r>
              <a:rPr lang="fr-FR" sz="1800" dirty="0" err="1">
                <a:latin typeface="Montserrat"/>
                <a:sym typeface="Montserrat"/>
              </a:rPr>
              <a:t>dashboards</a:t>
            </a:r>
            <a:r>
              <a:rPr lang="fr-FR" sz="1800" dirty="0">
                <a:latin typeface="Montserrat"/>
                <a:sym typeface="Montserrat"/>
              </a:rPr>
              <a:t>, vidéo, documentation).</a:t>
            </a:r>
          </a:p>
          <a:p>
            <a:pPr marL="922973" lvl="1" indent="-342900">
              <a:lnSpc>
                <a:spcPct val="150000"/>
              </a:lnSpc>
              <a:spcBef>
                <a:spcPts val="0"/>
              </a:spcBef>
              <a:spcAft>
                <a:spcPts val="0"/>
              </a:spcAft>
              <a:buSzPct val="64285"/>
              <a:buFont typeface="Wingdings" panose="05000000000000000000" pitchFamily="2" charset="2"/>
              <a:buChar char="ü"/>
            </a:pPr>
            <a:r>
              <a:rPr lang="fr-FR" sz="1800" dirty="0">
                <a:latin typeface="Montserrat"/>
                <a:sym typeface="Montserrat"/>
              </a:rPr>
              <a:t>Correction des éventuels bugs.</a:t>
            </a:r>
          </a:p>
          <a:p>
            <a:pPr marL="922973" lvl="1" indent="-342900">
              <a:lnSpc>
                <a:spcPct val="150000"/>
              </a:lnSpc>
              <a:spcBef>
                <a:spcPts val="0"/>
              </a:spcBef>
              <a:spcAft>
                <a:spcPts val="0"/>
              </a:spcAft>
              <a:buSzPct val="64285"/>
              <a:buFont typeface="Wingdings" panose="05000000000000000000" pitchFamily="2" charset="2"/>
              <a:buChar char="ü"/>
            </a:pPr>
            <a:r>
              <a:rPr lang="fr-FR" sz="1800" dirty="0">
                <a:latin typeface="Montserrat"/>
                <a:sym typeface="Montserrat"/>
              </a:rPr>
              <a:t>Présentation orale du portfolio (15 min max)</a:t>
            </a:r>
          </a:p>
          <a:p>
            <a:pPr marL="465773" lvl="0" indent="-342900" algn="l" rtl="0">
              <a:lnSpc>
                <a:spcPct val="150000"/>
              </a:lnSpc>
              <a:spcBef>
                <a:spcPts val="0"/>
              </a:spcBef>
              <a:spcAft>
                <a:spcPts val="0"/>
              </a:spcAft>
              <a:buSzPct val="64285"/>
              <a:buFont typeface="Wingdings" panose="05000000000000000000" pitchFamily="2" charset="2"/>
              <a:buChar char="ü"/>
            </a:pPr>
            <a:endParaRPr lang="fr-FR" sz="2200" dirty="0">
              <a:latin typeface="Montserrat"/>
              <a:ea typeface="Montserrat"/>
              <a:cs typeface="Montserrat"/>
              <a:sym typeface="Montserrat"/>
            </a:endParaRPr>
          </a:p>
          <a:p>
            <a:pPr marL="465773" lvl="0" indent="-342900" algn="l" rtl="0">
              <a:lnSpc>
                <a:spcPct val="150000"/>
              </a:lnSpc>
              <a:spcBef>
                <a:spcPts val="0"/>
              </a:spcBef>
              <a:spcAft>
                <a:spcPts val="0"/>
              </a:spcAft>
              <a:buSzPct val="64285"/>
              <a:buFont typeface="Wingdings" panose="05000000000000000000" pitchFamily="2" charset="2"/>
              <a:buChar char="ü"/>
            </a:pPr>
            <a:endParaRPr lang="fr-FR" dirty="0">
              <a:latin typeface="Montserrat"/>
              <a:ea typeface="Montserrat"/>
              <a:cs typeface="Montserrat"/>
              <a:sym typeface="Montserrat"/>
            </a:endParaRPr>
          </a:p>
          <a:p>
            <a:pPr marL="465773" lvl="0" indent="-342900" algn="l" rtl="0">
              <a:lnSpc>
                <a:spcPct val="150000"/>
              </a:lnSpc>
              <a:spcBef>
                <a:spcPts val="0"/>
              </a:spcBef>
              <a:spcAft>
                <a:spcPts val="0"/>
              </a:spcAft>
              <a:buSzPct val="64285"/>
              <a:buFont typeface="Wingdings" panose="05000000000000000000" pitchFamily="2" charset="2"/>
              <a:buChar char="ü"/>
            </a:pPr>
            <a:endParaRPr dirty="0">
              <a:latin typeface="Montserrat"/>
              <a:ea typeface="Montserrat"/>
              <a:cs typeface="Montserrat"/>
              <a:sym typeface="Montserrat"/>
            </a:endParaRPr>
          </a:p>
          <a:p>
            <a:pPr marL="0" lvl="0" indent="0" algn="l" rtl="0">
              <a:lnSpc>
                <a:spcPct val="150000"/>
              </a:lnSpc>
              <a:spcBef>
                <a:spcPts val="0"/>
              </a:spcBef>
              <a:spcAft>
                <a:spcPts val="0"/>
              </a:spcAft>
              <a:buNone/>
            </a:pPr>
            <a:endParaRPr dirty="0">
              <a:latin typeface="Montserrat"/>
              <a:ea typeface="Montserrat"/>
              <a:cs typeface="Montserrat"/>
              <a:sym typeface="Montserrat"/>
            </a:endParaRPr>
          </a:p>
        </p:txBody>
      </p:sp>
    </p:spTree>
    <p:extLst>
      <p:ext uri="{BB962C8B-B14F-4D97-AF65-F5344CB8AC3E}">
        <p14:creationId xmlns:p14="http://schemas.microsoft.com/office/powerpoint/2010/main" val="40040107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2"/>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fr-FR" b="1" dirty="0">
                <a:latin typeface="Montserrat"/>
                <a:ea typeface="Montserrat"/>
                <a:cs typeface="Montserrat"/>
                <a:sym typeface="Montserrat"/>
              </a:rPr>
              <a:t>Qualité et performance (2)</a:t>
            </a:r>
            <a:endParaRPr b="1" dirty="0">
              <a:latin typeface="Montserrat"/>
              <a:ea typeface="Montserrat"/>
              <a:cs typeface="Montserrat"/>
              <a:sym typeface="Montserrat"/>
            </a:endParaRPr>
          </a:p>
        </p:txBody>
      </p:sp>
      <p:sp>
        <p:nvSpPr>
          <p:cNvPr id="139" name="Google Shape;139;p22"/>
          <p:cNvSpPr txBox="1">
            <a:spLocks noGrp="1"/>
          </p:cNvSpPr>
          <p:nvPr>
            <p:ph idx="1"/>
          </p:nvPr>
        </p:nvSpPr>
        <p:spPr>
          <a:prstGeom prst="rect">
            <a:avLst/>
          </a:prstGeom>
          <a:noFill/>
          <a:ln>
            <a:noFill/>
          </a:ln>
        </p:spPr>
        <p:txBody>
          <a:bodyPr spcFirstLastPara="1" wrap="square" lIns="91425" tIns="45700" rIns="91425" bIns="45700" anchor="t" anchorCtr="0">
            <a:normAutofit fontScale="92500"/>
          </a:bodyPr>
          <a:lstStyle/>
          <a:p>
            <a:pPr marL="0" lvl="0" indent="0" algn="l" rtl="0">
              <a:lnSpc>
                <a:spcPct val="150000"/>
              </a:lnSpc>
              <a:spcBef>
                <a:spcPts val="0"/>
              </a:spcBef>
              <a:spcAft>
                <a:spcPts val="0"/>
              </a:spcAft>
              <a:buNone/>
            </a:pPr>
            <a:r>
              <a:rPr lang="fr-FR" dirty="0">
                <a:latin typeface="Montserrat"/>
                <a:ea typeface="Montserrat"/>
                <a:cs typeface="Montserrat"/>
                <a:sym typeface="Montserrat"/>
              </a:rPr>
              <a:t>KPI à suivre pour vérifier le bon déroulé du projet</a:t>
            </a:r>
            <a:br>
              <a:rPr lang="fr-FR" dirty="0">
                <a:latin typeface="Montserrat"/>
                <a:ea typeface="Montserrat"/>
                <a:cs typeface="Montserrat"/>
                <a:sym typeface="Montserrat"/>
              </a:rPr>
            </a:br>
            <a:r>
              <a:rPr lang="fr-FR" dirty="0">
                <a:latin typeface="Montserrat"/>
                <a:ea typeface="Montserrat"/>
                <a:cs typeface="Montserrat"/>
                <a:sym typeface="Montserrat"/>
              </a:rPr>
              <a:t> </a:t>
            </a:r>
          </a:p>
          <a:p>
            <a:pPr marL="914400" lvl="0" indent="-317500">
              <a:lnSpc>
                <a:spcPct val="150000"/>
              </a:lnSpc>
              <a:spcBef>
                <a:spcPts val="0"/>
              </a:spcBef>
              <a:spcAft>
                <a:spcPts val="0"/>
              </a:spcAft>
              <a:buSzPts val="1400"/>
              <a:buFont typeface="Montserrat"/>
              <a:buAutoNum type="arabicPeriod"/>
            </a:pPr>
            <a:r>
              <a:rPr lang="fr-FR" sz="2400" dirty="0">
                <a:latin typeface="Montserrat"/>
                <a:ea typeface="Montserrat"/>
                <a:cs typeface="Montserrat"/>
                <a:sym typeface="Montserrat"/>
              </a:rPr>
              <a:t>Coûts : </a:t>
            </a:r>
            <a:r>
              <a:rPr lang="fr-FR" dirty="0">
                <a:latin typeface="Montserrat"/>
              </a:rPr>
              <a:t>Budget ≤ 50€ (hébergement).</a:t>
            </a:r>
            <a:endParaRPr lang="fr-FR" dirty="0">
              <a:latin typeface="Montserrat"/>
              <a:sym typeface="Montserrat"/>
            </a:endParaRPr>
          </a:p>
          <a:p>
            <a:pPr marL="914400" lvl="0" indent="-317500">
              <a:lnSpc>
                <a:spcPct val="150000"/>
              </a:lnSpc>
              <a:spcBef>
                <a:spcPts val="0"/>
              </a:spcBef>
              <a:spcAft>
                <a:spcPts val="0"/>
              </a:spcAft>
              <a:buSzPts val="1400"/>
              <a:buFont typeface="Montserrat"/>
              <a:buAutoNum type="arabicPeriod"/>
            </a:pPr>
            <a:r>
              <a:rPr lang="fr-FR" sz="2400" dirty="0">
                <a:latin typeface="Montserrat"/>
                <a:ea typeface="Montserrat"/>
                <a:cs typeface="Montserrat"/>
                <a:sym typeface="Montserrat"/>
              </a:rPr>
              <a:t>Délais : </a:t>
            </a:r>
            <a:r>
              <a:rPr lang="fr-FR" dirty="0">
                <a:latin typeface="Montserrat"/>
              </a:rPr>
              <a:t>Respect du rétroplanning</a:t>
            </a:r>
            <a:r>
              <a:rPr lang="fr-FR" dirty="0"/>
              <a:t>.</a:t>
            </a:r>
            <a:endParaRPr sz="2400" dirty="0">
              <a:latin typeface="Montserrat"/>
              <a:ea typeface="Montserrat"/>
              <a:cs typeface="Montserrat"/>
              <a:sym typeface="Montserrat"/>
            </a:endParaRPr>
          </a:p>
          <a:p>
            <a:pPr marL="914400" lvl="0" indent="-317500">
              <a:lnSpc>
                <a:spcPct val="150000"/>
              </a:lnSpc>
              <a:spcBef>
                <a:spcPts val="0"/>
              </a:spcBef>
              <a:spcAft>
                <a:spcPts val="0"/>
              </a:spcAft>
              <a:buSzPts val="1400"/>
              <a:buFont typeface="Montserrat"/>
              <a:buAutoNum type="arabicPeriod"/>
            </a:pPr>
            <a:r>
              <a:rPr lang="fr-FR" sz="2400" dirty="0">
                <a:latin typeface="Montserrat"/>
                <a:ea typeface="Montserrat"/>
                <a:cs typeface="Montserrat"/>
                <a:sym typeface="Montserrat"/>
              </a:rPr>
              <a:t>Qualité : </a:t>
            </a:r>
            <a:r>
              <a:rPr lang="fr-FR" dirty="0">
                <a:latin typeface="Montserrat"/>
              </a:rPr>
              <a:t>Validation mentor à chaque étape.</a:t>
            </a:r>
            <a:endParaRPr dirty="0">
              <a:latin typeface="Montserrat"/>
              <a:sym typeface="Montserrat"/>
            </a:endParaRPr>
          </a:p>
          <a:p>
            <a:pPr marL="914400" lvl="0" indent="-317500">
              <a:lnSpc>
                <a:spcPct val="150000"/>
              </a:lnSpc>
              <a:spcBef>
                <a:spcPts val="0"/>
              </a:spcBef>
              <a:spcAft>
                <a:spcPts val="0"/>
              </a:spcAft>
              <a:buSzPts val="1400"/>
              <a:buFont typeface="Montserrat"/>
              <a:buAutoNum type="arabicPeriod"/>
            </a:pPr>
            <a:r>
              <a:rPr lang="fr-FR" dirty="0">
                <a:latin typeface="Montserrat"/>
                <a:sym typeface="Montserrat"/>
              </a:rPr>
              <a:t>Efficacité et avancement du projet : </a:t>
            </a:r>
            <a:r>
              <a:rPr lang="fr-FR" dirty="0">
                <a:latin typeface="Montserrat"/>
              </a:rPr>
              <a:t>100% des livrables livrés.</a:t>
            </a:r>
            <a:endParaRPr dirty="0">
              <a:latin typeface="Montserrat"/>
              <a:sym typeface="Montserra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Shape 143"/>
        <p:cNvGrpSpPr/>
        <p:nvPr/>
      </p:nvGrpSpPr>
      <p:grpSpPr>
        <a:xfrm>
          <a:off x="0" y="0"/>
          <a:ext cx="0" cy="0"/>
          <a:chOff x="0" y="0"/>
          <a:chExt cx="0" cy="0"/>
        </a:xfrm>
      </p:grpSpPr>
      <p:sp useBgFill="1">
        <p:nvSpPr>
          <p:cNvPr id="168" name="Rectangle 167">
            <a:extLst>
              <a:ext uri="{FF2B5EF4-FFF2-40B4-BE49-F238E27FC236}">
                <a16:creationId xmlns:a16="http://schemas.microsoft.com/office/drawing/2014/main" id="{75E66D3F-14EA-4BCD-819B-EEF581746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9" name="Group 151">
            <a:extLst>
              <a:ext uri="{FF2B5EF4-FFF2-40B4-BE49-F238E27FC236}">
                <a16:creationId xmlns:a16="http://schemas.microsoft.com/office/drawing/2014/main" id="{D49D3EDE-CC3B-4573-A04B-26F32F1B2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53" name="Picture 152">
              <a:extLst>
                <a:ext uri="{FF2B5EF4-FFF2-40B4-BE49-F238E27FC236}">
                  <a16:creationId xmlns:a16="http://schemas.microsoft.com/office/drawing/2014/main" id="{700D0D4B-CC81-434D-B595-71AA691923BC}"/>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70" name="Rectangle 169">
              <a:extLst>
                <a:ext uri="{FF2B5EF4-FFF2-40B4-BE49-F238E27FC236}">
                  <a16:creationId xmlns:a16="http://schemas.microsoft.com/office/drawing/2014/main" id="{B8047919-8C66-4EF3-9979-FB7112EB6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fr-FR"/>
            </a:p>
          </p:txBody>
        </p:sp>
        <p:pic>
          <p:nvPicPr>
            <p:cNvPr id="155" name="Picture 154">
              <a:extLst>
                <a:ext uri="{FF2B5EF4-FFF2-40B4-BE49-F238E27FC236}">
                  <a16:creationId xmlns:a16="http://schemas.microsoft.com/office/drawing/2014/main" id="{C00195C4-7BCF-469C-A003-AC2F0D2F910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56" name="Picture 155">
              <a:extLst>
                <a:ext uri="{FF2B5EF4-FFF2-40B4-BE49-F238E27FC236}">
                  <a16:creationId xmlns:a16="http://schemas.microsoft.com/office/drawing/2014/main" id="{CEE82425-33CD-4CF1-9623-91BECE687F65}"/>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144" name="Google Shape;144;p23"/>
          <p:cNvSpPr txBox="1">
            <a:spLocks noGrp="1"/>
          </p:cNvSpPr>
          <p:nvPr>
            <p:ph type="title"/>
          </p:nvPr>
        </p:nvSpPr>
        <p:spPr>
          <a:xfrm>
            <a:off x="6094412" y="982132"/>
            <a:ext cx="4802185" cy="1303867"/>
          </a:xfrm>
          <a:prstGeom prst="rect">
            <a:avLst/>
          </a:prstGeom>
        </p:spPr>
        <p:txBody>
          <a:bodyPr spcFirstLastPara="1" lIns="91425" tIns="45700" rIns="91425" bIns="45700" anchorCtr="0">
            <a:normAutofit/>
          </a:bodyPr>
          <a:lstStyle/>
          <a:p>
            <a:pPr marL="0" lvl="0" indent="0" rtl="0">
              <a:spcBef>
                <a:spcPts val="0"/>
              </a:spcBef>
              <a:spcAft>
                <a:spcPts val="0"/>
              </a:spcAft>
              <a:buClr>
                <a:schemeClr val="dk1"/>
              </a:buClr>
              <a:buSzPts val="4400"/>
              <a:buFont typeface="Calibri"/>
              <a:buNone/>
            </a:pPr>
            <a:r>
              <a:rPr lang="fr-FR" b="1">
                <a:solidFill>
                  <a:srgbClr val="262626"/>
                </a:solidFill>
                <a:latin typeface="Montserrat"/>
                <a:ea typeface="Montserrat"/>
                <a:cs typeface="Montserrat"/>
                <a:sym typeface="Montserrat"/>
              </a:rPr>
              <a:t>Rétroplanning</a:t>
            </a:r>
          </a:p>
        </p:txBody>
      </p:sp>
      <p:sp>
        <p:nvSpPr>
          <p:cNvPr id="158" name="Rectangle 157">
            <a:extLst>
              <a:ext uri="{FF2B5EF4-FFF2-40B4-BE49-F238E27FC236}">
                <a16:creationId xmlns:a16="http://schemas.microsoft.com/office/drawing/2014/main" id="{DD5289D1-D3B7-4C53-823E-280A79C02E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643" y="1092200"/>
            <a:ext cx="4517009" cy="4515104"/>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0" name="Straight Connector 159">
            <a:extLst>
              <a:ext uri="{FF2B5EF4-FFF2-40B4-BE49-F238E27FC236}">
                <a16:creationId xmlns:a16="http://schemas.microsoft.com/office/drawing/2014/main" id="{A456CE10-0EE3-4503-ACF3-1D53A6FDBB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4412" y="2400639"/>
            <a:ext cx="4802185" cy="0"/>
          </a:xfrm>
          <a:prstGeom prst="line">
            <a:avLst/>
          </a:prstGeom>
        </p:spPr>
        <p:style>
          <a:lnRef idx="2">
            <a:schemeClr val="accent1"/>
          </a:lnRef>
          <a:fillRef idx="0">
            <a:schemeClr val="accent1"/>
          </a:fillRef>
          <a:effectRef idx="1">
            <a:schemeClr val="accent1"/>
          </a:effectRef>
          <a:fontRef idx="minor">
            <a:schemeClr val="tx1"/>
          </a:fontRef>
        </p:style>
      </p:cxnSp>
      <p:sp>
        <p:nvSpPr>
          <p:cNvPr id="145" name="Google Shape;145;p23"/>
          <p:cNvSpPr txBox="1">
            <a:spLocks noGrp="1"/>
          </p:cNvSpPr>
          <p:nvPr>
            <p:ph idx="1"/>
          </p:nvPr>
        </p:nvSpPr>
        <p:spPr>
          <a:xfrm>
            <a:off x="6094412" y="2556932"/>
            <a:ext cx="4802184" cy="3318936"/>
          </a:xfrm>
          <a:prstGeom prst="rect">
            <a:avLst/>
          </a:prstGeom>
        </p:spPr>
        <p:txBody>
          <a:bodyPr spcFirstLastPara="1" lIns="91425" tIns="45700" rIns="91425" bIns="45700" anchorCtr="0">
            <a:normAutofit/>
          </a:bodyPr>
          <a:lstStyle/>
          <a:p>
            <a:pPr marL="228600" lvl="0" indent="-228600" rtl="0">
              <a:spcBef>
                <a:spcPts val="0"/>
              </a:spcBef>
              <a:buClr>
                <a:schemeClr val="dk1"/>
              </a:buClr>
              <a:buSzPts val="2800"/>
              <a:buFont typeface="Montserrat"/>
              <a:buChar char="•"/>
            </a:pPr>
            <a:r>
              <a:rPr lang="fr-FR" dirty="0">
                <a:solidFill>
                  <a:srgbClr val="262626"/>
                </a:solidFill>
                <a:latin typeface="Montserrat"/>
                <a:ea typeface="Montserrat"/>
                <a:cs typeface="Montserrat"/>
                <a:sym typeface="Montserrat"/>
              </a:rPr>
              <a:t>Liste synthétique des dates clés du projet : </a:t>
            </a:r>
          </a:p>
          <a:p>
            <a:pPr marL="0" lvl="0" indent="0" rtl="0">
              <a:spcBef>
                <a:spcPts val="0"/>
              </a:spcBef>
              <a:buClr>
                <a:schemeClr val="dk1"/>
              </a:buClr>
              <a:buSzPts val="2800"/>
              <a:buNone/>
            </a:pPr>
            <a:endParaRPr lang="fr-FR" dirty="0">
              <a:solidFill>
                <a:srgbClr val="262626"/>
              </a:solidFill>
              <a:latin typeface="Montserrat"/>
              <a:ea typeface="Montserrat"/>
              <a:cs typeface="Montserrat"/>
              <a:sym typeface="Montserrat"/>
            </a:endParaRPr>
          </a:p>
        </p:txBody>
      </p:sp>
      <p:graphicFrame>
        <p:nvGraphicFramePr>
          <p:cNvPr id="4" name="Tableau 3">
            <a:extLst>
              <a:ext uri="{FF2B5EF4-FFF2-40B4-BE49-F238E27FC236}">
                <a16:creationId xmlns:a16="http://schemas.microsoft.com/office/drawing/2014/main" id="{70DED10C-8185-8FCE-7397-C9BAB949B578}"/>
              </a:ext>
            </a:extLst>
          </p:cNvPr>
          <p:cNvGraphicFramePr>
            <a:graphicFrameLocks noGrp="1"/>
          </p:cNvGraphicFramePr>
          <p:nvPr>
            <p:extLst>
              <p:ext uri="{D42A27DB-BD31-4B8C-83A1-F6EECF244321}">
                <p14:modId xmlns:p14="http://schemas.microsoft.com/office/powerpoint/2010/main" val="4287420329"/>
              </p:ext>
            </p:extLst>
          </p:nvPr>
        </p:nvGraphicFramePr>
        <p:xfrm>
          <a:off x="1412683" y="1775529"/>
          <a:ext cx="3876802" cy="3128139"/>
        </p:xfrm>
        <a:graphic>
          <a:graphicData uri="http://schemas.openxmlformats.org/drawingml/2006/table">
            <a:tbl>
              <a:tblPr firstRow="1" bandRow="1">
                <a:solidFill>
                  <a:srgbClr val="F2F2F2">
                    <a:alpha val="30196"/>
                  </a:srgbClr>
                </a:solidFill>
              </a:tblPr>
              <a:tblGrid>
                <a:gridCol w="2245661">
                  <a:extLst>
                    <a:ext uri="{9D8B030D-6E8A-4147-A177-3AD203B41FA5}">
                      <a16:colId xmlns:a16="http://schemas.microsoft.com/office/drawing/2014/main" val="915800546"/>
                    </a:ext>
                  </a:extLst>
                </a:gridCol>
                <a:gridCol w="831142">
                  <a:extLst>
                    <a:ext uri="{9D8B030D-6E8A-4147-A177-3AD203B41FA5}">
                      <a16:colId xmlns:a16="http://schemas.microsoft.com/office/drawing/2014/main" val="81507092"/>
                    </a:ext>
                  </a:extLst>
                </a:gridCol>
                <a:gridCol w="799999">
                  <a:extLst>
                    <a:ext uri="{9D8B030D-6E8A-4147-A177-3AD203B41FA5}">
                      <a16:colId xmlns:a16="http://schemas.microsoft.com/office/drawing/2014/main" val="3067324805"/>
                    </a:ext>
                  </a:extLst>
                </a:gridCol>
              </a:tblGrid>
              <a:tr h="446877">
                <a:tc>
                  <a:txBody>
                    <a:bodyPr/>
                    <a:lstStyle/>
                    <a:p>
                      <a:pPr algn="l"/>
                      <a:r>
                        <a:rPr lang="fr-FR" sz="1400" b="0" cap="none" spc="0">
                          <a:solidFill>
                            <a:schemeClr val="bg1"/>
                          </a:solidFill>
                          <a:effectLst/>
                        </a:rPr>
                        <a:t>Tâche</a:t>
                      </a:r>
                    </a:p>
                  </a:txBody>
                  <a:tcPr marL="122734" marR="98344" marT="94411" marB="94411" anchor="ctr">
                    <a:lnL w="19050" cap="flat" cmpd="sng" algn="ctr">
                      <a:noFill/>
                      <a:prstDash val="solid"/>
                    </a:lnL>
                    <a:lnR w="12700" cmpd="sng">
                      <a:noFill/>
                    </a:lnR>
                    <a:lnT w="19050" cap="flat" cmpd="sng" algn="ctr">
                      <a:noFill/>
                      <a:prstDash val="solid"/>
                    </a:lnT>
                    <a:lnB w="38100" cmpd="sng">
                      <a:noFill/>
                    </a:lnB>
                    <a:solidFill>
                      <a:schemeClr val="accent1"/>
                    </a:solidFill>
                  </a:tcPr>
                </a:tc>
                <a:tc>
                  <a:txBody>
                    <a:bodyPr/>
                    <a:lstStyle/>
                    <a:p>
                      <a:pPr algn="l"/>
                      <a:r>
                        <a:rPr lang="fr-FR" sz="1400" b="0" cap="none" spc="0">
                          <a:solidFill>
                            <a:schemeClr val="bg1"/>
                          </a:solidFill>
                          <a:effectLst/>
                        </a:rPr>
                        <a:t>Début</a:t>
                      </a:r>
                    </a:p>
                  </a:txBody>
                  <a:tcPr marL="122734" marR="98344" marT="94411" marB="94411" anchor="ctr">
                    <a:lnL w="12700" cmpd="sng">
                      <a:noFill/>
                    </a:lnL>
                    <a:lnR w="12700" cmpd="sng">
                      <a:noFill/>
                    </a:lnR>
                    <a:lnT w="19050" cap="flat" cmpd="sng" algn="ctr">
                      <a:noFill/>
                      <a:prstDash val="solid"/>
                    </a:lnT>
                    <a:lnB w="38100" cmpd="sng">
                      <a:noFill/>
                    </a:lnB>
                    <a:solidFill>
                      <a:schemeClr val="accent1"/>
                    </a:solidFill>
                  </a:tcPr>
                </a:tc>
                <a:tc>
                  <a:txBody>
                    <a:bodyPr/>
                    <a:lstStyle/>
                    <a:p>
                      <a:pPr algn="l"/>
                      <a:r>
                        <a:rPr lang="fr-FR" sz="1400" b="0" cap="none" spc="0">
                          <a:solidFill>
                            <a:schemeClr val="bg1"/>
                          </a:solidFill>
                          <a:effectLst/>
                        </a:rPr>
                        <a:t>Fin</a:t>
                      </a:r>
                    </a:p>
                  </a:txBody>
                  <a:tcPr marL="122734" marR="98344" marT="94411" marB="94411" anchor="ctr">
                    <a:lnL w="12700" cmpd="sng">
                      <a:noFill/>
                    </a:lnL>
                    <a:lnR w="12700" cmpd="sng">
                      <a:noFill/>
                    </a:lnR>
                    <a:lnT w="19050" cap="flat" cmpd="sng" algn="ctr">
                      <a:noFill/>
                      <a:prstDash val="solid"/>
                    </a:lnT>
                    <a:lnB w="38100" cmpd="sng">
                      <a:noFill/>
                    </a:lnB>
                    <a:solidFill>
                      <a:schemeClr val="accent1"/>
                    </a:solidFill>
                  </a:tcPr>
                </a:tc>
                <a:extLst>
                  <a:ext uri="{0D108BD9-81ED-4DB2-BD59-A6C34878D82A}">
                    <a16:rowId xmlns:a16="http://schemas.microsoft.com/office/drawing/2014/main" val="900903554"/>
                  </a:ext>
                </a:extLst>
              </a:tr>
              <a:tr h="446877">
                <a:tc>
                  <a:txBody>
                    <a:bodyPr/>
                    <a:lstStyle/>
                    <a:p>
                      <a:r>
                        <a:rPr lang="fr-FR" sz="1400" cap="none" spc="0">
                          <a:solidFill>
                            <a:schemeClr val="tx1"/>
                          </a:solidFill>
                          <a:effectLst/>
                        </a:rPr>
                        <a:t>Analyse besoins</a:t>
                      </a:r>
                    </a:p>
                  </a:txBody>
                  <a:tcPr marL="122734" marR="98344" marT="94411" marB="94411" anchor="ctr">
                    <a:lnL w="38100" cap="flat" cmpd="sng" algn="ctr">
                      <a:noFill/>
                      <a:prstDash val="solid"/>
                    </a:lnL>
                    <a:lnR w="6350" cap="flat" cmpd="sng" algn="ctr">
                      <a:solidFill>
                        <a:schemeClr val="tx1">
                          <a:lumMod val="75000"/>
                          <a:lumOff val="25000"/>
                        </a:schemeClr>
                      </a:solidFill>
                      <a:prstDash val="solid"/>
                    </a:lnR>
                    <a:lnT w="38100" cmpd="sng">
                      <a:noFill/>
                    </a:lnT>
                    <a:lnB w="6350" cap="flat" cmpd="sng" algn="ctr">
                      <a:noFill/>
                      <a:prstDash val="solid"/>
                    </a:lnB>
                    <a:solidFill>
                      <a:srgbClr val="F2F2F2">
                        <a:alpha val="30196"/>
                      </a:srgbClr>
                    </a:solidFill>
                  </a:tcPr>
                </a:tc>
                <a:tc>
                  <a:txBody>
                    <a:bodyPr/>
                    <a:lstStyle/>
                    <a:p>
                      <a:r>
                        <a:rPr lang="fr-FR" sz="1400" cap="none" spc="0" dirty="0">
                          <a:solidFill>
                            <a:schemeClr val="tx1"/>
                          </a:solidFill>
                          <a:effectLst/>
                        </a:rPr>
                        <a:t>04/06</a:t>
                      </a:r>
                    </a:p>
                  </a:txBody>
                  <a:tcPr marL="122734" marR="98344" marT="94411" marB="94411" anchor="ctr">
                    <a:lnL w="6350" cap="flat" cmpd="sng" algn="ctr">
                      <a:solidFill>
                        <a:schemeClr val="tx1">
                          <a:lumMod val="75000"/>
                          <a:lumOff val="25000"/>
                        </a:schemeClr>
                      </a:solidFill>
                      <a:prstDash val="solid"/>
                    </a:lnL>
                    <a:lnR w="6350" cap="flat" cmpd="sng" algn="ctr">
                      <a:solidFill>
                        <a:schemeClr val="tx1">
                          <a:lumMod val="75000"/>
                          <a:lumOff val="25000"/>
                        </a:schemeClr>
                      </a:solidFill>
                      <a:prstDash val="solid"/>
                    </a:lnR>
                    <a:lnT w="38100" cmpd="sng">
                      <a:noFill/>
                    </a:lnT>
                    <a:lnB w="6350" cap="flat" cmpd="sng" algn="ctr">
                      <a:noFill/>
                      <a:prstDash val="solid"/>
                    </a:lnB>
                    <a:solidFill>
                      <a:srgbClr val="F2F2F2">
                        <a:alpha val="30196"/>
                      </a:srgbClr>
                    </a:solidFill>
                  </a:tcPr>
                </a:tc>
                <a:tc>
                  <a:txBody>
                    <a:bodyPr/>
                    <a:lstStyle/>
                    <a:p>
                      <a:r>
                        <a:rPr lang="fr-FR" sz="1400" cap="none" spc="0" dirty="0">
                          <a:solidFill>
                            <a:schemeClr val="tx1"/>
                          </a:solidFill>
                          <a:effectLst/>
                        </a:rPr>
                        <a:t>05/06</a:t>
                      </a:r>
                    </a:p>
                  </a:txBody>
                  <a:tcPr marL="122734" marR="98344" marT="94411" marB="94411" anchor="ctr">
                    <a:lnL w="6350" cap="flat" cmpd="sng" algn="ctr">
                      <a:solidFill>
                        <a:schemeClr val="tx1">
                          <a:lumMod val="75000"/>
                          <a:lumOff val="25000"/>
                        </a:schemeClr>
                      </a:solidFill>
                      <a:prstDash val="solid"/>
                    </a:lnL>
                    <a:lnR w="38100" cap="flat" cmpd="sng" algn="ctr">
                      <a:noFill/>
                      <a:prstDash val="solid"/>
                    </a:lnR>
                    <a:lnT w="38100" cmpd="sng">
                      <a:noFill/>
                    </a:lnT>
                    <a:lnB w="6350" cap="flat" cmpd="sng" algn="ctr">
                      <a:noFill/>
                      <a:prstDash val="solid"/>
                    </a:lnB>
                    <a:solidFill>
                      <a:srgbClr val="F2F2F2">
                        <a:alpha val="30196"/>
                      </a:srgbClr>
                    </a:solidFill>
                  </a:tcPr>
                </a:tc>
                <a:extLst>
                  <a:ext uri="{0D108BD9-81ED-4DB2-BD59-A6C34878D82A}">
                    <a16:rowId xmlns:a16="http://schemas.microsoft.com/office/drawing/2014/main" val="689907226"/>
                  </a:ext>
                </a:extLst>
              </a:tr>
              <a:tr h="446877">
                <a:tc>
                  <a:txBody>
                    <a:bodyPr/>
                    <a:lstStyle/>
                    <a:p>
                      <a:r>
                        <a:rPr lang="fr-FR" sz="1400" cap="none" spc="0">
                          <a:solidFill>
                            <a:schemeClr val="tx1"/>
                          </a:solidFill>
                          <a:effectLst/>
                        </a:rPr>
                        <a:t>Mock-ups (Figma)</a:t>
                      </a:r>
                    </a:p>
                  </a:txBody>
                  <a:tcPr marL="122734" marR="98344" marT="94411" marB="94411" anchor="ctr">
                    <a:lnL w="6350" cap="flat" cmpd="sng" algn="ctr">
                      <a:noFill/>
                      <a:prstDash val="solid"/>
                    </a:lnL>
                    <a:lnR w="6350" cap="flat" cmpd="sng" algn="ctr">
                      <a:noFill/>
                      <a:prstDash val="solid"/>
                    </a:lnR>
                    <a:lnT w="6350" cap="flat" cmpd="sng" algn="ctr">
                      <a:noFill/>
                      <a:prstDash val="solid"/>
                    </a:lnT>
                    <a:lnB w="12700" cmpd="sng">
                      <a:noFill/>
                      <a:prstDash val="solid"/>
                    </a:lnB>
                    <a:solidFill>
                      <a:schemeClr val="bg1">
                        <a:lumMod val="95000"/>
                      </a:schemeClr>
                    </a:solidFill>
                  </a:tcPr>
                </a:tc>
                <a:tc>
                  <a:txBody>
                    <a:bodyPr/>
                    <a:lstStyle/>
                    <a:p>
                      <a:r>
                        <a:rPr lang="fr-FR" sz="1400" cap="none" spc="0" dirty="0">
                          <a:solidFill>
                            <a:schemeClr val="tx1"/>
                          </a:solidFill>
                          <a:effectLst/>
                        </a:rPr>
                        <a:t>06/06</a:t>
                      </a:r>
                    </a:p>
                  </a:txBody>
                  <a:tcPr marL="122734" marR="98344" marT="94411" marB="94411" anchor="ctr">
                    <a:lnL w="6350" cap="flat" cmpd="sng" algn="ctr">
                      <a:noFill/>
                      <a:prstDash val="solid"/>
                    </a:lnL>
                    <a:lnR w="6350" cap="flat" cmpd="sng" algn="ctr">
                      <a:noFill/>
                      <a:prstDash val="solid"/>
                    </a:lnR>
                    <a:lnT w="6350" cap="flat" cmpd="sng" algn="ctr">
                      <a:noFill/>
                      <a:prstDash val="solid"/>
                    </a:lnT>
                    <a:lnB w="12700" cmpd="sng">
                      <a:noFill/>
                      <a:prstDash val="solid"/>
                    </a:lnB>
                    <a:solidFill>
                      <a:schemeClr val="bg1">
                        <a:lumMod val="95000"/>
                      </a:schemeClr>
                    </a:solidFill>
                  </a:tcPr>
                </a:tc>
                <a:tc>
                  <a:txBody>
                    <a:bodyPr/>
                    <a:lstStyle/>
                    <a:p>
                      <a:r>
                        <a:rPr lang="fr-FR" sz="1400" cap="none" spc="0" dirty="0">
                          <a:solidFill>
                            <a:schemeClr val="tx1"/>
                          </a:solidFill>
                          <a:effectLst/>
                        </a:rPr>
                        <a:t>09/06</a:t>
                      </a:r>
                    </a:p>
                  </a:txBody>
                  <a:tcPr marL="122734" marR="98344" marT="94411" marB="94411" anchor="ctr">
                    <a:lnL w="6350" cap="flat" cmpd="sng" algn="ctr">
                      <a:noFill/>
                      <a:prstDash val="solid"/>
                    </a:lnL>
                    <a:lnR w="12700" cmpd="sng">
                      <a:noFill/>
                      <a:prstDash val="solid"/>
                    </a:lnR>
                    <a:lnT w="635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1305171583"/>
                  </a:ext>
                </a:extLst>
              </a:tr>
              <a:tr h="446877">
                <a:tc>
                  <a:txBody>
                    <a:bodyPr/>
                    <a:lstStyle/>
                    <a:p>
                      <a:r>
                        <a:rPr lang="fr-FR" sz="1400" cap="none" spc="0">
                          <a:solidFill>
                            <a:schemeClr val="tx1"/>
                          </a:solidFill>
                          <a:effectLst/>
                        </a:rPr>
                        <a:t>Développement GitHub</a:t>
                      </a:r>
                    </a:p>
                  </a:txBody>
                  <a:tcPr marL="122734" marR="98344" marT="94411" marB="94411" anchor="ctr">
                    <a:lnL w="38100" cap="flat" cmpd="sng" algn="ctr">
                      <a:noFill/>
                      <a:prstDash val="solid"/>
                    </a:lnL>
                    <a:lnR w="6350" cap="flat" cmpd="sng" algn="ctr">
                      <a:solidFill>
                        <a:schemeClr val="tx1">
                          <a:lumMod val="75000"/>
                          <a:lumOff val="25000"/>
                        </a:schemeClr>
                      </a:solidFill>
                      <a:prstDash val="solid"/>
                    </a:lnR>
                    <a:lnT w="12700" cmpd="sng">
                      <a:noFill/>
                      <a:prstDash val="solid"/>
                    </a:lnT>
                    <a:lnB w="6350" cap="flat" cmpd="sng" algn="ctr">
                      <a:noFill/>
                      <a:prstDash val="solid"/>
                    </a:lnB>
                    <a:solidFill>
                      <a:srgbClr val="F2F2F2">
                        <a:alpha val="30196"/>
                      </a:srgbClr>
                    </a:solidFill>
                  </a:tcPr>
                </a:tc>
                <a:tc>
                  <a:txBody>
                    <a:bodyPr/>
                    <a:lstStyle/>
                    <a:p>
                      <a:r>
                        <a:rPr lang="fr-FR" sz="1400" cap="none" spc="0" dirty="0">
                          <a:solidFill>
                            <a:schemeClr val="tx1"/>
                          </a:solidFill>
                          <a:effectLst/>
                        </a:rPr>
                        <a:t>10/06</a:t>
                      </a:r>
                    </a:p>
                  </a:txBody>
                  <a:tcPr marL="122734" marR="98344" marT="94411" marB="94411" anchor="ctr">
                    <a:lnL w="6350" cap="flat" cmpd="sng" algn="ctr">
                      <a:solidFill>
                        <a:schemeClr val="tx1">
                          <a:lumMod val="75000"/>
                          <a:lumOff val="25000"/>
                        </a:schemeClr>
                      </a:solidFill>
                      <a:prstDash val="solid"/>
                    </a:lnL>
                    <a:lnR w="6350" cap="flat" cmpd="sng" algn="ctr">
                      <a:solidFill>
                        <a:schemeClr val="tx1">
                          <a:lumMod val="75000"/>
                          <a:lumOff val="25000"/>
                        </a:schemeClr>
                      </a:solidFill>
                      <a:prstDash val="solid"/>
                    </a:lnR>
                    <a:lnT w="12700" cmpd="sng">
                      <a:noFill/>
                      <a:prstDash val="solid"/>
                    </a:lnT>
                    <a:lnB w="6350" cap="flat" cmpd="sng" algn="ctr">
                      <a:noFill/>
                      <a:prstDash val="solid"/>
                    </a:lnB>
                    <a:solidFill>
                      <a:srgbClr val="F2F2F2">
                        <a:alpha val="30196"/>
                      </a:srgbClr>
                    </a:solidFill>
                  </a:tcPr>
                </a:tc>
                <a:tc>
                  <a:txBody>
                    <a:bodyPr/>
                    <a:lstStyle/>
                    <a:p>
                      <a:r>
                        <a:rPr lang="fr-FR" sz="1400" cap="none" spc="0" dirty="0">
                          <a:solidFill>
                            <a:schemeClr val="tx1"/>
                          </a:solidFill>
                          <a:effectLst/>
                        </a:rPr>
                        <a:t>17/06</a:t>
                      </a:r>
                    </a:p>
                  </a:txBody>
                  <a:tcPr marL="122734" marR="98344" marT="94411" marB="94411" anchor="ctr">
                    <a:lnL w="6350" cap="flat" cmpd="sng" algn="ctr">
                      <a:solidFill>
                        <a:schemeClr val="tx1">
                          <a:lumMod val="75000"/>
                          <a:lumOff val="25000"/>
                        </a:schemeClr>
                      </a:solidFill>
                      <a:prstDash val="solid"/>
                    </a:lnL>
                    <a:lnR w="38100" cap="flat" cmpd="sng" algn="ctr">
                      <a:noFill/>
                      <a:prstDash val="solid"/>
                    </a:lnR>
                    <a:lnT w="12700" cmpd="sng">
                      <a:noFill/>
                      <a:prstDash val="solid"/>
                    </a:lnT>
                    <a:lnB w="6350" cap="flat" cmpd="sng" algn="ctr">
                      <a:noFill/>
                      <a:prstDash val="solid"/>
                    </a:lnB>
                    <a:solidFill>
                      <a:srgbClr val="F2F2F2">
                        <a:alpha val="30196"/>
                      </a:srgbClr>
                    </a:solidFill>
                  </a:tcPr>
                </a:tc>
                <a:extLst>
                  <a:ext uri="{0D108BD9-81ED-4DB2-BD59-A6C34878D82A}">
                    <a16:rowId xmlns:a16="http://schemas.microsoft.com/office/drawing/2014/main" val="907748594"/>
                  </a:ext>
                </a:extLst>
              </a:tr>
              <a:tr h="446877">
                <a:tc>
                  <a:txBody>
                    <a:bodyPr/>
                    <a:lstStyle/>
                    <a:p>
                      <a:r>
                        <a:rPr lang="fr-FR" sz="1400" cap="none" spc="0">
                          <a:solidFill>
                            <a:schemeClr val="tx1"/>
                          </a:solidFill>
                          <a:effectLst/>
                        </a:rPr>
                        <a:t>Vidéo (Loom)</a:t>
                      </a:r>
                    </a:p>
                  </a:txBody>
                  <a:tcPr marL="122734" marR="98344" marT="94411" marB="94411" anchor="ctr">
                    <a:lnL w="6350" cap="flat" cmpd="sng" algn="ctr">
                      <a:noFill/>
                      <a:prstDash val="solid"/>
                    </a:lnL>
                    <a:lnR w="6350" cap="flat" cmpd="sng" algn="ctr">
                      <a:noFill/>
                      <a:prstDash val="solid"/>
                    </a:lnR>
                    <a:lnT w="6350" cap="flat" cmpd="sng" algn="ctr">
                      <a:noFill/>
                      <a:prstDash val="solid"/>
                    </a:lnT>
                    <a:lnB w="12700" cmpd="sng">
                      <a:noFill/>
                      <a:prstDash val="solid"/>
                    </a:lnB>
                    <a:solidFill>
                      <a:schemeClr val="bg1">
                        <a:lumMod val="95000"/>
                      </a:schemeClr>
                    </a:solidFill>
                  </a:tcPr>
                </a:tc>
                <a:tc>
                  <a:txBody>
                    <a:bodyPr/>
                    <a:lstStyle/>
                    <a:p>
                      <a:r>
                        <a:rPr lang="fr-FR" sz="1400" cap="none" spc="0" dirty="0">
                          <a:solidFill>
                            <a:schemeClr val="tx1"/>
                          </a:solidFill>
                          <a:effectLst/>
                        </a:rPr>
                        <a:t>18/06</a:t>
                      </a:r>
                    </a:p>
                  </a:txBody>
                  <a:tcPr marL="122734" marR="98344" marT="94411" marB="94411" anchor="ctr">
                    <a:lnL w="6350" cap="flat" cmpd="sng" algn="ctr">
                      <a:noFill/>
                      <a:prstDash val="solid"/>
                    </a:lnL>
                    <a:lnR w="6350" cap="flat" cmpd="sng" algn="ctr">
                      <a:noFill/>
                      <a:prstDash val="solid"/>
                    </a:lnR>
                    <a:lnT w="6350" cap="flat" cmpd="sng" algn="ctr">
                      <a:noFill/>
                      <a:prstDash val="solid"/>
                    </a:lnT>
                    <a:lnB w="12700" cmpd="sng">
                      <a:noFill/>
                      <a:prstDash val="solid"/>
                    </a:lnB>
                    <a:solidFill>
                      <a:schemeClr val="bg1">
                        <a:lumMod val="95000"/>
                      </a:schemeClr>
                    </a:solidFill>
                  </a:tcPr>
                </a:tc>
                <a:tc>
                  <a:txBody>
                    <a:bodyPr/>
                    <a:lstStyle/>
                    <a:p>
                      <a:r>
                        <a:rPr lang="fr-FR" sz="1400" cap="none" spc="0" dirty="0">
                          <a:solidFill>
                            <a:schemeClr val="tx1"/>
                          </a:solidFill>
                          <a:effectLst/>
                        </a:rPr>
                        <a:t>19/06</a:t>
                      </a:r>
                    </a:p>
                  </a:txBody>
                  <a:tcPr marL="122734" marR="98344" marT="94411" marB="94411" anchor="ctr">
                    <a:lnL w="6350" cap="flat" cmpd="sng" algn="ctr">
                      <a:noFill/>
                      <a:prstDash val="solid"/>
                    </a:lnL>
                    <a:lnR w="12700" cmpd="sng">
                      <a:noFill/>
                      <a:prstDash val="solid"/>
                    </a:lnR>
                    <a:lnT w="635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1347194701"/>
                  </a:ext>
                </a:extLst>
              </a:tr>
              <a:tr h="446877">
                <a:tc>
                  <a:txBody>
                    <a:bodyPr/>
                    <a:lstStyle/>
                    <a:p>
                      <a:r>
                        <a:rPr lang="fr-FR" sz="1400" cap="none" spc="0">
                          <a:solidFill>
                            <a:schemeClr val="tx1"/>
                          </a:solidFill>
                          <a:effectLst/>
                        </a:rPr>
                        <a:t>Tests et recette</a:t>
                      </a:r>
                    </a:p>
                  </a:txBody>
                  <a:tcPr marL="122734" marR="98344" marT="94411" marB="94411" anchor="ctr">
                    <a:lnL w="38100" cap="flat" cmpd="sng" algn="ctr">
                      <a:noFill/>
                      <a:prstDash val="solid"/>
                    </a:lnL>
                    <a:lnR w="6350" cap="flat" cmpd="sng" algn="ctr">
                      <a:solidFill>
                        <a:schemeClr val="tx1">
                          <a:lumMod val="75000"/>
                          <a:lumOff val="25000"/>
                        </a:schemeClr>
                      </a:solidFill>
                      <a:prstDash val="solid"/>
                    </a:lnR>
                    <a:lnT w="12700" cmpd="sng">
                      <a:noFill/>
                      <a:prstDash val="solid"/>
                    </a:lnT>
                    <a:lnB w="6350" cap="flat" cmpd="sng" algn="ctr">
                      <a:noFill/>
                      <a:prstDash val="solid"/>
                    </a:lnB>
                    <a:solidFill>
                      <a:srgbClr val="F2F2F2">
                        <a:alpha val="30196"/>
                      </a:srgbClr>
                    </a:solidFill>
                  </a:tcPr>
                </a:tc>
                <a:tc>
                  <a:txBody>
                    <a:bodyPr/>
                    <a:lstStyle/>
                    <a:p>
                      <a:r>
                        <a:rPr lang="fr-FR" sz="1400" cap="none" spc="0" dirty="0">
                          <a:solidFill>
                            <a:schemeClr val="tx1"/>
                          </a:solidFill>
                          <a:effectLst/>
                        </a:rPr>
                        <a:t>20/11</a:t>
                      </a:r>
                    </a:p>
                  </a:txBody>
                  <a:tcPr marL="122734" marR="98344" marT="94411" marB="94411" anchor="ctr">
                    <a:lnL w="6350" cap="flat" cmpd="sng" algn="ctr">
                      <a:solidFill>
                        <a:schemeClr val="tx1">
                          <a:lumMod val="75000"/>
                          <a:lumOff val="25000"/>
                        </a:schemeClr>
                      </a:solidFill>
                      <a:prstDash val="solid"/>
                    </a:lnL>
                    <a:lnR w="6350" cap="flat" cmpd="sng" algn="ctr">
                      <a:solidFill>
                        <a:schemeClr val="tx1">
                          <a:lumMod val="75000"/>
                          <a:lumOff val="25000"/>
                        </a:schemeClr>
                      </a:solidFill>
                      <a:prstDash val="solid"/>
                    </a:lnR>
                    <a:lnT w="12700" cmpd="sng">
                      <a:noFill/>
                      <a:prstDash val="solid"/>
                    </a:lnT>
                    <a:lnB w="6350" cap="flat" cmpd="sng" algn="ctr">
                      <a:noFill/>
                      <a:prstDash val="solid"/>
                    </a:lnB>
                    <a:solidFill>
                      <a:srgbClr val="F2F2F2">
                        <a:alpha val="30196"/>
                      </a:srgbClr>
                    </a:solidFill>
                  </a:tcPr>
                </a:tc>
                <a:tc>
                  <a:txBody>
                    <a:bodyPr/>
                    <a:lstStyle/>
                    <a:p>
                      <a:r>
                        <a:rPr lang="fr-FR" sz="1400" cap="none" spc="0" dirty="0">
                          <a:solidFill>
                            <a:schemeClr val="tx1"/>
                          </a:solidFill>
                          <a:effectLst/>
                        </a:rPr>
                        <a:t>24/11</a:t>
                      </a:r>
                    </a:p>
                  </a:txBody>
                  <a:tcPr marL="122734" marR="98344" marT="94411" marB="94411" anchor="ctr">
                    <a:lnL w="6350" cap="flat" cmpd="sng" algn="ctr">
                      <a:solidFill>
                        <a:schemeClr val="tx1">
                          <a:lumMod val="75000"/>
                          <a:lumOff val="25000"/>
                        </a:schemeClr>
                      </a:solidFill>
                      <a:prstDash val="solid"/>
                    </a:lnL>
                    <a:lnR w="38100" cap="flat" cmpd="sng" algn="ctr">
                      <a:noFill/>
                      <a:prstDash val="solid"/>
                    </a:lnR>
                    <a:lnT w="12700" cmpd="sng">
                      <a:noFill/>
                      <a:prstDash val="solid"/>
                    </a:lnT>
                    <a:lnB w="6350" cap="flat" cmpd="sng" algn="ctr">
                      <a:noFill/>
                      <a:prstDash val="solid"/>
                    </a:lnB>
                    <a:solidFill>
                      <a:srgbClr val="F2F2F2">
                        <a:alpha val="30196"/>
                      </a:srgbClr>
                    </a:solidFill>
                  </a:tcPr>
                </a:tc>
                <a:extLst>
                  <a:ext uri="{0D108BD9-81ED-4DB2-BD59-A6C34878D82A}">
                    <a16:rowId xmlns:a16="http://schemas.microsoft.com/office/drawing/2014/main" val="1870807245"/>
                  </a:ext>
                </a:extLst>
              </a:tr>
              <a:tr h="446877">
                <a:tc>
                  <a:txBody>
                    <a:bodyPr/>
                    <a:lstStyle/>
                    <a:p>
                      <a:r>
                        <a:rPr lang="fr-FR" sz="1400" cap="none" spc="0">
                          <a:solidFill>
                            <a:schemeClr val="tx1"/>
                          </a:solidFill>
                          <a:effectLst/>
                        </a:rPr>
                        <a:t>Livraison</a:t>
                      </a:r>
                    </a:p>
                  </a:txBody>
                  <a:tcPr marL="122734" marR="98344" marT="94411" marB="94411" anchor="ctr">
                    <a:lnL w="6350" cap="flat" cmpd="sng" algn="ctr">
                      <a:noFill/>
                      <a:prstDash val="solid"/>
                    </a:lnL>
                    <a:lnR w="6350" cap="flat" cmpd="sng" algn="ctr">
                      <a:noFill/>
                      <a:prstDash val="solid"/>
                    </a:lnR>
                    <a:lnT w="6350" cap="flat" cmpd="sng" algn="ctr">
                      <a:noFill/>
                      <a:prstDash val="solid"/>
                    </a:lnT>
                    <a:lnB w="12700" cmpd="sng">
                      <a:noFill/>
                      <a:prstDash val="solid"/>
                    </a:lnB>
                    <a:solidFill>
                      <a:schemeClr val="bg1">
                        <a:lumMod val="95000"/>
                      </a:schemeClr>
                    </a:solidFill>
                  </a:tcPr>
                </a:tc>
                <a:tc>
                  <a:txBody>
                    <a:bodyPr/>
                    <a:lstStyle/>
                    <a:p>
                      <a:r>
                        <a:rPr lang="fr-FR" sz="1400" cap="none" spc="0" dirty="0">
                          <a:solidFill>
                            <a:schemeClr val="tx1"/>
                          </a:solidFill>
                          <a:effectLst/>
                        </a:rPr>
                        <a:t>25/06</a:t>
                      </a:r>
                    </a:p>
                  </a:txBody>
                  <a:tcPr marL="122734" marR="98344" marT="94411" marB="94411" anchor="ctr">
                    <a:lnL w="6350" cap="flat" cmpd="sng" algn="ctr">
                      <a:noFill/>
                      <a:prstDash val="solid"/>
                    </a:lnL>
                    <a:lnR w="6350" cap="flat" cmpd="sng" algn="ctr">
                      <a:noFill/>
                      <a:prstDash val="solid"/>
                    </a:lnR>
                    <a:lnT w="6350" cap="flat" cmpd="sng" algn="ctr">
                      <a:noFill/>
                      <a:prstDash val="solid"/>
                    </a:lnT>
                    <a:lnB w="12700" cmpd="sng">
                      <a:noFill/>
                      <a:prstDash val="solid"/>
                    </a:lnB>
                    <a:solidFill>
                      <a:schemeClr val="bg1">
                        <a:lumMod val="95000"/>
                      </a:schemeClr>
                    </a:solidFill>
                  </a:tcPr>
                </a:tc>
                <a:tc>
                  <a:txBody>
                    <a:bodyPr/>
                    <a:lstStyle/>
                    <a:p>
                      <a:r>
                        <a:rPr lang="fr-FR" sz="1400" cap="none" spc="0" dirty="0">
                          <a:solidFill>
                            <a:schemeClr val="tx1"/>
                          </a:solidFill>
                          <a:effectLst/>
                        </a:rPr>
                        <a:t>-</a:t>
                      </a:r>
                    </a:p>
                  </a:txBody>
                  <a:tcPr marL="122734" marR="98344" marT="94411" marB="94411" anchor="ctr">
                    <a:lnL w="6350" cap="flat" cmpd="sng" algn="ctr">
                      <a:noFill/>
                      <a:prstDash val="solid"/>
                    </a:lnL>
                    <a:lnR w="12700" cmpd="sng">
                      <a:noFill/>
                      <a:prstDash val="solid"/>
                    </a:lnR>
                    <a:lnT w="635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703449604"/>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Shape 149">
          <a:extLst>
            <a:ext uri="{FF2B5EF4-FFF2-40B4-BE49-F238E27FC236}">
              <a16:creationId xmlns:a16="http://schemas.microsoft.com/office/drawing/2014/main" id="{2ACEFE27-9676-008F-D931-A14496096F7E}"/>
            </a:ext>
          </a:extLst>
        </p:cNvPr>
        <p:cNvGrpSpPr/>
        <p:nvPr/>
      </p:nvGrpSpPr>
      <p:grpSpPr>
        <a:xfrm>
          <a:off x="0" y="0"/>
          <a:ext cx="0" cy="0"/>
          <a:chOff x="0" y="0"/>
          <a:chExt cx="0" cy="0"/>
        </a:xfrm>
      </p:grpSpPr>
      <p:sp useBgFill="1">
        <p:nvSpPr>
          <p:cNvPr id="181" name="Rectangle 180">
            <a:extLst>
              <a:ext uri="{FF2B5EF4-FFF2-40B4-BE49-F238E27FC236}">
                <a16:creationId xmlns:a16="http://schemas.microsoft.com/office/drawing/2014/main" id="{75E66D3F-14EA-4BCD-819B-EEF581746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3" name="Group 182">
            <a:extLst>
              <a:ext uri="{FF2B5EF4-FFF2-40B4-BE49-F238E27FC236}">
                <a16:creationId xmlns:a16="http://schemas.microsoft.com/office/drawing/2014/main" id="{D49D3EDE-CC3B-4573-A04B-26F32F1B2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84" name="Picture 183">
              <a:extLst>
                <a:ext uri="{FF2B5EF4-FFF2-40B4-BE49-F238E27FC236}">
                  <a16:creationId xmlns:a16="http://schemas.microsoft.com/office/drawing/2014/main" id="{700D0D4B-CC81-434D-B595-71AA691923BC}"/>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85" name="Rectangle 184">
              <a:extLst>
                <a:ext uri="{FF2B5EF4-FFF2-40B4-BE49-F238E27FC236}">
                  <a16:creationId xmlns:a16="http://schemas.microsoft.com/office/drawing/2014/main" id="{B8047919-8C66-4EF3-9979-FB7112EB6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fr-FR"/>
            </a:p>
          </p:txBody>
        </p:sp>
        <p:pic>
          <p:nvPicPr>
            <p:cNvPr id="186" name="Picture 185">
              <a:extLst>
                <a:ext uri="{FF2B5EF4-FFF2-40B4-BE49-F238E27FC236}">
                  <a16:creationId xmlns:a16="http://schemas.microsoft.com/office/drawing/2014/main" id="{C00195C4-7BCF-469C-A003-AC2F0D2F910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203" name="Picture 186">
              <a:extLst>
                <a:ext uri="{FF2B5EF4-FFF2-40B4-BE49-F238E27FC236}">
                  <a16:creationId xmlns:a16="http://schemas.microsoft.com/office/drawing/2014/main" id="{CEE82425-33CD-4CF1-9623-91BECE687F65}"/>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150" name="Google Shape;150;p24">
            <a:extLst>
              <a:ext uri="{FF2B5EF4-FFF2-40B4-BE49-F238E27FC236}">
                <a16:creationId xmlns:a16="http://schemas.microsoft.com/office/drawing/2014/main" id="{69D7E230-EF27-2E38-0A52-B4BEAB0C7E32}"/>
              </a:ext>
            </a:extLst>
          </p:cNvPr>
          <p:cNvSpPr txBox="1">
            <a:spLocks noGrp="1"/>
          </p:cNvSpPr>
          <p:nvPr>
            <p:ph type="title"/>
          </p:nvPr>
        </p:nvSpPr>
        <p:spPr>
          <a:xfrm>
            <a:off x="6094412" y="982132"/>
            <a:ext cx="4802185" cy="1303867"/>
          </a:xfrm>
          <a:prstGeom prst="rect">
            <a:avLst/>
          </a:prstGeom>
        </p:spPr>
        <p:txBody>
          <a:bodyPr spcFirstLastPara="1" lIns="91425" tIns="45700" rIns="91425" bIns="45700" anchorCtr="0">
            <a:normAutofit/>
          </a:bodyPr>
          <a:lstStyle/>
          <a:p>
            <a:pPr marL="0" lvl="0" indent="0" rtl="0">
              <a:spcBef>
                <a:spcPts val="0"/>
              </a:spcBef>
              <a:spcAft>
                <a:spcPts val="0"/>
              </a:spcAft>
              <a:buClr>
                <a:schemeClr val="dk1"/>
              </a:buClr>
              <a:buSzPts val="4400"/>
              <a:buFont typeface="Calibri"/>
              <a:buNone/>
            </a:pPr>
            <a:r>
              <a:rPr lang="fr-FR" b="1">
                <a:solidFill>
                  <a:srgbClr val="262626"/>
                </a:solidFill>
                <a:latin typeface="Montserrat"/>
                <a:ea typeface="Montserrat"/>
                <a:cs typeface="Montserrat"/>
                <a:sym typeface="Montserrat"/>
              </a:rPr>
              <a:t>Devis</a:t>
            </a:r>
          </a:p>
        </p:txBody>
      </p:sp>
      <p:sp>
        <p:nvSpPr>
          <p:cNvPr id="189" name="Rectangle 188">
            <a:extLst>
              <a:ext uri="{FF2B5EF4-FFF2-40B4-BE49-F238E27FC236}">
                <a16:creationId xmlns:a16="http://schemas.microsoft.com/office/drawing/2014/main" id="{DD5289D1-D3B7-4C53-823E-280A79C02E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643" y="1092200"/>
            <a:ext cx="4517009" cy="4515104"/>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1" name="Straight Connector 190">
            <a:extLst>
              <a:ext uri="{FF2B5EF4-FFF2-40B4-BE49-F238E27FC236}">
                <a16:creationId xmlns:a16="http://schemas.microsoft.com/office/drawing/2014/main" id="{A456CE10-0EE3-4503-ACF3-1D53A6FDBB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4412" y="2400639"/>
            <a:ext cx="4802185" cy="0"/>
          </a:xfrm>
          <a:prstGeom prst="line">
            <a:avLst/>
          </a:prstGeom>
        </p:spPr>
        <p:style>
          <a:lnRef idx="2">
            <a:schemeClr val="accent1"/>
          </a:lnRef>
          <a:fillRef idx="0">
            <a:schemeClr val="accent1"/>
          </a:fillRef>
          <a:effectRef idx="1">
            <a:schemeClr val="accent1"/>
          </a:effectRef>
          <a:fontRef idx="minor">
            <a:schemeClr val="tx1"/>
          </a:fontRef>
        </p:style>
      </p:cxnSp>
      <p:sp>
        <p:nvSpPr>
          <p:cNvPr id="151" name="Google Shape;151;p24">
            <a:extLst>
              <a:ext uri="{FF2B5EF4-FFF2-40B4-BE49-F238E27FC236}">
                <a16:creationId xmlns:a16="http://schemas.microsoft.com/office/drawing/2014/main" id="{453636BA-E5BF-60F5-1117-E7FA7F938F30}"/>
              </a:ext>
            </a:extLst>
          </p:cNvPr>
          <p:cNvSpPr txBox="1">
            <a:spLocks noGrp="1"/>
          </p:cNvSpPr>
          <p:nvPr>
            <p:ph idx="1"/>
          </p:nvPr>
        </p:nvSpPr>
        <p:spPr>
          <a:xfrm>
            <a:off x="6094412" y="2556932"/>
            <a:ext cx="4802184" cy="3318936"/>
          </a:xfrm>
          <a:prstGeom prst="rect">
            <a:avLst/>
          </a:prstGeom>
        </p:spPr>
        <p:txBody>
          <a:bodyPr spcFirstLastPara="1" lIns="91425" tIns="45700" rIns="91425" bIns="45700" anchorCtr="0">
            <a:normAutofit/>
          </a:bodyPr>
          <a:lstStyle/>
          <a:p>
            <a:pPr marL="228600" lvl="0" indent="-228600" rtl="0">
              <a:spcBef>
                <a:spcPts val="0"/>
              </a:spcBef>
              <a:spcAft>
                <a:spcPts val="0"/>
              </a:spcAft>
              <a:buClr>
                <a:schemeClr val="dk1"/>
              </a:buClr>
              <a:buSzPts val="2800"/>
              <a:buFont typeface="Montserrat"/>
              <a:buChar char="•"/>
            </a:pPr>
            <a:r>
              <a:rPr lang="fr-FR" dirty="0">
                <a:solidFill>
                  <a:srgbClr val="262626"/>
                </a:solidFill>
                <a:latin typeface="Montserrat"/>
                <a:ea typeface="Montserrat"/>
                <a:cs typeface="Montserrat"/>
                <a:sym typeface="Montserrat"/>
              </a:rPr>
              <a:t>Liste synthétique et coût des différentes catégories du devis :</a:t>
            </a:r>
          </a:p>
          <a:p>
            <a:pPr marL="508000" lvl="1" indent="0" rtl="0">
              <a:spcBef>
                <a:spcPts val="0"/>
              </a:spcBef>
              <a:spcAft>
                <a:spcPts val="0"/>
              </a:spcAft>
              <a:buClr>
                <a:schemeClr val="dk1"/>
              </a:buClr>
              <a:buSzPts val="2800"/>
              <a:buNone/>
            </a:pPr>
            <a:br>
              <a:rPr lang="fr-FR" dirty="0">
                <a:solidFill>
                  <a:srgbClr val="262626"/>
                </a:solidFill>
                <a:latin typeface="Montserrat"/>
                <a:ea typeface="Montserrat"/>
                <a:cs typeface="Montserrat"/>
                <a:sym typeface="Montserrat"/>
              </a:rPr>
            </a:br>
            <a:endParaRPr lang="fr-FR" dirty="0">
              <a:solidFill>
                <a:srgbClr val="262626"/>
              </a:solidFill>
              <a:latin typeface="Montserrat"/>
              <a:ea typeface="Montserrat"/>
              <a:cs typeface="Montserrat"/>
              <a:sym typeface="Montserrat"/>
            </a:endParaRPr>
          </a:p>
          <a:p>
            <a:pPr marL="457200" lvl="0" indent="0" rtl="0">
              <a:spcBef>
                <a:spcPts val="0"/>
              </a:spcBef>
              <a:spcAft>
                <a:spcPts val="1000"/>
              </a:spcAft>
              <a:buNone/>
            </a:pPr>
            <a:endParaRPr lang="fr-FR" dirty="0">
              <a:solidFill>
                <a:srgbClr val="262626"/>
              </a:solidFill>
              <a:latin typeface="Montserrat"/>
              <a:ea typeface="Montserrat"/>
              <a:cs typeface="Montserrat"/>
              <a:sym typeface="Montserrat"/>
            </a:endParaRPr>
          </a:p>
        </p:txBody>
      </p:sp>
      <p:graphicFrame>
        <p:nvGraphicFramePr>
          <p:cNvPr id="2" name="Tableau 1">
            <a:extLst>
              <a:ext uri="{FF2B5EF4-FFF2-40B4-BE49-F238E27FC236}">
                <a16:creationId xmlns:a16="http://schemas.microsoft.com/office/drawing/2014/main" id="{7002D879-2541-05A8-4E03-FB6EE27336D2}"/>
              </a:ext>
            </a:extLst>
          </p:cNvPr>
          <p:cNvGraphicFramePr>
            <a:graphicFrameLocks noGrp="1"/>
          </p:cNvGraphicFramePr>
          <p:nvPr>
            <p:extLst>
              <p:ext uri="{D42A27DB-BD31-4B8C-83A1-F6EECF244321}">
                <p14:modId xmlns:p14="http://schemas.microsoft.com/office/powerpoint/2010/main" val="1595730567"/>
              </p:ext>
            </p:extLst>
          </p:nvPr>
        </p:nvGraphicFramePr>
        <p:xfrm>
          <a:off x="1412683" y="1833830"/>
          <a:ext cx="3876801" cy="3011540"/>
        </p:xfrm>
        <a:graphic>
          <a:graphicData uri="http://schemas.openxmlformats.org/drawingml/2006/table">
            <a:tbl>
              <a:tblPr firstRow="1" bandRow="1">
                <a:noFill/>
              </a:tblPr>
              <a:tblGrid>
                <a:gridCol w="2508924">
                  <a:extLst>
                    <a:ext uri="{9D8B030D-6E8A-4147-A177-3AD203B41FA5}">
                      <a16:colId xmlns:a16="http://schemas.microsoft.com/office/drawing/2014/main" val="4118227207"/>
                    </a:ext>
                  </a:extLst>
                </a:gridCol>
                <a:gridCol w="1367877">
                  <a:extLst>
                    <a:ext uri="{9D8B030D-6E8A-4147-A177-3AD203B41FA5}">
                      <a16:colId xmlns:a16="http://schemas.microsoft.com/office/drawing/2014/main" val="2700502731"/>
                    </a:ext>
                  </a:extLst>
                </a:gridCol>
              </a:tblGrid>
              <a:tr h="602308">
                <a:tc>
                  <a:txBody>
                    <a:bodyPr/>
                    <a:lstStyle/>
                    <a:p>
                      <a:pPr algn="l"/>
                      <a:r>
                        <a:rPr lang="fr-FR" sz="1700" b="1">
                          <a:solidFill>
                            <a:srgbClr val="FFFFFF"/>
                          </a:solidFill>
                          <a:effectLst/>
                        </a:rPr>
                        <a:t>Catégorie</a:t>
                      </a:r>
                    </a:p>
                  </a:txBody>
                  <a:tcPr marL="248203" marR="148922" marT="148922" marB="148922" anchor="ctr">
                    <a:lnL w="38100" cap="flat" cmpd="sng" algn="ctr">
                      <a:noFill/>
                      <a:prstDash val="solid"/>
                    </a:lnL>
                    <a:lnR w="38100" cap="flat" cmpd="sng" algn="ctr">
                      <a:solidFill>
                        <a:srgbClr val="FFFFFF"/>
                      </a:solidFill>
                      <a:prstDash val="solid"/>
                    </a:lnR>
                    <a:lnT w="38100" cap="flat" cmpd="sng" algn="ctr">
                      <a:noFill/>
                      <a:prstDash val="solid"/>
                    </a:lnT>
                    <a:lnB w="38100" cap="flat" cmpd="sng" algn="ctr">
                      <a:solidFill>
                        <a:srgbClr val="FFFFFF"/>
                      </a:solidFill>
                      <a:prstDash val="solid"/>
                    </a:lnB>
                    <a:solidFill>
                      <a:srgbClr val="636B68">
                        <a:alpha val="69804"/>
                      </a:srgbClr>
                    </a:solidFill>
                  </a:tcPr>
                </a:tc>
                <a:tc>
                  <a:txBody>
                    <a:bodyPr/>
                    <a:lstStyle/>
                    <a:p>
                      <a:pPr algn="l"/>
                      <a:r>
                        <a:rPr lang="fr-FR" sz="1700" b="1">
                          <a:solidFill>
                            <a:srgbClr val="FFFFFF"/>
                          </a:solidFill>
                          <a:effectLst/>
                        </a:rPr>
                        <a:t>Coût (€)</a:t>
                      </a:r>
                    </a:p>
                  </a:txBody>
                  <a:tcPr marL="248203" marR="148922" marT="148922" marB="148922" anchor="ctr">
                    <a:lnL w="38100" cap="flat" cmpd="sng" algn="ctr">
                      <a:solidFill>
                        <a:srgbClr val="FFFFFF"/>
                      </a:solidFill>
                      <a:prstDash val="solid"/>
                    </a:lnL>
                    <a:lnR w="38100" cap="flat" cmpd="sng" algn="ctr">
                      <a:noFill/>
                      <a:prstDash val="solid"/>
                    </a:lnR>
                    <a:lnT w="38100" cap="flat" cmpd="sng" algn="ctr">
                      <a:noFill/>
                      <a:prstDash val="solid"/>
                    </a:lnT>
                    <a:lnB w="38100" cap="flat" cmpd="sng" algn="ctr">
                      <a:solidFill>
                        <a:srgbClr val="FFFFFF"/>
                      </a:solidFill>
                      <a:prstDash val="solid"/>
                    </a:lnB>
                    <a:solidFill>
                      <a:srgbClr val="636B68">
                        <a:alpha val="69804"/>
                      </a:srgbClr>
                    </a:solidFill>
                  </a:tcPr>
                </a:tc>
                <a:extLst>
                  <a:ext uri="{0D108BD9-81ED-4DB2-BD59-A6C34878D82A}">
                    <a16:rowId xmlns:a16="http://schemas.microsoft.com/office/drawing/2014/main" val="1466159629"/>
                  </a:ext>
                </a:extLst>
              </a:tr>
              <a:tr h="602308">
                <a:tc>
                  <a:txBody>
                    <a:bodyPr/>
                    <a:lstStyle/>
                    <a:p>
                      <a:r>
                        <a:rPr lang="fr-FR" sz="1700">
                          <a:solidFill>
                            <a:schemeClr val="tx1">
                              <a:lumMod val="85000"/>
                              <a:lumOff val="15000"/>
                            </a:schemeClr>
                          </a:solidFill>
                          <a:effectLst/>
                        </a:rPr>
                        <a:t>Hébergement (1 an)</a:t>
                      </a:r>
                    </a:p>
                  </a:txBody>
                  <a:tcPr marL="248203" marR="148922" marT="148922" marB="148922" anchor="ctr">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r>
                        <a:rPr lang="fr-FR" sz="1700">
                          <a:solidFill>
                            <a:schemeClr val="tx1">
                              <a:lumMod val="85000"/>
                              <a:lumOff val="15000"/>
                            </a:schemeClr>
                          </a:solidFill>
                          <a:effectLst/>
                        </a:rPr>
                        <a:t>20</a:t>
                      </a:r>
                    </a:p>
                  </a:txBody>
                  <a:tcPr marL="248203" marR="148922" marT="148922" marB="148922" anchor="ctr">
                    <a:lnL w="38100" cap="flat" cmpd="sng" algn="ctr">
                      <a:solidFill>
                        <a:srgbClr val="FFFFFF"/>
                      </a:solidFill>
                      <a:prstDash val="solid"/>
                    </a:lnL>
                    <a:lnR w="38100" cap="flat" cmpd="sng" algn="ctr">
                      <a:no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extLst>
                  <a:ext uri="{0D108BD9-81ED-4DB2-BD59-A6C34878D82A}">
                    <a16:rowId xmlns:a16="http://schemas.microsoft.com/office/drawing/2014/main" val="2587635192"/>
                  </a:ext>
                </a:extLst>
              </a:tr>
              <a:tr h="602308">
                <a:tc>
                  <a:txBody>
                    <a:bodyPr/>
                    <a:lstStyle/>
                    <a:p>
                      <a:r>
                        <a:rPr lang="fr-FR" sz="1700">
                          <a:solidFill>
                            <a:schemeClr val="tx1">
                              <a:lumMod val="85000"/>
                              <a:lumOff val="15000"/>
                            </a:schemeClr>
                          </a:solidFill>
                          <a:effectLst/>
                        </a:rPr>
                        <a:t>Nom de domaine</a:t>
                      </a:r>
                    </a:p>
                  </a:txBody>
                  <a:tcPr marL="248203" marR="148922" marT="148922" marB="148922" anchor="ctr">
                    <a:lnL w="12700" cmpd="sng">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r>
                        <a:rPr lang="fr-FR" sz="1700">
                          <a:solidFill>
                            <a:schemeClr val="tx1">
                              <a:lumMod val="85000"/>
                              <a:lumOff val="15000"/>
                            </a:schemeClr>
                          </a:solidFill>
                          <a:effectLst/>
                        </a:rPr>
                        <a:t>15</a:t>
                      </a:r>
                    </a:p>
                  </a:txBody>
                  <a:tcPr marL="248203" marR="148922" marT="148922" marB="148922" anchor="ctr">
                    <a:lnL w="38100" cap="flat" cmpd="sng" algn="ctr">
                      <a:solidFill>
                        <a:srgbClr val="FFFFFF"/>
                      </a:solidFill>
                      <a:prstDash val="solid"/>
                    </a:lnL>
                    <a:lnR w="12700" cmpd="sng">
                      <a:no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extLst>
                  <a:ext uri="{0D108BD9-81ED-4DB2-BD59-A6C34878D82A}">
                    <a16:rowId xmlns:a16="http://schemas.microsoft.com/office/drawing/2014/main" val="2845591668"/>
                  </a:ext>
                </a:extLst>
              </a:tr>
              <a:tr h="602308">
                <a:tc>
                  <a:txBody>
                    <a:bodyPr/>
                    <a:lstStyle/>
                    <a:p>
                      <a:r>
                        <a:rPr lang="fr-FR" sz="1700">
                          <a:solidFill>
                            <a:schemeClr val="tx1">
                              <a:lumMod val="85000"/>
                              <a:lumOff val="15000"/>
                            </a:schemeClr>
                          </a:solidFill>
                          <a:effectLst/>
                        </a:rPr>
                        <a:t>Marge</a:t>
                      </a:r>
                    </a:p>
                  </a:txBody>
                  <a:tcPr marL="248203" marR="148922" marT="148922" marB="148922" anchor="ctr">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r>
                        <a:rPr lang="fr-FR" sz="1700">
                          <a:solidFill>
                            <a:schemeClr val="tx1">
                              <a:lumMod val="85000"/>
                              <a:lumOff val="15000"/>
                            </a:schemeClr>
                          </a:solidFill>
                          <a:effectLst/>
                        </a:rPr>
                        <a:t>15</a:t>
                      </a:r>
                    </a:p>
                  </a:txBody>
                  <a:tcPr marL="248203" marR="148922" marT="148922" marB="148922" anchor="ctr">
                    <a:lnL w="38100" cap="flat" cmpd="sng" algn="ctr">
                      <a:solidFill>
                        <a:srgbClr val="FFFFFF"/>
                      </a:solidFill>
                      <a:prstDash val="solid"/>
                    </a:lnL>
                    <a:lnR w="38100" cap="flat" cmpd="sng" algn="ctr">
                      <a:no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extLst>
                  <a:ext uri="{0D108BD9-81ED-4DB2-BD59-A6C34878D82A}">
                    <a16:rowId xmlns:a16="http://schemas.microsoft.com/office/drawing/2014/main" val="747176581"/>
                  </a:ext>
                </a:extLst>
              </a:tr>
              <a:tr h="602308">
                <a:tc>
                  <a:txBody>
                    <a:bodyPr/>
                    <a:lstStyle/>
                    <a:p>
                      <a:r>
                        <a:rPr lang="fr-FR" sz="1700" b="1">
                          <a:solidFill>
                            <a:schemeClr val="tx1">
                              <a:lumMod val="85000"/>
                              <a:lumOff val="15000"/>
                            </a:schemeClr>
                          </a:solidFill>
                          <a:effectLst/>
                        </a:rPr>
                        <a:t>Total</a:t>
                      </a:r>
                      <a:endParaRPr lang="fr-FR" sz="1700">
                        <a:solidFill>
                          <a:schemeClr val="tx1">
                            <a:lumMod val="85000"/>
                            <a:lumOff val="15000"/>
                          </a:schemeClr>
                        </a:solidFill>
                        <a:effectLst/>
                      </a:endParaRPr>
                    </a:p>
                  </a:txBody>
                  <a:tcPr marL="248203" marR="148922" marT="148922" marB="148922" anchor="ctr">
                    <a:lnL w="12700" cmpd="sng">
                      <a:noFill/>
                      <a:prstDash val="solid"/>
                    </a:lnL>
                    <a:lnR w="38100" cap="flat" cmpd="sng" algn="ctr">
                      <a:solidFill>
                        <a:srgbClr val="FFFFFF"/>
                      </a:solidFill>
                      <a:prstDash val="solid"/>
                    </a:lnR>
                    <a:lnT w="38100" cap="flat" cmpd="sng" algn="ctr">
                      <a:solidFill>
                        <a:srgbClr val="FFFFFF"/>
                      </a:solidFill>
                      <a:prstDash val="solid"/>
                    </a:lnT>
                    <a:lnB w="12700" cmpd="sng">
                      <a:noFill/>
                      <a:prstDash val="solid"/>
                    </a:lnB>
                    <a:solidFill>
                      <a:srgbClr val="878E8B">
                        <a:alpha val="30196"/>
                      </a:srgbClr>
                    </a:solidFill>
                  </a:tcPr>
                </a:tc>
                <a:tc>
                  <a:txBody>
                    <a:bodyPr/>
                    <a:lstStyle/>
                    <a:p>
                      <a:r>
                        <a:rPr lang="fr-FR" sz="1700" b="1">
                          <a:solidFill>
                            <a:schemeClr val="tx1">
                              <a:lumMod val="85000"/>
                              <a:lumOff val="15000"/>
                            </a:schemeClr>
                          </a:solidFill>
                          <a:effectLst/>
                        </a:rPr>
                        <a:t>50</a:t>
                      </a:r>
                      <a:endParaRPr lang="fr-FR" sz="1700">
                        <a:solidFill>
                          <a:schemeClr val="tx1">
                            <a:lumMod val="85000"/>
                            <a:lumOff val="15000"/>
                          </a:schemeClr>
                        </a:solidFill>
                        <a:effectLst/>
                      </a:endParaRPr>
                    </a:p>
                  </a:txBody>
                  <a:tcPr marL="248203" marR="148922" marT="148922" marB="148922" anchor="ctr">
                    <a:lnL w="38100" cap="flat" cmpd="sng" algn="ctr">
                      <a:solidFill>
                        <a:srgbClr val="FFFFFF"/>
                      </a:solidFill>
                      <a:prstDash val="solid"/>
                    </a:lnL>
                    <a:lnR w="12700" cmpd="sng">
                      <a:noFill/>
                      <a:prstDash val="solid"/>
                    </a:lnR>
                    <a:lnT w="38100" cap="flat" cmpd="sng" algn="ctr">
                      <a:solidFill>
                        <a:srgbClr val="FFFFFF"/>
                      </a:solidFill>
                      <a:prstDash val="solid"/>
                    </a:lnT>
                    <a:lnB w="12700" cmpd="sng">
                      <a:noFill/>
                      <a:prstDash val="solid"/>
                    </a:lnB>
                    <a:solidFill>
                      <a:srgbClr val="878E8B">
                        <a:alpha val="30196"/>
                      </a:srgbClr>
                    </a:solidFill>
                  </a:tcPr>
                </a:tc>
                <a:extLst>
                  <a:ext uri="{0D108BD9-81ED-4DB2-BD59-A6C34878D82A}">
                    <a16:rowId xmlns:a16="http://schemas.microsoft.com/office/drawing/2014/main" val="1131476209"/>
                  </a:ext>
                </a:extLst>
              </a:tr>
            </a:tbl>
          </a:graphicData>
        </a:graphic>
      </p:graphicFrame>
    </p:spTree>
    <p:extLst>
      <p:ext uri="{BB962C8B-B14F-4D97-AF65-F5344CB8AC3E}">
        <p14:creationId xmlns:p14="http://schemas.microsoft.com/office/powerpoint/2010/main" val="41333845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4"/>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fr-FR" b="1" dirty="0">
                <a:latin typeface="Montserrat"/>
                <a:ea typeface="Montserrat"/>
                <a:cs typeface="Montserrat"/>
                <a:sym typeface="Montserrat"/>
              </a:rPr>
              <a:t>Conclusion</a:t>
            </a:r>
            <a:endParaRPr b="1" dirty="0">
              <a:latin typeface="Montserrat"/>
              <a:ea typeface="Montserrat"/>
              <a:cs typeface="Montserrat"/>
              <a:sym typeface="Montserrat"/>
            </a:endParaRPr>
          </a:p>
        </p:txBody>
      </p:sp>
      <p:sp>
        <p:nvSpPr>
          <p:cNvPr id="151" name="Google Shape;151;p24"/>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0" indent="0">
              <a:buNone/>
            </a:pPr>
            <a:r>
              <a:rPr lang="fr-FR" sz="2200" dirty="0">
                <a:latin typeface="Montserrat"/>
              </a:rPr>
              <a:t>Ce cahier des charges garantit un portfolio ciblé, professionnel, et aligné sur </a:t>
            </a:r>
            <a:r>
              <a:rPr lang="fr-FR" sz="2200" dirty="0" err="1">
                <a:latin typeface="Montserrat"/>
              </a:rPr>
              <a:t>Aéroworld</a:t>
            </a:r>
            <a:r>
              <a:rPr lang="fr-FR" sz="2200" dirty="0">
                <a:latin typeface="Montserrat"/>
              </a:rPr>
              <a:t>. Les étapes clés sont planifiées, avec des livrables concrets (</a:t>
            </a:r>
            <a:r>
              <a:rPr lang="fr-FR" sz="2200" dirty="0" err="1">
                <a:latin typeface="Montserrat"/>
              </a:rPr>
              <a:t>dashboards</a:t>
            </a:r>
            <a:r>
              <a:rPr lang="fr-FR" sz="2200" dirty="0">
                <a:latin typeface="Montserrat"/>
              </a:rPr>
              <a:t>, vidéo).</a:t>
            </a:r>
          </a:p>
          <a:p>
            <a:pPr marL="0" indent="0">
              <a:buNone/>
            </a:pPr>
            <a:br>
              <a:rPr lang="fr-FR" sz="2200" dirty="0">
                <a:latin typeface="Montserrat"/>
              </a:rPr>
            </a:br>
            <a:r>
              <a:rPr lang="fr-FR" sz="2200" dirty="0">
                <a:latin typeface="Montserrat"/>
              </a:rPr>
              <a:t>Prochaines actions :</a:t>
            </a:r>
          </a:p>
          <a:p>
            <a:r>
              <a:rPr lang="fr-FR" sz="2200" dirty="0">
                <a:latin typeface="Montserrat"/>
              </a:rPr>
              <a:t>Valider la carte mentale avec Babou.</a:t>
            </a:r>
          </a:p>
          <a:p>
            <a:r>
              <a:rPr lang="fr-FR" sz="2200" dirty="0">
                <a:latin typeface="Montserrat"/>
              </a:rPr>
              <a:t>Commencer les </a:t>
            </a:r>
            <a:r>
              <a:rPr lang="fr-FR" sz="2200" dirty="0" err="1">
                <a:latin typeface="Montserrat"/>
              </a:rPr>
              <a:t>mock-ups</a:t>
            </a:r>
            <a:r>
              <a:rPr lang="fr-FR" sz="2200" dirty="0">
                <a:latin typeface="Montserrat"/>
              </a:rPr>
              <a:t> sur </a:t>
            </a:r>
            <a:r>
              <a:rPr lang="fr-FR" sz="2200" dirty="0" err="1">
                <a:latin typeface="Montserrat"/>
              </a:rPr>
              <a:t>Figma</a:t>
            </a:r>
            <a:r>
              <a:rPr lang="fr-FR" sz="2200" dirty="0">
                <a:latin typeface="Montserrat"/>
              </a:rPr>
              <a:t>.</a:t>
            </a:r>
          </a:p>
          <a:p>
            <a:pPr marL="457200" lvl="0" indent="0" algn="l" rtl="0">
              <a:lnSpc>
                <a:spcPct val="115000"/>
              </a:lnSpc>
              <a:spcBef>
                <a:spcPts val="0"/>
              </a:spcBef>
              <a:spcAft>
                <a:spcPts val="1000"/>
              </a:spcAft>
              <a:buNone/>
            </a:pPr>
            <a:endParaRPr dirty="0">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4"/>
          <p:cNvSpPr txBox="1">
            <a:spLocks noGrp="1"/>
          </p:cNvSpPr>
          <p:nvPr>
            <p:ph type="title"/>
          </p:nvPr>
        </p:nvSpPr>
        <p:spPr>
          <a:xfrm>
            <a:off x="838200" y="337000"/>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fr-FR" b="1" dirty="0">
                <a:latin typeface="Montserrat"/>
                <a:ea typeface="Montserrat"/>
                <a:cs typeface="Montserrat"/>
                <a:sym typeface="Montserrat"/>
              </a:rPr>
              <a:t>Sommaire</a:t>
            </a:r>
            <a:endParaRPr b="1" dirty="0">
              <a:latin typeface="Montserrat"/>
              <a:ea typeface="Montserrat"/>
              <a:cs typeface="Montserrat"/>
              <a:sym typeface="Montserrat"/>
            </a:endParaRPr>
          </a:p>
        </p:txBody>
      </p:sp>
      <p:sp>
        <p:nvSpPr>
          <p:cNvPr id="91" name="Google Shape;91;p14"/>
          <p:cNvSpPr txBox="1">
            <a:spLocks noGrp="1"/>
          </p:cNvSpPr>
          <p:nvPr>
            <p:ph idx="1"/>
          </p:nvPr>
        </p:nvSpPr>
        <p:spPr>
          <a:xfrm>
            <a:off x="948275" y="1512350"/>
            <a:ext cx="10515600" cy="4351200"/>
          </a:xfrm>
          <a:prstGeom prst="rect">
            <a:avLst/>
          </a:prstGeom>
          <a:noFill/>
          <a:ln>
            <a:noFill/>
          </a:ln>
        </p:spPr>
        <p:txBody>
          <a:bodyPr spcFirstLastPara="1" wrap="square" lIns="91425" tIns="45700" rIns="91425" bIns="45700" anchor="t" anchorCtr="0">
            <a:noAutofit/>
          </a:bodyPr>
          <a:lstStyle/>
          <a:p>
            <a:pPr marL="228600" lvl="0" indent="-226059" algn="l" rtl="0">
              <a:lnSpc>
                <a:spcPct val="87000"/>
              </a:lnSpc>
              <a:spcBef>
                <a:spcPts val="0"/>
              </a:spcBef>
              <a:spcAft>
                <a:spcPts val="0"/>
              </a:spcAft>
              <a:buClr>
                <a:schemeClr val="dk1"/>
              </a:buClr>
              <a:buSzPts val="1760"/>
              <a:buFont typeface="Montserrat"/>
              <a:buAutoNum type="arabicPeriod"/>
            </a:pPr>
            <a:r>
              <a:rPr lang="fr-FR" sz="1760" dirty="0">
                <a:latin typeface="Montserrat"/>
                <a:ea typeface="Montserrat"/>
                <a:cs typeface="Montserrat"/>
                <a:sym typeface="Montserrat"/>
              </a:rPr>
              <a:t>Présentation du projet</a:t>
            </a:r>
            <a:endParaRPr sz="2460" dirty="0">
              <a:latin typeface="Montserrat"/>
              <a:ea typeface="Montserrat"/>
              <a:cs typeface="Montserrat"/>
              <a:sym typeface="Montserrat"/>
            </a:endParaRPr>
          </a:p>
          <a:p>
            <a:pPr marL="228600" lvl="0" indent="-226059" algn="l" rtl="0">
              <a:lnSpc>
                <a:spcPct val="87000"/>
              </a:lnSpc>
              <a:spcBef>
                <a:spcPts val="1800"/>
              </a:spcBef>
              <a:spcAft>
                <a:spcPts val="0"/>
              </a:spcAft>
              <a:buClr>
                <a:schemeClr val="dk1"/>
              </a:buClr>
              <a:buSzPts val="1760"/>
              <a:buFont typeface="Montserrat"/>
              <a:buAutoNum type="arabicPeriod"/>
            </a:pPr>
            <a:r>
              <a:rPr lang="fr-FR" sz="1760" dirty="0">
                <a:latin typeface="Montserrat"/>
                <a:ea typeface="Montserrat"/>
                <a:cs typeface="Montserrat"/>
                <a:sym typeface="Montserrat"/>
              </a:rPr>
              <a:t>Enjeux et objectifs</a:t>
            </a:r>
            <a:endParaRPr sz="1760" dirty="0">
              <a:latin typeface="Montserrat"/>
              <a:ea typeface="Montserrat"/>
              <a:cs typeface="Montserrat"/>
              <a:sym typeface="Montserrat"/>
            </a:endParaRPr>
          </a:p>
          <a:p>
            <a:pPr marL="228600" lvl="0" indent="-226059" algn="l" rtl="0">
              <a:lnSpc>
                <a:spcPct val="87000"/>
              </a:lnSpc>
              <a:spcBef>
                <a:spcPts val="1800"/>
              </a:spcBef>
              <a:spcAft>
                <a:spcPts val="0"/>
              </a:spcAft>
              <a:buSzPts val="1760"/>
              <a:buFont typeface="Montserrat"/>
              <a:buAutoNum type="arabicPeriod"/>
            </a:pPr>
            <a:r>
              <a:rPr lang="fr-FR" sz="1760" dirty="0">
                <a:latin typeface="Montserrat"/>
                <a:ea typeface="Montserrat"/>
                <a:cs typeface="Montserrat"/>
                <a:sym typeface="Montserrat"/>
              </a:rPr>
              <a:t>Équipe projet</a:t>
            </a:r>
            <a:endParaRPr sz="1760" dirty="0">
              <a:latin typeface="Montserrat"/>
              <a:ea typeface="Montserrat"/>
              <a:cs typeface="Montserrat"/>
              <a:sym typeface="Montserrat"/>
            </a:endParaRPr>
          </a:p>
          <a:p>
            <a:pPr marL="228600" lvl="0" indent="-226059" algn="l" rtl="0">
              <a:lnSpc>
                <a:spcPct val="87000"/>
              </a:lnSpc>
              <a:spcBef>
                <a:spcPts val="1800"/>
              </a:spcBef>
              <a:spcAft>
                <a:spcPts val="0"/>
              </a:spcAft>
              <a:buSzPts val="1760"/>
              <a:buFont typeface="Montserrat"/>
              <a:buAutoNum type="arabicPeriod"/>
            </a:pPr>
            <a:r>
              <a:rPr lang="fr-FR" sz="1760" dirty="0">
                <a:latin typeface="Montserrat"/>
                <a:ea typeface="Montserrat"/>
                <a:cs typeface="Montserrat"/>
                <a:sym typeface="Montserrat"/>
              </a:rPr>
              <a:t>Spécifications ergonomiques</a:t>
            </a:r>
            <a:endParaRPr sz="1760" dirty="0">
              <a:latin typeface="Montserrat"/>
              <a:ea typeface="Montserrat"/>
              <a:cs typeface="Montserrat"/>
              <a:sym typeface="Montserrat"/>
            </a:endParaRPr>
          </a:p>
          <a:p>
            <a:pPr marL="228600" lvl="0" indent="-226059" algn="l" rtl="0">
              <a:lnSpc>
                <a:spcPct val="87000"/>
              </a:lnSpc>
              <a:spcBef>
                <a:spcPts val="1800"/>
              </a:spcBef>
              <a:spcAft>
                <a:spcPts val="0"/>
              </a:spcAft>
              <a:buSzPts val="1760"/>
              <a:buFont typeface="Montserrat"/>
              <a:buAutoNum type="arabicPeriod"/>
            </a:pPr>
            <a:r>
              <a:rPr lang="fr-FR" sz="1760" dirty="0">
                <a:latin typeface="Montserrat"/>
                <a:ea typeface="Montserrat"/>
                <a:cs typeface="Montserrat"/>
                <a:sym typeface="Montserrat"/>
              </a:rPr>
              <a:t>Spécifications fonctionnelles</a:t>
            </a:r>
            <a:endParaRPr sz="1760" dirty="0">
              <a:latin typeface="Montserrat"/>
              <a:ea typeface="Montserrat"/>
              <a:cs typeface="Montserrat"/>
              <a:sym typeface="Montserrat"/>
            </a:endParaRPr>
          </a:p>
          <a:p>
            <a:pPr marL="228600" lvl="0" indent="-226059" algn="l" rtl="0">
              <a:lnSpc>
                <a:spcPct val="87000"/>
              </a:lnSpc>
              <a:spcBef>
                <a:spcPts val="1800"/>
              </a:spcBef>
              <a:spcAft>
                <a:spcPts val="0"/>
              </a:spcAft>
              <a:buSzPts val="1760"/>
              <a:buFont typeface="Montserrat"/>
              <a:buAutoNum type="arabicPeriod"/>
            </a:pPr>
            <a:r>
              <a:rPr lang="fr-FR" sz="1760" dirty="0">
                <a:latin typeface="Montserrat"/>
                <a:ea typeface="Montserrat"/>
                <a:cs typeface="Montserrat"/>
                <a:sym typeface="Montserrat"/>
              </a:rPr>
              <a:t>Spécifications techniques</a:t>
            </a:r>
            <a:endParaRPr sz="1760" dirty="0">
              <a:latin typeface="Montserrat"/>
              <a:ea typeface="Montserrat"/>
              <a:cs typeface="Montserrat"/>
              <a:sym typeface="Montserrat"/>
            </a:endParaRPr>
          </a:p>
          <a:p>
            <a:pPr marL="228600" lvl="0" indent="-226059" algn="l" rtl="0">
              <a:lnSpc>
                <a:spcPct val="87000"/>
              </a:lnSpc>
              <a:spcBef>
                <a:spcPts val="1800"/>
              </a:spcBef>
              <a:spcAft>
                <a:spcPts val="0"/>
              </a:spcAft>
              <a:buSzPts val="1760"/>
              <a:buFont typeface="Montserrat"/>
              <a:buAutoNum type="arabicPeriod"/>
            </a:pPr>
            <a:r>
              <a:rPr lang="fr-FR" sz="1760" dirty="0">
                <a:latin typeface="Montserrat"/>
                <a:ea typeface="Montserrat"/>
                <a:cs typeface="Montserrat"/>
                <a:sym typeface="Montserrat"/>
              </a:rPr>
              <a:t>Contraintes techniques et réglementaires</a:t>
            </a:r>
            <a:endParaRPr sz="1760" dirty="0">
              <a:latin typeface="Montserrat"/>
              <a:ea typeface="Montserrat"/>
              <a:cs typeface="Montserrat"/>
              <a:sym typeface="Montserrat"/>
            </a:endParaRPr>
          </a:p>
          <a:p>
            <a:pPr marL="228600" lvl="0" indent="-226059" algn="l" rtl="0">
              <a:lnSpc>
                <a:spcPct val="87000"/>
              </a:lnSpc>
              <a:spcBef>
                <a:spcPts val="1800"/>
              </a:spcBef>
              <a:spcAft>
                <a:spcPts val="0"/>
              </a:spcAft>
              <a:buClr>
                <a:schemeClr val="dk1"/>
              </a:buClr>
              <a:buSzPts val="1760"/>
              <a:buFont typeface="Montserrat"/>
              <a:buAutoNum type="arabicPeriod"/>
            </a:pPr>
            <a:r>
              <a:rPr lang="fr-FR" sz="1760" dirty="0">
                <a:latin typeface="Montserrat"/>
                <a:ea typeface="Montserrat"/>
                <a:cs typeface="Montserrat"/>
                <a:sym typeface="Montserrat"/>
              </a:rPr>
              <a:t>Qualité et performance</a:t>
            </a:r>
            <a:endParaRPr sz="1760" dirty="0">
              <a:latin typeface="Montserrat"/>
              <a:ea typeface="Montserrat"/>
              <a:cs typeface="Montserrat"/>
              <a:sym typeface="Montserrat"/>
            </a:endParaRPr>
          </a:p>
          <a:p>
            <a:pPr marL="228600" lvl="0" indent="-226059" algn="l" rtl="0">
              <a:lnSpc>
                <a:spcPct val="87000"/>
              </a:lnSpc>
              <a:spcBef>
                <a:spcPts val="1800"/>
              </a:spcBef>
              <a:spcAft>
                <a:spcPts val="0"/>
              </a:spcAft>
              <a:buClr>
                <a:schemeClr val="dk1"/>
              </a:buClr>
              <a:buSzPts val="1760"/>
              <a:buFont typeface="Montserrat"/>
              <a:buAutoNum type="arabicPeriod"/>
            </a:pPr>
            <a:r>
              <a:rPr lang="fr-FR" sz="1760" dirty="0">
                <a:latin typeface="Montserrat"/>
                <a:ea typeface="Montserrat"/>
                <a:cs typeface="Montserrat"/>
                <a:sym typeface="Montserrat"/>
              </a:rPr>
              <a:t>Rétroplanning</a:t>
            </a:r>
            <a:endParaRPr sz="2460" dirty="0">
              <a:latin typeface="Montserrat"/>
              <a:ea typeface="Montserrat"/>
              <a:cs typeface="Montserrat"/>
              <a:sym typeface="Montserrat"/>
            </a:endParaRPr>
          </a:p>
          <a:p>
            <a:pPr marL="228600" lvl="0" indent="-226059" algn="l" rtl="0">
              <a:lnSpc>
                <a:spcPct val="87000"/>
              </a:lnSpc>
              <a:spcBef>
                <a:spcPts val="1800"/>
              </a:spcBef>
              <a:spcAft>
                <a:spcPts val="0"/>
              </a:spcAft>
              <a:buClr>
                <a:schemeClr val="dk1"/>
              </a:buClr>
              <a:buSzPts val="1760"/>
              <a:buFont typeface="Montserrat"/>
              <a:buAutoNum type="arabicPeriod"/>
            </a:pPr>
            <a:r>
              <a:rPr lang="fr-FR" sz="1760" dirty="0">
                <a:latin typeface="Montserrat"/>
                <a:ea typeface="Montserrat"/>
                <a:cs typeface="Montserrat"/>
                <a:sym typeface="Montserrat"/>
              </a:rPr>
              <a:t>Devis</a:t>
            </a:r>
            <a:endParaRPr sz="2460" dirty="0">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5"/>
          <p:cNvSpPr txBox="1">
            <a:spLocks noGrp="1"/>
          </p:cNvSpPr>
          <p:nvPr>
            <p:ph type="title"/>
          </p:nvPr>
        </p:nvSpPr>
        <p:spPr>
          <a:xfrm>
            <a:off x="1295402" y="982132"/>
            <a:ext cx="9601196" cy="118412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fr-FR" b="1">
                <a:latin typeface="Montserrat"/>
                <a:ea typeface="Montserrat"/>
                <a:cs typeface="Montserrat"/>
                <a:sym typeface="Montserrat"/>
              </a:rPr>
              <a:t>Présentation du projet</a:t>
            </a:r>
            <a:endParaRPr b="1">
              <a:latin typeface="Montserrat"/>
              <a:ea typeface="Montserrat"/>
              <a:cs typeface="Montserrat"/>
              <a:sym typeface="Montserrat"/>
            </a:endParaRPr>
          </a:p>
        </p:txBody>
      </p:sp>
      <p:sp>
        <p:nvSpPr>
          <p:cNvPr id="97" name="Google Shape;97;p15"/>
          <p:cNvSpPr txBox="1">
            <a:spLocks noGrp="1"/>
          </p:cNvSpPr>
          <p:nvPr>
            <p:ph idx="1"/>
          </p:nvPr>
        </p:nvSpPr>
        <p:spPr>
          <a:xfrm>
            <a:off x="1295401" y="2427515"/>
            <a:ext cx="9601196" cy="3712028"/>
          </a:xfrm>
          <a:prstGeom prst="rect">
            <a:avLst/>
          </a:prstGeom>
          <a:noFill/>
          <a:ln>
            <a:noFill/>
          </a:ln>
        </p:spPr>
        <p:txBody>
          <a:bodyPr spcFirstLastPara="1" wrap="square" lIns="91425" tIns="45700" rIns="91425" bIns="45700" anchor="t" anchorCtr="0">
            <a:normAutofit fontScale="55000" lnSpcReduction="20000"/>
          </a:bodyPr>
          <a:lstStyle/>
          <a:p>
            <a:pPr marL="228600" lvl="0" indent="-228600" algn="l" rtl="0">
              <a:lnSpc>
                <a:spcPct val="90000"/>
              </a:lnSpc>
              <a:spcBef>
                <a:spcPts val="0"/>
              </a:spcBef>
              <a:spcAft>
                <a:spcPts val="0"/>
              </a:spcAft>
              <a:buClr>
                <a:schemeClr val="dk1"/>
              </a:buClr>
              <a:buSzPts val="2800"/>
              <a:buFont typeface="Montserrat"/>
              <a:buChar char="•"/>
            </a:pPr>
            <a:r>
              <a:rPr lang="fr-FR" sz="2900" b="1" dirty="0">
                <a:latin typeface="Montserrat"/>
                <a:ea typeface="Montserrat"/>
                <a:cs typeface="Montserrat"/>
                <a:sym typeface="Montserrat"/>
              </a:rPr>
              <a:t>Objectif :</a:t>
            </a:r>
          </a:p>
          <a:p>
            <a:pPr marL="0" lvl="0" indent="0" algn="l" rtl="0">
              <a:lnSpc>
                <a:spcPct val="90000"/>
              </a:lnSpc>
              <a:spcBef>
                <a:spcPts val="0"/>
              </a:spcBef>
              <a:spcAft>
                <a:spcPts val="0"/>
              </a:spcAft>
              <a:buClr>
                <a:schemeClr val="dk1"/>
              </a:buClr>
              <a:buSzPts val="2800"/>
              <a:buNone/>
            </a:pPr>
            <a:endParaRPr lang="fr-FR" sz="2900" b="1" dirty="0">
              <a:latin typeface="Montserrat"/>
              <a:ea typeface="Montserrat"/>
              <a:cs typeface="Montserrat"/>
              <a:sym typeface="Montserrat"/>
            </a:endParaRPr>
          </a:p>
          <a:p>
            <a:pPr marL="0" lvl="0" indent="0" algn="l" rtl="0">
              <a:lnSpc>
                <a:spcPct val="90000"/>
              </a:lnSpc>
              <a:spcBef>
                <a:spcPts val="0"/>
              </a:spcBef>
              <a:spcAft>
                <a:spcPts val="0"/>
              </a:spcAft>
              <a:buClr>
                <a:schemeClr val="dk1"/>
              </a:buClr>
              <a:buSzPts val="2800"/>
              <a:buNone/>
            </a:pPr>
            <a:r>
              <a:rPr lang="fr-FR" sz="2900" dirty="0">
                <a:solidFill>
                  <a:srgbClr val="404040"/>
                </a:solidFill>
                <a:latin typeface="quote-cjk-patch"/>
              </a:rPr>
              <a:t>Créer un </a:t>
            </a:r>
            <a:r>
              <a:rPr lang="fr-FR" sz="2900" b="1" dirty="0">
                <a:solidFill>
                  <a:srgbClr val="404040"/>
                </a:solidFill>
                <a:latin typeface="quote-cjk-patch"/>
              </a:rPr>
              <a:t>portfolio professionnel</a:t>
            </a:r>
            <a:r>
              <a:rPr lang="fr-FR" sz="2900" dirty="0">
                <a:solidFill>
                  <a:srgbClr val="404040"/>
                </a:solidFill>
                <a:latin typeface="quote-cjk-patch"/>
              </a:rPr>
              <a:t> démontrant mes compétences en analyse de données, gestion de projets et innovation, répondant aux exigences du client </a:t>
            </a:r>
            <a:r>
              <a:rPr lang="fr-FR" sz="2900" dirty="0" err="1">
                <a:solidFill>
                  <a:srgbClr val="404040"/>
                </a:solidFill>
                <a:latin typeface="quote-cjk-patch"/>
              </a:rPr>
              <a:t>Aéroworld</a:t>
            </a:r>
            <a:r>
              <a:rPr lang="fr-FR" sz="2900" dirty="0">
                <a:solidFill>
                  <a:srgbClr val="404040"/>
                </a:solidFill>
                <a:latin typeface="quote-cjk-patch"/>
              </a:rPr>
              <a:t> (leader aéronautique).</a:t>
            </a:r>
          </a:p>
          <a:p>
            <a:pPr marL="0" lvl="0" indent="0" algn="l" rtl="0">
              <a:lnSpc>
                <a:spcPct val="90000"/>
              </a:lnSpc>
              <a:spcBef>
                <a:spcPts val="0"/>
              </a:spcBef>
              <a:spcAft>
                <a:spcPts val="0"/>
              </a:spcAft>
              <a:buClr>
                <a:schemeClr val="dk1"/>
              </a:buClr>
              <a:buSzPts val="2800"/>
              <a:buNone/>
            </a:pPr>
            <a:endParaRPr lang="fr-FR" sz="2900" dirty="0">
              <a:solidFill>
                <a:srgbClr val="404040"/>
              </a:solidFill>
              <a:latin typeface="quote-cjk-patch"/>
            </a:endParaRPr>
          </a:p>
          <a:p>
            <a:pPr marL="0" lvl="0" indent="0" algn="l" rtl="0">
              <a:lnSpc>
                <a:spcPct val="90000"/>
              </a:lnSpc>
              <a:spcBef>
                <a:spcPts val="0"/>
              </a:spcBef>
              <a:spcAft>
                <a:spcPts val="0"/>
              </a:spcAft>
              <a:buClr>
                <a:schemeClr val="dk1"/>
              </a:buClr>
              <a:buSzPts val="2800"/>
              <a:buNone/>
            </a:pPr>
            <a:endParaRPr lang="fr-FR" sz="2900" dirty="0">
              <a:latin typeface="Montserrat"/>
              <a:ea typeface="Montserrat"/>
              <a:cs typeface="Montserrat"/>
              <a:sym typeface="Montserrat"/>
            </a:endParaRPr>
          </a:p>
          <a:p>
            <a:pPr marL="228600" lvl="0" indent="-228600" algn="l" rtl="0">
              <a:lnSpc>
                <a:spcPct val="90000"/>
              </a:lnSpc>
              <a:spcBef>
                <a:spcPts val="0"/>
              </a:spcBef>
              <a:spcAft>
                <a:spcPts val="0"/>
              </a:spcAft>
              <a:buClr>
                <a:schemeClr val="dk1"/>
              </a:buClr>
              <a:buSzPts val="2800"/>
              <a:buFont typeface="Montserrat"/>
              <a:buChar char="•"/>
            </a:pPr>
            <a:r>
              <a:rPr lang="fr-FR" sz="2900" b="1" dirty="0">
                <a:latin typeface="Montserrat"/>
                <a:ea typeface="Montserrat"/>
                <a:cs typeface="Montserrat"/>
                <a:sym typeface="Montserrat"/>
              </a:rPr>
              <a:t>Public cible:</a:t>
            </a:r>
          </a:p>
          <a:p>
            <a:pPr lvl="1">
              <a:lnSpc>
                <a:spcPts val="1800"/>
              </a:lnSpc>
              <a:spcBef>
                <a:spcPts val="1029"/>
              </a:spcBef>
              <a:spcAft>
                <a:spcPts val="1029"/>
              </a:spcAft>
              <a:buFont typeface="Wingdings" panose="05000000000000000000" pitchFamily="2" charset="2"/>
              <a:buChar char="ü"/>
            </a:pPr>
            <a:r>
              <a:rPr lang="fr-FR" sz="2900" dirty="0">
                <a:solidFill>
                  <a:srgbClr val="404040"/>
                </a:solidFill>
                <a:latin typeface="quote-cjk-patch"/>
              </a:rPr>
              <a:t>Recruteurs d’</a:t>
            </a:r>
            <a:r>
              <a:rPr lang="fr-FR" sz="2900" dirty="0" err="1">
                <a:solidFill>
                  <a:srgbClr val="404040"/>
                </a:solidFill>
                <a:latin typeface="quote-cjk-patch"/>
              </a:rPr>
              <a:t>Aéroworld</a:t>
            </a:r>
            <a:r>
              <a:rPr lang="fr-FR" sz="2900" dirty="0">
                <a:solidFill>
                  <a:srgbClr val="404040"/>
                </a:solidFill>
                <a:latin typeface="quote-cjk-patch"/>
              </a:rPr>
              <a:t>.</a:t>
            </a:r>
          </a:p>
          <a:p>
            <a:pPr lvl="1">
              <a:lnSpc>
                <a:spcPts val="1800"/>
              </a:lnSpc>
              <a:spcBef>
                <a:spcPts val="300"/>
              </a:spcBef>
              <a:spcAft>
                <a:spcPts val="1029"/>
              </a:spcAft>
              <a:buFont typeface="Wingdings" panose="05000000000000000000" pitchFamily="2" charset="2"/>
              <a:buChar char="ü"/>
            </a:pPr>
            <a:r>
              <a:rPr lang="fr-FR" sz="2900" dirty="0">
                <a:solidFill>
                  <a:srgbClr val="404040"/>
                </a:solidFill>
                <a:latin typeface="quote-cjk-patch"/>
              </a:rPr>
              <a:t>Futurs employeurs dans le secteur data.</a:t>
            </a:r>
          </a:p>
          <a:p>
            <a:pPr marL="0" lvl="0" indent="0" algn="l" rtl="0">
              <a:lnSpc>
                <a:spcPct val="90000"/>
              </a:lnSpc>
              <a:spcBef>
                <a:spcPts val="0"/>
              </a:spcBef>
              <a:spcAft>
                <a:spcPts val="0"/>
              </a:spcAft>
              <a:buClr>
                <a:schemeClr val="dk1"/>
              </a:buClr>
              <a:buSzPts val="2800"/>
              <a:buNone/>
            </a:pPr>
            <a:endParaRPr lang="fr-FR" sz="2900" dirty="0">
              <a:latin typeface="Montserrat"/>
              <a:ea typeface="Montserrat"/>
              <a:cs typeface="Montserrat"/>
              <a:sym typeface="Montserrat"/>
            </a:endParaRPr>
          </a:p>
          <a:p>
            <a:pPr marL="228600" lvl="0" indent="-228600" algn="l" rtl="0">
              <a:lnSpc>
                <a:spcPct val="90000"/>
              </a:lnSpc>
              <a:spcBef>
                <a:spcPts val="0"/>
              </a:spcBef>
              <a:spcAft>
                <a:spcPts val="0"/>
              </a:spcAft>
              <a:buClr>
                <a:schemeClr val="dk1"/>
              </a:buClr>
              <a:buSzPts val="2800"/>
              <a:buFont typeface="Montserrat"/>
              <a:buChar char="•"/>
            </a:pPr>
            <a:r>
              <a:rPr lang="fr-FR" sz="2900" b="1" dirty="0">
                <a:latin typeface="Montserrat"/>
                <a:ea typeface="Montserrat"/>
                <a:cs typeface="Montserrat"/>
                <a:sym typeface="Montserrat"/>
              </a:rPr>
              <a:t>Format:</a:t>
            </a:r>
          </a:p>
          <a:p>
            <a:pPr lvl="1">
              <a:lnSpc>
                <a:spcPct val="120000"/>
              </a:lnSpc>
              <a:spcBef>
                <a:spcPts val="1029"/>
              </a:spcBef>
              <a:spcAft>
                <a:spcPts val="1029"/>
              </a:spcAft>
              <a:buFont typeface="Wingdings" panose="05000000000000000000" pitchFamily="2" charset="2"/>
              <a:buChar char="ü"/>
            </a:pPr>
            <a:r>
              <a:rPr lang="fr-FR" sz="2900" b="1" dirty="0">
                <a:solidFill>
                  <a:srgbClr val="404040"/>
                </a:solidFill>
                <a:latin typeface="quote-cjk-patch"/>
              </a:rPr>
              <a:t>Web </a:t>
            </a:r>
            <a:r>
              <a:rPr lang="fr-FR" sz="2900" dirty="0">
                <a:solidFill>
                  <a:srgbClr val="404040"/>
                </a:solidFill>
                <a:latin typeface="quote-cjk-patch"/>
              </a:rPr>
              <a:t>(hébergé sur GitHub Pages).</a:t>
            </a:r>
          </a:p>
          <a:p>
            <a:pPr lvl="1">
              <a:lnSpc>
                <a:spcPct val="120000"/>
              </a:lnSpc>
              <a:spcBef>
                <a:spcPts val="1029"/>
              </a:spcBef>
              <a:spcAft>
                <a:spcPts val="1029"/>
              </a:spcAft>
              <a:buFont typeface="Wingdings" panose="05000000000000000000" pitchFamily="2" charset="2"/>
              <a:buChar char="ü"/>
            </a:pPr>
            <a:r>
              <a:rPr lang="fr-FR" sz="2900" b="1" dirty="0">
                <a:solidFill>
                  <a:srgbClr val="404040"/>
                </a:solidFill>
                <a:latin typeface="quote-cjk-patch"/>
              </a:rPr>
              <a:t>Visuel </a:t>
            </a:r>
            <a:r>
              <a:rPr lang="fr-FR" sz="2900" dirty="0">
                <a:solidFill>
                  <a:srgbClr val="404040"/>
                </a:solidFill>
                <a:latin typeface="quote-cjk-patch"/>
              </a:rPr>
              <a:t>: Tableaux de bord interactifs (Power BI), vidéos explicatives (</a:t>
            </a:r>
            <a:r>
              <a:rPr lang="fr-FR" sz="2900" dirty="0" err="1">
                <a:solidFill>
                  <a:srgbClr val="404040"/>
                </a:solidFill>
                <a:latin typeface="quote-cjk-patch"/>
              </a:rPr>
              <a:t>Loom</a:t>
            </a:r>
            <a:r>
              <a:rPr lang="fr-FR" sz="2900" dirty="0">
                <a:solidFill>
                  <a:srgbClr val="404040"/>
                </a:solidFill>
                <a:latin typeface="quote-cjk-patch"/>
              </a:rPr>
              <a:t>), documentation technique.</a:t>
            </a:r>
          </a:p>
          <a:p>
            <a:pPr marL="0" lvl="0" indent="0" algn="l" rtl="0">
              <a:lnSpc>
                <a:spcPct val="90000"/>
              </a:lnSpc>
              <a:spcBef>
                <a:spcPts val="0"/>
              </a:spcBef>
              <a:spcAft>
                <a:spcPts val="0"/>
              </a:spcAft>
              <a:buClr>
                <a:schemeClr val="dk1"/>
              </a:buClr>
              <a:buSzPts val="2800"/>
              <a:buNone/>
            </a:pPr>
            <a:endParaRPr lang="fr-FR" dirty="0">
              <a:latin typeface="Montserrat"/>
              <a:ea typeface="Montserrat"/>
              <a:cs typeface="Montserrat"/>
              <a:sym typeface="Montserrat"/>
            </a:endParaRPr>
          </a:p>
          <a:p>
            <a:pPr marL="228600" lvl="0" indent="-228600" algn="l" rtl="0">
              <a:lnSpc>
                <a:spcPct val="90000"/>
              </a:lnSpc>
              <a:spcBef>
                <a:spcPts val="0"/>
              </a:spcBef>
              <a:spcAft>
                <a:spcPts val="0"/>
              </a:spcAft>
              <a:buClr>
                <a:schemeClr val="dk1"/>
              </a:buClr>
              <a:buSzPts val="2800"/>
              <a:buFont typeface="Montserrat"/>
              <a:buChar char="•"/>
            </a:pPr>
            <a:endParaRPr dirty="0">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6"/>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fr-FR" b="1" dirty="0">
                <a:latin typeface="Montserrat"/>
                <a:ea typeface="Montserrat"/>
                <a:cs typeface="Montserrat"/>
                <a:sym typeface="Montserrat"/>
              </a:rPr>
              <a:t>Enjeux et objectifs</a:t>
            </a:r>
            <a:endParaRPr b="1" dirty="0">
              <a:latin typeface="Montserrat"/>
              <a:ea typeface="Montserrat"/>
              <a:cs typeface="Montserrat"/>
              <a:sym typeface="Montserrat"/>
            </a:endParaRPr>
          </a:p>
        </p:txBody>
      </p:sp>
      <p:sp>
        <p:nvSpPr>
          <p:cNvPr id="103" name="Google Shape;103;p16"/>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Font typeface="Montserrat"/>
              <a:buChar char="•"/>
            </a:pPr>
            <a:r>
              <a:rPr lang="fr-FR" dirty="0">
                <a:latin typeface="Montserrat"/>
                <a:ea typeface="Montserrat"/>
                <a:cs typeface="Montserrat"/>
                <a:sym typeface="Montserrat"/>
              </a:rPr>
              <a:t>Besoins du client (</a:t>
            </a:r>
            <a:r>
              <a:rPr lang="fr-FR" dirty="0" err="1">
                <a:latin typeface="Montserrat"/>
                <a:ea typeface="Montserrat"/>
                <a:cs typeface="Montserrat"/>
                <a:sym typeface="Montserrat"/>
              </a:rPr>
              <a:t>Aéroworld</a:t>
            </a:r>
            <a:r>
              <a:rPr lang="fr-FR" dirty="0">
                <a:latin typeface="Montserrat"/>
                <a:ea typeface="Montserrat"/>
                <a:cs typeface="Montserrat"/>
                <a:sym typeface="Montserrat"/>
              </a:rPr>
              <a:t>)</a:t>
            </a:r>
          </a:p>
          <a:p>
            <a:pPr marL="0" lvl="0" indent="0" algn="l" rtl="0">
              <a:lnSpc>
                <a:spcPct val="90000"/>
              </a:lnSpc>
              <a:spcBef>
                <a:spcPts val="0"/>
              </a:spcBef>
              <a:spcAft>
                <a:spcPts val="0"/>
              </a:spcAft>
              <a:buClr>
                <a:schemeClr val="dk1"/>
              </a:buClr>
              <a:buSzPts val="2800"/>
              <a:buNone/>
            </a:pPr>
            <a:endParaRPr lang="fr-FR" dirty="0">
              <a:latin typeface="Montserrat"/>
              <a:ea typeface="Montserrat"/>
              <a:cs typeface="Montserrat"/>
              <a:sym typeface="Montserrat"/>
            </a:endParaRPr>
          </a:p>
          <a:p>
            <a:pPr lvl="1">
              <a:lnSpc>
                <a:spcPts val="2143"/>
              </a:lnSpc>
              <a:spcBef>
                <a:spcPts val="1029"/>
              </a:spcBef>
              <a:spcAft>
                <a:spcPts val="1029"/>
              </a:spcAft>
              <a:buFont typeface="Wingdings" panose="05000000000000000000" pitchFamily="2" charset="2"/>
              <a:buChar char="ü"/>
            </a:pPr>
            <a:r>
              <a:rPr lang="fr-FR" b="0" i="0" dirty="0">
                <a:solidFill>
                  <a:srgbClr val="404040"/>
                </a:solidFill>
                <a:effectLst/>
                <a:latin typeface="quote-cjk-patch"/>
              </a:rPr>
              <a:t>Gérer des </a:t>
            </a:r>
            <a:r>
              <a:rPr lang="fr-FR" b="1" i="0" dirty="0">
                <a:solidFill>
                  <a:srgbClr val="404040"/>
                </a:solidFill>
                <a:effectLst/>
                <a:latin typeface="quote-cjk-patch"/>
              </a:rPr>
              <a:t>données massives</a:t>
            </a:r>
            <a:r>
              <a:rPr lang="fr-FR" b="0" i="0" dirty="0">
                <a:solidFill>
                  <a:srgbClr val="404040"/>
                </a:solidFill>
                <a:effectLst/>
                <a:latin typeface="quote-cjk-patch"/>
              </a:rPr>
              <a:t> (essais en vol, maintenance, clients).</a:t>
            </a:r>
          </a:p>
          <a:p>
            <a:pPr lvl="1">
              <a:lnSpc>
                <a:spcPts val="2143"/>
              </a:lnSpc>
              <a:spcBef>
                <a:spcPts val="300"/>
              </a:spcBef>
              <a:spcAft>
                <a:spcPts val="1029"/>
              </a:spcAft>
              <a:buFont typeface="Wingdings" panose="05000000000000000000" pitchFamily="2" charset="2"/>
              <a:buChar char="ü"/>
            </a:pPr>
            <a:r>
              <a:rPr lang="fr-FR" b="0" i="0" dirty="0">
                <a:solidFill>
                  <a:srgbClr val="404040"/>
                </a:solidFill>
                <a:effectLst/>
                <a:latin typeface="quote-cjk-patch"/>
              </a:rPr>
              <a:t>Garantir la </a:t>
            </a:r>
            <a:r>
              <a:rPr lang="fr-FR" b="1" i="0" dirty="0">
                <a:solidFill>
                  <a:srgbClr val="404040"/>
                </a:solidFill>
                <a:effectLst/>
                <a:latin typeface="quote-cjk-patch"/>
              </a:rPr>
              <a:t>sécurité</a:t>
            </a:r>
            <a:r>
              <a:rPr lang="fr-FR" b="0" i="0" dirty="0">
                <a:solidFill>
                  <a:srgbClr val="404040"/>
                </a:solidFill>
                <a:effectLst/>
                <a:latin typeface="quote-cjk-patch"/>
              </a:rPr>
              <a:t> (RGPD) et le </a:t>
            </a:r>
            <a:r>
              <a:rPr lang="fr-FR" b="1" i="0" dirty="0">
                <a:solidFill>
                  <a:srgbClr val="404040"/>
                </a:solidFill>
                <a:effectLst/>
                <a:latin typeface="quote-cjk-patch"/>
              </a:rPr>
              <a:t>lien </a:t>
            </a:r>
            <a:r>
              <a:rPr lang="fr-FR" b="0" i="0" dirty="0">
                <a:solidFill>
                  <a:srgbClr val="404040"/>
                </a:solidFill>
                <a:effectLst/>
                <a:latin typeface="quote-cjk-patch"/>
              </a:rPr>
              <a:t>entre différents systèmes.</a:t>
            </a:r>
          </a:p>
          <a:p>
            <a:pPr lvl="1">
              <a:lnSpc>
                <a:spcPts val="2143"/>
              </a:lnSpc>
              <a:spcBef>
                <a:spcPts val="300"/>
              </a:spcBef>
              <a:spcAft>
                <a:spcPts val="1029"/>
              </a:spcAft>
              <a:buFont typeface="Wingdings" panose="05000000000000000000" pitchFamily="2" charset="2"/>
              <a:buChar char="ü"/>
            </a:pPr>
            <a:r>
              <a:rPr lang="fr-FR" b="0" i="0" dirty="0">
                <a:solidFill>
                  <a:srgbClr val="404040"/>
                </a:solidFill>
                <a:effectLst/>
                <a:latin typeface="quote-cjk-patch"/>
              </a:rPr>
              <a:t>Innover via l’</a:t>
            </a:r>
            <a:r>
              <a:rPr lang="fr-FR" b="1" i="0" dirty="0">
                <a:solidFill>
                  <a:srgbClr val="404040"/>
                </a:solidFill>
                <a:effectLst/>
                <a:latin typeface="quote-cjk-patch"/>
              </a:rPr>
              <a:t>IA</a:t>
            </a:r>
            <a:r>
              <a:rPr lang="fr-FR" b="0" i="0" dirty="0">
                <a:solidFill>
                  <a:srgbClr val="404040"/>
                </a:solidFill>
                <a:effectLst/>
                <a:latin typeface="quote-cjk-patch"/>
              </a:rPr>
              <a:t> et la </a:t>
            </a:r>
            <a:r>
              <a:rPr lang="fr-FR" b="1" i="0" dirty="0">
                <a:solidFill>
                  <a:srgbClr val="404040"/>
                </a:solidFill>
                <a:effectLst/>
                <a:latin typeface="quote-cjk-patch"/>
              </a:rPr>
              <a:t>data visualisation</a:t>
            </a:r>
            <a:r>
              <a:rPr lang="fr-FR" b="0" i="0" dirty="0">
                <a:solidFill>
                  <a:srgbClr val="404040"/>
                </a:solidFill>
                <a:effectLst/>
                <a:latin typeface="quote-cjk-patch"/>
              </a:rPr>
              <a:t>.</a:t>
            </a:r>
            <a:endParaRPr dirty="0">
              <a:latin typeface="Montserrat"/>
              <a:ea typeface="Montserrat"/>
              <a:cs typeface="Montserrat"/>
              <a:sym typeface="Montserrat"/>
            </a:endParaRPr>
          </a:p>
          <a:p>
            <a:pPr marL="0" lvl="0" indent="0" algn="l" rtl="0">
              <a:lnSpc>
                <a:spcPct val="90000"/>
              </a:lnSpc>
              <a:spcBef>
                <a:spcPts val="1000"/>
              </a:spcBef>
              <a:spcAft>
                <a:spcPts val="0"/>
              </a:spcAft>
              <a:buClr>
                <a:schemeClr val="dk1"/>
              </a:buClr>
              <a:buSzPts val="2800"/>
              <a:buNone/>
            </a:pPr>
            <a:endParaRPr lang="fr-FR" dirty="0">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1">
          <a:extLst>
            <a:ext uri="{FF2B5EF4-FFF2-40B4-BE49-F238E27FC236}">
              <a16:creationId xmlns:a16="http://schemas.microsoft.com/office/drawing/2014/main" id="{C385CD7F-025B-05FC-6E72-4E6EE9EEA3B3}"/>
            </a:ext>
          </a:extLst>
        </p:cNvPr>
        <p:cNvGrpSpPr/>
        <p:nvPr/>
      </p:nvGrpSpPr>
      <p:grpSpPr>
        <a:xfrm>
          <a:off x="0" y="0"/>
          <a:ext cx="0" cy="0"/>
          <a:chOff x="0" y="0"/>
          <a:chExt cx="0" cy="0"/>
        </a:xfrm>
      </p:grpSpPr>
      <p:sp>
        <p:nvSpPr>
          <p:cNvPr id="102" name="Google Shape;102;p16">
            <a:extLst>
              <a:ext uri="{FF2B5EF4-FFF2-40B4-BE49-F238E27FC236}">
                <a16:creationId xmlns:a16="http://schemas.microsoft.com/office/drawing/2014/main" id="{B99DDE9C-1A57-12D3-65CF-849BCD1082E6}"/>
              </a:ext>
            </a:extLst>
          </p:cNvPr>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fr-FR" b="1">
                <a:latin typeface="Montserrat"/>
                <a:ea typeface="Montserrat"/>
                <a:cs typeface="Montserrat"/>
                <a:sym typeface="Montserrat"/>
              </a:rPr>
              <a:t>Enjeux et objectifs</a:t>
            </a:r>
            <a:endParaRPr b="1">
              <a:latin typeface="Montserrat"/>
              <a:ea typeface="Montserrat"/>
              <a:cs typeface="Montserrat"/>
              <a:sym typeface="Montserrat"/>
            </a:endParaRPr>
          </a:p>
        </p:txBody>
      </p:sp>
      <p:sp>
        <p:nvSpPr>
          <p:cNvPr id="103" name="Google Shape;103;p16">
            <a:extLst>
              <a:ext uri="{FF2B5EF4-FFF2-40B4-BE49-F238E27FC236}">
                <a16:creationId xmlns:a16="http://schemas.microsoft.com/office/drawing/2014/main" id="{99466DF8-A213-2854-DD30-9C3BC316F42A}"/>
              </a:ext>
            </a:extLst>
          </p:cNvPr>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1000"/>
              </a:spcBef>
              <a:spcAft>
                <a:spcPts val="0"/>
              </a:spcAft>
              <a:buClr>
                <a:schemeClr val="dk1"/>
              </a:buClr>
              <a:buSzPts val="2800"/>
              <a:buFont typeface="Montserrat"/>
              <a:buChar char="•"/>
            </a:pPr>
            <a:r>
              <a:rPr lang="fr-FR" dirty="0">
                <a:latin typeface="Montserrat"/>
                <a:ea typeface="Montserrat"/>
                <a:cs typeface="Montserrat"/>
                <a:sym typeface="Montserrat"/>
              </a:rPr>
              <a:t>Objectifs SMART d’élaboration d’un portfolio</a:t>
            </a:r>
          </a:p>
          <a:p>
            <a:pPr marL="0" lvl="0" indent="0" algn="l" rtl="0">
              <a:lnSpc>
                <a:spcPct val="90000"/>
              </a:lnSpc>
              <a:spcBef>
                <a:spcPts val="1000"/>
              </a:spcBef>
              <a:spcAft>
                <a:spcPts val="0"/>
              </a:spcAft>
              <a:buClr>
                <a:schemeClr val="dk1"/>
              </a:buClr>
              <a:buSzPts val="2800"/>
              <a:buNone/>
            </a:pPr>
            <a:endParaRPr lang="fr-FR" dirty="0">
              <a:latin typeface="Montserrat"/>
              <a:ea typeface="Montserrat"/>
              <a:cs typeface="Montserrat"/>
              <a:sym typeface="Montserrat"/>
            </a:endParaRPr>
          </a:p>
          <a:p>
            <a:pPr lvl="1">
              <a:lnSpc>
                <a:spcPts val="2143"/>
              </a:lnSpc>
              <a:spcBef>
                <a:spcPts val="1029"/>
              </a:spcBef>
              <a:spcAft>
                <a:spcPts val="1029"/>
              </a:spcAft>
              <a:buFont typeface="Wingdings" panose="05000000000000000000" pitchFamily="2" charset="2"/>
              <a:buChar char="ü"/>
            </a:pPr>
            <a:r>
              <a:rPr lang="fr-FR" b="1" i="0" dirty="0">
                <a:solidFill>
                  <a:srgbClr val="404040"/>
                </a:solidFill>
                <a:effectLst/>
                <a:latin typeface="quote-cjk-patch"/>
              </a:rPr>
              <a:t>Spécifique</a:t>
            </a:r>
            <a:r>
              <a:rPr lang="fr-FR" b="0" i="0" dirty="0">
                <a:solidFill>
                  <a:srgbClr val="404040"/>
                </a:solidFill>
                <a:effectLst/>
                <a:latin typeface="quote-cjk-patch"/>
              </a:rPr>
              <a:t> : Montrer 5 projets alignés sur les besoins aéronautiques.</a:t>
            </a:r>
          </a:p>
          <a:p>
            <a:pPr lvl="1">
              <a:lnSpc>
                <a:spcPts val="2143"/>
              </a:lnSpc>
              <a:spcBef>
                <a:spcPts val="300"/>
              </a:spcBef>
              <a:spcAft>
                <a:spcPts val="1029"/>
              </a:spcAft>
              <a:buFont typeface="Wingdings" panose="05000000000000000000" pitchFamily="2" charset="2"/>
              <a:buChar char="ü"/>
            </a:pPr>
            <a:r>
              <a:rPr lang="fr-FR" b="1" i="0" dirty="0">
                <a:solidFill>
                  <a:srgbClr val="404040"/>
                </a:solidFill>
                <a:effectLst/>
                <a:latin typeface="quote-cjk-patch"/>
              </a:rPr>
              <a:t>Mesurable</a:t>
            </a:r>
            <a:r>
              <a:rPr lang="fr-FR" b="0" i="0" dirty="0">
                <a:solidFill>
                  <a:srgbClr val="404040"/>
                </a:solidFill>
                <a:effectLst/>
                <a:latin typeface="quote-cjk-patch"/>
              </a:rPr>
              <a:t> : 1 tableaux de bord, 1 vidéo, 1 documentation.</a:t>
            </a:r>
          </a:p>
          <a:p>
            <a:pPr lvl="1">
              <a:lnSpc>
                <a:spcPts val="2143"/>
              </a:lnSpc>
              <a:spcBef>
                <a:spcPts val="300"/>
              </a:spcBef>
              <a:spcAft>
                <a:spcPts val="1029"/>
              </a:spcAft>
              <a:buFont typeface="Wingdings" panose="05000000000000000000" pitchFamily="2" charset="2"/>
              <a:buChar char="ü"/>
            </a:pPr>
            <a:r>
              <a:rPr lang="fr-FR" b="1" i="0" dirty="0">
                <a:solidFill>
                  <a:srgbClr val="404040"/>
                </a:solidFill>
                <a:effectLst/>
                <a:latin typeface="quote-cjk-patch"/>
              </a:rPr>
              <a:t>Atteignable</a:t>
            </a:r>
            <a:r>
              <a:rPr lang="fr-FR" b="0" i="0" dirty="0">
                <a:solidFill>
                  <a:srgbClr val="404040"/>
                </a:solidFill>
                <a:effectLst/>
                <a:latin typeface="quote-cjk-patch"/>
              </a:rPr>
              <a:t> : Délai de 3 semaines.</a:t>
            </a:r>
          </a:p>
          <a:p>
            <a:pPr lvl="1">
              <a:lnSpc>
                <a:spcPts val="2143"/>
              </a:lnSpc>
              <a:spcBef>
                <a:spcPts val="300"/>
              </a:spcBef>
              <a:spcAft>
                <a:spcPts val="1029"/>
              </a:spcAft>
              <a:buFont typeface="Wingdings" panose="05000000000000000000" pitchFamily="2" charset="2"/>
              <a:buChar char="ü"/>
            </a:pPr>
            <a:r>
              <a:rPr lang="fr-FR" b="1" i="0" dirty="0">
                <a:solidFill>
                  <a:srgbClr val="404040"/>
                </a:solidFill>
                <a:effectLst/>
                <a:latin typeface="quote-cjk-patch"/>
              </a:rPr>
              <a:t>Réaliste</a:t>
            </a:r>
            <a:r>
              <a:rPr lang="fr-FR" b="0" i="0" dirty="0">
                <a:solidFill>
                  <a:srgbClr val="404040"/>
                </a:solidFill>
                <a:effectLst/>
                <a:latin typeface="quote-cjk-patch"/>
              </a:rPr>
              <a:t> : Utiliser mes compétences existantes (Power BI, Python, SQL).</a:t>
            </a:r>
          </a:p>
          <a:p>
            <a:pPr lvl="1">
              <a:lnSpc>
                <a:spcPts val="2143"/>
              </a:lnSpc>
              <a:spcBef>
                <a:spcPts val="300"/>
              </a:spcBef>
              <a:spcAft>
                <a:spcPts val="1029"/>
              </a:spcAft>
              <a:buFont typeface="Wingdings" panose="05000000000000000000" pitchFamily="2" charset="2"/>
              <a:buChar char="ü"/>
            </a:pPr>
            <a:r>
              <a:rPr lang="fr-FR" b="1" i="0" dirty="0">
                <a:solidFill>
                  <a:srgbClr val="404040"/>
                </a:solidFill>
                <a:effectLst/>
                <a:latin typeface="quote-cjk-patch"/>
              </a:rPr>
              <a:t>Temporel</a:t>
            </a:r>
            <a:r>
              <a:rPr lang="fr-FR" b="0" i="0" dirty="0">
                <a:solidFill>
                  <a:srgbClr val="404040"/>
                </a:solidFill>
                <a:effectLst/>
                <a:latin typeface="quote-cjk-patch"/>
              </a:rPr>
              <a:t> : Livraison pour le </a:t>
            </a:r>
            <a:r>
              <a:rPr lang="fr-FR" b="1" dirty="0">
                <a:solidFill>
                  <a:srgbClr val="404040"/>
                </a:solidFill>
                <a:latin typeface="quote-cjk-patch"/>
              </a:rPr>
              <a:t>25</a:t>
            </a:r>
            <a:r>
              <a:rPr lang="fr-FR" b="1" i="0" dirty="0">
                <a:solidFill>
                  <a:srgbClr val="404040"/>
                </a:solidFill>
                <a:effectLst/>
                <a:latin typeface="quote-cjk-patch"/>
              </a:rPr>
              <a:t>/06/2025</a:t>
            </a:r>
            <a:r>
              <a:rPr lang="fr-FR" b="0" i="0" dirty="0">
                <a:solidFill>
                  <a:srgbClr val="404040"/>
                </a:solidFill>
                <a:effectLst/>
                <a:latin typeface="quote-cjk-patch"/>
              </a:rPr>
              <a:t>.</a:t>
            </a:r>
          </a:p>
          <a:p>
            <a:pPr marL="0" lvl="0" indent="0" algn="l" rtl="0">
              <a:lnSpc>
                <a:spcPct val="90000"/>
              </a:lnSpc>
              <a:spcBef>
                <a:spcPts val="1000"/>
              </a:spcBef>
              <a:spcAft>
                <a:spcPts val="0"/>
              </a:spcAft>
              <a:buClr>
                <a:schemeClr val="dk1"/>
              </a:buClr>
              <a:buSzPts val="2800"/>
              <a:buNone/>
            </a:pPr>
            <a:endParaRPr lang="fr-FR" dirty="0">
              <a:latin typeface="Montserrat"/>
              <a:ea typeface="Montserrat"/>
              <a:cs typeface="Montserrat"/>
              <a:sym typeface="Montserrat"/>
            </a:endParaRPr>
          </a:p>
        </p:txBody>
      </p:sp>
    </p:spTree>
    <p:extLst>
      <p:ext uri="{BB962C8B-B14F-4D97-AF65-F5344CB8AC3E}">
        <p14:creationId xmlns:p14="http://schemas.microsoft.com/office/powerpoint/2010/main" val="6272927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fr-FR" b="1">
                <a:latin typeface="Montserrat"/>
                <a:ea typeface="Montserrat"/>
                <a:cs typeface="Montserrat"/>
                <a:sym typeface="Montserrat"/>
              </a:rPr>
              <a:t>Équipe projet</a:t>
            </a:r>
            <a:endParaRPr b="1">
              <a:latin typeface="Montserrat"/>
              <a:ea typeface="Montserrat"/>
              <a:cs typeface="Montserrat"/>
              <a:sym typeface="Montserrat"/>
            </a:endParaRPr>
          </a:p>
        </p:txBody>
      </p:sp>
      <p:sp>
        <p:nvSpPr>
          <p:cNvPr id="109" name="Google Shape;109;p17"/>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Font typeface="Montserrat"/>
              <a:buChar char="•"/>
            </a:pPr>
            <a:r>
              <a:rPr lang="fr-FR" dirty="0">
                <a:latin typeface="Montserrat"/>
                <a:ea typeface="Montserrat"/>
                <a:cs typeface="Montserrat"/>
                <a:sym typeface="Montserrat"/>
              </a:rPr>
              <a:t>Composition de l’équipe projet :</a:t>
            </a:r>
          </a:p>
          <a:p>
            <a:pPr marL="0" lvl="0" indent="0" algn="l" rtl="0">
              <a:lnSpc>
                <a:spcPct val="90000"/>
              </a:lnSpc>
              <a:spcBef>
                <a:spcPts val="0"/>
              </a:spcBef>
              <a:spcAft>
                <a:spcPts val="0"/>
              </a:spcAft>
              <a:buClr>
                <a:schemeClr val="dk1"/>
              </a:buClr>
              <a:buSzPts val="2800"/>
              <a:buNone/>
            </a:pPr>
            <a:endParaRPr lang="fr-FR" dirty="0">
              <a:latin typeface="Montserrat"/>
              <a:ea typeface="Montserrat"/>
              <a:cs typeface="Montserrat"/>
              <a:sym typeface="Montserrat"/>
            </a:endParaRPr>
          </a:p>
          <a:p>
            <a:pPr marL="0" lvl="0" indent="0" algn="l" rtl="0">
              <a:lnSpc>
                <a:spcPct val="90000"/>
              </a:lnSpc>
              <a:spcBef>
                <a:spcPts val="0"/>
              </a:spcBef>
              <a:spcAft>
                <a:spcPts val="0"/>
              </a:spcAft>
              <a:buClr>
                <a:schemeClr val="dk1"/>
              </a:buClr>
              <a:buSzPts val="2800"/>
              <a:buNone/>
            </a:pPr>
            <a:endParaRPr dirty="0">
              <a:latin typeface="Montserrat"/>
              <a:ea typeface="Montserrat"/>
              <a:cs typeface="Montserrat"/>
              <a:sym typeface="Montserrat"/>
            </a:endParaRPr>
          </a:p>
          <a:p>
            <a:pPr lvl="1">
              <a:lnSpc>
                <a:spcPts val="2143"/>
              </a:lnSpc>
              <a:spcBef>
                <a:spcPts val="1029"/>
              </a:spcBef>
              <a:spcAft>
                <a:spcPts val="1029"/>
              </a:spcAft>
              <a:buFont typeface="Arial" panose="020B0604020202020204" pitchFamily="34" charset="0"/>
              <a:buChar char="•"/>
            </a:pPr>
            <a:r>
              <a:rPr lang="fr-FR" b="1" i="0" dirty="0">
                <a:solidFill>
                  <a:srgbClr val="404040"/>
                </a:solidFill>
                <a:effectLst/>
                <a:latin typeface="quote-cjk-patch"/>
              </a:rPr>
              <a:t>Chef de projet</a:t>
            </a:r>
            <a:r>
              <a:rPr lang="fr-FR" b="0" i="0" dirty="0">
                <a:solidFill>
                  <a:srgbClr val="404040"/>
                </a:solidFill>
                <a:effectLst/>
                <a:latin typeface="quote-cjk-patch"/>
              </a:rPr>
              <a:t> : Moi-même (coordination, livrables).</a:t>
            </a:r>
          </a:p>
          <a:p>
            <a:pPr lvl="1">
              <a:lnSpc>
                <a:spcPts val="2143"/>
              </a:lnSpc>
              <a:spcBef>
                <a:spcPts val="300"/>
              </a:spcBef>
              <a:spcAft>
                <a:spcPts val="1029"/>
              </a:spcAft>
              <a:buFont typeface="Arial" panose="020B0604020202020204" pitchFamily="34" charset="0"/>
              <a:buChar char="•"/>
            </a:pPr>
            <a:r>
              <a:rPr lang="fr-FR" b="1" i="0" dirty="0">
                <a:solidFill>
                  <a:srgbClr val="404040"/>
                </a:solidFill>
                <a:effectLst/>
                <a:latin typeface="quote-cjk-patch"/>
              </a:rPr>
              <a:t>Mentor</a:t>
            </a:r>
            <a:r>
              <a:rPr lang="fr-FR" b="0" i="0" dirty="0">
                <a:solidFill>
                  <a:srgbClr val="404040"/>
                </a:solidFill>
                <a:effectLst/>
                <a:latin typeface="quote-cjk-patch"/>
              </a:rPr>
              <a:t> : Mbaye Babou (validation des étapes).</a:t>
            </a:r>
          </a:p>
          <a:p>
            <a:pPr lvl="1">
              <a:lnSpc>
                <a:spcPts val="2143"/>
              </a:lnSpc>
              <a:spcBef>
                <a:spcPts val="300"/>
              </a:spcBef>
              <a:spcAft>
                <a:spcPts val="1029"/>
              </a:spcAft>
              <a:buFont typeface="Arial" panose="020B0604020202020204" pitchFamily="34" charset="0"/>
              <a:buChar char="•"/>
            </a:pPr>
            <a:r>
              <a:rPr lang="fr-FR" b="1" i="0" dirty="0">
                <a:solidFill>
                  <a:srgbClr val="404040"/>
                </a:solidFill>
                <a:effectLst/>
                <a:latin typeface="quote-cjk-patch"/>
              </a:rPr>
              <a:t>Client</a:t>
            </a:r>
            <a:r>
              <a:rPr lang="fr-FR" b="0" i="0" dirty="0">
                <a:solidFill>
                  <a:srgbClr val="404040"/>
                </a:solidFill>
                <a:effectLst/>
                <a:latin typeface="quote-cjk-patch"/>
              </a:rPr>
              <a:t> : Suzanne (feedback final).</a:t>
            </a:r>
          </a:p>
          <a:p>
            <a:pPr marL="508000" lvl="1" indent="0" algn="l" rtl="0">
              <a:lnSpc>
                <a:spcPct val="90000"/>
              </a:lnSpc>
              <a:spcBef>
                <a:spcPts val="1000"/>
              </a:spcBef>
              <a:spcAft>
                <a:spcPts val="0"/>
              </a:spcAft>
              <a:buClr>
                <a:schemeClr val="dk1"/>
              </a:buClr>
              <a:buSzPts val="2800"/>
              <a:buNone/>
            </a:pPr>
            <a:br>
              <a:rPr lang="fr-FR" dirty="0">
                <a:latin typeface="Montserrat"/>
                <a:ea typeface="Montserrat"/>
                <a:cs typeface="Montserrat"/>
                <a:sym typeface="Montserrat"/>
              </a:rPr>
            </a:br>
            <a:endParaRPr dirty="0">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8"/>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fr-FR" b="1" dirty="0">
                <a:latin typeface="Montserrat"/>
                <a:ea typeface="Montserrat"/>
                <a:cs typeface="Montserrat"/>
                <a:sym typeface="Montserrat"/>
              </a:rPr>
              <a:t>Spécifications Ergonomiques</a:t>
            </a:r>
            <a:endParaRPr b="1" dirty="0">
              <a:latin typeface="Montserrat"/>
              <a:ea typeface="Montserrat"/>
              <a:cs typeface="Montserrat"/>
              <a:sym typeface="Montserrat"/>
            </a:endParaRPr>
          </a:p>
        </p:txBody>
      </p:sp>
      <p:sp>
        <p:nvSpPr>
          <p:cNvPr id="115" name="Google Shape;115;p18"/>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algn="l">
              <a:lnSpc>
                <a:spcPts val="2143"/>
              </a:lnSpc>
              <a:spcBef>
                <a:spcPts val="1029"/>
              </a:spcBef>
              <a:spcAft>
                <a:spcPts val="1029"/>
              </a:spcAft>
              <a:buNone/>
            </a:pPr>
            <a:r>
              <a:rPr lang="fr-FR" b="1" i="0" dirty="0">
                <a:solidFill>
                  <a:srgbClr val="404040"/>
                </a:solidFill>
                <a:effectLst/>
                <a:latin typeface="quote-cjk-patch"/>
              </a:rPr>
              <a:t>Principes UX</a:t>
            </a:r>
            <a:r>
              <a:rPr lang="fr-FR" b="0" i="0" dirty="0">
                <a:solidFill>
                  <a:srgbClr val="404040"/>
                </a:solidFill>
                <a:effectLst/>
                <a:latin typeface="quote-cjk-patch"/>
              </a:rPr>
              <a:t> :</a:t>
            </a:r>
          </a:p>
          <a:p>
            <a:pPr lvl="1">
              <a:lnSpc>
                <a:spcPts val="2143"/>
              </a:lnSpc>
              <a:spcBef>
                <a:spcPts val="1029"/>
              </a:spcBef>
              <a:spcAft>
                <a:spcPts val="1029"/>
              </a:spcAft>
              <a:buFont typeface="Wingdings" panose="05000000000000000000" pitchFamily="2" charset="2"/>
              <a:buChar char="ü"/>
            </a:pPr>
            <a:r>
              <a:rPr lang="fr-FR" b="1" i="0" dirty="0">
                <a:solidFill>
                  <a:srgbClr val="404040"/>
                </a:solidFill>
                <a:effectLst/>
                <a:latin typeface="quote-cjk-patch"/>
              </a:rPr>
              <a:t>Navigation intuitive</a:t>
            </a:r>
            <a:r>
              <a:rPr lang="fr-FR" b="0" i="0" dirty="0">
                <a:solidFill>
                  <a:srgbClr val="404040"/>
                </a:solidFill>
                <a:effectLst/>
                <a:latin typeface="quote-cjk-patch"/>
              </a:rPr>
              <a:t> : Menu clair (Projets, Compétences, Contact).</a:t>
            </a:r>
          </a:p>
          <a:p>
            <a:pPr lvl="1">
              <a:lnSpc>
                <a:spcPts val="2143"/>
              </a:lnSpc>
              <a:spcBef>
                <a:spcPts val="300"/>
              </a:spcBef>
              <a:spcAft>
                <a:spcPts val="1029"/>
              </a:spcAft>
              <a:buFont typeface="Wingdings" panose="05000000000000000000" pitchFamily="2" charset="2"/>
              <a:buChar char="ü"/>
            </a:pPr>
            <a:r>
              <a:rPr lang="fr-FR" b="1" i="0" dirty="0">
                <a:solidFill>
                  <a:srgbClr val="404040"/>
                </a:solidFill>
                <a:effectLst/>
                <a:latin typeface="quote-cjk-patch"/>
              </a:rPr>
              <a:t>Accessibilité</a:t>
            </a:r>
            <a:r>
              <a:rPr lang="fr-FR" b="0" i="0" dirty="0">
                <a:solidFill>
                  <a:srgbClr val="404040"/>
                </a:solidFill>
                <a:effectLst/>
                <a:latin typeface="quote-cjk-patch"/>
              </a:rPr>
              <a:t> : Compatible mobile, contrastes élevés.</a:t>
            </a:r>
          </a:p>
          <a:p>
            <a:pPr lvl="1">
              <a:lnSpc>
                <a:spcPts val="2143"/>
              </a:lnSpc>
              <a:spcBef>
                <a:spcPts val="300"/>
              </a:spcBef>
              <a:spcAft>
                <a:spcPts val="1029"/>
              </a:spcAft>
              <a:buFont typeface="Wingdings" panose="05000000000000000000" pitchFamily="2" charset="2"/>
              <a:buChar char="ü"/>
            </a:pPr>
            <a:r>
              <a:rPr lang="fr-FR" b="1" i="0" dirty="0">
                <a:solidFill>
                  <a:srgbClr val="404040"/>
                </a:solidFill>
                <a:effectLst/>
                <a:latin typeface="quote-cjk-patch"/>
              </a:rPr>
              <a:t>Design</a:t>
            </a:r>
            <a:r>
              <a:rPr lang="fr-FR" b="0" i="0" dirty="0">
                <a:solidFill>
                  <a:srgbClr val="404040"/>
                </a:solidFill>
                <a:effectLst/>
                <a:latin typeface="quote-cjk-patch"/>
              </a:rPr>
              <a:t> : Style (noire et marron).</a:t>
            </a:r>
          </a:p>
          <a:p>
            <a:pPr algn="l">
              <a:lnSpc>
                <a:spcPts val="2143"/>
              </a:lnSpc>
              <a:spcBef>
                <a:spcPts val="1029"/>
              </a:spcBef>
              <a:spcAft>
                <a:spcPts val="1029"/>
              </a:spcAft>
              <a:buNone/>
            </a:pPr>
            <a:r>
              <a:rPr lang="fr-FR" b="1" i="0" dirty="0">
                <a:solidFill>
                  <a:srgbClr val="404040"/>
                </a:solidFill>
                <a:effectLst/>
                <a:latin typeface="quote-cjk-patch"/>
              </a:rPr>
              <a:t>Exemple</a:t>
            </a:r>
            <a:r>
              <a:rPr lang="fr-FR" b="0" i="0" dirty="0">
                <a:solidFill>
                  <a:srgbClr val="404040"/>
                </a:solidFill>
                <a:effectLst/>
                <a:latin typeface="quote-cjk-patch"/>
              </a:rPr>
              <a:t> :</a:t>
            </a:r>
          </a:p>
          <a:p>
            <a:pPr lvl="1">
              <a:lnSpc>
                <a:spcPts val="2143"/>
              </a:lnSpc>
              <a:spcBef>
                <a:spcPts val="1029"/>
              </a:spcBef>
              <a:spcAft>
                <a:spcPts val="1029"/>
              </a:spcAft>
              <a:buFont typeface="Wingdings" panose="05000000000000000000" pitchFamily="2" charset="2"/>
              <a:buChar char="ü"/>
            </a:pPr>
            <a:r>
              <a:rPr lang="fr-FR" b="0" i="0" dirty="0">
                <a:solidFill>
                  <a:srgbClr val="404040"/>
                </a:solidFill>
                <a:effectLst/>
                <a:latin typeface="quote-cjk-patch"/>
              </a:rPr>
              <a:t>Page d’accueil avec une </a:t>
            </a:r>
            <a:r>
              <a:rPr lang="fr-FR" b="1" i="0" dirty="0">
                <a:solidFill>
                  <a:srgbClr val="404040"/>
                </a:solidFill>
                <a:effectLst/>
                <a:latin typeface="quote-cjk-patch"/>
              </a:rPr>
              <a:t>carte interactive</a:t>
            </a:r>
            <a:r>
              <a:rPr lang="fr-FR" b="0" i="0" dirty="0">
                <a:solidFill>
                  <a:srgbClr val="404040"/>
                </a:solidFill>
                <a:effectLst/>
                <a:latin typeface="quote-cjk-patch"/>
              </a:rPr>
              <a:t> des projets cliquables.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9"/>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fr-FR" b="1">
                <a:latin typeface="Montserrat"/>
                <a:ea typeface="Montserrat"/>
                <a:cs typeface="Montserrat"/>
                <a:sym typeface="Montserrat"/>
              </a:rPr>
              <a:t>Spécifications fonctionnelles</a:t>
            </a:r>
            <a:endParaRPr b="1">
              <a:latin typeface="Montserrat"/>
              <a:ea typeface="Montserrat"/>
              <a:cs typeface="Montserrat"/>
              <a:sym typeface="Montserrat"/>
            </a:endParaRPr>
          </a:p>
        </p:txBody>
      </p:sp>
      <p:sp>
        <p:nvSpPr>
          <p:cNvPr id="121" name="Google Shape;121;p19"/>
          <p:cNvSpPr txBox="1">
            <a:spLocks noGrp="1"/>
          </p:cNvSpPr>
          <p:nvPr>
            <p:ph idx="1"/>
          </p:nvPr>
        </p:nvSpPr>
        <p:spPr>
          <a:xfrm>
            <a:off x="1295401" y="2285999"/>
            <a:ext cx="9601196" cy="3945467"/>
          </a:xfrm>
          <a:prstGeom prst="rect">
            <a:avLst/>
          </a:prstGeom>
          <a:noFill/>
          <a:ln>
            <a:noFill/>
          </a:ln>
        </p:spPr>
        <p:txBody>
          <a:bodyPr spcFirstLastPara="1" wrap="square" lIns="91425" tIns="45700" rIns="91425" bIns="45700" anchor="t" anchorCtr="0">
            <a:normAutofit fontScale="25000" lnSpcReduction="20000"/>
          </a:bodyPr>
          <a:lstStyle/>
          <a:p>
            <a:pPr lvl="0">
              <a:lnSpc>
                <a:spcPts val="2143"/>
              </a:lnSpc>
              <a:spcBef>
                <a:spcPts val="1029"/>
              </a:spcBef>
              <a:spcAft>
                <a:spcPts val="1029"/>
              </a:spcAft>
              <a:buNone/>
            </a:pPr>
            <a:r>
              <a:rPr lang="fr-FR" sz="9600" b="1" dirty="0">
                <a:solidFill>
                  <a:srgbClr val="404040"/>
                </a:solidFill>
                <a:latin typeface="quote-cjk-patch"/>
                <a:sym typeface="Montserrat"/>
              </a:rPr>
              <a:t>Liste des fonctionnalités qui vont être mises en place :</a:t>
            </a:r>
          </a:p>
          <a:p>
            <a:pPr>
              <a:lnSpc>
                <a:spcPct val="120000"/>
              </a:lnSpc>
              <a:spcBef>
                <a:spcPts val="1029"/>
              </a:spcBef>
              <a:spcAft>
                <a:spcPts val="0"/>
              </a:spcAft>
              <a:buFont typeface="+mj-lt"/>
              <a:buAutoNum type="arabicPeriod"/>
            </a:pPr>
            <a:r>
              <a:rPr lang="fr-FR" sz="6400" b="1" dirty="0">
                <a:solidFill>
                  <a:srgbClr val="404040"/>
                </a:solidFill>
                <a:latin typeface="quote-cjk-patch"/>
                <a:sym typeface="Montserrat"/>
              </a:rPr>
              <a:t> </a:t>
            </a:r>
            <a:r>
              <a:rPr lang="fr-FR" sz="6400" b="1" dirty="0">
                <a:solidFill>
                  <a:srgbClr val="404040"/>
                </a:solidFill>
                <a:latin typeface="quote-cjk-patch"/>
              </a:rPr>
              <a:t>Tableaux de bord :</a:t>
            </a:r>
          </a:p>
          <a:p>
            <a:pPr lvl="1">
              <a:lnSpc>
                <a:spcPct val="120000"/>
              </a:lnSpc>
              <a:spcBef>
                <a:spcPts val="300"/>
              </a:spcBef>
              <a:spcAft>
                <a:spcPts val="0"/>
              </a:spcAft>
              <a:buFont typeface="Wingdings" panose="05000000000000000000" pitchFamily="2" charset="2"/>
              <a:buChar char="ü"/>
            </a:pPr>
            <a:r>
              <a:rPr lang="fr-FR" sz="6400" i="1" dirty="0">
                <a:solidFill>
                  <a:srgbClr val="404040"/>
                </a:solidFill>
                <a:latin typeface="quote-cjk-patch"/>
              </a:rPr>
              <a:t>Profil </a:t>
            </a:r>
            <a:r>
              <a:rPr lang="fr-FR" sz="6400" b="1" dirty="0">
                <a:solidFill>
                  <a:srgbClr val="404040"/>
                </a:solidFill>
                <a:latin typeface="quote-cjk-patch"/>
              </a:rPr>
              <a:t>: </a:t>
            </a:r>
            <a:r>
              <a:rPr lang="fr-FR" sz="6400" dirty="0">
                <a:solidFill>
                  <a:srgbClr val="404040"/>
                </a:solidFill>
                <a:latin typeface="quote-cjk-patch"/>
              </a:rPr>
              <a:t>Résumé des compétences (graphiques Power BI).</a:t>
            </a:r>
          </a:p>
          <a:p>
            <a:pPr lvl="1">
              <a:lnSpc>
                <a:spcPct val="120000"/>
              </a:lnSpc>
              <a:spcBef>
                <a:spcPts val="300"/>
              </a:spcBef>
              <a:spcAft>
                <a:spcPts val="0"/>
              </a:spcAft>
              <a:buFont typeface="Wingdings" panose="05000000000000000000" pitchFamily="2" charset="2"/>
              <a:buChar char="ü"/>
            </a:pPr>
            <a:r>
              <a:rPr lang="fr-FR" sz="6400" i="1" dirty="0">
                <a:solidFill>
                  <a:srgbClr val="404040"/>
                </a:solidFill>
                <a:latin typeface="quote-cjk-patch"/>
              </a:rPr>
              <a:t>Veille </a:t>
            </a:r>
            <a:r>
              <a:rPr lang="fr-FR" sz="6400" dirty="0">
                <a:solidFill>
                  <a:srgbClr val="404040"/>
                </a:solidFill>
                <a:latin typeface="quote-cjk-patch"/>
              </a:rPr>
              <a:t>: Tendances data (articles, outils testés).</a:t>
            </a:r>
          </a:p>
          <a:p>
            <a:pPr>
              <a:lnSpc>
                <a:spcPct val="120000"/>
              </a:lnSpc>
              <a:spcBef>
                <a:spcPts val="300"/>
              </a:spcBef>
              <a:spcAft>
                <a:spcPts val="0"/>
              </a:spcAft>
              <a:buFont typeface="+mj-lt"/>
              <a:buAutoNum type="arabicPeriod"/>
            </a:pPr>
            <a:r>
              <a:rPr lang="fr-FR" sz="6400" b="1" dirty="0">
                <a:solidFill>
                  <a:srgbClr val="404040"/>
                </a:solidFill>
                <a:latin typeface="quote-cjk-patch"/>
              </a:rPr>
              <a:t>Filtres :</a:t>
            </a:r>
          </a:p>
          <a:p>
            <a:pPr lvl="1">
              <a:lnSpc>
                <a:spcPct val="120000"/>
              </a:lnSpc>
              <a:spcBef>
                <a:spcPts val="300"/>
              </a:spcBef>
              <a:spcAft>
                <a:spcPts val="0"/>
              </a:spcAft>
              <a:buFont typeface="Wingdings" panose="05000000000000000000" pitchFamily="2" charset="2"/>
              <a:buChar char="ü"/>
            </a:pPr>
            <a:r>
              <a:rPr lang="fr-FR" sz="6400" dirty="0">
                <a:solidFill>
                  <a:srgbClr val="404040"/>
                </a:solidFill>
                <a:latin typeface="quote-cjk-patch"/>
              </a:rPr>
              <a:t>Par technologie (SQL, Python), secteur (aéronautique).</a:t>
            </a:r>
          </a:p>
          <a:p>
            <a:pPr>
              <a:lnSpc>
                <a:spcPct val="120000"/>
              </a:lnSpc>
              <a:spcBef>
                <a:spcPts val="300"/>
              </a:spcBef>
              <a:spcAft>
                <a:spcPts val="0"/>
              </a:spcAft>
              <a:buFont typeface="+mj-lt"/>
              <a:buAutoNum type="arabicPeriod"/>
            </a:pPr>
            <a:r>
              <a:rPr lang="fr-FR" sz="6400" b="1" dirty="0">
                <a:solidFill>
                  <a:srgbClr val="404040"/>
                </a:solidFill>
                <a:latin typeface="quote-cjk-patch"/>
              </a:rPr>
              <a:t>RGPD :</a:t>
            </a:r>
          </a:p>
          <a:p>
            <a:pPr lvl="1">
              <a:lnSpc>
                <a:spcPct val="120000"/>
              </a:lnSpc>
              <a:spcBef>
                <a:spcPts val="300"/>
              </a:spcBef>
              <a:spcAft>
                <a:spcPts val="0"/>
              </a:spcAft>
              <a:buFont typeface="Wingdings" panose="05000000000000000000" pitchFamily="2" charset="2"/>
              <a:buChar char="ü"/>
            </a:pPr>
            <a:r>
              <a:rPr lang="fr-FR" sz="6400" dirty="0">
                <a:solidFill>
                  <a:srgbClr val="404040"/>
                </a:solidFill>
                <a:latin typeface="quote-cjk-patch"/>
              </a:rPr>
              <a:t>Formulaire de contact anonymisé.</a:t>
            </a:r>
          </a:p>
          <a:p>
            <a:pPr marL="457200" lvl="1" indent="0">
              <a:lnSpc>
                <a:spcPct val="120000"/>
              </a:lnSpc>
              <a:spcBef>
                <a:spcPts val="300"/>
              </a:spcBef>
              <a:spcAft>
                <a:spcPts val="0"/>
              </a:spcAft>
              <a:buNone/>
            </a:pPr>
            <a:endParaRPr lang="fr-FR" sz="6400" b="1" dirty="0">
              <a:solidFill>
                <a:srgbClr val="404040"/>
              </a:solidFill>
              <a:latin typeface="quote-cjk-patch"/>
            </a:endParaRPr>
          </a:p>
          <a:p>
            <a:pPr marL="457200" lvl="1" indent="0">
              <a:lnSpc>
                <a:spcPct val="120000"/>
              </a:lnSpc>
              <a:spcBef>
                <a:spcPts val="300"/>
              </a:spcBef>
              <a:spcAft>
                <a:spcPts val="0"/>
              </a:spcAft>
              <a:buNone/>
            </a:pPr>
            <a:r>
              <a:rPr lang="fr-FR" sz="6400" b="1" i="0" dirty="0">
                <a:solidFill>
                  <a:srgbClr val="404040"/>
                </a:solidFill>
                <a:effectLst/>
                <a:latin typeface="quote-cjk-patch"/>
              </a:rPr>
              <a:t>Évolutivité</a:t>
            </a:r>
            <a:r>
              <a:rPr lang="fr-FR" sz="6400" b="0" i="0" dirty="0">
                <a:solidFill>
                  <a:srgbClr val="404040"/>
                </a:solidFill>
                <a:effectLst/>
                <a:latin typeface="quote-cjk-patch"/>
              </a:rPr>
              <a:t> :</a:t>
            </a:r>
            <a:endParaRPr lang="fr-FR" sz="6400" b="1" dirty="0">
              <a:solidFill>
                <a:srgbClr val="404040"/>
              </a:solidFill>
              <a:latin typeface="quote-cjk-patch"/>
            </a:endParaRPr>
          </a:p>
          <a:p>
            <a:pPr lvl="1">
              <a:lnSpc>
                <a:spcPct val="120000"/>
              </a:lnSpc>
              <a:spcBef>
                <a:spcPts val="300"/>
              </a:spcBef>
              <a:spcAft>
                <a:spcPts val="0"/>
              </a:spcAft>
              <a:buFont typeface="Wingdings" panose="05000000000000000000" pitchFamily="2" charset="2"/>
              <a:buChar char="ü"/>
            </a:pPr>
            <a:r>
              <a:rPr lang="fr-FR" sz="6400" dirty="0">
                <a:solidFill>
                  <a:srgbClr val="404040"/>
                </a:solidFill>
                <a:latin typeface="quote-cjk-patch"/>
              </a:rPr>
              <a:t>Ajout futur de projets IA (ex: prédiction de maintenance).</a:t>
            </a:r>
          </a:p>
          <a:p>
            <a:pPr marL="0" lvl="0" indent="0" algn="l" rtl="0">
              <a:lnSpc>
                <a:spcPct val="90000"/>
              </a:lnSpc>
              <a:spcBef>
                <a:spcPts val="1000"/>
              </a:spcBef>
              <a:spcAft>
                <a:spcPts val="0"/>
              </a:spcAft>
              <a:buClr>
                <a:schemeClr val="dk1"/>
              </a:buClr>
              <a:buSzPts val="2800"/>
              <a:buNone/>
            </a:pPr>
            <a:endParaRPr dirty="0">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0"/>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fr-FR" b="1" dirty="0">
                <a:latin typeface="Montserrat"/>
                <a:ea typeface="Montserrat"/>
                <a:cs typeface="Montserrat"/>
                <a:sym typeface="Montserrat"/>
              </a:rPr>
              <a:t>Contraintes et spécificités techniques et réglementaires</a:t>
            </a:r>
            <a:endParaRPr b="1" dirty="0">
              <a:latin typeface="Montserrat"/>
              <a:ea typeface="Montserrat"/>
              <a:cs typeface="Montserrat"/>
              <a:sym typeface="Montserrat"/>
            </a:endParaRPr>
          </a:p>
        </p:txBody>
      </p:sp>
      <p:sp>
        <p:nvSpPr>
          <p:cNvPr id="127" name="Google Shape;127;p20"/>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1000"/>
              </a:spcBef>
              <a:spcAft>
                <a:spcPts val="0"/>
              </a:spcAft>
              <a:buClr>
                <a:schemeClr val="dk1"/>
              </a:buClr>
              <a:buSzPts val="2800"/>
              <a:buFont typeface="Montserrat"/>
              <a:buChar char="•"/>
            </a:pPr>
            <a:r>
              <a:rPr lang="fr-FR" dirty="0">
                <a:latin typeface="Montserrat"/>
                <a:ea typeface="Montserrat"/>
                <a:cs typeface="Montserrat"/>
                <a:sym typeface="Montserrat"/>
              </a:rPr>
              <a:t>Spécifications Techniques pour le portfolio </a:t>
            </a:r>
            <a:endParaRPr dirty="0">
              <a:latin typeface="Montserrat"/>
              <a:ea typeface="Montserrat"/>
              <a:cs typeface="Montserrat"/>
              <a:sym typeface="Montserrat"/>
            </a:endParaRPr>
          </a:p>
          <a:p>
            <a:pPr algn="l">
              <a:lnSpc>
                <a:spcPts val="2143"/>
              </a:lnSpc>
              <a:spcBef>
                <a:spcPts val="1029"/>
              </a:spcBef>
              <a:spcAft>
                <a:spcPts val="1029"/>
              </a:spcAft>
              <a:buNone/>
            </a:pPr>
            <a:r>
              <a:rPr lang="fr-FR" b="1" i="0" dirty="0">
                <a:solidFill>
                  <a:srgbClr val="404040"/>
                </a:solidFill>
                <a:effectLst/>
                <a:latin typeface="quote-cjk-patch"/>
              </a:rPr>
              <a:t>Choix techniques</a:t>
            </a:r>
            <a:r>
              <a:rPr lang="fr-FR" b="0" i="0" dirty="0">
                <a:solidFill>
                  <a:srgbClr val="404040"/>
                </a:solidFill>
                <a:effectLst/>
                <a:latin typeface="quote-cjk-patch"/>
              </a:rPr>
              <a:t> :</a:t>
            </a:r>
          </a:p>
          <a:p>
            <a:pPr lvl="1">
              <a:lnSpc>
                <a:spcPts val="2143"/>
              </a:lnSpc>
              <a:spcBef>
                <a:spcPts val="1029"/>
              </a:spcBef>
              <a:spcAft>
                <a:spcPts val="1029"/>
              </a:spcAft>
              <a:buFont typeface="Wingdings" panose="05000000000000000000" pitchFamily="2" charset="2"/>
              <a:buChar char="ü"/>
            </a:pPr>
            <a:r>
              <a:rPr lang="fr-FR" b="1" i="0" dirty="0">
                <a:solidFill>
                  <a:srgbClr val="404040"/>
                </a:solidFill>
                <a:effectLst/>
                <a:latin typeface="quote-cjk-patch"/>
              </a:rPr>
              <a:t>Hébergement</a:t>
            </a:r>
            <a:r>
              <a:rPr lang="fr-FR" b="0" i="0" dirty="0">
                <a:solidFill>
                  <a:srgbClr val="404040"/>
                </a:solidFill>
                <a:effectLst/>
                <a:latin typeface="quote-cjk-patch"/>
              </a:rPr>
              <a:t> : GitHub Pages (gratuit) + nom de domaine perso.</a:t>
            </a:r>
          </a:p>
          <a:p>
            <a:pPr lvl="1">
              <a:lnSpc>
                <a:spcPts val="2143"/>
              </a:lnSpc>
              <a:spcBef>
                <a:spcPts val="300"/>
              </a:spcBef>
              <a:spcAft>
                <a:spcPts val="1029"/>
              </a:spcAft>
              <a:buFont typeface="Wingdings" panose="05000000000000000000" pitchFamily="2" charset="2"/>
              <a:buChar char="ü"/>
            </a:pPr>
            <a:r>
              <a:rPr lang="fr-FR" b="1" i="0" dirty="0">
                <a:solidFill>
                  <a:srgbClr val="404040"/>
                </a:solidFill>
                <a:effectLst/>
                <a:latin typeface="quote-cjk-patch"/>
              </a:rPr>
              <a:t>CMS</a:t>
            </a:r>
            <a:r>
              <a:rPr lang="fr-FR" b="0" i="0" dirty="0">
                <a:solidFill>
                  <a:srgbClr val="404040"/>
                </a:solidFill>
                <a:effectLst/>
                <a:latin typeface="quote-cjk-patch"/>
              </a:rPr>
              <a:t> : Jekyll (pour GitHub)</a:t>
            </a:r>
          </a:p>
          <a:p>
            <a:pPr lvl="1">
              <a:lnSpc>
                <a:spcPts val="2143"/>
              </a:lnSpc>
              <a:spcBef>
                <a:spcPts val="300"/>
              </a:spcBef>
              <a:spcAft>
                <a:spcPts val="1029"/>
              </a:spcAft>
              <a:buFont typeface="Wingdings" panose="05000000000000000000" pitchFamily="2" charset="2"/>
              <a:buChar char="ü"/>
            </a:pPr>
            <a:r>
              <a:rPr lang="fr-FR" b="1" i="0" dirty="0">
                <a:solidFill>
                  <a:srgbClr val="404040"/>
                </a:solidFill>
                <a:effectLst/>
                <a:latin typeface="quote-cjk-patch"/>
              </a:rPr>
              <a:t>Compatibilité</a:t>
            </a:r>
            <a:r>
              <a:rPr lang="fr-FR" b="0" i="0" dirty="0">
                <a:solidFill>
                  <a:srgbClr val="404040"/>
                </a:solidFill>
                <a:effectLst/>
                <a:latin typeface="quote-cjk-patch"/>
              </a:rPr>
              <a:t> : Chrome, Safari, mobile iOS/Android.</a:t>
            </a:r>
          </a:p>
          <a:p>
            <a:pPr lvl="1">
              <a:lnSpc>
                <a:spcPts val="2143"/>
              </a:lnSpc>
              <a:spcBef>
                <a:spcPts val="300"/>
              </a:spcBef>
              <a:spcAft>
                <a:spcPts val="1029"/>
              </a:spcAft>
              <a:buFont typeface="Wingdings" panose="05000000000000000000" pitchFamily="2" charset="2"/>
              <a:buChar char="ü"/>
            </a:pPr>
            <a:r>
              <a:rPr lang="fr-FR" b="1" i="0" dirty="0">
                <a:solidFill>
                  <a:srgbClr val="404040"/>
                </a:solidFill>
                <a:effectLst/>
                <a:latin typeface="quote-cjk-patch"/>
              </a:rPr>
              <a:t>Sécurité</a:t>
            </a:r>
            <a:r>
              <a:rPr lang="fr-FR" b="0" i="0" dirty="0">
                <a:solidFill>
                  <a:srgbClr val="404040"/>
                </a:solidFill>
                <a:effectLst/>
                <a:latin typeface="quote-cjk-patch"/>
              </a:rPr>
              <a:t> : HTTPS, sauvegardes hebdomadaires.</a:t>
            </a:r>
          </a:p>
          <a:p>
            <a:pPr marL="228600" lvl="0" indent="0" algn="l" rtl="0">
              <a:lnSpc>
                <a:spcPct val="90000"/>
              </a:lnSpc>
              <a:spcBef>
                <a:spcPts val="1000"/>
              </a:spcBef>
              <a:spcAft>
                <a:spcPts val="0"/>
              </a:spcAft>
              <a:buSzPts val="1800"/>
              <a:buNone/>
            </a:pPr>
            <a:endParaRPr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que">
  <a:themeElements>
    <a:clrScheme name="Organique">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que">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que">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Organic</Template>
  <TotalTime>1142</TotalTime>
  <Words>1100</Words>
  <Application>Microsoft Office PowerPoint</Application>
  <PresentationFormat>Grand écran</PresentationFormat>
  <Paragraphs>167</Paragraphs>
  <Slides>17</Slides>
  <Notes>17</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17</vt:i4>
      </vt:variant>
    </vt:vector>
  </HeadingPairs>
  <TitlesOfParts>
    <vt:vector size="24" baseType="lpstr">
      <vt:lpstr>Montserrat</vt:lpstr>
      <vt:lpstr>Wingdings</vt:lpstr>
      <vt:lpstr>quote-cjk-patch</vt:lpstr>
      <vt:lpstr>Arial</vt:lpstr>
      <vt:lpstr>Garamond</vt:lpstr>
      <vt:lpstr>Calibri</vt:lpstr>
      <vt:lpstr>Organique</vt:lpstr>
      <vt:lpstr>Cahier des charges</vt:lpstr>
      <vt:lpstr>Sommaire</vt:lpstr>
      <vt:lpstr>Présentation du projet</vt:lpstr>
      <vt:lpstr>Enjeux et objectifs</vt:lpstr>
      <vt:lpstr>Enjeux et objectifs</vt:lpstr>
      <vt:lpstr>Équipe projet</vt:lpstr>
      <vt:lpstr>Spécifications Ergonomiques</vt:lpstr>
      <vt:lpstr>Spécifications fonctionnelles</vt:lpstr>
      <vt:lpstr>Contraintes et spécificités techniques et réglementaires</vt:lpstr>
      <vt:lpstr>Contraintes et spécificités techniques et réglementaires</vt:lpstr>
      <vt:lpstr>Qualité et performance (1)</vt:lpstr>
      <vt:lpstr>Qualité et performance (1)</vt:lpstr>
      <vt:lpstr>Qualité et performance (1)</vt:lpstr>
      <vt:lpstr>Qualité et performance (2)</vt:lpstr>
      <vt:lpstr>Rétroplanning</vt:lpstr>
      <vt:lpstr>Devis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Administrateur</dc:creator>
  <cp:lastModifiedBy>Christal WESCOTT</cp:lastModifiedBy>
  <cp:revision>14</cp:revision>
  <dcterms:modified xsi:type="dcterms:W3CDTF">2025-06-05T21:21:39Z</dcterms:modified>
</cp:coreProperties>
</file>