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0"/>
  </p:notesMasterIdLst>
  <p:sldIdLst>
    <p:sldId id="256" r:id="rId2"/>
    <p:sldId id="257" r:id="rId3"/>
    <p:sldId id="262" r:id="rId4"/>
    <p:sldId id="258" r:id="rId5"/>
    <p:sldId id="263" r:id="rId6"/>
    <p:sldId id="270" r:id="rId7"/>
    <p:sldId id="259" r:id="rId8"/>
    <p:sldId id="264" r:id="rId9"/>
    <p:sldId id="265" r:id="rId10"/>
    <p:sldId id="266" r:id="rId11"/>
    <p:sldId id="267" r:id="rId12"/>
    <p:sldId id="268" r:id="rId13"/>
    <p:sldId id="269" r:id="rId14"/>
    <p:sldId id="260" r:id="rId15"/>
    <p:sldId id="271" r:id="rId16"/>
    <p:sldId id="272" r:id="rId17"/>
    <p:sldId id="261" r:id="rId18"/>
    <p:sldId id="273" r:id="rId19"/>
  </p:sldIdLst>
  <p:sldSz cx="9144000" cy="5143500" type="screen16x9"/>
  <p:notesSz cx="6858000" cy="9144000"/>
  <p:embeddedFontLst>
    <p:embeddedFont>
      <p:font typeface="Lato" panose="020F0502020204030203" pitchFamily="3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Raleway"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98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36251e9b6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36251e9b6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572E3179-85B7-7C4D-E88C-BA3836D72248}"/>
            </a:ext>
          </a:extLst>
        </p:cNvPr>
        <p:cNvGrpSpPr/>
        <p:nvPr/>
      </p:nvGrpSpPr>
      <p:grpSpPr>
        <a:xfrm>
          <a:off x="0" y="0"/>
          <a:ext cx="0" cy="0"/>
          <a:chOff x="0" y="0"/>
          <a:chExt cx="0" cy="0"/>
        </a:xfrm>
      </p:grpSpPr>
      <p:sp>
        <p:nvSpPr>
          <p:cNvPr id="101" name="Google Shape;101;g136251e9b62_0_32:notes">
            <a:extLst>
              <a:ext uri="{FF2B5EF4-FFF2-40B4-BE49-F238E27FC236}">
                <a16:creationId xmlns:a16="http://schemas.microsoft.com/office/drawing/2014/main" id="{ECC21810-D696-C054-1BF8-F95399C2E1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a:extLst>
              <a:ext uri="{FF2B5EF4-FFF2-40B4-BE49-F238E27FC236}">
                <a16:creationId xmlns:a16="http://schemas.microsoft.com/office/drawing/2014/main" id="{9DC36992-2A81-76B0-078C-AF671F9CCB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34161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33FBEB50-39FA-8CEA-8AE8-520190C3B29B}"/>
            </a:ext>
          </a:extLst>
        </p:cNvPr>
        <p:cNvGrpSpPr/>
        <p:nvPr/>
      </p:nvGrpSpPr>
      <p:grpSpPr>
        <a:xfrm>
          <a:off x="0" y="0"/>
          <a:ext cx="0" cy="0"/>
          <a:chOff x="0" y="0"/>
          <a:chExt cx="0" cy="0"/>
        </a:xfrm>
      </p:grpSpPr>
      <p:sp>
        <p:nvSpPr>
          <p:cNvPr id="101" name="Google Shape;101;g136251e9b62_0_32:notes">
            <a:extLst>
              <a:ext uri="{FF2B5EF4-FFF2-40B4-BE49-F238E27FC236}">
                <a16:creationId xmlns:a16="http://schemas.microsoft.com/office/drawing/2014/main" id="{3E5CC6CA-404E-89C7-B3FD-62B2EB848B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a:extLst>
              <a:ext uri="{FF2B5EF4-FFF2-40B4-BE49-F238E27FC236}">
                <a16:creationId xmlns:a16="http://schemas.microsoft.com/office/drawing/2014/main" id="{DA7B83A5-90CE-4A07-C51D-2E96C3B6EB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9598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dd7cebb9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dd7cebb9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A424F48-1D35-6AE8-B0C0-90FA362CE3F7}"/>
            </a:ext>
          </a:extLst>
        </p:cNvPr>
        <p:cNvGrpSpPr/>
        <p:nvPr/>
      </p:nvGrpSpPr>
      <p:grpSpPr>
        <a:xfrm>
          <a:off x="0" y="0"/>
          <a:ext cx="0" cy="0"/>
          <a:chOff x="0" y="0"/>
          <a:chExt cx="0" cy="0"/>
        </a:xfrm>
      </p:grpSpPr>
      <p:sp>
        <p:nvSpPr>
          <p:cNvPr id="107" name="Google Shape;107;g27dd7cebb9a_0_0:notes">
            <a:extLst>
              <a:ext uri="{FF2B5EF4-FFF2-40B4-BE49-F238E27FC236}">
                <a16:creationId xmlns:a16="http://schemas.microsoft.com/office/drawing/2014/main" id="{DC9E7596-040A-CE62-8D24-861A807E16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dd7cebb9a_0_0:notes">
            <a:extLst>
              <a:ext uri="{FF2B5EF4-FFF2-40B4-BE49-F238E27FC236}">
                <a16:creationId xmlns:a16="http://schemas.microsoft.com/office/drawing/2014/main" id="{3747823E-E804-51AA-2394-3D586DCF29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8826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F3B4430-0FF5-7DE5-C848-DB51C0A7FDD3}"/>
            </a:ext>
          </a:extLst>
        </p:cNvPr>
        <p:cNvGrpSpPr/>
        <p:nvPr/>
      </p:nvGrpSpPr>
      <p:grpSpPr>
        <a:xfrm>
          <a:off x="0" y="0"/>
          <a:ext cx="0" cy="0"/>
          <a:chOff x="0" y="0"/>
          <a:chExt cx="0" cy="0"/>
        </a:xfrm>
      </p:grpSpPr>
      <p:sp>
        <p:nvSpPr>
          <p:cNvPr id="107" name="Google Shape;107;g27dd7cebb9a_0_0:notes">
            <a:extLst>
              <a:ext uri="{FF2B5EF4-FFF2-40B4-BE49-F238E27FC236}">
                <a16:creationId xmlns:a16="http://schemas.microsoft.com/office/drawing/2014/main" id="{AD2E9C7C-2AF6-18FB-B40E-C12F509AE0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dd7cebb9a_0_0:notes">
            <a:extLst>
              <a:ext uri="{FF2B5EF4-FFF2-40B4-BE49-F238E27FC236}">
                <a16:creationId xmlns:a16="http://schemas.microsoft.com/office/drawing/2014/main" id="{2736CB41-B2F1-1977-42DA-DD35175852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6454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36251e9b62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6251e9b62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FEECE5B-A6BE-7884-C0C9-58E36DF96441}"/>
            </a:ext>
          </a:extLst>
        </p:cNvPr>
        <p:cNvGrpSpPr/>
        <p:nvPr/>
      </p:nvGrpSpPr>
      <p:grpSpPr>
        <a:xfrm>
          <a:off x="0" y="0"/>
          <a:ext cx="0" cy="0"/>
          <a:chOff x="0" y="0"/>
          <a:chExt cx="0" cy="0"/>
        </a:xfrm>
      </p:grpSpPr>
      <p:sp>
        <p:nvSpPr>
          <p:cNvPr id="113" name="Google Shape;113;g136251e9b62_0_38:notes">
            <a:extLst>
              <a:ext uri="{FF2B5EF4-FFF2-40B4-BE49-F238E27FC236}">
                <a16:creationId xmlns:a16="http://schemas.microsoft.com/office/drawing/2014/main" id="{A4E80A6D-4898-2406-1959-41DE4B816B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36251e9b62_0_38:notes">
            <a:extLst>
              <a:ext uri="{FF2B5EF4-FFF2-40B4-BE49-F238E27FC236}">
                <a16:creationId xmlns:a16="http://schemas.microsoft.com/office/drawing/2014/main" id="{02267DBF-3D6D-1BD9-E200-2ACCEA6158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0005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36251e9b62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36251e9b6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a:extLst>
            <a:ext uri="{FF2B5EF4-FFF2-40B4-BE49-F238E27FC236}">
              <a16:creationId xmlns:a16="http://schemas.microsoft.com/office/drawing/2014/main" id="{58CA5A16-CA60-156E-7406-60CE977D3BAA}"/>
            </a:ext>
          </a:extLst>
        </p:cNvPr>
        <p:cNvGrpSpPr/>
        <p:nvPr/>
      </p:nvGrpSpPr>
      <p:grpSpPr>
        <a:xfrm>
          <a:off x="0" y="0"/>
          <a:ext cx="0" cy="0"/>
          <a:chOff x="0" y="0"/>
          <a:chExt cx="0" cy="0"/>
        </a:xfrm>
      </p:grpSpPr>
      <p:sp>
        <p:nvSpPr>
          <p:cNvPr id="89" name="Google Shape;89;g136251e9b62_0_26:notes">
            <a:extLst>
              <a:ext uri="{FF2B5EF4-FFF2-40B4-BE49-F238E27FC236}">
                <a16:creationId xmlns:a16="http://schemas.microsoft.com/office/drawing/2014/main" id="{3B66AAF7-31E2-7E21-5AD6-8996A013EC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36251e9b62_0_26:notes">
            <a:extLst>
              <a:ext uri="{FF2B5EF4-FFF2-40B4-BE49-F238E27FC236}">
                <a16:creationId xmlns:a16="http://schemas.microsoft.com/office/drawing/2014/main" id="{4C2DFC0D-D947-11B6-D734-0FF1764FDA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2919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7dd7cebb9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7dd7cebb9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36251e9b62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D2C122D-A346-B002-137E-E79C1691D1E1}"/>
            </a:ext>
          </a:extLst>
        </p:cNvPr>
        <p:cNvGrpSpPr/>
        <p:nvPr/>
      </p:nvGrpSpPr>
      <p:grpSpPr>
        <a:xfrm>
          <a:off x="0" y="0"/>
          <a:ext cx="0" cy="0"/>
          <a:chOff x="0" y="0"/>
          <a:chExt cx="0" cy="0"/>
        </a:xfrm>
      </p:grpSpPr>
      <p:sp>
        <p:nvSpPr>
          <p:cNvPr id="101" name="Google Shape;101;g136251e9b62_0_32:notes">
            <a:extLst>
              <a:ext uri="{FF2B5EF4-FFF2-40B4-BE49-F238E27FC236}">
                <a16:creationId xmlns:a16="http://schemas.microsoft.com/office/drawing/2014/main" id="{43019F4F-89A8-E47F-4B9D-05137ED7F0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a:extLst>
              <a:ext uri="{FF2B5EF4-FFF2-40B4-BE49-F238E27FC236}">
                <a16:creationId xmlns:a16="http://schemas.microsoft.com/office/drawing/2014/main" id="{1DC4D6A2-0981-9DB7-B90E-2B6DB3829E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7725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4E15C621-8487-3E06-4B5B-DC1F9305DDD3}"/>
            </a:ext>
          </a:extLst>
        </p:cNvPr>
        <p:cNvGrpSpPr/>
        <p:nvPr/>
      </p:nvGrpSpPr>
      <p:grpSpPr>
        <a:xfrm>
          <a:off x="0" y="0"/>
          <a:ext cx="0" cy="0"/>
          <a:chOff x="0" y="0"/>
          <a:chExt cx="0" cy="0"/>
        </a:xfrm>
      </p:grpSpPr>
      <p:sp>
        <p:nvSpPr>
          <p:cNvPr id="101" name="Google Shape;101;g136251e9b62_0_32:notes">
            <a:extLst>
              <a:ext uri="{FF2B5EF4-FFF2-40B4-BE49-F238E27FC236}">
                <a16:creationId xmlns:a16="http://schemas.microsoft.com/office/drawing/2014/main" id="{511721B0-F898-927C-8731-C12CAA7D15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a:extLst>
              <a:ext uri="{FF2B5EF4-FFF2-40B4-BE49-F238E27FC236}">
                <a16:creationId xmlns:a16="http://schemas.microsoft.com/office/drawing/2014/main" id="{039D3BF1-A34C-49DD-5A64-F16FD4D095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335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9AB61F44-2B3D-69E5-9F9E-161A3A917E37}"/>
            </a:ext>
          </a:extLst>
        </p:cNvPr>
        <p:cNvGrpSpPr/>
        <p:nvPr/>
      </p:nvGrpSpPr>
      <p:grpSpPr>
        <a:xfrm>
          <a:off x="0" y="0"/>
          <a:ext cx="0" cy="0"/>
          <a:chOff x="0" y="0"/>
          <a:chExt cx="0" cy="0"/>
        </a:xfrm>
      </p:grpSpPr>
      <p:sp>
        <p:nvSpPr>
          <p:cNvPr id="101" name="Google Shape;101;g136251e9b62_0_32:notes">
            <a:extLst>
              <a:ext uri="{FF2B5EF4-FFF2-40B4-BE49-F238E27FC236}">
                <a16:creationId xmlns:a16="http://schemas.microsoft.com/office/drawing/2014/main" id="{D3AD5A43-1463-F72A-F6DB-B5E78E0DCC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a:extLst>
              <a:ext uri="{FF2B5EF4-FFF2-40B4-BE49-F238E27FC236}">
                <a16:creationId xmlns:a16="http://schemas.microsoft.com/office/drawing/2014/main" id="{953A293E-A3DE-D391-142E-3EB1A03FAD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8612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1D6270A-8CED-724D-D07D-CD1779AFFFD1}"/>
            </a:ext>
          </a:extLst>
        </p:cNvPr>
        <p:cNvGrpSpPr/>
        <p:nvPr/>
      </p:nvGrpSpPr>
      <p:grpSpPr>
        <a:xfrm>
          <a:off x="0" y="0"/>
          <a:ext cx="0" cy="0"/>
          <a:chOff x="0" y="0"/>
          <a:chExt cx="0" cy="0"/>
        </a:xfrm>
      </p:grpSpPr>
      <p:sp>
        <p:nvSpPr>
          <p:cNvPr id="101" name="Google Shape;101;g136251e9b62_0_32:notes">
            <a:extLst>
              <a:ext uri="{FF2B5EF4-FFF2-40B4-BE49-F238E27FC236}">
                <a16:creationId xmlns:a16="http://schemas.microsoft.com/office/drawing/2014/main" id="{5332D3CA-F485-C592-205C-3BEC2F1271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36251e9b62_0_32:notes">
            <a:extLst>
              <a:ext uri="{FF2B5EF4-FFF2-40B4-BE49-F238E27FC236}">
                <a16:creationId xmlns:a16="http://schemas.microsoft.com/office/drawing/2014/main" id="{BE02F846-06B0-3CC9-C3B1-348E872BA9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4408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fr"/>
              <a:t>‹N°›</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subTitle" idx="1"/>
          </p:nvPr>
        </p:nvSpPr>
        <p:spPr>
          <a:xfrm>
            <a:off x="623400" y="2612200"/>
            <a:ext cx="8520600" cy="1449600"/>
          </a:xfrm>
          <a:prstGeom prst="rect">
            <a:avLst/>
          </a:prstGeom>
        </p:spPr>
        <p:txBody>
          <a:bodyPr spcFirstLastPara="1" wrap="square" lIns="91425" tIns="91425" rIns="91425" bIns="91425" anchor="t" anchorCtr="0">
            <a:normAutofit fontScale="77500" lnSpcReduction="20000"/>
          </a:bodyPr>
          <a:lstStyle/>
          <a:p>
            <a:pPr marL="0" lvl="0" indent="0" algn="l" rtl="0">
              <a:lnSpc>
                <a:spcPct val="90000"/>
              </a:lnSpc>
              <a:spcBef>
                <a:spcPts val="1000"/>
              </a:spcBef>
              <a:spcAft>
                <a:spcPts val="0"/>
              </a:spcAft>
              <a:buClr>
                <a:schemeClr val="dk1"/>
              </a:buClr>
              <a:buSzPct val="50000"/>
              <a:buFont typeface="Arial"/>
              <a:buNone/>
            </a:pPr>
            <a:r>
              <a:rPr lang="fr" sz="2200" i="1" dirty="0">
                <a:solidFill>
                  <a:schemeClr val="bg2"/>
                </a:solidFill>
                <a:latin typeface="Montserrat"/>
                <a:ea typeface="Montserrat"/>
                <a:cs typeface="Montserrat"/>
                <a:sym typeface="Montserrat"/>
              </a:rPr>
              <a:t>Titre du projet : </a:t>
            </a:r>
            <a:r>
              <a:rPr lang="fr-FR" sz="2200" b="1" i="1" dirty="0">
                <a:solidFill>
                  <a:schemeClr val="bg2"/>
                </a:solidFill>
                <a:latin typeface="Montserrat"/>
                <a:ea typeface="Montserrat"/>
                <a:cs typeface="Montserrat"/>
                <a:sym typeface="Montserrat"/>
              </a:rPr>
              <a:t>Customer Data Feedback</a:t>
            </a:r>
            <a:endParaRPr sz="2200" b="1" i="1" dirty="0">
              <a:solidFill>
                <a:schemeClr val="bg2"/>
              </a:solidFill>
              <a:latin typeface="Montserrat"/>
              <a:ea typeface="Montserrat"/>
              <a:cs typeface="Montserrat"/>
              <a:sym typeface="Montserrat"/>
            </a:endParaRPr>
          </a:p>
          <a:p>
            <a:pPr marL="0" lvl="0" indent="0" algn="l" rtl="0">
              <a:lnSpc>
                <a:spcPct val="90000"/>
              </a:lnSpc>
              <a:spcBef>
                <a:spcPts val="1000"/>
              </a:spcBef>
              <a:spcAft>
                <a:spcPts val="0"/>
              </a:spcAft>
              <a:buClr>
                <a:schemeClr val="dk1"/>
              </a:buClr>
              <a:buSzPct val="50000"/>
              <a:buFont typeface="Arial"/>
              <a:buNone/>
            </a:pPr>
            <a:r>
              <a:rPr lang="fr" sz="2200" i="1" dirty="0">
                <a:solidFill>
                  <a:schemeClr val="bg2"/>
                </a:solidFill>
                <a:latin typeface="Montserrat"/>
                <a:ea typeface="Montserrat"/>
                <a:cs typeface="Montserrat"/>
                <a:sym typeface="Montserrat"/>
              </a:rPr>
              <a:t>Prénom : Christal</a:t>
            </a:r>
            <a:endParaRPr sz="2200" i="1" dirty="0">
              <a:solidFill>
                <a:schemeClr val="bg2"/>
              </a:solidFill>
              <a:latin typeface="Montserrat"/>
              <a:ea typeface="Montserrat"/>
              <a:cs typeface="Montserrat"/>
              <a:sym typeface="Montserrat"/>
            </a:endParaRPr>
          </a:p>
          <a:p>
            <a:pPr marL="0" lvl="0" indent="0" algn="l" rtl="0">
              <a:lnSpc>
                <a:spcPct val="90000"/>
              </a:lnSpc>
              <a:spcBef>
                <a:spcPts val="1000"/>
              </a:spcBef>
              <a:spcAft>
                <a:spcPts val="0"/>
              </a:spcAft>
              <a:buClr>
                <a:schemeClr val="dk1"/>
              </a:buClr>
              <a:buSzPct val="50000"/>
              <a:buFont typeface="Arial"/>
              <a:buNone/>
            </a:pPr>
            <a:r>
              <a:rPr lang="fr" sz="2200" i="1" dirty="0">
                <a:solidFill>
                  <a:schemeClr val="bg2"/>
                </a:solidFill>
                <a:latin typeface="Montserrat"/>
                <a:ea typeface="Montserrat"/>
                <a:cs typeface="Montserrat"/>
                <a:sym typeface="Montserrat"/>
              </a:rPr>
              <a:t>Nom : Wescott</a:t>
            </a:r>
            <a:endParaRPr sz="2200" i="1" dirty="0">
              <a:solidFill>
                <a:schemeClr val="bg2"/>
              </a:solidFill>
              <a:latin typeface="Montserrat"/>
              <a:ea typeface="Montserrat"/>
              <a:cs typeface="Montserrat"/>
              <a:sym typeface="Montserrat"/>
            </a:endParaRPr>
          </a:p>
          <a:p>
            <a:pPr marL="0" lvl="0" indent="0" algn="l" rtl="0">
              <a:lnSpc>
                <a:spcPct val="90000"/>
              </a:lnSpc>
              <a:spcBef>
                <a:spcPts val="1000"/>
              </a:spcBef>
              <a:spcAft>
                <a:spcPts val="0"/>
              </a:spcAft>
              <a:buClr>
                <a:schemeClr val="dk1"/>
              </a:buClr>
              <a:buSzPct val="50000"/>
              <a:buFont typeface="Arial"/>
              <a:buNone/>
            </a:pPr>
            <a:r>
              <a:rPr lang="fr" sz="2200" i="1" dirty="0">
                <a:solidFill>
                  <a:schemeClr val="bg2"/>
                </a:solidFill>
                <a:latin typeface="Montserrat"/>
                <a:ea typeface="Montserrat"/>
                <a:cs typeface="Montserrat"/>
                <a:sym typeface="Montserrat"/>
              </a:rPr>
              <a:t>Date : 16/01/2025</a:t>
            </a:r>
            <a:endParaRPr sz="2200" i="1" dirty="0">
              <a:solidFill>
                <a:schemeClr val="bg2"/>
              </a:solidFill>
              <a:latin typeface="Montserrat"/>
              <a:ea typeface="Montserrat"/>
              <a:cs typeface="Montserrat"/>
              <a:sym typeface="Montserrat"/>
            </a:endParaRPr>
          </a:p>
          <a:p>
            <a:pPr marL="0" lvl="0" indent="0" algn="l" rtl="0">
              <a:spcBef>
                <a:spcPts val="0"/>
              </a:spcBef>
              <a:spcAft>
                <a:spcPts val="0"/>
              </a:spcAft>
              <a:buNone/>
            </a:pPr>
            <a:endParaRPr dirty="0"/>
          </a:p>
        </p:txBody>
      </p:sp>
      <p:pic>
        <p:nvPicPr>
          <p:cNvPr id="87" name="Google Shape;87;p13"/>
          <p:cNvPicPr preferRelativeResize="0"/>
          <p:nvPr/>
        </p:nvPicPr>
        <p:blipFill>
          <a:blip r:embed="rId3">
            <a:alphaModFix/>
          </a:blip>
          <a:stretch>
            <a:fillRect/>
          </a:stretch>
        </p:blipFill>
        <p:spPr>
          <a:xfrm>
            <a:off x="171450" y="118550"/>
            <a:ext cx="4400550" cy="1095375"/>
          </a:xfrm>
          <a:prstGeom prst="rect">
            <a:avLst/>
          </a:prstGeom>
          <a:noFill/>
          <a:ln>
            <a:noFill/>
          </a:ln>
        </p:spPr>
      </p:pic>
      <p:pic>
        <p:nvPicPr>
          <p:cNvPr id="2" name="Image 1">
            <a:extLst>
              <a:ext uri="{FF2B5EF4-FFF2-40B4-BE49-F238E27FC236}">
                <a16:creationId xmlns:a16="http://schemas.microsoft.com/office/drawing/2014/main" id="{089A0F47-3AB5-7B1D-9CB9-311228F30C37}"/>
              </a:ext>
            </a:extLst>
          </p:cNvPr>
          <p:cNvPicPr>
            <a:picLocks noChangeAspect="1"/>
          </p:cNvPicPr>
          <p:nvPr/>
        </p:nvPicPr>
        <p:blipFill>
          <a:blip r:embed="rId4"/>
          <a:stretch>
            <a:fillRect/>
          </a:stretch>
        </p:blipFill>
        <p:spPr>
          <a:xfrm>
            <a:off x="5564659" y="118550"/>
            <a:ext cx="3639627" cy="4328535"/>
          </a:xfrm>
          <a:prstGeom prst="rect">
            <a:avLst/>
          </a:prstGeom>
        </p:spPr>
      </p:pic>
      <p:pic>
        <p:nvPicPr>
          <p:cNvPr id="3" name="Image 2">
            <a:extLst>
              <a:ext uri="{FF2B5EF4-FFF2-40B4-BE49-F238E27FC236}">
                <a16:creationId xmlns:a16="http://schemas.microsoft.com/office/drawing/2014/main" id="{29240F3A-733B-60EF-819C-E8AB17568DBF}"/>
              </a:ext>
            </a:extLst>
          </p:cNvPr>
          <p:cNvPicPr>
            <a:picLocks noChangeAspect="1"/>
          </p:cNvPicPr>
          <p:nvPr/>
        </p:nvPicPr>
        <p:blipFill>
          <a:blip r:embed="rId5"/>
          <a:stretch>
            <a:fillRect/>
          </a:stretch>
        </p:blipFill>
        <p:spPr>
          <a:xfrm>
            <a:off x="4744676" y="3198447"/>
            <a:ext cx="1639966" cy="1754553"/>
          </a:xfrm>
          <a:prstGeom prst="rect">
            <a:avLst/>
          </a:prstGeom>
        </p:spPr>
      </p:pic>
      <p:pic>
        <p:nvPicPr>
          <p:cNvPr id="4" name="Image 3">
            <a:extLst>
              <a:ext uri="{FF2B5EF4-FFF2-40B4-BE49-F238E27FC236}">
                <a16:creationId xmlns:a16="http://schemas.microsoft.com/office/drawing/2014/main" id="{3508D560-AA7A-726C-DC11-D7123A54DBDE}"/>
              </a:ext>
            </a:extLst>
          </p:cNvPr>
          <p:cNvPicPr>
            <a:picLocks noChangeAspect="1"/>
          </p:cNvPicPr>
          <p:nvPr/>
        </p:nvPicPr>
        <p:blipFill>
          <a:blip r:embed="rId6"/>
          <a:stretch>
            <a:fillRect/>
          </a:stretch>
        </p:blipFill>
        <p:spPr>
          <a:xfrm>
            <a:off x="8174182" y="536289"/>
            <a:ext cx="798368" cy="109082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20995F9F-9748-95EF-C40A-86D66E29BE5B}"/>
            </a:ext>
          </a:extLst>
        </p:cNvPr>
        <p:cNvGrpSpPr/>
        <p:nvPr/>
      </p:nvGrpSpPr>
      <p:grpSpPr>
        <a:xfrm>
          <a:off x="0" y="0"/>
          <a:ext cx="0" cy="0"/>
          <a:chOff x="0" y="0"/>
          <a:chExt cx="0" cy="0"/>
        </a:xfrm>
      </p:grpSpPr>
      <p:sp>
        <p:nvSpPr>
          <p:cNvPr id="104" name="Google Shape;104;p16">
            <a:extLst>
              <a:ext uri="{FF2B5EF4-FFF2-40B4-BE49-F238E27FC236}">
                <a16:creationId xmlns:a16="http://schemas.microsoft.com/office/drawing/2014/main" id="{218702F3-B4B1-07A0-453F-39FA157CDDFC}"/>
              </a:ext>
            </a:extLst>
          </p:cNvPr>
          <p:cNvSpPr txBox="1">
            <a:spLocks noGrp="1"/>
          </p:cNvSpPr>
          <p:nvPr>
            <p:ph type="title"/>
          </p:nvPr>
        </p:nvSpPr>
        <p:spPr>
          <a:xfrm>
            <a:off x="727650" y="521706"/>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3)  Méthodologie suivie </a:t>
            </a:r>
            <a:endParaRPr sz="3300" dirty="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05" name="Google Shape;105;p16">
            <a:extLst>
              <a:ext uri="{FF2B5EF4-FFF2-40B4-BE49-F238E27FC236}">
                <a16:creationId xmlns:a16="http://schemas.microsoft.com/office/drawing/2014/main" id="{07C57B4B-F482-1E3D-B7B0-AC60BB75755C}"/>
              </a:ext>
            </a:extLst>
          </p:cNvPr>
          <p:cNvSpPr txBox="1">
            <a:spLocks noGrp="1"/>
          </p:cNvSpPr>
          <p:nvPr>
            <p:ph type="body" idx="1"/>
          </p:nvPr>
        </p:nvSpPr>
        <p:spPr>
          <a:xfrm>
            <a:off x="628868" y="1165412"/>
            <a:ext cx="8154914" cy="3759879"/>
          </a:xfrm>
          <a:prstGeom prst="rect">
            <a:avLst/>
          </a:prstGeom>
        </p:spPr>
        <p:txBody>
          <a:bodyPr spcFirstLastPara="1" wrap="square" lIns="91425" tIns="91425" rIns="91425" bIns="91425" anchor="t" anchorCtr="0">
            <a:normAutofit/>
          </a:bodyPr>
          <a:lstStyle/>
          <a:p>
            <a:pPr marL="285750" indent="-285750">
              <a:spcAft>
                <a:spcPts val="1200"/>
              </a:spcAft>
              <a:buFont typeface="Wingdings" panose="05000000000000000000" pitchFamily="2" charset="2"/>
              <a:buChar char="§"/>
            </a:pPr>
            <a:r>
              <a:rPr lang="fr-FR" sz="1600" b="1" i="1" u="sng" dirty="0">
                <a:latin typeface="Montserrat"/>
              </a:rPr>
              <a:t>Mise à jour de la base de données</a:t>
            </a:r>
          </a:p>
          <a:p>
            <a:pPr marL="0" indent="0">
              <a:spcAft>
                <a:spcPts val="1200"/>
              </a:spcAft>
              <a:buNone/>
            </a:pPr>
            <a:r>
              <a:rPr lang="fr-FR" sz="1600" dirty="0">
                <a:latin typeface="Montserrat"/>
              </a:rPr>
              <a:t>	- </a:t>
            </a:r>
            <a:r>
              <a:rPr lang="fr-FR" sz="1400" dirty="0">
                <a:latin typeface="Lato" panose="020F0502020204030203" pitchFamily="34" charset="0"/>
                <a:ea typeface="Lato" panose="020F0502020204030203" pitchFamily="34" charset="0"/>
                <a:cs typeface="Lato" panose="020F0502020204030203" pitchFamily="34" charset="0"/>
              </a:rPr>
              <a:t>Dictionnaire de donnée</a:t>
            </a:r>
          </a:p>
          <a:p>
            <a:pPr marL="0" indent="0">
              <a:spcAft>
                <a:spcPts val="1200"/>
              </a:spcAft>
              <a:buNone/>
            </a:pPr>
            <a:endParaRPr lang="fr-FR" sz="1400" dirty="0">
              <a:latin typeface="Lato" panose="020F0502020204030203" pitchFamily="34" charset="0"/>
              <a:ea typeface="Lato" panose="020F0502020204030203" pitchFamily="34" charset="0"/>
              <a:cs typeface="Lato" panose="020F0502020204030203" pitchFamily="34" charset="0"/>
            </a:endParaRPr>
          </a:p>
          <a:p>
            <a:pPr marL="0" indent="0">
              <a:spcAft>
                <a:spcPts val="1200"/>
              </a:spcAft>
              <a:buNone/>
            </a:pPr>
            <a:endParaRPr lang="fr-FR" sz="1400" dirty="0">
              <a:latin typeface="Lato" panose="020F0502020204030203" pitchFamily="34" charset="0"/>
              <a:ea typeface="Lato" panose="020F0502020204030203" pitchFamily="34" charset="0"/>
              <a:cs typeface="Lato" panose="020F0502020204030203" pitchFamily="34" charset="0"/>
            </a:endParaRPr>
          </a:p>
          <a:p>
            <a:pPr marL="0" indent="0">
              <a:spcAft>
                <a:spcPts val="1200"/>
              </a:spcAft>
              <a:buNone/>
            </a:pPr>
            <a:endParaRPr lang="fr-FR" sz="1400" dirty="0">
              <a:latin typeface="Lato" panose="020F0502020204030203" pitchFamily="34" charset="0"/>
              <a:ea typeface="Lato" panose="020F0502020204030203" pitchFamily="34" charset="0"/>
              <a:cs typeface="Lato" panose="020F0502020204030203" pitchFamily="34" charset="0"/>
            </a:endParaRPr>
          </a:p>
          <a:p>
            <a:pPr marL="0" indent="0">
              <a:spcAft>
                <a:spcPts val="1200"/>
              </a:spcAft>
              <a:buNone/>
            </a:pPr>
            <a:endParaRPr lang="fr-FR" sz="1600" dirty="0">
              <a:latin typeface="Montserrat"/>
            </a:endParaRPr>
          </a:p>
          <a:p>
            <a:pPr marL="285750" indent="-285750">
              <a:spcAft>
                <a:spcPts val="1200"/>
              </a:spcAft>
              <a:buFont typeface="Wingdings" panose="05000000000000000000" pitchFamily="2" charset="2"/>
              <a:buChar char="§"/>
            </a:pPr>
            <a:endParaRPr dirty="0"/>
          </a:p>
        </p:txBody>
      </p:sp>
      <p:pic>
        <p:nvPicPr>
          <p:cNvPr id="4" name="Image 3">
            <a:extLst>
              <a:ext uri="{FF2B5EF4-FFF2-40B4-BE49-F238E27FC236}">
                <a16:creationId xmlns:a16="http://schemas.microsoft.com/office/drawing/2014/main" id="{87190C5B-5684-4D5F-C886-89E69EABAF67}"/>
              </a:ext>
            </a:extLst>
          </p:cNvPr>
          <p:cNvPicPr>
            <a:picLocks noChangeAspect="1"/>
          </p:cNvPicPr>
          <p:nvPr/>
        </p:nvPicPr>
        <p:blipFill>
          <a:blip r:embed="rId3"/>
          <a:stretch>
            <a:fillRect/>
          </a:stretch>
        </p:blipFill>
        <p:spPr>
          <a:xfrm>
            <a:off x="628868" y="2048972"/>
            <a:ext cx="7974805" cy="2460683"/>
          </a:xfrm>
          <a:prstGeom prst="rect">
            <a:avLst/>
          </a:prstGeom>
        </p:spPr>
      </p:pic>
    </p:spTree>
    <p:extLst>
      <p:ext uri="{BB962C8B-B14F-4D97-AF65-F5344CB8AC3E}">
        <p14:creationId xmlns:p14="http://schemas.microsoft.com/office/powerpoint/2010/main" val="267448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BF3DFF0-6F0B-29AC-3048-A56154E1940C}"/>
            </a:ext>
          </a:extLst>
        </p:cNvPr>
        <p:cNvGrpSpPr/>
        <p:nvPr/>
      </p:nvGrpSpPr>
      <p:grpSpPr>
        <a:xfrm>
          <a:off x="0" y="0"/>
          <a:ext cx="0" cy="0"/>
          <a:chOff x="0" y="0"/>
          <a:chExt cx="0" cy="0"/>
        </a:xfrm>
      </p:grpSpPr>
      <p:sp>
        <p:nvSpPr>
          <p:cNvPr id="104" name="Google Shape;104;p16">
            <a:extLst>
              <a:ext uri="{FF2B5EF4-FFF2-40B4-BE49-F238E27FC236}">
                <a16:creationId xmlns:a16="http://schemas.microsoft.com/office/drawing/2014/main" id="{5D2852D7-6D59-32B5-1A72-1C22DC3E0A73}"/>
              </a:ext>
            </a:extLst>
          </p:cNvPr>
          <p:cNvSpPr txBox="1">
            <a:spLocks noGrp="1"/>
          </p:cNvSpPr>
          <p:nvPr>
            <p:ph type="title"/>
          </p:nvPr>
        </p:nvSpPr>
        <p:spPr>
          <a:xfrm>
            <a:off x="727650" y="449988"/>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3)  Méthodologie suivie </a:t>
            </a:r>
            <a:endParaRPr sz="3300" dirty="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05" name="Google Shape;105;p16">
            <a:extLst>
              <a:ext uri="{FF2B5EF4-FFF2-40B4-BE49-F238E27FC236}">
                <a16:creationId xmlns:a16="http://schemas.microsoft.com/office/drawing/2014/main" id="{476CBF30-692B-6D03-4FC7-4AFDFBC0B5D7}"/>
              </a:ext>
            </a:extLst>
          </p:cNvPr>
          <p:cNvSpPr txBox="1">
            <a:spLocks noGrp="1"/>
          </p:cNvSpPr>
          <p:nvPr>
            <p:ph type="body" idx="1"/>
          </p:nvPr>
        </p:nvSpPr>
        <p:spPr>
          <a:xfrm>
            <a:off x="727650" y="1117599"/>
            <a:ext cx="7688700" cy="3628397"/>
          </a:xfrm>
          <a:prstGeom prst="rect">
            <a:avLst/>
          </a:prstGeom>
        </p:spPr>
        <p:txBody>
          <a:bodyPr spcFirstLastPara="1" wrap="square" lIns="91425" tIns="91425" rIns="91425" bIns="91425" anchor="t" anchorCtr="0">
            <a:normAutofit/>
          </a:bodyPr>
          <a:lstStyle/>
          <a:p>
            <a:pPr marL="285750" indent="-285750">
              <a:spcAft>
                <a:spcPts val="1200"/>
              </a:spcAft>
              <a:buFont typeface="Wingdings" panose="05000000000000000000" pitchFamily="2" charset="2"/>
              <a:buChar char="§"/>
            </a:pPr>
            <a:r>
              <a:rPr lang="fr-FR" sz="1600" b="1" i="1" u="sng" dirty="0">
                <a:latin typeface="Montserrat"/>
              </a:rPr>
              <a:t>Mise à jour de la base de données</a:t>
            </a:r>
          </a:p>
          <a:p>
            <a:pPr marL="0" indent="0">
              <a:spcAft>
                <a:spcPts val="1200"/>
              </a:spcAft>
              <a:buNone/>
            </a:pPr>
            <a:r>
              <a:rPr lang="fr-FR" sz="1600" dirty="0">
                <a:latin typeface="Montserrat"/>
              </a:rPr>
              <a:t>	- </a:t>
            </a:r>
            <a:r>
              <a:rPr lang="fr-FR" sz="1400" dirty="0">
                <a:latin typeface="Lato" panose="020F0502020204030203" pitchFamily="34" charset="0"/>
                <a:ea typeface="Lato" panose="020F0502020204030203" pitchFamily="34" charset="0"/>
                <a:cs typeface="Lato" panose="020F0502020204030203" pitchFamily="34" charset="0"/>
              </a:rPr>
              <a:t>Schéma de la base de la donnée</a:t>
            </a:r>
          </a:p>
          <a:p>
            <a:pPr marL="0" indent="0">
              <a:spcAft>
                <a:spcPts val="1200"/>
              </a:spcAft>
              <a:buNone/>
            </a:pPr>
            <a:endParaRPr lang="fr-FR" sz="1400" dirty="0">
              <a:latin typeface="Lato" panose="020F0502020204030203" pitchFamily="34" charset="0"/>
              <a:ea typeface="Lato" panose="020F0502020204030203" pitchFamily="34" charset="0"/>
              <a:cs typeface="Lato" panose="020F0502020204030203" pitchFamily="34" charset="0"/>
            </a:endParaRPr>
          </a:p>
          <a:p>
            <a:pPr marL="0" indent="0">
              <a:spcAft>
                <a:spcPts val="1200"/>
              </a:spcAft>
              <a:buNone/>
            </a:pPr>
            <a:endParaRPr lang="fr-FR" sz="1400" dirty="0">
              <a:latin typeface="Lato" panose="020F0502020204030203" pitchFamily="34" charset="0"/>
              <a:ea typeface="Lato" panose="020F0502020204030203" pitchFamily="34" charset="0"/>
              <a:cs typeface="Lato" panose="020F0502020204030203" pitchFamily="34" charset="0"/>
            </a:endParaRPr>
          </a:p>
          <a:p>
            <a:pPr marL="0" indent="0">
              <a:spcAft>
                <a:spcPts val="1200"/>
              </a:spcAft>
              <a:buNone/>
            </a:pPr>
            <a:endParaRPr lang="fr-FR" sz="1400" dirty="0">
              <a:latin typeface="Lato" panose="020F0502020204030203" pitchFamily="34" charset="0"/>
              <a:ea typeface="Lato" panose="020F0502020204030203" pitchFamily="34" charset="0"/>
              <a:cs typeface="Lato" panose="020F0502020204030203" pitchFamily="34" charset="0"/>
            </a:endParaRPr>
          </a:p>
          <a:p>
            <a:pPr marL="0" indent="0">
              <a:spcAft>
                <a:spcPts val="1200"/>
              </a:spcAft>
              <a:buNone/>
            </a:pPr>
            <a:endParaRPr lang="fr-FR" sz="1600" dirty="0">
              <a:latin typeface="Montserrat"/>
            </a:endParaRPr>
          </a:p>
          <a:p>
            <a:pPr marL="285750" indent="-285750">
              <a:spcAft>
                <a:spcPts val="1200"/>
              </a:spcAft>
              <a:buFont typeface="Wingdings" panose="05000000000000000000" pitchFamily="2" charset="2"/>
              <a:buChar char="§"/>
            </a:pPr>
            <a:endParaRPr dirty="0"/>
          </a:p>
        </p:txBody>
      </p:sp>
      <p:pic>
        <p:nvPicPr>
          <p:cNvPr id="2" name="Image 1">
            <a:extLst>
              <a:ext uri="{FF2B5EF4-FFF2-40B4-BE49-F238E27FC236}">
                <a16:creationId xmlns:a16="http://schemas.microsoft.com/office/drawing/2014/main" id="{3E7C3551-17AA-F5DB-86F0-AE31D8400764}"/>
              </a:ext>
            </a:extLst>
          </p:cNvPr>
          <p:cNvPicPr>
            <a:picLocks noChangeAspect="1"/>
          </p:cNvPicPr>
          <p:nvPr/>
        </p:nvPicPr>
        <p:blipFill>
          <a:blip r:embed="rId3"/>
          <a:stretch>
            <a:fillRect/>
          </a:stretch>
        </p:blipFill>
        <p:spPr>
          <a:xfrm>
            <a:off x="985514" y="2057816"/>
            <a:ext cx="4147400" cy="2763681"/>
          </a:xfrm>
          <a:prstGeom prst="rect">
            <a:avLst/>
          </a:prstGeom>
        </p:spPr>
      </p:pic>
      <p:pic>
        <p:nvPicPr>
          <p:cNvPr id="3" name="Image 2">
            <a:extLst>
              <a:ext uri="{FF2B5EF4-FFF2-40B4-BE49-F238E27FC236}">
                <a16:creationId xmlns:a16="http://schemas.microsoft.com/office/drawing/2014/main" id="{7FBFB9DD-7D23-05B7-C80F-A48F0B0D3BE9}"/>
              </a:ext>
            </a:extLst>
          </p:cNvPr>
          <p:cNvPicPr>
            <a:picLocks noChangeAspect="1"/>
          </p:cNvPicPr>
          <p:nvPr/>
        </p:nvPicPr>
        <p:blipFill>
          <a:blip r:embed="rId4"/>
          <a:stretch>
            <a:fillRect/>
          </a:stretch>
        </p:blipFill>
        <p:spPr>
          <a:xfrm>
            <a:off x="5217459" y="2057815"/>
            <a:ext cx="3884706" cy="2763681"/>
          </a:xfrm>
          <a:prstGeom prst="rect">
            <a:avLst/>
          </a:prstGeom>
        </p:spPr>
      </p:pic>
    </p:spTree>
    <p:extLst>
      <p:ext uri="{BB962C8B-B14F-4D97-AF65-F5344CB8AC3E}">
        <p14:creationId xmlns:p14="http://schemas.microsoft.com/office/powerpoint/2010/main" val="1316295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C2442E35-6490-DB91-7089-955D18CC9EF5}"/>
            </a:ext>
          </a:extLst>
        </p:cNvPr>
        <p:cNvGrpSpPr/>
        <p:nvPr/>
      </p:nvGrpSpPr>
      <p:grpSpPr>
        <a:xfrm>
          <a:off x="0" y="0"/>
          <a:ext cx="0" cy="0"/>
          <a:chOff x="0" y="0"/>
          <a:chExt cx="0" cy="0"/>
        </a:xfrm>
      </p:grpSpPr>
      <p:sp>
        <p:nvSpPr>
          <p:cNvPr id="104" name="Google Shape;104;p16">
            <a:extLst>
              <a:ext uri="{FF2B5EF4-FFF2-40B4-BE49-F238E27FC236}">
                <a16:creationId xmlns:a16="http://schemas.microsoft.com/office/drawing/2014/main" id="{ADB0E8DF-BDFB-E95C-AD24-A16E3F447442}"/>
              </a:ext>
            </a:extLst>
          </p:cNvPr>
          <p:cNvSpPr txBox="1">
            <a:spLocks noGrp="1"/>
          </p:cNvSpPr>
          <p:nvPr>
            <p:ph type="title"/>
          </p:nvPr>
        </p:nvSpPr>
        <p:spPr>
          <a:xfrm>
            <a:off x="727650" y="479871"/>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3)  Méthodologie suivie </a:t>
            </a:r>
            <a:endParaRPr sz="3300" dirty="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05" name="Google Shape;105;p16">
            <a:extLst>
              <a:ext uri="{FF2B5EF4-FFF2-40B4-BE49-F238E27FC236}">
                <a16:creationId xmlns:a16="http://schemas.microsoft.com/office/drawing/2014/main" id="{E29CED06-3C2E-C818-7498-3056C23F0C12}"/>
              </a:ext>
            </a:extLst>
          </p:cNvPr>
          <p:cNvSpPr txBox="1">
            <a:spLocks noGrp="1"/>
          </p:cNvSpPr>
          <p:nvPr>
            <p:ph type="body" idx="1"/>
          </p:nvPr>
        </p:nvSpPr>
        <p:spPr>
          <a:xfrm>
            <a:off x="729449" y="1117600"/>
            <a:ext cx="7864715" cy="3962400"/>
          </a:xfrm>
          <a:prstGeom prst="rect">
            <a:avLst/>
          </a:prstGeom>
        </p:spPr>
        <p:txBody>
          <a:bodyPr spcFirstLastPara="1" wrap="square" lIns="91425" tIns="91425" rIns="91425" bIns="91425" anchor="t" anchorCtr="0">
            <a:normAutofit/>
          </a:bodyPr>
          <a:lstStyle/>
          <a:p>
            <a:pPr marL="285750" indent="-285750">
              <a:spcAft>
                <a:spcPts val="1200"/>
              </a:spcAft>
              <a:buFont typeface="Wingdings" panose="05000000000000000000" pitchFamily="2" charset="2"/>
              <a:buChar char="§"/>
            </a:pPr>
            <a:r>
              <a:rPr lang="fr-FR" sz="1600" b="1" i="1" u="sng" dirty="0">
                <a:latin typeface="Montserrat"/>
              </a:rPr>
              <a:t>Mise à jour de la base de données</a:t>
            </a:r>
          </a:p>
          <a:p>
            <a:pPr marL="0" indent="0">
              <a:spcAft>
                <a:spcPts val="1200"/>
              </a:spcAft>
              <a:buNone/>
            </a:pPr>
            <a:r>
              <a:rPr lang="fr-FR" sz="1600" dirty="0">
                <a:latin typeface="Montserrat"/>
              </a:rPr>
              <a:t>	- </a:t>
            </a:r>
            <a:r>
              <a:rPr lang="fr-FR" sz="1400" dirty="0">
                <a:latin typeface="Lato" panose="020F0502020204030203" pitchFamily="34" charset="0"/>
                <a:ea typeface="Lato" panose="020F0502020204030203" pitchFamily="34" charset="0"/>
                <a:cs typeface="Lato" panose="020F0502020204030203" pitchFamily="34" charset="0"/>
              </a:rPr>
              <a:t>Importation des données (</a:t>
            </a:r>
            <a:r>
              <a:rPr lang="fr-FR" sz="1400" dirty="0" err="1">
                <a:latin typeface="Lato" panose="020F0502020204030203" pitchFamily="34" charset="0"/>
                <a:ea typeface="Lato" panose="020F0502020204030203" pitchFamily="34" charset="0"/>
                <a:cs typeface="Lato" panose="020F0502020204030203" pitchFamily="34" charset="0"/>
              </a:rPr>
              <a:t>Réf_magasin</a:t>
            </a:r>
            <a:r>
              <a:rPr lang="fr-FR" sz="1400" dirty="0">
                <a:latin typeface="Lato" panose="020F0502020204030203" pitchFamily="34" charset="0"/>
                <a:ea typeface="Lato" panose="020F0502020204030203" pitchFamily="34" charset="0"/>
                <a:cs typeface="Lato" panose="020F0502020204030203" pitchFamily="34" charset="0"/>
              </a:rPr>
              <a:t>)</a:t>
            </a:r>
          </a:p>
          <a:p>
            <a:pPr marL="0" indent="0">
              <a:spcAft>
                <a:spcPts val="1200"/>
              </a:spcAft>
              <a:buNone/>
            </a:pPr>
            <a:endParaRPr lang="fr-FR" sz="1400" dirty="0">
              <a:latin typeface="Lato" panose="020F0502020204030203" pitchFamily="34" charset="0"/>
              <a:ea typeface="Lato" panose="020F0502020204030203" pitchFamily="34" charset="0"/>
              <a:cs typeface="Lato" panose="020F0502020204030203" pitchFamily="34" charset="0"/>
            </a:endParaRPr>
          </a:p>
          <a:p>
            <a:pPr marL="0" indent="0">
              <a:spcAft>
                <a:spcPts val="1200"/>
              </a:spcAft>
              <a:buNone/>
            </a:pPr>
            <a:endParaRPr lang="fr-FR" sz="1400" dirty="0">
              <a:latin typeface="Lato" panose="020F0502020204030203" pitchFamily="34" charset="0"/>
              <a:ea typeface="Lato" panose="020F0502020204030203" pitchFamily="34" charset="0"/>
              <a:cs typeface="Lato" panose="020F0502020204030203" pitchFamily="34" charset="0"/>
            </a:endParaRPr>
          </a:p>
          <a:p>
            <a:pPr marL="0" indent="0">
              <a:spcAft>
                <a:spcPts val="1200"/>
              </a:spcAft>
              <a:buNone/>
            </a:pPr>
            <a:endParaRPr lang="fr-FR" sz="1400" dirty="0">
              <a:latin typeface="Lato" panose="020F0502020204030203" pitchFamily="34" charset="0"/>
              <a:ea typeface="Lato" panose="020F0502020204030203" pitchFamily="34" charset="0"/>
              <a:cs typeface="Lato" panose="020F0502020204030203" pitchFamily="34" charset="0"/>
            </a:endParaRPr>
          </a:p>
          <a:p>
            <a:pPr marL="0" indent="0">
              <a:spcAft>
                <a:spcPts val="1200"/>
              </a:spcAft>
              <a:buNone/>
            </a:pPr>
            <a:endParaRPr lang="fr-FR" sz="1400" dirty="0">
              <a:latin typeface="Lato" panose="020F0502020204030203" pitchFamily="34" charset="0"/>
              <a:ea typeface="Lato" panose="020F0502020204030203" pitchFamily="34" charset="0"/>
              <a:cs typeface="Lato" panose="020F0502020204030203" pitchFamily="34" charset="0"/>
            </a:endParaRPr>
          </a:p>
          <a:p>
            <a:pPr marL="0" indent="0">
              <a:spcAft>
                <a:spcPts val="1200"/>
              </a:spcAft>
              <a:buNone/>
            </a:pPr>
            <a:endParaRPr lang="fr-FR" sz="1400" dirty="0">
              <a:latin typeface="Lato" panose="020F0502020204030203" pitchFamily="34" charset="0"/>
              <a:ea typeface="Lato" panose="020F0502020204030203" pitchFamily="34" charset="0"/>
              <a:cs typeface="Lato" panose="020F0502020204030203" pitchFamily="34" charset="0"/>
            </a:endParaRPr>
          </a:p>
          <a:p>
            <a:pPr marL="0" indent="0">
              <a:spcAft>
                <a:spcPts val="1200"/>
              </a:spcAft>
              <a:buNone/>
            </a:pPr>
            <a:endParaRPr lang="fr-FR" sz="1600" dirty="0">
              <a:latin typeface="Montserrat"/>
            </a:endParaRPr>
          </a:p>
          <a:p>
            <a:pPr marL="285750" indent="-285750">
              <a:spcAft>
                <a:spcPts val="1200"/>
              </a:spcAft>
              <a:buFont typeface="Wingdings" panose="05000000000000000000" pitchFamily="2" charset="2"/>
              <a:buChar char="§"/>
            </a:pPr>
            <a:endParaRPr dirty="0"/>
          </a:p>
        </p:txBody>
      </p:sp>
      <p:pic>
        <p:nvPicPr>
          <p:cNvPr id="4" name="Image 3" descr="Une image contenant texte, capture d’écran, logiciel, Icône d’ordinateur&#10;&#10;Description générée automatiquement">
            <a:extLst>
              <a:ext uri="{FF2B5EF4-FFF2-40B4-BE49-F238E27FC236}">
                <a16:creationId xmlns:a16="http://schemas.microsoft.com/office/drawing/2014/main" id="{23D7F8E2-26D3-02D8-B04A-CCD1B9B04A39}"/>
              </a:ext>
            </a:extLst>
          </p:cNvPr>
          <p:cNvPicPr>
            <a:picLocks noChangeAspect="1"/>
          </p:cNvPicPr>
          <p:nvPr/>
        </p:nvPicPr>
        <p:blipFill>
          <a:blip r:embed="rId3"/>
          <a:stretch>
            <a:fillRect/>
          </a:stretch>
        </p:blipFill>
        <p:spPr>
          <a:xfrm>
            <a:off x="954505" y="2008094"/>
            <a:ext cx="6184145" cy="2970307"/>
          </a:xfrm>
          <a:prstGeom prst="rect">
            <a:avLst/>
          </a:prstGeom>
        </p:spPr>
      </p:pic>
    </p:spTree>
    <p:extLst>
      <p:ext uri="{BB962C8B-B14F-4D97-AF65-F5344CB8AC3E}">
        <p14:creationId xmlns:p14="http://schemas.microsoft.com/office/powerpoint/2010/main" val="2885654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D6EF1414-2F6E-F118-920D-F6C979DC07FA}"/>
            </a:ext>
          </a:extLst>
        </p:cNvPr>
        <p:cNvGrpSpPr/>
        <p:nvPr/>
      </p:nvGrpSpPr>
      <p:grpSpPr>
        <a:xfrm>
          <a:off x="0" y="0"/>
          <a:ext cx="0" cy="0"/>
          <a:chOff x="0" y="0"/>
          <a:chExt cx="0" cy="0"/>
        </a:xfrm>
      </p:grpSpPr>
      <p:sp>
        <p:nvSpPr>
          <p:cNvPr id="104" name="Google Shape;104;p16">
            <a:extLst>
              <a:ext uri="{FF2B5EF4-FFF2-40B4-BE49-F238E27FC236}">
                <a16:creationId xmlns:a16="http://schemas.microsoft.com/office/drawing/2014/main" id="{29E4D680-57C6-15C5-6C01-8259C31C4A28}"/>
              </a:ext>
            </a:extLst>
          </p:cNvPr>
          <p:cNvSpPr txBox="1">
            <a:spLocks noGrp="1"/>
          </p:cNvSpPr>
          <p:nvPr>
            <p:ph type="title"/>
          </p:nvPr>
        </p:nvSpPr>
        <p:spPr>
          <a:xfrm>
            <a:off x="729449" y="408153"/>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3)  Méthodologie suivie </a:t>
            </a:r>
            <a:endParaRPr sz="3300" dirty="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05" name="Google Shape;105;p16">
            <a:extLst>
              <a:ext uri="{FF2B5EF4-FFF2-40B4-BE49-F238E27FC236}">
                <a16:creationId xmlns:a16="http://schemas.microsoft.com/office/drawing/2014/main" id="{B20CF2F4-9656-9360-B96C-1AE62F779838}"/>
              </a:ext>
            </a:extLst>
          </p:cNvPr>
          <p:cNvSpPr txBox="1">
            <a:spLocks noGrp="1"/>
          </p:cNvSpPr>
          <p:nvPr>
            <p:ph type="body" idx="1"/>
          </p:nvPr>
        </p:nvSpPr>
        <p:spPr>
          <a:xfrm>
            <a:off x="729449" y="1117600"/>
            <a:ext cx="7864715" cy="3962400"/>
          </a:xfrm>
          <a:prstGeom prst="rect">
            <a:avLst/>
          </a:prstGeom>
        </p:spPr>
        <p:txBody>
          <a:bodyPr spcFirstLastPara="1" wrap="square" lIns="91425" tIns="91425" rIns="91425" bIns="91425" anchor="t" anchorCtr="0">
            <a:normAutofit/>
          </a:bodyPr>
          <a:lstStyle/>
          <a:p>
            <a:pPr marL="285750" indent="-285750">
              <a:spcAft>
                <a:spcPts val="1200"/>
              </a:spcAft>
              <a:buFont typeface="Wingdings" panose="05000000000000000000" pitchFamily="2" charset="2"/>
              <a:buChar char="§"/>
            </a:pPr>
            <a:r>
              <a:rPr lang="fr-FR" sz="1600" b="1" i="1" u="sng" dirty="0">
                <a:latin typeface="Montserrat"/>
              </a:rPr>
              <a:t>Mise à jour de la base de données</a:t>
            </a:r>
          </a:p>
          <a:p>
            <a:pPr marL="0" indent="0">
              <a:spcAft>
                <a:spcPts val="1200"/>
              </a:spcAft>
              <a:buNone/>
            </a:pPr>
            <a:r>
              <a:rPr lang="fr-FR" sz="1600" dirty="0">
                <a:latin typeface="Montserrat"/>
              </a:rPr>
              <a:t>	- </a:t>
            </a:r>
            <a:r>
              <a:rPr lang="fr-FR" sz="1400" dirty="0">
                <a:latin typeface="Lato" panose="020F0502020204030203" pitchFamily="34" charset="0"/>
                <a:ea typeface="Lato" panose="020F0502020204030203" pitchFamily="34" charset="0"/>
                <a:cs typeface="Lato" panose="020F0502020204030203" pitchFamily="34" charset="0"/>
              </a:rPr>
              <a:t>Système de gestion de base de données (SGBD)</a:t>
            </a:r>
          </a:p>
          <a:p>
            <a:pPr marL="0" indent="0">
              <a:spcAft>
                <a:spcPts val="1200"/>
              </a:spcAft>
              <a:buNone/>
            </a:pPr>
            <a:endParaRPr lang="fr-FR" sz="1400" dirty="0">
              <a:latin typeface="Lato" panose="020F0502020204030203" pitchFamily="34" charset="0"/>
              <a:ea typeface="Lato" panose="020F0502020204030203" pitchFamily="34" charset="0"/>
              <a:cs typeface="Lato" panose="020F0502020204030203" pitchFamily="34" charset="0"/>
            </a:endParaRPr>
          </a:p>
          <a:p>
            <a:pPr marL="0" indent="0">
              <a:spcAft>
                <a:spcPts val="1200"/>
              </a:spcAft>
              <a:buNone/>
            </a:pPr>
            <a:endParaRPr lang="fr-FR" sz="1400" dirty="0">
              <a:latin typeface="Lato" panose="020F0502020204030203" pitchFamily="34" charset="0"/>
              <a:ea typeface="Lato" panose="020F0502020204030203" pitchFamily="34" charset="0"/>
              <a:cs typeface="Lato" panose="020F0502020204030203" pitchFamily="34" charset="0"/>
            </a:endParaRPr>
          </a:p>
          <a:p>
            <a:pPr marL="0" indent="0">
              <a:spcAft>
                <a:spcPts val="1200"/>
              </a:spcAft>
              <a:buNone/>
            </a:pPr>
            <a:endParaRPr lang="fr-FR" sz="1400" dirty="0">
              <a:latin typeface="Lato" panose="020F0502020204030203" pitchFamily="34" charset="0"/>
              <a:ea typeface="Lato" panose="020F0502020204030203" pitchFamily="34" charset="0"/>
              <a:cs typeface="Lato" panose="020F0502020204030203" pitchFamily="34" charset="0"/>
            </a:endParaRPr>
          </a:p>
          <a:p>
            <a:pPr marL="0" indent="0">
              <a:spcAft>
                <a:spcPts val="1200"/>
              </a:spcAft>
              <a:buNone/>
            </a:pPr>
            <a:endParaRPr lang="fr-FR" sz="1400" dirty="0">
              <a:latin typeface="Lato" panose="020F0502020204030203" pitchFamily="34" charset="0"/>
              <a:ea typeface="Lato" panose="020F0502020204030203" pitchFamily="34" charset="0"/>
              <a:cs typeface="Lato" panose="020F0502020204030203" pitchFamily="34" charset="0"/>
            </a:endParaRPr>
          </a:p>
          <a:p>
            <a:pPr marL="0" indent="0">
              <a:spcAft>
                <a:spcPts val="1200"/>
              </a:spcAft>
              <a:buNone/>
            </a:pPr>
            <a:endParaRPr lang="fr-FR" sz="1400" dirty="0">
              <a:latin typeface="Lato" panose="020F0502020204030203" pitchFamily="34" charset="0"/>
              <a:ea typeface="Lato" panose="020F0502020204030203" pitchFamily="34" charset="0"/>
              <a:cs typeface="Lato" panose="020F0502020204030203" pitchFamily="34" charset="0"/>
            </a:endParaRPr>
          </a:p>
          <a:p>
            <a:pPr marL="0" indent="0">
              <a:spcAft>
                <a:spcPts val="1200"/>
              </a:spcAft>
              <a:buNone/>
            </a:pPr>
            <a:endParaRPr lang="fr-FR" sz="1400" dirty="0">
              <a:latin typeface="Lato" panose="020F0502020204030203" pitchFamily="34" charset="0"/>
              <a:ea typeface="Lato" panose="020F0502020204030203" pitchFamily="34" charset="0"/>
              <a:cs typeface="Lato" panose="020F0502020204030203" pitchFamily="34" charset="0"/>
            </a:endParaRPr>
          </a:p>
          <a:p>
            <a:pPr marL="0" indent="0">
              <a:spcAft>
                <a:spcPts val="1200"/>
              </a:spcAft>
              <a:buNone/>
            </a:pPr>
            <a:endParaRPr lang="fr-FR" sz="1600" dirty="0">
              <a:latin typeface="Montserrat"/>
            </a:endParaRPr>
          </a:p>
          <a:p>
            <a:pPr marL="285750" indent="-285750">
              <a:spcAft>
                <a:spcPts val="1200"/>
              </a:spcAft>
              <a:buFont typeface="Wingdings" panose="05000000000000000000" pitchFamily="2" charset="2"/>
              <a:buChar char="§"/>
            </a:pPr>
            <a:endParaRPr dirty="0"/>
          </a:p>
        </p:txBody>
      </p:sp>
      <p:pic>
        <p:nvPicPr>
          <p:cNvPr id="3" name="Image 2">
            <a:extLst>
              <a:ext uri="{FF2B5EF4-FFF2-40B4-BE49-F238E27FC236}">
                <a16:creationId xmlns:a16="http://schemas.microsoft.com/office/drawing/2014/main" id="{64701414-D79E-827A-6432-C98059D9F126}"/>
              </a:ext>
            </a:extLst>
          </p:cNvPr>
          <p:cNvPicPr>
            <a:picLocks noChangeAspect="1"/>
          </p:cNvPicPr>
          <p:nvPr/>
        </p:nvPicPr>
        <p:blipFill>
          <a:blip r:embed="rId3"/>
          <a:stretch>
            <a:fillRect/>
          </a:stretch>
        </p:blipFill>
        <p:spPr>
          <a:xfrm>
            <a:off x="908425" y="1892300"/>
            <a:ext cx="6904722" cy="3251200"/>
          </a:xfrm>
          <a:prstGeom prst="rect">
            <a:avLst/>
          </a:prstGeom>
        </p:spPr>
      </p:pic>
    </p:spTree>
    <p:extLst>
      <p:ext uri="{BB962C8B-B14F-4D97-AF65-F5344CB8AC3E}">
        <p14:creationId xmlns:p14="http://schemas.microsoft.com/office/powerpoint/2010/main" val="3558039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7650" y="5358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940" dirty="0">
                <a:latin typeface="Montserrat"/>
                <a:ea typeface="Montserrat"/>
                <a:cs typeface="Montserrat"/>
                <a:sym typeface="Montserrat"/>
              </a:rPr>
              <a:t>4)  Requêtes SQL et Analyses</a:t>
            </a:r>
            <a:endParaRPr sz="2940" dirty="0">
              <a:latin typeface="Montserrat"/>
              <a:ea typeface="Montserrat"/>
              <a:cs typeface="Montserrat"/>
              <a:sym typeface="Montserrat"/>
            </a:endParaRPr>
          </a:p>
          <a:p>
            <a:pPr marL="0" lvl="0" indent="0" algn="l" rtl="0">
              <a:spcBef>
                <a:spcPts val="0"/>
              </a:spcBef>
              <a:spcAft>
                <a:spcPts val="0"/>
              </a:spcAft>
              <a:buSzPts val="990"/>
              <a:buNone/>
            </a:pPr>
            <a:endParaRPr sz="2520" dirty="0"/>
          </a:p>
        </p:txBody>
      </p:sp>
      <p:sp>
        <p:nvSpPr>
          <p:cNvPr id="111" name="Google Shape;111;p17"/>
          <p:cNvSpPr txBox="1">
            <a:spLocks noGrp="1"/>
          </p:cNvSpPr>
          <p:nvPr>
            <p:ph type="body" idx="1"/>
          </p:nvPr>
        </p:nvSpPr>
        <p:spPr>
          <a:xfrm>
            <a:off x="729450" y="1140775"/>
            <a:ext cx="8041204" cy="3747978"/>
          </a:xfrm>
          <a:prstGeom prst="rect">
            <a:avLst/>
          </a:prstGeom>
        </p:spPr>
        <p:txBody>
          <a:bodyPr spcFirstLastPara="1" wrap="square" lIns="91425" tIns="91425" rIns="91425" bIns="91425" anchor="t" anchorCtr="0">
            <a:normAutofit/>
          </a:bodyPr>
          <a:lstStyle/>
          <a:p>
            <a:pPr marL="285750" lvl="0" indent="-285750">
              <a:spcAft>
                <a:spcPts val="1200"/>
              </a:spcAft>
              <a:buFont typeface="Wingdings" panose="05000000000000000000" pitchFamily="2" charset="2"/>
              <a:buChar char="§"/>
            </a:pPr>
            <a:r>
              <a:rPr lang="fr-FR" sz="1600" b="1" i="1" u="sng" dirty="0">
                <a:latin typeface="Montserrat"/>
                <a:sym typeface="Montserrat"/>
              </a:rPr>
              <a:t>Requêtes SQL pour répondre aux demandes</a:t>
            </a:r>
          </a:p>
          <a:p>
            <a:pPr marL="0" lvl="0" indent="0">
              <a:spcAft>
                <a:spcPts val="1200"/>
              </a:spcAft>
              <a:buNone/>
            </a:pPr>
            <a:endParaRPr sz="1600" b="1" i="1" u="sng" dirty="0">
              <a:latin typeface="Montserrat"/>
              <a:sym typeface="Montserrat"/>
            </a:endParaRPr>
          </a:p>
        </p:txBody>
      </p:sp>
      <p:pic>
        <p:nvPicPr>
          <p:cNvPr id="5" name="Image 4">
            <a:extLst>
              <a:ext uri="{FF2B5EF4-FFF2-40B4-BE49-F238E27FC236}">
                <a16:creationId xmlns:a16="http://schemas.microsoft.com/office/drawing/2014/main" id="{555D982A-AA38-F23A-D493-B03B5D96588C}"/>
              </a:ext>
            </a:extLst>
          </p:cNvPr>
          <p:cNvPicPr>
            <a:picLocks noChangeAspect="1"/>
          </p:cNvPicPr>
          <p:nvPr/>
        </p:nvPicPr>
        <p:blipFill>
          <a:blip r:embed="rId3"/>
          <a:stretch>
            <a:fillRect/>
          </a:stretch>
        </p:blipFill>
        <p:spPr>
          <a:xfrm>
            <a:off x="4924291" y="1567337"/>
            <a:ext cx="3846363" cy="3040337"/>
          </a:xfrm>
          <a:prstGeom prst="rect">
            <a:avLst/>
          </a:prstGeom>
        </p:spPr>
      </p:pic>
      <p:pic>
        <p:nvPicPr>
          <p:cNvPr id="4" name="Image 3">
            <a:extLst>
              <a:ext uri="{FF2B5EF4-FFF2-40B4-BE49-F238E27FC236}">
                <a16:creationId xmlns:a16="http://schemas.microsoft.com/office/drawing/2014/main" id="{B1C2726B-3B9B-A172-CD28-5AC88CCB6E5F}"/>
              </a:ext>
            </a:extLst>
          </p:cNvPr>
          <p:cNvPicPr>
            <a:picLocks noChangeAspect="1"/>
          </p:cNvPicPr>
          <p:nvPr/>
        </p:nvPicPr>
        <p:blipFill>
          <a:blip r:embed="rId4"/>
          <a:stretch>
            <a:fillRect/>
          </a:stretch>
        </p:blipFill>
        <p:spPr>
          <a:xfrm>
            <a:off x="870857" y="1567337"/>
            <a:ext cx="3910149" cy="300450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92AA627-49DA-7F9F-D3E1-DF855BB9B42C}"/>
            </a:ext>
          </a:extLst>
        </p:cNvPr>
        <p:cNvGrpSpPr/>
        <p:nvPr/>
      </p:nvGrpSpPr>
      <p:grpSpPr>
        <a:xfrm>
          <a:off x="0" y="0"/>
          <a:ext cx="0" cy="0"/>
          <a:chOff x="0" y="0"/>
          <a:chExt cx="0" cy="0"/>
        </a:xfrm>
      </p:grpSpPr>
      <p:sp>
        <p:nvSpPr>
          <p:cNvPr id="110" name="Google Shape;110;p17">
            <a:extLst>
              <a:ext uri="{FF2B5EF4-FFF2-40B4-BE49-F238E27FC236}">
                <a16:creationId xmlns:a16="http://schemas.microsoft.com/office/drawing/2014/main" id="{FC9B9126-928A-387D-D4D3-7FB159D6B24E}"/>
              </a:ext>
            </a:extLst>
          </p:cNvPr>
          <p:cNvSpPr txBox="1">
            <a:spLocks noGrp="1"/>
          </p:cNvSpPr>
          <p:nvPr>
            <p:ph type="title"/>
          </p:nvPr>
        </p:nvSpPr>
        <p:spPr>
          <a:xfrm>
            <a:off x="727650" y="5358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940" dirty="0">
                <a:latin typeface="Montserrat"/>
                <a:ea typeface="Montserrat"/>
                <a:cs typeface="Montserrat"/>
                <a:sym typeface="Montserrat"/>
              </a:rPr>
              <a:t>4)  Requêtes SQL et Analyses</a:t>
            </a:r>
            <a:endParaRPr sz="2940" dirty="0">
              <a:latin typeface="Montserrat"/>
              <a:ea typeface="Montserrat"/>
              <a:cs typeface="Montserrat"/>
              <a:sym typeface="Montserrat"/>
            </a:endParaRPr>
          </a:p>
          <a:p>
            <a:pPr marL="0" lvl="0" indent="0" algn="l" rtl="0">
              <a:spcBef>
                <a:spcPts val="0"/>
              </a:spcBef>
              <a:spcAft>
                <a:spcPts val="0"/>
              </a:spcAft>
              <a:buSzPts val="990"/>
              <a:buNone/>
            </a:pPr>
            <a:endParaRPr sz="2520" dirty="0"/>
          </a:p>
        </p:txBody>
      </p:sp>
      <p:sp>
        <p:nvSpPr>
          <p:cNvPr id="111" name="Google Shape;111;p17">
            <a:extLst>
              <a:ext uri="{FF2B5EF4-FFF2-40B4-BE49-F238E27FC236}">
                <a16:creationId xmlns:a16="http://schemas.microsoft.com/office/drawing/2014/main" id="{5A3981B2-6D47-5EF2-75EF-FC1FD20C49DB}"/>
              </a:ext>
            </a:extLst>
          </p:cNvPr>
          <p:cNvSpPr txBox="1">
            <a:spLocks noGrp="1"/>
          </p:cNvSpPr>
          <p:nvPr>
            <p:ph type="body" idx="1"/>
          </p:nvPr>
        </p:nvSpPr>
        <p:spPr>
          <a:xfrm>
            <a:off x="729450" y="1140775"/>
            <a:ext cx="8041204" cy="3747978"/>
          </a:xfrm>
          <a:prstGeom prst="rect">
            <a:avLst/>
          </a:prstGeom>
        </p:spPr>
        <p:txBody>
          <a:bodyPr spcFirstLastPara="1" wrap="square" lIns="91425" tIns="91425" rIns="91425" bIns="91425" anchor="t" anchorCtr="0">
            <a:normAutofit/>
          </a:bodyPr>
          <a:lstStyle/>
          <a:p>
            <a:pPr marL="285750" lvl="0" indent="-285750">
              <a:spcAft>
                <a:spcPts val="1200"/>
              </a:spcAft>
              <a:buFont typeface="Wingdings" panose="05000000000000000000" pitchFamily="2" charset="2"/>
              <a:buChar char="§"/>
            </a:pPr>
            <a:r>
              <a:rPr lang="fr-FR" sz="1600" b="1" i="1" u="sng" dirty="0">
                <a:latin typeface="Montserrat"/>
                <a:sym typeface="Montserrat"/>
              </a:rPr>
              <a:t>Requêtes SQL pour répondre aux demandes</a:t>
            </a:r>
          </a:p>
          <a:p>
            <a:pPr marL="0" lvl="0" indent="0">
              <a:spcAft>
                <a:spcPts val="1200"/>
              </a:spcAft>
              <a:buNone/>
            </a:pPr>
            <a:endParaRPr sz="1600" b="1" i="1" u="sng" dirty="0">
              <a:latin typeface="Montserrat"/>
              <a:sym typeface="Montserrat"/>
            </a:endParaRPr>
          </a:p>
        </p:txBody>
      </p:sp>
      <p:pic>
        <p:nvPicPr>
          <p:cNvPr id="4" name="Image 3">
            <a:extLst>
              <a:ext uri="{FF2B5EF4-FFF2-40B4-BE49-F238E27FC236}">
                <a16:creationId xmlns:a16="http://schemas.microsoft.com/office/drawing/2014/main" id="{E41B0E82-FEFB-FC4A-1E32-2257B0B71A3B}"/>
              </a:ext>
            </a:extLst>
          </p:cNvPr>
          <p:cNvPicPr>
            <a:picLocks noChangeAspect="1"/>
          </p:cNvPicPr>
          <p:nvPr/>
        </p:nvPicPr>
        <p:blipFill>
          <a:blip r:embed="rId3"/>
          <a:stretch>
            <a:fillRect/>
          </a:stretch>
        </p:blipFill>
        <p:spPr>
          <a:xfrm>
            <a:off x="998549" y="1646420"/>
            <a:ext cx="3809425" cy="2431916"/>
          </a:xfrm>
          <a:prstGeom prst="rect">
            <a:avLst/>
          </a:prstGeom>
        </p:spPr>
      </p:pic>
      <p:pic>
        <p:nvPicPr>
          <p:cNvPr id="7" name="Image 6">
            <a:extLst>
              <a:ext uri="{FF2B5EF4-FFF2-40B4-BE49-F238E27FC236}">
                <a16:creationId xmlns:a16="http://schemas.microsoft.com/office/drawing/2014/main" id="{36CD630B-D64A-F8BD-4963-9AF8FA16E825}"/>
              </a:ext>
            </a:extLst>
          </p:cNvPr>
          <p:cNvPicPr>
            <a:picLocks noChangeAspect="1"/>
          </p:cNvPicPr>
          <p:nvPr/>
        </p:nvPicPr>
        <p:blipFill>
          <a:blip r:embed="rId4"/>
          <a:stretch>
            <a:fillRect/>
          </a:stretch>
        </p:blipFill>
        <p:spPr>
          <a:xfrm>
            <a:off x="5077073" y="1646420"/>
            <a:ext cx="3609727" cy="2431915"/>
          </a:xfrm>
          <a:prstGeom prst="rect">
            <a:avLst/>
          </a:prstGeom>
        </p:spPr>
      </p:pic>
    </p:spTree>
    <p:extLst>
      <p:ext uri="{BB962C8B-B14F-4D97-AF65-F5344CB8AC3E}">
        <p14:creationId xmlns:p14="http://schemas.microsoft.com/office/powerpoint/2010/main" val="103973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C0CA789-68A4-C218-A8C2-4F5281933678}"/>
            </a:ext>
          </a:extLst>
        </p:cNvPr>
        <p:cNvGrpSpPr/>
        <p:nvPr/>
      </p:nvGrpSpPr>
      <p:grpSpPr>
        <a:xfrm>
          <a:off x="0" y="0"/>
          <a:ext cx="0" cy="0"/>
          <a:chOff x="0" y="0"/>
          <a:chExt cx="0" cy="0"/>
        </a:xfrm>
      </p:grpSpPr>
      <p:sp>
        <p:nvSpPr>
          <p:cNvPr id="110" name="Google Shape;110;p17">
            <a:extLst>
              <a:ext uri="{FF2B5EF4-FFF2-40B4-BE49-F238E27FC236}">
                <a16:creationId xmlns:a16="http://schemas.microsoft.com/office/drawing/2014/main" id="{B7990E19-EA4D-4A00-8060-324D08BC57B5}"/>
              </a:ext>
            </a:extLst>
          </p:cNvPr>
          <p:cNvSpPr txBox="1">
            <a:spLocks noGrp="1"/>
          </p:cNvSpPr>
          <p:nvPr>
            <p:ph type="title"/>
          </p:nvPr>
        </p:nvSpPr>
        <p:spPr>
          <a:xfrm>
            <a:off x="727650" y="535825"/>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940" dirty="0">
                <a:latin typeface="Montserrat"/>
                <a:ea typeface="Montserrat"/>
                <a:cs typeface="Montserrat"/>
                <a:sym typeface="Montserrat"/>
              </a:rPr>
              <a:t>4)  Requêtes SQL et Analyses</a:t>
            </a:r>
            <a:endParaRPr sz="2940" dirty="0">
              <a:latin typeface="Montserrat"/>
              <a:ea typeface="Montserrat"/>
              <a:cs typeface="Montserrat"/>
              <a:sym typeface="Montserrat"/>
            </a:endParaRPr>
          </a:p>
          <a:p>
            <a:pPr marL="0" lvl="0" indent="0" algn="l" rtl="0">
              <a:spcBef>
                <a:spcPts val="0"/>
              </a:spcBef>
              <a:spcAft>
                <a:spcPts val="0"/>
              </a:spcAft>
              <a:buSzPts val="990"/>
              <a:buNone/>
            </a:pPr>
            <a:endParaRPr sz="2520" dirty="0"/>
          </a:p>
        </p:txBody>
      </p:sp>
      <p:sp>
        <p:nvSpPr>
          <p:cNvPr id="111" name="Google Shape;111;p17">
            <a:extLst>
              <a:ext uri="{FF2B5EF4-FFF2-40B4-BE49-F238E27FC236}">
                <a16:creationId xmlns:a16="http://schemas.microsoft.com/office/drawing/2014/main" id="{085A346C-8CDB-0E6E-4A77-B87FB2D9D4EB}"/>
              </a:ext>
            </a:extLst>
          </p:cNvPr>
          <p:cNvSpPr txBox="1">
            <a:spLocks noGrp="1"/>
          </p:cNvSpPr>
          <p:nvPr>
            <p:ph type="body" idx="1"/>
          </p:nvPr>
        </p:nvSpPr>
        <p:spPr>
          <a:xfrm>
            <a:off x="729449" y="1140775"/>
            <a:ext cx="8281815" cy="3747978"/>
          </a:xfrm>
          <a:prstGeom prst="rect">
            <a:avLst/>
          </a:prstGeom>
        </p:spPr>
        <p:txBody>
          <a:bodyPr spcFirstLastPara="1" wrap="square" lIns="91425" tIns="91425" rIns="91425" bIns="91425" anchor="t" anchorCtr="0">
            <a:normAutofit/>
          </a:bodyPr>
          <a:lstStyle/>
          <a:p>
            <a:pPr marL="285750" lvl="0" indent="-285750">
              <a:spcAft>
                <a:spcPts val="1200"/>
              </a:spcAft>
              <a:buFont typeface="Wingdings" panose="05000000000000000000" pitchFamily="2" charset="2"/>
              <a:buChar char="§"/>
            </a:pPr>
            <a:r>
              <a:rPr lang="fr-FR" sz="1600" b="1" i="1" u="sng" dirty="0">
                <a:latin typeface="Montserrat"/>
                <a:sym typeface="Montserrat"/>
              </a:rPr>
              <a:t>Requêtes SQL pour répondre aux demandes</a:t>
            </a:r>
          </a:p>
          <a:p>
            <a:pPr marL="0" lvl="0" indent="0">
              <a:spcAft>
                <a:spcPts val="1200"/>
              </a:spcAft>
              <a:buNone/>
            </a:pPr>
            <a:endParaRPr sz="1600" b="1" i="1" u="sng" dirty="0">
              <a:latin typeface="Montserrat"/>
              <a:sym typeface="Montserrat"/>
            </a:endParaRPr>
          </a:p>
        </p:txBody>
      </p:sp>
      <p:pic>
        <p:nvPicPr>
          <p:cNvPr id="3" name="Image 2">
            <a:extLst>
              <a:ext uri="{FF2B5EF4-FFF2-40B4-BE49-F238E27FC236}">
                <a16:creationId xmlns:a16="http://schemas.microsoft.com/office/drawing/2014/main" id="{7802603F-1528-FF39-FEF2-727AD3AAFA97}"/>
              </a:ext>
            </a:extLst>
          </p:cNvPr>
          <p:cNvPicPr>
            <a:picLocks noChangeAspect="1"/>
          </p:cNvPicPr>
          <p:nvPr/>
        </p:nvPicPr>
        <p:blipFill>
          <a:blip r:embed="rId3"/>
          <a:stretch>
            <a:fillRect/>
          </a:stretch>
        </p:blipFill>
        <p:spPr>
          <a:xfrm>
            <a:off x="862781" y="1694783"/>
            <a:ext cx="4203290" cy="2912892"/>
          </a:xfrm>
          <a:prstGeom prst="rect">
            <a:avLst/>
          </a:prstGeom>
        </p:spPr>
      </p:pic>
      <p:pic>
        <p:nvPicPr>
          <p:cNvPr id="6" name="Image 5">
            <a:extLst>
              <a:ext uri="{FF2B5EF4-FFF2-40B4-BE49-F238E27FC236}">
                <a16:creationId xmlns:a16="http://schemas.microsoft.com/office/drawing/2014/main" id="{BA812369-5258-5052-C09B-C5689EC08478}"/>
              </a:ext>
            </a:extLst>
          </p:cNvPr>
          <p:cNvPicPr>
            <a:picLocks noChangeAspect="1"/>
          </p:cNvPicPr>
          <p:nvPr/>
        </p:nvPicPr>
        <p:blipFill>
          <a:blip r:embed="rId4"/>
          <a:stretch>
            <a:fillRect/>
          </a:stretch>
        </p:blipFill>
        <p:spPr>
          <a:xfrm>
            <a:off x="5272548" y="1694783"/>
            <a:ext cx="3642852" cy="2984549"/>
          </a:xfrm>
          <a:prstGeom prst="rect">
            <a:avLst/>
          </a:prstGeom>
        </p:spPr>
      </p:pic>
    </p:spTree>
    <p:extLst>
      <p:ext uri="{BB962C8B-B14F-4D97-AF65-F5344CB8AC3E}">
        <p14:creationId xmlns:p14="http://schemas.microsoft.com/office/powerpoint/2010/main" val="725693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671000" y="640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3300">
                <a:latin typeface="Montserrat"/>
                <a:ea typeface="Montserrat"/>
                <a:cs typeface="Montserrat"/>
                <a:sym typeface="Montserrat"/>
              </a:rPr>
              <a:t>5)  Cohérence des données</a:t>
            </a:r>
            <a:endParaRPr sz="3300" dirty="0">
              <a:latin typeface="Montserrat"/>
              <a:ea typeface="Montserrat"/>
              <a:cs typeface="Montserrat"/>
              <a:sym typeface="Montserrat"/>
            </a:endParaRPr>
          </a:p>
          <a:p>
            <a:pPr marL="0" lvl="0" indent="0" algn="l" rtl="0">
              <a:spcBef>
                <a:spcPts val="0"/>
              </a:spcBef>
              <a:spcAft>
                <a:spcPts val="0"/>
              </a:spcAft>
              <a:buNone/>
            </a:pPr>
            <a:endParaRPr sz="3600" dirty="0"/>
          </a:p>
          <a:p>
            <a:pPr marL="0" lvl="0" indent="0" algn="l" rtl="0">
              <a:spcBef>
                <a:spcPts val="0"/>
              </a:spcBef>
              <a:spcAft>
                <a:spcPts val="0"/>
              </a:spcAft>
              <a:buNone/>
            </a:pPr>
            <a:endParaRPr sz="3600" dirty="0"/>
          </a:p>
          <a:p>
            <a:pPr marL="0" lvl="0" indent="0" algn="l" rtl="0">
              <a:spcBef>
                <a:spcPts val="0"/>
              </a:spcBef>
              <a:spcAft>
                <a:spcPts val="0"/>
              </a:spcAft>
              <a:buNone/>
            </a:pPr>
            <a:endParaRPr dirty="0"/>
          </a:p>
        </p:txBody>
      </p:sp>
      <p:sp>
        <p:nvSpPr>
          <p:cNvPr id="117" name="Google Shape;117;p18"/>
          <p:cNvSpPr txBox="1">
            <a:spLocks noGrp="1"/>
          </p:cNvSpPr>
          <p:nvPr>
            <p:ph type="body" idx="1"/>
          </p:nvPr>
        </p:nvSpPr>
        <p:spPr>
          <a:xfrm>
            <a:off x="729450" y="1437850"/>
            <a:ext cx="7688700" cy="29022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buFont typeface="Wingdings" panose="05000000000000000000" pitchFamily="2" charset="2"/>
              <a:buChar char="§"/>
            </a:pPr>
            <a:r>
              <a:rPr lang="fr-FR" b="1" i="1" u="sng" dirty="0">
                <a:latin typeface="Montserrat"/>
                <a:ea typeface="Montserrat"/>
                <a:cs typeface="Montserrat"/>
                <a:sym typeface="Montserrat"/>
              </a:rPr>
              <a:t>Qu’est-ce que la cohérence des données: </a:t>
            </a:r>
            <a:r>
              <a:rPr lang="fr-FR" dirty="0"/>
              <a:t>La cohérence des données signifie que les données respectent les règles d'intégrité et les relations définies, et qu'elles restent dans un état valide à tout moment.</a:t>
            </a:r>
          </a:p>
          <a:p>
            <a:pPr marL="0" lvl="0" indent="0" algn="l" rtl="0">
              <a:spcBef>
                <a:spcPts val="0"/>
              </a:spcBef>
              <a:spcAft>
                <a:spcPts val="1200"/>
              </a:spcAft>
              <a:buNone/>
            </a:pPr>
            <a:endParaRPr lang="fr-FR" b="1" i="1" u="sng" dirty="0">
              <a:latin typeface="Montserrat"/>
              <a:ea typeface="Montserrat"/>
              <a:cs typeface="Montserrat"/>
              <a:sym typeface="Montserrat"/>
            </a:endParaRPr>
          </a:p>
          <a:p>
            <a:pPr marL="0" lvl="0" indent="0" algn="l" rtl="0">
              <a:spcBef>
                <a:spcPts val="0"/>
              </a:spcBef>
              <a:spcAft>
                <a:spcPts val="1200"/>
              </a:spcAft>
              <a:buNone/>
            </a:pPr>
            <a:endParaRPr lang="fr-FR" i="1" dirty="0">
              <a:latin typeface="Montserrat"/>
              <a:ea typeface="Montserrat"/>
              <a:cs typeface="Montserrat"/>
              <a:sym typeface="Montserrat"/>
            </a:endParaRPr>
          </a:p>
        </p:txBody>
      </p:sp>
      <p:pic>
        <p:nvPicPr>
          <p:cNvPr id="2" name="Image 1">
            <a:extLst>
              <a:ext uri="{FF2B5EF4-FFF2-40B4-BE49-F238E27FC236}">
                <a16:creationId xmlns:a16="http://schemas.microsoft.com/office/drawing/2014/main" id="{61768071-8C5A-2CEB-FE90-13E42C16CCFF}"/>
              </a:ext>
            </a:extLst>
          </p:cNvPr>
          <p:cNvPicPr>
            <a:picLocks noChangeAspect="1"/>
          </p:cNvPicPr>
          <p:nvPr/>
        </p:nvPicPr>
        <p:blipFill>
          <a:blip r:embed="rId3"/>
          <a:stretch>
            <a:fillRect/>
          </a:stretch>
        </p:blipFill>
        <p:spPr>
          <a:xfrm>
            <a:off x="1392247" y="2327547"/>
            <a:ext cx="4565208" cy="210876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4F0BFC70-8857-6350-667D-FFDC00C04EC4}"/>
            </a:ext>
          </a:extLst>
        </p:cNvPr>
        <p:cNvGrpSpPr/>
        <p:nvPr/>
      </p:nvGrpSpPr>
      <p:grpSpPr>
        <a:xfrm>
          <a:off x="0" y="0"/>
          <a:ext cx="0" cy="0"/>
          <a:chOff x="0" y="0"/>
          <a:chExt cx="0" cy="0"/>
        </a:xfrm>
      </p:grpSpPr>
      <p:sp>
        <p:nvSpPr>
          <p:cNvPr id="116" name="Google Shape;116;p18">
            <a:extLst>
              <a:ext uri="{FF2B5EF4-FFF2-40B4-BE49-F238E27FC236}">
                <a16:creationId xmlns:a16="http://schemas.microsoft.com/office/drawing/2014/main" id="{25AE9C29-F7A0-DE44-BAC7-3A11B0B0EF85}"/>
              </a:ext>
            </a:extLst>
          </p:cNvPr>
          <p:cNvSpPr txBox="1">
            <a:spLocks noGrp="1"/>
          </p:cNvSpPr>
          <p:nvPr>
            <p:ph type="title"/>
          </p:nvPr>
        </p:nvSpPr>
        <p:spPr>
          <a:xfrm>
            <a:off x="671000" y="640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fr" sz="3300" dirty="0">
                <a:latin typeface="Montserrat"/>
                <a:ea typeface="Montserrat"/>
                <a:cs typeface="Montserrat"/>
                <a:sym typeface="Montserrat"/>
              </a:rPr>
              <a:t>5)  Cohérence des données</a:t>
            </a:r>
            <a:endParaRPr sz="3300" dirty="0">
              <a:latin typeface="Montserrat"/>
              <a:ea typeface="Montserrat"/>
              <a:cs typeface="Montserrat"/>
              <a:sym typeface="Montserrat"/>
            </a:endParaRPr>
          </a:p>
          <a:p>
            <a:pPr marL="0" lvl="0" indent="0" algn="l" rtl="0">
              <a:spcBef>
                <a:spcPts val="0"/>
              </a:spcBef>
              <a:spcAft>
                <a:spcPts val="0"/>
              </a:spcAft>
              <a:buNone/>
            </a:pPr>
            <a:endParaRPr sz="3600" dirty="0"/>
          </a:p>
          <a:p>
            <a:pPr marL="0" lvl="0" indent="0" algn="l" rtl="0">
              <a:spcBef>
                <a:spcPts val="0"/>
              </a:spcBef>
              <a:spcAft>
                <a:spcPts val="0"/>
              </a:spcAft>
              <a:buNone/>
            </a:pPr>
            <a:endParaRPr sz="3600" dirty="0"/>
          </a:p>
          <a:p>
            <a:pPr marL="0" lvl="0" indent="0" algn="l" rtl="0">
              <a:spcBef>
                <a:spcPts val="0"/>
              </a:spcBef>
              <a:spcAft>
                <a:spcPts val="0"/>
              </a:spcAft>
              <a:buNone/>
            </a:pPr>
            <a:endParaRPr dirty="0"/>
          </a:p>
        </p:txBody>
      </p:sp>
      <p:sp>
        <p:nvSpPr>
          <p:cNvPr id="117" name="Google Shape;117;p18">
            <a:extLst>
              <a:ext uri="{FF2B5EF4-FFF2-40B4-BE49-F238E27FC236}">
                <a16:creationId xmlns:a16="http://schemas.microsoft.com/office/drawing/2014/main" id="{59AFC42A-E68B-7428-6484-4385050280A2}"/>
              </a:ext>
            </a:extLst>
          </p:cNvPr>
          <p:cNvSpPr txBox="1">
            <a:spLocks noGrp="1"/>
          </p:cNvSpPr>
          <p:nvPr>
            <p:ph type="body" idx="1"/>
          </p:nvPr>
        </p:nvSpPr>
        <p:spPr>
          <a:xfrm>
            <a:off x="729449" y="1437849"/>
            <a:ext cx="8318685" cy="3635595"/>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buFont typeface="Wingdings" panose="05000000000000000000" pitchFamily="2" charset="2"/>
              <a:buChar char="§"/>
            </a:pPr>
            <a:r>
              <a:rPr lang="fr-FR" b="1" i="1" u="sng" dirty="0">
                <a:latin typeface="Montserrat"/>
                <a:ea typeface="Montserrat"/>
                <a:cs typeface="Montserrat"/>
                <a:sym typeface="Montserrat"/>
              </a:rPr>
              <a:t>Les différents types de cohérence dans la base de données: </a:t>
            </a:r>
            <a:endParaRPr lang="fr-FR" dirty="0">
              <a:latin typeface="Montserrat"/>
              <a:ea typeface="Montserrat"/>
              <a:cs typeface="Montserrat"/>
              <a:sym typeface="Montserrat"/>
            </a:endParaRPr>
          </a:p>
          <a:p>
            <a:pPr marL="0" lvl="0" indent="0" algn="l" rtl="0">
              <a:spcBef>
                <a:spcPts val="0"/>
              </a:spcBef>
              <a:buNone/>
            </a:pPr>
            <a:r>
              <a:rPr lang="fr-FR" dirty="0">
                <a:latin typeface="Montserrat"/>
                <a:ea typeface="Montserrat"/>
                <a:cs typeface="Montserrat"/>
                <a:sym typeface="Montserrat"/>
              </a:rPr>
              <a:t>	- L’intégrité de domaine </a:t>
            </a:r>
          </a:p>
          <a:p>
            <a:pPr marL="0" lvl="0" indent="0" algn="l" rtl="0">
              <a:spcBef>
                <a:spcPts val="0"/>
              </a:spcBef>
              <a:buNone/>
            </a:pPr>
            <a:r>
              <a:rPr lang="fr-FR" dirty="0">
                <a:latin typeface="Montserrat"/>
                <a:ea typeface="Montserrat"/>
                <a:cs typeface="Montserrat"/>
                <a:sym typeface="Montserrat"/>
              </a:rPr>
              <a:t>	- contrainte d’unicité</a:t>
            </a:r>
          </a:p>
          <a:p>
            <a:pPr marL="0" lvl="0" indent="0" algn="l" rtl="0">
              <a:spcBef>
                <a:spcPts val="0"/>
              </a:spcBef>
              <a:buNone/>
            </a:pPr>
            <a:r>
              <a:rPr lang="fr-FR" dirty="0">
                <a:latin typeface="Montserrat"/>
                <a:ea typeface="Montserrat"/>
                <a:cs typeface="Montserrat"/>
                <a:sym typeface="Montserrat"/>
              </a:rPr>
              <a:t>	- L’intégrité de clé primaire</a:t>
            </a:r>
          </a:p>
          <a:p>
            <a:pPr marL="0" lvl="0" indent="0" algn="l" rtl="0">
              <a:spcBef>
                <a:spcPts val="0"/>
              </a:spcBef>
              <a:buNone/>
            </a:pPr>
            <a:r>
              <a:rPr lang="fr-FR" dirty="0">
                <a:latin typeface="Montserrat"/>
                <a:ea typeface="Montserrat"/>
                <a:cs typeface="Montserrat"/>
                <a:sym typeface="Montserrat"/>
              </a:rPr>
              <a:t>	- L’intégrité référentielle (clé étrangère)</a:t>
            </a:r>
          </a:p>
          <a:p>
            <a:pPr marL="285750" lvl="0" indent="-285750" algn="l" rtl="0">
              <a:spcBef>
                <a:spcPts val="0"/>
              </a:spcBef>
              <a:spcAft>
                <a:spcPts val="1200"/>
              </a:spcAft>
              <a:buFont typeface="Wingdings" panose="05000000000000000000" pitchFamily="2" charset="2"/>
              <a:buChar char="§"/>
            </a:pPr>
            <a:endParaRPr lang="fr-FR" i="1" dirty="0">
              <a:latin typeface="Montserrat"/>
              <a:ea typeface="Montserrat"/>
              <a:cs typeface="Montserrat"/>
              <a:sym typeface="Montserrat"/>
            </a:endParaRPr>
          </a:p>
          <a:p>
            <a:pPr marL="285750" lvl="0" indent="-285750" algn="l" rtl="0">
              <a:spcBef>
                <a:spcPts val="0"/>
              </a:spcBef>
              <a:spcAft>
                <a:spcPts val="1200"/>
              </a:spcAft>
              <a:buFont typeface="Wingdings" panose="05000000000000000000" pitchFamily="2" charset="2"/>
              <a:buChar char="§"/>
            </a:pPr>
            <a:endParaRPr lang="fr-FR" i="1" dirty="0">
              <a:latin typeface="Montserrat"/>
              <a:ea typeface="Montserrat"/>
              <a:cs typeface="Montserrat"/>
              <a:sym typeface="Montserrat"/>
            </a:endParaRPr>
          </a:p>
        </p:txBody>
      </p:sp>
      <p:pic>
        <p:nvPicPr>
          <p:cNvPr id="4" name="Image 3">
            <a:extLst>
              <a:ext uri="{FF2B5EF4-FFF2-40B4-BE49-F238E27FC236}">
                <a16:creationId xmlns:a16="http://schemas.microsoft.com/office/drawing/2014/main" id="{0327EF7B-BE11-82CA-EC5E-B11E73254A4D}"/>
              </a:ext>
            </a:extLst>
          </p:cNvPr>
          <p:cNvPicPr>
            <a:picLocks noChangeAspect="1"/>
          </p:cNvPicPr>
          <p:nvPr/>
        </p:nvPicPr>
        <p:blipFill>
          <a:blip r:embed="rId3"/>
          <a:stretch>
            <a:fillRect/>
          </a:stretch>
        </p:blipFill>
        <p:spPr>
          <a:xfrm>
            <a:off x="5080819" y="1783650"/>
            <a:ext cx="3480619" cy="2902200"/>
          </a:xfrm>
          <a:prstGeom prst="rect">
            <a:avLst/>
          </a:prstGeom>
        </p:spPr>
      </p:pic>
    </p:spTree>
    <p:extLst>
      <p:ext uri="{BB962C8B-B14F-4D97-AF65-F5344CB8AC3E}">
        <p14:creationId xmlns:p14="http://schemas.microsoft.com/office/powerpoint/2010/main" val="1882617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30000" y="1318650"/>
            <a:ext cx="3300900" cy="1687200"/>
          </a:xfrm>
        </p:spPr>
        <p:txBody>
          <a:bodyPr spcFirstLastPara="1" wrap="square" lIns="91425" tIns="91425" rIns="91425" bIns="91425" anchor="t" anchorCtr="0">
            <a:normAutofit/>
          </a:bodyPr>
          <a:lstStyle/>
          <a:p>
            <a:pPr marL="41910" lvl="0" rtl="0">
              <a:spcBef>
                <a:spcPts val="0"/>
              </a:spcBef>
              <a:spcAft>
                <a:spcPts val="0"/>
              </a:spcAft>
              <a:buSzPts val="2940"/>
            </a:pPr>
            <a:r>
              <a:rPr lang="fr-FR" dirty="0"/>
              <a:t>SOMMAIRE</a:t>
            </a:r>
          </a:p>
          <a:p>
            <a:pPr marL="0" lvl="0" indent="0" rtl="0">
              <a:spcBef>
                <a:spcPts val="0"/>
              </a:spcBef>
              <a:spcAft>
                <a:spcPts val="0"/>
              </a:spcAft>
              <a:buSzPts val="990"/>
              <a:buNone/>
            </a:pPr>
            <a:endParaRPr lang="fr-FR" dirty="0"/>
          </a:p>
        </p:txBody>
      </p:sp>
      <p:sp>
        <p:nvSpPr>
          <p:cNvPr id="100" name="Text Placeholder 3">
            <a:extLst>
              <a:ext uri="{FF2B5EF4-FFF2-40B4-BE49-F238E27FC236}">
                <a16:creationId xmlns:a16="http://schemas.microsoft.com/office/drawing/2014/main" id="{52E9F54B-24A2-0035-07B3-05E658CF32CF}"/>
              </a:ext>
            </a:extLst>
          </p:cNvPr>
          <p:cNvSpPr>
            <a:spLocks noGrp="1"/>
          </p:cNvSpPr>
          <p:nvPr>
            <p:ph type="body" idx="2"/>
          </p:nvPr>
        </p:nvSpPr>
        <p:spPr>
          <a:xfrm>
            <a:off x="4572000" y="1352625"/>
            <a:ext cx="4461164" cy="3344066"/>
          </a:xfrm>
        </p:spPr>
        <p:txBody>
          <a:bodyPr>
            <a:normAutofit/>
          </a:bodyPr>
          <a:lstStyle/>
          <a:p>
            <a:pPr marL="488950" indent="-342900">
              <a:buFont typeface="+mj-lt"/>
              <a:buAutoNum type="arabicParenR"/>
            </a:pPr>
            <a:r>
              <a:rPr lang="en-US" sz="2000" b="1" dirty="0" err="1">
                <a:latin typeface="Lato" panose="020F0502020204030203" pitchFamily="34" charset="0"/>
                <a:ea typeface="Lato" panose="020F0502020204030203" pitchFamily="34" charset="0"/>
                <a:cs typeface="Lato" panose="020F0502020204030203" pitchFamily="34" charset="0"/>
              </a:rPr>
              <a:t>Contexte</a:t>
            </a:r>
            <a:r>
              <a:rPr lang="en-US" sz="2000" b="1" dirty="0">
                <a:latin typeface="Lato" panose="020F0502020204030203" pitchFamily="34" charset="0"/>
                <a:ea typeface="Lato" panose="020F0502020204030203" pitchFamily="34" charset="0"/>
                <a:cs typeface="Lato" panose="020F0502020204030203" pitchFamily="34" charset="0"/>
              </a:rPr>
              <a:t> et Expression du </a:t>
            </a:r>
            <a:r>
              <a:rPr lang="en-US" sz="2000" b="1" dirty="0" err="1">
                <a:latin typeface="Lato" panose="020F0502020204030203" pitchFamily="34" charset="0"/>
                <a:ea typeface="Lato" panose="020F0502020204030203" pitchFamily="34" charset="0"/>
                <a:cs typeface="Lato" panose="020F0502020204030203" pitchFamily="34" charset="0"/>
              </a:rPr>
              <a:t>besoin</a:t>
            </a:r>
            <a:endParaRPr lang="en-US" sz="2000" b="1" dirty="0">
              <a:latin typeface="Lato" panose="020F0502020204030203" pitchFamily="34" charset="0"/>
              <a:ea typeface="Lato" panose="020F0502020204030203" pitchFamily="34" charset="0"/>
              <a:cs typeface="Lato" panose="020F0502020204030203" pitchFamily="34" charset="0"/>
            </a:endParaRPr>
          </a:p>
          <a:p>
            <a:pPr marL="488950" indent="-342900">
              <a:buFont typeface="+mj-lt"/>
              <a:buAutoNum type="arabicParenR"/>
            </a:pPr>
            <a:r>
              <a:rPr lang="en-US" sz="2000" b="1" dirty="0" err="1">
                <a:latin typeface="Lato" panose="020F0502020204030203" pitchFamily="34" charset="0"/>
                <a:ea typeface="Lato" panose="020F0502020204030203" pitchFamily="34" charset="0"/>
                <a:cs typeface="Lato" panose="020F0502020204030203" pitchFamily="34" charset="0"/>
              </a:rPr>
              <a:t>Sauvegarde</a:t>
            </a:r>
            <a:r>
              <a:rPr lang="en-US" sz="2000" b="1" dirty="0">
                <a:latin typeface="Lato" panose="020F0502020204030203" pitchFamily="34" charset="0"/>
                <a:ea typeface="Lato" panose="020F0502020204030203" pitchFamily="34" charset="0"/>
                <a:cs typeface="Lato" panose="020F0502020204030203" pitchFamily="34" charset="0"/>
              </a:rPr>
              <a:t> et Stockage de la BDD</a:t>
            </a:r>
          </a:p>
          <a:p>
            <a:pPr marL="488950" indent="-342900">
              <a:buFont typeface="+mj-lt"/>
              <a:buAutoNum type="arabicParenR"/>
            </a:pPr>
            <a:r>
              <a:rPr lang="en-US" sz="2000" b="1" dirty="0" err="1">
                <a:latin typeface="Lato" panose="020F0502020204030203" pitchFamily="34" charset="0"/>
                <a:ea typeface="Lato" panose="020F0502020204030203" pitchFamily="34" charset="0"/>
                <a:cs typeface="Lato" panose="020F0502020204030203" pitchFamily="34" charset="0"/>
              </a:rPr>
              <a:t>Méthodologie</a:t>
            </a:r>
            <a:r>
              <a:rPr lang="en-US" sz="2000" b="1" dirty="0">
                <a:latin typeface="Lato" panose="020F0502020204030203" pitchFamily="34" charset="0"/>
                <a:ea typeface="Lato" panose="020F0502020204030203" pitchFamily="34" charset="0"/>
                <a:cs typeface="Lato" panose="020F0502020204030203" pitchFamily="34" charset="0"/>
              </a:rPr>
              <a:t> </a:t>
            </a:r>
            <a:r>
              <a:rPr lang="en-US" sz="2000" b="1" dirty="0" err="1">
                <a:latin typeface="Lato" panose="020F0502020204030203" pitchFamily="34" charset="0"/>
                <a:ea typeface="Lato" panose="020F0502020204030203" pitchFamily="34" charset="0"/>
                <a:cs typeface="Lato" panose="020F0502020204030203" pitchFamily="34" charset="0"/>
              </a:rPr>
              <a:t>suivie</a:t>
            </a:r>
            <a:endParaRPr lang="en-US" sz="2000" b="1" dirty="0">
              <a:latin typeface="Lato" panose="020F0502020204030203" pitchFamily="34" charset="0"/>
              <a:ea typeface="Lato" panose="020F0502020204030203" pitchFamily="34" charset="0"/>
              <a:cs typeface="Lato" panose="020F0502020204030203" pitchFamily="34" charset="0"/>
            </a:endParaRPr>
          </a:p>
          <a:p>
            <a:pPr marL="488950" indent="-342900">
              <a:buFont typeface="+mj-lt"/>
              <a:buAutoNum type="arabicParenR"/>
            </a:pPr>
            <a:r>
              <a:rPr lang="en-US" sz="2000" b="1" dirty="0" err="1">
                <a:latin typeface="Lato" panose="020F0502020204030203" pitchFamily="34" charset="0"/>
                <a:ea typeface="Lato" panose="020F0502020204030203" pitchFamily="34" charset="0"/>
                <a:cs typeface="Lato" panose="020F0502020204030203" pitchFamily="34" charset="0"/>
              </a:rPr>
              <a:t>Requêtes</a:t>
            </a:r>
            <a:r>
              <a:rPr lang="en-US" sz="2000" b="1" dirty="0">
                <a:latin typeface="Lato" panose="020F0502020204030203" pitchFamily="34" charset="0"/>
                <a:ea typeface="Lato" panose="020F0502020204030203" pitchFamily="34" charset="0"/>
                <a:cs typeface="Lato" panose="020F0502020204030203" pitchFamily="34" charset="0"/>
              </a:rPr>
              <a:t> SQL et Analyses</a:t>
            </a:r>
          </a:p>
          <a:p>
            <a:pPr marL="488950" indent="-342900">
              <a:buFont typeface="+mj-lt"/>
              <a:buAutoNum type="arabicParenR"/>
            </a:pPr>
            <a:r>
              <a:rPr lang="en-US" sz="2000" b="1" dirty="0" err="1">
                <a:latin typeface="Lato" panose="020F0502020204030203" pitchFamily="34" charset="0"/>
                <a:ea typeface="Lato" panose="020F0502020204030203" pitchFamily="34" charset="0"/>
                <a:cs typeface="Lato" panose="020F0502020204030203" pitchFamily="34" charset="0"/>
              </a:rPr>
              <a:t>Cohérence</a:t>
            </a:r>
            <a:r>
              <a:rPr lang="en-US" sz="2000" b="1" dirty="0">
                <a:latin typeface="Lato" panose="020F0502020204030203" pitchFamily="34" charset="0"/>
                <a:ea typeface="Lato" panose="020F0502020204030203" pitchFamily="34" charset="0"/>
                <a:cs typeface="Lato" panose="020F0502020204030203" pitchFamily="34" charset="0"/>
              </a:rPr>
              <a:t> des données</a:t>
            </a:r>
          </a:p>
        </p:txBody>
      </p:sp>
      <p:pic>
        <p:nvPicPr>
          <p:cNvPr id="2" name="Google Shape;87;p13">
            <a:extLst>
              <a:ext uri="{FF2B5EF4-FFF2-40B4-BE49-F238E27FC236}">
                <a16:creationId xmlns:a16="http://schemas.microsoft.com/office/drawing/2014/main" id="{06865DD8-B9FC-B379-93DE-6E4DD90407E8}"/>
              </a:ext>
            </a:extLst>
          </p:cNvPr>
          <p:cNvPicPr preferRelativeResize="0"/>
          <p:nvPr/>
        </p:nvPicPr>
        <p:blipFill>
          <a:blip r:embed="rId3">
            <a:alphaModFix/>
          </a:blip>
          <a:stretch>
            <a:fillRect/>
          </a:stretch>
        </p:blipFill>
        <p:spPr>
          <a:xfrm>
            <a:off x="171450" y="118551"/>
            <a:ext cx="3049732" cy="54646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F08BF5EE-0B6B-910A-2156-F1B88C413FEB}"/>
            </a:ext>
          </a:extLst>
        </p:cNvPr>
        <p:cNvGrpSpPr/>
        <p:nvPr/>
      </p:nvGrpSpPr>
      <p:grpSpPr>
        <a:xfrm>
          <a:off x="0" y="0"/>
          <a:ext cx="0" cy="0"/>
          <a:chOff x="0" y="0"/>
          <a:chExt cx="0" cy="0"/>
        </a:xfrm>
      </p:grpSpPr>
      <p:sp>
        <p:nvSpPr>
          <p:cNvPr id="92" name="Google Shape;92;p14">
            <a:extLst>
              <a:ext uri="{FF2B5EF4-FFF2-40B4-BE49-F238E27FC236}">
                <a16:creationId xmlns:a16="http://schemas.microsoft.com/office/drawing/2014/main" id="{1E79E57D-35E1-D00D-8B5A-24E5F1AE5C4D}"/>
              </a:ext>
            </a:extLst>
          </p:cNvPr>
          <p:cNvSpPr txBox="1">
            <a:spLocks noGrp="1"/>
          </p:cNvSpPr>
          <p:nvPr>
            <p:ph type="title"/>
          </p:nvPr>
        </p:nvSpPr>
        <p:spPr>
          <a:xfrm>
            <a:off x="727650" y="605575"/>
            <a:ext cx="7688700" cy="535200"/>
          </a:xfrm>
          <a:prstGeom prst="rect">
            <a:avLst/>
          </a:prstGeom>
        </p:spPr>
        <p:txBody>
          <a:bodyPr spcFirstLastPara="1" wrap="square" lIns="91425" tIns="91425" rIns="91425" bIns="91425" anchor="t" anchorCtr="0">
            <a:noAutofit/>
          </a:bodyPr>
          <a:lstStyle/>
          <a:p>
            <a:pPr marL="457200" lvl="0" indent="-415290" algn="l" rtl="0">
              <a:spcBef>
                <a:spcPts val="0"/>
              </a:spcBef>
              <a:spcAft>
                <a:spcPts val="0"/>
              </a:spcAft>
              <a:buSzPts val="2940"/>
              <a:buFont typeface="Montserrat"/>
              <a:buAutoNum type="arabicParenR"/>
            </a:pPr>
            <a:r>
              <a:rPr lang="fr" sz="2940">
                <a:latin typeface="Montserrat"/>
                <a:ea typeface="Montserrat"/>
                <a:cs typeface="Montserrat"/>
                <a:sym typeface="Montserrat"/>
              </a:rPr>
              <a:t>Contexte et expression du besoin</a:t>
            </a:r>
            <a:endParaRPr sz="2940">
              <a:latin typeface="Montserrat"/>
              <a:ea typeface="Montserrat"/>
              <a:cs typeface="Montserrat"/>
              <a:sym typeface="Montserrat"/>
            </a:endParaRPr>
          </a:p>
          <a:p>
            <a:pPr marL="0" lvl="0" indent="0" algn="l" rtl="0">
              <a:spcBef>
                <a:spcPts val="0"/>
              </a:spcBef>
              <a:spcAft>
                <a:spcPts val="0"/>
              </a:spcAft>
              <a:buSzPts val="990"/>
              <a:buNone/>
            </a:pPr>
            <a:endParaRPr sz="2520"/>
          </a:p>
        </p:txBody>
      </p:sp>
      <p:sp>
        <p:nvSpPr>
          <p:cNvPr id="93" name="Google Shape;93;p14">
            <a:extLst>
              <a:ext uri="{FF2B5EF4-FFF2-40B4-BE49-F238E27FC236}">
                <a16:creationId xmlns:a16="http://schemas.microsoft.com/office/drawing/2014/main" id="{E5AC5601-D7B0-CC29-4B48-3F32DA85ED93}"/>
              </a:ext>
            </a:extLst>
          </p:cNvPr>
          <p:cNvSpPr txBox="1">
            <a:spLocks noGrp="1"/>
          </p:cNvSpPr>
          <p:nvPr>
            <p:ph type="body" idx="1"/>
          </p:nvPr>
        </p:nvSpPr>
        <p:spPr>
          <a:xfrm>
            <a:off x="727650" y="1758825"/>
            <a:ext cx="7688700" cy="325652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buFont typeface="Wingdings" panose="05000000000000000000" pitchFamily="2" charset="2"/>
              <a:buChar char="§"/>
            </a:pPr>
            <a:r>
              <a:rPr lang="fr-FR" sz="1600" b="1" i="1" u="sng" dirty="0">
                <a:latin typeface="Montserrat"/>
                <a:ea typeface="Montserrat"/>
                <a:cs typeface="Montserrat"/>
                <a:sym typeface="Montserrat"/>
              </a:rPr>
              <a:t>Contexte </a:t>
            </a:r>
          </a:p>
          <a:p>
            <a:pPr marL="146050" indent="0" rtl="0">
              <a:buNone/>
            </a:pPr>
            <a:r>
              <a:rPr lang="fr-FR" sz="1400" dirty="0" err="1"/>
              <a:t>BestMarket</a:t>
            </a:r>
            <a:r>
              <a:rPr lang="fr-FR" sz="1400" dirty="0"/>
              <a:t> met en place le projet « Customer Data Feedback » pour améliorer l'expérience client en collectant des retours sur les achats. </a:t>
            </a:r>
          </a:p>
          <a:p>
            <a:pPr marL="146050" indent="0" rtl="0">
              <a:buNone/>
            </a:pPr>
            <a:endParaRPr lang="fr-FR" sz="1400" dirty="0"/>
          </a:p>
          <a:p>
            <a:pPr marL="285750" indent="-285750">
              <a:spcAft>
                <a:spcPts val="1200"/>
              </a:spcAft>
              <a:buFont typeface="Wingdings" panose="05000000000000000000" pitchFamily="2" charset="2"/>
              <a:buChar char="§"/>
            </a:pPr>
            <a:r>
              <a:rPr lang="fr-FR" sz="1600" b="1" i="1" u="sng" dirty="0">
                <a:latin typeface="Montserrat"/>
                <a:sym typeface="Montserrat"/>
              </a:rPr>
              <a:t>Besoin </a:t>
            </a:r>
          </a:p>
          <a:p>
            <a:pPr marL="0" indent="0">
              <a:spcAft>
                <a:spcPts val="1200"/>
              </a:spcAft>
              <a:buNone/>
            </a:pPr>
            <a:r>
              <a:rPr lang="fr-FR" sz="1400" dirty="0"/>
              <a:t>L'objectif est de mieux comprendre les besoins des clients et d'analyser les demandes croissantes du service client, souvent submergé. </a:t>
            </a:r>
          </a:p>
          <a:p>
            <a:pPr marL="0" indent="0">
              <a:spcAft>
                <a:spcPts val="1200"/>
              </a:spcAft>
              <a:buNone/>
            </a:pPr>
            <a:endParaRPr lang="fr-FR" sz="1400" dirty="0"/>
          </a:p>
          <a:p>
            <a:pPr marL="146050" indent="0" rtl="0">
              <a:buNone/>
            </a:pPr>
            <a:endParaRPr lang="fr-FR" sz="1600" dirty="0"/>
          </a:p>
          <a:p>
            <a:pPr marL="0" lvl="0" indent="0" algn="l" rtl="0">
              <a:spcBef>
                <a:spcPts val="0"/>
              </a:spcBef>
              <a:spcAft>
                <a:spcPts val="1200"/>
              </a:spcAft>
              <a:buNone/>
            </a:pPr>
            <a:endParaRPr sz="1600" dirty="0">
              <a:latin typeface="Montserrat"/>
              <a:ea typeface="Montserrat"/>
              <a:cs typeface="Montserrat"/>
              <a:sym typeface="Montserrat"/>
            </a:endParaRPr>
          </a:p>
        </p:txBody>
      </p:sp>
    </p:spTree>
    <p:extLst>
      <p:ext uri="{BB962C8B-B14F-4D97-AF65-F5344CB8AC3E}">
        <p14:creationId xmlns:p14="http://schemas.microsoft.com/office/powerpoint/2010/main" val="9329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7650" y="501666"/>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940" dirty="0">
                <a:latin typeface="Montserrat"/>
                <a:ea typeface="Montserrat"/>
                <a:cs typeface="Montserrat"/>
                <a:sym typeface="Montserrat"/>
              </a:rPr>
              <a:t>2)  Sauvegarde et stockage de la BDD</a:t>
            </a:r>
            <a:endParaRPr sz="2940" dirty="0">
              <a:latin typeface="Montserrat"/>
              <a:ea typeface="Montserrat"/>
              <a:cs typeface="Montserrat"/>
              <a:sym typeface="Montserrat"/>
            </a:endParaRPr>
          </a:p>
          <a:p>
            <a:pPr marL="0" lvl="0" indent="0" algn="l" rtl="0">
              <a:spcBef>
                <a:spcPts val="0"/>
              </a:spcBef>
              <a:spcAft>
                <a:spcPts val="0"/>
              </a:spcAft>
              <a:buSzPts val="990"/>
              <a:buNone/>
            </a:pPr>
            <a:endParaRPr sz="2520" dirty="0"/>
          </a:p>
        </p:txBody>
      </p:sp>
      <p:sp>
        <p:nvSpPr>
          <p:cNvPr id="99" name="Google Shape;99;p15"/>
          <p:cNvSpPr txBox="1">
            <a:spLocks noGrp="1"/>
          </p:cNvSpPr>
          <p:nvPr>
            <p:ph type="body" idx="1"/>
          </p:nvPr>
        </p:nvSpPr>
        <p:spPr>
          <a:xfrm>
            <a:off x="727650" y="1433945"/>
            <a:ext cx="7688700" cy="3262180"/>
          </a:xfrm>
          <a:prstGeom prst="rect">
            <a:avLst/>
          </a:prstGeom>
        </p:spPr>
        <p:txBody>
          <a:bodyPr spcFirstLastPara="1" wrap="square" lIns="91425" tIns="91425" rIns="91425" bIns="91425" anchor="t" anchorCtr="0">
            <a:normAutofit/>
          </a:bodyPr>
          <a:lstStyle/>
          <a:p>
            <a:pPr>
              <a:buFont typeface="Wingdings" panose="05000000000000000000" pitchFamily="2" charset="2"/>
              <a:buChar char="§"/>
            </a:pPr>
            <a:r>
              <a:rPr lang="fr-FR" sz="1900" b="1" i="1" u="sng" dirty="0">
                <a:latin typeface="Montserrat"/>
              </a:rPr>
              <a:t>Stratégie de sauvegarde</a:t>
            </a:r>
          </a:p>
          <a:p>
            <a:pPr marL="0" indent="0">
              <a:buNone/>
            </a:pPr>
            <a:r>
              <a:rPr lang="fr-FR" sz="1400" dirty="0"/>
              <a:t>Pour ce projet, j’ai installé PostgreSQL qui est un système de gestion de base de données relationnelle. Qui est un outil libre disponible selon les termes d’une licence de type BSD.</a:t>
            </a:r>
          </a:p>
          <a:p>
            <a:pPr marL="0" indent="0">
              <a:buNone/>
            </a:pPr>
            <a:endParaRPr lang="fr-FR" sz="1400" dirty="0"/>
          </a:p>
          <a:p>
            <a:pPr marL="0" indent="0">
              <a:buNone/>
            </a:pPr>
            <a:r>
              <a:rPr lang="fr-FR" sz="1800" b="1" kern="100" dirty="0">
                <a:latin typeface="Aptos" panose="020B0004020202020204" pitchFamily="34" charset="0"/>
                <a:cs typeface="Times New Roman" panose="02020603050405020304" pitchFamily="18" charset="0"/>
              </a:rPr>
              <a:t>Les différents types de sauvegarde dans </a:t>
            </a:r>
            <a:r>
              <a:rPr lang="fr-FR" sz="1800" b="1" kern="100" dirty="0" err="1">
                <a:latin typeface="Aptos" panose="020B0004020202020204" pitchFamily="34" charset="0"/>
                <a:cs typeface="Times New Roman" panose="02020603050405020304" pitchFamily="18" charset="0"/>
              </a:rPr>
              <a:t>PgAdmin</a:t>
            </a:r>
            <a:r>
              <a:rPr lang="fr-FR" sz="1800" b="1" kern="100" dirty="0">
                <a:latin typeface="Aptos" panose="020B0004020202020204" pitchFamily="34" charset="0"/>
                <a:cs typeface="Times New Roman" panose="02020603050405020304" pitchFamily="18" charset="0"/>
              </a:rPr>
              <a:t> 4:</a:t>
            </a:r>
          </a:p>
          <a:p>
            <a:pPr marL="342900" lvl="0" indent="-342900">
              <a:lnSpc>
                <a:spcPct val="115000"/>
              </a:lnSpc>
              <a:buFont typeface="Aptos" panose="020B0004020202020204" pitchFamily="34" charset="0"/>
              <a:buChar char="-"/>
            </a:pPr>
            <a:r>
              <a:rPr lang="fr-FR" sz="1400" kern="100" dirty="0">
                <a:effectLst/>
                <a:latin typeface="Aptos" panose="020B0004020202020204" pitchFamily="34" charset="0"/>
                <a:ea typeface="Aptos" panose="020B0004020202020204" pitchFamily="34" charset="0"/>
                <a:cs typeface="Times New Roman" panose="02020603050405020304" pitchFamily="18" charset="0"/>
              </a:rPr>
              <a:t>Sauvegardes logiques </a:t>
            </a:r>
          </a:p>
          <a:p>
            <a:pPr marL="342900" lvl="0" indent="-342900">
              <a:lnSpc>
                <a:spcPct val="115000"/>
              </a:lnSpc>
              <a:buFont typeface="Aptos" panose="020B0004020202020204" pitchFamily="34" charset="0"/>
              <a:buChar char="-"/>
            </a:pPr>
            <a:r>
              <a:rPr lang="fr-FR" sz="1400" kern="100" dirty="0">
                <a:effectLst/>
                <a:latin typeface="Aptos" panose="020B0004020202020204" pitchFamily="34" charset="0"/>
                <a:ea typeface="Aptos" panose="020B0004020202020204" pitchFamily="34" charset="0"/>
                <a:cs typeface="Times New Roman" panose="02020603050405020304" pitchFamily="18" charset="0"/>
              </a:rPr>
              <a:t>Sauvegardes physiques </a:t>
            </a:r>
          </a:p>
          <a:p>
            <a:pPr marL="342900" lvl="0" indent="-342900">
              <a:lnSpc>
                <a:spcPct val="115000"/>
              </a:lnSpc>
              <a:buFont typeface="Aptos" panose="020B0004020202020204" pitchFamily="34" charset="0"/>
              <a:buChar char="-"/>
            </a:pPr>
            <a:r>
              <a:rPr lang="fr-FR" sz="1400" kern="100" dirty="0">
                <a:effectLst/>
                <a:latin typeface="Aptos" panose="020B0004020202020204" pitchFamily="34" charset="0"/>
                <a:ea typeface="Aptos" panose="020B0004020202020204" pitchFamily="34" charset="0"/>
                <a:cs typeface="Times New Roman" panose="02020603050405020304" pitchFamily="18" charset="0"/>
              </a:rPr>
              <a:t>Réplication </a:t>
            </a:r>
          </a:p>
          <a:p>
            <a:pPr marL="342900" lvl="0" indent="-342900">
              <a:lnSpc>
                <a:spcPct val="115000"/>
              </a:lnSpc>
              <a:spcAft>
                <a:spcPts val="800"/>
              </a:spcAft>
              <a:buFont typeface="Aptos" panose="020B0004020202020204" pitchFamily="34" charset="0"/>
              <a:buChar char="-"/>
            </a:pPr>
            <a:r>
              <a:rPr lang="fr-FR" sz="1400" kern="100" dirty="0" err="1">
                <a:effectLst/>
                <a:latin typeface="Aptos" panose="020B0004020202020204" pitchFamily="34" charset="0"/>
                <a:ea typeface="Aptos" panose="020B0004020202020204" pitchFamily="34" charset="0"/>
                <a:cs typeface="Times New Roman" panose="02020603050405020304" pitchFamily="18" charset="0"/>
              </a:rPr>
              <a:t>Archiving</a:t>
            </a:r>
            <a:r>
              <a:rPr lang="fr-FR" sz="1400" kern="100" dirty="0">
                <a:effectLst/>
                <a:latin typeface="Aptos" panose="020B0004020202020204" pitchFamily="34" charset="0"/>
                <a:ea typeface="Aptos" panose="020B0004020202020204" pitchFamily="34" charset="0"/>
                <a:cs typeface="Times New Roman" panose="02020603050405020304" pitchFamily="18" charset="0"/>
              </a:rPr>
              <a:t> WAL </a:t>
            </a:r>
            <a:endParaRPr lang="fr-FR" sz="1400" kern="100" dirty="0">
              <a:latin typeface="Aptos" panose="020B0004020202020204" pitchFamily="34" charset="0"/>
              <a:cs typeface="Times New Roman" panose="02020603050405020304" pitchFamily="18" charset="0"/>
            </a:endParaRPr>
          </a:p>
          <a:p>
            <a:pPr marL="0" indent="0">
              <a:buNone/>
            </a:pPr>
            <a:endParaRPr lang="fr-FR" sz="1400" dirty="0"/>
          </a:p>
          <a:p>
            <a:pPr marL="285750" lvl="0" indent="-285750" algn="l" rtl="0">
              <a:spcBef>
                <a:spcPts val="0"/>
              </a:spcBef>
              <a:spcAft>
                <a:spcPts val="1200"/>
              </a:spcAft>
              <a:buFont typeface="Wingdings" panose="05000000000000000000" pitchFamily="2" charset="2"/>
              <a:buChar char="§"/>
            </a:pPr>
            <a:endParaRPr i="1" dirty="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94F5B0-1FD9-5D6D-34BE-4939E43F3E17}"/>
              </a:ext>
            </a:extLst>
          </p:cNvPr>
          <p:cNvSpPr>
            <a:spLocks noGrp="1"/>
          </p:cNvSpPr>
          <p:nvPr>
            <p:ph type="title"/>
          </p:nvPr>
        </p:nvSpPr>
        <p:spPr>
          <a:xfrm>
            <a:off x="784868" y="487434"/>
            <a:ext cx="7688700" cy="535200"/>
          </a:xfrm>
        </p:spPr>
        <p:txBody>
          <a:bodyPr>
            <a:normAutofit fontScale="90000"/>
          </a:bodyPr>
          <a:lstStyle/>
          <a:p>
            <a:r>
              <a:rPr lang="fr" sz="2800" dirty="0">
                <a:latin typeface="Montserrat"/>
                <a:ea typeface="Montserrat"/>
                <a:cs typeface="Montserrat"/>
                <a:sym typeface="Montserrat"/>
              </a:rPr>
              <a:t>2)  Sauvegarde et stockage de la BDD</a:t>
            </a:r>
            <a:endParaRPr lang="fr-FR" dirty="0"/>
          </a:p>
        </p:txBody>
      </p:sp>
      <p:sp>
        <p:nvSpPr>
          <p:cNvPr id="3" name="Espace réservé du texte 2">
            <a:extLst>
              <a:ext uri="{FF2B5EF4-FFF2-40B4-BE49-F238E27FC236}">
                <a16:creationId xmlns:a16="http://schemas.microsoft.com/office/drawing/2014/main" id="{CFF1D1D3-E67E-14A0-B5E5-7F55356E85BF}"/>
              </a:ext>
            </a:extLst>
          </p:cNvPr>
          <p:cNvSpPr>
            <a:spLocks noGrp="1"/>
          </p:cNvSpPr>
          <p:nvPr>
            <p:ph type="body" idx="1"/>
          </p:nvPr>
        </p:nvSpPr>
        <p:spPr>
          <a:xfrm>
            <a:off x="729450" y="1309255"/>
            <a:ext cx="7688700" cy="3560618"/>
          </a:xfrm>
        </p:spPr>
        <p:txBody>
          <a:bodyPr>
            <a:normAutofit/>
          </a:bodyPr>
          <a:lstStyle/>
          <a:p>
            <a:pPr>
              <a:lnSpc>
                <a:spcPct val="105000"/>
              </a:lnSpc>
              <a:buFont typeface="Wingdings" panose="05000000000000000000" pitchFamily="2" charset="2"/>
              <a:buChar char="§"/>
            </a:pPr>
            <a:r>
              <a:rPr lang="fr-FR" sz="1600" b="1" i="1" u="sng" dirty="0">
                <a:latin typeface="Montserrat"/>
              </a:rPr>
              <a:t>Stockage et Accès aux données dans une base de données</a:t>
            </a:r>
          </a:p>
          <a:p>
            <a:pPr marL="0" indent="0">
              <a:buNone/>
            </a:pPr>
            <a:r>
              <a:rPr lang="fr-FR" sz="1800" b="1" kern="100" dirty="0">
                <a:latin typeface="Aptos" panose="020B0004020202020204" pitchFamily="34" charset="0"/>
                <a:cs typeface="Times New Roman" panose="02020603050405020304" pitchFamily="18" charset="0"/>
              </a:rPr>
              <a:t>Il existe différents types de stockage dans </a:t>
            </a:r>
            <a:r>
              <a:rPr lang="fr-FR" sz="1800" b="1" kern="100" dirty="0" err="1">
                <a:latin typeface="Aptos" panose="020B0004020202020204" pitchFamily="34" charset="0"/>
                <a:cs typeface="Times New Roman" panose="02020603050405020304" pitchFamily="18" charset="0"/>
              </a:rPr>
              <a:t>PostgresSQL</a:t>
            </a:r>
            <a:r>
              <a:rPr lang="fr-FR" sz="1800" b="1" kern="100" dirty="0">
                <a:latin typeface="Aptos" panose="020B0004020202020204" pitchFamily="34" charset="0"/>
                <a:cs typeface="Times New Roman" panose="02020603050405020304" pitchFamily="18" charset="0"/>
              </a:rPr>
              <a:t>:</a:t>
            </a:r>
          </a:p>
          <a:p>
            <a:pPr marL="285750" indent="-285750">
              <a:buFont typeface="Wingdings" panose="05000000000000000000" pitchFamily="2" charset="2"/>
              <a:buChar char="Ø"/>
            </a:pPr>
            <a:r>
              <a:rPr lang="fr-FR" sz="1800" b="1" i="1" u="sng" kern="100" dirty="0">
                <a:effectLst/>
                <a:latin typeface="Aptos" panose="020B0004020202020204" pitchFamily="34" charset="0"/>
                <a:ea typeface="Aptos" panose="020B0004020202020204" pitchFamily="34" charset="0"/>
                <a:cs typeface="Times New Roman" panose="02020603050405020304" pitchFamily="18" charset="0"/>
              </a:rPr>
              <a:t>Le </a:t>
            </a:r>
            <a:r>
              <a:rPr lang="fr-FR" sz="1800" b="1" i="1" u="sng" kern="100" dirty="0" err="1">
                <a:effectLst/>
                <a:latin typeface="Aptos" panose="020B0004020202020204" pitchFamily="34" charset="0"/>
                <a:ea typeface="Aptos" panose="020B0004020202020204" pitchFamily="34" charset="0"/>
                <a:cs typeface="Times New Roman" panose="02020603050405020304" pitchFamily="18" charset="0"/>
              </a:rPr>
              <a:t>stokage</a:t>
            </a:r>
            <a:r>
              <a:rPr lang="fr-FR" sz="1800" b="1" i="1" u="sng" kern="100" dirty="0">
                <a:effectLst/>
                <a:latin typeface="Aptos" panose="020B0004020202020204" pitchFamily="34" charset="0"/>
                <a:ea typeface="Aptos" panose="020B0004020202020204" pitchFamily="34" charset="0"/>
                <a:cs typeface="Times New Roman" panose="02020603050405020304" pitchFamily="18" charset="0"/>
              </a:rPr>
              <a:t> de la base</a:t>
            </a:r>
            <a:r>
              <a:rPr lang="fr-FR" sz="1800" kern="100" dirty="0">
                <a:effectLst/>
                <a:latin typeface="Aptos" panose="020B0004020202020204" pitchFamily="34" charset="0"/>
                <a:ea typeface="Aptos" panose="020B0004020202020204" pitchFamily="34" charset="0"/>
                <a:cs typeface="Times New Roman" panose="02020603050405020304" pitchFamily="18" charset="0"/>
              </a:rPr>
              <a:t> :</a:t>
            </a:r>
            <a:endParaRPr lang="fr-FR" dirty="0"/>
          </a:p>
          <a:p>
            <a:pPr marL="0" indent="0">
              <a:buNone/>
            </a:pPr>
            <a:r>
              <a:rPr lang="fr-FR" sz="1400" kern="100" dirty="0">
                <a:latin typeface="Aptos" panose="020B0004020202020204" pitchFamily="34" charset="0"/>
                <a:cs typeface="Times New Roman" panose="02020603050405020304" pitchFamily="18" charset="0"/>
              </a:rPr>
              <a:t>        - Stockage local	</a:t>
            </a:r>
          </a:p>
          <a:p>
            <a:pPr marL="0" indent="0">
              <a:buNone/>
            </a:pPr>
            <a:r>
              <a:rPr lang="fr-FR" sz="1400" kern="100" dirty="0">
                <a:latin typeface="Aptos" panose="020B0004020202020204" pitchFamily="34" charset="0"/>
                <a:cs typeface="Times New Roman" panose="02020603050405020304" pitchFamily="18" charset="0"/>
              </a:rPr>
              <a:t>        - Stockage en réseau</a:t>
            </a:r>
          </a:p>
          <a:p>
            <a:pPr marL="0" indent="0">
              <a:buNone/>
            </a:pPr>
            <a:r>
              <a:rPr lang="fr-FR" sz="1400" kern="100" dirty="0">
                <a:latin typeface="Aptos" panose="020B0004020202020204" pitchFamily="34" charset="0"/>
                <a:cs typeface="Times New Roman" panose="02020603050405020304" pitchFamily="18" charset="0"/>
              </a:rPr>
              <a:t>        - Stockage cloud</a:t>
            </a:r>
          </a:p>
          <a:p>
            <a:pPr marL="285750" indent="-285750">
              <a:buFont typeface="Wingdings" panose="05000000000000000000" pitchFamily="2" charset="2"/>
              <a:buChar char="Ø"/>
            </a:pPr>
            <a:r>
              <a:rPr lang="fr-FR" sz="1800" b="1" i="1" u="sng" kern="100" dirty="0">
                <a:effectLst/>
                <a:latin typeface="Aptos" panose="020B0004020202020204" pitchFamily="34" charset="0"/>
                <a:ea typeface="Aptos" panose="020B0004020202020204" pitchFamily="34" charset="0"/>
                <a:cs typeface="Times New Roman" panose="02020603050405020304" pitchFamily="18" charset="0"/>
              </a:rPr>
              <a:t>Le stockage des données :</a:t>
            </a:r>
            <a:endParaRPr lang="fr-FR" sz="1400" b="1" i="1" u="sng"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fr-FR" sz="1400" kern="100" dirty="0">
                <a:latin typeface="Aptos" panose="020B0004020202020204" pitchFamily="34" charset="0"/>
                <a:ea typeface="Aptos" panose="020B0004020202020204" pitchFamily="34" charset="0"/>
                <a:cs typeface="Times New Roman" panose="02020603050405020304" pitchFamily="18" charset="0"/>
              </a:rPr>
              <a:t>         - Tables</a:t>
            </a:r>
          </a:p>
          <a:p>
            <a:pPr marL="0" indent="0">
              <a:buNone/>
            </a:pPr>
            <a:r>
              <a:rPr lang="fr-FR" sz="1400" kern="100" dirty="0">
                <a:latin typeface="Aptos" panose="020B0004020202020204" pitchFamily="34" charset="0"/>
                <a:ea typeface="Aptos" panose="020B0004020202020204" pitchFamily="34" charset="0"/>
                <a:cs typeface="Times New Roman" panose="02020603050405020304" pitchFamily="18" charset="0"/>
              </a:rPr>
              <a:t>         - Fichier sur disque</a:t>
            </a:r>
          </a:p>
          <a:p>
            <a:pPr marL="0" indent="0">
              <a:buNone/>
            </a:pPr>
            <a:r>
              <a:rPr lang="fr-FR" sz="1400" kern="100" dirty="0">
                <a:effectLst/>
                <a:latin typeface="Aptos" panose="020B0004020202020204" pitchFamily="34" charset="0"/>
                <a:ea typeface="Aptos" panose="020B0004020202020204" pitchFamily="34" charset="0"/>
                <a:cs typeface="Times New Roman" panose="02020603050405020304" pitchFamily="18" charset="0"/>
              </a:rPr>
              <a:t>         - Index </a:t>
            </a:r>
            <a:endParaRPr lang="fr-FR" sz="1800" kern="100" dirty="0">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fr-FR" sz="1400" kern="100" dirty="0">
                <a:effectLst/>
                <a:latin typeface="Aptos" panose="020B0004020202020204" pitchFamily="34" charset="0"/>
                <a:ea typeface="Aptos" panose="020B0004020202020204" pitchFamily="34" charset="0"/>
                <a:cs typeface="Times New Roman" panose="02020603050405020304" pitchFamily="18" charset="0"/>
              </a:rPr>
              <a:t>Types de données : Chaque colonne a un type spécifique (ex : </a:t>
            </a:r>
            <a:r>
              <a:rPr lang="fr-FR" sz="1400" kern="100" dirty="0" err="1">
                <a:effectLst/>
                <a:latin typeface="Aptos" panose="020B0004020202020204" pitchFamily="34" charset="0"/>
                <a:ea typeface="Aptos" panose="020B0004020202020204" pitchFamily="34" charset="0"/>
                <a:cs typeface="Times New Roman" panose="02020603050405020304" pitchFamily="18" charset="0"/>
              </a:rPr>
              <a:t>integer</a:t>
            </a:r>
            <a:r>
              <a:rPr lang="fr-FR" sz="1400" kern="100" dirty="0">
                <a:effectLst/>
                <a:latin typeface="Aptos" panose="020B0004020202020204" pitchFamily="34" charset="0"/>
                <a:ea typeface="Aptos" panose="020B0004020202020204" pitchFamily="34" charset="0"/>
                <a:cs typeface="Times New Roman" panose="02020603050405020304" pitchFamily="18" charset="0"/>
              </a:rPr>
              <a:t>, </a:t>
            </a:r>
            <a:r>
              <a:rPr lang="fr-FR" sz="1400" kern="100" dirty="0" err="1">
                <a:effectLst/>
                <a:latin typeface="Aptos" panose="020B0004020202020204" pitchFamily="34" charset="0"/>
                <a:ea typeface="Aptos" panose="020B0004020202020204" pitchFamily="34" charset="0"/>
                <a:cs typeface="Times New Roman" panose="02020603050405020304" pitchFamily="18" charset="0"/>
              </a:rPr>
              <a:t>text</a:t>
            </a:r>
            <a:r>
              <a:rPr lang="fr-FR" sz="1400" kern="100" dirty="0">
                <a:effectLst/>
                <a:latin typeface="Aptos" panose="020B0004020202020204" pitchFamily="34" charset="0"/>
                <a:ea typeface="Aptos" panose="020B0004020202020204" pitchFamily="34" charset="0"/>
                <a:cs typeface="Times New Roman" panose="02020603050405020304" pitchFamily="18" charset="0"/>
              </a:rPr>
              <a:t>, </a:t>
            </a:r>
            <a:r>
              <a:rPr lang="fr-FR" sz="1400" kern="100" dirty="0" err="1">
                <a:effectLst/>
                <a:latin typeface="Aptos" panose="020B0004020202020204" pitchFamily="34" charset="0"/>
                <a:ea typeface="Aptos" panose="020B0004020202020204" pitchFamily="34" charset="0"/>
                <a:cs typeface="Times New Roman" panose="02020603050405020304" pitchFamily="18" charset="0"/>
              </a:rPr>
              <a:t>json</a:t>
            </a:r>
            <a:r>
              <a:rPr lang="fr-FR" sz="1400" kern="100" dirty="0">
                <a:effectLst/>
                <a:latin typeface="Aptos" panose="020B0004020202020204" pitchFamily="34" charset="0"/>
                <a:ea typeface="Aptos" panose="020B0004020202020204" pitchFamily="34" charset="0"/>
                <a:cs typeface="Times New Roman" panose="02020603050405020304" pitchFamily="18" charset="0"/>
              </a:rPr>
              <a:t>), permettant de structurer les données.</a:t>
            </a:r>
          </a:p>
          <a:p>
            <a:pPr marL="0" indent="0">
              <a:buNone/>
            </a:pPr>
            <a:endParaRPr lang="fr-FR" sz="14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fr-FR" sz="1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32951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BB064-AE05-1538-F424-1C220EF7613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B4C1441-04EC-14A0-B7D0-D827A8DE98CE}"/>
              </a:ext>
            </a:extLst>
          </p:cNvPr>
          <p:cNvSpPr>
            <a:spLocks noGrp="1"/>
          </p:cNvSpPr>
          <p:nvPr>
            <p:ph type="title"/>
          </p:nvPr>
        </p:nvSpPr>
        <p:spPr>
          <a:xfrm>
            <a:off x="784868" y="487434"/>
            <a:ext cx="7688700" cy="535200"/>
          </a:xfrm>
        </p:spPr>
        <p:txBody>
          <a:bodyPr>
            <a:normAutofit fontScale="90000"/>
          </a:bodyPr>
          <a:lstStyle/>
          <a:p>
            <a:r>
              <a:rPr lang="fr" sz="2800" dirty="0">
                <a:latin typeface="Montserrat"/>
                <a:ea typeface="Montserrat"/>
                <a:cs typeface="Montserrat"/>
                <a:sym typeface="Montserrat"/>
              </a:rPr>
              <a:t>2)  Sauvegarde et stockage de la BDD</a:t>
            </a:r>
            <a:endParaRPr lang="fr-FR" dirty="0"/>
          </a:p>
        </p:txBody>
      </p:sp>
      <p:sp>
        <p:nvSpPr>
          <p:cNvPr id="3" name="Espace réservé du texte 2">
            <a:extLst>
              <a:ext uri="{FF2B5EF4-FFF2-40B4-BE49-F238E27FC236}">
                <a16:creationId xmlns:a16="http://schemas.microsoft.com/office/drawing/2014/main" id="{38504682-BE2E-2D80-FF1E-1F3F5D50D8B6}"/>
              </a:ext>
            </a:extLst>
          </p:cNvPr>
          <p:cNvSpPr>
            <a:spLocks noGrp="1"/>
          </p:cNvSpPr>
          <p:nvPr>
            <p:ph type="body" idx="1"/>
          </p:nvPr>
        </p:nvSpPr>
        <p:spPr>
          <a:xfrm>
            <a:off x="729450" y="1309255"/>
            <a:ext cx="7688700" cy="3560618"/>
          </a:xfrm>
        </p:spPr>
        <p:txBody>
          <a:bodyPr>
            <a:normAutofit/>
          </a:bodyPr>
          <a:lstStyle/>
          <a:p>
            <a:pPr>
              <a:lnSpc>
                <a:spcPct val="105000"/>
              </a:lnSpc>
              <a:buFont typeface="Wingdings" panose="05000000000000000000" pitchFamily="2" charset="2"/>
              <a:buChar char="§"/>
            </a:pPr>
            <a:r>
              <a:rPr lang="fr-FR" sz="1600" b="1" i="1" u="sng" dirty="0">
                <a:latin typeface="Montserrat"/>
              </a:rPr>
              <a:t>Stockage et Accès aux données dans une base de données</a:t>
            </a:r>
          </a:p>
          <a:p>
            <a:pPr marL="0" indent="0">
              <a:buNone/>
            </a:pPr>
            <a:r>
              <a:rPr lang="fr-FR" sz="1800" b="1" kern="100" dirty="0">
                <a:latin typeface="Aptos" panose="020B0004020202020204" pitchFamily="34" charset="0"/>
                <a:cs typeface="Times New Roman" panose="02020603050405020304" pitchFamily="18" charset="0"/>
              </a:rPr>
              <a:t>Accès aux données dans </a:t>
            </a:r>
            <a:r>
              <a:rPr lang="fr-FR" sz="1800" b="1" kern="100" dirty="0" err="1">
                <a:latin typeface="Aptos" panose="020B0004020202020204" pitchFamily="34" charset="0"/>
                <a:cs typeface="Times New Roman" panose="02020603050405020304" pitchFamily="18" charset="0"/>
              </a:rPr>
              <a:t>PostgresSQL</a:t>
            </a:r>
            <a:r>
              <a:rPr lang="fr-FR" sz="1800" b="1" kern="100" dirty="0">
                <a:latin typeface="Aptos" panose="020B0004020202020204" pitchFamily="34" charset="0"/>
                <a:cs typeface="Times New Roman" panose="02020603050405020304" pitchFamily="18" charset="0"/>
              </a:rPr>
              <a:t>: </a:t>
            </a:r>
          </a:p>
          <a:p>
            <a:pPr marL="342900" lvl="0" indent="-342900">
              <a:lnSpc>
                <a:spcPct val="115000"/>
              </a:lnSpc>
              <a:buFont typeface="Aptos" panose="020B0004020202020204" pitchFamily="34" charset="0"/>
              <a:buChar char="-"/>
            </a:pPr>
            <a:r>
              <a:rPr lang="fr-FR" sz="1400" b="1" kern="100" dirty="0">
                <a:effectLst/>
                <a:latin typeface="Aptos" panose="020B0004020202020204" pitchFamily="34" charset="0"/>
                <a:ea typeface="Aptos" panose="020B0004020202020204" pitchFamily="34" charset="0"/>
                <a:cs typeface="Times New Roman" panose="02020603050405020304" pitchFamily="18" charset="0"/>
              </a:rPr>
              <a:t>SQL :</a:t>
            </a:r>
            <a:r>
              <a:rPr lang="fr-FR" sz="1400" kern="100" dirty="0">
                <a:effectLst/>
                <a:latin typeface="Aptos" panose="020B0004020202020204" pitchFamily="34" charset="0"/>
                <a:ea typeface="Aptos" panose="020B0004020202020204" pitchFamily="34" charset="0"/>
                <a:cs typeface="Times New Roman" panose="02020603050405020304" pitchFamily="18" charset="0"/>
              </a:rPr>
              <a:t> Les données sont manipulées via des requêtes SQL pour lire, insérer, modifier ou supprimer des informations.</a:t>
            </a:r>
          </a:p>
          <a:p>
            <a:pPr marL="342900" lvl="0" indent="-342900">
              <a:lnSpc>
                <a:spcPct val="115000"/>
              </a:lnSpc>
              <a:buFont typeface="Aptos" panose="020B0004020202020204" pitchFamily="34" charset="0"/>
              <a:buChar char="-"/>
            </a:pPr>
            <a:r>
              <a:rPr lang="fr-FR" sz="1400" b="1" kern="100" dirty="0">
                <a:effectLst/>
                <a:latin typeface="Aptos" panose="020B0004020202020204" pitchFamily="34" charset="0"/>
                <a:ea typeface="Aptos" panose="020B0004020202020204" pitchFamily="34" charset="0"/>
                <a:cs typeface="Times New Roman" panose="02020603050405020304" pitchFamily="18" charset="0"/>
              </a:rPr>
              <a:t>Planificateur de requêtes :</a:t>
            </a:r>
            <a:r>
              <a:rPr lang="fr-FR" sz="1400" kern="100" dirty="0">
                <a:effectLst/>
                <a:latin typeface="Aptos" panose="020B0004020202020204" pitchFamily="34" charset="0"/>
                <a:ea typeface="Aptos" panose="020B0004020202020204" pitchFamily="34" charset="0"/>
                <a:cs typeface="Times New Roman" panose="02020603050405020304" pitchFamily="18" charset="0"/>
              </a:rPr>
              <a:t> PostgreSQL optimise les requêtes pour choisir la meilleure méthode d'accès aux données (index, scans, jointures).</a:t>
            </a:r>
          </a:p>
          <a:p>
            <a:pPr marL="342900" lvl="0" indent="-342900">
              <a:lnSpc>
                <a:spcPct val="115000"/>
              </a:lnSpc>
              <a:buFont typeface="Aptos" panose="020B0004020202020204" pitchFamily="34" charset="0"/>
              <a:buChar char="-"/>
            </a:pPr>
            <a:r>
              <a:rPr lang="fr-FR" sz="1400" b="1" kern="100" dirty="0">
                <a:effectLst/>
                <a:latin typeface="Aptos" panose="020B0004020202020204" pitchFamily="34" charset="0"/>
                <a:ea typeface="Aptos" panose="020B0004020202020204" pitchFamily="34" charset="0"/>
                <a:cs typeface="Times New Roman" panose="02020603050405020304" pitchFamily="18" charset="0"/>
              </a:rPr>
              <a:t>Transactions ACID :</a:t>
            </a:r>
            <a:r>
              <a:rPr lang="fr-FR" sz="1400" kern="100" dirty="0">
                <a:effectLst/>
                <a:latin typeface="Aptos" panose="020B0004020202020204" pitchFamily="34" charset="0"/>
                <a:ea typeface="Aptos" panose="020B0004020202020204" pitchFamily="34" charset="0"/>
                <a:cs typeface="Times New Roman" panose="02020603050405020304" pitchFamily="18" charset="0"/>
              </a:rPr>
              <a:t> PostgreSQL garantit la cohérence et l'intégrité des données avec des transactions qui respectent les principes ACID (Atomicité, Cohérence, Isolation, Durabilité).</a:t>
            </a:r>
          </a:p>
          <a:p>
            <a:pPr marL="342900" lvl="0" indent="-342900">
              <a:lnSpc>
                <a:spcPct val="115000"/>
              </a:lnSpc>
              <a:spcAft>
                <a:spcPts val="800"/>
              </a:spcAft>
              <a:buFont typeface="Aptos" panose="020B0004020202020204" pitchFamily="34" charset="0"/>
              <a:buChar char="-"/>
            </a:pPr>
            <a:r>
              <a:rPr lang="fr-FR" sz="1400" b="1" kern="100" dirty="0">
                <a:effectLst/>
                <a:latin typeface="Aptos" panose="020B0004020202020204" pitchFamily="34" charset="0"/>
                <a:ea typeface="Aptos" panose="020B0004020202020204" pitchFamily="34" charset="0"/>
                <a:cs typeface="Times New Roman" panose="02020603050405020304" pitchFamily="18" charset="0"/>
              </a:rPr>
              <a:t>MVCC (Contrôle de concurrence multiversion)</a:t>
            </a:r>
            <a:r>
              <a:rPr lang="fr-FR" sz="1400" kern="100" dirty="0">
                <a:effectLst/>
                <a:latin typeface="Aptos" panose="020B0004020202020204" pitchFamily="34" charset="0"/>
                <a:ea typeface="Aptos" panose="020B0004020202020204" pitchFamily="34" charset="0"/>
                <a:cs typeface="Times New Roman" panose="02020603050405020304" pitchFamily="18" charset="0"/>
              </a:rPr>
              <a:t> : Permet à plusieurs utilisateurs d'accéder aux données en même temps sans interférer, en créant des versions séparées des lignes modifiées.</a:t>
            </a:r>
          </a:p>
          <a:p>
            <a:pPr marL="0" indent="0" algn="just">
              <a:buNone/>
            </a:pPr>
            <a:endParaRPr lang="fr-FR" sz="1400" dirty="0"/>
          </a:p>
        </p:txBody>
      </p:sp>
    </p:spTree>
    <p:extLst>
      <p:ext uri="{BB962C8B-B14F-4D97-AF65-F5344CB8AC3E}">
        <p14:creationId xmlns:p14="http://schemas.microsoft.com/office/powerpoint/2010/main" val="2181760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7650" y="521706"/>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3)  Méthodologie suivie </a:t>
            </a:r>
            <a:endParaRPr sz="3300" dirty="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05" name="Google Shape;105;p16"/>
          <p:cNvSpPr txBox="1">
            <a:spLocks noGrp="1"/>
          </p:cNvSpPr>
          <p:nvPr>
            <p:ph type="body" idx="1"/>
          </p:nvPr>
        </p:nvSpPr>
        <p:spPr>
          <a:xfrm>
            <a:off x="729450" y="1239983"/>
            <a:ext cx="7688700" cy="3622962"/>
          </a:xfrm>
          <a:prstGeom prst="rect">
            <a:avLst/>
          </a:prstGeom>
        </p:spPr>
        <p:txBody>
          <a:bodyPr spcFirstLastPara="1" wrap="square" lIns="91425" tIns="91425" rIns="91425" bIns="91425" anchor="t" anchorCtr="0">
            <a:normAutofit/>
          </a:bodyPr>
          <a:lstStyle/>
          <a:p>
            <a:pPr marL="285750" indent="-285750">
              <a:spcAft>
                <a:spcPts val="1200"/>
              </a:spcAft>
              <a:buFont typeface="Wingdings" panose="05000000000000000000" pitchFamily="2" charset="2"/>
              <a:buChar char="§"/>
            </a:pPr>
            <a:r>
              <a:rPr lang="fr-FR" sz="1600" b="1" i="1" u="sng" dirty="0">
                <a:latin typeface="Montserrat"/>
              </a:rPr>
              <a:t>Chargement de la base de données</a:t>
            </a:r>
          </a:p>
          <a:p>
            <a:pPr marL="0" indent="0">
              <a:spcAft>
                <a:spcPts val="1200"/>
              </a:spcAft>
              <a:buNone/>
            </a:pPr>
            <a:r>
              <a:rPr lang="fr-FR" sz="1600" dirty="0">
                <a:latin typeface="Montserrat"/>
              </a:rPr>
              <a:t>	- </a:t>
            </a:r>
            <a:r>
              <a:rPr lang="fr-FR" sz="1400" dirty="0">
                <a:latin typeface="Lato" panose="020F0502020204030203" pitchFamily="34" charset="0"/>
                <a:ea typeface="Lato" panose="020F0502020204030203" pitchFamily="34" charset="0"/>
                <a:cs typeface="Lato" panose="020F0502020204030203" pitchFamily="34" charset="0"/>
              </a:rPr>
              <a:t>Création de la base de données</a:t>
            </a:r>
          </a:p>
          <a:p>
            <a:pPr marL="0" indent="0">
              <a:spcAft>
                <a:spcPts val="1200"/>
              </a:spcAft>
              <a:buNone/>
            </a:pPr>
            <a:endParaRPr lang="fr-FR" sz="1600" dirty="0">
              <a:latin typeface="Montserrat"/>
            </a:endParaRPr>
          </a:p>
          <a:p>
            <a:pPr marL="285750" indent="-285750">
              <a:spcAft>
                <a:spcPts val="1200"/>
              </a:spcAft>
              <a:buFont typeface="Wingdings" panose="05000000000000000000" pitchFamily="2" charset="2"/>
              <a:buChar char="§"/>
            </a:pPr>
            <a:endParaRPr dirty="0"/>
          </a:p>
        </p:txBody>
      </p:sp>
      <p:pic>
        <p:nvPicPr>
          <p:cNvPr id="3" name="Image 2">
            <a:extLst>
              <a:ext uri="{FF2B5EF4-FFF2-40B4-BE49-F238E27FC236}">
                <a16:creationId xmlns:a16="http://schemas.microsoft.com/office/drawing/2014/main" id="{C6B25F92-E81F-9E40-8874-07DCB74E0C96}"/>
              </a:ext>
            </a:extLst>
          </p:cNvPr>
          <p:cNvPicPr>
            <a:picLocks noChangeAspect="1"/>
          </p:cNvPicPr>
          <p:nvPr/>
        </p:nvPicPr>
        <p:blipFill>
          <a:blip r:embed="rId3"/>
          <a:stretch>
            <a:fillRect/>
          </a:stretch>
        </p:blipFill>
        <p:spPr>
          <a:xfrm>
            <a:off x="1190137" y="2199735"/>
            <a:ext cx="4892007" cy="25691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CEA082E7-101D-98BF-33CC-EE0A4F54F990}"/>
            </a:ext>
          </a:extLst>
        </p:cNvPr>
        <p:cNvGrpSpPr/>
        <p:nvPr/>
      </p:nvGrpSpPr>
      <p:grpSpPr>
        <a:xfrm>
          <a:off x="0" y="0"/>
          <a:ext cx="0" cy="0"/>
          <a:chOff x="0" y="0"/>
          <a:chExt cx="0" cy="0"/>
        </a:xfrm>
      </p:grpSpPr>
      <p:sp>
        <p:nvSpPr>
          <p:cNvPr id="104" name="Google Shape;104;p16">
            <a:extLst>
              <a:ext uri="{FF2B5EF4-FFF2-40B4-BE49-F238E27FC236}">
                <a16:creationId xmlns:a16="http://schemas.microsoft.com/office/drawing/2014/main" id="{DFCB548C-065C-F64D-55FF-7E371E3EF9DA}"/>
              </a:ext>
            </a:extLst>
          </p:cNvPr>
          <p:cNvSpPr txBox="1">
            <a:spLocks noGrp="1"/>
          </p:cNvSpPr>
          <p:nvPr>
            <p:ph type="title"/>
          </p:nvPr>
        </p:nvSpPr>
        <p:spPr>
          <a:xfrm>
            <a:off x="727650" y="521706"/>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3)  Méthodologie suivie </a:t>
            </a:r>
            <a:endParaRPr sz="3300" dirty="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05" name="Google Shape;105;p16">
            <a:extLst>
              <a:ext uri="{FF2B5EF4-FFF2-40B4-BE49-F238E27FC236}">
                <a16:creationId xmlns:a16="http://schemas.microsoft.com/office/drawing/2014/main" id="{92B52382-5A08-DE1B-8905-C40E5726B793}"/>
              </a:ext>
            </a:extLst>
          </p:cNvPr>
          <p:cNvSpPr txBox="1">
            <a:spLocks noGrp="1"/>
          </p:cNvSpPr>
          <p:nvPr>
            <p:ph type="body" idx="1"/>
          </p:nvPr>
        </p:nvSpPr>
        <p:spPr>
          <a:xfrm>
            <a:off x="729450" y="1239983"/>
            <a:ext cx="7688700" cy="3685308"/>
          </a:xfrm>
          <a:prstGeom prst="rect">
            <a:avLst/>
          </a:prstGeom>
        </p:spPr>
        <p:txBody>
          <a:bodyPr spcFirstLastPara="1" wrap="square" lIns="91425" tIns="91425" rIns="91425" bIns="91425" anchor="t" anchorCtr="0">
            <a:normAutofit/>
          </a:bodyPr>
          <a:lstStyle/>
          <a:p>
            <a:pPr marL="285750" indent="-285750">
              <a:spcAft>
                <a:spcPts val="1200"/>
              </a:spcAft>
              <a:buFont typeface="Wingdings" panose="05000000000000000000" pitchFamily="2" charset="2"/>
              <a:buChar char="§"/>
            </a:pPr>
            <a:r>
              <a:rPr lang="fr-FR" sz="1600" b="1" i="1" u="sng" dirty="0">
                <a:latin typeface="Montserrat"/>
              </a:rPr>
              <a:t>Chargement de la base de données</a:t>
            </a:r>
          </a:p>
          <a:p>
            <a:pPr marL="0" indent="0">
              <a:spcAft>
                <a:spcPts val="1200"/>
              </a:spcAft>
              <a:buNone/>
            </a:pPr>
            <a:r>
              <a:rPr lang="fr-FR" sz="1600" dirty="0">
                <a:latin typeface="Montserrat"/>
              </a:rPr>
              <a:t>	- </a:t>
            </a:r>
            <a:r>
              <a:rPr lang="fr-FR" sz="1400" dirty="0">
                <a:latin typeface="Lato" panose="020F0502020204030203" pitchFamily="34" charset="0"/>
                <a:ea typeface="Lato" panose="020F0502020204030203" pitchFamily="34" charset="0"/>
                <a:cs typeface="Lato" panose="020F0502020204030203" pitchFamily="34" charset="0"/>
              </a:rPr>
              <a:t>Importation des données</a:t>
            </a:r>
          </a:p>
          <a:p>
            <a:pPr marL="0" indent="0">
              <a:spcAft>
                <a:spcPts val="1200"/>
              </a:spcAft>
              <a:buNone/>
            </a:pPr>
            <a:endParaRPr lang="fr-FR" sz="1600" dirty="0">
              <a:latin typeface="Montserrat"/>
            </a:endParaRPr>
          </a:p>
          <a:p>
            <a:pPr marL="285750" indent="-285750">
              <a:spcAft>
                <a:spcPts val="1200"/>
              </a:spcAft>
              <a:buFont typeface="Wingdings" panose="05000000000000000000" pitchFamily="2" charset="2"/>
              <a:buChar char="§"/>
            </a:pPr>
            <a:endParaRPr dirty="0"/>
          </a:p>
        </p:txBody>
      </p:sp>
      <p:pic>
        <p:nvPicPr>
          <p:cNvPr id="3" name="Image 2">
            <a:extLst>
              <a:ext uri="{FF2B5EF4-FFF2-40B4-BE49-F238E27FC236}">
                <a16:creationId xmlns:a16="http://schemas.microsoft.com/office/drawing/2014/main" id="{4755C0C6-48D2-6A60-D657-F0B30A979DDD}"/>
              </a:ext>
            </a:extLst>
          </p:cNvPr>
          <p:cNvPicPr>
            <a:picLocks noChangeAspect="1"/>
          </p:cNvPicPr>
          <p:nvPr/>
        </p:nvPicPr>
        <p:blipFill>
          <a:blip r:embed="rId3"/>
          <a:stretch>
            <a:fillRect/>
          </a:stretch>
        </p:blipFill>
        <p:spPr>
          <a:xfrm>
            <a:off x="912485" y="2057401"/>
            <a:ext cx="6657399" cy="2502646"/>
          </a:xfrm>
          <a:prstGeom prst="rect">
            <a:avLst/>
          </a:prstGeom>
        </p:spPr>
      </p:pic>
    </p:spTree>
    <p:extLst>
      <p:ext uri="{BB962C8B-B14F-4D97-AF65-F5344CB8AC3E}">
        <p14:creationId xmlns:p14="http://schemas.microsoft.com/office/powerpoint/2010/main" val="147989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0D8ABD74-1AC4-F0C1-A00F-F2B830E501C6}"/>
            </a:ext>
          </a:extLst>
        </p:cNvPr>
        <p:cNvGrpSpPr/>
        <p:nvPr/>
      </p:nvGrpSpPr>
      <p:grpSpPr>
        <a:xfrm>
          <a:off x="0" y="0"/>
          <a:ext cx="0" cy="0"/>
          <a:chOff x="0" y="0"/>
          <a:chExt cx="0" cy="0"/>
        </a:xfrm>
      </p:grpSpPr>
      <p:sp>
        <p:nvSpPr>
          <p:cNvPr id="104" name="Google Shape;104;p16">
            <a:extLst>
              <a:ext uri="{FF2B5EF4-FFF2-40B4-BE49-F238E27FC236}">
                <a16:creationId xmlns:a16="http://schemas.microsoft.com/office/drawing/2014/main" id="{EAC6703C-7976-F203-95BA-A854CCF28057}"/>
              </a:ext>
            </a:extLst>
          </p:cNvPr>
          <p:cNvSpPr txBox="1">
            <a:spLocks noGrp="1"/>
          </p:cNvSpPr>
          <p:nvPr>
            <p:ph type="title"/>
          </p:nvPr>
        </p:nvSpPr>
        <p:spPr>
          <a:xfrm>
            <a:off x="727650" y="521706"/>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3333"/>
              <a:buFont typeface="Arial"/>
              <a:buNone/>
            </a:pPr>
            <a:r>
              <a:rPr lang="fr" sz="3300" dirty="0">
                <a:latin typeface="Montserrat"/>
                <a:ea typeface="Montserrat"/>
                <a:cs typeface="Montserrat"/>
                <a:sym typeface="Montserrat"/>
              </a:rPr>
              <a:t>3)  Méthodologie suivie </a:t>
            </a:r>
            <a:endParaRPr sz="3300" dirty="0">
              <a:latin typeface="Montserrat"/>
              <a:ea typeface="Montserrat"/>
              <a:cs typeface="Montserrat"/>
              <a:sym typeface="Montserrat"/>
            </a:endParaRPr>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Clr>
                <a:schemeClr val="dk1"/>
              </a:buClr>
              <a:buSzPct val="30555"/>
              <a:buFont typeface="Arial"/>
              <a:buNone/>
            </a:pPr>
            <a:endParaRPr sz="3600" dirty="0"/>
          </a:p>
          <a:p>
            <a:pPr marL="0" lvl="0" indent="0" algn="l" rtl="0">
              <a:spcBef>
                <a:spcPts val="0"/>
              </a:spcBef>
              <a:spcAft>
                <a:spcPts val="0"/>
              </a:spcAft>
              <a:buNone/>
            </a:pPr>
            <a:endParaRPr dirty="0"/>
          </a:p>
        </p:txBody>
      </p:sp>
      <p:sp>
        <p:nvSpPr>
          <p:cNvPr id="105" name="Google Shape;105;p16">
            <a:extLst>
              <a:ext uri="{FF2B5EF4-FFF2-40B4-BE49-F238E27FC236}">
                <a16:creationId xmlns:a16="http://schemas.microsoft.com/office/drawing/2014/main" id="{F869D28A-F24F-B3B1-DDA7-73343D7A8CEC}"/>
              </a:ext>
            </a:extLst>
          </p:cNvPr>
          <p:cNvSpPr txBox="1">
            <a:spLocks noGrp="1"/>
          </p:cNvSpPr>
          <p:nvPr>
            <p:ph type="body" idx="1"/>
          </p:nvPr>
        </p:nvSpPr>
        <p:spPr>
          <a:xfrm>
            <a:off x="729450" y="1239983"/>
            <a:ext cx="7688700" cy="3685308"/>
          </a:xfrm>
          <a:prstGeom prst="rect">
            <a:avLst/>
          </a:prstGeom>
        </p:spPr>
        <p:txBody>
          <a:bodyPr spcFirstLastPara="1" wrap="square" lIns="91425" tIns="91425" rIns="91425" bIns="91425" anchor="t" anchorCtr="0">
            <a:normAutofit/>
          </a:bodyPr>
          <a:lstStyle/>
          <a:p>
            <a:pPr marL="285750" indent="-285750">
              <a:spcAft>
                <a:spcPts val="1200"/>
              </a:spcAft>
              <a:buFont typeface="Wingdings" panose="05000000000000000000" pitchFamily="2" charset="2"/>
              <a:buChar char="§"/>
            </a:pPr>
            <a:r>
              <a:rPr lang="fr-FR" sz="1600" b="1" i="1" u="sng" dirty="0">
                <a:latin typeface="Montserrat"/>
              </a:rPr>
              <a:t>Chargement de la base de données</a:t>
            </a:r>
          </a:p>
          <a:p>
            <a:pPr marL="0" indent="0">
              <a:spcAft>
                <a:spcPts val="1200"/>
              </a:spcAft>
              <a:buNone/>
            </a:pPr>
            <a:r>
              <a:rPr lang="fr-FR" sz="1600" dirty="0">
                <a:latin typeface="Montserrat"/>
              </a:rPr>
              <a:t>	- </a:t>
            </a:r>
            <a:r>
              <a:rPr lang="fr-FR" sz="1400" dirty="0">
                <a:latin typeface="Lato" panose="020F0502020204030203" pitchFamily="34" charset="0"/>
                <a:ea typeface="Lato" panose="020F0502020204030203" pitchFamily="34" charset="0"/>
                <a:cs typeface="Lato" panose="020F0502020204030203" pitchFamily="34" charset="0"/>
              </a:rPr>
              <a:t>Schéma relationnel</a:t>
            </a:r>
          </a:p>
          <a:p>
            <a:pPr marL="0" indent="0">
              <a:spcAft>
                <a:spcPts val="1200"/>
              </a:spcAft>
              <a:buNone/>
            </a:pPr>
            <a:endParaRPr lang="fr-FR" sz="1400" dirty="0">
              <a:latin typeface="Lato" panose="020F0502020204030203" pitchFamily="34" charset="0"/>
              <a:ea typeface="Lato" panose="020F0502020204030203" pitchFamily="34" charset="0"/>
              <a:cs typeface="Lato" panose="020F0502020204030203" pitchFamily="34" charset="0"/>
            </a:endParaRPr>
          </a:p>
          <a:p>
            <a:pPr marL="0" indent="0">
              <a:spcAft>
                <a:spcPts val="1200"/>
              </a:spcAft>
              <a:buNone/>
            </a:pPr>
            <a:endParaRPr lang="fr-FR" sz="1600" dirty="0">
              <a:latin typeface="Montserrat"/>
            </a:endParaRPr>
          </a:p>
          <a:p>
            <a:pPr marL="285750" indent="-285750">
              <a:spcAft>
                <a:spcPts val="1200"/>
              </a:spcAft>
              <a:buFont typeface="Wingdings" panose="05000000000000000000" pitchFamily="2" charset="2"/>
              <a:buChar char="§"/>
            </a:pPr>
            <a:endParaRPr dirty="0"/>
          </a:p>
        </p:txBody>
      </p:sp>
      <p:pic>
        <p:nvPicPr>
          <p:cNvPr id="2" name="Image 1">
            <a:extLst>
              <a:ext uri="{FF2B5EF4-FFF2-40B4-BE49-F238E27FC236}">
                <a16:creationId xmlns:a16="http://schemas.microsoft.com/office/drawing/2014/main" id="{DDDBC75A-C67F-62F8-8BC4-6B17FDAD719C}"/>
              </a:ext>
            </a:extLst>
          </p:cNvPr>
          <p:cNvPicPr>
            <a:picLocks noChangeAspect="1"/>
          </p:cNvPicPr>
          <p:nvPr/>
        </p:nvPicPr>
        <p:blipFill>
          <a:blip r:embed="rId3"/>
          <a:stretch>
            <a:fillRect/>
          </a:stretch>
        </p:blipFill>
        <p:spPr>
          <a:xfrm>
            <a:off x="902446" y="2004495"/>
            <a:ext cx="6609977" cy="2920796"/>
          </a:xfrm>
          <a:prstGeom prst="rect">
            <a:avLst/>
          </a:prstGeom>
        </p:spPr>
      </p:pic>
    </p:spTree>
    <p:extLst>
      <p:ext uri="{BB962C8B-B14F-4D97-AF65-F5344CB8AC3E}">
        <p14:creationId xmlns:p14="http://schemas.microsoft.com/office/powerpoint/2010/main" val="1456134055"/>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8733</TotalTime>
  <Words>609</Words>
  <Application>Microsoft Office PowerPoint</Application>
  <PresentationFormat>Affichage à l'écran (16:9)</PresentationFormat>
  <Paragraphs>107</Paragraphs>
  <Slides>18</Slides>
  <Notes>16</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18</vt:i4>
      </vt:variant>
    </vt:vector>
  </HeadingPairs>
  <TitlesOfParts>
    <vt:vector size="25" baseType="lpstr">
      <vt:lpstr>Lato</vt:lpstr>
      <vt:lpstr>Wingdings</vt:lpstr>
      <vt:lpstr>Arial</vt:lpstr>
      <vt:lpstr>Montserrat</vt:lpstr>
      <vt:lpstr>Aptos</vt:lpstr>
      <vt:lpstr>Raleway</vt:lpstr>
      <vt:lpstr>Streamline</vt:lpstr>
      <vt:lpstr>Présentation PowerPoint</vt:lpstr>
      <vt:lpstr>SOMMAIRE </vt:lpstr>
      <vt:lpstr>Contexte et expression du besoin </vt:lpstr>
      <vt:lpstr>2)  Sauvegarde et stockage de la BDD </vt:lpstr>
      <vt:lpstr>2)  Sauvegarde et stockage de la BDD</vt:lpstr>
      <vt:lpstr>2)  Sauvegarde et stockage de la BDD</vt:lpstr>
      <vt:lpstr>3)  Méthodologie suivie    </vt:lpstr>
      <vt:lpstr>3)  Méthodologie suivie    </vt:lpstr>
      <vt:lpstr>3)  Méthodologie suivie    </vt:lpstr>
      <vt:lpstr>3)  Méthodologie suivie    </vt:lpstr>
      <vt:lpstr>3)  Méthodologie suivie    </vt:lpstr>
      <vt:lpstr>3)  Méthodologie suivie    </vt:lpstr>
      <vt:lpstr>3)  Méthodologie suivie    </vt:lpstr>
      <vt:lpstr>4)  Requêtes SQL et Analyses </vt:lpstr>
      <vt:lpstr>4)  Requêtes SQL et Analyses </vt:lpstr>
      <vt:lpstr>4)  Requêtes SQL et Analyses </vt:lpstr>
      <vt:lpstr>5)  Cohérence des données   </vt:lpstr>
      <vt:lpstr>5)  Cohérence des données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Administrateur</dc:creator>
  <cp:lastModifiedBy>Christal WESCOTT</cp:lastModifiedBy>
  <cp:revision>17</cp:revision>
  <dcterms:modified xsi:type="dcterms:W3CDTF">2025-01-14T10:08:15Z</dcterms:modified>
</cp:coreProperties>
</file>