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98" r:id="rId2"/>
    <p:sldId id="302" r:id="rId3"/>
    <p:sldId id="329" r:id="rId4"/>
    <p:sldId id="291" r:id="rId5"/>
    <p:sldId id="300" r:id="rId6"/>
    <p:sldId id="301" r:id="rId7"/>
    <p:sldId id="308" r:id="rId8"/>
    <p:sldId id="276" r:id="rId9"/>
    <p:sldId id="309" r:id="rId10"/>
    <p:sldId id="260" r:id="rId11"/>
    <p:sldId id="277" r:id="rId12"/>
    <p:sldId id="306" r:id="rId13"/>
    <p:sldId id="265" r:id="rId14"/>
    <p:sldId id="268" r:id="rId15"/>
    <p:sldId id="356" r:id="rId16"/>
    <p:sldId id="281" r:id="rId17"/>
    <p:sldId id="282" r:id="rId18"/>
    <p:sldId id="267" r:id="rId19"/>
    <p:sldId id="284" r:id="rId20"/>
    <p:sldId id="280" r:id="rId21"/>
    <p:sldId id="272" r:id="rId22"/>
    <p:sldId id="304" r:id="rId23"/>
    <p:sldId id="270" r:id="rId24"/>
    <p:sldId id="283" r:id="rId25"/>
    <p:sldId id="269" r:id="rId26"/>
    <p:sldId id="296" r:id="rId27"/>
    <p:sldId id="285" r:id="rId28"/>
    <p:sldId id="273" r:id="rId29"/>
    <p:sldId id="271" r:id="rId30"/>
    <p:sldId id="278" r:id="rId31"/>
    <p:sldId id="293" r:id="rId32"/>
    <p:sldId id="261" r:id="rId33"/>
    <p:sldId id="279" r:id="rId34"/>
    <p:sldId id="288" r:id="rId35"/>
    <p:sldId id="286" r:id="rId36"/>
    <p:sldId id="287" r:id="rId37"/>
    <p:sldId id="339" r:id="rId38"/>
    <p:sldId id="340" r:id="rId39"/>
    <p:sldId id="351" r:id="rId40"/>
    <p:sldId id="338" r:id="rId41"/>
    <p:sldId id="352" r:id="rId42"/>
    <p:sldId id="341" r:id="rId43"/>
    <p:sldId id="347" r:id="rId44"/>
    <p:sldId id="350" r:id="rId45"/>
    <p:sldId id="361" r:id="rId46"/>
    <p:sldId id="357" r:id="rId47"/>
    <p:sldId id="360" r:id="rId48"/>
    <p:sldId id="353" r:id="rId49"/>
    <p:sldId id="333" r:id="rId50"/>
    <p:sldId id="346" r:id="rId51"/>
    <p:sldId id="332" r:id="rId52"/>
    <p:sldId id="343" r:id="rId53"/>
    <p:sldId id="344" r:id="rId54"/>
    <p:sldId id="354" r:id="rId55"/>
    <p:sldId id="331" r:id="rId56"/>
    <p:sldId id="342" r:id="rId57"/>
    <p:sldId id="348" r:id="rId58"/>
    <p:sldId id="337" r:id="rId59"/>
    <p:sldId id="358" r:id="rId60"/>
    <p:sldId id="349" r:id="rId61"/>
    <p:sldId id="359" r:id="rId62"/>
    <p:sldId id="355" r:id="rId63"/>
    <p:sldId id="326" r:id="rId64"/>
    <p:sldId id="327" r:id="rId65"/>
    <p:sldId id="328" r:id="rId66"/>
  </p:sldIdLst>
  <p:sldSz cx="12190413" cy="6859588"/>
  <p:notesSz cx="6858000" cy="9144000"/>
  <p:defaultTextStyle>
    <a:defPPr>
      <a:defRPr lang="en-US"/>
    </a:defPPr>
    <a:lvl1pPr marL="0" algn="l" defTabSz="1172215" rtl="0" eaLnBrk="1" latinLnBrk="0" hangingPunct="1">
      <a:defRPr sz="2300" kern="1200">
        <a:solidFill>
          <a:schemeClr val="tx1"/>
        </a:solidFill>
        <a:latin typeface="+mn-lt"/>
        <a:ea typeface="+mn-ea"/>
        <a:cs typeface="+mn-cs"/>
      </a:defRPr>
    </a:lvl1pPr>
    <a:lvl2pPr marL="586106" algn="l" defTabSz="1172215" rtl="0" eaLnBrk="1" latinLnBrk="0" hangingPunct="1">
      <a:defRPr sz="2300" kern="1200">
        <a:solidFill>
          <a:schemeClr val="tx1"/>
        </a:solidFill>
        <a:latin typeface="+mn-lt"/>
        <a:ea typeface="+mn-ea"/>
        <a:cs typeface="+mn-cs"/>
      </a:defRPr>
    </a:lvl2pPr>
    <a:lvl3pPr marL="1172215" algn="l" defTabSz="1172215" rtl="0" eaLnBrk="1" latinLnBrk="0" hangingPunct="1">
      <a:defRPr sz="2300" kern="1200">
        <a:solidFill>
          <a:schemeClr val="tx1"/>
        </a:solidFill>
        <a:latin typeface="+mn-lt"/>
        <a:ea typeface="+mn-ea"/>
        <a:cs typeface="+mn-cs"/>
      </a:defRPr>
    </a:lvl3pPr>
    <a:lvl4pPr marL="1758321" algn="l" defTabSz="1172215" rtl="0" eaLnBrk="1" latinLnBrk="0" hangingPunct="1">
      <a:defRPr sz="2300" kern="1200">
        <a:solidFill>
          <a:schemeClr val="tx1"/>
        </a:solidFill>
        <a:latin typeface="+mn-lt"/>
        <a:ea typeface="+mn-ea"/>
        <a:cs typeface="+mn-cs"/>
      </a:defRPr>
    </a:lvl4pPr>
    <a:lvl5pPr marL="2344428" algn="l" defTabSz="1172215" rtl="0" eaLnBrk="1" latinLnBrk="0" hangingPunct="1">
      <a:defRPr sz="2300" kern="1200">
        <a:solidFill>
          <a:schemeClr val="tx1"/>
        </a:solidFill>
        <a:latin typeface="+mn-lt"/>
        <a:ea typeface="+mn-ea"/>
        <a:cs typeface="+mn-cs"/>
      </a:defRPr>
    </a:lvl5pPr>
    <a:lvl6pPr marL="2930535" algn="l" defTabSz="1172215" rtl="0" eaLnBrk="1" latinLnBrk="0" hangingPunct="1">
      <a:defRPr sz="2300" kern="1200">
        <a:solidFill>
          <a:schemeClr val="tx1"/>
        </a:solidFill>
        <a:latin typeface="+mn-lt"/>
        <a:ea typeface="+mn-ea"/>
        <a:cs typeface="+mn-cs"/>
      </a:defRPr>
    </a:lvl6pPr>
    <a:lvl7pPr marL="3516641" algn="l" defTabSz="1172215" rtl="0" eaLnBrk="1" latinLnBrk="0" hangingPunct="1">
      <a:defRPr sz="2300" kern="1200">
        <a:solidFill>
          <a:schemeClr val="tx1"/>
        </a:solidFill>
        <a:latin typeface="+mn-lt"/>
        <a:ea typeface="+mn-ea"/>
        <a:cs typeface="+mn-cs"/>
      </a:defRPr>
    </a:lvl7pPr>
    <a:lvl8pPr marL="4102749" algn="l" defTabSz="1172215" rtl="0" eaLnBrk="1" latinLnBrk="0" hangingPunct="1">
      <a:defRPr sz="2300" kern="1200">
        <a:solidFill>
          <a:schemeClr val="tx1"/>
        </a:solidFill>
        <a:latin typeface="+mn-lt"/>
        <a:ea typeface="+mn-ea"/>
        <a:cs typeface="+mn-cs"/>
      </a:defRPr>
    </a:lvl8pPr>
    <a:lvl9pPr marL="4688856" algn="l" defTabSz="1172215" rtl="0" eaLnBrk="1" latinLnBrk="0" hangingPunct="1">
      <a:defRPr sz="2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A92"/>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6" autoAdjust="0"/>
    <p:restoredTop sz="92895" autoAdjust="0"/>
  </p:normalViewPr>
  <p:slideViewPr>
    <p:cSldViewPr>
      <p:cViewPr>
        <p:scale>
          <a:sx n="70" d="100"/>
          <a:sy n="70" d="100"/>
        </p:scale>
        <p:origin x="-594" y="-48"/>
      </p:cViewPr>
      <p:guideLst>
        <p:guide orient="horz" pos="2161"/>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B8CFD3-A705-48EB-83D3-9296216D3953}" type="datetimeFigureOut">
              <a:rPr lang="en-SG" smtClean="0"/>
              <a:t>9/8/2020</a:t>
            </a:fld>
            <a:endParaRPr lang="en-SG"/>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66103-7CC8-4498-A78C-452B4E9888B4}" type="slidenum">
              <a:rPr lang="en-SG" smtClean="0"/>
              <a:t>‹#›</a:t>
            </a:fld>
            <a:endParaRPr lang="en-SG"/>
          </a:p>
        </p:txBody>
      </p:sp>
    </p:spTree>
    <p:extLst>
      <p:ext uri="{BB962C8B-B14F-4D97-AF65-F5344CB8AC3E}">
        <p14:creationId xmlns:p14="http://schemas.microsoft.com/office/powerpoint/2010/main" val="369951406"/>
      </p:ext>
    </p:extLst>
  </p:cSld>
  <p:clrMap bg1="lt1" tx1="dk1" bg2="lt2" tx2="dk2" accent1="accent1" accent2="accent2" accent3="accent3" accent4="accent4" accent5="accent5" accent6="accent6" hlink="hlink" folHlink="folHlink"/>
  <p:notesStyle>
    <a:lvl1pPr marL="0" algn="l" defTabSz="1172215" rtl="0" eaLnBrk="1" latinLnBrk="0" hangingPunct="1">
      <a:defRPr sz="1500" kern="1200">
        <a:solidFill>
          <a:schemeClr val="tx1"/>
        </a:solidFill>
        <a:latin typeface="+mn-lt"/>
        <a:ea typeface="+mn-ea"/>
        <a:cs typeface="+mn-cs"/>
      </a:defRPr>
    </a:lvl1pPr>
    <a:lvl2pPr marL="586106" algn="l" defTabSz="1172215" rtl="0" eaLnBrk="1" latinLnBrk="0" hangingPunct="1">
      <a:defRPr sz="1500" kern="1200">
        <a:solidFill>
          <a:schemeClr val="tx1"/>
        </a:solidFill>
        <a:latin typeface="+mn-lt"/>
        <a:ea typeface="+mn-ea"/>
        <a:cs typeface="+mn-cs"/>
      </a:defRPr>
    </a:lvl2pPr>
    <a:lvl3pPr marL="1172215" algn="l" defTabSz="1172215" rtl="0" eaLnBrk="1" latinLnBrk="0" hangingPunct="1">
      <a:defRPr sz="1500" kern="1200">
        <a:solidFill>
          <a:schemeClr val="tx1"/>
        </a:solidFill>
        <a:latin typeface="+mn-lt"/>
        <a:ea typeface="+mn-ea"/>
        <a:cs typeface="+mn-cs"/>
      </a:defRPr>
    </a:lvl3pPr>
    <a:lvl4pPr marL="1758321" algn="l" defTabSz="1172215" rtl="0" eaLnBrk="1" latinLnBrk="0" hangingPunct="1">
      <a:defRPr sz="1500" kern="1200">
        <a:solidFill>
          <a:schemeClr val="tx1"/>
        </a:solidFill>
        <a:latin typeface="+mn-lt"/>
        <a:ea typeface="+mn-ea"/>
        <a:cs typeface="+mn-cs"/>
      </a:defRPr>
    </a:lvl4pPr>
    <a:lvl5pPr marL="2344428" algn="l" defTabSz="1172215" rtl="0" eaLnBrk="1" latinLnBrk="0" hangingPunct="1">
      <a:defRPr sz="1500" kern="1200">
        <a:solidFill>
          <a:schemeClr val="tx1"/>
        </a:solidFill>
        <a:latin typeface="+mn-lt"/>
        <a:ea typeface="+mn-ea"/>
        <a:cs typeface="+mn-cs"/>
      </a:defRPr>
    </a:lvl5pPr>
    <a:lvl6pPr marL="2930535" algn="l" defTabSz="1172215" rtl="0" eaLnBrk="1" latinLnBrk="0" hangingPunct="1">
      <a:defRPr sz="1500" kern="1200">
        <a:solidFill>
          <a:schemeClr val="tx1"/>
        </a:solidFill>
        <a:latin typeface="+mn-lt"/>
        <a:ea typeface="+mn-ea"/>
        <a:cs typeface="+mn-cs"/>
      </a:defRPr>
    </a:lvl6pPr>
    <a:lvl7pPr marL="3516641" algn="l" defTabSz="1172215" rtl="0" eaLnBrk="1" latinLnBrk="0" hangingPunct="1">
      <a:defRPr sz="1500" kern="1200">
        <a:solidFill>
          <a:schemeClr val="tx1"/>
        </a:solidFill>
        <a:latin typeface="+mn-lt"/>
        <a:ea typeface="+mn-ea"/>
        <a:cs typeface="+mn-cs"/>
      </a:defRPr>
    </a:lvl7pPr>
    <a:lvl8pPr marL="4102749" algn="l" defTabSz="1172215" rtl="0" eaLnBrk="1" latinLnBrk="0" hangingPunct="1">
      <a:defRPr sz="1500" kern="1200">
        <a:solidFill>
          <a:schemeClr val="tx1"/>
        </a:solidFill>
        <a:latin typeface="+mn-lt"/>
        <a:ea typeface="+mn-ea"/>
        <a:cs typeface="+mn-cs"/>
      </a:defRPr>
    </a:lvl8pPr>
    <a:lvl9pPr marL="4688856" algn="l" defTabSz="1172215"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earewater.org/en/sewage-the-trace-of-our-history_28114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ub.gov.sg/Lists/AppendicesDrawings/Attachments/5/app2.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everyone</a:t>
            </a:r>
            <a:r>
              <a:rPr lang="en-US" baseline="0" dirty="0" smtClean="0"/>
              <a:t> it’s my pleasure to be able to present my PhD research to you today. My work is on the robust optimal design of urban drainage systems and it is carried out under the guidance of my advisors, Stefano and Samira</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1</a:t>
            </a:fld>
            <a:endParaRPr lang="en-SG"/>
          </a:p>
        </p:txBody>
      </p:sp>
    </p:spTree>
    <p:extLst>
      <p:ext uri="{BB962C8B-B14F-4D97-AF65-F5344CB8AC3E}">
        <p14:creationId xmlns:p14="http://schemas.microsoft.com/office/powerpoint/2010/main" val="776597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kern="1200" dirty="0" smtClean="0">
                <a:solidFill>
                  <a:schemeClr val="tx1"/>
                </a:solidFill>
                <a:effectLst/>
                <a:latin typeface="+mn-lt"/>
                <a:ea typeface="+mn-ea"/>
                <a:cs typeface="+mn-cs"/>
              </a:rPr>
              <a:t>Ho Chi Minh City is characterized by two distinct seasons: the rainy season lasting from May to October and the dry season lasting from November to April</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14</a:t>
            </a:fld>
            <a:endParaRPr lang="en-SG"/>
          </a:p>
        </p:txBody>
      </p:sp>
    </p:spTree>
    <p:extLst>
      <p:ext uri="{BB962C8B-B14F-4D97-AF65-F5344CB8AC3E}">
        <p14:creationId xmlns:p14="http://schemas.microsoft.com/office/powerpoint/2010/main" val="4073105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kern="1200" dirty="0" smtClean="0">
                <a:solidFill>
                  <a:schemeClr val="tx1"/>
                </a:solidFill>
                <a:effectLst/>
                <a:latin typeface="+mn-lt"/>
                <a:ea typeface="+mn-ea"/>
                <a:cs typeface="+mn-cs"/>
              </a:rPr>
              <a:t>Rainfall-</a:t>
            </a:r>
            <a:r>
              <a:rPr lang="en-US" sz="1500" kern="1200" baseline="0" dirty="0" smtClean="0">
                <a:solidFill>
                  <a:schemeClr val="tx1"/>
                </a:solidFill>
                <a:effectLst/>
                <a:latin typeface="+mn-lt"/>
                <a:ea typeface="+mn-ea"/>
                <a:cs typeface="+mn-cs"/>
              </a:rPr>
              <a:t>discharge curve (discharge at outlet, tide peaks at 4pm)</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15</a:t>
            </a:fld>
            <a:endParaRPr lang="en-SG"/>
          </a:p>
        </p:txBody>
      </p:sp>
    </p:spTree>
    <p:extLst>
      <p:ext uri="{BB962C8B-B14F-4D97-AF65-F5344CB8AC3E}">
        <p14:creationId xmlns:p14="http://schemas.microsoft.com/office/powerpoint/2010/main" val="4073105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Sensitivity analysis reduces the</a:t>
            </a:r>
            <a:r>
              <a:rPr lang="en-US" baseline="0" dirty="0" smtClean="0"/>
              <a:t> complexity of the problem, takes in the set of all decision variables and selects decision variables that contribute to overflow reduction during the design storm. It gives us a reduced set of decision variables which we use in the simulation-optimization step to find a set of solutions that minimize costs and maximize overflow reduction under the design storm. We then move on to the rainfall analysis, in which we use model the rainfall characteristics of events obtained from 10 year rainfall series and simulation Pareto-efficient solutions under different rainfall conditions that are different from those of the design storm. Finally, we assess the robustness of these solutions in the robustness analysis.</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16</a:t>
            </a:fld>
            <a:endParaRPr lang="en-SG"/>
          </a:p>
        </p:txBody>
      </p:sp>
    </p:spTree>
    <p:extLst>
      <p:ext uri="{BB962C8B-B14F-4D97-AF65-F5344CB8AC3E}">
        <p14:creationId xmlns:p14="http://schemas.microsoft.com/office/powerpoint/2010/main" val="1455342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LIDs: green roofs,</a:t>
            </a:r>
            <a:r>
              <a:rPr lang="en-US" baseline="0" dirty="0" smtClean="0"/>
              <a:t> pervious pavements, urban green spaces, </a:t>
            </a:r>
            <a:r>
              <a:rPr lang="en-US" baseline="0" dirty="0" err="1" smtClean="0"/>
              <a:t>rwh</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18</a:t>
            </a:fld>
            <a:endParaRPr lang="en-SG"/>
          </a:p>
        </p:txBody>
      </p:sp>
    </p:spTree>
    <p:extLst>
      <p:ext uri="{BB962C8B-B14F-4D97-AF65-F5344CB8AC3E}">
        <p14:creationId xmlns:p14="http://schemas.microsoft.com/office/powerpoint/2010/main" val="1973635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to find a set of non-dominated solution</a:t>
            </a:r>
            <a:r>
              <a:rPr lang="en-US" baseline="0" dirty="0" smtClean="0"/>
              <a:t> x* that minimizes the vector J</a:t>
            </a:r>
          </a:p>
          <a:p>
            <a:r>
              <a:rPr lang="en-US" baseline="0" dirty="0" smtClean="0"/>
              <a:t>Where x are the decision variables</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20</a:t>
            </a:fld>
            <a:endParaRPr lang="en-SG"/>
          </a:p>
        </p:txBody>
      </p:sp>
    </p:spTree>
    <p:extLst>
      <p:ext uri="{BB962C8B-B14F-4D97-AF65-F5344CB8AC3E}">
        <p14:creationId xmlns:p14="http://schemas.microsoft.com/office/powerpoint/2010/main" val="80241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a:t>
            </a:r>
            <a:r>
              <a:rPr lang="en-US" baseline="0" dirty="0" smtClean="0"/>
              <a:t> design storm used here</a:t>
            </a:r>
          </a:p>
        </p:txBody>
      </p:sp>
      <p:sp>
        <p:nvSpPr>
          <p:cNvPr id="4" name="Slide Number Placeholder 3"/>
          <p:cNvSpPr>
            <a:spLocks noGrp="1"/>
          </p:cNvSpPr>
          <p:nvPr>
            <p:ph type="sldNum" sz="quarter" idx="10"/>
          </p:nvPr>
        </p:nvSpPr>
        <p:spPr/>
        <p:txBody>
          <a:bodyPr/>
          <a:lstStyle/>
          <a:p>
            <a:fld id="{4D766103-7CC8-4498-A78C-452B4E9888B4}" type="slidenum">
              <a:rPr lang="en-SG" smtClean="0"/>
              <a:t>21</a:t>
            </a:fld>
            <a:endParaRPr lang="en-SG"/>
          </a:p>
        </p:txBody>
      </p:sp>
    </p:spTree>
    <p:extLst>
      <p:ext uri="{BB962C8B-B14F-4D97-AF65-F5344CB8AC3E}">
        <p14:creationId xmlns:p14="http://schemas.microsoft.com/office/powerpoint/2010/main" val="284025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500" b="0" i="0" u="none" strike="noStrike" kern="1200" baseline="0" dirty="0" smtClean="0">
                <a:solidFill>
                  <a:schemeClr val="tx1"/>
                </a:solidFill>
                <a:latin typeface="+mn-lt"/>
                <a:ea typeface="+mn-ea"/>
                <a:cs typeface="+mn-cs"/>
              </a:rPr>
              <a:t>Initiated with 10 different random seeds to account for the variability of the stochastic search process and to ensure a wider Pareto front</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22</a:t>
            </a:fld>
            <a:endParaRPr lang="en-SG"/>
          </a:p>
        </p:txBody>
      </p:sp>
    </p:spTree>
    <p:extLst>
      <p:ext uri="{BB962C8B-B14F-4D97-AF65-F5344CB8AC3E}">
        <p14:creationId xmlns:p14="http://schemas.microsoft.com/office/powerpoint/2010/main" val="3269808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obtain 669 solutions from the optimization step. This</a:t>
            </a:r>
            <a:r>
              <a:rPr lang="en-US" baseline="0" dirty="0" smtClean="0"/>
              <a:t> is the </a:t>
            </a:r>
            <a:r>
              <a:rPr lang="en-US" baseline="0" dirty="0" err="1" smtClean="0"/>
              <a:t>pareto</a:t>
            </a:r>
            <a:r>
              <a:rPr lang="en-US" baseline="0" dirty="0" smtClean="0"/>
              <a:t> front with the 3 objectives on the x, y axis, and color bar. Increasing investments increasing overflow reduction. </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23</a:t>
            </a:fld>
            <a:endParaRPr lang="en-SG"/>
          </a:p>
        </p:txBody>
      </p:sp>
    </p:spTree>
    <p:extLst>
      <p:ext uri="{BB962C8B-B14F-4D97-AF65-F5344CB8AC3E}">
        <p14:creationId xmlns:p14="http://schemas.microsoft.com/office/powerpoint/2010/main" val="3488006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500" b="0" i="0" u="none" strike="noStrike" kern="1200" baseline="0" dirty="0" smtClean="0">
                <a:solidFill>
                  <a:schemeClr val="tx1"/>
                </a:solidFill>
                <a:latin typeface="+mn-lt"/>
                <a:ea typeface="+mn-ea"/>
                <a:cs typeface="+mn-cs"/>
              </a:rPr>
              <a:t>rainfall duration (in hours) is fitted to a lognormal distribution (mean = 0.961, standard deviation = 0.709), while rainfall intensity (in mm/hour) is fitted to a gamma distribution (shape = 0.746, rate = 0.217). In addition to </a:t>
            </a:r>
            <a:r>
              <a:rPr lang="en-SG" sz="1500" b="0" i="0" u="none" strike="noStrike" kern="1200" baseline="0" dirty="0" err="1" smtClean="0">
                <a:solidFill>
                  <a:schemeClr val="tx1"/>
                </a:solidFill>
                <a:latin typeface="+mn-lt"/>
                <a:ea typeface="+mn-ea"/>
                <a:cs typeface="+mn-cs"/>
              </a:rPr>
              <a:t>modeling</a:t>
            </a:r>
            <a:r>
              <a:rPr lang="en-SG" sz="1500" b="0" i="0" u="none" strike="noStrike" kern="1200" baseline="0" dirty="0" smtClean="0">
                <a:solidFill>
                  <a:schemeClr val="tx1"/>
                </a:solidFill>
                <a:latin typeface="+mn-lt"/>
                <a:ea typeface="+mn-ea"/>
                <a:cs typeface="+mn-cs"/>
              </a:rPr>
              <a:t> their marginal distributions, we use a Frank copula to model their joint probability distribution: the rationale behind using a copula function is that it allows capturing the dependence structure of two random variables independently of their marginal distributions</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25</a:t>
            </a:fld>
            <a:endParaRPr lang="en-SG"/>
          </a:p>
        </p:txBody>
      </p:sp>
    </p:spTree>
    <p:extLst>
      <p:ext uri="{BB962C8B-B14F-4D97-AF65-F5344CB8AC3E}">
        <p14:creationId xmlns:p14="http://schemas.microsoft.com/office/powerpoint/2010/main" val="3166922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26</a:t>
            </a:fld>
            <a:endParaRPr lang="en-SG"/>
          </a:p>
        </p:txBody>
      </p:sp>
    </p:spTree>
    <p:extLst>
      <p:ext uri="{BB962C8B-B14F-4D97-AF65-F5344CB8AC3E}">
        <p14:creationId xmlns:p14="http://schemas.microsoft.com/office/powerpoint/2010/main" val="316692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lil</a:t>
            </a:r>
            <a:r>
              <a:rPr lang="en-US" baseline="0" dirty="0" smtClean="0"/>
              <a:t> background on my </a:t>
            </a:r>
            <a:r>
              <a:rPr lang="en-US" baseline="0" dirty="0" err="1" smtClean="0"/>
              <a:t>Phd</a:t>
            </a:r>
            <a:r>
              <a:rPr lang="en-US" baseline="0" dirty="0" smtClean="0"/>
              <a:t>, it is funded by Veolia under the EDB-Industrial postgraduate program. Veolia operates drainage system in many cities worldwide, hence they are interested in this research topic. Veolia’s objectives is to design efficient urban drainage systems, applicable at large urban scales, and striking a good balance between overflow risks and investment costs. Through my </a:t>
            </a:r>
            <a:r>
              <a:rPr lang="en-US" baseline="0" dirty="0" err="1" smtClean="0"/>
              <a:t>Phd</a:t>
            </a:r>
            <a:r>
              <a:rPr lang="en-US" baseline="0" dirty="0" smtClean="0"/>
              <a:t>,  I will deliver a </a:t>
            </a:r>
            <a:r>
              <a:rPr lang="en-US" baseline="0" dirty="0" err="1" smtClean="0"/>
              <a:t>metholody</a:t>
            </a:r>
            <a:r>
              <a:rPr lang="en-US" baseline="0" dirty="0" smtClean="0"/>
              <a:t> and user-friendly computational tool that produces urban drainage designs.</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2</a:t>
            </a:fld>
            <a:endParaRPr lang="en-SG"/>
          </a:p>
        </p:txBody>
      </p:sp>
    </p:spTree>
    <p:extLst>
      <p:ext uri="{BB962C8B-B14F-4D97-AF65-F5344CB8AC3E}">
        <p14:creationId xmlns:p14="http://schemas.microsoft.com/office/powerpoint/2010/main" val="626501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 solution s, we first compute the score of the</a:t>
            </a:r>
            <a:r>
              <a:rPr lang="en-US" baseline="0" dirty="0" smtClean="0"/>
              <a:t> solution for each rainfall event q, represented by </a:t>
            </a:r>
            <a:r>
              <a:rPr lang="en-US" baseline="0" dirty="0" err="1" smtClean="0"/>
              <a:t>Ss,q</a:t>
            </a:r>
            <a:r>
              <a:rPr lang="en-US" baseline="0" dirty="0" smtClean="0"/>
              <a:t>. It takes on value 1 if its performance is better or equal to the solution-specific threshold </a:t>
            </a:r>
            <a:r>
              <a:rPr lang="en-US" baseline="0" dirty="0" err="1" smtClean="0"/>
              <a:t>Ts</a:t>
            </a:r>
            <a:r>
              <a:rPr lang="en-US" baseline="0" dirty="0" smtClean="0"/>
              <a:t>. In other words, it is a success in event q if solution s has an equal or better performance in event q than it has for the design storm. </a:t>
            </a:r>
            <a:r>
              <a:rPr lang="en-US" dirty="0" smtClean="0"/>
              <a:t>This</a:t>
            </a:r>
            <a:r>
              <a:rPr lang="en-US" baseline="0" dirty="0" smtClean="0"/>
              <a:t> measure of robustness is a satisficing metric, counting the number of times a solutions exceeds a performance threshold. </a:t>
            </a:r>
            <a:r>
              <a:rPr lang="en-US" dirty="0" smtClean="0"/>
              <a:t>Calculate</a:t>
            </a:r>
            <a:r>
              <a:rPr lang="en-US" baseline="0" dirty="0" smtClean="0"/>
              <a:t> robustness of solution s by taking the weighted sum of these successes across the sampled rainfall events that have overflow  in the existing drainage system. The weights are proportional to the likelihood of occurrence of the event and the overflow volume in the existing drainage system for the event.</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28</a:t>
            </a:fld>
            <a:endParaRPr lang="en-SG"/>
          </a:p>
        </p:txBody>
      </p:sp>
    </p:spTree>
    <p:extLst>
      <p:ext uri="{BB962C8B-B14F-4D97-AF65-F5344CB8AC3E}">
        <p14:creationId xmlns:p14="http://schemas.microsoft.com/office/powerpoint/2010/main" val="2786304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smtClean="0"/>
              <a:t>Range from 0.4 - 0.8 (none all perfectly</a:t>
            </a:r>
            <a:r>
              <a:rPr lang="en-US" baseline="0" dirty="0" smtClean="0"/>
              <a:t> robust)</a:t>
            </a:r>
          </a:p>
          <a:p>
            <a:pPr marL="342900" indent="-342900">
              <a:buAutoNum type="arabicPeriod"/>
            </a:pPr>
            <a:r>
              <a:rPr lang="en-US" baseline="0" dirty="0" smtClean="0"/>
              <a:t>Lower variance for more expensive solutions</a:t>
            </a:r>
            <a:endParaRPr lang="en-US" dirty="0" smtClean="0"/>
          </a:p>
          <a:p>
            <a:pPr marL="342900" indent="-342900">
              <a:buAutoNum type="arabicPeriod"/>
            </a:pP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29</a:t>
            </a:fld>
            <a:endParaRPr lang="en-SG"/>
          </a:p>
        </p:txBody>
      </p:sp>
    </p:spTree>
    <p:extLst>
      <p:ext uri="{BB962C8B-B14F-4D97-AF65-F5344CB8AC3E}">
        <p14:creationId xmlns:p14="http://schemas.microsoft.com/office/powerpoint/2010/main" val="228716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smtClean="0"/>
              <a:t>Alternative</a:t>
            </a:r>
            <a:r>
              <a:rPr lang="en-US" baseline="0" dirty="0" smtClean="0"/>
              <a:t> design have varied performance, selecting solutions from opt is not that straightforward</a:t>
            </a:r>
          </a:p>
          <a:p>
            <a:pPr marL="342900" indent="-342900">
              <a:buAutoNum type="arabicPeriod"/>
            </a:pPr>
            <a:r>
              <a:rPr lang="en-US" baseline="0" dirty="0" smtClean="0"/>
              <a:t>LIDs play a smaller role  (robustness is primarily determined by pipes)</a:t>
            </a:r>
          </a:p>
          <a:p>
            <a:pPr marL="342900" indent="-342900">
              <a:buAutoNum type="arabicPeriod"/>
            </a:pPr>
            <a:r>
              <a:rPr lang="en-US" baseline="0" dirty="0" smtClean="0"/>
              <a:t>All solutions underperformed in some events (sudden drop at y = 0.8)</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30</a:t>
            </a:fld>
            <a:endParaRPr lang="en-SG"/>
          </a:p>
        </p:txBody>
      </p:sp>
    </p:spTree>
    <p:extLst>
      <p:ext uri="{BB962C8B-B14F-4D97-AF65-F5344CB8AC3E}">
        <p14:creationId xmlns:p14="http://schemas.microsoft.com/office/powerpoint/2010/main" val="859576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Moderate</a:t>
            </a:r>
            <a:r>
              <a:rPr lang="en-US" baseline="0" dirty="0" smtClean="0"/>
              <a:t> events -&gt; success</a:t>
            </a:r>
          </a:p>
          <a:p>
            <a:r>
              <a:rPr lang="en-US" baseline="0" dirty="0" smtClean="0"/>
              <a:t>Intense events -&gt; difference between expensive and inexpensive solutions, single design storm not enough</a:t>
            </a:r>
          </a:p>
          <a:p>
            <a:r>
              <a:rPr lang="en-US" baseline="0" dirty="0" smtClean="0"/>
              <a:t>Small events -&gt; poor selection of pipe variables</a:t>
            </a:r>
          </a:p>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31</a:t>
            </a:fld>
            <a:endParaRPr lang="en-SG"/>
          </a:p>
        </p:txBody>
      </p:sp>
    </p:spTree>
    <p:extLst>
      <p:ext uri="{BB962C8B-B14F-4D97-AF65-F5344CB8AC3E}">
        <p14:creationId xmlns:p14="http://schemas.microsoft.com/office/powerpoint/2010/main" val="3725949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32</a:t>
            </a:fld>
            <a:endParaRPr lang="en-SG"/>
          </a:p>
        </p:txBody>
      </p:sp>
    </p:spTree>
    <p:extLst>
      <p:ext uri="{BB962C8B-B14F-4D97-AF65-F5344CB8AC3E}">
        <p14:creationId xmlns:p14="http://schemas.microsoft.com/office/powerpoint/2010/main" val="18314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33</a:t>
            </a:fld>
            <a:endParaRPr lang="en-SG"/>
          </a:p>
        </p:txBody>
      </p:sp>
    </p:spTree>
    <p:extLst>
      <p:ext uri="{BB962C8B-B14F-4D97-AF65-F5344CB8AC3E}">
        <p14:creationId xmlns:p14="http://schemas.microsoft.com/office/powerpoint/2010/main" val="2777337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Emulators, also known</a:t>
            </a:r>
            <a:r>
              <a:rPr lang="en-US" baseline="0" dirty="0" smtClean="0"/>
              <a:t> as surrogates, response surfaces, reduced-order models, are </a:t>
            </a:r>
            <a:r>
              <a:rPr lang="en-SG" sz="1500" b="0" i="0" u="none" strike="noStrike" kern="1200" baseline="0" dirty="0" smtClean="0">
                <a:solidFill>
                  <a:schemeClr val="tx1"/>
                </a:solidFill>
                <a:latin typeface="+mn-lt"/>
                <a:ea typeface="+mn-ea"/>
                <a:cs typeface="+mn-cs"/>
              </a:rPr>
              <a:t>computationally efficient alternatives to higher-fidelity simulation models (such as SWMM). The emulator we are using is an empirically data-driven models that use Gaussian process regression to approximate the response of the original SWMM simulation model for different values of input variables.</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36</a:t>
            </a:fld>
            <a:endParaRPr lang="en-SG"/>
          </a:p>
        </p:txBody>
      </p:sp>
    </p:spTree>
    <p:extLst>
      <p:ext uri="{BB962C8B-B14F-4D97-AF65-F5344CB8AC3E}">
        <p14:creationId xmlns:p14="http://schemas.microsoft.com/office/powerpoint/2010/main" val="4187599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37</a:t>
            </a:fld>
            <a:endParaRPr lang="en-SG"/>
          </a:p>
        </p:txBody>
      </p:sp>
    </p:spTree>
    <p:extLst>
      <p:ext uri="{BB962C8B-B14F-4D97-AF65-F5344CB8AC3E}">
        <p14:creationId xmlns:p14="http://schemas.microsoft.com/office/powerpoint/2010/main" val="3166922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38</a:t>
            </a:fld>
            <a:endParaRPr lang="en-SG"/>
          </a:p>
        </p:txBody>
      </p:sp>
    </p:spTree>
    <p:extLst>
      <p:ext uri="{BB962C8B-B14F-4D97-AF65-F5344CB8AC3E}">
        <p14:creationId xmlns:p14="http://schemas.microsoft.com/office/powerpoint/2010/main" val="3166922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39</a:t>
            </a:fld>
            <a:endParaRPr lang="en-SG"/>
          </a:p>
        </p:txBody>
      </p:sp>
    </p:spTree>
    <p:extLst>
      <p:ext uri="{BB962C8B-B14F-4D97-AF65-F5344CB8AC3E}">
        <p14:creationId xmlns:p14="http://schemas.microsoft.com/office/powerpoint/2010/main" val="4187599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outline of my presentation is as follows: I will</a:t>
            </a:r>
            <a:r>
              <a:rPr lang="en-US" baseline="0" dirty="0" smtClean="0"/>
              <a:t> introduce this subject, telling you about the challenges in urban drainage design and the research questions I aim to answer. The main body is divided into two parts, first I will answer the question ‘do…performance’. Following that I will explain how we design robust urban  drainage systems using a data-driven approach. Finally, I will conclude the presentation and discuss the future directions.</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3</a:t>
            </a:fld>
            <a:endParaRPr lang="en-SG"/>
          </a:p>
        </p:txBody>
      </p:sp>
    </p:spTree>
    <p:extLst>
      <p:ext uri="{BB962C8B-B14F-4D97-AF65-F5344CB8AC3E}">
        <p14:creationId xmlns:p14="http://schemas.microsoft.com/office/powerpoint/2010/main" val="935636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 variables again to </a:t>
            </a:r>
            <a:r>
              <a:rPr lang="en-US" smtClean="0"/>
              <a:t>be</a:t>
            </a:r>
            <a:r>
              <a:rPr lang="en-US" baseline="0" smtClean="0"/>
              <a:t> benchmark</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40</a:t>
            </a:fld>
            <a:endParaRPr lang="en-SG"/>
          </a:p>
        </p:txBody>
      </p:sp>
    </p:spTree>
    <p:extLst>
      <p:ext uri="{BB962C8B-B14F-4D97-AF65-F5344CB8AC3E}">
        <p14:creationId xmlns:p14="http://schemas.microsoft.com/office/powerpoint/2010/main" val="19736358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41</a:t>
            </a:fld>
            <a:endParaRPr lang="en-SG"/>
          </a:p>
        </p:txBody>
      </p:sp>
    </p:spTree>
    <p:extLst>
      <p:ext uri="{BB962C8B-B14F-4D97-AF65-F5344CB8AC3E}">
        <p14:creationId xmlns:p14="http://schemas.microsoft.com/office/powerpoint/2010/main" val="4187599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42</a:t>
            </a:fld>
            <a:endParaRPr lang="en-SG"/>
          </a:p>
        </p:txBody>
      </p:sp>
    </p:spTree>
    <p:extLst>
      <p:ext uri="{BB962C8B-B14F-4D97-AF65-F5344CB8AC3E}">
        <p14:creationId xmlns:p14="http://schemas.microsoft.com/office/powerpoint/2010/main" val="2904702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43</a:t>
            </a:fld>
            <a:endParaRPr lang="en-SG"/>
          </a:p>
        </p:txBody>
      </p:sp>
    </p:spTree>
    <p:extLst>
      <p:ext uri="{BB962C8B-B14F-4D97-AF65-F5344CB8AC3E}">
        <p14:creationId xmlns:p14="http://schemas.microsoft.com/office/powerpoint/2010/main" val="2129305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475*370</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44</a:t>
            </a:fld>
            <a:endParaRPr lang="en-SG"/>
          </a:p>
        </p:txBody>
      </p:sp>
    </p:spTree>
    <p:extLst>
      <p:ext uri="{BB962C8B-B14F-4D97-AF65-F5344CB8AC3E}">
        <p14:creationId xmlns:p14="http://schemas.microsoft.com/office/powerpoint/2010/main" val="40817803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48</a:t>
            </a:fld>
            <a:endParaRPr lang="en-SG"/>
          </a:p>
        </p:txBody>
      </p:sp>
    </p:spTree>
    <p:extLst>
      <p:ext uri="{BB962C8B-B14F-4D97-AF65-F5344CB8AC3E}">
        <p14:creationId xmlns:p14="http://schemas.microsoft.com/office/powerpoint/2010/main" val="41875991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a:t>
            </a:r>
            <a:r>
              <a:rPr lang="en-US" baseline="0" dirty="0" smtClean="0"/>
              <a:t> design storm used here</a:t>
            </a:r>
          </a:p>
        </p:txBody>
      </p:sp>
      <p:sp>
        <p:nvSpPr>
          <p:cNvPr id="4" name="Slide Number Placeholder 3"/>
          <p:cNvSpPr>
            <a:spLocks noGrp="1"/>
          </p:cNvSpPr>
          <p:nvPr>
            <p:ph type="sldNum" sz="quarter" idx="10"/>
          </p:nvPr>
        </p:nvSpPr>
        <p:spPr/>
        <p:txBody>
          <a:bodyPr/>
          <a:lstStyle/>
          <a:p>
            <a:fld id="{4D766103-7CC8-4498-A78C-452B4E9888B4}" type="slidenum">
              <a:rPr lang="en-SG" smtClean="0"/>
              <a:t>50</a:t>
            </a:fld>
            <a:endParaRPr lang="en-SG"/>
          </a:p>
        </p:txBody>
      </p:sp>
    </p:spTree>
    <p:extLst>
      <p:ext uri="{BB962C8B-B14F-4D97-AF65-F5344CB8AC3E}">
        <p14:creationId xmlns:p14="http://schemas.microsoft.com/office/powerpoint/2010/main" val="284025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important set of solutions lies here which are the moderate cost solutions that achieve higher performance than solutions of the same cost range. This set represents solutions that have attain an optimal configuration of pipe sizes that performs well for the 8 rainfall events used, which differentiate them from other solutions. Notice that the gap between the two sets of solutions remain roughly constant beyond this point, which means LIDs do not result in better performance across the rainfall events, the advantage was provided by the pipe network configuration  attained by solutions in this region.</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52</a:t>
            </a:fld>
            <a:endParaRPr lang="en-SG"/>
          </a:p>
        </p:txBody>
      </p:sp>
    </p:spTree>
    <p:extLst>
      <p:ext uri="{BB962C8B-B14F-4D97-AF65-F5344CB8AC3E}">
        <p14:creationId xmlns:p14="http://schemas.microsoft.com/office/powerpoint/2010/main" val="2981960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54</a:t>
            </a:fld>
            <a:endParaRPr lang="en-SG"/>
          </a:p>
        </p:txBody>
      </p:sp>
    </p:spTree>
    <p:extLst>
      <p:ext uri="{BB962C8B-B14F-4D97-AF65-F5344CB8AC3E}">
        <p14:creationId xmlns:p14="http://schemas.microsoft.com/office/powerpoint/2010/main" val="4187599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500" b="0" i="0" u="none" strike="noStrike" kern="1200" baseline="0" dirty="0" err="1" smtClean="0">
                <a:solidFill>
                  <a:schemeClr val="tx1"/>
                </a:solidFill>
                <a:latin typeface="+mn-lt"/>
                <a:ea typeface="+mn-ea"/>
                <a:cs typeface="+mn-cs"/>
              </a:rPr>
              <a:t>Hypervolume</a:t>
            </a:r>
            <a:r>
              <a:rPr lang="en-SG" sz="1500" b="0" i="0" u="none" strike="noStrike" kern="1200" baseline="0" dirty="0" smtClean="0">
                <a:solidFill>
                  <a:schemeClr val="tx1"/>
                </a:solidFill>
                <a:latin typeface="+mn-lt"/>
                <a:ea typeface="+mn-ea"/>
                <a:cs typeface="+mn-cs"/>
              </a:rPr>
              <a:t> measures the volume of objective space dominated by a solution set</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57</a:t>
            </a:fld>
            <a:endParaRPr lang="en-SG"/>
          </a:p>
        </p:txBody>
      </p:sp>
    </p:spTree>
    <p:extLst>
      <p:ext uri="{BB962C8B-B14F-4D97-AF65-F5344CB8AC3E}">
        <p14:creationId xmlns:p14="http://schemas.microsoft.com/office/powerpoint/2010/main" val="411369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 us first take a look at what is urban drainage system. Urban drainage systems are critical infrastructures for cities to minimize flood damages during heavy rainstorms. During heavy storms, runoff is generated and when large volumes collect above ground, it forms a fast flowing front of water and debris, which is what we call flash floods. One component of drainage system is the drainage network that consists of underground pipes or canals. It prevents floods by conveying large volumes of runoff to outlets of the catchment, discharging the runoff into rivers. Another component of drainage system that complements the pipe network is the low impact developments (LIDs). They slow down runoff entering the pipe network by promoting infiltration and retention. They slow down runoff generation such that capacity of pipe network is not overloaded, thus reducing flood risks.</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4</a:t>
            </a:fld>
            <a:endParaRPr lang="en-SG"/>
          </a:p>
        </p:txBody>
      </p:sp>
    </p:spTree>
    <p:extLst>
      <p:ext uri="{BB962C8B-B14F-4D97-AF65-F5344CB8AC3E}">
        <p14:creationId xmlns:p14="http://schemas.microsoft.com/office/powerpoint/2010/main" val="1772238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58</a:t>
            </a:fld>
            <a:endParaRPr lang="en-SG"/>
          </a:p>
        </p:txBody>
      </p:sp>
    </p:spTree>
    <p:extLst>
      <p:ext uri="{BB962C8B-B14F-4D97-AF65-F5344CB8AC3E}">
        <p14:creationId xmlns:p14="http://schemas.microsoft.com/office/powerpoint/2010/main" val="28844923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Updating emulators or making use of uncertainty of emulators for greater exploration during optimization</a:t>
            </a:r>
          </a:p>
          <a:p>
            <a:r>
              <a:rPr lang="en-US" sz="1600" dirty="0" smtClean="0"/>
              <a:t>Here, we only consider variability in</a:t>
            </a:r>
            <a:r>
              <a:rPr lang="en-US" sz="1600" baseline="0" dirty="0" smtClean="0"/>
              <a:t> current rainfall conditions. </a:t>
            </a:r>
            <a:r>
              <a:rPr lang="en-SG" sz="1500" b="0" i="0" u="none" strike="noStrike" kern="1200" baseline="0" dirty="0" smtClean="0">
                <a:solidFill>
                  <a:schemeClr val="tx1"/>
                </a:solidFill>
                <a:latin typeface="+mn-lt"/>
                <a:ea typeface="+mn-ea"/>
                <a:cs typeface="+mn-cs"/>
              </a:rPr>
              <a:t>Since drainage systems usually last more than decades, it will be worthwhile to consider climate-driven changes in rainfall behaviour and adapt our proposed framework to factor in such changes.</a:t>
            </a:r>
          </a:p>
          <a:p>
            <a:r>
              <a:rPr lang="en-SG" sz="1500" b="0" i="0" u="none" strike="noStrike" kern="1200" baseline="0" dirty="0" smtClean="0">
                <a:solidFill>
                  <a:schemeClr val="tx1"/>
                </a:solidFill>
                <a:latin typeface="+mn-lt"/>
                <a:ea typeface="+mn-ea"/>
                <a:cs typeface="+mn-cs"/>
              </a:rPr>
              <a:t>Another application is in the real time control of drainage systems, which is also an computationally intensive task requiring iterated simulation runs that can benefit from the use of a surrogate-assisted optimization approach</a:t>
            </a:r>
            <a:endParaRPr lang="en-US" sz="1600" dirty="0" smtClean="0"/>
          </a:p>
        </p:txBody>
      </p:sp>
      <p:sp>
        <p:nvSpPr>
          <p:cNvPr id="4" name="Slide Number Placeholder 3"/>
          <p:cNvSpPr>
            <a:spLocks noGrp="1"/>
          </p:cNvSpPr>
          <p:nvPr>
            <p:ph type="sldNum" sz="quarter" idx="10"/>
          </p:nvPr>
        </p:nvSpPr>
        <p:spPr/>
        <p:txBody>
          <a:bodyPr/>
          <a:lstStyle/>
          <a:p>
            <a:fld id="{4D766103-7CC8-4498-A78C-452B4E9888B4}" type="slidenum">
              <a:rPr lang="en-SG" smtClean="0"/>
              <a:t>60</a:t>
            </a:fld>
            <a:endParaRPr lang="en-SG"/>
          </a:p>
        </p:txBody>
      </p:sp>
    </p:spTree>
    <p:extLst>
      <p:ext uri="{BB962C8B-B14F-4D97-AF65-F5344CB8AC3E}">
        <p14:creationId xmlns:p14="http://schemas.microsoft.com/office/powerpoint/2010/main" val="268194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Historical overview of design storm + how design has been done</a:t>
            </a:r>
          </a:p>
          <a:p>
            <a:r>
              <a:rPr lang="en-SG" dirty="0" smtClean="0">
                <a:hlinkClick r:id="rId3"/>
              </a:rPr>
              <a:t>https://www.wearewater.org/en/sewage-the-trace-of-our-history_281141</a:t>
            </a:r>
            <a:endParaRPr lang="en-SG" dirty="0" smtClean="0"/>
          </a:p>
          <a:p>
            <a:endParaRPr lang="en-US" dirty="0" smtClean="0"/>
          </a:p>
          <a:p>
            <a:r>
              <a:rPr lang="en-US" dirty="0" smtClean="0"/>
              <a:t>Sizing</a:t>
            </a:r>
            <a:r>
              <a:rPr lang="en-US" baseline="0" dirty="0" smtClean="0"/>
              <a:t> the pipes b</a:t>
            </a:r>
            <a:r>
              <a:rPr lang="en-US" dirty="0" smtClean="0"/>
              <a:t>ased on sewer</a:t>
            </a:r>
            <a:r>
              <a:rPr lang="en-US" baseline="0" dirty="0" smtClean="0"/>
              <a:t> slope and basin area</a:t>
            </a:r>
            <a:endParaRPr lang="en-SG" dirty="0" smtClean="0"/>
          </a:p>
        </p:txBody>
      </p:sp>
      <p:sp>
        <p:nvSpPr>
          <p:cNvPr id="4" name="Slide Number Placeholder 3"/>
          <p:cNvSpPr>
            <a:spLocks noGrp="1"/>
          </p:cNvSpPr>
          <p:nvPr>
            <p:ph type="sldNum" sz="quarter" idx="10"/>
          </p:nvPr>
        </p:nvSpPr>
        <p:spPr/>
        <p:txBody>
          <a:bodyPr/>
          <a:lstStyle/>
          <a:p>
            <a:fld id="{4D766103-7CC8-4498-A78C-452B4E9888B4}" type="slidenum">
              <a:rPr lang="en-SG" smtClean="0"/>
              <a:t>5</a:t>
            </a:fld>
            <a:endParaRPr lang="en-SG"/>
          </a:p>
        </p:txBody>
      </p:sp>
    </p:spTree>
    <p:extLst>
      <p:ext uri="{BB962C8B-B14F-4D97-AF65-F5344CB8AC3E}">
        <p14:creationId xmlns:p14="http://schemas.microsoft.com/office/powerpoint/2010/main" val="1290187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172215" rtl="0" eaLnBrk="1" fontAlgn="auto" latinLnBrk="0" hangingPunct="1">
              <a:lnSpc>
                <a:spcPct val="100000"/>
              </a:lnSpc>
              <a:spcBef>
                <a:spcPts val="0"/>
              </a:spcBef>
              <a:spcAft>
                <a:spcPts val="0"/>
              </a:spcAft>
              <a:buClrTx/>
              <a:buSzTx/>
              <a:buFontTx/>
              <a:buNone/>
              <a:tabLst/>
              <a:defRPr/>
            </a:pPr>
            <a:r>
              <a:rPr lang="en-US" dirty="0" smtClean="0"/>
              <a:t>IDF curve from </a:t>
            </a:r>
            <a:r>
              <a:rPr lang="en-SG" dirty="0" smtClean="0">
                <a:hlinkClick r:id="rId3"/>
              </a:rPr>
              <a:t>https://www.pub.gov.sg/Lists/AppendicesDrawings/Attachments/5/app2.pdf</a:t>
            </a:r>
            <a:endParaRPr lang="en-SG" dirty="0" smtClean="0"/>
          </a:p>
          <a:p>
            <a:r>
              <a:rPr lang="en-US" dirty="0" smtClean="0"/>
              <a:t>If</a:t>
            </a:r>
            <a:r>
              <a:rPr lang="en-US" baseline="0" dirty="0" smtClean="0"/>
              <a:t> we take a look at rainfall of duration 3 hours, we see that an event with 2 year return period has an intensity of 30mm/hr. Rainfall events with higher intensity corresponds to higher return periods as they are less likely to occur. The IDF curves thus marked the beginnings of design storms which are critical events of given intensity, duration, and return period, used to test the endurance of hydraulic systems. Until today, design storms remain an essential part of the design of urban drainage systems.</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6</a:t>
            </a:fld>
            <a:endParaRPr lang="en-SG"/>
          </a:p>
        </p:txBody>
      </p:sp>
    </p:spTree>
    <p:extLst>
      <p:ext uri="{BB962C8B-B14F-4D97-AF65-F5344CB8AC3E}">
        <p14:creationId xmlns:p14="http://schemas.microsoft.com/office/powerpoint/2010/main" val="495221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Optimization, emphasize they all use design storms</a:t>
            </a:r>
          </a:p>
          <a:p>
            <a:r>
              <a:rPr lang="en-US" dirty="0" smtClean="0"/>
              <a:t>To allow problem formulation</a:t>
            </a:r>
            <a:r>
              <a:rPr lang="en-US" baseline="0" dirty="0" smtClean="0"/>
              <a:t> to take on a specific structure that can be solved by such optimization techniques, oversimplification, neglecting time of peak flows or assuming rainfall is uniformly distributed across time</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7</a:t>
            </a:fld>
            <a:endParaRPr lang="en-SG"/>
          </a:p>
        </p:txBody>
      </p:sp>
    </p:spTree>
    <p:extLst>
      <p:ext uri="{BB962C8B-B14F-4D97-AF65-F5344CB8AC3E}">
        <p14:creationId xmlns:p14="http://schemas.microsoft.com/office/powerpoint/2010/main" val="495221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8</a:t>
            </a:fld>
            <a:endParaRPr lang="en-SG"/>
          </a:p>
        </p:txBody>
      </p:sp>
    </p:spTree>
    <p:extLst>
      <p:ext uri="{BB962C8B-B14F-4D97-AF65-F5344CB8AC3E}">
        <p14:creationId xmlns:p14="http://schemas.microsoft.com/office/powerpoint/2010/main" val="935835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Veolia</a:t>
            </a:r>
          </a:p>
          <a:p>
            <a:r>
              <a:rPr lang="en-US" dirty="0" smtClean="0"/>
              <a:t>GUI</a:t>
            </a:r>
            <a:endParaRPr lang="en-SG" dirty="0"/>
          </a:p>
        </p:txBody>
      </p:sp>
      <p:sp>
        <p:nvSpPr>
          <p:cNvPr id="4" name="Slide Number Placeholder 3"/>
          <p:cNvSpPr>
            <a:spLocks noGrp="1"/>
          </p:cNvSpPr>
          <p:nvPr>
            <p:ph type="sldNum" sz="quarter" idx="10"/>
          </p:nvPr>
        </p:nvSpPr>
        <p:spPr/>
        <p:txBody>
          <a:bodyPr/>
          <a:lstStyle/>
          <a:p>
            <a:fld id="{4D766103-7CC8-4498-A78C-452B4E9888B4}" type="slidenum">
              <a:rPr lang="en-SG" smtClean="0"/>
              <a:t>9</a:t>
            </a:fld>
            <a:endParaRPr lang="en-SG"/>
          </a:p>
        </p:txBody>
      </p:sp>
    </p:spTree>
    <p:extLst>
      <p:ext uri="{BB962C8B-B14F-4D97-AF65-F5344CB8AC3E}">
        <p14:creationId xmlns:p14="http://schemas.microsoft.com/office/powerpoint/2010/main" val="530286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1"/>
            <a:ext cx="10361851" cy="1470366"/>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86106" indent="0" algn="ctr">
              <a:buNone/>
              <a:defRPr>
                <a:solidFill>
                  <a:schemeClr val="tx1">
                    <a:tint val="75000"/>
                  </a:schemeClr>
                </a:solidFill>
              </a:defRPr>
            </a:lvl2pPr>
            <a:lvl3pPr marL="1172215" indent="0" algn="ctr">
              <a:buNone/>
              <a:defRPr>
                <a:solidFill>
                  <a:schemeClr val="tx1">
                    <a:tint val="75000"/>
                  </a:schemeClr>
                </a:solidFill>
              </a:defRPr>
            </a:lvl3pPr>
            <a:lvl4pPr marL="1758321" indent="0" algn="ctr">
              <a:buNone/>
              <a:defRPr>
                <a:solidFill>
                  <a:schemeClr val="tx1">
                    <a:tint val="75000"/>
                  </a:schemeClr>
                </a:solidFill>
              </a:defRPr>
            </a:lvl4pPr>
            <a:lvl5pPr marL="2344428" indent="0" algn="ctr">
              <a:buNone/>
              <a:defRPr>
                <a:solidFill>
                  <a:schemeClr val="tx1">
                    <a:tint val="75000"/>
                  </a:schemeClr>
                </a:solidFill>
              </a:defRPr>
            </a:lvl5pPr>
            <a:lvl6pPr marL="2930535" indent="0" algn="ctr">
              <a:buNone/>
              <a:defRPr>
                <a:solidFill>
                  <a:schemeClr val="tx1">
                    <a:tint val="75000"/>
                  </a:schemeClr>
                </a:solidFill>
              </a:defRPr>
            </a:lvl6pPr>
            <a:lvl7pPr marL="3516641" indent="0" algn="ctr">
              <a:buNone/>
              <a:defRPr>
                <a:solidFill>
                  <a:schemeClr val="tx1">
                    <a:tint val="75000"/>
                  </a:schemeClr>
                </a:solidFill>
              </a:defRPr>
            </a:lvl7pPr>
            <a:lvl8pPr marL="4102749" indent="0" algn="ctr">
              <a:buNone/>
              <a:defRPr>
                <a:solidFill>
                  <a:schemeClr val="tx1">
                    <a:tint val="75000"/>
                  </a:schemeClr>
                </a:solidFill>
              </a:defRPr>
            </a:lvl8pPr>
            <a:lvl9pPr marL="46888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D2B676-0D2E-42C7-B4B3-EA47257EAA6B}" type="datetime1">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756A9-4FB8-4685-85D7-C247C254EE67}" type="datetime1">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2" y="274703"/>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6DFC73-AE40-43BA-AA6F-7EE249241AEA}" type="datetime1">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794"/>
            <a:ext cx="10971372" cy="1143265"/>
          </a:xfrm>
        </p:spPr>
        <p:txBody>
          <a:bodyPr/>
          <a:lstStyle>
            <a:lvl1pPr algn="l">
              <a:defRPr sz="40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13D0BB3-EDF8-45D4-8EF8-A07359D5B58F}" type="datetime1">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2"/>
            <a:ext cx="10361851" cy="1362390"/>
          </a:xfrm>
        </p:spPr>
        <p:txBody>
          <a:bodyPr anchor="t"/>
          <a:lstStyle>
            <a:lvl1pPr algn="l">
              <a:defRPr sz="5100" b="1" cap="all"/>
            </a:lvl1pPr>
          </a:lstStyle>
          <a:p>
            <a:r>
              <a:rPr lang="en-US" smtClean="0"/>
              <a:t>Click to edit Master title style</a:t>
            </a:r>
            <a:endParaRPr lang="en-US"/>
          </a:p>
        </p:txBody>
      </p:sp>
      <p:sp>
        <p:nvSpPr>
          <p:cNvPr id="3" name="Text Placeholder 2"/>
          <p:cNvSpPr>
            <a:spLocks noGrp="1"/>
          </p:cNvSpPr>
          <p:nvPr>
            <p:ph type="body" idx="1"/>
          </p:nvPr>
        </p:nvSpPr>
        <p:spPr>
          <a:xfrm>
            <a:off x="962960" y="2907386"/>
            <a:ext cx="10361851" cy="1500535"/>
          </a:xfrm>
        </p:spPr>
        <p:txBody>
          <a:bodyPr anchor="b"/>
          <a:lstStyle>
            <a:lvl1pPr marL="0" indent="0">
              <a:buNone/>
              <a:defRPr sz="2600">
                <a:solidFill>
                  <a:schemeClr val="tx1">
                    <a:tint val="75000"/>
                  </a:schemeClr>
                </a:solidFill>
              </a:defRPr>
            </a:lvl1pPr>
            <a:lvl2pPr marL="586106" indent="0">
              <a:buNone/>
              <a:defRPr sz="2300">
                <a:solidFill>
                  <a:schemeClr val="tx1">
                    <a:tint val="75000"/>
                  </a:schemeClr>
                </a:solidFill>
              </a:defRPr>
            </a:lvl2pPr>
            <a:lvl3pPr marL="1172215" indent="0">
              <a:buNone/>
              <a:defRPr sz="2100">
                <a:solidFill>
                  <a:schemeClr val="tx1">
                    <a:tint val="75000"/>
                  </a:schemeClr>
                </a:solidFill>
              </a:defRPr>
            </a:lvl3pPr>
            <a:lvl4pPr marL="1758321" indent="0">
              <a:buNone/>
              <a:defRPr sz="1800">
                <a:solidFill>
                  <a:schemeClr val="tx1">
                    <a:tint val="75000"/>
                  </a:schemeClr>
                </a:solidFill>
              </a:defRPr>
            </a:lvl4pPr>
            <a:lvl5pPr marL="2344428" indent="0">
              <a:buNone/>
              <a:defRPr sz="1800">
                <a:solidFill>
                  <a:schemeClr val="tx1">
                    <a:tint val="75000"/>
                  </a:schemeClr>
                </a:solidFill>
              </a:defRPr>
            </a:lvl5pPr>
            <a:lvl6pPr marL="2930535" indent="0">
              <a:buNone/>
              <a:defRPr sz="1800">
                <a:solidFill>
                  <a:schemeClr val="tx1">
                    <a:tint val="75000"/>
                  </a:schemeClr>
                </a:solidFill>
              </a:defRPr>
            </a:lvl6pPr>
            <a:lvl7pPr marL="3516641" indent="0">
              <a:buNone/>
              <a:defRPr sz="1800">
                <a:solidFill>
                  <a:schemeClr val="tx1">
                    <a:tint val="75000"/>
                  </a:schemeClr>
                </a:solidFill>
              </a:defRPr>
            </a:lvl7pPr>
            <a:lvl8pPr marL="4102749" indent="0">
              <a:buNone/>
              <a:defRPr sz="1800">
                <a:solidFill>
                  <a:schemeClr val="tx1">
                    <a:tint val="75000"/>
                  </a:schemeClr>
                </a:solidFill>
              </a:defRPr>
            </a:lvl8pPr>
            <a:lvl9pPr marL="4688856" indent="0">
              <a:buNone/>
              <a:defRPr sz="1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DDAC65-BC91-4BAE-95A4-9B695C4AFBF0}" type="datetime1">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2" y="1600573"/>
            <a:ext cx="5384099" cy="4527011"/>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3" y="1600573"/>
            <a:ext cx="5384099" cy="4527011"/>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3269D1-5F94-4D1B-9654-B910EC155698}" type="datetime1">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1" y="1535470"/>
            <a:ext cx="5386216" cy="639911"/>
          </a:xfrm>
        </p:spPr>
        <p:txBody>
          <a:bodyPr anchor="b"/>
          <a:lstStyle>
            <a:lvl1pPr marL="0" indent="0">
              <a:buNone/>
              <a:defRPr sz="3100" b="1"/>
            </a:lvl1pPr>
            <a:lvl2pPr marL="586106" indent="0">
              <a:buNone/>
              <a:defRPr sz="2600" b="1"/>
            </a:lvl2pPr>
            <a:lvl3pPr marL="1172215" indent="0">
              <a:buNone/>
              <a:defRPr sz="2300" b="1"/>
            </a:lvl3pPr>
            <a:lvl4pPr marL="1758321" indent="0">
              <a:buNone/>
              <a:defRPr sz="2100" b="1"/>
            </a:lvl4pPr>
            <a:lvl5pPr marL="2344428" indent="0">
              <a:buNone/>
              <a:defRPr sz="2100" b="1"/>
            </a:lvl5pPr>
            <a:lvl6pPr marL="2930535" indent="0">
              <a:buNone/>
              <a:defRPr sz="2100" b="1"/>
            </a:lvl6pPr>
            <a:lvl7pPr marL="3516641" indent="0">
              <a:buNone/>
              <a:defRPr sz="2100" b="1"/>
            </a:lvl7pPr>
            <a:lvl8pPr marL="4102749" indent="0">
              <a:buNone/>
              <a:defRPr sz="2100" b="1"/>
            </a:lvl8pPr>
            <a:lvl9pPr marL="4688856"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521" y="2175380"/>
            <a:ext cx="5386216" cy="3952203"/>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5" y="1535470"/>
            <a:ext cx="5388332" cy="639911"/>
          </a:xfrm>
        </p:spPr>
        <p:txBody>
          <a:bodyPr anchor="b"/>
          <a:lstStyle>
            <a:lvl1pPr marL="0" indent="0">
              <a:buNone/>
              <a:defRPr sz="3100" b="1"/>
            </a:lvl1pPr>
            <a:lvl2pPr marL="586106" indent="0">
              <a:buNone/>
              <a:defRPr sz="2600" b="1"/>
            </a:lvl2pPr>
            <a:lvl3pPr marL="1172215" indent="0">
              <a:buNone/>
              <a:defRPr sz="2300" b="1"/>
            </a:lvl3pPr>
            <a:lvl4pPr marL="1758321" indent="0">
              <a:buNone/>
              <a:defRPr sz="2100" b="1"/>
            </a:lvl4pPr>
            <a:lvl5pPr marL="2344428" indent="0">
              <a:buNone/>
              <a:defRPr sz="2100" b="1"/>
            </a:lvl5pPr>
            <a:lvl6pPr marL="2930535" indent="0">
              <a:buNone/>
              <a:defRPr sz="2100" b="1"/>
            </a:lvl6pPr>
            <a:lvl7pPr marL="3516641" indent="0">
              <a:buNone/>
              <a:defRPr sz="2100" b="1"/>
            </a:lvl7pPr>
            <a:lvl8pPr marL="4102749" indent="0">
              <a:buNone/>
              <a:defRPr sz="2100" b="1"/>
            </a:lvl8pPr>
            <a:lvl9pPr marL="4688856"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2565" y="2175380"/>
            <a:ext cx="5388332" cy="3952203"/>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BAFB58-2A94-4061-B100-472AD1B8E4FB}" type="datetime1">
              <a:rPr lang="en-US" smtClean="0"/>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D922BB-45A2-432E-BDC5-21CDC0F9FAA7}" type="datetime1">
              <a:rPr lang="en-US" smtClean="0"/>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D208B-D110-4F35-BA31-FB227C053696}" type="datetime1">
              <a:rPr lang="en-US" smtClean="0"/>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5" y="273113"/>
            <a:ext cx="4010562" cy="1162320"/>
          </a:xfrm>
        </p:spPr>
        <p:txBody>
          <a:bodyPr anchor="b"/>
          <a:lstStyle>
            <a:lvl1pPr algn="l">
              <a:defRPr sz="2600" b="1"/>
            </a:lvl1pPr>
          </a:lstStyle>
          <a:p>
            <a:r>
              <a:rPr lang="en-US" smtClean="0"/>
              <a:t>Click to edit Master title style</a:t>
            </a:r>
            <a:endParaRPr lang="en-US"/>
          </a:p>
        </p:txBody>
      </p:sp>
      <p:sp>
        <p:nvSpPr>
          <p:cNvPr id="3" name="Content Placeholder 2"/>
          <p:cNvSpPr>
            <a:spLocks noGrp="1"/>
          </p:cNvSpPr>
          <p:nvPr>
            <p:ph idx="1"/>
          </p:nvPr>
        </p:nvSpPr>
        <p:spPr>
          <a:xfrm>
            <a:off x="4766113" y="273115"/>
            <a:ext cx="6814779" cy="5854468"/>
          </a:xfrm>
        </p:spPr>
        <p:txBody>
          <a:bodyPr/>
          <a:lstStyle>
            <a:lvl1pPr>
              <a:defRPr sz="4100"/>
            </a:lvl1pPr>
            <a:lvl2pPr>
              <a:defRPr sz="3600"/>
            </a:lvl2pPr>
            <a:lvl3pPr>
              <a:defRPr sz="31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5" y="1435436"/>
            <a:ext cx="4010562" cy="4692149"/>
          </a:xfrm>
        </p:spPr>
        <p:txBody>
          <a:bodyPr/>
          <a:lstStyle>
            <a:lvl1pPr marL="0" indent="0">
              <a:buNone/>
              <a:defRPr sz="1800"/>
            </a:lvl1pPr>
            <a:lvl2pPr marL="586106" indent="0">
              <a:buNone/>
              <a:defRPr sz="1500"/>
            </a:lvl2pPr>
            <a:lvl3pPr marL="1172215" indent="0">
              <a:buNone/>
              <a:defRPr sz="1300"/>
            </a:lvl3pPr>
            <a:lvl4pPr marL="1758321" indent="0">
              <a:buNone/>
              <a:defRPr sz="1200"/>
            </a:lvl4pPr>
            <a:lvl5pPr marL="2344428" indent="0">
              <a:buNone/>
              <a:defRPr sz="1200"/>
            </a:lvl5pPr>
            <a:lvl6pPr marL="2930535" indent="0">
              <a:buNone/>
              <a:defRPr sz="1200"/>
            </a:lvl6pPr>
            <a:lvl7pPr marL="3516641" indent="0">
              <a:buNone/>
              <a:defRPr sz="1200"/>
            </a:lvl7pPr>
            <a:lvl8pPr marL="4102749" indent="0">
              <a:buNone/>
              <a:defRPr sz="1200"/>
            </a:lvl8pPr>
            <a:lvl9pPr marL="4688856"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90D2C-4BB4-4B0E-8B3B-42F4BA6013FF}" type="datetime1">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1"/>
            <a:ext cx="7314248" cy="566870"/>
          </a:xfrm>
        </p:spPr>
        <p:txBody>
          <a:bodyPr anchor="b"/>
          <a:lstStyle>
            <a:lvl1pPr algn="l">
              <a:defRPr sz="26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917"/>
            <a:ext cx="7314248" cy="4115753"/>
          </a:xfrm>
        </p:spPr>
        <p:txBody>
          <a:bodyPr/>
          <a:lstStyle>
            <a:lvl1pPr marL="0" indent="0">
              <a:buNone/>
              <a:defRPr sz="4100"/>
            </a:lvl1pPr>
            <a:lvl2pPr marL="586106" indent="0">
              <a:buNone/>
              <a:defRPr sz="3600"/>
            </a:lvl2pPr>
            <a:lvl3pPr marL="1172215" indent="0">
              <a:buNone/>
              <a:defRPr sz="3100"/>
            </a:lvl3pPr>
            <a:lvl4pPr marL="1758321" indent="0">
              <a:buNone/>
              <a:defRPr sz="2600"/>
            </a:lvl4pPr>
            <a:lvl5pPr marL="2344428" indent="0">
              <a:buNone/>
              <a:defRPr sz="2600"/>
            </a:lvl5pPr>
            <a:lvl6pPr marL="2930535" indent="0">
              <a:buNone/>
              <a:defRPr sz="2600"/>
            </a:lvl6pPr>
            <a:lvl7pPr marL="3516641" indent="0">
              <a:buNone/>
              <a:defRPr sz="2600"/>
            </a:lvl7pPr>
            <a:lvl8pPr marL="4102749" indent="0">
              <a:buNone/>
              <a:defRPr sz="2600"/>
            </a:lvl8pPr>
            <a:lvl9pPr marL="4688856" indent="0">
              <a:buNone/>
              <a:defRPr sz="2600"/>
            </a:lvl9pPr>
          </a:lstStyle>
          <a:p>
            <a:endParaRPr lang="en-US"/>
          </a:p>
        </p:txBody>
      </p:sp>
      <p:sp>
        <p:nvSpPr>
          <p:cNvPr id="4" name="Text Placeholder 3"/>
          <p:cNvSpPr>
            <a:spLocks noGrp="1"/>
          </p:cNvSpPr>
          <p:nvPr>
            <p:ph type="body" sz="half" idx="2"/>
          </p:nvPr>
        </p:nvSpPr>
        <p:spPr>
          <a:xfrm>
            <a:off x="2389406" y="5368583"/>
            <a:ext cx="7314248" cy="805049"/>
          </a:xfrm>
        </p:spPr>
        <p:txBody>
          <a:bodyPr/>
          <a:lstStyle>
            <a:lvl1pPr marL="0" indent="0">
              <a:buNone/>
              <a:defRPr sz="1800"/>
            </a:lvl1pPr>
            <a:lvl2pPr marL="586106" indent="0">
              <a:buNone/>
              <a:defRPr sz="1500"/>
            </a:lvl2pPr>
            <a:lvl3pPr marL="1172215" indent="0">
              <a:buNone/>
              <a:defRPr sz="1300"/>
            </a:lvl3pPr>
            <a:lvl4pPr marL="1758321" indent="0">
              <a:buNone/>
              <a:defRPr sz="1200"/>
            </a:lvl4pPr>
            <a:lvl5pPr marL="2344428" indent="0">
              <a:buNone/>
              <a:defRPr sz="1200"/>
            </a:lvl5pPr>
            <a:lvl6pPr marL="2930535" indent="0">
              <a:buNone/>
              <a:defRPr sz="1200"/>
            </a:lvl6pPr>
            <a:lvl7pPr marL="3516641" indent="0">
              <a:buNone/>
              <a:defRPr sz="1200"/>
            </a:lvl7pPr>
            <a:lvl8pPr marL="4102749" indent="0">
              <a:buNone/>
              <a:defRPr sz="1200"/>
            </a:lvl8pPr>
            <a:lvl9pPr marL="4688856"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6E97ED-89BE-480F-A639-EF9154AD98C8}" type="datetime1">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4"/>
            <a:ext cx="10971372" cy="1143265"/>
          </a:xfrm>
          <a:prstGeom prst="rect">
            <a:avLst/>
          </a:prstGeom>
        </p:spPr>
        <p:txBody>
          <a:bodyPr vert="horz" lIns="117207" tIns="58603" rIns="117207" bIns="5860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521" y="1600573"/>
            <a:ext cx="10971372" cy="4527011"/>
          </a:xfrm>
          <a:prstGeom prst="rect">
            <a:avLst/>
          </a:prstGeom>
        </p:spPr>
        <p:txBody>
          <a:bodyPr vert="horz" lIns="117207" tIns="58603" rIns="117207" bIns="5860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521" y="6357823"/>
            <a:ext cx="2844430" cy="365210"/>
          </a:xfrm>
          <a:prstGeom prst="rect">
            <a:avLst/>
          </a:prstGeom>
        </p:spPr>
        <p:txBody>
          <a:bodyPr vert="horz" lIns="117207" tIns="58603" rIns="117207" bIns="58603" rtlCol="0" anchor="ctr"/>
          <a:lstStyle>
            <a:lvl1pPr algn="l">
              <a:defRPr sz="1500">
                <a:solidFill>
                  <a:schemeClr val="tx1">
                    <a:tint val="75000"/>
                  </a:schemeClr>
                </a:solidFill>
              </a:defRPr>
            </a:lvl1pPr>
          </a:lstStyle>
          <a:p>
            <a:fld id="{61A9A7E8-E71F-4F1D-8384-F1602B27ADFD}" type="datetime1">
              <a:rPr lang="en-US" smtClean="0"/>
              <a:t>8/9/2020</a:t>
            </a:fld>
            <a:endParaRPr lang="en-US"/>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17207" tIns="58603" rIns="117207" bIns="58603"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17207" tIns="58603" rIns="117207" bIns="58603" rtlCol="0" anchor="ctr"/>
          <a:lstStyle>
            <a:lvl1pPr algn="r">
              <a:defRPr sz="15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172215" rtl="0" eaLnBrk="1" latinLnBrk="0" hangingPunct="1">
        <a:spcBef>
          <a:spcPct val="0"/>
        </a:spcBef>
        <a:buNone/>
        <a:defRPr sz="5600" kern="1200">
          <a:solidFill>
            <a:schemeClr val="tx1"/>
          </a:solidFill>
          <a:latin typeface="+mj-lt"/>
          <a:ea typeface="+mj-ea"/>
          <a:cs typeface="+mj-cs"/>
        </a:defRPr>
      </a:lvl1pPr>
    </p:titleStyle>
    <p:bodyStyle>
      <a:lvl1pPr marL="439580" indent="-439580" algn="l" defTabSz="1172215"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423" indent="-366317" algn="l" defTabSz="1172215"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267" indent="-293054" algn="l" defTabSz="1172215"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374" indent="-293054" algn="l" defTabSz="1172215"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482" indent="-293054" algn="l" defTabSz="1172215"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588" indent="-293054" algn="l" defTabSz="1172215"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695" indent="-293054" algn="l" defTabSz="1172215"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802" indent="-293054" algn="l" defTabSz="1172215"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908" indent="-293054" algn="l" defTabSz="1172215"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en-US"/>
      </a:defPPr>
      <a:lvl1pPr marL="0" algn="l" defTabSz="1172215" rtl="0" eaLnBrk="1" latinLnBrk="0" hangingPunct="1">
        <a:defRPr sz="2300" kern="1200">
          <a:solidFill>
            <a:schemeClr val="tx1"/>
          </a:solidFill>
          <a:latin typeface="+mn-lt"/>
          <a:ea typeface="+mn-ea"/>
          <a:cs typeface="+mn-cs"/>
        </a:defRPr>
      </a:lvl1pPr>
      <a:lvl2pPr marL="586106" algn="l" defTabSz="1172215" rtl="0" eaLnBrk="1" latinLnBrk="0" hangingPunct="1">
        <a:defRPr sz="2300" kern="1200">
          <a:solidFill>
            <a:schemeClr val="tx1"/>
          </a:solidFill>
          <a:latin typeface="+mn-lt"/>
          <a:ea typeface="+mn-ea"/>
          <a:cs typeface="+mn-cs"/>
        </a:defRPr>
      </a:lvl2pPr>
      <a:lvl3pPr marL="1172215" algn="l" defTabSz="1172215" rtl="0" eaLnBrk="1" latinLnBrk="0" hangingPunct="1">
        <a:defRPr sz="2300" kern="1200">
          <a:solidFill>
            <a:schemeClr val="tx1"/>
          </a:solidFill>
          <a:latin typeface="+mn-lt"/>
          <a:ea typeface="+mn-ea"/>
          <a:cs typeface="+mn-cs"/>
        </a:defRPr>
      </a:lvl3pPr>
      <a:lvl4pPr marL="1758321" algn="l" defTabSz="1172215" rtl="0" eaLnBrk="1" latinLnBrk="0" hangingPunct="1">
        <a:defRPr sz="2300" kern="1200">
          <a:solidFill>
            <a:schemeClr val="tx1"/>
          </a:solidFill>
          <a:latin typeface="+mn-lt"/>
          <a:ea typeface="+mn-ea"/>
          <a:cs typeface="+mn-cs"/>
        </a:defRPr>
      </a:lvl4pPr>
      <a:lvl5pPr marL="2344428" algn="l" defTabSz="1172215" rtl="0" eaLnBrk="1" latinLnBrk="0" hangingPunct="1">
        <a:defRPr sz="2300" kern="1200">
          <a:solidFill>
            <a:schemeClr val="tx1"/>
          </a:solidFill>
          <a:latin typeface="+mn-lt"/>
          <a:ea typeface="+mn-ea"/>
          <a:cs typeface="+mn-cs"/>
        </a:defRPr>
      </a:lvl5pPr>
      <a:lvl6pPr marL="2930535" algn="l" defTabSz="1172215" rtl="0" eaLnBrk="1" latinLnBrk="0" hangingPunct="1">
        <a:defRPr sz="2300" kern="1200">
          <a:solidFill>
            <a:schemeClr val="tx1"/>
          </a:solidFill>
          <a:latin typeface="+mn-lt"/>
          <a:ea typeface="+mn-ea"/>
          <a:cs typeface="+mn-cs"/>
        </a:defRPr>
      </a:lvl6pPr>
      <a:lvl7pPr marL="3516641" algn="l" defTabSz="1172215" rtl="0" eaLnBrk="1" latinLnBrk="0" hangingPunct="1">
        <a:defRPr sz="2300" kern="1200">
          <a:solidFill>
            <a:schemeClr val="tx1"/>
          </a:solidFill>
          <a:latin typeface="+mn-lt"/>
          <a:ea typeface="+mn-ea"/>
          <a:cs typeface="+mn-cs"/>
        </a:defRPr>
      </a:lvl7pPr>
      <a:lvl8pPr marL="4102749" algn="l" defTabSz="1172215" rtl="0" eaLnBrk="1" latinLnBrk="0" hangingPunct="1">
        <a:defRPr sz="2300" kern="1200">
          <a:solidFill>
            <a:schemeClr val="tx1"/>
          </a:solidFill>
          <a:latin typeface="+mn-lt"/>
          <a:ea typeface="+mn-ea"/>
          <a:cs typeface="+mn-cs"/>
        </a:defRPr>
      </a:lvl8pPr>
      <a:lvl9pPr marL="4688856" algn="l" defTabSz="1172215"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mage result for stormwater infrastructure singapore"/>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b="6254"/>
          <a:stretch/>
        </p:blipFill>
        <p:spPr bwMode="auto">
          <a:xfrm>
            <a:off x="802800" y="288000"/>
            <a:ext cx="10591800" cy="557333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p:txBody>
          <a:bodyPr>
            <a:noAutofit/>
          </a:bodyPr>
          <a:lstStyle/>
          <a:p>
            <a:r>
              <a:rPr lang="en-US" sz="4000" dirty="0" smtClean="0"/>
              <a:t>Robust optimal design of urban drainage systems</a:t>
            </a:r>
            <a:endParaRPr lang="en-SG" sz="4000" dirty="0"/>
          </a:p>
        </p:txBody>
      </p:sp>
      <p:sp>
        <p:nvSpPr>
          <p:cNvPr id="4" name="Subtitle 3"/>
          <p:cNvSpPr>
            <a:spLocks noGrp="1"/>
          </p:cNvSpPr>
          <p:nvPr>
            <p:ph type="subTitle" idx="1"/>
          </p:nvPr>
        </p:nvSpPr>
        <p:spPr/>
        <p:txBody>
          <a:bodyPr>
            <a:normAutofit fontScale="47500" lnSpcReduction="20000"/>
          </a:bodyPr>
          <a:lstStyle/>
          <a:p>
            <a:r>
              <a:rPr lang="en-US" sz="4400" dirty="0">
                <a:solidFill>
                  <a:schemeClr val="tx1">
                    <a:lumMod val="75000"/>
                    <a:lumOff val="25000"/>
                  </a:schemeClr>
                </a:solidFill>
              </a:rPr>
              <a:t>Advisors: </a:t>
            </a:r>
          </a:p>
          <a:p>
            <a:r>
              <a:rPr lang="en-US" sz="4400" dirty="0" smtClean="0">
                <a:solidFill>
                  <a:schemeClr val="tx1">
                    <a:lumMod val="75000"/>
                    <a:lumOff val="25000"/>
                  </a:schemeClr>
                </a:solidFill>
              </a:rPr>
              <a:t>Assoc. </a:t>
            </a:r>
            <a:r>
              <a:rPr lang="en-US" sz="4400" dirty="0">
                <a:solidFill>
                  <a:schemeClr val="tx1">
                    <a:lumMod val="75000"/>
                    <a:lumOff val="25000"/>
                  </a:schemeClr>
                </a:solidFill>
              </a:rPr>
              <a:t>Prof. Stefano </a:t>
            </a:r>
            <a:r>
              <a:rPr lang="en-US" sz="4400" dirty="0" err="1">
                <a:solidFill>
                  <a:schemeClr val="tx1">
                    <a:lumMod val="75000"/>
                    <a:lumOff val="25000"/>
                  </a:schemeClr>
                </a:solidFill>
              </a:rPr>
              <a:t>Galelli</a:t>
            </a:r>
            <a:endParaRPr lang="en-US" sz="4400" dirty="0">
              <a:solidFill>
                <a:schemeClr val="tx1">
                  <a:lumMod val="75000"/>
                  <a:lumOff val="25000"/>
                </a:schemeClr>
              </a:solidFill>
            </a:endParaRPr>
          </a:p>
          <a:p>
            <a:r>
              <a:rPr lang="en-US" sz="4400" dirty="0">
                <a:solidFill>
                  <a:schemeClr val="tx1">
                    <a:lumMod val="75000"/>
                    <a:lumOff val="25000"/>
                  </a:schemeClr>
                </a:solidFill>
              </a:rPr>
              <a:t>Dr. Samira </a:t>
            </a:r>
            <a:r>
              <a:rPr lang="en-US" sz="4400" dirty="0" err="1">
                <a:solidFill>
                  <a:schemeClr val="tx1">
                    <a:lumMod val="75000"/>
                    <a:lumOff val="25000"/>
                  </a:schemeClr>
                </a:solidFill>
              </a:rPr>
              <a:t>Fazlollahi</a:t>
            </a:r>
            <a:endParaRPr lang="en-US" sz="4400" dirty="0">
              <a:solidFill>
                <a:schemeClr val="tx1">
                  <a:lumMod val="75000"/>
                  <a:lumOff val="25000"/>
                </a:schemeClr>
              </a:solidFill>
            </a:endParaRPr>
          </a:p>
          <a:p>
            <a:endParaRPr lang="en-US" sz="4400" dirty="0">
              <a:solidFill>
                <a:schemeClr val="tx1">
                  <a:lumMod val="75000"/>
                  <a:lumOff val="25000"/>
                </a:schemeClr>
              </a:solidFill>
            </a:endParaRPr>
          </a:p>
          <a:p>
            <a:r>
              <a:rPr lang="en-US" dirty="0" smtClean="0">
                <a:solidFill>
                  <a:schemeClr val="tx1">
                    <a:lumMod val="75000"/>
                    <a:lumOff val="25000"/>
                  </a:schemeClr>
                </a:solidFill>
              </a:rPr>
              <a:t>August 11, 2020</a:t>
            </a:r>
            <a:endParaRPr lang="en-US" dirty="0">
              <a:solidFill>
                <a:schemeClr val="tx1">
                  <a:lumMod val="75000"/>
                  <a:lumOff val="25000"/>
                </a:schemeClr>
              </a:solidFill>
            </a:endParaRPr>
          </a:p>
          <a:p>
            <a:endParaRPr lang="en-SG" dirty="0">
              <a:solidFill>
                <a:schemeClr val="tx1">
                  <a:lumMod val="75000"/>
                  <a:lumOff val="25000"/>
                </a:schemeClr>
              </a:solidFill>
            </a:endParaRPr>
          </a:p>
        </p:txBody>
      </p:sp>
      <p:pic>
        <p:nvPicPr>
          <p:cNvPr id="5" name="Picture 2" descr="Image result for sutd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5406" y="5990473"/>
            <a:ext cx="1973081" cy="7707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veolia logo"/>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9910412" y="5855443"/>
            <a:ext cx="1465905" cy="104079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410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SG" dirty="0"/>
          </a:p>
        </p:txBody>
      </p:sp>
      <p:sp>
        <p:nvSpPr>
          <p:cNvPr id="3" name="Content Placeholder 2"/>
          <p:cNvSpPr>
            <a:spLocks noGrp="1"/>
          </p:cNvSpPr>
          <p:nvPr>
            <p:ph idx="1"/>
          </p:nvPr>
        </p:nvSpPr>
        <p:spPr/>
        <p:txBody>
          <a:bodyPr>
            <a:normAutofit/>
          </a:bodyPr>
          <a:lstStyle/>
          <a:p>
            <a:r>
              <a:rPr lang="en-US" sz="2800" dirty="0" smtClean="0"/>
              <a:t>Do design storms yield robust urban drainage systems?</a:t>
            </a:r>
          </a:p>
          <a:p>
            <a:endParaRPr lang="en-US" sz="2800" dirty="0" smtClean="0"/>
          </a:p>
          <a:p>
            <a:r>
              <a:rPr lang="en-US" sz="2800" dirty="0" smtClean="0"/>
              <a:t>How can we design robust optimal urban drainage systems at large urban scales within reasonable computational requirements?</a:t>
            </a:r>
            <a:endParaRPr lang="en-SG"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Rectangle 4"/>
          <p:cNvSpPr/>
          <p:nvPr/>
        </p:nvSpPr>
        <p:spPr>
          <a:xfrm>
            <a:off x="608400" y="6120000"/>
            <a:ext cx="10134599" cy="369332"/>
          </a:xfrm>
          <a:prstGeom prst="rect">
            <a:avLst/>
          </a:prstGeom>
        </p:spPr>
        <p:txBody>
          <a:bodyPr wrap="square">
            <a:spAutoFit/>
          </a:bodyPr>
          <a:lstStyle/>
          <a:p>
            <a:pPr lvl="0"/>
            <a:r>
              <a:rPr lang="en-SG" sz="1800" dirty="0">
                <a:solidFill>
                  <a:prstClr val="black">
                    <a:lumMod val="50000"/>
                    <a:lumOff val="50000"/>
                  </a:prstClr>
                </a:solidFill>
              </a:rPr>
              <a:t>Robust drainage systems are solutions that </a:t>
            </a:r>
            <a:r>
              <a:rPr lang="en-SG" sz="1800" dirty="0" smtClean="0">
                <a:solidFill>
                  <a:prstClr val="black">
                    <a:lumMod val="50000"/>
                    <a:lumOff val="50000"/>
                  </a:prstClr>
                </a:solidFill>
              </a:rPr>
              <a:t>perform consistently </a:t>
            </a:r>
            <a:r>
              <a:rPr lang="en-SG" sz="1800" dirty="0">
                <a:solidFill>
                  <a:prstClr val="black">
                    <a:lumMod val="50000"/>
                    <a:lumOff val="50000"/>
                  </a:prstClr>
                </a:solidFill>
              </a:rPr>
              <a:t>under a broad range of rainfall events</a:t>
            </a:r>
            <a:endParaRPr lang="en-SG" sz="1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219047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09006" y="4407922"/>
            <a:ext cx="8991599" cy="1362390"/>
          </a:xfrm>
        </p:spPr>
        <p:txBody>
          <a:bodyPr>
            <a:normAutofit fontScale="90000"/>
          </a:bodyPr>
          <a:lstStyle/>
          <a:p>
            <a:r>
              <a:rPr lang="en-SG" sz="2700" dirty="0" smtClean="0"/>
              <a:t>Do </a:t>
            </a:r>
            <a:r>
              <a:rPr lang="en-SG" sz="2700" dirty="0"/>
              <a:t>design storms yield robust drainage systems? How rainfall </a:t>
            </a:r>
            <a:r>
              <a:rPr lang="en-SG" sz="2700" dirty="0" smtClean="0"/>
              <a:t>duration, intensity</a:t>
            </a:r>
            <a:r>
              <a:rPr lang="en-SG" sz="2700" dirty="0"/>
              <a:t>, </a:t>
            </a:r>
            <a:r>
              <a:rPr lang="en-SG" sz="2700" dirty="0" smtClean="0"/>
              <a:t/>
            </a:r>
            <a:br>
              <a:rPr lang="en-SG" sz="2700" dirty="0" smtClean="0"/>
            </a:br>
            <a:r>
              <a:rPr lang="en-SG" sz="2700" dirty="0" smtClean="0"/>
              <a:t>and </a:t>
            </a:r>
            <a:r>
              <a:rPr lang="en-SG" sz="2700" dirty="0"/>
              <a:t>profile can affect drainage </a:t>
            </a:r>
            <a:r>
              <a:rPr lang="en-SG" sz="2700" dirty="0" smtClean="0"/>
              <a:t>performance</a:t>
            </a:r>
            <a:br>
              <a:rPr lang="en-SG" sz="2700" dirty="0" smtClean="0"/>
            </a:br>
            <a:endParaRPr lang="en-SG"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cxnSp>
        <p:nvCxnSpPr>
          <p:cNvPr id="8" name="Straight Connector 7">
            <a:extLst>
              <a:ext uri="{FF2B5EF4-FFF2-40B4-BE49-F238E27FC236}">
                <a16:creationId xmlns:a16="http://schemas.microsoft.com/office/drawing/2014/main" xmlns="" id="{035AB9FC-C7AD-4FE8-8847-D5A4E6F85D89}"/>
              </a:ext>
            </a:extLst>
          </p:cNvPr>
          <p:cNvCxnSpPr>
            <a:cxnSpLocks/>
          </p:cNvCxnSpPr>
          <p:nvPr/>
        </p:nvCxnSpPr>
        <p:spPr>
          <a:xfrm>
            <a:off x="1980406" y="1600994"/>
            <a:ext cx="0" cy="3900945"/>
          </a:xfrm>
          <a:prstGeom prst="line">
            <a:avLst/>
          </a:prstGeom>
          <a:ln w="12700">
            <a:solidFill>
              <a:schemeClr val="accent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92420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4763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err="1"/>
              <a:t>Nhieu</a:t>
            </a:r>
            <a:r>
              <a:rPr lang="en-US" b="1" dirty="0"/>
              <a:t> </a:t>
            </a:r>
            <a:r>
              <a:rPr lang="en-US" b="1" dirty="0" err="1"/>
              <a:t>Loc-Thi</a:t>
            </a:r>
            <a:r>
              <a:rPr lang="en-US" b="1" dirty="0"/>
              <a:t> </a:t>
            </a:r>
            <a:r>
              <a:rPr lang="en-US" b="1" dirty="0" err="1"/>
              <a:t>Nghe</a:t>
            </a:r>
            <a:r>
              <a:rPr lang="en-US" b="1" dirty="0"/>
              <a:t> </a:t>
            </a:r>
            <a:r>
              <a:rPr lang="en-US" b="1" dirty="0" smtClean="0"/>
              <a:t>(NL-TN) Basin</a:t>
            </a:r>
            <a:endParaRPr lang="en-SG"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1611"/>
            <a:ext cx="11886407" cy="4999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5" name="Rectangle 4"/>
          <p:cNvSpPr/>
          <p:nvPr/>
        </p:nvSpPr>
        <p:spPr>
          <a:xfrm>
            <a:off x="608806" y="6244729"/>
            <a:ext cx="10134600" cy="461665"/>
          </a:xfrm>
          <a:prstGeom prst="rect">
            <a:avLst/>
          </a:prstGeom>
        </p:spPr>
        <p:txBody>
          <a:bodyPr wrap="square">
            <a:spAutoFit/>
          </a:bodyPr>
          <a:lstStyle/>
          <a:p>
            <a:pPr lvl="0"/>
            <a:r>
              <a:rPr lang="en-SG" sz="1200" dirty="0" err="1">
                <a:solidFill>
                  <a:schemeClr val="tx1">
                    <a:lumMod val="50000"/>
                    <a:lumOff val="50000"/>
                  </a:schemeClr>
                </a:solidFill>
              </a:rPr>
              <a:t>Loc</a:t>
            </a:r>
            <a:r>
              <a:rPr lang="en-SG" sz="1200" dirty="0">
                <a:solidFill>
                  <a:schemeClr val="tx1">
                    <a:lumMod val="50000"/>
                    <a:lumOff val="50000"/>
                  </a:schemeClr>
                </a:solidFill>
              </a:rPr>
              <a:t>, H. H., Babel, M. S., </a:t>
            </a:r>
            <a:r>
              <a:rPr lang="en-SG" sz="1200" dirty="0" err="1">
                <a:solidFill>
                  <a:schemeClr val="tx1">
                    <a:lumMod val="50000"/>
                    <a:lumOff val="50000"/>
                  </a:schemeClr>
                </a:solidFill>
              </a:rPr>
              <a:t>Weesakul</a:t>
            </a:r>
            <a:r>
              <a:rPr lang="en-SG" sz="1200" dirty="0">
                <a:solidFill>
                  <a:schemeClr val="tx1">
                    <a:lumMod val="50000"/>
                    <a:lumOff val="50000"/>
                  </a:schemeClr>
                </a:solidFill>
              </a:rPr>
              <a:t>, S., Irvine, K. N., &amp; </a:t>
            </a:r>
            <a:r>
              <a:rPr lang="en-SG" sz="1200" dirty="0" err="1">
                <a:solidFill>
                  <a:schemeClr val="tx1">
                    <a:lumMod val="50000"/>
                    <a:lumOff val="50000"/>
                  </a:schemeClr>
                </a:solidFill>
              </a:rPr>
              <a:t>Duyen</a:t>
            </a:r>
            <a:r>
              <a:rPr lang="en-SG" sz="1200" dirty="0">
                <a:solidFill>
                  <a:schemeClr val="tx1">
                    <a:lumMod val="50000"/>
                    <a:lumOff val="50000"/>
                  </a:schemeClr>
                </a:solidFill>
              </a:rPr>
              <a:t>, P. M. (2015). Exploratory Assessment of SUDS Feasibility in </a:t>
            </a:r>
            <a:r>
              <a:rPr lang="en-SG" sz="1200" dirty="0" err="1">
                <a:solidFill>
                  <a:schemeClr val="tx1">
                    <a:lumMod val="50000"/>
                    <a:lumOff val="50000"/>
                  </a:schemeClr>
                </a:solidFill>
              </a:rPr>
              <a:t>Nhieu</a:t>
            </a:r>
            <a:r>
              <a:rPr lang="en-SG" sz="1200" dirty="0">
                <a:solidFill>
                  <a:schemeClr val="tx1">
                    <a:lumMod val="50000"/>
                    <a:lumOff val="50000"/>
                  </a:schemeClr>
                </a:solidFill>
              </a:rPr>
              <a:t> </a:t>
            </a:r>
            <a:r>
              <a:rPr lang="en-SG" sz="1200" dirty="0" err="1">
                <a:solidFill>
                  <a:schemeClr val="tx1">
                    <a:lumMod val="50000"/>
                    <a:lumOff val="50000"/>
                  </a:schemeClr>
                </a:solidFill>
              </a:rPr>
              <a:t>Loc-Thi</a:t>
            </a:r>
            <a:r>
              <a:rPr lang="en-SG" sz="1200" dirty="0">
                <a:solidFill>
                  <a:schemeClr val="tx1">
                    <a:lumMod val="50000"/>
                    <a:lumOff val="50000"/>
                  </a:schemeClr>
                </a:solidFill>
              </a:rPr>
              <a:t> </a:t>
            </a:r>
            <a:r>
              <a:rPr lang="en-SG" sz="1200" dirty="0" err="1">
                <a:solidFill>
                  <a:schemeClr val="tx1">
                    <a:lumMod val="50000"/>
                    <a:lumOff val="50000"/>
                  </a:schemeClr>
                </a:solidFill>
              </a:rPr>
              <a:t>Nghe</a:t>
            </a:r>
            <a:r>
              <a:rPr lang="en-SG" sz="1200" dirty="0">
                <a:solidFill>
                  <a:schemeClr val="tx1">
                    <a:lumMod val="50000"/>
                    <a:lumOff val="50000"/>
                  </a:schemeClr>
                </a:solidFill>
              </a:rPr>
              <a:t> Basin, </a:t>
            </a:r>
            <a:r>
              <a:rPr lang="en-SG" sz="1200" dirty="0" err="1">
                <a:solidFill>
                  <a:schemeClr val="tx1">
                    <a:lumMod val="50000"/>
                    <a:lumOff val="50000"/>
                  </a:schemeClr>
                </a:solidFill>
              </a:rPr>
              <a:t>Ho</a:t>
            </a:r>
            <a:r>
              <a:rPr lang="en-SG" sz="1200" dirty="0">
                <a:solidFill>
                  <a:schemeClr val="tx1">
                    <a:lumMod val="50000"/>
                    <a:lumOff val="50000"/>
                  </a:schemeClr>
                </a:solidFill>
              </a:rPr>
              <a:t> Chi Minh City, Vietnam. </a:t>
            </a:r>
            <a:r>
              <a:rPr lang="en-SG" sz="1200" i="1" dirty="0">
                <a:solidFill>
                  <a:schemeClr val="tx1">
                    <a:lumMod val="50000"/>
                    <a:lumOff val="50000"/>
                  </a:schemeClr>
                </a:solidFill>
              </a:rPr>
              <a:t>International Journal of Environment and Climate Change</a:t>
            </a:r>
            <a:r>
              <a:rPr lang="en-SG" sz="1200" dirty="0">
                <a:solidFill>
                  <a:schemeClr val="tx1">
                    <a:lumMod val="50000"/>
                    <a:lumOff val="50000"/>
                  </a:schemeClr>
                </a:solidFill>
              </a:rPr>
              <a:t>, 91-103</a:t>
            </a:r>
            <a:r>
              <a:rPr lang="en-SG" sz="1200" dirty="0" smtClean="0">
                <a:solidFill>
                  <a:schemeClr val="tx1">
                    <a:lumMod val="50000"/>
                    <a:lumOff val="50000"/>
                  </a:schemeClr>
                </a:solidFill>
              </a:rPr>
              <a:t>.</a:t>
            </a:r>
            <a:endParaRPr lang="en-SG" sz="1200" dirty="0">
              <a:solidFill>
                <a:schemeClr val="tx1">
                  <a:lumMod val="50000"/>
                  <a:lumOff val="50000"/>
                </a:schemeClr>
              </a:solidFill>
              <a:cs typeface="Arial" panose="020B0604020202020204" pitchFamily="34" charset="0"/>
            </a:endParaRPr>
          </a:p>
        </p:txBody>
      </p:sp>
    </p:spTree>
    <p:extLst>
      <p:ext uri="{BB962C8B-B14F-4D97-AF65-F5344CB8AC3E}">
        <p14:creationId xmlns:p14="http://schemas.microsoft.com/office/powerpoint/2010/main" val="2296670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Precipitation for NL-TN Basin</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42579" y="1600200"/>
            <a:ext cx="8305255" cy="452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828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storm for NL-TN Basin</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Content Placeholder 8"/>
          <p:cNvPicPr>
            <a:picLocks noGrp="1"/>
          </p:cNvPicPr>
          <p:nvPr/>
        </p:nvPicPr>
        <p:blipFill rotWithShape="1">
          <a:blip r:embed="rId3">
            <a:extLst>
              <a:ext uri="{28A0092B-C50C-407E-A947-70E740481C1C}">
                <a14:useLocalDpi xmlns:a14="http://schemas.microsoft.com/office/drawing/2010/main" val="0"/>
              </a:ext>
            </a:extLst>
          </a:blip>
          <a:srcRect t="10068" b="6873"/>
          <a:stretch/>
        </p:blipFill>
        <p:spPr bwMode="auto">
          <a:xfrm>
            <a:off x="1980406" y="1677194"/>
            <a:ext cx="7920000" cy="4284000"/>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227806" y="1677194"/>
            <a:ext cx="1774525" cy="707886"/>
          </a:xfrm>
          <a:prstGeom prst="rect">
            <a:avLst/>
          </a:prstGeom>
          <a:noFill/>
        </p:spPr>
        <p:txBody>
          <a:bodyPr wrap="none" rtlCol="0">
            <a:spAutoFit/>
          </a:bodyPr>
          <a:lstStyle/>
          <a:p>
            <a:r>
              <a:rPr lang="en-US" sz="2000" dirty="0" smtClean="0">
                <a:solidFill>
                  <a:schemeClr val="bg2">
                    <a:lumMod val="50000"/>
                  </a:schemeClr>
                </a:solidFill>
              </a:rPr>
              <a:t>2-year 3 hours </a:t>
            </a:r>
          </a:p>
          <a:p>
            <a:r>
              <a:rPr lang="en-US" sz="2000" dirty="0" smtClean="0">
                <a:solidFill>
                  <a:schemeClr val="bg2">
                    <a:lumMod val="50000"/>
                  </a:schemeClr>
                </a:solidFill>
              </a:rPr>
              <a:t>design storm </a:t>
            </a:r>
            <a:endParaRPr lang="en-SG" sz="2000" dirty="0">
              <a:solidFill>
                <a:schemeClr val="bg2">
                  <a:lumMod val="50000"/>
                </a:schemeClr>
              </a:solidFill>
            </a:endParaRPr>
          </a:p>
        </p:txBody>
      </p:sp>
    </p:spTree>
    <p:extLst>
      <p:ext uri="{BB962C8B-B14F-4D97-AF65-F5344CB8AC3E}">
        <p14:creationId xmlns:p14="http://schemas.microsoft.com/office/powerpoint/2010/main" val="590347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framework</a:t>
            </a:r>
            <a:endParaRPr lang="en-S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2050" name="Rounded Rectangle 2049"/>
          <p:cNvSpPr/>
          <p:nvPr/>
        </p:nvSpPr>
        <p:spPr>
          <a:xfrm>
            <a:off x="823679" y="2362994"/>
            <a:ext cx="21336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I</a:t>
            </a:r>
            <a:r>
              <a:rPr lang="en-US" sz="2000" dirty="0" smtClean="0"/>
              <a:t>. Sensitivity Analysis</a:t>
            </a:r>
            <a:endParaRPr lang="en-SG" sz="2000" dirty="0"/>
          </a:p>
        </p:txBody>
      </p:sp>
      <p:sp>
        <p:nvSpPr>
          <p:cNvPr id="58" name="Rounded Rectangle 57"/>
          <p:cNvSpPr/>
          <p:nvPr/>
        </p:nvSpPr>
        <p:spPr>
          <a:xfrm>
            <a:off x="823678" y="5106194"/>
            <a:ext cx="2133601"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II. Simulation-optimization</a:t>
            </a:r>
            <a:endParaRPr lang="en-SG" sz="2000" dirty="0"/>
          </a:p>
        </p:txBody>
      </p:sp>
      <p:sp>
        <p:nvSpPr>
          <p:cNvPr id="59" name="Rounded Rectangle 58"/>
          <p:cNvSpPr/>
          <p:nvPr/>
        </p:nvSpPr>
        <p:spPr>
          <a:xfrm>
            <a:off x="9600406" y="2369650"/>
            <a:ext cx="21336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IV. Robustness Analysis</a:t>
            </a:r>
            <a:endParaRPr lang="en-SG" sz="2000" dirty="0"/>
          </a:p>
        </p:txBody>
      </p:sp>
      <p:sp>
        <p:nvSpPr>
          <p:cNvPr id="60" name="Rounded Rectangle 59"/>
          <p:cNvSpPr/>
          <p:nvPr/>
        </p:nvSpPr>
        <p:spPr>
          <a:xfrm>
            <a:off x="3885406" y="2362994"/>
            <a:ext cx="4753916" cy="36576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smtClean="0">
                <a:solidFill>
                  <a:schemeClr val="tx1"/>
                </a:solidFill>
              </a:rPr>
              <a:t>III. Statistical analysis and </a:t>
            </a:r>
          </a:p>
          <a:p>
            <a:pPr algn="ctr"/>
            <a:r>
              <a:rPr lang="en-US" sz="2000" dirty="0" smtClean="0">
                <a:solidFill>
                  <a:schemeClr val="tx1"/>
                </a:solidFill>
              </a:rPr>
              <a:t>simulation of rainfall events</a:t>
            </a:r>
            <a:endParaRPr lang="en-SG" sz="2000" dirty="0">
              <a:solidFill>
                <a:schemeClr val="tx1"/>
              </a:solidFill>
            </a:endParaRPr>
          </a:p>
        </p:txBody>
      </p:sp>
      <p:cxnSp>
        <p:nvCxnSpPr>
          <p:cNvPr id="2053" name="Straight Arrow Connector 2052"/>
          <p:cNvCxnSpPr>
            <a:stCxn id="2050" idx="2"/>
            <a:endCxn id="58" idx="0"/>
          </p:cNvCxnSpPr>
          <p:nvPr/>
        </p:nvCxnSpPr>
        <p:spPr>
          <a:xfrm>
            <a:off x="1890479" y="3277394"/>
            <a:ext cx="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2068" idx="2"/>
            <a:endCxn id="2050" idx="0"/>
          </p:cNvCxnSpPr>
          <p:nvPr/>
        </p:nvCxnSpPr>
        <p:spPr>
          <a:xfrm>
            <a:off x="1890478" y="1677194"/>
            <a:ext cx="1"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Straight Arrow Connector 2059"/>
          <p:cNvCxnSpPr>
            <a:stCxn id="59" idx="0"/>
            <a:endCxn id="62" idx="2"/>
          </p:cNvCxnSpPr>
          <p:nvPr/>
        </p:nvCxnSpPr>
        <p:spPr>
          <a:xfrm flipV="1">
            <a:off x="10667206" y="1655108"/>
            <a:ext cx="1" cy="71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1" name="TextBox 2060"/>
          <p:cNvSpPr txBox="1"/>
          <p:nvPr/>
        </p:nvSpPr>
        <p:spPr>
          <a:xfrm>
            <a:off x="5557882" y="1277084"/>
            <a:ext cx="1423788" cy="400110"/>
          </a:xfrm>
          <a:prstGeom prst="rect">
            <a:avLst/>
          </a:prstGeom>
          <a:noFill/>
        </p:spPr>
        <p:txBody>
          <a:bodyPr wrap="none" rtlCol="0">
            <a:spAutoFit/>
          </a:bodyPr>
          <a:lstStyle/>
          <a:p>
            <a:r>
              <a:rPr lang="en-US" sz="2000" dirty="0" smtClean="0"/>
              <a:t>Rainfall data</a:t>
            </a:r>
            <a:endParaRPr lang="en-SG" sz="2000" dirty="0"/>
          </a:p>
        </p:txBody>
      </p:sp>
      <p:cxnSp>
        <p:nvCxnSpPr>
          <p:cNvPr id="2063" name="Straight Arrow Connector 2062"/>
          <p:cNvCxnSpPr>
            <a:stCxn id="2061" idx="2"/>
            <a:endCxn id="60" idx="0"/>
          </p:cNvCxnSpPr>
          <p:nvPr/>
        </p:nvCxnSpPr>
        <p:spPr>
          <a:xfrm flipH="1">
            <a:off x="6262364" y="1677194"/>
            <a:ext cx="74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8" name="TextBox 2067"/>
          <p:cNvSpPr txBox="1"/>
          <p:nvPr/>
        </p:nvSpPr>
        <p:spPr>
          <a:xfrm>
            <a:off x="409944" y="1277084"/>
            <a:ext cx="2961067" cy="400110"/>
          </a:xfrm>
          <a:prstGeom prst="rect">
            <a:avLst/>
          </a:prstGeom>
          <a:noFill/>
        </p:spPr>
        <p:txBody>
          <a:bodyPr wrap="none" rtlCol="0">
            <a:spAutoFit/>
          </a:bodyPr>
          <a:lstStyle/>
          <a:p>
            <a:r>
              <a:rPr lang="en-US" sz="2000" dirty="0" smtClean="0"/>
              <a:t>Set of all decision variables</a:t>
            </a:r>
            <a:endParaRPr lang="en-SG" sz="2000" dirty="0"/>
          </a:p>
        </p:txBody>
      </p:sp>
      <p:sp>
        <p:nvSpPr>
          <p:cNvPr id="78" name="TextBox 77"/>
          <p:cNvSpPr txBox="1"/>
          <p:nvPr/>
        </p:nvSpPr>
        <p:spPr>
          <a:xfrm>
            <a:off x="532606" y="3675584"/>
            <a:ext cx="1524000" cy="923330"/>
          </a:xfrm>
          <a:prstGeom prst="rect">
            <a:avLst/>
          </a:prstGeom>
          <a:noFill/>
        </p:spPr>
        <p:txBody>
          <a:bodyPr wrap="square" rtlCol="0">
            <a:spAutoFit/>
          </a:bodyPr>
          <a:lstStyle/>
          <a:p>
            <a:r>
              <a:rPr lang="en-US" sz="1800" dirty="0" smtClean="0"/>
              <a:t>Reduced set of decision variables</a:t>
            </a:r>
            <a:endParaRPr lang="en-SG" sz="1800" dirty="0"/>
          </a:p>
        </p:txBody>
      </p:sp>
      <p:sp>
        <p:nvSpPr>
          <p:cNvPr id="2070" name="Rectangle 2069"/>
          <p:cNvSpPr/>
          <p:nvPr/>
        </p:nvSpPr>
        <p:spPr>
          <a:xfrm>
            <a:off x="3985248" y="3353594"/>
            <a:ext cx="21600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joint distribution of  rainfall intensity and duration using copula</a:t>
            </a:r>
            <a:endParaRPr lang="en-SG" sz="1600" dirty="0"/>
          </a:p>
        </p:txBody>
      </p:sp>
      <p:sp>
        <p:nvSpPr>
          <p:cNvPr id="81" name="Rectangle 80"/>
          <p:cNvSpPr/>
          <p:nvPr/>
        </p:nvSpPr>
        <p:spPr>
          <a:xfrm>
            <a:off x="6400006" y="3353594"/>
            <a:ext cx="2159021"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storm profile by Huff’s method </a:t>
            </a:r>
            <a:endParaRPr lang="en-SG" sz="1600" dirty="0"/>
          </a:p>
        </p:txBody>
      </p:sp>
      <p:sp>
        <p:nvSpPr>
          <p:cNvPr id="82" name="Rectangle 81"/>
          <p:cNvSpPr/>
          <p:nvPr/>
        </p:nvSpPr>
        <p:spPr>
          <a:xfrm>
            <a:off x="4650526" y="5201444"/>
            <a:ext cx="3238500" cy="7239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dirty="0" smtClean="0"/>
              <a:t>Simulation under different rainfall conditions</a:t>
            </a:r>
            <a:endParaRPr lang="en-SG" sz="1800" dirty="0"/>
          </a:p>
        </p:txBody>
      </p:sp>
      <p:cxnSp>
        <p:nvCxnSpPr>
          <p:cNvPr id="2077" name="Straight Arrow Connector 2076"/>
          <p:cNvCxnSpPr>
            <a:stCxn id="58" idx="3"/>
            <a:endCxn id="82" idx="1"/>
          </p:cNvCxnSpPr>
          <p:nvPr/>
        </p:nvCxnSpPr>
        <p:spPr>
          <a:xfrm>
            <a:off x="2957279" y="5563394"/>
            <a:ext cx="16932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703641" y="1254998"/>
            <a:ext cx="1927131" cy="400110"/>
          </a:xfrm>
          <a:prstGeom prst="rect">
            <a:avLst/>
          </a:prstGeom>
          <a:noFill/>
        </p:spPr>
        <p:txBody>
          <a:bodyPr wrap="none" rtlCol="0">
            <a:spAutoFit/>
          </a:bodyPr>
          <a:lstStyle/>
          <a:p>
            <a:r>
              <a:rPr lang="en-US" sz="2000" dirty="0" smtClean="0"/>
              <a:t>Robust solutions</a:t>
            </a:r>
            <a:endParaRPr lang="en-SG" sz="2000" dirty="0"/>
          </a:p>
        </p:txBody>
      </p:sp>
      <p:sp>
        <p:nvSpPr>
          <p:cNvPr id="64" name="TextBox 63"/>
          <p:cNvSpPr txBox="1"/>
          <p:nvPr/>
        </p:nvSpPr>
        <p:spPr>
          <a:xfrm>
            <a:off x="6247606" y="1655108"/>
            <a:ext cx="2819400" cy="646331"/>
          </a:xfrm>
          <a:prstGeom prst="rect">
            <a:avLst/>
          </a:prstGeom>
          <a:noFill/>
        </p:spPr>
        <p:txBody>
          <a:bodyPr wrap="square" rtlCol="0">
            <a:spAutoFit/>
          </a:bodyPr>
          <a:lstStyle/>
          <a:p>
            <a:r>
              <a:rPr lang="en-US" sz="1800" dirty="0" smtClean="0"/>
              <a:t>Rainfall events obtained from 10 years rainfall series</a:t>
            </a:r>
            <a:endParaRPr lang="en-SG" sz="1800" dirty="0"/>
          </a:p>
        </p:txBody>
      </p:sp>
      <p:cxnSp>
        <p:nvCxnSpPr>
          <p:cNvPr id="66" name="Elbow Connector 65"/>
          <p:cNvCxnSpPr>
            <a:stCxn id="82" idx="3"/>
            <a:endCxn id="59" idx="2"/>
          </p:cNvCxnSpPr>
          <p:nvPr/>
        </p:nvCxnSpPr>
        <p:spPr>
          <a:xfrm flipV="1">
            <a:off x="7889026" y="3284050"/>
            <a:ext cx="2778180" cy="22793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971133" y="4993263"/>
            <a:ext cx="1600073" cy="646331"/>
          </a:xfrm>
          <a:prstGeom prst="rect">
            <a:avLst/>
          </a:prstGeom>
          <a:noFill/>
        </p:spPr>
        <p:txBody>
          <a:bodyPr wrap="square" rtlCol="0">
            <a:spAutoFit/>
          </a:bodyPr>
          <a:lstStyle/>
          <a:p>
            <a:pPr algn="ctr"/>
            <a:r>
              <a:rPr lang="en-US" sz="1800" dirty="0" smtClean="0"/>
              <a:t>Pareto-efficient solutions</a:t>
            </a:r>
            <a:endParaRPr lang="en-SG" sz="1800" dirty="0"/>
          </a:p>
        </p:txBody>
      </p:sp>
      <p:cxnSp>
        <p:nvCxnSpPr>
          <p:cNvPr id="71" name="Elbow Connector 70"/>
          <p:cNvCxnSpPr>
            <a:stCxn id="2061" idx="1"/>
            <a:endCxn id="2050" idx="3"/>
          </p:cNvCxnSpPr>
          <p:nvPr/>
        </p:nvCxnSpPr>
        <p:spPr>
          <a:xfrm rot="10800000" flipV="1">
            <a:off x="2957280" y="1477138"/>
            <a:ext cx="2600603" cy="1343055"/>
          </a:xfrm>
          <a:prstGeom prst="bentConnector3">
            <a:avLst>
              <a:gd name="adj1" fmla="val 76194"/>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544006" y="1448594"/>
            <a:ext cx="1332000" cy="646331"/>
          </a:xfrm>
          <a:prstGeom prst="rect">
            <a:avLst/>
          </a:prstGeom>
          <a:noFill/>
        </p:spPr>
        <p:txBody>
          <a:bodyPr wrap="square" rtlCol="0">
            <a:spAutoFit/>
          </a:bodyPr>
          <a:lstStyle/>
          <a:p>
            <a:r>
              <a:rPr lang="en-US" sz="1800" dirty="0" smtClean="0"/>
              <a:t>Design storm</a:t>
            </a:r>
            <a:endParaRPr lang="en-SG" sz="1800" dirty="0"/>
          </a:p>
        </p:txBody>
      </p:sp>
      <p:sp>
        <p:nvSpPr>
          <p:cNvPr id="87" name="TextBox 86"/>
          <p:cNvSpPr txBox="1"/>
          <p:nvPr/>
        </p:nvSpPr>
        <p:spPr>
          <a:xfrm>
            <a:off x="8563122" y="4363065"/>
            <a:ext cx="2256484" cy="1200329"/>
          </a:xfrm>
          <a:prstGeom prst="rect">
            <a:avLst/>
          </a:prstGeom>
          <a:noFill/>
        </p:spPr>
        <p:txBody>
          <a:bodyPr wrap="square" rtlCol="0">
            <a:spAutoFit/>
          </a:bodyPr>
          <a:lstStyle/>
          <a:p>
            <a:pPr algn="ctr"/>
            <a:r>
              <a:rPr lang="en-US" sz="1800" dirty="0" smtClean="0"/>
              <a:t>Solutions’ performance under different rainfall conditions</a:t>
            </a:r>
            <a:endParaRPr lang="en-SG" sz="1800" dirty="0"/>
          </a:p>
        </p:txBody>
      </p:sp>
      <p:cxnSp>
        <p:nvCxnSpPr>
          <p:cNvPr id="105" name="Elbow Connector 104"/>
          <p:cNvCxnSpPr>
            <a:stCxn id="2070" idx="2"/>
            <a:endCxn id="82" idx="0"/>
          </p:cNvCxnSpPr>
          <p:nvPr/>
        </p:nvCxnSpPr>
        <p:spPr>
          <a:xfrm rot="16200000" flipH="1">
            <a:off x="5315087" y="4246755"/>
            <a:ext cx="704850" cy="12045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3" name="Elbow Connector 2082"/>
          <p:cNvCxnSpPr>
            <a:stCxn id="81" idx="2"/>
            <a:endCxn id="82" idx="0"/>
          </p:cNvCxnSpPr>
          <p:nvPr/>
        </p:nvCxnSpPr>
        <p:spPr>
          <a:xfrm rot="5400000">
            <a:off x="6522222" y="4244149"/>
            <a:ext cx="704850" cy="12097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876006" y="4584462"/>
            <a:ext cx="2844808" cy="338554"/>
          </a:xfrm>
          <a:prstGeom prst="rect">
            <a:avLst/>
          </a:prstGeom>
          <a:noFill/>
        </p:spPr>
        <p:txBody>
          <a:bodyPr wrap="square" rtlCol="0">
            <a:spAutoFit/>
          </a:bodyPr>
          <a:lstStyle/>
          <a:p>
            <a:pPr algn="ctr"/>
            <a:r>
              <a:rPr lang="en-US" sz="1600" dirty="0" smtClean="0"/>
              <a:t>Likelihood of rainfall events</a:t>
            </a:r>
            <a:endParaRPr lang="en-SG" sz="1600" dirty="0"/>
          </a:p>
        </p:txBody>
      </p:sp>
      <p:grpSp>
        <p:nvGrpSpPr>
          <p:cNvPr id="2108" name="Group 2107"/>
          <p:cNvGrpSpPr/>
          <p:nvPr/>
        </p:nvGrpSpPr>
        <p:grpSpPr>
          <a:xfrm>
            <a:off x="2658603" y="1477139"/>
            <a:ext cx="2899279" cy="3615063"/>
            <a:chOff x="2658603" y="1477139"/>
            <a:chExt cx="2899279" cy="3615063"/>
          </a:xfrm>
        </p:grpSpPr>
        <p:cxnSp>
          <p:nvCxnSpPr>
            <p:cNvPr id="77" name="Elbow Connector 76"/>
            <p:cNvCxnSpPr/>
            <p:nvPr/>
          </p:nvCxnSpPr>
          <p:spPr>
            <a:xfrm rot="5400000">
              <a:off x="1308273" y="2827470"/>
              <a:ext cx="3615062" cy="914401"/>
            </a:xfrm>
            <a:prstGeom prst="bentConnector3">
              <a:avLst>
                <a:gd name="adj1" fmla="val 8255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06" name="Straight Connector 2105"/>
            <p:cNvCxnSpPr>
              <a:stCxn id="2061" idx="1"/>
            </p:cNvCxnSpPr>
            <p:nvPr/>
          </p:nvCxnSpPr>
          <p:spPr>
            <a:xfrm flipH="1">
              <a:off x="3573005" y="1477139"/>
              <a:ext cx="1984877"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620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8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58" grpId="0" animBg="1"/>
      <p:bldP spid="59" grpId="0" animBg="1"/>
      <p:bldP spid="60" grpId="0" animBg="1"/>
      <p:bldP spid="2061" grpId="0"/>
      <p:bldP spid="2068" grpId="0"/>
      <p:bldP spid="78" grpId="0"/>
      <p:bldP spid="2070" grpId="0" animBg="1"/>
      <p:bldP spid="81" grpId="0" animBg="1"/>
      <p:bldP spid="82" grpId="0" animBg="1"/>
      <p:bldP spid="62" grpId="0"/>
      <p:bldP spid="64" grpId="0"/>
      <p:bldP spid="69" grpId="0"/>
      <p:bldP spid="119" grpId="0"/>
      <p:bldP spid="87" grpId="0"/>
      <p:bldP spid="1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framework</a:t>
            </a:r>
            <a:endParaRPr lang="en-S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2050" name="Rounded Rectangle 2049"/>
          <p:cNvSpPr/>
          <p:nvPr/>
        </p:nvSpPr>
        <p:spPr>
          <a:xfrm>
            <a:off x="823679" y="2362994"/>
            <a:ext cx="21336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I</a:t>
            </a:r>
            <a:r>
              <a:rPr lang="en-US" sz="2000" dirty="0" smtClean="0"/>
              <a:t>. Sensitivity Analysis</a:t>
            </a:r>
            <a:endParaRPr lang="en-SG" sz="2000" dirty="0"/>
          </a:p>
        </p:txBody>
      </p:sp>
      <p:sp>
        <p:nvSpPr>
          <p:cNvPr id="58" name="Rounded Rectangle 57"/>
          <p:cNvSpPr/>
          <p:nvPr/>
        </p:nvSpPr>
        <p:spPr>
          <a:xfrm>
            <a:off x="823678" y="5106194"/>
            <a:ext cx="2133601"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II. Simulation-optimization</a:t>
            </a:r>
            <a:endParaRPr lang="en-SG" sz="2000" dirty="0"/>
          </a:p>
        </p:txBody>
      </p:sp>
      <p:sp>
        <p:nvSpPr>
          <p:cNvPr id="59" name="Rounded Rectangle 58"/>
          <p:cNvSpPr/>
          <p:nvPr/>
        </p:nvSpPr>
        <p:spPr>
          <a:xfrm>
            <a:off x="9600406" y="2369650"/>
            <a:ext cx="21336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IV. Robustness Analysis</a:t>
            </a:r>
            <a:endParaRPr lang="en-SG" sz="2000" dirty="0"/>
          </a:p>
        </p:txBody>
      </p:sp>
      <p:sp>
        <p:nvSpPr>
          <p:cNvPr id="60" name="Rounded Rectangle 59"/>
          <p:cNvSpPr/>
          <p:nvPr/>
        </p:nvSpPr>
        <p:spPr>
          <a:xfrm>
            <a:off x="3885406" y="2362994"/>
            <a:ext cx="4753916" cy="36576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smtClean="0">
                <a:solidFill>
                  <a:schemeClr val="tx1"/>
                </a:solidFill>
              </a:rPr>
              <a:t>III. Statistical analysis and </a:t>
            </a:r>
          </a:p>
          <a:p>
            <a:pPr algn="ctr"/>
            <a:r>
              <a:rPr lang="en-US" sz="2000" dirty="0" smtClean="0">
                <a:solidFill>
                  <a:schemeClr val="tx1"/>
                </a:solidFill>
              </a:rPr>
              <a:t>simulation of rainfall events</a:t>
            </a:r>
            <a:endParaRPr lang="en-SG" sz="2000" dirty="0">
              <a:solidFill>
                <a:schemeClr val="tx1"/>
              </a:solidFill>
            </a:endParaRPr>
          </a:p>
        </p:txBody>
      </p:sp>
      <p:cxnSp>
        <p:nvCxnSpPr>
          <p:cNvPr id="2053" name="Straight Arrow Connector 2052"/>
          <p:cNvCxnSpPr>
            <a:stCxn id="2050" idx="2"/>
            <a:endCxn id="58" idx="0"/>
          </p:cNvCxnSpPr>
          <p:nvPr/>
        </p:nvCxnSpPr>
        <p:spPr>
          <a:xfrm>
            <a:off x="1890479" y="3277394"/>
            <a:ext cx="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2068" idx="2"/>
            <a:endCxn id="2050" idx="0"/>
          </p:cNvCxnSpPr>
          <p:nvPr/>
        </p:nvCxnSpPr>
        <p:spPr>
          <a:xfrm>
            <a:off x="1890478" y="1677194"/>
            <a:ext cx="1"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Straight Arrow Connector 2059"/>
          <p:cNvCxnSpPr>
            <a:stCxn id="59" idx="0"/>
            <a:endCxn id="62" idx="2"/>
          </p:cNvCxnSpPr>
          <p:nvPr/>
        </p:nvCxnSpPr>
        <p:spPr>
          <a:xfrm flipV="1">
            <a:off x="10667206" y="1655108"/>
            <a:ext cx="1" cy="71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1" name="TextBox 2060"/>
          <p:cNvSpPr txBox="1"/>
          <p:nvPr/>
        </p:nvSpPr>
        <p:spPr>
          <a:xfrm>
            <a:off x="5557882" y="1277084"/>
            <a:ext cx="1423788" cy="400110"/>
          </a:xfrm>
          <a:prstGeom prst="rect">
            <a:avLst/>
          </a:prstGeom>
          <a:noFill/>
        </p:spPr>
        <p:txBody>
          <a:bodyPr wrap="none" rtlCol="0">
            <a:spAutoFit/>
          </a:bodyPr>
          <a:lstStyle/>
          <a:p>
            <a:r>
              <a:rPr lang="en-US" sz="2000" dirty="0" smtClean="0"/>
              <a:t>Rainfall data</a:t>
            </a:r>
            <a:endParaRPr lang="en-SG" sz="2000" dirty="0"/>
          </a:p>
        </p:txBody>
      </p:sp>
      <p:cxnSp>
        <p:nvCxnSpPr>
          <p:cNvPr id="2063" name="Straight Arrow Connector 2062"/>
          <p:cNvCxnSpPr>
            <a:stCxn id="2061" idx="2"/>
            <a:endCxn id="60" idx="0"/>
          </p:cNvCxnSpPr>
          <p:nvPr/>
        </p:nvCxnSpPr>
        <p:spPr>
          <a:xfrm flipH="1">
            <a:off x="6262364" y="1677194"/>
            <a:ext cx="74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8" name="TextBox 2067"/>
          <p:cNvSpPr txBox="1"/>
          <p:nvPr/>
        </p:nvSpPr>
        <p:spPr>
          <a:xfrm>
            <a:off x="409944" y="1277084"/>
            <a:ext cx="2961067" cy="400110"/>
          </a:xfrm>
          <a:prstGeom prst="rect">
            <a:avLst/>
          </a:prstGeom>
          <a:noFill/>
        </p:spPr>
        <p:txBody>
          <a:bodyPr wrap="none" rtlCol="0">
            <a:spAutoFit/>
          </a:bodyPr>
          <a:lstStyle/>
          <a:p>
            <a:r>
              <a:rPr lang="en-US" sz="2000" dirty="0" smtClean="0"/>
              <a:t>Set of all decision variables</a:t>
            </a:r>
            <a:endParaRPr lang="en-SG" sz="2000" dirty="0"/>
          </a:p>
        </p:txBody>
      </p:sp>
      <p:sp>
        <p:nvSpPr>
          <p:cNvPr id="78" name="TextBox 77"/>
          <p:cNvSpPr txBox="1"/>
          <p:nvPr/>
        </p:nvSpPr>
        <p:spPr>
          <a:xfrm>
            <a:off x="532606" y="3675584"/>
            <a:ext cx="1524000" cy="923330"/>
          </a:xfrm>
          <a:prstGeom prst="rect">
            <a:avLst/>
          </a:prstGeom>
          <a:noFill/>
        </p:spPr>
        <p:txBody>
          <a:bodyPr wrap="square" rtlCol="0">
            <a:spAutoFit/>
          </a:bodyPr>
          <a:lstStyle/>
          <a:p>
            <a:r>
              <a:rPr lang="en-US" sz="1800" dirty="0" smtClean="0"/>
              <a:t>Reduced set of decision variables</a:t>
            </a:r>
            <a:endParaRPr lang="en-SG" sz="1800" dirty="0"/>
          </a:p>
        </p:txBody>
      </p:sp>
      <p:sp>
        <p:nvSpPr>
          <p:cNvPr id="2070" name="Rectangle 2069"/>
          <p:cNvSpPr/>
          <p:nvPr/>
        </p:nvSpPr>
        <p:spPr>
          <a:xfrm>
            <a:off x="3985248" y="3353594"/>
            <a:ext cx="21600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joint distribution of  rainfall intensity and duration using copula</a:t>
            </a:r>
            <a:endParaRPr lang="en-SG" sz="1600" dirty="0"/>
          </a:p>
        </p:txBody>
      </p:sp>
      <p:sp>
        <p:nvSpPr>
          <p:cNvPr id="81" name="Rectangle 80"/>
          <p:cNvSpPr/>
          <p:nvPr/>
        </p:nvSpPr>
        <p:spPr>
          <a:xfrm>
            <a:off x="6400006" y="3353594"/>
            <a:ext cx="2159021"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storm profile by Huff’s method </a:t>
            </a:r>
            <a:endParaRPr lang="en-SG" sz="1600" dirty="0"/>
          </a:p>
        </p:txBody>
      </p:sp>
      <p:sp>
        <p:nvSpPr>
          <p:cNvPr id="82" name="Rectangle 81"/>
          <p:cNvSpPr/>
          <p:nvPr/>
        </p:nvSpPr>
        <p:spPr>
          <a:xfrm>
            <a:off x="4650526" y="5201444"/>
            <a:ext cx="3238500" cy="7239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dirty="0" smtClean="0"/>
              <a:t>Simulation under different rainfall conditions</a:t>
            </a:r>
            <a:endParaRPr lang="en-SG" sz="1800" dirty="0"/>
          </a:p>
        </p:txBody>
      </p:sp>
      <p:cxnSp>
        <p:nvCxnSpPr>
          <p:cNvPr id="2077" name="Straight Arrow Connector 2076"/>
          <p:cNvCxnSpPr>
            <a:stCxn id="58" idx="3"/>
            <a:endCxn id="82" idx="1"/>
          </p:cNvCxnSpPr>
          <p:nvPr/>
        </p:nvCxnSpPr>
        <p:spPr>
          <a:xfrm>
            <a:off x="2957279" y="5563394"/>
            <a:ext cx="16932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703641" y="1254998"/>
            <a:ext cx="1927131" cy="400110"/>
          </a:xfrm>
          <a:prstGeom prst="rect">
            <a:avLst/>
          </a:prstGeom>
          <a:noFill/>
        </p:spPr>
        <p:txBody>
          <a:bodyPr wrap="none" rtlCol="0">
            <a:spAutoFit/>
          </a:bodyPr>
          <a:lstStyle/>
          <a:p>
            <a:r>
              <a:rPr lang="en-US" sz="2000" dirty="0" smtClean="0"/>
              <a:t>Robust solutions</a:t>
            </a:r>
            <a:endParaRPr lang="en-SG" sz="2000" dirty="0"/>
          </a:p>
        </p:txBody>
      </p:sp>
      <p:sp>
        <p:nvSpPr>
          <p:cNvPr id="64" name="TextBox 63"/>
          <p:cNvSpPr txBox="1"/>
          <p:nvPr/>
        </p:nvSpPr>
        <p:spPr>
          <a:xfrm>
            <a:off x="6247606" y="1655108"/>
            <a:ext cx="2819400" cy="646331"/>
          </a:xfrm>
          <a:prstGeom prst="rect">
            <a:avLst/>
          </a:prstGeom>
          <a:noFill/>
        </p:spPr>
        <p:txBody>
          <a:bodyPr wrap="square" rtlCol="0">
            <a:spAutoFit/>
          </a:bodyPr>
          <a:lstStyle/>
          <a:p>
            <a:r>
              <a:rPr lang="en-US" sz="1800" dirty="0" smtClean="0"/>
              <a:t>Rainfall events obtained from 10 years rainfall series</a:t>
            </a:r>
            <a:endParaRPr lang="en-SG" sz="1800" dirty="0"/>
          </a:p>
        </p:txBody>
      </p:sp>
      <p:cxnSp>
        <p:nvCxnSpPr>
          <p:cNvPr id="66" name="Elbow Connector 65"/>
          <p:cNvCxnSpPr>
            <a:stCxn id="82" idx="3"/>
            <a:endCxn id="59" idx="2"/>
          </p:cNvCxnSpPr>
          <p:nvPr/>
        </p:nvCxnSpPr>
        <p:spPr>
          <a:xfrm flipV="1">
            <a:off x="7889026" y="3284050"/>
            <a:ext cx="2778180" cy="22793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971133" y="4993263"/>
            <a:ext cx="1600073" cy="646331"/>
          </a:xfrm>
          <a:prstGeom prst="rect">
            <a:avLst/>
          </a:prstGeom>
          <a:noFill/>
        </p:spPr>
        <p:txBody>
          <a:bodyPr wrap="square" rtlCol="0">
            <a:spAutoFit/>
          </a:bodyPr>
          <a:lstStyle/>
          <a:p>
            <a:pPr algn="ctr"/>
            <a:r>
              <a:rPr lang="en-US" sz="1800" dirty="0" smtClean="0"/>
              <a:t>Pareto-efficient solutions</a:t>
            </a:r>
            <a:endParaRPr lang="en-SG" sz="1800" dirty="0"/>
          </a:p>
        </p:txBody>
      </p:sp>
      <p:cxnSp>
        <p:nvCxnSpPr>
          <p:cNvPr id="71" name="Elbow Connector 70"/>
          <p:cNvCxnSpPr>
            <a:stCxn id="2061" idx="1"/>
            <a:endCxn id="2050" idx="3"/>
          </p:cNvCxnSpPr>
          <p:nvPr/>
        </p:nvCxnSpPr>
        <p:spPr>
          <a:xfrm rot="10800000" flipV="1">
            <a:off x="2957280" y="1477138"/>
            <a:ext cx="2600603" cy="1343055"/>
          </a:xfrm>
          <a:prstGeom prst="bentConnector3">
            <a:avLst>
              <a:gd name="adj1" fmla="val 76194"/>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544006" y="1448594"/>
            <a:ext cx="1332000" cy="646331"/>
          </a:xfrm>
          <a:prstGeom prst="rect">
            <a:avLst/>
          </a:prstGeom>
          <a:noFill/>
        </p:spPr>
        <p:txBody>
          <a:bodyPr wrap="square" rtlCol="0">
            <a:spAutoFit/>
          </a:bodyPr>
          <a:lstStyle/>
          <a:p>
            <a:r>
              <a:rPr lang="en-US" sz="1800" dirty="0" smtClean="0"/>
              <a:t>Design storm</a:t>
            </a:r>
            <a:endParaRPr lang="en-SG" sz="1800" dirty="0"/>
          </a:p>
        </p:txBody>
      </p:sp>
      <p:sp>
        <p:nvSpPr>
          <p:cNvPr id="87" name="TextBox 86"/>
          <p:cNvSpPr txBox="1"/>
          <p:nvPr/>
        </p:nvSpPr>
        <p:spPr>
          <a:xfrm>
            <a:off x="8563122" y="4363065"/>
            <a:ext cx="2256484" cy="1200329"/>
          </a:xfrm>
          <a:prstGeom prst="rect">
            <a:avLst/>
          </a:prstGeom>
          <a:noFill/>
        </p:spPr>
        <p:txBody>
          <a:bodyPr wrap="square" rtlCol="0">
            <a:spAutoFit/>
          </a:bodyPr>
          <a:lstStyle/>
          <a:p>
            <a:pPr algn="ctr"/>
            <a:r>
              <a:rPr lang="en-US" sz="1800" dirty="0" smtClean="0"/>
              <a:t>Solutions’ performance under different rainfall conditions</a:t>
            </a:r>
            <a:endParaRPr lang="en-SG" sz="1800" dirty="0"/>
          </a:p>
        </p:txBody>
      </p:sp>
      <p:cxnSp>
        <p:nvCxnSpPr>
          <p:cNvPr id="105" name="Elbow Connector 104"/>
          <p:cNvCxnSpPr>
            <a:stCxn id="2070" idx="2"/>
            <a:endCxn id="82" idx="0"/>
          </p:cNvCxnSpPr>
          <p:nvPr/>
        </p:nvCxnSpPr>
        <p:spPr>
          <a:xfrm rot="16200000" flipH="1">
            <a:off x="5315087" y="4246755"/>
            <a:ext cx="704850" cy="12045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3" name="Elbow Connector 2082"/>
          <p:cNvCxnSpPr>
            <a:stCxn id="81" idx="2"/>
            <a:endCxn id="82" idx="0"/>
          </p:cNvCxnSpPr>
          <p:nvPr/>
        </p:nvCxnSpPr>
        <p:spPr>
          <a:xfrm rot="5400000">
            <a:off x="6522222" y="4244149"/>
            <a:ext cx="704850" cy="12097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876006" y="4584462"/>
            <a:ext cx="2844808" cy="338554"/>
          </a:xfrm>
          <a:prstGeom prst="rect">
            <a:avLst/>
          </a:prstGeom>
          <a:noFill/>
        </p:spPr>
        <p:txBody>
          <a:bodyPr wrap="square" rtlCol="0">
            <a:spAutoFit/>
          </a:bodyPr>
          <a:lstStyle/>
          <a:p>
            <a:pPr algn="ctr"/>
            <a:r>
              <a:rPr lang="en-US" sz="1600" dirty="0" smtClean="0"/>
              <a:t>Likelihood of rainfall events</a:t>
            </a:r>
            <a:endParaRPr lang="en-SG" sz="1600" dirty="0"/>
          </a:p>
        </p:txBody>
      </p:sp>
      <p:grpSp>
        <p:nvGrpSpPr>
          <p:cNvPr id="2108" name="Group 2107"/>
          <p:cNvGrpSpPr/>
          <p:nvPr/>
        </p:nvGrpSpPr>
        <p:grpSpPr>
          <a:xfrm>
            <a:off x="2658603" y="1477139"/>
            <a:ext cx="2899279" cy="3615063"/>
            <a:chOff x="2658603" y="1477139"/>
            <a:chExt cx="2899279" cy="3615063"/>
          </a:xfrm>
        </p:grpSpPr>
        <p:cxnSp>
          <p:nvCxnSpPr>
            <p:cNvPr id="77" name="Elbow Connector 76"/>
            <p:cNvCxnSpPr/>
            <p:nvPr/>
          </p:nvCxnSpPr>
          <p:spPr>
            <a:xfrm rot="5400000">
              <a:off x="1308273" y="2827470"/>
              <a:ext cx="3615062" cy="914401"/>
            </a:xfrm>
            <a:prstGeom prst="bentConnector3">
              <a:avLst>
                <a:gd name="adj1" fmla="val 8255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06" name="Straight Connector 2105"/>
            <p:cNvCxnSpPr>
              <a:stCxn id="2061" idx="1"/>
            </p:cNvCxnSpPr>
            <p:nvPr/>
          </p:nvCxnSpPr>
          <p:spPr>
            <a:xfrm flipH="1">
              <a:off x="3573005" y="1477139"/>
              <a:ext cx="1984877"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585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58"/>
                                        </p:tgtEl>
                                        <p:attrNameLst>
                                          <p:attrName>style.opacity</p:attrName>
                                        </p:attrNameLst>
                                      </p:cBhvr>
                                      <p:to>
                                        <p:strVal val="0.25"/>
                                      </p:to>
                                    </p:set>
                                    <p:animEffect filter="image" prLst="opacity: 0.25">
                                      <p:cBhvr rctx="IE">
                                        <p:cTn id="7" dur="indefinite"/>
                                        <p:tgtEl>
                                          <p:spTgt spid="58"/>
                                        </p:tgtEl>
                                      </p:cBhvr>
                                    </p:animEffect>
                                  </p:childTnLst>
                                </p:cTn>
                              </p:par>
                              <p:par>
                                <p:cTn id="8" presetID="9" presetClass="emph" presetSubtype="0" grpId="0" nodeType="withEffect">
                                  <p:stCondLst>
                                    <p:cond delay="0"/>
                                  </p:stCondLst>
                                  <p:childTnLst>
                                    <p:set>
                                      <p:cBhvr rctx="PPT">
                                        <p:cTn id="9" dur="indefinite"/>
                                        <p:tgtEl>
                                          <p:spTgt spid="59"/>
                                        </p:tgtEl>
                                        <p:attrNameLst>
                                          <p:attrName>style.opacity</p:attrName>
                                        </p:attrNameLst>
                                      </p:cBhvr>
                                      <p:to>
                                        <p:strVal val="0.25"/>
                                      </p:to>
                                    </p:set>
                                    <p:animEffect filter="image" prLst="opacity: 0.25">
                                      <p:cBhvr rctx="IE">
                                        <p:cTn id="10" dur="indefinite"/>
                                        <p:tgtEl>
                                          <p:spTgt spid="59"/>
                                        </p:tgtEl>
                                      </p:cBhvr>
                                    </p:animEffect>
                                  </p:childTnLst>
                                </p:cTn>
                              </p:par>
                              <p:par>
                                <p:cTn id="11" presetID="9" presetClass="emph" presetSubtype="0" grpId="0" nodeType="withEffect">
                                  <p:stCondLst>
                                    <p:cond delay="0"/>
                                  </p:stCondLst>
                                  <p:childTnLst>
                                    <p:set>
                                      <p:cBhvr rctx="PPT">
                                        <p:cTn id="12" dur="indefinite"/>
                                        <p:tgtEl>
                                          <p:spTgt spid="60"/>
                                        </p:tgtEl>
                                        <p:attrNameLst>
                                          <p:attrName>style.opacity</p:attrName>
                                        </p:attrNameLst>
                                      </p:cBhvr>
                                      <p:to>
                                        <p:strVal val="0.25"/>
                                      </p:to>
                                    </p:set>
                                    <p:animEffect filter="image" prLst="opacity: 0.25">
                                      <p:cBhvr rctx="IE">
                                        <p:cTn id="13" dur="indefinite"/>
                                        <p:tgtEl>
                                          <p:spTgt spid="60"/>
                                        </p:tgtEl>
                                      </p:cBhvr>
                                    </p:animEffect>
                                  </p:childTnLst>
                                </p:cTn>
                              </p:par>
                              <p:par>
                                <p:cTn id="14" presetID="9" presetClass="emph" presetSubtype="0" nodeType="withEffect">
                                  <p:stCondLst>
                                    <p:cond delay="0"/>
                                  </p:stCondLst>
                                  <p:childTnLst>
                                    <p:set>
                                      <p:cBhvr rctx="PPT">
                                        <p:cTn id="15" dur="indefinite"/>
                                        <p:tgtEl>
                                          <p:spTgt spid="2053"/>
                                        </p:tgtEl>
                                        <p:attrNameLst>
                                          <p:attrName>style.opacity</p:attrName>
                                        </p:attrNameLst>
                                      </p:cBhvr>
                                      <p:to>
                                        <p:strVal val="0.25"/>
                                      </p:to>
                                    </p:set>
                                    <p:animEffect filter="image" prLst="opacity: 0.25">
                                      <p:cBhvr rctx="IE">
                                        <p:cTn id="16" dur="indefinite"/>
                                        <p:tgtEl>
                                          <p:spTgt spid="2053"/>
                                        </p:tgtEl>
                                      </p:cBhvr>
                                    </p:animEffect>
                                  </p:childTnLst>
                                </p:cTn>
                              </p:par>
                              <p:par>
                                <p:cTn id="17" presetID="9" presetClass="emph" presetSubtype="0" nodeType="withEffect">
                                  <p:stCondLst>
                                    <p:cond delay="0"/>
                                  </p:stCondLst>
                                  <p:childTnLst>
                                    <p:set>
                                      <p:cBhvr rctx="PPT">
                                        <p:cTn id="18" dur="indefinite"/>
                                        <p:tgtEl>
                                          <p:spTgt spid="2060"/>
                                        </p:tgtEl>
                                        <p:attrNameLst>
                                          <p:attrName>style.opacity</p:attrName>
                                        </p:attrNameLst>
                                      </p:cBhvr>
                                      <p:to>
                                        <p:strVal val="0.25"/>
                                      </p:to>
                                    </p:set>
                                    <p:animEffect filter="image" prLst="opacity: 0.25">
                                      <p:cBhvr rctx="IE">
                                        <p:cTn id="19" dur="indefinite"/>
                                        <p:tgtEl>
                                          <p:spTgt spid="2060"/>
                                        </p:tgtEl>
                                      </p:cBhvr>
                                    </p:animEffect>
                                  </p:childTnLst>
                                </p:cTn>
                              </p:par>
                              <p:par>
                                <p:cTn id="20" presetID="9" presetClass="emph" presetSubtype="0" nodeType="withEffect">
                                  <p:stCondLst>
                                    <p:cond delay="0"/>
                                  </p:stCondLst>
                                  <p:childTnLst>
                                    <p:set>
                                      <p:cBhvr rctx="PPT">
                                        <p:cTn id="21" dur="indefinite"/>
                                        <p:tgtEl>
                                          <p:spTgt spid="2063"/>
                                        </p:tgtEl>
                                        <p:attrNameLst>
                                          <p:attrName>style.opacity</p:attrName>
                                        </p:attrNameLst>
                                      </p:cBhvr>
                                      <p:to>
                                        <p:strVal val="0.25"/>
                                      </p:to>
                                    </p:set>
                                    <p:animEffect filter="image" prLst="opacity: 0.25">
                                      <p:cBhvr rctx="IE">
                                        <p:cTn id="22" dur="indefinite"/>
                                        <p:tgtEl>
                                          <p:spTgt spid="2063"/>
                                        </p:tgtEl>
                                      </p:cBhvr>
                                    </p:animEffect>
                                  </p:childTnLst>
                                </p:cTn>
                              </p:par>
                              <p:par>
                                <p:cTn id="23" presetID="9" presetClass="emph" presetSubtype="0" grpId="0" nodeType="withEffect">
                                  <p:stCondLst>
                                    <p:cond delay="0"/>
                                  </p:stCondLst>
                                  <p:childTnLst>
                                    <p:set>
                                      <p:cBhvr rctx="PPT">
                                        <p:cTn id="24" dur="indefinite"/>
                                        <p:tgtEl>
                                          <p:spTgt spid="78"/>
                                        </p:tgtEl>
                                        <p:attrNameLst>
                                          <p:attrName>style.opacity</p:attrName>
                                        </p:attrNameLst>
                                      </p:cBhvr>
                                      <p:to>
                                        <p:strVal val="0.25"/>
                                      </p:to>
                                    </p:set>
                                    <p:animEffect filter="image" prLst="opacity: 0.25">
                                      <p:cBhvr rctx="IE">
                                        <p:cTn id="25" dur="indefinite"/>
                                        <p:tgtEl>
                                          <p:spTgt spid="78"/>
                                        </p:tgtEl>
                                      </p:cBhvr>
                                    </p:animEffect>
                                  </p:childTnLst>
                                </p:cTn>
                              </p:par>
                              <p:par>
                                <p:cTn id="26" presetID="9" presetClass="emph" presetSubtype="0" grpId="0" nodeType="withEffect">
                                  <p:stCondLst>
                                    <p:cond delay="0"/>
                                  </p:stCondLst>
                                  <p:childTnLst>
                                    <p:set>
                                      <p:cBhvr rctx="PPT">
                                        <p:cTn id="27" dur="indefinite"/>
                                        <p:tgtEl>
                                          <p:spTgt spid="2070"/>
                                        </p:tgtEl>
                                        <p:attrNameLst>
                                          <p:attrName>style.opacity</p:attrName>
                                        </p:attrNameLst>
                                      </p:cBhvr>
                                      <p:to>
                                        <p:strVal val="0.25"/>
                                      </p:to>
                                    </p:set>
                                    <p:animEffect filter="image" prLst="opacity: 0.25">
                                      <p:cBhvr rctx="IE">
                                        <p:cTn id="28" dur="indefinite"/>
                                        <p:tgtEl>
                                          <p:spTgt spid="2070"/>
                                        </p:tgtEl>
                                      </p:cBhvr>
                                    </p:animEffect>
                                  </p:childTnLst>
                                </p:cTn>
                              </p:par>
                              <p:par>
                                <p:cTn id="29" presetID="9" presetClass="emph" presetSubtype="0" grpId="0" nodeType="withEffect">
                                  <p:stCondLst>
                                    <p:cond delay="0"/>
                                  </p:stCondLst>
                                  <p:childTnLst>
                                    <p:set>
                                      <p:cBhvr rctx="PPT">
                                        <p:cTn id="30" dur="indefinite"/>
                                        <p:tgtEl>
                                          <p:spTgt spid="81"/>
                                        </p:tgtEl>
                                        <p:attrNameLst>
                                          <p:attrName>style.opacity</p:attrName>
                                        </p:attrNameLst>
                                      </p:cBhvr>
                                      <p:to>
                                        <p:strVal val="0.25"/>
                                      </p:to>
                                    </p:set>
                                    <p:animEffect filter="image" prLst="opacity: 0.25">
                                      <p:cBhvr rctx="IE">
                                        <p:cTn id="31" dur="indefinite"/>
                                        <p:tgtEl>
                                          <p:spTgt spid="81"/>
                                        </p:tgtEl>
                                      </p:cBhvr>
                                    </p:animEffect>
                                  </p:childTnLst>
                                </p:cTn>
                              </p:par>
                              <p:par>
                                <p:cTn id="32" presetID="9" presetClass="emph" presetSubtype="0" grpId="0" nodeType="withEffect">
                                  <p:stCondLst>
                                    <p:cond delay="0"/>
                                  </p:stCondLst>
                                  <p:childTnLst>
                                    <p:set>
                                      <p:cBhvr rctx="PPT">
                                        <p:cTn id="33" dur="indefinite"/>
                                        <p:tgtEl>
                                          <p:spTgt spid="82"/>
                                        </p:tgtEl>
                                        <p:attrNameLst>
                                          <p:attrName>style.opacity</p:attrName>
                                        </p:attrNameLst>
                                      </p:cBhvr>
                                      <p:to>
                                        <p:strVal val="0.25"/>
                                      </p:to>
                                    </p:set>
                                    <p:animEffect filter="image" prLst="opacity: 0.25">
                                      <p:cBhvr rctx="IE">
                                        <p:cTn id="34" dur="indefinite"/>
                                        <p:tgtEl>
                                          <p:spTgt spid="82"/>
                                        </p:tgtEl>
                                      </p:cBhvr>
                                    </p:animEffect>
                                  </p:childTnLst>
                                </p:cTn>
                              </p:par>
                              <p:par>
                                <p:cTn id="35" presetID="9" presetClass="emph" presetSubtype="0" nodeType="withEffect">
                                  <p:stCondLst>
                                    <p:cond delay="0"/>
                                  </p:stCondLst>
                                  <p:childTnLst>
                                    <p:set>
                                      <p:cBhvr rctx="PPT">
                                        <p:cTn id="36" dur="indefinite"/>
                                        <p:tgtEl>
                                          <p:spTgt spid="2077"/>
                                        </p:tgtEl>
                                        <p:attrNameLst>
                                          <p:attrName>style.opacity</p:attrName>
                                        </p:attrNameLst>
                                      </p:cBhvr>
                                      <p:to>
                                        <p:strVal val="0.25"/>
                                      </p:to>
                                    </p:set>
                                    <p:animEffect filter="image" prLst="opacity: 0.25">
                                      <p:cBhvr rctx="IE">
                                        <p:cTn id="37" dur="indefinite"/>
                                        <p:tgtEl>
                                          <p:spTgt spid="2077"/>
                                        </p:tgtEl>
                                      </p:cBhvr>
                                    </p:animEffect>
                                  </p:childTnLst>
                                </p:cTn>
                              </p:par>
                              <p:par>
                                <p:cTn id="38" presetID="9" presetClass="emph" presetSubtype="0" grpId="0" nodeType="withEffect">
                                  <p:stCondLst>
                                    <p:cond delay="0"/>
                                  </p:stCondLst>
                                  <p:childTnLst>
                                    <p:set>
                                      <p:cBhvr rctx="PPT">
                                        <p:cTn id="39" dur="indefinite"/>
                                        <p:tgtEl>
                                          <p:spTgt spid="62"/>
                                        </p:tgtEl>
                                        <p:attrNameLst>
                                          <p:attrName>style.opacity</p:attrName>
                                        </p:attrNameLst>
                                      </p:cBhvr>
                                      <p:to>
                                        <p:strVal val="0.25"/>
                                      </p:to>
                                    </p:set>
                                    <p:animEffect filter="image" prLst="opacity: 0.25">
                                      <p:cBhvr rctx="IE">
                                        <p:cTn id="40" dur="indefinite"/>
                                        <p:tgtEl>
                                          <p:spTgt spid="62"/>
                                        </p:tgtEl>
                                      </p:cBhvr>
                                    </p:animEffect>
                                  </p:childTnLst>
                                </p:cTn>
                              </p:par>
                              <p:par>
                                <p:cTn id="41" presetID="9" presetClass="emph" presetSubtype="0" grpId="0" nodeType="withEffect">
                                  <p:stCondLst>
                                    <p:cond delay="0"/>
                                  </p:stCondLst>
                                  <p:childTnLst>
                                    <p:set>
                                      <p:cBhvr rctx="PPT">
                                        <p:cTn id="42" dur="indefinite"/>
                                        <p:tgtEl>
                                          <p:spTgt spid="64"/>
                                        </p:tgtEl>
                                        <p:attrNameLst>
                                          <p:attrName>style.opacity</p:attrName>
                                        </p:attrNameLst>
                                      </p:cBhvr>
                                      <p:to>
                                        <p:strVal val="0.25"/>
                                      </p:to>
                                    </p:set>
                                    <p:animEffect filter="image" prLst="opacity: 0.25">
                                      <p:cBhvr rctx="IE">
                                        <p:cTn id="43" dur="indefinite"/>
                                        <p:tgtEl>
                                          <p:spTgt spid="64"/>
                                        </p:tgtEl>
                                      </p:cBhvr>
                                    </p:animEffect>
                                  </p:childTnLst>
                                </p:cTn>
                              </p:par>
                              <p:par>
                                <p:cTn id="44" presetID="9" presetClass="emph" presetSubtype="0" nodeType="withEffect">
                                  <p:stCondLst>
                                    <p:cond delay="0"/>
                                  </p:stCondLst>
                                  <p:childTnLst>
                                    <p:set>
                                      <p:cBhvr rctx="PPT">
                                        <p:cTn id="45" dur="indefinite"/>
                                        <p:tgtEl>
                                          <p:spTgt spid="66"/>
                                        </p:tgtEl>
                                        <p:attrNameLst>
                                          <p:attrName>style.opacity</p:attrName>
                                        </p:attrNameLst>
                                      </p:cBhvr>
                                      <p:to>
                                        <p:strVal val="0.25"/>
                                      </p:to>
                                    </p:set>
                                    <p:animEffect filter="image" prLst="opacity: 0.25">
                                      <p:cBhvr rctx="IE">
                                        <p:cTn id="46" dur="indefinite"/>
                                        <p:tgtEl>
                                          <p:spTgt spid="66"/>
                                        </p:tgtEl>
                                      </p:cBhvr>
                                    </p:animEffect>
                                  </p:childTnLst>
                                </p:cTn>
                              </p:par>
                              <p:par>
                                <p:cTn id="47" presetID="9" presetClass="emph" presetSubtype="0" grpId="0" nodeType="withEffect">
                                  <p:stCondLst>
                                    <p:cond delay="0"/>
                                  </p:stCondLst>
                                  <p:childTnLst>
                                    <p:set>
                                      <p:cBhvr rctx="PPT">
                                        <p:cTn id="48" dur="indefinite"/>
                                        <p:tgtEl>
                                          <p:spTgt spid="69"/>
                                        </p:tgtEl>
                                        <p:attrNameLst>
                                          <p:attrName>style.opacity</p:attrName>
                                        </p:attrNameLst>
                                      </p:cBhvr>
                                      <p:to>
                                        <p:strVal val="0.25"/>
                                      </p:to>
                                    </p:set>
                                    <p:animEffect filter="image" prLst="opacity: 0.25">
                                      <p:cBhvr rctx="IE">
                                        <p:cTn id="49" dur="indefinite"/>
                                        <p:tgtEl>
                                          <p:spTgt spid="69"/>
                                        </p:tgtEl>
                                      </p:cBhvr>
                                    </p:animEffect>
                                  </p:childTnLst>
                                </p:cTn>
                              </p:par>
                              <p:par>
                                <p:cTn id="50" presetID="9" presetClass="emph" presetSubtype="0" grpId="0" nodeType="withEffect">
                                  <p:stCondLst>
                                    <p:cond delay="0"/>
                                  </p:stCondLst>
                                  <p:childTnLst>
                                    <p:set>
                                      <p:cBhvr rctx="PPT">
                                        <p:cTn id="51" dur="indefinite"/>
                                        <p:tgtEl>
                                          <p:spTgt spid="87"/>
                                        </p:tgtEl>
                                        <p:attrNameLst>
                                          <p:attrName>style.opacity</p:attrName>
                                        </p:attrNameLst>
                                      </p:cBhvr>
                                      <p:to>
                                        <p:strVal val="0.25"/>
                                      </p:to>
                                    </p:set>
                                    <p:animEffect filter="image" prLst="opacity: 0.25">
                                      <p:cBhvr rctx="IE">
                                        <p:cTn id="52" dur="indefinite"/>
                                        <p:tgtEl>
                                          <p:spTgt spid="87"/>
                                        </p:tgtEl>
                                      </p:cBhvr>
                                    </p:animEffect>
                                  </p:childTnLst>
                                </p:cTn>
                              </p:par>
                              <p:par>
                                <p:cTn id="53" presetID="9" presetClass="emph" presetSubtype="0" nodeType="withEffect">
                                  <p:stCondLst>
                                    <p:cond delay="0"/>
                                  </p:stCondLst>
                                  <p:childTnLst>
                                    <p:set>
                                      <p:cBhvr rctx="PPT">
                                        <p:cTn id="54" dur="indefinite"/>
                                        <p:tgtEl>
                                          <p:spTgt spid="105"/>
                                        </p:tgtEl>
                                        <p:attrNameLst>
                                          <p:attrName>style.opacity</p:attrName>
                                        </p:attrNameLst>
                                      </p:cBhvr>
                                      <p:to>
                                        <p:strVal val="0.25"/>
                                      </p:to>
                                    </p:set>
                                    <p:animEffect filter="image" prLst="opacity: 0.25">
                                      <p:cBhvr rctx="IE">
                                        <p:cTn id="55" dur="indefinite"/>
                                        <p:tgtEl>
                                          <p:spTgt spid="105"/>
                                        </p:tgtEl>
                                      </p:cBhvr>
                                    </p:animEffect>
                                  </p:childTnLst>
                                </p:cTn>
                              </p:par>
                              <p:par>
                                <p:cTn id="56" presetID="9" presetClass="emph" presetSubtype="0" nodeType="withEffect">
                                  <p:stCondLst>
                                    <p:cond delay="0"/>
                                  </p:stCondLst>
                                  <p:childTnLst>
                                    <p:set>
                                      <p:cBhvr rctx="PPT">
                                        <p:cTn id="57" dur="indefinite"/>
                                        <p:tgtEl>
                                          <p:spTgt spid="2083"/>
                                        </p:tgtEl>
                                        <p:attrNameLst>
                                          <p:attrName>style.opacity</p:attrName>
                                        </p:attrNameLst>
                                      </p:cBhvr>
                                      <p:to>
                                        <p:strVal val="0.25"/>
                                      </p:to>
                                    </p:set>
                                    <p:animEffect filter="image" prLst="opacity: 0.25">
                                      <p:cBhvr rctx="IE">
                                        <p:cTn id="58" dur="indefinite"/>
                                        <p:tgtEl>
                                          <p:spTgt spid="2083"/>
                                        </p:tgtEl>
                                      </p:cBhvr>
                                    </p:animEffect>
                                  </p:childTnLst>
                                </p:cTn>
                              </p:par>
                              <p:par>
                                <p:cTn id="59" presetID="9" presetClass="emph" presetSubtype="0" grpId="0" nodeType="withEffect">
                                  <p:stCondLst>
                                    <p:cond delay="0"/>
                                  </p:stCondLst>
                                  <p:childTnLst>
                                    <p:set>
                                      <p:cBhvr rctx="PPT">
                                        <p:cTn id="60" dur="indefinite"/>
                                        <p:tgtEl>
                                          <p:spTgt spid="164"/>
                                        </p:tgtEl>
                                        <p:attrNameLst>
                                          <p:attrName>style.opacity</p:attrName>
                                        </p:attrNameLst>
                                      </p:cBhvr>
                                      <p:to>
                                        <p:strVal val="0.25"/>
                                      </p:to>
                                    </p:set>
                                    <p:animEffect filter="image" prLst="opacity: 0.25">
                                      <p:cBhvr rctx="IE">
                                        <p:cTn id="61" dur="indefinite"/>
                                        <p:tgtEl>
                                          <p:spTgt spid="164"/>
                                        </p:tgtEl>
                                      </p:cBhvr>
                                    </p:animEffect>
                                  </p:childTnLst>
                                </p:cTn>
                              </p:par>
                              <p:par>
                                <p:cTn id="62" presetID="9" presetClass="emph" presetSubtype="0" nodeType="withEffect">
                                  <p:stCondLst>
                                    <p:cond delay="0"/>
                                  </p:stCondLst>
                                  <p:childTnLst>
                                    <p:set>
                                      <p:cBhvr rctx="PPT">
                                        <p:cTn id="63" dur="indefinite"/>
                                        <p:tgtEl>
                                          <p:spTgt spid="2108"/>
                                        </p:tgtEl>
                                        <p:attrNameLst>
                                          <p:attrName>style.opacity</p:attrName>
                                        </p:attrNameLst>
                                      </p:cBhvr>
                                      <p:to>
                                        <p:strVal val="0.25"/>
                                      </p:to>
                                    </p:set>
                                    <p:animEffect filter="image" prLst="opacity: 0.25">
                                      <p:cBhvr rctx="IE">
                                        <p:cTn id="64" dur="indefinite"/>
                                        <p:tgtEl>
                                          <p:spTgt spid="2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78" grpId="0"/>
      <p:bldP spid="2070" grpId="0" animBg="1"/>
      <p:bldP spid="81" grpId="0" animBg="1"/>
      <p:bldP spid="82" grpId="0" animBg="1"/>
      <p:bldP spid="62" grpId="0"/>
      <p:bldP spid="64" grpId="0"/>
      <p:bldP spid="69" grpId="0"/>
      <p:bldP spid="87" grpId="0"/>
      <p:bldP spid="1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8577" y="1067594"/>
            <a:ext cx="6916908" cy="518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Sensitivity Analysis</a:t>
            </a:r>
            <a:endParaRPr lang="en-SG" dirty="0"/>
          </a:p>
        </p:txBody>
      </p:sp>
      <p:sp>
        <p:nvSpPr>
          <p:cNvPr id="3" name="Content Placeholder 2"/>
          <p:cNvSpPr>
            <a:spLocks noGrp="1"/>
          </p:cNvSpPr>
          <p:nvPr>
            <p:ph idx="1"/>
          </p:nvPr>
        </p:nvSpPr>
        <p:spPr>
          <a:xfrm>
            <a:off x="609521" y="1600573"/>
            <a:ext cx="4876085" cy="4527011"/>
          </a:xfrm>
        </p:spPr>
        <p:txBody>
          <a:bodyPr>
            <a:normAutofit/>
          </a:bodyPr>
          <a:lstStyle/>
          <a:p>
            <a:r>
              <a:rPr lang="en-US" sz="2800" dirty="0" smtClean="0"/>
              <a:t>Input: diameter of 308 pipes and area of 12 LIDs</a:t>
            </a:r>
          </a:p>
          <a:p>
            <a:r>
              <a:rPr lang="en-US" sz="2800" dirty="0" smtClean="0"/>
              <a:t>Output: overflow reduction</a:t>
            </a:r>
            <a:endParaRPr lang="en-SG" sz="2800" dirty="0"/>
          </a:p>
          <a:p>
            <a:endParaRPr lang="en-US" sz="2800" dirty="0" smtClean="0"/>
          </a:p>
          <a:p>
            <a:r>
              <a:rPr lang="en-US" sz="2800" dirty="0" smtClean="0"/>
              <a:t>EET and </a:t>
            </a:r>
            <a:r>
              <a:rPr lang="en-US" sz="2800" dirty="0" err="1" smtClean="0"/>
              <a:t>eFAST</a:t>
            </a:r>
            <a:r>
              <a:rPr lang="en-US" sz="2800" dirty="0" smtClean="0"/>
              <a:t> to reduce decision space from 320 variables to 12 pipe variables and 8 LID variables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608806" y="5573574"/>
            <a:ext cx="3839897" cy="523220"/>
          </a:xfrm>
          <a:prstGeom prst="rect">
            <a:avLst/>
          </a:prstGeom>
          <a:noFill/>
        </p:spPr>
        <p:txBody>
          <a:bodyPr wrap="none" rtlCol="0">
            <a:spAutoFit/>
          </a:bodyPr>
          <a:lstStyle/>
          <a:p>
            <a:r>
              <a:rPr lang="en-US" sz="1400" dirty="0" smtClean="0"/>
              <a:t>EET: Elementary effect test</a:t>
            </a:r>
          </a:p>
          <a:p>
            <a:r>
              <a:rPr lang="en-US" sz="1400" dirty="0" err="1" smtClean="0"/>
              <a:t>eFAST</a:t>
            </a:r>
            <a:r>
              <a:rPr lang="en-US" sz="1400" dirty="0" smtClean="0"/>
              <a:t>: extended Fourier amplitude sensitivity test</a:t>
            </a:r>
            <a:endParaRPr lang="en-SG" sz="1400" dirty="0"/>
          </a:p>
        </p:txBody>
      </p:sp>
      <p:sp>
        <p:nvSpPr>
          <p:cNvPr id="7" name="Rectangle 6"/>
          <p:cNvSpPr/>
          <p:nvPr/>
        </p:nvSpPr>
        <p:spPr>
          <a:xfrm>
            <a:off x="608806" y="6120000"/>
            <a:ext cx="10134600" cy="646331"/>
          </a:xfrm>
          <a:prstGeom prst="rect">
            <a:avLst/>
          </a:prstGeom>
        </p:spPr>
        <p:txBody>
          <a:bodyPr wrap="square">
            <a:spAutoFit/>
          </a:bodyPr>
          <a:lstStyle/>
          <a:p>
            <a:pPr lvl="0"/>
            <a:r>
              <a:rPr lang="en-SG" sz="1200" dirty="0" err="1" smtClean="0">
                <a:solidFill>
                  <a:schemeClr val="tx1">
                    <a:lumMod val="50000"/>
                    <a:lumOff val="50000"/>
                  </a:schemeClr>
                </a:solidFill>
              </a:rPr>
              <a:t>Pianosi</a:t>
            </a:r>
            <a:r>
              <a:rPr lang="en-SG" sz="1200" dirty="0">
                <a:solidFill>
                  <a:schemeClr val="tx1">
                    <a:lumMod val="50000"/>
                    <a:lumOff val="50000"/>
                  </a:schemeClr>
                </a:solidFill>
              </a:rPr>
              <a:t>, F., </a:t>
            </a:r>
            <a:r>
              <a:rPr lang="en-SG" sz="1200" dirty="0" err="1">
                <a:solidFill>
                  <a:schemeClr val="tx1">
                    <a:lumMod val="50000"/>
                    <a:lumOff val="50000"/>
                  </a:schemeClr>
                </a:solidFill>
              </a:rPr>
              <a:t>Beven</a:t>
            </a:r>
            <a:r>
              <a:rPr lang="en-SG" sz="1200" dirty="0">
                <a:solidFill>
                  <a:schemeClr val="tx1">
                    <a:lumMod val="50000"/>
                    <a:lumOff val="50000"/>
                  </a:schemeClr>
                </a:solidFill>
              </a:rPr>
              <a:t>, K., Freer, J., Hall, J. W., </a:t>
            </a:r>
            <a:r>
              <a:rPr lang="en-SG" sz="1200" dirty="0" err="1">
                <a:solidFill>
                  <a:schemeClr val="tx1">
                    <a:lumMod val="50000"/>
                    <a:lumOff val="50000"/>
                  </a:schemeClr>
                </a:solidFill>
              </a:rPr>
              <a:t>Rougier</a:t>
            </a:r>
            <a:r>
              <a:rPr lang="en-SG" sz="1200" dirty="0">
                <a:solidFill>
                  <a:schemeClr val="tx1">
                    <a:lumMod val="50000"/>
                    <a:lumOff val="50000"/>
                  </a:schemeClr>
                </a:solidFill>
              </a:rPr>
              <a:t>, J., Stephenson, D. B., &amp; Wagener, T. (2016). Sensitivity analysis of environmental models: A systematic review with practical workflow. </a:t>
            </a:r>
            <a:r>
              <a:rPr lang="en-SG" sz="1200" i="1" dirty="0">
                <a:solidFill>
                  <a:schemeClr val="tx1">
                    <a:lumMod val="50000"/>
                    <a:lumOff val="50000"/>
                  </a:schemeClr>
                </a:solidFill>
              </a:rPr>
              <a:t>Environmental Modelling &amp; Software</a:t>
            </a:r>
            <a:r>
              <a:rPr lang="en-SG" sz="1200" dirty="0">
                <a:solidFill>
                  <a:schemeClr val="tx1">
                    <a:lumMod val="50000"/>
                    <a:lumOff val="50000"/>
                  </a:schemeClr>
                </a:solidFill>
              </a:rPr>
              <a:t>, </a:t>
            </a:r>
            <a:r>
              <a:rPr lang="en-SG" sz="1200" i="1" dirty="0">
                <a:solidFill>
                  <a:schemeClr val="tx1">
                    <a:lumMod val="50000"/>
                    <a:lumOff val="50000"/>
                  </a:schemeClr>
                </a:solidFill>
              </a:rPr>
              <a:t>79</a:t>
            </a:r>
            <a:r>
              <a:rPr lang="en-SG" sz="1200" dirty="0">
                <a:solidFill>
                  <a:schemeClr val="tx1">
                    <a:lumMod val="50000"/>
                    <a:lumOff val="50000"/>
                  </a:schemeClr>
                </a:solidFill>
              </a:rPr>
              <a:t>, 214-232.</a:t>
            </a:r>
            <a:endParaRPr lang="en-SG" sz="1200" dirty="0" smtClean="0">
              <a:solidFill>
                <a:schemeClr val="tx1">
                  <a:lumMod val="50000"/>
                  <a:lumOff val="50000"/>
                </a:schemeClr>
              </a:solidFill>
            </a:endParaRPr>
          </a:p>
          <a:p>
            <a:pPr lvl="0"/>
            <a:r>
              <a:rPr lang="en-SG" sz="1200" dirty="0" err="1">
                <a:solidFill>
                  <a:schemeClr val="tx1">
                    <a:lumMod val="50000"/>
                    <a:lumOff val="50000"/>
                  </a:schemeClr>
                </a:solidFill>
              </a:rPr>
              <a:t>Saltelli</a:t>
            </a:r>
            <a:r>
              <a:rPr lang="en-SG" sz="1200" dirty="0">
                <a:solidFill>
                  <a:schemeClr val="tx1">
                    <a:lumMod val="50000"/>
                    <a:lumOff val="50000"/>
                  </a:schemeClr>
                </a:solidFill>
              </a:rPr>
              <a:t>, A., </a:t>
            </a:r>
            <a:r>
              <a:rPr lang="en-SG" sz="1200" dirty="0" err="1">
                <a:solidFill>
                  <a:schemeClr val="tx1">
                    <a:lumMod val="50000"/>
                    <a:lumOff val="50000"/>
                  </a:schemeClr>
                </a:solidFill>
              </a:rPr>
              <a:t>Tarantola</a:t>
            </a:r>
            <a:r>
              <a:rPr lang="en-SG" sz="1200" dirty="0">
                <a:solidFill>
                  <a:schemeClr val="tx1">
                    <a:lumMod val="50000"/>
                    <a:lumOff val="50000"/>
                  </a:schemeClr>
                </a:solidFill>
              </a:rPr>
              <a:t>, S., &amp; Chan, K. S. (1999). A quantitative model-independent method for global sensitivity analysis of model output. </a:t>
            </a:r>
            <a:r>
              <a:rPr lang="en-SG" sz="1200" i="1" dirty="0" err="1">
                <a:solidFill>
                  <a:schemeClr val="tx1">
                    <a:lumMod val="50000"/>
                    <a:lumOff val="50000"/>
                  </a:schemeClr>
                </a:solidFill>
              </a:rPr>
              <a:t>Technometrics</a:t>
            </a:r>
            <a:r>
              <a:rPr lang="en-SG" sz="1200" dirty="0">
                <a:solidFill>
                  <a:schemeClr val="tx1">
                    <a:lumMod val="50000"/>
                    <a:lumOff val="50000"/>
                  </a:schemeClr>
                </a:solidFill>
              </a:rPr>
              <a:t>, </a:t>
            </a:r>
            <a:r>
              <a:rPr lang="en-SG" sz="1200" i="1" dirty="0">
                <a:solidFill>
                  <a:schemeClr val="tx1">
                    <a:lumMod val="50000"/>
                    <a:lumOff val="50000"/>
                  </a:schemeClr>
                </a:solidFill>
              </a:rPr>
              <a:t>41</a:t>
            </a:r>
            <a:r>
              <a:rPr lang="en-SG" sz="1200" dirty="0">
                <a:solidFill>
                  <a:schemeClr val="tx1">
                    <a:lumMod val="50000"/>
                    <a:lumOff val="50000"/>
                  </a:schemeClr>
                </a:solidFill>
              </a:rPr>
              <a:t>(1), 39-56.</a:t>
            </a:r>
            <a:endParaRPr lang="en-SG" sz="1200" dirty="0">
              <a:solidFill>
                <a:schemeClr val="tx1">
                  <a:lumMod val="50000"/>
                  <a:lumOff val="50000"/>
                </a:schemeClr>
              </a:solidFill>
              <a:cs typeface="Arial" panose="020B0604020202020204" pitchFamily="34" charset="0"/>
            </a:endParaRPr>
          </a:p>
        </p:txBody>
      </p:sp>
    </p:spTree>
    <p:extLst>
      <p:ext uri="{BB962C8B-B14F-4D97-AF65-F5344CB8AC3E}">
        <p14:creationId xmlns:p14="http://schemas.microsoft.com/office/powerpoint/2010/main" val="131624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framework</a:t>
            </a:r>
            <a:endParaRPr lang="en-S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2050" name="Rounded Rectangle 2049"/>
          <p:cNvSpPr/>
          <p:nvPr/>
        </p:nvSpPr>
        <p:spPr>
          <a:xfrm>
            <a:off x="823679" y="2362994"/>
            <a:ext cx="21336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I</a:t>
            </a:r>
            <a:r>
              <a:rPr lang="en-US" sz="2000" dirty="0" smtClean="0"/>
              <a:t>. Sensitivity Analysis</a:t>
            </a:r>
            <a:endParaRPr lang="en-SG" sz="2000" dirty="0"/>
          </a:p>
        </p:txBody>
      </p:sp>
      <p:sp>
        <p:nvSpPr>
          <p:cNvPr id="58" name="Rounded Rectangle 57"/>
          <p:cNvSpPr/>
          <p:nvPr/>
        </p:nvSpPr>
        <p:spPr>
          <a:xfrm>
            <a:off x="823678" y="5106194"/>
            <a:ext cx="2133601"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II. Simulation-optimization</a:t>
            </a:r>
            <a:endParaRPr lang="en-SG" sz="2000" dirty="0"/>
          </a:p>
        </p:txBody>
      </p:sp>
      <p:sp>
        <p:nvSpPr>
          <p:cNvPr id="59" name="Rounded Rectangle 58"/>
          <p:cNvSpPr/>
          <p:nvPr/>
        </p:nvSpPr>
        <p:spPr>
          <a:xfrm>
            <a:off x="9600406" y="2369650"/>
            <a:ext cx="21336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IV. Robustness Analysis</a:t>
            </a:r>
            <a:endParaRPr lang="en-SG" sz="2000" dirty="0"/>
          </a:p>
        </p:txBody>
      </p:sp>
      <p:sp>
        <p:nvSpPr>
          <p:cNvPr id="60" name="Rounded Rectangle 59"/>
          <p:cNvSpPr/>
          <p:nvPr/>
        </p:nvSpPr>
        <p:spPr>
          <a:xfrm>
            <a:off x="3885406" y="2362994"/>
            <a:ext cx="4753916" cy="36576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smtClean="0">
                <a:solidFill>
                  <a:schemeClr val="tx1"/>
                </a:solidFill>
              </a:rPr>
              <a:t>III. Statistical analysis and </a:t>
            </a:r>
          </a:p>
          <a:p>
            <a:pPr algn="ctr"/>
            <a:r>
              <a:rPr lang="en-US" sz="2000" dirty="0" smtClean="0">
                <a:solidFill>
                  <a:schemeClr val="tx1"/>
                </a:solidFill>
              </a:rPr>
              <a:t>simulation of rainfall events</a:t>
            </a:r>
            <a:endParaRPr lang="en-SG" sz="2000" dirty="0">
              <a:solidFill>
                <a:schemeClr val="tx1"/>
              </a:solidFill>
            </a:endParaRPr>
          </a:p>
        </p:txBody>
      </p:sp>
      <p:cxnSp>
        <p:nvCxnSpPr>
          <p:cNvPr id="2053" name="Straight Arrow Connector 2052"/>
          <p:cNvCxnSpPr>
            <a:stCxn id="2050" idx="2"/>
            <a:endCxn id="58" idx="0"/>
          </p:cNvCxnSpPr>
          <p:nvPr/>
        </p:nvCxnSpPr>
        <p:spPr>
          <a:xfrm>
            <a:off x="1890479" y="3277394"/>
            <a:ext cx="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2068" idx="2"/>
            <a:endCxn id="2050" idx="0"/>
          </p:cNvCxnSpPr>
          <p:nvPr/>
        </p:nvCxnSpPr>
        <p:spPr>
          <a:xfrm>
            <a:off x="1890478" y="1677194"/>
            <a:ext cx="1"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Straight Arrow Connector 2059"/>
          <p:cNvCxnSpPr>
            <a:stCxn id="59" idx="0"/>
            <a:endCxn id="62" idx="2"/>
          </p:cNvCxnSpPr>
          <p:nvPr/>
        </p:nvCxnSpPr>
        <p:spPr>
          <a:xfrm flipV="1">
            <a:off x="10667206" y="1655108"/>
            <a:ext cx="1" cy="71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1" name="TextBox 2060"/>
          <p:cNvSpPr txBox="1"/>
          <p:nvPr/>
        </p:nvSpPr>
        <p:spPr>
          <a:xfrm>
            <a:off x="5557882" y="1277084"/>
            <a:ext cx="1423788" cy="400110"/>
          </a:xfrm>
          <a:prstGeom prst="rect">
            <a:avLst/>
          </a:prstGeom>
          <a:noFill/>
        </p:spPr>
        <p:txBody>
          <a:bodyPr wrap="none" rtlCol="0">
            <a:spAutoFit/>
          </a:bodyPr>
          <a:lstStyle/>
          <a:p>
            <a:r>
              <a:rPr lang="en-US" sz="2000" dirty="0" smtClean="0"/>
              <a:t>Rainfall data</a:t>
            </a:r>
            <a:endParaRPr lang="en-SG" sz="2000" dirty="0"/>
          </a:p>
        </p:txBody>
      </p:sp>
      <p:cxnSp>
        <p:nvCxnSpPr>
          <p:cNvPr id="2063" name="Straight Arrow Connector 2062"/>
          <p:cNvCxnSpPr>
            <a:stCxn id="2061" idx="2"/>
            <a:endCxn id="60" idx="0"/>
          </p:cNvCxnSpPr>
          <p:nvPr/>
        </p:nvCxnSpPr>
        <p:spPr>
          <a:xfrm flipH="1">
            <a:off x="6262364" y="1677194"/>
            <a:ext cx="74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8" name="TextBox 2067"/>
          <p:cNvSpPr txBox="1"/>
          <p:nvPr/>
        </p:nvSpPr>
        <p:spPr>
          <a:xfrm>
            <a:off x="409944" y="1277084"/>
            <a:ext cx="2961067" cy="400110"/>
          </a:xfrm>
          <a:prstGeom prst="rect">
            <a:avLst/>
          </a:prstGeom>
          <a:noFill/>
        </p:spPr>
        <p:txBody>
          <a:bodyPr wrap="none" rtlCol="0">
            <a:spAutoFit/>
          </a:bodyPr>
          <a:lstStyle/>
          <a:p>
            <a:r>
              <a:rPr lang="en-US" sz="2000" dirty="0" smtClean="0"/>
              <a:t>Set of all decision variables</a:t>
            </a:r>
            <a:endParaRPr lang="en-SG" sz="2000" dirty="0"/>
          </a:p>
        </p:txBody>
      </p:sp>
      <p:sp>
        <p:nvSpPr>
          <p:cNvPr id="78" name="TextBox 77"/>
          <p:cNvSpPr txBox="1"/>
          <p:nvPr/>
        </p:nvSpPr>
        <p:spPr>
          <a:xfrm>
            <a:off x="532606" y="3675584"/>
            <a:ext cx="1524000" cy="923330"/>
          </a:xfrm>
          <a:prstGeom prst="rect">
            <a:avLst/>
          </a:prstGeom>
          <a:noFill/>
        </p:spPr>
        <p:txBody>
          <a:bodyPr wrap="square" rtlCol="0">
            <a:spAutoFit/>
          </a:bodyPr>
          <a:lstStyle/>
          <a:p>
            <a:r>
              <a:rPr lang="en-US" sz="1800" dirty="0" smtClean="0"/>
              <a:t>Reduced set of decision variables</a:t>
            </a:r>
            <a:endParaRPr lang="en-SG" sz="1800" dirty="0"/>
          </a:p>
        </p:txBody>
      </p:sp>
      <p:sp>
        <p:nvSpPr>
          <p:cNvPr id="2070" name="Rectangle 2069"/>
          <p:cNvSpPr/>
          <p:nvPr/>
        </p:nvSpPr>
        <p:spPr>
          <a:xfrm>
            <a:off x="3985248" y="3353594"/>
            <a:ext cx="21600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joint distribution of  rainfall intensity and duration using copula</a:t>
            </a:r>
            <a:endParaRPr lang="en-SG" sz="1600" dirty="0"/>
          </a:p>
        </p:txBody>
      </p:sp>
      <p:sp>
        <p:nvSpPr>
          <p:cNvPr id="81" name="Rectangle 80"/>
          <p:cNvSpPr/>
          <p:nvPr/>
        </p:nvSpPr>
        <p:spPr>
          <a:xfrm>
            <a:off x="6400006" y="3353594"/>
            <a:ext cx="2159021"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storm profile by Huff’s method </a:t>
            </a:r>
            <a:endParaRPr lang="en-SG" sz="1600" dirty="0"/>
          </a:p>
        </p:txBody>
      </p:sp>
      <p:sp>
        <p:nvSpPr>
          <p:cNvPr id="82" name="Rectangle 81"/>
          <p:cNvSpPr/>
          <p:nvPr/>
        </p:nvSpPr>
        <p:spPr>
          <a:xfrm>
            <a:off x="4650526" y="5201444"/>
            <a:ext cx="3238500" cy="7239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dirty="0" smtClean="0"/>
              <a:t>Simulation under different rainfall conditions</a:t>
            </a:r>
            <a:endParaRPr lang="en-SG" sz="1800" dirty="0"/>
          </a:p>
        </p:txBody>
      </p:sp>
      <p:cxnSp>
        <p:nvCxnSpPr>
          <p:cNvPr id="2077" name="Straight Arrow Connector 2076"/>
          <p:cNvCxnSpPr>
            <a:stCxn id="58" idx="3"/>
            <a:endCxn id="82" idx="1"/>
          </p:cNvCxnSpPr>
          <p:nvPr/>
        </p:nvCxnSpPr>
        <p:spPr>
          <a:xfrm>
            <a:off x="2957279" y="5563394"/>
            <a:ext cx="16932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703641" y="1254998"/>
            <a:ext cx="1927131" cy="400110"/>
          </a:xfrm>
          <a:prstGeom prst="rect">
            <a:avLst/>
          </a:prstGeom>
          <a:noFill/>
        </p:spPr>
        <p:txBody>
          <a:bodyPr wrap="none" rtlCol="0">
            <a:spAutoFit/>
          </a:bodyPr>
          <a:lstStyle/>
          <a:p>
            <a:r>
              <a:rPr lang="en-US" sz="2000" dirty="0" smtClean="0"/>
              <a:t>Robust solutions</a:t>
            </a:r>
            <a:endParaRPr lang="en-SG" sz="2000" dirty="0"/>
          </a:p>
        </p:txBody>
      </p:sp>
      <p:sp>
        <p:nvSpPr>
          <p:cNvPr id="64" name="TextBox 63"/>
          <p:cNvSpPr txBox="1"/>
          <p:nvPr/>
        </p:nvSpPr>
        <p:spPr>
          <a:xfrm>
            <a:off x="6247606" y="1655108"/>
            <a:ext cx="2819400" cy="646331"/>
          </a:xfrm>
          <a:prstGeom prst="rect">
            <a:avLst/>
          </a:prstGeom>
          <a:noFill/>
        </p:spPr>
        <p:txBody>
          <a:bodyPr wrap="square" rtlCol="0">
            <a:spAutoFit/>
          </a:bodyPr>
          <a:lstStyle/>
          <a:p>
            <a:r>
              <a:rPr lang="en-US" sz="1800" dirty="0" smtClean="0"/>
              <a:t>Rainfall events obtained from 10 years rainfall series</a:t>
            </a:r>
            <a:endParaRPr lang="en-SG" sz="1800" dirty="0"/>
          </a:p>
        </p:txBody>
      </p:sp>
      <p:cxnSp>
        <p:nvCxnSpPr>
          <p:cNvPr id="66" name="Elbow Connector 65"/>
          <p:cNvCxnSpPr>
            <a:stCxn id="82" idx="3"/>
            <a:endCxn id="59" idx="2"/>
          </p:cNvCxnSpPr>
          <p:nvPr/>
        </p:nvCxnSpPr>
        <p:spPr>
          <a:xfrm flipV="1">
            <a:off x="7889026" y="3284050"/>
            <a:ext cx="2778180" cy="22793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971133" y="4993263"/>
            <a:ext cx="1600073" cy="646331"/>
          </a:xfrm>
          <a:prstGeom prst="rect">
            <a:avLst/>
          </a:prstGeom>
          <a:noFill/>
        </p:spPr>
        <p:txBody>
          <a:bodyPr wrap="square" rtlCol="0">
            <a:spAutoFit/>
          </a:bodyPr>
          <a:lstStyle/>
          <a:p>
            <a:pPr algn="ctr"/>
            <a:r>
              <a:rPr lang="en-US" sz="1800" dirty="0" smtClean="0"/>
              <a:t>Pareto-efficient solutions</a:t>
            </a:r>
            <a:endParaRPr lang="en-SG" sz="1800" dirty="0"/>
          </a:p>
        </p:txBody>
      </p:sp>
      <p:cxnSp>
        <p:nvCxnSpPr>
          <p:cNvPr id="71" name="Elbow Connector 70"/>
          <p:cNvCxnSpPr>
            <a:stCxn id="2061" idx="1"/>
            <a:endCxn id="2050" idx="3"/>
          </p:cNvCxnSpPr>
          <p:nvPr/>
        </p:nvCxnSpPr>
        <p:spPr>
          <a:xfrm rot="10800000" flipV="1">
            <a:off x="2957280" y="1477138"/>
            <a:ext cx="2600603" cy="1343055"/>
          </a:xfrm>
          <a:prstGeom prst="bentConnector3">
            <a:avLst>
              <a:gd name="adj1" fmla="val 76194"/>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544006" y="1448594"/>
            <a:ext cx="1332000" cy="646331"/>
          </a:xfrm>
          <a:prstGeom prst="rect">
            <a:avLst/>
          </a:prstGeom>
          <a:noFill/>
        </p:spPr>
        <p:txBody>
          <a:bodyPr wrap="square" rtlCol="0">
            <a:spAutoFit/>
          </a:bodyPr>
          <a:lstStyle/>
          <a:p>
            <a:r>
              <a:rPr lang="en-US" sz="1800" dirty="0" smtClean="0"/>
              <a:t>Design storm</a:t>
            </a:r>
            <a:endParaRPr lang="en-SG" sz="1800" dirty="0"/>
          </a:p>
        </p:txBody>
      </p:sp>
      <p:sp>
        <p:nvSpPr>
          <p:cNvPr id="87" name="TextBox 86"/>
          <p:cNvSpPr txBox="1"/>
          <p:nvPr/>
        </p:nvSpPr>
        <p:spPr>
          <a:xfrm>
            <a:off x="8563122" y="4363065"/>
            <a:ext cx="2256484" cy="1200329"/>
          </a:xfrm>
          <a:prstGeom prst="rect">
            <a:avLst/>
          </a:prstGeom>
          <a:noFill/>
        </p:spPr>
        <p:txBody>
          <a:bodyPr wrap="square" rtlCol="0">
            <a:spAutoFit/>
          </a:bodyPr>
          <a:lstStyle/>
          <a:p>
            <a:pPr algn="ctr"/>
            <a:r>
              <a:rPr lang="en-US" sz="1800" dirty="0" smtClean="0"/>
              <a:t>Solutions’ performance under different rainfall conditions</a:t>
            </a:r>
            <a:endParaRPr lang="en-SG" sz="1800" dirty="0"/>
          </a:p>
        </p:txBody>
      </p:sp>
      <p:cxnSp>
        <p:nvCxnSpPr>
          <p:cNvPr id="105" name="Elbow Connector 104"/>
          <p:cNvCxnSpPr>
            <a:stCxn id="2070" idx="2"/>
            <a:endCxn id="82" idx="0"/>
          </p:cNvCxnSpPr>
          <p:nvPr/>
        </p:nvCxnSpPr>
        <p:spPr>
          <a:xfrm rot="16200000" flipH="1">
            <a:off x="5315087" y="4246755"/>
            <a:ext cx="704850" cy="12045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3" name="Elbow Connector 2082"/>
          <p:cNvCxnSpPr>
            <a:stCxn id="81" idx="2"/>
            <a:endCxn id="82" idx="0"/>
          </p:cNvCxnSpPr>
          <p:nvPr/>
        </p:nvCxnSpPr>
        <p:spPr>
          <a:xfrm rot="5400000">
            <a:off x="6522222" y="4244149"/>
            <a:ext cx="704850" cy="12097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876006" y="4584462"/>
            <a:ext cx="2844808" cy="338554"/>
          </a:xfrm>
          <a:prstGeom prst="rect">
            <a:avLst/>
          </a:prstGeom>
          <a:noFill/>
        </p:spPr>
        <p:txBody>
          <a:bodyPr wrap="square" rtlCol="0">
            <a:spAutoFit/>
          </a:bodyPr>
          <a:lstStyle/>
          <a:p>
            <a:pPr algn="ctr"/>
            <a:r>
              <a:rPr lang="en-US" sz="1600" dirty="0" smtClean="0"/>
              <a:t>Likelihood of rainfall events</a:t>
            </a:r>
            <a:endParaRPr lang="en-SG" sz="1600" dirty="0"/>
          </a:p>
        </p:txBody>
      </p:sp>
      <p:grpSp>
        <p:nvGrpSpPr>
          <p:cNvPr id="2108" name="Group 2107"/>
          <p:cNvGrpSpPr/>
          <p:nvPr/>
        </p:nvGrpSpPr>
        <p:grpSpPr>
          <a:xfrm>
            <a:off x="2658603" y="1477139"/>
            <a:ext cx="2899279" cy="3615063"/>
            <a:chOff x="2658603" y="1477139"/>
            <a:chExt cx="2899279" cy="3615063"/>
          </a:xfrm>
        </p:grpSpPr>
        <p:cxnSp>
          <p:nvCxnSpPr>
            <p:cNvPr id="77" name="Elbow Connector 76"/>
            <p:cNvCxnSpPr/>
            <p:nvPr/>
          </p:nvCxnSpPr>
          <p:spPr>
            <a:xfrm rot="5400000">
              <a:off x="1308273" y="2827470"/>
              <a:ext cx="3615062" cy="914401"/>
            </a:xfrm>
            <a:prstGeom prst="bentConnector3">
              <a:avLst>
                <a:gd name="adj1" fmla="val 8255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06" name="Straight Connector 2105"/>
            <p:cNvCxnSpPr>
              <a:stCxn id="2061" idx="1"/>
            </p:cNvCxnSpPr>
            <p:nvPr/>
          </p:nvCxnSpPr>
          <p:spPr>
            <a:xfrm flipH="1">
              <a:off x="3573005" y="1477139"/>
              <a:ext cx="1984877"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627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050"/>
                                        </p:tgtEl>
                                        <p:attrNameLst>
                                          <p:attrName>style.opacity</p:attrName>
                                        </p:attrNameLst>
                                      </p:cBhvr>
                                      <p:to>
                                        <p:strVal val="0.25"/>
                                      </p:to>
                                    </p:set>
                                    <p:animEffect filter="image" prLst="opacity: 0.25">
                                      <p:cBhvr rctx="IE">
                                        <p:cTn id="7" dur="indefinite"/>
                                        <p:tgtEl>
                                          <p:spTgt spid="2050"/>
                                        </p:tgtEl>
                                      </p:cBhvr>
                                    </p:animEffect>
                                  </p:childTnLst>
                                </p:cTn>
                              </p:par>
                              <p:par>
                                <p:cTn id="8" presetID="9" presetClass="emph" presetSubtype="0" grpId="0" nodeType="withEffect">
                                  <p:stCondLst>
                                    <p:cond delay="0"/>
                                  </p:stCondLst>
                                  <p:childTnLst>
                                    <p:set>
                                      <p:cBhvr rctx="PPT">
                                        <p:cTn id="9" dur="indefinite"/>
                                        <p:tgtEl>
                                          <p:spTgt spid="59"/>
                                        </p:tgtEl>
                                        <p:attrNameLst>
                                          <p:attrName>style.opacity</p:attrName>
                                        </p:attrNameLst>
                                      </p:cBhvr>
                                      <p:to>
                                        <p:strVal val="0.25"/>
                                      </p:to>
                                    </p:set>
                                    <p:animEffect filter="image" prLst="opacity: 0.25">
                                      <p:cBhvr rctx="IE">
                                        <p:cTn id="10" dur="indefinite"/>
                                        <p:tgtEl>
                                          <p:spTgt spid="59"/>
                                        </p:tgtEl>
                                      </p:cBhvr>
                                    </p:animEffect>
                                  </p:childTnLst>
                                </p:cTn>
                              </p:par>
                              <p:par>
                                <p:cTn id="11" presetID="9" presetClass="emph" presetSubtype="0" grpId="0" nodeType="withEffect">
                                  <p:stCondLst>
                                    <p:cond delay="0"/>
                                  </p:stCondLst>
                                  <p:childTnLst>
                                    <p:set>
                                      <p:cBhvr rctx="PPT">
                                        <p:cTn id="12" dur="indefinite"/>
                                        <p:tgtEl>
                                          <p:spTgt spid="60"/>
                                        </p:tgtEl>
                                        <p:attrNameLst>
                                          <p:attrName>style.opacity</p:attrName>
                                        </p:attrNameLst>
                                      </p:cBhvr>
                                      <p:to>
                                        <p:strVal val="0.25"/>
                                      </p:to>
                                    </p:set>
                                    <p:animEffect filter="image" prLst="opacity: 0.25">
                                      <p:cBhvr rctx="IE">
                                        <p:cTn id="13" dur="indefinite"/>
                                        <p:tgtEl>
                                          <p:spTgt spid="60"/>
                                        </p:tgtEl>
                                      </p:cBhvr>
                                    </p:animEffect>
                                  </p:childTnLst>
                                </p:cTn>
                              </p:par>
                              <p:par>
                                <p:cTn id="14" presetID="9" presetClass="emph" presetSubtype="0" nodeType="withEffect">
                                  <p:stCondLst>
                                    <p:cond delay="0"/>
                                  </p:stCondLst>
                                  <p:childTnLst>
                                    <p:set>
                                      <p:cBhvr rctx="PPT">
                                        <p:cTn id="15" dur="indefinite"/>
                                        <p:tgtEl>
                                          <p:spTgt spid="2055"/>
                                        </p:tgtEl>
                                        <p:attrNameLst>
                                          <p:attrName>style.opacity</p:attrName>
                                        </p:attrNameLst>
                                      </p:cBhvr>
                                      <p:to>
                                        <p:strVal val="0.25"/>
                                      </p:to>
                                    </p:set>
                                    <p:animEffect filter="image" prLst="opacity: 0.25">
                                      <p:cBhvr rctx="IE">
                                        <p:cTn id="16" dur="indefinite"/>
                                        <p:tgtEl>
                                          <p:spTgt spid="2055"/>
                                        </p:tgtEl>
                                      </p:cBhvr>
                                    </p:animEffect>
                                  </p:childTnLst>
                                </p:cTn>
                              </p:par>
                              <p:par>
                                <p:cTn id="17" presetID="9" presetClass="emph" presetSubtype="0" nodeType="withEffect">
                                  <p:stCondLst>
                                    <p:cond delay="0"/>
                                  </p:stCondLst>
                                  <p:childTnLst>
                                    <p:set>
                                      <p:cBhvr rctx="PPT">
                                        <p:cTn id="18" dur="indefinite"/>
                                        <p:tgtEl>
                                          <p:spTgt spid="2060"/>
                                        </p:tgtEl>
                                        <p:attrNameLst>
                                          <p:attrName>style.opacity</p:attrName>
                                        </p:attrNameLst>
                                      </p:cBhvr>
                                      <p:to>
                                        <p:strVal val="0.25"/>
                                      </p:to>
                                    </p:set>
                                    <p:animEffect filter="image" prLst="opacity: 0.25">
                                      <p:cBhvr rctx="IE">
                                        <p:cTn id="19" dur="indefinite"/>
                                        <p:tgtEl>
                                          <p:spTgt spid="2060"/>
                                        </p:tgtEl>
                                      </p:cBhvr>
                                    </p:animEffect>
                                  </p:childTnLst>
                                </p:cTn>
                              </p:par>
                              <p:par>
                                <p:cTn id="20" presetID="9" presetClass="emph" presetSubtype="0" nodeType="withEffect">
                                  <p:stCondLst>
                                    <p:cond delay="0"/>
                                  </p:stCondLst>
                                  <p:childTnLst>
                                    <p:set>
                                      <p:cBhvr rctx="PPT">
                                        <p:cTn id="21" dur="indefinite"/>
                                        <p:tgtEl>
                                          <p:spTgt spid="2063"/>
                                        </p:tgtEl>
                                        <p:attrNameLst>
                                          <p:attrName>style.opacity</p:attrName>
                                        </p:attrNameLst>
                                      </p:cBhvr>
                                      <p:to>
                                        <p:strVal val="0.25"/>
                                      </p:to>
                                    </p:set>
                                    <p:animEffect filter="image" prLst="opacity: 0.25">
                                      <p:cBhvr rctx="IE">
                                        <p:cTn id="22" dur="indefinite"/>
                                        <p:tgtEl>
                                          <p:spTgt spid="2063"/>
                                        </p:tgtEl>
                                      </p:cBhvr>
                                    </p:animEffect>
                                  </p:childTnLst>
                                </p:cTn>
                              </p:par>
                              <p:par>
                                <p:cTn id="23" presetID="9" presetClass="emph" presetSubtype="0" grpId="0" nodeType="withEffect">
                                  <p:stCondLst>
                                    <p:cond delay="0"/>
                                  </p:stCondLst>
                                  <p:childTnLst>
                                    <p:set>
                                      <p:cBhvr rctx="PPT">
                                        <p:cTn id="24" dur="indefinite"/>
                                        <p:tgtEl>
                                          <p:spTgt spid="2068"/>
                                        </p:tgtEl>
                                        <p:attrNameLst>
                                          <p:attrName>style.opacity</p:attrName>
                                        </p:attrNameLst>
                                      </p:cBhvr>
                                      <p:to>
                                        <p:strVal val="0.25"/>
                                      </p:to>
                                    </p:set>
                                    <p:animEffect filter="image" prLst="opacity: 0.25">
                                      <p:cBhvr rctx="IE">
                                        <p:cTn id="25" dur="indefinite"/>
                                        <p:tgtEl>
                                          <p:spTgt spid="2068"/>
                                        </p:tgtEl>
                                      </p:cBhvr>
                                    </p:animEffect>
                                  </p:childTnLst>
                                </p:cTn>
                              </p:par>
                              <p:par>
                                <p:cTn id="26" presetID="9" presetClass="emph" presetSubtype="0" grpId="0" nodeType="withEffect">
                                  <p:stCondLst>
                                    <p:cond delay="0"/>
                                  </p:stCondLst>
                                  <p:childTnLst>
                                    <p:set>
                                      <p:cBhvr rctx="PPT">
                                        <p:cTn id="27" dur="indefinite"/>
                                        <p:tgtEl>
                                          <p:spTgt spid="2070"/>
                                        </p:tgtEl>
                                        <p:attrNameLst>
                                          <p:attrName>style.opacity</p:attrName>
                                        </p:attrNameLst>
                                      </p:cBhvr>
                                      <p:to>
                                        <p:strVal val="0.25"/>
                                      </p:to>
                                    </p:set>
                                    <p:animEffect filter="image" prLst="opacity: 0.25">
                                      <p:cBhvr rctx="IE">
                                        <p:cTn id="28" dur="indefinite"/>
                                        <p:tgtEl>
                                          <p:spTgt spid="2070"/>
                                        </p:tgtEl>
                                      </p:cBhvr>
                                    </p:animEffect>
                                  </p:childTnLst>
                                </p:cTn>
                              </p:par>
                              <p:par>
                                <p:cTn id="29" presetID="9" presetClass="emph" presetSubtype="0" grpId="0" nodeType="withEffect">
                                  <p:stCondLst>
                                    <p:cond delay="0"/>
                                  </p:stCondLst>
                                  <p:childTnLst>
                                    <p:set>
                                      <p:cBhvr rctx="PPT">
                                        <p:cTn id="30" dur="indefinite"/>
                                        <p:tgtEl>
                                          <p:spTgt spid="81"/>
                                        </p:tgtEl>
                                        <p:attrNameLst>
                                          <p:attrName>style.opacity</p:attrName>
                                        </p:attrNameLst>
                                      </p:cBhvr>
                                      <p:to>
                                        <p:strVal val="0.25"/>
                                      </p:to>
                                    </p:set>
                                    <p:animEffect filter="image" prLst="opacity: 0.25">
                                      <p:cBhvr rctx="IE">
                                        <p:cTn id="31" dur="indefinite"/>
                                        <p:tgtEl>
                                          <p:spTgt spid="81"/>
                                        </p:tgtEl>
                                      </p:cBhvr>
                                    </p:animEffect>
                                  </p:childTnLst>
                                </p:cTn>
                              </p:par>
                              <p:par>
                                <p:cTn id="32" presetID="9" presetClass="emph" presetSubtype="0" grpId="0" nodeType="withEffect">
                                  <p:stCondLst>
                                    <p:cond delay="0"/>
                                  </p:stCondLst>
                                  <p:childTnLst>
                                    <p:set>
                                      <p:cBhvr rctx="PPT">
                                        <p:cTn id="33" dur="indefinite"/>
                                        <p:tgtEl>
                                          <p:spTgt spid="82"/>
                                        </p:tgtEl>
                                        <p:attrNameLst>
                                          <p:attrName>style.opacity</p:attrName>
                                        </p:attrNameLst>
                                      </p:cBhvr>
                                      <p:to>
                                        <p:strVal val="0.25"/>
                                      </p:to>
                                    </p:set>
                                    <p:animEffect filter="image" prLst="opacity: 0.25">
                                      <p:cBhvr rctx="IE">
                                        <p:cTn id="34" dur="indefinite"/>
                                        <p:tgtEl>
                                          <p:spTgt spid="82"/>
                                        </p:tgtEl>
                                      </p:cBhvr>
                                    </p:animEffect>
                                  </p:childTnLst>
                                </p:cTn>
                              </p:par>
                              <p:par>
                                <p:cTn id="35" presetID="9" presetClass="emph" presetSubtype="0" nodeType="withEffect">
                                  <p:stCondLst>
                                    <p:cond delay="0"/>
                                  </p:stCondLst>
                                  <p:childTnLst>
                                    <p:set>
                                      <p:cBhvr rctx="PPT">
                                        <p:cTn id="36" dur="indefinite"/>
                                        <p:tgtEl>
                                          <p:spTgt spid="2077"/>
                                        </p:tgtEl>
                                        <p:attrNameLst>
                                          <p:attrName>style.opacity</p:attrName>
                                        </p:attrNameLst>
                                      </p:cBhvr>
                                      <p:to>
                                        <p:strVal val="0.25"/>
                                      </p:to>
                                    </p:set>
                                    <p:animEffect filter="image" prLst="opacity: 0.25">
                                      <p:cBhvr rctx="IE">
                                        <p:cTn id="37" dur="indefinite"/>
                                        <p:tgtEl>
                                          <p:spTgt spid="2077"/>
                                        </p:tgtEl>
                                      </p:cBhvr>
                                    </p:animEffect>
                                  </p:childTnLst>
                                </p:cTn>
                              </p:par>
                              <p:par>
                                <p:cTn id="38" presetID="9" presetClass="emph" presetSubtype="0" grpId="0" nodeType="withEffect">
                                  <p:stCondLst>
                                    <p:cond delay="0"/>
                                  </p:stCondLst>
                                  <p:childTnLst>
                                    <p:set>
                                      <p:cBhvr rctx="PPT">
                                        <p:cTn id="39" dur="indefinite"/>
                                        <p:tgtEl>
                                          <p:spTgt spid="62"/>
                                        </p:tgtEl>
                                        <p:attrNameLst>
                                          <p:attrName>style.opacity</p:attrName>
                                        </p:attrNameLst>
                                      </p:cBhvr>
                                      <p:to>
                                        <p:strVal val="0.25"/>
                                      </p:to>
                                    </p:set>
                                    <p:animEffect filter="image" prLst="opacity: 0.25">
                                      <p:cBhvr rctx="IE">
                                        <p:cTn id="40" dur="indefinite"/>
                                        <p:tgtEl>
                                          <p:spTgt spid="62"/>
                                        </p:tgtEl>
                                      </p:cBhvr>
                                    </p:animEffect>
                                  </p:childTnLst>
                                </p:cTn>
                              </p:par>
                              <p:par>
                                <p:cTn id="41" presetID="9" presetClass="emph" presetSubtype="0" grpId="0" nodeType="withEffect">
                                  <p:stCondLst>
                                    <p:cond delay="0"/>
                                  </p:stCondLst>
                                  <p:childTnLst>
                                    <p:set>
                                      <p:cBhvr rctx="PPT">
                                        <p:cTn id="42" dur="indefinite"/>
                                        <p:tgtEl>
                                          <p:spTgt spid="64"/>
                                        </p:tgtEl>
                                        <p:attrNameLst>
                                          <p:attrName>style.opacity</p:attrName>
                                        </p:attrNameLst>
                                      </p:cBhvr>
                                      <p:to>
                                        <p:strVal val="0.25"/>
                                      </p:to>
                                    </p:set>
                                    <p:animEffect filter="image" prLst="opacity: 0.25">
                                      <p:cBhvr rctx="IE">
                                        <p:cTn id="43" dur="indefinite"/>
                                        <p:tgtEl>
                                          <p:spTgt spid="64"/>
                                        </p:tgtEl>
                                      </p:cBhvr>
                                    </p:animEffect>
                                  </p:childTnLst>
                                </p:cTn>
                              </p:par>
                              <p:par>
                                <p:cTn id="44" presetID="9" presetClass="emph" presetSubtype="0" nodeType="withEffect">
                                  <p:stCondLst>
                                    <p:cond delay="0"/>
                                  </p:stCondLst>
                                  <p:childTnLst>
                                    <p:set>
                                      <p:cBhvr rctx="PPT">
                                        <p:cTn id="45" dur="indefinite"/>
                                        <p:tgtEl>
                                          <p:spTgt spid="66"/>
                                        </p:tgtEl>
                                        <p:attrNameLst>
                                          <p:attrName>style.opacity</p:attrName>
                                        </p:attrNameLst>
                                      </p:cBhvr>
                                      <p:to>
                                        <p:strVal val="0.25"/>
                                      </p:to>
                                    </p:set>
                                    <p:animEffect filter="image" prLst="opacity: 0.25">
                                      <p:cBhvr rctx="IE">
                                        <p:cTn id="46" dur="indefinite"/>
                                        <p:tgtEl>
                                          <p:spTgt spid="66"/>
                                        </p:tgtEl>
                                      </p:cBhvr>
                                    </p:animEffect>
                                  </p:childTnLst>
                                </p:cTn>
                              </p:par>
                              <p:par>
                                <p:cTn id="47" presetID="9" presetClass="emph" presetSubtype="0" grpId="0" nodeType="withEffect">
                                  <p:stCondLst>
                                    <p:cond delay="0"/>
                                  </p:stCondLst>
                                  <p:childTnLst>
                                    <p:set>
                                      <p:cBhvr rctx="PPT">
                                        <p:cTn id="48" dur="indefinite"/>
                                        <p:tgtEl>
                                          <p:spTgt spid="69"/>
                                        </p:tgtEl>
                                        <p:attrNameLst>
                                          <p:attrName>style.opacity</p:attrName>
                                        </p:attrNameLst>
                                      </p:cBhvr>
                                      <p:to>
                                        <p:strVal val="0.25"/>
                                      </p:to>
                                    </p:set>
                                    <p:animEffect filter="image" prLst="opacity: 0.25">
                                      <p:cBhvr rctx="IE">
                                        <p:cTn id="49" dur="indefinite"/>
                                        <p:tgtEl>
                                          <p:spTgt spid="69"/>
                                        </p:tgtEl>
                                      </p:cBhvr>
                                    </p:animEffect>
                                  </p:childTnLst>
                                </p:cTn>
                              </p:par>
                              <p:par>
                                <p:cTn id="50" presetID="9" presetClass="emph" presetSubtype="0" nodeType="withEffect">
                                  <p:stCondLst>
                                    <p:cond delay="0"/>
                                  </p:stCondLst>
                                  <p:childTnLst>
                                    <p:set>
                                      <p:cBhvr rctx="PPT">
                                        <p:cTn id="51" dur="indefinite"/>
                                        <p:tgtEl>
                                          <p:spTgt spid="71"/>
                                        </p:tgtEl>
                                        <p:attrNameLst>
                                          <p:attrName>style.opacity</p:attrName>
                                        </p:attrNameLst>
                                      </p:cBhvr>
                                      <p:to>
                                        <p:strVal val="0.25"/>
                                      </p:to>
                                    </p:set>
                                    <p:animEffect filter="image" prLst="opacity: 0.25">
                                      <p:cBhvr rctx="IE">
                                        <p:cTn id="52" dur="indefinite"/>
                                        <p:tgtEl>
                                          <p:spTgt spid="71"/>
                                        </p:tgtEl>
                                      </p:cBhvr>
                                    </p:animEffect>
                                  </p:childTnLst>
                                </p:cTn>
                              </p:par>
                              <p:par>
                                <p:cTn id="53" presetID="9" presetClass="emph" presetSubtype="0" grpId="0" nodeType="withEffect">
                                  <p:stCondLst>
                                    <p:cond delay="0"/>
                                  </p:stCondLst>
                                  <p:childTnLst>
                                    <p:set>
                                      <p:cBhvr rctx="PPT">
                                        <p:cTn id="54" dur="indefinite"/>
                                        <p:tgtEl>
                                          <p:spTgt spid="87"/>
                                        </p:tgtEl>
                                        <p:attrNameLst>
                                          <p:attrName>style.opacity</p:attrName>
                                        </p:attrNameLst>
                                      </p:cBhvr>
                                      <p:to>
                                        <p:strVal val="0.25"/>
                                      </p:to>
                                    </p:set>
                                    <p:animEffect filter="image" prLst="opacity: 0.25">
                                      <p:cBhvr rctx="IE">
                                        <p:cTn id="55" dur="indefinite"/>
                                        <p:tgtEl>
                                          <p:spTgt spid="87"/>
                                        </p:tgtEl>
                                      </p:cBhvr>
                                    </p:animEffect>
                                  </p:childTnLst>
                                </p:cTn>
                              </p:par>
                              <p:par>
                                <p:cTn id="56" presetID="9" presetClass="emph" presetSubtype="0" nodeType="withEffect">
                                  <p:stCondLst>
                                    <p:cond delay="0"/>
                                  </p:stCondLst>
                                  <p:childTnLst>
                                    <p:set>
                                      <p:cBhvr rctx="PPT">
                                        <p:cTn id="57" dur="indefinite"/>
                                        <p:tgtEl>
                                          <p:spTgt spid="105"/>
                                        </p:tgtEl>
                                        <p:attrNameLst>
                                          <p:attrName>style.opacity</p:attrName>
                                        </p:attrNameLst>
                                      </p:cBhvr>
                                      <p:to>
                                        <p:strVal val="0.25"/>
                                      </p:to>
                                    </p:set>
                                    <p:animEffect filter="image" prLst="opacity: 0.25">
                                      <p:cBhvr rctx="IE">
                                        <p:cTn id="58" dur="indefinite"/>
                                        <p:tgtEl>
                                          <p:spTgt spid="105"/>
                                        </p:tgtEl>
                                      </p:cBhvr>
                                    </p:animEffect>
                                  </p:childTnLst>
                                </p:cTn>
                              </p:par>
                              <p:par>
                                <p:cTn id="59" presetID="9" presetClass="emph" presetSubtype="0" nodeType="withEffect">
                                  <p:stCondLst>
                                    <p:cond delay="0"/>
                                  </p:stCondLst>
                                  <p:childTnLst>
                                    <p:set>
                                      <p:cBhvr rctx="PPT">
                                        <p:cTn id="60" dur="indefinite"/>
                                        <p:tgtEl>
                                          <p:spTgt spid="2083"/>
                                        </p:tgtEl>
                                        <p:attrNameLst>
                                          <p:attrName>style.opacity</p:attrName>
                                        </p:attrNameLst>
                                      </p:cBhvr>
                                      <p:to>
                                        <p:strVal val="0.25"/>
                                      </p:to>
                                    </p:set>
                                    <p:animEffect filter="image" prLst="opacity: 0.25">
                                      <p:cBhvr rctx="IE">
                                        <p:cTn id="61" dur="indefinite"/>
                                        <p:tgtEl>
                                          <p:spTgt spid="2083"/>
                                        </p:tgtEl>
                                      </p:cBhvr>
                                    </p:animEffect>
                                  </p:childTnLst>
                                </p:cTn>
                              </p:par>
                              <p:par>
                                <p:cTn id="62" presetID="9" presetClass="emph" presetSubtype="0" grpId="0" nodeType="withEffect">
                                  <p:stCondLst>
                                    <p:cond delay="0"/>
                                  </p:stCondLst>
                                  <p:childTnLst>
                                    <p:set>
                                      <p:cBhvr rctx="PPT">
                                        <p:cTn id="63" dur="indefinite"/>
                                        <p:tgtEl>
                                          <p:spTgt spid="164"/>
                                        </p:tgtEl>
                                        <p:attrNameLst>
                                          <p:attrName>style.opacity</p:attrName>
                                        </p:attrNameLst>
                                      </p:cBhvr>
                                      <p:to>
                                        <p:strVal val="0.25"/>
                                      </p:to>
                                    </p:set>
                                    <p:animEffect filter="image" prLst="opacity: 0.25">
                                      <p:cBhvr rctx="IE">
                                        <p:cTn id="64" dur="indefinite"/>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59" grpId="0" animBg="1"/>
      <p:bldP spid="60" grpId="0" animBg="1"/>
      <p:bldP spid="2068" grpId="0"/>
      <p:bldP spid="2070" grpId="0" animBg="1"/>
      <p:bldP spid="81" grpId="0" animBg="1"/>
      <p:bldP spid="82" grpId="0" animBg="1"/>
      <p:bldP spid="62" grpId="0"/>
      <p:bldP spid="64" grpId="0"/>
      <p:bldP spid="69" grpId="0"/>
      <p:bldP spid="87" grpId="0"/>
      <p:bldP spid="1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EDB-IPP with Veolia</a:t>
            </a:r>
            <a:endParaRPr lang="en-SG" dirty="0"/>
          </a:p>
        </p:txBody>
      </p:sp>
      <p:sp>
        <p:nvSpPr>
          <p:cNvPr id="3" name="Content Placeholder 2"/>
          <p:cNvSpPr>
            <a:spLocks noGrp="1"/>
          </p:cNvSpPr>
          <p:nvPr>
            <p:ph idx="1"/>
          </p:nvPr>
        </p:nvSpPr>
        <p:spPr/>
        <p:txBody>
          <a:bodyPr/>
          <a:lstStyle/>
          <a:p>
            <a:r>
              <a:rPr lang="en-US" sz="2800" dirty="0"/>
              <a:t>PhD funded </a:t>
            </a:r>
            <a:r>
              <a:rPr lang="en-US" sz="2800" dirty="0" smtClean="0"/>
              <a:t>under EDB-IPP with </a:t>
            </a:r>
            <a:r>
              <a:rPr lang="en-US" sz="2800" dirty="0"/>
              <a:t>Veolia </a:t>
            </a:r>
          </a:p>
          <a:p>
            <a:endParaRPr lang="fr-FR" sz="2800" dirty="0"/>
          </a:p>
          <a:p>
            <a:r>
              <a:rPr lang="en-US" sz="2800" dirty="0" smtClean="0"/>
              <a:t>Objectives</a:t>
            </a:r>
            <a:endParaRPr lang="en-US" sz="2800" dirty="0"/>
          </a:p>
          <a:p>
            <a:pPr lvl="1"/>
            <a:r>
              <a:rPr lang="en-US" sz="2400" dirty="0"/>
              <a:t>Design </a:t>
            </a:r>
            <a:r>
              <a:rPr lang="en-US" sz="2400" dirty="0" smtClean="0"/>
              <a:t>efficient </a:t>
            </a:r>
            <a:r>
              <a:rPr lang="en-US" sz="2400" dirty="0"/>
              <a:t>urban drainage systems</a:t>
            </a:r>
          </a:p>
          <a:p>
            <a:pPr lvl="1"/>
            <a:r>
              <a:rPr lang="en-US" sz="2400" dirty="0"/>
              <a:t>Applicable </a:t>
            </a:r>
            <a:r>
              <a:rPr lang="en-US" sz="2400" dirty="0" smtClean="0"/>
              <a:t>at </a:t>
            </a:r>
            <a:r>
              <a:rPr lang="en-US" sz="2400" dirty="0"/>
              <a:t>large urban scales</a:t>
            </a:r>
          </a:p>
          <a:p>
            <a:pPr lvl="1"/>
            <a:r>
              <a:rPr lang="en-US" sz="2400" dirty="0" smtClean="0"/>
              <a:t>Good </a:t>
            </a:r>
            <a:r>
              <a:rPr lang="en-US" sz="2400" dirty="0"/>
              <a:t>balance between overflow </a:t>
            </a:r>
            <a:r>
              <a:rPr lang="en-US" sz="2400" dirty="0" smtClean="0"/>
              <a:t>risks </a:t>
            </a:r>
            <a:r>
              <a:rPr lang="en-US" sz="2400" dirty="0"/>
              <a:t>and investment costs</a:t>
            </a:r>
          </a:p>
          <a:p>
            <a:endParaRPr lang="en-US" sz="2800" dirty="0"/>
          </a:p>
          <a:p>
            <a:r>
              <a:rPr lang="en-US" sz="2800" dirty="0"/>
              <a:t>PhD deliverable: </a:t>
            </a:r>
            <a:r>
              <a:rPr lang="en-US" sz="2800" dirty="0" smtClean="0"/>
              <a:t>Methodology and </a:t>
            </a:r>
            <a:r>
              <a:rPr lang="en-US" sz="2800" dirty="0"/>
              <a:t>u</a:t>
            </a:r>
            <a:r>
              <a:rPr lang="en-US" sz="2800" dirty="0" smtClean="0"/>
              <a:t>ser-friendly computational </a:t>
            </a:r>
            <a:r>
              <a:rPr lang="en-US" sz="2800" dirty="0"/>
              <a:t>tool </a:t>
            </a:r>
          </a:p>
          <a:p>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Rounded Rectangle 4"/>
          <p:cNvSpPr/>
          <p:nvPr/>
        </p:nvSpPr>
        <p:spPr>
          <a:xfrm>
            <a:off x="7477508" y="381000"/>
            <a:ext cx="4037806" cy="3429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1172215" rtl="0" eaLnBrk="1" latinLnBrk="0" hangingPunct="1">
              <a:defRPr sz="2300" kern="1200">
                <a:solidFill>
                  <a:schemeClr val="dk1"/>
                </a:solidFill>
                <a:latin typeface="+mn-lt"/>
                <a:ea typeface="+mn-ea"/>
                <a:cs typeface="+mn-cs"/>
              </a:defRPr>
            </a:lvl1pPr>
            <a:lvl2pPr marL="586106" algn="l" defTabSz="1172215" rtl="0" eaLnBrk="1" latinLnBrk="0" hangingPunct="1">
              <a:defRPr sz="2300" kern="1200">
                <a:solidFill>
                  <a:schemeClr val="dk1"/>
                </a:solidFill>
                <a:latin typeface="+mn-lt"/>
                <a:ea typeface="+mn-ea"/>
                <a:cs typeface="+mn-cs"/>
              </a:defRPr>
            </a:lvl2pPr>
            <a:lvl3pPr marL="1172215" algn="l" defTabSz="1172215" rtl="0" eaLnBrk="1" latinLnBrk="0" hangingPunct="1">
              <a:defRPr sz="2300" kern="1200">
                <a:solidFill>
                  <a:schemeClr val="dk1"/>
                </a:solidFill>
                <a:latin typeface="+mn-lt"/>
                <a:ea typeface="+mn-ea"/>
                <a:cs typeface="+mn-cs"/>
              </a:defRPr>
            </a:lvl3pPr>
            <a:lvl4pPr marL="1758321" algn="l" defTabSz="1172215" rtl="0" eaLnBrk="1" latinLnBrk="0" hangingPunct="1">
              <a:defRPr sz="2300" kern="1200">
                <a:solidFill>
                  <a:schemeClr val="dk1"/>
                </a:solidFill>
                <a:latin typeface="+mn-lt"/>
                <a:ea typeface="+mn-ea"/>
                <a:cs typeface="+mn-cs"/>
              </a:defRPr>
            </a:lvl4pPr>
            <a:lvl5pPr marL="2344428" algn="l" defTabSz="1172215" rtl="0" eaLnBrk="1" latinLnBrk="0" hangingPunct="1">
              <a:defRPr sz="2300" kern="1200">
                <a:solidFill>
                  <a:schemeClr val="dk1"/>
                </a:solidFill>
                <a:latin typeface="+mn-lt"/>
                <a:ea typeface="+mn-ea"/>
                <a:cs typeface="+mn-cs"/>
              </a:defRPr>
            </a:lvl5pPr>
            <a:lvl6pPr marL="2930535" algn="l" defTabSz="1172215" rtl="0" eaLnBrk="1" latinLnBrk="0" hangingPunct="1">
              <a:defRPr sz="2300" kern="1200">
                <a:solidFill>
                  <a:schemeClr val="dk1"/>
                </a:solidFill>
                <a:latin typeface="+mn-lt"/>
                <a:ea typeface="+mn-ea"/>
                <a:cs typeface="+mn-cs"/>
              </a:defRPr>
            </a:lvl6pPr>
            <a:lvl7pPr marL="3516641" algn="l" defTabSz="1172215" rtl="0" eaLnBrk="1" latinLnBrk="0" hangingPunct="1">
              <a:defRPr sz="2300" kern="1200">
                <a:solidFill>
                  <a:schemeClr val="dk1"/>
                </a:solidFill>
                <a:latin typeface="+mn-lt"/>
                <a:ea typeface="+mn-ea"/>
                <a:cs typeface="+mn-cs"/>
              </a:defRPr>
            </a:lvl7pPr>
            <a:lvl8pPr marL="4102749" algn="l" defTabSz="1172215" rtl="0" eaLnBrk="1" latinLnBrk="0" hangingPunct="1">
              <a:defRPr sz="2300" kern="1200">
                <a:solidFill>
                  <a:schemeClr val="dk1"/>
                </a:solidFill>
                <a:latin typeface="+mn-lt"/>
                <a:ea typeface="+mn-ea"/>
                <a:cs typeface="+mn-cs"/>
              </a:defRPr>
            </a:lvl8pPr>
            <a:lvl9pPr marL="4688856" algn="l" defTabSz="1172215" rtl="0" eaLnBrk="1" latinLnBrk="0" hangingPunct="1">
              <a:defRPr sz="2300" kern="1200">
                <a:solidFill>
                  <a:schemeClr val="dk1"/>
                </a:solidFill>
                <a:latin typeface="+mn-lt"/>
                <a:ea typeface="+mn-ea"/>
                <a:cs typeface="+mn-cs"/>
              </a:defRPr>
            </a:lvl9pPr>
          </a:lstStyle>
          <a:p>
            <a:pPr algn="ctr"/>
            <a:endParaRPr lang="en-US" sz="2000" dirty="0" smtClean="0"/>
          </a:p>
          <a:p>
            <a:pPr algn="ctr"/>
            <a:endParaRPr lang="en-US" sz="2000" dirty="0" smtClean="0"/>
          </a:p>
          <a:p>
            <a:pPr algn="ctr"/>
            <a:endParaRPr lang="en-US" sz="2000" dirty="0"/>
          </a:p>
          <a:p>
            <a:pPr algn="ctr"/>
            <a:r>
              <a:rPr lang="en-US" sz="2000" dirty="0" smtClean="0"/>
              <a:t>Veolia is the global leader in optimized resource management, providing innovative waste, water and energy management solutions</a:t>
            </a:r>
          </a:p>
          <a:p>
            <a:pPr algn="ctr"/>
            <a:endParaRPr lang="en-US" sz="2000" dirty="0" smtClean="0"/>
          </a:p>
          <a:p>
            <a:pPr algn="ctr"/>
            <a:r>
              <a:rPr lang="en-US" sz="2000" dirty="0" smtClean="0"/>
              <a:t>168,800 employees worldwide</a:t>
            </a:r>
          </a:p>
          <a:p>
            <a:pPr algn="ctr"/>
            <a:r>
              <a:rPr lang="en-US" sz="2000" dirty="0" smtClean="0"/>
              <a:t>300 researchers &amp; scientists</a:t>
            </a:r>
            <a:endParaRPr lang="en-US" sz="2000" dirty="0"/>
          </a:p>
        </p:txBody>
      </p:sp>
      <p:pic>
        <p:nvPicPr>
          <p:cNvPr id="6" name="Picture 5" descr="Image result for veolia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8806" y="0"/>
            <a:ext cx="2535211"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405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problem -- formulation </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mc:AlternateContent xmlns:mc="http://schemas.openxmlformats.org/markup-compatibility/2006" xmlns:a14="http://schemas.microsoft.com/office/drawing/2010/main">
        <mc:Choice Requires="a14">
          <p:sp>
            <p:nvSpPr>
              <p:cNvPr id="5" name="Rectangle 4"/>
              <p:cNvSpPr/>
              <p:nvPr/>
            </p:nvSpPr>
            <p:spPr>
              <a:xfrm>
                <a:off x="3048000" y="1600994"/>
                <a:ext cx="6092825" cy="3648115"/>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p>
                        <m:sSupPr>
                          <m:ctrlPr>
                            <a:rPr lang="en-US" b="1" i="1">
                              <a:latin typeface="Cambria Math"/>
                            </a:rPr>
                          </m:ctrlPr>
                        </m:sSupPr>
                        <m:e>
                          <m:r>
                            <a:rPr lang="en-US" b="1">
                              <a:latin typeface="Cambria Math"/>
                            </a:rPr>
                            <m:t>𝐱</m:t>
                          </m:r>
                        </m:e>
                        <m:sup>
                          <m:r>
                            <a:rPr lang="en-US" b="1" i="1">
                              <a:latin typeface="Cambria Math"/>
                            </a:rPr>
                            <m:t>∗</m:t>
                          </m:r>
                        </m:sup>
                      </m:sSup>
                      <m:r>
                        <a:rPr lang="en-US" b="1" i="1">
                          <a:latin typeface="Cambria Math"/>
                        </a:rPr>
                        <m:t>=</m:t>
                      </m:r>
                      <m:r>
                        <m:rPr>
                          <m:sty m:val="p"/>
                        </m:rPr>
                        <a:rPr lang="en-US">
                          <a:latin typeface="Cambria Math"/>
                        </a:rPr>
                        <m:t>arg</m:t>
                      </m:r>
                      <m:func>
                        <m:funcPr>
                          <m:ctrlPr>
                            <a:rPr lang="en-US" b="1" i="1">
                              <a:latin typeface="Cambria Math"/>
                            </a:rPr>
                          </m:ctrlPr>
                        </m:funcPr>
                        <m:fName>
                          <m:limLow>
                            <m:limLowPr>
                              <m:ctrlPr>
                                <a:rPr lang="en-US" b="1" i="1">
                                  <a:latin typeface="Cambria Math"/>
                                </a:rPr>
                              </m:ctrlPr>
                            </m:limLowPr>
                            <m:e>
                              <m:r>
                                <m:rPr>
                                  <m:sty m:val="p"/>
                                </m:rPr>
                                <a:rPr lang="en-US">
                                  <a:latin typeface="Cambria Math"/>
                                </a:rPr>
                                <m:t>min</m:t>
                              </m:r>
                            </m:e>
                            <m:lim>
                              <m:r>
                                <a:rPr lang="en-US" b="1">
                                  <a:latin typeface="Cambria Math"/>
                                </a:rPr>
                                <m:t>𝐱</m:t>
                              </m:r>
                            </m:lim>
                          </m:limLow>
                        </m:fName>
                        <m:e>
                          <m:r>
                            <a:rPr lang="en-US" b="1">
                              <a:latin typeface="Cambria Math"/>
                            </a:rPr>
                            <m:t>𝐉</m:t>
                          </m:r>
                          <m:d>
                            <m:dPr>
                              <m:ctrlPr>
                                <a:rPr lang="en-US" b="1" i="1">
                                  <a:latin typeface="Cambria Math"/>
                                </a:rPr>
                              </m:ctrlPr>
                            </m:dPr>
                            <m:e>
                              <m:r>
                                <a:rPr lang="en-US" b="1">
                                  <a:latin typeface="Cambria Math"/>
                                </a:rPr>
                                <m:t>𝐱</m:t>
                              </m:r>
                            </m:e>
                          </m:d>
                        </m:e>
                      </m:func>
                    </m:oMath>
                  </m:oMathPara>
                </a14:m>
                <a:endParaRPr lang="en-US" b="1" dirty="0" smtClean="0">
                  <a:latin typeface="Cambria Math"/>
                </a:endParaRPr>
              </a:p>
              <a:p>
                <a:endParaRPr lang="en-US" b="1" dirty="0" smtClean="0">
                  <a:latin typeface="Cambria Math"/>
                </a:endParaRPr>
              </a:p>
              <a:p>
                <a:endParaRPr lang="en-US" b="1" dirty="0">
                  <a:latin typeface="Cambria Math"/>
                </a:endParaRPr>
              </a:p>
              <a:p>
                <a:pPr/>
                <a14:m>
                  <m:oMathPara xmlns:m="http://schemas.openxmlformats.org/officeDocument/2006/math">
                    <m:oMathParaPr>
                      <m:jc m:val="centerGroup"/>
                    </m:oMathParaPr>
                    <m:oMath xmlns:m="http://schemas.openxmlformats.org/officeDocument/2006/math">
                      <m:r>
                        <a:rPr lang="en-US" b="1">
                          <a:latin typeface="Cambria Math"/>
                        </a:rPr>
                        <m:t>𝐱</m:t>
                      </m:r>
                      <m:r>
                        <a:rPr lang="en-US" i="1">
                          <a:latin typeface="Cambria Math"/>
                        </a:rPr>
                        <m:t>=</m:t>
                      </m:r>
                      <m:d>
                        <m:dPr>
                          <m:ctrlPr>
                            <a:rPr lang="en-SG" i="1">
                              <a:latin typeface="Cambria Math"/>
                            </a:rPr>
                          </m:ctrlPr>
                        </m:dPr>
                        <m:e>
                          <m:sSub>
                            <m:sSubPr>
                              <m:ctrlPr>
                                <a:rPr lang="en-SG"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SG" i="1">
                                  <a:latin typeface="Cambria Math"/>
                                </a:rPr>
                              </m:ctrlPr>
                            </m:sSubPr>
                            <m:e>
                              <m:r>
                                <a:rPr lang="en-US" i="1">
                                  <a:latin typeface="Cambria Math"/>
                                </a:rPr>
                                <m:t>𝑥</m:t>
                              </m:r>
                            </m:e>
                            <m:sub>
                              <m:sSub>
                                <m:sSubPr>
                                  <m:ctrlPr>
                                    <a:rPr lang="en-SG" i="1">
                                      <a:latin typeface="Cambria Math"/>
                                    </a:rPr>
                                  </m:ctrlPr>
                                </m:sSubPr>
                                <m:e>
                                  <m:r>
                                    <a:rPr lang="en-US" i="1">
                                      <a:latin typeface="Cambria Math"/>
                                    </a:rPr>
                                    <m:t>𝑀</m:t>
                                  </m:r>
                                </m:e>
                                <m:sub>
                                  <m:r>
                                    <a:rPr lang="en-US" i="1">
                                      <a:latin typeface="Cambria Math"/>
                                    </a:rPr>
                                    <m:t>𝑝</m:t>
                                  </m:r>
                                </m:sub>
                              </m:sSub>
                            </m:sub>
                          </m:sSub>
                          <m:r>
                            <a:rPr lang="en-US" i="1">
                              <a:latin typeface="Cambria Math"/>
                            </a:rPr>
                            <m:t>,</m:t>
                          </m:r>
                          <m:sSub>
                            <m:sSubPr>
                              <m:ctrlPr>
                                <a:rPr lang="en-SG" i="1">
                                  <a:latin typeface="Cambria Math"/>
                                </a:rPr>
                              </m:ctrlPr>
                            </m:sSubPr>
                            <m:e>
                              <m:r>
                                <a:rPr lang="en-US" i="1">
                                  <a:latin typeface="Cambria Math"/>
                                </a:rPr>
                                <m:t>𝑥</m:t>
                              </m:r>
                            </m:e>
                            <m:sub>
                              <m:sSub>
                                <m:sSubPr>
                                  <m:ctrlPr>
                                    <a:rPr lang="en-SG" i="1">
                                      <a:latin typeface="Cambria Math"/>
                                    </a:rPr>
                                  </m:ctrlPr>
                                </m:sSubPr>
                                <m:e>
                                  <m:r>
                                    <a:rPr lang="en-US" i="1">
                                      <a:latin typeface="Cambria Math"/>
                                    </a:rPr>
                                    <m:t>𝑀</m:t>
                                  </m:r>
                                </m:e>
                                <m:sub>
                                  <m:r>
                                    <a:rPr lang="en-US" i="1">
                                      <a:latin typeface="Cambria Math"/>
                                    </a:rPr>
                                    <m:t>𝑝</m:t>
                                  </m:r>
                                </m:sub>
                              </m:sSub>
                              <m:r>
                                <a:rPr lang="en-US" i="1">
                                  <a:latin typeface="Cambria Math"/>
                                </a:rPr>
                                <m:t>+1</m:t>
                              </m:r>
                            </m:sub>
                          </m:sSub>
                          <m:r>
                            <a:rPr lang="en-US" i="1">
                              <a:latin typeface="Cambria Math"/>
                            </a:rPr>
                            <m:t>,…, </m:t>
                          </m:r>
                          <m:sSub>
                            <m:sSubPr>
                              <m:ctrlPr>
                                <a:rPr lang="en-SG" i="1">
                                  <a:latin typeface="Cambria Math"/>
                                </a:rPr>
                              </m:ctrlPr>
                            </m:sSubPr>
                            <m:e>
                              <m:r>
                                <a:rPr lang="en-US" i="1">
                                  <a:latin typeface="Cambria Math"/>
                                </a:rPr>
                                <m:t>𝑥</m:t>
                              </m:r>
                            </m:e>
                            <m:sub>
                              <m:sSub>
                                <m:sSubPr>
                                  <m:ctrlPr>
                                    <a:rPr lang="en-SG" i="1">
                                      <a:latin typeface="Cambria Math"/>
                                    </a:rPr>
                                  </m:ctrlPr>
                                </m:sSubPr>
                                <m:e>
                                  <m:r>
                                    <a:rPr lang="en-US" i="1">
                                      <a:latin typeface="Cambria Math"/>
                                    </a:rPr>
                                    <m:t>𝑀</m:t>
                                  </m:r>
                                </m:e>
                                <m:sub>
                                  <m:r>
                                    <a:rPr lang="en-US" i="1">
                                      <a:latin typeface="Cambria Math"/>
                                    </a:rPr>
                                    <m:t>𝑝</m:t>
                                  </m:r>
                                </m:sub>
                              </m:sSub>
                              <m:r>
                                <a:rPr lang="en-US" i="1">
                                  <a:latin typeface="Cambria Math"/>
                                </a:rPr>
                                <m:t>+</m:t>
                              </m:r>
                              <m:sSub>
                                <m:sSubPr>
                                  <m:ctrlPr>
                                    <a:rPr lang="en-SG" i="1">
                                      <a:latin typeface="Cambria Math"/>
                                    </a:rPr>
                                  </m:ctrlPr>
                                </m:sSubPr>
                                <m:e>
                                  <m:r>
                                    <a:rPr lang="en-US" i="1">
                                      <a:latin typeface="Cambria Math"/>
                                    </a:rPr>
                                    <m:t>𝑀</m:t>
                                  </m:r>
                                </m:e>
                                <m:sub>
                                  <m:r>
                                    <a:rPr lang="en-US" i="1">
                                      <a:latin typeface="Cambria Math"/>
                                    </a:rPr>
                                    <m:t>𝐿</m:t>
                                  </m:r>
                                </m:sub>
                              </m:sSub>
                            </m:sub>
                          </m:sSub>
                        </m:e>
                      </m:d>
                    </m:oMath>
                  </m:oMathPara>
                </a14:m>
                <a:endParaRPr lang="en-SG" dirty="0" smtClean="0"/>
              </a:p>
              <a:p>
                <a:endParaRPr lang="en-US" dirty="0"/>
              </a:p>
              <a:p>
                <a:endParaRPr lang="en-SG" dirty="0"/>
              </a:p>
              <a:p>
                <a:pPr/>
                <a14:m>
                  <m:oMathPara xmlns:m="http://schemas.openxmlformats.org/officeDocument/2006/math">
                    <m:oMathParaPr>
                      <m:jc m:val="centerGroup"/>
                    </m:oMathParaPr>
                    <m:oMath xmlns:m="http://schemas.openxmlformats.org/officeDocument/2006/math">
                      <m:r>
                        <a:rPr lang="en-US" b="1">
                          <a:latin typeface="Cambria Math"/>
                        </a:rPr>
                        <m:t>𝐉</m:t>
                      </m:r>
                      <m:d>
                        <m:dPr>
                          <m:ctrlPr>
                            <a:rPr lang="en-SG" i="1">
                              <a:latin typeface="Cambria Math"/>
                            </a:rPr>
                          </m:ctrlPr>
                        </m:dPr>
                        <m:e>
                          <m:r>
                            <a:rPr lang="en-US" b="1">
                              <a:latin typeface="Cambria Math"/>
                            </a:rPr>
                            <m:t>𝐱</m:t>
                          </m:r>
                        </m:e>
                      </m:d>
                      <m:r>
                        <a:rPr lang="en-US" i="1">
                          <a:latin typeface="Cambria Math"/>
                        </a:rPr>
                        <m:t>=</m:t>
                      </m:r>
                      <m:d>
                        <m:dPr>
                          <m:begChr m:val="["/>
                          <m:endChr m:val="]"/>
                          <m:ctrlPr>
                            <a:rPr lang="en-SG" i="1">
                              <a:latin typeface="Cambria Math"/>
                            </a:rPr>
                          </m:ctrlPr>
                        </m:dPr>
                        <m:e>
                          <m:m>
                            <m:mPr>
                              <m:mcs>
                                <m:mc>
                                  <m:mcPr>
                                    <m:count m:val="1"/>
                                    <m:mcJc m:val="center"/>
                                  </m:mcPr>
                                </m:mc>
                              </m:mcs>
                              <m:ctrlPr>
                                <a:rPr lang="en-SG" i="1">
                                  <a:latin typeface="Cambria Math"/>
                                </a:rPr>
                              </m:ctrlPr>
                            </m:mPr>
                            <m:mr>
                              <m:e>
                                <m:sSup>
                                  <m:sSupPr>
                                    <m:ctrlPr>
                                      <a:rPr lang="en-SG" i="1">
                                        <a:latin typeface="Cambria Math"/>
                                      </a:rPr>
                                    </m:ctrlPr>
                                  </m:sSupPr>
                                  <m:e>
                                    <m:r>
                                      <a:rPr lang="en-US" i="1">
                                        <a:latin typeface="Cambria Math"/>
                                      </a:rPr>
                                      <m:t>−</m:t>
                                    </m:r>
                                    <m:r>
                                      <a:rPr lang="en-US" i="1">
                                        <a:latin typeface="Cambria Math"/>
                                      </a:rPr>
                                      <m:t>𝐽</m:t>
                                    </m:r>
                                  </m:e>
                                  <m:sup>
                                    <m:r>
                                      <a:rPr lang="en-US" i="1">
                                        <a:latin typeface="Cambria Math"/>
                                      </a:rPr>
                                      <m:t>𝑂𝑣𝑒𝑟𝑓𝑙𝑜𝑤</m:t>
                                    </m:r>
                                  </m:sup>
                                </m:sSup>
                                <m:d>
                                  <m:dPr>
                                    <m:ctrlPr>
                                      <a:rPr lang="en-SG" i="1">
                                        <a:latin typeface="Cambria Math"/>
                                      </a:rPr>
                                    </m:ctrlPr>
                                  </m:dPr>
                                  <m:e>
                                    <m:r>
                                      <a:rPr lang="en-US" b="1">
                                        <a:latin typeface="Cambria Math"/>
                                      </a:rPr>
                                      <m:t>𝐱</m:t>
                                    </m:r>
                                  </m:e>
                                </m:d>
                              </m:e>
                            </m:mr>
                            <m:mr>
                              <m:e>
                                <m:r>
                                  <a:rPr lang="en-US" b="1" i="1">
                                    <a:latin typeface="Cambria Math"/>
                                  </a:rPr>
                                  <m:t>−</m:t>
                                </m:r>
                                <m:sSup>
                                  <m:sSupPr>
                                    <m:ctrlPr>
                                      <a:rPr lang="en-US" i="1">
                                        <a:latin typeface="Cambria Math"/>
                                      </a:rPr>
                                    </m:ctrlPr>
                                  </m:sSupPr>
                                  <m:e>
                                    <m:r>
                                      <a:rPr lang="en-US" i="1">
                                        <a:latin typeface="Cambria Math"/>
                                      </a:rPr>
                                      <m:t>𝐽</m:t>
                                    </m:r>
                                  </m:e>
                                  <m:sup>
                                    <m:r>
                                      <a:rPr lang="en-US" i="1">
                                        <a:latin typeface="Cambria Math"/>
                                      </a:rPr>
                                      <m:t>𝑁𝑜𝑑𝑒</m:t>
                                    </m:r>
                                  </m:sup>
                                </m:sSup>
                                <m:d>
                                  <m:dPr>
                                    <m:ctrlPr>
                                      <a:rPr lang="en-SG" i="1">
                                        <a:latin typeface="Cambria Math"/>
                                      </a:rPr>
                                    </m:ctrlPr>
                                  </m:dPr>
                                  <m:e>
                                    <m:r>
                                      <a:rPr lang="en-US" b="1">
                                        <a:latin typeface="Cambria Math"/>
                                      </a:rPr>
                                      <m:t>𝐱</m:t>
                                    </m:r>
                                  </m:e>
                                </m:d>
                              </m:e>
                            </m:mr>
                            <m:mr>
                              <m:e>
                                <m:sSup>
                                  <m:sSupPr>
                                    <m:ctrlPr>
                                      <a:rPr lang="en-US" i="1">
                                        <a:latin typeface="Cambria Math"/>
                                      </a:rPr>
                                    </m:ctrlPr>
                                  </m:sSupPr>
                                  <m:e>
                                    <m:r>
                                      <a:rPr lang="en-US" i="1">
                                        <a:latin typeface="Cambria Math"/>
                                      </a:rPr>
                                      <m:t>𝐽</m:t>
                                    </m:r>
                                  </m:e>
                                  <m:sup>
                                    <m:r>
                                      <a:rPr lang="en-US" i="1">
                                        <a:latin typeface="Cambria Math"/>
                                      </a:rPr>
                                      <m:t>𝐶𝑜𝑠𝑡</m:t>
                                    </m:r>
                                  </m:sup>
                                </m:sSup>
                                <m:d>
                                  <m:dPr>
                                    <m:ctrlPr>
                                      <a:rPr lang="en-SG" i="1">
                                        <a:latin typeface="Cambria Math"/>
                                      </a:rPr>
                                    </m:ctrlPr>
                                  </m:dPr>
                                  <m:e>
                                    <m:r>
                                      <a:rPr lang="en-US" b="1">
                                        <a:latin typeface="Cambria Math"/>
                                      </a:rPr>
                                      <m:t>𝐱</m:t>
                                    </m:r>
                                  </m:e>
                                </m:d>
                              </m:e>
                            </m:mr>
                          </m:m>
                        </m:e>
                      </m:d>
                    </m:oMath>
                  </m:oMathPara>
                </a14:m>
                <a:endParaRPr lang="en-SG" dirty="0"/>
              </a:p>
            </p:txBody>
          </p:sp>
        </mc:Choice>
        <mc:Fallback xmlns="">
          <p:sp>
            <p:nvSpPr>
              <p:cNvPr id="5" name="Rectangle 4"/>
              <p:cNvSpPr>
                <a:spLocks noRot="1" noChangeAspect="1" noMove="1" noResize="1" noEditPoints="1" noAdjustHandles="1" noChangeArrowheads="1" noChangeShapeType="1" noTextEdit="1"/>
              </p:cNvSpPr>
              <p:nvPr/>
            </p:nvSpPr>
            <p:spPr>
              <a:xfrm>
                <a:off x="3048000" y="1600994"/>
                <a:ext cx="6092825" cy="3648115"/>
              </a:xfrm>
              <a:prstGeom prst="rect">
                <a:avLst/>
              </a:prstGeom>
              <a:blipFill rotWithShape="1">
                <a:blip r:embed="rId3"/>
                <a:stretch>
                  <a:fillRect/>
                </a:stretch>
              </a:blipFill>
            </p:spPr>
            <p:txBody>
              <a:bodyPr/>
              <a:lstStyle/>
              <a:p>
                <a:r>
                  <a:rPr lang="en-SG">
                    <a:noFill/>
                  </a:rPr>
                  <a:t> </a:t>
                </a:r>
              </a:p>
            </p:txBody>
          </p:sp>
        </mc:Fallback>
      </mc:AlternateContent>
      <p:sp>
        <p:nvSpPr>
          <p:cNvPr id="6" name="TextBox 5"/>
          <p:cNvSpPr txBox="1"/>
          <p:nvPr/>
        </p:nvSpPr>
        <p:spPr>
          <a:xfrm>
            <a:off x="4108539" y="2338383"/>
            <a:ext cx="1994457"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Diameter of pipes</a:t>
            </a:r>
            <a:endParaRPr lang="en-SG" sz="2000" b="1" dirty="0">
              <a:solidFill>
                <a:schemeClr val="tx1">
                  <a:lumMod val="50000"/>
                  <a:lumOff val="50000"/>
                </a:schemeClr>
              </a:solidFill>
              <a:latin typeface="Bradley Hand ITC" panose="03070402050302030203" pitchFamily="66" charset="0"/>
            </a:endParaRPr>
          </a:p>
        </p:txBody>
      </p:sp>
      <p:sp>
        <p:nvSpPr>
          <p:cNvPr id="7" name="TextBox 6"/>
          <p:cNvSpPr txBox="1"/>
          <p:nvPr/>
        </p:nvSpPr>
        <p:spPr>
          <a:xfrm>
            <a:off x="6476206" y="2342290"/>
            <a:ext cx="2539478"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Numbers of LID units</a:t>
            </a:r>
            <a:endParaRPr lang="en-SG" sz="2000" b="1" dirty="0">
              <a:solidFill>
                <a:schemeClr val="tx1">
                  <a:lumMod val="50000"/>
                  <a:lumOff val="50000"/>
                </a:schemeClr>
              </a:solidFill>
              <a:latin typeface="Bradley Hand ITC" panose="03070402050302030203" pitchFamily="66" charset="0"/>
            </a:endParaRPr>
          </a:p>
        </p:txBody>
      </p:sp>
      <p:sp>
        <p:nvSpPr>
          <p:cNvPr id="8" name="Left Brace 7"/>
          <p:cNvSpPr/>
          <p:nvPr/>
        </p:nvSpPr>
        <p:spPr>
          <a:xfrm rot="5400000">
            <a:off x="5103809" y="2285997"/>
            <a:ext cx="230193" cy="1143000"/>
          </a:xfrm>
          <a:prstGeom prst="leftBrac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Left Brace 9"/>
          <p:cNvSpPr/>
          <p:nvPr/>
        </p:nvSpPr>
        <p:spPr>
          <a:xfrm rot="5400000">
            <a:off x="6899309" y="1795497"/>
            <a:ext cx="230193" cy="2124000"/>
          </a:xfrm>
          <a:prstGeom prst="leftBrac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p:cNvSpPr txBox="1"/>
          <p:nvPr/>
        </p:nvSpPr>
        <p:spPr>
          <a:xfrm>
            <a:off x="8492125" y="3353594"/>
            <a:ext cx="1794081"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Total # of LIDs</a:t>
            </a:r>
            <a:endParaRPr lang="en-SG" sz="2000" b="1" dirty="0">
              <a:solidFill>
                <a:schemeClr val="tx1">
                  <a:lumMod val="50000"/>
                  <a:lumOff val="50000"/>
                </a:schemeClr>
              </a:solidFill>
              <a:latin typeface="Bradley Hand ITC" panose="03070402050302030203" pitchFamily="66" charset="0"/>
            </a:endParaRPr>
          </a:p>
        </p:txBody>
      </p:sp>
      <p:sp>
        <p:nvSpPr>
          <p:cNvPr id="11" name="TextBox 10"/>
          <p:cNvSpPr txBox="1"/>
          <p:nvPr/>
        </p:nvSpPr>
        <p:spPr>
          <a:xfrm>
            <a:off x="4893092" y="3486884"/>
            <a:ext cx="1811714"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Total # of pipes</a:t>
            </a:r>
            <a:endParaRPr lang="en-SG" sz="2000" b="1" dirty="0">
              <a:solidFill>
                <a:schemeClr val="tx1">
                  <a:lumMod val="50000"/>
                  <a:lumOff val="50000"/>
                </a:schemeClr>
              </a:solidFill>
              <a:latin typeface="Bradley Hand ITC" panose="03070402050302030203" pitchFamily="66" charset="0"/>
            </a:endParaRPr>
          </a:p>
        </p:txBody>
      </p:sp>
      <p:sp>
        <p:nvSpPr>
          <p:cNvPr id="13" name="Freeform 12"/>
          <p:cNvSpPr/>
          <p:nvPr/>
        </p:nvSpPr>
        <p:spPr>
          <a:xfrm>
            <a:off x="7896396" y="3277394"/>
            <a:ext cx="570726" cy="251791"/>
          </a:xfrm>
          <a:custGeom>
            <a:avLst/>
            <a:gdLst>
              <a:gd name="connsiteX0" fmla="*/ 570726 w 570726"/>
              <a:gd name="connsiteY0" fmla="*/ 251791 h 251791"/>
              <a:gd name="connsiteX1" fmla="*/ 186413 w 570726"/>
              <a:gd name="connsiteY1" fmla="*/ 238539 h 251791"/>
              <a:gd name="connsiteX2" fmla="*/ 133404 w 570726"/>
              <a:gd name="connsiteY2" fmla="*/ 225287 h 251791"/>
              <a:gd name="connsiteX3" fmla="*/ 106900 w 570726"/>
              <a:gd name="connsiteY3" fmla="*/ 198782 h 251791"/>
              <a:gd name="connsiteX4" fmla="*/ 67143 w 570726"/>
              <a:gd name="connsiteY4" fmla="*/ 185530 h 251791"/>
              <a:gd name="connsiteX5" fmla="*/ 27386 w 570726"/>
              <a:gd name="connsiteY5" fmla="*/ 159026 h 251791"/>
              <a:gd name="connsiteX6" fmla="*/ 882 w 570726"/>
              <a:gd name="connsiteY6" fmla="*/ 0 h 25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726" h="251791">
                <a:moveTo>
                  <a:pt x="570726" y="251791"/>
                </a:moveTo>
                <a:cubicBezTo>
                  <a:pt x="442622" y="247374"/>
                  <a:pt x="314359" y="246293"/>
                  <a:pt x="186413" y="238539"/>
                </a:cubicBezTo>
                <a:cubicBezTo>
                  <a:pt x="168233" y="237437"/>
                  <a:pt x="149695" y="233432"/>
                  <a:pt x="133404" y="225287"/>
                </a:cubicBezTo>
                <a:cubicBezTo>
                  <a:pt x="122229" y="219699"/>
                  <a:pt x="117614" y="205210"/>
                  <a:pt x="106900" y="198782"/>
                </a:cubicBezTo>
                <a:cubicBezTo>
                  <a:pt x="94922" y="191595"/>
                  <a:pt x="79637" y="191777"/>
                  <a:pt x="67143" y="185530"/>
                </a:cubicBezTo>
                <a:cubicBezTo>
                  <a:pt x="52897" y="178407"/>
                  <a:pt x="40638" y="167861"/>
                  <a:pt x="27386" y="159026"/>
                </a:cubicBezTo>
                <a:cubicBezTo>
                  <a:pt x="-7499" y="54369"/>
                  <a:pt x="882" y="107451"/>
                  <a:pt x="882" y="0"/>
                </a:cubicBez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p:cNvSpPr txBox="1"/>
          <p:nvPr/>
        </p:nvSpPr>
        <p:spPr>
          <a:xfrm>
            <a:off x="7543006" y="3992430"/>
            <a:ext cx="3978974"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Reduction in total overflow </a:t>
            </a:r>
            <a:r>
              <a:rPr lang="en-US" sz="2000" b="1" dirty="0" smtClean="0">
                <a:solidFill>
                  <a:schemeClr val="tx1">
                    <a:lumMod val="50000"/>
                    <a:lumOff val="50000"/>
                  </a:schemeClr>
                </a:solidFill>
                <a:latin typeface="Bradley Hand ITC" panose="03070402050302030203" pitchFamily="66" charset="0"/>
              </a:rPr>
              <a:t>volume</a:t>
            </a:r>
            <a:endParaRPr lang="en-SG" sz="2000" b="1" dirty="0">
              <a:solidFill>
                <a:schemeClr val="tx1">
                  <a:lumMod val="50000"/>
                  <a:lumOff val="50000"/>
                </a:schemeClr>
              </a:solidFill>
              <a:latin typeface="Bradley Hand ITC" panose="03070402050302030203" pitchFamily="66" charset="0"/>
            </a:endParaRPr>
          </a:p>
        </p:txBody>
      </p:sp>
      <p:sp>
        <p:nvSpPr>
          <p:cNvPr id="15" name="TextBox 14"/>
          <p:cNvSpPr txBox="1"/>
          <p:nvPr/>
        </p:nvSpPr>
        <p:spPr>
          <a:xfrm>
            <a:off x="7543006" y="4417078"/>
            <a:ext cx="3597460"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Reduction in # of flooded nodes</a:t>
            </a:r>
            <a:endParaRPr lang="en-SG" sz="2000" b="1" dirty="0">
              <a:solidFill>
                <a:schemeClr val="tx1">
                  <a:lumMod val="50000"/>
                  <a:lumOff val="50000"/>
                </a:schemeClr>
              </a:solidFill>
              <a:latin typeface="Bradley Hand ITC" panose="03070402050302030203" pitchFamily="66" charset="0"/>
            </a:endParaRPr>
          </a:p>
        </p:txBody>
      </p:sp>
      <p:sp>
        <p:nvSpPr>
          <p:cNvPr id="20" name="TextBox 19"/>
          <p:cNvSpPr txBox="1"/>
          <p:nvPr/>
        </p:nvSpPr>
        <p:spPr>
          <a:xfrm>
            <a:off x="1519778" y="3263916"/>
            <a:ext cx="2095445"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Decision variables</a:t>
            </a:r>
            <a:endParaRPr lang="en-SG" sz="2000" b="1" dirty="0">
              <a:solidFill>
                <a:schemeClr val="tx1">
                  <a:lumMod val="50000"/>
                  <a:lumOff val="50000"/>
                </a:schemeClr>
              </a:solidFill>
              <a:latin typeface="Bradley Hand ITC" panose="03070402050302030203" pitchFamily="66" charset="0"/>
            </a:endParaRPr>
          </a:p>
        </p:txBody>
      </p:sp>
      <p:grpSp>
        <p:nvGrpSpPr>
          <p:cNvPr id="21" name="Group 20"/>
          <p:cNvGrpSpPr/>
          <p:nvPr/>
        </p:nvGrpSpPr>
        <p:grpSpPr>
          <a:xfrm flipH="1">
            <a:off x="3625926" y="3201194"/>
            <a:ext cx="411880" cy="275461"/>
            <a:chOff x="7938521" y="2028539"/>
            <a:chExt cx="522514" cy="275461"/>
          </a:xfrm>
        </p:grpSpPr>
        <p:sp>
          <p:nvSpPr>
            <p:cNvPr id="22" name="Freeform 21"/>
            <p:cNvSpPr/>
            <p:nvPr/>
          </p:nvSpPr>
          <p:spPr>
            <a:xfrm flipV="1">
              <a:off x="7938521" y="2028539"/>
              <a:ext cx="493486" cy="237684"/>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Freeform 22"/>
            <p:cNvSpPr/>
            <p:nvPr/>
          </p:nvSpPr>
          <p:spPr>
            <a:xfrm flipV="1">
              <a:off x="8315892" y="2160000"/>
              <a:ext cx="145143" cy="144000"/>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6" name="Freeform 25"/>
          <p:cNvSpPr/>
          <p:nvPr/>
        </p:nvSpPr>
        <p:spPr>
          <a:xfrm flipV="1">
            <a:off x="8381206" y="3456000"/>
            <a:ext cx="129939" cy="144000"/>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8" name="Group 27"/>
          <p:cNvGrpSpPr/>
          <p:nvPr/>
        </p:nvGrpSpPr>
        <p:grpSpPr>
          <a:xfrm rot="10800000">
            <a:off x="5582978" y="3277394"/>
            <a:ext cx="131228" cy="253220"/>
            <a:chOff x="6949440" y="1280160"/>
            <a:chExt cx="154745" cy="337625"/>
          </a:xfrm>
        </p:grpSpPr>
        <p:sp>
          <p:nvSpPr>
            <p:cNvPr id="29" name="Freeform 28"/>
            <p:cNvSpPr/>
            <p:nvPr/>
          </p:nvSpPr>
          <p:spPr>
            <a:xfrm>
              <a:off x="7019778" y="1280160"/>
              <a:ext cx="14079" cy="337625"/>
            </a:xfrm>
            <a:custGeom>
              <a:avLst/>
              <a:gdLst>
                <a:gd name="connsiteX0" fmla="*/ 0 w 14079"/>
                <a:gd name="connsiteY0" fmla="*/ 337625 h 337625"/>
                <a:gd name="connsiteX1" fmla="*/ 14068 w 14079"/>
                <a:gd name="connsiteY1" fmla="*/ 0 h 337625"/>
              </a:gdLst>
              <a:ahLst/>
              <a:cxnLst>
                <a:cxn ang="0">
                  <a:pos x="connsiteX0" y="connsiteY0"/>
                </a:cxn>
                <a:cxn ang="0">
                  <a:pos x="connsiteX1" y="connsiteY1"/>
                </a:cxn>
              </a:cxnLst>
              <a:rect l="l" t="t" r="r" b="b"/>
              <a:pathLst>
                <a:path w="14079" h="337625">
                  <a:moveTo>
                    <a:pt x="0" y="337625"/>
                  </a:moveTo>
                  <a:cubicBezTo>
                    <a:pt x="15005" y="37537"/>
                    <a:pt x="14068" y="150173"/>
                    <a:pt x="14068"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Freeform 29"/>
            <p:cNvSpPr/>
            <p:nvPr/>
          </p:nvSpPr>
          <p:spPr>
            <a:xfrm>
              <a:off x="6949440" y="1280160"/>
              <a:ext cx="154745" cy="168812"/>
            </a:xfrm>
            <a:custGeom>
              <a:avLst/>
              <a:gdLst>
                <a:gd name="connsiteX0" fmla="*/ 0 w 154745"/>
                <a:gd name="connsiteY0" fmla="*/ 140677 h 168812"/>
                <a:gd name="connsiteX1" fmla="*/ 28135 w 154745"/>
                <a:gd name="connsiteY1" fmla="*/ 70338 h 168812"/>
                <a:gd name="connsiteX2" fmla="*/ 70338 w 154745"/>
                <a:gd name="connsiteY2" fmla="*/ 0 h 168812"/>
                <a:gd name="connsiteX3" fmla="*/ 126609 w 154745"/>
                <a:gd name="connsiteY3" fmla="*/ 84406 h 168812"/>
                <a:gd name="connsiteX4" fmla="*/ 154745 w 154745"/>
                <a:gd name="connsiteY4" fmla="*/ 168812 h 16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45" h="168812">
                  <a:moveTo>
                    <a:pt x="0" y="140677"/>
                  </a:moveTo>
                  <a:cubicBezTo>
                    <a:pt x="9378" y="117231"/>
                    <a:pt x="15606" y="92263"/>
                    <a:pt x="28135" y="70338"/>
                  </a:cubicBezTo>
                  <a:cubicBezTo>
                    <a:pt x="89928" y="-37799"/>
                    <a:pt x="26171" y="132507"/>
                    <a:pt x="70338" y="0"/>
                  </a:cubicBezTo>
                  <a:cubicBezTo>
                    <a:pt x="89095" y="28135"/>
                    <a:pt x="115916" y="52327"/>
                    <a:pt x="126609" y="84406"/>
                  </a:cubicBezTo>
                  <a:lnTo>
                    <a:pt x="154745" y="168812"/>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65309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0" grpId="0" animBg="1"/>
      <p:bldP spid="9" grpId="0"/>
      <p:bldP spid="11" grpId="0"/>
      <p:bldP spid="13" grpId="0" animBg="1"/>
      <p:bldP spid="14" grpId="0"/>
      <p:bldP spid="15" grpId="0"/>
      <p:bldP spid="20" grpId="0"/>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t>
            </a:r>
            <a:r>
              <a:rPr lang="en-US" dirty="0"/>
              <a:t>problem -- formulation </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mc:AlternateContent xmlns:mc="http://schemas.openxmlformats.org/markup-compatibility/2006" xmlns:a14="http://schemas.microsoft.com/office/drawing/2010/main">
        <mc:Choice Requires="a14">
          <p:sp>
            <p:nvSpPr>
              <p:cNvPr id="6" name="Rectangle 5"/>
              <p:cNvSpPr/>
              <p:nvPr/>
            </p:nvSpPr>
            <p:spPr>
              <a:xfrm>
                <a:off x="2085120" y="1612638"/>
                <a:ext cx="8000206" cy="42235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a:rPr>
                            <m:t>𝐽</m:t>
                          </m:r>
                        </m:e>
                        <m:sup>
                          <m:r>
                            <a:rPr lang="en-US" b="0" i="1" smtClean="0">
                              <a:latin typeface="Cambria Math"/>
                            </a:rPr>
                            <m:t>𝑂𝑣𝑒𝑟𝑓𝑙𝑜𝑤</m:t>
                          </m:r>
                        </m:sup>
                      </m:sSup>
                      <m:r>
                        <a:rPr lang="en-US" i="1">
                          <a:latin typeface="Cambria Math"/>
                        </a:rPr>
                        <m:t>=</m:t>
                      </m:r>
                      <m:r>
                        <a:rPr lang="en-US" b="0" i="1" smtClean="0">
                          <a:latin typeface="Cambria Math"/>
                        </a:rPr>
                        <m:t>1−</m:t>
                      </m:r>
                      <m:f>
                        <m:fPr>
                          <m:ctrlPr>
                            <a:rPr lang="en-US" b="0" i="1" smtClean="0">
                              <a:latin typeface="Cambria Math"/>
                            </a:rPr>
                          </m:ctrlPr>
                        </m:fPr>
                        <m:num>
                          <m:nary>
                            <m:naryPr>
                              <m:chr m:val="∑"/>
                              <m:limLoc m:val="undOvr"/>
                              <m:ctrlPr>
                                <a:rPr lang="en-SG" i="1">
                                  <a:latin typeface="Cambria Math"/>
                                </a:rPr>
                              </m:ctrlPr>
                            </m:naryPr>
                            <m:sub>
                              <m:r>
                                <a:rPr lang="en-US" i="1">
                                  <a:latin typeface="Cambria Math"/>
                                </a:rPr>
                                <m:t>𝑡</m:t>
                              </m:r>
                              <m:r>
                                <a:rPr lang="en-US" i="1">
                                  <a:latin typeface="Cambria Math"/>
                                </a:rPr>
                                <m:t>=1</m:t>
                              </m:r>
                            </m:sub>
                            <m:sup>
                              <m:r>
                                <a:rPr lang="en-US" i="1">
                                  <a:latin typeface="Cambria Math"/>
                                </a:rPr>
                                <m:t>𝑇</m:t>
                              </m:r>
                            </m:sup>
                            <m:e>
                              <m:nary>
                                <m:naryPr>
                                  <m:chr m:val="∑"/>
                                  <m:limLoc m:val="undOvr"/>
                                  <m:ctrlPr>
                                    <a:rPr lang="en-SG" i="1">
                                      <a:latin typeface="Cambria Math"/>
                                    </a:rPr>
                                  </m:ctrlPr>
                                </m:naryPr>
                                <m:sub>
                                  <m:r>
                                    <a:rPr lang="en-US" i="1">
                                      <a:latin typeface="Cambria Math"/>
                                    </a:rPr>
                                    <m:t>𝑖</m:t>
                                  </m:r>
                                  <m:r>
                                    <a:rPr lang="en-US" i="1">
                                      <a:latin typeface="Cambria Math"/>
                                    </a:rPr>
                                    <m:t>=1</m:t>
                                  </m:r>
                                </m:sub>
                                <m:sup>
                                  <m:r>
                                    <a:rPr lang="en-US" i="1">
                                      <a:latin typeface="Cambria Math"/>
                                    </a:rPr>
                                    <m:t>𝑁</m:t>
                                  </m:r>
                                </m:sup>
                                <m:e>
                                  <m:sSub>
                                    <m:sSubPr>
                                      <m:ctrlPr>
                                        <a:rPr lang="en-SG" i="1">
                                          <a:latin typeface="Cambria Math"/>
                                        </a:rPr>
                                      </m:ctrlPr>
                                    </m:sSubPr>
                                    <m:e>
                                      <m:r>
                                        <a:rPr lang="en-US" i="1">
                                          <a:latin typeface="Cambria Math"/>
                                        </a:rPr>
                                        <m:t>𝑓</m:t>
                                      </m:r>
                                    </m:e>
                                    <m:sub>
                                      <m:r>
                                        <a:rPr lang="en-US" i="1">
                                          <a:latin typeface="Cambria Math"/>
                                        </a:rPr>
                                        <m:t>𝑖</m:t>
                                      </m:r>
                                      <m:r>
                                        <a:rPr lang="en-US" i="1">
                                          <a:latin typeface="Cambria Math"/>
                                        </a:rPr>
                                        <m:t>, </m:t>
                                      </m:r>
                                      <m:r>
                                        <a:rPr lang="en-US" i="1">
                                          <a:latin typeface="Cambria Math"/>
                                        </a:rPr>
                                        <m:t>𝑡</m:t>
                                      </m:r>
                                    </m:sub>
                                  </m:sSub>
                                </m:e>
                              </m:nary>
                            </m:e>
                          </m:nary>
                          <m:d>
                            <m:dPr>
                              <m:ctrlPr>
                                <a:rPr lang="en-SG" i="1">
                                  <a:latin typeface="Cambria Math"/>
                                </a:rPr>
                              </m:ctrlPr>
                            </m:dPr>
                            <m:e>
                              <m:r>
                                <a:rPr lang="en-US" b="1" i="0">
                                  <a:latin typeface="Cambria Math"/>
                                </a:rPr>
                                <m:t>𝐱</m:t>
                              </m:r>
                            </m:e>
                          </m:d>
                        </m:num>
                        <m:den>
                          <m:sSub>
                            <m:sSubPr>
                              <m:ctrlPr>
                                <a:rPr lang="en-US" b="0" i="1" smtClean="0">
                                  <a:latin typeface="Cambria Math"/>
                                </a:rPr>
                              </m:ctrlPr>
                            </m:sSubPr>
                            <m:e>
                              <m:r>
                                <a:rPr lang="en-US" b="0" i="1" smtClean="0">
                                  <a:latin typeface="Cambria Math"/>
                                </a:rPr>
                                <m:t>𝐹</m:t>
                              </m:r>
                            </m:e>
                            <m:sub>
                              <m:r>
                                <a:rPr lang="en-US" b="0" i="1" smtClean="0">
                                  <a:latin typeface="Cambria Math"/>
                                </a:rPr>
                                <m:t>𝑏𝑎𝑠𝑒𝑙𝑖𝑛𝑒</m:t>
                              </m:r>
                            </m:sub>
                          </m:sSub>
                        </m:den>
                      </m:f>
                    </m:oMath>
                  </m:oMathPara>
                </a14:m>
                <a:endParaRPr lang="en-SG" dirty="0" smtClean="0"/>
              </a:p>
              <a:p>
                <a:endParaRPr lang="en-US" dirty="0" smtClean="0"/>
              </a:p>
              <a:p>
                <a:endParaRPr lang="en-SG" dirty="0"/>
              </a:p>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a:rPr>
                            <m:t>𝐽</m:t>
                          </m:r>
                        </m:e>
                        <m:sup>
                          <m:r>
                            <a:rPr lang="en-US" b="0" i="1" smtClean="0">
                              <a:latin typeface="Cambria Math"/>
                            </a:rPr>
                            <m:t>𝑁𝑜𝑑𝑒</m:t>
                          </m:r>
                        </m:sup>
                      </m:sSup>
                      <m:r>
                        <a:rPr lang="en-US" i="1">
                          <a:latin typeface="Cambria Math"/>
                        </a:rPr>
                        <m:t>=</m:t>
                      </m:r>
                      <m:r>
                        <a:rPr lang="en-US" b="0" i="1" smtClean="0">
                          <a:latin typeface="Cambria Math"/>
                        </a:rPr>
                        <m:t>1−</m:t>
                      </m:r>
                      <m:f>
                        <m:fPr>
                          <m:ctrlPr>
                            <a:rPr lang="en-US" b="0" i="1" smtClean="0">
                              <a:latin typeface="Cambria Math"/>
                            </a:rPr>
                          </m:ctrlPr>
                        </m:fPr>
                        <m:num>
                          <m:nary>
                            <m:naryPr>
                              <m:chr m:val="∑"/>
                              <m:limLoc m:val="undOvr"/>
                              <m:ctrlPr>
                                <a:rPr lang="en-SG" i="1">
                                  <a:latin typeface="Cambria Math"/>
                                </a:rPr>
                              </m:ctrlPr>
                            </m:naryPr>
                            <m:sub>
                              <m:r>
                                <a:rPr lang="en-US" i="1">
                                  <a:latin typeface="Cambria Math"/>
                                </a:rPr>
                                <m:t>𝑖</m:t>
                              </m:r>
                              <m:r>
                                <a:rPr lang="en-US" i="1">
                                  <a:latin typeface="Cambria Math"/>
                                </a:rPr>
                                <m:t>=1</m:t>
                              </m:r>
                            </m:sub>
                            <m:sup>
                              <m:r>
                                <a:rPr lang="en-US" i="1">
                                  <a:latin typeface="Cambria Math"/>
                                </a:rPr>
                                <m:t>𝑁</m:t>
                              </m:r>
                            </m:sup>
                            <m:e>
                              <m:sSub>
                                <m:sSubPr>
                                  <m:ctrlPr>
                                    <a:rPr lang="en-SG" i="1">
                                      <a:latin typeface="Cambria Math"/>
                                    </a:rPr>
                                  </m:ctrlPr>
                                </m:sSubPr>
                                <m:e>
                                  <m:r>
                                    <a:rPr lang="en-SG" i="1">
                                      <a:latin typeface="Cambria Math"/>
                                    </a:rPr>
                                    <m:t>𝟙</m:t>
                                  </m:r>
                                </m:e>
                                <m:sub>
                                  <m:d>
                                    <m:dPr>
                                      <m:begChr m:val="{"/>
                                      <m:endChr m:val="}"/>
                                      <m:ctrlPr>
                                        <a:rPr lang="en-SG" i="1">
                                          <a:latin typeface="Cambria Math"/>
                                        </a:rPr>
                                      </m:ctrlPr>
                                    </m:dPr>
                                    <m:e>
                                      <m:nary>
                                        <m:naryPr>
                                          <m:chr m:val="∑"/>
                                          <m:limLoc m:val="undOvr"/>
                                          <m:ctrlPr>
                                            <a:rPr lang="en-SG" i="1">
                                              <a:latin typeface="Cambria Math"/>
                                            </a:rPr>
                                          </m:ctrlPr>
                                        </m:naryPr>
                                        <m:sub>
                                          <m:r>
                                            <a:rPr lang="en-US" i="1">
                                              <a:latin typeface="Cambria Math"/>
                                            </a:rPr>
                                            <m:t>𝑡</m:t>
                                          </m:r>
                                          <m:r>
                                            <a:rPr lang="en-US" i="1">
                                              <a:latin typeface="Cambria Math"/>
                                            </a:rPr>
                                            <m:t>=1</m:t>
                                          </m:r>
                                        </m:sub>
                                        <m:sup>
                                          <m:r>
                                            <a:rPr lang="en-US" i="1">
                                              <a:latin typeface="Cambria Math"/>
                                            </a:rPr>
                                            <m:t>𝑇</m:t>
                                          </m:r>
                                        </m:sup>
                                        <m:e>
                                          <m:sSub>
                                            <m:sSubPr>
                                              <m:ctrlPr>
                                                <a:rPr lang="en-SG" i="1">
                                                  <a:latin typeface="Cambria Math"/>
                                                </a:rPr>
                                              </m:ctrlPr>
                                            </m:sSubPr>
                                            <m:e>
                                              <m:r>
                                                <a:rPr lang="en-US" i="1">
                                                  <a:latin typeface="Cambria Math"/>
                                                </a:rPr>
                                                <m:t>𝑓</m:t>
                                              </m:r>
                                            </m:e>
                                            <m:sub>
                                              <m:r>
                                                <a:rPr lang="en-US" i="1">
                                                  <a:latin typeface="Cambria Math"/>
                                                </a:rPr>
                                                <m:t>𝑖</m:t>
                                              </m:r>
                                              <m:r>
                                                <a:rPr lang="en-US" i="1">
                                                  <a:latin typeface="Cambria Math"/>
                                                </a:rPr>
                                                <m:t>,</m:t>
                                              </m:r>
                                              <m:r>
                                                <a:rPr lang="en-US" i="1">
                                                  <a:latin typeface="Cambria Math"/>
                                                </a:rPr>
                                                <m:t>𝑡</m:t>
                                              </m:r>
                                            </m:sub>
                                          </m:sSub>
                                          <m:d>
                                            <m:dPr>
                                              <m:ctrlPr>
                                                <a:rPr lang="en-SG" i="1">
                                                  <a:latin typeface="Cambria Math"/>
                                                </a:rPr>
                                              </m:ctrlPr>
                                            </m:dPr>
                                            <m:e>
                                              <m:r>
                                                <a:rPr lang="en-US" b="1" i="0">
                                                  <a:latin typeface="Cambria Math"/>
                                                </a:rPr>
                                                <m:t>𝐱</m:t>
                                              </m:r>
                                            </m:e>
                                          </m:d>
                                          <m:r>
                                            <a:rPr lang="en-US" i="1">
                                              <a:latin typeface="Cambria Math"/>
                                            </a:rPr>
                                            <m:t> &gt; 0</m:t>
                                          </m:r>
                                        </m:e>
                                      </m:nary>
                                    </m:e>
                                  </m:d>
                                </m:sub>
                              </m:sSub>
                            </m:e>
                          </m:nary>
                        </m:num>
                        <m:den>
                          <m:sSub>
                            <m:sSubPr>
                              <m:ctrlPr>
                                <a:rPr lang="en-US" b="0" i="1" smtClean="0">
                                  <a:latin typeface="Cambria Math"/>
                                </a:rPr>
                              </m:ctrlPr>
                            </m:sSubPr>
                            <m:e>
                              <m:r>
                                <a:rPr lang="en-US" b="0" i="1" smtClean="0">
                                  <a:latin typeface="Cambria Math"/>
                                </a:rPr>
                                <m:t>𝑁</m:t>
                              </m:r>
                            </m:e>
                            <m:sub>
                              <m:r>
                                <a:rPr lang="en-US" b="0" i="1" smtClean="0">
                                  <a:latin typeface="Cambria Math"/>
                                </a:rPr>
                                <m:t>𝑏𝑎𝑠𝑒𝑙𝑖𝑛𝑒</m:t>
                              </m:r>
                            </m:sub>
                          </m:sSub>
                        </m:den>
                      </m:f>
                    </m:oMath>
                  </m:oMathPara>
                </a14:m>
                <a:endParaRPr lang="en-SG" dirty="0" smtClean="0"/>
              </a:p>
              <a:p>
                <a:endParaRPr lang="en-US" dirty="0" smtClean="0"/>
              </a:p>
              <a:p>
                <a:endParaRPr lang="en-SG" dirty="0" smtClean="0"/>
              </a:p>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a:rPr>
                            <m:t>𝐽</m:t>
                          </m:r>
                        </m:e>
                        <m:sup>
                          <m:r>
                            <a:rPr lang="en-US" b="0" i="1" smtClean="0">
                              <a:latin typeface="Cambria Math"/>
                            </a:rPr>
                            <m:t>𝐶𝑜𝑠𝑡</m:t>
                          </m:r>
                        </m:sup>
                      </m:sSup>
                      <m:r>
                        <a:rPr lang="en-US" i="1">
                          <a:latin typeface="Cambria Math"/>
                        </a:rPr>
                        <m:t>=</m:t>
                      </m:r>
                      <m:nary>
                        <m:naryPr>
                          <m:chr m:val="∑"/>
                          <m:limLoc m:val="undOvr"/>
                          <m:ctrlPr>
                            <a:rPr lang="en-SG" i="1">
                              <a:latin typeface="Cambria Math"/>
                            </a:rPr>
                          </m:ctrlPr>
                        </m:naryPr>
                        <m:sub>
                          <m:r>
                            <a:rPr lang="en-US" i="1">
                              <a:latin typeface="Cambria Math"/>
                            </a:rPr>
                            <m:t>𝑗</m:t>
                          </m:r>
                          <m:r>
                            <a:rPr lang="en-US" i="1">
                              <a:latin typeface="Cambria Math"/>
                            </a:rPr>
                            <m:t>=1</m:t>
                          </m:r>
                        </m:sub>
                        <m:sup>
                          <m:sSub>
                            <m:sSubPr>
                              <m:ctrlPr>
                                <a:rPr lang="en-SG" i="1">
                                  <a:latin typeface="Cambria Math"/>
                                </a:rPr>
                              </m:ctrlPr>
                            </m:sSubPr>
                            <m:e>
                              <m:r>
                                <a:rPr lang="en-US" i="1">
                                  <a:latin typeface="Cambria Math"/>
                                </a:rPr>
                                <m:t>𝑀</m:t>
                              </m:r>
                            </m:e>
                            <m:sub>
                              <m:r>
                                <a:rPr lang="en-US" i="1">
                                  <a:latin typeface="Cambria Math"/>
                                </a:rPr>
                                <m:t>𝑝</m:t>
                              </m:r>
                            </m:sub>
                          </m:sSub>
                        </m:sup>
                        <m:e>
                          <m:r>
                            <a:rPr lang="en-US" i="1">
                              <a:latin typeface="Cambria Math"/>
                            </a:rPr>
                            <m:t>𝛼</m:t>
                          </m:r>
                          <m:r>
                            <a:rPr lang="en-US" i="1" smtClean="0">
                              <a:latin typeface="Cambria Math"/>
                              <a:ea typeface="Cambria Math"/>
                            </a:rPr>
                            <m:t>×</m:t>
                          </m:r>
                          <m:sSub>
                            <m:sSubPr>
                              <m:ctrlPr>
                                <a:rPr lang="en-SG" i="1">
                                  <a:latin typeface="Cambria Math"/>
                                </a:rPr>
                              </m:ctrlPr>
                            </m:sSubPr>
                            <m:e>
                              <m:r>
                                <a:rPr lang="en-US" i="1">
                                  <a:latin typeface="Cambria Math"/>
                                </a:rPr>
                                <m:t>𝑥</m:t>
                              </m:r>
                            </m:e>
                            <m:sub>
                              <m:r>
                                <a:rPr lang="en-US" i="1">
                                  <a:latin typeface="Cambria Math"/>
                                </a:rPr>
                                <m:t>𝑗</m:t>
                              </m:r>
                            </m:sub>
                          </m:sSub>
                        </m:e>
                      </m:nary>
                      <m:r>
                        <a:rPr lang="en-US" i="1">
                          <a:latin typeface="Cambria Math"/>
                          <a:ea typeface="Cambria Math"/>
                        </a:rPr>
                        <m:t>×</m:t>
                      </m:r>
                      <m:sSub>
                        <m:sSubPr>
                          <m:ctrlPr>
                            <a:rPr lang="en-SG" i="1">
                              <a:latin typeface="Cambria Math"/>
                            </a:rPr>
                          </m:ctrlPr>
                        </m:sSubPr>
                        <m:e>
                          <m:r>
                            <a:rPr lang="en-US" i="1">
                              <a:latin typeface="Cambria Math"/>
                            </a:rPr>
                            <m:t>𝑙</m:t>
                          </m:r>
                        </m:e>
                        <m:sub>
                          <m:r>
                            <a:rPr lang="en-US" i="1">
                              <a:latin typeface="Cambria Math"/>
                            </a:rPr>
                            <m:t>𝑗</m:t>
                          </m:r>
                        </m:sub>
                      </m:sSub>
                      <m:r>
                        <a:rPr lang="en-US" i="1">
                          <a:latin typeface="Cambria Math"/>
                          <a:ea typeface="Cambria Math"/>
                        </a:rPr>
                        <m:t>×</m:t>
                      </m:r>
                      <m:sSub>
                        <m:sSubPr>
                          <m:ctrlPr>
                            <a:rPr lang="en-SG" i="1">
                              <a:latin typeface="Cambria Math"/>
                            </a:rPr>
                          </m:ctrlPr>
                        </m:sSubPr>
                        <m:e>
                          <m:r>
                            <a:rPr lang="en-SG" i="1">
                              <a:latin typeface="Cambria Math"/>
                            </a:rPr>
                            <m:t>𝟙</m:t>
                          </m:r>
                        </m:e>
                        <m:sub>
                          <m:d>
                            <m:dPr>
                              <m:begChr m:val="{"/>
                              <m:endChr m:val="}"/>
                              <m:ctrlPr>
                                <a:rPr lang="en-SG" i="1">
                                  <a:latin typeface="Cambria Math"/>
                                </a:rPr>
                              </m:ctrlPr>
                            </m:dPr>
                            <m:e>
                              <m:sSub>
                                <m:sSubPr>
                                  <m:ctrlPr>
                                    <a:rPr lang="en-SG" i="1">
                                      <a:latin typeface="Cambria Math"/>
                                    </a:rPr>
                                  </m:ctrlPr>
                                </m:sSubPr>
                                <m:e>
                                  <m:r>
                                    <a:rPr lang="en-US" i="1">
                                      <a:latin typeface="Cambria Math"/>
                                    </a:rPr>
                                    <m:t>𝑥</m:t>
                                  </m:r>
                                </m:e>
                                <m:sub>
                                  <m:r>
                                    <a:rPr lang="en-US" i="1">
                                      <a:latin typeface="Cambria Math"/>
                                    </a:rPr>
                                    <m:t>𝑗</m:t>
                                  </m:r>
                                </m:sub>
                              </m:sSub>
                              <m:r>
                                <a:rPr lang="en-US" i="1">
                                  <a:latin typeface="Cambria Math"/>
                                </a:rPr>
                                <m:t>&gt;</m:t>
                              </m:r>
                              <m:sSub>
                                <m:sSubPr>
                                  <m:ctrlPr>
                                    <a:rPr lang="en-SG" i="1">
                                      <a:latin typeface="Cambria Math"/>
                                    </a:rPr>
                                  </m:ctrlPr>
                                </m:sSubPr>
                                <m:e>
                                  <m:r>
                                    <a:rPr lang="en-US" i="1">
                                      <a:latin typeface="Cambria Math"/>
                                    </a:rPr>
                                    <m:t>𝑑</m:t>
                                  </m:r>
                                </m:e>
                                <m:sub>
                                  <m:r>
                                    <a:rPr lang="en-US" i="1">
                                      <a:latin typeface="Cambria Math"/>
                                    </a:rPr>
                                    <m:t>𝑗</m:t>
                                  </m:r>
                                </m:sub>
                              </m:sSub>
                            </m:e>
                          </m:d>
                        </m:sub>
                      </m:sSub>
                      <m:r>
                        <a:rPr lang="en-US" i="1">
                          <a:latin typeface="Cambria Math"/>
                        </a:rPr>
                        <m:t>+</m:t>
                      </m:r>
                      <m:nary>
                        <m:naryPr>
                          <m:chr m:val="∑"/>
                          <m:limLoc m:val="undOvr"/>
                          <m:ctrlPr>
                            <a:rPr lang="en-SG" i="1">
                              <a:latin typeface="Cambria Math"/>
                            </a:rPr>
                          </m:ctrlPr>
                        </m:naryPr>
                        <m:sub>
                          <m:r>
                            <a:rPr lang="en-US" i="1">
                              <a:latin typeface="Cambria Math"/>
                            </a:rPr>
                            <m:t>𝑘</m:t>
                          </m:r>
                          <m:r>
                            <a:rPr lang="en-US" i="1">
                              <a:latin typeface="Cambria Math"/>
                            </a:rPr>
                            <m:t>=1</m:t>
                          </m:r>
                        </m:sub>
                        <m:sup>
                          <m:sSub>
                            <m:sSubPr>
                              <m:ctrlPr>
                                <a:rPr lang="en-SG" i="1">
                                  <a:latin typeface="Cambria Math"/>
                                </a:rPr>
                              </m:ctrlPr>
                            </m:sSubPr>
                            <m:e>
                              <m:r>
                                <a:rPr lang="en-US" i="1">
                                  <a:latin typeface="Cambria Math"/>
                                </a:rPr>
                                <m:t>𝑀</m:t>
                              </m:r>
                            </m:e>
                            <m:sub>
                              <m:r>
                                <a:rPr lang="en-US" i="1">
                                  <a:latin typeface="Cambria Math"/>
                                </a:rPr>
                                <m:t>𝐿</m:t>
                              </m:r>
                            </m:sub>
                          </m:sSub>
                        </m:sup>
                        <m:e>
                          <m:sSub>
                            <m:sSubPr>
                              <m:ctrlPr>
                                <a:rPr lang="en-SG" i="1">
                                  <a:latin typeface="Cambria Math"/>
                                </a:rPr>
                              </m:ctrlPr>
                            </m:sSubPr>
                            <m:e>
                              <m:r>
                                <a:rPr lang="en-US" i="1">
                                  <a:latin typeface="Cambria Math"/>
                                </a:rPr>
                                <m:t>𝛽</m:t>
                              </m:r>
                            </m:e>
                            <m:sub>
                              <m:r>
                                <a:rPr lang="en-US" i="1">
                                  <a:latin typeface="Cambria Math"/>
                                </a:rPr>
                                <m:t>𝑘</m:t>
                              </m:r>
                            </m:sub>
                          </m:sSub>
                          <m:r>
                            <a:rPr lang="en-US" i="1">
                              <a:latin typeface="Cambria Math"/>
                              <a:ea typeface="Cambria Math"/>
                            </a:rPr>
                            <m:t>×</m:t>
                          </m:r>
                          <m:sSub>
                            <m:sSubPr>
                              <m:ctrlPr>
                                <a:rPr lang="en-US" i="1" smtClean="0">
                                  <a:latin typeface="Cambria Math"/>
                                  <a:ea typeface="Cambria Math"/>
                                </a:rPr>
                              </m:ctrlPr>
                            </m:sSubPr>
                            <m:e>
                              <m:r>
                                <a:rPr lang="en-US" b="0" i="1" smtClean="0">
                                  <a:latin typeface="Cambria Math"/>
                                  <a:ea typeface="Cambria Math"/>
                                </a:rPr>
                                <m:t>𝑎</m:t>
                              </m:r>
                            </m:e>
                            <m:sub>
                              <m:r>
                                <a:rPr lang="en-US" b="0" i="1" smtClean="0">
                                  <a:latin typeface="Cambria Math"/>
                                  <a:ea typeface="Cambria Math"/>
                                </a:rPr>
                                <m:t>𝑘</m:t>
                              </m:r>
                            </m:sub>
                          </m:sSub>
                          <m:r>
                            <a:rPr lang="en-US" i="1" smtClean="0">
                              <a:latin typeface="Cambria Math"/>
                              <a:ea typeface="Cambria Math"/>
                            </a:rPr>
                            <m:t>×</m:t>
                          </m:r>
                          <m:sSub>
                            <m:sSubPr>
                              <m:ctrlPr>
                                <a:rPr lang="en-SG" i="1">
                                  <a:latin typeface="Cambria Math"/>
                                </a:rPr>
                              </m:ctrlPr>
                            </m:sSubPr>
                            <m:e>
                              <m:r>
                                <a:rPr lang="en-US" i="1">
                                  <a:latin typeface="Cambria Math"/>
                                </a:rPr>
                                <m:t>𝑥</m:t>
                              </m:r>
                            </m:e>
                            <m:sub>
                              <m:sSub>
                                <m:sSubPr>
                                  <m:ctrlPr>
                                    <a:rPr lang="en-SG" i="1">
                                      <a:latin typeface="Cambria Math"/>
                                    </a:rPr>
                                  </m:ctrlPr>
                                </m:sSubPr>
                                <m:e>
                                  <m:r>
                                    <a:rPr lang="en-US" i="1">
                                      <a:latin typeface="Cambria Math"/>
                                    </a:rPr>
                                    <m:t>𝑀</m:t>
                                  </m:r>
                                </m:e>
                                <m:sub>
                                  <m:r>
                                    <a:rPr lang="en-US" i="1">
                                      <a:latin typeface="Cambria Math"/>
                                    </a:rPr>
                                    <m:t>𝑝</m:t>
                                  </m:r>
                                </m:sub>
                              </m:sSub>
                              <m:r>
                                <a:rPr lang="en-US" i="1">
                                  <a:latin typeface="Cambria Math"/>
                                </a:rPr>
                                <m:t>+</m:t>
                              </m:r>
                              <m:r>
                                <a:rPr lang="en-US" i="1">
                                  <a:latin typeface="Cambria Math"/>
                                </a:rPr>
                                <m:t>𝑘</m:t>
                              </m:r>
                            </m:sub>
                          </m:sSub>
                        </m:e>
                      </m:nary>
                    </m:oMath>
                  </m:oMathPara>
                </a14:m>
                <a:endParaRPr lang="en-SG" dirty="0"/>
              </a:p>
            </p:txBody>
          </p:sp>
        </mc:Choice>
        <mc:Fallback xmlns="">
          <p:sp>
            <p:nvSpPr>
              <p:cNvPr id="6" name="Rectangle 5"/>
              <p:cNvSpPr>
                <a:spLocks noRot="1" noChangeAspect="1" noMove="1" noResize="1" noEditPoints="1" noAdjustHandles="1" noChangeArrowheads="1" noChangeShapeType="1" noTextEdit="1"/>
              </p:cNvSpPr>
              <p:nvPr/>
            </p:nvSpPr>
            <p:spPr>
              <a:xfrm>
                <a:off x="2085120" y="1612638"/>
                <a:ext cx="8000206" cy="4223529"/>
              </a:xfrm>
              <a:prstGeom prst="rect">
                <a:avLst/>
              </a:prstGeom>
              <a:blipFill rotWithShape="1">
                <a:blip r:embed="rId3"/>
                <a:stretch>
                  <a:fillRect/>
                </a:stretch>
              </a:blipFill>
            </p:spPr>
            <p:txBody>
              <a:bodyPr/>
              <a:lstStyle/>
              <a:p>
                <a:r>
                  <a:rPr lang="en-SG">
                    <a:noFill/>
                  </a:rPr>
                  <a:t> </a:t>
                </a:r>
              </a:p>
            </p:txBody>
          </p:sp>
        </mc:Fallback>
      </mc:AlternateContent>
      <p:sp>
        <p:nvSpPr>
          <p:cNvPr id="7" name="TextBox 6"/>
          <p:cNvSpPr txBox="1"/>
          <p:nvPr/>
        </p:nvSpPr>
        <p:spPr>
          <a:xfrm>
            <a:off x="4236121" y="5696684"/>
            <a:ext cx="1901483"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Length of pipe </a:t>
            </a:r>
            <a:r>
              <a:rPr lang="en-US" sz="2000" b="1" i="1" dirty="0" smtClean="0">
                <a:solidFill>
                  <a:schemeClr val="tx1">
                    <a:lumMod val="50000"/>
                    <a:lumOff val="50000"/>
                  </a:schemeClr>
                </a:solidFill>
                <a:latin typeface="Bradley Hand ITC" panose="03070402050302030203" pitchFamily="66" charset="0"/>
              </a:rPr>
              <a:t>j</a:t>
            </a:r>
            <a:r>
              <a:rPr lang="en-US" sz="2000" b="1" dirty="0" smtClean="0">
                <a:solidFill>
                  <a:schemeClr val="tx1">
                    <a:lumMod val="50000"/>
                    <a:lumOff val="50000"/>
                  </a:schemeClr>
                </a:solidFill>
                <a:latin typeface="Bradley Hand ITC" panose="03070402050302030203" pitchFamily="66" charset="0"/>
              </a:rPr>
              <a:t> </a:t>
            </a:r>
            <a:endParaRPr lang="en-SG" sz="2000" b="1" dirty="0">
              <a:solidFill>
                <a:schemeClr val="tx1">
                  <a:lumMod val="50000"/>
                  <a:lumOff val="50000"/>
                </a:schemeClr>
              </a:solidFill>
              <a:latin typeface="Bradley Hand ITC" panose="03070402050302030203" pitchFamily="66" charset="0"/>
            </a:endParaRPr>
          </a:p>
        </p:txBody>
      </p:sp>
      <p:sp>
        <p:nvSpPr>
          <p:cNvPr id="8" name="TextBox 7"/>
          <p:cNvSpPr txBox="1"/>
          <p:nvPr/>
        </p:nvSpPr>
        <p:spPr>
          <a:xfrm>
            <a:off x="3469687" y="1140366"/>
            <a:ext cx="2388795"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Total time instances</a:t>
            </a:r>
            <a:endParaRPr lang="en-SG" sz="2000" b="1" dirty="0">
              <a:solidFill>
                <a:schemeClr val="tx1">
                  <a:lumMod val="50000"/>
                  <a:lumOff val="50000"/>
                </a:schemeClr>
              </a:solidFill>
              <a:latin typeface="Bradley Hand ITC" panose="03070402050302030203" pitchFamily="66" charset="0"/>
            </a:endParaRPr>
          </a:p>
        </p:txBody>
      </p:sp>
      <p:sp>
        <p:nvSpPr>
          <p:cNvPr id="9" name="TextBox 8"/>
          <p:cNvSpPr txBox="1"/>
          <p:nvPr/>
        </p:nvSpPr>
        <p:spPr>
          <a:xfrm>
            <a:off x="6425263" y="940311"/>
            <a:ext cx="1907895"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Total # of nodes</a:t>
            </a:r>
            <a:endParaRPr lang="en-SG" sz="2000" b="1" dirty="0">
              <a:solidFill>
                <a:schemeClr val="tx1">
                  <a:lumMod val="50000"/>
                  <a:lumOff val="50000"/>
                </a:schemeClr>
              </a:solidFill>
              <a:latin typeface="Bradley Hand ITC" panose="03070402050302030203" pitchFamily="66" charset="0"/>
            </a:endParaRPr>
          </a:p>
        </p:txBody>
      </p:sp>
      <p:sp>
        <p:nvSpPr>
          <p:cNvPr id="13" name="TextBox 12"/>
          <p:cNvSpPr txBox="1"/>
          <p:nvPr/>
        </p:nvSpPr>
        <p:spPr>
          <a:xfrm>
            <a:off x="8256922" y="1275750"/>
            <a:ext cx="3553284" cy="707886"/>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Overflow volume at </a:t>
            </a:r>
            <a:r>
              <a:rPr lang="en-US" sz="2000" b="1" i="1" dirty="0" err="1" smtClean="0">
                <a:solidFill>
                  <a:schemeClr val="tx1">
                    <a:lumMod val="50000"/>
                    <a:lumOff val="50000"/>
                  </a:schemeClr>
                </a:solidFill>
                <a:latin typeface="Bradley Hand ITC" panose="03070402050302030203" pitchFamily="66" charset="0"/>
              </a:rPr>
              <a:t>i</a:t>
            </a:r>
            <a:r>
              <a:rPr lang="en-US" sz="2000" b="1" dirty="0" err="1" smtClean="0">
                <a:solidFill>
                  <a:schemeClr val="tx1">
                    <a:lumMod val="50000"/>
                    <a:lumOff val="50000"/>
                  </a:schemeClr>
                </a:solidFill>
                <a:latin typeface="Bradley Hand ITC" panose="03070402050302030203" pitchFamily="66" charset="0"/>
              </a:rPr>
              <a:t>-th</a:t>
            </a:r>
            <a:r>
              <a:rPr lang="en-US" sz="2000" b="1" dirty="0" smtClean="0">
                <a:solidFill>
                  <a:schemeClr val="tx1">
                    <a:lumMod val="50000"/>
                    <a:lumOff val="50000"/>
                  </a:schemeClr>
                </a:solidFill>
                <a:latin typeface="Bradley Hand ITC" panose="03070402050302030203" pitchFamily="66" charset="0"/>
              </a:rPr>
              <a:t> node at time </a:t>
            </a:r>
            <a:r>
              <a:rPr lang="en-US" sz="2000" b="1" i="1" dirty="0" smtClean="0">
                <a:solidFill>
                  <a:schemeClr val="tx1">
                    <a:lumMod val="50000"/>
                    <a:lumOff val="50000"/>
                  </a:schemeClr>
                </a:solidFill>
                <a:latin typeface="Bradley Hand ITC" panose="03070402050302030203" pitchFamily="66" charset="0"/>
              </a:rPr>
              <a:t>t</a:t>
            </a:r>
            <a:r>
              <a:rPr lang="en-US" sz="2000" b="1" dirty="0" smtClean="0">
                <a:solidFill>
                  <a:schemeClr val="tx1">
                    <a:lumMod val="50000"/>
                    <a:lumOff val="50000"/>
                  </a:schemeClr>
                </a:solidFill>
                <a:latin typeface="Bradley Hand ITC" panose="03070402050302030203" pitchFamily="66" charset="0"/>
              </a:rPr>
              <a:t> (SWMM)</a:t>
            </a:r>
            <a:endParaRPr lang="en-SG" sz="2000" b="1" dirty="0">
              <a:solidFill>
                <a:schemeClr val="tx1">
                  <a:lumMod val="50000"/>
                  <a:lumOff val="50000"/>
                </a:schemeClr>
              </a:solidFill>
              <a:latin typeface="Bradley Hand ITC" panose="03070402050302030203" pitchFamily="66" charset="0"/>
            </a:endParaRPr>
          </a:p>
        </p:txBody>
      </p:sp>
      <p:sp>
        <p:nvSpPr>
          <p:cNvPr id="14" name="TextBox 13"/>
          <p:cNvSpPr txBox="1"/>
          <p:nvPr/>
        </p:nvSpPr>
        <p:spPr>
          <a:xfrm>
            <a:off x="3294658" y="2376251"/>
            <a:ext cx="3410148" cy="1015663"/>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Total overflow volume for existing drainage system (SWMM)</a:t>
            </a:r>
            <a:endParaRPr lang="en-SG" sz="2000" b="1" dirty="0">
              <a:solidFill>
                <a:schemeClr val="tx1">
                  <a:lumMod val="50000"/>
                  <a:lumOff val="50000"/>
                </a:schemeClr>
              </a:solidFill>
              <a:latin typeface="Bradley Hand ITC" panose="03070402050302030203" pitchFamily="66" charset="0"/>
            </a:endParaRPr>
          </a:p>
        </p:txBody>
      </p:sp>
      <p:sp>
        <p:nvSpPr>
          <p:cNvPr id="16" name="TextBox 15"/>
          <p:cNvSpPr txBox="1"/>
          <p:nvPr/>
        </p:nvSpPr>
        <p:spPr>
          <a:xfrm>
            <a:off x="4044678" y="4305974"/>
            <a:ext cx="3007555"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Original diameter of pipe </a:t>
            </a:r>
            <a:r>
              <a:rPr lang="en-US" sz="2000" b="1" i="1" dirty="0" smtClean="0">
                <a:solidFill>
                  <a:schemeClr val="tx1">
                    <a:lumMod val="50000"/>
                    <a:lumOff val="50000"/>
                  </a:schemeClr>
                </a:solidFill>
                <a:latin typeface="Bradley Hand ITC" panose="03070402050302030203" pitchFamily="66" charset="0"/>
              </a:rPr>
              <a:t>j</a:t>
            </a:r>
            <a:endParaRPr lang="en-SG" sz="2000" b="1" i="1" dirty="0">
              <a:solidFill>
                <a:schemeClr val="tx1">
                  <a:lumMod val="50000"/>
                  <a:lumOff val="50000"/>
                </a:schemeClr>
              </a:solidFill>
              <a:latin typeface="Bradley Hand ITC" panose="03070402050302030203" pitchFamily="66" charset="0"/>
            </a:endParaRPr>
          </a:p>
        </p:txBody>
      </p:sp>
      <p:sp>
        <p:nvSpPr>
          <p:cNvPr id="17" name="TextBox 16"/>
          <p:cNvSpPr txBox="1"/>
          <p:nvPr/>
        </p:nvSpPr>
        <p:spPr>
          <a:xfrm>
            <a:off x="2821379" y="6077684"/>
            <a:ext cx="4730782"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Unit cost of pipe (per diameter per length) </a:t>
            </a:r>
            <a:endParaRPr lang="en-SG" sz="2000" b="1" i="1" dirty="0">
              <a:solidFill>
                <a:schemeClr val="tx1">
                  <a:lumMod val="50000"/>
                  <a:lumOff val="50000"/>
                </a:schemeClr>
              </a:solidFill>
              <a:latin typeface="Bradley Hand ITC" panose="03070402050302030203" pitchFamily="66" charset="0"/>
            </a:endParaRPr>
          </a:p>
        </p:txBody>
      </p:sp>
      <p:sp>
        <p:nvSpPr>
          <p:cNvPr id="18" name="TextBox 17"/>
          <p:cNvSpPr txBox="1"/>
          <p:nvPr/>
        </p:nvSpPr>
        <p:spPr>
          <a:xfrm>
            <a:off x="8686006" y="4706084"/>
            <a:ext cx="1624163"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Area of LID </a:t>
            </a:r>
            <a:r>
              <a:rPr lang="en-US" sz="2000" b="1" i="1" dirty="0" smtClean="0">
                <a:solidFill>
                  <a:schemeClr val="tx1">
                    <a:lumMod val="50000"/>
                    <a:lumOff val="50000"/>
                  </a:schemeClr>
                </a:solidFill>
                <a:latin typeface="Bradley Hand ITC" panose="03070402050302030203" pitchFamily="66" charset="0"/>
              </a:rPr>
              <a:t>k</a:t>
            </a:r>
            <a:endParaRPr lang="en-SG" sz="2000" b="1" i="1" dirty="0">
              <a:solidFill>
                <a:schemeClr val="tx1">
                  <a:lumMod val="50000"/>
                  <a:lumOff val="50000"/>
                </a:schemeClr>
              </a:solidFill>
              <a:latin typeface="Bradley Hand ITC" panose="03070402050302030203" pitchFamily="66" charset="0"/>
            </a:endParaRPr>
          </a:p>
        </p:txBody>
      </p:sp>
      <p:sp>
        <p:nvSpPr>
          <p:cNvPr id="19" name="TextBox 18"/>
          <p:cNvSpPr txBox="1"/>
          <p:nvPr/>
        </p:nvSpPr>
        <p:spPr>
          <a:xfrm>
            <a:off x="8093721" y="5544284"/>
            <a:ext cx="3199915"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Unit cost of LID </a:t>
            </a:r>
            <a:r>
              <a:rPr lang="en-US" sz="2000" b="1" i="1" dirty="0" smtClean="0">
                <a:solidFill>
                  <a:schemeClr val="tx1">
                    <a:lumMod val="50000"/>
                    <a:lumOff val="50000"/>
                  </a:schemeClr>
                </a:solidFill>
                <a:latin typeface="Bradley Hand ITC" panose="03070402050302030203" pitchFamily="66" charset="0"/>
              </a:rPr>
              <a:t>k (per area)</a:t>
            </a:r>
            <a:endParaRPr lang="en-SG" sz="2000" b="1" i="1" dirty="0">
              <a:solidFill>
                <a:schemeClr val="tx1">
                  <a:lumMod val="50000"/>
                  <a:lumOff val="50000"/>
                </a:schemeClr>
              </a:solidFill>
              <a:latin typeface="Bradley Hand ITC" panose="03070402050302030203" pitchFamily="66" charset="0"/>
            </a:endParaRPr>
          </a:p>
        </p:txBody>
      </p:sp>
      <p:sp>
        <p:nvSpPr>
          <p:cNvPr id="33" name="Freeform 32"/>
          <p:cNvSpPr/>
          <p:nvPr/>
        </p:nvSpPr>
        <p:spPr>
          <a:xfrm>
            <a:off x="7520583" y="1473994"/>
            <a:ext cx="679195" cy="203200"/>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Freeform 33"/>
          <p:cNvSpPr/>
          <p:nvPr/>
        </p:nvSpPr>
        <p:spPr>
          <a:xfrm>
            <a:off x="8083663" y="1415937"/>
            <a:ext cx="145143" cy="188686"/>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0" name="Group 39"/>
          <p:cNvGrpSpPr/>
          <p:nvPr/>
        </p:nvGrpSpPr>
        <p:grpSpPr>
          <a:xfrm flipH="1" flipV="1">
            <a:off x="6247605" y="2492510"/>
            <a:ext cx="524984" cy="252000"/>
            <a:chOff x="7257143" y="1262743"/>
            <a:chExt cx="522514" cy="261257"/>
          </a:xfrm>
        </p:grpSpPr>
        <p:sp>
          <p:nvSpPr>
            <p:cNvPr id="38" name="Freeform 37"/>
            <p:cNvSpPr/>
            <p:nvPr/>
          </p:nvSpPr>
          <p:spPr>
            <a:xfrm>
              <a:off x="7257143" y="1320800"/>
              <a:ext cx="493486" cy="203200"/>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Freeform 38"/>
            <p:cNvSpPr/>
            <p:nvPr/>
          </p:nvSpPr>
          <p:spPr>
            <a:xfrm>
              <a:off x="7634514" y="1262743"/>
              <a:ext cx="145143" cy="188686"/>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1" name="TextBox 40"/>
          <p:cNvSpPr txBox="1"/>
          <p:nvPr/>
        </p:nvSpPr>
        <p:spPr>
          <a:xfrm>
            <a:off x="8095258" y="3658394"/>
            <a:ext cx="3410148" cy="1015663"/>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Total # of flooded nodes for existing drainage system (SWMM)</a:t>
            </a:r>
            <a:endParaRPr lang="en-SG" sz="2000" b="1" dirty="0">
              <a:solidFill>
                <a:schemeClr val="tx1">
                  <a:lumMod val="50000"/>
                  <a:lumOff val="50000"/>
                </a:schemeClr>
              </a:solidFill>
              <a:latin typeface="Bradley Hand ITC" panose="03070402050302030203" pitchFamily="66" charset="0"/>
            </a:endParaRPr>
          </a:p>
        </p:txBody>
      </p:sp>
      <p:sp>
        <p:nvSpPr>
          <p:cNvPr id="44" name="Freeform 43"/>
          <p:cNvSpPr/>
          <p:nvPr/>
        </p:nvSpPr>
        <p:spPr>
          <a:xfrm flipV="1">
            <a:off x="7956000" y="3888000"/>
            <a:ext cx="145143" cy="220707"/>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Freeform 59"/>
          <p:cNvSpPr/>
          <p:nvPr/>
        </p:nvSpPr>
        <p:spPr>
          <a:xfrm>
            <a:off x="8180274" y="4881515"/>
            <a:ext cx="493486" cy="203200"/>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Freeform 60"/>
          <p:cNvSpPr/>
          <p:nvPr/>
        </p:nvSpPr>
        <p:spPr>
          <a:xfrm>
            <a:off x="8557645" y="4823458"/>
            <a:ext cx="145143" cy="188686"/>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4" name="Group 73"/>
          <p:cNvGrpSpPr/>
          <p:nvPr/>
        </p:nvGrpSpPr>
        <p:grpSpPr>
          <a:xfrm>
            <a:off x="7553892" y="5516533"/>
            <a:ext cx="522514" cy="275461"/>
            <a:chOff x="7938521" y="2028539"/>
            <a:chExt cx="522514" cy="275461"/>
          </a:xfrm>
        </p:grpSpPr>
        <p:sp>
          <p:nvSpPr>
            <p:cNvPr id="75" name="Freeform 74"/>
            <p:cNvSpPr/>
            <p:nvPr/>
          </p:nvSpPr>
          <p:spPr>
            <a:xfrm flipV="1">
              <a:off x="7938521" y="2028539"/>
              <a:ext cx="493486" cy="237684"/>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6" name="Freeform 75"/>
            <p:cNvSpPr/>
            <p:nvPr/>
          </p:nvSpPr>
          <p:spPr>
            <a:xfrm flipV="1">
              <a:off x="8315892" y="2160000"/>
              <a:ext cx="145143" cy="144000"/>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9" name="Freeform 78"/>
          <p:cNvSpPr/>
          <p:nvPr/>
        </p:nvSpPr>
        <p:spPr>
          <a:xfrm>
            <a:off x="5852160" y="1420489"/>
            <a:ext cx="478302" cy="183228"/>
          </a:xfrm>
          <a:custGeom>
            <a:avLst/>
            <a:gdLst>
              <a:gd name="connsiteX0" fmla="*/ 478302 w 478302"/>
              <a:gd name="connsiteY0" fmla="*/ 183228 h 183228"/>
              <a:gd name="connsiteX1" fmla="*/ 422031 w 478302"/>
              <a:gd name="connsiteY1" fmla="*/ 112889 h 183228"/>
              <a:gd name="connsiteX2" fmla="*/ 393895 w 478302"/>
              <a:gd name="connsiteY2" fmla="*/ 84754 h 183228"/>
              <a:gd name="connsiteX3" fmla="*/ 309489 w 478302"/>
              <a:gd name="connsiteY3" fmla="*/ 56619 h 183228"/>
              <a:gd name="connsiteX4" fmla="*/ 154745 w 478302"/>
              <a:gd name="connsiteY4" fmla="*/ 14416 h 183228"/>
              <a:gd name="connsiteX5" fmla="*/ 0 w 478302"/>
              <a:gd name="connsiteY5" fmla="*/ 348 h 1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8302" h="183228">
                <a:moveTo>
                  <a:pt x="478302" y="183228"/>
                </a:moveTo>
                <a:cubicBezTo>
                  <a:pt x="459545" y="159782"/>
                  <a:pt x="441572" y="135686"/>
                  <a:pt x="422031" y="112889"/>
                </a:cubicBezTo>
                <a:cubicBezTo>
                  <a:pt x="413399" y="102819"/>
                  <a:pt x="405758" y="90685"/>
                  <a:pt x="393895" y="84754"/>
                </a:cubicBezTo>
                <a:cubicBezTo>
                  <a:pt x="367369" y="71491"/>
                  <a:pt x="309489" y="56619"/>
                  <a:pt x="309489" y="56619"/>
                </a:cubicBezTo>
                <a:cubicBezTo>
                  <a:pt x="233858" y="6197"/>
                  <a:pt x="288472" y="33520"/>
                  <a:pt x="154745" y="14416"/>
                </a:cubicBezTo>
                <a:cubicBezTo>
                  <a:pt x="29285" y="-3507"/>
                  <a:pt x="113596" y="348"/>
                  <a:pt x="0" y="348"/>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0" name="Freeform 79"/>
          <p:cNvSpPr/>
          <p:nvPr/>
        </p:nvSpPr>
        <p:spPr>
          <a:xfrm>
            <a:off x="5866040" y="1336431"/>
            <a:ext cx="98662" cy="196947"/>
          </a:xfrm>
          <a:custGeom>
            <a:avLst/>
            <a:gdLst>
              <a:gd name="connsiteX0" fmla="*/ 56458 w 98662"/>
              <a:gd name="connsiteY0" fmla="*/ 196947 h 196947"/>
              <a:gd name="connsiteX1" fmla="*/ 188 w 98662"/>
              <a:gd name="connsiteY1" fmla="*/ 84406 h 196947"/>
              <a:gd name="connsiteX2" fmla="*/ 28323 w 98662"/>
              <a:gd name="connsiteY2" fmla="*/ 42203 h 196947"/>
              <a:gd name="connsiteX3" fmla="*/ 98662 w 98662"/>
              <a:gd name="connsiteY3" fmla="*/ 0 h 196947"/>
            </a:gdLst>
            <a:ahLst/>
            <a:cxnLst>
              <a:cxn ang="0">
                <a:pos x="connsiteX0" y="connsiteY0"/>
              </a:cxn>
              <a:cxn ang="0">
                <a:pos x="connsiteX1" y="connsiteY1"/>
              </a:cxn>
              <a:cxn ang="0">
                <a:pos x="connsiteX2" y="connsiteY2"/>
              </a:cxn>
              <a:cxn ang="0">
                <a:pos x="connsiteX3" y="connsiteY3"/>
              </a:cxn>
            </a:cxnLst>
            <a:rect l="l" t="t" r="r" b="b"/>
            <a:pathLst>
              <a:path w="98662" h="196947">
                <a:moveTo>
                  <a:pt x="56458" y="196947"/>
                </a:moveTo>
                <a:cubicBezTo>
                  <a:pt x="55791" y="195836"/>
                  <a:pt x="-3763" y="108109"/>
                  <a:pt x="188" y="84406"/>
                </a:cubicBezTo>
                <a:cubicBezTo>
                  <a:pt x="2968" y="67729"/>
                  <a:pt x="16368" y="54158"/>
                  <a:pt x="28323" y="42203"/>
                </a:cubicBezTo>
                <a:cubicBezTo>
                  <a:pt x="45302" y="25223"/>
                  <a:pt x="76457" y="11102"/>
                  <a:pt x="98662"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5" name="Group 84"/>
          <p:cNvGrpSpPr/>
          <p:nvPr/>
        </p:nvGrpSpPr>
        <p:grpSpPr>
          <a:xfrm>
            <a:off x="6949440" y="1280160"/>
            <a:ext cx="154745" cy="337625"/>
            <a:chOff x="6949440" y="1280160"/>
            <a:chExt cx="154745" cy="337625"/>
          </a:xfrm>
        </p:grpSpPr>
        <p:sp>
          <p:nvSpPr>
            <p:cNvPr id="81" name="Freeform 80"/>
            <p:cNvSpPr/>
            <p:nvPr/>
          </p:nvSpPr>
          <p:spPr>
            <a:xfrm>
              <a:off x="7019778" y="1280160"/>
              <a:ext cx="14079" cy="337625"/>
            </a:xfrm>
            <a:custGeom>
              <a:avLst/>
              <a:gdLst>
                <a:gd name="connsiteX0" fmla="*/ 0 w 14079"/>
                <a:gd name="connsiteY0" fmla="*/ 337625 h 337625"/>
                <a:gd name="connsiteX1" fmla="*/ 14068 w 14079"/>
                <a:gd name="connsiteY1" fmla="*/ 0 h 337625"/>
              </a:gdLst>
              <a:ahLst/>
              <a:cxnLst>
                <a:cxn ang="0">
                  <a:pos x="connsiteX0" y="connsiteY0"/>
                </a:cxn>
                <a:cxn ang="0">
                  <a:pos x="connsiteX1" y="connsiteY1"/>
                </a:cxn>
              </a:cxnLst>
              <a:rect l="l" t="t" r="r" b="b"/>
              <a:pathLst>
                <a:path w="14079" h="337625">
                  <a:moveTo>
                    <a:pt x="0" y="337625"/>
                  </a:moveTo>
                  <a:cubicBezTo>
                    <a:pt x="15005" y="37537"/>
                    <a:pt x="14068" y="150173"/>
                    <a:pt x="14068"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Freeform 83"/>
            <p:cNvSpPr/>
            <p:nvPr/>
          </p:nvSpPr>
          <p:spPr>
            <a:xfrm>
              <a:off x="6949440" y="1280160"/>
              <a:ext cx="154745" cy="168812"/>
            </a:xfrm>
            <a:custGeom>
              <a:avLst/>
              <a:gdLst>
                <a:gd name="connsiteX0" fmla="*/ 0 w 154745"/>
                <a:gd name="connsiteY0" fmla="*/ 140677 h 168812"/>
                <a:gd name="connsiteX1" fmla="*/ 28135 w 154745"/>
                <a:gd name="connsiteY1" fmla="*/ 70338 h 168812"/>
                <a:gd name="connsiteX2" fmla="*/ 70338 w 154745"/>
                <a:gd name="connsiteY2" fmla="*/ 0 h 168812"/>
                <a:gd name="connsiteX3" fmla="*/ 126609 w 154745"/>
                <a:gd name="connsiteY3" fmla="*/ 84406 h 168812"/>
                <a:gd name="connsiteX4" fmla="*/ 154745 w 154745"/>
                <a:gd name="connsiteY4" fmla="*/ 168812 h 16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45" h="168812">
                  <a:moveTo>
                    <a:pt x="0" y="140677"/>
                  </a:moveTo>
                  <a:cubicBezTo>
                    <a:pt x="9378" y="117231"/>
                    <a:pt x="15606" y="92263"/>
                    <a:pt x="28135" y="70338"/>
                  </a:cubicBezTo>
                  <a:cubicBezTo>
                    <a:pt x="89928" y="-37799"/>
                    <a:pt x="26171" y="132507"/>
                    <a:pt x="70338" y="0"/>
                  </a:cubicBezTo>
                  <a:cubicBezTo>
                    <a:pt x="89095" y="28135"/>
                    <a:pt x="115916" y="52327"/>
                    <a:pt x="126609" y="84406"/>
                  </a:cubicBezTo>
                  <a:lnTo>
                    <a:pt x="154745" y="168812"/>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86" name="Group 85"/>
          <p:cNvGrpSpPr/>
          <p:nvPr/>
        </p:nvGrpSpPr>
        <p:grpSpPr>
          <a:xfrm rot="10800000">
            <a:off x="5191574" y="5442182"/>
            <a:ext cx="154745" cy="337625"/>
            <a:chOff x="6949440" y="1280160"/>
            <a:chExt cx="154745" cy="337625"/>
          </a:xfrm>
        </p:grpSpPr>
        <p:sp>
          <p:nvSpPr>
            <p:cNvPr id="87" name="Freeform 86"/>
            <p:cNvSpPr/>
            <p:nvPr/>
          </p:nvSpPr>
          <p:spPr>
            <a:xfrm>
              <a:off x="7019778" y="1280160"/>
              <a:ext cx="14079" cy="337625"/>
            </a:xfrm>
            <a:custGeom>
              <a:avLst/>
              <a:gdLst>
                <a:gd name="connsiteX0" fmla="*/ 0 w 14079"/>
                <a:gd name="connsiteY0" fmla="*/ 337625 h 337625"/>
                <a:gd name="connsiteX1" fmla="*/ 14068 w 14079"/>
                <a:gd name="connsiteY1" fmla="*/ 0 h 337625"/>
              </a:gdLst>
              <a:ahLst/>
              <a:cxnLst>
                <a:cxn ang="0">
                  <a:pos x="connsiteX0" y="connsiteY0"/>
                </a:cxn>
                <a:cxn ang="0">
                  <a:pos x="connsiteX1" y="connsiteY1"/>
                </a:cxn>
              </a:cxnLst>
              <a:rect l="l" t="t" r="r" b="b"/>
              <a:pathLst>
                <a:path w="14079" h="337625">
                  <a:moveTo>
                    <a:pt x="0" y="337625"/>
                  </a:moveTo>
                  <a:cubicBezTo>
                    <a:pt x="15005" y="37537"/>
                    <a:pt x="14068" y="150173"/>
                    <a:pt x="14068"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8" name="Freeform 87"/>
            <p:cNvSpPr/>
            <p:nvPr/>
          </p:nvSpPr>
          <p:spPr>
            <a:xfrm>
              <a:off x="6949440" y="1280160"/>
              <a:ext cx="154745" cy="168812"/>
            </a:xfrm>
            <a:custGeom>
              <a:avLst/>
              <a:gdLst>
                <a:gd name="connsiteX0" fmla="*/ 0 w 154745"/>
                <a:gd name="connsiteY0" fmla="*/ 140677 h 168812"/>
                <a:gd name="connsiteX1" fmla="*/ 28135 w 154745"/>
                <a:gd name="connsiteY1" fmla="*/ 70338 h 168812"/>
                <a:gd name="connsiteX2" fmla="*/ 70338 w 154745"/>
                <a:gd name="connsiteY2" fmla="*/ 0 h 168812"/>
                <a:gd name="connsiteX3" fmla="*/ 126609 w 154745"/>
                <a:gd name="connsiteY3" fmla="*/ 84406 h 168812"/>
                <a:gd name="connsiteX4" fmla="*/ 154745 w 154745"/>
                <a:gd name="connsiteY4" fmla="*/ 168812 h 16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45" h="168812">
                  <a:moveTo>
                    <a:pt x="0" y="140677"/>
                  </a:moveTo>
                  <a:cubicBezTo>
                    <a:pt x="9378" y="117231"/>
                    <a:pt x="15606" y="92263"/>
                    <a:pt x="28135" y="70338"/>
                  </a:cubicBezTo>
                  <a:cubicBezTo>
                    <a:pt x="89928" y="-37799"/>
                    <a:pt x="26171" y="132507"/>
                    <a:pt x="70338" y="0"/>
                  </a:cubicBezTo>
                  <a:cubicBezTo>
                    <a:pt x="89095" y="28135"/>
                    <a:pt x="115916" y="52327"/>
                    <a:pt x="126609" y="84406"/>
                  </a:cubicBezTo>
                  <a:lnTo>
                    <a:pt x="154745" y="168812"/>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 name="Group 2"/>
          <p:cNvGrpSpPr/>
          <p:nvPr/>
        </p:nvGrpSpPr>
        <p:grpSpPr>
          <a:xfrm flipV="1">
            <a:off x="6247606" y="4725194"/>
            <a:ext cx="144000" cy="396000"/>
            <a:chOff x="6343200" y="5516532"/>
            <a:chExt cx="154745" cy="732661"/>
          </a:xfrm>
        </p:grpSpPr>
        <p:sp>
          <p:nvSpPr>
            <p:cNvPr id="90" name="Freeform 89"/>
            <p:cNvSpPr/>
            <p:nvPr/>
          </p:nvSpPr>
          <p:spPr>
            <a:xfrm rot="10800000">
              <a:off x="6434066" y="5516532"/>
              <a:ext cx="45719" cy="661645"/>
            </a:xfrm>
            <a:custGeom>
              <a:avLst/>
              <a:gdLst>
                <a:gd name="connsiteX0" fmla="*/ 0 w 14079"/>
                <a:gd name="connsiteY0" fmla="*/ 337625 h 337625"/>
                <a:gd name="connsiteX1" fmla="*/ 14068 w 14079"/>
                <a:gd name="connsiteY1" fmla="*/ 0 h 337625"/>
              </a:gdLst>
              <a:ahLst/>
              <a:cxnLst>
                <a:cxn ang="0">
                  <a:pos x="connsiteX0" y="connsiteY0"/>
                </a:cxn>
                <a:cxn ang="0">
                  <a:pos x="connsiteX1" y="connsiteY1"/>
                </a:cxn>
              </a:cxnLst>
              <a:rect l="l" t="t" r="r" b="b"/>
              <a:pathLst>
                <a:path w="14079" h="337625">
                  <a:moveTo>
                    <a:pt x="0" y="337625"/>
                  </a:moveTo>
                  <a:cubicBezTo>
                    <a:pt x="15005" y="37537"/>
                    <a:pt x="14068" y="150173"/>
                    <a:pt x="14068"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1" name="Freeform 90"/>
            <p:cNvSpPr/>
            <p:nvPr/>
          </p:nvSpPr>
          <p:spPr>
            <a:xfrm rot="10800000">
              <a:off x="6343200" y="6080381"/>
              <a:ext cx="154745" cy="168812"/>
            </a:xfrm>
            <a:custGeom>
              <a:avLst/>
              <a:gdLst>
                <a:gd name="connsiteX0" fmla="*/ 0 w 154745"/>
                <a:gd name="connsiteY0" fmla="*/ 140677 h 168812"/>
                <a:gd name="connsiteX1" fmla="*/ 28135 w 154745"/>
                <a:gd name="connsiteY1" fmla="*/ 70338 h 168812"/>
                <a:gd name="connsiteX2" fmla="*/ 70338 w 154745"/>
                <a:gd name="connsiteY2" fmla="*/ 0 h 168812"/>
                <a:gd name="connsiteX3" fmla="*/ 126609 w 154745"/>
                <a:gd name="connsiteY3" fmla="*/ 84406 h 168812"/>
                <a:gd name="connsiteX4" fmla="*/ 154745 w 154745"/>
                <a:gd name="connsiteY4" fmla="*/ 168812 h 16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45" h="168812">
                  <a:moveTo>
                    <a:pt x="0" y="140677"/>
                  </a:moveTo>
                  <a:cubicBezTo>
                    <a:pt x="9378" y="117231"/>
                    <a:pt x="15606" y="92263"/>
                    <a:pt x="28135" y="70338"/>
                  </a:cubicBezTo>
                  <a:cubicBezTo>
                    <a:pt x="89928" y="-37799"/>
                    <a:pt x="26171" y="132507"/>
                    <a:pt x="70338" y="0"/>
                  </a:cubicBezTo>
                  <a:cubicBezTo>
                    <a:pt x="89095" y="28135"/>
                    <a:pt x="115916" y="52327"/>
                    <a:pt x="126609" y="84406"/>
                  </a:cubicBezTo>
                  <a:lnTo>
                    <a:pt x="154745" y="168812"/>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92" name="Freeform 91"/>
          <p:cNvSpPr/>
          <p:nvPr/>
        </p:nvSpPr>
        <p:spPr>
          <a:xfrm rot="10800000">
            <a:off x="4102678" y="5410993"/>
            <a:ext cx="45719" cy="563849"/>
          </a:xfrm>
          <a:custGeom>
            <a:avLst/>
            <a:gdLst>
              <a:gd name="connsiteX0" fmla="*/ 0 w 14079"/>
              <a:gd name="connsiteY0" fmla="*/ 337625 h 337625"/>
              <a:gd name="connsiteX1" fmla="*/ 14068 w 14079"/>
              <a:gd name="connsiteY1" fmla="*/ 0 h 337625"/>
            </a:gdLst>
            <a:ahLst/>
            <a:cxnLst>
              <a:cxn ang="0">
                <a:pos x="connsiteX0" y="connsiteY0"/>
              </a:cxn>
              <a:cxn ang="0">
                <a:pos x="connsiteX1" y="connsiteY1"/>
              </a:cxn>
            </a:cxnLst>
            <a:rect l="l" t="t" r="r" b="b"/>
            <a:pathLst>
              <a:path w="14079" h="337625">
                <a:moveTo>
                  <a:pt x="0" y="337625"/>
                </a:moveTo>
                <a:cubicBezTo>
                  <a:pt x="15005" y="37537"/>
                  <a:pt x="14068" y="150173"/>
                  <a:pt x="14068"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Freeform 92"/>
          <p:cNvSpPr/>
          <p:nvPr/>
        </p:nvSpPr>
        <p:spPr>
          <a:xfrm rot="10800000">
            <a:off x="4037806" y="5868000"/>
            <a:ext cx="154745" cy="168812"/>
          </a:xfrm>
          <a:custGeom>
            <a:avLst/>
            <a:gdLst>
              <a:gd name="connsiteX0" fmla="*/ 0 w 154745"/>
              <a:gd name="connsiteY0" fmla="*/ 140677 h 168812"/>
              <a:gd name="connsiteX1" fmla="*/ 28135 w 154745"/>
              <a:gd name="connsiteY1" fmla="*/ 70338 h 168812"/>
              <a:gd name="connsiteX2" fmla="*/ 70338 w 154745"/>
              <a:gd name="connsiteY2" fmla="*/ 0 h 168812"/>
              <a:gd name="connsiteX3" fmla="*/ 126609 w 154745"/>
              <a:gd name="connsiteY3" fmla="*/ 84406 h 168812"/>
              <a:gd name="connsiteX4" fmla="*/ 154745 w 154745"/>
              <a:gd name="connsiteY4" fmla="*/ 168812 h 16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45" h="168812">
                <a:moveTo>
                  <a:pt x="0" y="140677"/>
                </a:moveTo>
                <a:cubicBezTo>
                  <a:pt x="9378" y="117231"/>
                  <a:pt x="15606" y="92263"/>
                  <a:pt x="28135" y="70338"/>
                </a:cubicBezTo>
                <a:cubicBezTo>
                  <a:pt x="89928" y="-37799"/>
                  <a:pt x="26171" y="132507"/>
                  <a:pt x="70338" y="0"/>
                </a:cubicBezTo>
                <a:cubicBezTo>
                  <a:pt x="89095" y="28135"/>
                  <a:pt x="115916" y="52327"/>
                  <a:pt x="126609" y="84406"/>
                </a:cubicBezTo>
                <a:lnTo>
                  <a:pt x="154745" y="168812"/>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4" name="Freeform 93"/>
          <p:cNvSpPr/>
          <p:nvPr/>
        </p:nvSpPr>
        <p:spPr>
          <a:xfrm>
            <a:off x="7469945" y="3938954"/>
            <a:ext cx="604910" cy="72148"/>
          </a:xfrm>
          <a:custGeom>
            <a:avLst/>
            <a:gdLst>
              <a:gd name="connsiteX0" fmla="*/ 0 w 604910"/>
              <a:gd name="connsiteY0" fmla="*/ 0 h 72148"/>
              <a:gd name="connsiteX1" fmla="*/ 112541 w 604910"/>
              <a:gd name="connsiteY1" fmla="*/ 14068 h 72148"/>
              <a:gd name="connsiteX2" fmla="*/ 196947 w 604910"/>
              <a:gd name="connsiteY2" fmla="*/ 42203 h 72148"/>
              <a:gd name="connsiteX3" fmla="*/ 281353 w 604910"/>
              <a:gd name="connsiteY3" fmla="*/ 56271 h 72148"/>
              <a:gd name="connsiteX4" fmla="*/ 323557 w 604910"/>
              <a:gd name="connsiteY4" fmla="*/ 70338 h 72148"/>
              <a:gd name="connsiteX5" fmla="*/ 604910 w 604910"/>
              <a:gd name="connsiteY5" fmla="*/ 70338 h 7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4910" h="72148">
                <a:moveTo>
                  <a:pt x="0" y="0"/>
                </a:moveTo>
                <a:cubicBezTo>
                  <a:pt x="37514" y="4689"/>
                  <a:pt x="75575" y="6147"/>
                  <a:pt x="112541" y="14068"/>
                </a:cubicBezTo>
                <a:cubicBezTo>
                  <a:pt x="141540" y="20282"/>
                  <a:pt x="167693" y="37327"/>
                  <a:pt x="196947" y="42203"/>
                </a:cubicBezTo>
                <a:cubicBezTo>
                  <a:pt x="225082" y="46892"/>
                  <a:pt x="253509" y="50084"/>
                  <a:pt x="281353" y="56271"/>
                </a:cubicBezTo>
                <a:cubicBezTo>
                  <a:pt x="295829" y="59488"/>
                  <a:pt x="308742" y="69694"/>
                  <a:pt x="323557" y="70338"/>
                </a:cubicBezTo>
                <a:cubicBezTo>
                  <a:pt x="417253" y="74412"/>
                  <a:pt x="511126" y="70338"/>
                  <a:pt x="604910" y="70338"/>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798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3" grpId="0"/>
      <p:bldP spid="14" grpId="0"/>
      <p:bldP spid="16" grpId="0"/>
      <p:bldP spid="17" grpId="0"/>
      <p:bldP spid="18" grpId="0"/>
      <p:bldP spid="19" grpId="0"/>
      <p:bldP spid="33" grpId="0" animBg="1"/>
      <p:bldP spid="34" grpId="0" animBg="1"/>
      <p:bldP spid="41" grpId="0"/>
      <p:bldP spid="44" grpId="0" animBg="1"/>
      <p:bldP spid="60" grpId="0" animBg="1"/>
      <p:bldP spid="61" grpId="0" animBg="1"/>
      <p:bldP spid="79" grpId="0" animBg="1"/>
      <p:bldP spid="80" grpId="0" animBg="1"/>
      <p:bldP spid="92" grpId="0" animBg="1"/>
      <p:bldP spid="93" grpId="0" animBg="1"/>
      <p:bldP spid="9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problem -- </a:t>
            </a:r>
            <a:r>
              <a:rPr lang="en-US" dirty="0" smtClean="0"/>
              <a:t>algorithm</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Content Placeholder 9"/>
          <p:cNvSpPr txBox="1">
            <a:spLocks/>
          </p:cNvSpPr>
          <p:nvPr/>
        </p:nvSpPr>
        <p:spPr>
          <a:xfrm>
            <a:off x="765176" y="1600573"/>
            <a:ext cx="10815716" cy="4527011"/>
          </a:xfrm>
          <a:prstGeom prst="rect">
            <a:avLst/>
          </a:prstGeom>
        </p:spPr>
        <p:txBody>
          <a:bodyPr vert="horz" lIns="117207" tIns="58603" rIns="117207" bIns="58603" rtlCol="0">
            <a:normAutofit/>
          </a:bodyPr>
          <a:lstStyle>
            <a:lvl1pPr marL="439580" indent="-439580" algn="l" defTabSz="117221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952423" indent="-366317" algn="l" defTabSz="117221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465267" indent="-293054" algn="l" defTabSz="117221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051374" indent="-293054" algn="l" defTabSz="117221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637482" indent="-293054" algn="l" defTabSz="117221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223588" indent="-293054" algn="l" defTabSz="1172215"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695" indent="-293054" algn="l" defTabSz="1172215"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802" indent="-293054" algn="l" defTabSz="1172215"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908" indent="-293054" algn="l" defTabSz="1172215"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Font typeface="Arial" pitchFamily="34" charset="0"/>
              <a:buNone/>
            </a:pPr>
            <a:r>
              <a:rPr lang="en-US" sz="2800" b="1" dirty="0" smtClean="0"/>
              <a:t>NSGA-II (</a:t>
            </a:r>
            <a:r>
              <a:rPr lang="en-US" sz="2800" b="1" dirty="0" err="1" smtClean="0"/>
              <a:t>Nondominated</a:t>
            </a:r>
            <a:r>
              <a:rPr lang="en-US" sz="2800" b="1" dirty="0" smtClean="0"/>
              <a:t> sorting genetic algorithm) + SWMM</a:t>
            </a:r>
          </a:p>
          <a:p>
            <a:pPr marL="0" indent="0">
              <a:buFont typeface="Arial" pitchFamily="34" charset="0"/>
              <a:buNone/>
            </a:pPr>
            <a:endParaRPr lang="en-US" sz="2800" u="sng" dirty="0" smtClean="0"/>
          </a:p>
          <a:p>
            <a:pPr marL="0" indent="0">
              <a:buFont typeface="Arial" pitchFamily="34" charset="0"/>
              <a:buNone/>
            </a:pPr>
            <a:r>
              <a:rPr lang="en-US" sz="2800" u="sng" dirty="0" smtClean="0"/>
              <a:t>Set-up</a:t>
            </a:r>
          </a:p>
          <a:p>
            <a:pPr marL="0" indent="0">
              <a:buFont typeface="Arial" pitchFamily="34" charset="0"/>
              <a:buNone/>
            </a:pPr>
            <a:r>
              <a:rPr lang="en-US" sz="2400" dirty="0" smtClean="0"/>
              <a:t>Population size:  200</a:t>
            </a:r>
          </a:p>
          <a:p>
            <a:pPr marL="0" indent="0">
              <a:buFont typeface="Arial" pitchFamily="34" charset="0"/>
              <a:buNone/>
            </a:pPr>
            <a:r>
              <a:rPr lang="en-US" sz="2400" dirty="0" smtClean="0"/>
              <a:t># of generations:  250</a:t>
            </a:r>
          </a:p>
          <a:p>
            <a:pPr marL="0" indent="0">
              <a:buFont typeface="Arial" pitchFamily="34" charset="0"/>
              <a:buNone/>
            </a:pPr>
            <a:r>
              <a:rPr lang="en-US" sz="2400" dirty="0" smtClean="0"/>
              <a:t># of function evaluations:  50,000</a:t>
            </a:r>
          </a:p>
          <a:p>
            <a:pPr marL="0" indent="0">
              <a:buFont typeface="Arial" pitchFamily="34" charset="0"/>
              <a:buNone/>
            </a:pPr>
            <a:r>
              <a:rPr lang="en-US" sz="2400" dirty="0" smtClean="0"/>
              <a:t># of random seeds:  10</a:t>
            </a:r>
          </a:p>
          <a:p>
            <a:pPr marL="0" indent="0">
              <a:buFont typeface="Arial" pitchFamily="34" charset="0"/>
              <a:buNone/>
            </a:pPr>
            <a:r>
              <a:rPr lang="en-US" sz="2400" dirty="0" smtClean="0"/>
              <a:t>CPU </a:t>
            </a:r>
            <a:r>
              <a:rPr lang="en-US" sz="2400" dirty="0" smtClean="0"/>
              <a:t>time taken per random seed:  </a:t>
            </a:r>
            <a:r>
              <a:rPr lang="en-US" sz="2400" dirty="0" smtClean="0">
                <a:solidFill>
                  <a:srgbClr val="FF0000"/>
                </a:solidFill>
              </a:rPr>
              <a:t>72 hours</a:t>
            </a:r>
          </a:p>
        </p:txBody>
      </p:sp>
      <p:sp>
        <p:nvSpPr>
          <p:cNvPr id="8" name="AutoShape 2" descr="Image result for epa swmm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 name="AutoShape 4" descr="EPA SWMM 5.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0" name="AutoShape 6" descr="EPA SWMM 5.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4" name="Rectangle 33"/>
          <p:cNvSpPr/>
          <p:nvPr/>
        </p:nvSpPr>
        <p:spPr>
          <a:xfrm>
            <a:off x="608400" y="6401594"/>
            <a:ext cx="10482929" cy="461665"/>
          </a:xfrm>
          <a:prstGeom prst="rect">
            <a:avLst/>
          </a:prstGeom>
        </p:spPr>
        <p:txBody>
          <a:bodyPr wrap="square">
            <a:spAutoFit/>
          </a:bodyPr>
          <a:lstStyle/>
          <a:p>
            <a:pPr lvl="0"/>
            <a:r>
              <a:rPr lang="en-SG" sz="1200" dirty="0">
                <a:solidFill>
                  <a:schemeClr val="tx1">
                    <a:lumMod val="50000"/>
                    <a:lumOff val="50000"/>
                  </a:schemeClr>
                </a:solidFill>
              </a:rPr>
              <a:t>Deb, K., </a:t>
            </a:r>
            <a:r>
              <a:rPr lang="en-SG" sz="1200" dirty="0" err="1">
                <a:solidFill>
                  <a:schemeClr val="tx1">
                    <a:lumMod val="50000"/>
                    <a:lumOff val="50000"/>
                  </a:schemeClr>
                </a:solidFill>
              </a:rPr>
              <a:t>Pratap</a:t>
            </a:r>
            <a:r>
              <a:rPr lang="en-SG" sz="1200" dirty="0">
                <a:solidFill>
                  <a:schemeClr val="tx1">
                    <a:lumMod val="50000"/>
                    <a:lumOff val="50000"/>
                  </a:schemeClr>
                </a:solidFill>
              </a:rPr>
              <a:t>, A., Agarwal, S., &amp; </a:t>
            </a:r>
            <a:r>
              <a:rPr lang="en-SG" sz="1200" dirty="0" err="1">
                <a:solidFill>
                  <a:schemeClr val="tx1">
                    <a:lumMod val="50000"/>
                    <a:lumOff val="50000"/>
                  </a:schemeClr>
                </a:solidFill>
              </a:rPr>
              <a:t>Meyarivan</a:t>
            </a:r>
            <a:r>
              <a:rPr lang="en-SG" sz="1200" dirty="0">
                <a:solidFill>
                  <a:schemeClr val="tx1">
                    <a:lumMod val="50000"/>
                    <a:lumOff val="50000"/>
                  </a:schemeClr>
                </a:solidFill>
              </a:rPr>
              <a:t>, T. A. M. T. (2002). A fast and elitist </a:t>
            </a:r>
            <a:r>
              <a:rPr lang="en-SG" sz="1200" dirty="0" err="1">
                <a:solidFill>
                  <a:schemeClr val="tx1">
                    <a:lumMod val="50000"/>
                    <a:lumOff val="50000"/>
                  </a:schemeClr>
                </a:solidFill>
              </a:rPr>
              <a:t>multiobjective</a:t>
            </a:r>
            <a:r>
              <a:rPr lang="en-SG" sz="1200" dirty="0">
                <a:solidFill>
                  <a:schemeClr val="tx1">
                    <a:lumMod val="50000"/>
                    <a:lumOff val="50000"/>
                  </a:schemeClr>
                </a:solidFill>
              </a:rPr>
              <a:t> genetic algorithm: NSGA-II. </a:t>
            </a:r>
            <a:r>
              <a:rPr lang="en-SG" sz="1200" i="1" dirty="0">
                <a:solidFill>
                  <a:schemeClr val="tx1">
                    <a:lumMod val="50000"/>
                    <a:lumOff val="50000"/>
                  </a:schemeClr>
                </a:solidFill>
              </a:rPr>
              <a:t>IEEE transactions on evolutionary computation</a:t>
            </a:r>
            <a:r>
              <a:rPr lang="en-SG" sz="1200" dirty="0">
                <a:solidFill>
                  <a:schemeClr val="tx1">
                    <a:lumMod val="50000"/>
                    <a:lumOff val="50000"/>
                  </a:schemeClr>
                </a:solidFill>
              </a:rPr>
              <a:t>, </a:t>
            </a:r>
            <a:r>
              <a:rPr lang="en-SG" sz="1200" i="1" dirty="0">
                <a:solidFill>
                  <a:schemeClr val="tx1">
                    <a:lumMod val="50000"/>
                    <a:lumOff val="50000"/>
                  </a:schemeClr>
                </a:solidFill>
              </a:rPr>
              <a:t>6</a:t>
            </a:r>
            <a:r>
              <a:rPr lang="en-SG" sz="1200" dirty="0">
                <a:solidFill>
                  <a:schemeClr val="tx1">
                    <a:lumMod val="50000"/>
                    <a:lumOff val="50000"/>
                  </a:schemeClr>
                </a:solidFill>
              </a:rPr>
              <a:t>(2), 182-197.</a:t>
            </a:r>
            <a:endParaRPr lang="en-SG" sz="1200" dirty="0">
              <a:solidFill>
                <a:schemeClr val="tx1">
                  <a:lumMod val="50000"/>
                  <a:lumOff val="50000"/>
                </a:schemeClr>
              </a:solidFill>
              <a:cs typeface="Arial" panose="020B0604020202020204" pitchFamily="34" charset="0"/>
            </a:endParaRPr>
          </a:p>
        </p:txBody>
      </p:sp>
    </p:spTree>
    <p:extLst>
      <p:ext uri="{BB962C8B-B14F-4D97-AF65-F5344CB8AC3E}">
        <p14:creationId xmlns:p14="http://schemas.microsoft.com/office/powerpoint/2010/main" val="84011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Pareto-efficient solutions</a:t>
            </a:r>
            <a:endParaRPr lang="en-SG" dirty="0"/>
          </a:p>
        </p:txBody>
      </p:sp>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0328"/>
          <a:stretch/>
        </p:blipFill>
        <p:spPr bwMode="auto">
          <a:xfrm>
            <a:off x="7832363" y="1432917"/>
            <a:ext cx="3990483" cy="4010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06" y="1432917"/>
            <a:ext cx="6997275" cy="49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930210" y="5487194"/>
            <a:ext cx="5892636" cy="830997"/>
          </a:xfrm>
          <a:prstGeom prst="rect">
            <a:avLst/>
          </a:prstGeom>
          <a:noFill/>
        </p:spPr>
        <p:txBody>
          <a:bodyPr wrap="square" rtlCol="0">
            <a:spAutoFit/>
          </a:bodyPr>
          <a:lstStyle/>
          <a:p>
            <a:r>
              <a:rPr lang="en-US" sz="2400" dirty="0" smtClean="0">
                <a:solidFill>
                  <a:schemeClr val="accent1"/>
                </a:solidFill>
              </a:rPr>
              <a:t>Pipe expansions are more effective than LIDs at controlling pluvial flood in the NL-TN basin</a:t>
            </a:r>
            <a:endParaRPr lang="en-SG" sz="2400" dirty="0">
              <a:solidFill>
                <a:schemeClr val="accent1"/>
              </a:solidFill>
            </a:endParaRPr>
          </a:p>
        </p:txBody>
      </p:sp>
      <p:sp>
        <p:nvSpPr>
          <p:cNvPr id="4" name="Oval 3"/>
          <p:cNvSpPr/>
          <p:nvPr/>
        </p:nvSpPr>
        <p:spPr>
          <a:xfrm rot="20706444">
            <a:off x="911782" y="5235831"/>
            <a:ext cx="2974364" cy="33192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8" name="Oval 7"/>
          <p:cNvSpPr/>
          <p:nvPr/>
        </p:nvSpPr>
        <p:spPr>
          <a:xfrm>
            <a:off x="8416006" y="4382228"/>
            <a:ext cx="2556000" cy="33192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10" name="Oval 9"/>
          <p:cNvSpPr/>
          <p:nvPr/>
        </p:nvSpPr>
        <p:spPr>
          <a:xfrm rot="16560900">
            <a:off x="1724851" y="3011521"/>
            <a:ext cx="3642656" cy="67948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11" name="Oval 10"/>
          <p:cNvSpPr/>
          <p:nvPr/>
        </p:nvSpPr>
        <p:spPr>
          <a:xfrm rot="16200000">
            <a:off x="9274152" y="2696722"/>
            <a:ext cx="3022183" cy="983125"/>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3181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4" grpId="1" animBg="1"/>
      <p:bldP spid="8" grpId="0" animBg="1"/>
      <p:bldP spid="8" grpId="1" animBg="1"/>
      <p:bldP spid="10" grpId="0" animBg="1"/>
      <p:bldP spid="10" grpId="1" animBg="1"/>
      <p:bldP spid="11" grpId="0" animBg="1"/>
      <p:bldP spid="11"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framework</a:t>
            </a:r>
            <a:endParaRPr lang="en-S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2050" name="Rounded Rectangle 2049"/>
          <p:cNvSpPr/>
          <p:nvPr/>
        </p:nvSpPr>
        <p:spPr>
          <a:xfrm>
            <a:off x="823679" y="2362994"/>
            <a:ext cx="21336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 Sensitivity Analysis</a:t>
            </a:r>
            <a:endParaRPr lang="en-SG" sz="2000" dirty="0"/>
          </a:p>
        </p:txBody>
      </p:sp>
      <p:sp>
        <p:nvSpPr>
          <p:cNvPr id="58" name="Rounded Rectangle 57"/>
          <p:cNvSpPr/>
          <p:nvPr/>
        </p:nvSpPr>
        <p:spPr>
          <a:xfrm>
            <a:off x="823678" y="5106194"/>
            <a:ext cx="2133601"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II. Simulation-optimization</a:t>
            </a:r>
            <a:endParaRPr lang="en-SG" sz="2000" dirty="0"/>
          </a:p>
        </p:txBody>
      </p:sp>
      <p:sp>
        <p:nvSpPr>
          <p:cNvPr id="59" name="Rounded Rectangle 58"/>
          <p:cNvSpPr/>
          <p:nvPr/>
        </p:nvSpPr>
        <p:spPr>
          <a:xfrm>
            <a:off x="9600406" y="2369650"/>
            <a:ext cx="21336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IV. Robustness Analysis</a:t>
            </a:r>
            <a:endParaRPr lang="en-SG" sz="2000" dirty="0"/>
          </a:p>
        </p:txBody>
      </p:sp>
      <p:sp>
        <p:nvSpPr>
          <p:cNvPr id="60" name="Rounded Rectangle 59"/>
          <p:cNvSpPr/>
          <p:nvPr/>
        </p:nvSpPr>
        <p:spPr>
          <a:xfrm>
            <a:off x="3885406" y="2362994"/>
            <a:ext cx="4753916" cy="36576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smtClean="0">
                <a:solidFill>
                  <a:schemeClr val="tx1"/>
                </a:solidFill>
              </a:rPr>
              <a:t>III. Statistical analysis and </a:t>
            </a:r>
          </a:p>
          <a:p>
            <a:pPr algn="ctr"/>
            <a:r>
              <a:rPr lang="en-US" sz="2000" dirty="0" smtClean="0">
                <a:solidFill>
                  <a:schemeClr val="tx1"/>
                </a:solidFill>
              </a:rPr>
              <a:t>simulation of rainfall events</a:t>
            </a:r>
            <a:endParaRPr lang="en-SG" sz="2000" dirty="0">
              <a:solidFill>
                <a:schemeClr val="tx1"/>
              </a:solidFill>
            </a:endParaRPr>
          </a:p>
        </p:txBody>
      </p:sp>
      <p:cxnSp>
        <p:nvCxnSpPr>
          <p:cNvPr id="2053" name="Straight Arrow Connector 2052"/>
          <p:cNvCxnSpPr>
            <a:stCxn id="2050" idx="2"/>
            <a:endCxn id="58" idx="0"/>
          </p:cNvCxnSpPr>
          <p:nvPr/>
        </p:nvCxnSpPr>
        <p:spPr>
          <a:xfrm>
            <a:off x="1890479" y="3277394"/>
            <a:ext cx="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2068" idx="2"/>
            <a:endCxn id="2050" idx="0"/>
          </p:cNvCxnSpPr>
          <p:nvPr/>
        </p:nvCxnSpPr>
        <p:spPr>
          <a:xfrm>
            <a:off x="1890478" y="1677194"/>
            <a:ext cx="1"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Straight Arrow Connector 2059"/>
          <p:cNvCxnSpPr>
            <a:stCxn id="59" idx="0"/>
            <a:endCxn id="62" idx="2"/>
          </p:cNvCxnSpPr>
          <p:nvPr/>
        </p:nvCxnSpPr>
        <p:spPr>
          <a:xfrm flipV="1">
            <a:off x="10667206" y="1655108"/>
            <a:ext cx="1" cy="71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1" name="TextBox 2060"/>
          <p:cNvSpPr txBox="1"/>
          <p:nvPr/>
        </p:nvSpPr>
        <p:spPr>
          <a:xfrm>
            <a:off x="5557882" y="1277084"/>
            <a:ext cx="1423788" cy="400110"/>
          </a:xfrm>
          <a:prstGeom prst="rect">
            <a:avLst/>
          </a:prstGeom>
          <a:noFill/>
        </p:spPr>
        <p:txBody>
          <a:bodyPr wrap="none" rtlCol="0">
            <a:spAutoFit/>
          </a:bodyPr>
          <a:lstStyle/>
          <a:p>
            <a:r>
              <a:rPr lang="en-US" sz="2000" dirty="0" smtClean="0"/>
              <a:t>Rainfall data</a:t>
            </a:r>
            <a:endParaRPr lang="en-SG" sz="2000" dirty="0"/>
          </a:p>
        </p:txBody>
      </p:sp>
      <p:cxnSp>
        <p:nvCxnSpPr>
          <p:cNvPr id="2063" name="Straight Arrow Connector 2062"/>
          <p:cNvCxnSpPr>
            <a:stCxn id="2061" idx="2"/>
            <a:endCxn id="60" idx="0"/>
          </p:cNvCxnSpPr>
          <p:nvPr/>
        </p:nvCxnSpPr>
        <p:spPr>
          <a:xfrm flipH="1">
            <a:off x="6262364" y="1677194"/>
            <a:ext cx="74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8" name="TextBox 2067"/>
          <p:cNvSpPr txBox="1"/>
          <p:nvPr/>
        </p:nvSpPr>
        <p:spPr>
          <a:xfrm>
            <a:off x="409944" y="1277084"/>
            <a:ext cx="2961067" cy="400110"/>
          </a:xfrm>
          <a:prstGeom prst="rect">
            <a:avLst/>
          </a:prstGeom>
          <a:noFill/>
        </p:spPr>
        <p:txBody>
          <a:bodyPr wrap="none" rtlCol="0">
            <a:spAutoFit/>
          </a:bodyPr>
          <a:lstStyle/>
          <a:p>
            <a:r>
              <a:rPr lang="en-US" sz="2000" dirty="0" smtClean="0"/>
              <a:t>Set of all decision variables</a:t>
            </a:r>
            <a:endParaRPr lang="en-SG" sz="2000" dirty="0"/>
          </a:p>
        </p:txBody>
      </p:sp>
      <p:sp>
        <p:nvSpPr>
          <p:cNvPr id="78" name="TextBox 77"/>
          <p:cNvSpPr txBox="1"/>
          <p:nvPr/>
        </p:nvSpPr>
        <p:spPr>
          <a:xfrm>
            <a:off x="532606" y="3675584"/>
            <a:ext cx="1524000" cy="923330"/>
          </a:xfrm>
          <a:prstGeom prst="rect">
            <a:avLst/>
          </a:prstGeom>
          <a:noFill/>
        </p:spPr>
        <p:txBody>
          <a:bodyPr wrap="square" rtlCol="0">
            <a:spAutoFit/>
          </a:bodyPr>
          <a:lstStyle/>
          <a:p>
            <a:r>
              <a:rPr lang="en-US" sz="1800" dirty="0" smtClean="0"/>
              <a:t>Reduced set of decision variables</a:t>
            </a:r>
            <a:endParaRPr lang="en-SG" sz="1800" dirty="0"/>
          </a:p>
        </p:txBody>
      </p:sp>
      <p:sp>
        <p:nvSpPr>
          <p:cNvPr id="2070" name="Rectangle 2069"/>
          <p:cNvSpPr/>
          <p:nvPr/>
        </p:nvSpPr>
        <p:spPr>
          <a:xfrm>
            <a:off x="3985248" y="3353594"/>
            <a:ext cx="21600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joint distribution of  rainfall intensity and duration using copula</a:t>
            </a:r>
            <a:endParaRPr lang="en-SG" sz="1600" dirty="0"/>
          </a:p>
        </p:txBody>
      </p:sp>
      <p:sp>
        <p:nvSpPr>
          <p:cNvPr id="81" name="Rectangle 80"/>
          <p:cNvSpPr/>
          <p:nvPr/>
        </p:nvSpPr>
        <p:spPr>
          <a:xfrm>
            <a:off x="6400006" y="3353594"/>
            <a:ext cx="2159021"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storm profile by Huff’s method </a:t>
            </a:r>
            <a:endParaRPr lang="en-SG" sz="1600" dirty="0"/>
          </a:p>
        </p:txBody>
      </p:sp>
      <p:sp>
        <p:nvSpPr>
          <p:cNvPr id="82" name="Rectangle 81"/>
          <p:cNvSpPr/>
          <p:nvPr/>
        </p:nvSpPr>
        <p:spPr>
          <a:xfrm>
            <a:off x="4650526" y="5201444"/>
            <a:ext cx="3238500" cy="7239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dirty="0" smtClean="0"/>
              <a:t>Simulation under different rainfall conditions</a:t>
            </a:r>
            <a:endParaRPr lang="en-SG" sz="1800" dirty="0"/>
          </a:p>
        </p:txBody>
      </p:sp>
      <p:cxnSp>
        <p:nvCxnSpPr>
          <p:cNvPr id="2077" name="Straight Arrow Connector 2076"/>
          <p:cNvCxnSpPr>
            <a:stCxn id="58" idx="3"/>
            <a:endCxn id="82" idx="1"/>
          </p:cNvCxnSpPr>
          <p:nvPr/>
        </p:nvCxnSpPr>
        <p:spPr>
          <a:xfrm>
            <a:off x="2957279" y="5563394"/>
            <a:ext cx="16932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703641" y="1254998"/>
            <a:ext cx="1927131" cy="400110"/>
          </a:xfrm>
          <a:prstGeom prst="rect">
            <a:avLst/>
          </a:prstGeom>
          <a:noFill/>
        </p:spPr>
        <p:txBody>
          <a:bodyPr wrap="none" rtlCol="0">
            <a:spAutoFit/>
          </a:bodyPr>
          <a:lstStyle/>
          <a:p>
            <a:r>
              <a:rPr lang="en-US" sz="2000" dirty="0" smtClean="0"/>
              <a:t>Robust solutions</a:t>
            </a:r>
            <a:endParaRPr lang="en-SG" sz="2000" dirty="0"/>
          </a:p>
        </p:txBody>
      </p:sp>
      <p:sp>
        <p:nvSpPr>
          <p:cNvPr id="64" name="TextBox 63"/>
          <p:cNvSpPr txBox="1"/>
          <p:nvPr/>
        </p:nvSpPr>
        <p:spPr>
          <a:xfrm>
            <a:off x="6247606" y="1655108"/>
            <a:ext cx="2819400" cy="646331"/>
          </a:xfrm>
          <a:prstGeom prst="rect">
            <a:avLst/>
          </a:prstGeom>
          <a:noFill/>
        </p:spPr>
        <p:txBody>
          <a:bodyPr wrap="square" rtlCol="0">
            <a:spAutoFit/>
          </a:bodyPr>
          <a:lstStyle/>
          <a:p>
            <a:r>
              <a:rPr lang="en-US" sz="1800" dirty="0" smtClean="0"/>
              <a:t>Rainfall events obtained from 10 years rainfall series</a:t>
            </a:r>
            <a:endParaRPr lang="en-SG" sz="1800" dirty="0"/>
          </a:p>
        </p:txBody>
      </p:sp>
      <p:cxnSp>
        <p:nvCxnSpPr>
          <p:cNvPr id="66" name="Elbow Connector 65"/>
          <p:cNvCxnSpPr>
            <a:stCxn id="82" idx="3"/>
            <a:endCxn id="59" idx="2"/>
          </p:cNvCxnSpPr>
          <p:nvPr/>
        </p:nvCxnSpPr>
        <p:spPr>
          <a:xfrm flipV="1">
            <a:off x="7889026" y="3284050"/>
            <a:ext cx="2778180" cy="22793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971133" y="4993263"/>
            <a:ext cx="1600073" cy="646331"/>
          </a:xfrm>
          <a:prstGeom prst="rect">
            <a:avLst/>
          </a:prstGeom>
          <a:noFill/>
        </p:spPr>
        <p:txBody>
          <a:bodyPr wrap="square" rtlCol="0">
            <a:spAutoFit/>
          </a:bodyPr>
          <a:lstStyle/>
          <a:p>
            <a:pPr algn="ctr"/>
            <a:r>
              <a:rPr lang="en-US" sz="1800" dirty="0" smtClean="0"/>
              <a:t>Pareto-efficient solutions</a:t>
            </a:r>
            <a:endParaRPr lang="en-SG" sz="1800" dirty="0"/>
          </a:p>
        </p:txBody>
      </p:sp>
      <p:cxnSp>
        <p:nvCxnSpPr>
          <p:cNvPr id="71" name="Elbow Connector 70"/>
          <p:cNvCxnSpPr>
            <a:stCxn id="2061" idx="1"/>
            <a:endCxn id="2050" idx="3"/>
          </p:cNvCxnSpPr>
          <p:nvPr/>
        </p:nvCxnSpPr>
        <p:spPr>
          <a:xfrm rot="10800000" flipV="1">
            <a:off x="2957280" y="1477138"/>
            <a:ext cx="2600603" cy="1343055"/>
          </a:xfrm>
          <a:prstGeom prst="bentConnector3">
            <a:avLst>
              <a:gd name="adj1" fmla="val 76194"/>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544006" y="1448594"/>
            <a:ext cx="1332000" cy="646331"/>
          </a:xfrm>
          <a:prstGeom prst="rect">
            <a:avLst/>
          </a:prstGeom>
          <a:noFill/>
        </p:spPr>
        <p:txBody>
          <a:bodyPr wrap="square" rtlCol="0">
            <a:spAutoFit/>
          </a:bodyPr>
          <a:lstStyle/>
          <a:p>
            <a:r>
              <a:rPr lang="en-US" sz="1800" dirty="0" smtClean="0"/>
              <a:t>Design storm</a:t>
            </a:r>
            <a:endParaRPr lang="en-SG" sz="1800" dirty="0"/>
          </a:p>
        </p:txBody>
      </p:sp>
      <p:sp>
        <p:nvSpPr>
          <p:cNvPr id="87" name="TextBox 86"/>
          <p:cNvSpPr txBox="1"/>
          <p:nvPr/>
        </p:nvSpPr>
        <p:spPr>
          <a:xfrm>
            <a:off x="8563122" y="4363065"/>
            <a:ext cx="2256484" cy="1200329"/>
          </a:xfrm>
          <a:prstGeom prst="rect">
            <a:avLst/>
          </a:prstGeom>
          <a:noFill/>
        </p:spPr>
        <p:txBody>
          <a:bodyPr wrap="square" rtlCol="0">
            <a:spAutoFit/>
          </a:bodyPr>
          <a:lstStyle/>
          <a:p>
            <a:pPr algn="ctr"/>
            <a:r>
              <a:rPr lang="en-US" sz="1800" dirty="0" smtClean="0"/>
              <a:t>Solutions’ performance under different rainfall conditions</a:t>
            </a:r>
            <a:endParaRPr lang="en-SG" sz="1800" dirty="0"/>
          </a:p>
        </p:txBody>
      </p:sp>
      <p:cxnSp>
        <p:nvCxnSpPr>
          <p:cNvPr id="105" name="Elbow Connector 104"/>
          <p:cNvCxnSpPr>
            <a:stCxn id="2070" idx="2"/>
            <a:endCxn id="82" idx="0"/>
          </p:cNvCxnSpPr>
          <p:nvPr/>
        </p:nvCxnSpPr>
        <p:spPr>
          <a:xfrm rot="16200000" flipH="1">
            <a:off x="5315087" y="4246755"/>
            <a:ext cx="704850" cy="12045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3" name="Elbow Connector 2082"/>
          <p:cNvCxnSpPr>
            <a:stCxn id="81" idx="2"/>
            <a:endCxn id="82" idx="0"/>
          </p:cNvCxnSpPr>
          <p:nvPr/>
        </p:nvCxnSpPr>
        <p:spPr>
          <a:xfrm rot="5400000">
            <a:off x="6522222" y="4244149"/>
            <a:ext cx="704850" cy="12097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876006" y="4584462"/>
            <a:ext cx="2844808" cy="338554"/>
          </a:xfrm>
          <a:prstGeom prst="rect">
            <a:avLst/>
          </a:prstGeom>
          <a:noFill/>
        </p:spPr>
        <p:txBody>
          <a:bodyPr wrap="square" rtlCol="0">
            <a:spAutoFit/>
          </a:bodyPr>
          <a:lstStyle/>
          <a:p>
            <a:pPr algn="ctr"/>
            <a:r>
              <a:rPr lang="en-US" sz="1600" dirty="0" smtClean="0"/>
              <a:t>Likelihood of rainfall events</a:t>
            </a:r>
            <a:endParaRPr lang="en-SG" sz="1600" dirty="0"/>
          </a:p>
        </p:txBody>
      </p:sp>
      <p:grpSp>
        <p:nvGrpSpPr>
          <p:cNvPr id="2108" name="Group 2107"/>
          <p:cNvGrpSpPr/>
          <p:nvPr/>
        </p:nvGrpSpPr>
        <p:grpSpPr>
          <a:xfrm>
            <a:off x="2658603" y="1477139"/>
            <a:ext cx="2899279" cy="3615063"/>
            <a:chOff x="2658603" y="1477139"/>
            <a:chExt cx="2899279" cy="3615063"/>
          </a:xfrm>
        </p:grpSpPr>
        <p:cxnSp>
          <p:nvCxnSpPr>
            <p:cNvPr id="77" name="Elbow Connector 76"/>
            <p:cNvCxnSpPr/>
            <p:nvPr/>
          </p:nvCxnSpPr>
          <p:spPr>
            <a:xfrm rot="5400000">
              <a:off x="1308273" y="2827470"/>
              <a:ext cx="3615062" cy="914401"/>
            </a:xfrm>
            <a:prstGeom prst="bentConnector3">
              <a:avLst>
                <a:gd name="adj1" fmla="val 8255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06" name="Straight Connector 2105"/>
            <p:cNvCxnSpPr>
              <a:stCxn id="2061" idx="1"/>
            </p:cNvCxnSpPr>
            <p:nvPr/>
          </p:nvCxnSpPr>
          <p:spPr>
            <a:xfrm flipH="1">
              <a:off x="3573005" y="1477139"/>
              <a:ext cx="1984877"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627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050"/>
                                        </p:tgtEl>
                                        <p:attrNameLst>
                                          <p:attrName>style.opacity</p:attrName>
                                        </p:attrNameLst>
                                      </p:cBhvr>
                                      <p:to>
                                        <p:strVal val="0.25"/>
                                      </p:to>
                                    </p:set>
                                    <p:animEffect filter="image" prLst="opacity: 0.25">
                                      <p:cBhvr rctx="IE">
                                        <p:cTn id="7" dur="indefinite"/>
                                        <p:tgtEl>
                                          <p:spTgt spid="2050"/>
                                        </p:tgtEl>
                                      </p:cBhvr>
                                    </p:animEffect>
                                  </p:childTnLst>
                                </p:cTn>
                              </p:par>
                              <p:par>
                                <p:cTn id="8" presetID="9" presetClass="emph" presetSubtype="0" grpId="0" nodeType="withEffect">
                                  <p:stCondLst>
                                    <p:cond delay="0"/>
                                  </p:stCondLst>
                                  <p:childTnLst>
                                    <p:set>
                                      <p:cBhvr rctx="PPT">
                                        <p:cTn id="9" dur="indefinite"/>
                                        <p:tgtEl>
                                          <p:spTgt spid="58"/>
                                        </p:tgtEl>
                                        <p:attrNameLst>
                                          <p:attrName>style.opacity</p:attrName>
                                        </p:attrNameLst>
                                      </p:cBhvr>
                                      <p:to>
                                        <p:strVal val="0.25"/>
                                      </p:to>
                                    </p:set>
                                    <p:animEffect filter="image" prLst="opacity: 0.25">
                                      <p:cBhvr rctx="IE">
                                        <p:cTn id="10" dur="indefinite"/>
                                        <p:tgtEl>
                                          <p:spTgt spid="58"/>
                                        </p:tgtEl>
                                      </p:cBhvr>
                                    </p:animEffect>
                                  </p:childTnLst>
                                </p:cTn>
                              </p:par>
                              <p:par>
                                <p:cTn id="11" presetID="9" presetClass="emph" presetSubtype="0" grpId="0" nodeType="withEffect">
                                  <p:stCondLst>
                                    <p:cond delay="0"/>
                                  </p:stCondLst>
                                  <p:childTnLst>
                                    <p:set>
                                      <p:cBhvr rctx="PPT">
                                        <p:cTn id="12" dur="indefinite"/>
                                        <p:tgtEl>
                                          <p:spTgt spid="59"/>
                                        </p:tgtEl>
                                        <p:attrNameLst>
                                          <p:attrName>style.opacity</p:attrName>
                                        </p:attrNameLst>
                                      </p:cBhvr>
                                      <p:to>
                                        <p:strVal val="0.25"/>
                                      </p:to>
                                    </p:set>
                                    <p:animEffect filter="image" prLst="opacity: 0.25">
                                      <p:cBhvr rctx="IE">
                                        <p:cTn id="13" dur="indefinite"/>
                                        <p:tgtEl>
                                          <p:spTgt spid="59"/>
                                        </p:tgtEl>
                                      </p:cBhvr>
                                    </p:animEffect>
                                  </p:childTnLst>
                                </p:cTn>
                              </p:par>
                              <p:par>
                                <p:cTn id="14" presetID="9" presetClass="emph" presetSubtype="0" nodeType="withEffect">
                                  <p:stCondLst>
                                    <p:cond delay="0"/>
                                  </p:stCondLst>
                                  <p:childTnLst>
                                    <p:set>
                                      <p:cBhvr rctx="PPT">
                                        <p:cTn id="15" dur="indefinite"/>
                                        <p:tgtEl>
                                          <p:spTgt spid="2053"/>
                                        </p:tgtEl>
                                        <p:attrNameLst>
                                          <p:attrName>style.opacity</p:attrName>
                                        </p:attrNameLst>
                                      </p:cBhvr>
                                      <p:to>
                                        <p:strVal val="0.25"/>
                                      </p:to>
                                    </p:set>
                                    <p:animEffect filter="image" prLst="opacity: 0.25">
                                      <p:cBhvr rctx="IE">
                                        <p:cTn id="16" dur="indefinite"/>
                                        <p:tgtEl>
                                          <p:spTgt spid="2053"/>
                                        </p:tgtEl>
                                      </p:cBhvr>
                                    </p:animEffect>
                                  </p:childTnLst>
                                </p:cTn>
                              </p:par>
                              <p:par>
                                <p:cTn id="17" presetID="9" presetClass="emph" presetSubtype="0" nodeType="withEffect">
                                  <p:stCondLst>
                                    <p:cond delay="0"/>
                                  </p:stCondLst>
                                  <p:childTnLst>
                                    <p:set>
                                      <p:cBhvr rctx="PPT">
                                        <p:cTn id="18" dur="indefinite"/>
                                        <p:tgtEl>
                                          <p:spTgt spid="2055"/>
                                        </p:tgtEl>
                                        <p:attrNameLst>
                                          <p:attrName>style.opacity</p:attrName>
                                        </p:attrNameLst>
                                      </p:cBhvr>
                                      <p:to>
                                        <p:strVal val="0.25"/>
                                      </p:to>
                                    </p:set>
                                    <p:animEffect filter="image" prLst="opacity: 0.25">
                                      <p:cBhvr rctx="IE">
                                        <p:cTn id="19" dur="indefinite"/>
                                        <p:tgtEl>
                                          <p:spTgt spid="2055"/>
                                        </p:tgtEl>
                                      </p:cBhvr>
                                    </p:animEffect>
                                  </p:childTnLst>
                                </p:cTn>
                              </p:par>
                              <p:par>
                                <p:cTn id="20" presetID="9" presetClass="emph" presetSubtype="0" nodeType="withEffect">
                                  <p:stCondLst>
                                    <p:cond delay="0"/>
                                  </p:stCondLst>
                                  <p:childTnLst>
                                    <p:set>
                                      <p:cBhvr rctx="PPT">
                                        <p:cTn id="21" dur="indefinite"/>
                                        <p:tgtEl>
                                          <p:spTgt spid="2060"/>
                                        </p:tgtEl>
                                        <p:attrNameLst>
                                          <p:attrName>style.opacity</p:attrName>
                                        </p:attrNameLst>
                                      </p:cBhvr>
                                      <p:to>
                                        <p:strVal val="0.25"/>
                                      </p:to>
                                    </p:set>
                                    <p:animEffect filter="image" prLst="opacity: 0.25">
                                      <p:cBhvr rctx="IE">
                                        <p:cTn id="22" dur="indefinite"/>
                                        <p:tgtEl>
                                          <p:spTgt spid="2060"/>
                                        </p:tgtEl>
                                      </p:cBhvr>
                                    </p:animEffect>
                                  </p:childTnLst>
                                </p:cTn>
                              </p:par>
                              <p:par>
                                <p:cTn id="23" presetID="9" presetClass="emph" presetSubtype="0" grpId="0" nodeType="withEffect">
                                  <p:stCondLst>
                                    <p:cond delay="0"/>
                                  </p:stCondLst>
                                  <p:childTnLst>
                                    <p:set>
                                      <p:cBhvr rctx="PPT">
                                        <p:cTn id="24" dur="indefinite"/>
                                        <p:tgtEl>
                                          <p:spTgt spid="2068"/>
                                        </p:tgtEl>
                                        <p:attrNameLst>
                                          <p:attrName>style.opacity</p:attrName>
                                        </p:attrNameLst>
                                      </p:cBhvr>
                                      <p:to>
                                        <p:strVal val="0.25"/>
                                      </p:to>
                                    </p:set>
                                    <p:animEffect filter="image" prLst="opacity: 0.25">
                                      <p:cBhvr rctx="IE">
                                        <p:cTn id="25" dur="indefinite"/>
                                        <p:tgtEl>
                                          <p:spTgt spid="2068"/>
                                        </p:tgtEl>
                                      </p:cBhvr>
                                    </p:animEffect>
                                  </p:childTnLst>
                                </p:cTn>
                              </p:par>
                              <p:par>
                                <p:cTn id="26" presetID="9" presetClass="emph" presetSubtype="0" grpId="0" nodeType="withEffect">
                                  <p:stCondLst>
                                    <p:cond delay="0"/>
                                  </p:stCondLst>
                                  <p:childTnLst>
                                    <p:set>
                                      <p:cBhvr rctx="PPT">
                                        <p:cTn id="27" dur="indefinite"/>
                                        <p:tgtEl>
                                          <p:spTgt spid="78"/>
                                        </p:tgtEl>
                                        <p:attrNameLst>
                                          <p:attrName>style.opacity</p:attrName>
                                        </p:attrNameLst>
                                      </p:cBhvr>
                                      <p:to>
                                        <p:strVal val="0.25"/>
                                      </p:to>
                                    </p:set>
                                    <p:animEffect filter="image" prLst="opacity: 0.25">
                                      <p:cBhvr rctx="IE">
                                        <p:cTn id="28" dur="indefinite"/>
                                        <p:tgtEl>
                                          <p:spTgt spid="78"/>
                                        </p:tgtEl>
                                      </p:cBhvr>
                                    </p:animEffect>
                                  </p:childTnLst>
                                </p:cTn>
                              </p:par>
                              <p:par>
                                <p:cTn id="29" presetID="9" presetClass="emph" presetSubtype="0" grpId="0" nodeType="withEffect">
                                  <p:stCondLst>
                                    <p:cond delay="0"/>
                                  </p:stCondLst>
                                  <p:childTnLst>
                                    <p:set>
                                      <p:cBhvr rctx="PPT">
                                        <p:cTn id="30" dur="indefinite"/>
                                        <p:tgtEl>
                                          <p:spTgt spid="62"/>
                                        </p:tgtEl>
                                        <p:attrNameLst>
                                          <p:attrName>style.opacity</p:attrName>
                                        </p:attrNameLst>
                                      </p:cBhvr>
                                      <p:to>
                                        <p:strVal val="0.25"/>
                                      </p:to>
                                    </p:set>
                                    <p:animEffect filter="image" prLst="opacity: 0.25">
                                      <p:cBhvr rctx="IE">
                                        <p:cTn id="31" dur="indefinite"/>
                                        <p:tgtEl>
                                          <p:spTgt spid="62"/>
                                        </p:tgtEl>
                                      </p:cBhvr>
                                    </p:animEffect>
                                  </p:childTnLst>
                                </p:cTn>
                              </p:par>
                              <p:par>
                                <p:cTn id="32" presetID="9" presetClass="emph" presetSubtype="0" nodeType="withEffect">
                                  <p:stCondLst>
                                    <p:cond delay="0"/>
                                  </p:stCondLst>
                                  <p:childTnLst>
                                    <p:set>
                                      <p:cBhvr rctx="PPT">
                                        <p:cTn id="33" dur="indefinite"/>
                                        <p:tgtEl>
                                          <p:spTgt spid="66"/>
                                        </p:tgtEl>
                                        <p:attrNameLst>
                                          <p:attrName>style.opacity</p:attrName>
                                        </p:attrNameLst>
                                      </p:cBhvr>
                                      <p:to>
                                        <p:strVal val="0.25"/>
                                      </p:to>
                                    </p:set>
                                    <p:animEffect filter="image" prLst="opacity: 0.25">
                                      <p:cBhvr rctx="IE">
                                        <p:cTn id="34" dur="indefinite"/>
                                        <p:tgtEl>
                                          <p:spTgt spid="66"/>
                                        </p:tgtEl>
                                      </p:cBhvr>
                                    </p:animEffect>
                                  </p:childTnLst>
                                </p:cTn>
                              </p:par>
                              <p:par>
                                <p:cTn id="35" presetID="9" presetClass="emph" presetSubtype="0" nodeType="withEffect">
                                  <p:stCondLst>
                                    <p:cond delay="0"/>
                                  </p:stCondLst>
                                  <p:childTnLst>
                                    <p:set>
                                      <p:cBhvr rctx="PPT">
                                        <p:cTn id="36" dur="indefinite"/>
                                        <p:tgtEl>
                                          <p:spTgt spid="71"/>
                                        </p:tgtEl>
                                        <p:attrNameLst>
                                          <p:attrName>style.opacity</p:attrName>
                                        </p:attrNameLst>
                                      </p:cBhvr>
                                      <p:to>
                                        <p:strVal val="0.25"/>
                                      </p:to>
                                    </p:set>
                                    <p:animEffect filter="image" prLst="opacity: 0.25">
                                      <p:cBhvr rctx="IE">
                                        <p:cTn id="37" dur="indefinite"/>
                                        <p:tgtEl>
                                          <p:spTgt spid="71"/>
                                        </p:tgtEl>
                                      </p:cBhvr>
                                    </p:animEffect>
                                  </p:childTnLst>
                                </p:cTn>
                              </p:par>
                              <p:par>
                                <p:cTn id="38" presetID="9" presetClass="emph" presetSubtype="0" grpId="0" nodeType="withEffect">
                                  <p:stCondLst>
                                    <p:cond delay="0"/>
                                  </p:stCondLst>
                                  <p:childTnLst>
                                    <p:set>
                                      <p:cBhvr rctx="PPT">
                                        <p:cTn id="39" dur="indefinite"/>
                                        <p:tgtEl>
                                          <p:spTgt spid="119"/>
                                        </p:tgtEl>
                                        <p:attrNameLst>
                                          <p:attrName>style.opacity</p:attrName>
                                        </p:attrNameLst>
                                      </p:cBhvr>
                                      <p:to>
                                        <p:strVal val="0.25"/>
                                      </p:to>
                                    </p:set>
                                    <p:animEffect filter="image" prLst="opacity: 0.25">
                                      <p:cBhvr rctx="IE">
                                        <p:cTn id="40" dur="indefinite"/>
                                        <p:tgtEl>
                                          <p:spTgt spid="119"/>
                                        </p:tgtEl>
                                      </p:cBhvr>
                                    </p:animEffect>
                                  </p:childTnLst>
                                </p:cTn>
                              </p:par>
                              <p:par>
                                <p:cTn id="41" presetID="9" presetClass="emph" presetSubtype="0" grpId="0" nodeType="withEffect">
                                  <p:stCondLst>
                                    <p:cond delay="0"/>
                                  </p:stCondLst>
                                  <p:childTnLst>
                                    <p:set>
                                      <p:cBhvr rctx="PPT">
                                        <p:cTn id="42" dur="indefinite"/>
                                        <p:tgtEl>
                                          <p:spTgt spid="87"/>
                                        </p:tgtEl>
                                        <p:attrNameLst>
                                          <p:attrName>style.opacity</p:attrName>
                                        </p:attrNameLst>
                                      </p:cBhvr>
                                      <p:to>
                                        <p:strVal val="0.25"/>
                                      </p:to>
                                    </p:set>
                                    <p:animEffect filter="image" prLst="opacity: 0.25">
                                      <p:cBhvr rctx="IE">
                                        <p:cTn id="43" dur="indefinite"/>
                                        <p:tgtEl>
                                          <p:spTgt spid="87"/>
                                        </p:tgtEl>
                                      </p:cBhvr>
                                    </p:animEffect>
                                  </p:childTnLst>
                                </p:cTn>
                              </p:par>
                              <p:par>
                                <p:cTn id="44" presetID="9" presetClass="emph" presetSubtype="0" nodeType="withEffect">
                                  <p:stCondLst>
                                    <p:cond delay="0"/>
                                  </p:stCondLst>
                                  <p:childTnLst>
                                    <p:set>
                                      <p:cBhvr rctx="PPT">
                                        <p:cTn id="45" dur="indefinite"/>
                                        <p:tgtEl>
                                          <p:spTgt spid="2108"/>
                                        </p:tgtEl>
                                        <p:attrNameLst>
                                          <p:attrName>style.opacity</p:attrName>
                                        </p:attrNameLst>
                                      </p:cBhvr>
                                      <p:to>
                                        <p:strVal val="0.25"/>
                                      </p:to>
                                    </p:set>
                                    <p:animEffect filter="image" prLst="opacity: 0.25">
                                      <p:cBhvr rctx="IE">
                                        <p:cTn id="46" dur="indefinite"/>
                                        <p:tgtEl>
                                          <p:spTgt spid="2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58" grpId="0" animBg="1"/>
      <p:bldP spid="59" grpId="0" animBg="1"/>
      <p:bldP spid="2068" grpId="0"/>
      <p:bldP spid="78" grpId="0"/>
      <p:bldP spid="62" grpId="0"/>
      <p:bldP spid="119" grpId="0"/>
      <p:bldP spid="8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10" y="1677193"/>
            <a:ext cx="5970516" cy="4208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Analysis and generation of rainfall events</a:t>
            </a:r>
            <a:endParaRPr lang="en-SG" dirty="0"/>
          </a:p>
        </p:txBody>
      </p:sp>
      <p:sp>
        <p:nvSpPr>
          <p:cNvPr id="10" name="Content Placeholder 9"/>
          <p:cNvSpPr>
            <a:spLocks noGrp="1"/>
          </p:cNvSpPr>
          <p:nvPr>
            <p:ph idx="1"/>
          </p:nvPr>
        </p:nvSpPr>
        <p:spPr>
          <a:xfrm>
            <a:off x="6019005" y="1600573"/>
            <a:ext cx="5561887" cy="4527011"/>
          </a:xfrm>
        </p:spPr>
        <p:txBody>
          <a:bodyPr>
            <a:normAutofit/>
          </a:bodyPr>
          <a:lstStyle/>
          <a:p>
            <a:r>
              <a:rPr lang="en-US" sz="2800" dirty="0" smtClean="0"/>
              <a:t>Duration fitted to lognormal distribution</a:t>
            </a:r>
          </a:p>
          <a:p>
            <a:r>
              <a:rPr lang="en-US" sz="2800" dirty="0" smtClean="0"/>
              <a:t>Intensity fitted to gamma distribution</a:t>
            </a:r>
            <a:endParaRPr lang="en-SG" sz="2800" dirty="0" smtClean="0"/>
          </a:p>
          <a:p>
            <a:r>
              <a:rPr lang="en-US" sz="2800" dirty="0" smtClean="0"/>
              <a:t>Joint probability distribution modeled by a Frank copula</a:t>
            </a:r>
          </a:p>
          <a:p>
            <a:r>
              <a:rPr lang="en-US" sz="2800" dirty="0" smtClean="0"/>
              <a:t>49 events selected with varying duration and intensity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6" name="TextBox 5"/>
          <p:cNvSpPr txBox="1"/>
          <p:nvPr/>
        </p:nvSpPr>
        <p:spPr>
          <a:xfrm>
            <a:off x="4971284" y="4683818"/>
            <a:ext cx="1047722" cy="707886"/>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Design storm</a:t>
            </a:r>
            <a:endParaRPr lang="en-SG" sz="2000" b="1" dirty="0">
              <a:solidFill>
                <a:schemeClr val="tx1">
                  <a:lumMod val="50000"/>
                  <a:lumOff val="50000"/>
                </a:schemeClr>
              </a:solidFill>
              <a:latin typeface="Bradley Hand ITC" panose="03070402050302030203" pitchFamily="66" charset="0"/>
            </a:endParaRPr>
          </a:p>
        </p:txBody>
      </p:sp>
      <p:grpSp>
        <p:nvGrpSpPr>
          <p:cNvPr id="7" name="Group 6"/>
          <p:cNvGrpSpPr/>
          <p:nvPr/>
        </p:nvGrpSpPr>
        <p:grpSpPr>
          <a:xfrm>
            <a:off x="4403267" y="4648994"/>
            <a:ext cx="522514" cy="275461"/>
            <a:chOff x="7938521" y="2028539"/>
            <a:chExt cx="522514" cy="275461"/>
          </a:xfrm>
        </p:grpSpPr>
        <p:sp>
          <p:nvSpPr>
            <p:cNvPr id="8" name="Freeform 7"/>
            <p:cNvSpPr/>
            <p:nvPr/>
          </p:nvSpPr>
          <p:spPr>
            <a:xfrm flipV="1">
              <a:off x="7938521" y="2028539"/>
              <a:ext cx="493486" cy="237684"/>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Freeform 8"/>
            <p:cNvSpPr/>
            <p:nvPr/>
          </p:nvSpPr>
          <p:spPr>
            <a:xfrm flipV="1">
              <a:off x="8315892" y="2160000"/>
              <a:ext cx="145143" cy="144000"/>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1" name="Rectangle 10"/>
          <p:cNvSpPr/>
          <p:nvPr/>
        </p:nvSpPr>
        <p:spPr>
          <a:xfrm>
            <a:off x="608806" y="6120000"/>
            <a:ext cx="10134600" cy="461665"/>
          </a:xfrm>
          <a:prstGeom prst="rect">
            <a:avLst/>
          </a:prstGeom>
        </p:spPr>
        <p:txBody>
          <a:bodyPr wrap="square">
            <a:spAutoFit/>
          </a:bodyPr>
          <a:lstStyle/>
          <a:p>
            <a:pPr lvl="0"/>
            <a:r>
              <a:rPr lang="en-SG" sz="1200" dirty="0" err="1">
                <a:solidFill>
                  <a:schemeClr val="tx1">
                    <a:lumMod val="50000"/>
                    <a:lumOff val="50000"/>
                  </a:schemeClr>
                </a:solidFill>
              </a:rPr>
              <a:t>Genest</a:t>
            </a:r>
            <a:r>
              <a:rPr lang="en-SG" sz="1200" dirty="0">
                <a:solidFill>
                  <a:schemeClr val="tx1">
                    <a:lumMod val="50000"/>
                    <a:lumOff val="50000"/>
                  </a:schemeClr>
                </a:solidFill>
              </a:rPr>
              <a:t>, C., &amp; Favre, A. C. (2007). Everything you always wanted to know about copula </a:t>
            </a:r>
            <a:r>
              <a:rPr lang="en-SG" sz="1200" dirty="0" err="1">
                <a:solidFill>
                  <a:schemeClr val="tx1">
                    <a:lumMod val="50000"/>
                    <a:lumOff val="50000"/>
                  </a:schemeClr>
                </a:solidFill>
              </a:rPr>
              <a:t>modeling</a:t>
            </a:r>
            <a:r>
              <a:rPr lang="en-SG" sz="1200" dirty="0">
                <a:solidFill>
                  <a:schemeClr val="tx1">
                    <a:lumMod val="50000"/>
                    <a:lumOff val="50000"/>
                  </a:schemeClr>
                </a:solidFill>
              </a:rPr>
              <a:t> but were afraid to ask. </a:t>
            </a:r>
            <a:r>
              <a:rPr lang="en-SG" sz="1200" i="1" dirty="0">
                <a:solidFill>
                  <a:schemeClr val="tx1">
                    <a:lumMod val="50000"/>
                    <a:lumOff val="50000"/>
                  </a:schemeClr>
                </a:solidFill>
              </a:rPr>
              <a:t>Journal of hydrologic engineering</a:t>
            </a:r>
            <a:r>
              <a:rPr lang="en-SG" sz="1200" dirty="0">
                <a:solidFill>
                  <a:schemeClr val="tx1">
                    <a:lumMod val="50000"/>
                    <a:lumOff val="50000"/>
                  </a:schemeClr>
                </a:solidFill>
              </a:rPr>
              <a:t>, </a:t>
            </a:r>
            <a:r>
              <a:rPr lang="en-SG" sz="1200" i="1" dirty="0">
                <a:solidFill>
                  <a:schemeClr val="tx1">
                    <a:lumMod val="50000"/>
                    <a:lumOff val="50000"/>
                  </a:schemeClr>
                </a:solidFill>
              </a:rPr>
              <a:t>12</a:t>
            </a:r>
            <a:r>
              <a:rPr lang="en-SG" sz="1200" dirty="0">
                <a:solidFill>
                  <a:schemeClr val="tx1">
                    <a:lumMod val="50000"/>
                    <a:lumOff val="50000"/>
                  </a:schemeClr>
                </a:solidFill>
              </a:rPr>
              <a:t>(4), 347-368.</a:t>
            </a:r>
            <a:endParaRPr lang="en-SG" sz="1200" dirty="0">
              <a:solidFill>
                <a:schemeClr val="tx1">
                  <a:lumMod val="50000"/>
                  <a:lumOff val="50000"/>
                </a:schemeClr>
              </a:solidFill>
              <a:cs typeface="Arial" panose="020B0604020202020204" pitchFamily="34" charset="0"/>
            </a:endParaRPr>
          </a:p>
        </p:txBody>
      </p:sp>
    </p:spTree>
    <p:extLst>
      <p:ext uri="{BB962C8B-B14F-4D97-AF65-F5344CB8AC3E}">
        <p14:creationId xmlns:p14="http://schemas.microsoft.com/office/powerpoint/2010/main" val="318176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and generation of rainfall events</a:t>
            </a:r>
            <a:endParaRPr lang="en-SG"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1677193"/>
            <a:ext cx="5970516" cy="4208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10" y="1677193"/>
            <a:ext cx="5970516" cy="4208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971284" y="4683818"/>
            <a:ext cx="1047722" cy="707886"/>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Design storm</a:t>
            </a:r>
            <a:endParaRPr lang="en-SG" sz="2000" b="1" dirty="0">
              <a:solidFill>
                <a:schemeClr val="tx1">
                  <a:lumMod val="50000"/>
                  <a:lumOff val="50000"/>
                </a:schemeClr>
              </a:solidFill>
              <a:latin typeface="Bradley Hand ITC" panose="03070402050302030203" pitchFamily="66" charset="0"/>
            </a:endParaRPr>
          </a:p>
        </p:txBody>
      </p:sp>
      <p:grpSp>
        <p:nvGrpSpPr>
          <p:cNvPr id="14" name="Group 13"/>
          <p:cNvGrpSpPr/>
          <p:nvPr/>
        </p:nvGrpSpPr>
        <p:grpSpPr>
          <a:xfrm>
            <a:off x="4403267" y="4648994"/>
            <a:ext cx="522514" cy="275461"/>
            <a:chOff x="7938521" y="2028539"/>
            <a:chExt cx="522514" cy="275461"/>
          </a:xfrm>
        </p:grpSpPr>
        <p:sp>
          <p:nvSpPr>
            <p:cNvPr id="15" name="Freeform 14"/>
            <p:cNvSpPr/>
            <p:nvPr/>
          </p:nvSpPr>
          <p:spPr>
            <a:xfrm flipV="1">
              <a:off x="7938521" y="2028539"/>
              <a:ext cx="493486" cy="237684"/>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p:nvSpPr>
          <p:spPr>
            <a:xfrm flipV="1">
              <a:off x="8315892" y="2160000"/>
              <a:ext cx="145143" cy="144000"/>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7" name="Rectangle 16"/>
          <p:cNvSpPr/>
          <p:nvPr/>
        </p:nvSpPr>
        <p:spPr>
          <a:xfrm>
            <a:off x="6095206" y="5899655"/>
            <a:ext cx="5257800" cy="276132"/>
          </a:xfrm>
          <a:prstGeom prst="rect">
            <a:avLst/>
          </a:prstGeom>
        </p:spPr>
        <p:txBody>
          <a:bodyPr wrap="square">
            <a:spAutoFit/>
          </a:bodyPr>
          <a:lstStyle/>
          <a:p>
            <a:pPr lvl="0"/>
            <a:r>
              <a:rPr lang="en-SG" sz="1200" dirty="0">
                <a:solidFill>
                  <a:schemeClr val="tx1">
                    <a:lumMod val="50000"/>
                    <a:lumOff val="50000"/>
                  </a:schemeClr>
                </a:solidFill>
              </a:rPr>
              <a:t>Huff, F. A. (1990). Time distributions of heavy rainstorms in Illinois. </a:t>
            </a:r>
            <a:r>
              <a:rPr lang="en-SG" sz="1200" i="1" dirty="0">
                <a:solidFill>
                  <a:schemeClr val="tx1">
                    <a:lumMod val="50000"/>
                    <a:lumOff val="50000"/>
                  </a:schemeClr>
                </a:solidFill>
              </a:rPr>
              <a:t>Circular no. 173</a:t>
            </a:r>
            <a:r>
              <a:rPr lang="en-SG" sz="1200" dirty="0">
                <a:solidFill>
                  <a:schemeClr val="tx1">
                    <a:lumMod val="50000"/>
                    <a:lumOff val="50000"/>
                  </a:schemeClr>
                </a:solidFill>
              </a:rPr>
              <a:t>.</a:t>
            </a:r>
            <a:endParaRPr lang="en-SG" sz="1200" dirty="0">
              <a:solidFill>
                <a:schemeClr val="tx1">
                  <a:lumMod val="50000"/>
                  <a:lumOff val="50000"/>
                </a:schemeClr>
              </a:solidFill>
              <a:cs typeface="Arial" panose="020B0604020202020204" pitchFamily="34" charset="0"/>
            </a:endParaRPr>
          </a:p>
        </p:txBody>
      </p:sp>
    </p:spTree>
    <p:extLst>
      <p:ext uri="{BB962C8B-B14F-4D97-AF65-F5344CB8AC3E}">
        <p14:creationId xmlns:p14="http://schemas.microsoft.com/office/powerpoint/2010/main" val="3957542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framework</a:t>
            </a:r>
            <a:endParaRPr lang="en-S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2050" name="Rounded Rectangle 2049"/>
          <p:cNvSpPr/>
          <p:nvPr/>
        </p:nvSpPr>
        <p:spPr>
          <a:xfrm>
            <a:off x="823679" y="2362994"/>
            <a:ext cx="21336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I</a:t>
            </a:r>
            <a:r>
              <a:rPr lang="en-US" sz="2000" dirty="0" smtClean="0"/>
              <a:t>. Sensitivity Analysis</a:t>
            </a:r>
            <a:endParaRPr lang="en-SG" sz="2000" dirty="0"/>
          </a:p>
        </p:txBody>
      </p:sp>
      <p:sp>
        <p:nvSpPr>
          <p:cNvPr id="58" name="Rounded Rectangle 57"/>
          <p:cNvSpPr/>
          <p:nvPr/>
        </p:nvSpPr>
        <p:spPr>
          <a:xfrm>
            <a:off x="823678" y="5106194"/>
            <a:ext cx="2133601"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II. Simulation-optimization</a:t>
            </a:r>
            <a:endParaRPr lang="en-SG" sz="2000" dirty="0"/>
          </a:p>
        </p:txBody>
      </p:sp>
      <p:sp>
        <p:nvSpPr>
          <p:cNvPr id="59" name="Rounded Rectangle 58"/>
          <p:cNvSpPr/>
          <p:nvPr/>
        </p:nvSpPr>
        <p:spPr>
          <a:xfrm>
            <a:off x="9600406" y="2369650"/>
            <a:ext cx="21336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IV. Robustness Analysis</a:t>
            </a:r>
            <a:endParaRPr lang="en-SG" sz="2000" dirty="0"/>
          </a:p>
        </p:txBody>
      </p:sp>
      <p:sp>
        <p:nvSpPr>
          <p:cNvPr id="60" name="Rounded Rectangle 59"/>
          <p:cNvSpPr/>
          <p:nvPr/>
        </p:nvSpPr>
        <p:spPr>
          <a:xfrm>
            <a:off x="3885406" y="2362994"/>
            <a:ext cx="4753916" cy="36576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smtClean="0">
                <a:solidFill>
                  <a:schemeClr val="tx1"/>
                </a:solidFill>
              </a:rPr>
              <a:t>III. Statistical analysis and </a:t>
            </a:r>
          </a:p>
          <a:p>
            <a:pPr algn="ctr"/>
            <a:r>
              <a:rPr lang="en-US" sz="2000" dirty="0" smtClean="0">
                <a:solidFill>
                  <a:schemeClr val="tx1"/>
                </a:solidFill>
              </a:rPr>
              <a:t>simulation of rainfall events</a:t>
            </a:r>
            <a:endParaRPr lang="en-SG" sz="2000" dirty="0">
              <a:solidFill>
                <a:schemeClr val="tx1"/>
              </a:solidFill>
            </a:endParaRPr>
          </a:p>
        </p:txBody>
      </p:sp>
      <p:cxnSp>
        <p:nvCxnSpPr>
          <p:cNvPr id="2053" name="Straight Arrow Connector 2052"/>
          <p:cNvCxnSpPr>
            <a:stCxn id="2050" idx="2"/>
            <a:endCxn id="58" idx="0"/>
          </p:cNvCxnSpPr>
          <p:nvPr/>
        </p:nvCxnSpPr>
        <p:spPr>
          <a:xfrm>
            <a:off x="1890479" y="3277394"/>
            <a:ext cx="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2068" idx="2"/>
            <a:endCxn id="2050" idx="0"/>
          </p:cNvCxnSpPr>
          <p:nvPr/>
        </p:nvCxnSpPr>
        <p:spPr>
          <a:xfrm>
            <a:off x="1890478" y="1677194"/>
            <a:ext cx="1"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Straight Arrow Connector 2059"/>
          <p:cNvCxnSpPr>
            <a:stCxn id="59" idx="0"/>
            <a:endCxn id="62" idx="2"/>
          </p:cNvCxnSpPr>
          <p:nvPr/>
        </p:nvCxnSpPr>
        <p:spPr>
          <a:xfrm flipV="1">
            <a:off x="10667206" y="1655108"/>
            <a:ext cx="1" cy="71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1" name="TextBox 2060"/>
          <p:cNvSpPr txBox="1"/>
          <p:nvPr/>
        </p:nvSpPr>
        <p:spPr>
          <a:xfrm>
            <a:off x="5557882" y="1277084"/>
            <a:ext cx="1423788" cy="400110"/>
          </a:xfrm>
          <a:prstGeom prst="rect">
            <a:avLst/>
          </a:prstGeom>
          <a:noFill/>
        </p:spPr>
        <p:txBody>
          <a:bodyPr wrap="none" rtlCol="0">
            <a:spAutoFit/>
          </a:bodyPr>
          <a:lstStyle/>
          <a:p>
            <a:r>
              <a:rPr lang="en-US" sz="2000" dirty="0" smtClean="0"/>
              <a:t>Rainfall data</a:t>
            </a:r>
            <a:endParaRPr lang="en-SG" sz="2000" dirty="0"/>
          </a:p>
        </p:txBody>
      </p:sp>
      <p:cxnSp>
        <p:nvCxnSpPr>
          <p:cNvPr id="2063" name="Straight Arrow Connector 2062"/>
          <p:cNvCxnSpPr>
            <a:stCxn id="2061" idx="2"/>
            <a:endCxn id="60" idx="0"/>
          </p:cNvCxnSpPr>
          <p:nvPr/>
        </p:nvCxnSpPr>
        <p:spPr>
          <a:xfrm flipH="1">
            <a:off x="6262364" y="1677194"/>
            <a:ext cx="74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8" name="TextBox 2067"/>
          <p:cNvSpPr txBox="1"/>
          <p:nvPr/>
        </p:nvSpPr>
        <p:spPr>
          <a:xfrm>
            <a:off x="409944" y="1277084"/>
            <a:ext cx="2961067" cy="400110"/>
          </a:xfrm>
          <a:prstGeom prst="rect">
            <a:avLst/>
          </a:prstGeom>
          <a:noFill/>
        </p:spPr>
        <p:txBody>
          <a:bodyPr wrap="none" rtlCol="0">
            <a:spAutoFit/>
          </a:bodyPr>
          <a:lstStyle/>
          <a:p>
            <a:r>
              <a:rPr lang="en-US" sz="2000" dirty="0" smtClean="0"/>
              <a:t>Set of all decision variables</a:t>
            </a:r>
            <a:endParaRPr lang="en-SG" sz="2000" dirty="0"/>
          </a:p>
        </p:txBody>
      </p:sp>
      <p:sp>
        <p:nvSpPr>
          <p:cNvPr id="78" name="TextBox 77"/>
          <p:cNvSpPr txBox="1"/>
          <p:nvPr/>
        </p:nvSpPr>
        <p:spPr>
          <a:xfrm>
            <a:off x="532606" y="3675584"/>
            <a:ext cx="1524000" cy="923330"/>
          </a:xfrm>
          <a:prstGeom prst="rect">
            <a:avLst/>
          </a:prstGeom>
          <a:noFill/>
        </p:spPr>
        <p:txBody>
          <a:bodyPr wrap="square" rtlCol="0">
            <a:spAutoFit/>
          </a:bodyPr>
          <a:lstStyle/>
          <a:p>
            <a:r>
              <a:rPr lang="en-US" sz="1800" dirty="0" smtClean="0"/>
              <a:t>Reduced set of decision variables</a:t>
            </a:r>
            <a:endParaRPr lang="en-SG" sz="1800" dirty="0"/>
          </a:p>
        </p:txBody>
      </p:sp>
      <p:sp>
        <p:nvSpPr>
          <p:cNvPr id="2070" name="Rectangle 2069"/>
          <p:cNvSpPr/>
          <p:nvPr/>
        </p:nvSpPr>
        <p:spPr>
          <a:xfrm>
            <a:off x="3985248" y="3353594"/>
            <a:ext cx="21600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joint distribution of  rainfall intensity and duration using copula</a:t>
            </a:r>
            <a:endParaRPr lang="en-SG" sz="1600" dirty="0"/>
          </a:p>
        </p:txBody>
      </p:sp>
      <p:sp>
        <p:nvSpPr>
          <p:cNvPr id="81" name="Rectangle 80"/>
          <p:cNvSpPr/>
          <p:nvPr/>
        </p:nvSpPr>
        <p:spPr>
          <a:xfrm>
            <a:off x="6400006" y="3353594"/>
            <a:ext cx="2159021"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storm profile by Huff’s method </a:t>
            </a:r>
            <a:endParaRPr lang="en-SG" sz="1600" dirty="0"/>
          </a:p>
        </p:txBody>
      </p:sp>
      <p:sp>
        <p:nvSpPr>
          <p:cNvPr id="82" name="Rectangle 81"/>
          <p:cNvSpPr/>
          <p:nvPr/>
        </p:nvSpPr>
        <p:spPr>
          <a:xfrm>
            <a:off x="4650526" y="5201444"/>
            <a:ext cx="3238500" cy="7239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dirty="0" smtClean="0"/>
              <a:t>Simulation under different rainfall conditions</a:t>
            </a:r>
            <a:endParaRPr lang="en-SG" sz="1800" dirty="0"/>
          </a:p>
        </p:txBody>
      </p:sp>
      <p:cxnSp>
        <p:nvCxnSpPr>
          <p:cNvPr id="2077" name="Straight Arrow Connector 2076"/>
          <p:cNvCxnSpPr>
            <a:stCxn id="58" idx="3"/>
            <a:endCxn id="82" idx="1"/>
          </p:cNvCxnSpPr>
          <p:nvPr/>
        </p:nvCxnSpPr>
        <p:spPr>
          <a:xfrm>
            <a:off x="2957279" y="5563394"/>
            <a:ext cx="16932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703641" y="1254998"/>
            <a:ext cx="1927131" cy="400110"/>
          </a:xfrm>
          <a:prstGeom prst="rect">
            <a:avLst/>
          </a:prstGeom>
          <a:noFill/>
        </p:spPr>
        <p:txBody>
          <a:bodyPr wrap="none" rtlCol="0">
            <a:spAutoFit/>
          </a:bodyPr>
          <a:lstStyle/>
          <a:p>
            <a:r>
              <a:rPr lang="en-US" sz="2000" dirty="0" smtClean="0"/>
              <a:t>Robust solutions</a:t>
            </a:r>
            <a:endParaRPr lang="en-SG" sz="2000" dirty="0"/>
          </a:p>
        </p:txBody>
      </p:sp>
      <p:sp>
        <p:nvSpPr>
          <p:cNvPr id="64" name="TextBox 63"/>
          <p:cNvSpPr txBox="1"/>
          <p:nvPr/>
        </p:nvSpPr>
        <p:spPr>
          <a:xfrm>
            <a:off x="6247606" y="1655108"/>
            <a:ext cx="2819400" cy="646331"/>
          </a:xfrm>
          <a:prstGeom prst="rect">
            <a:avLst/>
          </a:prstGeom>
          <a:noFill/>
        </p:spPr>
        <p:txBody>
          <a:bodyPr wrap="square" rtlCol="0">
            <a:spAutoFit/>
          </a:bodyPr>
          <a:lstStyle/>
          <a:p>
            <a:r>
              <a:rPr lang="en-US" sz="1800" dirty="0" smtClean="0"/>
              <a:t>Rainfall events obtained from 10 years rainfall series</a:t>
            </a:r>
            <a:endParaRPr lang="en-SG" sz="1800" dirty="0"/>
          </a:p>
        </p:txBody>
      </p:sp>
      <p:cxnSp>
        <p:nvCxnSpPr>
          <p:cNvPr id="66" name="Elbow Connector 65"/>
          <p:cNvCxnSpPr>
            <a:stCxn id="82" idx="3"/>
            <a:endCxn id="59" idx="2"/>
          </p:cNvCxnSpPr>
          <p:nvPr/>
        </p:nvCxnSpPr>
        <p:spPr>
          <a:xfrm flipV="1">
            <a:off x="7889026" y="3284050"/>
            <a:ext cx="2778180" cy="22793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971133" y="4993263"/>
            <a:ext cx="1600073" cy="646331"/>
          </a:xfrm>
          <a:prstGeom prst="rect">
            <a:avLst/>
          </a:prstGeom>
          <a:noFill/>
        </p:spPr>
        <p:txBody>
          <a:bodyPr wrap="square" rtlCol="0">
            <a:spAutoFit/>
          </a:bodyPr>
          <a:lstStyle/>
          <a:p>
            <a:pPr algn="ctr"/>
            <a:r>
              <a:rPr lang="en-US" sz="1800" dirty="0" smtClean="0"/>
              <a:t>Pareto-efficient solutions</a:t>
            </a:r>
            <a:endParaRPr lang="en-SG" sz="1800" dirty="0"/>
          </a:p>
        </p:txBody>
      </p:sp>
      <p:cxnSp>
        <p:nvCxnSpPr>
          <p:cNvPr id="71" name="Elbow Connector 70"/>
          <p:cNvCxnSpPr>
            <a:stCxn id="2061" idx="1"/>
            <a:endCxn id="2050" idx="3"/>
          </p:cNvCxnSpPr>
          <p:nvPr/>
        </p:nvCxnSpPr>
        <p:spPr>
          <a:xfrm rot="10800000" flipV="1">
            <a:off x="2957280" y="1477138"/>
            <a:ext cx="2600603" cy="1343055"/>
          </a:xfrm>
          <a:prstGeom prst="bentConnector3">
            <a:avLst>
              <a:gd name="adj1" fmla="val 76194"/>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544006" y="1448594"/>
            <a:ext cx="1332000" cy="646331"/>
          </a:xfrm>
          <a:prstGeom prst="rect">
            <a:avLst/>
          </a:prstGeom>
          <a:noFill/>
        </p:spPr>
        <p:txBody>
          <a:bodyPr wrap="square" rtlCol="0">
            <a:spAutoFit/>
          </a:bodyPr>
          <a:lstStyle/>
          <a:p>
            <a:r>
              <a:rPr lang="en-US" sz="1800" dirty="0" smtClean="0"/>
              <a:t>Design storm</a:t>
            </a:r>
            <a:endParaRPr lang="en-SG" sz="1800" dirty="0"/>
          </a:p>
        </p:txBody>
      </p:sp>
      <p:sp>
        <p:nvSpPr>
          <p:cNvPr id="87" name="TextBox 86"/>
          <p:cNvSpPr txBox="1"/>
          <p:nvPr/>
        </p:nvSpPr>
        <p:spPr>
          <a:xfrm>
            <a:off x="8563122" y="4363065"/>
            <a:ext cx="2256484" cy="1200329"/>
          </a:xfrm>
          <a:prstGeom prst="rect">
            <a:avLst/>
          </a:prstGeom>
          <a:noFill/>
        </p:spPr>
        <p:txBody>
          <a:bodyPr wrap="square" rtlCol="0">
            <a:spAutoFit/>
          </a:bodyPr>
          <a:lstStyle/>
          <a:p>
            <a:pPr algn="ctr"/>
            <a:r>
              <a:rPr lang="en-US" sz="1800" dirty="0" smtClean="0"/>
              <a:t>Solutions’ performance under different rainfall conditions</a:t>
            </a:r>
            <a:endParaRPr lang="en-SG" sz="1800" dirty="0"/>
          </a:p>
        </p:txBody>
      </p:sp>
      <p:cxnSp>
        <p:nvCxnSpPr>
          <p:cNvPr id="105" name="Elbow Connector 104"/>
          <p:cNvCxnSpPr>
            <a:stCxn id="2070" idx="2"/>
            <a:endCxn id="82" idx="0"/>
          </p:cNvCxnSpPr>
          <p:nvPr/>
        </p:nvCxnSpPr>
        <p:spPr>
          <a:xfrm rot="16200000" flipH="1">
            <a:off x="5315087" y="4246755"/>
            <a:ext cx="704850" cy="12045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3" name="Elbow Connector 2082"/>
          <p:cNvCxnSpPr>
            <a:stCxn id="81" idx="2"/>
            <a:endCxn id="82" idx="0"/>
          </p:cNvCxnSpPr>
          <p:nvPr/>
        </p:nvCxnSpPr>
        <p:spPr>
          <a:xfrm rot="5400000">
            <a:off x="6522222" y="4244149"/>
            <a:ext cx="704850" cy="12097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876006" y="4584462"/>
            <a:ext cx="2844808" cy="338554"/>
          </a:xfrm>
          <a:prstGeom prst="rect">
            <a:avLst/>
          </a:prstGeom>
          <a:noFill/>
        </p:spPr>
        <p:txBody>
          <a:bodyPr wrap="square" rtlCol="0">
            <a:spAutoFit/>
          </a:bodyPr>
          <a:lstStyle/>
          <a:p>
            <a:pPr algn="ctr"/>
            <a:r>
              <a:rPr lang="en-US" sz="1600" dirty="0" smtClean="0"/>
              <a:t>Likelihood of rainfall events</a:t>
            </a:r>
            <a:endParaRPr lang="en-SG" sz="1600" dirty="0"/>
          </a:p>
        </p:txBody>
      </p:sp>
      <p:grpSp>
        <p:nvGrpSpPr>
          <p:cNvPr id="2108" name="Group 2107"/>
          <p:cNvGrpSpPr/>
          <p:nvPr/>
        </p:nvGrpSpPr>
        <p:grpSpPr>
          <a:xfrm>
            <a:off x="2658603" y="1477139"/>
            <a:ext cx="2899279" cy="3615063"/>
            <a:chOff x="2658603" y="1477139"/>
            <a:chExt cx="2899279" cy="3615063"/>
          </a:xfrm>
        </p:grpSpPr>
        <p:cxnSp>
          <p:nvCxnSpPr>
            <p:cNvPr id="77" name="Elbow Connector 76"/>
            <p:cNvCxnSpPr/>
            <p:nvPr/>
          </p:nvCxnSpPr>
          <p:spPr>
            <a:xfrm rot="5400000">
              <a:off x="1308273" y="2827470"/>
              <a:ext cx="3615062" cy="914401"/>
            </a:xfrm>
            <a:prstGeom prst="bentConnector3">
              <a:avLst>
                <a:gd name="adj1" fmla="val 8255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06" name="Straight Connector 2105"/>
            <p:cNvCxnSpPr>
              <a:stCxn id="2061" idx="1"/>
            </p:cNvCxnSpPr>
            <p:nvPr/>
          </p:nvCxnSpPr>
          <p:spPr>
            <a:xfrm flipH="1">
              <a:off x="3573005" y="1477139"/>
              <a:ext cx="1984877"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627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050"/>
                                        </p:tgtEl>
                                        <p:attrNameLst>
                                          <p:attrName>style.opacity</p:attrName>
                                        </p:attrNameLst>
                                      </p:cBhvr>
                                      <p:to>
                                        <p:strVal val="0.25"/>
                                      </p:to>
                                    </p:set>
                                    <p:animEffect filter="image" prLst="opacity: 0.25">
                                      <p:cBhvr rctx="IE">
                                        <p:cTn id="7" dur="indefinite"/>
                                        <p:tgtEl>
                                          <p:spTgt spid="2050"/>
                                        </p:tgtEl>
                                      </p:cBhvr>
                                    </p:animEffect>
                                  </p:childTnLst>
                                </p:cTn>
                              </p:par>
                              <p:par>
                                <p:cTn id="8" presetID="9" presetClass="emph" presetSubtype="0" grpId="0" nodeType="withEffect">
                                  <p:stCondLst>
                                    <p:cond delay="0"/>
                                  </p:stCondLst>
                                  <p:childTnLst>
                                    <p:set>
                                      <p:cBhvr rctx="PPT">
                                        <p:cTn id="9" dur="indefinite"/>
                                        <p:tgtEl>
                                          <p:spTgt spid="58"/>
                                        </p:tgtEl>
                                        <p:attrNameLst>
                                          <p:attrName>style.opacity</p:attrName>
                                        </p:attrNameLst>
                                      </p:cBhvr>
                                      <p:to>
                                        <p:strVal val="0.25"/>
                                      </p:to>
                                    </p:set>
                                    <p:animEffect filter="image" prLst="opacity: 0.25">
                                      <p:cBhvr rctx="IE">
                                        <p:cTn id="10" dur="indefinite"/>
                                        <p:tgtEl>
                                          <p:spTgt spid="58"/>
                                        </p:tgtEl>
                                      </p:cBhvr>
                                    </p:animEffect>
                                  </p:childTnLst>
                                </p:cTn>
                              </p:par>
                              <p:par>
                                <p:cTn id="11" presetID="9" presetClass="emph" presetSubtype="0" grpId="0" nodeType="withEffect">
                                  <p:stCondLst>
                                    <p:cond delay="0"/>
                                  </p:stCondLst>
                                  <p:childTnLst>
                                    <p:set>
                                      <p:cBhvr rctx="PPT">
                                        <p:cTn id="12" dur="indefinite"/>
                                        <p:tgtEl>
                                          <p:spTgt spid="60"/>
                                        </p:tgtEl>
                                        <p:attrNameLst>
                                          <p:attrName>style.opacity</p:attrName>
                                        </p:attrNameLst>
                                      </p:cBhvr>
                                      <p:to>
                                        <p:strVal val="0.25"/>
                                      </p:to>
                                    </p:set>
                                    <p:animEffect filter="image" prLst="opacity: 0.25">
                                      <p:cBhvr rctx="IE">
                                        <p:cTn id="13" dur="indefinite"/>
                                        <p:tgtEl>
                                          <p:spTgt spid="60"/>
                                        </p:tgtEl>
                                      </p:cBhvr>
                                    </p:animEffect>
                                  </p:childTnLst>
                                </p:cTn>
                              </p:par>
                              <p:par>
                                <p:cTn id="14" presetID="9" presetClass="emph" presetSubtype="0" nodeType="withEffect">
                                  <p:stCondLst>
                                    <p:cond delay="0"/>
                                  </p:stCondLst>
                                  <p:childTnLst>
                                    <p:set>
                                      <p:cBhvr rctx="PPT">
                                        <p:cTn id="15" dur="indefinite"/>
                                        <p:tgtEl>
                                          <p:spTgt spid="2053"/>
                                        </p:tgtEl>
                                        <p:attrNameLst>
                                          <p:attrName>style.opacity</p:attrName>
                                        </p:attrNameLst>
                                      </p:cBhvr>
                                      <p:to>
                                        <p:strVal val="0.25"/>
                                      </p:to>
                                    </p:set>
                                    <p:animEffect filter="image" prLst="opacity: 0.25">
                                      <p:cBhvr rctx="IE">
                                        <p:cTn id="16" dur="indefinite"/>
                                        <p:tgtEl>
                                          <p:spTgt spid="2053"/>
                                        </p:tgtEl>
                                      </p:cBhvr>
                                    </p:animEffect>
                                  </p:childTnLst>
                                </p:cTn>
                              </p:par>
                              <p:par>
                                <p:cTn id="17" presetID="9" presetClass="emph" presetSubtype="0" nodeType="withEffect">
                                  <p:stCondLst>
                                    <p:cond delay="0"/>
                                  </p:stCondLst>
                                  <p:childTnLst>
                                    <p:set>
                                      <p:cBhvr rctx="PPT">
                                        <p:cTn id="18" dur="indefinite"/>
                                        <p:tgtEl>
                                          <p:spTgt spid="2055"/>
                                        </p:tgtEl>
                                        <p:attrNameLst>
                                          <p:attrName>style.opacity</p:attrName>
                                        </p:attrNameLst>
                                      </p:cBhvr>
                                      <p:to>
                                        <p:strVal val="0.25"/>
                                      </p:to>
                                    </p:set>
                                    <p:animEffect filter="image" prLst="opacity: 0.25">
                                      <p:cBhvr rctx="IE">
                                        <p:cTn id="19" dur="indefinite"/>
                                        <p:tgtEl>
                                          <p:spTgt spid="2055"/>
                                        </p:tgtEl>
                                      </p:cBhvr>
                                    </p:animEffect>
                                  </p:childTnLst>
                                </p:cTn>
                              </p:par>
                              <p:par>
                                <p:cTn id="20" presetID="9" presetClass="emph" presetSubtype="0" grpId="0" nodeType="withEffect">
                                  <p:stCondLst>
                                    <p:cond delay="0"/>
                                  </p:stCondLst>
                                  <p:childTnLst>
                                    <p:set>
                                      <p:cBhvr rctx="PPT">
                                        <p:cTn id="21" dur="indefinite"/>
                                        <p:tgtEl>
                                          <p:spTgt spid="2061"/>
                                        </p:tgtEl>
                                        <p:attrNameLst>
                                          <p:attrName>style.opacity</p:attrName>
                                        </p:attrNameLst>
                                      </p:cBhvr>
                                      <p:to>
                                        <p:strVal val="0.25"/>
                                      </p:to>
                                    </p:set>
                                    <p:animEffect filter="image" prLst="opacity: 0.25">
                                      <p:cBhvr rctx="IE">
                                        <p:cTn id="22" dur="indefinite"/>
                                        <p:tgtEl>
                                          <p:spTgt spid="2061"/>
                                        </p:tgtEl>
                                      </p:cBhvr>
                                    </p:animEffect>
                                  </p:childTnLst>
                                </p:cTn>
                              </p:par>
                              <p:par>
                                <p:cTn id="23" presetID="9" presetClass="emph" presetSubtype="0" nodeType="withEffect">
                                  <p:stCondLst>
                                    <p:cond delay="0"/>
                                  </p:stCondLst>
                                  <p:childTnLst>
                                    <p:set>
                                      <p:cBhvr rctx="PPT">
                                        <p:cTn id="24" dur="indefinite"/>
                                        <p:tgtEl>
                                          <p:spTgt spid="2063"/>
                                        </p:tgtEl>
                                        <p:attrNameLst>
                                          <p:attrName>style.opacity</p:attrName>
                                        </p:attrNameLst>
                                      </p:cBhvr>
                                      <p:to>
                                        <p:strVal val="0.25"/>
                                      </p:to>
                                    </p:set>
                                    <p:animEffect filter="image" prLst="opacity: 0.25">
                                      <p:cBhvr rctx="IE">
                                        <p:cTn id="25" dur="indefinite"/>
                                        <p:tgtEl>
                                          <p:spTgt spid="2063"/>
                                        </p:tgtEl>
                                      </p:cBhvr>
                                    </p:animEffect>
                                  </p:childTnLst>
                                </p:cTn>
                              </p:par>
                              <p:par>
                                <p:cTn id="26" presetID="9" presetClass="emph" presetSubtype="0" grpId="0" nodeType="withEffect">
                                  <p:stCondLst>
                                    <p:cond delay="0"/>
                                  </p:stCondLst>
                                  <p:childTnLst>
                                    <p:set>
                                      <p:cBhvr rctx="PPT">
                                        <p:cTn id="27" dur="indefinite"/>
                                        <p:tgtEl>
                                          <p:spTgt spid="2068"/>
                                        </p:tgtEl>
                                        <p:attrNameLst>
                                          <p:attrName>style.opacity</p:attrName>
                                        </p:attrNameLst>
                                      </p:cBhvr>
                                      <p:to>
                                        <p:strVal val="0.25"/>
                                      </p:to>
                                    </p:set>
                                    <p:animEffect filter="image" prLst="opacity: 0.25">
                                      <p:cBhvr rctx="IE">
                                        <p:cTn id="28" dur="indefinite"/>
                                        <p:tgtEl>
                                          <p:spTgt spid="2068"/>
                                        </p:tgtEl>
                                      </p:cBhvr>
                                    </p:animEffect>
                                  </p:childTnLst>
                                </p:cTn>
                              </p:par>
                              <p:par>
                                <p:cTn id="29" presetID="9" presetClass="emph" presetSubtype="0" grpId="0" nodeType="withEffect">
                                  <p:stCondLst>
                                    <p:cond delay="0"/>
                                  </p:stCondLst>
                                  <p:childTnLst>
                                    <p:set>
                                      <p:cBhvr rctx="PPT">
                                        <p:cTn id="30" dur="indefinite"/>
                                        <p:tgtEl>
                                          <p:spTgt spid="78"/>
                                        </p:tgtEl>
                                        <p:attrNameLst>
                                          <p:attrName>style.opacity</p:attrName>
                                        </p:attrNameLst>
                                      </p:cBhvr>
                                      <p:to>
                                        <p:strVal val="0.25"/>
                                      </p:to>
                                    </p:set>
                                    <p:animEffect filter="image" prLst="opacity: 0.25">
                                      <p:cBhvr rctx="IE">
                                        <p:cTn id="31" dur="indefinite"/>
                                        <p:tgtEl>
                                          <p:spTgt spid="78"/>
                                        </p:tgtEl>
                                      </p:cBhvr>
                                    </p:animEffect>
                                  </p:childTnLst>
                                </p:cTn>
                              </p:par>
                              <p:par>
                                <p:cTn id="32" presetID="9" presetClass="emph" presetSubtype="0" grpId="0" nodeType="withEffect">
                                  <p:stCondLst>
                                    <p:cond delay="0"/>
                                  </p:stCondLst>
                                  <p:childTnLst>
                                    <p:set>
                                      <p:cBhvr rctx="PPT">
                                        <p:cTn id="33" dur="indefinite"/>
                                        <p:tgtEl>
                                          <p:spTgt spid="2070"/>
                                        </p:tgtEl>
                                        <p:attrNameLst>
                                          <p:attrName>style.opacity</p:attrName>
                                        </p:attrNameLst>
                                      </p:cBhvr>
                                      <p:to>
                                        <p:strVal val="0.25"/>
                                      </p:to>
                                    </p:set>
                                    <p:animEffect filter="image" prLst="opacity: 0.25">
                                      <p:cBhvr rctx="IE">
                                        <p:cTn id="34" dur="indefinite"/>
                                        <p:tgtEl>
                                          <p:spTgt spid="2070"/>
                                        </p:tgtEl>
                                      </p:cBhvr>
                                    </p:animEffect>
                                  </p:childTnLst>
                                </p:cTn>
                              </p:par>
                              <p:par>
                                <p:cTn id="35" presetID="9" presetClass="emph" presetSubtype="0" grpId="0" nodeType="withEffect">
                                  <p:stCondLst>
                                    <p:cond delay="0"/>
                                  </p:stCondLst>
                                  <p:childTnLst>
                                    <p:set>
                                      <p:cBhvr rctx="PPT">
                                        <p:cTn id="36" dur="indefinite"/>
                                        <p:tgtEl>
                                          <p:spTgt spid="81"/>
                                        </p:tgtEl>
                                        <p:attrNameLst>
                                          <p:attrName>style.opacity</p:attrName>
                                        </p:attrNameLst>
                                      </p:cBhvr>
                                      <p:to>
                                        <p:strVal val="0.25"/>
                                      </p:to>
                                    </p:set>
                                    <p:animEffect filter="image" prLst="opacity: 0.25">
                                      <p:cBhvr rctx="IE">
                                        <p:cTn id="37" dur="indefinite"/>
                                        <p:tgtEl>
                                          <p:spTgt spid="81"/>
                                        </p:tgtEl>
                                      </p:cBhvr>
                                    </p:animEffect>
                                  </p:childTnLst>
                                </p:cTn>
                              </p:par>
                              <p:par>
                                <p:cTn id="38" presetID="9" presetClass="emph" presetSubtype="0" grpId="0" nodeType="withEffect">
                                  <p:stCondLst>
                                    <p:cond delay="0"/>
                                  </p:stCondLst>
                                  <p:childTnLst>
                                    <p:set>
                                      <p:cBhvr rctx="PPT">
                                        <p:cTn id="39" dur="indefinite"/>
                                        <p:tgtEl>
                                          <p:spTgt spid="82"/>
                                        </p:tgtEl>
                                        <p:attrNameLst>
                                          <p:attrName>style.opacity</p:attrName>
                                        </p:attrNameLst>
                                      </p:cBhvr>
                                      <p:to>
                                        <p:strVal val="0.25"/>
                                      </p:to>
                                    </p:set>
                                    <p:animEffect filter="image" prLst="opacity: 0.25">
                                      <p:cBhvr rctx="IE">
                                        <p:cTn id="40" dur="indefinite"/>
                                        <p:tgtEl>
                                          <p:spTgt spid="82"/>
                                        </p:tgtEl>
                                      </p:cBhvr>
                                    </p:animEffect>
                                  </p:childTnLst>
                                </p:cTn>
                              </p:par>
                              <p:par>
                                <p:cTn id="41" presetID="9" presetClass="emph" presetSubtype="0" nodeType="withEffect">
                                  <p:stCondLst>
                                    <p:cond delay="0"/>
                                  </p:stCondLst>
                                  <p:childTnLst>
                                    <p:set>
                                      <p:cBhvr rctx="PPT">
                                        <p:cTn id="42" dur="indefinite"/>
                                        <p:tgtEl>
                                          <p:spTgt spid="2077"/>
                                        </p:tgtEl>
                                        <p:attrNameLst>
                                          <p:attrName>style.opacity</p:attrName>
                                        </p:attrNameLst>
                                      </p:cBhvr>
                                      <p:to>
                                        <p:strVal val="0.25"/>
                                      </p:to>
                                    </p:set>
                                    <p:animEffect filter="image" prLst="opacity: 0.25">
                                      <p:cBhvr rctx="IE">
                                        <p:cTn id="43" dur="indefinite"/>
                                        <p:tgtEl>
                                          <p:spTgt spid="2077"/>
                                        </p:tgtEl>
                                      </p:cBhvr>
                                    </p:animEffect>
                                  </p:childTnLst>
                                </p:cTn>
                              </p:par>
                              <p:par>
                                <p:cTn id="44" presetID="9" presetClass="emph" presetSubtype="0" grpId="0" nodeType="withEffect">
                                  <p:stCondLst>
                                    <p:cond delay="0"/>
                                  </p:stCondLst>
                                  <p:childTnLst>
                                    <p:set>
                                      <p:cBhvr rctx="PPT">
                                        <p:cTn id="45" dur="indefinite"/>
                                        <p:tgtEl>
                                          <p:spTgt spid="64"/>
                                        </p:tgtEl>
                                        <p:attrNameLst>
                                          <p:attrName>style.opacity</p:attrName>
                                        </p:attrNameLst>
                                      </p:cBhvr>
                                      <p:to>
                                        <p:strVal val="0.25"/>
                                      </p:to>
                                    </p:set>
                                    <p:animEffect filter="image" prLst="opacity: 0.25">
                                      <p:cBhvr rctx="IE">
                                        <p:cTn id="46" dur="indefinite"/>
                                        <p:tgtEl>
                                          <p:spTgt spid="64"/>
                                        </p:tgtEl>
                                      </p:cBhvr>
                                    </p:animEffect>
                                  </p:childTnLst>
                                </p:cTn>
                              </p:par>
                              <p:par>
                                <p:cTn id="47" presetID="9" presetClass="emph" presetSubtype="0" grpId="0" nodeType="withEffect">
                                  <p:stCondLst>
                                    <p:cond delay="0"/>
                                  </p:stCondLst>
                                  <p:childTnLst>
                                    <p:set>
                                      <p:cBhvr rctx="PPT">
                                        <p:cTn id="48" dur="indefinite"/>
                                        <p:tgtEl>
                                          <p:spTgt spid="69"/>
                                        </p:tgtEl>
                                        <p:attrNameLst>
                                          <p:attrName>style.opacity</p:attrName>
                                        </p:attrNameLst>
                                      </p:cBhvr>
                                      <p:to>
                                        <p:strVal val="0.25"/>
                                      </p:to>
                                    </p:set>
                                    <p:animEffect filter="image" prLst="opacity: 0.25">
                                      <p:cBhvr rctx="IE">
                                        <p:cTn id="49" dur="indefinite"/>
                                        <p:tgtEl>
                                          <p:spTgt spid="69"/>
                                        </p:tgtEl>
                                      </p:cBhvr>
                                    </p:animEffect>
                                  </p:childTnLst>
                                </p:cTn>
                              </p:par>
                              <p:par>
                                <p:cTn id="50" presetID="9" presetClass="emph" presetSubtype="0" nodeType="withEffect">
                                  <p:stCondLst>
                                    <p:cond delay="0"/>
                                  </p:stCondLst>
                                  <p:childTnLst>
                                    <p:set>
                                      <p:cBhvr rctx="PPT">
                                        <p:cTn id="51" dur="indefinite"/>
                                        <p:tgtEl>
                                          <p:spTgt spid="71"/>
                                        </p:tgtEl>
                                        <p:attrNameLst>
                                          <p:attrName>style.opacity</p:attrName>
                                        </p:attrNameLst>
                                      </p:cBhvr>
                                      <p:to>
                                        <p:strVal val="0.25"/>
                                      </p:to>
                                    </p:set>
                                    <p:animEffect filter="image" prLst="opacity: 0.25">
                                      <p:cBhvr rctx="IE">
                                        <p:cTn id="52" dur="indefinite"/>
                                        <p:tgtEl>
                                          <p:spTgt spid="71"/>
                                        </p:tgtEl>
                                      </p:cBhvr>
                                    </p:animEffect>
                                  </p:childTnLst>
                                </p:cTn>
                              </p:par>
                              <p:par>
                                <p:cTn id="53" presetID="9" presetClass="emph" presetSubtype="0" grpId="0" nodeType="withEffect">
                                  <p:stCondLst>
                                    <p:cond delay="0"/>
                                  </p:stCondLst>
                                  <p:childTnLst>
                                    <p:set>
                                      <p:cBhvr rctx="PPT">
                                        <p:cTn id="54" dur="indefinite"/>
                                        <p:tgtEl>
                                          <p:spTgt spid="119"/>
                                        </p:tgtEl>
                                        <p:attrNameLst>
                                          <p:attrName>style.opacity</p:attrName>
                                        </p:attrNameLst>
                                      </p:cBhvr>
                                      <p:to>
                                        <p:strVal val="0.25"/>
                                      </p:to>
                                    </p:set>
                                    <p:animEffect filter="image" prLst="opacity: 0.25">
                                      <p:cBhvr rctx="IE">
                                        <p:cTn id="55" dur="indefinite"/>
                                        <p:tgtEl>
                                          <p:spTgt spid="119"/>
                                        </p:tgtEl>
                                      </p:cBhvr>
                                    </p:animEffect>
                                  </p:childTnLst>
                                </p:cTn>
                              </p:par>
                              <p:par>
                                <p:cTn id="56" presetID="9" presetClass="emph" presetSubtype="0" nodeType="withEffect">
                                  <p:stCondLst>
                                    <p:cond delay="0"/>
                                  </p:stCondLst>
                                  <p:childTnLst>
                                    <p:set>
                                      <p:cBhvr rctx="PPT">
                                        <p:cTn id="57" dur="indefinite"/>
                                        <p:tgtEl>
                                          <p:spTgt spid="105"/>
                                        </p:tgtEl>
                                        <p:attrNameLst>
                                          <p:attrName>style.opacity</p:attrName>
                                        </p:attrNameLst>
                                      </p:cBhvr>
                                      <p:to>
                                        <p:strVal val="0.25"/>
                                      </p:to>
                                    </p:set>
                                    <p:animEffect filter="image" prLst="opacity: 0.25">
                                      <p:cBhvr rctx="IE">
                                        <p:cTn id="58" dur="indefinite"/>
                                        <p:tgtEl>
                                          <p:spTgt spid="105"/>
                                        </p:tgtEl>
                                      </p:cBhvr>
                                    </p:animEffect>
                                  </p:childTnLst>
                                </p:cTn>
                              </p:par>
                              <p:par>
                                <p:cTn id="59" presetID="9" presetClass="emph" presetSubtype="0" nodeType="withEffect">
                                  <p:stCondLst>
                                    <p:cond delay="0"/>
                                  </p:stCondLst>
                                  <p:childTnLst>
                                    <p:set>
                                      <p:cBhvr rctx="PPT">
                                        <p:cTn id="60" dur="indefinite"/>
                                        <p:tgtEl>
                                          <p:spTgt spid="2083"/>
                                        </p:tgtEl>
                                        <p:attrNameLst>
                                          <p:attrName>style.opacity</p:attrName>
                                        </p:attrNameLst>
                                      </p:cBhvr>
                                      <p:to>
                                        <p:strVal val="0.25"/>
                                      </p:to>
                                    </p:set>
                                    <p:animEffect filter="image" prLst="opacity: 0.25">
                                      <p:cBhvr rctx="IE">
                                        <p:cTn id="61" dur="indefinite"/>
                                        <p:tgtEl>
                                          <p:spTgt spid="2083"/>
                                        </p:tgtEl>
                                      </p:cBhvr>
                                    </p:animEffect>
                                  </p:childTnLst>
                                </p:cTn>
                              </p:par>
                              <p:par>
                                <p:cTn id="62" presetID="9" presetClass="emph" presetSubtype="0" grpId="0" nodeType="withEffect">
                                  <p:stCondLst>
                                    <p:cond delay="0"/>
                                  </p:stCondLst>
                                  <p:childTnLst>
                                    <p:set>
                                      <p:cBhvr rctx="PPT">
                                        <p:cTn id="63" dur="indefinite"/>
                                        <p:tgtEl>
                                          <p:spTgt spid="164"/>
                                        </p:tgtEl>
                                        <p:attrNameLst>
                                          <p:attrName>style.opacity</p:attrName>
                                        </p:attrNameLst>
                                      </p:cBhvr>
                                      <p:to>
                                        <p:strVal val="0.25"/>
                                      </p:to>
                                    </p:set>
                                    <p:animEffect filter="image" prLst="opacity: 0.25">
                                      <p:cBhvr rctx="IE">
                                        <p:cTn id="64" dur="indefinite"/>
                                        <p:tgtEl>
                                          <p:spTgt spid="164"/>
                                        </p:tgtEl>
                                      </p:cBhvr>
                                    </p:animEffect>
                                  </p:childTnLst>
                                </p:cTn>
                              </p:par>
                              <p:par>
                                <p:cTn id="65" presetID="9" presetClass="emph" presetSubtype="0" nodeType="withEffect">
                                  <p:stCondLst>
                                    <p:cond delay="0"/>
                                  </p:stCondLst>
                                  <p:childTnLst>
                                    <p:set>
                                      <p:cBhvr rctx="PPT">
                                        <p:cTn id="66" dur="indefinite"/>
                                        <p:tgtEl>
                                          <p:spTgt spid="2108"/>
                                        </p:tgtEl>
                                        <p:attrNameLst>
                                          <p:attrName>style.opacity</p:attrName>
                                        </p:attrNameLst>
                                      </p:cBhvr>
                                      <p:to>
                                        <p:strVal val="0.25"/>
                                      </p:to>
                                    </p:set>
                                    <p:animEffect filter="image" prLst="opacity: 0.25">
                                      <p:cBhvr rctx="IE">
                                        <p:cTn id="67" dur="indefinite"/>
                                        <p:tgtEl>
                                          <p:spTgt spid="2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58" grpId="0" animBg="1"/>
      <p:bldP spid="60" grpId="0" animBg="1"/>
      <p:bldP spid="2061" grpId="0"/>
      <p:bldP spid="2068" grpId="0"/>
      <p:bldP spid="78" grpId="0"/>
      <p:bldP spid="2070" grpId="0" animBg="1"/>
      <p:bldP spid="81" grpId="0" animBg="1"/>
      <p:bldP spid="82" grpId="0" animBg="1"/>
      <p:bldP spid="64" grpId="0"/>
      <p:bldP spid="69" grpId="0"/>
      <p:bldP spid="119" grpId="0"/>
      <p:bldP spid="16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mc:AlternateContent xmlns:mc="http://schemas.openxmlformats.org/markup-compatibility/2006" xmlns:a14="http://schemas.microsoft.com/office/drawing/2010/main">
        <mc:Choice Requires="a14">
          <p:sp>
            <p:nvSpPr>
              <p:cNvPr id="5" name="Rectangle 4"/>
              <p:cNvSpPr/>
              <p:nvPr/>
            </p:nvSpPr>
            <p:spPr>
              <a:xfrm>
                <a:off x="3050381" y="1600994"/>
                <a:ext cx="6092825" cy="4457439"/>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a:rPr>
                          </m:ctrlPr>
                        </m:sSubPr>
                        <m:e>
                          <m:r>
                            <a:rPr lang="en-US" i="1">
                              <a:latin typeface="Cambria Math"/>
                            </a:rPr>
                            <m:t>𝑆</m:t>
                          </m:r>
                        </m:e>
                        <m:sub>
                          <m:r>
                            <a:rPr lang="en-US" i="1">
                              <a:latin typeface="Cambria Math"/>
                            </a:rPr>
                            <m:t>𝑠</m:t>
                          </m:r>
                          <m:r>
                            <a:rPr lang="en-US" i="1">
                              <a:latin typeface="Cambria Math"/>
                            </a:rPr>
                            <m:t>,</m:t>
                          </m:r>
                          <m:r>
                            <a:rPr lang="en-US" b="0" i="1" smtClean="0">
                              <a:latin typeface="Cambria Math"/>
                            </a:rPr>
                            <m:t>𝑞</m:t>
                          </m:r>
                        </m:sub>
                      </m:sSub>
                      <m:r>
                        <a:rPr lang="en-US" i="1">
                          <a:latin typeface="Cambria Math"/>
                        </a:rPr>
                        <m:t>=</m:t>
                      </m:r>
                      <m:d>
                        <m:dPr>
                          <m:begChr m:val="{"/>
                          <m:endChr m:val=""/>
                          <m:ctrlPr>
                            <a:rPr lang="en-SG" i="1">
                              <a:latin typeface="Cambria Math"/>
                            </a:rPr>
                          </m:ctrlPr>
                        </m:dPr>
                        <m:e>
                          <m:m>
                            <m:mPr>
                              <m:mcs>
                                <m:mc>
                                  <m:mcPr>
                                    <m:count m:val="2"/>
                                    <m:mcJc m:val="center"/>
                                  </m:mcPr>
                                </m:mc>
                              </m:mcs>
                              <m:ctrlPr>
                                <a:rPr lang="en-SG" i="1">
                                  <a:latin typeface="Cambria Math"/>
                                </a:rPr>
                              </m:ctrlPr>
                            </m:mPr>
                            <m:mr>
                              <m:e>
                                <m:r>
                                  <a:rPr lang="en-US" i="1">
                                    <a:latin typeface="Cambria Math"/>
                                  </a:rPr>
                                  <m:t>1</m:t>
                                </m:r>
                              </m:e>
                              <m:e>
                                <m:sSub>
                                  <m:sSubPr>
                                    <m:ctrlPr>
                                      <a:rPr lang="en-SG" b="1" i="1">
                                        <a:latin typeface="Cambria Math"/>
                                      </a:rPr>
                                    </m:ctrlPr>
                                  </m:sSubPr>
                                  <m:e>
                                    <m:r>
                                      <a:rPr lang="en-US" b="1" i="0">
                                        <a:latin typeface="Cambria Math"/>
                                      </a:rPr>
                                      <m:t>𝐏</m:t>
                                    </m:r>
                                  </m:e>
                                  <m:sub>
                                    <m:r>
                                      <a:rPr lang="en-US" b="1" i="0">
                                        <a:latin typeface="Cambria Math"/>
                                      </a:rPr>
                                      <m:t>𝐬</m:t>
                                    </m:r>
                                    <m:r>
                                      <a:rPr lang="en-US" b="1" i="0">
                                        <a:latin typeface="Cambria Math"/>
                                      </a:rPr>
                                      <m:t>,</m:t>
                                    </m:r>
                                    <m:r>
                                      <a:rPr lang="en-US" b="1" i="0" smtClean="0">
                                        <a:latin typeface="Cambria Math"/>
                                      </a:rPr>
                                      <m:t>𝐪</m:t>
                                    </m:r>
                                  </m:sub>
                                </m:sSub>
                                <m:r>
                                  <a:rPr lang="en-US" i="1">
                                    <a:latin typeface="Cambria Math"/>
                                  </a:rPr>
                                  <m:t>≥</m:t>
                                </m:r>
                                <m:sSub>
                                  <m:sSubPr>
                                    <m:ctrlPr>
                                      <a:rPr lang="en-SG" b="1" i="1">
                                        <a:latin typeface="Cambria Math"/>
                                      </a:rPr>
                                    </m:ctrlPr>
                                  </m:sSubPr>
                                  <m:e>
                                    <m:r>
                                      <a:rPr lang="en-US" b="1" i="0">
                                        <a:latin typeface="Cambria Math"/>
                                      </a:rPr>
                                      <m:t>𝐓</m:t>
                                    </m:r>
                                  </m:e>
                                  <m:sub>
                                    <m:r>
                                      <a:rPr lang="en-US" b="1" i="0" smtClean="0">
                                        <a:latin typeface="Cambria Math"/>
                                      </a:rPr>
                                      <m:t>𝐬</m:t>
                                    </m:r>
                                  </m:sub>
                                </m:sSub>
                              </m:e>
                            </m:mr>
                            <m:mr>
                              <m:e>
                                <m:r>
                                  <a:rPr lang="en-US" i="1">
                                    <a:latin typeface="Cambria Math"/>
                                  </a:rPr>
                                  <m:t>0</m:t>
                                </m:r>
                              </m:e>
                              <m:e>
                                <m:r>
                                  <a:rPr lang="en-US" i="1">
                                    <a:latin typeface="Cambria Math"/>
                                  </a:rPr>
                                  <m:t>𝑜𝑡h𝑒𝑟𝑤𝑖𝑠𝑒</m:t>
                                </m:r>
                              </m:e>
                            </m:mr>
                          </m:m>
                        </m:e>
                      </m:d>
                    </m:oMath>
                  </m:oMathPara>
                </a14:m>
                <a:endParaRPr lang="en-SG" dirty="0" smtClean="0"/>
              </a:p>
              <a:p>
                <a:endParaRPr lang="en-SG" dirty="0"/>
              </a:p>
              <a:p>
                <a:pPr/>
                <a14:m>
                  <m:oMathPara xmlns:m="http://schemas.openxmlformats.org/officeDocument/2006/math">
                    <m:oMathParaPr>
                      <m:jc m:val="centerGroup"/>
                    </m:oMathParaPr>
                    <m:oMath xmlns:m="http://schemas.openxmlformats.org/officeDocument/2006/math">
                      <m:sSub>
                        <m:sSubPr>
                          <m:ctrlPr>
                            <a:rPr lang="en-SG" b="1" i="1">
                              <a:latin typeface="Cambria Math"/>
                            </a:rPr>
                          </m:ctrlPr>
                        </m:sSubPr>
                        <m:e>
                          <m:r>
                            <a:rPr lang="en-US" b="1" i="0">
                              <a:latin typeface="Cambria Math"/>
                            </a:rPr>
                            <m:t>𝐓</m:t>
                          </m:r>
                        </m:e>
                        <m:sub>
                          <m:r>
                            <a:rPr lang="en-US" b="1" i="0" smtClean="0">
                              <a:latin typeface="Cambria Math"/>
                            </a:rPr>
                            <m:t>𝐬</m:t>
                          </m:r>
                        </m:sub>
                      </m:sSub>
                      <m:r>
                        <a:rPr lang="en-US" i="1">
                          <a:latin typeface="Cambria Math"/>
                        </a:rPr>
                        <m:t>=</m:t>
                      </m:r>
                      <m:d>
                        <m:dPr>
                          <m:begChr m:val="["/>
                          <m:endChr m:val="]"/>
                          <m:ctrlPr>
                            <a:rPr lang="en-US" i="1" smtClean="0">
                              <a:latin typeface="Cambria Math"/>
                            </a:rPr>
                          </m:ctrlPr>
                        </m:dPr>
                        <m:e>
                          <m:m>
                            <m:mPr>
                              <m:mcs>
                                <m:mc>
                                  <m:mcPr>
                                    <m:count m:val="1"/>
                                    <m:mcJc m:val="center"/>
                                  </m:mcPr>
                                </m:mc>
                              </m:mcs>
                              <m:ctrlPr>
                                <a:rPr lang="en-US" i="1" smtClean="0">
                                  <a:latin typeface="Cambria Math"/>
                                </a:rPr>
                              </m:ctrlPr>
                            </m:mPr>
                            <m:mr>
                              <m:e>
                                <m:sSup>
                                  <m:sSupPr>
                                    <m:ctrlPr>
                                      <a:rPr lang="en-US" i="1" smtClean="0">
                                        <a:latin typeface="Cambria Math"/>
                                      </a:rPr>
                                    </m:ctrlPr>
                                  </m:sSupPr>
                                  <m:e>
                                    <m:r>
                                      <a:rPr lang="en-US" b="0" i="1" smtClean="0">
                                        <a:latin typeface="Cambria Math"/>
                                      </a:rPr>
                                      <m:t>𝐽</m:t>
                                    </m:r>
                                  </m:e>
                                  <m:sup>
                                    <m:r>
                                      <a:rPr lang="en-US" b="0" i="1" smtClean="0">
                                        <a:latin typeface="Cambria Math"/>
                                      </a:rPr>
                                      <m:t>𝑂𝑣𝑒𝑟𝑓𝑙𝑜𝑤</m:t>
                                    </m:r>
                                  </m:sup>
                                </m:sSup>
                                <m:d>
                                  <m:dPr>
                                    <m:ctrlPr>
                                      <a:rPr lang="en-US" i="1" smtClean="0">
                                        <a:latin typeface="Cambria Math"/>
                                      </a:rPr>
                                    </m:ctrlPr>
                                  </m:dPr>
                                  <m:e>
                                    <m:sSub>
                                      <m:sSubPr>
                                        <m:ctrlPr>
                                          <a:rPr lang="en-US" b="1" i="1" smtClean="0">
                                            <a:latin typeface="Cambria Math"/>
                                          </a:rPr>
                                        </m:ctrlPr>
                                      </m:sSubPr>
                                      <m:e>
                                        <m:r>
                                          <a:rPr lang="en-US" b="1" i="0" smtClean="0">
                                            <a:latin typeface="Cambria Math"/>
                                          </a:rPr>
                                          <m:t>𝐱</m:t>
                                        </m:r>
                                      </m:e>
                                      <m:sub>
                                        <m:r>
                                          <a:rPr lang="en-US" b="1" i="0" smtClean="0">
                                            <a:latin typeface="Cambria Math"/>
                                          </a:rPr>
                                          <m:t>𝐬</m:t>
                                        </m:r>
                                      </m:sub>
                                    </m:sSub>
                                  </m:e>
                                </m:d>
                              </m:e>
                            </m:mr>
                            <m:mr>
                              <m:e>
                                <m:sSup>
                                  <m:sSupPr>
                                    <m:ctrlPr>
                                      <a:rPr lang="en-US" i="1" smtClean="0">
                                        <a:latin typeface="Cambria Math"/>
                                      </a:rPr>
                                    </m:ctrlPr>
                                  </m:sSupPr>
                                  <m:e>
                                    <m:r>
                                      <a:rPr lang="en-US" b="0" i="1" smtClean="0">
                                        <a:latin typeface="Cambria Math"/>
                                      </a:rPr>
                                      <m:t>𝐽</m:t>
                                    </m:r>
                                  </m:e>
                                  <m:sup>
                                    <m:r>
                                      <a:rPr lang="en-US" b="0" i="1" smtClean="0">
                                        <a:latin typeface="Cambria Math"/>
                                      </a:rPr>
                                      <m:t>𝑁𝑜𝑑𝑒</m:t>
                                    </m:r>
                                  </m:sup>
                                </m:sSup>
                                <m:d>
                                  <m:dPr>
                                    <m:ctrlPr>
                                      <a:rPr lang="en-US" i="1" smtClean="0">
                                        <a:latin typeface="Cambria Math"/>
                                      </a:rPr>
                                    </m:ctrlPr>
                                  </m:dPr>
                                  <m:e>
                                    <m:sSub>
                                      <m:sSubPr>
                                        <m:ctrlPr>
                                          <a:rPr lang="en-US" b="1" i="1" smtClean="0">
                                            <a:latin typeface="Cambria Math"/>
                                          </a:rPr>
                                        </m:ctrlPr>
                                      </m:sSubPr>
                                      <m:e>
                                        <m:r>
                                          <a:rPr lang="en-US" b="1" i="0" smtClean="0">
                                            <a:latin typeface="Cambria Math"/>
                                          </a:rPr>
                                          <m:t>𝐱</m:t>
                                        </m:r>
                                      </m:e>
                                      <m:sub>
                                        <m:r>
                                          <a:rPr lang="en-US" b="1" i="0" smtClean="0">
                                            <a:latin typeface="Cambria Math"/>
                                          </a:rPr>
                                          <m:t>𝐬</m:t>
                                        </m:r>
                                      </m:sub>
                                    </m:sSub>
                                  </m:e>
                                </m:d>
                              </m:e>
                            </m:mr>
                          </m:m>
                        </m:e>
                      </m:d>
                    </m:oMath>
                  </m:oMathPara>
                </a14:m>
                <a:endParaRPr lang="en-SG" dirty="0" smtClean="0"/>
              </a:p>
              <a:p>
                <a:endParaRPr lang="en-SG" dirty="0"/>
              </a:p>
              <a:p>
                <a:pPr/>
                <a14:m>
                  <m:oMathPara xmlns:m="http://schemas.openxmlformats.org/officeDocument/2006/math">
                    <m:oMathParaPr>
                      <m:jc m:val="centerGroup"/>
                    </m:oMathParaPr>
                    <m:oMath xmlns:m="http://schemas.openxmlformats.org/officeDocument/2006/math">
                      <m:sSub>
                        <m:sSubPr>
                          <m:ctrlPr>
                            <a:rPr lang="en-SG" i="1">
                              <a:latin typeface="Cambria Math"/>
                            </a:rPr>
                          </m:ctrlPr>
                        </m:sSubPr>
                        <m:e>
                          <m:r>
                            <a:rPr lang="en-US" i="1">
                              <a:latin typeface="Cambria Math"/>
                            </a:rPr>
                            <m:t>𝑅</m:t>
                          </m:r>
                        </m:e>
                        <m:sub>
                          <m:r>
                            <a:rPr lang="en-US" i="1">
                              <a:latin typeface="Cambria Math"/>
                            </a:rPr>
                            <m:t>𝑠</m:t>
                          </m:r>
                        </m:sub>
                      </m:sSub>
                      <m:r>
                        <a:rPr lang="en-US" i="1">
                          <a:latin typeface="Cambria Math"/>
                        </a:rPr>
                        <m:t>=</m:t>
                      </m:r>
                      <m:nary>
                        <m:naryPr>
                          <m:chr m:val="∑"/>
                          <m:ctrlPr>
                            <a:rPr lang="en-SG" i="1">
                              <a:latin typeface="Cambria Math"/>
                            </a:rPr>
                          </m:ctrlPr>
                        </m:naryPr>
                        <m:sub>
                          <m:r>
                            <a:rPr lang="en-US" b="0" i="1" smtClean="0">
                              <a:latin typeface="Cambria Math"/>
                            </a:rPr>
                            <m:t>𝑞</m:t>
                          </m:r>
                          <m:r>
                            <a:rPr lang="en-US" i="1">
                              <a:latin typeface="Cambria Math"/>
                            </a:rPr>
                            <m:t>=1</m:t>
                          </m:r>
                        </m:sub>
                        <m:sup>
                          <m:sSub>
                            <m:sSubPr>
                              <m:ctrlPr>
                                <a:rPr lang="en-US" i="1" smtClean="0">
                                  <a:latin typeface="Cambria Math"/>
                                </a:rPr>
                              </m:ctrlPr>
                            </m:sSubPr>
                            <m:e>
                              <m:r>
                                <a:rPr lang="en-US" b="0" i="1" smtClean="0">
                                  <a:latin typeface="Cambria Math"/>
                                </a:rPr>
                                <m:t>𝑁</m:t>
                              </m:r>
                            </m:e>
                            <m:sub>
                              <m:r>
                                <a:rPr lang="en-US" b="0" i="1" smtClean="0">
                                  <a:latin typeface="Cambria Math"/>
                                </a:rPr>
                                <m:t>𝐸</m:t>
                              </m:r>
                            </m:sub>
                          </m:sSub>
                        </m:sup>
                        <m:e>
                          <m:sSub>
                            <m:sSubPr>
                              <m:ctrlPr>
                                <a:rPr lang="en-SG" i="1">
                                  <a:latin typeface="Cambria Math"/>
                                </a:rPr>
                              </m:ctrlPr>
                            </m:sSubPr>
                            <m:e>
                              <m:r>
                                <a:rPr lang="en-US" i="1">
                                  <a:latin typeface="Cambria Math"/>
                                </a:rPr>
                                <m:t>𝑆</m:t>
                              </m:r>
                            </m:e>
                            <m:sub>
                              <m:r>
                                <a:rPr lang="en-US" i="1">
                                  <a:latin typeface="Cambria Math"/>
                                </a:rPr>
                                <m:t>𝑠</m:t>
                              </m:r>
                              <m:r>
                                <a:rPr lang="en-US" i="1">
                                  <a:latin typeface="Cambria Math"/>
                                </a:rPr>
                                <m:t>,</m:t>
                              </m:r>
                              <m:r>
                                <a:rPr lang="en-US" b="0" i="1" smtClean="0">
                                  <a:latin typeface="Cambria Math"/>
                                </a:rPr>
                                <m:t>𝑞</m:t>
                              </m:r>
                            </m:sub>
                          </m:sSub>
                          <m:r>
                            <a:rPr lang="en-US" i="1">
                              <a:latin typeface="Cambria Math"/>
                            </a:rPr>
                            <m:t>×</m:t>
                          </m:r>
                          <m:sSub>
                            <m:sSubPr>
                              <m:ctrlPr>
                                <a:rPr lang="en-SG" i="1">
                                  <a:latin typeface="Cambria Math"/>
                                </a:rPr>
                              </m:ctrlPr>
                            </m:sSubPr>
                            <m:e>
                              <m:r>
                                <a:rPr lang="en-US" i="1">
                                  <a:latin typeface="Cambria Math"/>
                                </a:rPr>
                                <m:t>𝑤</m:t>
                              </m:r>
                            </m:e>
                            <m:sub>
                              <m:r>
                                <a:rPr lang="en-US" b="0" i="1" smtClean="0">
                                  <a:latin typeface="Cambria Math"/>
                                </a:rPr>
                                <m:t>𝑞</m:t>
                              </m:r>
                            </m:sub>
                          </m:sSub>
                        </m:e>
                      </m:nary>
                    </m:oMath>
                  </m:oMathPara>
                </a14:m>
                <a:endParaRPr lang="en-SG" dirty="0" smtClean="0"/>
              </a:p>
              <a:p>
                <a:endParaRPr lang="en-SG" dirty="0"/>
              </a:p>
              <a:p>
                <a:pPr/>
                <a14:m>
                  <m:oMathPara xmlns:m="http://schemas.openxmlformats.org/officeDocument/2006/math">
                    <m:oMathParaPr>
                      <m:jc m:val="centerGroup"/>
                    </m:oMathParaPr>
                    <m:oMath xmlns:m="http://schemas.openxmlformats.org/officeDocument/2006/math">
                      <m:sSub>
                        <m:sSubPr>
                          <m:ctrlPr>
                            <a:rPr lang="en-SG" i="1">
                              <a:latin typeface="Cambria Math"/>
                            </a:rPr>
                          </m:ctrlPr>
                        </m:sSubPr>
                        <m:e>
                          <m:r>
                            <a:rPr lang="en-US" i="1">
                              <a:latin typeface="Cambria Math"/>
                            </a:rPr>
                            <m:t>𝑤</m:t>
                          </m:r>
                        </m:e>
                        <m:sub>
                          <m:r>
                            <a:rPr lang="en-US" b="0" i="1" smtClean="0">
                              <a:latin typeface="Cambria Math"/>
                            </a:rPr>
                            <m:t>𝑞</m:t>
                          </m:r>
                        </m:sub>
                      </m:sSub>
                      <m:r>
                        <a:rPr lang="en-US" i="1">
                          <a:latin typeface="Cambria Math"/>
                        </a:rPr>
                        <m:t>=</m:t>
                      </m:r>
                      <m:f>
                        <m:fPr>
                          <m:ctrlPr>
                            <a:rPr lang="en-SG" i="1">
                              <a:latin typeface="Cambria Math"/>
                            </a:rPr>
                          </m:ctrlPr>
                        </m:fPr>
                        <m:num>
                          <m:func>
                            <m:funcPr>
                              <m:ctrlPr>
                                <a:rPr lang="en-SG" i="1">
                                  <a:latin typeface="Cambria Math"/>
                                </a:rPr>
                              </m:ctrlPr>
                            </m:funcPr>
                            <m:fName>
                              <m:r>
                                <a:rPr lang="en-US" i="1">
                                  <a:latin typeface="Cambria Math"/>
                                </a:rPr>
                                <m:t>𝑃</m:t>
                              </m:r>
                              <m:sSub>
                                <m:sSubPr>
                                  <m:ctrlPr>
                                    <a:rPr lang="en-SG" i="1">
                                      <a:latin typeface="Cambria Math"/>
                                    </a:rPr>
                                  </m:ctrlPr>
                                </m:sSubPr>
                                <m:e>
                                  <m:r>
                                    <a:rPr lang="en-US" i="1">
                                      <a:latin typeface="Cambria Math"/>
                                    </a:rPr>
                                    <m:t>𝑟</m:t>
                                  </m:r>
                                </m:e>
                                <m:sub>
                                  <m:r>
                                    <a:rPr lang="en-US" b="0" i="1" smtClean="0">
                                      <a:latin typeface="Cambria Math"/>
                                    </a:rPr>
                                    <m:t>𝑞</m:t>
                                  </m:r>
                                </m:sub>
                              </m:sSub>
                            </m:fName>
                            <m:e>
                              <m:r>
                                <a:rPr lang="en-US" i="1">
                                  <a:latin typeface="Cambria Math"/>
                                </a:rPr>
                                <m:t>×</m:t>
                              </m:r>
                              <m:sSub>
                                <m:sSubPr>
                                  <m:ctrlPr>
                                    <a:rPr lang="en-SG" i="1">
                                      <a:latin typeface="Cambria Math"/>
                                    </a:rPr>
                                  </m:ctrlPr>
                                </m:sSubPr>
                                <m:e>
                                  <m:r>
                                    <a:rPr lang="en-US" i="1">
                                      <a:latin typeface="Cambria Math"/>
                                    </a:rPr>
                                    <m:t>𝐹</m:t>
                                  </m:r>
                                </m:e>
                                <m:sub>
                                  <m:r>
                                    <a:rPr lang="en-US" b="0" i="1" smtClean="0">
                                      <a:latin typeface="Cambria Math"/>
                                    </a:rPr>
                                    <m:t>𝑞</m:t>
                                  </m:r>
                                </m:sub>
                              </m:sSub>
                            </m:e>
                          </m:func>
                        </m:num>
                        <m:den>
                          <m:nary>
                            <m:naryPr>
                              <m:chr m:val="∑"/>
                              <m:ctrlPr>
                                <a:rPr lang="en-SG" i="1">
                                  <a:latin typeface="Cambria Math"/>
                                </a:rPr>
                              </m:ctrlPr>
                            </m:naryPr>
                            <m:sub>
                              <m:r>
                                <a:rPr lang="en-US" i="1">
                                  <a:latin typeface="Cambria Math"/>
                                </a:rPr>
                                <m:t>𝑙</m:t>
                              </m:r>
                              <m:r>
                                <a:rPr lang="en-US" i="1">
                                  <a:latin typeface="Cambria Math"/>
                                </a:rPr>
                                <m:t>=1</m:t>
                              </m:r>
                            </m:sub>
                            <m:sup>
                              <m:sSub>
                                <m:sSubPr>
                                  <m:ctrlPr>
                                    <a:rPr lang="en-US" i="1" smtClean="0">
                                      <a:latin typeface="Cambria Math"/>
                                    </a:rPr>
                                  </m:ctrlPr>
                                </m:sSubPr>
                                <m:e>
                                  <m:r>
                                    <a:rPr lang="en-US" b="0" i="1" smtClean="0">
                                      <a:latin typeface="Cambria Math"/>
                                    </a:rPr>
                                    <m:t>𝑁</m:t>
                                  </m:r>
                                </m:e>
                                <m:sub>
                                  <m:r>
                                    <a:rPr lang="en-US" b="0" i="1" smtClean="0">
                                      <a:latin typeface="Cambria Math"/>
                                    </a:rPr>
                                    <m:t>𝐸</m:t>
                                  </m:r>
                                </m:sub>
                              </m:sSub>
                            </m:sup>
                            <m:e>
                              <m:func>
                                <m:funcPr>
                                  <m:ctrlPr>
                                    <a:rPr lang="en-SG" i="1">
                                      <a:latin typeface="Cambria Math"/>
                                    </a:rPr>
                                  </m:ctrlPr>
                                </m:funcPr>
                                <m:fName>
                                  <m:r>
                                    <a:rPr lang="en-US" i="1">
                                      <a:latin typeface="Cambria Math"/>
                                    </a:rPr>
                                    <m:t>𝑃</m:t>
                                  </m:r>
                                  <m:sSub>
                                    <m:sSubPr>
                                      <m:ctrlPr>
                                        <a:rPr lang="en-SG" i="1">
                                          <a:latin typeface="Cambria Math"/>
                                        </a:rPr>
                                      </m:ctrlPr>
                                    </m:sSubPr>
                                    <m:e>
                                      <m:r>
                                        <a:rPr lang="en-US" i="1">
                                          <a:latin typeface="Cambria Math"/>
                                        </a:rPr>
                                        <m:t>𝑟</m:t>
                                      </m:r>
                                    </m:e>
                                    <m:sub>
                                      <m:r>
                                        <a:rPr lang="en-US" i="1">
                                          <a:latin typeface="Cambria Math"/>
                                        </a:rPr>
                                        <m:t>𝑙</m:t>
                                      </m:r>
                                    </m:sub>
                                  </m:sSub>
                                </m:fName>
                                <m:e>
                                  <m:r>
                                    <a:rPr lang="en-US" i="1">
                                      <a:latin typeface="Cambria Math"/>
                                    </a:rPr>
                                    <m:t>×</m:t>
                                  </m:r>
                                  <m:sSub>
                                    <m:sSubPr>
                                      <m:ctrlPr>
                                        <a:rPr lang="en-SG" i="1">
                                          <a:latin typeface="Cambria Math"/>
                                        </a:rPr>
                                      </m:ctrlPr>
                                    </m:sSubPr>
                                    <m:e>
                                      <m:r>
                                        <a:rPr lang="en-US" i="1">
                                          <a:latin typeface="Cambria Math"/>
                                        </a:rPr>
                                        <m:t>𝐹</m:t>
                                      </m:r>
                                    </m:e>
                                    <m:sub>
                                      <m:r>
                                        <a:rPr lang="en-US" i="1">
                                          <a:latin typeface="Cambria Math"/>
                                        </a:rPr>
                                        <m:t>𝑙</m:t>
                                      </m:r>
                                    </m:sub>
                                  </m:sSub>
                                </m:e>
                              </m:func>
                            </m:e>
                          </m:nary>
                        </m:den>
                      </m:f>
                    </m:oMath>
                  </m:oMathPara>
                </a14:m>
                <a:endParaRPr lang="en-SG" dirty="0"/>
              </a:p>
            </p:txBody>
          </p:sp>
        </mc:Choice>
        <mc:Fallback xmlns="">
          <p:sp>
            <p:nvSpPr>
              <p:cNvPr id="5" name="Rectangle 4"/>
              <p:cNvSpPr>
                <a:spLocks noRot="1" noChangeAspect="1" noMove="1" noResize="1" noEditPoints="1" noAdjustHandles="1" noChangeArrowheads="1" noChangeShapeType="1" noTextEdit="1"/>
              </p:cNvSpPr>
              <p:nvPr/>
            </p:nvSpPr>
            <p:spPr>
              <a:xfrm>
                <a:off x="3050381" y="1600994"/>
                <a:ext cx="6092825" cy="4457439"/>
              </a:xfrm>
              <a:prstGeom prst="rect">
                <a:avLst/>
              </a:prstGeom>
              <a:blipFill rotWithShape="1">
                <a:blip r:embed="rId3"/>
                <a:stretch>
                  <a:fillRect/>
                </a:stretch>
              </a:blipFill>
            </p:spPr>
            <p:txBody>
              <a:bodyPr/>
              <a:lstStyle/>
              <a:p>
                <a:r>
                  <a:rPr lang="en-SG">
                    <a:noFill/>
                  </a:rPr>
                  <a:t> </a:t>
                </a:r>
              </a:p>
            </p:txBody>
          </p:sp>
        </mc:Fallback>
      </mc:AlternateContent>
      <p:sp>
        <p:nvSpPr>
          <p:cNvPr id="6" name="TextBox 5"/>
          <p:cNvSpPr txBox="1"/>
          <p:nvPr/>
        </p:nvSpPr>
        <p:spPr>
          <a:xfrm>
            <a:off x="2094498" y="2667794"/>
            <a:ext cx="2541080" cy="707886"/>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Solution-specific </a:t>
            </a:r>
          </a:p>
          <a:p>
            <a:r>
              <a:rPr lang="en-US" sz="2000" b="1" dirty="0" smtClean="0">
                <a:solidFill>
                  <a:schemeClr val="tx1">
                    <a:lumMod val="50000"/>
                    <a:lumOff val="50000"/>
                  </a:schemeClr>
                </a:solidFill>
                <a:latin typeface="Bradley Hand ITC" panose="03070402050302030203" pitchFamily="66" charset="0"/>
              </a:rPr>
              <a:t>performance threshold</a:t>
            </a:r>
            <a:endParaRPr lang="en-SG" sz="2000" b="1" dirty="0">
              <a:solidFill>
                <a:schemeClr val="tx1">
                  <a:lumMod val="50000"/>
                  <a:lumOff val="50000"/>
                </a:schemeClr>
              </a:solidFill>
              <a:latin typeface="Bradley Hand ITC" panose="03070402050302030203" pitchFamily="66" charset="0"/>
            </a:endParaRPr>
          </a:p>
        </p:txBody>
      </p:sp>
      <p:sp>
        <p:nvSpPr>
          <p:cNvPr id="7" name="TextBox 6"/>
          <p:cNvSpPr txBox="1"/>
          <p:nvPr/>
        </p:nvSpPr>
        <p:spPr>
          <a:xfrm>
            <a:off x="6917691" y="1191449"/>
            <a:ext cx="4054315"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Performance of solution </a:t>
            </a:r>
            <a:r>
              <a:rPr lang="en-US" sz="2000" b="1" i="1" dirty="0" smtClean="0">
                <a:solidFill>
                  <a:schemeClr val="tx1">
                    <a:lumMod val="50000"/>
                    <a:lumOff val="50000"/>
                  </a:schemeClr>
                </a:solidFill>
                <a:latin typeface="Bradley Hand ITC" panose="03070402050302030203" pitchFamily="66" charset="0"/>
              </a:rPr>
              <a:t>s</a:t>
            </a:r>
            <a:r>
              <a:rPr lang="en-US" sz="2000" b="1" dirty="0" smtClean="0">
                <a:solidFill>
                  <a:schemeClr val="tx1">
                    <a:lumMod val="50000"/>
                    <a:lumOff val="50000"/>
                  </a:schemeClr>
                </a:solidFill>
                <a:latin typeface="Bradley Hand ITC" panose="03070402050302030203" pitchFamily="66" charset="0"/>
              </a:rPr>
              <a:t> in event </a:t>
            </a:r>
            <a:r>
              <a:rPr lang="en-US" sz="2000" b="1" i="1" dirty="0" smtClean="0">
                <a:solidFill>
                  <a:schemeClr val="tx1">
                    <a:lumMod val="50000"/>
                    <a:lumOff val="50000"/>
                  </a:schemeClr>
                </a:solidFill>
                <a:latin typeface="Bradley Hand ITC" panose="03070402050302030203" pitchFamily="66" charset="0"/>
              </a:rPr>
              <a:t>q</a:t>
            </a:r>
            <a:endParaRPr lang="en-SG" sz="2000" b="1" i="1" dirty="0">
              <a:solidFill>
                <a:schemeClr val="tx1">
                  <a:lumMod val="50000"/>
                  <a:lumOff val="50000"/>
                </a:schemeClr>
              </a:solidFill>
              <a:latin typeface="Bradley Hand ITC" panose="03070402050302030203" pitchFamily="66" charset="0"/>
            </a:endParaRPr>
          </a:p>
        </p:txBody>
      </p:sp>
      <p:sp>
        <p:nvSpPr>
          <p:cNvPr id="8" name="TextBox 7"/>
          <p:cNvSpPr txBox="1"/>
          <p:nvPr/>
        </p:nvSpPr>
        <p:spPr>
          <a:xfrm>
            <a:off x="2580207" y="5337933"/>
            <a:ext cx="2081019"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Weight of event </a:t>
            </a:r>
            <a:r>
              <a:rPr lang="en-US" sz="2000" b="1" i="1" dirty="0" smtClean="0">
                <a:solidFill>
                  <a:schemeClr val="tx1">
                    <a:lumMod val="50000"/>
                    <a:lumOff val="50000"/>
                  </a:schemeClr>
                </a:solidFill>
                <a:latin typeface="Bradley Hand ITC" panose="03070402050302030203" pitchFamily="66" charset="0"/>
              </a:rPr>
              <a:t>q</a:t>
            </a:r>
            <a:endParaRPr lang="en-SG" sz="2000" b="1" i="1" dirty="0">
              <a:solidFill>
                <a:schemeClr val="tx1">
                  <a:lumMod val="50000"/>
                  <a:lumOff val="50000"/>
                </a:schemeClr>
              </a:solidFill>
              <a:latin typeface="Bradley Hand ITC" panose="03070402050302030203" pitchFamily="66" charset="0"/>
            </a:endParaRPr>
          </a:p>
        </p:txBody>
      </p:sp>
      <p:sp>
        <p:nvSpPr>
          <p:cNvPr id="9" name="TextBox 8"/>
          <p:cNvSpPr txBox="1"/>
          <p:nvPr/>
        </p:nvSpPr>
        <p:spPr>
          <a:xfrm>
            <a:off x="1850841" y="4163249"/>
            <a:ext cx="2810385"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Robustness of solution </a:t>
            </a:r>
            <a:r>
              <a:rPr lang="en-US" sz="2000" b="1" i="1" dirty="0" smtClean="0">
                <a:solidFill>
                  <a:schemeClr val="tx1">
                    <a:lumMod val="50000"/>
                    <a:lumOff val="50000"/>
                  </a:schemeClr>
                </a:solidFill>
                <a:latin typeface="Bradley Hand ITC" panose="03070402050302030203" pitchFamily="66" charset="0"/>
              </a:rPr>
              <a:t>s</a:t>
            </a:r>
            <a:endParaRPr lang="en-SG" sz="2000" b="1" i="1" dirty="0">
              <a:solidFill>
                <a:schemeClr val="tx1">
                  <a:lumMod val="50000"/>
                  <a:lumOff val="50000"/>
                </a:schemeClr>
              </a:solidFill>
              <a:latin typeface="Bradley Hand ITC" panose="03070402050302030203" pitchFamily="66" charset="0"/>
            </a:endParaRPr>
          </a:p>
        </p:txBody>
      </p:sp>
      <p:sp>
        <p:nvSpPr>
          <p:cNvPr id="10" name="TextBox 9"/>
          <p:cNvSpPr txBox="1"/>
          <p:nvPr/>
        </p:nvSpPr>
        <p:spPr>
          <a:xfrm>
            <a:off x="1066006" y="1753394"/>
            <a:ext cx="3575018"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Success of solution </a:t>
            </a:r>
            <a:r>
              <a:rPr lang="en-US" sz="2000" b="1" i="1" dirty="0" smtClean="0">
                <a:solidFill>
                  <a:schemeClr val="tx1">
                    <a:lumMod val="50000"/>
                    <a:lumOff val="50000"/>
                  </a:schemeClr>
                </a:solidFill>
                <a:latin typeface="Bradley Hand ITC" panose="03070402050302030203" pitchFamily="66" charset="0"/>
              </a:rPr>
              <a:t>s</a:t>
            </a:r>
            <a:r>
              <a:rPr lang="en-US" sz="2000" b="1" dirty="0" smtClean="0">
                <a:solidFill>
                  <a:schemeClr val="tx1">
                    <a:lumMod val="50000"/>
                    <a:lumOff val="50000"/>
                  </a:schemeClr>
                </a:solidFill>
                <a:latin typeface="Bradley Hand ITC" panose="03070402050302030203" pitchFamily="66" charset="0"/>
              </a:rPr>
              <a:t> in event </a:t>
            </a:r>
            <a:r>
              <a:rPr lang="en-US" sz="2000" b="1" i="1" dirty="0" smtClean="0">
                <a:solidFill>
                  <a:schemeClr val="tx1">
                    <a:lumMod val="50000"/>
                    <a:lumOff val="50000"/>
                  </a:schemeClr>
                </a:solidFill>
                <a:latin typeface="Bradley Hand ITC" panose="03070402050302030203" pitchFamily="66" charset="0"/>
              </a:rPr>
              <a:t>q</a:t>
            </a:r>
            <a:endParaRPr lang="en-SG" sz="2000" b="1" i="1" dirty="0">
              <a:solidFill>
                <a:schemeClr val="tx1">
                  <a:lumMod val="50000"/>
                  <a:lumOff val="50000"/>
                </a:schemeClr>
              </a:solidFill>
              <a:latin typeface="Bradley Hand ITC" panose="03070402050302030203" pitchFamily="66" charset="0"/>
            </a:endParaRPr>
          </a:p>
        </p:txBody>
      </p:sp>
      <p:sp>
        <p:nvSpPr>
          <p:cNvPr id="11" name="TextBox 10"/>
          <p:cNvSpPr txBox="1"/>
          <p:nvPr/>
        </p:nvSpPr>
        <p:spPr>
          <a:xfrm>
            <a:off x="6476206" y="3455363"/>
            <a:ext cx="5181600" cy="707886"/>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 of rainfall events that have overflow in existing drainage system</a:t>
            </a:r>
            <a:endParaRPr lang="en-SG" sz="2000" b="1" dirty="0">
              <a:solidFill>
                <a:schemeClr val="tx1">
                  <a:lumMod val="50000"/>
                  <a:lumOff val="50000"/>
                </a:schemeClr>
              </a:solidFill>
              <a:latin typeface="Bradley Hand ITC" panose="03070402050302030203" pitchFamily="66" charset="0"/>
            </a:endParaRPr>
          </a:p>
        </p:txBody>
      </p:sp>
      <p:sp>
        <p:nvSpPr>
          <p:cNvPr id="12" name="TextBox 11"/>
          <p:cNvSpPr txBox="1"/>
          <p:nvPr/>
        </p:nvSpPr>
        <p:spPr>
          <a:xfrm>
            <a:off x="6704807" y="4697579"/>
            <a:ext cx="3581399" cy="400110"/>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Probability of event </a:t>
            </a:r>
            <a:r>
              <a:rPr lang="en-US" sz="2000" b="1" i="1" dirty="0" smtClean="0">
                <a:solidFill>
                  <a:schemeClr val="tx1">
                    <a:lumMod val="50000"/>
                    <a:lumOff val="50000"/>
                  </a:schemeClr>
                </a:solidFill>
                <a:latin typeface="Bradley Hand ITC" panose="03070402050302030203" pitchFamily="66" charset="0"/>
              </a:rPr>
              <a:t>q</a:t>
            </a:r>
            <a:endParaRPr lang="en-SG" sz="2000" b="1" i="1" dirty="0">
              <a:solidFill>
                <a:schemeClr val="tx1">
                  <a:lumMod val="50000"/>
                  <a:lumOff val="50000"/>
                </a:schemeClr>
              </a:solidFill>
              <a:latin typeface="Bradley Hand ITC" panose="03070402050302030203" pitchFamily="66" charset="0"/>
            </a:endParaRPr>
          </a:p>
        </p:txBody>
      </p:sp>
      <p:sp>
        <p:nvSpPr>
          <p:cNvPr id="13" name="TextBox 12"/>
          <p:cNvSpPr txBox="1"/>
          <p:nvPr/>
        </p:nvSpPr>
        <p:spPr>
          <a:xfrm>
            <a:off x="7466807" y="5337933"/>
            <a:ext cx="3581399" cy="707886"/>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Overflow volume in existing drainage system in event </a:t>
            </a:r>
            <a:r>
              <a:rPr lang="en-US" sz="2000" b="1" i="1" dirty="0" smtClean="0">
                <a:solidFill>
                  <a:schemeClr val="tx1">
                    <a:lumMod val="50000"/>
                    <a:lumOff val="50000"/>
                  </a:schemeClr>
                </a:solidFill>
                <a:latin typeface="Bradley Hand ITC" panose="03070402050302030203" pitchFamily="66" charset="0"/>
              </a:rPr>
              <a:t>q</a:t>
            </a:r>
            <a:endParaRPr lang="en-SG" sz="2000" b="1" i="1" dirty="0">
              <a:solidFill>
                <a:schemeClr val="tx1">
                  <a:lumMod val="50000"/>
                  <a:lumOff val="50000"/>
                </a:schemeClr>
              </a:solidFill>
              <a:latin typeface="Bradley Hand ITC" panose="03070402050302030203" pitchFamily="66" charset="0"/>
            </a:endParaRPr>
          </a:p>
        </p:txBody>
      </p:sp>
      <p:sp>
        <p:nvSpPr>
          <p:cNvPr id="23" name="Freeform 22"/>
          <p:cNvSpPr/>
          <p:nvPr/>
        </p:nvSpPr>
        <p:spPr>
          <a:xfrm>
            <a:off x="6403229" y="1320800"/>
            <a:ext cx="493486" cy="203200"/>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Freeform 28"/>
          <p:cNvSpPr/>
          <p:nvPr/>
        </p:nvSpPr>
        <p:spPr>
          <a:xfrm>
            <a:off x="6780600" y="1262743"/>
            <a:ext cx="145143" cy="188686"/>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Freeform 40"/>
          <p:cNvSpPr/>
          <p:nvPr/>
        </p:nvSpPr>
        <p:spPr>
          <a:xfrm>
            <a:off x="7009606" y="5220494"/>
            <a:ext cx="467632" cy="203958"/>
          </a:xfrm>
          <a:custGeom>
            <a:avLst/>
            <a:gdLst>
              <a:gd name="connsiteX0" fmla="*/ 0 w 819150"/>
              <a:gd name="connsiteY0" fmla="*/ 0 h 228600"/>
              <a:gd name="connsiteX1" fmla="*/ 342900 w 819150"/>
              <a:gd name="connsiteY1" fmla="*/ 9525 h 228600"/>
              <a:gd name="connsiteX2" fmla="*/ 409575 w 819150"/>
              <a:gd name="connsiteY2" fmla="*/ 38100 h 228600"/>
              <a:gd name="connsiteX3" fmla="*/ 514350 w 819150"/>
              <a:gd name="connsiteY3" fmla="*/ 57150 h 228600"/>
              <a:gd name="connsiteX4" fmla="*/ 561975 w 819150"/>
              <a:gd name="connsiteY4" fmla="*/ 76200 h 228600"/>
              <a:gd name="connsiteX5" fmla="*/ 609600 w 819150"/>
              <a:gd name="connsiteY5" fmla="*/ 85725 h 228600"/>
              <a:gd name="connsiteX6" fmla="*/ 666750 w 819150"/>
              <a:gd name="connsiteY6" fmla="*/ 104775 h 228600"/>
              <a:gd name="connsiteX7" fmla="*/ 695325 w 819150"/>
              <a:gd name="connsiteY7" fmla="*/ 114300 h 228600"/>
              <a:gd name="connsiteX8" fmla="*/ 752475 w 819150"/>
              <a:gd name="connsiteY8" fmla="*/ 161925 h 228600"/>
              <a:gd name="connsiteX9" fmla="*/ 771525 w 819150"/>
              <a:gd name="connsiteY9" fmla="*/ 190500 h 228600"/>
              <a:gd name="connsiteX10" fmla="*/ 800100 w 819150"/>
              <a:gd name="connsiteY10" fmla="*/ 200025 h 228600"/>
              <a:gd name="connsiteX11" fmla="*/ 819150 w 819150"/>
              <a:gd name="connsiteY11"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9150" h="228600">
                <a:moveTo>
                  <a:pt x="0" y="0"/>
                </a:moveTo>
                <a:cubicBezTo>
                  <a:pt x="114300" y="3175"/>
                  <a:pt x="228706" y="3669"/>
                  <a:pt x="342900" y="9525"/>
                </a:cubicBezTo>
                <a:cubicBezTo>
                  <a:pt x="362572" y="10534"/>
                  <a:pt x="394136" y="32954"/>
                  <a:pt x="409575" y="38100"/>
                </a:cubicBezTo>
                <a:cubicBezTo>
                  <a:pt x="422888" y="42538"/>
                  <a:pt x="504755" y="55551"/>
                  <a:pt x="514350" y="57150"/>
                </a:cubicBezTo>
                <a:cubicBezTo>
                  <a:pt x="530225" y="63500"/>
                  <a:pt x="545598" y="71287"/>
                  <a:pt x="561975" y="76200"/>
                </a:cubicBezTo>
                <a:cubicBezTo>
                  <a:pt x="577482" y="80852"/>
                  <a:pt x="593981" y="81465"/>
                  <a:pt x="609600" y="85725"/>
                </a:cubicBezTo>
                <a:cubicBezTo>
                  <a:pt x="628973" y="91009"/>
                  <a:pt x="647700" y="98425"/>
                  <a:pt x="666750" y="104775"/>
                </a:cubicBezTo>
                <a:cubicBezTo>
                  <a:pt x="676275" y="107950"/>
                  <a:pt x="686971" y="108731"/>
                  <a:pt x="695325" y="114300"/>
                </a:cubicBezTo>
                <a:cubicBezTo>
                  <a:pt x="723422" y="133031"/>
                  <a:pt x="729556" y="134423"/>
                  <a:pt x="752475" y="161925"/>
                </a:cubicBezTo>
                <a:cubicBezTo>
                  <a:pt x="759804" y="170719"/>
                  <a:pt x="762586" y="183349"/>
                  <a:pt x="771525" y="190500"/>
                </a:cubicBezTo>
                <a:cubicBezTo>
                  <a:pt x="779365" y="196772"/>
                  <a:pt x="790575" y="196850"/>
                  <a:pt x="800100" y="200025"/>
                </a:cubicBezTo>
                <a:lnTo>
                  <a:pt x="819150" y="228600"/>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Freeform 41"/>
          <p:cNvSpPr/>
          <p:nvPr/>
        </p:nvSpPr>
        <p:spPr>
          <a:xfrm>
            <a:off x="7296263" y="5315744"/>
            <a:ext cx="219100" cy="171450"/>
          </a:xfrm>
          <a:custGeom>
            <a:avLst/>
            <a:gdLst>
              <a:gd name="connsiteX0" fmla="*/ 0 w 219100"/>
              <a:gd name="connsiteY0" fmla="*/ 133350 h 171450"/>
              <a:gd name="connsiteX1" fmla="*/ 133350 w 219100"/>
              <a:gd name="connsiteY1" fmla="*/ 161925 h 171450"/>
              <a:gd name="connsiteX2" fmla="*/ 161925 w 219100"/>
              <a:gd name="connsiteY2" fmla="*/ 171450 h 171450"/>
              <a:gd name="connsiteX3" fmla="*/ 190500 w 219100"/>
              <a:gd name="connsiteY3" fmla="*/ 161925 h 171450"/>
              <a:gd name="connsiteX4" fmla="*/ 200025 w 219100"/>
              <a:gd name="connsiteY4" fmla="*/ 76200 h 171450"/>
              <a:gd name="connsiteX5" fmla="*/ 209550 w 219100"/>
              <a:gd name="connsiteY5" fmla="*/ 38100 h 171450"/>
              <a:gd name="connsiteX6" fmla="*/ 219075 w 219100"/>
              <a:gd name="connsiteY6" fmla="*/ 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100" h="171450">
                <a:moveTo>
                  <a:pt x="0" y="133350"/>
                </a:moveTo>
                <a:cubicBezTo>
                  <a:pt x="96125" y="145366"/>
                  <a:pt x="51916" y="134780"/>
                  <a:pt x="133350" y="161925"/>
                </a:cubicBezTo>
                <a:lnTo>
                  <a:pt x="161925" y="171450"/>
                </a:lnTo>
                <a:cubicBezTo>
                  <a:pt x="171450" y="168275"/>
                  <a:pt x="186771" y="171247"/>
                  <a:pt x="190500" y="161925"/>
                </a:cubicBezTo>
                <a:cubicBezTo>
                  <a:pt x="201178" y="135231"/>
                  <a:pt x="195653" y="104617"/>
                  <a:pt x="200025" y="76200"/>
                </a:cubicBezTo>
                <a:cubicBezTo>
                  <a:pt x="202016" y="63261"/>
                  <a:pt x="205954" y="50687"/>
                  <a:pt x="209550" y="38100"/>
                </a:cubicBezTo>
                <a:cubicBezTo>
                  <a:pt x="220079" y="1248"/>
                  <a:pt x="219075" y="21230"/>
                  <a:pt x="219075"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Freeform 42"/>
          <p:cNvSpPr/>
          <p:nvPr/>
        </p:nvSpPr>
        <p:spPr>
          <a:xfrm>
            <a:off x="6171406" y="4894489"/>
            <a:ext cx="493486" cy="203200"/>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Freeform 43"/>
          <p:cNvSpPr/>
          <p:nvPr/>
        </p:nvSpPr>
        <p:spPr>
          <a:xfrm>
            <a:off x="6548777" y="4836432"/>
            <a:ext cx="145143" cy="188686"/>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Freeform 44"/>
          <p:cNvSpPr/>
          <p:nvPr/>
        </p:nvSpPr>
        <p:spPr>
          <a:xfrm>
            <a:off x="5924663" y="3604742"/>
            <a:ext cx="493486" cy="203200"/>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Freeform 45"/>
          <p:cNvSpPr/>
          <p:nvPr/>
        </p:nvSpPr>
        <p:spPr>
          <a:xfrm>
            <a:off x="6302034" y="3546685"/>
            <a:ext cx="145143" cy="188686"/>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08806" y="6120000"/>
            <a:ext cx="10134600" cy="461665"/>
          </a:xfrm>
          <a:prstGeom prst="rect">
            <a:avLst/>
          </a:prstGeom>
        </p:spPr>
        <p:txBody>
          <a:bodyPr wrap="square">
            <a:spAutoFit/>
          </a:bodyPr>
          <a:lstStyle/>
          <a:p>
            <a:pPr lvl="0"/>
            <a:r>
              <a:rPr lang="en-SG" sz="1200" dirty="0" smtClean="0">
                <a:solidFill>
                  <a:schemeClr val="tx1">
                    <a:lumMod val="50000"/>
                    <a:lumOff val="50000"/>
                  </a:schemeClr>
                </a:solidFill>
              </a:rPr>
              <a:t>Herman</a:t>
            </a:r>
            <a:r>
              <a:rPr lang="en-SG" sz="1200" dirty="0">
                <a:solidFill>
                  <a:schemeClr val="tx1">
                    <a:lumMod val="50000"/>
                    <a:lumOff val="50000"/>
                  </a:schemeClr>
                </a:solidFill>
              </a:rPr>
              <a:t>, J. D., Reed, P. M., </a:t>
            </a:r>
            <a:r>
              <a:rPr lang="en-SG" sz="1200" dirty="0" err="1">
                <a:solidFill>
                  <a:schemeClr val="tx1">
                    <a:lumMod val="50000"/>
                    <a:lumOff val="50000"/>
                  </a:schemeClr>
                </a:solidFill>
              </a:rPr>
              <a:t>Zeff</a:t>
            </a:r>
            <a:r>
              <a:rPr lang="en-SG" sz="1200" dirty="0">
                <a:solidFill>
                  <a:schemeClr val="tx1">
                    <a:lumMod val="50000"/>
                    <a:lumOff val="50000"/>
                  </a:schemeClr>
                </a:solidFill>
              </a:rPr>
              <a:t>, H. B., &amp; </a:t>
            </a:r>
            <a:r>
              <a:rPr lang="en-SG" sz="1200" dirty="0" err="1">
                <a:solidFill>
                  <a:schemeClr val="tx1">
                    <a:lumMod val="50000"/>
                    <a:lumOff val="50000"/>
                  </a:schemeClr>
                </a:solidFill>
              </a:rPr>
              <a:t>Characklis</a:t>
            </a:r>
            <a:r>
              <a:rPr lang="en-SG" sz="1200" dirty="0">
                <a:solidFill>
                  <a:schemeClr val="tx1">
                    <a:lumMod val="50000"/>
                    <a:lumOff val="50000"/>
                  </a:schemeClr>
                </a:solidFill>
              </a:rPr>
              <a:t>, G. W. (2015). How should robustness be defined for water systems planning under change?. </a:t>
            </a:r>
            <a:r>
              <a:rPr lang="en-SG" sz="1200" i="1" dirty="0">
                <a:solidFill>
                  <a:schemeClr val="tx1">
                    <a:lumMod val="50000"/>
                    <a:lumOff val="50000"/>
                  </a:schemeClr>
                </a:solidFill>
              </a:rPr>
              <a:t>Journal of Water Resources Planning and Management</a:t>
            </a:r>
            <a:r>
              <a:rPr lang="en-SG" sz="1200" dirty="0">
                <a:solidFill>
                  <a:schemeClr val="tx1">
                    <a:lumMod val="50000"/>
                    <a:lumOff val="50000"/>
                  </a:schemeClr>
                </a:solidFill>
              </a:rPr>
              <a:t>, </a:t>
            </a:r>
            <a:r>
              <a:rPr lang="en-SG" sz="1200" i="1" dirty="0">
                <a:solidFill>
                  <a:schemeClr val="tx1">
                    <a:lumMod val="50000"/>
                    <a:lumOff val="50000"/>
                  </a:schemeClr>
                </a:solidFill>
              </a:rPr>
              <a:t>141</a:t>
            </a:r>
            <a:r>
              <a:rPr lang="en-SG" sz="1200" dirty="0">
                <a:solidFill>
                  <a:schemeClr val="tx1">
                    <a:lumMod val="50000"/>
                    <a:lumOff val="50000"/>
                  </a:schemeClr>
                </a:solidFill>
              </a:rPr>
              <a:t>(10), 04015012.</a:t>
            </a:r>
            <a:endParaRPr lang="en-SG" sz="1200" dirty="0">
              <a:solidFill>
                <a:schemeClr val="tx1">
                  <a:lumMod val="50000"/>
                  <a:lumOff val="50000"/>
                </a:schemeClr>
              </a:solidFill>
              <a:cs typeface="Arial" panose="020B0604020202020204" pitchFamily="34" charset="0"/>
            </a:endParaRPr>
          </a:p>
        </p:txBody>
      </p:sp>
    </p:spTree>
    <p:extLst>
      <p:ext uri="{BB962C8B-B14F-4D97-AF65-F5344CB8AC3E}">
        <p14:creationId xmlns:p14="http://schemas.microsoft.com/office/powerpoint/2010/main" val="26930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23" grpId="0" animBg="1"/>
      <p:bldP spid="29" grpId="0" animBg="1"/>
      <p:bldP spid="41" grpId="0" animBg="1"/>
      <p:bldP spid="42" grpId="0" animBg="1"/>
      <p:bldP spid="43" grpId="0" animBg="1"/>
      <p:bldP spid="44" grpId="0" animBg="1"/>
      <p:bldP spid="45" grpId="0" animBg="1"/>
      <p:bldP spid="4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of solutions</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509" y="1828800"/>
            <a:ext cx="6703870" cy="4725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76113" y="1291729"/>
            <a:ext cx="7600661" cy="461665"/>
          </a:xfrm>
          <a:prstGeom prst="rect">
            <a:avLst/>
          </a:prstGeom>
          <a:noFill/>
        </p:spPr>
        <p:txBody>
          <a:bodyPr wrap="square" rtlCol="0">
            <a:spAutoFit/>
          </a:bodyPr>
          <a:lstStyle/>
          <a:p>
            <a:r>
              <a:rPr lang="en-US" sz="2400" dirty="0" smtClean="0">
                <a:solidFill>
                  <a:schemeClr val="accent1"/>
                </a:solidFill>
              </a:rPr>
              <a:t>None of the Pareto-efficient solutions are perfectly robust!</a:t>
            </a:r>
            <a:endParaRPr lang="en-SG" sz="2400" dirty="0">
              <a:solidFill>
                <a:schemeClr val="accent1"/>
              </a:solidFill>
            </a:endParaRPr>
          </a:p>
        </p:txBody>
      </p:sp>
    </p:spTree>
    <p:extLst>
      <p:ext uri="{BB962C8B-B14F-4D97-AF65-F5344CB8AC3E}">
        <p14:creationId xmlns:p14="http://schemas.microsoft.com/office/powerpoint/2010/main" val="3181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SG" dirty="0"/>
          </a:p>
        </p:txBody>
      </p:sp>
      <p:sp>
        <p:nvSpPr>
          <p:cNvPr id="3" name="Content Placeholder 2"/>
          <p:cNvSpPr>
            <a:spLocks noGrp="1"/>
          </p:cNvSpPr>
          <p:nvPr>
            <p:ph idx="1"/>
          </p:nvPr>
        </p:nvSpPr>
        <p:spPr/>
        <p:txBody>
          <a:bodyPr>
            <a:normAutofit fontScale="77500" lnSpcReduction="20000"/>
          </a:bodyPr>
          <a:lstStyle/>
          <a:p>
            <a:r>
              <a:rPr lang="en-US" dirty="0" smtClean="0"/>
              <a:t>Introduction</a:t>
            </a:r>
          </a:p>
          <a:p>
            <a:pPr lvl="1"/>
            <a:r>
              <a:rPr lang="en-US" dirty="0" smtClean="0"/>
              <a:t>Challenges</a:t>
            </a:r>
          </a:p>
          <a:p>
            <a:pPr lvl="1"/>
            <a:r>
              <a:rPr lang="en-US" dirty="0" smtClean="0"/>
              <a:t>Research questions</a:t>
            </a:r>
          </a:p>
          <a:p>
            <a:endParaRPr lang="en-US" dirty="0" smtClean="0"/>
          </a:p>
          <a:p>
            <a:r>
              <a:rPr lang="en-SG" dirty="0" smtClean="0"/>
              <a:t>Part 1: </a:t>
            </a:r>
          </a:p>
          <a:p>
            <a:pPr lvl="1"/>
            <a:r>
              <a:rPr lang="en-SG" dirty="0" smtClean="0"/>
              <a:t>Do </a:t>
            </a:r>
            <a:r>
              <a:rPr lang="en-SG" dirty="0"/>
              <a:t>design storms yield robust drainage systems? How rainfall duration, intensity, </a:t>
            </a:r>
            <a:r>
              <a:rPr lang="en-SG" dirty="0" smtClean="0"/>
              <a:t> and </a:t>
            </a:r>
            <a:r>
              <a:rPr lang="en-SG" dirty="0"/>
              <a:t>profile can affect drainage </a:t>
            </a:r>
            <a:r>
              <a:rPr lang="en-SG" dirty="0" smtClean="0"/>
              <a:t>performance</a:t>
            </a:r>
          </a:p>
          <a:p>
            <a:endParaRPr lang="en-US" dirty="0"/>
          </a:p>
          <a:p>
            <a:r>
              <a:rPr lang="en-SG" dirty="0" smtClean="0"/>
              <a:t>Part II: </a:t>
            </a:r>
          </a:p>
          <a:p>
            <a:pPr lvl="1"/>
            <a:r>
              <a:rPr lang="en-SG" dirty="0" smtClean="0"/>
              <a:t>Designing robust </a:t>
            </a:r>
            <a:r>
              <a:rPr lang="en-SG" dirty="0"/>
              <a:t>urban drainage systems: a data-driven approach</a:t>
            </a:r>
            <a:endParaRPr lang="en-US" dirty="0" smtClean="0"/>
          </a:p>
          <a:p>
            <a:endParaRPr lang="en-US" dirty="0"/>
          </a:p>
          <a:p>
            <a:r>
              <a:rPr lang="en-US" dirty="0" smtClean="0"/>
              <a:t>Conclusions and future directions</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86750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each solution</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006" y="1828800"/>
            <a:ext cx="5296202" cy="3733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981208" y="4572793"/>
            <a:ext cx="5447998" cy="830997"/>
          </a:xfrm>
          <a:prstGeom prst="rect">
            <a:avLst/>
          </a:prstGeom>
          <a:noFill/>
        </p:spPr>
        <p:txBody>
          <a:bodyPr wrap="square" rtlCol="0">
            <a:spAutoFit/>
          </a:bodyPr>
          <a:lstStyle/>
          <a:p>
            <a:r>
              <a:rPr lang="en-US" sz="2400" dirty="0" smtClean="0">
                <a:solidFill>
                  <a:schemeClr val="accent1"/>
                </a:solidFill>
              </a:rPr>
              <a:t>Robustness is primarily determined by pipe expansions</a:t>
            </a:r>
          </a:p>
        </p:txBody>
      </p:sp>
      <p:cxnSp>
        <p:nvCxnSpPr>
          <p:cNvPr id="8" name="Straight Arrow Connector 7"/>
          <p:cNvCxnSpPr>
            <a:stCxn id="19" idx="6"/>
            <a:endCxn id="13" idx="1"/>
          </p:cNvCxnSpPr>
          <p:nvPr/>
        </p:nvCxnSpPr>
        <p:spPr>
          <a:xfrm flipV="1">
            <a:off x="5009507" y="2168893"/>
            <a:ext cx="1161899" cy="207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1"/>
          </p:cNvCxnSpPr>
          <p:nvPr/>
        </p:nvCxnSpPr>
        <p:spPr>
          <a:xfrm>
            <a:off x="3199606" y="3048794"/>
            <a:ext cx="2781602" cy="1939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71406" y="1753394"/>
            <a:ext cx="5447998" cy="830997"/>
          </a:xfrm>
          <a:prstGeom prst="rect">
            <a:avLst/>
          </a:prstGeom>
          <a:noFill/>
        </p:spPr>
        <p:txBody>
          <a:bodyPr wrap="square" rtlCol="0">
            <a:spAutoFit/>
          </a:bodyPr>
          <a:lstStyle/>
          <a:p>
            <a:r>
              <a:rPr lang="en-US" sz="2400" dirty="0" smtClean="0">
                <a:solidFill>
                  <a:schemeClr val="accent1"/>
                </a:solidFill>
              </a:rPr>
              <a:t>All solutions underperformed in some rainfall events</a:t>
            </a:r>
          </a:p>
        </p:txBody>
      </p:sp>
      <p:sp>
        <p:nvSpPr>
          <p:cNvPr id="19" name="Oval 18"/>
          <p:cNvSpPr/>
          <p:nvPr/>
        </p:nvSpPr>
        <p:spPr>
          <a:xfrm>
            <a:off x="4171307" y="1998846"/>
            <a:ext cx="838200" cy="755591"/>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22" name="Freeform 21"/>
          <p:cNvSpPr/>
          <p:nvPr/>
        </p:nvSpPr>
        <p:spPr>
          <a:xfrm>
            <a:off x="1371600" y="2044460"/>
            <a:ext cx="3536830" cy="2993366"/>
          </a:xfrm>
          <a:custGeom>
            <a:avLst/>
            <a:gdLst>
              <a:gd name="connsiteX0" fmla="*/ 0 w 3536830"/>
              <a:gd name="connsiteY0" fmla="*/ 2993366 h 2993366"/>
              <a:gd name="connsiteX1" fmla="*/ 224287 w 3536830"/>
              <a:gd name="connsiteY1" fmla="*/ 2967487 h 2993366"/>
              <a:gd name="connsiteX2" fmla="*/ 310551 w 3536830"/>
              <a:gd name="connsiteY2" fmla="*/ 2932982 h 2993366"/>
              <a:gd name="connsiteX3" fmla="*/ 336430 w 3536830"/>
              <a:gd name="connsiteY3" fmla="*/ 2924355 h 2993366"/>
              <a:gd name="connsiteX4" fmla="*/ 362309 w 3536830"/>
              <a:gd name="connsiteY4" fmla="*/ 2907102 h 2993366"/>
              <a:gd name="connsiteX5" fmla="*/ 448574 w 3536830"/>
              <a:gd name="connsiteY5" fmla="*/ 2863970 h 2993366"/>
              <a:gd name="connsiteX6" fmla="*/ 483079 w 3536830"/>
              <a:gd name="connsiteY6" fmla="*/ 2838091 h 2993366"/>
              <a:gd name="connsiteX7" fmla="*/ 508958 w 3536830"/>
              <a:gd name="connsiteY7" fmla="*/ 2820838 h 2993366"/>
              <a:gd name="connsiteX8" fmla="*/ 560717 w 3536830"/>
              <a:gd name="connsiteY8" fmla="*/ 2769080 h 2993366"/>
              <a:gd name="connsiteX9" fmla="*/ 595223 w 3536830"/>
              <a:gd name="connsiteY9" fmla="*/ 2717321 h 2993366"/>
              <a:gd name="connsiteX10" fmla="*/ 646981 w 3536830"/>
              <a:gd name="connsiteY10" fmla="*/ 2665563 h 2993366"/>
              <a:gd name="connsiteX11" fmla="*/ 672860 w 3536830"/>
              <a:gd name="connsiteY11" fmla="*/ 2639683 h 2993366"/>
              <a:gd name="connsiteX12" fmla="*/ 707366 w 3536830"/>
              <a:gd name="connsiteY12" fmla="*/ 2587925 h 2993366"/>
              <a:gd name="connsiteX13" fmla="*/ 767751 w 3536830"/>
              <a:gd name="connsiteY13" fmla="*/ 2527540 h 2993366"/>
              <a:gd name="connsiteX14" fmla="*/ 793630 w 3536830"/>
              <a:gd name="connsiteY14" fmla="*/ 2493034 h 2993366"/>
              <a:gd name="connsiteX15" fmla="*/ 828136 w 3536830"/>
              <a:gd name="connsiteY15" fmla="*/ 2441276 h 2993366"/>
              <a:gd name="connsiteX16" fmla="*/ 879894 w 3536830"/>
              <a:gd name="connsiteY16" fmla="*/ 2380891 h 2993366"/>
              <a:gd name="connsiteX17" fmla="*/ 888521 w 3536830"/>
              <a:gd name="connsiteY17" fmla="*/ 2355012 h 2993366"/>
              <a:gd name="connsiteX18" fmla="*/ 957532 w 3536830"/>
              <a:gd name="connsiteY18" fmla="*/ 2277374 h 2993366"/>
              <a:gd name="connsiteX19" fmla="*/ 1000664 w 3536830"/>
              <a:gd name="connsiteY19" fmla="*/ 2234242 h 2993366"/>
              <a:gd name="connsiteX20" fmla="*/ 1061049 w 3536830"/>
              <a:gd name="connsiteY20" fmla="*/ 2147978 h 2993366"/>
              <a:gd name="connsiteX21" fmla="*/ 1078302 w 3536830"/>
              <a:gd name="connsiteY21" fmla="*/ 2122098 h 2993366"/>
              <a:gd name="connsiteX22" fmla="*/ 1121434 w 3536830"/>
              <a:gd name="connsiteY22" fmla="*/ 2070340 h 2993366"/>
              <a:gd name="connsiteX23" fmla="*/ 1181819 w 3536830"/>
              <a:gd name="connsiteY23" fmla="*/ 1992702 h 2993366"/>
              <a:gd name="connsiteX24" fmla="*/ 1224951 w 3536830"/>
              <a:gd name="connsiteY24" fmla="*/ 1932317 h 2993366"/>
              <a:gd name="connsiteX25" fmla="*/ 1285336 w 3536830"/>
              <a:gd name="connsiteY25" fmla="*/ 1871932 h 2993366"/>
              <a:gd name="connsiteX26" fmla="*/ 1311215 w 3536830"/>
              <a:gd name="connsiteY26" fmla="*/ 1846053 h 2993366"/>
              <a:gd name="connsiteX27" fmla="*/ 1354347 w 3536830"/>
              <a:gd name="connsiteY27" fmla="*/ 1794295 h 2993366"/>
              <a:gd name="connsiteX28" fmla="*/ 1388853 w 3536830"/>
              <a:gd name="connsiteY28" fmla="*/ 1742536 h 2993366"/>
              <a:gd name="connsiteX29" fmla="*/ 1397479 w 3536830"/>
              <a:gd name="connsiteY29" fmla="*/ 1716657 h 2993366"/>
              <a:gd name="connsiteX30" fmla="*/ 1440611 w 3536830"/>
              <a:gd name="connsiteY30" fmla="*/ 1664898 h 2993366"/>
              <a:gd name="connsiteX31" fmla="*/ 1457864 w 3536830"/>
              <a:gd name="connsiteY31" fmla="*/ 1639019 h 2993366"/>
              <a:gd name="connsiteX32" fmla="*/ 1509623 w 3536830"/>
              <a:gd name="connsiteY32" fmla="*/ 1621766 h 2993366"/>
              <a:gd name="connsiteX33" fmla="*/ 1561381 w 3536830"/>
              <a:gd name="connsiteY33" fmla="*/ 1604514 h 2993366"/>
              <a:gd name="connsiteX34" fmla="*/ 1587260 w 3536830"/>
              <a:gd name="connsiteY34" fmla="*/ 1595887 h 2993366"/>
              <a:gd name="connsiteX35" fmla="*/ 1639019 w 3536830"/>
              <a:gd name="connsiteY35" fmla="*/ 1561382 h 2993366"/>
              <a:gd name="connsiteX36" fmla="*/ 1664898 w 3536830"/>
              <a:gd name="connsiteY36" fmla="*/ 1544129 h 2993366"/>
              <a:gd name="connsiteX37" fmla="*/ 1725283 w 3536830"/>
              <a:gd name="connsiteY37" fmla="*/ 1526876 h 2993366"/>
              <a:gd name="connsiteX38" fmla="*/ 1777042 w 3536830"/>
              <a:gd name="connsiteY38" fmla="*/ 1500997 h 2993366"/>
              <a:gd name="connsiteX39" fmla="*/ 1802921 w 3536830"/>
              <a:gd name="connsiteY39" fmla="*/ 1483744 h 2993366"/>
              <a:gd name="connsiteX40" fmla="*/ 1854679 w 3536830"/>
              <a:gd name="connsiteY40" fmla="*/ 1466491 h 2993366"/>
              <a:gd name="connsiteX41" fmla="*/ 1923691 w 3536830"/>
              <a:gd name="connsiteY41" fmla="*/ 1440612 h 2993366"/>
              <a:gd name="connsiteX42" fmla="*/ 1966823 w 3536830"/>
              <a:gd name="connsiteY42" fmla="*/ 1423359 h 2993366"/>
              <a:gd name="connsiteX43" fmla="*/ 2018581 w 3536830"/>
              <a:gd name="connsiteY43" fmla="*/ 1406106 h 2993366"/>
              <a:gd name="connsiteX44" fmla="*/ 2078966 w 3536830"/>
              <a:gd name="connsiteY44" fmla="*/ 1388853 h 2993366"/>
              <a:gd name="connsiteX45" fmla="*/ 2147977 w 3536830"/>
              <a:gd name="connsiteY45" fmla="*/ 1337095 h 2993366"/>
              <a:gd name="connsiteX46" fmla="*/ 2216989 w 3536830"/>
              <a:gd name="connsiteY46" fmla="*/ 1311215 h 2993366"/>
              <a:gd name="connsiteX47" fmla="*/ 2277374 w 3536830"/>
              <a:gd name="connsiteY47" fmla="*/ 1293963 h 2993366"/>
              <a:gd name="connsiteX48" fmla="*/ 2329132 w 3536830"/>
              <a:gd name="connsiteY48" fmla="*/ 1276710 h 2993366"/>
              <a:gd name="connsiteX49" fmla="*/ 2363638 w 3536830"/>
              <a:gd name="connsiteY49" fmla="*/ 1259457 h 2993366"/>
              <a:gd name="connsiteX50" fmla="*/ 2424023 w 3536830"/>
              <a:gd name="connsiteY50" fmla="*/ 1250831 h 2993366"/>
              <a:gd name="connsiteX51" fmla="*/ 2467155 w 3536830"/>
              <a:gd name="connsiteY51" fmla="*/ 1233578 h 2993366"/>
              <a:gd name="connsiteX52" fmla="*/ 2518913 w 3536830"/>
              <a:gd name="connsiteY52" fmla="*/ 1216325 h 2993366"/>
              <a:gd name="connsiteX53" fmla="*/ 2544792 w 3536830"/>
              <a:gd name="connsiteY53" fmla="*/ 1190446 h 2993366"/>
              <a:gd name="connsiteX54" fmla="*/ 2613804 w 3536830"/>
              <a:gd name="connsiteY54" fmla="*/ 1147314 h 2993366"/>
              <a:gd name="connsiteX55" fmla="*/ 2639683 w 3536830"/>
              <a:gd name="connsiteY55" fmla="*/ 1121434 h 2993366"/>
              <a:gd name="connsiteX56" fmla="*/ 2691442 w 3536830"/>
              <a:gd name="connsiteY56" fmla="*/ 1086929 h 2993366"/>
              <a:gd name="connsiteX57" fmla="*/ 2717321 w 3536830"/>
              <a:gd name="connsiteY57" fmla="*/ 1069676 h 2993366"/>
              <a:gd name="connsiteX58" fmla="*/ 2777706 w 3536830"/>
              <a:gd name="connsiteY58" fmla="*/ 1035170 h 2993366"/>
              <a:gd name="connsiteX59" fmla="*/ 2846717 w 3536830"/>
              <a:gd name="connsiteY59" fmla="*/ 948906 h 2993366"/>
              <a:gd name="connsiteX60" fmla="*/ 2872596 w 3536830"/>
              <a:gd name="connsiteY60" fmla="*/ 931653 h 2993366"/>
              <a:gd name="connsiteX61" fmla="*/ 2907102 w 3536830"/>
              <a:gd name="connsiteY61" fmla="*/ 871268 h 2993366"/>
              <a:gd name="connsiteX62" fmla="*/ 2932981 w 3536830"/>
              <a:gd name="connsiteY62" fmla="*/ 819510 h 2993366"/>
              <a:gd name="connsiteX63" fmla="*/ 2967487 w 3536830"/>
              <a:gd name="connsiteY63" fmla="*/ 741872 h 2993366"/>
              <a:gd name="connsiteX64" fmla="*/ 3001992 w 3536830"/>
              <a:gd name="connsiteY64" fmla="*/ 655608 h 2993366"/>
              <a:gd name="connsiteX65" fmla="*/ 3027872 w 3536830"/>
              <a:gd name="connsiteY65" fmla="*/ 560717 h 2993366"/>
              <a:gd name="connsiteX66" fmla="*/ 3079630 w 3536830"/>
              <a:gd name="connsiteY66" fmla="*/ 483080 h 2993366"/>
              <a:gd name="connsiteX67" fmla="*/ 3096883 w 3536830"/>
              <a:gd name="connsiteY67" fmla="*/ 457200 h 2993366"/>
              <a:gd name="connsiteX68" fmla="*/ 3114136 w 3536830"/>
              <a:gd name="connsiteY68" fmla="*/ 431321 h 2993366"/>
              <a:gd name="connsiteX69" fmla="*/ 3131389 w 3536830"/>
              <a:gd name="connsiteY69" fmla="*/ 388189 h 2993366"/>
              <a:gd name="connsiteX70" fmla="*/ 3148642 w 3536830"/>
              <a:gd name="connsiteY70" fmla="*/ 336431 h 2993366"/>
              <a:gd name="connsiteX71" fmla="*/ 3165894 w 3536830"/>
              <a:gd name="connsiteY71" fmla="*/ 293298 h 2993366"/>
              <a:gd name="connsiteX72" fmla="*/ 3174521 w 3536830"/>
              <a:gd name="connsiteY72" fmla="*/ 267419 h 2993366"/>
              <a:gd name="connsiteX73" fmla="*/ 3217653 w 3536830"/>
              <a:gd name="connsiteY73" fmla="*/ 224287 h 2993366"/>
              <a:gd name="connsiteX74" fmla="*/ 3260785 w 3536830"/>
              <a:gd name="connsiteY74" fmla="*/ 172529 h 2993366"/>
              <a:gd name="connsiteX75" fmla="*/ 3286664 w 3536830"/>
              <a:gd name="connsiteY75" fmla="*/ 146649 h 2993366"/>
              <a:gd name="connsiteX76" fmla="*/ 3329796 w 3536830"/>
              <a:gd name="connsiteY76" fmla="*/ 103517 h 2993366"/>
              <a:gd name="connsiteX77" fmla="*/ 3381555 w 3536830"/>
              <a:gd name="connsiteY77" fmla="*/ 51759 h 2993366"/>
              <a:gd name="connsiteX78" fmla="*/ 3407434 w 3536830"/>
              <a:gd name="connsiteY78" fmla="*/ 43132 h 2993366"/>
              <a:gd name="connsiteX79" fmla="*/ 3459192 w 3536830"/>
              <a:gd name="connsiteY79" fmla="*/ 34506 h 2993366"/>
              <a:gd name="connsiteX80" fmla="*/ 3502325 w 3536830"/>
              <a:gd name="connsiteY80" fmla="*/ 25880 h 2993366"/>
              <a:gd name="connsiteX81" fmla="*/ 3536830 w 3536830"/>
              <a:gd name="connsiteY81" fmla="*/ 0 h 299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536830" h="2993366">
                <a:moveTo>
                  <a:pt x="0" y="2993366"/>
                </a:moveTo>
                <a:cubicBezTo>
                  <a:pt x="32240" y="2991575"/>
                  <a:pt x="172094" y="2993584"/>
                  <a:pt x="224287" y="2967487"/>
                </a:cubicBezTo>
                <a:cubicBezTo>
                  <a:pt x="275062" y="2942099"/>
                  <a:pt x="246587" y="2954303"/>
                  <a:pt x="310551" y="2932982"/>
                </a:cubicBezTo>
                <a:cubicBezTo>
                  <a:pt x="319177" y="2930107"/>
                  <a:pt x="328864" y="2929399"/>
                  <a:pt x="336430" y="2924355"/>
                </a:cubicBezTo>
                <a:cubicBezTo>
                  <a:pt x="345056" y="2918604"/>
                  <a:pt x="353181" y="2912017"/>
                  <a:pt x="362309" y="2907102"/>
                </a:cubicBezTo>
                <a:cubicBezTo>
                  <a:pt x="390615" y="2891860"/>
                  <a:pt x="422855" y="2883260"/>
                  <a:pt x="448574" y="2863970"/>
                </a:cubicBezTo>
                <a:cubicBezTo>
                  <a:pt x="460076" y="2855344"/>
                  <a:pt x="471380" y="2846448"/>
                  <a:pt x="483079" y="2838091"/>
                </a:cubicBezTo>
                <a:cubicBezTo>
                  <a:pt x="491515" y="2832065"/>
                  <a:pt x="501209" y="2827726"/>
                  <a:pt x="508958" y="2820838"/>
                </a:cubicBezTo>
                <a:cubicBezTo>
                  <a:pt x="527194" y="2804628"/>
                  <a:pt x="547183" y="2789381"/>
                  <a:pt x="560717" y="2769080"/>
                </a:cubicBezTo>
                <a:cubicBezTo>
                  <a:pt x="572219" y="2751827"/>
                  <a:pt x="580561" y="2731983"/>
                  <a:pt x="595223" y="2717321"/>
                </a:cubicBezTo>
                <a:lnTo>
                  <a:pt x="646981" y="2665563"/>
                </a:lnTo>
                <a:cubicBezTo>
                  <a:pt x="655607" y="2656936"/>
                  <a:pt x="666093" y="2649834"/>
                  <a:pt x="672860" y="2639683"/>
                </a:cubicBezTo>
                <a:cubicBezTo>
                  <a:pt x="684362" y="2622430"/>
                  <a:pt x="692704" y="2602587"/>
                  <a:pt x="707366" y="2587925"/>
                </a:cubicBezTo>
                <a:cubicBezTo>
                  <a:pt x="727494" y="2567797"/>
                  <a:pt x="750672" y="2550313"/>
                  <a:pt x="767751" y="2527540"/>
                </a:cubicBezTo>
                <a:cubicBezTo>
                  <a:pt x="776377" y="2516038"/>
                  <a:pt x="785385" y="2504812"/>
                  <a:pt x="793630" y="2493034"/>
                </a:cubicBezTo>
                <a:cubicBezTo>
                  <a:pt x="805521" y="2476047"/>
                  <a:pt x="813474" y="2455938"/>
                  <a:pt x="828136" y="2441276"/>
                </a:cubicBezTo>
                <a:cubicBezTo>
                  <a:pt x="864181" y="2405231"/>
                  <a:pt x="846695" y="2425157"/>
                  <a:pt x="879894" y="2380891"/>
                </a:cubicBezTo>
                <a:cubicBezTo>
                  <a:pt x="882770" y="2372265"/>
                  <a:pt x="884454" y="2363145"/>
                  <a:pt x="888521" y="2355012"/>
                </a:cubicBezTo>
                <a:cubicBezTo>
                  <a:pt x="905304" y="2321446"/>
                  <a:pt x="931398" y="2306774"/>
                  <a:pt x="957532" y="2277374"/>
                </a:cubicBezTo>
                <a:cubicBezTo>
                  <a:pt x="999357" y="2230321"/>
                  <a:pt x="947338" y="2269794"/>
                  <a:pt x="1000664" y="2234242"/>
                </a:cubicBezTo>
                <a:cubicBezTo>
                  <a:pt x="1080002" y="2115236"/>
                  <a:pt x="997174" y="2237404"/>
                  <a:pt x="1061049" y="2147978"/>
                </a:cubicBezTo>
                <a:cubicBezTo>
                  <a:pt x="1067075" y="2139541"/>
                  <a:pt x="1071665" y="2130063"/>
                  <a:pt x="1078302" y="2122098"/>
                </a:cubicBezTo>
                <a:cubicBezTo>
                  <a:pt x="1133657" y="2055672"/>
                  <a:pt x="1078594" y="2134598"/>
                  <a:pt x="1121434" y="2070340"/>
                </a:cubicBezTo>
                <a:cubicBezTo>
                  <a:pt x="1145003" y="1999631"/>
                  <a:pt x="1104237" y="2109073"/>
                  <a:pt x="1181819" y="1992702"/>
                </a:cubicBezTo>
                <a:cubicBezTo>
                  <a:pt x="1193542" y="1975117"/>
                  <a:pt x="1211579" y="1947026"/>
                  <a:pt x="1224951" y="1932317"/>
                </a:cubicBezTo>
                <a:cubicBezTo>
                  <a:pt x="1244099" y="1911254"/>
                  <a:pt x="1265208" y="1892060"/>
                  <a:pt x="1285336" y="1871932"/>
                </a:cubicBezTo>
                <a:cubicBezTo>
                  <a:pt x="1293962" y="1863306"/>
                  <a:pt x="1304448" y="1856204"/>
                  <a:pt x="1311215" y="1846053"/>
                </a:cubicBezTo>
                <a:cubicBezTo>
                  <a:pt x="1335235" y="1810023"/>
                  <a:pt x="1321137" y="1827505"/>
                  <a:pt x="1354347" y="1794295"/>
                </a:cubicBezTo>
                <a:cubicBezTo>
                  <a:pt x="1374860" y="1732757"/>
                  <a:pt x="1345773" y="1807156"/>
                  <a:pt x="1388853" y="1742536"/>
                </a:cubicBezTo>
                <a:cubicBezTo>
                  <a:pt x="1393897" y="1734970"/>
                  <a:pt x="1393413" y="1724790"/>
                  <a:pt x="1397479" y="1716657"/>
                </a:cubicBezTo>
                <a:cubicBezTo>
                  <a:pt x="1413540" y="1684534"/>
                  <a:pt x="1416766" y="1693512"/>
                  <a:pt x="1440611" y="1664898"/>
                </a:cubicBezTo>
                <a:cubicBezTo>
                  <a:pt x="1447248" y="1656933"/>
                  <a:pt x="1449072" y="1644514"/>
                  <a:pt x="1457864" y="1639019"/>
                </a:cubicBezTo>
                <a:cubicBezTo>
                  <a:pt x="1473286" y="1629380"/>
                  <a:pt x="1492370" y="1627517"/>
                  <a:pt x="1509623" y="1621766"/>
                </a:cubicBezTo>
                <a:lnTo>
                  <a:pt x="1561381" y="1604514"/>
                </a:lnTo>
                <a:cubicBezTo>
                  <a:pt x="1570007" y="1601638"/>
                  <a:pt x="1579694" y="1600931"/>
                  <a:pt x="1587260" y="1595887"/>
                </a:cubicBezTo>
                <a:lnTo>
                  <a:pt x="1639019" y="1561382"/>
                </a:lnTo>
                <a:cubicBezTo>
                  <a:pt x="1647645" y="1555631"/>
                  <a:pt x="1655062" y="1547408"/>
                  <a:pt x="1664898" y="1544129"/>
                </a:cubicBezTo>
                <a:cubicBezTo>
                  <a:pt x="1702024" y="1531753"/>
                  <a:pt x="1681955" y="1537707"/>
                  <a:pt x="1725283" y="1526876"/>
                </a:cubicBezTo>
                <a:cubicBezTo>
                  <a:pt x="1799448" y="1477432"/>
                  <a:pt x="1705612" y="1536711"/>
                  <a:pt x="1777042" y="1500997"/>
                </a:cubicBezTo>
                <a:cubicBezTo>
                  <a:pt x="1786315" y="1496361"/>
                  <a:pt x="1793447" y="1487955"/>
                  <a:pt x="1802921" y="1483744"/>
                </a:cubicBezTo>
                <a:cubicBezTo>
                  <a:pt x="1819539" y="1476358"/>
                  <a:pt x="1838413" y="1474624"/>
                  <a:pt x="1854679" y="1466491"/>
                </a:cubicBezTo>
                <a:cubicBezTo>
                  <a:pt x="1925271" y="1431195"/>
                  <a:pt x="1853216" y="1464103"/>
                  <a:pt x="1923691" y="1440612"/>
                </a:cubicBezTo>
                <a:cubicBezTo>
                  <a:pt x="1938381" y="1435715"/>
                  <a:pt x="1952270" y="1428651"/>
                  <a:pt x="1966823" y="1423359"/>
                </a:cubicBezTo>
                <a:cubicBezTo>
                  <a:pt x="1983914" y="1417144"/>
                  <a:pt x="2000938" y="1410516"/>
                  <a:pt x="2018581" y="1406106"/>
                </a:cubicBezTo>
                <a:cubicBezTo>
                  <a:pt x="2029643" y="1403341"/>
                  <a:pt x="2066586" y="1395043"/>
                  <a:pt x="2078966" y="1388853"/>
                </a:cubicBezTo>
                <a:cubicBezTo>
                  <a:pt x="2102041" y="1377315"/>
                  <a:pt x="2128935" y="1349789"/>
                  <a:pt x="2147977" y="1337095"/>
                </a:cubicBezTo>
                <a:cubicBezTo>
                  <a:pt x="2176941" y="1317786"/>
                  <a:pt x="2184894" y="1319968"/>
                  <a:pt x="2216989" y="1311215"/>
                </a:cubicBezTo>
                <a:cubicBezTo>
                  <a:pt x="2237185" y="1305707"/>
                  <a:pt x="2257366" y="1300119"/>
                  <a:pt x="2277374" y="1293963"/>
                </a:cubicBezTo>
                <a:cubicBezTo>
                  <a:pt x="2294756" y="1288615"/>
                  <a:pt x="2312247" y="1283464"/>
                  <a:pt x="2329132" y="1276710"/>
                </a:cubicBezTo>
                <a:cubicBezTo>
                  <a:pt x="2341072" y="1271934"/>
                  <a:pt x="2351231" y="1262841"/>
                  <a:pt x="2363638" y="1259457"/>
                </a:cubicBezTo>
                <a:cubicBezTo>
                  <a:pt x="2383254" y="1254107"/>
                  <a:pt x="2403895" y="1253706"/>
                  <a:pt x="2424023" y="1250831"/>
                </a:cubicBezTo>
                <a:cubicBezTo>
                  <a:pt x="2438400" y="1245080"/>
                  <a:pt x="2452602" y="1238870"/>
                  <a:pt x="2467155" y="1233578"/>
                </a:cubicBezTo>
                <a:cubicBezTo>
                  <a:pt x="2484246" y="1227363"/>
                  <a:pt x="2518913" y="1216325"/>
                  <a:pt x="2518913" y="1216325"/>
                </a:cubicBezTo>
                <a:cubicBezTo>
                  <a:pt x="2527539" y="1207699"/>
                  <a:pt x="2535032" y="1197766"/>
                  <a:pt x="2544792" y="1190446"/>
                </a:cubicBezTo>
                <a:cubicBezTo>
                  <a:pt x="2561597" y="1177842"/>
                  <a:pt x="2595749" y="1162360"/>
                  <a:pt x="2613804" y="1147314"/>
                </a:cubicBezTo>
                <a:cubicBezTo>
                  <a:pt x="2623176" y="1139504"/>
                  <a:pt x="2630053" y="1128924"/>
                  <a:pt x="2639683" y="1121434"/>
                </a:cubicBezTo>
                <a:cubicBezTo>
                  <a:pt x="2656050" y="1108704"/>
                  <a:pt x="2674189" y="1098431"/>
                  <a:pt x="2691442" y="1086929"/>
                </a:cubicBezTo>
                <a:cubicBezTo>
                  <a:pt x="2700068" y="1081178"/>
                  <a:pt x="2708048" y="1074313"/>
                  <a:pt x="2717321" y="1069676"/>
                </a:cubicBezTo>
                <a:cubicBezTo>
                  <a:pt x="2761099" y="1047786"/>
                  <a:pt x="2741126" y="1059556"/>
                  <a:pt x="2777706" y="1035170"/>
                </a:cubicBezTo>
                <a:cubicBezTo>
                  <a:pt x="2798145" y="1004510"/>
                  <a:pt x="2818052" y="972794"/>
                  <a:pt x="2846717" y="948906"/>
                </a:cubicBezTo>
                <a:cubicBezTo>
                  <a:pt x="2854682" y="942269"/>
                  <a:pt x="2863970" y="937404"/>
                  <a:pt x="2872596" y="931653"/>
                </a:cubicBezTo>
                <a:cubicBezTo>
                  <a:pt x="2890725" y="877270"/>
                  <a:pt x="2867932" y="936551"/>
                  <a:pt x="2907102" y="871268"/>
                </a:cubicBezTo>
                <a:cubicBezTo>
                  <a:pt x="2917026" y="854728"/>
                  <a:pt x="2925562" y="837315"/>
                  <a:pt x="2932981" y="819510"/>
                </a:cubicBezTo>
                <a:cubicBezTo>
                  <a:pt x="2967200" y="737385"/>
                  <a:pt x="2932343" y="794587"/>
                  <a:pt x="2967487" y="741872"/>
                </a:cubicBezTo>
                <a:cubicBezTo>
                  <a:pt x="2988807" y="677914"/>
                  <a:pt x="2976607" y="706380"/>
                  <a:pt x="3001992" y="655608"/>
                </a:cubicBezTo>
                <a:cubicBezTo>
                  <a:pt x="3006622" y="632461"/>
                  <a:pt x="3015365" y="579478"/>
                  <a:pt x="3027872" y="560717"/>
                </a:cubicBezTo>
                <a:lnTo>
                  <a:pt x="3079630" y="483080"/>
                </a:lnTo>
                <a:lnTo>
                  <a:pt x="3096883" y="457200"/>
                </a:lnTo>
                <a:cubicBezTo>
                  <a:pt x="3102634" y="448574"/>
                  <a:pt x="3110286" y="440947"/>
                  <a:pt x="3114136" y="431321"/>
                </a:cubicBezTo>
                <a:cubicBezTo>
                  <a:pt x="3119887" y="416944"/>
                  <a:pt x="3126097" y="402742"/>
                  <a:pt x="3131389" y="388189"/>
                </a:cubicBezTo>
                <a:cubicBezTo>
                  <a:pt x="3137604" y="371098"/>
                  <a:pt x="3141888" y="353316"/>
                  <a:pt x="3148642" y="336431"/>
                </a:cubicBezTo>
                <a:cubicBezTo>
                  <a:pt x="3154393" y="322053"/>
                  <a:pt x="3160457" y="307797"/>
                  <a:pt x="3165894" y="293298"/>
                </a:cubicBezTo>
                <a:cubicBezTo>
                  <a:pt x="3169087" y="284784"/>
                  <a:pt x="3170454" y="275552"/>
                  <a:pt x="3174521" y="267419"/>
                </a:cubicBezTo>
                <a:cubicBezTo>
                  <a:pt x="3192596" y="231271"/>
                  <a:pt x="3188077" y="248934"/>
                  <a:pt x="3217653" y="224287"/>
                </a:cubicBezTo>
                <a:cubicBezTo>
                  <a:pt x="3258890" y="189923"/>
                  <a:pt x="3229943" y="209540"/>
                  <a:pt x="3260785" y="172529"/>
                </a:cubicBezTo>
                <a:cubicBezTo>
                  <a:pt x="3268595" y="163157"/>
                  <a:pt x="3278854" y="156021"/>
                  <a:pt x="3286664" y="146649"/>
                </a:cubicBezTo>
                <a:cubicBezTo>
                  <a:pt x="3356489" y="62859"/>
                  <a:pt x="3248470" y="175806"/>
                  <a:pt x="3329796" y="103517"/>
                </a:cubicBezTo>
                <a:cubicBezTo>
                  <a:pt x="3348032" y="87307"/>
                  <a:pt x="3358408" y="59475"/>
                  <a:pt x="3381555" y="51759"/>
                </a:cubicBezTo>
                <a:cubicBezTo>
                  <a:pt x="3390181" y="48883"/>
                  <a:pt x="3398558" y="45105"/>
                  <a:pt x="3407434" y="43132"/>
                </a:cubicBezTo>
                <a:cubicBezTo>
                  <a:pt x="3424508" y="39338"/>
                  <a:pt x="3441983" y="37635"/>
                  <a:pt x="3459192" y="34506"/>
                </a:cubicBezTo>
                <a:cubicBezTo>
                  <a:pt x="3473618" y="31883"/>
                  <a:pt x="3487947" y="28755"/>
                  <a:pt x="3502325" y="25880"/>
                </a:cubicBezTo>
                <a:cubicBezTo>
                  <a:pt x="3531588" y="6371"/>
                  <a:pt x="3520873" y="15958"/>
                  <a:pt x="3536830" y="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p:cNvCxnSpPr/>
          <p:nvPr/>
        </p:nvCxnSpPr>
        <p:spPr>
          <a:xfrm flipV="1">
            <a:off x="3142800" y="3528000"/>
            <a:ext cx="0" cy="1525994"/>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1406106" y="2069875"/>
            <a:ext cx="3485071" cy="2976578"/>
          </a:xfrm>
          <a:custGeom>
            <a:avLst/>
            <a:gdLst>
              <a:gd name="connsiteX0" fmla="*/ 0 w 3485071"/>
              <a:gd name="connsiteY0" fmla="*/ 2976578 h 2976578"/>
              <a:gd name="connsiteX1" fmla="*/ 43132 w 3485071"/>
              <a:gd name="connsiteY1" fmla="*/ 2967951 h 2976578"/>
              <a:gd name="connsiteX2" fmla="*/ 94890 w 3485071"/>
              <a:gd name="connsiteY2" fmla="*/ 2950699 h 2976578"/>
              <a:gd name="connsiteX3" fmla="*/ 155275 w 3485071"/>
              <a:gd name="connsiteY3" fmla="*/ 2907567 h 2976578"/>
              <a:gd name="connsiteX4" fmla="*/ 181154 w 3485071"/>
              <a:gd name="connsiteY4" fmla="*/ 2890314 h 2976578"/>
              <a:gd name="connsiteX5" fmla="*/ 232913 w 3485071"/>
              <a:gd name="connsiteY5" fmla="*/ 2847182 h 2976578"/>
              <a:gd name="connsiteX6" fmla="*/ 258792 w 3485071"/>
              <a:gd name="connsiteY6" fmla="*/ 2821302 h 2976578"/>
              <a:gd name="connsiteX7" fmla="*/ 310551 w 3485071"/>
              <a:gd name="connsiteY7" fmla="*/ 2786797 h 2976578"/>
              <a:gd name="connsiteX8" fmla="*/ 319177 w 3485071"/>
              <a:gd name="connsiteY8" fmla="*/ 2743665 h 2976578"/>
              <a:gd name="connsiteX9" fmla="*/ 370936 w 3485071"/>
              <a:gd name="connsiteY9" fmla="*/ 2666027 h 2976578"/>
              <a:gd name="connsiteX10" fmla="*/ 405441 w 3485071"/>
              <a:gd name="connsiteY10" fmla="*/ 2605642 h 2976578"/>
              <a:gd name="connsiteX11" fmla="*/ 448573 w 3485071"/>
              <a:gd name="connsiteY11" fmla="*/ 2545257 h 2976578"/>
              <a:gd name="connsiteX12" fmla="*/ 483079 w 3485071"/>
              <a:gd name="connsiteY12" fmla="*/ 2510751 h 2976578"/>
              <a:gd name="connsiteX13" fmla="*/ 526211 w 3485071"/>
              <a:gd name="connsiteY13" fmla="*/ 2450367 h 2976578"/>
              <a:gd name="connsiteX14" fmla="*/ 586596 w 3485071"/>
              <a:gd name="connsiteY14" fmla="*/ 2372729 h 2976578"/>
              <a:gd name="connsiteX15" fmla="*/ 595222 w 3485071"/>
              <a:gd name="connsiteY15" fmla="*/ 2346850 h 2976578"/>
              <a:gd name="connsiteX16" fmla="*/ 638354 w 3485071"/>
              <a:gd name="connsiteY16" fmla="*/ 2303717 h 2976578"/>
              <a:gd name="connsiteX17" fmla="*/ 664234 w 3485071"/>
              <a:gd name="connsiteY17" fmla="*/ 2208827 h 2976578"/>
              <a:gd name="connsiteX18" fmla="*/ 681486 w 3485071"/>
              <a:gd name="connsiteY18" fmla="*/ 2182948 h 2976578"/>
              <a:gd name="connsiteX19" fmla="*/ 724619 w 3485071"/>
              <a:gd name="connsiteY19" fmla="*/ 2113936 h 2976578"/>
              <a:gd name="connsiteX20" fmla="*/ 741871 w 3485071"/>
              <a:gd name="connsiteY20" fmla="*/ 2053551 h 2976578"/>
              <a:gd name="connsiteX21" fmla="*/ 759124 w 3485071"/>
              <a:gd name="connsiteY21" fmla="*/ 2027672 h 2976578"/>
              <a:gd name="connsiteX22" fmla="*/ 793630 w 3485071"/>
              <a:gd name="connsiteY22" fmla="*/ 1967287 h 2976578"/>
              <a:gd name="connsiteX23" fmla="*/ 802256 w 3485071"/>
              <a:gd name="connsiteY23" fmla="*/ 1932782 h 2976578"/>
              <a:gd name="connsiteX24" fmla="*/ 836762 w 3485071"/>
              <a:gd name="connsiteY24" fmla="*/ 1881023 h 2976578"/>
              <a:gd name="connsiteX25" fmla="*/ 862641 w 3485071"/>
              <a:gd name="connsiteY25" fmla="*/ 1829265 h 2976578"/>
              <a:gd name="connsiteX26" fmla="*/ 871268 w 3485071"/>
              <a:gd name="connsiteY26" fmla="*/ 1803385 h 2976578"/>
              <a:gd name="connsiteX27" fmla="*/ 923026 w 3485071"/>
              <a:gd name="connsiteY27" fmla="*/ 1708495 h 2976578"/>
              <a:gd name="connsiteX28" fmla="*/ 931652 w 3485071"/>
              <a:gd name="connsiteY28" fmla="*/ 1673989 h 2976578"/>
              <a:gd name="connsiteX29" fmla="*/ 966158 w 3485071"/>
              <a:gd name="connsiteY29" fmla="*/ 1613604 h 2976578"/>
              <a:gd name="connsiteX30" fmla="*/ 974785 w 3485071"/>
              <a:gd name="connsiteY30" fmla="*/ 1587725 h 2976578"/>
              <a:gd name="connsiteX31" fmla="*/ 1000664 w 3485071"/>
              <a:gd name="connsiteY31" fmla="*/ 1553219 h 2976578"/>
              <a:gd name="connsiteX32" fmla="*/ 1017917 w 3485071"/>
              <a:gd name="connsiteY32" fmla="*/ 1527340 h 2976578"/>
              <a:gd name="connsiteX33" fmla="*/ 1035169 w 3485071"/>
              <a:gd name="connsiteY33" fmla="*/ 1449702 h 2976578"/>
              <a:gd name="connsiteX34" fmla="*/ 1052422 w 3485071"/>
              <a:gd name="connsiteY34" fmla="*/ 1397944 h 2976578"/>
              <a:gd name="connsiteX35" fmla="*/ 1069675 w 3485071"/>
              <a:gd name="connsiteY35" fmla="*/ 1346185 h 2976578"/>
              <a:gd name="connsiteX36" fmla="*/ 1078302 w 3485071"/>
              <a:gd name="connsiteY36" fmla="*/ 1320306 h 2976578"/>
              <a:gd name="connsiteX37" fmla="*/ 1095554 w 3485071"/>
              <a:gd name="connsiteY37" fmla="*/ 1294427 h 2976578"/>
              <a:gd name="connsiteX38" fmla="*/ 1104181 w 3485071"/>
              <a:gd name="connsiteY38" fmla="*/ 1268548 h 2976578"/>
              <a:gd name="connsiteX39" fmla="*/ 1130060 w 3485071"/>
              <a:gd name="connsiteY39" fmla="*/ 1242668 h 2976578"/>
              <a:gd name="connsiteX40" fmla="*/ 1147313 w 3485071"/>
              <a:gd name="connsiteY40" fmla="*/ 1216789 h 2976578"/>
              <a:gd name="connsiteX41" fmla="*/ 1181819 w 3485071"/>
              <a:gd name="connsiteY41" fmla="*/ 1182283 h 2976578"/>
              <a:gd name="connsiteX42" fmla="*/ 1224951 w 3485071"/>
              <a:gd name="connsiteY42" fmla="*/ 1121899 h 2976578"/>
              <a:gd name="connsiteX43" fmla="*/ 1285336 w 3485071"/>
              <a:gd name="connsiteY43" fmla="*/ 1070140 h 2976578"/>
              <a:gd name="connsiteX44" fmla="*/ 1319841 w 3485071"/>
              <a:gd name="connsiteY44" fmla="*/ 1018382 h 2976578"/>
              <a:gd name="connsiteX45" fmla="*/ 1345720 w 3485071"/>
              <a:gd name="connsiteY45" fmla="*/ 992502 h 2976578"/>
              <a:gd name="connsiteX46" fmla="*/ 1388852 w 3485071"/>
              <a:gd name="connsiteY46" fmla="*/ 940744 h 2976578"/>
              <a:gd name="connsiteX47" fmla="*/ 1406105 w 3485071"/>
              <a:gd name="connsiteY47" fmla="*/ 914865 h 2976578"/>
              <a:gd name="connsiteX48" fmla="*/ 1457864 w 3485071"/>
              <a:gd name="connsiteY48" fmla="*/ 888985 h 2976578"/>
              <a:gd name="connsiteX49" fmla="*/ 1483743 w 3485071"/>
              <a:gd name="connsiteY49" fmla="*/ 871733 h 2976578"/>
              <a:gd name="connsiteX50" fmla="*/ 1526875 w 3485071"/>
              <a:gd name="connsiteY50" fmla="*/ 828600 h 2976578"/>
              <a:gd name="connsiteX51" fmla="*/ 1544128 w 3485071"/>
              <a:gd name="connsiteY51" fmla="*/ 802721 h 2976578"/>
              <a:gd name="connsiteX52" fmla="*/ 1595886 w 3485071"/>
              <a:gd name="connsiteY52" fmla="*/ 785468 h 2976578"/>
              <a:gd name="connsiteX53" fmla="*/ 1621766 w 3485071"/>
              <a:gd name="connsiteY53" fmla="*/ 776842 h 2976578"/>
              <a:gd name="connsiteX54" fmla="*/ 1725283 w 3485071"/>
              <a:gd name="connsiteY54" fmla="*/ 725083 h 2976578"/>
              <a:gd name="connsiteX55" fmla="*/ 1751162 w 3485071"/>
              <a:gd name="connsiteY55" fmla="*/ 716457 h 2976578"/>
              <a:gd name="connsiteX56" fmla="*/ 2070339 w 3485071"/>
              <a:gd name="connsiteY56" fmla="*/ 690578 h 2976578"/>
              <a:gd name="connsiteX57" fmla="*/ 2303252 w 3485071"/>
              <a:gd name="connsiteY57" fmla="*/ 673325 h 2976578"/>
              <a:gd name="connsiteX58" fmla="*/ 2380890 w 3485071"/>
              <a:gd name="connsiteY58" fmla="*/ 647446 h 2976578"/>
              <a:gd name="connsiteX59" fmla="*/ 2415396 w 3485071"/>
              <a:gd name="connsiteY59" fmla="*/ 638819 h 2976578"/>
              <a:gd name="connsiteX60" fmla="*/ 2441275 w 3485071"/>
              <a:gd name="connsiteY60" fmla="*/ 630193 h 2976578"/>
              <a:gd name="connsiteX61" fmla="*/ 2475781 w 3485071"/>
              <a:gd name="connsiteY61" fmla="*/ 621567 h 2976578"/>
              <a:gd name="connsiteX62" fmla="*/ 2536166 w 3485071"/>
              <a:gd name="connsiteY62" fmla="*/ 604314 h 2976578"/>
              <a:gd name="connsiteX63" fmla="*/ 2639683 w 3485071"/>
              <a:gd name="connsiteY63" fmla="*/ 595687 h 2976578"/>
              <a:gd name="connsiteX64" fmla="*/ 2725947 w 3485071"/>
              <a:gd name="connsiteY64" fmla="*/ 569808 h 2976578"/>
              <a:gd name="connsiteX65" fmla="*/ 2751826 w 3485071"/>
              <a:gd name="connsiteY65" fmla="*/ 561182 h 2976578"/>
              <a:gd name="connsiteX66" fmla="*/ 2769079 w 3485071"/>
              <a:gd name="connsiteY66" fmla="*/ 535302 h 2976578"/>
              <a:gd name="connsiteX67" fmla="*/ 2794958 w 3485071"/>
              <a:gd name="connsiteY67" fmla="*/ 526676 h 2976578"/>
              <a:gd name="connsiteX68" fmla="*/ 2829464 w 3485071"/>
              <a:gd name="connsiteY68" fmla="*/ 500797 h 2976578"/>
              <a:gd name="connsiteX69" fmla="*/ 2872596 w 3485071"/>
              <a:gd name="connsiteY69" fmla="*/ 457665 h 2976578"/>
              <a:gd name="connsiteX70" fmla="*/ 2907102 w 3485071"/>
              <a:gd name="connsiteY70" fmla="*/ 405906 h 2976578"/>
              <a:gd name="connsiteX71" fmla="*/ 2958860 w 3485071"/>
              <a:gd name="connsiteY71" fmla="*/ 362774 h 2976578"/>
              <a:gd name="connsiteX72" fmla="*/ 2993366 w 3485071"/>
              <a:gd name="connsiteY72" fmla="*/ 311016 h 2976578"/>
              <a:gd name="connsiteX73" fmla="*/ 3036498 w 3485071"/>
              <a:gd name="connsiteY73" fmla="*/ 250631 h 2976578"/>
              <a:gd name="connsiteX74" fmla="*/ 3071003 w 3485071"/>
              <a:gd name="connsiteY74" fmla="*/ 190246 h 2976578"/>
              <a:gd name="connsiteX75" fmla="*/ 3096883 w 3485071"/>
              <a:gd name="connsiteY75" fmla="*/ 164367 h 2976578"/>
              <a:gd name="connsiteX76" fmla="*/ 3105509 w 3485071"/>
              <a:gd name="connsiteY76" fmla="*/ 138487 h 2976578"/>
              <a:gd name="connsiteX77" fmla="*/ 3157268 w 3485071"/>
              <a:gd name="connsiteY77" fmla="*/ 103982 h 2976578"/>
              <a:gd name="connsiteX78" fmla="*/ 3183147 w 3485071"/>
              <a:gd name="connsiteY78" fmla="*/ 86729 h 2976578"/>
              <a:gd name="connsiteX79" fmla="*/ 3209026 w 3485071"/>
              <a:gd name="connsiteY79" fmla="*/ 69476 h 2976578"/>
              <a:gd name="connsiteX80" fmla="*/ 3234905 w 3485071"/>
              <a:gd name="connsiteY80" fmla="*/ 60850 h 2976578"/>
              <a:gd name="connsiteX81" fmla="*/ 3312543 w 3485071"/>
              <a:gd name="connsiteY81" fmla="*/ 17717 h 2976578"/>
              <a:gd name="connsiteX82" fmla="*/ 3407434 w 3485071"/>
              <a:gd name="connsiteY82" fmla="*/ 9091 h 2976578"/>
              <a:gd name="connsiteX83" fmla="*/ 3485071 w 3485071"/>
              <a:gd name="connsiteY83" fmla="*/ 465 h 297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485071" h="2976578">
                <a:moveTo>
                  <a:pt x="0" y="2976578"/>
                </a:moveTo>
                <a:cubicBezTo>
                  <a:pt x="14377" y="2973702"/>
                  <a:pt x="28987" y="2971809"/>
                  <a:pt x="43132" y="2967951"/>
                </a:cubicBezTo>
                <a:cubicBezTo>
                  <a:pt x="60677" y="2963166"/>
                  <a:pt x="94890" y="2950699"/>
                  <a:pt x="94890" y="2950699"/>
                </a:cubicBezTo>
                <a:cubicBezTo>
                  <a:pt x="155879" y="2910039"/>
                  <a:pt x="80375" y="2961067"/>
                  <a:pt x="155275" y="2907567"/>
                </a:cubicBezTo>
                <a:cubicBezTo>
                  <a:pt x="163711" y="2901541"/>
                  <a:pt x="172528" y="2896065"/>
                  <a:pt x="181154" y="2890314"/>
                </a:cubicBezTo>
                <a:cubicBezTo>
                  <a:pt x="215167" y="2839293"/>
                  <a:pt x="177193" y="2886982"/>
                  <a:pt x="232913" y="2847182"/>
                </a:cubicBezTo>
                <a:cubicBezTo>
                  <a:pt x="242840" y="2840091"/>
                  <a:pt x="249162" y="2828792"/>
                  <a:pt x="258792" y="2821302"/>
                </a:cubicBezTo>
                <a:cubicBezTo>
                  <a:pt x="275159" y="2808572"/>
                  <a:pt x="310551" y="2786797"/>
                  <a:pt x="310551" y="2786797"/>
                </a:cubicBezTo>
                <a:cubicBezTo>
                  <a:pt x="313426" y="2772420"/>
                  <a:pt x="313110" y="2757013"/>
                  <a:pt x="319177" y="2743665"/>
                </a:cubicBezTo>
                <a:cubicBezTo>
                  <a:pt x="319180" y="2743659"/>
                  <a:pt x="362308" y="2678970"/>
                  <a:pt x="370936" y="2666027"/>
                </a:cubicBezTo>
                <a:cubicBezTo>
                  <a:pt x="412967" y="2602980"/>
                  <a:pt x="361664" y="2682252"/>
                  <a:pt x="405441" y="2605642"/>
                </a:cubicBezTo>
                <a:cubicBezTo>
                  <a:pt x="413017" y="2592383"/>
                  <a:pt x="440952" y="2553966"/>
                  <a:pt x="448573" y="2545257"/>
                </a:cubicBezTo>
                <a:cubicBezTo>
                  <a:pt x="459284" y="2533015"/>
                  <a:pt x="471577" y="2522253"/>
                  <a:pt x="483079" y="2510751"/>
                </a:cubicBezTo>
                <a:cubicBezTo>
                  <a:pt x="500118" y="2459633"/>
                  <a:pt x="479427" y="2508846"/>
                  <a:pt x="526211" y="2450367"/>
                </a:cubicBezTo>
                <a:cubicBezTo>
                  <a:pt x="608762" y="2347180"/>
                  <a:pt x="521769" y="2437556"/>
                  <a:pt x="586596" y="2372729"/>
                </a:cubicBezTo>
                <a:cubicBezTo>
                  <a:pt x="589471" y="2364103"/>
                  <a:pt x="589542" y="2353950"/>
                  <a:pt x="595222" y="2346850"/>
                </a:cubicBezTo>
                <a:cubicBezTo>
                  <a:pt x="632606" y="2300120"/>
                  <a:pt x="612474" y="2361949"/>
                  <a:pt x="638354" y="2303717"/>
                </a:cubicBezTo>
                <a:cubicBezTo>
                  <a:pt x="705536" y="2152555"/>
                  <a:pt x="615524" y="2338720"/>
                  <a:pt x="664234" y="2208827"/>
                </a:cubicBezTo>
                <a:cubicBezTo>
                  <a:pt x="667874" y="2199120"/>
                  <a:pt x="675920" y="2191695"/>
                  <a:pt x="681486" y="2182948"/>
                </a:cubicBezTo>
                <a:cubicBezTo>
                  <a:pt x="696050" y="2160062"/>
                  <a:pt x="724619" y="2113936"/>
                  <a:pt x="724619" y="2113936"/>
                </a:cubicBezTo>
                <a:cubicBezTo>
                  <a:pt x="727382" y="2102883"/>
                  <a:pt x="735685" y="2065924"/>
                  <a:pt x="741871" y="2053551"/>
                </a:cubicBezTo>
                <a:cubicBezTo>
                  <a:pt x="746507" y="2044278"/>
                  <a:pt x="753980" y="2036674"/>
                  <a:pt x="759124" y="2027672"/>
                </a:cubicBezTo>
                <a:cubicBezTo>
                  <a:pt x="802909" y="1951051"/>
                  <a:pt x="751591" y="2030346"/>
                  <a:pt x="793630" y="1967287"/>
                </a:cubicBezTo>
                <a:cubicBezTo>
                  <a:pt x="796505" y="1955785"/>
                  <a:pt x="796954" y="1943386"/>
                  <a:pt x="802256" y="1932782"/>
                </a:cubicBezTo>
                <a:cubicBezTo>
                  <a:pt x="811529" y="1914236"/>
                  <a:pt x="836762" y="1881023"/>
                  <a:pt x="836762" y="1881023"/>
                </a:cubicBezTo>
                <a:cubicBezTo>
                  <a:pt x="858442" y="1815979"/>
                  <a:pt x="829198" y="1896151"/>
                  <a:pt x="862641" y="1829265"/>
                </a:cubicBezTo>
                <a:cubicBezTo>
                  <a:pt x="866708" y="1821132"/>
                  <a:pt x="867505" y="1811663"/>
                  <a:pt x="871268" y="1803385"/>
                </a:cubicBezTo>
                <a:cubicBezTo>
                  <a:pt x="899228" y="1741873"/>
                  <a:pt x="896014" y="1749012"/>
                  <a:pt x="923026" y="1708495"/>
                </a:cubicBezTo>
                <a:cubicBezTo>
                  <a:pt x="925901" y="1696993"/>
                  <a:pt x="927489" y="1685090"/>
                  <a:pt x="931652" y="1673989"/>
                </a:cubicBezTo>
                <a:cubicBezTo>
                  <a:pt x="954334" y="1613503"/>
                  <a:pt x="941133" y="1663652"/>
                  <a:pt x="966158" y="1613604"/>
                </a:cubicBezTo>
                <a:cubicBezTo>
                  <a:pt x="970225" y="1605471"/>
                  <a:pt x="970274" y="1595620"/>
                  <a:pt x="974785" y="1587725"/>
                </a:cubicBezTo>
                <a:cubicBezTo>
                  <a:pt x="981918" y="1575242"/>
                  <a:pt x="992307" y="1564918"/>
                  <a:pt x="1000664" y="1553219"/>
                </a:cubicBezTo>
                <a:cubicBezTo>
                  <a:pt x="1006690" y="1544783"/>
                  <a:pt x="1012166" y="1535966"/>
                  <a:pt x="1017917" y="1527340"/>
                </a:cubicBezTo>
                <a:cubicBezTo>
                  <a:pt x="1042599" y="1453290"/>
                  <a:pt x="1004802" y="1571171"/>
                  <a:pt x="1035169" y="1449702"/>
                </a:cubicBezTo>
                <a:cubicBezTo>
                  <a:pt x="1039580" y="1432059"/>
                  <a:pt x="1046671" y="1415197"/>
                  <a:pt x="1052422" y="1397944"/>
                </a:cubicBezTo>
                <a:lnTo>
                  <a:pt x="1069675" y="1346185"/>
                </a:lnTo>
                <a:cubicBezTo>
                  <a:pt x="1072550" y="1337559"/>
                  <a:pt x="1073258" y="1327872"/>
                  <a:pt x="1078302" y="1320306"/>
                </a:cubicBezTo>
                <a:cubicBezTo>
                  <a:pt x="1084053" y="1311680"/>
                  <a:pt x="1090918" y="1303700"/>
                  <a:pt x="1095554" y="1294427"/>
                </a:cubicBezTo>
                <a:cubicBezTo>
                  <a:pt x="1099621" y="1286294"/>
                  <a:pt x="1099137" y="1276114"/>
                  <a:pt x="1104181" y="1268548"/>
                </a:cubicBezTo>
                <a:cubicBezTo>
                  <a:pt x="1110948" y="1258397"/>
                  <a:pt x="1122250" y="1252040"/>
                  <a:pt x="1130060" y="1242668"/>
                </a:cubicBezTo>
                <a:cubicBezTo>
                  <a:pt x="1136697" y="1234703"/>
                  <a:pt x="1140566" y="1224661"/>
                  <a:pt x="1147313" y="1216789"/>
                </a:cubicBezTo>
                <a:cubicBezTo>
                  <a:pt x="1157899" y="1204439"/>
                  <a:pt x="1171233" y="1194633"/>
                  <a:pt x="1181819" y="1182283"/>
                </a:cubicBezTo>
                <a:cubicBezTo>
                  <a:pt x="1211220" y="1147982"/>
                  <a:pt x="1187062" y="1159788"/>
                  <a:pt x="1224951" y="1121899"/>
                </a:cubicBezTo>
                <a:cubicBezTo>
                  <a:pt x="1265457" y="1081393"/>
                  <a:pt x="1252479" y="1112384"/>
                  <a:pt x="1285336" y="1070140"/>
                </a:cubicBezTo>
                <a:cubicBezTo>
                  <a:pt x="1298066" y="1053773"/>
                  <a:pt x="1305179" y="1033044"/>
                  <a:pt x="1319841" y="1018382"/>
                </a:cubicBezTo>
                <a:cubicBezTo>
                  <a:pt x="1328467" y="1009755"/>
                  <a:pt x="1338629" y="1002429"/>
                  <a:pt x="1345720" y="992502"/>
                </a:cubicBezTo>
                <a:cubicBezTo>
                  <a:pt x="1385518" y="936785"/>
                  <a:pt x="1337835" y="974756"/>
                  <a:pt x="1388852" y="940744"/>
                </a:cubicBezTo>
                <a:cubicBezTo>
                  <a:pt x="1394603" y="932118"/>
                  <a:pt x="1398774" y="922196"/>
                  <a:pt x="1406105" y="914865"/>
                </a:cubicBezTo>
                <a:cubicBezTo>
                  <a:pt x="1430826" y="890145"/>
                  <a:pt x="1429801" y="903016"/>
                  <a:pt x="1457864" y="888985"/>
                </a:cubicBezTo>
                <a:cubicBezTo>
                  <a:pt x="1467137" y="884349"/>
                  <a:pt x="1475117" y="877484"/>
                  <a:pt x="1483743" y="871733"/>
                </a:cubicBezTo>
                <a:cubicBezTo>
                  <a:pt x="1529749" y="802723"/>
                  <a:pt x="1469368" y="886107"/>
                  <a:pt x="1526875" y="828600"/>
                </a:cubicBezTo>
                <a:cubicBezTo>
                  <a:pt x="1534206" y="821269"/>
                  <a:pt x="1535336" y="808216"/>
                  <a:pt x="1544128" y="802721"/>
                </a:cubicBezTo>
                <a:cubicBezTo>
                  <a:pt x="1559550" y="793082"/>
                  <a:pt x="1578633" y="791219"/>
                  <a:pt x="1595886" y="785468"/>
                </a:cubicBezTo>
                <a:lnTo>
                  <a:pt x="1621766" y="776842"/>
                </a:lnTo>
                <a:cubicBezTo>
                  <a:pt x="1688655" y="732249"/>
                  <a:pt x="1653854" y="748892"/>
                  <a:pt x="1725283" y="725083"/>
                </a:cubicBezTo>
                <a:lnTo>
                  <a:pt x="1751162" y="716457"/>
                </a:lnTo>
                <a:cubicBezTo>
                  <a:pt x="1859009" y="644558"/>
                  <a:pt x="1761144" y="703198"/>
                  <a:pt x="2070339" y="690578"/>
                </a:cubicBezTo>
                <a:cubicBezTo>
                  <a:pt x="2134583" y="687956"/>
                  <a:pt x="2236516" y="678886"/>
                  <a:pt x="2303252" y="673325"/>
                </a:cubicBezTo>
                <a:cubicBezTo>
                  <a:pt x="2397772" y="654422"/>
                  <a:pt x="2299262" y="678058"/>
                  <a:pt x="2380890" y="647446"/>
                </a:cubicBezTo>
                <a:cubicBezTo>
                  <a:pt x="2391991" y="643283"/>
                  <a:pt x="2403996" y="642076"/>
                  <a:pt x="2415396" y="638819"/>
                </a:cubicBezTo>
                <a:cubicBezTo>
                  <a:pt x="2424139" y="636321"/>
                  <a:pt x="2432532" y="632691"/>
                  <a:pt x="2441275" y="630193"/>
                </a:cubicBezTo>
                <a:cubicBezTo>
                  <a:pt x="2452675" y="626936"/>
                  <a:pt x="2464381" y="624824"/>
                  <a:pt x="2475781" y="621567"/>
                </a:cubicBezTo>
                <a:cubicBezTo>
                  <a:pt x="2498071" y="615198"/>
                  <a:pt x="2512183" y="607312"/>
                  <a:pt x="2536166" y="604314"/>
                </a:cubicBezTo>
                <a:cubicBezTo>
                  <a:pt x="2570524" y="600019"/>
                  <a:pt x="2605177" y="598563"/>
                  <a:pt x="2639683" y="595687"/>
                </a:cubicBezTo>
                <a:cubicBezTo>
                  <a:pt x="2691833" y="582650"/>
                  <a:pt x="2662938" y="590811"/>
                  <a:pt x="2725947" y="569808"/>
                </a:cubicBezTo>
                <a:lnTo>
                  <a:pt x="2751826" y="561182"/>
                </a:lnTo>
                <a:cubicBezTo>
                  <a:pt x="2757577" y="552555"/>
                  <a:pt x="2760983" y="541779"/>
                  <a:pt x="2769079" y="535302"/>
                </a:cubicBezTo>
                <a:cubicBezTo>
                  <a:pt x="2776179" y="529622"/>
                  <a:pt x="2787063" y="531187"/>
                  <a:pt x="2794958" y="526676"/>
                </a:cubicBezTo>
                <a:cubicBezTo>
                  <a:pt x="2807441" y="519543"/>
                  <a:pt x="2817962" y="509423"/>
                  <a:pt x="2829464" y="500797"/>
                </a:cubicBezTo>
                <a:cubicBezTo>
                  <a:pt x="2898475" y="397279"/>
                  <a:pt x="2792086" y="549676"/>
                  <a:pt x="2872596" y="457665"/>
                </a:cubicBezTo>
                <a:cubicBezTo>
                  <a:pt x="2886250" y="442060"/>
                  <a:pt x="2889849" y="417408"/>
                  <a:pt x="2907102" y="405906"/>
                </a:cubicBezTo>
                <a:cubicBezTo>
                  <a:pt x="2930105" y="390570"/>
                  <a:pt x="2940978" y="385765"/>
                  <a:pt x="2958860" y="362774"/>
                </a:cubicBezTo>
                <a:cubicBezTo>
                  <a:pt x="2971590" y="346407"/>
                  <a:pt x="2980925" y="327604"/>
                  <a:pt x="2993366" y="311016"/>
                </a:cubicBezTo>
                <a:cubicBezTo>
                  <a:pt x="3004471" y="296209"/>
                  <a:pt x="3026409" y="268287"/>
                  <a:pt x="3036498" y="250631"/>
                </a:cubicBezTo>
                <a:cubicBezTo>
                  <a:pt x="3051836" y="223790"/>
                  <a:pt x="3051900" y="213169"/>
                  <a:pt x="3071003" y="190246"/>
                </a:cubicBezTo>
                <a:cubicBezTo>
                  <a:pt x="3078813" y="180874"/>
                  <a:pt x="3088256" y="172993"/>
                  <a:pt x="3096883" y="164367"/>
                </a:cubicBezTo>
                <a:cubicBezTo>
                  <a:pt x="3099758" y="155740"/>
                  <a:pt x="3099079" y="144917"/>
                  <a:pt x="3105509" y="138487"/>
                </a:cubicBezTo>
                <a:cubicBezTo>
                  <a:pt x="3120171" y="123825"/>
                  <a:pt x="3140015" y="115484"/>
                  <a:pt x="3157268" y="103982"/>
                </a:cubicBezTo>
                <a:lnTo>
                  <a:pt x="3183147" y="86729"/>
                </a:lnTo>
                <a:cubicBezTo>
                  <a:pt x="3191773" y="80978"/>
                  <a:pt x="3199190" y="72754"/>
                  <a:pt x="3209026" y="69476"/>
                </a:cubicBezTo>
                <a:lnTo>
                  <a:pt x="3234905" y="60850"/>
                </a:lnTo>
                <a:cubicBezTo>
                  <a:pt x="3256453" y="46484"/>
                  <a:pt x="3283559" y="21858"/>
                  <a:pt x="3312543" y="17717"/>
                </a:cubicBezTo>
                <a:cubicBezTo>
                  <a:pt x="3343985" y="13225"/>
                  <a:pt x="3375804" y="11966"/>
                  <a:pt x="3407434" y="9091"/>
                </a:cubicBezTo>
                <a:cubicBezTo>
                  <a:pt x="3455887" y="-3022"/>
                  <a:pt x="3430083" y="465"/>
                  <a:pt x="3485071" y="465"/>
                </a:cubicBezTo>
              </a:path>
            </a:pathLst>
          </a:custGeom>
          <a:noFill/>
          <a:ln w="19050">
            <a:solidFill>
              <a:srgbClr val="374A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Connector 16"/>
          <p:cNvCxnSpPr/>
          <p:nvPr/>
        </p:nvCxnSpPr>
        <p:spPr>
          <a:xfrm>
            <a:off x="1324800" y="3535200"/>
            <a:ext cx="1828800"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24800" y="2779200"/>
            <a:ext cx="1828800" cy="0"/>
          </a:xfrm>
          <a:prstGeom prst="line">
            <a:avLst/>
          </a:prstGeom>
          <a:ln w="19050">
            <a:solidFill>
              <a:srgbClr val="374A92"/>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3140015" y="2779200"/>
            <a:ext cx="2785" cy="2274794"/>
          </a:xfrm>
          <a:prstGeom prst="line">
            <a:avLst/>
          </a:prstGeom>
          <a:ln w="19050">
            <a:solidFill>
              <a:srgbClr val="374A9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10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1000"/>
                                        <p:tgtEl>
                                          <p:spTgt spid="22"/>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par>
                                <p:cTn id="12" presetID="22" presetClass="entr" presetSubtype="4"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1000"/>
                                        <p:tgtEl>
                                          <p:spTgt spid="26"/>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9" grpId="0" animBg="1"/>
      <p:bldP spid="22" grpId="0" animBg="1"/>
      <p:bldP spid="22" grpId="1" animBg="1"/>
      <p:bldP spid="26" grpId="0" animBg="1"/>
      <p:bldP spid="2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4806" y="3848708"/>
            <a:ext cx="4019218" cy="3010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No. of successes for each rainfall event</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006" y="1830017"/>
            <a:ext cx="5295600" cy="3732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9"/>
          <p:cNvSpPr>
            <a:spLocks noGrp="1"/>
          </p:cNvSpPr>
          <p:nvPr>
            <p:ph idx="1"/>
          </p:nvPr>
        </p:nvSpPr>
        <p:spPr>
          <a:xfrm>
            <a:off x="6552406" y="1600573"/>
            <a:ext cx="5028486" cy="4527011"/>
          </a:xfrm>
        </p:spPr>
        <p:txBody>
          <a:bodyPr>
            <a:normAutofit/>
          </a:bodyPr>
          <a:lstStyle/>
          <a:p>
            <a:pPr marL="0" indent="0">
              <a:buNone/>
            </a:pPr>
            <a:r>
              <a:rPr lang="en-US" sz="2800" dirty="0" smtClean="0">
                <a:solidFill>
                  <a:schemeClr val="accent1"/>
                </a:solidFill>
              </a:rPr>
              <a:t>Many solutions underperformed in intense events</a:t>
            </a:r>
          </a:p>
          <a:p>
            <a:endParaRPr lang="en-US" sz="2800" dirty="0" smtClean="0">
              <a:solidFill>
                <a:schemeClr val="accent1"/>
              </a:solidFill>
            </a:endParaRPr>
          </a:p>
          <a:p>
            <a:pPr marL="0" indent="0">
              <a:buNone/>
            </a:pPr>
            <a:r>
              <a:rPr lang="en-US" sz="2800" dirty="0" smtClean="0">
                <a:solidFill>
                  <a:schemeClr val="accent1"/>
                </a:solidFill>
              </a:rPr>
              <a:t>All solutions underperformed in small events</a:t>
            </a:r>
          </a:p>
        </p:txBody>
      </p:sp>
    </p:spTree>
    <p:extLst>
      <p:ext uri="{BB962C8B-B14F-4D97-AF65-F5344CB8AC3E}">
        <p14:creationId xmlns:p14="http://schemas.microsoft.com/office/powerpoint/2010/main" val="81791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SG" dirty="0"/>
          </a:p>
        </p:txBody>
      </p:sp>
      <p:sp>
        <p:nvSpPr>
          <p:cNvPr id="3" name="Content Placeholder 2"/>
          <p:cNvSpPr>
            <a:spLocks noGrp="1"/>
          </p:cNvSpPr>
          <p:nvPr>
            <p:ph idx="1"/>
          </p:nvPr>
        </p:nvSpPr>
        <p:spPr/>
        <p:txBody>
          <a:bodyPr>
            <a:normAutofit fontScale="92500"/>
          </a:bodyPr>
          <a:lstStyle/>
          <a:p>
            <a:r>
              <a:rPr lang="en-US" sz="2800" dirty="0"/>
              <a:t>Pipe expansions in NL-TN Basin are more effective than LIDs to reduce flood and increase robustness</a:t>
            </a:r>
            <a:endParaRPr lang="en-SG" sz="2800" dirty="0"/>
          </a:p>
          <a:p>
            <a:endParaRPr lang="en-US" sz="2800" dirty="0" smtClean="0"/>
          </a:p>
          <a:p>
            <a:r>
              <a:rPr lang="en-US" sz="2800" dirty="0" smtClean="0"/>
              <a:t>None of the drainage solutions are completely robust</a:t>
            </a:r>
          </a:p>
          <a:p>
            <a:pPr marL="0" indent="0">
              <a:buNone/>
            </a:pPr>
            <a:endParaRPr lang="en-US" sz="2800" dirty="0" smtClean="0"/>
          </a:p>
          <a:p>
            <a:r>
              <a:rPr lang="en-US" sz="2800" dirty="0" smtClean="0"/>
              <a:t>Solutions are not robust for 2 types of rainfall events:</a:t>
            </a:r>
          </a:p>
          <a:p>
            <a:pPr lvl="1"/>
            <a:r>
              <a:rPr lang="en-US" sz="2400" dirty="0" smtClean="0"/>
              <a:t>Less intense but longer rainfall events which have greater depth than the design storm</a:t>
            </a:r>
          </a:p>
          <a:p>
            <a:pPr lvl="1"/>
            <a:r>
              <a:rPr lang="en-US" sz="2400" dirty="0" smtClean="0"/>
              <a:t>Small, yet frequent, rainfall events</a:t>
            </a:r>
          </a:p>
          <a:p>
            <a:pPr lvl="1"/>
            <a:endParaRPr lang="en-US" sz="2400" dirty="0" smtClean="0"/>
          </a:p>
          <a:p>
            <a:r>
              <a:rPr lang="en-US" sz="2800" dirty="0" smtClean="0"/>
              <a:t>Stochastic rainfall events need to be included within the design process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03705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09006" y="4407922"/>
            <a:ext cx="8991599" cy="1362390"/>
          </a:xfrm>
        </p:spPr>
        <p:txBody>
          <a:bodyPr>
            <a:normAutofit/>
          </a:bodyPr>
          <a:lstStyle/>
          <a:p>
            <a:r>
              <a:rPr lang="en-SG" sz="2700" dirty="0" smtClean="0"/>
              <a:t>Designing robust urban drainage systems: a data-driven approach</a:t>
            </a:r>
            <a:r>
              <a:rPr lang="en-SG" sz="2700" dirty="0"/>
              <a:t/>
            </a:r>
            <a:br>
              <a:rPr lang="en-SG" sz="2700" dirty="0"/>
            </a:br>
            <a:endParaRPr lang="en-SG"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Rectangle 4"/>
          <p:cNvSpPr/>
          <p:nvPr/>
        </p:nvSpPr>
        <p:spPr>
          <a:xfrm>
            <a:off x="3048000" y="2674948"/>
            <a:ext cx="6092825" cy="446276"/>
          </a:xfrm>
          <a:prstGeom prst="rect">
            <a:avLst/>
          </a:prstGeom>
        </p:spPr>
        <p:txBody>
          <a:bodyPr>
            <a:spAutoFit/>
          </a:bodyPr>
          <a:lstStyle/>
          <a:p>
            <a:endParaRPr lang="en-SG" dirty="0"/>
          </a:p>
        </p:txBody>
      </p:sp>
      <p:cxnSp>
        <p:nvCxnSpPr>
          <p:cNvPr id="8" name="Straight Connector 7">
            <a:extLst>
              <a:ext uri="{FF2B5EF4-FFF2-40B4-BE49-F238E27FC236}">
                <a16:creationId xmlns:a16="http://schemas.microsoft.com/office/drawing/2014/main" xmlns="" id="{035AB9FC-C7AD-4FE8-8847-D5A4E6F85D89}"/>
              </a:ext>
            </a:extLst>
          </p:cNvPr>
          <p:cNvCxnSpPr>
            <a:cxnSpLocks/>
          </p:cNvCxnSpPr>
          <p:nvPr/>
        </p:nvCxnSpPr>
        <p:spPr>
          <a:xfrm>
            <a:off x="1980406" y="1600994"/>
            <a:ext cx="0" cy="3900945"/>
          </a:xfrm>
          <a:prstGeom prst="line">
            <a:avLst/>
          </a:prstGeom>
          <a:ln w="12700">
            <a:solidFill>
              <a:schemeClr val="accent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28286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framework</a:t>
            </a:r>
            <a:endParaRPr lang="en-S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2050" name="Rounded Rectangle 2049"/>
          <p:cNvSpPr/>
          <p:nvPr/>
        </p:nvSpPr>
        <p:spPr>
          <a:xfrm>
            <a:off x="823679" y="2362994"/>
            <a:ext cx="21336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I</a:t>
            </a:r>
            <a:r>
              <a:rPr lang="en-US" sz="2000" dirty="0" smtClean="0"/>
              <a:t>. Sensitivity Analysis</a:t>
            </a:r>
            <a:endParaRPr lang="en-SG" sz="2000" dirty="0"/>
          </a:p>
        </p:txBody>
      </p:sp>
      <p:sp>
        <p:nvSpPr>
          <p:cNvPr id="58" name="Rounded Rectangle 57"/>
          <p:cNvSpPr/>
          <p:nvPr/>
        </p:nvSpPr>
        <p:spPr>
          <a:xfrm>
            <a:off x="823678" y="5106194"/>
            <a:ext cx="2133601"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II. Simulation-optimization</a:t>
            </a:r>
            <a:endParaRPr lang="en-SG" sz="2000" dirty="0"/>
          </a:p>
        </p:txBody>
      </p:sp>
      <p:sp>
        <p:nvSpPr>
          <p:cNvPr id="59" name="Rounded Rectangle 58"/>
          <p:cNvSpPr/>
          <p:nvPr/>
        </p:nvSpPr>
        <p:spPr>
          <a:xfrm>
            <a:off x="9600406" y="2369650"/>
            <a:ext cx="21336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IV. Robustness Analysis</a:t>
            </a:r>
            <a:endParaRPr lang="en-SG" sz="2000" dirty="0"/>
          </a:p>
        </p:txBody>
      </p:sp>
      <p:sp>
        <p:nvSpPr>
          <p:cNvPr id="60" name="Rounded Rectangle 59"/>
          <p:cNvSpPr/>
          <p:nvPr/>
        </p:nvSpPr>
        <p:spPr>
          <a:xfrm>
            <a:off x="3885406" y="2362994"/>
            <a:ext cx="4753916" cy="36576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smtClean="0">
                <a:solidFill>
                  <a:schemeClr val="tx1"/>
                </a:solidFill>
              </a:rPr>
              <a:t>III. Statistical analysis and </a:t>
            </a:r>
          </a:p>
          <a:p>
            <a:pPr algn="ctr"/>
            <a:r>
              <a:rPr lang="en-US" sz="2000" dirty="0" smtClean="0">
                <a:solidFill>
                  <a:schemeClr val="tx1"/>
                </a:solidFill>
              </a:rPr>
              <a:t>simulation of rainfall events</a:t>
            </a:r>
            <a:endParaRPr lang="en-SG" sz="2000" dirty="0">
              <a:solidFill>
                <a:schemeClr val="tx1"/>
              </a:solidFill>
            </a:endParaRPr>
          </a:p>
        </p:txBody>
      </p:sp>
      <p:cxnSp>
        <p:nvCxnSpPr>
          <p:cNvPr id="2053" name="Straight Arrow Connector 2052"/>
          <p:cNvCxnSpPr>
            <a:stCxn id="2050" idx="2"/>
            <a:endCxn id="58" idx="0"/>
          </p:cNvCxnSpPr>
          <p:nvPr/>
        </p:nvCxnSpPr>
        <p:spPr>
          <a:xfrm>
            <a:off x="1890479" y="3277394"/>
            <a:ext cx="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2068" idx="2"/>
            <a:endCxn id="2050" idx="0"/>
          </p:cNvCxnSpPr>
          <p:nvPr/>
        </p:nvCxnSpPr>
        <p:spPr>
          <a:xfrm>
            <a:off x="1890478" y="1677194"/>
            <a:ext cx="1"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Straight Arrow Connector 2059"/>
          <p:cNvCxnSpPr>
            <a:stCxn id="59" idx="0"/>
            <a:endCxn id="62" idx="2"/>
          </p:cNvCxnSpPr>
          <p:nvPr/>
        </p:nvCxnSpPr>
        <p:spPr>
          <a:xfrm flipV="1">
            <a:off x="10667206" y="1655108"/>
            <a:ext cx="1" cy="71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1" name="TextBox 2060"/>
          <p:cNvSpPr txBox="1"/>
          <p:nvPr/>
        </p:nvSpPr>
        <p:spPr>
          <a:xfrm>
            <a:off x="5557882" y="1277084"/>
            <a:ext cx="1423788" cy="400110"/>
          </a:xfrm>
          <a:prstGeom prst="rect">
            <a:avLst/>
          </a:prstGeom>
          <a:noFill/>
        </p:spPr>
        <p:txBody>
          <a:bodyPr wrap="none" rtlCol="0">
            <a:spAutoFit/>
          </a:bodyPr>
          <a:lstStyle/>
          <a:p>
            <a:r>
              <a:rPr lang="en-US" sz="2000" dirty="0" smtClean="0"/>
              <a:t>Rainfall data</a:t>
            </a:r>
            <a:endParaRPr lang="en-SG" sz="2000" dirty="0"/>
          </a:p>
        </p:txBody>
      </p:sp>
      <p:cxnSp>
        <p:nvCxnSpPr>
          <p:cNvPr id="2063" name="Straight Arrow Connector 2062"/>
          <p:cNvCxnSpPr>
            <a:stCxn id="2061" idx="2"/>
            <a:endCxn id="60" idx="0"/>
          </p:cNvCxnSpPr>
          <p:nvPr/>
        </p:nvCxnSpPr>
        <p:spPr>
          <a:xfrm flipH="1">
            <a:off x="6262364" y="1677194"/>
            <a:ext cx="74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8" name="TextBox 2067"/>
          <p:cNvSpPr txBox="1"/>
          <p:nvPr/>
        </p:nvSpPr>
        <p:spPr>
          <a:xfrm>
            <a:off x="409944" y="1277084"/>
            <a:ext cx="2961067" cy="400110"/>
          </a:xfrm>
          <a:prstGeom prst="rect">
            <a:avLst/>
          </a:prstGeom>
          <a:noFill/>
        </p:spPr>
        <p:txBody>
          <a:bodyPr wrap="none" rtlCol="0">
            <a:spAutoFit/>
          </a:bodyPr>
          <a:lstStyle/>
          <a:p>
            <a:r>
              <a:rPr lang="en-US" sz="2000" dirty="0" smtClean="0"/>
              <a:t>Set of all decision variables</a:t>
            </a:r>
            <a:endParaRPr lang="en-SG" sz="2000" dirty="0"/>
          </a:p>
        </p:txBody>
      </p:sp>
      <p:sp>
        <p:nvSpPr>
          <p:cNvPr id="78" name="TextBox 77"/>
          <p:cNvSpPr txBox="1"/>
          <p:nvPr/>
        </p:nvSpPr>
        <p:spPr>
          <a:xfrm>
            <a:off x="532606" y="3675584"/>
            <a:ext cx="1524000" cy="923330"/>
          </a:xfrm>
          <a:prstGeom prst="rect">
            <a:avLst/>
          </a:prstGeom>
          <a:noFill/>
        </p:spPr>
        <p:txBody>
          <a:bodyPr wrap="square" rtlCol="0">
            <a:spAutoFit/>
          </a:bodyPr>
          <a:lstStyle/>
          <a:p>
            <a:r>
              <a:rPr lang="en-US" sz="1800" dirty="0" smtClean="0"/>
              <a:t>Reduced set of decision variables</a:t>
            </a:r>
            <a:endParaRPr lang="en-SG" sz="1800" dirty="0"/>
          </a:p>
        </p:txBody>
      </p:sp>
      <p:sp>
        <p:nvSpPr>
          <p:cNvPr id="2070" name="Rectangle 2069"/>
          <p:cNvSpPr/>
          <p:nvPr/>
        </p:nvSpPr>
        <p:spPr>
          <a:xfrm>
            <a:off x="3985248" y="3353594"/>
            <a:ext cx="21600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joint distribution of  rainfall intensity and duration using copula</a:t>
            </a:r>
            <a:endParaRPr lang="en-SG" sz="1600" dirty="0"/>
          </a:p>
        </p:txBody>
      </p:sp>
      <p:sp>
        <p:nvSpPr>
          <p:cNvPr id="81" name="Rectangle 80"/>
          <p:cNvSpPr/>
          <p:nvPr/>
        </p:nvSpPr>
        <p:spPr>
          <a:xfrm>
            <a:off x="6400006" y="3353594"/>
            <a:ext cx="2159021"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storm profile by Huff’s method </a:t>
            </a:r>
            <a:endParaRPr lang="en-SG" sz="1600" dirty="0"/>
          </a:p>
        </p:txBody>
      </p:sp>
      <p:sp>
        <p:nvSpPr>
          <p:cNvPr id="82" name="Rectangle 81"/>
          <p:cNvSpPr/>
          <p:nvPr/>
        </p:nvSpPr>
        <p:spPr>
          <a:xfrm>
            <a:off x="4650526" y="5201444"/>
            <a:ext cx="3238500" cy="7239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dirty="0" smtClean="0"/>
              <a:t>Simulation under different rainfall conditions</a:t>
            </a:r>
            <a:endParaRPr lang="en-SG" sz="1800" dirty="0"/>
          </a:p>
        </p:txBody>
      </p:sp>
      <p:cxnSp>
        <p:nvCxnSpPr>
          <p:cNvPr id="2077" name="Straight Arrow Connector 2076"/>
          <p:cNvCxnSpPr>
            <a:stCxn id="58" idx="3"/>
            <a:endCxn id="82" idx="1"/>
          </p:cNvCxnSpPr>
          <p:nvPr/>
        </p:nvCxnSpPr>
        <p:spPr>
          <a:xfrm>
            <a:off x="2957279" y="5563394"/>
            <a:ext cx="16932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703641" y="1254998"/>
            <a:ext cx="1927131" cy="400110"/>
          </a:xfrm>
          <a:prstGeom prst="rect">
            <a:avLst/>
          </a:prstGeom>
          <a:noFill/>
        </p:spPr>
        <p:txBody>
          <a:bodyPr wrap="none" rtlCol="0">
            <a:spAutoFit/>
          </a:bodyPr>
          <a:lstStyle/>
          <a:p>
            <a:r>
              <a:rPr lang="en-US" sz="2000" dirty="0" smtClean="0"/>
              <a:t>Robust solutions</a:t>
            </a:r>
            <a:endParaRPr lang="en-SG" sz="2000" dirty="0"/>
          </a:p>
        </p:txBody>
      </p:sp>
      <p:sp>
        <p:nvSpPr>
          <p:cNvPr id="64" name="TextBox 63"/>
          <p:cNvSpPr txBox="1"/>
          <p:nvPr/>
        </p:nvSpPr>
        <p:spPr>
          <a:xfrm>
            <a:off x="6247606" y="1655108"/>
            <a:ext cx="2819400" cy="646331"/>
          </a:xfrm>
          <a:prstGeom prst="rect">
            <a:avLst/>
          </a:prstGeom>
          <a:noFill/>
        </p:spPr>
        <p:txBody>
          <a:bodyPr wrap="square" rtlCol="0">
            <a:spAutoFit/>
          </a:bodyPr>
          <a:lstStyle/>
          <a:p>
            <a:r>
              <a:rPr lang="en-US" sz="1800" dirty="0" smtClean="0"/>
              <a:t>Rainfall events obtained from 10 years rainfall series</a:t>
            </a:r>
            <a:endParaRPr lang="en-SG" sz="1800" dirty="0"/>
          </a:p>
        </p:txBody>
      </p:sp>
      <p:cxnSp>
        <p:nvCxnSpPr>
          <p:cNvPr id="66" name="Elbow Connector 65"/>
          <p:cNvCxnSpPr>
            <a:stCxn id="82" idx="3"/>
            <a:endCxn id="59" idx="2"/>
          </p:cNvCxnSpPr>
          <p:nvPr/>
        </p:nvCxnSpPr>
        <p:spPr>
          <a:xfrm flipV="1">
            <a:off x="7889026" y="3284050"/>
            <a:ext cx="2778180" cy="22793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971133" y="4993263"/>
            <a:ext cx="1600073" cy="646331"/>
          </a:xfrm>
          <a:prstGeom prst="rect">
            <a:avLst/>
          </a:prstGeom>
          <a:noFill/>
        </p:spPr>
        <p:txBody>
          <a:bodyPr wrap="square" rtlCol="0">
            <a:spAutoFit/>
          </a:bodyPr>
          <a:lstStyle/>
          <a:p>
            <a:pPr algn="ctr"/>
            <a:r>
              <a:rPr lang="en-US" sz="1800" dirty="0" smtClean="0"/>
              <a:t>Pareto-efficient solutions</a:t>
            </a:r>
            <a:endParaRPr lang="en-SG" sz="1800" dirty="0"/>
          </a:p>
        </p:txBody>
      </p:sp>
      <p:cxnSp>
        <p:nvCxnSpPr>
          <p:cNvPr id="71" name="Elbow Connector 70"/>
          <p:cNvCxnSpPr>
            <a:stCxn id="2061" idx="1"/>
            <a:endCxn id="2050" idx="3"/>
          </p:cNvCxnSpPr>
          <p:nvPr/>
        </p:nvCxnSpPr>
        <p:spPr>
          <a:xfrm rot="10800000" flipV="1">
            <a:off x="2957280" y="1477138"/>
            <a:ext cx="2600603" cy="1343055"/>
          </a:xfrm>
          <a:prstGeom prst="bentConnector3">
            <a:avLst>
              <a:gd name="adj1" fmla="val 76194"/>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544006" y="1448594"/>
            <a:ext cx="1332000" cy="646331"/>
          </a:xfrm>
          <a:prstGeom prst="rect">
            <a:avLst/>
          </a:prstGeom>
          <a:noFill/>
        </p:spPr>
        <p:txBody>
          <a:bodyPr wrap="square" rtlCol="0">
            <a:spAutoFit/>
          </a:bodyPr>
          <a:lstStyle/>
          <a:p>
            <a:r>
              <a:rPr lang="en-US" sz="1800" dirty="0" smtClean="0"/>
              <a:t>Design storm</a:t>
            </a:r>
            <a:endParaRPr lang="en-SG" sz="1800" dirty="0"/>
          </a:p>
        </p:txBody>
      </p:sp>
      <p:sp>
        <p:nvSpPr>
          <p:cNvPr id="87" name="TextBox 86"/>
          <p:cNvSpPr txBox="1"/>
          <p:nvPr/>
        </p:nvSpPr>
        <p:spPr>
          <a:xfrm>
            <a:off x="8563122" y="4363065"/>
            <a:ext cx="2256484" cy="1200329"/>
          </a:xfrm>
          <a:prstGeom prst="rect">
            <a:avLst/>
          </a:prstGeom>
          <a:noFill/>
        </p:spPr>
        <p:txBody>
          <a:bodyPr wrap="square" rtlCol="0">
            <a:spAutoFit/>
          </a:bodyPr>
          <a:lstStyle/>
          <a:p>
            <a:pPr algn="ctr"/>
            <a:r>
              <a:rPr lang="en-US" sz="1800" dirty="0" smtClean="0"/>
              <a:t>Solutions’ performance under different rainfall conditions</a:t>
            </a:r>
            <a:endParaRPr lang="en-SG" sz="1800" dirty="0"/>
          </a:p>
        </p:txBody>
      </p:sp>
      <p:cxnSp>
        <p:nvCxnSpPr>
          <p:cNvPr id="105" name="Elbow Connector 104"/>
          <p:cNvCxnSpPr>
            <a:stCxn id="2070" idx="2"/>
            <a:endCxn id="82" idx="0"/>
          </p:cNvCxnSpPr>
          <p:nvPr/>
        </p:nvCxnSpPr>
        <p:spPr>
          <a:xfrm rot="16200000" flipH="1">
            <a:off x="5315087" y="4246755"/>
            <a:ext cx="704850" cy="12045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3" name="Elbow Connector 2082"/>
          <p:cNvCxnSpPr>
            <a:stCxn id="81" idx="2"/>
            <a:endCxn id="82" idx="0"/>
          </p:cNvCxnSpPr>
          <p:nvPr/>
        </p:nvCxnSpPr>
        <p:spPr>
          <a:xfrm rot="5400000">
            <a:off x="6522222" y="4244149"/>
            <a:ext cx="704850" cy="12097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876006" y="4584462"/>
            <a:ext cx="2844808" cy="338554"/>
          </a:xfrm>
          <a:prstGeom prst="rect">
            <a:avLst/>
          </a:prstGeom>
          <a:noFill/>
        </p:spPr>
        <p:txBody>
          <a:bodyPr wrap="square" rtlCol="0">
            <a:spAutoFit/>
          </a:bodyPr>
          <a:lstStyle/>
          <a:p>
            <a:pPr algn="ctr"/>
            <a:r>
              <a:rPr lang="en-US" sz="1600" dirty="0" smtClean="0"/>
              <a:t>Likelihood of rainfall events</a:t>
            </a:r>
            <a:endParaRPr lang="en-SG" sz="1600" dirty="0"/>
          </a:p>
        </p:txBody>
      </p:sp>
      <p:grpSp>
        <p:nvGrpSpPr>
          <p:cNvPr id="2108" name="Group 2107"/>
          <p:cNvGrpSpPr/>
          <p:nvPr/>
        </p:nvGrpSpPr>
        <p:grpSpPr>
          <a:xfrm>
            <a:off x="2658603" y="1477139"/>
            <a:ext cx="2899279" cy="3615063"/>
            <a:chOff x="2658603" y="1477139"/>
            <a:chExt cx="2899279" cy="3615063"/>
          </a:xfrm>
        </p:grpSpPr>
        <p:cxnSp>
          <p:nvCxnSpPr>
            <p:cNvPr id="77" name="Elbow Connector 76"/>
            <p:cNvCxnSpPr/>
            <p:nvPr/>
          </p:nvCxnSpPr>
          <p:spPr>
            <a:xfrm rot="5400000">
              <a:off x="1308273" y="2827470"/>
              <a:ext cx="3615062" cy="914401"/>
            </a:xfrm>
            <a:prstGeom prst="bentConnector3">
              <a:avLst>
                <a:gd name="adj1" fmla="val 8255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06" name="Straight Connector 2105"/>
            <p:cNvCxnSpPr>
              <a:stCxn id="2061" idx="1"/>
            </p:cNvCxnSpPr>
            <p:nvPr/>
          </p:nvCxnSpPr>
          <p:spPr>
            <a:xfrm flipH="1">
              <a:off x="3573005" y="1477139"/>
              <a:ext cx="1984877"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57783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85406" y="1277084"/>
            <a:ext cx="5181600" cy="4743510"/>
            <a:chOff x="3885406" y="1277084"/>
            <a:chExt cx="5181600" cy="4743510"/>
          </a:xfrm>
        </p:grpSpPr>
        <p:sp>
          <p:nvSpPr>
            <p:cNvPr id="60" name="Rounded Rectangle 59"/>
            <p:cNvSpPr/>
            <p:nvPr/>
          </p:nvSpPr>
          <p:spPr>
            <a:xfrm>
              <a:off x="3885406" y="2362994"/>
              <a:ext cx="4753916" cy="36576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smtClean="0">
                  <a:solidFill>
                    <a:schemeClr val="tx1"/>
                  </a:solidFill>
                </a:rPr>
                <a:t>III. Statistical analysis and </a:t>
              </a:r>
            </a:p>
            <a:p>
              <a:pPr algn="ctr"/>
              <a:r>
                <a:rPr lang="en-US" sz="2000" dirty="0" smtClean="0">
                  <a:solidFill>
                    <a:schemeClr val="tx1"/>
                  </a:solidFill>
                </a:rPr>
                <a:t>simulation of rainfall events</a:t>
              </a:r>
              <a:endParaRPr lang="en-SG" sz="2000" dirty="0">
                <a:solidFill>
                  <a:schemeClr val="tx1"/>
                </a:solidFill>
              </a:endParaRPr>
            </a:p>
          </p:txBody>
        </p:sp>
        <p:sp>
          <p:nvSpPr>
            <p:cNvPr id="2061" name="TextBox 2060"/>
            <p:cNvSpPr txBox="1"/>
            <p:nvPr/>
          </p:nvSpPr>
          <p:spPr>
            <a:xfrm>
              <a:off x="5557882" y="1277084"/>
              <a:ext cx="1423788" cy="400110"/>
            </a:xfrm>
            <a:prstGeom prst="rect">
              <a:avLst/>
            </a:prstGeom>
            <a:noFill/>
          </p:spPr>
          <p:txBody>
            <a:bodyPr wrap="none" rtlCol="0">
              <a:spAutoFit/>
            </a:bodyPr>
            <a:lstStyle/>
            <a:p>
              <a:r>
                <a:rPr lang="en-US" sz="2000" dirty="0" smtClean="0"/>
                <a:t>Rainfall data</a:t>
              </a:r>
              <a:endParaRPr lang="en-SG" sz="2000" dirty="0"/>
            </a:p>
          </p:txBody>
        </p:sp>
        <p:cxnSp>
          <p:nvCxnSpPr>
            <p:cNvPr id="2063" name="Straight Arrow Connector 2062"/>
            <p:cNvCxnSpPr>
              <a:stCxn id="2061" idx="2"/>
              <a:endCxn id="60" idx="0"/>
            </p:cNvCxnSpPr>
            <p:nvPr/>
          </p:nvCxnSpPr>
          <p:spPr>
            <a:xfrm flipH="1">
              <a:off x="6262364" y="1677194"/>
              <a:ext cx="74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70" name="Rectangle 2069"/>
            <p:cNvSpPr/>
            <p:nvPr/>
          </p:nvSpPr>
          <p:spPr>
            <a:xfrm>
              <a:off x="3985248" y="3353594"/>
              <a:ext cx="21600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joint distribution of  rainfall intensity and duration using copula</a:t>
              </a:r>
              <a:endParaRPr lang="en-SG" sz="1600" dirty="0"/>
            </a:p>
          </p:txBody>
        </p:sp>
        <p:sp>
          <p:nvSpPr>
            <p:cNvPr id="81" name="Rectangle 80"/>
            <p:cNvSpPr/>
            <p:nvPr/>
          </p:nvSpPr>
          <p:spPr>
            <a:xfrm>
              <a:off x="6400006" y="3353594"/>
              <a:ext cx="2159021"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storm profile by Huff’s method </a:t>
              </a:r>
              <a:endParaRPr lang="en-SG" sz="1600" dirty="0"/>
            </a:p>
          </p:txBody>
        </p:sp>
        <p:sp>
          <p:nvSpPr>
            <p:cNvPr id="82" name="Rectangle 81"/>
            <p:cNvSpPr/>
            <p:nvPr/>
          </p:nvSpPr>
          <p:spPr>
            <a:xfrm>
              <a:off x="4650526" y="5201444"/>
              <a:ext cx="3238500" cy="7239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dirty="0" smtClean="0"/>
                <a:t>Simulation under different rainfall conditions</a:t>
              </a:r>
              <a:endParaRPr lang="en-SG" sz="1800" dirty="0"/>
            </a:p>
          </p:txBody>
        </p:sp>
        <p:sp>
          <p:nvSpPr>
            <p:cNvPr id="64" name="TextBox 63"/>
            <p:cNvSpPr txBox="1"/>
            <p:nvPr/>
          </p:nvSpPr>
          <p:spPr>
            <a:xfrm>
              <a:off x="6247606" y="1655108"/>
              <a:ext cx="2819400" cy="646331"/>
            </a:xfrm>
            <a:prstGeom prst="rect">
              <a:avLst/>
            </a:prstGeom>
            <a:noFill/>
          </p:spPr>
          <p:txBody>
            <a:bodyPr wrap="square" rtlCol="0">
              <a:spAutoFit/>
            </a:bodyPr>
            <a:lstStyle/>
            <a:p>
              <a:r>
                <a:rPr lang="en-US" sz="1800" dirty="0" smtClean="0"/>
                <a:t>Rainfall events obtained from 10 years rainfall series</a:t>
              </a:r>
              <a:endParaRPr lang="en-SG" sz="1800" dirty="0"/>
            </a:p>
          </p:txBody>
        </p:sp>
        <p:cxnSp>
          <p:nvCxnSpPr>
            <p:cNvPr id="105" name="Elbow Connector 104"/>
            <p:cNvCxnSpPr>
              <a:stCxn id="2070" idx="2"/>
              <a:endCxn id="82" idx="0"/>
            </p:cNvCxnSpPr>
            <p:nvPr/>
          </p:nvCxnSpPr>
          <p:spPr>
            <a:xfrm rot="16200000" flipH="1">
              <a:off x="5315087" y="4246755"/>
              <a:ext cx="704850" cy="12045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3" name="Elbow Connector 2082"/>
            <p:cNvCxnSpPr>
              <a:stCxn id="81" idx="2"/>
              <a:endCxn id="82" idx="0"/>
            </p:cNvCxnSpPr>
            <p:nvPr/>
          </p:nvCxnSpPr>
          <p:spPr>
            <a:xfrm rot="5400000">
              <a:off x="6522222" y="4244149"/>
              <a:ext cx="704850" cy="12097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876006" y="4584462"/>
              <a:ext cx="2844808" cy="338554"/>
            </a:xfrm>
            <a:prstGeom prst="rect">
              <a:avLst/>
            </a:prstGeom>
            <a:noFill/>
          </p:spPr>
          <p:txBody>
            <a:bodyPr wrap="square" rtlCol="0">
              <a:spAutoFit/>
            </a:bodyPr>
            <a:lstStyle/>
            <a:p>
              <a:pPr algn="ctr"/>
              <a:r>
                <a:rPr lang="en-US" sz="1600" dirty="0" smtClean="0"/>
                <a:t>Likelihood of rainfall events</a:t>
              </a:r>
              <a:endParaRPr lang="en-SG" sz="1600" dirty="0"/>
            </a:p>
          </p:txBody>
        </p:sp>
      </p:grpSp>
      <p:sp>
        <p:nvSpPr>
          <p:cNvPr id="2" name="Title 1"/>
          <p:cNvSpPr>
            <a:spLocks noGrp="1"/>
          </p:cNvSpPr>
          <p:nvPr>
            <p:ph type="title"/>
          </p:nvPr>
        </p:nvSpPr>
        <p:spPr/>
        <p:txBody>
          <a:bodyPr/>
          <a:lstStyle/>
          <a:p>
            <a:r>
              <a:rPr lang="en-US" dirty="0" smtClean="0"/>
              <a:t>Computational framework</a:t>
            </a:r>
            <a:endParaRPr lang="en-S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59" name="Rounded Rectangle 58"/>
          <p:cNvSpPr/>
          <p:nvPr/>
        </p:nvSpPr>
        <p:spPr>
          <a:xfrm>
            <a:off x="9600406" y="2369650"/>
            <a:ext cx="21336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IV. Robustness Analysis</a:t>
            </a:r>
            <a:endParaRPr lang="en-SG" sz="2000" dirty="0"/>
          </a:p>
        </p:txBody>
      </p:sp>
      <p:cxnSp>
        <p:nvCxnSpPr>
          <p:cNvPr id="2060" name="Straight Arrow Connector 2059"/>
          <p:cNvCxnSpPr>
            <a:stCxn id="59" idx="0"/>
            <a:endCxn id="62" idx="2"/>
          </p:cNvCxnSpPr>
          <p:nvPr/>
        </p:nvCxnSpPr>
        <p:spPr>
          <a:xfrm flipV="1">
            <a:off x="10667206" y="1655108"/>
            <a:ext cx="1" cy="71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09944" y="1277084"/>
            <a:ext cx="2961067" cy="4743510"/>
            <a:chOff x="409944" y="1277084"/>
            <a:chExt cx="2961067" cy="4743510"/>
          </a:xfrm>
        </p:grpSpPr>
        <p:sp>
          <p:nvSpPr>
            <p:cNvPr id="2050" name="Rounded Rectangle 2049"/>
            <p:cNvSpPr/>
            <p:nvPr/>
          </p:nvSpPr>
          <p:spPr>
            <a:xfrm>
              <a:off x="823679" y="2362994"/>
              <a:ext cx="21336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 Sensitivity Analysis</a:t>
              </a:r>
              <a:endParaRPr lang="en-SG" sz="2000" dirty="0"/>
            </a:p>
          </p:txBody>
        </p:sp>
        <p:sp>
          <p:nvSpPr>
            <p:cNvPr id="58" name="Rounded Rectangle 57"/>
            <p:cNvSpPr/>
            <p:nvPr/>
          </p:nvSpPr>
          <p:spPr>
            <a:xfrm>
              <a:off x="823678" y="5106194"/>
              <a:ext cx="2133601"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II. Simulation-optimization</a:t>
              </a:r>
              <a:endParaRPr lang="en-SG" sz="2000" dirty="0"/>
            </a:p>
          </p:txBody>
        </p:sp>
        <p:cxnSp>
          <p:nvCxnSpPr>
            <p:cNvPr id="2053" name="Straight Arrow Connector 2052"/>
            <p:cNvCxnSpPr>
              <a:stCxn id="2050" idx="2"/>
              <a:endCxn id="58" idx="0"/>
            </p:cNvCxnSpPr>
            <p:nvPr/>
          </p:nvCxnSpPr>
          <p:spPr>
            <a:xfrm>
              <a:off x="1890479" y="3277394"/>
              <a:ext cx="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2068" idx="2"/>
              <a:endCxn id="2050" idx="0"/>
            </p:cNvCxnSpPr>
            <p:nvPr/>
          </p:nvCxnSpPr>
          <p:spPr>
            <a:xfrm>
              <a:off x="1890478" y="1677194"/>
              <a:ext cx="1"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8" name="TextBox 2067"/>
            <p:cNvSpPr txBox="1"/>
            <p:nvPr/>
          </p:nvSpPr>
          <p:spPr>
            <a:xfrm>
              <a:off x="409944" y="1277084"/>
              <a:ext cx="2961067" cy="400110"/>
            </a:xfrm>
            <a:prstGeom prst="rect">
              <a:avLst/>
            </a:prstGeom>
            <a:noFill/>
          </p:spPr>
          <p:txBody>
            <a:bodyPr wrap="none" rtlCol="0">
              <a:spAutoFit/>
            </a:bodyPr>
            <a:lstStyle/>
            <a:p>
              <a:r>
                <a:rPr lang="en-US" sz="2000" dirty="0" smtClean="0"/>
                <a:t>Set of all decision variables</a:t>
              </a:r>
              <a:endParaRPr lang="en-SG" sz="2000" dirty="0"/>
            </a:p>
          </p:txBody>
        </p:sp>
        <p:sp>
          <p:nvSpPr>
            <p:cNvPr id="78" name="TextBox 77"/>
            <p:cNvSpPr txBox="1"/>
            <p:nvPr/>
          </p:nvSpPr>
          <p:spPr>
            <a:xfrm>
              <a:off x="532606" y="3675584"/>
              <a:ext cx="1524000" cy="923330"/>
            </a:xfrm>
            <a:prstGeom prst="rect">
              <a:avLst/>
            </a:prstGeom>
            <a:noFill/>
          </p:spPr>
          <p:txBody>
            <a:bodyPr wrap="square" rtlCol="0">
              <a:spAutoFit/>
            </a:bodyPr>
            <a:lstStyle/>
            <a:p>
              <a:r>
                <a:rPr lang="en-US" sz="1800" dirty="0" smtClean="0"/>
                <a:t>Reduced set of decision variables</a:t>
              </a:r>
              <a:endParaRPr lang="en-SG" sz="1800" dirty="0"/>
            </a:p>
          </p:txBody>
        </p:sp>
      </p:grpSp>
      <p:sp>
        <p:nvSpPr>
          <p:cNvPr id="62" name="TextBox 61"/>
          <p:cNvSpPr txBox="1"/>
          <p:nvPr/>
        </p:nvSpPr>
        <p:spPr>
          <a:xfrm>
            <a:off x="9703641" y="1254998"/>
            <a:ext cx="1927131" cy="400110"/>
          </a:xfrm>
          <a:prstGeom prst="rect">
            <a:avLst/>
          </a:prstGeom>
          <a:noFill/>
        </p:spPr>
        <p:txBody>
          <a:bodyPr wrap="none" rtlCol="0">
            <a:spAutoFit/>
          </a:bodyPr>
          <a:lstStyle/>
          <a:p>
            <a:r>
              <a:rPr lang="en-US" sz="2000" dirty="0" smtClean="0"/>
              <a:t>Robust solutions</a:t>
            </a:r>
            <a:endParaRPr lang="en-SG" sz="2000" dirty="0"/>
          </a:p>
        </p:txBody>
      </p:sp>
      <p:cxnSp>
        <p:nvCxnSpPr>
          <p:cNvPr id="66" name="Elbow Connector 65"/>
          <p:cNvCxnSpPr>
            <a:stCxn id="82" idx="3"/>
            <a:endCxn id="59" idx="2"/>
          </p:cNvCxnSpPr>
          <p:nvPr/>
        </p:nvCxnSpPr>
        <p:spPr>
          <a:xfrm flipV="1">
            <a:off x="7889026" y="3284050"/>
            <a:ext cx="2778180" cy="22793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8563122" y="4363065"/>
            <a:ext cx="2256484" cy="1200329"/>
          </a:xfrm>
          <a:prstGeom prst="rect">
            <a:avLst/>
          </a:prstGeom>
          <a:noFill/>
        </p:spPr>
        <p:txBody>
          <a:bodyPr wrap="square" rtlCol="0">
            <a:spAutoFit/>
          </a:bodyPr>
          <a:lstStyle/>
          <a:p>
            <a:pPr algn="ctr"/>
            <a:r>
              <a:rPr lang="en-US" sz="1800" dirty="0" smtClean="0"/>
              <a:t>Solutions’ performance under different rainfall conditions</a:t>
            </a:r>
            <a:endParaRPr lang="en-SG" sz="1800" dirty="0"/>
          </a:p>
        </p:txBody>
      </p:sp>
      <p:grpSp>
        <p:nvGrpSpPr>
          <p:cNvPr id="5" name="Group 4"/>
          <p:cNvGrpSpPr/>
          <p:nvPr/>
        </p:nvGrpSpPr>
        <p:grpSpPr>
          <a:xfrm>
            <a:off x="2658603" y="1448594"/>
            <a:ext cx="2899280" cy="4191000"/>
            <a:chOff x="2658603" y="1448594"/>
            <a:chExt cx="2899280" cy="4191000"/>
          </a:xfrm>
        </p:grpSpPr>
        <p:cxnSp>
          <p:nvCxnSpPr>
            <p:cNvPr id="2077" name="Straight Arrow Connector 2076"/>
            <p:cNvCxnSpPr>
              <a:stCxn id="58" idx="3"/>
              <a:endCxn id="82" idx="1"/>
            </p:cNvCxnSpPr>
            <p:nvPr/>
          </p:nvCxnSpPr>
          <p:spPr>
            <a:xfrm>
              <a:off x="2957279" y="5563394"/>
              <a:ext cx="16932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971133" y="4993263"/>
              <a:ext cx="1600073" cy="646331"/>
            </a:xfrm>
            <a:prstGeom prst="rect">
              <a:avLst/>
            </a:prstGeom>
            <a:noFill/>
          </p:spPr>
          <p:txBody>
            <a:bodyPr wrap="square" rtlCol="0">
              <a:spAutoFit/>
            </a:bodyPr>
            <a:lstStyle/>
            <a:p>
              <a:pPr algn="ctr"/>
              <a:r>
                <a:rPr lang="en-US" sz="1800" dirty="0" smtClean="0"/>
                <a:t>Pareto-efficient solutions</a:t>
              </a:r>
              <a:endParaRPr lang="en-SG" sz="1800" dirty="0"/>
            </a:p>
          </p:txBody>
        </p:sp>
        <p:cxnSp>
          <p:nvCxnSpPr>
            <p:cNvPr id="71" name="Elbow Connector 70"/>
            <p:cNvCxnSpPr>
              <a:stCxn id="2061" idx="1"/>
              <a:endCxn id="2050" idx="3"/>
            </p:cNvCxnSpPr>
            <p:nvPr/>
          </p:nvCxnSpPr>
          <p:spPr>
            <a:xfrm rot="10800000" flipV="1">
              <a:off x="2957280" y="1477138"/>
              <a:ext cx="2600603" cy="1343055"/>
            </a:xfrm>
            <a:prstGeom prst="bentConnector3">
              <a:avLst>
                <a:gd name="adj1" fmla="val 76194"/>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544006" y="1448594"/>
              <a:ext cx="1332000" cy="646331"/>
            </a:xfrm>
            <a:prstGeom prst="rect">
              <a:avLst/>
            </a:prstGeom>
            <a:noFill/>
          </p:spPr>
          <p:txBody>
            <a:bodyPr wrap="square" rtlCol="0">
              <a:spAutoFit/>
            </a:bodyPr>
            <a:lstStyle/>
            <a:p>
              <a:r>
                <a:rPr lang="en-US" sz="1800" dirty="0" smtClean="0"/>
                <a:t>Design storm</a:t>
              </a:r>
              <a:endParaRPr lang="en-SG" sz="1800" dirty="0"/>
            </a:p>
          </p:txBody>
        </p:sp>
        <p:grpSp>
          <p:nvGrpSpPr>
            <p:cNvPr id="2108" name="Group 2107"/>
            <p:cNvGrpSpPr/>
            <p:nvPr/>
          </p:nvGrpSpPr>
          <p:grpSpPr>
            <a:xfrm>
              <a:off x="2658603" y="1477139"/>
              <a:ext cx="2899279" cy="3615063"/>
              <a:chOff x="2658603" y="1477139"/>
              <a:chExt cx="2899279" cy="3615063"/>
            </a:xfrm>
          </p:grpSpPr>
          <p:cxnSp>
            <p:nvCxnSpPr>
              <p:cNvPr id="77" name="Elbow Connector 76"/>
              <p:cNvCxnSpPr/>
              <p:nvPr/>
            </p:nvCxnSpPr>
            <p:spPr>
              <a:xfrm rot="5400000">
                <a:off x="1308273" y="2827470"/>
                <a:ext cx="3615062" cy="914401"/>
              </a:xfrm>
              <a:prstGeom prst="bentConnector3">
                <a:avLst>
                  <a:gd name="adj1" fmla="val 8255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06" name="Straight Connector 2105"/>
              <p:cNvCxnSpPr>
                <a:stCxn id="2061" idx="1"/>
              </p:cNvCxnSpPr>
              <p:nvPr/>
            </p:nvCxnSpPr>
            <p:spPr>
              <a:xfrm flipH="1">
                <a:off x="3573005" y="1477139"/>
                <a:ext cx="1984877" cy="0"/>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5627599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7"/>
                                        </p:tgtEl>
                                      </p:cBhvr>
                                    </p:animEffect>
                                    <p:set>
                                      <p:cBhvr>
                                        <p:cTn id="10" dur="1" fill="hold">
                                          <p:stCondLst>
                                            <p:cond delay="499"/>
                                          </p:stCondLst>
                                        </p:cTn>
                                        <p:tgtEl>
                                          <p:spTgt spid="8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6"/>
                                        </p:tgtEl>
                                      </p:cBhvr>
                                    </p:animEffect>
                                    <p:set>
                                      <p:cBhvr>
                                        <p:cTn id="13" dur="1" fill="hold">
                                          <p:stCondLst>
                                            <p:cond delay="499"/>
                                          </p:stCondLst>
                                        </p:cTn>
                                        <p:tgtEl>
                                          <p:spTgt spid="66"/>
                                        </p:tgtEl>
                                        <p:attrNameLst>
                                          <p:attrName>style.visibility</p:attrName>
                                        </p:attrNameLst>
                                      </p:cBhvr>
                                      <p:to>
                                        <p:strVal val="hidden"/>
                                      </p:to>
                                    </p:set>
                                  </p:childTnLst>
                                </p:cTn>
                              </p:par>
                              <p:par>
                                <p:cTn id="14" presetID="35" presetClass="path" presetSubtype="0" accel="50000" decel="50000" fill="hold" nodeType="withEffect">
                                  <p:stCondLst>
                                    <p:cond delay="0"/>
                                  </p:stCondLst>
                                  <p:childTnLst>
                                    <p:animMotion origin="layout" path="M 2.08333E-7 -4.44444E-6 L -0.30612 -4.44444E-6 " pathEditMode="fixed" rAng="0" ptsTypes="AA">
                                      <p:cBhvr>
                                        <p:cTn id="15" dur="1750" fill="hold"/>
                                        <p:tgtEl>
                                          <p:spTgt spid="3"/>
                                        </p:tgtEl>
                                        <p:attrNameLst>
                                          <p:attrName>ppt_x</p:attrName>
                                          <p:attrName>ppt_y</p:attrName>
                                        </p:attrNameLst>
                                      </p:cBhvr>
                                      <p:rCtr x="-15313" y="0"/>
                                    </p:animMotion>
                                  </p:childTnLst>
                                </p:cTn>
                              </p:par>
                              <p:par>
                                <p:cTn id="16" presetID="63" presetClass="path" presetSubtype="0" accel="50000" decel="50000" fill="hold" nodeType="withEffect">
                                  <p:stCondLst>
                                    <p:cond delay="0"/>
                                  </p:stCondLst>
                                  <p:childTnLst>
                                    <p:animMotion origin="layout" path="M 0.0013 -4.44444E-6 L 0.40914 0.00162 " pathEditMode="fixed" rAng="0" ptsTypes="AA">
                                      <p:cBhvr>
                                        <p:cTn id="17" dur="1750" fill="hold"/>
                                        <p:tgtEl>
                                          <p:spTgt spid="4"/>
                                        </p:tgtEl>
                                        <p:attrNameLst>
                                          <p:attrName>ppt_x</p:attrName>
                                          <p:attrName>ppt_y</p:attrName>
                                        </p:attrNameLst>
                                      </p:cBhvr>
                                      <p:rCtr x="20386"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Surrogate-assisted computational framework</a:t>
            </a:r>
            <a:endParaRPr lang="en-S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59" name="Rounded Rectangle 58"/>
          <p:cNvSpPr/>
          <p:nvPr/>
        </p:nvSpPr>
        <p:spPr>
          <a:xfrm>
            <a:off x="9600406" y="2369650"/>
            <a:ext cx="2133600" cy="11363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V. Robustness Analysis</a:t>
            </a:r>
          </a:p>
          <a:p>
            <a:pPr algn="ctr"/>
            <a:r>
              <a:rPr lang="en-US" sz="2000" dirty="0" smtClean="0"/>
              <a:t>(validation)</a:t>
            </a:r>
            <a:endParaRPr lang="en-SG" sz="2000" dirty="0"/>
          </a:p>
        </p:txBody>
      </p:sp>
      <p:cxnSp>
        <p:nvCxnSpPr>
          <p:cNvPr id="2060" name="Straight Arrow Connector 2059"/>
          <p:cNvCxnSpPr>
            <a:stCxn id="59" idx="0"/>
            <a:endCxn id="62" idx="2"/>
          </p:cNvCxnSpPr>
          <p:nvPr/>
        </p:nvCxnSpPr>
        <p:spPr>
          <a:xfrm flipV="1">
            <a:off x="10667206" y="1655108"/>
            <a:ext cx="1" cy="71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50" name="Rounded Rectangle 2049"/>
          <p:cNvSpPr/>
          <p:nvPr/>
        </p:nvSpPr>
        <p:spPr>
          <a:xfrm>
            <a:off x="5518341" y="1981994"/>
            <a:ext cx="26820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II. </a:t>
            </a:r>
            <a:r>
              <a:rPr lang="en-US" sz="2000" dirty="0" smtClean="0">
                <a:solidFill>
                  <a:schemeClr val="accent6"/>
                </a:solidFill>
              </a:rPr>
              <a:t>Modified</a:t>
            </a:r>
            <a:r>
              <a:rPr lang="en-US" sz="2000" dirty="0" smtClean="0"/>
              <a:t> </a:t>
            </a:r>
          </a:p>
          <a:p>
            <a:pPr algn="ctr"/>
            <a:r>
              <a:rPr lang="en-US" sz="2000" dirty="0" smtClean="0"/>
              <a:t>sensitivity analysis</a:t>
            </a:r>
            <a:endParaRPr lang="en-SG" sz="2000" dirty="0"/>
          </a:p>
        </p:txBody>
      </p:sp>
      <p:sp>
        <p:nvSpPr>
          <p:cNvPr id="58" name="Rounded Rectangle 57"/>
          <p:cNvSpPr/>
          <p:nvPr/>
        </p:nvSpPr>
        <p:spPr>
          <a:xfrm>
            <a:off x="5518340" y="5106194"/>
            <a:ext cx="26820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IV. </a:t>
            </a:r>
            <a:r>
              <a:rPr lang="en-US" sz="2000" dirty="0" smtClean="0">
                <a:solidFill>
                  <a:schemeClr val="accent6"/>
                </a:solidFill>
              </a:rPr>
              <a:t>Surrogate-assisted</a:t>
            </a:r>
            <a:r>
              <a:rPr lang="en-US" sz="2000" dirty="0" smtClean="0"/>
              <a:t> optimization</a:t>
            </a:r>
            <a:endParaRPr lang="en-SG" sz="2000" dirty="0"/>
          </a:p>
        </p:txBody>
      </p:sp>
      <p:cxnSp>
        <p:nvCxnSpPr>
          <p:cNvPr id="2055" name="Straight Arrow Connector 2054"/>
          <p:cNvCxnSpPr>
            <a:stCxn id="2068" idx="2"/>
            <a:endCxn id="2050" idx="0"/>
          </p:cNvCxnSpPr>
          <p:nvPr/>
        </p:nvCxnSpPr>
        <p:spPr>
          <a:xfrm>
            <a:off x="6859340" y="1677194"/>
            <a:ext cx="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8" name="TextBox 2067"/>
          <p:cNvSpPr txBox="1"/>
          <p:nvPr/>
        </p:nvSpPr>
        <p:spPr>
          <a:xfrm>
            <a:off x="5378806" y="1277084"/>
            <a:ext cx="2961067" cy="400110"/>
          </a:xfrm>
          <a:prstGeom prst="rect">
            <a:avLst/>
          </a:prstGeom>
          <a:noFill/>
        </p:spPr>
        <p:txBody>
          <a:bodyPr wrap="none" rtlCol="0">
            <a:spAutoFit/>
          </a:bodyPr>
          <a:lstStyle/>
          <a:p>
            <a:r>
              <a:rPr lang="en-US" sz="2000" dirty="0" smtClean="0"/>
              <a:t>Set of all decision variables</a:t>
            </a:r>
            <a:endParaRPr lang="en-SG" sz="2000" dirty="0"/>
          </a:p>
        </p:txBody>
      </p:sp>
      <p:sp>
        <p:nvSpPr>
          <p:cNvPr id="78" name="TextBox 77"/>
          <p:cNvSpPr txBox="1"/>
          <p:nvPr/>
        </p:nvSpPr>
        <p:spPr>
          <a:xfrm>
            <a:off x="8457406" y="2524829"/>
            <a:ext cx="1143000" cy="1200329"/>
          </a:xfrm>
          <a:prstGeom prst="rect">
            <a:avLst/>
          </a:prstGeom>
          <a:noFill/>
        </p:spPr>
        <p:txBody>
          <a:bodyPr wrap="square" rtlCol="0">
            <a:spAutoFit/>
          </a:bodyPr>
          <a:lstStyle/>
          <a:p>
            <a:r>
              <a:rPr lang="en-US" sz="1800" dirty="0" smtClean="0"/>
              <a:t>Reduced set of decision variables</a:t>
            </a:r>
            <a:endParaRPr lang="en-SG" sz="1800" dirty="0"/>
          </a:p>
        </p:txBody>
      </p:sp>
      <p:sp>
        <p:nvSpPr>
          <p:cNvPr id="62" name="TextBox 61"/>
          <p:cNvSpPr txBox="1"/>
          <p:nvPr/>
        </p:nvSpPr>
        <p:spPr>
          <a:xfrm>
            <a:off x="9703641" y="1254998"/>
            <a:ext cx="1927131" cy="400110"/>
          </a:xfrm>
          <a:prstGeom prst="rect">
            <a:avLst/>
          </a:prstGeom>
          <a:noFill/>
        </p:spPr>
        <p:txBody>
          <a:bodyPr wrap="none" rtlCol="0">
            <a:spAutoFit/>
          </a:bodyPr>
          <a:lstStyle/>
          <a:p>
            <a:r>
              <a:rPr lang="en-US" sz="2000" dirty="0" smtClean="0"/>
              <a:t>Robust solutions</a:t>
            </a:r>
            <a:endParaRPr lang="en-SG" sz="2000" dirty="0"/>
          </a:p>
        </p:txBody>
      </p:sp>
      <p:sp>
        <p:nvSpPr>
          <p:cNvPr id="87" name="TextBox 86"/>
          <p:cNvSpPr txBox="1"/>
          <p:nvPr/>
        </p:nvSpPr>
        <p:spPr>
          <a:xfrm>
            <a:off x="10667206" y="3582194"/>
            <a:ext cx="1390650" cy="1477328"/>
          </a:xfrm>
          <a:prstGeom prst="rect">
            <a:avLst/>
          </a:prstGeom>
          <a:noFill/>
        </p:spPr>
        <p:txBody>
          <a:bodyPr wrap="square" rtlCol="0">
            <a:spAutoFit/>
          </a:bodyPr>
          <a:lstStyle/>
          <a:p>
            <a:r>
              <a:rPr lang="en-US" sz="1800" dirty="0" smtClean="0"/>
              <a:t>Solutions’ performance </a:t>
            </a:r>
          </a:p>
          <a:p>
            <a:r>
              <a:rPr lang="en-US" sz="1800" dirty="0" smtClean="0"/>
              <a:t>under independent set</a:t>
            </a:r>
            <a:endParaRPr lang="en-SG" sz="1800" dirty="0"/>
          </a:p>
        </p:txBody>
      </p:sp>
      <p:sp>
        <p:nvSpPr>
          <p:cNvPr id="36" name="Rounded Rectangle 35"/>
          <p:cNvSpPr/>
          <p:nvPr/>
        </p:nvSpPr>
        <p:spPr>
          <a:xfrm>
            <a:off x="151606" y="2362994"/>
            <a:ext cx="4753916" cy="36576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solidFill>
                  <a:schemeClr val="tx1"/>
                </a:solidFill>
              </a:rPr>
              <a:t>I</a:t>
            </a:r>
            <a:r>
              <a:rPr lang="en-US" sz="2000" dirty="0" smtClean="0">
                <a:solidFill>
                  <a:schemeClr val="tx1"/>
                </a:solidFill>
              </a:rPr>
              <a:t>. Statistical analysis and </a:t>
            </a:r>
          </a:p>
          <a:p>
            <a:pPr algn="ctr"/>
            <a:r>
              <a:rPr lang="en-US" sz="2000" dirty="0" smtClean="0">
                <a:solidFill>
                  <a:schemeClr val="tx1"/>
                </a:solidFill>
              </a:rPr>
              <a:t>simulation of rainfall events</a:t>
            </a:r>
            <a:endParaRPr lang="en-SG" sz="2000" dirty="0">
              <a:solidFill>
                <a:schemeClr val="tx1"/>
              </a:solidFill>
            </a:endParaRPr>
          </a:p>
        </p:txBody>
      </p:sp>
      <p:sp>
        <p:nvSpPr>
          <p:cNvPr id="37" name="TextBox 36"/>
          <p:cNvSpPr txBox="1"/>
          <p:nvPr/>
        </p:nvSpPr>
        <p:spPr>
          <a:xfrm>
            <a:off x="1824082" y="1277084"/>
            <a:ext cx="1423788" cy="400110"/>
          </a:xfrm>
          <a:prstGeom prst="rect">
            <a:avLst/>
          </a:prstGeom>
          <a:noFill/>
        </p:spPr>
        <p:txBody>
          <a:bodyPr wrap="none" rtlCol="0">
            <a:spAutoFit/>
          </a:bodyPr>
          <a:lstStyle/>
          <a:p>
            <a:r>
              <a:rPr lang="en-US" sz="2000" dirty="0" smtClean="0"/>
              <a:t>Rainfall data</a:t>
            </a:r>
            <a:endParaRPr lang="en-SG" sz="2000" dirty="0"/>
          </a:p>
        </p:txBody>
      </p:sp>
      <p:cxnSp>
        <p:nvCxnSpPr>
          <p:cNvPr id="38" name="Straight Arrow Connector 37"/>
          <p:cNvCxnSpPr>
            <a:stCxn id="37" idx="2"/>
            <a:endCxn id="36" idx="0"/>
          </p:cNvCxnSpPr>
          <p:nvPr/>
        </p:nvCxnSpPr>
        <p:spPr>
          <a:xfrm flipH="1">
            <a:off x="2528564" y="1677194"/>
            <a:ext cx="74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51448" y="3353594"/>
            <a:ext cx="21600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joint distribution of  rainfall intensity and duration using copula</a:t>
            </a:r>
            <a:endParaRPr lang="en-SG" sz="1600" dirty="0"/>
          </a:p>
        </p:txBody>
      </p:sp>
      <p:sp>
        <p:nvSpPr>
          <p:cNvPr id="40" name="Rectangle 39"/>
          <p:cNvSpPr/>
          <p:nvPr/>
        </p:nvSpPr>
        <p:spPr>
          <a:xfrm>
            <a:off x="2666206" y="3353594"/>
            <a:ext cx="2159021"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storm profile by Huff’s method </a:t>
            </a:r>
            <a:endParaRPr lang="en-SG" sz="1600" dirty="0"/>
          </a:p>
        </p:txBody>
      </p:sp>
      <p:sp>
        <p:nvSpPr>
          <p:cNvPr id="41" name="Rectangle 40"/>
          <p:cNvSpPr/>
          <p:nvPr/>
        </p:nvSpPr>
        <p:spPr>
          <a:xfrm>
            <a:off x="1234221" y="5201444"/>
            <a:ext cx="2603510" cy="723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dirty="0" smtClean="0"/>
              <a:t>Selection of rainfall events</a:t>
            </a:r>
            <a:endParaRPr lang="en-SG" sz="1800" dirty="0"/>
          </a:p>
        </p:txBody>
      </p:sp>
      <p:sp>
        <p:nvSpPr>
          <p:cNvPr id="43" name="TextBox 42"/>
          <p:cNvSpPr txBox="1"/>
          <p:nvPr/>
        </p:nvSpPr>
        <p:spPr>
          <a:xfrm>
            <a:off x="2513806" y="1655108"/>
            <a:ext cx="2819400" cy="646331"/>
          </a:xfrm>
          <a:prstGeom prst="rect">
            <a:avLst/>
          </a:prstGeom>
          <a:noFill/>
        </p:spPr>
        <p:txBody>
          <a:bodyPr wrap="square" rtlCol="0">
            <a:spAutoFit/>
          </a:bodyPr>
          <a:lstStyle/>
          <a:p>
            <a:r>
              <a:rPr lang="en-US" sz="1800" dirty="0" smtClean="0"/>
              <a:t>Rainfall events obtained from 10 years rainfall series</a:t>
            </a:r>
            <a:endParaRPr lang="en-SG" sz="1800" dirty="0"/>
          </a:p>
        </p:txBody>
      </p:sp>
      <p:cxnSp>
        <p:nvCxnSpPr>
          <p:cNvPr id="47" name="Elbow Connector 46"/>
          <p:cNvCxnSpPr>
            <a:stCxn id="39" idx="2"/>
            <a:endCxn id="41" idx="0"/>
          </p:cNvCxnSpPr>
          <p:nvPr/>
        </p:nvCxnSpPr>
        <p:spPr>
          <a:xfrm rot="16200000" flipH="1">
            <a:off x="1581287" y="4246755"/>
            <a:ext cx="704850" cy="12045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0" idx="2"/>
            <a:endCxn id="41" idx="0"/>
          </p:cNvCxnSpPr>
          <p:nvPr/>
        </p:nvCxnSpPr>
        <p:spPr>
          <a:xfrm rot="5400000">
            <a:off x="2788422" y="4244149"/>
            <a:ext cx="704850" cy="12097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142206" y="4584462"/>
            <a:ext cx="2844808" cy="338554"/>
          </a:xfrm>
          <a:prstGeom prst="rect">
            <a:avLst/>
          </a:prstGeom>
          <a:noFill/>
        </p:spPr>
        <p:txBody>
          <a:bodyPr wrap="square" rtlCol="0">
            <a:spAutoFit/>
          </a:bodyPr>
          <a:lstStyle/>
          <a:p>
            <a:pPr algn="ctr"/>
            <a:r>
              <a:rPr lang="en-US" sz="1600" dirty="0" smtClean="0"/>
              <a:t>Likelihood of rainfall events</a:t>
            </a:r>
            <a:endParaRPr lang="en-SG" sz="1600" dirty="0"/>
          </a:p>
        </p:txBody>
      </p:sp>
      <p:cxnSp>
        <p:nvCxnSpPr>
          <p:cNvPr id="9" name="Elbow Connector 8"/>
          <p:cNvCxnSpPr>
            <a:stCxn id="41" idx="3"/>
            <a:endCxn id="2050" idx="1"/>
          </p:cNvCxnSpPr>
          <p:nvPr/>
        </p:nvCxnSpPr>
        <p:spPr>
          <a:xfrm flipV="1">
            <a:off x="3837731" y="2439194"/>
            <a:ext cx="1680610" cy="3124200"/>
          </a:xfrm>
          <a:prstGeom prst="bentConnector3">
            <a:avLst>
              <a:gd name="adj1" fmla="val 763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1" idx="3"/>
            <a:endCxn id="58" idx="1"/>
          </p:cNvCxnSpPr>
          <p:nvPr/>
        </p:nvCxnSpPr>
        <p:spPr>
          <a:xfrm>
            <a:off x="3837731" y="5563394"/>
            <a:ext cx="168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09206" y="4725194"/>
            <a:ext cx="1558980" cy="923330"/>
          </a:xfrm>
          <a:prstGeom prst="rect">
            <a:avLst/>
          </a:prstGeom>
          <a:noFill/>
        </p:spPr>
        <p:txBody>
          <a:bodyPr wrap="square" rtlCol="0">
            <a:spAutoFit/>
          </a:bodyPr>
          <a:lstStyle/>
          <a:p>
            <a:r>
              <a:rPr lang="en-US" sz="1800" dirty="0" smtClean="0"/>
              <a:t>Set of stochastic rainfall events</a:t>
            </a:r>
            <a:endParaRPr lang="en-SG" sz="1800" dirty="0"/>
          </a:p>
        </p:txBody>
      </p:sp>
      <p:sp>
        <p:nvSpPr>
          <p:cNvPr id="75" name="Rectangle 74"/>
          <p:cNvSpPr/>
          <p:nvPr/>
        </p:nvSpPr>
        <p:spPr>
          <a:xfrm>
            <a:off x="9443207" y="5148585"/>
            <a:ext cx="2448000" cy="8296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dirty="0" smtClean="0"/>
              <a:t>Simulation under independent set of stochastic rainfall events</a:t>
            </a:r>
            <a:endParaRPr lang="en-SG" sz="1800" dirty="0"/>
          </a:p>
        </p:txBody>
      </p:sp>
      <p:cxnSp>
        <p:nvCxnSpPr>
          <p:cNvPr id="2051" name="Straight Arrow Connector 2050"/>
          <p:cNvCxnSpPr>
            <a:stCxn id="75" idx="0"/>
            <a:endCxn id="59" idx="2"/>
          </p:cNvCxnSpPr>
          <p:nvPr/>
        </p:nvCxnSpPr>
        <p:spPr>
          <a:xfrm flipH="1" flipV="1">
            <a:off x="10667206" y="3505994"/>
            <a:ext cx="1" cy="1642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8" idx="3"/>
            <a:endCxn id="75" idx="1"/>
          </p:cNvCxnSpPr>
          <p:nvPr/>
        </p:nvCxnSpPr>
        <p:spPr>
          <a:xfrm>
            <a:off x="8200340" y="5563394"/>
            <a:ext cx="12428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000333" y="4801394"/>
            <a:ext cx="1600073" cy="646331"/>
          </a:xfrm>
          <a:prstGeom prst="rect">
            <a:avLst/>
          </a:prstGeom>
          <a:noFill/>
        </p:spPr>
        <p:txBody>
          <a:bodyPr wrap="square" rtlCol="0">
            <a:spAutoFit/>
          </a:bodyPr>
          <a:lstStyle/>
          <a:p>
            <a:pPr algn="ctr"/>
            <a:r>
              <a:rPr lang="en-US" sz="1800" dirty="0" smtClean="0"/>
              <a:t>Pareto-efficient solutions</a:t>
            </a:r>
            <a:endParaRPr lang="en-SG" sz="1800" dirty="0"/>
          </a:p>
        </p:txBody>
      </p:sp>
      <p:cxnSp>
        <p:nvCxnSpPr>
          <p:cNvPr id="50" name="Elbow Connector 49"/>
          <p:cNvCxnSpPr>
            <a:stCxn id="41" idx="2"/>
            <a:endCxn id="75" idx="2"/>
          </p:cNvCxnSpPr>
          <p:nvPr/>
        </p:nvCxnSpPr>
        <p:spPr>
          <a:xfrm rot="16200000" flipH="1">
            <a:off x="6575162" y="1886157"/>
            <a:ext cx="52858" cy="8131231"/>
          </a:xfrm>
          <a:prstGeom prst="bentConnector3">
            <a:avLst>
              <a:gd name="adj1" fmla="val 1082907"/>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555850" y="6184662"/>
            <a:ext cx="4911781" cy="369332"/>
          </a:xfrm>
          <a:prstGeom prst="rect">
            <a:avLst/>
          </a:prstGeom>
          <a:noFill/>
        </p:spPr>
        <p:txBody>
          <a:bodyPr wrap="square" rtlCol="0">
            <a:spAutoFit/>
          </a:bodyPr>
          <a:lstStyle/>
          <a:p>
            <a:r>
              <a:rPr lang="en-US" sz="1800" dirty="0" smtClean="0"/>
              <a:t>Independent set of stochastic rainfall events</a:t>
            </a:r>
            <a:endParaRPr lang="en-SG" sz="1800" dirty="0"/>
          </a:p>
        </p:txBody>
      </p:sp>
      <p:sp>
        <p:nvSpPr>
          <p:cNvPr id="34" name="Rounded Rectangle 33"/>
          <p:cNvSpPr/>
          <p:nvPr/>
        </p:nvSpPr>
        <p:spPr>
          <a:xfrm>
            <a:off x="5518341" y="3353594"/>
            <a:ext cx="2682000" cy="914400"/>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III. </a:t>
            </a:r>
            <a:r>
              <a:rPr lang="en-US" sz="2000" dirty="0" smtClean="0">
                <a:solidFill>
                  <a:schemeClr val="accent6"/>
                </a:solidFill>
              </a:rPr>
              <a:t>Design of emulators</a:t>
            </a:r>
            <a:endParaRPr lang="en-SG" sz="2000" dirty="0"/>
          </a:p>
        </p:txBody>
      </p:sp>
      <p:cxnSp>
        <p:nvCxnSpPr>
          <p:cNvPr id="42" name="Straight Arrow Connector 41"/>
          <p:cNvCxnSpPr>
            <a:stCxn id="34" idx="2"/>
            <a:endCxn id="58" idx="0"/>
          </p:cNvCxnSpPr>
          <p:nvPr/>
        </p:nvCxnSpPr>
        <p:spPr>
          <a:xfrm flipH="1">
            <a:off x="6859340" y="4267994"/>
            <a:ext cx="1"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122800" y="3810794"/>
            <a:ext cx="39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866606" y="4420394"/>
            <a:ext cx="1524000" cy="369332"/>
          </a:xfrm>
          <a:prstGeom prst="rect">
            <a:avLst/>
          </a:prstGeom>
          <a:noFill/>
        </p:spPr>
        <p:txBody>
          <a:bodyPr wrap="square" rtlCol="0">
            <a:spAutoFit/>
          </a:bodyPr>
          <a:lstStyle/>
          <a:p>
            <a:r>
              <a:rPr lang="en-US" sz="1800" dirty="0" smtClean="0"/>
              <a:t>Emulator</a:t>
            </a:r>
            <a:endParaRPr lang="en-SG" sz="1800" dirty="0"/>
          </a:p>
        </p:txBody>
      </p:sp>
      <p:cxnSp>
        <p:nvCxnSpPr>
          <p:cNvPr id="24" name="Elbow Connector 23"/>
          <p:cNvCxnSpPr>
            <a:stCxn id="2050" idx="3"/>
            <a:endCxn id="34" idx="3"/>
          </p:cNvCxnSpPr>
          <p:nvPr/>
        </p:nvCxnSpPr>
        <p:spPr>
          <a:xfrm>
            <a:off x="8200341" y="2439194"/>
            <a:ext cx="12700" cy="13716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5400000">
            <a:off x="7344000" y="3977958"/>
            <a:ext cx="1248728"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93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9"/>
                                        </p:tgtEl>
                                        <p:attrNameLst>
                                          <p:attrName>style.opacity</p:attrName>
                                        </p:attrNameLst>
                                      </p:cBhvr>
                                      <p:to>
                                        <p:strVal val="0.25"/>
                                      </p:to>
                                    </p:set>
                                    <p:animEffect filter="image" prLst="opacity: 0.25">
                                      <p:cBhvr rctx="IE">
                                        <p:cTn id="7" dur="indefinite"/>
                                        <p:tgtEl>
                                          <p:spTgt spid="59"/>
                                        </p:tgtEl>
                                      </p:cBhvr>
                                    </p:animEffect>
                                  </p:childTnLst>
                                </p:cTn>
                              </p:par>
                              <p:par>
                                <p:cTn id="8" presetID="9" presetClass="emph" presetSubtype="0" nodeType="withEffect">
                                  <p:stCondLst>
                                    <p:cond delay="0"/>
                                  </p:stCondLst>
                                  <p:childTnLst>
                                    <p:set>
                                      <p:cBhvr rctx="PPT">
                                        <p:cTn id="9" dur="indefinite"/>
                                        <p:tgtEl>
                                          <p:spTgt spid="2060"/>
                                        </p:tgtEl>
                                        <p:attrNameLst>
                                          <p:attrName>style.opacity</p:attrName>
                                        </p:attrNameLst>
                                      </p:cBhvr>
                                      <p:to>
                                        <p:strVal val="0.25"/>
                                      </p:to>
                                    </p:set>
                                    <p:animEffect filter="image" prLst="opacity: 0.25">
                                      <p:cBhvr rctx="IE">
                                        <p:cTn id="10" dur="indefinite"/>
                                        <p:tgtEl>
                                          <p:spTgt spid="2060"/>
                                        </p:tgtEl>
                                      </p:cBhvr>
                                    </p:animEffect>
                                  </p:childTnLst>
                                </p:cTn>
                              </p:par>
                              <p:par>
                                <p:cTn id="11" presetID="9" presetClass="emph" presetSubtype="0" grpId="0" nodeType="withEffect">
                                  <p:stCondLst>
                                    <p:cond delay="0"/>
                                  </p:stCondLst>
                                  <p:childTnLst>
                                    <p:set>
                                      <p:cBhvr rctx="PPT">
                                        <p:cTn id="12" dur="indefinite"/>
                                        <p:tgtEl>
                                          <p:spTgt spid="2050"/>
                                        </p:tgtEl>
                                        <p:attrNameLst>
                                          <p:attrName>style.opacity</p:attrName>
                                        </p:attrNameLst>
                                      </p:cBhvr>
                                      <p:to>
                                        <p:strVal val="0.25"/>
                                      </p:to>
                                    </p:set>
                                    <p:animEffect filter="image" prLst="opacity: 0.25">
                                      <p:cBhvr rctx="IE">
                                        <p:cTn id="13" dur="indefinite"/>
                                        <p:tgtEl>
                                          <p:spTgt spid="2050"/>
                                        </p:tgtEl>
                                      </p:cBhvr>
                                    </p:animEffect>
                                  </p:childTnLst>
                                </p:cTn>
                              </p:par>
                              <p:par>
                                <p:cTn id="14" presetID="9" presetClass="emph" presetSubtype="0" grpId="0" nodeType="withEffect">
                                  <p:stCondLst>
                                    <p:cond delay="0"/>
                                  </p:stCondLst>
                                  <p:childTnLst>
                                    <p:set>
                                      <p:cBhvr rctx="PPT">
                                        <p:cTn id="15" dur="indefinite"/>
                                        <p:tgtEl>
                                          <p:spTgt spid="58"/>
                                        </p:tgtEl>
                                        <p:attrNameLst>
                                          <p:attrName>style.opacity</p:attrName>
                                        </p:attrNameLst>
                                      </p:cBhvr>
                                      <p:to>
                                        <p:strVal val="0.25"/>
                                      </p:to>
                                    </p:set>
                                    <p:animEffect filter="image" prLst="opacity: 0.25">
                                      <p:cBhvr rctx="IE">
                                        <p:cTn id="16" dur="indefinite"/>
                                        <p:tgtEl>
                                          <p:spTgt spid="58"/>
                                        </p:tgtEl>
                                      </p:cBhvr>
                                    </p:animEffect>
                                  </p:childTnLst>
                                </p:cTn>
                              </p:par>
                              <p:par>
                                <p:cTn id="17" presetID="9" presetClass="emph" presetSubtype="0" nodeType="withEffect">
                                  <p:stCondLst>
                                    <p:cond delay="0"/>
                                  </p:stCondLst>
                                  <p:childTnLst>
                                    <p:set>
                                      <p:cBhvr rctx="PPT">
                                        <p:cTn id="18" dur="indefinite"/>
                                        <p:tgtEl>
                                          <p:spTgt spid="2055"/>
                                        </p:tgtEl>
                                        <p:attrNameLst>
                                          <p:attrName>style.opacity</p:attrName>
                                        </p:attrNameLst>
                                      </p:cBhvr>
                                      <p:to>
                                        <p:strVal val="0.25"/>
                                      </p:to>
                                    </p:set>
                                    <p:animEffect filter="image" prLst="opacity: 0.25">
                                      <p:cBhvr rctx="IE">
                                        <p:cTn id="19" dur="indefinite"/>
                                        <p:tgtEl>
                                          <p:spTgt spid="2055"/>
                                        </p:tgtEl>
                                      </p:cBhvr>
                                    </p:animEffect>
                                  </p:childTnLst>
                                </p:cTn>
                              </p:par>
                              <p:par>
                                <p:cTn id="20" presetID="9" presetClass="emph" presetSubtype="0" grpId="0" nodeType="withEffect">
                                  <p:stCondLst>
                                    <p:cond delay="0"/>
                                  </p:stCondLst>
                                  <p:childTnLst>
                                    <p:set>
                                      <p:cBhvr rctx="PPT">
                                        <p:cTn id="21" dur="indefinite"/>
                                        <p:tgtEl>
                                          <p:spTgt spid="2068"/>
                                        </p:tgtEl>
                                        <p:attrNameLst>
                                          <p:attrName>style.opacity</p:attrName>
                                        </p:attrNameLst>
                                      </p:cBhvr>
                                      <p:to>
                                        <p:strVal val="0.25"/>
                                      </p:to>
                                    </p:set>
                                    <p:animEffect filter="image" prLst="opacity: 0.25">
                                      <p:cBhvr rctx="IE">
                                        <p:cTn id="22" dur="indefinite"/>
                                        <p:tgtEl>
                                          <p:spTgt spid="2068"/>
                                        </p:tgtEl>
                                      </p:cBhvr>
                                    </p:animEffect>
                                  </p:childTnLst>
                                </p:cTn>
                              </p:par>
                              <p:par>
                                <p:cTn id="23" presetID="9" presetClass="emph" presetSubtype="0" grpId="0" nodeType="withEffect">
                                  <p:stCondLst>
                                    <p:cond delay="0"/>
                                  </p:stCondLst>
                                  <p:childTnLst>
                                    <p:set>
                                      <p:cBhvr rctx="PPT">
                                        <p:cTn id="24" dur="indefinite"/>
                                        <p:tgtEl>
                                          <p:spTgt spid="78"/>
                                        </p:tgtEl>
                                        <p:attrNameLst>
                                          <p:attrName>style.opacity</p:attrName>
                                        </p:attrNameLst>
                                      </p:cBhvr>
                                      <p:to>
                                        <p:strVal val="0.25"/>
                                      </p:to>
                                    </p:set>
                                    <p:animEffect filter="image" prLst="opacity: 0.25">
                                      <p:cBhvr rctx="IE">
                                        <p:cTn id="25" dur="indefinite"/>
                                        <p:tgtEl>
                                          <p:spTgt spid="78"/>
                                        </p:tgtEl>
                                      </p:cBhvr>
                                    </p:animEffect>
                                  </p:childTnLst>
                                </p:cTn>
                              </p:par>
                              <p:par>
                                <p:cTn id="26" presetID="9" presetClass="emph" presetSubtype="0" grpId="0" nodeType="withEffect">
                                  <p:stCondLst>
                                    <p:cond delay="0"/>
                                  </p:stCondLst>
                                  <p:childTnLst>
                                    <p:set>
                                      <p:cBhvr rctx="PPT">
                                        <p:cTn id="27" dur="indefinite"/>
                                        <p:tgtEl>
                                          <p:spTgt spid="62"/>
                                        </p:tgtEl>
                                        <p:attrNameLst>
                                          <p:attrName>style.opacity</p:attrName>
                                        </p:attrNameLst>
                                      </p:cBhvr>
                                      <p:to>
                                        <p:strVal val="0.25"/>
                                      </p:to>
                                    </p:set>
                                    <p:animEffect filter="image" prLst="opacity: 0.25">
                                      <p:cBhvr rctx="IE">
                                        <p:cTn id="28" dur="indefinite"/>
                                        <p:tgtEl>
                                          <p:spTgt spid="62"/>
                                        </p:tgtEl>
                                      </p:cBhvr>
                                    </p:animEffect>
                                  </p:childTnLst>
                                </p:cTn>
                              </p:par>
                              <p:par>
                                <p:cTn id="29" presetID="9" presetClass="emph" presetSubtype="0" grpId="0" nodeType="withEffect">
                                  <p:stCondLst>
                                    <p:cond delay="0"/>
                                  </p:stCondLst>
                                  <p:childTnLst>
                                    <p:set>
                                      <p:cBhvr rctx="PPT">
                                        <p:cTn id="30" dur="indefinite"/>
                                        <p:tgtEl>
                                          <p:spTgt spid="87"/>
                                        </p:tgtEl>
                                        <p:attrNameLst>
                                          <p:attrName>style.opacity</p:attrName>
                                        </p:attrNameLst>
                                      </p:cBhvr>
                                      <p:to>
                                        <p:strVal val="0.25"/>
                                      </p:to>
                                    </p:set>
                                    <p:animEffect filter="image" prLst="opacity: 0.25">
                                      <p:cBhvr rctx="IE">
                                        <p:cTn id="31" dur="indefinite"/>
                                        <p:tgtEl>
                                          <p:spTgt spid="87"/>
                                        </p:tgtEl>
                                      </p:cBhvr>
                                    </p:animEffect>
                                  </p:childTnLst>
                                </p:cTn>
                              </p:par>
                              <p:par>
                                <p:cTn id="32" presetID="9" presetClass="emph" presetSubtype="0" nodeType="withEffect">
                                  <p:stCondLst>
                                    <p:cond delay="0"/>
                                  </p:stCondLst>
                                  <p:childTnLst>
                                    <p:set>
                                      <p:cBhvr rctx="PPT">
                                        <p:cTn id="33" dur="indefinite"/>
                                        <p:tgtEl>
                                          <p:spTgt spid="9"/>
                                        </p:tgtEl>
                                        <p:attrNameLst>
                                          <p:attrName>style.opacity</p:attrName>
                                        </p:attrNameLst>
                                      </p:cBhvr>
                                      <p:to>
                                        <p:strVal val="0.25"/>
                                      </p:to>
                                    </p:set>
                                    <p:animEffect filter="image" prLst="opacity: 0.25">
                                      <p:cBhvr rctx="IE">
                                        <p:cTn id="34" dur="indefinite"/>
                                        <p:tgtEl>
                                          <p:spTgt spid="9"/>
                                        </p:tgtEl>
                                      </p:cBhvr>
                                    </p:animEffect>
                                  </p:childTnLst>
                                </p:cTn>
                              </p:par>
                              <p:par>
                                <p:cTn id="35" presetID="9" presetClass="emph" presetSubtype="0" nodeType="withEffect">
                                  <p:stCondLst>
                                    <p:cond delay="0"/>
                                  </p:stCondLst>
                                  <p:childTnLst>
                                    <p:set>
                                      <p:cBhvr rctx="PPT">
                                        <p:cTn id="36" dur="indefinite"/>
                                        <p:tgtEl>
                                          <p:spTgt spid="11"/>
                                        </p:tgtEl>
                                        <p:attrNameLst>
                                          <p:attrName>style.opacity</p:attrName>
                                        </p:attrNameLst>
                                      </p:cBhvr>
                                      <p:to>
                                        <p:strVal val="0.25"/>
                                      </p:to>
                                    </p:set>
                                    <p:animEffect filter="image" prLst="opacity: 0.25">
                                      <p:cBhvr rctx="IE">
                                        <p:cTn id="37" dur="indefinite"/>
                                        <p:tgtEl>
                                          <p:spTgt spid="11"/>
                                        </p:tgtEl>
                                      </p:cBhvr>
                                    </p:animEffect>
                                  </p:childTnLst>
                                </p:cTn>
                              </p:par>
                              <p:par>
                                <p:cTn id="38" presetID="9" presetClass="emph" presetSubtype="0" grpId="0" nodeType="withEffect">
                                  <p:stCondLst>
                                    <p:cond delay="0"/>
                                  </p:stCondLst>
                                  <p:childTnLst>
                                    <p:set>
                                      <p:cBhvr rctx="PPT">
                                        <p:cTn id="39" dur="indefinite"/>
                                        <p:tgtEl>
                                          <p:spTgt spid="14"/>
                                        </p:tgtEl>
                                        <p:attrNameLst>
                                          <p:attrName>style.opacity</p:attrName>
                                        </p:attrNameLst>
                                      </p:cBhvr>
                                      <p:to>
                                        <p:strVal val="0.25"/>
                                      </p:to>
                                    </p:set>
                                    <p:animEffect filter="image" prLst="opacity: 0.25">
                                      <p:cBhvr rctx="IE">
                                        <p:cTn id="40" dur="indefinite"/>
                                        <p:tgtEl>
                                          <p:spTgt spid="14"/>
                                        </p:tgtEl>
                                      </p:cBhvr>
                                    </p:animEffect>
                                  </p:childTnLst>
                                </p:cTn>
                              </p:par>
                              <p:par>
                                <p:cTn id="41" presetID="9" presetClass="emph" presetSubtype="0" grpId="0" nodeType="withEffect">
                                  <p:stCondLst>
                                    <p:cond delay="0"/>
                                  </p:stCondLst>
                                  <p:childTnLst>
                                    <p:set>
                                      <p:cBhvr rctx="PPT">
                                        <p:cTn id="42" dur="indefinite"/>
                                        <p:tgtEl>
                                          <p:spTgt spid="75"/>
                                        </p:tgtEl>
                                        <p:attrNameLst>
                                          <p:attrName>style.opacity</p:attrName>
                                        </p:attrNameLst>
                                      </p:cBhvr>
                                      <p:to>
                                        <p:strVal val="0.25"/>
                                      </p:to>
                                    </p:set>
                                    <p:animEffect filter="image" prLst="opacity: 0.25">
                                      <p:cBhvr rctx="IE">
                                        <p:cTn id="43" dur="indefinite"/>
                                        <p:tgtEl>
                                          <p:spTgt spid="75"/>
                                        </p:tgtEl>
                                      </p:cBhvr>
                                    </p:animEffect>
                                  </p:childTnLst>
                                </p:cTn>
                              </p:par>
                              <p:par>
                                <p:cTn id="44" presetID="9" presetClass="emph" presetSubtype="0" nodeType="withEffect">
                                  <p:stCondLst>
                                    <p:cond delay="0"/>
                                  </p:stCondLst>
                                  <p:childTnLst>
                                    <p:set>
                                      <p:cBhvr rctx="PPT">
                                        <p:cTn id="45" dur="indefinite"/>
                                        <p:tgtEl>
                                          <p:spTgt spid="2051"/>
                                        </p:tgtEl>
                                        <p:attrNameLst>
                                          <p:attrName>style.opacity</p:attrName>
                                        </p:attrNameLst>
                                      </p:cBhvr>
                                      <p:to>
                                        <p:strVal val="0.25"/>
                                      </p:to>
                                    </p:set>
                                    <p:animEffect filter="image" prLst="opacity: 0.25">
                                      <p:cBhvr rctx="IE">
                                        <p:cTn id="46" dur="indefinite"/>
                                        <p:tgtEl>
                                          <p:spTgt spid="2051"/>
                                        </p:tgtEl>
                                      </p:cBhvr>
                                    </p:animEffect>
                                  </p:childTnLst>
                                </p:cTn>
                              </p:par>
                              <p:par>
                                <p:cTn id="47" presetID="9" presetClass="emph" presetSubtype="0" nodeType="withEffect">
                                  <p:stCondLst>
                                    <p:cond delay="0"/>
                                  </p:stCondLst>
                                  <p:childTnLst>
                                    <p:set>
                                      <p:cBhvr rctx="PPT">
                                        <p:cTn id="48" dur="indefinite"/>
                                        <p:tgtEl>
                                          <p:spTgt spid="84"/>
                                        </p:tgtEl>
                                        <p:attrNameLst>
                                          <p:attrName>style.opacity</p:attrName>
                                        </p:attrNameLst>
                                      </p:cBhvr>
                                      <p:to>
                                        <p:strVal val="0.25"/>
                                      </p:to>
                                    </p:set>
                                    <p:animEffect filter="image" prLst="opacity: 0.25">
                                      <p:cBhvr rctx="IE">
                                        <p:cTn id="49" dur="indefinite"/>
                                        <p:tgtEl>
                                          <p:spTgt spid="84"/>
                                        </p:tgtEl>
                                      </p:cBhvr>
                                    </p:animEffect>
                                  </p:childTnLst>
                                </p:cTn>
                              </p:par>
                              <p:par>
                                <p:cTn id="50" presetID="9" presetClass="emph" presetSubtype="0" grpId="0" nodeType="withEffect">
                                  <p:stCondLst>
                                    <p:cond delay="0"/>
                                  </p:stCondLst>
                                  <p:childTnLst>
                                    <p:set>
                                      <p:cBhvr rctx="PPT">
                                        <p:cTn id="51" dur="indefinite"/>
                                        <p:tgtEl>
                                          <p:spTgt spid="85"/>
                                        </p:tgtEl>
                                        <p:attrNameLst>
                                          <p:attrName>style.opacity</p:attrName>
                                        </p:attrNameLst>
                                      </p:cBhvr>
                                      <p:to>
                                        <p:strVal val="0.25"/>
                                      </p:to>
                                    </p:set>
                                    <p:animEffect filter="image" prLst="opacity: 0.25">
                                      <p:cBhvr rctx="IE">
                                        <p:cTn id="52" dur="indefinite"/>
                                        <p:tgtEl>
                                          <p:spTgt spid="85"/>
                                        </p:tgtEl>
                                      </p:cBhvr>
                                    </p:animEffect>
                                  </p:childTnLst>
                                </p:cTn>
                              </p:par>
                              <p:par>
                                <p:cTn id="53" presetID="9" presetClass="emph" presetSubtype="0" nodeType="withEffect">
                                  <p:stCondLst>
                                    <p:cond delay="0"/>
                                  </p:stCondLst>
                                  <p:childTnLst>
                                    <p:set>
                                      <p:cBhvr rctx="PPT">
                                        <p:cTn id="54" dur="indefinite"/>
                                        <p:tgtEl>
                                          <p:spTgt spid="50"/>
                                        </p:tgtEl>
                                        <p:attrNameLst>
                                          <p:attrName>style.opacity</p:attrName>
                                        </p:attrNameLst>
                                      </p:cBhvr>
                                      <p:to>
                                        <p:strVal val="0.25"/>
                                      </p:to>
                                    </p:set>
                                    <p:animEffect filter="image" prLst="opacity: 0.25">
                                      <p:cBhvr rctx="IE">
                                        <p:cTn id="55" dur="indefinite"/>
                                        <p:tgtEl>
                                          <p:spTgt spid="50"/>
                                        </p:tgtEl>
                                      </p:cBhvr>
                                    </p:animEffect>
                                  </p:childTnLst>
                                </p:cTn>
                              </p:par>
                              <p:par>
                                <p:cTn id="56" presetID="9" presetClass="emph" presetSubtype="0" grpId="0" nodeType="withEffect">
                                  <p:stCondLst>
                                    <p:cond delay="0"/>
                                  </p:stCondLst>
                                  <p:childTnLst>
                                    <p:set>
                                      <p:cBhvr rctx="PPT">
                                        <p:cTn id="57" dur="indefinite"/>
                                        <p:tgtEl>
                                          <p:spTgt spid="107"/>
                                        </p:tgtEl>
                                        <p:attrNameLst>
                                          <p:attrName>style.opacity</p:attrName>
                                        </p:attrNameLst>
                                      </p:cBhvr>
                                      <p:to>
                                        <p:strVal val="0.25"/>
                                      </p:to>
                                    </p:set>
                                    <p:animEffect filter="image" prLst="opacity: 0.25">
                                      <p:cBhvr rctx="IE">
                                        <p:cTn id="58" dur="indefinite"/>
                                        <p:tgtEl>
                                          <p:spTgt spid="107"/>
                                        </p:tgtEl>
                                      </p:cBhvr>
                                    </p:animEffect>
                                  </p:childTnLst>
                                </p:cTn>
                              </p:par>
                              <p:par>
                                <p:cTn id="59" presetID="9" presetClass="emph" presetSubtype="0" grpId="0" nodeType="withEffect">
                                  <p:stCondLst>
                                    <p:cond delay="0"/>
                                  </p:stCondLst>
                                  <p:childTnLst>
                                    <p:set>
                                      <p:cBhvr rctx="PPT">
                                        <p:cTn id="60" dur="indefinite"/>
                                        <p:tgtEl>
                                          <p:spTgt spid="34"/>
                                        </p:tgtEl>
                                        <p:attrNameLst>
                                          <p:attrName>style.opacity</p:attrName>
                                        </p:attrNameLst>
                                      </p:cBhvr>
                                      <p:to>
                                        <p:strVal val="0.25"/>
                                      </p:to>
                                    </p:set>
                                    <p:animEffect filter="image" prLst="opacity: 0.25">
                                      <p:cBhvr rctx="IE">
                                        <p:cTn id="61" dur="indefinite"/>
                                        <p:tgtEl>
                                          <p:spTgt spid="34"/>
                                        </p:tgtEl>
                                      </p:cBhvr>
                                    </p:animEffect>
                                  </p:childTnLst>
                                </p:cTn>
                              </p:par>
                              <p:par>
                                <p:cTn id="62" presetID="9" presetClass="emph" presetSubtype="0" nodeType="withEffect">
                                  <p:stCondLst>
                                    <p:cond delay="0"/>
                                  </p:stCondLst>
                                  <p:childTnLst>
                                    <p:set>
                                      <p:cBhvr rctx="PPT">
                                        <p:cTn id="63" dur="indefinite"/>
                                        <p:tgtEl>
                                          <p:spTgt spid="42"/>
                                        </p:tgtEl>
                                        <p:attrNameLst>
                                          <p:attrName>style.opacity</p:attrName>
                                        </p:attrNameLst>
                                      </p:cBhvr>
                                      <p:to>
                                        <p:strVal val="0.25"/>
                                      </p:to>
                                    </p:set>
                                    <p:animEffect filter="image" prLst="opacity: 0.25">
                                      <p:cBhvr rctx="IE">
                                        <p:cTn id="64" dur="indefinite"/>
                                        <p:tgtEl>
                                          <p:spTgt spid="42"/>
                                        </p:tgtEl>
                                      </p:cBhvr>
                                    </p:animEffect>
                                  </p:childTnLst>
                                </p:cTn>
                              </p:par>
                              <p:par>
                                <p:cTn id="65" presetID="9" presetClass="emph" presetSubtype="0" nodeType="withEffect">
                                  <p:stCondLst>
                                    <p:cond delay="0"/>
                                  </p:stCondLst>
                                  <p:childTnLst>
                                    <p:set>
                                      <p:cBhvr rctx="PPT">
                                        <p:cTn id="66" dur="indefinite"/>
                                        <p:tgtEl>
                                          <p:spTgt spid="44"/>
                                        </p:tgtEl>
                                        <p:attrNameLst>
                                          <p:attrName>style.opacity</p:attrName>
                                        </p:attrNameLst>
                                      </p:cBhvr>
                                      <p:to>
                                        <p:strVal val="0.25"/>
                                      </p:to>
                                    </p:set>
                                    <p:animEffect filter="image" prLst="opacity: 0.25">
                                      <p:cBhvr rctx="IE">
                                        <p:cTn id="67" dur="indefinite"/>
                                        <p:tgtEl>
                                          <p:spTgt spid="44"/>
                                        </p:tgtEl>
                                      </p:cBhvr>
                                    </p:animEffect>
                                  </p:childTnLst>
                                </p:cTn>
                              </p:par>
                              <p:par>
                                <p:cTn id="68" presetID="9" presetClass="emph" presetSubtype="0" grpId="0" nodeType="withEffect">
                                  <p:stCondLst>
                                    <p:cond delay="0"/>
                                  </p:stCondLst>
                                  <p:childTnLst>
                                    <p:set>
                                      <p:cBhvr rctx="PPT">
                                        <p:cTn id="69" dur="indefinite"/>
                                        <p:tgtEl>
                                          <p:spTgt spid="51"/>
                                        </p:tgtEl>
                                        <p:attrNameLst>
                                          <p:attrName>style.opacity</p:attrName>
                                        </p:attrNameLst>
                                      </p:cBhvr>
                                      <p:to>
                                        <p:strVal val="0.25"/>
                                      </p:to>
                                    </p:set>
                                    <p:animEffect filter="image" prLst="opacity: 0.25">
                                      <p:cBhvr rctx="IE">
                                        <p:cTn id="70" dur="indefinite"/>
                                        <p:tgtEl>
                                          <p:spTgt spid="51"/>
                                        </p:tgtEl>
                                      </p:cBhvr>
                                    </p:animEffect>
                                  </p:childTnLst>
                                </p:cTn>
                              </p:par>
                              <p:par>
                                <p:cTn id="71" presetID="9" presetClass="emph" presetSubtype="0" nodeType="withEffect">
                                  <p:stCondLst>
                                    <p:cond delay="0"/>
                                  </p:stCondLst>
                                  <p:childTnLst>
                                    <p:set>
                                      <p:cBhvr rctx="PPT">
                                        <p:cTn id="72" dur="indefinite"/>
                                        <p:tgtEl>
                                          <p:spTgt spid="24"/>
                                        </p:tgtEl>
                                        <p:attrNameLst>
                                          <p:attrName>style.opacity</p:attrName>
                                        </p:attrNameLst>
                                      </p:cBhvr>
                                      <p:to>
                                        <p:strVal val="0.25"/>
                                      </p:to>
                                    </p:set>
                                    <p:animEffect filter="image" prLst="opacity: 0.25">
                                      <p:cBhvr rctx="IE">
                                        <p:cTn id="73" dur="indefinite"/>
                                        <p:tgtEl>
                                          <p:spTgt spid="24"/>
                                        </p:tgtEl>
                                      </p:cBhvr>
                                    </p:animEffect>
                                  </p:childTnLst>
                                </p:cTn>
                              </p:par>
                              <p:par>
                                <p:cTn id="74" presetID="9" presetClass="emph" presetSubtype="0" nodeType="withEffect">
                                  <p:stCondLst>
                                    <p:cond delay="0"/>
                                  </p:stCondLst>
                                  <p:childTnLst>
                                    <p:set>
                                      <p:cBhvr rctx="PPT">
                                        <p:cTn id="75" dur="indefinite"/>
                                        <p:tgtEl>
                                          <p:spTgt spid="28"/>
                                        </p:tgtEl>
                                        <p:attrNameLst>
                                          <p:attrName>style.opacity</p:attrName>
                                        </p:attrNameLst>
                                      </p:cBhvr>
                                      <p:to>
                                        <p:strVal val="0.25"/>
                                      </p:to>
                                    </p:set>
                                    <p:animEffect filter="image" prLst="opacity: 0.25">
                                      <p:cBhvr rctx="IE">
                                        <p:cTn id="76" dur="indefinite"/>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050" grpId="0" animBg="1"/>
      <p:bldP spid="58" grpId="0" animBg="1"/>
      <p:bldP spid="2068" grpId="0"/>
      <p:bldP spid="78" grpId="0"/>
      <p:bldP spid="62" grpId="0"/>
      <p:bldP spid="87" grpId="0"/>
      <p:bldP spid="14" grpId="0"/>
      <p:bldP spid="75" grpId="0" animBg="1"/>
      <p:bldP spid="85" grpId="0"/>
      <p:bldP spid="107" grpId="0"/>
      <p:bldP spid="34" grpId="0" animBg="1"/>
      <p:bldP spid="5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and generation of rainfall events</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 y="1359582"/>
            <a:ext cx="5715000" cy="4028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Content Placeholder 9"/>
          <p:cNvSpPr>
            <a:spLocks noGrp="1"/>
          </p:cNvSpPr>
          <p:nvPr>
            <p:ph idx="1"/>
          </p:nvPr>
        </p:nvSpPr>
        <p:spPr>
          <a:xfrm>
            <a:off x="6019005" y="1600573"/>
            <a:ext cx="5561887" cy="4527011"/>
          </a:xfrm>
        </p:spPr>
        <p:txBody>
          <a:bodyPr>
            <a:normAutofit/>
          </a:bodyPr>
          <a:lstStyle/>
          <a:p>
            <a:r>
              <a:rPr lang="en-US" sz="2800" dirty="0" smtClean="0"/>
              <a:t>1,036 rainfall events sampled for a 25-year period</a:t>
            </a:r>
          </a:p>
          <a:p>
            <a:endParaRPr lang="en-US" sz="2800" dirty="0" smtClean="0"/>
          </a:p>
          <a:p>
            <a:r>
              <a:rPr lang="en-US" sz="2800" dirty="0" smtClean="0"/>
              <a:t>Rainfall events clustered according to overflow conditions using </a:t>
            </a:r>
            <a:r>
              <a:rPr lang="en-US" sz="2800" i="1" dirty="0" smtClean="0"/>
              <a:t>k</a:t>
            </a:r>
            <a:r>
              <a:rPr lang="en-US" sz="2800" dirty="0" smtClean="0"/>
              <a:t>-means clustering</a:t>
            </a:r>
          </a:p>
          <a:p>
            <a:endParaRPr lang="en-US" sz="2800" dirty="0" smtClean="0"/>
          </a:p>
        </p:txBody>
      </p:sp>
    </p:spTree>
    <p:extLst>
      <p:ext uri="{BB962C8B-B14F-4D97-AF65-F5344CB8AC3E}">
        <p14:creationId xmlns:p14="http://schemas.microsoft.com/office/powerpoint/2010/main" val="2650837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and generation of rainfall events</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 y="1359582"/>
            <a:ext cx="5715000" cy="4028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006" y="1359582"/>
            <a:ext cx="5715000" cy="4028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Content Placeholder 9"/>
          <p:cNvSpPr>
            <a:spLocks noGrp="1"/>
          </p:cNvSpPr>
          <p:nvPr>
            <p:ph idx="1"/>
          </p:nvPr>
        </p:nvSpPr>
        <p:spPr>
          <a:xfrm>
            <a:off x="456406" y="5456777"/>
            <a:ext cx="10820400" cy="1097217"/>
          </a:xfrm>
        </p:spPr>
        <p:txBody>
          <a:bodyPr>
            <a:normAutofit/>
          </a:bodyPr>
          <a:lstStyle/>
          <a:p>
            <a:r>
              <a:rPr lang="en-US" sz="2800" dirty="0" smtClean="0"/>
              <a:t>8 clusters of rainfall events selected</a:t>
            </a:r>
          </a:p>
          <a:p>
            <a:r>
              <a:rPr lang="en-US" sz="2800" dirty="0" smtClean="0"/>
              <a:t>8 representative rainfall events (centroid of cluster) selected</a:t>
            </a:r>
          </a:p>
        </p:txBody>
      </p:sp>
    </p:spTree>
    <p:extLst>
      <p:ext uri="{BB962C8B-B14F-4D97-AF65-F5344CB8AC3E}">
        <p14:creationId xmlns:p14="http://schemas.microsoft.com/office/powerpoint/2010/main" val="1532117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Surrogate-assisted computational framework</a:t>
            </a:r>
            <a:endParaRPr lang="en-S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59" name="Rounded Rectangle 58"/>
          <p:cNvSpPr/>
          <p:nvPr/>
        </p:nvSpPr>
        <p:spPr>
          <a:xfrm>
            <a:off x="9600406" y="2369650"/>
            <a:ext cx="2133600" cy="11363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V. Robustness Analysis</a:t>
            </a:r>
          </a:p>
          <a:p>
            <a:pPr algn="ctr"/>
            <a:r>
              <a:rPr lang="en-US" sz="2000" dirty="0" smtClean="0"/>
              <a:t>(validation)</a:t>
            </a:r>
            <a:endParaRPr lang="en-SG" sz="2000" dirty="0"/>
          </a:p>
        </p:txBody>
      </p:sp>
      <p:cxnSp>
        <p:nvCxnSpPr>
          <p:cNvPr id="2060" name="Straight Arrow Connector 2059"/>
          <p:cNvCxnSpPr>
            <a:stCxn id="59" idx="0"/>
            <a:endCxn id="62" idx="2"/>
          </p:cNvCxnSpPr>
          <p:nvPr/>
        </p:nvCxnSpPr>
        <p:spPr>
          <a:xfrm flipV="1">
            <a:off x="10667206" y="1655108"/>
            <a:ext cx="1" cy="71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50" name="Rounded Rectangle 2049"/>
          <p:cNvSpPr/>
          <p:nvPr/>
        </p:nvSpPr>
        <p:spPr>
          <a:xfrm>
            <a:off x="5518341" y="1981994"/>
            <a:ext cx="26820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II. </a:t>
            </a:r>
            <a:r>
              <a:rPr lang="en-US" sz="2000" dirty="0" smtClean="0">
                <a:solidFill>
                  <a:schemeClr val="accent6"/>
                </a:solidFill>
              </a:rPr>
              <a:t>Modified</a:t>
            </a:r>
            <a:r>
              <a:rPr lang="en-US" sz="2000" dirty="0" smtClean="0"/>
              <a:t> </a:t>
            </a:r>
          </a:p>
          <a:p>
            <a:pPr algn="ctr"/>
            <a:r>
              <a:rPr lang="en-US" sz="2000" dirty="0" smtClean="0"/>
              <a:t>sensitivity analysis</a:t>
            </a:r>
            <a:endParaRPr lang="en-SG" sz="2000" dirty="0"/>
          </a:p>
        </p:txBody>
      </p:sp>
      <p:sp>
        <p:nvSpPr>
          <p:cNvPr id="58" name="Rounded Rectangle 57"/>
          <p:cNvSpPr/>
          <p:nvPr/>
        </p:nvSpPr>
        <p:spPr>
          <a:xfrm>
            <a:off x="5518340" y="5106194"/>
            <a:ext cx="26820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IV. </a:t>
            </a:r>
            <a:r>
              <a:rPr lang="en-US" sz="2000" dirty="0" smtClean="0">
                <a:solidFill>
                  <a:schemeClr val="accent6"/>
                </a:solidFill>
              </a:rPr>
              <a:t>Surrogate-assisted</a:t>
            </a:r>
            <a:r>
              <a:rPr lang="en-US" sz="2000" dirty="0" smtClean="0"/>
              <a:t> optimization</a:t>
            </a:r>
            <a:endParaRPr lang="en-SG" sz="2000" dirty="0"/>
          </a:p>
        </p:txBody>
      </p:sp>
      <p:cxnSp>
        <p:nvCxnSpPr>
          <p:cNvPr id="2055" name="Straight Arrow Connector 2054"/>
          <p:cNvCxnSpPr>
            <a:stCxn id="2068" idx="2"/>
            <a:endCxn id="2050" idx="0"/>
          </p:cNvCxnSpPr>
          <p:nvPr/>
        </p:nvCxnSpPr>
        <p:spPr>
          <a:xfrm>
            <a:off x="6859340" y="1677194"/>
            <a:ext cx="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8" name="TextBox 2067"/>
          <p:cNvSpPr txBox="1"/>
          <p:nvPr/>
        </p:nvSpPr>
        <p:spPr>
          <a:xfrm>
            <a:off x="5378806" y="1277084"/>
            <a:ext cx="2961067" cy="400110"/>
          </a:xfrm>
          <a:prstGeom prst="rect">
            <a:avLst/>
          </a:prstGeom>
          <a:noFill/>
        </p:spPr>
        <p:txBody>
          <a:bodyPr wrap="none" rtlCol="0">
            <a:spAutoFit/>
          </a:bodyPr>
          <a:lstStyle/>
          <a:p>
            <a:r>
              <a:rPr lang="en-US" sz="2000" dirty="0" smtClean="0"/>
              <a:t>Set of all decision variables</a:t>
            </a:r>
            <a:endParaRPr lang="en-SG" sz="2000" dirty="0"/>
          </a:p>
        </p:txBody>
      </p:sp>
      <p:sp>
        <p:nvSpPr>
          <p:cNvPr id="78" name="TextBox 77"/>
          <p:cNvSpPr txBox="1"/>
          <p:nvPr/>
        </p:nvSpPr>
        <p:spPr>
          <a:xfrm>
            <a:off x="8457406" y="2524829"/>
            <a:ext cx="1143000" cy="1200329"/>
          </a:xfrm>
          <a:prstGeom prst="rect">
            <a:avLst/>
          </a:prstGeom>
          <a:noFill/>
        </p:spPr>
        <p:txBody>
          <a:bodyPr wrap="square" rtlCol="0">
            <a:spAutoFit/>
          </a:bodyPr>
          <a:lstStyle/>
          <a:p>
            <a:r>
              <a:rPr lang="en-US" sz="1800" dirty="0" smtClean="0"/>
              <a:t>Reduced set of decision variables</a:t>
            </a:r>
            <a:endParaRPr lang="en-SG" sz="1800" dirty="0"/>
          </a:p>
        </p:txBody>
      </p:sp>
      <p:sp>
        <p:nvSpPr>
          <p:cNvPr id="62" name="TextBox 61"/>
          <p:cNvSpPr txBox="1"/>
          <p:nvPr/>
        </p:nvSpPr>
        <p:spPr>
          <a:xfrm>
            <a:off x="9703641" y="1254998"/>
            <a:ext cx="1927131" cy="400110"/>
          </a:xfrm>
          <a:prstGeom prst="rect">
            <a:avLst/>
          </a:prstGeom>
          <a:noFill/>
        </p:spPr>
        <p:txBody>
          <a:bodyPr wrap="none" rtlCol="0">
            <a:spAutoFit/>
          </a:bodyPr>
          <a:lstStyle/>
          <a:p>
            <a:r>
              <a:rPr lang="en-US" sz="2000" dirty="0" smtClean="0"/>
              <a:t>Robust solutions</a:t>
            </a:r>
            <a:endParaRPr lang="en-SG" sz="2000" dirty="0"/>
          </a:p>
        </p:txBody>
      </p:sp>
      <p:sp>
        <p:nvSpPr>
          <p:cNvPr id="87" name="TextBox 86"/>
          <p:cNvSpPr txBox="1"/>
          <p:nvPr/>
        </p:nvSpPr>
        <p:spPr>
          <a:xfrm>
            <a:off x="10667206" y="3582194"/>
            <a:ext cx="1390650" cy="1477328"/>
          </a:xfrm>
          <a:prstGeom prst="rect">
            <a:avLst/>
          </a:prstGeom>
          <a:noFill/>
        </p:spPr>
        <p:txBody>
          <a:bodyPr wrap="square" rtlCol="0">
            <a:spAutoFit/>
          </a:bodyPr>
          <a:lstStyle/>
          <a:p>
            <a:r>
              <a:rPr lang="en-US" sz="1800" dirty="0" smtClean="0"/>
              <a:t>Solutions’ performance </a:t>
            </a:r>
          </a:p>
          <a:p>
            <a:r>
              <a:rPr lang="en-US" sz="1800" dirty="0" smtClean="0"/>
              <a:t>under independent set</a:t>
            </a:r>
            <a:endParaRPr lang="en-SG" sz="1800" dirty="0"/>
          </a:p>
        </p:txBody>
      </p:sp>
      <p:sp>
        <p:nvSpPr>
          <p:cNvPr id="36" name="Rounded Rectangle 35"/>
          <p:cNvSpPr/>
          <p:nvPr/>
        </p:nvSpPr>
        <p:spPr>
          <a:xfrm>
            <a:off x="151606" y="2362994"/>
            <a:ext cx="4753916" cy="36576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solidFill>
                  <a:schemeClr val="tx1"/>
                </a:solidFill>
              </a:rPr>
              <a:t>I</a:t>
            </a:r>
            <a:r>
              <a:rPr lang="en-US" sz="2000" dirty="0" smtClean="0">
                <a:solidFill>
                  <a:schemeClr val="tx1"/>
                </a:solidFill>
              </a:rPr>
              <a:t>. Statistical analysis and </a:t>
            </a:r>
          </a:p>
          <a:p>
            <a:pPr algn="ctr"/>
            <a:r>
              <a:rPr lang="en-US" sz="2000" dirty="0" smtClean="0">
                <a:solidFill>
                  <a:schemeClr val="tx1"/>
                </a:solidFill>
              </a:rPr>
              <a:t>simulation of rainfall events</a:t>
            </a:r>
            <a:endParaRPr lang="en-SG" sz="2000" dirty="0">
              <a:solidFill>
                <a:schemeClr val="tx1"/>
              </a:solidFill>
            </a:endParaRPr>
          </a:p>
        </p:txBody>
      </p:sp>
      <p:sp>
        <p:nvSpPr>
          <p:cNvPr id="37" name="TextBox 36"/>
          <p:cNvSpPr txBox="1"/>
          <p:nvPr/>
        </p:nvSpPr>
        <p:spPr>
          <a:xfrm>
            <a:off x="1824082" y="1277084"/>
            <a:ext cx="1423788" cy="400110"/>
          </a:xfrm>
          <a:prstGeom prst="rect">
            <a:avLst/>
          </a:prstGeom>
          <a:noFill/>
        </p:spPr>
        <p:txBody>
          <a:bodyPr wrap="none" rtlCol="0">
            <a:spAutoFit/>
          </a:bodyPr>
          <a:lstStyle/>
          <a:p>
            <a:r>
              <a:rPr lang="en-US" sz="2000" dirty="0" smtClean="0"/>
              <a:t>Rainfall data</a:t>
            </a:r>
            <a:endParaRPr lang="en-SG" sz="2000" dirty="0"/>
          </a:p>
        </p:txBody>
      </p:sp>
      <p:cxnSp>
        <p:nvCxnSpPr>
          <p:cNvPr id="38" name="Straight Arrow Connector 37"/>
          <p:cNvCxnSpPr>
            <a:stCxn id="37" idx="2"/>
            <a:endCxn id="36" idx="0"/>
          </p:cNvCxnSpPr>
          <p:nvPr/>
        </p:nvCxnSpPr>
        <p:spPr>
          <a:xfrm flipH="1">
            <a:off x="2528564" y="1677194"/>
            <a:ext cx="74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51448" y="3353594"/>
            <a:ext cx="21600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joint distribution of  rainfall intensity and duration using copula</a:t>
            </a:r>
            <a:endParaRPr lang="en-SG" sz="1600" dirty="0"/>
          </a:p>
        </p:txBody>
      </p:sp>
      <p:sp>
        <p:nvSpPr>
          <p:cNvPr id="40" name="Rectangle 39"/>
          <p:cNvSpPr/>
          <p:nvPr/>
        </p:nvSpPr>
        <p:spPr>
          <a:xfrm>
            <a:off x="2666206" y="3353594"/>
            <a:ext cx="2159021"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storm profile by Huff’s method </a:t>
            </a:r>
            <a:endParaRPr lang="en-SG" sz="1600" dirty="0"/>
          </a:p>
        </p:txBody>
      </p:sp>
      <p:sp>
        <p:nvSpPr>
          <p:cNvPr id="41" name="Rectangle 40"/>
          <p:cNvSpPr/>
          <p:nvPr/>
        </p:nvSpPr>
        <p:spPr>
          <a:xfrm>
            <a:off x="1234221" y="5201444"/>
            <a:ext cx="2603510" cy="723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dirty="0" smtClean="0"/>
              <a:t>Selection of rainfall events</a:t>
            </a:r>
            <a:endParaRPr lang="en-SG" sz="1800" dirty="0"/>
          </a:p>
        </p:txBody>
      </p:sp>
      <p:sp>
        <p:nvSpPr>
          <p:cNvPr id="43" name="TextBox 42"/>
          <p:cNvSpPr txBox="1"/>
          <p:nvPr/>
        </p:nvSpPr>
        <p:spPr>
          <a:xfrm>
            <a:off x="2513806" y="1655108"/>
            <a:ext cx="2819400" cy="646331"/>
          </a:xfrm>
          <a:prstGeom prst="rect">
            <a:avLst/>
          </a:prstGeom>
          <a:noFill/>
        </p:spPr>
        <p:txBody>
          <a:bodyPr wrap="square" rtlCol="0">
            <a:spAutoFit/>
          </a:bodyPr>
          <a:lstStyle/>
          <a:p>
            <a:r>
              <a:rPr lang="en-US" sz="1800" dirty="0" smtClean="0"/>
              <a:t>Rainfall events obtained from 10 years rainfall series</a:t>
            </a:r>
            <a:endParaRPr lang="en-SG" sz="1800" dirty="0"/>
          </a:p>
        </p:txBody>
      </p:sp>
      <p:cxnSp>
        <p:nvCxnSpPr>
          <p:cNvPr id="47" name="Elbow Connector 46"/>
          <p:cNvCxnSpPr>
            <a:stCxn id="39" idx="2"/>
            <a:endCxn id="41" idx="0"/>
          </p:cNvCxnSpPr>
          <p:nvPr/>
        </p:nvCxnSpPr>
        <p:spPr>
          <a:xfrm rot="16200000" flipH="1">
            <a:off x="1581287" y="4246755"/>
            <a:ext cx="704850" cy="12045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0" idx="2"/>
            <a:endCxn id="41" idx="0"/>
          </p:cNvCxnSpPr>
          <p:nvPr/>
        </p:nvCxnSpPr>
        <p:spPr>
          <a:xfrm rot="5400000">
            <a:off x="2788422" y="4244149"/>
            <a:ext cx="704850" cy="12097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142206" y="4584462"/>
            <a:ext cx="2844808" cy="338554"/>
          </a:xfrm>
          <a:prstGeom prst="rect">
            <a:avLst/>
          </a:prstGeom>
          <a:noFill/>
        </p:spPr>
        <p:txBody>
          <a:bodyPr wrap="square" rtlCol="0">
            <a:spAutoFit/>
          </a:bodyPr>
          <a:lstStyle/>
          <a:p>
            <a:pPr algn="ctr"/>
            <a:r>
              <a:rPr lang="en-US" sz="1600" dirty="0" smtClean="0"/>
              <a:t>Likelihood of rainfall events</a:t>
            </a:r>
            <a:endParaRPr lang="en-SG" sz="1600" dirty="0"/>
          </a:p>
        </p:txBody>
      </p:sp>
      <p:cxnSp>
        <p:nvCxnSpPr>
          <p:cNvPr id="9" name="Elbow Connector 8"/>
          <p:cNvCxnSpPr>
            <a:stCxn id="41" idx="3"/>
            <a:endCxn id="2050" idx="1"/>
          </p:cNvCxnSpPr>
          <p:nvPr/>
        </p:nvCxnSpPr>
        <p:spPr>
          <a:xfrm flipV="1">
            <a:off x="3837731" y="2439194"/>
            <a:ext cx="1680610" cy="3124200"/>
          </a:xfrm>
          <a:prstGeom prst="bentConnector3">
            <a:avLst>
              <a:gd name="adj1" fmla="val 763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1" idx="3"/>
            <a:endCxn id="58" idx="1"/>
          </p:cNvCxnSpPr>
          <p:nvPr/>
        </p:nvCxnSpPr>
        <p:spPr>
          <a:xfrm>
            <a:off x="3837731" y="5563394"/>
            <a:ext cx="168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09206" y="4725194"/>
            <a:ext cx="1558980" cy="923330"/>
          </a:xfrm>
          <a:prstGeom prst="rect">
            <a:avLst/>
          </a:prstGeom>
          <a:noFill/>
        </p:spPr>
        <p:txBody>
          <a:bodyPr wrap="square" rtlCol="0">
            <a:spAutoFit/>
          </a:bodyPr>
          <a:lstStyle/>
          <a:p>
            <a:r>
              <a:rPr lang="en-US" sz="1800" dirty="0" smtClean="0"/>
              <a:t>Set of stochastic rainfall events</a:t>
            </a:r>
            <a:endParaRPr lang="en-SG" sz="1800" dirty="0"/>
          </a:p>
        </p:txBody>
      </p:sp>
      <p:sp>
        <p:nvSpPr>
          <p:cNvPr id="75" name="Rectangle 74"/>
          <p:cNvSpPr/>
          <p:nvPr/>
        </p:nvSpPr>
        <p:spPr>
          <a:xfrm>
            <a:off x="9443207" y="5148585"/>
            <a:ext cx="2448000" cy="8296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dirty="0" smtClean="0"/>
              <a:t>Simulation under independent set of stochastic rainfall events</a:t>
            </a:r>
            <a:endParaRPr lang="en-SG" sz="1800" dirty="0"/>
          </a:p>
        </p:txBody>
      </p:sp>
      <p:cxnSp>
        <p:nvCxnSpPr>
          <p:cNvPr id="2051" name="Straight Arrow Connector 2050"/>
          <p:cNvCxnSpPr>
            <a:stCxn id="75" idx="0"/>
            <a:endCxn id="59" idx="2"/>
          </p:cNvCxnSpPr>
          <p:nvPr/>
        </p:nvCxnSpPr>
        <p:spPr>
          <a:xfrm flipH="1" flipV="1">
            <a:off x="10667206" y="3505994"/>
            <a:ext cx="1" cy="1642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8" idx="3"/>
            <a:endCxn id="75" idx="1"/>
          </p:cNvCxnSpPr>
          <p:nvPr/>
        </p:nvCxnSpPr>
        <p:spPr>
          <a:xfrm>
            <a:off x="8200340" y="5563394"/>
            <a:ext cx="12428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000333" y="4801394"/>
            <a:ext cx="1600073" cy="646331"/>
          </a:xfrm>
          <a:prstGeom prst="rect">
            <a:avLst/>
          </a:prstGeom>
          <a:noFill/>
        </p:spPr>
        <p:txBody>
          <a:bodyPr wrap="square" rtlCol="0">
            <a:spAutoFit/>
          </a:bodyPr>
          <a:lstStyle/>
          <a:p>
            <a:pPr algn="ctr"/>
            <a:r>
              <a:rPr lang="en-US" sz="1800" dirty="0" smtClean="0"/>
              <a:t>Pareto-efficient solutions</a:t>
            </a:r>
            <a:endParaRPr lang="en-SG" sz="1800" dirty="0"/>
          </a:p>
        </p:txBody>
      </p:sp>
      <p:cxnSp>
        <p:nvCxnSpPr>
          <p:cNvPr id="50" name="Elbow Connector 49"/>
          <p:cNvCxnSpPr>
            <a:stCxn id="41" idx="2"/>
            <a:endCxn id="75" idx="2"/>
          </p:cNvCxnSpPr>
          <p:nvPr/>
        </p:nvCxnSpPr>
        <p:spPr>
          <a:xfrm rot="16200000" flipH="1">
            <a:off x="6575162" y="1886157"/>
            <a:ext cx="52858" cy="8131231"/>
          </a:xfrm>
          <a:prstGeom prst="bentConnector3">
            <a:avLst>
              <a:gd name="adj1" fmla="val 1082907"/>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555850" y="6184662"/>
            <a:ext cx="4911781" cy="369332"/>
          </a:xfrm>
          <a:prstGeom prst="rect">
            <a:avLst/>
          </a:prstGeom>
          <a:noFill/>
        </p:spPr>
        <p:txBody>
          <a:bodyPr wrap="square" rtlCol="0">
            <a:spAutoFit/>
          </a:bodyPr>
          <a:lstStyle/>
          <a:p>
            <a:r>
              <a:rPr lang="en-US" sz="1800" dirty="0" smtClean="0"/>
              <a:t>Independent set of stochastic rainfall events</a:t>
            </a:r>
            <a:endParaRPr lang="en-SG" sz="1800" dirty="0"/>
          </a:p>
        </p:txBody>
      </p:sp>
      <p:sp>
        <p:nvSpPr>
          <p:cNvPr id="34" name="Rounded Rectangle 33"/>
          <p:cNvSpPr/>
          <p:nvPr/>
        </p:nvSpPr>
        <p:spPr>
          <a:xfrm>
            <a:off x="5518341" y="3353594"/>
            <a:ext cx="2682000" cy="914400"/>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III. </a:t>
            </a:r>
            <a:r>
              <a:rPr lang="en-US" sz="2000" dirty="0" smtClean="0">
                <a:solidFill>
                  <a:schemeClr val="accent6"/>
                </a:solidFill>
              </a:rPr>
              <a:t>Design of emulators</a:t>
            </a:r>
            <a:endParaRPr lang="en-SG" sz="2000" dirty="0"/>
          </a:p>
        </p:txBody>
      </p:sp>
      <p:cxnSp>
        <p:nvCxnSpPr>
          <p:cNvPr id="42" name="Straight Arrow Connector 41"/>
          <p:cNvCxnSpPr>
            <a:stCxn id="34" idx="2"/>
            <a:endCxn id="58" idx="0"/>
          </p:cNvCxnSpPr>
          <p:nvPr/>
        </p:nvCxnSpPr>
        <p:spPr>
          <a:xfrm flipH="1">
            <a:off x="6859340" y="4267994"/>
            <a:ext cx="1"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122800" y="3810794"/>
            <a:ext cx="39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866606" y="4420394"/>
            <a:ext cx="1524000" cy="369332"/>
          </a:xfrm>
          <a:prstGeom prst="rect">
            <a:avLst/>
          </a:prstGeom>
          <a:noFill/>
        </p:spPr>
        <p:txBody>
          <a:bodyPr wrap="square" rtlCol="0">
            <a:spAutoFit/>
          </a:bodyPr>
          <a:lstStyle/>
          <a:p>
            <a:r>
              <a:rPr lang="en-US" sz="1800" dirty="0" smtClean="0"/>
              <a:t>Emulator</a:t>
            </a:r>
            <a:endParaRPr lang="en-SG" sz="1800" dirty="0"/>
          </a:p>
        </p:txBody>
      </p:sp>
      <p:cxnSp>
        <p:nvCxnSpPr>
          <p:cNvPr id="24" name="Elbow Connector 23"/>
          <p:cNvCxnSpPr>
            <a:stCxn id="2050" idx="3"/>
            <a:endCxn id="34" idx="3"/>
          </p:cNvCxnSpPr>
          <p:nvPr/>
        </p:nvCxnSpPr>
        <p:spPr>
          <a:xfrm>
            <a:off x="8200341" y="2439194"/>
            <a:ext cx="12700" cy="13716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5400000">
            <a:off x="7344000" y="3977958"/>
            <a:ext cx="1248728"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080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6"/>
                                        </p:tgtEl>
                                        <p:attrNameLst>
                                          <p:attrName>style.opacity</p:attrName>
                                        </p:attrNameLst>
                                      </p:cBhvr>
                                      <p:to>
                                        <p:strVal val="0.25"/>
                                      </p:to>
                                    </p:set>
                                    <p:animEffect filter="image" prLst="opacity: 0.25">
                                      <p:cBhvr rctx="IE">
                                        <p:cTn id="7" dur="indefinite"/>
                                        <p:tgtEl>
                                          <p:spTgt spid="6"/>
                                        </p:tgtEl>
                                      </p:cBhvr>
                                    </p:animEffect>
                                  </p:childTnLst>
                                </p:cTn>
                              </p:par>
                              <p:par>
                                <p:cTn id="8" presetID="9" presetClass="emph" presetSubtype="0" grpId="0" nodeType="withEffect">
                                  <p:stCondLst>
                                    <p:cond delay="0"/>
                                  </p:stCondLst>
                                  <p:childTnLst>
                                    <p:set>
                                      <p:cBhvr rctx="PPT">
                                        <p:cTn id="9" dur="indefinite"/>
                                        <p:tgtEl>
                                          <p:spTgt spid="59"/>
                                        </p:tgtEl>
                                        <p:attrNameLst>
                                          <p:attrName>style.opacity</p:attrName>
                                        </p:attrNameLst>
                                      </p:cBhvr>
                                      <p:to>
                                        <p:strVal val="0.25"/>
                                      </p:to>
                                    </p:set>
                                    <p:animEffect filter="image" prLst="opacity: 0.25">
                                      <p:cBhvr rctx="IE">
                                        <p:cTn id="10" dur="indefinite"/>
                                        <p:tgtEl>
                                          <p:spTgt spid="59"/>
                                        </p:tgtEl>
                                      </p:cBhvr>
                                    </p:animEffect>
                                  </p:childTnLst>
                                </p:cTn>
                              </p:par>
                              <p:par>
                                <p:cTn id="11" presetID="9" presetClass="emph" presetSubtype="0" nodeType="withEffect">
                                  <p:stCondLst>
                                    <p:cond delay="0"/>
                                  </p:stCondLst>
                                  <p:childTnLst>
                                    <p:set>
                                      <p:cBhvr rctx="PPT">
                                        <p:cTn id="12" dur="indefinite"/>
                                        <p:tgtEl>
                                          <p:spTgt spid="2060"/>
                                        </p:tgtEl>
                                        <p:attrNameLst>
                                          <p:attrName>style.opacity</p:attrName>
                                        </p:attrNameLst>
                                      </p:cBhvr>
                                      <p:to>
                                        <p:strVal val="0.25"/>
                                      </p:to>
                                    </p:set>
                                    <p:animEffect filter="image" prLst="opacity: 0.25">
                                      <p:cBhvr rctx="IE">
                                        <p:cTn id="13" dur="indefinite"/>
                                        <p:tgtEl>
                                          <p:spTgt spid="2060"/>
                                        </p:tgtEl>
                                      </p:cBhvr>
                                    </p:animEffect>
                                  </p:childTnLst>
                                </p:cTn>
                              </p:par>
                              <p:par>
                                <p:cTn id="14" presetID="9" presetClass="emph" presetSubtype="0" grpId="0" nodeType="withEffect">
                                  <p:stCondLst>
                                    <p:cond delay="0"/>
                                  </p:stCondLst>
                                  <p:childTnLst>
                                    <p:set>
                                      <p:cBhvr rctx="PPT">
                                        <p:cTn id="15" dur="indefinite"/>
                                        <p:tgtEl>
                                          <p:spTgt spid="58"/>
                                        </p:tgtEl>
                                        <p:attrNameLst>
                                          <p:attrName>style.opacity</p:attrName>
                                        </p:attrNameLst>
                                      </p:cBhvr>
                                      <p:to>
                                        <p:strVal val="0.25"/>
                                      </p:to>
                                    </p:set>
                                    <p:animEffect filter="image" prLst="opacity: 0.25">
                                      <p:cBhvr rctx="IE">
                                        <p:cTn id="16" dur="indefinite"/>
                                        <p:tgtEl>
                                          <p:spTgt spid="58"/>
                                        </p:tgtEl>
                                      </p:cBhvr>
                                    </p:animEffect>
                                  </p:childTnLst>
                                </p:cTn>
                              </p:par>
                              <p:par>
                                <p:cTn id="17" presetID="9" presetClass="emph" presetSubtype="0" grpId="0" nodeType="withEffect">
                                  <p:stCondLst>
                                    <p:cond delay="0"/>
                                  </p:stCondLst>
                                  <p:childTnLst>
                                    <p:set>
                                      <p:cBhvr rctx="PPT">
                                        <p:cTn id="18" dur="indefinite"/>
                                        <p:tgtEl>
                                          <p:spTgt spid="78"/>
                                        </p:tgtEl>
                                        <p:attrNameLst>
                                          <p:attrName>style.opacity</p:attrName>
                                        </p:attrNameLst>
                                      </p:cBhvr>
                                      <p:to>
                                        <p:strVal val="0.25"/>
                                      </p:to>
                                    </p:set>
                                    <p:animEffect filter="image" prLst="opacity: 0.25">
                                      <p:cBhvr rctx="IE">
                                        <p:cTn id="19" dur="indefinite"/>
                                        <p:tgtEl>
                                          <p:spTgt spid="78"/>
                                        </p:tgtEl>
                                      </p:cBhvr>
                                    </p:animEffect>
                                  </p:childTnLst>
                                </p:cTn>
                              </p:par>
                              <p:par>
                                <p:cTn id="20" presetID="9" presetClass="emph" presetSubtype="0" grpId="0" nodeType="withEffect">
                                  <p:stCondLst>
                                    <p:cond delay="0"/>
                                  </p:stCondLst>
                                  <p:childTnLst>
                                    <p:set>
                                      <p:cBhvr rctx="PPT">
                                        <p:cTn id="21" dur="indefinite"/>
                                        <p:tgtEl>
                                          <p:spTgt spid="62"/>
                                        </p:tgtEl>
                                        <p:attrNameLst>
                                          <p:attrName>style.opacity</p:attrName>
                                        </p:attrNameLst>
                                      </p:cBhvr>
                                      <p:to>
                                        <p:strVal val="0.25"/>
                                      </p:to>
                                    </p:set>
                                    <p:animEffect filter="image" prLst="opacity: 0.25">
                                      <p:cBhvr rctx="IE">
                                        <p:cTn id="22" dur="indefinite"/>
                                        <p:tgtEl>
                                          <p:spTgt spid="62"/>
                                        </p:tgtEl>
                                      </p:cBhvr>
                                    </p:animEffect>
                                  </p:childTnLst>
                                </p:cTn>
                              </p:par>
                              <p:par>
                                <p:cTn id="23" presetID="9" presetClass="emph" presetSubtype="0" grpId="0" nodeType="withEffect">
                                  <p:stCondLst>
                                    <p:cond delay="0"/>
                                  </p:stCondLst>
                                  <p:childTnLst>
                                    <p:set>
                                      <p:cBhvr rctx="PPT">
                                        <p:cTn id="24" dur="indefinite"/>
                                        <p:tgtEl>
                                          <p:spTgt spid="87"/>
                                        </p:tgtEl>
                                        <p:attrNameLst>
                                          <p:attrName>style.opacity</p:attrName>
                                        </p:attrNameLst>
                                      </p:cBhvr>
                                      <p:to>
                                        <p:strVal val="0.25"/>
                                      </p:to>
                                    </p:set>
                                    <p:animEffect filter="image" prLst="opacity: 0.25">
                                      <p:cBhvr rctx="IE">
                                        <p:cTn id="25" dur="indefinite"/>
                                        <p:tgtEl>
                                          <p:spTgt spid="87"/>
                                        </p:tgtEl>
                                      </p:cBhvr>
                                    </p:animEffect>
                                  </p:childTnLst>
                                </p:cTn>
                              </p:par>
                              <p:par>
                                <p:cTn id="26" presetID="9" presetClass="emph" presetSubtype="0" grpId="0" nodeType="withEffect">
                                  <p:stCondLst>
                                    <p:cond delay="0"/>
                                  </p:stCondLst>
                                  <p:childTnLst>
                                    <p:set>
                                      <p:cBhvr rctx="PPT">
                                        <p:cTn id="27" dur="indefinite"/>
                                        <p:tgtEl>
                                          <p:spTgt spid="36"/>
                                        </p:tgtEl>
                                        <p:attrNameLst>
                                          <p:attrName>style.opacity</p:attrName>
                                        </p:attrNameLst>
                                      </p:cBhvr>
                                      <p:to>
                                        <p:strVal val="0.25"/>
                                      </p:to>
                                    </p:set>
                                    <p:animEffect filter="image" prLst="opacity: 0.25">
                                      <p:cBhvr rctx="IE">
                                        <p:cTn id="28" dur="indefinite"/>
                                        <p:tgtEl>
                                          <p:spTgt spid="36"/>
                                        </p:tgtEl>
                                      </p:cBhvr>
                                    </p:animEffect>
                                  </p:childTnLst>
                                </p:cTn>
                              </p:par>
                              <p:par>
                                <p:cTn id="29" presetID="9" presetClass="emph" presetSubtype="0" grpId="0" nodeType="withEffect">
                                  <p:stCondLst>
                                    <p:cond delay="0"/>
                                  </p:stCondLst>
                                  <p:childTnLst>
                                    <p:set>
                                      <p:cBhvr rctx="PPT">
                                        <p:cTn id="30" dur="indefinite"/>
                                        <p:tgtEl>
                                          <p:spTgt spid="37"/>
                                        </p:tgtEl>
                                        <p:attrNameLst>
                                          <p:attrName>style.opacity</p:attrName>
                                        </p:attrNameLst>
                                      </p:cBhvr>
                                      <p:to>
                                        <p:strVal val="0.25"/>
                                      </p:to>
                                    </p:set>
                                    <p:animEffect filter="image" prLst="opacity: 0.25">
                                      <p:cBhvr rctx="IE">
                                        <p:cTn id="31" dur="indefinite"/>
                                        <p:tgtEl>
                                          <p:spTgt spid="37"/>
                                        </p:tgtEl>
                                      </p:cBhvr>
                                    </p:animEffect>
                                  </p:childTnLst>
                                </p:cTn>
                              </p:par>
                              <p:par>
                                <p:cTn id="32" presetID="9" presetClass="emph" presetSubtype="0" nodeType="withEffect">
                                  <p:stCondLst>
                                    <p:cond delay="0"/>
                                  </p:stCondLst>
                                  <p:childTnLst>
                                    <p:set>
                                      <p:cBhvr rctx="PPT">
                                        <p:cTn id="33" dur="indefinite"/>
                                        <p:tgtEl>
                                          <p:spTgt spid="38"/>
                                        </p:tgtEl>
                                        <p:attrNameLst>
                                          <p:attrName>style.opacity</p:attrName>
                                        </p:attrNameLst>
                                      </p:cBhvr>
                                      <p:to>
                                        <p:strVal val="0.25"/>
                                      </p:to>
                                    </p:set>
                                    <p:animEffect filter="image" prLst="opacity: 0.25">
                                      <p:cBhvr rctx="IE">
                                        <p:cTn id="34" dur="indefinite"/>
                                        <p:tgtEl>
                                          <p:spTgt spid="38"/>
                                        </p:tgtEl>
                                      </p:cBhvr>
                                    </p:animEffect>
                                  </p:childTnLst>
                                </p:cTn>
                              </p:par>
                              <p:par>
                                <p:cTn id="35" presetID="9" presetClass="emph" presetSubtype="0" grpId="0" nodeType="withEffect">
                                  <p:stCondLst>
                                    <p:cond delay="0"/>
                                  </p:stCondLst>
                                  <p:childTnLst>
                                    <p:set>
                                      <p:cBhvr rctx="PPT">
                                        <p:cTn id="36" dur="indefinite"/>
                                        <p:tgtEl>
                                          <p:spTgt spid="39"/>
                                        </p:tgtEl>
                                        <p:attrNameLst>
                                          <p:attrName>style.opacity</p:attrName>
                                        </p:attrNameLst>
                                      </p:cBhvr>
                                      <p:to>
                                        <p:strVal val="0.25"/>
                                      </p:to>
                                    </p:set>
                                    <p:animEffect filter="image" prLst="opacity: 0.25">
                                      <p:cBhvr rctx="IE">
                                        <p:cTn id="37" dur="indefinite"/>
                                        <p:tgtEl>
                                          <p:spTgt spid="39"/>
                                        </p:tgtEl>
                                      </p:cBhvr>
                                    </p:animEffect>
                                  </p:childTnLst>
                                </p:cTn>
                              </p:par>
                              <p:par>
                                <p:cTn id="38" presetID="9" presetClass="emph" presetSubtype="0" grpId="0" nodeType="withEffect">
                                  <p:stCondLst>
                                    <p:cond delay="0"/>
                                  </p:stCondLst>
                                  <p:childTnLst>
                                    <p:set>
                                      <p:cBhvr rctx="PPT">
                                        <p:cTn id="39" dur="indefinite"/>
                                        <p:tgtEl>
                                          <p:spTgt spid="40"/>
                                        </p:tgtEl>
                                        <p:attrNameLst>
                                          <p:attrName>style.opacity</p:attrName>
                                        </p:attrNameLst>
                                      </p:cBhvr>
                                      <p:to>
                                        <p:strVal val="0.25"/>
                                      </p:to>
                                    </p:set>
                                    <p:animEffect filter="image" prLst="opacity: 0.25">
                                      <p:cBhvr rctx="IE">
                                        <p:cTn id="40" dur="indefinite"/>
                                        <p:tgtEl>
                                          <p:spTgt spid="40"/>
                                        </p:tgtEl>
                                      </p:cBhvr>
                                    </p:animEffect>
                                  </p:childTnLst>
                                </p:cTn>
                              </p:par>
                              <p:par>
                                <p:cTn id="41" presetID="9" presetClass="emph" presetSubtype="0" grpId="0" nodeType="withEffect">
                                  <p:stCondLst>
                                    <p:cond delay="0"/>
                                  </p:stCondLst>
                                  <p:childTnLst>
                                    <p:set>
                                      <p:cBhvr rctx="PPT">
                                        <p:cTn id="42" dur="indefinite"/>
                                        <p:tgtEl>
                                          <p:spTgt spid="41"/>
                                        </p:tgtEl>
                                        <p:attrNameLst>
                                          <p:attrName>style.opacity</p:attrName>
                                        </p:attrNameLst>
                                      </p:cBhvr>
                                      <p:to>
                                        <p:strVal val="0.25"/>
                                      </p:to>
                                    </p:set>
                                    <p:animEffect filter="image" prLst="opacity: 0.25">
                                      <p:cBhvr rctx="IE">
                                        <p:cTn id="43" dur="indefinite"/>
                                        <p:tgtEl>
                                          <p:spTgt spid="41"/>
                                        </p:tgtEl>
                                      </p:cBhvr>
                                    </p:animEffect>
                                  </p:childTnLst>
                                </p:cTn>
                              </p:par>
                              <p:par>
                                <p:cTn id="44" presetID="9" presetClass="emph" presetSubtype="0" grpId="0" nodeType="withEffect">
                                  <p:stCondLst>
                                    <p:cond delay="0"/>
                                  </p:stCondLst>
                                  <p:childTnLst>
                                    <p:set>
                                      <p:cBhvr rctx="PPT">
                                        <p:cTn id="45" dur="indefinite"/>
                                        <p:tgtEl>
                                          <p:spTgt spid="43"/>
                                        </p:tgtEl>
                                        <p:attrNameLst>
                                          <p:attrName>style.opacity</p:attrName>
                                        </p:attrNameLst>
                                      </p:cBhvr>
                                      <p:to>
                                        <p:strVal val="0.25"/>
                                      </p:to>
                                    </p:set>
                                    <p:animEffect filter="image" prLst="opacity: 0.25">
                                      <p:cBhvr rctx="IE">
                                        <p:cTn id="46" dur="indefinite"/>
                                        <p:tgtEl>
                                          <p:spTgt spid="43"/>
                                        </p:tgtEl>
                                      </p:cBhvr>
                                    </p:animEffect>
                                  </p:childTnLst>
                                </p:cTn>
                              </p:par>
                              <p:par>
                                <p:cTn id="47" presetID="9" presetClass="emph" presetSubtype="0" nodeType="withEffect">
                                  <p:stCondLst>
                                    <p:cond delay="0"/>
                                  </p:stCondLst>
                                  <p:childTnLst>
                                    <p:set>
                                      <p:cBhvr rctx="PPT">
                                        <p:cTn id="48" dur="indefinite"/>
                                        <p:tgtEl>
                                          <p:spTgt spid="47"/>
                                        </p:tgtEl>
                                        <p:attrNameLst>
                                          <p:attrName>style.opacity</p:attrName>
                                        </p:attrNameLst>
                                      </p:cBhvr>
                                      <p:to>
                                        <p:strVal val="0.25"/>
                                      </p:to>
                                    </p:set>
                                    <p:animEffect filter="image" prLst="opacity: 0.25">
                                      <p:cBhvr rctx="IE">
                                        <p:cTn id="49" dur="indefinite"/>
                                        <p:tgtEl>
                                          <p:spTgt spid="47"/>
                                        </p:tgtEl>
                                      </p:cBhvr>
                                    </p:animEffect>
                                  </p:childTnLst>
                                </p:cTn>
                              </p:par>
                              <p:par>
                                <p:cTn id="50" presetID="9" presetClass="emph" presetSubtype="0" nodeType="withEffect">
                                  <p:stCondLst>
                                    <p:cond delay="0"/>
                                  </p:stCondLst>
                                  <p:childTnLst>
                                    <p:set>
                                      <p:cBhvr rctx="PPT">
                                        <p:cTn id="51" dur="indefinite"/>
                                        <p:tgtEl>
                                          <p:spTgt spid="48"/>
                                        </p:tgtEl>
                                        <p:attrNameLst>
                                          <p:attrName>style.opacity</p:attrName>
                                        </p:attrNameLst>
                                      </p:cBhvr>
                                      <p:to>
                                        <p:strVal val="0.25"/>
                                      </p:to>
                                    </p:set>
                                    <p:animEffect filter="image" prLst="opacity: 0.25">
                                      <p:cBhvr rctx="IE">
                                        <p:cTn id="52" dur="indefinite"/>
                                        <p:tgtEl>
                                          <p:spTgt spid="48"/>
                                        </p:tgtEl>
                                      </p:cBhvr>
                                    </p:animEffect>
                                  </p:childTnLst>
                                </p:cTn>
                              </p:par>
                              <p:par>
                                <p:cTn id="53" presetID="9" presetClass="emph" presetSubtype="0" grpId="0" nodeType="withEffect">
                                  <p:stCondLst>
                                    <p:cond delay="0"/>
                                  </p:stCondLst>
                                  <p:childTnLst>
                                    <p:set>
                                      <p:cBhvr rctx="PPT">
                                        <p:cTn id="54" dur="indefinite"/>
                                        <p:tgtEl>
                                          <p:spTgt spid="49"/>
                                        </p:tgtEl>
                                        <p:attrNameLst>
                                          <p:attrName>style.opacity</p:attrName>
                                        </p:attrNameLst>
                                      </p:cBhvr>
                                      <p:to>
                                        <p:strVal val="0.25"/>
                                      </p:to>
                                    </p:set>
                                    <p:animEffect filter="image" prLst="opacity: 0.25">
                                      <p:cBhvr rctx="IE">
                                        <p:cTn id="55" dur="indefinite"/>
                                        <p:tgtEl>
                                          <p:spTgt spid="49"/>
                                        </p:tgtEl>
                                      </p:cBhvr>
                                    </p:animEffect>
                                  </p:childTnLst>
                                </p:cTn>
                              </p:par>
                              <p:par>
                                <p:cTn id="56" presetID="9" presetClass="emph" presetSubtype="0" nodeType="withEffect">
                                  <p:stCondLst>
                                    <p:cond delay="0"/>
                                  </p:stCondLst>
                                  <p:childTnLst>
                                    <p:set>
                                      <p:cBhvr rctx="PPT">
                                        <p:cTn id="57" dur="indefinite"/>
                                        <p:tgtEl>
                                          <p:spTgt spid="11"/>
                                        </p:tgtEl>
                                        <p:attrNameLst>
                                          <p:attrName>style.opacity</p:attrName>
                                        </p:attrNameLst>
                                      </p:cBhvr>
                                      <p:to>
                                        <p:strVal val="0.25"/>
                                      </p:to>
                                    </p:set>
                                    <p:animEffect filter="image" prLst="opacity: 0.25">
                                      <p:cBhvr rctx="IE">
                                        <p:cTn id="58" dur="indefinite"/>
                                        <p:tgtEl>
                                          <p:spTgt spid="11"/>
                                        </p:tgtEl>
                                      </p:cBhvr>
                                    </p:animEffect>
                                  </p:childTnLst>
                                </p:cTn>
                              </p:par>
                              <p:par>
                                <p:cTn id="59" presetID="9" presetClass="emph" presetSubtype="0" grpId="0" nodeType="withEffect">
                                  <p:stCondLst>
                                    <p:cond delay="0"/>
                                  </p:stCondLst>
                                  <p:childTnLst>
                                    <p:set>
                                      <p:cBhvr rctx="PPT">
                                        <p:cTn id="60" dur="indefinite"/>
                                        <p:tgtEl>
                                          <p:spTgt spid="75"/>
                                        </p:tgtEl>
                                        <p:attrNameLst>
                                          <p:attrName>style.opacity</p:attrName>
                                        </p:attrNameLst>
                                      </p:cBhvr>
                                      <p:to>
                                        <p:strVal val="0.25"/>
                                      </p:to>
                                    </p:set>
                                    <p:animEffect filter="image" prLst="opacity: 0.25">
                                      <p:cBhvr rctx="IE">
                                        <p:cTn id="61" dur="indefinite"/>
                                        <p:tgtEl>
                                          <p:spTgt spid="75"/>
                                        </p:tgtEl>
                                      </p:cBhvr>
                                    </p:animEffect>
                                  </p:childTnLst>
                                </p:cTn>
                              </p:par>
                              <p:par>
                                <p:cTn id="62" presetID="9" presetClass="emph" presetSubtype="0" nodeType="withEffect">
                                  <p:stCondLst>
                                    <p:cond delay="0"/>
                                  </p:stCondLst>
                                  <p:childTnLst>
                                    <p:set>
                                      <p:cBhvr rctx="PPT">
                                        <p:cTn id="63" dur="indefinite"/>
                                        <p:tgtEl>
                                          <p:spTgt spid="2051"/>
                                        </p:tgtEl>
                                        <p:attrNameLst>
                                          <p:attrName>style.opacity</p:attrName>
                                        </p:attrNameLst>
                                      </p:cBhvr>
                                      <p:to>
                                        <p:strVal val="0.25"/>
                                      </p:to>
                                    </p:set>
                                    <p:animEffect filter="image" prLst="opacity: 0.25">
                                      <p:cBhvr rctx="IE">
                                        <p:cTn id="64" dur="indefinite"/>
                                        <p:tgtEl>
                                          <p:spTgt spid="2051"/>
                                        </p:tgtEl>
                                      </p:cBhvr>
                                    </p:animEffect>
                                  </p:childTnLst>
                                </p:cTn>
                              </p:par>
                              <p:par>
                                <p:cTn id="65" presetID="9" presetClass="emph" presetSubtype="0" nodeType="withEffect">
                                  <p:stCondLst>
                                    <p:cond delay="0"/>
                                  </p:stCondLst>
                                  <p:childTnLst>
                                    <p:set>
                                      <p:cBhvr rctx="PPT">
                                        <p:cTn id="66" dur="indefinite"/>
                                        <p:tgtEl>
                                          <p:spTgt spid="84"/>
                                        </p:tgtEl>
                                        <p:attrNameLst>
                                          <p:attrName>style.opacity</p:attrName>
                                        </p:attrNameLst>
                                      </p:cBhvr>
                                      <p:to>
                                        <p:strVal val="0.25"/>
                                      </p:to>
                                    </p:set>
                                    <p:animEffect filter="image" prLst="opacity: 0.25">
                                      <p:cBhvr rctx="IE">
                                        <p:cTn id="67" dur="indefinite"/>
                                        <p:tgtEl>
                                          <p:spTgt spid="84"/>
                                        </p:tgtEl>
                                      </p:cBhvr>
                                    </p:animEffect>
                                  </p:childTnLst>
                                </p:cTn>
                              </p:par>
                              <p:par>
                                <p:cTn id="68" presetID="9" presetClass="emph" presetSubtype="0" grpId="0" nodeType="withEffect">
                                  <p:stCondLst>
                                    <p:cond delay="0"/>
                                  </p:stCondLst>
                                  <p:childTnLst>
                                    <p:set>
                                      <p:cBhvr rctx="PPT">
                                        <p:cTn id="69" dur="indefinite"/>
                                        <p:tgtEl>
                                          <p:spTgt spid="85"/>
                                        </p:tgtEl>
                                        <p:attrNameLst>
                                          <p:attrName>style.opacity</p:attrName>
                                        </p:attrNameLst>
                                      </p:cBhvr>
                                      <p:to>
                                        <p:strVal val="0.25"/>
                                      </p:to>
                                    </p:set>
                                    <p:animEffect filter="image" prLst="opacity: 0.25">
                                      <p:cBhvr rctx="IE">
                                        <p:cTn id="70" dur="indefinite"/>
                                        <p:tgtEl>
                                          <p:spTgt spid="85"/>
                                        </p:tgtEl>
                                      </p:cBhvr>
                                    </p:animEffect>
                                  </p:childTnLst>
                                </p:cTn>
                              </p:par>
                              <p:par>
                                <p:cTn id="71" presetID="9" presetClass="emph" presetSubtype="0" nodeType="withEffect">
                                  <p:stCondLst>
                                    <p:cond delay="0"/>
                                  </p:stCondLst>
                                  <p:childTnLst>
                                    <p:set>
                                      <p:cBhvr rctx="PPT">
                                        <p:cTn id="72" dur="indefinite"/>
                                        <p:tgtEl>
                                          <p:spTgt spid="50"/>
                                        </p:tgtEl>
                                        <p:attrNameLst>
                                          <p:attrName>style.opacity</p:attrName>
                                        </p:attrNameLst>
                                      </p:cBhvr>
                                      <p:to>
                                        <p:strVal val="0.25"/>
                                      </p:to>
                                    </p:set>
                                    <p:animEffect filter="image" prLst="opacity: 0.25">
                                      <p:cBhvr rctx="IE">
                                        <p:cTn id="73" dur="indefinite"/>
                                        <p:tgtEl>
                                          <p:spTgt spid="50"/>
                                        </p:tgtEl>
                                      </p:cBhvr>
                                    </p:animEffect>
                                  </p:childTnLst>
                                </p:cTn>
                              </p:par>
                              <p:par>
                                <p:cTn id="74" presetID="9" presetClass="emph" presetSubtype="0" grpId="0" nodeType="withEffect">
                                  <p:stCondLst>
                                    <p:cond delay="0"/>
                                  </p:stCondLst>
                                  <p:childTnLst>
                                    <p:set>
                                      <p:cBhvr rctx="PPT">
                                        <p:cTn id="75" dur="indefinite"/>
                                        <p:tgtEl>
                                          <p:spTgt spid="107"/>
                                        </p:tgtEl>
                                        <p:attrNameLst>
                                          <p:attrName>style.opacity</p:attrName>
                                        </p:attrNameLst>
                                      </p:cBhvr>
                                      <p:to>
                                        <p:strVal val="0.25"/>
                                      </p:to>
                                    </p:set>
                                    <p:animEffect filter="image" prLst="opacity: 0.25">
                                      <p:cBhvr rctx="IE">
                                        <p:cTn id="76" dur="indefinite"/>
                                        <p:tgtEl>
                                          <p:spTgt spid="107"/>
                                        </p:tgtEl>
                                      </p:cBhvr>
                                    </p:animEffect>
                                  </p:childTnLst>
                                </p:cTn>
                              </p:par>
                              <p:par>
                                <p:cTn id="77" presetID="9" presetClass="emph" presetSubtype="0" grpId="0" nodeType="withEffect">
                                  <p:stCondLst>
                                    <p:cond delay="0"/>
                                  </p:stCondLst>
                                  <p:childTnLst>
                                    <p:set>
                                      <p:cBhvr rctx="PPT">
                                        <p:cTn id="78" dur="indefinite"/>
                                        <p:tgtEl>
                                          <p:spTgt spid="34"/>
                                        </p:tgtEl>
                                        <p:attrNameLst>
                                          <p:attrName>style.opacity</p:attrName>
                                        </p:attrNameLst>
                                      </p:cBhvr>
                                      <p:to>
                                        <p:strVal val="0.25"/>
                                      </p:to>
                                    </p:set>
                                    <p:animEffect filter="image" prLst="opacity: 0.25">
                                      <p:cBhvr rctx="IE">
                                        <p:cTn id="79" dur="indefinite"/>
                                        <p:tgtEl>
                                          <p:spTgt spid="34"/>
                                        </p:tgtEl>
                                      </p:cBhvr>
                                    </p:animEffect>
                                  </p:childTnLst>
                                </p:cTn>
                              </p:par>
                              <p:par>
                                <p:cTn id="80" presetID="9" presetClass="emph" presetSubtype="0" nodeType="withEffect">
                                  <p:stCondLst>
                                    <p:cond delay="0"/>
                                  </p:stCondLst>
                                  <p:childTnLst>
                                    <p:set>
                                      <p:cBhvr rctx="PPT">
                                        <p:cTn id="81" dur="indefinite"/>
                                        <p:tgtEl>
                                          <p:spTgt spid="42"/>
                                        </p:tgtEl>
                                        <p:attrNameLst>
                                          <p:attrName>style.opacity</p:attrName>
                                        </p:attrNameLst>
                                      </p:cBhvr>
                                      <p:to>
                                        <p:strVal val="0.25"/>
                                      </p:to>
                                    </p:set>
                                    <p:animEffect filter="image" prLst="opacity: 0.25">
                                      <p:cBhvr rctx="IE">
                                        <p:cTn id="82" dur="indefinite"/>
                                        <p:tgtEl>
                                          <p:spTgt spid="42"/>
                                        </p:tgtEl>
                                      </p:cBhvr>
                                    </p:animEffect>
                                  </p:childTnLst>
                                </p:cTn>
                              </p:par>
                              <p:par>
                                <p:cTn id="83" presetID="9" presetClass="emph" presetSubtype="0" nodeType="withEffect">
                                  <p:stCondLst>
                                    <p:cond delay="0"/>
                                  </p:stCondLst>
                                  <p:childTnLst>
                                    <p:set>
                                      <p:cBhvr rctx="PPT">
                                        <p:cTn id="84" dur="indefinite"/>
                                        <p:tgtEl>
                                          <p:spTgt spid="44"/>
                                        </p:tgtEl>
                                        <p:attrNameLst>
                                          <p:attrName>style.opacity</p:attrName>
                                        </p:attrNameLst>
                                      </p:cBhvr>
                                      <p:to>
                                        <p:strVal val="0.25"/>
                                      </p:to>
                                    </p:set>
                                    <p:animEffect filter="image" prLst="opacity: 0.25">
                                      <p:cBhvr rctx="IE">
                                        <p:cTn id="85" dur="indefinite"/>
                                        <p:tgtEl>
                                          <p:spTgt spid="44"/>
                                        </p:tgtEl>
                                      </p:cBhvr>
                                    </p:animEffect>
                                  </p:childTnLst>
                                </p:cTn>
                              </p:par>
                              <p:par>
                                <p:cTn id="86" presetID="9" presetClass="emph" presetSubtype="0" grpId="0" nodeType="withEffect">
                                  <p:stCondLst>
                                    <p:cond delay="0"/>
                                  </p:stCondLst>
                                  <p:childTnLst>
                                    <p:set>
                                      <p:cBhvr rctx="PPT">
                                        <p:cTn id="87" dur="indefinite"/>
                                        <p:tgtEl>
                                          <p:spTgt spid="51"/>
                                        </p:tgtEl>
                                        <p:attrNameLst>
                                          <p:attrName>style.opacity</p:attrName>
                                        </p:attrNameLst>
                                      </p:cBhvr>
                                      <p:to>
                                        <p:strVal val="0.25"/>
                                      </p:to>
                                    </p:set>
                                    <p:animEffect filter="image" prLst="opacity: 0.25">
                                      <p:cBhvr rctx="IE">
                                        <p:cTn id="88" dur="indefinite"/>
                                        <p:tgtEl>
                                          <p:spTgt spid="51"/>
                                        </p:tgtEl>
                                      </p:cBhvr>
                                    </p:animEffect>
                                  </p:childTnLst>
                                </p:cTn>
                              </p:par>
                              <p:par>
                                <p:cTn id="89" presetID="9" presetClass="emph" presetSubtype="0" nodeType="withEffect">
                                  <p:stCondLst>
                                    <p:cond delay="0"/>
                                  </p:stCondLst>
                                  <p:childTnLst>
                                    <p:set>
                                      <p:cBhvr rctx="PPT">
                                        <p:cTn id="90" dur="indefinite"/>
                                        <p:tgtEl>
                                          <p:spTgt spid="24"/>
                                        </p:tgtEl>
                                        <p:attrNameLst>
                                          <p:attrName>style.opacity</p:attrName>
                                        </p:attrNameLst>
                                      </p:cBhvr>
                                      <p:to>
                                        <p:strVal val="0.25"/>
                                      </p:to>
                                    </p:set>
                                    <p:animEffect filter="image" prLst="opacity: 0.25">
                                      <p:cBhvr rctx="IE">
                                        <p:cTn id="91" dur="indefinite"/>
                                        <p:tgtEl>
                                          <p:spTgt spid="24"/>
                                        </p:tgtEl>
                                      </p:cBhvr>
                                    </p:animEffect>
                                  </p:childTnLst>
                                </p:cTn>
                              </p:par>
                              <p:par>
                                <p:cTn id="92" presetID="9" presetClass="emph" presetSubtype="0" nodeType="withEffect">
                                  <p:stCondLst>
                                    <p:cond delay="0"/>
                                  </p:stCondLst>
                                  <p:childTnLst>
                                    <p:set>
                                      <p:cBhvr rctx="PPT">
                                        <p:cTn id="93" dur="indefinite"/>
                                        <p:tgtEl>
                                          <p:spTgt spid="28"/>
                                        </p:tgtEl>
                                        <p:attrNameLst>
                                          <p:attrName>style.opacity</p:attrName>
                                        </p:attrNameLst>
                                      </p:cBhvr>
                                      <p:to>
                                        <p:strVal val="0.25"/>
                                      </p:to>
                                    </p:set>
                                    <p:animEffect filter="image" prLst="opacity: 0.25">
                                      <p:cBhvr rctx="IE">
                                        <p:cTn id="94" dur="indefinite"/>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9" grpId="0" animBg="1"/>
      <p:bldP spid="58" grpId="0" animBg="1"/>
      <p:bldP spid="78" grpId="0"/>
      <p:bldP spid="62" grpId="0"/>
      <p:bldP spid="87" grpId="0"/>
      <p:bldP spid="36" grpId="0" animBg="1"/>
      <p:bldP spid="37" grpId="0"/>
      <p:bldP spid="39" grpId="0" animBg="1"/>
      <p:bldP spid="40" grpId="0" animBg="1"/>
      <p:bldP spid="41" grpId="0" animBg="1"/>
      <p:bldP spid="43" grpId="0"/>
      <p:bldP spid="49" grpId="0"/>
      <p:bldP spid="75" grpId="0" animBg="1"/>
      <p:bldP spid="85" grpId="0"/>
      <p:bldP spid="107" grpId="0"/>
      <p:bldP spid="34" grpId="0" animBg="1"/>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l="51760" t="4320" r="2284" b="49364"/>
          <a:stretch/>
        </p:blipFill>
        <p:spPr bwMode="auto">
          <a:xfrm>
            <a:off x="1675606" y="1673162"/>
            <a:ext cx="3281493" cy="3140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House showing RainWise drainage concep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505" y="1699687"/>
            <a:ext cx="4801502" cy="314018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1675606" y="4800840"/>
            <a:ext cx="3463263" cy="2794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lumMod val="50000"/>
                    <a:lumOff val="50000"/>
                  </a:schemeClr>
                </a:solidFill>
                <a:effectLst/>
                <a:latin typeface="Gill Sans MT" panose="020B0502020104020203" pitchFamily="34" charset="0"/>
                <a:ea typeface="Times New Roman" pitchFamily="18" charset="0"/>
                <a:cs typeface="Arial" panose="020B0604020202020204" pitchFamily="34" charset="0"/>
              </a:rPr>
              <a:t>From US Environmental Protection Agency</a:t>
            </a:r>
            <a:endParaRPr kumimoji="0" lang="en-US" altLang="en-US" sz="4000" b="0" i="0" u="none" strike="noStrike" cap="none" normalizeH="0" baseline="0" dirty="0" smtClean="0">
              <a:ln>
                <a:noFill/>
              </a:ln>
              <a:solidFill>
                <a:schemeClr val="tx1">
                  <a:lumMod val="50000"/>
                  <a:lumOff val="50000"/>
                </a:schemeClr>
              </a:solidFill>
              <a:effectLst/>
              <a:latin typeface="Gill Sans MT" panose="020B0502020104020203" pitchFamily="34" charset="0"/>
              <a:cs typeface="Arial" pitchFamily="34" charset="0"/>
            </a:endParaRPr>
          </a:p>
        </p:txBody>
      </p:sp>
      <p:sp>
        <p:nvSpPr>
          <p:cNvPr id="9" name="Rectangle 3"/>
          <p:cNvSpPr>
            <a:spLocks noChangeArrowheads="1"/>
          </p:cNvSpPr>
          <p:nvPr/>
        </p:nvSpPr>
        <p:spPr bwMode="auto">
          <a:xfrm>
            <a:off x="6170505" y="4713304"/>
            <a:ext cx="467101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lumMod val="50000"/>
                    <a:lumOff val="50000"/>
                  </a:schemeClr>
                </a:solidFill>
                <a:effectLst/>
                <a:latin typeface="Gill Sans MT" panose="020B0502020104020203" pitchFamily="34" charset="0"/>
                <a:ea typeface="Times New Roman" pitchFamily="18" charset="0"/>
                <a:cs typeface="Arial" panose="020B0604020202020204" pitchFamily="34" charset="0"/>
              </a:rPr>
              <a:t>From Seattle</a:t>
            </a:r>
            <a:r>
              <a:rPr kumimoji="0" lang="en-US" altLang="en-US" sz="1200" b="0" i="0" u="none" strike="noStrike" cap="none" normalizeH="0" dirty="0" smtClean="0">
                <a:ln>
                  <a:noFill/>
                </a:ln>
                <a:solidFill>
                  <a:schemeClr val="tx1">
                    <a:lumMod val="50000"/>
                    <a:lumOff val="50000"/>
                  </a:schemeClr>
                </a:solidFill>
                <a:effectLst/>
                <a:latin typeface="Gill Sans MT" panose="020B0502020104020203" pitchFamily="34" charset="0"/>
                <a:ea typeface="Times New Roman" pitchFamily="18" charset="0"/>
                <a:cs typeface="Arial" panose="020B0604020202020204" pitchFamily="34" charset="0"/>
              </a:rPr>
              <a:t> Public Utilities</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baseline="0" dirty="0" smtClean="0">
                <a:solidFill>
                  <a:schemeClr val="tx1">
                    <a:lumMod val="50000"/>
                    <a:lumOff val="50000"/>
                  </a:schemeClr>
                </a:solidFill>
                <a:latin typeface="Gill Sans MT" panose="020B0502020104020203" pitchFamily="34" charset="0"/>
                <a:cs typeface="Arial" pitchFamily="34" charset="0"/>
              </a:rPr>
              <a:t>Illustration</a:t>
            </a:r>
            <a:r>
              <a:rPr lang="en-US" altLang="en-US" sz="1200" dirty="0" smtClean="0">
                <a:solidFill>
                  <a:schemeClr val="tx1">
                    <a:lumMod val="50000"/>
                    <a:lumOff val="50000"/>
                  </a:schemeClr>
                </a:solidFill>
                <a:latin typeface="Gill Sans MT" panose="020B0502020104020203" pitchFamily="34" charset="0"/>
                <a:cs typeface="Arial" pitchFamily="34" charset="0"/>
              </a:rPr>
              <a:t> of Low Impact Development (LID)</a:t>
            </a:r>
            <a:endParaRPr kumimoji="0" lang="en-US" altLang="en-US" sz="4000" b="0" i="0" u="none" strike="noStrike" cap="none" normalizeH="0" baseline="0" dirty="0" smtClean="0">
              <a:ln>
                <a:noFill/>
              </a:ln>
              <a:solidFill>
                <a:schemeClr val="tx1">
                  <a:lumMod val="50000"/>
                  <a:lumOff val="50000"/>
                </a:schemeClr>
              </a:solidFill>
              <a:effectLst/>
              <a:latin typeface="Gill Sans MT" panose="020B0502020104020203" pitchFamily="34" charset="0"/>
              <a:cs typeface="Arial" pitchFamily="34" charset="0"/>
            </a:endParaRPr>
          </a:p>
        </p:txBody>
      </p:sp>
    </p:spTree>
    <p:extLst>
      <p:ext uri="{BB962C8B-B14F-4D97-AF65-F5344CB8AC3E}">
        <p14:creationId xmlns:p14="http://schemas.microsoft.com/office/powerpoint/2010/main" val="37926200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8577" y="1067594"/>
            <a:ext cx="6916908" cy="518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Modified Sensitivity Analysis</a:t>
            </a:r>
            <a:endParaRPr lang="en-SG" dirty="0"/>
          </a:p>
        </p:txBody>
      </p:sp>
      <p:sp>
        <p:nvSpPr>
          <p:cNvPr id="3" name="Content Placeholder 2"/>
          <p:cNvSpPr>
            <a:spLocks noGrp="1"/>
          </p:cNvSpPr>
          <p:nvPr>
            <p:ph idx="1"/>
          </p:nvPr>
        </p:nvSpPr>
        <p:spPr>
          <a:xfrm>
            <a:off x="609521" y="1600573"/>
            <a:ext cx="4876085" cy="4527011"/>
          </a:xfrm>
        </p:spPr>
        <p:txBody>
          <a:bodyPr>
            <a:normAutofit/>
          </a:bodyPr>
          <a:lstStyle/>
          <a:p>
            <a:r>
              <a:rPr lang="en-US" sz="2800" dirty="0" smtClean="0"/>
              <a:t>Input: diameter of 308 pipes and area of 12 LIDs</a:t>
            </a:r>
          </a:p>
          <a:p>
            <a:r>
              <a:rPr lang="en-US" sz="2800" dirty="0" smtClean="0"/>
              <a:t>Output: overflow reduction in </a:t>
            </a:r>
            <a:r>
              <a:rPr lang="en-US" sz="2800" dirty="0" smtClean="0">
                <a:solidFill>
                  <a:srgbClr val="FF0000"/>
                </a:solidFill>
              </a:rPr>
              <a:t>8 representative rainfall events</a:t>
            </a:r>
            <a:endParaRPr lang="en-SG" sz="2800" dirty="0">
              <a:solidFill>
                <a:srgbClr val="FF0000"/>
              </a:solidFill>
            </a:endParaRPr>
          </a:p>
          <a:p>
            <a:endParaRPr lang="en-US" sz="2800" dirty="0" smtClean="0"/>
          </a:p>
          <a:p>
            <a:r>
              <a:rPr lang="en-US" sz="2800" dirty="0" smtClean="0"/>
              <a:t>12 pipe variables and 8 LID variables selected</a:t>
            </a:r>
          </a:p>
          <a:p>
            <a:pPr lvl="1"/>
            <a:r>
              <a:rPr lang="en-US" sz="2400" dirty="0" smtClean="0"/>
              <a:t>3 new pipe variables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469" r="4338"/>
          <a:stretch/>
        </p:blipFill>
        <p:spPr bwMode="auto">
          <a:xfrm>
            <a:off x="5439103" y="1069200"/>
            <a:ext cx="6306207" cy="518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64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Surrogate-assisted computational framework</a:t>
            </a:r>
            <a:endParaRPr lang="en-S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59" name="Rounded Rectangle 58"/>
          <p:cNvSpPr/>
          <p:nvPr/>
        </p:nvSpPr>
        <p:spPr>
          <a:xfrm>
            <a:off x="9600406" y="2369650"/>
            <a:ext cx="2133600" cy="11363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V. Robustness Analysis</a:t>
            </a:r>
          </a:p>
          <a:p>
            <a:pPr algn="ctr"/>
            <a:r>
              <a:rPr lang="en-US" sz="2000" dirty="0" smtClean="0"/>
              <a:t>(validation)</a:t>
            </a:r>
            <a:endParaRPr lang="en-SG" sz="2000" dirty="0"/>
          </a:p>
        </p:txBody>
      </p:sp>
      <p:cxnSp>
        <p:nvCxnSpPr>
          <p:cNvPr id="2060" name="Straight Arrow Connector 2059"/>
          <p:cNvCxnSpPr>
            <a:stCxn id="59" idx="0"/>
            <a:endCxn id="62" idx="2"/>
          </p:cNvCxnSpPr>
          <p:nvPr/>
        </p:nvCxnSpPr>
        <p:spPr>
          <a:xfrm flipV="1">
            <a:off x="10667206" y="1655108"/>
            <a:ext cx="1" cy="71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50" name="Rounded Rectangle 2049"/>
          <p:cNvSpPr/>
          <p:nvPr/>
        </p:nvSpPr>
        <p:spPr>
          <a:xfrm>
            <a:off x="5518341" y="1981994"/>
            <a:ext cx="26820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II. </a:t>
            </a:r>
            <a:r>
              <a:rPr lang="en-US" sz="2000" dirty="0" smtClean="0">
                <a:solidFill>
                  <a:schemeClr val="accent6"/>
                </a:solidFill>
              </a:rPr>
              <a:t>Modified</a:t>
            </a:r>
            <a:r>
              <a:rPr lang="en-US" sz="2000" dirty="0" smtClean="0"/>
              <a:t> </a:t>
            </a:r>
          </a:p>
          <a:p>
            <a:pPr algn="ctr"/>
            <a:r>
              <a:rPr lang="en-US" sz="2000" dirty="0" smtClean="0"/>
              <a:t>sensitivity analysis</a:t>
            </a:r>
            <a:endParaRPr lang="en-SG" sz="2000" dirty="0"/>
          </a:p>
        </p:txBody>
      </p:sp>
      <p:sp>
        <p:nvSpPr>
          <p:cNvPr id="58" name="Rounded Rectangle 57"/>
          <p:cNvSpPr/>
          <p:nvPr/>
        </p:nvSpPr>
        <p:spPr>
          <a:xfrm>
            <a:off x="5518340" y="5106194"/>
            <a:ext cx="26820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IV. </a:t>
            </a:r>
            <a:r>
              <a:rPr lang="en-US" sz="2000" dirty="0" smtClean="0">
                <a:solidFill>
                  <a:schemeClr val="accent6"/>
                </a:solidFill>
              </a:rPr>
              <a:t>Surrogate-assisted</a:t>
            </a:r>
            <a:r>
              <a:rPr lang="en-US" sz="2000" dirty="0" smtClean="0"/>
              <a:t> optimization</a:t>
            </a:r>
            <a:endParaRPr lang="en-SG" sz="2000" dirty="0"/>
          </a:p>
        </p:txBody>
      </p:sp>
      <p:cxnSp>
        <p:nvCxnSpPr>
          <p:cNvPr id="2055" name="Straight Arrow Connector 2054"/>
          <p:cNvCxnSpPr>
            <a:stCxn id="2068" idx="2"/>
            <a:endCxn id="2050" idx="0"/>
          </p:cNvCxnSpPr>
          <p:nvPr/>
        </p:nvCxnSpPr>
        <p:spPr>
          <a:xfrm>
            <a:off x="6859340" y="1677194"/>
            <a:ext cx="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8" name="TextBox 2067"/>
          <p:cNvSpPr txBox="1"/>
          <p:nvPr/>
        </p:nvSpPr>
        <p:spPr>
          <a:xfrm>
            <a:off x="5378806" y="1277084"/>
            <a:ext cx="2961067" cy="400110"/>
          </a:xfrm>
          <a:prstGeom prst="rect">
            <a:avLst/>
          </a:prstGeom>
          <a:noFill/>
        </p:spPr>
        <p:txBody>
          <a:bodyPr wrap="none" rtlCol="0">
            <a:spAutoFit/>
          </a:bodyPr>
          <a:lstStyle/>
          <a:p>
            <a:r>
              <a:rPr lang="en-US" sz="2000" dirty="0" smtClean="0"/>
              <a:t>Set of all decision variables</a:t>
            </a:r>
            <a:endParaRPr lang="en-SG" sz="2000" dirty="0"/>
          </a:p>
        </p:txBody>
      </p:sp>
      <p:sp>
        <p:nvSpPr>
          <p:cNvPr id="78" name="TextBox 77"/>
          <p:cNvSpPr txBox="1"/>
          <p:nvPr/>
        </p:nvSpPr>
        <p:spPr>
          <a:xfrm>
            <a:off x="8457406" y="2524829"/>
            <a:ext cx="1143000" cy="1200329"/>
          </a:xfrm>
          <a:prstGeom prst="rect">
            <a:avLst/>
          </a:prstGeom>
          <a:noFill/>
        </p:spPr>
        <p:txBody>
          <a:bodyPr wrap="square" rtlCol="0">
            <a:spAutoFit/>
          </a:bodyPr>
          <a:lstStyle/>
          <a:p>
            <a:r>
              <a:rPr lang="en-US" sz="1800" dirty="0" smtClean="0"/>
              <a:t>Reduced set of decision variables</a:t>
            </a:r>
            <a:endParaRPr lang="en-SG" sz="1800" dirty="0"/>
          </a:p>
        </p:txBody>
      </p:sp>
      <p:sp>
        <p:nvSpPr>
          <p:cNvPr id="62" name="TextBox 61"/>
          <p:cNvSpPr txBox="1"/>
          <p:nvPr/>
        </p:nvSpPr>
        <p:spPr>
          <a:xfrm>
            <a:off x="9703641" y="1254998"/>
            <a:ext cx="1927131" cy="400110"/>
          </a:xfrm>
          <a:prstGeom prst="rect">
            <a:avLst/>
          </a:prstGeom>
          <a:noFill/>
        </p:spPr>
        <p:txBody>
          <a:bodyPr wrap="none" rtlCol="0">
            <a:spAutoFit/>
          </a:bodyPr>
          <a:lstStyle/>
          <a:p>
            <a:r>
              <a:rPr lang="en-US" sz="2000" dirty="0" smtClean="0"/>
              <a:t>Robust solutions</a:t>
            </a:r>
            <a:endParaRPr lang="en-SG" sz="2000" dirty="0"/>
          </a:p>
        </p:txBody>
      </p:sp>
      <p:sp>
        <p:nvSpPr>
          <p:cNvPr id="87" name="TextBox 86"/>
          <p:cNvSpPr txBox="1"/>
          <p:nvPr/>
        </p:nvSpPr>
        <p:spPr>
          <a:xfrm>
            <a:off x="10667206" y="3582194"/>
            <a:ext cx="1390650" cy="1477328"/>
          </a:xfrm>
          <a:prstGeom prst="rect">
            <a:avLst/>
          </a:prstGeom>
          <a:noFill/>
        </p:spPr>
        <p:txBody>
          <a:bodyPr wrap="square" rtlCol="0">
            <a:spAutoFit/>
          </a:bodyPr>
          <a:lstStyle/>
          <a:p>
            <a:r>
              <a:rPr lang="en-US" sz="1800" dirty="0" smtClean="0"/>
              <a:t>Solutions’ performance </a:t>
            </a:r>
          </a:p>
          <a:p>
            <a:r>
              <a:rPr lang="en-US" sz="1800" dirty="0" smtClean="0"/>
              <a:t>under independent set</a:t>
            </a:r>
            <a:endParaRPr lang="en-SG" sz="1800" dirty="0"/>
          </a:p>
        </p:txBody>
      </p:sp>
      <p:sp>
        <p:nvSpPr>
          <p:cNvPr id="36" name="Rounded Rectangle 35"/>
          <p:cNvSpPr/>
          <p:nvPr/>
        </p:nvSpPr>
        <p:spPr>
          <a:xfrm>
            <a:off x="151606" y="2362994"/>
            <a:ext cx="4753916" cy="36576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solidFill>
                  <a:schemeClr val="tx1"/>
                </a:solidFill>
              </a:rPr>
              <a:t>I</a:t>
            </a:r>
            <a:r>
              <a:rPr lang="en-US" sz="2000" dirty="0" smtClean="0">
                <a:solidFill>
                  <a:schemeClr val="tx1"/>
                </a:solidFill>
              </a:rPr>
              <a:t>. Statistical analysis and </a:t>
            </a:r>
          </a:p>
          <a:p>
            <a:pPr algn="ctr"/>
            <a:r>
              <a:rPr lang="en-US" sz="2000" dirty="0" smtClean="0">
                <a:solidFill>
                  <a:schemeClr val="tx1"/>
                </a:solidFill>
              </a:rPr>
              <a:t>simulation of rainfall events</a:t>
            </a:r>
            <a:endParaRPr lang="en-SG" sz="2000" dirty="0">
              <a:solidFill>
                <a:schemeClr val="tx1"/>
              </a:solidFill>
            </a:endParaRPr>
          </a:p>
        </p:txBody>
      </p:sp>
      <p:sp>
        <p:nvSpPr>
          <p:cNvPr id="37" name="TextBox 36"/>
          <p:cNvSpPr txBox="1"/>
          <p:nvPr/>
        </p:nvSpPr>
        <p:spPr>
          <a:xfrm>
            <a:off x="1824082" y="1277084"/>
            <a:ext cx="1423788" cy="400110"/>
          </a:xfrm>
          <a:prstGeom prst="rect">
            <a:avLst/>
          </a:prstGeom>
          <a:noFill/>
        </p:spPr>
        <p:txBody>
          <a:bodyPr wrap="none" rtlCol="0">
            <a:spAutoFit/>
          </a:bodyPr>
          <a:lstStyle/>
          <a:p>
            <a:r>
              <a:rPr lang="en-US" sz="2000" dirty="0" smtClean="0"/>
              <a:t>Rainfall data</a:t>
            </a:r>
            <a:endParaRPr lang="en-SG" sz="2000" dirty="0"/>
          </a:p>
        </p:txBody>
      </p:sp>
      <p:cxnSp>
        <p:nvCxnSpPr>
          <p:cNvPr id="38" name="Straight Arrow Connector 37"/>
          <p:cNvCxnSpPr>
            <a:stCxn id="37" idx="2"/>
            <a:endCxn id="36" idx="0"/>
          </p:cNvCxnSpPr>
          <p:nvPr/>
        </p:nvCxnSpPr>
        <p:spPr>
          <a:xfrm flipH="1">
            <a:off x="2528564" y="1677194"/>
            <a:ext cx="74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51448" y="3353594"/>
            <a:ext cx="21600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joint distribution of  rainfall intensity and duration using copula</a:t>
            </a:r>
            <a:endParaRPr lang="en-SG" sz="1600" dirty="0"/>
          </a:p>
        </p:txBody>
      </p:sp>
      <p:sp>
        <p:nvSpPr>
          <p:cNvPr id="40" name="Rectangle 39"/>
          <p:cNvSpPr/>
          <p:nvPr/>
        </p:nvSpPr>
        <p:spPr>
          <a:xfrm>
            <a:off x="2666206" y="3353594"/>
            <a:ext cx="2159021"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storm profile by Huff’s method </a:t>
            </a:r>
            <a:endParaRPr lang="en-SG" sz="1600" dirty="0"/>
          </a:p>
        </p:txBody>
      </p:sp>
      <p:sp>
        <p:nvSpPr>
          <p:cNvPr id="41" name="Rectangle 40"/>
          <p:cNvSpPr/>
          <p:nvPr/>
        </p:nvSpPr>
        <p:spPr>
          <a:xfrm>
            <a:off x="1234221" y="5201444"/>
            <a:ext cx="2603510" cy="723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dirty="0" smtClean="0"/>
              <a:t>Selection of rainfall events</a:t>
            </a:r>
            <a:endParaRPr lang="en-SG" sz="1800" dirty="0"/>
          </a:p>
        </p:txBody>
      </p:sp>
      <p:sp>
        <p:nvSpPr>
          <p:cNvPr id="43" name="TextBox 42"/>
          <p:cNvSpPr txBox="1"/>
          <p:nvPr/>
        </p:nvSpPr>
        <p:spPr>
          <a:xfrm>
            <a:off x="2513806" y="1655108"/>
            <a:ext cx="2819400" cy="646331"/>
          </a:xfrm>
          <a:prstGeom prst="rect">
            <a:avLst/>
          </a:prstGeom>
          <a:noFill/>
        </p:spPr>
        <p:txBody>
          <a:bodyPr wrap="square" rtlCol="0">
            <a:spAutoFit/>
          </a:bodyPr>
          <a:lstStyle/>
          <a:p>
            <a:r>
              <a:rPr lang="en-US" sz="1800" dirty="0" smtClean="0"/>
              <a:t>Rainfall events obtained from 10 years rainfall series</a:t>
            </a:r>
            <a:endParaRPr lang="en-SG" sz="1800" dirty="0"/>
          </a:p>
        </p:txBody>
      </p:sp>
      <p:cxnSp>
        <p:nvCxnSpPr>
          <p:cNvPr id="47" name="Elbow Connector 46"/>
          <p:cNvCxnSpPr>
            <a:stCxn id="39" idx="2"/>
            <a:endCxn id="41" idx="0"/>
          </p:cNvCxnSpPr>
          <p:nvPr/>
        </p:nvCxnSpPr>
        <p:spPr>
          <a:xfrm rot="16200000" flipH="1">
            <a:off x="1581287" y="4246755"/>
            <a:ext cx="704850" cy="12045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0" idx="2"/>
            <a:endCxn id="41" idx="0"/>
          </p:cNvCxnSpPr>
          <p:nvPr/>
        </p:nvCxnSpPr>
        <p:spPr>
          <a:xfrm rot="5400000">
            <a:off x="2788422" y="4244149"/>
            <a:ext cx="704850" cy="12097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142206" y="4584462"/>
            <a:ext cx="2844808" cy="338554"/>
          </a:xfrm>
          <a:prstGeom prst="rect">
            <a:avLst/>
          </a:prstGeom>
          <a:noFill/>
        </p:spPr>
        <p:txBody>
          <a:bodyPr wrap="square" rtlCol="0">
            <a:spAutoFit/>
          </a:bodyPr>
          <a:lstStyle/>
          <a:p>
            <a:pPr algn="ctr"/>
            <a:r>
              <a:rPr lang="en-US" sz="1600" dirty="0" smtClean="0"/>
              <a:t>Likelihood of rainfall events</a:t>
            </a:r>
            <a:endParaRPr lang="en-SG" sz="1600" dirty="0"/>
          </a:p>
        </p:txBody>
      </p:sp>
      <p:cxnSp>
        <p:nvCxnSpPr>
          <p:cNvPr id="9" name="Elbow Connector 8"/>
          <p:cNvCxnSpPr>
            <a:stCxn id="41" idx="3"/>
            <a:endCxn id="2050" idx="1"/>
          </p:cNvCxnSpPr>
          <p:nvPr/>
        </p:nvCxnSpPr>
        <p:spPr>
          <a:xfrm flipV="1">
            <a:off x="3837731" y="2439194"/>
            <a:ext cx="1680610" cy="3124200"/>
          </a:xfrm>
          <a:prstGeom prst="bentConnector3">
            <a:avLst>
              <a:gd name="adj1" fmla="val 763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1" idx="3"/>
            <a:endCxn id="58" idx="1"/>
          </p:cNvCxnSpPr>
          <p:nvPr/>
        </p:nvCxnSpPr>
        <p:spPr>
          <a:xfrm>
            <a:off x="3837731" y="5563394"/>
            <a:ext cx="168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09206" y="4725194"/>
            <a:ext cx="1558980" cy="923330"/>
          </a:xfrm>
          <a:prstGeom prst="rect">
            <a:avLst/>
          </a:prstGeom>
          <a:noFill/>
        </p:spPr>
        <p:txBody>
          <a:bodyPr wrap="square" rtlCol="0">
            <a:spAutoFit/>
          </a:bodyPr>
          <a:lstStyle/>
          <a:p>
            <a:r>
              <a:rPr lang="en-US" sz="1800" dirty="0" smtClean="0"/>
              <a:t>Set of stochastic rainfall events</a:t>
            </a:r>
            <a:endParaRPr lang="en-SG" sz="1800" dirty="0"/>
          </a:p>
        </p:txBody>
      </p:sp>
      <p:sp>
        <p:nvSpPr>
          <p:cNvPr id="75" name="Rectangle 74"/>
          <p:cNvSpPr/>
          <p:nvPr/>
        </p:nvSpPr>
        <p:spPr>
          <a:xfrm>
            <a:off x="9443207" y="5148585"/>
            <a:ext cx="2448000" cy="8296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dirty="0" smtClean="0"/>
              <a:t>Simulation under independent set of stochastic rainfall events</a:t>
            </a:r>
            <a:endParaRPr lang="en-SG" sz="1800" dirty="0"/>
          </a:p>
        </p:txBody>
      </p:sp>
      <p:cxnSp>
        <p:nvCxnSpPr>
          <p:cNvPr id="2051" name="Straight Arrow Connector 2050"/>
          <p:cNvCxnSpPr>
            <a:stCxn id="75" idx="0"/>
            <a:endCxn id="59" idx="2"/>
          </p:cNvCxnSpPr>
          <p:nvPr/>
        </p:nvCxnSpPr>
        <p:spPr>
          <a:xfrm flipH="1" flipV="1">
            <a:off x="10667206" y="3505994"/>
            <a:ext cx="1" cy="1642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8" idx="3"/>
            <a:endCxn id="75" idx="1"/>
          </p:cNvCxnSpPr>
          <p:nvPr/>
        </p:nvCxnSpPr>
        <p:spPr>
          <a:xfrm>
            <a:off x="8200340" y="5563394"/>
            <a:ext cx="12428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000333" y="4801394"/>
            <a:ext cx="1600073" cy="646331"/>
          </a:xfrm>
          <a:prstGeom prst="rect">
            <a:avLst/>
          </a:prstGeom>
          <a:noFill/>
        </p:spPr>
        <p:txBody>
          <a:bodyPr wrap="square" rtlCol="0">
            <a:spAutoFit/>
          </a:bodyPr>
          <a:lstStyle/>
          <a:p>
            <a:pPr algn="ctr"/>
            <a:r>
              <a:rPr lang="en-US" sz="1800" dirty="0" smtClean="0"/>
              <a:t>Pareto-efficient solutions</a:t>
            </a:r>
            <a:endParaRPr lang="en-SG" sz="1800" dirty="0"/>
          </a:p>
        </p:txBody>
      </p:sp>
      <p:cxnSp>
        <p:nvCxnSpPr>
          <p:cNvPr id="50" name="Elbow Connector 49"/>
          <p:cNvCxnSpPr>
            <a:stCxn id="41" idx="2"/>
            <a:endCxn id="75" idx="2"/>
          </p:cNvCxnSpPr>
          <p:nvPr/>
        </p:nvCxnSpPr>
        <p:spPr>
          <a:xfrm rot="16200000" flipH="1">
            <a:off x="6575162" y="1886157"/>
            <a:ext cx="52858" cy="8131231"/>
          </a:xfrm>
          <a:prstGeom prst="bentConnector3">
            <a:avLst>
              <a:gd name="adj1" fmla="val 1082907"/>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555850" y="6184662"/>
            <a:ext cx="4911781" cy="369332"/>
          </a:xfrm>
          <a:prstGeom prst="rect">
            <a:avLst/>
          </a:prstGeom>
          <a:noFill/>
        </p:spPr>
        <p:txBody>
          <a:bodyPr wrap="square" rtlCol="0">
            <a:spAutoFit/>
          </a:bodyPr>
          <a:lstStyle/>
          <a:p>
            <a:r>
              <a:rPr lang="en-US" sz="1800" dirty="0" smtClean="0"/>
              <a:t>Independent set of stochastic rainfall events</a:t>
            </a:r>
            <a:endParaRPr lang="en-SG" sz="1800" dirty="0"/>
          </a:p>
        </p:txBody>
      </p:sp>
      <p:sp>
        <p:nvSpPr>
          <p:cNvPr id="34" name="Rounded Rectangle 33"/>
          <p:cNvSpPr/>
          <p:nvPr/>
        </p:nvSpPr>
        <p:spPr>
          <a:xfrm>
            <a:off x="5518341" y="3353594"/>
            <a:ext cx="2682000" cy="914400"/>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III. </a:t>
            </a:r>
            <a:r>
              <a:rPr lang="en-US" sz="2000" dirty="0" smtClean="0">
                <a:solidFill>
                  <a:schemeClr val="accent6"/>
                </a:solidFill>
              </a:rPr>
              <a:t>Design of emulators</a:t>
            </a:r>
            <a:endParaRPr lang="en-SG" sz="2000" dirty="0"/>
          </a:p>
        </p:txBody>
      </p:sp>
      <p:cxnSp>
        <p:nvCxnSpPr>
          <p:cNvPr id="42" name="Straight Arrow Connector 41"/>
          <p:cNvCxnSpPr>
            <a:stCxn id="34" idx="2"/>
            <a:endCxn id="58" idx="0"/>
          </p:cNvCxnSpPr>
          <p:nvPr/>
        </p:nvCxnSpPr>
        <p:spPr>
          <a:xfrm flipH="1">
            <a:off x="6859340" y="4267994"/>
            <a:ext cx="1"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122800" y="3810794"/>
            <a:ext cx="39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866606" y="4420394"/>
            <a:ext cx="1524000" cy="369332"/>
          </a:xfrm>
          <a:prstGeom prst="rect">
            <a:avLst/>
          </a:prstGeom>
          <a:noFill/>
        </p:spPr>
        <p:txBody>
          <a:bodyPr wrap="square" rtlCol="0">
            <a:spAutoFit/>
          </a:bodyPr>
          <a:lstStyle/>
          <a:p>
            <a:r>
              <a:rPr lang="en-US" sz="1800" dirty="0" smtClean="0"/>
              <a:t>Emulator</a:t>
            </a:r>
            <a:endParaRPr lang="en-SG" sz="1800" dirty="0"/>
          </a:p>
        </p:txBody>
      </p:sp>
      <p:cxnSp>
        <p:nvCxnSpPr>
          <p:cNvPr id="24" name="Elbow Connector 23"/>
          <p:cNvCxnSpPr>
            <a:stCxn id="2050" idx="3"/>
            <a:endCxn id="34" idx="3"/>
          </p:cNvCxnSpPr>
          <p:nvPr/>
        </p:nvCxnSpPr>
        <p:spPr>
          <a:xfrm>
            <a:off x="8200341" y="2439194"/>
            <a:ext cx="12700" cy="13716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5400000">
            <a:off x="7344000" y="3977958"/>
            <a:ext cx="1248728"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Elbow Connector 3"/>
          <p:cNvCxnSpPr>
            <a:stCxn id="41" idx="3"/>
            <a:endCxn id="34" idx="1"/>
          </p:cNvCxnSpPr>
          <p:nvPr/>
        </p:nvCxnSpPr>
        <p:spPr>
          <a:xfrm flipV="1">
            <a:off x="3837731" y="3810794"/>
            <a:ext cx="1680610" cy="1752600"/>
          </a:xfrm>
          <a:prstGeom prst="bentConnector3">
            <a:avLst>
              <a:gd name="adj1" fmla="val 76266"/>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080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9"/>
                                        </p:tgtEl>
                                        <p:attrNameLst>
                                          <p:attrName>style.opacity</p:attrName>
                                        </p:attrNameLst>
                                      </p:cBhvr>
                                      <p:to>
                                        <p:strVal val="0.25"/>
                                      </p:to>
                                    </p:set>
                                    <p:animEffect filter="image" prLst="opacity: 0.25">
                                      <p:cBhvr rctx="IE">
                                        <p:cTn id="7" dur="indefinite"/>
                                        <p:tgtEl>
                                          <p:spTgt spid="59"/>
                                        </p:tgtEl>
                                      </p:cBhvr>
                                    </p:animEffect>
                                  </p:childTnLst>
                                </p:cTn>
                              </p:par>
                              <p:par>
                                <p:cTn id="8" presetID="9" presetClass="emph" presetSubtype="0" nodeType="withEffect">
                                  <p:stCondLst>
                                    <p:cond delay="0"/>
                                  </p:stCondLst>
                                  <p:childTnLst>
                                    <p:set>
                                      <p:cBhvr rctx="PPT">
                                        <p:cTn id="9" dur="indefinite"/>
                                        <p:tgtEl>
                                          <p:spTgt spid="2060"/>
                                        </p:tgtEl>
                                        <p:attrNameLst>
                                          <p:attrName>style.opacity</p:attrName>
                                        </p:attrNameLst>
                                      </p:cBhvr>
                                      <p:to>
                                        <p:strVal val="0.25"/>
                                      </p:to>
                                    </p:set>
                                    <p:animEffect filter="image" prLst="opacity: 0.25">
                                      <p:cBhvr rctx="IE">
                                        <p:cTn id="10" dur="indefinite"/>
                                        <p:tgtEl>
                                          <p:spTgt spid="2060"/>
                                        </p:tgtEl>
                                      </p:cBhvr>
                                    </p:animEffect>
                                  </p:childTnLst>
                                </p:cTn>
                              </p:par>
                              <p:par>
                                <p:cTn id="11" presetID="9" presetClass="emph" presetSubtype="0" grpId="0" nodeType="withEffect">
                                  <p:stCondLst>
                                    <p:cond delay="0"/>
                                  </p:stCondLst>
                                  <p:childTnLst>
                                    <p:set>
                                      <p:cBhvr rctx="PPT">
                                        <p:cTn id="12" dur="indefinite"/>
                                        <p:tgtEl>
                                          <p:spTgt spid="2050"/>
                                        </p:tgtEl>
                                        <p:attrNameLst>
                                          <p:attrName>style.opacity</p:attrName>
                                        </p:attrNameLst>
                                      </p:cBhvr>
                                      <p:to>
                                        <p:strVal val="0.25"/>
                                      </p:to>
                                    </p:set>
                                    <p:animEffect filter="image" prLst="opacity: 0.25">
                                      <p:cBhvr rctx="IE">
                                        <p:cTn id="13" dur="indefinite"/>
                                        <p:tgtEl>
                                          <p:spTgt spid="2050"/>
                                        </p:tgtEl>
                                      </p:cBhvr>
                                    </p:animEffect>
                                  </p:childTnLst>
                                </p:cTn>
                              </p:par>
                              <p:par>
                                <p:cTn id="14" presetID="9" presetClass="emph" presetSubtype="0" grpId="0" nodeType="withEffect">
                                  <p:stCondLst>
                                    <p:cond delay="0"/>
                                  </p:stCondLst>
                                  <p:childTnLst>
                                    <p:set>
                                      <p:cBhvr rctx="PPT">
                                        <p:cTn id="15" dur="indefinite"/>
                                        <p:tgtEl>
                                          <p:spTgt spid="58"/>
                                        </p:tgtEl>
                                        <p:attrNameLst>
                                          <p:attrName>style.opacity</p:attrName>
                                        </p:attrNameLst>
                                      </p:cBhvr>
                                      <p:to>
                                        <p:strVal val="0.25"/>
                                      </p:to>
                                    </p:set>
                                    <p:animEffect filter="image" prLst="opacity: 0.25">
                                      <p:cBhvr rctx="IE">
                                        <p:cTn id="16" dur="indefinite"/>
                                        <p:tgtEl>
                                          <p:spTgt spid="58"/>
                                        </p:tgtEl>
                                      </p:cBhvr>
                                    </p:animEffect>
                                  </p:childTnLst>
                                </p:cTn>
                              </p:par>
                              <p:par>
                                <p:cTn id="17" presetID="9" presetClass="emph" presetSubtype="0" nodeType="withEffect">
                                  <p:stCondLst>
                                    <p:cond delay="0"/>
                                  </p:stCondLst>
                                  <p:childTnLst>
                                    <p:set>
                                      <p:cBhvr rctx="PPT">
                                        <p:cTn id="18" dur="indefinite"/>
                                        <p:tgtEl>
                                          <p:spTgt spid="2055"/>
                                        </p:tgtEl>
                                        <p:attrNameLst>
                                          <p:attrName>style.opacity</p:attrName>
                                        </p:attrNameLst>
                                      </p:cBhvr>
                                      <p:to>
                                        <p:strVal val="0.25"/>
                                      </p:to>
                                    </p:set>
                                    <p:animEffect filter="image" prLst="opacity: 0.25">
                                      <p:cBhvr rctx="IE">
                                        <p:cTn id="19" dur="indefinite"/>
                                        <p:tgtEl>
                                          <p:spTgt spid="2055"/>
                                        </p:tgtEl>
                                      </p:cBhvr>
                                    </p:animEffect>
                                  </p:childTnLst>
                                </p:cTn>
                              </p:par>
                              <p:par>
                                <p:cTn id="20" presetID="9" presetClass="emph" presetSubtype="0" grpId="0" nodeType="withEffect">
                                  <p:stCondLst>
                                    <p:cond delay="0"/>
                                  </p:stCondLst>
                                  <p:childTnLst>
                                    <p:set>
                                      <p:cBhvr rctx="PPT">
                                        <p:cTn id="21" dur="indefinite"/>
                                        <p:tgtEl>
                                          <p:spTgt spid="2068"/>
                                        </p:tgtEl>
                                        <p:attrNameLst>
                                          <p:attrName>style.opacity</p:attrName>
                                        </p:attrNameLst>
                                      </p:cBhvr>
                                      <p:to>
                                        <p:strVal val="0.25"/>
                                      </p:to>
                                    </p:set>
                                    <p:animEffect filter="image" prLst="opacity: 0.25">
                                      <p:cBhvr rctx="IE">
                                        <p:cTn id="22" dur="indefinite"/>
                                        <p:tgtEl>
                                          <p:spTgt spid="2068"/>
                                        </p:tgtEl>
                                      </p:cBhvr>
                                    </p:animEffect>
                                  </p:childTnLst>
                                </p:cTn>
                              </p:par>
                              <p:par>
                                <p:cTn id="23" presetID="9" presetClass="emph" presetSubtype="0" grpId="0" nodeType="withEffect">
                                  <p:stCondLst>
                                    <p:cond delay="0"/>
                                  </p:stCondLst>
                                  <p:childTnLst>
                                    <p:set>
                                      <p:cBhvr rctx="PPT">
                                        <p:cTn id="24" dur="indefinite"/>
                                        <p:tgtEl>
                                          <p:spTgt spid="62"/>
                                        </p:tgtEl>
                                        <p:attrNameLst>
                                          <p:attrName>style.opacity</p:attrName>
                                        </p:attrNameLst>
                                      </p:cBhvr>
                                      <p:to>
                                        <p:strVal val="0.25"/>
                                      </p:to>
                                    </p:set>
                                    <p:animEffect filter="image" prLst="opacity: 0.25">
                                      <p:cBhvr rctx="IE">
                                        <p:cTn id="25" dur="indefinite"/>
                                        <p:tgtEl>
                                          <p:spTgt spid="62"/>
                                        </p:tgtEl>
                                      </p:cBhvr>
                                    </p:animEffect>
                                  </p:childTnLst>
                                </p:cTn>
                              </p:par>
                              <p:par>
                                <p:cTn id="26" presetID="9" presetClass="emph" presetSubtype="0" grpId="0" nodeType="withEffect">
                                  <p:stCondLst>
                                    <p:cond delay="0"/>
                                  </p:stCondLst>
                                  <p:childTnLst>
                                    <p:set>
                                      <p:cBhvr rctx="PPT">
                                        <p:cTn id="27" dur="indefinite"/>
                                        <p:tgtEl>
                                          <p:spTgt spid="87"/>
                                        </p:tgtEl>
                                        <p:attrNameLst>
                                          <p:attrName>style.opacity</p:attrName>
                                        </p:attrNameLst>
                                      </p:cBhvr>
                                      <p:to>
                                        <p:strVal val="0.25"/>
                                      </p:to>
                                    </p:set>
                                    <p:animEffect filter="image" prLst="opacity: 0.25">
                                      <p:cBhvr rctx="IE">
                                        <p:cTn id="28" dur="indefinite"/>
                                        <p:tgtEl>
                                          <p:spTgt spid="87"/>
                                        </p:tgtEl>
                                      </p:cBhvr>
                                    </p:animEffect>
                                  </p:childTnLst>
                                </p:cTn>
                              </p:par>
                              <p:par>
                                <p:cTn id="29" presetID="9" presetClass="emph" presetSubtype="0" grpId="0" nodeType="withEffect">
                                  <p:stCondLst>
                                    <p:cond delay="0"/>
                                  </p:stCondLst>
                                  <p:childTnLst>
                                    <p:set>
                                      <p:cBhvr rctx="PPT">
                                        <p:cTn id="30" dur="indefinite"/>
                                        <p:tgtEl>
                                          <p:spTgt spid="36"/>
                                        </p:tgtEl>
                                        <p:attrNameLst>
                                          <p:attrName>style.opacity</p:attrName>
                                        </p:attrNameLst>
                                      </p:cBhvr>
                                      <p:to>
                                        <p:strVal val="0.25"/>
                                      </p:to>
                                    </p:set>
                                    <p:animEffect filter="image" prLst="opacity: 0.25">
                                      <p:cBhvr rctx="IE">
                                        <p:cTn id="31" dur="indefinite"/>
                                        <p:tgtEl>
                                          <p:spTgt spid="36"/>
                                        </p:tgtEl>
                                      </p:cBhvr>
                                    </p:animEffect>
                                  </p:childTnLst>
                                </p:cTn>
                              </p:par>
                              <p:par>
                                <p:cTn id="32" presetID="9" presetClass="emph" presetSubtype="0" grpId="0" nodeType="withEffect">
                                  <p:stCondLst>
                                    <p:cond delay="0"/>
                                  </p:stCondLst>
                                  <p:childTnLst>
                                    <p:set>
                                      <p:cBhvr rctx="PPT">
                                        <p:cTn id="33" dur="indefinite"/>
                                        <p:tgtEl>
                                          <p:spTgt spid="37"/>
                                        </p:tgtEl>
                                        <p:attrNameLst>
                                          <p:attrName>style.opacity</p:attrName>
                                        </p:attrNameLst>
                                      </p:cBhvr>
                                      <p:to>
                                        <p:strVal val="0.25"/>
                                      </p:to>
                                    </p:set>
                                    <p:animEffect filter="image" prLst="opacity: 0.25">
                                      <p:cBhvr rctx="IE">
                                        <p:cTn id="34" dur="indefinite"/>
                                        <p:tgtEl>
                                          <p:spTgt spid="37"/>
                                        </p:tgtEl>
                                      </p:cBhvr>
                                    </p:animEffect>
                                  </p:childTnLst>
                                </p:cTn>
                              </p:par>
                              <p:par>
                                <p:cTn id="35" presetID="9" presetClass="emph" presetSubtype="0" nodeType="withEffect">
                                  <p:stCondLst>
                                    <p:cond delay="0"/>
                                  </p:stCondLst>
                                  <p:childTnLst>
                                    <p:set>
                                      <p:cBhvr rctx="PPT">
                                        <p:cTn id="36" dur="indefinite"/>
                                        <p:tgtEl>
                                          <p:spTgt spid="38"/>
                                        </p:tgtEl>
                                        <p:attrNameLst>
                                          <p:attrName>style.opacity</p:attrName>
                                        </p:attrNameLst>
                                      </p:cBhvr>
                                      <p:to>
                                        <p:strVal val="0.25"/>
                                      </p:to>
                                    </p:set>
                                    <p:animEffect filter="image" prLst="opacity: 0.25">
                                      <p:cBhvr rctx="IE">
                                        <p:cTn id="37" dur="indefinite"/>
                                        <p:tgtEl>
                                          <p:spTgt spid="38"/>
                                        </p:tgtEl>
                                      </p:cBhvr>
                                    </p:animEffect>
                                  </p:childTnLst>
                                </p:cTn>
                              </p:par>
                              <p:par>
                                <p:cTn id="38" presetID="9" presetClass="emph" presetSubtype="0" grpId="0" nodeType="withEffect">
                                  <p:stCondLst>
                                    <p:cond delay="0"/>
                                  </p:stCondLst>
                                  <p:childTnLst>
                                    <p:set>
                                      <p:cBhvr rctx="PPT">
                                        <p:cTn id="39" dur="indefinite"/>
                                        <p:tgtEl>
                                          <p:spTgt spid="39"/>
                                        </p:tgtEl>
                                        <p:attrNameLst>
                                          <p:attrName>style.opacity</p:attrName>
                                        </p:attrNameLst>
                                      </p:cBhvr>
                                      <p:to>
                                        <p:strVal val="0.25"/>
                                      </p:to>
                                    </p:set>
                                    <p:animEffect filter="image" prLst="opacity: 0.25">
                                      <p:cBhvr rctx="IE">
                                        <p:cTn id="40" dur="indefinite"/>
                                        <p:tgtEl>
                                          <p:spTgt spid="39"/>
                                        </p:tgtEl>
                                      </p:cBhvr>
                                    </p:animEffect>
                                  </p:childTnLst>
                                </p:cTn>
                              </p:par>
                              <p:par>
                                <p:cTn id="41" presetID="9" presetClass="emph" presetSubtype="0" grpId="0" nodeType="withEffect">
                                  <p:stCondLst>
                                    <p:cond delay="0"/>
                                  </p:stCondLst>
                                  <p:childTnLst>
                                    <p:set>
                                      <p:cBhvr rctx="PPT">
                                        <p:cTn id="42" dur="indefinite"/>
                                        <p:tgtEl>
                                          <p:spTgt spid="40"/>
                                        </p:tgtEl>
                                        <p:attrNameLst>
                                          <p:attrName>style.opacity</p:attrName>
                                        </p:attrNameLst>
                                      </p:cBhvr>
                                      <p:to>
                                        <p:strVal val="0.25"/>
                                      </p:to>
                                    </p:set>
                                    <p:animEffect filter="image" prLst="opacity: 0.25">
                                      <p:cBhvr rctx="IE">
                                        <p:cTn id="43" dur="indefinite"/>
                                        <p:tgtEl>
                                          <p:spTgt spid="40"/>
                                        </p:tgtEl>
                                      </p:cBhvr>
                                    </p:animEffect>
                                  </p:childTnLst>
                                </p:cTn>
                              </p:par>
                              <p:par>
                                <p:cTn id="44" presetID="9" presetClass="emph" presetSubtype="0" grpId="0" nodeType="withEffect">
                                  <p:stCondLst>
                                    <p:cond delay="0"/>
                                  </p:stCondLst>
                                  <p:childTnLst>
                                    <p:set>
                                      <p:cBhvr rctx="PPT">
                                        <p:cTn id="45" dur="indefinite"/>
                                        <p:tgtEl>
                                          <p:spTgt spid="41"/>
                                        </p:tgtEl>
                                        <p:attrNameLst>
                                          <p:attrName>style.opacity</p:attrName>
                                        </p:attrNameLst>
                                      </p:cBhvr>
                                      <p:to>
                                        <p:strVal val="0.25"/>
                                      </p:to>
                                    </p:set>
                                    <p:animEffect filter="image" prLst="opacity: 0.25">
                                      <p:cBhvr rctx="IE">
                                        <p:cTn id="46" dur="indefinite"/>
                                        <p:tgtEl>
                                          <p:spTgt spid="41"/>
                                        </p:tgtEl>
                                      </p:cBhvr>
                                    </p:animEffect>
                                  </p:childTnLst>
                                </p:cTn>
                              </p:par>
                              <p:par>
                                <p:cTn id="47" presetID="9" presetClass="emph" presetSubtype="0" grpId="0" nodeType="withEffect">
                                  <p:stCondLst>
                                    <p:cond delay="0"/>
                                  </p:stCondLst>
                                  <p:childTnLst>
                                    <p:set>
                                      <p:cBhvr rctx="PPT">
                                        <p:cTn id="48" dur="indefinite"/>
                                        <p:tgtEl>
                                          <p:spTgt spid="43"/>
                                        </p:tgtEl>
                                        <p:attrNameLst>
                                          <p:attrName>style.opacity</p:attrName>
                                        </p:attrNameLst>
                                      </p:cBhvr>
                                      <p:to>
                                        <p:strVal val="0.25"/>
                                      </p:to>
                                    </p:set>
                                    <p:animEffect filter="image" prLst="opacity: 0.25">
                                      <p:cBhvr rctx="IE">
                                        <p:cTn id="49" dur="indefinite"/>
                                        <p:tgtEl>
                                          <p:spTgt spid="43"/>
                                        </p:tgtEl>
                                      </p:cBhvr>
                                    </p:animEffect>
                                  </p:childTnLst>
                                </p:cTn>
                              </p:par>
                              <p:par>
                                <p:cTn id="50" presetID="9" presetClass="emph" presetSubtype="0" nodeType="withEffect">
                                  <p:stCondLst>
                                    <p:cond delay="0"/>
                                  </p:stCondLst>
                                  <p:childTnLst>
                                    <p:set>
                                      <p:cBhvr rctx="PPT">
                                        <p:cTn id="51" dur="indefinite"/>
                                        <p:tgtEl>
                                          <p:spTgt spid="47"/>
                                        </p:tgtEl>
                                        <p:attrNameLst>
                                          <p:attrName>style.opacity</p:attrName>
                                        </p:attrNameLst>
                                      </p:cBhvr>
                                      <p:to>
                                        <p:strVal val="0.25"/>
                                      </p:to>
                                    </p:set>
                                    <p:animEffect filter="image" prLst="opacity: 0.25">
                                      <p:cBhvr rctx="IE">
                                        <p:cTn id="52" dur="indefinite"/>
                                        <p:tgtEl>
                                          <p:spTgt spid="47"/>
                                        </p:tgtEl>
                                      </p:cBhvr>
                                    </p:animEffect>
                                  </p:childTnLst>
                                </p:cTn>
                              </p:par>
                              <p:par>
                                <p:cTn id="53" presetID="9" presetClass="emph" presetSubtype="0" nodeType="withEffect">
                                  <p:stCondLst>
                                    <p:cond delay="0"/>
                                  </p:stCondLst>
                                  <p:childTnLst>
                                    <p:set>
                                      <p:cBhvr rctx="PPT">
                                        <p:cTn id="54" dur="indefinite"/>
                                        <p:tgtEl>
                                          <p:spTgt spid="48"/>
                                        </p:tgtEl>
                                        <p:attrNameLst>
                                          <p:attrName>style.opacity</p:attrName>
                                        </p:attrNameLst>
                                      </p:cBhvr>
                                      <p:to>
                                        <p:strVal val="0.25"/>
                                      </p:to>
                                    </p:set>
                                    <p:animEffect filter="image" prLst="opacity: 0.25">
                                      <p:cBhvr rctx="IE">
                                        <p:cTn id="55" dur="indefinite"/>
                                        <p:tgtEl>
                                          <p:spTgt spid="48"/>
                                        </p:tgtEl>
                                      </p:cBhvr>
                                    </p:animEffect>
                                  </p:childTnLst>
                                </p:cTn>
                              </p:par>
                              <p:par>
                                <p:cTn id="56" presetID="9" presetClass="emph" presetSubtype="0" grpId="0" nodeType="withEffect">
                                  <p:stCondLst>
                                    <p:cond delay="0"/>
                                  </p:stCondLst>
                                  <p:childTnLst>
                                    <p:set>
                                      <p:cBhvr rctx="PPT">
                                        <p:cTn id="57" dur="indefinite"/>
                                        <p:tgtEl>
                                          <p:spTgt spid="49"/>
                                        </p:tgtEl>
                                        <p:attrNameLst>
                                          <p:attrName>style.opacity</p:attrName>
                                        </p:attrNameLst>
                                      </p:cBhvr>
                                      <p:to>
                                        <p:strVal val="0.25"/>
                                      </p:to>
                                    </p:set>
                                    <p:animEffect filter="image" prLst="opacity: 0.25">
                                      <p:cBhvr rctx="IE">
                                        <p:cTn id="58" dur="indefinite"/>
                                        <p:tgtEl>
                                          <p:spTgt spid="49"/>
                                        </p:tgtEl>
                                      </p:cBhvr>
                                    </p:animEffect>
                                  </p:childTnLst>
                                </p:cTn>
                              </p:par>
                              <p:par>
                                <p:cTn id="59" presetID="9" presetClass="emph" presetSubtype="0" nodeType="withEffect">
                                  <p:stCondLst>
                                    <p:cond delay="0"/>
                                  </p:stCondLst>
                                  <p:childTnLst>
                                    <p:set>
                                      <p:cBhvr rctx="PPT">
                                        <p:cTn id="60" dur="indefinite"/>
                                        <p:tgtEl>
                                          <p:spTgt spid="9"/>
                                        </p:tgtEl>
                                        <p:attrNameLst>
                                          <p:attrName>style.opacity</p:attrName>
                                        </p:attrNameLst>
                                      </p:cBhvr>
                                      <p:to>
                                        <p:strVal val="0.25"/>
                                      </p:to>
                                    </p:set>
                                    <p:animEffect filter="image" prLst="opacity: 0.25">
                                      <p:cBhvr rctx="IE">
                                        <p:cTn id="61" dur="indefinite"/>
                                        <p:tgtEl>
                                          <p:spTgt spid="9"/>
                                        </p:tgtEl>
                                      </p:cBhvr>
                                    </p:animEffect>
                                  </p:childTnLst>
                                </p:cTn>
                              </p:par>
                              <p:par>
                                <p:cTn id="62" presetID="9" presetClass="emph" presetSubtype="0" nodeType="withEffect">
                                  <p:stCondLst>
                                    <p:cond delay="0"/>
                                  </p:stCondLst>
                                  <p:childTnLst>
                                    <p:set>
                                      <p:cBhvr rctx="PPT">
                                        <p:cTn id="63" dur="indefinite"/>
                                        <p:tgtEl>
                                          <p:spTgt spid="11"/>
                                        </p:tgtEl>
                                        <p:attrNameLst>
                                          <p:attrName>style.opacity</p:attrName>
                                        </p:attrNameLst>
                                      </p:cBhvr>
                                      <p:to>
                                        <p:strVal val="0.25"/>
                                      </p:to>
                                    </p:set>
                                    <p:animEffect filter="image" prLst="opacity: 0.25">
                                      <p:cBhvr rctx="IE">
                                        <p:cTn id="64" dur="indefinite"/>
                                        <p:tgtEl>
                                          <p:spTgt spid="11"/>
                                        </p:tgtEl>
                                      </p:cBhvr>
                                    </p:animEffect>
                                  </p:childTnLst>
                                </p:cTn>
                              </p:par>
                              <p:par>
                                <p:cTn id="65" presetID="9" presetClass="emph" presetSubtype="0" grpId="0" nodeType="withEffect">
                                  <p:stCondLst>
                                    <p:cond delay="0"/>
                                  </p:stCondLst>
                                  <p:childTnLst>
                                    <p:set>
                                      <p:cBhvr rctx="PPT">
                                        <p:cTn id="66" dur="indefinite"/>
                                        <p:tgtEl>
                                          <p:spTgt spid="75"/>
                                        </p:tgtEl>
                                        <p:attrNameLst>
                                          <p:attrName>style.opacity</p:attrName>
                                        </p:attrNameLst>
                                      </p:cBhvr>
                                      <p:to>
                                        <p:strVal val="0.25"/>
                                      </p:to>
                                    </p:set>
                                    <p:animEffect filter="image" prLst="opacity: 0.25">
                                      <p:cBhvr rctx="IE">
                                        <p:cTn id="67" dur="indefinite"/>
                                        <p:tgtEl>
                                          <p:spTgt spid="75"/>
                                        </p:tgtEl>
                                      </p:cBhvr>
                                    </p:animEffect>
                                  </p:childTnLst>
                                </p:cTn>
                              </p:par>
                              <p:par>
                                <p:cTn id="68" presetID="9" presetClass="emph" presetSubtype="0" nodeType="withEffect">
                                  <p:stCondLst>
                                    <p:cond delay="0"/>
                                  </p:stCondLst>
                                  <p:childTnLst>
                                    <p:set>
                                      <p:cBhvr rctx="PPT">
                                        <p:cTn id="69" dur="indefinite"/>
                                        <p:tgtEl>
                                          <p:spTgt spid="2051"/>
                                        </p:tgtEl>
                                        <p:attrNameLst>
                                          <p:attrName>style.opacity</p:attrName>
                                        </p:attrNameLst>
                                      </p:cBhvr>
                                      <p:to>
                                        <p:strVal val="0.25"/>
                                      </p:to>
                                    </p:set>
                                    <p:animEffect filter="image" prLst="opacity: 0.25">
                                      <p:cBhvr rctx="IE">
                                        <p:cTn id="70" dur="indefinite"/>
                                        <p:tgtEl>
                                          <p:spTgt spid="2051"/>
                                        </p:tgtEl>
                                      </p:cBhvr>
                                    </p:animEffect>
                                  </p:childTnLst>
                                </p:cTn>
                              </p:par>
                              <p:par>
                                <p:cTn id="71" presetID="9" presetClass="emph" presetSubtype="0" nodeType="withEffect">
                                  <p:stCondLst>
                                    <p:cond delay="0"/>
                                  </p:stCondLst>
                                  <p:childTnLst>
                                    <p:set>
                                      <p:cBhvr rctx="PPT">
                                        <p:cTn id="72" dur="indefinite"/>
                                        <p:tgtEl>
                                          <p:spTgt spid="84"/>
                                        </p:tgtEl>
                                        <p:attrNameLst>
                                          <p:attrName>style.opacity</p:attrName>
                                        </p:attrNameLst>
                                      </p:cBhvr>
                                      <p:to>
                                        <p:strVal val="0.25"/>
                                      </p:to>
                                    </p:set>
                                    <p:animEffect filter="image" prLst="opacity: 0.25">
                                      <p:cBhvr rctx="IE">
                                        <p:cTn id="73" dur="indefinite"/>
                                        <p:tgtEl>
                                          <p:spTgt spid="84"/>
                                        </p:tgtEl>
                                      </p:cBhvr>
                                    </p:animEffect>
                                  </p:childTnLst>
                                </p:cTn>
                              </p:par>
                              <p:par>
                                <p:cTn id="74" presetID="9" presetClass="emph" presetSubtype="0" grpId="0" nodeType="withEffect">
                                  <p:stCondLst>
                                    <p:cond delay="0"/>
                                  </p:stCondLst>
                                  <p:childTnLst>
                                    <p:set>
                                      <p:cBhvr rctx="PPT">
                                        <p:cTn id="75" dur="indefinite"/>
                                        <p:tgtEl>
                                          <p:spTgt spid="85"/>
                                        </p:tgtEl>
                                        <p:attrNameLst>
                                          <p:attrName>style.opacity</p:attrName>
                                        </p:attrNameLst>
                                      </p:cBhvr>
                                      <p:to>
                                        <p:strVal val="0.25"/>
                                      </p:to>
                                    </p:set>
                                    <p:animEffect filter="image" prLst="opacity: 0.25">
                                      <p:cBhvr rctx="IE">
                                        <p:cTn id="76" dur="indefinite"/>
                                        <p:tgtEl>
                                          <p:spTgt spid="85"/>
                                        </p:tgtEl>
                                      </p:cBhvr>
                                    </p:animEffect>
                                  </p:childTnLst>
                                </p:cTn>
                              </p:par>
                              <p:par>
                                <p:cTn id="77" presetID="9" presetClass="emph" presetSubtype="0" nodeType="withEffect">
                                  <p:stCondLst>
                                    <p:cond delay="0"/>
                                  </p:stCondLst>
                                  <p:childTnLst>
                                    <p:set>
                                      <p:cBhvr rctx="PPT">
                                        <p:cTn id="78" dur="indefinite"/>
                                        <p:tgtEl>
                                          <p:spTgt spid="50"/>
                                        </p:tgtEl>
                                        <p:attrNameLst>
                                          <p:attrName>style.opacity</p:attrName>
                                        </p:attrNameLst>
                                      </p:cBhvr>
                                      <p:to>
                                        <p:strVal val="0.25"/>
                                      </p:to>
                                    </p:set>
                                    <p:animEffect filter="image" prLst="opacity: 0.25">
                                      <p:cBhvr rctx="IE">
                                        <p:cTn id="79" dur="indefinite"/>
                                        <p:tgtEl>
                                          <p:spTgt spid="50"/>
                                        </p:tgtEl>
                                      </p:cBhvr>
                                    </p:animEffect>
                                  </p:childTnLst>
                                </p:cTn>
                              </p:par>
                              <p:par>
                                <p:cTn id="80" presetID="9" presetClass="emph" presetSubtype="0" grpId="0" nodeType="withEffect">
                                  <p:stCondLst>
                                    <p:cond delay="0"/>
                                  </p:stCondLst>
                                  <p:childTnLst>
                                    <p:set>
                                      <p:cBhvr rctx="PPT">
                                        <p:cTn id="81" dur="indefinite"/>
                                        <p:tgtEl>
                                          <p:spTgt spid="107"/>
                                        </p:tgtEl>
                                        <p:attrNameLst>
                                          <p:attrName>style.opacity</p:attrName>
                                        </p:attrNameLst>
                                      </p:cBhvr>
                                      <p:to>
                                        <p:strVal val="0.25"/>
                                      </p:to>
                                    </p:set>
                                    <p:animEffect filter="image" prLst="opacity: 0.25">
                                      <p:cBhvr rctx="IE">
                                        <p:cTn id="82" dur="indefinite"/>
                                        <p:tgtEl>
                                          <p:spTgt spid="107"/>
                                        </p:tgtEl>
                                      </p:cBhvr>
                                    </p:animEffect>
                                  </p:childTnLst>
                                </p:cTn>
                              </p:par>
                              <p:par>
                                <p:cTn id="83" presetID="9" presetClass="emph" presetSubtype="0" nodeType="withEffect">
                                  <p:stCondLst>
                                    <p:cond delay="0"/>
                                  </p:stCondLst>
                                  <p:childTnLst>
                                    <p:set>
                                      <p:cBhvr rctx="PPT">
                                        <p:cTn id="84" dur="indefinite"/>
                                        <p:tgtEl>
                                          <p:spTgt spid="42"/>
                                        </p:tgtEl>
                                        <p:attrNameLst>
                                          <p:attrName>style.opacity</p:attrName>
                                        </p:attrNameLst>
                                      </p:cBhvr>
                                      <p:to>
                                        <p:strVal val="0.25"/>
                                      </p:to>
                                    </p:set>
                                    <p:animEffect filter="image" prLst="opacity: 0.25">
                                      <p:cBhvr rctx="IE">
                                        <p:cTn id="85" dur="indefinite"/>
                                        <p:tgtEl>
                                          <p:spTgt spid="42"/>
                                        </p:tgtEl>
                                      </p:cBhvr>
                                    </p:animEffect>
                                  </p:childTnLst>
                                </p:cTn>
                              </p:par>
                              <p:par>
                                <p:cTn id="86" presetID="9" presetClass="emph" presetSubtype="0" grpId="0" nodeType="withEffect">
                                  <p:stCondLst>
                                    <p:cond delay="0"/>
                                  </p:stCondLst>
                                  <p:childTnLst>
                                    <p:set>
                                      <p:cBhvr rctx="PPT">
                                        <p:cTn id="87" dur="indefinite"/>
                                        <p:tgtEl>
                                          <p:spTgt spid="51"/>
                                        </p:tgtEl>
                                        <p:attrNameLst>
                                          <p:attrName>style.opacity</p:attrName>
                                        </p:attrNameLst>
                                      </p:cBhvr>
                                      <p:to>
                                        <p:strVal val="0.25"/>
                                      </p:to>
                                    </p:set>
                                    <p:animEffect filter="image" prLst="opacity: 0.25">
                                      <p:cBhvr rctx="IE">
                                        <p:cTn id="88" dur="indefinite"/>
                                        <p:tgtEl>
                                          <p:spTgt spid="51"/>
                                        </p:tgtEl>
                                      </p:cBhvr>
                                    </p:animEffect>
                                  </p:childTnLst>
                                </p:cTn>
                              </p:par>
                              <p:par>
                                <p:cTn id="89" presetID="9" presetClass="emph" presetSubtype="0" nodeType="withEffect">
                                  <p:stCondLst>
                                    <p:cond delay="0"/>
                                  </p:stCondLst>
                                  <p:childTnLst>
                                    <p:set>
                                      <p:cBhvr rctx="PPT">
                                        <p:cTn id="90" dur="indefinite"/>
                                        <p:tgtEl>
                                          <p:spTgt spid="28"/>
                                        </p:tgtEl>
                                        <p:attrNameLst>
                                          <p:attrName>style.opacity</p:attrName>
                                        </p:attrNameLst>
                                      </p:cBhvr>
                                      <p:to>
                                        <p:strVal val="0.25"/>
                                      </p:to>
                                    </p:set>
                                    <p:animEffect filter="image" prLst="opacity: 0.25">
                                      <p:cBhvr rctx="IE">
                                        <p:cTn id="91" dur="indefinite"/>
                                        <p:tgtEl>
                                          <p:spTgt spid="28"/>
                                        </p:tgtEl>
                                      </p:cBhvr>
                                    </p:animEffect>
                                  </p:childTnLst>
                                </p:cTn>
                              </p:par>
                              <p:par>
                                <p:cTn id="92" presetID="1" presetClass="entr" presetSubtype="0" fill="hold" nodeType="withEffect">
                                  <p:stCondLst>
                                    <p:cond delay="0"/>
                                  </p:stCondLst>
                                  <p:childTnLst>
                                    <p:set>
                                      <p:cBhvr>
                                        <p:cTn id="9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050" grpId="0" animBg="1"/>
      <p:bldP spid="58" grpId="0" animBg="1"/>
      <p:bldP spid="2068" grpId="0"/>
      <p:bldP spid="62" grpId="0"/>
      <p:bldP spid="87" grpId="0"/>
      <p:bldP spid="36" grpId="0" animBg="1"/>
      <p:bldP spid="37" grpId="0"/>
      <p:bldP spid="39" grpId="0" animBg="1"/>
      <p:bldP spid="40" grpId="0" animBg="1"/>
      <p:bldP spid="41" grpId="0" animBg="1"/>
      <p:bldP spid="43" grpId="0"/>
      <p:bldP spid="49" grpId="0"/>
      <p:bldP spid="75" grpId="0" animBg="1"/>
      <p:bldP spid="85" grpId="0"/>
      <p:bldP spid="107" grpId="0"/>
      <p:bldP spid="5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emulators</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Inputs,  </a:t>
                </a:r>
                <a14:m>
                  <m:oMath xmlns:m="http://schemas.openxmlformats.org/officeDocument/2006/math">
                    <m:acc>
                      <m:accPr>
                        <m:chr m:val="⃑"/>
                        <m:ctrlPr>
                          <a:rPr lang="en-US" i="1" smtClean="0">
                            <a:latin typeface="Cambria Math"/>
                          </a:rPr>
                        </m:ctrlPr>
                      </m:accPr>
                      <m:e>
                        <m:r>
                          <a:rPr lang="en-US" b="0" i="1" smtClean="0">
                            <a:latin typeface="Cambria Math"/>
                          </a:rPr>
                          <m:t>𝛾</m:t>
                        </m:r>
                      </m:e>
                    </m:acc>
                  </m:oMath>
                </a14:m>
                <a:endParaRPr lang="en-US" dirty="0" smtClean="0"/>
              </a:p>
              <a:p>
                <a:pPr lvl="1"/>
                <a:r>
                  <a:rPr lang="en-US" dirty="0" smtClean="0"/>
                  <a:t>Size of 12 pipe variables and area of 8 LID variables</a:t>
                </a:r>
              </a:p>
              <a:p>
                <a:endParaRPr lang="en-US" dirty="0" smtClean="0"/>
              </a:p>
              <a:p>
                <a:r>
                  <a:rPr lang="en-US" dirty="0" smtClean="0"/>
                  <a:t>Output, </a:t>
                </a:r>
                <a14:m>
                  <m:oMath xmlns:m="http://schemas.openxmlformats.org/officeDocument/2006/math">
                    <m:acc>
                      <m:accPr>
                        <m:chr m:val="⃑"/>
                        <m:ctrlPr>
                          <a:rPr lang="en-US" i="1" smtClean="0">
                            <a:latin typeface="Cambria Math"/>
                          </a:rPr>
                        </m:ctrlPr>
                      </m:accPr>
                      <m:e>
                        <m:r>
                          <a:rPr lang="en-US" b="0" i="1" smtClean="0">
                            <a:latin typeface="Cambria Math"/>
                          </a:rPr>
                          <m:t>𝑦</m:t>
                        </m:r>
                      </m:e>
                    </m:acc>
                    <m:r>
                      <a:rPr lang="en-US" b="0" i="1" smtClean="0">
                        <a:latin typeface="Cambria Math"/>
                      </a:rPr>
                      <m:t> </m:t>
                    </m:r>
                    <m:d>
                      <m:dPr>
                        <m:ctrlPr>
                          <a:rPr lang="en-US" b="0" i="1" smtClean="0">
                            <a:latin typeface="Cambria Math"/>
                          </a:rPr>
                        </m:ctrlPr>
                      </m:dPr>
                      <m:e>
                        <m:acc>
                          <m:accPr>
                            <m:chr m:val="⃑"/>
                            <m:ctrlPr>
                              <a:rPr lang="en-US" b="0" i="1" smtClean="0">
                                <a:latin typeface="Cambria Math"/>
                              </a:rPr>
                            </m:ctrlPr>
                          </m:accPr>
                          <m:e>
                            <m:r>
                              <a:rPr lang="en-US" b="0" i="1" smtClean="0">
                                <a:latin typeface="Cambria Math"/>
                              </a:rPr>
                              <m:t>𝛾</m:t>
                            </m:r>
                          </m:e>
                        </m:acc>
                      </m:e>
                    </m:d>
                  </m:oMath>
                </a14:m>
                <a:endParaRPr lang="en-US" dirty="0" smtClean="0"/>
              </a:p>
              <a:p>
                <a:pPr lvl="1"/>
                <a:r>
                  <a:rPr lang="en-US" dirty="0" smtClean="0"/>
                  <a:t>Overflow time series for the 8 rainfall events</a:t>
                </a: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000" t="-1482"/>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Rectangle 4"/>
          <p:cNvSpPr/>
          <p:nvPr/>
        </p:nvSpPr>
        <p:spPr>
          <a:xfrm>
            <a:off x="608806" y="6244729"/>
            <a:ext cx="10134600" cy="461665"/>
          </a:xfrm>
          <a:prstGeom prst="rect">
            <a:avLst/>
          </a:prstGeom>
        </p:spPr>
        <p:txBody>
          <a:bodyPr wrap="square">
            <a:spAutoFit/>
          </a:bodyPr>
          <a:lstStyle/>
          <a:p>
            <a:pPr lvl="0"/>
            <a:r>
              <a:rPr lang="en-SG" sz="1200" dirty="0" smtClean="0">
                <a:solidFill>
                  <a:schemeClr val="tx1">
                    <a:lumMod val="50000"/>
                    <a:lumOff val="50000"/>
                  </a:schemeClr>
                </a:solidFill>
              </a:rPr>
              <a:t>Carbajal</a:t>
            </a:r>
            <a:r>
              <a:rPr lang="en-SG" sz="1200" dirty="0">
                <a:solidFill>
                  <a:schemeClr val="tx1">
                    <a:lumMod val="50000"/>
                    <a:lumOff val="50000"/>
                  </a:schemeClr>
                </a:solidFill>
              </a:rPr>
              <a:t>, J. P., </a:t>
            </a:r>
            <a:r>
              <a:rPr lang="en-SG" sz="1200" dirty="0" err="1">
                <a:solidFill>
                  <a:schemeClr val="tx1">
                    <a:lumMod val="50000"/>
                    <a:lumOff val="50000"/>
                  </a:schemeClr>
                </a:solidFill>
              </a:rPr>
              <a:t>Leitão</a:t>
            </a:r>
            <a:r>
              <a:rPr lang="en-SG" sz="1200" dirty="0">
                <a:solidFill>
                  <a:schemeClr val="tx1">
                    <a:lumMod val="50000"/>
                    <a:lumOff val="50000"/>
                  </a:schemeClr>
                </a:solidFill>
              </a:rPr>
              <a:t>, J. P., Albert, C., &amp; </a:t>
            </a:r>
            <a:r>
              <a:rPr lang="en-SG" sz="1200" dirty="0" err="1">
                <a:solidFill>
                  <a:schemeClr val="tx1">
                    <a:lumMod val="50000"/>
                    <a:lumOff val="50000"/>
                  </a:schemeClr>
                </a:solidFill>
              </a:rPr>
              <a:t>Rieckermann</a:t>
            </a:r>
            <a:r>
              <a:rPr lang="en-SG" sz="1200" dirty="0">
                <a:solidFill>
                  <a:schemeClr val="tx1">
                    <a:lumMod val="50000"/>
                    <a:lumOff val="50000"/>
                  </a:schemeClr>
                </a:solidFill>
              </a:rPr>
              <a:t>, J. (2017). Appraisal of data-driven and mechanistic emulators of nonlinear simulators: The case of hydrodynamic urban drainage models. </a:t>
            </a:r>
            <a:r>
              <a:rPr lang="en-SG" sz="1200" i="1" dirty="0">
                <a:solidFill>
                  <a:schemeClr val="tx1">
                    <a:lumMod val="50000"/>
                    <a:lumOff val="50000"/>
                  </a:schemeClr>
                </a:solidFill>
              </a:rPr>
              <a:t>Environmental Modelling &amp; Software</a:t>
            </a:r>
            <a:r>
              <a:rPr lang="en-SG" sz="1200" dirty="0">
                <a:solidFill>
                  <a:schemeClr val="tx1">
                    <a:lumMod val="50000"/>
                    <a:lumOff val="50000"/>
                  </a:schemeClr>
                </a:solidFill>
              </a:rPr>
              <a:t>, </a:t>
            </a:r>
            <a:r>
              <a:rPr lang="en-SG" sz="1200" i="1" dirty="0">
                <a:solidFill>
                  <a:schemeClr val="tx1">
                    <a:lumMod val="50000"/>
                    <a:lumOff val="50000"/>
                  </a:schemeClr>
                </a:solidFill>
              </a:rPr>
              <a:t>92</a:t>
            </a:r>
            <a:r>
              <a:rPr lang="en-SG" sz="1200" dirty="0">
                <a:solidFill>
                  <a:schemeClr val="tx1">
                    <a:lumMod val="50000"/>
                    <a:lumOff val="50000"/>
                  </a:schemeClr>
                </a:solidFill>
              </a:rPr>
              <a:t>, 17-27.</a:t>
            </a:r>
            <a:endParaRPr lang="en-SG" sz="1200" dirty="0">
              <a:solidFill>
                <a:schemeClr val="tx1">
                  <a:lumMod val="50000"/>
                  <a:lumOff val="50000"/>
                </a:schemeClr>
              </a:solidFill>
              <a:cs typeface="Arial" panose="020B0604020202020204" pitchFamily="34" charset="0"/>
            </a:endParaRPr>
          </a:p>
        </p:txBody>
      </p:sp>
    </p:spTree>
    <p:extLst>
      <p:ext uri="{BB962C8B-B14F-4D97-AF65-F5344CB8AC3E}">
        <p14:creationId xmlns:p14="http://schemas.microsoft.com/office/powerpoint/2010/main" val="38588168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process emulator</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t>Perform a design of experiment to select </a:t>
                </a:r>
                <a:r>
                  <a:rPr lang="en-US" sz="2400" i="1" dirty="0" smtClean="0"/>
                  <a:t>n</a:t>
                </a:r>
                <a:r>
                  <a:rPr lang="en-US" sz="2400" dirty="0" smtClean="0"/>
                  <a:t> points in the parameter space. Run the simulation model for each point. Each simulation output is a time series of length </a:t>
                </a:r>
                <a:r>
                  <a:rPr lang="en-US" sz="2400" i="1" dirty="0" smtClean="0"/>
                  <a:t>N</a:t>
                </a:r>
                <a:r>
                  <a:rPr lang="en-US" sz="2400" dirty="0" smtClean="0"/>
                  <a:t>.</a:t>
                </a:r>
              </a:p>
              <a:p>
                <a:pPr marL="514350" indent="-514350">
                  <a:buFont typeface="+mj-lt"/>
                  <a:buAutoNum type="arabicPeriod"/>
                </a:pPr>
                <a:endParaRPr lang="en-US" sz="2400" dirty="0" smtClean="0"/>
              </a:p>
              <a:p>
                <a:pPr marL="514350" indent="-514350">
                  <a:buFont typeface="+mj-lt"/>
                  <a:buAutoNum type="arabicPeriod"/>
                </a:pPr>
                <a:r>
                  <a:rPr lang="en-US" sz="2400" dirty="0" smtClean="0"/>
                  <a:t>Given the output matrix </a:t>
                </a:r>
                <a14:m>
                  <m:oMath xmlns:m="http://schemas.openxmlformats.org/officeDocument/2006/math">
                    <m:r>
                      <a:rPr lang="en-US" sz="2400" b="1" i="0" smtClean="0">
                        <a:latin typeface="Cambria Math"/>
                      </a:rPr>
                      <m:t>𝐘</m:t>
                    </m:r>
                    <m:r>
                      <a:rPr lang="en-US" sz="2400" i="1">
                        <a:latin typeface="Cambria Math"/>
                        <a:ea typeface="Cambria Math"/>
                      </a:rPr>
                      <m:t>∈</m:t>
                    </m:r>
                    <m:sSup>
                      <m:sSupPr>
                        <m:ctrlPr>
                          <a:rPr lang="en-US" sz="2400" b="0" i="1" smtClean="0">
                            <a:latin typeface="Cambria Math"/>
                            <a:ea typeface="Cambria Math"/>
                          </a:rPr>
                        </m:ctrlPr>
                      </m:sSupPr>
                      <m:e>
                        <m:r>
                          <a:rPr lang="en-US" sz="2400" b="0" i="1" smtClean="0">
                            <a:latin typeface="Cambria Math"/>
                            <a:ea typeface="Cambria Math"/>
                          </a:rPr>
                          <m:t>ℝ</m:t>
                        </m:r>
                      </m:e>
                      <m:sup>
                        <m:r>
                          <a:rPr lang="en-US" sz="2400" b="0" i="1" smtClean="0">
                            <a:latin typeface="Cambria Math"/>
                            <a:ea typeface="Cambria Math"/>
                          </a:rPr>
                          <m:t>𝑁</m:t>
                        </m:r>
                        <m:r>
                          <a:rPr lang="en-US" sz="2400" b="0" i="1" smtClean="0">
                            <a:latin typeface="Cambria Math"/>
                            <a:ea typeface="Cambria Math"/>
                          </a:rPr>
                          <m:t>×</m:t>
                        </m:r>
                        <m:r>
                          <a:rPr lang="en-US" sz="2400" b="0" i="1" smtClean="0">
                            <a:latin typeface="Cambria Math"/>
                            <a:ea typeface="Cambria Math"/>
                          </a:rPr>
                          <m:t>𝑛</m:t>
                        </m:r>
                      </m:sup>
                    </m:sSup>
                  </m:oMath>
                </a14:m>
                <a:r>
                  <a:rPr lang="en-US" sz="2400" dirty="0" smtClean="0"/>
                  <a:t>, perform SVD such that </a:t>
                </a:r>
              </a:p>
              <a:p>
                <a:pPr marL="514350" indent="-514350">
                  <a:buFont typeface="+mj-lt"/>
                  <a:buAutoNum type="arabicPeriod"/>
                </a:pPr>
                <a:endParaRPr lang="en-US" sz="2400" dirty="0" smtClean="0"/>
              </a:p>
              <a:p>
                <a:pPr marL="0" indent="0">
                  <a:buNone/>
                </a:pPr>
                <a14:m>
                  <m:oMathPara xmlns:m="http://schemas.openxmlformats.org/officeDocument/2006/math">
                    <m:oMathParaPr>
                      <m:jc m:val="center"/>
                    </m:oMathParaPr>
                    <m:oMath xmlns:m="http://schemas.openxmlformats.org/officeDocument/2006/math">
                      <m:r>
                        <a:rPr lang="en-US" sz="2400" b="1">
                          <a:latin typeface="Cambria Math"/>
                        </a:rPr>
                        <m:t>𝐘</m:t>
                      </m:r>
                      <m:r>
                        <a:rPr lang="en-US" sz="2400" i="1">
                          <a:latin typeface="Cambria Math"/>
                        </a:rPr>
                        <m:t>=</m:t>
                      </m:r>
                      <m:r>
                        <m:rPr>
                          <m:sty m:val="p"/>
                        </m:rPr>
                        <a:rPr lang="en-US" sz="2400">
                          <a:latin typeface="Cambria Math"/>
                        </a:rPr>
                        <m:t>Φ</m:t>
                      </m:r>
                      <m:sSup>
                        <m:sSupPr>
                          <m:ctrlPr>
                            <a:rPr lang="en-US" sz="2400" i="1">
                              <a:latin typeface="Cambria Math"/>
                            </a:rPr>
                          </m:ctrlPr>
                        </m:sSupPr>
                        <m:e>
                          <m:r>
                            <m:rPr>
                              <m:sty m:val="p"/>
                            </m:rPr>
                            <a:rPr lang="en-US" sz="2400">
                              <a:latin typeface="Cambria Math"/>
                            </a:rPr>
                            <m:t>Σ</m:t>
                          </m:r>
                          <m:r>
                            <a:rPr lang="en-US" sz="2400" b="1">
                              <a:latin typeface="Cambria Math"/>
                            </a:rPr>
                            <m:t>𝐖</m:t>
                          </m:r>
                        </m:e>
                        <m:sup>
                          <m:r>
                            <m:rPr>
                              <m:sty m:val="p"/>
                            </m:rPr>
                            <a:rPr lang="en-US" sz="2400">
                              <a:latin typeface="Cambria Math"/>
                            </a:rPr>
                            <m:t>T</m:t>
                          </m:r>
                        </m:sup>
                      </m:sSup>
                    </m:oMath>
                  </m:oMathPara>
                </a14:m>
                <a:endParaRPr lang="en-US" sz="2400" dirty="0" smtClean="0"/>
              </a:p>
              <a:p>
                <a:pPr marL="512843" lvl="1" indent="0">
                  <a:buNone/>
                </a:pPr>
                <a14:m>
                  <m:oMath xmlns:m="http://schemas.openxmlformats.org/officeDocument/2006/math">
                    <m:r>
                      <a:rPr lang="en-US" sz="2400" b="1">
                        <a:latin typeface="Cambria Math"/>
                      </a:rPr>
                      <m:t>𝐘</m:t>
                    </m:r>
                  </m:oMath>
                </a14:m>
                <a:r>
                  <a:rPr lang="en-US" sz="2400" dirty="0" smtClean="0"/>
                  <a:t> can be decomposed into</a:t>
                </a:r>
              </a:p>
              <a:p>
                <a:pPr marL="0" indent="0">
                  <a:buNone/>
                </a:pPr>
                <a14:m>
                  <m:oMathPara xmlns:m="http://schemas.openxmlformats.org/officeDocument/2006/math">
                    <m:oMathParaPr>
                      <m:jc m:val="centerGroup"/>
                    </m:oMathParaPr>
                    <m:oMath xmlns:m="http://schemas.openxmlformats.org/officeDocument/2006/math">
                      <m:r>
                        <a:rPr lang="en-US" sz="2400" b="1">
                          <a:latin typeface="Cambria Math"/>
                        </a:rPr>
                        <m:t>𝐘</m:t>
                      </m:r>
                      <m:r>
                        <a:rPr lang="en-US" sz="2400" i="1">
                          <a:latin typeface="Cambria Math"/>
                        </a:rPr>
                        <m:t>=</m:t>
                      </m:r>
                      <m:r>
                        <m:rPr>
                          <m:sty m:val="p"/>
                        </m:rPr>
                        <a:rPr lang="en-US" sz="2400">
                          <a:latin typeface="Cambria Math"/>
                        </a:rPr>
                        <m:t>Φ</m:t>
                      </m:r>
                      <m:r>
                        <a:rPr lang="en-US" sz="2400" b="1" i="0" smtClean="0">
                          <a:latin typeface="Cambria Math"/>
                        </a:rPr>
                        <m:t>𝐁</m:t>
                      </m:r>
                    </m:oMath>
                  </m:oMathPara>
                </a14:m>
                <a:endParaRPr lang="en-US" sz="2600" b="1" dirty="0" smtClean="0"/>
              </a:p>
              <a:p>
                <a:pPr marL="512843" lvl="1" indent="0">
                  <a:buNone/>
                </a:pPr>
                <a:r>
                  <a:rPr lang="en-US" sz="2400" dirty="0"/>
                  <a:t>w</a:t>
                </a:r>
                <a:r>
                  <a:rPr lang="en-US" sz="2400" dirty="0" smtClean="0"/>
                  <a:t>here</a:t>
                </a:r>
              </a:p>
              <a:p>
                <a:pPr marL="0" indent="0">
                  <a:buNone/>
                </a:pPr>
                <a14:m>
                  <m:oMathPara xmlns:m="http://schemas.openxmlformats.org/officeDocument/2006/math">
                    <m:oMathParaPr>
                      <m:jc m:val="centerGroup"/>
                    </m:oMathParaPr>
                    <m:oMath xmlns:m="http://schemas.openxmlformats.org/officeDocument/2006/math">
                      <m:r>
                        <a:rPr lang="en-US" sz="2400" b="1" i="0" smtClean="0">
                          <a:latin typeface="Cambria Math"/>
                        </a:rPr>
                        <m:t>𝐁</m:t>
                      </m:r>
                      <m:r>
                        <a:rPr lang="en-US" sz="2400" i="1">
                          <a:latin typeface="Cambria Math"/>
                        </a:rPr>
                        <m:t>=</m:t>
                      </m:r>
                      <m:sSup>
                        <m:sSupPr>
                          <m:ctrlPr>
                            <a:rPr lang="en-US" sz="2400" i="1">
                              <a:latin typeface="Cambria Math"/>
                            </a:rPr>
                          </m:ctrlPr>
                        </m:sSupPr>
                        <m:e>
                          <m:r>
                            <m:rPr>
                              <m:sty m:val="p"/>
                            </m:rPr>
                            <a:rPr lang="en-US" sz="2400">
                              <a:latin typeface="Cambria Math"/>
                            </a:rPr>
                            <m:t>Σ</m:t>
                          </m:r>
                          <m:r>
                            <a:rPr lang="en-US" sz="2400" b="1">
                              <a:latin typeface="Cambria Math"/>
                            </a:rPr>
                            <m:t>𝐖</m:t>
                          </m:r>
                        </m:e>
                        <m:sup>
                          <m:r>
                            <m:rPr>
                              <m:sty m:val="p"/>
                            </m:rPr>
                            <a:rPr lang="en-US" sz="2400">
                              <a:latin typeface="Cambria Math"/>
                            </a:rPr>
                            <m:t>T</m:t>
                          </m:r>
                        </m:sup>
                      </m:sSup>
                    </m:oMath>
                  </m:oMathPara>
                </a14:m>
                <a:endParaRPr lang="en-US" sz="2400" dirty="0"/>
              </a:p>
              <a:p>
                <a:pPr marL="0" indent="0">
                  <a:buNone/>
                </a:pPr>
                <a:endParaRPr lang="en-US" sz="2600" b="1" dirty="0"/>
              </a:p>
              <a:p>
                <a:pPr marL="512843" lvl="1" indent="0">
                  <a:buNone/>
                </a:pPr>
                <a:endParaRPr lang="en-US" sz="2000" dirty="0" smtClean="0"/>
              </a:p>
              <a:p>
                <a:pPr marL="514350" indent="-514350">
                  <a:buFont typeface="+mj-lt"/>
                  <a:buAutoNum type="arabicPeriod"/>
                </a:pPr>
                <a:endParaRPr lang="en-SG"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56" t="-809" r="-667"/>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TextBox 4"/>
          <p:cNvSpPr txBox="1"/>
          <p:nvPr/>
        </p:nvSpPr>
        <p:spPr>
          <a:xfrm>
            <a:off x="8490771" y="3734594"/>
            <a:ext cx="2971800" cy="1323439"/>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Columns are the time varying basis (or dynamic features) of the model response</a:t>
            </a:r>
            <a:endParaRPr lang="en-SG" sz="2000" b="1" dirty="0">
              <a:solidFill>
                <a:schemeClr val="tx1">
                  <a:lumMod val="50000"/>
                  <a:lumOff val="50000"/>
                </a:schemeClr>
              </a:solidFill>
              <a:latin typeface="Bradley Hand ITC" panose="03070402050302030203" pitchFamily="66" charset="0"/>
            </a:endParaRPr>
          </a:p>
        </p:txBody>
      </p:sp>
      <p:sp>
        <p:nvSpPr>
          <p:cNvPr id="6" name="TextBox 5"/>
          <p:cNvSpPr txBox="1"/>
          <p:nvPr/>
        </p:nvSpPr>
        <p:spPr>
          <a:xfrm>
            <a:off x="8000206" y="5306755"/>
            <a:ext cx="2971800" cy="1323439"/>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Columns are the coefficients of the linear combinations of the features for each point</a:t>
            </a:r>
            <a:endParaRPr lang="en-SG" sz="2000" b="1" dirty="0">
              <a:solidFill>
                <a:schemeClr val="tx1">
                  <a:lumMod val="50000"/>
                  <a:lumOff val="50000"/>
                </a:schemeClr>
              </a:solidFill>
              <a:latin typeface="Bradley Hand ITC" panose="03070402050302030203" pitchFamily="66" charset="0"/>
            </a:endParaRPr>
          </a:p>
        </p:txBody>
      </p:sp>
      <p:sp>
        <p:nvSpPr>
          <p:cNvPr id="27" name="Freeform 26"/>
          <p:cNvSpPr/>
          <p:nvPr/>
        </p:nvSpPr>
        <p:spPr>
          <a:xfrm>
            <a:off x="6526924" y="5265683"/>
            <a:ext cx="1497724" cy="709448"/>
          </a:xfrm>
          <a:custGeom>
            <a:avLst/>
            <a:gdLst>
              <a:gd name="connsiteX0" fmla="*/ 0 w 1497724"/>
              <a:gd name="connsiteY0" fmla="*/ 0 h 709448"/>
              <a:gd name="connsiteX1" fmla="*/ 78828 w 1497724"/>
              <a:gd name="connsiteY1" fmla="*/ 78827 h 709448"/>
              <a:gd name="connsiteX2" fmla="*/ 141890 w 1497724"/>
              <a:gd name="connsiteY2" fmla="*/ 157655 h 709448"/>
              <a:gd name="connsiteX3" fmla="*/ 204952 w 1497724"/>
              <a:gd name="connsiteY3" fmla="*/ 189186 h 709448"/>
              <a:gd name="connsiteX4" fmla="*/ 331076 w 1497724"/>
              <a:gd name="connsiteY4" fmla="*/ 299545 h 709448"/>
              <a:gd name="connsiteX5" fmla="*/ 378373 w 1497724"/>
              <a:gd name="connsiteY5" fmla="*/ 331076 h 709448"/>
              <a:gd name="connsiteX6" fmla="*/ 520262 w 1497724"/>
              <a:gd name="connsiteY6" fmla="*/ 425669 h 709448"/>
              <a:gd name="connsiteX7" fmla="*/ 567559 w 1497724"/>
              <a:gd name="connsiteY7" fmla="*/ 441434 h 709448"/>
              <a:gd name="connsiteX8" fmla="*/ 614855 w 1497724"/>
              <a:gd name="connsiteY8" fmla="*/ 488731 h 709448"/>
              <a:gd name="connsiteX9" fmla="*/ 677917 w 1497724"/>
              <a:gd name="connsiteY9" fmla="*/ 520262 h 709448"/>
              <a:gd name="connsiteX10" fmla="*/ 725214 w 1497724"/>
              <a:gd name="connsiteY10" fmla="*/ 551793 h 709448"/>
              <a:gd name="connsiteX11" fmla="*/ 819807 w 1497724"/>
              <a:gd name="connsiteY11" fmla="*/ 583324 h 709448"/>
              <a:gd name="connsiteX12" fmla="*/ 867104 w 1497724"/>
              <a:gd name="connsiteY12" fmla="*/ 599089 h 709448"/>
              <a:gd name="connsiteX13" fmla="*/ 1056290 w 1497724"/>
              <a:gd name="connsiteY13" fmla="*/ 630620 h 709448"/>
              <a:gd name="connsiteX14" fmla="*/ 1103586 w 1497724"/>
              <a:gd name="connsiteY14" fmla="*/ 646386 h 709448"/>
              <a:gd name="connsiteX15" fmla="*/ 1403131 w 1497724"/>
              <a:gd name="connsiteY15" fmla="*/ 677917 h 709448"/>
              <a:gd name="connsiteX16" fmla="*/ 1466193 w 1497724"/>
              <a:gd name="connsiteY16" fmla="*/ 693683 h 709448"/>
              <a:gd name="connsiteX17" fmla="*/ 1497724 w 1497724"/>
              <a:gd name="connsiteY17" fmla="*/ 709448 h 709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97724" h="709448">
                <a:moveTo>
                  <a:pt x="0" y="0"/>
                </a:moveTo>
                <a:cubicBezTo>
                  <a:pt x="26276" y="26276"/>
                  <a:pt x="53969" y="51207"/>
                  <a:pt x="78828" y="78827"/>
                </a:cubicBezTo>
                <a:cubicBezTo>
                  <a:pt x="101338" y="103839"/>
                  <a:pt x="116566" y="135497"/>
                  <a:pt x="141890" y="157655"/>
                </a:cubicBezTo>
                <a:cubicBezTo>
                  <a:pt x="159577" y="173131"/>
                  <a:pt x="183931" y="178676"/>
                  <a:pt x="204952" y="189186"/>
                </a:cubicBezTo>
                <a:cubicBezTo>
                  <a:pt x="257503" y="268014"/>
                  <a:pt x="220718" y="225973"/>
                  <a:pt x="331076" y="299545"/>
                </a:cubicBezTo>
                <a:cubicBezTo>
                  <a:pt x="346842" y="310055"/>
                  <a:pt x="363215" y="319707"/>
                  <a:pt x="378373" y="331076"/>
                </a:cubicBezTo>
                <a:cubicBezTo>
                  <a:pt x="431179" y="370680"/>
                  <a:pt x="459453" y="395264"/>
                  <a:pt x="520262" y="425669"/>
                </a:cubicBezTo>
                <a:cubicBezTo>
                  <a:pt x="535126" y="433101"/>
                  <a:pt x="551793" y="436179"/>
                  <a:pt x="567559" y="441434"/>
                </a:cubicBezTo>
                <a:cubicBezTo>
                  <a:pt x="583324" y="457200"/>
                  <a:pt x="596712" y="475772"/>
                  <a:pt x="614855" y="488731"/>
                </a:cubicBezTo>
                <a:cubicBezTo>
                  <a:pt x="633979" y="502391"/>
                  <a:pt x="657512" y="508602"/>
                  <a:pt x="677917" y="520262"/>
                </a:cubicBezTo>
                <a:cubicBezTo>
                  <a:pt x="694368" y="529663"/>
                  <a:pt x="707899" y="544098"/>
                  <a:pt x="725214" y="551793"/>
                </a:cubicBezTo>
                <a:cubicBezTo>
                  <a:pt x="755586" y="565292"/>
                  <a:pt x="788276" y="572814"/>
                  <a:pt x="819807" y="583324"/>
                </a:cubicBezTo>
                <a:cubicBezTo>
                  <a:pt x="835573" y="588579"/>
                  <a:pt x="850808" y="595830"/>
                  <a:pt x="867104" y="599089"/>
                </a:cubicBezTo>
                <a:cubicBezTo>
                  <a:pt x="982369" y="622143"/>
                  <a:pt x="919404" y="611066"/>
                  <a:pt x="1056290" y="630620"/>
                </a:cubicBezTo>
                <a:cubicBezTo>
                  <a:pt x="1072055" y="635875"/>
                  <a:pt x="1087096" y="644325"/>
                  <a:pt x="1103586" y="646386"/>
                </a:cubicBezTo>
                <a:cubicBezTo>
                  <a:pt x="1337720" y="675653"/>
                  <a:pt x="1242206" y="645731"/>
                  <a:pt x="1403131" y="677917"/>
                </a:cubicBezTo>
                <a:cubicBezTo>
                  <a:pt x="1424378" y="682167"/>
                  <a:pt x="1445637" y="686831"/>
                  <a:pt x="1466193" y="693683"/>
                </a:cubicBezTo>
                <a:cubicBezTo>
                  <a:pt x="1477341" y="697399"/>
                  <a:pt x="1487214" y="704193"/>
                  <a:pt x="1497724" y="709448"/>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Freeform 27"/>
          <p:cNvSpPr/>
          <p:nvPr/>
        </p:nvSpPr>
        <p:spPr>
          <a:xfrm>
            <a:off x="6528758" y="5265374"/>
            <a:ext cx="252248" cy="236792"/>
          </a:xfrm>
          <a:custGeom>
            <a:avLst/>
            <a:gdLst>
              <a:gd name="connsiteX0" fmla="*/ 0 w 252248"/>
              <a:gd name="connsiteY0" fmla="*/ 236792 h 236792"/>
              <a:gd name="connsiteX1" fmla="*/ 236483 w 252248"/>
              <a:gd name="connsiteY1" fmla="*/ 31840 h 236792"/>
              <a:gd name="connsiteX2" fmla="*/ 252248 w 252248"/>
              <a:gd name="connsiteY2" fmla="*/ 31840 h 236792"/>
            </a:gdLst>
            <a:ahLst/>
            <a:cxnLst>
              <a:cxn ang="0">
                <a:pos x="connsiteX0" y="connsiteY0"/>
              </a:cxn>
              <a:cxn ang="0">
                <a:pos x="connsiteX1" y="connsiteY1"/>
              </a:cxn>
              <a:cxn ang="0">
                <a:pos x="connsiteX2" y="connsiteY2"/>
              </a:cxn>
            </a:cxnLst>
            <a:rect l="l" t="t" r="r" b="b"/>
            <a:pathLst>
              <a:path w="252248" h="236792">
                <a:moveTo>
                  <a:pt x="0" y="236792"/>
                </a:moveTo>
                <a:cubicBezTo>
                  <a:pt x="23736" y="-119240"/>
                  <a:pt x="-65290" y="31840"/>
                  <a:pt x="236483" y="31840"/>
                </a:cubicBezTo>
                <a:lnTo>
                  <a:pt x="252248" y="31840"/>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Freeform 28"/>
          <p:cNvSpPr/>
          <p:nvPr/>
        </p:nvSpPr>
        <p:spPr>
          <a:xfrm>
            <a:off x="6263372" y="4239417"/>
            <a:ext cx="2175641" cy="638177"/>
          </a:xfrm>
          <a:custGeom>
            <a:avLst/>
            <a:gdLst>
              <a:gd name="connsiteX0" fmla="*/ 0 w 2175641"/>
              <a:gd name="connsiteY0" fmla="*/ 638177 h 638177"/>
              <a:gd name="connsiteX1" fmla="*/ 173421 w 2175641"/>
              <a:gd name="connsiteY1" fmla="*/ 590880 h 638177"/>
              <a:gd name="connsiteX2" fmla="*/ 220717 w 2175641"/>
              <a:gd name="connsiteY2" fmla="*/ 543584 h 638177"/>
              <a:gd name="connsiteX3" fmla="*/ 268014 w 2175641"/>
              <a:gd name="connsiteY3" fmla="*/ 527818 h 638177"/>
              <a:gd name="connsiteX4" fmla="*/ 378372 w 2175641"/>
              <a:gd name="connsiteY4" fmla="*/ 464756 h 638177"/>
              <a:gd name="connsiteX5" fmla="*/ 441434 w 2175641"/>
              <a:gd name="connsiteY5" fmla="*/ 401694 h 638177"/>
              <a:gd name="connsiteX6" fmla="*/ 488731 w 2175641"/>
              <a:gd name="connsiteY6" fmla="*/ 385928 h 638177"/>
              <a:gd name="connsiteX7" fmla="*/ 551793 w 2175641"/>
              <a:gd name="connsiteY7" fmla="*/ 354397 h 638177"/>
              <a:gd name="connsiteX8" fmla="*/ 630621 w 2175641"/>
              <a:gd name="connsiteY8" fmla="*/ 307101 h 638177"/>
              <a:gd name="connsiteX9" fmla="*/ 677917 w 2175641"/>
              <a:gd name="connsiteY9" fmla="*/ 275570 h 638177"/>
              <a:gd name="connsiteX10" fmla="*/ 772510 w 2175641"/>
              <a:gd name="connsiteY10" fmla="*/ 244039 h 638177"/>
              <a:gd name="connsiteX11" fmla="*/ 867103 w 2175641"/>
              <a:gd name="connsiteY11" fmla="*/ 212508 h 638177"/>
              <a:gd name="connsiteX12" fmla="*/ 993227 w 2175641"/>
              <a:gd name="connsiteY12" fmla="*/ 180977 h 638177"/>
              <a:gd name="connsiteX13" fmla="*/ 1040524 w 2175641"/>
              <a:gd name="connsiteY13" fmla="*/ 165211 h 638177"/>
              <a:gd name="connsiteX14" fmla="*/ 1087821 w 2175641"/>
              <a:gd name="connsiteY14" fmla="*/ 133680 h 638177"/>
              <a:gd name="connsiteX15" fmla="*/ 1182414 w 2175641"/>
              <a:gd name="connsiteY15" fmla="*/ 117915 h 638177"/>
              <a:gd name="connsiteX16" fmla="*/ 1245476 w 2175641"/>
              <a:gd name="connsiteY16" fmla="*/ 86384 h 638177"/>
              <a:gd name="connsiteX17" fmla="*/ 1324303 w 2175641"/>
              <a:gd name="connsiteY17" fmla="*/ 70618 h 638177"/>
              <a:gd name="connsiteX18" fmla="*/ 1702676 w 2175641"/>
              <a:gd name="connsiteY18" fmla="*/ 39087 h 638177"/>
              <a:gd name="connsiteX19" fmla="*/ 1891862 w 2175641"/>
              <a:gd name="connsiteY19" fmla="*/ 23322 h 638177"/>
              <a:gd name="connsiteX20" fmla="*/ 2175641 w 2175641"/>
              <a:gd name="connsiteY20" fmla="*/ 7556 h 638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5641" h="638177">
                <a:moveTo>
                  <a:pt x="0" y="638177"/>
                </a:moveTo>
                <a:cubicBezTo>
                  <a:pt x="62340" y="627787"/>
                  <a:pt x="118181" y="625404"/>
                  <a:pt x="173421" y="590880"/>
                </a:cubicBezTo>
                <a:cubicBezTo>
                  <a:pt x="192328" y="579063"/>
                  <a:pt x="202166" y="555951"/>
                  <a:pt x="220717" y="543584"/>
                </a:cubicBezTo>
                <a:cubicBezTo>
                  <a:pt x="234544" y="534366"/>
                  <a:pt x="252739" y="534364"/>
                  <a:pt x="268014" y="527818"/>
                </a:cubicBezTo>
                <a:cubicBezTo>
                  <a:pt x="297837" y="515037"/>
                  <a:pt x="351983" y="487376"/>
                  <a:pt x="378372" y="464756"/>
                </a:cubicBezTo>
                <a:cubicBezTo>
                  <a:pt x="400943" y="445409"/>
                  <a:pt x="417244" y="418973"/>
                  <a:pt x="441434" y="401694"/>
                </a:cubicBezTo>
                <a:cubicBezTo>
                  <a:pt x="454957" y="392035"/>
                  <a:pt x="473456" y="392474"/>
                  <a:pt x="488731" y="385928"/>
                </a:cubicBezTo>
                <a:cubicBezTo>
                  <a:pt x="510333" y="376670"/>
                  <a:pt x="531249" y="365810"/>
                  <a:pt x="551793" y="354397"/>
                </a:cubicBezTo>
                <a:cubicBezTo>
                  <a:pt x="578580" y="339516"/>
                  <a:pt x="604636" y="323342"/>
                  <a:pt x="630621" y="307101"/>
                </a:cubicBezTo>
                <a:cubicBezTo>
                  <a:pt x="646689" y="297059"/>
                  <a:pt x="660602" y="283265"/>
                  <a:pt x="677917" y="275570"/>
                </a:cubicBezTo>
                <a:cubicBezTo>
                  <a:pt x="708289" y="262071"/>
                  <a:pt x="740979" y="254549"/>
                  <a:pt x="772510" y="244039"/>
                </a:cubicBezTo>
                <a:cubicBezTo>
                  <a:pt x="772520" y="244036"/>
                  <a:pt x="867092" y="212511"/>
                  <a:pt x="867103" y="212508"/>
                </a:cubicBezTo>
                <a:cubicBezTo>
                  <a:pt x="909144" y="201998"/>
                  <a:pt x="951419" y="192379"/>
                  <a:pt x="993227" y="180977"/>
                </a:cubicBezTo>
                <a:cubicBezTo>
                  <a:pt x="1009260" y="176604"/>
                  <a:pt x="1025660" y="172643"/>
                  <a:pt x="1040524" y="165211"/>
                </a:cubicBezTo>
                <a:cubicBezTo>
                  <a:pt x="1057472" y="156737"/>
                  <a:pt x="1069845" y="139672"/>
                  <a:pt x="1087821" y="133680"/>
                </a:cubicBezTo>
                <a:cubicBezTo>
                  <a:pt x="1118147" y="123572"/>
                  <a:pt x="1150883" y="123170"/>
                  <a:pt x="1182414" y="117915"/>
                </a:cubicBezTo>
                <a:cubicBezTo>
                  <a:pt x="1203435" y="107405"/>
                  <a:pt x="1223180" y="93816"/>
                  <a:pt x="1245476" y="86384"/>
                </a:cubicBezTo>
                <a:cubicBezTo>
                  <a:pt x="1270897" y="77910"/>
                  <a:pt x="1298145" y="76431"/>
                  <a:pt x="1324303" y="70618"/>
                </a:cubicBezTo>
                <a:cubicBezTo>
                  <a:pt x="1523600" y="26330"/>
                  <a:pt x="1199902" y="70510"/>
                  <a:pt x="1702676" y="39087"/>
                </a:cubicBezTo>
                <a:cubicBezTo>
                  <a:pt x="1765833" y="35140"/>
                  <a:pt x="1828800" y="28577"/>
                  <a:pt x="1891862" y="23322"/>
                </a:cubicBezTo>
                <a:cubicBezTo>
                  <a:pt x="2013941" y="-17372"/>
                  <a:pt x="1922540" y="7556"/>
                  <a:pt x="2175641" y="7556"/>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Freeform 29"/>
          <p:cNvSpPr/>
          <p:nvPr/>
        </p:nvSpPr>
        <p:spPr>
          <a:xfrm>
            <a:off x="6247606" y="4648994"/>
            <a:ext cx="268014" cy="252248"/>
          </a:xfrm>
          <a:custGeom>
            <a:avLst/>
            <a:gdLst>
              <a:gd name="connsiteX0" fmla="*/ 0 w 268014"/>
              <a:gd name="connsiteY0" fmla="*/ 0 h 252248"/>
              <a:gd name="connsiteX1" fmla="*/ 31531 w 268014"/>
              <a:gd name="connsiteY1" fmla="*/ 126124 h 252248"/>
              <a:gd name="connsiteX2" fmla="*/ 63062 w 268014"/>
              <a:gd name="connsiteY2" fmla="*/ 252248 h 252248"/>
              <a:gd name="connsiteX3" fmla="*/ 268014 w 268014"/>
              <a:gd name="connsiteY3" fmla="*/ 252248 h 252248"/>
            </a:gdLst>
            <a:ahLst/>
            <a:cxnLst>
              <a:cxn ang="0">
                <a:pos x="connsiteX0" y="connsiteY0"/>
              </a:cxn>
              <a:cxn ang="0">
                <a:pos x="connsiteX1" y="connsiteY1"/>
              </a:cxn>
              <a:cxn ang="0">
                <a:pos x="connsiteX2" y="connsiteY2"/>
              </a:cxn>
              <a:cxn ang="0">
                <a:pos x="connsiteX3" y="connsiteY3"/>
              </a:cxn>
            </a:cxnLst>
            <a:rect l="l" t="t" r="r" b="b"/>
            <a:pathLst>
              <a:path w="268014" h="252248">
                <a:moveTo>
                  <a:pt x="0" y="0"/>
                </a:moveTo>
                <a:cubicBezTo>
                  <a:pt x="38569" y="192838"/>
                  <a:pt x="-4828" y="-7192"/>
                  <a:pt x="31531" y="126124"/>
                </a:cubicBezTo>
                <a:cubicBezTo>
                  <a:pt x="42933" y="167932"/>
                  <a:pt x="19727" y="252248"/>
                  <a:pt x="63062" y="252248"/>
                </a:cubicBezTo>
                <a:lnTo>
                  <a:pt x="268014" y="252248"/>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9037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7" grpId="0" animBg="1"/>
      <p:bldP spid="28" grpId="0" animBg="1"/>
      <p:bldP spid="29" grpId="0" animBg="1"/>
      <p:bldP spid="3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process emulator</a:t>
            </a:r>
            <a:endParaRPr lang="en-S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514350" indent="-514350">
                  <a:buFont typeface="+mj-lt"/>
                  <a:buAutoNum type="arabicPeriod" startAt="3"/>
                </a:pPr>
                <a:r>
                  <a:rPr lang="en-US" sz="2400" dirty="0" smtClean="0"/>
                  <a:t>Extract only the first </a:t>
                </a:r>
                <a14:m>
                  <m:oMath xmlns:m="http://schemas.openxmlformats.org/officeDocument/2006/math">
                    <m:r>
                      <a:rPr lang="en-US" sz="2400" b="0" i="1" smtClean="0">
                        <a:latin typeface="Cambria Math"/>
                      </a:rPr>
                      <m:t>𝑞</m:t>
                    </m:r>
                    <m:r>
                      <a:rPr lang="en-US" sz="2400" b="0" i="1" smtClean="0">
                        <a:latin typeface="Cambria Math"/>
                        <a:ea typeface="Cambria Math"/>
                      </a:rPr>
                      <m:t>≤</m:t>
                    </m:r>
                    <m:r>
                      <a:rPr lang="en-US" sz="2400" b="0" i="1" smtClean="0">
                        <a:latin typeface="Cambria Math"/>
                        <a:ea typeface="Cambria Math"/>
                      </a:rPr>
                      <m:t>𝑛</m:t>
                    </m:r>
                  </m:oMath>
                </a14:m>
                <a:r>
                  <a:rPr lang="en-SG" sz="2400" dirty="0" smtClean="0"/>
                  <a:t> features </a:t>
                </a:r>
                <a14:m>
                  <m:oMath xmlns:m="http://schemas.openxmlformats.org/officeDocument/2006/math">
                    <m:r>
                      <m:rPr>
                        <m:sty m:val="p"/>
                      </m:rPr>
                      <a:rPr lang="en-US" sz="2400" b="0" i="0" smtClean="0">
                        <a:latin typeface="Cambria Math"/>
                      </a:rPr>
                      <m:t>Φ</m:t>
                    </m:r>
                    <m:r>
                      <a:rPr lang="en-US" sz="2400" b="0" i="1" smtClean="0">
                        <a:latin typeface="Cambria Math"/>
                      </a:rPr>
                      <m:t>′</m:t>
                    </m:r>
                    <m:r>
                      <a:rPr lang="en-US" sz="2400" i="1">
                        <a:latin typeface="Cambria Math"/>
                        <a:ea typeface="Cambria Math"/>
                      </a:rPr>
                      <m:t>∈</m:t>
                    </m:r>
                    <m:sSup>
                      <m:sSupPr>
                        <m:ctrlPr>
                          <a:rPr lang="en-US" sz="2400" i="1">
                            <a:latin typeface="Cambria Math"/>
                            <a:ea typeface="Cambria Math"/>
                          </a:rPr>
                        </m:ctrlPr>
                      </m:sSupPr>
                      <m:e>
                        <m:r>
                          <a:rPr lang="en-US" sz="2400" i="1">
                            <a:latin typeface="Cambria Math"/>
                            <a:ea typeface="Cambria Math"/>
                          </a:rPr>
                          <m:t>ℝ</m:t>
                        </m:r>
                      </m:e>
                      <m:sup>
                        <m:r>
                          <a:rPr lang="en-US" sz="2400" b="0" i="1" smtClean="0">
                            <a:latin typeface="Cambria Math"/>
                            <a:ea typeface="Cambria Math"/>
                          </a:rPr>
                          <m:t>𝑁</m:t>
                        </m:r>
                        <m:r>
                          <a:rPr lang="en-US" sz="2400" i="1">
                            <a:latin typeface="Cambria Math"/>
                            <a:ea typeface="Cambria Math"/>
                          </a:rPr>
                          <m:t>×</m:t>
                        </m:r>
                        <m:r>
                          <a:rPr lang="en-US" sz="2400" b="0" i="1" smtClean="0">
                            <a:latin typeface="Cambria Math"/>
                            <a:ea typeface="Cambria Math"/>
                          </a:rPr>
                          <m:t>𝑞</m:t>
                        </m:r>
                      </m:sup>
                    </m:sSup>
                  </m:oMath>
                </a14:m>
                <a:r>
                  <a:rPr lang="en-SG" sz="2400" dirty="0" smtClean="0"/>
                  <a:t> from </a:t>
                </a:r>
                <a14:m>
                  <m:oMath xmlns:m="http://schemas.openxmlformats.org/officeDocument/2006/math">
                    <m:r>
                      <m:rPr>
                        <m:sty m:val="p"/>
                      </m:rPr>
                      <a:rPr lang="en-US" sz="2400" b="0" i="0" smtClean="0">
                        <a:latin typeface="Cambria Math"/>
                      </a:rPr>
                      <m:t>Φ</m:t>
                    </m:r>
                  </m:oMath>
                </a14:m>
                <a:r>
                  <a:rPr lang="en-SG" sz="2400" dirty="0" smtClean="0"/>
                  <a:t> (first </a:t>
                </a:r>
                <a:r>
                  <a:rPr lang="en-SG" sz="2400" i="1" dirty="0" smtClean="0"/>
                  <a:t>q</a:t>
                </a:r>
                <a:r>
                  <a:rPr lang="en-SG" sz="2400" dirty="0" smtClean="0"/>
                  <a:t> columns). We also obtain matrix </a:t>
                </a:r>
                <a14:m>
                  <m:oMath xmlns:m="http://schemas.openxmlformats.org/officeDocument/2006/math">
                    <m:r>
                      <a:rPr lang="en-US" sz="2400" b="1" i="0" smtClean="0">
                        <a:latin typeface="Cambria Math"/>
                        <a:ea typeface="Cambria Math"/>
                      </a:rPr>
                      <m:t>𝐁</m:t>
                    </m:r>
                    <m:r>
                      <a:rPr lang="en-US" sz="2400" b="0" i="0" smtClean="0">
                        <a:latin typeface="Cambria Math"/>
                        <a:ea typeface="Cambria Math"/>
                      </a:rPr>
                      <m:t>′</m:t>
                    </m:r>
                    <m:r>
                      <a:rPr lang="en-US" sz="2400" i="1">
                        <a:latin typeface="Cambria Math"/>
                        <a:ea typeface="Cambria Math"/>
                      </a:rPr>
                      <m:t>∈</m:t>
                    </m:r>
                    <m:sSup>
                      <m:sSupPr>
                        <m:ctrlPr>
                          <a:rPr lang="en-US" sz="2400" i="1">
                            <a:latin typeface="Cambria Math"/>
                            <a:ea typeface="Cambria Math"/>
                          </a:rPr>
                        </m:ctrlPr>
                      </m:sSupPr>
                      <m:e>
                        <m:r>
                          <a:rPr lang="en-US" sz="2400" i="1">
                            <a:latin typeface="Cambria Math"/>
                            <a:ea typeface="Cambria Math"/>
                          </a:rPr>
                          <m:t>ℝ</m:t>
                        </m:r>
                      </m:e>
                      <m:sup>
                        <m:r>
                          <a:rPr lang="en-US" sz="2400" b="0" i="1" smtClean="0">
                            <a:latin typeface="Cambria Math"/>
                            <a:ea typeface="Cambria Math"/>
                          </a:rPr>
                          <m:t>𝑞</m:t>
                        </m:r>
                        <m:r>
                          <a:rPr lang="en-US" sz="2400" i="1">
                            <a:latin typeface="Cambria Math"/>
                            <a:ea typeface="Cambria Math"/>
                          </a:rPr>
                          <m:t>×</m:t>
                        </m:r>
                        <m:r>
                          <a:rPr lang="en-US" sz="2400" i="1">
                            <a:latin typeface="Cambria Math"/>
                            <a:ea typeface="Cambria Math"/>
                          </a:rPr>
                          <m:t>𝑛</m:t>
                        </m:r>
                      </m:sup>
                    </m:sSup>
                  </m:oMath>
                </a14:m>
                <a:r>
                  <a:rPr lang="en-SG" sz="2400" dirty="0" smtClean="0"/>
                  <a:t> (first </a:t>
                </a:r>
                <a:r>
                  <a:rPr lang="en-SG" sz="2400" i="1" dirty="0" smtClean="0"/>
                  <a:t>q</a:t>
                </a:r>
                <a:r>
                  <a:rPr lang="en-SG" sz="2400" dirty="0" smtClean="0"/>
                  <a:t> rows) of coefficients where there are </a:t>
                </a:r>
                <a:r>
                  <a:rPr lang="en-SG" sz="2400" i="1" dirty="0" smtClean="0"/>
                  <a:t>q</a:t>
                </a:r>
                <a:r>
                  <a:rPr lang="en-SG" sz="2400" dirty="0" smtClean="0"/>
                  <a:t> coefficients for each point. </a:t>
                </a:r>
              </a:p>
              <a:p>
                <a:pPr marL="514350" indent="-514350">
                  <a:buFont typeface="+mj-lt"/>
                  <a:buAutoNum type="arabicPeriod" startAt="3"/>
                </a:pPr>
                <a:endParaRPr lang="en-SG"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56" t="-809" r="-278"/>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577" y="2814574"/>
            <a:ext cx="2596462" cy="2022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577" y="4837082"/>
            <a:ext cx="2596462" cy="2022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4406" y="3408131"/>
            <a:ext cx="3668927" cy="2857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5" name="Rectangle 4"/>
              <p:cNvSpPr/>
              <p:nvPr/>
            </p:nvSpPr>
            <p:spPr>
              <a:xfrm>
                <a:off x="1493036" y="3602690"/>
                <a:ext cx="1023292" cy="4462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US" i="1">
                              <a:latin typeface="Cambria Math"/>
                            </a:rPr>
                            <m:t>𝑦</m:t>
                          </m:r>
                        </m:e>
                      </m:acc>
                      <m:r>
                        <a:rPr lang="en-US" i="1">
                          <a:latin typeface="Cambria Math"/>
                        </a:rPr>
                        <m:t> </m:t>
                      </m:r>
                      <m:d>
                        <m:dPr>
                          <m:ctrlPr>
                            <a:rPr lang="en-US" i="1">
                              <a:latin typeface="Cambria Math"/>
                            </a:rPr>
                          </m:ctrlPr>
                        </m:dPr>
                        <m:e>
                          <m:acc>
                            <m:accPr>
                              <m:chr m:val="⃑"/>
                              <m:ctrlPr>
                                <a:rPr lang="en-US" i="1">
                                  <a:latin typeface="Cambria Math"/>
                                </a:rPr>
                              </m:ctrlPr>
                            </m:accPr>
                            <m:e>
                              <m:sSub>
                                <m:sSubPr>
                                  <m:ctrlPr>
                                    <a:rPr lang="en-US" b="0" i="1" smtClean="0">
                                      <a:latin typeface="Cambria Math"/>
                                    </a:rPr>
                                  </m:ctrlPr>
                                </m:sSubPr>
                                <m:e>
                                  <m:r>
                                    <a:rPr lang="en-US" i="1">
                                      <a:latin typeface="Cambria Math"/>
                                    </a:rPr>
                                    <m:t>𝛾</m:t>
                                  </m:r>
                                </m:e>
                                <m:sub>
                                  <m:r>
                                    <a:rPr lang="en-US" b="0" i="1" smtClean="0">
                                      <a:latin typeface="Cambria Math"/>
                                    </a:rPr>
                                    <m:t>1</m:t>
                                  </m:r>
                                </m:sub>
                              </m:sSub>
                            </m:e>
                          </m:acc>
                        </m:e>
                      </m:d>
                    </m:oMath>
                  </m:oMathPara>
                </a14:m>
                <a:endParaRPr lang="en-SG" dirty="0"/>
              </a:p>
            </p:txBody>
          </p:sp>
        </mc:Choice>
        <mc:Fallback>
          <p:sp>
            <p:nvSpPr>
              <p:cNvPr id="5" name="Rectangle 4"/>
              <p:cNvSpPr>
                <a:spLocks noRot="1" noChangeAspect="1" noMove="1" noResize="1" noEditPoints="1" noAdjustHandles="1" noChangeArrowheads="1" noChangeShapeType="1" noTextEdit="1"/>
              </p:cNvSpPr>
              <p:nvPr/>
            </p:nvSpPr>
            <p:spPr>
              <a:xfrm>
                <a:off x="1493036" y="3602690"/>
                <a:ext cx="1023292" cy="446276"/>
              </a:xfrm>
              <a:prstGeom prst="rect">
                <a:avLst/>
              </a:prstGeom>
              <a:blipFill rotWithShape="1">
                <a:blip r:embed="rId7"/>
                <a:stretch>
                  <a:fillRect t="-2740" b="-958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1378488" y="5625198"/>
                <a:ext cx="1030089" cy="4462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US" i="1">
                              <a:latin typeface="Cambria Math"/>
                            </a:rPr>
                            <m:t>𝑦</m:t>
                          </m:r>
                        </m:e>
                      </m:acc>
                      <m:r>
                        <a:rPr lang="en-US" i="1">
                          <a:latin typeface="Cambria Math"/>
                        </a:rPr>
                        <m:t> </m:t>
                      </m:r>
                      <m:d>
                        <m:dPr>
                          <m:ctrlPr>
                            <a:rPr lang="en-US" i="1">
                              <a:latin typeface="Cambria Math"/>
                            </a:rPr>
                          </m:ctrlPr>
                        </m:dPr>
                        <m:e>
                          <m:acc>
                            <m:accPr>
                              <m:chr m:val="⃑"/>
                              <m:ctrlPr>
                                <a:rPr lang="en-US" i="1">
                                  <a:latin typeface="Cambria Math"/>
                                </a:rPr>
                              </m:ctrlPr>
                            </m:accPr>
                            <m:e>
                              <m:sSub>
                                <m:sSubPr>
                                  <m:ctrlPr>
                                    <a:rPr lang="en-US" b="0" i="1" smtClean="0">
                                      <a:latin typeface="Cambria Math"/>
                                    </a:rPr>
                                  </m:ctrlPr>
                                </m:sSubPr>
                                <m:e>
                                  <m:r>
                                    <a:rPr lang="en-US" i="1">
                                      <a:latin typeface="Cambria Math"/>
                                    </a:rPr>
                                    <m:t>𝛾</m:t>
                                  </m:r>
                                </m:e>
                                <m:sub>
                                  <m:r>
                                    <a:rPr lang="en-US" b="0" i="1" smtClean="0">
                                      <a:latin typeface="Cambria Math"/>
                                    </a:rPr>
                                    <m:t>2</m:t>
                                  </m:r>
                                </m:sub>
                              </m:sSub>
                            </m:e>
                          </m:acc>
                        </m:e>
                      </m:d>
                    </m:oMath>
                  </m:oMathPara>
                </a14:m>
                <a:endParaRPr lang="en-SG" dirty="0"/>
              </a:p>
            </p:txBody>
          </p:sp>
        </mc:Choice>
        <mc:Fallback>
          <p:sp>
            <p:nvSpPr>
              <p:cNvPr id="10" name="Rectangle 9"/>
              <p:cNvSpPr>
                <a:spLocks noRot="1" noChangeAspect="1" noMove="1" noResize="1" noEditPoints="1" noAdjustHandles="1" noChangeArrowheads="1" noChangeShapeType="1" noTextEdit="1"/>
              </p:cNvSpPr>
              <p:nvPr/>
            </p:nvSpPr>
            <p:spPr>
              <a:xfrm>
                <a:off x="1378488" y="5625198"/>
                <a:ext cx="1030089" cy="446276"/>
              </a:xfrm>
              <a:prstGeom prst="rect">
                <a:avLst/>
              </a:prstGeom>
              <a:blipFill rotWithShape="1">
                <a:blip r:embed="rId8"/>
                <a:stretch>
                  <a:fillRect t="-2740" b="-9589"/>
                </a:stretch>
              </a:blipFill>
            </p:spPr>
            <p:txBody>
              <a:bodyPr/>
              <a:lstStyle/>
              <a:p>
                <a:r>
                  <a:rPr lang="en-SG">
                    <a:noFill/>
                  </a:rPr>
                  <a:t> </a:t>
                </a:r>
              </a:p>
            </p:txBody>
          </p:sp>
        </mc:Fallback>
      </mc:AlternateContent>
      <p:cxnSp>
        <p:nvCxnSpPr>
          <p:cNvPr id="7" name="Straight Arrow Connector 6"/>
          <p:cNvCxnSpPr>
            <a:stCxn id="2053" idx="1"/>
            <a:endCxn id="2051" idx="3"/>
          </p:cNvCxnSpPr>
          <p:nvPr/>
        </p:nvCxnSpPr>
        <p:spPr>
          <a:xfrm flipH="1" flipV="1">
            <a:off x="5005039" y="3825828"/>
            <a:ext cx="2309367" cy="10112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053" idx="1"/>
            <a:endCxn id="2052" idx="3"/>
          </p:cNvCxnSpPr>
          <p:nvPr/>
        </p:nvCxnSpPr>
        <p:spPr>
          <a:xfrm flipH="1">
            <a:off x="5005039" y="4837082"/>
            <a:ext cx="2309367" cy="10112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Rectangle 16"/>
              <p:cNvSpPr/>
              <p:nvPr/>
            </p:nvSpPr>
            <p:spPr>
              <a:xfrm>
                <a:off x="5790406" y="3602690"/>
                <a:ext cx="637610" cy="4462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b="0" i="1" smtClean="0">
                              <a:latin typeface="Cambria Math"/>
                            </a:rPr>
                          </m:ctrlPr>
                        </m:sSubSupPr>
                        <m:e>
                          <m:r>
                            <a:rPr lang="en-US" i="1" smtClean="0">
                              <a:latin typeface="Cambria Math"/>
                            </a:rPr>
                            <m:t>𝐵</m:t>
                          </m:r>
                        </m:e>
                        <m:sub>
                          <m:r>
                            <a:rPr lang="en-US" b="0" i="1" smtClean="0">
                              <a:latin typeface="Cambria Math"/>
                              <a:ea typeface="Cambria Math"/>
                            </a:rPr>
                            <m:t>∙1</m:t>
                          </m:r>
                        </m:sub>
                        <m:sup>
                          <m:r>
                            <a:rPr lang="en-US" b="0" i="1" smtClean="0">
                              <a:latin typeface="Cambria Math"/>
                            </a:rPr>
                            <m:t>′</m:t>
                          </m:r>
                        </m:sup>
                      </m:sSubSup>
                    </m:oMath>
                  </m:oMathPara>
                </a14:m>
                <a:endParaRPr lang="en-SG" dirty="0"/>
              </a:p>
            </p:txBody>
          </p:sp>
        </mc:Choice>
        <mc:Fallback>
          <p:sp>
            <p:nvSpPr>
              <p:cNvPr id="17" name="Rectangle 16"/>
              <p:cNvSpPr>
                <a:spLocks noRot="1" noChangeAspect="1" noMove="1" noResize="1" noEditPoints="1" noAdjustHandles="1" noChangeArrowheads="1" noChangeShapeType="1" noTextEdit="1"/>
              </p:cNvSpPr>
              <p:nvPr/>
            </p:nvSpPr>
            <p:spPr>
              <a:xfrm>
                <a:off x="5790406" y="3602690"/>
                <a:ext cx="637610" cy="446276"/>
              </a:xfrm>
              <a:prstGeom prst="rect">
                <a:avLst/>
              </a:prstGeom>
              <a:blipFill rotWithShape="1">
                <a:blip r:embed="rId9"/>
                <a:stretch>
                  <a:fillRect b="-4110"/>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5835254" y="5625197"/>
                <a:ext cx="637610" cy="4462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b="0" i="1" smtClean="0">
                              <a:latin typeface="Cambria Math"/>
                            </a:rPr>
                          </m:ctrlPr>
                        </m:sSubSupPr>
                        <m:e>
                          <m:r>
                            <a:rPr lang="en-US" i="1" smtClean="0">
                              <a:latin typeface="Cambria Math"/>
                            </a:rPr>
                            <m:t>𝐵</m:t>
                          </m:r>
                        </m:e>
                        <m:sub>
                          <m:r>
                            <a:rPr lang="en-US" b="0" i="1" smtClean="0">
                              <a:latin typeface="Cambria Math"/>
                              <a:ea typeface="Cambria Math"/>
                            </a:rPr>
                            <m:t>∙2</m:t>
                          </m:r>
                        </m:sub>
                        <m:sup>
                          <m:r>
                            <a:rPr lang="en-US" b="0" i="1" smtClean="0">
                              <a:latin typeface="Cambria Math"/>
                            </a:rPr>
                            <m:t>′</m:t>
                          </m:r>
                        </m:sup>
                      </m:sSubSup>
                    </m:oMath>
                  </m:oMathPara>
                </a14:m>
                <a:endParaRPr lang="en-SG" dirty="0"/>
              </a:p>
            </p:txBody>
          </p:sp>
        </mc:Choice>
        <mc:Fallback>
          <p:sp>
            <p:nvSpPr>
              <p:cNvPr id="18" name="Rectangle 17"/>
              <p:cNvSpPr>
                <a:spLocks noRot="1" noChangeAspect="1" noMove="1" noResize="1" noEditPoints="1" noAdjustHandles="1" noChangeArrowheads="1" noChangeShapeType="1" noTextEdit="1"/>
              </p:cNvSpPr>
              <p:nvPr/>
            </p:nvSpPr>
            <p:spPr>
              <a:xfrm>
                <a:off x="5835254" y="5625197"/>
                <a:ext cx="637610" cy="446276"/>
              </a:xfrm>
              <a:prstGeom prst="rect">
                <a:avLst/>
              </a:prstGeom>
              <a:blipFill rotWithShape="1">
                <a:blip r:embed="rId10"/>
                <a:stretch>
                  <a:fillRect b="-4110"/>
                </a:stretch>
              </a:blipFill>
            </p:spPr>
            <p:txBody>
              <a:bodyPr/>
              <a:lstStyle/>
              <a:p>
                <a:r>
                  <a:rPr lang="en-SG">
                    <a:noFill/>
                  </a:rPr>
                  <a:t> </a:t>
                </a:r>
              </a:p>
            </p:txBody>
          </p:sp>
        </mc:Fallback>
      </mc:AlternateContent>
    </p:spTree>
    <p:extLst>
      <p:ext uri="{BB962C8B-B14F-4D97-AF65-F5344CB8AC3E}">
        <p14:creationId xmlns:p14="http://schemas.microsoft.com/office/powerpoint/2010/main" val="379888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2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par>
                                <p:cTn id="30" presetID="22" presetClass="entr" presetSubtype="1"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7"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process emulator</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startAt="3"/>
                </a:pPr>
                <a:r>
                  <a:rPr lang="en-US" sz="2400" dirty="0" smtClean="0"/>
                  <a:t>Extract only the first </a:t>
                </a:r>
                <a14:m>
                  <m:oMath xmlns:m="http://schemas.openxmlformats.org/officeDocument/2006/math">
                    <m:r>
                      <a:rPr lang="en-US" sz="2400" b="0" i="1" smtClean="0">
                        <a:latin typeface="Cambria Math"/>
                      </a:rPr>
                      <m:t>𝑞</m:t>
                    </m:r>
                    <m:r>
                      <a:rPr lang="en-US" sz="2400" b="0" i="1" smtClean="0">
                        <a:latin typeface="Cambria Math"/>
                        <a:ea typeface="Cambria Math"/>
                      </a:rPr>
                      <m:t>≤</m:t>
                    </m:r>
                    <m:r>
                      <a:rPr lang="en-US" sz="2400" b="0" i="1" smtClean="0">
                        <a:latin typeface="Cambria Math"/>
                        <a:ea typeface="Cambria Math"/>
                      </a:rPr>
                      <m:t>𝑛</m:t>
                    </m:r>
                  </m:oMath>
                </a14:m>
                <a:r>
                  <a:rPr lang="en-SG" sz="2400" dirty="0" smtClean="0"/>
                  <a:t> features </a:t>
                </a:r>
                <a14:m>
                  <m:oMath xmlns:m="http://schemas.openxmlformats.org/officeDocument/2006/math">
                    <m:r>
                      <m:rPr>
                        <m:sty m:val="p"/>
                      </m:rPr>
                      <a:rPr lang="en-US" sz="2400" b="0" i="0" smtClean="0">
                        <a:latin typeface="Cambria Math"/>
                      </a:rPr>
                      <m:t>Φ</m:t>
                    </m:r>
                    <m:r>
                      <a:rPr lang="en-US" sz="2400" b="0" i="1" smtClean="0">
                        <a:latin typeface="Cambria Math"/>
                      </a:rPr>
                      <m:t>′</m:t>
                    </m:r>
                    <m:r>
                      <a:rPr lang="en-US" sz="2400" i="1">
                        <a:latin typeface="Cambria Math"/>
                        <a:ea typeface="Cambria Math"/>
                      </a:rPr>
                      <m:t>∈</m:t>
                    </m:r>
                    <m:sSup>
                      <m:sSupPr>
                        <m:ctrlPr>
                          <a:rPr lang="en-US" sz="2400" i="1">
                            <a:latin typeface="Cambria Math"/>
                            <a:ea typeface="Cambria Math"/>
                          </a:rPr>
                        </m:ctrlPr>
                      </m:sSupPr>
                      <m:e>
                        <m:r>
                          <a:rPr lang="en-US" sz="2400" i="1">
                            <a:latin typeface="Cambria Math"/>
                            <a:ea typeface="Cambria Math"/>
                          </a:rPr>
                          <m:t>ℝ</m:t>
                        </m:r>
                      </m:e>
                      <m:sup>
                        <m:r>
                          <a:rPr lang="en-US" sz="2400" b="0" i="1" smtClean="0">
                            <a:latin typeface="Cambria Math"/>
                            <a:ea typeface="Cambria Math"/>
                          </a:rPr>
                          <m:t>𝑁</m:t>
                        </m:r>
                        <m:r>
                          <a:rPr lang="en-US" sz="2400" i="1">
                            <a:latin typeface="Cambria Math"/>
                            <a:ea typeface="Cambria Math"/>
                          </a:rPr>
                          <m:t>×</m:t>
                        </m:r>
                        <m:r>
                          <a:rPr lang="en-US" sz="2400" b="0" i="1" smtClean="0">
                            <a:latin typeface="Cambria Math"/>
                            <a:ea typeface="Cambria Math"/>
                          </a:rPr>
                          <m:t>𝑞</m:t>
                        </m:r>
                      </m:sup>
                    </m:sSup>
                  </m:oMath>
                </a14:m>
                <a:r>
                  <a:rPr lang="en-SG" sz="2400" dirty="0" smtClean="0"/>
                  <a:t> from </a:t>
                </a:r>
                <a14:m>
                  <m:oMath xmlns:m="http://schemas.openxmlformats.org/officeDocument/2006/math">
                    <m:r>
                      <m:rPr>
                        <m:sty m:val="p"/>
                      </m:rPr>
                      <a:rPr lang="en-US" sz="2400" b="0" i="0" smtClean="0">
                        <a:latin typeface="Cambria Math"/>
                      </a:rPr>
                      <m:t>Φ</m:t>
                    </m:r>
                  </m:oMath>
                </a14:m>
                <a:r>
                  <a:rPr lang="en-SG" sz="2400" dirty="0" smtClean="0"/>
                  <a:t> (first </a:t>
                </a:r>
                <a:r>
                  <a:rPr lang="en-SG" sz="2400" i="1" dirty="0" smtClean="0"/>
                  <a:t>q</a:t>
                </a:r>
                <a:r>
                  <a:rPr lang="en-SG" sz="2400" dirty="0" smtClean="0"/>
                  <a:t> columns). We also obtain matrix </a:t>
                </a:r>
                <a14:m>
                  <m:oMath xmlns:m="http://schemas.openxmlformats.org/officeDocument/2006/math">
                    <m:r>
                      <a:rPr lang="en-US" sz="2400" b="1" i="0" smtClean="0">
                        <a:latin typeface="Cambria Math"/>
                        <a:ea typeface="Cambria Math"/>
                      </a:rPr>
                      <m:t>𝐁</m:t>
                    </m:r>
                    <m:r>
                      <a:rPr lang="en-US" sz="2400" b="0" i="0" smtClean="0">
                        <a:latin typeface="Cambria Math"/>
                        <a:ea typeface="Cambria Math"/>
                      </a:rPr>
                      <m:t>′</m:t>
                    </m:r>
                    <m:r>
                      <a:rPr lang="en-US" sz="2400" i="1">
                        <a:latin typeface="Cambria Math"/>
                        <a:ea typeface="Cambria Math"/>
                      </a:rPr>
                      <m:t>∈</m:t>
                    </m:r>
                    <m:sSup>
                      <m:sSupPr>
                        <m:ctrlPr>
                          <a:rPr lang="en-US" sz="2400" i="1">
                            <a:latin typeface="Cambria Math"/>
                            <a:ea typeface="Cambria Math"/>
                          </a:rPr>
                        </m:ctrlPr>
                      </m:sSupPr>
                      <m:e>
                        <m:r>
                          <a:rPr lang="en-US" sz="2400" i="1">
                            <a:latin typeface="Cambria Math"/>
                            <a:ea typeface="Cambria Math"/>
                          </a:rPr>
                          <m:t>ℝ</m:t>
                        </m:r>
                      </m:e>
                      <m:sup>
                        <m:r>
                          <a:rPr lang="en-US" sz="2400" b="0" i="1" smtClean="0">
                            <a:latin typeface="Cambria Math"/>
                            <a:ea typeface="Cambria Math"/>
                          </a:rPr>
                          <m:t>𝑞</m:t>
                        </m:r>
                        <m:r>
                          <a:rPr lang="en-US" sz="2400" i="1">
                            <a:latin typeface="Cambria Math"/>
                            <a:ea typeface="Cambria Math"/>
                          </a:rPr>
                          <m:t>×</m:t>
                        </m:r>
                        <m:r>
                          <a:rPr lang="en-US" sz="2400" i="1">
                            <a:latin typeface="Cambria Math"/>
                            <a:ea typeface="Cambria Math"/>
                          </a:rPr>
                          <m:t>𝑛</m:t>
                        </m:r>
                      </m:sup>
                    </m:sSup>
                  </m:oMath>
                </a14:m>
                <a:r>
                  <a:rPr lang="en-SG" sz="2400" dirty="0" smtClean="0"/>
                  <a:t> (first </a:t>
                </a:r>
                <a:r>
                  <a:rPr lang="en-SG" sz="2400" i="1" dirty="0" smtClean="0"/>
                  <a:t>q</a:t>
                </a:r>
                <a:r>
                  <a:rPr lang="en-SG" sz="2400" dirty="0" smtClean="0"/>
                  <a:t> rows) of coefficients where there are </a:t>
                </a:r>
                <a:r>
                  <a:rPr lang="en-SG" sz="2400" i="1" dirty="0" smtClean="0"/>
                  <a:t>q</a:t>
                </a:r>
                <a:r>
                  <a:rPr lang="en-SG" sz="2400" dirty="0" smtClean="0"/>
                  <a:t> coefficients for each point. </a:t>
                </a:r>
              </a:p>
              <a:p>
                <a:pPr marL="514350" indent="-514350">
                  <a:buFont typeface="+mj-lt"/>
                  <a:buAutoNum type="arabicPeriod" startAt="3"/>
                </a:pPr>
                <a:endParaRPr lang="en-SG" sz="2400" dirty="0" smtClean="0"/>
              </a:p>
              <a:p>
                <a:pPr marL="514350" indent="-514350">
                  <a:buFont typeface="+mj-lt"/>
                  <a:buAutoNum type="arabicPeriod" startAt="3"/>
                </a:pPr>
                <a:r>
                  <a:rPr lang="en-US" sz="2400" dirty="0" smtClean="0"/>
                  <a:t>Interpolate using Gaussian process (GP) to obtain a function of the inputs </a:t>
                </a:r>
              </a:p>
              <a:p>
                <a:pPr marL="0" indent="0">
                  <a:buNone/>
                </a:pPr>
                <a:endParaRPr lang="en-US" sz="2400" i="1" dirty="0" smtClean="0">
                  <a:latin typeface="Cambria Math"/>
                  <a:ea typeface="Cambria Math"/>
                </a:endParaRPr>
              </a:p>
              <a:p>
                <a:pPr marL="0" indent="0">
                  <a:buNone/>
                </a:pPr>
                <a14:m>
                  <m:oMathPara xmlns:m="http://schemas.openxmlformats.org/officeDocument/2006/math">
                    <m:oMathParaPr>
                      <m:jc m:val="centerGroup"/>
                    </m:oMathParaPr>
                    <m:oMath xmlns:m="http://schemas.openxmlformats.org/officeDocument/2006/math">
                      <m:sSup>
                        <m:sSupPr>
                          <m:ctrlPr>
                            <a:rPr lang="en-US" sz="2400" i="1" smtClean="0">
                              <a:latin typeface="Cambria Math"/>
                              <a:ea typeface="Cambria Math"/>
                            </a:rPr>
                          </m:ctrlPr>
                        </m:sSupPr>
                        <m:e>
                          <m:r>
                            <a:rPr lang="en-US" sz="2400" b="1">
                              <a:latin typeface="Cambria Math"/>
                              <a:ea typeface="Cambria Math"/>
                            </a:rPr>
                            <m:t>𝐁</m:t>
                          </m:r>
                        </m:e>
                        <m:sup>
                          <m:r>
                            <a:rPr lang="en-US" sz="2400" i="1">
                              <a:latin typeface="Cambria Math"/>
                              <a:ea typeface="Cambria Math"/>
                            </a:rPr>
                            <m:t>′</m:t>
                          </m:r>
                        </m:sup>
                      </m:sSup>
                      <m:r>
                        <a:rPr lang="en-US" sz="2400" i="1">
                          <a:latin typeface="Cambria Math"/>
                          <a:ea typeface="Cambria Math"/>
                        </a:rPr>
                        <m:t>=</m:t>
                      </m:r>
                      <m:r>
                        <a:rPr lang="en-US" sz="2400" i="1">
                          <a:latin typeface="Cambria Math"/>
                          <a:ea typeface="Cambria Math"/>
                        </a:rPr>
                        <m:t>𝑓</m:t>
                      </m:r>
                      <m:d>
                        <m:dPr>
                          <m:ctrlPr>
                            <a:rPr lang="en-US" sz="2400" i="1">
                              <a:latin typeface="Cambria Math"/>
                              <a:ea typeface="Cambria Math"/>
                            </a:rPr>
                          </m:ctrlPr>
                        </m:dPr>
                        <m:e>
                          <m:acc>
                            <m:accPr>
                              <m:chr m:val="⃑"/>
                              <m:ctrlPr>
                                <a:rPr lang="en-US" sz="2400" i="1">
                                  <a:latin typeface="Cambria Math"/>
                                  <a:ea typeface="Cambria Math"/>
                                </a:rPr>
                              </m:ctrlPr>
                            </m:accPr>
                            <m:e>
                              <m:r>
                                <a:rPr lang="en-US" sz="2400" i="1">
                                  <a:latin typeface="Cambria Math"/>
                                  <a:ea typeface="Cambria Math"/>
                                </a:rPr>
                                <m:t>𝛾</m:t>
                              </m:r>
                            </m:e>
                          </m:acc>
                        </m:e>
                      </m:d>
                    </m:oMath>
                  </m:oMathPara>
                </a14:m>
                <a:endParaRPr lang="en-US" sz="2400" dirty="0" smtClean="0"/>
              </a:p>
              <a:p>
                <a:pPr marL="0" indent="0">
                  <a:buNone/>
                </a:pPr>
                <a:endParaRPr lang="en-US" sz="2400" dirty="0" smtClean="0"/>
              </a:p>
              <a:p>
                <a:pPr marL="514350" indent="-514350">
                  <a:buFont typeface="+mj-lt"/>
                  <a:buAutoNum type="arabicPeriod" startAt="5"/>
                </a:pPr>
                <a:r>
                  <a:rPr lang="en-US" sz="2400" dirty="0" smtClean="0"/>
                  <a:t>Given any new input </a:t>
                </a:r>
                <a14:m>
                  <m:oMath xmlns:m="http://schemas.openxmlformats.org/officeDocument/2006/math">
                    <m:acc>
                      <m:accPr>
                        <m:chr m:val="⃑"/>
                        <m:ctrlPr>
                          <a:rPr lang="en-US" sz="2400" i="1">
                            <a:latin typeface="Cambria Math"/>
                            <a:ea typeface="Cambria Math"/>
                          </a:rPr>
                        </m:ctrlPr>
                      </m:accPr>
                      <m:e>
                        <m:r>
                          <a:rPr lang="en-US" sz="2400" i="1">
                            <a:latin typeface="Cambria Math"/>
                            <a:ea typeface="Cambria Math"/>
                          </a:rPr>
                          <m:t>𝛾</m:t>
                        </m:r>
                      </m:e>
                    </m:acc>
                    <m:r>
                      <a:rPr lang="en-US" sz="2400" i="1">
                        <a:latin typeface="Cambria Math"/>
                        <a:ea typeface="Cambria Math"/>
                      </a:rPr>
                      <m:t>′</m:t>
                    </m:r>
                  </m:oMath>
                </a14:m>
                <a:r>
                  <a:rPr lang="en-US" sz="2400" dirty="0" smtClean="0"/>
                  <a:t>, we can evaluate </a:t>
                </a:r>
                <a14:m>
                  <m:oMath xmlns:m="http://schemas.openxmlformats.org/officeDocument/2006/math">
                    <m:r>
                      <a:rPr lang="en-US" sz="2400" i="1">
                        <a:latin typeface="Cambria Math"/>
                        <a:ea typeface="Cambria Math"/>
                      </a:rPr>
                      <m:t>𝑓</m:t>
                    </m:r>
                    <m:d>
                      <m:dPr>
                        <m:ctrlPr>
                          <a:rPr lang="en-US" sz="2400" i="1">
                            <a:latin typeface="Cambria Math"/>
                            <a:ea typeface="Cambria Math"/>
                          </a:rPr>
                        </m:ctrlPr>
                      </m:dPr>
                      <m:e>
                        <m:acc>
                          <m:accPr>
                            <m:chr m:val="⃑"/>
                            <m:ctrlPr>
                              <a:rPr lang="en-US" sz="2400" i="1">
                                <a:latin typeface="Cambria Math"/>
                                <a:ea typeface="Cambria Math"/>
                              </a:rPr>
                            </m:ctrlPr>
                          </m:accPr>
                          <m:e>
                            <m:r>
                              <a:rPr lang="en-US" sz="2400" i="1">
                                <a:latin typeface="Cambria Math"/>
                                <a:ea typeface="Cambria Math"/>
                              </a:rPr>
                              <m:t>𝛾</m:t>
                            </m:r>
                          </m:e>
                        </m:acc>
                        <m:r>
                          <a:rPr lang="en-US" sz="2400" b="0" i="1" smtClean="0">
                            <a:latin typeface="Cambria Math"/>
                            <a:ea typeface="Cambria Math"/>
                          </a:rPr>
                          <m:t>′</m:t>
                        </m:r>
                      </m:e>
                    </m:d>
                  </m:oMath>
                </a14:m>
                <a:r>
                  <a:rPr lang="en-US" sz="2400" dirty="0" smtClean="0"/>
                  <a:t> and predict the output time series using </a:t>
                </a:r>
              </a:p>
              <a:p>
                <a:pPr marL="0" indent="0">
                  <a:buNone/>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a:ea typeface="Cambria Math"/>
                            </a:rPr>
                          </m:ctrlPr>
                        </m:accPr>
                        <m:e>
                          <m:r>
                            <a:rPr lang="en-US" sz="2400" b="0" i="1" smtClean="0">
                              <a:latin typeface="Cambria Math"/>
                              <a:ea typeface="Cambria Math"/>
                            </a:rPr>
                            <m:t>𝑦</m:t>
                          </m:r>
                        </m:e>
                      </m:acc>
                      <m:d>
                        <m:dPr>
                          <m:ctrlPr>
                            <a:rPr lang="en-US" sz="2400" i="1">
                              <a:latin typeface="Cambria Math"/>
                              <a:ea typeface="Cambria Math"/>
                            </a:rPr>
                          </m:ctrlPr>
                        </m:dPr>
                        <m:e>
                          <m:acc>
                            <m:accPr>
                              <m:chr m:val="⃑"/>
                              <m:ctrlPr>
                                <a:rPr lang="en-US" sz="2400" i="1">
                                  <a:latin typeface="Cambria Math"/>
                                  <a:ea typeface="Cambria Math"/>
                                </a:rPr>
                              </m:ctrlPr>
                            </m:accPr>
                            <m:e>
                              <m:r>
                                <a:rPr lang="en-US" sz="2400" i="1">
                                  <a:latin typeface="Cambria Math"/>
                                  <a:ea typeface="Cambria Math"/>
                                </a:rPr>
                                <m:t>𝛾</m:t>
                              </m:r>
                            </m:e>
                          </m:acc>
                          <m:r>
                            <a:rPr lang="en-US" sz="2400" b="0" i="1" smtClean="0">
                              <a:latin typeface="Cambria Math"/>
                              <a:ea typeface="Cambria Math"/>
                            </a:rPr>
                            <m:t>′</m:t>
                          </m:r>
                        </m:e>
                      </m:d>
                      <m:r>
                        <a:rPr lang="en-US" sz="2400" i="1">
                          <a:latin typeface="Cambria Math"/>
                          <a:ea typeface="Cambria Math"/>
                        </a:rPr>
                        <m:t>=</m:t>
                      </m:r>
                      <m:r>
                        <m:rPr>
                          <m:sty m:val="p"/>
                        </m:rPr>
                        <a:rPr lang="en-US" sz="2400" b="0" i="0" smtClean="0">
                          <a:latin typeface="Cambria Math"/>
                          <a:ea typeface="Cambria Math"/>
                        </a:rPr>
                        <m:t>Φ</m:t>
                      </m:r>
                      <m:r>
                        <a:rPr lang="en-US" sz="2400" b="0" i="1" smtClean="0">
                          <a:latin typeface="Cambria Math"/>
                          <a:ea typeface="Cambria Math"/>
                        </a:rPr>
                        <m:t>′</m:t>
                      </m:r>
                      <m:r>
                        <a:rPr lang="en-US" sz="2400" i="1">
                          <a:latin typeface="Cambria Math"/>
                          <a:ea typeface="Cambria Math"/>
                        </a:rPr>
                        <m:t>𝑓</m:t>
                      </m:r>
                      <m:d>
                        <m:dPr>
                          <m:ctrlPr>
                            <a:rPr lang="en-US" sz="2400" i="1">
                              <a:latin typeface="Cambria Math"/>
                              <a:ea typeface="Cambria Math"/>
                            </a:rPr>
                          </m:ctrlPr>
                        </m:dPr>
                        <m:e>
                          <m:acc>
                            <m:accPr>
                              <m:chr m:val="⃑"/>
                              <m:ctrlPr>
                                <a:rPr lang="en-US" sz="2400" i="1">
                                  <a:latin typeface="Cambria Math"/>
                                  <a:ea typeface="Cambria Math"/>
                                </a:rPr>
                              </m:ctrlPr>
                            </m:accPr>
                            <m:e>
                              <m:r>
                                <a:rPr lang="en-US" sz="2400" i="1">
                                  <a:latin typeface="Cambria Math"/>
                                  <a:ea typeface="Cambria Math"/>
                                </a:rPr>
                                <m:t>𝛾</m:t>
                              </m:r>
                            </m:e>
                          </m:acc>
                          <m:r>
                            <a:rPr lang="en-US" sz="2400" b="0" i="1" smtClean="0">
                              <a:latin typeface="Cambria Math"/>
                              <a:ea typeface="Cambria Math"/>
                            </a:rPr>
                            <m:t>′</m:t>
                          </m:r>
                        </m:e>
                      </m:d>
                    </m:oMath>
                  </m:oMathPara>
                </a14:m>
                <a:endParaRPr lang="en-US" sz="2400" dirty="0"/>
              </a:p>
              <a:p>
                <a:pPr marL="0" indent="0">
                  <a:buNone/>
                </a:pPr>
                <a:endParaRPr lang="en-US" sz="2400" b="0" i="1" dirty="0">
                  <a:latin typeface="Cambria Math"/>
                  <a:ea typeface="Cambria Math"/>
                </a:endParaRPr>
              </a:p>
              <a:p>
                <a:pPr marL="0" indent="0">
                  <a:buNone/>
                </a:pPr>
                <a:endParaRPr lang="en-SG" sz="2400" dirty="0" smtClean="0"/>
              </a:p>
              <a:p>
                <a:pPr marL="0" indent="0">
                  <a:buNone/>
                </a:pPr>
                <a:endParaRPr lang="en-SG"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56" t="-809" r="-278" b="-1348"/>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00093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Emulator setup</a:t>
            </a:r>
            <a:endParaRPr lang="en-SG" dirty="0"/>
          </a:p>
        </p:txBody>
      </p:sp>
      <p:sp>
        <p:nvSpPr>
          <p:cNvPr id="3" name="Content Placeholder 2"/>
          <p:cNvSpPr>
            <a:spLocks noGrp="1"/>
          </p:cNvSpPr>
          <p:nvPr>
            <p:ph idx="1"/>
          </p:nvPr>
        </p:nvSpPr>
        <p:spPr>
          <a:xfrm>
            <a:off x="608400" y="1602000"/>
            <a:ext cx="10971372" cy="4527011"/>
          </a:xfrm>
        </p:spPr>
        <p:txBody>
          <a:bodyPr>
            <a:normAutofit/>
          </a:bodyPr>
          <a:lstStyle/>
          <a:p>
            <a:r>
              <a:rPr lang="en-US" sz="2800" dirty="0" smtClean="0"/>
              <a:t>Number of training points, </a:t>
            </a:r>
            <a:r>
              <a:rPr lang="en-US" sz="2800" i="1" dirty="0" smtClean="0"/>
              <a:t>n</a:t>
            </a:r>
            <a:r>
              <a:rPr lang="en-US" sz="2800" dirty="0" smtClean="0"/>
              <a:t> </a:t>
            </a:r>
          </a:p>
          <a:p>
            <a:pPr lvl="1"/>
            <a:r>
              <a:rPr lang="en-US" sz="2400" dirty="0" smtClean="0"/>
              <a:t>50, 100, 150, 200, 250, 300, 400, 500</a:t>
            </a:r>
          </a:p>
          <a:p>
            <a:endParaRPr lang="en-US" sz="2800" dirty="0" smtClean="0"/>
          </a:p>
          <a:p>
            <a:r>
              <a:rPr lang="en-US" sz="2800" dirty="0" smtClean="0"/>
              <a:t>Number of features of system response, </a:t>
            </a:r>
            <a:r>
              <a:rPr lang="en-US" sz="2800" i="1" dirty="0" smtClean="0"/>
              <a:t>q</a:t>
            </a:r>
            <a:r>
              <a:rPr lang="en-US" sz="2800" dirty="0" smtClean="0"/>
              <a:t> </a:t>
            </a:r>
          </a:p>
          <a:p>
            <a:pPr lvl="1"/>
            <a:r>
              <a:rPr lang="en-US" sz="2400" dirty="0" smtClean="0"/>
              <a:t>1, 2, 3, 4, 5, 7, 10, 15, 20, 25</a:t>
            </a:r>
          </a:p>
          <a:p>
            <a:endParaRPr lang="en-SG"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7988593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Emulator error</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863" y="1011523"/>
            <a:ext cx="7754143" cy="546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790406" y="1448594"/>
            <a:ext cx="2362200" cy="830997"/>
          </a:xfrm>
          <a:prstGeom prst="rect">
            <a:avLst/>
          </a:prstGeom>
          <a:solidFill>
            <a:schemeClr val="bg1"/>
          </a:solidFill>
        </p:spPr>
        <p:txBody>
          <a:bodyPr wrap="square" rtlCol="0">
            <a:spAutoFit/>
          </a:bodyPr>
          <a:lstStyle/>
          <a:p>
            <a:r>
              <a:rPr lang="en-US" sz="2400" dirty="0" smtClean="0">
                <a:solidFill>
                  <a:schemeClr val="accent1"/>
                </a:solidFill>
              </a:rPr>
              <a:t>Selected </a:t>
            </a:r>
            <a:r>
              <a:rPr lang="en-US" sz="2400" i="1" dirty="0" smtClean="0">
                <a:solidFill>
                  <a:schemeClr val="accent1"/>
                </a:solidFill>
              </a:rPr>
              <a:t>n</a:t>
            </a:r>
            <a:r>
              <a:rPr lang="en-US" sz="2400" dirty="0" smtClean="0">
                <a:solidFill>
                  <a:schemeClr val="accent1"/>
                </a:solidFill>
              </a:rPr>
              <a:t> = 250 </a:t>
            </a:r>
          </a:p>
          <a:p>
            <a:r>
              <a:rPr lang="en-US" sz="2400" i="1" dirty="0">
                <a:solidFill>
                  <a:schemeClr val="accent1"/>
                </a:solidFill>
              </a:rPr>
              <a:t>	</a:t>
            </a:r>
            <a:r>
              <a:rPr lang="en-US" sz="2400" i="1" dirty="0" smtClean="0">
                <a:solidFill>
                  <a:schemeClr val="accent1"/>
                </a:solidFill>
              </a:rPr>
              <a:t>q</a:t>
            </a:r>
            <a:r>
              <a:rPr lang="en-US" sz="2400" dirty="0" smtClean="0">
                <a:solidFill>
                  <a:schemeClr val="accent1"/>
                </a:solidFill>
              </a:rPr>
              <a:t> = 7</a:t>
            </a:r>
            <a:endParaRPr lang="en-SG" sz="2400" dirty="0">
              <a:solidFill>
                <a:schemeClr val="accent1"/>
              </a:solidFill>
            </a:endParaRPr>
          </a:p>
        </p:txBody>
      </p:sp>
    </p:spTree>
    <p:extLst>
      <p:ext uri="{BB962C8B-B14F-4D97-AF65-F5344CB8AC3E}">
        <p14:creationId xmlns:p14="http://schemas.microsoft.com/office/powerpoint/2010/main" val="227862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Surrogate-assisted computational framework</a:t>
            </a:r>
            <a:endParaRPr lang="en-S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59" name="Rounded Rectangle 58"/>
          <p:cNvSpPr/>
          <p:nvPr/>
        </p:nvSpPr>
        <p:spPr>
          <a:xfrm>
            <a:off x="9600406" y="2369650"/>
            <a:ext cx="2133600" cy="11363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V. Robustness Analysis</a:t>
            </a:r>
          </a:p>
          <a:p>
            <a:pPr algn="ctr"/>
            <a:r>
              <a:rPr lang="en-US" sz="2000" dirty="0" smtClean="0"/>
              <a:t>(validation)</a:t>
            </a:r>
            <a:endParaRPr lang="en-SG" sz="2000" dirty="0"/>
          </a:p>
        </p:txBody>
      </p:sp>
      <p:cxnSp>
        <p:nvCxnSpPr>
          <p:cNvPr id="2060" name="Straight Arrow Connector 2059"/>
          <p:cNvCxnSpPr>
            <a:stCxn id="59" idx="0"/>
            <a:endCxn id="62" idx="2"/>
          </p:cNvCxnSpPr>
          <p:nvPr/>
        </p:nvCxnSpPr>
        <p:spPr>
          <a:xfrm flipV="1">
            <a:off x="10667206" y="1655108"/>
            <a:ext cx="1" cy="71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50" name="Rounded Rectangle 2049"/>
          <p:cNvSpPr/>
          <p:nvPr/>
        </p:nvSpPr>
        <p:spPr>
          <a:xfrm>
            <a:off x="5518341" y="1981994"/>
            <a:ext cx="26820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II. </a:t>
            </a:r>
            <a:r>
              <a:rPr lang="en-US" sz="2000" dirty="0" smtClean="0">
                <a:solidFill>
                  <a:schemeClr val="accent6"/>
                </a:solidFill>
              </a:rPr>
              <a:t>Modified</a:t>
            </a:r>
            <a:r>
              <a:rPr lang="en-US" sz="2000" dirty="0" smtClean="0"/>
              <a:t> </a:t>
            </a:r>
          </a:p>
          <a:p>
            <a:pPr algn="ctr"/>
            <a:r>
              <a:rPr lang="en-US" sz="2000" dirty="0" smtClean="0"/>
              <a:t>sensitivity analysis</a:t>
            </a:r>
            <a:endParaRPr lang="en-SG" sz="2000" dirty="0"/>
          </a:p>
        </p:txBody>
      </p:sp>
      <p:sp>
        <p:nvSpPr>
          <p:cNvPr id="58" name="Rounded Rectangle 57"/>
          <p:cNvSpPr/>
          <p:nvPr/>
        </p:nvSpPr>
        <p:spPr>
          <a:xfrm>
            <a:off x="5518340" y="5106194"/>
            <a:ext cx="26820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IV. </a:t>
            </a:r>
            <a:r>
              <a:rPr lang="en-US" sz="2000" dirty="0" smtClean="0">
                <a:solidFill>
                  <a:schemeClr val="accent6"/>
                </a:solidFill>
              </a:rPr>
              <a:t>Surrogate-assisted</a:t>
            </a:r>
            <a:r>
              <a:rPr lang="en-US" sz="2000" dirty="0" smtClean="0"/>
              <a:t> optimization</a:t>
            </a:r>
            <a:endParaRPr lang="en-SG" sz="2000" dirty="0"/>
          </a:p>
        </p:txBody>
      </p:sp>
      <p:cxnSp>
        <p:nvCxnSpPr>
          <p:cNvPr id="2055" name="Straight Arrow Connector 2054"/>
          <p:cNvCxnSpPr>
            <a:stCxn id="2068" idx="2"/>
            <a:endCxn id="2050" idx="0"/>
          </p:cNvCxnSpPr>
          <p:nvPr/>
        </p:nvCxnSpPr>
        <p:spPr>
          <a:xfrm>
            <a:off x="6859340" y="1677194"/>
            <a:ext cx="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8" name="TextBox 2067"/>
          <p:cNvSpPr txBox="1"/>
          <p:nvPr/>
        </p:nvSpPr>
        <p:spPr>
          <a:xfrm>
            <a:off x="5378806" y="1277084"/>
            <a:ext cx="2961067" cy="400110"/>
          </a:xfrm>
          <a:prstGeom prst="rect">
            <a:avLst/>
          </a:prstGeom>
          <a:noFill/>
        </p:spPr>
        <p:txBody>
          <a:bodyPr wrap="none" rtlCol="0">
            <a:spAutoFit/>
          </a:bodyPr>
          <a:lstStyle/>
          <a:p>
            <a:r>
              <a:rPr lang="en-US" sz="2000" dirty="0" smtClean="0"/>
              <a:t>Set of all decision variables</a:t>
            </a:r>
            <a:endParaRPr lang="en-SG" sz="2000" dirty="0"/>
          </a:p>
        </p:txBody>
      </p:sp>
      <p:sp>
        <p:nvSpPr>
          <p:cNvPr id="78" name="TextBox 77"/>
          <p:cNvSpPr txBox="1"/>
          <p:nvPr/>
        </p:nvSpPr>
        <p:spPr>
          <a:xfrm>
            <a:off x="8457406" y="2524829"/>
            <a:ext cx="1143000" cy="1200329"/>
          </a:xfrm>
          <a:prstGeom prst="rect">
            <a:avLst/>
          </a:prstGeom>
          <a:noFill/>
        </p:spPr>
        <p:txBody>
          <a:bodyPr wrap="square" rtlCol="0">
            <a:spAutoFit/>
          </a:bodyPr>
          <a:lstStyle/>
          <a:p>
            <a:r>
              <a:rPr lang="en-US" sz="1800" dirty="0" smtClean="0"/>
              <a:t>Reduced set of decision variables</a:t>
            </a:r>
            <a:endParaRPr lang="en-SG" sz="1800" dirty="0"/>
          </a:p>
        </p:txBody>
      </p:sp>
      <p:sp>
        <p:nvSpPr>
          <p:cNvPr id="62" name="TextBox 61"/>
          <p:cNvSpPr txBox="1"/>
          <p:nvPr/>
        </p:nvSpPr>
        <p:spPr>
          <a:xfrm>
            <a:off x="9703641" y="1254998"/>
            <a:ext cx="1927131" cy="400110"/>
          </a:xfrm>
          <a:prstGeom prst="rect">
            <a:avLst/>
          </a:prstGeom>
          <a:noFill/>
        </p:spPr>
        <p:txBody>
          <a:bodyPr wrap="none" rtlCol="0">
            <a:spAutoFit/>
          </a:bodyPr>
          <a:lstStyle/>
          <a:p>
            <a:r>
              <a:rPr lang="en-US" sz="2000" dirty="0" smtClean="0"/>
              <a:t>Robust solutions</a:t>
            </a:r>
            <a:endParaRPr lang="en-SG" sz="2000" dirty="0"/>
          </a:p>
        </p:txBody>
      </p:sp>
      <p:sp>
        <p:nvSpPr>
          <p:cNvPr id="87" name="TextBox 86"/>
          <p:cNvSpPr txBox="1"/>
          <p:nvPr/>
        </p:nvSpPr>
        <p:spPr>
          <a:xfrm>
            <a:off x="10667206" y="3582194"/>
            <a:ext cx="1390650" cy="1477328"/>
          </a:xfrm>
          <a:prstGeom prst="rect">
            <a:avLst/>
          </a:prstGeom>
          <a:noFill/>
        </p:spPr>
        <p:txBody>
          <a:bodyPr wrap="square" rtlCol="0">
            <a:spAutoFit/>
          </a:bodyPr>
          <a:lstStyle/>
          <a:p>
            <a:r>
              <a:rPr lang="en-US" sz="1800" dirty="0" smtClean="0"/>
              <a:t>Solutions’ performance </a:t>
            </a:r>
          </a:p>
          <a:p>
            <a:r>
              <a:rPr lang="en-US" sz="1800" dirty="0" smtClean="0"/>
              <a:t>under independent set</a:t>
            </a:r>
            <a:endParaRPr lang="en-SG" sz="1800" dirty="0"/>
          </a:p>
        </p:txBody>
      </p:sp>
      <p:sp>
        <p:nvSpPr>
          <p:cNvPr id="36" name="Rounded Rectangle 35"/>
          <p:cNvSpPr/>
          <p:nvPr/>
        </p:nvSpPr>
        <p:spPr>
          <a:xfrm>
            <a:off x="151606" y="2362994"/>
            <a:ext cx="4753916" cy="36576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solidFill>
                  <a:schemeClr val="tx1"/>
                </a:solidFill>
              </a:rPr>
              <a:t>I</a:t>
            </a:r>
            <a:r>
              <a:rPr lang="en-US" sz="2000" dirty="0" smtClean="0">
                <a:solidFill>
                  <a:schemeClr val="tx1"/>
                </a:solidFill>
              </a:rPr>
              <a:t>. Statistical analysis and </a:t>
            </a:r>
          </a:p>
          <a:p>
            <a:pPr algn="ctr"/>
            <a:r>
              <a:rPr lang="en-US" sz="2000" dirty="0" smtClean="0">
                <a:solidFill>
                  <a:schemeClr val="tx1"/>
                </a:solidFill>
              </a:rPr>
              <a:t>simulation of rainfall events</a:t>
            </a:r>
            <a:endParaRPr lang="en-SG" sz="2000" dirty="0">
              <a:solidFill>
                <a:schemeClr val="tx1"/>
              </a:solidFill>
            </a:endParaRPr>
          </a:p>
        </p:txBody>
      </p:sp>
      <p:sp>
        <p:nvSpPr>
          <p:cNvPr id="37" name="TextBox 36"/>
          <p:cNvSpPr txBox="1"/>
          <p:nvPr/>
        </p:nvSpPr>
        <p:spPr>
          <a:xfrm>
            <a:off x="1824082" y="1277084"/>
            <a:ext cx="1423788" cy="400110"/>
          </a:xfrm>
          <a:prstGeom prst="rect">
            <a:avLst/>
          </a:prstGeom>
          <a:noFill/>
        </p:spPr>
        <p:txBody>
          <a:bodyPr wrap="none" rtlCol="0">
            <a:spAutoFit/>
          </a:bodyPr>
          <a:lstStyle/>
          <a:p>
            <a:r>
              <a:rPr lang="en-US" sz="2000" dirty="0" smtClean="0"/>
              <a:t>Rainfall data</a:t>
            </a:r>
            <a:endParaRPr lang="en-SG" sz="2000" dirty="0"/>
          </a:p>
        </p:txBody>
      </p:sp>
      <p:cxnSp>
        <p:nvCxnSpPr>
          <p:cNvPr id="38" name="Straight Arrow Connector 37"/>
          <p:cNvCxnSpPr>
            <a:stCxn id="37" idx="2"/>
            <a:endCxn id="36" idx="0"/>
          </p:cNvCxnSpPr>
          <p:nvPr/>
        </p:nvCxnSpPr>
        <p:spPr>
          <a:xfrm flipH="1">
            <a:off x="2528564" y="1677194"/>
            <a:ext cx="74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51448" y="3353594"/>
            <a:ext cx="21600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joint distribution of  rainfall intensity and duration using copula</a:t>
            </a:r>
            <a:endParaRPr lang="en-SG" sz="1600" dirty="0"/>
          </a:p>
        </p:txBody>
      </p:sp>
      <p:sp>
        <p:nvSpPr>
          <p:cNvPr id="40" name="Rectangle 39"/>
          <p:cNvSpPr/>
          <p:nvPr/>
        </p:nvSpPr>
        <p:spPr>
          <a:xfrm>
            <a:off x="2666206" y="3353594"/>
            <a:ext cx="2159021"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storm profile by Huff’s method </a:t>
            </a:r>
            <a:endParaRPr lang="en-SG" sz="1600" dirty="0"/>
          </a:p>
        </p:txBody>
      </p:sp>
      <p:sp>
        <p:nvSpPr>
          <p:cNvPr id="41" name="Rectangle 40"/>
          <p:cNvSpPr/>
          <p:nvPr/>
        </p:nvSpPr>
        <p:spPr>
          <a:xfrm>
            <a:off x="1234221" y="5201444"/>
            <a:ext cx="2603510" cy="723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dirty="0" smtClean="0"/>
              <a:t>Selection of rainfall events</a:t>
            </a:r>
            <a:endParaRPr lang="en-SG" sz="1800" dirty="0"/>
          </a:p>
        </p:txBody>
      </p:sp>
      <p:sp>
        <p:nvSpPr>
          <p:cNvPr id="43" name="TextBox 42"/>
          <p:cNvSpPr txBox="1"/>
          <p:nvPr/>
        </p:nvSpPr>
        <p:spPr>
          <a:xfrm>
            <a:off x="2513806" y="1655108"/>
            <a:ext cx="2819400" cy="646331"/>
          </a:xfrm>
          <a:prstGeom prst="rect">
            <a:avLst/>
          </a:prstGeom>
          <a:noFill/>
        </p:spPr>
        <p:txBody>
          <a:bodyPr wrap="square" rtlCol="0">
            <a:spAutoFit/>
          </a:bodyPr>
          <a:lstStyle/>
          <a:p>
            <a:r>
              <a:rPr lang="en-US" sz="1800" dirty="0" smtClean="0"/>
              <a:t>Rainfall events obtained from 10 years rainfall series</a:t>
            </a:r>
            <a:endParaRPr lang="en-SG" sz="1800" dirty="0"/>
          </a:p>
        </p:txBody>
      </p:sp>
      <p:cxnSp>
        <p:nvCxnSpPr>
          <p:cNvPr id="47" name="Elbow Connector 46"/>
          <p:cNvCxnSpPr>
            <a:stCxn id="39" idx="2"/>
            <a:endCxn id="41" idx="0"/>
          </p:cNvCxnSpPr>
          <p:nvPr/>
        </p:nvCxnSpPr>
        <p:spPr>
          <a:xfrm rot="16200000" flipH="1">
            <a:off x="1581287" y="4246755"/>
            <a:ext cx="704850" cy="12045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0" idx="2"/>
            <a:endCxn id="41" idx="0"/>
          </p:cNvCxnSpPr>
          <p:nvPr/>
        </p:nvCxnSpPr>
        <p:spPr>
          <a:xfrm rot="5400000">
            <a:off x="2788422" y="4244149"/>
            <a:ext cx="704850" cy="12097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142206" y="4584462"/>
            <a:ext cx="2844808" cy="338554"/>
          </a:xfrm>
          <a:prstGeom prst="rect">
            <a:avLst/>
          </a:prstGeom>
          <a:noFill/>
        </p:spPr>
        <p:txBody>
          <a:bodyPr wrap="square" rtlCol="0">
            <a:spAutoFit/>
          </a:bodyPr>
          <a:lstStyle/>
          <a:p>
            <a:pPr algn="ctr"/>
            <a:r>
              <a:rPr lang="en-US" sz="1600" dirty="0" smtClean="0"/>
              <a:t>Likelihood of rainfall events</a:t>
            </a:r>
            <a:endParaRPr lang="en-SG" sz="1600" dirty="0"/>
          </a:p>
        </p:txBody>
      </p:sp>
      <p:cxnSp>
        <p:nvCxnSpPr>
          <p:cNvPr id="9" name="Elbow Connector 8"/>
          <p:cNvCxnSpPr>
            <a:stCxn id="41" idx="3"/>
            <a:endCxn id="2050" idx="1"/>
          </p:cNvCxnSpPr>
          <p:nvPr/>
        </p:nvCxnSpPr>
        <p:spPr>
          <a:xfrm flipV="1">
            <a:off x="3837731" y="2439194"/>
            <a:ext cx="1680610" cy="3124200"/>
          </a:xfrm>
          <a:prstGeom prst="bentConnector3">
            <a:avLst>
              <a:gd name="adj1" fmla="val 763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1" idx="3"/>
            <a:endCxn id="58" idx="1"/>
          </p:cNvCxnSpPr>
          <p:nvPr/>
        </p:nvCxnSpPr>
        <p:spPr>
          <a:xfrm>
            <a:off x="3837731" y="5563394"/>
            <a:ext cx="168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09206" y="4725194"/>
            <a:ext cx="1558980" cy="923330"/>
          </a:xfrm>
          <a:prstGeom prst="rect">
            <a:avLst/>
          </a:prstGeom>
          <a:noFill/>
        </p:spPr>
        <p:txBody>
          <a:bodyPr wrap="square" rtlCol="0">
            <a:spAutoFit/>
          </a:bodyPr>
          <a:lstStyle/>
          <a:p>
            <a:r>
              <a:rPr lang="en-US" sz="1800" dirty="0" smtClean="0"/>
              <a:t>Set of stochastic rainfall events</a:t>
            </a:r>
            <a:endParaRPr lang="en-SG" sz="1800" dirty="0"/>
          </a:p>
        </p:txBody>
      </p:sp>
      <p:sp>
        <p:nvSpPr>
          <p:cNvPr id="75" name="Rectangle 74"/>
          <p:cNvSpPr/>
          <p:nvPr/>
        </p:nvSpPr>
        <p:spPr>
          <a:xfrm>
            <a:off x="9443207" y="5148585"/>
            <a:ext cx="2448000" cy="8296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dirty="0" smtClean="0"/>
              <a:t>Simulation under independent set of stochastic rainfall events</a:t>
            </a:r>
            <a:endParaRPr lang="en-SG" sz="1800" dirty="0"/>
          </a:p>
        </p:txBody>
      </p:sp>
      <p:cxnSp>
        <p:nvCxnSpPr>
          <p:cNvPr id="2051" name="Straight Arrow Connector 2050"/>
          <p:cNvCxnSpPr>
            <a:stCxn id="75" idx="0"/>
            <a:endCxn id="59" idx="2"/>
          </p:cNvCxnSpPr>
          <p:nvPr/>
        </p:nvCxnSpPr>
        <p:spPr>
          <a:xfrm flipH="1" flipV="1">
            <a:off x="10667206" y="3505994"/>
            <a:ext cx="1" cy="1642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8" idx="3"/>
            <a:endCxn id="75" idx="1"/>
          </p:cNvCxnSpPr>
          <p:nvPr/>
        </p:nvCxnSpPr>
        <p:spPr>
          <a:xfrm>
            <a:off x="8200340" y="5563394"/>
            <a:ext cx="12428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000333" y="4801394"/>
            <a:ext cx="1600073" cy="646331"/>
          </a:xfrm>
          <a:prstGeom prst="rect">
            <a:avLst/>
          </a:prstGeom>
          <a:noFill/>
        </p:spPr>
        <p:txBody>
          <a:bodyPr wrap="square" rtlCol="0">
            <a:spAutoFit/>
          </a:bodyPr>
          <a:lstStyle/>
          <a:p>
            <a:pPr algn="ctr"/>
            <a:r>
              <a:rPr lang="en-US" sz="1800" dirty="0" smtClean="0"/>
              <a:t>Pareto-efficient solutions</a:t>
            </a:r>
            <a:endParaRPr lang="en-SG" sz="1800" dirty="0"/>
          </a:p>
        </p:txBody>
      </p:sp>
      <p:cxnSp>
        <p:nvCxnSpPr>
          <p:cNvPr id="50" name="Elbow Connector 49"/>
          <p:cNvCxnSpPr>
            <a:stCxn id="41" idx="2"/>
            <a:endCxn id="75" idx="2"/>
          </p:cNvCxnSpPr>
          <p:nvPr/>
        </p:nvCxnSpPr>
        <p:spPr>
          <a:xfrm rot="16200000" flipH="1">
            <a:off x="6575162" y="1886157"/>
            <a:ext cx="52858" cy="8131231"/>
          </a:xfrm>
          <a:prstGeom prst="bentConnector3">
            <a:avLst>
              <a:gd name="adj1" fmla="val 1082907"/>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555850" y="6184662"/>
            <a:ext cx="4911781" cy="369332"/>
          </a:xfrm>
          <a:prstGeom prst="rect">
            <a:avLst/>
          </a:prstGeom>
          <a:noFill/>
        </p:spPr>
        <p:txBody>
          <a:bodyPr wrap="square" rtlCol="0">
            <a:spAutoFit/>
          </a:bodyPr>
          <a:lstStyle/>
          <a:p>
            <a:r>
              <a:rPr lang="en-US" sz="1800" dirty="0" smtClean="0"/>
              <a:t>Independent set of stochastic rainfall events</a:t>
            </a:r>
            <a:endParaRPr lang="en-SG" sz="1800" dirty="0"/>
          </a:p>
        </p:txBody>
      </p:sp>
      <p:sp>
        <p:nvSpPr>
          <p:cNvPr id="34" name="Rounded Rectangle 33"/>
          <p:cNvSpPr/>
          <p:nvPr/>
        </p:nvSpPr>
        <p:spPr>
          <a:xfrm>
            <a:off x="5518341" y="3353594"/>
            <a:ext cx="2682000" cy="914400"/>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III. </a:t>
            </a:r>
            <a:r>
              <a:rPr lang="en-US" sz="2000" dirty="0" smtClean="0">
                <a:solidFill>
                  <a:schemeClr val="accent6"/>
                </a:solidFill>
              </a:rPr>
              <a:t>Design of emulators</a:t>
            </a:r>
            <a:endParaRPr lang="en-SG" sz="2000" dirty="0"/>
          </a:p>
        </p:txBody>
      </p:sp>
      <p:cxnSp>
        <p:nvCxnSpPr>
          <p:cNvPr id="42" name="Straight Arrow Connector 41"/>
          <p:cNvCxnSpPr>
            <a:stCxn id="34" idx="2"/>
            <a:endCxn id="58" idx="0"/>
          </p:cNvCxnSpPr>
          <p:nvPr/>
        </p:nvCxnSpPr>
        <p:spPr>
          <a:xfrm flipH="1">
            <a:off x="6859340" y="4267994"/>
            <a:ext cx="1"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122800" y="3810794"/>
            <a:ext cx="39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866606" y="4420394"/>
            <a:ext cx="1524000" cy="369332"/>
          </a:xfrm>
          <a:prstGeom prst="rect">
            <a:avLst/>
          </a:prstGeom>
          <a:noFill/>
        </p:spPr>
        <p:txBody>
          <a:bodyPr wrap="square" rtlCol="0">
            <a:spAutoFit/>
          </a:bodyPr>
          <a:lstStyle/>
          <a:p>
            <a:r>
              <a:rPr lang="en-US" sz="1800" dirty="0" smtClean="0"/>
              <a:t>Emulator</a:t>
            </a:r>
            <a:endParaRPr lang="en-SG" sz="1800" dirty="0"/>
          </a:p>
        </p:txBody>
      </p:sp>
      <p:cxnSp>
        <p:nvCxnSpPr>
          <p:cNvPr id="24" name="Elbow Connector 23"/>
          <p:cNvCxnSpPr>
            <a:stCxn id="2050" idx="3"/>
            <a:endCxn id="34" idx="3"/>
          </p:cNvCxnSpPr>
          <p:nvPr/>
        </p:nvCxnSpPr>
        <p:spPr>
          <a:xfrm>
            <a:off x="8200341" y="2439194"/>
            <a:ext cx="12700" cy="13716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050" idx="3"/>
          </p:cNvCxnSpPr>
          <p:nvPr/>
        </p:nvCxnSpPr>
        <p:spPr>
          <a:xfrm flipH="1">
            <a:off x="7511164" y="2439194"/>
            <a:ext cx="689177" cy="2620370"/>
          </a:xfrm>
          <a:prstGeom prst="bentConnector4">
            <a:avLst>
              <a:gd name="adj1" fmla="val -33170"/>
              <a:gd name="adj2" fmla="val 7617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080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9"/>
                                        </p:tgtEl>
                                        <p:attrNameLst>
                                          <p:attrName>style.opacity</p:attrName>
                                        </p:attrNameLst>
                                      </p:cBhvr>
                                      <p:to>
                                        <p:strVal val="0.25"/>
                                      </p:to>
                                    </p:set>
                                    <p:animEffect filter="image" prLst="opacity: 0.25">
                                      <p:cBhvr rctx="IE">
                                        <p:cTn id="7" dur="indefinite"/>
                                        <p:tgtEl>
                                          <p:spTgt spid="59"/>
                                        </p:tgtEl>
                                      </p:cBhvr>
                                    </p:animEffect>
                                  </p:childTnLst>
                                </p:cTn>
                              </p:par>
                              <p:par>
                                <p:cTn id="8" presetID="9" presetClass="emph" presetSubtype="0" nodeType="withEffect">
                                  <p:stCondLst>
                                    <p:cond delay="0"/>
                                  </p:stCondLst>
                                  <p:childTnLst>
                                    <p:set>
                                      <p:cBhvr rctx="PPT">
                                        <p:cTn id="9" dur="indefinite"/>
                                        <p:tgtEl>
                                          <p:spTgt spid="2060"/>
                                        </p:tgtEl>
                                        <p:attrNameLst>
                                          <p:attrName>style.opacity</p:attrName>
                                        </p:attrNameLst>
                                      </p:cBhvr>
                                      <p:to>
                                        <p:strVal val="0.25"/>
                                      </p:to>
                                    </p:set>
                                    <p:animEffect filter="image" prLst="opacity: 0.25">
                                      <p:cBhvr rctx="IE">
                                        <p:cTn id="10" dur="indefinite"/>
                                        <p:tgtEl>
                                          <p:spTgt spid="2060"/>
                                        </p:tgtEl>
                                      </p:cBhvr>
                                    </p:animEffect>
                                  </p:childTnLst>
                                </p:cTn>
                              </p:par>
                              <p:par>
                                <p:cTn id="11" presetID="9" presetClass="emph" presetSubtype="0" grpId="0" nodeType="withEffect">
                                  <p:stCondLst>
                                    <p:cond delay="0"/>
                                  </p:stCondLst>
                                  <p:childTnLst>
                                    <p:set>
                                      <p:cBhvr rctx="PPT">
                                        <p:cTn id="12" dur="indefinite"/>
                                        <p:tgtEl>
                                          <p:spTgt spid="2050"/>
                                        </p:tgtEl>
                                        <p:attrNameLst>
                                          <p:attrName>style.opacity</p:attrName>
                                        </p:attrNameLst>
                                      </p:cBhvr>
                                      <p:to>
                                        <p:strVal val="0.25"/>
                                      </p:to>
                                    </p:set>
                                    <p:animEffect filter="image" prLst="opacity: 0.25">
                                      <p:cBhvr rctx="IE">
                                        <p:cTn id="13" dur="indefinite"/>
                                        <p:tgtEl>
                                          <p:spTgt spid="2050"/>
                                        </p:tgtEl>
                                      </p:cBhvr>
                                    </p:animEffect>
                                  </p:childTnLst>
                                </p:cTn>
                              </p:par>
                              <p:par>
                                <p:cTn id="14" presetID="9" presetClass="emph" presetSubtype="0" nodeType="withEffect">
                                  <p:stCondLst>
                                    <p:cond delay="0"/>
                                  </p:stCondLst>
                                  <p:childTnLst>
                                    <p:set>
                                      <p:cBhvr rctx="PPT">
                                        <p:cTn id="15" dur="indefinite"/>
                                        <p:tgtEl>
                                          <p:spTgt spid="2055"/>
                                        </p:tgtEl>
                                        <p:attrNameLst>
                                          <p:attrName>style.opacity</p:attrName>
                                        </p:attrNameLst>
                                      </p:cBhvr>
                                      <p:to>
                                        <p:strVal val="0.25"/>
                                      </p:to>
                                    </p:set>
                                    <p:animEffect filter="image" prLst="opacity: 0.25">
                                      <p:cBhvr rctx="IE">
                                        <p:cTn id="16" dur="indefinite"/>
                                        <p:tgtEl>
                                          <p:spTgt spid="2055"/>
                                        </p:tgtEl>
                                      </p:cBhvr>
                                    </p:animEffect>
                                  </p:childTnLst>
                                </p:cTn>
                              </p:par>
                              <p:par>
                                <p:cTn id="17" presetID="9" presetClass="emph" presetSubtype="0" grpId="0" nodeType="withEffect">
                                  <p:stCondLst>
                                    <p:cond delay="0"/>
                                  </p:stCondLst>
                                  <p:childTnLst>
                                    <p:set>
                                      <p:cBhvr rctx="PPT">
                                        <p:cTn id="18" dur="indefinite"/>
                                        <p:tgtEl>
                                          <p:spTgt spid="2068"/>
                                        </p:tgtEl>
                                        <p:attrNameLst>
                                          <p:attrName>style.opacity</p:attrName>
                                        </p:attrNameLst>
                                      </p:cBhvr>
                                      <p:to>
                                        <p:strVal val="0.25"/>
                                      </p:to>
                                    </p:set>
                                    <p:animEffect filter="image" prLst="opacity: 0.25">
                                      <p:cBhvr rctx="IE">
                                        <p:cTn id="19" dur="indefinite"/>
                                        <p:tgtEl>
                                          <p:spTgt spid="2068"/>
                                        </p:tgtEl>
                                      </p:cBhvr>
                                    </p:animEffect>
                                  </p:childTnLst>
                                </p:cTn>
                              </p:par>
                              <p:par>
                                <p:cTn id="20" presetID="9" presetClass="emph" presetSubtype="0" grpId="0" nodeType="withEffect">
                                  <p:stCondLst>
                                    <p:cond delay="0"/>
                                  </p:stCondLst>
                                  <p:childTnLst>
                                    <p:set>
                                      <p:cBhvr rctx="PPT">
                                        <p:cTn id="21" dur="indefinite"/>
                                        <p:tgtEl>
                                          <p:spTgt spid="62"/>
                                        </p:tgtEl>
                                        <p:attrNameLst>
                                          <p:attrName>style.opacity</p:attrName>
                                        </p:attrNameLst>
                                      </p:cBhvr>
                                      <p:to>
                                        <p:strVal val="0.25"/>
                                      </p:to>
                                    </p:set>
                                    <p:animEffect filter="image" prLst="opacity: 0.25">
                                      <p:cBhvr rctx="IE">
                                        <p:cTn id="22" dur="indefinite"/>
                                        <p:tgtEl>
                                          <p:spTgt spid="62"/>
                                        </p:tgtEl>
                                      </p:cBhvr>
                                    </p:animEffect>
                                  </p:childTnLst>
                                </p:cTn>
                              </p:par>
                              <p:par>
                                <p:cTn id="23" presetID="9" presetClass="emph" presetSubtype="0" grpId="0" nodeType="withEffect">
                                  <p:stCondLst>
                                    <p:cond delay="0"/>
                                  </p:stCondLst>
                                  <p:childTnLst>
                                    <p:set>
                                      <p:cBhvr rctx="PPT">
                                        <p:cTn id="24" dur="indefinite"/>
                                        <p:tgtEl>
                                          <p:spTgt spid="87"/>
                                        </p:tgtEl>
                                        <p:attrNameLst>
                                          <p:attrName>style.opacity</p:attrName>
                                        </p:attrNameLst>
                                      </p:cBhvr>
                                      <p:to>
                                        <p:strVal val="0.25"/>
                                      </p:to>
                                    </p:set>
                                    <p:animEffect filter="image" prLst="opacity: 0.25">
                                      <p:cBhvr rctx="IE">
                                        <p:cTn id="25" dur="indefinite"/>
                                        <p:tgtEl>
                                          <p:spTgt spid="87"/>
                                        </p:tgtEl>
                                      </p:cBhvr>
                                    </p:animEffect>
                                  </p:childTnLst>
                                </p:cTn>
                              </p:par>
                              <p:par>
                                <p:cTn id="26" presetID="9" presetClass="emph" presetSubtype="0" grpId="0" nodeType="withEffect">
                                  <p:stCondLst>
                                    <p:cond delay="0"/>
                                  </p:stCondLst>
                                  <p:childTnLst>
                                    <p:set>
                                      <p:cBhvr rctx="PPT">
                                        <p:cTn id="27" dur="indefinite"/>
                                        <p:tgtEl>
                                          <p:spTgt spid="36"/>
                                        </p:tgtEl>
                                        <p:attrNameLst>
                                          <p:attrName>style.opacity</p:attrName>
                                        </p:attrNameLst>
                                      </p:cBhvr>
                                      <p:to>
                                        <p:strVal val="0.25"/>
                                      </p:to>
                                    </p:set>
                                    <p:animEffect filter="image" prLst="opacity: 0.25">
                                      <p:cBhvr rctx="IE">
                                        <p:cTn id="28" dur="indefinite"/>
                                        <p:tgtEl>
                                          <p:spTgt spid="36"/>
                                        </p:tgtEl>
                                      </p:cBhvr>
                                    </p:animEffect>
                                  </p:childTnLst>
                                </p:cTn>
                              </p:par>
                              <p:par>
                                <p:cTn id="29" presetID="9" presetClass="emph" presetSubtype="0" grpId="0" nodeType="withEffect">
                                  <p:stCondLst>
                                    <p:cond delay="0"/>
                                  </p:stCondLst>
                                  <p:childTnLst>
                                    <p:set>
                                      <p:cBhvr rctx="PPT">
                                        <p:cTn id="30" dur="indefinite"/>
                                        <p:tgtEl>
                                          <p:spTgt spid="37"/>
                                        </p:tgtEl>
                                        <p:attrNameLst>
                                          <p:attrName>style.opacity</p:attrName>
                                        </p:attrNameLst>
                                      </p:cBhvr>
                                      <p:to>
                                        <p:strVal val="0.25"/>
                                      </p:to>
                                    </p:set>
                                    <p:animEffect filter="image" prLst="opacity: 0.25">
                                      <p:cBhvr rctx="IE">
                                        <p:cTn id="31" dur="indefinite"/>
                                        <p:tgtEl>
                                          <p:spTgt spid="37"/>
                                        </p:tgtEl>
                                      </p:cBhvr>
                                    </p:animEffect>
                                  </p:childTnLst>
                                </p:cTn>
                              </p:par>
                              <p:par>
                                <p:cTn id="32" presetID="9" presetClass="emph" presetSubtype="0" nodeType="withEffect">
                                  <p:stCondLst>
                                    <p:cond delay="0"/>
                                  </p:stCondLst>
                                  <p:childTnLst>
                                    <p:set>
                                      <p:cBhvr rctx="PPT">
                                        <p:cTn id="33" dur="indefinite"/>
                                        <p:tgtEl>
                                          <p:spTgt spid="38"/>
                                        </p:tgtEl>
                                        <p:attrNameLst>
                                          <p:attrName>style.opacity</p:attrName>
                                        </p:attrNameLst>
                                      </p:cBhvr>
                                      <p:to>
                                        <p:strVal val="0.25"/>
                                      </p:to>
                                    </p:set>
                                    <p:animEffect filter="image" prLst="opacity: 0.25">
                                      <p:cBhvr rctx="IE">
                                        <p:cTn id="34" dur="indefinite"/>
                                        <p:tgtEl>
                                          <p:spTgt spid="38"/>
                                        </p:tgtEl>
                                      </p:cBhvr>
                                    </p:animEffect>
                                  </p:childTnLst>
                                </p:cTn>
                              </p:par>
                              <p:par>
                                <p:cTn id="35" presetID="9" presetClass="emph" presetSubtype="0" grpId="0" nodeType="withEffect">
                                  <p:stCondLst>
                                    <p:cond delay="0"/>
                                  </p:stCondLst>
                                  <p:childTnLst>
                                    <p:set>
                                      <p:cBhvr rctx="PPT">
                                        <p:cTn id="36" dur="indefinite"/>
                                        <p:tgtEl>
                                          <p:spTgt spid="39"/>
                                        </p:tgtEl>
                                        <p:attrNameLst>
                                          <p:attrName>style.opacity</p:attrName>
                                        </p:attrNameLst>
                                      </p:cBhvr>
                                      <p:to>
                                        <p:strVal val="0.25"/>
                                      </p:to>
                                    </p:set>
                                    <p:animEffect filter="image" prLst="opacity: 0.25">
                                      <p:cBhvr rctx="IE">
                                        <p:cTn id="37" dur="indefinite"/>
                                        <p:tgtEl>
                                          <p:spTgt spid="39"/>
                                        </p:tgtEl>
                                      </p:cBhvr>
                                    </p:animEffect>
                                  </p:childTnLst>
                                </p:cTn>
                              </p:par>
                              <p:par>
                                <p:cTn id="38" presetID="9" presetClass="emph" presetSubtype="0" grpId="0" nodeType="withEffect">
                                  <p:stCondLst>
                                    <p:cond delay="0"/>
                                  </p:stCondLst>
                                  <p:childTnLst>
                                    <p:set>
                                      <p:cBhvr rctx="PPT">
                                        <p:cTn id="39" dur="indefinite"/>
                                        <p:tgtEl>
                                          <p:spTgt spid="40"/>
                                        </p:tgtEl>
                                        <p:attrNameLst>
                                          <p:attrName>style.opacity</p:attrName>
                                        </p:attrNameLst>
                                      </p:cBhvr>
                                      <p:to>
                                        <p:strVal val="0.25"/>
                                      </p:to>
                                    </p:set>
                                    <p:animEffect filter="image" prLst="opacity: 0.25">
                                      <p:cBhvr rctx="IE">
                                        <p:cTn id="40" dur="indefinite"/>
                                        <p:tgtEl>
                                          <p:spTgt spid="40"/>
                                        </p:tgtEl>
                                      </p:cBhvr>
                                    </p:animEffect>
                                  </p:childTnLst>
                                </p:cTn>
                              </p:par>
                              <p:par>
                                <p:cTn id="41" presetID="9" presetClass="emph" presetSubtype="0" grpId="0" nodeType="withEffect">
                                  <p:stCondLst>
                                    <p:cond delay="0"/>
                                  </p:stCondLst>
                                  <p:childTnLst>
                                    <p:set>
                                      <p:cBhvr rctx="PPT">
                                        <p:cTn id="42" dur="indefinite"/>
                                        <p:tgtEl>
                                          <p:spTgt spid="41"/>
                                        </p:tgtEl>
                                        <p:attrNameLst>
                                          <p:attrName>style.opacity</p:attrName>
                                        </p:attrNameLst>
                                      </p:cBhvr>
                                      <p:to>
                                        <p:strVal val="0.25"/>
                                      </p:to>
                                    </p:set>
                                    <p:animEffect filter="image" prLst="opacity: 0.25">
                                      <p:cBhvr rctx="IE">
                                        <p:cTn id="43" dur="indefinite"/>
                                        <p:tgtEl>
                                          <p:spTgt spid="41"/>
                                        </p:tgtEl>
                                      </p:cBhvr>
                                    </p:animEffect>
                                  </p:childTnLst>
                                </p:cTn>
                              </p:par>
                              <p:par>
                                <p:cTn id="44" presetID="9" presetClass="emph" presetSubtype="0" grpId="0" nodeType="withEffect">
                                  <p:stCondLst>
                                    <p:cond delay="0"/>
                                  </p:stCondLst>
                                  <p:childTnLst>
                                    <p:set>
                                      <p:cBhvr rctx="PPT">
                                        <p:cTn id="45" dur="indefinite"/>
                                        <p:tgtEl>
                                          <p:spTgt spid="43"/>
                                        </p:tgtEl>
                                        <p:attrNameLst>
                                          <p:attrName>style.opacity</p:attrName>
                                        </p:attrNameLst>
                                      </p:cBhvr>
                                      <p:to>
                                        <p:strVal val="0.25"/>
                                      </p:to>
                                    </p:set>
                                    <p:animEffect filter="image" prLst="opacity: 0.25">
                                      <p:cBhvr rctx="IE">
                                        <p:cTn id="46" dur="indefinite"/>
                                        <p:tgtEl>
                                          <p:spTgt spid="43"/>
                                        </p:tgtEl>
                                      </p:cBhvr>
                                    </p:animEffect>
                                  </p:childTnLst>
                                </p:cTn>
                              </p:par>
                              <p:par>
                                <p:cTn id="47" presetID="9" presetClass="emph" presetSubtype="0" nodeType="withEffect">
                                  <p:stCondLst>
                                    <p:cond delay="0"/>
                                  </p:stCondLst>
                                  <p:childTnLst>
                                    <p:set>
                                      <p:cBhvr rctx="PPT">
                                        <p:cTn id="48" dur="indefinite"/>
                                        <p:tgtEl>
                                          <p:spTgt spid="47"/>
                                        </p:tgtEl>
                                        <p:attrNameLst>
                                          <p:attrName>style.opacity</p:attrName>
                                        </p:attrNameLst>
                                      </p:cBhvr>
                                      <p:to>
                                        <p:strVal val="0.25"/>
                                      </p:to>
                                    </p:set>
                                    <p:animEffect filter="image" prLst="opacity: 0.25">
                                      <p:cBhvr rctx="IE">
                                        <p:cTn id="49" dur="indefinite"/>
                                        <p:tgtEl>
                                          <p:spTgt spid="47"/>
                                        </p:tgtEl>
                                      </p:cBhvr>
                                    </p:animEffect>
                                  </p:childTnLst>
                                </p:cTn>
                              </p:par>
                              <p:par>
                                <p:cTn id="50" presetID="9" presetClass="emph" presetSubtype="0" nodeType="withEffect">
                                  <p:stCondLst>
                                    <p:cond delay="0"/>
                                  </p:stCondLst>
                                  <p:childTnLst>
                                    <p:set>
                                      <p:cBhvr rctx="PPT">
                                        <p:cTn id="51" dur="indefinite"/>
                                        <p:tgtEl>
                                          <p:spTgt spid="48"/>
                                        </p:tgtEl>
                                        <p:attrNameLst>
                                          <p:attrName>style.opacity</p:attrName>
                                        </p:attrNameLst>
                                      </p:cBhvr>
                                      <p:to>
                                        <p:strVal val="0.25"/>
                                      </p:to>
                                    </p:set>
                                    <p:animEffect filter="image" prLst="opacity: 0.25">
                                      <p:cBhvr rctx="IE">
                                        <p:cTn id="52" dur="indefinite"/>
                                        <p:tgtEl>
                                          <p:spTgt spid="48"/>
                                        </p:tgtEl>
                                      </p:cBhvr>
                                    </p:animEffect>
                                  </p:childTnLst>
                                </p:cTn>
                              </p:par>
                              <p:par>
                                <p:cTn id="53" presetID="9" presetClass="emph" presetSubtype="0" grpId="0" nodeType="withEffect">
                                  <p:stCondLst>
                                    <p:cond delay="0"/>
                                  </p:stCondLst>
                                  <p:childTnLst>
                                    <p:set>
                                      <p:cBhvr rctx="PPT">
                                        <p:cTn id="54" dur="indefinite"/>
                                        <p:tgtEl>
                                          <p:spTgt spid="49"/>
                                        </p:tgtEl>
                                        <p:attrNameLst>
                                          <p:attrName>style.opacity</p:attrName>
                                        </p:attrNameLst>
                                      </p:cBhvr>
                                      <p:to>
                                        <p:strVal val="0.25"/>
                                      </p:to>
                                    </p:set>
                                    <p:animEffect filter="image" prLst="opacity: 0.25">
                                      <p:cBhvr rctx="IE">
                                        <p:cTn id="55" dur="indefinite"/>
                                        <p:tgtEl>
                                          <p:spTgt spid="49"/>
                                        </p:tgtEl>
                                      </p:cBhvr>
                                    </p:animEffect>
                                  </p:childTnLst>
                                </p:cTn>
                              </p:par>
                              <p:par>
                                <p:cTn id="56" presetID="9" presetClass="emph" presetSubtype="0" nodeType="withEffect">
                                  <p:stCondLst>
                                    <p:cond delay="0"/>
                                  </p:stCondLst>
                                  <p:childTnLst>
                                    <p:set>
                                      <p:cBhvr rctx="PPT">
                                        <p:cTn id="57" dur="indefinite"/>
                                        <p:tgtEl>
                                          <p:spTgt spid="9"/>
                                        </p:tgtEl>
                                        <p:attrNameLst>
                                          <p:attrName>style.opacity</p:attrName>
                                        </p:attrNameLst>
                                      </p:cBhvr>
                                      <p:to>
                                        <p:strVal val="0.25"/>
                                      </p:to>
                                    </p:set>
                                    <p:animEffect filter="image" prLst="opacity: 0.25">
                                      <p:cBhvr rctx="IE">
                                        <p:cTn id="58" dur="indefinite"/>
                                        <p:tgtEl>
                                          <p:spTgt spid="9"/>
                                        </p:tgtEl>
                                      </p:cBhvr>
                                    </p:animEffect>
                                  </p:childTnLst>
                                </p:cTn>
                              </p:par>
                              <p:par>
                                <p:cTn id="59" presetID="9" presetClass="emph" presetSubtype="0" grpId="0" nodeType="withEffect">
                                  <p:stCondLst>
                                    <p:cond delay="0"/>
                                  </p:stCondLst>
                                  <p:childTnLst>
                                    <p:set>
                                      <p:cBhvr rctx="PPT">
                                        <p:cTn id="60" dur="indefinite"/>
                                        <p:tgtEl>
                                          <p:spTgt spid="75"/>
                                        </p:tgtEl>
                                        <p:attrNameLst>
                                          <p:attrName>style.opacity</p:attrName>
                                        </p:attrNameLst>
                                      </p:cBhvr>
                                      <p:to>
                                        <p:strVal val="0.25"/>
                                      </p:to>
                                    </p:set>
                                    <p:animEffect filter="image" prLst="opacity: 0.25">
                                      <p:cBhvr rctx="IE">
                                        <p:cTn id="61" dur="indefinite"/>
                                        <p:tgtEl>
                                          <p:spTgt spid="75"/>
                                        </p:tgtEl>
                                      </p:cBhvr>
                                    </p:animEffect>
                                  </p:childTnLst>
                                </p:cTn>
                              </p:par>
                              <p:par>
                                <p:cTn id="62" presetID="9" presetClass="emph" presetSubtype="0" nodeType="withEffect">
                                  <p:stCondLst>
                                    <p:cond delay="0"/>
                                  </p:stCondLst>
                                  <p:childTnLst>
                                    <p:set>
                                      <p:cBhvr rctx="PPT">
                                        <p:cTn id="63" dur="indefinite"/>
                                        <p:tgtEl>
                                          <p:spTgt spid="2051"/>
                                        </p:tgtEl>
                                        <p:attrNameLst>
                                          <p:attrName>style.opacity</p:attrName>
                                        </p:attrNameLst>
                                      </p:cBhvr>
                                      <p:to>
                                        <p:strVal val="0.25"/>
                                      </p:to>
                                    </p:set>
                                    <p:animEffect filter="image" prLst="opacity: 0.25">
                                      <p:cBhvr rctx="IE">
                                        <p:cTn id="64" dur="indefinite"/>
                                        <p:tgtEl>
                                          <p:spTgt spid="2051"/>
                                        </p:tgtEl>
                                      </p:cBhvr>
                                    </p:animEffect>
                                  </p:childTnLst>
                                </p:cTn>
                              </p:par>
                              <p:par>
                                <p:cTn id="65" presetID="9" presetClass="emph" presetSubtype="0" nodeType="withEffect">
                                  <p:stCondLst>
                                    <p:cond delay="0"/>
                                  </p:stCondLst>
                                  <p:childTnLst>
                                    <p:set>
                                      <p:cBhvr rctx="PPT">
                                        <p:cTn id="66" dur="indefinite"/>
                                        <p:tgtEl>
                                          <p:spTgt spid="84"/>
                                        </p:tgtEl>
                                        <p:attrNameLst>
                                          <p:attrName>style.opacity</p:attrName>
                                        </p:attrNameLst>
                                      </p:cBhvr>
                                      <p:to>
                                        <p:strVal val="0.25"/>
                                      </p:to>
                                    </p:set>
                                    <p:animEffect filter="image" prLst="opacity: 0.25">
                                      <p:cBhvr rctx="IE">
                                        <p:cTn id="67" dur="indefinite"/>
                                        <p:tgtEl>
                                          <p:spTgt spid="84"/>
                                        </p:tgtEl>
                                      </p:cBhvr>
                                    </p:animEffect>
                                  </p:childTnLst>
                                </p:cTn>
                              </p:par>
                              <p:par>
                                <p:cTn id="68" presetID="9" presetClass="emph" presetSubtype="0" nodeType="withEffect">
                                  <p:stCondLst>
                                    <p:cond delay="0"/>
                                  </p:stCondLst>
                                  <p:childTnLst>
                                    <p:set>
                                      <p:cBhvr rctx="PPT">
                                        <p:cTn id="69" dur="indefinite"/>
                                        <p:tgtEl>
                                          <p:spTgt spid="50"/>
                                        </p:tgtEl>
                                        <p:attrNameLst>
                                          <p:attrName>style.opacity</p:attrName>
                                        </p:attrNameLst>
                                      </p:cBhvr>
                                      <p:to>
                                        <p:strVal val="0.25"/>
                                      </p:to>
                                    </p:set>
                                    <p:animEffect filter="image" prLst="opacity: 0.25">
                                      <p:cBhvr rctx="IE">
                                        <p:cTn id="70" dur="indefinite"/>
                                        <p:tgtEl>
                                          <p:spTgt spid="50"/>
                                        </p:tgtEl>
                                      </p:cBhvr>
                                    </p:animEffect>
                                  </p:childTnLst>
                                </p:cTn>
                              </p:par>
                              <p:par>
                                <p:cTn id="71" presetID="9" presetClass="emph" presetSubtype="0" grpId="0" nodeType="withEffect">
                                  <p:stCondLst>
                                    <p:cond delay="0"/>
                                  </p:stCondLst>
                                  <p:childTnLst>
                                    <p:set>
                                      <p:cBhvr rctx="PPT">
                                        <p:cTn id="72" dur="indefinite"/>
                                        <p:tgtEl>
                                          <p:spTgt spid="107"/>
                                        </p:tgtEl>
                                        <p:attrNameLst>
                                          <p:attrName>style.opacity</p:attrName>
                                        </p:attrNameLst>
                                      </p:cBhvr>
                                      <p:to>
                                        <p:strVal val="0.25"/>
                                      </p:to>
                                    </p:set>
                                    <p:animEffect filter="image" prLst="opacity: 0.25">
                                      <p:cBhvr rctx="IE">
                                        <p:cTn id="73" dur="indefinite"/>
                                        <p:tgtEl>
                                          <p:spTgt spid="107"/>
                                        </p:tgtEl>
                                      </p:cBhvr>
                                    </p:animEffect>
                                  </p:childTnLst>
                                </p:cTn>
                              </p:par>
                              <p:par>
                                <p:cTn id="74" presetID="9" presetClass="emph" presetSubtype="0" grpId="0" nodeType="withEffect">
                                  <p:stCondLst>
                                    <p:cond delay="0"/>
                                  </p:stCondLst>
                                  <p:childTnLst>
                                    <p:set>
                                      <p:cBhvr rctx="PPT">
                                        <p:cTn id="75" dur="indefinite"/>
                                        <p:tgtEl>
                                          <p:spTgt spid="34"/>
                                        </p:tgtEl>
                                        <p:attrNameLst>
                                          <p:attrName>style.opacity</p:attrName>
                                        </p:attrNameLst>
                                      </p:cBhvr>
                                      <p:to>
                                        <p:strVal val="0.25"/>
                                      </p:to>
                                    </p:set>
                                    <p:animEffect filter="image" prLst="opacity: 0.25">
                                      <p:cBhvr rctx="IE">
                                        <p:cTn id="76" dur="indefinite"/>
                                        <p:tgtEl>
                                          <p:spTgt spid="34"/>
                                        </p:tgtEl>
                                      </p:cBhvr>
                                    </p:animEffect>
                                  </p:childTnLst>
                                </p:cTn>
                              </p:par>
                              <p:par>
                                <p:cTn id="77" presetID="9" presetClass="emph" presetSubtype="0" nodeType="withEffect">
                                  <p:stCondLst>
                                    <p:cond delay="0"/>
                                  </p:stCondLst>
                                  <p:childTnLst>
                                    <p:set>
                                      <p:cBhvr rctx="PPT">
                                        <p:cTn id="78" dur="indefinite"/>
                                        <p:tgtEl>
                                          <p:spTgt spid="44"/>
                                        </p:tgtEl>
                                        <p:attrNameLst>
                                          <p:attrName>style.opacity</p:attrName>
                                        </p:attrNameLst>
                                      </p:cBhvr>
                                      <p:to>
                                        <p:strVal val="0.25"/>
                                      </p:to>
                                    </p:set>
                                    <p:animEffect filter="image" prLst="opacity: 0.25">
                                      <p:cBhvr rctx="IE">
                                        <p:cTn id="79" dur="indefinite"/>
                                        <p:tgtEl>
                                          <p:spTgt spid="44"/>
                                        </p:tgtEl>
                                      </p:cBhvr>
                                    </p:animEffect>
                                  </p:childTnLst>
                                </p:cTn>
                              </p:par>
                              <p:par>
                                <p:cTn id="80" presetID="9" presetClass="emph" presetSubtype="0" nodeType="withEffect">
                                  <p:stCondLst>
                                    <p:cond delay="0"/>
                                  </p:stCondLst>
                                  <p:childTnLst>
                                    <p:set>
                                      <p:cBhvr rctx="PPT">
                                        <p:cTn id="81" dur="indefinite"/>
                                        <p:tgtEl>
                                          <p:spTgt spid="24"/>
                                        </p:tgtEl>
                                        <p:attrNameLst>
                                          <p:attrName>style.opacity</p:attrName>
                                        </p:attrNameLst>
                                      </p:cBhvr>
                                      <p:to>
                                        <p:strVal val="0.25"/>
                                      </p:to>
                                    </p:set>
                                    <p:animEffect filter="image" prLst="opacity: 0.25">
                                      <p:cBhvr rctx="IE">
                                        <p:cTn id="82" dur="indefinite"/>
                                        <p:tgtEl>
                                          <p:spTgt spid="24"/>
                                        </p:tgtEl>
                                      </p:cBhvr>
                                    </p:animEffect>
                                  </p:childTnLst>
                                </p:cTn>
                              </p:par>
                              <p:par>
                                <p:cTn id="83" presetID="9" presetClass="emph" presetSubtype="0" grpId="0" nodeType="withEffect">
                                  <p:stCondLst>
                                    <p:cond delay="0"/>
                                  </p:stCondLst>
                                  <p:childTnLst>
                                    <p:set>
                                      <p:cBhvr rctx="PPT">
                                        <p:cTn id="84" dur="indefinite"/>
                                        <p:tgtEl>
                                          <p:spTgt spid="85"/>
                                        </p:tgtEl>
                                        <p:attrNameLst>
                                          <p:attrName>style.opacity</p:attrName>
                                        </p:attrNameLst>
                                      </p:cBhvr>
                                      <p:to>
                                        <p:strVal val="0.25"/>
                                      </p:to>
                                    </p:set>
                                    <p:animEffect filter="image" prLst="opacity: 0.25">
                                      <p:cBhvr rctx="IE">
                                        <p:cTn id="85" dur="indefinite"/>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050" grpId="0" animBg="1"/>
      <p:bldP spid="2068" grpId="0"/>
      <p:bldP spid="62" grpId="0"/>
      <p:bldP spid="87" grpId="0"/>
      <p:bldP spid="36" grpId="0" animBg="1"/>
      <p:bldP spid="37" grpId="0"/>
      <p:bldP spid="39" grpId="0" animBg="1"/>
      <p:bldP spid="40" grpId="0" animBg="1"/>
      <p:bldP spid="41" grpId="0" animBg="1"/>
      <p:bldP spid="43" grpId="0"/>
      <p:bldP spid="49" grpId="0"/>
      <p:bldP spid="75" grpId="0" animBg="1"/>
      <p:bldP spid="85" grpId="0"/>
      <p:bldP spid="107" grpId="0"/>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problem -- formulation </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mc:AlternateContent xmlns:mc="http://schemas.openxmlformats.org/markup-compatibility/2006" xmlns:a14="http://schemas.microsoft.com/office/drawing/2010/main">
        <mc:Choice Requires="a14">
          <p:sp>
            <p:nvSpPr>
              <p:cNvPr id="5" name="Rectangle 4"/>
              <p:cNvSpPr/>
              <p:nvPr/>
            </p:nvSpPr>
            <p:spPr>
              <a:xfrm>
                <a:off x="3048000" y="1600994"/>
                <a:ext cx="6092825" cy="380059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r>
                            <a:rPr lang="en-US" b="1">
                              <a:latin typeface="Cambria Math"/>
                            </a:rPr>
                            <m:t>𝐱</m:t>
                          </m:r>
                        </m:e>
                        <m:sup>
                          <m:r>
                            <a:rPr lang="en-US" b="1" i="1">
                              <a:latin typeface="Cambria Math"/>
                            </a:rPr>
                            <m:t>∗</m:t>
                          </m:r>
                        </m:sup>
                      </m:sSup>
                      <m:r>
                        <a:rPr lang="en-US" b="1" i="1">
                          <a:latin typeface="Cambria Math"/>
                        </a:rPr>
                        <m:t>=</m:t>
                      </m:r>
                      <m:r>
                        <m:rPr>
                          <m:sty m:val="p"/>
                        </m:rPr>
                        <a:rPr lang="en-US">
                          <a:latin typeface="Cambria Math"/>
                        </a:rPr>
                        <m:t>arg</m:t>
                      </m:r>
                      <m:func>
                        <m:funcPr>
                          <m:ctrlPr>
                            <a:rPr lang="en-US" b="1" i="1">
                              <a:latin typeface="Cambria Math"/>
                            </a:rPr>
                          </m:ctrlPr>
                        </m:funcPr>
                        <m:fName>
                          <m:limLow>
                            <m:limLowPr>
                              <m:ctrlPr>
                                <a:rPr lang="en-US" b="1" i="1">
                                  <a:latin typeface="Cambria Math"/>
                                </a:rPr>
                              </m:ctrlPr>
                            </m:limLowPr>
                            <m:e>
                              <m:r>
                                <m:rPr>
                                  <m:sty m:val="p"/>
                                </m:rPr>
                                <a:rPr lang="en-US">
                                  <a:latin typeface="Cambria Math"/>
                                </a:rPr>
                                <m:t>min</m:t>
                              </m:r>
                            </m:e>
                            <m:lim>
                              <m:r>
                                <a:rPr lang="en-US" b="1">
                                  <a:latin typeface="Cambria Math"/>
                                </a:rPr>
                                <m:t>𝐱</m:t>
                              </m:r>
                            </m:lim>
                          </m:limLow>
                        </m:fName>
                        <m:e>
                          <m:r>
                            <a:rPr lang="en-US" b="1">
                              <a:latin typeface="Cambria Math"/>
                            </a:rPr>
                            <m:t>𝐉</m:t>
                          </m:r>
                          <m:d>
                            <m:dPr>
                              <m:ctrlPr>
                                <a:rPr lang="en-US" b="1" i="1">
                                  <a:latin typeface="Cambria Math"/>
                                </a:rPr>
                              </m:ctrlPr>
                            </m:dPr>
                            <m:e>
                              <m:r>
                                <a:rPr lang="en-US" b="1">
                                  <a:latin typeface="Cambria Math"/>
                                </a:rPr>
                                <m:t>𝐱</m:t>
                              </m:r>
                            </m:e>
                          </m:d>
                        </m:e>
                      </m:func>
                    </m:oMath>
                  </m:oMathPara>
                </a14:m>
                <a:endParaRPr lang="en-US" b="1" dirty="0" smtClean="0">
                  <a:latin typeface="Cambria Math"/>
                </a:endParaRPr>
              </a:p>
              <a:p>
                <a:endParaRPr lang="en-US" b="1" dirty="0" smtClean="0">
                  <a:latin typeface="Cambria Math"/>
                </a:endParaRPr>
              </a:p>
              <a:p>
                <a:endParaRPr lang="en-US" b="1" dirty="0">
                  <a:latin typeface="Cambria Math"/>
                </a:endParaRPr>
              </a:p>
              <a:p>
                <a:pPr/>
                <a14:m>
                  <m:oMathPara xmlns:m="http://schemas.openxmlformats.org/officeDocument/2006/math">
                    <m:oMathParaPr>
                      <m:jc m:val="centerGroup"/>
                    </m:oMathParaPr>
                    <m:oMath xmlns:m="http://schemas.openxmlformats.org/officeDocument/2006/math">
                      <m:r>
                        <a:rPr lang="en-US" b="1">
                          <a:latin typeface="Cambria Math"/>
                        </a:rPr>
                        <m:t>𝐱</m:t>
                      </m:r>
                      <m:r>
                        <a:rPr lang="en-US" i="1">
                          <a:latin typeface="Cambria Math"/>
                        </a:rPr>
                        <m:t>=</m:t>
                      </m:r>
                      <m:d>
                        <m:dPr>
                          <m:ctrlPr>
                            <a:rPr lang="en-SG" i="1">
                              <a:latin typeface="Cambria Math"/>
                            </a:rPr>
                          </m:ctrlPr>
                        </m:dPr>
                        <m:e>
                          <m:sSub>
                            <m:sSubPr>
                              <m:ctrlPr>
                                <a:rPr lang="en-SG"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SG" i="1">
                                  <a:latin typeface="Cambria Math"/>
                                </a:rPr>
                              </m:ctrlPr>
                            </m:sSubPr>
                            <m:e>
                              <m:r>
                                <a:rPr lang="en-US" i="1">
                                  <a:latin typeface="Cambria Math"/>
                                </a:rPr>
                                <m:t>𝑥</m:t>
                              </m:r>
                            </m:e>
                            <m:sub>
                              <m:sSub>
                                <m:sSubPr>
                                  <m:ctrlPr>
                                    <a:rPr lang="en-SG" i="1">
                                      <a:latin typeface="Cambria Math"/>
                                    </a:rPr>
                                  </m:ctrlPr>
                                </m:sSubPr>
                                <m:e>
                                  <m:r>
                                    <a:rPr lang="en-US" i="1">
                                      <a:latin typeface="Cambria Math"/>
                                    </a:rPr>
                                    <m:t>𝑀</m:t>
                                  </m:r>
                                </m:e>
                                <m:sub>
                                  <m:r>
                                    <a:rPr lang="en-US" i="1">
                                      <a:latin typeface="Cambria Math"/>
                                    </a:rPr>
                                    <m:t>𝑝</m:t>
                                  </m:r>
                                </m:sub>
                              </m:sSub>
                            </m:sub>
                          </m:sSub>
                          <m:r>
                            <a:rPr lang="en-US" i="1">
                              <a:latin typeface="Cambria Math"/>
                            </a:rPr>
                            <m:t>,</m:t>
                          </m:r>
                          <m:sSub>
                            <m:sSubPr>
                              <m:ctrlPr>
                                <a:rPr lang="en-SG" i="1">
                                  <a:latin typeface="Cambria Math"/>
                                </a:rPr>
                              </m:ctrlPr>
                            </m:sSubPr>
                            <m:e>
                              <m:r>
                                <a:rPr lang="en-US" i="1">
                                  <a:latin typeface="Cambria Math"/>
                                </a:rPr>
                                <m:t>𝑥</m:t>
                              </m:r>
                            </m:e>
                            <m:sub>
                              <m:sSub>
                                <m:sSubPr>
                                  <m:ctrlPr>
                                    <a:rPr lang="en-SG" i="1">
                                      <a:latin typeface="Cambria Math"/>
                                    </a:rPr>
                                  </m:ctrlPr>
                                </m:sSubPr>
                                <m:e>
                                  <m:r>
                                    <a:rPr lang="en-US" i="1">
                                      <a:latin typeface="Cambria Math"/>
                                    </a:rPr>
                                    <m:t>𝑀</m:t>
                                  </m:r>
                                </m:e>
                                <m:sub>
                                  <m:r>
                                    <a:rPr lang="en-US" i="1">
                                      <a:latin typeface="Cambria Math"/>
                                    </a:rPr>
                                    <m:t>𝑝</m:t>
                                  </m:r>
                                </m:sub>
                              </m:sSub>
                              <m:r>
                                <a:rPr lang="en-US" i="1">
                                  <a:latin typeface="Cambria Math"/>
                                </a:rPr>
                                <m:t>+1</m:t>
                              </m:r>
                            </m:sub>
                          </m:sSub>
                          <m:r>
                            <a:rPr lang="en-US" i="1">
                              <a:latin typeface="Cambria Math"/>
                            </a:rPr>
                            <m:t>,…, </m:t>
                          </m:r>
                          <m:sSub>
                            <m:sSubPr>
                              <m:ctrlPr>
                                <a:rPr lang="en-SG" i="1">
                                  <a:latin typeface="Cambria Math"/>
                                </a:rPr>
                              </m:ctrlPr>
                            </m:sSubPr>
                            <m:e>
                              <m:r>
                                <a:rPr lang="en-US" i="1">
                                  <a:latin typeface="Cambria Math"/>
                                </a:rPr>
                                <m:t>𝑥</m:t>
                              </m:r>
                            </m:e>
                            <m:sub>
                              <m:sSub>
                                <m:sSubPr>
                                  <m:ctrlPr>
                                    <a:rPr lang="en-SG" i="1">
                                      <a:latin typeface="Cambria Math"/>
                                    </a:rPr>
                                  </m:ctrlPr>
                                </m:sSubPr>
                                <m:e>
                                  <m:r>
                                    <a:rPr lang="en-US" i="1">
                                      <a:latin typeface="Cambria Math"/>
                                    </a:rPr>
                                    <m:t>𝑀</m:t>
                                  </m:r>
                                </m:e>
                                <m:sub>
                                  <m:r>
                                    <a:rPr lang="en-US" i="1">
                                      <a:latin typeface="Cambria Math"/>
                                    </a:rPr>
                                    <m:t>𝑝</m:t>
                                  </m:r>
                                </m:sub>
                              </m:sSub>
                              <m:r>
                                <a:rPr lang="en-US" i="1">
                                  <a:latin typeface="Cambria Math"/>
                                </a:rPr>
                                <m:t>+</m:t>
                              </m:r>
                              <m:sSub>
                                <m:sSubPr>
                                  <m:ctrlPr>
                                    <a:rPr lang="en-SG" i="1">
                                      <a:latin typeface="Cambria Math"/>
                                    </a:rPr>
                                  </m:ctrlPr>
                                </m:sSubPr>
                                <m:e>
                                  <m:r>
                                    <a:rPr lang="en-US" i="1">
                                      <a:latin typeface="Cambria Math"/>
                                    </a:rPr>
                                    <m:t>𝑀</m:t>
                                  </m:r>
                                </m:e>
                                <m:sub>
                                  <m:r>
                                    <a:rPr lang="en-US" i="1">
                                      <a:latin typeface="Cambria Math"/>
                                    </a:rPr>
                                    <m:t>𝐿</m:t>
                                  </m:r>
                                </m:sub>
                              </m:sSub>
                            </m:sub>
                          </m:sSub>
                        </m:e>
                      </m:d>
                    </m:oMath>
                  </m:oMathPara>
                </a14:m>
                <a:endParaRPr lang="en-SG" dirty="0" smtClean="0"/>
              </a:p>
              <a:p>
                <a:endParaRPr lang="en-US" dirty="0"/>
              </a:p>
              <a:p>
                <a:endParaRPr lang="en-SG" dirty="0"/>
              </a:p>
              <a:p>
                <a:pPr/>
                <a14:m>
                  <m:oMathPara xmlns:m="http://schemas.openxmlformats.org/officeDocument/2006/math">
                    <m:oMathParaPr>
                      <m:jc m:val="centerGroup"/>
                    </m:oMathParaPr>
                    <m:oMath xmlns:m="http://schemas.openxmlformats.org/officeDocument/2006/math">
                      <m:r>
                        <a:rPr lang="en-US" b="1">
                          <a:latin typeface="Cambria Math"/>
                        </a:rPr>
                        <m:t>𝐉</m:t>
                      </m:r>
                      <m:d>
                        <m:dPr>
                          <m:ctrlPr>
                            <a:rPr lang="en-SG" i="1">
                              <a:latin typeface="Cambria Math"/>
                            </a:rPr>
                          </m:ctrlPr>
                        </m:dPr>
                        <m:e>
                          <m:r>
                            <a:rPr lang="en-US" b="1">
                              <a:latin typeface="Cambria Math"/>
                            </a:rPr>
                            <m:t>𝐱</m:t>
                          </m:r>
                        </m:e>
                      </m:d>
                      <m:r>
                        <a:rPr lang="en-US" i="1">
                          <a:latin typeface="Cambria Math"/>
                        </a:rPr>
                        <m:t>=</m:t>
                      </m:r>
                      <m:d>
                        <m:dPr>
                          <m:begChr m:val="["/>
                          <m:endChr m:val="]"/>
                          <m:ctrlPr>
                            <a:rPr lang="en-SG" i="1">
                              <a:latin typeface="Cambria Math"/>
                            </a:rPr>
                          </m:ctrlPr>
                        </m:dPr>
                        <m:e>
                          <m:m>
                            <m:mPr>
                              <m:mcs>
                                <m:mc>
                                  <m:mcPr>
                                    <m:count m:val="1"/>
                                    <m:mcJc m:val="center"/>
                                  </m:mcPr>
                                </m:mc>
                              </m:mcs>
                              <m:ctrlPr>
                                <a:rPr lang="en-SG" i="1">
                                  <a:latin typeface="Cambria Math"/>
                                </a:rPr>
                              </m:ctrlPr>
                            </m:mPr>
                            <m:mr>
                              <m:e>
                                <m:sSup>
                                  <m:sSupPr>
                                    <m:ctrlPr>
                                      <a:rPr lang="en-SG" i="1">
                                        <a:latin typeface="Cambria Math"/>
                                      </a:rPr>
                                    </m:ctrlPr>
                                  </m:sSupPr>
                                  <m:e>
                                    <m:r>
                                      <a:rPr lang="en-US" i="1">
                                        <a:latin typeface="Cambria Math"/>
                                      </a:rPr>
                                      <m:t>−</m:t>
                                    </m:r>
                                    <m:sSubSup>
                                      <m:sSubSupPr>
                                        <m:ctrlPr>
                                          <a:rPr lang="en-US" i="1" smtClean="0">
                                            <a:latin typeface="Cambria Math"/>
                                          </a:rPr>
                                        </m:ctrlPr>
                                      </m:sSubSupPr>
                                      <m:e>
                                        <m:r>
                                          <a:rPr lang="en-US" b="0" i="1" smtClean="0">
                                            <a:latin typeface="Cambria Math"/>
                                          </a:rPr>
                                          <m:t>𝐽</m:t>
                                        </m:r>
                                      </m:e>
                                      <m:sub>
                                        <m:r>
                                          <a:rPr lang="en-US" b="0" i="1" smtClean="0">
                                            <a:latin typeface="Cambria Math"/>
                                          </a:rPr>
                                          <m:t>𝑤</m:t>
                                        </m:r>
                                      </m:sub>
                                      <m:sup/>
                                    </m:sSubSup>
                                  </m:e>
                                  <m:sup>
                                    <m:r>
                                      <a:rPr lang="en-US" i="1">
                                        <a:latin typeface="Cambria Math"/>
                                      </a:rPr>
                                      <m:t>𝑂𝑣𝑒𝑟𝑓𝑙𝑜𝑤</m:t>
                                    </m:r>
                                  </m:sup>
                                </m:sSup>
                                <m:d>
                                  <m:dPr>
                                    <m:ctrlPr>
                                      <a:rPr lang="en-SG" i="1">
                                        <a:latin typeface="Cambria Math"/>
                                      </a:rPr>
                                    </m:ctrlPr>
                                  </m:dPr>
                                  <m:e>
                                    <m:r>
                                      <a:rPr lang="en-US" b="1">
                                        <a:latin typeface="Cambria Math"/>
                                      </a:rPr>
                                      <m:t>𝐱</m:t>
                                    </m:r>
                                  </m:e>
                                </m:d>
                              </m:e>
                            </m:mr>
                            <m:mr>
                              <m:e>
                                <m:r>
                                  <a:rPr lang="en-US" b="1" i="1">
                                    <a:latin typeface="Cambria Math"/>
                                  </a:rPr>
                                  <m:t>−</m:t>
                                </m:r>
                                <m:sSup>
                                  <m:sSupPr>
                                    <m:ctrlPr>
                                      <a:rPr lang="en-US" i="1">
                                        <a:latin typeface="Cambria Math"/>
                                      </a:rPr>
                                    </m:ctrlPr>
                                  </m:sSupPr>
                                  <m:e>
                                    <m:sSub>
                                      <m:sSubPr>
                                        <m:ctrlPr>
                                          <a:rPr lang="en-US" i="1" smtClean="0">
                                            <a:latin typeface="Cambria Math"/>
                                          </a:rPr>
                                        </m:ctrlPr>
                                      </m:sSubPr>
                                      <m:e>
                                        <m:r>
                                          <a:rPr lang="en-US" b="0" i="1" smtClean="0">
                                            <a:latin typeface="Cambria Math"/>
                                          </a:rPr>
                                          <m:t>𝐽</m:t>
                                        </m:r>
                                      </m:e>
                                      <m:sub>
                                        <m:r>
                                          <a:rPr lang="en-US" b="0" i="1" smtClean="0">
                                            <a:latin typeface="Cambria Math"/>
                                          </a:rPr>
                                          <m:t>𝑤</m:t>
                                        </m:r>
                                      </m:sub>
                                    </m:sSub>
                                  </m:e>
                                  <m:sup>
                                    <m:r>
                                      <a:rPr lang="en-US" i="1">
                                        <a:latin typeface="Cambria Math"/>
                                      </a:rPr>
                                      <m:t>𝑁𝑜𝑑𝑒</m:t>
                                    </m:r>
                                  </m:sup>
                                </m:sSup>
                                <m:d>
                                  <m:dPr>
                                    <m:ctrlPr>
                                      <a:rPr lang="en-SG" i="1">
                                        <a:latin typeface="Cambria Math"/>
                                      </a:rPr>
                                    </m:ctrlPr>
                                  </m:dPr>
                                  <m:e>
                                    <m:r>
                                      <a:rPr lang="en-US" b="1">
                                        <a:latin typeface="Cambria Math"/>
                                      </a:rPr>
                                      <m:t>𝐱</m:t>
                                    </m:r>
                                  </m:e>
                                </m:d>
                              </m:e>
                            </m:mr>
                            <m:mr>
                              <m:e>
                                <m:sSup>
                                  <m:sSupPr>
                                    <m:ctrlPr>
                                      <a:rPr lang="en-US" i="1">
                                        <a:latin typeface="Cambria Math"/>
                                      </a:rPr>
                                    </m:ctrlPr>
                                  </m:sSupPr>
                                  <m:e>
                                    <m:r>
                                      <a:rPr lang="en-US" i="1">
                                        <a:latin typeface="Cambria Math"/>
                                      </a:rPr>
                                      <m:t>𝐽</m:t>
                                    </m:r>
                                  </m:e>
                                  <m:sup>
                                    <m:r>
                                      <a:rPr lang="en-US" i="1">
                                        <a:latin typeface="Cambria Math"/>
                                      </a:rPr>
                                      <m:t>𝐶𝑜𝑠𝑡</m:t>
                                    </m:r>
                                  </m:sup>
                                </m:sSup>
                                <m:d>
                                  <m:dPr>
                                    <m:ctrlPr>
                                      <a:rPr lang="en-SG" i="1">
                                        <a:latin typeface="Cambria Math"/>
                                      </a:rPr>
                                    </m:ctrlPr>
                                  </m:dPr>
                                  <m:e>
                                    <m:r>
                                      <a:rPr lang="en-US" b="1">
                                        <a:latin typeface="Cambria Math"/>
                                      </a:rPr>
                                      <m:t>𝐱</m:t>
                                    </m:r>
                                  </m:e>
                                </m:d>
                              </m:e>
                            </m:mr>
                          </m:m>
                        </m:e>
                      </m:d>
                    </m:oMath>
                  </m:oMathPara>
                </a14:m>
                <a:endParaRPr lang="en-SG" dirty="0"/>
              </a:p>
            </p:txBody>
          </p:sp>
        </mc:Choice>
        <mc:Fallback xmlns="">
          <p:sp>
            <p:nvSpPr>
              <p:cNvPr id="5" name="Rectangle 4"/>
              <p:cNvSpPr>
                <a:spLocks noRot="1" noChangeAspect="1" noMove="1" noResize="1" noEditPoints="1" noAdjustHandles="1" noChangeArrowheads="1" noChangeShapeType="1" noTextEdit="1"/>
              </p:cNvSpPr>
              <p:nvPr/>
            </p:nvSpPr>
            <p:spPr>
              <a:xfrm>
                <a:off x="3048000" y="1600994"/>
                <a:ext cx="6092825" cy="3800592"/>
              </a:xfrm>
              <a:prstGeom prst="rect">
                <a:avLst/>
              </a:prstGeom>
              <a:blipFill rotWithShape="1">
                <a:blip r:embed="rId2"/>
                <a:stretch>
                  <a:fillRect/>
                </a:stretch>
              </a:blipFill>
            </p:spPr>
            <p:txBody>
              <a:bodyPr/>
              <a:lstStyle/>
              <a:p>
                <a:r>
                  <a:rPr lang="en-SG">
                    <a:noFill/>
                  </a:rPr>
                  <a:t> </a:t>
                </a:r>
              </a:p>
            </p:txBody>
          </p:sp>
        </mc:Fallback>
      </mc:AlternateContent>
      <p:sp>
        <p:nvSpPr>
          <p:cNvPr id="6" name="TextBox 5"/>
          <p:cNvSpPr txBox="1"/>
          <p:nvPr/>
        </p:nvSpPr>
        <p:spPr>
          <a:xfrm>
            <a:off x="4108539" y="2338383"/>
            <a:ext cx="1994457"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Diameter of pipes</a:t>
            </a:r>
            <a:endParaRPr lang="en-SG" sz="2000" b="1" dirty="0">
              <a:solidFill>
                <a:schemeClr val="tx1">
                  <a:lumMod val="50000"/>
                  <a:lumOff val="50000"/>
                </a:schemeClr>
              </a:solidFill>
              <a:latin typeface="Bradley Hand ITC" panose="03070402050302030203" pitchFamily="66" charset="0"/>
            </a:endParaRPr>
          </a:p>
        </p:txBody>
      </p:sp>
      <p:sp>
        <p:nvSpPr>
          <p:cNvPr id="7" name="TextBox 6"/>
          <p:cNvSpPr txBox="1"/>
          <p:nvPr/>
        </p:nvSpPr>
        <p:spPr>
          <a:xfrm>
            <a:off x="6476206" y="2342290"/>
            <a:ext cx="2539478"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Numbers of LID units</a:t>
            </a:r>
            <a:endParaRPr lang="en-SG" sz="2000" b="1" dirty="0">
              <a:solidFill>
                <a:schemeClr val="tx1">
                  <a:lumMod val="50000"/>
                  <a:lumOff val="50000"/>
                </a:schemeClr>
              </a:solidFill>
              <a:latin typeface="Bradley Hand ITC" panose="03070402050302030203" pitchFamily="66" charset="0"/>
            </a:endParaRPr>
          </a:p>
        </p:txBody>
      </p:sp>
      <p:sp>
        <p:nvSpPr>
          <p:cNvPr id="8" name="Left Brace 7"/>
          <p:cNvSpPr/>
          <p:nvPr/>
        </p:nvSpPr>
        <p:spPr>
          <a:xfrm rot="5400000">
            <a:off x="5103809" y="2285997"/>
            <a:ext cx="230193" cy="1143000"/>
          </a:xfrm>
          <a:prstGeom prst="leftBrac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Left Brace 9"/>
          <p:cNvSpPr/>
          <p:nvPr/>
        </p:nvSpPr>
        <p:spPr>
          <a:xfrm rot="5400000">
            <a:off x="6899309" y="1795497"/>
            <a:ext cx="230193" cy="2124000"/>
          </a:xfrm>
          <a:prstGeom prst="leftBrac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p:cNvSpPr txBox="1"/>
          <p:nvPr/>
        </p:nvSpPr>
        <p:spPr>
          <a:xfrm>
            <a:off x="8492125" y="3353594"/>
            <a:ext cx="1794081"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Total # of LIDs</a:t>
            </a:r>
            <a:endParaRPr lang="en-SG" sz="2000" b="1" dirty="0">
              <a:solidFill>
                <a:schemeClr val="tx1">
                  <a:lumMod val="50000"/>
                  <a:lumOff val="50000"/>
                </a:schemeClr>
              </a:solidFill>
              <a:latin typeface="Bradley Hand ITC" panose="03070402050302030203" pitchFamily="66" charset="0"/>
            </a:endParaRPr>
          </a:p>
        </p:txBody>
      </p:sp>
      <p:sp>
        <p:nvSpPr>
          <p:cNvPr id="11" name="TextBox 10"/>
          <p:cNvSpPr txBox="1"/>
          <p:nvPr/>
        </p:nvSpPr>
        <p:spPr>
          <a:xfrm>
            <a:off x="4893092" y="3486884"/>
            <a:ext cx="1811714"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Total # of pipes</a:t>
            </a:r>
            <a:endParaRPr lang="en-SG" sz="2000" b="1" dirty="0">
              <a:solidFill>
                <a:schemeClr val="tx1">
                  <a:lumMod val="50000"/>
                  <a:lumOff val="50000"/>
                </a:schemeClr>
              </a:solidFill>
              <a:latin typeface="Bradley Hand ITC" panose="03070402050302030203" pitchFamily="66" charset="0"/>
            </a:endParaRPr>
          </a:p>
        </p:txBody>
      </p:sp>
      <p:sp>
        <p:nvSpPr>
          <p:cNvPr id="13" name="Freeform 12"/>
          <p:cNvSpPr/>
          <p:nvPr/>
        </p:nvSpPr>
        <p:spPr>
          <a:xfrm>
            <a:off x="7896396" y="3277394"/>
            <a:ext cx="570726" cy="251791"/>
          </a:xfrm>
          <a:custGeom>
            <a:avLst/>
            <a:gdLst>
              <a:gd name="connsiteX0" fmla="*/ 570726 w 570726"/>
              <a:gd name="connsiteY0" fmla="*/ 251791 h 251791"/>
              <a:gd name="connsiteX1" fmla="*/ 186413 w 570726"/>
              <a:gd name="connsiteY1" fmla="*/ 238539 h 251791"/>
              <a:gd name="connsiteX2" fmla="*/ 133404 w 570726"/>
              <a:gd name="connsiteY2" fmla="*/ 225287 h 251791"/>
              <a:gd name="connsiteX3" fmla="*/ 106900 w 570726"/>
              <a:gd name="connsiteY3" fmla="*/ 198782 h 251791"/>
              <a:gd name="connsiteX4" fmla="*/ 67143 w 570726"/>
              <a:gd name="connsiteY4" fmla="*/ 185530 h 251791"/>
              <a:gd name="connsiteX5" fmla="*/ 27386 w 570726"/>
              <a:gd name="connsiteY5" fmla="*/ 159026 h 251791"/>
              <a:gd name="connsiteX6" fmla="*/ 882 w 570726"/>
              <a:gd name="connsiteY6" fmla="*/ 0 h 25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726" h="251791">
                <a:moveTo>
                  <a:pt x="570726" y="251791"/>
                </a:moveTo>
                <a:cubicBezTo>
                  <a:pt x="442622" y="247374"/>
                  <a:pt x="314359" y="246293"/>
                  <a:pt x="186413" y="238539"/>
                </a:cubicBezTo>
                <a:cubicBezTo>
                  <a:pt x="168233" y="237437"/>
                  <a:pt x="149695" y="233432"/>
                  <a:pt x="133404" y="225287"/>
                </a:cubicBezTo>
                <a:cubicBezTo>
                  <a:pt x="122229" y="219699"/>
                  <a:pt x="117614" y="205210"/>
                  <a:pt x="106900" y="198782"/>
                </a:cubicBezTo>
                <a:cubicBezTo>
                  <a:pt x="94922" y="191595"/>
                  <a:pt x="79637" y="191777"/>
                  <a:pt x="67143" y="185530"/>
                </a:cubicBezTo>
                <a:cubicBezTo>
                  <a:pt x="52897" y="178407"/>
                  <a:pt x="40638" y="167861"/>
                  <a:pt x="27386" y="159026"/>
                </a:cubicBezTo>
                <a:cubicBezTo>
                  <a:pt x="-7499" y="54369"/>
                  <a:pt x="882" y="107451"/>
                  <a:pt x="882" y="0"/>
                </a:cubicBez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p:cNvSpPr txBox="1"/>
          <p:nvPr/>
        </p:nvSpPr>
        <p:spPr>
          <a:xfrm>
            <a:off x="7543006" y="3992430"/>
            <a:ext cx="4354077" cy="400110"/>
          </a:xfrm>
          <a:prstGeom prst="rect">
            <a:avLst/>
          </a:prstGeom>
          <a:noFill/>
        </p:spPr>
        <p:txBody>
          <a:bodyPr wrap="none" rtlCol="0">
            <a:spAutoFit/>
          </a:bodyPr>
          <a:lstStyle/>
          <a:p>
            <a:r>
              <a:rPr lang="en-US" sz="2000" b="1" dirty="0" smtClean="0">
                <a:solidFill>
                  <a:srgbClr val="FF0000"/>
                </a:solidFill>
                <a:latin typeface="Bradley Hand ITC" panose="03070402050302030203" pitchFamily="66" charset="0"/>
              </a:rPr>
              <a:t>Weighted </a:t>
            </a:r>
            <a:r>
              <a:rPr lang="en-US" sz="2000" b="1" dirty="0" smtClean="0">
                <a:solidFill>
                  <a:schemeClr val="tx1">
                    <a:lumMod val="50000"/>
                    <a:lumOff val="50000"/>
                  </a:schemeClr>
                </a:solidFill>
                <a:latin typeface="Bradley Hand ITC" panose="03070402050302030203" pitchFamily="66" charset="0"/>
              </a:rPr>
              <a:t>reduction in overflow volume</a:t>
            </a:r>
            <a:endParaRPr lang="en-SG" sz="2000" b="1" dirty="0">
              <a:solidFill>
                <a:schemeClr val="tx1">
                  <a:lumMod val="50000"/>
                  <a:lumOff val="50000"/>
                </a:schemeClr>
              </a:solidFill>
              <a:latin typeface="Bradley Hand ITC" panose="03070402050302030203" pitchFamily="66" charset="0"/>
            </a:endParaRPr>
          </a:p>
        </p:txBody>
      </p:sp>
      <p:sp>
        <p:nvSpPr>
          <p:cNvPr id="15" name="TextBox 14"/>
          <p:cNvSpPr txBox="1"/>
          <p:nvPr/>
        </p:nvSpPr>
        <p:spPr>
          <a:xfrm>
            <a:off x="7543006" y="4417078"/>
            <a:ext cx="4591321" cy="400110"/>
          </a:xfrm>
          <a:prstGeom prst="rect">
            <a:avLst/>
          </a:prstGeom>
          <a:noFill/>
        </p:spPr>
        <p:txBody>
          <a:bodyPr wrap="none" rtlCol="0">
            <a:spAutoFit/>
          </a:bodyPr>
          <a:lstStyle/>
          <a:p>
            <a:r>
              <a:rPr lang="en-US" sz="2000" b="1" dirty="0" smtClean="0">
                <a:solidFill>
                  <a:srgbClr val="FF0000"/>
                </a:solidFill>
                <a:latin typeface="Bradley Hand ITC" panose="03070402050302030203" pitchFamily="66" charset="0"/>
              </a:rPr>
              <a:t>Weighted</a:t>
            </a:r>
            <a:r>
              <a:rPr lang="en-US" sz="2000" b="1" dirty="0" smtClean="0">
                <a:solidFill>
                  <a:schemeClr val="tx1">
                    <a:lumMod val="50000"/>
                    <a:lumOff val="50000"/>
                  </a:schemeClr>
                </a:solidFill>
                <a:latin typeface="Bradley Hand ITC" panose="03070402050302030203" pitchFamily="66" charset="0"/>
              </a:rPr>
              <a:t> reduction in # of flooded nodes</a:t>
            </a:r>
            <a:endParaRPr lang="en-SG" sz="2000" b="1" dirty="0">
              <a:solidFill>
                <a:schemeClr val="tx1">
                  <a:lumMod val="50000"/>
                  <a:lumOff val="50000"/>
                </a:schemeClr>
              </a:solidFill>
              <a:latin typeface="Bradley Hand ITC" panose="03070402050302030203" pitchFamily="66" charset="0"/>
            </a:endParaRPr>
          </a:p>
        </p:txBody>
      </p:sp>
      <p:sp>
        <p:nvSpPr>
          <p:cNvPr id="20" name="TextBox 19"/>
          <p:cNvSpPr txBox="1"/>
          <p:nvPr/>
        </p:nvSpPr>
        <p:spPr>
          <a:xfrm>
            <a:off x="1519778" y="3263916"/>
            <a:ext cx="2095445"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Decision variables</a:t>
            </a:r>
            <a:endParaRPr lang="en-SG" sz="2000" b="1" dirty="0">
              <a:solidFill>
                <a:schemeClr val="tx1">
                  <a:lumMod val="50000"/>
                  <a:lumOff val="50000"/>
                </a:schemeClr>
              </a:solidFill>
              <a:latin typeface="Bradley Hand ITC" panose="03070402050302030203" pitchFamily="66" charset="0"/>
            </a:endParaRPr>
          </a:p>
        </p:txBody>
      </p:sp>
      <p:grpSp>
        <p:nvGrpSpPr>
          <p:cNvPr id="21" name="Group 20"/>
          <p:cNvGrpSpPr/>
          <p:nvPr/>
        </p:nvGrpSpPr>
        <p:grpSpPr>
          <a:xfrm flipH="1">
            <a:off x="3625926" y="3201194"/>
            <a:ext cx="411880" cy="275461"/>
            <a:chOff x="7938521" y="2028539"/>
            <a:chExt cx="522514" cy="275461"/>
          </a:xfrm>
        </p:grpSpPr>
        <p:sp>
          <p:nvSpPr>
            <p:cNvPr id="22" name="Freeform 21"/>
            <p:cNvSpPr/>
            <p:nvPr/>
          </p:nvSpPr>
          <p:spPr>
            <a:xfrm flipV="1">
              <a:off x="7938521" y="2028539"/>
              <a:ext cx="493486" cy="237684"/>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Freeform 22"/>
            <p:cNvSpPr/>
            <p:nvPr/>
          </p:nvSpPr>
          <p:spPr>
            <a:xfrm flipV="1">
              <a:off x="8315892" y="2160000"/>
              <a:ext cx="145143" cy="144000"/>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6" name="Freeform 25"/>
          <p:cNvSpPr/>
          <p:nvPr/>
        </p:nvSpPr>
        <p:spPr>
          <a:xfrm flipV="1">
            <a:off x="8381206" y="3456000"/>
            <a:ext cx="129939" cy="144000"/>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8" name="Group 27"/>
          <p:cNvGrpSpPr/>
          <p:nvPr/>
        </p:nvGrpSpPr>
        <p:grpSpPr>
          <a:xfrm rot="10800000">
            <a:off x="5582978" y="3277394"/>
            <a:ext cx="131228" cy="253220"/>
            <a:chOff x="6949440" y="1280160"/>
            <a:chExt cx="154745" cy="337625"/>
          </a:xfrm>
        </p:grpSpPr>
        <p:sp>
          <p:nvSpPr>
            <p:cNvPr id="29" name="Freeform 28"/>
            <p:cNvSpPr/>
            <p:nvPr/>
          </p:nvSpPr>
          <p:spPr>
            <a:xfrm>
              <a:off x="7019778" y="1280160"/>
              <a:ext cx="14079" cy="337625"/>
            </a:xfrm>
            <a:custGeom>
              <a:avLst/>
              <a:gdLst>
                <a:gd name="connsiteX0" fmla="*/ 0 w 14079"/>
                <a:gd name="connsiteY0" fmla="*/ 337625 h 337625"/>
                <a:gd name="connsiteX1" fmla="*/ 14068 w 14079"/>
                <a:gd name="connsiteY1" fmla="*/ 0 h 337625"/>
              </a:gdLst>
              <a:ahLst/>
              <a:cxnLst>
                <a:cxn ang="0">
                  <a:pos x="connsiteX0" y="connsiteY0"/>
                </a:cxn>
                <a:cxn ang="0">
                  <a:pos x="connsiteX1" y="connsiteY1"/>
                </a:cxn>
              </a:cxnLst>
              <a:rect l="l" t="t" r="r" b="b"/>
              <a:pathLst>
                <a:path w="14079" h="337625">
                  <a:moveTo>
                    <a:pt x="0" y="337625"/>
                  </a:moveTo>
                  <a:cubicBezTo>
                    <a:pt x="15005" y="37537"/>
                    <a:pt x="14068" y="150173"/>
                    <a:pt x="14068"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Freeform 29"/>
            <p:cNvSpPr/>
            <p:nvPr/>
          </p:nvSpPr>
          <p:spPr>
            <a:xfrm>
              <a:off x="6949440" y="1280160"/>
              <a:ext cx="154745" cy="168812"/>
            </a:xfrm>
            <a:custGeom>
              <a:avLst/>
              <a:gdLst>
                <a:gd name="connsiteX0" fmla="*/ 0 w 154745"/>
                <a:gd name="connsiteY0" fmla="*/ 140677 h 168812"/>
                <a:gd name="connsiteX1" fmla="*/ 28135 w 154745"/>
                <a:gd name="connsiteY1" fmla="*/ 70338 h 168812"/>
                <a:gd name="connsiteX2" fmla="*/ 70338 w 154745"/>
                <a:gd name="connsiteY2" fmla="*/ 0 h 168812"/>
                <a:gd name="connsiteX3" fmla="*/ 126609 w 154745"/>
                <a:gd name="connsiteY3" fmla="*/ 84406 h 168812"/>
                <a:gd name="connsiteX4" fmla="*/ 154745 w 154745"/>
                <a:gd name="connsiteY4" fmla="*/ 168812 h 16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45" h="168812">
                  <a:moveTo>
                    <a:pt x="0" y="140677"/>
                  </a:moveTo>
                  <a:cubicBezTo>
                    <a:pt x="9378" y="117231"/>
                    <a:pt x="15606" y="92263"/>
                    <a:pt x="28135" y="70338"/>
                  </a:cubicBezTo>
                  <a:cubicBezTo>
                    <a:pt x="89928" y="-37799"/>
                    <a:pt x="26171" y="132507"/>
                    <a:pt x="70338" y="0"/>
                  </a:cubicBezTo>
                  <a:cubicBezTo>
                    <a:pt x="89095" y="28135"/>
                    <a:pt x="115916" y="52327"/>
                    <a:pt x="126609" y="84406"/>
                  </a:cubicBezTo>
                  <a:lnTo>
                    <a:pt x="154745" y="168812"/>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91256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SG" dirty="0"/>
          </a:p>
        </p:txBody>
      </p:sp>
      <p:sp>
        <p:nvSpPr>
          <p:cNvPr id="6" name="Content Placeholder 5"/>
          <p:cNvSpPr>
            <a:spLocks noGrp="1"/>
          </p:cNvSpPr>
          <p:nvPr>
            <p:ph idx="1"/>
          </p:nvPr>
        </p:nvSpPr>
        <p:spPr>
          <a:xfrm>
            <a:off x="609521" y="1600573"/>
            <a:ext cx="4952285" cy="4527011"/>
          </a:xfrm>
        </p:spPr>
        <p:txBody>
          <a:bodyPr>
            <a:normAutofit/>
          </a:bodyPr>
          <a:lstStyle/>
          <a:p>
            <a:r>
              <a:rPr lang="en-US" sz="2800" dirty="0" smtClean="0"/>
              <a:t>First comprehensively designed drainage system was installed in Hamburg in 1843</a:t>
            </a:r>
          </a:p>
          <a:p>
            <a:r>
              <a:rPr lang="en-US" sz="2800" dirty="0" smtClean="0"/>
              <a:t>Success was emulated in America and other European countries</a:t>
            </a:r>
          </a:p>
          <a:p>
            <a:r>
              <a:rPr lang="en-US" sz="2800" dirty="0" smtClean="0"/>
              <a:t>Designs based on empirical equations or look-up tables</a:t>
            </a:r>
            <a:endParaRPr lang="en-SG"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4098" name="Picture 2" descr="https://www.wearewater.org/images/281253/sli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936" y="1372394"/>
            <a:ext cx="6130870" cy="40847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26936" y="5482729"/>
            <a:ext cx="6092825" cy="461665"/>
          </a:xfrm>
          <a:prstGeom prst="rect">
            <a:avLst/>
          </a:prstGeom>
        </p:spPr>
        <p:txBody>
          <a:bodyPr>
            <a:spAutoFit/>
          </a:bodyPr>
          <a:lstStyle/>
          <a:p>
            <a:r>
              <a:rPr lang="en-SG" sz="1200" dirty="0">
                <a:solidFill>
                  <a:schemeClr val="tx1">
                    <a:lumMod val="50000"/>
                    <a:lumOff val="50000"/>
                  </a:schemeClr>
                </a:solidFill>
              </a:rPr>
              <a:t>Outline of the main sewage system, Hamburg, Germany, </a:t>
            </a:r>
            <a:r>
              <a:rPr lang="en-SG" sz="1200" dirty="0" smtClean="0">
                <a:solidFill>
                  <a:schemeClr val="tx1">
                    <a:lumMod val="50000"/>
                    <a:lumOff val="50000"/>
                  </a:schemeClr>
                </a:solidFill>
              </a:rPr>
              <a:t>1857</a:t>
            </a:r>
          </a:p>
          <a:p>
            <a:r>
              <a:rPr lang="en-US" sz="1200" dirty="0" smtClean="0">
                <a:solidFill>
                  <a:schemeClr val="tx1">
                    <a:lumMod val="50000"/>
                    <a:lumOff val="50000"/>
                  </a:schemeClr>
                </a:solidFill>
              </a:rPr>
              <a:t>Source: We Are Water Foundation</a:t>
            </a:r>
            <a:endParaRPr lang="en-SG" sz="1200" dirty="0">
              <a:solidFill>
                <a:schemeClr val="tx1">
                  <a:lumMod val="50000"/>
                  <a:lumOff val="50000"/>
                </a:schemeClr>
              </a:solidFill>
            </a:endParaRPr>
          </a:p>
        </p:txBody>
      </p:sp>
    </p:spTree>
    <p:extLst>
      <p:ext uri="{BB962C8B-B14F-4D97-AF65-F5344CB8AC3E}">
        <p14:creationId xmlns:p14="http://schemas.microsoft.com/office/powerpoint/2010/main" val="286186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t>
            </a:r>
            <a:r>
              <a:rPr lang="en-US" dirty="0"/>
              <a:t>problem -- formulation </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mc:AlternateContent xmlns:mc="http://schemas.openxmlformats.org/markup-compatibility/2006" xmlns:a14="http://schemas.microsoft.com/office/drawing/2010/main">
        <mc:Choice Requires="a14">
          <p:sp>
            <p:nvSpPr>
              <p:cNvPr id="6" name="Rectangle 5"/>
              <p:cNvSpPr/>
              <p:nvPr/>
            </p:nvSpPr>
            <p:spPr>
              <a:xfrm>
                <a:off x="2085120" y="1612638"/>
                <a:ext cx="8000206" cy="44947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sSub>
                            <m:sSubPr>
                              <m:ctrlPr>
                                <a:rPr lang="en-US" b="0" i="1" smtClean="0">
                                  <a:latin typeface="Cambria Math"/>
                                </a:rPr>
                              </m:ctrlPr>
                            </m:sSubPr>
                            <m:e>
                              <m:r>
                                <a:rPr lang="en-US" b="0" i="1" smtClean="0">
                                  <a:latin typeface="Cambria Math"/>
                                </a:rPr>
                                <m:t>𝐽</m:t>
                              </m:r>
                            </m:e>
                            <m:sub>
                              <m:r>
                                <a:rPr lang="en-US" b="0" i="1" smtClean="0">
                                  <a:latin typeface="Cambria Math"/>
                                </a:rPr>
                                <m:t>𝑤</m:t>
                              </m:r>
                            </m:sub>
                          </m:sSub>
                        </m:e>
                        <m:sup>
                          <m:r>
                            <a:rPr lang="en-US" b="0" i="1" smtClean="0">
                              <a:latin typeface="Cambria Math"/>
                            </a:rPr>
                            <m:t>𝑂𝑣𝑒𝑟𝑓𝑙𝑜𝑤</m:t>
                          </m:r>
                        </m:sup>
                      </m:sSup>
                      <m:r>
                        <a:rPr lang="en-US" i="1">
                          <a:latin typeface="Cambria Math"/>
                        </a:rPr>
                        <m:t>=</m:t>
                      </m:r>
                      <m:nary>
                        <m:naryPr>
                          <m:chr m:val="∑"/>
                          <m:ctrlPr>
                            <a:rPr lang="en-US" i="1" smtClean="0">
                              <a:latin typeface="Cambria Math"/>
                            </a:rPr>
                          </m:ctrlPr>
                        </m:naryPr>
                        <m:sub>
                          <m:r>
                            <m:rPr>
                              <m:brk m:alnAt="23"/>
                            </m:rPr>
                            <a:rPr lang="en-US" b="0" i="1" smtClean="0">
                              <a:latin typeface="Cambria Math"/>
                            </a:rPr>
                            <m:t>𝑞</m:t>
                          </m:r>
                          <m:r>
                            <a:rPr lang="en-US" b="0" i="1" smtClean="0">
                              <a:latin typeface="Cambria Math"/>
                            </a:rPr>
                            <m:t>=1</m:t>
                          </m:r>
                        </m:sub>
                        <m:sup>
                          <m:r>
                            <a:rPr lang="en-US" b="0" i="1" smtClean="0">
                              <a:latin typeface="Cambria Math"/>
                            </a:rPr>
                            <m:t>𝑄</m:t>
                          </m:r>
                        </m:sup>
                        <m:e>
                          <m:sSub>
                            <m:sSubPr>
                              <m:ctrlPr>
                                <a:rPr lang="en-US" i="1" smtClean="0">
                                  <a:latin typeface="Cambria Math"/>
                                </a:rPr>
                              </m:ctrlPr>
                            </m:sSubPr>
                            <m:e>
                              <m:r>
                                <a:rPr lang="en-US" b="0" i="1" smtClean="0">
                                  <a:latin typeface="Cambria Math"/>
                                </a:rPr>
                                <m:t>𝑤</m:t>
                              </m:r>
                            </m:e>
                            <m:sub>
                              <m:r>
                                <a:rPr lang="en-US" b="0" i="1" smtClean="0">
                                  <a:latin typeface="Cambria Math"/>
                                </a:rPr>
                                <m:t>𝑞</m:t>
                              </m:r>
                            </m:sub>
                          </m:sSub>
                          <m:r>
                            <a:rPr lang="en-US" i="1" smtClean="0">
                              <a:latin typeface="Cambria Math"/>
                              <a:ea typeface="Cambria Math"/>
                            </a:rPr>
                            <m:t>×</m:t>
                          </m:r>
                          <m:d>
                            <m:dPr>
                              <m:ctrlPr>
                                <a:rPr lang="en-US" i="1" smtClean="0">
                                  <a:latin typeface="Cambria Math"/>
                                  <a:ea typeface="Cambria Math"/>
                                </a:rPr>
                              </m:ctrlPr>
                            </m:dPr>
                            <m:e>
                              <m:r>
                                <a:rPr lang="en-US" i="1">
                                  <a:latin typeface="Cambria Math"/>
                                </a:rPr>
                                <m:t>1−</m:t>
                              </m:r>
                              <m:f>
                                <m:fPr>
                                  <m:ctrlPr>
                                    <a:rPr lang="en-US" i="1">
                                      <a:latin typeface="Cambria Math"/>
                                    </a:rPr>
                                  </m:ctrlPr>
                                </m:fPr>
                                <m:num>
                                  <m:nary>
                                    <m:naryPr>
                                      <m:chr m:val="∑"/>
                                      <m:limLoc m:val="undOvr"/>
                                      <m:ctrlPr>
                                        <a:rPr lang="en-SG" i="1">
                                          <a:latin typeface="Cambria Math"/>
                                        </a:rPr>
                                      </m:ctrlPr>
                                    </m:naryPr>
                                    <m:sub>
                                      <m:r>
                                        <a:rPr lang="en-US" i="1">
                                          <a:latin typeface="Cambria Math"/>
                                        </a:rPr>
                                        <m:t>𝑡</m:t>
                                      </m:r>
                                      <m:r>
                                        <a:rPr lang="en-US" i="1">
                                          <a:latin typeface="Cambria Math"/>
                                        </a:rPr>
                                        <m:t>=1</m:t>
                                      </m:r>
                                    </m:sub>
                                    <m:sup>
                                      <m:sSub>
                                        <m:sSubPr>
                                          <m:ctrlPr>
                                            <a:rPr lang="en-US" i="1" smtClean="0">
                                              <a:latin typeface="Cambria Math"/>
                                            </a:rPr>
                                          </m:ctrlPr>
                                        </m:sSubPr>
                                        <m:e>
                                          <m:r>
                                            <a:rPr lang="en-US" b="0" i="1" smtClean="0">
                                              <a:latin typeface="Cambria Math"/>
                                            </a:rPr>
                                            <m:t>𝑇</m:t>
                                          </m:r>
                                        </m:e>
                                        <m:sub>
                                          <m:r>
                                            <a:rPr lang="en-US" b="0" i="1" smtClean="0">
                                              <a:latin typeface="Cambria Math"/>
                                            </a:rPr>
                                            <m:t>𝑞</m:t>
                                          </m:r>
                                        </m:sub>
                                      </m:sSub>
                                    </m:sup>
                                    <m:e>
                                      <m:sSub>
                                        <m:sSubPr>
                                          <m:ctrlPr>
                                            <a:rPr lang="en-US" i="1" smtClean="0">
                                              <a:latin typeface="Cambria Math"/>
                                            </a:rPr>
                                          </m:ctrlPr>
                                        </m:sSubPr>
                                        <m:e>
                                          <m:r>
                                            <a:rPr lang="en-US" b="0" i="1" smtClean="0">
                                              <a:latin typeface="Cambria Math"/>
                                            </a:rPr>
                                            <m:t>𝑔</m:t>
                                          </m:r>
                                        </m:e>
                                        <m:sub>
                                          <m:r>
                                            <a:rPr lang="en-US" b="0" i="1" smtClean="0">
                                              <a:latin typeface="Cambria Math"/>
                                            </a:rPr>
                                            <m:t>1,</m:t>
                                          </m:r>
                                          <m:r>
                                            <a:rPr lang="en-US" b="0" i="1" smtClean="0">
                                              <a:latin typeface="Cambria Math"/>
                                            </a:rPr>
                                            <m:t>𝑡</m:t>
                                          </m:r>
                                          <m:r>
                                            <a:rPr lang="en-US" b="0" i="1" smtClean="0">
                                              <a:latin typeface="Cambria Math"/>
                                            </a:rPr>
                                            <m:t>,</m:t>
                                          </m:r>
                                          <m:r>
                                            <a:rPr lang="en-US" b="0" i="1" smtClean="0">
                                              <a:latin typeface="Cambria Math"/>
                                            </a:rPr>
                                            <m:t>𝑞</m:t>
                                          </m:r>
                                        </m:sub>
                                      </m:sSub>
                                    </m:e>
                                  </m:nary>
                                  <m:d>
                                    <m:dPr>
                                      <m:ctrlPr>
                                        <a:rPr lang="en-SG" i="1">
                                          <a:latin typeface="Cambria Math"/>
                                        </a:rPr>
                                      </m:ctrlPr>
                                    </m:dPr>
                                    <m:e>
                                      <m:r>
                                        <a:rPr lang="en-US" b="1">
                                          <a:latin typeface="Cambria Math"/>
                                        </a:rPr>
                                        <m:t>𝐱</m:t>
                                      </m:r>
                                    </m:e>
                                  </m:d>
                                </m:num>
                                <m:den>
                                  <m:sSub>
                                    <m:sSubPr>
                                      <m:ctrlPr>
                                        <a:rPr lang="en-US" i="1">
                                          <a:latin typeface="Cambria Math"/>
                                        </a:rPr>
                                      </m:ctrlPr>
                                    </m:sSubPr>
                                    <m:e>
                                      <m:r>
                                        <a:rPr lang="en-US" i="1">
                                          <a:latin typeface="Cambria Math"/>
                                        </a:rPr>
                                        <m:t>𝐹</m:t>
                                      </m:r>
                                    </m:e>
                                    <m:sub>
                                      <m:r>
                                        <a:rPr lang="en-US" i="1">
                                          <a:latin typeface="Cambria Math"/>
                                        </a:rPr>
                                        <m:t>𝑏𝑎𝑠𝑒𝑙𝑖𝑛𝑒</m:t>
                                      </m:r>
                                      <m:r>
                                        <a:rPr lang="en-US" b="0" i="1" smtClean="0">
                                          <a:latin typeface="Cambria Math"/>
                                        </a:rPr>
                                        <m:t>,</m:t>
                                      </m:r>
                                      <m:r>
                                        <a:rPr lang="en-US" b="0" i="1" smtClean="0">
                                          <a:latin typeface="Cambria Math"/>
                                        </a:rPr>
                                        <m:t>𝑞</m:t>
                                      </m:r>
                                    </m:sub>
                                  </m:sSub>
                                </m:den>
                              </m:f>
                            </m:e>
                          </m:d>
                        </m:e>
                      </m:nary>
                    </m:oMath>
                  </m:oMathPara>
                </a14:m>
                <a:endParaRPr lang="en-SG" dirty="0" smtClean="0"/>
              </a:p>
              <a:p>
                <a:endParaRPr lang="en-US" dirty="0" smtClean="0"/>
              </a:p>
              <a:p>
                <a:endParaRPr lang="en-SG" dirty="0"/>
              </a:p>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sSub>
                            <m:sSubPr>
                              <m:ctrlPr>
                                <a:rPr lang="en-US" b="0" i="1" smtClean="0">
                                  <a:latin typeface="Cambria Math"/>
                                </a:rPr>
                              </m:ctrlPr>
                            </m:sSubPr>
                            <m:e>
                              <m:r>
                                <a:rPr lang="en-US" b="0" i="1" smtClean="0">
                                  <a:latin typeface="Cambria Math"/>
                                </a:rPr>
                                <m:t>𝐽</m:t>
                              </m:r>
                            </m:e>
                            <m:sub>
                              <m:r>
                                <a:rPr lang="en-US" b="0" i="1" smtClean="0">
                                  <a:latin typeface="Cambria Math"/>
                                </a:rPr>
                                <m:t>𝑤</m:t>
                              </m:r>
                            </m:sub>
                          </m:sSub>
                        </m:e>
                        <m:sup>
                          <m:r>
                            <a:rPr lang="en-US" b="0" i="1" smtClean="0">
                              <a:latin typeface="Cambria Math"/>
                            </a:rPr>
                            <m:t>𝑁𝑜𝑑𝑒</m:t>
                          </m:r>
                        </m:sup>
                      </m:sSup>
                      <m:r>
                        <a:rPr lang="en-US" i="1">
                          <a:latin typeface="Cambria Math"/>
                        </a:rPr>
                        <m:t>=</m:t>
                      </m:r>
                      <m:nary>
                        <m:naryPr>
                          <m:chr m:val="∑"/>
                          <m:ctrlPr>
                            <a:rPr lang="en-US" i="1">
                              <a:latin typeface="Cambria Math"/>
                            </a:rPr>
                          </m:ctrlPr>
                        </m:naryPr>
                        <m:sub>
                          <m:r>
                            <m:rPr>
                              <m:brk m:alnAt="23"/>
                            </m:rPr>
                            <a:rPr lang="en-US" i="1">
                              <a:latin typeface="Cambria Math"/>
                            </a:rPr>
                            <m:t>𝑞</m:t>
                          </m:r>
                          <m:r>
                            <a:rPr lang="en-US" i="1">
                              <a:latin typeface="Cambria Math"/>
                            </a:rPr>
                            <m:t>=1</m:t>
                          </m:r>
                        </m:sub>
                        <m:sup>
                          <m:r>
                            <a:rPr lang="en-US" i="1">
                              <a:latin typeface="Cambria Math"/>
                            </a:rPr>
                            <m:t>𝑄</m:t>
                          </m:r>
                        </m:sup>
                        <m:e>
                          <m:sSub>
                            <m:sSubPr>
                              <m:ctrlPr>
                                <a:rPr lang="en-US" i="1">
                                  <a:latin typeface="Cambria Math"/>
                                </a:rPr>
                              </m:ctrlPr>
                            </m:sSubPr>
                            <m:e>
                              <m:r>
                                <a:rPr lang="en-US" i="1">
                                  <a:latin typeface="Cambria Math"/>
                                </a:rPr>
                                <m:t>𝑤</m:t>
                              </m:r>
                            </m:e>
                            <m:sub>
                              <m:r>
                                <a:rPr lang="en-US" i="1">
                                  <a:latin typeface="Cambria Math"/>
                                </a:rPr>
                                <m:t>𝑞</m:t>
                              </m:r>
                            </m:sub>
                          </m:sSub>
                          <m:r>
                            <a:rPr lang="en-US" i="1">
                              <a:latin typeface="Cambria Math"/>
                              <a:ea typeface="Cambria Math"/>
                            </a:rPr>
                            <m:t>×</m:t>
                          </m:r>
                          <m:d>
                            <m:dPr>
                              <m:ctrlPr>
                                <a:rPr lang="en-US" i="1">
                                  <a:latin typeface="Cambria Math"/>
                                  <a:ea typeface="Cambria Math"/>
                                </a:rPr>
                              </m:ctrlPr>
                            </m:dPr>
                            <m:e>
                              <m:r>
                                <a:rPr lang="en-US" i="1">
                                  <a:latin typeface="Cambria Math"/>
                                </a:rPr>
                                <m:t>1−</m:t>
                              </m:r>
                              <m:f>
                                <m:fPr>
                                  <m:ctrlPr>
                                    <a:rPr lang="en-US" i="1">
                                      <a:latin typeface="Cambria Math"/>
                                    </a:rPr>
                                  </m:ctrlPr>
                                </m:fPr>
                                <m:num>
                                  <m:func>
                                    <m:funcPr>
                                      <m:ctrlPr>
                                        <a:rPr lang="en-US" i="1" smtClean="0">
                                          <a:latin typeface="Cambria Math"/>
                                        </a:rPr>
                                      </m:ctrlPr>
                                    </m:funcPr>
                                    <m:fName>
                                      <m:limLow>
                                        <m:limLowPr>
                                          <m:ctrlPr>
                                            <a:rPr lang="en-US" i="1" smtClean="0">
                                              <a:latin typeface="Cambria Math"/>
                                            </a:rPr>
                                          </m:ctrlPr>
                                        </m:limLowPr>
                                        <m:e>
                                          <m:r>
                                            <m:rPr>
                                              <m:sty m:val="p"/>
                                            </m:rPr>
                                            <a:rPr lang="en-US" i="0" smtClean="0">
                                              <a:latin typeface="Cambria Math"/>
                                            </a:rPr>
                                            <m:t>max</m:t>
                                          </m:r>
                                        </m:e>
                                        <m:lim>
                                          <m:r>
                                            <a:rPr lang="en-US" b="0" i="1" smtClean="0">
                                              <a:latin typeface="Cambria Math"/>
                                            </a:rPr>
                                            <m:t>𝑡</m:t>
                                          </m:r>
                                        </m:lim>
                                      </m:limLow>
                                    </m:fName>
                                    <m:e>
                                      <m:sSub>
                                        <m:sSubPr>
                                          <m:ctrlPr>
                                            <a:rPr lang="en-US" i="1" smtClean="0">
                                              <a:latin typeface="Cambria Math"/>
                                            </a:rPr>
                                          </m:ctrlPr>
                                        </m:sSubPr>
                                        <m:e>
                                          <m:r>
                                            <a:rPr lang="en-US" b="0" i="1" smtClean="0">
                                              <a:latin typeface="Cambria Math"/>
                                            </a:rPr>
                                            <m:t>𝑔</m:t>
                                          </m:r>
                                        </m:e>
                                        <m:sub>
                                          <m:r>
                                            <a:rPr lang="en-US" b="0" i="1" smtClean="0">
                                              <a:latin typeface="Cambria Math"/>
                                            </a:rPr>
                                            <m:t>2,</m:t>
                                          </m:r>
                                          <m:r>
                                            <a:rPr lang="en-US" b="0" i="1" smtClean="0">
                                              <a:latin typeface="Cambria Math"/>
                                            </a:rPr>
                                            <m:t>𝑡</m:t>
                                          </m:r>
                                          <m:r>
                                            <a:rPr lang="en-US" b="0" i="1" smtClean="0">
                                              <a:latin typeface="Cambria Math"/>
                                            </a:rPr>
                                            <m:t>,</m:t>
                                          </m:r>
                                          <m:r>
                                            <a:rPr lang="en-US" b="0" i="1" smtClean="0">
                                              <a:latin typeface="Cambria Math"/>
                                            </a:rPr>
                                            <m:t>𝑞</m:t>
                                          </m:r>
                                        </m:sub>
                                      </m:sSub>
                                      <m:d>
                                        <m:dPr>
                                          <m:ctrlPr>
                                            <a:rPr lang="en-SG" i="1">
                                              <a:latin typeface="Cambria Math"/>
                                            </a:rPr>
                                          </m:ctrlPr>
                                        </m:dPr>
                                        <m:e>
                                          <m:r>
                                            <a:rPr lang="en-US" b="1">
                                              <a:latin typeface="Cambria Math"/>
                                            </a:rPr>
                                            <m:t>𝐱</m:t>
                                          </m:r>
                                        </m:e>
                                      </m:d>
                                    </m:e>
                                  </m:func>
                                </m:num>
                                <m:den>
                                  <m:sSub>
                                    <m:sSubPr>
                                      <m:ctrlPr>
                                        <a:rPr lang="en-US" i="1">
                                          <a:latin typeface="Cambria Math"/>
                                        </a:rPr>
                                      </m:ctrlPr>
                                    </m:sSubPr>
                                    <m:e>
                                      <m:r>
                                        <a:rPr lang="en-US" b="0" i="1" smtClean="0">
                                          <a:latin typeface="Cambria Math"/>
                                        </a:rPr>
                                        <m:t>𝑁</m:t>
                                      </m:r>
                                      <m:r>
                                        <a:rPr lang="en-US" b="0" i="1" smtClean="0">
                                          <a:latin typeface="Cambria Math"/>
                                        </a:rPr>
                                        <m:t>′</m:t>
                                      </m:r>
                                    </m:e>
                                    <m:sub>
                                      <m:r>
                                        <a:rPr lang="en-US" i="1">
                                          <a:latin typeface="Cambria Math"/>
                                        </a:rPr>
                                        <m:t>𝑏𝑎𝑠𝑒𝑙𝑖𝑛𝑒</m:t>
                                      </m:r>
                                      <m:r>
                                        <a:rPr lang="en-US" i="1">
                                          <a:latin typeface="Cambria Math"/>
                                        </a:rPr>
                                        <m:t>,</m:t>
                                      </m:r>
                                      <m:r>
                                        <a:rPr lang="en-US" i="1">
                                          <a:latin typeface="Cambria Math"/>
                                        </a:rPr>
                                        <m:t>𝑞</m:t>
                                      </m:r>
                                    </m:sub>
                                  </m:sSub>
                                </m:den>
                              </m:f>
                            </m:e>
                          </m:d>
                        </m:e>
                      </m:nary>
                    </m:oMath>
                  </m:oMathPara>
                </a14:m>
                <a:endParaRPr lang="en-SG" dirty="0" smtClean="0"/>
              </a:p>
              <a:p>
                <a:endParaRPr lang="en-US" dirty="0" smtClean="0"/>
              </a:p>
              <a:p>
                <a:endParaRPr lang="en-SG" dirty="0" smtClean="0"/>
              </a:p>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𝑤</m:t>
                          </m:r>
                        </m:e>
                        <m:sub>
                          <m:r>
                            <a:rPr lang="en-US" b="0" i="1" smtClean="0">
                              <a:latin typeface="Cambria Math"/>
                            </a:rPr>
                            <m:t>𝑞</m:t>
                          </m:r>
                        </m:sub>
                      </m:sSub>
                      <m:r>
                        <a:rPr lang="en-US" b="0" i="1" smtClean="0">
                          <a:latin typeface="Cambria Math"/>
                        </a:rPr>
                        <m:t>=</m:t>
                      </m:r>
                      <m:f>
                        <m:fPr>
                          <m:ctrlPr>
                            <a:rPr lang="en-SG" i="1">
                              <a:latin typeface="Cambria Math"/>
                            </a:rPr>
                          </m:ctrlPr>
                        </m:fPr>
                        <m:num>
                          <m:nary>
                            <m:naryPr>
                              <m:chr m:val="∑"/>
                              <m:supHide m:val="on"/>
                              <m:ctrlPr>
                                <a:rPr lang="en-SG" i="1">
                                  <a:latin typeface="Cambria Math"/>
                                </a:rPr>
                              </m:ctrlPr>
                            </m:naryPr>
                            <m:sub>
                              <m:r>
                                <a:rPr lang="en-US" i="1">
                                  <a:latin typeface="Cambria Math"/>
                                </a:rPr>
                                <m:t>𝑙</m:t>
                              </m:r>
                              <m:r>
                                <a:rPr lang="en-US" i="1" smtClean="0">
                                  <a:latin typeface="Cambria Math"/>
                                  <a:ea typeface="Cambria Math"/>
                                </a:rPr>
                                <m:t>∈</m:t>
                              </m:r>
                              <m:sSub>
                                <m:sSubPr>
                                  <m:ctrlPr>
                                    <a:rPr lang="en-US" i="1" smtClean="0">
                                      <a:latin typeface="Cambria Math"/>
                                      <a:ea typeface="Cambria Math"/>
                                    </a:rPr>
                                  </m:ctrlPr>
                                </m:sSubPr>
                                <m:e>
                                  <m:r>
                                    <a:rPr lang="en-US" b="0" i="1" smtClean="0">
                                      <a:latin typeface="Cambria Math"/>
                                      <a:ea typeface="Cambria Math"/>
                                    </a:rPr>
                                    <m:t>𝐶</m:t>
                                  </m:r>
                                </m:e>
                                <m:sub>
                                  <m:r>
                                    <a:rPr lang="en-US" b="0" i="1" smtClean="0">
                                      <a:latin typeface="Cambria Math"/>
                                      <a:ea typeface="Cambria Math"/>
                                    </a:rPr>
                                    <m:t>𝑞</m:t>
                                  </m:r>
                                </m:sub>
                              </m:sSub>
                            </m:sub>
                            <m:sup/>
                            <m:e>
                              <m:func>
                                <m:funcPr>
                                  <m:ctrlPr>
                                    <a:rPr lang="en-SG" i="1">
                                      <a:latin typeface="Cambria Math"/>
                                    </a:rPr>
                                  </m:ctrlPr>
                                </m:funcPr>
                                <m:fName>
                                  <m:r>
                                    <a:rPr lang="en-US" i="1">
                                      <a:latin typeface="Cambria Math"/>
                                    </a:rPr>
                                    <m:t>𝑃</m:t>
                                  </m:r>
                                  <m:sSub>
                                    <m:sSubPr>
                                      <m:ctrlPr>
                                        <a:rPr lang="en-SG" i="1">
                                          <a:latin typeface="Cambria Math"/>
                                        </a:rPr>
                                      </m:ctrlPr>
                                    </m:sSubPr>
                                    <m:e>
                                      <m:r>
                                        <a:rPr lang="en-US" i="1">
                                          <a:latin typeface="Cambria Math"/>
                                        </a:rPr>
                                        <m:t>𝑟</m:t>
                                      </m:r>
                                    </m:e>
                                    <m:sub>
                                      <m:r>
                                        <a:rPr lang="en-US" i="1">
                                          <a:latin typeface="Cambria Math"/>
                                        </a:rPr>
                                        <m:t>𝑙</m:t>
                                      </m:r>
                                    </m:sub>
                                  </m:sSub>
                                </m:fName>
                                <m:e>
                                  <m:r>
                                    <a:rPr lang="en-US" i="1">
                                      <a:latin typeface="Cambria Math"/>
                                    </a:rPr>
                                    <m:t>×</m:t>
                                  </m:r>
                                  <m:sSub>
                                    <m:sSubPr>
                                      <m:ctrlPr>
                                        <a:rPr lang="en-SG" i="1">
                                          <a:latin typeface="Cambria Math"/>
                                        </a:rPr>
                                      </m:ctrlPr>
                                    </m:sSubPr>
                                    <m:e>
                                      <m:r>
                                        <a:rPr lang="en-US" i="1">
                                          <a:latin typeface="Cambria Math"/>
                                        </a:rPr>
                                        <m:t>𝐹</m:t>
                                      </m:r>
                                    </m:e>
                                    <m:sub>
                                      <m:r>
                                        <a:rPr lang="en-US" b="0" i="1" smtClean="0">
                                          <a:latin typeface="Cambria Math"/>
                                        </a:rPr>
                                        <m:t>𝑏𝑎𝑠𝑒𝑙𝑖𝑛𝑒</m:t>
                                      </m:r>
                                      <m:r>
                                        <a:rPr lang="en-US" b="0" i="1" smtClean="0">
                                          <a:latin typeface="Cambria Math"/>
                                        </a:rPr>
                                        <m:t>, </m:t>
                                      </m:r>
                                      <m:r>
                                        <a:rPr lang="en-US" i="1">
                                          <a:latin typeface="Cambria Math"/>
                                        </a:rPr>
                                        <m:t>𝑙</m:t>
                                      </m:r>
                                    </m:sub>
                                  </m:sSub>
                                </m:e>
                              </m:func>
                            </m:e>
                          </m:nary>
                        </m:num>
                        <m:den>
                          <m:nary>
                            <m:naryPr>
                              <m:chr m:val="∑"/>
                              <m:ctrlPr>
                                <a:rPr lang="en-SG" i="1">
                                  <a:latin typeface="Cambria Math"/>
                                </a:rPr>
                              </m:ctrlPr>
                            </m:naryPr>
                            <m:sub>
                              <m:r>
                                <a:rPr lang="en-US" i="1">
                                  <a:latin typeface="Cambria Math"/>
                                </a:rPr>
                                <m:t>𝑙</m:t>
                              </m:r>
                              <m:r>
                                <a:rPr lang="en-US" i="1">
                                  <a:latin typeface="Cambria Math"/>
                                </a:rPr>
                                <m:t>=1</m:t>
                              </m:r>
                            </m:sub>
                            <m:sup>
                              <m:sSub>
                                <m:sSubPr>
                                  <m:ctrlPr>
                                    <a:rPr lang="en-US" i="1">
                                      <a:latin typeface="Cambria Math"/>
                                    </a:rPr>
                                  </m:ctrlPr>
                                </m:sSubPr>
                                <m:e>
                                  <m:r>
                                    <a:rPr lang="en-US" i="1">
                                      <a:latin typeface="Cambria Math"/>
                                    </a:rPr>
                                    <m:t>𝑁</m:t>
                                  </m:r>
                                </m:e>
                                <m:sub>
                                  <m:r>
                                    <a:rPr lang="en-US" i="1">
                                      <a:latin typeface="Cambria Math"/>
                                    </a:rPr>
                                    <m:t>𝐸</m:t>
                                  </m:r>
                                </m:sub>
                              </m:sSub>
                            </m:sup>
                            <m:e>
                              <m:func>
                                <m:funcPr>
                                  <m:ctrlPr>
                                    <a:rPr lang="en-SG" i="1">
                                      <a:latin typeface="Cambria Math"/>
                                    </a:rPr>
                                  </m:ctrlPr>
                                </m:funcPr>
                                <m:fName>
                                  <m:r>
                                    <a:rPr lang="en-US" i="1">
                                      <a:latin typeface="Cambria Math"/>
                                    </a:rPr>
                                    <m:t>𝑃</m:t>
                                  </m:r>
                                  <m:sSub>
                                    <m:sSubPr>
                                      <m:ctrlPr>
                                        <a:rPr lang="en-SG" i="1">
                                          <a:latin typeface="Cambria Math"/>
                                        </a:rPr>
                                      </m:ctrlPr>
                                    </m:sSubPr>
                                    <m:e>
                                      <m:r>
                                        <a:rPr lang="en-US" i="1">
                                          <a:latin typeface="Cambria Math"/>
                                        </a:rPr>
                                        <m:t>𝑟</m:t>
                                      </m:r>
                                    </m:e>
                                    <m:sub>
                                      <m:r>
                                        <a:rPr lang="en-US" i="1">
                                          <a:latin typeface="Cambria Math"/>
                                        </a:rPr>
                                        <m:t>𝑙</m:t>
                                      </m:r>
                                    </m:sub>
                                  </m:sSub>
                                </m:fName>
                                <m:e>
                                  <m:r>
                                    <a:rPr lang="en-US" i="1">
                                      <a:latin typeface="Cambria Math"/>
                                    </a:rPr>
                                    <m:t>×</m:t>
                                  </m:r>
                                  <m:sSub>
                                    <m:sSubPr>
                                      <m:ctrlPr>
                                        <a:rPr lang="en-SG" i="1">
                                          <a:latin typeface="Cambria Math"/>
                                        </a:rPr>
                                      </m:ctrlPr>
                                    </m:sSubPr>
                                    <m:e>
                                      <m:r>
                                        <a:rPr lang="en-US" i="1">
                                          <a:latin typeface="Cambria Math"/>
                                        </a:rPr>
                                        <m:t>𝐹</m:t>
                                      </m:r>
                                    </m:e>
                                    <m:sub>
                                      <m:r>
                                        <a:rPr lang="en-US" b="0" i="1" smtClean="0">
                                          <a:latin typeface="Cambria Math"/>
                                        </a:rPr>
                                        <m:t>𝑏𝑎𝑠𝑒𝑙𝑖𝑛𝑒</m:t>
                                      </m:r>
                                      <m:r>
                                        <a:rPr lang="en-US" b="0" i="1" smtClean="0">
                                          <a:latin typeface="Cambria Math"/>
                                        </a:rPr>
                                        <m:t>,</m:t>
                                      </m:r>
                                      <m:r>
                                        <a:rPr lang="en-US" i="1">
                                          <a:latin typeface="Cambria Math"/>
                                        </a:rPr>
                                        <m:t>𝑙</m:t>
                                      </m:r>
                                    </m:sub>
                                  </m:sSub>
                                </m:e>
                              </m:func>
                            </m:e>
                          </m:nary>
                        </m:den>
                      </m:f>
                    </m:oMath>
                  </m:oMathPara>
                </a14:m>
                <a:endParaRPr lang="en-SG" dirty="0"/>
              </a:p>
            </p:txBody>
          </p:sp>
        </mc:Choice>
        <mc:Fallback xmlns="">
          <p:sp>
            <p:nvSpPr>
              <p:cNvPr id="6" name="Rectangle 5"/>
              <p:cNvSpPr>
                <a:spLocks noRot="1" noChangeAspect="1" noMove="1" noResize="1" noEditPoints="1" noAdjustHandles="1" noChangeArrowheads="1" noChangeShapeType="1" noTextEdit="1"/>
              </p:cNvSpPr>
              <p:nvPr/>
            </p:nvSpPr>
            <p:spPr>
              <a:xfrm>
                <a:off x="2085120" y="1612638"/>
                <a:ext cx="8000206" cy="4494757"/>
              </a:xfrm>
              <a:prstGeom prst="rect">
                <a:avLst/>
              </a:prstGeom>
              <a:blipFill rotWithShape="1">
                <a:blip r:embed="rId3"/>
                <a:stretch>
                  <a:fillRect/>
                </a:stretch>
              </a:blipFill>
            </p:spPr>
            <p:txBody>
              <a:bodyPr/>
              <a:lstStyle/>
              <a:p>
                <a:r>
                  <a:rPr lang="en-SG">
                    <a:noFill/>
                  </a:rPr>
                  <a:t> </a:t>
                </a:r>
              </a:p>
            </p:txBody>
          </p:sp>
        </mc:Fallback>
      </mc:AlternateContent>
      <p:sp>
        <p:nvSpPr>
          <p:cNvPr id="42" name="TextBox 41"/>
          <p:cNvSpPr txBox="1"/>
          <p:nvPr/>
        </p:nvSpPr>
        <p:spPr>
          <a:xfrm>
            <a:off x="8838406" y="1067594"/>
            <a:ext cx="3352006" cy="707886"/>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Overflow volume at time </a:t>
            </a:r>
            <a:r>
              <a:rPr lang="en-US" sz="2000" b="1" i="1" dirty="0" smtClean="0">
                <a:solidFill>
                  <a:schemeClr val="tx1">
                    <a:lumMod val="50000"/>
                    <a:lumOff val="50000"/>
                  </a:schemeClr>
                </a:solidFill>
                <a:latin typeface="Bradley Hand ITC" panose="03070402050302030203" pitchFamily="66" charset="0"/>
              </a:rPr>
              <a:t>t</a:t>
            </a:r>
            <a:r>
              <a:rPr lang="en-US" sz="2000" b="1" dirty="0" smtClean="0">
                <a:solidFill>
                  <a:schemeClr val="tx1">
                    <a:lumMod val="50000"/>
                    <a:lumOff val="50000"/>
                  </a:schemeClr>
                </a:solidFill>
                <a:latin typeface="Bradley Hand ITC" panose="03070402050302030203" pitchFamily="66" charset="0"/>
              </a:rPr>
              <a:t>  for rainfall event </a:t>
            </a:r>
            <a:r>
              <a:rPr lang="en-US" sz="2000" b="1" i="1" dirty="0" smtClean="0">
                <a:solidFill>
                  <a:schemeClr val="tx1">
                    <a:lumMod val="50000"/>
                    <a:lumOff val="50000"/>
                  </a:schemeClr>
                </a:solidFill>
                <a:latin typeface="Bradley Hand ITC" panose="03070402050302030203" pitchFamily="66" charset="0"/>
              </a:rPr>
              <a:t>q </a:t>
            </a:r>
            <a:r>
              <a:rPr lang="en-US" sz="2000" b="1" dirty="0" smtClean="0">
                <a:solidFill>
                  <a:srgbClr val="FF0000"/>
                </a:solidFill>
                <a:latin typeface="Bradley Hand ITC" panose="03070402050302030203" pitchFamily="66" charset="0"/>
              </a:rPr>
              <a:t>(emulator)</a:t>
            </a:r>
            <a:endParaRPr lang="en-SG" sz="2000" b="1" dirty="0">
              <a:solidFill>
                <a:srgbClr val="FF0000"/>
              </a:solidFill>
              <a:latin typeface="Bradley Hand ITC" panose="03070402050302030203" pitchFamily="66" charset="0"/>
            </a:endParaRPr>
          </a:p>
        </p:txBody>
      </p:sp>
      <p:sp>
        <p:nvSpPr>
          <p:cNvPr id="43" name="Freeform 42"/>
          <p:cNvSpPr/>
          <p:nvPr/>
        </p:nvSpPr>
        <p:spPr>
          <a:xfrm>
            <a:off x="7847806" y="1321594"/>
            <a:ext cx="978226" cy="431800"/>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TextBox 44"/>
          <p:cNvSpPr txBox="1"/>
          <p:nvPr/>
        </p:nvSpPr>
        <p:spPr>
          <a:xfrm>
            <a:off x="8686006" y="2743994"/>
            <a:ext cx="2971800" cy="1015663"/>
          </a:xfrm>
          <a:prstGeom prst="rect">
            <a:avLst/>
          </a:prstGeom>
          <a:noFill/>
        </p:spPr>
        <p:txBody>
          <a:bodyPr wrap="square" rtlCol="0">
            <a:spAutoFit/>
          </a:bodyPr>
          <a:lstStyle/>
          <a:p>
            <a:r>
              <a:rPr lang="en-US" sz="2000" b="1" dirty="0">
                <a:solidFill>
                  <a:schemeClr val="tx1">
                    <a:lumMod val="50000"/>
                    <a:lumOff val="50000"/>
                  </a:schemeClr>
                </a:solidFill>
                <a:latin typeface="Bradley Hand ITC" panose="03070402050302030203" pitchFamily="66" charset="0"/>
              </a:rPr>
              <a:t># of flooded nodes </a:t>
            </a:r>
            <a:r>
              <a:rPr lang="en-US" sz="2000" b="1" dirty="0" smtClean="0">
                <a:solidFill>
                  <a:schemeClr val="tx1">
                    <a:lumMod val="50000"/>
                    <a:lumOff val="50000"/>
                  </a:schemeClr>
                </a:solidFill>
                <a:latin typeface="Bradley Hand ITC" panose="03070402050302030203" pitchFamily="66" charset="0"/>
              </a:rPr>
              <a:t>at time </a:t>
            </a:r>
            <a:r>
              <a:rPr lang="en-US" sz="2000" b="1" i="1" dirty="0" smtClean="0">
                <a:solidFill>
                  <a:schemeClr val="tx1">
                    <a:lumMod val="50000"/>
                    <a:lumOff val="50000"/>
                  </a:schemeClr>
                </a:solidFill>
                <a:latin typeface="Bradley Hand ITC" panose="03070402050302030203" pitchFamily="66" charset="0"/>
              </a:rPr>
              <a:t>t</a:t>
            </a:r>
            <a:r>
              <a:rPr lang="en-US" sz="2000" b="1" dirty="0" smtClean="0">
                <a:solidFill>
                  <a:schemeClr val="tx1">
                    <a:lumMod val="50000"/>
                    <a:lumOff val="50000"/>
                  </a:schemeClr>
                </a:solidFill>
                <a:latin typeface="Bradley Hand ITC" panose="03070402050302030203" pitchFamily="66" charset="0"/>
              </a:rPr>
              <a:t>  for rainfall event </a:t>
            </a:r>
            <a:r>
              <a:rPr lang="en-US" sz="2000" b="1" i="1" dirty="0" smtClean="0">
                <a:solidFill>
                  <a:schemeClr val="tx1">
                    <a:lumMod val="50000"/>
                    <a:lumOff val="50000"/>
                  </a:schemeClr>
                </a:solidFill>
                <a:latin typeface="Bradley Hand ITC" panose="03070402050302030203" pitchFamily="66" charset="0"/>
              </a:rPr>
              <a:t>q </a:t>
            </a:r>
            <a:r>
              <a:rPr lang="en-US" sz="2000" b="1" dirty="0" smtClean="0">
                <a:solidFill>
                  <a:srgbClr val="FF0000"/>
                </a:solidFill>
                <a:latin typeface="Bradley Hand ITC" panose="03070402050302030203" pitchFamily="66" charset="0"/>
              </a:rPr>
              <a:t>(emulator)</a:t>
            </a:r>
            <a:endParaRPr lang="en-SG" sz="2000" b="1" dirty="0">
              <a:solidFill>
                <a:srgbClr val="FF0000"/>
              </a:solidFill>
              <a:latin typeface="Bradley Hand ITC" panose="03070402050302030203" pitchFamily="66" charset="0"/>
            </a:endParaRPr>
          </a:p>
        </p:txBody>
      </p:sp>
      <p:sp>
        <p:nvSpPr>
          <p:cNvPr id="47" name="TextBox 46"/>
          <p:cNvSpPr txBox="1"/>
          <p:nvPr/>
        </p:nvSpPr>
        <p:spPr>
          <a:xfrm>
            <a:off x="8476258" y="4115594"/>
            <a:ext cx="3410148" cy="1015663"/>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Peak # of flooded nodes for existing drainage system (SWMM)</a:t>
            </a:r>
            <a:endParaRPr lang="en-SG" sz="2000" b="1" dirty="0">
              <a:solidFill>
                <a:schemeClr val="tx1">
                  <a:lumMod val="50000"/>
                  <a:lumOff val="50000"/>
                </a:schemeClr>
              </a:solidFill>
              <a:latin typeface="Bradley Hand ITC" panose="03070402050302030203" pitchFamily="66" charset="0"/>
            </a:endParaRPr>
          </a:p>
        </p:txBody>
      </p:sp>
      <p:sp>
        <p:nvSpPr>
          <p:cNvPr id="48" name="Freeform 47"/>
          <p:cNvSpPr/>
          <p:nvPr/>
        </p:nvSpPr>
        <p:spPr>
          <a:xfrm>
            <a:off x="7850945" y="4396154"/>
            <a:ext cx="604910" cy="72148"/>
          </a:xfrm>
          <a:custGeom>
            <a:avLst/>
            <a:gdLst>
              <a:gd name="connsiteX0" fmla="*/ 0 w 604910"/>
              <a:gd name="connsiteY0" fmla="*/ 0 h 72148"/>
              <a:gd name="connsiteX1" fmla="*/ 112541 w 604910"/>
              <a:gd name="connsiteY1" fmla="*/ 14068 h 72148"/>
              <a:gd name="connsiteX2" fmla="*/ 196947 w 604910"/>
              <a:gd name="connsiteY2" fmla="*/ 42203 h 72148"/>
              <a:gd name="connsiteX3" fmla="*/ 281353 w 604910"/>
              <a:gd name="connsiteY3" fmla="*/ 56271 h 72148"/>
              <a:gd name="connsiteX4" fmla="*/ 323557 w 604910"/>
              <a:gd name="connsiteY4" fmla="*/ 70338 h 72148"/>
              <a:gd name="connsiteX5" fmla="*/ 604910 w 604910"/>
              <a:gd name="connsiteY5" fmla="*/ 70338 h 7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4910" h="72148">
                <a:moveTo>
                  <a:pt x="0" y="0"/>
                </a:moveTo>
                <a:cubicBezTo>
                  <a:pt x="37514" y="4689"/>
                  <a:pt x="75575" y="6147"/>
                  <a:pt x="112541" y="14068"/>
                </a:cubicBezTo>
                <a:cubicBezTo>
                  <a:pt x="141540" y="20282"/>
                  <a:pt x="167693" y="37327"/>
                  <a:pt x="196947" y="42203"/>
                </a:cubicBezTo>
                <a:cubicBezTo>
                  <a:pt x="225082" y="46892"/>
                  <a:pt x="253509" y="50084"/>
                  <a:pt x="281353" y="56271"/>
                </a:cubicBezTo>
                <a:cubicBezTo>
                  <a:pt x="295829" y="59488"/>
                  <a:pt x="308742" y="69694"/>
                  <a:pt x="323557" y="70338"/>
                </a:cubicBezTo>
                <a:cubicBezTo>
                  <a:pt x="417253" y="74412"/>
                  <a:pt x="511126" y="70338"/>
                  <a:pt x="604910" y="70338"/>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Freeform 48"/>
          <p:cNvSpPr/>
          <p:nvPr/>
        </p:nvSpPr>
        <p:spPr>
          <a:xfrm>
            <a:off x="8693263" y="1259908"/>
            <a:ext cx="145143" cy="188686"/>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Freeform 49"/>
          <p:cNvSpPr/>
          <p:nvPr/>
        </p:nvSpPr>
        <p:spPr>
          <a:xfrm flipV="1">
            <a:off x="8355525" y="4344194"/>
            <a:ext cx="145143" cy="220707"/>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Freeform 52"/>
          <p:cNvSpPr/>
          <p:nvPr/>
        </p:nvSpPr>
        <p:spPr>
          <a:xfrm>
            <a:off x="7700698" y="3035925"/>
            <a:ext cx="978226" cy="431800"/>
          </a:xfrm>
          <a:custGeom>
            <a:avLst/>
            <a:gdLst>
              <a:gd name="connsiteX0" fmla="*/ 0 w 493486"/>
              <a:gd name="connsiteY0" fmla="*/ 203200 h 203200"/>
              <a:gd name="connsiteX1" fmla="*/ 87086 w 493486"/>
              <a:gd name="connsiteY1" fmla="*/ 116114 h 203200"/>
              <a:gd name="connsiteX2" fmla="*/ 130628 w 493486"/>
              <a:gd name="connsiteY2" fmla="*/ 101600 h 203200"/>
              <a:gd name="connsiteX3" fmla="*/ 174171 w 493486"/>
              <a:gd name="connsiteY3" fmla="*/ 72571 h 203200"/>
              <a:gd name="connsiteX4" fmla="*/ 246743 w 493486"/>
              <a:gd name="connsiteY4" fmla="*/ 58057 h 203200"/>
              <a:gd name="connsiteX5" fmla="*/ 290286 w 493486"/>
              <a:gd name="connsiteY5" fmla="*/ 43543 h 203200"/>
              <a:gd name="connsiteX6" fmla="*/ 362857 w 493486"/>
              <a:gd name="connsiteY6" fmla="*/ 29029 h 203200"/>
              <a:gd name="connsiteX7" fmla="*/ 493486 w 493486"/>
              <a:gd name="connsiteY7"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486" h="203200">
                <a:moveTo>
                  <a:pt x="0" y="203200"/>
                </a:moveTo>
                <a:cubicBezTo>
                  <a:pt x="29029" y="174171"/>
                  <a:pt x="54681" y="141318"/>
                  <a:pt x="87086" y="116114"/>
                </a:cubicBezTo>
                <a:cubicBezTo>
                  <a:pt x="99162" y="106721"/>
                  <a:pt x="116944" y="108442"/>
                  <a:pt x="130628" y="101600"/>
                </a:cubicBezTo>
                <a:cubicBezTo>
                  <a:pt x="146230" y="93799"/>
                  <a:pt x="157838" y="78696"/>
                  <a:pt x="174171" y="72571"/>
                </a:cubicBezTo>
                <a:cubicBezTo>
                  <a:pt x="197270" y="63909"/>
                  <a:pt x="222810" y="64040"/>
                  <a:pt x="246743" y="58057"/>
                </a:cubicBezTo>
                <a:cubicBezTo>
                  <a:pt x="261586" y="54346"/>
                  <a:pt x="275443" y="47254"/>
                  <a:pt x="290286" y="43543"/>
                </a:cubicBezTo>
                <a:cubicBezTo>
                  <a:pt x="314219" y="37560"/>
                  <a:pt x="338474" y="32780"/>
                  <a:pt x="362857" y="29029"/>
                </a:cubicBezTo>
                <a:cubicBezTo>
                  <a:pt x="489950" y="9476"/>
                  <a:pt x="450654" y="42829"/>
                  <a:pt x="493486"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Freeform 53"/>
          <p:cNvSpPr/>
          <p:nvPr/>
        </p:nvSpPr>
        <p:spPr>
          <a:xfrm>
            <a:off x="8546155" y="2974239"/>
            <a:ext cx="145143" cy="188686"/>
          </a:xfrm>
          <a:custGeom>
            <a:avLst/>
            <a:gdLst>
              <a:gd name="connsiteX0" fmla="*/ 0 w 145143"/>
              <a:gd name="connsiteY0" fmla="*/ 0 h 188686"/>
              <a:gd name="connsiteX1" fmla="*/ 72572 w 145143"/>
              <a:gd name="connsiteY1" fmla="*/ 43543 h 188686"/>
              <a:gd name="connsiteX2" fmla="*/ 116115 w 145143"/>
              <a:gd name="connsiteY2" fmla="*/ 58057 h 188686"/>
              <a:gd name="connsiteX3" fmla="*/ 145143 w 145143"/>
              <a:gd name="connsiteY3" fmla="*/ 101600 h 188686"/>
              <a:gd name="connsiteX4" fmla="*/ 58057 w 145143"/>
              <a:gd name="connsiteY4" fmla="*/ 159657 h 188686"/>
              <a:gd name="connsiteX5" fmla="*/ 14515 w 145143"/>
              <a:gd name="connsiteY5" fmla="*/ 188686 h 18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43" h="188686">
                <a:moveTo>
                  <a:pt x="0" y="0"/>
                </a:moveTo>
                <a:cubicBezTo>
                  <a:pt x="24191" y="14514"/>
                  <a:pt x="47339" y="30927"/>
                  <a:pt x="72572" y="43543"/>
                </a:cubicBezTo>
                <a:cubicBezTo>
                  <a:pt x="86256" y="50385"/>
                  <a:pt x="104168" y="48500"/>
                  <a:pt x="116115" y="58057"/>
                </a:cubicBezTo>
                <a:cubicBezTo>
                  <a:pt x="129736" y="68954"/>
                  <a:pt x="135467" y="87086"/>
                  <a:pt x="145143" y="101600"/>
                </a:cubicBezTo>
                <a:lnTo>
                  <a:pt x="58057" y="159657"/>
                </a:lnTo>
                <a:lnTo>
                  <a:pt x="14515" y="188686"/>
                </a:ln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TextBox 54"/>
          <p:cNvSpPr txBox="1"/>
          <p:nvPr/>
        </p:nvSpPr>
        <p:spPr>
          <a:xfrm>
            <a:off x="2056606" y="5391884"/>
            <a:ext cx="2081019" cy="400110"/>
          </a:xfrm>
          <a:prstGeom prst="rect">
            <a:avLst/>
          </a:prstGeom>
          <a:noFill/>
        </p:spPr>
        <p:txBody>
          <a:bodyPr wrap="none" rtlCol="0">
            <a:spAutoFit/>
          </a:bodyPr>
          <a:lstStyle/>
          <a:p>
            <a:r>
              <a:rPr lang="en-US" sz="2000" b="1" dirty="0" smtClean="0">
                <a:solidFill>
                  <a:schemeClr val="tx1">
                    <a:lumMod val="50000"/>
                    <a:lumOff val="50000"/>
                  </a:schemeClr>
                </a:solidFill>
                <a:latin typeface="Bradley Hand ITC" panose="03070402050302030203" pitchFamily="66" charset="0"/>
              </a:rPr>
              <a:t>Weight of event </a:t>
            </a:r>
            <a:r>
              <a:rPr lang="en-US" sz="2000" b="1" i="1" dirty="0" smtClean="0">
                <a:solidFill>
                  <a:schemeClr val="tx1">
                    <a:lumMod val="50000"/>
                    <a:lumOff val="50000"/>
                  </a:schemeClr>
                </a:solidFill>
                <a:latin typeface="Bradley Hand ITC" panose="03070402050302030203" pitchFamily="66" charset="0"/>
              </a:rPr>
              <a:t>q</a:t>
            </a:r>
            <a:endParaRPr lang="en-SG" sz="2000" b="1" i="1" dirty="0">
              <a:solidFill>
                <a:schemeClr val="tx1">
                  <a:lumMod val="50000"/>
                  <a:lumOff val="50000"/>
                </a:schemeClr>
              </a:solidFill>
              <a:latin typeface="Bradley Hand ITC" panose="03070402050302030203" pitchFamily="66" charset="0"/>
            </a:endParaRPr>
          </a:p>
        </p:txBody>
      </p:sp>
      <p:sp>
        <p:nvSpPr>
          <p:cNvPr id="56" name="TextBox 55"/>
          <p:cNvSpPr txBox="1"/>
          <p:nvPr/>
        </p:nvSpPr>
        <p:spPr>
          <a:xfrm>
            <a:off x="3504406" y="4496594"/>
            <a:ext cx="3581399" cy="400110"/>
          </a:xfrm>
          <a:prstGeom prst="rect">
            <a:avLst/>
          </a:prstGeom>
          <a:noFill/>
        </p:spPr>
        <p:txBody>
          <a:bodyPr wrap="square" rtlCol="0">
            <a:spAutoFit/>
          </a:bodyPr>
          <a:lstStyle/>
          <a:p>
            <a:r>
              <a:rPr lang="en-US" sz="2000" b="1" dirty="0" smtClean="0">
                <a:solidFill>
                  <a:schemeClr val="tx1">
                    <a:lumMod val="50000"/>
                    <a:lumOff val="50000"/>
                  </a:schemeClr>
                </a:solidFill>
                <a:latin typeface="Bradley Hand ITC" panose="03070402050302030203" pitchFamily="66" charset="0"/>
              </a:rPr>
              <a:t>Rainfall events in </a:t>
            </a:r>
            <a:r>
              <a:rPr lang="en-US" sz="2000" b="1" i="1" dirty="0" err="1" smtClean="0">
                <a:solidFill>
                  <a:schemeClr val="tx1">
                    <a:lumMod val="50000"/>
                    <a:lumOff val="50000"/>
                  </a:schemeClr>
                </a:solidFill>
                <a:latin typeface="Bradley Hand ITC" panose="03070402050302030203" pitchFamily="66" charset="0"/>
              </a:rPr>
              <a:t>q</a:t>
            </a:r>
            <a:r>
              <a:rPr lang="en-US" sz="2000" b="1" baseline="30000" dirty="0" err="1" smtClean="0">
                <a:solidFill>
                  <a:schemeClr val="tx1">
                    <a:lumMod val="50000"/>
                    <a:lumOff val="50000"/>
                  </a:schemeClr>
                </a:solidFill>
                <a:latin typeface="Bradley Hand ITC" panose="03070402050302030203" pitchFamily="66" charset="0"/>
              </a:rPr>
              <a:t>th</a:t>
            </a:r>
            <a:r>
              <a:rPr lang="en-US" sz="2000" b="1" baseline="30000" dirty="0" smtClean="0">
                <a:solidFill>
                  <a:schemeClr val="tx1">
                    <a:lumMod val="50000"/>
                    <a:lumOff val="50000"/>
                  </a:schemeClr>
                </a:solidFill>
                <a:latin typeface="Bradley Hand ITC" panose="03070402050302030203" pitchFamily="66" charset="0"/>
              </a:rPr>
              <a:t> </a:t>
            </a:r>
            <a:r>
              <a:rPr lang="en-US" sz="2000" b="1" dirty="0" smtClean="0">
                <a:solidFill>
                  <a:schemeClr val="tx1">
                    <a:lumMod val="50000"/>
                    <a:lumOff val="50000"/>
                  </a:schemeClr>
                </a:solidFill>
                <a:latin typeface="Bradley Hand ITC" panose="03070402050302030203" pitchFamily="66" charset="0"/>
              </a:rPr>
              <a:t>cluster </a:t>
            </a:r>
            <a:endParaRPr lang="en-SG" sz="2000" b="1" i="1" dirty="0">
              <a:solidFill>
                <a:schemeClr val="tx1">
                  <a:lumMod val="50000"/>
                  <a:lumOff val="50000"/>
                </a:schemeClr>
              </a:solidFill>
              <a:latin typeface="Bradley Hand ITC" panose="03070402050302030203" pitchFamily="66" charset="0"/>
            </a:endParaRPr>
          </a:p>
        </p:txBody>
      </p:sp>
      <p:grpSp>
        <p:nvGrpSpPr>
          <p:cNvPr id="15" name="Group 14"/>
          <p:cNvGrpSpPr/>
          <p:nvPr/>
        </p:nvGrpSpPr>
        <p:grpSpPr>
          <a:xfrm>
            <a:off x="5522392" y="4877594"/>
            <a:ext cx="191814" cy="299090"/>
            <a:chOff x="5522392" y="4877594"/>
            <a:chExt cx="191814" cy="299090"/>
          </a:xfrm>
        </p:grpSpPr>
        <p:sp>
          <p:nvSpPr>
            <p:cNvPr id="10" name="Freeform 9"/>
            <p:cNvSpPr/>
            <p:nvPr/>
          </p:nvSpPr>
          <p:spPr>
            <a:xfrm>
              <a:off x="5604387" y="4911213"/>
              <a:ext cx="0" cy="265471"/>
            </a:xfrm>
            <a:custGeom>
              <a:avLst/>
              <a:gdLst>
                <a:gd name="connsiteX0" fmla="*/ 0 w 0"/>
                <a:gd name="connsiteY0" fmla="*/ 265471 h 265471"/>
                <a:gd name="connsiteX1" fmla="*/ 0 w 0"/>
                <a:gd name="connsiteY1" fmla="*/ 0 h 265471"/>
              </a:gdLst>
              <a:ahLst/>
              <a:cxnLst>
                <a:cxn ang="0">
                  <a:pos x="connsiteX0" y="connsiteY0"/>
                </a:cxn>
                <a:cxn ang="0">
                  <a:pos x="connsiteX1" y="connsiteY1"/>
                </a:cxn>
              </a:cxnLst>
              <a:rect l="l" t="t" r="r" b="b"/>
              <a:pathLst>
                <a:path h="265471">
                  <a:moveTo>
                    <a:pt x="0" y="265471"/>
                  </a:moveTo>
                  <a:lnTo>
                    <a:pt x="0" y="0"/>
                  </a:lnTo>
                </a:path>
              </a:pathLst>
            </a:custGeom>
            <a:ln>
              <a:solidFill>
                <a:schemeClr val="bg1">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
          <p:nvSpPr>
            <p:cNvPr id="12" name="Freeform 11"/>
            <p:cNvSpPr/>
            <p:nvPr/>
          </p:nvSpPr>
          <p:spPr>
            <a:xfrm>
              <a:off x="5522392" y="4877594"/>
              <a:ext cx="191814" cy="88801"/>
            </a:xfrm>
            <a:custGeom>
              <a:avLst/>
              <a:gdLst>
                <a:gd name="connsiteX0" fmla="*/ 191814 w 191814"/>
                <a:gd name="connsiteY0" fmla="*/ 44556 h 88801"/>
                <a:gd name="connsiteX1" fmla="*/ 118072 w 191814"/>
                <a:gd name="connsiteY1" fmla="*/ 29807 h 88801"/>
                <a:gd name="connsiteX2" fmla="*/ 73827 w 191814"/>
                <a:gd name="connsiteY2" fmla="*/ 310 h 88801"/>
                <a:gd name="connsiteX3" fmla="*/ 44330 w 191814"/>
                <a:gd name="connsiteY3" fmla="*/ 44556 h 88801"/>
                <a:gd name="connsiteX4" fmla="*/ 85 w 191814"/>
                <a:gd name="connsiteY4" fmla="*/ 88801 h 88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14" h="88801">
                  <a:moveTo>
                    <a:pt x="191814" y="44556"/>
                  </a:moveTo>
                  <a:cubicBezTo>
                    <a:pt x="167233" y="39640"/>
                    <a:pt x="141543" y="38609"/>
                    <a:pt x="118072" y="29807"/>
                  </a:cubicBezTo>
                  <a:cubicBezTo>
                    <a:pt x="101475" y="23583"/>
                    <a:pt x="91208" y="-3166"/>
                    <a:pt x="73827" y="310"/>
                  </a:cubicBezTo>
                  <a:cubicBezTo>
                    <a:pt x="56446" y="3786"/>
                    <a:pt x="56864" y="32022"/>
                    <a:pt x="44330" y="44556"/>
                  </a:cubicBezTo>
                  <a:cubicBezTo>
                    <a:pt x="-4006" y="92892"/>
                    <a:pt x="85" y="51858"/>
                    <a:pt x="85" y="88801"/>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7488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P spid="45" grpId="0"/>
      <p:bldP spid="47" grpId="0"/>
      <p:bldP spid="48" grpId="0" animBg="1"/>
      <p:bldP spid="49" grpId="0" animBg="1"/>
      <p:bldP spid="50" grpId="0" animBg="1"/>
      <p:bldP spid="53" grpId="0" animBg="1"/>
      <p:bldP spid="54" grpId="0" animBg="1"/>
      <p:bldP spid="55" grpId="0"/>
      <p:bldP spid="5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Pareto-efficient solutions</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06" y="1143794"/>
            <a:ext cx="7543800" cy="5317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977597" y="1448594"/>
            <a:ext cx="3048793" cy="1200329"/>
          </a:xfrm>
          <a:prstGeom prst="rect">
            <a:avLst/>
          </a:prstGeom>
          <a:noFill/>
        </p:spPr>
        <p:txBody>
          <a:bodyPr wrap="square" rtlCol="0">
            <a:spAutoFit/>
          </a:bodyPr>
          <a:lstStyle/>
          <a:p>
            <a:r>
              <a:rPr lang="en-US" sz="2400" dirty="0" smtClean="0">
                <a:solidFill>
                  <a:schemeClr val="accent1"/>
                </a:solidFill>
              </a:rPr>
              <a:t>Positive bias due to surrogate-assisted optimization</a:t>
            </a:r>
            <a:endParaRPr lang="en-SG" sz="2400" dirty="0">
              <a:solidFill>
                <a:schemeClr val="accent1"/>
              </a:solidFill>
            </a:endParaRPr>
          </a:p>
        </p:txBody>
      </p:sp>
    </p:spTree>
    <p:extLst>
      <p:ext uri="{BB962C8B-B14F-4D97-AF65-F5344CB8AC3E}">
        <p14:creationId xmlns:p14="http://schemas.microsoft.com/office/powerpoint/2010/main" val="4157792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Comparison between the proposed method and the</a:t>
            </a:r>
            <a:br>
              <a:rPr lang="en-US" sz="3200" dirty="0" smtClean="0"/>
            </a:br>
            <a:r>
              <a:rPr lang="en-US" sz="3200" dirty="0" smtClean="0"/>
              <a:t>design storm method</a:t>
            </a:r>
            <a:endParaRPr lang="en-SG"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06" y="1448593"/>
            <a:ext cx="6883998" cy="4876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691722" y="5249756"/>
            <a:ext cx="4191000" cy="830997"/>
          </a:xfrm>
          <a:prstGeom prst="rect">
            <a:avLst/>
          </a:prstGeom>
          <a:noFill/>
        </p:spPr>
        <p:txBody>
          <a:bodyPr wrap="square" rtlCol="0">
            <a:spAutoFit/>
          </a:bodyPr>
          <a:lstStyle/>
          <a:p>
            <a:r>
              <a:rPr lang="en-US" sz="2400" dirty="0" smtClean="0">
                <a:solidFill>
                  <a:schemeClr val="accent1"/>
                </a:solidFill>
              </a:rPr>
              <a:t>Comparable performance in less costly solutions</a:t>
            </a:r>
            <a:endParaRPr lang="en-SG" sz="2400" dirty="0">
              <a:solidFill>
                <a:schemeClr val="accent1"/>
              </a:solidFill>
            </a:endParaRPr>
          </a:p>
        </p:txBody>
      </p:sp>
      <p:cxnSp>
        <p:nvCxnSpPr>
          <p:cNvPr id="8" name="Straight Arrow Connector 7"/>
          <p:cNvCxnSpPr>
            <a:endCxn id="7" idx="1"/>
          </p:cNvCxnSpPr>
          <p:nvPr/>
        </p:nvCxnSpPr>
        <p:spPr>
          <a:xfrm>
            <a:off x="3110322" y="5431767"/>
            <a:ext cx="3581400" cy="233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99412" y="1788346"/>
            <a:ext cx="3048793" cy="830997"/>
          </a:xfrm>
          <a:prstGeom prst="rect">
            <a:avLst/>
          </a:prstGeom>
          <a:noFill/>
        </p:spPr>
        <p:txBody>
          <a:bodyPr wrap="square" rtlCol="0">
            <a:spAutoFit/>
          </a:bodyPr>
          <a:lstStyle/>
          <a:p>
            <a:r>
              <a:rPr lang="en-US" sz="2400" dirty="0" smtClean="0">
                <a:solidFill>
                  <a:schemeClr val="accent1"/>
                </a:solidFill>
              </a:rPr>
              <a:t>Better performance in expensive solutions</a:t>
            </a:r>
            <a:endParaRPr lang="en-SG" sz="2400" dirty="0">
              <a:solidFill>
                <a:schemeClr val="accent1"/>
              </a:solidFill>
            </a:endParaRPr>
          </a:p>
        </p:txBody>
      </p:sp>
      <p:cxnSp>
        <p:nvCxnSpPr>
          <p:cNvPr id="13" name="Straight Arrow Connector 12"/>
          <p:cNvCxnSpPr>
            <a:endCxn id="12" idx="1"/>
          </p:cNvCxnSpPr>
          <p:nvPr/>
        </p:nvCxnSpPr>
        <p:spPr>
          <a:xfrm flipV="1">
            <a:off x="4723606" y="2203845"/>
            <a:ext cx="3275806" cy="270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6"/>
            <a:endCxn id="11" idx="1"/>
          </p:cNvCxnSpPr>
          <p:nvPr/>
        </p:nvCxnSpPr>
        <p:spPr>
          <a:xfrm flipV="1">
            <a:off x="4494487" y="4289443"/>
            <a:ext cx="3504131" cy="600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808687" y="4529459"/>
            <a:ext cx="685800" cy="720297"/>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11" name="TextBox 10"/>
          <p:cNvSpPr txBox="1"/>
          <p:nvPr/>
        </p:nvSpPr>
        <p:spPr>
          <a:xfrm>
            <a:off x="7998618" y="3689278"/>
            <a:ext cx="3048793" cy="1200329"/>
          </a:xfrm>
          <a:prstGeom prst="rect">
            <a:avLst/>
          </a:prstGeom>
          <a:noFill/>
        </p:spPr>
        <p:txBody>
          <a:bodyPr wrap="square" rtlCol="0">
            <a:spAutoFit/>
          </a:bodyPr>
          <a:lstStyle/>
          <a:p>
            <a:r>
              <a:rPr lang="en-US" sz="2400" dirty="0" smtClean="0">
                <a:solidFill>
                  <a:schemeClr val="accent1"/>
                </a:solidFill>
              </a:rPr>
              <a:t>Moderate cost solutions that achieve higher performance</a:t>
            </a:r>
            <a:endParaRPr lang="en-SG" sz="2400" dirty="0">
              <a:solidFill>
                <a:schemeClr val="accent1"/>
              </a:solidFill>
            </a:endParaRPr>
          </a:p>
        </p:txBody>
      </p:sp>
    </p:spTree>
    <p:extLst>
      <p:ext uri="{BB962C8B-B14F-4D97-AF65-F5344CB8AC3E}">
        <p14:creationId xmlns:p14="http://schemas.microsoft.com/office/powerpoint/2010/main" val="39180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0" grpId="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requirements</a:t>
            </a:r>
            <a:endParaRPr lang="en-SG" dirty="0"/>
          </a:p>
        </p:txBody>
      </p:sp>
      <p:sp>
        <p:nvSpPr>
          <p:cNvPr id="3" name="Content Placeholder 2"/>
          <p:cNvSpPr>
            <a:spLocks noGrp="1"/>
          </p:cNvSpPr>
          <p:nvPr>
            <p:ph idx="1"/>
          </p:nvPr>
        </p:nvSpPr>
        <p:spPr/>
        <p:txBody>
          <a:bodyPr/>
          <a:lstStyle/>
          <a:p>
            <a:r>
              <a:rPr lang="en-US" dirty="0" smtClean="0"/>
              <a:t>Number of simulations needed for each method</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9" r="-39"/>
          <a:stretch/>
        </p:blipFill>
        <p:spPr bwMode="auto">
          <a:xfrm>
            <a:off x="2878246" y="2286794"/>
            <a:ext cx="6410897" cy="2601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318676" y="5106194"/>
            <a:ext cx="9525000" cy="830997"/>
          </a:xfrm>
          <a:prstGeom prst="rect">
            <a:avLst/>
          </a:prstGeom>
          <a:noFill/>
        </p:spPr>
        <p:txBody>
          <a:bodyPr wrap="square" rtlCol="0">
            <a:spAutoFit/>
          </a:bodyPr>
          <a:lstStyle/>
          <a:p>
            <a:r>
              <a:rPr lang="en-US" sz="2400" dirty="0" smtClean="0">
                <a:solidFill>
                  <a:schemeClr val="accent1"/>
                </a:solidFill>
              </a:rPr>
              <a:t>Our proposed method (R-EO-20) calls the simulator 12 times less than the design storm method (DS-SO-20),  saving at least 600 hours </a:t>
            </a:r>
            <a:endParaRPr lang="en-SG" sz="2400" dirty="0">
              <a:solidFill>
                <a:schemeClr val="accent1"/>
              </a:solidFill>
            </a:endParaRPr>
          </a:p>
        </p:txBody>
      </p:sp>
      <p:pic>
        <p:nvPicPr>
          <p:cNvPr id="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0" r="20154"/>
          <a:stretch/>
        </p:blipFill>
        <p:spPr bwMode="auto">
          <a:xfrm>
            <a:off x="2880000" y="2286000"/>
            <a:ext cx="5117371" cy="2601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897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Surrogate-assisted computational framework</a:t>
            </a:r>
            <a:endParaRPr lang="en-S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59" name="Rounded Rectangle 58"/>
          <p:cNvSpPr/>
          <p:nvPr/>
        </p:nvSpPr>
        <p:spPr>
          <a:xfrm>
            <a:off x="9600406" y="2369650"/>
            <a:ext cx="2133600" cy="11363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V. Robustness Analysis</a:t>
            </a:r>
          </a:p>
          <a:p>
            <a:pPr algn="ctr"/>
            <a:r>
              <a:rPr lang="en-US" sz="2000" dirty="0" smtClean="0"/>
              <a:t>(validation)</a:t>
            </a:r>
            <a:endParaRPr lang="en-SG" sz="2000" dirty="0"/>
          </a:p>
        </p:txBody>
      </p:sp>
      <p:cxnSp>
        <p:nvCxnSpPr>
          <p:cNvPr id="2060" name="Straight Arrow Connector 2059"/>
          <p:cNvCxnSpPr>
            <a:stCxn id="59" idx="0"/>
            <a:endCxn id="62" idx="2"/>
          </p:cNvCxnSpPr>
          <p:nvPr/>
        </p:nvCxnSpPr>
        <p:spPr>
          <a:xfrm flipV="1">
            <a:off x="10667206" y="1655108"/>
            <a:ext cx="1" cy="71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50" name="Rounded Rectangle 2049"/>
          <p:cNvSpPr/>
          <p:nvPr/>
        </p:nvSpPr>
        <p:spPr>
          <a:xfrm>
            <a:off x="5518341" y="1981994"/>
            <a:ext cx="26820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II. </a:t>
            </a:r>
            <a:r>
              <a:rPr lang="en-US" sz="2000" dirty="0" smtClean="0">
                <a:solidFill>
                  <a:schemeClr val="accent6"/>
                </a:solidFill>
              </a:rPr>
              <a:t>Modified</a:t>
            </a:r>
            <a:r>
              <a:rPr lang="en-US" sz="2000" dirty="0" smtClean="0"/>
              <a:t> </a:t>
            </a:r>
          </a:p>
          <a:p>
            <a:pPr algn="ctr"/>
            <a:r>
              <a:rPr lang="en-US" sz="2000" dirty="0" smtClean="0"/>
              <a:t>sensitivity analysis</a:t>
            </a:r>
            <a:endParaRPr lang="en-SG" sz="2000" dirty="0"/>
          </a:p>
        </p:txBody>
      </p:sp>
      <p:sp>
        <p:nvSpPr>
          <p:cNvPr id="58" name="Rounded Rectangle 57"/>
          <p:cNvSpPr/>
          <p:nvPr/>
        </p:nvSpPr>
        <p:spPr>
          <a:xfrm>
            <a:off x="5518340" y="5106194"/>
            <a:ext cx="26820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IV. </a:t>
            </a:r>
            <a:r>
              <a:rPr lang="en-US" sz="2000" dirty="0" smtClean="0">
                <a:solidFill>
                  <a:schemeClr val="accent6"/>
                </a:solidFill>
              </a:rPr>
              <a:t>Surrogate-assisted</a:t>
            </a:r>
            <a:r>
              <a:rPr lang="en-US" sz="2000" dirty="0" smtClean="0"/>
              <a:t> optimization</a:t>
            </a:r>
            <a:endParaRPr lang="en-SG" sz="2000" dirty="0"/>
          </a:p>
        </p:txBody>
      </p:sp>
      <p:cxnSp>
        <p:nvCxnSpPr>
          <p:cNvPr id="2055" name="Straight Arrow Connector 2054"/>
          <p:cNvCxnSpPr>
            <a:stCxn id="2068" idx="2"/>
            <a:endCxn id="2050" idx="0"/>
          </p:cNvCxnSpPr>
          <p:nvPr/>
        </p:nvCxnSpPr>
        <p:spPr>
          <a:xfrm>
            <a:off x="6859340" y="1677194"/>
            <a:ext cx="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8" name="TextBox 2067"/>
          <p:cNvSpPr txBox="1"/>
          <p:nvPr/>
        </p:nvSpPr>
        <p:spPr>
          <a:xfrm>
            <a:off x="5378806" y="1277084"/>
            <a:ext cx="2961067" cy="400110"/>
          </a:xfrm>
          <a:prstGeom prst="rect">
            <a:avLst/>
          </a:prstGeom>
          <a:noFill/>
        </p:spPr>
        <p:txBody>
          <a:bodyPr wrap="none" rtlCol="0">
            <a:spAutoFit/>
          </a:bodyPr>
          <a:lstStyle/>
          <a:p>
            <a:r>
              <a:rPr lang="en-US" sz="2000" dirty="0" smtClean="0"/>
              <a:t>Set of all decision variables</a:t>
            </a:r>
            <a:endParaRPr lang="en-SG" sz="2000" dirty="0"/>
          </a:p>
        </p:txBody>
      </p:sp>
      <p:sp>
        <p:nvSpPr>
          <p:cNvPr id="78" name="TextBox 77"/>
          <p:cNvSpPr txBox="1"/>
          <p:nvPr/>
        </p:nvSpPr>
        <p:spPr>
          <a:xfrm>
            <a:off x="8457406" y="2524829"/>
            <a:ext cx="1143000" cy="1200329"/>
          </a:xfrm>
          <a:prstGeom prst="rect">
            <a:avLst/>
          </a:prstGeom>
          <a:noFill/>
        </p:spPr>
        <p:txBody>
          <a:bodyPr wrap="square" rtlCol="0">
            <a:spAutoFit/>
          </a:bodyPr>
          <a:lstStyle/>
          <a:p>
            <a:r>
              <a:rPr lang="en-US" sz="1800" dirty="0" smtClean="0"/>
              <a:t>Reduced set of decision variables</a:t>
            </a:r>
            <a:endParaRPr lang="en-SG" sz="1800" dirty="0"/>
          </a:p>
        </p:txBody>
      </p:sp>
      <p:sp>
        <p:nvSpPr>
          <p:cNvPr id="62" name="TextBox 61"/>
          <p:cNvSpPr txBox="1"/>
          <p:nvPr/>
        </p:nvSpPr>
        <p:spPr>
          <a:xfrm>
            <a:off x="9703641" y="1254998"/>
            <a:ext cx="1927131" cy="400110"/>
          </a:xfrm>
          <a:prstGeom prst="rect">
            <a:avLst/>
          </a:prstGeom>
          <a:noFill/>
        </p:spPr>
        <p:txBody>
          <a:bodyPr wrap="none" rtlCol="0">
            <a:spAutoFit/>
          </a:bodyPr>
          <a:lstStyle/>
          <a:p>
            <a:r>
              <a:rPr lang="en-US" sz="2000" dirty="0" smtClean="0"/>
              <a:t>Robust solutions</a:t>
            </a:r>
            <a:endParaRPr lang="en-SG" sz="2000" dirty="0"/>
          </a:p>
        </p:txBody>
      </p:sp>
      <p:sp>
        <p:nvSpPr>
          <p:cNvPr id="87" name="TextBox 86"/>
          <p:cNvSpPr txBox="1"/>
          <p:nvPr/>
        </p:nvSpPr>
        <p:spPr>
          <a:xfrm>
            <a:off x="10667206" y="3582194"/>
            <a:ext cx="1390650" cy="1477328"/>
          </a:xfrm>
          <a:prstGeom prst="rect">
            <a:avLst/>
          </a:prstGeom>
          <a:noFill/>
        </p:spPr>
        <p:txBody>
          <a:bodyPr wrap="square" rtlCol="0">
            <a:spAutoFit/>
          </a:bodyPr>
          <a:lstStyle/>
          <a:p>
            <a:r>
              <a:rPr lang="en-US" sz="1800" dirty="0" smtClean="0"/>
              <a:t>Solutions’ performance </a:t>
            </a:r>
          </a:p>
          <a:p>
            <a:r>
              <a:rPr lang="en-US" sz="1800" dirty="0" smtClean="0"/>
              <a:t>under independent set</a:t>
            </a:r>
            <a:endParaRPr lang="en-SG" sz="1800" dirty="0"/>
          </a:p>
        </p:txBody>
      </p:sp>
      <p:sp>
        <p:nvSpPr>
          <p:cNvPr id="36" name="Rounded Rectangle 35"/>
          <p:cNvSpPr/>
          <p:nvPr/>
        </p:nvSpPr>
        <p:spPr>
          <a:xfrm>
            <a:off x="151606" y="2362994"/>
            <a:ext cx="4753916" cy="36576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000" dirty="0">
                <a:solidFill>
                  <a:schemeClr val="tx1"/>
                </a:solidFill>
              </a:rPr>
              <a:t>I</a:t>
            </a:r>
            <a:r>
              <a:rPr lang="en-US" sz="2000" dirty="0" smtClean="0">
                <a:solidFill>
                  <a:schemeClr val="tx1"/>
                </a:solidFill>
              </a:rPr>
              <a:t>. Statistical analysis and </a:t>
            </a:r>
          </a:p>
          <a:p>
            <a:pPr algn="ctr"/>
            <a:r>
              <a:rPr lang="en-US" sz="2000" dirty="0" smtClean="0">
                <a:solidFill>
                  <a:schemeClr val="tx1"/>
                </a:solidFill>
              </a:rPr>
              <a:t>simulation of rainfall events</a:t>
            </a:r>
            <a:endParaRPr lang="en-SG" sz="2000" dirty="0">
              <a:solidFill>
                <a:schemeClr val="tx1"/>
              </a:solidFill>
            </a:endParaRPr>
          </a:p>
        </p:txBody>
      </p:sp>
      <p:sp>
        <p:nvSpPr>
          <p:cNvPr id="37" name="TextBox 36"/>
          <p:cNvSpPr txBox="1"/>
          <p:nvPr/>
        </p:nvSpPr>
        <p:spPr>
          <a:xfrm>
            <a:off x="1824082" y="1277084"/>
            <a:ext cx="1423788" cy="400110"/>
          </a:xfrm>
          <a:prstGeom prst="rect">
            <a:avLst/>
          </a:prstGeom>
          <a:noFill/>
        </p:spPr>
        <p:txBody>
          <a:bodyPr wrap="none" rtlCol="0">
            <a:spAutoFit/>
          </a:bodyPr>
          <a:lstStyle/>
          <a:p>
            <a:r>
              <a:rPr lang="en-US" sz="2000" dirty="0" smtClean="0"/>
              <a:t>Rainfall data</a:t>
            </a:r>
            <a:endParaRPr lang="en-SG" sz="2000" dirty="0"/>
          </a:p>
        </p:txBody>
      </p:sp>
      <p:cxnSp>
        <p:nvCxnSpPr>
          <p:cNvPr id="38" name="Straight Arrow Connector 37"/>
          <p:cNvCxnSpPr>
            <a:stCxn id="37" idx="2"/>
            <a:endCxn id="36" idx="0"/>
          </p:cNvCxnSpPr>
          <p:nvPr/>
        </p:nvCxnSpPr>
        <p:spPr>
          <a:xfrm flipH="1">
            <a:off x="2528564" y="1677194"/>
            <a:ext cx="74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51448" y="3353594"/>
            <a:ext cx="21600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joint distribution of  rainfall intensity and duration using copula</a:t>
            </a:r>
            <a:endParaRPr lang="en-SG" sz="1600" dirty="0"/>
          </a:p>
        </p:txBody>
      </p:sp>
      <p:sp>
        <p:nvSpPr>
          <p:cNvPr id="40" name="Rectangle 39"/>
          <p:cNvSpPr/>
          <p:nvPr/>
        </p:nvSpPr>
        <p:spPr>
          <a:xfrm>
            <a:off x="2666206" y="3353594"/>
            <a:ext cx="2159021"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Model storm profile by Huff’s method </a:t>
            </a:r>
            <a:endParaRPr lang="en-SG" sz="1600" dirty="0"/>
          </a:p>
        </p:txBody>
      </p:sp>
      <p:sp>
        <p:nvSpPr>
          <p:cNvPr id="41" name="Rectangle 40"/>
          <p:cNvSpPr/>
          <p:nvPr/>
        </p:nvSpPr>
        <p:spPr>
          <a:xfrm>
            <a:off x="1234221" y="5201444"/>
            <a:ext cx="2603510" cy="723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dirty="0" smtClean="0"/>
              <a:t>Selection of rainfall events</a:t>
            </a:r>
            <a:endParaRPr lang="en-SG" sz="1800" dirty="0"/>
          </a:p>
        </p:txBody>
      </p:sp>
      <p:sp>
        <p:nvSpPr>
          <p:cNvPr id="43" name="TextBox 42"/>
          <p:cNvSpPr txBox="1"/>
          <p:nvPr/>
        </p:nvSpPr>
        <p:spPr>
          <a:xfrm>
            <a:off x="2513806" y="1655108"/>
            <a:ext cx="2819400" cy="646331"/>
          </a:xfrm>
          <a:prstGeom prst="rect">
            <a:avLst/>
          </a:prstGeom>
          <a:noFill/>
        </p:spPr>
        <p:txBody>
          <a:bodyPr wrap="square" rtlCol="0">
            <a:spAutoFit/>
          </a:bodyPr>
          <a:lstStyle/>
          <a:p>
            <a:r>
              <a:rPr lang="en-US" sz="1800" dirty="0" smtClean="0"/>
              <a:t>Rainfall events obtained from 10 years rainfall series</a:t>
            </a:r>
            <a:endParaRPr lang="en-SG" sz="1800" dirty="0"/>
          </a:p>
        </p:txBody>
      </p:sp>
      <p:cxnSp>
        <p:nvCxnSpPr>
          <p:cNvPr id="47" name="Elbow Connector 46"/>
          <p:cNvCxnSpPr>
            <a:stCxn id="39" idx="2"/>
            <a:endCxn id="41" idx="0"/>
          </p:cNvCxnSpPr>
          <p:nvPr/>
        </p:nvCxnSpPr>
        <p:spPr>
          <a:xfrm rot="16200000" flipH="1">
            <a:off x="1581287" y="4246755"/>
            <a:ext cx="704850" cy="12045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0" idx="2"/>
            <a:endCxn id="41" idx="0"/>
          </p:cNvCxnSpPr>
          <p:nvPr/>
        </p:nvCxnSpPr>
        <p:spPr>
          <a:xfrm rot="5400000">
            <a:off x="2788422" y="4244149"/>
            <a:ext cx="704850" cy="12097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142206" y="4584462"/>
            <a:ext cx="2844808" cy="338554"/>
          </a:xfrm>
          <a:prstGeom prst="rect">
            <a:avLst/>
          </a:prstGeom>
          <a:noFill/>
        </p:spPr>
        <p:txBody>
          <a:bodyPr wrap="square" rtlCol="0">
            <a:spAutoFit/>
          </a:bodyPr>
          <a:lstStyle/>
          <a:p>
            <a:pPr algn="ctr"/>
            <a:r>
              <a:rPr lang="en-US" sz="1600" dirty="0" smtClean="0"/>
              <a:t>Likelihood of rainfall events</a:t>
            </a:r>
            <a:endParaRPr lang="en-SG" sz="1600" dirty="0"/>
          </a:p>
        </p:txBody>
      </p:sp>
      <p:cxnSp>
        <p:nvCxnSpPr>
          <p:cNvPr id="9" name="Elbow Connector 8"/>
          <p:cNvCxnSpPr>
            <a:stCxn id="41" idx="3"/>
            <a:endCxn id="2050" idx="1"/>
          </p:cNvCxnSpPr>
          <p:nvPr/>
        </p:nvCxnSpPr>
        <p:spPr>
          <a:xfrm flipV="1">
            <a:off x="3837731" y="2439194"/>
            <a:ext cx="1680610" cy="3124200"/>
          </a:xfrm>
          <a:prstGeom prst="bentConnector3">
            <a:avLst>
              <a:gd name="adj1" fmla="val 763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1" idx="3"/>
            <a:endCxn id="58" idx="1"/>
          </p:cNvCxnSpPr>
          <p:nvPr/>
        </p:nvCxnSpPr>
        <p:spPr>
          <a:xfrm>
            <a:off x="3837731" y="5563394"/>
            <a:ext cx="168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09206" y="4725194"/>
            <a:ext cx="1558980" cy="923330"/>
          </a:xfrm>
          <a:prstGeom prst="rect">
            <a:avLst/>
          </a:prstGeom>
          <a:noFill/>
        </p:spPr>
        <p:txBody>
          <a:bodyPr wrap="square" rtlCol="0">
            <a:spAutoFit/>
          </a:bodyPr>
          <a:lstStyle/>
          <a:p>
            <a:r>
              <a:rPr lang="en-US" sz="1800" dirty="0" smtClean="0"/>
              <a:t>Set of stochastic rainfall events</a:t>
            </a:r>
            <a:endParaRPr lang="en-SG" sz="1800" dirty="0"/>
          </a:p>
        </p:txBody>
      </p:sp>
      <p:sp>
        <p:nvSpPr>
          <p:cNvPr id="75" name="Rectangle 74"/>
          <p:cNvSpPr/>
          <p:nvPr/>
        </p:nvSpPr>
        <p:spPr>
          <a:xfrm>
            <a:off x="9443207" y="5148585"/>
            <a:ext cx="2448000" cy="8296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dirty="0" smtClean="0"/>
              <a:t>Simulation under independent set of stochastic rainfall events</a:t>
            </a:r>
            <a:endParaRPr lang="en-SG" sz="1800" dirty="0"/>
          </a:p>
        </p:txBody>
      </p:sp>
      <p:cxnSp>
        <p:nvCxnSpPr>
          <p:cNvPr id="2051" name="Straight Arrow Connector 2050"/>
          <p:cNvCxnSpPr>
            <a:stCxn id="75" idx="0"/>
            <a:endCxn id="59" idx="2"/>
          </p:cNvCxnSpPr>
          <p:nvPr/>
        </p:nvCxnSpPr>
        <p:spPr>
          <a:xfrm flipH="1" flipV="1">
            <a:off x="10667206" y="3505994"/>
            <a:ext cx="1" cy="1642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8" idx="3"/>
            <a:endCxn id="75" idx="1"/>
          </p:cNvCxnSpPr>
          <p:nvPr/>
        </p:nvCxnSpPr>
        <p:spPr>
          <a:xfrm>
            <a:off x="8200340" y="5563394"/>
            <a:ext cx="12428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000333" y="4801394"/>
            <a:ext cx="1600073" cy="646331"/>
          </a:xfrm>
          <a:prstGeom prst="rect">
            <a:avLst/>
          </a:prstGeom>
          <a:noFill/>
        </p:spPr>
        <p:txBody>
          <a:bodyPr wrap="square" rtlCol="0">
            <a:spAutoFit/>
          </a:bodyPr>
          <a:lstStyle/>
          <a:p>
            <a:pPr algn="ctr"/>
            <a:r>
              <a:rPr lang="en-US" sz="1800" dirty="0" smtClean="0"/>
              <a:t>Pareto-efficient solutions</a:t>
            </a:r>
            <a:endParaRPr lang="en-SG" sz="1800" dirty="0"/>
          </a:p>
        </p:txBody>
      </p:sp>
      <p:cxnSp>
        <p:nvCxnSpPr>
          <p:cNvPr id="50" name="Elbow Connector 49"/>
          <p:cNvCxnSpPr>
            <a:stCxn id="41" idx="2"/>
            <a:endCxn id="75" idx="2"/>
          </p:cNvCxnSpPr>
          <p:nvPr/>
        </p:nvCxnSpPr>
        <p:spPr>
          <a:xfrm rot="16200000" flipH="1">
            <a:off x="6575162" y="1886157"/>
            <a:ext cx="52858" cy="8131231"/>
          </a:xfrm>
          <a:prstGeom prst="bentConnector3">
            <a:avLst>
              <a:gd name="adj1" fmla="val 1082907"/>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555850" y="6184662"/>
            <a:ext cx="4911781" cy="369332"/>
          </a:xfrm>
          <a:prstGeom prst="rect">
            <a:avLst/>
          </a:prstGeom>
          <a:noFill/>
        </p:spPr>
        <p:txBody>
          <a:bodyPr wrap="square" rtlCol="0">
            <a:spAutoFit/>
          </a:bodyPr>
          <a:lstStyle/>
          <a:p>
            <a:r>
              <a:rPr lang="en-US" sz="1800" dirty="0" smtClean="0"/>
              <a:t>Independent set of stochastic rainfall events</a:t>
            </a:r>
            <a:endParaRPr lang="en-SG" sz="1800" dirty="0"/>
          </a:p>
        </p:txBody>
      </p:sp>
      <p:sp>
        <p:nvSpPr>
          <p:cNvPr id="34" name="Rounded Rectangle 33"/>
          <p:cNvSpPr/>
          <p:nvPr/>
        </p:nvSpPr>
        <p:spPr>
          <a:xfrm>
            <a:off x="5518341" y="3353594"/>
            <a:ext cx="2682000" cy="914400"/>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III. </a:t>
            </a:r>
            <a:r>
              <a:rPr lang="en-US" sz="2000" dirty="0" smtClean="0">
                <a:solidFill>
                  <a:schemeClr val="accent6"/>
                </a:solidFill>
              </a:rPr>
              <a:t>Design of emulators</a:t>
            </a:r>
            <a:endParaRPr lang="en-SG" sz="2000" dirty="0"/>
          </a:p>
        </p:txBody>
      </p:sp>
      <p:cxnSp>
        <p:nvCxnSpPr>
          <p:cNvPr id="42" name="Straight Arrow Connector 41"/>
          <p:cNvCxnSpPr>
            <a:stCxn id="34" idx="2"/>
            <a:endCxn id="58" idx="0"/>
          </p:cNvCxnSpPr>
          <p:nvPr/>
        </p:nvCxnSpPr>
        <p:spPr>
          <a:xfrm flipH="1">
            <a:off x="6859340" y="4267994"/>
            <a:ext cx="1"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4" idx="1"/>
          </p:cNvCxnSpPr>
          <p:nvPr/>
        </p:nvCxnSpPr>
        <p:spPr>
          <a:xfrm>
            <a:off x="5104606" y="3810794"/>
            <a:ext cx="4137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866606" y="4420394"/>
            <a:ext cx="1524000" cy="369332"/>
          </a:xfrm>
          <a:prstGeom prst="rect">
            <a:avLst/>
          </a:prstGeom>
          <a:noFill/>
        </p:spPr>
        <p:txBody>
          <a:bodyPr wrap="square" rtlCol="0">
            <a:spAutoFit/>
          </a:bodyPr>
          <a:lstStyle/>
          <a:p>
            <a:r>
              <a:rPr lang="en-US" sz="1800" dirty="0" smtClean="0"/>
              <a:t>Emulator</a:t>
            </a:r>
            <a:endParaRPr lang="en-SG" sz="1800" dirty="0"/>
          </a:p>
        </p:txBody>
      </p:sp>
      <p:cxnSp>
        <p:nvCxnSpPr>
          <p:cNvPr id="24" name="Elbow Connector 23"/>
          <p:cNvCxnSpPr>
            <a:stCxn id="2050" idx="3"/>
            <a:endCxn id="34" idx="3"/>
          </p:cNvCxnSpPr>
          <p:nvPr/>
        </p:nvCxnSpPr>
        <p:spPr>
          <a:xfrm>
            <a:off x="8200341" y="2439194"/>
            <a:ext cx="12700" cy="13716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5400000">
            <a:off x="7344000" y="3977958"/>
            <a:ext cx="1248728"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080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050"/>
                                        </p:tgtEl>
                                        <p:attrNameLst>
                                          <p:attrName>style.opacity</p:attrName>
                                        </p:attrNameLst>
                                      </p:cBhvr>
                                      <p:to>
                                        <p:strVal val="0.25"/>
                                      </p:to>
                                    </p:set>
                                    <p:animEffect filter="image" prLst="opacity: 0.25">
                                      <p:cBhvr rctx="IE">
                                        <p:cTn id="7" dur="indefinite"/>
                                        <p:tgtEl>
                                          <p:spTgt spid="2050"/>
                                        </p:tgtEl>
                                      </p:cBhvr>
                                    </p:animEffect>
                                  </p:childTnLst>
                                </p:cTn>
                              </p:par>
                              <p:par>
                                <p:cTn id="8" presetID="9" presetClass="emph" presetSubtype="0" grpId="0" nodeType="withEffect">
                                  <p:stCondLst>
                                    <p:cond delay="0"/>
                                  </p:stCondLst>
                                  <p:childTnLst>
                                    <p:set>
                                      <p:cBhvr rctx="PPT">
                                        <p:cTn id="9" dur="indefinite"/>
                                        <p:tgtEl>
                                          <p:spTgt spid="58"/>
                                        </p:tgtEl>
                                        <p:attrNameLst>
                                          <p:attrName>style.opacity</p:attrName>
                                        </p:attrNameLst>
                                      </p:cBhvr>
                                      <p:to>
                                        <p:strVal val="0.25"/>
                                      </p:to>
                                    </p:set>
                                    <p:animEffect filter="image" prLst="opacity: 0.25">
                                      <p:cBhvr rctx="IE">
                                        <p:cTn id="10" dur="indefinite"/>
                                        <p:tgtEl>
                                          <p:spTgt spid="58"/>
                                        </p:tgtEl>
                                      </p:cBhvr>
                                    </p:animEffect>
                                  </p:childTnLst>
                                </p:cTn>
                              </p:par>
                              <p:par>
                                <p:cTn id="11" presetID="9" presetClass="emph" presetSubtype="0" nodeType="withEffect">
                                  <p:stCondLst>
                                    <p:cond delay="0"/>
                                  </p:stCondLst>
                                  <p:childTnLst>
                                    <p:set>
                                      <p:cBhvr rctx="PPT">
                                        <p:cTn id="12" dur="indefinite"/>
                                        <p:tgtEl>
                                          <p:spTgt spid="2055"/>
                                        </p:tgtEl>
                                        <p:attrNameLst>
                                          <p:attrName>style.opacity</p:attrName>
                                        </p:attrNameLst>
                                      </p:cBhvr>
                                      <p:to>
                                        <p:strVal val="0.25"/>
                                      </p:to>
                                    </p:set>
                                    <p:animEffect filter="image" prLst="opacity: 0.25">
                                      <p:cBhvr rctx="IE">
                                        <p:cTn id="13" dur="indefinite"/>
                                        <p:tgtEl>
                                          <p:spTgt spid="2055"/>
                                        </p:tgtEl>
                                      </p:cBhvr>
                                    </p:animEffect>
                                  </p:childTnLst>
                                </p:cTn>
                              </p:par>
                              <p:par>
                                <p:cTn id="14" presetID="9" presetClass="emph" presetSubtype="0" grpId="0" nodeType="withEffect">
                                  <p:stCondLst>
                                    <p:cond delay="0"/>
                                  </p:stCondLst>
                                  <p:childTnLst>
                                    <p:set>
                                      <p:cBhvr rctx="PPT">
                                        <p:cTn id="15" dur="indefinite"/>
                                        <p:tgtEl>
                                          <p:spTgt spid="2068"/>
                                        </p:tgtEl>
                                        <p:attrNameLst>
                                          <p:attrName>style.opacity</p:attrName>
                                        </p:attrNameLst>
                                      </p:cBhvr>
                                      <p:to>
                                        <p:strVal val="0.25"/>
                                      </p:to>
                                    </p:set>
                                    <p:animEffect filter="image" prLst="opacity: 0.25">
                                      <p:cBhvr rctx="IE">
                                        <p:cTn id="16" dur="indefinite"/>
                                        <p:tgtEl>
                                          <p:spTgt spid="2068"/>
                                        </p:tgtEl>
                                      </p:cBhvr>
                                    </p:animEffect>
                                  </p:childTnLst>
                                </p:cTn>
                              </p:par>
                              <p:par>
                                <p:cTn id="17" presetID="9" presetClass="emph" presetSubtype="0" grpId="0" nodeType="withEffect">
                                  <p:stCondLst>
                                    <p:cond delay="0"/>
                                  </p:stCondLst>
                                  <p:childTnLst>
                                    <p:set>
                                      <p:cBhvr rctx="PPT">
                                        <p:cTn id="18" dur="indefinite"/>
                                        <p:tgtEl>
                                          <p:spTgt spid="78"/>
                                        </p:tgtEl>
                                        <p:attrNameLst>
                                          <p:attrName>style.opacity</p:attrName>
                                        </p:attrNameLst>
                                      </p:cBhvr>
                                      <p:to>
                                        <p:strVal val="0.25"/>
                                      </p:to>
                                    </p:set>
                                    <p:animEffect filter="image" prLst="opacity: 0.25">
                                      <p:cBhvr rctx="IE">
                                        <p:cTn id="19" dur="indefinite"/>
                                        <p:tgtEl>
                                          <p:spTgt spid="78"/>
                                        </p:tgtEl>
                                      </p:cBhvr>
                                    </p:animEffect>
                                  </p:childTnLst>
                                </p:cTn>
                              </p:par>
                              <p:par>
                                <p:cTn id="20" presetID="9" presetClass="emph" presetSubtype="0" grpId="0" nodeType="withEffect">
                                  <p:stCondLst>
                                    <p:cond delay="0"/>
                                  </p:stCondLst>
                                  <p:childTnLst>
                                    <p:set>
                                      <p:cBhvr rctx="PPT">
                                        <p:cTn id="21" dur="indefinite"/>
                                        <p:tgtEl>
                                          <p:spTgt spid="36"/>
                                        </p:tgtEl>
                                        <p:attrNameLst>
                                          <p:attrName>style.opacity</p:attrName>
                                        </p:attrNameLst>
                                      </p:cBhvr>
                                      <p:to>
                                        <p:strVal val="0.25"/>
                                      </p:to>
                                    </p:set>
                                    <p:animEffect filter="image" prLst="opacity: 0.25">
                                      <p:cBhvr rctx="IE">
                                        <p:cTn id="22" dur="indefinite"/>
                                        <p:tgtEl>
                                          <p:spTgt spid="36"/>
                                        </p:tgtEl>
                                      </p:cBhvr>
                                    </p:animEffect>
                                  </p:childTnLst>
                                </p:cTn>
                              </p:par>
                              <p:par>
                                <p:cTn id="23" presetID="9" presetClass="emph" presetSubtype="0" grpId="0" nodeType="withEffect">
                                  <p:stCondLst>
                                    <p:cond delay="0"/>
                                  </p:stCondLst>
                                  <p:childTnLst>
                                    <p:set>
                                      <p:cBhvr rctx="PPT">
                                        <p:cTn id="24" dur="indefinite"/>
                                        <p:tgtEl>
                                          <p:spTgt spid="37"/>
                                        </p:tgtEl>
                                        <p:attrNameLst>
                                          <p:attrName>style.opacity</p:attrName>
                                        </p:attrNameLst>
                                      </p:cBhvr>
                                      <p:to>
                                        <p:strVal val="0.25"/>
                                      </p:to>
                                    </p:set>
                                    <p:animEffect filter="image" prLst="opacity: 0.25">
                                      <p:cBhvr rctx="IE">
                                        <p:cTn id="25" dur="indefinite"/>
                                        <p:tgtEl>
                                          <p:spTgt spid="37"/>
                                        </p:tgtEl>
                                      </p:cBhvr>
                                    </p:animEffect>
                                  </p:childTnLst>
                                </p:cTn>
                              </p:par>
                              <p:par>
                                <p:cTn id="26" presetID="9" presetClass="emph" presetSubtype="0" nodeType="withEffect">
                                  <p:stCondLst>
                                    <p:cond delay="0"/>
                                  </p:stCondLst>
                                  <p:childTnLst>
                                    <p:set>
                                      <p:cBhvr rctx="PPT">
                                        <p:cTn id="27" dur="indefinite"/>
                                        <p:tgtEl>
                                          <p:spTgt spid="38"/>
                                        </p:tgtEl>
                                        <p:attrNameLst>
                                          <p:attrName>style.opacity</p:attrName>
                                        </p:attrNameLst>
                                      </p:cBhvr>
                                      <p:to>
                                        <p:strVal val="0.25"/>
                                      </p:to>
                                    </p:set>
                                    <p:animEffect filter="image" prLst="opacity: 0.25">
                                      <p:cBhvr rctx="IE">
                                        <p:cTn id="28" dur="indefinite"/>
                                        <p:tgtEl>
                                          <p:spTgt spid="38"/>
                                        </p:tgtEl>
                                      </p:cBhvr>
                                    </p:animEffect>
                                  </p:childTnLst>
                                </p:cTn>
                              </p:par>
                              <p:par>
                                <p:cTn id="29" presetID="9" presetClass="emph" presetSubtype="0" grpId="0" nodeType="withEffect">
                                  <p:stCondLst>
                                    <p:cond delay="0"/>
                                  </p:stCondLst>
                                  <p:childTnLst>
                                    <p:set>
                                      <p:cBhvr rctx="PPT">
                                        <p:cTn id="30" dur="indefinite"/>
                                        <p:tgtEl>
                                          <p:spTgt spid="39"/>
                                        </p:tgtEl>
                                        <p:attrNameLst>
                                          <p:attrName>style.opacity</p:attrName>
                                        </p:attrNameLst>
                                      </p:cBhvr>
                                      <p:to>
                                        <p:strVal val="0.25"/>
                                      </p:to>
                                    </p:set>
                                    <p:animEffect filter="image" prLst="opacity: 0.25">
                                      <p:cBhvr rctx="IE">
                                        <p:cTn id="31" dur="indefinite"/>
                                        <p:tgtEl>
                                          <p:spTgt spid="39"/>
                                        </p:tgtEl>
                                      </p:cBhvr>
                                    </p:animEffect>
                                  </p:childTnLst>
                                </p:cTn>
                              </p:par>
                              <p:par>
                                <p:cTn id="32" presetID="9" presetClass="emph" presetSubtype="0" grpId="0" nodeType="withEffect">
                                  <p:stCondLst>
                                    <p:cond delay="0"/>
                                  </p:stCondLst>
                                  <p:childTnLst>
                                    <p:set>
                                      <p:cBhvr rctx="PPT">
                                        <p:cTn id="33" dur="indefinite"/>
                                        <p:tgtEl>
                                          <p:spTgt spid="40"/>
                                        </p:tgtEl>
                                        <p:attrNameLst>
                                          <p:attrName>style.opacity</p:attrName>
                                        </p:attrNameLst>
                                      </p:cBhvr>
                                      <p:to>
                                        <p:strVal val="0.25"/>
                                      </p:to>
                                    </p:set>
                                    <p:animEffect filter="image" prLst="opacity: 0.25">
                                      <p:cBhvr rctx="IE">
                                        <p:cTn id="34" dur="indefinite"/>
                                        <p:tgtEl>
                                          <p:spTgt spid="40"/>
                                        </p:tgtEl>
                                      </p:cBhvr>
                                    </p:animEffect>
                                  </p:childTnLst>
                                </p:cTn>
                              </p:par>
                              <p:par>
                                <p:cTn id="35" presetID="9" presetClass="emph" presetSubtype="0" grpId="0" nodeType="withEffect">
                                  <p:stCondLst>
                                    <p:cond delay="0"/>
                                  </p:stCondLst>
                                  <p:childTnLst>
                                    <p:set>
                                      <p:cBhvr rctx="PPT">
                                        <p:cTn id="36" dur="indefinite"/>
                                        <p:tgtEl>
                                          <p:spTgt spid="41"/>
                                        </p:tgtEl>
                                        <p:attrNameLst>
                                          <p:attrName>style.opacity</p:attrName>
                                        </p:attrNameLst>
                                      </p:cBhvr>
                                      <p:to>
                                        <p:strVal val="0.25"/>
                                      </p:to>
                                    </p:set>
                                    <p:animEffect filter="image" prLst="opacity: 0.25">
                                      <p:cBhvr rctx="IE">
                                        <p:cTn id="37" dur="indefinite"/>
                                        <p:tgtEl>
                                          <p:spTgt spid="41"/>
                                        </p:tgtEl>
                                      </p:cBhvr>
                                    </p:animEffect>
                                  </p:childTnLst>
                                </p:cTn>
                              </p:par>
                              <p:par>
                                <p:cTn id="38" presetID="9" presetClass="emph" presetSubtype="0" grpId="0" nodeType="withEffect">
                                  <p:stCondLst>
                                    <p:cond delay="0"/>
                                  </p:stCondLst>
                                  <p:childTnLst>
                                    <p:set>
                                      <p:cBhvr rctx="PPT">
                                        <p:cTn id="39" dur="indefinite"/>
                                        <p:tgtEl>
                                          <p:spTgt spid="43"/>
                                        </p:tgtEl>
                                        <p:attrNameLst>
                                          <p:attrName>style.opacity</p:attrName>
                                        </p:attrNameLst>
                                      </p:cBhvr>
                                      <p:to>
                                        <p:strVal val="0.25"/>
                                      </p:to>
                                    </p:set>
                                    <p:animEffect filter="image" prLst="opacity: 0.25">
                                      <p:cBhvr rctx="IE">
                                        <p:cTn id="40" dur="indefinite"/>
                                        <p:tgtEl>
                                          <p:spTgt spid="43"/>
                                        </p:tgtEl>
                                      </p:cBhvr>
                                    </p:animEffect>
                                  </p:childTnLst>
                                </p:cTn>
                              </p:par>
                              <p:par>
                                <p:cTn id="41" presetID="9" presetClass="emph" presetSubtype="0" nodeType="withEffect">
                                  <p:stCondLst>
                                    <p:cond delay="0"/>
                                  </p:stCondLst>
                                  <p:childTnLst>
                                    <p:set>
                                      <p:cBhvr rctx="PPT">
                                        <p:cTn id="42" dur="indefinite"/>
                                        <p:tgtEl>
                                          <p:spTgt spid="47"/>
                                        </p:tgtEl>
                                        <p:attrNameLst>
                                          <p:attrName>style.opacity</p:attrName>
                                        </p:attrNameLst>
                                      </p:cBhvr>
                                      <p:to>
                                        <p:strVal val="0.25"/>
                                      </p:to>
                                    </p:set>
                                    <p:animEffect filter="image" prLst="opacity: 0.25">
                                      <p:cBhvr rctx="IE">
                                        <p:cTn id="43" dur="indefinite"/>
                                        <p:tgtEl>
                                          <p:spTgt spid="47"/>
                                        </p:tgtEl>
                                      </p:cBhvr>
                                    </p:animEffect>
                                  </p:childTnLst>
                                </p:cTn>
                              </p:par>
                              <p:par>
                                <p:cTn id="44" presetID="9" presetClass="emph" presetSubtype="0" nodeType="withEffect">
                                  <p:stCondLst>
                                    <p:cond delay="0"/>
                                  </p:stCondLst>
                                  <p:childTnLst>
                                    <p:set>
                                      <p:cBhvr rctx="PPT">
                                        <p:cTn id="45" dur="indefinite"/>
                                        <p:tgtEl>
                                          <p:spTgt spid="48"/>
                                        </p:tgtEl>
                                        <p:attrNameLst>
                                          <p:attrName>style.opacity</p:attrName>
                                        </p:attrNameLst>
                                      </p:cBhvr>
                                      <p:to>
                                        <p:strVal val="0.25"/>
                                      </p:to>
                                    </p:set>
                                    <p:animEffect filter="image" prLst="opacity: 0.25">
                                      <p:cBhvr rctx="IE">
                                        <p:cTn id="46" dur="indefinite"/>
                                        <p:tgtEl>
                                          <p:spTgt spid="48"/>
                                        </p:tgtEl>
                                      </p:cBhvr>
                                    </p:animEffect>
                                  </p:childTnLst>
                                </p:cTn>
                              </p:par>
                              <p:par>
                                <p:cTn id="47" presetID="9" presetClass="emph" presetSubtype="0" grpId="0" nodeType="withEffect">
                                  <p:stCondLst>
                                    <p:cond delay="0"/>
                                  </p:stCondLst>
                                  <p:childTnLst>
                                    <p:set>
                                      <p:cBhvr rctx="PPT">
                                        <p:cTn id="48" dur="indefinite"/>
                                        <p:tgtEl>
                                          <p:spTgt spid="49"/>
                                        </p:tgtEl>
                                        <p:attrNameLst>
                                          <p:attrName>style.opacity</p:attrName>
                                        </p:attrNameLst>
                                      </p:cBhvr>
                                      <p:to>
                                        <p:strVal val="0.25"/>
                                      </p:to>
                                    </p:set>
                                    <p:animEffect filter="image" prLst="opacity: 0.25">
                                      <p:cBhvr rctx="IE">
                                        <p:cTn id="49" dur="indefinite"/>
                                        <p:tgtEl>
                                          <p:spTgt spid="49"/>
                                        </p:tgtEl>
                                      </p:cBhvr>
                                    </p:animEffect>
                                  </p:childTnLst>
                                </p:cTn>
                              </p:par>
                              <p:par>
                                <p:cTn id="50" presetID="9" presetClass="emph" presetSubtype="0" nodeType="withEffect">
                                  <p:stCondLst>
                                    <p:cond delay="0"/>
                                  </p:stCondLst>
                                  <p:childTnLst>
                                    <p:set>
                                      <p:cBhvr rctx="PPT">
                                        <p:cTn id="51" dur="indefinite"/>
                                        <p:tgtEl>
                                          <p:spTgt spid="9"/>
                                        </p:tgtEl>
                                        <p:attrNameLst>
                                          <p:attrName>style.opacity</p:attrName>
                                        </p:attrNameLst>
                                      </p:cBhvr>
                                      <p:to>
                                        <p:strVal val="0.25"/>
                                      </p:to>
                                    </p:set>
                                    <p:animEffect filter="image" prLst="opacity: 0.25">
                                      <p:cBhvr rctx="IE">
                                        <p:cTn id="52" dur="indefinite"/>
                                        <p:tgtEl>
                                          <p:spTgt spid="9"/>
                                        </p:tgtEl>
                                      </p:cBhvr>
                                    </p:animEffect>
                                  </p:childTnLst>
                                </p:cTn>
                              </p:par>
                              <p:par>
                                <p:cTn id="53" presetID="9" presetClass="emph" presetSubtype="0" nodeType="withEffect">
                                  <p:stCondLst>
                                    <p:cond delay="0"/>
                                  </p:stCondLst>
                                  <p:childTnLst>
                                    <p:set>
                                      <p:cBhvr rctx="PPT">
                                        <p:cTn id="54" dur="indefinite"/>
                                        <p:tgtEl>
                                          <p:spTgt spid="11"/>
                                        </p:tgtEl>
                                        <p:attrNameLst>
                                          <p:attrName>style.opacity</p:attrName>
                                        </p:attrNameLst>
                                      </p:cBhvr>
                                      <p:to>
                                        <p:strVal val="0.25"/>
                                      </p:to>
                                    </p:set>
                                    <p:animEffect filter="image" prLst="opacity: 0.25">
                                      <p:cBhvr rctx="IE">
                                        <p:cTn id="55" dur="indefinite"/>
                                        <p:tgtEl>
                                          <p:spTgt spid="11"/>
                                        </p:tgtEl>
                                      </p:cBhvr>
                                    </p:animEffect>
                                  </p:childTnLst>
                                </p:cTn>
                              </p:par>
                              <p:par>
                                <p:cTn id="56" presetID="9" presetClass="emph" presetSubtype="0" grpId="0" nodeType="withEffect">
                                  <p:stCondLst>
                                    <p:cond delay="0"/>
                                  </p:stCondLst>
                                  <p:childTnLst>
                                    <p:set>
                                      <p:cBhvr rctx="PPT">
                                        <p:cTn id="57" dur="indefinite"/>
                                        <p:tgtEl>
                                          <p:spTgt spid="14"/>
                                        </p:tgtEl>
                                        <p:attrNameLst>
                                          <p:attrName>style.opacity</p:attrName>
                                        </p:attrNameLst>
                                      </p:cBhvr>
                                      <p:to>
                                        <p:strVal val="0.25"/>
                                      </p:to>
                                    </p:set>
                                    <p:animEffect filter="image" prLst="opacity: 0.25">
                                      <p:cBhvr rctx="IE">
                                        <p:cTn id="58" dur="indefinite"/>
                                        <p:tgtEl>
                                          <p:spTgt spid="14"/>
                                        </p:tgtEl>
                                      </p:cBhvr>
                                    </p:animEffect>
                                  </p:childTnLst>
                                </p:cTn>
                              </p:par>
                              <p:par>
                                <p:cTn id="59" presetID="9" presetClass="emph" presetSubtype="0" grpId="0" nodeType="withEffect">
                                  <p:stCondLst>
                                    <p:cond delay="0"/>
                                  </p:stCondLst>
                                  <p:childTnLst>
                                    <p:set>
                                      <p:cBhvr rctx="PPT">
                                        <p:cTn id="60" dur="indefinite"/>
                                        <p:tgtEl>
                                          <p:spTgt spid="34"/>
                                        </p:tgtEl>
                                        <p:attrNameLst>
                                          <p:attrName>style.opacity</p:attrName>
                                        </p:attrNameLst>
                                      </p:cBhvr>
                                      <p:to>
                                        <p:strVal val="0.25"/>
                                      </p:to>
                                    </p:set>
                                    <p:animEffect filter="image" prLst="opacity: 0.25">
                                      <p:cBhvr rctx="IE">
                                        <p:cTn id="61" dur="indefinite"/>
                                        <p:tgtEl>
                                          <p:spTgt spid="34"/>
                                        </p:tgtEl>
                                      </p:cBhvr>
                                    </p:animEffect>
                                  </p:childTnLst>
                                </p:cTn>
                              </p:par>
                              <p:par>
                                <p:cTn id="62" presetID="9" presetClass="emph" presetSubtype="0" nodeType="withEffect">
                                  <p:stCondLst>
                                    <p:cond delay="0"/>
                                  </p:stCondLst>
                                  <p:childTnLst>
                                    <p:set>
                                      <p:cBhvr rctx="PPT">
                                        <p:cTn id="63" dur="indefinite"/>
                                        <p:tgtEl>
                                          <p:spTgt spid="42"/>
                                        </p:tgtEl>
                                        <p:attrNameLst>
                                          <p:attrName>style.opacity</p:attrName>
                                        </p:attrNameLst>
                                      </p:cBhvr>
                                      <p:to>
                                        <p:strVal val="0.25"/>
                                      </p:to>
                                    </p:set>
                                    <p:animEffect filter="image" prLst="opacity: 0.25">
                                      <p:cBhvr rctx="IE">
                                        <p:cTn id="64" dur="indefinite"/>
                                        <p:tgtEl>
                                          <p:spTgt spid="42"/>
                                        </p:tgtEl>
                                      </p:cBhvr>
                                    </p:animEffect>
                                  </p:childTnLst>
                                </p:cTn>
                              </p:par>
                              <p:par>
                                <p:cTn id="65" presetID="9" presetClass="emph" presetSubtype="0" nodeType="withEffect">
                                  <p:stCondLst>
                                    <p:cond delay="0"/>
                                  </p:stCondLst>
                                  <p:childTnLst>
                                    <p:set>
                                      <p:cBhvr rctx="PPT">
                                        <p:cTn id="66" dur="indefinite"/>
                                        <p:tgtEl>
                                          <p:spTgt spid="44"/>
                                        </p:tgtEl>
                                        <p:attrNameLst>
                                          <p:attrName>style.opacity</p:attrName>
                                        </p:attrNameLst>
                                      </p:cBhvr>
                                      <p:to>
                                        <p:strVal val="0.25"/>
                                      </p:to>
                                    </p:set>
                                    <p:animEffect filter="image" prLst="opacity: 0.25">
                                      <p:cBhvr rctx="IE">
                                        <p:cTn id="67" dur="indefinite"/>
                                        <p:tgtEl>
                                          <p:spTgt spid="44"/>
                                        </p:tgtEl>
                                      </p:cBhvr>
                                    </p:animEffect>
                                  </p:childTnLst>
                                </p:cTn>
                              </p:par>
                              <p:par>
                                <p:cTn id="68" presetID="9" presetClass="emph" presetSubtype="0" grpId="0" nodeType="withEffect">
                                  <p:stCondLst>
                                    <p:cond delay="0"/>
                                  </p:stCondLst>
                                  <p:childTnLst>
                                    <p:set>
                                      <p:cBhvr rctx="PPT">
                                        <p:cTn id="69" dur="indefinite"/>
                                        <p:tgtEl>
                                          <p:spTgt spid="51"/>
                                        </p:tgtEl>
                                        <p:attrNameLst>
                                          <p:attrName>style.opacity</p:attrName>
                                        </p:attrNameLst>
                                      </p:cBhvr>
                                      <p:to>
                                        <p:strVal val="0.25"/>
                                      </p:to>
                                    </p:set>
                                    <p:animEffect filter="image" prLst="opacity: 0.25">
                                      <p:cBhvr rctx="IE">
                                        <p:cTn id="70" dur="indefinite"/>
                                        <p:tgtEl>
                                          <p:spTgt spid="51"/>
                                        </p:tgtEl>
                                      </p:cBhvr>
                                    </p:animEffect>
                                  </p:childTnLst>
                                </p:cTn>
                              </p:par>
                              <p:par>
                                <p:cTn id="71" presetID="9" presetClass="emph" presetSubtype="0" nodeType="withEffect">
                                  <p:stCondLst>
                                    <p:cond delay="0"/>
                                  </p:stCondLst>
                                  <p:childTnLst>
                                    <p:set>
                                      <p:cBhvr rctx="PPT">
                                        <p:cTn id="72" dur="indefinite"/>
                                        <p:tgtEl>
                                          <p:spTgt spid="24"/>
                                        </p:tgtEl>
                                        <p:attrNameLst>
                                          <p:attrName>style.opacity</p:attrName>
                                        </p:attrNameLst>
                                      </p:cBhvr>
                                      <p:to>
                                        <p:strVal val="0.25"/>
                                      </p:to>
                                    </p:set>
                                    <p:animEffect filter="image" prLst="opacity: 0.25">
                                      <p:cBhvr rctx="IE">
                                        <p:cTn id="73" dur="indefinite"/>
                                        <p:tgtEl>
                                          <p:spTgt spid="24"/>
                                        </p:tgtEl>
                                      </p:cBhvr>
                                    </p:animEffect>
                                  </p:childTnLst>
                                </p:cTn>
                              </p:par>
                              <p:par>
                                <p:cTn id="74" presetID="9" presetClass="emph" presetSubtype="0" nodeType="withEffect">
                                  <p:stCondLst>
                                    <p:cond delay="0"/>
                                  </p:stCondLst>
                                  <p:childTnLst>
                                    <p:set>
                                      <p:cBhvr rctx="PPT">
                                        <p:cTn id="75" dur="indefinite"/>
                                        <p:tgtEl>
                                          <p:spTgt spid="28"/>
                                        </p:tgtEl>
                                        <p:attrNameLst>
                                          <p:attrName>style.opacity</p:attrName>
                                        </p:attrNameLst>
                                      </p:cBhvr>
                                      <p:to>
                                        <p:strVal val="0.25"/>
                                      </p:to>
                                    </p:set>
                                    <p:animEffect filter="image" prLst="opacity: 0.25">
                                      <p:cBhvr rctx="IE">
                                        <p:cTn id="76" dur="indefinite"/>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58" grpId="0" animBg="1"/>
      <p:bldP spid="2068" grpId="0"/>
      <p:bldP spid="78" grpId="0"/>
      <p:bldP spid="36" grpId="0" animBg="1"/>
      <p:bldP spid="37" grpId="0"/>
      <p:bldP spid="39" grpId="0" animBg="1"/>
      <p:bldP spid="40" grpId="0" animBg="1"/>
      <p:bldP spid="41" grpId="0" animBg="1"/>
      <p:bldP spid="43" grpId="0"/>
      <p:bldP spid="49" grpId="0"/>
      <p:bldP spid="14" grpId="0"/>
      <p:bldP spid="34" grpId="0" animBg="1"/>
      <p:bldP spid="5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analysis</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06" y="1002027"/>
            <a:ext cx="8001000" cy="5639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9"/>
          <p:cNvSpPr>
            <a:spLocks noGrp="1"/>
          </p:cNvSpPr>
          <p:nvPr>
            <p:ph idx="1"/>
          </p:nvPr>
        </p:nvSpPr>
        <p:spPr>
          <a:xfrm>
            <a:off x="8533606" y="1188783"/>
            <a:ext cx="3047286" cy="4831811"/>
          </a:xfrm>
        </p:spPr>
        <p:txBody>
          <a:bodyPr>
            <a:normAutofit/>
          </a:bodyPr>
          <a:lstStyle/>
          <a:p>
            <a:r>
              <a:rPr lang="en-US" sz="2800" dirty="0" smtClean="0"/>
              <a:t>2 rainfall events sampled from each of the 8 rainfall clusters</a:t>
            </a:r>
          </a:p>
          <a:p>
            <a:endParaRPr lang="en-US" sz="2800" dirty="0" smtClean="0"/>
          </a:p>
          <a:p>
            <a:r>
              <a:rPr lang="en-US" sz="2800" dirty="0" smtClean="0"/>
              <a:t>Pareto-efficient solutions simulated under these 16 rainfall events</a:t>
            </a:r>
          </a:p>
        </p:txBody>
      </p:sp>
    </p:spTree>
    <p:extLst>
      <p:ext uri="{BB962C8B-B14F-4D97-AF65-F5344CB8AC3E}">
        <p14:creationId xmlns:p14="http://schemas.microsoft.com/office/powerpoint/2010/main" val="38012677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each solution</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 y="1600994"/>
            <a:ext cx="6705600" cy="4726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stCxn id="8" idx="6"/>
            <a:endCxn id="7" idx="1"/>
          </p:cNvCxnSpPr>
          <p:nvPr/>
        </p:nvCxnSpPr>
        <p:spPr>
          <a:xfrm flipV="1">
            <a:off x="3656806" y="2356981"/>
            <a:ext cx="3810000" cy="2261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66806" y="1756816"/>
            <a:ext cx="4267200" cy="1200329"/>
          </a:xfrm>
          <a:prstGeom prst="rect">
            <a:avLst/>
          </a:prstGeom>
          <a:noFill/>
        </p:spPr>
        <p:txBody>
          <a:bodyPr wrap="square" rtlCol="0">
            <a:spAutoFit/>
          </a:bodyPr>
          <a:lstStyle/>
          <a:p>
            <a:r>
              <a:rPr lang="en-US" sz="2400" dirty="0" smtClean="0">
                <a:solidFill>
                  <a:schemeClr val="accent1"/>
                </a:solidFill>
              </a:rPr>
              <a:t>Solutions from the design storm method underperforming in some rainfall events</a:t>
            </a:r>
          </a:p>
        </p:txBody>
      </p:sp>
      <p:sp>
        <p:nvSpPr>
          <p:cNvPr id="8" name="Oval 7"/>
          <p:cNvSpPr/>
          <p:nvPr/>
        </p:nvSpPr>
        <p:spPr>
          <a:xfrm>
            <a:off x="1828006" y="3368280"/>
            <a:ext cx="1828800" cy="249991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92588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06" y="1524794"/>
            <a:ext cx="3304203" cy="3228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9525" y="1219994"/>
            <a:ext cx="4893161" cy="3925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smtClean="0"/>
              <a:t>Hypervolume</a:t>
            </a:r>
            <a:r>
              <a:rPr lang="en-US" dirty="0" smtClean="0"/>
              <a:t> of solution set </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8" name="TextBox 7"/>
          <p:cNvSpPr txBox="1"/>
          <p:nvPr/>
        </p:nvSpPr>
        <p:spPr>
          <a:xfrm>
            <a:off x="7924006" y="2120941"/>
            <a:ext cx="4000198" cy="1569660"/>
          </a:xfrm>
          <a:prstGeom prst="rect">
            <a:avLst/>
          </a:prstGeom>
          <a:noFill/>
        </p:spPr>
        <p:txBody>
          <a:bodyPr wrap="square" rtlCol="0">
            <a:spAutoFit/>
          </a:bodyPr>
          <a:lstStyle/>
          <a:p>
            <a:r>
              <a:rPr lang="en-US" sz="2400" dirty="0" smtClean="0">
                <a:solidFill>
                  <a:schemeClr val="accent1"/>
                </a:solidFill>
              </a:rPr>
              <a:t>Solutions from design storm method work well in rainfall events similar to the design storm</a:t>
            </a:r>
          </a:p>
        </p:txBody>
      </p:sp>
      <p:sp>
        <p:nvSpPr>
          <p:cNvPr id="11" name="Rectangle 10"/>
          <p:cNvSpPr/>
          <p:nvPr/>
        </p:nvSpPr>
        <p:spPr>
          <a:xfrm>
            <a:off x="3348000" y="2772000"/>
            <a:ext cx="4419600" cy="39915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16" name="TextBox 15"/>
          <p:cNvSpPr txBox="1"/>
          <p:nvPr/>
        </p:nvSpPr>
        <p:spPr>
          <a:xfrm>
            <a:off x="761205" y="5410994"/>
            <a:ext cx="10591801" cy="830997"/>
          </a:xfrm>
          <a:prstGeom prst="rect">
            <a:avLst/>
          </a:prstGeom>
          <a:noFill/>
        </p:spPr>
        <p:txBody>
          <a:bodyPr wrap="square" rtlCol="0">
            <a:spAutoFit/>
          </a:bodyPr>
          <a:lstStyle/>
          <a:p>
            <a:r>
              <a:rPr lang="en-US" sz="2400" dirty="0" smtClean="0">
                <a:solidFill>
                  <a:schemeClr val="accent1"/>
                </a:solidFill>
              </a:rPr>
              <a:t>Solutions from the proposed method outperforms solution from the design storm method as rainfall conditions deviate from those of the design storm</a:t>
            </a:r>
          </a:p>
        </p:txBody>
      </p:sp>
      <p:sp>
        <p:nvSpPr>
          <p:cNvPr id="10" name="Rectangle 9"/>
          <p:cNvSpPr/>
          <p:nvPr/>
        </p:nvSpPr>
        <p:spPr>
          <a:xfrm>
            <a:off x="608806" y="6244729"/>
            <a:ext cx="10134600" cy="461665"/>
          </a:xfrm>
          <a:prstGeom prst="rect">
            <a:avLst/>
          </a:prstGeom>
        </p:spPr>
        <p:txBody>
          <a:bodyPr wrap="square">
            <a:spAutoFit/>
          </a:bodyPr>
          <a:lstStyle/>
          <a:p>
            <a:pPr lvl="0"/>
            <a:r>
              <a:rPr lang="en-SG" sz="1200" dirty="0">
                <a:solidFill>
                  <a:schemeClr val="tx1">
                    <a:lumMod val="50000"/>
                    <a:lumOff val="50000"/>
                  </a:schemeClr>
                </a:solidFill>
              </a:rPr>
              <a:t>Reed, P. M., </a:t>
            </a:r>
            <a:r>
              <a:rPr lang="en-SG" sz="1200" dirty="0" err="1">
                <a:solidFill>
                  <a:schemeClr val="tx1">
                    <a:lumMod val="50000"/>
                    <a:lumOff val="50000"/>
                  </a:schemeClr>
                </a:solidFill>
              </a:rPr>
              <a:t>Hadka</a:t>
            </a:r>
            <a:r>
              <a:rPr lang="en-SG" sz="1200" dirty="0">
                <a:solidFill>
                  <a:schemeClr val="tx1">
                    <a:lumMod val="50000"/>
                    <a:lumOff val="50000"/>
                  </a:schemeClr>
                </a:solidFill>
              </a:rPr>
              <a:t>, D., Herman, J. D., </a:t>
            </a:r>
            <a:r>
              <a:rPr lang="en-SG" sz="1200" dirty="0" err="1">
                <a:solidFill>
                  <a:schemeClr val="tx1">
                    <a:lumMod val="50000"/>
                    <a:lumOff val="50000"/>
                  </a:schemeClr>
                </a:solidFill>
              </a:rPr>
              <a:t>Kasprzyk</a:t>
            </a:r>
            <a:r>
              <a:rPr lang="en-SG" sz="1200" dirty="0">
                <a:solidFill>
                  <a:schemeClr val="tx1">
                    <a:lumMod val="50000"/>
                    <a:lumOff val="50000"/>
                  </a:schemeClr>
                </a:solidFill>
              </a:rPr>
              <a:t>, J. R., &amp; </a:t>
            </a:r>
            <a:r>
              <a:rPr lang="en-SG" sz="1200" dirty="0" err="1">
                <a:solidFill>
                  <a:schemeClr val="tx1">
                    <a:lumMod val="50000"/>
                    <a:lumOff val="50000"/>
                  </a:schemeClr>
                </a:solidFill>
              </a:rPr>
              <a:t>Kollat</a:t>
            </a:r>
            <a:r>
              <a:rPr lang="en-SG" sz="1200" dirty="0">
                <a:solidFill>
                  <a:schemeClr val="tx1">
                    <a:lumMod val="50000"/>
                    <a:lumOff val="50000"/>
                  </a:schemeClr>
                </a:solidFill>
              </a:rPr>
              <a:t>, J. B. (2013). Evolutionary </a:t>
            </a:r>
            <a:r>
              <a:rPr lang="en-SG" sz="1200" dirty="0" err="1">
                <a:solidFill>
                  <a:schemeClr val="tx1">
                    <a:lumMod val="50000"/>
                    <a:lumOff val="50000"/>
                  </a:schemeClr>
                </a:solidFill>
              </a:rPr>
              <a:t>multiobjective</a:t>
            </a:r>
            <a:r>
              <a:rPr lang="en-SG" sz="1200" dirty="0">
                <a:solidFill>
                  <a:schemeClr val="tx1">
                    <a:lumMod val="50000"/>
                    <a:lumOff val="50000"/>
                  </a:schemeClr>
                </a:solidFill>
              </a:rPr>
              <a:t> optimization in water resources: The past, present, and future. </a:t>
            </a:r>
            <a:r>
              <a:rPr lang="en-SG" sz="1200" i="1" dirty="0">
                <a:solidFill>
                  <a:schemeClr val="tx1">
                    <a:lumMod val="50000"/>
                    <a:lumOff val="50000"/>
                  </a:schemeClr>
                </a:solidFill>
              </a:rPr>
              <a:t>Advances in water resources</a:t>
            </a:r>
            <a:r>
              <a:rPr lang="en-SG" sz="1200" dirty="0">
                <a:solidFill>
                  <a:schemeClr val="tx1">
                    <a:lumMod val="50000"/>
                    <a:lumOff val="50000"/>
                  </a:schemeClr>
                </a:solidFill>
              </a:rPr>
              <a:t>, </a:t>
            </a:r>
            <a:r>
              <a:rPr lang="en-SG" sz="1200" i="1" dirty="0">
                <a:solidFill>
                  <a:schemeClr val="tx1">
                    <a:lumMod val="50000"/>
                    <a:lumOff val="50000"/>
                  </a:schemeClr>
                </a:solidFill>
              </a:rPr>
              <a:t>51</a:t>
            </a:r>
            <a:r>
              <a:rPr lang="en-SG" sz="1200" dirty="0">
                <a:solidFill>
                  <a:schemeClr val="tx1">
                    <a:lumMod val="50000"/>
                    <a:lumOff val="50000"/>
                  </a:schemeClr>
                </a:solidFill>
              </a:rPr>
              <a:t>, 438-456.</a:t>
            </a:r>
            <a:endParaRPr lang="en-SG" sz="1200" dirty="0">
              <a:solidFill>
                <a:schemeClr val="tx1">
                  <a:lumMod val="50000"/>
                  <a:lumOff val="50000"/>
                </a:schemeClr>
              </a:solidFill>
              <a:cs typeface="Arial" panose="020B0604020202020204" pitchFamily="34" charset="0"/>
            </a:endParaRPr>
          </a:p>
        </p:txBody>
      </p:sp>
      <p:cxnSp>
        <p:nvCxnSpPr>
          <p:cNvPr id="5" name="Straight Arrow Connector 4"/>
          <p:cNvCxnSpPr/>
          <p:nvPr/>
        </p:nvCxnSpPr>
        <p:spPr>
          <a:xfrm>
            <a:off x="2894806" y="1878097"/>
            <a:ext cx="0" cy="26946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66006" y="2305606"/>
            <a:ext cx="1715597" cy="1200329"/>
          </a:xfrm>
          <a:prstGeom prst="rect">
            <a:avLst/>
          </a:prstGeom>
          <a:noFill/>
        </p:spPr>
        <p:txBody>
          <a:bodyPr wrap="square" rtlCol="0">
            <a:spAutoFit/>
          </a:bodyPr>
          <a:lstStyle/>
          <a:p>
            <a:r>
              <a:rPr lang="en-US" sz="2400" dirty="0" smtClean="0">
                <a:solidFill>
                  <a:schemeClr val="accent1"/>
                </a:solidFill>
              </a:rPr>
              <a:t>Increasing severity of flood</a:t>
            </a:r>
          </a:p>
        </p:txBody>
      </p:sp>
    </p:spTree>
    <p:extLst>
      <p:ext uri="{BB962C8B-B14F-4D97-AF65-F5344CB8AC3E}">
        <p14:creationId xmlns:p14="http://schemas.microsoft.com/office/powerpoint/2010/main" val="40721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6" grpId="0"/>
      <p:bldP spid="10" grpId="0"/>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SG" dirty="0"/>
          </a:p>
        </p:txBody>
      </p:sp>
      <p:sp>
        <p:nvSpPr>
          <p:cNvPr id="3" name="Content Placeholder 2"/>
          <p:cNvSpPr>
            <a:spLocks noGrp="1"/>
          </p:cNvSpPr>
          <p:nvPr>
            <p:ph idx="1"/>
          </p:nvPr>
        </p:nvSpPr>
        <p:spPr/>
        <p:txBody>
          <a:bodyPr>
            <a:normAutofit lnSpcReduction="10000"/>
          </a:bodyPr>
          <a:lstStyle/>
          <a:p>
            <a:r>
              <a:rPr lang="en-US" sz="2800" dirty="0" smtClean="0"/>
              <a:t>Expensive solutions produced by the proposed method outperform the solutions from the design storm method</a:t>
            </a:r>
          </a:p>
          <a:p>
            <a:endParaRPr lang="en-US" sz="2800" dirty="0"/>
          </a:p>
          <a:p>
            <a:r>
              <a:rPr lang="en-US" sz="2800" dirty="0" smtClean="0"/>
              <a:t>Computational requirements of the proposed method are sharply reduced by the use of emulators</a:t>
            </a:r>
          </a:p>
          <a:p>
            <a:endParaRPr lang="en-US" sz="2800" dirty="0" smtClean="0"/>
          </a:p>
          <a:p>
            <a:r>
              <a:rPr lang="en-US" sz="2800" dirty="0" smtClean="0"/>
              <a:t>Proposed </a:t>
            </a:r>
            <a:r>
              <a:rPr lang="en-US" sz="2800" dirty="0"/>
              <a:t>method yields drainage solutions more robust than the design storm </a:t>
            </a:r>
            <a:r>
              <a:rPr lang="en-US" sz="2800" dirty="0" smtClean="0"/>
              <a:t>method</a:t>
            </a:r>
          </a:p>
          <a:p>
            <a:pPr lvl="1"/>
            <a:r>
              <a:rPr lang="en-US" sz="2400" dirty="0" smtClean="0"/>
              <a:t>Performance gap extends as rainfall conditions deviate from those of the design storm</a:t>
            </a:r>
            <a:endParaRPr lang="en-US" sz="2400" dirty="0"/>
          </a:p>
          <a:p>
            <a:pPr lvl="1"/>
            <a:endParaRPr lang="en-US" sz="2400" dirty="0"/>
          </a:p>
          <a:p>
            <a:pPr lvl="1"/>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3557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results</a:t>
            </a:r>
            <a:endParaRPr lang="en-SG" dirty="0"/>
          </a:p>
        </p:txBody>
      </p:sp>
      <p:sp>
        <p:nvSpPr>
          <p:cNvPr id="3" name="Content Placeholder 2"/>
          <p:cNvSpPr>
            <a:spLocks noGrp="1"/>
          </p:cNvSpPr>
          <p:nvPr>
            <p:ph idx="1"/>
          </p:nvPr>
        </p:nvSpPr>
        <p:spPr/>
        <p:txBody>
          <a:bodyPr>
            <a:normAutofit/>
          </a:bodyPr>
          <a:lstStyle/>
          <a:p>
            <a:r>
              <a:rPr lang="en-US" sz="2800" dirty="0"/>
              <a:t>Do design storms yield robust urban drainage systems</a:t>
            </a:r>
            <a:r>
              <a:rPr lang="en-US" sz="2800" dirty="0" smtClean="0"/>
              <a:t>?</a:t>
            </a:r>
          </a:p>
          <a:p>
            <a:pPr lvl="1"/>
            <a:r>
              <a:rPr lang="en-US" sz="2400" dirty="0" smtClean="0"/>
              <a:t>Not necessarily. Solutions underperform when rainfall conditions deviate from those of the design storm</a:t>
            </a:r>
          </a:p>
          <a:p>
            <a:pPr lvl="1"/>
            <a:endParaRPr lang="en-US" sz="2400" dirty="0"/>
          </a:p>
          <a:p>
            <a:r>
              <a:rPr lang="en-US" sz="2800" dirty="0"/>
              <a:t>How can we design robust optimal urban drainage systems at large urban scales within reasonable computational requirements</a:t>
            </a:r>
            <a:r>
              <a:rPr lang="en-US" sz="2800" dirty="0" smtClean="0"/>
              <a:t>?</a:t>
            </a:r>
          </a:p>
          <a:p>
            <a:pPr lvl="1"/>
            <a:r>
              <a:rPr lang="en-US" sz="2400" dirty="0" smtClean="0"/>
              <a:t>Including multiple rainfall events into the design process</a:t>
            </a:r>
          </a:p>
          <a:p>
            <a:pPr lvl="1"/>
            <a:r>
              <a:rPr lang="en-US" sz="2400" dirty="0" smtClean="0"/>
              <a:t>Using emulator to cope with the corresponding increase in computational demands </a:t>
            </a:r>
            <a:endParaRPr lang="en-SG"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269204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SG" dirty="0"/>
          </a:p>
        </p:txBody>
      </p:sp>
      <p:sp>
        <p:nvSpPr>
          <p:cNvPr id="3" name="Content Placeholder 2"/>
          <p:cNvSpPr>
            <a:spLocks noGrp="1"/>
          </p:cNvSpPr>
          <p:nvPr>
            <p:ph idx="1"/>
          </p:nvPr>
        </p:nvSpPr>
        <p:spPr>
          <a:xfrm>
            <a:off x="7924006" y="1600573"/>
            <a:ext cx="3656886" cy="4527011"/>
          </a:xfrm>
        </p:spPr>
        <p:txBody>
          <a:bodyPr>
            <a:normAutofit/>
          </a:bodyPr>
          <a:lstStyle/>
          <a:p>
            <a:r>
              <a:rPr lang="en-US" sz="2800" dirty="0" smtClean="0"/>
              <a:t>IDF curves (intensity-duration-frequency) first derived in 1930s</a:t>
            </a:r>
          </a:p>
          <a:p>
            <a:endParaRPr lang="en-US" sz="2800" dirty="0" smtClean="0"/>
          </a:p>
          <a:p>
            <a:r>
              <a:rPr lang="en-US" sz="2800" dirty="0" smtClean="0"/>
              <a:t>Marked </a:t>
            </a:r>
            <a:r>
              <a:rPr lang="en-US" sz="2800" dirty="0" smtClean="0"/>
              <a:t>the beginnings of ‘design storms’</a:t>
            </a:r>
            <a:endParaRPr lang="en-SG"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 y="1063445"/>
            <a:ext cx="7772400" cy="549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a:spLocks noChangeArrowheads="1"/>
          </p:cNvSpPr>
          <p:nvPr/>
        </p:nvSpPr>
        <p:spPr bwMode="auto">
          <a:xfrm>
            <a:off x="456406" y="6429395"/>
            <a:ext cx="285868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lumMod val="50000"/>
                    <a:lumOff val="50000"/>
                  </a:schemeClr>
                </a:solidFill>
                <a:effectLst/>
                <a:latin typeface="Gill Sans MT" panose="020B0502020104020203" pitchFamily="34" charset="0"/>
                <a:ea typeface="Times New Roman" pitchFamily="18" charset="0"/>
                <a:cs typeface="Arial" panose="020B0604020202020204" pitchFamily="34" charset="0"/>
              </a:rPr>
              <a:t>From PUB</a:t>
            </a:r>
            <a:endParaRPr kumimoji="0" lang="en-US" altLang="en-US" sz="4000" b="0" i="0" u="none" strike="noStrike" cap="none" normalizeH="0" baseline="0" dirty="0" smtClean="0">
              <a:ln>
                <a:noFill/>
              </a:ln>
              <a:solidFill>
                <a:schemeClr val="tx1">
                  <a:lumMod val="50000"/>
                  <a:lumOff val="50000"/>
                </a:schemeClr>
              </a:solidFill>
              <a:effectLst/>
              <a:latin typeface="Gill Sans MT" panose="020B0502020104020203" pitchFamily="34" charset="0"/>
              <a:cs typeface="Arial" pitchFamily="34" charset="0"/>
            </a:endParaRPr>
          </a:p>
        </p:txBody>
      </p:sp>
    </p:spTree>
    <p:extLst>
      <p:ext uri="{BB962C8B-B14F-4D97-AF65-F5344CB8AC3E}">
        <p14:creationId xmlns:p14="http://schemas.microsoft.com/office/powerpoint/2010/main" val="234551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a:t>
            </a:r>
            <a:endParaRPr lang="en-SG" dirty="0"/>
          </a:p>
        </p:txBody>
      </p:sp>
      <p:sp>
        <p:nvSpPr>
          <p:cNvPr id="3" name="Content Placeholder 2"/>
          <p:cNvSpPr>
            <a:spLocks noGrp="1"/>
          </p:cNvSpPr>
          <p:nvPr>
            <p:ph idx="1"/>
          </p:nvPr>
        </p:nvSpPr>
        <p:spPr/>
        <p:txBody>
          <a:bodyPr>
            <a:normAutofit/>
          </a:bodyPr>
          <a:lstStyle/>
          <a:p>
            <a:r>
              <a:rPr lang="en-US" sz="2600" dirty="0" smtClean="0"/>
              <a:t>Improving the emulators for surrogate-assisted optimization</a:t>
            </a:r>
          </a:p>
          <a:p>
            <a:endParaRPr lang="en-US" sz="2600" dirty="0" smtClean="0"/>
          </a:p>
          <a:p>
            <a:r>
              <a:rPr lang="en-US" sz="2600" dirty="0" smtClean="0"/>
              <a:t>Designing drainage systems robust against climate change and urban developments</a:t>
            </a:r>
          </a:p>
          <a:p>
            <a:endParaRPr lang="en-US" sz="2600" dirty="0" smtClean="0"/>
          </a:p>
          <a:p>
            <a:r>
              <a:rPr lang="en-US" sz="2600" dirty="0" smtClean="0"/>
              <a:t>Adopting proposed method for real time control of drainage systems</a:t>
            </a:r>
            <a:endParaRPr lang="en-SG"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70976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SG" dirty="0"/>
          </a:p>
        </p:txBody>
      </p:sp>
      <p:sp>
        <p:nvSpPr>
          <p:cNvPr id="3" name="Content Placeholder 2"/>
          <p:cNvSpPr>
            <a:spLocks noGrp="1"/>
          </p:cNvSpPr>
          <p:nvPr>
            <p:ph idx="1"/>
          </p:nvPr>
        </p:nvSpPr>
        <p:spPr/>
        <p:txBody>
          <a:bodyPr>
            <a:normAutofit/>
          </a:bodyPr>
          <a:lstStyle/>
          <a:p>
            <a:pPr marL="0" indent="0">
              <a:buNone/>
            </a:pPr>
            <a:r>
              <a:rPr lang="en-SG" sz="1800" b="1" dirty="0"/>
              <a:t>Journals</a:t>
            </a:r>
          </a:p>
          <a:p>
            <a:r>
              <a:rPr lang="en-SG" sz="1800" dirty="0"/>
              <a:t>Ng, J.Y., </a:t>
            </a:r>
            <a:r>
              <a:rPr lang="en-SG" sz="1800" dirty="0" err="1"/>
              <a:t>Fazlollahi</a:t>
            </a:r>
            <a:r>
              <a:rPr lang="en-SG" sz="1800" dirty="0"/>
              <a:t>, S., &amp; </a:t>
            </a:r>
            <a:r>
              <a:rPr lang="en-SG" sz="1800" dirty="0" err="1"/>
              <a:t>Galelli</a:t>
            </a:r>
            <a:r>
              <a:rPr lang="en-SG" sz="1800" dirty="0"/>
              <a:t>, S. (2020). Do Design Storms Yield Robust </a:t>
            </a:r>
            <a:r>
              <a:rPr lang="en-SG" sz="1800" dirty="0" smtClean="0"/>
              <a:t>Drainage Systems</a:t>
            </a:r>
            <a:r>
              <a:rPr lang="en-SG" sz="1800" dirty="0"/>
              <a:t>? How Rainfall Duration, Intensity, and Profile Can Affect Drainage </a:t>
            </a:r>
            <a:r>
              <a:rPr lang="en-SG" sz="1800" dirty="0" smtClean="0"/>
              <a:t>Performance. </a:t>
            </a:r>
            <a:r>
              <a:rPr lang="en-SG" sz="1800" i="1" dirty="0" smtClean="0"/>
              <a:t>Journal </a:t>
            </a:r>
            <a:r>
              <a:rPr lang="en-SG" sz="1800" i="1" dirty="0"/>
              <a:t>of Water Resources Planning and Management, 146(3</a:t>
            </a:r>
            <a:r>
              <a:rPr lang="en-SG" sz="1800" dirty="0"/>
              <a:t>), 04020003. </a:t>
            </a:r>
            <a:r>
              <a:rPr lang="en-SG" sz="1800" dirty="0" smtClean="0"/>
              <a:t> Selected as Editor’s Highlight.</a:t>
            </a:r>
            <a:endParaRPr lang="en-SG" sz="1800" dirty="0"/>
          </a:p>
          <a:p>
            <a:r>
              <a:rPr lang="en-SG" sz="1800" dirty="0" smtClean="0"/>
              <a:t>Ng</a:t>
            </a:r>
            <a:r>
              <a:rPr lang="en-SG" sz="1800" dirty="0"/>
              <a:t>, J.Y., </a:t>
            </a:r>
            <a:r>
              <a:rPr lang="en-SG" sz="1800" dirty="0" err="1"/>
              <a:t>Fazlollahi</a:t>
            </a:r>
            <a:r>
              <a:rPr lang="en-SG" sz="1800" dirty="0"/>
              <a:t>, S., </a:t>
            </a:r>
            <a:r>
              <a:rPr lang="en-SG" sz="1800" dirty="0" err="1"/>
              <a:t>Dechesne</a:t>
            </a:r>
            <a:r>
              <a:rPr lang="en-SG" sz="1800" dirty="0"/>
              <a:t>, M., </a:t>
            </a:r>
            <a:r>
              <a:rPr lang="en-SG" sz="1800" dirty="0" err="1"/>
              <a:t>Soyeux</a:t>
            </a:r>
            <a:r>
              <a:rPr lang="en-SG" sz="1800" dirty="0"/>
              <a:t>, E., &amp; </a:t>
            </a:r>
            <a:r>
              <a:rPr lang="en-SG" sz="1800" dirty="0" err="1"/>
              <a:t>Galelli</a:t>
            </a:r>
            <a:r>
              <a:rPr lang="en-SG" sz="1800" dirty="0"/>
              <a:t>, S. (2020). </a:t>
            </a:r>
            <a:r>
              <a:rPr lang="en-SG" sz="1800" i="1" dirty="0"/>
              <a:t>Robust </a:t>
            </a:r>
            <a:r>
              <a:rPr lang="en-SG" sz="1800" i="1" dirty="0" smtClean="0"/>
              <a:t>optimal design </a:t>
            </a:r>
            <a:r>
              <a:rPr lang="en-SG" sz="1800" i="1" dirty="0"/>
              <a:t>of urban drainage systems using surrogate-assisted optimization.</a:t>
            </a:r>
            <a:r>
              <a:rPr lang="en-SG" sz="1800" dirty="0"/>
              <a:t> Manuscript </a:t>
            </a:r>
            <a:r>
              <a:rPr lang="en-SG" sz="1800" dirty="0" smtClean="0"/>
              <a:t>in preparation.</a:t>
            </a:r>
          </a:p>
          <a:p>
            <a:endParaRPr lang="en-SG" sz="1800" dirty="0" smtClean="0"/>
          </a:p>
          <a:p>
            <a:pPr marL="0" indent="0">
              <a:buNone/>
            </a:pPr>
            <a:r>
              <a:rPr lang="en-SG" sz="1800" b="1" dirty="0" smtClean="0"/>
              <a:t>Conferences</a:t>
            </a:r>
          </a:p>
          <a:p>
            <a:r>
              <a:rPr lang="en-SG" sz="1800" dirty="0" smtClean="0"/>
              <a:t>Ng</a:t>
            </a:r>
            <a:r>
              <a:rPr lang="en-SG" sz="1800" dirty="0"/>
              <a:t>, J.Y., </a:t>
            </a:r>
            <a:r>
              <a:rPr lang="en-SG" sz="1800" dirty="0" err="1"/>
              <a:t>Fazlollahi</a:t>
            </a:r>
            <a:r>
              <a:rPr lang="en-SG" sz="1800" dirty="0"/>
              <a:t>, S., &amp; </a:t>
            </a:r>
            <a:r>
              <a:rPr lang="en-SG" sz="1800" dirty="0" err="1"/>
              <a:t>Galelli</a:t>
            </a:r>
            <a:r>
              <a:rPr lang="en-SG" sz="1800" dirty="0"/>
              <a:t>, S. (2018). A surrogate-based optimization </a:t>
            </a:r>
            <a:r>
              <a:rPr lang="en-SG" sz="1800" dirty="0" smtClean="0"/>
              <a:t>framework for </a:t>
            </a:r>
            <a:r>
              <a:rPr lang="en-SG" sz="1800" dirty="0"/>
              <a:t>the deployment of low impact development solutions in large </a:t>
            </a:r>
            <a:r>
              <a:rPr lang="en-SG" sz="1800" dirty="0" smtClean="0"/>
              <a:t>watersheds. </a:t>
            </a:r>
            <a:r>
              <a:rPr lang="en-SG" sz="1800" i="1" dirty="0" smtClean="0"/>
              <a:t>EWRI </a:t>
            </a:r>
            <a:r>
              <a:rPr lang="en-SG" sz="1800" i="1" dirty="0"/>
              <a:t>Congress 2018, Minneapolis, MN, June 3-7, </a:t>
            </a:r>
            <a:r>
              <a:rPr lang="en-SG" sz="1800" i="1" dirty="0" smtClean="0"/>
              <a:t>2018</a:t>
            </a:r>
          </a:p>
          <a:p>
            <a:r>
              <a:rPr lang="en-SG" sz="1800" dirty="0" smtClean="0"/>
              <a:t>Ng</a:t>
            </a:r>
            <a:r>
              <a:rPr lang="en-SG" sz="1800" dirty="0"/>
              <a:t>, J.Y., </a:t>
            </a:r>
            <a:r>
              <a:rPr lang="en-SG" sz="1800" dirty="0" err="1"/>
              <a:t>Fazlollahi</a:t>
            </a:r>
            <a:r>
              <a:rPr lang="en-SG" sz="1800" dirty="0"/>
              <a:t>, S., &amp; </a:t>
            </a:r>
            <a:r>
              <a:rPr lang="en-SG" sz="1800" dirty="0" err="1"/>
              <a:t>Galelli</a:t>
            </a:r>
            <a:r>
              <a:rPr lang="en-SG" sz="1800" dirty="0"/>
              <a:t>, S. (2019). A surrogate-based optimization </a:t>
            </a:r>
            <a:r>
              <a:rPr lang="en-SG" sz="1800" dirty="0" smtClean="0"/>
              <a:t>framework for </a:t>
            </a:r>
            <a:r>
              <a:rPr lang="en-SG" sz="1800" dirty="0"/>
              <a:t>the robust design of stormwater drainage systems. </a:t>
            </a:r>
            <a:r>
              <a:rPr lang="en-SG" sz="1800" i="1" dirty="0"/>
              <a:t>EWRI Congress 2019, </a:t>
            </a:r>
            <a:r>
              <a:rPr lang="en-SG" sz="1800" i="1" dirty="0" smtClean="0"/>
              <a:t>Pittsburgh, PA</a:t>
            </a:r>
            <a:r>
              <a:rPr lang="en-SG" sz="1800" i="1" dirty="0"/>
              <a:t>, May 19-23, </a:t>
            </a:r>
            <a:r>
              <a:rPr lang="en-SG" sz="1800" i="1" dirty="0" smtClean="0"/>
              <a:t>2019</a:t>
            </a:r>
          </a:p>
          <a:p>
            <a:r>
              <a:rPr lang="en-SG" sz="1800" dirty="0" smtClean="0"/>
              <a:t>Ng</a:t>
            </a:r>
            <a:r>
              <a:rPr lang="en-SG" sz="1800" dirty="0"/>
              <a:t>, J.Y., </a:t>
            </a:r>
            <a:r>
              <a:rPr lang="en-SG" sz="1800" dirty="0" err="1"/>
              <a:t>Fazlollahi</a:t>
            </a:r>
            <a:r>
              <a:rPr lang="en-SG" sz="1800" dirty="0"/>
              <a:t>, S., &amp; </a:t>
            </a:r>
            <a:r>
              <a:rPr lang="en-SG" sz="1800" dirty="0" err="1"/>
              <a:t>Galelli</a:t>
            </a:r>
            <a:r>
              <a:rPr lang="en-SG" sz="1800" dirty="0"/>
              <a:t>, S. (2020). Designing robust stormwater </a:t>
            </a:r>
            <a:r>
              <a:rPr lang="en-SG" sz="1800" dirty="0" smtClean="0"/>
              <a:t>drainage systems </a:t>
            </a:r>
            <a:r>
              <a:rPr lang="en-SG" sz="1800" dirty="0"/>
              <a:t>with data-driven emulators. </a:t>
            </a:r>
            <a:r>
              <a:rPr lang="en-SG" sz="1800" i="1" dirty="0" err="1" smtClean="0"/>
              <a:t>iEMSs</a:t>
            </a:r>
            <a:r>
              <a:rPr lang="en-SG" sz="1800" i="1" dirty="0"/>
              <a:t> </a:t>
            </a:r>
            <a:r>
              <a:rPr lang="en-SG" sz="1800" i="1" dirty="0" smtClean="0"/>
              <a:t>2020</a:t>
            </a:r>
            <a:r>
              <a:rPr lang="en-SG" sz="1800" i="1" dirty="0"/>
              <a:t>, Brussels, Belgium, September </a:t>
            </a:r>
            <a:r>
              <a:rPr lang="en-SG" sz="1800" i="1" dirty="0" smtClean="0"/>
              <a:t>14-18, 2020</a:t>
            </a:r>
            <a:endParaRPr lang="en-SG" sz="18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1233652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sz="3600" b="1" dirty="0" smtClean="0"/>
              <a:t>Thank you!</a:t>
            </a:r>
            <a:endParaRPr lang="en-SG" sz="36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5231056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SG" dirty="0"/>
          </a:p>
        </p:txBody>
      </p:sp>
      <p:sp>
        <p:nvSpPr>
          <p:cNvPr id="3" name="Content Placeholder 2"/>
          <p:cNvSpPr>
            <a:spLocks noGrp="1"/>
          </p:cNvSpPr>
          <p:nvPr>
            <p:ph idx="1"/>
          </p:nvPr>
        </p:nvSpPr>
        <p:spPr/>
        <p:txBody>
          <a:bodyPr>
            <a:normAutofit/>
          </a:bodyPr>
          <a:lstStyle/>
          <a:p>
            <a:pPr marL="0" indent="0">
              <a:buNone/>
            </a:pPr>
            <a:r>
              <a:rPr lang="en-SG" sz="2800" dirty="0"/>
              <a:t>This research is supported by VE City Modelling Centre through the Singapore </a:t>
            </a:r>
            <a:r>
              <a:rPr lang="en-SG" sz="2800" dirty="0" smtClean="0"/>
              <a:t>Economic Development </a:t>
            </a:r>
            <a:r>
              <a:rPr lang="en-SG" sz="2800" dirty="0"/>
              <a:t>Board’s Industrial Postgraduate </a:t>
            </a:r>
            <a:r>
              <a:rPr lang="en-SG" sz="2800" dirty="0" smtClean="0"/>
              <a:t>Programme.  We would </a:t>
            </a:r>
            <a:r>
              <a:rPr lang="en-SG" sz="2800" dirty="0"/>
              <a:t>also like to acknowledge Veolia </a:t>
            </a:r>
            <a:r>
              <a:rPr lang="en-SG" sz="2800" dirty="0" err="1"/>
              <a:t>Recherche</a:t>
            </a:r>
            <a:r>
              <a:rPr lang="en-SG" sz="2800" dirty="0"/>
              <a:t> et Innovation (VERI) for their support.</a:t>
            </a:r>
            <a:endParaRPr lang="en-SG" sz="2800"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17874648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2209006" y="4407922"/>
            <a:ext cx="8991599" cy="1362390"/>
          </a:xfrm>
        </p:spPr>
        <p:txBody>
          <a:bodyPr>
            <a:normAutofit/>
          </a:bodyPr>
          <a:lstStyle/>
          <a:p>
            <a:r>
              <a:rPr lang="en-SG" sz="2400" dirty="0" smtClean="0"/>
              <a:t/>
            </a:r>
            <a:br>
              <a:rPr lang="en-SG" sz="2400" dirty="0" smtClean="0"/>
            </a:br>
            <a:r>
              <a:rPr lang="en-SG" sz="2400" dirty="0" smtClean="0"/>
              <a:t/>
            </a:r>
            <a:br>
              <a:rPr lang="en-SG" sz="2400" dirty="0" smtClean="0"/>
            </a:br>
            <a:r>
              <a:rPr lang="en-SG" sz="2400" dirty="0" smtClean="0"/>
              <a:t>References</a:t>
            </a:r>
            <a:endParaRPr lang="en-SG"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cxnSp>
        <p:nvCxnSpPr>
          <p:cNvPr id="8" name="Straight Connector 7">
            <a:extLst>
              <a:ext uri="{FF2B5EF4-FFF2-40B4-BE49-F238E27FC236}">
                <a16:creationId xmlns:a16="http://schemas.microsoft.com/office/drawing/2014/main" xmlns="" id="{035AB9FC-C7AD-4FE8-8847-D5A4E6F85D89}"/>
              </a:ext>
            </a:extLst>
          </p:cNvPr>
          <p:cNvCxnSpPr>
            <a:cxnSpLocks/>
          </p:cNvCxnSpPr>
          <p:nvPr/>
        </p:nvCxnSpPr>
        <p:spPr>
          <a:xfrm>
            <a:off x="1980406" y="1600994"/>
            <a:ext cx="0" cy="3900945"/>
          </a:xfrm>
          <a:prstGeom prst="line">
            <a:avLst/>
          </a:prstGeom>
          <a:ln w="12700">
            <a:solidFill>
              <a:schemeClr val="accent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7501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521" y="457994"/>
            <a:ext cx="10971372" cy="6019800"/>
          </a:xfrm>
        </p:spPr>
        <p:txBody>
          <a:bodyPr>
            <a:noAutofit/>
          </a:bodyPr>
          <a:lstStyle/>
          <a:p>
            <a:pPr marL="228600" lvl="0" indent="-228600" defTabSz="914400">
              <a:lnSpc>
                <a:spcPct val="114000"/>
              </a:lnSpc>
              <a:spcBef>
                <a:spcPts val="0"/>
              </a:spcBef>
              <a:buFont typeface="+mj-lt"/>
              <a:buAutoNum type="arabicPeriod"/>
            </a:pPr>
            <a:r>
              <a:rPr lang="en-SG" sz="1400" dirty="0">
                <a:solidFill>
                  <a:prstClr val="black">
                    <a:lumMod val="50000"/>
                    <a:lumOff val="50000"/>
                  </a:prstClr>
                </a:solidFill>
                <a:latin typeface="Calibri"/>
              </a:rPr>
              <a:t>Mays, L. W., &amp; Wenzel Jr, H. G. (1976). Optimal design of multilevel branching sewer systems. </a:t>
            </a:r>
            <a:r>
              <a:rPr lang="en-SG" sz="1400" i="1" dirty="0">
                <a:solidFill>
                  <a:prstClr val="black">
                    <a:lumMod val="50000"/>
                    <a:lumOff val="50000"/>
                  </a:prstClr>
                </a:solidFill>
                <a:latin typeface="Calibri"/>
              </a:rPr>
              <a:t>Water Resources Research</a:t>
            </a:r>
            <a:r>
              <a:rPr lang="en-SG" sz="1400" dirty="0">
                <a:solidFill>
                  <a:prstClr val="black">
                    <a:lumMod val="50000"/>
                    <a:lumOff val="50000"/>
                  </a:prstClr>
                </a:solidFill>
                <a:latin typeface="Calibri"/>
              </a:rPr>
              <a:t>, </a:t>
            </a:r>
            <a:r>
              <a:rPr lang="en-SG" sz="1400" i="1" dirty="0">
                <a:solidFill>
                  <a:prstClr val="black">
                    <a:lumMod val="50000"/>
                    <a:lumOff val="50000"/>
                  </a:prstClr>
                </a:solidFill>
                <a:latin typeface="Calibri"/>
              </a:rPr>
              <a:t>12</a:t>
            </a:r>
            <a:r>
              <a:rPr lang="en-SG" sz="1400" dirty="0">
                <a:solidFill>
                  <a:prstClr val="black">
                    <a:lumMod val="50000"/>
                    <a:lumOff val="50000"/>
                  </a:prstClr>
                </a:solidFill>
                <a:latin typeface="Calibri"/>
              </a:rPr>
              <a:t>(5), 913-917</a:t>
            </a:r>
            <a:r>
              <a:rPr lang="en-SG" sz="1400" dirty="0" smtClean="0">
                <a:solidFill>
                  <a:prstClr val="black">
                    <a:lumMod val="50000"/>
                    <a:lumOff val="50000"/>
                  </a:prstClr>
                </a:solidFill>
                <a:latin typeface="Calibri"/>
              </a:rPr>
              <a:t>.</a:t>
            </a:r>
          </a:p>
          <a:p>
            <a:pPr marL="228600" indent="-228600" defTabSz="914400">
              <a:lnSpc>
                <a:spcPct val="114000"/>
              </a:lnSpc>
              <a:spcBef>
                <a:spcPts val="0"/>
              </a:spcBef>
              <a:buFont typeface="+mj-lt"/>
              <a:buAutoNum type="arabicPeriod"/>
            </a:pPr>
            <a:r>
              <a:rPr lang="en-SG" sz="1400" dirty="0" err="1">
                <a:solidFill>
                  <a:schemeClr val="tx1">
                    <a:lumMod val="50000"/>
                    <a:lumOff val="50000"/>
                  </a:schemeClr>
                </a:solidFill>
              </a:rPr>
              <a:t>Rossman</a:t>
            </a:r>
            <a:r>
              <a:rPr lang="en-SG" sz="1400" dirty="0">
                <a:solidFill>
                  <a:schemeClr val="tx1">
                    <a:lumMod val="50000"/>
                    <a:lumOff val="50000"/>
                  </a:schemeClr>
                </a:solidFill>
              </a:rPr>
              <a:t>, L. A. (2015). </a:t>
            </a:r>
            <a:r>
              <a:rPr lang="en-SG" sz="1400" i="1" dirty="0">
                <a:solidFill>
                  <a:schemeClr val="tx1">
                    <a:lumMod val="50000"/>
                    <a:lumOff val="50000"/>
                  </a:schemeClr>
                </a:solidFill>
              </a:rPr>
              <a:t>Storm water management model user's manual, version 5.1. </a:t>
            </a:r>
            <a:r>
              <a:rPr lang="en-SG" sz="1400" dirty="0">
                <a:solidFill>
                  <a:schemeClr val="tx1">
                    <a:lumMod val="50000"/>
                    <a:lumOff val="50000"/>
                  </a:schemeClr>
                </a:solidFill>
              </a:rPr>
              <a:t>Cincinnati: National Risk Management Research Laboratory, Office of Research and Development, US Environmental Protection Agency.</a:t>
            </a:r>
          </a:p>
          <a:p>
            <a:pPr marL="228600" indent="-228600" defTabSz="914400">
              <a:lnSpc>
                <a:spcPct val="114000"/>
              </a:lnSpc>
              <a:spcBef>
                <a:spcPts val="0"/>
              </a:spcBef>
              <a:buFont typeface="+mj-lt"/>
              <a:buAutoNum type="arabicPeriod"/>
            </a:pPr>
            <a:r>
              <a:rPr lang="en-SG" sz="1400" dirty="0">
                <a:solidFill>
                  <a:prstClr val="black">
                    <a:lumMod val="50000"/>
                    <a:lumOff val="50000"/>
                  </a:prstClr>
                </a:solidFill>
              </a:rPr>
              <a:t>Wang, Q., Zhou, Q., Lei, X., &amp; </a:t>
            </a:r>
            <a:r>
              <a:rPr lang="en-SG" sz="1400" dirty="0" err="1">
                <a:solidFill>
                  <a:prstClr val="black">
                    <a:lumMod val="50000"/>
                    <a:lumOff val="50000"/>
                  </a:prstClr>
                </a:solidFill>
              </a:rPr>
              <a:t>Savić</a:t>
            </a:r>
            <a:r>
              <a:rPr lang="en-SG" sz="1400" dirty="0">
                <a:solidFill>
                  <a:prstClr val="black">
                    <a:lumMod val="50000"/>
                    <a:lumOff val="50000"/>
                  </a:prstClr>
                </a:solidFill>
              </a:rPr>
              <a:t>, D. A. (2018). Comparison of </a:t>
            </a:r>
            <a:r>
              <a:rPr lang="en-SG" sz="1400" dirty="0" err="1">
                <a:solidFill>
                  <a:prstClr val="black">
                    <a:lumMod val="50000"/>
                    <a:lumOff val="50000"/>
                  </a:prstClr>
                </a:solidFill>
              </a:rPr>
              <a:t>Multiobjective</a:t>
            </a:r>
            <a:r>
              <a:rPr lang="en-SG" sz="1400" dirty="0">
                <a:solidFill>
                  <a:prstClr val="black">
                    <a:lumMod val="50000"/>
                    <a:lumOff val="50000"/>
                  </a:prstClr>
                </a:solidFill>
              </a:rPr>
              <a:t> Optimization Methods Applied to Urban Drainage Adaptation Problems. </a:t>
            </a:r>
            <a:r>
              <a:rPr lang="en-SG" sz="1400" i="1" dirty="0">
                <a:solidFill>
                  <a:prstClr val="black">
                    <a:lumMod val="50000"/>
                    <a:lumOff val="50000"/>
                  </a:prstClr>
                </a:solidFill>
              </a:rPr>
              <a:t>Journal of Water Resources Planning and Management</a:t>
            </a:r>
            <a:r>
              <a:rPr lang="en-SG" sz="1400" dirty="0">
                <a:solidFill>
                  <a:prstClr val="black">
                    <a:lumMod val="50000"/>
                    <a:lumOff val="50000"/>
                  </a:prstClr>
                </a:solidFill>
              </a:rPr>
              <a:t>, </a:t>
            </a:r>
            <a:r>
              <a:rPr lang="en-SG" sz="1400" i="1" dirty="0">
                <a:solidFill>
                  <a:prstClr val="black">
                    <a:lumMod val="50000"/>
                    <a:lumOff val="50000"/>
                  </a:prstClr>
                </a:solidFill>
              </a:rPr>
              <a:t>144</a:t>
            </a:r>
            <a:r>
              <a:rPr lang="en-SG" sz="1400" dirty="0">
                <a:solidFill>
                  <a:prstClr val="black">
                    <a:lumMod val="50000"/>
                    <a:lumOff val="50000"/>
                  </a:prstClr>
                </a:solidFill>
              </a:rPr>
              <a:t>(11), 04018070.</a:t>
            </a:r>
            <a:endParaRPr lang="en-SG" sz="1400" dirty="0">
              <a:solidFill>
                <a:prstClr val="black">
                  <a:lumMod val="50000"/>
                  <a:lumOff val="50000"/>
                </a:prstClr>
              </a:solidFill>
              <a:cs typeface="Arial" panose="020B0604020202020204" pitchFamily="34" charset="0"/>
            </a:endParaRPr>
          </a:p>
          <a:p>
            <a:pPr marL="228600" indent="-228600" defTabSz="914400">
              <a:lnSpc>
                <a:spcPct val="114000"/>
              </a:lnSpc>
              <a:spcBef>
                <a:spcPts val="0"/>
              </a:spcBef>
              <a:buFont typeface="+mj-lt"/>
              <a:buAutoNum type="arabicPeriod"/>
            </a:pPr>
            <a:r>
              <a:rPr lang="en-SG" sz="1400" dirty="0" err="1">
                <a:solidFill>
                  <a:schemeClr val="tx1">
                    <a:lumMod val="50000"/>
                    <a:lumOff val="50000"/>
                  </a:schemeClr>
                </a:solidFill>
              </a:rPr>
              <a:t>Loc</a:t>
            </a:r>
            <a:r>
              <a:rPr lang="en-SG" sz="1400" dirty="0">
                <a:solidFill>
                  <a:schemeClr val="tx1">
                    <a:lumMod val="50000"/>
                    <a:lumOff val="50000"/>
                  </a:schemeClr>
                </a:solidFill>
              </a:rPr>
              <a:t>, H. H., Babel, M. S., </a:t>
            </a:r>
            <a:r>
              <a:rPr lang="en-SG" sz="1400" dirty="0" err="1">
                <a:solidFill>
                  <a:schemeClr val="tx1">
                    <a:lumMod val="50000"/>
                    <a:lumOff val="50000"/>
                  </a:schemeClr>
                </a:solidFill>
              </a:rPr>
              <a:t>Weesakul</a:t>
            </a:r>
            <a:r>
              <a:rPr lang="en-SG" sz="1400" dirty="0">
                <a:solidFill>
                  <a:schemeClr val="tx1">
                    <a:lumMod val="50000"/>
                    <a:lumOff val="50000"/>
                  </a:schemeClr>
                </a:solidFill>
              </a:rPr>
              <a:t>, S., Irvine, K. N., &amp; </a:t>
            </a:r>
            <a:r>
              <a:rPr lang="en-SG" sz="1400" dirty="0" err="1">
                <a:solidFill>
                  <a:schemeClr val="tx1">
                    <a:lumMod val="50000"/>
                    <a:lumOff val="50000"/>
                  </a:schemeClr>
                </a:solidFill>
              </a:rPr>
              <a:t>Duyen</a:t>
            </a:r>
            <a:r>
              <a:rPr lang="en-SG" sz="1400" dirty="0">
                <a:solidFill>
                  <a:schemeClr val="tx1">
                    <a:lumMod val="50000"/>
                    <a:lumOff val="50000"/>
                  </a:schemeClr>
                </a:solidFill>
              </a:rPr>
              <a:t>, P. M. (2015). Exploratory Assessment of SUDS Feasibility in </a:t>
            </a:r>
            <a:r>
              <a:rPr lang="en-SG" sz="1400" dirty="0" err="1">
                <a:solidFill>
                  <a:schemeClr val="tx1">
                    <a:lumMod val="50000"/>
                    <a:lumOff val="50000"/>
                  </a:schemeClr>
                </a:solidFill>
              </a:rPr>
              <a:t>Nhieu</a:t>
            </a:r>
            <a:r>
              <a:rPr lang="en-SG" sz="1400" dirty="0">
                <a:solidFill>
                  <a:schemeClr val="tx1">
                    <a:lumMod val="50000"/>
                    <a:lumOff val="50000"/>
                  </a:schemeClr>
                </a:solidFill>
              </a:rPr>
              <a:t> </a:t>
            </a:r>
            <a:r>
              <a:rPr lang="en-SG" sz="1400" dirty="0" err="1">
                <a:solidFill>
                  <a:schemeClr val="tx1">
                    <a:lumMod val="50000"/>
                    <a:lumOff val="50000"/>
                  </a:schemeClr>
                </a:solidFill>
              </a:rPr>
              <a:t>Loc-Thi</a:t>
            </a:r>
            <a:r>
              <a:rPr lang="en-SG" sz="1400" dirty="0">
                <a:solidFill>
                  <a:schemeClr val="tx1">
                    <a:lumMod val="50000"/>
                    <a:lumOff val="50000"/>
                  </a:schemeClr>
                </a:solidFill>
              </a:rPr>
              <a:t> </a:t>
            </a:r>
            <a:r>
              <a:rPr lang="en-SG" sz="1400" dirty="0" err="1">
                <a:solidFill>
                  <a:schemeClr val="tx1">
                    <a:lumMod val="50000"/>
                    <a:lumOff val="50000"/>
                  </a:schemeClr>
                </a:solidFill>
              </a:rPr>
              <a:t>Nghe</a:t>
            </a:r>
            <a:r>
              <a:rPr lang="en-SG" sz="1400" dirty="0">
                <a:solidFill>
                  <a:schemeClr val="tx1">
                    <a:lumMod val="50000"/>
                    <a:lumOff val="50000"/>
                  </a:schemeClr>
                </a:solidFill>
              </a:rPr>
              <a:t> Basin, </a:t>
            </a:r>
            <a:r>
              <a:rPr lang="en-SG" sz="1400" dirty="0" err="1">
                <a:solidFill>
                  <a:schemeClr val="tx1">
                    <a:lumMod val="50000"/>
                    <a:lumOff val="50000"/>
                  </a:schemeClr>
                </a:solidFill>
              </a:rPr>
              <a:t>Ho</a:t>
            </a:r>
            <a:r>
              <a:rPr lang="en-SG" sz="1400" dirty="0">
                <a:solidFill>
                  <a:schemeClr val="tx1">
                    <a:lumMod val="50000"/>
                    <a:lumOff val="50000"/>
                  </a:schemeClr>
                </a:solidFill>
              </a:rPr>
              <a:t> Chi Minh City, Vietnam. </a:t>
            </a:r>
            <a:r>
              <a:rPr lang="en-SG" sz="1400" i="1" dirty="0">
                <a:solidFill>
                  <a:schemeClr val="tx1">
                    <a:lumMod val="50000"/>
                    <a:lumOff val="50000"/>
                  </a:schemeClr>
                </a:solidFill>
              </a:rPr>
              <a:t>International Journal of Environment and Climate Change</a:t>
            </a:r>
            <a:r>
              <a:rPr lang="en-SG" sz="1400" dirty="0">
                <a:solidFill>
                  <a:schemeClr val="tx1">
                    <a:lumMod val="50000"/>
                    <a:lumOff val="50000"/>
                  </a:schemeClr>
                </a:solidFill>
              </a:rPr>
              <a:t>, 91-103.</a:t>
            </a:r>
            <a:endParaRPr lang="en-SG" sz="1400" dirty="0">
              <a:solidFill>
                <a:schemeClr val="tx1">
                  <a:lumMod val="50000"/>
                  <a:lumOff val="50000"/>
                </a:schemeClr>
              </a:solidFill>
              <a:cs typeface="Arial" panose="020B0604020202020204" pitchFamily="34" charset="0"/>
            </a:endParaRPr>
          </a:p>
          <a:p>
            <a:pPr marL="228600" lvl="0" indent="-228600">
              <a:lnSpc>
                <a:spcPct val="114000"/>
              </a:lnSpc>
              <a:buFont typeface="+mj-lt"/>
              <a:buAutoNum type="arabicPeriod"/>
            </a:pPr>
            <a:r>
              <a:rPr lang="en-SG" sz="1400" dirty="0" err="1">
                <a:solidFill>
                  <a:schemeClr val="tx1">
                    <a:lumMod val="50000"/>
                    <a:lumOff val="50000"/>
                  </a:schemeClr>
                </a:solidFill>
              </a:rPr>
              <a:t>Pianosi</a:t>
            </a:r>
            <a:r>
              <a:rPr lang="en-SG" sz="1400" dirty="0">
                <a:solidFill>
                  <a:schemeClr val="tx1">
                    <a:lumMod val="50000"/>
                    <a:lumOff val="50000"/>
                  </a:schemeClr>
                </a:solidFill>
              </a:rPr>
              <a:t>, F., </a:t>
            </a:r>
            <a:r>
              <a:rPr lang="en-SG" sz="1400" dirty="0" err="1">
                <a:solidFill>
                  <a:schemeClr val="tx1">
                    <a:lumMod val="50000"/>
                    <a:lumOff val="50000"/>
                  </a:schemeClr>
                </a:solidFill>
              </a:rPr>
              <a:t>Beven</a:t>
            </a:r>
            <a:r>
              <a:rPr lang="en-SG" sz="1400" dirty="0">
                <a:solidFill>
                  <a:schemeClr val="tx1">
                    <a:lumMod val="50000"/>
                    <a:lumOff val="50000"/>
                  </a:schemeClr>
                </a:solidFill>
              </a:rPr>
              <a:t>, K., Freer, J., Hall, J. W., </a:t>
            </a:r>
            <a:r>
              <a:rPr lang="en-SG" sz="1400" dirty="0" err="1">
                <a:solidFill>
                  <a:schemeClr val="tx1">
                    <a:lumMod val="50000"/>
                    <a:lumOff val="50000"/>
                  </a:schemeClr>
                </a:solidFill>
              </a:rPr>
              <a:t>Rougier</a:t>
            </a:r>
            <a:r>
              <a:rPr lang="en-SG" sz="1400" dirty="0">
                <a:solidFill>
                  <a:schemeClr val="tx1">
                    <a:lumMod val="50000"/>
                    <a:lumOff val="50000"/>
                  </a:schemeClr>
                </a:solidFill>
              </a:rPr>
              <a:t>, J., Stephenson, D. B., &amp; Wagener, T. (2016). Sensitivity analysis of environmental models: A systematic review with practical workflow. </a:t>
            </a:r>
            <a:r>
              <a:rPr lang="en-SG" sz="1400" i="1" dirty="0">
                <a:solidFill>
                  <a:schemeClr val="tx1">
                    <a:lumMod val="50000"/>
                    <a:lumOff val="50000"/>
                  </a:schemeClr>
                </a:solidFill>
              </a:rPr>
              <a:t>Environmental Modelling &amp; Software</a:t>
            </a:r>
            <a:r>
              <a:rPr lang="en-SG" sz="1400" dirty="0">
                <a:solidFill>
                  <a:schemeClr val="tx1">
                    <a:lumMod val="50000"/>
                    <a:lumOff val="50000"/>
                  </a:schemeClr>
                </a:solidFill>
              </a:rPr>
              <a:t>, </a:t>
            </a:r>
            <a:r>
              <a:rPr lang="en-SG" sz="1400" i="1" dirty="0">
                <a:solidFill>
                  <a:schemeClr val="tx1">
                    <a:lumMod val="50000"/>
                    <a:lumOff val="50000"/>
                  </a:schemeClr>
                </a:solidFill>
              </a:rPr>
              <a:t>79</a:t>
            </a:r>
            <a:r>
              <a:rPr lang="en-SG" sz="1400" dirty="0">
                <a:solidFill>
                  <a:schemeClr val="tx1">
                    <a:lumMod val="50000"/>
                    <a:lumOff val="50000"/>
                  </a:schemeClr>
                </a:solidFill>
              </a:rPr>
              <a:t>, 214-232.</a:t>
            </a:r>
          </a:p>
          <a:p>
            <a:pPr marL="228600" lvl="0" indent="-228600">
              <a:lnSpc>
                <a:spcPct val="114000"/>
              </a:lnSpc>
              <a:buFont typeface="+mj-lt"/>
              <a:buAutoNum type="arabicPeriod"/>
            </a:pPr>
            <a:r>
              <a:rPr lang="en-SG" sz="1400" dirty="0" err="1">
                <a:solidFill>
                  <a:schemeClr val="tx1">
                    <a:lumMod val="50000"/>
                    <a:lumOff val="50000"/>
                  </a:schemeClr>
                </a:solidFill>
              </a:rPr>
              <a:t>Saltelli</a:t>
            </a:r>
            <a:r>
              <a:rPr lang="en-SG" sz="1400" dirty="0">
                <a:solidFill>
                  <a:schemeClr val="tx1">
                    <a:lumMod val="50000"/>
                    <a:lumOff val="50000"/>
                  </a:schemeClr>
                </a:solidFill>
              </a:rPr>
              <a:t>, A., </a:t>
            </a:r>
            <a:r>
              <a:rPr lang="en-SG" sz="1400" dirty="0" err="1">
                <a:solidFill>
                  <a:schemeClr val="tx1">
                    <a:lumMod val="50000"/>
                    <a:lumOff val="50000"/>
                  </a:schemeClr>
                </a:solidFill>
              </a:rPr>
              <a:t>Tarantola</a:t>
            </a:r>
            <a:r>
              <a:rPr lang="en-SG" sz="1400" dirty="0">
                <a:solidFill>
                  <a:schemeClr val="tx1">
                    <a:lumMod val="50000"/>
                    <a:lumOff val="50000"/>
                  </a:schemeClr>
                </a:solidFill>
              </a:rPr>
              <a:t>, S., &amp; Chan, K. S. (1999). A quantitative model-independent method for global sensitivity analysis of model output. </a:t>
            </a:r>
            <a:r>
              <a:rPr lang="en-SG" sz="1400" i="1" dirty="0" err="1">
                <a:solidFill>
                  <a:schemeClr val="tx1">
                    <a:lumMod val="50000"/>
                    <a:lumOff val="50000"/>
                  </a:schemeClr>
                </a:solidFill>
              </a:rPr>
              <a:t>Technometrics</a:t>
            </a:r>
            <a:r>
              <a:rPr lang="en-SG" sz="1400" dirty="0">
                <a:solidFill>
                  <a:schemeClr val="tx1">
                    <a:lumMod val="50000"/>
                    <a:lumOff val="50000"/>
                  </a:schemeClr>
                </a:solidFill>
              </a:rPr>
              <a:t>, </a:t>
            </a:r>
            <a:r>
              <a:rPr lang="en-SG" sz="1400" i="1" dirty="0">
                <a:solidFill>
                  <a:schemeClr val="tx1">
                    <a:lumMod val="50000"/>
                    <a:lumOff val="50000"/>
                  </a:schemeClr>
                </a:solidFill>
              </a:rPr>
              <a:t>41</a:t>
            </a:r>
            <a:r>
              <a:rPr lang="en-SG" sz="1400" dirty="0">
                <a:solidFill>
                  <a:schemeClr val="tx1">
                    <a:lumMod val="50000"/>
                    <a:lumOff val="50000"/>
                  </a:schemeClr>
                </a:solidFill>
              </a:rPr>
              <a:t>(1), 39-56.</a:t>
            </a:r>
            <a:endParaRPr lang="en-SG" sz="1400" dirty="0">
              <a:solidFill>
                <a:schemeClr val="tx1">
                  <a:lumMod val="50000"/>
                  <a:lumOff val="50000"/>
                </a:schemeClr>
              </a:solidFill>
              <a:cs typeface="Arial" panose="020B0604020202020204" pitchFamily="34" charset="0"/>
            </a:endParaRPr>
          </a:p>
          <a:p>
            <a:pPr marL="228600" indent="-228600" defTabSz="914400">
              <a:lnSpc>
                <a:spcPct val="114000"/>
              </a:lnSpc>
              <a:spcBef>
                <a:spcPts val="0"/>
              </a:spcBef>
              <a:buFont typeface="+mj-lt"/>
              <a:buAutoNum type="arabicPeriod"/>
            </a:pPr>
            <a:r>
              <a:rPr lang="en-SG" sz="1400" dirty="0">
                <a:solidFill>
                  <a:schemeClr val="tx1">
                    <a:lumMod val="50000"/>
                    <a:lumOff val="50000"/>
                  </a:schemeClr>
                </a:solidFill>
              </a:rPr>
              <a:t>Deb, K., </a:t>
            </a:r>
            <a:r>
              <a:rPr lang="en-SG" sz="1400" dirty="0" err="1">
                <a:solidFill>
                  <a:schemeClr val="tx1">
                    <a:lumMod val="50000"/>
                    <a:lumOff val="50000"/>
                  </a:schemeClr>
                </a:solidFill>
              </a:rPr>
              <a:t>Pratap</a:t>
            </a:r>
            <a:r>
              <a:rPr lang="en-SG" sz="1400" dirty="0">
                <a:solidFill>
                  <a:schemeClr val="tx1">
                    <a:lumMod val="50000"/>
                    <a:lumOff val="50000"/>
                  </a:schemeClr>
                </a:solidFill>
              </a:rPr>
              <a:t>, A., Agarwal, S., &amp; </a:t>
            </a:r>
            <a:r>
              <a:rPr lang="en-SG" sz="1400" dirty="0" err="1">
                <a:solidFill>
                  <a:schemeClr val="tx1">
                    <a:lumMod val="50000"/>
                    <a:lumOff val="50000"/>
                  </a:schemeClr>
                </a:solidFill>
              </a:rPr>
              <a:t>Meyarivan</a:t>
            </a:r>
            <a:r>
              <a:rPr lang="en-SG" sz="1400" dirty="0">
                <a:solidFill>
                  <a:schemeClr val="tx1">
                    <a:lumMod val="50000"/>
                    <a:lumOff val="50000"/>
                  </a:schemeClr>
                </a:solidFill>
              </a:rPr>
              <a:t>, T. A. M. T. (2002). A fast and elitist </a:t>
            </a:r>
            <a:r>
              <a:rPr lang="en-SG" sz="1400" dirty="0" err="1">
                <a:solidFill>
                  <a:schemeClr val="tx1">
                    <a:lumMod val="50000"/>
                    <a:lumOff val="50000"/>
                  </a:schemeClr>
                </a:solidFill>
              </a:rPr>
              <a:t>multiobjective</a:t>
            </a:r>
            <a:r>
              <a:rPr lang="en-SG" sz="1400" dirty="0">
                <a:solidFill>
                  <a:schemeClr val="tx1">
                    <a:lumMod val="50000"/>
                    <a:lumOff val="50000"/>
                  </a:schemeClr>
                </a:solidFill>
              </a:rPr>
              <a:t> genetic algorithm: NSGA-II. </a:t>
            </a:r>
            <a:r>
              <a:rPr lang="en-SG" sz="1400" i="1" dirty="0">
                <a:solidFill>
                  <a:schemeClr val="tx1">
                    <a:lumMod val="50000"/>
                    <a:lumOff val="50000"/>
                  </a:schemeClr>
                </a:solidFill>
              </a:rPr>
              <a:t>IEEE transactions on evolutionary computation</a:t>
            </a:r>
            <a:r>
              <a:rPr lang="en-SG" sz="1400" dirty="0">
                <a:solidFill>
                  <a:schemeClr val="tx1">
                    <a:lumMod val="50000"/>
                    <a:lumOff val="50000"/>
                  </a:schemeClr>
                </a:solidFill>
              </a:rPr>
              <a:t>, </a:t>
            </a:r>
            <a:r>
              <a:rPr lang="en-SG" sz="1400" i="1" dirty="0">
                <a:solidFill>
                  <a:schemeClr val="tx1">
                    <a:lumMod val="50000"/>
                    <a:lumOff val="50000"/>
                  </a:schemeClr>
                </a:solidFill>
              </a:rPr>
              <a:t>6</a:t>
            </a:r>
            <a:r>
              <a:rPr lang="en-SG" sz="1400" dirty="0">
                <a:solidFill>
                  <a:schemeClr val="tx1">
                    <a:lumMod val="50000"/>
                    <a:lumOff val="50000"/>
                  </a:schemeClr>
                </a:solidFill>
              </a:rPr>
              <a:t>(2), 182-197.</a:t>
            </a:r>
            <a:endParaRPr lang="en-SG" sz="1400" dirty="0">
              <a:solidFill>
                <a:schemeClr val="tx1">
                  <a:lumMod val="50000"/>
                  <a:lumOff val="50000"/>
                </a:schemeClr>
              </a:solidFill>
              <a:cs typeface="Arial" panose="020B0604020202020204" pitchFamily="34" charset="0"/>
            </a:endParaRPr>
          </a:p>
          <a:p>
            <a:pPr marL="228600" indent="-228600" defTabSz="914400">
              <a:lnSpc>
                <a:spcPct val="114000"/>
              </a:lnSpc>
              <a:spcBef>
                <a:spcPts val="0"/>
              </a:spcBef>
              <a:buFont typeface="+mj-lt"/>
              <a:buAutoNum type="arabicPeriod"/>
            </a:pPr>
            <a:r>
              <a:rPr lang="en-SG" sz="1400" dirty="0" err="1">
                <a:solidFill>
                  <a:schemeClr val="tx1">
                    <a:lumMod val="50000"/>
                    <a:lumOff val="50000"/>
                  </a:schemeClr>
                </a:solidFill>
              </a:rPr>
              <a:t>Genest</a:t>
            </a:r>
            <a:r>
              <a:rPr lang="en-SG" sz="1400" dirty="0">
                <a:solidFill>
                  <a:schemeClr val="tx1">
                    <a:lumMod val="50000"/>
                    <a:lumOff val="50000"/>
                  </a:schemeClr>
                </a:solidFill>
              </a:rPr>
              <a:t>, C., &amp; Favre, A. C. (2007). Everything you always wanted to know about copula </a:t>
            </a:r>
            <a:r>
              <a:rPr lang="en-SG" sz="1400" dirty="0" err="1">
                <a:solidFill>
                  <a:schemeClr val="tx1">
                    <a:lumMod val="50000"/>
                    <a:lumOff val="50000"/>
                  </a:schemeClr>
                </a:solidFill>
              </a:rPr>
              <a:t>modeling</a:t>
            </a:r>
            <a:r>
              <a:rPr lang="en-SG" sz="1400" dirty="0">
                <a:solidFill>
                  <a:schemeClr val="tx1">
                    <a:lumMod val="50000"/>
                    <a:lumOff val="50000"/>
                  </a:schemeClr>
                </a:solidFill>
              </a:rPr>
              <a:t> but were afraid to ask. </a:t>
            </a:r>
            <a:r>
              <a:rPr lang="en-SG" sz="1400" i="1" dirty="0">
                <a:solidFill>
                  <a:schemeClr val="tx1">
                    <a:lumMod val="50000"/>
                    <a:lumOff val="50000"/>
                  </a:schemeClr>
                </a:solidFill>
              </a:rPr>
              <a:t>Journal of hydrologic engineering</a:t>
            </a:r>
            <a:r>
              <a:rPr lang="en-SG" sz="1400" dirty="0">
                <a:solidFill>
                  <a:schemeClr val="tx1">
                    <a:lumMod val="50000"/>
                    <a:lumOff val="50000"/>
                  </a:schemeClr>
                </a:solidFill>
              </a:rPr>
              <a:t>, </a:t>
            </a:r>
            <a:r>
              <a:rPr lang="en-SG" sz="1400" i="1" dirty="0">
                <a:solidFill>
                  <a:schemeClr val="tx1">
                    <a:lumMod val="50000"/>
                    <a:lumOff val="50000"/>
                  </a:schemeClr>
                </a:solidFill>
              </a:rPr>
              <a:t>12</a:t>
            </a:r>
            <a:r>
              <a:rPr lang="en-SG" sz="1400" dirty="0">
                <a:solidFill>
                  <a:schemeClr val="tx1">
                    <a:lumMod val="50000"/>
                    <a:lumOff val="50000"/>
                  </a:schemeClr>
                </a:solidFill>
              </a:rPr>
              <a:t>(4), 347-368.</a:t>
            </a:r>
            <a:endParaRPr lang="en-SG" sz="1400" dirty="0">
              <a:solidFill>
                <a:schemeClr val="tx1">
                  <a:lumMod val="50000"/>
                  <a:lumOff val="50000"/>
                </a:schemeClr>
              </a:solidFill>
              <a:cs typeface="Arial" panose="020B0604020202020204" pitchFamily="34" charset="0"/>
            </a:endParaRPr>
          </a:p>
          <a:p>
            <a:pPr marL="228600" indent="-228600" defTabSz="914400">
              <a:lnSpc>
                <a:spcPct val="114000"/>
              </a:lnSpc>
              <a:spcBef>
                <a:spcPts val="0"/>
              </a:spcBef>
              <a:buFont typeface="+mj-lt"/>
              <a:buAutoNum type="arabicPeriod"/>
            </a:pPr>
            <a:r>
              <a:rPr lang="en-SG" sz="1400" dirty="0">
                <a:solidFill>
                  <a:schemeClr val="tx1">
                    <a:lumMod val="50000"/>
                    <a:lumOff val="50000"/>
                  </a:schemeClr>
                </a:solidFill>
              </a:rPr>
              <a:t>Huff, F. A. (1990). Time distributions of heavy rainstorms in Illinois. </a:t>
            </a:r>
            <a:r>
              <a:rPr lang="en-SG" sz="1400" i="1" dirty="0">
                <a:solidFill>
                  <a:schemeClr val="tx1">
                    <a:lumMod val="50000"/>
                    <a:lumOff val="50000"/>
                  </a:schemeClr>
                </a:solidFill>
              </a:rPr>
              <a:t>Circular no. 173</a:t>
            </a:r>
            <a:r>
              <a:rPr lang="en-SG" sz="1400" dirty="0">
                <a:solidFill>
                  <a:schemeClr val="tx1">
                    <a:lumMod val="50000"/>
                    <a:lumOff val="50000"/>
                  </a:schemeClr>
                </a:solidFill>
              </a:rPr>
              <a:t>.</a:t>
            </a:r>
            <a:endParaRPr lang="en-SG" sz="1400" dirty="0">
              <a:solidFill>
                <a:schemeClr val="tx1">
                  <a:lumMod val="50000"/>
                  <a:lumOff val="50000"/>
                </a:schemeClr>
              </a:solidFill>
              <a:cs typeface="Arial" panose="020B0604020202020204" pitchFamily="34" charset="0"/>
            </a:endParaRPr>
          </a:p>
          <a:p>
            <a:pPr marL="228600" indent="-228600" defTabSz="914400">
              <a:lnSpc>
                <a:spcPct val="114000"/>
              </a:lnSpc>
              <a:spcBef>
                <a:spcPts val="0"/>
              </a:spcBef>
              <a:buFont typeface="+mj-lt"/>
              <a:buAutoNum type="arabicPeriod"/>
            </a:pPr>
            <a:r>
              <a:rPr lang="en-SG" sz="1400" dirty="0" smtClean="0">
                <a:solidFill>
                  <a:schemeClr val="tx1">
                    <a:lumMod val="50000"/>
                    <a:lumOff val="50000"/>
                  </a:schemeClr>
                </a:solidFill>
              </a:rPr>
              <a:t> Herman</a:t>
            </a:r>
            <a:r>
              <a:rPr lang="en-SG" sz="1400" dirty="0">
                <a:solidFill>
                  <a:schemeClr val="tx1">
                    <a:lumMod val="50000"/>
                    <a:lumOff val="50000"/>
                  </a:schemeClr>
                </a:solidFill>
              </a:rPr>
              <a:t>, J. D., Reed, P. M., </a:t>
            </a:r>
            <a:r>
              <a:rPr lang="en-SG" sz="1400" dirty="0" err="1">
                <a:solidFill>
                  <a:schemeClr val="tx1">
                    <a:lumMod val="50000"/>
                    <a:lumOff val="50000"/>
                  </a:schemeClr>
                </a:solidFill>
              </a:rPr>
              <a:t>Zeff</a:t>
            </a:r>
            <a:r>
              <a:rPr lang="en-SG" sz="1400" dirty="0">
                <a:solidFill>
                  <a:schemeClr val="tx1">
                    <a:lumMod val="50000"/>
                    <a:lumOff val="50000"/>
                  </a:schemeClr>
                </a:solidFill>
              </a:rPr>
              <a:t>, H. B., &amp; </a:t>
            </a:r>
            <a:r>
              <a:rPr lang="en-SG" sz="1400" dirty="0" err="1">
                <a:solidFill>
                  <a:schemeClr val="tx1">
                    <a:lumMod val="50000"/>
                    <a:lumOff val="50000"/>
                  </a:schemeClr>
                </a:solidFill>
              </a:rPr>
              <a:t>Characklis</a:t>
            </a:r>
            <a:r>
              <a:rPr lang="en-SG" sz="1400" dirty="0">
                <a:solidFill>
                  <a:schemeClr val="tx1">
                    <a:lumMod val="50000"/>
                    <a:lumOff val="50000"/>
                  </a:schemeClr>
                </a:solidFill>
              </a:rPr>
              <a:t>, G. W. (2015). How should robustness be defined for water systems planning under change?. </a:t>
            </a:r>
            <a:r>
              <a:rPr lang="en-SG" sz="1400" i="1" dirty="0">
                <a:solidFill>
                  <a:schemeClr val="tx1">
                    <a:lumMod val="50000"/>
                    <a:lumOff val="50000"/>
                  </a:schemeClr>
                </a:solidFill>
              </a:rPr>
              <a:t>Journal of Water Resources Planning and Management</a:t>
            </a:r>
            <a:r>
              <a:rPr lang="en-SG" sz="1400" dirty="0">
                <a:solidFill>
                  <a:schemeClr val="tx1">
                    <a:lumMod val="50000"/>
                    <a:lumOff val="50000"/>
                  </a:schemeClr>
                </a:solidFill>
              </a:rPr>
              <a:t>, </a:t>
            </a:r>
            <a:r>
              <a:rPr lang="en-SG" sz="1400" i="1" dirty="0">
                <a:solidFill>
                  <a:schemeClr val="tx1">
                    <a:lumMod val="50000"/>
                    <a:lumOff val="50000"/>
                  </a:schemeClr>
                </a:solidFill>
              </a:rPr>
              <a:t>141</a:t>
            </a:r>
            <a:r>
              <a:rPr lang="en-SG" sz="1400" dirty="0">
                <a:solidFill>
                  <a:schemeClr val="tx1">
                    <a:lumMod val="50000"/>
                    <a:lumOff val="50000"/>
                  </a:schemeClr>
                </a:solidFill>
              </a:rPr>
              <a:t>(10), 04015012.</a:t>
            </a:r>
            <a:endParaRPr lang="en-SG" sz="1400" dirty="0">
              <a:solidFill>
                <a:schemeClr val="tx1">
                  <a:lumMod val="50000"/>
                  <a:lumOff val="50000"/>
                </a:schemeClr>
              </a:solidFill>
              <a:cs typeface="Arial" panose="020B0604020202020204" pitchFamily="34" charset="0"/>
            </a:endParaRPr>
          </a:p>
          <a:p>
            <a:pPr marL="228600" indent="-228600" defTabSz="914400">
              <a:lnSpc>
                <a:spcPct val="114000"/>
              </a:lnSpc>
              <a:spcBef>
                <a:spcPts val="0"/>
              </a:spcBef>
              <a:buFont typeface="+mj-lt"/>
              <a:buAutoNum type="arabicPeriod"/>
            </a:pPr>
            <a:r>
              <a:rPr lang="en-SG" sz="1400" dirty="0" smtClean="0">
                <a:solidFill>
                  <a:schemeClr val="tx1">
                    <a:lumMod val="50000"/>
                    <a:lumOff val="50000"/>
                  </a:schemeClr>
                </a:solidFill>
              </a:rPr>
              <a:t> Carbajal</a:t>
            </a:r>
            <a:r>
              <a:rPr lang="en-SG" sz="1400" dirty="0">
                <a:solidFill>
                  <a:schemeClr val="tx1">
                    <a:lumMod val="50000"/>
                    <a:lumOff val="50000"/>
                  </a:schemeClr>
                </a:solidFill>
              </a:rPr>
              <a:t>, J. P., </a:t>
            </a:r>
            <a:r>
              <a:rPr lang="en-SG" sz="1400" dirty="0" err="1">
                <a:solidFill>
                  <a:schemeClr val="tx1">
                    <a:lumMod val="50000"/>
                    <a:lumOff val="50000"/>
                  </a:schemeClr>
                </a:solidFill>
              </a:rPr>
              <a:t>Leitão</a:t>
            </a:r>
            <a:r>
              <a:rPr lang="en-SG" sz="1400" dirty="0">
                <a:solidFill>
                  <a:schemeClr val="tx1">
                    <a:lumMod val="50000"/>
                    <a:lumOff val="50000"/>
                  </a:schemeClr>
                </a:solidFill>
              </a:rPr>
              <a:t>, J. P., Albert, C., &amp; </a:t>
            </a:r>
            <a:r>
              <a:rPr lang="en-SG" sz="1400" dirty="0" err="1">
                <a:solidFill>
                  <a:schemeClr val="tx1">
                    <a:lumMod val="50000"/>
                    <a:lumOff val="50000"/>
                  </a:schemeClr>
                </a:solidFill>
              </a:rPr>
              <a:t>Rieckermann</a:t>
            </a:r>
            <a:r>
              <a:rPr lang="en-SG" sz="1400" dirty="0">
                <a:solidFill>
                  <a:schemeClr val="tx1">
                    <a:lumMod val="50000"/>
                    <a:lumOff val="50000"/>
                  </a:schemeClr>
                </a:solidFill>
              </a:rPr>
              <a:t>, J. (2017). Appraisal of data-driven and mechanistic emulators of nonlinear simulators: The case of hydrodynamic urban drainage models. </a:t>
            </a:r>
            <a:r>
              <a:rPr lang="en-SG" sz="1400" i="1" dirty="0">
                <a:solidFill>
                  <a:schemeClr val="tx1">
                    <a:lumMod val="50000"/>
                    <a:lumOff val="50000"/>
                  </a:schemeClr>
                </a:solidFill>
              </a:rPr>
              <a:t>Environmental Modelling &amp; Software, 92</a:t>
            </a:r>
            <a:r>
              <a:rPr lang="en-SG" sz="1400" dirty="0">
                <a:solidFill>
                  <a:schemeClr val="tx1">
                    <a:lumMod val="50000"/>
                    <a:lumOff val="50000"/>
                  </a:schemeClr>
                </a:solidFill>
              </a:rPr>
              <a:t>, 17-27</a:t>
            </a:r>
            <a:r>
              <a:rPr lang="en-SG" sz="1400" dirty="0" smtClean="0">
                <a:solidFill>
                  <a:schemeClr val="tx1">
                    <a:lumMod val="50000"/>
                    <a:lumOff val="50000"/>
                  </a:schemeClr>
                </a:solidFill>
              </a:rPr>
              <a:t>.</a:t>
            </a:r>
          </a:p>
          <a:p>
            <a:pPr marL="228600" indent="-228600" defTabSz="914400">
              <a:lnSpc>
                <a:spcPct val="114000"/>
              </a:lnSpc>
              <a:spcBef>
                <a:spcPts val="0"/>
              </a:spcBef>
              <a:buFont typeface="+mj-lt"/>
              <a:buAutoNum type="arabicPeriod"/>
            </a:pPr>
            <a:r>
              <a:rPr lang="en-SG" sz="1400" dirty="0" smtClean="0">
                <a:solidFill>
                  <a:schemeClr val="tx1">
                    <a:lumMod val="50000"/>
                    <a:lumOff val="50000"/>
                  </a:schemeClr>
                </a:solidFill>
              </a:rPr>
              <a:t> Reed</a:t>
            </a:r>
            <a:r>
              <a:rPr lang="en-SG" sz="1400" dirty="0">
                <a:solidFill>
                  <a:schemeClr val="tx1">
                    <a:lumMod val="50000"/>
                    <a:lumOff val="50000"/>
                  </a:schemeClr>
                </a:solidFill>
              </a:rPr>
              <a:t>, P. M., </a:t>
            </a:r>
            <a:r>
              <a:rPr lang="en-SG" sz="1400" dirty="0" err="1">
                <a:solidFill>
                  <a:schemeClr val="tx1">
                    <a:lumMod val="50000"/>
                    <a:lumOff val="50000"/>
                  </a:schemeClr>
                </a:solidFill>
              </a:rPr>
              <a:t>Hadka</a:t>
            </a:r>
            <a:r>
              <a:rPr lang="en-SG" sz="1400" dirty="0">
                <a:solidFill>
                  <a:schemeClr val="tx1">
                    <a:lumMod val="50000"/>
                    <a:lumOff val="50000"/>
                  </a:schemeClr>
                </a:solidFill>
              </a:rPr>
              <a:t>, D., Herman, J. D., </a:t>
            </a:r>
            <a:r>
              <a:rPr lang="en-SG" sz="1400" dirty="0" err="1">
                <a:solidFill>
                  <a:schemeClr val="tx1">
                    <a:lumMod val="50000"/>
                    <a:lumOff val="50000"/>
                  </a:schemeClr>
                </a:solidFill>
              </a:rPr>
              <a:t>Kasprzyk</a:t>
            </a:r>
            <a:r>
              <a:rPr lang="en-SG" sz="1400" dirty="0">
                <a:solidFill>
                  <a:schemeClr val="tx1">
                    <a:lumMod val="50000"/>
                    <a:lumOff val="50000"/>
                  </a:schemeClr>
                </a:solidFill>
              </a:rPr>
              <a:t>, J. R., &amp; </a:t>
            </a:r>
            <a:r>
              <a:rPr lang="en-SG" sz="1400" dirty="0" err="1">
                <a:solidFill>
                  <a:schemeClr val="tx1">
                    <a:lumMod val="50000"/>
                    <a:lumOff val="50000"/>
                  </a:schemeClr>
                </a:solidFill>
              </a:rPr>
              <a:t>Kollat</a:t>
            </a:r>
            <a:r>
              <a:rPr lang="en-SG" sz="1400" dirty="0">
                <a:solidFill>
                  <a:schemeClr val="tx1">
                    <a:lumMod val="50000"/>
                    <a:lumOff val="50000"/>
                  </a:schemeClr>
                </a:solidFill>
              </a:rPr>
              <a:t>, J. B. (2013). Evolutionary </a:t>
            </a:r>
            <a:r>
              <a:rPr lang="en-SG" sz="1400" dirty="0" err="1">
                <a:solidFill>
                  <a:schemeClr val="tx1">
                    <a:lumMod val="50000"/>
                    <a:lumOff val="50000"/>
                  </a:schemeClr>
                </a:solidFill>
              </a:rPr>
              <a:t>multiobjective</a:t>
            </a:r>
            <a:r>
              <a:rPr lang="en-SG" sz="1400" dirty="0">
                <a:solidFill>
                  <a:schemeClr val="tx1">
                    <a:lumMod val="50000"/>
                    <a:lumOff val="50000"/>
                  </a:schemeClr>
                </a:solidFill>
              </a:rPr>
              <a:t> optimization in water resources: The past, present, and future. </a:t>
            </a:r>
            <a:r>
              <a:rPr lang="en-SG" sz="1400" i="1" dirty="0">
                <a:solidFill>
                  <a:schemeClr val="tx1">
                    <a:lumMod val="50000"/>
                    <a:lumOff val="50000"/>
                  </a:schemeClr>
                </a:solidFill>
              </a:rPr>
              <a:t>Advances in water resources</a:t>
            </a:r>
            <a:r>
              <a:rPr lang="en-SG" sz="1400" dirty="0">
                <a:solidFill>
                  <a:schemeClr val="tx1">
                    <a:lumMod val="50000"/>
                    <a:lumOff val="50000"/>
                  </a:schemeClr>
                </a:solidFill>
              </a:rPr>
              <a:t>, </a:t>
            </a:r>
            <a:r>
              <a:rPr lang="en-SG" sz="1400" i="1" dirty="0">
                <a:solidFill>
                  <a:schemeClr val="tx1">
                    <a:lumMod val="50000"/>
                    <a:lumOff val="50000"/>
                  </a:schemeClr>
                </a:solidFill>
              </a:rPr>
              <a:t>51</a:t>
            </a:r>
            <a:r>
              <a:rPr lang="en-SG" sz="1400" dirty="0">
                <a:solidFill>
                  <a:schemeClr val="tx1">
                    <a:lumMod val="50000"/>
                    <a:lumOff val="50000"/>
                  </a:schemeClr>
                </a:solidFill>
              </a:rPr>
              <a:t>, 438-456.</a:t>
            </a:r>
          </a:p>
          <a:p>
            <a:pPr marL="0" lvl="0" indent="0" defTabSz="914400">
              <a:lnSpc>
                <a:spcPct val="114000"/>
              </a:lnSpc>
              <a:spcBef>
                <a:spcPts val="0"/>
              </a:spcBef>
              <a:buNone/>
            </a:pPr>
            <a:endParaRPr lang="en-SG" sz="1400" dirty="0">
              <a:solidFill>
                <a:prstClr val="black">
                  <a:lumMod val="50000"/>
                  <a:lumOff val="50000"/>
                </a:prstClr>
              </a:solidFill>
              <a:latin typeface="Calibri"/>
            </a:endParaRPr>
          </a:p>
          <a:p>
            <a:pPr>
              <a:lnSpc>
                <a:spcPct val="114000"/>
              </a:lnSpc>
            </a:pPr>
            <a:endParaRPr lang="en-SG"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453286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SG" dirty="0"/>
          </a:p>
        </p:txBody>
      </p:sp>
      <p:sp>
        <p:nvSpPr>
          <p:cNvPr id="3" name="Content Placeholder 2"/>
          <p:cNvSpPr>
            <a:spLocks noGrp="1"/>
          </p:cNvSpPr>
          <p:nvPr>
            <p:ph idx="1"/>
          </p:nvPr>
        </p:nvSpPr>
        <p:spPr>
          <a:xfrm>
            <a:off x="685006" y="1677194"/>
            <a:ext cx="10971372" cy="4527011"/>
          </a:xfrm>
        </p:spPr>
        <p:txBody>
          <a:bodyPr>
            <a:normAutofit lnSpcReduction="10000"/>
          </a:bodyPr>
          <a:lstStyle/>
          <a:p>
            <a:r>
              <a:rPr lang="en-US" sz="2800" dirty="0" smtClean="0"/>
              <a:t>Early optimization techniques in 1960s:  LP,  NLP,  DP</a:t>
            </a:r>
          </a:p>
          <a:p>
            <a:pPr lvl="1"/>
            <a:r>
              <a:rPr lang="en-US" sz="2400" dirty="0" smtClean="0"/>
              <a:t>Oversimplification and inaccurate hydrological and hydraulic evaluations</a:t>
            </a:r>
          </a:p>
          <a:p>
            <a:pPr lvl="1"/>
            <a:r>
              <a:rPr lang="en-US" sz="2400" dirty="0" smtClean="0"/>
              <a:t>Curse of dimensionality</a:t>
            </a:r>
          </a:p>
          <a:p>
            <a:endParaRPr lang="en-US" sz="2800" dirty="0" smtClean="0"/>
          </a:p>
          <a:p>
            <a:r>
              <a:rPr lang="en-US" sz="2800" dirty="0" smtClean="0"/>
              <a:t>Hydrological and hydraulic process-based simulation models developed in 1970s </a:t>
            </a:r>
          </a:p>
          <a:p>
            <a:endParaRPr lang="en-US" sz="2800" dirty="0" smtClean="0"/>
          </a:p>
          <a:p>
            <a:r>
              <a:rPr lang="en-US" sz="2800" dirty="0" smtClean="0"/>
              <a:t>Current commonly used optimization technique:  Metaheuristics </a:t>
            </a:r>
          </a:p>
          <a:p>
            <a:pPr lvl="1"/>
            <a:r>
              <a:rPr lang="en-SG" sz="2400" dirty="0" smtClean="0"/>
              <a:t>Allow </a:t>
            </a:r>
            <a:r>
              <a:rPr lang="en-SG" sz="2400" dirty="0"/>
              <a:t>for precise hydraulic evaluations using </a:t>
            </a:r>
            <a:r>
              <a:rPr lang="en-SG" sz="2400" dirty="0" smtClean="0"/>
              <a:t>simulation</a:t>
            </a:r>
          </a:p>
          <a:p>
            <a:pPr lvl="1"/>
            <a:r>
              <a:rPr lang="en-US" sz="2400" dirty="0" smtClean="0"/>
              <a:t>Computationally expensive</a:t>
            </a:r>
            <a:endParaRPr lang="en-SG"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1077" y="282223"/>
            <a:ext cx="5943600" cy="3178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08400" y="6120000"/>
            <a:ext cx="10134600" cy="461665"/>
          </a:xfrm>
          <a:prstGeom prst="rect">
            <a:avLst/>
          </a:prstGeom>
        </p:spPr>
        <p:txBody>
          <a:bodyPr wrap="square">
            <a:spAutoFit/>
          </a:bodyPr>
          <a:lstStyle/>
          <a:p>
            <a:pPr lvl="0"/>
            <a:r>
              <a:rPr lang="en-SG" sz="1200" dirty="0" err="1">
                <a:solidFill>
                  <a:schemeClr val="tx1">
                    <a:lumMod val="50000"/>
                    <a:lumOff val="50000"/>
                  </a:schemeClr>
                </a:solidFill>
              </a:rPr>
              <a:t>Rossman</a:t>
            </a:r>
            <a:r>
              <a:rPr lang="en-SG" sz="1200" dirty="0">
                <a:solidFill>
                  <a:schemeClr val="tx1">
                    <a:lumMod val="50000"/>
                    <a:lumOff val="50000"/>
                  </a:schemeClr>
                </a:solidFill>
              </a:rPr>
              <a:t>, L. A. (</a:t>
            </a:r>
            <a:r>
              <a:rPr lang="en-SG" sz="1200" dirty="0" smtClean="0">
                <a:solidFill>
                  <a:schemeClr val="tx1">
                    <a:lumMod val="50000"/>
                    <a:lumOff val="50000"/>
                  </a:schemeClr>
                </a:solidFill>
              </a:rPr>
              <a:t>2015).</a:t>
            </a:r>
            <a:r>
              <a:rPr lang="en-SG" sz="1200" dirty="0">
                <a:solidFill>
                  <a:schemeClr val="tx1">
                    <a:lumMod val="50000"/>
                    <a:lumOff val="50000"/>
                  </a:schemeClr>
                </a:solidFill>
              </a:rPr>
              <a:t> </a:t>
            </a:r>
            <a:r>
              <a:rPr lang="en-SG" sz="1200" i="1" dirty="0">
                <a:solidFill>
                  <a:schemeClr val="tx1">
                    <a:lumMod val="50000"/>
                    <a:lumOff val="50000"/>
                  </a:schemeClr>
                </a:solidFill>
              </a:rPr>
              <a:t>Storm water management model user's manual, version </a:t>
            </a:r>
            <a:r>
              <a:rPr lang="en-SG" sz="1200" i="1" dirty="0" smtClean="0">
                <a:solidFill>
                  <a:schemeClr val="tx1">
                    <a:lumMod val="50000"/>
                    <a:lumOff val="50000"/>
                  </a:schemeClr>
                </a:solidFill>
              </a:rPr>
              <a:t>5.1. </a:t>
            </a:r>
            <a:r>
              <a:rPr lang="en-SG" sz="1200" dirty="0" smtClean="0">
                <a:solidFill>
                  <a:schemeClr val="tx1">
                    <a:lumMod val="50000"/>
                    <a:lumOff val="50000"/>
                  </a:schemeClr>
                </a:solidFill>
              </a:rPr>
              <a:t>Cincinnati</a:t>
            </a:r>
            <a:r>
              <a:rPr lang="en-SG" sz="1200" dirty="0">
                <a:solidFill>
                  <a:schemeClr val="tx1">
                    <a:lumMod val="50000"/>
                    <a:lumOff val="50000"/>
                  </a:schemeClr>
                </a:solidFill>
              </a:rPr>
              <a:t>: National Risk Management Research Laboratory, Office of Research and Development, US Environmental Protection Agency</a:t>
            </a:r>
            <a:r>
              <a:rPr lang="en-SG" sz="1200" dirty="0" smtClean="0">
                <a:solidFill>
                  <a:schemeClr val="tx1">
                    <a:lumMod val="50000"/>
                    <a:lumOff val="50000"/>
                  </a:schemeClr>
                </a:solidFill>
              </a:rPr>
              <a:t>.</a:t>
            </a:r>
          </a:p>
        </p:txBody>
      </p:sp>
      <p:sp>
        <p:nvSpPr>
          <p:cNvPr id="8" name="Rectangle 7"/>
          <p:cNvSpPr/>
          <p:nvPr/>
        </p:nvSpPr>
        <p:spPr>
          <a:xfrm>
            <a:off x="608400" y="6120000"/>
            <a:ext cx="10134599" cy="461665"/>
          </a:xfrm>
          <a:prstGeom prst="rect">
            <a:avLst/>
          </a:prstGeom>
        </p:spPr>
        <p:txBody>
          <a:bodyPr wrap="square">
            <a:spAutoFit/>
          </a:bodyPr>
          <a:lstStyle/>
          <a:p>
            <a:pPr lvl="0"/>
            <a:r>
              <a:rPr lang="en-SG" sz="1200" dirty="0">
                <a:solidFill>
                  <a:prstClr val="black">
                    <a:lumMod val="50000"/>
                    <a:lumOff val="50000"/>
                  </a:prstClr>
                </a:solidFill>
              </a:rPr>
              <a:t>Wang, Q., Zhou, Q., Lei, X., &amp; </a:t>
            </a:r>
            <a:r>
              <a:rPr lang="en-SG" sz="1200" dirty="0" err="1">
                <a:solidFill>
                  <a:prstClr val="black">
                    <a:lumMod val="50000"/>
                    <a:lumOff val="50000"/>
                  </a:prstClr>
                </a:solidFill>
              </a:rPr>
              <a:t>Savić</a:t>
            </a:r>
            <a:r>
              <a:rPr lang="en-SG" sz="1200" dirty="0">
                <a:solidFill>
                  <a:prstClr val="black">
                    <a:lumMod val="50000"/>
                    <a:lumOff val="50000"/>
                  </a:prstClr>
                </a:solidFill>
              </a:rPr>
              <a:t>, D. A. (2018). Comparison of </a:t>
            </a:r>
            <a:r>
              <a:rPr lang="en-SG" sz="1200" dirty="0" err="1">
                <a:solidFill>
                  <a:prstClr val="black">
                    <a:lumMod val="50000"/>
                    <a:lumOff val="50000"/>
                  </a:prstClr>
                </a:solidFill>
              </a:rPr>
              <a:t>Multiobjective</a:t>
            </a:r>
            <a:r>
              <a:rPr lang="en-SG" sz="1200" dirty="0">
                <a:solidFill>
                  <a:prstClr val="black">
                    <a:lumMod val="50000"/>
                    <a:lumOff val="50000"/>
                  </a:prstClr>
                </a:solidFill>
              </a:rPr>
              <a:t> Optimization Methods Applied to Urban Drainage Adaptation Problems. </a:t>
            </a:r>
            <a:r>
              <a:rPr lang="en-SG" sz="1200" i="1" dirty="0">
                <a:solidFill>
                  <a:prstClr val="black">
                    <a:lumMod val="50000"/>
                    <a:lumOff val="50000"/>
                  </a:prstClr>
                </a:solidFill>
              </a:rPr>
              <a:t>Journal of Water Resources Planning and Management</a:t>
            </a:r>
            <a:r>
              <a:rPr lang="en-SG" sz="1200" dirty="0">
                <a:solidFill>
                  <a:prstClr val="black">
                    <a:lumMod val="50000"/>
                    <a:lumOff val="50000"/>
                  </a:prstClr>
                </a:solidFill>
              </a:rPr>
              <a:t>, </a:t>
            </a:r>
            <a:r>
              <a:rPr lang="en-SG" sz="1200" i="1" dirty="0">
                <a:solidFill>
                  <a:prstClr val="black">
                    <a:lumMod val="50000"/>
                    <a:lumOff val="50000"/>
                  </a:prstClr>
                </a:solidFill>
              </a:rPr>
              <a:t>144</a:t>
            </a:r>
            <a:r>
              <a:rPr lang="en-SG" sz="1200" dirty="0">
                <a:solidFill>
                  <a:prstClr val="black">
                    <a:lumMod val="50000"/>
                    <a:lumOff val="50000"/>
                  </a:prstClr>
                </a:solidFill>
              </a:rPr>
              <a:t>(11), 04018070.</a:t>
            </a:r>
            <a:endParaRPr lang="en-SG" sz="1200" dirty="0">
              <a:solidFill>
                <a:prstClr val="black">
                  <a:lumMod val="50000"/>
                  <a:lumOff val="50000"/>
                </a:prstClr>
              </a:solidFill>
              <a:cs typeface="Arial" panose="020B0604020202020204" pitchFamily="34" charset="0"/>
            </a:endParaRPr>
          </a:p>
        </p:txBody>
      </p:sp>
      <p:sp>
        <p:nvSpPr>
          <p:cNvPr id="10" name="Rectangle 9"/>
          <p:cNvSpPr/>
          <p:nvPr/>
        </p:nvSpPr>
        <p:spPr>
          <a:xfrm>
            <a:off x="608400" y="6120000"/>
            <a:ext cx="10134600" cy="276999"/>
          </a:xfrm>
          <a:prstGeom prst="rect">
            <a:avLst/>
          </a:prstGeom>
        </p:spPr>
        <p:txBody>
          <a:bodyPr wrap="square">
            <a:spAutoFit/>
          </a:bodyPr>
          <a:lstStyle/>
          <a:p>
            <a:pPr lvl="0"/>
            <a:r>
              <a:rPr lang="en-SG" sz="1200" dirty="0">
                <a:solidFill>
                  <a:prstClr val="black">
                    <a:lumMod val="50000"/>
                    <a:lumOff val="50000"/>
                  </a:prstClr>
                </a:solidFill>
              </a:rPr>
              <a:t>Mays, L. W., &amp; Wenzel Jr, H. G. (1976). Optimal design of multilevel branching sewer systems. </a:t>
            </a:r>
            <a:r>
              <a:rPr lang="en-SG" sz="1200" i="1" dirty="0">
                <a:solidFill>
                  <a:prstClr val="black">
                    <a:lumMod val="50000"/>
                    <a:lumOff val="50000"/>
                  </a:prstClr>
                </a:solidFill>
              </a:rPr>
              <a:t>Water Resources Research</a:t>
            </a:r>
            <a:r>
              <a:rPr lang="en-SG" sz="1200" dirty="0">
                <a:solidFill>
                  <a:prstClr val="black">
                    <a:lumMod val="50000"/>
                    <a:lumOff val="50000"/>
                  </a:prstClr>
                </a:solidFill>
              </a:rPr>
              <a:t>, </a:t>
            </a:r>
            <a:r>
              <a:rPr lang="en-SG" sz="1200" i="1" dirty="0">
                <a:solidFill>
                  <a:prstClr val="black">
                    <a:lumMod val="50000"/>
                    <a:lumOff val="50000"/>
                  </a:prstClr>
                </a:solidFill>
              </a:rPr>
              <a:t>12</a:t>
            </a:r>
            <a:r>
              <a:rPr lang="en-SG" sz="1200" dirty="0">
                <a:solidFill>
                  <a:prstClr val="black">
                    <a:lumMod val="50000"/>
                    <a:lumOff val="50000"/>
                  </a:prstClr>
                </a:solidFill>
              </a:rPr>
              <a:t>(5), 913-917.</a:t>
            </a:r>
          </a:p>
        </p:txBody>
      </p:sp>
    </p:spTree>
    <p:extLst>
      <p:ext uri="{BB962C8B-B14F-4D97-AF65-F5344CB8AC3E}">
        <p14:creationId xmlns:p14="http://schemas.microsoft.com/office/powerpoint/2010/main" val="271471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SG" dirty="0"/>
          </a:p>
        </p:txBody>
      </p:sp>
      <p:sp>
        <p:nvSpPr>
          <p:cNvPr id="5" name="Content Placeholder 4"/>
          <p:cNvSpPr>
            <a:spLocks noGrp="1"/>
          </p:cNvSpPr>
          <p:nvPr>
            <p:ph idx="1"/>
          </p:nvPr>
        </p:nvSpPr>
        <p:spPr/>
        <p:txBody>
          <a:bodyPr>
            <a:normAutofit/>
          </a:bodyPr>
          <a:lstStyle/>
          <a:p>
            <a:r>
              <a:rPr lang="en-US" sz="2800" dirty="0" smtClean="0"/>
              <a:t>Drainage solutions may only work well against design storms</a:t>
            </a:r>
          </a:p>
          <a:p>
            <a:endParaRPr lang="en-US" sz="2800" dirty="0"/>
          </a:p>
          <a:p>
            <a:r>
              <a:rPr lang="en-US" sz="2800" dirty="0" smtClean="0"/>
              <a:t>Optimization-based design is computationally expensive</a:t>
            </a:r>
          </a:p>
          <a:p>
            <a:pPr lvl="1"/>
            <a:r>
              <a:rPr lang="en-US" sz="2400" dirty="0" smtClean="0"/>
              <a:t>Large decision space</a:t>
            </a:r>
          </a:p>
          <a:p>
            <a:pPr lvl="1"/>
            <a:r>
              <a:rPr lang="en-US" sz="2400" dirty="0" smtClean="0"/>
              <a:t>Challenging simulation runtime</a:t>
            </a:r>
            <a:endParaRPr lang="en-SG"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5"/>
          <p:cNvSpPr/>
          <p:nvPr/>
        </p:nvSpPr>
        <p:spPr>
          <a:xfrm>
            <a:off x="1066006" y="2667794"/>
            <a:ext cx="8991600" cy="1378623"/>
          </a:xfrm>
          <a:prstGeom prst="rect">
            <a:avLst/>
          </a:prstGeom>
          <a:solidFill>
            <a:srgbClr val="FFFFFF">
              <a:alpha val="74118"/>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accent6"/>
                </a:solidFill>
                <a:latin typeface="Gill Sans MT" panose="020B0502020104020203" pitchFamily="34" charset="0"/>
              </a:rPr>
              <a:t>Poor scalability: </a:t>
            </a:r>
          </a:p>
          <a:p>
            <a:pPr algn="ctr"/>
            <a:r>
              <a:rPr lang="en-US" sz="2800" b="1" dirty="0" smtClean="0">
                <a:solidFill>
                  <a:schemeClr val="accent6"/>
                </a:solidFill>
                <a:latin typeface="Gill Sans MT" panose="020B0502020104020203" pitchFamily="34" charset="0"/>
              </a:rPr>
              <a:t>may prevent application to large watersheds </a:t>
            </a:r>
            <a:endParaRPr lang="en-SG" sz="2800" b="1" dirty="0">
              <a:solidFill>
                <a:schemeClr val="accent6"/>
              </a:solidFill>
              <a:latin typeface="Gill Sans MT" panose="020B0502020104020203" pitchFamily="34" charset="0"/>
            </a:endParaRPr>
          </a:p>
        </p:txBody>
      </p:sp>
      <p:sp>
        <p:nvSpPr>
          <p:cNvPr id="7" name="Rectangle 6"/>
          <p:cNvSpPr/>
          <p:nvPr/>
        </p:nvSpPr>
        <p:spPr>
          <a:xfrm>
            <a:off x="1066006" y="1515875"/>
            <a:ext cx="8991600" cy="644225"/>
          </a:xfrm>
          <a:prstGeom prst="rect">
            <a:avLst/>
          </a:prstGeom>
          <a:solidFill>
            <a:srgbClr val="FFFFFF">
              <a:alpha val="74118"/>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accent6"/>
                </a:solidFill>
                <a:latin typeface="Gill Sans MT" panose="020B0502020104020203" pitchFamily="34" charset="0"/>
              </a:rPr>
              <a:t>Not robust</a:t>
            </a:r>
            <a:endParaRPr lang="en-SG" sz="2800" b="1" dirty="0">
              <a:solidFill>
                <a:schemeClr val="accent6"/>
              </a:solidFill>
              <a:latin typeface="Gill Sans MT" panose="020B0502020104020203" pitchFamily="34" charset="0"/>
            </a:endParaRPr>
          </a:p>
        </p:txBody>
      </p:sp>
    </p:spTree>
    <p:extLst>
      <p:ext uri="{BB962C8B-B14F-4D97-AF65-F5344CB8AC3E}">
        <p14:creationId xmlns:p14="http://schemas.microsoft.com/office/powerpoint/2010/main" val="109775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1"/>
          <p:cNvSpPr>
            <a:spLocks noGrp="1"/>
          </p:cNvSpPr>
          <p:nvPr>
            <p:ph idx="1"/>
          </p:nvPr>
        </p:nvSpPr>
        <p:spPr/>
        <p:txBody>
          <a:bodyPr>
            <a:normAutofit lnSpcReduction="10000"/>
          </a:bodyPr>
          <a:lstStyle/>
          <a:p>
            <a:pPr marL="0" indent="0" algn="ctr">
              <a:buNone/>
            </a:pPr>
            <a:r>
              <a:rPr lang="en-US" sz="2800" dirty="0" smtClean="0"/>
              <a:t>To develop a methodology and a tool for the </a:t>
            </a:r>
          </a:p>
          <a:p>
            <a:pPr marL="0" indent="0" algn="ctr">
              <a:buNone/>
            </a:pPr>
            <a:r>
              <a:rPr lang="en-US" sz="2800" dirty="0" smtClean="0"/>
              <a:t>robust optimal design of urban drainage systems</a:t>
            </a:r>
          </a:p>
          <a:p>
            <a:pPr marL="0" indent="0" algn="ctr">
              <a:buNone/>
            </a:pPr>
            <a:endParaRPr lang="en-US" sz="2400" dirty="0" smtClean="0"/>
          </a:p>
          <a:p>
            <a:pPr marL="0" indent="0">
              <a:buNone/>
            </a:pPr>
            <a:r>
              <a:rPr lang="en-US" sz="2400" dirty="0" smtClean="0"/>
              <a:t>Features:</a:t>
            </a:r>
            <a:endParaRPr lang="en-SG" sz="2400" dirty="0"/>
          </a:p>
          <a:p>
            <a:pPr lvl="2"/>
            <a:r>
              <a:rPr lang="en-US" dirty="0" smtClean="0"/>
              <a:t>Able to provide optimal configuration (location, type, size, operations) of LID and sewer systems (pipes, pumps, valves, storage tanks)</a:t>
            </a:r>
          </a:p>
          <a:p>
            <a:pPr lvl="2"/>
            <a:r>
              <a:rPr lang="en-US" dirty="0" smtClean="0"/>
              <a:t>Able to handle multiple objectives </a:t>
            </a:r>
          </a:p>
          <a:p>
            <a:pPr lvl="2"/>
            <a:r>
              <a:rPr lang="en-US" dirty="0" smtClean="0"/>
              <a:t>Can be applied to various test cases readily for urban rehabilitation plan or master planning of new systems</a:t>
            </a:r>
          </a:p>
          <a:p>
            <a:pPr lvl="2"/>
            <a:r>
              <a:rPr lang="en-US" dirty="0" smtClean="0"/>
              <a:t>Scalable (large catchment area, reasonable computation time)</a:t>
            </a:r>
          </a:p>
          <a:p>
            <a:pPr lvl="2"/>
            <a:r>
              <a:rPr lang="en-US" dirty="0" smtClean="0"/>
              <a:t>User-friendly</a:t>
            </a:r>
          </a:p>
          <a:p>
            <a:pPr marL="1172213" lvl="2" indent="0">
              <a:buNone/>
            </a:pPr>
            <a:endParaRPr lang="en-US" sz="2000" dirty="0" smtClean="0"/>
          </a:p>
          <a:p>
            <a:pPr marL="0" indent="0">
              <a:buNone/>
            </a:pPr>
            <a:endParaRPr lang="en-SG" sz="2400" dirty="0"/>
          </a:p>
        </p:txBody>
      </p:sp>
    </p:spTree>
    <p:extLst>
      <p:ext uri="{BB962C8B-B14F-4D97-AF65-F5344CB8AC3E}">
        <p14:creationId xmlns:p14="http://schemas.microsoft.com/office/powerpoint/2010/main" val="110442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6676</TotalTime>
  <Words>5561</Words>
  <Application>Microsoft Office PowerPoint</Application>
  <PresentationFormat>Custom</PresentationFormat>
  <Paragraphs>745</Paragraphs>
  <Slides>65</Slides>
  <Notes>41</Notes>
  <HiddenSlides>2</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Robust optimal design of urban drainage systems</vt:lpstr>
      <vt:lpstr>EDB-IPP with Veolia</vt:lpstr>
      <vt:lpstr>Contents</vt:lpstr>
      <vt:lpstr>Introduction</vt:lpstr>
      <vt:lpstr>Introduction</vt:lpstr>
      <vt:lpstr>Introduction</vt:lpstr>
      <vt:lpstr>Introduction</vt:lpstr>
      <vt:lpstr>Challenges</vt:lpstr>
      <vt:lpstr>Objectives</vt:lpstr>
      <vt:lpstr>Research questions</vt:lpstr>
      <vt:lpstr>Do design storms yield robust drainage systems? How rainfall duration, intensity,  and profile can affect drainage performance </vt:lpstr>
      <vt:lpstr>Case study</vt:lpstr>
      <vt:lpstr>Nhieu Loc-Thi Nghe (NL-TN) Basin</vt:lpstr>
      <vt:lpstr>Precipitation for NL-TN Basin</vt:lpstr>
      <vt:lpstr>Design storm for NL-TN Basin</vt:lpstr>
      <vt:lpstr>Computational framework</vt:lpstr>
      <vt:lpstr>Computational framework</vt:lpstr>
      <vt:lpstr>Sensitivity Analysis</vt:lpstr>
      <vt:lpstr>Computational framework</vt:lpstr>
      <vt:lpstr>Optimization problem -- formulation </vt:lpstr>
      <vt:lpstr>Optimization problem -- formulation </vt:lpstr>
      <vt:lpstr>Optimization problem -- algorithm</vt:lpstr>
      <vt:lpstr>Performance of Pareto-efficient solutions</vt:lpstr>
      <vt:lpstr>Computational framework</vt:lpstr>
      <vt:lpstr>Analysis and generation of rainfall events</vt:lpstr>
      <vt:lpstr>Analysis and generation of rainfall events</vt:lpstr>
      <vt:lpstr>Computational framework</vt:lpstr>
      <vt:lpstr>Robustness metric</vt:lpstr>
      <vt:lpstr>Robustness of solutions</vt:lpstr>
      <vt:lpstr>Performance of each solution</vt:lpstr>
      <vt:lpstr>No. of successes for each rainfall event</vt:lpstr>
      <vt:lpstr>Conclusions</vt:lpstr>
      <vt:lpstr>Designing robust urban drainage systems: a data-driven approach </vt:lpstr>
      <vt:lpstr>Computational framework</vt:lpstr>
      <vt:lpstr>Computational framework</vt:lpstr>
      <vt:lpstr>Surrogate-assisted computational framework</vt:lpstr>
      <vt:lpstr>Analysis and generation of rainfall events</vt:lpstr>
      <vt:lpstr>Analysis and generation of rainfall events</vt:lpstr>
      <vt:lpstr>Surrogate-assisted computational framework</vt:lpstr>
      <vt:lpstr>Modified Sensitivity Analysis</vt:lpstr>
      <vt:lpstr>Surrogate-assisted computational framework</vt:lpstr>
      <vt:lpstr>Design of emulators</vt:lpstr>
      <vt:lpstr>Gaussian process emulator</vt:lpstr>
      <vt:lpstr>Gaussian process emulator</vt:lpstr>
      <vt:lpstr>Gaussian process emulator</vt:lpstr>
      <vt:lpstr>Emulator setup</vt:lpstr>
      <vt:lpstr>Emulator error</vt:lpstr>
      <vt:lpstr>Surrogate-assisted computational framework</vt:lpstr>
      <vt:lpstr>Optimization problem -- formulation </vt:lpstr>
      <vt:lpstr>Optimization problem -- formulation </vt:lpstr>
      <vt:lpstr>Performance of Pareto-efficient solutions</vt:lpstr>
      <vt:lpstr>Comparison between the proposed method and the design storm method</vt:lpstr>
      <vt:lpstr>Computational requirements</vt:lpstr>
      <vt:lpstr>Surrogate-assisted computational framework</vt:lpstr>
      <vt:lpstr>Robustness analysis</vt:lpstr>
      <vt:lpstr>Performance of each solution</vt:lpstr>
      <vt:lpstr>Hypervolume of solution set </vt:lpstr>
      <vt:lpstr>Conclusions</vt:lpstr>
      <vt:lpstr>Summary of results</vt:lpstr>
      <vt:lpstr>Future directions</vt:lpstr>
      <vt:lpstr>Publications</vt:lpstr>
      <vt:lpstr>Thank you!</vt:lpstr>
      <vt:lpstr>Acknowledgements</vt:lpstr>
      <vt:lpstr>  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 Jia Yi</dc:creator>
  <cp:lastModifiedBy>Ng Jia Yi</cp:lastModifiedBy>
  <cp:revision>477</cp:revision>
  <dcterms:created xsi:type="dcterms:W3CDTF">2006-08-16T00:00:00Z</dcterms:created>
  <dcterms:modified xsi:type="dcterms:W3CDTF">2020-08-09T17:13:37Z</dcterms:modified>
</cp:coreProperties>
</file>