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30"/>
  </p:notesMasterIdLst>
  <p:handoutMasterIdLst>
    <p:handoutMasterId r:id="rId31"/>
  </p:handoutMasterIdLst>
  <p:sldIdLst>
    <p:sldId id="1895" r:id="rId6"/>
    <p:sldId id="1889" r:id="rId7"/>
    <p:sldId id="1793" r:id="rId8"/>
    <p:sldId id="1792" r:id="rId9"/>
    <p:sldId id="1883" r:id="rId10"/>
    <p:sldId id="1894" r:id="rId11"/>
    <p:sldId id="1896" r:id="rId12"/>
    <p:sldId id="1880" r:id="rId13"/>
    <p:sldId id="1856" r:id="rId14"/>
    <p:sldId id="362" r:id="rId15"/>
    <p:sldId id="1892" r:id="rId16"/>
    <p:sldId id="1893" r:id="rId17"/>
    <p:sldId id="1897" r:id="rId18"/>
    <p:sldId id="1882" r:id="rId19"/>
    <p:sldId id="1881" r:id="rId20"/>
    <p:sldId id="1898" r:id="rId21"/>
    <p:sldId id="353" r:id="rId22"/>
    <p:sldId id="1886" r:id="rId23"/>
    <p:sldId id="1888" r:id="rId24"/>
    <p:sldId id="1900" r:id="rId25"/>
    <p:sldId id="1899" r:id="rId26"/>
    <p:sldId id="1901" r:id="rId27"/>
    <p:sldId id="1902" r:id="rId28"/>
    <p:sldId id="1903" r:id="rId29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D3F77C2-0276-4AA7-A2DD-C9C479789123}">
          <p14:sldIdLst>
            <p14:sldId id="1895"/>
            <p14:sldId id="1889"/>
            <p14:sldId id="1793"/>
            <p14:sldId id="1792"/>
            <p14:sldId id="1883"/>
            <p14:sldId id="1894"/>
            <p14:sldId id="1896"/>
            <p14:sldId id="1880"/>
            <p14:sldId id="1856"/>
            <p14:sldId id="362"/>
            <p14:sldId id="1892"/>
            <p14:sldId id="1893"/>
            <p14:sldId id="1897"/>
            <p14:sldId id="1882"/>
            <p14:sldId id="1881"/>
            <p14:sldId id="1898"/>
            <p14:sldId id="353"/>
            <p14:sldId id="1886"/>
            <p14:sldId id="1888"/>
            <p14:sldId id="1900"/>
            <p14:sldId id="1899"/>
            <p14:sldId id="1901"/>
            <p14:sldId id="1902"/>
            <p14:sldId id="190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bw" frame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002D"/>
    <a:srgbClr val="FFFFCC"/>
    <a:srgbClr val="7BA0AA"/>
    <a:srgbClr val="278EB3"/>
    <a:srgbClr val="175469"/>
    <a:srgbClr val="580058"/>
    <a:srgbClr val="461E64"/>
    <a:srgbClr val="FF0000"/>
    <a:srgbClr val="74001E"/>
    <a:srgbClr val="4C27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41" autoAdjust="0"/>
    <p:restoredTop sz="95274" autoAdjust="0"/>
  </p:normalViewPr>
  <p:slideViewPr>
    <p:cSldViewPr>
      <p:cViewPr varScale="1">
        <p:scale>
          <a:sx n="86" d="100"/>
          <a:sy n="86" d="100"/>
        </p:scale>
        <p:origin x="1440" y="72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3120" y="5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handoutMaster" Target="handoutMasters/handout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2960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/>
              <a:t>0x - Lecture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714240" y="0"/>
            <a:ext cx="2599267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r>
              <a:rPr lang="en-US"/>
              <a:t>v1.0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281160"/>
            <a:ext cx="390144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 dirty="0"/>
              <a:t>© 2017 Critical Path Training, LLC -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281160"/>
            <a:ext cx="316992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r>
              <a:rPr lang="en-US" dirty="0"/>
              <a:t>0x-</a:t>
            </a:r>
            <a:fld id="{E8376170-4F0A-4BF6-8C2A-9A4A018256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029146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96963" y="479425"/>
            <a:ext cx="5121275" cy="384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94516423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96963" y="479425"/>
            <a:ext cx="5121275" cy="384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357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96963" y="479425"/>
            <a:ext cx="5121275" cy="384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14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7296"/>
            <a:ext cx="9144000" cy="471830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228600" y="457200"/>
            <a:ext cx="8763000" cy="1066800"/>
          </a:xfrm>
        </p:spPr>
        <p:txBody>
          <a:bodyPr anchor="ctr" anchorCtr="0"/>
          <a:lstStyle>
            <a:lvl1pPr algn="l">
              <a:defRPr sz="2800" baseline="0">
                <a:solidFill>
                  <a:srgbClr val="1F100B"/>
                </a:solidFill>
              </a:defRPr>
            </a:lvl1pPr>
          </a:lstStyle>
          <a:p>
            <a:r>
              <a:rPr lang="en-US" dirty="0"/>
              <a:t>Slide Deck Title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1905000"/>
            <a:ext cx="9144000" cy="152400"/>
          </a:xfrm>
          <a:prstGeom prst="rect">
            <a:avLst/>
          </a:prstGeom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5223484"/>
            <a:ext cx="1752600" cy="1253515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0" y="6400800"/>
            <a:ext cx="9144000" cy="152400"/>
          </a:xfrm>
          <a:prstGeom prst="rect">
            <a:avLst/>
          </a:prstGeom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228600" y="1524000"/>
            <a:ext cx="8763000" cy="304800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100000"/>
              <a:buFont typeface="Wingdings" pitchFamily="2" charset="2"/>
              <a:buNone/>
              <a:defRPr lang="en-US" sz="1800" b="0" i="1" kern="1200" baseline="0" dirty="0" smtClean="0">
                <a:solidFill>
                  <a:srgbClr val="4C271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Module Subtitle (optional)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76200"/>
            <a:ext cx="8610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1000" y="1447800"/>
            <a:ext cx="8382000" cy="5181600"/>
          </a:xfrm>
        </p:spPr>
        <p:txBody>
          <a:bodyPr/>
          <a:lstStyle>
            <a:lvl1pPr marL="347663" indent="-347663">
              <a:spcBef>
                <a:spcPts val="600"/>
              </a:spcBef>
              <a:spcAft>
                <a:spcPts val="200"/>
              </a:spcAft>
              <a:buFont typeface="Arial" pitchFamily="34" charset="0"/>
              <a:buChar char="•"/>
              <a:defRPr>
                <a:latin typeface="+mn-lt"/>
              </a:defRPr>
            </a:lvl1pPr>
            <a:lvl2pPr>
              <a:spcBef>
                <a:spcPts val="300"/>
              </a:spcBef>
              <a:spcAft>
                <a:spcPts val="300"/>
              </a:spcAft>
              <a:defRPr>
                <a:latin typeface="+mn-lt"/>
              </a:defRPr>
            </a:lvl2pPr>
            <a:lvl3pPr marL="1022350" indent="-342900">
              <a:buFont typeface="Arial" pitchFamily="34" charset="0"/>
              <a:buChar char="•"/>
              <a:defRPr b="0">
                <a:latin typeface="+mn-lt"/>
              </a:defRPr>
            </a:lvl3pPr>
            <a:lvl4pPr marL="968375" indent="-285750">
              <a:buFont typeface="Arial" pitchFamily="34" charset="0"/>
              <a:buChar char="•"/>
              <a:defRPr/>
            </a:lvl4pPr>
            <a:lvl5pPr marL="965200" indent="-285750"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mo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6">
            <a:extLst>
              <a:ext uri="{FF2B5EF4-FFF2-40B4-BE49-F238E27FC236}">
                <a16:creationId xmlns:a16="http://schemas.microsoft.com/office/drawing/2014/main" id="{B7BE0764-3B93-4361-B3F0-101F1CF2EAD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11846" b="11846"/>
          <a:stretch>
            <a:fillRect/>
          </a:stretch>
        </p:blipFill>
        <p:spPr>
          <a:xfrm>
            <a:off x="14053" y="0"/>
            <a:ext cx="9135809" cy="5647592"/>
          </a:xfrm>
          <a:prstGeom prst="rect">
            <a:avLst/>
          </a:prstGeom>
          <a:ln>
            <a:noFill/>
          </a:ln>
        </p:spPr>
      </p:pic>
      <p:sp>
        <p:nvSpPr>
          <p:cNvPr id="10" name="Rounded Rectangle 9"/>
          <p:cNvSpPr/>
          <p:nvPr userDrawn="1"/>
        </p:nvSpPr>
        <p:spPr bwMode="invGray">
          <a:xfrm>
            <a:off x="123092" y="5943600"/>
            <a:ext cx="8897815" cy="77113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 bwMode="invGray">
          <a:xfrm>
            <a:off x="311093" y="6054564"/>
            <a:ext cx="8521815" cy="569319"/>
          </a:xfrm>
        </p:spPr>
        <p:txBody>
          <a:bodyPr/>
          <a:lstStyle>
            <a:lvl1pPr algn="ctr">
              <a:defRPr sz="20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07B21C-AE99-4EA3-857E-0A4A78E0F03E}"/>
              </a:ext>
            </a:extLst>
          </p:cNvPr>
          <p:cNvSpPr txBox="1"/>
          <p:nvPr userDrawn="1"/>
        </p:nvSpPr>
        <p:spPr>
          <a:xfrm>
            <a:off x="228600" y="225325"/>
            <a:ext cx="20329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7BA0AA"/>
                </a:solidFill>
                <a:latin typeface="Arial Black" panose="020B0A04020102020204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389887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38150" y="1435100"/>
            <a:ext cx="3909060" cy="1301895"/>
          </a:xfrm>
        </p:spPr>
        <p:txBody>
          <a:bodyPr wrap="square">
            <a:spAutoFit/>
          </a:bodyPr>
          <a:lstStyle>
            <a:lvl1pPr marL="0" indent="0">
              <a:spcBef>
                <a:spcPts val="918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1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191691" indent="0">
              <a:buFont typeface="Wingdings" panose="05000000000000000000" pitchFamily="2" charset="2"/>
              <a:buNone/>
              <a:defRPr sz="1500" b="0"/>
            </a:lvl2pPr>
            <a:lvl3pPr marL="338138" indent="0">
              <a:buFont typeface="Wingdings" panose="05000000000000000000" pitchFamily="2" charset="2"/>
              <a:buNone/>
              <a:tabLst/>
              <a:defRPr sz="1200" b="0"/>
            </a:lvl3pPr>
            <a:lvl4pPr marL="489347" indent="0">
              <a:buFont typeface="Wingdings" panose="05000000000000000000" pitchFamily="2" charset="2"/>
              <a:buNone/>
              <a:defRPr sz="1050" b="0"/>
            </a:lvl4pPr>
            <a:lvl5pPr marL="640556" indent="0">
              <a:buFont typeface="Wingdings" panose="05000000000000000000" pitchFamily="2" charset="2"/>
              <a:buNone/>
              <a:tabLst/>
              <a:defRPr sz="105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797878" y="1435100"/>
            <a:ext cx="3909060" cy="1301895"/>
          </a:xfrm>
        </p:spPr>
        <p:txBody>
          <a:bodyPr wrap="square">
            <a:spAutoFit/>
          </a:bodyPr>
          <a:lstStyle>
            <a:lvl1pPr marL="0" indent="0">
              <a:spcBef>
                <a:spcPts val="918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1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191691" indent="0">
              <a:buFont typeface="Wingdings" panose="05000000000000000000" pitchFamily="2" charset="2"/>
              <a:buNone/>
              <a:defRPr sz="1500" b="0"/>
            </a:lvl2pPr>
            <a:lvl3pPr marL="338138" indent="0">
              <a:buFont typeface="Wingdings" panose="05000000000000000000" pitchFamily="2" charset="2"/>
              <a:buNone/>
              <a:tabLst/>
              <a:defRPr sz="1200" b="0"/>
            </a:lvl3pPr>
            <a:lvl4pPr marL="489347" indent="0">
              <a:buFont typeface="Wingdings" panose="05000000000000000000" pitchFamily="2" charset="2"/>
              <a:buNone/>
              <a:defRPr sz="1050" b="0"/>
            </a:lvl4pPr>
            <a:lvl5pPr marL="640556" indent="0">
              <a:buFont typeface="Wingdings" panose="05000000000000000000" pitchFamily="2" charset="2"/>
              <a:buNone/>
              <a:tabLst/>
              <a:defRPr sz="105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73957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038954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4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">
          <a:xfrm>
            <a:off x="0" y="0"/>
            <a:ext cx="9144000" cy="990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152400" y="76200"/>
            <a:ext cx="8610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47800"/>
            <a:ext cx="83820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Rectangle 12"/>
          <p:cNvSpPr/>
          <p:nvPr/>
        </p:nvSpPr>
        <p:spPr bwMode="hidden">
          <a:xfrm>
            <a:off x="0" y="990600"/>
            <a:ext cx="9144000" cy="45719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hidden">
          <a:xfrm>
            <a:off x="0" y="6812280"/>
            <a:ext cx="9144000" cy="4572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hidden">
          <a:xfrm>
            <a:off x="9098281" y="990600"/>
            <a:ext cx="45719" cy="586740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 bwMode="hidden">
          <a:xfrm>
            <a:off x="0" y="990600"/>
            <a:ext cx="45719" cy="586740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8615362" y="6379369"/>
            <a:ext cx="353784" cy="328514"/>
            <a:chOff x="8615362" y="6379369"/>
            <a:chExt cx="353784" cy="328514"/>
          </a:xfrm>
        </p:grpSpPr>
        <p:pic>
          <p:nvPicPr>
            <p:cNvPr id="17" name="Picture 16" descr="CPT_Arrows_Trans.gif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658627" y="6397618"/>
              <a:ext cx="291352" cy="287450"/>
            </a:xfrm>
            <a:prstGeom prst="rect">
              <a:avLst/>
            </a:prstGeom>
            <a:ln w="38100" cap="sq">
              <a:noFill/>
              <a:prstDash val="solid"/>
              <a:miter lim="800000"/>
            </a:ln>
            <a:effectLst/>
            <a:scene3d>
              <a:camera prst="perspectiveFront"/>
              <a:lightRig rig="threePt" dir="t"/>
            </a:scene3d>
          </p:spPr>
        </p:pic>
        <p:sp>
          <p:nvSpPr>
            <p:cNvPr id="19" name="Rectangle 18"/>
            <p:cNvSpPr/>
            <p:nvPr userDrawn="1"/>
          </p:nvSpPr>
          <p:spPr bwMode="hidden">
            <a:xfrm>
              <a:off x="8615362" y="6379369"/>
              <a:ext cx="353784" cy="328514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8" r:id="rId4"/>
    <p:sldLayoutId id="2147483659" r:id="rId5"/>
    <p:sldLayoutId id="2147483664" r:id="rId6"/>
    <p:sldLayoutId id="2147483667" r:id="rId7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7663" indent="-347663" algn="l" defTabSz="914400" rtl="0" eaLnBrk="1" latinLnBrk="0" hangingPunct="1">
        <a:spcBef>
          <a:spcPct val="20000"/>
        </a:spcBef>
        <a:buClr>
          <a:schemeClr val="tx2"/>
        </a:buClr>
        <a:buSzPct val="100000"/>
        <a:buFont typeface="Wingdings" pitchFamily="2" charset="2"/>
        <a:buChar char="§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82625" indent="-334963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02235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b="1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3pPr>
      <a:lvl4pPr marL="682625" indent="0" algn="l" defTabSz="914400" rtl="0" eaLnBrk="1" latinLnBrk="0" hangingPunct="1">
        <a:spcBef>
          <a:spcPct val="20000"/>
        </a:spcBef>
        <a:buFontTx/>
        <a:buNone/>
        <a:defRPr sz="1800" b="1" kern="1200">
          <a:solidFill>
            <a:schemeClr val="accent1">
              <a:lumMod val="75000"/>
            </a:schemeClr>
          </a:solidFill>
          <a:latin typeface="Lucida Console" pitchFamily="49" charset="0"/>
          <a:ea typeface="+mn-ea"/>
          <a:cs typeface="+mn-cs"/>
        </a:defRPr>
      </a:lvl4pPr>
      <a:lvl5pPr marL="679450" indent="3175" algn="l" defTabSz="914400" rtl="0" eaLnBrk="1" latinLnBrk="0" hangingPunct="1">
        <a:spcBef>
          <a:spcPct val="20000"/>
        </a:spcBef>
        <a:buFontTx/>
        <a:buNone/>
        <a:defRPr sz="1600" b="1" i="0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hyperlink" Target="https://www.criticalpathtraining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FD831-950F-487C-82A5-C14AECDD66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" y="457200"/>
            <a:ext cx="8763000" cy="1295400"/>
          </a:xfrm>
        </p:spPr>
        <p:txBody>
          <a:bodyPr/>
          <a:lstStyle/>
          <a:p>
            <a:pPr algn="ctr"/>
            <a:r>
              <a:rPr lang="en-US" sz="3600" dirty="0"/>
              <a:t>Using App-only Authentication</a:t>
            </a:r>
            <a:br>
              <a:rPr lang="en-US" sz="3600" dirty="0"/>
            </a:br>
            <a:r>
              <a:rPr lang="en-US" sz="3600" dirty="0"/>
              <a:t>with Power BI Embedding</a:t>
            </a:r>
          </a:p>
        </p:txBody>
      </p:sp>
    </p:spTree>
    <p:extLst>
      <p:ext uri="{BB962C8B-B14F-4D97-AF65-F5344CB8AC3E}">
        <p14:creationId xmlns:p14="http://schemas.microsoft.com/office/powerpoint/2010/main" val="823018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Application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Azure AD Application Types</a:t>
            </a:r>
          </a:p>
          <a:p>
            <a:pPr lvl="1"/>
            <a:r>
              <a:rPr lang="en-US" sz="2000" dirty="0"/>
              <a:t>Native clients</a:t>
            </a:r>
          </a:p>
          <a:p>
            <a:pPr lvl="1"/>
            <a:r>
              <a:rPr lang="en-US" sz="2000" dirty="0"/>
              <a:t>Web app / API client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225E12-A523-4CC5-A16B-9158C3E1BB6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819400"/>
            <a:ext cx="7670966" cy="3124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7209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4834E-8B45-4BB8-B4E6-814863ED3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New Azure AD Application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CAD615-5686-4DA5-83F4-58150106AA9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4000"/>
            <a:ext cx="7056673" cy="251460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00353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296DD-4F9F-44D0-8EBC-A79E30DB0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the App Secret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867807-D23E-4284-B334-29AB19FEBB1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784" y="1692676"/>
            <a:ext cx="7377697" cy="32004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7E52A81-E7BE-42A1-B3B2-2B9E7431BBB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25" y="1672331"/>
            <a:ext cx="8127266" cy="319818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676B10-3FB3-46AB-805D-BADB7E7302F2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46" y="1661974"/>
            <a:ext cx="8395308" cy="35814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53333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4AF0A-B3CF-4044-8657-0D6D725C0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07B3B-15BD-445D-B279-61CF24DA8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Intro to App-only Authentication in Power BI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Understanding Azure AD Service Principals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Configuring App-only Authentication Support</a:t>
            </a:r>
          </a:p>
          <a:p>
            <a:r>
              <a:rPr lang="en-US" dirty="0"/>
              <a:t>Developing with App-only Authentication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4001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0C190-CAF7-439A-A5D9-0D5970338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APIs versus Admin 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6E292-22F1-4E63-B283-59981D59F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Power BI User APIs </a:t>
            </a:r>
            <a:r>
              <a:rPr lang="en-US" sz="1600" dirty="0"/>
              <a:t>(e.g. </a:t>
            </a:r>
            <a:r>
              <a:rPr lang="en-US" sz="1600" b="1" dirty="0" err="1">
                <a:solidFill>
                  <a:schemeClr val="accent3">
                    <a:lumMod val="50000"/>
                  </a:schemeClr>
                </a:solidFill>
                <a:latin typeface="Lucida Console" panose="020B0609040504020204" pitchFamily="49" charset="0"/>
              </a:rPr>
              <a:t>GetGroupsAsync</a:t>
            </a:r>
            <a:r>
              <a:rPr lang="en-US" sz="1600" dirty="0"/>
              <a:t>)</a:t>
            </a:r>
          </a:p>
          <a:p>
            <a:pPr lvl="1"/>
            <a:r>
              <a:rPr lang="en-US" sz="2000" dirty="0"/>
              <a:t>provides users with access to personal workspace</a:t>
            </a:r>
          </a:p>
          <a:p>
            <a:pPr lvl="1"/>
            <a:r>
              <a:rPr lang="en-US" sz="2000" dirty="0"/>
              <a:t>provides users with access to app workspaces</a:t>
            </a:r>
          </a:p>
          <a:p>
            <a:pPr lvl="1"/>
            <a:r>
              <a:rPr lang="en-US" sz="2000" dirty="0"/>
              <a:t>provides service principal (SP) with access to app workspaces</a:t>
            </a:r>
          </a:p>
          <a:p>
            <a:pPr lvl="1"/>
            <a:endParaRPr lang="en-US" sz="2000" dirty="0"/>
          </a:p>
          <a:p>
            <a:r>
              <a:rPr lang="en-US" sz="2400" dirty="0"/>
              <a:t>Power BI Admin APIs </a:t>
            </a:r>
            <a:r>
              <a:rPr lang="en-US" sz="1600" dirty="0"/>
              <a:t>(e.g. </a:t>
            </a:r>
            <a:r>
              <a:rPr lang="en-US" sz="1600" b="1" dirty="0" err="1">
                <a:solidFill>
                  <a:schemeClr val="accent3">
                    <a:lumMod val="50000"/>
                  </a:schemeClr>
                </a:solidFill>
                <a:latin typeface="Lucida Console" panose="020B0609040504020204" pitchFamily="49" charset="0"/>
              </a:rPr>
              <a:t>GetGroupsAsAdminAsync</a:t>
            </a:r>
            <a:r>
              <a:rPr lang="en-US" sz="1600" dirty="0"/>
              <a:t>)</a:t>
            </a:r>
          </a:p>
          <a:p>
            <a:pPr lvl="1"/>
            <a:r>
              <a:rPr lang="en-US" sz="2000" dirty="0"/>
              <a:t>provides users with tenant-level access to all workspaces</a:t>
            </a:r>
          </a:p>
          <a:p>
            <a:pPr lvl="1"/>
            <a:r>
              <a:rPr lang="en-US" sz="2000" dirty="0"/>
              <a:t>does not currently support app-only authentication</a:t>
            </a:r>
          </a:p>
        </p:txBody>
      </p:sp>
    </p:spTree>
    <p:extLst>
      <p:ext uri="{BB962C8B-B14F-4D97-AF65-F5344CB8AC3E}">
        <p14:creationId xmlns:p14="http://schemas.microsoft.com/office/powerpoint/2010/main" val="1007158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C142F24-3F5A-4F4C-9BEA-6A5D17E21CE1}"/>
              </a:ext>
            </a:extLst>
          </p:cNvPr>
          <p:cNvSpPr/>
          <p:nvPr/>
        </p:nvSpPr>
        <p:spPr>
          <a:xfrm>
            <a:off x="4343400" y="4267200"/>
            <a:ext cx="2541362" cy="2286000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rgbClr val="9F002D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These serviced principals now have access to the User APIs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22D8925-2467-4093-8971-660FEA998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Tenant Setup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42CD983-3F89-410F-8EC8-EDB904D2E3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000" t="7076"/>
          <a:stretch/>
        </p:blipFill>
        <p:spPr>
          <a:xfrm>
            <a:off x="507071" y="1193582"/>
            <a:ext cx="4064929" cy="256664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6816DE83-8F39-4E45-BA80-1F09F34DF1DB}"/>
              </a:ext>
            </a:extLst>
          </p:cNvPr>
          <p:cNvGrpSpPr/>
          <p:nvPr/>
        </p:nvGrpSpPr>
        <p:grpSpPr>
          <a:xfrm>
            <a:off x="507071" y="4267200"/>
            <a:ext cx="3044828" cy="1879093"/>
            <a:chOff x="507071" y="4267200"/>
            <a:chExt cx="3044828" cy="187909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67CD4B7-7960-4817-B9C7-9ED75CBA76CC}"/>
                </a:ext>
              </a:extLst>
            </p:cNvPr>
            <p:cNvSpPr/>
            <p:nvPr/>
          </p:nvSpPr>
          <p:spPr>
            <a:xfrm>
              <a:off x="507071" y="4267200"/>
              <a:ext cx="3044828" cy="187909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Your Power BI Tenant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BB818E4-7E97-444F-B43F-DD0BB693B5C5}"/>
                </a:ext>
              </a:extLst>
            </p:cNvPr>
            <p:cNvSpPr/>
            <p:nvPr/>
          </p:nvSpPr>
          <p:spPr>
            <a:xfrm>
              <a:off x="783873" y="4723169"/>
              <a:ext cx="2491223" cy="1284723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/>
                <a:t>Power BI Enabled</a:t>
              </a:r>
            </a:p>
            <a:p>
              <a:pPr algn="ctr"/>
              <a:r>
                <a:rPr lang="en-US" sz="1400" dirty="0"/>
                <a:t>Service Principals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81124E7-5215-4826-BA7B-C0A51FF1AC21}"/>
                </a:ext>
              </a:extLst>
            </p:cNvPr>
            <p:cNvSpPr/>
            <p:nvPr/>
          </p:nvSpPr>
          <p:spPr>
            <a:xfrm>
              <a:off x="918485" y="5315885"/>
              <a:ext cx="2223216" cy="48440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Security Group</a:t>
              </a:r>
            </a:p>
            <a:p>
              <a:pPr algn="ctr"/>
              <a:r>
                <a:rPr lang="en-US" sz="900" b="1" dirty="0">
                  <a:solidFill>
                    <a:schemeClr val="tx1"/>
                  </a:solidFill>
                  <a:latin typeface="Lucida Console" panose="020B0609040504020204" pitchFamily="49" charset="0"/>
                </a:rPr>
                <a:t>Power BI Apps</a:t>
              </a:r>
              <a:endParaRPr lang="en-US" sz="1100" b="1" dirty="0">
                <a:solidFill>
                  <a:schemeClr val="tx1"/>
                </a:solidFill>
                <a:latin typeface="Lucida Console" panose="020B0609040504020204" pitchFamily="49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AB31C6C-34A9-4574-AA7E-F3BF56797826}"/>
              </a:ext>
            </a:extLst>
          </p:cNvPr>
          <p:cNvGrpSpPr/>
          <p:nvPr/>
        </p:nvGrpSpPr>
        <p:grpSpPr>
          <a:xfrm>
            <a:off x="3141701" y="4851123"/>
            <a:ext cx="3463327" cy="1413926"/>
            <a:chOff x="3141701" y="4851123"/>
            <a:chExt cx="3463327" cy="1413926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32AA231-5788-4429-8299-32E017720702}"/>
                </a:ext>
              </a:extLst>
            </p:cNvPr>
            <p:cNvSpPr/>
            <p:nvPr/>
          </p:nvSpPr>
          <p:spPr>
            <a:xfrm>
              <a:off x="4648200" y="5349291"/>
              <a:ext cx="1943482" cy="41759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Service Principal</a:t>
              </a:r>
            </a:p>
            <a:p>
              <a:pPr algn="ctr"/>
              <a:r>
                <a:rPr lang="en-US" sz="900" b="1" dirty="0">
                  <a:solidFill>
                    <a:schemeClr val="tx1"/>
                  </a:solidFill>
                  <a:latin typeface="Lucida Console" panose="020B0609040504020204" pitchFamily="49" charset="0"/>
                </a:rPr>
                <a:t>Application 2</a:t>
              </a:r>
              <a:endParaRPr lang="en-US" sz="1100" b="1" dirty="0">
                <a:solidFill>
                  <a:schemeClr val="tx1"/>
                </a:solidFill>
                <a:latin typeface="Lucida Console" panose="020B0609040504020204" pitchFamily="49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D25BFD1-6323-4635-9C46-2F47B2468BAD}"/>
                </a:ext>
              </a:extLst>
            </p:cNvPr>
            <p:cNvSpPr/>
            <p:nvPr/>
          </p:nvSpPr>
          <p:spPr>
            <a:xfrm>
              <a:off x="4661546" y="4851123"/>
              <a:ext cx="1943482" cy="41759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Service Principal</a:t>
              </a:r>
            </a:p>
            <a:p>
              <a:pPr algn="ctr"/>
              <a:r>
                <a:rPr lang="en-US" sz="900" b="1" dirty="0">
                  <a:solidFill>
                    <a:schemeClr val="tx1"/>
                  </a:solidFill>
                  <a:latin typeface="Lucida Console" panose="020B0609040504020204" pitchFamily="49" charset="0"/>
                </a:rPr>
                <a:t>Application 1</a:t>
              </a:r>
              <a:endParaRPr lang="en-US" sz="1100" b="1" dirty="0">
                <a:solidFill>
                  <a:schemeClr val="tx1"/>
                </a:solidFill>
                <a:latin typeface="Lucida Console" panose="020B0609040504020204" pitchFamily="49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88CEDD8-2DB7-4E2E-B769-40F08DCB9C54}"/>
                </a:ext>
              </a:extLst>
            </p:cNvPr>
            <p:cNvSpPr/>
            <p:nvPr/>
          </p:nvSpPr>
          <p:spPr>
            <a:xfrm>
              <a:off x="4661546" y="5847459"/>
              <a:ext cx="1943482" cy="41759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Service Principal</a:t>
              </a:r>
            </a:p>
            <a:p>
              <a:pPr algn="ctr"/>
              <a:r>
                <a:rPr lang="en-US" sz="900" b="1" dirty="0">
                  <a:solidFill>
                    <a:schemeClr val="tx1"/>
                  </a:solidFill>
                  <a:latin typeface="Lucida Console" panose="020B0609040504020204" pitchFamily="49" charset="0"/>
                </a:rPr>
                <a:t>Application 3</a:t>
              </a:r>
              <a:endParaRPr lang="en-US" sz="1100" b="1" dirty="0">
                <a:solidFill>
                  <a:schemeClr val="tx1"/>
                </a:solidFill>
                <a:latin typeface="Lucida Console" panose="020B0609040504020204" pitchFamily="49" charset="0"/>
              </a:endParaRP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ACA286EB-ACFB-432E-9DEE-B76AB1776188}"/>
                </a:ext>
              </a:extLst>
            </p:cNvPr>
            <p:cNvCxnSpPr>
              <a:cxnSpLocks/>
              <a:endCxn id="20" idx="1"/>
            </p:cNvCxnSpPr>
            <p:nvPr/>
          </p:nvCxnSpPr>
          <p:spPr>
            <a:xfrm flipV="1">
              <a:off x="3166302" y="5059918"/>
              <a:ext cx="1495244" cy="4981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BB4CADA-F307-45E8-90A8-B773EB58204F}"/>
                </a:ext>
              </a:extLst>
            </p:cNvPr>
            <p:cNvCxnSpPr>
              <a:cxnSpLocks/>
              <a:stCxn id="6" idx="3"/>
              <a:endCxn id="19" idx="1"/>
            </p:cNvCxnSpPr>
            <p:nvPr/>
          </p:nvCxnSpPr>
          <p:spPr>
            <a:xfrm flipV="1">
              <a:off x="3141701" y="5558086"/>
              <a:ext cx="1506499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E121E74-CACE-4783-8680-D82EA022B106}"/>
                </a:ext>
              </a:extLst>
            </p:cNvPr>
            <p:cNvCxnSpPr>
              <a:cxnSpLocks/>
              <a:stCxn id="6" idx="3"/>
              <a:endCxn id="21" idx="1"/>
            </p:cNvCxnSpPr>
            <p:nvPr/>
          </p:nvCxnSpPr>
          <p:spPr>
            <a:xfrm>
              <a:off x="3141701" y="5558088"/>
              <a:ext cx="1519845" cy="4981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Arrow: Right 8">
            <a:extLst>
              <a:ext uri="{FF2B5EF4-FFF2-40B4-BE49-F238E27FC236}">
                <a16:creationId xmlns:a16="http://schemas.microsoft.com/office/drawing/2014/main" id="{46718F0E-58CC-47B7-83C7-9539EB8AA851}"/>
              </a:ext>
            </a:extLst>
          </p:cNvPr>
          <p:cNvSpPr/>
          <p:nvPr/>
        </p:nvSpPr>
        <p:spPr>
          <a:xfrm>
            <a:off x="1612950" y="2463306"/>
            <a:ext cx="304800" cy="228600"/>
          </a:xfrm>
          <a:prstGeom prst="rightArrow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CA8F223A-237E-4414-9E2C-658B6064AF73}"/>
              </a:ext>
            </a:extLst>
          </p:cNvPr>
          <p:cNvSpPr/>
          <p:nvPr/>
        </p:nvSpPr>
        <p:spPr>
          <a:xfrm>
            <a:off x="1622737" y="3303603"/>
            <a:ext cx="304800" cy="228600"/>
          </a:xfrm>
          <a:prstGeom prst="rightArrow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487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9" grpId="0" animBg="1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4AF0A-B3CF-4044-8657-0D6D725C0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07B3B-15BD-445D-B279-61CF24DA8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Intro to App-only Authentication in Power BI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Understanding Azure AD Service Principals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Configuring App-only Authentication Support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Developing with App-only Authentication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9801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Authentication Flows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1295400"/>
            <a:ext cx="8382000" cy="51816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000" b="1" dirty="0"/>
              <a:t>User Password Credential Flow</a:t>
            </a:r>
            <a:r>
              <a:rPr lang="en-US" sz="1400" dirty="0"/>
              <a:t> </a:t>
            </a:r>
            <a:r>
              <a:rPr lang="en-US" sz="1400" i="1" dirty="0">
                <a:solidFill>
                  <a:srgbClr val="C00000"/>
                </a:solidFill>
              </a:rPr>
              <a:t>(public client)</a:t>
            </a:r>
          </a:p>
          <a:p>
            <a:pPr lvl="1">
              <a:defRPr/>
            </a:pPr>
            <a:r>
              <a:rPr lang="en-US" sz="1800" dirty="0"/>
              <a:t>Requires registering Azure AD application as native app</a:t>
            </a:r>
          </a:p>
          <a:p>
            <a:pPr lvl="1">
              <a:defRPr/>
            </a:pPr>
            <a:r>
              <a:rPr lang="en-US" sz="1800" dirty="0"/>
              <a:t>Requires passing user name and password across network</a:t>
            </a:r>
            <a:endParaRPr lang="en-US" sz="2000" dirty="0"/>
          </a:p>
          <a:p>
            <a:pPr>
              <a:lnSpc>
                <a:spcPct val="150000"/>
              </a:lnSpc>
              <a:defRPr/>
            </a:pPr>
            <a:r>
              <a:rPr lang="en-US" sz="2000" b="1" dirty="0"/>
              <a:t>Implicit Flow</a:t>
            </a:r>
            <a:r>
              <a:rPr lang="en-US" sz="1600" dirty="0"/>
              <a:t> </a:t>
            </a:r>
            <a:r>
              <a:rPr lang="en-US" sz="1600" i="1" dirty="0">
                <a:solidFill>
                  <a:srgbClr val="C00000"/>
                </a:solidFill>
              </a:rPr>
              <a:t>(public client)</a:t>
            </a:r>
            <a:endParaRPr lang="en-US" sz="1600" dirty="0"/>
          </a:p>
          <a:p>
            <a:pPr lvl="1">
              <a:defRPr/>
            </a:pPr>
            <a:r>
              <a:rPr lang="en-US" sz="1800" dirty="0"/>
              <a:t>Used in SPAs built with JavaScript and AngularJS</a:t>
            </a:r>
          </a:p>
          <a:p>
            <a:pPr>
              <a:lnSpc>
                <a:spcPct val="150000"/>
              </a:lnSpc>
              <a:defRPr/>
            </a:pPr>
            <a:r>
              <a:rPr lang="en-US" sz="2000" b="1" dirty="0"/>
              <a:t>Authorization Code Flow</a:t>
            </a:r>
            <a:r>
              <a:rPr lang="en-US" sz="1600" dirty="0"/>
              <a:t> </a:t>
            </a:r>
            <a:r>
              <a:rPr lang="en-US" sz="1600" i="1" dirty="0">
                <a:solidFill>
                  <a:srgbClr val="C00000"/>
                </a:solidFill>
              </a:rPr>
              <a:t>(confidential client)</a:t>
            </a:r>
            <a:endParaRPr lang="en-US" sz="1600" dirty="0"/>
          </a:p>
          <a:p>
            <a:pPr lvl="1">
              <a:defRPr/>
            </a:pPr>
            <a:r>
              <a:rPr lang="en-US" sz="1800" dirty="0"/>
              <a:t>Client first obtains authorization code for user</a:t>
            </a:r>
          </a:p>
          <a:p>
            <a:pPr lvl="1">
              <a:defRPr/>
            </a:pPr>
            <a:r>
              <a:rPr lang="en-US" sz="1800" dirty="0"/>
              <a:t>Access token acquired in server-to-server call</a:t>
            </a:r>
          </a:p>
          <a:p>
            <a:pPr>
              <a:lnSpc>
                <a:spcPct val="150000"/>
              </a:lnSpc>
              <a:defRPr/>
            </a:pPr>
            <a:r>
              <a:rPr lang="en-US" sz="2000" b="1" dirty="0"/>
              <a:t>Client Credential Flow</a:t>
            </a:r>
            <a:r>
              <a:rPr lang="en-US" sz="1600" dirty="0"/>
              <a:t> </a:t>
            </a:r>
            <a:r>
              <a:rPr lang="en-US" sz="1600" i="1" dirty="0">
                <a:solidFill>
                  <a:srgbClr val="C00000"/>
                </a:solidFill>
              </a:rPr>
              <a:t>(confidential client)</a:t>
            </a:r>
            <a:endParaRPr lang="en-US" sz="2000" dirty="0"/>
          </a:p>
          <a:p>
            <a:pPr lvl="1">
              <a:defRPr/>
            </a:pPr>
            <a:r>
              <a:rPr lang="en-US" sz="1800" dirty="0"/>
              <a:t>Used to obtain app-only access token</a:t>
            </a:r>
          </a:p>
          <a:p>
            <a:pPr lvl="1">
              <a:defRPr/>
            </a:pPr>
            <a:r>
              <a:rPr lang="en-US" sz="1800" dirty="0"/>
              <a:t>Authentication based on app secret or app certificate</a:t>
            </a:r>
          </a:p>
          <a:p>
            <a:pPr lvl="1">
              <a:defRPr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96556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3F5E6-60F6-4EB8-94D9-974092F13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App-Only Access Token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4F3BE-063F-4ABE-81C2-F6C2B7742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Token contains service principal ID and roles</a:t>
            </a:r>
          </a:p>
          <a:p>
            <a:pPr lvl="1"/>
            <a:r>
              <a:rPr lang="en-US" dirty="0"/>
              <a:t>Subject is Object OID of service principal</a:t>
            </a:r>
          </a:p>
          <a:p>
            <a:pPr lvl="1"/>
            <a:r>
              <a:rPr lang="en-US" dirty="0"/>
              <a:t>App roles are for application permissions</a:t>
            </a:r>
          </a:p>
          <a:p>
            <a:pPr lvl="1"/>
            <a:endParaRPr lang="en-US" dirty="0"/>
          </a:p>
          <a:p>
            <a:pPr lvl="1"/>
            <a:r>
              <a:rPr lang="en-US" dirty="0">
                <a:solidFill>
                  <a:srgbClr val="9F002D"/>
                </a:solidFill>
              </a:rPr>
              <a:t>App roles not supported in Power BI Service API</a:t>
            </a:r>
          </a:p>
        </p:txBody>
      </p:sp>
    </p:spTree>
    <p:extLst>
      <p:ext uri="{BB962C8B-B14F-4D97-AF65-F5344CB8AC3E}">
        <p14:creationId xmlns:p14="http://schemas.microsoft.com/office/powerpoint/2010/main" val="40427755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3A6C4-6F40-424E-AE18-DE816441F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App-only Access with PBI Service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9A533-9E23-4621-9022-DD8F0DBBF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Service Principal added to workspace as admin</a:t>
            </a:r>
          </a:p>
          <a:p>
            <a:pPr lvl="1"/>
            <a:r>
              <a:rPr lang="en-US" dirty="0"/>
              <a:t>Only works with v2 app workspaces</a:t>
            </a:r>
          </a:p>
          <a:p>
            <a:pPr lvl="1"/>
            <a:r>
              <a:rPr lang="en-US" dirty="0"/>
              <a:t>Provides full workspace access to service principal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AB79D2-744E-4255-B90C-3E4C7C202983}"/>
              </a:ext>
            </a:extLst>
          </p:cNvPr>
          <p:cNvSpPr/>
          <p:nvPr/>
        </p:nvSpPr>
        <p:spPr>
          <a:xfrm>
            <a:off x="1676401" y="5029200"/>
            <a:ext cx="2209800" cy="1295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App Workspace 2</a:t>
            </a:r>
            <a:endParaRPr lang="en-US" sz="1600" b="1" dirty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BF901D4-6E88-4B4D-A131-3F6491550329}"/>
              </a:ext>
            </a:extLst>
          </p:cNvPr>
          <p:cNvSpPr/>
          <p:nvPr/>
        </p:nvSpPr>
        <p:spPr>
          <a:xfrm>
            <a:off x="1828800" y="5410200"/>
            <a:ext cx="1905000" cy="781606"/>
          </a:xfrm>
          <a:prstGeom prst="round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/>
              <a:t>Admins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User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App 1 Service Principal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App 2 Service Principal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F1AE2FB-2E9E-4011-8410-94B1E2FBE7B1}"/>
              </a:ext>
            </a:extLst>
          </p:cNvPr>
          <p:cNvSpPr/>
          <p:nvPr/>
        </p:nvSpPr>
        <p:spPr>
          <a:xfrm>
            <a:off x="1676401" y="3581401"/>
            <a:ext cx="2209800" cy="1295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App Workspace 1</a:t>
            </a:r>
            <a:endParaRPr lang="en-US" sz="1600" b="1" dirty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E00C4C8-9381-4217-935B-43C5AC931149}"/>
              </a:ext>
            </a:extLst>
          </p:cNvPr>
          <p:cNvSpPr/>
          <p:nvPr/>
        </p:nvSpPr>
        <p:spPr>
          <a:xfrm>
            <a:off x="1828800" y="3962401"/>
            <a:ext cx="1905000" cy="781606"/>
          </a:xfrm>
          <a:prstGeom prst="round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/>
              <a:t>Admins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User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User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App 1 Service Principal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2C02339-DAC6-4D4E-8FF6-480D7EE2CD0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1" y="3429000"/>
            <a:ext cx="3108325" cy="300609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65695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4AF0A-B3CF-4044-8657-0D6D725C0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07B3B-15BD-445D-B279-61CF24DA8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 to App-only Authentication in Power BI</a:t>
            </a:r>
          </a:p>
          <a:p>
            <a:r>
              <a:rPr lang="en-US" dirty="0"/>
              <a:t>Understanding Azure AD Service Principals</a:t>
            </a:r>
          </a:p>
          <a:p>
            <a:r>
              <a:rPr lang="en-US" dirty="0"/>
              <a:t>Configuring App-only Authentication Support</a:t>
            </a:r>
          </a:p>
          <a:p>
            <a:r>
              <a:rPr lang="en-US" dirty="0"/>
              <a:t>Developing with App-only Authentication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7205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C5EC3-5E5E-4E31-81A8-320F4D12F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You Do with an App-only Token?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40882-8C05-40C0-93C9-0CEEC23A1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Common operations possible through User APIs</a:t>
            </a:r>
          </a:p>
          <a:p>
            <a:pPr lvl="1"/>
            <a:r>
              <a:rPr lang="en-US" dirty="0"/>
              <a:t>Create new app workspaces</a:t>
            </a:r>
          </a:p>
          <a:p>
            <a:pPr lvl="1"/>
            <a:r>
              <a:rPr lang="en-US" dirty="0"/>
              <a:t>Clone content between app workspaces</a:t>
            </a:r>
          </a:p>
          <a:p>
            <a:pPr lvl="1"/>
            <a:r>
              <a:rPr lang="en-US" dirty="0"/>
              <a:t>Enumerate thru list of datasets, reports &amp; dashboards</a:t>
            </a:r>
          </a:p>
          <a:p>
            <a:pPr lvl="1"/>
            <a:r>
              <a:rPr lang="en-US" dirty="0"/>
              <a:t>Retrieve embedding data for reports and dashboards</a:t>
            </a:r>
          </a:p>
          <a:p>
            <a:pPr lvl="1"/>
            <a:r>
              <a:rPr lang="en-US" dirty="0"/>
              <a:t>Generate embed tokens for App-Owns-Data model</a:t>
            </a:r>
          </a:p>
          <a:p>
            <a:pPr lvl="1"/>
            <a:r>
              <a:rPr lang="en-US" dirty="0"/>
              <a:t>Upload PBIX files to create datasets and reports</a:t>
            </a:r>
          </a:p>
          <a:p>
            <a:pPr lvl="1"/>
            <a:r>
              <a:rPr lang="en-US" dirty="0"/>
              <a:t>Update connection strings and dataset credentials</a:t>
            </a:r>
          </a:p>
          <a:p>
            <a:pPr lvl="1"/>
            <a:r>
              <a:rPr lang="en-US" dirty="0"/>
              <a:t>Create/populate streaming datasets and push datasets</a:t>
            </a:r>
          </a:p>
        </p:txBody>
      </p:sp>
    </p:spTree>
    <p:extLst>
      <p:ext uri="{BB962C8B-B14F-4D97-AF65-F5344CB8AC3E}">
        <p14:creationId xmlns:p14="http://schemas.microsoft.com/office/powerpoint/2010/main" val="1534304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5A1A0-3B74-44D9-B1F7-459694604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You Learn Today?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526BA-894A-4BCD-A980-1749B0512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App-only auth support now in preview for Power BI APIs</a:t>
            </a:r>
          </a:p>
          <a:p>
            <a:pPr lvl="1"/>
            <a:r>
              <a:rPr lang="en-US" sz="2000" dirty="0"/>
              <a:t>Application acquires app-only access token using client credentials</a:t>
            </a:r>
          </a:p>
          <a:p>
            <a:pPr lvl="1"/>
            <a:r>
              <a:rPr lang="en-US" sz="2000" dirty="0"/>
              <a:t>Application takes on the identity of service principal</a:t>
            </a:r>
          </a:p>
          <a:p>
            <a:pPr lvl="1"/>
            <a:r>
              <a:rPr lang="en-US" sz="2000" dirty="0"/>
              <a:t>Access to Power BI resources based on workspace membership</a:t>
            </a:r>
          </a:p>
          <a:p>
            <a:pPr lvl="1"/>
            <a:r>
              <a:rPr lang="en-US" sz="2000" dirty="0"/>
              <a:t>Access to Power BI resources not based on AAD permissions</a:t>
            </a:r>
          </a:p>
          <a:p>
            <a:pPr lvl="1"/>
            <a:r>
              <a:rPr lang="en-US" sz="2000" dirty="0"/>
              <a:t>App-only token provides access to User APIs but not Admin APIs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40245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67C23-D914-446F-9D5E-5A91D9762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to 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E435E-1545-4818-AEA1-67BFE979E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Why app-only authentication support important?</a:t>
            </a:r>
          </a:p>
          <a:p>
            <a:pPr lvl="1"/>
            <a:r>
              <a:rPr lang="en-US" sz="2000" dirty="0"/>
              <a:t>Eliminates need to create/license master user account</a:t>
            </a:r>
          </a:p>
          <a:p>
            <a:pPr lvl="1"/>
            <a:r>
              <a:rPr lang="en-US" sz="2000" dirty="0"/>
              <a:t>Eliminates need for using User Password Credential flow</a:t>
            </a:r>
          </a:p>
          <a:p>
            <a:pPr lvl="1"/>
            <a:r>
              <a:rPr lang="en-US" sz="2000" dirty="0"/>
              <a:t>Eliminates need to authenticate app with user-based identity</a:t>
            </a:r>
          </a:p>
          <a:p>
            <a:pPr lvl="1"/>
            <a:endParaRPr lang="en-US" sz="2000" dirty="0"/>
          </a:p>
          <a:p>
            <a:r>
              <a:rPr lang="en-US" sz="2400" dirty="0"/>
              <a:t>Recommendations for Developers using App-Owns-Data</a:t>
            </a:r>
          </a:p>
          <a:p>
            <a:pPr lvl="1"/>
            <a:r>
              <a:rPr lang="en-US" sz="2000" dirty="0"/>
              <a:t>Migrate from Master User to App-only auth as soon as possible</a:t>
            </a:r>
          </a:p>
          <a:p>
            <a:pPr lvl="1"/>
            <a:r>
              <a:rPr lang="en-US" sz="2000" dirty="0"/>
              <a:t>Authenticate with App Secret while in development phase</a:t>
            </a:r>
          </a:p>
          <a:p>
            <a:pPr lvl="1"/>
            <a:r>
              <a:rPr lang="en-US" sz="2000" dirty="0"/>
              <a:t>Authenticate with App Certificate when moving to production</a:t>
            </a:r>
          </a:p>
          <a:p>
            <a:pPr lvl="1"/>
            <a:r>
              <a:rPr lang="en-US" sz="2000" dirty="0"/>
              <a:t>Keep your secrets secret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39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4AF0A-B3CF-4044-8657-0D6D725C0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07B3B-15BD-445D-B279-61CF24DA8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Intro to App-only Authentication in Power BI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Understanding Azure AD Service Principals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Configuring App-only Authentication Support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Developing with App-only Authentication</a:t>
            </a:r>
          </a:p>
        </p:txBody>
      </p:sp>
    </p:spTree>
    <p:extLst>
      <p:ext uri="{BB962C8B-B14F-4D97-AF65-F5344CB8AC3E}">
        <p14:creationId xmlns:p14="http://schemas.microsoft.com/office/powerpoint/2010/main" val="30622805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87992-8720-41A7-B250-427767EA4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 Through Critical Path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F5E68-502C-4366-9EDC-C7E6E4456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600200"/>
            <a:ext cx="8382000" cy="5029200"/>
          </a:xfrm>
        </p:spPr>
        <p:txBody>
          <a:bodyPr>
            <a:normAutofit/>
          </a:bodyPr>
          <a:lstStyle/>
          <a:p>
            <a:r>
              <a:rPr lang="en-US" sz="2400" dirty="0"/>
              <a:t>Hands-on Training Classes</a:t>
            </a:r>
          </a:p>
          <a:p>
            <a:pPr lvl="1"/>
            <a:r>
              <a:rPr lang="en-US" sz="2000" dirty="0"/>
              <a:t>Developing with Power Embedding Workshops</a:t>
            </a:r>
          </a:p>
          <a:p>
            <a:pPr lvl="1"/>
            <a:r>
              <a:rPr lang="en-US" sz="2000" dirty="0"/>
              <a:t>Power BI Developer Bootcamp (4 days)</a:t>
            </a:r>
          </a:p>
          <a:p>
            <a:pPr lvl="1"/>
            <a:r>
              <a:rPr lang="en-US" sz="2000" dirty="0"/>
              <a:t>Power BI Certification Bootcamp (3 days)</a:t>
            </a:r>
          </a:p>
          <a:p>
            <a:endParaRPr lang="en-US" sz="2400" dirty="0"/>
          </a:p>
          <a:p>
            <a:r>
              <a:rPr lang="en-US" sz="2400" dirty="0"/>
              <a:t>Mentoring and Consulting Services</a:t>
            </a:r>
          </a:p>
          <a:p>
            <a:pPr lvl="1"/>
            <a:r>
              <a:rPr lang="en-US" sz="2000" dirty="0"/>
              <a:t>Assistance with Power BI embedding development</a:t>
            </a:r>
          </a:p>
          <a:p>
            <a:pPr lvl="1"/>
            <a:r>
              <a:rPr lang="en-US" sz="2000" dirty="0"/>
              <a:t>Assistance with custom visual development for Power BI</a:t>
            </a:r>
          </a:p>
          <a:p>
            <a:pPr lvl="1"/>
            <a:r>
              <a:rPr lang="en-US" sz="2000" dirty="0"/>
              <a:t>Assistance getting started with </a:t>
            </a:r>
            <a:r>
              <a:rPr lang="en-US" sz="2000"/>
              <a:t>development of POC </a:t>
            </a:r>
            <a:r>
              <a:rPr lang="en-US" sz="2000" dirty="0"/>
              <a:t>application</a:t>
            </a:r>
          </a:p>
          <a:p>
            <a:pPr lvl="1"/>
            <a:endParaRPr lang="en-US" sz="2000" dirty="0"/>
          </a:p>
          <a:p>
            <a:r>
              <a:rPr lang="en-US" sz="2400" dirty="0"/>
              <a:t>More info at </a:t>
            </a:r>
            <a:r>
              <a:rPr lang="en-US" sz="2400" dirty="0">
                <a:hlinkClick r:id="rId2"/>
              </a:rPr>
              <a:t>https://www.criticalpathtraining.com/</a:t>
            </a:r>
            <a:r>
              <a:rPr lang="en-US" sz="2400" dirty="0"/>
              <a:t> </a:t>
            </a:r>
          </a:p>
        </p:txBody>
      </p:sp>
      <p:pic>
        <p:nvPicPr>
          <p:cNvPr id="1026" name="Picture 2" descr="Power BI Training by Microsoft MVPs">
            <a:extLst>
              <a:ext uri="{FF2B5EF4-FFF2-40B4-BE49-F238E27FC236}">
                <a16:creationId xmlns:a16="http://schemas.microsoft.com/office/drawing/2014/main" id="{9B0B28DC-A6DD-4691-96D4-22A6E6EBD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035" y="1098774"/>
            <a:ext cx="3224149" cy="1034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4925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First Party Embedding vs Third Party Embedding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type="body" sz="quarter" idx="10"/>
          </p:nvPr>
        </p:nvSpPr>
        <p:spPr>
          <a:xfrm>
            <a:off x="304800" y="1371601"/>
            <a:ext cx="4042410" cy="2123658"/>
          </a:xfrm>
        </p:spPr>
        <p:txBody>
          <a:bodyPr/>
          <a:lstStyle/>
          <a:p>
            <a:r>
              <a:rPr lang="en-US" sz="2400" b="1" dirty="0">
                <a:solidFill>
                  <a:schemeClr val="accent3">
                    <a:lumMod val="50000"/>
                  </a:schemeClr>
                </a:solidFill>
              </a:rPr>
              <a:t>First Party Embedding</a:t>
            </a:r>
          </a:p>
          <a:p>
            <a:pPr marL="448866" lvl="1" indent="-257175">
              <a:buFont typeface="Arial" panose="020B0604020202020204" pitchFamily="34" charset="0"/>
              <a:buChar char="•"/>
            </a:pPr>
            <a:r>
              <a:rPr lang="en-US" dirty="0"/>
              <a:t>Known as 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User-Owns-Data</a:t>
            </a:r>
            <a:r>
              <a:rPr lang="en-US" dirty="0"/>
              <a:t> Model</a:t>
            </a:r>
          </a:p>
          <a:p>
            <a:pPr marL="448866" lvl="1" indent="-257175">
              <a:buFont typeface="Arial" panose="020B0604020202020204" pitchFamily="34" charset="0"/>
              <a:buChar char="•"/>
            </a:pPr>
            <a:r>
              <a:rPr lang="en-US" dirty="0"/>
              <a:t>All users require a Power BI license</a:t>
            </a:r>
          </a:p>
          <a:p>
            <a:pPr marL="448866" lvl="1" indent="-257175">
              <a:buFont typeface="Arial" panose="020B0604020202020204" pitchFamily="34" charset="0"/>
              <a:buChar char="•"/>
            </a:pPr>
            <a:r>
              <a:rPr lang="en-US" dirty="0"/>
              <a:t>Useful in corporate environments</a:t>
            </a:r>
          </a:p>
          <a:p>
            <a:pPr marL="448866" lvl="1" indent="-257175">
              <a:buFont typeface="Arial" panose="020B0604020202020204" pitchFamily="34" charset="0"/>
              <a:buChar char="•"/>
            </a:pPr>
            <a:r>
              <a:rPr lang="en-US" dirty="0"/>
              <a:t>App authenticates as current user</a:t>
            </a:r>
          </a:p>
          <a:p>
            <a:pPr marL="448866" lvl="1" indent="-257175">
              <a:buFont typeface="Arial" panose="020B0604020202020204" pitchFamily="34" charset="0"/>
              <a:buChar char="•"/>
            </a:pPr>
            <a:r>
              <a:rPr lang="en-US" dirty="0"/>
              <a:t>Your code runs with user’s permissions</a:t>
            </a:r>
          </a:p>
          <a:p>
            <a:pPr marL="448866" lvl="1" indent="-257175">
              <a:buFont typeface="Arial" panose="020B0604020202020204" pitchFamily="34" charset="0"/>
              <a:buChar char="•"/>
            </a:pPr>
            <a:r>
              <a:rPr lang="en-US" dirty="0"/>
              <a:t>User’s access token passed to browser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7C6ADB-2B16-4141-AB05-29D95D62C86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78654" y="1371600"/>
            <a:ext cx="4513660" cy="2123658"/>
          </a:xfrm>
        </p:spPr>
        <p:txBody>
          <a:bodyPr/>
          <a:lstStyle/>
          <a:p>
            <a:r>
              <a:rPr lang="en-US" sz="2400" b="1" dirty="0">
                <a:solidFill>
                  <a:srgbClr val="7030A0"/>
                </a:solidFill>
              </a:rPr>
              <a:t>Third Party Embedding</a:t>
            </a:r>
          </a:p>
          <a:p>
            <a:pPr marL="448866" lvl="1" indent="-257175">
              <a:buFont typeface="Arial" panose="020B0604020202020204" pitchFamily="34" charset="0"/>
              <a:buChar char="•"/>
            </a:pPr>
            <a:r>
              <a:rPr lang="en-US" dirty="0"/>
              <a:t>Known as </a:t>
            </a:r>
            <a:r>
              <a:rPr lang="en-US" b="1" dirty="0">
                <a:solidFill>
                  <a:srgbClr val="7030A0"/>
                </a:solidFill>
              </a:rPr>
              <a:t>App-Owns-Data</a:t>
            </a:r>
            <a:r>
              <a:rPr lang="en-US" dirty="0"/>
              <a:t> Model</a:t>
            </a:r>
          </a:p>
          <a:p>
            <a:pPr marL="448866" lvl="1" indent="-257175">
              <a:buFont typeface="Arial" panose="020B0604020202020204" pitchFamily="34" charset="0"/>
              <a:buChar char="•"/>
            </a:pPr>
            <a:r>
              <a:rPr lang="en-US" dirty="0"/>
              <a:t>No users require Power BI license</a:t>
            </a:r>
          </a:p>
          <a:p>
            <a:pPr marL="448866" lvl="1" indent="-257175">
              <a:buFont typeface="Arial" panose="020B0604020202020204" pitchFamily="34" charset="0"/>
              <a:buChar char="•"/>
            </a:pPr>
            <a:r>
              <a:rPr lang="en-US" dirty="0"/>
              <a:t>Useful for commercial applications</a:t>
            </a:r>
          </a:p>
          <a:p>
            <a:pPr marL="448866" lvl="1" indent="-257175">
              <a:buFont typeface="Arial" panose="020B0604020202020204" pitchFamily="34" charset="0"/>
              <a:buChar char="•"/>
            </a:pPr>
            <a:r>
              <a:rPr lang="en-US" dirty="0"/>
              <a:t>App authenticates with app-only identity</a:t>
            </a:r>
          </a:p>
          <a:p>
            <a:pPr marL="448866" lvl="1" indent="-257175">
              <a:buFont typeface="Arial" panose="020B0604020202020204" pitchFamily="34" charset="0"/>
              <a:buChar char="•"/>
            </a:pPr>
            <a:r>
              <a:rPr lang="en-US" dirty="0"/>
              <a:t>Your code runs with admin permissions</a:t>
            </a:r>
          </a:p>
          <a:p>
            <a:pPr marL="448866" lvl="1" indent="-257175">
              <a:buFont typeface="Arial" panose="020B0604020202020204" pitchFamily="34" charset="0"/>
              <a:buChar char="•"/>
            </a:pPr>
            <a:r>
              <a:rPr lang="en-US" dirty="0"/>
              <a:t>Embed token passed to browser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9D5F2FD-AB01-4789-B611-6422D722EF0E}"/>
              </a:ext>
            </a:extLst>
          </p:cNvPr>
          <p:cNvGrpSpPr/>
          <p:nvPr/>
        </p:nvGrpSpPr>
        <p:grpSpPr>
          <a:xfrm>
            <a:off x="475457" y="3753893"/>
            <a:ext cx="3892202" cy="1732506"/>
            <a:chOff x="1054781" y="4472480"/>
            <a:chExt cx="4235064" cy="188512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5AC5C52-9CFF-42C8-9DEF-B52255D6F844}"/>
                </a:ext>
              </a:extLst>
            </p:cNvPr>
            <p:cNvSpPr/>
            <p:nvPr/>
          </p:nvSpPr>
          <p:spPr>
            <a:xfrm>
              <a:off x="1054781" y="4472480"/>
              <a:ext cx="4235064" cy="18851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First Party Embedding for use within Organization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7D37B57-2B8D-4EC3-B050-1E36FE15E8A1}"/>
                </a:ext>
              </a:extLst>
            </p:cNvPr>
            <p:cNvSpPr/>
            <p:nvPr/>
          </p:nvSpPr>
          <p:spPr>
            <a:xfrm>
              <a:off x="1344452" y="4617333"/>
              <a:ext cx="1338216" cy="1385862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750" dirty="0">
                  <a:solidFill>
                    <a:schemeClr val="tx1"/>
                  </a:solidFill>
                </a:rPr>
                <a:t>Browser</a:t>
              </a:r>
              <a:endParaRPr lang="en-US" sz="825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E684A32-9367-45A2-9D82-EBFD7221BD19}"/>
                </a:ext>
              </a:extLst>
            </p:cNvPr>
            <p:cNvSpPr/>
            <p:nvPr/>
          </p:nvSpPr>
          <p:spPr>
            <a:xfrm>
              <a:off x="3625039" y="4636623"/>
              <a:ext cx="1352471" cy="1318145"/>
            </a:xfrm>
            <a:prstGeom prst="rect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Power BI Service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6024F23-C9FC-440C-86A8-913A4C57FD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59951" y="5341173"/>
              <a:ext cx="965088" cy="89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9766AAC-EC5C-42FA-9785-CD159CA640C6}"/>
                </a:ext>
              </a:extLst>
            </p:cNvPr>
            <p:cNvSpPr/>
            <p:nvPr/>
          </p:nvSpPr>
          <p:spPr>
            <a:xfrm>
              <a:off x="1528089" y="4887355"/>
              <a:ext cx="1027542" cy="962801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600" dirty="0" err="1">
                  <a:solidFill>
                    <a:schemeClr val="tx2">
                      <a:lumMod val="90000"/>
                      <a:lumOff val="10000"/>
                    </a:schemeClr>
                  </a:solidFill>
                </a:rPr>
                <a:t>iFrame</a:t>
              </a:r>
              <a:endParaRPr lang="en-US" sz="600" dirty="0">
                <a:solidFill>
                  <a:schemeClr val="tx2">
                    <a:lumMod val="90000"/>
                    <a:lumOff val="10000"/>
                  </a:schemeClr>
                </a:solidFill>
              </a:endParaRP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3FAA4E85-6B61-46F8-9DED-175B38EB43BA}"/>
                </a:ext>
              </a:extLst>
            </p:cNvPr>
            <p:cNvSpPr/>
            <p:nvPr/>
          </p:nvSpPr>
          <p:spPr bwMode="auto">
            <a:xfrm>
              <a:off x="1681346" y="4976835"/>
              <a:ext cx="721026" cy="648736"/>
            </a:xfrm>
            <a:prstGeom prst="roundRect">
              <a:avLst/>
            </a:prstGeom>
            <a:solidFill>
              <a:srgbClr val="002060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35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Azure AD</a:t>
              </a:r>
            </a:p>
            <a:p>
              <a:pPr algn="ctr" defTabSz="69935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Access Token</a:t>
              </a:r>
            </a:p>
            <a:p>
              <a:pPr algn="ctr" defTabSz="69935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500" i="1" dirty="0">
                  <a:solidFill>
                    <a:schemeClr val="accent2">
                      <a:lumMod val="40000"/>
                      <a:lumOff val="60000"/>
                    </a:schemeClr>
                  </a:solidFill>
                  <a:ea typeface="Segoe UI" pitchFamily="34" charset="0"/>
                  <a:cs typeface="Segoe UI" pitchFamily="34" charset="0"/>
                </a:rPr>
                <a:t>for the current user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DFED5A0-6696-4C12-89C9-A66D07846A5E}"/>
              </a:ext>
            </a:extLst>
          </p:cNvPr>
          <p:cNvGrpSpPr/>
          <p:nvPr/>
        </p:nvGrpSpPr>
        <p:grpSpPr>
          <a:xfrm>
            <a:off x="4789384" y="3753893"/>
            <a:ext cx="3892199" cy="1732506"/>
            <a:chOff x="6752360" y="4449219"/>
            <a:chExt cx="4235064" cy="1885122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AAB1A3D-0F38-4866-9B20-7843CF38619C}"/>
                </a:ext>
              </a:extLst>
            </p:cNvPr>
            <p:cNvSpPr/>
            <p:nvPr/>
          </p:nvSpPr>
          <p:spPr>
            <a:xfrm>
              <a:off x="6752360" y="4449219"/>
              <a:ext cx="4235064" cy="18851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Third Party Embedding for use by ISVs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7EC0EC3-1DE7-423B-92D6-EEA491ACE23E}"/>
                </a:ext>
              </a:extLst>
            </p:cNvPr>
            <p:cNvSpPr/>
            <p:nvPr/>
          </p:nvSpPr>
          <p:spPr>
            <a:xfrm>
              <a:off x="7013397" y="4617333"/>
              <a:ext cx="1338216" cy="1385862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750" dirty="0">
                  <a:solidFill>
                    <a:schemeClr val="tx1"/>
                  </a:solidFill>
                </a:rPr>
                <a:t>Browser</a:t>
              </a:r>
              <a:endParaRPr lang="en-US" sz="825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7136262-D9D5-4B29-87E7-5F293A2D8016}"/>
                </a:ext>
              </a:extLst>
            </p:cNvPr>
            <p:cNvSpPr/>
            <p:nvPr/>
          </p:nvSpPr>
          <p:spPr>
            <a:xfrm>
              <a:off x="9293984" y="4636623"/>
              <a:ext cx="1352471" cy="1318145"/>
            </a:xfrm>
            <a:prstGeom prst="rect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Power BI Service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AB1C75CC-4981-43EC-971B-AAA7467E5E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28896" y="5341173"/>
              <a:ext cx="965088" cy="89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1F02305-7ED3-481B-9B38-EA6748309FC5}"/>
                </a:ext>
              </a:extLst>
            </p:cNvPr>
            <p:cNvSpPr/>
            <p:nvPr/>
          </p:nvSpPr>
          <p:spPr>
            <a:xfrm>
              <a:off x="7197034" y="4887355"/>
              <a:ext cx="1027542" cy="962801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600" dirty="0" err="1">
                  <a:solidFill>
                    <a:schemeClr val="tx2">
                      <a:lumMod val="90000"/>
                      <a:lumOff val="10000"/>
                    </a:schemeClr>
                  </a:solidFill>
                </a:rPr>
                <a:t>iFrame</a:t>
              </a:r>
              <a:endParaRPr lang="en-US" sz="600" dirty="0">
                <a:solidFill>
                  <a:schemeClr val="tx2">
                    <a:lumMod val="90000"/>
                    <a:lumOff val="10000"/>
                  </a:schemeClr>
                </a:solidFill>
              </a:endParaRP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B9B0A565-D1BB-419D-839B-1896CD38FBDC}"/>
                </a:ext>
              </a:extLst>
            </p:cNvPr>
            <p:cNvSpPr/>
            <p:nvPr/>
          </p:nvSpPr>
          <p:spPr bwMode="auto">
            <a:xfrm>
              <a:off x="7350291" y="4976835"/>
              <a:ext cx="721026" cy="648736"/>
            </a:xfrm>
            <a:prstGeom prst="roundRect">
              <a:avLst/>
            </a:prstGeom>
            <a:solidFill>
              <a:srgbClr val="580058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35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Power BI</a:t>
              </a:r>
            </a:p>
            <a:p>
              <a:pPr algn="ctr" defTabSz="69935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Embed Token</a:t>
              </a:r>
            </a:p>
            <a:p>
              <a:pPr algn="ctr" defTabSz="69935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500" i="1" dirty="0">
                  <a:solidFill>
                    <a:schemeClr val="accent2">
                      <a:lumMod val="40000"/>
                      <a:lumOff val="60000"/>
                    </a:schemeClr>
                  </a:solidFill>
                  <a:ea typeface="Segoe UI" pitchFamily="34" charset="0"/>
                  <a:cs typeface="Segoe UI" pitchFamily="34" charset="0"/>
                </a:rPr>
                <a:t>for specific report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1735641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Power BI Embedding – The Big Picture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/>
              <a:t>User launches your app using a browser</a:t>
            </a:r>
          </a:p>
          <a:p>
            <a:r>
              <a:rPr lang="en-US" sz="1800"/>
              <a:t>App authenticates with Azure Active Directory and obtains access token </a:t>
            </a:r>
          </a:p>
          <a:p>
            <a:r>
              <a:rPr lang="en-US" sz="1800"/>
              <a:t>App uses access token to call to Power BI Service API</a:t>
            </a:r>
          </a:p>
          <a:p>
            <a:r>
              <a:rPr lang="en-US" sz="1800"/>
              <a:t>App retrieves data for embedded resource and passes it to browser.</a:t>
            </a:r>
          </a:p>
          <a:p>
            <a:r>
              <a:rPr lang="en-US" sz="1800"/>
              <a:t>Client-side code uses Power BI JavaScript API to create embedded resource</a:t>
            </a:r>
          </a:p>
          <a:p>
            <a:r>
              <a:rPr lang="en-US" sz="1800"/>
              <a:t>Embedded resource session created between browser and Power BI service</a:t>
            </a:r>
            <a:endParaRPr lang="en-US" sz="1800" dirty="0"/>
          </a:p>
        </p:txBody>
      </p:sp>
      <p:sp>
        <p:nvSpPr>
          <p:cNvPr id="15" name="Rectangle 14"/>
          <p:cNvSpPr/>
          <p:nvPr/>
        </p:nvSpPr>
        <p:spPr>
          <a:xfrm>
            <a:off x="1524000" y="4038600"/>
            <a:ext cx="5943600" cy="24788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818409" y="4381501"/>
            <a:ext cx="1223819" cy="795726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Browser</a:t>
            </a:r>
            <a:endParaRPr lang="en-US" sz="1500" dirty="0">
              <a:solidFill>
                <a:schemeClr val="tx1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3103125" y="5209375"/>
            <a:ext cx="2154909" cy="844363"/>
            <a:chOff x="2486499" y="4990029"/>
            <a:chExt cx="2873212" cy="1125817"/>
          </a:xfrm>
        </p:grpSpPr>
        <p:sp>
          <p:nvSpPr>
            <p:cNvPr id="30" name="Rectangle 29"/>
            <p:cNvSpPr/>
            <p:nvPr/>
          </p:nvSpPr>
          <p:spPr>
            <a:xfrm>
              <a:off x="3602433" y="5215733"/>
              <a:ext cx="1757278" cy="900113"/>
            </a:xfrm>
            <a:prstGeom prst="rect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Your App </a:t>
              </a: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2486499" y="4990029"/>
              <a:ext cx="1034737" cy="67576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Oval 49"/>
            <p:cNvSpPr/>
            <p:nvPr/>
          </p:nvSpPr>
          <p:spPr>
            <a:xfrm>
              <a:off x="2917740" y="5237681"/>
              <a:ext cx="304801" cy="3048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>
                  <a:solidFill>
                    <a:srgbClr val="9F002D"/>
                  </a:solidFill>
                </a:rPr>
                <a:t>1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301402" y="5740351"/>
            <a:ext cx="2050802" cy="708030"/>
            <a:chOff x="5417536" y="5698001"/>
            <a:chExt cx="2734402" cy="944040"/>
          </a:xfrm>
        </p:grpSpPr>
        <p:sp>
          <p:nvSpPr>
            <p:cNvPr id="33" name="Rectangle 32"/>
            <p:cNvSpPr/>
            <p:nvPr/>
          </p:nvSpPr>
          <p:spPr>
            <a:xfrm>
              <a:off x="6520180" y="5741928"/>
              <a:ext cx="1631758" cy="900113"/>
            </a:xfrm>
            <a:prstGeom prst="rect">
              <a:avLst/>
            </a:prstGeom>
            <a:solidFill>
              <a:srgbClr val="0000FF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Azure AD</a:t>
              </a: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>
              <a:off x="5430838" y="5698001"/>
              <a:ext cx="1048477" cy="38031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H="1" flipV="1">
              <a:off x="5417536" y="5840517"/>
              <a:ext cx="1035040" cy="38267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/>
            <p:cNvSpPr/>
            <p:nvPr/>
          </p:nvSpPr>
          <p:spPr>
            <a:xfrm>
              <a:off x="5800697" y="5800297"/>
              <a:ext cx="304801" cy="3048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>
                  <a:solidFill>
                    <a:srgbClr val="9F002D"/>
                  </a:solidFill>
                </a:rPr>
                <a:t>2</a:t>
              </a:r>
            </a:p>
          </p:txBody>
        </p:sp>
      </p:grpSp>
      <p:sp>
        <p:nvSpPr>
          <p:cNvPr id="31" name="Rectangle 30"/>
          <p:cNvSpPr/>
          <p:nvPr/>
        </p:nvSpPr>
        <p:spPr>
          <a:xfrm>
            <a:off x="6171145" y="4231680"/>
            <a:ext cx="1223819" cy="882058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Power BI Service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5295903" y="5062928"/>
            <a:ext cx="814348" cy="549331"/>
            <a:chOff x="5410200" y="4794767"/>
            <a:chExt cx="1085797" cy="732441"/>
          </a:xfrm>
        </p:grpSpPr>
        <p:cxnSp>
          <p:nvCxnSpPr>
            <p:cNvPr id="52" name="Straight Arrow Connector 51"/>
            <p:cNvCxnSpPr/>
            <p:nvPr/>
          </p:nvCxnSpPr>
          <p:spPr>
            <a:xfrm flipV="1">
              <a:off x="5410200" y="4794767"/>
              <a:ext cx="1085797" cy="73244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3"/>
            <p:cNvSpPr/>
            <p:nvPr/>
          </p:nvSpPr>
          <p:spPr>
            <a:xfrm>
              <a:off x="6009258" y="4867206"/>
              <a:ext cx="304801" cy="3048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>
                  <a:solidFill>
                    <a:srgbClr val="9F002D"/>
                  </a:solidFill>
                </a:rPr>
                <a:t>3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155869" y="4868873"/>
            <a:ext cx="2921814" cy="609872"/>
            <a:chOff x="2556825" y="4536026"/>
            <a:chExt cx="3895752" cy="813163"/>
          </a:xfrm>
        </p:grpSpPr>
        <p:cxnSp>
          <p:nvCxnSpPr>
            <p:cNvPr id="53" name="Straight Arrow Connector 52"/>
            <p:cNvCxnSpPr/>
            <p:nvPr/>
          </p:nvCxnSpPr>
          <p:spPr>
            <a:xfrm flipH="1">
              <a:off x="5417536" y="4536026"/>
              <a:ext cx="1035041" cy="718216"/>
            </a:xfrm>
            <a:prstGeom prst="straightConnector1">
              <a:avLst/>
            </a:prstGeom>
            <a:ln w="38100">
              <a:solidFill>
                <a:schemeClr val="accent5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Oval 58"/>
            <p:cNvSpPr/>
            <p:nvPr/>
          </p:nvSpPr>
          <p:spPr>
            <a:xfrm>
              <a:off x="5579841" y="4883169"/>
              <a:ext cx="304801" cy="3048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>
                  <a:solidFill>
                    <a:schemeClr val="accent5">
                      <a:lumMod val="50000"/>
                    </a:schemeClr>
                  </a:solidFill>
                </a:rPr>
                <a:t>4</a:t>
              </a:r>
            </a:p>
          </p:txBody>
        </p:sp>
        <p:cxnSp>
          <p:nvCxnSpPr>
            <p:cNvPr id="60" name="Straight Arrow Connector 59"/>
            <p:cNvCxnSpPr/>
            <p:nvPr/>
          </p:nvCxnSpPr>
          <p:spPr>
            <a:xfrm flipH="1" flipV="1">
              <a:off x="2556825" y="4714350"/>
              <a:ext cx="978467" cy="634839"/>
            </a:xfrm>
            <a:prstGeom prst="straightConnector1">
              <a:avLst/>
            </a:prstGeom>
            <a:ln w="38100">
              <a:solidFill>
                <a:schemeClr val="accent5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/>
            <p:cNvSpPr/>
            <p:nvPr/>
          </p:nvSpPr>
          <p:spPr>
            <a:xfrm>
              <a:off x="2782811" y="4809055"/>
              <a:ext cx="304801" cy="3048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>
                  <a:solidFill>
                    <a:schemeClr val="accent5">
                      <a:lumMod val="50000"/>
                    </a:schemeClr>
                  </a:solidFill>
                </a:rPr>
                <a:t>4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270830" y="4577966"/>
            <a:ext cx="2806855" cy="228600"/>
            <a:chOff x="2797848" y="4148154"/>
            <a:chExt cx="3654728" cy="304800"/>
          </a:xfrm>
        </p:grpSpPr>
        <p:cxnSp>
          <p:nvCxnSpPr>
            <p:cNvPr id="66" name="Straight Arrow Connector 65"/>
            <p:cNvCxnSpPr/>
            <p:nvPr/>
          </p:nvCxnSpPr>
          <p:spPr>
            <a:xfrm flipV="1">
              <a:off x="2797848" y="4274088"/>
              <a:ext cx="3654728" cy="5293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Oval 66"/>
            <p:cNvSpPr/>
            <p:nvPr/>
          </p:nvSpPr>
          <p:spPr>
            <a:xfrm>
              <a:off x="4171828" y="4148154"/>
              <a:ext cx="304801" cy="304800"/>
            </a:xfrm>
            <a:prstGeom prst="ellipse">
              <a:avLst/>
            </a:prstGeom>
            <a:solidFill>
              <a:srgbClr val="FFFFCC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>
                  <a:solidFill>
                    <a:srgbClr val="9F002D"/>
                  </a:solidFill>
                </a:rPr>
                <a:t>6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124203" y="4104422"/>
            <a:ext cx="424382" cy="456350"/>
            <a:chOff x="2398265" y="3516763"/>
            <a:chExt cx="565843" cy="608466"/>
          </a:xfrm>
        </p:grpSpPr>
        <p:sp>
          <p:nvSpPr>
            <p:cNvPr id="19" name="Freeform: Shape 18"/>
            <p:cNvSpPr/>
            <p:nvPr/>
          </p:nvSpPr>
          <p:spPr>
            <a:xfrm>
              <a:off x="2398265" y="3686436"/>
              <a:ext cx="540443" cy="438793"/>
            </a:xfrm>
            <a:custGeom>
              <a:avLst/>
              <a:gdLst>
                <a:gd name="connsiteX0" fmla="*/ 0 w 244776"/>
                <a:gd name="connsiteY0" fmla="*/ 126439 h 222795"/>
                <a:gd name="connsiteX1" fmla="*/ 46593 w 244776"/>
                <a:gd name="connsiteY1" fmla="*/ 15779 h 222795"/>
                <a:gd name="connsiteX2" fmla="*/ 157253 w 244776"/>
                <a:gd name="connsiteY2" fmla="*/ 9955 h 222795"/>
                <a:gd name="connsiteX3" fmla="*/ 244616 w 244776"/>
                <a:gd name="connsiteY3" fmla="*/ 103142 h 222795"/>
                <a:gd name="connsiteX4" fmla="*/ 180550 w 244776"/>
                <a:gd name="connsiteY4" fmla="*/ 207977 h 222795"/>
                <a:gd name="connsiteX5" fmla="*/ 168902 w 244776"/>
                <a:gd name="connsiteY5" fmla="*/ 219626 h 222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4776" h="222795">
                  <a:moveTo>
                    <a:pt x="0" y="126439"/>
                  </a:moveTo>
                  <a:cubicBezTo>
                    <a:pt x="10192" y="80816"/>
                    <a:pt x="20384" y="35193"/>
                    <a:pt x="46593" y="15779"/>
                  </a:cubicBezTo>
                  <a:cubicBezTo>
                    <a:pt x="72802" y="-3635"/>
                    <a:pt x="124249" y="-4605"/>
                    <a:pt x="157253" y="9955"/>
                  </a:cubicBezTo>
                  <a:cubicBezTo>
                    <a:pt x="190257" y="24515"/>
                    <a:pt x="240733" y="70138"/>
                    <a:pt x="244616" y="103142"/>
                  </a:cubicBezTo>
                  <a:cubicBezTo>
                    <a:pt x="248499" y="136146"/>
                    <a:pt x="180550" y="207977"/>
                    <a:pt x="180550" y="207977"/>
                  </a:cubicBezTo>
                  <a:cubicBezTo>
                    <a:pt x="167931" y="227391"/>
                    <a:pt x="168416" y="223508"/>
                    <a:pt x="168902" y="219626"/>
                  </a:cubicBezTo>
                </a:path>
              </a:pathLst>
            </a:custGeom>
            <a:noFill/>
            <a:ln w="3810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36" name="Oval 35"/>
            <p:cNvSpPr/>
            <p:nvPr/>
          </p:nvSpPr>
          <p:spPr>
            <a:xfrm>
              <a:off x="2659307" y="3516763"/>
              <a:ext cx="304801" cy="3048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>
                  <a:solidFill>
                    <a:schemeClr val="accent5">
                      <a:lumMod val="50000"/>
                    </a:schemeClr>
                  </a:solidFill>
                </a:rPr>
                <a:t>5</a:t>
              </a:r>
            </a:p>
          </p:txBody>
        </p:sp>
      </p:grpSp>
      <p:sp>
        <p:nvSpPr>
          <p:cNvPr id="20" name="Rectangle 19"/>
          <p:cNvSpPr/>
          <p:nvPr/>
        </p:nvSpPr>
        <p:spPr>
          <a:xfrm>
            <a:off x="2756478" y="4456172"/>
            <a:ext cx="514350" cy="472268"/>
          </a:xfrm>
          <a:prstGeom prst="rect">
            <a:avLst/>
          </a:prstGeom>
          <a:solidFill>
            <a:srgbClr val="FFFFCC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iFrame</a:t>
            </a:r>
            <a:endParaRPr lang="en-US" sz="80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320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9C9DD-224F-477D-A0D1-127E30116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App-only Auth for Power BI Embedding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42BA7-D5DD-4FB0-9B51-67B2B0C42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447800"/>
            <a:ext cx="8534400" cy="5181600"/>
          </a:xfrm>
        </p:spPr>
        <p:txBody>
          <a:bodyPr/>
          <a:lstStyle/>
          <a:p>
            <a:r>
              <a:rPr lang="en-US" dirty="0"/>
              <a:t>Legacy technique for third-party embedding</a:t>
            </a:r>
          </a:p>
          <a:p>
            <a:pPr lvl="1"/>
            <a:r>
              <a:rPr lang="en-US" dirty="0"/>
              <a:t>App authenticates as master user account</a:t>
            </a:r>
          </a:p>
          <a:p>
            <a:pPr lvl="1"/>
            <a:r>
              <a:rPr lang="en-US" dirty="0"/>
              <a:t>Master user account added as admin to app workspace</a:t>
            </a:r>
          </a:p>
          <a:p>
            <a:pPr lvl="1"/>
            <a:r>
              <a:rPr lang="en-US" dirty="0"/>
              <a:t>Master user account requires Power BI Pro license</a:t>
            </a:r>
          </a:p>
          <a:p>
            <a:pPr lvl="1"/>
            <a:r>
              <a:rPr lang="en-US" dirty="0"/>
              <a:t>App must authenticate with user-based identity</a:t>
            </a:r>
          </a:p>
          <a:p>
            <a:pPr lvl="1"/>
            <a:endParaRPr lang="en-US" dirty="0"/>
          </a:p>
          <a:p>
            <a:r>
              <a:rPr lang="en-US" dirty="0"/>
              <a:t>New best practice in third-party embedding </a:t>
            </a:r>
          </a:p>
          <a:p>
            <a:pPr lvl="1"/>
            <a:r>
              <a:rPr lang="en-US" dirty="0"/>
              <a:t>App authenticates as itself with app-only identity</a:t>
            </a:r>
          </a:p>
          <a:p>
            <a:pPr lvl="1"/>
            <a:r>
              <a:rPr lang="en-US" dirty="0"/>
              <a:t>App service principal added as admin to app workspace</a:t>
            </a:r>
          </a:p>
          <a:p>
            <a:pPr lvl="1"/>
            <a:r>
              <a:rPr lang="en-US" dirty="0"/>
              <a:t>No Azure AD application permissions required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473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022A959C-2105-4703-B47D-A9F3F0BF07EA}"/>
              </a:ext>
            </a:extLst>
          </p:cNvPr>
          <p:cNvSpPr/>
          <p:nvPr/>
        </p:nvSpPr>
        <p:spPr>
          <a:xfrm>
            <a:off x="685800" y="3429000"/>
            <a:ext cx="8077200" cy="308843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22D8925-2467-4093-8971-660FEA998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App-only Access Control</a:t>
            </a:r>
          </a:p>
        </p:txBody>
      </p:sp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id="{15F94E70-0D69-4590-91A4-131DCF607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47800"/>
            <a:ext cx="8534400" cy="5181600"/>
          </a:xfrm>
        </p:spPr>
        <p:txBody>
          <a:bodyPr/>
          <a:lstStyle/>
          <a:p>
            <a:r>
              <a:rPr lang="en-US" dirty="0"/>
              <a:t>Service Principal used to configure access control</a:t>
            </a:r>
          </a:p>
          <a:p>
            <a:pPr lvl="1"/>
            <a:r>
              <a:rPr lang="en-US" dirty="0"/>
              <a:t>Requires the use of v2 app workspaces</a:t>
            </a:r>
          </a:p>
          <a:p>
            <a:pPr lvl="1"/>
            <a:r>
              <a:rPr lang="en-US" dirty="0"/>
              <a:t>Service principal added to app workspaces as admin</a:t>
            </a:r>
          </a:p>
          <a:p>
            <a:pPr lvl="1"/>
            <a:r>
              <a:rPr lang="en-US" dirty="0"/>
              <a:t>Access control </a:t>
            </a:r>
            <a:r>
              <a:rPr lang="en-US" sz="1800" u="sng" dirty="0"/>
              <a:t>NOT</a:t>
            </a:r>
            <a:r>
              <a:rPr lang="en-US" dirty="0"/>
              <a:t> based on Azure AD permissions</a:t>
            </a:r>
          </a:p>
          <a:p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D25BFD1-6323-4635-9C46-2F47B2468BAD}"/>
              </a:ext>
            </a:extLst>
          </p:cNvPr>
          <p:cNvSpPr/>
          <p:nvPr/>
        </p:nvSpPr>
        <p:spPr>
          <a:xfrm>
            <a:off x="838200" y="4687810"/>
            <a:ext cx="1580959" cy="72239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App 1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Service Principal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08BAE2-2DE4-4F20-A4F1-F2F7BD1DB0C0}"/>
              </a:ext>
            </a:extLst>
          </p:cNvPr>
          <p:cNvSpPr/>
          <p:nvPr/>
        </p:nvSpPr>
        <p:spPr>
          <a:xfrm>
            <a:off x="6591671" y="5029370"/>
            <a:ext cx="1981200" cy="1295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App Workspace 2</a:t>
            </a:r>
            <a:endParaRPr lang="en-US" sz="1400" b="1" dirty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30A522D-1B5A-45C2-A2D3-06105D03608E}"/>
              </a:ext>
            </a:extLst>
          </p:cNvPr>
          <p:cNvSpPr/>
          <p:nvPr/>
        </p:nvSpPr>
        <p:spPr>
          <a:xfrm>
            <a:off x="6591671" y="3581571"/>
            <a:ext cx="1981200" cy="1295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App Workspace 1</a:t>
            </a:r>
            <a:endParaRPr lang="en-US" sz="1400" b="1" dirty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F25D165-6575-493E-9871-5A11201555EF}"/>
              </a:ext>
            </a:extLst>
          </p:cNvPr>
          <p:cNvGrpSpPr/>
          <p:nvPr/>
        </p:nvGrpSpPr>
        <p:grpSpPr>
          <a:xfrm>
            <a:off x="6744070" y="3962571"/>
            <a:ext cx="1676401" cy="2229405"/>
            <a:chOff x="6744070" y="3962571"/>
            <a:chExt cx="1676401" cy="2229405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11FA085F-EE73-473A-9CF4-9E71EF450CA2}"/>
                </a:ext>
              </a:extLst>
            </p:cNvPr>
            <p:cNvSpPr/>
            <p:nvPr/>
          </p:nvSpPr>
          <p:spPr>
            <a:xfrm>
              <a:off x="6744070" y="5410370"/>
              <a:ext cx="1676401" cy="781606"/>
            </a:xfrm>
            <a:prstGeom prst="roundRect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/>
                <a:t>Admins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900" dirty="0"/>
                <a:t>User 1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900" dirty="0"/>
                <a:t>App 1 Service Principal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900" dirty="0"/>
                <a:t>App 2 Service Principal</a:t>
              </a: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458D11B6-F3AF-42D3-9E47-1DF68277BAEA}"/>
                </a:ext>
              </a:extLst>
            </p:cNvPr>
            <p:cNvSpPr/>
            <p:nvPr/>
          </p:nvSpPr>
          <p:spPr>
            <a:xfrm>
              <a:off x="6744070" y="3962571"/>
              <a:ext cx="1676401" cy="781606"/>
            </a:xfrm>
            <a:prstGeom prst="roundRect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/>
                <a:t>Admins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900" dirty="0"/>
                <a:t>User 1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900" dirty="0"/>
                <a:t>User 2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900" dirty="0"/>
                <a:t>App 1 Service Principal</a:t>
              </a: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E2DB5816-E984-433D-B1A0-7117BF85320A}"/>
              </a:ext>
            </a:extLst>
          </p:cNvPr>
          <p:cNvSpPr/>
          <p:nvPr/>
        </p:nvSpPr>
        <p:spPr>
          <a:xfrm>
            <a:off x="4114801" y="4396096"/>
            <a:ext cx="1447800" cy="12954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Power BI Service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F74B9BD-1ED9-45DE-A2E9-22CA57546DA1}"/>
              </a:ext>
            </a:extLst>
          </p:cNvPr>
          <p:cNvCxnSpPr>
            <a:cxnSpLocks/>
            <a:stCxn id="20" idx="3"/>
            <a:endCxn id="22" idx="1"/>
          </p:cNvCxnSpPr>
          <p:nvPr/>
        </p:nvCxnSpPr>
        <p:spPr>
          <a:xfrm flipV="1">
            <a:off x="2419159" y="5043796"/>
            <a:ext cx="1695642" cy="520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677A48C-62BD-4BEA-BE92-0AF72C16DECA}"/>
              </a:ext>
            </a:extLst>
          </p:cNvPr>
          <p:cNvCxnSpPr>
            <a:cxnSpLocks/>
            <a:stCxn id="22" idx="3"/>
            <a:endCxn id="16" idx="1"/>
          </p:cNvCxnSpPr>
          <p:nvPr/>
        </p:nvCxnSpPr>
        <p:spPr>
          <a:xfrm flipV="1">
            <a:off x="5562601" y="4229271"/>
            <a:ext cx="1029070" cy="8145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196B910-2B64-4EEA-BDB5-FAF6613E7275}"/>
              </a:ext>
            </a:extLst>
          </p:cNvPr>
          <p:cNvCxnSpPr>
            <a:cxnSpLocks/>
            <a:stCxn id="22" idx="3"/>
            <a:endCxn id="13" idx="1"/>
          </p:cNvCxnSpPr>
          <p:nvPr/>
        </p:nvCxnSpPr>
        <p:spPr>
          <a:xfrm>
            <a:off x="5562601" y="5043796"/>
            <a:ext cx="1029070" cy="6332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E5CF60D-2846-4905-A1DA-3C8804BCCC5F}"/>
              </a:ext>
            </a:extLst>
          </p:cNvPr>
          <p:cNvSpPr/>
          <p:nvPr/>
        </p:nvSpPr>
        <p:spPr>
          <a:xfrm>
            <a:off x="2819401" y="4829622"/>
            <a:ext cx="838200" cy="490122"/>
          </a:xfrm>
          <a:prstGeom prst="roundRect">
            <a:avLst/>
          </a:prstGeom>
          <a:solidFill>
            <a:srgbClr val="FFFFCC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1">
                    <a:lumMod val="50000"/>
                  </a:schemeClr>
                </a:solidFill>
              </a:rPr>
              <a:t>App-only Access Token</a:t>
            </a:r>
          </a:p>
        </p:txBody>
      </p:sp>
    </p:spTree>
    <p:extLst>
      <p:ext uri="{BB962C8B-B14F-4D97-AF65-F5344CB8AC3E}">
        <p14:creationId xmlns:p14="http://schemas.microsoft.com/office/powerpoint/2010/main" val="222126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4AF0A-B3CF-4044-8657-0D6D725C0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07B3B-15BD-445D-B279-61CF24DA8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Intro to App-only Authentication in Power BI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Understanding Azure AD Service Principals</a:t>
            </a:r>
          </a:p>
          <a:p>
            <a:r>
              <a:rPr lang="en-US" dirty="0"/>
              <a:t>Configuring App-only Authentication Support</a:t>
            </a:r>
          </a:p>
          <a:p>
            <a:r>
              <a:rPr lang="en-US" dirty="0"/>
              <a:t>Developing with App-only Authentication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894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677D1-7F86-417C-A220-2CB906C6E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AAD Service Principals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8919E-9128-4A0F-A401-18BA68E09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454" y="1295400"/>
            <a:ext cx="8382000" cy="5181600"/>
          </a:xfrm>
        </p:spPr>
        <p:txBody>
          <a:bodyPr>
            <a:normAutofit/>
          </a:bodyPr>
          <a:lstStyle/>
          <a:p>
            <a:r>
              <a:rPr lang="en-US" sz="2400" dirty="0"/>
              <a:t>Azure AD creates service principal(s) for each application</a:t>
            </a:r>
          </a:p>
          <a:p>
            <a:pPr lvl="1"/>
            <a:r>
              <a:rPr lang="en-US" sz="2000" dirty="0"/>
              <a:t>Service principle created once per tenant</a:t>
            </a:r>
          </a:p>
          <a:p>
            <a:pPr lvl="1"/>
            <a:r>
              <a:rPr lang="en-US" sz="2000" dirty="0"/>
              <a:t>Service principle acts as first-class AAD security principal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3179DF-81C5-486C-A98A-645EEE1A3A91}"/>
              </a:ext>
            </a:extLst>
          </p:cNvPr>
          <p:cNvSpPr/>
          <p:nvPr/>
        </p:nvSpPr>
        <p:spPr>
          <a:xfrm>
            <a:off x="596515" y="2895600"/>
            <a:ext cx="2501515" cy="33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Host Tenant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090642-51DA-42D1-8724-63AC3B7D1A1B}"/>
              </a:ext>
            </a:extLst>
          </p:cNvPr>
          <p:cNvSpPr/>
          <p:nvPr/>
        </p:nvSpPr>
        <p:spPr>
          <a:xfrm>
            <a:off x="802648" y="4493173"/>
            <a:ext cx="2140057" cy="1539599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Service Principal</a:t>
            </a:r>
          </a:p>
          <a:p>
            <a:pPr algn="ctr"/>
            <a:r>
              <a:rPr lang="en-US" sz="1100" b="1" dirty="0">
                <a:solidFill>
                  <a:schemeClr val="tx1"/>
                </a:solidFill>
                <a:latin typeface="Lucida Console" panose="020B0609040504020204" pitchFamily="49" charset="0"/>
              </a:rPr>
              <a:t>Object ID</a:t>
            </a:r>
            <a:endParaRPr lang="en-US" sz="1600" b="1" dirty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EDAFC9-9781-45A9-954B-78F1F6F9E8E5}"/>
              </a:ext>
            </a:extLst>
          </p:cNvPr>
          <p:cNvSpPr/>
          <p:nvPr/>
        </p:nvSpPr>
        <p:spPr>
          <a:xfrm>
            <a:off x="1047113" y="5098533"/>
            <a:ext cx="1639236" cy="858039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tx1"/>
                </a:solidFill>
              </a:rPr>
              <a:t>Permission Grants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1"/>
                </a:solidFill>
                <a:latin typeface="Lucida Console" panose="020B0609040504020204" pitchFamily="49" charset="0"/>
              </a:rPr>
              <a:t>User1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1"/>
                </a:solidFill>
                <a:latin typeface="Lucida Console" panose="020B0609040504020204" pitchFamily="49" charset="0"/>
              </a:rPr>
              <a:t>User2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7C0C03-BEE1-4693-AC92-A26F4AAA3A1B}"/>
              </a:ext>
            </a:extLst>
          </p:cNvPr>
          <p:cNvSpPr/>
          <p:nvPr/>
        </p:nvSpPr>
        <p:spPr>
          <a:xfrm>
            <a:off x="802648" y="3262831"/>
            <a:ext cx="2089248" cy="756659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Application</a:t>
            </a:r>
          </a:p>
          <a:p>
            <a:pPr algn="ctr"/>
            <a:r>
              <a:rPr lang="en-US" sz="1100" b="1" dirty="0">
                <a:latin typeface="Lucida Console" panose="020B0609040504020204" pitchFamily="49" charset="0"/>
              </a:rPr>
              <a:t>Application ID</a:t>
            </a:r>
            <a:endParaRPr lang="en-US" sz="1600" b="1" dirty="0">
              <a:latin typeface="Lucida Console" panose="020B0609040504020204" pitchFamily="49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FE3988D-6317-4E4C-B726-0575AE1E8FCE}"/>
              </a:ext>
            </a:extLst>
          </p:cNvPr>
          <p:cNvCxnSpPr>
            <a:cxnSpLocks/>
          </p:cNvCxnSpPr>
          <p:nvPr/>
        </p:nvCxnSpPr>
        <p:spPr>
          <a:xfrm flipH="1">
            <a:off x="1847272" y="4034774"/>
            <a:ext cx="3742" cy="4541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9FCE1AF2-B8CF-40D5-829F-E4EBF9D02798}"/>
              </a:ext>
            </a:extLst>
          </p:cNvPr>
          <p:cNvGrpSpPr/>
          <p:nvPr/>
        </p:nvGrpSpPr>
        <p:grpSpPr>
          <a:xfrm>
            <a:off x="1866731" y="2895600"/>
            <a:ext cx="6619033" cy="3300110"/>
            <a:chOff x="1866731" y="2895600"/>
            <a:chExt cx="6619033" cy="330011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E996F9E-A27E-4B49-BC69-476CD0CA5BA3}"/>
                </a:ext>
              </a:extLst>
            </p:cNvPr>
            <p:cNvSpPr/>
            <p:nvPr/>
          </p:nvSpPr>
          <p:spPr>
            <a:xfrm>
              <a:off x="3276600" y="2895600"/>
              <a:ext cx="2501515" cy="330011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Tenant 2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448FCDC-ABCC-4EA4-B1CD-ECF3F21EDD1F}"/>
                </a:ext>
              </a:extLst>
            </p:cNvPr>
            <p:cNvSpPr/>
            <p:nvPr/>
          </p:nvSpPr>
          <p:spPr>
            <a:xfrm>
              <a:off x="3482734" y="4493173"/>
              <a:ext cx="2140057" cy="1539599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Service Principal</a:t>
              </a:r>
            </a:p>
            <a:p>
              <a:pPr algn="ctr"/>
              <a:r>
                <a:rPr lang="en-US" sz="1100" b="1" dirty="0">
                  <a:solidFill>
                    <a:schemeClr val="tx1"/>
                  </a:solidFill>
                  <a:latin typeface="Lucida Console" panose="020B0609040504020204" pitchFamily="49" charset="0"/>
                </a:rPr>
                <a:t>Object ID</a:t>
              </a:r>
              <a:endParaRPr lang="en-US" sz="1600" b="1" dirty="0">
                <a:solidFill>
                  <a:schemeClr val="tx1"/>
                </a:solidFill>
                <a:latin typeface="Lucida Console" panose="020B0609040504020204" pitchFamily="49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9A8B1D2-C351-4B5B-9608-3E6CD941CAF3}"/>
                </a:ext>
              </a:extLst>
            </p:cNvPr>
            <p:cNvSpPr/>
            <p:nvPr/>
          </p:nvSpPr>
          <p:spPr>
            <a:xfrm>
              <a:off x="3727199" y="5098533"/>
              <a:ext cx="1639236" cy="858039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Permission Grants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050" dirty="0">
                  <a:solidFill>
                    <a:schemeClr val="tx1"/>
                  </a:solidFill>
                  <a:latin typeface="Lucida Console" panose="020B0609040504020204" pitchFamily="49" charset="0"/>
                </a:rPr>
                <a:t>User1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050" dirty="0">
                  <a:solidFill>
                    <a:schemeClr val="tx1"/>
                  </a:solidFill>
                  <a:latin typeface="Lucida Console" panose="020B0609040504020204" pitchFamily="49" charset="0"/>
                </a:rPr>
                <a:t>User2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80F25B5-A271-4CDD-9DD4-10CEF7B26DB3}"/>
                </a:ext>
              </a:extLst>
            </p:cNvPr>
            <p:cNvSpPr/>
            <p:nvPr/>
          </p:nvSpPr>
          <p:spPr>
            <a:xfrm>
              <a:off x="5984249" y="2895600"/>
              <a:ext cx="2501515" cy="330011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Tenant 3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B601105-A896-4806-9A27-6095C1358DB1}"/>
                </a:ext>
              </a:extLst>
            </p:cNvPr>
            <p:cNvSpPr/>
            <p:nvPr/>
          </p:nvSpPr>
          <p:spPr>
            <a:xfrm>
              <a:off x="6190383" y="4493173"/>
              <a:ext cx="2140057" cy="1539599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Service Principal</a:t>
              </a:r>
            </a:p>
            <a:p>
              <a:pPr algn="ctr"/>
              <a:r>
                <a:rPr lang="en-US" sz="1100" b="1" dirty="0">
                  <a:solidFill>
                    <a:schemeClr val="tx1"/>
                  </a:solidFill>
                  <a:latin typeface="Lucida Console" panose="020B0609040504020204" pitchFamily="49" charset="0"/>
                </a:rPr>
                <a:t>Object ID</a:t>
              </a:r>
              <a:endParaRPr lang="en-US" sz="1600" b="1" dirty="0">
                <a:solidFill>
                  <a:schemeClr val="tx1"/>
                </a:solidFill>
                <a:latin typeface="Lucida Console" panose="020B0609040504020204" pitchFamily="49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177ED49-828D-455F-8744-702D6632A763}"/>
                </a:ext>
              </a:extLst>
            </p:cNvPr>
            <p:cNvSpPr/>
            <p:nvPr/>
          </p:nvSpPr>
          <p:spPr>
            <a:xfrm>
              <a:off x="6434848" y="5098533"/>
              <a:ext cx="1639236" cy="858039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Permission Grants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050" dirty="0">
                  <a:solidFill>
                    <a:schemeClr val="tx1"/>
                  </a:solidFill>
                  <a:latin typeface="Lucida Console" panose="020B0609040504020204" pitchFamily="49" charset="0"/>
                </a:rPr>
                <a:t>User1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050" dirty="0">
                  <a:solidFill>
                    <a:schemeClr val="tx1"/>
                  </a:solidFill>
                  <a:latin typeface="Lucida Console" panose="020B0609040504020204" pitchFamily="49" charset="0"/>
                </a:rPr>
                <a:t>User2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5CADF6BB-23E2-4FEC-9333-9F990AFBF218}"/>
                </a:ext>
              </a:extLst>
            </p:cNvPr>
            <p:cNvCxnSpPr>
              <a:cxnSpLocks/>
            </p:cNvCxnSpPr>
            <p:nvPr/>
          </p:nvCxnSpPr>
          <p:spPr>
            <a:xfrm>
              <a:off x="4573568" y="4203972"/>
              <a:ext cx="0" cy="28496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21D3D025-0DAE-48B5-BC0D-FFF1E9582393}"/>
                </a:ext>
              </a:extLst>
            </p:cNvPr>
            <p:cNvCxnSpPr>
              <a:cxnSpLocks/>
            </p:cNvCxnSpPr>
            <p:nvPr/>
          </p:nvCxnSpPr>
          <p:spPr>
            <a:xfrm>
              <a:off x="7302114" y="4223811"/>
              <a:ext cx="0" cy="28496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8AA4559D-0603-46A9-BC5F-330E2D55F718}"/>
                </a:ext>
              </a:extLst>
            </p:cNvPr>
            <p:cNvCxnSpPr>
              <a:cxnSpLocks/>
            </p:cNvCxnSpPr>
            <p:nvPr/>
          </p:nvCxnSpPr>
          <p:spPr>
            <a:xfrm>
              <a:off x="1866731" y="4203972"/>
              <a:ext cx="5455649" cy="10538"/>
            </a:xfrm>
            <a:prstGeom prst="straightConnector1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4332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F1441-43DB-4449-BC50-C61DE93A2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Azure AD Applications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DABBEA-370C-4EE7-A6F2-04E4FD533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Creating applications required for AAU authentication</a:t>
            </a:r>
          </a:p>
          <a:p>
            <a:pPr lvl="1"/>
            <a:r>
              <a:rPr lang="en-US" sz="2000" dirty="0"/>
              <a:t>Applications are as Native application or Web Applications</a:t>
            </a:r>
          </a:p>
          <a:p>
            <a:pPr lvl="1"/>
            <a:r>
              <a:rPr lang="en-US" sz="2000" dirty="0"/>
              <a:t>Application identified using GUID known as application ID</a:t>
            </a:r>
          </a:p>
          <a:p>
            <a:pPr lvl="1"/>
            <a:r>
              <a:rPr lang="en-US" sz="2000" dirty="0"/>
              <a:t>Application ID often referred to as client ID or app ID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9AA1CB-7819-4B9C-BF0E-86618F372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927" y="3200400"/>
            <a:ext cx="7344145" cy="238815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31216087"/>
      </p:ext>
    </p:extLst>
  </p:cSld>
  <p:clrMapOvr>
    <a:masterClrMapping/>
  </p:clrMapOvr>
</p:sld>
</file>

<file path=ppt/theme/theme1.xml><?xml version="1.0" encoding="utf-8"?>
<a:theme xmlns:a="http://schemas.openxmlformats.org/drawingml/2006/main" name="CPT_Wave15">
  <a:themeElements>
    <a:clrScheme name="Custom 4">
      <a:dk1>
        <a:sysClr val="windowText" lastClr="000000"/>
      </a:dk1>
      <a:lt1>
        <a:sysClr val="window" lastClr="FFFFFF"/>
      </a:lt1>
      <a:dk2>
        <a:srgbClr val="60001B"/>
      </a:dk2>
      <a:lt2>
        <a:srgbClr val="EEECE1"/>
      </a:lt2>
      <a:accent1>
        <a:srgbClr val="9F002D"/>
      </a:accent1>
      <a:accent2>
        <a:srgbClr val="FFBF05"/>
      </a:accent2>
      <a:accent3>
        <a:srgbClr val="198CFF"/>
      </a:accent3>
      <a:accent4>
        <a:srgbClr val="826000"/>
      </a:accent4>
      <a:accent5>
        <a:srgbClr val="339933"/>
      </a:accent5>
      <a:accent6>
        <a:srgbClr val="CC3300"/>
      </a:accent6>
      <a:hlink>
        <a:srgbClr val="9F002D"/>
      </a:hlink>
      <a:folHlink>
        <a:srgbClr val="9F002D"/>
      </a:folHlink>
    </a:clrScheme>
    <a:fontScheme name="TPG Font Theme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2009-06-02T14:56:26Z</outs:dateTime>
      <outs:isPinned>true</outs:isPinned>
    </outs:relatedDate>
    <outs:relatedDate>
      <outs:type>2</outs:type>
      <outs:displayName>Created</outs:displayName>
      <outs:dateTime>2009-09-04T10:04:24Z</outs:dateTime>
      <outs:isPinned>true</outs:isPinned>
    </outs:relatedDate>
    <outs:relatedDate>
      <outs:type>4</outs:type>
      <outs:displayName>Last Printed</outs:displayName>
      <outs:dateTime/>
      <outs:isPinned>true</outs:isPinned>
    </outs:relatedDate>
  </outs:relatedDates>
  <outs:relatedDocuments/>
  <outs:relatedPeople>
    <outs:relatedPeopleItem>
      <outs:category>Author</outs:category>
      <outs:people>
        <outs:relatedPerson>
          <outs:displayName>Andrew Connell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/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3F7775CCE86F349BB7C51FB3CE6B150" ma:contentTypeVersion="0" ma:contentTypeDescription="Create a new document." ma:contentTypeScope="" ma:versionID="bb563817a2861b6b5994bd26a2ba9e4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5547237-B119-45CA-BEFC-A2DA2BDB03E7}">
  <ds:schemaRefs>
    <ds:schemaRef ds:uri="http://schemas.microsoft.com/office/2006/documentManagement/types"/>
    <ds:schemaRef ds:uri="http://purl.org/dc/dcmitype/"/>
    <ds:schemaRef ds:uri="http://www.w3.org/XML/1998/namespace"/>
    <ds:schemaRef ds:uri="http://purl.org/dc/terms/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6034B84F-8F8E-48B7-9EFF-C7DE1A66BD7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865FC99-B6BD-4E98-8312-F4F432C217EA}">
  <ds:schemaRefs>
    <ds:schemaRef ds:uri="http://schemas.microsoft.com/office/2009/outspace/metadata"/>
  </ds:schemaRefs>
</ds:datastoreItem>
</file>

<file path=customXml/itemProps4.xml><?xml version="1.0" encoding="utf-8"?>
<ds:datastoreItem xmlns:ds="http://schemas.openxmlformats.org/officeDocument/2006/customXml" ds:itemID="{63F8C001-70B3-4AE4-BEC2-202AE4E30C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CPT_Wave15</Template>
  <TotalTime>27538</TotalTime>
  <Words>1096</Words>
  <Application>Microsoft Office PowerPoint</Application>
  <PresentationFormat>On-screen Show (4:3)</PresentationFormat>
  <Paragraphs>233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Arial Black</vt:lpstr>
      <vt:lpstr>Calibri</vt:lpstr>
      <vt:lpstr>Lucida Console</vt:lpstr>
      <vt:lpstr>Segoe UI</vt:lpstr>
      <vt:lpstr>Segoe UI Semilight</vt:lpstr>
      <vt:lpstr>Wingdings</vt:lpstr>
      <vt:lpstr>CPT_Wave15</vt:lpstr>
      <vt:lpstr>Using App-only Authentication with Power BI Embedding</vt:lpstr>
      <vt:lpstr>Agenda</vt:lpstr>
      <vt:lpstr>First Party Embedding vs Third Party Embedding</vt:lpstr>
      <vt:lpstr>Power BI Embedding – The Big Picture</vt:lpstr>
      <vt:lpstr>App-only Auth for Power BI Embedding</vt:lpstr>
      <vt:lpstr>App-only Access Control</vt:lpstr>
      <vt:lpstr>Agenda</vt:lpstr>
      <vt:lpstr>AAD Service Principals</vt:lpstr>
      <vt:lpstr>Azure AD Applications</vt:lpstr>
      <vt:lpstr>Application Types</vt:lpstr>
      <vt:lpstr>Creating a New Azure AD Application</vt:lpstr>
      <vt:lpstr>Creating the App Secret</vt:lpstr>
      <vt:lpstr>Agenda</vt:lpstr>
      <vt:lpstr>User APIs versus Admin APIs</vt:lpstr>
      <vt:lpstr>Tenant Setup</vt:lpstr>
      <vt:lpstr>Agenda</vt:lpstr>
      <vt:lpstr>Authentication Flows</vt:lpstr>
      <vt:lpstr>App-Only Access Token</vt:lpstr>
      <vt:lpstr>App-only Access with PBI Service API</vt:lpstr>
      <vt:lpstr>What Can You Do with an App-only Token?</vt:lpstr>
      <vt:lpstr>What Did You Learn Today?</vt:lpstr>
      <vt:lpstr>Call to Action</vt:lpstr>
      <vt:lpstr>Summary</vt:lpstr>
      <vt:lpstr>Education Through Critical Path Training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Developing Power BI Embedding</dc:title>
  <dc:creator>Ted Pattison</dc:creator>
  <cp:lastModifiedBy>Ted Pattison</cp:lastModifiedBy>
  <cp:revision>476</cp:revision>
  <dcterms:created xsi:type="dcterms:W3CDTF">2012-04-13T19:17:02Z</dcterms:created>
  <dcterms:modified xsi:type="dcterms:W3CDTF">2019-03-15T14:05:59Z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ublisher">
    <vt:lpwstr>Critical Path Training, LLC</vt:lpwstr>
  </property>
  <property fmtid="{D5CDD505-2E9C-101B-9397-08002B2CF9AE}" pid="3" name="ContentTypeId">
    <vt:lpwstr>0x01010043F7775CCE86F349BB7C51FB3CE6B150</vt:lpwstr>
  </property>
</Properties>
</file>