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6"/>
  </p:notesMasterIdLst>
  <p:handoutMasterIdLst>
    <p:handoutMasterId r:id="rId27"/>
  </p:handoutMasterIdLst>
  <p:sldIdLst>
    <p:sldId id="279" r:id="rId6"/>
    <p:sldId id="316" r:id="rId7"/>
    <p:sldId id="329" r:id="rId8"/>
    <p:sldId id="323" r:id="rId9"/>
    <p:sldId id="330" r:id="rId10"/>
    <p:sldId id="334" r:id="rId11"/>
    <p:sldId id="332" r:id="rId12"/>
    <p:sldId id="333" r:id="rId13"/>
    <p:sldId id="335" r:id="rId14"/>
    <p:sldId id="324" r:id="rId15"/>
    <p:sldId id="325" r:id="rId16"/>
    <p:sldId id="322" r:id="rId17"/>
    <p:sldId id="326" r:id="rId18"/>
    <p:sldId id="318" r:id="rId19"/>
    <p:sldId id="320" r:id="rId20"/>
    <p:sldId id="321" r:id="rId21"/>
    <p:sldId id="319" r:id="rId22"/>
    <p:sldId id="336" r:id="rId23"/>
    <p:sldId id="337" r:id="rId24"/>
    <p:sldId id="327" r:id="rId2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001E"/>
    <a:srgbClr val="87451D"/>
    <a:srgbClr val="FFFFCC"/>
    <a:srgbClr val="9F002D"/>
    <a:srgbClr val="4C2710"/>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38" autoAdjust="0"/>
    <p:restoredTop sz="95842" autoAdjust="0"/>
  </p:normalViewPr>
  <p:slideViewPr>
    <p:cSldViewPr>
      <p:cViewPr varScale="1">
        <p:scale>
          <a:sx n="86" d="100"/>
          <a:sy n="86" d="100"/>
        </p:scale>
        <p:origin x="1958" y="58"/>
      </p:cViewPr>
      <p:guideLst>
        <p:guide orient="horz" pos="2160"/>
        <p:guide pos="2880"/>
      </p:guideLst>
    </p:cSldViewPr>
  </p:slideViewPr>
  <p:outlineViewPr>
    <p:cViewPr>
      <p:scale>
        <a:sx n="33" d="100"/>
        <a:sy n="33" d="100"/>
      </p:scale>
      <p:origin x="0" y="-5607"/>
    </p:cViewPr>
  </p:outlineViewPr>
  <p:notesTextViewPr>
    <p:cViewPr>
      <p:scale>
        <a:sx n="125" d="100"/>
        <a:sy n="125" d="100"/>
      </p:scale>
      <p:origin x="0" y="0"/>
    </p:cViewPr>
  </p:notesTextViewPr>
  <p:sorterViewPr>
    <p:cViewPr varScale="1">
      <p:scale>
        <a:sx n="1" d="1"/>
        <a:sy n="1" d="1"/>
      </p:scale>
      <p:origin x="0" y="-475"/>
    </p:cViewPr>
  </p:sorterViewPr>
  <p:notesViewPr>
    <p:cSldViewPr>
      <p:cViewPr>
        <p:scale>
          <a:sx n="90" d="100"/>
          <a:sy n="90" d="100"/>
        </p:scale>
        <p:origin x="36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2018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students to the Microsoft Power platform and explains the role of canvas apps, connectors and flows in building business solutions. The module introduces the Common Data Service for Apps (CDSA) and explains how it provides support for creating custom entities and building model-driven apps. Students will create canvas apps with PowerApps Studio and learn to write advanced expressions for screen and control properties. The module examines connectors and data binding and demonstrates using the Start with Data template. Along the way students will learn to build a canvas app for mobile devices that reads and writes customer data to a table inside an Excel workbook in OneDrive </a:t>
            </a:r>
            <a:r>
              <a:rPr lang="en-US" sz="1200" kern="1200">
                <a:solidFill>
                  <a:schemeClr val="tx1"/>
                </a:solidFill>
                <a:effectLst/>
                <a:latin typeface="+mn-lt"/>
                <a:ea typeface="+mn-ea"/>
                <a:cs typeface="+mn-cs"/>
              </a:rPr>
              <a:t>for Business.</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573418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dirty="0"/>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600" dirty="0"/>
              <a:t>Designing and Developing PowerApps Portals</a:t>
            </a:r>
          </a:p>
        </p:txBody>
      </p:sp>
      <p:sp>
        <p:nvSpPr>
          <p:cNvPr id="6" name="Text Placeholder 5"/>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PowerApps Portal Architecture</a:t>
            </a:r>
          </a:p>
          <a:p>
            <a:pPr>
              <a:buFont typeface="Wingdings" panose="05000000000000000000" pitchFamily="2" charset="2"/>
              <a:buChar char="ü"/>
            </a:pPr>
            <a:r>
              <a:rPr lang="en-US" dirty="0"/>
              <a:t>Portal Editor</a:t>
            </a:r>
          </a:p>
          <a:p>
            <a:pPr>
              <a:buFont typeface="Wingdings" panose="05000000000000000000" pitchFamily="2" charset="2"/>
              <a:buChar char="Ø"/>
            </a:pPr>
            <a:r>
              <a:rPr lang="en-US" dirty="0"/>
              <a:t>Portal Management App</a:t>
            </a:r>
          </a:p>
          <a:p>
            <a:r>
              <a:rPr lang="en-US" dirty="0"/>
              <a:t>Portal Configuration</a:t>
            </a:r>
          </a:p>
          <a:p>
            <a:r>
              <a:rPr lang="en-US" dirty="0"/>
              <a:t>Developing Web Templates</a:t>
            </a:r>
          </a:p>
        </p:txBody>
      </p:sp>
    </p:spTree>
    <p:extLst>
      <p:ext uri="{BB962C8B-B14F-4D97-AF65-F5344CB8AC3E}">
        <p14:creationId xmlns:p14="http://schemas.microsoft.com/office/powerpoint/2010/main" val="349631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PowerApps Portal Architecture</a:t>
            </a:r>
          </a:p>
          <a:p>
            <a:pPr>
              <a:buFont typeface="Wingdings" panose="05000000000000000000" pitchFamily="2" charset="2"/>
              <a:buChar char="ü"/>
            </a:pPr>
            <a:r>
              <a:rPr lang="en-US" dirty="0"/>
              <a:t>Portal Editor</a:t>
            </a:r>
          </a:p>
          <a:p>
            <a:pPr>
              <a:buFont typeface="Wingdings" panose="05000000000000000000" pitchFamily="2" charset="2"/>
              <a:buChar char="ü"/>
            </a:pPr>
            <a:r>
              <a:rPr lang="en-US" dirty="0"/>
              <a:t>Portal Management App</a:t>
            </a:r>
          </a:p>
          <a:p>
            <a:pPr>
              <a:buFont typeface="Wingdings" panose="05000000000000000000" pitchFamily="2" charset="2"/>
              <a:buChar char="Ø"/>
            </a:pPr>
            <a:r>
              <a:rPr lang="en-US" dirty="0"/>
              <a:t>Portal Configuration</a:t>
            </a:r>
          </a:p>
          <a:p>
            <a:r>
              <a:rPr lang="en-US" dirty="0"/>
              <a:t>Developing Web Templates</a:t>
            </a:r>
          </a:p>
        </p:txBody>
      </p:sp>
    </p:spTree>
    <p:extLst>
      <p:ext uri="{BB962C8B-B14F-4D97-AF65-F5344CB8AC3E}">
        <p14:creationId xmlns:p14="http://schemas.microsoft.com/office/powerpoint/2010/main" val="378919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67D2-8DBC-4A90-AC33-71279A1EDBD2}"/>
              </a:ext>
            </a:extLst>
          </p:cNvPr>
          <p:cNvSpPr>
            <a:spLocks noGrp="1"/>
          </p:cNvSpPr>
          <p:nvPr>
            <p:ph type="title"/>
          </p:nvPr>
        </p:nvSpPr>
        <p:spPr/>
        <p:txBody>
          <a:bodyPr/>
          <a:lstStyle/>
          <a:p>
            <a:r>
              <a:rPr lang="en-US" dirty="0"/>
              <a:t>Configuring a PowerApps Portal</a:t>
            </a:r>
          </a:p>
        </p:txBody>
      </p:sp>
      <p:pic>
        <p:nvPicPr>
          <p:cNvPr id="4" name="Picture 3">
            <a:extLst>
              <a:ext uri="{FF2B5EF4-FFF2-40B4-BE49-F238E27FC236}">
                <a16:creationId xmlns:a16="http://schemas.microsoft.com/office/drawing/2014/main" id="{D6AF1A73-983B-4318-BF8C-33EE83F21150}"/>
              </a:ext>
            </a:extLst>
          </p:cNvPr>
          <p:cNvPicPr>
            <a:picLocks noChangeAspect="1"/>
          </p:cNvPicPr>
          <p:nvPr/>
        </p:nvPicPr>
        <p:blipFill>
          <a:blip r:embed="rId2"/>
          <a:stretch>
            <a:fillRect/>
          </a:stretch>
        </p:blipFill>
        <p:spPr>
          <a:xfrm>
            <a:off x="533400" y="1524000"/>
            <a:ext cx="5791200" cy="3451022"/>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6E3A1FF1-826C-4D92-889F-412294EDB293}"/>
              </a:ext>
            </a:extLst>
          </p:cNvPr>
          <p:cNvPicPr>
            <a:picLocks noChangeAspect="1"/>
          </p:cNvPicPr>
          <p:nvPr/>
        </p:nvPicPr>
        <p:blipFill>
          <a:blip r:embed="rId3"/>
          <a:stretch>
            <a:fillRect/>
          </a:stretch>
        </p:blipFill>
        <p:spPr>
          <a:xfrm>
            <a:off x="4495800" y="3886200"/>
            <a:ext cx="3352800" cy="1171705"/>
          </a:xfrm>
          <a:prstGeom prst="rect">
            <a:avLst/>
          </a:prstGeom>
          <a:ln>
            <a:solidFill>
              <a:schemeClr val="tx1">
                <a:lumMod val="50000"/>
                <a:lumOff val="50000"/>
              </a:schemeClr>
            </a:solidFill>
          </a:ln>
        </p:spPr>
      </p:pic>
      <p:pic>
        <p:nvPicPr>
          <p:cNvPr id="6" name="Picture 5">
            <a:extLst>
              <a:ext uri="{FF2B5EF4-FFF2-40B4-BE49-F238E27FC236}">
                <a16:creationId xmlns:a16="http://schemas.microsoft.com/office/drawing/2014/main" id="{9D88A73D-DEDE-4F24-9B73-723ABD67D7FB}"/>
              </a:ext>
            </a:extLst>
          </p:cNvPr>
          <p:cNvPicPr>
            <a:picLocks noChangeAspect="1"/>
          </p:cNvPicPr>
          <p:nvPr/>
        </p:nvPicPr>
        <p:blipFill>
          <a:blip r:embed="rId4"/>
          <a:stretch>
            <a:fillRect/>
          </a:stretch>
        </p:blipFill>
        <p:spPr>
          <a:xfrm>
            <a:off x="609600" y="5334000"/>
            <a:ext cx="7315200" cy="1008993"/>
          </a:xfrm>
          <a:prstGeom prst="rect">
            <a:avLst/>
          </a:prstGeom>
          <a:ln>
            <a:solidFill>
              <a:schemeClr val="tx1">
                <a:lumMod val="50000"/>
                <a:lumOff val="50000"/>
              </a:schemeClr>
            </a:solidFill>
          </a:ln>
        </p:spPr>
      </p:pic>
    </p:spTree>
    <p:extLst>
      <p:ext uri="{BB962C8B-B14F-4D97-AF65-F5344CB8AC3E}">
        <p14:creationId xmlns:p14="http://schemas.microsoft.com/office/powerpoint/2010/main" val="350838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PowerApps Portal Architecture</a:t>
            </a:r>
          </a:p>
          <a:p>
            <a:pPr>
              <a:buFont typeface="Wingdings" panose="05000000000000000000" pitchFamily="2" charset="2"/>
              <a:buChar char="ü"/>
            </a:pPr>
            <a:r>
              <a:rPr lang="en-US" dirty="0"/>
              <a:t>Portal Editor</a:t>
            </a:r>
          </a:p>
          <a:p>
            <a:pPr>
              <a:buFont typeface="Wingdings" panose="05000000000000000000" pitchFamily="2" charset="2"/>
              <a:buChar char="ü"/>
            </a:pPr>
            <a:r>
              <a:rPr lang="en-US" dirty="0"/>
              <a:t>Portal Management App</a:t>
            </a:r>
          </a:p>
          <a:p>
            <a:pPr>
              <a:buFont typeface="Wingdings" panose="05000000000000000000" pitchFamily="2" charset="2"/>
              <a:buChar char="ü"/>
            </a:pPr>
            <a:r>
              <a:rPr lang="en-US" dirty="0"/>
              <a:t>Portal Configuration</a:t>
            </a:r>
          </a:p>
          <a:p>
            <a:pPr>
              <a:buFont typeface="Wingdings" panose="05000000000000000000" pitchFamily="2" charset="2"/>
              <a:buChar char="Ø"/>
            </a:pPr>
            <a:r>
              <a:rPr lang="en-US" dirty="0"/>
              <a:t>Developing Web Templates</a:t>
            </a:r>
          </a:p>
        </p:txBody>
      </p:sp>
    </p:spTree>
    <p:extLst>
      <p:ext uri="{BB962C8B-B14F-4D97-AF65-F5344CB8AC3E}">
        <p14:creationId xmlns:p14="http://schemas.microsoft.com/office/powerpoint/2010/main" val="3705328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3622C-BEF9-4A94-99A4-1E4F79901D9C}"/>
              </a:ext>
            </a:extLst>
          </p:cNvPr>
          <p:cNvSpPr>
            <a:spLocks noGrp="1"/>
          </p:cNvSpPr>
          <p:nvPr>
            <p:ph type="title"/>
          </p:nvPr>
        </p:nvSpPr>
        <p:spPr/>
        <p:txBody>
          <a:bodyPr/>
          <a:lstStyle/>
          <a:p>
            <a:r>
              <a:rPr lang="en-US" dirty="0"/>
              <a:t>Creating a Solution with Custom Entities</a:t>
            </a:r>
          </a:p>
        </p:txBody>
      </p:sp>
      <p:pic>
        <p:nvPicPr>
          <p:cNvPr id="4" name="Picture 3">
            <a:extLst>
              <a:ext uri="{FF2B5EF4-FFF2-40B4-BE49-F238E27FC236}">
                <a16:creationId xmlns:a16="http://schemas.microsoft.com/office/drawing/2014/main" id="{405E746F-3DD8-4813-9FEE-D3E670B62454}"/>
              </a:ext>
            </a:extLst>
          </p:cNvPr>
          <p:cNvPicPr>
            <a:picLocks noChangeAspect="1"/>
          </p:cNvPicPr>
          <p:nvPr/>
        </p:nvPicPr>
        <p:blipFill>
          <a:blip r:embed="rId2"/>
          <a:stretch>
            <a:fillRect/>
          </a:stretch>
        </p:blipFill>
        <p:spPr>
          <a:xfrm>
            <a:off x="533400" y="1600200"/>
            <a:ext cx="7527003" cy="4343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98307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B07F-0B9C-48AE-BC98-55BD2AF8E633}"/>
              </a:ext>
            </a:extLst>
          </p:cNvPr>
          <p:cNvSpPr>
            <a:spLocks noGrp="1"/>
          </p:cNvSpPr>
          <p:nvPr>
            <p:ph type="title"/>
          </p:nvPr>
        </p:nvSpPr>
        <p:spPr/>
        <p:txBody>
          <a:bodyPr/>
          <a:lstStyle/>
          <a:p>
            <a:r>
              <a:rPr lang="en-US" dirty="0"/>
              <a:t>The Course Entity</a:t>
            </a:r>
          </a:p>
        </p:txBody>
      </p:sp>
      <p:pic>
        <p:nvPicPr>
          <p:cNvPr id="3" name="Picture 2">
            <a:extLst>
              <a:ext uri="{FF2B5EF4-FFF2-40B4-BE49-F238E27FC236}">
                <a16:creationId xmlns:a16="http://schemas.microsoft.com/office/drawing/2014/main" id="{F38AEEA7-1361-4985-ABDE-F38C57C0CE56}"/>
              </a:ext>
            </a:extLst>
          </p:cNvPr>
          <p:cNvPicPr>
            <a:picLocks noChangeAspect="1"/>
          </p:cNvPicPr>
          <p:nvPr/>
        </p:nvPicPr>
        <p:blipFill>
          <a:blip r:embed="rId2"/>
          <a:stretch>
            <a:fillRect/>
          </a:stretch>
        </p:blipFill>
        <p:spPr>
          <a:xfrm>
            <a:off x="457200" y="1524000"/>
            <a:ext cx="7746568" cy="41910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54973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750A-8B6A-47D8-8F4F-043D768AF474}"/>
              </a:ext>
            </a:extLst>
          </p:cNvPr>
          <p:cNvSpPr>
            <a:spLocks noGrp="1"/>
          </p:cNvSpPr>
          <p:nvPr>
            <p:ph type="title"/>
          </p:nvPr>
        </p:nvSpPr>
        <p:spPr/>
        <p:txBody>
          <a:bodyPr/>
          <a:lstStyle/>
          <a:p>
            <a:r>
              <a:rPr lang="en-US" dirty="0"/>
              <a:t>The Class Entity</a:t>
            </a:r>
          </a:p>
        </p:txBody>
      </p:sp>
      <p:pic>
        <p:nvPicPr>
          <p:cNvPr id="3" name="Picture 2">
            <a:extLst>
              <a:ext uri="{FF2B5EF4-FFF2-40B4-BE49-F238E27FC236}">
                <a16:creationId xmlns:a16="http://schemas.microsoft.com/office/drawing/2014/main" id="{6AC97D76-BB18-4944-9833-89AF925710D4}"/>
              </a:ext>
            </a:extLst>
          </p:cNvPr>
          <p:cNvPicPr>
            <a:picLocks noChangeAspect="1"/>
          </p:cNvPicPr>
          <p:nvPr/>
        </p:nvPicPr>
        <p:blipFill>
          <a:blip r:embed="rId2"/>
          <a:stretch>
            <a:fillRect/>
          </a:stretch>
        </p:blipFill>
        <p:spPr>
          <a:xfrm>
            <a:off x="533400" y="1447800"/>
            <a:ext cx="7620000" cy="3931812"/>
          </a:xfrm>
          <a:prstGeom prst="rect">
            <a:avLst/>
          </a:prstGeom>
          <a:ln>
            <a:solidFill>
              <a:schemeClr val="tx1">
                <a:lumMod val="50000"/>
                <a:lumOff val="50000"/>
              </a:schemeClr>
            </a:solidFill>
          </a:ln>
        </p:spPr>
      </p:pic>
    </p:spTree>
    <p:extLst>
      <p:ext uri="{BB962C8B-B14F-4D97-AF65-F5344CB8AC3E}">
        <p14:creationId xmlns:p14="http://schemas.microsoft.com/office/powerpoint/2010/main" val="241145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67D2-8DBC-4A90-AC33-71279A1EDBD2}"/>
              </a:ext>
            </a:extLst>
          </p:cNvPr>
          <p:cNvSpPr>
            <a:spLocks noGrp="1"/>
          </p:cNvSpPr>
          <p:nvPr>
            <p:ph type="title"/>
          </p:nvPr>
        </p:nvSpPr>
        <p:spPr/>
        <p:txBody>
          <a:bodyPr/>
          <a:lstStyle/>
          <a:p>
            <a:r>
              <a:rPr lang="en-US" dirty="0"/>
              <a:t>Converting a Portal to Production</a:t>
            </a:r>
          </a:p>
        </p:txBody>
      </p:sp>
      <p:pic>
        <p:nvPicPr>
          <p:cNvPr id="3" name="Picture 2">
            <a:extLst>
              <a:ext uri="{FF2B5EF4-FFF2-40B4-BE49-F238E27FC236}">
                <a16:creationId xmlns:a16="http://schemas.microsoft.com/office/drawing/2014/main" id="{33FF8980-48F2-4250-8F7F-5CC53D47EC25}"/>
              </a:ext>
            </a:extLst>
          </p:cNvPr>
          <p:cNvPicPr>
            <a:picLocks noChangeAspect="1"/>
          </p:cNvPicPr>
          <p:nvPr/>
        </p:nvPicPr>
        <p:blipFill>
          <a:blip r:embed="rId2"/>
          <a:stretch>
            <a:fillRect/>
          </a:stretch>
        </p:blipFill>
        <p:spPr>
          <a:xfrm>
            <a:off x="533400" y="1371600"/>
            <a:ext cx="5181600" cy="1941244"/>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C3FD7B50-BD30-4BEC-B8C2-EC269436DE6A}"/>
              </a:ext>
            </a:extLst>
          </p:cNvPr>
          <p:cNvPicPr>
            <a:picLocks noChangeAspect="1"/>
          </p:cNvPicPr>
          <p:nvPr/>
        </p:nvPicPr>
        <p:blipFill>
          <a:blip r:embed="rId3"/>
          <a:stretch>
            <a:fillRect/>
          </a:stretch>
        </p:blipFill>
        <p:spPr>
          <a:xfrm>
            <a:off x="1371600" y="3505200"/>
            <a:ext cx="1622363" cy="2743200"/>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E3D7E1DF-B644-4E29-9113-FC2AF8599C89}"/>
              </a:ext>
            </a:extLst>
          </p:cNvPr>
          <p:cNvPicPr>
            <a:picLocks noChangeAspect="1"/>
          </p:cNvPicPr>
          <p:nvPr/>
        </p:nvPicPr>
        <p:blipFill>
          <a:blip r:embed="rId4"/>
          <a:stretch>
            <a:fillRect/>
          </a:stretch>
        </p:blipFill>
        <p:spPr>
          <a:xfrm>
            <a:off x="3505200" y="3581400"/>
            <a:ext cx="4827744" cy="2876891"/>
          </a:xfrm>
          <a:prstGeom prst="rect">
            <a:avLst/>
          </a:prstGeom>
          <a:ln>
            <a:solidFill>
              <a:schemeClr val="tx1">
                <a:lumMod val="50000"/>
                <a:lumOff val="50000"/>
              </a:schemeClr>
            </a:solidFill>
          </a:ln>
        </p:spPr>
      </p:pic>
    </p:spTree>
    <p:extLst>
      <p:ext uri="{BB962C8B-B14F-4D97-AF65-F5344CB8AC3E}">
        <p14:creationId xmlns:p14="http://schemas.microsoft.com/office/powerpoint/2010/main" val="3296730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7FC2-021C-470F-95BC-403849DF7D8D}"/>
              </a:ext>
            </a:extLst>
          </p:cNvPr>
          <p:cNvSpPr>
            <a:spLocks noGrp="1"/>
          </p:cNvSpPr>
          <p:nvPr>
            <p:ph type="title"/>
          </p:nvPr>
        </p:nvSpPr>
        <p:spPr/>
        <p:txBody>
          <a:bodyPr/>
          <a:lstStyle/>
          <a:p>
            <a:r>
              <a:rPr lang="en-US" dirty="0" err="1"/>
              <a:t>XrmToolbox</a:t>
            </a:r>
            <a:endParaRPr lang="en-US" dirty="0"/>
          </a:p>
        </p:txBody>
      </p:sp>
      <p:sp>
        <p:nvSpPr>
          <p:cNvPr id="3" name="Content Placeholder 2">
            <a:extLst>
              <a:ext uri="{FF2B5EF4-FFF2-40B4-BE49-F238E27FC236}">
                <a16:creationId xmlns:a16="http://schemas.microsoft.com/office/drawing/2014/main" id="{E170B26C-1BA5-4274-8A90-5C153B046D7E}"/>
              </a:ext>
            </a:extLst>
          </p:cNvPr>
          <p:cNvSpPr>
            <a:spLocks noGrp="1"/>
          </p:cNvSpPr>
          <p:nvPr>
            <p:ph idx="1"/>
          </p:nvPr>
        </p:nvSpPr>
        <p:spPr/>
        <p:txBody>
          <a:bodyPr/>
          <a:lstStyle/>
          <a:p>
            <a:r>
              <a:rPr lang="en-US" dirty="0"/>
              <a:t>Authoring Tool for PowerApps Portals</a:t>
            </a:r>
          </a:p>
          <a:p>
            <a:pPr lvl="1"/>
            <a:r>
              <a:rPr lang="en-US" dirty="0"/>
              <a:t>Provides plug-ins for authoring and managing portals</a:t>
            </a:r>
          </a:p>
        </p:txBody>
      </p:sp>
      <p:pic>
        <p:nvPicPr>
          <p:cNvPr id="4" name="Picture 3">
            <a:extLst>
              <a:ext uri="{FF2B5EF4-FFF2-40B4-BE49-F238E27FC236}">
                <a16:creationId xmlns:a16="http://schemas.microsoft.com/office/drawing/2014/main" id="{39988F68-9661-4071-9EC3-551CB24238B0}"/>
              </a:ext>
            </a:extLst>
          </p:cNvPr>
          <p:cNvPicPr>
            <a:picLocks noChangeAspect="1"/>
          </p:cNvPicPr>
          <p:nvPr/>
        </p:nvPicPr>
        <p:blipFill>
          <a:blip r:embed="rId2"/>
          <a:stretch>
            <a:fillRect/>
          </a:stretch>
        </p:blipFill>
        <p:spPr>
          <a:xfrm>
            <a:off x="914400" y="2590800"/>
            <a:ext cx="7436146" cy="3276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31110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4AC7-04D8-4261-85CF-86AAEEFC2052}"/>
              </a:ext>
            </a:extLst>
          </p:cNvPr>
          <p:cNvSpPr>
            <a:spLocks noGrp="1"/>
          </p:cNvSpPr>
          <p:nvPr>
            <p:ph type="title"/>
          </p:nvPr>
        </p:nvSpPr>
        <p:spPr/>
        <p:txBody>
          <a:bodyPr/>
          <a:lstStyle/>
          <a:p>
            <a:r>
              <a:rPr lang="en-US" dirty="0"/>
              <a:t>Web Templates and Liquid Language</a:t>
            </a:r>
          </a:p>
        </p:txBody>
      </p:sp>
      <p:sp>
        <p:nvSpPr>
          <p:cNvPr id="4" name="Content Placeholder 3">
            <a:extLst>
              <a:ext uri="{FF2B5EF4-FFF2-40B4-BE49-F238E27FC236}">
                <a16:creationId xmlns:a16="http://schemas.microsoft.com/office/drawing/2014/main" id="{EDF33D3A-744A-48C3-A8D5-81F3425E9E7C}"/>
              </a:ext>
            </a:extLst>
          </p:cNvPr>
          <p:cNvSpPr>
            <a:spLocks noGrp="1"/>
          </p:cNvSpPr>
          <p:nvPr>
            <p:ph idx="1"/>
          </p:nvPr>
        </p:nvSpPr>
        <p:spPr/>
        <p:txBody>
          <a:bodyPr>
            <a:normAutofit/>
          </a:bodyPr>
          <a:lstStyle/>
          <a:p>
            <a:r>
              <a:rPr lang="en-US" sz="2400" dirty="0"/>
              <a:t>Web Template created using Liquid scripting language</a:t>
            </a:r>
          </a:p>
          <a:p>
            <a:pPr lvl="1"/>
            <a:r>
              <a:rPr lang="en-US" sz="2000" dirty="0"/>
              <a:t>Can be used to access CDS data </a:t>
            </a:r>
          </a:p>
        </p:txBody>
      </p:sp>
      <p:pic>
        <p:nvPicPr>
          <p:cNvPr id="3" name="Picture 2">
            <a:extLst>
              <a:ext uri="{FF2B5EF4-FFF2-40B4-BE49-F238E27FC236}">
                <a16:creationId xmlns:a16="http://schemas.microsoft.com/office/drawing/2014/main" id="{DC124F05-37E7-4E4F-8162-5279DD53D476}"/>
              </a:ext>
            </a:extLst>
          </p:cNvPr>
          <p:cNvPicPr>
            <a:picLocks noChangeAspect="1"/>
          </p:cNvPicPr>
          <p:nvPr/>
        </p:nvPicPr>
        <p:blipFill>
          <a:blip r:embed="rId2"/>
          <a:stretch>
            <a:fillRect/>
          </a:stretch>
        </p:blipFill>
        <p:spPr>
          <a:xfrm>
            <a:off x="762000" y="2438400"/>
            <a:ext cx="7086600" cy="2729653"/>
          </a:xfrm>
          <a:prstGeom prst="rect">
            <a:avLst/>
          </a:prstGeom>
          <a:ln>
            <a:solidFill>
              <a:schemeClr val="tx1">
                <a:lumMod val="50000"/>
                <a:lumOff val="50000"/>
              </a:schemeClr>
            </a:solidFill>
          </a:ln>
        </p:spPr>
      </p:pic>
    </p:spTree>
    <p:extLst>
      <p:ext uri="{BB962C8B-B14F-4D97-AF65-F5344CB8AC3E}">
        <p14:creationId xmlns:p14="http://schemas.microsoft.com/office/powerpoint/2010/main" val="221877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Ø"/>
            </a:pPr>
            <a:r>
              <a:rPr lang="en-US" dirty="0"/>
              <a:t>PowerApps Portal Architecture</a:t>
            </a:r>
          </a:p>
          <a:p>
            <a:r>
              <a:rPr lang="en-US" dirty="0"/>
              <a:t>Portal Editor</a:t>
            </a:r>
          </a:p>
          <a:p>
            <a:r>
              <a:rPr lang="en-US" dirty="0"/>
              <a:t>Portal Management App</a:t>
            </a:r>
          </a:p>
          <a:p>
            <a:r>
              <a:rPr lang="en-US" dirty="0"/>
              <a:t>Portal Configuration</a:t>
            </a:r>
          </a:p>
          <a:p>
            <a:r>
              <a:rPr lang="en-US" dirty="0"/>
              <a:t>Developing Web Templates</a:t>
            </a:r>
          </a:p>
        </p:txBody>
      </p:sp>
    </p:spTree>
    <p:extLst>
      <p:ext uri="{BB962C8B-B14F-4D97-AF65-F5344CB8AC3E}">
        <p14:creationId xmlns:p14="http://schemas.microsoft.com/office/powerpoint/2010/main" val="134105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PowerApps Portal Architecture</a:t>
            </a:r>
          </a:p>
          <a:p>
            <a:pPr>
              <a:buFont typeface="Wingdings" panose="05000000000000000000" pitchFamily="2" charset="2"/>
              <a:buChar char="ü"/>
            </a:pPr>
            <a:r>
              <a:rPr lang="en-US" dirty="0"/>
              <a:t>Portal Editor</a:t>
            </a:r>
          </a:p>
          <a:p>
            <a:pPr>
              <a:buFont typeface="Wingdings" panose="05000000000000000000" pitchFamily="2" charset="2"/>
              <a:buChar char="ü"/>
            </a:pPr>
            <a:r>
              <a:rPr lang="en-US" dirty="0"/>
              <a:t>Portal Management App</a:t>
            </a:r>
          </a:p>
          <a:p>
            <a:pPr>
              <a:buFont typeface="Wingdings" panose="05000000000000000000" pitchFamily="2" charset="2"/>
              <a:buChar char="ü"/>
            </a:pPr>
            <a:r>
              <a:rPr lang="en-US" dirty="0"/>
              <a:t>Portal Configuration</a:t>
            </a:r>
          </a:p>
          <a:p>
            <a:pPr>
              <a:buFont typeface="Wingdings" panose="05000000000000000000" pitchFamily="2" charset="2"/>
              <a:buChar char="ü"/>
            </a:pPr>
            <a:r>
              <a:rPr lang="en-US" dirty="0"/>
              <a:t>Developing Web Templates</a:t>
            </a:r>
          </a:p>
        </p:txBody>
      </p:sp>
    </p:spTree>
    <p:extLst>
      <p:ext uri="{BB962C8B-B14F-4D97-AF65-F5344CB8AC3E}">
        <p14:creationId xmlns:p14="http://schemas.microsoft.com/office/powerpoint/2010/main" val="303980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FAF3-486C-4B74-B509-5E89DC72E038}"/>
              </a:ext>
            </a:extLst>
          </p:cNvPr>
          <p:cNvSpPr>
            <a:spLocks noGrp="1"/>
          </p:cNvSpPr>
          <p:nvPr>
            <p:ph type="title"/>
          </p:nvPr>
        </p:nvSpPr>
        <p:spPr/>
        <p:txBody>
          <a:bodyPr/>
          <a:lstStyle/>
          <a:p>
            <a:r>
              <a:rPr lang="en-US" dirty="0"/>
              <a:t>PowerApps Portals</a:t>
            </a:r>
          </a:p>
        </p:txBody>
      </p:sp>
      <p:sp>
        <p:nvSpPr>
          <p:cNvPr id="3" name="Content Placeholder 2">
            <a:extLst>
              <a:ext uri="{FF2B5EF4-FFF2-40B4-BE49-F238E27FC236}">
                <a16:creationId xmlns:a16="http://schemas.microsoft.com/office/drawing/2014/main" id="{EE7F8A13-1CF2-4B66-8F69-5B577E8EC7A9}"/>
              </a:ext>
            </a:extLst>
          </p:cNvPr>
          <p:cNvSpPr>
            <a:spLocks noGrp="1"/>
          </p:cNvSpPr>
          <p:nvPr>
            <p:ph idx="1"/>
          </p:nvPr>
        </p:nvSpPr>
        <p:spPr/>
        <p:txBody>
          <a:bodyPr/>
          <a:lstStyle/>
          <a:p>
            <a:r>
              <a:rPr lang="en-US" dirty="0"/>
              <a:t>Provides web development platform</a:t>
            </a:r>
          </a:p>
          <a:p>
            <a:pPr lvl="1"/>
            <a:r>
              <a:rPr lang="en-US" dirty="0"/>
              <a:t>Create websites that target authenticated users</a:t>
            </a:r>
          </a:p>
          <a:p>
            <a:pPr lvl="1"/>
            <a:r>
              <a:rPr lang="en-US" dirty="0"/>
              <a:t>Create websites that target anonymous users</a:t>
            </a:r>
          </a:p>
          <a:p>
            <a:pPr lvl="1"/>
            <a:endParaRPr lang="en-US" dirty="0"/>
          </a:p>
          <a:p>
            <a:r>
              <a:rPr lang="en-US" dirty="0"/>
              <a:t>Portal content managed by business users</a:t>
            </a:r>
          </a:p>
          <a:p>
            <a:pPr lvl="1"/>
            <a:r>
              <a:rPr lang="en-US" dirty="0"/>
              <a:t>Portal Editor used to add pages and author content</a:t>
            </a:r>
          </a:p>
          <a:p>
            <a:pPr lvl="1"/>
            <a:r>
              <a:rPr lang="en-US" dirty="0"/>
              <a:t>Portal Management App used to manage portal</a:t>
            </a:r>
          </a:p>
          <a:p>
            <a:pPr lvl="1"/>
            <a:endParaRPr lang="en-US" dirty="0"/>
          </a:p>
          <a:p>
            <a:r>
              <a:rPr lang="en-US" dirty="0"/>
              <a:t>Portal can be customized by web developers</a:t>
            </a:r>
          </a:p>
          <a:p>
            <a:pPr lvl="1"/>
            <a:r>
              <a:rPr lang="en-US" dirty="0"/>
              <a:t>Portal can be extended with custom web templates</a:t>
            </a:r>
          </a:p>
          <a:p>
            <a:pPr lvl="1"/>
            <a:r>
              <a:rPr lang="en-US" dirty="0"/>
              <a:t>Web templates can be written to access CDS entities</a:t>
            </a:r>
          </a:p>
        </p:txBody>
      </p:sp>
    </p:spTree>
    <p:extLst>
      <p:ext uri="{BB962C8B-B14F-4D97-AF65-F5344CB8AC3E}">
        <p14:creationId xmlns:p14="http://schemas.microsoft.com/office/powerpoint/2010/main" val="309475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707D9-00E4-42DD-A2BC-4DA762F852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56CFAD7-C821-44C0-BF37-A23C023187B5}"/>
              </a:ext>
            </a:extLst>
          </p:cNvPr>
          <p:cNvSpPr>
            <a:spLocks noGrp="1"/>
          </p:cNvSpPr>
          <p:nvPr>
            <p:ph idx="1"/>
          </p:nvPr>
        </p:nvSpPr>
        <p:spPr/>
        <p:txBody>
          <a:bodyPr/>
          <a:lstStyle/>
          <a:p>
            <a:pPr>
              <a:buFont typeface="Wingdings" panose="05000000000000000000" pitchFamily="2" charset="2"/>
              <a:buChar char="ü"/>
            </a:pPr>
            <a:r>
              <a:rPr lang="en-US" dirty="0"/>
              <a:t>PowerApps Portal Architecture</a:t>
            </a:r>
          </a:p>
          <a:p>
            <a:pPr>
              <a:buFont typeface="Wingdings" panose="05000000000000000000" pitchFamily="2" charset="2"/>
              <a:buChar char="Ø"/>
            </a:pPr>
            <a:r>
              <a:rPr lang="en-US" dirty="0"/>
              <a:t>Portal Editor</a:t>
            </a:r>
          </a:p>
          <a:p>
            <a:r>
              <a:rPr lang="en-US" dirty="0"/>
              <a:t>Portal Management App</a:t>
            </a:r>
          </a:p>
          <a:p>
            <a:r>
              <a:rPr lang="en-US" dirty="0"/>
              <a:t>Portal Configuration</a:t>
            </a:r>
          </a:p>
          <a:p>
            <a:r>
              <a:rPr lang="en-US" dirty="0"/>
              <a:t>Developing Web Templates</a:t>
            </a:r>
          </a:p>
        </p:txBody>
      </p:sp>
    </p:spTree>
    <p:extLst>
      <p:ext uri="{BB962C8B-B14F-4D97-AF65-F5344CB8AC3E}">
        <p14:creationId xmlns:p14="http://schemas.microsoft.com/office/powerpoint/2010/main" val="228793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0CC9-9BE5-4C15-B6BA-6F5C18DECAF9}"/>
              </a:ext>
            </a:extLst>
          </p:cNvPr>
          <p:cNvSpPr>
            <a:spLocks noGrp="1"/>
          </p:cNvSpPr>
          <p:nvPr>
            <p:ph type="title"/>
          </p:nvPr>
        </p:nvSpPr>
        <p:spPr/>
        <p:txBody>
          <a:bodyPr/>
          <a:lstStyle/>
          <a:p>
            <a:r>
              <a:rPr lang="en-US" dirty="0"/>
              <a:t>Portal Editor</a:t>
            </a:r>
          </a:p>
        </p:txBody>
      </p:sp>
      <p:sp>
        <p:nvSpPr>
          <p:cNvPr id="4" name="Content Placeholder 3">
            <a:extLst>
              <a:ext uri="{FF2B5EF4-FFF2-40B4-BE49-F238E27FC236}">
                <a16:creationId xmlns:a16="http://schemas.microsoft.com/office/drawing/2014/main" id="{2F09E94A-1460-4788-8F07-A82D3F069210}"/>
              </a:ext>
            </a:extLst>
          </p:cNvPr>
          <p:cNvSpPr>
            <a:spLocks noGrp="1"/>
          </p:cNvSpPr>
          <p:nvPr>
            <p:ph idx="1"/>
          </p:nvPr>
        </p:nvSpPr>
        <p:spPr/>
        <p:txBody>
          <a:bodyPr/>
          <a:lstStyle/>
          <a:p>
            <a:r>
              <a:rPr lang="en-US" dirty="0"/>
              <a:t>Used to add pages and author page content</a:t>
            </a:r>
          </a:p>
          <a:p>
            <a:pPr lvl="1"/>
            <a:r>
              <a:rPr lang="en-US" dirty="0"/>
              <a:t>Designed for less-technical users</a:t>
            </a:r>
          </a:p>
          <a:p>
            <a:pPr lvl="1"/>
            <a:r>
              <a:rPr lang="en-US" dirty="0"/>
              <a:t>Editor not require web designer/developer skills</a:t>
            </a:r>
          </a:p>
          <a:p>
            <a:pPr lvl="1"/>
            <a:endParaRPr lang="en-US" dirty="0"/>
          </a:p>
          <a:p>
            <a:pPr lvl="1"/>
            <a:endParaRPr lang="en-US" dirty="0"/>
          </a:p>
        </p:txBody>
      </p:sp>
      <p:pic>
        <p:nvPicPr>
          <p:cNvPr id="3" name="Picture 2">
            <a:extLst>
              <a:ext uri="{FF2B5EF4-FFF2-40B4-BE49-F238E27FC236}">
                <a16:creationId xmlns:a16="http://schemas.microsoft.com/office/drawing/2014/main" id="{2D3FC946-86AA-4836-A6DC-D94B2D7D47A2}"/>
              </a:ext>
            </a:extLst>
          </p:cNvPr>
          <p:cNvPicPr>
            <a:picLocks noChangeAspect="1"/>
          </p:cNvPicPr>
          <p:nvPr/>
        </p:nvPicPr>
        <p:blipFill>
          <a:blip r:embed="rId2"/>
          <a:stretch>
            <a:fillRect/>
          </a:stretch>
        </p:blipFill>
        <p:spPr>
          <a:xfrm>
            <a:off x="762000" y="3200400"/>
            <a:ext cx="7010400" cy="2934844"/>
          </a:xfrm>
          <a:prstGeom prst="rect">
            <a:avLst/>
          </a:prstGeom>
          <a:ln>
            <a:solidFill>
              <a:schemeClr val="tx1">
                <a:lumMod val="50000"/>
                <a:lumOff val="50000"/>
              </a:schemeClr>
            </a:solidFill>
          </a:ln>
        </p:spPr>
      </p:pic>
    </p:spTree>
    <p:extLst>
      <p:ext uri="{BB962C8B-B14F-4D97-AF65-F5344CB8AC3E}">
        <p14:creationId xmlns:p14="http://schemas.microsoft.com/office/powerpoint/2010/main" val="74852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0E7B-E0E8-4B41-900C-52D1DCCDDE55}"/>
              </a:ext>
            </a:extLst>
          </p:cNvPr>
          <p:cNvSpPr>
            <a:spLocks noGrp="1"/>
          </p:cNvSpPr>
          <p:nvPr>
            <p:ph type="title"/>
          </p:nvPr>
        </p:nvSpPr>
        <p:spPr/>
        <p:txBody>
          <a:bodyPr/>
          <a:lstStyle/>
          <a:p>
            <a:r>
              <a:rPr lang="en-US" dirty="0"/>
              <a:t>Adding and Navigating Pages</a:t>
            </a:r>
          </a:p>
        </p:txBody>
      </p:sp>
      <p:sp>
        <p:nvSpPr>
          <p:cNvPr id="5" name="Content Placeholder 4">
            <a:extLst>
              <a:ext uri="{FF2B5EF4-FFF2-40B4-BE49-F238E27FC236}">
                <a16:creationId xmlns:a16="http://schemas.microsoft.com/office/drawing/2014/main" id="{6CAB59D2-F488-4AA0-AF2A-7FEC191A88E6}"/>
              </a:ext>
            </a:extLst>
          </p:cNvPr>
          <p:cNvSpPr>
            <a:spLocks noGrp="1"/>
          </p:cNvSpPr>
          <p:nvPr>
            <p:ph idx="1"/>
          </p:nvPr>
        </p:nvSpPr>
        <p:spPr/>
        <p:txBody>
          <a:bodyPr>
            <a:normAutofit/>
          </a:bodyPr>
          <a:lstStyle/>
          <a:p>
            <a:r>
              <a:rPr lang="en-US" sz="2000" b="1" dirty="0"/>
              <a:t>Pages</a:t>
            </a:r>
            <a:r>
              <a:rPr lang="en-US" sz="2000" dirty="0"/>
              <a:t> tab provides navigation across pages</a:t>
            </a:r>
          </a:p>
          <a:p>
            <a:endParaRPr lang="en-US" sz="2000" dirty="0"/>
          </a:p>
          <a:p>
            <a:endParaRPr lang="en-US" sz="2000" dirty="0"/>
          </a:p>
          <a:p>
            <a:pPr lvl="1"/>
            <a:endParaRPr lang="en-US" sz="1600" dirty="0"/>
          </a:p>
          <a:p>
            <a:pPr lvl="1"/>
            <a:endParaRPr lang="en-US" sz="1600" dirty="0"/>
          </a:p>
          <a:p>
            <a:pPr lvl="1"/>
            <a:endParaRPr lang="en-US" sz="1600" dirty="0"/>
          </a:p>
          <a:p>
            <a:pPr lvl="1"/>
            <a:endParaRPr lang="en-US" sz="1600" dirty="0"/>
          </a:p>
          <a:p>
            <a:r>
              <a:rPr lang="en-US" sz="2000" dirty="0"/>
              <a:t>Pages added using </a:t>
            </a:r>
            <a:r>
              <a:rPr lang="en-US" sz="2000" b="1" dirty="0"/>
              <a:t>New page</a:t>
            </a:r>
            <a:r>
              <a:rPr lang="en-US" sz="2000" dirty="0"/>
              <a:t> menu button</a:t>
            </a:r>
          </a:p>
          <a:p>
            <a:endParaRPr lang="en-US" sz="2000" dirty="0"/>
          </a:p>
        </p:txBody>
      </p:sp>
      <p:pic>
        <p:nvPicPr>
          <p:cNvPr id="3" name="Picture 2">
            <a:extLst>
              <a:ext uri="{FF2B5EF4-FFF2-40B4-BE49-F238E27FC236}">
                <a16:creationId xmlns:a16="http://schemas.microsoft.com/office/drawing/2014/main" id="{5C2EDCDF-929D-4B24-B10A-78060353AFB1}"/>
              </a:ext>
            </a:extLst>
          </p:cNvPr>
          <p:cNvPicPr>
            <a:picLocks noChangeAspect="1"/>
          </p:cNvPicPr>
          <p:nvPr/>
        </p:nvPicPr>
        <p:blipFill>
          <a:blip r:embed="rId2"/>
          <a:stretch>
            <a:fillRect/>
          </a:stretch>
        </p:blipFill>
        <p:spPr>
          <a:xfrm>
            <a:off x="838200" y="4419600"/>
            <a:ext cx="2938033" cy="1905000"/>
          </a:xfrm>
          <a:prstGeom prst="rect">
            <a:avLst/>
          </a:prstGeom>
          <a:ln>
            <a:solidFill>
              <a:schemeClr val="tx1">
                <a:lumMod val="50000"/>
                <a:lumOff val="50000"/>
              </a:schemeClr>
            </a:solidFill>
          </a:ln>
        </p:spPr>
      </p:pic>
      <p:pic>
        <p:nvPicPr>
          <p:cNvPr id="4" name="Picture 3">
            <a:extLst>
              <a:ext uri="{FF2B5EF4-FFF2-40B4-BE49-F238E27FC236}">
                <a16:creationId xmlns:a16="http://schemas.microsoft.com/office/drawing/2014/main" id="{B9F008F4-CB26-4F14-B20B-CEC3E4256B28}"/>
              </a:ext>
            </a:extLst>
          </p:cNvPr>
          <p:cNvPicPr>
            <a:picLocks noChangeAspect="1"/>
          </p:cNvPicPr>
          <p:nvPr/>
        </p:nvPicPr>
        <p:blipFill>
          <a:blip r:embed="rId3"/>
          <a:stretch>
            <a:fillRect/>
          </a:stretch>
        </p:blipFill>
        <p:spPr>
          <a:xfrm>
            <a:off x="838200" y="1828800"/>
            <a:ext cx="1938662" cy="2043904"/>
          </a:xfrm>
          <a:prstGeom prst="rect">
            <a:avLst/>
          </a:prstGeom>
          <a:ln>
            <a:solidFill>
              <a:schemeClr val="tx1">
                <a:lumMod val="50000"/>
                <a:lumOff val="50000"/>
              </a:schemeClr>
            </a:solidFill>
          </a:ln>
        </p:spPr>
      </p:pic>
    </p:spTree>
    <p:extLst>
      <p:ext uri="{BB962C8B-B14F-4D97-AF65-F5344CB8AC3E}">
        <p14:creationId xmlns:p14="http://schemas.microsoft.com/office/powerpoint/2010/main" val="17060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128E-A89B-4216-A20D-0F0701447462}"/>
              </a:ext>
            </a:extLst>
          </p:cNvPr>
          <p:cNvSpPr>
            <a:spLocks noGrp="1"/>
          </p:cNvSpPr>
          <p:nvPr>
            <p:ph type="title"/>
          </p:nvPr>
        </p:nvSpPr>
        <p:spPr/>
        <p:txBody>
          <a:bodyPr/>
          <a:lstStyle/>
          <a:p>
            <a:r>
              <a:rPr lang="en-US" dirty="0"/>
              <a:t>Adding Page Content using Components</a:t>
            </a:r>
          </a:p>
        </p:txBody>
      </p:sp>
      <p:pic>
        <p:nvPicPr>
          <p:cNvPr id="3" name="Picture 2">
            <a:extLst>
              <a:ext uri="{FF2B5EF4-FFF2-40B4-BE49-F238E27FC236}">
                <a16:creationId xmlns:a16="http://schemas.microsoft.com/office/drawing/2014/main" id="{322F54DB-E79A-4D34-B628-6447CAECB7BA}"/>
              </a:ext>
            </a:extLst>
          </p:cNvPr>
          <p:cNvPicPr>
            <a:picLocks noChangeAspect="1"/>
          </p:cNvPicPr>
          <p:nvPr/>
        </p:nvPicPr>
        <p:blipFill>
          <a:blip r:embed="rId2"/>
          <a:stretch>
            <a:fillRect/>
          </a:stretch>
        </p:blipFill>
        <p:spPr>
          <a:xfrm>
            <a:off x="304800" y="1371600"/>
            <a:ext cx="2590800" cy="5004634"/>
          </a:xfrm>
          <a:prstGeom prst="rect">
            <a:avLst/>
          </a:prstGeom>
          <a:ln>
            <a:solidFill>
              <a:schemeClr val="tx1">
                <a:lumMod val="50000"/>
                <a:lumOff val="50000"/>
              </a:schemeClr>
            </a:solidFill>
          </a:ln>
        </p:spPr>
      </p:pic>
    </p:spTree>
    <p:extLst>
      <p:ext uri="{BB962C8B-B14F-4D97-AF65-F5344CB8AC3E}">
        <p14:creationId xmlns:p14="http://schemas.microsoft.com/office/powerpoint/2010/main" val="1517462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1AD5-8522-4F9F-9B85-1FF22D658D9C}"/>
              </a:ext>
            </a:extLst>
          </p:cNvPr>
          <p:cNvSpPr>
            <a:spLocks noGrp="1"/>
          </p:cNvSpPr>
          <p:nvPr>
            <p:ph type="title"/>
          </p:nvPr>
        </p:nvSpPr>
        <p:spPr/>
        <p:txBody>
          <a:bodyPr/>
          <a:lstStyle/>
          <a:p>
            <a:r>
              <a:rPr lang="en-US" dirty="0"/>
              <a:t>Themes</a:t>
            </a:r>
          </a:p>
        </p:txBody>
      </p:sp>
      <p:sp>
        <p:nvSpPr>
          <p:cNvPr id="4" name="Content Placeholder 3">
            <a:extLst>
              <a:ext uri="{FF2B5EF4-FFF2-40B4-BE49-F238E27FC236}">
                <a16:creationId xmlns:a16="http://schemas.microsoft.com/office/drawing/2014/main" id="{DA4A066C-2BE2-4EFC-9618-DCBE0C6FAB11}"/>
              </a:ext>
            </a:extLst>
          </p:cNvPr>
          <p:cNvSpPr>
            <a:spLocks noGrp="1"/>
          </p:cNvSpPr>
          <p:nvPr>
            <p:ph idx="1"/>
          </p:nvPr>
        </p:nvSpPr>
        <p:spPr/>
        <p:txBody>
          <a:bodyPr>
            <a:normAutofit/>
          </a:bodyPr>
          <a:lstStyle/>
          <a:p>
            <a:r>
              <a:rPr lang="en-US" sz="2400" dirty="0"/>
              <a:t>PowerApps portals styled using Bootstrap 3</a:t>
            </a:r>
          </a:p>
          <a:p>
            <a:pPr lvl="1"/>
            <a:r>
              <a:rPr lang="en-US" sz="2000" dirty="0"/>
              <a:t>Not practical to use a more recent version of bootstrap (e.g. v4)</a:t>
            </a:r>
          </a:p>
          <a:p>
            <a:pPr lvl="1"/>
            <a:r>
              <a:rPr lang="en-US" sz="2000" dirty="0"/>
              <a:t>theme.css file is provided for your custom styles</a:t>
            </a:r>
          </a:p>
        </p:txBody>
      </p:sp>
      <p:pic>
        <p:nvPicPr>
          <p:cNvPr id="3" name="Picture 2">
            <a:extLst>
              <a:ext uri="{FF2B5EF4-FFF2-40B4-BE49-F238E27FC236}">
                <a16:creationId xmlns:a16="http://schemas.microsoft.com/office/drawing/2014/main" id="{7FB01288-C85B-4134-BC65-916B07229022}"/>
              </a:ext>
            </a:extLst>
          </p:cNvPr>
          <p:cNvPicPr>
            <a:picLocks noChangeAspect="1"/>
          </p:cNvPicPr>
          <p:nvPr/>
        </p:nvPicPr>
        <p:blipFill rotWithShape="1">
          <a:blip r:embed="rId2"/>
          <a:srcRect t="1915" r="3148"/>
          <a:stretch/>
        </p:blipFill>
        <p:spPr>
          <a:xfrm>
            <a:off x="1066800" y="2971800"/>
            <a:ext cx="3357979" cy="2008665"/>
          </a:xfrm>
          <a:prstGeom prst="rect">
            <a:avLst/>
          </a:prstGeom>
          <a:ln>
            <a:solidFill>
              <a:schemeClr val="tx1">
                <a:lumMod val="50000"/>
                <a:lumOff val="50000"/>
              </a:schemeClr>
            </a:solidFill>
          </a:ln>
        </p:spPr>
      </p:pic>
    </p:spTree>
    <p:extLst>
      <p:ext uri="{BB962C8B-B14F-4D97-AF65-F5344CB8AC3E}">
        <p14:creationId xmlns:p14="http://schemas.microsoft.com/office/powerpoint/2010/main" val="209603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16AF-A7D7-4C46-A7C0-7CD63B37E29E}"/>
              </a:ext>
            </a:extLst>
          </p:cNvPr>
          <p:cNvSpPr>
            <a:spLocks noGrp="1"/>
          </p:cNvSpPr>
          <p:nvPr>
            <p:ph type="title"/>
          </p:nvPr>
        </p:nvSpPr>
        <p:spPr/>
        <p:txBody>
          <a:bodyPr/>
          <a:lstStyle/>
          <a:p>
            <a:r>
              <a:rPr lang="en-US" dirty="0"/>
              <a:t>Seeing Your Changes in the Portal</a:t>
            </a:r>
          </a:p>
        </p:txBody>
      </p:sp>
      <p:sp>
        <p:nvSpPr>
          <p:cNvPr id="4" name="Content Placeholder 3">
            <a:extLst>
              <a:ext uri="{FF2B5EF4-FFF2-40B4-BE49-F238E27FC236}">
                <a16:creationId xmlns:a16="http://schemas.microsoft.com/office/drawing/2014/main" id="{3AA84D5A-26AD-4CC5-A53B-420F05B84687}"/>
              </a:ext>
            </a:extLst>
          </p:cNvPr>
          <p:cNvSpPr>
            <a:spLocks noGrp="1"/>
          </p:cNvSpPr>
          <p:nvPr>
            <p:ph idx="1"/>
          </p:nvPr>
        </p:nvSpPr>
        <p:spPr/>
        <p:txBody>
          <a:bodyPr/>
          <a:lstStyle/>
          <a:p>
            <a:r>
              <a:rPr lang="en-US" dirty="0"/>
              <a:t>Portal Editor provides </a:t>
            </a:r>
            <a:r>
              <a:rPr lang="en-US" b="1" dirty="0"/>
              <a:t>Browse website</a:t>
            </a:r>
            <a:r>
              <a:rPr lang="en-US" dirty="0"/>
              <a:t> button</a:t>
            </a:r>
          </a:p>
          <a:p>
            <a:pPr lvl="1"/>
            <a:r>
              <a:rPr lang="en-US" dirty="0"/>
              <a:t>Used to test how the portal will appear to others</a:t>
            </a:r>
          </a:p>
          <a:p>
            <a:pPr lvl="1"/>
            <a:r>
              <a:rPr lang="en-US" dirty="0"/>
              <a:t>Browse website clears cache to enabled development</a:t>
            </a:r>
          </a:p>
          <a:p>
            <a:pPr lvl="1"/>
            <a:endParaRPr lang="en-US" dirty="0"/>
          </a:p>
        </p:txBody>
      </p:sp>
      <p:pic>
        <p:nvPicPr>
          <p:cNvPr id="3" name="Picture 2">
            <a:extLst>
              <a:ext uri="{FF2B5EF4-FFF2-40B4-BE49-F238E27FC236}">
                <a16:creationId xmlns:a16="http://schemas.microsoft.com/office/drawing/2014/main" id="{8E26B358-4729-4376-B68A-6517ED00B50D}"/>
              </a:ext>
            </a:extLst>
          </p:cNvPr>
          <p:cNvPicPr>
            <a:picLocks noChangeAspect="1"/>
          </p:cNvPicPr>
          <p:nvPr/>
        </p:nvPicPr>
        <p:blipFill>
          <a:blip r:embed="rId2"/>
          <a:stretch>
            <a:fillRect/>
          </a:stretch>
        </p:blipFill>
        <p:spPr>
          <a:xfrm>
            <a:off x="762000" y="2971800"/>
            <a:ext cx="7620000" cy="2299084"/>
          </a:xfrm>
          <a:prstGeom prst="rect">
            <a:avLst/>
          </a:prstGeom>
          <a:ln>
            <a:solidFill>
              <a:schemeClr val="tx1">
                <a:lumMod val="50000"/>
                <a:lumOff val="50000"/>
              </a:schemeClr>
            </a:solidFill>
          </a:ln>
        </p:spPr>
      </p:pic>
    </p:spTree>
    <p:extLst>
      <p:ext uri="{BB962C8B-B14F-4D97-AF65-F5344CB8AC3E}">
        <p14:creationId xmlns:p14="http://schemas.microsoft.com/office/powerpoint/2010/main" val="46324487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5547237-B119-45CA-BEFC-A2DA2BDB03E7}">
  <ds:schemaRefs>
    <ds:schemaRef ds:uri="http://schemas.microsoft.com/office/2006/metadata/propertie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13940</TotalTime>
  <Words>433</Words>
  <Application>Microsoft Office PowerPoint</Application>
  <PresentationFormat>On-screen Show (4:3)</PresentationFormat>
  <Paragraphs>83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Lucida Console</vt:lpstr>
      <vt:lpstr>Wingdings</vt:lpstr>
      <vt:lpstr>CPT_Wave15</vt:lpstr>
      <vt:lpstr>Designing and Developing PowerApps Portals</vt:lpstr>
      <vt:lpstr>Agenda</vt:lpstr>
      <vt:lpstr>PowerApps Portals</vt:lpstr>
      <vt:lpstr>Agenda</vt:lpstr>
      <vt:lpstr>Portal Editor</vt:lpstr>
      <vt:lpstr>Adding and Navigating Pages</vt:lpstr>
      <vt:lpstr>Adding Page Content using Components</vt:lpstr>
      <vt:lpstr>Themes</vt:lpstr>
      <vt:lpstr>Seeing Your Changes in the Portal</vt:lpstr>
      <vt:lpstr>Agenda</vt:lpstr>
      <vt:lpstr>Agenda</vt:lpstr>
      <vt:lpstr>Configuring a PowerApps Portal</vt:lpstr>
      <vt:lpstr>Agenda</vt:lpstr>
      <vt:lpstr>Creating a Solution with Custom Entities</vt:lpstr>
      <vt:lpstr>The Course Entity</vt:lpstr>
      <vt:lpstr>The Class Entity</vt:lpstr>
      <vt:lpstr>Converting a Portal to Production</vt:lpstr>
      <vt:lpstr>XrmToolbox</vt:lpstr>
      <vt:lpstr>Web Templates and Liquid Language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and Developing PowerApps Portals</dc:title>
  <dc:creator>Ted Pattison</dc:creator>
  <cp:lastModifiedBy>Ted Pattison</cp:lastModifiedBy>
  <cp:revision>527</cp:revision>
  <dcterms:created xsi:type="dcterms:W3CDTF">2012-04-13T19:17:02Z</dcterms:created>
  <dcterms:modified xsi:type="dcterms:W3CDTF">2019-10-30T18:41:24Z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