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3"/>
  </p:notesMasterIdLst>
  <p:handoutMasterIdLst>
    <p:handoutMasterId r:id="rId34"/>
  </p:handoutMasterIdLst>
  <p:sldIdLst>
    <p:sldId id="279" r:id="rId6"/>
    <p:sldId id="278" r:id="rId7"/>
    <p:sldId id="298" r:id="rId8"/>
    <p:sldId id="337" r:id="rId9"/>
    <p:sldId id="339" r:id="rId10"/>
    <p:sldId id="342" r:id="rId11"/>
    <p:sldId id="318" r:id="rId12"/>
    <p:sldId id="302" r:id="rId13"/>
    <p:sldId id="333" r:id="rId14"/>
    <p:sldId id="305" r:id="rId15"/>
    <p:sldId id="331" r:id="rId16"/>
    <p:sldId id="332" r:id="rId17"/>
    <p:sldId id="319" r:id="rId18"/>
    <p:sldId id="340" r:id="rId19"/>
    <p:sldId id="325" r:id="rId20"/>
    <p:sldId id="341" r:id="rId21"/>
    <p:sldId id="329" r:id="rId22"/>
    <p:sldId id="330" r:id="rId23"/>
    <p:sldId id="338" r:id="rId24"/>
    <p:sldId id="304" r:id="rId25"/>
    <p:sldId id="336" r:id="rId26"/>
    <p:sldId id="321" r:id="rId27"/>
    <p:sldId id="327" r:id="rId28"/>
    <p:sldId id="322" r:id="rId29"/>
    <p:sldId id="299" r:id="rId30"/>
    <p:sldId id="328" r:id="rId31"/>
    <p:sldId id="323"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3" autoAdjust="0"/>
    <p:restoredTop sz="74524" autoAdjust="0"/>
  </p:normalViewPr>
  <p:slideViewPr>
    <p:cSldViewPr>
      <p:cViewPr varScale="1">
        <p:scale>
          <a:sx n="80" d="100"/>
          <a:sy n="80" d="100"/>
        </p:scale>
        <p:origin x="1473" y="39"/>
      </p:cViewPr>
      <p:guideLst>
        <p:guide orient="horz" pos="2160"/>
        <p:guide pos="2880"/>
      </p:guideLst>
    </p:cSldViewPr>
  </p:slideViewPr>
  <p:outlineViewPr>
    <p:cViewPr>
      <p:scale>
        <a:sx n="33" d="100"/>
        <a:sy n="33" d="100"/>
      </p:scale>
      <p:origin x="0" y="-7243"/>
    </p:cViewPr>
  </p:outlineViewPr>
  <p:notesTextViewPr>
    <p:cViewPr>
      <p:scale>
        <a:sx n="100" d="100"/>
        <a:sy n="100" d="100"/>
      </p:scale>
      <p:origin x="0" y="0"/>
    </p:cViewPr>
  </p:notesTextViewPr>
  <p:sorterViewPr>
    <p:cViewPr varScale="1">
      <p:scale>
        <a:sx n="100" d="100"/>
        <a:sy n="100" d="100"/>
      </p:scale>
      <p:origin x="0" y="0"/>
    </p:cViewPr>
  </p:sorterViewPr>
  <p:notesViewPr>
    <p:cSldViewPr>
      <p:cViewPr>
        <p:scale>
          <a:sx n="100" d="100"/>
          <a:sy n="100" d="100"/>
        </p:scale>
        <p:origin x="3324" y="-45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114300" indent="0" algn="l" defTabSz="914400" rtl="0" eaLnBrk="1" latinLnBrk="0" hangingPunct="1">
      <a:defRPr sz="1200" kern="1200">
        <a:solidFill>
          <a:schemeClr val="tx1"/>
        </a:solidFill>
        <a:latin typeface="+mn-lt"/>
        <a:ea typeface="+mn-ea"/>
        <a:cs typeface="+mn-cs"/>
      </a:defRPr>
    </a:lvl2pPr>
    <a:lvl3pPr marL="228600" indent="0" algn="l" defTabSz="914400" rtl="0" eaLnBrk="1" latinLnBrk="0" hangingPunct="1">
      <a:defRPr sz="1200" kern="1200">
        <a:solidFill>
          <a:schemeClr val="tx1"/>
        </a:solidFill>
        <a:latin typeface="+mn-lt"/>
        <a:ea typeface="+mn-ea"/>
        <a:cs typeface="+mn-cs"/>
      </a:defRPr>
    </a:lvl3pPr>
    <a:lvl4pPr marL="457200" indent="0" algn="l" defTabSz="914400" rtl="0" eaLnBrk="1" latinLnBrk="0" hangingPunct="1">
      <a:defRPr sz="1200" kern="1200">
        <a:solidFill>
          <a:schemeClr val="tx1"/>
        </a:solidFill>
        <a:latin typeface="+mn-lt"/>
        <a:ea typeface="+mn-ea"/>
        <a:cs typeface="+mn-cs"/>
      </a:defRPr>
    </a:lvl4pPr>
    <a:lvl5pPr marL="685800" indent="-2286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intranet.wingtip.com/HR%20Form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intranet.wingtip.com/HRForm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module, you will learn the fundamentals of working with documents and document libraries in SharePoint Online. You will learn how to create document libraries and to configure them to take advantages of the SharePoint’s document-centric features. You will learn several techniques for uploading documents to a document library. The module will also discuss popular techniques for maintaining order and structure within a document library that has 100s or 1,000s of documents. You will learn how to configure a document library to support major versioning, minor versioning and a custom document template.</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the </a:t>
            </a:r>
            <a:r>
              <a:rPr lang="en-US" b="1" dirty="0"/>
              <a:t>New Folder </a:t>
            </a:r>
            <a:r>
              <a:rPr lang="en-US" dirty="0"/>
              <a:t>command is enabled and appears in the ribbon for document libraries. This setting however can be disabled/enabled in the </a:t>
            </a:r>
            <a:r>
              <a:rPr lang="en-US" b="1" dirty="0"/>
              <a:t>Library Settings &gt; Advanced Settings</a:t>
            </a:r>
            <a:r>
              <a:rPr lang="en-US" dirty="0"/>
              <a:t> of a document library. When folders are enabled, the default view of the document library displays the folders. This setting can be changed from folders to flat in the settings for the view. When the New Folder command is disabled on a library, the user cannot create folders in the document library. If Folders setting for the view is set to Flat instead of Folders, all of the items will display in the view without the folders.</a:t>
            </a:r>
          </a:p>
        </p:txBody>
      </p:sp>
    </p:spTree>
    <p:extLst>
      <p:ext uri="{BB962C8B-B14F-4D97-AF65-F5344CB8AC3E}">
        <p14:creationId xmlns:p14="http://schemas.microsoft.com/office/powerpoint/2010/main" val="1563113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advantages to using folders with document libraries. </a:t>
            </a:r>
          </a:p>
          <a:p>
            <a:endParaRPr lang="en-US" dirty="0"/>
          </a:p>
          <a:p>
            <a:r>
              <a:rPr lang="en-US" dirty="0"/>
              <a:t>Advantages include:</a:t>
            </a:r>
          </a:p>
          <a:p>
            <a:endParaRPr lang="en-US" dirty="0"/>
          </a:p>
          <a:p>
            <a:pPr marL="628650" lvl="1" indent="-171450">
              <a:buFont typeface="Arial" panose="020B0604020202020204" pitchFamily="34" charset="0"/>
              <a:buChar char="•"/>
            </a:pPr>
            <a:r>
              <a:rPr lang="en-US" dirty="0"/>
              <a:t>Being able to set permissions on each of the folders.</a:t>
            </a:r>
          </a:p>
          <a:p>
            <a:pPr marL="628650" lvl="1" indent="-171450">
              <a:buFont typeface="Arial" panose="020B0604020202020204" pitchFamily="34" charset="0"/>
              <a:buChar char="•"/>
            </a:pPr>
            <a:r>
              <a:rPr lang="en-US" dirty="0"/>
              <a:t>Use location based default metadata properties by setting the default value for every folder. This can be configured in the </a:t>
            </a:r>
            <a:r>
              <a:rPr lang="en-US" b="1" dirty="0"/>
              <a:t>Library Settings &gt; Column Default Value</a:t>
            </a:r>
            <a:r>
              <a:rPr lang="en-US" dirty="0"/>
              <a:t> settings.</a:t>
            </a:r>
          </a:p>
          <a:p>
            <a:pPr marL="628650" lvl="1" indent="-171450">
              <a:buFont typeface="Arial" panose="020B0604020202020204" pitchFamily="34" charset="0"/>
              <a:buChar char="•"/>
            </a:pPr>
            <a:r>
              <a:rPr lang="en-US" dirty="0"/>
              <a:t>You can use folders and metadata together.</a:t>
            </a:r>
          </a:p>
          <a:p>
            <a:pPr marL="628650" lvl="1" indent="-171450">
              <a:buFont typeface="Arial" panose="020B0604020202020204" pitchFamily="34" charset="0"/>
              <a:buChar char="•"/>
            </a:pPr>
            <a:r>
              <a:rPr lang="en-US" dirty="0"/>
              <a:t>Folders work better in Windows Explorer View.</a:t>
            </a:r>
          </a:p>
          <a:p>
            <a:pPr marL="628650" lvl="1" indent="-171450">
              <a:buFont typeface="Arial" panose="020B0604020202020204" pitchFamily="34" charset="0"/>
              <a:buChar char="•"/>
            </a:pPr>
            <a:r>
              <a:rPr lang="en-US" dirty="0"/>
              <a:t>Folders can be used but hidden from the view as mentioned in the previous slide.</a:t>
            </a:r>
          </a:p>
          <a:p>
            <a:pPr marL="628650" lvl="1" indent="-171450">
              <a:buFont typeface="Arial" panose="020B0604020202020204" pitchFamily="34" charset="0"/>
              <a:buChar char="•"/>
            </a:pPr>
            <a:r>
              <a:rPr lang="en-US" dirty="0"/>
              <a:t>To save time migrating from file shares to SharePoint, you can copy directly from the file share into SharePoint and the folders will copy with the files.</a:t>
            </a:r>
          </a:p>
        </p:txBody>
      </p:sp>
    </p:spTree>
    <p:extLst>
      <p:ext uri="{BB962C8B-B14F-4D97-AF65-F5344CB8AC3E}">
        <p14:creationId xmlns:p14="http://schemas.microsoft.com/office/powerpoint/2010/main" val="3445252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also some disadvantages to using folders with document libraries.</a:t>
            </a:r>
          </a:p>
          <a:p>
            <a:endParaRPr lang="en-US" dirty="0"/>
          </a:p>
          <a:p>
            <a:r>
              <a:rPr lang="en-US" dirty="0"/>
              <a:t>Disadvantages include:</a:t>
            </a:r>
          </a:p>
          <a:p>
            <a:endParaRPr lang="en-US" dirty="0"/>
          </a:p>
          <a:p>
            <a:pPr marL="628650" lvl="1" indent="-171450">
              <a:buFont typeface="Arial" panose="020B0604020202020204" pitchFamily="34" charset="0"/>
              <a:buChar char="•"/>
            </a:pPr>
            <a:r>
              <a:rPr lang="en-US" dirty="0"/>
              <a:t>Finding info is harder if the folder structure is unknown to the user.</a:t>
            </a:r>
          </a:p>
          <a:p>
            <a:pPr marL="628650" lvl="1" indent="-171450">
              <a:buFont typeface="Arial" panose="020B0604020202020204" pitchFamily="34" charset="0"/>
              <a:buChar char="•"/>
            </a:pPr>
            <a:r>
              <a:rPr lang="en-US" dirty="0"/>
              <a:t>If too many folders are used, such as subfolders within subfolders, this can make navigating to get to a file very cumbersome as it is on file shares.</a:t>
            </a:r>
          </a:p>
          <a:p>
            <a:pPr marL="628650" lvl="1" indent="-171450">
              <a:buFont typeface="Arial" panose="020B0604020202020204" pitchFamily="34" charset="0"/>
              <a:buChar char="•"/>
            </a:pPr>
            <a:r>
              <a:rPr lang="en-US" dirty="0"/>
              <a:t>Changing metadata for documents is easier than changing folders in a document library. Maintenance can be cumbersome.</a:t>
            </a:r>
          </a:p>
          <a:p>
            <a:endParaRPr lang="en-US" dirty="0"/>
          </a:p>
          <a:p>
            <a:endParaRPr lang="en-US" dirty="0"/>
          </a:p>
        </p:txBody>
      </p:sp>
    </p:spTree>
    <p:extLst>
      <p:ext uri="{BB962C8B-B14F-4D97-AF65-F5344CB8AC3E}">
        <p14:creationId xmlns:p14="http://schemas.microsoft.com/office/powerpoint/2010/main" val="1410245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3929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Explorer View can be used to copy or move one or more documents in a library on site collection to another library within the same site collection or a different site collection. You can also use explorer view to manipulate files and folders to rename, delete, or move files within the library.</a:t>
            </a:r>
          </a:p>
          <a:p>
            <a:endParaRPr lang="en-US" dirty="0"/>
          </a:p>
          <a:p>
            <a:r>
              <a:rPr lang="en-US" b="1" u="sng" dirty="0"/>
              <a:t>Copying or Moving Files</a:t>
            </a:r>
          </a:p>
          <a:p>
            <a:r>
              <a:rPr lang="en-US" dirty="0"/>
              <a:t>When copying or moving files between libraries the document properties are preserved. However, library-specific information (such as views and settings) are not preserved. If you have custom columns on a library and want to preserve the column data, you must have the columns created in the destination library before copying or moving the files to the library.</a:t>
            </a:r>
          </a:p>
        </p:txBody>
      </p:sp>
    </p:spTree>
    <p:extLst>
      <p:ext uri="{BB962C8B-B14F-4D97-AF65-F5344CB8AC3E}">
        <p14:creationId xmlns:p14="http://schemas.microsoft.com/office/powerpoint/2010/main" val="534055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uploading large files</a:t>
            </a:r>
            <a:r>
              <a:rPr lang="en-US" baseline="0" dirty="0"/>
              <a:t> </a:t>
            </a:r>
            <a:r>
              <a:rPr lang="en-US" dirty="0"/>
              <a:t>or many files that</a:t>
            </a:r>
            <a:r>
              <a:rPr lang="en-US" baseline="0" dirty="0"/>
              <a:t> exceed 100 files </a:t>
            </a:r>
            <a:r>
              <a:rPr lang="en-US" dirty="0"/>
              <a:t>to a library, you may get errors due to the file size limit in SharePoint or timeout errors in your version of Internet Explorer. Steps you can take to get around these errors include:</a:t>
            </a:r>
          </a:p>
          <a:p>
            <a:endParaRPr lang="en-US" dirty="0"/>
          </a:p>
          <a:p>
            <a:pPr marL="171450" indent="-171450">
              <a:buFont typeface="Arial" panose="020B0604020202020204" pitchFamily="34" charset="0"/>
              <a:buChar char="•"/>
            </a:pPr>
            <a:r>
              <a:rPr lang="en-US" dirty="0"/>
              <a:t>Upload 100 or fewer files. The SharePoint limit is 100 files at a time.</a:t>
            </a:r>
          </a:p>
          <a:p>
            <a:pPr marL="171450" indent="-171450">
              <a:buFont typeface="Arial" panose="020B0604020202020204" pitchFamily="34" charset="0"/>
              <a:buChar char="•"/>
            </a:pPr>
            <a:r>
              <a:rPr lang="en-US" dirty="0"/>
              <a:t>If you are an Office 365 customer, avoid uploading files larger than 10 GB.</a:t>
            </a:r>
            <a:r>
              <a:rPr lang="en-US" baseline="0" dirty="0"/>
              <a:t> The default maximum file size in O365 is 10GB.</a:t>
            </a:r>
            <a:endParaRPr lang="en-US" dirty="0"/>
          </a:p>
          <a:p>
            <a:pPr marL="171450" indent="-171450">
              <a:buFont typeface="Arial" panose="020B0604020202020204" pitchFamily="34" charset="0"/>
              <a:buChar char="•"/>
            </a:pPr>
            <a:r>
              <a:rPr lang="en-US" dirty="0"/>
              <a:t>If your organization maintains an on-premises deployment of SharePoint, ask the server administrator to verify or increase the maximum file size limit to accommodate the size of the files you are uploading. The default size limit is 250 MB</a:t>
            </a:r>
            <a:r>
              <a:rPr lang="en-US" baseline="0" dirty="0"/>
              <a:t> however</a:t>
            </a:r>
            <a:r>
              <a:rPr lang="en-US" dirty="0"/>
              <a:t> it can be increased up to a maximum of 10GB.</a:t>
            </a:r>
            <a:br>
              <a:rPr lang="en-US" dirty="0"/>
            </a:br>
            <a:r>
              <a:rPr lang="en-US" i="1" dirty="0"/>
              <a:t>For file sizes exceeding 10 GB, if you see a "Working on it" message that never goes away, follow the instructions in Microsoft Support: Internet Explorer error "connection timed out" when server does not respond.</a:t>
            </a:r>
          </a:p>
          <a:p>
            <a:pPr marL="171450" indent="-171450">
              <a:buFont typeface="Arial" panose="020B0604020202020204" pitchFamily="34" charset="0"/>
              <a:buChar char="•"/>
            </a:pPr>
            <a:r>
              <a:rPr lang="en-US" dirty="0"/>
              <a:t>If you have the OneDrive for Business sync client available, use it to upload large files or multiple files. The 100-file limit still applies, but sync will automatically upload them in the background when you’re online. For more information, see Sync a library to your computer.</a:t>
            </a:r>
          </a:p>
          <a:p>
            <a:endParaRPr lang="en-US" dirty="0"/>
          </a:p>
        </p:txBody>
      </p:sp>
    </p:spTree>
    <p:extLst>
      <p:ext uri="{BB962C8B-B14F-4D97-AF65-F5344CB8AC3E}">
        <p14:creationId xmlns:p14="http://schemas.microsoft.com/office/powerpoint/2010/main" val="2012874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39867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improve the user experience of a document library by using custom columns and custom views with document libraries. Custom columns help to group, categorize, and track information in a document library. For example, additional columns can be added to group files such as Project Category or Department Name. Columns provide column headers that make it easy for users to sort and filter documents. In SharePoint Online, managed metadata columns can also be used with document libraries.</a:t>
            </a:r>
          </a:p>
          <a:p>
            <a:endParaRPr lang="en-US" dirty="0"/>
          </a:p>
          <a:p>
            <a:r>
              <a:rPr lang="en-US" dirty="0"/>
              <a:t>When creating custom columns you must use a unique column name. The column properties will vary based on the data type selected for the column being created.</a:t>
            </a:r>
          </a:p>
        </p:txBody>
      </p:sp>
    </p:spTree>
    <p:extLst>
      <p:ext uri="{BB962C8B-B14F-4D97-AF65-F5344CB8AC3E}">
        <p14:creationId xmlns:p14="http://schemas.microsoft.com/office/powerpoint/2010/main" val="3507661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views for document libraries provides a way to display a selection of columns on a page that displays the items in the library. Views often defines a specific sort order, filtering, grouping, and custom column layout.</a:t>
            </a:r>
          </a:p>
          <a:p>
            <a:endParaRPr lang="en-US" dirty="0"/>
          </a:p>
        </p:txBody>
      </p:sp>
    </p:spTree>
    <p:extLst>
      <p:ext uri="{BB962C8B-B14F-4D97-AF65-F5344CB8AC3E}">
        <p14:creationId xmlns:p14="http://schemas.microsoft.com/office/powerpoint/2010/main" val="3714552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SharePoint views provide a quick and easy way to enhance the user experience for document libraries. Document libraries can contain multiple views as well as contain various types of views.</a:t>
            </a:r>
          </a:p>
          <a:p>
            <a:endParaRPr lang="en-US" dirty="0"/>
          </a:p>
          <a:p>
            <a:r>
              <a:rPr lang="en-US" dirty="0"/>
              <a:t>When creating custom views you choose a view format:</a:t>
            </a:r>
          </a:p>
          <a:p>
            <a:pPr marL="628650" lvl="1" indent="-171450">
              <a:buFont typeface="Arial" panose="020B0604020202020204" pitchFamily="34" charset="0"/>
              <a:buChar char="•"/>
            </a:pPr>
            <a:r>
              <a:rPr lang="en-US" b="1" dirty="0"/>
              <a:t>Standard View </a:t>
            </a:r>
            <a:r>
              <a:rPr lang="en-US" dirty="0"/>
              <a:t>- This view displays files like a traditional list on a Web page. Standard view is the default for document libraries however you can customize it in several different ways.</a:t>
            </a:r>
          </a:p>
          <a:p>
            <a:pPr marL="628650" lvl="1" indent="-171450">
              <a:buFont typeface="Arial" panose="020B0604020202020204" pitchFamily="34" charset="0"/>
              <a:buChar char="•"/>
            </a:pPr>
            <a:r>
              <a:rPr lang="en-US" b="1" dirty="0"/>
              <a:t>Calendar View </a:t>
            </a:r>
            <a:r>
              <a:rPr lang="en-US" dirty="0"/>
              <a:t>- This view displays your calendar items in a visual format that is similar to a desk or wall calendar. You can apply daily, weekly, or monthly views in this format.</a:t>
            </a:r>
          </a:p>
          <a:p>
            <a:pPr marL="628650" lvl="1" indent="-171450">
              <a:buFont typeface="Arial" panose="020B0604020202020204" pitchFamily="34" charset="0"/>
              <a:buChar char="•"/>
            </a:pPr>
            <a:r>
              <a:rPr lang="en-US" b="1" dirty="0"/>
              <a:t>Access View </a:t>
            </a:r>
            <a:r>
              <a:rPr lang="en-US" dirty="0"/>
              <a:t>– This view starts Microsoft Access to create forms and reports based on the library.</a:t>
            </a:r>
          </a:p>
          <a:p>
            <a:pPr marL="628650" lvl="1" indent="-171450">
              <a:buFont typeface="Arial" panose="020B0604020202020204" pitchFamily="34" charset="0"/>
              <a:buChar char="•"/>
            </a:pPr>
            <a:r>
              <a:rPr lang="en-US" b="1" dirty="0"/>
              <a:t>Datasheet View</a:t>
            </a:r>
            <a:r>
              <a:rPr lang="en-US" dirty="0"/>
              <a:t> - This view provides data in an editable spreadsheet format that is convenient for bulk editing and quick customization. Datasheet view requires a ActiveX control support and a compatible program such as Access 2013.</a:t>
            </a:r>
          </a:p>
          <a:p>
            <a:pPr marL="628650" lvl="1" indent="-171450">
              <a:buFont typeface="Arial" panose="020B0604020202020204" pitchFamily="34" charset="0"/>
              <a:buChar char="•"/>
            </a:pPr>
            <a:r>
              <a:rPr lang="en-US" b="1" dirty="0"/>
              <a:t>Gantt View </a:t>
            </a:r>
            <a:r>
              <a:rPr lang="en-US" dirty="0"/>
              <a:t>– This view displays the documents in a Gantt chart to see a graphical representation of how a team's tasks relate over time. This view is not common for document libraries.</a:t>
            </a:r>
          </a:p>
          <a:p>
            <a:pPr marL="628650" lvl="1" indent="-171450">
              <a:buFont typeface="Arial" panose="020B0604020202020204" pitchFamily="34" charset="0"/>
              <a:buChar char="•"/>
            </a:pPr>
            <a:r>
              <a:rPr lang="en-US" b="1" dirty="0"/>
              <a:t>Custom View in SharePoint Designer </a:t>
            </a:r>
            <a:r>
              <a:rPr lang="en-US" dirty="0"/>
              <a:t>– This view starts SharePoint Designer 2013 to create a new view for the library with capabilities such as conditional formatting.</a:t>
            </a:r>
          </a:p>
          <a:p>
            <a:endParaRPr lang="en-US" dirty="0"/>
          </a:p>
          <a:p>
            <a:r>
              <a:rPr lang="en-US" dirty="0"/>
              <a:t>Depending on the view format selected determines what customizations you can make to the view.</a:t>
            </a:r>
          </a:p>
        </p:txBody>
      </p:sp>
    </p:spTree>
    <p:extLst>
      <p:ext uri="{BB962C8B-B14F-4D97-AF65-F5344CB8AC3E}">
        <p14:creationId xmlns:p14="http://schemas.microsoft.com/office/powerpoint/2010/main" val="320839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Audience setting is used to set the View Audience to Personal or Public. A personal view is available only to you when you look at a list or library. A public view is available when anyone views the library. To create a public view, you must have permission to change the design of the library. You can make a public view the default view for a document library.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143" y="2920551"/>
            <a:ext cx="4762913" cy="1013548"/>
          </a:xfrm>
          <a:prstGeom prst="rect">
            <a:avLst/>
          </a:prstGeom>
        </p:spPr>
      </p:pic>
    </p:spTree>
    <p:extLst>
      <p:ext uri="{BB962C8B-B14F-4D97-AF65-F5344CB8AC3E}">
        <p14:creationId xmlns:p14="http://schemas.microsoft.com/office/powerpoint/2010/main" val="1368359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62071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SharePoint includes the ability to use version control on document libraries. Version control provides the ability for content authors and approvers to track changes on each individual document. By default, versioning is turned off on all document libraries. When enabled, each time a document is saved with changes a new version is created automatically. Comments (optional) can be added with each version to describe the changes made. From the version history, older versions can be viewed, restored, and deleted. There is also the ability to limit the amount of versions you want to keep in the version history.</a:t>
            </a:r>
          </a:p>
          <a:p>
            <a:endParaRPr lang="en-US" dirty="0"/>
          </a:p>
          <a:p>
            <a:r>
              <a:rPr lang="en-US" dirty="0"/>
              <a:t>When using versioning you can:</a:t>
            </a:r>
          </a:p>
          <a:p>
            <a:pPr marL="628650" lvl="1" indent="-171450">
              <a:buFont typeface="Arial" panose="020B0604020202020204" pitchFamily="34" charset="0"/>
              <a:buChar char="•"/>
            </a:pPr>
            <a:r>
              <a:rPr lang="en-US" b="1" dirty="0"/>
              <a:t>Track only major versions </a:t>
            </a:r>
            <a:r>
              <a:rPr lang="en-US" dirty="0"/>
              <a:t>– When only tracking major versions, all visitors who have the permissions to the library can see the current version of each document.</a:t>
            </a:r>
          </a:p>
          <a:p>
            <a:pPr marL="628650" lvl="1" indent="-171450">
              <a:buFont typeface="Arial" panose="020B0604020202020204" pitchFamily="34" charset="0"/>
              <a:buChar char="•"/>
            </a:pPr>
            <a:r>
              <a:rPr lang="en-US" b="1" dirty="0"/>
              <a:t>Track major and minor versions</a:t>
            </a:r>
            <a:r>
              <a:rPr lang="en-US" dirty="0"/>
              <a:t> – The key benefit to tracking both major and minor versions is being able to configure SharePoint to only show the most recent major version to the visitors. All draft (minor versions) will only show for those who can edit and approve the document.</a:t>
            </a:r>
          </a:p>
          <a:p>
            <a:endParaRPr lang="en-US" b="1" dirty="0"/>
          </a:p>
          <a:p>
            <a:r>
              <a:rPr lang="en-US" dirty="0"/>
              <a:t>You can also limit the number of major and minor versions you want to keep. When the limit is reached, SharePoint discards the oldest versions.</a:t>
            </a:r>
          </a:p>
          <a:p>
            <a:endParaRPr lang="en-US" dirty="0"/>
          </a:p>
          <a:p>
            <a:r>
              <a:rPr lang="en-US" b="1" dirty="0"/>
              <a:t>Check out Documents</a:t>
            </a:r>
          </a:p>
          <a:p>
            <a:r>
              <a:rPr lang="en-US" dirty="0"/>
              <a:t>All document libraries provide the ability to check out documents before making edits. This feature prevents users from making changes to documents while someone else is working on them. Also, users with appropriate permissions can override check outs if needed. By default, document libraries do not require files to be checked out however this can be changed by updating the properties of the library.</a:t>
            </a:r>
          </a:p>
          <a:p>
            <a:endParaRPr lang="en-US" dirty="0"/>
          </a:p>
          <a:p>
            <a:r>
              <a:rPr lang="en-US" dirty="0"/>
              <a:t>It is recommended when using version control to set the library to require check out. This helps prevent users from creating divergent versions with conflicting changes. As long as the document is checked out by a user, no other user can edit the document until it is checked in or until someone with sufficient permissions can override the check out.</a:t>
            </a:r>
          </a:p>
        </p:txBody>
      </p:sp>
    </p:spTree>
    <p:extLst>
      <p:ext uri="{BB962C8B-B14F-4D97-AF65-F5344CB8AC3E}">
        <p14:creationId xmlns:p14="http://schemas.microsoft.com/office/powerpoint/2010/main" val="2111650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0179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62000" y="4572000"/>
            <a:ext cx="5852160" cy="4320540"/>
          </a:xfrm>
        </p:spPr>
        <p:txBody>
          <a:bodyPr/>
          <a:lstStyle/>
          <a:p>
            <a:r>
              <a:rPr lang="en-US" dirty="0"/>
              <a:t>Document libraries use a default template so when a user creates a new file in the library, the default template opens the program with a blank template. The default template is stored in the Forms folder of a library and default templates can be blank or pre-defined.</a:t>
            </a:r>
          </a:p>
          <a:p>
            <a:endParaRPr lang="en-US" dirty="0"/>
          </a:p>
          <a:p>
            <a:r>
              <a:rPr lang="en-US" b="1" u="sng" dirty="0"/>
              <a:t>Edit Template</a:t>
            </a:r>
          </a:p>
          <a:p>
            <a:r>
              <a:rPr lang="en-US" dirty="0"/>
              <a:t>If multiple content types are not being used on a document library, then the default template can be modified from the Advanced Settings of the document library or through SharePoint Designer 2013.</a:t>
            </a:r>
          </a:p>
          <a:p>
            <a:endParaRPr lang="en-US" dirty="0"/>
          </a:p>
          <a:p>
            <a:r>
              <a:rPr lang="en-US" dirty="0"/>
              <a:t>If multiple content types are enabled and templates are specified for the content types, the library uses the templates specified by the content types. Instead of changing the template settings for the library, you must change the content types instead.</a:t>
            </a:r>
          </a:p>
        </p:txBody>
      </p:sp>
    </p:spTree>
    <p:extLst>
      <p:ext uri="{BB962C8B-B14F-4D97-AF65-F5344CB8AC3E}">
        <p14:creationId xmlns:p14="http://schemas.microsoft.com/office/powerpoint/2010/main" val="34531910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add multiple document library types and templates to a document library. To use multiple templates, the content types must be created and the content types must be enabled on the document library. Templates must be specified for each of the content types so the library will use the templates specified for the content types configured for the library.</a:t>
            </a:r>
          </a:p>
          <a:p>
            <a:endParaRPr lang="en-US" dirty="0"/>
          </a:p>
          <a:p>
            <a:r>
              <a:rPr lang="en-US" dirty="0"/>
              <a:t>Instead of modifying the template in the document library settings you modify the template for each of the content types.</a:t>
            </a:r>
          </a:p>
        </p:txBody>
      </p:sp>
    </p:spTree>
    <p:extLst>
      <p:ext uri="{BB962C8B-B14F-4D97-AF65-F5344CB8AC3E}">
        <p14:creationId xmlns:p14="http://schemas.microsoft.com/office/powerpoint/2010/main" val="4771225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72363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Document libraries are used to store and manage a collection of different file types. These files include documents, spreadsheets, presentations, text files, and other types of files. These files (such as Word or Excel files) can be shared with users of the site. Unlike</a:t>
            </a:r>
            <a:r>
              <a:rPr lang="en-US" baseline="0" dirty="0"/>
              <a:t> file shares, SharePoint document libraries provide a better way to manage files because of built-in advanced document management features.</a:t>
            </a:r>
          </a:p>
          <a:p>
            <a:endParaRPr lang="en-US" baseline="0" dirty="0"/>
          </a:p>
          <a:p>
            <a:r>
              <a:rPr lang="en-US" b="0" baseline="0" dirty="0"/>
              <a:t>Each document</a:t>
            </a:r>
            <a:r>
              <a:rPr lang="en-US" b="0" dirty="0"/>
              <a:t> library has a unique web address. When a document library is created the web address is generated off of the </a:t>
            </a:r>
            <a:r>
              <a:rPr lang="en-US" b="1" dirty="0"/>
              <a:t>Name</a:t>
            </a:r>
            <a:r>
              <a:rPr lang="en-US" dirty="0"/>
              <a:t>. Therefore it is recommended when creating libraries to first name the library based on the URL you want it to have. Keep the name clean and short then go back and change the </a:t>
            </a:r>
            <a:r>
              <a:rPr lang="en-US" b="1" dirty="0"/>
              <a:t>Display Name</a:t>
            </a:r>
            <a:r>
              <a:rPr lang="en-US" dirty="0"/>
              <a:t>. For example:</a:t>
            </a:r>
          </a:p>
          <a:p>
            <a:endParaRPr lang="en-US" dirty="0"/>
          </a:p>
          <a:p>
            <a:pPr marL="628650" lvl="1" indent="-171450">
              <a:buFont typeface="Arial" panose="020B0604020202020204" pitchFamily="34" charset="0"/>
              <a:buChar char="•"/>
            </a:pPr>
            <a:r>
              <a:rPr lang="en-US" dirty="0"/>
              <a:t>If a library is created with a space in the name “</a:t>
            </a:r>
            <a:r>
              <a:rPr lang="en-US" b="1" dirty="0"/>
              <a:t>HR</a:t>
            </a:r>
            <a:r>
              <a:rPr lang="en-US" dirty="0"/>
              <a:t> </a:t>
            </a:r>
            <a:r>
              <a:rPr lang="en-US" b="1" dirty="0"/>
              <a:t>Forms</a:t>
            </a:r>
            <a:r>
              <a:rPr lang="en-US" dirty="0"/>
              <a:t>” the URL would be </a:t>
            </a:r>
            <a:r>
              <a:rPr lang="en-US" dirty="0">
                <a:hlinkClick r:id="rId3"/>
              </a:rPr>
              <a:t>http://intranet.wingtip.com/HR%20Forms</a:t>
            </a:r>
            <a:endParaRPr lang="en-US" dirty="0"/>
          </a:p>
          <a:p>
            <a:pPr marL="628650" lvl="1" indent="-171450">
              <a:buFont typeface="Arial" panose="020B0604020202020204" pitchFamily="34" charset="0"/>
              <a:buChar char="•"/>
            </a:pPr>
            <a:r>
              <a:rPr lang="en-US" dirty="0"/>
              <a:t>If a library is created with the name “</a:t>
            </a:r>
            <a:r>
              <a:rPr lang="en-US" b="1" dirty="0" err="1"/>
              <a:t>HRForms</a:t>
            </a:r>
            <a:r>
              <a:rPr lang="en-US" dirty="0"/>
              <a:t>” the URL would be </a:t>
            </a:r>
            <a:r>
              <a:rPr lang="en-US" dirty="0">
                <a:hlinkClick r:id="rId4"/>
              </a:rPr>
              <a:t>http://intranet.wingtip.com/HRForms</a:t>
            </a:r>
            <a:endParaRPr lang="en-US" dirty="0"/>
          </a:p>
          <a:p>
            <a:pPr marL="171450" indent="-171450">
              <a:buFont typeface="Arial" panose="020B0604020202020204" pitchFamily="34" charset="0"/>
              <a:buChar char="•"/>
            </a:pPr>
            <a:endParaRPr lang="en-US" dirty="0"/>
          </a:p>
          <a:p>
            <a:r>
              <a:rPr lang="en-US" dirty="0"/>
              <a:t>You can change the </a:t>
            </a:r>
            <a:r>
              <a:rPr lang="en-US" b="1" dirty="0"/>
              <a:t>Display Name</a:t>
            </a:r>
            <a:r>
              <a:rPr lang="en-US" dirty="0"/>
              <a:t> after the initial creation which does not affect the URL.</a:t>
            </a:r>
          </a:p>
          <a:p>
            <a:endParaRPr lang="en-US" b="0" baseline="0" dirty="0"/>
          </a:p>
          <a:p>
            <a:r>
              <a:rPr lang="en-US" b="1" u="sng" dirty="0"/>
              <a:t>Security</a:t>
            </a:r>
          </a:p>
          <a:p>
            <a:r>
              <a:rPr lang="en-US" baseline="0" dirty="0"/>
              <a:t>Another benefit to using document libraries</a:t>
            </a:r>
            <a:r>
              <a:rPr lang="en-US" dirty="0"/>
              <a:t> is the ability to apply security to the library, folders, or to individual files. If the user does not have access to any of the items that the security is applied to then they would not see the library, folder, or individual file.</a:t>
            </a:r>
            <a:endParaRPr lang="en-US" baseline="0" dirty="0"/>
          </a:p>
        </p:txBody>
      </p:sp>
    </p:spTree>
    <p:extLst>
      <p:ext uri="{BB962C8B-B14F-4D97-AF65-F5344CB8AC3E}">
        <p14:creationId xmlns:p14="http://schemas.microsoft.com/office/powerpoint/2010/main" val="1579930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 libraries are better than using files shares because documents in SharePoint are treated as content. One of the big benefits that differs from file shares is the ability to search the content inside documents. When search is enabled and configured, SharePoint will build an index off of the documents and contents inside the documents.</a:t>
            </a:r>
          </a:p>
          <a:p>
            <a:endParaRPr lang="en-US" dirty="0"/>
          </a:p>
          <a:p>
            <a:r>
              <a:rPr lang="en-US" b="1" u="sng" dirty="0"/>
              <a:t>Columns and Metadata</a:t>
            </a:r>
          </a:p>
          <a:p>
            <a:r>
              <a:rPr lang="en-US" dirty="0"/>
              <a:t>Another benefit to using document libraries to store files is the ability to use metadata to tag documents. Documents can be tagged with SharePoint metadata by using columns. Adding columns to document libraries makes it easier to apply sorting, grouping, and filtering. Also, by combining metadata with search, the metadata tagged to documents becomes part of the index which makes it easier to refine search results.</a:t>
            </a:r>
          </a:p>
        </p:txBody>
      </p:sp>
    </p:spTree>
    <p:extLst>
      <p:ext uri="{BB962C8B-B14F-4D97-AF65-F5344CB8AC3E}">
        <p14:creationId xmlns:p14="http://schemas.microsoft.com/office/powerpoint/2010/main" val="4288722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2-Stage Recycle</a:t>
            </a:r>
            <a:r>
              <a:rPr lang="en-US" b="1" u="sng" baseline="0" dirty="0"/>
              <a:t> Bin</a:t>
            </a:r>
            <a:endParaRPr lang="en-US" b="1" u="sng" dirty="0"/>
          </a:p>
          <a:p>
            <a:r>
              <a:rPr lang="en-US" dirty="0"/>
              <a:t>Have you ever accidentally deleted a file on a network file share and had to start over again? This is something that is not a problem with using document libraries because SharePoint has a 2-stage recycle bin. So even if a file is deleted it can be recovered from the recycle bin.</a:t>
            </a:r>
          </a:p>
          <a:p>
            <a:endParaRPr lang="en-US" dirty="0"/>
          </a:p>
          <a:p>
            <a:r>
              <a:rPr lang="en-US" sz="1200" b="0" i="0" kern="1200" dirty="0">
                <a:solidFill>
                  <a:schemeClr val="tx1"/>
                </a:solidFill>
                <a:effectLst/>
                <a:latin typeface="+mn-lt"/>
                <a:ea typeface="+mn-ea"/>
                <a:cs typeface="+mn-cs"/>
              </a:rPr>
              <a:t>SharePoint Online sites offer end-user and site collection administrator views to the Recycle Bin. The end user can see any items he or she deleted</a:t>
            </a:r>
            <a:r>
              <a:rPr lang="en-US" sz="1200" b="0" i="0" kern="1200" baseline="0" dirty="0">
                <a:solidFill>
                  <a:schemeClr val="tx1"/>
                </a:solidFill>
                <a:effectLst/>
                <a:latin typeface="+mn-lt"/>
                <a:ea typeface="+mn-ea"/>
                <a:cs typeface="+mn-cs"/>
              </a:rPr>
              <a:t> and </a:t>
            </a:r>
            <a:r>
              <a:rPr lang="en-US" sz="1200" b="0" i="0" kern="1200" dirty="0">
                <a:solidFill>
                  <a:schemeClr val="tx1"/>
                </a:solidFill>
                <a:effectLst/>
                <a:latin typeface="+mn-lt"/>
                <a:ea typeface="+mn-ea"/>
                <a:cs typeface="+mn-cs"/>
              </a:rPr>
              <a:t>a site collection administrator can see all items deleted by any user within the site collection.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Site collection</a:t>
            </a:r>
            <a:r>
              <a:rPr lang="en-US" sz="1200" b="0" i="0" kern="1200" baseline="0" dirty="0">
                <a:solidFill>
                  <a:schemeClr val="tx1"/>
                </a:solidFill>
                <a:effectLst/>
                <a:latin typeface="+mn-lt"/>
                <a:ea typeface="+mn-ea"/>
                <a:cs typeface="+mn-cs"/>
              </a:rPr>
              <a:t> administrators </a:t>
            </a:r>
            <a:r>
              <a:rPr lang="en-US" sz="1200" b="0" i="0" kern="1200" dirty="0">
                <a:solidFill>
                  <a:schemeClr val="tx1"/>
                </a:solidFill>
                <a:effectLst/>
                <a:latin typeface="+mn-lt"/>
                <a:ea typeface="+mn-ea"/>
                <a:cs typeface="+mn-cs"/>
              </a:rPr>
              <a:t>have access to two recycle bin stages</a:t>
            </a:r>
            <a:r>
              <a:rPr lang="en-US" sz="1200" b="0" i="0" kern="1200" baseline="0" dirty="0">
                <a:solidFill>
                  <a:schemeClr val="tx1"/>
                </a:solidFill>
                <a:effectLst/>
                <a:latin typeface="+mn-lt"/>
                <a:ea typeface="+mn-ea"/>
                <a:cs typeface="+mn-cs"/>
              </a:rPr>
              <a:t> which is a </a:t>
            </a:r>
            <a:r>
              <a:rPr lang="en-US" sz="1200" b="0" i="1" kern="1200" dirty="0">
                <a:solidFill>
                  <a:schemeClr val="tx1"/>
                </a:solidFill>
                <a:effectLst/>
                <a:latin typeface="+mn-lt"/>
                <a:ea typeface="+mn-ea"/>
                <a:cs typeface="+mn-cs"/>
              </a:rPr>
              <a:t>first-level Recycle Bin</a:t>
            </a:r>
            <a:r>
              <a:rPr lang="en-US" sz="1200" b="0" i="0" kern="1200" dirty="0">
                <a:solidFill>
                  <a:schemeClr val="tx1"/>
                </a:solidFill>
                <a:effectLst/>
                <a:latin typeface="+mn-lt"/>
                <a:ea typeface="+mn-ea"/>
                <a:cs typeface="+mn-cs"/>
              </a:rPr>
              <a:t> and a </a:t>
            </a:r>
            <a:r>
              <a:rPr lang="en-US" sz="1200" b="0" i="1" kern="1200" dirty="0">
                <a:solidFill>
                  <a:schemeClr val="tx1"/>
                </a:solidFill>
                <a:effectLst/>
                <a:latin typeface="+mn-lt"/>
                <a:ea typeface="+mn-ea"/>
                <a:cs typeface="+mn-cs"/>
              </a:rPr>
              <a:t>Second-Stage Recycle Bin</a:t>
            </a:r>
            <a:r>
              <a:rPr lang="en-US" sz="1200" b="0" i="0" kern="1200" dirty="0">
                <a:solidFill>
                  <a:schemeClr val="tx1"/>
                </a:solidFill>
                <a:effectLst/>
                <a:latin typeface="+mn-lt"/>
                <a:ea typeface="+mn-ea"/>
                <a:cs typeface="+mn-cs"/>
              </a:rPr>
              <a:t>. This gives site</a:t>
            </a:r>
            <a:r>
              <a:rPr lang="en-US" sz="1200" b="0" i="0" kern="1200" baseline="0" dirty="0">
                <a:solidFill>
                  <a:schemeClr val="tx1"/>
                </a:solidFill>
                <a:effectLst/>
                <a:latin typeface="+mn-lt"/>
                <a:ea typeface="+mn-ea"/>
                <a:cs typeface="+mn-cs"/>
              </a:rPr>
              <a:t> collection administrators </a:t>
            </a:r>
            <a:r>
              <a:rPr lang="en-US" sz="1200" b="0" i="0" kern="1200" dirty="0">
                <a:solidFill>
                  <a:schemeClr val="tx1"/>
                </a:solidFill>
                <a:effectLst/>
                <a:latin typeface="+mn-lt"/>
                <a:ea typeface="+mn-ea"/>
                <a:cs typeface="+mn-cs"/>
              </a:rPr>
              <a:t>greater control when users delete files, versions of files, list items, libraries, lists, and folders from a SharePoint site by providing a two-stage safety net before an item is permanently deleted from a site. When a user deletes an item from the team site, it goes to the site Recycle Bin. A user can restore an item he or she deleted from the Recycle Bin, but only a site collection administrator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restore items deleted by any user.</a:t>
            </a:r>
            <a:endParaRPr lang="en-US" dirty="0"/>
          </a:p>
        </p:txBody>
      </p:sp>
    </p:spTree>
    <p:extLst>
      <p:ext uri="{BB962C8B-B14F-4D97-AF65-F5344CB8AC3E}">
        <p14:creationId xmlns:p14="http://schemas.microsoft.com/office/powerpoint/2010/main" val="1228326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Alerts and RSS Feeds</a:t>
            </a:r>
          </a:p>
          <a:p>
            <a:r>
              <a:rPr lang="en-US" dirty="0"/>
              <a:t>SharePoint has an alert feature that allows you to keep up-to-date with changes to files by receiving modification alerts. You can also subscribe to RSS feeds to receive updates on documents.</a:t>
            </a:r>
          </a:p>
          <a:p>
            <a:endParaRPr lang="en-US" dirty="0"/>
          </a:p>
          <a:p>
            <a:r>
              <a:rPr lang="en-US" b="1" u="sng" dirty="0"/>
              <a:t>Working Offline</a:t>
            </a:r>
          </a:p>
          <a:p>
            <a:r>
              <a:rPr lang="en-US" dirty="0"/>
              <a:t>OneDrive is a program that can be used to work offline with SharePoint. Document library files will synchronize to your local hard drive using OneDrive</a:t>
            </a:r>
            <a:r>
              <a:rPr lang="en-US" baseline="0" dirty="0"/>
              <a:t> for Business. </a:t>
            </a:r>
            <a:r>
              <a:rPr lang="en-US" dirty="0"/>
              <a:t>You can then make changes to the documents offline and when you are connected back online, OneDrive will automatically sync the updates to SharePoint.</a:t>
            </a:r>
          </a:p>
        </p:txBody>
      </p:sp>
    </p:spTree>
    <p:extLst>
      <p:ext uri="{BB962C8B-B14F-4D97-AF65-F5344CB8AC3E}">
        <p14:creationId xmlns:p14="http://schemas.microsoft.com/office/powerpoint/2010/main" val="1139796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6394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The way you organize files in a library depends on the needs of your group and how you prefer to store and search for the information.</a:t>
            </a:r>
          </a:p>
          <a:p>
            <a:endParaRPr lang="en-US" dirty="0"/>
          </a:p>
          <a:p>
            <a:r>
              <a:rPr lang="en-US" b="1" u="sng" dirty="0"/>
              <a:t>Storing documents in one library</a:t>
            </a:r>
          </a:p>
          <a:p>
            <a:r>
              <a:rPr lang="en-US" dirty="0"/>
              <a:t>You may want one library to serve diverse needs. Consider using a single library when:</a:t>
            </a:r>
          </a:p>
          <a:p>
            <a:pPr marL="628650" lvl="1" indent="-171450">
              <a:buFont typeface="Arial" panose="020B0604020202020204" pitchFamily="34" charset="0"/>
              <a:buChar char="•"/>
            </a:pPr>
            <a:r>
              <a:rPr lang="en-US" dirty="0"/>
              <a:t>Your group needs to see summary information about, or different views of, the same set of files. For example, a manager may want to see all files grouped by department or by due date. </a:t>
            </a:r>
          </a:p>
          <a:p>
            <a:pPr marL="628650" lvl="1" indent="-171450">
              <a:buFont typeface="Arial" panose="020B0604020202020204" pitchFamily="34" charset="0"/>
              <a:buChar char="•"/>
            </a:pPr>
            <a:r>
              <a:rPr lang="en-US" dirty="0"/>
              <a:t>People want to search for the files in the same location on a site. </a:t>
            </a:r>
          </a:p>
          <a:p>
            <a:pPr marL="628650" lvl="1" indent="-171450">
              <a:buFont typeface="Arial" panose="020B0604020202020204" pitchFamily="34" charset="0"/>
              <a:buChar char="•"/>
            </a:pPr>
            <a:r>
              <a:rPr lang="en-US" dirty="0"/>
              <a:t>You want to apply the same versioning and workflow settings or require approval.</a:t>
            </a:r>
          </a:p>
          <a:p>
            <a:endParaRPr lang="en-US" dirty="0"/>
          </a:p>
          <a:p>
            <a:r>
              <a:rPr lang="en-US" dirty="0"/>
              <a:t>To work efficiently with documents in one library, you can organize files in a library by adding columns, defining views, or creating folders.</a:t>
            </a:r>
          </a:p>
          <a:p>
            <a:endParaRPr lang="en-US" dirty="0"/>
          </a:p>
          <a:p>
            <a:r>
              <a:rPr lang="en-US" b="1" u="sng" dirty="0"/>
              <a:t>Storing documents in multiple libraries</a:t>
            </a:r>
          </a:p>
          <a:p>
            <a:r>
              <a:rPr lang="en-US" dirty="0"/>
              <a:t>You may want to create multiple libraries when there are distinct differences among the files you want to store and manage, or among the groups of people who work with the files. Use multiple libraries when:</a:t>
            </a:r>
          </a:p>
          <a:p>
            <a:pPr marL="628650" lvl="1" indent="-171450">
              <a:buFont typeface="Arial" panose="020B0604020202020204" pitchFamily="34" charset="0"/>
              <a:buChar char="•"/>
            </a:pPr>
            <a:r>
              <a:rPr lang="en-US" dirty="0"/>
              <a:t>The types of files you want to store and manage are distinct, and you don't expect people to frequently view summaries of the files or search the files together. </a:t>
            </a:r>
          </a:p>
          <a:p>
            <a:pPr marL="628650" lvl="1" indent="-171450">
              <a:buFont typeface="Arial" panose="020B0604020202020204" pitchFamily="34" charset="0"/>
              <a:buChar char="•"/>
            </a:pPr>
            <a:r>
              <a:rPr lang="en-US" dirty="0"/>
              <a:t>The groups of people who are using the files are distinct and have distinctly different permission levels. </a:t>
            </a:r>
          </a:p>
          <a:p>
            <a:pPr marL="628650" lvl="1" indent="-171450">
              <a:buFont typeface="Arial" panose="020B0604020202020204" pitchFamily="34" charset="0"/>
              <a:buChar char="•"/>
            </a:pPr>
            <a:r>
              <a:rPr lang="en-US" dirty="0"/>
              <a:t>You need to apply different versioning or workflow settings.</a:t>
            </a:r>
          </a:p>
        </p:txBody>
      </p:sp>
    </p:spTree>
    <p:extLst>
      <p:ext uri="{BB962C8B-B14F-4D97-AF65-F5344CB8AC3E}">
        <p14:creationId xmlns:p14="http://schemas.microsoft.com/office/powerpoint/2010/main" val="887123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Files in document libraries can be organized by using folders, metadata without folders, or using a combination of folders with metadata. The question is which one should you use. In the SharePoint community, the debate to use folders versus metadata has been going on for some time. Some oppose using folders and other support using folders. Whether or not you should use folders depends on your organizational needs.</a:t>
            </a:r>
          </a:p>
          <a:p>
            <a:endParaRPr lang="en-US" dirty="0"/>
          </a:p>
          <a:p>
            <a:r>
              <a:rPr lang="en-US" b="1" u="sng" dirty="0"/>
              <a:t>Using Folders</a:t>
            </a:r>
          </a:p>
          <a:p>
            <a:r>
              <a:rPr lang="en-US" dirty="0"/>
              <a:t>Folders provide a way to group and manage content based on permission requirements. When creating folders in a document library, and internal index is being created. When using folders SharePoint appends folders into the URL. Folders are a linear structure which requires drilling down to the sub-folders.</a:t>
            </a:r>
          </a:p>
          <a:p>
            <a:endParaRPr lang="en-US" dirty="0"/>
          </a:p>
          <a:p>
            <a:r>
              <a:rPr lang="en-US" b="1" u="sng" dirty="0"/>
              <a:t>Using Folders with Metadata</a:t>
            </a:r>
          </a:p>
          <a:p>
            <a:r>
              <a:rPr lang="en-US" dirty="0"/>
              <a:t>The image on this slide is an example of using folders with metadata. The folder can be tagged and the files within the folder can be tagged.</a:t>
            </a:r>
          </a:p>
        </p:txBody>
      </p:sp>
    </p:spTree>
    <p:extLst>
      <p:ext uri="{BB962C8B-B14F-4D97-AF65-F5344CB8AC3E}">
        <p14:creationId xmlns:p14="http://schemas.microsoft.com/office/powerpoint/2010/main" val="22378023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intranet.wingtip.com/HR%20Form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intranet.wingtip.com/HRForm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Documents and Document Libraries</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By default, New Folder </a:t>
            </a:r>
            <a:br>
              <a:rPr lang="en-US" dirty="0"/>
            </a:br>
            <a:r>
              <a:rPr lang="en-US" dirty="0"/>
              <a:t>command appears in </a:t>
            </a:r>
            <a:br>
              <a:rPr lang="en-US" dirty="0"/>
            </a:br>
            <a:r>
              <a:rPr lang="en-US" dirty="0"/>
              <a:t>document libraries</a:t>
            </a:r>
          </a:p>
          <a:p>
            <a:pPr lvl="1"/>
            <a:r>
              <a:rPr lang="en-US" dirty="0"/>
              <a:t>Can enable/disable in Library Settings</a:t>
            </a:r>
          </a:p>
          <a:p>
            <a:endParaRPr lang="en-US" dirty="0"/>
          </a:p>
          <a:p>
            <a:endParaRPr lang="en-US" dirty="0"/>
          </a:p>
          <a:p>
            <a:r>
              <a:rPr lang="en-US" dirty="0"/>
              <a:t>By default, library with folders </a:t>
            </a:r>
            <a:br>
              <a:rPr lang="en-US" dirty="0"/>
            </a:br>
            <a:r>
              <a:rPr lang="en-US" dirty="0"/>
              <a:t>enabled displays folders in default view</a:t>
            </a:r>
          </a:p>
          <a:p>
            <a:pPr lvl="1"/>
            <a:r>
              <a:rPr lang="en-US" dirty="0"/>
              <a:t>Folders or Flat setting available in View settings</a:t>
            </a:r>
          </a:p>
          <a:p>
            <a:endParaRPr lang="en-US" dirty="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5867400"/>
            <a:ext cx="3909399" cy="632515"/>
          </a:xfrm>
          <a:prstGeom prst="rect">
            <a:avLst/>
          </a:prstGeom>
        </p:spPr>
      </p:pic>
      <p:sp>
        <p:nvSpPr>
          <p:cNvPr id="2" name="Title 1"/>
          <p:cNvSpPr>
            <a:spLocks noGrp="1"/>
          </p:cNvSpPr>
          <p:nvPr>
            <p:ph type="title"/>
          </p:nvPr>
        </p:nvSpPr>
        <p:spPr/>
        <p:txBody>
          <a:bodyPr/>
          <a:lstStyle/>
          <a:p>
            <a:r>
              <a:rPr lang="en-US" dirty="0"/>
              <a:t>Organizing with Folders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3360767"/>
            <a:ext cx="3307367" cy="632515"/>
          </a:xfrm>
          <a:prstGeom prst="rect">
            <a:avLst/>
          </a:prstGeom>
        </p:spPr>
      </p:pic>
      <p:pic>
        <p:nvPicPr>
          <p:cNvPr id="10" name="Picture 9"/>
          <p:cNvPicPr>
            <a:picLocks noChangeAspect="1"/>
          </p:cNvPicPr>
          <p:nvPr/>
        </p:nvPicPr>
        <p:blipFill>
          <a:blip r:embed="rId5"/>
          <a:stretch>
            <a:fillRect/>
          </a:stretch>
        </p:blipFill>
        <p:spPr>
          <a:xfrm>
            <a:off x="4724400" y="1143000"/>
            <a:ext cx="3173507" cy="1143000"/>
          </a:xfrm>
          <a:prstGeom prst="rect">
            <a:avLst/>
          </a:prstGeom>
        </p:spPr>
      </p:pic>
      <p:pic>
        <p:nvPicPr>
          <p:cNvPr id="11" name="Picture 10"/>
          <p:cNvPicPr>
            <a:picLocks noChangeAspect="1"/>
          </p:cNvPicPr>
          <p:nvPr/>
        </p:nvPicPr>
        <p:blipFill>
          <a:blip r:embed="rId6"/>
          <a:stretch>
            <a:fillRect/>
          </a:stretch>
        </p:blipFill>
        <p:spPr>
          <a:xfrm>
            <a:off x="6489434" y="1103430"/>
            <a:ext cx="2539050" cy="2335526"/>
          </a:xfrm>
          <a:prstGeom prst="rect">
            <a:avLst/>
          </a:prstGeom>
          <a:effectLst>
            <a:outerShdw blurRad="50800" dist="38100" dir="5400000" algn="t" rotWithShape="0">
              <a:prstClr val="black">
                <a:alpha val="40000"/>
              </a:prstClr>
            </a:outerShdw>
          </a:effectLst>
        </p:spPr>
      </p:pic>
      <p:pic>
        <p:nvPicPr>
          <p:cNvPr id="12" name="Picture 11"/>
          <p:cNvPicPr>
            <a:picLocks noChangeAspect="1"/>
          </p:cNvPicPr>
          <p:nvPr/>
        </p:nvPicPr>
        <p:blipFill>
          <a:blip r:embed="rId7"/>
          <a:stretch>
            <a:fillRect/>
          </a:stretch>
        </p:blipFill>
        <p:spPr>
          <a:xfrm>
            <a:off x="5715000" y="3505200"/>
            <a:ext cx="2478129" cy="1256665"/>
          </a:xfrm>
          <a:prstGeom prst="rect">
            <a:avLst/>
          </a:prstGeom>
        </p:spPr>
      </p:pic>
    </p:spTree>
    <p:extLst>
      <p:ext uri="{BB962C8B-B14F-4D97-AF65-F5344CB8AC3E}">
        <p14:creationId xmlns:p14="http://schemas.microsoft.com/office/powerpoint/2010/main" val="3395921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Folder Advantages</a:t>
            </a:r>
          </a:p>
        </p:txBody>
      </p:sp>
      <p:sp>
        <p:nvSpPr>
          <p:cNvPr id="3" name="Content Placeholder 2"/>
          <p:cNvSpPr>
            <a:spLocks noGrp="1"/>
          </p:cNvSpPr>
          <p:nvPr>
            <p:ph idx="1"/>
          </p:nvPr>
        </p:nvSpPr>
        <p:spPr/>
        <p:txBody>
          <a:bodyPr/>
          <a:lstStyle/>
          <a:p>
            <a:r>
              <a:rPr lang="en-US" dirty="0"/>
              <a:t>Apply permission more effectively</a:t>
            </a:r>
          </a:p>
          <a:p>
            <a:endParaRPr lang="en-US" dirty="0"/>
          </a:p>
          <a:p>
            <a:endParaRPr lang="en-US" dirty="0"/>
          </a:p>
          <a:p>
            <a:endParaRPr lang="en-US" dirty="0"/>
          </a:p>
          <a:p>
            <a:r>
              <a:rPr lang="en-US" dirty="0"/>
              <a:t>Use location based default metadata properties</a:t>
            </a:r>
          </a:p>
          <a:p>
            <a:pPr lvl="1"/>
            <a:r>
              <a:rPr lang="en-US" dirty="0"/>
              <a:t>Set default metadata values </a:t>
            </a:r>
            <a:br>
              <a:rPr lang="en-US" dirty="0"/>
            </a:br>
            <a:r>
              <a:rPr lang="en-US" dirty="0"/>
              <a:t>for every folder</a:t>
            </a:r>
          </a:p>
          <a:p>
            <a:endParaRPr lang="en-US" dirty="0"/>
          </a:p>
          <a:p>
            <a:endParaRPr lang="en-US" dirty="0"/>
          </a:p>
          <a:p>
            <a:r>
              <a:rPr lang="en-US" dirty="0"/>
              <a:t>Folders work better in Windows Explorer Views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1981200"/>
            <a:ext cx="2926080" cy="1607284"/>
          </a:xfrm>
          <a:prstGeom prst="rect">
            <a:avLst/>
          </a:prstGeom>
          <a:effectLst>
            <a:outerShdw blurRad="50800" dist="38100" dir="2700000" algn="tl" rotWithShape="0">
              <a:prstClr val="black">
                <a:alpha val="40000"/>
              </a:prstClr>
            </a:outerShdw>
          </a:effec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1982841"/>
            <a:ext cx="4312045" cy="1554480"/>
          </a:xfrm>
          <a:prstGeom prst="rect">
            <a:avLst/>
          </a:prstGeom>
          <a:effectLst>
            <a:outerShdw blurRad="50800" dist="38100" dir="2700000" algn="tl" rotWithShape="0">
              <a:prstClr val="black">
                <a:alpha val="40000"/>
              </a:prstClr>
            </a:outerShdw>
          </a:effec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1200" y="4191000"/>
            <a:ext cx="3043161" cy="1108786"/>
          </a:xfrm>
          <a:prstGeom prst="rect">
            <a:avLst/>
          </a:prstGeom>
          <a:effectLst>
            <a:outerShdw blurRad="50800" dist="38100" dir="2700000" algn="tl" rotWithShape="0">
              <a:prstClr val="black">
                <a:alpha val="40000"/>
              </a:prstClr>
            </a:outerShdw>
          </a:effectLst>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938" y="5040637"/>
            <a:ext cx="5601185" cy="79254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54303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Folder Disadvantages</a:t>
            </a:r>
          </a:p>
        </p:txBody>
      </p:sp>
      <p:sp>
        <p:nvSpPr>
          <p:cNvPr id="3" name="Content Placeholder 2"/>
          <p:cNvSpPr>
            <a:spLocks noGrp="1"/>
          </p:cNvSpPr>
          <p:nvPr>
            <p:ph idx="1"/>
          </p:nvPr>
        </p:nvSpPr>
        <p:spPr/>
        <p:txBody>
          <a:bodyPr>
            <a:normAutofit/>
          </a:bodyPr>
          <a:lstStyle/>
          <a:p>
            <a:r>
              <a:rPr lang="en-US" dirty="0"/>
              <a:t>Consider the following when using folders:</a:t>
            </a:r>
          </a:p>
          <a:p>
            <a:pPr lvl="1"/>
            <a:r>
              <a:rPr lang="en-US" dirty="0"/>
              <a:t>If folder structure is unknown by user, finding info is easier using metadata based navigation</a:t>
            </a:r>
          </a:p>
          <a:p>
            <a:pPr lvl="2"/>
            <a:r>
              <a:rPr lang="en-US" dirty="0"/>
              <a:t>Changing metadata is easier than changing folders</a:t>
            </a:r>
          </a:p>
          <a:p>
            <a:pPr lvl="1"/>
            <a:r>
              <a:rPr lang="en-US" dirty="0"/>
              <a:t>If a folder contains subfolders, each subfolder name is counted as an item but not items in that subfolder</a:t>
            </a:r>
          </a:p>
          <a:p>
            <a:pPr lvl="1"/>
            <a:r>
              <a:rPr lang="en-US" dirty="0"/>
              <a:t>If using the Show all items without folders option in a view:</a:t>
            </a:r>
          </a:p>
          <a:p>
            <a:pPr lvl="2"/>
            <a:r>
              <a:rPr lang="en-US" dirty="0"/>
              <a:t>You must use a filter based on simple or compound index to ensure you’re not over the List View Threshold </a:t>
            </a:r>
            <a:br>
              <a:rPr lang="en-US" dirty="0"/>
            </a:br>
            <a:r>
              <a:rPr lang="en-US" dirty="0"/>
              <a:t>(typically 5000 items in a view)</a:t>
            </a:r>
          </a:p>
        </p:txBody>
      </p:sp>
    </p:spTree>
    <p:extLst>
      <p:ext uri="{BB962C8B-B14F-4D97-AF65-F5344CB8AC3E}">
        <p14:creationId xmlns:p14="http://schemas.microsoft.com/office/powerpoint/2010/main" val="190054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 to Document Libraries</a:t>
            </a:r>
          </a:p>
          <a:p>
            <a:pPr>
              <a:buFont typeface="Wingdings" panose="05000000000000000000" pitchFamily="2" charset="2"/>
              <a:buChar char="ü"/>
            </a:pPr>
            <a:r>
              <a:rPr lang="en-US" dirty="0"/>
              <a:t>Working with Document Libraries</a:t>
            </a:r>
          </a:p>
          <a:p>
            <a:pPr>
              <a:buFont typeface="Wingdings" panose="05000000000000000000" pitchFamily="2" charset="2"/>
              <a:buChar char="Ø"/>
            </a:pPr>
            <a:r>
              <a:rPr lang="en-US" dirty="0"/>
              <a:t>Managing Files in Libraries</a:t>
            </a:r>
          </a:p>
          <a:p>
            <a:r>
              <a:rPr lang="en-US" dirty="0"/>
              <a:t>Customizing Document Libraries</a:t>
            </a:r>
          </a:p>
          <a:p>
            <a:r>
              <a:rPr lang="en-US" dirty="0"/>
              <a:t>Versioning for Co-Authoring</a:t>
            </a:r>
          </a:p>
          <a:p>
            <a:r>
              <a:rPr lang="en-US" dirty="0"/>
              <a:t>Adding Document Library Types</a:t>
            </a:r>
          </a:p>
          <a:p>
            <a:endParaRPr lang="en-US" dirty="0"/>
          </a:p>
        </p:txBody>
      </p:sp>
    </p:spTree>
    <p:extLst>
      <p:ext uri="{BB962C8B-B14F-4D97-AF65-F5344CB8AC3E}">
        <p14:creationId xmlns:p14="http://schemas.microsoft.com/office/powerpoint/2010/main" val="123783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Online in O365</a:t>
            </a:r>
          </a:p>
        </p:txBody>
      </p:sp>
      <p:sp>
        <p:nvSpPr>
          <p:cNvPr id="3" name="Content Placeholder 2"/>
          <p:cNvSpPr>
            <a:spLocks noGrp="1"/>
          </p:cNvSpPr>
          <p:nvPr>
            <p:ph idx="1"/>
          </p:nvPr>
        </p:nvSpPr>
        <p:spPr/>
        <p:txBody>
          <a:bodyPr/>
          <a:lstStyle/>
          <a:p>
            <a:r>
              <a:rPr lang="en-US" dirty="0"/>
              <a:t>Microsoft Office Online programs are a part of most Office 365 plans</a:t>
            </a:r>
          </a:p>
          <a:p>
            <a:r>
              <a:rPr lang="en-US" dirty="0"/>
              <a:t>Provides the ability to work with documents in the cloud through the browser using Word, Excel, PowerPoint, OneNote, and PDFs</a:t>
            </a:r>
          </a:p>
        </p:txBody>
      </p:sp>
      <p:pic>
        <p:nvPicPr>
          <p:cNvPr id="4" name="Picture 3"/>
          <p:cNvPicPr>
            <a:picLocks noChangeAspect="1"/>
          </p:cNvPicPr>
          <p:nvPr/>
        </p:nvPicPr>
        <p:blipFill>
          <a:blip r:embed="rId2"/>
          <a:stretch>
            <a:fillRect/>
          </a:stretch>
        </p:blipFill>
        <p:spPr>
          <a:xfrm>
            <a:off x="611841" y="3850062"/>
            <a:ext cx="3810000" cy="2438464"/>
          </a:xfrm>
          <a:prstGeom prst="rect">
            <a:avLst/>
          </a:prstGeom>
        </p:spPr>
      </p:pic>
      <p:pic>
        <p:nvPicPr>
          <p:cNvPr id="6" name="Picture 5"/>
          <p:cNvPicPr>
            <a:picLocks noChangeAspect="1"/>
          </p:cNvPicPr>
          <p:nvPr/>
        </p:nvPicPr>
        <p:blipFill>
          <a:blip r:embed="rId3"/>
          <a:stretch>
            <a:fillRect/>
          </a:stretch>
        </p:blipFill>
        <p:spPr>
          <a:xfrm>
            <a:off x="4652682" y="3850062"/>
            <a:ext cx="4114800" cy="2478526"/>
          </a:xfrm>
          <a:prstGeom prst="rect">
            <a:avLst/>
          </a:prstGeom>
        </p:spPr>
      </p:pic>
    </p:spTree>
    <p:extLst>
      <p:ext uri="{BB962C8B-B14F-4D97-AF65-F5344CB8AC3E}">
        <p14:creationId xmlns:p14="http://schemas.microsoft.com/office/powerpoint/2010/main" val="888527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Files in Libraries</a:t>
            </a:r>
          </a:p>
        </p:txBody>
      </p:sp>
      <p:sp>
        <p:nvSpPr>
          <p:cNvPr id="3" name="Content Placeholder 2"/>
          <p:cNvSpPr>
            <a:spLocks noGrp="1"/>
          </p:cNvSpPr>
          <p:nvPr>
            <p:ph idx="1"/>
          </p:nvPr>
        </p:nvSpPr>
        <p:spPr/>
        <p:txBody>
          <a:bodyPr/>
          <a:lstStyle/>
          <a:p>
            <a:r>
              <a:rPr lang="en-US" dirty="0"/>
              <a:t>Explorer View</a:t>
            </a:r>
          </a:p>
          <a:p>
            <a:pPr lvl="1"/>
            <a:r>
              <a:rPr lang="en-US" dirty="0"/>
              <a:t>Use to copy or move one or </a:t>
            </a:r>
            <a:br>
              <a:rPr lang="en-US" dirty="0"/>
            </a:br>
            <a:r>
              <a:rPr lang="en-US" dirty="0"/>
              <a:t>more documents in a library </a:t>
            </a:r>
            <a:br>
              <a:rPr lang="en-US" dirty="0"/>
            </a:br>
            <a:r>
              <a:rPr lang="en-US" dirty="0"/>
              <a:t>to another library</a:t>
            </a:r>
          </a:p>
          <a:p>
            <a:pPr lvl="1"/>
            <a:r>
              <a:rPr lang="en-US" dirty="0"/>
              <a:t>Use to manipulate files and folders such renaming, deleting, or moving files in the same library</a:t>
            </a:r>
          </a:p>
          <a:p>
            <a:r>
              <a:rPr lang="en-US" dirty="0"/>
              <a:t>When copying or moving files between libraries</a:t>
            </a:r>
          </a:p>
          <a:p>
            <a:pPr lvl="1"/>
            <a:r>
              <a:rPr lang="en-US" dirty="0"/>
              <a:t>Document properties are preserved</a:t>
            </a:r>
          </a:p>
          <a:p>
            <a:pPr lvl="1"/>
            <a:r>
              <a:rPr lang="en-US" dirty="0"/>
              <a:t>Library-specific information (such as views and settings) are not preserved</a:t>
            </a:r>
          </a:p>
        </p:txBody>
      </p:sp>
      <p:pic>
        <p:nvPicPr>
          <p:cNvPr id="5" name="Picture 4"/>
          <p:cNvPicPr>
            <a:picLocks noChangeAspect="1"/>
          </p:cNvPicPr>
          <p:nvPr/>
        </p:nvPicPr>
        <p:blipFill>
          <a:blip r:embed="rId3"/>
          <a:stretch>
            <a:fillRect/>
          </a:stretch>
        </p:blipFill>
        <p:spPr>
          <a:xfrm>
            <a:off x="5181600" y="1295400"/>
            <a:ext cx="3720353" cy="1725889"/>
          </a:xfrm>
          <a:prstGeom prst="rect">
            <a:avLst/>
          </a:prstGeom>
        </p:spPr>
      </p:pic>
    </p:spTree>
    <p:extLst>
      <p:ext uri="{BB962C8B-B14F-4D97-AF65-F5344CB8AC3E}">
        <p14:creationId xmlns:p14="http://schemas.microsoft.com/office/powerpoint/2010/main" val="1045003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Uploading Large Files or Many Files</a:t>
            </a:r>
            <a:endParaRPr lang="en-US" dirty="0"/>
          </a:p>
        </p:txBody>
      </p:sp>
      <p:sp>
        <p:nvSpPr>
          <p:cNvPr id="3" name="Content Placeholder 2"/>
          <p:cNvSpPr>
            <a:spLocks noGrp="1"/>
          </p:cNvSpPr>
          <p:nvPr>
            <p:ph idx="1"/>
          </p:nvPr>
        </p:nvSpPr>
        <p:spPr/>
        <p:txBody>
          <a:bodyPr/>
          <a:lstStyle/>
          <a:p>
            <a:r>
              <a:rPr lang="en-US" dirty="0"/>
              <a:t>There are some limitations to uploading large files or many files to SharePoint Online. </a:t>
            </a:r>
          </a:p>
          <a:p>
            <a:pPr lvl="1"/>
            <a:r>
              <a:rPr lang="en-US" dirty="0"/>
              <a:t>Multiple document upload limit is 100 files at a time</a:t>
            </a:r>
          </a:p>
          <a:p>
            <a:pPr lvl="1"/>
            <a:r>
              <a:rPr lang="en-US" dirty="0"/>
              <a:t>10GB is the default maximum file size</a:t>
            </a:r>
          </a:p>
          <a:p>
            <a:pPr lvl="2"/>
            <a:r>
              <a:rPr lang="en-US" dirty="0"/>
              <a:t>On-premises default is 250GB but can be increased up to a maximum of 10GB</a:t>
            </a:r>
          </a:p>
          <a:p>
            <a:r>
              <a:rPr lang="en-US" dirty="0"/>
              <a:t>OneDrive for Business client </a:t>
            </a:r>
            <a:br>
              <a:rPr lang="en-US" dirty="0"/>
            </a:br>
            <a:r>
              <a:rPr lang="en-US" dirty="0"/>
              <a:t>app recommended for uploading </a:t>
            </a:r>
            <a:br>
              <a:rPr lang="en-US" dirty="0"/>
            </a:br>
            <a:r>
              <a:rPr lang="en-US" dirty="0"/>
              <a:t>large files or many files.</a:t>
            </a:r>
          </a:p>
        </p:txBody>
      </p:sp>
      <p:pic>
        <p:nvPicPr>
          <p:cNvPr id="1026" name="Picture 2" descr="https://officeblogseast.blob.core.windows.net/wp-content/2014/01/OneDrive-forBiz_rgb_EN_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3657600"/>
            <a:ext cx="3273425" cy="127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16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 to Document Libraries</a:t>
            </a:r>
          </a:p>
          <a:p>
            <a:pPr>
              <a:buFont typeface="Wingdings" panose="05000000000000000000" pitchFamily="2" charset="2"/>
              <a:buChar char="ü"/>
            </a:pPr>
            <a:r>
              <a:rPr lang="en-US" dirty="0"/>
              <a:t>Working with Document Libraries</a:t>
            </a:r>
          </a:p>
          <a:p>
            <a:pPr>
              <a:buFont typeface="Wingdings" panose="05000000000000000000" pitchFamily="2" charset="2"/>
              <a:buChar char="ü"/>
            </a:pPr>
            <a:r>
              <a:rPr lang="en-US" dirty="0"/>
              <a:t>Managing Files in Libraries</a:t>
            </a:r>
          </a:p>
          <a:p>
            <a:pPr>
              <a:buFont typeface="Wingdings" panose="05000000000000000000" pitchFamily="2" charset="2"/>
              <a:buChar char="Ø"/>
            </a:pPr>
            <a:r>
              <a:rPr lang="en-US" dirty="0"/>
              <a:t>Customizing Document Libraries</a:t>
            </a:r>
          </a:p>
          <a:p>
            <a:r>
              <a:rPr lang="en-US" dirty="0"/>
              <a:t>Versioning for Co-Authoring</a:t>
            </a:r>
          </a:p>
          <a:p>
            <a:r>
              <a:rPr lang="en-US" dirty="0"/>
              <a:t>Adding Document Library Types</a:t>
            </a:r>
          </a:p>
          <a:p>
            <a:endParaRPr lang="en-US" dirty="0"/>
          </a:p>
        </p:txBody>
      </p:sp>
    </p:spTree>
    <p:extLst>
      <p:ext uri="{BB962C8B-B14F-4D97-AF65-F5344CB8AC3E}">
        <p14:creationId xmlns:p14="http://schemas.microsoft.com/office/powerpoint/2010/main" val="2184148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Document Libraries</a:t>
            </a:r>
          </a:p>
        </p:txBody>
      </p:sp>
      <p:sp>
        <p:nvSpPr>
          <p:cNvPr id="3" name="Content Placeholder 2"/>
          <p:cNvSpPr>
            <a:spLocks noGrp="1"/>
          </p:cNvSpPr>
          <p:nvPr>
            <p:ph idx="1"/>
          </p:nvPr>
        </p:nvSpPr>
        <p:spPr/>
        <p:txBody>
          <a:bodyPr/>
          <a:lstStyle/>
          <a:p>
            <a:r>
              <a:rPr lang="en-US" dirty="0"/>
              <a:t>Create Custom Columns to</a:t>
            </a:r>
          </a:p>
          <a:p>
            <a:pPr lvl="1"/>
            <a:r>
              <a:rPr lang="en-US" dirty="0"/>
              <a:t>Group, categorize, track information</a:t>
            </a:r>
          </a:p>
          <a:p>
            <a:pPr lvl="1"/>
            <a:r>
              <a:rPr lang="en-US" dirty="0"/>
              <a:t>Column headers make it easy to </a:t>
            </a:r>
            <a:br>
              <a:rPr lang="en-US" dirty="0"/>
            </a:br>
            <a:r>
              <a:rPr lang="en-US" dirty="0"/>
              <a:t>sort/filter documents</a:t>
            </a:r>
          </a:p>
          <a:p>
            <a:r>
              <a:rPr lang="en-US" dirty="0"/>
              <a:t>Column Names must be unique</a:t>
            </a:r>
          </a:p>
          <a:p>
            <a:r>
              <a:rPr lang="en-US" dirty="0"/>
              <a:t>Column Properties</a:t>
            </a:r>
          </a:p>
          <a:p>
            <a:pPr lvl="1"/>
            <a:r>
              <a:rPr lang="en-US" dirty="0"/>
              <a:t>Vary based on data </a:t>
            </a:r>
            <a:br>
              <a:rPr lang="en-US" dirty="0"/>
            </a:br>
            <a:r>
              <a:rPr lang="en-US" dirty="0"/>
              <a:t>type selected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371600"/>
            <a:ext cx="2705334" cy="960203"/>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4769899"/>
            <a:ext cx="2103302" cy="2034716"/>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8298" y="3810000"/>
            <a:ext cx="2193182" cy="2468970"/>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1785" y="2548761"/>
            <a:ext cx="2415749" cy="297967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44867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Document Libraries</a:t>
            </a:r>
          </a:p>
        </p:txBody>
      </p:sp>
      <p:sp>
        <p:nvSpPr>
          <p:cNvPr id="3" name="Content Placeholder 2"/>
          <p:cNvSpPr>
            <a:spLocks noGrp="1"/>
          </p:cNvSpPr>
          <p:nvPr>
            <p:ph idx="1"/>
          </p:nvPr>
        </p:nvSpPr>
        <p:spPr/>
        <p:txBody>
          <a:bodyPr/>
          <a:lstStyle/>
          <a:p>
            <a:r>
              <a:rPr lang="en-US" dirty="0"/>
              <a:t>Use Views on Document Libraries</a:t>
            </a:r>
          </a:p>
          <a:p>
            <a:pPr lvl="1"/>
            <a:r>
              <a:rPr lang="en-US" dirty="0"/>
              <a:t>Provide selection of columns on </a:t>
            </a:r>
            <a:br>
              <a:rPr lang="en-US" dirty="0"/>
            </a:br>
            <a:r>
              <a:rPr lang="en-US" dirty="0"/>
              <a:t>page that displays items in library</a:t>
            </a:r>
          </a:p>
          <a:p>
            <a:pPr lvl="1"/>
            <a:r>
              <a:rPr lang="en-US" dirty="0"/>
              <a:t>Often defines specific sort order, </a:t>
            </a:r>
            <a:br>
              <a:rPr lang="en-US" dirty="0"/>
            </a:br>
            <a:r>
              <a:rPr lang="en-US" dirty="0"/>
              <a:t>filtering, grouping, custom column layout</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146" y="3695423"/>
            <a:ext cx="3273836" cy="2213040"/>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314" y="3679273"/>
            <a:ext cx="4054191" cy="2049958"/>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1200" y="2077551"/>
            <a:ext cx="3141999" cy="832557"/>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1559" y="5700656"/>
            <a:ext cx="4160881" cy="83827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7522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Intro to Document Libraries</a:t>
            </a:r>
          </a:p>
          <a:p>
            <a:r>
              <a:rPr lang="en-US" dirty="0"/>
              <a:t>Working with Document Libraries</a:t>
            </a:r>
          </a:p>
          <a:p>
            <a:r>
              <a:rPr lang="en-US" dirty="0"/>
              <a:t>Managing Files in Libraries</a:t>
            </a:r>
          </a:p>
          <a:p>
            <a:r>
              <a:rPr lang="en-US" dirty="0"/>
              <a:t>Customizing Document Libraries</a:t>
            </a:r>
          </a:p>
          <a:p>
            <a:r>
              <a:rPr lang="en-US" dirty="0"/>
              <a:t>Versioning for Co-Authoring</a:t>
            </a:r>
          </a:p>
          <a:p>
            <a:r>
              <a:rPr lang="en-US" dirty="0"/>
              <a:t>Adding Document Library Types</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Library Views</a:t>
            </a:r>
          </a:p>
        </p:txBody>
      </p:sp>
      <p:sp>
        <p:nvSpPr>
          <p:cNvPr id="3" name="Content Placeholder 2"/>
          <p:cNvSpPr>
            <a:spLocks noGrp="1"/>
          </p:cNvSpPr>
          <p:nvPr>
            <p:ph idx="1"/>
          </p:nvPr>
        </p:nvSpPr>
        <p:spPr>
          <a:xfrm>
            <a:off x="381000" y="1447800"/>
            <a:ext cx="6096000" cy="5181600"/>
          </a:xfrm>
        </p:spPr>
        <p:txBody>
          <a:bodyPr/>
          <a:lstStyle/>
          <a:p>
            <a:r>
              <a:rPr lang="en-US" dirty="0"/>
              <a:t>Document libraries can contain</a:t>
            </a:r>
          </a:p>
          <a:p>
            <a:pPr lvl="1"/>
            <a:r>
              <a:rPr lang="en-US" dirty="0"/>
              <a:t>Multiple views</a:t>
            </a:r>
          </a:p>
          <a:p>
            <a:pPr lvl="1"/>
            <a:r>
              <a:rPr lang="en-US" dirty="0"/>
              <a:t>Various types of views</a:t>
            </a:r>
          </a:p>
          <a:p>
            <a:r>
              <a:rPr lang="en-US" dirty="0"/>
              <a:t>Creating Custom Views</a:t>
            </a:r>
          </a:p>
          <a:p>
            <a:pPr lvl="1"/>
            <a:r>
              <a:rPr lang="en-US" dirty="0"/>
              <a:t>Choose a view format (</a:t>
            </a:r>
            <a:r>
              <a:rPr lang="en-US" dirty="0" err="1"/>
              <a:t>ie</a:t>
            </a:r>
            <a:r>
              <a:rPr lang="en-US" dirty="0"/>
              <a:t>. Standard View)</a:t>
            </a:r>
          </a:p>
          <a:p>
            <a:pPr lvl="1"/>
            <a:r>
              <a:rPr lang="en-US" dirty="0"/>
              <a:t>Can set as default view</a:t>
            </a:r>
          </a:p>
          <a:p>
            <a:pPr lvl="1"/>
            <a:r>
              <a:rPr lang="en-US" dirty="0"/>
              <a:t>Set Audience</a:t>
            </a:r>
          </a:p>
          <a:p>
            <a:pPr lvl="1"/>
            <a:r>
              <a:rPr lang="en-US" dirty="0"/>
              <a:t>Show/hide columns</a:t>
            </a:r>
          </a:p>
          <a:p>
            <a:pPr lvl="1"/>
            <a:r>
              <a:rPr lang="en-US" dirty="0"/>
              <a:t>Set sort, filter, and group by settings</a:t>
            </a:r>
          </a:p>
          <a:p>
            <a:pPr lvl="1"/>
            <a:r>
              <a:rPr lang="en-US" dirty="0"/>
              <a:t>Set style and item limit</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81200"/>
            <a:ext cx="2804389" cy="31506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53040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and Public Views</a:t>
            </a:r>
          </a:p>
        </p:txBody>
      </p:sp>
      <p:sp>
        <p:nvSpPr>
          <p:cNvPr id="3" name="Content Placeholder 2"/>
          <p:cNvSpPr>
            <a:spLocks noGrp="1"/>
          </p:cNvSpPr>
          <p:nvPr>
            <p:ph idx="1"/>
          </p:nvPr>
        </p:nvSpPr>
        <p:spPr/>
        <p:txBody>
          <a:bodyPr/>
          <a:lstStyle/>
          <a:p>
            <a:r>
              <a:rPr lang="en-US" dirty="0"/>
              <a:t>Audience setting provides ability to set the view as public or personal</a:t>
            </a:r>
          </a:p>
          <a:p>
            <a:r>
              <a:rPr lang="en-US" dirty="0"/>
              <a:t>Public View</a:t>
            </a:r>
          </a:p>
          <a:p>
            <a:pPr lvl="1"/>
            <a:r>
              <a:rPr lang="en-US" dirty="0"/>
              <a:t>Available when anyone (with appropriate permissions) looks at the library</a:t>
            </a:r>
          </a:p>
          <a:p>
            <a:r>
              <a:rPr lang="en-US" dirty="0"/>
              <a:t>Personal View</a:t>
            </a:r>
          </a:p>
          <a:p>
            <a:pPr lvl="1"/>
            <a:r>
              <a:rPr lang="en-US" dirty="0"/>
              <a:t>Only available to you when you look at the library</a:t>
            </a:r>
          </a:p>
          <a:p>
            <a:pPr lvl="1"/>
            <a:r>
              <a:rPr lang="en-US" dirty="0"/>
              <a:t>Anyone with contribute rights can create personal view</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543" y="5257800"/>
            <a:ext cx="4762913" cy="1013548"/>
          </a:xfrm>
          <a:prstGeom prst="rect">
            <a:avLst/>
          </a:prstGeom>
        </p:spPr>
      </p:pic>
    </p:spTree>
    <p:extLst>
      <p:ext uri="{BB962C8B-B14F-4D97-AF65-F5344CB8AC3E}">
        <p14:creationId xmlns:p14="http://schemas.microsoft.com/office/powerpoint/2010/main" val="2816859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 to Document Libraries</a:t>
            </a:r>
          </a:p>
          <a:p>
            <a:pPr>
              <a:buFont typeface="Wingdings" panose="05000000000000000000" pitchFamily="2" charset="2"/>
              <a:buChar char="ü"/>
            </a:pPr>
            <a:r>
              <a:rPr lang="en-US" dirty="0"/>
              <a:t>Working with Document Libraries</a:t>
            </a:r>
          </a:p>
          <a:p>
            <a:pPr>
              <a:buFont typeface="Wingdings" panose="05000000000000000000" pitchFamily="2" charset="2"/>
              <a:buChar char="ü"/>
            </a:pPr>
            <a:r>
              <a:rPr lang="en-US" dirty="0"/>
              <a:t>Managing Files in Libraries</a:t>
            </a:r>
          </a:p>
          <a:p>
            <a:pPr>
              <a:buFont typeface="Wingdings" panose="05000000000000000000" pitchFamily="2" charset="2"/>
              <a:buChar char="ü"/>
            </a:pPr>
            <a:r>
              <a:rPr lang="en-US" dirty="0"/>
              <a:t>Customizing Document Libraries</a:t>
            </a:r>
          </a:p>
          <a:p>
            <a:pPr>
              <a:buFont typeface="Wingdings" panose="05000000000000000000" pitchFamily="2" charset="2"/>
              <a:buChar char="Ø"/>
            </a:pPr>
            <a:r>
              <a:rPr lang="en-US" dirty="0"/>
              <a:t>Versioning for Co-Authoring</a:t>
            </a:r>
          </a:p>
          <a:p>
            <a:r>
              <a:rPr lang="en-US" dirty="0"/>
              <a:t>Adding Document Library Types</a:t>
            </a:r>
          </a:p>
          <a:p>
            <a:endParaRPr lang="en-US" dirty="0"/>
          </a:p>
        </p:txBody>
      </p:sp>
    </p:spTree>
    <p:extLst>
      <p:ext uri="{BB962C8B-B14F-4D97-AF65-F5344CB8AC3E}">
        <p14:creationId xmlns:p14="http://schemas.microsoft.com/office/powerpoint/2010/main" val="1968948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Versioning for Co-Authoring</a:t>
            </a:r>
          </a:p>
        </p:txBody>
      </p:sp>
      <p:sp>
        <p:nvSpPr>
          <p:cNvPr id="3" name="Content Placeholder 2"/>
          <p:cNvSpPr>
            <a:spLocks noGrp="1"/>
          </p:cNvSpPr>
          <p:nvPr>
            <p:ph idx="1"/>
          </p:nvPr>
        </p:nvSpPr>
        <p:spPr/>
        <p:txBody>
          <a:bodyPr/>
          <a:lstStyle/>
          <a:p>
            <a:r>
              <a:rPr lang="en-US" dirty="0"/>
              <a:t>Version control allows content authors and approvers to track changes to documents</a:t>
            </a:r>
          </a:p>
          <a:p>
            <a:r>
              <a:rPr lang="en-US" dirty="0"/>
              <a:t>Settings available for versioning on libraries</a:t>
            </a:r>
          </a:p>
          <a:p>
            <a:pPr lvl="1"/>
            <a:r>
              <a:rPr lang="en-US" dirty="0"/>
              <a:t>Disable versioning</a:t>
            </a:r>
          </a:p>
          <a:p>
            <a:pPr lvl="2"/>
            <a:r>
              <a:rPr lang="en-US" dirty="0"/>
              <a:t>No history is tracked</a:t>
            </a:r>
          </a:p>
          <a:p>
            <a:pPr lvl="1"/>
            <a:r>
              <a:rPr lang="en-US" dirty="0"/>
              <a:t>Track only major versions</a:t>
            </a:r>
          </a:p>
          <a:p>
            <a:pPr lvl="2"/>
            <a:r>
              <a:rPr lang="en-US" dirty="0"/>
              <a:t>Everyone can see the current version of each item</a:t>
            </a:r>
          </a:p>
          <a:p>
            <a:pPr lvl="1"/>
            <a:r>
              <a:rPr lang="en-US" dirty="0"/>
              <a:t>Track major and minor versions</a:t>
            </a:r>
          </a:p>
          <a:p>
            <a:pPr lvl="2"/>
            <a:r>
              <a:rPr lang="en-US" dirty="0"/>
              <a:t>Draft versions can only be seen by those who can edit and approve the item</a:t>
            </a:r>
          </a:p>
          <a:p>
            <a:r>
              <a:rPr lang="en-US" dirty="0"/>
              <a:t>Limit number of versions is available in settings</a:t>
            </a:r>
          </a:p>
        </p:txBody>
      </p:sp>
    </p:spTree>
    <p:extLst>
      <p:ext uri="{BB962C8B-B14F-4D97-AF65-F5344CB8AC3E}">
        <p14:creationId xmlns:p14="http://schemas.microsoft.com/office/powerpoint/2010/main" val="2590361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 to Document Libraries</a:t>
            </a:r>
          </a:p>
          <a:p>
            <a:pPr>
              <a:buFont typeface="Wingdings" panose="05000000000000000000" pitchFamily="2" charset="2"/>
              <a:buChar char="ü"/>
            </a:pPr>
            <a:r>
              <a:rPr lang="en-US" dirty="0"/>
              <a:t>Working with Document Libraries</a:t>
            </a:r>
          </a:p>
          <a:p>
            <a:pPr>
              <a:buFont typeface="Wingdings" panose="05000000000000000000" pitchFamily="2" charset="2"/>
              <a:buChar char="ü"/>
            </a:pPr>
            <a:r>
              <a:rPr lang="en-US" dirty="0"/>
              <a:t>Managing Files in Libraries</a:t>
            </a:r>
          </a:p>
          <a:p>
            <a:pPr>
              <a:buFont typeface="Wingdings" panose="05000000000000000000" pitchFamily="2" charset="2"/>
              <a:buChar char="ü"/>
            </a:pPr>
            <a:r>
              <a:rPr lang="en-US" dirty="0"/>
              <a:t>Customizing Document Libraries</a:t>
            </a:r>
          </a:p>
          <a:p>
            <a:pPr>
              <a:buFont typeface="Wingdings" panose="05000000000000000000" pitchFamily="2" charset="2"/>
              <a:buChar char="ü"/>
            </a:pPr>
            <a:r>
              <a:rPr lang="en-US" dirty="0"/>
              <a:t>Versioning for Co-Authoring</a:t>
            </a:r>
          </a:p>
          <a:p>
            <a:pPr>
              <a:buFont typeface="Wingdings" panose="05000000000000000000" pitchFamily="2" charset="2"/>
              <a:buChar char="Ø"/>
            </a:pPr>
            <a:r>
              <a:rPr lang="en-US" dirty="0"/>
              <a:t>Adding Document Library Types</a:t>
            </a:r>
          </a:p>
        </p:txBody>
      </p:sp>
    </p:spTree>
    <p:extLst>
      <p:ext uri="{BB962C8B-B14F-4D97-AF65-F5344CB8AC3E}">
        <p14:creationId xmlns:p14="http://schemas.microsoft.com/office/powerpoint/2010/main" val="3499134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Library Templates</a:t>
            </a:r>
          </a:p>
        </p:txBody>
      </p:sp>
      <p:sp>
        <p:nvSpPr>
          <p:cNvPr id="3" name="Content Placeholder 2"/>
          <p:cNvSpPr>
            <a:spLocks noGrp="1"/>
          </p:cNvSpPr>
          <p:nvPr>
            <p:ph idx="1"/>
          </p:nvPr>
        </p:nvSpPr>
        <p:spPr/>
        <p:txBody>
          <a:bodyPr/>
          <a:lstStyle/>
          <a:p>
            <a:r>
              <a:rPr lang="en-US" dirty="0"/>
              <a:t>Document Libraries use a Default Template</a:t>
            </a:r>
          </a:p>
          <a:p>
            <a:pPr lvl="1"/>
            <a:r>
              <a:rPr lang="en-US" dirty="0"/>
              <a:t>When user creates file in document library, default template opens program with blank template</a:t>
            </a:r>
          </a:p>
          <a:p>
            <a:pPr lvl="1"/>
            <a:r>
              <a:rPr lang="en-US" dirty="0"/>
              <a:t>Default template stored in Forms folder of library</a:t>
            </a:r>
          </a:p>
          <a:p>
            <a:r>
              <a:rPr lang="en-US" dirty="0"/>
              <a:t>Edit Template</a:t>
            </a:r>
          </a:p>
          <a:p>
            <a:pPr lvl="1"/>
            <a:r>
              <a:rPr lang="en-US" dirty="0"/>
              <a:t>If multiple content types not used template can be modified from Library Settings &gt; Advanced Settings or from SharePoint Designer 2013</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5105400"/>
            <a:ext cx="3718882" cy="1104996"/>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800" y="4586980"/>
            <a:ext cx="2926334" cy="199661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2134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Document Library Types</a:t>
            </a:r>
          </a:p>
        </p:txBody>
      </p:sp>
      <p:sp>
        <p:nvSpPr>
          <p:cNvPr id="3" name="Content Placeholder 2"/>
          <p:cNvSpPr>
            <a:spLocks noGrp="1"/>
          </p:cNvSpPr>
          <p:nvPr>
            <p:ph idx="1"/>
          </p:nvPr>
        </p:nvSpPr>
        <p:spPr/>
        <p:txBody>
          <a:bodyPr/>
          <a:lstStyle/>
          <a:p>
            <a:r>
              <a:rPr lang="en-US" dirty="0"/>
              <a:t>You can use multiple document types and templates on a document library</a:t>
            </a:r>
          </a:p>
          <a:p>
            <a:r>
              <a:rPr lang="en-US" dirty="0"/>
              <a:t>Multiple content types must be enabled on the library</a:t>
            </a:r>
          </a:p>
          <a:p>
            <a:r>
              <a:rPr lang="en-US" dirty="0"/>
              <a:t>Templates must be specified for the content types</a:t>
            </a:r>
          </a:p>
          <a:p>
            <a:pPr lvl="1"/>
            <a:r>
              <a:rPr lang="en-US" dirty="0"/>
              <a:t>Document library will use the templates specified by each content type configured on the library</a:t>
            </a:r>
          </a:p>
        </p:txBody>
      </p:sp>
    </p:spTree>
    <p:extLst>
      <p:ext uri="{BB962C8B-B14F-4D97-AF65-F5344CB8AC3E}">
        <p14:creationId xmlns:p14="http://schemas.microsoft.com/office/powerpoint/2010/main" val="617363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 to Document Libraries</a:t>
            </a:r>
          </a:p>
          <a:p>
            <a:pPr>
              <a:buFont typeface="Wingdings" panose="05000000000000000000" pitchFamily="2" charset="2"/>
              <a:buChar char="ü"/>
            </a:pPr>
            <a:r>
              <a:rPr lang="en-US" dirty="0"/>
              <a:t>Working with Document Libraries</a:t>
            </a:r>
          </a:p>
          <a:p>
            <a:pPr>
              <a:buFont typeface="Wingdings" panose="05000000000000000000" pitchFamily="2" charset="2"/>
              <a:buChar char="ü"/>
            </a:pPr>
            <a:r>
              <a:rPr lang="en-US" dirty="0"/>
              <a:t>Managing Files in Libraries</a:t>
            </a:r>
          </a:p>
          <a:p>
            <a:pPr>
              <a:buFont typeface="Wingdings" panose="05000000000000000000" pitchFamily="2" charset="2"/>
              <a:buChar char="ü"/>
            </a:pPr>
            <a:r>
              <a:rPr lang="en-US" dirty="0"/>
              <a:t>Customizing Document Libraries</a:t>
            </a:r>
          </a:p>
          <a:p>
            <a:pPr>
              <a:buFont typeface="Wingdings" panose="05000000000000000000" pitchFamily="2" charset="2"/>
              <a:buChar char="ü"/>
            </a:pPr>
            <a:r>
              <a:rPr lang="en-US" dirty="0"/>
              <a:t>Versioning for Co-Authoring</a:t>
            </a:r>
          </a:p>
          <a:p>
            <a:pPr>
              <a:buFont typeface="Wingdings" panose="05000000000000000000" pitchFamily="2" charset="2"/>
              <a:buChar char="ü"/>
            </a:pPr>
            <a:r>
              <a:rPr lang="en-US" dirty="0"/>
              <a:t>Adding Document Library Types</a:t>
            </a:r>
          </a:p>
          <a:p>
            <a:endParaRPr lang="en-US" dirty="0"/>
          </a:p>
        </p:txBody>
      </p:sp>
    </p:spTree>
    <p:extLst>
      <p:ext uri="{BB962C8B-B14F-4D97-AF65-F5344CB8AC3E}">
        <p14:creationId xmlns:p14="http://schemas.microsoft.com/office/powerpoint/2010/main" val="2751418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Libraries</a:t>
            </a:r>
          </a:p>
        </p:txBody>
      </p:sp>
      <p:sp>
        <p:nvSpPr>
          <p:cNvPr id="3" name="Content Placeholder 2"/>
          <p:cNvSpPr>
            <a:spLocks noGrp="1"/>
          </p:cNvSpPr>
          <p:nvPr>
            <p:ph idx="1"/>
          </p:nvPr>
        </p:nvSpPr>
        <p:spPr/>
        <p:txBody>
          <a:bodyPr>
            <a:normAutofit/>
          </a:bodyPr>
          <a:lstStyle/>
          <a:p>
            <a:r>
              <a:rPr lang="en-US" dirty="0"/>
              <a:t>Use to store and manage different file types</a:t>
            </a:r>
          </a:p>
          <a:p>
            <a:pPr lvl="1"/>
            <a:r>
              <a:rPr lang="en-US" dirty="0"/>
              <a:t>Documents, spreadsheets, presentations, </a:t>
            </a:r>
            <a:br>
              <a:rPr lang="en-US" dirty="0"/>
            </a:br>
            <a:r>
              <a:rPr lang="en-US" dirty="0"/>
              <a:t>text files, and other types of files</a:t>
            </a:r>
          </a:p>
          <a:p>
            <a:r>
              <a:rPr lang="en-US" dirty="0"/>
              <a:t>Each library has a unique web address</a:t>
            </a:r>
          </a:p>
          <a:p>
            <a:pPr lvl="1"/>
            <a:r>
              <a:rPr lang="en-US" dirty="0">
                <a:hlinkClick r:id="rId3"/>
              </a:rPr>
              <a:t>http://intranet.wingtip.com/HR%20Forms</a:t>
            </a:r>
            <a:r>
              <a:rPr lang="en-US" dirty="0"/>
              <a:t> </a:t>
            </a:r>
          </a:p>
          <a:p>
            <a:pPr lvl="1"/>
            <a:r>
              <a:rPr lang="en-US" dirty="0">
                <a:hlinkClick r:id="rId4"/>
              </a:rPr>
              <a:t>http://intranet.wingtip.com/HRForms/</a:t>
            </a:r>
            <a:endParaRPr lang="en-US" dirty="0"/>
          </a:p>
          <a:p>
            <a:r>
              <a:rPr lang="en-US" dirty="0"/>
              <a:t>Security</a:t>
            </a:r>
          </a:p>
          <a:p>
            <a:pPr lvl="1"/>
            <a:r>
              <a:rPr lang="en-US" dirty="0"/>
              <a:t>Can apply security to library, folders, or individual files</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7600" y="2133600"/>
            <a:ext cx="807790" cy="1165961"/>
          </a:xfrm>
          <a:prstGeom prst="rect">
            <a:avLst/>
          </a:prstGeom>
        </p:spPr>
      </p:pic>
    </p:spTree>
    <p:extLst>
      <p:ext uri="{BB962C8B-B14F-4D97-AF65-F5344CB8AC3E}">
        <p14:creationId xmlns:p14="http://schemas.microsoft.com/office/powerpoint/2010/main" val="1142379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Library Benefits</a:t>
            </a:r>
          </a:p>
        </p:txBody>
      </p:sp>
      <p:sp>
        <p:nvSpPr>
          <p:cNvPr id="3" name="Content Placeholder 2"/>
          <p:cNvSpPr>
            <a:spLocks noGrp="1"/>
          </p:cNvSpPr>
          <p:nvPr>
            <p:ph idx="1"/>
          </p:nvPr>
        </p:nvSpPr>
        <p:spPr/>
        <p:txBody>
          <a:bodyPr/>
          <a:lstStyle/>
          <a:p>
            <a:r>
              <a:rPr lang="en-US" dirty="0"/>
              <a:t>Better than file shares because</a:t>
            </a:r>
          </a:p>
          <a:p>
            <a:pPr lvl="1"/>
            <a:r>
              <a:rPr lang="en-US" dirty="0"/>
              <a:t>Documents are treated as content</a:t>
            </a:r>
          </a:p>
          <a:p>
            <a:pPr lvl="1"/>
            <a:r>
              <a:rPr lang="en-US" dirty="0"/>
              <a:t>Content inside documents searchable</a:t>
            </a:r>
          </a:p>
          <a:p>
            <a:pPr lvl="1"/>
            <a:r>
              <a:rPr lang="en-US" dirty="0"/>
              <a:t>Documents can be tagged with SharePoint metadata</a:t>
            </a:r>
          </a:p>
          <a:p>
            <a:r>
              <a:rPr lang="en-US" dirty="0"/>
              <a:t>Columns and Metadata</a:t>
            </a:r>
          </a:p>
          <a:p>
            <a:pPr lvl="1"/>
            <a:r>
              <a:rPr lang="en-US" dirty="0"/>
              <a:t>Add to Document Libraries to provide betting organization of files and folders</a:t>
            </a:r>
          </a:p>
          <a:p>
            <a:pPr lvl="1"/>
            <a:r>
              <a:rPr lang="en-US" dirty="0"/>
              <a:t>Use columns for sorting, grouping, filtering</a:t>
            </a:r>
          </a:p>
          <a:p>
            <a:pPr marL="0" indent="0">
              <a:buNone/>
            </a:pPr>
            <a:endParaRPr lang="en-US" dirty="0"/>
          </a:p>
          <a:p>
            <a:endParaRPr lang="en-US" dirty="0"/>
          </a:p>
        </p:txBody>
      </p:sp>
      <p:pic>
        <p:nvPicPr>
          <p:cNvPr id="5" name="Picture 4"/>
          <p:cNvPicPr>
            <a:picLocks noChangeAspect="1"/>
          </p:cNvPicPr>
          <p:nvPr/>
        </p:nvPicPr>
        <p:blipFill>
          <a:blip r:embed="rId3"/>
          <a:stretch>
            <a:fillRect/>
          </a:stretch>
        </p:blipFill>
        <p:spPr>
          <a:xfrm>
            <a:off x="6242894" y="1111865"/>
            <a:ext cx="2693212" cy="1725217"/>
          </a:xfrm>
          <a:prstGeom prst="rect">
            <a:avLst/>
          </a:prstGeom>
        </p:spPr>
      </p:pic>
      <p:pic>
        <p:nvPicPr>
          <p:cNvPr id="7" name="Picture 6"/>
          <p:cNvPicPr>
            <a:picLocks noChangeAspect="1"/>
          </p:cNvPicPr>
          <p:nvPr/>
        </p:nvPicPr>
        <p:blipFill>
          <a:blip r:embed="rId4"/>
          <a:stretch>
            <a:fillRect/>
          </a:stretch>
        </p:blipFill>
        <p:spPr>
          <a:xfrm>
            <a:off x="7391400" y="3505200"/>
            <a:ext cx="1544706" cy="2456082"/>
          </a:xfrm>
          <a:prstGeom prst="rect">
            <a:avLst/>
          </a:prstGeom>
        </p:spPr>
      </p:pic>
      <p:pic>
        <p:nvPicPr>
          <p:cNvPr id="9" name="Picture 8"/>
          <p:cNvPicPr>
            <a:picLocks noChangeAspect="1"/>
          </p:cNvPicPr>
          <p:nvPr/>
        </p:nvPicPr>
        <p:blipFill rotWithShape="1">
          <a:blip r:embed="rId5"/>
          <a:srcRect r="41127"/>
          <a:stretch/>
        </p:blipFill>
        <p:spPr>
          <a:xfrm>
            <a:off x="4078950" y="5479683"/>
            <a:ext cx="3033732" cy="733430"/>
          </a:xfrm>
          <a:prstGeom prst="rect">
            <a:avLst/>
          </a:prstGeom>
        </p:spPr>
      </p:pic>
      <p:pic>
        <p:nvPicPr>
          <p:cNvPr id="10" name="Picture 9"/>
          <p:cNvPicPr>
            <a:picLocks noChangeAspect="1"/>
          </p:cNvPicPr>
          <p:nvPr/>
        </p:nvPicPr>
        <p:blipFill>
          <a:blip r:embed="rId6"/>
          <a:stretch>
            <a:fillRect/>
          </a:stretch>
        </p:blipFill>
        <p:spPr>
          <a:xfrm>
            <a:off x="685800" y="5108441"/>
            <a:ext cx="3335929" cy="1475914"/>
          </a:xfrm>
          <a:prstGeom prst="rect">
            <a:avLst/>
          </a:prstGeom>
        </p:spPr>
      </p:pic>
    </p:spTree>
    <p:extLst>
      <p:ext uri="{BB962C8B-B14F-4D97-AF65-F5344CB8AC3E}">
        <p14:creationId xmlns:p14="http://schemas.microsoft.com/office/powerpoint/2010/main" val="2314343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Libraries Benefits</a:t>
            </a:r>
          </a:p>
        </p:txBody>
      </p:sp>
      <p:sp>
        <p:nvSpPr>
          <p:cNvPr id="3" name="Content Placeholder 2"/>
          <p:cNvSpPr>
            <a:spLocks noGrp="1"/>
          </p:cNvSpPr>
          <p:nvPr>
            <p:ph idx="1"/>
          </p:nvPr>
        </p:nvSpPr>
        <p:spPr/>
        <p:txBody>
          <a:bodyPr/>
          <a:lstStyle/>
          <a:p>
            <a:r>
              <a:rPr lang="en-US" dirty="0"/>
              <a:t>2-Stage Recycle Bin</a:t>
            </a:r>
          </a:p>
          <a:p>
            <a:pPr lvl="1"/>
            <a:r>
              <a:rPr lang="en-US" dirty="0"/>
              <a:t>Deleted files can be restored from recycle bin</a:t>
            </a:r>
          </a:p>
        </p:txBody>
      </p:sp>
      <p:pic>
        <p:nvPicPr>
          <p:cNvPr id="6" name="Picture 5"/>
          <p:cNvPicPr>
            <a:picLocks noChangeAspect="1"/>
          </p:cNvPicPr>
          <p:nvPr/>
        </p:nvPicPr>
        <p:blipFill>
          <a:blip r:embed="rId3"/>
          <a:stretch>
            <a:fillRect/>
          </a:stretch>
        </p:blipFill>
        <p:spPr>
          <a:xfrm>
            <a:off x="714347" y="2667000"/>
            <a:ext cx="7486705" cy="3771928"/>
          </a:xfrm>
          <a:prstGeom prst="rect">
            <a:avLst/>
          </a:prstGeom>
        </p:spPr>
      </p:pic>
      <p:pic>
        <p:nvPicPr>
          <p:cNvPr id="8" name="Picture 7"/>
          <p:cNvPicPr>
            <a:picLocks noChangeAspect="1"/>
          </p:cNvPicPr>
          <p:nvPr/>
        </p:nvPicPr>
        <p:blipFill>
          <a:blip r:embed="rId4"/>
          <a:stretch>
            <a:fillRect/>
          </a:stretch>
        </p:blipFill>
        <p:spPr>
          <a:xfrm>
            <a:off x="7772400" y="1129262"/>
            <a:ext cx="1098355" cy="2008676"/>
          </a:xfrm>
          <a:prstGeom prst="rect">
            <a:avLst/>
          </a:prstGeom>
        </p:spPr>
      </p:pic>
    </p:spTree>
    <p:extLst>
      <p:ext uri="{BB962C8B-B14F-4D97-AF65-F5344CB8AC3E}">
        <p14:creationId xmlns:p14="http://schemas.microsoft.com/office/powerpoint/2010/main" val="763933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Libraries Benefits</a:t>
            </a:r>
          </a:p>
        </p:txBody>
      </p:sp>
      <p:sp>
        <p:nvSpPr>
          <p:cNvPr id="3" name="Content Placeholder 2"/>
          <p:cNvSpPr>
            <a:spLocks noGrp="1"/>
          </p:cNvSpPr>
          <p:nvPr>
            <p:ph idx="1"/>
          </p:nvPr>
        </p:nvSpPr>
        <p:spPr/>
        <p:txBody>
          <a:bodyPr/>
          <a:lstStyle/>
          <a:p>
            <a:r>
              <a:rPr lang="en-US" dirty="0"/>
              <a:t>Alerts and RSS feeds</a:t>
            </a:r>
          </a:p>
          <a:p>
            <a:pPr lvl="1"/>
            <a:r>
              <a:rPr lang="en-US" dirty="0"/>
              <a:t>Receive alerts on modifications of files</a:t>
            </a:r>
          </a:p>
          <a:p>
            <a:pPr lvl="1"/>
            <a:r>
              <a:rPr lang="en-US" dirty="0"/>
              <a:t>Subscribe to RSS feeds to receive updates</a:t>
            </a:r>
          </a:p>
          <a:p>
            <a:r>
              <a:rPr lang="en-US" dirty="0"/>
              <a:t>Working Offline</a:t>
            </a:r>
          </a:p>
          <a:p>
            <a:pPr lvl="1"/>
            <a:r>
              <a:rPr lang="en-US" dirty="0"/>
              <a:t>OneDrive for Business provides the </a:t>
            </a:r>
            <a:br>
              <a:rPr lang="en-US" dirty="0"/>
            </a:br>
            <a:r>
              <a:rPr lang="en-US" dirty="0"/>
              <a:t>ability to work offline</a:t>
            </a:r>
          </a:p>
          <a:p>
            <a:pPr lvl="1"/>
            <a:r>
              <a:rPr lang="en-US" dirty="0"/>
              <a:t>Document Library files </a:t>
            </a:r>
            <a:br>
              <a:rPr lang="en-US" dirty="0"/>
            </a:br>
            <a:r>
              <a:rPr lang="en-US" dirty="0"/>
              <a:t>synchronize to local hard drive</a:t>
            </a:r>
          </a:p>
          <a:p>
            <a:pPr lvl="1"/>
            <a:r>
              <a:rPr lang="en-US" dirty="0"/>
              <a:t>When online, SharePoint </a:t>
            </a:r>
            <a:br>
              <a:rPr lang="en-US" dirty="0"/>
            </a:br>
            <a:r>
              <a:rPr lang="en-US" dirty="0"/>
              <a:t>syncs updates made to </a:t>
            </a:r>
            <a:br>
              <a:rPr lang="en-US" dirty="0"/>
            </a:br>
            <a:r>
              <a:rPr lang="en-US" dirty="0"/>
              <a:t>files automatically</a:t>
            </a:r>
          </a:p>
        </p:txBody>
      </p:sp>
      <p:pic>
        <p:nvPicPr>
          <p:cNvPr id="5" name="Picture 4"/>
          <p:cNvPicPr>
            <a:picLocks noChangeAspect="1"/>
          </p:cNvPicPr>
          <p:nvPr/>
        </p:nvPicPr>
        <p:blipFill>
          <a:blip r:embed="rId3"/>
          <a:stretch>
            <a:fillRect/>
          </a:stretch>
        </p:blipFill>
        <p:spPr>
          <a:xfrm>
            <a:off x="6705600" y="1371600"/>
            <a:ext cx="1947877" cy="847731"/>
          </a:xfrm>
          <a:prstGeom prst="rect">
            <a:avLst/>
          </a:prstGeom>
        </p:spPr>
      </p:pic>
      <p:pic>
        <p:nvPicPr>
          <p:cNvPr id="6" name="Picture 2" descr="https://officeblogseast.blob.core.windows.net/wp-content/2014/01/OneDrive-forBiz_rgb_EN_Blu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600" y="2725996"/>
            <a:ext cx="2968625" cy="11602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5468805" y="4015437"/>
            <a:ext cx="3310050" cy="2297917"/>
          </a:xfrm>
          <a:prstGeom prst="rect">
            <a:avLst/>
          </a:prstGeom>
        </p:spPr>
      </p:pic>
    </p:spTree>
    <p:extLst>
      <p:ext uri="{BB962C8B-B14F-4D97-AF65-F5344CB8AC3E}">
        <p14:creationId xmlns:p14="http://schemas.microsoft.com/office/powerpoint/2010/main" val="584828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 to Document Libraries</a:t>
            </a:r>
          </a:p>
          <a:p>
            <a:pPr>
              <a:buFont typeface="Wingdings" panose="05000000000000000000" pitchFamily="2" charset="2"/>
              <a:buChar char="Ø"/>
            </a:pPr>
            <a:r>
              <a:rPr lang="en-US" dirty="0"/>
              <a:t>Working with Document Libraries</a:t>
            </a:r>
          </a:p>
          <a:p>
            <a:r>
              <a:rPr lang="en-US" dirty="0"/>
              <a:t>Managing Files in Libraries</a:t>
            </a:r>
          </a:p>
          <a:p>
            <a:r>
              <a:rPr lang="en-US" dirty="0"/>
              <a:t>Customizing Document Libraries</a:t>
            </a:r>
          </a:p>
          <a:p>
            <a:r>
              <a:rPr lang="en-US" dirty="0"/>
              <a:t>Versioning for Co-Authoring</a:t>
            </a:r>
          </a:p>
          <a:p>
            <a:r>
              <a:rPr lang="en-US" dirty="0"/>
              <a:t>Adding Document Library Types</a:t>
            </a:r>
          </a:p>
          <a:p>
            <a:endParaRPr lang="en-US" dirty="0"/>
          </a:p>
        </p:txBody>
      </p:sp>
    </p:spTree>
    <p:extLst>
      <p:ext uri="{BB962C8B-B14F-4D97-AF65-F5344CB8AC3E}">
        <p14:creationId xmlns:p14="http://schemas.microsoft.com/office/powerpoint/2010/main" val="405596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Document Libraries</a:t>
            </a:r>
          </a:p>
        </p:txBody>
      </p:sp>
      <p:sp>
        <p:nvSpPr>
          <p:cNvPr id="3" name="Content Placeholder 2"/>
          <p:cNvSpPr>
            <a:spLocks noGrp="1"/>
          </p:cNvSpPr>
          <p:nvPr>
            <p:ph idx="1"/>
          </p:nvPr>
        </p:nvSpPr>
        <p:spPr/>
        <p:txBody>
          <a:bodyPr/>
          <a:lstStyle/>
          <a:p>
            <a:r>
              <a:rPr lang="en-US" dirty="0"/>
              <a:t>Store documents in one or multiple libraries</a:t>
            </a:r>
          </a:p>
          <a:p>
            <a:r>
              <a:rPr lang="en-US" dirty="0"/>
              <a:t>Storing documents in one library</a:t>
            </a:r>
          </a:p>
          <a:p>
            <a:pPr lvl="1"/>
            <a:r>
              <a:rPr lang="en-US" dirty="0"/>
              <a:t>Use when set of files need same versioning and workflow settings</a:t>
            </a:r>
          </a:p>
          <a:p>
            <a:pPr lvl="1"/>
            <a:r>
              <a:rPr lang="en-US" dirty="0"/>
              <a:t>When using you can organize files by</a:t>
            </a:r>
          </a:p>
          <a:p>
            <a:pPr lvl="2"/>
            <a:r>
              <a:rPr lang="en-US" dirty="0"/>
              <a:t>Adding columns, views, and folders</a:t>
            </a:r>
          </a:p>
          <a:p>
            <a:r>
              <a:rPr lang="en-US" dirty="0"/>
              <a:t>Storing documents in multiple libraries</a:t>
            </a:r>
          </a:p>
          <a:p>
            <a:pPr lvl="1"/>
            <a:r>
              <a:rPr lang="en-US" dirty="0"/>
              <a:t>Use when set of files have distinct differences</a:t>
            </a:r>
          </a:p>
          <a:p>
            <a:pPr lvl="1"/>
            <a:r>
              <a:rPr lang="en-US" dirty="0"/>
              <a:t>When needing to apply different versioning and workflow settings</a:t>
            </a:r>
          </a:p>
        </p:txBody>
      </p:sp>
    </p:spTree>
    <p:extLst>
      <p:ext uri="{BB962C8B-B14F-4D97-AF65-F5344CB8AC3E}">
        <p14:creationId xmlns:p14="http://schemas.microsoft.com/office/powerpoint/2010/main" val="1842100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Files in Library</a:t>
            </a:r>
          </a:p>
        </p:txBody>
      </p:sp>
      <p:sp>
        <p:nvSpPr>
          <p:cNvPr id="3" name="Content Placeholder 2"/>
          <p:cNvSpPr>
            <a:spLocks noGrp="1"/>
          </p:cNvSpPr>
          <p:nvPr>
            <p:ph idx="1"/>
          </p:nvPr>
        </p:nvSpPr>
        <p:spPr/>
        <p:txBody>
          <a:bodyPr/>
          <a:lstStyle/>
          <a:p>
            <a:r>
              <a:rPr lang="en-US" b="1" dirty="0"/>
              <a:t>Files can be organized by:</a:t>
            </a:r>
          </a:p>
          <a:p>
            <a:pPr lvl="1"/>
            <a:r>
              <a:rPr lang="en-US" dirty="0"/>
              <a:t>Folders</a:t>
            </a:r>
          </a:p>
          <a:p>
            <a:pPr lvl="1"/>
            <a:r>
              <a:rPr lang="en-US" dirty="0"/>
              <a:t>Metadata without folders</a:t>
            </a:r>
          </a:p>
          <a:p>
            <a:pPr lvl="1"/>
            <a:r>
              <a:rPr lang="en-US" dirty="0"/>
              <a:t>Folders with metadata</a:t>
            </a:r>
          </a:p>
          <a:p>
            <a:endParaRPr lang="en-US" dirty="0"/>
          </a:p>
          <a:p>
            <a:r>
              <a:rPr lang="en-US" b="1" dirty="0"/>
              <a:t>Folders</a:t>
            </a:r>
          </a:p>
          <a:p>
            <a:pPr lvl="1"/>
            <a:r>
              <a:rPr lang="en-US" dirty="0"/>
              <a:t>Provide a way to group and </a:t>
            </a:r>
            <a:br>
              <a:rPr lang="en-US" dirty="0"/>
            </a:br>
            <a:r>
              <a:rPr lang="en-US" dirty="0"/>
              <a:t>manage content based on permission requirements</a:t>
            </a:r>
          </a:p>
          <a:p>
            <a:pPr lvl="1"/>
            <a:r>
              <a:rPr lang="en-US" dirty="0"/>
              <a:t>When creating folders in libraries an internal index is created</a:t>
            </a:r>
          </a:p>
        </p:txBody>
      </p:sp>
      <p:pic>
        <p:nvPicPr>
          <p:cNvPr id="5" name="Picture 4"/>
          <p:cNvPicPr>
            <a:picLocks noChangeAspect="1"/>
          </p:cNvPicPr>
          <p:nvPr/>
        </p:nvPicPr>
        <p:blipFill rotWithShape="1">
          <a:blip r:embed="rId3"/>
          <a:srcRect r="32887"/>
          <a:stretch/>
        </p:blipFill>
        <p:spPr>
          <a:xfrm>
            <a:off x="5181600" y="2057400"/>
            <a:ext cx="3810000" cy="2447943"/>
          </a:xfrm>
          <a:prstGeom prst="rect">
            <a:avLst/>
          </a:prstGeom>
        </p:spPr>
      </p:pic>
    </p:spTree>
    <p:extLst>
      <p:ext uri="{BB962C8B-B14F-4D97-AF65-F5344CB8AC3E}">
        <p14:creationId xmlns:p14="http://schemas.microsoft.com/office/powerpoint/2010/main" val="2932620333"/>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schemas.microsoft.com/office/infopath/2007/PartnerControls"/>
    <ds:schemaRef ds:uri="http://purl.org/dc/elements/1.1/"/>
    <ds:schemaRef ds:uri="http://schemas.microsoft.com/office/2006/documentManagement/types"/>
    <ds:schemaRef ds:uri="http://purl.org/dc/terms/"/>
    <ds:schemaRef ds:uri="http://schemas.microsoft.com/office/2006/metadata/properties"/>
    <ds:schemaRef ds:uri="http://purl.org/dc/dcmitype/"/>
    <ds:schemaRef ds:uri="http://www.w3.org/XML/1998/namespace"/>
    <ds:schemaRef ds:uri="http://schemas.openxmlformats.org/package/2006/metadata/core-propertie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3186</TotalTime>
  <Words>3724</Words>
  <Application>Microsoft Office PowerPoint</Application>
  <PresentationFormat>On-screen Show (4:3)</PresentationFormat>
  <Paragraphs>299</Paragraphs>
  <Slides>27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Calibri</vt:lpstr>
      <vt:lpstr>Lucida Console</vt:lpstr>
      <vt:lpstr>Wingdings</vt:lpstr>
      <vt:lpstr>CPT_Wave15</vt:lpstr>
      <vt:lpstr>Documents and Document Libraries</vt:lpstr>
      <vt:lpstr>Agenda</vt:lpstr>
      <vt:lpstr>Document Libraries</vt:lpstr>
      <vt:lpstr>Document Library Benefits</vt:lpstr>
      <vt:lpstr>Document Libraries Benefits</vt:lpstr>
      <vt:lpstr>Document Libraries Benefits</vt:lpstr>
      <vt:lpstr>Agenda</vt:lpstr>
      <vt:lpstr>Working with Document Libraries</vt:lpstr>
      <vt:lpstr>Organizing Files in Library</vt:lpstr>
      <vt:lpstr>Organizing with Folders</vt:lpstr>
      <vt:lpstr>Folder Advantages</vt:lpstr>
      <vt:lpstr>Folder Disadvantages</vt:lpstr>
      <vt:lpstr>Agenda</vt:lpstr>
      <vt:lpstr>Office Online in O365</vt:lpstr>
      <vt:lpstr>Managing Files in Libraries</vt:lpstr>
      <vt:lpstr>Uploading Large Files or Many Files</vt:lpstr>
      <vt:lpstr>Agenda</vt:lpstr>
      <vt:lpstr>Customizing Document Libraries</vt:lpstr>
      <vt:lpstr>Customizing Document Libraries</vt:lpstr>
      <vt:lpstr>Document Library Views</vt:lpstr>
      <vt:lpstr>Personal and Public Views</vt:lpstr>
      <vt:lpstr>Agenda</vt:lpstr>
      <vt:lpstr>Versioning for Co-Authoring</vt:lpstr>
      <vt:lpstr>Agenda</vt:lpstr>
      <vt:lpstr>Document Library Templates</vt:lpstr>
      <vt:lpstr>Adding Document Library Types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Documents and Document Libraries</dc:title>
  <dc:creator>Ted Pattison</dc:creator>
  <cp:lastModifiedBy>Christina Wheeler</cp:lastModifiedBy>
  <cp:revision>251</cp:revision>
  <dcterms:created xsi:type="dcterms:W3CDTF">2012-04-13T19:17:02Z</dcterms:created>
  <dcterms:modified xsi:type="dcterms:W3CDTF">2016-02-24T12:15:29Z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