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4"/>
  </p:notesMasterIdLst>
  <p:handoutMasterIdLst>
    <p:handoutMasterId r:id="rId25"/>
  </p:handoutMasterIdLst>
  <p:sldIdLst>
    <p:sldId id="279" r:id="rId6"/>
    <p:sldId id="278" r:id="rId7"/>
    <p:sldId id="329" r:id="rId8"/>
    <p:sldId id="331" r:id="rId9"/>
    <p:sldId id="339" r:id="rId10"/>
    <p:sldId id="327" r:id="rId11"/>
    <p:sldId id="332" r:id="rId12"/>
    <p:sldId id="334" r:id="rId13"/>
    <p:sldId id="333" r:id="rId14"/>
    <p:sldId id="335" r:id="rId15"/>
    <p:sldId id="340" r:id="rId16"/>
    <p:sldId id="328" r:id="rId17"/>
    <p:sldId id="337" r:id="rId18"/>
    <p:sldId id="341" r:id="rId19"/>
    <p:sldId id="336" r:id="rId20"/>
    <p:sldId id="330" r:id="rId21"/>
    <p:sldId id="344" r:id="rId22"/>
    <p:sldId id="324"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1378" autoAdjust="0"/>
  </p:normalViewPr>
  <p:slideViewPr>
    <p:cSldViewPr>
      <p:cViewPr varScale="1">
        <p:scale>
          <a:sx n="92" d="100"/>
          <a:sy n="92" d="100"/>
        </p:scale>
        <p:origin x="1998"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3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focuses on the integration that exist between SharePoint 2013 and Microsoft InfoPath 2013. During the module you will learn how to get around inside the InfoPath 2013 forms designer. You will also learn how to use InfoPath 2013 to customize a standard SharePoint list with its own custom input forms for adding and editing items. This module will also teach you how to publish an InfoPath form to a specialized type of document library in a SharePoint 2013 site known as a forms library.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useful feature in InfoPath is the ability to create multiple views within a single form. This provides the ability to offer different ways to present data to your users.</a:t>
            </a:r>
          </a:p>
          <a:p>
            <a:endParaRPr lang="en-US" dirty="0"/>
          </a:p>
          <a:p>
            <a:r>
              <a:rPr lang="en-US" b="1" dirty="0" smtClean="0"/>
              <a:t>Different Views</a:t>
            </a:r>
          </a:p>
          <a:p>
            <a:r>
              <a:rPr lang="en-US" dirty="0" smtClean="0"/>
              <a:t>With multiple views you can display different views for automating processes. For example, you can display a different view when the form is open then when the form is submitted, a reviewer opens the same form but sees a reviewers view which provides different editable fields. Another benefit is the ability to simplify a long, complex form and break it down into smaller pieces. For example, you may need to break down a long survey. With InfoPath you can split the survey into multiple views and include Next and Back buttons.</a:t>
            </a:r>
          </a:p>
          <a:p>
            <a:endParaRPr lang="en-US" dirty="0"/>
          </a:p>
          <a:p>
            <a:r>
              <a:rPr lang="en-US" b="1" dirty="0" smtClean="0"/>
              <a:t>User Roles</a:t>
            </a:r>
          </a:p>
          <a:p>
            <a:r>
              <a:rPr lang="en-US" dirty="0" smtClean="0"/>
              <a:t>User roles can be setup so when a person opens a form the form knows if the user belongs to a certain role. You can hide or show certain objects or switch views on the form based on the user’s role. However, there is a limitation in that browser-based forms do not support user roles but there are advanced workarounds to get around this limitation.</a:t>
            </a:r>
          </a:p>
          <a:p>
            <a:endParaRPr lang="en-US" dirty="0"/>
          </a:p>
          <a:p>
            <a:r>
              <a:rPr lang="en-US" b="1" dirty="0" smtClean="0"/>
              <a:t>Print Friendly</a:t>
            </a:r>
          </a:p>
          <a:p>
            <a:r>
              <a:rPr lang="en-US" dirty="0"/>
              <a:t>Although form templates are designed to collect form data in </a:t>
            </a:r>
            <a:r>
              <a:rPr lang="en-US" dirty="0" smtClean="0"/>
              <a:t>electronic </a:t>
            </a:r>
            <a:r>
              <a:rPr lang="en-US" dirty="0"/>
              <a:t>format, you can create a print </a:t>
            </a:r>
            <a:r>
              <a:rPr lang="en-US" dirty="0" smtClean="0"/>
              <a:t>view designed </a:t>
            </a:r>
            <a:r>
              <a:rPr lang="en-US" dirty="0"/>
              <a:t>specifically for printing. This is useful when you want users to print </a:t>
            </a:r>
            <a:r>
              <a:rPr lang="en-US" dirty="0" smtClean="0"/>
              <a:t>forms </a:t>
            </a:r>
            <a:r>
              <a:rPr lang="en-US" dirty="0"/>
              <a:t>using a particular layout or to only print </a:t>
            </a:r>
            <a:r>
              <a:rPr lang="en-US" dirty="0" smtClean="0"/>
              <a:t>certain </a:t>
            </a:r>
            <a:r>
              <a:rPr lang="en-US" dirty="0"/>
              <a:t>parts of the form</a:t>
            </a:r>
            <a:r>
              <a:rPr lang="en-US" dirty="0" smtClean="0"/>
              <a:t>. If </a:t>
            </a:r>
            <a:r>
              <a:rPr lang="en-US" dirty="0"/>
              <a:t>your form template contains multiple views, you can create a print view for each view. Alternatively, you can designate a single print view that applies to all views in the form template. For example, if your form template contains three distinct views, you might create a print view that consolidates key information from each of those views into a single printed page.</a:t>
            </a:r>
          </a:p>
        </p:txBody>
      </p:sp>
    </p:spTree>
    <p:extLst>
      <p:ext uri="{BB962C8B-B14F-4D97-AF65-F5344CB8AC3E}">
        <p14:creationId xmlns:p14="http://schemas.microsoft.com/office/powerpoint/2010/main" val="329759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358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2987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“Convert Existing Form” may sound confusing because you would think it means to convert an existing InfoPath form however it is something different. InfoPath Designer 2013 provides the ability create a new form template based on an existing Word or Excel file. InfoPath creates the underlying data structure based on the layout of the original form and updates the data structure based on the changes made to the form.</a:t>
            </a:r>
          </a:p>
          <a:p>
            <a:endParaRPr lang="en-US" dirty="0" smtClean="0"/>
          </a:p>
          <a:p>
            <a:r>
              <a:rPr lang="en-US" dirty="0" smtClean="0"/>
              <a:t>When using “Convert Existing Form” you select the import method from the Import Wizard to determine if you will import an Excel or Word file. Then you browse to the file and change the Import Options if needed.</a:t>
            </a:r>
          </a:p>
          <a:p>
            <a:endParaRPr lang="en-US" dirty="0"/>
          </a:p>
          <a:p>
            <a:r>
              <a:rPr lang="en-US" dirty="0" smtClean="0"/>
              <a:t>The Import Options available include:</a:t>
            </a:r>
          </a:p>
          <a:p>
            <a:pPr marL="171450" indent="-171450">
              <a:buFont typeface="Arial" panose="020B0604020202020204" pitchFamily="34" charset="0"/>
              <a:buChar char="•"/>
            </a:pPr>
            <a:r>
              <a:rPr lang="en-US" b="1" dirty="0" smtClean="0"/>
              <a:t>Layout only </a:t>
            </a:r>
            <a:r>
              <a:rPr lang="en-US" dirty="0" smtClean="0"/>
              <a:t>– select this option if you want to preserve the layout of the file without preserving any of the form fields.</a:t>
            </a:r>
          </a:p>
          <a:p>
            <a:pPr marL="171450" indent="-171450">
              <a:buFont typeface="Arial" panose="020B0604020202020204" pitchFamily="34" charset="0"/>
              <a:buChar char="•"/>
            </a:pPr>
            <a:r>
              <a:rPr lang="en-US" b="1" dirty="0" smtClean="0"/>
              <a:t>Layout and form fields (default conversion) </a:t>
            </a:r>
            <a:r>
              <a:rPr lang="en-US" dirty="0" smtClean="0"/>
              <a:t>– select this option if you want to use the default settings to preserve the layout of the file and the form fields. Excel cells will be converted into text box controls. When converting Word files, the resulting template will contain a repeating table for entering line items.</a:t>
            </a:r>
          </a:p>
          <a:p>
            <a:pPr marL="171450" indent="-171450">
              <a:buFont typeface="Arial" panose="020B0604020202020204" pitchFamily="34" charset="0"/>
              <a:buChar char="•"/>
            </a:pPr>
            <a:r>
              <a:rPr lang="en-US" b="1" dirty="0" smtClean="0"/>
              <a:t>Layout and form fields (custom conversion) </a:t>
            </a:r>
            <a:r>
              <a:rPr lang="en-US" dirty="0" smtClean="0"/>
              <a:t>– This provides the same options as the default conversion except that you can determine what options you don’t want to convert. For example, you can disable the option to convert empty table cells in the document to text boxes in the resulting form template.</a:t>
            </a:r>
            <a:endParaRPr lang="en-US" dirty="0"/>
          </a:p>
        </p:txBody>
      </p:sp>
    </p:spTree>
    <p:extLst>
      <p:ext uri="{BB962C8B-B14F-4D97-AF65-F5344CB8AC3E}">
        <p14:creationId xmlns:p14="http://schemas.microsoft.com/office/powerpoint/2010/main" val="248976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441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889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add the InfoPath Form Web Part to a page, you can display a </a:t>
            </a:r>
            <a:r>
              <a:rPr lang="en-US" dirty="0" smtClean="0"/>
              <a:t>form </a:t>
            </a:r>
            <a:r>
              <a:rPr lang="en-US" dirty="0"/>
              <a:t>that has been: </a:t>
            </a:r>
          </a:p>
          <a:p>
            <a:pPr marL="171450" indent="-171450">
              <a:buFont typeface="Arial" panose="020B0604020202020204" pitchFamily="34" charset="0"/>
              <a:buChar char="•"/>
            </a:pPr>
            <a:r>
              <a:rPr lang="en-US" dirty="0"/>
              <a:t>Published to a form </a:t>
            </a:r>
            <a:r>
              <a:rPr lang="en-US" dirty="0" smtClean="0"/>
              <a:t>library.</a:t>
            </a:r>
            <a:endParaRPr lang="en-US" dirty="0"/>
          </a:p>
          <a:p>
            <a:pPr marL="171450" indent="-171450">
              <a:buFont typeface="Arial" panose="020B0604020202020204" pitchFamily="34" charset="0"/>
              <a:buChar char="•"/>
            </a:pPr>
            <a:r>
              <a:rPr lang="en-US" dirty="0"/>
              <a:t>Associated with a SharePoint list form customized by </a:t>
            </a:r>
            <a:r>
              <a:rPr lang="en-US" dirty="0" smtClean="0"/>
              <a:t>Microsoft </a:t>
            </a:r>
            <a:r>
              <a:rPr lang="en-US" dirty="0"/>
              <a:t>InfoPath 2013.</a:t>
            </a:r>
          </a:p>
          <a:p>
            <a:endParaRPr lang="en-US" dirty="0"/>
          </a:p>
          <a:p>
            <a:r>
              <a:rPr lang="en-US" dirty="0"/>
              <a:t>Once you add the InfoPath Form Web Part to a </a:t>
            </a:r>
            <a:r>
              <a:rPr lang="en-US" dirty="0" smtClean="0"/>
              <a:t>page </a:t>
            </a:r>
            <a:r>
              <a:rPr lang="en-US" dirty="0"/>
              <a:t>you can </a:t>
            </a:r>
            <a:r>
              <a:rPr lang="en-US" dirty="0" smtClean="0"/>
              <a:t>connect </a:t>
            </a:r>
            <a:r>
              <a:rPr lang="en-US" dirty="0"/>
              <a:t>it to other Web parts on the page to create useful solutions. </a:t>
            </a:r>
            <a:r>
              <a:rPr lang="en-US" dirty="0" smtClean="0"/>
              <a:t>For example, you can have a contacts list and a form that displays the contact information. When an item is selected in the List View Web Part the data will populate in the InfoPath form through the connected InfoPath Form Web Part.</a:t>
            </a:r>
          </a:p>
        </p:txBody>
      </p:sp>
    </p:spTree>
    <p:extLst>
      <p:ext uri="{BB962C8B-B14F-4D97-AF65-F5344CB8AC3E}">
        <p14:creationId xmlns:p14="http://schemas.microsoft.com/office/powerpoint/2010/main" val="3125042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Forms Library</a:t>
            </a:r>
          </a:p>
          <a:p>
            <a:r>
              <a:rPr lang="en-US" dirty="0" smtClean="0"/>
              <a:t>A form library is similar to a document library which provides a simple way to share and track XML-based forms used to gather information in SharePoint. A form is based on a template that is created using InfoPath Designer 2013. An InfoPath form is a structured XML document.</a:t>
            </a:r>
          </a:p>
        </p:txBody>
      </p:sp>
    </p:spTree>
    <p:extLst>
      <p:ext uri="{BB962C8B-B14F-4D97-AF65-F5344CB8AC3E}">
        <p14:creationId xmlns:p14="http://schemas.microsoft.com/office/powerpoint/2010/main" val="247070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types of InfoPath forms available with InfoPath. Web browser forms or filler-only forms. The major benefit of Web browser forms is that the user can fill out a form without having to have InfoPath installed on their computer. Filler-only forms cannot be modified through the browser and are used when functionality and controls not supported in Web browser forms is needed.</a:t>
            </a:r>
          </a:p>
          <a:p>
            <a:endParaRPr lang="en-US" dirty="0"/>
          </a:p>
          <a:p>
            <a:r>
              <a:rPr lang="en-US" dirty="0" smtClean="0"/>
              <a:t>Office Professional Plus 2013 provides InfoPath Designer 2013 and InfoPath Filler 2013. InfoPath </a:t>
            </a:r>
            <a:r>
              <a:rPr lang="en-US" dirty="0"/>
              <a:t>Designer 2013 is a client tool used to create and publish InfoPath form templates. Creation of forms is easy with the pre-built layout sections, out-of-the-box rules, rules management, and varied styles. InfoPath Designer also includes different form templates so you will not have to define all parts of the form from scratch</a:t>
            </a:r>
            <a:r>
              <a:rPr lang="en-US" dirty="0" smtClean="0"/>
              <a:t>. InfoPath Filler 2013 is used so users can fill out forms not rendered through the browser without having the ability to design forms.</a:t>
            </a:r>
            <a:endParaRPr lang="en-US" dirty="0"/>
          </a:p>
        </p:txBody>
      </p:sp>
    </p:spTree>
    <p:extLst>
      <p:ext uri="{BB962C8B-B14F-4D97-AF65-F5344CB8AC3E}">
        <p14:creationId xmlns:p14="http://schemas.microsoft.com/office/powerpoint/2010/main" val="156583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752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207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list forms and SharePoint library forms are different. SharePoint list forms are stored directly in a SharePoint list and each control is bound to a column in the list. There is no need to setup publish and submit locations because the data is directly connected to the list.</a:t>
            </a:r>
          </a:p>
          <a:p>
            <a:endParaRPr lang="en-US" dirty="0"/>
          </a:p>
          <a:p>
            <a:r>
              <a:rPr lang="en-US" dirty="0" smtClean="0"/>
              <a:t>Form libraries are different because the data is stored in XML files instead of the data being directly stored in the list. Form libraries are more flexible than SharePoint list forms because you can provide more functionality such as:</a:t>
            </a:r>
          </a:p>
          <a:p>
            <a:endParaRPr lang="en-US" dirty="0"/>
          </a:p>
          <a:p>
            <a:pPr marL="171450" indent="-171450">
              <a:buFont typeface="Arial" panose="020B0604020202020204" pitchFamily="34" charset="0"/>
              <a:buChar char="•"/>
            </a:pPr>
            <a:r>
              <a:rPr lang="en-US" b="1" dirty="0" smtClean="0"/>
              <a:t>Customized data validation </a:t>
            </a:r>
            <a:r>
              <a:rPr lang="en-US" dirty="0" smtClean="0"/>
              <a:t>– ensures users cannot submit forms containing invalid data.</a:t>
            </a:r>
          </a:p>
          <a:p>
            <a:pPr marL="171450" indent="-171450">
              <a:buFont typeface="Arial" panose="020B0604020202020204" pitchFamily="34" charset="0"/>
              <a:buChar char="•"/>
            </a:pPr>
            <a:r>
              <a:rPr lang="en-US" b="1" dirty="0" smtClean="0"/>
              <a:t>Customized layout </a:t>
            </a:r>
            <a:r>
              <a:rPr lang="en-US" dirty="0" smtClean="0"/>
              <a:t>– Multiple views can be used to simplify the form-filling experience and conditional formatting lets you optimize the form-filling experience.</a:t>
            </a:r>
          </a:p>
          <a:p>
            <a:pPr marL="171450" indent="-171450">
              <a:buFont typeface="Arial" panose="020B0604020202020204" pitchFamily="34" charset="0"/>
              <a:buChar char="•"/>
            </a:pPr>
            <a:r>
              <a:rPr lang="en-US" b="1" dirty="0" smtClean="0"/>
              <a:t>Data connections </a:t>
            </a:r>
            <a:r>
              <a:rPr lang="en-US" dirty="0" smtClean="0"/>
              <a:t>– Allows you to connect to other data sources in the form. You can pull information in from other data sources or write to other data sources.</a:t>
            </a:r>
            <a:endParaRPr lang="en-US" dirty="0"/>
          </a:p>
        </p:txBody>
      </p:sp>
    </p:spTree>
    <p:extLst>
      <p:ext uri="{BB962C8B-B14F-4D97-AF65-F5344CB8AC3E}">
        <p14:creationId xmlns:p14="http://schemas.microsoft.com/office/powerpoint/2010/main" val="57545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customizing list forms in InfoPath </a:t>
            </a:r>
            <a:r>
              <a:rPr lang="en-US" dirty="0" smtClean="0"/>
              <a:t>Designer 2013, </a:t>
            </a:r>
            <a:r>
              <a:rPr lang="en-US" dirty="0"/>
              <a:t>you can enhance your SharePoint lists by adding </a:t>
            </a:r>
            <a:r>
              <a:rPr lang="en-US" dirty="0" smtClean="0"/>
              <a:t>functionality not </a:t>
            </a:r>
            <a:r>
              <a:rPr lang="en-US" dirty="0"/>
              <a:t>supported in default SharePoint list forms:</a:t>
            </a:r>
          </a:p>
          <a:p>
            <a:endParaRPr lang="en-US" dirty="0"/>
          </a:p>
          <a:p>
            <a:pPr marL="171450" indent="-171450">
              <a:buFont typeface="Arial" panose="020B0604020202020204" pitchFamily="34" charset="0"/>
              <a:buChar char="•"/>
            </a:pPr>
            <a:r>
              <a:rPr lang="en-US" b="1" i="1" dirty="0" smtClean="0"/>
              <a:t>Data validation </a:t>
            </a:r>
            <a:r>
              <a:rPr lang="en-US" dirty="0" smtClean="0"/>
              <a:t>- Add </a:t>
            </a:r>
            <a:r>
              <a:rPr lang="en-US" dirty="0"/>
              <a:t>rules to validate data that users add to forms. For example, </a:t>
            </a:r>
            <a:r>
              <a:rPr lang="en-US" dirty="0" smtClean="0"/>
              <a:t>if you are using forms to track orders you can enforce a spending limit for individual orders.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b="1" i="1" dirty="0" smtClean="0"/>
              <a:t>Custom rules </a:t>
            </a:r>
            <a:r>
              <a:rPr lang="en-US" dirty="0" smtClean="0"/>
              <a:t>- Add </a:t>
            </a:r>
            <a:r>
              <a:rPr lang="en-US" dirty="0"/>
              <a:t>rules to format data based on particular conditions. Form designers can show or hide fields, enable or disable controls, switch views, or set values for data in a field. For example, </a:t>
            </a:r>
            <a:r>
              <a:rPr lang="en-US" dirty="0" smtClean="0"/>
              <a:t>in a vacation request form, show users only the fields needed for inputting the request and show different information to the approver.</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i="1" dirty="0" smtClean="0"/>
              <a:t>Other data sources </a:t>
            </a:r>
            <a:r>
              <a:rPr lang="en-US" dirty="0" smtClean="0"/>
              <a:t>– Ability to query </a:t>
            </a:r>
            <a:r>
              <a:rPr lang="en-US" dirty="0"/>
              <a:t>data from other sources. For example, </a:t>
            </a:r>
            <a:r>
              <a:rPr lang="en-US" dirty="0" smtClean="0"/>
              <a:t>check </a:t>
            </a:r>
            <a:r>
              <a:rPr lang="en-US" dirty="0"/>
              <a:t>the availability of inventory in an external system and let users know immediately if a particular item is unavailable.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i="1" dirty="0" smtClean="0"/>
              <a:t>Control visual layout </a:t>
            </a:r>
            <a:r>
              <a:rPr lang="en-US" dirty="0" smtClean="0"/>
              <a:t>– Control over changing </a:t>
            </a:r>
            <a:r>
              <a:rPr lang="en-US" dirty="0"/>
              <a:t>the layout and appearance of forms. For example, you could move the required fields to a prominent position in the form to make </a:t>
            </a:r>
            <a:r>
              <a:rPr lang="en-US" dirty="0" smtClean="0"/>
              <a:t>it easier </a:t>
            </a:r>
            <a:r>
              <a:rPr lang="en-US" dirty="0"/>
              <a:t>for users to find and fill </a:t>
            </a:r>
            <a:r>
              <a:rPr lang="en-US" dirty="0" smtClean="0"/>
              <a:t>out. Or </a:t>
            </a:r>
            <a:r>
              <a:rPr lang="en-US" dirty="0"/>
              <a:t>add views </a:t>
            </a:r>
            <a:r>
              <a:rPr lang="en-US" dirty="0" smtClean="0"/>
              <a:t>optimized </a:t>
            </a:r>
            <a:r>
              <a:rPr lang="en-US" dirty="0"/>
              <a:t>for different tasks or user permissions</a:t>
            </a:r>
            <a:r>
              <a:rPr lang="en-US" dirty="0" smtClean="0"/>
              <a:t>.</a:t>
            </a:r>
            <a:endParaRPr lang="en-US" dirty="0"/>
          </a:p>
        </p:txBody>
      </p:sp>
    </p:spTree>
    <p:extLst>
      <p:ext uri="{BB962C8B-B14F-4D97-AF65-F5344CB8AC3E}">
        <p14:creationId xmlns:p14="http://schemas.microsoft.com/office/powerpoint/2010/main" val="259027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Repeating data controls are used in InfoPath to capture or present repeating data in a single form for the current item.</a:t>
            </a:r>
          </a:p>
          <a:p>
            <a:endParaRPr lang="en-US" dirty="0"/>
          </a:p>
          <a:p>
            <a:r>
              <a:rPr lang="en-US" b="1" dirty="0" smtClean="0"/>
              <a:t>Repeating Section</a:t>
            </a:r>
          </a:p>
          <a:p>
            <a:r>
              <a:rPr lang="en-US" dirty="0" smtClean="0"/>
              <a:t>Repeating section controls contain other controls, like a regular section control, but allow you to insert as many sections as needed. For example, an application form may require the user to list job history. You could design the form to contain a repeating job history section so the user can add as many sections as needed.</a:t>
            </a:r>
          </a:p>
          <a:p>
            <a:endParaRPr lang="en-US" dirty="0"/>
          </a:p>
          <a:p>
            <a:r>
              <a:rPr lang="en-US" dirty="0" smtClean="0"/>
              <a:t>Use a repeating section when you want to:</a:t>
            </a:r>
          </a:p>
          <a:p>
            <a:pPr marL="171450" indent="-171450">
              <a:buFont typeface="Arial" panose="020B0604020202020204" pitchFamily="34" charset="0"/>
              <a:buChar char="•"/>
            </a:pPr>
            <a:r>
              <a:rPr lang="en-US" dirty="0" smtClean="0"/>
              <a:t>Collect multiple instances of the same type of data.</a:t>
            </a:r>
          </a:p>
          <a:p>
            <a:pPr marL="171450" indent="-171450">
              <a:buFont typeface="Arial" panose="020B0604020202020204" pitchFamily="34" charset="0"/>
              <a:buChar char="•"/>
            </a:pPr>
            <a:r>
              <a:rPr lang="en-US" dirty="0" smtClean="0"/>
              <a:t>Display variable amounts of data on a form.</a:t>
            </a:r>
          </a:p>
          <a:p>
            <a:pPr marL="171450" indent="-171450">
              <a:buFont typeface="Arial" panose="020B0604020202020204" pitchFamily="34" charset="0"/>
              <a:buChar char="•"/>
            </a:pPr>
            <a:r>
              <a:rPr lang="en-US" dirty="0" smtClean="0"/>
              <a:t>Avoid empty placeholder areas that take up space on the form template.</a:t>
            </a:r>
          </a:p>
          <a:p>
            <a:endParaRPr lang="en-US" dirty="0"/>
          </a:p>
          <a:p>
            <a:r>
              <a:rPr lang="en-US" b="1" dirty="0" smtClean="0"/>
              <a:t>Repeating Table</a:t>
            </a:r>
          </a:p>
          <a:p>
            <a:r>
              <a:rPr lang="en-US" dirty="0" smtClean="0"/>
              <a:t>A repeating table is good when a tabular format is needed to display data in a table. A repeating table consists of a header row, one or more data rows, and a footer row.</a:t>
            </a:r>
          </a:p>
          <a:p>
            <a:endParaRPr lang="en-US" dirty="0" smtClean="0"/>
          </a:p>
          <a:p>
            <a:r>
              <a:rPr lang="en-US" dirty="0" smtClean="0"/>
              <a:t>Use a repeating table when you want to:</a:t>
            </a:r>
          </a:p>
          <a:p>
            <a:pPr marL="171450" indent="-171450">
              <a:buFont typeface="Arial" panose="020B0604020202020204" pitchFamily="34" charset="0"/>
              <a:buChar char="•"/>
            </a:pPr>
            <a:r>
              <a:rPr lang="en-US" dirty="0" smtClean="0"/>
              <a:t>Enter data in a structured, tabular format.</a:t>
            </a:r>
          </a:p>
          <a:p>
            <a:pPr marL="171450" indent="-171450">
              <a:buFont typeface="Arial" panose="020B0604020202020204" pitchFamily="34" charset="0"/>
              <a:buChar char="•"/>
            </a:pPr>
            <a:r>
              <a:rPr lang="en-US" dirty="0" smtClean="0"/>
              <a:t>Collect line items, numerical data, and other types of data best displayed in a table.</a:t>
            </a:r>
          </a:p>
          <a:p>
            <a:pPr marL="171450" indent="-171450">
              <a:buFont typeface="Arial" panose="020B0604020202020204" pitchFamily="34" charset="0"/>
              <a:buChar char="•"/>
            </a:pPr>
            <a:r>
              <a:rPr lang="en-US" dirty="0" smtClean="0"/>
              <a:t>Conserve space on your form template by only displaying rows that contain actual data.</a:t>
            </a:r>
          </a:p>
          <a:p>
            <a:pPr marL="171450" indent="-171450">
              <a:buFont typeface="Arial" panose="020B0604020202020204" pitchFamily="34" charset="0"/>
              <a:buChar char="•"/>
            </a:pPr>
            <a:r>
              <a:rPr lang="en-US" dirty="0" smtClean="0"/>
              <a:t>Display or work with records from a database, Web Service, or other data source in a table.</a:t>
            </a:r>
          </a:p>
        </p:txBody>
      </p:sp>
    </p:spTree>
    <p:extLst>
      <p:ext uri="{BB962C8B-B14F-4D97-AF65-F5344CB8AC3E}">
        <p14:creationId xmlns:p14="http://schemas.microsoft.com/office/powerpoint/2010/main" val="3558857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a:t>
            </a:r>
            <a:r>
              <a:rPr lang="en-US" dirty="0" smtClean="0"/>
              <a:t>Forms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Views</a:t>
            </a:r>
            <a:endParaRPr lang="en-US" dirty="0"/>
          </a:p>
        </p:txBody>
      </p:sp>
      <p:sp>
        <p:nvSpPr>
          <p:cNvPr id="3" name="Content Placeholder 2"/>
          <p:cNvSpPr>
            <a:spLocks noGrp="1"/>
          </p:cNvSpPr>
          <p:nvPr>
            <p:ph idx="1"/>
          </p:nvPr>
        </p:nvSpPr>
        <p:spPr/>
        <p:txBody>
          <a:bodyPr/>
          <a:lstStyle/>
          <a:p>
            <a:r>
              <a:rPr lang="en-US" dirty="0" smtClean="0"/>
              <a:t>Views provide ability to offer different ways to present the data to users</a:t>
            </a:r>
          </a:p>
          <a:p>
            <a:r>
              <a:rPr lang="en-US" dirty="0" smtClean="0"/>
              <a:t>With multiple views you can:</a:t>
            </a:r>
          </a:p>
          <a:p>
            <a:pPr lvl="1"/>
            <a:r>
              <a:rPr lang="en-US" dirty="0" smtClean="0"/>
              <a:t>Display different views for automating processes</a:t>
            </a:r>
          </a:p>
          <a:p>
            <a:pPr lvl="1"/>
            <a:r>
              <a:rPr lang="en-US" dirty="0" smtClean="0"/>
              <a:t>Simplify a long, complex forms by breaking the form down into chunks</a:t>
            </a:r>
          </a:p>
          <a:p>
            <a:pPr lvl="1"/>
            <a:r>
              <a:rPr lang="en-US" dirty="0" smtClean="0"/>
              <a:t>Show different versions of a form to different people based on roles</a:t>
            </a:r>
          </a:p>
          <a:p>
            <a:pPr lvl="1"/>
            <a:r>
              <a:rPr lang="en-US" dirty="0" smtClean="0"/>
              <a:t>Create print-friendly view of form</a:t>
            </a:r>
          </a:p>
          <a:p>
            <a:pPr lvl="1"/>
            <a:endParaRPr lang="en-US" dirty="0"/>
          </a:p>
        </p:txBody>
      </p:sp>
    </p:spTree>
    <p:extLst>
      <p:ext uri="{BB962C8B-B14F-4D97-AF65-F5344CB8AC3E}">
        <p14:creationId xmlns:p14="http://schemas.microsoft.com/office/powerpoint/2010/main" val="2617911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InfoPath Designer 2013</a:t>
            </a:r>
            <a:endParaRPr lang="en-US" dirty="0"/>
          </a:p>
        </p:txBody>
      </p:sp>
    </p:spTree>
    <p:extLst>
      <p:ext uri="{BB962C8B-B14F-4D97-AF65-F5344CB8AC3E}">
        <p14:creationId xmlns:p14="http://schemas.microsoft.com/office/powerpoint/2010/main" val="374023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Forms</a:t>
            </a:r>
          </a:p>
          <a:p>
            <a:pPr>
              <a:buFont typeface="Wingdings" panose="05000000000000000000" pitchFamily="2" charset="2"/>
              <a:buChar char="ü"/>
            </a:pPr>
            <a:r>
              <a:rPr lang="en-US" dirty="0" smtClean="0"/>
              <a:t>Working with Form Libraries</a:t>
            </a:r>
          </a:p>
          <a:p>
            <a:pPr>
              <a:buFont typeface="Wingdings" panose="05000000000000000000" pitchFamily="2" charset="2"/>
              <a:buChar char="Ø"/>
            </a:pPr>
            <a:r>
              <a:rPr lang="en-US" dirty="0"/>
              <a:t>Convert Existing Forms from Word or Excel</a:t>
            </a:r>
          </a:p>
          <a:p>
            <a:r>
              <a:rPr lang="en-US" dirty="0"/>
              <a:t>InfoPath Form Web </a:t>
            </a:r>
            <a:r>
              <a:rPr lang="en-US" dirty="0" smtClean="0"/>
              <a:t>Part</a:t>
            </a:r>
            <a:endParaRPr lang="en-US" dirty="0"/>
          </a:p>
        </p:txBody>
      </p:sp>
    </p:spTree>
    <p:extLst>
      <p:ext uri="{BB962C8B-B14F-4D97-AF65-F5344CB8AC3E}">
        <p14:creationId xmlns:p14="http://schemas.microsoft.com/office/powerpoint/2010/main" val="906853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Convert Existing Form</a:t>
            </a:r>
            <a:endParaRPr lang="en-US" dirty="0"/>
          </a:p>
        </p:txBody>
      </p:sp>
      <p:sp>
        <p:nvSpPr>
          <p:cNvPr id="3" name="Content Placeholder 2"/>
          <p:cNvSpPr>
            <a:spLocks noGrp="1"/>
          </p:cNvSpPr>
          <p:nvPr>
            <p:ph idx="1"/>
          </p:nvPr>
        </p:nvSpPr>
        <p:spPr/>
        <p:txBody>
          <a:bodyPr/>
          <a:lstStyle/>
          <a:p>
            <a:r>
              <a:rPr lang="en-US" dirty="0" smtClean="0"/>
              <a:t>Convert existing documents to InfoPath forms</a:t>
            </a:r>
          </a:p>
          <a:p>
            <a:pPr lvl="1"/>
            <a:r>
              <a:rPr lang="en-US" dirty="0" smtClean="0"/>
              <a:t>Word 2013</a:t>
            </a:r>
          </a:p>
          <a:p>
            <a:pPr lvl="1"/>
            <a:r>
              <a:rPr lang="en-US" dirty="0" smtClean="0"/>
              <a:t>Excel 2013</a:t>
            </a:r>
          </a:p>
          <a:p>
            <a:r>
              <a:rPr lang="en-US" dirty="0" smtClean="0"/>
              <a:t>Import Options Available</a:t>
            </a:r>
          </a:p>
          <a:p>
            <a:pPr lvl="1"/>
            <a:r>
              <a:rPr lang="en-US" dirty="0" smtClean="0"/>
              <a:t>Layout only</a:t>
            </a:r>
          </a:p>
          <a:p>
            <a:pPr lvl="1"/>
            <a:r>
              <a:rPr lang="en-US" dirty="0" smtClean="0"/>
              <a:t>Layout and form fields </a:t>
            </a:r>
            <a:br>
              <a:rPr lang="en-US" dirty="0" smtClean="0"/>
            </a:br>
            <a:r>
              <a:rPr lang="en-US" dirty="0" smtClean="0"/>
              <a:t>(default conversion)</a:t>
            </a:r>
          </a:p>
          <a:p>
            <a:pPr lvl="1"/>
            <a:r>
              <a:rPr lang="en-US" dirty="0" smtClean="0"/>
              <a:t>Layout and form fields </a:t>
            </a:r>
            <a:br>
              <a:rPr lang="en-US" dirty="0" smtClean="0"/>
            </a:br>
            <a:r>
              <a:rPr lang="en-US" dirty="0" smtClean="0"/>
              <a:t>(custom conversion)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86000"/>
            <a:ext cx="3688400" cy="2240474"/>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913" y="3733800"/>
            <a:ext cx="2042337" cy="23243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05487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Convert Existing Form</a:t>
            </a:r>
            <a:endParaRPr lang="en-US" dirty="0"/>
          </a:p>
        </p:txBody>
      </p:sp>
    </p:spTree>
    <p:extLst>
      <p:ext uri="{BB962C8B-B14F-4D97-AF65-F5344CB8AC3E}">
        <p14:creationId xmlns:p14="http://schemas.microsoft.com/office/powerpoint/2010/main" val="269963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Forms</a:t>
            </a:r>
          </a:p>
          <a:p>
            <a:pPr>
              <a:buFont typeface="Wingdings" panose="05000000000000000000" pitchFamily="2" charset="2"/>
              <a:buChar char="ü"/>
            </a:pPr>
            <a:r>
              <a:rPr lang="en-US" dirty="0"/>
              <a:t>Working with Form Libraries</a:t>
            </a:r>
          </a:p>
          <a:p>
            <a:pPr>
              <a:buFont typeface="Wingdings" panose="05000000000000000000" pitchFamily="2" charset="2"/>
              <a:buChar char="ü"/>
            </a:pPr>
            <a:r>
              <a:rPr lang="en-US" dirty="0"/>
              <a:t>Convert Existing Forms from Word or Excel</a:t>
            </a:r>
          </a:p>
          <a:p>
            <a:pPr>
              <a:buFont typeface="Wingdings" panose="05000000000000000000" pitchFamily="2" charset="2"/>
              <a:buChar char="Ø"/>
            </a:pPr>
            <a:r>
              <a:rPr lang="en-US" dirty="0" smtClean="0"/>
              <a:t>InfoPath Form Web Part</a:t>
            </a:r>
            <a:endParaRPr lang="en-US" dirty="0"/>
          </a:p>
        </p:txBody>
      </p:sp>
    </p:spTree>
    <p:extLst>
      <p:ext uri="{BB962C8B-B14F-4D97-AF65-F5344CB8AC3E}">
        <p14:creationId xmlns:p14="http://schemas.microsoft.com/office/powerpoint/2010/main" val="3750939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Form Web Part</a:t>
            </a:r>
            <a:endParaRPr lang="en-US" dirty="0"/>
          </a:p>
        </p:txBody>
      </p:sp>
      <p:sp>
        <p:nvSpPr>
          <p:cNvPr id="3" name="Content Placeholder 2"/>
          <p:cNvSpPr>
            <a:spLocks noGrp="1"/>
          </p:cNvSpPr>
          <p:nvPr>
            <p:ph idx="1"/>
          </p:nvPr>
        </p:nvSpPr>
        <p:spPr/>
        <p:txBody>
          <a:bodyPr/>
          <a:lstStyle/>
          <a:p>
            <a:r>
              <a:rPr lang="en-US" dirty="0" smtClean="0"/>
              <a:t>Use to display form in browser</a:t>
            </a:r>
            <a:endParaRPr lang="en-US" dirty="0"/>
          </a:p>
          <a:p>
            <a:r>
              <a:rPr lang="en-US" dirty="0" smtClean="0"/>
              <a:t>Displays forms that:</a:t>
            </a:r>
          </a:p>
          <a:p>
            <a:pPr lvl="1"/>
            <a:r>
              <a:rPr lang="en-US" dirty="0" smtClean="0"/>
              <a:t>Have been published to a form library</a:t>
            </a:r>
          </a:p>
          <a:p>
            <a:pPr lvl="1"/>
            <a:r>
              <a:rPr lang="en-US" dirty="0" smtClean="0"/>
              <a:t>Associated with a SharePoint list</a:t>
            </a:r>
          </a:p>
          <a:p>
            <a:r>
              <a:rPr lang="en-US" dirty="0" smtClean="0"/>
              <a:t>Connect to other Web Parts</a:t>
            </a:r>
          </a:p>
          <a:p>
            <a:pPr lvl="1"/>
            <a:r>
              <a:rPr lang="en-US" dirty="0" smtClean="0"/>
              <a:t>You can connect the InfoPath Form Web Part to other Web Parts</a:t>
            </a:r>
          </a:p>
          <a:p>
            <a:pPr lvl="1"/>
            <a:r>
              <a:rPr lang="en-US" dirty="0" smtClean="0"/>
              <a:t>Dynamically populate form with data based on item selected in connected List View Web Part</a:t>
            </a:r>
          </a:p>
        </p:txBody>
      </p:sp>
    </p:spTree>
    <p:extLst>
      <p:ext uri="{BB962C8B-B14F-4D97-AF65-F5344CB8AC3E}">
        <p14:creationId xmlns:p14="http://schemas.microsoft.com/office/powerpoint/2010/main" val="415194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InfoPath Form Web Part</a:t>
            </a:r>
            <a:endParaRPr lang="en-US" dirty="0"/>
          </a:p>
        </p:txBody>
      </p:sp>
    </p:spTree>
    <p:extLst>
      <p:ext uri="{BB962C8B-B14F-4D97-AF65-F5344CB8AC3E}">
        <p14:creationId xmlns:p14="http://schemas.microsoft.com/office/powerpoint/2010/main" val="64312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Forms</a:t>
            </a:r>
          </a:p>
          <a:p>
            <a:pPr>
              <a:buFont typeface="Wingdings" panose="05000000000000000000" pitchFamily="2" charset="2"/>
              <a:buChar char="ü"/>
            </a:pPr>
            <a:r>
              <a:rPr lang="en-US" dirty="0"/>
              <a:t>Working with Form Libraries</a:t>
            </a:r>
          </a:p>
          <a:p>
            <a:pPr>
              <a:buFont typeface="Wingdings" panose="05000000000000000000" pitchFamily="2" charset="2"/>
              <a:buChar char="ü"/>
            </a:pPr>
            <a:r>
              <a:rPr lang="en-US" dirty="0"/>
              <a:t>Convert Existing Forms from Word or Excel</a:t>
            </a:r>
          </a:p>
          <a:p>
            <a:pPr>
              <a:buFont typeface="Wingdings" panose="05000000000000000000" pitchFamily="2" charset="2"/>
              <a:buChar char="ü"/>
            </a:pPr>
            <a:r>
              <a:rPr lang="en-US" dirty="0" smtClean="0"/>
              <a:t>InfoPath Form Web Part</a:t>
            </a:r>
            <a:endParaRPr lang="en-US" dirty="0"/>
          </a:p>
        </p:txBody>
      </p:sp>
    </p:spTree>
    <p:extLst>
      <p:ext uri="{BB962C8B-B14F-4D97-AF65-F5344CB8AC3E}">
        <p14:creationId xmlns:p14="http://schemas.microsoft.com/office/powerpoint/2010/main" val="342117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Forms</a:t>
            </a:r>
          </a:p>
          <a:p>
            <a:r>
              <a:rPr lang="en-US" dirty="0" smtClean="0"/>
              <a:t>Working with Form Libraries</a:t>
            </a:r>
          </a:p>
          <a:p>
            <a:r>
              <a:rPr lang="en-US" dirty="0" smtClean="0"/>
              <a:t>Convert Existing Forms from Word or Excel</a:t>
            </a:r>
          </a:p>
          <a:p>
            <a:r>
              <a:rPr lang="en-US" dirty="0"/>
              <a:t>InfoPath Form Web </a:t>
            </a:r>
            <a:r>
              <a:rPr lang="en-US" dirty="0" smtClean="0"/>
              <a:t>Part</a:t>
            </a:r>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Forms</a:t>
            </a:r>
            <a:endParaRPr lang="en-US" dirty="0"/>
          </a:p>
        </p:txBody>
      </p:sp>
      <p:sp>
        <p:nvSpPr>
          <p:cNvPr id="3" name="Content Placeholder 2"/>
          <p:cNvSpPr>
            <a:spLocks noGrp="1"/>
          </p:cNvSpPr>
          <p:nvPr>
            <p:ph idx="1"/>
          </p:nvPr>
        </p:nvSpPr>
        <p:spPr/>
        <p:txBody>
          <a:bodyPr>
            <a:normAutofit/>
          </a:bodyPr>
          <a:lstStyle/>
          <a:p>
            <a:r>
              <a:rPr lang="en-US" dirty="0" smtClean="0"/>
              <a:t>What is a Form Library?</a:t>
            </a:r>
          </a:p>
          <a:p>
            <a:pPr lvl="1"/>
            <a:r>
              <a:rPr lang="en-US" dirty="0" smtClean="0"/>
              <a:t>Similar to a document library a form library contains InfoPath forms</a:t>
            </a:r>
          </a:p>
          <a:p>
            <a:r>
              <a:rPr lang="en-US" dirty="0"/>
              <a:t> </a:t>
            </a:r>
            <a:r>
              <a:rPr lang="en-US" dirty="0" smtClean="0"/>
              <a:t>InfoPath</a:t>
            </a:r>
          </a:p>
          <a:p>
            <a:pPr lvl="1"/>
            <a:r>
              <a:rPr lang="en-US" dirty="0" smtClean="0"/>
              <a:t>Used to generate data entry forms</a:t>
            </a:r>
          </a:p>
          <a:p>
            <a:pPr lvl="1"/>
            <a:r>
              <a:rPr lang="en-US" dirty="0"/>
              <a:t>Use to customize forms for creating, viewing, and modifying items for list and </a:t>
            </a:r>
            <a:r>
              <a:rPr lang="en-US" dirty="0" smtClean="0"/>
              <a:t>libraries</a:t>
            </a:r>
          </a:p>
          <a:p>
            <a:pPr lvl="2"/>
            <a:r>
              <a:rPr lang="en-US" dirty="0" smtClean="0"/>
              <a:t>Alternate way to present SharePoint content in browser</a:t>
            </a:r>
          </a:p>
          <a:p>
            <a:r>
              <a:rPr lang="en-US" dirty="0" smtClean="0"/>
              <a:t>InfoPath Form</a:t>
            </a:r>
          </a:p>
          <a:p>
            <a:pPr lvl="1"/>
            <a:r>
              <a:rPr lang="en-US" dirty="0" smtClean="0"/>
              <a:t>Structured XML document</a:t>
            </a:r>
            <a:endParaRPr lang="en-US" dirty="0"/>
          </a:p>
        </p:txBody>
      </p:sp>
    </p:spTree>
    <p:extLst>
      <p:ext uri="{BB962C8B-B14F-4D97-AF65-F5344CB8AC3E}">
        <p14:creationId xmlns:p14="http://schemas.microsoft.com/office/powerpoint/2010/main" val="3013775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Designer 2013 and InfoPath Filler</a:t>
            </a:r>
            <a:endParaRPr lang="en-US" dirty="0"/>
          </a:p>
        </p:txBody>
      </p:sp>
      <p:sp>
        <p:nvSpPr>
          <p:cNvPr id="3" name="Content Placeholder 2"/>
          <p:cNvSpPr>
            <a:spLocks noGrp="1"/>
          </p:cNvSpPr>
          <p:nvPr>
            <p:ph idx="1"/>
          </p:nvPr>
        </p:nvSpPr>
        <p:spPr/>
        <p:txBody>
          <a:bodyPr/>
          <a:lstStyle/>
          <a:p>
            <a:r>
              <a:rPr lang="en-US" dirty="0" smtClean="0"/>
              <a:t>Client tool used to design InfoPath forms</a:t>
            </a:r>
          </a:p>
          <a:p>
            <a:r>
              <a:rPr lang="en-US" dirty="0" smtClean="0"/>
              <a:t>Included in Office Professional Plus 2013</a:t>
            </a:r>
          </a:p>
          <a:p>
            <a:r>
              <a:rPr lang="en-US" dirty="0" smtClean="0"/>
              <a:t>InfoPath Designer 2013</a:t>
            </a:r>
          </a:p>
          <a:p>
            <a:pPr lvl="1"/>
            <a:r>
              <a:rPr lang="en-US" dirty="0" smtClean="0"/>
              <a:t>Used to design and create form templates</a:t>
            </a:r>
          </a:p>
          <a:p>
            <a:r>
              <a:rPr lang="en-US" dirty="0" smtClean="0"/>
              <a:t>InfoPath Filler 2013</a:t>
            </a:r>
          </a:p>
          <a:p>
            <a:pPr lvl="1"/>
            <a:r>
              <a:rPr lang="en-US" dirty="0" smtClean="0"/>
              <a:t>Used to fill out forms not rendered through the browser in SharePoint</a:t>
            </a:r>
          </a:p>
          <a:p>
            <a:pPr lvl="1"/>
            <a:r>
              <a:rPr lang="en-US" dirty="0" smtClean="0"/>
              <a:t>All unnecessary functionality for designing forms has been removed</a:t>
            </a:r>
          </a:p>
        </p:txBody>
      </p:sp>
    </p:spTree>
    <p:extLst>
      <p:ext uri="{BB962C8B-B14F-4D97-AF65-F5344CB8AC3E}">
        <p14:creationId xmlns:p14="http://schemas.microsoft.com/office/powerpoint/2010/main" val="225761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 Library</a:t>
            </a:r>
            <a:endParaRPr lang="en-US" dirty="0"/>
          </a:p>
        </p:txBody>
      </p:sp>
    </p:spTree>
    <p:extLst>
      <p:ext uri="{BB962C8B-B14F-4D97-AF65-F5344CB8AC3E}">
        <p14:creationId xmlns:p14="http://schemas.microsoft.com/office/powerpoint/2010/main" val="258740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Forms</a:t>
            </a:r>
          </a:p>
          <a:p>
            <a:pPr>
              <a:buFont typeface="Wingdings" panose="05000000000000000000" pitchFamily="2" charset="2"/>
              <a:buChar char="Ø"/>
            </a:pPr>
            <a:r>
              <a:rPr lang="en-US" dirty="0" smtClean="0"/>
              <a:t>Working with Form Libraries</a:t>
            </a:r>
          </a:p>
          <a:p>
            <a:r>
              <a:rPr lang="en-US" dirty="0"/>
              <a:t>Convert Existing Forms from Word or Excel</a:t>
            </a:r>
          </a:p>
          <a:p>
            <a:r>
              <a:rPr lang="en-US" dirty="0"/>
              <a:t>InfoPath Form Web </a:t>
            </a:r>
            <a:r>
              <a:rPr lang="en-US" dirty="0" smtClean="0"/>
              <a:t>Part</a:t>
            </a:r>
          </a:p>
          <a:p>
            <a:endParaRPr lang="en-US" dirty="0" smtClean="0"/>
          </a:p>
        </p:txBody>
      </p:sp>
    </p:spTree>
    <p:extLst>
      <p:ext uri="{BB962C8B-B14F-4D97-AF65-F5344CB8AC3E}">
        <p14:creationId xmlns:p14="http://schemas.microsoft.com/office/powerpoint/2010/main" val="2952587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Forms </a:t>
            </a:r>
            <a:r>
              <a:rPr lang="en-US" dirty="0" err="1" smtClean="0"/>
              <a:t>vs</a:t>
            </a:r>
            <a:r>
              <a:rPr lang="en-US" dirty="0" smtClean="0"/>
              <a:t> Library </a:t>
            </a:r>
            <a:r>
              <a:rPr lang="en-US" dirty="0"/>
              <a:t>Forms</a:t>
            </a:r>
          </a:p>
        </p:txBody>
      </p:sp>
      <p:sp>
        <p:nvSpPr>
          <p:cNvPr id="3" name="Content Placeholder 2"/>
          <p:cNvSpPr>
            <a:spLocks noGrp="1"/>
          </p:cNvSpPr>
          <p:nvPr>
            <p:ph idx="1"/>
          </p:nvPr>
        </p:nvSpPr>
        <p:spPr/>
        <p:txBody>
          <a:bodyPr/>
          <a:lstStyle/>
          <a:p>
            <a:r>
              <a:rPr lang="en-US" dirty="0" smtClean="0"/>
              <a:t>SharePoint list forms</a:t>
            </a:r>
          </a:p>
          <a:p>
            <a:pPr lvl="1"/>
            <a:r>
              <a:rPr lang="en-US" dirty="0" smtClean="0"/>
              <a:t>Store data directly in a SharePoint list</a:t>
            </a:r>
          </a:p>
          <a:p>
            <a:pPr lvl="1"/>
            <a:r>
              <a:rPr lang="en-US" dirty="0" smtClean="0"/>
              <a:t>Each control is bound to a column in the list</a:t>
            </a:r>
          </a:p>
          <a:p>
            <a:pPr lvl="1"/>
            <a:r>
              <a:rPr lang="en-US" dirty="0" smtClean="0"/>
              <a:t>Directly connected to the list</a:t>
            </a:r>
          </a:p>
          <a:p>
            <a:pPr lvl="1"/>
            <a:r>
              <a:rPr lang="en-US" dirty="0" smtClean="0"/>
              <a:t>No need to setup publish and submit locations</a:t>
            </a:r>
          </a:p>
          <a:p>
            <a:r>
              <a:rPr lang="en-US" dirty="0" smtClean="0"/>
              <a:t>Form library forms</a:t>
            </a:r>
          </a:p>
          <a:p>
            <a:pPr lvl="1"/>
            <a:r>
              <a:rPr lang="en-US" dirty="0" smtClean="0"/>
              <a:t>Data stored in XML files</a:t>
            </a:r>
          </a:p>
          <a:p>
            <a:pPr lvl="1"/>
            <a:r>
              <a:rPr lang="en-US" dirty="0" smtClean="0"/>
              <a:t>Stored in Form Library</a:t>
            </a:r>
          </a:p>
          <a:p>
            <a:pPr lvl="1"/>
            <a:r>
              <a:rPr lang="en-US" dirty="0" smtClean="0"/>
              <a:t>More flexible than SharePoint list forms</a:t>
            </a:r>
          </a:p>
          <a:p>
            <a:pPr lvl="1"/>
            <a:endParaRPr lang="en-US" dirty="0"/>
          </a:p>
        </p:txBody>
      </p:sp>
    </p:spTree>
    <p:extLst>
      <p:ext uri="{BB962C8B-B14F-4D97-AF65-F5344CB8AC3E}">
        <p14:creationId xmlns:p14="http://schemas.microsoft.com/office/powerpoint/2010/main" val="210751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Form Advantages</a:t>
            </a:r>
            <a:endParaRPr lang="en-US" dirty="0"/>
          </a:p>
        </p:txBody>
      </p:sp>
      <p:sp>
        <p:nvSpPr>
          <p:cNvPr id="3" name="Content Placeholder 2"/>
          <p:cNvSpPr>
            <a:spLocks noGrp="1"/>
          </p:cNvSpPr>
          <p:nvPr>
            <p:ph idx="1"/>
          </p:nvPr>
        </p:nvSpPr>
        <p:spPr/>
        <p:txBody>
          <a:bodyPr/>
          <a:lstStyle/>
          <a:p>
            <a:r>
              <a:rPr lang="en-US" dirty="0" smtClean="0"/>
              <a:t>Data validation</a:t>
            </a:r>
          </a:p>
          <a:p>
            <a:pPr lvl="1"/>
            <a:r>
              <a:rPr lang="en-US" dirty="0" smtClean="0"/>
              <a:t>More advanced validation rules available</a:t>
            </a:r>
          </a:p>
          <a:p>
            <a:r>
              <a:rPr lang="en-US" dirty="0" smtClean="0"/>
              <a:t>Custom rules</a:t>
            </a:r>
          </a:p>
          <a:p>
            <a:r>
              <a:rPr lang="en-US" dirty="0" smtClean="0"/>
              <a:t>Default values</a:t>
            </a:r>
          </a:p>
          <a:p>
            <a:r>
              <a:rPr lang="en-US" dirty="0" smtClean="0"/>
              <a:t>Control over visual layout</a:t>
            </a:r>
          </a:p>
        </p:txBody>
      </p:sp>
    </p:spTree>
    <p:extLst>
      <p:ext uri="{BB962C8B-B14F-4D97-AF65-F5344CB8AC3E}">
        <p14:creationId xmlns:p14="http://schemas.microsoft.com/office/powerpoint/2010/main" val="543283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Repeating Data</a:t>
            </a:r>
            <a:endParaRPr lang="en-US" dirty="0"/>
          </a:p>
        </p:txBody>
      </p:sp>
      <p:sp>
        <p:nvSpPr>
          <p:cNvPr id="3" name="Content Placeholder 2"/>
          <p:cNvSpPr>
            <a:spLocks noGrp="1"/>
          </p:cNvSpPr>
          <p:nvPr>
            <p:ph idx="1"/>
          </p:nvPr>
        </p:nvSpPr>
        <p:spPr/>
        <p:txBody>
          <a:bodyPr/>
          <a:lstStyle/>
          <a:p>
            <a:r>
              <a:rPr lang="en-US" dirty="0" smtClean="0"/>
              <a:t>Repeating Data</a:t>
            </a:r>
          </a:p>
          <a:p>
            <a:pPr lvl="1"/>
            <a:r>
              <a:rPr lang="en-US" dirty="0" smtClean="0"/>
              <a:t>InfoPath allows you to collect repeating data in a form</a:t>
            </a:r>
          </a:p>
          <a:p>
            <a:pPr lvl="1"/>
            <a:r>
              <a:rPr lang="en-US" dirty="0" smtClean="0"/>
              <a:t>Form library forms include controls designed to deal with repeating data inside current item</a:t>
            </a:r>
          </a:p>
          <a:p>
            <a:r>
              <a:rPr lang="en-US" dirty="0" smtClean="0"/>
              <a:t>Repeating controls include</a:t>
            </a:r>
          </a:p>
          <a:p>
            <a:pPr lvl="1"/>
            <a:r>
              <a:rPr lang="en-US" dirty="0" smtClean="0"/>
              <a:t>Plain list</a:t>
            </a:r>
          </a:p>
          <a:p>
            <a:pPr lvl="1"/>
            <a:r>
              <a:rPr lang="en-US" dirty="0" smtClean="0"/>
              <a:t>Bulleted list</a:t>
            </a:r>
          </a:p>
          <a:p>
            <a:pPr lvl="1"/>
            <a:r>
              <a:rPr lang="en-US" dirty="0" smtClean="0"/>
              <a:t>Numbered list</a:t>
            </a:r>
          </a:p>
          <a:p>
            <a:pPr lvl="1"/>
            <a:r>
              <a:rPr lang="en-US" dirty="0" smtClean="0"/>
              <a:t>Repeating table</a:t>
            </a:r>
          </a:p>
          <a:p>
            <a:pPr lvl="1"/>
            <a:r>
              <a:rPr lang="en-US" dirty="0" smtClean="0"/>
              <a:t>Repeating section</a:t>
            </a:r>
          </a:p>
        </p:txBody>
      </p:sp>
    </p:spTree>
    <p:extLst>
      <p:ext uri="{BB962C8B-B14F-4D97-AF65-F5344CB8AC3E}">
        <p14:creationId xmlns:p14="http://schemas.microsoft.com/office/powerpoint/2010/main" val="362566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CPT_Wave15</Template>
  <TotalTime>5769</TotalTime>
  <Words>2094</Words>
  <Application>Microsoft Office PowerPoint</Application>
  <PresentationFormat>On-screen Show (4:3)</PresentationFormat>
  <Paragraphs>159</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Lucida Console</vt:lpstr>
      <vt:lpstr>Wingdings</vt:lpstr>
      <vt:lpstr>CPT_Wave15</vt:lpstr>
      <vt:lpstr>Working with Forms</vt:lpstr>
      <vt:lpstr>Agenda</vt:lpstr>
      <vt:lpstr>Intro to Forms</vt:lpstr>
      <vt:lpstr>InfoPath Designer 2013 and InfoPath Filler</vt:lpstr>
      <vt:lpstr>Forms Library</vt:lpstr>
      <vt:lpstr>Agenda</vt:lpstr>
      <vt:lpstr>List Forms vs Library Forms</vt:lpstr>
      <vt:lpstr>InfoPath Form Advantages</vt:lpstr>
      <vt:lpstr>Form Repeating Data</vt:lpstr>
      <vt:lpstr>InfoPath Views</vt:lpstr>
      <vt:lpstr>InfoPath Designer 2013</vt:lpstr>
      <vt:lpstr>Agenda</vt:lpstr>
      <vt:lpstr>Convert Existing Form</vt:lpstr>
      <vt:lpstr>Convert Existing Form</vt:lpstr>
      <vt:lpstr>Agenda</vt:lpstr>
      <vt:lpstr>InfoPath Form Web Part</vt:lpstr>
      <vt:lpstr>InfoPath Form Web Part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Forms</dc:title>
  <dc:creator>Ted Pattison</dc:creator>
  <cp:lastModifiedBy>Ted Pattison</cp:lastModifiedBy>
  <cp:revision>233</cp:revision>
  <dcterms:created xsi:type="dcterms:W3CDTF">2012-04-13T19:17:02Z</dcterms:created>
  <dcterms:modified xsi:type="dcterms:W3CDTF">2013-11-06T15:16:42Z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