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79" r:id="rId6"/>
    <p:sldId id="278" r:id="rId7"/>
    <p:sldId id="396" r:id="rId8"/>
    <p:sldId id="398" r:id="rId9"/>
    <p:sldId id="401" r:id="rId10"/>
    <p:sldId id="400" r:id="rId11"/>
    <p:sldId id="394" r:id="rId12"/>
    <p:sldId id="395" r:id="rId13"/>
    <p:sldId id="371" r:id="rId14"/>
    <p:sldId id="357" r:id="rId15"/>
    <p:sldId id="358" r:id="rId16"/>
    <p:sldId id="372" r:id="rId17"/>
    <p:sldId id="361" r:id="rId18"/>
    <p:sldId id="375" r:id="rId19"/>
    <p:sldId id="355" r:id="rId20"/>
    <p:sldId id="373" r:id="rId21"/>
    <p:sldId id="359" r:id="rId22"/>
    <p:sldId id="374" r:id="rId23"/>
    <p:sldId id="402" r:id="rId24"/>
    <p:sldId id="336" r:id="rId25"/>
    <p:sldId id="335" r:id="rId26"/>
    <p:sldId id="388" r:id="rId27"/>
    <p:sldId id="348" r:id="rId28"/>
    <p:sldId id="404" r:id="rId29"/>
    <p:sldId id="384" r:id="rId30"/>
    <p:sldId id="385" r:id="rId31"/>
    <p:sldId id="405" r:id="rId32"/>
    <p:sldId id="386" r:id="rId33"/>
    <p:sldId id="383" r:id="rId34"/>
    <p:sldId id="381" r:id="rId35"/>
    <p:sldId id="389" r:id="rId36"/>
    <p:sldId id="349" r:id="rId37"/>
    <p:sldId id="368" r:id="rId38"/>
    <p:sldId id="387" r:id="rId39"/>
    <p:sldId id="390" r:id="rId40"/>
    <p:sldId id="367" r:id="rId41"/>
    <p:sldId id="382" r:id="rId42"/>
    <p:sldId id="391" r:id="rId43"/>
    <p:sldId id="323"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91784" autoAdjust="0"/>
  </p:normalViewPr>
  <p:slideViewPr>
    <p:cSldViewPr>
      <p:cViewPr>
        <p:scale>
          <a:sx n="100" d="100"/>
          <a:sy n="100" d="100"/>
        </p:scale>
        <p:origin x="1482" y="10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1402" y="-1819"/>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module provides an overview of SharePoint Online in O365 and explains how SharePoint Online provides value to the companies and organizations that use it. You will learn how to navigate around within the new user interface of a SharePoint Online team site. You will also learn about the many features that SharePoint Online makes available to business users and other types of information workers. By the end of this module you will understand the big picture of how a company or organization makes use of the SharePoint Online in the O365 platform.</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63">
              <a:lnSpc>
                <a:spcPct val="90000"/>
              </a:lnSpc>
              <a:spcAft>
                <a:spcPts val="333"/>
              </a:spcAft>
              <a:defRPr/>
            </a:pPr>
            <a:r>
              <a:rPr lang="en-US" dirty="0"/>
              <a:t>Web Content Management (WCM) in SharePoint Online has been completely revamped. With SharePoint Online organizations can deliver engaging, adaptive and cross-channel customer experiences to drive online business success. In this release, the SharePoint knowledge needed to successfully design and brand a SharePoint site has been minimized with new simplified markups, style sheets and the snippet gallery.</a:t>
            </a:r>
          </a:p>
          <a:p>
            <a:pPr defTabSz="914363">
              <a:lnSpc>
                <a:spcPct val="90000"/>
              </a:lnSpc>
              <a:spcAft>
                <a:spcPts val="333"/>
              </a:spcAft>
              <a:defRPr/>
            </a:pPr>
            <a:endParaRPr lang="en-US" dirty="0"/>
          </a:p>
          <a:p>
            <a:pPr defTabSz="914363">
              <a:lnSpc>
                <a:spcPct val="90000"/>
              </a:lnSpc>
              <a:spcAft>
                <a:spcPts val="333"/>
              </a:spcAft>
              <a:defRPr/>
            </a:pPr>
            <a:r>
              <a:rPr lang="en-US" dirty="0"/>
              <a:t>SharePoint Online introduces a new feature for multilingual sites that supports content translation to other languages. Search Engine Optimization (SEO) features has also been added which provides a number of fields dedicated to SEO. You can also easily embed videos into SharePoint pages and use image renditions to display different sized versions of an image on different pages. </a:t>
            </a:r>
          </a:p>
          <a:p>
            <a:pPr defTabSz="914363">
              <a:lnSpc>
                <a:spcPct val="90000"/>
              </a:lnSpc>
              <a:spcAft>
                <a:spcPts val="333"/>
              </a:spcAft>
              <a:defRPr/>
            </a:pPr>
            <a:endParaRPr lang="en-US" dirty="0"/>
          </a:p>
          <a:p>
            <a:pPr defTabSz="914363">
              <a:lnSpc>
                <a:spcPct val="90000"/>
              </a:lnSpc>
              <a:spcAft>
                <a:spcPts val="333"/>
              </a:spcAft>
              <a:defRPr/>
            </a:pPr>
            <a:r>
              <a:rPr lang="en-US" dirty="0"/>
              <a:t>Use the new Managed Navigation in SharePoint Online to drive the navigation elements on your site using the term tagged within your content. This makes it easier to manage your site navigation and ensures the user experience is consistent. Managed navigation also lets you create friendly URLs without changing the structure of your site which provides a clean URL structure.</a:t>
            </a:r>
          </a:p>
        </p:txBody>
      </p:sp>
    </p:spTree>
    <p:extLst>
      <p:ext uri="{BB962C8B-B14F-4D97-AF65-F5344CB8AC3E}">
        <p14:creationId xmlns:p14="http://schemas.microsoft.com/office/powerpoint/2010/main" val="38803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invested heavily in search in the past several years and in SharePoint </a:t>
            </a:r>
            <a:r>
              <a:rPr lang="en-US" dirty="0" err="1"/>
              <a:t>Online’s</a:t>
            </a:r>
            <a:r>
              <a:rPr lang="en-US" dirty="0"/>
              <a:t> brings together SharePoint Search with FAST Search in a next generation of search providing the best of both worlds.</a:t>
            </a:r>
          </a:p>
          <a:p>
            <a:endParaRPr lang="en-US" dirty="0"/>
          </a:p>
          <a:p>
            <a:r>
              <a:rPr lang="en-US" dirty="0"/>
              <a:t>Search in SharePoint Online focuses not just on technology. It focuses on the core belief that search should help users find what they are looking for and get answers to questions they ask. This new experience is dedicated to the users intent that can analyze user interactions while having the flexibility to draw information from across the enterprise and from the outside web.</a:t>
            </a:r>
          </a:p>
          <a:p>
            <a:endParaRPr lang="en-US" dirty="0"/>
          </a:p>
          <a:p>
            <a:r>
              <a:rPr lang="en-US" dirty="0"/>
              <a:t>The search experience in SharePoint Online is beyond just a great user experience, as it will allow anyone looking to leverage the extensible engine to build their own experiences that can benefit much of the richness that SharePoint provides.</a:t>
            </a:r>
          </a:p>
        </p:txBody>
      </p:sp>
    </p:spTree>
    <p:extLst>
      <p:ext uri="{BB962C8B-B14F-4D97-AF65-F5344CB8AC3E}">
        <p14:creationId xmlns:p14="http://schemas.microsoft.com/office/powerpoint/2010/main" val="2158146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in SharePoint Online includes many new capabilities and enhancements, from a re-designed architecture that is highly scalable to a customizable end-user experience that provides targeted results. With an all new search experience, the redesigned engine and UX makes it easier than ever for users to find what they are looking for by combining personal history, highly relevant results, and rich graphical navigators in a single highly usable interface.</a:t>
            </a:r>
          </a:p>
          <a:p>
            <a:r>
              <a:rPr lang="en-US" dirty="0"/>
              <a:t> </a:t>
            </a:r>
          </a:p>
          <a:p>
            <a:r>
              <a:rPr lang="en-US" b="1" dirty="0"/>
              <a:t>Personalized search results based on search history</a:t>
            </a:r>
          </a:p>
          <a:p>
            <a:r>
              <a:rPr lang="en-US" dirty="0"/>
              <a:t>Makes re-finding information easier by promoting content you’ve searched for in the past. This aides to navigation than just being about finding documents.</a:t>
            </a:r>
          </a:p>
          <a:p>
            <a:endParaRPr lang="en-US" dirty="0"/>
          </a:p>
          <a:p>
            <a:r>
              <a:rPr lang="en-US" b="1" dirty="0"/>
              <a:t>Rich contextual previews with meaningful actions</a:t>
            </a:r>
          </a:p>
          <a:p>
            <a:r>
              <a:rPr lang="en-US" dirty="0"/>
              <a:t>Finding the right document is simpler by providing a variety of previewing capabilities to ensure you have the right document. The previews combined with contextual actions empower you to complete your task.</a:t>
            </a:r>
          </a:p>
          <a:p>
            <a:endParaRPr lang="en-US" dirty="0"/>
          </a:p>
          <a:p>
            <a:r>
              <a:rPr lang="en-US" b="1" dirty="0"/>
              <a:t>Intelligent and customized search results experience</a:t>
            </a:r>
          </a:p>
          <a:p>
            <a:r>
              <a:rPr lang="en-US" dirty="0"/>
              <a:t>SharePoint Online enhances results relevance out-of-box with an ability to alter the layout and ranking based on what you’re looking for and what you’ve found. This takes relevance to a new level and gives administrators powerful tools for improving the search experience.</a:t>
            </a:r>
          </a:p>
        </p:txBody>
      </p:sp>
    </p:spTree>
    <p:extLst>
      <p:ext uri="{BB962C8B-B14F-4D97-AF65-F5344CB8AC3E}">
        <p14:creationId xmlns:p14="http://schemas.microsoft.com/office/powerpoint/2010/main" val="1105982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offers a Business Intelligence platform that helps organizations capitalize on trends and opportunities—and discover answers to new questions that help drive business value—in a way that no other vendor does. We believe Business intelligence should empower all users with self-service capabilities through familiar tools and experiences. Microsoft enables immersive insights to all users through self-service, data exploration and collaboration delivered through Office and SharePoint, the tools users know and love. At the same time, Microsoft offers the IT department the tools and capabilities they need to ensure that Self-Service BI can be easily managed. This is the strategy we are on to help our customers maximize their business opportunities and we are confident there is no other vendor in the industry with the vision or the assets necessary to deliver on it.</a:t>
            </a:r>
          </a:p>
          <a:p>
            <a:endParaRPr lang="en-US" dirty="0"/>
          </a:p>
        </p:txBody>
      </p:sp>
    </p:spTree>
    <p:extLst>
      <p:ext uri="{BB962C8B-B14F-4D97-AF65-F5344CB8AC3E}">
        <p14:creationId xmlns:p14="http://schemas.microsoft.com/office/powerpoint/2010/main" val="3913700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Business intelligence (BI) is essentially the set of tools and processes that people use to gather data, turn it into meaningful information, and then make better decisions. In Office 365 Enterprise, you have BI capabilities available in Excel, SharePoint Online, and Power BI. These services enable you to gather data, visualize data, and share information with people in your organization across multiple devices.</a:t>
            </a:r>
            <a:endParaRPr lang="en-US" dirty="0"/>
          </a:p>
        </p:txBody>
      </p:sp>
    </p:spTree>
    <p:extLst>
      <p:ext uri="{BB962C8B-B14F-4D97-AF65-F5344CB8AC3E}">
        <p14:creationId xmlns:p14="http://schemas.microsoft.com/office/powerpoint/2010/main" val="3117306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7794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All user-generated content resides in SharePoint sites. The primary types of content  within sites include items within lists and documents inside document libraries. </a:t>
            </a:r>
          </a:p>
          <a:p>
            <a:endParaRPr lang="en-US" dirty="0"/>
          </a:p>
          <a:p>
            <a:r>
              <a:rPr lang="en-US" dirty="0"/>
              <a:t>Sites are grouped into site collections. Whenever a site is created, it is always created within a scope of a specific site collection. Each site collection must have exactly one site referred to as the “top-level” or “root” site. The URL of the top-level site is always the same as the URL of the site collection. A site collection may additionally contain child sites below the root site. Child sites can be nested within other child sites within a site collection resulting in the creation of a site hierarchy. While SharePoint supports nested child sites more than 10 levels in depth, experience has taught the SharePoint community that creating deep site hierarchies can be very hard to manage and to scale. </a:t>
            </a:r>
          </a:p>
        </p:txBody>
      </p:sp>
    </p:spTree>
    <p:extLst>
      <p:ext uri="{BB962C8B-B14F-4D97-AF65-F5344CB8AC3E}">
        <p14:creationId xmlns:p14="http://schemas.microsoft.com/office/powerpoint/2010/main" val="4001503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94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Site navigation are the sets of controls and links in your site collections, sites and pages that help users easily get to other relevant locations. Navigation controls can be displayed on master pages, page layouts, and pages by using Web Part zones directly in a page's content.</a:t>
            </a:r>
          </a:p>
          <a:p>
            <a:endParaRPr lang="en-US" dirty="0"/>
          </a:p>
          <a:p>
            <a:r>
              <a:rPr lang="en-US" b="1" dirty="0"/>
              <a:t>Top Link Bar</a:t>
            </a:r>
          </a:p>
          <a:p>
            <a:r>
              <a:rPr lang="en-US" dirty="0"/>
              <a:t>The Top link bar control displays links to sites that are one level below the current site in a site hierarchy. It is common for the top link bar to appear at the top of each page in a site. By default, all sites one level below the current site are added to the top navigation and each site has its own unique top navigation. </a:t>
            </a:r>
          </a:p>
          <a:p>
            <a:endParaRPr lang="en-US" dirty="0"/>
          </a:p>
          <a:p>
            <a:r>
              <a:rPr lang="en-US" dirty="0"/>
              <a:t>Site owners can customize the top navigation for a specific site or inherit top navigation from parent site. From the top-level site, the links can be moved and rearranged by clicking on EDIT LINKS. You can also use Design Manager to customize the appearance and functionality of the top link bar.</a:t>
            </a:r>
          </a:p>
          <a:p>
            <a:endParaRPr lang="en-US" dirty="0"/>
          </a:p>
          <a:p>
            <a:r>
              <a:rPr lang="en-US" dirty="0"/>
              <a:t>Navigation configuration features:</a:t>
            </a:r>
          </a:p>
          <a:p>
            <a:pPr marL="171450" indent="-171450">
              <a:buFont typeface="Arial" panose="020B0604020202020204" pitchFamily="34" charset="0"/>
              <a:buChar char="•"/>
            </a:pPr>
            <a:r>
              <a:rPr lang="en-US" dirty="0"/>
              <a:t>Link to sites that are on the same level of the site hierarchy as the current site (SharePoint Server 2013 and O365 only).</a:t>
            </a:r>
          </a:p>
          <a:p>
            <a:pPr marL="171450" indent="-171450">
              <a:buFont typeface="Arial" panose="020B0604020202020204" pitchFamily="34" charset="0"/>
              <a:buChar char="•"/>
            </a:pPr>
            <a:r>
              <a:rPr lang="en-US" dirty="0"/>
              <a:t>Link to specific external sites or to pages in the current site.</a:t>
            </a:r>
          </a:p>
          <a:p>
            <a:pPr marL="171450" indent="-171450">
              <a:buFont typeface="Arial" panose="020B0604020202020204" pitchFamily="34" charset="0"/>
              <a:buChar char="•"/>
            </a:pPr>
            <a:r>
              <a:rPr lang="en-US" dirty="0"/>
              <a:t>Organize links under headings.</a:t>
            </a:r>
          </a:p>
          <a:p>
            <a:pPr marL="171450" indent="-171450">
              <a:buFont typeface="Arial" panose="020B0604020202020204" pitchFamily="34" charset="0"/>
              <a:buChar char="•"/>
            </a:pPr>
            <a:r>
              <a:rPr lang="en-US" dirty="0"/>
              <a:t>Manually sort items.</a:t>
            </a:r>
          </a:p>
          <a:p>
            <a:pPr marL="171450" indent="-171450">
              <a:buFont typeface="Arial" panose="020B0604020202020204" pitchFamily="34" charset="0"/>
              <a:buChar char="•"/>
            </a:pPr>
            <a:r>
              <a:rPr lang="en-US" dirty="0"/>
              <a:t>Restrict the maximum number of items to show at the navigation level (SharePoint Server 2013 and O365 only).</a:t>
            </a:r>
          </a:p>
          <a:p>
            <a:endParaRPr lang="en-US" dirty="0"/>
          </a:p>
        </p:txBody>
      </p:sp>
    </p:spTree>
    <p:extLst>
      <p:ext uri="{BB962C8B-B14F-4D97-AF65-F5344CB8AC3E}">
        <p14:creationId xmlns:p14="http://schemas.microsoft.com/office/powerpoint/2010/main" val="1981327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quick launch typically highlights important content in the current site, such as lists and libraries. It is common for the quick launch to appear on the left of each page in a site. </a:t>
            </a:r>
          </a:p>
          <a:p>
            <a:endParaRPr lang="en-US" dirty="0"/>
          </a:p>
          <a:p>
            <a:r>
              <a:rPr lang="en-US" dirty="0"/>
              <a:t>You can add, remove, or rearrange links by clicking EDIT LINKS in the vertical navigation. Or you can also add, remove, rearrange links or create new headings in Site Settings for the site. The Quick Launch can be disabled/enabled in the Site Settings &gt; Look and Feel &gt; Navigation Elements by updating the Enable Quick Launch check box. Just as you customize top navigation using Design Manager, you can also customize the appearance and functionality of vertical navigation the same way. The Design Manager is only available when the Publishing features are activated.</a:t>
            </a:r>
          </a:p>
          <a:p>
            <a:endParaRPr lang="en-US" dirty="0"/>
          </a:p>
          <a:p>
            <a:r>
              <a:rPr lang="en-US" dirty="0"/>
              <a:t>Navigation configuration features:</a:t>
            </a:r>
          </a:p>
          <a:p>
            <a:pPr marL="171450" indent="-171450">
              <a:buFont typeface="Arial" panose="020B0604020202020204" pitchFamily="34" charset="0"/>
              <a:buChar char="•"/>
            </a:pPr>
            <a:r>
              <a:rPr lang="en-US" dirty="0"/>
              <a:t>Link to sites that are on the same level of the site hierarchy as the current site (SharePoint Server 2013 and O365 only).</a:t>
            </a:r>
          </a:p>
          <a:p>
            <a:pPr marL="171450" indent="-171450">
              <a:buFont typeface="Arial" panose="020B0604020202020204" pitchFamily="34" charset="0"/>
              <a:buChar char="•"/>
            </a:pPr>
            <a:r>
              <a:rPr lang="en-US" dirty="0"/>
              <a:t>Link to specific external sites or to pages in the current site.</a:t>
            </a:r>
          </a:p>
          <a:p>
            <a:pPr marL="171450" indent="-171450">
              <a:buFont typeface="Arial" panose="020B0604020202020204" pitchFamily="34" charset="0"/>
              <a:buChar char="•"/>
            </a:pPr>
            <a:r>
              <a:rPr lang="en-US" dirty="0"/>
              <a:t>Organize links under headings.</a:t>
            </a:r>
          </a:p>
          <a:p>
            <a:pPr marL="171450" indent="-171450">
              <a:buFont typeface="Arial" panose="020B0604020202020204" pitchFamily="34" charset="0"/>
              <a:buChar char="•"/>
            </a:pPr>
            <a:r>
              <a:rPr lang="en-US" dirty="0"/>
              <a:t>Manually sort items in Quick Launch.</a:t>
            </a:r>
          </a:p>
          <a:p>
            <a:pPr marL="171450" indent="-171450">
              <a:buFont typeface="Arial" panose="020B0604020202020204" pitchFamily="34" charset="0"/>
              <a:buChar char="•"/>
            </a:pPr>
            <a:r>
              <a:rPr lang="en-US" dirty="0"/>
              <a:t>Restrict the maximum number of items to show at the navigation level (SharePoint Server 2013 and O365 only).</a:t>
            </a:r>
          </a:p>
          <a:p>
            <a:endParaRPr lang="en-US" dirty="0"/>
          </a:p>
        </p:txBody>
      </p:sp>
    </p:spTree>
    <p:extLst>
      <p:ext uri="{BB962C8B-B14F-4D97-AF65-F5344CB8AC3E}">
        <p14:creationId xmlns:p14="http://schemas.microsoft.com/office/powerpoint/2010/main" val="240886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view appears on the left side of the page and displays site content, such as lists, libraries, and sites that are in the current site, in a hierarchical structure. </a:t>
            </a:r>
          </a:p>
          <a:p>
            <a:endParaRPr lang="en-US" dirty="0"/>
          </a:p>
          <a:p>
            <a:r>
              <a:rPr lang="en-US" dirty="0"/>
              <a:t>By default, tree view navigation is turned off. If you have enabled Quick launch and Tree view, Tree view will appear below Quick launch. The Tree view can be enabled/disabled in the Site Settings &gt; Look and Feel &gt; Navigation Elements settings by updating the Enable Tree View check box.</a:t>
            </a:r>
          </a:p>
          <a:p>
            <a:endParaRPr lang="en-US" dirty="0"/>
          </a:p>
          <a:p>
            <a:endParaRPr lang="en-US" dirty="0"/>
          </a:p>
        </p:txBody>
      </p:sp>
    </p:spTree>
    <p:extLst>
      <p:ext uri="{BB962C8B-B14F-4D97-AF65-F5344CB8AC3E}">
        <p14:creationId xmlns:p14="http://schemas.microsoft.com/office/powerpoint/2010/main" val="3161137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navigation on a Publishing Site is different than the navigation on a Team Site. Instead of the Top Link Bar link under Look and Feel, there’s a link for Navigation. This links takes you to the Navigation Settings page that allows you to customize the Global Navigation and Current Navigation (Quick Launch) in one place.</a:t>
            </a:r>
          </a:p>
          <a:p>
            <a:endParaRPr lang="en-US" dirty="0"/>
          </a:p>
          <a:p>
            <a:r>
              <a:rPr lang="en-US" dirty="0"/>
              <a:t>The available options are:</a:t>
            </a:r>
          </a:p>
          <a:p>
            <a:pPr marL="171450" indent="-171450">
              <a:buFont typeface="Arial" panose="020B0604020202020204" pitchFamily="34" charset="0"/>
              <a:buChar char="•"/>
            </a:pPr>
            <a:r>
              <a:rPr lang="en-US" dirty="0"/>
              <a:t>Display the same navigation as the parent site</a:t>
            </a:r>
          </a:p>
          <a:p>
            <a:pPr marL="171450" indent="-171450">
              <a:buFont typeface="Arial" panose="020B0604020202020204" pitchFamily="34" charset="0"/>
              <a:buChar char="•"/>
            </a:pPr>
            <a:r>
              <a:rPr lang="en-US" dirty="0"/>
              <a:t>Managed Navigation: The navigation items will be representing using a Managed Metadata term set</a:t>
            </a:r>
          </a:p>
          <a:p>
            <a:pPr marL="171450" indent="-171450">
              <a:buFont typeface="Arial" panose="020B0604020202020204" pitchFamily="34" charset="0"/>
              <a:buChar char="•"/>
            </a:pPr>
            <a:r>
              <a:rPr lang="en-US" dirty="0"/>
              <a:t>Structural Navigation: Display the navigation items below the current site</a:t>
            </a:r>
          </a:p>
          <a:p>
            <a:pPr marL="628650" lvl="1" indent="-171450">
              <a:buFont typeface="Arial" panose="020B0604020202020204" pitchFamily="34" charset="0"/>
              <a:buChar char="•"/>
            </a:pPr>
            <a:r>
              <a:rPr lang="en-US" dirty="0"/>
              <a:t>Show </a:t>
            </a:r>
            <a:r>
              <a:rPr lang="en-US" dirty="0" err="1"/>
              <a:t>subsites</a:t>
            </a:r>
            <a:endParaRPr lang="en-US" dirty="0"/>
          </a:p>
          <a:p>
            <a:pPr marL="628650" lvl="1" indent="-171450">
              <a:buFont typeface="Arial" panose="020B0604020202020204" pitchFamily="34" charset="0"/>
              <a:buChar char="•"/>
            </a:pPr>
            <a:r>
              <a:rPr lang="en-US" dirty="0"/>
              <a:t>Show pages</a:t>
            </a:r>
          </a:p>
          <a:p>
            <a:pPr marL="171450" indent="-171450">
              <a:buFont typeface="Arial" panose="020B0604020202020204" pitchFamily="34" charset="0"/>
              <a:buChar char="•"/>
            </a:pPr>
            <a:r>
              <a:rPr lang="en-US" dirty="0"/>
              <a:t>Maximum number of dynamic items to show within this level of navigation</a:t>
            </a:r>
          </a:p>
        </p:txBody>
      </p:sp>
    </p:spTree>
    <p:extLst>
      <p:ext uri="{BB962C8B-B14F-4D97-AF65-F5344CB8AC3E}">
        <p14:creationId xmlns:p14="http://schemas.microsoft.com/office/powerpoint/2010/main" val="27201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ribbon was introduced in Office 2007 and is a convenient way to display many menu items in a small amount of screen space. The ribbon in SharePoint Online is similar to the UI in products like Microsoft Word 2013. The ribbon is a toolbar that appears across the top of each page (otherwise known as the page header). It displays many of the most commonly-used tools, controls, and commands used in SharePoint.</a:t>
            </a:r>
          </a:p>
          <a:p>
            <a:endParaRPr lang="en-US" dirty="0"/>
          </a:p>
          <a:p>
            <a:r>
              <a:rPr lang="en-US" dirty="0"/>
              <a:t>The SharePoint ribbon is used to edit contents of a SharePoint page and can be accessed by clicking on the Page tab. You can also switch back to the standard header easily by clicking on the Browse tab. The number and types of controls that appear in the ribbon vary according to the context and type of page you are viewing. It also depends on the level of control your administrator has granted to users and the permission level you have been assigned to.</a:t>
            </a:r>
          </a:p>
        </p:txBody>
      </p:sp>
    </p:spTree>
    <p:extLst>
      <p:ext uri="{BB962C8B-B14F-4D97-AF65-F5344CB8AC3E}">
        <p14:creationId xmlns:p14="http://schemas.microsoft.com/office/powerpoint/2010/main" val="296044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165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1044781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4958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Cloud App Model in SharePoint Online enables you to add and use apps on SharePoint Online and on-premise sites. Apps are mini applications that extend what you can do with SharePoint Online such as perform tasks or solve user needs. You can add apps to your site to customize it with specific functionality or to display information. You can browse for SharePoint apps in the Office Store on Office.com, but you can only get the apps from the SharePoint Store. The SharePoint Store is essentially a version of the Office Store accessible only from a SharePoint Online site. You can customize your site using third-party apps, custom apps, or a combination of both.</a:t>
            </a:r>
          </a:p>
          <a:p>
            <a:endParaRPr lang="en-US" dirty="0"/>
          </a:p>
          <a:p>
            <a:r>
              <a:rPr lang="en-US" b="1" dirty="0"/>
              <a:t>Third-party apps</a:t>
            </a:r>
          </a:p>
          <a:p>
            <a:r>
              <a:rPr lang="en-US" dirty="0"/>
              <a:t>Site users (with Site Owner permissions or greater) can browse and acquire third-party apps from the SharePoint Store. Admins can also buy licenses for specific apps for all users in an organization.</a:t>
            </a:r>
          </a:p>
          <a:p>
            <a:endParaRPr lang="en-US" dirty="0"/>
          </a:p>
          <a:p>
            <a:r>
              <a:rPr lang="en-US" b="1" dirty="0"/>
              <a:t>Custom apps</a:t>
            </a:r>
          </a:p>
          <a:p>
            <a:r>
              <a:rPr lang="en-US" dirty="0"/>
              <a:t>Your organization can also develop its own apps for SharePoint Online or on-premise and make them available to users through the App Catalog site. You can use any language (such as HTML, JavaScript, PHP, or .NET) and your favorite web development tools to create apps for SharePoint.</a:t>
            </a:r>
          </a:p>
        </p:txBody>
      </p:sp>
    </p:spTree>
    <p:extLst>
      <p:ext uri="{BB962C8B-B14F-4D97-AF65-F5344CB8AC3E}">
        <p14:creationId xmlns:p14="http://schemas.microsoft.com/office/powerpoint/2010/main" val="1138614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236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138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Get Connected</a:t>
            </a:r>
          </a:p>
          <a:p>
            <a:r>
              <a:rPr lang="en-US" dirty="0"/>
              <a:t>SharePoint Online provides ways to help connect people inside the organization to help people work better together. Use newsfeeds to share content, connect with people, and stay up to date with what’s going on within your organization</a:t>
            </a:r>
          </a:p>
          <a:p>
            <a:endParaRPr lang="en-US" dirty="0"/>
          </a:p>
          <a:p>
            <a:r>
              <a:rPr lang="en-US" b="1" dirty="0"/>
              <a:t>Share Knowledge</a:t>
            </a:r>
          </a:p>
          <a:p>
            <a:r>
              <a:rPr lang="en-US" dirty="0"/>
              <a:t>Use SharePoint to take the effort out of making knowledge and people discoverable. Share ideas, discover answers to questions, and keep track of what colleagues are working on by using the new social features throughout SharePoint.</a:t>
            </a:r>
          </a:p>
          <a:p>
            <a:endParaRPr lang="en-US" dirty="0"/>
          </a:p>
          <a:p>
            <a:r>
              <a:rPr lang="en-US" b="1" dirty="0"/>
              <a:t>Work Together</a:t>
            </a:r>
          </a:p>
          <a:p>
            <a:r>
              <a:rPr lang="en-US" dirty="0"/>
              <a:t>Use SharePoint Online to provide your team with a single place to get work done and sync together to help keep everyone on the same page. For example, use a team site to track meeting notes, schedules, bring together team’s emails and documents in once place. Quickly loop in colleagues to work together on content—even at the same time—while everyone’s changes to a document are automatically tracked.</a:t>
            </a:r>
          </a:p>
        </p:txBody>
      </p:sp>
    </p:spTree>
    <p:extLst>
      <p:ext uri="{BB962C8B-B14F-4D97-AF65-F5344CB8AC3E}">
        <p14:creationId xmlns:p14="http://schemas.microsoft.com/office/powerpoint/2010/main" val="3409346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Social isn’t just about a features, it’s about the ability help users stay up-to-date with information they care about within the organization. It also helps people get to know each other and share information that is important. </a:t>
            </a:r>
          </a:p>
          <a:p>
            <a:endParaRPr lang="en-US" dirty="0"/>
          </a:p>
          <a:p>
            <a:r>
              <a:rPr lang="en-US" b="1" dirty="0"/>
              <a:t>Microblogging</a:t>
            </a:r>
            <a:endParaRPr lang="en-US" dirty="0"/>
          </a:p>
          <a:p>
            <a:r>
              <a:rPr lang="en-US" dirty="0"/>
              <a:t>SharePoint has finally gone social with it’s new microblogging features. A microblog is abbreviated content which according to Microsoft “allows users to quickly broadcast information to a location while enabling other users to create  public dialog by responding to comments. Important information and news can be shared quickly among peers while keeping conversations in context.“ In essence, a microblog is something that is too long to be a tweet but too short to be a traditional blog. It allows users to post items of interest in a newsfeed and participate in conversations.</a:t>
            </a:r>
          </a:p>
          <a:p>
            <a:endParaRPr lang="en-US" dirty="0"/>
          </a:p>
          <a:p>
            <a:r>
              <a:rPr lang="en-US" b="1" dirty="0"/>
              <a:t>Newsfeeds</a:t>
            </a:r>
          </a:p>
          <a:p>
            <a:r>
              <a:rPr lang="en-US" dirty="0"/>
              <a:t>The heart of the social experience in SharePoint Online is the newsfeed which is a place to post information and reply to other posts. Newsfeeds displays a summary of all your social interactions from your microblogs and community conversations, to the sites, content, and people you follow.</a:t>
            </a:r>
          </a:p>
        </p:txBody>
      </p:sp>
    </p:spTree>
    <p:extLst>
      <p:ext uri="{BB962C8B-B14F-4D97-AF65-F5344CB8AC3E}">
        <p14:creationId xmlns:p14="http://schemas.microsoft.com/office/powerpoint/2010/main" val="2159250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Communities</a:t>
            </a:r>
          </a:p>
          <a:p>
            <a:r>
              <a:rPr lang="en-US" dirty="0"/>
              <a:t>SharePoint Online introduces a new features called Community Sites. A Community Site, which is a new site template, provides a forum experience that enables community members to contribute information and to ask for help from others.</a:t>
            </a:r>
          </a:p>
          <a:p>
            <a:endParaRPr lang="en-US" dirty="0"/>
          </a:p>
          <a:p>
            <a:r>
              <a:rPr lang="en-US" b="1" dirty="0"/>
              <a:t>Discussions</a:t>
            </a:r>
          </a:p>
          <a:p>
            <a:r>
              <a:rPr lang="en-US" dirty="0"/>
              <a:t>One of the features that was lacking in previous versions of SharePoint was the discussion boards. Now in SharePoint Online, the discussion boards experience has greatly improved with a modern UI experience.</a:t>
            </a:r>
          </a:p>
          <a:p>
            <a:endParaRPr lang="en-US" dirty="0"/>
          </a:p>
          <a:p>
            <a:r>
              <a:rPr lang="en-US" b="1" dirty="0"/>
              <a:t>Blogs</a:t>
            </a:r>
          </a:p>
          <a:p>
            <a:r>
              <a:rPr lang="en-US" dirty="0"/>
              <a:t>Blogs in SharePoint Online, can enable an organization to quickly share information among employees, partners, or customers. Use SharePoint Online to create a full-featured blog site that includes necessary components to enhance collaboration and share knowledge. It is common to use blog sites for publishing corporate news and company updates. Posts can be categorized, users with contribute permissions can comment on the blogs posts, and posts can be moderated.</a:t>
            </a:r>
          </a:p>
        </p:txBody>
      </p:sp>
    </p:spTree>
    <p:extLst>
      <p:ext uri="{BB962C8B-B14F-4D97-AF65-F5344CB8AC3E}">
        <p14:creationId xmlns:p14="http://schemas.microsoft.com/office/powerpoint/2010/main" val="332387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We’ve shown you how users EXPECT that social should follow them where they work with consistent Connected Experiences – but what does this mean for IT?  It’s not a question of IF organizations will become more social, but a matter of WHEN.  This means that IT has to figure out:</a:t>
            </a:r>
          </a:p>
          <a:p>
            <a:endParaRPr lang="en-US" dirty="0"/>
          </a:p>
          <a:p>
            <a:r>
              <a:rPr lang="en-US" dirty="0"/>
              <a:t>This means that IT has to figure out how to </a:t>
            </a:r>
          </a:p>
          <a:p>
            <a:r>
              <a:rPr lang="en-US" dirty="0"/>
              <a:t>-manage the environment, and all the users; </a:t>
            </a:r>
          </a:p>
          <a:p>
            <a:r>
              <a:rPr lang="en-US" dirty="0"/>
              <a:t>-how to ensure that information is being shared securely to the right people without jeopardizing propriety information;</a:t>
            </a:r>
          </a:p>
          <a:p>
            <a:r>
              <a:rPr lang="en-US" dirty="0"/>
              <a:t>-how to ensure that corporate governance – how to handle eDiscovery of information contained within social.</a:t>
            </a:r>
          </a:p>
          <a:p>
            <a:r>
              <a:rPr lang="en-US" dirty="0"/>
              <a:t>-how to extend and develop to bring new solutions that continue to add business value.</a:t>
            </a:r>
          </a:p>
          <a:p>
            <a:endParaRPr lang="en-US" dirty="0"/>
          </a:p>
          <a:p>
            <a:r>
              <a:rPr lang="en-US" dirty="0"/>
              <a:t>Office and SharePoint are the place where social across a company meets, and already offers many platform capabilities that IT departments will be looking for including:</a:t>
            </a:r>
          </a:p>
          <a:p>
            <a:r>
              <a:rPr lang="en-US" dirty="0"/>
              <a:t>-Securing information – not just securing ACCESS to downloading information, but having the ability to control that actual information itself and avoiding compliance issues before they arise.</a:t>
            </a:r>
          </a:p>
          <a:p>
            <a:r>
              <a:rPr lang="en-US" dirty="0"/>
              <a:t>-Managing identities</a:t>
            </a:r>
          </a:p>
          <a:p>
            <a:r>
              <a:rPr lang="en-US" dirty="0"/>
              <a:t>SharePoint’s user profile allows organizations to take many identities from Active Directory to HR systems and bring them together in one place.  This means social applications can go to one place, and get the information they need.</a:t>
            </a:r>
          </a:p>
          <a:p>
            <a:r>
              <a:rPr lang="en-US" dirty="0"/>
              <a:t>-Integrating business applications </a:t>
            </a:r>
          </a:p>
          <a:p>
            <a:r>
              <a:rPr lang="en-US" dirty="0"/>
              <a:t>Most organizations have many different systems that offer(or will offer) social experiences, how do you make it so that users don’t have to check several newsfeeds to get the information they need?  SharePoint offers the ability to make existing LOB applications more social and to bring the social capabilities of applications directly into the newsfeed. </a:t>
            </a:r>
          </a:p>
          <a:p>
            <a:endParaRPr lang="en-US" dirty="0"/>
          </a:p>
          <a:p>
            <a:endParaRPr lang="en-US" dirty="0"/>
          </a:p>
        </p:txBody>
      </p:sp>
    </p:spTree>
    <p:extLst>
      <p:ext uri="{BB962C8B-B14F-4D97-AF65-F5344CB8AC3E}">
        <p14:creationId xmlns:p14="http://schemas.microsoft.com/office/powerpoint/2010/main" val="448375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Mobile Views</a:t>
            </a:r>
          </a:p>
          <a:p>
            <a:r>
              <a:rPr lang="en-US" dirty="0"/>
              <a:t>SharePoint Online offers new, optimized view experiences for mobile platforms. With the introduction of a new contemporary view, users experience an more enriched optimized view that renders in HTML 5.</a:t>
            </a:r>
          </a:p>
          <a:p>
            <a:endParaRPr lang="en-US" dirty="0"/>
          </a:p>
          <a:p>
            <a:r>
              <a:rPr lang="en-US" b="1" dirty="0"/>
              <a:t>Automatic Mobile Browser Redirection</a:t>
            </a:r>
          </a:p>
          <a:p>
            <a:r>
              <a:rPr lang="en-US" dirty="0"/>
              <a:t>In order for a site to use the optimized mobile browser experience, a new featured named Mobile Browser View must be activated on the site. When activated, if a mobile device accesses the site, the feature checks to see if the mobile browser supports HTML5. If it’s supported the contemporary view is rendered otherwise the classic view is rendered.</a:t>
            </a:r>
          </a:p>
          <a:p>
            <a:endParaRPr lang="en-US" dirty="0"/>
          </a:p>
          <a:p>
            <a:r>
              <a:rPr lang="en-US" b="1" dirty="0"/>
              <a:t>Device Channels</a:t>
            </a:r>
          </a:p>
          <a:p>
            <a:r>
              <a:rPr lang="en-US" dirty="0"/>
              <a:t>Another new mobile support feature introduced in SharePoint Online is called Device Channels. With device channels, a single publishing site can be rendered in multiple ways by using different designs which target difference devices based on the user agent string.</a:t>
            </a:r>
          </a:p>
          <a:p>
            <a:endParaRPr lang="en-US" b="1" dirty="0"/>
          </a:p>
          <a:p>
            <a:r>
              <a:rPr lang="en-US" b="1" dirty="0"/>
              <a:t>Office Mobile Web Apps</a:t>
            </a:r>
          </a:p>
          <a:p>
            <a:r>
              <a:rPr lang="en-US" dirty="0"/>
              <a:t>Office Mobile Web Apps enables users to open documents in the mobile browsers using Word, Excel, and PowerPoint Mobile Viewers.</a:t>
            </a:r>
          </a:p>
          <a:p>
            <a:endParaRPr lang="en-US" b="1" dirty="0"/>
          </a:p>
          <a:p>
            <a:r>
              <a:rPr lang="en-US" b="1" dirty="0"/>
              <a:t>Push Notifications</a:t>
            </a:r>
          </a:p>
          <a:p>
            <a:r>
              <a:rPr lang="en-US" dirty="0"/>
              <a:t>SharePoint Online supports push notifications on mobile devices from SharePoint sites.</a:t>
            </a:r>
          </a:p>
        </p:txBody>
      </p:sp>
    </p:spTree>
    <p:extLst>
      <p:ext uri="{BB962C8B-B14F-4D97-AF65-F5344CB8AC3E}">
        <p14:creationId xmlns:p14="http://schemas.microsoft.com/office/powerpoint/2010/main" val="4246466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Design</a:t>
            </a:r>
          </a:p>
          <a:p>
            <a:r>
              <a:rPr lang="en-US" dirty="0"/>
              <a:t>Designing eye-catching sites in previous versions of SharePoint required a certain level of skills and knowledge of SharePoint Designer. Today designers can build dynamic sites using design tools they are familiar with (such as Dreamweaver or Expression Blend). </a:t>
            </a:r>
          </a:p>
          <a:p>
            <a:endParaRPr lang="en-US" dirty="0"/>
          </a:p>
          <a:p>
            <a:r>
              <a:rPr lang="en-US" b="1" dirty="0"/>
              <a:t>Publish</a:t>
            </a:r>
          </a:p>
          <a:p>
            <a:r>
              <a:rPr lang="en-US" dirty="0"/>
              <a:t>With the new search driven publishing model, organizations can break down content into silos while making it easier to re-use content across devices and multilingual sites. Cross-site publishing enables you to reuse content stored in one publishing site collection across one or more site collections. With simple taxonomy based navigation controls non-technical users can create targeted user experiences that drive action without having to write a single line of code.</a:t>
            </a:r>
          </a:p>
          <a:p>
            <a:endParaRPr lang="en-US" dirty="0"/>
          </a:p>
          <a:p>
            <a:r>
              <a:rPr lang="en-US" b="1" dirty="0"/>
              <a:t>Engage</a:t>
            </a:r>
          </a:p>
          <a:p>
            <a:r>
              <a:rPr lang="en-US" dirty="0"/>
              <a:t>Search in SharePoint Online is like Bing for any information within your company. SharePoint Online introduces a new dimension to adaptive personalized experiences. Get personalized results based on your intent and past behavior.</a:t>
            </a:r>
          </a:p>
        </p:txBody>
      </p:sp>
    </p:spTree>
    <p:extLst>
      <p:ext uri="{BB962C8B-B14F-4D97-AF65-F5344CB8AC3E}">
        <p14:creationId xmlns:p14="http://schemas.microsoft.com/office/powerpoint/2010/main" val="1399245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Started with SharePoint Online</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a:t>
            </a:r>
          </a:p>
        </p:txBody>
      </p:sp>
      <p:sp>
        <p:nvSpPr>
          <p:cNvPr id="3" name="Text Placeholder 2"/>
          <p:cNvSpPr>
            <a:spLocks noGrp="1"/>
          </p:cNvSpPr>
          <p:nvPr>
            <p:ph idx="1"/>
          </p:nvPr>
        </p:nvSpPr>
        <p:spPr/>
        <p:txBody>
          <a:bodyPr>
            <a:normAutofit/>
          </a:bodyPr>
          <a:lstStyle/>
          <a:p>
            <a:r>
              <a:rPr lang="en-US" dirty="0"/>
              <a:t>Use feeds to stay on top of relevant content and collaborate with coworkers</a:t>
            </a:r>
          </a:p>
          <a:p>
            <a:r>
              <a:rPr lang="en-US" dirty="0"/>
              <a:t>Microblogging</a:t>
            </a:r>
          </a:p>
          <a:p>
            <a:pPr lvl="1"/>
            <a:r>
              <a:rPr lang="en-US" dirty="0"/>
              <a:t>Share content, links, and media</a:t>
            </a:r>
          </a:p>
          <a:p>
            <a:pPr lvl="1"/>
            <a:r>
              <a:rPr lang="en-US" dirty="0"/>
              <a:t>Follow people, sites, content, and conversations</a:t>
            </a:r>
          </a:p>
          <a:p>
            <a:r>
              <a:rPr lang="en-US" dirty="0"/>
              <a:t>Newsfeeds</a:t>
            </a:r>
          </a:p>
          <a:p>
            <a:pPr lvl="1"/>
            <a:r>
              <a:rPr lang="en-US" dirty="0"/>
              <a:t>Provides view into recent activity related to content, links, media, and people</a:t>
            </a:r>
          </a:p>
        </p:txBody>
      </p:sp>
    </p:spTree>
    <p:extLst>
      <p:ext uri="{BB962C8B-B14F-4D97-AF65-F5344CB8AC3E}">
        <p14:creationId xmlns:p14="http://schemas.microsoft.com/office/powerpoint/2010/main" val="390092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Social</a:t>
            </a:r>
            <a:endParaRPr lang="en-US" dirty="0"/>
          </a:p>
        </p:txBody>
      </p:sp>
      <p:sp>
        <p:nvSpPr>
          <p:cNvPr id="3" name="Text Placeholder 2"/>
          <p:cNvSpPr>
            <a:spLocks noGrp="1"/>
          </p:cNvSpPr>
          <p:nvPr>
            <p:ph idx="1"/>
          </p:nvPr>
        </p:nvSpPr>
        <p:spPr/>
        <p:txBody>
          <a:bodyPr>
            <a:normAutofit lnSpcReduction="10000"/>
          </a:bodyPr>
          <a:lstStyle/>
          <a:p>
            <a:r>
              <a:rPr lang="en-US" dirty="0"/>
              <a:t>Communities</a:t>
            </a:r>
          </a:p>
          <a:p>
            <a:pPr lvl="1"/>
            <a:r>
              <a:rPr lang="en-US" dirty="0"/>
              <a:t>Community sites with self-service </a:t>
            </a:r>
            <a:br>
              <a:rPr lang="en-US" dirty="0"/>
            </a:br>
            <a:r>
              <a:rPr lang="en-US" dirty="0"/>
              <a:t>administration and moderation</a:t>
            </a:r>
          </a:p>
          <a:p>
            <a:pPr lvl="1"/>
            <a:r>
              <a:rPr lang="en-US" dirty="0"/>
              <a:t>Modern community features such </a:t>
            </a:r>
            <a:br>
              <a:rPr lang="en-US" dirty="0"/>
            </a:br>
            <a:r>
              <a:rPr lang="en-US" dirty="0"/>
              <a:t>as achievements and reputation</a:t>
            </a:r>
          </a:p>
          <a:p>
            <a:r>
              <a:rPr lang="en-US" dirty="0"/>
              <a:t>Discussions</a:t>
            </a:r>
          </a:p>
          <a:p>
            <a:pPr lvl="1"/>
            <a:r>
              <a:rPr lang="en-US" dirty="0"/>
              <a:t>Modern discussion boards</a:t>
            </a:r>
          </a:p>
          <a:p>
            <a:pPr lvl="1"/>
            <a:r>
              <a:rPr lang="en-US" dirty="0"/>
              <a:t>Engage in discussions with </a:t>
            </a:r>
            <a:br>
              <a:rPr lang="en-US" dirty="0"/>
            </a:br>
            <a:r>
              <a:rPr lang="en-US" dirty="0"/>
              <a:t>experts and find answers</a:t>
            </a:r>
          </a:p>
          <a:p>
            <a:r>
              <a:rPr lang="en-US" dirty="0"/>
              <a:t>Blogs</a:t>
            </a:r>
          </a:p>
          <a:p>
            <a:pPr lvl="1"/>
            <a:r>
              <a:rPr lang="en-US" dirty="0"/>
              <a:t>Client application integration</a:t>
            </a:r>
          </a:p>
          <a:p>
            <a:pPr lvl="1"/>
            <a:r>
              <a:rPr lang="en-US" dirty="0"/>
              <a:t>Categories, comments, moderation</a:t>
            </a:r>
          </a:p>
        </p:txBody>
      </p:sp>
      <p:pic>
        <p:nvPicPr>
          <p:cNvPr id="6" name="Picture 5"/>
          <p:cNvPicPr>
            <a:picLocks noChangeAspect="1"/>
          </p:cNvPicPr>
          <p:nvPr/>
        </p:nvPicPr>
        <p:blipFill>
          <a:blip r:embed="rId3"/>
          <a:stretch>
            <a:fillRect/>
          </a:stretch>
        </p:blipFill>
        <p:spPr>
          <a:xfrm>
            <a:off x="5029200" y="3869868"/>
            <a:ext cx="3048000" cy="1613648"/>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a:stretch>
            <a:fillRect/>
          </a:stretch>
        </p:blipFill>
        <p:spPr>
          <a:xfrm>
            <a:off x="5791200" y="2530932"/>
            <a:ext cx="3123701" cy="1507668"/>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976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Platform</a:t>
            </a:r>
          </a:p>
        </p:txBody>
      </p:sp>
      <p:grpSp>
        <p:nvGrpSpPr>
          <p:cNvPr id="82" name="Group 81"/>
          <p:cNvGrpSpPr/>
          <p:nvPr/>
        </p:nvGrpSpPr>
        <p:grpSpPr>
          <a:xfrm>
            <a:off x="609600" y="1524000"/>
            <a:ext cx="8001000" cy="4513659"/>
            <a:chOff x="609600" y="1524000"/>
            <a:chExt cx="8001000" cy="4513659"/>
          </a:xfrm>
        </p:grpSpPr>
        <p:grpSp>
          <p:nvGrpSpPr>
            <p:cNvPr id="32" name="Group 31"/>
            <p:cNvGrpSpPr/>
            <p:nvPr/>
          </p:nvGrpSpPr>
          <p:grpSpPr>
            <a:xfrm>
              <a:off x="609600" y="1524000"/>
              <a:ext cx="8001000" cy="4513659"/>
              <a:chOff x="2055812" y="1600200"/>
              <a:chExt cx="8001000" cy="4513659"/>
            </a:xfrm>
          </p:grpSpPr>
          <p:grpSp>
            <p:nvGrpSpPr>
              <p:cNvPr id="33" name="Group 32"/>
              <p:cNvGrpSpPr/>
              <p:nvPr/>
            </p:nvGrpSpPr>
            <p:grpSpPr>
              <a:xfrm>
                <a:off x="7542212" y="1600200"/>
                <a:ext cx="2514600" cy="4205883"/>
                <a:chOff x="7542212" y="1600200"/>
                <a:chExt cx="2514600" cy="4205883"/>
              </a:xfrm>
            </p:grpSpPr>
            <p:sp>
              <p:nvSpPr>
                <p:cNvPr id="43" name="Rectangle 42"/>
                <p:cNvSpPr/>
                <p:nvPr/>
              </p:nvSpPr>
              <p:spPr bwMode="auto">
                <a:xfrm>
                  <a:off x="7542212" y="1600200"/>
                  <a:ext cx="2514600" cy="23622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Integrate Business Apps</a:t>
                  </a:r>
                </a:p>
              </p:txBody>
            </p:sp>
            <p:sp>
              <p:nvSpPr>
                <p:cNvPr id="44" name="TextBox 43"/>
                <p:cNvSpPr txBox="1"/>
                <p:nvPr/>
              </p:nvSpPr>
              <p:spPr>
                <a:xfrm>
                  <a:off x="7542212" y="4267200"/>
                  <a:ext cx="2514600" cy="1538883"/>
                </a:xfrm>
                <a:prstGeom prst="rect">
                  <a:avLst/>
                </a:prstGeom>
                <a:noFill/>
              </p:spPr>
              <p:txBody>
                <a:bodyPr wrap="square" lIns="0" tIns="0" rIns="0" bIns="0" rtlCol="0">
                  <a:spAutoFit/>
                </a:bodyPr>
                <a:lstStyle/>
                <a:p>
                  <a:pPr marL="115888"/>
                  <a:r>
                    <a:rPr lang="en-US" sz="2000" spc="-100" dirty="0">
                      <a:cs typeface="Segoe Pro Light"/>
                    </a:rPr>
                    <a:t>Build new social apps and bring important information from your LOB applications directly into newsfeed</a:t>
                  </a:r>
                </a:p>
              </p:txBody>
            </p:sp>
          </p:grpSp>
          <p:grpSp>
            <p:nvGrpSpPr>
              <p:cNvPr id="34" name="Group 33"/>
              <p:cNvGrpSpPr/>
              <p:nvPr/>
            </p:nvGrpSpPr>
            <p:grpSpPr>
              <a:xfrm>
                <a:off x="4799012" y="1600200"/>
                <a:ext cx="2628900" cy="4513659"/>
                <a:chOff x="4799012" y="1600200"/>
                <a:chExt cx="2628900" cy="4513659"/>
              </a:xfrm>
            </p:grpSpPr>
            <p:sp>
              <p:nvSpPr>
                <p:cNvPr id="40" name="Rectangle 39"/>
                <p:cNvSpPr/>
                <p:nvPr/>
              </p:nvSpPr>
              <p:spPr bwMode="auto">
                <a:xfrm>
                  <a:off x="4799012" y="1600200"/>
                  <a:ext cx="2514600" cy="23622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Manage Identities</a:t>
                  </a:r>
                </a:p>
              </p:txBody>
            </p:sp>
            <p:sp>
              <p:nvSpPr>
                <p:cNvPr id="41" name="TextBox 40"/>
                <p:cNvSpPr txBox="1"/>
                <p:nvPr/>
              </p:nvSpPr>
              <p:spPr>
                <a:xfrm>
                  <a:off x="4825999" y="4267200"/>
                  <a:ext cx="2601913" cy="1846659"/>
                </a:xfrm>
                <a:prstGeom prst="rect">
                  <a:avLst/>
                </a:prstGeom>
                <a:noFill/>
              </p:spPr>
              <p:txBody>
                <a:bodyPr wrap="square" lIns="0" tIns="0" rIns="0" bIns="0" rtlCol="0">
                  <a:spAutoFit/>
                </a:bodyPr>
                <a:lstStyle/>
                <a:p>
                  <a:pPr marL="115888"/>
                  <a:r>
                    <a:rPr lang="en-US" sz="2000" spc="-100" dirty="0">
                      <a:cs typeface="Segoe Pro Light"/>
                    </a:rPr>
                    <a:t>Provide single view of the people in organization and bring together identity-based information from many sources</a:t>
                  </a:r>
                </a:p>
              </p:txBody>
            </p:sp>
          </p:grpSp>
          <p:grpSp>
            <p:nvGrpSpPr>
              <p:cNvPr id="36" name="Group 35"/>
              <p:cNvGrpSpPr/>
              <p:nvPr/>
            </p:nvGrpSpPr>
            <p:grpSpPr>
              <a:xfrm>
                <a:off x="2055812" y="1600200"/>
                <a:ext cx="2514600" cy="4513659"/>
                <a:chOff x="2055812" y="1600200"/>
                <a:chExt cx="2514600" cy="4513659"/>
              </a:xfrm>
            </p:grpSpPr>
            <p:sp>
              <p:nvSpPr>
                <p:cNvPr id="38" name="Rectangle 37"/>
                <p:cNvSpPr/>
                <p:nvPr/>
              </p:nvSpPr>
              <p:spPr bwMode="auto">
                <a:xfrm>
                  <a:off x="2055812" y="1600200"/>
                  <a:ext cx="2514600" cy="23622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Secure Information</a:t>
                  </a:r>
                </a:p>
              </p:txBody>
            </p:sp>
            <p:sp>
              <p:nvSpPr>
                <p:cNvPr id="39" name="Rectangle 38"/>
                <p:cNvSpPr/>
                <p:nvPr/>
              </p:nvSpPr>
              <p:spPr>
                <a:xfrm>
                  <a:off x="2055813" y="4267200"/>
                  <a:ext cx="2514599" cy="1846659"/>
                </a:xfrm>
                <a:prstGeom prst="rect">
                  <a:avLst/>
                </a:prstGeom>
              </p:spPr>
              <p:txBody>
                <a:bodyPr wrap="square" lIns="0" tIns="0" rIns="0" bIns="0">
                  <a:spAutoFit/>
                </a:bodyPr>
                <a:lstStyle/>
                <a:p>
                  <a:pPr marL="115888"/>
                  <a:r>
                    <a:rPr lang="en-US" sz="2000" spc="-120" dirty="0">
                      <a:cs typeface="Segoe Pro Light"/>
                    </a:rPr>
                    <a:t>Ensure information communicated via internal social networks is secure and compliant with centralized IT policies</a:t>
                  </a:r>
                </a:p>
              </p:txBody>
            </p:sp>
          </p:grpSp>
        </p:grpSp>
        <p:pic>
          <p:nvPicPr>
            <p:cNvPr id="47" name="Picture 15" descr="paper-lock"/>
            <p:cNvPicPr>
              <a:picLocks noChangeAspect="1" noChangeArrowheads="1"/>
            </p:cNvPicPr>
            <p:nvPr/>
          </p:nvPicPr>
          <p:blipFill>
            <a:blip r:embed="rId3"/>
            <a:srcRect/>
            <a:stretch>
              <a:fillRect/>
            </a:stretch>
          </p:blipFill>
          <p:spPr bwMode="auto">
            <a:xfrm>
              <a:off x="1371956" y="1865371"/>
              <a:ext cx="1061863" cy="1203943"/>
            </a:xfrm>
            <a:prstGeom prst="rect">
              <a:avLst/>
            </a:prstGeom>
            <a:noFill/>
            <a:ln w="9525">
              <a:noFill/>
              <a:miter lim="800000"/>
              <a:headEnd/>
              <a:tailEnd/>
            </a:ln>
          </p:spPr>
        </p:pic>
        <p:grpSp>
          <p:nvGrpSpPr>
            <p:cNvPr id="80" name="Group 79"/>
            <p:cNvGrpSpPr/>
            <p:nvPr/>
          </p:nvGrpSpPr>
          <p:grpSpPr>
            <a:xfrm>
              <a:off x="3730319" y="1718063"/>
              <a:ext cx="1759562" cy="1288614"/>
              <a:chOff x="-549769" y="1066061"/>
              <a:chExt cx="1759562" cy="1288614"/>
            </a:xfrm>
          </p:grpSpPr>
          <p:pic>
            <p:nvPicPr>
              <p:cNvPr id="69" name="Picture 36" descr="C:\Users\sakuu\Documents\Ballmer WPC\AI\work.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49769" y="1066061"/>
                <a:ext cx="806930" cy="1288614"/>
              </a:xfrm>
              <a:prstGeom prst="rect">
                <a:avLst/>
              </a:prstGeom>
              <a:noFill/>
              <a:extLst>
                <a:ext uri="{909E8E84-426E-40DD-AFC4-6F175D3DCCD1}">
                  <a14:hiddenFill xmlns:a14="http://schemas.microsoft.com/office/drawing/2010/main">
                    <a:solidFill>
                      <a:srgbClr val="FFFFFF"/>
                    </a:solidFill>
                  </a14:hiddenFill>
                </a:ext>
              </a:extLst>
            </p:spPr>
          </p:pic>
          <p:sp>
            <p:nvSpPr>
              <p:cNvPr id="70" name="Freeform 36"/>
              <p:cNvSpPr>
                <a:spLocks/>
              </p:cNvSpPr>
              <p:nvPr/>
            </p:nvSpPr>
            <p:spPr bwMode="black">
              <a:xfrm>
                <a:off x="330232" y="1840759"/>
                <a:ext cx="194108" cy="491931"/>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1" name="Oval 38"/>
              <p:cNvSpPr>
                <a:spLocks noChangeArrowheads="1"/>
              </p:cNvSpPr>
              <p:nvPr/>
            </p:nvSpPr>
            <p:spPr bwMode="black">
              <a:xfrm>
                <a:off x="391221" y="1728926"/>
                <a:ext cx="86792" cy="998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2" name="Freeform 39"/>
              <p:cNvSpPr>
                <a:spLocks/>
              </p:cNvSpPr>
              <p:nvPr/>
            </p:nvSpPr>
            <p:spPr bwMode="black">
              <a:xfrm>
                <a:off x="421128" y="1861395"/>
                <a:ext cx="184726" cy="186388"/>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3" name="Freeform 36"/>
              <p:cNvSpPr>
                <a:spLocks/>
              </p:cNvSpPr>
              <p:nvPr/>
            </p:nvSpPr>
            <p:spPr bwMode="black">
              <a:xfrm>
                <a:off x="625124" y="1828195"/>
                <a:ext cx="194108" cy="491931"/>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4" name="Oval 38"/>
              <p:cNvSpPr>
                <a:spLocks noChangeArrowheads="1"/>
              </p:cNvSpPr>
              <p:nvPr/>
            </p:nvSpPr>
            <p:spPr bwMode="black">
              <a:xfrm>
                <a:off x="686113" y="1716362"/>
                <a:ext cx="86792" cy="998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5" name="Freeform 39"/>
              <p:cNvSpPr>
                <a:spLocks/>
              </p:cNvSpPr>
              <p:nvPr/>
            </p:nvSpPr>
            <p:spPr bwMode="black">
              <a:xfrm>
                <a:off x="716020" y="1848831"/>
                <a:ext cx="184726" cy="186388"/>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6" name="Freeform 36"/>
              <p:cNvSpPr>
                <a:spLocks/>
              </p:cNvSpPr>
              <p:nvPr/>
            </p:nvSpPr>
            <p:spPr bwMode="black">
              <a:xfrm>
                <a:off x="934171" y="1827323"/>
                <a:ext cx="194108" cy="491931"/>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7" name="Oval 38"/>
              <p:cNvSpPr>
                <a:spLocks noChangeArrowheads="1"/>
              </p:cNvSpPr>
              <p:nvPr/>
            </p:nvSpPr>
            <p:spPr bwMode="black">
              <a:xfrm>
                <a:off x="995160" y="1715490"/>
                <a:ext cx="86792" cy="998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sp>
            <p:nvSpPr>
              <p:cNvPr id="78" name="Freeform 39"/>
              <p:cNvSpPr>
                <a:spLocks/>
              </p:cNvSpPr>
              <p:nvPr/>
            </p:nvSpPr>
            <p:spPr bwMode="black">
              <a:xfrm>
                <a:off x="1025067" y="1847959"/>
                <a:ext cx="184726" cy="186388"/>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600">
                  <a:solidFill>
                    <a:srgbClr val="000000"/>
                  </a:solidFill>
                </a:endParaRPr>
              </a:p>
            </p:txBody>
          </p:sp>
        </p:grpSp>
        <p:pic>
          <p:nvPicPr>
            <p:cNvPr id="79" name="Picture 3" descr="W:\Open Engagements\Productivity\MS-Unified Communications\#1601 BizProd MOD Team Core Content Work\New Iconography\Words\Build_060512.png"/>
            <p:cNvPicPr>
              <a:picLocks noChangeAspect="1" noChangeArrowheads="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6624449" y="1626028"/>
              <a:ext cx="1472684" cy="147268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6580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Mobile</a:t>
            </a:r>
            <a:endParaRPr lang="en-US" dirty="0"/>
          </a:p>
        </p:txBody>
      </p:sp>
      <p:sp>
        <p:nvSpPr>
          <p:cNvPr id="3" name="Content Placeholder 2"/>
          <p:cNvSpPr>
            <a:spLocks noGrp="1"/>
          </p:cNvSpPr>
          <p:nvPr>
            <p:ph idx="1"/>
          </p:nvPr>
        </p:nvSpPr>
        <p:spPr/>
        <p:txBody>
          <a:bodyPr/>
          <a:lstStyle/>
          <a:p>
            <a:r>
              <a:rPr lang="en-US" dirty="0"/>
              <a:t>Mobile Views</a:t>
            </a:r>
          </a:p>
          <a:p>
            <a:pPr lvl="1"/>
            <a:r>
              <a:rPr lang="en-US" dirty="0"/>
              <a:t>Classic and Contemporary views for mobile browsers</a:t>
            </a:r>
          </a:p>
          <a:p>
            <a:r>
              <a:rPr lang="en-US" dirty="0"/>
              <a:t>Automatic Mobile Browser Redirection</a:t>
            </a:r>
          </a:p>
          <a:p>
            <a:r>
              <a:rPr lang="en-US" dirty="0"/>
              <a:t>Device Channels</a:t>
            </a:r>
          </a:p>
          <a:p>
            <a:pPr lvl="1"/>
            <a:r>
              <a:rPr lang="en-US" dirty="0"/>
              <a:t>Target different designs</a:t>
            </a:r>
          </a:p>
          <a:p>
            <a:r>
              <a:rPr lang="en-US" dirty="0"/>
              <a:t>Office Mobile Web Apps</a:t>
            </a:r>
          </a:p>
          <a:p>
            <a:pPr lvl="1"/>
            <a:r>
              <a:rPr lang="en-US" dirty="0"/>
              <a:t>Excel</a:t>
            </a:r>
          </a:p>
          <a:p>
            <a:pPr lvl="1"/>
            <a:r>
              <a:rPr lang="en-US" dirty="0"/>
              <a:t>PowerPoint</a:t>
            </a:r>
          </a:p>
          <a:p>
            <a:pPr lvl="1"/>
            <a:r>
              <a:rPr lang="en-US" dirty="0"/>
              <a:t>Word</a:t>
            </a:r>
          </a:p>
          <a:p>
            <a:r>
              <a:rPr lang="en-US" dirty="0"/>
              <a:t>Push notifications</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200400"/>
            <a:ext cx="3659033" cy="3098855"/>
          </a:xfrm>
          <a:prstGeom prst="rect">
            <a:avLst/>
          </a:prstGeom>
        </p:spPr>
      </p:pic>
    </p:spTree>
    <p:extLst>
      <p:ext uri="{BB962C8B-B14F-4D97-AF65-F5344CB8AC3E}">
        <p14:creationId xmlns:p14="http://schemas.microsoft.com/office/powerpoint/2010/main" val="163800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Sites</a:t>
            </a:r>
          </a:p>
        </p:txBody>
      </p:sp>
      <p:grpSp>
        <p:nvGrpSpPr>
          <p:cNvPr id="45" name="Group 44"/>
          <p:cNvGrpSpPr/>
          <p:nvPr/>
        </p:nvGrpSpPr>
        <p:grpSpPr>
          <a:xfrm>
            <a:off x="609600" y="1828800"/>
            <a:ext cx="8001000" cy="3593306"/>
            <a:chOff x="609600" y="1524000"/>
            <a:chExt cx="8001000" cy="3593306"/>
          </a:xfrm>
        </p:grpSpPr>
        <p:grpSp>
          <p:nvGrpSpPr>
            <p:cNvPr id="13" name="Group 12"/>
            <p:cNvGrpSpPr/>
            <p:nvPr/>
          </p:nvGrpSpPr>
          <p:grpSpPr>
            <a:xfrm>
              <a:off x="609600" y="1524000"/>
              <a:ext cx="8001000" cy="3593306"/>
              <a:chOff x="2055812" y="1600200"/>
              <a:chExt cx="8001000" cy="3593306"/>
            </a:xfrm>
          </p:grpSpPr>
          <p:grpSp>
            <p:nvGrpSpPr>
              <p:cNvPr id="27" name="Group 26"/>
              <p:cNvGrpSpPr/>
              <p:nvPr/>
            </p:nvGrpSpPr>
            <p:grpSpPr>
              <a:xfrm>
                <a:off x="7542212" y="1600200"/>
                <a:ext cx="2514600" cy="3593306"/>
                <a:chOff x="7542212" y="1600200"/>
                <a:chExt cx="2514600" cy="3593306"/>
              </a:xfrm>
            </p:grpSpPr>
            <p:sp>
              <p:nvSpPr>
                <p:cNvPr id="34" name="Rectangle 33"/>
                <p:cNvSpPr/>
                <p:nvPr/>
              </p:nvSpPr>
              <p:spPr bwMode="auto">
                <a:xfrm>
                  <a:off x="7542212" y="1600200"/>
                  <a:ext cx="2514600" cy="20574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Engage</a:t>
                  </a:r>
                </a:p>
              </p:txBody>
            </p:sp>
            <p:sp>
              <p:nvSpPr>
                <p:cNvPr id="35" name="TextBox 34"/>
                <p:cNvSpPr txBox="1"/>
                <p:nvPr/>
              </p:nvSpPr>
              <p:spPr>
                <a:xfrm>
                  <a:off x="7542212" y="3962400"/>
                  <a:ext cx="2514600" cy="1231106"/>
                </a:xfrm>
                <a:prstGeom prst="rect">
                  <a:avLst/>
                </a:prstGeom>
                <a:noFill/>
              </p:spPr>
              <p:txBody>
                <a:bodyPr wrap="square" lIns="0" tIns="0" rIns="0" bIns="0" rtlCol="0">
                  <a:spAutoFit/>
                </a:bodyPr>
                <a:lstStyle/>
                <a:p>
                  <a:pPr marL="115888"/>
                  <a:r>
                    <a:rPr lang="en-US" sz="2000" spc="-100" dirty="0">
                      <a:cs typeface="Segoe Pro Light"/>
                    </a:rPr>
                    <a:t>Surface the right content to the right user with adaptive experiences</a:t>
                  </a:r>
                </a:p>
              </p:txBody>
            </p:sp>
          </p:grpSp>
          <p:grpSp>
            <p:nvGrpSpPr>
              <p:cNvPr id="28" name="Group 27"/>
              <p:cNvGrpSpPr/>
              <p:nvPr/>
            </p:nvGrpSpPr>
            <p:grpSpPr>
              <a:xfrm>
                <a:off x="4799012" y="1600200"/>
                <a:ext cx="2628900" cy="3285530"/>
                <a:chOff x="4799012" y="1600200"/>
                <a:chExt cx="2628900" cy="3285530"/>
              </a:xfrm>
            </p:grpSpPr>
            <p:sp>
              <p:nvSpPr>
                <p:cNvPr id="32" name="Rectangle 31"/>
                <p:cNvSpPr/>
                <p:nvPr/>
              </p:nvSpPr>
              <p:spPr bwMode="auto">
                <a:xfrm>
                  <a:off x="4799012" y="1600200"/>
                  <a:ext cx="2514600" cy="20574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Publish</a:t>
                  </a:r>
                </a:p>
              </p:txBody>
            </p:sp>
            <p:sp>
              <p:nvSpPr>
                <p:cNvPr id="33" name="TextBox 32"/>
                <p:cNvSpPr txBox="1"/>
                <p:nvPr/>
              </p:nvSpPr>
              <p:spPr>
                <a:xfrm>
                  <a:off x="4825999" y="3962400"/>
                  <a:ext cx="2601913" cy="923330"/>
                </a:xfrm>
                <a:prstGeom prst="rect">
                  <a:avLst/>
                </a:prstGeom>
                <a:noFill/>
              </p:spPr>
              <p:txBody>
                <a:bodyPr wrap="square" lIns="0" tIns="0" rIns="0" bIns="0" rtlCol="0">
                  <a:spAutoFit/>
                </a:bodyPr>
                <a:lstStyle/>
                <a:p>
                  <a:pPr marL="115888"/>
                  <a:r>
                    <a:rPr lang="en-US" sz="2000" spc="-100" dirty="0">
                      <a:cs typeface="Segoe Pro Light"/>
                    </a:rPr>
                    <a:t>Create, reuse and consume content for any device and language</a:t>
                  </a:r>
                </a:p>
              </p:txBody>
            </p:sp>
          </p:grpSp>
          <p:grpSp>
            <p:nvGrpSpPr>
              <p:cNvPr id="29" name="Group 28"/>
              <p:cNvGrpSpPr/>
              <p:nvPr/>
            </p:nvGrpSpPr>
            <p:grpSpPr>
              <a:xfrm>
                <a:off x="2055812" y="1600200"/>
                <a:ext cx="2514600" cy="3593306"/>
                <a:chOff x="2055812" y="1600200"/>
                <a:chExt cx="2514600" cy="3593306"/>
              </a:xfrm>
            </p:grpSpPr>
            <p:sp>
              <p:nvSpPr>
                <p:cNvPr id="30" name="Rectangle 29"/>
                <p:cNvSpPr/>
                <p:nvPr/>
              </p:nvSpPr>
              <p:spPr bwMode="auto">
                <a:xfrm>
                  <a:off x="2055812" y="1600200"/>
                  <a:ext cx="2514600" cy="20574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Design</a:t>
                  </a:r>
                </a:p>
              </p:txBody>
            </p:sp>
            <p:sp>
              <p:nvSpPr>
                <p:cNvPr id="31" name="Rectangle 30"/>
                <p:cNvSpPr/>
                <p:nvPr/>
              </p:nvSpPr>
              <p:spPr>
                <a:xfrm>
                  <a:off x="2055813" y="3962400"/>
                  <a:ext cx="2514599" cy="1231106"/>
                </a:xfrm>
                <a:prstGeom prst="rect">
                  <a:avLst/>
                </a:prstGeom>
              </p:spPr>
              <p:txBody>
                <a:bodyPr wrap="square" lIns="0" tIns="0" rIns="0" bIns="0">
                  <a:spAutoFit/>
                </a:bodyPr>
                <a:lstStyle/>
                <a:p>
                  <a:pPr marL="115888"/>
                  <a:r>
                    <a:rPr lang="en-US" sz="2000" spc="-120" dirty="0">
                      <a:cs typeface="Segoe Pro Light"/>
                    </a:rPr>
                    <a:t>Use familiar tools to design rich and beautiful sites that represent your brand</a:t>
                  </a:r>
                </a:p>
              </p:txBody>
            </p:sp>
          </p:grpSp>
        </p:grpSp>
        <p:grpSp>
          <p:nvGrpSpPr>
            <p:cNvPr id="44" name="Group 43"/>
            <p:cNvGrpSpPr/>
            <p:nvPr/>
          </p:nvGrpSpPr>
          <p:grpSpPr>
            <a:xfrm>
              <a:off x="1115091" y="1524000"/>
              <a:ext cx="6636017" cy="1673223"/>
              <a:chOff x="1115091" y="1524000"/>
              <a:chExt cx="6636017" cy="1673223"/>
            </a:xfrm>
          </p:grpSpPr>
          <p:pic>
            <p:nvPicPr>
              <p:cNvPr id="37" name="Picture 36" descr="\\MAGNUM\Projects\Microsoft\Cloud Power FY12\Design\ICONS_PNG\IIS-MULTI-TENANCY.png"/>
              <p:cNvPicPr>
                <a:picLocks noChangeAspect="1" noChangeArrowheads="1"/>
              </p:cNvPicPr>
              <p:nvPr/>
            </p:nvPicPr>
            <p:blipFill>
              <a:blip r:embed="rId3" cstate="print">
                <a:biLevel thresh="25000"/>
              </a:blip>
              <a:stretch>
                <a:fillRect/>
              </a:stretch>
            </p:blipFill>
            <p:spPr bwMode="auto">
              <a:xfrm>
                <a:off x="3733800" y="1524000"/>
                <a:ext cx="1673223" cy="1673223"/>
              </a:xfrm>
              <a:prstGeom prst="rect">
                <a:avLst/>
              </a:prstGeom>
              <a:noFill/>
              <a:ln>
                <a:noFill/>
              </a:ln>
            </p:spPr>
          </p:pic>
          <p:pic>
            <p:nvPicPr>
              <p:cNvPr id="38" name="Picture 2" descr="\\MAGNUM\Projects\Microsoft\Cloud Power FY12\Design\ICONS_PNG\Devices.png"/>
              <p:cNvPicPr>
                <a:picLocks noChangeAspect="1" noChangeArrowheads="1"/>
              </p:cNvPicPr>
              <p:nvPr/>
            </p:nvPicPr>
            <p:blipFill>
              <a:blip r:embed="rId4" cstate="print">
                <a:biLevel thresh="25000"/>
              </a:blip>
              <a:srcRect/>
              <a:stretch>
                <a:fillRect/>
              </a:stretch>
            </p:blipFill>
            <p:spPr bwMode="auto">
              <a:xfrm>
                <a:off x="1115091" y="1648490"/>
                <a:ext cx="1424241" cy="1424241"/>
              </a:xfrm>
              <a:prstGeom prst="rect">
                <a:avLst/>
              </a:prstGeom>
              <a:noFill/>
            </p:spPr>
          </p:pic>
          <p:grpSp>
            <p:nvGrpSpPr>
              <p:cNvPr id="39" name="Group 38"/>
              <p:cNvGrpSpPr/>
              <p:nvPr/>
            </p:nvGrpSpPr>
            <p:grpSpPr bwMode="black">
              <a:xfrm>
                <a:off x="7027783" y="1752916"/>
                <a:ext cx="723325" cy="1215392"/>
                <a:chOff x="3360738" y="989012"/>
                <a:chExt cx="746125" cy="1439864"/>
              </a:xfrm>
            </p:grpSpPr>
            <p:sp>
              <p:nvSpPr>
                <p:cNvPr id="4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spTree>
    <p:extLst>
      <p:ext uri="{BB962C8B-B14F-4D97-AF65-F5344CB8AC3E}">
        <p14:creationId xmlns:p14="http://schemas.microsoft.com/office/powerpoint/2010/main" val="310523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t>Support tools and workflows designers use</a:t>
            </a:r>
          </a:p>
          <a:p>
            <a:pPr lvl="1"/>
            <a:r>
              <a:rPr lang="en-US" dirty="0"/>
              <a:t>SharePoint knowledge needed has been minimized</a:t>
            </a:r>
          </a:p>
          <a:p>
            <a:pPr lvl="0"/>
            <a:r>
              <a:rPr lang="en-US" dirty="0"/>
              <a:t>Variations &amp; Content Translation</a:t>
            </a:r>
          </a:p>
          <a:p>
            <a:pPr lvl="0"/>
            <a:r>
              <a:rPr lang="en-US" dirty="0"/>
              <a:t>Search Engine Optimization</a:t>
            </a:r>
          </a:p>
          <a:p>
            <a:pPr lvl="0"/>
            <a:r>
              <a:rPr lang="en-US" dirty="0"/>
              <a:t>Cross Site Publishing</a:t>
            </a:r>
          </a:p>
          <a:p>
            <a:pPr lvl="0"/>
            <a:r>
              <a:rPr lang="en-US" dirty="0"/>
              <a:t>Video &amp; Embedding</a:t>
            </a:r>
          </a:p>
          <a:p>
            <a:pPr lvl="0"/>
            <a:r>
              <a:rPr lang="fi-FI" dirty="0"/>
              <a:t>Image renditions</a:t>
            </a:r>
            <a:endParaRPr lang="en-US" dirty="0"/>
          </a:p>
          <a:p>
            <a:pPr lvl="0"/>
            <a:r>
              <a:rPr lang="fi-FI" dirty="0"/>
              <a:t>Metadata Navigation</a:t>
            </a:r>
          </a:p>
          <a:p>
            <a:r>
              <a:rPr lang="fi-FI" dirty="0"/>
              <a:t>Clean Urls</a:t>
            </a:r>
          </a:p>
        </p:txBody>
      </p:sp>
      <p:sp>
        <p:nvSpPr>
          <p:cNvPr id="2" name="Title 1"/>
          <p:cNvSpPr>
            <a:spLocks noGrp="1"/>
          </p:cNvSpPr>
          <p:nvPr>
            <p:ph type="title"/>
          </p:nvPr>
        </p:nvSpPr>
        <p:spPr/>
        <p:txBody>
          <a:bodyPr/>
          <a:lstStyle/>
          <a:p>
            <a:r>
              <a:rPr lang="en-US"/>
              <a:t>Web Content Management</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048000"/>
            <a:ext cx="3448531" cy="2257740"/>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4800600"/>
            <a:ext cx="1440305" cy="15850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895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a:t>
            </a:r>
          </a:p>
        </p:txBody>
      </p:sp>
      <p:grpSp>
        <p:nvGrpSpPr>
          <p:cNvPr id="31" name="Group 30"/>
          <p:cNvGrpSpPr/>
          <p:nvPr/>
        </p:nvGrpSpPr>
        <p:grpSpPr>
          <a:xfrm>
            <a:off x="609600" y="1676400"/>
            <a:ext cx="8001000" cy="3821906"/>
            <a:chOff x="176229" y="1033163"/>
            <a:chExt cx="8001000" cy="3821906"/>
          </a:xfrm>
        </p:grpSpPr>
        <p:grpSp>
          <p:nvGrpSpPr>
            <p:cNvPr id="14" name="Group 13"/>
            <p:cNvGrpSpPr/>
            <p:nvPr/>
          </p:nvGrpSpPr>
          <p:grpSpPr>
            <a:xfrm>
              <a:off x="176229" y="1261763"/>
              <a:ext cx="8001000" cy="3593306"/>
              <a:chOff x="2055812" y="1600200"/>
              <a:chExt cx="8001000" cy="3593306"/>
            </a:xfrm>
          </p:grpSpPr>
          <p:grpSp>
            <p:nvGrpSpPr>
              <p:cNvPr id="15" name="Group 14"/>
              <p:cNvGrpSpPr/>
              <p:nvPr/>
            </p:nvGrpSpPr>
            <p:grpSpPr>
              <a:xfrm>
                <a:off x="7542212" y="1600200"/>
                <a:ext cx="2514600" cy="3285530"/>
                <a:chOff x="7542212" y="1600200"/>
                <a:chExt cx="2514600" cy="3285530"/>
              </a:xfrm>
            </p:grpSpPr>
            <p:sp>
              <p:nvSpPr>
                <p:cNvPr id="25" name="Rectangle 24"/>
                <p:cNvSpPr/>
                <p:nvPr/>
              </p:nvSpPr>
              <p:spPr bwMode="auto">
                <a:xfrm>
                  <a:off x="75422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Extend</a:t>
                  </a:r>
                </a:p>
              </p:txBody>
            </p:sp>
            <p:sp>
              <p:nvSpPr>
                <p:cNvPr id="26" name="TextBox 25"/>
                <p:cNvSpPr txBox="1"/>
                <p:nvPr/>
              </p:nvSpPr>
              <p:spPr>
                <a:xfrm>
                  <a:off x="7542212" y="3962400"/>
                  <a:ext cx="2514600" cy="923330"/>
                </a:xfrm>
                <a:prstGeom prst="rect">
                  <a:avLst/>
                </a:prstGeom>
                <a:noFill/>
              </p:spPr>
              <p:txBody>
                <a:bodyPr wrap="square" lIns="0" tIns="0" rIns="0" bIns="0" rtlCol="0">
                  <a:spAutoFit/>
                </a:bodyPr>
                <a:lstStyle/>
                <a:p>
                  <a:pPr marL="115888"/>
                  <a:r>
                    <a:rPr lang="en-US" sz="2000" spc="-100" dirty="0">
                      <a:cs typeface="Segoe Pro Light"/>
                    </a:rPr>
                    <a:t>Build smarter applications that can scale for any need</a:t>
                  </a:r>
                </a:p>
              </p:txBody>
            </p:sp>
          </p:grpSp>
          <p:grpSp>
            <p:nvGrpSpPr>
              <p:cNvPr id="16" name="Group 15"/>
              <p:cNvGrpSpPr/>
              <p:nvPr/>
            </p:nvGrpSpPr>
            <p:grpSpPr>
              <a:xfrm>
                <a:off x="4799012" y="1600200"/>
                <a:ext cx="2628900" cy="3593306"/>
                <a:chOff x="4799012" y="1600200"/>
                <a:chExt cx="2628900" cy="3593306"/>
              </a:xfrm>
            </p:grpSpPr>
            <p:sp>
              <p:nvSpPr>
                <p:cNvPr id="22" name="Rectangle 21"/>
                <p:cNvSpPr/>
                <p:nvPr/>
              </p:nvSpPr>
              <p:spPr bwMode="auto">
                <a:xfrm>
                  <a:off x="47990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Answer</a:t>
                  </a:r>
                </a:p>
              </p:txBody>
            </p:sp>
            <p:sp>
              <p:nvSpPr>
                <p:cNvPr id="23" name="TextBox 22"/>
                <p:cNvSpPr txBox="1"/>
                <p:nvPr/>
              </p:nvSpPr>
              <p:spPr>
                <a:xfrm>
                  <a:off x="4825999" y="3962400"/>
                  <a:ext cx="2601913" cy="1231106"/>
                </a:xfrm>
                <a:prstGeom prst="rect">
                  <a:avLst/>
                </a:prstGeom>
                <a:noFill/>
              </p:spPr>
              <p:txBody>
                <a:bodyPr wrap="square" lIns="0" tIns="0" rIns="0" bIns="0" rtlCol="0">
                  <a:spAutoFit/>
                </a:bodyPr>
                <a:lstStyle/>
                <a:p>
                  <a:pPr marL="115888"/>
                  <a:r>
                    <a:rPr lang="en-US" sz="2000" spc="-100" dirty="0">
                      <a:cs typeface="Segoe Pro Light"/>
                    </a:rPr>
                    <a:t>Get answers and take action with an experience that’s always a step ahead</a:t>
                  </a:r>
                </a:p>
              </p:txBody>
            </p:sp>
          </p:grpSp>
          <p:grpSp>
            <p:nvGrpSpPr>
              <p:cNvPr id="18" name="Group 17"/>
              <p:cNvGrpSpPr/>
              <p:nvPr/>
            </p:nvGrpSpPr>
            <p:grpSpPr>
              <a:xfrm>
                <a:off x="2055812" y="1600200"/>
                <a:ext cx="2514600" cy="3285530"/>
                <a:chOff x="2055812" y="1600200"/>
                <a:chExt cx="2514600" cy="3285530"/>
              </a:xfrm>
            </p:grpSpPr>
            <p:sp>
              <p:nvSpPr>
                <p:cNvPr id="20" name="Rectangle 19"/>
                <p:cNvSpPr/>
                <p:nvPr/>
              </p:nvSpPr>
              <p:spPr bwMode="auto">
                <a:xfrm>
                  <a:off x="20558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Get Find</a:t>
                  </a:r>
                </a:p>
              </p:txBody>
            </p:sp>
            <p:sp>
              <p:nvSpPr>
                <p:cNvPr id="21" name="Rectangle 20"/>
                <p:cNvSpPr/>
                <p:nvPr/>
              </p:nvSpPr>
              <p:spPr>
                <a:xfrm>
                  <a:off x="2055813" y="3962400"/>
                  <a:ext cx="2514599" cy="923330"/>
                </a:xfrm>
                <a:prstGeom prst="rect">
                  <a:avLst/>
                </a:prstGeom>
              </p:spPr>
              <p:txBody>
                <a:bodyPr wrap="square" lIns="0" tIns="0" rIns="0" bIns="0">
                  <a:spAutoFit/>
                </a:bodyPr>
                <a:lstStyle/>
                <a:p>
                  <a:pPr marL="115888"/>
                  <a:r>
                    <a:rPr lang="en-US" sz="2000" spc="-120" dirty="0">
                      <a:cs typeface="Segoe Pro Light"/>
                    </a:rPr>
                    <a:t>Find what you’re looking for with intelligent results tailored to you</a:t>
                  </a:r>
                </a:p>
              </p:txBody>
            </p:sp>
          </p:grpSp>
        </p:grpSp>
        <p:pic>
          <p:nvPicPr>
            <p:cNvPr id="28"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94369" y="1033163"/>
              <a:ext cx="2227383" cy="22273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306" y="1501440"/>
              <a:ext cx="804846" cy="129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Freeform 15"/>
            <p:cNvSpPr>
              <a:spLocks noEditPoints="1"/>
            </p:cNvSpPr>
            <p:nvPr/>
          </p:nvSpPr>
          <p:spPr bwMode="black">
            <a:xfrm>
              <a:off x="6443646" y="1660904"/>
              <a:ext cx="952565" cy="97190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5928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Search</a:t>
            </a:r>
            <a:endParaRPr lang="en-US" dirty="0"/>
          </a:p>
        </p:txBody>
      </p:sp>
      <p:sp>
        <p:nvSpPr>
          <p:cNvPr id="4" name="Content Placeholder 3"/>
          <p:cNvSpPr>
            <a:spLocks noGrp="1"/>
          </p:cNvSpPr>
          <p:nvPr>
            <p:ph idx="1"/>
          </p:nvPr>
        </p:nvSpPr>
        <p:spPr/>
        <p:txBody>
          <a:bodyPr/>
          <a:lstStyle/>
          <a:p>
            <a:r>
              <a:rPr lang="fi-FI" dirty="0"/>
              <a:t>New Search architecture with </a:t>
            </a:r>
            <a:br>
              <a:rPr lang="fi-FI" dirty="0"/>
            </a:br>
            <a:r>
              <a:rPr lang="fi-FI" dirty="0"/>
              <a:t>one unified search</a:t>
            </a:r>
            <a:endParaRPr lang="en-US" dirty="0"/>
          </a:p>
          <a:p>
            <a:r>
              <a:rPr lang="en-US" dirty="0"/>
              <a:t>Personalized search results </a:t>
            </a:r>
            <a:br>
              <a:rPr lang="en-US" dirty="0"/>
            </a:br>
            <a:r>
              <a:rPr lang="en-US" dirty="0"/>
              <a:t>based on search history</a:t>
            </a:r>
          </a:p>
          <a:p>
            <a:r>
              <a:rPr lang="en-US" dirty="0"/>
              <a:t>Rich contextual previews </a:t>
            </a:r>
            <a:br>
              <a:rPr lang="en-US" dirty="0"/>
            </a:br>
            <a:r>
              <a:rPr lang="en-US" dirty="0"/>
              <a:t>with meaningful actions</a:t>
            </a:r>
          </a:p>
          <a:p>
            <a:r>
              <a:rPr lang="en-US" dirty="0"/>
              <a:t>Intelligent and customized </a:t>
            </a:r>
            <a:br>
              <a:rPr lang="en-US" dirty="0"/>
            </a:br>
            <a:r>
              <a:rPr lang="en-US" dirty="0"/>
              <a:t>search results experience</a:t>
            </a:r>
          </a:p>
          <a:p>
            <a:pPr lvl="1"/>
            <a:r>
              <a:rPr lang="en-US" dirty="0"/>
              <a:t>Search latest documents as soon as they are added with Continuous Crawl</a:t>
            </a:r>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9543" y="1271537"/>
            <a:ext cx="3337525" cy="2881363"/>
          </a:xfrm>
          <a:prstGeom prst="rect">
            <a:avLst/>
          </a:prstGeom>
          <a:noFill/>
          <a:ln w="9525">
            <a:solidFill>
              <a:schemeClr val="bg1">
                <a:lumMod val="95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3596307"/>
            <a:ext cx="2090506" cy="1465712"/>
          </a:xfrm>
          <a:prstGeom prst="rect">
            <a:avLst/>
          </a:prstGeom>
          <a:noFill/>
          <a:ln w="9525">
            <a:solidFill>
              <a:schemeClr val="bg1">
                <a:lumMod val="95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76703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Intelligence</a:t>
            </a:r>
            <a:endParaRPr lang="en-US" dirty="0"/>
          </a:p>
        </p:txBody>
      </p:sp>
      <p:grpSp>
        <p:nvGrpSpPr>
          <p:cNvPr id="16" name="Group 15"/>
          <p:cNvGrpSpPr/>
          <p:nvPr/>
        </p:nvGrpSpPr>
        <p:grpSpPr>
          <a:xfrm>
            <a:off x="609600" y="1676400"/>
            <a:ext cx="8001000" cy="4129683"/>
            <a:chOff x="176229" y="1033163"/>
            <a:chExt cx="8001000" cy="4129683"/>
          </a:xfrm>
        </p:grpSpPr>
        <p:grpSp>
          <p:nvGrpSpPr>
            <p:cNvPr id="17" name="Group 16"/>
            <p:cNvGrpSpPr/>
            <p:nvPr/>
          </p:nvGrpSpPr>
          <p:grpSpPr>
            <a:xfrm>
              <a:off x="176229" y="1261763"/>
              <a:ext cx="8001000" cy="3901083"/>
              <a:chOff x="2055812" y="1600200"/>
              <a:chExt cx="8001000" cy="3901083"/>
            </a:xfrm>
          </p:grpSpPr>
          <p:grpSp>
            <p:nvGrpSpPr>
              <p:cNvPr id="21" name="Group 20"/>
              <p:cNvGrpSpPr/>
              <p:nvPr/>
            </p:nvGrpSpPr>
            <p:grpSpPr>
              <a:xfrm>
                <a:off x="7542212" y="1600200"/>
                <a:ext cx="2514600" cy="3593306"/>
                <a:chOff x="7542212" y="1600200"/>
                <a:chExt cx="2514600" cy="3593306"/>
              </a:xfrm>
            </p:grpSpPr>
            <p:sp>
              <p:nvSpPr>
                <p:cNvPr id="28" name="Rectangle 27"/>
                <p:cNvSpPr/>
                <p:nvPr/>
              </p:nvSpPr>
              <p:spPr bwMode="auto">
                <a:xfrm>
                  <a:off x="75422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Control</a:t>
                  </a:r>
                </a:p>
              </p:txBody>
            </p:sp>
            <p:sp>
              <p:nvSpPr>
                <p:cNvPr id="29" name="TextBox 28"/>
                <p:cNvSpPr txBox="1"/>
                <p:nvPr/>
              </p:nvSpPr>
              <p:spPr>
                <a:xfrm>
                  <a:off x="7542212" y="3962400"/>
                  <a:ext cx="2514600" cy="1231106"/>
                </a:xfrm>
                <a:prstGeom prst="rect">
                  <a:avLst/>
                </a:prstGeom>
                <a:noFill/>
              </p:spPr>
              <p:txBody>
                <a:bodyPr wrap="square" lIns="0" tIns="0" rIns="0" bIns="0" rtlCol="0">
                  <a:spAutoFit/>
                </a:bodyPr>
                <a:lstStyle/>
                <a:p>
                  <a:pPr marL="115888"/>
                  <a:r>
                    <a:rPr lang="en-US" sz="2000" spc="-100" dirty="0">
                      <a:cs typeface="Segoe Pro Light"/>
                    </a:rPr>
                    <a:t>Manage self-service BI with control and compliance for end user created assets</a:t>
                  </a:r>
                </a:p>
              </p:txBody>
            </p:sp>
          </p:grpSp>
          <p:grpSp>
            <p:nvGrpSpPr>
              <p:cNvPr id="22" name="Group 21"/>
              <p:cNvGrpSpPr/>
              <p:nvPr/>
            </p:nvGrpSpPr>
            <p:grpSpPr>
              <a:xfrm>
                <a:off x="4799012" y="1600200"/>
                <a:ext cx="2628900" cy="3901083"/>
                <a:chOff x="4799012" y="1600200"/>
                <a:chExt cx="2628900" cy="3901083"/>
              </a:xfrm>
            </p:grpSpPr>
            <p:sp>
              <p:nvSpPr>
                <p:cNvPr id="26" name="Rectangle 25"/>
                <p:cNvSpPr/>
                <p:nvPr/>
              </p:nvSpPr>
              <p:spPr bwMode="auto">
                <a:xfrm>
                  <a:off x="47990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Visualize</a:t>
                  </a:r>
                </a:p>
              </p:txBody>
            </p:sp>
            <p:sp>
              <p:nvSpPr>
                <p:cNvPr id="27" name="TextBox 26"/>
                <p:cNvSpPr txBox="1"/>
                <p:nvPr/>
              </p:nvSpPr>
              <p:spPr>
                <a:xfrm>
                  <a:off x="4825999" y="3962400"/>
                  <a:ext cx="2601913" cy="1538883"/>
                </a:xfrm>
                <a:prstGeom prst="rect">
                  <a:avLst/>
                </a:prstGeom>
                <a:noFill/>
              </p:spPr>
              <p:txBody>
                <a:bodyPr wrap="square" lIns="0" tIns="0" rIns="0" bIns="0" rtlCol="0">
                  <a:spAutoFit/>
                </a:bodyPr>
                <a:lstStyle/>
                <a:p>
                  <a:pPr marL="115888"/>
                  <a:r>
                    <a:rPr lang="en-US" sz="2000" spc="-100" dirty="0">
                      <a:cs typeface="Segoe Pro Light"/>
                    </a:rPr>
                    <a:t>Visually discover and share insights for collaborative decision making across the organization</a:t>
                  </a:r>
                </a:p>
              </p:txBody>
            </p:sp>
          </p:grpSp>
          <p:grpSp>
            <p:nvGrpSpPr>
              <p:cNvPr id="23" name="Group 22"/>
              <p:cNvGrpSpPr/>
              <p:nvPr/>
            </p:nvGrpSpPr>
            <p:grpSpPr>
              <a:xfrm>
                <a:off x="2055812" y="1600200"/>
                <a:ext cx="2514600" cy="3901083"/>
                <a:chOff x="2055812" y="1600200"/>
                <a:chExt cx="2514600" cy="3901083"/>
              </a:xfrm>
            </p:grpSpPr>
            <p:sp>
              <p:nvSpPr>
                <p:cNvPr id="24" name="Rectangle 23"/>
                <p:cNvSpPr/>
                <p:nvPr/>
              </p:nvSpPr>
              <p:spPr bwMode="auto">
                <a:xfrm>
                  <a:off x="2055812" y="1600200"/>
                  <a:ext cx="2514600" cy="2133600"/>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Explore</a:t>
                  </a:r>
                </a:p>
              </p:txBody>
            </p:sp>
            <p:sp>
              <p:nvSpPr>
                <p:cNvPr id="25" name="Rectangle 24"/>
                <p:cNvSpPr/>
                <p:nvPr/>
              </p:nvSpPr>
              <p:spPr>
                <a:xfrm>
                  <a:off x="2055813" y="3962400"/>
                  <a:ext cx="2514599" cy="1538883"/>
                </a:xfrm>
                <a:prstGeom prst="rect">
                  <a:avLst/>
                </a:prstGeom>
              </p:spPr>
              <p:txBody>
                <a:bodyPr wrap="square" lIns="0" tIns="0" rIns="0" bIns="0">
                  <a:spAutoFit/>
                </a:bodyPr>
                <a:lstStyle/>
                <a:p>
                  <a:pPr marL="115888"/>
                  <a:r>
                    <a:rPr lang="en-US" sz="2000" spc="-120" dirty="0">
                      <a:cs typeface="Segoe Pro Light"/>
                    </a:rPr>
                    <a:t>Easily combine data from any source to create fully interactive reports and insights with guided exploration</a:t>
                  </a:r>
                </a:p>
              </p:txBody>
            </p:sp>
          </p:grpSp>
        </p:grpSp>
        <p:pic>
          <p:nvPicPr>
            <p:cNvPr id="18"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4369" y="1033163"/>
              <a:ext cx="2227383" cy="2227383"/>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Picture 4" descr="\\MAGNUM\Projects\Microsoft\Cloud Power FY12\Design\ICONS_PNG\Scalable_Elastic.png"/>
          <p:cNvPicPr>
            <a:picLocks noChangeAspect="1" noChangeArrowheads="1"/>
          </p:cNvPicPr>
          <p:nvPr>
            <p:custDataLst>
              <p:tags r:id="rId1"/>
            </p:custDataLst>
          </p:nvPr>
        </p:nvPicPr>
        <p:blipFill rotWithShape="1">
          <a:blip r:embed="rId5" cstate="print">
            <a:lum bright="100000"/>
          </a:blip>
          <a:srcRect l="8232" t="8547" r="8114" b="8279"/>
          <a:stretch/>
        </p:blipFill>
        <p:spPr bwMode="auto">
          <a:xfrm>
            <a:off x="4021287" y="2137220"/>
            <a:ext cx="1313292" cy="1305741"/>
          </a:xfrm>
          <a:prstGeom prst="rect">
            <a:avLst/>
          </a:prstGeom>
          <a:noFill/>
        </p:spPr>
      </p:pic>
      <p:pic>
        <p:nvPicPr>
          <p:cNvPr id="31" name="Picture 3" descr="C:\Users\hannahr\Dropbox\MOD Servers Metro Icon Library\victor melniciuc\PNGs\Tech_Words\TechWords_06-13-12-Securit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86932" y="1723722"/>
            <a:ext cx="2132735" cy="213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86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Capabilities in Excel &amp; Office 365</a:t>
            </a:r>
          </a:p>
        </p:txBody>
      </p:sp>
      <p:sp>
        <p:nvSpPr>
          <p:cNvPr id="4" name="Rounded Rectangle 3"/>
          <p:cNvSpPr/>
          <p:nvPr/>
        </p:nvSpPr>
        <p:spPr>
          <a:xfrm>
            <a:off x="563651" y="2741969"/>
            <a:ext cx="2468880" cy="1643565"/>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marL="285750" indent="-285750">
              <a:buFont typeface="Arial" panose="020B0604020202020204" pitchFamily="34" charset="0"/>
              <a:buChar char="•"/>
            </a:pPr>
            <a:r>
              <a:rPr lang="en-US" dirty="0"/>
              <a:t>Get, sort, and organize data</a:t>
            </a:r>
          </a:p>
          <a:p>
            <a:pPr marL="285750" indent="-285750">
              <a:buFont typeface="Arial" panose="020B0604020202020204" pitchFamily="34" charset="0"/>
              <a:buChar char="•"/>
            </a:pPr>
            <a:r>
              <a:rPr lang="en-US" dirty="0"/>
              <a:t>Create powerful visualizations</a:t>
            </a:r>
          </a:p>
        </p:txBody>
      </p:sp>
      <p:sp>
        <p:nvSpPr>
          <p:cNvPr id="7" name="Rounded Rectangle 6"/>
          <p:cNvSpPr/>
          <p:nvPr/>
        </p:nvSpPr>
        <p:spPr>
          <a:xfrm>
            <a:off x="3382769" y="2741969"/>
            <a:ext cx="2468880" cy="164356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dirty="0"/>
              <a:t>Share workbooks</a:t>
            </a:r>
          </a:p>
          <a:p>
            <a:pPr marL="285750" indent="-285750">
              <a:buFont typeface="Arial" panose="020B0604020202020204" pitchFamily="34" charset="0"/>
              <a:buChar char="•"/>
            </a:pPr>
            <a:r>
              <a:rPr lang="en-US" dirty="0"/>
              <a:t>View and interact with workbooks in a browser</a:t>
            </a:r>
          </a:p>
        </p:txBody>
      </p:sp>
      <p:sp>
        <p:nvSpPr>
          <p:cNvPr id="8" name="Rounded Rectangle 7"/>
          <p:cNvSpPr/>
          <p:nvPr/>
        </p:nvSpPr>
        <p:spPr>
          <a:xfrm>
            <a:off x="6201887" y="2741969"/>
            <a:ext cx="2468880" cy="1643565"/>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marL="285750" indent="-285750">
              <a:buFont typeface="Arial" panose="020B0604020202020204" pitchFamily="34" charset="0"/>
              <a:buChar char="•"/>
            </a:pPr>
            <a:r>
              <a:rPr lang="en-US" dirty="0"/>
              <a:t>Get, sort, and organize data</a:t>
            </a:r>
          </a:p>
          <a:p>
            <a:pPr marL="285750" indent="-285750">
              <a:buFont typeface="Arial" panose="020B0604020202020204" pitchFamily="34" charset="0"/>
              <a:buChar char="•"/>
            </a:pPr>
            <a:r>
              <a:rPr lang="en-US" dirty="0"/>
              <a:t>Create powerful visualizations</a:t>
            </a:r>
          </a:p>
        </p:txBody>
      </p:sp>
      <p:sp>
        <p:nvSpPr>
          <p:cNvPr id="9" name="Curved Down Arrow 8"/>
          <p:cNvSpPr/>
          <p:nvPr/>
        </p:nvSpPr>
        <p:spPr>
          <a:xfrm>
            <a:off x="4607684" y="1535097"/>
            <a:ext cx="3164716" cy="1066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Down Arrow 11"/>
          <p:cNvSpPr/>
          <p:nvPr/>
        </p:nvSpPr>
        <p:spPr>
          <a:xfrm flipV="1">
            <a:off x="1682784" y="4516867"/>
            <a:ext cx="3170664" cy="11049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ed Rectangle 9"/>
          <p:cNvSpPr/>
          <p:nvPr/>
        </p:nvSpPr>
        <p:spPr>
          <a:xfrm>
            <a:off x="1037436" y="4156934"/>
            <a:ext cx="1521311"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Excel</a:t>
            </a:r>
          </a:p>
        </p:txBody>
      </p:sp>
      <p:sp>
        <p:nvSpPr>
          <p:cNvPr id="14" name="Rounded Rectangle 13"/>
          <p:cNvSpPr/>
          <p:nvPr/>
        </p:nvSpPr>
        <p:spPr>
          <a:xfrm>
            <a:off x="3856554" y="2498464"/>
            <a:ext cx="1521311"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SharePoint</a:t>
            </a:r>
          </a:p>
        </p:txBody>
      </p:sp>
      <p:sp>
        <p:nvSpPr>
          <p:cNvPr id="16" name="Rounded Rectangle 15"/>
          <p:cNvSpPr/>
          <p:nvPr/>
        </p:nvSpPr>
        <p:spPr>
          <a:xfrm>
            <a:off x="6675672" y="4156934"/>
            <a:ext cx="1521311"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BI</a:t>
            </a:r>
          </a:p>
        </p:txBody>
      </p:sp>
    </p:spTree>
    <p:extLst>
      <p:ext uri="{BB962C8B-B14F-4D97-AF65-F5344CB8AC3E}">
        <p14:creationId xmlns:p14="http://schemas.microsoft.com/office/powerpoint/2010/main" val="407230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Overview of O365 &amp; SharePoint Online</a:t>
            </a:r>
          </a:p>
          <a:p>
            <a:r>
              <a:rPr lang="en-US" dirty="0"/>
              <a:t>Sites and Site Collections</a:t>
            </a:r>
          </a:p>
          <a:p>
            <a:r>
              <a:rPr lang="en-US" dirty="0"/>
              <a:t>Navigating around SharePoint</a:t>
            </a:r>
          </a:p>
          <a:p>
            <a:r>
              <a:rPr lang="en-US" dirty="0"/>
              <a:t>Adding &amp; Managing Content</a:t>
            </a:r>
          </a:p>
          <a:p>
            <a:r>
              <a:rPr lang="en-US" dirty="0"/>
              <a:t>SharePoint Apps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SharePoint Online</a:t>
            </a:r>
          </a:p>
          <a:p>
            <a:pPr>
              <a:buFont typeface="Wingdings" panose="05000000000000000000" pitchFamily="2" charset="2"/>
              <a:buChar char="Ø"/>
            </a:pPr>
            <a:r>
              <a:rPr lang="en-US" dirty="0"/>
              <a:t>Sites and Site Collections</a:t>
            </a:r>
          </a:p>
          <a:p>
            <a:r>
              <a:rPr lang="en-US" dirty="0"/>
              <a:t>Navigating around SharePoint</a:t>
            </a:r>
          </a:p>
          <a:p>
            <a:r>
              <a:rPr lang="en-US" dirty="0"/>
              <a:t>Adding &amp; Managing Content</a:t>
            </a:r>
          </a:p>
          <a:p>
            <a:r>
              <a:rPr lang="en-US" dirty="0"/>
              <a:t>SharePoint Apps</a:t>
            </a:r>
          </a:p>
          <a:p>
            <a:endParaRPr lang="en-US" dirty="0"/>
          </a:p>
          <a:p>
            <a:endParaRPr lang="en-US" dirty="0"/>
          </a:p>
        </p:txBody>
      </p:sp>
    </p:spTree>
    <p:extLst>
      <p:ext uri="{BB962C8B-B14F-4D97-AF65-F5344CB8AC3E}">
        <p14:creationId xmlns:p14="http://schemas.microsoft.com/office/powerpoint/2010/main" val="70752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Sites and Site Collections</a:t>
            </a:r>
          </a:p>
        </p:txBody>
      </p:sp>
      <p:sp>
        <p:nvSpPr>
          <p:cNvPr id="3" name="Content Placeholder 2"/>
          <p:cNvSpPr>
            <a:spLocks noGrp="1"/>
          </p:cNvSpPr>
          <p:nvPr>
            <p:ph idx="1"/>
          </p:nvPr>
        </p:nvSpPr>
        <p:spPr/>
        <p:txBody>
          <a:bodyPr/>
          <a:lstStyle/>
          <a:p>
            <a:r>
              <a:rPr lang="en-US" dirty="0"/>
              <a:t>Site collection</a:t>
            </a:r>
          </a:p>
          <a:p>
            <a:pPr lvl="1"/>
            <a:r>
              <a:rPr lang="en-US" dirty="0"/>
              <a:t>Site to host a collection of sites</a:t>
            </a:r>
          </a:p>
          <a:p>
            <a:pPr lvl="1"/>
            <a:r>
              <a:rPr lang="en-US" dirty="0"/>
              <a:t>Made up of one top-level site and </a:t>
            </a:r>
            <a:br>
              <a:rPr lang="en-US" dirty="0"/>
            </a:br>
            <a:r>
              <a:rPr lang="en-US" dirty="0"/>
              <a:t>all sites below</a:t>
            </a:r>
          </a:p>
          <a:p>
            <a:pPr lvl="1"/>
            <a:r>
              <a:rPr lang="en-US" dirty="0"/>
              <a:t>Every SharePoint site belongs to</a:t>
            </a:r>
            <a:br>
              <a:rPr lang="en-US" dirty="0"/>
            </a:br>
            <a:r>
              <a:rPr lang="en-US" dirty="0"/>
              <a:t>one site collection</a:t>
            </a:r>
          </a:p>
          <a:p>
            <a:r>
              <a:rPr lang="en-US" dirty="0"/>
              <a:t>Sites</a:t>
            </a:r>
          </a:p>
          <a:p>
            <a:pPr lvl="1"/>
            <a:r>
              <a:rPr lang="en-US" dirty="0"/>
              <a:t>Create sites in your site collection to</a:t>
            </a:r>
            <a:br>
              <a:rPr lang="en-US" dirty="0"/>
            </a:br>
            <a:r>
              <a:rPr lang="en-US" dirty="0"/>
              <a:t>partition content</a:t>
            </a:r>
          </a:p>
          <a:p>
            <a:pPr lvl="1"/>
            <a:r>
              <a:rPr lang="en-US" dirty="0"/>
              <a:t>Configure sites for - templates, language, security, navigation, web pages, site layouts, themes, regional settings, search, content types, workflows, apps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256" y="1219200"/>
            <a:ext cx="2638425" cy="4010025"/>
          </a:xfrm>
          <a:prstGeom prst="rect">
            <a:avLst/>
          </a:prstGeom>
        </p:spPr>
      </p:pic>
    </p:spTree>
    <p:extLst>
      <p:ext uri="{BB962C8B-B14F-4D97-AF65-F5344CB8AC3E}">
        <p14:creationId xmlns:p14="http://schemas.microsoft.com/office/powerpoint/2010/main" val="22589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Sites and Site Collections</a:t>
            </a:r>
          </a:p>
        </p:txBody>
      </p:sp>
    </p:spTree>
    <p:extLst>
      <p:ext uri="{BB962C8B-B14F-4D97-AF65-F5344CB8AC3E}">
        <p14:creationId xmlns:p14="http://schemas.microsoft.com/office/powerpoint/2010/main" val="345987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SharePoint Online</a:t>
            </a:r>
          </a:p>
          <a:p>
            <a:pPr>
              <a:buFont typeface="Wingdings" panose="05000000000000000000" pitchFamily="2" charset="2"/>
              <a:buChar char="ü"/>
            </a:pPr>
            <a:r>
              <a:rPr lang="en-US" dirty="0"/>
              <a:t>Sites and Site Collections</a:t>
            </a:r>
          </a:p>
          <a:p>
            <a:pPr>
              <a:buFont typeface="Wingdings" panose="05000000000000000000" pitchFamily="2" charset="2"/>
              <a:buChar char="Ø"/>
            </a:pPr>
            <a:r>
              <a:rPr lang="en-US" dirty="0"/>
              <a:t>Navigating around SharePoint</a:t>
            </a:r>
          </a:p>
          <a:p>
            <a:r>
              <a:rPr lang="en-US" dirty="0"/>
              <a:t>Adding &amp; Managing Content</a:t>
            </a:r>
          </a:p>
          <a:p>
            <a:r>
              <a:rPr lang="en-US" dirty="0"/>
              <a:t>SharePoint Apps</a:t>
            </a:r>
          </a:p>
          <a:p>
            <a:endParaRPr lang="en-US" dirty="0"/>
          </a:p>
          <a:p>
            <a:endParaRPr lang="en-US" dirty="0"/>
          </a:p>
        </p:txBody>
      </p:sp>
    </p:spTree>
    <p:extLst>
      <p:ext uri="{BB962C8B-B14F-4D97-AF65-F5344CB8AC3E}">
        <p14:creationId xmlns:p14="http://schemas.microsoft.com/office/powerpoint/2010/main" val="385898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O365 Navigation</a:t>
            </a:r>
          </a:p>
        </p:txBody>
      </p:sp>
      <p:sp>
        <p:nvSpPr>
          <p:cNvPr id="12" name="Content Placeholder 11"/>
          <p:cNvSpPr>
            <a:spLocks noGrp="1"/>
          </p:cNvSpPr>
          <p:nvPr>
            <p:ph idx="1"/>
          </p:nvPr>
        </p:nvSpPr>
        <p:spPr>
          <a:xfrm>
            <a:off x="381000" y="1447800"/>
            <a:ext cx="8382000" cy="1219200"/>
          </a:xfrm>
        </p:spPr>
        <p:txBody>
          <a:bodyPr/>
          <a:lstStyle/>
          <a:p>
            <a:r>
              <a:rPr lang="en-US" b="1" dirty="0"/>
              <a:t>Suite Bar</a:t>
            </a:r>
          </a:p>
        </p:txBody>
      </p:sp>
      <p:sp>
        <p:nvSpPr>
          <p:cNvPr id="13" name="Content Placeholder 2"/>
          <p:cNvSpPr txBox="1">
            <a:spLocks/>
          </p:cNvSpPr>
          <p:nvPr/>
        </p:nvSpPr>
        <p:spPr>
          <a:xfrm>
            <a:off x="4333463" y="2667000"/>
            <a:ext cx="4525150" cy="3709395"/>
          </a:xfrm>
          <a:prstGeom prst="rect">
            <a:avLst/>
          </a:prstGeom>
        </p:spPr>
        <p:txBody>
          <a:bodyPr vert="horz" lIns="91440" tIns="45720" rIns="91440" bIns="45720" rtlCol="0">
            <a:normAutofit/>
          </a:bodyPr>
          <a:lstStyle>
            <a:lvl1pPr marL="347663" indent="-347663" algn="l" defTabSz="914400" rtl="0" eaLnBrk="1" latinLnBrk="0" hangingPunct="1">
              <a:spcBef>
                <a:spcPts val="600"/>
              </a:spcBef>
              <a:spcAft>
                <a:spcPts val="200"/>
              </a:spcAft>
              <a:buClr>
                <a:schemeClr val="tx2"/>
              </a:buClr>
              <a:buSzPct val="100000"/>
              <a:buFont typeface="Arial" pitchFamily="34" charset="0"/>
              <a:buChar char="•"/>
              <a:defRPr sz="2800" kern="1200">
                <a:solidFill>
                  <a:schemeClr val="tx1"/>
                </a:solidFill>
                <a:latin typeface="+mn-lt"/>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mn-lt"/>
                <a:ea typeface="+mn-ea"/>
                <a:cs typeface="Arial" pitchFamily="34" charset="0"/>
              </a:defRPr>
            </a:lvl2pPr>
            <a:lvl3pPr marL="1022350" indent="-342900" algn="l"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3pPr>
            <a:lvl4pPr marL="968375" indent="-285750" algn="l" defTabSz="914400" rtl="0" eaLnBrk="1" latinLnBrk="0" hangingPunct="1">
              <a:spcBef>
                <a:spcPct val="20000"/>
              </a:spcBef>
              <a:buFont typeface="Arial" pitchFamily="34" charset="0"/>
              <a:buChar char="•"/>
              <a:defRPr sz="1800" b="1" kern="1200">
                <a:solidFill>
                  <a:schemeClr val="accent1">
                    <a:lumMod val="75000"/>
                  </a:schemeClr>
                </a:solidFill>
                <a:latin typeface="Lucida Console" pitchFamily="49" charset="0"/>
                <a:ea typeface="+mn-ea"/>
                <a:cs typeface="+mn-cs"/>
              </a:defRPr>
            </a:lvl4pPr>
            <a:lvl5pPr marL="965200" indent="-285750" algn="l" defTabSz="914400" rtl="0" eaLnBrk="1" latinLnBrk="0" hangingPunct="1">
              <a:spcBef>
                <a:spcPct val="20000"/>
              </a:spcBef>
              <a:buFont typeface="Arial" pitchFamily="34" charset="0"/>
              <a:buChar char="•"/>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App Launcher</a:t>
            </a:r>
          </a:p>
          <a:p>
            <a:pPr lvl="1"/>
            <a:r>
              <a:rPr lang="en-US" dirty="0"/>
              <a:t>Always visible in suite bar</a:t>
            </a:r>
          </a:p>
          <a:p>
            <a:pPr lvl="1"/>
            <a:r>
              <a:rPr lang="en-US" dirty="0"/>
              <a:t>Tiles</a:t>
            </a:r>
          </a:p>
          <a:p>
            <a:pPr lvl="2"/>
            <a:r>
              <a:rPr lang="en-US" dirty="0"/>
              <a:t>The tiles you see in your app launcher depend on your O365 subscription</a:t>
            </a:r>
          </a:p>
        </p:txBody>
      </p:sp>
      <p:pic>
        <p:nvPicPr>
          <p:cNvPr id="3" name="Picture 2"/>
          <p:cNvPicPr>
            <a:picLocks noChangeAspect="1"/>
          </p:cNvPicPr>
          <p:nvPr/>
        </p:nvPicPr>
        <p:blipFill>
          <a:blip r:embed="rId2"/>
          <a:stretch>
            <a:fillRect/>
          </a:stretch>
        </p:blipFill>
        <p:spPr>
          <a:xfrm>
            <a:off x="648190" y="1971652"/>
            <a:ext cx="7847619" cy="476190"/>
          </a:xfrm>
          <a:prstGeom prst="rect">
            <a:avLst/>
          </a:prstGeom>
        </p:spPr>
      </p:pic>
      <p:pic>
        <p:nvPicPr>
          <p:cNvPr id="9" name="Picture 8"/>
          <p:cNvPicPr>
            <a:picLocks noChangeAspect="1"/>
          </p:cNvPicPr>
          <p:nvPr/>
        </p:nvPicPr>
        <p:blipFill>
          <a:blip r:embed="rId3"/>
          <a:stretch>
            <a:fillRect/>
          </a:stretch>
        </p:blipFill>
        <p:spPr>
          <a:xfrm>
            <a:off x="648190" y="2743200"/>
            <a:ext cx="3685273" cy="3767472"/>
          </a:xfrm>
          <a:prstGeom prst="rect">
            <a:avLst/>
          </a:prstGeom>
        </p:spPr>
      </p:pic>
      <p:cxnSp>
        <p:nvCxnSpPr>
          <p:cNvPr id="11" name="Straight Arrow Connector 10"/>
          <p:cNvCxnSpPr/>
          <p:nvPr/>
        </p:nvCxnSpPr>
        <p:spPr>
          <a:xfrm flipV="1">
            <a:off x="371475" y="3048000"/>
            <a:ext cx="361874" cy="8287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196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Navigation</a:t>
            </a:r>
          </a:p>
        </p:txBody>
      </p:sp>
      <p:sp>
        <p:nvSpPr>
          <p:cNvPr id="3" name="Content Placeholder 2"/>
          <p:cNvSpPr>
            <a:spLocks noGrp="1"/>
          </p:cNvSpPr>
          <p:nvPr>
            <p:ph idx="1"/>
          </p:nvPr>
        </p:nvSpPr>
        <p:spPr/>
        <p:txBody>
          <a:bodyPr>
            <a:normAutofit/>
          </a:bodyPr>
          <a:lstStyle/>
          <a:p>
            <a:r>
              <a:rPr lang="en-US" b="1" dirty="0"/>
              <a:t>Top Link Bar</a:t>
            </a:r>
          </a:p>
          <a:p>
            <a:pPr lvl="1"/>
            <a:r>
              <a:rPr lang="en-US" dirty="0"/>
              <a:t>Displays links to sites one level below current site</a:t>
            </a:r>
          </a:p>
          <a:p>
            <a:pPr lvl="1"/>
            <a:r>
              <a:rPr lang="en-US" dirty="0"/>
              <a:t>Default - All sites one level below current site are added to top navigation</a:t>
            </a:r>
          </a:p>
          <a:p>
            <a:pPr lvl="1"/>
            <a:endParaRPr lang="en-US" dirty="0"/>
          </a:p>
          <a:p>
            <a:r>
              <a:rPr lang="en-US" dirty="0"/>
              <a:t>Settings</a:t>
            </a:r>
          </a:p>
          <a:p>
            <a:pPr lvl="1"/>
            <a:r>
              <a:rPr lang="en-US" dirty="0"/>
              <a:t>Inherit top navigation from parent site or use unique</a:t>
            </a:r>
          </a:p>
          <a:p>
            <a:pPr lvl="1"/>
            <a:r>
              <a:rPr lang="en-US" dirty="0"/>
              <a:t>Move or rearrange links by clicking on EDIT LINKS</a:t>
            </a:r>
          </a:p>
        </p:txBody>
      </p:sp>
      <p:pic>
        <p:nvPicPr>
          <p:cNvPr id="6" name="Picture 5"/>
          <p:cNvPicPr>
            <a:picLocks noChangeAspect="1"/>
          </p:cNvPicPr>
          <p:nvPr/>
        </p:nvPicPr>
        <p:blipFill>
          <a:blip r:embed="rId3"/>
          <a:stretch>
            <a:fillRect/>
          </a:stretch>
        </p:blipFill>
        <p:spPr>
          <a:xfrm>
            <a:off x="3514802" y="2888973"/>
            <a:ext cx="4047619" cy="742857"/>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3514802" y="1204062"/>
            <a:ext cx="4666667" cy="733333"/>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1762421" y="5410200"/>
            <a:ext cx="5800000" cy="723810"/>
          </a:xfrm>
          <a:prstGeom prst="rect">
            <a:avLst/>
          </a:prstGeom>
          <a:ln>
            <a:solidFill>
              <a:schemeClr val="tx1"/>
            </a:solidFill>
          </a:ln>
        </p:spPr>
      </p:pic>
      <p:cxnSp>
        <p:nvCxnSpPr>
          <p:cNvPr id="9" name="Straight Arrow Connector 8"/>
          <p:cNvCxnSpPr/>
          <p:nvPr/>
        </p:nvCxnSpPr>
        <p:spPr>
          <a:xfrm flipH="1" flipV="1">
            <a:off x="7852972" y="1470434"/>
            <a:ext cx="800529" cy="7106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23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Launch</a:t>
            </a:r>
          </a:p>
        </p:txBody>
      </p:sp>
      <p:sp>
        <p:nvSpPr>
          <p:cNvPr id="3" name="Content Placeholder 2"/>
          <p:cNvSpPr>
            <a:spLocks noGrp="1"/>
          </p:cNvSpPr>
          <p:nvPr>
            <p:ph idx="1"/>
          </p:nvPr>
        </p:nvSpPr>
        <p:spPr/>
        <p:txBody>
          <a:bodyPr/>
          <a:lstStyle/>
          <a:p>
            <a:r>
              <a:rPr lang="en-US" b="1" dirty="0"/>
              <a:t>Typically</a:t>
            </a:r>
            <a:r>
              <a:rPr lang="en-US" dirty="0"/>
              <a:t> </a:t>
            </a:r>
          </a:p>
          <a:p>
            <a:pPr lvl="1"/>
            <a:r>
              <a:rPr lang="en-US" dirty="0"/>
              <a:t>Highlights important content in current </a:t>
            </a:r>
            <a:br>
              <a:rPr lang="en-US" dirty="0"/>
            </a:br>
            <a:r>
              <a:rPr lang="en-US" dirty="0"/>
              <a:t>site such as list and libraries</a:t>
            </a:r>
          </a:p>
          <a:p>
            <a:r>
              <a:rPr lang="en-US" b="1" dirty="0"/>
              <a:t>Customize links</a:t>
            </a:r>
          </a:p>
          <a:p>
            <a:pPr lvl="1"/>
            <a:r>
              <a:rPr lang="en-US" dirty="0"/>
              <a:t>Move or rearrange by clicking on </a:t>
            </a:r>
            <a:br>
              <a:rPr lang="en-US" dirty="0"/>
            </a:br>
            <a:r>
              <a:rPr lang="en-US" dirty="0"/>
              <a:t>EDIT LINKS in vertical navigation</a:t>
            </a:r>
          </a:p>
          <a:p>
            <a:pPr lvl="1"/>
            <a:r>
              <a:rPr lang="en-US" dirty="0"/>
              <a:t>Add, remove, rearrange, and </a:t>
            </a:r>
            <a:br>
              <a:rPr lang="en-US" dirty="0"/>
            </a:br>
            <a:r>
              <a:rPr lang="en-US" dirty="0"/>
              <a:t>create new headings in Site Settings</a:t>
            </a:r>
          </a:p>
          <a:p>
            <a:pPr lvl="2"/>
            <a:r>
              <a:rPr lang="en-US" dirty="0"/>
              <a:t>Site Settings &gt; Look and Feel &gt; Quick Launch</a:t>
            </a:r>
          </a:p>
          <a:p>
            <a:pPr lvl="1"/>
            <a:endParaRPr lang="en-US" dirty="0"/>
          </a:p>
        </p:txBody>
      </p:sp>
      <p:pic>
        <p:nvPicPr>
          <p:cNvPr id="6" name="Picture 5"/>
          <p:cNvPicPr>
            <a:picLocks noChangeAspect="1"/>
          </p:cNvPicPr>
          <p:nvPr/>
        </p:nvPicPr>
        <p:blipFill>
          <a:blip r:embed="rId3"/>
          <a:stretch>
            <a:fillRect/>
          </a:stretch>
        </p:blipFill>
        <p:spPr>
          <a:xfrm>
            <a:off x="6848715" y="1676400"/>
            <a:ext cx="1923810" cy="3676190"/>
          </a:xfrm>
          <a:prstGeom prst="rect">
            <a:avLst/>
          </a:prstGeom>
        </p:spPr>
      </p:pic>
    </p:spTree>
    <p:extLst>
      <p:ext uri="{BB962C8B-B14F-4D97-AF65-F5344CB8AC3E}">
        <p14:creationId xmlns:p14="http://schemas.microsoft.com/office/powerpoint/2010/main" val="2228649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Launch</a:t>
            </a:r>
          </a:p>
        </p:txBody>
      </p:sp>
      <p:sp>
        <p:nvSpPr>
          <p:cNvPr id="3" name="Content Placeholder 2"/>
          <p:cNvSpPr>
            <a:spLocks noGrp="1"/>
          </p:cNvSpPr>
          <p:nvPr>
            <p:ph idx="1"/>
          </p:nvPr>
        </p:nvSpPr>
        <p:spPr/>
        <p:txBody>
          <a:bodyPr/>
          <a:lstStyle/>
          <a:p>
            <a:r>
              <a:rPr lang="en-US" b="1" dirty="0"/>
              <a:t>Enable/Disable</a:t>
            </a:r>
          </a:p>
          <a:p>
            <a:pPr lvl="1"/>
            <a:r>
              <a:rPr lang="en-US" dirty="0"/>
              <a:t>Site Settings &gt; Look and Feel &gt; </a:t>
            </a:r>
            <a:br>
              <a:rPr lang="en-US" dirty="0"/>
            </a:br>
            <a:r>
              <a:rPr lang="en-US" dirty="0"/>
              <a:t>Navigation Elements</a:t>
            </a:r>
          </a:p>
        </p:txBody>
      </p:sp>
      <p:pic>
        <p:nvPicPr>
          <p:cNvPr id="4" name="Picture 3"/>
          <p:cNvPicPr>
            <a:picLocks noChangeAspect="1"/>
          </p:cNvPicPr>
          <p:nvPr/>
        </p:nvPicPr>
        <p:blipFill>
          <a:blip r:embed="rId2"/>
          <a:stretch>
            <a:fillRect/>
          </a:stretch>
        </p:blipFill>
        <p:spPr>
          <a:xfrm>
            <a:off x="1472172" y="3276600"/>
            <a:ext cx="5380952" cy="2380952"/>
          </a:xfrm>
          <a:prstGeom prst="rect">
            <a:avLst/>
          </a:prstGeom>
        </p:spPr>
      </p:pic>
      <p:pic>
        <p:nvPicPr>
          <p:cNvPr id="5" name="Picture 4"/>
          <p:cNvPicPr>
            <a:picLocks noChangeAspect="1"/>
          </p:cNvPicPr>
          <p:nvPr/>
        </p:nvPicPr>
        <p:blipFill>
          <a:blip r:embed="rId3"/>
          <a:stretch>
            <a:fillRect/>
          </a:stretch>
        </p:blipFill>
        <p:spPr>
          <a:xfrm>
            <a:off x="5943600" y="1524000"/>
            <a:ext cx="1819048" cy="1123810"/>
          </a:xfrm>
          <a:prstGeom prst="rect">
            <a:avLst/>
          </a:prstGeom>
        </p:spPr>
      </p:pic>
    </p:spTree>
    <p:extLst>
      <p:ext uri="{BB962C8B-B14F-4D97-AF65-F5344CB8AC3E}">
        <p14:creationId xmlns:p14="http://schemas.microsoft.com/office/powerpoint/2010/main" val="909202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View</a:t>
            </a:r>
          </a:p>
        </p:txBody>
      </p:sp>
      <p:sp>
        <p:nvSpPr>
          <p:cNvPr id="3" name="Content Placeholder 2"/>
          <p:cNvSpPr>
            <a:spLocks noGrp="1"/>
          </p:cNvSpPr>
          <p:nvPr>
            <p:ph idx="1"/>
          </p:nvPr>
        </p:nvSpPr>
        <p:spPr/>
        <p:txBody>
          <a:bodyPr/>
          <a:lstStyle/>
          <a:p>
            <a:r>
              <a:rPr lang="en-US" b="1" dirty="0"/>
              <a:t>Appears in left side of page</a:t>
            </a:r>
          </a:p>
          <a:p>
            <a:pPr lvl="1"/>
            <a:r>
              <a:rPr lang="en-US" dirty="0"/>
              <a:t>Tree view displays below Quick launch</a:t>
            </a:r>
          </a:p>
          <a:p>
            <a:pPr lvl="1"/>
            <a:r>
              <a:rPr lang="en-US" dirty="0"/>
              <a:t>Displays site content such as lists, </a:t>
            </a:r>
            <a:br>
              <a:rPr lang="en-US" dirty="0"/>
            </a:br>
            <a:r>
              <a:rPr lang="en-US" dirty="0"/>
              <a:t>libraries, and sites of current site’s </a:t>
            </a:r>
            <a:br>
              <a:rPr lang="en-US" dirty="0"/>
            </a:br>
            <a:r>
              <a:rPr lang="en-US" dirty="0"/>
              <a:t>hierarchical structure</a:t>
            </a:r>
          </a:p>
          <a:p>
            <a:r>
              <a:rPr lang="en-US" b="1" dirty="0"/>
              <a:t>Enable/Disable</a:t>
            </a:r>
          </a:p>
          <a:p>
            <a:pPr lvl="1"/>
            <a:r>
              <a:rPr lang="en-US" dirty="0"/>
              <a:t>Site Settings &gt; Look and Feel &gt; Navigation Elements</a:t>
            </a:r>
          </a:p>
          <a:p>
            <a:pPr lvl="1"/>
            <a:endParaRPr lang="en-US" dirty="0"/>
          </a:p>
        </p:txBody>
      </p:sp>
      <p:pic>
        <p:nvPicPr>
          <p:cNvPr id="6" name="Picture 5"/>
          <p:cNvPicPr>
            <a:picLocks noChangeAspect="1"/>
          </p:cNvPicPr>
          <p:nvPr/>
        </p:nvPicPr>
        <p:blipFill>
          <a:blip r:embed="rId3"/>
          <a:stretch>
            <a:fillRect/>
          </a:stretch>
        </p:blipFill>
        <p:spPr>
          <a:xfrm>
            <a:off x="1143000" y="4648200"/>
            <a:ext cx="4352248" cy="1889289"/>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6858000" y="1524000"/>
            <a:ext cx="1504762" cy="2142857"/>
          </a:xfrm>
          <a:prstGeom prst="rect">
            <a:avLst/>
          </a:prstGeom>
          <a:ln>
            <a:solidFill>
              <a:schemeClr val="tx1"/>
            </a:solidFill>
          </a:ln>
        </p:spPr>
      </p:pic>
    </p:spTree>
    <p:extLst>
      <p:ext uri="{BB962C8B-B14F-4D97-AF65-F5344CB8AC3E}">
        <p14:creationId xmlns:p14="http://schemas.microsoft.com/office/powerpoint/2010/main" val="3670816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Navigation Settings</a:t>
            </a:r>
          </a:p>
        </p:txBody>
      </p:sp>
      <p:pic>
        <p:nvPicPr>
          <p:cNvPr id="3" name="Picture 2"/>
          <p:cNvPicPr>
            <a:picLocks noChangeAspect="1"/>
          </p:cNvPicPr>
          <p:nvPr/>
        </p:nvPicPr>
        <p:blipFill>
          <a:blip r:embed="rId3"/>
          <a:stretch>
            <a:fillRect/>
          </a:stretch>
        </p:blipFill>
        <p:spPr>
          <a:xfrm>
            <a:off x="152400" y="1143000"/>
            <a:ext cx="6248400" cy="5596330"/>
          </a:xfrm>
          <a:prstGeom prst="rect">
            <a:avLst/>
          </a:prstGeom>
          <a:ln>
            <a:noFill/>
          </a:ln>
        </p:spPr>
      </p:pic>
      <p:pic>
        <p:nvPicPr>
          <p:cNvPr id="4" name="Picture 3"/>
          <p:cNvPicPr>
            <a:picLocks noChangeAspect="1"/>
          </p:cNvPicPr>
          <p:nvPr/>
        </p:nvPicPr>
        <p:blipFill>
          <a:blip r:embed="rId4"/>
          <a:stretch>
            <a:fillRect/>
          </a:stretch>
        </p:blipFill>
        <p:spPr>
          <a:xfrm>
            <a:off x="6629400" y="3048000"/>
            <a:ext cx="2000000" cy="2095238"/>
          </a:xfrm>
          <a:prstGeom prst="rect">
            <a:avLst/>
          </a:prstGeom>
          <a:ln>
            <a:solidFill>
              <a:schemeClr val="tx1"/>
            </a:solidFill>
          </a:ln>
        </p:spPr>
      </p:pic>
      <p:cxnSp>
        <p:nvCxnSpPr>
          <p:cNvPr id="7" name="Straight Arrow Connector 6"/>
          <p:cNvCxnSpPr/>
          <p:nvPr/>
        </p:nvCxnSpPr>
        <p:spPr>
          <a:xfrm>
            <a:off x="5715000" y="4876800"/>
            <a:ext cx="990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59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23529" b="5882"/>
          <a:stretch/>
        </p:blipFill>
        <p:spPr>
          <a:xfrm>
            <a:off x="46090" y="1024488"/>
            <a:ext cx="5287910" cy="5788152"/>
          </a:xfrm>
          <a:prstGeom prst="rect">
            <a:avLst/>
          </a:prstGeom>
        </p:spPr>
      </p:pic>
      <p:sp>
        <p:nvSpPr>
          <p:cNvPr id="2" name="Title 1"/>
          <p:cNvSpPr>
            <a:spLocks noGrp="1"/>
          </p:cNvSpPr>
          <p:nvPr>
            <p:ph type="title"/>
          </p:nvPr>
        </p:nvSpPr>
        <p:spPr/>
        <p:txBody>
          <a:bodyPr/>
          <a:lstStyle/>
          <a:p>
            <a:r>
              <a:rPr lang="en-US"/>
              <a:t>What is O365?</a:t>
            </a:r>
            <a:endParaRPr lang="en-US" dirty="0"/>
          </a:p>
        </p:txBody>
      </p:sp>
      <p:sp>
        <p:nvSpPr>
          <p:cNvPr id="3" name="Content Placeholder 2"/>
          <p:cNvSpPr>
            <a:spLocks noGrp="1"/>
          </p:cNvSpPr>
          <p:nvPr>
            <p:ph idx="1"/>
          </p:nvPr>
        </p:nvSpPr>
        <p:spPr>
          <a:xfrm>
            <a:off x="5410200" y="1447800"/>
            <a:ext cx="3352800" cy="5181600"/>
          </a:xfrm>
        </p:spPr>
        <p:txBody>
          <a:bodyPr>
            <a:normAutofit/>
          </a:bodyPr>
          <a:lstStyle/>
          <a:p>
            <a:r>
              <a:rPr lang="en-US" dirty="0"/>
              <a:t>Office 365 is a collection of apps and cloud services</a:t>
            </a:r>
          </a:p>
          <a:p>
            <a:pPr lvl="1"/>
            <a:r>
              <a:rPr lang="en-US" dirty="0"/>
              <a:t>Use to be productive across variety of devices</a:t>
            </a:r>
          </a:p>
          <a:p>
            <a:r>
              <a:rPr lang="en-US" dirty="0"/>
              <a:t>Several different subscriptions available to suit different needs</a:t>
            </a:r>
          </a:p>
        </p:txBody>
      </p:sp>
    </p:spTree>
    <p:extLst>
      <p:ext uri="{BB962C8B-B14F-4D97-AF65-F5344CB8AC3E}">
        <p14:creationId xmlns:p14="http://schemas.microsoft.com/office/powerpoint/2010/main" val="3258274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Ribbon</a:t>
            </a:r>
          </a:p>
        </p:txBody>
      </p:sp>
      <p:sp>
        <p:nvSpPr>
          <p:cNvPr id="3" name="Content Placeholder 2"/>
          <p:cNvSpPr>
            <a:spLocks noGrp="1"/>
          </p:cNvSpPr>
          <p:nvPr>
            <p:ph idx="1"/>
          </p:nvPr>
        </p:nvSpPr>
        <p:spPr/>
        <p:txBody>
          <a:bodyPr/>
          <a:lstStyle/>
          <a:p>
            <a:r>
              <a:rPr lang="en-US" dirty="0"/>
              <a:t>Ribbon introduced in Office 2007</a:t>
            </a:r>
          </a:p>
          <a:p>
            <a:pPr lvl="1"/>
            <a:r>
              <a:rPr lang="en-US" dirty="0"/>
              <a:t>Used to edit contents in SharePoint</a:t>
            </a:r>
          </a:p>
          <a:p>
            <a:r>
              <a:rPr lang="en-US" dirty="0"/>
              <a:t>Ribbon Tabs (varies based on current page type)</a:t>
            </a:r>
          </a:p>
          <a:p>
            <a:pPr lvl="1"/>
            <a:r>
              <a:rPr lang="en-US" dirty="0"/>
              <a:t>Page tab</a:t>
            </a:r>
          </a:p>
          <a:p>
            <a:pPr lvl="2"/>
            <a:r>
              <a:rPr lang="en-US" dirty="0"/>
              <a:t>Automatically enables ribbon</a:t>
            </a:r>
          </a:p>
          <a:p>
            <a:pPr lvl="2"/>
            <a:r>
              <a:rPr lang="en-US" dirty="0"/>
              <a:t>Provides commands to edit page</a:t>
            </a:r>
          </a:p>
          <a:p>
            <a:pPr lvl="1"/>
            <a:r>
              <a:rPr lang="en-US" dirty="0"/>
              <a:t>Browse tab</a:t>
            </a:r>
          </a:p>
          <a:p>
            <a:pPr lvl="2"/>
            <a:r>
              <a:rPr lang="en-US" dirty="0"/>
              <a:t>Return to standard header</a:t>
            </a:r>
          </a:p>
        </p:txBody>
      </p:sp>
      <p:pic>
        <p:nvPicPr>
          <p:cNvPr id="6" name="Picture 5"/>
          <p:cNvPicPr>
            <a:picLocks noChangeAspect="1"/>
          </p:cNvPicPr>
          <p:nvPr/>
        </p:nvPicPr>
        <p:blipFill>
          <a:blip r:embed="rId3"/>
          <a:stretch>
            <a:fillRect/>
          </a:stretch>
        </p:blipFill>
        <p:spPr>
          <a:xfrm>
            <a:off x="371475" y="5029200"/>
            <a:ext cx="8305800" cy="1416307"/>
          </a:xfrm>
          <a:prstGeom prst="rect">
            <a:avLst/>
          </a:prstGeom>
        </p:spPr>
      </p:pic>
    </p:spTree>
    <p:extLst>
      <p:ext uri="{BB962C8B-B14F-4D97-AF65-F5344CB8AC3E}">
        <p14:creationId xmlns:p14="http://schemas.microsoft.com/office/powerpoint/2010/main" val="219247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Navigation and SharePoint Ribbon</a:t>
            </a:r>
          </a:p>
        </p:txBody>
      </p:sp>
    </p:spTree>
    <p:extLst>
      <p:ext uri="{BB962C8B-B14F-4D97-AF65-F5344CB8AC3E}">
        <p14:creationId xmlns:p14="http://schemas.microsoft.com/office/powerpoint/2010/main" val="3259450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SharePoint Online</a:t>
            </a:r>
          </a:p>
          <a:p>
            <a:pPr>
              <a:buFont typeface="Wingdings" panose="05000000000000000000" pitchFamily="2" charset="2"/>
              <a:buChar char="ü"/>
            </a:pPr>
            <a:r>
              <a:rPr lang="en-US" dirty="0"/>
              <a:t>Sites and Site Collections</a:t>
            </a:r>
          </a:p>
          <a:p>
            <a:pPr>
              <a:buFont typeface="Wingdings" panose="05000000000000000000" pitchFamily="2" charset="2"/>
              <a:buChar char="ü"/>
            </a:pPr>
            <a:r>
              <a:rPr lang="en-US" dirty="0"/>
              <a:t>Navigating around SharePoint</a:t>
            </a:r>
          </a:p>
          <a:p>
            <a:pPr>
              <a:buFont typeface="Wingdings" panose="05000000000000000000" pitchFamily="2" charset="2"/>
              <a:buChar char="Ø"/>
            </a:pPr>
            <a:r>
              <a:rPr lang="en-US" dirty="0"/>
              <a:t>Adding &amp; Managing Content</a:t>
            </a:r>
          </a:p>
          <a:p>
            <a:r>
              <a:rPr lang="en-US" dirty="0"/>
              <a:t>SharePoint Apps</a:t>
            </a:r>
          </a:p>
          <a:p>
            <a:endParaRPr lang="en-US" dirty="0"/>
          </a:p>
        </p:txBody>
      </p:sp>
    </p:spTree>
    <p:extLst>
      <p:ext uri="{BB962C8B-B14F-4D97-AF65-F5344CB8AC3E}">
        <p14:creationId xmlns:p14="http://schemas.microsoft.com/office/powerpoint/2010/main" val="212850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Lists</a:t>
            </a:r>
          </a:p>
        </p:txBody>
      </p:sp>
      <p:sp>
        <p:nvSpPr>
          <p:cNvPr id="3" name="Content Placeholder 2"/>
          <p:cNvSpPr>
            <a:spLocks noGrp="1"/>
          </p:cNvSpPr>
          <p:nvPr>
            <p:ph idx="1"/>
          </p:nvPr>
        </p:nvSpPr>
        <p:spPr/>
        <p:txBody>
          <a:bodyPr/>
          <a:lstStyle/>
          <a:p>
            <a:r>
              <a:rPr lang="en-US" dirty="0"/>
              <a:t>List Ribbon Tabs</a:t>
            </a:r>
          </a:p>
          <a:p>
            <a:pPr lvl="1"/>
            <a:r>
              <a:rPr lang="en-US" dirty="0"/>
              <a:t>ITEM</a:t>
            </a:r>
          </a:p>
          <a:p>
            <a:pPr lvl="2"/>
            <a:r>
              <a:rPr lang="en-US" dirty="0"/>
              <a:t>Manage List content</a:t>
            </a:r>
          </a:p>
          <a:p>
            <a:pPr lvl="1"/>
            <a:r>
              <a:rPr lang="en-US" dirty="0"/>
              <a:t>LIST</a:t>
            </a:r>
          </a:p>
          <a:p>
            <a:pPr lvl="2"/>
            <a:r>
              <a:rPr lang="en-US" dirty="0"/>
              <a:t>Manage List library settings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1299004"/>
            <a:ext cx="4077053" cy="1181202"/>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9605" y="2743200"/>
            <a:ext cx="3977985" cy="3162574"/>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4175967"/>
            <a:ext cx="3170195" cy="19737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70114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Libraries</a:t>
            </a:r>
          </a:p>
        </p:txBody>
      </p:sp>
      <p:sp>
        <p:nvSpPr>
          <p:cNvPr id="3" name="Content Placeholder 2"/>
          <p:cNvSpPr>
            <a:spLocks noGrp="1"/>
          </p:cNvSpPr>
          <p:nvPr>
            <p:ph idx="1"/>
          </p:nvPr>
        </p:nvSpPr>
        <p:spPr/>
        <p:txBody>
          <a:bodyPr/>
          <a:lstStyle/>
          <a:p>
            <a:r>
              <a:rPr lang="en-US" dirty="0"/>
              <a:t>Library Ribbon Tabs</a:t>
            </a:r>
          </a:p>
          <a:p>
            <a:pPr lvl="1"/>
            <a:r>
              <a:rPr lang="en-US" dirty="0"/>
              <a:t>FILES</a:t>
            </a:r>
          </a:p>
          <a:p>
            <a:pPr lvl="2"/>
            <a:r>
              <a:rPr lang="en-US" dirty="0"/>
              <a:t>Manage Library content</a:t>
            </a:r>
          </a:p>
          <a:p>
            <a:pPr lvl="1"/>
            <a:r>
              <a:rPr lang="en-US" dirty="0"/>
              <a:t>LIBRARY</a:t>
            </a:r>
          </a:p>
          <a:p>
            <a:pPr lvl="2"/>
            <a:r>
              <a:rPr lang="en-US" dirty="0"/>
              <a:t>Manage Library settings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333500"/>
            <a:ext cx="4671465" cy="1188823"/>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223" y="2636623"/>
            <a:ext cx="4450609" cy="358140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89" y="3810000"/>
            <a:ext cx="5494496" cy="22557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0792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Lists and Libraries</a:t>
            </a:r>
          </a:p>
        </p:txBody>
      </p:sp>
    </p:spTree>
    <p:extLst>
      <p:ext uri="{BB962C8B-B14F-4D97-AF65-F5344CB8AC3E}">
        <p14:creationId xmlns:p14="http://schemas.microsoft.com/office/powerpoint/2010/main" val="179582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SharePoint Online</a:t>
            </a:r>
          </a:p>
          <a:p>
            <a:pPr>
              <a:buFont typeface="Wingdings" panose="05000000000000000000" pitchFamily="2" charset="2"/>
              <a:buChar char="ü"/>
            </a:pPr>
            <a:r>
              <a:rPr lang="en-US" dirty="0"/>
              <a:t>Sites and Site Collections</a:t>
            </a:r>
          </a:p>
          <a:p>
            <a:pPr>
              <a:buFont typeface="Wingdings" panose="05000000000000000000" pitchFamily="2" charset="2"/>
              <a:buChar char="ü"/>
            </a:pPr>
            <a:r>
              <a:rPr lang="en-US" dirty="0"/>
              <a:t>Navigating around SharePoint</a:t>
            </a:r>
          </a:p>
          <a:p>
            <a:pPr>
              <a:buFont typeface="Wingdings" panose="05000000000000000000" pitchFamily="2" charset="2"/>
              <a:buChar char="ü"/>
            </a:pPr>
            <a:r>
              <a:rPr lang="en-US" dirty="0"/>
              <a:t>Adding &amp; Managing Content</a:t>
            </a:r>
          </a:p>
          <a:p>
            <a:pPr>
              <a:buFont typeface="Wingdings" panose="05000000000000000000" pitchFamily="2" charset="2"/>
              <a:buChar char="Ø"/>
            </a:pPr>
            <a:r>
              <a:rPr lang="en-US" dirty="0"/>
              <a:t>SharePoint Apps</a:t>
            </a:r>
          </a:p>
        </p:txBody>
      </p:sp>
    </p:spTree>
    <p:extLst>
      <p:ext uri="{BB962C8B-B14F-4D97-AF65-F5344CB8AC3E}">
        <p14:creationId xmlns:p14="http://schemas.microsoft.com/office/powerpoint/2010/main" val="2836830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Apps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79954"/>
            <a:ext cx="5188710" cy="3231292"/>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9139" y="2466629"/>
            <a:ext cx="4993861" cy="3213817"/>
          </a:xfrm>
          <a:prstGeom prst="rect">
            <a:avLst/>
          </a:prstGeom>
          <a:effectLst>
            <a:outerShdw blurRad="50800" dist="38100" dir="2700000" algn="tl" rotWithShape="0">
              <a:prstClr val="black">
                <a:alpha val="40000"/>
              </a:prstClr>
            </a:outerShdw>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4826932"/>
            <a:ext cx="1867062" cy="170702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13537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Apps</a:t>
            </a:r>
          </a:p>
        </p:txBody>
      </p:sp>
    </p:spTree>
    <p:extLst>
      <p:ext uri="{BB962C8B-B14F-4D97-AF65-F5344CB8AC3E}">
        <p14:creationId xmlns:p14="http://schemas.microsoft.com/office/powerpoint/2010/main" val="1340197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SharePoint Online</a:t>
            </a:r>
          </a:p>
          <a:p>
            <a:pPr>
              <a:buFont typeface="Wingdings" panose="05000000000000000000" pitchFamily="2" charset="2"/>
              <a:buChar char="ü"/>
            </a:pPr>
            <a:r>
              <a:rPr lang="en-US" dirty="0"/>
              <a:t>Sites and Site Collections</a:t>
            </a:r>
          </a:p>
          <a:p>
            <a:pPr>
              <a:buFont typeface="Wingdings" panose="05000000000000000000" pitchFamily="2" charset="2"/>
              <a:buChar char="ü"/>
            </a:pPr>
            <a:r>
              <a:rPr lang="en-US" dirty="0"/>
              <a:t>Navigating around SharePoint</a:t>
            </a:r>
          </a:p>
          <a:p>
            <a:pPr>
              <a:buFont typeface="Wingdings" panose="05000000000000000000" pitchFamily="2" charset="2"/>
              <a:buChar char="ü"/>
            </a:pPr>
            <a:r>
              <a:rPr lang="en-US" dirty="0"/>
              <a:t>Adding &amp; Managing Content</a:t>
            </a:r>
          </a:p>
          <a:p>
            <a:pPr>
              <a:buFont typeface="Wingdings" panose="05000000000000000000" pitchFamily="2" charset="2"/>
              <a:buChar char="ü"/>
            </a:pPr>
            <a:r>
              <a:rPr lang="en-US" dirty="0"/>
              <a:t>SharePoint Apps</a:t>
            </a:r>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275141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Versions</a:t>
            </a:r>
          </a:p>
        </p:txBody>
      </p:sp>
      <p:sp>
        <p:nvSpPr>
          <p:cNvPr id="3" name="Content Placeholder 2"/>
          <p:cNvSpPr>
            <a:spLocks noGrp="1"/>
          </p:cNvSpPr>
          <p:nvPr>
            <p:ph idx="1"/>
          </p:nvPr>
        </p:nvSpPr>
        <p:spPr/>
        <p:txBody>
          <a:bodyPr/>
          <a:lstStyle/>
          <a:p>
            <a:r>
              <a:rPr lang="en-US" b="1" dirty="0"/>
              <a:t>SharePoint Server</a:t>
            </a:r>
          </a:p>
          <a:p>
            <a:pPr lvl="1"/>
            <a:r>
              <a:rPr lang="en-US" dirty="0"/>
              <a:t>Organizations can deploy and manage SharePoint server on-premises</a:t>
            </a:r>
          </a:p>
          <a:p>
            <a:pPr lvl="1"/>
            <a:r>
              <a:rPr lang="en-US" dirty="0"/>
              <a:t>Overhead of self-managed infrastructure</a:t>
            </a:r>
          </a:p>
          <a:p>
            <a:r>
              <a:rPr lang="en-US" b="1" dirty="0"/>
              <a:t>SharePoint Online</a:t>
            </a:r>
          </a:p>
          <a:p>
            <a:pPr lvl="1"/>
            <a:r>
              <a:rPr lang="en-US" dirty="0"/>
              <a:t>Cloud-based service hosted by Microsoft</a:t>
            </a:r>
          </a:p>
          <a:p>
            <a:pPr lvl="1"/>
            <a:r>
              <a:rPr lang="en-US" dirty="0"/>
              <a:t>Eliminates overhead</a:t>
            </a:r>
          </a:p>
          <a:p>
            <a:pPr lvl="1"/>
            <a:r>
              <a:rPr lang="en-US" dirty="0"/>
              <a:t>Offered as a part of the O365 Suite or standalone</a:t>
            </a:r>
          </a:p>
        </p:txBody>
      </p:sp>
    </p:spTree>
    <p:extLst>
      <p:ext uri="{BB962C8B-B14F-4D97-AF65-F5344CB8AC3E}">
        <p14:creationId xmlns:p14="http://schemas.microsoft.com/office/powerpoint/2010/main" val="111648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Online</a:t>
            </a:r>
            <a:endParaRPr lang="en-US" dirty="0"/>
          </a:p>
        </p:txBody>
      </p:sp>
      <p:sp>
        <p:nvSpPr>
          <p:cNvPr id="3" name="Content Placeholder 2"/>
          <p:cNvSpPr>
            <a:spLocks noGrp="1"/>
          </p:cNvSpPr>
          <p:nvPr>
            <p:ph idx="1"/>
          </p:nvPr>
        </p:nvSpPr>
        <p:spPr/>
        <p:txBody>
          <a:bodyPr>
            <a:normAutofit/>
          </a:bodyPr>
          <a:lstStyle/>
          <a:p>
            <a:r>
              <a:rPr lang="en-US" b="1" dirty="0"/>
              <a:t>SharePoint Online is divided in three hubs:</a:t>
            </a:r>
          </a:p>
          <a:p>
            <a:pPr lvl="1"/>
            <a:r>
              <a:rPr lang="en-US" dirty="0"/>
              <a:t>Newsfeed, OneDrive and Sites</a:t>
            </a:r>
          </a:p>
          <a:p>
            <a:r>
              <a:rPr lang="en-US" b="1" dirty="0"/>
              <a:t>Microblogging</a:t>
            </a:r>
          </a:p>
          <a:p>
            <a:pPr lvl="1"/>
            <a:r>
              <a:rPr lang="en-US" dirty="0"/>
              <a:t>New microblogging allows to you to engage in conversations</a:t>
            </a:r>
          </a:p>
          <a:p>
            <a:r>
              <a:rPr lang="en-US" b="1" dirty="0"/>
              <a:t>Easily create team sites and portals </a:t>
            </a:r>
          </a:p>
          <a:p>
            <a:pPr lvl="1"/>
            <a:r>
              <a:rPr lang="en-US" dirty="0"/>
              <a:t>Discover, share and collaborate on content with from any device</a:t>
            </a:r>
          </a:p>
          <a:p>
            <a:pPr lvl="1"/>
            <a:r>
              <a:rPr lang="en-US" dirty="0"/>
              <a:t>Allows collaboration with external users such as vendors and customers</a:t>
            </a:r>
          </a:p>
        </p:txBody>
      </p:sp>
    </p:spTree>
    <p:extLst>
      <p:ext uri="{BB962C8B-B14F-4D97-AF65-F5344CB8AC3E}">
        <p14:creationId xmlns:p14="http://schemas.microsoft.com/office/powerpoint/2010/main" val="88761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a:t>
            </a:r>
          </a:p>
        </p:txBody>
      </p:sp>
      <p:sp>
        <p:nvSpPr>
          <p:cNvPr id="3" name="Content Placeholder 2"/>
          <p:cNvSpPr>
            <a:spLocks noGrp="1"/>
          </p:cNvSpPr>
          <p:nvPr>
            <p:ph idx="1"/>
          </p:nvPr>
        </p:nvSpPr>
        <p:spPr/>
        <p:txBody>
          <a:bodyPr/>
          <a:lstStyle/>
          <a:p>
            <a:r>
              <a:rPr lang="en-US" b="1" dirty="0"/>
              <a:t>Anywhere Access</a:t>
            </a:r>
          </a:p>
          <a:p>
            <a:pPr lvl="1"/>
            <a:r>
              <a:rPr lang="en-US" dirty="0"/>
              <a:t>New App (coming Q2 2016)</a:t>
            </a:r>
          </a:p>
          <a:p>
            <a:r>
              <a:rPr lang="en-US" b="1" dirty="0"/>
              <a:t>Seamless Collaboration</a:t>
            </a:r>
          </a:p>
          <a:p>
            <a:pPr lvl="1"/>
            <a:r>
              <a:rPr lang="en-US" dirty="0"/>
              <a:t>Collaborate with both inside and</a:t>
            </a:r>
            <a:br>
              <a:rPr lang="en-US" dirty="0"/>
            </a:br>
            <a:r>
              <a:rPr lang="en-US" dirty="0"/>
              <a:t>outside your organization</a:t>
            </a:r>
          </a:p>
          <a:p>
            <a:r>
              <a:rPr lang="en-US" b="1" dirty="0"/>
              <a:t>Intelligence and Insights</a:t>
            </a:r>
          </a:p>
          <a:p>
            <a:pPr lvl="1"/>
            <a:r>
              <a:rPr lang="en-US" dirty="0"/>
              <a:t>Office Graph</a:t>
            </a:r>
          </a:p>
          <a:p>
            <a:pPr lvl="1"/>
            <a:r>
              <a:rPr lang="en-US" dirty="0"/>
              <a:t>New SharePoint home </a:t>
            </a:r>
            <a:br>
              <a:rPr lang="en-US" dirty="0"/>
            </a:br>
            <a:r>
              <a:rPr lang="en-US" dirty="0"/>
              <a:t>(coming Q2 2016)</a:t>
            </a:r>
          </a:p>
          <a:p>
            <a:r>
              <a:rPr lang="en-US" b="1" dirty="0"/>
              <a:t>Enterprise-grade </a:t>
            </a:r>
            <a:br>
              <a:rPr lang="en-US" b="1" dirty="0"/>
            </a:br>
            <a:r>
              <a:rPr lang="en-US" b="1" dirty="0"/>
              <a:t>Security and Compliance</a:t>
            </a:r>
          </a:p>
          <a:p>
            <a:endParaRPr lang="en-US" dirty="0"/>
          </a:p>
        </p:txBody>
      </p:sp>
      <p:pic>
        <p:nvPicPr>
          <p:cNvPr id="4" name="Picture 2" descr="Screenshot of a SharePoint on a mobile de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160033"/>
            <a:ext cx="1238402"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of SharePoint’s My Sites sc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962400"/>
            <a:ext cx="4385602" cy="2317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63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of SharePoint</a:t>
            </a:r>
            <a:endParaRPr lang="en-US" dirty="0"/>
          </a:p>
        </p:txBody>
      </p:sp>
      <p:sp>
        <p:nvSpPr>
          <p:cNvPr id="3" name="Content Placeholder 2"/>
          <p:cNvSpPr>
            <a:spLocks noGrp="1"/>
          </p:cNvSpPr>
          <p:nvPr>
            <p:ph idx="1"/>
          </p:nvPr>
        </p:nvSpPr>
        <p:spPr/>
        <p:txBody>
          <a:bodyPr>
            <a:normAutofit/>
          </a:bodyPr>
          <a:lstStyle/>
          <a:p>
            <a:r>
              <a:rPr lang="en-US" sz="3200" b="1" dirty="0"/>
              <a:t>Changes Coming Soon</a:t>
            </a:r>
          </a:p>
          <a:p>
            <a:pPr lvl="1"/>
            <a:r>
              <a:rPr lang="en-US" sz="2800" dirty="0"/>
              <a:t>Microsoft recently announced changes to O365 and SharePoint Online</a:t>
            </a:r>
          </a:p>
          <a:p>
            <a:pPr lvl="1"/>
            <a:r>
              <a:rPr lang="en-US" sz="2800" dirty="0"/>
              <a:t>New innovations are being implemented by Microsoft to the O365 platform to help:</a:t>
            </a:r>
          </a:p>
          <a:p>
            <a:pPr lvl="2"/>
            <a:r>
              <a:rPr lang="en-US" sz="2400" dirty="0"/>
              <a:t>Simplify the User Interface (UI)</a:t>
            </a:r>
          </a:p>
          <a:p>
            <a:pPr lvl="2"/>
            <a:r>
              <a:rPr lang="en-US" sz="2400" dirty="0"/>
              <a:t>Better integrate O365 features together</a:t>
            </a:r>
            <a:endParaRPr lang="en-US" sz="2400" i="1" dirty="0"/>
          </a:p>
          <a:p>
            <a:r>
              <a:rPr lang="en-US" sz="3200" b="1" dirty="0"/>
              <a:t>Interface Changes</a:t>
            </a:r>
          </a:p>
          <a:p>
            <a:pPr lvl="1"/>
            <a:r>
              <a:rPr lang="en-US" sz="2800" dirty="0"/>
              <a:t>Some of the elements you see in the training could be different in the near future</a:t>
            </a:r>
          </a:p>
        </p:txBody>
      </p:sp>
    </p:spTree>
    <p:extLst>
      <p:ext uri="{BB962C8B-B14F-4D97-AF65-F5344CB8AC3E}">
        <p14:creationId xmlns:p14="http://schemas.microsoft.com/office/powerpoint/2010/main" val="151571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O365</a:t>
            </a:r>
            <a:endParaRPr lang="en-US" dirty="0"/>
          </a:p>
        </p:txBody>
      </p:sp>
      <p:sp>
        <p:nvSpPr>
          <p:cNvPr id="3" name="Content Placeholder 2"/>
          <p:cNvSpPr>
            <a:spLocks noGrp="1"/>
          </p:cNvSpPr>
          <p:nvPr>
            <p:ph idx="1"/>
          </p:nvPr>
        </p:nvSpPr>
        <p:spPr/>
        <p:txBody>
          <a:bodyPr/>
          <a:lstStyle/>
          <a:p>
            <a:r>
              <a:rPr lang="en-US" b="1" dirty="0"/>
              <a:t>O365 is web-based</a:t>
            </a:r>
          </a:p>
          <a:p>
            <a:pPr lvl="1"/>
            <a:r>
              <a:rPr lang="en-US" dirty="0"/>
              <a:t>Recommend Internet Explorer</a:t>
            </a:r>
          </a:p>
          <a:p>
            <a:pPr lvl="1"/>
            <a:r>
              <a:rPr lang="en-US" dirty="0"/>
              <a:t>Chrome can be used however </a:t>
            </a:r>
            <a:br>
              <a:rPr lang="en-US" dirty="0"/>
            </a:br>
            <a:r>
              <a:rPr lang="en-US" dirty="0"/>
              <a:t>some features may be disabled</a:t>
            </a:r>
          </a:p>
          <a:p>
            <a:r>
              <a:rPr lang="en-US" b="1" dirty="0"/>
              <a:t>For Windows 10 Users</a:t>
            </a:r>
          </a:p>
          <a:p>
            <a:pPr lvl="1"/>
            <a:r>
              <a:rPr lang="en-US" dirty="0"/>
              <a:t>Do not recommend Edge Browser</a:t>
            </a:r>
          </a:p>
        </p:txBody>
      </p:sp>
      <p:pic>
        <p:nvPicPr>
          <p:cNvPr id="8" name="Picture 7"/>
          <p:cNvPicPr>
            <a:picLocks noChangeAspect="1"/>
          </p:cNvPicPr>
          <p:nvPr/>
        </p:nvPicPr>
        <p:blipFill>
          <a:blip r:embed="rId2"/>
          <a:stretch>
            <a:fillRect/>
          </a:stretch>
        </p:blipFill>
        <p:spPr>
          <a:xfrm>
            <a:off x="5727551" y="2454377"/>
            <a:ext cx="3035449" cy="3168445"/>
          </a:xfrm>
          <a:prstGeom prst="rect">
            <a:avLst/>
          </a:prstGeom>
        </p:spPr>
      </p:pic>
    </p:spTree>
    <p:extLst>
      <p:ext uri="{BB962C8B-B14F-4D97-AF65-F5344CB8AC3E}">
        <p14:creationId xmlns:p14="http://schemas.microsoft.com/office/powerpoint/2010/main" val="62715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Experiences</a:t>
            </a:r>
          </a:p>
        </p:txBody>
      </p:sp>
      <p:grpSp>
        <p:nvGrpSpPr>
          <p:cNvPr id="4" name="Group 3"/>
          <p:cNvGrpSpPr/>
          <p:nvPr/>
        </p:nvGrpSpPr>
        <p:grpSpPr>
          <a:xfrm>
            <a:off x="609600" y="1512094"/>
            <a:ext cx="8001000" cy="4050506"/>
            <a:chOff x="2055812" y="1252837"/>
            <a:chExt cx="8001000" cy="4050506"/>
          </a:xfrm>
        </p:grpSpPr>
        <p:grpSp>
          <p:nvGrpSpPr>
            <p:cNvPr id="5" name="Group 4"/>
            <p:cNvGrpSpPr/>
            <p:nvPr/>
          </p:nvGrpSpPr>
          <p:grpSpPr>
            <a:xfrm>
              <a:off x="7542212" y="1252837"/>
              <a:ext cx="2514600" cy="3742730"/>
              <a:chOff x="7542212" y="1252837"/>
              <a:chExt cx="2514600" cy="3742730"/>
            </a:xfrm>
          </p:grpSpPr>
          <p:sp>
            <p:nvSpPr>
              <p:cNvPr id="15" name="Rectangle 14"/>
              <p:cNvSpPr/>
              <p:nvPr/>
            </p:nvSpPr>
            <p:spPr bwMode="auto">
              <a:xfrm>
                <a:off x="7542212" y="1600200"/>
                <a:ext cx="2514600" cy="2243437"/>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 Together</a:t>
                </a:r>
              </a:p>
            </p:txBody>
          </p:sp>
          <p:sp>
            <p:nvSpPr>
              <p:cNvPr id="16" name="TextBox 15"/>
              <p:cNvSpPr txBox="1"/>
              <p:nvPr/>
            </p:nvSpPr>
            <p:spPr>
              <a:xfrm>
                <a:off x="7542212" y="4072237"/>
                <a:ext cx="2514600" cy="923330"/>
              </a:xfrm>
              <a:prstGeom prst="rect">
                <a:avLst/>
              </a:prstGeom>
              <a:noFill/>
            </p:spPr>
            <p:txBody>
              <a:bodyPr wrap="square" lIns="0" tIns="0" rIns="0" bIns="0" rtlCol="0">
                <a:spAutoFit/>
              </a:bodyPr>
              <a:lstStyle/>
              <a:p>
                <a:pPr marL="115888"/>
                <a:r>
                  <a:rPr lang="en-US" sz="2000" spc="-100" dirty="0">
                    <a:cs typeface="Segoe Pro Light"/>
                  </a:rPr>
                  <a:t>Make it easier to work as a team and manage your projects.</a:t>
                </a: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721213" y="1252837"/>
                <a:ext cx="2156597" cy="21565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4799012" y="1600200"/>
              <a:ext cx="2628900" cy="3395367"/>
              <a:chOff x="4799012" y="1600200"/>
              <a:chExt cx="2628900" cy="3395367"/>
            </a:xfrm>
          </p:grpSpPr>
          <p:sp>
            <p:nvSpPr>
              <p:cNvPr id="12" name="Rectangle 11"/>
              <p:cNvSpPr/>
              <p:nvPr/>
            </p:nvSpPr>
            <p:spPr bwMode="auto">
              <a:xfrm>
                <a:off x="4799012" y="1600200"/>
                <a:ext cx="2514600" cy="2243437"/>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Share Knowledge</a:t>
                </a:r>
              </a:p>
            </p:txBody>
          </p:sp>
          <p:sp>
            <p:nvSpPr>
              <p:cNvPr id="13" name="TextBox 12"/>
              <p:cNvSpPr txBox="1"/>
              <p:nvPr/>
            </p:nvSpPr>
            <p:spPr>
              <a:xfrm>
                <a:off x="4825999" y="4072237"/>
                <a:ext cx="2601913" cy="923330"/>
              </a:xfrm>
              <a:prstGeom prst="rect">
                <a:avLst/>
              </a:prstGeom>
              <a:noFill/>
            </p:spPr>
            <p:txBody>
              <a:bodyPr wrap="square" lIns="0" tIns="0" rIns="0" bIns="0" rtlCol="0">
                <a:spAutoFit/>
              </a:bodyPr>
              <a:lstStyle/>
              <a:p>
                <a:pPr marL="115888"/>
                <a:r>
                  <a:rPr lang="en-US" sz="2000" spc="-100" dirty="0">
                    <a:cs typeface="Segoe Pro Light"/>
                  </a:rPr>
                  <a:t>Use community knowledge to gain insight and find answers.</a:t>
                </a:r>
              </a:p>
            </p:txBody>
          </p:sp>
          <p:pic>
            <p:nvPicPr>
              <p:cNvPr id="14" name="Picture 4" descr="W:\Open Engagements\Productivity\MS-Unified Communications\#1601 BizProd MOD Team Core Content Work\New Iconography\Words\Draft\62812\062812_white-02.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5264426" y="1600200"/>
                <a:ext cx="1583772" cy="15806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055812" y="1600200"/>
              <a:ext cx="2514600" cy="3703143"/>
              <a:chOff x="2055812" y="1600200"/>
              <a:chExt cx="2514600" cy="3703143"/>
            </a:xfrm>
          </p:grpSpPr>
          <p:grpSp>
            <p:nvGrpSpPr>
              <p:cNvPr id="8" name="Group 7"/>
              <p:cNvGrpSpPr/>
              <p:nvPr/>
            </p:nvGrpSpPr>
            <p:grpSpPr>
              <a:xfrm>
                <a:off x="2055812" y="1600200"/>
                <a:ext cx="2514600" cy="3703143"/>
                <a:chOff x="2055812" y="1600200"/>
                <a:chExt cx="2514600" cy="3703143"/>
              </a:xfrm>
            </p:grpSpPr>
            <p:sp>
              <p:nvSpPr>
                <p:cNvPr id="10" name="Rectangle 9"/>
                <p:cNvSpPr/>
                <p:nvPr/>
              </p:nvSpPr>
              <p:spPr bwMode="auto">
                <a:xfrm>
                  <a:off x="2055812" y="1600200"/>
                  <a:ext cx="2514600" cy="2243437"/>
                </a:xfrm>
                <a:prstGeom prst="rect">
                  <a:avLst/>
                </a:prstGeom>
                <a:solidFill>
                  <a:srgbClr val="9F002D"/>
                </a:solidFill>
                <a:ln>
                  <a:solidFill>
                    <a:srgbClr val="9F002D"/>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15888" indent="4763"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Get Connected</a:t>
                  </a:r>
                </a:p>
              </p:txBody>
            </p:sp>
            <p:sp>
              <p:nvSpPr>
                <p:cNvPr id="11" name="Rectangle 10"/>
                <p:cNvSpPr/>
                <p:nvPr/>
              </p:nvSpPr>
              <p:spPr>
                <a:xfrm>
                  <a:off x="2055813" y="4072237"/>
                  <a:ext cx="2514599" cy="1231106"/>
                </a:xfrm>
                <a:prstGeom prst="rect">
                  <a:avLst/>
                </a:prstGeom>
              </p:spPr>
              <p:txBody>
                <a:bodyPr wrap="square" lIns="0" tIns="0" rIns="0" bIns="0">
                  <a:spAutoFit/>
                </a:bodyPr>
                <a:lstStyle/>
                <a:p>
                  <a:pPr marL="115888"/>
                  <a:r>
                    <a:rPr lang="en-US" sz="2000" spc="-120" dirty="0">
                      <a:cs typeface="Segoe Pro Light"/>
                    </a:rPr>
                    <a:t>Engage in conversations to stay informed and make better decisions.</a:t>
                  </a:r>
                </a:p>
              </p:txBody>
            </p:sp>
          </p:grpSp>
          <p:pic>
            <p:nvPicPr>
              <p:cNvPr id="9" name="Picture 5" descr="W:\Open Engagements\Productivity\MS-Unified Communications\#1601 BizProd MOD Team Core Content Work\New Iconography\People\GroupOfPeople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2097" y="1683327"/>
                <a:ext cx="1662029" cy="1662029"/>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581140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4X90YnkGEG33FCjZsbUpw"/>
</p:tagLst>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11774</TotalTime>
  <Words>4002</Words>
  <Application>Microsoft Office PowerPoint</Application>
  <PresentationFormat>On-screen Show (4:3)</PresentationFormat>
  <Paragraphs>364</Paragraphs>
  <Slides>39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Black</vt:lpstr>
      <vt:lpstr>Calibri</vt:lpstr>
      <vt:lpstr>Lucida Console</vt:lpstr>
      <vt:lpstr>Segoe Pro Light</vt:lpstr>
      <vt:lpstr>Segoe UI</vt:lpstr>
      <vt:lpstr>Wingdings</vt:lpstr>
      <vt:lpstr>CPT_Wave15</vt:lpstr>
      <vt:lpstr>Getting Started with SharePoint Online</vt:lpstr>
      <vt:lpstr>Agenda</vt:lpstr>
      <vt:lpstr>What is O365?</vt:lpstr>
      <vt:lpstr>SharePoint Versions</vt:lpstr>
      <vt:lpstr>SharePoint Online</vt:lpstr>
      <vt:lpstr>SharePoint Online</vt:lpstr>
      <vt:lpstr>Future of SharePoint</vt:lpstr>
      <vt:lpstr>Accessing O365</vt:lpstr>
      <vt:lpstr>Connected Experiences</vt:lpstr>
      <vt:lpstr>Social</vt:lpstr>
      <vt:lpstr>Social</vt:lpstr>
      <vt:lpstr>Connected Platform</vt:lpstr>
      <vt:lpstr>Mobile</vt:lpstr>
      <vt:lpstr>Publishing Sites</vt:lpstr>
      <vt:lpstr>Web Content Management</vt:lpstr>
      <vt:lpstr>Search</vt:lpstr>
      <vt:lpstr>Search</vt:lpstr>
      <vt:lpstr>Business Intelligence</vt:lpstr>
      <vt:lpstr>BI Capabilities in Excel &amp; Office 365</vt:lpstr>
      <vt:lpstr>Agenda</vt:lpstr>
      <vt:lpstr>Sites and Site Collections</vt:lpstr>
      <vt:lpstr>Sites and Site Collections</vt:lpstr>
      <vt:lpstr>Agenda</vt:lpstr>
      <vt:lpstr>O365 Navigation</vt:lpstr>
      <vt:lpstr>Global Navigation</vt:lpstr>
      <vt:lpstr>Quick Launch</vt:lpstr>
      <vt:lpstr>Quick Launch</vt:lpstr>
      <vt:lpstr>Tree View</vt:lpstr>
      <vt:lpstr>Publishing Navigation Settings</vt:lpstr>
      <vt:lpstr>SharePoint Ribbon</vt:lpstr>
      <vt:lpstr>Navigation and SharePoint Ribbon</vt:lpstr>
      <vt:lpstr>Agenda</vt:lpstr>
      <vt:lpstr>Managing Lists</vt:lpstr>
      <vt:lpstr>Managing Libraries</vt:lpstr>
      <vt:lpstr>Managing Lists and Libraries</vt:lpstr>
      <vt:lpstr>Agenda</vt:lpstr>
      <vt:lpstr>SharePoint Apps</vt:lpstr>
      <vt:lpstr>SharePoint Apps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SharePoint Online</dc:title>
  <dc:creator>Ted Pattison</dc:creator>
  <cp:lastModifiedBy>Christina Wheeler</cp:lastModifiedBy>
  <cp:revision>486</cp:revision>
  <dcterms:created xsi:type="dcterms:W3CDTF">2012-04-13T19:17:02Z</dcterms:created>
  <dcterms:modified xsi:type="dcterms:W3CDTF">2016-05-21T04:04:30Z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