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79" r:id="rId6"/>
    <p:sldId id="278" r:id="rId7"/>
    <p:sldId id="340" r:id="rId8"/>
    <p:sldId id="341" r:id="rId9"/>
    <p:sldId id="342" r:id="rId10"/>
    <p:sldId id="343" r:id="rId11"/>
    <p:sldId id="344" r:id="rId12"/>
    <p:sldId id="345" r:id="rId13"/>
    <p:sldId id="346" r:id="rId14"/>
    <p:sldId id="347" r:id="rId15"/>
    <p:sldId id="348" r:id="rId16"/>
    <p:sldId id="349" r:id="rId17"/>
    <p:sldId id="350" r:id="rId18"/>
    <p:sldId id="355" r:id="rId19"/>
    <p:sldId id="356" r:id="rId20"/>
    <p:sldId id="357" r:id="rId21"/>
    <p:sldId id="358" r:id="rId22"/>
    <p:sldId id="359" r:id="rId23"/>
    <p:sldId id="351" r:id="rId24"/>
    <p:sldId id="360" r:id="rId25"/>
    <p:sldId id="361" r:id="rId26"/>
    <p:sldId id="362" r:id="rId27"/>
    <p:sldId id="363" r:id="rId28"/>
    <p:sldId id="364" r:id="rId29"/>
    <p:sldId id="365" r:id="rId30"/>
    <p:sldId id="366" r:id="rId31"/>
    <p:sldId id="352" r:id="rId32"/>
    <p:sldId id="367" r:id="rId33"/>
    <p:sldId id="368" r:id="rId34"/>
    <p:sldId id="369" r:id="rId35"/>
    <p:sldId id="370" r:id="rId36"/>
    <p:sldId id="371" r:id="rId37"/>
    <p:sldId id="354"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6300" autoAdjust="0"/>
  </p:normalViewPr>
  <p:slideViewPr>
    <p:cSldViewPr>
      <p:cViewPr varScale="1">
        <p:scale>
          <a:sx n="88" d="100"/>
          <a:sy n="88" d="100"/>
        </p:scale>
        <p:origin x="3816"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4" d="100"/>
          <a:sy n="64" d="100"/>
        </p:scale>
        <p:origin x="3101"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module, you will learn the fundamental concepts involved with using site columns and content types in </a:t>
            </a:r>
            <a:r>
              <a:rPr lang="en-US" sz="1200" b="0" i="0" kern="1200" dirty="0" smtClean="0">
                <a:solidFill>
                  <a:schemeClr val="tx1"/>
                </a:solidFill>
                <a:effectLst/>
                <a:latin typeface="+mn-lt"/>
                <a:ea typeface="+mn-ea"/>
                <a:cs typeface="+mn-cs"/>
              </a:rPr>
              <a:t>SharePoint Online. </a:t>
            </a:r>
            <a:r>
              <a:rPr lang="en-US" sz="1200" b="0" i="0" kern="1200" dirty="0" smtClean="0">
                <a:solidFill>
                  <a:schemeClr val="tx1"/>
                </a:solidFill>
                <a:effectLst/>
                <a:latin typeface="+mn-lt"/>
                <a:ea typeface="+mn-ea"/>
                <a:cs typeface="+mn-cs"/>
              </a:rPr>
              <a:t>Students will learn the advantages of creating custom site columns and custom content types when designing SharePoint lists and document libraries. This module also teaches students how SharePoint supports managed metadata through the creation of term sets and terms. Students will also learn how to integrate a managed term set with SharePoint list as well as how to assign a term from a term set to an item in a SharePoint list. In the final section of this module, students will also learn how to create list templates and site templates to automate the process of creating a special type of site, list or document library for a particular business scenario.</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4181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8956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2176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5810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342481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2122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695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10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929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200342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9228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7867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0343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4429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2470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Administration</a:t>
            </a:r>
          </a:p>
          <a:p>
            <a:r>
              <a:rPr lang="en-US" dirty="0" smtClean="0"/>
              <a:t>Managed Metadata Fields</a:t>
            </a:r>
            <a:endParaRPr lang="en-US" dirty="0"/>
          </a:p>
        </p:txBody>
      </p:sp>
    </p:spTree>
    <p:extLst>
      <p:ext uri="{BB962C8B-B14F-4D97-AF65-F5344CB8AC3E}">
        <p14:creationId xmlns:p14="http://schemas.microsoft.com/office/powerpoint/2010/main" val="123370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544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040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9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013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In</a:t>
            </a:r>
            <a:r>
              <a:rPr lang="en-US" baseline="0" dirty="0" smtClean="0"/>
              <a:t> SharePoint 2010 you can indicate that a column must contain unique values within the list.  This means that no duplicate values can occur in the list for that column. In SharePoint 2007, you could only enforce this by implementing an event receiver on the ItemAdding event.</a:t>
            </a:r>
          </a:p>
          <a:p>
            <a:pPr marL="0" indent="0">
              <a:buFont typeface="Arial" pitchFamily="34" charset="0"/>
              <a:buNone/>
            </a:pPr>
            <a:endParaRPr lang="nl-BE" baseline="0" dirty="0" smtClean="0"/>
          </a:p>
          <a:p>
            <a:pPr marL="0" indent="0">
              <a:buFont typeface="Arial" pitchFamily="34" charset="0"/>
              <a:buNone/>
            </a:pPr>
            <a:r>
              <a:rPr lang="nl-BE" baseline="0" dirty="0" smtClean="0"/>
              <a:t>A column can only be defined as unique when the column is indexed.</a:t>
            </a:r>
            <a:endParaRPr lang="en-US" dirty="0" smtClean="0"/>
          </a:p>
          <a:p>
            <a:pPr marL="0" indent="0">
              <a:buFont typeface="Arial" pitchFamily="34" charset="0"/>
              <a:buNone/>
            </a:pPr>
            <a:endParaRPr lang="en-US" baseline="0" dirty="0" smtClean="0"/>
          </a:p>
          <a:p>
            <a:pPr marL="0" indent="0">
              <a:buFont typeface="Arial" pitchFamily="34" charset="0"/>
              <a:buNone/>
            </a:pPr>
            <a:r>
              <a:rPr lang="en-US" baseline="0" dirty="0" smtClean="0"/>
              <a:t>If applied on an existing column in an existing list, the action will fail if duplicate value are already present.</a:t>
            </a:r>
            <a:endParaRPr lang="en-US" dirty="0"/>
          </a:p>
        </p:txBody>
      </p:sp>
    </p:spTree>
    <p:extLst>
      <p:ext uri="{BB962C8B-B14F-4D97-AF65-F5344CB8AC3E}">
        <p14:creationId xmlns:p14="http://schemas.microsoft.com/office/powerpoint/2010/main" val="4086255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403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achieve column validation when</a:t>
            </a:r>
            <a:r>
              <a:rPr lang="nl-BE" baseline="0" dirty="0" smtClean="0"/>
              <a:t> you create a new column or modify an existing column. </a:t>
            </a:r>
          </a:p>
          <a:p>
            <a:endParaRPr lang="nl-BE" baseline="0" dirty="0" smtClean="0"/>
          </a:p>
          <a:p>
            <a:r>
              <a:rPr lang="nl-BE" baseline="0" dirty="0" smtClean="0"/>
              <a:t>Notice the new section </a:t>
            </a:r>
            <a:r>
              <a:rPr lang="nl-BE" b="1" baseline="0" dirty="0" smtClean="0"/>
              <a:t>Column Validation</a:t>
            </a:r>
            <a:r>
              <a:rPr lang="nl-BE" b="0" baseline="0" dirty="0" smtClean="0"/>
              <a:t> where you can enter a formula against which the data entered in that column will be validated. The formula must evaluate to true before the list item can be saved.</a:t>
            </a:r>
            <a:endParaRPr lang="en-US" dirty="0"/>
          </a:p>
        </p:txBody>
      </p:sp>
    </p:spTree>
    <p:extLst>
      <p:ext uri="{BB962C8B-B14F-4D97-AF65-F5344CB8AC3E}">
        <p14:creationId xmlns:p14="http://schemas.microsoft.com/office/powerpoint/2010/main" val="2985658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713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Designing Lists and Document Libraries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Item Versioning</a:t>
            </a:r>
            <a:endParaRPr lang="en-US" dirty="0"/>
          </a:p>
        </p:txBody>
      </p:sp>
      <p:sp>
        <p:nvSpPr>
          <p:cNvPr id="3" name="Content Placeholder 2"/>
          <p:cNvSpPr>
            <a:spLocks noGrp="1"/>
          </p:cNvSpPr>
          <p:nvPr>
            <p:ph idx="1"/>
          </p:nvPr>
        </p:nvSpPr>
        <p:spPr/>
        <p:txBody>
          <a:bodyPr/>
          <a:lstStyle/>
          <a:p>
            <a:r>
              <a:rPr lang="en-US" dirty="0" smtClean="0"/>
              <a:t>List support versioning</a:t>
            </a:r>
          </a:p>
          <a:p>
            <a:pPr lvl="1"/>
            <a:r>
              <a:rPr lang="en-US" dirty="0" smtClean="0"/>
              <a:t>Can track and restore overwritten versions of an item</a:t>
            </a:r>
            <a:endParaRPr lang="en-US" dirty="0"/>
          </a:p>
        </p:txBody>
      </p:sp>
      <p:pic>
        <p:nvPicPr>
          <p:cNvPr id="6" name="Picture 5"/>
          <p:cNvPicPr>
            <a:picLocks noChangeAspect="1"/>
          </p:cNvPicPr>
          <p:nvPr/>
        </p:nvPicPr>
        <p:blipFill>
          <a:blip r:embed="rId3"/>
          <a:stretch>
            <a:fillRect/>
          </a:stretch>
        </p:blipFill>
        <p:spPr>
          <a:xfrm>
            <a:off x="413403" y="2673004"/>
            <a:ext cx="3181235" cy="2432396"/>
          </a:xfrm>
          <a:prstGeom prst="rect">
            <a:avLst/>
          </a:prstGeom>
          <a:ln>
            <a:solidFill>
              <a:schemeClr val="bg1">
                <a:lumMod val="50000"/>
              </a:schemeClr>
            </a:solidFill>
          </a:ln>
        </p:spPr>
      </p:pic>
      <p:cxnSp>
        <p:nvCxnSpPr>
          <p:cNvPr id="7" name="Straight Arrow Connector 6"/>
          <p:cNvCxnSpPr>
            <a:stCxn id="8" idx="0"/>
          </p:cNvCxnSpPr>
          <p:nvPr/>
        </p:nvCxnSpPr>
        <p:spPr>
          <a:xfrm flipV="1">
            <a:off x="883393" y="3352800"/>
            <a:ext cx="1097807" cy="81204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14038" y="4164844"/>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057400" y="3200400"/>
            <a:ext cx="3866957" cy="3048000"/>
          </a:xfrm>
          <a:prstGeom prst="rect">
            <a:avLst/>
          </a:prstGeom>
          <a:ln>
            <a:solidFill>
              <a:schemeClr val="bg1">
                <a:lumMod val="50000"/>
              </a:schemeClr>
            </a:solidFill>
          </a:ln>
        </p:spPr>
      </p:pic>
    </p:spTree>
    <p:extLst>
      <p:ext uri="{BB962C8B-B14F-4D97-AF65-F5344CB8AC3E}">
        <p14:creationId xmlns:p14="http://schemas.microsoft.com/office/powerpoint/2010/main" val="79678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User can view previous versions of a list item</a:t>
            </a:r>
          </a:p>
          <a:p>
            <a:pPr lvl="1"/>
            <a:r>
              <a:rPr lang="en-US" sz="2000" dirty="0" smtClean="0"/>
              <a:t>Can serve as a poor man's audit log</a:t>
            </a:r>
          </a:p>
          <a:p>
            <a:pPr lvl="1"/>
            <a:r>
              <a:rPr lang="en-US" sz="2000" dirty="0" smtClean="0"/>
              <a:t>User can </a:t>
            </a:r>
            <a:r>
              <a:rPr lang="en-US" sz="2000" smtClean="0"/>
              <a:t>restore previous </a:t>
            </a:r>
            <a:r>
              <a:rPr lang="en-US" sz="2000" dirty="0" smtClean="0"/>
              <a:t>on top of current version</a:t>
            </a:r>
          </a:p>
          <a:p>
            <a:pPr lvl="1"/>
            <a:r>
              <a:rPr lang="en-US" sz="2000" dirty="0" smtClean="0"/>
              <a:t>Restoring version always creates new version number</a:t>
            </a:r>
            <a:endParaRPr lang="en-US" sz="2000" dirty="0"/>
          </a:p>
        </p:txBody>
      </p:sp>
      <p:sp>
        <p:nvSpPr>
          <p:cNvPr id="2" name="Title 1"/>
          <p:cNvSpPr>
            <a:spLocks noGrp="1"/>
          </p:cNvSpPr>
          <p:nvPr>
            <p:ph type="title"/>
          </p:nvPr>
        </p:nvSpPr>
        <p:spPr/>
        <p:txBody>
          <a:bodyPr/>
          <a:lstStyle/>
          <a:p>
            <a:r>
              <a:rPr lang="en-US" dirty="0" smtClean="0"/>
              <a:t>List Item Version History</a:t>
            </a:r>
            <a:endParaRPr lang="en-US" dirty="0"/>
          </a:p>
        </p:txBody>
      </p:sp>
      <p:grpSp>
        <p:nvGrpSpPr>
          <p:cNvPr id="19" name="Group 18"/>
          <p:cNvGrpSpPr/>
          <p:nvPr/>
        </p:nvGrpSpPr>
        <p:grpSpPr>
          <a:xfrm>
            <a:off x="1143000" y="3124200"/>
            <a:ext cx="6629400" cy="3562892"/>
            <a:chOff x="152400" y="2206500"/>
            <a:chExt cx="8229600" cy="4422900"/>
          </a:xfrm>
        </p:grpSpPr>
        <p:pic>
          <p:nvPicPr>
            <p:cNvPr id="13" name="Picture 12"/>
            <p:cNvPicPr>
              <a:picLocks noChangeAspect="1"/>
            </p:cNvPicPr>
            <p:nvPr/>
          </p:nvPicPr>
          <p:blipFill>
            <a:blip r:embed="rId3"/>
            <a:stretch>
              <a:fillRect/>
            </a:stretch>
          </p:blipFill>
          <p:spPr>
            <a:xfrm>
              <a:off x="152400" y="2206500"/>
              <a:ext cx="3951957" cy="1469650"/>
            </a:xfrm>
            <a:prstGeom prst="rect">
              <a:avLst/>
            </a:prstGeom>
            <a:ln>
              <a:solidFill>
                <a:schemeClr val="bg1">
                  <a:lumMod val="50000"/>
                </a:schemeClr>
              </a:solidFill>
            </a:ln>
          </p:spPr>
        </p:pic>
        <p:sp>
          <p:nvSpPr>
            <p:cNvPr id="14" name="Rectangle 13"/>
            <p:cNvSpPr/>
            <p:nvPr/>
          </p:nvSpPr>
          <p:spPr>
            <a:xfrm>
              <a:off x="3581400" y="2590800"/>
              <a:ext cx="4800600" cy="40386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3752681" y="2714354"/>
              <a:ext cx="4149156" cy="3429000"/>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6307507" y="5180385"/>
              <a:ext cx="1924050" cy="1323975"/>
            </a:xfrm>
            <a:prstGeom prst="rect">
              <a:avLst/>
            </a:prstGeom>
            <a:ln w="28575">
              <a:solidFill>
                <a:schemeClr val="accent1"/>
              </a:solidFill>
            </a:ln>
          </p:spPr>
        </p:pic>
        <p:cxnSp>
          <p:nvCxnSpPr>
            <p:cNvPr id="7" name="Straight Arrow Connector 6"/>
            <p:cNvCxnSpPr/>
            <p:nvPr/>
          </p:nvCxnSpPr>
          <p:spPr>
            <a:xfrm>
              <a:off x="4948279" y="4572709"/>
              <a:ext cx="1295400" cy="69411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05279" y="4433387"/>
              <a:ext cx="1143000" cy="228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419181" y="2819400"/>
              <a:ext cx="1333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123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customizing the Product Ideas list</a:t>
            </a:r>
            <a:endParaRPr lang="en-US" dirty="0"/>
          </a:p>
        </p:txBody>
      </p:sp>
    </p:spTree>
    <p:extLst>
      <p:ext uri="{BB962C8B-B14F-4D97-AF65-F5344CB8AC3E}">
        <p14:creationId xmlns:p14="http://schemas.microsoft.com/office/powerpoint/2010/main" val="403899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Ø"/>
            </a:pPr>
            <a:r>
              <a:rPr lang="en-US" dirty="0" smtClean="0"/>
              <a:t>Working with Site Columns </a:t>
            </a:r>
          </a:p>
          <a:p>
            <a:r>
              <a:rPr lang="en-US" dirty="0" smtClean="0"/>
              <a:t>Working with Content Types</a:t>
            </a:r>
          </a:p>
          <a:p>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320855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p:txBody>
          <a:bodyPr/>
          <a:lstStyle/>
          <a:p>
            <a:r>
              <a:rPr lang="en-US" smtClean="0"/>
              <a:t>Reusable column templates that define…</a:t>
            </a:r>
          </a:p>
          <a:p>
            <a:pPr lvl="1"/>
            <a:r>
              <a:rPr lang="en-US" smtClean="0"/>
              <a:t>The underlying field type for column value</a:t>
            </a:r>
          </a:p>
          <a:p>
            <a:pPr lvl="1"/>
            <a:r>
              <a:rPr lang="en-US" smtClean="0"/>
              <a:t>The default value</a:t>
            </a:r>
          </a:p>
          <a:p>
            <a:pPr lvl="1"/>
            <a:r>
              <a:rPr lang="en-US" smtClean="0"/>
              <a:t>Rendering characteristics</a:t>
            </a:r>
          </a:p>
          <a:p>
            <a:r>
              <a:rPr lang="en-US" smtClean="0"/>
              <a:t>Each site has its own Site Column Gallery</a:t>
            </a:r>
          </a:p>
          <a:p>
            <a:pPr lvl="1"/>
            <a:r>
              <a:rPr lang="en-US" smtClean="0"/>
              <a:t>Site columns available in current site and sites below</a:t>
            </a:r>
          </a:p>
          <a:p>
            <a:pPr lvl="1"/>
            <a:r>
              <a:rPr lang="en-US" smtClean="0"/>
              <a:t>Site columns in top site available to site collection</a:t>
            </a:r>
            <a:endParaRPr lang="en-US" dirty="0" smtClean="0"/>
          </a:p>
        </p:txBody>
      </p:sp>
    </p:spTree>
    <p:extLst>
      <p:ext uri="{BB962C8B-B14F-4D97-AF65-F5344CB8AC3E}">
        <p14:creationId xmlns:p14="http://schemas.microsoft.com/office/powerpoint/2010/main" val="160671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Name versus Internal Name</a:t>
            </a:r>
            <a:endParaRPr lang="en-US" dirty="0"/>
          </a:p>
        </p:txBody>
      </p:sp>
      <p:sp>
        <p:nvSpPr>
          <p:cNvPr id="3" name="Content Placeholder 2"/>
          <p:cNvSpPr>
            <a:spLocks noGrp="1"/>
          </p:cNvSpPr>
          <p:nvPr>
            <p:ph idx="1"/>
          </p:nvPr>
        </p:nvSpPr>
        <p:spPr/>
        <p:txBody>
          <a:bodyPr/>
          <a:lstStyle/>
          <a:p>
            <a:r>
              <a:rPr lang="en-US" dirty="0" smtClean="0"/>
              <a:t>Each site column really has two names</a:t>
            </a:r>
          </a:p>
          <a:p>
            <a:pPr lvl="1"/>
            <a:r>
              <a:rPr lang="en-US" dirty="0" smtClean="0"/>
              <a:t>Site column has display name and internal name</a:t>
            </a:r>
          </a:p>
          <a:p>
            <a:pPr lvl="1"/>
            <a:r>
              <a:rPr lang="en-US" dirty="0" smtClean="0"/>
              <a:t>Both names created when the site column is created</a:t>
            </a:r>
          </a:p>
          <a:p>
            <a:pPr lvl="1"/>
            <a:r>
              <a:rPr lang="en-US" dirty="0" smtClean="0"/>
              <a:t>Best to omit spaces from name during creation</a:t>
            </a:r>
            <a:br>
              <a:rPr lang="en-US" dirty="0" smtClean="0"/>
            </a:br>
            <a:r>
              <a:rPr lang="en-US" sz="1800" i="1" dirty="0" smtClean="0"/>
              <a:t>adding a space results in an internal name with a </a:t>
            </a:r>
            <a:r>
              <a:rPr lang="en-US" sz="1800" i="1" dirty="0"/>
              <a:t>funky </a:t>
            </a:r>
            <a:r>
              <a:rPr lang="en-US" sz="1800" b="1" i="1" dirty="0"/>
              <a:t>_x0020_</a:t>
            </a:r>
            <a:endParaRPr lang="en-US" b="1" dirty="0" smtClean="0"/>
          </a:p>
          <a:p>
            <a:pPr lvl="1"/>
            <a:r>
              <a:rPr lang="en-US" dirty="0" smtClean="0"/>
              <a:t>Display name can be updated with space after creation</a:t>
            </a:r>
            <a:endParaRPr lang="en-US" dirty="0"/>
          </a:p>
        </p:txBody>
      </p:sp>
      <p:pic>
        <p:nvPicPr>
          <p:cNvPr id="4" name="Picture 3"/>
          <p:cNvPicPr>
            <a:picLocks noChangeAspect="1"/>
          </p:cNvPicPr>
          <p:nvPr/>
        </p:nvPicPr>
        <p:blipFill>
          <a:blip r:embed="rId3"/>
          <a:stretch>
            <a:fillRect/>
          </a:stretch>
        </p:blipFill>
        <p:spPr>
          <a:xfrm>
            <a:off x="1257871" y="4582395"/>
            <a:ext cx="3199829" cy="1797939"/>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876800" y="4588681"/>
            <a:ext cx="3262694" cy="1791653"/>
          </a:xfrm>
          <a:prstGeom prst="rect">
            <a:avLst/>
          </a:prstGeom>
          <a:ln>
            <a:solidFill>
              <a:schemeClr val="bg1">
                <a:lumMod val="50000"/>
              </a:schemeClr>
            </a:solidFill>
          </a:ln>
        </p:spPr>
      </p:pic>
      <p:sp>
        <p:nvSpPr>
          <p:cNvPr id="6" name="TextBox 5"/>
          <p:cNvSpPr txBox="1"/>
          <p:nvPr/>
        </p:nvSpPr>
        <p:spPr>
          <a:xfrm>
            <a:off x="1193179" y="4198418"/>
            <a:ext cx="3150221" cy="307777"/>
          </a:xfrm>
          <a:prstGeom prst="rect">
            <a:avLst/>
          </a:prstGeom>
          <a:noFill/>
        </p:spPr>
        <p:txBody>
          <a:bodyPr wrap="none" rtlCol="0">
            <a:spAutoFit/>
          </a:bodyPr>
          <a:lstStyle/>
          <a:p>
            <a:r>
              <a:rPr lang="en-US" sz="1400" dirty="0" smtClean="0">
                <a:solidFill>
                  <a:schemeClr val="tx2"/>
                </a:solidFill>
              </a:rPr>
              <a:t>Create site columns names like this…</a:t>
            </a:r>
            <a:endParaRPr lang="en-US" sz="1400" dirty="0">
              <a:solidFill>
                <a:schemeClr val="tx2"/>
              </a:solidFill>
            </a:endParaRPr>
          </a:p>
        </p:txBody>
      </p:sp>
      <p:sp>
        <p:nvSpPr>
          <p:cNvPr id="7" name="TextBox 6"/>
          <p:cNvSpPr txBox="1"/>
          <p:nvPr/>
        </p:nvSpPr>
        <p:spPr>
          <a:xfrm>
            <a:off x="4800600" y="4201395"/>
            <a:ext cx="1290738" cy="307777"/>
          </a:xfrm>
          <a:prstGeom prst="rect">
            <a:avLst/>
          </a:prstGeom>
          <a:noFill/>
        </p:spPr>
        <p:txBody>
          <a:bodyPr wrap="none" rtlCol="0">
            <a:spAutoFit/>
          </a:bodyPr>
          <a:lstStyle/>
          <a:p>
            <a:r>
              <a:rPr lang="en-US" sz="1400" dirty="0" smtClean="0">
                <a:solidFill>
                  <a:schemeClr val="tx2"/>
                </a:solidFill>
              </a:rPr>
              <a:t>Not like this…</a:t>
            </a:r>
            <a:endParaRPr lang="en-US" sz="1400" dirty="0">
              <a:solidFill>
                <a:schemeClr val="tx2"/>
              </a:solidFill>
            </a:endParaRPr>
          </a:p>
        </p:txBody>
      </p:sp>
    </p:spTree>
    <p:extLst>
      <p:ext uri="{BB962C8B-B14F-4D97-AF65-F5344CB8AC3E}">
        <p14:creationId xmlns:p14="http://schemas.microsoft.com/office/powerpoint/2010/main" val="142075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Types (aka Field Types)</a:t>
            </a:r>
            <a:endParaRPr lang="en-US" dirty="0"/>
          </a:p>
        </p:txBody>
      </p:sp>
      <p:sp>
        <p:nvSpPr>
          <p:cNvPr id="3" name="Content Placeholder 2"/>
          <p:cNvSpPr>
            <a:spLocks noGrp="1"/>
          </p:cNvSpPr>
          <p:nvPr>
            <p:ph idx="1"/>
          </p:nvPr>
        </p:nvSpPr>
        <p:spPr/>
        <p:txBody>
          <a:bodyPr>
            <a:normAutofit/>
          </a:bodyPr>
          <a:lstStyle/>
          <a:p>
            <a:r>
              <a:rPr lang="en-US" sz="2400" dirty="0" smtClean="0"/>
              <a:t>List of available columns has extra choices</a:t>
            </a:r>
          </a:p>
          <a:p>
            <a:pPr lvl="1"/>
            <a:r>
              <a:rPr lang="en-US" sz="2000" dirty="0" smtClean="0"/>
              <a:t>More field types available for site column than for list column</a:t>
            </a:r>
            <a:endParaRPr lang="en-US" sz="2000" dirty="0"/>
          </a:p>
        </p:txBody>
      </p:sp>
      <p:pic>
        <p:nvPicPr>
          <p:cNvPr id="4" name="Picture 3"/>
          <p:cNvPicPr>
            <a:picLocks noChangeAspect="1"/>
          </p:cNvPicPr>
          <p:nvPr/>
        </p:nvPicPr>
        <p:blipFill>
          <a:blip r:embed="rId3"/>
          <a:stretch>
            <a:fillRect/>
          </a:stretch>
        </p:blipFill>
        <p:spPr>
          <a:xfrm>
            <a:off x="1219200" y="2438400"/>
            <a:ext cx="4943475" cy="4019550"/>
          </a:xfrm>
          <a:prstGeom prst="rect">
            <a:avLst/>
          </a:prstGeom>
          <a:ln>
            <a:solidFill>
              <a:schemeClr val="bg1">
                <a:lumMod val="50000"/>
              </a:schemeClr>
            </a:solidFill>
          </a:ln>
        </p:spPr>
      </p:pic>
    </p:spTree>
    <p:extLst>
      <p:ext uri="{BB962C8B-B14F-4D97-AF65-F5344CB8AC3E}">
        <p14:creationId xmlns:p14="http://schemas.microsoft.com/office/powerpoint/2010/main" val="156668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 to Track Wingtip Products</a:t>
            </a:r>
            <a:endParaRPr lang="en-US" dirty="0"/>
          </a:p>
        </p:txBody>
      </p:sp>
      <p:pic>
        <p:nvPicPr>
          <p:cNvPr id="4" name="Picture 3"/>
          <p:cNvPicPr>
            <a:picLocks noChangeAspect="1"/>
          </p:cNvPicPr>
          <p:nvPr/>
        </p:nvPicPr>
        <p:blipFill>
          <a:blip r:embed="rId3"/>
          <a:stretch>
            <a:fillRect/>
          </a:stretch>
        </p:blipFill>
        <p:spPr>
          <a:xfrm>
            <a:off x="228599" y="1447800"/>
            <a:ext cx="8339329" cy="2743200"/>
          </a:xfrm>
          <a:prstGeom prst="rect">
            <a:avLst/>
          </a:prstGeom>
          <a:ln>
            <a:solidFill>
              <a:schemeClr val="bg1">
                <a:lumMod val="50000"/>
              </a:schemeClr>
            </a:solidFill>
          </a:ln>
        </p:spPr>
      </p:pic>
    </p:spTree>
    <p:extLst>
      <p:ext uri="{BB962C8B-B14F-4D97-AF65-F5344CB8AC3E}">
        <p14:creationId xmlns:p14="http://schemas.microsoft.com/office/powerpoint/2010/main" val="312745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Site Columns</a:t>
            </a:r>
            <a:endParaRPr lang="en-US" dirty="0"/>
          </a:p>
        </p:txBody>
      </p:sp>
    </p:spTree>
    <p:extLst>
      <p:ext uri="{BB962C8B-B14F-4D97-AF65-F5344CB8AC3E}">
        <p14:creationId xmlns:p14="http://schemas.microsoft.com/office/powerpoint/2010/main" val="3764154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ü"/>
            </a:pPr>
            <a:r>
              <a:rPr lang="en-US" dirty="0" smtClean="0"/>
              <a:t>Working with Site Columns </a:t>
            </a:r>
          </a:p>
          <a:p>
            <a:pPr>
              <a:buFont typeface="Wingdings" panose="05000000000000000000" pitchFamily="2" charset="2"/>
              <a:buChar char="Ø"/>
            </a:pPr>
            <a:r>
              <a:rPr lang="en-US" dirty="0" smtClean="0"/>
              <a:t>Working with Content Types</a:t>
            </a:r>
          </a:p>
          <a:p>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314728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Customizing List Columns</a:t>
            </a:r>
          </a:p>
          <a:p>
            <a:r>
              <a:rPr lang="en-US" dirty="0" smtClean="0"/>
              <a:t>Working with Site Columns </a:t>
            </a:r>
          </a:p>
          <a:p>
            <a:r>
              <a:rPr lang="en-US" dirty="0" smtClean="0"/>
              <a:t>Working with Content Types</a:t>
            </a:r>
          </a:p>
          <a:p>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Types</a:t>
            </a:r>
            <a:endParaRPr lang="en-US" dirty="0"/>
          </a:p>
        </p:txBody>
      </p:sp>
      <p:sp>
        <p:nvSpPr>
          <p:cNvPr id="3" name="Content Placeholder 2"/>
          <p:cNvSpPr>
            <a:spLocks noGrp="1"/>
          </p:cNvSpPr>
          <p:nvPr>
            <p:ph idx="1"/>
          </p:nvPr>
        </p:nvSpPr>
        <p:spPr/>
        <p:txBody>
          <a:bodyPr/>
          <a:lstStyle/>
          <a:p>
            <a:r>
              <a:rPr lang="en-US" smtClean="0"/>
              <a:t>Reusable item/document templates that define…</a:t>
            </a:r>
          </a:p>
          <a:p>
            <a:pPr lvl="1"/>
            <a:r>
              <a:rPr lang="en-US" smtClean="0"/>
              <a:t>A parent content type</a:t>
            </a:r>
          </a:p>
          <a:p>
            <a:pPr lvl="1"/>
            <a:r>
              <a:rPr lang="en-US" smtClean="0"/>
              <a:t>A collection of site columns</a:t>
            </a:r>
          </a:p>
          <a:p>
            <a:r>
              <a:rPr lang="en-US" smtClean="0"/>
              <a:t>Each site has its own Content Type Gallery</a:t>
            </a:r>
          </a:p>
          <a:p>
            <a:pPr lvl="1"/>
            <a:r>
              <a:rPr lang="en-US" smtClean="0"/>
              <a:t>Content types available in current site and sites below</a:t>
            </a:r>
          </a:p>
          <a:p>
            <a:pPr lvl="1"/>
            <a:r>
              <a:rPr lang="en-US" smtClean="0"/>
              <a:t>Content types in top site available to site collection</a:t>
            </a:r>
          </a:p>
          <a:p>
            <a:endParaRPr lang="en-US" dirty="0"/>
          </a:p>
        </p:txBody>
      </p:sp>
    </p:spTree>
    <p:extLst>
      <p:ext uri="{BB962C8B-B14F-4D97-AF65-F5344CB8AC3E}">
        <p14:creationId xmlns:p14="http://schemas.microsoft.com/office/powerpoint/2010/main" val="417031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smtClean="0"/>
              <a:t>Content types designed in hierarchy</a:t>
            </a:r>
          </a:p>
          <a:p>
            <a:pPr lvl="1"/>
            <a:r>
              <a:rPr lang="en-US" sz="2000" dirty="0" smtClean="0"/>
              <a:t>All content types inherit (aka derive) from </a:t>
            </a:r>
            <a:r>
              <a:rPr lang="en-US" sz="2000" b="1" dirty="0" smtClean="0"/>
              <a:t>Item</a:t>
            </a:r>
          </a:p>
          <a:p>
            <a:pPr lvl="1"/>
            <a:r>
              <a:rPr lang="en-US" sz="2000" dirty="0" smtClean="0"/>
              <a:t>Child content type inherits site columns from parent</a:t>
            </a:r>
          </a:p>
          <a:p>
            <a:pPr lvl="1"/>
            <a:r>
              <a:rPr lang="en-US" sz="2000" dirty="0" smtClean="0"/>
              <a:t>Child content type can add new site columns</a:t>
            </a:r>
          </a:p>
          <a:p>
            <a:pPr lvl="1"/>
            <a:r>
              <a:rPr lang="en-US" sz="2000" dirty="0"/>
              <a:t>Child content type can </a:t>
            </a:r>
            <a:r>
              <a:rPr lang="en-US" sz="2000" dirty="0" smtClean="0"/>
              <a:t>remove site columns inherited from parent</a:t>
            </a:r>
            <a:endParaRPr lang="en-US" sz="2000" dirty="0"/>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1219200" y="3581400"/>
            <a:ext cx="4017818" cy="3048000"/>
            <a:chOff x="2057400" y="3352800"/>
            <a:chExt cx="4419600" cy="3352800"/>
          </a:xfrm>
        </p:grpSpPr>
        <p:sp>
          <p:nvSpPr>
            <p:cNvPr id="53" name="Rectangle 52"/>
            <p:cNvSpPr/>
            <p:nvPr/>
          </p:nvSpPr>
          <p:spPr>
            <a:xfrm>
              <a:off x="2057400" y="3352800"/>
              <a:ext cx="4419600" cy="3352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 content type hierarchy</a:t>
              </a:r>
              <a:endParaRPr lang="en-US" sz="1400" dirty="0">
                <a:solidFill>
                  <a:schemeClr val="tx1"/>
                </a:solidFill>
              </a:endParaRPr>
            </a:p>
          </p:txBody>
        </p:sp>
        <p:sp>
          <p:nvSpPr>
            <p:cNvPr id="4" name="Rectangle 3"/>
            <p:cNvSpPr/>
            <p:nvPr/>
          </p:nvSpPr>
          <p:spPr>
            <a:xfrm>
              <a:off x="2232314" y="371445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Item</a:t>
              </a:r>
              <a:endParaRPr lang="en-US" sz="1100" b="1" dirty="0">
                <a:solidFill>
                  <a:schemeClr val="tx1"/>
                </a:solidFill>
              </a:endParaRPr>
            </a:p>
          </p:txBody>
        </p:sp>
        <p:cxnSp>
          <p:nvCxnSpPr>
            <p:cNvPr id="6" name="Straight Connector 5"/>
            <p:cNvCxnSpPr/>
            <p:nvPr/>
          </p:nvCxnSpPr>
          <p:spPr>
            <a:xfrm>
              <a:off x="3060259" y="4059307"/>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2" y="415168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Announcement</a:t>
              </a:r>
              <a:endParaRPr lang="en-US" sz="1100" b="1" dirty="0">
                <a:solidFill>
                  <a:schemeClr val="tx1"/>
                </a:solidFill>
              </a:endParaRPr>
            </a:p>
          </p:txBody>
        </p:sp>
        <p:cxnSp>
          <p:nvCxnSpPr>
            <p:cNvPr id="13" name="Straight Arrow Connector 12"/>
            <p:cNvCxnSpPr>
              <a:endCxn id="7" idx="1"/>
            </p:cNvCxnSpPr>
            <p:nvPr/>
          </p:nvCxnSpPr>
          <p:spPr>
            <a:xfrm>
              <a:off x="3060259" y="4310767"/>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2" y="4575912"/>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Contact</a:t>
              </a:r>
              <a:endParaRPr lang="en-US" sz="1100" b="1" dirty="0">
                <a:solidFill>
                  <a:schemeClr val="tx1"/>
                </a:solidFill>
              </a:endParaRPr>
            </a:p>
          </p:txBody>
        </p:sp>
        <p:cxnSp>
          <p:nvCxnSpPr>
            <p:cNvPr id="18" name="Straight Arrow Connector 17"/>
            <p:cNvCxnSpPr>
              <a:endCxn id="17" idx="1"/>
            </p:cNvCxnSpPr>
            <p:nvPr/>
          </p:nvCxnSpPr>
          <p:spPr>
            <a:xfrm>
              <a:off x="3060259" y="4734999"/>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2" y="5000144"/>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Task</a:t>
              </a:r>
              <a:endParaRPr lang="en-US" sz="1100" b="1" dirty="0">
                <a:solidFill>
                  <a:schemeClr val="tx1"/>
                </a:solidFill>
              </a:endParaRPr>
            </a:p>
          </p:txBody>
        </p:sp>
        <p:cxnSp>
          <p:nvCxnSpPr>
            <p:cNvPr id="20" name="Straight Arrow Connector 19"/>
            <p:cNvCxnSpPr>
              <a:endCxn id="19" idx="1"/>
            </p:cNvCxnSpPr>
            <p:nvPr/>
          </p:nvCxnSpPr>
          <p:spPr>
            <a:xfrm>
              <a:off x="3060259" y="5159230"/>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2"/>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6"/>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69" y="5823019"/>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Form</a:t>
              </a:r>
              <a:endParaRPr lang="en-US" sz="1100" b="1" dirty="0">
                <a:solidFill>
                  <a:schemeClr val="tx1"/>
                </a:solidFill>
              </a:endParaRPr>
            </a:p>
          </p:txBody>
        </p:sp>
        <p:cxnSp>
          <p:nvCxnSpPr>
            <p:cNvPr id="30" name="Straight Arrow Connector 29"/>
            <p:cNvCxnSpPr>
              <a:endCxn id="29" idx="1"/>
            </p:cNvCxnSpPr>
            <p:nvPr/>
          </p:nvCxnSpPr>
          <p:spPr>
            <a:xfrm>
              <a:off x="4258957" y="5982106"/>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69" y="6247251"/>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Picture</a:t>
              </a:r>
              <a:endParaRPr lang="en-US" sz="1100" b="1" dirty="0">
                <a:solidFill>
                  <a:schemeClr val="tx1"/>
                </a:solidFill>
              </a:endParaRPr>
            </a:p>
          </p:txBody>
        </p:sp>
        <p:cxnSp>
          <p:nvCxnSpPr>
            <p:cNvPr id="32" name="Straight Arrow Connector 31"/>
            <p:cNvCxnSpPr>
              <a:endCxn id="31" idx="1"/>
            </p:cNvCxnSpPr>
            <p:nvPr/>
          </p:nvCxnSpPr>
          <p:spPr>
            <a:xfrm>
              <a:off x="4258957" y="6406338"/>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Document</a:t>
              </a:r>
              <a:endParaRPr lang="en-US" sz="1100" b="1" dirty="0">
                <a:solidFill>
                  <a:schemeClr val="tx1"/>
                </a:solidFill>
              </a:endParaRPr>
            </a:p>
          </p:txBody>
        </p:sp>
      </p:grpSp>
    </p:spTree>
    <p:extLst>
      <p:ext uri="{BB962C8B-B14F-4D97-AF65-F5344CB8AC3E}">
        <p14:creationId xmlns:p14="http://schemas.microsoft.com/office/powerpoint/2010/main" val="3044479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185483" y="3581400"/>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SharePoint-supplied content types</a:t>
            </a:r>
            <a:endParaRPr lang="en-US" sz="1400" dirty="0">
              <a:solidFill>
                <a:schemeClr val="tx1"/>
              </a:solidFill>
            </a:endParaRPr>
          </a:p>
        </p:txBody>
      </p:sp>
      <p:sp>
        <p:nvSpPr>
          <p:cNvPr id="47" name="Rectangle 46"/>
          <p:cNvSpPr/>
          <p:nvPr/>
        </p:nvSpPr>
        <p:spPr>
          <a:xfrm>
            <a:off x="1185483" y="5397452"/>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smtClean="0">
                <a:solidFill>
                  <a:schemeClr val="tx1"/>
                </a:solidFill>
              </a:rPr>
              <a:t>Custom content types</a:t>
            </a:r>
            <a:endParaRPr lang="en-US" sz="1400" dirty="0">
              <a:solidFill>
                <a:schemeClr val="tx1"/>
              </a:solidFill>
            </a:endParaRP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smtClean="0"/>
              <a:t>Creating a custom content type</a:t>
            </a:r>
          </a:p>
          <a:p>
            <a:pPr lvl="1"/>
            <a:r>
              <a:rPr lang="en-US" sz="2000" dirty="0" smtClean="0"/>
              <a:t>Select a content type name</a:t>
            </a:r>
          </a:p>
          <a:p>
            <a:pPr lvl="1"/>
            <a:r>
              <a:rPr lang="en-US" sz="2000" dirty="0" smtClean="0"/>
              <a:t>Select a parent content type to inherit from</a:t>
            </a:r>
          </a:p>
          <a:p>
            <a:pPr lvl="1"/>
            <a:r>
              <a:rPr lang="en-US" sz="2000" dirty="0" smtClean="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1418986" y="3978792"/>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Item</a:t>
            </a:r>
            <a:endParaRPr lang="en-US" sz="1200" b="1" dirty="0">
              <a:solidFill>
                <a:schemeClr val="tx1"/>
              </a:solidFill>
            </a:endParaRPr>
          </a:p>
        </p:txBody>
      </p:sp>
      <p:cxnSp>
        <p:nvCxnSpPr>
          <p:cNvPr id="6" name="Straight Connector 5"/>
          <p:cNvCxnSpPr>
            <a:stCxn id="4" idx="2"/>
          </p:cNvCxnSpPr>
          <p:nvPr/>
        </p:nvCxnSpPr>
        <p:spPr>
          <a:xfrm>
            <a:off x="2387017" y="4342207"/>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2365570"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418985"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a:t>
            </a:r>
            <a:endParaRPr lang="en-US" sz="1200" b="1" dirty="0">
              <a:solidFill>
                <a:schemeClr val="tx1"/>
              </a:solidFill>
            </a:endParaRPr>
          </a:p>
        </p:txBody>
      </p:sp>
      <p:sp>
        <p:nvSpPr>
          <p:cNvPr id="58" name="Rectangle 57"/>
          <p:cNvSpPr/>
          <p:nvPr/>
        </p:nvSpPr>
        <p:spPr>
          <a:xfrm>
            <a:off x="3657600"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 Images</a:t>
            </a:r>
            <a:endParaRPr lang="en-US" sz="1200" b="1" dirty="0">
              <a:solidFill>
                <a:schemeClr val="tx1"/>
              </a:solidFill>
            </a:endParaRPr>
          </a:p>
        </p:txBody>
      </p:sp>
      <p:sp>
        <p:nvSpPr>
          <p:cNvPr id="21" name="Rectangle 20"/>
          <p:cNvSpPr/>
          <p:nvPr/>
        </p:nvSpPr>
        <p:spPr>
          <a:xfrm>
            <a:off x="3657600" y="452028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Document</a:t>
            </a:r>
            <a:endParaRPr lang="en-US" sz="1200" b="1" dirty="0">
              <a:solidFill>
                <a:schemeClr val="tx1"/>
              </a:solidFill>
            </a:endParaRPr>
          </a:p>
        </p:txBody>
      </p:sp>
      <p:cxnSp>
        <p:nvCxnSpPr>
          <p:cNvPr id="35" name="Straight Connector 34"/>
          <p:cNvCxnSpPr/>
          <p:nvPr/>
        </p:nvCxnSpPr>
        <p:spPr>
          <a:xfrm flipH="1">
            <a:off x="4628641"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7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Product Content Type</a:t>
            </a:r>
            <a:endParaRPr lang="en-US" dirty="0"/>
          </a:p>
        </p:txBody>
      </p:sp>
      <p:pic>
        <p:nvPicPr>
          <p:cNvPr id="5" name="Picture 4"/>
          <p:cNvPicPr>
            <a:picLocks noChangeAspect="1"/>
          </p:cNvPicPr>
          <p:nvPr/>
        </p:nvPicPr>
        <p:blipFill>
          <a:blip r:embed="rId3"/>
          <a:stretch>
            <a:fillRect/>
          </a:stretch>
        </p:blipFill>
        <p:spPr>
          <a:xfrm>
            <a:off x="152400" y="1219200"/>
            <a:ext cx="8812990" cy="4267200"/>
          </a:xfrm>
          <a:prstGeom prst="rect">
            <a:avLst/>
          </a:prstGeom>
          <a:ln>
            <a:solidFill>
              <a:schemeClr val="bg1">
                <a:lumMod val="50000"/>
              </a:schemeClr>
            </a:solidFill>
          </a:ln>
        </p:spPr>
      </p:pic>
    </p:spTree>
    <p:extLst>
      <p:ext uri="{BB962C8B-B14F-4D97-AF65-F5344CB8AC3E}">
        <p14:creationId xmlns:p14="http://schemas.microsoft.com/office/powerpoint/2010/main" val="1599974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Product Content Type</a:t>
            </a:r>
            <a:endParaRPr lang="en-US" dirty="0"/>
          </a:p>
        </p:txBody>
      </p:sp>
    </p:spTree>
    <p:extLst>
      <p:ext uri="{BB962C8B-B14F-4D97-AF65-F5344CB8AC3E}">
        <p14:creationId xmlns:p14="http://schemas.microsoft.com/office/powerpoint/2010/main" val="160817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smtClean="0"/>
              <a:t>List contains a collection of content types</a:t>
            </a:r>
          </a:p>
          <a:p>
            <a:pPr lvl="1"/>
            <a:r>
              <a:rPr lang="en-US" sz="2000" dirty="0" smtClean="0"/>
              <a:t>Every list must contain at least one content type</a:t>
            </a:r>
          </a:p>
          <a:p>
            <a:pPr lvl="1"/>
            <a:r>
              <a:rPr lang="en-US" sz="2000" dirty="0" smtClean="0"/>
              <a:t>Content types hidden on </a:t>
            </a:r>
            <a:r>
              <a:rPr lang="en-US" sz="2000" smtClean="0"/>
              <a:t>the List </a:t>
            </a:r>
            <a:r>
              <a:rPr lang="en-US" sz="2000" dirty="0" smtClean="0"/>
              <a:t>Settings page by default</a:t>
            </a:r>
          </a:p>
          <a:p>
            <a:pPr lvl="1"/>
            <a:r>
              <a:rPr lang="en-US" sz="2000" dirty="0" smtClean="0"/>
              <a:t>Advanced Settings page for list provides option  to show them</a:t>
            </a:r>
          </a:p>
          <a:p>
            <a:pPr lvl="1"/>
            <a:endParaRPr lang="en-US" sz="2000" dirty="0"/>
          </a:p>
          <a:p>
            <a:endParaRPr lang="en-US" dirty="0" smtClean="0"/>
          </a:p>
          <a:p>
            <a:pPr lvl="1"/>
            <a:endParaRPr lang="en-US" sz="2000" dirty="0"/>
          </a:p>
          <a:p>
            <a:pPr lvl="1"/>
            <a:r>
              <a:rPr lang="en-US" sz="2000" dirty="0" smtClean="0"/>
              <a:t>Content Types section allows for adding/removing content types</a:t>
            </a:r>
          </a:p>
          <a:p>
            <a:pPr lvl="1"/>
            <a:endParaRPr lang="en-US" sz="2000" dirty="0" smtClean="0"/>
          </a:p>
        </p:txBody>
      </p:sp>
      <p:pic>
        <p:nvPicPr>
          <p:cNvPr id="4" name="Picture 3"/>
          <p:cNvPicPr>
            <a:picLocks noChangeAspect="1"/>
          </p:cNvPicPr>
          <p:nvPr/>
        </p:nvPicPr>
        <p:blipFill>
          <a:blip r:embed="rId3"/>
          <a:stretch>
            <a:fillRect/>
          </a:stretch>
        </p:blipFill>
        <p:spPr>
          <a:xfrm>
            <a:off x="1143000" y="3124200"/>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43674" y="4876800"/>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688440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Products list to use the Product content type</a:t>
            </a:r>
            <a:endParaRPr lang="en-US" dirty="0"/>
          </a:p>
        </p:txBody>
      </p:sp>
    </p:spTree>
    <p:extLst>
      <p:ext uri="{BB962C8B-B14F-4D97-AF65-F5344CB8AC3E}">
        <p14:creationId xmlns:p14="http://schemas.microsoft.com/office/powerpoint/2010/main" val="2131296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ü"/>
            </a:pPr>
            <a:r>
              <a:rPr lang="en-US" dirty="0" smtClean="0"/>
              <a:t>Working with Site Columns </a:t>
            </a:r>
          </a:p>
          <a:p>
            <a:pPr>
              <a:buFont typeface="Wingdings" panose="05000000000000000000" pitchFamily="2" charset="2"/>
              <a:buChar char="ü"/>
            </a:pPr>
            <a:r>
              <a:rPr lang="en-US" dirty="0" smtClean="0"/>
              <a:t>Working with Content Types</a:t>
            </a:r>
          </a:p>
          <a:p>
            <a:pPr>
              <a:buFont typeface="Wingdings" panose="05000000000000000000" pitchFamily="2" charset="2"/>
              <a:buChar char="Ø"/>
            </a:pPr>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301580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Metadata Service</a:t>
            </a:r>
            <a:endParaRPr lang="en-US" dirty="0"/>
          </a:p>
        </p:txBody>
      </p:sp>
      <p:sp>
        <p:nvSpPr>
          <p:cNvPr id="3" name="Content Placeholder 2"/>
          <p:cNvSpPr>
            <a:spLocks noGrp="1"/>
          </p:cNvSpPr>
          <p:nvPr>
            <p:ph idx="1"/>
          </p:nvPr>
        </p:nvSpPr>
        <p:spPr/>
        <p:txBody>
          <a:bodyPr/>
          <a:lstStyle/>
          <a:p>
            <a:r>
              <a:rPr lang="en-US" dirty="0" smtClean="0"/>
              <a:t>Term Store Management</a:t>
            </a:r>
          </a:p>
          <a:p>
            <a:pPr lvl="1"/>
            <a:r>
              <a:rPr lang="en-US" dirty="0" smtClean="0"/>
              <a:t>Default Keyword Store</a:t>
            </a:r>
          </a:p>
          <a:p>
            <a:pPr lvl="1"/>
            <a:r>
              <a:rPr lang="en-US" dirty="0" smtClean="0"/>
              <a:t>Shared Enterprise Term Store</a:t>
            </a:r>
          </a:p>
          <a:p>
            <a:pPr lvl="1"/>
            <a:r>
              <a:rPr lang="en-US" dirty="0" smtClean="0"/>
              <a:t>User Profile Service Term Store</a:t>
            </a:r>
          </a:p>
          <a:p>
            <a:r>
              <a:rPr lang="en-US" dirty="0" smtClean="0"/>
              <a:t>Enterprise Content Types</a:t>
            </a:r>
          </a:p>
          <a:p>
            <a:pPr lvl="1"/>
            <a:r>
              <a:rPr lang="en-US" dirty="0" smtClean="0"/>
              <a:t>Syndication of Content Types</a:t>
            </a:r>
          </a:p>
          <a:p>
            <a:pPr lvl="1"/>
            <a:r>
              <a:rPr lang="en-US" dirty="0" smtClean="0"/>
              <a:t>Content Type Publishing (Push Down)</a:t>
            </a:r>
          </a:p>
          <a:p>
            <a:pPr lvl="1"/>
            <a:endParaRPr lang="en-US" dirty="0"/>
          </a:p>
        </p:txBody>
      </p:sp>
    </p:spTree>
    <p:extLst>
      <p:ext uri="{BB962C8B-B14F-4D97-AF65-F5344CB8AC3E}">
        <p14:creationId xmlns:p14="http://schemas.microsoft.com/office/powerpoint/2010/main" val="4066761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smtClean="0"/>
              <a:t>Term</a:t>
            </a:r>
          </a:p>
          <a:p>
            <a:pPr marL="1146175" lvl="4" indent="-173038"/>
            <a:r>
              <a:rPr lang="en-US" dirty="0" smtClean="0"/>
              <a:t>Term</a:t>
            </a:r>
            <a:endParaRPr lang="en-US" dirty="0"/>
          </a:p>
        </p:txBody>
      </p:sp>
      <p:pic>
        <p:nvPicPr>
          <p:cNvPr id="4" name="Picture 3"/>
          <p:cNvPicPr>
            <a:picLocks noChangeAspect="1"/>
          </p:cNvPicPr>
          <p:nvPr/>
        </p:nvPicPr>
        <p:blipFill>
          <a:blip r:embed="rId2"/>
          <a:stretch>
            <a:fillRect/>
          </a:stretch>
        </p:blipFill>
        <p:spPr>
          <a:xfrm>
            <a:off x="5905857" y="1447800"/>
            <a:ext cx="2857143" cy="4742857"/>
          </a:xfrm>
          <a:prstGeom prst="rect">
            <a:avLst/>
          </a:prstGeom>
        </p:spPr>
      </p:pic>
      <p:cxnSp>
        <p:nvCxnSpPr>
          <p:cNvPr id="6" name="Straight Arrow Connector 5"/>
          <p:cNvCxnSpPr/>
          <p:nvPr/>
        </p:nvCxnSpPr>
        <p:spPr>
          <a:xfrm>
            <a:off x="2743200"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95600"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95600" y="2209800"/>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50072"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358"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61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Settings</a:t>
            </a:r>
            <a:endParaRPr lang="en-US" dirty="0"/>
          </a:p>
        </p:txBody>
      </p:sp>
      <p:sp>
        <p:nvSpPr>
          <p:cNvPr id="3" name="Content Placeholder 2"/>
          <p:cNvSpPr>
            <a:spLocks noGrp="1"/>
          </p:cNvSpPr>
          <p:nvPr>
            <p:ph idx="1"/>
          </p:nvPr>
        </p:nvSpPr>
        <p:spPr/>
        <p:txBody>
          <a:bodyPr/>
          <a:lstStyle/>
          <a:p>
            <a:r>
              <a:rPr lang="en-US" dirty="0" smtClean="0"/>
              <a:t>Used to configure many aspects of lists</a:t>
            </a:r>
            <a:endParaRPr lang="en-US" dirty="0"/>
          </a:p>
        </p:txBody>
      </p:sp>
      <p:pic>
        <p:nvPicPr>
          <p:cNvPr id="5" name="Picture 4"/>
          <p:cNvPicPr>
            <a:picLocks noChangeAspect="1"/>
          </p:cNvPicPr>
          <p:nvPr/>
        </p:nvPicPr>
        <p:blipFill>
          <a:blip r:embed="rId3"/>
          <a:stretch>
            <a:fillRect/>
          </a:stretch>
        </p:blipFill>
        <p:spPr>
          <a:xfrm>
            <a:off x="838200" y="2209800"/>
            <a:ext cx="7238999" cy="2449854"/>
          </a:xfrm>
          <a:prstGeom prst="rect">
            <a:avLst/>
          </a:prstGeom>
          <a:ln>
            <a:solidFill>
              <a:schemeClr val="bg1">
                <a:lumMod val="50000"/>
              </a:schemeClr>
            </a:solidFill>
          </a:ln>
        </p:spPr>
      </p:pic>
    </p:spTree>
    <p:extLst>
      <p:ext uri="{BB962C8B-B14F-4D97-AF65-F5344CB8AC3E}">
        <p14:creationId xmlns:p14="http://schemas.microsoft.com/office/powerpoint/2010/main" val="485294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162539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a:t>Managed Metadata</a:t>
            </a:r>
          </a:p>
        </p:txBody>
      </p:sp>
      <p:sp>
        <p:nvSpPr>
          <p:cNvPr id="3" name="Content Placeholder 2"/>
          <p:cNvSpPr>
            <a:spLocks noGrp="1"/>
          </p:cNvSpPr>
          <p:nvPr>
            <p:ph idx="1"/>
          </p:nvPr>
        </p:nvSpPr>
        <p:spPr/>
        <p:txBody>
          <a:bodyPr/>
          <a:lstStyle/>
          <a:p>
            <a:r>
              <a:rPr lang="en-US" dirty="0" smtClean="0"/>
              <a:t>Managed Metadata Column for Lists</a:t>
            </a:r>
          </a:p>
          <a:p>
            <a:pPr lvl="1"/>
            <a:r>
              <a:rPr lang="en-US" dirty="0" smtClean="0"/>
              <a:t>Link to Term Set</a:t>
            </a:r>
          </a:p>
          <a:p>
            <a:pPr lvl="1"/>
            <a:r>
              <a:rPr lang="en-US" dirty="0" smtClean="0"/>
              <a:t>Supports Open and Closed Term Sets</a:t>
            </a:r>
          </a:p>
          <a:p>
            <a:r>
              <a:rPr lang="en-US" dirty="0" smtClean="0"/>
              <a:t>Enterprise Keywords Column</a:t>
            </a:r>
          </a:p>
          <a:p>
            <a:pPr lvl="1"/>
            <a:r>
              <a:rPr lang="en-US" dirty="0" smtClean="0"/>
              <a:t>Specifically for Enterprise Keywords</a:t>
            </a:r>
          </a:p>
          <a:p>
            <a:pPr lvl="1"/>
            <a:r>
              <a:rPr lang="en-US" dirty="0" smtClean="0"/>
              <a:t>Optionally Shared as Social Tags</a:t>
            </a:r>
          </a:p>
          <a:p>
            <a:pPr lvl="1"/>
            <a:r>
              <a:rPr lang="en-US" dirty="0" smtClean="0"/>
              <a:t>Stored with the List data</a:t>
            </a:r>
          </a:p>
          <a:p>
            <a:r>
              <a:rPr lang="en-US" dirty="0" smtClean="0"/>
              <a:t>Tags</a:t>
            </a:r>
          </a:p>
          <a:p>
            <a:pPr lvl="1"/>
            <a:r>
              <a:rPr lang="en-US" dirty="0" smtClean="0"/>
              <a:t>Stored in the Social Database</a:t>
            </a:r>
          </a:p>
          <a:p>
            <a:pPr lvl="1"/>
            <a:r>
              <a:rPr lang="en-US" dirty="0" smtClean="0"/>
              <a:t>Tag with URL (does not have to be SharePoint content)</a:t>
            </a:r>
            <a:endParaRPr lang="en-US" dirty="0"/>
          </a:p>
        </p:txBody>
      </p:sp>
    </p:spTree>
    <p:extLst>
      <p:ext uri="{BB962C8B-B14F-4D97-AF65-F5344CB8AC3E}">
        <p14:creationId xmlns:p14="http://schemas.microsoft.com/office/powerpoint/2010/main" val="304865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400082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Customizing List Columns</a:t>
            </a:r>
          </a:p>
          <a:p>
            <a:pPr>
              <a:buFont typeface="Wingdings" panose="05000000000000000000" pitchFamily="2" charset="2"/>
              <a:buChar char="ü"/>
            </a:pPr>
            <a:r>
              <a:rPr lang="en-US" dirty="0" smtClean="0"/>
              <a:t>Working with Site Columns </a:t>
            </a:r>
          </a:p>
          <a:p>
            <a:pPr>
              <a:buFont typeface="Wingdings" panose="05000000000000000000" pitchFamily="2" charset="2"/>
              <a:buChar char="ü"/>
            </a:pPr>
            <a:r>
              <a:rPr lang="en-US" dirty="0" smtClean="0"/>
              <a:t>Working with Content Types</a:t>
            </a:r>
          </a:p>
          <a:p>
            <a:pPr>
              <a:buFont typeface="Wingdings" panose="05000000000000000000" pitchFamily="2" charset="2"/>
              <a:buChar char="ü"/>
            </a:pPr>
            <a:r>
              <a:rPr lang="en-US" dirty="0" smtClean="0"/>
              <a:t>Managed Metadata </a:t>
            </a:r>
            <a:r>
              <a:rPr lang="en-US" dirty="0"/>
              <a:t>and the Term </a:t>
            </a:r>
            <a:r>
              <a:rPr lang="en-US" dirty="0" smtClean="0"/>
              <a:t>Store</a:t>
            </a:r>
          </a:p>
        </p:txBody>
      </p:sp>
    </p:spTree>
    <p:extLst>
      <p:ext uri="{BB962C8B-B14F-4D97-AF65-F5344CB8AC3E}">
        <p14:creationId xmlns:p14="http://schemas.microsoft.com/office/powerpoint/2010/main" val="27962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Columns</a:t>
            </a:r>
            <a:endParaRPr lang="en-US" dirty="0"/>
          </a:p>
        </p:txBody>
      </p:sp>
      <p:sp>
        <p:nvSpPr>
          <p:cNvPr id="3" name="Content Placeholder 2"/>
          <p:cNvSpPr>
            <a:spLocks noGrp="1"/>
          </p:cNvSpPr>
          <p:nvPr>
            <p:ph idx="1"/>
          </p:nvPr>
        </p:nvSpPr>
        <p:spPr/>
        <p:txBody>
          <a:bodyPr/>
          <a:lstStyle/>
          <a:p>
            <a:r>
              <a:rPr lang="en-US" dirty="0" smtClean="0"/>
              <a:t>Used to add, remove and edit columns</a:t>
            </a:r>
            <a:endParaRPr lang="en-US" dirty="0"/>
          </a:p>
        </p:txBody>
      </p:sp>
      <p:pic>
        <p:nvPicPr>
          <p:cNvPr id="4" name="Picture 3"/>
          <p:cNvPicPr>
            <a:picLocks noChangeAspect="1"/>
          </p:cNvPicPr>
          <p:nvPr/>
        </p:nvPicPr>
        <p:blipFill>
          <a:blip r:embed="rId3"/>
          <a:stretch>
            <a:fillRect/>
          </a:stretch>
        </p:blipFill>
        <p:spPr>
          <a:xfrm>
            <a:off x="838200" y="2133600"/>
            <a:ext cx="6810375" cy="2519678"/>
          </a:xfrm>
          <a:prstGeom prst="rect">
            <a:avLst/>
          </a:prstGeom>
          <a:ln>
            <a:solidFill>
              <a:schemeClr val="bg1">
                <a:lumMod val="50000"/>
              </a:schemeClr>
            </a:solidFill>
          </a:ln>
        </p:spPr>
      </p:pic>
    </p:spTree>
    <p:extLst>
      <p:ext uri="{BB962C8B-B14F-4D97-AF65-F5344CB8AC3E}">
        <p14:creationId xmlns:p14="http://schemas.microsoft.com/office/powerpoint/2010/main" val="215017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List Columns</a:t>
            </a:r>
            <a:endParaRPr lang="en-US" dirty="0"/>
          </a:p>
        </p:txBody>
      </p:sp>
      <p:sp>
        <p:nvSpPr>
          <p:cNvPr id="4" name="Content Placeholder 3"/>
          <p:cNvSpPr>
            <a:spLocks noGrp="1"/>
          </p:cNvSpPr>
          <p:nvPr>
            <p:ph idx="1"/>
          </p:nvPr>
        </p:nvSpPr>
        <p:spPr/>
        <p:txBody>
          <a:bodyPr/>
          <a:lstStyle/>
          <a:p>
            <a:r>
              <a:rPr lang="en-US" dirty="0" smtClean="0"/>
              <a:t>List columns must be created using field types.</a:t>
            </a:r>
            <a:endParaRPr lang="en-US" dirty="0"/>
          </a:p>
        </p:txBody>
      </p:sp>
      <p:pic>
        <p:nvPicPr>
          <p:cNvPr id="3" name="Picture 2"/>
          <p:cNvPicPr>
            <a:picLocks noChangeAspect="1"/>
          </p:cNvPicPr>
          <p:nvPr/>
        </p:nvPicPr>
        <p:blipFill>
          <a:blip r:embed="rId3"/>
          <a:stretch>
            <a:fillRect/>
          </a:stretch>
        </p:blipFill>
        <p:spPr>
          <a:xfrm>
            <a:off x="914400" y="2057400"/>
            <a:ext cx="4099087" cy="3686175"/>
          </a:xfrm>
          <a:prstGeom prst="rect">
            <a:avLst/>
          </a:prstGeom>
          <a:ln>
            <a:solidFill>
              <a:schemeClr val="bg1">
                <a:lumMod val="50000"/>
              </a:schemeClr>
            </a:solidFill>
          </a:ln>
        </p:spPr>
      </p:pic>
    </p:spTree>
    <p:extLst>
      <p:ext uri="{BB962C8B-B14F-4D97-AF65-F5344CB8AC3E}">
        <p14:creationId xmlns:p14="http://schemas.microsoft.com/office/powerpoint/2010/main" val="301099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Validation Constraints</a:t>
            </a:r>
            <a:endParaRPr lang="en-US" dirty="0"/>
          </a:p>
        </p:txBody>
      </p:sp>
      <p:sp>
        <p:nvSpPr>
          <p:cNvPr id="3" name="Content Placeholder 2"/>
          <p:cNvSpPr>
            <a:spLocks noGrp="1"/>
          </p:cNvSpPr>
          <p:nvPr>
            <p:ph idx="1"/>
          </p:nvPr>
        </p:nvSpPr>
        <p:spPr/>
        <p:txBody>
          <a:bodyPr>
            <a:normAutofit/>
          </a:bodyPr>
          <a:lstStyle/>
          <a:p>
            <a:r>
              <a:rPr lang="en-US" sz="2400" dirty="0" smtClean="0"/>
              <a:t>Columns can have field type-specific constraints</a:t>
            </a:r>
          </a:p>
          <a:p>
            <a:pPr lvl="1"/>
            <a:r>
              <a:rPr lang="en-US" sz="2000" dirty="0" smtClean="0"/>
              <a:t>Require a value</a:t>
            </a:r>
          </a:p>
          <a:p>
            <a:pPr lvl="1"/>
            <a:r>
              <a:rPr lang="en-US" sz="2000" dirty="0" smtClean="0"/>
              <a:t>Require a unique value required</a:t>
            </a:r>
          </a:p>
          <a:p>
            <a:pPr lvl="1"/>
            <a:r>
              <a:rPr lang="en-US" sz="2000" dirty="0" smtClean="0"/>
              <a:t>Min, Max, </a:t>
            </a:r>
            <a:r>
              <a:rPr lang="en-US" sz="2000" dirty="0" err="1" smtClean="0"/>
              <a:t>etc</a:t>
            </a:r>
            <a:endParaRPr lang="en-US" sz="2000" dirty="0" smtClean="0"/>
          </a:p>
          <a:p>
            <a:pPr lvl="1"/>
            <a:endParaRPr lang="en-US" sz="2000" dirty="0"/>
          </a:p>
          <a:p>
            <a:pPr lvl="1"/>
            <a:endParaRPr lang="en-US" sz="2000" dirty="0" smtClean="0"/>
          </a:p>
          <a:p>
            <a:pPr lvl="1"/>
            <a:endParaRPr lang="en-US" sz="2000" dirty="0"/>
          </a:p>
          <a:p>
            <a:pPr lvl="1"/>
            <a:endParaRPr lang="en-US" sz="2000" dirty="0" smtClean="0"/>
          </a:p>
          <a:p>
            <a:r>
              <a:rPr lang="en-US" sz="2400" dirty="0" smtClean="0"/>
              <a:t>Configuring a column to be unique</a:t>
            </a:r>
            <a:endParaRPr lang="en-US" sz="2400" dirty="0"/>
          </a:p>
          <a:p>
            <a:pPr lvl="1"/>
            <a:r>
              <a:rPr lang="en-US" sz="2000" dirty="0" smtClean="0"/>
              <a:t>Column can be configured to be unique per list</a:t>
            </a:r>
          </a:p>
          <a:p>
            <a:pPr lvl="1"/>
            <a:r>
              <a:rPr lang="en-US" sz="2000" dirty="0" smtClean="0"/>
              <a:t>Good for e-mail, etc.</a:t>
            </a:r>
          </a:p>
          <a:p>
            <a:pPr lvl="1"/>
            <a:r>
              <a:rPr lang="en-US" sz="2000" dirty="0" smtClean="0"/>
              <a:t>Unique columns must be indexed </a:t>
            </a:r>
          </a:p>
          <a:p>
            <a:pPr lvl="1"/>
            <a:r>
              <a:rPr lang="en-US" sz="2000" dirty="0" smtClean="0"/>
              <a:t>Caveat: Uniqueness determined by SQL collation</a:t>
            </a:r>
          </a:p>
        </p:txBody>
      </p:sp>
      <p:pic>
        <p:nvPicPr>
          <p:cNvPr id="4" name="Picture 3"/>
          <p:cNvPicPr>
            <a:picLocks noChangeAspect="1"/>
          </p:cNvPicPr>
          <p:nvPr/>
        </p:nvPicPr>
        <p:blipFill>
          <a:blip r:embed="rId3"/>
          <a:stretch>
            <a:fillRect/>
          </a:stretch>
        </p:blipFill>
        <p:spPr>
          <a:xfrm>
            <a:off x="1152525" y="3048000"/>
            <a:ext cx="3724275" cy="1485900"/>
          </a:xfrm>
          <a:prstGeom prst="rect">
            <a:avLst/>
          </a:prstGeom>
          <a:ln>
            <a:solidFill>
              <a:schemeClr val="bg1">
                <a:lumMod val="50000"/>
              </a:schemeClr>
            </a:solidFill>
          </a:ln>
        </p:spPr>
      </p:pic>
    </p:spTree>
    <p:extLst>
      <p:ext uri="{BB962C8B-B14F-4D97-AF65-F5344CB8AC3E}">
        <p14:creationId xmlns:p14="http://schemas.microsoft.com/office/powerpoint/2010/main" val="336549922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Column-level Validation Settings</a:t>
            </a:r>
            <a:endParaRPr lang="en-US" dirty="0"/>
          </a:p>
        </p:txBody>
      </p:sp>
      <p:sp>
        <p:nvSpPr>
          <p:cNvPr id="3" name="Content Placeholder 2"/>
          <p:cNvSpPr>
            <a:spLocks noGrp="1"/>
          </p:cNvSpPr>
          <p:nvPr>
            <p:ph idx="1"/>
          </p:nvPr>
        </p:nvSpPr>
        <p:spPr/>
        <p:txBody>
          <a:bodyPr/>
          <a:lstStyle/>
          <a:p>
            <a:r>
              <a:rPr lang="en-US" dirty="0" smtClean="0"/>
              <a:t>Columns can define validation formulas</a:t>
            </a:r>
          </a:p>
          <a:p>
            <a:pPr lvl="1"/>
            <a:r>
              <a:rPr lang="en-US" dirty="0" smtClean="0"/>
              <a:t>Allows for domain-specific validation </a:t>
            </a:r>
          </a:p>
          <a:p>
            <a:pPr lvl="1"/>
            <a:r>
              <a:rPr lang="en-US" dirty="0" smtClean="0"/>
              <a:t>Example: Product Code must be exactly 6 characters</a:t>
            </a:r>
          </a:p>
          <a:p>
            <a:pPr lvl="1"/>
            <a:endParaRPr lang="en-US" dirty="0"/>
          </a:p>
        </p:txBody>
      </p:sp>
      <p:pic>
        <p:nvPicPr>
          <p:cNvPr id="4" name="Picture 3"/>
          <p:cNvPicPr>
            <a:picLocks noChangeAspect="1"/>
          </p:cNvPicPr>
          <p:nvPr/>
        </p:nvPicPr>
        <p:blipFill>
          <a:blip r:embed="rId3"/>
          <a:stretch>
            <a:fillRect/>
          </a:stretch>
        </p:blipFill>
        <p:spPr>
          <a:xfrm>
            <a:off x="1143000" y="2946482"/>
            <a:ext cx="4071937" cy="2184236"/>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971800" y="5257800"/>
            <a:ext cx="4038600" cy="1471944"/>
          </a:xfrm>
          <a:prstGeom prst="rect">
            <a:avLst/>
          </a:prstGeom>
          <a:ln>
            <a:solidFill>
              <a:schemeClr val="bg1">
                <a:lumMod val="50000"/>
              </a:schemeClr>
            </a:solidFill>
          </a:ln>
        </p:spPr>
      </p:pic>
      <p:sp>
        <p:nvSpPr>
          <p:cNvPr id="6" name="Rectangle 5"/>
          <p:cNvSpPr/>
          <p:nvPr/>
        </p:nvSpPr>
        <p:spPr>
          <a:xfrm>
            <a:off x="7270356" y="5715000"/>
            <a:ext cx="1573901" cy="431882"/>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User experience when a formula returns false</a:t>
            </a:r>
            <a:endParaRPr lang="en-US" sz="1000" dirty="0">
              <a:solidFill>
                <a:schemeClr val="tx1"/>
              </a:solidFill>
            </a:endParaRPr>
          </a:p>
        </p:txBody>
      </p:sp>
      <p:cxnSp>
        <p:nvCxnSpPr>
          <p:cNvPr id="7" name="Straight Arrow Connector 6"/>
          <p:cNvCxnSpPr>
            <a:stCxn id="6" idx="1"/>
          </p:cNvCxnSpPr>
          <p:nvPr/>
        </p:nvCxnSpPr>
        <p:spPr>
          <a:xfrm flipH="1">
            <a:off x="6336064" y="5930941"/>
            <a:ext cx="934292" cy="247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79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List-level Validation Settings</a:t>
            </a:r>
            <a:endParaRPr lang="en-US" dirty="0"/>
          </a:p>
        </p:txBody>
      </p:sp>
      <p:sp>
        <p:nvSpPr>
          <p:cNvPr id="3" name="Content Placeholder 2"/>
          <p:cNvSpPr>
            <a:spLocks noGrp="1"/>
          </p:cNvSpPr>
          <p:nvPr>
            <p:ph idx="1"/>
          </p:nvPr>
        </p:nvSpPr>
        <p:spPr/>
        <p:txBody>
          <a:bodyPr/>
          <a:lstStyle/>
          <a:p>
            <a:r>
              <a:rPr lang="en-US" dirty="0" smtClean="0"/>
              <a:t>SharePoint supports list-scoped validation rules</a:t>
            </a:r>
          </a:p>
          <a:p>
            <a:pPr lvl="1"/>
            <a:r>
              <a:rPr lang="en-US" dirty="0" smtClean="0"/>
              <a:t>Evaluation rules can look at multiple columns</a:t>
            </a:r>
            <a:endParaRPr lang="en-US" dirty="0"/>
          </a:p>
        </p:txBody>
      </p:sp>
      <p:pic>
        <p:nvPicPr>
          <p:cNvPr id="4" name="Picture 3"/>
          <p:cNvPicPr>
            <a:picLocks noChangeAspect="1"/>
          </p:cNvPicPr>
          <p:nvPr/>
        </p:nvPicPr>
        <p:blipFill>
          <a:blip r:embed="rId3"/>
          <a:stretch>
            <a:fillRect/>
          </a:stretch>
        </p:blipFill>
        <p:spPr>
          <a:xfrm>
            <a:off x="990600" y="3195804"/>
            <a:ext cx="3893376" cy="2976905"/>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3625022" y="2740736"/>
            <a:ext cx="4447616" cy="3736264"/>
          </a:xfrm>
          <a:prstGeom prst="rect">
            <a:avLst/>
          </a:prstGeom>
          <a:ln w="12700">
            <a:solidFill>
              <a:schemeClr val="tx1"/>
            </a:solidFill>
          </a:ln>
        </p:spPr>
      </p:pic>
      <p:cxnSp>
        <p:nvCxnSpPr>
          <p:cNvPr id="9" name="Straight Arrow Connector 8"/>
          <p:cNvCxnSpPr>
            <a:stCxn id="11" idx="0"/>
          </p:cNvCxnSpPr>
          <p:nvPr/>
        </p:nvCxnSpPr>
        <p:spPr>
          <a:xfrm flipV="1">
            <a:off x="1506478" y="3780202"/>
            <a:ext cx="1990625" cy="1557987"/>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37124" y="5338189"/>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97368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Columns</a:t>
            </a:r>
            <a:endParaRPr lang="en-US" dirty="0"/>
          </a:p>
        </p:txBody>
      </p:sp>
      <p:sp>
        <p:nvSpPr>
          <p:cNvPr id="3" name="Content Placeholder 2"/>
          <p:cNvSpPr>
            <a:spLocks noGrp="1"/>
          </p:cNvSpPr>
          <p:nvPr>
            <p:ph idx="1"/>
          </p:nvPr>
        </p:nvSpPr>
        <p:spPr/>
        <p:txBody>
          <a:bodyPr/>
          <a:lstStyle/>
          <a:p>
            <a:pPr lvl="1"/>
            <a:r>
              <a:rPr lang="en-US" dirty="0" smtClean="0"/>
              <a:t>SharePoint Online </a:t>
            </a:r>
            <a:r>
              <a:rPr lang="en-US" dirty="0" smtClean="0"/>
              <a:t>supports calculated columns</a:t>
            </a:r>
          </a:p>
          <a:p>
            <a:pPr lvl="2"/>
            <a:r>
              <a:rPr lang="en-US" dirty="0" smtClean="0"/>
              <a:t>Based on the evaluation of custom formulas</a:t>
            </a:r>
          </a:p>
          <a:p>
            <a:pPr lvl="2"/>
            <a:r>
              <a:rPr lang="en-US" dirty="0" smtClean="0"/>
              <a:t>Formula can reference other columns in list</a:t>
            </a:r>
          </a:p>
          <a:p>
            <a:pPr lvl="2"/>
            <a:r>
              <a:rPr lang="en-US" dirty="0" smtClean="0"/>
              <a:t>Formulas can use built-in function much like Microsoft Excel</a:t>
            </a:r>
          </a:p>
          <a:p>
            <a:pPr lvl="2"/>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57700" y="3581400"/>
            <a:ext cx="3678131" cy="2528715"/>
          </a:xfrm>
          <a:prstGeom prst="rect">
            <a:avLst/>
          </a:prstGeom>
          <a:noFill/>
          <a:ln>
            <a:solidFill>
              <a:schemeClr val="bg1">
                <a:lumMod val="50000"/>
              </a:schemeClr>
            </a:solidFill>
          </a:ln>
        </p:spPr>
      </p:pic>
      <p:pic>
        <p:nvPicPr>
          <p:cNvPr id="8" name="Picture 7"/>
          <p:cNvPicPr>
            <a:picLocks noChangeAspect="1"/>
          </p:cNvPicPr>
          <p:nvPr/>
        </p:nvPicPr>
        <p:blipFill>
          <a:blip r:embed="rId4"/>
          <a:stretch>
            <a:fillRect/>
          </a:stretch>
        </p:blipFill>
        <p:spPr>
          <a:xfrm>
            <a:off x="887702" y="3346729"/>
            <a:ext cx="2508567" cy="3199872"/>
          </a:xfrm>
          <a:prstGeom prst="rect">
            <a:avLst/>
          </a:prstGeom>
          <a:ln>
            <a:solidFill>
              <a:schemeClr val="bg1">
                <a:lumMod val="50000"/>
              </a:schemeClr>
            </a:solidFill>
          </a:ln>
        </p:spPr>
      </p:pic>
      <p:cxnSp>
        <p:nvCxnSpPr>
          <p:cNvPr id="10" name="Straight Arrow Connector 9"/>
          <p:cNvCxnSpPr/>
          <p:nvPr/>
        </p:nvCxnSpPr>
        <p:spPr>
          <a:xfrm flipV="1">
            <a:off x="2141985" y="5023129"/>
            <a:ext cx="2107646" cy="104735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61015"/>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5738</TotalTime>
  <Words>1359</Words>
  <Application>Microsoft Office PowerPoint</Application>
  <PresentationFormat>On-screen Show (4:3)</PresentationFormat>
  <Paragraphs>193</Paragraphs>
  <Slides>33</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Lucida Console</vt:lpstr>
      <vt:lpstr>Wingdings</vt:lpstr>
      <vt:lpstr>CPT_Wave15</vt:lpstr>
      <vt:lpstr>Designing Lists and Document Libraries</vt:lpstr>
      <vt:lpstr>Agenda</vt:lpstr>
      <vt:lpstr>List Settings</vt:lpstr>
      <vt:lpstr>List Columns</vt:lpstr>
      <vt:lpstr>Adding Custom List Columns</vt:lpstr>
      <vt:lpstr>Column Validation Constraints</vt:lpstr>
      <vt:lpstr>Column-level Validation Settings</vt:lpstr>
      <vt:lpstr>List-level Validation Settings</vt:lpstr>
      <vt:lpstr>Calculated Columns</vt:lpstr>
      <vt:lpstr>List Item Versioning</vt:lpstr>
      <vt:lpstr>List Item Version History</vt:lpstr>
      <vt:lpstr>Creating and customizing the Product Ideas list</vt:lpstr>
      <vt:lpstr>Agenda</vt:lpstr>
      <vt:lpstr>Site Columns</vt:lpstr>
      <vt:lpstr>Display Name versus Internal Name</vt:lpstr>
      <vt:lpstr>Column Types (aka Field Types)</vt:lpstr>
      <vt:lpstr>Site Columns to Track Wingtip Products</vt:lpstr>
      <vt:lpstr>Creating Custom Site Columns</vt:lpstr>
      <vt:lpstr>Agenda</vt:lpstr>
      <vt:lpstr>Content Types</vt:lpstr>
      <vt:lpstr>Content Type Hierarchy</vt:lpstr>
      <vt:lpstr>Creating Custom Content Types</vt:lpstr>
      <vt:lpstr>Example: The Product Content Type</vt:lpstr>
      <vt:lpstr>Creating the Product Content Type</vt:lpstr>
      <vt:lpstr>Lists and Content Types</vt:lpstr>
      <vt:lpstr>Configuring the Products list to use the Product content type</vt:lpstr>
      <vt:lpstr>Agenda</vt:lpstr>
      <vt:lpstr>Managed Metadata Service</vt:lpstr>
      <vt:lpstr>Understanding Terms and Term Sets</vt:lpstr>
      <vt:lpstr>Term Sets</vt:lpstr>
      <vt:lpstr>Working with Managed Metadata</vt:lpstr>
      <vt:lpstr>Working with Managed Metadata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Lists and Document Libraries</dc:title>
  <dc:creator>Ted Pattison</dc:creator>
  <cp:lastModifiedBy>Christina Wheeler</cp:lastModifiedBy>
  <cp:revision>200</cp:revision>
  <dcterms:created xsi:type="dcterms:W3CDTF">2012-04-13T19:17:02Z</dcterms:created>
  <dcterms:modified xsi:type="dcterms:W3CDTF">2016-02-11T20:10:36Z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