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6300" autoAdjust="0"/>
  </p:normalViewPr>
  <p:slideViewPr>
    <p:cSldViewPr>
      <p:cViewPr varScale="1">
        <p:scale>
          <a:sx n="84" d="100"/>
          <a:sy n="84" d="100"/>
        </p:scale>
        <p:origin x="3858"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4" d="100"/>
          <a:sy n="64" d="100"/>
        </p:scale>
        <p:origin x="3101"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module teaches students how to utilize the search features of </a:t>
            </a:r>
            <a:r>
              <a:rPr lang="en-US" sz="1200" b="0" i="0" kern="1200">
                <a:solidFill>
                  <a:schemeClr val="tx1"/>
                </a:solidFill>
                <a:effectLst/>
                <a:latin typeface="+mn-lt"/>
                <a:ea typeface="+mn-ea"/>
                <a:cs typeface="+mn-cs"/>
              </a:rPr>
              <a:t>SharePoint Online </a:t>
            </a:r>
            <a:r>
              <a:rPr lang="en-US" sz="1200" b="0" i="0" kern="1200" dirty="0">
                <a:solidFill>
                  <a:schemeClr val="tx1"/>
                </a:solidFill>
                <a:effectLst/>
                <a:latin typeface="+mn-lt"/>
                <a:ea typeface="+mn-ea"/>
                <a:cs typeface="+mn-cs"/>
              </a:rPr>
              <a:t>to discover and navigate through content in a SharePoint environment. Students will learn how to use a Search Center site to execute search queries and to filter search results using the refinement panel. Students will learn advanced query syntax for executing search queries using managed properties. The module also teaches students about what search setting should be configured at the site collection level to achieve the optimal search experience for the site’s user.</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04096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a:t>
            </a:r>
            <a:r>
              <a:rPr lang="en-US" i="1" baseline="0" dirty="0"/>
              <a:t>query language</a:t>
            </a:r>
            <a:r>
              <a:rPr lang="en-US" i="0" baseline="0" dirty="0"/>
              <a:t> is the way in which users ask questions of Search.  Asking the right questions yields a more effective search.</a:t>
            </a:r>
            <a:endParaRPr lang="en-US" baseline="0" dirty="0"/>
          </a:p>
          <a:p>
            <a:endParaRPr lang="en-US" baseline="0" dirty="0"/>
          </a:p>
        </p:txBody>
      </p:sp>
    </p:spTree>
    <p:extLst>
      <p:ext uri="{BB962C8B-B14F-4D97-AF65-F5344CB8AC3E}">
        <p14:creationId xmlns:p14="http://schemas.microsoft.com/office/powerpoint/2010/main" val="3306810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managed properties in KQL is also known as “Property Based KQL”</a:t>
            </a:r>
          </a:p>
          <a:p>
            <a:endParaRPr lang="en-US" dirty="0"/>
          </a:p>
          <a:p>
            <a:r>
              <a:rPr lang="en-US" dirty="0"/>
              <a:t>Specify the name of an</a:t>
            </a:r>
            <a:r>
              <a:rPr lang="en-US" baseline="0" dirty="0"/>
              <a:t> existing managed property: can be out of the box, or custom.  BUT, must have the property “</a:t>
            </a:r>
            <a:r>
              <a:rPr lang="en-US" baseline="0" dirty="0" err="1"/>
              <a:t>Queryable</a:t>
            </a:r>
            <a:r>
              <a:rPr lang="en-US" baseline="0" dirty="0"/>
              <a:t>”</a:t>
            </a:r>
            <a:endParaRPr lang="en-US" dirty="0"/>
          </a:p>
          <a:p>
            <a:endParaRPr lang="en-US" dirty="0"/>
          </a:p>
          <a:p>
            <a:r>
              <a:rPr lang="en-US" dirty="0"/>
              <a:t>Use Boolean Operators</a:t>
            </a:r>
            <a:r>
              <a:rPr lang="en-US" baseline="0" dirty="0"/>
              <a:t> to create more complex/more restricted queries</a:t>
            </a:r>
            <a:endParaRPr lang="en-US" dirty="0"/>
          </a:p>
          <a:p>
            <a:endParaRPr lang="en-US" dirty="0"/>
          </a:p>
          <a:p>
            <a:endParaRPr lang="en-US" dirty="0"/>
          </a:p>
        </p:txBody>
      </p:sp>
    </p:spTree>
    <p:extLst>
      <p:ext uri="{BB962C8B-B14F-4D97-AF65-F5344CB8AC3E}">
        <p14:creationId xmlns:p14="http://schemas.microsoft.com/office/powerpoint/2010/main" val="335449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0031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previous versions of SharePoint, the user had</a:t>
            </a:r>
            <a:r>
              <a:rPr lang="en-US" baseline="0" dirty="0"/>
              <a:t> access to search scopes which could be added to the search center.</a:t>
            </a:r>
          </a:p>
          <a:p>
            <a:r>
              <a:rPr lang="en-US" baseline="0" dirty="0"/>
              <a:t>In SharePoint 2013, the concept of “scopes” has been deprecated and replaced with something new, called “result sources.”</a:t>
            </a:r>
          </a:p>
          <a:p>
            <a:r>
              <a:rPr lang="en-US" baseline="0" dirty="0"/>
              <a:t>There are a few out of the box result sources, and these appear in your results.aspx page as navigation links underneath the search box.  These are links such as everything, people, conversations, and videos.</a:t>
            </a:r>
          </a:p>
          <a:p>
            <a:r>
              <a:rPr lang="en-US" baseline="0" dirty="0"/>
              <a:t>Although the “everything” link brings the user to the results.aspx page, People, conversations, and videos brings the user to search results pages specifically designed for particular result sources.</a:t>
            </a:r>
          </a:p>
          <a:p>
            <a:endParaRPr lang="en-US" baseline="0" dirty="0"/>
          </a:p>
          <a:p>
            <a:r>
              <a:rPr lang="en-US" baseline="0" dirty="0"/>
              <a:t>The user can create their own result sources to link into the search navigation.  Result sources can be created at the site collection level.  The user then creates a new search results page, associates their result source with that new page, and then adds a link to that page into the search navigation.</a:t>
            </a:r>
          </a:p>
        </p:txBody>
      </p:sp>
    </p:spTree>
    <p:extLst>
      <p:ext uri="{BB962C8B-B14F-4D97-AF65-F5344CB8AC3E}">
        <p14:creationId xmlns:p14="http://schemas.microsoft.com/office/powerpoint/2010/main" val="3623346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user can create a new result source in central administration, or at the site collection level.  When creating one in a site collection, access result sources in site settings using the site actions menu.</a:t>
            </a:r>
          </a:p>
          <a:p>
            <a:endParaRPr lang="en-US" baseline="0" dirty="0"/>
          </a:p>
          <a:p>
            <a:r>
              <a:rPr lang="en-US" baseline="0" dirty="0"/>
              <a:t>Here the user can define the result source and build queries to scope the results.  </a:t>
            </a:r>
            <a:endParaRPr lang="en-US" dirty="0"/>
          </a:p>
        </p:txBody>
      </p:sp>
    </p:spTree>
    <p:extLst>
      <p:ext uri="{BB962C8B-B14F-4D97-AF65-F5344CB8AC3E}">
        <p14:creationId xmlns:p14="http://schemas.microsoft.com/office/powerpoint/2010/main" val="3991667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0885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6172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4572000"/>
            <a:ext cx="5852160" cy="4320540"/>
          </a:xfrm>
        </p:spPr>
        <p:txBody>
          <a:bodyPr/>
          <a:lstStyle/>
          <a:p>
            <a:r>
              <a:rPr lang="en-US" dirty="0"/>
              <a:t>*more information</a:t>
            </a:r>
            <a:r>
              <a:rPr lang="en-US" baseline="0" dirty="0"/>
              <a:t> about the display templates?</a:t>
            </a:r>
          </a:p>
          <a:p>
            <a:endParaRPr lang="en-US" baseline="0" dirty="0"/>
          </a:p>
          <a:p>
            <a:endParaRPr lang="en-US" dirty="0"/>
          </a:p>
        </p:txBody>
      </p:sp>
    </p:spTree>
    <p:extLst>
      <p:ext uri="{BB962C8B-B14F-4D97-AF65-F5344CB8AC3E}">
        <p14:creationId xmlns:p14="http://schemas.microsoft.com/office/powerpoint/2010/main" val="2861313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5567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88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Search Center is a separate site</a:t>
            </a:r>
            <a:r>
              <a:rPr lang="en-US" sz="1400" baseline="0" dirty="0"/>
              <a:t> in the site collection;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Out of the box, has a search box similar to other search engines: Google, Bing,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Use keywords and phrases to search for items in the farm</a:t>
            </a:r>
          </a:p>
        </p:txBody>
      </p:sp>
    </p:spTree>
    <p:extLst>
      <p:ext uri="{BB962C8B-B14F-4D97-AF65-F5344CB8AC3E}">
        <p14:creationId xmlns:p14="http://schemas.microsoft.com/office/powerpoint/2010/main" val="33136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When the user searches an out of the box search center, the results include a standard set of refiners and scopes.  These can be customized by adding and removing specific refiners or scopes, or by changing the properties of existing ones.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Tree>
    <p:extLst>
      <p:ext uri="{BB962C8B-B14F-4D97-AF65-F5344CB8AC3E}">
        <p14:creationId xmlns:p14="http://schemas.microsoft.com/office/powerpoint/2010/main" val="3323040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065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8631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Managed Properties can</a:t>
            </a:r>
            <a:r>
              <a:rPr lang="en-US" baseline="0" dirty="0"/>
              <a:t> be leveraged for more powerful search solutions.  They are defined in SharePoint at the Search Service Application level, and at the Site Collection level.</a:t>
            </a:r>
          </a:p>
          <a:p>
            <a:endParaRPr lang="en-US" baseline="0" dirty="0"/>
          </a:p>
          <a:p>
            <a:r>
              <a:rPr lang="en-US" baseline="0" dirty="0"/>
              <a:t>You can define you own managed properties at both levels, but SharePoint does have built in managed properties that you can leverage.</a:t>
            </a:r>
          </a:p>
          <a:p>
            <a:endParaRPr lang="en-US" baseline="0" dirty="0"/>
          </a:p>
          <a:p>
            <a:r>
              <a:rPr lang="en-US" baseline="0" dirty="0"/>
              <a:t>In SharePoint 2013, Site Columns become Managed Properties</a:t>
            </a:r>
          </a:p>
          <a:p>
            <a:endParaRPr lang="en-US" baseline="0" dirty="0"/>
          </a:p>
          <a:p>
            <a:r>
              <a:rPr lang="en-US" baseline="0" dirty="0"/>
              <a:t>New ability to re-index sites and lists means you do not have to go to Central Administration to see changes you make to managed properties in the site collection.</a:t>
            </a:r>
            <a:endParaRPr lang="en-US" dirty="0"/>
          </a:p>
        </p:txBody>
      </p:sp>
    </p:spTree>
    <p:extLst>
      <p:ext uri="{BB962C8B-B14F-4D97-AF65-F5344CB8AC3E}">
        <p14:creationId xmlns:p14="http://schemas.microsoft.com/office/powerpoint/2010/main" val="305170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These properties allow us to specify what the managed property can be used for.  The ones we use most often are:</a:t>
            </a:r>
          </a:p>
          <a:p>
            <a:endParaRPr lang="en-US" baseline="0" dirty="0"/>
          </a:p>
          <a:p>
            <a:pPr marL="228600" indent="-228600">
              <a:buAutoNum type="arabicParenR"/>
            </a:pPr>
            <a:r>
              <a:rPr lang="en-US" baseline="0" dirty="0" err="1"/>
              <a:t>Queryable</a:t>
            </a:r>
            <a:r>
              <a:rPr lang="en-US" baseline="0" dirty="0"/>
              <a:t>- perform property-based searches, such as “title: dog”</a:t>
            </a:r>
          </a:p>
          <a:p>
            <a:pPr marL="228600" indent="-228600">
              <a:buAutoNum type="arabicParenR"/>
            </a:pPr>
            <a:r>
              <a:rPr lang="en-US" baseline="0" dirty="0" err="1"/>
              <a:t>Refinable</a:t>
            </a:r>
            <a:r>
              <a:rPr lang="en-US" baseline="0" dirty="0"/>
              <a:t>- use to filter out search results to achieve a tighter set</a:t>
            </a:r>
          </a:p>
          <a:p>
            <a:pPr marL="228600" indent="-228600">
              <a:buAutoNum type="arabicParenR"/>
            </a:pPr>
            <a:r>
              <a:rPr lang="en-US" baseline="0" dirty="0"/>
              <a:t>Retrievable- can be returned in search results as a column</a:t>
            </a:r>
          </a:p>
          <a:p>
            <a:pPr marL="228600" indent="-228600">
              <a:buAutoNum type="arabicParenR"/>
            </a:pPr>
            <a:r>
              <a:rPr lang="en-US" baseline="0" dirty="0"/>
              <a:t>Searchable- not only can I use property based searches, but I can also use free text</a:t>
            </a:r>
          </a:p>
          <a:p>
            <a:pPr marL="228600" indent="-228600">
              <a:buAutoNum type="arabicParenR"/>
            </a:pPr>
            <a:r>
              <a:rPr lang="en-US" baseline="0" dirty="0"/>
              <a:t>Sortable- can be used to sort results.  I.e. alphabetical, due-date, etc.</a:t>
            </a:r>
          </a:p>
        </p:txBody>
      </p:sp>
    </p:spTree>
    <p:extLst>
      <p:ext uri="{BB962C8B-B14F-4D97-AF65-F5344CB8AC3E}">
        <p14:creationId xmlns:p14="http://schemas.microsoft.com/office/powerpoint/2010/main" val="399966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SharePoint Online Search</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7481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Crawled Properties</a:t>
            </a:r>
          </a:p>
        </p:txBody>
      </p:sp>
      <p:sp>
        <p:nvSpPr>
          <p:cNvPr id="3" name="Content Placeholder 2"/>
          <p:cNvSpPr>
            <a:spLocks noGrp="1"/>
          </p:cNvSpPr>
          <p:nvPr>
            <p:ph idx="1"/>
          </p:nvPr>
        </p:nvSpPr>
        <p:spPr/>
        <p:txBody>
          <a:bodyPr/>
          <a:lstStyle/>
          <a:p>
            <a:r>
              <a:rPr lang="en-US" dirty="0"/>
              <a:t>Crawled Property</a:t>
            </a:r>
          </a:p>
          <a:p>
            <a:pPr lvl="1"/>
            <a:r>
              <a:rPr lang="en-US" dirty="0"/>
              <a:t>Content and Metadata extracted from an item </a:t>
            </a:r>
            <a:br>
              <a:rPr lang="en-US" dirty="0"/>
            </a:br>
            <a:r>
              <a:rPr lang="en-US" dirty="0"/>
              <a:t>during a search crawl</a:t>
            </a:r>
          </a:p>
          <a:p>
            <a:r>
              <a:rPr lang="en-US" dirty="0"/>
              <a:t>Created in Central Administration (Search Service Application)</a:t>
            </a:r>
          </a:p>
          <a:p>
            <a:pPr lvl="1"/>
            <a:r>
              <a:rPr lang="en-US" dirty="0"/>
              <a:t>Created when indexer </a:t>
            </a:r>
            <a:br>
              <a:rPr lang="en-US" dirty="0"/>
            </a:br>
            <a:r>
              <a:rPr lang="en-US" dirty="0"/>
              <a:t>“crawls” data repositories</a:t>
            </a:r>
          </a:p>
          <a:p>
            <a:pPr lvl="1"/>
            <a:r>
              <a:rPr lang="en-US" dirty="0"/>
              <a:t>Represent fields in data </a:t>
            </a:r>
            <a:br>
              <a:rPr lang="en-US" dirty="0"/>
            </a:br>
            <a:r>
              <a:rPr lang="en-US" dirty="0"/>
              <a:t>source</a:t>
            </a:r>
          </a:p>
          <a:p>
            <a:pPr lvl="1"/>
            <a:r>
              <a:rPr lang="en-US" dirty="0"/>
              <a:t>Names are often </a:t>
            </a:r>
            <a:br>
              <a:rPr lang="en-US" dirty="0"/>
            </a:br>
            <a:r>
              <a:rPr lang="en-US" dirty="0"/>
              <a:t>unfriendly, not English </a:t>
            </a:r>
            <a:br>
              <a:rPr lang="en-US" dirty="0"/>
            </a:br>
            <a:r>
              <a:rPr lang="en-US" dirty="0"/>
              <a:t>readable</a:t>
            </a:r>
          </a:p>
        </p:txBody>
      </p:sp>
      <p:pic>
        <p:nvPicPr>
          <p:cNvPr id="8" name="Picture 7"/>
          <p:cNvPicPr>
            <a:picLocks noChangeAspect="1"/>
          </p:cNvPicPr>
          <p:nvPr/>
        </p:nvPicPr>
        <p:blipFill>
          <a:blip r:embed="rId2"/>
          <a:stretch>
            <a:fillRect/>
          </a:stretch>
        </p:blipFill>
        <p:spPr>
          <a:xfrm>
            <a:off x="4648200" y="3429000"/>
            <a:ext cx="4277710" cy="2819400"/>
          </a:xfrm>
          <a:prstGeom prst="rect">
            <a:avLst/>
          </a:prstGeom>
        </p:spPr>
      </p:pic>
    </p:spTree>
    <p:extLst>
      <p:ext uri="{BB962C8B-B14F-4D97-AF65-F5344CB8AC3E}">
        <p14:creationId xmlns:p14="http://schemas.microsoft.com/office/powerpoint/2010/main" val="195337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Properties</a:t>
            </a:r>
          </a:p>
        </p:txBody>
      </p:sp>
      <p:sp>
        <p:nvSpPr>
          <p:cNvPr id="3" name="Content Placeholder 2"/>
          <p:cNvSpPr>
            <a:spLocks noGrp="1"/>
          </p:cNvSpPr>
          <p:nvPr>
            <p:ph idx="1"/>
          </p:nvPr>
        </p:nvSpPr>
        <p:spPr/>
        <p:txBody>
          <a:bodyPr>
            <a:normAutofit/>
          </a:bodyPr>
          <a:lstStyle/>
          <a:p>
            <a:r>
              <a:rPr lang="en-US" dirty="0"/>
              <a:t>Managed Properties are defined in SharePoint</a:t>
            </a:r>
          </a:p>
          <a:p>
            <a:pPr lvl="1"/>
            <a:r>
              <a:rPr lang="en-US" dirty="0"/>
              <a:t>Search Service Application level </a:t>
            </a:r>
          </a:p>
          <a:p>
            <a:pPr lvl="1"/>
            <a:r>
              <a:rPr lang="en-US" dirty="0"/>
              <a:t>Site Collection level</a:t>
            </a:r>
          </a:p>
          <a:p>
            <a:r>
              <a:rPr lang="en-US" dirty="0"/>
              <a:t>Mapped to one or more crawled properties</a:t>
            </a:r>
          </a:p>
          <a:p>
            <a:r>
              <a:rPr lang="en-US" dirty="0"/>
              <a:t>Provide friendly, </a:t>
            </a:r>
            <a:br>
              <a:rPr lang="en-US" dirty="0"/>
            </a:br>
            <a:r>
              <a:rPr lang="en-US" dirty="0"/>
              <a:t>English readable </a:t>
            </a:r>
            <a:br>
              <a:rPr lang="en-US" dirty="0"/>
            </a:br>
            <a:r>
              <a:rPr lang="en-US" dirty="0"/>
              <a:t>names for fields </a:t>
            </a:r>
            <a:br>
              <a:rPr lang="en-US" dirty="0"/>
            </a:br>
            <a:r>
              <a:rPr lang="en-US" dirty="0"/>
              <a:t>in data sources</a:t>
            </a:r>
          </a:p>
        </p:txBody>
      </p:sp>
      <p:pic>
        <p:nvPicPr>
          <p:cNvPr id="4" name="Picture 3"/>
          <p:cNvPicPr>
            <a:picLocks noChangeAspect="1"/>
          </p:cNvPicPr>
          <p:nvPr/>
        </p:nvPicPr>
        <p:blipFill>
          <a:blip r:embed="rId3"/>
          <a:stretch>
            <a:fillRect/>
          </a:stretch>
        </p:blipFill>
        <p:spPr>
          <a:xfrm>
            <a:off x="3581400" y="3429000"/>
            <a:ext cx="4867865" cy="3129629"/>
          </a:xfrm>
          <a:prstGeom prst="rect">
            <a:avLst/>
          </a:prstGeom>
        </p:spPr>
      </p:pic>
    </p:spTree>
    <p:extLst>
      <p:ext uri="{BB962C8B-B14F-4D97-AF65-F5344CB8AC3E}">
        <p14:creationId xmlns:p14="http://schemas.microsoft.com/office/powerpoint/2010/main" val="485273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Properties</a:t>
            </a:r>
          </a:p>
        </p:txBody>
      </p:sp>
      <p:sp>
        <p:nvSpPr>
          <p:cNvPr id="3" name="Content Placeholder 2"/>
          <p:cNvSpPr>
            <a:spLocks noGrp="1"/>
          </p:cNvSpPr>
          <p:nvPr>
            <p:ph idx="1"/>
          </p:nvPr>
        </p:nvSpPr>
        <p:spPr/>
        <p:txBody>
          <a:bodyPr/>
          <a:lstStyle/>
          <a:p>
            <a:r>
              <a:rPr lang="en-US" dirty="0"/>
              <a:t>Leverage existing managed properties or define custom managed properties</a:t>
            </a:r>
          </a:p>
          <a:p>
            <a:r>
              <a:rPr lang="en-US" dirty="0"/>
              <a:t>Site Columns can become managed properties</a:t>
            </a:r>
          </a:p>
          <a:p>
            <a:r>
              <a:rPr lang="en-US" dirty="0"/>
              <a:t>Now have ability to </a:t>
            </a:r>
            <a:r>
              <a:rPr lang="en-US" dirty="0" err="1"/>
              <a:t>reindex</a:t>
            </a:r>
            <a:r>
              <a:rPr lang="en-US" dirty="0"/>
              <a:t> sites and lists in site collection</a:t>
            </a:r>
          </a:p>
          <a:p>
            <a:endParaRPr lang="en-US" dirty="0"/>
          </a:p>
        </p:txBody>
      </p:sp>
      <p:pic>
        <p:nvPicPr>
          <p:cNvPr id="4" name="Picture 3"/>
          <p:cNvPicPr>
            <a:picLocks noChangeAspect="1"/>
          </p:cNvPicPr>
          <p:nvPr/>
        </p:nvPicPr>
        <p:blipFill>
          <a:blip r:embed="rId2"/>
          <a:stretch>
            <a:fillRect/>
          </a:stretch>
        </p:blipFill>
        <p:spPr>
          <a:xfrm>
            <a:off x="5029200" y="5181600"/>
            <a:ext cx="3475021" cy="906859"/>
          </a:xfrm>
          <a:prstGeom prst="rect">
            <a:avLst/>
          </a:prstGeom>
        </p:spPr>
      </p:pic>
      <p:pic>
        <p:nvPicPr>
          <p:cNvPr id="5" name="Picture 4"/>
          <p:cNvPicPr>
            <a:picLocks noChangeAspect="1"/>
          </p:cNvPicPr>
          <p:nvPr/>
        </p:nvPicPr>
        <p:blipFill>
          <a:blip r:embed="rId3"/>
          <a:stretch>
            <a:fillRect/>
          </a:stretch>
        </p:blipFill>
        <p:spPr>
          <a:xfrm>
            <a:off x="656039" y="4191000"/>
            <a:ext cx="4275190" cy="731583"/>
          </a:xfrm>
          <a:prstGeom prst="rect">
            <a:avLst/>
          </a:prstGeom>
        </p:spPr>
      </p:pic>
    </p:spTree>
    <p:extLst>
      <p:ext uri="{BB962C8B-B14F-4D97-AF65-F5344CB8AC3E}">
        <p14:creationId xmlns:p14="http://schemas.microsoft.com/office/powerpoint/2010/main" val="281662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Properties</a:t>
            </a:r>
          </a:p>
        </p:txBody>
      </p:sp>
      <p:sp>
        <p:nvSpPr>
          <p:cNvPr id="3" name="Content Placeholder 2"/>
          <p:cNvSpPr>
            <a:spLocks noGrp="1"/>
          </p:cNvSpPr>
          <p:nvPr>
            <p:ph idx="1"/>
          </p:nvPr>
        </p:nvSpPr>
        <p:spPr/>
        <p:txBody>
          <a:bodyPr/>
          <a:lstStyle/>
          <a:p>
            <a:r>
              <a:rPr lang="en-US" dirty="0"/>
              <a:t>In SharePoint 2013, managed properties have their own properties</a:t>
            </a:r>
          </a:p>
          <a:p>
            <a:endParaRPr lang="en-US" dirty="0"/>
          </a:p>
        </p:txBody>
      </p:sp>
      <p:graphicFrame>
        <p:nvGraphicFramePr>
          <p:cNvPr id="4" name="Table 3"/>
          <p:cNvGraphicFramePr>
            <a:graphicFrameLocks noGrp="1"/>
          </p:cNvGraphicFramePr>
          <p:nvPr>
            <p:extLst/>
          </p:nvPr>
        </p:nvGraphicFramePr>
        <p:xfrm>
          <a:off x="914400" y="2667000"/>
          <a:ext cx="7162800" cy="36068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840">
                <a:tc>
                  <a:txBody>
                    <a:bodyPr/>
                    <a:lstStyle/>
                    <a:p>
                      <a:r>
                        <a:rPr lang="en-US" dirty="0"/>
                        <a:t>Property</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Alias</a:t>
                      </a:r>
                    </a:p>
                  </a:txBody>
                  <a:tcPr/>
                </a:tc>
                <a:tc>
                  <a:txBody>
                    <a:bodyPr/>
                    <a:lstStyle/>
                    <a:p>
                      <a:r>
                        <a:rPr lang="en-US" dirty="0"/>
                        <a:t>Friendly</a:t>
                      </a:r>
                      <a:r>
                        <a:rPr lang="en-US" baseline="0" dirty="0"/>
                        <a:t> names</a:t>
                      </a:r>
                      <a:endParaRPr lang="en-US" dirty="0"/>
                    </a:p>
                  </a:txBody>
                  <a:tcPr/>
                </a:tc>
                <a:extLst>
                  <a:ext uri="{0D108BD9-81ED-4DB2-BD59-A6C34878D82A}">
                    <a16:rowId xmlns:a16="http://schemas.microsoft.com/office/drawing/2014/main" val="10001"/>
                  </a:ext>
                </a:extLst>
              </a:tr>
              <a:tr h="370840">
                <a:tc>
                  <a:txBody>
                    <a:bodyPr/>
                    <a:lstStyle/>
                    <a:p>
                      <a:r>
                        <a:rPr lang="en-US" dirty="0"/>
                        <a:t>Multi-valued</a:t>
                      </a:r>
                    </a:p>
                  </a:txBody>
                  <a:tcPr/>
                </a:tc>
                <a:tc>
                  <a:txBody>
                    <a:bodyPr/>
                    <a:lstStyle/>
                    <a:p>
                      <a:r>
                        <a:rPr lang="en-US" dirty="0"/>
                        <a:t>Can have multiple values</a:t>
                      </a:r>
                    </a:p>
                  </a:txBody>
                  <a:tcPr/>
                </a:tc>
                <a:extLst>
                  <a:ext uri="{0D108BD9-81ED-4DB2-BD59-A6C34878D82A}">
                    <a16:rowId xmlns:a16="http://schemas.microsoft.com/office/drawing/2014/main" val="10002"/>
                  </a:ext>
                </a:extLst>
              </a:tr>
              <a:tr h="370840">
                <a:tc>
                  <a:txBody>
                    <a:bodyPr/>
                    <a:lstStyle/>
                    <a:p>
                      <a:r>
                        <a:rPr lang="en-US" dirty="0" err="1"/>
                        <a:t>Queryable</a:t>
                      </a:r>
                      <a:endParaRPr lang="en-US" dirty="0"/>
                    </a:p>
                  </a:txBody>
                  <a:tcPr/>
                </a:tc>
                <a:tc>
                  <a:txBody>
                    <a:bodyPr/>
                    <a:lstStyle/>
                    <a:p>
                      <a:r>
                        <a:rPr lang="en-US" dirty="0"/>
                        <a:t>Can be used in property-based</a:t>
                      </a:r>
                      <a:r>
                        <a:rPr lang="en-US" baseline="0" dirty="0"/>
                        <a:t> searches</a:t>
                      </a:r>
                      <a:endParaRPr lang="en-US" dirty="0"/>
                    </a:p>
                  </a:txBody>
                  <a:tcPr/>
                </a:tc>
                <a:extLst>
                  <a:ext uri="{0D108BD9-81ED-4DB2-BD59-A6C34878D82A}">
                    <a16:rowId xmlns:a16="http://schemas.microsoft.com/office/drawing/2014/main" val="10003"/>
                  </a:ext>
                </a:extLst>
              </a:tr>
              <a:tr h="370840">
                <a:tc>
                  <a:txBody>
                    <a:bodyPr/>
                    <a:lstStyle/>
                    <a:p>
                      <a:r>
                        <a:rPr lang="en-US" dirty="0" err="1"/>
                        <a:t>Refinable</a:t>
                      </a:r>
                      <a:endParaRPr lang="en-US" dirty="0"/>
                    </a:p>
                  </a:txBody>
                  <a:tcPr/>
                </a:tc>
                <a:tc>
                  <a:txBody>
                    <a:bodyPr/>
                    <a:lstStyle/>
                    <a:p>
                      <a:r>
                        <a:rPr lang="en-US" dirty="0"/>
                        <a:t>Can be used as a refiner</a:t>
                      </a:r>
                    </a:p>
                  </a:txBody>
                  <a:tcPr/>
                </a:tc>
                <a:extLst>
                  <a:ext uri="{0D108BD9-81ED-4DB2-BD59-A6C34878D82A}">
                    <a16:rowId xmlns:a16="http://schemas.microsoft.com/office/drawing/2014/main" val="10004"/>
                  </a:ext>
                </a:extLst>
              </a:tr>
              <a:tr h="370840">
                <a:tc>
                  <a:txBody>
                    <a:bodyPr/>
                    <a:lstStyle/>
                    <a:p>
                      <a:r>
                        <a:rPr lang="en-US" dirty="0"/>
                        <a:t>Retrievable</a:t>
                      </a:r>
                    </a:p>
                  </a:txBody>
                  <a:tcPr/>
                </a:tc>
                <a:tc>
                  <a:txBody>
                    <a:bodyPr/>
                    <a:lstStyle/>
                    <a:p>
                      <a:r>
                        <a:rPr lang="en-US" dirty="0"/>
                        <a:t>Can be returned in the results</a:t>
                      </a:r>
                    </a:p>
                  </a:txBody>
                  <a:tcPr/>
                </a:tc>
                <a:extLst>
                  <a:ext uri="{0D108BD9-81ED-4DB2-BD59-A6C34878D82A}">
                    <a16:rowId xmlns:a16="http://schemas.microsoft.com/office/drawing/2014/main" val="10005"/>
                  </a:ext>
                </a:extLst>
              </a:tr>
              <a:tr h="370840">
                <a:tc>
                  <a:txBody>
                    <a:bodyPr/>
                    <a:lstStyle/>
                    <a:p>
                      <a:r>
                        <a:rPr lang="en-US" dirty="0"/>
                        <a:t>Searchable</a:t>
                      </a:r>
                    </a:p>
                  </a:txBody>
                  <a:tcPr/>
                </a:tc>
                <a:tc>
                  <a:txBody>
                    <a:bodyPr/>
                    <a:lstStyle/>
                    <a:p>
                      <a:r>
                        <a:rPr lang="en-US" dirty="0"/>
                        <a:t>Includes</a:t>
                      </a:r>
                      <a:r>
                        <a:rPr lang="en-US" baseline="0" dirty="0"/>
                        <a:t> the value of the managed property in the search index</a:t>
                      </a:r>
                      <a:endParaRPr lang="en-US" dirty="0"/>
                    </a:p>
                  </a:txBody>
                  <a:tcPr/>
                </a:tc>
                <a:extLst>
                  <a:ext uri="{0D108BD9-81ED-4DB2-BD59-A6C34878D82A}">
                    <a16:rowId xmlns:a16="http://schemas.microsoft.com/office/drawing/2014/main" val="10006"/>
                  </a:ext>
                </a:extLst>
              </a:tr>
              <a:tr h="370840">
                <a:tc>
                  <a:txBody>
                    <a:bodyPr/>
                    <a:lstStyle/>
                    <a:p>
                      <a:r>
                        <a:rPr lang="en-US" dirty="0"/>
                        <a:t>Sortable</a:t>
                      </a:r>
                    </a:p>
                  </a:txBody>
                  <a:tcPr/>
                </a:tc>
                <a:tc>
                  <a:txBody>
                    <a:bodyPr/>
                    <a:lstStyle/>
                    <a:p>
                      <a:r>
                        <a:rPr lang="en-US" dirty="0"/>
                        <a:t>Can be used for sorting results</a:t>
                      </a:r>
                    </a:p>
                  </a:txBody>
                  <a:tcPr/>
                </a:tc>
                <a:extLst>
                  <a:ext uri="{0D108BD9-81ED-4DB2-BD59-A6C34878D82A}">
                    <a16:rowId xmlns:a16="http://schemas.microsoft.com/office/drawing/2014/main" val="10007"/>
                  </a:ext>
                </a:extLst>
              </a:tr>
              <a:tr h="370840">
                <a:tc>
                  <a:txBody>
                    <a:bodyPr/>
                    <a:lstStyle/>
                    <a:p>
                      <a:r>
                        <a:rPr lang="en-US" dirty="0"/>
                        <a:t>Type</a:t>
                      </a:r>
                    </a:p>
                  </a:txBody>
                  <a:tcPr/>
                </a:tc>
                <a:tc>
                  <a:txBody>
                    <a:bodyPr/>
                    <a:lstStyle/>
                    <a:p>
                      <a:r>
                        <a:rPr lang="en-US" dirty="0"/>
                        <a:t>The data</a:t>
                      </a:r>
                      <a:r>
                        <a:rPr lang="en-US" baseline="0" dirty="0"/>
                        <a:t> type of the managed property</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5690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SharePoint Search</a:t>
            </a:r>
          </a:p>
          <a:p>
            <a:pPr>
              <a:buFont typeface="Wingdings" panose="05000000000000000000" pitchFamily="2" charset="2"/>
              <a:buChar char="ü"/>
            </a:pPr>
            <a:r>
              <a:rPr lang="en-US" dirty="0"/>
              <a:t>Crawled and Managed Properties</a:t>
            </a:r>
          </a:p>
          <a:p>
            <a:pPr>
              <a:buFont typeface="Wingdings" panose="05000000000000000000" pitchFamily="2" charset="2"/>
              <a:buChar char="Ø"/>
            </a:pPr>
            <a:r>
              <a:rPr lang="en-US" dirty="0"/>
              <a:t>Keyword Query Language (KQL)</a:t>
            </a:r>
          </a:p>
          <a:p>
            <a:r>
              <a:rPr lang="en-US" dirty="0"/>
              <a:t>Configuring Search Results</a:t>
            </a:r>
          </a:p>
          <a:p>
            <a:r>
              <a:rPr lang="en-US" dirty="0"/>
              <a:t>Configuring the Refiner Panel</a:t>
            </a:r>
          </a:p>
        </p:txBody>
      </p:sp>
    </p:spTree>
    <p:extLst>
      <p:ext uri="{BB962C8B-B14F-4D97-AF65-F5344CB8AC3E}">
        <p14:creationId xmlns:p14="http://schemas.microsoft.com/office/powerpoint/2010/main" val="255206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Query Language (KQL)</a:t>
            </a:r>
          </a:p>
        </p:txBody>
      </p:sp>
      <p:sp>
        <p:nvSpPr>
          <p:cNvPr id="3" name="Content Placeholder 2"/>
          <p:cNvSpPr>
            <a:spLocks noGrp="1"/>
          </p:cNvSpPr>
          <p:nvPr>
            <p:ph idx="1"/>
          </p:nvPr>
        </p:nvSpPr>
        <p:spPr/>
        <p:txBody>
          <a:bodyPr/>
          <a:lstStyle/>
          <a:p>
            <a:r>
              <a:rPr lang="en-US" dirty="0"/>
              <a:t>A </a:t>
            </a:r>
            <a:r>
              <a:rPr lang="en-US" i="1" dirty="0"/>
              <a:t>query language</a:t>
            </a:r>
            <a:r>
              <a:rPr lang="en-US" dirty="0"/>
              <a:t> is the way in which users ask questions of Search</a:t>
            </a:r>
          </a:p>
          <a:p>
            <a:r>
              <a:rPr lang="en-US" b="1" dirty="0"/>
              <a:t>Keyword Query Language</a:t>
            </a:r>
          </a:p>
          <a:p>
            <a:pPr lvl="1"/>
            <a:r>
              <a:rPr lang="en-US" dirty="0"/>
              <a:t>Default language for building search queries</a:t>
            </a:r>
          </a:p>
          <a:p>
            <a:r>
              <a:rPr lang="en-US" dirty="0"/>
              <a:t>KQL consists of:</a:t>
            </a:r>
          </a:p>
          <a:p>
            <a:pPr lvl="1"/>
            <a:r>
              <a:rPr lang="en-US" dirty="0"/>
              <a:t>Managed Properties</a:t>
            </a:r>
          </a:p>
          <a:p>
            <a:pPr lvl="1"/>
            <a:r>
              <a:rPr lang="en-US" dirty="0"/>
              <a:t>Property Restrictions</a:t>
            </a:r>
          </a:p>
          <a:p>
            <a:pPr lvl="1"/>
            <a:r>
              <a:rPr lang="en-US" dirty="0"/>
              <a:t>Boolean Operators</a:t>
            </a:r>
          </a:p>
          <a:p>
            <a:pPr lvl="1"/>
            <a:r>
              <a:rPr lang="en-US" dirty="0"/>
              <a:t>Free Text Keywords or Phrases</a:t>
            </a:r>
          </a:p>
          <a:p>
            <a:pPr lvl="1"/>
            <a:endParaRPr lang="en-US" dirty="0"/>
          </a:p>
        </p:txBody>
      </p:sp>
    </p:spTree>
    <p:extLst>
      <p:ext uri="{BB962C8B-B14F-4D97-AF65-F5344CB8AC3E}">
        <p14:creationId xmlns:p14="http://schemas.microsoft.com/office/powerpoint/2010/main" val="3051026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Restrictions and Boolean Operators</a:t>
            </a:r>
          </a:p>
        </p:txBody>
      </p:sp>
      <p:sp>
        <p:nvSpPr>
          <p:cNvPr id="3" name="Content Placeholder 2"/>
          <p:cNvSpPr>
            <a:spLocks noGrp="1"/>
          </p:cNvSpPr>
          <p:nvPr>
            <p:ph idx="1"/>
          </p:nvPr>
        </p:nvSpPr>
        <p:spPr/>
        <p:txBody>
          <a:bodyPr/>
          <a:lstStyle/>
          <a:p>
            <a:r>
              <a:rPr lang="en-US" dirty="0"/>
              <a:t>Property Restrictions include:</a:t>
            </a:r>
          </a:p>
          <a:p>
            <a:pPr lvl="1"/>
            <a:r>
              <a:rPr lang="en-US" dirty="0"/>
              <a:t>&gt;</a:t>
            </a:r>
          </a:p>
          <a:p>
            <a:pPr lvl="1"/>
            <a:r>
              <a:rPr lang="en-US" dirty="0"/>
              <a:t>&lt;</a:t>
            </a:r>
          </a:p>
          <a:p>
            <a:pPr lvl="1"/>
            <a:r>
              <a:rPr lang="en-US" dirty="0"/>
              <a:t>=</a:t>
            </a:r>
          </a:p>
          <a:p>
            <a:pPr lvl="1"/>
            <a:r>
              <a:rPr lang="en-US" dirty="0"/>
              <a:t>:   (“contains”)</a:t>
            </a:r>
          </a:p>
          <a:p>
            <a:pPr marL="347662" lvl="1" indent="0">
              <a:buNone/>
            </a:pPr>
            <a:endParaRPr lang="en-US" dirty="0"/>
          </a:p>
          <a:p>
            <a:pPr marL="347662" lvl="1" indent="0">
              <a:buNone/>
            </a:pPr>
            <a:endParaRPr lang="en-US" dirty="0"/>
          </a:p>
        </p:txBody>
      </p:sp>
      <p:graphicFrame>
        <p:nvGraphicFramePr>
          <p:cNvPr id="4" name="Table 3"/>
          <p:cNvGraphicFramePr>
            <a:graphicFrameLocks noGrp="1"/>
          </p:cNvGraphicFramePr>
          <p:nvPr>
            <p:extLst/>
          </p:nvPr>
        </p:nvGraphicFramePr>
        <p:xfrm>
          <a:off x="1143000" y="4267200"/>
          <a:ext cx="6096000" cy="10363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sz="2800" dirty="0"/>
                        <a:t>Title : SharePoint</a:t>
                      </a:r>
                    </a:p>
                  </a:txBody>
                  <a:tcPr/>
                </a:tc>
                <a:extLst>
                  <a:ext uri="{0D108BD9-81ED-4DB2-BD59-A6C34878D82A}">
                    <a16:rowId xmlns:a16="http://schemas.microsoft.com/office/drawing/2014/main" val="10000"/>
                  </a:ext>
                </a:extLst>
              </a:tr>
              <a:tr h="370840">
                <a:tc>
                  <a:txBody>
                    <a:bodyPr/>
                    <a:lstStyle/>
                    <a:p>
                      <a:r>
                        <a:rPr lang="en-US" sz="2800" dirty="0"/>
                        <a:t>Author</a:t>
                      </a:r>
                      <a:r>
                        <a:rPr lang="en-US" sz="2800" baseline="0" dirty="0"/>
                        <a:t> = Administrator</a:t>
                      </a:r>
                      <a:endParaRPr lang="en-US" sz="28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28746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Operators</a:t>
            </a:r>
          </a:p>
        </p:txBody>
      </p:sp>
      <p:sp>
        <p:nvSpPr>
          <p:cNvPr id="3" name="Content Placeholder 2"/>
          <p:cNvSpPr>
            <a:spLocks noGrp="1"/>
          </p:cNvSpPr>
          <p:nvPr>
            <p:ph idx="1"/>
          </p:nvPr>
        </p:nvSpPr>
        <p:spPr/>
        <p:txBody>
          <a:bodyPr/>
          <a:lstStyle/>
          <a:p>
            <a:r>
              <a:rPr lang="en-US" dirty="0"/>
              <a:t>Boolean Operators are used to combine elements to make more restrictive include:</a:t>
            </a:r>
          </a:p>
          <a:p>
            <a:pPr lvl="1"/>
            <a:r>
              <a:rPr lang="en-US" dirty="0"/>
              <a:t>AND</a:t>
            </a:r>
          </a:p>
          <a:p>
            <a:pPr lvl="1"/>
            <a:r>
              <a:rPr lang="en-US" dirty="0"/>
              <a:t>NOT</a:t>
            </a:r>
          </a:p>
          <a:p>
            <a:pPr lvl="1"/>
            <a:r>
              <a:rPr lang="en-US" dirty="0"/>
              <a:t>OR</a:t>
            </a:r>
          </a:p>
          <a:p>
            <a:pPr lvl="1"/>
            <a:endParaRPr lang="en-US" dirty="0"/>
          </a:p>
          <a:p>
            <a:pPr marL="347662" lvl="1" indent="0">
              <a:buNone/>
            </a:pPr>
            <a:endParaRPr lang="en-US" dirty="0"/>
          </a:p>
          <a:p>
            <a:endParaRPr lang="en-US" dirty="0"/>
          </a:p>
        </p:txBody>
      </p:sp>
      <p:graphicFrame>
        <p:nvGraphicFramePr>
          <p:cNvPr id="4" name="Table 3"/>
          <p:cNvGraphicFramePr>
            <a:graphicFrameLocks noGrp="1"/>
          </p:cNvGraphicFramePr>
          <p:nvPr>
            <p:extLst/>
          </p:nvPr>
        </p:nvGraphicFramePr>
        <p:xfrm>
          <a:off x="1143000" y="4267200"/>
          <a:ext cx="6629400" cy="457200"/>
        </p:xfrm>
        <a:graphic>
          <a:graphicData uri="http://schemas.openxmlformats.org/drawingml/2006/table">
            <a:tbl>
              <a:tblPr firstRow="1" bandRow="1">
                <a:tableStyleId>{5C22544A-7EE6-4342-B048-85BDC9FD1C3A}</a:tableStyleId>
              </a:tblPr>
              <a:tblGrid>
                <a:gridCol w="6629400">
                  <a:extLst>
                    <a:ext uri="{9D8B030D-6E8A-4147-A177-3AD203B41FA5}">
                      <a16:colId xmlns:a16="http://schemas.microsoft.com/office/drawing/2014/main" val="20000"/>
                    </a:ext>
                  </a:extLst>
                </a:gridCol>
              </a:tblGrid>
              <a:tr h="370840">
                <a:tc>
                  <a:txBody>
                    <a:bodyPr/>
                    <a:lstStyle/>
                    <a:p>
                      <a:r>
                        <a:rPr lang="en-US" sz="2400" dirty="0"/>
                        <a:t>Title : SharePoint OR Author</a:t>
                      </a:r>
                      <a:r>
                        <a:rPr lang="en-US" sz="2400" baseline="0" dirty="0"/>
                        <a:t> = Administrator</a:t>
                      </a:r>
                      <a:endParaRPr lang="en-US" sz="24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2069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Free-Text KQL</a:t>
            </a:r>
          </a:p>
        </p:txBody>
      </p:sp>
      <p:sp>
        <p:nvSpPr>
          <p:cNvPr id="3" name="Content Placeholder 2"/>
          <p:cNvSpPr>
            <a:spLocks noGrp="1"/>
          </p:cNvSpPr>
          <p:nvPr>
            <p:ph idx="1"/>
          </p:nvPr>
        </p:nvSpPr>
        <p:spPr/>
        <p:txBody>
          <a:bodyPr/>
          <a:lstStyle/>
          <a:p>
            <a:r>
              <a:rPr lang="en-US" dirty="0"/>
              <a:t>Free-Text KQL</a:t>
            </a:r>
          </a:p>
          <a:p>
            <a:pPr lvl="1"/>
            <a:r>
              <a:rPr lang="en-US" dirty="0"/>
              <a:t>Familiar form of Keyword Query Language because it is used in common search engines</a:t>
            </a:r>
          </a:p>
          <a:p>
            <a:pPr lvl="2"/>
            <a:r>
              <a:rPr lang="en-US" dirty="0"/>
              <a:t>IE: Bing, Google</a:t>
            </a:r>
          </a:p>
          <a:p>
            <a:pPr lvl="1"/>
            <a:r>
              <a:rPr lang="en-US" dirty="0"/>
              <a:t>Consists of typing words and phrases into Search Center</a:t>
            </a:r>
          </a:p>
          <a:p>
            <a:pPr lvl="1"/>
            <a:r>
              <a:rPr lang="en-US" dirty="0"/>
              <a:t>Leverages Property Restrictions &amp; Boolean Operators to form more complex queries</a:t>
            </a:r>
          </a:p>
          <a:p>
            <a:endParaRPr lang="en-US" dirty="0"/>
          </a:p>
        </p:txBody>
      </p:sp>
    </p:spTree>
    <p:extLst>
      <p:ext uri="{BB962C8B-B14F-4D97-AF65-F5344CB8AC3E}">
        <p14:creationId xmlns:p14="http://schemas.microsoft.com/office/powerpoint/2010/main" val="412082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Managed Properties with KQL</a:t>
            </a:r>
          </a:p>
        </p:txBody>
      </p:sp>
      <p:sp>
        <p:nvSpPr>
          <p:cNvPr id="3" name="Content Placeholder 2"/>
          <p:cNvSpPr>
            <a:spLocks noGrp="1"/>
          </p:cNvSpPr>
          <p:nvPr>
            <p:ph idx="1"/>
          </p:nvPr>
        </p:nvSpPr>
        <p:spPr/>
        <p:txBody>
          <a:bodyPr>
            <a:normAutofit/>
          </a:bodyPr>
          <a:lstStyle/>
          <a:p>
            <a:r>
              <a:rPr lang="en-US" dirty="0"/>
              <a:t>“Property Based KQL”</a:t>
            </a:r>
          </a:p>
          <a:p>
            <a:pPr lvl="1"/>
            <a:r>
              <a:rPr lang="en-US" dirty="0"/>
              <a:t>Form of KQL which leverages managed properties from SharePoint</a:t>
            </a:r>
          </a:p>
          <a:p>
            <a:pPr lvl="1"/>
            <a:r>
              <a:rPr lang="en-US" dirty="0"/>
              <a:t>Returns results based on a specified condition</a:t>
            </a:r>
          </a:p>
          <a:p>
            <a:pPr lvl="1"/>
            <a:r>
              <a:rPr lang="en-US" dirty="0"/>
              <a:t>Uses built-in and custom managed properties for powerful, effective solutions</a:t>
            </a:r>
          </a:p>
          <a:p>
            <a:pPr marL="0" indent="0">
              <a:buNone/>
            </a:pPr>
            <a:endParaRPr lang="en-US" dirty="0"/>
          </a:p>
          <a:p>
            <a:endParaRPr lang="en-US" dirty="0"/>
          </a:p>
          <a:p>
            <a:endParaRPr lang="en-US" dirty="0"/>
          </a:p>
          <a:p>
            <a:pPr marL="0" indent="0">
              <a:buNone/>
            </a:pPr>
            <a:endParaRPr lang="en-US" dirty="0"/>
          </a:p>
        </p:txBody>
      </p:sp>
      <p:graphicFrame>
        <p:nvGraphicFramePr>
          <p:cNvPr id="4" name="Table 3"/>
          <p:cNvGraphicFramePr>
            <a:graphicFrameLocks noGrp="1"/>
          </p:cNvGraphicFramePr>
          <p:nvPr>
            <p:extLst/>
          </p:nvPr>
        </p:nvGraphicFramePr>
        <p:xfrm>
          <a:off x="990600" y="4572000"/>
          <a:ext cx="6934200" cy="1070748"/>
        </p:xfrm>
        <a:graphic>
          <a:graphicData uri="http://schemas.openxmlformats.org/drawingml/2006/table">
            <a:tbl>
              <a:tblPr firstRow="1" bandRow="1">
                <a:tableStyleId>{5C22544A-7EE6-4342-B048-85BDC9FD1C3A}</a:tableStyleId>
              </a:tblPr>
              <a:tblGrid>
                <a:gridCol w="6934200">
                  <a:extLst>
                    <a:ext uri="{9D8B030D-6E8A-4147-A177-3AD203B41FA5}">
                      <a16:colId xmlns:a16="http://schemas.microsoft.com/office/drawing/2014/main" val="20000"/>
                    </a:ext>
                  </a:extLst>
                </a:gridCol>
              </a:tblGrid>
              <a:tr h="609600">
                <a:tc>
                  <a:txBody>
                    <a:bodyPr/>
                    <a:lstStyle/>
                    <a:p>
                      <a:r>
                        <a:rPr lang="en-US" sz="2000" dirty="0"/>
                        <a:t>&lt;property name&gt;&lt;property</a:t>
                      </a:r>
                      <a:r>
                        <a:rPr lang="en-US" sz="2000" baseline="0" dirty="0"/>
                        <a:t> operator&gt;&lt;property value&gt;</a:t>
                      </a:r>
                      <a:endParaRPr lang="en-US" sz="2000" dirty="0"/>
                    </a:p>
                  </a:txBody>
                  <a:tcPr/>
                </a:tc>
                <a:extLst>
                  <a:ext uri="{0D108BD9-81ED-4DB2-BD59-A6C34878D82A}">
                    <a16:rowId xmlns:a16="http://schemas.microsoft.com/office/drawing/2014/main" val="10000"/>
                  </a:ext>
                </a:extLst>
              </a:tr>
              <a:tr h="461148">
                <a:tc>
                  <a:txBody>
                    <a:bodyPr/>
                    <a:lstStyle/>
                    <a:p>
                      <a:r>
                        <a:rPr lang="en-US" sz="2000" dirty="0"/>
                        <a:t>Author : Smith</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2058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Intro to SharePoint Search Center</a:t>
            </a:r>
          </a:p>
          <a:p>
            <a:r>
              <a:rPr lang="en-US" dirty="0"/>
              <a:t>Crawled and Managed Properties</a:t>
            </a:r>
          </a:p>
          <a:p>
            <a:r>
              <a:rPr lang="en-US" dirty="0"/>
              <a:t>Keyword Query Language (KQL)</a:t>
            </a:r>
          </a:p>
          <a:p>
            <a:r>
              <a:rPr lang="en-US" dirty="0"/>
              <a:t>Configuring Search Results</a:t>
            </a:r>
          </a:p>
          <a:p>
            <a:r>
              <a:rPr lang="en-US" dirty="0"/>
              <a:t>Configuring the Refiner Panel</a:t>
            </a:r>
          </a:p>
        </p:txBody>
      </p:sp>
    </p:spTree>
    <p:extLst>
      <p:ext uri="{BB962C8B-B14F-4D97-AF65-F5344CB8AC3E}">
        <p14:creationId xmlns:p14="http://schemas.microsoft.com/office/powerpoint/2010/main" val="2650826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Hyperlink Solutions Using Property KQL</a:t>
            </a:r>
          </a:p>
        </p:txBody>
      </p:sp>
      <p:sp>
        <p:nvSpPr>
          <p:cNvPr id="3" name="Content Placeholder 2"/>
          <p:cNvSpPr>
            <a:spLocks noGrp="1"/>
          </p:cNvSpPr>
          <p:nvPr>
            <p:ph idx="1"/>
          </p:nvPr>
        </p:nvSpPr>
        <p:spPr/>
        <p:txBody>
          <a:bodyPr/>
          <a:lstStyle/>
          <a:p>
            <a:r>
              <a:rPr lang="en-US" dirty="0"/>
              <a:t>Hyperlink solutions are quick, powerful solutions to common user issues</a:t>
            </a:r>
          </a:p>
          <a:p>
            <a:r>
              <a:rPr lang="en-US" dirty="0"/>
              <a:t>Leverage Property Based KQL</a:t>
            </a:r>
          </a:p>
          <a:p>
            <a:endParaRPr lang="en-US" dirty="0"/>
          </a:p>
          <a:p>
            <a:r>
              <a:rPr lang="en-US" dirty="0"/>
              <a:t>Three easy steps:</a:t>
            </a:r>
          </a:p>
          <a:p>
            <a:pPr marL="804862" lvl="1" indent="-457200">
              <a:buFont typeface="+mj-lt"/>
              <a:buAutoNum type="arabicPeriod"/>
            </a:pPr>
            <a:r>
              <a:rPr lang="en-US" dirty="0"/>
              <a:t>Run a KQL Search</a:t>
            </a:r>
          </a:p>
          <a:p>
            <a:pPr marL="804862" lvl="1" indent="-457200">
              <a:buFont typeface="+mj-lt"/>
              <a:buAutoNum type="arabicPeriod"/>
            </a:pPr>
            <a:r>
              <a:rPr lang="en-US" dirty="0"/>
              <a:t>Copy Search results URL from the browser</a:t>
            </a:r>
          </a:p>
          <a:p>
            <a:pPr marL="804862" lvl="1" indent="-457200">
              <a:buFont typeface="+mj-lt"/>
              <a:buAutoNum type="arabicPeriod"/>
            </a:pPr>
            <a:r>
              <a:rPr lang="en-US" dirty="0"/>
              <a:t>Expose this URL as a hyperlink on a site</a:t>
            </a:r>
          </a:p>
        </p:txBody>
      </p:sp>
    </p:spTree>
    <p:extLst>
      <p:ext uri="{BB962C8B-B14F-4D97-AF65-F5344CB8AC3E}">
        <p14:creationId xmlns:p14="http://schemas.microsoft.com/office/powerpoint/2010/main" val="28466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SharePoint Search</a:t>
            </a:r>
          </a:p>
          <a:p>
            <a:pPr>
              <a:buFont typeface="Wingdings" panose="05000000000000000000" pitchFamily="2" charset="2"/>
              <a:buChar char="ü"/>
            </a:pPr>
            <a:r>
              <a:rPr lang="en-US" dirty="0"/>
              <a:t>Crawled and Managed Properties</a:t>
            </a:r>
          </a:p>
          <a:p>
            <a:pPr>
              <a:buFont typeface="Wingdings" panose="05000000000000000000" pitchFamily="2" charset="2"/>
              <a:buChar char="ü"/>
            </a:pPr>
            <a:r>
              <a:rPr lang="en-US" dirty="0"/>
              <a:t>Keyword Query Language (KQL)</a:t>
            </a:r>
          </a:p>
          <a:p>
            <a:pPr>
              <a:buFont typeface="Wingdings" panose="05000000000000000000" pitchFamily="2" charset="2"/>
              <a:buChar char="Ø"/>
            </a:pPr>
            <a:r>
              <a:rPr lang="en-US" dirty="0"/>
              <a:t>Configuring Search Results</a:t>
            </a:r>
          </a:p>
          <a:p>
            <a:r>
              <a:rPr lang="en-US" dirty="0"/>
              <a:t>Configuring the Refiner Panel</a:t>
            </a:r>
          </a:p>
        </p:txBody>
      </p:sp>
    </p:spTree>
    <p:extLst>
      <p:ext uri="{BB962C8B-B14F-4D97-AF65-F5344CB8AC3E}">
        <p14:creationId xmlns:p14="http://schemas.microsoft.com/office/powerpoint/2010/main" val="1326496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Search Using Result Sources</a:t>
            </a:r>
          </a:p>
        </p:txBody>
      </p:sp>
      <p:sp>
        <p:nvSpPr>
          <p:cNvPr id="4" name="Content Placeholder 3"/>
          <p:cNvSpPr>
            <a:spLocks noGrp="1"/>
          </p:cNvSpPr>
          <p:nvPr>
            <p:ph idx="1"/>
          </p:nvPr>
        </p:nvSpPr>
        <p:spPr/>
        <p:txBody>
          <a:bodyPr>
            <a:normAutofit/>
          </a:bodyPr>
          <a:lstStyle/>
          <a:p>
            <a:r>
              <a:rPr lang="en-US" dirty="0"/>
              <a:t>Previous versions of SharePoint</a:t>
            </a:r>
          </a:p>
          <a:p>
            <a:pPr lvl="1"/>
            <a:r>
              <a:rPr lang="en-US" dirty="0"/>
              <a:t>Scopes</a:t>
            </a:r>
          </a:p>
          <a:p>
            <a:r>
              <a:rPr lang="en-US" dirty="0"/>
              <a:t>SharePoint 2013</a:t>
            </a:r>
          </a:p>
          <a:p>
            <a:pPr lvl="1"/>
            <a:r>
              <a:rPr lang="en-US" dirty="0"/>
              <a:t>Result Sources</a:t>
            </a:r>
          </a:p>
          <a:p>
            <a:pPr lvl="1"/>
            <a:endParaRPr lang="en-US" dirty="0"/>
          </a:p>
          <a:p>
            <a:pPr lvl="1"/>
            <a:endParaRPr lang="en-US" dirty="0"/>
          </a:p>
          <a:p>
            <a:pPr marL="347662" lvl="1" indent="0">
              <a:buNone/>
            </a:pPr>
            <a:endParaRPr lang="en-US" dirty="0"/>
          </a:p>
          <a:p>
            <a:pPr lvl="1"/>
            <a:r>
              <a:rPr lang="en-US" dirty="0"/>
              <a:t>Result sources are associated with specific search results page</a:t>
            </a:r>
          </a:p>
          <a:p>
            <a:pPr lvl="2"/>
            <a:r>
              <a:rPr lang="en-US" dirty="0"/>
              <a:t>Link to search results page is added to search navigation</a:t>
            </a:r>
          </a:p>
          <a:p>
            <a:pPr marL="347662" lvl="1"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352800"/>
            <a:ext cx="7557798" cy="1371600"/>
          </a:xfrm>
          <a:prstGeom prst="rect">
            <a:avLst/>
          </a:prstGeom>
        </p:spPr>
      </p:pic>
    </p:spTree>
    <p:extLst>
      <p:ext uri="{BB962C8B-B14F-4D97-AF65-F5344CB8AC3E}">
        <p14:creationId xmlns:p14="http://schemas.microsoft.com/office/powerpoint/2010/main" val="4209242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Custom Result Source</a:t>
            </a:r>
          </a:p>
        </p:txBody>
      </p:sp>
      <p:sp>
        <p:nvSpPr>
          <p:cNvPr id="3" name="Content Placeholder 2"/>
          <p:cNvSpPr>
            <a:spLocks noGrp="1"/>
          </p:cNvSpPr>
          <p:nvPr>
            <p:ph idx="1"/>
          </p:nvPr>
        </p:nvSpPr>
        <p:spPr/>
        <p:txBody>
          <a:bodyPr/>
          <a:lstStyle/>
          <a:p>
            <a:r>
              <a:rPr lang="en-US" dirty="0"/>
              <a:t>Site Collection level</a:t>
            </a:r>
          </a:p>
          <a:p>
            <a:r>
              <a:rPr lang="en-US" dirty="0"/>
              <a:t>Select a Source</a:t>
            </a:r>
          </a:p>
          <a:p>
            <a:pPr lvl="1"/>
            <a:r>
              <a:rPr lang="en-US" dirty="0"/>
              <a:t>Local SharePoint Index</a:t>
            </a:r>
          </a:p>
          <a:p>
            <a:pPr lvl="1"/>
            <a:r>
              <a:rPr lang="en-US" dirty="0"/>
              <a:t>Remote SharePoint Index</a:t>
            </a:r>
          </a:p>
          <a:p>
            <a:pPr lvl="1"/>
            <a:r>
              <a:rPr lang="en-US" dirty="0"/>
              <a:t>OpenSearch</a:t>
            </a:r>
          </a:p>
          <a:p>
            <a:pPr lvl="1"/>
            <a:r>
              <a:rPr lang="en-US" dirty="0"/>
              <a:t>Exchange</a:t>
            </a:r>
          </a:p>
          <a:p>
            <a:r>
              <a:rPr lang="en-US" dirty="0"/>
              <a:t>Build a query to scope the results using the Query Builder</a:t>
            </a:r>
          </a:p>
          <a:p>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5029200"/>
            <a:ext cx="4580953" cy="1380952"/>
          </a:xfrm>
          <a:prstGeom prst="rect">
            <a:avLst/>
          </a:prstGeom>
        </p:spPr>
      </p:pic>
    </p:spTree>
    <p:extLst>
      <p:ext uri="{BB962C8B-B14F-4D97-AF65-F5344CB8AC3E}">
        <p14:creationId xmlns:p14="http://schemas.microsoft.com/office/powerpoint/2010/main" val="989166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Rules</a:t>
            </a:r>
          </a:p>
        </p:txBody>
      </p:sp>
      <p:sp>
        <p:nvSpPr>
          <p:cNvPr id="7" name="Content Placeholder 6"/>
          <p:cNvSpPr>
            <a:spLocks noGrp="1"/>
          </p:cNvSpPr>
          <p:nvPr>
            <p:ph idx="1"/>
          </p:nvPr>
        </p:nvSpPr>
        <p:spPr/>
        <p:txBody>
          <a:bodyPr/>
          <a:lstStyle/>
          <a:p>
            <a:r>
              <a:rPr lang="en-US" dirty="0"/>
              <a:t>Query Rules</a:t>
            </a:r>
          </a:p>
          <a:p>
            <a:pPr lvl="1"/>
            <a:r>
              <a:rPr lang="en-US" dirty="0"/>
              <a:t>Found in the Site Settings of the Site Collection</a:t>
            </a:r>
          </a:p>
          <a:p>
            <a:pPr lvl="1"/>
            <a:r>
              <a:rPr lang="en-US" dirty="0"/>
              <a:t>Allow for the customization of returned results</a:t>
            </a:r>
          </a:p>
          <a:p>
            <a:pPr lvl="1"/>
            <a:r>
              <a:rPr lang="en-US" dirty="0"/>
              <a:t>Applied to a Result Source</a:t>
            </a:r>
          </a:p>
          <a:p>
            <a:pPr lvl="1"/>
            <a:r>
              <a:rPr lang="en-US" dirty="0"/>
              <a:t>Processed under given conditions</a:t>
            </a:r>
          </a:p>
          <a:p>
            <a:pPr lvl="2"/>
            <a:r>
              <a:rPr lang="en-US" dirty="0"/>
              <a:t>Keyword Query matches</a:t>
            </a:r>
          </a:p>
          <a:p>
            <a:pPr lvl="2"/>
            <a:r>
              <a:rPr lang="en-US" dirty="0"/>
              <a:t>Topic Category</a:t>
            </a:r>
          </a:p>
          <a:p>
            <a:pPr lvl="2"/>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77" y="4648200"/>
            <a:ext cx="8123810" cy="1647619"/>
          </a:xfrm>
          <a:prstGeom prst="rect">
            <a:avLst/>
          </a:prstGeom>
        </p:spPr>
      </p:pic>
    </p:spTree>
    <p:extLst>
      <p:ext uri="{BB962C8B-B14F-4D97-AF65-F5344CB8AC3E}">
        <p14:creationId xmlns:p14="http://schemas.microsoft.com/office/powerpoint/2010/main" val="1112919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Types and Display Templates</a:t>
            </a:r>
          </a:p>
        </p:txBody>
      </p:sp>
      <p:sp>
        <p:nvSpPr>
          <p:cNvPr id="3" name="Content Placeholder 2"/>
          <p:cNvSpPr>
            <a:spLocks noGrp="1"/>
          </p:cNvSpPr>
          <p:nvPr>
            <p:ph idx="1"/>
          </p:nvPr>
        </p:nvSpPr>
        <p:spPr/>
        <p:txBody>
          <a:bodyPr/>
          <a:lstStyle/>
          <a:p>
            <a:r>
              <a:rPr lang="en-US" dirty="0"/>
              <a:t>Result Types</a:t>
            </a:r>
          </a:p>
          <a:p>
            <a:pPr lvl="1"/>
            <a:r>
              <a:rPr lang="en-US" dirty="0"/>
              <a:t>Determines how to display a set of results</a:t>
            </a:r>
          </a:p>
          <a:p>
            <a:r>
              <a:rPr lang="en-US" dirty="0"/>
              <a:t>Applied to a Result Source</a:t>
            </a:r>
          </a:p>
          <a:p>
            <a:r>
              <a:rPr lang="en-US" dirty="0"/>
              <a:t>Defined by a Rule</a:t>
            </a:r>
          </a:p>
          <a:p>
            <a:r>
              <a:rPr lang="en-US" dirty="0"/>
              <a:t>Associated with a Display Template</a:t>
            </a:r>
          </a:p>
          <a:p>
            <a:pPr lvl="1"/>
            <a:r>
              <a:rPr lang="en-US" dirty="0"/>
              <a:t>Determines how result types appear</a:t>
            </a:r>
          </a:p>
          <a:p>
            <a:pPr marL="347662" lvl="1"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72" y="4495800"/>
            <a:ext cx="7952381" cy="1857143"/>
          </a:xfrm>
          <a:prstGeom prst="rect">
            <a:avLst/>
          </a:prstGeom>
        </p:spPr>
      </p:pic>
    </p:spTree>
    <p:extLst>
      <p:ext uri="{BB962C8B-B14F-4D97-AF65-F5344CB8AC3E}">
        <p14:creationId xmlns:p14="http://schemas.microsoft.com/office/powerpoint/2010/main" val="454108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SharePoint Search</a:t>
            </a:r>
          </a:p>
          <a:p>
            <a:pPr>
              <a:buFont typeface="Wingdings" panose="05000000000000000000" pitchFamily="2" charset="2"/>
              <a:buChar char="ü"/>
            </a:pPr>
            <a:r>
              <a:rPr lang="en-US" dirty="0"/>
              <a:t>Crawled and Managed Properties</a:t>
            </a:r>
          </a:p>
          <a:p>
            <a:pPr>
              <a:buFont typeface="Wingdings" panose="05000000000000000000" pitchFamily="2" charset="2"/>
              <a:buChar char="ü"/>
            </a:pPr>
            <a:r>
              <a:rPr lang="en-US" dirty="0"/>
              <a:t>Keyword Query Language (KQL)</a:t>
            </a:r>
          </a:p>
          <a:p>
            <a:pPr>
              <a:buFont typeface="Wingdings" panose="05000000000000000000" pitchFamily="2" charset="2"/>
              <a:buChar char="ü"/>
            </a:pPr>
            <a:r>
              <a:rPr lang="en-US" dirty="0"/>
              <a:t>Configuring Search Results</a:t>
            </a:r>
          </a:p>
          <a:p>
            <a:pPr>
              <a:buFont typeface="Wingdings" panose="05000000000000000000" pitchFamily="2" charset="2"/>
              <a:buChar char="Ø"/>
            </a:pPr>
            <a:r>
              <a:rPr lang="en-US" dirty="0"/>
              <a:t>Configuring the Refiner Panel</a:t>
            </a:r>
          </a:p>
        </p:txBody>
      </p:sp>
    </p:spTree>
    <p:extLst>
      <p:ext uri="{BB962C8B-B14F-4D97-AF65-F5344CB8AC3E}">
        <p14:creationId xmlns:p14="http://schemas.microsoft.com/office/powerpoint/2010/main" val="2924836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Refiner Panel</a:t>
            </a:r>
          </a:p>
        </p:txBody>
      </p:sp>
      <p:sp>
        <p:nvSpPr>
          <p:cNvPr id="3" name="Content Placeholder 2"/>
          <p:cNvSpPr>
            <a:spLocks noGrp="1"/>
          </p:cNvSpPr>
          <p:nvPr>
            <p:ph idx="1"/>
          </p:nvPr>
        </p:nvSpPr>
        <p:spPr/>
        <p:txBody>
          <a:bodyPr/>
          <a:lstStyle/>
          <a:p>
            <a:r>
              <a:rPr lang="en-US" dirty="0"/>
              <a:t>Refiners added or removed through the user interface</a:t>
            </a:r>
          </a:p>
          <a:p>
            <a:pPr lvl="1"/>
            <a:r>
              <a:rPr lang="en-US" dirty="0"/>
              <a:t>Out of the box or custom managed properties</a:t>
            </a:r>
          </a:p>
          <a:p>
            <a:pPr lvl="1"/>
            <a:r>
              <a:rPr lang="en-US" dirty="0"/>
              <a:t>Must be “</a:t>
            </a:r>
            <a:r>
              <a:rPr lang="en-US" dirty="0" err="1"/>
              <a:t>Refinable</a:t>
            </a:r>
            <a:r>
              <a:rPr lang="en-US" dirty="0"/>
              <a:t>”</a:t>
            </a:r>
          </a:p>
          <a:p>
            <a:r>
              <a:rPr lang="en-US" dirty="0"/>
              <a:t>Change settings for each refiner through the user interface</a:t>
            </a:r>
          </a:p>
          <a:p>
            <a:pPr lvl="1"/>
            <a:r>
              <a:rPr lang="en-US" dirty="0"/>
              <a:t>Display name</a:t>
            </a:r>
          </a:p>
          <a:p>
            <a:pPr lvl="1"/>
            <a:r>
              <a:rPr lang="en-US" dirty="0"/>
              <a:t>Display template*</a:t>
            </a:r>
          </a:p>
          <a:p>
            <a:pPr lvl="1"/>
            <a:r>
              <a:rPr lang="en-US" dirty="0"/>
              <a:t>Sort By and Sort Direction</a:t>
            </a:r>
          </a:p>
          <a:p>
            <a:pPr lvl="1"/>
            <a:r>
              <a:rPr lang="en-US" dirty="0"/>
              <a:t>Number of refiner values</a:t>
            </a:r>
          </a:p>
        </p:txBody>
      </p:sp>
    </p:spTree>
    <p:extLst>
      <p:ext uri="{BB962C8B-B14F-4D97-AF65-F5344CB8AC3E}">
        <p14:creationId xmlns:p14="http://schemas.microsoft.com/office/powerpoint/2010/main" val="806498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Search Refiners</a:t>
            </a:r>
          </a:p>
        </p:txBody>
      </p:sp>
      <p:sp>
        <p:nvSpPr>
          <p:cNvPr id="3" name="Content Placeholder 2"/>
          <p:cNvSpPr>
            <a:spLocks noGrp="1"/>
          </p:cNvSpPr>
          <p:nvPr>
            <p:ph idx="1"/>
          </p:nvPr>
        </p:nvSpPr>
        <p:spPr/>
        <p:txBody>
          <a:bodyPr/>
          <a:lstStyle/>
          <a:p>
            <a:r>
              <a:rPr lang="en-US" dirty="0"/>
              <a:t>To add custom refiners to Search:</a:t>
            </a:r>
          </a:p>
          <a:p>
            <a:pPr marL="620712" lvl="1" indent="-285750"/>
            <a:r>
              <a:rPr lang="en-US" dirty="0"/>
              <a:t>Leverage existing site collection managed</a:t>
            </a:r>
            <a:br>
              <a:rPr lang="en-US" dirty="0"/>
            </a:br>
            <a:r>
              <a:rPr lang="en-US" dirty="0"/>
              <a:t> properties designated as “</a:t>
            </a:r>
            <a:r>
              <a:rPr lang="en-US" dirty="0" err="1"/>
              <a:t>refinable</a:t>
            </a:r>
            <a:r>
              <a:rPr lang="en-US" dirty="0"/>
              <a:t>”</a:t>
            </a:r>
            <a:br>
              <a:rPr lang="en-US" dirty="0"/>
            </a:br>
            <a:endParaRPr lang="en-US" dirty="0"/>
          </a:p>
          <a:p>
            <a:pPr marL="620712" lvl="1" indent="-285750"/>
            <a:endParaRPr lang="en-US" dirty="0"/>
          </a:p>
          <a:p>
            <a:pPr marL="620712" lvl="1" indent="-285750"/>
            <a:endParaRPr lang="en-US" dirty="0"/>
          </a:p>
          <a:p>
            <a:pPr marL="620712" lvl="1" indent="-285750"/>
            <a:endParaRPr lang="en-US" dirty="0"/>
          </a:p>
          <a:p>
            <a:pPr marL="620712" lvl="1" indent="-285750"/>
            <a:r>
              <a:rPr lang="en-US" dirty="0"/>
              <a:t>Choose Refiners… in refinement panel</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1143000"/>
            <a:ext cx="2179905" cy="5181600"/>
          </a:xfrm>
          <a:prstGeom prst="rect">
            <a:avLst/>
          </a:prstGeom>
        </p:spPr>
      </p:pic>
      <p:cxnSp>
        <p:nvCxnSpPr>
          <p:cNvPr id="6" name="Straight Arrow Connector 5"/>
          <p:cNvCxnSpPr/>
          <p:nvPr/>
        </p:nvCxnSpPr>
        <p:spPr>
          <a:xfrm flipV="1">
            <a:off x="6400800" y="3962400"/>
            <a:ext cx="7620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758" y="2971800"/>
            <a:ext cx="5486400" cy="1254519"/>
          </a:xfrm>
          <a:prstGeom prst="rect">
            <a:avLst/>
          </a:prstGeom>
        </p:spPr>
      </p:pic>
    </p:spTree>
    <p:extLst>
      <p:ext uri="{BB962C8B-B14F-4D97-AF65-F5344CB8AC3E}">
        <p14:creationId xmlns:p14="http://schemas.microsoft.com/office/powerpoint/2010/main" val="3569876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SharePoint Search</a:t>
            </a:r>
          </a:p>
          <a:p>
            <a:pPr>
              <a:buFont typeface="Wingdings" panose="05000000000000000000" pitchFamily="2" charset="2"/>
              <a:buChar char="ü"/>
            </a:pPr>
            <a:r>
              <a:rPr lang="en-US" dirty="0"/>
              <a:t>Crawled and Managed Properties</a:t>
            </a:r>
          </a:p>
          <a:p>
            <a:pPr>
              <a:buFont typeface="Wingdings" panose="05000000000000000000" pitchFamily="2" charset="2"/>
              <a:buChar char="ü"/>
            </a:pPr>
            <a:r>
              <a:rPr lang="en-US" dirty="0"/>
              <a:t>Keyword Query Language (KQL)</a:t>
            </a:r>
          </a:p>
          <a:p>
            <a:pPr>
              <a:buFont typeface="Wingdings" panose="05000000000000000000" pitchFamily="2" charset="2"/>
              <a:buChar char="ü"/>
            </a:pPr>
            <a:r>
              <a:rPr lang="en-US" dirty="0"/>
              <a:t>Configuring Search Results</a:t>
            </a:r>
          </a:p>
          <a:p>
            <a:pPr>
              <a:buFont typeface="Wingdings" panose="05000000000000000000" pitchFamily="2" charset="2"/>
              <a:buChar char="ü"/>
            </a:pPr>
            <a:r>
              <a:rPr lang="en-US" dirty="0"/>
              <a:t>Configuring the Refiner Panel</a:t>
            </a:r>
          </a:p>
        </p:txBody>
      </p:sp>
    </p:spTree>
    <p:extLst>
      <p:ext uri="{BB962C8B-B14F-4D97-AF65-F5344CB8AC3E}">
        <p14:creationId xmlns:p14="http://schemas.microsoft.com/office/powerpoint/2010/main" val="80767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SharePoint Search Center</a:t>
            </a:r>
          </a:p>
        </p:txBody>
      </p:sp>
      <p:sp>
        <p:nvSpPr>
          <p:cNvPr id="3" name="Content Placeholder 2"/>
          <p:cNvSpPr>
            <a:spLocks noGrp="1"/>
          </p:cNvSpPr>
          <p:nvPr>
            <p:ph idx="1"/>
          </p:nvPr>
        </p:nvSpPr>
        <p:spPr/>
        <p:txBody>
          <a:bodyPr/>
          <a:lstStyle/>
          <a:p>
            <a:r>
              <a:rPr lang="en-US" dirty="0"/>
              <a:t>SharePoint Search Center</a:t>
            </a:r>
          </a:p>
          <a:p>
            <a:pPr lvl="1"/>
            <a:r>
              <a:rPr lang="en-US" dirty="0"/>
              <a:t>Exists at top-level site collection</a:t>
            </a:r>
          </a:p>
          <a:p>
            <a:r>
              <a:rPr lang="en-US" dirty="0"/>
              <a:t>Users can submit search queries and view results</a:t>
            </a:r>
          </a:p>
          <a:p>
            <a:pPr marL="0" indent="0">
              <a:buNone/>
            </a:pPr>
            <a:endParaRPr lang="en-US" dirty="0"/>
          </a:p>
        </p:txBody>
      </p:sp>
      <p:pic>
        <p:nvPicPr>
          <p:cNvPr id="6" name="Picture 5"/>
          <p:cNvPicPr>
            <a:picLocks noChangeAspect="1"/>
          </p:cNvPicPr>
          <p:nvPr/>
        </p:nvPicPr>
        <p:blipFill>
          <a:blip r:embed="rId3"/>
          <a:stretch>
            <a:fillRect/>
          </a:stretch>
        </p:blipFill>
        <p:spPr>
          <a:xfrm>
            <a:off x="990600" y="3200400"/>
            <a:ext cx="7327464" cy="2819400"/>
          </a:xfrm>
          <a:prstGeom prst="rect">
            <a:avLst/>
          </a:prstGeom>
        </p:spPr>
      </p:pic>
    </p:spTree>
    <p:extLst>
      <p:ext uri="{BB962C8B-B14F-4D97-AF65-F5344CB8AC3E}">
        <p14:creationId xmlns:p14="http://schemas.microsoft.com/office/powerpoint/2010/main" val="225766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Search Center: Results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1039510"/>
            <a:ext cx="8229600" cy="5727802"/>
          </a:xfrm>
        </p:spPr>
      </p:pic>
    </p:spTree>
    <p:extLst>
      <p:ext uri="{BB962C8B-B14F-4D97-AF65-F5344CB8AC3E}">
        <p14:creationId xmlns:p14="http://schemas.microsoft.com/office/powerpoint/2010/main" val="133401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Search Navigation</a:t>
            </a:r>
            <a:endParaRPr lang="en-US" dirty="0"/>
          </a:p>
        </p:txBody>
      </p:sp>
      <p:sp>
        <p:nvSpPr>
          <p:cNvPr id="9" name="Content Placeholder 8"/>
          <p:cNvSpPr>
            <a:spLocks noGrp="1"/>
          </p:cNvSpPr>
          <p:nvPr>
            <p:ph idx="1"/>
          </p:nvPr>
        </p:nvSpPr>
        <p:spPr/>
        <p:txBody>
          <a:bodyPr>
            <a:normAutofit lnSpcReduction="10000"/>
          </a:bodyPr>
          <a:lstStyle/>
          <a:p>
            <a:endParaRPr lang="en-US" dirty="0"/>
          </a:p>
          <a:p>
            <a:pPr marL="0" indent="0">
              <a:buNone/>
            </a:pPr>
            <a:endParaRPr lang="en-US" dirty="0"/>
          </a:p>
          <a:p>
            <a:r>
              <a:rPr lang="en-US" dirty="0"/>
              <a:t>Search Navigation Links</a:t>
            </a:r>
          </a:p>
          <a:p>
            <a:pPr lvl="1"/>
            <a:r>
              <a:rPr lang="en-US" dirty="0"/>
              <a:t>Each link points to Search Results page that uses pre-defined “Result Source”</a:t>
            </a:r>
          </a:p>
          <a:p>
            <a:r>
              <a:rPr lang="en-US" dirty="0"/>
              <a:t>Result Source specify:</a:t>
            </a:r>
          </a:p>
          <a:p>
            <a:pPr lvl="1"/>
            <a:r>
              <a:rPr lang="en-US" dirty="0"/>
              <a:t>Search provider or source URL</a:t>
            </a:r>
          </a:p>
          <a:p>
            <a:pPr lvl="1"/>
            <a:r>
              <a:rPr lang="en-US" dirty="0"/>
              <a:t>Protocol to use to get search results (</a:t>
            </a:r>
            <a:r>
              <a:rPr lang="en-US" dirty="0" err="1"/>
              <a:t>ie</a:t>
            </a:r>
            <a:r>
              <a:rPr lang="en-US" dirty="0"/>
              <a:t> OpenSearch)</a:t>
            </a:r>
          </a:p>
          <a:p>
            <a:pPr lvl="1"/>
            <a:r>
              <a:rPr lang="en-US" dirty="0"/>
              <a:t>Query transform (to narrow results)</a:t>
            </a:r>
          </a:p>
          <a:p>
            <a:r>
              <a:rPr lang="en-US" dirty="0"/>
              <a:t>Result sources, search result pages, and result sources can be added/deleted/modified</a:t>
            </a:r>
          </a:p>
          <a:p>
            <a:endParaRPr lang="en-US" dirty="0"/>
          </a:p>
        </p:txBody>
      </p:sp>
      <p:pic>
        <p:nvPicPr>
          <p:cNvPr id="10"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143000"/>
            <a:ext cx="7142858" cy="1352381"/>
          </a:xfrm>
          <a:prstGeom prst="rect">
            <a:avLst/>
          </a:prstGeom>
        </p:spPr>
      </p:pic>
    </p:spTree>
    <p:extLst>
      <p:ext uri="{BB962C8B-B14F-4D97-AF65-F5344CB8AC3E}">
        <p14:creationId xmlns:p14="http://schemas.microsoft.com/office/powerpoint/2010/main" val="110860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Navigation: Links</a:t>
            </a:r>
          </a:p>
        </p:txBody>
      </p:sp>
      <p:sp>
        <p:nvSpPr>
          <p:cNvPr id="3" name="Content Placeholder 2"/>
          <p:cNvSpPr>
            <a:spLocks noGrp="1"/>
          </p:cNvSpPr>
          <p:nvPr>
            <p:ph idx="1"/>
          </p:nvPr>
        </p:nvSpPr>
        <p:spPr/>
        <p:txBody>
          <a:bodyPr>
            <a:normAutofit/>
          </a:bodyPr>
          <a:lstStyle/>
          <a:p>
            <a:r>
              <a:rPr lang="en-US" dirty="0"/>
              <a:t>Everything (results.aspx)</a:t>
            </a:r>
          </a:p>
          <a:p>
            <a:pPr lvl="1"/>
            <a:r>
              <a:rPr lang="en-US" dirty="0"/>
              <a:t>View all search results</a:t>
            </a:r>
          </a:p>
          <a:p>
            <a:r>
              <a:rPr lang="en-US" dirty="0"/>
              <a:t>People (peopleresults.aspx)</a:t>
            </a:r>
          </a:p>
          <a:p>
            <a:pPr lvl="1"/>
            <a:r>
              <a:rPr lang="en-US" dirty="0"/>
              <a:t>View only People in SharePoint</a:t>
            </a:r>
          </a:p>
          <a:p>
            <a:r>
              <a:rPr lang="en-US" dirty="0"/>
              <a:t>Conversations (conversationsresults.aspx)</a:t>
            </a:r>
          </a:p>
          <a:p>
            <a:pPr lvl="1"/>
            <a:r>
              <a:rPr lang="en-US" dirty="0"/>
              <a:t>View </a:t>
            </a:r>
            <a:r>
              <a:rPr lang="en-US" dirty="0" err="1"/>
              <a:t>MySite</a:t>
            </a:r>
            <a:r>
              <a:rPr lang="en-US" dirty="0"/>
              <a:t> Conversations</a:t>
            </a:r>
          </a:p>
          <a:p>
            <a:r>
              <a:rPr lang="en-US" dirty="0"/>
              <a:t>Videos (videoresults.aspx)</a:t>
            </a:r>
          </a:p>
          <a:p>
            <a:pPr lvl="1"/>
            <a:r>
              <a:rPr lang="en-US" dirty="0"/>
              <a:t>View only items of video content type</a:t>
            </a:r>
          </a:p>
        </p:txBody>
      </p:sp>
    </p:spTree>
    <p:extLst>
      <p:ext uri="{BB962C8B-B14F-4D97-AF65-F5344CB8AC3E}">
        <p14:creationId xmlns:p14="http://schemas.microsoft.com/office/powerpoint/2010/main" val="44260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Results</a:t>
            </a:r>
          </a:p>
        </p:txBody>
      </p:sp>
      <p:sp>
        <p:nvSpPr>
          <p:cNvPr id="3" name="Content Placeholder 2"/>
          <p:cNvSpPr>
            <a:spLocks noGrp="1"/>
          </p:cNvSpPr>
          <p:nvPr>
            <p:ph idx="1"/>
          </p:nvPr>
        </p:nvSpPr>
        <p:spPr/>
        <p:txBody>
          <a:bodyPr/>
          <a:lstStyle/>
          <a:p>
            <a:pPr marL="285750" indent="-285750"/>
            <a:r>
              <a:rPr lang="en-US" dirty="0"/>
              <a:t>Search results appear with useful information so user can make an informed decision about what item to choose</a:t>
            </a:r>
          </a:p>
          <a:p>
            <a:pPr marL="620712" lvl="1" indent="-285750"/>
            <a:r>
              <a:rPr lang="en-US" b="1" dirty="0"/>
              <a:t>Blue text: </a:t>
            </a:r>
            <a:r>
              <a:rPr lang="en-US" dirty="0"/>
              <a:t>link to </a:t>
            </a:r>
            <a:br>
              <a:rPr lang="en-US" dirty="0"/>
            </a:br>
            <a:r>
              <a:rPr lang="en-US" dirty="0"/>
              <a:t>item, document, or page </a:t>
            </a:r>
          </a:p>
          <a:p>
            <a:pPr marL="620712" lvl="1" indent="-285750"/>
            <a:r>
              <a:rPr lang="en-US" b="1" dirty="0"/>
              <a:t>Black text: </a:t>
            </a:r>
            <a:r>
              <a:rPr lang="en-US" dirty="0"/>
              <a:t>More </a:t>
            </a:r>
            <a:br>
              <a:rPr lang="en-US" dirty="0"/>
            </a:br>
            <a:r>
              <a:rPr lang="en-US" dirty="0"/>
              <a:t>information about body </a:t>
            </a:r>
            <a:br>
              <a:rPr lang="en-US" dirty="0"/>
            </a:br>
            <a:r>
              <a:rPr lang="en-US" dirty="0"/>
              <a:t>of returned item</a:t>
            </a:r>
          </a:p>
          <a:p>
            <a:pPr marL="620712" lvl="1" indent="-285750"/>
            <a:r>
              <a:rPr lang="en-US" b="1" dirty="0"/>
              <a:t>Green text: </a:t>
            </a:r>
            <a:r>
              <a:rPr lang="en-US" dirty="0"/>
              <a:t>URL to </a:t>
            </a:r>
            <a:br>
              <a:rPr lang="en-US" dirty="0"/>
            </a:br>
            <a:r>
              <a:rPr lang="en-US" dirty="0"/>
              <a:t>specific item, document, </a:t>
            </a:r>
            <a:br>
              <a:rPr lang="en-US" dirty="0"/>
            </a:br>
            <a:r>
              <a:rPr lang="en-US" dirty="0"/>
              <a:t>or page</a:t>
            </a:r>
          </a:p>
          <a:p>
            <a:pPr marL="285750" indent="-285750"/>
            <a:r>
              <a:rPr lang="en-US" dirty="0"/>
              <a:t>Information displayed can be customized</a:t>
            </a:r>
          </a:p>
          <a:p>
            <a:pPr marL="0" indent="0">
              <a:buNone/>
            </a:pP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667000"/>
            <a:ext cx="4277717" cy="3180867"/>
          </a:xfrm>
          <a:prstGeom prst="rect">
            <a:avLst/>
          </a:prstGeom>
        </p:spPr>
      </p:pic>
    </p:spTree>
    <p:extLst>
      <p:ext uri="{BB962C8B-B14F-4D97-AF65-F5344CB8AC3E}">
        <p14:creationId xmlns:p14="http://schemas.microsoft.com/office/powerpoint/2010/main" val="352400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Refinement Panel</a:t>
            </a:r>
          </a:p>
        </p:txBody>
      </p:sp>
      <p:sp>
        <p:nvSpPr>
          <p:cNvPr id="3" name="Content Placeholder 2"/>
          <p:cNvSpPr>
            <a:spLocks noGrp="1"/>
          </p:cNvSpPr>
          <p:nvPr>
            <p:ph idx="1"/>
          </p:nvPr>
        </p:nvSpPr>
        <p:spPr/>
        <p:txBody>
          <a:bodyPr/>
          <a:lstStyle/>
          <a:p>
            <a:pPr marL="285750" indent="-285750"/>
            <a:r>
              <a:rPr lang="en-US" dirty="0"/>
              <a:t>Refinement panel used to narrow</a:t>
            </a:r>
            <a:br>
              <a:rPr lang="en-US" dirty="0"/>
            </a:br>
            <a:r>
              <a:rPr lang="en-US" dirty="0"/>
              <a:t> down search results</a:t>
            </a:r>
          </a:p>
          <a:p>
            <a:pPr marL="285750" indent="-285750"/>
            <a:r>
              <a:rPr lang="en-US" dirty="0"/>
              <a:t>Out of the box refiners:</a:t>
            </a:r>
          </a:p>
          <a:p>
            <a:pPr marL="742950" lvl="1" indent="-285750"/>
            <a:r>
              <a:rPr lang="en-US" dirty="0"/>
              <a:t>Result Type</a:t>
            </a:r>
          </a:p>
          <a:p>
            <a:pPr marL="742950" lvl="1" indent="-285750"/>
            <a:r>
              <a:rPr lang="en-US" dirty="0"/>
              <a:t>Author</a:t>
            </a:r>
          </a:p>
          <a:p>
            <a:pPr marL="742950" lvl="1" indent="-285750"/>
            <a:r>
              <a:rPr lang="en-US" dirty="0"/>
              <a:t>Modified Date</a:t>
            </a:r>
          </a:p>
          <a:p>
            <a:pPr marL="285750" indent="-285750"/>
            <a:r>
              <a:rPr lang="en-US" dirty="0"/>
              <a:t>Refiners with range can utilize </a:t>
            </a:r>
            <a:br>
              <a:rPr lang="en-US" dirty="0"/>
            </a:br>
            <a:r>
              <a:rPr lang="en-US" dirty="0"/>
              <a:t>slider bar &amp; graph representation </a:t>
            </a:r>
            <a:br>
              <a:rPr lang="en-US" dirty="0"/>
            </a:br>
            <a:r>
              <a:rPr lang="en-US" dirty="0"/>
              <a:t>of relevant results</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1219200"/>
            <a:ext cx="1914286" cy="4971429"/>
          </a:xfrm>
          <a:prstGeom prst="rect">
            <a:avLst/>
          </a:prstGeom>
        </p:spPr>
      </p:pic>
      <p:cxnSp>
        <p:nvCxnSpPr>
          <p:cNvPr id="5" name="Straight Arrow Connector 4"/>
          <p:cNvCxnSpPr/>
          <p:nvPr/>
        </p:nvCxnSpPr>
        <p:spPr>
          <a:xfrm>
            <a:off x="6019800" y="5029200"/>
            <a:ext cx="5334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98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SharePoint Search Center</a:t>
            </a:r>
          </a:p>
          <a:p>
            <a:pPr>
              <a:buFont typeface="Wingdings" panose="05000000000000000000" pitchFamily="2" charset="2"/>
              <a:buChar char="Ø"/>
            </a:pPr>
            <a:r>
              <a:rPr lang="en-US" dirty="0"/>
              <a:t>Crawled and Managed Properties</a:t>
            </a:r>
          </a:p>
          <a:p>
            <a:r>
              <a:rPr lang="en-US" dirty="0"/>
              <a:t>Keyword Query Language (KQL)</a:t>
            </a:r>
          </a:p>
          <a:p>
            <a:r>
              <a:rPr lang="en-US" dirty="0"/>
              <a:t>Configuring Search Results</a:t>
            </a:r>
          </a:p>
          <a:p>
            <a:r>
              <a:rPr lang="en-US" dirty="0"/>
              <a:t>Configuring the Refiner Panel</a:t>
            </a:r>
          </a:p>
        </p:txBody>
      </p:sp>
    </p:spTree>
    <p:extLst>
      <p:ext uri="{BB962C8B-B14F-4D97-AF65-F5344CB8AC3E}">
        <p14:creationId xmlns:p14="http://schemas.microsoft.com/office/powerpoint/2010/main" val="3013755386"/>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terms/"/>
    <ds:schemaRef ds:uri="http://schemas.microsoft.com/office/infopath/2007/PartnerControls"/>
    <ds:schemaRef ds:uri="http://schemas.microsoft.com/office/2006/metadata/properties"/>
    <ds:schemaRef ds:uri="http://purl.org/dc/dcmitype/"/>
    <ds:schemaRef ds:uri="http://schemas.microsoft.com/office/2006/documentManagement/types"/>
    <ds:schemaRef ds:uri="http://purl.org/dc/elements/1.1/"/>
    <ds:schemaRef ds:uri="http://www.w3.org/XML/1998/namespace"/>
    <ds:schemaRef ds:uri="http://schemas.openxmlformats.org/package/2006/metadata/core-propertie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7646</TotalTime>
  <Words>1525</Words>
  <Application>Microsoft Office PowerPoint</Application>
  <PresentationFormat>On-screen Show (4:3)</PresentationFormat>
  <Paragraphs>245</Paragraphs>
  <Slides>29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Lucida Console</vt:lpstr>
      <vt:lpstr>Wingdings</vt:lpstr>
      <vt:lpstr>CPT_Wave15</vt:lpstr>
      <vt:lpstr>SharePoint Online Search</vt:lpstr>
      <vt:lpstr>Agenda</vt:lpstr>
      <vt:lpstr>Intro to SharePoint Search Center</vt:lpstr>
      <vt:lpstr>SharePoint Search Center: Results</vt:lpstr>
      <vt:lpstr>Search Navigation</vt:lpstr>
      <vt:lpstr>Search Navigation: Links</vt:lpstr>
      <vt:lpstr>Search Results</vt:lpstr>
      <vt:lpstr>Refinement Panel</vt:lpstr>
      <vt:lpstr>Agenda</vt:lpstr>
      <vt:lpstr>Crawled Properties</vt:lpstr>
      <vt:lpstr>Managed Properties</vt:lpstr>
      <vt:lpstr>Managed Properties</vt:lpstr>
      <vt:lpstr>Managed Properties</vt:lpstr>
      <vt:lpstr>Agenda</vt:lpstr>
      <vt:lpstr>Keyword Query Language (KQL)</vt:lpstr>
      <vt:lpstr>Property Restrictions and Boolean Operators</vt:lpstr>
      <vt:lpstr>Boolean Operators</vt:lpstr>
      <vt:lpstr>Free-Text KQL</vt:lpstr>
      <vt:lpstr>Using Managed Properties with KQL</vt:lpstr>
      <vt:lpstr>Hyperlink Solutions Using Property KQL</vt:lpstr>
      <vt:lpstr>Agenda</vt:lpstr>
      <vt:lpstr>Customizing Search Using Result Sources</vt:lpstr>
      <vt:lpstr>Creating a Custom Result Source</vt:lpstr>
      <vt:lpstr>Query Rules</vt:lpstr>
      <vt:lpstr>Result Types and Display Templates</vt:lpstr>
      <vt:lpstr>Agenda</vt:lpstr>
      <vt:lpstr>Configuring the Refiner Panel</vt:lpstr>
      <vt:lpstr>Customizing Search Refiners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Online Search</dc:title>
  <dc:creator>Ted Pattison</dc:creator>
  <cp:lastModifiedBy>Christina Wheeler</cp:lastModifiedBy>
  <cp:revision>269</cp:revision>
  <dcterms:created xsi:type="dcterms:W3CDTF">2012-04-13T19:17:02Z</dcterms:created>
  <dcterms:modified xsi:type="dcterms:W3CDTF">2016-05-21T03:42:17Z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