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56" r:id="rId6"/>
    <p:sldId id="257" r:id="rId7"/>
    <p:sldId id="296" r:id="rId8"/>
    <p:sldId id="259" r:id="rId9"/>
    <p:sldId id="316" r:id="rId10"/>
    <p:sldId id="317" r:id="rId11"/>
    <p:sldId id="315" r:id="rId12"/>
    <p:sldId id="260" r:id="rId13"/>
    <p:sldId id="261" r:id="rId14"/>
    <p:sldId id="318" r:id="rId15"/>
    <p:sldId id="319" r:id="rId16"/>
    <p:sldId id="320" r:id="rId17"/>
    <p:sldId id="288" r:id="rId18"/>
    <p:sldId id="262" r:id="rId19"/>
    <p:sldId id="265" r:id="rId20"/>
    <p:sldId id="302" r:id="rId21"/>
    <p:sldId id="303" r:id="rId22"/>
    <p:sldId id="304" r:id="rId23"/>
    <p:sldId id="305" r:id="rId24"/>
    <p:sldId id="311" r:id="rId25"/>
    <p:sldId id="270" r:id="rId26"/>
    <p:sldId id="321" r:id="rId27"/>
    <p:sldId id="290" r:id="rId28"/>
    <p:sldId id="274" r:id="rId29"/>
    <p:sldId id="298" r:id="rId30"/>
    <p:sldId id="300" r:id="rId31"/>
    <p:sldId id="301" r:id="rId32"/>
    <p:sldId id="277" r:id="rId33"/>
    <p:sldId id="278" r:id="rId34"/>
    <p:sldId id="279" r:id="rId35"/>
    <p:sldId id="291" r:id="rId36"/>
    <p:sldId id="280" r:id="rId37"/>
    <p:sldId id="307" r:id="rId38"/>
    <p:sldId id="282" r:id="rId39"/>
    <p:sldId id="308" r:id="rId40"/>
    <p:sldId id="309" r:id="rId41"/>
    <p:sldId id="310" r:id="rId42"/>
    <p:sldId id="306" r:id="rId43"/>
    <p:sldId id="284" r:id="rId44"/>
    <p:sldId id="312" r:id="rId45"/>
    <p:sldId id="313" r:id="rId46"/>
    <p:sldId id="292" r:id="rId47"/>
    <p:sldId id="285" r:id="rId48"/>
    <p:sldId id="286" r:id="rId49"/>
    <p:sldId id="287"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2723" autoAdjust="0"/>
  </p:normalViewPr>
  <p:slideViewPr>
    <p:cSldViewPr>
      <p:cViewPr>
        <p:scale>
          <a:sx n="100" d="100"/>
          <a:sy n="100" d="100"/>
        </p:scale>
        <p:origin x="3426" y="198"/>
      </p:cViewPr>
      <p:guideLst>
        <p:guide orient="horz" pos="2160"/>
        <p:guide pos="2880"/>
      </p:guideLst>
    </p:cSldViewPr>
  </p:slideViewPr>
  <p:outlineViewPr>
    <p:cViewPr>
      <p:scale>
        <a:sx n="33" d="100"/>
        <a:sy n="33" d="100"/>
      </p:scale>
      <p:origin x="0" y="-11826"/>
    </p:cViewPr>
  </p:outlineViewPr>
  <p:notesTextViewPr>
    <p:cViewPr>
      <p:scale>
        <a:sx n="100" d="100"/>
        <a:sy n="100" d="100"/>
      </p:scale>
      <p:origin x="0" y="0"/>
    </p:cViewPr>
  </p:notesTextViewPr>
  <p:sorterViewPr>
    <p:cViewPr>
      <p:scale>
        <a:sx n="80" d="100"/>
        <a:sy n="80" d="100"/>
      </p:scale>
      <p:origin x="0" y="0"/>
    </p:cViewPr>
  </p:sorterViewPr>
  <p:notesViewPr>
    <p:cSldViewPr>
      <p:cViewPr>
        <p:scale>
          <a:sx n="100" d="100"/>
          <a:sy n="100" d="100"/>
        </p:scale>
        <p:origin x="106" y="-2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complete understanding of user management and permission configuration is essential for a site administrator securing content in SharePoint Online. This module teaches students about the authorization and security features available in SharePoint Online which are used to configure secure access to sites, lists and document libraries. You will learn how to create SharePoint security groups and how to manage site membership. You will also learn the proper way to configure permissions in a hierarchy of securable objects which includes sites, lists, document libraries, items and documents. After completing this module, a student will understand how to manage users and configure the permissions required for secured access in a SharePoint Online site collection.</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9809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552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136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056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External Sharing can be enabled</a:t>
            </a:r>
            <a:r>
              <a:rPr lang="en-US" sz="1200" b="0" i="0" kern="1200" baseline="0" dirty="0">
                <a:solidFill>
                  <a:schemeClr val="tx1"/>
                </a:solidFill>
                <a:effectLst/>
                <a:latin typeface="+mn-lt"/>
                <a:ea typeface="+mn-ea"/>
                <a:cs typeface="+mn-cs"/>
              </a:rPr>
              <a:t> by the O365 tenant admin</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3 sharing options are</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Don't allow sharing outside your organization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Allow external users who accept sharing invitations and sign in as authenticated users (All external users must sign in to access your site collection. So you'll be able to track their activities. They will be considerate as users.)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Allow both external users who accept sharing invitations and anonymous guest links (With the link generated, user can access to the content without signing in. It's easier to share content and to access to it, but much riskier for your organization for lack of tracking possibilities.)</a:t>
            </a:r>
          </a:p>
        </p:txBody>
      </p:sp>
    </p:spTree>
    <p:extLst>
      <p:ext uri="{BB962C8B-B14F-4D97-AF65-F5344CB8AC3E}">
        <p14:creationId xmlns:p14="http://schemas.microsoft.com/office/powerpoint/2010/main" val="200059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invite new users</a:t>
            </a:r>
            <a:r>
              <a:rPr lang="en-US" sz="1200" b="0" i="0" kern="1200" baseline="0" dirty="0">
                <a:solidFill>
                  <a:schemeClr val="tx1"/>
                </a:solidFill>
                <a:effectLst/>
                <a:latin typeface="+mn-lt"/>
                <a:ea typeface="+mn-ea"/>
                <a:cs typeface="+mn-cs"/>
              </a:rPr>
              <a:t> using the share button located in the top right corner of the site. </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just have to write the email address directly inside the pop-up window. Click on the “suggested” email address (which is clearly the same you just typed) so it would appear underlined.</a:t>
            </a:r>
            <a:endParaRPr lang="en-US" dirty="0"/>
          </a:p>
        </p:txBody>
      </p:sp>
    </p:spTree>
    <p:extLst>
      <p:ext uri="{BB962C8B-B14F-4D97-AF65-F5344CB8AC3E}">
        <p14:creationId xmlns:p14="http://schemas.microsoft.com/office/powerpoint/2010/main" val="167108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click on "Show options", you’ll get the option to change the group you want to add the external user to. By default, the external users are attributed to </a:t>
            </a:r>
            <a:r>
              <a:rPr lang="en-US" sz="1200" b="1" i="0" kern="1200" dirty="0">
                <a:solidFill>
                  <a:schemeClr val="tx1"/>
                </a:solidFill>
                <a:effectLst/>
                <a:latin typeface="+mn-lt"/>
                <a:ea typeface="+mn-ea"/>
                <a:cs typeface="+mn-cs"/>
              </a:rPr>
              <a:t>group members</a:t>
            </a:r>
            <a:r>
              <a:rPr lang="en-US" sz="1200" b="0" i="0" kern="1200" dirty="0">
                <a:solidFill>
                  <a:schemeClr val="tx1"/>
                </a:solidFill>
                <a:effectLst/>
                <a:latin typeface="+mn-lt"/>
                <a:ea typeface="+mn-ea"/>
                <a:cs typeface="+mn-cs"/>
              </a:rPr>
              <a:t> and have </a:t>
            </a:r>
            <a:r>
              <a:rPr lang="en-US" sz="1200" b="1" i="0" kern="1200" dirty="0">
                <a:solidFill>
                  <a:schemeClr val="tx1"/>
                </a:solidFill>
                <a:effectLst/>
                <a:latin typeface="+mn-lt"/>
                <a:ea typeface="+mn-ea"/>
                <a:cs typeface="+mn-cs"/>
              </a:rPr>
              <a:t>[Edit]</a:t>
            </a:r>
            <a:r>
              <a:rPr lang="en-US" sz="1200" b="0" i="0" kern="1200" dirty="0">
                <a:solidFill>
                  <a:schemeClr val="tx1"/>
                </a:solidFill>
                <a:effectLst/>
                <a:latin typeface="+mn-lt"/>
                <a:ea typeface="+mn-ea"/>
                <a:cs typeface="+mn-cs"/>
              </a:rPr>
              <a:t> rights. This is where you have to be careful, be sure of the group permissions before adding an external user to a group.</a:t>
            </a:r>
            <a:endParaRPr lang="en-US" dirty="0"/>
          </a:p>
        </p:txBody>
      </p:sp>
    </p:spTree>
    <p:extLst>
      <p:ext uri="{BB962C8B-B14F-4D97-AF65-F5344CB8AC3E}">
        <p14:creationId xmlns:p14="http://schemas.microsoft.com/office/powerpoint/2010/main" val="271434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7026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867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417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3032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Management and Permissions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924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Site with External Users</a:t>
            </a:r>
          </a:p>
        </p:txBody>
      </p:sp>
      <p:pic>
        <p:nvPicPr>
          <p:cNvPr id="3" name="Picture 2"/>
          <p:cNvPicPr>
            <a:picLocks noChangeAspect="1"/>
          </p:cNvPicPr>
          <p:nvPr/>
        </p:nvPicPr>
        <p:blipFill>
          <a:blip r:embed="rId3"/>
          <a:stretch>
            <a:fillRect/>
          </a:stretch>
        </p:blipFill>
        <p:spPr>
          <a:xfrm>
            <a:off x="309988" y="1908516"/>
            <a:ext cx="4317521" cy="2514600"/>
          </a:xfrm>
          <a:prstGeom prst="rect">
            <a:avLst/>
          </a:prstGeom>
        </p:spPr>
      </p:pic>
      <p:pic>
        <p:nvPicPr>
          <p:cNvPr id="4" name="Picture 3"/>
          <p:cNvPicPr>
            <a:picLocks noChangeAspect="1"/>
          </p:cNvPicPr>
          <p:nvPr/>
        </p:nvPicPr>
        <p:blipFill>
          <a:blip r:embed="rId4"/>
          <a:stretch>
            <a:fillRect/>
          </a:stretch>
        </p:blipFill>
        <p:spPr>
          <a:xfrm>
            <a:off x="4126715" y="2667670"/>
            <a:ext cx="4431590" cy="3381087"/>
          </a:xfrm>
          <a:prstGeom prst="rect">
            <a:avLst/>
          </a:prstGeom>
        </p:spPr>
      </p:pic>
      <p:sp>
        <p:nvSpPr>
          <p:cNvPr id="5" name="Right Arrow 4"/>
          <p:cNvSpPr/>
          <p:nvPr/>
        </p:nvSpPr>
        <p:spPr>
          <a:xfrm rot="10023256">
            <a:off x="2612072" y="2761387"/>
            <a:ext cx="838344"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0938" y="1371600"/>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7" name="TextBox 6"/>
          <p:cNvSpPr txBox="1"/>
          <p:nvPr/>
        </p:nvSpPr>
        <p:spPr>
          <a:xfrm>
            <a:off x="609600" y="1371600"/>
            <a:ext cx="6833794" cy="338554"/>
          </a:xfrm>
          <a:prstGeom prst="rect">
            <a:avLst/>
          </a:prstGeom>
          <a:noFill/>
        </p:spPr>
        <p:txBody>
          <a:bodyPr wrap="none" rtlCol="0">
            <a:spAutoFit/>
          </a:bodyPr>
          <a:lstStyle/>
          <a:p>
            <a:r>
              <a:rPr lang="en-US" sz="1600" dirty="0"/>
              <a:t>Type email address in text box then click on the suggested email address</a:t>
            </a:r>
          </a:p>
        </p:txBody>
      </p:sp>
      <p:sp>
        <p:nvSpPr>
          <p:cNvPr id="14" name="Oval 13"/>
          <p:cNvSpPr/>
          <p:nvPr/>
        </p:nvSpPr>
        <p:spPr>
          <a:xfrm>
            <a:off x="300463" y="4615659"/>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15" name="TextBox 14"/>
          <p:cNvSpPr txBox="1"/>
          <p:nvPr/>
        </p:nvSpPr>
        <p:spPr>
          <a:xfrm>
            <a:off x="591495" y="4491436"/>
            <a:ext cx="3159839" cy="584775"/>
          </a:xfrm>
          <a:prstGeom prst="rect">
            <a:avLst/>
          </a:prstGeom>
          <a:noFill/>
        </p:spPr>
        <p:txBody>
          <a:bodyPr wrap="none" rtlCol="0">
            <a:spAutoFit/>
          </a:bodyPr>
          <a:lstStyle/>
          <a:p>
            <a:r>
              <a:rPr lang="en-US" sz="1600" dirty="0"/>
              <a:t>Configure user access to site </a:t>
            </a:r>
          </a:p>
          <a:p>
            <a:r>
              <a:rPr lang="en-US" sz="1600" dirty="0"/>
              <a:t>using Permission Level or Group</a:t>
            </a:r>
          </a:p>
        </p:txBody>
      </p:sp>
      <p:pic>
        <p:nvPicPr>
          <p:cNvPr id="16" name="Picture 15"/>
          <p:cNvPicPr>
            <a:picLocks noChangeAspect="1"/>
          </p:cNvPicPr>
          <p:nvPr/>
        </p:nvPicPr>
        <p:blipFill>
          <a:blip r:embed="rId5"/>
          <a:stretch>
            <a:fillRect/>
          </a:stretch>
        </p:blipFill>
        <p:spPr>
          <a:xfrm>
            <a:off x="1078499" y="5211198"/>
            <a:ext cx="4200000" cy="600000"/>
          </a:xfrm>
          <a:prstGeom prst="rect">
            <a:avLst/>
          </a:prstGeom>
        </p:spPr>
      </p:pic>
      <p:sp>
        <p:nvSpPr>
          <p:cNvPr id="17" name="Right Arrow 16"/>
          <p:cNvSpPr/>
          <p:nvPr/>
        </p:nvSpPr>
        <p:spPr>
          <a:xfrm rot="719942">
            <a:off x="3759145" y="5132795"/>
            <a:ext cx="1556201"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92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Site with External Users</a:t>
            </a:r>
          </a:p>
        </p:txBody>
      </p:sp>
      <p:sp>
        <p:nvSpPr>
          <p:cNvPr id="4" name="Content Placeholder 3"/>
          <p:cNvSpPr>
            <a:spLocks noGrp="1"/>
          </p:cNvSpPr>
          <p:nvPr>
            <p:ph idx="1"/>
          </p:nvPr>
        </p:nvSpPr>
        <p:spPr/>
        <p:txBody>
          <a:bodyPr>
            <a:normAutofit lnSpcReduction="10000"/>
          </a:bodyPr>
          <a:lstStyle/>
          <a:p>
            <a:r>
              <a:rPr lang="en-US" b="1" dirty="0"/>
              <a:t>Once you share with an external user:</a:t>
            </a:r>
          </a:p>
          <a:p>
            <a:pPr lvl="1"/>
            <a:r>
              <a:rPr lang="en-US" dirty="0"/>
              <a:t>Email invitation is sent to user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Invitation is valid for 7 days only </a:t>
            </a:r>
          </a:p>
          <a:p>
            <a:pPr lvl="2"/>
            <a:r>
              <a:rPr lang="en-US" dirty="0"/>
              <a:t>If invitation expires, you’ll have to send another invite</a:t>
            </a:r>
          </a:p>
        </p:txBody>
      </p:sp>
      <p:pic>
        <p:nvPicPr>
          <p:cNvPr id="5" name="Picture 4"/>
          <p:cNvPicPr>
            <a:picLocks noChangeAspect="1"/>
          </p:cNvPicPr>
          <p:nvPr/>
        </p:nvPicPr>
        <p:blipFill rotWithShape="1">
          <a:blip r:embed="rId2"/>
          <a:srcRect t="2355"/>
          <a:stretch/>
        </p:blipFill>
        <p:spPr>
          <a:xfrm>
            <a:off x="1066800" y="2286000"/>
            <a:ext cx="4191000" cy="3158729"/>
          </a:xfrm>
          <a:prstGeom prst="rect">
            <a:avLst/>
          </a:prstGeom>
        </p:spPr>
      </p:pic>
    </p:spTree>
    <p:extLst>
      <p:ext uri="{BB962C8B-B14F-4D97-AF65-F5344CB8AC3E}">
        <p14:creationId xmlns:p14="http://schemas.microsoft.com/office/powerpoint/2010/main" val="264147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Site with External Users</a:t>
            </a:r>
          </a:p>
        </p:txBody>
      </p:sp>
      <p:sp>
        <p:nvSpPr>
          <p:cNvPr id="3" name="Content Placeholder 2"/>
          <p:cNvSpPr>
            <a:spLocks noGrp="1"/>
          </p:cNvSpPr>
          <p:nvPr>
            <p:ph idx="1"/>
          </p:nvPr>
        </p:nvSpPr>
        <p:spPr>
          <a:xfrm>
            <a:off x="381000" y="5676592"/>
            <a:ext cx="8382000" cy="952808"/>
          </a:xfrm>
        </p:spPr>
        <p:txBody>
          <a:bodyPr/>
          <a:lstStyle/>
          <a:p>
            <a:r>
              <a:rPr lang="en-US" dirty="0"/>
              <a:t>If external user does not have a Microsoft account they can create one</a:t>
            </a:r>
          </a:p>
        </p:txBody>
      </p:sp>
      <p:pic>
        <p:nvPicPr>
          <p:cNvPr id="4" name="Picture 3"/>
          <p:cNvPicPr>
            <a:picLocks noChangeAspect="1"/>
          </p:cNvPicPr>
          <p:nvPr/>
        </p:nvPicPr>
        <p:blipFill>
          <a:blip r:embed="rId2"/>
          <a:stretch>
            <a:fillRect/>
          </a:stretch>
        </p:blipFill>
        <p:spPr>
          <a:xfrm>
            <a:off x="609600" y="1219200"/>
            <a:ext cx="6828571" cy="3619048"/>
          </a:xfrm>
          <a:prstGeom prst="rect">
            <a:avLst/>
          </a:prstGeom>
        </p:spPr>
      </p:pic>
      <p:sp>
        <p:nvSpPr>
          <p:cNvPr id="5" name="Rounded Rectangle 4"/>
          <p:cNvSpPr/>
          <p:nvPr/>
        </p:nvSpPr>
        <p:spPr>
          <a:xfrm>
            <a:off x="647700" y="4447149"/>
            <a:ext cx="5295900" cy="27725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2214778" y="5138070"/>
            <a:ext cx="838344"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75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Site with Other Users</a:t>
            </a:r>
          </a:p>
        </p:txBody>
      </p:sp>
    </p:spTree>
    <p:extLst>
      <p:ext uri="{BB962C8B-B14F-4D97-AF65-F5344CB8AC3E}">
        <p14:creationId xmlns:p14="http://schemas.microsoft.com/office/powerpoint/2010/main" val="8508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Site Security Overview</a:t>
            </a:r>
          </a:p>
          <a:p>
            <a:pPr>
              <a:buFont typeface="Wingdings" panose="05000000000000000000" pitchFamily="2" charset="2"/>
              <a:buChar char="Ø"/>
            </a:pPr>
            <a:r>
              <a:rPr lang="en-US" dirty="0"/>
              <a:t>Permission Levels</a:t>
            </a:r>
          </a:p>
          <a:p>
            <a:r>
              <a:rPr lang="en-US" dirty="0"/>
              <a:t>SharePoint Groups</a:t>
            </a:r>
          </a:p>
          <a:p>
            <a:r>
              <a:rPr lang="en-US" dirty="0"/>
              <a:t>Configuring Fine-grained Permissions</a:t>
            </a:r>
          </a:p>
          <a:p>
            <a:r>
              <a:rPr lang="en-US" dirty="0"/>
              <a:t>Security Best Practices</a:t>
            </a:r>
          </a:p>
        </p:txBody>
      </p:sp>
    </p:spTree>
    <p:extLst>
      <p:ext uri="{BB962C8B-B14F-4D97-AF65-F5344CB8AC3E}">
        <p14:creationId xmlns:p14="http://schemas.microsoft.com/office/powerpoint/2010/main" val="60965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b="1254"/>
          <a:stretch/>
        </p:blipFill>
        <p:spPr>
          <a:xfrm>
            <a:off x="228600" y="4365240"/>
            <a:ext cx="7467600" cy="2292735"/>
          </a:xfrm>
          <a:prstGeom prst="rect">
            <a:avLst/>
          </a:prstGeom>
          <a:ln>
            <a:solidFill>
              <a:schemeClr val="tx1"/>
            </a:solidFill>
          </a:ln>
        </p:spPr>
      </p:pic>
      <p:sp>
        <p:nvSpPr>
          <p:cNvPr id="2" name="Title 1"/>
          <p:cNvSpPr>
            <a:spLocks noGrp="1"/>
          </p:cNvSpPr>
          <p:nvPr>
            <p:ph type="title"/>
          </p:nvPr>
        </p:nvSpPr>
        <p:spPr/>
        <p:txBody>
          <a:bodyPr/>
          <a:lstStyle/>
          <a:p>
            <a:r>
              <a:rPr lang="en-US" dirty="0"/>
              <a:t>Understanding Permission Levels</a:t>
            </a:r>
          </a:p>
        </p:txBody>
      </p:sp>
      <p:sp>
        <p:nvSpPr>
          <p:cNvPr id="5" name="Content Placeholder 4"/>
          <p:cNvSpPr>
            <a:spLocks noGrp="1"/>
          </p:cNvSpPr>
          <p:nvPr>
            <p:ph idx="1"/>
          </p:nvPr>
        </p:nvSpPr>
        <p:spPr/>
        <p:txBody>
          <a:bodyPr>
            <a:normAutofit/>
          </a:bodyPr>
          <a:lstStyle/>
          <a:p>
            <a:r>
              <a:rPr lang="en-US" sz="2600" b="1" dirty="0"/>
              <a:t>Permission level is a named set of permissions</a:t>
            </a:r>
          </a:p>
          <a:p>
            <a:pPr lvl="1"/>
            <a:r>
              <a:rPr lang="en-US" sz="2300" dirty="0"/>
              <a:t>Makes it easier to configure permissions</a:t>
            </a:r>
          </a:p>
          <a:p>
            <a:pPr lvl="1"/>
            <a:r>
              <a:rPr lang="en-US" sz="2300" dirty="0"/>
              <a:t>Named using a verb which implies role (e.g. Contribute)</a:t>
            </a:r>
          </a:p>
          <a:p>
            <a:pPr lvl="1"/>
            <a:r>
              <a:rPr lang="en-US" sz="2300" dirty="0"/>
              <a:t>Several permission levels included automatically</a:t>
            </a:r>
          </a:p>
          <a:p>
            <a:pPr lvl="2"/>
            <a:r>
              <a:rPr lang="en-US" sz="1900" dirty="0"/>
              <a:t>You can create custom permission levels when needed</a:t>
            </a:r>
          </a:p>
          <a:p>
            <a:pPr lvl="1"/>
            <a:endParaRPr lang="en-US" dirty="0"/>
          </a:p>
        </p:txBody>
      </p:sp>
      <p:sp>
        <p:nvSpPr>
          <p:cNvPr id="6" name="Rectangle 5"/>
          <p:cNvSpPr/>
          <p:nvPr/>
        </p:nvSpPr>
        <p:spPr>
          <a:xfrm>
            <a:off x="3505200" y="4927140"/>
            <a:ext cx="4031512" cy="3048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a:solidFill>
                  <a:schemeClr val="tx1"/>
                </a:solidFill>
              </a:rPr>
              <a:t>Permission levels included out-of-the-box with a new Team site</a:t>
            </a:r>
          </a:p>
        </p:txBody>
      </p:sp>
      <p:pic>
        <p:nvPicPr>
          <p:cNvPr id="11" name="Picture 10"/>
          <p:cNvPicPr>
            <a:picLocks noChangeAspect="1"/>
          </p:cNvPicPr>
          <p:nvPr/>
        </p:nvPicPr>
        <p:blipFill rotWithShape="1">
          <a:blip r:embed="rId3"/>
          <a:srcRect r="2892"/>
          <a:stretch/>
        </p:blipFill>
        <p:spPr>
          <a:xfrm>
            <a:off x="4408047" y="3609314"/>
            <a:ext cx="4614928" cy="1200000"/>
          </a:xfrm>
          <a:prstGeom prst="rect">
            <a:avLst/>
          </a:prstGeom>
        </p:spPr>
      </p:pic>
      <p:sp>
        <p:nvSpPr>
          <p:cNvPr id="9" name="Rounded Rectangle 8"/>
          <p:cNvSpPr/>
          <p:nvPr/>
        </p:nvSpPr>
        <p:spPr>
          <a:xfrm>
            <a:off x="7448995" y="3931463"/>
            <a:ext cx="1098538" cy="23975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140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Levels</a:t>
            </a:r>
          </a:p>
        </p:txBody>
      </p:sp>
      <p:sp>
        <p:nvSpPr>
          <p:cNvPr id="3" name="Content Placeholder 2"/>
          <p:cNvSpPr>
            <a:spLocks noGrp="1"/>
          </p:cNvSpPr>
          <p:nvPr>
            <p:ph idx="1"/>
          </p:nvPr>
        </p:nvSpPr>
        <p:spPr/>
        <p:txBody>
          <a:bodyPr/>
          <a:lstStyle/>
          <a:p>
            <a:r>
              <a:rPr lang="en-US" b="1" dirty="0"/>
              <a:t>Standard Permission Levels (created automatically)</a:t>
            </a:r>
          </a:p>
          <a:p>
            <a:pPr lvl="1"/>
            <a:r>
              <a:rPr lang="en-US" dirty="0"/>
              <a:t>View-only (used for Excel Services)</a:t>
            </a:r>
          </a:p>
          <a:p>
            <a:pPr lvl="1"/>
            <a:r>
              <a:rPr lang="en-US" dirty="0"/>
              <a:t>Read</a:t>
            </a:r>
          </a:p>
          <a:p>
            <a:pPr lvl="1"/>
            <a:r>
              <a:rPr lang="en-US" dirty="0"/>
              <a:t>Edit</a:t>
            </a:r>
          </a:p>
          <a:p>
            <a:pPr lvl="1"/>
            <a:r>
              <a:rPr lang="en-US" dirty="0"/>
              <a:t>Contribute</a:t>
            </a:r>
          </a:p>
          <a:p>
            <a:pPr lvl="1"/>
            <a:r>
              <a:rPr lang="en-US" dirty="0"/>
              <a:t>Design</a:t>
            </a:r>
          </a:p>
          <a:p>
            <a:pPr lvl="1"/>
            <a:r>
              <a:rPr lang="en-US" dirty="0"/>
              <a:t>Full Control </a:t>
            </a:r>
          </a:p>
          <a:p>
            <a:r>
              <a:rPr lang="en-US" b="1" dirty="0"/>
              <a:t>Special Permission Level</a:t>
            </a:r>
          </a:p>
          <a:p>
            <a:pPr lvl="1"/>
            <a:r>
              <a:rPr lang="en-US" dirty="0"/>
              <a:t>Limited Access (discuss later)</a:t>
            </a:r>
          </a:p>
        </p:txBody>
      </p:sp>
    </p:spTree>
    <p:extLst>
      <p:ext uri="{BB962C8B-B14F-4D97-AF65-F5344CB8AC3E}">
        <p14:creationId xmlns:p14="http://schemas.microsoft.com/office/powerpoint/2010/main" val="334578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Levels</a:t>
            </a:r>
          </a:p>
        </p:txBody>
      </p:sp>
      <p:sp>
        <p:nvSpPr>
          <p:cNvPr id="3" name="Content Placeholder 2"/>
          <p:cNvSpPr>
            <a:spLocks noGrp="1"/>
          </p:cNvSpPr>
          <p:nvPr>
            <p:ph idx="1"/>
          </p:nvPr>
        </p:nvSpPr>
        <p:spPr>
          <a:xfrm>
            <a:off x="381000" y="1219200"/>
            <a:ext cx="8382000" cy="5181600"/>
          </a:xfrm>
        </p:spPr>
        <p:txBody>
          <a:bodyPr>
            <a:normAutofit/>
          </a:bodyPr>
          <a:lstStyle/>
          <a:p>
            <a:r>
              <a:rPr lang="en-US" sz="2400"/>
              <a:t>SharePoint supports three types of permissions</a:t>
            </a:r>
            <a:endParaRPr lang="en-US" sz="2400" dirty="0"/>
          </a:p>
        </p:txBody>
      </p:sp>
      <p:graphicFrame>
        <p:nvGraphicFramePr>
          <p:cNvPr id="4" name="Table 3"/>
          <p:cNvGraphicFramePr>
            <a:graphicFrameLocks noGrp="1"/>
          </p:cNvGraphicFramePr>
          <p:nvPr>
            <p:extLst/>
          </p:nvPr>
        </p:nvGraphicFramePr>
        <p:xfrm>
          <a:off x="685800" y="1752600"/>
          <a:ext cx="2745209" cy="4777740"/>
        </p:xfrm>
        <a:graphic>
          <a:graphicData uri="http://schemas.openxmlformats.org/drawingml/2006/table">
            <a:tbl>
              <a:tblPr>
                <a:tableStyleId>{5C22544A-7EE6-4342-B048-85BDC9FD1C3A}</a:tableStyleId>
              </a:tblPr>
              <a:tblGrid>
                <a:gridCol w="2745209">
                  <a:extLst>
                    <a:ext uri="{9D8B030D-6E8A-4147-A177-3AD203B41FA5}">
                      <a16:colId xmlns:a16="http://schemas.microsoft.com/office/drawing/2014/main" val="20000"/>
                    </a:ext>
                  </a:extLst>
                </a:gridCol>
              </a:tblGrid>
              <a:tr h="0">
                <a:tc>
                  <a:txBody>
                    <a:bodyPr/>
                    <a:lstStyle/>
                    <a:p>
                      <a:pPr algn="l" fontAlgn="b"/>
                      <a:r>
                        <a:rPr lang="en-US" sz="1050" b="1" u="none" strike="noStrike" dirty="0">
                          <a:solidFill>
                            <a:schemeClr val="bg1"/>
                          </a:solidFill>
                          <a:effectLst/>
                        </a:rPr>
                        <a:t>Site Permissions</a:t>
                      </a:r>
                      <a:endParaRPr lang="en-US" sz="105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050" u="none" strike="noStrike" dirty="0">
                          <a:effectLst/>
                        </a:rPr>
                        <a:t>Open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050" u="none" strike="noStrike" dirty="0">
                          <a:effectLst/>
                        </a:rPr>
                        <a:t>View Pages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050" u="none" strike="noStrike" dirty="0">
                          <a:effectLst/>
                        </a:rPr>
                        <a:t>Browse User Information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050" u="none" strike="noStrike" dirty="0">
                          <a:effectLst/>
                        </a:rPr>
                        <a:t>Use Remote Interfaces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050" u="none" strike="noStrike" dirty="0">
                          <a:effectLst/>
                        </a:rPr>
                        <a:t>Use Client Integration Features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050" u="none" strike="noStrike" dirty="0">
                          <a:effectLst/>
                        </a:rPr>
                        <a:t>Use Self-Service Site Creation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050" u="none" strike="noStrike" dirty="0">
                          <a:effectLst/>
                        </a:rPr>
                        <a:t>Browse Directories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050" u="none" strike="noStrike" dirty="0">
                          <a:effectLst/>
                        </a:rPr>
                        <a:t>Edit Personal User Information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050" u="none" strike="noStrike" dirty="0">
                          <a:effectLst/>
                        </a:rPr>
                        <a:t>Add and Customize Pages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050" u="none" strike="noStrike" dirty="0">
                          <a:effectLst/>
                        </a:rPr>
                        <a:t>Apply Themes and Borders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050" u="none" strike="noStrike" dirty="0">
                          <a:effectLst/>
                        </a:rPr>
                        <a:t>Apply Style Sheets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050" u="none" strike="noStrike" dirty="0">
                          <a:effectLst/>
                        </a:rPr>
                        <a:t>Create </a:t>
                      </a:r>
                      <a:r>
                        <a:rPr lang="en-US" sz="1050" u="none" strike="noStrike" dirty="0" err="1">
                          <a:effectLst/>
                        </a:rPr>
                        <a:t>Subsites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050" u="none" strike="noStrike" dirty="0">
                          <a:effectLst/>
                        </a:rPr>
                        <a:t>Create Groups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l" fontAlgn="b"/>
                      <a:r>
                        <a:rPr lang="en-US" sz="1050" u="none" strike="noStrike" dirty="0">
                          <a:effectLst/>
                        </a:rPr>
                        <a:t>Enumerate Permissions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l" fontAlgn="b"/>
                      <a:r>
                        <a:rPr lang="en-US" sz="1050" u="none" strike="noStrike" dirty="0">
                          <a:effectLst/>
                        </a:rPr>
                        <a:t>Manage Permissions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l" fontAlgn="b"/>
                      <a:r>
                        <a:rPr lang="en-US" sz="1050" u="none" strike="noStrike" dirty="0">
                          <a:effectLst/>
                        </a:rPr>
                        <a:t>View Web Analytics Data  </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l" fontAlgn="b"/>
                      <a:r>
                        <a:rPr lang="en-US" sz="1050" u="none" strike="noStrike" dirty="0">
                          <a:effectLst/>
                        </a:rPr>
                        <a:t>Manage Alerts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l" fontAlgn="b"/>
                      <a:r>
                        <a:rPr lang="en-US" sz="1050" u="none" strike="noStrike" dirty="0">
                          <a:effectLst/>
                        </a:rPr>
                        <a:t>Manage Web Site</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graphicFrame>
        <p:nvGraphicFramePr>
          <p:cNvPr id="5" name="Table 4"/>
          <p:cNvGraphicFramePr>
            <a:graphicFrameLocks noGrp="1"/>
          </p:cNvGraphicFramePr>
          <p:nvPr>
            <p:extLst/>
          </p:nvPr>
        </p:nvGraphicFramePr>
        <p:xfrm>
          <a:off x="3657600" y="1752600"/>
          <a:ext cx="2308016" cy="3368040"/>
        </p:xfrm>
        <a:graphic>
          <a:graphicData uri="http://schemas.openxmlformats.org/drawingml/2006/table">
            <a:tbl>
              <a:tblPr>
                <a:tableStyleId>{5C22544A-7EE6-4342-B048-85BDC9FD1C3A}</a:tableStyleId>
              </a:tblPr>
              <a:tblGrid>
                <a:gridCol w="2308016">
                  <a:extLst>
                    <a:ext uri="{9D8B030D-6E8A-4147-A177-3AD203B41FA5}">
                      <a16:colId xmlns:a16="http://schemas.microsoft.com/office/drawing/2014/main" val="20000"/>
                    </a:ext>
                  </a:extLst>
                </a:gridCol>
              </a:tblGrid>
              <a:tr h="190500">
                <a:tc>
                  <a:txBody>
                    <a:bodyPr/>
                    <a:lstStyle/>
                    <a:p>
                      <a:pPr algn="l" fontAlgn="b"/>
                      <a:r>
                        <a:rPr lang="en-US" sz="1100" b="1" u="none" strike="noStrike" dirty="0">
                          <a:solidFill>
                            <a:schemeClr val="bg1"/>
                          </a:solidFill>
                          <a:effectLst/>
                        </a:rPr>
                        <a:t>List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View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dirty="0">
                          <a:effectLst/>
                        </a:rPr>
                        <a:t>View Versions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Create Alerts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dirty="0">
                          <a:effectLst/>
                        </a:rPr>
                        <a:t>View Application Pages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dirty="0">
                          <a:effectLst/>
                        </a:rPr>
                        <a:t>Open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dirty="0">
                          <a:effectLst/>
                        </a:rPr>
                        <a:t>Add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dirty="0">
                          <a:effectLst/>
                        </a:rPr>
                        <a:t>Edit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dirty="0">
                          <a:effectLst/>
                        </a:rPr>
                        <a:t>Delete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dirty="0">
                          <a:effectLst/>
                        </a:rPr>
                        <a:t>Delete Versions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dirty="0">
                          <a:effectLst/>
                        </a:rPr>
                        <a:t>Approve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dirty="0">
                          <a:effectLst/>
                        </a:rPr>
                        <a:t>Manage Lists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dirty="0">
                          <a:effectLst/>
                        </a:rPr>
                        <a:t>Override List Behaviors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6" name="Table 5"/>
          <p:cNvGraphicFramePr>
            <a:graphicFrameLocks noGrp="1"/>
          </p:cNvGraphicFramePr>
          <p:nvPr>
            <p:extLst/>
          </p:nvPr>
        </p:nvGraphicFramePr>
        <p:xfrm>
          <a:off x="6096000" y="1752600"/>
          <a:ext cx="2514600" cy="1036320"/>
        </p:xfrm>
        <a:graphic>
          <a:graphicData uri="http://schemas.openxmlformats.org/drawingml/2006/table">
            <a:tbl>
              <a:tblPr>
                <a:tableStyleId>{5C22544A-7EE6-4342-B048-85BDC9FD1C3A}</a:tableStyleId>
              </a:tblPr>
              <a:tblGrid>
                <a:gridCol w="2514600">
                  <a:extLst>
                    <a:ext uri="{9D8B030D-6E8A-4147-A177-3AD203B41FA5}">
                      <a16:colId xmlns:a16="http://schemas.microsoft.com/office/drawing/2014/main" val="20000"/>
                    </a:ext>
                  </a:extLst>
                </a:gridCol>
              </a:tblGrid>
              <a:tr h="190500">
                <a:tc>
                  <a:txBody>
                    <a:bodyPr/>
                    <a:lstStyle/>
                    <a:p>
                      <a:pPr algn="l" fontAlgn="b"/>
                      <a:r>
                        <a:rPr lang="en-US" sz="1100" b="1" u="none" strike="noStrike" dirty="0">
                          <a:solidFill>
                            <a:schemeClr val="bg1"/>
                          </a:solidFill>
                          <a:effectLst/>
                        </a:rPr>
                        <a:t>Personal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Manage Personal Views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dirty="0">
                          <a:effectLst/>
                        </a:rPr>
                        <a:t>Add/Remove Personal Web Parts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Update Personal Web Parts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6300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Permissions (default settings)</a:t>
            </a:r>
          </a:p>
        </p:txBody>
      </p:sp>
      <p:graphicFrame>
        <p:nvGraphicFramePr>
          <p:cNvPr id="4" name="Table 3"/>
          <p:cNvGraphicFramePr>
            <a:graphicFrameLocks noGrp="1"/>
          </p:cNvGraphicFramePr>
          <p:nvPr>
            <p:extLst/>
          </p:nvPr>
        </p:nvGraphicFramePr>
        <p:xfrm>
          <a:off x="170121" y="1219200"/>
          <a:ext cx="8839199" cy="5212080"/>
        </p:xfrm>
        <a:graphic>
          <a:graphicData uri="http://schemas.openxmlformats.org/drawingml/2006/table">
            <a:tbl>
              <a:tblPr>
                <a:tableStyleId>{5C22544A-7EE6-4342-B048-85BDC9FD1C3A}</a:tableStyleId>
              </a:tblPr>
              <a:tblGrid>
                <a:gridCol w="2288432">
                  <a:extLst>
                    <a:ext uri="{9D8B030D-6E8A-4147-A177-3AD203B41FA5}">
                      <a16:colId xmlns:a16="http://schemas.microsoft.com/office/drawing/2014/main" val="20000"/>
                    </a:ext>
                  </a:extLst>
                </a:gridCol>
                <a:gridCol w="1084564">
                  <a:extLst>
                    <a:ext uri="{9D8B030D-6E8A-4147-A177-3AD203B41FA5}">
                      <a16:colId xmlns:a16="http://schemas.microsoft.com/office/drawing/2014/main" val="20001"/>
                    </a:ext>
                  </a:extLst>
                </a:gridCol>
                <a:gridCol w="1084564">
                  <a:extLst>
                    <a:ext uri="{9D8B030D-6E8A-4147-A177-3AD203B41FA5}">
                      <a16:colId xmlns:a16="http://schemas.microsoft.com/office/drawing/2014/main" val="20002"/>
                    </a:ext>
                  </a:extLst>
                </a:gridCol>
                <a:gridCol w="1084564">
                  <a:extLst>
                    <a:ext uri="{9D8B030D-6E8A-4147-A177-3AD203B41FA5}">
                      <a16:colId xmlns:a16="http://schemas.microsoft.com/office/drawing/2014/main" val="20003"/>
                    </a:ext>
                  </a:extLst>
                </a:gridCol>
                <a:gridCol w="1084564">
                  <a:extLst>
                    <a:ext uri="{9D8B030D-6E8A-4147-A177-3AD203B41FA5}">
                      <a16:colId xmlns:a16="http://schemas.microsoft.com/office/drawing/2014/main" val="20004"/>
                    </a:ext>
                  </a:extLst>
                </a:gridCol>
                <a:gridCol w="1084564">
                  <a:extLst>
                    <a:ext uri="{9D8B030D-6E8A-4147-A177-3AD203B41FA5}">
                      <a16:colId xmlns:a16="http://schemas.microsoft.com/office/drawing/2014/main" val="20005"/>
                    </a:ext>
                  </a:extLst>
                </a:gridCol>
                <a:gridCol w="1127947">
                  <a:extLst>
                    <a:ext uri="{9D8B030D-6E8A-4147-A177-3AD203B41FA5}">
                      <a16:colId xmlns:a16="http://schemas.microsoft.com/office/drawing/2014/main" val="20006"/>
                    </a:ext>
                  </a:extLst>
                </a:gridCol>
              </a:tblGrid>
              <a:tr h="0">
                <a:tc>
                  <a:txBody>
                    <a:bodyPr/>
                    <a:lstStyle/>
                    <a:p>
                      <a:pPr algn="l" fontAlgn="b"/>
                      <a:r>
                        <a:rPr lang="en-US" sz="1200" b="1" u="none" strike="noStrike" dirty="0">
                          <a:solidFill>
                            <a:schemeClr val="bg1"/>
                          </a:solidFill>
                          <a:effectLst/>
                        </a:rPr>
                        <a:t>Site Permissions</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View-only</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Read</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Contribute</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Edit </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Design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Full Control</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0" u="none" strike="noStrike" dirty="0">
                          <a:effectLst/>
                        </a:rPr>
                        <a:t>Open</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0" u="none" strike="noStrike" dirty="0">
                          <a:effectLst/>
                        </a:rPr>
                        <a:t>View Pages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200" b="0" u="none" strike="noStrike">
                          <a:effectLst/>
                        </a:rPr>
                        <a:t>Browse User Information</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200" b="0" u="none" strike="noStrike">
                          <a:effectLst/>
                        </a:rPr>
                        <a:t>Use Remote Interfaces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200" b="0" u="none" strike="noStrike" dirty="0">
                          <a:effectLst/>
                        </a:rPr>
                        <a:t>Use Client Integration Features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200" b="0" u="none" strike="noStrike" dirty="0">
                          <a:effectLst/>
                        </a:rPr>
                        <a:t>Use Self-Service Site Creation</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200" b="0" u="none" strike="noStrike" dirty="0">
                          <a:effectLst/>
                        </a:rPr>
                        <a:t>Browse Directories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200" b="0" u="none" strike="noStrike" dirty="0">
                          <a:effectLst/>
                        </a:rPr>
                        <a:t>Edit Personal User Information</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200" b="0" u="none" strike="noStrike">
                          <a:effectLst/>
                        </a:rPr>
                        <a:t>Add and Customize Pages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200" b="0" u="none" strike="noStrike">
                          <a:effectLst/>
                        </a:rPr>
                        <a:t>Apply Themes and Borders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200" b="0" u="none" strike="noStrike" dirty="0">
                          <a:effectLst/>
                        </a:rPr>
                        <a:t>Apply Style Sheets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200" b="0" u="none" strike="noStrike" dirty="0">
                          <a:effectLst/>
                        </a:rPr>
                        <a:t>Create Subsites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200" b="0" u="none" strike="noStrike" dirty="0">
                          <a:effectLst/>
                        </a:rPr>
                        <a:t>Create Groups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l" fontAlgn="b"/>
                      <a:r>
                        <a:rPr lang="en-US" sz="1200" b="0" u="none" strike="noStrike" dirty="0">
                          <a:effectLst/>
                        </a:rPr>
                        <a:t>Enumerate Permissions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l" fontAlgn="b"/>
                      <a:r>
                        <a:rPr lang="en-US" sz="1200" b="0" u="none" strike="noStrike" dirty="0">
                          <a:effectLst/>
                        </a:rPr>
                        <a:t>Manage Permissions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l" fontAlgn="b"/>
                      <a:r>
                        <a:rPr lang="en-US" sz="1200" b="0" u="none" strike="noStrike" dirty="0">
                          <a:effectLst/>
                        </a:rPr>
                        <a:t>View Web Analytics Data  </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l" fontAlgn="b"/>
                      <a:r>
                        <a:rPr lang="en-US" sz="1200" b="0" u="none" strike="noStrike" dirty="0">
                          <a:effectLst/>
                        </a:rPr>
                        <a:t>Manage Alerts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l" fontAlgn="b"/>
                      <a:r>
                        <a:rPr lang="en-US" sz="1200" b="0" u="none" strike="noStrike" dirty="0">
                          <a:effectLst/>
                        </a:rPr>
                        <a:t>Manage Web Site</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26024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Permissions and Personal Permissions</a:t>
            </a:r>
          </a:p>
        </p:txBody>
      </p:sp>
      <p:graphicFrame>
        <p:nvGraphicFramePr>
          <p:cNvPr id="5" name="Table 4"/>
          <p:cNvGraphicFramePr>
            <a:graphicFrameLocks noGrp="1"/>
          </p:cNvGraphicFramePr>
          <p:nvPr>
            <p:extLst/>
          </p:nvPr>
        </p:nvGraphicFramePr>
        <p:xfrm>
          <a:off x="228603" y="1219200"/>
          <a:ext cx="8610599" cy="3368040"/>
        </p:xfrm>
        <a:graphic>
          <a:graphicData uri="http://schemas.openxmlformats.org/drawingml/2006/table">
            <a:tbl>
              <a:tblPr>
                <a:tableStyleId>{5C22544A-7EE6-4342-B048-85BDC9FD1C3A}</a:tableStyleId>
              </a:tblPr>
              <a:tblGrid>
                <a:gridCol w="2349602">
                  <a:extLst>
                    <a:ext uri="{9D8B030D-6E8A-4147-A177-3AD203B41FA5}">
                      <a16:colId xmlns:a16="http://schemas.microsoft.com/office/drawing/2014/main" val="20000"/>
                    </a:ext>
                  </a:extLst>
                </a:gridCol>
                <a:gridCol w="1036589">
                  <a:extLst>
                    <a:ext uri="{9D8B030D-6E8A-4147-A177-3AD203B41FA5}">
                      <a16:colId xmlns:a16="http://schemas.microsoft.com/office/drawing/2014/main" val="20001"/>
                    </a:ext>
                  </a:extLst>
                </a:gridCol>
                <a:gridCol w="1036589">
                  <a:extLst>
                    <a:ext uri="{9D8B030D-6E8A-4147-A177-3AD203B41FA5}">
                      <a16:colId xmlns:a16="http://schemas.microsoft.com/office/drawing/2014/main" val="20002"/>
                    </a:ext>
                  </a:extLst>
                </a:gridCol>
                <a:gridCol w="1036589">
                  <a:extLst>
                    <a:ext uri="{9D8B030D-6E8A-4147-A177-3AD203B41FA5}">
                      <a16:colId xmlns:a16="http://schemas.microsoft.com/office/drawing/2014/main" val="20003"/>
                    </a:ext>
                  </a:extLst>
                </a:gridCol>
                <a:gridCol w="1036589">
                  <a:extLst>
                    <a:ext uri="{9D8B030D-6E8A-4147-A177-3AD203B41FA5}">
                      <a16:colId xmlns:a16="http://schemas.microsoft.com/office/drawing/2014/main" val="20004"/>
                    </a:ext>
                  </a:extLst>
                </a:gridCol>
                <a:gridCol w="1036589">
                  <a:extLst>
                    <a:ext uri="{9D8B030D-6E8A-4147-A177-3AD203B41FA5}">
                      <a16:colId xmlns:a16="http://schemas.microsoft.com/office/drawing/2014/main" val="20005"/>
                    </a:ext>
                  </a:extLst>
                </a:gridCol>
                <a:gridCol w="1078052">
                  <a:extLst>
                    <a:ext uri="{9D8B030D-6E8A-4147-A177-3AD203B41FA5}">
                      <a16:colId xmlns:a16="http://schemas.microsoft.com/office/drawing/2014/main" val="20006"/>
                    </a:ext>
                  </a:extLst>
                </a:gridCol>
              </a:tblGrid>
              <a:tr h="190500">
                <a:tc>
                  <a:txBody>
                    <a:bodyPr/>
                    <a:lstStyle/>
                    <a:p>
                      <a:pPr algn="l" fontAlgn="b"/>
                      <a:r>
                        <a:rPr lang="en-US" sz="1100" b="1" u="none" strike="noStrike" dirty="0">
                          <a:solidFill>
                            <a:schemeClr val="bg1"/>
                          </a:solidFill>
                          <a:effectLst/>
                        </a:rPr>
                        <a:t>List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View-only</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Read</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Contribute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Edit </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Design</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Full Control</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View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dirty="0">
                          <a:effectLst/>
                        </a:rPr>
                        <a:t>View Versions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Create Alerts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View Application Pages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Open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Add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Edit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Delete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Delete Versions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Approve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Manage Lists  </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Override List Behaviors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6" name="Table 5"/>
          <p:cNvGraphicFramePr>
            <a:graphicFrameLocks noGrp="1"/>
          </p:cNvGraphicFramePr>
          <p:nvPr>
            <p:extLst/>
          </p:nvPr>
        </p:nvGraphicFramePr>
        <p:xfrm>
          <a:off x="228600" y="4876800"/>
          <a:ext cx="8610599" cy="1036320"/>
        </p:xfrm>
        <a:graphic>
          <a:graphicData uri="http://schemas.openxmlformats.org/drawingml/2006/table">
            <a:tbl>
              <a:tblPr>
                <a:tableStyleId>{5C22544A-7EE6-4342-B048-85BDC9FD1C3A}</a:tableStyleId>
              </a:tblPr>
              <a:tblGrid>
                <a:gridCol w="2349601">
                  <a:extLst>
                    <a:ext uri="{9D8B030D-6E8A-4147-A177-3AD203B41FA5}">
                      <a16:colId xmlns:a16="http://schemas.microsoft.com/office/drawing/2014/main" val="20000"/>
                    </a:ext>
                  </a:extLst>
                </a:gridCol>
                <a:gridCol w="1036589">
                  <a:extLst>
                    <a:ext uri="{9D8B030D-6E8A-4147-A177-3AD203B41FA5}">
                      <a16:colId xmlns:a16="http://schemas.microsoft.com/office/drawing/2014/main" val="20001"/>
                    </a:ext>
                  </a:extLst>
                </a:gridCol>
                <a:gridCol w="1036589">
                  <a:extLst>
                    <a:ext uri="{9D8B030D-6E8A-4147-A177-3AD203B41FA5}">
                      <a16:colId xmlns:a16="http://schemas.microsoft.com/office/drawing/2014/main" val="20002"/>
                    </a:ext>
                  </a:extLst>
                </a:gridCol>
                <a:gridCol w="1036589">
                  <a:extLst>
                    <a:ext uri="{9D8B030D-6E8A-4147-A177-3AD203B41FA5}">
                      <a16:colId xmlns:a16="http://schemas.microsoft.com/office/drawing/2014/main" val="20003"/>
                    </a:ext>
                  </a:extLst>
                </a:gridCol>
                <a:gridCol w="1036589">
                  <a:extLst>
                    <a:ext uri="{9D8B030D-6E8A-4147-A177-3AD203B41FA5}">
                      <a16:colId xmlns:a16="http://schemas.microsoft.com/office/drawing/2014/main" val="20004"/>
                    </a:ext>
                  </a:extLst>
                </a:gridCol>
                <a:gridCol w="1036589">
                  <a:extLst>
                    <a:ext uri="{9D8B030D-6E8A-4147-A177-3AD203B41FA5}">
                      <a16:colId xmlns:a16="http://schemas.microsoft.com/office/drawing/2014/main" val="20005"/>
                    </a:ext>
                  </a:extLst>
                </a:gridCol>
                <a:gridCol w="1078053">
                  <a:extLst>
                    <a:ext uri="{9D8B030D-6E8A-4147-A177-3AD203B41FA5}">
                      <a16:colId xmlns:a16="http://schemas.microsoft.com/office/drawing/2014/main" val="20006"/>
                    </a:ext>
                  </a:extLst>
                </a:gridCol>
              </a:tblGrid>
              <a:tr h="190500">
                <a:tc>
                  <a:txBody>
                    <a:bodyPr/>
                    <a:lstStyle/>
                    <a:p>
                      <a:pPr algn="l" fontAlgn="b"/>
                      <a:r>
                        <a:rPr lang="en-US" sz="1100" b="1" u="none" strike="noStrike" dirty="0">
                          <a:solidFill>
                            <a:schemeClr val="bg1"/>
                          </a:solidFill>
                          <a:effectLst/>
                        </a:rPr>
                        <a:t>Personal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View-only</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Read</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Contribute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Edit </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Design</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Full Control</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100" u="none" strike="noStrike">
                          <a:effectLst/>
                        </a:rPr>
                        <a:t>Manage Personal Views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Add/Remove Personal Web Parts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Update Personal Web Parts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455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Site Security Overview</a:t>
            </a:r>
          </a:p>
          <a:p>
            <a:r>
              <a:rPr lang="en-US" dirty="0"/>
              <a:t>Permission Levels</a:t>
            </a:r>
          </a:p>
          <a:p>
            <a:r>
              <a:rPr lang="en-US" dirty="0"/>
              <a:t>SharePoint Groups</a:t>
            </a:r>
          </a:p>
          <a:p>
            <a:r>
              <a:rPr lang="en-US" dirty="0"/>
              <a:t>Configuring Fine-grained Permissions</a:t>
            </a:r>
          </a:p>
          <a:p>
            <a:r>
              <a:rPr lang="en-US" dirty="0"/>
              <a:t>Security Best Practices</a:t>
            </a:r>
          </a:p>
        </p:txBody>
      </p:sp>
    </p:spTree>
    <p:extLst>
      <p:ext uri="{BB962C8B-B14F-4D97-AF65-F5344CB8AC3E}">
        <p14:creationId xmlns:p14="http://schemas.microsoft.com/office/powerpoint/2010/main" val="205301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"Limited Access" Permission Level</a:t>
            </a:r>
            <a:endParaRPr lang="en-US" dirty="0"/>
          </a:p>
        </p:txBody>
      </p:sp>
      <p:sp>
        <p:nvSpPr>
          <p:cNvPr id="3" name="Content Placeholder 2"/>
          <p:cNvSpPr>
            <a:spLocks noGrp="1"/>
          </p:cNvSpPr>
          <p:nvPr>
            <p:ph idx="1"/>
          </p:nvPr>
        </p:nvSpPr>
        <p:spPr/>
        <p:txBody>
          <a:bodyPr>
            <a:normAutofit lnSpcReduction="10000"/>
          </a:bodyPr>
          <a:lstStyle/>
          <a:p>
            <a:r>
              <a:rPr lang="en-US" b="1" dirty="0"/>
              <a:t>Limited Access used with fine-grained permissions</a:t>
            </a:r>
          </a:p>
          <a:p>
            <a:pPr lvl="1"/>
            <a:r>
              <a:rPr lang="en-US" dirty="0"/>
              <a:t>Enables user to browse site page to access item</a:t>
            </a:r>
          </a:p>
          <a:p>
            <a:pPr lvl="1"/>
            <a:r>
              <a:rPr lang="en-US" dirty="0"/>
              <a:t>Required when user is granted access to an item but has no permissions to parent list</a:t>
            </a:r>
          </a:p>
          <a:p>
            <a:pPr lvl="1"/>
            <a:r>
              <a:rPr lang="en-US" dirty="0"/>
              <a:t>Limited Access permission level includes minimum set of permissions required for user to access item</a:t>
            </a:r>
          </a:p>
          <a:p>
            <a:r>
              <a:rPr lang="en-US" b="1" dirty="0"/>
              <a:t>You do not assign Limited Access permissions directly </a:t>
            </a:r>
          </a:p>
          <a:p>
            <a:pPr lvl="1"/>
            <a:r>
              <a:rPr lang="en-US" dirty="0"/>
              <a:t>SharePoint automatically assigns permission</a:t>
            </a:r>
          </a:p>
          <a:p>
            <a:pPr lvl="1"/>
            <a:r>
              <a:rPr lang="en-US" dirty="0"/>
              <a:t>Occurs when granular permissions assigned at item level or document level</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9436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Permission Level</a:t>
            </a:r>
          </a:p>
        </p:txBody>
      </p:sp>
      <p:sp>
        <p:nvSpPr>
          <p:cNvPr id="3" name="Content Placeholder 2"/>
          <p:cNvSpPr>
            <a:spLocks noGrp="1"/>
          </p:cNvSpPr>
          <p:nvPr>
            <p:ph idx="1"/>
          </p:nvPr>
        </p:nvSpPr>
        <p:spPr/>
        <p:txBody>
          <a:bodyPr/>
          <a:lstStyle/>
          <a:p>
            <a:r>
              <a:rPr lang="en-US"/>
              <a:t>Create custom permission level when needed</a:t>
            </a:r>
          </a:p>
          <a:p>
            <a:pPr lvl="1"/>
            <a:r>
              <a:rPr lang="en-US"/>
              <a:t>Name permission level using verb (e.g. Manage)</a:t>
            </a:r>
          </a:p>
          <a:p>
            <a:pPr lvl="1"/>
            <a:r>
              <a:rPr lang="en-US"/>
              <a:t>Select the appropriate set of permissions</a:t>
            </a:r>
          </a:p>
          <a:p>
            <a:pPr lvl="1"/>
            <a:endParaRPr lang="en-US"/>
          </a:p>
          <a:p>
            <a:pPr lvl="1"/>
            <a:endParaRPr lang="en-US"/>
          </a:p>
          <a:p>
            <a:pPr lvl="1"/>
            <a:endParaRPr lang="en-US"/>
          </a:p>
          <a:p>
            <a:pPr lvl="1"/>
            <a:endParaRPr lang="en-US"/>
          </a:p>
          <a:p>
            <a:pPr lvl="1"/>
            <a:endParaRPr lang="en-US"/>
          </a:p>
          <a:p>
            <a:pPr lvl="1"/>
            <a:endParaRPr lang="en-US"/>
          </a:p>
          <a:p>
            <a:pPr lvl="1"/>
            <a:endParaRPr lang="en-US" dirty="0"/>
          </a:p>
        </p:txBody>
      </p:sp>
      <p:pic>
        <p:nvPicPr>
          <p:cNvPr id="11" name="Picture 10"/>
          <p:cNvPicPr>
            <a:picLocks noChangeAspect="1"/>
          </p:cNvPicPr>
          <p:nvPr/>
        </p:nvPicPr>
        <p:blipFill>
          <a:blip r:embed="rId2"/>
          <a:stretch>
            <a:fillRect/>
          </a:stretch>
        </p:blipFill>
        <p:spPr>
          <a:xfrm>
            <a:off x="762000" y="2971800"/>
            <a:ext cx="7040544" cy="3581400"/>
          </a:xfrm>
          <a:prstGeom prst="rect">
            <a:avLst/>
          </a:prstGeom>
          <a:ln>
            <a:solidFill>
              <a:schemeClr val="tx1"/>
            </a:solidFill>
          </a:ln>
        </p:spPr>
      </p:pic>
    </p:spTree>
    <p:extLst>
      <p:ext uri="{BB962C8B-B14F-4D97-AF65-F5344CB8AC3E}">
        <p14:creationId xmlns:p14="http://schemas.microsoft.com/office/powerpoint/2010/main" val="332603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Custom Permission Level</a:t>
            </a:r>
          </a:p>
        </p:txBody>
      </p:sp>
      <p:sp>
        <p:nvSpPr>
          <p:cNvPr id="3" name="Content Placeholder 2"/>
          <p:cNvSpPr>
            <a:spLocks noGrp="1"/>
          </p:cNvSpPr>
          <p:nvPr>
            <p:ph idx="1"/>
          </p:nvPr>
        </p:nvSpPr>
        <p:spPr/>
        <p:txBody>
          <a:bodyPr/>
          <a:lstStyle/>
          <a:p>
            <a:r>
              <a:rPr lang="en-US" b="1"/>
              <a:t>Once the permission level has been created…</a:t>
            </a:r>
          </a:p>
          <a:p>
            <a:pPr lvl="1"/>
            <a:r>
              <a:rPr lang="en-US"/>
              <a:t>Use it to assign permissions</a:t>
            </a:r>
            <a:endParaRPr lang="en-US" dirty="0"/>
          </a:p>
        </p:txBody>
      </p:sp>
      <p:pic>
        <p:nvPicPr>
          <p:cNvPr id="8" name="Picture 7"/>
          <p:cNvPicPr>
            <a:picLocks noChangeAspect="1"/>
          </p:cNvPicPr>
          <p:nvPr/>
        </p:nvPicPr>
        <p:blipFill>
          <a:blip r:embed="rId2"/>
          <a:stretch>
            <a:fillRect/>
          </a:stretch>
        </p:blipFill>
        <p:spPr>
          <a:xfrm>
            <a:off x="457714" y="2743200"/>
            <a:ext cx="8228571" cy="3276190"/>
          </a:xfrm>
          <a:prstGeom prst="rect">
            <a:avLst/>
          </a:prstGeom>
          <a:ln>
            <a:solidFill>
              <a:schemeClr val="tx1"/>
            </a:solidFill>
          </a:ln>
        </p:spPr>
      </p:pic>
    </p:spTree>
    <p:extLst>
      <p:ext uri="{BB962C8B-B14F-4D97-AF65-F5344CB8AC3E}">
        <p14:creationId xmlns:p14="http://schemas.microsoft.com/office/powerpoint/2010/main" val="51414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Custom Permission Level</a:t>
            </a:r>
          </a:p>
        </p:txBody>
      </p:sp>
    </p:spTree>
    <p:extLst>
      <p:ext uri="{BB962C8B-B14F-4D97-AF65-F5344CB8AC3E}">
        <p14:creationId xmlns:p14="http://schemas.microsoft.com/office/powerpoint/2010/main" val="47178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Site Security Overview</a:t>
            </a:r>
          </a:p>
          <a:p>
            <a:pPr>
              <a:buFont typeface="Wingdings" panose="05000000000000000000" pitchFamily="2" charset="2"/>
              <a:buChar char="ü"/>
            </a:pPr>
            <a:r>
              <a:rPr lang="en-US" dirty="0"/>
              <a:t>Permission Levels</a:t>
            </a:r>
          </a:p>
          <a:p>
            <a:pPr>
              <a:buFont typeface="Wingdings" panose="05000000000000000000" pitchFamily="2" charset="2"/>
              <a:buChar char="Ø"/>
            </a:pPr>
            <a:r>
              <a:rPr lang="en-US" dirty="0"/>
              <a:t>SharePoint Groups</a:t>
            </a:r>
          </a:p>
          <a:p>
            <a:r>
              <a:rPr lang="en-US" dirty="0"/>
              <a:t>Configuring Fine-grained Permissions</a:t>
            </a:r>
          </a:p>
          <a:p>
            <a:r>
              <a:rPr lang="en-US" dirty="0"/>
              <a:t>Security Best Practices</a:t>
            </a:r>
          </a:p>
        </p:txBody>
      </p:sp>
    </p:spTree>
    <p:extLst>
      <p:ext uri="{BB962C8B-B14F-4D97-AF65-F5344CB8AC3E}">
        <p14:creationId xmlns:p14="http://schemas.microsoft.com/office/powerpoint/2010/main" val="3168104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269286" y="4222315"/>
            <a:ext cx="5486400" cy="2404779"/>
          </a:xfrm>
          <a:prstGeom prst="rect">
            <a:avLst/>
          </a:prstGeom>
          <a:ln>
            <a:solidFill>
              <a:schemeClr val="tx1"/>
            </a:solidFill>
          </a:ln>
        </p:spPr>
      </p:pic>
      <p:sp>
        <p:nvSpPr>
          <p:cNvPr id="2" name="Title 1"/>
          <p:cNvSpPr>
            <a:spLocks noGrp="1"/>
          </p:cNvSpPr>
          <p:nvPr>
            <p:ph type="title"/>
          </p:nvPr>
        </p:nvSpPr>
        <p:spPr/>
        <p:txBody>
          <a:bodyPr/>
          <a:lstStyle/>
          <a:p>
            <a:r>
              <a:rPr lang="en-US"/>
              <a:t>SharePoint Groups</a:t>
            </a:r>
            <a:endParaRPr lang="en-US" dirty="0"/>
          </a:p>
        </p:txBody>
      </p:sp>
      <p:sp>
        <p:nvSpPr>
          <p:cNvPr id="3" name="Content Placeholder 2"/>
          <p:cNvSpPr>
            <a:spLocks noGrp="1"/>
          </p:cNvSpPr>
          <p:nvPr>
            <p:ph idx="1"/>
          </p:nvPr>
        </p:nvSpPr>
        <p:spPr/>
        <p:txBody>
          <a:bodyPr/>
          <a:lstStyle/>
          <a:p>
            <a:r>
              <a:rPr lang="en-US" b="1" dirty="0"/>
              <a:t>What is a SharePoint Group?</a:t>
            </a:r>
          </a:p>
          <a:p>
            <a:pPr lvl="1"/>
            <a:r>
              <a:rPr lang="en-US" dirty="0"/>
              <a:t>Collection of users who have same set of permissions/permission level</a:t>
            </a:r>
          </a:p>
          <a:p>
            <a:pPr lvl="1"/>
            <a:r>
              <a:rPr lang="en-US" dirty="0"/>
              <a:t>Simplifies task of assigning and managing site access</a:t>
            </a:r>
          </a:p>
          <a:p>
            <a:pPr lvl="1"/>
            <a:r>
              <a:rPr lang="en-US" dirty="0"/>
              <a:t>Use groups to assign same permission level to many people at once</a:t>
            </a:r>
          </a:p>
        </p:txBody>
      </p:sp>
      <p:pic>
        <p:nvPicPr>
          <p:cNvPr id="9" name="Picture 8"/>
          <p:cNvPicPr>
            <a:picLocks noChangeAspect="1"/>
          </p:cNvPicPr>
          <p:nvPr/>
        </p:nvPicPr>
        <p:blipFill>
          <a:blip r:embed="rId3"/>
          <a:stretch>
            <a:fillRect/>
          </a:stretch>
        </p:blipFill>
        <p:spPr>
          <a:xfrm>
            <a:off x="4594735" y="3838588"/>
            <a:ext cx="4303104" cy="1764523"/>
          </a:xfrm>
          <a:prstGeom prst="rect">
            <a:avLst/>
          </a:prstGeom>
          <a:ln>
            <a:solidFill>
              <a:schemeClr val="tx1"/>
            </a:solidFill>
          </a:ln>
        </p:spPr>
      </p:pic>
      <p:pic>
        <p:nvPicPr>
          <p:cNvPr id="13" name="Picture 12"/>
          <p:cNvPicPr>
            <a:picLocks noChangeAspect="1"/>
          </p:cNvPicPr>
          <p:nvPr/>
        </p:nvPicPr>
        <p:blipFill>
          <a:blip r:embed="rId4"/>
          <a:stretch>
            <a:fillRect/>
          </a:stretch>
        </p:blipFill>
        <p:spPr>
          <a:xfrm>
            <a:off x="7067762" y="1447800"/>
            <a:ext cx="1695238" cy="961905"/>
          </a:xfrm>
          <a:prstGeom prst="rect">
            <a:avLst/>
          </a:prstGeom>
        </p:spPr>
      </p:pic>
      <p:sp>
        <p:nvSpPr>
          <p:cNvPr id="14" name="Rounded Rectangle 13"/>
          <p:cNvSpPr/>
          <p:nvPr/>
        </p:nvSpPr>
        <p:spPr>
          <a:xfrm>
            <a:off x="1904999" y="5122210"/>
            <a:ext cx="2214973" cy="30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and Groups</a:t>
            </a:r>
          </a:p>
        </p:txBody>
      </p:sp>
      <p:sp>
        <p:nvSpPr>
          <p:cNvPr id="15" name="Rounded Rectangle 14"/>
          <p:cNvSpPr/>
          <p:nvPr/>
        </p:nvSpPr>
        <p:spPr>
          <a:xfrm>
            <a:off x="5638800" y="3609988"/>
            <a:ext cx="2214973" cy="30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Permissions</a:t>
            </a:r>
          </a:p>
        </p:txBody>
      </p:sp>
    </p:spTree>
    <p:extLst>
      <p:ext uri="{BB962C8B-B14F-4D97-AF65-F5344CB8AC3E}">
        <p14:creationId xmlns:p14="http://schemas.microsoft.com/office/powerpoint/2010/main" val="250514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Benefits of Using SharePoint Groups</a:t>
            </a:r>
          </a:p>
        </p:txBody>
      </p:sp>
      <p:sp>
        <p:nvSpPr>
          <p:cNvPr id="3" name="Content Placeholder 2"/>
          <p:cNvSpPr>
            <a:spLocks noGrp="1"/>
          </p:cNvSpPr>
          <p:nvPr>
            <p:ph idx="1"/>
          </p:nvPr>
        </p:nvSpPr>
        <p:spPr/>
        <p:txBody>
          <a:bodyPr>
            <a:normAutofit/>
          </a:bodyPr>
          <a:lstStyle/>
          <a:p>
            <a:r>
              <a:rPr lang="en-US" sz="3200" b="1" dirty="0"/>
              <a:t>Assigning permission levels to SharePoint groups instead of individuals helps to:</a:t>
            </a:r>
          </a:p>
          <a:p>
            <a:pPr lvl="1"/>
            <a:r>
              <a:rPr lang="en-US" sz="2800" dirty="0"/>
              <a:t>Streamline site maintenance for site owners</a:t>
            </a:r>
          </a:p>
          <a:p>
            <a:pPr lvl="1"/>
            <a:r>
              <a:rPr lang="en-US" sz="2800" dirty="0"/>
              <a:t>Ensure people performing similar tasks have same level of access</a:t>
            </a:r>
          </a:p>
          <a:p>
            <a:pPr lvl="1"/>
            <a:r>
              <a:rPr lang="en-US" sz="2800" dirty="0"/>
              <a:t>Ensure people have only the necessary access they need to the site and site content</a:t>
            </a:r>
          </a:p>
        </p:txBody>
      </p:sp>
    </p:spTree>
    <p:extLst>
      <p:ext uri="{BB962C8B-B14F-4D97-AF65-F5344CB8AC3E}">
        <p14:creationId xmlns:p14="http://schemas.microsoft.com/office/powerpoint/2010/main" val="22458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Default SharePoint Groups</a:t>
            </a:r>
            <a:endParaRPr lang="en-US" dirty="0"/>
          </a:p>
        </p:txBody>
      </p:sp>
      <p:sp>
        <p:nvSpPr>
          <p:cNvPr id="3" name="Content Placeholder 2"/>
          <p:cNvSpPr>
            <a:spLocks noGrp="1"/>
          </p:cNvSpPr>
          <p:nvPr>
            <p:ph idx="1"/>
          </p:nvPr>
        </p:nvSpPr>
        <p:spPr/>
        <p:txBody>
          <a:bodyPr>
            <a:normAutofit/>
          </a:bodyPr>
          <a:lstStyle/>
          <a:p>
            <a:r>
              <a:rPr lang="en-US" sz="3200" b="1" dirty="0"/>
              <a:t>Most frequently used SharePoint groups</a:t>
            </a:r>
          </a:p>
          <a:p>
            <a:pPr lvl="1"/>
            <a:r>
              <a:rPr lang="en-US" sz="2800" dirty="0"/>
              <a:t>Default groups SharePoint creates automatically when a site is created</a:t>
            </a:r>
          </a:p>
          <a:p>
            <a:r>
              <a:rPr lang="en-US" sz="3200" b="1" dirty="0"/>
              <a:t>For example:</a:t>
            </a:r>
          </a:p>
          <a:p>
            <a:pPr lvl="1"/>
            <a:r>
              <a:rPr lang="en-US" sz="2800" dirty="0"/>
              <a:t>A Team Site template automatically includes these pre-defined groups:</a:t>
            </a:r>
          </a:p>
          <a:p>
            <a:pPr lvl="2"/>
            <a:r>
              <a:rPr lang="en-US" sz="2400" u="sng" dirty="0"/>
              <a:t>Visitors</a:t>
            </a:r>
            <a:r>
              <a:rPr lang="en-US" sz="2400" dirty="0"/>
              <a:t>, assigned Read permission level</a:t>
            </a:r>
          </a:p>
          <a:p>
            <a:pPr lvl="2"/>
            <a:r>
              <a:rPr lang="en-US" sz="2400" u="sng" dirty="0"/>
              <a:t>Members</a:t>
            </a:r>
            <a:r>
              <a:rPr lang="en-US" sz="2400" dirty="0"/>
              <a:t>, assigned Edit permission level</a:t>
            </a:r>
          </a:p>
          <a:p>
            <a:pPr lvl="2"/>
            <a:r>
              <a:rPr lang="en-US" sz="2400" u="sng" dirty="0"/>
              <a:t>Owners</a:t>
            </a:r>
            <a:r>
              <a:rPr lang="en-US" sz="2400" dirty="0"/>
              <a:t>, assigned Full Control permission level</a:t>
            </a:r>
          </a:p>
        </p:txBody>
      </p:sp>
    </p:spTree>
    <p:extLst>
      <p:ext uri="{BB962C8B-B14F-4D97-AF65-F5344CB8AC3E}">
        <p14:creationId xmlns:p14="http://schemas.microsoft.com/office/powerpoint/2010/main" val="1676822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SharePoint Group (Part 1)</a:t>
            </a:r>
          </a:p>
        </p:txBody>
      </p:sp>
      <p:pic>
        <p:nvPicPr>
          <p:cNvPr id="2" name="Picture 1"/>
          <p:cNvPicPr>
            <a:picLocks noChangeAspect="1"/>
          </p:cNvPicPr>
          <p:nvPr/>
        </p:nvPicPr>
        <p:blipFill rotWithShape="1">
          <a:blip r:embed="rId2"/>
          <a:srcRect r="2192"/>
          <a:stretch/>
        </p:blipFill>
        <p:spPr>
          <a:xfrm>
            <a:off x="838201" y="1124144"/>
            <a:ext cx="4648200" cy="1257143"/>
          </a:xfrm>
          <a:prstGeom prst="rect">
            <a:avLst/>
          </a:prstGeom>
        </p:spPr>
      </p:pic>
      <p:cxnSp>
        <p:nvCxnSpPr>
          <p:cNvPr id="3" name="Straight Arrow Connector 2"/>
          <p:cNvCxnSpPr/>
          <p:nvPr/>
        </p:nvCxnSpPr>
        <p:spPr>
          <a:xfrm>
            <a:off x="1752600" y="2190828"/>
            <a:ext cx="402716" cy="352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394056" y="1524116"/>
            <a:ext cx="510944" cy="61908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3"/>
          <a:stretch>
            <a:fillRect/>
          </a:stretch>
        </p:blipFill>
        <p:spPr>
          <a:xfrm>
            <a:off x="609600" y="2590800"/>
            <a:ext cx="7864256" cy="3886200"/>
          </a:xfrm>
          <a:prstGeom prst="rect">
            <a:avLst/>
          </a:prstGeom>
          <a:ln>
            <a:solidFill>
              <a:schemeClr val="tx1"/>
            </a:solidFill>
          </a:ln>
        </p:spPr>
      </p:pic>
    </p:spTree>
    <p:extLst>
      <p:ext uri="{BB962C8B-B14F-4D97-AF65-F5344CB8AC3E}">
        <p14:creationId xmlns:p14="http://schemas.microsoft.com/office/powerpoint/2010/main" val="3585734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Group (Part 2)</a:t>
            </a:r>
          </a:p>
        </p:txBody>
      </p:sp>
      <p:pic>
        <p:nvPicPr>
          <p:cNvPr id="5" name="Picture 4"/>
          <p:cNvPicPr>
            <a:picLocks noChangeAspect="1"/>
          </p:cNvPicPr>
          <p:nvPr/>
        </p:nvPicPr>
        <p:blipFill>
          <a:blip r:embed="rId2"/>
          <a:stretch>
            <a:fillRect/>
          </a:stretch>
        </p:blipFill>
        <p:spPr>
          <a:xfrm>
            <a:off x="714857" y="2076619"/>
            <a:ext cx="7714286" cy="2704762"/>
          </a:xfrm>
          <a:prstGeom prst="rect">
            <a:avLst/>
          </a:prstGeom>
          <a:ln>
            <a:solidFill>
              <a:schemeClr val="tx1"/>
            </a:solidFill>
          </a:ln>
        </p:spPr>
      </p:pic>
    </p:spTree>
    <p:extLst>
      <p:ext uri="{BB962C8B-B14F-4D97-AF65-F5344CB8AC3E}">
        <p14:creationId xmlns:p14="http://schemas.microsoft.com/office/powerpoint/2010/main" val="254820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Security Overview</a:t>
            </a:r>
            <a:endParaRPr lang="en-US" dirty="0"/>
          </a:p>
        </p:txBody>
      </p:sp>
      <p:sp>
        <p:nvSpPr>
          <p:cNvPr id="3" name="Content Placeholder 2"/>
          <p:cNvSpPr>
            <a:spLocks noGrp="1"/>
          </p:cNvSpPr>
          <p:nvPr>
            <p:ph idx="1"/>
          </p:nvPr>
        </p:nvSpPr>
        <p:spPr/>
        <p:txBody>
          <a:bodyPr/>
          <a:lstStyle/>
          <a:p>
            <a:r>
              <a:rPr lang="en-US" b="1" dirty="0"/>
              <a:t>External Users</a:t>
            </a:r>
          </a:p>
          <a:p>
            <a:pPr lvl="1"/>
            <a:r>
              <a:rPr lang="en-US" dirty="0"/>
              <a:t>Users defined outside your organization</a:t>
            </a:r>
          </a:p>
          <a:p>
            <a:r>
              <a:rPr lang="en-US" b="1" dirty="0"/>
              <a:t>SharePoint Groups</a:t>
            </a:r>
          </a:p>
          <a:p>
            <a:pPr lvl="1"/>
            <a:r>
              <a:rPr lang="en-US" dirty="0"/>
              <a:t>Group defined within scope of a site collection</a:t>
            </a:r>
          </a:p>
          <a:p>
            <a:r>
              <a:rPr lang="en-US" b="1" dirty="0"/>
              <a:t>Permission Levels</a:t>
            </a:r>
          </a:p>
          <a:p>
            <a:pPr lvl="1"/>
            <a:r>
              <a:rPr lang="en-US" dirty="0"/>
              <a:t>A named set of permissions (e.g. Contribute, Edit)</a:t>
            </a:r>
          </a:p>
          <a:p>
            <a:r>
              <a:rPr lang="en-US" b="1" dirty="0"/>
              <a:t>Permission Assignments</a:t>
            </a:r>
          </a:p>
          <a:p>
            <a:pPr lvl="1"/>
            <a:r>
              <a:rPr lang="en-US" dirty="0"/>
              <a:t>Top site set permissions set default for site collection</a:t>
            </a:r>
          </a:p>
          <a:p>
            <a:pPr lvl="1"/>
            <a:r>
              <a:rPr lang="en-US" dirty="0"/>
              <a:t>Permissions can be configured at more granular level</a:t>
            </a:r>
          </a:p>
        </p:txBody>
      </p:sp>
    </p:spTree>
    <p:extLst>
      <p:ext uri="{BB962C8B-B14F-4D97-AF65-F5344CB8AC3E}">
        <p14:creationId xmlns:p14="http://schemas.microsoft.com/office/powerpoint/2010/main" val="218960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Members to Custom Group</a:t>
            </a:r>
          </a:p>
        </p:txBody>
      </p:sp>
      <p:sp>
        <p:nvSpPr>
          <p:cNvPr id="3" name="Content Placeholder 2"/>
          <p:cNvSpPr>
            <a:spLocks noGrp="1"/>
          </p:cNvSpPr>
          <p:nvPr>
            <p:ph idx="1"/>
          </p:nvPr>
        </p:nvSpPr>
        <p:spPr/>
        <p:txBody>
          <a:bodyPr/>
          <a:lstStyle/>
          <a:p>
            <a:r>
              <a:rPr lang="en-US" b="1" dirty="0"/>
              <a:t>Once you have created a custom group…</a:t>
            </a:r>
          </a:p>
          <a:p>
            <a:pPr lvl="1"/>
            <a:r>
              <a:rPr lang="en-US" dirty="0"/>
              <a:t>Configure permissions on site and other objects</a:t>
            </a:r>
          </a:p>
          <a:p>
            <a:pPr lvl="1"/>
            <a:r>
              <a:rPr lang="en-US" dirty="0"/>
              <a:t>Add external users and external groups</a:t>
            </a:r>
          </a:p>
          <a:p>
            <a:pPr lvl="1"/>
            <a:endParaRPr lang="en-US" dirty="0"/>
          </a:p>
          <a:p>
            <a:endParaRPr lang="en-US" dirty="0"/>
          </a:p>
        </p:txBody>
      </p:sp>
      <p:pic>
        <p:nvPicPr>
          <p:cNvPr id="6" name="Picture 5"/>
          <p:cNvPicPr>
            <a:picLocks noChangeAspect="1"/>
          </p:cNvPicPr>
          <p:nvPr/>
        </p:nvPicPr>
        <p:blipFill>
          <a:blip r:embed="rId2"/>
          <a:stretch>
            <a:fillRect/>
          </a:stretch>
        </p:blipFill>
        <p:spPr>
          <a:xfrm>
            <a:off x="2975052" y="4860090"/>
            <a:ext cx="5410200" cy="1656184"/>
          </a:xfrm>
          <a:prstGeom prst="rect">
            <a:avLst/>
          </a:prstGeom>
          <a:ln>
            <a:solidFill>
              <a:schemeClr val="bg1">
                <a:lumMod val="50000"/>
              </a:schemeClr>
            </a:solidFill>
          </a:ln>
        </p:spPr>
      </p:pic>
      <p:pic>
        <p:nvPicPr>
          <p:cNvPr id="9" name="Picture 8"/>
          <p:cNvPicPr>
            <a:picLocks noChangeAspect="1"/>
          </p:cNvPicPr>
          <p:nvPr/>
        </p:nvPicPr>
        <p:blipFill>
          <a:blip r:embed="rId3"/>
          <a:stretch>
            <a:fillRect/>
          </a:stretch>
        </p:blipFill>
        <p:spPr>
          <a:xfrm>
            <a:off x="416312" y="2971800"/>
            <a:ext cx="5117480" cy="1719408"/>
          </a:xfrm>
          <a:prstGeom prst="rect">
            <a:avLst/>
          </a:prstGeom>
          <a:ln>
            <a:solidFill>
              <a:schemeClr val="bg1">
                <a:lumMod val="50000"/>
              </a:schemeClr>
            </a:solidFill>
          </a:ln>
        </p:spPr>
      </p:pic>
    </p:spTree>
    <p:extLst>
      <p:ext uri="{BB962C8B-B14F-4D97-AF65-F5344CB8AC3E}">
        <p14:creationId xmlns:p14="http://schemas.microsoft.com/office/powerpoint/2010/main" val="2140836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Permissions using SharePoint Groups</a:t>
            </a:r>
          </a:p>
        </p:txBody>
      </p:sp>
    </p:spTree>
    <p:extLst>
      <p:ext uri="{BB962C8B-B14F-4D97-AF65-F5344CB8AC3E}">
        <p14:creationId xmlns:p14="http://schemas.microsoft.com/office/powerpoint/2010/main" val="260193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Site Security Overview</a:t>
            </a:r>
          </a:p>
          <a:p>
            <a:pPr>
              <a:buFont typeface="Wingdings" panose="05000000000000000000" pitchFamily="2" charset="2"/>
              <a:buChar char="ü"/>
            </a:pPr>
            <a:r>
              <a:rPr lang="en-US" dirty="0"/>
              <a:t>Permission Levels</a:t>
            </a:r>
          </a:p>
          <a:p>
            <a:pPr>
              <a:buFont typeface="Wingdings" panose="05000000000000000000" pitchFamily="2" charset="2"/>
              <a:buChar char="ü"/>
            </a:pPr>
            <a:r>
              <a:rPr lang="en-US" dirty="0"/>
              <a:t>SharePoint Groups</a:t>
            </a:r>
          </a:p>
          <a:p>
            <a:pPr>
              <a:buFont typeface="Wingdings" panose="05000000000000000000" pitchFamily="2" charset="2"/>
              <a:buChar char="Ø"/>
            </a:pPr>
            <a:r>
              <a:rPr lang="en-US" dirty="0"/>
              <a:t>Configuring Fine-grained Permissions</a:t>
            </a:r>
          </a:p>
          <a:p>
            <a:r>
              <a:rPr lang="en-US" dirty="0"/>
              <a:t>Security Best Practices</a:t>
            </a:r>
          </a:p>
        </p:txBody>
      </p:sp>
    </p:spTree>
    <p:extLst>
      <p:ext uri="{BB962C8B-B14F-4D97-AF65-F5344CB8AC3E}">
        <p14:creationId xmlns:p14="http://schemas.microsoft.com/office/powerpoint/2010/main" val="20206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Securable Objects</a:t>
            </a:r>
            <a:endParaRPr lang="en-US" dirty="0"/>
          </a:p>
        </p:txBody>
      </p:sp>
      <p:sp>
        <p:nvSpPr>
          <p:cNvPr id="3" name="Content Placeholder 2"/>
          <p:cNvSpPr>
            <a:spLocks noGrp="1"/>
          </p:cNvSpPr>
          <p:nvPr>
            <p:ph idx="1"/>
          </p:nvPr>
        </p:nvSpPr>
        <p:spPr/>
        <p:txBody>
          <a:bodyPr>
            <a:normAutofit/>
          </a:bodyPr>
          <a:lstStyle/>
          <a:p>
            <a:r>
              <a:rPr lang="en-US" sz="3200" b="1" dirty="0"/>
              <a:t>Securable object:</a:t>
            </a:r>
          </a:p>
          <a:p>
            <a:pPr lvl="1"/>
            <a:r>
              <a:rPr lang="en-US" sz="2800" dirty="0"/>
              <a:t>"What" is having its accessed controlled</a:t>
            </a:r>
          </a:p>
          <a:p>
            <a:r>
              <a:rPr lang="en-US" sz="3200" b="1" dirty="0"/>
              <a:t>Site collection contains securable objects:</a:t>
            </a:r>
          </a:p>
          <a:p>
            <a:pPr lvl="1"/>
            <a:r>
              <a:rPr lang="en-US" sz="2800" dirty="0"/>
              <a:t>Sites (Top-level site &amp; subsites)</a:t>
            </a:r>
          </a:p>
          <a:p>
            <a:pPr lvl="1"/>
            <a:r>
              <a:rPr lang="en-US" sz="2800" dirty="0"/>
              <a:t>Lists or Document Library</a:t>
            </a:r>
          </a:p>
          <a:p>
            <a:pPr lvl="1"/>
            <a:r>
              <a:rPr lang="en-US" sz="2800" dirty="0"/>
              <a:t>Folder, Document, Item</a:t>
            </a:r>
          </a:p>
        </p:txBody>
      </p:sp>
    </p:spTree>
    <p:extLst>
      <p:ext uri="{BB962C8B-B14F-4D97-AF65-F5344CB8AC3E}">
        <p14:creationId xmlns:p14="http://schemas.microsoft.com/office/powerpoint/2010/main" val="422787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Securable Objects Permissions List</a:t>
            </a:r>
            <a:endParaRPr lang="en-US" dirty="0"/>
          </a:p>
        </p:txBody>
      </p:sp>
      <p:sp>
        <p:nvSpPr>
          <p:cNvPr id="3" name="Content Placeholder 2"/>
          <p:cNvSpPr>
            <a:spLocks noGrp="1"/>
          </p:cNvSpPr>
          <p:nvPr>
            <p:ph idx="1"/>
          </p:nvPr>
        </p:nvSpPr>
        <p:spPr/>
        <p:txBody>
          <a:bodyPr>
            <a:normAutofit/>
          </a:bodyPr>
          <a:lstStyle/>
          <a:p>
            <a:r>
              <a:rPr lang="en-US" sz="3200" b="1"/>
              <a:t>Securable objects support adding a permissions list:</a:t>
            </a:r>
          </a:p>
          <a:p>
            <a:pPr lvl="1"/>
            <a:r>
              <a:rPr lang="en-US" sz="2800"/>
              <a:t>Top-level site always has own permission list</a:t>
            </a:r>
          </a:p>
          <a:p>
            <a:pPr lvl="1"/>
            <a:r>
              <a:rPr lang="en-US" sz="2800"/>
              <a:t>Top-level site permissions list scoped at site collection level</a:t>
            </a:r>
          </a:p>
          <a:p>
            <a:pPr lvl="1"/>
            <a:r>
              <a:rPr lang="en-US" sz="2800"/>
              <a:t>Other securable objects can have unique permissions list</a:t>
            </a:r>
          </a:p>
          <a:p>
            <a:pPr lvl="1"/>
            <a:r>
              <a:rPr lang="en-US" sz="2800"/>
              <a:t>Securable objects without unique permissions inherits permissions</a:t>
            </a:r>
            <a:endParaRPr lang="en-US" sz="2800" dirty="0"/>
          </a:p>
        </p:txBody>
      </p:sp>
    </p:spTree>
    <p:extLst>
      <p:ext uri="{BB962C8B-B14F-4D97-AF65-F5344CB8AC3E}">
        <p14:creationId xmlns:p14="http://schemas.microsoft.com/office/powerpoint/2010/main" val="3044606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Top-level Site Permissions</a:t>
            </a:r>
            <a:endParaRPr lang="en-US" dirty="0"/>
          </a:p>
        </p:txBody>
      </p:sp>
      <p:sp>
        <p:nvSpPr>
          <p:cNvPr id="41" name="Content Placeholder 40"/>
          <p:cNvSpPr>
            <a:spLocks noGrp="1"/>
          </p:cNvSpPr>
          <p:nvPr>
            <p:ph idx="1"/>
          </p:nvPr>
        </p:nvSpPr>
        <p:spPr/>
        <p:txBody>
          <a:bodyPr/>
          <a:lstStyle/>
          <a:p>
            <a:r>
              <a:rPr lang="en-US" b="1" dirty="0"/>
              <a:t>Top-level site permissions are required</a:t>
            </a:r>
          </a:p>
          <a:p>
            <a:pPr lvl="1"/>
            <a:r>
              <a:rPr lang="en-US" dirty="0"/>
              <a:t>Unique permissions for Child objects is optional</a:t>
            </a:r>
          </a:p>
          <a:p>
            <a:pPr lvl="1"/>
            <a:r>
              <a:rPr lang="en-US" dirty="0"/>
              <a:t>Child objects without unique permissions inherit from parent</a:t>
            </a:r>
          </a:p>
          <a:p>
            <a:pPr lvl="1"/>
            <a:endParaRPr lang="en-US" dirty="0"/>
          </a:p>
        </p:txBody>
      </p:sp>
      <p:grpSp>
        <p:nvGrpSpPr>
          <p:cNvPr id="14" name="Group 13"/>
          <p:cNvGrpSpPr/>
          <p:nvPr/>
        </p:nvGrpSpPr>
        <p:grpSpPr>
          <a:xfrm>
            <a:off x="2209800" y="3048000"/>
            <a:ext cx="6324600" cy="3465094"/>
            <a:chOff x="1752600" y="2739528"/>
            <a:chExt cx="7239000" cy="3966072"/>
          </a:xfrm>
        </p:grpSpPr>
        <p:sp>
          <p:nvSpPr>
            <p:cNvPr id="3" name="Rectangle 2"/>
            <p:cNvSpPr/>
            <p:nvPr/>
          </p:nvSpPr>
          <p:spPr>
            <a:xfrm>
              <a:off x="1752600" y="2739528"/>
              <a:ext cx="7239000" cy="3966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Site</a:t>
              </a:r>
            </a:p>
          </p:txBody>
        </p:sp>
        <p:sp>
          <p:nvSpPr>
            <p:cNvPr id="4" name="Rounded Rectangle 3"/>
            <p:cNvSpPr/>
            <p:nvPr/>
          </p:nvSpPr>
          <p:spPr>
            <a:xfrm>
              <a:off x="4307668" y="3232548"/>
              <a:ext cx="1864531" cy="509920"/>
            </a:xfrm>
            <a:prstGeom prst="roundRect">
              <a:avLst/>
            </a:prstGeom>
            <a:solidFill>
              <a:srgbClr val="74001E"/>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t>Top-level Site</a:t>
              </a:r>
            </a:p>
          </p:txBody>
        </p:sp>
        <p:sp>
          <p:nvSpPr>
            <p:cNvPr id="5" name="Rounded Rectangle 4"/>
            <p:cNvSpPr/>
            <p:nvPr/>
          </p:nvSpPr>
          <p:spPr>
            <a:xfrm>
              <a:off x="6596616" y="4391548"/>
              <a:ext cx="1648490" cy="630962"/>
            </a:xfrm>
            <a:prstGeom prst="roundRect">
              <a:avLst/>
            </a:prstGeom>
            <a:solidFill>
              <a:srgbClr val="74001E"/>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a:t>Child Site (Subsite)</a:t>
              </a:r>
            </a:p>
          </p:txBody>
        </p:sp>
        <p:sp>
          <p:nvSpPr>
            <p:cNvPr id="6" name="Vertical Scroll 5"/>
            <p:cNvSpPr/>
            <p:nvPr/>
          </p:nvSpPr>
          <p:spPr>
            <a:xfrm>
              <a:off x="5943600" y="3143738"/>
              <a:ext cx="599962" cy="383319"/>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rgbClr val="74001E"/>
                  </a:solidFill>
                </a:rPr>
                <a:t>Perm</a:t>
              </a:r>
            </a:p>
            <a:p>
              <a:r>
                <a:rPr lang="en-US" sz="800" b="1" dirty="0">
                  <a:solidFill>
                    <a:srgbClr val="74001E"/>
                  </a:solidFill>
                </a:rPr>
                <a:t>List</a:t>
              </a:r>
            </a:p>
          </p:txBody>
        </p:sp>
        <p:cxnSp>
          <p:nvCxnSpPr>
            <p:cNvPr id="10" name="Straight Connector 9"/>
            <p:cNvCxnSpPr>
              <a:endCxn id="12" idx="1"/>
            </p:cNvCxnSpPr>
            <p:nvPr/>
          </p:nvCxnSpPr>
          <p:spPr>
            <a:xfrm>
              <a:off x="2602356" y="4876164"/>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018231" y="4351846"/>
              <a:ext cx="1147873" cy="253852"/>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List</a:t>
              </a:r>
            </a:p>
          </p:txBody>
        </p:sp>
        <p:sp>
          <p:nvSpPr>
            <p:cNvPr id="12" name="Rectangle 11"/>
            <p:cNvSpPr/>
            <p:nvPr/>
          </p:nvSpPr>
          <p:spPr>
            <a:xfrm>
              <a:off x="2836717" y="4758320"/>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Item 1</a:t>
              </a:r>
            </a:p>
          </p:txBody>
        </p:sp>
        <p:sp>
          <p:nvSpPr>
            <p:cNvPr id="13" name="Rectangle 12"/>
            <p:cNvSpPr/>
            <p:nvPr/>
          </p:nvSpPr>
          <p:spPr>
            <a:xfrm>
              <a:off x="2826084" y="5146630"/>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Item 2</a:t>
              </a:r>
            </a:p>
          </p:txBody>
        </p:sp>
        <p:cxnSp>
          <p:nvCxnSpPr>
            <p:cNvPr id="15" name="Straight Connector 14"/>
            <p:cNvCxnSpPr/>
            <p:nvPr/>
          </p:nvCxnSpPr>
          <p:spPr>
            <a:xfrm>
              <a:off x="2602356"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8123" y="5268018"/>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0" idx="1"/>
            </p:cNvCxnSpPr>
            <p:nvPr/>
          </p:nvCxnSpPr>
          <p:spPr>
            <a:xfrm>
              <a:off x="4706967" y="4876164"/>
              <a:ext cx="28387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9430" y="4351846"/>
              <a:ext cx="1390391" cy="253852"/>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Document Library</a:t>
              </a:r>
            </a:p>
          </p:txBody>
        </p:sp>
        <p:sp>
          <p:nvSpPr>
            <p:cNvPr id="20" name="Rectangle 19"/>
            <p:cNvSpPr/>
            <p:nvPr/>
          </p:nvSpPr>
          <p:spPr>
            <a:xfrm>
              <a:off x="4990843" y="4758320"/>
              <a:ext cx="1041838"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Folder</a:t>
              </a:r>
              <a:endParaRPr lang="en-US" sz="1100" dirty="0"/>
            </a:p>
          </p:txBody>
        </p:sp>
        <p:sp>
          <p:nvSpPr>
            <p:cNvPr id="21" name="Rectangle 20"/>
            <p:cNvSpPr/>
            <p:nvPr/>
          </p:nvSpPr>
          <p:spPr>
            <a:xfrm>
              <a:off x="4977963" y="5146630"/>
              <a:ext cx="1041838"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Doc02.pptx</a:t>
              </a:r>
              <a:endParaRPr lang="en-US" sz="1100" dirty="0"/>
            </a:p>
          </p:txBody>
        </p:sp>
        <p:cxnSp>
          <p:nvCxnSpPr>
            <p:cNvPr id="22" name="Straight Connector 21"/>
            <p:cNvCxnSpPr/>
            <p:nvPr/>
          </p:nvCxnSpPr>
          <p:spPr>
            <a:xfrm>
              <a:off x="4706967"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01839" y="5268018"/>
              <a:ext cx="283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7" idx="1"/>
            </p:cNvCxnSpPr>
            <p:nvPr/>
          </p:nvCxnSpPr>
          <p:spPr>
            <a:xfrm>
              <a:off x="7518325" y="6010718"/>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34200" y="5486400"/>
              <a:ext cx="1147873" cy="253852"/>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List</a:t>
              </a:r>
            </a:p>
          </p:txBody>
        </p:sp>
        <p:sp>
          <p:nvSpPr>
            <p:cNvPr id="27" name="Rectangle 26"/>
            <p:cNvSpPr/>
            <p:nvPr/>
          </p:nvSpPr>
          <p:spPr>
            <a:xfrm>
              <a:off x="7752686" y="5892874"/>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Item 1</a:t>
              </a:r>
            </a:p>
          </p:txBody>
        </p:sp>
        <p:sp>
          <p:nvSpPr>
            <p:cNvPr id="28" name="Rectangle 27"/>
            <p:cNvSpPr/>
            <p:nvPr/>
          </p:nvSpPr>
          <p:spPr>
            <a:xfrm>
              <a:off x="7742053" y="6281184"/>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Item 2</a:t>
              </a:r>
            </a:p>
          </p:txBody>
        </p:sp>
        <p:cxnSp>
          <p:nvCxnSpPr>
            <p:cNvPr id="29" name="Straight Connector 28"/>
            <p:cNvCxnSpPr/>
            <p:nvPr/>
          </p:nvCxnSpPr>
          <p:spPr>
            <a:xfrm>
              <a:off x="7518325" y="5740252"/>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514092" y="6402572"/>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p:cNvCxnSpPr>
            <p:nvPr/>
          </p:nvCxnSpPr>
          <p:spPr>
            <a:xfrm>
              <a:off x="5239934" y="3742468"/>
              <a:ext cx="1139" cy="20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04925" y="3941879"/>
              <a:ext cx="4786104" cy="22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00464" y="3941878"/>
              <a:ext cx="8921" cy="33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96894" y="3955260"/>
              <a:ext cx="0" cy="33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029" y="3964182"/>
              <a:ext cx="8920" cy="388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467600" y="5022510"/>
              <a:ext cx="0" cy="35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9179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Unique Permissions</a:t>
            </a:r>
            <a:endParaRPr lang="en-US" dirty="0"/>
          </a:p>
        </p:txBody>
      </p:sp>
      <p:sp>
        <p:nvSpPr>
          <p:cNvPr id="66" name="Content Placeholder 65"/>
          <p:cNvSpPr>
            <a:spLocks noGrp="1"/>
          </p:cNvSpPr>
          <p:nvPr>
            <p:ph idx="1"/>
          </p:nvPr>
        </p:nvSpPr>
        <p:spPr/>
        <p:txBody>
          <a:bodyPr/>
          <a:lstStyle/>
          <a:p>
            <a:r>
              <a:rPr lang="en-US" b="1" dirty="0"/>
              <a:t>When you create unique permissions…</a:t>
            </a:r>
          </a:p>
          <a:p>
            <a:pPr lvl="1"/>
            <a:r>
              <a:rPr lang="en-US" dirty="0"/>
              <a:t>It affects the object and all its children</a:t>
            </a:r>
          </a:p>
        </p:txBody>
      </p:sp>
      <p:grpSp>
        <p:nvGrpSpPr>
          <p:cNvPr id="4" name="Group 3"/>
          <p:cNvGrpSpPr/>
          <p:nvPr/>
        </p:nvGrpSpPr>
        <p:grpSpPr>
          <a:xfrm>
            <a:off x="304800" y="2883053"/>
            <a:ext cx="6477000" cy="3548591"/>
            <a:chOff x="457200" y="2667000"/>
            <a:chExt cx="6477000" cy="3548591"/>
          </a:xfrm>
        </p:grpSpPr>
        <p:grpSp>
          <p:nvGrpSpPr>
            <p:cNvPr id="64" name="Group 63"/>
            <p:cNvGrpSpPr/>
            <p:nvPr/>
          </p:nvGrpSpPr>
          <p:grpSpPr>
            <a:xfrm>
              <a:off x="457200" y="2667000"/>
              <a:ext cx="6477000" cy="3548591"/>
              <a:chOff x="1752600" y="2739528"/>
              <a:chExt cx="7239000" cy="3966072"/>
            </a:xfrm>
          </p:grpSpPr>
          <p:sp>
            <p:nvSpPr>
              <p:cNvPr id="35" name="Rectangle 34"/>
              <p:cNvSpPr/>
              <p:nvPr/>
            </p:nvSpPr>
            <p:spPr>
              <a:xfrm>
                <a:off x="1752600" y="2739528"/>
                <a:ext cx="7239000" cy="3966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Site</a:t>
                </a:r>
              </a:p>
            </p:txBody>
          </p:sp>
          <p:sp>
            <p:nvSpPr>
              <p:cNvPr id="36" name="Rounded Rectangle 35"/>
              <p:cNvSpPr/>
              <p:nvPr/>
            </p:nvSpPr>
            <p:spPr>
              <a:xfrm>
                <a:off x="4307668" y="3232548"/>
                <a:ext cx="1864531" cy="509920"/>
              </a:xfrm>
              <a:prstGeom prst="roundRect">
                <a:avLst/>
              </a:prstGeom>
              <a:solidFill>
                <a:srgbClr val="74001E"/>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b="1" dirty="0"/>
                  <a:t>Top-level Site</a:t>
                </a:r>
              </a:p>
            </p:txBody>
          </p:sp>
          <p:sp>
            <p:nvSpPr>
              <p:cNvPr id="37" name="Rounded Rectangle 36"/>
              <p:cNvSpPr/>
              <p:nvPr/>
            </p:nvSpPr>
            <p:spPr>
              <a:xfrm>
                <a:off x="6596616" y="4391548"/>
                <a:ext cx="1648490" cy="630962"/>
              </a:xfrm>
              <a:prstGeom prst="roundRect">
                <a:avLst/>
              </a:prstGeom>
              <a:solidFill>
                <a:srgbClr val="74001E"/>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b="1" dirty="0"/>
                  <a:t>Child Site </a:t>
                </a:r>
              </a:p>
              <a:p>
                <a:pPr algn="ctr"/>
                <a:r>
                  <a:rPr lang="en-US" sz="1050" b="1" dirty="0"/>
                  <a:t>(Subsite)</a:t>
                </a:r>
              </a:p>
            </p:txBody>
          </p:sp>
          <p:sp>
            <p:nvSpPr>
              <p:cNvPr id="38" name="Vertical Scroll 37"/>
              <p:cNvSpPr/>
              <p:nvPr/>
            </p:nvSpPr>
            <p:spPr>
              <a:xfrm>
                <a:off x="5910170" y="3231668"/>
                <a:ext cx="599962" cy="383319"/>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b="1" dirty="0">
                    <a:solidFill>
                      <a:srgbClr val="74001E"/>
                    </a:solidFill>
                  </a:rPr>
                  <a:t>Perm</a:t>
                </a:r>
              </a:p>
              <a:p>
                <a:r>
                  <a:rPr lang="en-US" sz="600" b="1" dirty="0">
                    <a:solidFill>
                      <a:srgbClr val="74001E"/>
                    </a:solidFill>
                  </a:rPr>
                  <a:t>List</a:t>
                </a:r>
              </a:p>
            </p:txBody>
          </p:sp>
          <p:cxnSp>
            <p:nvCxnSpPr>
              <p:cNvPr id="39" name="Straight Connector 38"/>
              <p:cNvCxnSpPr>
                <a:endCxn id="41" idx="1"/>
              </p:cNvCxnSpPr>
              <p:nvPr/>
            </p:nvCxnSpPr>
            <p:spPr>
              <a:xfrm>
                <a:off x="2602356" y="4876164"/>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018231" y="4351846"/>
                <a:ext cx="1147873" cy="253852"/>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List</a:t>
                </a:r>
              </a:p>
            </p:txBody>
          </p:sp>
          <p:sp>
            <p:nvSpPr>
              <p:cNvPr id="41" name="Rectangle 40"/>
              <p:cNvSpPr/>
              <p:nvPr/>
            </p:nvSpPr>
            <p:spPr>
              <a:xfrm>
                <a:off x="2836717" y="4758320"/>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Item 1</a:t>
                </a:r>
              </a:p>
            </p:txBody>
          </p:sp>
          <p:sp>
            <p:nvSpPr>
              <p:cNvPr id="42" name="Rectangle 41"/>
              <p:cNvSpPr/>
              <p:nvPr/>
            </p:nvSpPr>
            <p:spPr>
              <a:xfrm>
                <a:off x="2826084" y="5146630"/>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Item 2</a:t>
                </a:r>
              </a:p>
            </p:txBody>
          </p:sp>
          <p:cxnSp>
            <p:nvCxnSpPr>
              <p:cNvPr id="43" name="Straight Connector 42"/>
              <p:cNvCxnSpPr/>
              <p:nvPr/>
            </p:nvCxnSpPr>
            <p:spPr>
              <a:xfrm>
                <a:off x="2602356"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98123" y="5268018"/>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7" idx="1"/>
              </p:cNvCxnSpPr>
              <p:nvPr/>
            </p:nvCxnSpPr>
            <p:spPr>
              <a:xfrm>
                <a:off x="4706967" y="4876164"/>
                <a:ext cx="283876"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999430" y="4351846"/>
                <a:ext cx="1390391" cy="253852"/>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Document Library</a:t>
                </a:r>
              </a:p>
            </p:txBody>
          </p:sp>
          <p:sp>
            <p:nvSpPr>
              <p:cNvPr id="47" name="Rectangle 46"/>
              <p:cNvSpPr/>
              <p:nvPr/>
            </p:nvSpPr>
            <p:spPr>
              <a:xfrm>
                <a:off x="4990843" y="4758320"/>
                <a:ext cx="1041838"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Folder</a:t>
                </a:r>
              </a:p>
            </p:txBody>
          </p:sp>
          <p:sp>
            <p:nvSpPr>
              <p:cNvPr id="48" name="Rectangle 47"/>
              <p:cNvSpPr/>
              <p:nvPr/>
            </p:nvSpPr>
            <p:spPr>
              <a:xfrm>
                <a:off x="4977963" y="5146630"/>
                <a:ext cx="1041838"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Doc02.pptx</a:t>
                </a:r>
              </a:p>
            </p:txBody>
          </p:sp>
          <p:cxnSp>
            <p:nvCxnSpPr>
              <p:cNvPr id="49" name="Straight Connector 48"/>
              <p:cNvCxnSpPr/>
              <p:nvPr/>
            </p:nvCxnSpPr>
            <p:spPr>
              <a:xfrm>
                <a:off x="4706967"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01839" y="5268018"/>
                <a:ext cx="283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53" idx="1"/>
              </p:cNvCxnSpPr>
              <p:nvPr/>
            </p:nvCxnSpPr>
            <p:spPr>
              <a:xfrm>
                <a:off x="7518325" y="6010718"/>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934200" y="5486400"/>
                <a:ext cx="1147873" cy="253852"/>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List</a:t>
                </a:r>
              </a:p>
            </p:txBody>
          </p:sp>
          <p:sp>
            <p:nvSpPr>
              <p:cNvPr id="53" name="Rectangle 52"/>
              <p:cNvSpPr/>
              <p:nvPr/>
            </p:nvSpPr>
            <p:spPr>
              <a:xfrm>
                <a:off x="7752686" y="5892874"/>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Item 1</a:t>
                </a:r>
              </a:p>
            </p:txBody>
          </p:sp>
          <p:sp>
            <p:nvSpPr>
              <p:cNvPr id="54" name="Rectangle 53"/>
              <p:cNvSpPr/>
              <p:nvPr/>
            </p:nvSpPr>
            <p:spPr>
              <a:xfrm>
                <a:off x="7742053" y="6281184"/>
                <a:ext cx="984840" cy="235688"/>
              </a:xfrm>
              <a:prstGeom prst="rect">
                <a:avLst/>
              </a:prstGeom>
              <a:solidFill>
                <a:srgbClr val="7400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Item 2</a:t>
                </a:r>
              </a:p>
            </p:txBody>
          </p:sp>
          <p:cxnSp>
            <p:nvCxnSpPr>
              <p:cNvPr id="55" name="Straight Connector 54"/>
              <p:cNvCxnSpPr/>
              <p:nvPr/>
            </p:nvCxnSpPr>
            <p:spPr>
              <a:xfrm>
                <a:off x="7518325" y="5740252"/>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514092" y="6402572"/>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6" idx="2"/>
              </p:cNvCxnSpPr>
              <p:nvPr/>
            </p:nvCxnSpPr>
            <p:spPr>
              <a:xfrm>
                <a:off x="5239934" y="3742468"/>
                <a:ext cx="1139" cy="20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604925" y="3941879"/>
                <a:ext cx="4786104" cy="22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600464" y="3941878"/>
                <a:ext cx="8921" cy="33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696894" y="3955260"/>
                <a:ext cx="0" cy="33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391029" y="3964182"/>
                <a:ext cx="8920" cy="388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467600" y="5022510"/>
                <a:ext cx="0" cy="35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Vertical Scroll 62"/>
              <p:cNvSpPr/>
              <p:nvPr/>
            </p:nvSpPr>
            <p:spPr>
              <a:xfrm>
                <a:off x="5334000" y="4264881"/>
                <a:ext cx="599962" cy="383319"/>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b="1" dirty="0">
                    <a:solidFill>
                      <a:srgbClr val="74001E"/>
                    </a:solidFill>
                  </a:rPr>
                  <a:t>Perm</a:t>
                </a:r>
              </a:p>
              <a:p>
                <a:r>
                  <a:rPr lang="en-US" sz="600" b="1" dirty="0">
                    <a:solidFill>
                      <a:srgbClr val="74001E"/>
                    </a:solidFill>
                  </a:rPr>
                  <a:t>List</a:t>
                </a:r>
              </a:p>
            </p:txBody>
          </p:sp>
        </p:grpSp>
        <p:sp>
          <p:nvSpPr>
            <p:cNvPr id="65" name="Vertical Scroll 64"/>
            <p:cNvSpPr/>
            <p:nvPr/>
          </p:nvSpPr>
          <p:spPr>
            <a:xfrm>
              <a:off x="4190025" y="4296143"/>
              <a:ext cx="536808" cy="342970"/>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b="1" dirty="0">
                  <a:solidFill>
                    <a:srgbClr val="74001E"/>
                  </a:solidFill>
                </a:rPr>
                <a:t>Perm</a:t>
              </a:r>
            </a:p>
            <a:p>
              <a:r>
                <a:rPr lang="en-US" sz="600" b="1" dirty="0">
                  <a:solidFill>
                    <a:srgbClr val="74001E"/>
                  </a:solidFill>
                </a:rPr>
                <a:t>List</a:t>
              </a:r>
            </a:p>
          </p:txBody>
        </p:sp>
      </p:grpSp>
      <p:pic>
        <p:nvPicPr>
          <p:cNvPr id="3" name="Picture 2"/>
          <p:cNvPicPr>
            <a:picLocks noChangeAspect="1"/>
          </p:cNvPicPr>
          <p:nvPr/>
        </p:nvPicPr>
        <p:blipFill>
          <a:blip r:embed="rId2"/>
          <a:stretch>
            <a:fillRect/>
          </a:stretch>
        </p:blipFill>
        <p:spPr>
          <a:xfrm>
            <a:off x="4768076" y="2448700"/>
            <a:ext cx="4266356" cy="1103821"/>
          </a:xfrm>
          <a:prstGeom prst="rect">
            <a:avLst/>
          </a:prstGeom>
        </p:spPr>
      </p:pic>
      <p:sp>
        <p:nvSpPr>
          <p:cNvPr id="67" name="Rounded Rectangle 66"/>
          <p:cNvSpPr/>
          <p:nvPr/>
        </p:nvSpPr>
        <p:spPr>
          <a:xfrm>
            <a:off x="4752605" y="2765571"/>
            <a:ext cx="620061" cy="61908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4351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Inheritance</a:t>
            </a:r>
          </a:p>
        </p:txBody>
      </p:sp>
      <p:sp>
        <p:nvSpPr>
          <p:cNvPr id="3" name="Content Placeholder 2"/>
          <p:cNvSpPr>
            <a:spLocks noGrp="1"/>
          </p:cNvSpPr>
          <p:nvPr>
            <p:ph idx="1"/>
          </p:nvPr>
        </p:nvSpPr>
        <p:spPr/>
        <p:txBody>
          <a:bodyPr>
            <a:normAutofit/>
          </a:bodyPr>
          <a:lstStyle/>
          <a:p>
            <a:r>
              <a:rPr lang="en-US" b="1" dirty="0"/>
              <a:t>By default:</a:t>
            </a:r>
          </a:p>
          <a:p>
            <a:pPr lvl="1"/>
            <a:r>
              <a:rPr lang="en-US" u="sng" dirty="0"/>
              <a:t>Sites/lists/libraries</a:t>
            </a:r>
            <a:r>
              <a:rPr lang="en-US" dirty="0"/>
              <a:t> inherit permissions settings directly above site hierarchy</a:t>
            </a:r>
          </a:p>
          <a:p>
            <a:pPr lvl="2"/>
            <a:r>
              <a:rPr lang="en-US" dirty="0"/>
              <a:t>Site inherits permissions from root site of site collection</a:t>
            </a:r>
          </a:p>
          <a:p>
            <a:pPr lvl="2"/>
            <a:r>
              <a:rPr lang="en-US" dirty="0"/>
              <a:t>Subsite inherits permissions from parent site</a:t>
            </a:r>
          </a:p>
          <a:p>
            <a:pPr lvl="2"/>
            <a:r>
              <a:rPr lang="en-US" dirty="0"/>
              <a:t>List inherits permissions from site that contains the list</a:t>
            </a:r>
          </a:p>
          <a:p>
            <a:pPr lvl="2"/>
            <a:r>
              <a:rPr lang="en-US" dirty="0"/>
              <a:t>List item inherits permissions from list to which it belongs</a:t>
            </a:r>
          </a:p>
          <a:p>
            <a:r>
              <a:rPr lang="en-US" b="1" dirty="0"/>
              <a:t>If default configuration is NOT changed:</a:t>
            </a:r>
          </a:p>
          <a:p>
            <a:pPr lvl="1"/>
            <a:r>
              <a:rPr lang="en-US" dirty="0"/>
              <a:t>Permissions are inherited throughout the entire site collection</a:t>
            </a:r>
          </a:p>
        </p:txBody>
      </p:sp>
    </p:spTree>
    <p:extLst>
      <p:ext uri="{BB962C8B-B14F-4D97-AF65-F5344CB8AC3E}">
        <p14:creationId xmlns:p14="http://schemas.microsoft.com/office/powerpoint/2010/main" val="2595200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Inheritance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1219200"/>
            <a:ext cx="3834407" cy="4963634"/>
          </a:xfrm>
        </p:spPr>
      </p:pic>
    </p:spTree>
    <p:extLst>
      <p:ext uri="{BB962C8B-B14F-4D97-AF65-F5344CB8AC3E}">
        <p14:creationId xmlns:p14="http://schemas.microsoft.com/office/powerpoint/2010/main" val="1064197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Unique Permissions</a:t>
            </a:r>
          </a:p>
        </p:txBody>
      </p:sp>
      <p:pic>
        <p:nvPicPr>
          <p:cNvPr id="5" name="Picture 4"/>
          <p:cNvPicPr>
            <a:picLocks noChangeAspect="1"/>
          </p:cNvPicPr>
          <p:nvPr/>
        </p:nvPicPr>
        <p:blipFill>
          <a:blip r:embed="rId2"/>
          <a:stretch>
            <a:fillRect/>
          </a:stretch>
        </p:blipFill>
        <p:spPr>
          <a:xfrm>
            <a:off x="152400" y="1295400"/>
            <a:ext cx="8847619" cy="4657143"/>
          </a:xfrm>
          <a:prstGeom prst="rect">
            <a:avLst/>
          </a:prstGeom>
          <a:ln>
            <a:solidFill>
              <a:schemeClr val="tx1"/>
            </a:solidFill>
          </a:ln>
        </p:spPr>
      </p:pic>
    </p:spTree>
    <p:extLst>
      <p:ext uri="{BB962C8B-B14F-4D97-AF65-F5344CB8AC3E}">
        <p14:creationId xmlns:p14="http://schemas.microsoft.com/office/powerpoint/2010/main" val="78900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O365 External User Types</a:t>
            </a:r>
          </a:p>
        </p:txBody>
      </p:sp>
      <p:sp>
        <p:nvSpPr>
          <p:cNvPr id="25" name="Content Placeholder 24"/>
          <p:cNvSpPr>
            <a:spLocks noGrp="1"/>
          </p:cNvSpPr>
          <p:nvPr>
            <p:ph idx="1"/>
          </p:nvPr>
        </p:nvSpPr>
        <p:spPr/>
        <p:txBody>
          <a:bodyPr>
            <a:noAutofit/>
          </a:bodyPr>
          <a:lstStyle/>
          <a:p>
            <a:r>
              <a:rPr lang="en-US" sz="3200" b="1" dirty="0"/>
              <a:t>O365 provides: </a:t>
            </a:r>
          </a:p>
          <a:p>
            <a:pPr lvl="1"/>
            <a:r>
              <a:rPr lang="en-US" sz="2800" dirty="0"/>
              <a:t>Tenancy-scoped user and identity management</a:t>
            </a:r>
          </a:p>
          <a:p>
            <a:r>
              <a:rPr lang="en-US" sz="3200" b="1" dirty="0"/>
              <a:t>Two different O365 external user types:</a:t>
            </a:r>
          </a:p>
          <a:p>
            <a:pPr lvl="1"/>
            <a:r>
              <a:rPr lang="en-US" sz="2800" b="1" u="sng" dirty="0"/>
              <a:t>Authenticated User</a:t>
            </a:r>
          </a:p>
          <a:p>
            <a:pPr lvl="2"/>
            <a:r>
              <a:rPr lang="en-US" sz="2400" dirty="0"/>
              <a:t>Signing in is required before they can view content (Microsoft account or Office 365 user account)</a:t>
            </a:r>
          </a:p>
          <a:p>
            <a:pPr lvl="1"/>
            <a:r>
              <a:rPr lang="en-US" sz="2800" b="1" u="sng" dirty="0"/>
              <a:t>Anonymous Guest</a:t>
            </a:r>
          </a:p>
          <a:p>
            <a:pPr lvl="2"/>
            <a:r>
              <a:rPr lang="en-US" sz="2400" dirty="0"/>
              <a:t>Can access content from a shared link without signing in</a:t>
            </a:r>
          </a:p>
        </p:txBody>
      </p:sp>
    </p:spTree>
    <p:extLst>
      <p:ext uri="{BB962C8B-B14F-4D97-AF65-F5344CB8AC3E}">
        <p14:creationId xmlns:p14="http://schemas.microsoft.com/office/powerpoint/2010/main" val="434686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Breaking Inheritance</a:t>
            </a:r>
            <a:endParaRPr lang="en-US" dirty="0"/>
          </a:p>
        </p:txBody>
      </p:sp>
      <p:sp>
        <p:nvSpPr>
          <p:cNvPr id="4" name="Content Placeholder 3"/>
          <p:cNvSpPr>
            <a:spLocks noGrp="1"/>
          </p:cNvSpPr>
          <p:nvPr>
            <p:ph idx="1"/>
          </p:nvPr>
        </p:nvSpPr>
        <p:spPr/>
        <p:txBody>
          <a:bodyPr/>
          <a:lstStyle/>
          <a:p>
            <a:r>
              <a:rPr lang="en-US" b="1" dirty="0"/>
              <a:t>When you break inheritance for a list:</a:t>
            </a:r>
          </a:p>
          <a:p>
            <a:pPr lvl="1"/>
            <a:r>
              <a:rPr lang="en-US" dirty="0"/>
              <a:t>List still has same permission settings that it did before</a:t>
            </a:r>
          </a:p>
          <a:p>
            <a:pPr lvl="1"/>
            <a:r>
              <a:rPr lang="en-US" dirty="0"/>
              <a:t>To make the list permissions unique</a:t>
            </a:r>
          </a:p>
          <a:p>
            <a:pPr lvl="2"/>
            <a:r>
              <a:rPr lang="en-US" dirty="0"/>
              <a:t>You must assign new permissions explicitly</a:t>
            </a:r>
          </a:p>
          <a:p>
            <a:r>
              <a:rPr lang="en-US" b="1" dirty="0"/>
              <a:t>If you change permissions for parent site:</a:t>
            </a:r>
          </a:p>
          <a:p>
            <a:pPr lvl="1"/>
            <a:r>
              <a:rPr lang="en-US" dirty="0"/>
              <a:t>Those changes are not applied to the list with unique permissions</a:t>
            </a:r>
          </a:p>
          <a:p>
            <a:r>
              <a:rPr lang="en-US" b="1" dirty="0"/>
              <a:t>If you change permissions of the list:</a:t>
            </a:r>
          </a:p>
          <a:p>
            <a:pPr lvl="1"/>
            <a:r>
              <a:rPr lang="en-US" dirty="0"/>
              <a:t>All items in the list inherit the changes (unless an item has unique permissions)</a:t>
            </a:r>
          </a:p>
        </p:txBody>
      </p:sp>
    </p:spTree>
    <p:extLst>
      <p:ext uri="{BB962C8B-B14F-4D97-AF65-F5344CB8AC3E}">
        <p14:creationId xmlns:p14="http://schemas.microsoft.com/office/powerpoint/2010/main" val="3316013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Breaking Inheritance</a:t>
            </a:r>
          </a:p>
        </p:txBody>
      </p:sp>
      <p:sp>
        <p:nvSpPr>
          <p:cNvPr id="3" name="Content Placeholder 2"/>
          <p:cNvSpPr>
            <a:spLocks noGrp="1"/>
          </p:cNvSpPr>
          <p:nvPr>
            <p:ph idx="1"/>
          </p:nvPr>
        </p:nvSpPr>
        <p:spPr/>
        <p:txBody>
          <a:bodyPr>
            <a:normAutofit/>
          </a:bodyPr>
          <a:lstStyle/>
          <a:p>
            <a:r>
              <a:rPr lang="en-US" b="1" dirty="0"/>
              <a:t>After you stop inheriting permissions:</a:t>
            </a:r>
          </a:p>
          <a:p>
            <a:pPr lvl="1"/>
            <a:r>
              <a:rPr lang="en-US" dirty="0"/>
              <a:t>The status bar for list changes to “</a:t>
            </a:r>
            <a:r>
              <a:rPr lang="en-US" u="sng" dirty="0"/>
              <a:t>This list has unique permissions</a:t>
            </a:r>
            <a:r>
              <a:rPr lang="en-US" dirty="0"/>
              <a:t>”</a:t>
            </a:r>
          </a:p>
          <a:p>
            <a:pPr lvl="1"/>
            <a:r>
              <a:rPr lang="en-US" dirty="0"/>
              <a:t>Ribbon buttons change to include “</a:t>
            </a:r>
            <a:r>
              <a:rPr lang="en-US" u="sng" dirty="0"/>
              <a:t>Delete unique permissions</a:t>
            </a:r>
            <a:r>
              <a:rPr lang="en-US" dirty="0"/>
              <a:t>”, “</a:t>
            </a:r>
            <a:r>
              <a:rPr lang="en-US" u="sng" dirty="0"/>
              <a:t>Grant permissions</a:t>
            </a:r>
            <a:r>
              <a:rPr lang="en-US" dirty="0"/>
              <a:t>”, “</a:t>
            </a:r>
            <a:r>
              <a:rPr lang="en-US" u="sng" dirty="0"/>
              <a:t>Edit User Permissions</a:t>
            </a:r>
            <a:r>
              <a:rPr lang="en-US" dirty="0"/>
              <a:t>”, &amp; “</a:t>
            </a:r>
            <a:r>
              <a:rPr lang="en-US" u="sng" dirty="0"/>
              <a:t>Remove User Permissions</a:t>
            </a:r>
            <a:r>
              <a:rPr lang="en-US" dirty="0"/>
              <a:t>”</a:t>
            </a:r>
          </a:p>
          <a:p>
            <a:pPr marL="0" indent="0">
              <a:buNone/>
            </a:pPr>
            <a:r>
              <a:rPr lang="en-US" b="1" i="1" dirty="0"/>
              <a:t>You can reverse this setting and resume inheriting permissions from parent at any time</a:t>
            </a:r>
          </a:p>
          <a:p>
            <a:pPr marL="0" indent="0">
              <a:buNone/>
            </a:pPr>
            <a:r>
              <a:rPr lang="en-US" b="1" dirty="0">
                <a:solidFill>
                  <a:srgbClr val="C00000"/>
                </a:solidFill>
              </a:rPr>
              <a:t>IMPORTANT:  </a:t>
            </a:r>
            <a:r>
              <a:rPr lang="en-US" dirty="0">
                <a:solidFill>
                  <a:srgbClr val="C00000"/>
                </a:solidFill>
              </a:rPr>
              <a:t>If you choose to resume permissions inheritance, you lose any unique permission settings on the content</a:t>
            </a:r>
          </a:p>
        </p:txBody>
      </p:sp>
    </p:spTree>
    <p:extLst>
      <p:ext uri="{BB962C8B-B14F-4D97-AF65-F5344CB8AC3E}">
        <p14:creationId xmlns:p14="http://schemas.microsoft.com/office/powerpoint/2010/main" val="2556873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Fine-grained Permissions</a:t>
            </a:r>
          </a:p>
        </p:txBody>
      </p:sp>
    </p:spTree>
    <p:extLst>
      <p:ext uri="{BB962C8B-B14F-4D97-AF65-F5344CB8AC3E}">
        <p14:creationId xmlns:p14="http://schemas.microsoft.com/office/powerpoint/2010/main" val="1669454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Site Security Overview</a:t>
            </a:r>
          </a:p>
          <a:p>
            <a:pPr>
              <a:buFont typeface="Wingdings" panose="05000000000000000000" pitchFamily="2" charset="2"/>
              <a:buChar char="ü"/>
            </a:pPr>
            <a:r>
              <a:rPr lang="en-US" dirty="0"/>
              <a:t>Permission Levels</a:t>
            </a:r>
          </a:p>
          <a:p>
            <a:pPr>
              <a:buFont typeface="Wingdings" panose="05000000000000000000" pitchFamily="2" charset="2"/>
              <a:buChar char="ü"/>
            </a:pPr>
            <a:r>
              <a:rPr lang="en-US" dirty="0"/>
              <a:t>SharePoint Groups</a:t>
            </a:r>
          </a:p>
          <a:p>
            <a:pPr>
              <a:buFont typeface="Wingdings" panose="05000000000000000000" pitchFamily="2" charset="2"/>
              <a:buChar char="ü"/>
            </a:pPr>
            <a:r>
              <a:rPr lang="en-US" dirty="0"/>
              <a:t>Configuring Fine-grained Permissions</a:t>
            </a:r>
          </a:p>
          <a:p>
            <a:pPr>
              <a:buFont typeface="Wingdings" panose="05000000000000000000" pitchFamily="2" charset="2"/>
              <a:buChar char="Ø"/>
            </a:pPr>
            <a:r>
              <a:rPr lang="en-US" dirty="0"/>
              <a:t>Security Best Practices</a:t>
            </a:r>
          </a:p>
        </p:txBody>
      </p:sp>
    </p:spTree>
    <p:extLst>
      <p:ext uri="{BB962C8B-B14F-4D97-AF65-F5344CB8AC3E}">
        <p14:creationId xmlns:p14="http://schemas.microsoft.com/office/powerpoint/2010/main" val="997221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Best </a:t>
            </a:r>
            <a:r>
              <a:rPr lang="en-US" dirty="0"/>
              <a:t>Practices</a:t>
            </a:r>
          </a:p>
        </p:txBody>
      </p:sp>
      <p:sp>
        <p:nvSpPr>
          <p:cNvPr id="3" name="Content Placeholder 2"/>
          <p:cNvSpPr>
            <a:spLocks noGrp="1"/>
          </p:cNvSpPr>
          <p:nvPr>
            <p:ph idx="1"/>
          </p:nvPr>
        </p:nvSpPr>
        <p:spPr/>
        <p:txBody>
          <a:bodyPr/>
          <a:lstStyle/>
          <a:p>
            <a:r>
              <a:rPr lang="en-US" b="1"/>
              <a:t>Things you want to avoid…</a:t>
            </a:r>
          </a:p>
          <a:p>
            <a:pPr lvl="1"/>
            <a:r>
              <a:rPr lang="en-US"/>
              <a:t>Configuring unique permissions for too many objects</a:t>
            </a:r>
          </a:p>
          <a:p>
            <a:pPr lvl="1"/>
            <a:r>
              <a:rPr lang="en-US"/>
              <a:t>Configuring permissions in terms of external users and groups</a:t>
            </a:r>
          </a:p>
          <a:p>
            <a:r>
              <a:rPr lang="en-US" b="1"/>
              <a:t>Best Practices in Site Security Configuration</a:t>
            </a:r>
          </a:p>
          <a:p>
            <a:pPr lvl="1"/>
            <a:r>
              <a:rPr lang="en-US"/>
              <a:t>Create custom permission levels when necessary</a:t>
            </a:r>
          </a:p>
          <a:p>
            <a:pPr lvl="1"/>
            <a:r>
              <a:rPr lang="en-US"/>
              <a:t>Create a SharePoint Group for each level of access required</a:t>
            </a:r>
          </a:p>
          <a:p>
            <a:pPr lvl="1"/>
            <a:r>
              <a:rPr lang="en-US"/>
              <a:t>Configure permission as often as possible with SharePoint Groups</a:t>
            </a:r>
          </a:p>
          <a:p>
            <a:pPr lvl="1"/>
            <a:r>
              <a:rPr lang="en-US"/>
              <a:t>Break permission inheritance as infrequently as possible</a:t>
            </a:r>
            <a:endParaRPr lang="en-US" dirty="0"/>
          </a:p>
        </p:txBody>
      </p:sp>
    </p:spTree>
    <p:extLst>
      <p:ext uri="{BB962C8B-B14F-4D97-AF65-F5344CB8AC3E}">
        <p14:creationId xmlns:p14="http://schemas.microsoft.com/office/powerpoint/2010/main" val="2556662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Site Security Overview</a:t>
            </a:r>
          </a:p>
          <a:p>
            <a:pPr>
              <a:buFont typeface="Wingdings" panose="05000000000000000000" pitchFamily="2" charset="2"/>
              <a:buChar char="ü"/>
            </a:pPr>
            <a:r>
              <a:rPr lang="en-US" dirty="0"/>
              <a:t>Permission Levels</a:t>
            </a:r>
          </a:p>
          <a:p>
            <a:pPr>
              <a:buFont typeface="Wingdings" panose="05000000000000000000" pitchFamily="2" charset="2"/>
              <a:buChar char="ü"/>
            </a:pPr>
            <a:r>
              <a:rPr lang="en-US" dirty="0"/>
              <a:t>SharePoint Groups</a:t>
            </a:r>
          </a:p>
          <a:p>
            <a:pPr>
              <a:buFont typeface="Wingdings" panose="05000000000000000000" pitchFamily="2" charset="2"/>
              <a:buChar char="ü"/>
            </a:pPr>
            <a:r>
              <a:rPr lang="en-US" dirty="0"/>
              <a:t>Configuring Fine-grained Permissions</a:t>
            </a:r>
          </a:p>
          <a:p>
            <a:pPr>
              <a:buFont typeface="Wingdings" panose="05000000000000000000" pitchFamily="2" charset="2"/>
              <a:buChar char="ü"/>
            </a:pPr>
            <a:r>
              <a:rPr lang="en-US" dirty="0"/>
              <a:t>Security Best Practices</a:t>
            </a:r>
          </a:p>
        </p:txBody>
      </p:sp>
    </p:spTree>
    <p:extLst>
      <p:ext uri="{BB962C8B-B14F-4D97-AF65-F5344CB8AC3E}">
        <p14:creationId xmlns:p14="http://schemas.microsoft.com/office/powerpoint/2010/main" val="338283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Authenticated Users</a:t>
            </a:r>
          </a:p>
        </p:txBody>
      </p:sp>
      <p:sp>
        <p:nvSpPr>
          <p:cNvPr id="3" name="Content Placeholder 2"/>
          <p:cNvSpPr>
            <a:spLocks noGrp="1"/>
          </p:cNvSpPr>
          <p:nvPr>
            <p:ph idx="1"/>
          </p:nvPr>
        </p:nvSpPr>
        <p:spPr/>
        <p:txBody>
          <a:bodyPr/>
          <a:lstStyle/>
          <a:p>
            <a:r>
              <a:rPr lang="en-US" b="1" dirty="0"/>
              <a:t>What you can share:</a:t>
            </a:r>
          </a:p>
          <a:p>
            <a:pPr lvl="1"/>
            <a:r>
              <a:rPr lang="en-US" dirty="0"/>
              <a:t>A complete site</a:t>
            </a:r>
          </a:p>
          <a:p>
            <a:pPr lvl="1"/>
            <a:r>
              <a:rPr lang="en-US" dirty="0"/>
              <a:t>Lists and Libraries</a:t>
            </a:r>
          </a:p>
          <a:p>
            <a:pPr lvl="1"/>
            <a:r>
              <a:rPr lang="en-US" dirty="0"/>
              <a:t>Documents</a:t>
            </a:r>
          </a:p>
          <a:p>
            <a:r>
              <a:rPr lang="en-US" b="1" dirty="0"/>
              <a:t>Who can share:</a:t>
            </a:r>
          </a:p>
          <a:p>
            <a:pPr lvl="1"/>
            <a:r>
              <a:rPr lang="en-US" dirty="0"/>
              <a:t>Site owners and others with full control permissions can share site</a:t>
            </a:r>
          </a:p>
          <a:p>
            <a:pPr lvl="1"/>
            <a:r>
              <a:rPr lang="en-US" dirty="0"/>
              <a:t>All members as contributors can share lists, libraries and documents</a:t>
            </a:r>
          </a:p>
          <a:p>
            <a:r>
              <a:rPr lang="en-US" b="1" dirty="0"/>
              <a:t>What kind of sharing is allowed:</a:t>
            </a:r>
          </a:p>
          <a:p>
            <a:pPr lvl="1"/>
            <a:r>
              <a:rPr lang="en-US" dirty="0"/>
              <a:t>Exactly the same you have with your internal users</a:t>
            </a:r>
          </a:p>
        </p:txBody>
      </p:sp>
      <p:pic>
        <p:nvPicPr>
          <p:cNvPr id="2056" name="Picture 8" descr="http://www.emailhelp.co.za/photo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95400"/>
            <a:ext cx="2057400" cy="220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06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Guests</a:t>
            </a:r>
          </a:p>
        </p:txBody>
      </p:sp>
      <p:sp>
        <p:nvSpPr>
          <p:cNvPr id="3" name="Content Placeholder 2"/>
          <p:cNvSpPr>
            <a:spLocks noGrp="1"/>
          </p:cNvSpPr>
          <p:nvPr>
            <p:ph idx="1"/>
          </p:nvPr>
        </p:nvSpPr>
        <p:spPr/>
        <p:txBody>
          <a:bodyPr/>
          <a:lstStyle/>
          <a:p>
            <a:r>
              <a:rPr lang="en-US" b="1" dirty="0"/>
              <a:t>What you can share:</a:t>
            </a:r>
          </a:p>
          <a:p>
            <a:pPr lvl="1"/>
            <a:r>
              <a:rPr lang="en-US" dirty="0"/>
              <a:t>Only Documents</a:t>
            </a:r>
          </a:p>
          <a:p>
            <a:endParaRPr lang="en-US" b="1" dirty="0"/>
          </a:p>
          <a:p>
            <a:r>
              <a:rPr lang="en-US" b="1" dirty="0"/>
              <a:t>Who can share:</a:t>
            </a:r>
          </a:p>
          <a:p>
            <a:pPr lvl="1"/>
            <a:r>
              <a:rPr lang="en-US" dirty="0"/>
              <a:t>All site users can share a document and generate a view or edit link for external sharing</a:t>
            </a:r>
          </a:p>
          <a:p>
            <a:r>
              <a:rPr lang="en-US" b="1" dirty="0"/>
              <a:t>What kind of sharing is allowed:</a:t>
            </a:r>
          </a:p>
          <a:p>
            <a:pPr lvl="1"/>
            <a:r>
              <a:rPr lang="en-US" dirty="0"/>
              <a:t>View only link</a:t>
            </a:r>
          </a:p>
          <a:p>
            <a:pPr lvl="1"/>
            <a:r>
              <a:rPr lang="en-US" dirty="0"/>
              <a:t>Edit link</a:t>
            </a:r>
          </a:p>
        </p:txBody>
      </p:sp>
      <p:pic>
        <p:nvPicPr>
          <p:cNvPr id="3076" name="Picture 4" descr="http://findicons.com/files/icons/977/rrze/720/unkn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066800"/>
            <a:ext cx="2362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95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Sharing</a:t>
            </a:r>
            <a:endParaRPr lang="en-US" dirty="0"/>
          </a:p>
        </p:txBody>
      </p:sp>
      <p:sp>
        <p:nvSpPr>
          <p:cNvPr id="6" name="Content Placeholder 5"/>
          <p:cNvSpPr>
            <a:spLocks noGrp="1"/>
          </p:cNvSpPr>
          <p:nvPr>
            <p:ph idx="1"/>
          </p:nvPr>
        </p:nvSpPr>
        <p:spPr>
          <a:xfrm>
            <a:off x="381000" y="1447800"/>
            <a:ext cx="4648200" cy="5181600"/>
          </a:xfrm>
        </p:spPr>
        <p:txBody>
          <a:bodyPr/>
          <a:lstStyle/>
          <a:p>
            <a:r>
              <a:rPr lang="en-US" b="1" dirty="0"/>
              <a:t>External Users</a:t>
            </a:r>
          </a:p>
          <a:p>
            <a:pPr lvl="1"/>
            <a:r>
              <a:rPr lang="en-US" dirty="0"/>
              <a:t>Disabled by default</a:t>
            </a:r>
          </a:p>
          <a:p>
            <a:pPr lvl="1"/>
            <a:r>
              <a:rPr lang="en-US" dirty="0"/>
              <a:t>Can be enabled on each site collection</a:t>
            </a:r>
          </a:p>
          <a:p>
            <a:pPr lvl="1"/>
            <a:r>
              <a:rPr lang="en-US" dirty="0"/>
              <a:t>Setting available to O365 admin at the tenant level</a:t>
            </a:r>
          </a:p>
        </p:txBody>
      </p:sp>
      <p:pic>
        <p:nvPicPr>
          <p:cNvPr id="4" name="Picture 3"/>
          <p:cNvPicPr>
            <a:picLocks noChangeAspect="1"/>
          </p:cNvPicPr>
          <p:nvPr/>
        </p:nvPicPr>
        <p:blipFill>
          <a:blip r:embed="rId3"/>
          <a:stretch>
            <a:fillRect/>
          </a:stretch>
        </p:blipFill>
        <p:spPr>
          <a:xfrm>
            <a:off x="4953000" y="1371600"/>
            <a:ext cx="3886200" cy="4905940"/>
          </a:xfrm>
          <a:prstGeom prst="rect">
            <a:avLst/>
          </a:prstGeom>
        </p:spPr>
      </p:pic>
    </p:spTree>
    <p:extLst>
      <p:ext uri="{BB962C8B-B14F-4D97-AF65-F5344CB8AC3E}">
        <p14:creationId xmlns:p14="http://schemas.microsoft.com/office/powerpoint/2010/main" val="151529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Site Collection Administrator</a:t>
            </a:r>
            <a:endParaRPr lang="en-US" dirty="0"/>
          </a:p>
        </p:txBody>
      </p:sp>
      <p:sp>
        <p:nvSpPr>
          <p:cNvPr id="12" name="Content Placeholder 11"/>
          <p:cNvSpPr>
            <a:spLocks noGrp="1"/>
          </p:cNvSpPr>
          <p:nvPr>
            <p:ph idx="1"/>
          </p:nvPr>
        </p:nvSpPr>
        <p:spPr/>
        <p:txBody>
          <a:bodyPr/>
          <a:lstStyle/>
          <a:p>
            <a:r>
              <a:rPr lang="en-US" b="1" dirty="0"/>
              <a:t>Granted full administrative permissions</a:t>
            </a:r>
          </a:p>
          <a:p>
            <a:pPr lvl="1"/>
            <a:r>
              <a:rPr lang="en-US" dirty="0"/>
              <a:t>Acts as super user within site collection</a:t>
            </a:r>
          </a:p>
        </p:txBody>
      </p:sp>
      <p:grpSp>
        <p:nvGrpSpPr>
          <p:cNvPr id="7" name="Group 6"/>
          <p:cNvGrpSpPr/>
          <p:nvPr/>
        </p:nvGrpSpPr>
        <p:grpSpPr>
          <a:xfrm>
            <a:off x="735419" y="2590800"/>
            <a:ext cx="7951381" cy="3377353"/>
            <a:chOff x="125819" y="2955963"/>
            <a:chExt cx="8790572" cy="3733800"/>
          </a:xfrm>
        </p:grpSpPr>
        <p:grpSp>
          <p:nvGrpSpPr>
            <p:cNvPr id="6" name="Group 5"/>
            <p:cNvGrpSpPr/>
            <p:nvPr/>
          </p:nvGrpSpPr>
          <p:grpSpPr>
            <a:xfrm>
              <a:off x="125819" y="2955963"/>
              <a:ext cx="3352800" cy="3733800"/>
              <a:chOff x="381000" y="1295400"/>
              <a:chExt cx="5334000" cy="5334000"/>
            </a:xfrm>
          </p:grpSpPr>
          <p:pic>
            <p:nvPicPr>
              <p:cNvPr id="3" name="Picture 2"/>
              <p:cNvPicPr>
                <a:picLocks noChangeAspect="1"/>
              </p:cNvPicPr>
              <p:nvPr/>
            </p:nvPicPr>
            <p:blipFill>
              <a:blip r:embed="rId2"/>
              <a:stretch>
                <a:fillRect/>
              </a:stretch>
            </p:blipFill>
            <p:spPr>
              <a:xfrm>
                <a:off x="483393" y="1326080"/>
                <a:ext cx="5129213" cy="2676525"/>
              </a:xfrm>
              <a:prstGeom prst="rect">
                <a:avLst/>
              </a:prstGeom>
            </p:spPr>
          </p:pic>
          <p:sp>
            <p:nvSpPr>
              <p:cNvPr id="4" name="Rectangle 3"/>
              <p:cNvSpPr/>
              <p:nvPr/>
            </p:nvSpPr>
            <p:spPr>
              <a:xfrm>
                <a:off x="381000" y="1295400"/>
                <a:ext cx="5334000" cy="5334000"/>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49723" y="3953540"/>
                <a:ext cx="4110038" cy="2519363"/>
              </a:xfrm>
              <a:prstGeom prst="rect">
                <a:avLst/>
              </a:prstGeom>
            </p:spPr>
          </p:pic>
        </p:grpSp>
        <p:cxnSp>
          <p:nvCxnSpPr>
            <p:cNvPr id="8" name="Straight Arrow Connector 7"/>
            <p:cNvCxnSpPr/>
            <p:nvPr/>
          </p:nvCxnSpPr>
          <p:spPr>
            <a:xfrm flipV="1">
              <a:off x="2605165" y="5656084"/>
              <a:ext cx="319878"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8349" y="5897204"/>
              <a:ext cx="2422451" cy="784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9256" y="4093815"/>
              <a:ext cx="5937135" cy="1501883"/>
            </a:xfrm>
            <a:prstGeom prst="rect">
              <a:avLst/>
            </a:prstGeom>
            <a:ln w="12700">
              <a:solidFill>
                <a:schemeClr val="tx1"/>
              </a:solidFill>
            </a:ln>
          </p:spPr>
        </p:pic>
      </p:grpSp>
    </p:spTree>
    <p:extLst>
      <p:ext uri="{BB962C8B-B14F-4D97-AF65-F5344CB8AC3E}">
        <p14:creationId xmlns:p14="http://schemas.microsoft.com/office/powerpoint/2010/main" val="242638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Site</a:t>
            </a:r>
          </a:p>
        </p:txBody>
      </p:sp>
      <p:sp>
        <p:nvSpPr>
          <p:cNvPr id="9" name="Oval 8"/>
          <p:cNvSpPr/>
          <p:nvPr/>
        </p:nvSpPr>
        <p:spPr>
          <a:xfrm>
            <a:off x="341868" y="1066800"/>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10" name="TextBox 9"/>
          <p:cNvSpPr txBox="1"/>
          <p:nvPr/>
        </p:nvSpPr>
        <p:spPr>
          <a:xfrm>
            <a:off x="660530" y="1066800"/>
            <a:ext cx="1960793" cy="338554"/>
          </a:xfrm>
          <a:prstGeom prst="rect">
            <a:avLst/>
          </a:prstGeom>
          <a:noFill/>
        </p:spPr>
        <p:txBody>
          <a:bodyPr wrap="none" rtlCol="0">
            <a:spAutoFit/>
          </a:bodyPr>
          <a:lstStyle/>
          <a:p>
            <a:r>
              <a:rPr lang="en-US" sz="1600" dirty="0"/>
              <a:t>Click the </a:t>
            </a:r>
            <a:r>
              <a:rPr lang="en-US" sz="1600" b="1" dirty="0"/>
              <a:t>Share</a:t>
            </a:r>
            <a:r>
              <a:rPr lang="en-US" sz="1600" dirty="0"/>
              <a:t> link</a:t>
            </a:r>
          </a:p>
        </p:txBody>
      </p:sp>
      <p:sp>
        <p:nvSpPr>
          <p:cNvPr id="11" name="Oval 10"/>
          <p:cNvSpPr/>
          <p:nvPr/>
        </p:nvSpPr>
        <p:spPr>
          <a:xfrm>
            <a:off x="950624" y="2686333"/>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12" name="TextBox 11"/>
          <p:cNvSpPr txBox="1"/>
          <p:nvPr/>
        </p:nvSpPr>
        <p:spPr>
          <a:xfrm>
            <a:off x="1241656" y="2562110"/>
            <a:ext cx="3159839" cy="584775"/>
          </a:xfrm>
          <a:prstGeom prst="rect">
            <a:avLst/>
          </a:prstGeom>
          <a:noFill/>
        </p:spPr>
        <p:txBody>
          <a:bodyPr wrap="none" rtlCol="0">
            <a:spAutoFit/>
          </a:bodyPr>
          <a:lstStyle/>
          <a:p>
            <a:r>
              <a:rPr lang="en-US" sz="1600" dirty="0"/>
              <a:t>Configure user access to site </a:t>
            </a:r>
          </a:p>
          <a:p>
            <a:r>
              <a:rPr lang="en-US" sz="1600" dirty="0"/>
              <a:t>using Permission Level or Group</a:t>
            </a:r>
          </a:p>
        </p:txBody>
      </p:sp>
      <p:sp>
        <p:nvSpPr>
          <p:cNvPr id="13" name="Oval 12"/>
          <p:cNvSpPr/>
          <p:nvPr/>
        </p:nvSpPr>
        <p:spPr>
          <a:xfrm>
            <a:off x="341868" y="4787375"/>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14" name="TextBox 13"/>
          <p:cNvSpPr txBox="1"/>
          <p:nvPr/>
        </p:nvSpPr>
        <p:spPr>
          <a:xfrm>
            <a:off x="660530" y="4755109"/>
            <a:ext cx="2512226" cy="338554"/>
          </a:xfrm>
          <a:prstGeom prst="rect">
            <a:avLst/>
          </a:prstGeom>
          <a:noFill/>
        </p:spPr>
        <p:txBody>
          <a:bodyPr wrap="none" rtlCol="0">
            <a:spAutoFit/>
          </a:bodyPr>
          <a:lstStyle/>
          <a:p>
            <a:r>
              <a:rPr lang="en-US" sz="1600" dirty="0"/>
              <a:t>Confirm the site is shared</a:t>
            </a:r>
          </a:p>
        </p:txBody>
      </p:sp>
      <p:grpSp>
        <p:nvGrpSpPr>
          <p:cNvPr id="28" name="Group 27"/>
          <p:cNvGrpSpPr/>
          <p:nvPr/>
        </p:nvGrpSpPr>
        <p:grpSpPr>
          <a:xfrm>
            <a:off x="684768" y="1430679"/>
            <a:ext cx="2846452" cy="821568"/>
            <a:chOff x="2635185" y="1131816"/>
            <a:chExt cx="2846452" cy="821568"/>
          </a:xfrm>
        </p:grpSpPr>
        <p:pic>
          <p:nvPicPr>
            <p:cNvPr id="17" name="Picture 16"/>
            <p:cNvPicPr>
              <a:picLocks noChangeAspect="1"/>
            </p:cNvPicPr>
            <p:nvPr/>
          </p:nvPicPr>
          <p:blipFill rotWithShape="1">
            <a:blip r:embed="rId3"/>
            <a:srcRect b="33128"/>
            <a:stretch/>
          </p:blipFill>
          <p:spPr>
            <a:xfrm>
              <a:off x="2700685" y="1131816"/>
              <a:ext cx="2780952" cy="821568"/>
            </a:xfrm>
            <a:prstGeom prst="rect">
              <a:avLst/>
            </a:prstGeom>
            <a:ln>
              <a:solidFill>
                <a:schemeClr val="tx1"/>
              </a:solidFill>
            </a:ln>
          </p:spPr>
        </p:pic>
        <p:sp>
          <p:nvSpPr>
            <p:cNvPr id="7" name="Rounded Rectangle 6"/>
            <p:cNvSpPr/>
            <p:nvPr/>
          </p:nvSpPr>
          <p:spPr>
            <a:xfrm>
              <a:off x="3192073" y="1667008"/>
              <a:ext cx="586111" cy="23869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Arrow 2"/>
            <p:cNvSpPr/>
            <p:nvPr/>
          </p:nvSpPr>
          <p:spPr>
            <a:xfrm>
              <a:off x="2635185" y="1667007"/>
              <a:ext cx="477397"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p:nvPicPr>
        <p:blipFill>
          <a:blip r:embed="rId4"/>
          <a:stretch>
            <a:fillRect/>
          </a:stretch>
        </p:blipFill>
        <p:spPr>
          <a:xfrm>
            <a:off x="4572000" y="2333366"/>
            <a:ext cx="4404933" cy="3201702"/>
          </a:xfrm>
          <a:prstGeom prst="rect">
            <a:avLst/>
          </a:prstGeom>
        </p:spPr>
      </p:pic>
      <p:pic>
        <p:nvPicPr>
          <p:cNvPr id="21" name="Picture 20"/>
          <p:cNvPicPr>
            <a:picLocks noChangeAspect="1"/>
          </p:cNvPicPr>
          <p:nvPr/>
        </p:nvPicPr>
        <p:blipFill>
          <a:blip r:embed="rId5"/>
          <a:stretch>
            <a:fillRect/>
          </a:stretch>
        </p:blipFill>
        <p:spPr>
          <a:xfrm>
            <a:off x="1086335" y="3777342"/>
            <a:ext cx="4200000" cy="600000"/>
          </a:xfrm>
          <a:prstGeom prst="rect">
            <a:avLst/>
          </a:prstGeom>
        </p:spPr>
      </p:pic>
      <p:sp>
        <p:nvSpPr>
          <p:cNvPr id="22" name="Right Arrow 21"/>
          <p:cNvSpPr/>
          <p:nvPr/>
        </p:nvSpPr>
        <p:spPr>
          <a:xfrm rot="2785047">
            <a:off x="3909525" y="3976762"/>
            <a:ext cx="2100790"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752938" y="5221039"/>
            <a:ext cx="3704762" cy="1280151"/>
            <a:chOff x="1555166" y="3339390"/>
            <a:chExt cx="3704762" cy="1280151"/>
          </a:xfrm>
        </p:grpSpPr>
        <p:pic>
          <p:nvPicPr>
            <p:cNvPr id="26" name="Picture 25"/>
            <p:cNvPicPr>
              <a:picLocks noChangeAspect="1"/>
            </p:cNvPicPr>
            <p:nvPr/>
          </p:nvPicPr>
          <p:blipFill rotWithShape="1">
            <a:blip r:embed="rId6"/>
            <a:srcRect b="24059"/>
            <a:stretch/>
          </p:blipFill>
          <p:spPr>
            <a:xfrm>
              <a:off x="1555166" y="3339390"/>
              <a:ext cx="3704762" cy="1280151"/>
            </a:xfrm>
            <a:prstGeom prst="rect">
              <a:avLst/>
            </a:prstGeom>
            <a:ln>
              <a:solidFill>
                <a:schemeClr val="tx1"/>
              </a:solidFill>
            </a:ln>
          </p:spPr>
        </p:pic>
        <p:pic>
          <p:nvPicPr>
            <p:cNvPr id="25" name="Picture 24"/>
            <p:cNvPicPr>
              <a:picLocks noChangeAspect="1"/>
            </p:cNvPicPr>
            <p:nvPr/>
          </p:nvPicPr>
          <p:blipFill>
            <a:blip r:embed="rId7"/>
            <a:stretch>
              <a:fillRect/>
            </a:stretch>
          </p:blipFill>
          <p:spPr>
            <a:xfrm>
              <a:off x="2150511" y="3969847"/>
              <a:ext cx="2971429" cy="638095"/>
            </a:xfrm>
            <a:prstGeom prst="rect">
              <a:avLst/>
            </a:prstGeom>
            <a:ln>
              <a:solidFill>
                <a:schemeClr val="tx1"/>
              </a:solidFill>
            </a:ln>
          </p:spPr>
        </p:pic>
      </p:grpSp>
      <p:sp>
        <p:nvSpPr>
          <p:cNvPr id="29" name="Oval 28"/>
          <p:cNvSpPr/>
          <p:nvPr/>
        </p:nvSpPr>
        <p:spPr>
          <a:xfrm>
            <a:off x="4860530" y="1787203"/>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30" name="TextBox 29"/>
          <p:cNvSpPr txBox="1"/>
          <p:nvPr/>
        </p:nvSpPr>
        <p:spPr>
          <a:xfrm>
            <a:off x="5121728" y="1765715"/>
            <a:ext cx="3688702" cy="338554"/>
          </a:xfrm>
          <a:prstGeom prst="rect">
            <a:avLst/>
          </a:prstGeom>
          <a:noFill/>
        </p:spPr>
        <p:txBody>
          <a:bodyPr wrap="none" rtlCol="0">
            <a:spAutoFit/>
          </a:bodyPr>
          <a:lstStyle/>
          <a:p>
            <a:r>
              <a:rPr lang="en-US" sz="1600" dirty="0"/>
              <a:t>Type users you want to add in text box</a:t>
            </a:r>
          </a:p>
        </p:txBody>
      </p:sp>
      <p:sp>
        <p:nvSpPr>
          <p:cNvPr id="31" name="Right Arrow 30"/>
          <p:cNvSpPr/>
          <p:nvPr/>
        </p:nvSpPr>
        <p:spPr>
          <a:xfrm rot="5400000">
            <a:off x="5916042" y="2460728"/>
            <a:ext cx="751014"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1512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dcmityp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6973</TotalTime>
  <Words>1983</Words>
  <Application>Microsoft Office PowerPoint</Application>
  <PresentationFormat>On-screen Show (4:3)</PresentationFormat>
  <Paragraphs>503</Paragraphs>
  <Slides>45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Lucida Console</vt:lpstr>
      <vt:lpstr>Wingdings</vt:lpstr>
      <vt:lpstr>CPT_Wave15</vt:lpstr>
      <vt:lpstr>User Management and Permissions</vt:lpstr>
      <vt:lpstr>Agenda</vt:lpstr>
      <vt:lpstr>SharePoint Security Overview</vt:lpstr>
      <vt:lpstr>O365 External User Types</vt:lpstr>
      <vt:lpstr>Authenticated Users</vt:lpstr>
      <vt:lpstr>Anonymous Guests</vt:lpstr>
      <vt:lpstr>External Sharing</vt:lpstr>
      <vt:lpstr>Site Collection Administrator</vt:lpstr>
      <vt:lpstr>Sharing a Site</vt:lpstr>
      <vt:lpstr>Sharing Site with External Users</vt:lpstr>
      <vt:lpstr>Sharing Site with External Users</vt:lpstr>
      <vt:lpstr>Sharing Site with External Users</vt:lpstr>
      <vt:lpstr>Sharing a Site with Other Users</vt:lpstr>
      <vt:lpstr>Agenda</vt:lpstr>
      <vt:lpstr>Understanding Permission Levels</vt:lpstr>
      <vt:lpstr>Permission Levels</vt:lpstr>
      <vt:lpstr>Permission Levels</vt:lpstr>
      <vt:lpstr>Site Permissions (default settings)</vt:lpstr>
      <vt:lpstr>List Permissions and Personal Permissions</vt:lpstr>
      <vt:lpstr>The "Limited Access" Permission Level</vt:lpstr>
      <vt:lpstr>Creating Custom Permission Level</vt:lpstr>
      <vt:lpstr>Custom Permission Level</vt:lpstr>
      <vt:lpstr>Creating a Custom Permission Level</vt:lpstr>
      <vt:lpstr>Agenda</vt:lpstr>
      <vt:lpstr>SharePoint Groups</vt:lpstr>
      <vt:lpstr>Benefits of Using SharePoint Groups</vt:lpstr>
      <vt:lpstr>Default SharePoint Groups</vt:lpstr>
      <vt:lpstr>Creating a SharePoint Group (Part 1)</vt:lpstr>
      <vt:lpstr>Creating a SharePoint Group (Part 2)</vt:lpstr>
      <vt:lpstr>Adding Members to Custom Group</vt:lpstr>
      <vt:lpstr>Managing Permissions using SharePoint Groups</vt:lpstr>
      <vt:lpstr>Agenda</vt:lpstr>
      <vt:lpstr>Securable Objects</vt:lpstr>
      <vt:lpstr>Securable Objects Permissions List</vt:lpstr>
      <vt:lpstr>Top-level Site Permissions</vt:lpstr>
      <vt:lpstr>Creating Unique Permissions</vt:lpstr>
      <vt:lpstr>Permission Inheritance</vt:lpstr>
      <vt:lpstr>Permission Inheritance</vt:lpstr>
      <vt:lpstr>Detecting Unique Permissions</vt:lpstr>
      <vt:lpstr>Breaking Inheritance</vt:lpstr>
      <vt:lpstr>Breaking Inheritance</vt:lpstr>
      <vt:lpstr>Configuring Fine-grained Permissions</vt:lpstr>
      <vt:lpstr>Agenda</vt:lpstr>
      <vt:lpstr>Security Best Practices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Management and Permissions</dc:title>
  <dc:creator>Ted Pattison</dc:creator>
  <cp:lastModifiedBy>Christina Wheeler</cp:lastModifiedBy>
  <cp:revision>305</cp:revision>
  <dcterms:created xsi:type="dcterms:W3CDTF">2012-04-13T19:17:02Z</dcterms:created>
  <dcterms:modified xsi:type="dcterms:W3CDTF">2016-05-21T01:25:48Z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