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78" r:id="rId7"/>
    <p:sldId id="340" r:id="rId8"/>
    <p:sldId id="336" r:id="rId9"/>
    <p:sldId id="360" r:id="rId10"/>
    <p:sldId id="358" r:id="rId11"/>
    <p:sldId id="366" r:id="rId12"/>
    <p:sldId id="367" r:id="rId13"/>
    <p:sldId id="368" r:id="rId14"/>
    <p:sldId id="369" r:id="rId15"/>
    <p:sldId id="370" r:id="rId16"/>
    <p:sldId id="361" r:id="rId17"/>
    <p:sldId id="357" r:id="rId18"/>
    <p:sldId id="355" r:id="rId19"/>
    <p:sldId id="356" r:id="rId20"/>
    <p:sldId id="351" r:id="rId21"/>
    <p:sldId id="337" r:id="rId22"/>
    <p:sldId id="363" r:id="rId23"/>
    <p:sldId id="362" r:id="rId24"/>
    <p:sldId id="352" r:id="rId25"/>
    <p:sldId id="338" r:id="rId26"/>
    <p:sldId id="345" r:id="rId27"/>
    <p:sldId id="364" r:id="rId28"/>
    <p:sldId id="353" r:id="rId29"/>
    <p:sldId id="339" r:id="rId30"/>
    <p:sldId id="344" r:id="rId31"/>
    <p:sldId id="346" r:id="rId32"/>
    <p:sldId id="348" r:id="rId33"/>
    <p:sldId id="349" r:id="rId34"/>
    <p:sldId id="365" r:id="rId35"/>
    <p:sldId id="350" r:id="rId36"/>
    <p:sldId id="354" r:id="rId37"/>
    <p:sldId id="323"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8103" autoAdjust="0"/>
  </p:normalViewPr>
  <p:slideViewPr>
    <p:cSldViewPr>
      <p:cViewPr>
        <p:scale>
          <a:sx n="120" d="100"/>
          <a:sy n="120" d="100"/>
        </p:scale>
        <p:origin x="684" y="17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02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O365 and SharePoint </a:t>
            </a:r>
            <a:r>
              <a:rPr lang="en-US" sz="1200" b="0" i="0" kern="1200" dirty="0">
                <a:solidFill>
                  <a:schemeClr val="tx1"/>
                </a:solidFill>
                <a:effectLst/>
                <a:latin typeface="+mn-lt"/>
                <a:ea typeface="+mn-ea"/>
                <a:cs typeface="+mn-cs"/>
              </a:rPr>
              <a:t>Online provides social networking features and personal sites so that users have a place for social collaboration. The module shows students how to get around within their personal site in a SharePoint 203 environment. In this module, you will learn how to work with the basic social features in SharePoint Online that includes working with your user profile, blogs, newsfeeds, and OneDrive for Business.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6559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F2F2F"/>
                </a:solidFill>
                <a:effectLst/>
                <a:latin typeface="Segoe UI" panose="020B0502040204020203" pitchFamily="34" charset="0"/>
              </a:rPr>
              <a:t>Delve helps you discover the information that's likely to be most interesting to you across Office 365. Find information about people</a:t>
            </a:r>
            <a:r>
              <a:rPr lang="en-US" b="0" i="0" baseline="0" dirty="0">
                <a:solidFill>
                  <a:srgbClr val="2F2F2F"/>
                </a:solidFill>
                <a:effectLst/>
                <a:latin typeface="Segoe UI" panose="020B0502040204020203" pitchFamily="34" charset="0"/>
              </a:rPr>
              <a:t> </a:t>
            </a:r>
            <a:r>
              <a:rPr lang="en-US" b="0" i="0" dirty="0">
                <a:solidFill>
                  <a:srgbClr val="2F2F2F"/>
                </a:solidFill>
                <a:effectLst/>
                <a:latin typeface="Segoe UI" panose="020B0502040204020203" pitchFamily="34" charset="0"/>
              </a:rPr>
              <a:t>and help others find you.</a:t>
            </a:r>
          </a:p>
          <a:p>
            <a:pPr algn="l"/>
            <a:endParaRPr lang="en-US" b="0" i="0" dirty="0">
              <a:solidFill>
                <a:srgbClr val="2F2F2F"/>
              </a:solidFill>
              <a:effectLst/>
              <a:latin typeface="Segoe UI" panose="020B0502040204020203" pitchFamily="34" charset="0"/>
            </a:endParaRPr>
          </a:p>
          <a:p>
            <a:pPr algn="l"/>
            <a:r>
              <a:rPr lang="en-US" b="0" i="0" dirty="0">
                <a:solidFill>
                  <a:srgbClr val="2F2F2F"/>
                </a:solidFill>
                <a:effectLst/>
                <a:latin typeface="Segoe UI" panose="020B0502040204020203" pitchFamily="34" charset="0"/>
              </a:rPr>
              <a:t>Delve shows you documents no matter where they're stored in OneDrive for Business or SharePoint in Office 365. You don't have to remember the title of a document or where it's stored. </a:t>
            </a:r>
          </a:p>
          <a:p>
            <a:pPr algn="l"/>
            <a:endParaRPr lang="en-US" b="0" i="0" dirty="0">
              <a:solidFill>
                <a:srgbClr val="2F2F2F"/>
              </a:solidFill>
              <a:effectLst/>
              <a:latin typeface="Segoe UI" panose="020B0502040204020203" pitchFamily="34" charset="0"/>
            </a:endParaRPr>
          </a:p>
          <a:p>
            <a:pPr algn="l"/>
            <a:r>
              <a:rPr lang="en-US" b="0" i="0" dirty="0">
                <a:solidFill>
                  <a:srgbClr val="2F2F2F"/>
                </a:solidFill>
                <a:effectLst/>
                <a:latin typeface="Segoe UI" panose="020B0502040204020203" pitchFamily="34" charset="0"/>
              </a:rPr>
              <a:t>Delve never changes any permissions, so you'll only see documents you already have access to. Other people will not see your private documents.</a:t>
            </a:r>
          </a:p>
          <a:p>
            <a:pPr marL="171450" indent="-171450" algn="l">
              <a:buFont typeface="Arial" panose="020B0604020202020204" pitchFamily="34" charset="0"/>
              <a:buChar char="•"/>
            </a:pPr>
            <a:r>
              <a:rPr lang="en-US" b="0" i="0" dirty="0">
                <a:solidFill>
                  <a:srgbClr val="2F2F2F"/>
                </a:solidFill>
                <a:effectLst/>
                <a:latin typeface="Segoe UI" panose="020B0502040204020203" pitchFamily="34" charset="0"/>
              </a:rPr>
              <a:t>Click someone’s </a:t>
            </a:r>
            <a:r>
              <a:rPr lang="en-US" b="0" i="0" dirty="0">
                <a:solidFill>
                  <a:srgbClr val="2F2F2F"/>
                </a:solidFill>
                <a:effectLst/>
                <a:latin typeface="wf_segoe-ui_semibold"/>
              </a:rPr>
              <a:t>name</a:t>
            </a:r>
            <a:r>
              <a:rPr lang="en-US" b="0" i="0" dirty="0">
                <a:solidFill>
                  <a:srgbClr val="2F2F2F"/>
                </a:solidFill>
                <a:effectLst/>
                <a:latin typeface="Segoe UI" panose="020B0502040204020203" pitchFamily="34" charset="0"/>
              </a:rPr>
              <a:t> or </a:t>
            </a:r>
            <a:r>
              <a:rPr lang="en-US" b="0" i="0" dirty="0">
                <a:solidFill>
                  <a:srgbClr val="2F2F2F"/>
                </a:solidFill>
                <a:effectLst/>
                <a:latin typeface="wf_segoe-ui_semibold"/>
              </a:rPr>
              <a:t>picture</a:t>
            </a:r>
            <a:r>
              <a:rPr lang="en-US" b="0" i="0" dirty="0">
                <a:solidFill>
                  <a:srgbClr val="2F2F2F"/>
                </a:solidFill>
                <a:effectLst/>
                <a:latin typeface="Segoe UI" panose="020B0502040204020203" pitchFamily="34" charset="0"/>
              </a:rPr>
              <a:t> anywhere in Delve to see documents they’re working on or to learn more about them.</a:t>
            </a:r>
          </a:p>
          <a:p>
            <a:pPr marL="171450" indent="-171450" algn="l">
              <a:buFont typeface="Arial" panose="020B0604020202020204" pitchFamily="34" charset="0"/>
              <a:buChar char="•"/>
            </a:pPr>
            <a:r>
              <a:rPr lang="en-US" b="0" i="0" dirty="0">
                <a:solidFill>
                  <a:srgbClr val="2F2F2F"/>
                </a:solidFill>
                <a:effectLst/>
                <a:latin typeface="Segoe UI" panose="020B0502040204020203" pitchFamily="34" charset="0"/>
              </a:rPr>
              <a:t>When you find a document you’re interested in, add it as a favorite or to a board to easily get back to it later.</a:t>
            </a:r>
          </a:p>
          <a:p>
            <a:pPr marL="171450" indent="-171450" algn="l">
              <a:buFont typeface="Arial" panose="020B0604020202020204" pitchFamily="34" charset="0"/>
              <a:buChar char="•"/>
            </a:pPr>
            <a:r>
              <a:rPr lang="en-US" b="0" i="0" dirty="0">
                <a:solidFill>
                  <a:srgbClr val="2F2F2F"/>
                </a:solidFill>
                <a:effectLst/>
                <a:latin typeface="Segoe UI" panose="020B0502040204020203" pitchFamily="34" charset="0"/>
              </a:rPr>
              <a:t>Search for people, documents, or boards.</a:t>
            </a:r>
          </a:p>
        </p:txBody>
      </p:sp>
    </p:spTree>
    <p:extLst>
      <p:ext uri="{BB962C8B-B14F-4D97-AF65-F5344CB8AC3E}">
        <p14:creationId xmlns:p14="http://schemas.microsoft.com/office/powerpoint/2010/main" val="36526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cap="all" dirty="0"/>
              <a:t>NOTE:</a:t>
            </a:r>
            <a:r>
              <a:rPr lang="en-US" dirty="0"/>
              <a:t> You may not be able to change all information in your profile. Some information, such as your name or title, may be collected from other systems that your IT or human resources department control. If you want to update those details, contact them or your admin.</a:t>
            </a:r>
          </a:p>
        </p:txBody>
      </p:sp>
    </p:spTree>
    <p:extLst>
      <p:ext uri="{BB962C8B-B14F-4D97-AF65-F5344CB8AC3E}">
        <p14:creationId xmlns:p14="http://schemas.microsoft.com/office/powerpoint/2010/main" val="241821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3821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9479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Newsfeeds in SharePoint Online are conversations amount colleagues and activities are shown in a feed, similar to Facebook, in SharePoint. Users can follow using the “Following” view of a newsfeed and the “Everyone” view allows a newsfeed to become an organization-wide newsfeed.</a:t>
            </a:r>
          </a:p>
          <a:p>
            <a:endParaRPr lang="en-US" dirty="0"/>
          </a:p>
          <a:p>
            <a:r>
              <a:rPr lang="en-US" b="1" dirty="0"/>
              <a:t>New Conversations and Replying to Conversation Posts - </a:t>
            </a:r>
            <a:r>
              <a:rPr lang="en-US" dirty="0"/>
              <a:t>Conversations you see in the Following view are started only by people you are currently following. Anyone who sees a conversation thread, whether they are following or not, can post a reply to a conversation post. This means you may see replies in threads created by people you are not following. This provides a way to allow you to start following someone from the conversation thread by clicking on a “Follow” link.</a:t>
            </a:r>
          </a:p>
          <a:p>
            <a:endParaRPr lang="en-US" dirty="0"/>
          </a:p>
          <a:p>
            <a:r>
              <a:rPr lang="en-US" b="1" dirty="0"/>
              <a:t>Activity Updates of People you’re Following - </a:t>
            </a:r>
            <a:r>
              <a:rPr lang="en-US" dirty="0"/>
              <a:t>You will see updates about people you’re following if their user profiles are setup to share information. For example, when following a person you can see updates when the user starts following a document, site, tag, or other people. You will also updates about events such as birthdays and anniversary dates.</a:t>
            </a:r>
          </a:p>
          <a:p>
            <a:endParaRPr lang="en-US" dirty="0"/>
          </a:p>
          <a:p>
            <a:r>
              <a:rPr lang="en-US" b="1" dirty="0"/>
              <a:t>Updates about Documents you’re Following - </a:t>
            </a:r>
            <a:r>
              <a:rPr lang="en-US" dirty="0"/>
              <a:t>When a document you’re following is modified, you will see an update in the newsfeed even if you are not following the person who updated the document.</a:t>
            </a:r>
          </a:p>
          <a:p>
            <a:endParaRPr lang="en-US" dirty="0"/>
          </a:p>
          <a:p>
            <a:r>
              <a:rPr lang="en-US" b="1" dirty="0"/>
              <a:t>Posts Containing a Tag you’re Following – </a:t>
            </a:r>
            <a:r>
              <a:rPr lang="en-US" dirty="0"/>
              <a:t>You will see all newsfeed posts that contain a tag you’re following.</a:t>
            </a:r>
            <a:endParaRPr lang="en-US" b="1" dirty="0"/>
          </a:p>
        </p:txBody>
      </p:sp>
    </p:spTree>
    <p:extLst>
      <p:ext uri="{BB962C8B-B14F-4D97-AF65-F5344CB8AC3E}">
        <p14:creationId xmlns:p14="http://schemas.microsoft.com/office/powerpoint/2010/main" val="110918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573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OneDrive for </a:t>
            </a:r>
            <a:r>
              <a:rPr lang="en-US" dirty="0" err="1"/>
              <a:t>Businessis</a:t>
            </a:r>
            <a:r>
              <a:rPr lang="en-US" dirty="0"/>
              <a:t> a new feature available in SharePoint Online and O365 that provides a place to store and share business-related files. OneDrive for Business synchronizes files to a local computer.</a:t>
            </a:r>
          </a:p>
          <a:p>
            <a:endParaRPr lang="en-US" dirty="0"/>
          </a:p>
          <a:p>
            <a:r>
              <a:rPr lang="en-US" b="1" dirty="0"/>
              <a:t>Storage Space</a:t>
            </a:r>
          </a:p>
          <a:p>
            <a:r>
              <a:rPr lang="en-US" dirty="0"/>
              <a:t>Storage space varies depending on if your organization is using O365 or SharePoint on-premise. In O365, each user gets 25GB of space in the cloud for OneDrive for Business. In SharePoint on-premise, the organization’s administrators determine how much space is available for each user.</a:t>
            </a:r>
          </a:p>
          <a:p>
            <a:endParaRPr lang="en-US" dirty="0"/>
          </a:p>
          <a:p>
            <a:r>
              <a:rPr lang="en-US" b="1" dirty="0"/>
              <a:t>Privacy and Sharing</a:t>
            </a:r>
          </a:p>
          <a:p>
            <a:r>
              <a:rPr lang="en-US" dirty="0"/>
              <a:t>All files stored in OneDrive for Business are private initially and are only viewable by you unless you decide to share the information. Sharing can be easily configured on files and folders in your OneDrive for Business library.</a:t>
            </a:r>
          </a:p>
          <a:p>
            <a:endParaRPr lang="en-US" dirty="0"/>
          </a:p>
          <a:p>
            <a:r>
              <a:rPr lang="en-US" dirty="0"/>
              <a:t>To use your OneDrive for Business library, select the OneDrive link located in the top header of the SharePoint or O365 page.</a:t>
            </a:r>
          </a:p>
        </p:txBody>
      </p:sp>
    </p:spTree>
    <p:extLst>
      <p:ext uri="{BB962C8B-B14F-4D97-AF65-F5344CB8AC3E}">
        <p14:creationId xmlns:p14="http://schemas.microsoft.com/office/powerpoint/2010/main" val="2642294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familiar with OneDrive which is another storage service Microsoft offers to store documents and other content in the cloud. The OneDrive service is different from OneDrive for Business.</a:t>
            </a:r>
          </a:p>
          <a:p>
            <a:endParaRPr lang="en-US" dirty="0"/>
          </a:p>
          <a:p>
            <a:r>
              <a:rPr lang="en-US" b="1" dirty="0"/>
              <a:t>OneDrive</a:t>
            </a:r>
          </a:p>
          <a:p>
            <a:r>
              <a:rPr lang="en-US" dirty="0"/>
              <a:t>OneDrive is a free online personal storage intended for personal use that you get from either a Microsoft account or Outlook.com. Use OneDrive to save documents, photos, and other files to the cloud. You can share your files and folders with friends and also collaborate on the content. This service is free and you decide how you want to use it. This service is not integrated with SharePoint.</a:t>
            </a:r>
          </a:p>
          <a:p>
            <a:endParaRPr lang="en-US" dirty="0"/>
          </a:p>
          <a:p>
            <a:r>
              <a:rPr lang="en-US" b="1" dirty="0"/>
              <a:t>OneDrive for Business</a:t>
            </a:r>
          </a:p>
          <a:p>
            <a:r>
              <a:rPr lang="en-US" dirty="0"/>
              <a:t>OneDrive for Business is online storage in the cloud intended for business purposes. Your OneDrive for Business is managed by your organization and allows you to share and collaborate on work documents with co-workers. Site collection administrators within your organization determines what you can do in the library.</a:t>
            </a:r>
          </a:p>
        </p:txBody>
      </p:sp>
    </p:spTree>
    <p:extLst>
      <p:ext uri="{BB962C8B-B14F-4D97-AF65-F5344CB8AC3E}">
        <p14:creationId xmlns:p14="http://schemas.microsoft.com/office/powerpoint/2010/main" val="1985646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version of SharePoint, working with documents offline could be accomplished by using SharePoint Workspace. In SharePoint Online, SharePoint Workspace is no longer needed nor supported due to a new SYNC feature. The SYNC button allows you to sync any document library to your local computer via OneDrive for Business. The SYNC button is located throughout the site above the search box. You can navigate to the site that contains the library you want to sync and then click on the SYNC button to start the wizard for setting up the synchronization.</a:t>
            </a:r>
          </a:p>
        </p:txBody>
      </p:sp>
    </p:spTree>
    <p:extLst>
      <p:ext uri="{BB962C8B-B14F-4D97-AF65-F5344CB8AC3E}">
        <p14:creationId xmlns:p14="http://schemas.microsoft.com/office/powerpoint/2010/main" val="45258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9049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sync setup is complete, the dialog will display a button “Show my files…”. When you click on the button, it will open Windows Explorer displaying the files that have been synced locally. You will notice a green checkmark icon on the files which means the files have been synced. If you make changes to any of the files, the icon will change to a sync icon when the changes are being synced and then the icon will change back to a checkmark once the syncing is complete.</a:t>
            </a:r>
          </a:p>
        </p:txBody>
      </p:sp>
    </p:spTree>
    <p:extLst>
      <p:ext uri="{BB962C8B-B14F-4D97-AF65-F5344CB8AC3E}">
        <p14:creationId xmlns:p14="http://schemas.microsoft.com/office/powerpoint/2010/main" val="273239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36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Social media features in SharePoint Online have come a long way from previous versions SharePoint. In SharePoint Online, the social media features are more powerful and more intuitive which provide a nice interface for getting connected, sharing knowledge, and working together. Users can engage in conversations to stay informed to help make better business decisions.</a:t>
            </a:r>
          </a:p>
          <a:p>
            <a:endParaRPr lang="en-US" dirty="0"/>
          </a:p>
          <a:p>
            <a:r>
              <a:rPr lang="en-US" b="1" dirty="0"/>
              <a:t>Get Connected</a:t>
            </a:r>
          </a:p>
          <a:p>
            <a:r>
              <a:rPr lang="en-US" dirty="0"/>
              <a:t>Social isn’t just about a features, it’s about the ability for users to stay up-to-date with information they care about, helping people get to know each other, and sharing information that’s important. SharePoint Online provides new features that allow you to get better connected by engaging in conversations to stay informed which can help you make better business decisions.</a:t>
            </a:r>
          </a:p>
          <a:p>
            <a:endParaRPr lang="en-US" dirty="0"/>
          </a:p>
          <a:p>
            <a:r>
              <a:rPr lang="en-US" b="1" dirty="0"/>
              <a:t>Share Knowledge</a:t>
            </a:r>
          </a:p>
          <a:p>
            <a:r>
              <a:rPr lang="en-US" dirty="0"/>
              <a:t>Organizations have large amounts of information spread across repositories and in people’s heads and by using SharePoint organizations can make it easier to share knowledge. From questions and answers in communities, to finding information spread throughout silos in the organization, to determining who can help with a particular problem. Users can use community knowledge to gain insight and find answers.</a:t>
            </a:r>
          </a:p>
          <a:p>
            <a:endParaRPr lang="en-US" dirty="0"/>
          </a:p>
          <a:p>
            <a:r>
              <a:rPr lang="en-US" b="1" dirty="0"/>
              <a:t>Work Together</a:t>
            </a:r>
          </a:p>
          <a:p>
            <a:r>
              <a:rPr lang="en-US" dirty="0"/>
              <a:t>Ultimately few things are as important to organizations than the ability to work as a team and jointly accomplish goals and ‘work together’.  The new version of Office has done so much to make it as natural as possible for people to work together. Working together is crucial to ‘getting work done’ which is the primary goal for social in SharePoint.</a:t>
            </a:r>
          </a:p>
        </p:txBody>
      </p:sp>
    </p:spTree>
    <p:extLst>
      <p:ext uri="{BB962C8B-B14F-4D97-AF65-F5344CB8AC3E}">
        <p14:creationId xmlns:p14="http://schemas.microsoft.com/office/powerpoint/2010/main" val="151293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779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Delve uses the result of the Office Graph analysis to show you documents that are most likely to be relevant to you right now. For example, the Office Graph will notice if several of the people you regularly work with, view a specific document. That document is most likely also interesting to you, so Delve shows it on your Home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information on each content card helps you understand why a document shows up for you. For example, several of your colleagues viewed the document recently or someone you work with modified it.</a:t>
            </a:r>
          </a:p>
          <a:p>
            <a:endParaRPr lang="en-US" sz="1200" b="0" i="0" kern="1200" dirty="0">
              <a:solidFill>
                <a:schemeClr val="tx1"/>
              </a:solidFill>
              <a:effectLst/>
              <a:latin typeface="+mn-lt"/>
              <a:ea typeface="+mn-ea"/>
              <a:cs typeface="+mn-cs"/>
            </a:endParaRPr>
          </a:p>
          <a:p>
            <a:r>
              <a:rPr lang="en-US" sz="1200" b="1" i="0" kern="1200" cap="all"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You'll only see documents you have access to. You can see your private documents and other documents that you have access to. Other people can see their documents and documents that they have access to.</a:t>
            </a:r>
          </a:p>
          <a:p>
            <a:endParaRPr lang="en-US" dirty="0"/>
          </a:p>
        </p:txBody>
      </p:sp>
    </p:spTree>
    <p:extLst>
      <p:ext uri="{BB962C8B-B14F-4D97-AF65-F5344CB8AC3E}">
        <p14:creationId xmlns:p14="http://schemas.microsoft.com/office/powerpoint/2010/main" val="146743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9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mn-lt"/>
                <a:ea typeface="+mn-ea"/>
                <a:cs typeface="+mn-cs"/>
              </a:rPr>
              <a:t>In Delve, documents show up as content cards in views. The information on the content card can help you understand why the document would be interesting or relevant to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most obvious way to use a content card is to click or tap it to </a:t>
            </a:r>
            <a:r>
              <a:rPr lang="en-US" sz="1200" b="0" kern="1200" dirty="0">
                <a:solidFill>
                  <a:schemeClr val="tx1"/>
                </a:solidFill>
                <a:effectLst/>
                <a:latin typeface="+mn-lt"/>
                <a:ea typeface="+mn-ea"/>
                <a:cs typeface="+mn-cs"/>
              </a:rPr>
              <a:t>open the document </a:t>
            </a:r>
            <a:r>
              <a:rPr lang="en-US" sz="1200" kern="1200" dirty="0">
                <a:solidFill>
                  <a:schemeClr val="tx1"/>
                </a:solidFill>
                <a:effectLst/>
                <a:latin typeface="+mn-lt"/>
                <a:ea typeface="+mn-ea"/>
                <a:cs typeface="+mn-cs"/>
              </a:rPr>
              <a:t>it represents, but there are also other ways to use the card and the information on it. You may see two versions of the content cards</a:t>
            </a:r>
            <a:r>
              <a:rPr lang="en-US" sz="1200" kern="1200" baseline="0" dirty="0">
                <a:solidFill>
                  <a:schemeClr val="tx1"/>
                </a:solidFill>
                <a:effectLst/>
                <a:latin typeface="+mn-lt"/>
                <a:ea typeface="+mn-ea"/>
                <a:cs typeface="+mn-cs"/>
              </a:rPr>
              <a:t> as shown in this slide.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top part of the card is the activity area. Here you can see for example who modified the document. At the bottom of the card you can see the total views for the document.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Click the star in the upper right corner to add the document to your Favorites. Only you can see what documents you've added to your favorites.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a:t>
            </a:r>
            <a:r>
              <a:rPr lang="en-US" sz="1200" kern="1200" dirty="0">
                <a:solidFill>
                  <a:schemeClr val="tx1"/>
                </a:solidFill>
                <a:effectLst/>
                <a:latin typeface="+mn-lt"/>
                <a:ea typeface="+mn-ea"/>
                <a:cs typeface="+mn-cs"/>
              </a:rPr>
              <a:t>Not all document types can be added to favorites yet. If you don't see the star on a card, you can't add that document type to favorites.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title on the content card is key to finding or discovering documents in Delve. The picture on the card is extracted from the content of the document, and will often give you a hint about what the document is about and make it easier to find back to the document later. If a document has several pictures, Delve tries to show the best one based on things such as resolution and size.</a:t>
            </a:r>
          </a:p>
        </p:txBody>
      </p:sp>
    </p:spTree>
    <p:extLst>
      <p:ext uri="{BB962C8B-B14F-4D97-AF65-F5344CB8AC3E}">
        <p14:creationId xmlns:p14="http://schemas.microsoft.com/office/powerpoint/2010/main" val="1651567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359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024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Features in O365</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on Content Card</a:t>
            </a:r>
          </a:p>
        </p:txBody>
      </p:sp>
      <p:sp>
        <p:nvSpPr>
          <p:cNvPr id="3" name="Content Placeholder 2"/>
          <p:cNvSpPr>
            <a:spLocks noGrp="1"/>
          </p:cNvSpPr>
          <p:nvPr>
            <p:ph idx="1"/>
          </p:nvPr>
        </p:nvSpPr>
        <p:spPr/>
        <p:txBody>
          <a:bodyPr>
            <a:normAutofit/>
          </a:bodyPr>
          <a:lstStyle/>
          <a:p>
            <a:r>
              <a:rPr lang="en-US" b="1" dirty="0"/>
              <a:t>PowerPoint</a:t>
            </a:r>
          </a:p>
          <a:p>
            <a:pPr lvl="1"/>
            <a:r>
              <a:rPr lang="en-US" dirty="0"/>
              <a:t>Delve chooses title based on styles in slide layouts</a:t>
            </a:r>
          </a:p>
          <a:p>
            <a:pPr lvl="1"/>
            <a:r>
              <a:rPr lang="en-US" dirty="0"/>
              <a:t>If you use a default template with a Title layout slide, the following could apply:</a:t>
            </a:r>
          </a:p>
          <a:p>
            <a:pPr lvl="2"/>
            <a:r>
              <a:rPr lang="en-US" dirty="0"/>
              <a:t>Title from </a:t>
            </a:r>
            <a:r>
              <a:rPr lang="en-US" i="1" dirty="0"/>
              <a:t>Title layout slide</a:t>
            </a:r>
          </a:p>
          <a:p>
            <a:pPr lvl="2"/>
            <a:r>
              <a:rPr lang="en-US" dirty="0"/>
              <a:t>Title from </a:t>
            </a:r>
            <a:r>
              <a:rPr lang="en-US" i="1" dirty="0"/>
              <a:t>first slide</a:t>
            </a:r>
          </a:p>
          <a:p>
            <a:pPr lvl="2"/>
            <a:r>
              <a:rPr lang="en-US" dirty="0"/>
              <a:t>Text using </a:t>
            </a:r>
            <a:r>
              <a:rPr lang="en-US" i="1" dirty="0"/>
              <a:t>large font </a:t>
            </a:r>
            <a:br>
              <a:rPr lang="en-US" dirty="0"/>
            </a:br>
            <a:r>
              <a:rPr lang="en-US" dirty="0"/>
              <a:t>(Even if Title from Title layout or first slide Title exists, </a:t>
            </a:r>
            <a:r>
              <a:rPr lang="en-US" i="1" dirty="0"/>
              <a:t>text in larger font</a:t>
            </a:r>
            <a:r>
              <a:rPr lang="en-US" dirty="0"/>
              <a:t> than what’s used in styles can be picked up as title)</a:t>
            </a:r>
          </a:p>
          <a:p>
            <a:pPr lvl="2"/>
            <a:r>
              <a:rPr lang="en-US" dirty="0"/>
              <a:t>If there’s no likely title found in document, </a:t>
            </a:r>
            <a:r>
              <a:rPr lang="en-US" i="1" dirty="0"/>
              <a:t>Title property</a:t>
            </a:r>
            <a:r>
              <a:rPr lang="en-US" dirty="0"/>
              <a:t> is used (Title property is usually prefilled “PowerPoint presentation” unless Title property is changed when uploading to SharePoint)</a:t>
            </a:r>
          </a:p>
          <a:p>
            <a:pPr lvl="2"/>
            <a:r>
              <a:rPr lang="en-US" dirty="0"/>
              <a:t>If you </a:t>
            </a:r>
            <a:r>
              <a:rPr lang="en-US" u="sng" dirty="0"/>
              <a:t>haven't set</a:t>
            </a:r>
            <a:r>
              <a:rPr lang="en-US" dirty="0"/>
              <a:t> Title property, the </a:t>
            </a:r>
            <a:r>
              <a:rPr lang="en-US" i="1" dirty="0"/>
              <a:t>file name </a:t>
            </a:r>
            <a:r>
              <a:rPr lang="en-US" dirty="0"/>
              <a:t>is used</a:t>
            </a:r>
          </a:p>
        </p:txBody>
      </p:sp>
    </p:spTree>
    <p:extLst>
      <p:ext uri="{BB962C8B-B14F-4D97-AF65-F5344CB8AC3E}">
        <p14:creationId xmlns:p14="http://schemas.microsoft.com/office/powerpoint/2010/main" val="411524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on Content Card</a:t>
            </a:r>
          </a:p>
        </p:txBody>
      </p:sp>
      <p:sp>
        <p:nvSpPr>
          <p:cNvPr id="3" name="Content Placeholder 2"/>
          <p:cNvSpPr>
            <a:spLocks noGrp="1"/>
          </p:cNvSpPr>
          <p:nvPr>
            <p:ph idx="1"/>
          </p:nvPr>
        </p:nvSpPr>
        <p:spPr/>
        <p:txBody>
          <a:bodyPr>
            <a:normAutofit/>
          </a:bodyPr>
          <a:lstStyle/>
          <a:p>
            <a:r>
              <a:rPr lang="en-US" b="1" dirty="0"/>
              <a:t>Excel</a:t>
            </a:r>
          </a:p>
          <a:p>
            <a:pPr lvl="1"/>
            <a:r>
              <a:rPr lang="en-US" dirty="0"/>
              <a:t>Delve will use </a:t>
            </a:r>
            <a:r>
              <a:rPr lang="en-US" i="1" dirty="0"/>
              <a:t>Title property</a:t>
            </a:r>
            <a:r>
              <a:rPr lang="en-US" dirty="0"/>
              <a:t> you have specified for the </a:t>
            </a:r>
            <a:r>
              <a:rPr lang="en-US" i="1" dirty="0"/>
              <a:t>workbook</a:t>
            </a:r>
            <a:r>
              <a:rPr lang="en-US" dirty="0"/>
              <a:t> as the title</a:t>
            </a:r>
          </a:p>
          <a:p>
            <a:pPr lvl="1"/>
            <a:r>
              <a:rPr lang="en-US" dirty="0"/>
              <a:t>If you </a:t>
            </a:r>
            <a:r>
              <a:rPr lang="en-US" u="sng" dirty="0"/>
              <a:t>haven’t set</a:t>
            </a:r>
            <a:r>
              <a:rPr lang="en-US" dirty="0"/>
              <a:t> Title property, the </a:t>
            </a:r>
            <a:r>
              <a:rPr lang="en-US" i="1" dirty="0"/>
              <a:t>file name </a:t>
            </a:r>
            <a:r>
              <a:rPr lang="en-US" dirty="0"/>
              <a:t>is used</a:t>
            </a:r>
          </a:p>
          <a:p>
            <a:r>
              <a:rPr lang="en-US" b="1" dirty="0"/>
              <a:t>For attachments</a:t>
            </a:r>
          </a:p>
          <a:p>
            <a:pPr lvl="1"/>
            <a:r>
              <a:rPr lang="en-US" dirty="0"/>
              <a:t>The title on content card is file name of document</a:t>
            </a:r>
          </a:p>
        </p:txBody>
      </p:sp>
    </p:spTree>
    <p:extLst>
      <p:ext uri="{BB962C8B-B14F-4D97-AF65-F5344CB8AC3E}">
        <p14:creationId xmlns:p14="http://schemas.microsoft.com/office/powerpoint/2010/main" val="263025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Content Types in Delve</a:t>
            </a:r>
          </a:p>
        </p:txBody>
      </p:sp>
      <p:sp>
        <p:nvSpPr>
          <p:cNvPr id="3" name="Content Placeholder 2"/>
          <p:cNvSpPr>
            <a:spLocks noGrp="1"/>
          </p:cNvSpPr>
          <p:nvPr>
            <p:ph idx="1"/>
          </p:nvPr>
        </p:nvSpPr>
        <p:spPr/>
        <p:txBody>
          <a:bodyPr>
            <a:normAutofit lnSpcReduction="10000"/>
          </a:bodyPr>
          <a:lstStyle/>
          <a:p>
            <a:r>
              <a:rPr lang="en-US" b="1" dirty="0"/>
              <a:t>Documents</a:t>
            </a:r>
          </a:p>
          <a:p>
            <a:pPr lvl="1"/>
            <a:r>
              <a:rPr lang="en-US" dirty="0"/>
              <a:t>Documents stored in OneDrive for Business or SharePoint in Office 365</a:t>
            </a:r>
          </a:p>
          <a:p>
            <a:r>
              <a:rPr lang="en-US" b="1" dirty="0"/>
              <a:t>Email attachments</a:t>
            </a:r>
          </a:p>
          <a:p>
            <a:pPr lvl="1"/>
            <a:r>
              <a:rPr lang="en-US" dirty="0"/>
              <a:t>Office documents (Word, PowerPoint, Excel) and PDFs that have recently been shared with you in emails</a:t>
            </a:r>
          </a:p>
          <a:p>
            <a:r>
              <a:rPr lang="en-US" b="1" dirty="0"/>
              <a:t>Videos</a:t>
            </a:r>
          </a:p>
          <a:p>
            <a:pPr lvl="1"/>
            <a:r>
              <a:rPr lang="en-US" dirty="0"/>
              <a:t>Videos uploaded in O365 Video portal</a:t>
            </a:r>
          </a:p>
          <a:p>
            <a:r>
              <a:rPr lang="en-US" b="1" dirty="0"/>
              <a:t>Links to webpages from Yammer groups</a:t>
            </a:r>
          </a:p>
          <a:p>
            <a:pPr lvl="1"/>
            <a:r>
              <a:rPr lang="en-US" dirty="0"/>
              <a:t>If someone posts a public link in a public group on Yammer, the webpage can show up as a content card in Delve</a:t>
            </a:r>
          </a:p>
        </p:txBody>
      </p:sp>
    </p:spTree>
    <p:extLst>
      <p:ext uri="{BB962C8B-B14F-4D97-AF65-F5344CB8AC3E}">
        <p14:creationId xmlns:p14="http://schemas.microsoft.com/office/powerpoint/2010/main" val="241547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Delve</a:t>
            </a:r>
          </a:p>
        </p:txBody>
      </p:sp>
      <p:pic>
        <p:nvPicPr>
          <p:cNvPr id="1026" name="Picture 2" descr="Delve shows people and documents relevant to y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712111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1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Profile</a:t>
            </a:r>
          </a:p>
        </p:txBody>
      </p:sp>
      <p:sp>
        <p:nvSpPr>
          <p:cNvPr id="3" name="Content Placeholder 2"/>
          <p:cNvSpPr>
            <a:spLocks noGrp="1"/>
          </p:cNvSpPr>
          <p:nvPr>
            <p:ph idx="1"/>
          </p:nvPr>
        </p:nvSpPr>
        <p:spPr/>
        <p:txBody>
          <a:bodyPr/>
          <a:lstStyle/>
          <a:p>
            <a:r>
              <a:rPr lang="en-US" b="1" dirty="0"/>
              <a:t>View/Edit Profile</a:t>
            </a:r>
          </a:p>
          <a:p>
            <a:pPr lvl="1"/>
            <a:r>
              <a:rPr lang="en-US" dirty="0"/>
              <a:t>Click on About me</a:t>
            </a:r>
          </a:p>
          <a:p>
            <a:pPr lvl="1"/>
            <a:endParaRPr lang="en-US" b="1" cap="all" dirty="0"/>
          </a:p>
          <a:p>
            <a:pPr lvl="1"/>
            <a:endParaRPr lang="en-US" b="1" cap="all" dirty="0"/>
          </a:p>
          <a:p>
            <a:pPr lvl="1"/>
            <a:endParaRPr lang="en-US" b="1" cap="all" dirty="0"/>
          </a:p>
          <a:p>
            <a:pPr lvl="1"/>
            <a:endParaRPr lang="en-US" b="1" cap="all" dirty="0"/>
          </a:p>
          <a:p>
            <a:pPr lvl="1"/>
            <a:endParaRPr lang="en-US" b="1" cap="all" dirty="0"/>
          </a:p>
        </p:txBody>
      </p:sp>
      <p:pic>
        <p:nvPicPr>
          <p:cNvPr id="7" name="Picture 6"/>
          <p:cNvPicPr>
            <a:picLocks noChangeAspect="1"/>
          </p:cNvPicPr>
          <p:nvPr/>
        </p:nvPicPr>
        <p:blipFill rotWithShape="1">
          <a:blip r:embed="rId3"/>
          <a:srcRect b="33333"/>
          <a:stretch/>
        </p:blipFill>
        <p:spPr>
          <a:xfrm>
            <a:off x="170753" y="3571461"/>
            <a:ext cx="8802494" cy="3048000"/>
          </a:xfrm>
          <a:prstGeom prst="rect">
            <a:avLst/>
          </a:prstGeom>
        </p:spPr>
      </p:pic>
      <p:cxnSp>
        <p:nvCxnSpPr>
          <p:cNvPr id="9" name="Straight Arrow Connector 8"/>
          <p:cNvCxnSpPr/>
          <p:nvPr/>
        </p:nvCxnSpPr>
        <p:spPr>
          <a:xfrm>
            <a:off x="1905000" y="5095461"/>
            <a:ext cx="914400" cy="4671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4114800" y="1163951"/>
            <a:ext cx="3014438" cy="2230844"/>
          </a:xfrm>
          <a:prstGeom prst="rect">
            <a:avLst/>
          </a:prstGeom>
        </p:spPr>
      </p:pic>
      <p:cxnSp>
        <p:nvCxnSpPr>
          <p:cNvPr id="12" name="Straight Arrow Connector 11"/>
          <p:cNvCxnSpPr/>
          <p:nvPr/>
        </p:nvCxnSpPr>
        <p:spPr>
          <a:xfrm flipV="1">
            <a:off x="3124200" y="2590800"/>
            <a:ext cx="1066800" cy="304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27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Profile</a:t>
            </a:r>
          </a:p>
        </p:txBody>
      </p:sp>
      <p:pic>
        <p:nvPicPr>
          <p:cNvPr id="6" name="Picture 5"/>
          <p:cNvPicPr>
            <a:picLocks noChangeAspect="1"/>
          </p:cNvPicPr>
          <p:nvPr/>
        </p:nvPicPr>
        <p:blipFill>
          <a:blip r:embed="rId2"/>
          <a:stretch>
            <a:fillRect/>
          </a:stretch>
        </p:blipFill>
        <p:spPr>
          <a:xfrm>
            <a:off x="762000" y="1219200"/>
            <a:ext cx="7809524" cy="4923809"/>
          </a:xfrm>
          <a:prstGeom prst="rect">
            <a:avLst/>
          </a:prstGeom>
        </p:spPr>
      </p:pic>
    </p:spTree>
    <p:extLst>
      <p:ext uri="{BB962C8B-B14F-4D97-AF65-F5344CB8AC3E}">
        <p14:creationId xmlns:p14="http://schemas.microsoft.com/office/powerpoint/2010/main" val="369844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Navigating around Delve</a:t>
            </a:r>
          </a:p>
        </p:txBody>
      </p:sp>
    </p:spTree>
    <p:extLst>
      <p:ext uri="{BB962C8B-B14F-4D97-AF65-F5344CB8AC3E}">
        <p14:creationId xmlns:p14="http://schemas.microsoft.com/office/powerpoint/2010/main" val="272224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ü"/>
            </a:pPr>
            <a:r>
              <a:rPr lang="en-US" dirty="0"/>
              <a:t>Delve and Profile Page</a:t>
            </a:r>
          </a:p>
          <a:p>
            <a:pPr>
              <a:buFont typeface="Wingdings" panose="05000000000000000000" pitchFamily="2" charset="2"/>
              <a:buChar char="Ø"/>
            </a:pPr>
            <a:r>
              <a:rPr lang="en-US" dirty="0"/>
              <a:t>Personal Blog</a:t>
            </a:r>
          </a:p>
          <a:p>
            <a:r>
              <a:rPr lang="en-US" dirty="0"/>
              <a:t>Using Newsfeeds</a:t>
            </a:r>
          </a:p>
          <a:p>
            <a:r>
              <a:rPr lang="en-US" dirty="0"/>
              <a:t>Working with OneDrive for Business</a:t>
            </a:r>
          </a:p>
          <a:p>
            <a:endParaRPr lang="en-US" dirty="0"/>
          </a:p>
        </p:txBody>
      </p:sp>
    </p:spTree>
    <p:extLst>
      <p:ext uri="{BB962C8B-B14F-4D97-AF65-F5344CB8AC3E}">
        <p14:creationId xmlns:p14="http://schemas.microsoft.com/office/powerpoint/2010/main" val="260699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Blog</a:t>
            </a:r>
          </a:p>
        </p:txBody>
      </p:sp>
      <p:sp>
        <p:nvSpPr>
          <p:cNvPr id="3" name="Content Placeholder 2"/>
          <p:cNvSpPr>
            <a:spLocks noGrp="1"/>
          </p:cNvSpPr>
          <p:nvPr>
            <p:ph idx="1"/>
          </p:nvPr>
        </p:nvSpPr>
        <p:spPr/>
        <p:txBody>
          <a:bodyPr>
            <a:normAutofit/>
          </a:bodyPr>
          <a:lstStyle/>
          <a:p>
            <a:r>
              <a:rPr lang="en-US" b="1" dirty="0"/>
              <a:t>Blog Feature</a:t>
            </a:r>
          </a:p>
          <a:p>
            <a:pPr lvl="1"/>
            <a:r>
              <a:rPr lang="en-US" dirty="0"/>
              <a:t>Integrated into Delve</a:t>
            </a:r>
          </a:p>
          <a:p>
            <a:endParaRPr lang="en-US" b="1" dirty="0"/>
          </a:p>
          <a:p>
            <a:endParaRPr lang="en-US" b="1" dirty="0"/>
          </a:p>
          <a:p>
            <a:endParaRPr lang="en-US" b="1" dirty="0"/>
          </a:p>
          <a:p>
            <a:endParaRPr lang="en-US" b="1" dirty="0"/>
          </a:p>
          <a:p>
            <a:r>
              <a:rPr lang="en-US" b="1" dirty="0"/>
              <a:t>O365 Authoring Canvas</a:t>
            </a:r>
          </a:p>
          <a:p>
            <a:pPr lvl="1"/>
            <a:r>
              <a:rPr lang="en-US" dirty="0"/>
              <a:t>Personal blogs use new O365 authoring canvas</a:t>
            </a:r>
          </a:p>
          <a:p>
            <a:pPr lvl="1"/>
            <a:r>
              <a:rPr lang="en-US" dirty="0"/>
              <a:t>Provides consistent content creation &amp; editing experience across parts of O365</a:t>
            </a:r>
          </a:p>
          <a:p>
            <a:pPr lvl="1"/>
            <a:endParaRPr lang="en-US" dirty="0"/>
          </a:p>
        </p:txBody>
      </p:sp>
      <p:pic>
        <p:nvPicPr>
          <p:cNvPr id="4" name="Picture 3"/>
          <p:cNvPicPr>
            <a:picLocks noChangeAspect="1"/>
          </p:cNvPicPr>
          <p:nvPr/>
        </p:nvPicPr>
        <p:blipFill rotWithShape="1">
          <a:blip r:embed="rId2"/>
          <a:srcRect t="74033"/>
          <a:stretch/>
        </p:blipFill>
        <p:spPr>
          <a:xfrm>
            <a:off x="4429125" y="1211577"/>
            <a:ext cx="2584625" cy="997269"/>
          </a:xfrm>
          <a:prstGeom prst="rect">
            <a:avLst/>
          </a:prstGeom>
        </p:spPr>
      </p:pic>
      <p:pic>
        <p:nvPicPr>
          <p:cNvPr id="4098" name="Picture 2" descr="Office 365 Delve Blogs Explained"/>
          <p:cNvPicPr>
            <a:picLocks noChangeAspect="1" noChangeArrowheads="1"/>
          </p:cNvPicPr>
          <p:nvPr/>
        </p:nvPicPr>
        <p:blipFill rotWithShape="1">
          <a:blip r:embed="rId3">
            <a:extLst>
              <a:ext uri="{28A0092B-C50C-407E-A947-70E740481C1C}">
                <a14:useLocalDpi xmlns:a14="http://schemas.microsoft.com/office/drawing/2010/main" val="0"/>
              </a:ext>
            </a:extLst>
          </a:blip>
          <a:srcRect b="11030"/>
          <a:stretch/>
        </p:blipFill>
        <p:spPr bwMode="auto">
          <a:xfrm>
            <a:off x="838200" y="2534598"/>
            <a:ext cx="6953250" cy="197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76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Blog</a:t>
            </a:r>
          </a:p>
        </p:txBody>
      </p:sp>
      <p:pic>
        <p:nvPicPr>
          <p:cNvPr id="6" name="Picture 5"/>
          <p:cNvPicPr>
            <a:picLocks noChangeAspect="1"/>
          </p:cNvPicPr>
          <p:nvPr/>
        </p:nvPicPr>
        <p:blipFill>
          <a:blip r:embed="rId2"/>
          <a:stretch>
            <a:fillRect/>
          </a:stretch>
        </p:blipFill>
        <p:spPr>
          <a:xfrm>
            <a:off x="269037" y="1143000"/>
            <a:ext cx="8377325" cy="5399602"/>
          </a:xfrm>
          <a:prstGeom prst="rect">
            <a:avLst/>
          </a:prstGeom>
        </p:spPr>
      </p:pic>
    </p:spTree>
    <p:extLst>
      <p:ext uri="{BB962C8B-B14F-4D97-AF65-F5344CB8AC3E}">
        <p14:creationId xmlns:p14="http://schemas.microsoft.com/office/powerpoint/2010/main" val="11895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Intro to Social</a:t>
            </a:r>
          </a:p>
          <a:p>
            <a:r>
              <a:rPr lang="en-US" dirty="0"/>
              <a:t>Delve and Profile Page</a:t>
            </a:r>
          </a:p>
          <a:p>
            <a:r>
              <a:rPr lang="en-US" dirty="0"/>
              <a:t>Personal Blog</a:t>
            </a:r>
          </a:p>
          <a:p>
            <a:r>
              <a:rPr lang="en-US" dirty="0"/>
              <a:t>Using Newsfeeds</a:t>
            </a:r>
          </a:p>
          <a:p>
            <a:r>
              <a:rPr lang="en-US" dirty="0"/>
              <a:t>Working with OneDrive for Business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Personal Blog</a:t>
            </a:r>
          </a:p>
        </p:txBody>
      </p:sp>
    </p:spTree>
    <p:extLst>
      <p:ext uri="{BB962C8B-B14F-4D97-AF65-F5344CB8AC3E}">
        <p14:creationId xmlns:p14="http://schemas.microsoft.com/office/powerpoint/2010/main" val="93274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ü"/>
            </a:pPr>
            <a:r>
              <a:rPr lang="en-US" dirty="0"/>
              <a:t>Delve and Profile Page</a:t>
            </a:r>
          </a:p>
          <a:p>
            <a:pPr>
              <a:buFont typeface="Wingdings" panose="05000000000000000000" pitchFamily="2" charset="2"/>
              <a:buChar char="ü"/>
            </a:pPr>
            <a:r>
              <a:rPr lang="en-US" dirty="0"/>
              <a:t>Personal Blog</a:t>
            </a:r>
          </a:p>
          <a:p>
            <a:pPr>
              <a:buFont typeface="Wingdings" panose="05000000000000000000" pitchFamily="2" charset="2"/>
              <a:buChar char="Ø"/>
            </a:pPr>
            <a:r>
              <a:rPr lang="en-US" dirty="0"/>
              <a:t>Using Newsfeeds</a:t>
            </a:r>
          </a:p>
          <a:p>
            <a:r>
              <a:rPr lang="en-US" dirty="0"/>
              <a:t>Working with OneDrive for Business</a:t>
            </a:r>
          </a:p>
          <a:p>
            <a:endParaRPr lang="en-US" dirty="0"/>
          </a:p>
        </p:txBody>
      </p:sp>
    </p:spTree>
    <p:extLst>
      <p:ext uri="{BB962C8B-B14F-4D97-AF65-F5344CB8AC3E}">
        <p14:creationId xmlns:p14="http://schemas.microsoft.com/office/powerpoint/2010/main" val="421919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Newsfeeds</a:t>
            </a:r>
          </a:p>
        </p:txBody>
      </p:sp>
      <p:sp>
        <p:nvSpPr>
          <p:cNvPr id="3" name="Content Placeholder 2"/>
          <p:cNvSpPr>
            <a:spLocks noGrp="1"/>
          </p:cNvSpPr>
          <p:nvPr>
            <p:ph idx="1"/>
          </p:nvPr>
        </p:nvSpPr>
        <p:spPr/>
        <p:txBody>
          <a:bodyPr>
            <a:normAutofit lnSpcReduction="10000"/>
          </a:bodyPr>
          <a:lstStyle/>
          <a:p>
            <a:r>
              <a:rPr lang="en-US" b="1" dirty="0"/>
              <a:t>Newsfeeds (aka microblogging) </a:t>
            </a:r>
          </a:p>
          <a:p>
            <a:pPr lvl="1"/>
            <a:r>
              <a:rPr lang="en-US" dirty="0"/>
              <a:t>Similar to Facebook feeds</a:t>
            </a:r>
          </a:p>
          <a:p>
            <a:r>
              <a:rPr lang="en-US" b="1" dirty="0"/>
              <a:t>Conversations</a:t>
            </a:r>
          </a:p>
          <a:p>
            <a:pPr lvl="1"/>
            <a:r>
              <a:rPr lang="en-US" dirty="0"/>
              <a:t>Start new conversations</a:t>
            </a:r>
          </a:p>
          <a:p>
            <a:pPr lvl="1"/>
            <a:r>
              <a:rPr lang="en-US" dirty="0"/>
              <a:t>Reply to existing conversations</a:t>
            </a:r>
          </a:p>
          <a:p>
            <a:r>
              <a:rPr lang="en-US" b="1" dirty="0"/>
              <a:t>“Follow” link</a:t>
            </a:r>
          </a:p>
          <a:p>
            <a:pPr lvl="1"/>
            <a:r>
              <a:rPr lang="en-US" dirty="0"/>
              <a:t>People – follow people to get updates about </a:t>
            </a:r>
            <a:br>
              <a:rPr lang="en-US" dirty="0"/>
            </a:br>
            <a:r>
              <a:rPr lang="en-US" dirty="0"/>
              <a:t>people you are following</a:t>
            </a:r>
          </a:p>
          <a:p>
            <a:pPr lvl="1"/>
            <a:r>
              <a:rPr lang="en-US" dirty="0"/>
              <a:t>Documents – follow documents to get updates on document changes.</a:t>
            </a:r>
          </a:p>
          <a:p>
            <a:pPr lvl="1"/>
            <a:r>
              <a:rPr lang="en-US" dirty="0"/>
              <a:t>Tags – follow a tag to see all newsfeed posts that contain a tag you’re following.</a:t>
            </a:r>
            <a:endParaRPr lang="en-US" b="1" dirty="0"/>
          </a:p>
          <a:p>
            <a:pPr lvl="1"/>
            <a:endParaRPr lang="en-US" dirty="0"/>
          </a:p>
        </p:txBody>
      </p:sp>
      <p:pic>
        <p:nvPicPr>
          <p:cNvPr id="5" name="Newsfeed"/>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5867400" y="1964419"/>
            <a:ext cx="2994498" cy="207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628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Newsfeed</a:t>
            </a:r>
          </a:p>
        </p:txBody>
      </p:sp>
      <p:sp>
        <p:nvSpPr>
          <p:cNvPr id="3" name="Content Placeholder 2"/>
          <p:cNvSpPr>
            <a:spLocks noGrp="1"/>
          </p:cNvSpPr>
          <p:nvPr>
            <p:ph idx="1"/>
          </p:nvPr>
        </p:nvSpPr>
        <p:spPr/>
        <p:txBody>
          <a:bodyPr/>
          <a:lstStyle/>
          <a:p>
            <a:r>
              <a:rPr lang="en-US" b="1" dirty="0"/>
              <a:t>Newsfeed Tile</a:t>
            </a:r>
          </a:p>
          <a:p>
            <a:pPr lvl="1"/>
            <a:r>
              <a:rPr lang="en-US" dirty="0"/>
              <a:t>Located in the </a:t>
            </a:r>
            <a:br>
              <a:rPr lang="en-US" dirty="0"/>
            </a:br>
            <a:r>
              <a:rPr lang="en-US" dirty="0"/>
              <a:t>App Launcher</a:t>
            </a:r>
          </a:p>
        </p:txBody>
      </p:sp>
      <p:pic>
        <p:nvPicPr>
          <p:cNvPr id="4" name="Picture 3"/>
          <p:cNvPicPr>
            <a:picLocks noChangeAspect="1"/>
          </p:cNvPicPr>
          <p:nvPr/>
        </p:nvPicPr>
        <p:blipFill>
          <a:blip r:embed="rId2"/>
          <a:stretch>
            <a:fillRect/>
          </a:stretch>
        </p:blipFill>
        <p:spPr>
          <a:xfrm>
            <a:off x="3581400" y="1428750"/>
            <a:ext cx="5104762" cy="4942857"/>
          </a:xfrm>
          <a:prstGeom prst="rect">
            <a:avLst/>
          </a:prstGeom>
        </p:spPr>
      </p:pic>
      <p:cxnSp>
        <p:nvCxnSpPr>
          <p:cNvPr id="5" name="Straight Arrow Connector 4"/>
          <p:cNvCxnSpPr/>
          <p:nvPr/>
        </p:nvCxnSpPr>
        <p:spPr>
          <a:xfrm>
            <a:off x="6934200" y="2133600"/>
            <a:ext cx="914400" cy="4671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96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Newsfeeds</a:t>
            </a:r>
          </a:p>
        </p:txBody>
      </p:sp>
    </p:spTree>
    <p:extLst>
      <p:ext uri="{BB962C8B-B14F-4D97-AF65-F5344CB8AC3E}">
        <p14:creationId xmlns:p14="http://schemas.microsoft.com/office/powerpoint/2010/main" val="2897549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ü"/>
            </a:pPr>
            <a:r>
              <a:rPr lang="en-US" dirty="0"/>
              <a:t>Delve and Profile Page</a:t>
            </a:r>
          </a:p>
          <a:p>
            <a:pPr>
              <a:buFont typeface="Wingdings" panose="05000000000000000000" pitchFamily="2" charset="2"/>
              <a:buChar char="ü"/>
            </a:pPr>
            <a:r>
              <a:rPr lang="en-US" dirty="0"/>
              <a:t>Personal Blog</a:t>
            </a:r>
          </a:p>
          <a:p>
            <a:pPr>
              <a:buFont typeface="Wingdings" panose="05000000000000000000" pitchFamily="2" charset="2"/>
              <a:buChar char="ü"/>
            </a:pPr>
            <a:r>
              <a:rPr lang="en-US" dirty="0"/>
              <a:t>Using Newsfeeds</a:t>
            </a:r>
          </a:p>
          <a:p>
            <a:pPr>
              <a:buFont typeface="Wingdings" panose="05000000000000000000" pitchFamily="2" charset="2"/>
              <a:buChar char="Ø"/>
            </a:pPr>
            <a:r>
              <a:rPr lang="en-US" dirty="0"/>
              <a:t>Working with OneDrive for Business</a:t>
            </a:r>
          </a:p>
          <a:p>
            <a:endParaRPr lang="en-US" dirty="0"/>
          </a:p>
        </p:txBody>
      </p:sp>
    </p:spTree>
    <p:extLst>
      <p:ext uri="{BB962C8B-B14F-4D97-AF65-F5344CB8AC3E}">
        <p14:creationId xmlns:p14="http://schemas.microsoft.com/office/powerpoint/2010/main" val="27608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OneDrive for Business</a:t>
            </a:r>
          </a:p>
        </p:txBody>
      </p:sp>
      <p:sp>
        <p:nvSpPr>
          <p:cNvPr id="3" name="Content Placeholder 2"/>
          <p:cNvSpPr>
            <a:spLocks noGrp="1"/>
          </p:cNvSpPr>
          <p:nvPr>
            <p:ph idx="1"/>
          </p:nvPr>
        </p:nvSpPr>
        <p:spPr/>
        <p:txBody>
          <a:bodyPr/>
          <a:lstStyle/>
          <a:p>
            <a:r>
              <a:rPr lang="en-US" dirty="0"/>
              <a:t>Helps manage work documents and related files</a:t>
            </a:r>
          </a:p>
          <a:p>
            <a:r>
              <a:rPr lang="en-US" b="1" dirty="0"/>
              <a:t>Storage space</a:t>
            </a:r>
          </a:p>
          <a:p>
            <a:pPr lvl="1"/>
            <a:r>
              <a:rPr lang="en-US" b="1" dirty="0"/>
              <a:t>O365</a:t>
            </a:r>
            <a:r>
              <a:rPr lang="en-US" dirty="0"/>
              <a:t>: each user gets 1TB of space in </a:t>
            </a:r>
            <a:br>
              <a:rPr lang="en-US" dirty="0"/>
            </a:br>
            <a:r>
              <a:rPr lang="en-US" dirty="0"/>
              <a:t>the cloud</a:t>
            </a:r>
          </a:p>
          <a:p>
            <a:pPr lvl="1"/>
            <a:r>
              <a:rPr lang="en-US" b="1" dirty="0"/>
              <a:t>On-premise</a:t>
            </a:r>
            <a:r>
              <a:rPr lang="en-US" dirty="0"/>
              <a:t>: organization’s administrators </a:t>
            </a:r>
            <a:br>
              <a:rPr lang="en-US" dirty="0"/>
            </a:br>
            <a:r>
              <a:rPr lang="en-US" dirty="0"/>
              <a:t>determine storage space limit</a:t>
            </a:r>
          </a:p>
          <a:p>
            <a:r>
              <a:rPr lang="en-US" dirty="0"/>
              <a:t>All files stored in OneDrive for Business are private unless sharing is configured</a:t>
            </a:r>
          </a:p>
          <a:p>
            <a:r>
              <a:rPr lang="en-US" dirty="0"/>
              <a:t>OneDrive (short for OneDrive for Business) shortcut is a tile in the App Launcher</a:t>
            </a:r>
          </a:p>
        </p:txBody>
      </p:sp>
      <p:pic>
        <p:nvPicPr>
          <p:cNvPr id="4" name="Picture 3"/>
          <p:cNvPicPr>
            <a:picLocks noChangeAspect="1"/>
          </p:cNvPicPr>
          <p:nvPr/>
        </p:nvPicPr>
        <p:blipFill>
          <a:blip r:embed="rId3"/>
          <a:stretch>
            <a:fillRect/>
          </a:stretch>
        </p:blipFill>
        <p:spPr>
          <a:xfrm>
            <a:off x="7162800" y="2438400"/>
            <a:ext cx="980952" cy="971429"/>
          </a:xfrm>
          <a:prstGeom prst="rect">
            <a:avLst/>
          </a:prstGeom>
        </p:spPr>
      </p:pic>
    </p:spTree>
    <p:extLst>
      <p:ext uri="{BB962C8B-B14F-4D97-AF65-F5344CB8AC3E}">
        <p14:creationId xmlns:p14="http://schemas.microsoft.com/office/powerpoint/2010/main" val="427839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versus OneDrive for Business</a:t>
            </a:r>
          </a:p>
        </p:txBody>
      </p:sp>
      <p:sp>
        <p:nvSpPr>
          <p:cNvPr id="3" name="Content Placeholder 2"/>
          <p:cNvSpPr>
            <a:spLocks noGrp="1"/>
          </p:cNvSpPr>
          <p:nvPr>
            <p:ph idx="1"/>
          </p:nvPr>
        </p:nvSpPr>
        <p:spPr/>
        <p:txBody>
          <a:bodyPr/>
          <a:lstStyle/>
          <a:p>
            <a:r>
              <a:rPr lang="en-US" b="1" dirty="0"/>
              <a:t>OneDrive</a:t>
            </a:r>
          </a:p>
          <a:p>
            <a:pPr lvl="1"/>
            <a:r>
              <a:rPr lang="en-US" dirty="0"/>
              <a:t>Free online personal storage intended for personal use</a:t>
            </a:r>
          </a:p>
          <a:p>
            <a:pPr lvl="1"/>
            <a:r>
              <a:rPr lang="en-US" dirty="0"/>
              <a:t>Use to save documents, photos, other files in the cloud</a:t>
            </a:r>
          </a:p>
          <a:p>
            <a:pPr lvl="1"/>
            <a:r>
              <a:rPr lang="en-US" dirty="0"/>
              <a:t>Share them with friends and collaborate on content</a:t>
            </a:r>
          </a:p>
          <a:p>
            <a:r>
              <a:rPr lang="en-US" b="1" dirty="0"/>
              <a:t>OneDrive for Business</a:t>
            </a:r>
          </a:p>
          <a:p>
            <a:pPr lvl="1"/>
            <a:r>
              <a:rPr lang="en-US" dirty="0"/>
              <a:t>Intended for business purposes</a:t>
            </a:r>
          </a:p>
          <a:p>
            <a:pPr lvl="1"/>
            <a:r>
              <a:rPr lang="en-US" dirty="0"/>
              <a:t>Managed by organization</a:t>
            </a:r>
          </a:p>
          <a:p>
            <a:pPr lvl="1"/>
            <a:r>
              <a:rPr lang="en-US" dirty="0"/>
              <a:t>Let’s you share and collaborate work documents with co-workers</a:t>
            </a:r>
          </a:p>
          <a:p>
            <a:pPr lvl="1"/>
            <a:r>
              <a:rPr lang="en-US" dirty="0"/>
              <a:t>Site collection administrators in organization control what can be done in the library</a:t>
            </a:r>
          </a:p>
        </p:txBody>
      </p:sp>
    </p:spTree>
    <p:extLst>
      <p:ext uri="{BB962C8B-B14F-4D97-AF65-F5344CB8AC3E}">
        <p14:creationId xmlns:p14="http://schemas.microsoft.com/office/powerpoint/2010/main" val="425001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Sync</a:t>
            </a:r>
          </a:p>
        </p:txBody>
      </p:sp>
      <p:sp>
        <p:nvSpPr>
          <p:cNvPr id="3" name="Content Placeholder 2"/>
          <p:cNvSpPr>
            <a:spLocks noGrp="1"/>
          </p:cNvSpPr>
          <p:nvPr>
            <p:ph idx="1"/>
          </p:nvPr>
        </p:nvSpPr>
        <p:spPr/>
        <p:txBody>
          <a:bodyPr/>
          <a:lstStyle/>
          <a:p>
            <a:r>
              <a:rPr lang="en-US" dirty="0"/>
              <a:t>Working with documents offline</a:t>
            </a:r>
          </a:p>
          <a:p>
            <a:r>
              <a:rPr lang="en-US" b="1" dirty="0"/>
              <a:t>Sync</a:t>
            </a:r>
            <a:r>
              <a:rPr lang="en-US" dirty="0"/>
              <a:t> button introduced in SharePoint Online</a:t>
            </a:r>
          </a:p>
          <a:p>
            <a:pPr lvl="1"/>
            <a:r>
              <a:rPr lang="en-US" dirty="0"/>
              <a:t>Allows you to sync any document library to local drive</a:t>
            </a:r>
          </a:p>
        </p:txBody>
      </p:sp>
      <p:pic>
        <p:nvPicPr>
          <p:cNvPr id="6" name="Picture 5"/>
          <p:cNvPicPr>
            <a:picLocks noChangeAspect="1"/>
          </p:cNvPicPr>
          <p:nvPr/>
        </p:nvPicPr>
        <p:blipFill>
          <a:blip r:embed="rId3"/>
          <a:stretch>
            <a:fillRect/>
          </a:stretch>
        </p:blipFill>
        <p:spPr>
          <a:xfrm>
            <a:off x="1676400" y="3200400"/>
            <a:ext cx="5466667" cy="2790476"/>
          </a:xfrm>
          <a:prstGeom prst="rect">
            <a:avLst/>
          </a:prstGeom>
        </p:spPr>
      </p:pic>
      <p:cxnSp>
        <p:nvCxnSpPr>
          <p:cNvPr id="7" name="Straight Arrow Connector 6"/>
          <p:cNvCxnSpPr/>
          <p:nvPr/>
        </p:nvCxnSpPr>
        <p:spPr>
          <a:xfrm flipH="1">
            <a:off x="3981109" y="3400076"/>
            <a:ext cx="419099" cy="4766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1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Sync</a:t>
            </a:r>
          </a:p>
        </p:txBody>
      </p:sp>
      <p:sp>
        <p:nvSpPr>
          <p:cNvPr id="3" name="Content Placeholder 2"/>
          <p:cNvSpPr>
            <a:spLocks noGrp="1"/>
          </p:cNvSpPr>
          <p:nvPr>
            <p:ph idx="1"/>
          </p:nvPr>
        </p:nvSpPr>
        <p:spPr/>
        <p:txBody>
          <a:bodyPr/>
          <a:lstStyle/>
          <a:p>
            <a:r>
              <a:rPr lang="en-US" dirty="0"/>
              <a:t>Navigate to library you want to sync and then click on </a:t>
            </a:r>
            <a:r>
              <a:rPr lang="en-US" b="1" dirty="0"/>
              <a:t>Sync</a:t>
            </a:r>
            <a:r>
              <a:rPr lang="en-US" dirty="0"/>
              <a:t> button</a:t>
            </a:r>
          </a:p>
          <a:p>
            <a:r>
              <a:rPr lang="en-US" dirty="0"/>
              <a:t>Once clicked, the Sync now dialog will appear</a:t>
            </a:r>
          </a:p>
        </p:txBody>
      </p:sp>
      <p:pic>
        <p:nvPicPr>
          <p:cNvPr id="6" name="Picture 5"/>
          <p:cNvPicPr>
            <a:picLocks noChangeAspect="1"/>
          </p:cNvPicPr>
          <p:nvPr/>
        </p:nvPicPr>
        <p:blipFill>
          <a:blip r:embed="rId3"/>
          <a:stretch>
            <a:fillRect/>
          </a:stretch>
        </p:blipFill>
        <p:spPr>
          <a:xfrm>
            <a:off x="360954" y="2957647"/>
            <a:ext cx="3561905" cy="2161905"/>
          </a:xfrm>
          <a:prstGeom prst="rect">
            <a:avLst/>
          </a:prstGeom>
        </p:spPr>
      </p:pic>
      <p:pic>
        <p:nvPicPr>
          <p:cNvPr id="7" name="Picture 6"/>
          <p:cNvPicPr>
            <a:picLocks noChangeAspect="1"/>
          </p:cNvPicPr>
          <p:nvPr/>
        </p:nvPicPr>
        <p:blipFill>
          <a:blip r:embed="rId4"/>
          <a:stretch>
            <a:fillRect/>
          </a:stretch>
        </p:blipFill>
        <p:spPr>
          <a:xfrm>
            <a:off x="4191000" y="3200400"/>
            <a:ext cx="4409524" cy="2742857"/>
          </a:xfrm>
          <a:prstGeom prst="rect">
            <a:avLst/>
          </a:prstGeom>
        </p:spPr>
      </p:pic>
    </p:spTree>
    <p:extLst>
      <p:ext uri="{BB962C8B-B14F-4D97-AF65-F5344CB8AC3E}">
        <p14:creationId xmlns:p14="http://schemas.microsoft.com/office/powerpoint/2010/main" val="224965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905000"/>
            <a:ext cx="1881022" cy="1875602"/>
          </a:xfrm>
          <a:prstGeom prst="rect">
            <a:avLst/>
          </a:prstGeom>
        </p:spPr>
      </p:pic>
      <p:sp>
        <p:nvSpPr>
          <p:cNvPr id="2" name="Title 1"/>
          <p:cNvSpPr>
            <a:spLocks noGrp="1"/>
          </p:cNvSpPr>
          <p:nvPr>
            <p:ph type="title"/>
          </p:nvPr>
        </p:nvSpPr>
        <p:spPr/>
        <p:txBody>
          <a:bodyPr/>
          <a:lstStyle/>
          <a:p>
            <a:r>
              <a:rPr lang="en-US" dirty="0"/>
              <a:t>Into to Social</a:t>
            </a:r>
          </a:p>
        </p:txBody>
      </p:sp>
      <p:sp>
        <p:nvSpPr>
          <p:cNvPr id="3" name="Content Placeholder 2"/>
          <p:cNvSpPr>
            <a:spLocks noGrp="1"/>
          </p:cNvSpPr>
          <p:nvPr>
            <p:ph idx="1"/>
          </p:nvPr>
        </p:nvSpPr>
        <p:spPr/>
        <p:txBody>
          <a:bodyPr/>
          <a:lstStyle/>
          <a:p>
            <a:r>
              <a:rPr lang="en-US" dirty="0"/>
              <a:t>SharePoint Online provides the ability to connect enterprises through social features</a:t>
            </a:r>
          </a:p>
          <a:p>
            <a:r>
              <a:rPr lang="en-US" b="1" dirty="0"/>
              <a:t>Get Connected</a:t>
            </a:r>
          </a:p>
          <a:p>
            <a:pPr lvl="1"/>
            <a:r>
              <a:rPr lang="en-US" dirty="0"/>
              <a:t>Engage in conversations to stay informed </a:t>
            </a:r>
            <a:br>
              <a:rPr lang="en-US" dirty="0"/>
            </a:br>
            <a:r>
              <a:rPr lang="en-US" dirty="0"/>
              <a:t>and make better decisions</a:t>
            </a:r>
          </a:p>
          <a:p>
            <a:r>
              <a:rPr lang="en-US" b="1" dirty="0"/>
              <a:t>Share Knowledge</a:t>
            </a:r>
          </a:p>
          <a:p>
            <a:pPr lvl="1"/>
            <a:r>
              <a:rPr lang="en-US" dirty="0"/>
              <a:t>Use community knowledge to gain </a:t>
            </a:r>
            <a:br>
              <a:rPr lang="en-US" dirty="0"/>
            </a:br>
            <a:r>
              <a:rPr lang="en-US" dirty="0"/>
              <a:t>insight and find answers</a:t>
            </a:r>
          </a:p>
          <a:p>
            <a:r>
              <a:rPr lang="en-US" b="1" dirty="0"/>
              <a:t>Work Together</a:t>
            </a:r>
          </a:p>
          <a:p>
            <a:pPr lvl="1"/>
            <a:r>
              <a:rPr lang="en-US" dirty="0"/>
              <a:t>Make it easier to work as a team </a:t>
            </a:r>
            <a:br>
              <a:rPr lang="en-US" dirty="0"/>
            </a:br>
            <a:r>
              <a:rPr lang="en-US" dirty="0"/>
              <a:t>and manage your projects</a:t>
            </a:r>
          </a:p>
          <a:p>
            <a:pPr lvl="1"/>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352800"/>
            <a:ext cx="1024110" cy="9845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467" y="4864953"/>
            <a:ext cx="1593465" cy="1733550"/>
          </a:xfrm>
          <a:prstGeom prst="rect">
            <a:avLst/>
          </a:prstGeom>
        </p:spPr>
      </p:pic>
    </p:spTree>
    <p:extLst>
      <p:ext uri="{BB962C8B-B14F-4D97-AF65-F5344CB8AC3E}">
        <p14:creationId xmlns:p14="http://schemas.microsoft.com/office/powerpoint/2010/main" val="3632450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Sync</a:t>
            </a:r>
          </a:p>
        </p:txBody>
      </p:sp>
      <p:pic>
        <p:nvPicPr>
          <p:cNvPr id="4" name="Picture 3"/>
          <p:cNvPicPr>
            <a:picLocks noChangeAspect="1"/>
          </p:cNvPicPr>
          <p:nvPr/>
        </p:nvPicPr>
        <p:blipFill>
          <a:blip r:embed="rId2"/>
          <a:stretch>
            <a:fillRect/>
          </a:stretch>
        </p:blipFill>
        <p:spPr>
          <a:xfrm>
            <a:off x="178308" y="1143000"/>
            <a:ext cx="4279392" cy="2743200"/>
          </a:xfrm>
          <a:prstGeom prst="rect">
            <a:avLst/>
          </a:prstGeom>
        </p:spPr>
      </p:pic>
      <p:pic>
        <p:nvPicPr>
          <p:cNvPr id="5" name="Picture 4"/>
          <p:cNvPicPr>
            <a:picLocks noChangeAspect="1"/>
          </p:cNvPicPr>
          <p:nvPr/>
        </p:nvPicPr>
        <p:blipFill>
          <a:blip r:embed="rId3"/>
          <a:stretch>
            <a:fillRect/>
          </a:stretch>
        </p:blipFill>
        <p:spPr>
          <a:xfrm>
            <a:off x="4267200" y="3352800"/>
            <a:ext cx="4553571" cy="3017520"/>
          </a:xfrm>
          <a:prstGeom prst="rect">
            <a:avLst/>
          </a:prstGeom>
        </p:spPr>
      </p:pic>
    </p:spTree>
    <p:extLst>
      <p:ext uri="{BB962C8B-B14F-4D97-AF65-F5344CB8AC3E}">
        <p14:creationId xmlns:p14="http://schemas.microsoft.com/office/powerpoint/2010/main" val="1277185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Library Sync</a:t>
            </a:r>
          </a:p>
        </p:txBody>
      </p:sp>
      <p:sp>
        <p:nvSpPr>
          <p:cNvPr id="3" name="Content Placeholder 2"/>
          <p:cNvSpPr>
            <a:spLocks noGrp="1"/>
          </p:cNvSpPr>
          <p:nvPr>
            <p:ph idx="1"/>
          </p:nvPr>
        </p:nvSpPr>
        <p:spPr/>
        <p:txBody>
          <a:bodyPr/>
          <a:lstStyle/>
          <a:p>
            <a:r>
              <a:rPr lang="en-US" dirty="0"/>
              <a:t>Once the Sync setup is complete you can view your files on your local drive</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40" y="5334000"/>
            <a:ext cx="2758679" cy="289585"/>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333049" y="2438400"/>
            <a:ext cx="4238951" cy="2717276"/>
          </a:xfrm>
          <a:prstGeom prst="rect">
            <a:avLst/>
          </a:prstGeom>
        </p:spPr>
      </p:pic>
      <p:pic>
        <p:nvPicPr>
          <p:cNvPr id="8" name="Picture 7"/>
          <p:cNvPicPr>
            <a:picLocks noChangeAspect="1"/>
          </p:cNvPicPr>
          <p:nvPr/>
        </p:nvPicPr>
        <p:blipFill>
          <a:blip r:embed="rId5"/>
          <a:stretch>
            <a:fillRect/>
          </a:stretch>
        </p:blipFill>
        <p:spPr>
          <a:xfrm>
            <a:off x="4359296" y="2819400"/>
            <a:ext cx="4403704" cy="3209571"/>
          </a:xfrm>
          <a:prstGeom prst="rect">
            <a:avLst/>
          </a:prstGeom>
        </p:spPr>
      </p:pic>
    </p:spTree>
    <p:extLst>
      <p:ext uri="{BB962C8B-B14F-4D97-AF65-F5344CB8AC3E}">
        <p14:creationId xmlns:p14="http://schemas.microsoft.com/office/powerpoint/2010/main" val="3167711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OneDrive for Business and Syncing</a:t>
            </a:r>
          </a:p>
        </p:txBody>
      </p:sp>
    </p:spTree>
    <p:extLst>
      <p:ext uri="{BB962C8B-B14F-4D97-AF65-F5344CB8AC3E}">
        <p14:creationId xmlns:p14="http://schemas.microsoft.com/office/powerpoint/2010/main" val="3868903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ü"/>
            </a:pPr>
            <a:r>
              <a:rPr lang="en-US" dirty="0"/>
              <a:t>Delve and Profile Page</a:t>
            </a:r>
          </a:p>
          <a:p>
            <a:pPr>
              <a:buFont typeface="Wingdings" panose="05000000000000000000" pitchFamily="2" charset="2"/>
              <a:buChar char="ü"/>
            </a:pPr>
            <a:r>
              <a:rPr lang="en-US" dirty="0"/>
              <a:t>Personal Blog</a:t>
            </a:r>
          </a:p>
          <a:p>
            <a:pPr>
              <a:buFont typeface="Wingdings" panose="05000000000000000000" pitchFamily="2" charset="2"/>
              <a:buChar char="ü"/>
            </a:pPr>
            <a:r>
              <a:rPr lang="en-US" dirty="0"/>
              <a:t>Using Newsfeeds</a:t>
            </a:r>
          </a:p>
          <a:p>
            <a:pPr>
              <a:buFont typeface="Wingdings" panose="05000000000000000000" pitchFamily="2" charset="2"/>
              <a:buChar char="ü"/>
            </a:pPr>
            <a:r>
              <a:rPr lang="en-US" dirty="0"/>
              <a:t>Working with OneDrive for Business</a:t>
            </a:r>
          </a:p>
          <a:p>
            <a:endParaRPr lang="en-US" dirty="0"/>
          </a:p>
        </p:txBody>
      </p:sp>
    </p:spTree>
    <p:extLst>
      <p:ext uri="{BB962C8B-B14F-4D97-AF65-F5344CB8AC3E}">
        <p14:creationId xmlns:p14="http://schemas.microsoft.com/office/powerpoint/2010/main" val="27514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Ø"/>
            </a:pPr>
            <a:r>
              <a:rPr lang="en-US" dirty="0"/>
              <a:t>Delve and Profile Page</a:t>
            </a:r>
          </a:p>
          <a:p>
            <a:r>
              <a:rPr lang="en-US" dirty="0"/>
              <a:t>SharePoint Blogs</a:t>
            </a:r>
          </a:p>
          <a:p>
            <a:r>
              <a:rPr lang="en-US" dirty="0"/>
              <a:t>Using Newsfeeds</a:t>
            </a:r>
          </a:p>
          <a:p>
            <a:r>
              <a:rPr lang="en-US" dirty="0"/>
              <a:t>Working with OneDrive for Business</a:t>
            </a:r>
          </a:p>
          <a:p>
            <a:endParaRPr lang="en-US" dirty="0"/>
          </a:p>
        </p:txBody>
      </p:sp>
    </p:spTree>
    <p:extLst>
      <p:ext uri="{BB962C8B-B14F-4D97-AF65-F5344CB8AC3E}">
        <p14:creationId xmlns:p14="http://schemas.microsoft.com/office/powerpoint/2010/main" val="70752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Office Delve?</a:t>
            </a:r>
          </a:p>
        </p:txBody>
      </p:sp>
      <p:sp>
        <p:nvSpPr>
          <p:cNvPr id="3" name="Content Placeholder 2"/>
          <p:cNvSpPr>
            <a:spLocks noGrp="1"/>
          </p:cNvSpPr>
          <p:nvPr>
            <p:ph idx="1"/>
          </p:nvPr>
        </p:nvSpPr>
        <p:spPr/>
        <p:txBody>
          <a:bodyPr>
            <a:normAutofit/>
          </a:bodyPr>
          <a:lstStyle/>
          <a:p>
            <a:r>
              <a:rPr lang="en-US" b="1" dirty="0"/>
              <a:t>Cloud-based Service in O365</a:t>
            </a:r>
          </a:p>
          <a:p>
            <a:r>
              <a:rPr lang="en-US" b="1" dirty="0"/>
              <a:t>Discover &amp; Find Information</a:t>
            </a:r>
          </a:p>
          <a:p>
            <a:pPr lvl="1"/>
            <a:r>
              <a:rPr lang="en-US" dirty="0"/>
              <a:t>Surfaces personalized pertinent information across O365 (OneDrive for Business, SharePoint, Exchange, Yammer, and more…)</a:t>
            </a:r>
          </a:p>
          <a:p>
            <a:r>
              <a:rPr lang="en-US" b="1" dirty="0"/>
              <a:t>Suggested Content Feed</a:t>
            </a:r>
          </a:p>
          <a:p>
            <a:pPr lvl="1"/>
            <a:r>
              <a:rPr lang="en-US" dirty="0"/>
              <a:t>Powered by Office Graph</a:t>
            </a:r>
          </a:p>
          <a:p>
            <a:pPr lvl="1"/>
            <a:r>
              <a:rPr lang="en-US" dirty="0"/>
              <a:t>Shows your documents &amp; documents your colleagues are working on (only what you have access to)</a:t>
            </a:r>
          </a:p>
          <a:p>
            <a:pPr lvl="1"/>
            <a:r>
              <a:rPr lang="en-US" dirty="0"/>
              <a:t>Organized by most relevant, not by timeline</a:t>
            </a:r>
          </a:p>
          <a:p>
            <a:pPr lvl="1"/>
            <a:endParaRPr lang="en-US" dirty="0"/>
          </a:p>
        </p:txBody>
      </p:sp>
      <p:pic>
        <p:nvPicPr>
          <p:cNvPr id="1026" name="Picture 2" descr="Activity area says that 15 colleagues viewed this recent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6000749"/>
            <a:ext cx="2800350" cy="628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tivity area shows who modified the 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6000749"/>
            <a:ext cx="2800350"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Delve Profile Page</a:t>
            </a:r>
          </a:p>
        </p:txBody>
      </p:sp>
      <p:sp>
        <p:nvSpPr>
          <p:cNvPr id="3" name="Content Placeholder 2"/>
          <p:cNvSpPr>
            <a:spLocks noGrp="1"/>
          </p:cNvSpPr>
          <p:nvPr>
            <p:ph idx="1"/>
          </p:nvPr>
        </p:nvSpPr>
        <p:spPr/>
        <p:txBody>
          <a:bodyPr>
            <a:normAutofit/>
          </a:bodyPr>
          <a:lstStyle/>
          <a:p>
            <a:r>
              <a:rPr lang="en-US" dirty="0"/>
              <a:t>Accessed through your personalized profile page</a:t>
            </a:r>
          </a:p>
          <a:p>
            <a:pPr lvl="1"/>
            <a:r>
              <a:rPr lang="en-US" dirty="0"/>
              <a:t>Displays recent accessed documents, colleague profiles, &amp; suggested content feed</a:t>
            </a:r>
          </a:p>
        </p:txBody>
      </p:sp>
      <p:pic>
        <p:nvPicPr>
          <p:cNvPr id="4" name="Picture 2" descr="Get back to your work from your profile pag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8800" y="2895600"/>
            <a:ext cx="5603293" cy="3657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5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Cards in Delve</a:t>
            </a:r>
          </a:p>
        </p:txBody>
      </p:sp>
      <p:sp>
        <p:nvSpPr>
          <p:cNvPr id="7" name="Content Placeholder 6"/>
          <p:cNvSpPr>
            <a:spLocks noGrp="1"/>
          </p:cNvSpPr>
          <p:nvPr>
            <p:ph idx="1"/>
          </p:nvPr>
        </p:nvSpPr>
        <p:spPr/>
        <p:txBody>
          <a:bodyPr/>
          <a:lstStyle/>
          <a:p>
            <a:r>
              <a:rPr lang="en-US" dirty="0"/>
              <a:t>Documents show up as content cards in views</a:t>
            </a:r>
          </a:p>
          <a:p>
            <a:pPr lvl="1"/>
            <a:r>
              <a:rPr lang="en-US" dirty="0"/>
              <a:t>You may see two versions of the content cards:</a:t>
            </a:r>
          </a:p>
        </p:txBody>
      </p:sp>
      <p:pic>
        <p:nvPicPr>
          <p:cNvPr id="1026" name="Picture 2" descr="The content card shows information about the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271462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ck the bar at the bottom to see actions for the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785" y="2590800"/>
            <a:ext cx="3962400" cy="3095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44457" y="5749626"/>
            <a:ext cx="4237057" cy="646331"/>
          </a:xfrm>
          <a:prstGeom prst="rect">
            <a:avLst/>
          </a:prstGeom>
          <a:noFill/>
        </p:spPr>
        <p:txBody>
          <a:bodyPr wrap="none" rtlCol="0">
            <a:spAutoFit/>
          </a:bodyPr>
          <a:lstStyle/>
          <a:p>
            <a:pPr algn="ctr"/>
            <a:r>
              <a:rPr lang="en-US" dirty="0"/>
              <a:t>On the new compact card, click the bar </a:t>
            </a:r>
            <a:br>
              <a:rPr lang="en-US" dirty="0"/>
            </a:br>
            <a:r>
              <a:rPr lang="en-US" dirty="0"/>
              <a:t>at the bottom to see all actions</a:t>
            </a:r>
          </a:p>
        </p:txBody>
      </p:sp>
      <p:cxnSp>
        <p:nvCxnSpPr>
          <p:cNvPr id="11" name="Straight Arrow Connector 10"/>
          <p:cNvCxnSpPr/>
          <p:nvPr/>
        </p:nvCxnSpPr>
        <p:spPr>
          <a:xfrm flipV="1">
            <a:off x="3810000" y="5534025"/>
            <a:ext cx="1066800" cy="304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26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Card with Attachments</a:t>
            </a:r>
          </a:p>
        </p:txBody>
      </p:sp>
      <p:sp>
        <p:nvSpPr>
          <p:cNvPr id="3" name="Content Placeholder 2"/>
          <p:cNvSpPr>
            <a:spLocks noGrp="1"/>
          </p:cNvSpPr>
          <p:nvPr>
            <p:ph idx="1"/>
          </p:nvPr>
        </p:nvSpPr>
        <p:spPr>
          <a:xfrm>
            <a:off x="381000" y="1447800"/>
            <a:ext cx="8382000" cy="1981200"/>
          </a:xfrm>
        </p:spPr>
        <p:txBody>
          <a:bodyPr/>
          <a:lstStyle/>
          <a:p>
            <a:r>
              <a:rPr lang="en-US" b="1" dirty="0"/>
              <a:t>What's different for attachments?</a:t>
            </a:r>
          </a:p>
          <a:p>
            <a:pPr lvl="1"/>
            <a:r>
              <a:rPr lang="en-US" dirty="0"/>
              <a:t>Some cards in </a:t>
            </a:r>
            <a:r>
              <a:rPr lang="en-US" b="1" dirty="0"/>
              <a:t>Home</a:t>
            </a:r>
            <a:r>
              <a:rPr lang="en-US" dirty="0"/>
              <a:t> view may have paper clip icon next to the title (and text saying when somebody emailed it to you)</a:t>
            </a:r>
          </a:p>
        </p:txBody>
      </p:sp>
      <p:pic>
        <p:nvPicPr>
          <p:cNvPr id="2050" name="Picture 2" descr="Documents shared as attachments have a paper clip icon next to the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895600"/>
            <a:ext cx="2943225" cy="33718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81000" y="3200400"/>
            <a:ext cx="5562600" cy="3352800"/>
          </a:xfrm>
          <a:prstGeom prst="rect">
            <a:avLst/>
          </a:prstGeom>
        </p:spPr>
        <p:txBody>
          <a:bodyPr vert="horz" lIns="91440" tIns="45720" rIns="91440" bIns="45720" rtlCol="0">
            <a:normAutofit fontScale="92500" lnSpcReduction="10000"/>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These are documents shared with you as attachments in emails</a:t>
            </a:r>
          </a:p>
          <a:p>
            <a:pPr lvl="1"/>
            <a:r>
              <a:rPr lang="en-US" dirty="0"/>
              <a:t>Title on card is file name of document</a:t>
            </a:r>
          </a:p>
          <a:p>
            <a:pPr lvl="1"/>
            <a:r>
              <a:rPr lang="en-US" dirty="0"/>
              <a:t>When you click attachment it opens in Outlook Web App</a:t>
            </a:r>
          </a:p>
          <a:p>
            <a:pPr lvl="2"/>
            <a:r>
              <a:rPr lang="en-US" dirty="0"/>
              <a:t>With document and email conversation side by side</a:t>
            </a:r>
          </a:p>
          <a:p>
            <a:pPr lvl="1"/>
            <a:r>
              <a:rPr lang="en-US" dirty="0"/>
              <a:t>You can edit a copy of document and reply to email</a:t>
            </a:r>
          </a:p>
        </p:txBody>
      </p:sp>
    </p:spTree>
    <p:extLst>
      <p:ext uri="{BB962C8B-B14F-4D97-AF65-F5344CB8AC3E}">
        <p14:creationId xmlns:p14="http://schemas.microsoft.com/office/powerpoint/2010/main" val="35140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decides the title on Content Cards?</a:t>
            </a:r>
          </a:p>
        </p:txBody>
      </p:sp>
      <p:sp>
        <p:nvSpPr>
          <p:cNvPr id="3" name="Content Placeholder 2"/>
          <p:cNvSpPr>
            <a:spLocks noGrp="1"/>
          </p:cNvSpPr>
          <p:nvPr>
            <p:ph idx="1"/>
          </p:nvPr>
        </p:nvSpPr>
        <p:spPr/>
        <p:txBody>
          <a:bodyPr>
            <a:normAutofit/>
          </a:bodyPr>
          <a:lstStyle/>
          <a:p>
            <a:r>
              <a:rPr lang="en-US" dirty="0"/>
              <a:t>Delve picks title from document </a:t>
            </a:r>
            <a:br>
              <a:rPr lang="en-US" dirty="0"/>
            </a:br>
            <a:r>
              <a:rPr lang="en-US" dirty="0"/>
              <a:t>based on set of rules</a:t>
            </a:r>
          </a:p>
          <a:p>
            <a:r>
              <a:rPr lang="en-US" b="1" dirty="0"/>
              <a:t>Word</a:t>
            </a:r>
          </a:p>
          <a:p>
            <a:pPr lvl="1"/>
            <a:r>
              <a:rPr lang="en-US" dirty="0"/>
              <a:t>Delve decides which title to use </a:t>
            </a:r>
            <a:br>
              <a:rPr lang="en-US" dirty="0"/>
            </a:br>
            <a:r>
              <a:rPr lang="en-US" dirty="0"/>
              <a:t>based on styles used in document:</a:t>
            </a:r>
          </a:p>
          <a:p>
            <a:pPr lvl="2"/>
            <a:r>
              <a:rPr lang="en-US" dirty="0"/>
              <a:t>Text using </a:t>
            </a:r>
            <a:r>
              <a:rPr lang="en-US" i="1" dirty="0"/>
              <a:t>Title style</a:t>
            </a:r>
          </a:p>
          <a:p>
            <a:pPr lvl="2"/>
            <a:r>
              <a:rPr lang="en-US" dirty="0"/>
              <a:t>Text using </a:t>
            </a:r>
            <a:r>
              <a:rPr lang="en-US" i="1" dirty="0"/>
              <a:t>Heading 1 style</a:t>
            </a:r>
          </a:p>
          <a:p>
            <a:pPr lvl="2"/>
            <a:r>
              <a:rPr lang="en-US" dirty="0"/>
              <a:t>Test using </a:t>
            </a:r>
            <a:r>
              <a:rPr lang="en-US" i="1" dirty="0"/>
              <a:t>large font </a:t>
            </a:r>
            <a:br>
              <a:rPr lang="en-US" dirty="0"/>
            </a:br>
            <a:r>
              <a:rPr lang="en-US" dirty="0"/>
              <a:t>(Even if Title style or Heading 1 exists, </a:t>
            </a:r>
            <a:r>
              <a:rPr lang="en-US" i="1" dirty="0"/>
              <a:t>text in larger font</a:t>
            </a:r>
            <a:r>
              <a:rPr lang="en-US" dirty="0"/>
              <a:t> than what’s used in styles can be picked up as title)</a:t>
            </a:r>
          </a:p>
          <a:p>
            <a:pPr lvl="2"/>
            <a:r>
              <a:rPr lang="en-US" dirty="0"/>
              <a:t>If there’s no likely title found in document, </a:t>
            </a:r>
            <a:r>
              <a:rPr lang="en-US" i="1" dirty="0"/>
              <a:t>Title property</a:t>
            </a:r>
            <a:r>
              <a:rPr lang="en-US" dirty="0"/>
              <a:t> is used (Title property is same as the SharePoint title)</a:t>
            </a:r>
          </a:p>
        </p:txBody>
      </p:sp>
      <p:pic>
        <p:nvPicPr>
          <p:cNvPr id="3074" name="Picture 2" descr="What decides the title on the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066800"/>
            <a:ext cx="198882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hange the Title proper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723" y="3305065"/>
            <a:ext cx="2552700" cy="14670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77225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4139</TotalTime>
  <Words>2063</Words>
  <Application>Microsoft Office PowerPoint</Application>
  <PresentationFormat>On-screen Show (4:3)</PresentationFormat>
  <Paragraphs>226</Paragraphs>
  <Slides>33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Lucida Console</vt:lpstr>
      <vt:lpstr>Segoe UI</vt:lpstr>
      <vt:lpstr>wf_segoe-ui_semibold</vt:lpstr>
      <vt:lpstr>Wingdings</vt:lpstr>
      <vt:lpstr>CPT_Wave15</vt:lpstr>
      <vt:lpstr>Social Features in O365</vt:lpstr>
      <vt:lpstr>Agenda</vt:lpstr>
      <vt:lpstr>Into to Social</vt:lpstr>
      <vt:lpstr>Agenda</vt:lpstr>
      <vt:lpstr>What is Office Delve?</vt:lpstr>
      <vt:lpstr>Delve Profile Page</vt:lpstr>
      <vt:lpstr>Content Cards in Delve</vt:lpstr>
      <vt:lpstr>Content Card with Attachments</vt:lpstr>
      <vt:lpstr>What decides the title on Content Cards?</vt:lpstr>
      <vt:lpstr>Title on Content Card</vt:lpstr>
      <vt:lpstr>Title on Content Card</vt:lpstr>
      <vt:lpstr>Supported Content Types in Delve</vt:lpstr>
      <vt:lpstr>Delve</vt:lpstr>
      <vt:lpstr>Your Profile</vt:lpstr>
      <vt:lpstr>Edit Profile</vt:lpstr>
      <vt:lpstr>Navigating around Delve</vt:lpstr>
      <vt:lpstr>Agenda</vt:lpstr>
      <vt:lpstr>Personal Blog</vt:lpstr>
      <vt:lpstr>Personal Blog</vt:lpstr>
      <vt:lpstr>Personal Blog</vt:lpstr>
      <vt:lpstr>Agenda</vt:lpstr>
      <vt:lpstr>Using Newsfeeds</vt:lpstr>
      <vt:lpstr>Accessing Newsfeed</vt:lpstr>
      <vt:lpstr>Newsfeeds</vt:lpstr>
      <vt:lpstr>Agenda</vt:lpstr>
      <vt:lpstr>Working with OneDrive for Business</vt:lpstr>
      <vt:lpstr>OneDrive versus OneDrive for Business</vt:lpstr>
      <vt:lpstr>Document Library Sync</vt:lpstr>
      <vt:lpstr>Document Library Sync</vt:lpstr>
      <vt:lpstr>Document Library Sync</vt:lpstr>
      <vt:lpstr>Document Library Sync</vt:lpstr>
      <vt:lpstr>OneDrive for Business and Syncing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Features in SharePoint Online</dc:title>
  <dc:creator>Ted Pattison</dc:creator>
  <cp:lastModifiedBy>Christina Wheeler</cp:lastModifiedBy>
  <cp:revision>359</cp:revision>
  <dcterms:created xsi:type="dcterms:W3CDTF">2012-04-13T19:17:02Z</dcterms:created>
  <dcterms:modified xsi:type="dcterms:W3CDTF">2016-05-22T14:19:52Z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