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1"/>
  </p:notesMasterIdLst>
  <p:handoutMasterIdLst>
    <p:handoutMasterId r:id="rId42"/>
  </p:handoutMasterIdLst>
  <p:sldIdLst>
    <p:sldId id="279" r:id="rId6"/>
    <p:sldId id="278" r:id="rId7"/>
    <p:sldId id="325" r:id="rId8"/>
    <p:sldId id="380" r:id="rId9"/>
    <p:sldId id="381" r:id="rId10"/>
    <p:sldId id="382" r:id="rId11"/>
    <p:sldId id="384" r:id="rId12"/>
    <p:sldId id="385" r:id="rId13"/>
    <p:sldId id="386" r:id="rId14"/>
    <p:sldId id="387" r:id="rId15"/>
    <p:sldId id="367" r:id="rId16"/>
    <p:sldId id="364" r:id="rId17"/>
    <p:sldId id="366" r:id="rId18"/>
    <p:sldId id="371" r:id="rId19"/>
    <p:sldId id="368" r:id="rId20"/>
    <p:sldId id="372" r:id="rId21"/>
    <p:sldId id="373" r:id="rId22"/>
    <p:sldId id="374" r:id="rId23"/>
    <p:sldId id="376" r:id="rId24"/>
    <p:sldId id="377" r:id="rId25"/>
    <p:sldId id="369" r:id="rId26"/>
    <p:sldId id="379" r:id="rId27"/>
    <p:sldId id="338" r:id="rId28"/>
    <p:sldId id="326" r:id="rId29"/>
    <p:sldId id="348" r:id="rId30"/>
    <p:sldId id="350" r:id="rId31"/>
    <p:sldId id="352" r:id="rId32"/>
    <p:sldId id="359" r:id="rId33"/>
    <p:sldId id="340" r:id="rId34"/>
    <p:sldId id="354" r:id="rId35"/>
    <p:sldId id="332" r:id="rId36"/>
    <p:sldId id="356" r:id="rId37"/>
    <p:sldId id="357" r:id="rId38"/>
    <p:sldId id="362" r:id="rId39"/>
    <p:sldId id="324"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autoAdjust="0"/>
    <p:restoredTop sz="85973" autoAdjust="0"/>
  </p:normalViewPr>
  <p:slideViewPr>
    <p:cSldViewPr>
      <p:cViewPr>
        <p:scale>
          <a:sx n="100" d="100"/>
          <a:sy n="100" d="100"/>
        </p:scale>
        <p:origin x="1254" y="888"/>
      </p:cViewPr>
      <p:guideLst>
        <p:guide orient="horz" pos="2160"/>
        <p:guide pos="2880"/>
      </p:guideLst>
    </p:cSldViewPr>
  </p:slideViewPr>
  <p:outlineViewPr>
    <p:cViewPr>
      <p:scale>
        <a:sx n="33" d="100"/>
        <a:sy n="33" d="100"/>
      </p:scale>
      <p:origin x="0" y="-6955"/>
    </p:cViewPr>
  </p:outlineViewPr>
  <p:notesTextViewPr>
    <p:cViewPr>
      <p:scale>
        <a:sx n="100" d="100"/>
        <a:sy n="100" d="100"/>
      </p:scale>
      <p:origin x="0" y="0"/>
    </p:cViewPr>
  </p:notesTextViewPr>
  <p:sorterViewPr>
    <p:cViewPr varScale="1">
      <p:scale>
        <a:sx n="100" d="100"/>
        <a:sy n="100" d="100"/>
      </p:scale>
      <p:origin x="0" y="0"/>
    </p:cViewPr>
  </p:sorterViewPr>
  <p:notesViewPr>
    <p:cSldViewPr>
      <p:cViewPr>
        <p:scale>
          <a:sx n="100" d="100"/>
          <a:sy n="100" d="100"/>
        </p:scale>
        <p:origin x="2256" y="-196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3E26B-FFE2-4A93-8B30-9E77095CE98B}" type="doc">
      <dgm:prSet loTypeId="urn:microsoft.com/office/officeart/2005/8/layout/hProcess9" loCatId="process" qsTypeId="urn:microsoft.com/office/officeart/2005/8/quickstyle/simple4" qsCatId="simple" csTypeId="urn:microsoft.com/office/officeart/2005/8/colors/accent1_2" csCatId="accent1" phldr="1"/>
      <dgm:spPr/>
    </dgm:pt>
    <dgm:pt modelId="{1EDE116E-4BA1-4C65-B09D-C4C2201A3F00}">
      <dgm:prSet phldrT="[Text]" custT="1"/>
      <dgm:spPr/>
      <dgm:t>
        <a:bodyPr/>
        <a:lstStyle/>
        <a:p>
          <a:r>
            <a:rPr lang="en-US" sz="2000" dirty="0"/>
            <a:t>Write</a:t>
          </a:r>
        </a:p>
        <a:p>
          <a:r>
            <a:rPr lang="en-US" sz="2000" dirty="0"/>
            <a:t>Product</a:t>
          </a:r>
        </a:p>
        <a:p>
          <a:r>
            <a:rPr lang="en-US" sz="2000" dirty="0"/>
            <a:t>Proposal</a:t>
          </a:r>
        </a:p>
      </dgm:t>
    </dgm:pt>
    <dgm:pt modelId="{FCABD1C3-B97A-46D0-9E43-118302E175B1}" type="parTrans" cxnId="{3B02DD83-EB4F-40F7-BC21-2045ABBCDDAB}">
      <dgm:prSet/>
      <dgm:spPr/>
      <dgm:t>
        <a:bodyPr/>
        <a:lstStyle/>
        <a:p>
          <a:endParaRPr lang="en-US"/>
        </a:p>
      </dgm:t>
    </dgm:pt>
    <dgm:pt modelId="{AD17EC38-09CF-4010-933C-39A77EBE027B}" type="sibTrans" cxnId="{3B02DD83-EB4F-40F7-BC21-2045ABBCDDAB}">
      <dgm:prSet/>
      <dgm:spPr/>
      <dgm:t>
        <a:bodyPr/>
        <a:lstStyle/>
        <a:p>
          <a:endParaRPr lang="en-US"/>
        </a:p>
      </dgm:t>
    </dgm:pt>
    <dgm:pt modelId="{6A6E114A-0C9C-4C3B-8F74-45148D305C5C}">
      <dgm:prSet phldrT="[Text]" custT="1"/>
      <dgm:spPr/>
      <dgm:t>
        <a:bodyPr/>
        <a:lstStyle/>
        <a:p>
          <a:r>
            <a:rPr lang="en-US" sz="2000" dirty="0"/>
            <a:t>Submit</a:t>
          </a:r>
        </a:p>
        <a:p>
          <a:r>
            <a:rPr lang="en-US" sz="2000" dirty="0"/>
            <a:t>Proposal</a:t>
          </a:r>
        </a:p>
        <a:p>
          <a:r>
            <a:rPr lang="en-US" sz="2000" dirty="0"/>
            <a:t>For</a:t>
          </a:r>
        </a:p>
        <a:p>
          <a:r>
            <a:rPr lang="en-US" sz="2000" dirty="0"/>
            <a:t>Approval</a:t>
          </a:r>
        </a:p>
      </dgm:t>
    </dgm:pt>
    <dgm:pt modelId="{B31CD17E-2784-45C5-AAC8-1E98A7DA1599}" type="parTrans" cxnId="{8E75F99D-8FE9-461D-9D43-17667685E48A}">
      <dgm:prSet/>
      <dgm:spPr/>
      <dgm:t>
        <a:bodyPr/>
        <a:lstStyle/>
        <a:p>
          <a:endParaRPr lang="en-US"/>
        </a:p>
      </dgm:t>
    </dgm:pt>
    <dgm:pt modelId="{6EE25B1E-8B25-4A3D-A733-BFF16771CB39}" type="sibTrans" cxnId="{8E75F99D-8FE9-461D-9D43-17667685E48A}">
      <dgm:prSet/>
      <dgm:spPr/>
      <dgm:t>
        <a:bodyPr/>
        <a:lstStyle/>
        <a:p>
          <a:endParaRPr lang="en-US"/>
        </a:p>
      </dgm:t>
    </dgm:pt>
    <dgm:pt modelId="{4752953E-B0C5-4801-920A-E94716771846}">
      <dgm:prSet phldrT="[Text]" custT="1"/>
      <dgm:spPr/>
      <dgm:t>
        <a:bodyPr/>
        <a:lstStyle/>
        <a:p>
          <a:r>
            <a:rPr lang="en-US" sz="2000" dirty="0"/>
            <a:t>Approve</a:t>
          </a:r>
        </a:p>
        <a:p>
          <a:r>
            <a:rPr lang="en-US" sz="2000" dirty="0"/>
            <a:t>Or</a:t>
          </a:r>
        </a:p>
        <a:p>
          <a:r>
            <a:rPr lang="en-US" sz="2000" dirty="0"/>
            <a:t>Reject</a:t>
          </a:r>
        </a:p>
      </dgm:t>
    </dgm:pt>
    <dgm:pt modelId="{7075ACE2-F950-4D7A-8268-2185E836F83C}" type="parTrans" cxnId="{758717EF-E4AD-4A98-87B2-7A904BEF7BEE}">
      <dgm:prSet/>
      <dgm:spPr/>
      <dgm:t>
        <a:bodyPr/>
        <a:lstStyle/>
        <a:p>
          <a:endParaRPr lang="en-US"/>
        </a:p>
      </dgm:t>
    </dgm:pt>
    <dgm:pt modelId="{4A79531C-087C-464D-8808-B95404B32EB4}" type="sibTrans" cxnId="{758717EF-E4AD-4A98-87B2-7A904BEF7BEE}">
      <dgm:prSet/>
      <dgm:spPr/>
      <dgm:t>
        <a:bodyPr/>
        <a:lstStyle/>
        <a:p>
          <a:endParaRPr lang="en-US"/>
        </a:p>
      </dgm:t>
    </dgm:pt>
    <dgm:pt modelId="{64C8DC8E-0912-4E89-A24F-48697C9974DF}">
      <dgm:prSet phldrT="[Text]" custT="1"/>
      <dgm:spPr/>
      <dgm:t>
        <a:bodyPr/>
        <a:lstStyle/>
        <a:p>
          <a:r>
            <a:rPr lang="en-US" sz="1600" dirty="0"/>
            <a:t>If approved,</a:t>
          </a:r>
        </a:p>
        <a:p>
          <a:r>
            <a:rPr lang="en-US" sz="1600" dirty="0"/>
            <a:t>Create New</a:t>
          </a:r>
        </a:p>
        <a:p>
          <a:r>
            <a:rPr lang="en-US" sz="1600" dirty="0"/>
            <a:t>Product Plan</a:t>
          </a:r>
        </a:p>
      </dgm:t>
    </dgm:pt>
    <dgm:pt modelId="{DC9D67BE-D3D0-4700-BA6E-C9526A4F5A6B}" type="parTrans" cxnId="{D9252C2D-B485-48D0-A70B-EB3F96CD3253}">
      <dgm:prSet/>
      <dgm:spPr/>
      <dgm:t>
        <a:bodyPr/>
        <a:lstStyle/>
        <a:p>
          <a:endParaRPr lang="en-US"/>
        </a:p>
      </dgm:t>
    </dgm:pt>
    <dgm:pt modelId="{3948FCF5-804F-40B3-B206-4FFDAFF9BE7E}" type="sibTrans" cxnId="{D9252C2D-B485-48D0-A70B-EB3F96CD3253}">
      <dgm:prSet/>
      <dgm:spPr/>
      <dgm:t>
        <a:bodyPr/>
        <a:lstStyle/>
        <a:p>
          <a:endParaRPr lang="en-US"/>
        </a:p>
      </dgm:t>
    </dgm:pt>
    <dgm:pt modelId="{AD7A2CA9-A724-409B-9D78-AEC8CDDCCF18}" type="pres">
      <dgm:prSet presAssocID="{67C3E26B-FFE2-4A93-8B30-9E77095CE98B}" presName="CompostProcess" presStyleCnt="0">
        <dgm:presLayoutVars>
          <dgm:dir/>
          <dgm:resizeHandles val="exact"/>
        </dgm:presLayoutVars>
      </dgm:prSet>
      <dgm:spPr/>
    </dgm:pt>
    <dgm:pt modelId="{F987EC1B-AA72-43AD-B272-5726D5D78F33}" type="pres">
      <dgm:prSet presAssocID="{67C3E26B-FFE2-4A93-8B30-9E77095CE98B}" presName="arrow" presStyleLbl="bgShp" presStyleIdx="0" presStyleCnt="1" custLinFactNeighborX="-267" custLinFactNeighborY="1449"/>
      <dgm:spPr/>
    </dgm:pt>
    <dgm:pt modelId="{2B834042-C7F5-4286-9E1D-72C7D1EF299A}" type="pres">
      <dgm:prSet presAssocID="{67C3E26B-FFE2-4A93-8B30-9E77095CE98B}" presName="linearProcess" presStyleCnt="0"/>
      <dgm:spPr/>
    </dgm:pt>
    <dgm:pt modelId="{BAD1E764-C26E-487E-A8BD-61830AF14A95}" type="pres">
      <dgm:prSet presAssocID="{1EDE116E-4BA1-4C65-B09D-C4C2201A3F00}" presName="textNode" presStyleLbl="node1" presStyleIdx="0" presStyleCnt="4">
        <dgm:presLayoutVars>
          <dgm:bulletEnabled val="1"/>
        </dgm:presLayoutVars>
      </dgm:prSet>
      <dgm:spPr/>
    </dgm:pt>
    <dgm:pt modelId="{C792FB47-F9F6-49A2-8C5D-5C893C61545C}" type="pres">
      <dgm:prSet presAssocID="{AD17EC38-09CF-4010-933C-39A77EBE027B}" presName="sibTrans" presStyleCnt="0"/>
      <dgm:spPr/>
    </dgm:pt>
    <dgm:pt modelId="{23106D17-9B6A-4544-9B5B-B414F0B016F1}" type="pres">
      <dgm:prSet presAssocID="{6A6E114A-0C9C-4C3B-8F74-45148D305C5C}" presName="textNode" presStyleLbl="node1" presStyleIdx="1" presStyleCnt="4">
        <dgm:presLayoutVars>
          <dgm:bulletEnabled val="1"/>
        </dgm:presLayoutVars>
      </dgm:prSet>
      <dgm:spPr/>
    </dgm:pt>
    <dgm:pt modelId="{3DBF24B5-A6C2-498C-AA02-6C0F496A7744}" type="pres">
      <dgm:prSet presAssocID="{6EE25B1E-8B25-4A3D-A733-BFF16771CB39}" presName="sibTrans" presStyleCnt="0"/>
      <dgm:spPr/>
    </dgm:pt>
    <dgm:pt modelId="{E644A156-0339-4A30-950B-474C9D511759}" type="pres">
      <dgm:prSet presAssocID="{4752953E-B0C5-4801-920A-E94716771846}" presName="textNode" presStyleLbl="node1" presStyleIdx="2" presStyleCnt="4">
        <dgm:presLayoutVars>
          <dgm:bulletEnabled val="1"/>
        </dgm:presLayoutVars>
      </dgm:prSet>
      <dgm:spPr/>
    </dgm:pt>
    <dgm:pt modelId="{7C0A5DD6-9D2B-4E4B-8E6A-7168B8C5AD15}" type="pres">
      <dgm:prSet presAssocID="{4A79531C-087C-464D-8808-B95404B32EB4}" presName="sibTrans" presStyleCnt="0"/>
      <dgm:spPr/>
    </dgm:pt>
    <dgm:pt modelId="{F419AC2D-4F3F-4CE9-8C02-CE229943455D}" type="pres">
      <dgm:prSet presAssocID="{64C8DC8E-0912-4E89-A24F-48697C9974DF}" presName="textNode" presStyleLbl="node1" presStyleIdx="3" presStyleCnt="4">
        <dgm:presLayoutVars>
          <dgm:bulletEnabled val="1"/>
        </dgm:presLayoutVars>
      </dgm:prSet>
      <dgm:spPr/>
    </dgm:pt>
  </dgm:ptLst>
  <dgm:cxnLst>
    <dgm:cxn modelId="{9AFB3C16-D24C-4E39-A7FC-49D15D7C5EDF}" type="presOf" srcId="{4752953E-B0C5-4801-920A-E94716771846}" destId="{E644A156-0339-4A30-950B-474C9D511759}" srcOrd="0" destOrd="0" presId="urn:microsoft.com/office/officeart/2005/8/layout/hProcess9"/>
    <dgm:cxn modelId="{8E75F99D-8FE9-461D-9D43-17667685E48A}" srcId="{67C3E26B-FFE2-4A93-8B30-9E77095CE98B}" destId="{6A6E114A-0C9C-4C3B-8F74-45148D305C5C}" srcOrd="1" destOrd="0" parTransId="{B31CD17E-2784-45C5-AAC8-1E98A7DA1599}" sibTransId="{6EE25B1E-8B25-4A3D-A733-BFF16771CB39}"/>
    <dgm:cxn modelId="{758717EF-E4AD-4A98-87B2-7A904BEF7BEE}" srcId="{67C3E26B-FFE2-4A93-8B30-9E77095CE98B}" destId="{4752953E-B0C5-4801-920A-E94716771846}" srcOrd="2" destOrd="0" parTransId="{7075ACE2-F950-4D7A-8268-2185E836F83C}" sibTransId="{4A79531C-087C-464D-8808-B95404B32EB4}"/>
    <dgm:cxn modelId="{D9252C2D-B485-48D0-A70B-EB3F96CD3253}" srcId="{67C3E26B-FFE2-4A93-8B30-9E77095CE98B}" destId="{64C8DC8E-0912-4E89-A24F-48697C9974DF}" srcOrd="3" destOrd="0" parTransId="{DC9D67BE-D3D0-4700-BA6E-C9526A4F5A6B}" sibTransId="{3948FCF5-804F-40B3-B206-4FFDAFF9BE7E}"/>
    <dgm:cxn modelId="{55244E7F-7D0F-444B-8B5D-D06EC21119C8}" type="presOf" srcId="{64C8DC8E-0912-4E89-A24F-48697C9974DF}" destId="{F419AC2D-4F3F-4CE9-8C02-CE229943455D}" srcOrd="0" destOrd="0" presId="urn:microsoft.com/office/officeart/2005/8/layout/hProcess9"/>
    <dgm:cxn modelId="{A7BE279E-9CD9-4498-9D2F-E23817EA0582}" type="presOf" srcId="{67C3E26B-FFE2-4A93-8B30-9E77095CE98B}" destId="{AD7A2CA9-A724-409B-9D78-AEC8CDDCCF18}" srcOrd="0" destOrd="0" presId="urn:microsoft.com/office/officeart/2005/8/layout/hProcess9"/>
    <dgm:cxn modelId="{E07635C2-ABEE-489C-A5A7-E7AA0D8697E8}" type="presOf" srcId="{6A6E114A-0C9C-4C3B-8F74-45148D305C5C}" destId="{23106D17-9B6A-4544-9B5B-B414F0B016F1}" srcOrd="0" destOrd="0" presId="urn:microsoft.com/office/officeart/2005/8/layout/hProcess9"/>
    <dgm:cxn modelId="{0E3723C4-EE27-446C-BABC-1A2A75861AD7}" type="presOf" srcId="{1EDE116E-4BA1-4C65-B09D-C4C2201A3F00}" destId="{BAD1E764-C26E-487E-A8BD-61830AF14A95}" srcOrd="0" destOrd="0" presId="urn:microsoft.com/office/officeart/2005/8/layout/hProcess9"/>
    <dgm:cxn modelId="{3B02DD83-EB4F-40F7-BC21-2045ABBCDDAB}" srcId="{67C3E26B-FFE2-4A93-8B30-9E77095CE98B}" destId="{1EDE116E-4BA1-4C65-B09D-C4C2201A3F00}" srcOrd="0" destOrd="0" parTransId="{FCABD1C3-B97A-46D0-9E43-118302E175B1}" sibTransId="{AD17EC38-09CF-4010-933C-39A77EBE027B}"/>
    <dgm:cxn modelId="{286B52BF-ED79-4A7D-A22D-1B6FCD4A4775}" type="presParOf" srcId="{AD7A2CA9-A724-409B-9D78-AEC8CDDCCF18}" destId="{F987EC1B-AA72-43AD-B272-5726D5D78F33}" srcOrd="0" destOrd="0" presId="urn:microsoft.com/office/officeart/2005/8/layout/hProcess9"/>
    <dgm:cxn modelId="{9666E0D8-2853-42D3-A30C-E70FF07428E1}" type="presParOf" srcId="{AD7A2CA9-A724-409B-9D78-AEC8CDDCCF18}" destId="{2B834042-C7F5-4286-9E1D-72C7D1EF299A}" srcOrd="1" destOrd="0" presId="urn:microsoft.com/office/officeart/2005/8/layout/hProcess9"/>
    <dgm:cxn modelId="{709DB63D-0FF6-492B-A457-B1397C8CA6F4}" type="presParOf" srcId="{2B834042-C7F5-4286-9E1D-72C7D1EF299A}" destId="{BAD1E764-C26E-487E-A8BD-61830AF14A95}" srcOrd="0" destOrd="0" presId="urn:microsoft.com/office/officeart/2005/8/layout/hProcess9"/>
    <dgm:cxn modelId="{60BE9408-C9C3-4A53-BAD7-B0CBE1554208}" type="presParOf" srcId="{2B834042-C7F5-4286-9E1D-72C7D1EF299A}" destId="{C792FB47-F9F6-49A2-8C5D-5C893C61545C}" srcOrd="1" destOrd="0" presId="urn:microsoft.com/office/officeart/2005/8/layout/hProcess9"/>
    <dgm:cxn modelId="{7AEF05F1-9C03-457A-AF54-0B6176FA1AE2}" type="presParOf" srcId="{2B834042-C7F5-4286-9E1D-72C7D1EF299A}" destId="{23106D17-9B6A-4544-9B5B-B414F0B016F1}" srcOrd="2" destOrd="0" presId="urn:microsoft.com/office/officeart/2005/8/layout/hProcess9"/>
    <dgm:cxn modelId="{222D3C81-7E81-4085-946C-C4328C3C5FE2}" type="presParOf" srcId="{2B834042-C7F5-4286-9E1D-72C7D1EF299A}" destId="{3DBF24B5-A6C2-498C-AA02-6C0F496A7744}" srcOrd="3" destOrd="0" presId="urn:microsoft.com/office/officeart/2005/8/layout/hProcess9"/>
    <dgm:cxn modelId="{7B6FC56B-AE26-49FE-92B2-63791E051BE7}" type="presParOf" srcId="{2B834042-C7F5-4286-9E1D-72C7D1EF299A}" destId="{E644A156-0339-4A30-950B-474C9D511759}" srcOrd="4" destOrd="0" presId="urn:microsoft.com/office/officeart/2005/8/layout/hProcess9"/>
    <dgm:cxn modelId="{985ACAA8-2382-42AA-8F9F-DA28268BF20B}" type="presParOf" srcId="{2B834042-C7F5-4286-9E1D-72C7D1EF299A}" destId="{7C0A5DD6-9D2B-4E4B-8E6A-7168B8C5AD15}" srcOrd="5" destOrd="0" presId="urn:microsoft.com/office/officeart/2005/8/layout/hProcess9"/>
    <dgm:cxn modelId="{10A92CE8-955E-4972-A312-575D82F98948}" type="presParOf" srcId="{2B834042-C7F5-4286-9E1D-72C7D1EF299A}" destId="{F419AC2D-4F3F-4CE9-8C02-CE229943455D}"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7EC1B-AA72-43AD-B272-5726D5D78F33}">
      <dsp:nvSpPr>
        <dsp:cNvPr id="0" name=""/>
        <dsp:cNvSpPr/>
      </dsp:nvSpPr>
      <dsp:spPr>
        <a:xfrm>
          <a:off x="505853" y="0"/>
          <a:ext cx="5911905" cy="4362796"/>
        </a:xfrm>
        <a:prstGeom prst="rightArrow">
          <a:avLst/>
        </a:prstGeom>
        <a:solidFill>
          <a:schemeClr val="accent1">
            <a:tint val="40000"/>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1">
          <a:scrgbClr r="0" g="0" b="0"/>
        </a:fillRef>
        <a:effectRef idx="2">
          <a:scrgbClr r="0" g="0" b="0"/>
        </a:effectRef>
        <a:fontRef idx="minor"/>
      </dsp:style>
    </dsp:sp>
    <dsp:sp modelId="{BAD1E764-C26E-487E-A8BD-61830AF14A95}">
      <dsp:nvSpPr>
        <dsp:cNvPr id="0" name=""/>
        <dsp:cNvSpPr/>
      </dsp:nvSpPr>
      <dsp:spPr>
        <a:xfrm>
          <a:off x="2377" y="1308838"/>
          <a:ext cx="1544539" cy="1745118"/>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Write</a:t>
          </a:r>
        </a:p>
        <a:p>
          <a:pPr marL="0" lvl="0" indent="0" algn="ctr" defTabSz="889000">
            <a:lnSpc>
              <a:spcPct val="90000"/>
            </a:lnSpc>
            <a:spcBef>
              <a:spcPct val="0"/>
            </a:spcBef>
            <a:spcAft>
              <a:spcPct val="35000"/>
            </a:spcAft>
            <a:buNone/>
          </a:pPr>
          <a:r>
            <a:rPr lang="en-US" sz="2000" kern="1200" dirty="0"/>
            <a:t>Product</a:t>
          </a:r>
        </a:p>
        <a:p>
          <a:pPr marL="0" lvl="0" indent="0" algn="ctr" defTabSz="889000">
            <a:lnSpc>
              <a:spcPct val="90000"/>
            </a:lnSpc>
            <a:spcBef>
              <a:spcPct val="0"/>
            </a:spcBef>
            <a:spcAft>
              <a:spcPct val="35000"/>
            </a:spcAft>
            <a:buNone/>
          </a:pPr>
          <a:r>
            <a:rPr lang="en-US" sz="2000" kern="1200" dirty="0"/>
            <a:t>Proposal</a:t>
          </a:r>
        </a:p>
      </dsp:txBody>
      <dsp:txXfrm>
        <a:off x="77775" y="1384236"/>
        <a:ext cx="1393743" cy="1594322"/>
      </dsp:txXfrm>
    </dsp:sp>
    <dsp:sp modelId="{23106D17-9B6A-4544-9B5B-B414F0B016F1}">
      <dsp:nvSpPr>
        <dsp:cNvPr id="0" name=""/>
        <dsp:cNvSpPr/>
      </dsp:nvSpPr>
      <dsp:spPr>
        <a:xfrm>
          <a:off x="1804340" y="1308838"/>
          <a:ext cx="1544539" cy="1745118"/>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Submit</a:t>
          </a:r>
        </a:p>
        <a:p>
          <a:pPr marL="0" lvl="0" indent="0" algn="ctr" defTabSz="889000">
            <a:lnSpc>
              <a:spcPct val="90000"/>
            </a:lnSpc>
            <a:spcBef>
              <a:spcPct val="0"/>
            </a:spcBef>
            <a:spcAft>
              <a:spcPct val="35000"/>
            </a:spcAft>
            <a:buNone/>
          </a:pPr>
          <a:r>
            <a:rPr lang="en-US" sz="2000" kern="1200" dirty="0"/>
            <a:t>Proposal</a:t>
          </a:r>
        </a:p>
        <a:p>
          <a:pPr marL="0" lvl="0" indent="0" algn="ctr" defTabSz="889000">
            <a:lnSpc>
              <a:spcPct val="90000"/>
            </a:lnSpc>
            <a:spcBef>
              <a:spcPct val="0"/>
            </a:spcBef>
            <a:spcAft>
              <a:spcPct val="35000"/>
            </a:spcAft>
            <a:buNone/>
          </a:pPr>
          <a:r>
            <a:rPr lang="en-US" sz="2000" kern="1200" dirty="0"/>
            <a:t>For</a:t>
          </a:r>
        </a:p>
        <a:p>
          <a:pPr marL="0" lvl="0" indent="0" algn="ctr" defTabSz="889000">
            <a:lnSpc>
              <a:spcPct val="90000"/>
            </a:lnSpc>
            <a:spcBef>
              <a:spcPct val="0"/>
            </a:spcBef>
            <a:spcAft>
              <a:spcPct val="35000"/>
            </a:spcAft>
            <a:buNone/>
          </a:pPr>
          <a:r>
            <a:rPr lang="en-US" sz="2000" kern="1200" dirty="0"/>
            <a:t>Approval</a:t>
          </a:r>
        </a:p>
      </dsp:txBody>
      <dsp:txXfrm>
        <a:off x="1879738" y="1384236"/>
        <a:ext cx="1393743" cy="1594322"/>
      </dsp:txXfrm>
    </dsp:sp>
    <dsp:sp modelId="{E644A156-0339-4A30-950B-474C9D511759}">
      <dsp:nvSpPr>
        <dsp:cNvPr id="0" name=""/>
        <dsp:cNvSpPr/>
      </dsp:nvSpPr>
      <dsp:spPr>
        <a:xfrm>
          <a:off x="3606303" y="1308838"/>
          <a:ext cx="1544539" cy="1745118"/>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Approve</a:t>
          </a:r>
        </a:p>
        <a:p>
          <a:pPr marL="0" lvl="0" indent="0" algn="ctr" defTabSz="889000">
            <a:lnSpc>
              <a:spcPct val="90000"/>
            </a:lnSpc>
            <a:spcBef>
              <a:spcPct val="0"/>
            </a:spcBef>
            <a:spcAft>
              <a:spcPct val="35000"/>
            </a:spcAft>
            <a:buNone/>
          </a:pPr>
          <a:r>
            <a:rPr lang="en-US" sz="2000" kern="1200" dirty="0"/>
            <a:t>Or</a:t>
          </a:r>
        </a:p>
        <a:p>
          <a:pPr marL="0" lvl="0" indent="0" algn="ctr" defTabSz="889000">
            <a:lnSpc>
              <a:spcPct val="90000"/>
            </a:lnSpc>
            <a:spcBef>
              <a:spcPct val="0"/>
            </a:spcBef>
            <a:spcAft>
              <a:spcPct val="35000"/>
            </a:spcAft>
            <a:buNone/>
          </a:pPr>
          <a:r>
            <a:rPr lang="en-US" sz="2000" kern="1200" dirty="0"/>
            <a:t>Reject</a:t>
          </a:r>
        </a:p>
      </dsp:txBody>
      <dsp:txXfrm>
        <a:off x="3681701" y="1384236"/>
        <a:ext cx="1393743" cy="1594322"/>
      </dsp:txXfrm>
    </dsp:sp>
    <dsp:sp modelId="{F419AC2D-4F3F-4CE9-8C02-CE229943455D}">
      <dsp:nvSpPr>
        <dsp:cNvPr id="0" name=""/>
        <dsp:cNvSpPr/>
      </dsp:nvSpPr>
      <dsp:spPr>
        <a:xfrm>
          <a:off x="5408266" y="1308838"/>
          <a:ext cx="1544539" cy="1745118"/>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If approved,</a:t>
          </a:r>
        </a:p>
        <a:p>
          <a:pPr marL="0" lvl="0" indent="0" algn="ctr" defTabSz="711200">
            <a:lnSpc>
              <a:spcPct val="90000"/>
            </a:lnSpc>
            <a:spcBef>
              <a:spcPct val="0"/>
            </a:spcBef>
            <a:spcAft>
              <a:spcPct val="35000"/>
            </a:spcAft>
            <a:buNone/>
          </a:pPr>
          <a:r>
            <a:rPr lang="en-US" sz="1600" kern="1200" dirty="0"/>
            <a:t>Create New</a:t>
          </a:r>
        </a:p>
        <a:p>
          <a:pPr marL="0" lvl="0" indent="0" algn="ctr" defTabSz="711200">
            <a:lnSpc>
              <a:spcPct val="90000"/>
            </a:lnSpc>
            <a:spcBef>
              <a:spcPct val="0"/>
            </a:spcBef>
            <a:spcAft>
              <a:spcPct val="35000"/>
            </a:spcAft>
            <a:buNone/>
          </a:pPr>
          <a:r>
            <a:rPr lang="en-US" sz="1600" kern="1200" dirty="0"/>
            <a:t>Product Plan</a:t>
          </a:r>
        </a:p>
      </dsp:txBody>
      <dsp:txXfrm>
        <a:off x="5483664" y="1384236"/>
        <a:ext cx="1393743" cy="159432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SharePoint Online provides out-of-the-box support for creating workflows to automate various business processes such as document approval. In this module, students will learn about fundamental concepts in SharePoint workflow such as the role of workflow templates, workflow associations and workflow instances. Students will also learn to start workflow instances on items and documents to begin a business process such as document approval. Students will also learn to monitor and manage the lifetime of workflow instances which often involves waiting on and completing workflow tasks.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044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7275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Everything marked</a:t>
            </a:r>
            <a:r>
              <a:rPr lang="en-US" baseline="0" dirty="0"/>
              <a:t> as item 1 are g</a:t>
            </a:r>
            <a:r>
              <a:rPr lang="en-US" dirty="0"/>
              <a:t>eneral conditions in SharePoint Designer 2013.</a:t>
            </a:r>
          </a:p>
          <a:p>
            <a:pPr marL="228600" indent="-228600">
              <a:buFont typeface="+mj-lt"/>
              <a:buAutoNum type="arabicPeriod"/>
            </a:pPr>
            <a:r>
              <a:rPr lang="en-US" b="1" dirty="0"/>
              <a:t>Check</a:t>
            </a:r>
            <a:r>
              <a:rPr lang="en-US" b="1" baseline="0" dirty="0"/>
              <a:t> exact list item permissions </a:t>
            </a:r>
            <a:r>
              <a:rPr lang="en-US" baseline="0" dirty="0"/>
              <a:t>and </a:t>
            </a:r>
            <a:r>
              <a:rPr lang="en-US" b="1" baseline="0" dirty="0"/>
              <a:t>Check list item permissions </a:t>
            </a:r>
            <a:r>
              <a:rPr lang="en-US" b="0" baseline="0" dirty="0"/>
              <a:t>is only available inside an impersonation step.</a:t>
            </a:r>
          </a:p>
          <a:p>
            <a:pPr marL="228600" indent="-228600">
              <a:buFont typeface="+mj-lt"/>
              <a:buAutoNum type="arabicPeriod"/>
            </a:pPr>
            <a:r>
              <a:rPr lang="en-US" b="1" baseline="0" dirty="0"/>
              <a:t>The file size is a specific range kilobytes</a:t>
            </a:r>
            <a:r>
              <a:rPr lang="en-US" baseline="0" dirty="0"/>
              <a:t> and </a:t>
            </a:r>
            <a:r>
              <a:rPr lang="en-US" b="1" baseline="0" dirty="0"/>
              <a:t>The file type is a specific type </a:t>
            </a:r>
            <a:r>
              <a:rPr lang="en-US" baseline="0" dirty="0"/>
              <a:t>are available only in a workflow associated with the Document content type, a child of the Document content type, or a library.</a:t>
            </a:r>
          </a:p>
          <a:p>
            <a:pPr marL="228600" indent="-228600">
              <a:buFont typeface="+mj-lt"/>
              <a:buAutoNum type="arabicPeriod"/>
            </a:pPr>
            <a:r>
              <a:rPr lang="en-US" b="1" dirty="0"/>
              <a:t>If any value equals value</a:t>
            </a:r>
            <a:r>
              <a:rPr lang="en-US" dirty="0"/>
              <a:t> and </a:t>
            </a:r>
            <a:r>
              <a:rPr lang="en-US" b="1" dirty="0"/>
              <a:t>Person is a valid SharePoint user</a:t>
            </a:r>
            <a:r>
              <a:rPr lang="en-US" dirty="0"/>
              <a:t> conditions are only available when you create a site workflow.</a:t>
            </a:r>
          </a:p>
        </p:txBody>
      </p:sp>
    </p:spTree>
    <p:extLst>
      <p:ext uri="{BB962C8B-B14F-4D97-AF65-F5344CB8AC3E}">
        <p14:creationId xmlns:p14="http://schemas.microsoft.com/office/powerpoint/2010/main" val="3171846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60052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3846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Visio 2013 includes the new Microsoft SharePoint Online Workflow template and still includes SharePoint 2010 workflows. When creating a workflow in Visio 2013 instead of a blank canvas, every new workflow starts with an empty container know as a “stage”. Each stage contains all of the actions which make up the logical section of the workflow. Simple workflows might only be single stage while complex workflows could have many stages. Within stages, "step" containers allow you to further organize actions. All actions must be within a stage however decision shapes can determine the flow both within and between stages. </a:t>
            </a:r>
          </a:p>
        </p:txBody>
      </p:sp>
    </p:spTree>
    <p:extLst>
      <p:ext uri="{BB962C8B-B14F-4D97-AF65-F5344CB8AC3E}">
        <p14:creationId xmlns:p14="http://schemas.microsoft.com/office/powerpoint/2010/main" val="2355585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 stage is a container used to contain any number of shapes and actions. The SharePoint Workflow template has a Start, Enter, and Exit shape.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Stage Rules</a:t>
            </a:r>
          </a:p>
          <a:p>
            <a:pPr marL="228600" indent="-228600">
              <a:buFont typeface="Arial" panose="020B0604020202020204" pitchFamily="34" charset="0"/>
              <a:buChar char="•"/>
            </a:pPr>
            <a:r>
              <a:rPr lang="en-US" dirty="0"/>
              <a:t>Workflow must have at least one stage. Explicit Start shape required outside stage for entire diagram and explicit Terminate shape outside of stage is NOT required.</a:t>
            </a:r>
          </a:p>
          <a:p>
            <a:pPr marL="171450" indent="-171450">
              <a:buFont typeface="Arial" panose="020B0604020202020204" pitchFamily="34" charset="0"/>
              <a:buChar char="•"/>
            </a:pPr>
            <a:r>
              <a:rPr lang="en-US" dirty="0"/>
              <a:t>Stage containers cannot be nested. You can use other containers within stage to nest (such as a step).</a:t>
            </a:r>
          </a:p>
          <a:p>
            <a:pPr marL="171450" indent="-171450">
              <a:buFont typeface="Arial" panose="020B0604020202020204" pitchFamily="34" charset="0"/>
              <a:buChar char="•"/>
            </a:pPr>
            <a:r>
              <a:rPr lang="en-US" dirty="0"/>
              <a:t>Stop Workflow shapes may exist within stage.</a:t>
            </a:r>
          </a:p>
          <a:p>
            <a:pPr marL="171450" indent="-171450">
              <a:buFont typeface="Arial" panose="020B0604020202020204" pitchFamily="34" charset="0"/>
              <a:buChar char="•"/>
            </a:pPr>
            <a:r>
              <a:rPr lang="en-US" dirty="0"/>
              <a:t>At top level, workflow can contain only stages, conditional shapes, and Start and Terminate terminators. All other shapes must be contained within a stage.</a:t>
            </a:r>
          </a:p>
        </p:txBody>
      </p:sp>
    </p:spTree>
    <p:extLst>
      <p:ext uri="{BB962C8B-B14F-4D97-AF65-F5344CB8AC3E}">
        <p14:creationId xmlns:p14="http://schemas.microsoft.com/office/powerpoint/2010/main" val="5629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Loops are a series of connected shapes that will execute as a single unit within a loop container. Like stages, loops are a container shape with an Enter and Exit shape. A loop shape also requires that an Enter and Exit shape be added to the edges of the container to define the paths in and out of the loop. Workflows in SharePoint Server 2013 support two types of loops: loop n times and loop with condition.</a:t>
            </a:r>
          </a:p>
          <a:p>
            <a:endParaRPr lang="en-US" dirty="0"/>
          </a:p>
          <a:p>
            <a:r>
              <a:rPr lang="en-US" b="1" dirty="0"/>
              <a:t>Loop Rules</a:t>
            </a:r>
            <a:endParaRPr lang="en-US" dirty="0"/>
          </a:p>
          <a:p>
            <a:pPr marL="171450" indent="-171450">
              <a:buFont typeface="Arial" panose="020B0604020202020204" pitchFamily="34" charset="0"/>
              <a:buChar char="•"/>
            </a:pPr>
            <a:r>
              <a:rPr lang="en-US" dirty="0"/>
              <a:t>Loops must be within a stage.</a:t>
            </a:r>
          </a:p>
          <a:p>
            <a:pPr marL="171450" indent="-171450">
              <a:buFont typeface="Arial" panose="020B0604020202020204" pitchFamily="34" charset="0"/>
              <a:buChar char="•"/>
            </a:pPr>
            <a:r>
              <a:rPr lang="en-US" dirty="0"/>
              <a:t>Steps may be within a loop.</a:t>
            </a:r>
          </a:p>
          <a:p>
            <a:pPr marL="171450" indent="-171450">
              <a:buFont typeface="Arial" panose="020B0604020202020204" pitchFamily="34" charset="0"/>
              <a:buChar char="•"/>
            </a:pPr>
            <a:r>
              <a:rPr lang="en-US" dirty="0"/>
              <a:t>Loops can only have one entry and one exit point.</a:t>
            </a:r>
          </a:p>
        </p:txBody>
      </p:sp>
    </p:spTree>
    <p:extLst>
      <p:ext uri="{BB962C8B-B14F-4D97-AF65-F5344CB8AC3E}">
        <p14:creationId xmlns:p14="http://schemas.microsoft.com/office/powerpoint/2010/main" val="484161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 step represents a group of sequential actions to be performed as a single unit.</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Step Rules</a:t>
            </a:r>
          </a:p>
          <a:p>
            <a:pPr marL="171450" indent="-171450">
              <a:buFont typeface="Arial" panose="020B0604020202020204" pitchFamily="34" charset="0"/>
              <a:buChar char="•"/>
            </a:pPr>
            <a:r>
              <a:rPr lang="en-US" dirty="0"/>
              <a:t>Steps must be within a stage.</a:t>
            </a:r>
          </a:p>
          <a:p>
            <a:pPr marL="171450" indent="-171450">
              <a:buFont typeface="Arial" panose="020B0604020202020204" pitchFamily="34" charset="0"/>
              <a:buChar char="•"/>
            </a:pPr>
            <a:r>
              <a:rPr lang="en-US" dirty="0"/>
              <a:t>Steps may be within a loop.</a:t>
            </a:r>
          </a:p>
          <a:p>
            <a:pPr marL="171450" indent="-171450">
              <a:buFont typeface="Arial" panose="020B0604020202020204" pitchFamily="34" charset="0"/>
              <a:buChar char="•"/>
            </a:pPr>
            <a:r>
              <a:rPr lang="en-US" dirty="0"/>
              <a:t>Steps can only have one entry and one exit point.</a:t>
            </a:r>
          </a:p>
          <a:p>
            <a:pPr marL="171450" indent="-171450">
              <a:buFont typeface="Arial" panose="020B0604020202020204" pitchFamily="34" charset="0"/>
              <a:buChar char="•"/>
            </a:pPr>
            <a:r>
              <a:rPr lang="en-US" dirty="0"/>
              <a:t>Steps can contain steps.</a:t>
            </a:r>
          </a:p>
        </p:txBody>
      </p:sp>
    </p:spTree>
    <p:extLst>
      <p:ext uri="{BB962C8B-B14F-4D97-AF65-F5344CB8AC3E}">
        <p14:creationId xmlns:p14="http://schemas.microsoft.com/office/powerpoint/2010/main" val="1320212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1853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1546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 workflow is added to a list, library, or content type and made available for use, you can manually start the workflow on a document or item. The workflow must be configured to allow it to be started manually. To start a workflow, you select the workflow you want from the list of workflows available for the document or item. If necessary, you may also need to fill out a form with the information the workflow requires. Depending on how the workflow was designed and configured, you may have the option to further customize the workflow when you start it on a document or item. This can include customizing such options as participants, due date, and task instructions.</a:t>
            </a:r>
          </a:p>
          <a:p>
            <a:endParaRPr lang="en-US" dirty="0"/>
          </a:p>
          <a:p>
            <a:r>
              <a:rPr lang="en-US" dirty="0"/>
              <a:t>To manually start a workflow you must at least have the Edit Items permission to start a workflow. Some workflows may require you to also have the Manage Lists permission or another specific permission to start a workflow on a document or item.</a:t>
            </a:r>
          </a:p>
        </p:txBody>
      </p:sp>
    </p:spTree>
    <p:extLst>
      <p:ext uri="{BB962C8B-B14F-4D97-AF65-F5344CB8AC3E}">
        <p14:creationId xmlns:p14="http://schemas.microsoft.com/office/powerpoint/2010/main" val="681382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3632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04691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8036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0923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0911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Workflows in SharePoint Online are powered by Windows Workflow Foundation 4 which has substantially been redesigned from previous versions. Workflows conceptually model structured business models and in a business model a workflow is a process. In other words, a workflow is a series of tasks and actions to produce an outcome. In a business scenario, a workflow is a process.</a:t>
            </a:r>
            <a:r>
              <a:rPr lang="en-US" baseline="0" dirty="0"/>
              <a:t> </a:t>
            </a:r>
            <a:r>
              <a:rPr lang="en-US" dirty="0"/>
              <a:t>Workflows allow you to model and automate business processes in SharePoint.</a:t>
            </a:r>
          </a:p>
          <a:p>
            <a:endParaRPr lang="en-US" dirty="0"/>
          </a:p>
          <a:p>
            <a:r>
              <a:rPr lang="en-US" dirty="0"/>
              <a:t>The</a:t>
            </a:r>
            <a:r>
              <a:rPr lang="en-US" baseline="0" dirty="0"/>
              <a:t> diagram in the slide represents a product approval workflow. In the workflow the submitter writes a product proposal then submits the proposal for approval. The proposal will then get sent to the approver where the approver will either approve or reject the proposal. If the proposal is approved a new project plan will be created.</a:t>
            </a:r>
            <a:endParaRPr lang="en-US" dirty="0"/>
          </a:p>
        </p:txBody>
      </p:sp>
    </p:spTree>
    <p:extLst>
      <p:ext uri="{BB962C8B-B14F-4D97-AF65-F5344CB8AC3E}">
        <p14:creationId xmlns:p14="http://schemas.microsoft.com/office/powerpoint/2010/main" val="3998933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3144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List Workflows</a:t>
            </a:r>
          </a:p>
          <a:p>
            <a:r>
              <a:rPr lang="en-US" dirty="0"/>
              <a:t>A list workflow is the type of workflow that was first available in SharePoint 2007. A list workflow is associated with the list in which it was created therefore list workflows are not reusable meaning they cannot be made available to other lists or libraries in the site. If you know you will only need the workflows you are designing for a specific list, the list workflow has the advantage of automatically making available the custom fields of the lists. </a:t>
            </a:r>
          </a:p>
          <a:p>
            <a:endParaRPr lang="en-US" dirty="0"/>
          </a:p>
          <a:p>
            <a:r>
              <a:rPr lang="en-US" b="1" dirty="0"/>
              <a:t>Reusable Workflow</a:t>
            </a:r>
          </a:p>
          <a:p>
            <a:r>
              <a:rPr lang="en-US" dirty="0"/>
              <a:t>A reusable workflow is a workflow which may be reused across lists or libraries within a site contained by a site collection. This type of workflow may exist at a </a:t>
            </a:r>
            <a:r>
              <a:rPr lang="en-US" dirty="0" err="1"/>
              <a:t>subsite</a:t>
            </a:r>
            <a:r>
              <a:rPr lang="en-US" dirty="0"/>
              <a:t> or the site collection top-level site. Reusable workflows can only be used at the site in which it was published.</a:t>
            </a:r>
          </a:p>
          <a:p>
            <a:endParaRPr lang="en-US" dirty="0"/>
          </a:p>
          <a:p>
            <a:r>
              <a:rPr lang="en-US" b="1" dirty="0"/>
              <a:t>Site Workflow</a:t>
            </a:r>
          </a:p>
          <a:p>
            <a:r>
              <a:rPr lang="en-US" dirty="0"/>
              <a:t>A site workflow is associated to a site and is not associated to a list, library, or content type. So unlike most workflows, a site workflow is not running on a specific list item. Because of this, many of the actions available for items are not available for site workflows. If you want to create a workflow and don’t need a list, library, or content type for the workflow then a site workflow will probably best meet your needs. For example, you can create a site workflow as a way for users of the site to provide feedback about your site.</a:t>
            </a:r>
          </a:p>
          <a:p>
            <a:endParaRPr lang="en-US" dirty="0"/>
          </a:p>
        </p:txBody>
      </p:sp>
    </p:spTree>
    <p:extLst>
      <p:ext uri="{BB962C8B-B14F-4D97-AF65-F5344CB8AC3E}">
        <p14:creationId xmlns:p14="http://schemas.microsoft.com/office/powerpoint/2010/main" val="2627104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Tree>
    <p:extLst>
      <p:ext uri="{BB962C8B-B14F-4D97-AF65-F5344CB8AC3E}">
        <p14:creationId xmlns:p14="http://schemas.microsoft.com/office/powerpoint/2010/main" val="1703866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SharePoint Designer 2013 now provides a visual workflow designer. The previous version, SharePoint Designer 2010, offered integration with Microsoft Visio 2010, so that you could design workflows visually in Visio and then import them into SharePoint Designer. Now, you can visually design your workflows by dragging, dropping, and connecting shapes directly within SharePoint Designer 2013. You can set all the properties of a workflow action in the new visual workflow designer—just select the shape and then click the action tag. Also, if you click </a:t>
            </a:r>
            <a:r>
              <a:rPr lang="en-US" sz="1200" b="1" kern="1200" dirty="0">
                <a:solidFill>
                  <a:schemeClr val="tx1"/>
                </a:solidFill>
                <a:effectLst/>
                <a:latin typeface="+mn-lt"/>
                <a:ea typeface="+mn-ea"/>
                <a:cs typeface="+mn-cs"/>
              </a:rPr>
              <a:t>Properties</a:t>
            </a:r>
            <a:r>
              <a:rPr lang="en-US" sz="1200" kern="1200" dirty="0">
                <a:solidFill>
                  <a:schemeClr val="tx1"/>
                </a:solidFill>
                <a:effectLst/>
                <a:latin typeface="+mn-lt"/>
                <a:ea typeface="+mn-ea"/>
                <a:cs typeface="+mn-cs"/>
              </a:rPr>
              <a:t> on the action tag, the property grids for conditions and actions appear in the visual designer, just as they do in the declarative workflow designer.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Loops: </a:t>
            </a:r>
            <a:r>
              <a:rPr lang="en-US" sz="1200" kern="1200" dirty="0">
                <a:solidFill>
                  <a:schemeClr val="tx1"/>
                </a:solidFill>
                <a:effectLst/>
                <a:latin typeface="+mn-lt"/>
                <a:ea typeface="+mn-ea"/>
                <a:cs typeface="+mn-cs"/>
              </a:rPr>
              <a:t>SharePoint Designer 2013 now provides looping. A </a:t>
            </a:r>
            <a:r>
              <a:rPr lang="en-US" sz="1200" i="1" kern="1200" dirty="0">
                <a:solidFill>
                  <a:schemeClr val="tx1"/>
                </a:solidFill>
                <a:effectLst/>
                <a:latin typeface="+mn-lt"/>
                <a:ea typeface="+mn-ea"/>
                <a:cs typeface="+mn-cs"/>
              </a:rPr>
              <a:t>loop</a:t>
            </a:r>
            <a:r>
              <a:rPr lang="en-US" sz="1200" kern="1200" dirty="0">
                <a:solidFill>
                  <a:schemeClr val="tx1"/>
                </a:solidFill>
                <a:effectLst/>
                <a:latin typeface="+mn-lt"/>
                <a:ea typeface="+mn-ea"/>
                <a:cs typeface="+mn-cs"/>
              </a:rPr>
              <a:t> is a container that you can use to group conditions and actions that you want the workflow to process repeatedly.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3865232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57625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Coordination actions are used to invoke a workflow based on the SharePoint 2010 Workflow platform.</a:t>
            </a:r>
          </a:p>
        </p:txBody>
      </p:sp>
    </p:spTree>
    <p:extLst>
      <p:ext uri="{BB962C8B-B14F-4D97-AF65-F5344CB8AC3E}">
        <p14:creationId xmlns:p14="http://schemas.microsoft.com/office/powerpoint/2010/main" val="36293228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Workflow in SharePoint Online</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Designer Workflow Building Blocks</a:t>
            </a:r>
          </a:p>
        </p:txBody>
      </p:sp>
      <p:sp>
        <p:nvSpPr>
          <p:cNvPr id="3" name="Content Placeholder 2"/>
          <p:cNvSpPr>
            <a:spLocks noGrp="1"/>
          </p:cNvSpPr>
          <p:nvPr>
            <p:ph idx="1"/>
          </p:nvPr>
        </p:nvSpPr>
        <p:spPr/>
        <p:txBody>
          <a:bodyPr>
            <a:normAutofit/>
          </a:bodyPr>
          <a:lstStyle/>
          <a:p>
            <a:r>
              <a:rPr lang="en-US" b="1" dirty="0"/>
              <a:t>Web Services</a:t>
            </a:r>
            <a:endParaRPr lang="en-US" dirty="0"/>
          </a:p>
          <a:p>
            <a:pPr lvl="1"/>
            <a:r>
              <a:rPr lang="en-US" dirty="0"/>
              <a:t>Integrate data and values from Web Services and data sources (such as OData and SQL Azure) within workflows.</a:t>
            </a:r>
          </a:p>
        </p:txBody>
      </p:sp>
      <p:sp>
        <p:nvSpPr>
          <p:cNvPr id="4" name="TextBox 3"/>
          <p:cNvSpPr txBox="1"/>
          <p:nvPr/>
        </p:nvSpPr>
        <p:spPr>
          <a:xfrm>
            <a:off x="723900" y="3352800"/>
            <a:ext cx="7696200" cy="2308324"/>
          </a:xfrm>
          <a:prstGeom prst="rect">
            <a:avLst/>
          </a:prstGeom>
          <a:solidFill>
            <a:schemeClr val="bg1">
              <a:lumMod val="85000"/>
            </a:schemeClr>
          </a:solidFill>
          <a:ln w="12700">
            <a:noFill/>
            <a:prstDash val="solid"/>
          </a:ln>
          <a:effectLst>
            <a:outerShdw blurRad="50800" dist="38100" algn="l" rotWithShape="0">
              <a:prstClr val="black">
                <a:alpha val="40000"/>
              </a:prstClr>
            </a:outerShdw>
          </a:effectLst>
        </p:spPr>
        <p:txBody>
          <a:bodyPr wrap="square" rtlCol="0">
            <a:spAutoFit/>
          </a:bodyPr>
          <a:lstStyle/>
          <a:p>
            <a:pPr marL="12700" indent="0">
              <a:buNone/>
            </a:pPr>
            <a:r>
              <a:rPr lang="en-US" sz="2400" b="1" dirty="0"/>
              <a:t>For Example:</a:t>
            </a:r>
          </a:p>
          <a:p>
            <a:pPr marL="12700" indent="0">
              <a:buNone/>
            </a:pPr>
            <a:endParaRPr lang="en-US" sz="2400" b="1" dirty="0"/>
          </a:p>
          <a:p>
            <a:pPr marL="469900" indent="-457200">
              <a:buFont typeface="Arial" panose="020B0604020202020204" pitchFamily="34" charset="0"/>
              <a:buChar char="•"/>
            </a:pPr>
            <a:r>
              <a:rPr lang="en-US" sz="2400" dirty="0"/>
              <a:t>You can create a workflow that loads data into a list from the SQL Azure </a:t>
            </a:r>
            <a:r>
              <a:rPr lang="en-US" sz="2400" dirty="0" err="1"/>
              <a:t>MarketPlace</a:t>
            </a:r>
            <a:endParaRPr lang="en-US" sz="2400" dirty="0"/>
          </a:p>
          <a:p>
            <a:pPr marL="469900" indent="-457200">
              <a:buFont typeface="Arial" panose="020B0604020202020204" pitchFamily="34" charset="0"/>
              <a:buChar char="•"/>
            </a:pPr>
            <a:r>
              <a:rPr lang="en-US" sz="2400" dirty="0"/>
              <a:t>Or update columns with data calculations based on values external to SharePoint</a:t>
            </a:r>
          </a:p>
        </p:txBody>
      </p:sp>
    </p:spTree>
    <p:extLst>
      <p:ext uri="{BB962C8B-B14F-4D97-AF65-F5344CB8AC3E}">
        <p14:creationId xmlns:p14="http://schemas.microsoft.com/office/powerpoint/2010/main" val="128169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Designer Workflow Types</a:t>
            </a:r>
          </a:p>
        </p:txBody>
      </p:sp>
      <p:sp>
        <p:nvSpPr>
          <p:cNvPr id="3" name="Content Placeholder 2"/>
          <p:cNvSpPr>
            <a:spLocks noGrp="1"/>
          </p:cNvSpPr>
          <p:nvPr>
            <p:ph idx="1"/>
          </p:nvPr>
        </p:nvSpPr>
        <p:spPr/>
        <p:txBody>
          <a:bodyPr/>
          <a:lstStyle/>
          <a:p>
            <a:r>
              <a:rPr lang="en-US" b="1" dirty="0"/>
              <a:t>List Workflows</a:t>
            </a:r>
          </a:p>
          <a:p>
            <a:pPr lvl="1"/>
            <a:r>
              <a:rPr lang="en-US" dirty="0"/>
              <a:t>Workflow associated with a single list</a:t>
            </a:r>
          </a:p>
          <a:p>
            <a:r>
              <a:rPr lang="en-US" b="1" dirty="0"/>
              <a:t>Reusable Workflows</a:t>
            </a:r>
          </a:p>
          <a:p>
            <a:pPr lvl="1"/>
            <a:r>
              <a:rPr lang="en-US" dirty="0"/>
              <a:t>Workflow associated to a content type</a:t>
            </a:r>
          </a:p>
          <a:p>
            <a:pPr lvl="1"/>
            <a:r>
              <a:rPr lang="en-US" dirty="0"/>
              <a:t>Reusable for any list or library</a:t>
            </a:r>
          </a:p>
          <a:p>
            <a:r>
              <a:rPr lang="en-US" b="1" dirty="0"/>
              <a:t>Site Workflows</a:t>
            </a:r>
          </a:p>
          <a:p>
            <a:pPr lvl="1"/>
            <a:r>
              <a:rPr lang="en-US" dirty="0"/>
              <a:t>Workflow associated with a site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3962400"/>
            <a:ext cx="2762573" cy="1752600"/>
          </a:xfrm>
          <a:prstGeom prst="rect">
            <a:avLst/>
          </a:prstGeom>
        </p:spPr>
      </p:pic>
    </p:spTree>
    <p:extLst>
      <p:ext uri="{BB962C8B-B14F-4D97-AF65-F5344CB8AC3E}">
        <p14:creationId xmlns:p14="http://schemas.microsoft.com/office/powerpoint/2010/main" val="55713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SharePoint 2010 vs. 2013 Workflows</a:t>
            </a:r>
            <a:endParaRPr lang="en-US" dirty="0"/>
          </a:p>
        </p:txBody>
      </p:sp>
      <p:sp>
        <p:nvSpPr>
          <p:cNvPr id="3" name="Content Placeholder 2"/>
          <p:cNvSpPr>
            <a:spLocks noGrp="1"/>
          </p:cNvSpPr>
          <p:nvPr>
            <p:ph idx="1"/>
          </p:nvPr>
        </p:nvSpPr>
        <p:spPr/>
        <p:txBody>
          <a:bodyPr/>
          <a:lstStyle/>
          <a:p>
            <a:r>
              <a:rPr lang="en-US" b="1" dirty="0"/>
              <a:t>SharePoint Online support two workflow platforms</a:t>
            </a:r>
          </a:p>
          <a:p>
            <a:pPr lvl="1"/>
            <a:r>
              <a:rPr lang="en-US" dirty="0"/>
              <a:t>SharePoint 2010 workflows (older format)</a:t>
            </a:r>
          </a:p>
          <a:p>
            <a:pPr lvl="1"/>
            <a:r>
              <a:rPr lang="en-US" dirty="0"/>
              <a:t>SharePoint Online workflows (newer format)</a:t>
            </a:r>
          </a:p>
          <a:p>
            <a:r>
              <a:rPr lang="en-US" b="1" dirty="0"/>
              <a:t>Benefits to using SharePoint 2010 workflows</a:t>
            </a:r>
          </a:p>
          <a:p>
            <a:pPr lvl="1"/>
            <a:r>
              <a:rPr lang="en-US" dirty="0"/>
              <a:t>Migrate existing workflows from SharePoint 2010</a:t>
            </a:r>
          </a:p>
          <a:p>
            <a:pPr lvl="1"/>
            <a:r>
              <a:rPr lang="en-US" dirty="0"/>
              <a:t>Support out-of-box with no additional configuration</a:t>
            </a:r>
          </a:p>
          <a:p>
            <a:r>
              <a:rPr lang="en-US" b="1" dirty="0"/>
              <a:t>Benefits to using SharePoint 2013 workflows</a:t>
            </a:r>
          </a:p>
          <a:p>
            <a:pPr lvl="1"/>
            <a:r>
              <a:rPr lang="en-US" dirty="0"/>
              <a:t>More scalable - especially in SharePoint Online</a:t>
            </a:r>
          </a:p>
          <a:p>
            <a:pPr lvl="1"/>
            <a:r>
              <a:rPr lang="en-US" dirty="0"/>
              <a:t>Improved design experience in SharePoint Designer</a:t>
            </a:r>
          </a:p>
          <a:p>
            <a:pPr lvl="1"/>
            <a:endParaRPr lang="en-US" dirty="0"/>
          </a:p>
        </p:txBody>
      </p:sp>
    </p:spTree>
    <p:extLst>
      <p:ext uri="{BB962C8B-B14F-4D97-AF65-F5344CB8AC3E}">
        <p14:creationId xmlns:p14="http://schemas.microsoft.com/office/powerpoint/2010/main" val="43894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SharePoint Designer 2013</a:t>
            </a:r>
            <a:endParaRPr lang="en-US" dirty="0"/>
          </a:p>
        </p:txBody>
      </p:sp>
      <p:sp>
        <p:nvSpPr>
          <p:cNvPr id="5" name="Content Placeholder 4"/>
          <p:cNvSpPr>
            <a:spLocks noGrp="1"/>
          </p:cNvSpPr>
          <p:nvPr>
            <p:ph idx="1"/>
          </p:nvPr>
        </p:nvSpPr>
        <p:spPr/>
        <p:txBody>
          <a:bodyPr>
            <a:normAutofit/>
          </a:bodyPr>
          <a:lstStyle/>
          <a:p>
            <a:r>
              <a:rPr lang="en-US" b="1" dirty="0"/>
              <a:t>Improved visual designer</a:t>
            </a:r>
          </a:p>
          <a:p>
            <a:pPr lvl="1"/>
            <a:r>
              <a:rPr lang="en-US" dirty="0"/>
              <a:t>Integrated Visio designer into </a:t>
            </a:r>
            <a:br>
              <a:rPr lang="en-US" dirty="0"/>
            </a:br>
            <a:r>
              <a:rPr lang="en-US" dirty="0"/>
              <a:t>SharePoint Designer</a:t>
            </a:r>
          </a:p>
          <a:p>
            <a:pPr lvl="2"/>
            <a:r>
              <a:rPr lang="en-US" dirty="0"/>
              <a:t>Visio installation required for </a:t>
            </a:r>
            <a:br>
              <a:rPr lang="en-US" dirty="0"/>
            </a:br>
            <a:r>
              <a:rPr lang="en-US" dirty="0"/>
              <a:t>visual designer</a:t>
            </a:r>
          </a:p>
          <a:p>
            <a:pPr lvl="1"/>
            <a:r>
              <a:rPr lang="en-US" dirty="0"/>
              <a:t>Can switch between visual designer &amp; text-style</a:t>
            </a:r>
          </a:p>
          <a:p>
            <a:pPr lvl="1"/>
            <a:r>
              <a:rPr lang="en-US" dirty="0"/>
              <a:t>Activity properties editable in visual designer</a:t>
            </a:r>
          </a:p>
          <a:p>
            <a:r>
              <a:rPr lang="en-US" b="1" dirty="0"/>
              <a:t>Workflow designer supports Office operations:</a:t>
            </a:r>
          </a:p>
          <a:p>
            <a:pPr lvl="1"/>
            <a:r>
              <a:rPr lang="en-US" dirty="0"/>
              <a:t>cut / copy / paste / undo / redo / select-all</a:t>
            </a:r>
          </a:p>
          <a:p>
            <a:r>
              <a:rPr lang="en-US" b="1" dirty="0"/>
              <a:t>Improved email editor (rich formatting)</a:t>
            </a:r>
          </a:p>
          <a:p>
            <a:endParaRPr lang="en-US" dirty="0"/>
          </a:p>
        </p:txBody>
      </p:sp>
      <p:pic>
        <p:nvPicPr>
          <p:cNvPr id="4" name="Picture 3"/>
          <p:cNvPicPr>
            <a:picLocks noChangeAspect="1"/>
          </p:cNvPicPr>
          <p:nvPr/>
        </p:nvPicPr>
        <p:blipFill>
          <a:blip r:embed="rId3"/>
          <a:stretch>
            <a:fillRect/>
          </a:stretch>
        </p:blipFill>
        <p:spPr>
          <a:xfrm>
            <a:off x="5562600" y="1143000"/>
            <a:ext cx="3276600" cy="2184400"/>
          </a:xfrm>
          <a:prstGeom prst="rect">
            <a:avLst/>
          </a:prstGeom>
        </p:spPr>
      </p:pic>
    </p:spTree>
    <p:extLst>
      <p:ext uri="{BB962C8B-B14F-4D97-AF65-F5344CB8AC3E}">
        <p14:creationId xmlns:p14="http://schemas.microsoft.com/office/powerpoint/2010/main" val="572681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Workflows Overview</a:t>
            </a:r>
          </a:p>
          <a:p>
            <a:pPr>
              <a:buFont typeface="Wingdings" panose="05000000000000000000" pitchFamily="2" charset="2"/>
              <a:buChar char="Ø"/>
            </a:pPr>
            <a:r>
              <a:rPr lang="en-US" dirty="0"/>
              <a:t>Workflow Actions, Conditions, and Shapes</a:t>
            </a:r>
          </a:p>
          <a:p>
            <a:r>
              <a:rPr lang="en-US" dirty="0"/>
              <a:t>Using Workflow Templates</a:t>
            </a:r>
          </a:p>
          <a:p>
            <a:r>
              <a:rPr lang="en-US" dirty="0"/>
              <a:t>Starting Workflows and Tasks Actions</a:t>
            </a:r>
          </a:p>
        </p:txBody>
      </p:sp>
    </p:spTree>
    <p:extLst>
      <p:ext uri="{BB962C8B-B14F-4D97-AF65-F5344CB8AC3E}">
        <p14:creationId xmlns:p14="http://schemas.microsoft.com/office/powerpoint/2010/main" val="608309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Workflow Actions</a:t>
            </a:r>
          </a:p>
        </p:txBody>
      </p:sp>
      <p:graphicFrame>
        <p:nvGraphicFramePr>
          <p:cNvPr id="4" name="Table 3"/>
          <p:cNvGraphicFramePr>
            <a:graphicFrameLocks noGrp="1"/>
          </p:cNvGraphicFramePr>
          <p:nvPr>
            <p:extLst>
              <p:ext uri="{D42A27DB-BD31-4B8C-83A1-F6EECF244321}">
                <p14:modId xmlns:p14="http://schemas.microsoft.com/office/powerpoint/2010/main" val="1333274614"/>
              </p:ext>
            </p:extLst>
          </p:nvPr>
        </p:nvGraphicFramePr>
        <p:xfrm>
          <a:off x="170120" y="1219200"/>
          <a:ext cx="8745280" cy="5486400"/>
        </p:xfrm>
        <a:graphic>
          <a:graphicData uri="http://schemas.openxmlformats.org/drawingml/2006/table">
            <a:tbl>
              <a:tblPr>
                <a:tableStyleId>{5C22544A-7EE6-4342-B048-85BDC9FD1C3A}</a:tableStyleId>
              </a:tblPr>
              <a:tblGrid>
                <a:gridCol w="2524996">
                  <a:extLst>
                    <a:ext uri="{9D8B030D-6E8A-4147-A177-3AD203B41FA5}">
                      <a16:colId xmlns:a16="http://schemas.microsoft.com/office/drawing/2014/main" val="20000"/>
                    </a:ext>
                  </a:extLst>
                </a:gridCol>
                <a:gridCol w="6220284">
                  <a:extLst>
                    <a:ext uri="{9D8B030D-6E8A-4147-A177-3AD203B41FA5}">
                      <a16:colId xmlns:a16="http://schemas.microsoft.com/office/drawing/2014/main" val="20001"/>
                    </a:ext>
                  </a:extLst>
                </a:gridCol>
              </a:tblGrid>
              <a:tr h="0">
                <a:tc>
                  <a:txBody>
                    <a:bodyPr/>
                    <a:lstStyle/>
                    <a:p>
                      <a:pPr algn="ctr" fontAlgn="b"/>
                      <a:r>
                        <a:rPr lang="en-US" sz="1200" b="1" u="none" strike="noStrike" dirty="0">
                          <a:solidFill>
                            <a:schemeClr val="bg1"/>
                          </a:solidFill>
                          <a:effectLst/>
                        </a:rPr>
                        <a:t>Action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dirty="0">
                          <a:solidFill>
                            <a:schemeClr val="bg1"/>
                          </a:solidFill>
                          <a:effectLst/>
                        </a:rPr>
                        <a:t>Description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90500">
                <a:tc>
                  <a:txBody>
                    <a:bodyPr/>
                    <a:lstStyle/>
                    <a:p>
                      <a:pPr algn="l" fontAlgn="b"/>
                      <a:r>
                        <a:rPr lang="en-US" sz="1200" b="1" i="0" u="none" strike="noStrike" dirty="0">
                          <a:solidFill>
                            <a:schemeClr val="dk1"/>
                          </a:solidFill>
                          <a:effectLst/>
                          <a:latin typeface="+mn-lt"/>
                        </a:rPr>
                        <a:t>Add</a:t>
                      </a:r>
                      <a:r>
                        <a:rPr lang="en-US" sz="1200" b="1" i="0" u="none" strike="noStrike" baseline="0" dirty="0">
                          <a:solidFill>
                            <a:schemeClr val="dk1"/>
                          </a:solidFill>
                          <a:effectLst/>
                          <a:latin typeface="+mn-lt"/>
                        </a:rPr>
                        <a:t> a Comment</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Enables ability to leave informative comments in workflow designer for reference purposes.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200" b="1" u="none" strike="noStrike" dirty="0">
                          <a:effectLst/>
                        </a:rPr>
                        <a:t>Add Time to Date</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Adds a specific time in minutes, hours, days, or months to a date (Year not supported), and stores the output value as a variable. The date can be a current data, specific date, or a lookup. The ‘Current Date’ value returns UTC midnight.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200" b="1" u="none" strike="noStrike">
                          <a:effectLst/>
                        </a:rPr>
                        <a:t>Build Dictionary</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Builds a Dictionary variable of key/value pairs.</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200" b="1" u="none" strike="noStrike" dirty="0">
                          <a:effectLst/>
                        </a:rPr>
                        <a:t>Call HTTP Web Service</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Functions as a method call to an HTTP web service and returns data using the JSON format. Basic authentication is supported through the </a:t>
                      </a:r>
                      <a:r>
                        <a:rPr lang="en-US" sz="1200" u="none" strike="noStrike" kern="1200" dirty="0" err="1">
                          <a:solidFill>
                            <a:schemeClr val="dk1"/>
                          </a:solidFill>
                          <a:effectLst/>
                          <a:latin typeface="+mn-lt"/>
                          <a:ea typeface="+mn-ea"/>
                          <a:cs typeface="+mn-cs"/>
                        </a:rPr>
                        <a:t>RequestHeader</a:t>
                      </a:r>
                      <a:r>
                        <a:rPr lang="en-US" sz="1200" u="none" strike="noStrike" kern="1200" dirty="0">
                          <a:solidFill>
                            <a:schemeClr val="dk1"/>
                          </a:solidFill>
                          <a:effectLst/>
                          <a:latin typeface="+mn-lt"/>
                          <a:ea typeface="+mn-ea"/>
                          <a:cs typeface="+mn-cs"/>
                        </a:rPr>
                        <a: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200" b="1" u="none" strike="noStrike">
                          <a:effectLst/>
                        </a:rPr>
                        <a:t>Count Items in Dictionary</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Returns a count of the number of items in a specified dictionary.</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200" b="1" i="0" u="none" strike="noStrike" dirty="0">
                          <a:solidFill>
                            <a:schemeClr val="dk1"/>
                          </a:solidFill>
                          <a:effectLst/>
                          <a:latin typeface="+mn-lt"/>
                        </a:rPr>
                        <a:t>Do</a:t>
                      </a:r>
                      <a:r>
                        <a:rPr lang="en-US" sz="1200" b="1" i="0" u="none" strike="noStrike" baseline="0" dirty="0">
                          <a:solidFill>
                            <a:schemeClr val="dk1"/>
                          </a:solidFill>
                          <a:effectLst/>
                          <a:latin typeface="+mn-lt"/>
                        </a:rPr>
                        <a:t> Calculation</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Performs an arithmetic calculation and stores the output value in a variable.</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r>
                        <a:rPr lang="en-US" sz="1200" b="1" u="none" strike="noStrike">
                          <a:effectLst/>
                        </a:rPr>
                        <a:t>Get an Item from a</a:t>
                      </a:r>
                      <a:r>
                        <a:rPr lang="en-US" sz="1200" b="1" u="none" strike="noStrike" baseline="0">
                          <a:effectLst/>
                        </a:rPr>
                        <a:t> Dictionary</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Returns a particular item from a dictionary variable.</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l" fontAlgn="b"/>
                      <a:r>
                        <a:rPr lang="en-US" sz="1200" b="1" u="none" strike="noStrike" dirty="0">
                          <a:effectLst/>
                        </a:rPr>
                        <a:t>Log to History List</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Writes a message from a list of predefined message items to the workflow history list.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l" fontAlgn="b"/>
                      <a:r>
                        <a:rPr lang="en-US" sz="1200" b="1" u="none" strike="noStrike" dirty="0">
                          <a:effectLst/>
                        </a:rPr>
                        <a:t>Pause</a:t>
                      </a:r>
                      <a:r>
                        <a:rPr lang="en-US" sz="1200" b="1" u="none" strike="noStrike" baseline="0" dirty="0">
                          <a:effectLst/>
                        </a:rPr>
                        <a:t> for Duration</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Causes a workflow to pause executing for a specified time interval</a:t>
                      </a:r>
                      <a:r>
                        <a:rPr lang="en-US" sz="1200" u="none" strike="noStrike" kern="1200" baseline="0" dirty="0">
                          <a:solidFill>
                            <a:schemeClr val="dk1"/>
                          </a:solidFill>
                          <a:effectLst/>
                          <a:latin typeface="+mn-lt"/>
                          <a:ea typeface="+mn-ea"/>
                          <a:cs typeface="+mn-cs"/>
                        </a:rPr>
                        <a:t> (</a:t>
                      </a:r>
                      <a:r>
                        <a:rPr lang="en-US" sz="1200" u="none" strike="noStrike" kern="1200" dirty="0">
                          <a:solidFill>
                            <a:schemeClr val="dk1"/>
                          </a:solidFill>
                          <a:effectLst/>
                          <a:latin typeface="+mn-lt"/>
                          <a:ea typeface="+mn-ea"/>
                          <a:cs typeface="+mn-cs"/>
                        </a:rPr>
                        <a:t>days, hours, minutes)</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l" fontAlgn="b"/>
                      <a:r>
                        <a:rPr lang="en-US" sz="1200" b="1" i="0" u="none" strike="noStrike" dirty="0">
                          <a:solidFill>
                            <a:schemeClr val="dk1"/>
                          </a:solidFill>
                          <a:effectLst/>
                          <a:latin typeface="+mn-lt"/>
                        </a:rPr>
                        <a:t>Pause</a:t>
                      </a:r>
                      <a:r>
                        <a:rPr lang="en-US" sz="1200" b="1" i="0" u="none" strike="noStrike" baseline="0" dirty="0">
                          <a:solidFill>
                            <a:schemeClr val="dk1"/>
                          </a:solidFill>
                          <a:effectLst/>
                          <a:latin typeface="+mn-lt"/>
                        </a:rPr>
                        <a:t> Until Date</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Causes a workflow to pause executing until a specified date and time.</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90500">
                <a:tc>
                  <a:txBody>
                    <a:bodyPr/>
                    <a:lstStyle/>
                    <a:p>
                      <a:pPr marL="0" algn="l" defTabSz="914400" rtl="0" eaLnBrk="1" fontAlgn="b" latinLnBrk="0" hangingPunct="1"/>
                      <a:r>
                        <a:rPr lang="en-US" sz="1200" b="1" i="0" u="none" strike="noStrike" kern="1200" dirty="0">
                          <a:solidFill>
                            <a:schemeClr val="dk1"/>
                          </a:solidFill>
                          <a:effectLst/>
                          <a:latin typeface="+mn-lt"/>
                          <a:ea typeface="+mn-ea"/>
                          <a:cs typeface="+mn-cs"/>
                        </a:rPr>
                        <a:t>Send an Email</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Automatically sends an email message that contains a predetermined message to a user or group when a specified workflow event occurs.</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90500">
                <a:tc>
                  <a:txBody>
                    <a:bodyPr/>
                    <a:lstStyle/>
                    <a:p>
                      <a:pPr algn="l" fontAlgn="b"/>
                      <a:r>
                        <a:rPr lang="en-US" sz="1200" b="1" u="none" strike="noStrike" dirty="0">
                          <a:effectLst/>
                        </a:rPr>
                        <a:t>Set Time Portion of Date/Time Field</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Creates a timestamp, and stores the output value in a variable. You can set the time in hours and minutes and add a current date, specific date, or lookup.</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90500">
                <a:tc>
                  <a:txBody>
                    <a:bodyPr/>
                    <a:lstStyle/>
                    <a:p>
                      <a:pPr algn="l" fontAlgn="b"/>
                      <a:r>
                        <a:rPr lang="en-US" sz="1200" b="1" u="none" strike="noStrike" dirty="0">
                          <a:effectLst/>
                        </a:rPr>
                        <a:t>Set Workflow Status</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Creates a timestamp, and stores the output value in a variable. You can set the time in hours and minutes and add a current date, specific date, or lookup.</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90500">
                <a:tc>
                  <a:txBody>
                    <a:bodyPr/>
                    <a:lstStyle/>
                    <a:p>
                      <a:pPr algn="l" fontAlgn="b"/>
                      <a:r>
                        <a:rPr lang="en-US" sz="1200" b="1" u="none" strike="noStrike" dirty="0">
                          <a:effectLst/>
                        </a:rPr>
                        <a:t>Set Workflow</a:t>
                      </a:r>
                      <a:r>
                        <a:rPr lang="en-US" sz="1200" b="1" u="none" strike="noStrike" baseline="0" dirty="0">
                          <a:effectLst/>
                        </a:rPr>
                        <a:t> Variable</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Sets a workflow variable to a value. Also use</a:t>
                      </a:r>
                      <a:r>
                        <a:rPr lang="en-US" sz="1200" u="none" strike="noStrike" kern="1200" baseline="0" dirty="0">
                          <a:solidFill>
                            <a:schemeClr val="dk1"/>
                          </a:solidFill>
                          <a:effectLst/>
                          <a:latin typeface="+mn-lt"/>
                          <a:ea typeface="+mn-ea"/>
                          <a:cs typeface="+mn-cs"/>
                        </a:rPr>
                        <a:t> for </a:t>
                      </a:r>
                      <a:r>
                        <a:rPr lang="en-US" sz="1200" u="none" strike="noStrike" kern="1200" dirty="0">
                          <a:solidFill>
                            <a:schemeClr val="dk1"/>
                          </a:solidFill>
                          <a:effectLst/>
                          <a:latin typeface="+mn-lt"/>
                          <a:ea typeface="+mn-ea"/>
                          <a:cs typeface="+mn-cs"/>
                        </a:rPr>
                        <a:t>workflow to assign data to a variable.</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190500">
                <a:tc>
                  <a:txBody>
                    <a:bodyPr/>
                    <a:lstStyle/>
                    <a:p>
                      <a:pPr algn="l" fontAlgn="b"/>
                      <a:r>
                        <a:rPr lang="en-US" sz="1200" b="1" u="none" strike="noStrike" dirty="0">
                          <a:effectLst/>
                        </a:rPr>
                        <a:t>Go to Stage</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Specifies the next stage to which flow control should be handed.</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451983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Coordination Workflow Actions</a:t>
            </a:r>
            <a:endParaRPr lang="en-US" dirty="0"/>
          </a:p>
        </p:txBody>
      </p:sp>
      <p:sp>
        <p:nvSpPr>
          <p:cNvPr id="5" name="Content Placeholder 4"/>
          <p:cNvSpPr>
            <a:spLocks noGrp="1"/>
          </p:cNvSpPr>
          <p:nvPr>
            <p:ph idx="1"/>
          </p:nvPr>
        </p:nvSpPr>
        <p:spPr>
          <a:xfrm>
            <a:off x="381000" y="2286000"/>
            <a:ext cx="8382000" cy="4343400"/>
          </a:xfrm>
        </p:spPr>
        <p:txBody>
          <a:bodyPr>
            <a:normAutofit lnSpcReduction="10000"/>
          </a:bodyPr>
          <a:lstStyle/>
          <a:p>
            <a:r>
              <a:rPr lang="en-US" dirty="0"/>
              <a:t>Both workflows have the following issues:</a:t>
            </a:r>
          </a:p>
          <a:p>
            <a:pPr lvl="1"/>
            <a:r>
              <a:rPr lang="en-US" i="1" dirty="0"/>
              <a:t>Assignments</a:t>
            </a:r>
            <a:r>
              <a:rPr lang="en-US" dirty="0"/>
              <a:t> type field cannot be used as parameter when 2010 workflow has </a:t>
            </a:r>
            <a:r>
              <a:rPr lang="en-US" dirty="0" err="1"/>
              <a:t>TaskProcess</a:t>
            </a:r>
            <a:r>
              <a:rPr lang="en-US" dirty="0"/>
              <a:t> action in it</a:t>
            </a:r>
          </a:p>
          <a:p>
            <a:pPr lvl="1"/>
            <a:r>
              <a:rPr lang="en-US" dirty="0"/>
              <a:t>When multiple calls are made to the same 2010 workflow the result will be multiple data sources in the 2013 workflow lookup functionality</a:t>
            </a:r>
          </a:p>
          <a:p>
            <a:pPr lvl="2"/>
            <a:r>
              <a:rPr lang="en-US" dirty="0"/>
              <a:t>These data sources are all the same</a:t>
            </a:r>
          </a:p>
          <a:p>
            <a:pPr lvl="1"/>
            <a:r>
              <a:rPr lang="en-US" dirty="0"/>
              <a:t>Variable names in 2013 cannot contain special characters such as ‘?’ and ‘#’</a:t>
            </a:r>
          </a:p>
          <a:p>
            <a:pPr lvl="2"/>
            <a:r>
              <a:rPr lang="en-US" dirty="0"/>
              <a:t>If 2010 workflow contains special characters they will be converted to hexadecimal code in the 2013 workflow</a:t>
            </a:r>
          </a:p>
        </p:txBody>
      </p:sp>
      <p:graphicFrame>
        <p:nvGraphicFramePr>
          <p:cNvPr id="4" name="Table 3"/>
          <p:cNvGraphicFramePr>
            <a:graphicFrameLocks noGrp="1"/>
          </p:cNvGraphicFramePr>
          <p:nvPr>
            <p:extLst>
              <p:ext uri="{D42A27DB-BD31-4B8C-83A1-F6EECF244321}">
                <p14:modId xmlns:p14="http://schemas.microsoft.com/office/powerpoint/2010/main" val="1473498267"/>
              </p:ext>
            </p:extLst>
          </p:nvPr>
        </p:nvGraphicFramePr>
        <p:xfrm>
          <a:off x="457200" y="1219200"/>
          <a:ext cx="8229600" cy="822960"/>
        </p:xfrm>
        <a:graphic>
          <a:graphicData uri="http://schemas.openxmlformats.org/drawingml/2006/table">
            <a:tbl>
              <a:tblPr>
                <a:tableStyleId>{5C22544A-7EE6-4342-B048-85BDC9FD1C3A}</a:tableStyleId>
              </a:tblPr>
              <a:tblGrid>
                <a:gridCol w="2376105">
                  <a:extLst>
                    <a:ext uri="{9D8B030D-6E8A-4147-A177-3AD203B41FA5}">
                      <a16:colId xmlns:a16="http://schemas.microsoft.com/office/drawing/2014/main" val="20000"/>
                    </a:ext>
                  </a:extLst>
                </a:gridCol>
                <a:gridCol w="5853495">
                  <a:extLst>
                    <a:ext uri="{9D8B030D-6E8A-4147-A177-3AD203B41FA5}">
                      <a16:colId xmlns:a16="http://schemas.microsoft.com/office/drawing/2014/main" val="20001"/>
                    </a:ext>
                  </a:extLst>
                </a:gridCol>
              </a:tblGrid>
              <a:tr h="0">
                <a:tc>
                  <a:txBody>
                    <a:bodyPr/>
                    <a:lstStyle/>
                    <a:p>
                      <a:pPr algn="ctr" fontAlgn="b"/>
                      <a:r>
                        <a:rPr lang="en-US" sz="1200" b="1" u="none" strike="noStrike" dirty="0">
                          <a:solidFill>
                            <a:schemeClr val="bg1"/>
                          </a:solidFill>
                          <a:effectLst/>
                        </a:rPr>
                        <a:t>Action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dirty="0">
                          <a:solidFill>
                            <a:schemeClr val="bg1"/>
                          </a:solidFill>
                          <a:effectLst/>
                        </a:rPr>
                        <a:t>Description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90500">
                <a:tc>
                  <a:txBody>
                    <a:bodyPr/>
                    <a:lstStyle/>
                    <a:p>
                      <a:pPr algn="l" fontAlgn="b"/>
                      <a:r>
                        <a:rPr lang="en-US" sz="1200" b="1" i="0" u="none" strike="noStrike">
                          <a:solidFill>
                            <a:schemeClr val="dk1"/>
                          </a:solidFill>
                          <a:effectLst/>
                          <a:latin typeface="+mn-lt"/>
                        </a:rPr>
                        <a:t>Start a List Workflow</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Starts a List workflow based on the SharePoint 2010 Workflow platform.</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200" b="1" u="none" strike="noStrike">
                          <a:effectLst/>
                        </a:rPr>
                        <a:t>Start a Site Workflow</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Starts a Site workflow based on the SharePoint 2010 Workflow platform.</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5693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Workflow Actions</a:t>
            </a:r>
          </a:p>
        </p:txBody>
      </p:sp>
      <p:graphicFrame>
        <p:nvGraphicFramePr>
          <p:cNvPr id="4" name="Table 3"/>
          <p:cNvGraphicFramePr>
            <a:graphicFrameLocks noGrp="1"/>
          </p:cNvGraphicFramePr>
          <p:nvPr>
            <p:extLst>
              <p:ext uri="{D42A27DB-BD31-4B8C-83A1-F6EECF244321}">
                <p14:modId xmlns:p14="http://schemas.microsoft.com/office/powerpoint/2010/main" val="307801693"/>
              </p:ext>
            </p:extLst>
          </p:nvPr>
        </p:nvGraphicFramePr>
        <p:xfrm>
          <a:off x="170120" y="1219200"/>
          <a:ext cx="8745280" cy="5486400"/>
        </p:xfrm>
        <a:graphic>
          <a:graphicData uri="http://schemas.openxmlformats.org/drawingml/2006/table">
            <a:tbl>
              <a:tblPr>
                <a:tableStyleId>{5C22544A-7EE6-4342-B048-85BDC9FD1C3A}</a:tableStyleId>
              </a:tblPr>
              <a:tblGrid>
                <a:gridCol w="219208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0">
                <a:tc>
                  <a:txBody>
                    <a:bodyPr/>
                    <a:lstStyle/>
                    <a:p>
                      <a:pPr algn="ctr" fontAlgn="b"/>
                      <a:r>
                        <a:rPr lang="en-US" sz="1200" b="1" u="none" strike="noStrike" dirty="0">
                          <a:solidFill>
                            <a:schemeClr val="bg1"/>
                          </a:solidFill>
                          <a:effectLst/>
                        </a:rPr>
                        <a:t>Action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a:solidFill>
                            <a:schemeClr val="bg1"/>
                          </a:solidFill>
                          <a:effectLst/>
                        </a:rPr>
                        <a:t>Description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90500">
                <a:tc>
                  <a:txBody>
                    <a:bodyPr/>
                    <a:lstStyle/>
                    <a:p>
                      <a:pPr algn="l" fontAlgn="b"/>
                      <a:r>
                        <a:rPr lang="en-US" sz="1200" b="1" i="0" u="none" strike="noStrike">
                          <a:solidFill>
                            <a:schemeClr val="dk1"/>
                          </a:solidFill>
                          <a:effectLst/>
                          <a:latin typeface="+mn-lt"/>
                        </a:rPr>
                        <a:t>Check in Item</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Checks in an item that is checked out. You can check in items only from a document library. </a:t>
                      </a:r>
                      <a:r>
                        <a:rPr lang="en-US" sz="1200" i="0" u="sng" strike="noStrike" kern="1200" dirty="0">
                          <a:solidFill>
                            <a:schemeClr val="dk1"/>
                          </a:solidFill>
                          <a:effectLst/>
                          <a:latin typeface="+mn-lt"/>
                          <a:ea typeface="+mn-ea"/>
                          <a:cs typeface="+mn-cs"/>
                        </a:rPr>
                        <a:t>The workflow crashes if you try to check in an item that is not checked out.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200" b="1" u="none" strike="noStrike">
                          <a:effectLst/>
                        </a:rPr>
                        <a:t>Check Out Item</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Checks out an item. The workflow verifies if item is checked in before it checks out a document. You can check out items only from a library in your site. </a:t>
                      </a:r>
                      <a:r>
                        <a:rPr lang="en-US" sz="1200" i="0" u="sng" strike="noStrike" kern="1200" dirty="0">
                          <a:solidFill>
                            <a:schemeClr val="dk1"/>
                          </a:solidFill>
                          <a:effectLst/>
                          <a:latin typeface="+mn-lt"/>
                          <a:ea typeface="+mn-ea"/>
                          <a:cs typeface="+mn-cs"/>
                        </a:rPr>
                        <a:t>The workflow crashes if you try to check out an item that is not checked in.</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200" b="1" u="none" strike="noStrike">
                          <a:effectLst/>
                        </a:rPr>
                        <a:t>Copy Document</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a:solidFill>
                            <a:schemeClr val="dk1"/>
                          </a:solidFill>
                          <a:effectLst/>
                          <a:latin typeface="+mn-lt"/>
                          <a:ea typeface="+mn-ea"/>
                          <a:cs typeface="+mn-cs"/>
                        </a:rPr>
                        <a:t>Copies a document from the current list to a different Document Library list.</a:t>
                      </a:r>
                      <a:endParaRPr lang="en-US" sz="120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200" b="1" u="none" strike="noStrike">
                          <a:effectLst/>
                        </a:rPr>
                        <a:t>Create List Item</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Creates a new list item in the list specified. You can supply the fields and values in the new item. You can use this action to create a new item with specific information.</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200" b="1" u="none" strike="noStrike">
                          <a:effectLst/>
                        </a:rPr>
                        <a:t>Delete Item</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Deletes an item. </a:t>
                      </a:r>
                      <a:r>
                        <a:rPr lang="en-US" sz="1200" i="0" u="sng" strike="noStrike" kern="1200" dirty="0">
                          <a:solidFill>
                            <a:schemeClr val="dk1"/>
                          </a:solidFill>
                          <a:effectLst/>
                          <a:latin typeface="+mn-lt"/>
                          <a:ea typeface="+mn-ea"/>
                          <a:cs typeface="+mn-cs"/>
                        </a:rPr>
                        <a:t>This action is terminated on the computer running the Workflow Manager workflow engine and throws a </a:t>
                      </a:r>
                      <a:r>
                        <a:rPr lang="en-US" sz="1200" b="1" i="0" u="sng" strike="noStrike" kern="1200" dirty="0" err="1">
                          <a:solidFill>
                            <a:schemeClr val="dk1"/>
                          </a:solidFill>
                          <a:effectLst/>
                          <a:latin typeface="+mn-lt"/>
                          <a:ea typeface="+mn-ea"/>
                          <a:cs typeface="+mn-cs"/>
                        </a:rPr>
                        <a:t>System.InvalidOperationException</a:t>
                      </a:r>
                      <a:r>
                        <a:rPr lang="en-US" sz="1200" i="0" u="sng" strike="noStrike" kern="1200" dirty="0">
                          <a:solidFill>
                            <a:schemeClr val="dk1"/>
                          </a:solidFill>
                          <a:effectLst/>
                          <a:latin typeface="+mn-lt"/>
                          <a:ea typeface="+mn-ea"/>
                          <a:cs typeface="+mn-cs"/>
                        </a:rPr>
                        <a:t> exception. There is no workaround.</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200" b="1" i="0" u="none" strike="noStrike">
                          <a:solidFill>
                            <a:schemeClr val="dk1"/>
                          </a:solidFill>
                          <a:effectLst/>
                          <a:latin typeface="+mn-lt"/>
                        </a:rPr>
                        <a:t>Discard Check Out Item</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i="0" u="none" strike="noStrike" kern="1200" dirty="0">
                          <a:solidFill>
                            <a:schemeClr val="dk1"/>
                          </a:solidFill>
                          <a:effectLst/>
                          <a:latin typeface="+mn-lt"/>
                          <a:ea typeface="+mn-ea"/>
                          <a:cs typeface="+mn-cs"/>
                        </a:rPr>
                        <a:t>Discards the changes and checks the item back in if an item is checked out and changes have been made to it.</a:t>
                      </a:r>
                      <a:r>
                        <a:rPr lang="en-US" sz="1200" i="1" u="none" strike="noStrike" kern="1200" dirty="0">
                          <a:solidFill>
                            <a:schemeClr val="dk1"/>
                          </a:solidFill>
                          <a:effectLst/>
                          <a:latin typeface="+mn-lt"/>
                          <a:ea typeface="+mn-ea"/>
                          <a:cs typeface="+mn-cs"/>
                        </a:rPr>
                        <a:t> </a:t>
                      </a:r>
                      <a:r>
                        <a:rPr lang="en-US" sz="1200" i="0" u="sng" strike="noStrike" kern="1200" dirty="0">
                          <a:solidFill>
                            <a:schemeClr val="dk1"/>
                          </a:solidFill>
                          <a:effectLst/>
                          <a:latin typeface="+mn-lt"/>
                          <a:ea typeface="+mn-ea"/>
                          <a:cs typeface="+mn-cs"/>
                        </a:rPr>
                        <a:t>The workflow crashes if you try to check in an item that is not checked out.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r>
                        <a:rPr lang="en-US" sz="1200" b="1" u="none" strike="noStrike">
                          <a:effectLst/>
                        </a:rPr>
                        <a:t>Set Field</a:t>
                      </a:r>
                      <a:r>
                        <a:rPr lang="en-US" sz="1200" b="1" u="none" strike="noStrike" baseline="0">
                          <a:effectLst/>
                        </a:rPr>
                        <a:t> in Current Item</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u="none" strike="noStrike" kern="1200" dirty="0">
                          <a:solidFill>
                            <a:schemeClr val="dk1"/>
                          </a:solidFill>
                          <a:effectLst/>
                          <a:latin typeface="+mn-lt"/>
                          <a:ea typeface="+mn-ea"/>
                          <a:cs typeface="+mn-cs"/>
                        </a:rPr>
                        <a:t>Sets a specified field in the current item to a specified value.</a:t>
                      </a:r>
                      <a:r>
                        <a:rPr lang="en-US" sz="1200" u="none" strike="noStrike" kern="1200" baseline="0" dirty="0">
                          <a:solidFill>
                            <a:schemeClr val="dk1"/>
                          </a:solidFill>
                          <a:effectLst/>
                          <a:latin typeface="+mn-lt"/>
                          <a:ea typeface="+mn-ea"/>
                          <a:cs typeface="+mn-cs"/>
                        </a:rPr>
                        <a:t> </a:t>
                      </a:r>
                      <a:r>
                        <a:rPr lang="en-US" sz="1200" i="0" u="sng" strike="noStrike" kern="1200" baseline="0" dirty="0">
                          <a:solidFill>
                            <a:schemeClr val="dk1"/>
                          </a:solidFill>
                          <a:effectLst/>
                          <a:latin typeface="+mn-lt"/>
                          <a:ea typeface="+mn-ea"/>
                          <a:cs typeface="+mn-cs"/>
                        </a:rPr>
                        <a:t>If you need the workflow to pause until the value of the field has changed, use the </a:t>
                      </a:r>
                      <a:r>
                        <a:rPr lang="en-US" sz="1200" b="1" i="0" u="sng" strike="noStrike" kern="1200" baseline="0" dirty="0">
                          <a:solidFill>
                            <a:schemeClr val="dk1"/>
                          </a:solidFill>
                          <a:effectLst/>
                          <a:latin typeface="+mn-lt"/>
                          <a:ea typeface="+mn-ea"/>
                          <a:cs typeface="+mn-cs"/>
                        </a:rPr>
                        <a:t>Wait for Event in List Item </a:t>
                      </a:r>
                      <a:r>
                        <a:rPr lang="en-US" sz="1200" i="0" u="sng" strike="noStrike" kern="1200" baseline="0" dirty="0">
                          <a:solidFill>
                            <a:schemeClr val="dk1"/>
                          </a:solidFill>
                          <a:effectLst/>
                          <a:latin typeface="+mn-lt"/>
                          <a:ea typeface="+mn-ea"/>
                          <a:cs typeface="+mn-cs"/>
                        </a:rPr>
                        <a:t>action instead of this action.</a:t>
                      </a:r>
                      <a:endParaRPr lang="en-US" sz="1200" i="0" u="sng"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l" fontAlgn="b"/>
                      <a:r>
                        <a:rPr lang="en-US" sz="1200" b="1" u="none" strike="noStrike">
                          <a:effectLst/>
                        </a:rPr>
                        <a:t>Translate Document</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Translates a document into a particular language. </a:t>
                      </a:r>
                      <a:r>
                        <a:rPr lang="en-US" sz="1200" i="0" u="sng" strike="noStrike" kern="1200" dirty="0">
                          <a:solidFill>
                            <a:schemeClr val="dk1"/>
                          </a:solidFill>
                          <a:effectLst/>
                          <a:latin typeface="+mn-lt"/>
                          <a:ea typeface="+mn-ea"/>
                          <a:cs typeface="+mn-cs"/>
                        </a:rPr>
                        <a:t>Requires a preconfigured Machine Translation Service Application.</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l" fontAlgn="b"/>
                      <a:r>
                        <a:rPr lang="en-US" sz="1200" b="1" u="none" strike="noStrike">
                          <a:effectLst/>
                        </a:rPr>
                        <a:t>Update List</a:t>
                      </a:r>
                      <a:r>
                        <a:rPr lang="en-US" sz="1200" b="1" u="none" strike="noStrike" baseline="0">
                          <a:effectLst/>
                        </a:rPr>
                        <a:t> Item</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Updates a list item. You can specify the fields and the new values in those fields.</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l" fontAlgn="b"/>
                      <a:r>
                        <a:rPr lang="en-US" sz="1200" b="1" i="0" u="none" strike="noStrike" dirty="0">
                          <a:solidFill>
                            <a:schemeClr val="dk1"/>
                          </a:solidFill>
                          <a:effectLst/>
                          <a:latin typeface="+mn-lt"/>
                        </a:rPr>
                        <a:t>Wait for Event in List Item</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Enhanced version of Office 2010 action. Pauses current instance of workflow to await specified list item event. This action listens for two events: </a:t>
                      </a:r>
                      <a:r>
                        <a:rPr lang="en-US" sz="1200" b="1" u="none" strike="noStrike" kern="1200" dirty="0" err="1">
                          <a:solidFill>
                            <a:schemeClr val="dk1"/>
                          </a:solidFill>
                          <a:effectLst/>
                          <a:latin typeface="+mn-lt"/>
                          <a:ea typeface="+mn-ea"/>
                          <a:cs typeface="+mn-cs"/>
                        </a:rPr>
                        <a:t>ItemUpdated</a:t>
                      </a:r>
                      <a:r>
                        <a:rPr lang="en-US" sz="1200" u="none" strike="noStrike" kern="1200" dirty="0">
                          <a:solidFill>
                            <a:schemeClr val="dk1"/>
                          </a:solidFill>
                          <a:effectLst/>
                          <a:latin typeface="+mn-lt"/>
                          <a:ea typeface="+mn-ea"/>
                          <a:cs typeface="+mn-cs"/>
                        </a:rPr>
                        <a:t> and </a:t>
                      </a:r>
                      <a:r>
                        <a:rPr lang="en-US" sz="1200" b="1" u="none" strike="noStrike" kern="1200" dirty="0" err="1">
                          <a:solidFill>
                            <a:schemeClr val="dk1"/>
                          </a:solidFill>
                          <a:effectLst/>
                          <a:latin typeface="+mn-lt"/>
                          <a:ea typeface="+mn-ea"/>
                          <a:cs typeface="+mn-cs"/>
                        </a:rPr>
                        <a:t>ItemAdded</a:t>
                      </a:r>
                      <a:r>
                        <a:rPr lang="en-US" sz="1200" u="none" strike="noStrike" kern="1200" dirty="0">
                          <a:solidFill>
                            <a:schemeClr val="dk1"/>
                          </a:solidFill>
                          <a:effectLst/>
                          <a:latin typeface="+mn-lt"/>
                          <a:ea typeface="+mn-ea"/>
                          <a:cs typeface="+mn-cs"/>
                        </a:rPr>
                        <a: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90500">
                <a:tc>
                  <a:txBody>
                    <a:bodyPr/>
                    <a:lstStyle/>
                    <a:p>
                      <a:pPr marL="0" algn="l" defTabSz="914400" rtl="0" eaLnBrk="1" fontAlgn="b" latinLnBrk="0" hangingPunct="1"/>
                      <a:r>
                        <a:rPr lang="en-US" sz="1200" b="1" i="0" u="none" strike="noStrike" kern="1200">
                          <a:solidFill>
                            <a:schemeClr val="dk1"/>
                          </a:solidFill>
                          <a:effectLst/>
                          <a:latin typeface="+mn-lt"/>
                          <a:ea typeface="+mn-ea"/>
                          <a:cs typeface="+mn-cs"/>
                        </a:rPr>
                        <a:t>Wait for Field Change in Current Item</a:t>
                      </a:r>
                      <a:endParaRPr lang="en-US" sz="1200" b="1" i="0" u="none" strike="noStrike" kern="1200" dirty="0">
                        <a:solidFill>
                          <a:schemeClr val="dk1"/>
                        </a:solidFill>
                        <a:effectLst/>
                        <a:latin typeface="+mn-lt"/>
                        <a:ea typeface="+mn-ea"/>
                        <a:cs typeface="+mn-cs"/>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Waits for a field on the current item to equal a particular value.</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92749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Workflow Actions</a:t>
            </a:r>
            <a:endParaRPr lang="en-US" dirty="0"/>
          </a:p>
        </p:txBody>
      </p:sp>
      <p:sp>
        <p:nvSpPr>
          <p:cNvPr id="3" name="Content Placeholder 2"/>
          <p:cNvSpPr>
            <a:spLocks noGrp="1"/>
          </p:cNvSpPr>
          <p:nvPr>
            <p:ph idx="1"/>
          </p:nvPr>
        </p:nvSpPr>
        <p:spPr/>
        <p:txBody>
          <a:bodyPr/>
          <a:lstStyle/>
          <a:p>
            <a:r>
              <a:rPr lang="en-US" dirty="0"/>
              <a:t>Project actions support the integration of Microsoft Project</a:t>
            </a:r>
          </a:p>
          <a:p>
            <a:pPr lvl="1"/>
            <a:r>
              <a:rPr lang="en-US" dirty="0"/>
              <a:t>Used to build Project-based workflows</a:t>
            </a:r>
          </a:p>
          <a:p>
            <a:r>
              <a:rPr lang="en-US" dirty="0"/>
              <a:t>All Project actions are new in SPD 2013</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78174609"/>
              </p:ext>
            </p:extLst>
          </p:nvPr>
        </p:nvGraphicFramePr>
        <p:xfrm>
          <a:off x="304800" y="3657600"/>
          <a:ext cx="8458200" cy="2377440"/>
        </p:xfrm>
        <a:graphic>
          <a:graphicData uri="http://schemas.openxmlformats.org/drawingml/2006/table">
            <a:tbl>
              <a:tblPr>
                <a:tableStyleId>{5C22544A-7EE6-4342-B048-85BDC9FD1C3A}</a:tableStyleId>
              </a:tblPr>
              <a:tblGrid>
                <a:gridCol w="20574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121920">
                <a:tc>
                  <a:txBody>
                    <a:bodyPr/>
                    <a:lstStyle/>
                    <a:p>
                      <a:pPr algn="ctr" fontAlgn="b"/>
                      <a:r>
                        <a:rPr lang="en-US" sz="1200" b="1" u="none" strike="noStrike" dirty="0">
                          <a:solidFill>
                            <a:schemeClr val="bg1"/>
                          </a:solidFill>
                          <a:effectLst/>
                        </a:rPr>
                        <a:t>Action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dirty="0">
                          <a:solidFill>
                            <a:schemeClr val="bg1"/>
                          </a:solidFill>
                          <a:effectLst/>
                        </a:rPr>
                        <a:t>Description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90500">
                <a:tc>
                  <a:txBody>
                    <a:bodyPr/>
                    <a:lstStyle/>
                    <a:p>
                      <a:pPr algn="l" fontAlgn="b"/>
                      <a:r>
                        <a:rPr lang="en-US" sz="1200" b="1" i="0" u="none" strike="noStrike" dirty="0">
                          <a:solidFill>
                            <a:schemeClr val="dk1"/>
                          </a:solidFill>
                          <a:effectLst/>
                          <a:latin typeface="+mn-lt"/>
                        </a:rPr>
                        <a:t>Create Project from Current Item</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i="0" u="none" strike="noStrike" kern="1200" dirty="0">
                          <a:solidFill>
                            <a:schemeClr val="dk1"/>
                          </a:solidFill>
                          <a:effectLst/>
                          <a:latin typeface="+mn-lt"/>
                          <a:ea typeface="+mn-ea"/>
                          <a:cs typeface="+mn-cs"/>
                        </a:rPr>
                        <a:t>Takes the current item and creates a new project in the SharePoint farm PWA site.</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200" b="1" u="none" strike="noStrike" dirty="0">
                          <a:effectLst/>
                        </a:rPr>
                        <a:t>Set Project Field</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i="0" u="none" strike="noStrike" kern="1200" dirty="0">
                          <a:solidFill>
                            <a:schemeClr val="dk1"/>
                          </a:solidFill>
                          <a:effectLst/>
                          <a:latin typeface="+mn-lt"/>
                          <a:ea typeface="+mn-ea"/>
                          <a:cs typeface="+mn-cs"/>
                        </a:rPr>
                        <a:t>Sets a value for a particular field on Project Server. </a:t>
                      </a:r>
                      <a:r>
                        <a:rPr lang="en-US" sz="1200" i="0" u="sng" strike="noStrike" kern="1200" dirty="0">
                          <a:solidFill>
                            <a:schemeClr val="dk1"/>
                          </a:solidFill>
                          <a:effectLst/>
                          <a:latin typeface="+mn-lt"/>
                          <a:ea typeface="+mn-ea"/>
                          <a:cs typeface="+mn-cs"/>
                        </a:rPr>
                        <a:t>This action requires the project to be checked in first. If the project is not checked in, the workflow will be terminated and users cannot open that project in Project Web App.</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200" b="1" u="none" strike="noStrike" dirty="0">
                          <a:effectLst/>
                        </a:rPr>
                        <a:t>Set Project Stage Status</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Sets the status of the Project Stage.</a:t>
                      </a:r>
                      <a:r>
                        <a:rPr lang="en-US" sz="1200" u="sng" strike="noStrike" kern="1200" dirty="0">
                          <a:solidFill>
                            <a:schemeClr val="dk1"/>
                          </a:solidFill>
                          <a:effectLst/>
                          <a:latin typeface="+mn-lt"/>
                          <a:ea typeface="+mn-ea"/>
                          <a:cs typeface="+mn-cs"/>
                        </a:rPr>
                        <a:t> An exception occurs when a current project is checked out.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200" b="1" u="none" strike="noStrike" dirty="0">
                          <a:effectLst/>
                        </a:rPr>
                        <a:t>Set status field in idea list</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Updates the status on the original list item that is associated to the current project.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200" b="1" u="none" strike="noStrike" dirty="0">
                          <a:effectLst/>
                        </a:rPr>
                        <a:t>Wait for Project Event</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i="0" u="none" strike="noStrike" kern="1200" dirty="0">
                          <a:solidFill>
                            <a:schemeClr val="dk1"/>
                          </a:solidFill>
                          <a:effectLst/>
                          <a:latin typeface="+mn-lt"/>
                          <a:ea typeface="+mn-ea"/>
                          <a:cs typeface="+mn-cs"/>
                        </a:rPr>
                        <a:t>Waits for a particular Project Event.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45428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Workflow Actions</a:t>
            </a:r>
          </a:p>
        </p:txBody>
      </p:sp>
      <p:sp>
        <p:nvSpPr>
          <p:cNvPr id="3" name="Content Placeholder 2"/>
          <p:cNvSpPr>
            <a:spLocks noGrp="1"/>
          </p:cNvSpPr>
          <p:nvPr>
            <p:ph idx="1"/>
          </p:nvPr>
        </p:nvSpPr>
        <p:spPr/>
        <p:txBody>
          <a:bodyPr/>
          <a:lstStyle/>
          <a:p>
            <a:r>
              <a:rPr lang="en-US" dirty="0"/>
              <a:t>Task actions provide ability to:</a:t>
            </a:r>
          </a:p>
          <a:p>
            <a:pPr lvl="1"/>
            <a:r>
              <a:rPr lang="en-US" dirty="0"/>
              <a:t>Invoke a workflow based on SharePoint 2010 Workflow platform from within a workflow based on SharePoint Online Workflow platform</a:t>
            </a:r>
          </a:p>
        </p:txBody>
      </p:sp>
      <p:graphicFrame>
        <p:nvGraphicFramePr>
          <p:cNvPr id="4" name="Table 3"/>
          <p:cNvGraphicFramePr>
            <a:graphicFrameLocks noGrp="1"/>
          </p:cNvGraphicFramePr>
          <p:nvPr>
            <p:extLst>
              <p:ext uri="{D42A27DB-BD31-4B8C-83A1-F6EECF244321}">
                <p14:modId xmlns:p14="http://schemas.microsoft.com/office/powerpoint/2010/main" val="721530555"/>
              </p:ext>
            </p:extLst>
          </p:nvPr>
        </p:nvGraphicFramePr>
        <p:xfrm>
          <a:off x="609600" y="3657600"/>
          <a:ext cx="8001000" cy="1005840"/>
        </p:xfrm>
        <a:graphic>
          <a:graphicData uri="http://schemas.openxmlformats.org/drawingml/2006/table">
            <a:tbl>
              <a:tblPr>
                <a:tableStyleId>{5C22544A-7EE6-4342-B048-85BDC9FD1C3A}</a:tableStyleId>
              </a:tblPr>
              <a:tblGrid>
                <a:gridCol w="1946189">
                  <a:extLst>
                    <a:ext uri="{9D8B030D-6E8A-4147-A177-3AD203B41FA5}">
                      <a16:colId xmlns:a16="http://schemas.microsoft.com/office/drawing/2014/main" val="20000"/>
                    </a:ext>
                  </a:extLst>
                </a:gridCol>
                <a:gridCol w="6054811">
                  <a:extLst>
                    <a:ext uri="{9D8B030D-6E8A-4147-A177-3AD203B41FA5}">
                      <a16:colId xmlns:a16="http://schemas.microsoft.com/office/drawing/2014/main" val="20001"/>
                    </a:ext>
                  </a:extLst>
                </a:gridCol>
              </a:tblGrid>
              <a:tr h="121920">
                <a:tc>
                  <a:txBody>
                    <a:bodyPr/>
                    <a:lstStyle/>
                    <a:p>
                      <a:pPr algn="ctr" fontAlgn="b"/>
                      <a:r>
                        <a:rPr lang="en-US" sz="1200" b="1" u="none" strike="noStrike" dirty="0">
                          <a:solidFill>
                            <a:schemeClr val="bg1"/>
                          </a:solidFill>
                          <a:effectLst/>
                        </a:rPr>
                        <a:t>Action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dirty="0">
                          <a:solidFill>
                            <a:schemeClr val="bg1"/>
                          </a:solidFill>
                          <a:effectLst/>
                        </a:rPr>
                        <a:t>Description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90500">
                <a:tc>
                  <a:txBody>
                    <a:bodyPr/>
                    <a:lstStyle/>
                    <a:p>
                      <a:pPr algn="l" fontAlgn="b"/>
                      <a:r>
                        <a:rPr lang="en-US" sz="1200" b="1" i="0" u="none" strike="noStrike" dirty="0">
                          <a:solidFill>
                            <a:schemeClr val="dk1"/>
                          </a:solidFill>
                          <a:effectLst/>
                          <a:latin typeface="+mn-lt"/>
                        </a:rPr>
                        <a:t>Assign a Task</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i="0" u="none" strike="noStrike" kern="1200" dirty="0">
                          <a:solidFill>
                            <a:schemeClr val="dk1"/>
                          </a:solidFill>
                          <a:effectLst/>
                          <a:latin typeface="+mn-lt"/>
                          <a:ea typeface="+mn-ea"/>
                          <a:cs typeface="+mn-cs"/>
                        </a:rPr>
                        <a:t>Assigns a workflow task to a user and establishes a due date for completion of the task.</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200" b="1" u="none" strike="noStrike" dirty="0">
                          <a:effectLst/>
                        </a:rPr>
                        <a:t>Start a Task Process</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i="0" u="none" strike="noStrike" kern="1200" dirty="0">
                          <a:solidFill>
                            <a:schemeClr val="dk1"/>
                          </a:solidFill>
                          <a:effectLst/>
                          <a:latin typeface="+mn-lt"/>
                          <a:ea typeface="+mn-ea"/>
                          <a:cs typeface="+mn-cs"/>
                        </a:rPr>
                        <a:t>Creates tasks on multiple users and enables the tasks to be taken through a customized process.</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6891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SharePoint Workflows Overview</a:t>
            </a:r>
          </a:p>
          <a:p>
            <a:r>
              <a:rPr lang="en-US" dirty="0"/>
              <a:t>Workflow Actions, Conditions, and Shapes</a:t>
            </a:r>
          </a:p>
          <a:p>
            <a:r>
              <a:rPr lang="en-US" dirty="0"/>
              <a:t>Using Workflow Templates</a:t>
            </a:r>
          </a:p>
          <a:p>
            <a:r>
              <a:rPr lang="en-US" dirty="0"/>
              <a:t>Starting Workflows and Tasks Actions</a:t>
            </a:r>
          </a:p>
          <a:p>
            <a:endParaRPr lang="en-US" dirty="0"/>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Utility Workflow Actions</a:t>
            </a:r>
            <a:endParaRPr lang="en-US" dirty="0"/>
          </a:p>
        </p:txBody>
      </p:sp>
      <p:sp>
        <p:nvSpPr>
          <p:cNvPr id="5" name="Content Placeholder 4"/>
          <p:cNvSpPr>
            <a:spLocks noGrp="1"/>
          </p:cNvSpPr>
          <p:nvPr>
            <p:ph idx="1"/>
          </p:nvPr>
        </p:nvSpPr>
        <p:spPr/>
        <p:txBody>
          <a:bodyPr/>
          <a:lstStyle/>
          <a:p>
            <a:r>
              <a:rPr lang="en-US" dirty="0"/>
              <a:t>Actions that manipulate strings or find the interval between dates</a:t>
            </a:r>
          </a:p>
        </p:txBody>
      </p:sp>
      <p:graphicFrame>
        <p:nvGraphicFramePr>
          <p:cNvPr id="4" name="Table 3"/>
          <p:cNvGraphicFramePr>
            <a:graphicFrameLocks noGrp="1"/>
          </p:cNvGraphicFramePr>
          <p:nvPr>
            <p:extLst>
              <p:ext uri="{D42A27DB-BD31-4B8C-83A1-F6EECF244321}">
                <p14:modId xmlns:p14="http://schemas.microsoft.com/office/powerpoint/2010/main" val="2951716909"/>
              </p:ext>
            </p:extLst>
          </p:nvPr>
        </p:nvGraphicFramePr>
        <p:xfrm>
          <a:off x="371475" y="2423160"/>
          <a:ext cx="8534400" cy="4206240"/>
        </p:xfrm>
        <a:graphic>
          <a:graphicData uri="http://schemas.openxmlformats.org/drawingml/2006/table">
            <a:tbl>
              <a:tblPr>
                <a:tableStyleId>{5C22544A-7EE6-4342-B048-85BDC9FD1C3A}</a:tableStyleId>
              </a:tblPr>
              <a:tblGrid>
                <a:gridCol w="2139221">
                  <a:extLst>
                    <a:ext uri="{9D8B030D-6E8A-4147-A177-3AD203B41FA5}">
                      <a16:colId xmlns:a16="http://schemas.microsoft.com/office/drawing/2014/main" val="20000"/>
                    </a:ext>
                  </a:extLst>
                </a:gridCol>
                <a:gridCol w="6395179">
                  <a:extLst>
                    <a:ext uri="{9D8B030D-6E8A-4147-A177-3AD203B41FA5}">
                      <a16:colId xmlns:a16="http://schemas.microsoft.com/office/drawing/2014/main" val="20001"/>
                    </a:ext>
                  </a:extLst>
                </a:gridCol>
              </a:tblGrid>
              <a:tr h="0">
                <a:tc>
                  <a:txBody>
                    <a:bodyPr/>
                    <a:lstStyle/>
                    <a:p>
                      <a:pPr algn="ctr" fontAlgn="b"/>
                      <a:r>
                        <a:rPr lang="en-US" sz="1200" b="1" u="none" strike="noStrike" dirty="0">
                          <a:solidFill>
                            <a:schemeClr val="bg1"/>
                          </a:solidFill>
                          <a:effectLst/>
                        </a:rPr>
                        <a:t>Action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200" b="1" u="none" strike="noStrike">
                          <a:solidFill>
                            <a:schemeClr val="bg1"/>
                          </a:solidFill>
                          <a:effectLst/>
                        </a:rPr>
                        <a:t>Description</a:t>
                      </a:r>
                      <a:endParaRPr lang="en-US" sz="12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90500">
                <a:tc>
                  <a:txBody>
                    <a:bodyPr/>
                    <a:lstStyle/>
                    <a:p>
                      <a:pPr algn="l" fontAlgn="b"/>
                      <a:r>
                        <a:rPr lang="en-US" sz="1200" b="1" i="0" u="none" strike="noStrike" dirty="0">
                          <a:solidFill>
                            <a:schemeClr val="dk1"/>
                          </a:solidFill>
                          <a:effectLst/>
                          <a:latin typeface="+mn-lt"/>
                        </a:rPr>
                        <a:t>Extract Substring from End of String </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Copies specified number of characters starting from end of a string and stores output in a variable.</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200" b="1" u="none" strike="noStrike" dirty="0">
                          <a:effectLst/>
                        </a:rPr>
                        <a:t>Extract Substring from Index of String</a:t>
                      </a:r>
                      <a:endParaRPr lang="en-US" sz="12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Copies substring starting at specified index in string and places value in a variable. </a:t>
                      </a:r>
                      <a:r>
                        <a:rPr lang="en-US" sz="1200" u="sng" strike="noStrike" kern="1200" dirty="0">
                          <a:solidFill>
                            <a:schemeClr val="dk1"/>
                          </a:solidFill>
                          <a:effectLst/>
                          <a:latin typeface="+mn-lt"/>
                          <a:ea typeface="+mn-ea"/>
                          <a:cs typeface="+mn-cs"/>
                        </a:rPr>
                        <a:t>The index value in Microsoft SharePoint Designer 2013 is zero-based, values in SharePoint Designer 2010 were indexed starting at 1.</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marL="0" algn="l" defTabSz="914400" rtl="0" eaLnBrk="1" fontAlgn="b" latinLnBrk="0" hangingPunct="1"/>
                      <a:r>
                        <a:rPr lang="en-US" sz="1200" b="1" u="none" strike="noStrike" kern="1200" dirty="0">
                          <a:solidFill>
                            <a:schemeClr val="dk1"/>
                          </a:solidFill>
                          <a:effectLst/>
                          <a:latin typeface="+mn-lt"/>
                          <a:ea typeface="+mn-ea"/>
                          <a:cs typeface="+mn-cs"/>
                        </a:rPr>
                        <a:t>Extract Substring from Start of String</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Copies specified number of characters beginning at start of string and stores output in a variable.</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marL="0" algn="l" defTabSz="914400" rtl="0" eaLnBrk="1" fontAlgn="b" latinLnBrk="0" hangingPunct="1"/>
                      <a:r>
                        <a:rPr lang="en-US" sz="1200" b="1" u="none" strike="noStrike" kern="1200" dirty="0">
                          <a:solidFill>
                            <a:schemeClr val="dk1"/>
                          </a:solidFill>
                          <a:effectLst/>
                          <a:latin typeface="+mn-lt"/>
                          <a:ea typeface="+mn-ea"/>
                          <a:cs typeface="+mn-cs"/>
                        </a:rPr>
                        <a:t>Extract Substring of String from Index with Length</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Copies out a substring comprising a specified number of characters, starting at a specified index in string and places value in a variable.</a:t>
                      </a:r>
                      <a:r>
                        <a:rPr lang="en-US" sz="1200" u="none" strike="noStrike" kern="1200" baseline="0" dirty="0">
                          <a:solidFill>
                            <a:schemeClr val="dk1"/>
                          </a:solidFill>
                          <a:effectLst/>
                          <a:latin typeface="+mn-lt"/>
                          <a:ea typeface="+mn-ea"/>
                          <a:cs typeface="+mn-cs"/>
                        </a:rPr>
                        <a:t> </a:t>
                      </a:r>
                      <a:r>
                        <a:rPr lang="en-US" sz="1200" u="sng" strike="noStrike" kern="1200" dirty="0">
                          <a:solidFill>
                            <a:schemeClr val="dk1"/>
                          </a:solidFill>
                          <a:effectLst/>
                          <a:latin typeface="+mn-lt"/>
                          <a:ea typeface="+mn-ea"/>
                          <a:cs typeface="+mn-cs"/>
                        </a:rPr>
                        <a:t>The index value in Microsoft SharePoint Designer 2013 is zero-based, values in SharePoint Designer 2010 were indexed starting at 1.</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marL="0" algn="l" defTabSz="914400" rtl="0" eaLnBrk="1" fontAlgn="b" latinLnBrk="0" hangingPunct="1"/>
                      <a:r>
                        <a:rPr lang="en-US" sz="1200" b="1" u="none" strike="noStrike" kern="1200" dirty="0">
                          <a:solidFill>
                            <a:schemeClr val="dk1"/>
                          </a:solidFill>
                          <a:effectLst/>
                          <a:latin typeface="+mn-lt"/>
                          <a:ea typeface="+mn-ea"/>
                          <a:cs typeface="+mn-cs"/>
                        </a:rPr>
                        <a:t>Find Interval Between Dates</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i="0" u="none" strike="noStrike" kern="1200" dirty="0">
                          <a:solidFill>
                            <a:schemeClr val="dk1"/>
                          </a:solidFill>
                          <a:effectLst/>
                          <a:latin typeface="+mn-lt"/>
                          <a:ea typeface="+mn-ea"/>
                          <a:cs typeface="+mn-cs"/>
                        </a:rPr>
                        <a:t>Calculates the time interval in minutes, hours, or days between two dates and stores the output in a variable.</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marL="0" algn="l" defTabSz="914400" rtl="0" eaLnBrk="1" fontAlgn="b" latinLnBrk="0" hangingPunct="1"/>
                      <a:r>
                        <a:rPr lang="en-US" sz="1200" b="1" u="none" strike="noStrike" kern="1200" dirty="0">
                          <a:solidFill>
                            <a:schemeClr val="dk1"/>
                          </a:solidFill>
                          <a:effectLst/>
                          <a:latin typeface="+mn-lt"/>
                          <a:ea typeface="+mn-ea"/>
                          <a:cs typeface="+mn-cs"/>
                        </a:rPr>
                        <a:t>Trim String</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i="0" u="none" strike="noStrike" kern="1200" dirty="0">
                          <a:solidFill>
                            <a:schemeClr val="dk1"/>
                          </a:solidFill>
                          <a:effectLst/>
                          <a:latin typeface="+mn-lt"/>
                          <a:ea typeface="+mn-ea"/>
                          <a:cs typeface="+mn-cs"/>
                        </a:rPr>
                        <a:t>Removes white spaces from the beginning and end of a string.</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marL="0" algn="l" defTabSz="914400" rtl="0" eaLnBrk="1" fontAlgn="b" latinLnBrk="0" hangingPunct="1"/>
                      <a:r>
                        <a:rPr lang="en-US" sz="1200" b="1" u="none" strike="noStrike" kern="1200" dirty="0">
                          <a:solidFill>
                            <a:schemeClr val="dk1"/>
                          </a:solidFill>
                          <a:effectLst/>
                          <a:latin typeface="+mn-lt"/>
                          <a:ea typeface="+mn-ea"/>
                          <a:cs typeface="+mn-cs"/>
                        </a:rPr>
                        <a:t>Find Substring in String</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i="0" u="none" strike="noStrike" kern="1200" dirty="0">
                          <a:solidFill>
                            <a:schemeClr val="dk1"/>
                          </a:solidFill>
                          <a:effectLst/>
                          <a:latin typeface="+mn-lt"/>
                          <a:ea typeface="+mn-ea"/>
                          <a:cs typeface="+mn-cs"/>
                        </a:rPr>
                        <a:t>Finds a particular substring inside of a string and returns the index of the </a:t>
                      </a:r>
                      <a:r>
                        <a:rPr lang="en-US" sz="1200" i="0" u="none" strike="noStrike" kern="1200" dirty="0" err="1">
                          <a:solidFill>
                            <a:schemeClr val="dk1"/>
                          </a:solidFill>
                          <a:effectLst/>
                          <a:latin typeface="+mn-lt"/>
                          <a:ea typeface="+mn-ea"/>
                          <a:cs typeface="+mn-cs"/>
                        </a:rPr>
                        <a:t>substrings’s</a:t>
                      </a:r>
                      <a:r>
                        <a:rPr lang="en-US" sz="1200" i="0" u="none" strike="noStrike" kern="1200" dirty="0">
                          <a:solidFill>
                            <a:schemeClr val="dk1"/>
                          </a:solidFill>
                          <a:effectLst/>
                          <a:latin typeface="+mn-lt"/>
                          <a:ea typeface="+mn-ea"/>
                          <a:cs typeface="+mn-cs"/>
                        </a:rPr>
                        <a:t> starting position.</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marL="0" algn="l" defTabSz="914400" rtl="0" eaLnBrk="1" fontAlgn="b" latinLnBrk="0" hangingPunct="1"/>
                      <a:r>
                        <a:rPr lang="en-US" sz="1200" b="1" u="none" strike="noStrike" kern="1200" dirty="0">
                          <a:solidFill>
                            <a:schemeClr val="dk1"/>
                          </a:solidFill>
                          <a:effectLst/>
                          <a:latin typeface="+mn-lt"/>
                          <a:ea typeface="+mn-ea"/>
                          <a:cs typeface="+mn-cs"/>
                        </a:rPr>
                        <a:t>Replace Substring in String</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i="0" u="none" strike="noStrike" kern="1200" dirty="0">
                          <a:solidFill>
                            <a:schemeClr val="dk1"/>
                          </a:solidFill>
                          <a:effectLst/>
                          <a:latin typeface="+mn-lt"/>
                          <a:ea typeface="+mn-ea"/>
                          <a:cs typeface="+mn-cs"/>
                        </a:rPr>
                        <a:t>Replaces a particular substring with another substring.</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marL="0" algn="l" defTabSz="914400" rtl="0" eaLnBrk="1" fontAlgn="b" latinLnBrk="0" hangingPunct="1"/>
                      <a:r>
                        <a:rPr lang="en-US" sz="1200" b="1" u="none" strike="noStrike" kern="1200" dirty="0">
                          <a:solidFill>
                            <a:schemeClr val="dk1"/>
                          </a:solidFill>
                          <a:effectLst/>
                          <a:latin typeface="+mn-lt"/>
                          <a:ea typeface="+mn-ea"/>
                          <a:cs typeface="+mn-cs"/>
                        </a:rPr>
                        <a:t>Trim String</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200" u="none" strike="noStrike" kern="1200" dirty="0">
                          <a:solidFill>
                            <a:schemeClr val="dk1"/>
                          </a:solidFill>
                          <a:effectLst/>
                          <a:latin typeface="+mn-lt"/>
                          <a:ea typeface="+mn-ea"/>
                          <a:cs typeface="+mn-cs"/>
                        </a:rPr>
                        <a:t>Removes white spaces from the beginning and end of a string.</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01367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Conditions</a:t>
            </a:r>
          </a:p>
        </p:txBody>
      </p:sp>
      <p:sp>
        <p:nvSpPr>
          <p:cNvPr id="3" name="Content Placeholder 2"/>
          <p:cNvSpPr>
            <a:spLocks noGrp="1"/>
          </p:cNvSpPr>
          <p:nvPr>
            <p:ph idx="1"/>
          </p:nvPr>
        </p:nvSpPr>
        <p:spPr/>
        <p:txBody>
          <a:bodyPr/>
          <a:lstStyle/>
          <a:p>
            <a:r>
              <a:rPr lang="en-US" dirty="0"/>
              <a:t>Use workflow conditions when creating SharePoint 2010 workflow in SharePoint Online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0362" y="2590800"/>
            <a:ext cx="3343275" cy="3895725"/>
          </a:xfrm>
          <a:prstGeom prst="rect">
            <a:avLst/>
          </a:prstGeom>
        </p:spPr>
      </p:pic>
    </p:spTree>
    <p:extLst>
      <p:ext uri="{BB962C8B-B14F-4D97-AF65-F5344CB8AC3E}">
        <p14:creationId xmlns:p14="http://schemas.microsoft.com/office/powerpoint/2010/main" val="60105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SharePoint Designer Workflows</a:t>
            </a:r>
          </a:p>
        </p:txBody>
      </p:sp>
    </p:spTree>
    <p:extLst>
      <p:ext uri="{BB962C8B-B14F-4D97-AF65-F5344CB8AC3E}">
        <p14:creationId xmlns:p14="http://schemas.microsoft.com/office/powerpoint/2010/main" val="4222426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Workflows Overview</a:t>
            </a:r>
          </a:p>
          <a:p>
            <a:pPr>
              <a:buFont typeface="Wingdings" panose="05000000000000000000" pitchFamily="2" charset="2"/>
              <a:buChar char="ü"/>
            </a:pPr>
            <a:r>
              <a:rPr lang="en-US" dirty="0"/>
              <a:t>Workflow Actions, Conditions, and Shapes</a:t>
            </a:r>
          </a:p>
          <a:p>
            <a:pPr>
              <a:buFont typeface="Wingdings" panose="05000000000000000000" pitchFamily="2" charset="2"/>
              <a:buChar char="Ø"/>
            </a:pPr>
            <a:r>
              <a:rPr lang="en-US" dirty="0"/>
              <a:t>Using Workflow Templates</a:t>
            </a:r>
          </a:p>
          <a:p>
            <a:r>
              <a:rPr lang="en-US" dirty="0"/>
              <a:t>Starting Workflows on Items and Documents</a:t>
            </a:r>
          </a:p>
          <a:p>
            <a:r>
              <a:rPr lang="en-US" dirty="0"/>
              <a:t>Responding to Workflow Tasks</a:t>
            </a:r>
          </a:p>
        </p:txBody>
      </p:sp>
    </p:spTree>
    <p:extLst>
      <p:ext uri="{BB962C8B-B14F-4D97-AF65-F5344CB8AC3E}">
        <p14:creationId xmlns:p14="http://schemas.microsoft.com/office/powerpoint/2010/main" val="363080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Workflow Templates</a:t>
            </a:r>
          </a:p>
        </p:txBody>
      </p:sp>
      <p:sp>
        <p:nvSpPr>
          <p:cNvPr id="3" name="Content Placeholder 2"/>
          <p:cNvSpPr>
            <a:spLocks noGrp="1"/>
          </p:cNvSpPr>
          <p:nvPr>
            <p:ph idx="1"/>
          </p:nvPr>
        </p:nvSpPr>
        <p:spPr/>
        <p:txBody>
          <a:bodyPr/>
          <a:lstStyle/>
          <a:p>
            <a:pPr marL="0" indent="0">
              <a:buNone/>
            </a:pPr>
            <a:r>
              <a:rPr lang="en-US" b="1" dirty="0"/>
              <a:t>Workflow templates available in Visio 2013/2016</a:t>
            </a:r>
          </a:p>
          <a:p>
            <a:r>
              <a:rPr lang="en-US" b="1" dirty="0"/>
              <a:t>Action Shapes</a:t>
            </a:r>
          </a:p>
          <a:p>
            <a:pPr lvl="1"/>
            <a:r>
              <a:rPr lang="en-US" dirty="0"/>
              <a:t>Includes actions such as Assign a Task, Add a Comment, Create List Item, Do Calculation</a:t>
            </a:r>
          </a:p>
          <a:p>
            <a:r>
              <a:rPr lang="en-US" b="1" dirty="0"/>
              <a:t>Condition Shapes</a:t>
            </a:r>
          </a:p>
          <a:p>
            <a:pPr lvl="1"/>
            <a:r>
              <a:rPr lang="en-US" dirty="0"/>
              <a:t>Compare too values, check user memberships, skip project stage</a:t>
            </a:r>
          </a:p>
          <a:p>
            <a:r>
              <a:rPr lang="en-US" b="1" dirty="0"/>
              <a:t>Terminator Shapes</a:t>
            </a:r>
          </a:p>
          <a:p>
            <a:pPr lvl="1"/>
            <a:r>
              <a:rPr lang="en-US" dirty="0"/>
              <a:t>Start/End, Stage, Step, Stage, Loop n Times, Loop with Condition, Start/Stop Parallel Action (Parallel Block)</a:t>
            </a:r>
          </a:p>
          <a:p>
            <a:pPr lvl="1"/>
            <a:endParaRPr lang="en-US" dirty="0"/>
          </a:p>
        </p:txBody>
      </p:sp>
    </p:spTree>
    <p:extLst>
      <p:ext uri="{BB962C8B-B14F-4D97-AF65-F5344CB8AC3E}">
        <p14:creationId xmlns:p14="http://schemas.microsoft.com/office/powerpoint/2010/main" val="1056925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Terminator Shapes - Stage</a:t>
            </a:r>
          </a:p>
        </p:txBody>
      </p:sp>
      <p:sp>
        <p:nvSpPr>
          <p:cNvPr id="3" name="Content Placeholder 2"/>
          <p:cNvSpPr>
            <a:spLocks noGrp="1"/>
          </p:cNvSpPr>
          <p:nvPr>
            <p:ph idx="1"/>
          </p:nvPr>
        </p:nvSpPr>
        <p:spPr/>
        <p:txBody>
          <a:bodyPr/>
          <a:lstStyle/>
          <a:p>
            <a:r>
              <a:rPr lang="en-US" dirty="0"/>
              <a:t>Container used to contain any number of shapes and actions</a:t>
            </a:r>
          </a:p>
          <a:p>
            <a:r>
              <a:rPr lang="en-US" dirty="0"/>
              <a:t>SharePoint Workflow template has a Start, Enter and Exit shape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3352800"/>
            <a:ext cx="5428877" cy="3214973"/>
          </a:xfrm>
          <a:prstGeom prst="rect">
            <a:avLst/>
          </a:prstGeom>
        </p:spPr>
      </p:pic>
    </p:spTree>
    <p:extLst>
      <p:ext uri="{BB962C8B-B14F-4D97-AF65-F5344CB8AC3E}">
        <p14:creationId xmlns:p14="http://schemas.microsoft.com/office/powerpoint/2010/main" val="3407444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Terminator Shapes - Loop</a:t>
            </a:r>
          </a:p>
        </p:txBody>
      </p:sp>
      <p:sp>
        <p:nvSpPr>
          <p:cNvPr id="3" name="Content Placeholder 2"/>
          <p:cNvSpPr>
            <a:spLocks noGrp="1"/>
          </p:cNvSpPr>
          <p:nvPr>
            <p:ph idx="1"/>
          </p:nvPr>
        </p:nvSpPr>
        <p:spPr/>
        <p:txBody>
          <a:bodyPr/>
          <a:lstStyle/>
          <a:p>
            <a:r>
              <a:rPr lang="en-US" dirty="0"/>
              <a:t>Series of connected shapes that execute as a single unit within a loop container</a:t>
            </a:r>
          </a:p>
          <a:p>
            <a:r>
              <a:rPr lang="en-US" dirty="0"/>
              <a:t>Two types supported</a:t>
            </a:r>
          </a:p>
          <a:p>
            <a:pPr lvl="1"/>
            <a:r>
              <a:rPr lang="en-US" dirty="0"/>
              <a:t>Loop n times and loop with condition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700" y="3476773"/>
            <a:ext cx="7066600" cy="3187939"/>
          </a:xfrm>
          <a:prstGeom prst="rect">
            <a:avLst/>
          </a:prstGeom>
        </p:spPr>
      </p:pic>
    </p:spTree>
    <p:extLst>
      <p:ext uri="{BB962C8B-B14F-4D97-AF65-F5344CB8AC3E}">
        <p14:creationId xmlns:p14="http://schemas.microsoft.com/office/powerpoint/2010/main" val="3670552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Terminator Shapes - Step</a:t>
            </a:r>
          </a:p>
        </p:txBody>
      </p:sp>
      <p:sp>
        <p:nvSpPr>
          <p:cNvPr id="3" name="Content Placeholder 2"/>
          <p:cNvSpPr>
            <a:spLocks noGrp="1"/>
          </p:cNvSpPr>
          <p:nvPr>
            <p:ph idx="1"/>
          </p:nvPr>
        </p:nvSpPr>
        <p:spPr/>
        <p:txBody>
          <a:bodyPr/>
          <a:lstStyle/>
          <a:p>
            <a:r>
              <a:rPr lang="en-US" dirty="0"/>
              <a:t>Represent a group of sequential actions to be performed as a single unit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000" y="2590800"/>
            <a:ext cx="6480000" cy="3679200"/>
          </a:xfrm>
          <a:prstGeom prst="rect">
            <a:avLst/>
          </a:prstGeom>
        </p:spPr>
      </p:pic>
    </p:spTree>
    <p:extLst>
      <p:ext uri="{BB962C8B-B14F-4D97-AF65-F5344CB8AC3E}">
        <p14:creationId xmlns:p14="http://schemas.microsoft.com/office/powerpoint/2010/main" val="408754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Workflow Templates</a:t>
            </a:r>
          </a:p>
        </p:txBody>
      </p:sp>
    </p:spTree>
    <p:extLst>
      <p:ext uri="{BB962C8B-B14F-4D97-AF65-F5344CB8AC3E}">
        <p14:creationId xmlns:p14="http://schemas.microsoft.com/office/powerpoint/2010/main" val="381817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Workflows Overview</a:t>
            </a:r>
          </a:p>
          <a:p>
            <a:pPr>
              <a:buFont typeface="Wingdings" panose="05000000000000000000" pitchFamily="2" charset="2"/>
              <a:buChar char="ü"/>
            </a:pPr>
            <a:r>
              <a:rPr lang="en-US" dirty="0"/>
              <a:t>Workflow Actions, Conditions, and Shapes</a:t>
            </a:r>
          </a:p>
          <a:p>
            <a:pPr>
              <a:buFont typeface="Wingdings" panose="05000000000000000000" pitchFamily="2" charset="2"/>
              <a:buChar char="ü"/>
            </a:pPr>
            <a:r>
              <a:rPr lang="en-US" dirty="0"/>
              <a:t>Using Workflow Templates</a:t>
            </a:r>
          </a:p>
          <a:p>
            <a:pPr>
              <a:buFont typeface="Wingdings" panose="05000000000000000000" pitchFamily="2" charset="2"/>
              <a:buChar char="Ø"/>
            </a:pPr>
            <a:r>
              <a:rPr lang="en-US" dirty="0"/>
              <a:t>Starting Workflows and Tasks Actions</a:t>
            </a:r>
          </a:p>
        </p:txBody>
      </p:sp>
    </p:spTree>
    <p:extLst>
      <p:ext uri="{BB962C8B-B14F-4D97-AF65-F5344CB8AC3E}">
        <p14:creationId xmlns:p14="http://schemas.microsoft.com/office/powerpoint/2010/main" val="1618702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Workflow</a:t>
            </a:r>
          </a:p>
        </p:txBody>
      </p:sp>
      <p:sp>
        <p:nvSpPr>
          <p:cNvPr id="3" name="Content Placeholder 2"/>
          <p:cNvSpPr>
            <a:spLocks noGrp="1"/>
          </p:cNvSpPr>
          <p:nvPr>
            <p:ph idx="1"/>
          </p:nvPr>
        </p:nvSpPr>
        <p:spPr/>
        <p:txBody>
          <a:bodyPr/>
          <a:lstStyle/>
          <a:p>
            <a:r>
              <a:rPr lang="en-US" dirty="0"/>
              <a:t>A workflow is a series of tasks and actions to produce an outcome</a:t>
            </a:r>
          </a:p>
          <a:p>
            <a:r>
              <a:rPr lang="en-US" dirty="0"/>
              <a:t>Scenario – Product Approval</a:t>
            </a:r>
          </a:p>
        </p:txBody>
      </p:sp>
      <p:graphicFrame>
        <p:nvGraphicFramePr>
          <p:cNvPr id="4" name="Diagram 3"/>
          <p:cNvGraphicFramePr/>
          <p:nvPr>
            <p:extLst>
              <p:ext uri="{D42A27DB-BD31-4B8C-83A1-F6EECF244321}">
                <p14:modId xmlns:p14="http://schemas.microsoft.com/office/powerpoint/2010/main" val="1109937416"/>
              </p:ext>
            </p:extLst>
          </p:nvPr>
        </p:nvGraphicFramePr>
        <p:xfrm>
          <a:off x="1371600" y="2266604"/>
          <a:ext cx="6955183" cy="43627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7496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plexhosted.com/billing/images/KB/22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676400"/>
            <a:ext cx="3536853" cy="36766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Starting Workflows</a:t>
            </a:r>
          </a:p>
        </p:txBody>
      </p:sp>
      <p:sp>
        <p:nvSpPr>
          <p:cNvPr id="3" name="Content Placeholder 2"/>
          <p:cNvSpPr>
            <a:spLocks noGrp="1"/>
          </p:cNvSpPr>
          <p:nvPr>
            <p:ph idx="1"/>
          </p:nvPr>
        </p:nvSpPr>
        <p:spPr/>
        <p:txBody>
          <a:bodyPr/>
          <a:lstStyle/>
          <a:p>
            <a:r>
              <a:rPr lang="en-US" b="1" dirty="0"/>
              <a:t>Manual Workflows</a:t>
            </a:r>
          </a:p>
          <a:p>
            <a:pPr lvl="1"/>
            <a:r>
              <a:rPr lang="en-US" dirty="0"/>
              <a:t>Can be started on a document </a:t>
            </a:r>
            <a:br>
              <a:rPr lang="en-US" dirty="0"/>
            </a:br>
            <a:r>
              <a:rPr lang="en-US" dirty="0"/>
              <a:t>or item</a:t>
            </a:r>
          </a:p>
          <a:p>
            <a:pPr lvl="1"/>
            <a:r>
              <a:rPr lang="en-US" dirty="0"/>
              <a:t>Options available depend on </a:t>
            </a:r>
            <a:br>
              <a:rPr lang="en-US" dirty="0"/>
            </a:br>
            <a:r>
              <a:rPr lang="en-US" dirty="0"/>
              <a:t>how workflow was designed</a:t>
            </a:r>
          </a:p>
          <a:p>
            <a:pPr lvl="1"/>
            <a:r>
              <a:rPr lang="en-US" dirty="0"/>
              <a:t>Permissions required</a:t>
            </a:r>
          </a:p>
          <a:p>
            <a:pPr lvl="2"/>
            <a:r>
              <a:rPr lang="en-US" dirty="0"/>
              <a:t>Edit permission to start workflow</a:t>
            </a:r>
          </a:p>
          <a:p>
            <a:pPr lvl="2"/>
            <a:r>
              <a:rPr lang="en-US" dirty="0"/>
              <a:t>Some workflows may require </a:t>
            </a:r>
            <a:br>
              <a:rPr lang="en-US" dirty="0"/>
            </a:br>
            <a:r>
              <a:rPr lang="en-US" dirty="0"/>
              <a:t>Manage List permissions</a:t>
            </a:r>
          </a:p>
          <a:p>
            <a:r>
              <a:rPr lang="en-US" b="1" dirty="0"/>
              <a:t>Auto-start Workflows</a:t>
            </a:r>
          </a:p>
          <a:p>
            <a:pPr lvl="1"/>
            <a:r>
              <a:rPr lang="en-US" dirty="0"/>
              <a:t>Can be configured to start automatically when an item is added or edited</a:t>
            </a:r>
          </a:p>
          <a:p>
            <a:endParaRPr lang="en-US" dirty="0"/>
          </a:p>
        </p:txBody>
      </p:sp>
    </p:spTree>
    <p:extLst>
      <p:ext uri="{BB962C8B-B14F-4D97-AF65-F5344CB8AC3E}">
        <p14:creationId xmlns:p14="http://schemas.microsoft.com/office/powerpoint/2010/main" val="1352711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Task Actions</a:t>
            </a:r>
          </a:p>
        </p:txBody>
      </p:sp>
      <p:sp>
        <p:nvSpPr>
          <p:cNvPr id="3" name="Content Placeholder 2"/>
          <p:cNvSpPr>
            <a:spLocks noGrp="1"/>
          </p:cNvSpPr>
          <p:nvPr>
            <p:ph idx="1"/>
          </p:nvPr>
        </p:nvSpPr>
        <p:spPr/>
        <p:txBody>
          <a:bodyPr>
            <a:normAutofit/>
          </a:bodyPr>
          <a:lstStyle/>
          <a:p>
            <a:r>
              <a:rPr lang="en-US" b="1" dirty="0"/>
              <a:t>Workflow Task</a:t>
            </a:r>
          </a:p>
          <a:p>
            <a:pPr lvl="1"/>
            <a:r>
              <a:rPr lang="en-US" dirty="0"/>
              <a:t>Used to assign work to person or group and then track progress of that work over time</a:t>
            </a:r>
          </a:p>
          <a:p>
            <a:r>
              <a:rPr lang="en-US" b="1" dirty="0"/>
              <a:t>Two workflow actions in SharePoint Designer designed for working with tasks </a:t>
            </a:r>
          </a:p>
          <a:p>
            <a:pPr lvl="1"/>
            <a:r>
              <a:rPr lang="en-US" dirty="0"/>
              <a:t>Assign a task</a:t>
            </a:r>
          </a:p>
          <a:p>
            <a:pPr lvl="2"/>
            <a:r>
              <a:rPr lang="en-US" dirty="0"/>
              <a:t>Used to create task and assign it to a single participant</a:t>
            </a:r>
          </a:p>
          <a:p>
            <a:pPr lvl="1"/>
            <a:r>
              <a:rPr lang="en-US" dirty="0"/>
              <a:t>Start a task process</a:t>
            </a:r>
          </a:p>
          <a:p>
            <a:pPr lvl="2"/>
            <a:r>
              <a:rPr lang="en-US" dirty="0"/>
              <a:t>Used to assign task to multiple participants</a:t>
            </a:r>
          </a:p>
          <a:p>
            <a:r>
              <a:rPr lang="en-US" b="1" dirty="0"/>
              <a:t>Task Actions accessed in Action drop-down menu of SharePoint Designer ribbon</a:t>
            </a:r>
          </a:p>
        </p:txBody>
      </p:sp>
    </p:spTree>
    <p:extLst>
      <p:ext uri="{BB962C8B-B14F-4D97-AF65-F5344CB8AC3E}">
        <p14:creationId xmlns:p14="http://schemas.microsoft.com/office/powerpoint/2010/main" val="3262725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 a Task</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1600200"/>
            <a:ext cx="5942857" cy="2619048"/>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1066493"/>
            <a:ext cx="3750000" cy="5435714"/>
          </a:xfrm>
          <a:prstGeom prst="rect">
            <a:avLst/>
          </a:prstGeom>
        </p:spPr>
      </p:pic>
    </p:spTree>
    <p:extLst>
      <p:ext uri="{BB962C8B-B14F-4D97-AF65-F5344CB8AC3E}">
        <p14:creationId xmlns:p14="http://schemas.microsoft.com/office/powerpoint/2010/main" val="1308780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a Task</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2899" y="1295400"/>
            <a:ext cx="5714286" cy="2542857"/>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00" y="2057400"/>
            <a:ext cx="4665463" cy="4443298"/>
          </a:xfrm>
          <a:prstGeom prst="rect">
            <a:avLst/>
          </a:prstGeom>
        </p:spPr>
      </p:pic>
    </p:spTree>
    <p:extLst>
      <p:ext uri="{BB962C8B-B14F-4D97-AF65-F5344CB8AC3E}">
        <p14:creationId xmlns:p14="http://schemas.microsoft.com/office/powerpoint/2010/main" val="3565841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Starting Workflows &amp; Task Actions</a:t>
            </a:r>
          </a:p>
        </p:txBody>
      </p:sp>
    </p:spTree>
    <p:extLst>
      <p:ext uri="{BB962C8B-B14F-4D97-AF65-F5344CB8AC3E}">
        <p14:creationId xmlns:p14="http://schemas.microsoft.com/office/powerpoint/2010/main" val="4184101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Workflows Overview</a:t>
            </a:r>
          </a:p>
          <a:p>
            <a:pPr>
              <a:buFont typeface="Wingdings" panose="05000000000000000000" pitchFamily="2" charset="2"/>
              <a:buChar char="ü"/>
            </a:pPr>
            <a:r>
              <a:rPr lang="en-US" dirty="0"/>
              <a:t>Workflow Actions, Conditions, and Shapes</a:t>
            </a:r>
          </a:p>
          <a:p>
            <a:pPr>
              <a:buFont typeface="Wingdings" panose="05000000000000000000" pitchFamily="2" charset="2"/>
              <a:buChar char="ü"/>
            </a:pPr>
            <a:r>
              <a:rPr lang="en-US" dirty="0"/>
              <a:t>Using Workflow Templates</a:t>
            </a:r>
          </a:p>
          <a:p>
            <a:pPr>
              <a:buFont typeface="Wingdings" panose="05000000000000000000" pitchFamily="2" charset="2"/>
              <a:buChar char="ü"/>
            </a:pPr>
            <a:r>
              <a:rPr lang="en-US" dirty="0"/>
              <a:t>Starting Workflows and Tasks Actions</a:t>
            </a:r>
          </a:p>
        </p:txBody>
      </p:sp>
    </p:spTree>
    <p:extLst>
      <p:ext uri="{BB962C8B-B14F-4D97-AF65-F5344CB8AC3E}">
        <p14:creationId xmlns:p14="http://schemas.microsoft.com/office/powerpoint/2010/main" val="3421179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Out-of-the-box Workflows</a:t>
            </a:r>
          </a:p>
        </p:txBody>
      </p:sp>
      <p:sp>
        <p:nvSpPr>
          <p:cNvPr id="3" name="Content Placeholder 2"/>
          <p:cNvSpPr>
            <a:spLocks noGrp="1"/>
          </p:cNvSpPr>
          <p:nvPr>
            <p:ph idx="1"/>
          </p:nvPr>
        </p:nvSpPr>
        <p:spPr/>
        <p:txBody>
          <a:bodyPr>
            <a:normAutofit fontScale="92500" lnSpcReduction="10000"/>
          </a:bodyPr>
          <a:lstStyle/>
          <a:p>
            <a:r>
              <a:rPr lang="en-US" b="1" dirty="0"/>
              <a:t>Approval Workflow</a:t>
            </a:r>
          </a:p>
          <a:p>
            <a:pPr lvl="1"/>
            <a:r>
              <a:rPr lang="en-US" dirty="0"/>
              <a:t>Routes document or item saved to list or library to group of people for approval</a:t>
            </a:r>
          </a:p>
          <a:p>
            <a:r>
              <a:rPr lang="en-US" b="1" dirty="0"/>
              <a:t>Collect Feedback Workflow</a:t>
            </a:r>
          </a:p>
          <a:p>
            <a:pPr lvl="1"/>
            <a:r>
              <a:rPr lang="en-US" dirty="0"/>
              <a:t>Routes document or item saved to list or library to group of people to collect their review feedback</a:t>
            </a:r>
          </a:p>
          <a:p>
            <a:r>
              <a:rPr lang="en-US" b="1" dirty="0"/>
              <a:t>Collect Signatures Workflow</a:t>
            </a:r>
          </a:p>
          <a:p>
            <a:pPr lvl="1"/>
            <a:r>
              <a:rPr lang="en-US" dirty="0"/>
              <a:t>Routes Office document saved to a list or library to group of people to collect digital signatures</a:t>
            </a:r>
          </a:p>
          <a:p>
            <a:r>
              <a:rPr lang="en-US" b="1" dirty="0"/>
              <a:t>Publishing Approval Workflow</a:t>
            </a:r>
          </a:p>
          <a:p>
            <a:pPr lvl="1"/>
            <a:r>
              <a:rPr lang="en-US" dirty="0"/>
              <a:t>Automates routing of content approvers for review and approval of content on publishing sites where publishing of new and updated web pages is tightly controlled</a:t>
            </a:r>
          </a:p>
        </p:txBody>
      </p:sp>
    </p:spTree>
    <p:extLst>
      <p:ext uri="{BB962C8B-B14F-4D97-AF65-F5344CB8AC3E}">
        <p14:creationId xmlns:p14="http://schemas.microsoft.com/office/powerpoint/2010/main" val="2693536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0500" y="5029200"/>
            <a:ext cx="5885714" cy="1714286"/>
          </a:xfrm>
          <a:prstGeom prst="rect">
            <a:avLst/>
          </a:prstGeom>
        </p:spPr>
      </p:pic>
      <p:sp>
        <p:nvSpPr>
          <p:cNvPr id="2" name="Title 1"/>
          <p:cNvSpPr>
            <a:spLocks noGrp="1"/>
          </p:cNvSpPr>
          <p:nvPr>
            <p:ph type="title"/>
          </p:nvPr>
        </p:nvSpPr>
        <p:spPr/>
        <p:txBody>
          <a:bodyPr/>
          <a:lstStyle/>
          <a:p>
            <a:r>
              <a:rPr lang="en-US" dirty="0"/>
              <a:t>SharePoint Designer Workflows</a:t>
            </a:r>
          </a:p>
        </p:txBody>
      </p:sp>
      <p:sp>
        <p:nvSpPr>
          <p:cNvPr id="3" name="Content Placeholder 2"/>
          <p:cNvSpPr>
            <a:spLocks noGrp="1"/>
          </p:cNvSpPr>
          <p:nvPr>
            <p:ph idx="1"/>
          </p:nvPr>
        </p:nvSpPr>
        <p:spPr>
          <a:xfrm>
            <a:off x="381000" y="1447800"/>
            <a:ext cx="4572000" cy="5181600"/>
          </a:xfrm>
        </p:spPr>
        <p:txBody>
          <a:bodyPr/>
          <a:lstStyle/>
          <a:p>
            <a:r>
              <a:rPr lang="en-US" b="1" dirty="0"/>
              <a:t>Provides ability to:</a:t>
            </a:r>
          </a:p>
          <a:p>
            <a:pPr lvl="1"/>
            <a:r>
              <a:rPr lang="en-US" dirty="0"/>
              <a:t>Revise and enhance </a:t>
            </a:r>
            <a:br>
              <a:rPr lang="en-US" dirty="0"/>
            </a:br>
            <a:r>
              <a:rPr lang="en-US" dirty="0"/>
              <a:t>out-of-the-box </a:t>
            </a:r>
            <a:br>
              <a:rPr lang="en-US" dirty="0"/>
            </a:br>
            <a:r>
              <a:rPr lang="en-US" dirty="0"/>
              <a:t>workflows or you can </a:t>
            </a:r>
            <a:br>
              <a:rPr lang="en-US" dirty="0"/>
            </a:br>
            <a:r>
              <a:rPr lang="en-US" dirty="0"/>
              <a:t>start from scratch</a:t>
            </a:r>
          </a:p>
        </p:txBody>
      </p:sp>
      <p:pic>
        <p:nvPicPr>
          <p:cNvPr id="1028" name="Picture 4" descr="https://static.spiceworks.com/shared/post/0001/8379/ApprovalWorkflow1.jpg"/>
          <p:cNvPicPr>
            <a:picLocks noChangeAspect="1" noChangeArrowheads="1"/>
          </p:cNvPicPr>
          <p:nvPr/>
        </p:nvPicPr>
        <p:blipFill rotWithShape="1">
          <a:blip r:embed="rId4">
            <a:extLst>
              <a:ext uri="{28A0092B-C50C-407E-A947-70E740481C1C}">
                <a14:useLocalDpi xmlns:a14="http://schemas.microsoft.com/office/drawing/2010/main" val="0"/>
              </a:ext>
            </a:extLst>
          </a:blip>
          <a:srcRect r="16752"/>
          <a:stretch/>
        </p:blipFill>
        <p:spPr bwMode="auto">
          <a:xfrm>
            <a:off x="4343400" y="1219200"/>
            <a:ext cx="4686300" cy="51054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004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Designer Workflow Building Blocks</a:t>
            </a:r>
          </a:p>
        </p:txBody>
      </p:sp>
      <p:sp>
        <p:nvSpPr>
          <p:cNvPr id="3" name="Content Placeholder 2"/>
          <p:cNvSpPr>
            <a:spLocks noGrp="1"/>
          </p:cNvSpPr>
          <p:nvPr>
            <p:ph idx="1"/>
          </p:nvPr>
        </p:nvSpPr>
        <p:spPr/>
        <p:txBody>
          <a:bodyPr>
            <a:normAutofit/>
          </a:bodyPr>
          <a:lstStyle/>
          <a:p>
            <a:r>
              <a:rPr lang="en-US" b="1" dirty="0"/>
              <a:t>Stages</a:t>
            </a:r>
          </a:p>
          <a:p>
            <a:pPr lvl="1"/>
            <a:r>
              <a:rPr lang="en-US" dirty="0"/>
              <a:t>Model workflows as containers of logically grouped conditions and actions</a:t>
            </a:r>
          </a:p>
          <a:p>
            <a:r>
              <a:rPr lang="en-US" b="1" dirty="0"/>
              <a:t>Loops</a:t>
            </a:r>
            <a:endParaRPr lang="en-US" dirty="0"/>
          </a:p>
          <a:p>
            <a:pPr lvl="1"/>
            <a:r>
              <a:rPr lang="en-US" dirty="0"/>
              <a:t>Group conditions and actions you want the workflow to process repeatedly (either a specific number of times or until an exit condition is true)</a:t>
            </a:r>
          </a:p>
          <a:p>
            <a:pPr lvl="1"/>
            <a:r>
              <a:rPr lang="en-US" dirty="0"/>
              <a:t>A loop can also be nested inside another loop</a:t>
            </a:r>
          </a:p>
          <a:p>
            <a:r>
              <a:rPr lang="en-US" b="1" dirty="0"/>
              <a:t>Steps</a:t>
            </a:r>
          </a:p>
          <a:p>
            <a:pPr lvl="1"/>
            <a:r>
              <a:rPr lang="en-US" dirty="0"/>
              <a:t>Group conditions and actions so one set of rules can be evaluated and performed before a second set</a:t>
            </a:r>
          </a:p>
        </p:txBody>
      </p:sp>
    </p:spTree>
    <p:extLst>
      <p:ext uri="{BB962C8B-B14F-4D97-AF65-F5344CB8AC3E}">
        <p14:creationId xmlns:p14="http://schemas.microsoft.com/office/powerpoint/2010/main" val="28900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Designer Workflow Building Blocks</a:t>
            </a:r>
          </a:p>
        </p:txBody>
      </p:sp>
      <p:sp>
        <p:nvSpPr>
          <p:cNvPr id="3" name="Content Placeholder 2"/>
          <p:cNvSpPr>
            <a:spLocks noGrp="1"/>
          </p:cNvSpPr>
          <p:nvPr>
            <p:ph idx="1"/>
          </p:nvPr>
        </p:nvSpPr>
        <p:spPr/>
        <p:txBody>
          <a:bodyPr>
            <a:normAutofit/>
          </a:bodyPr>
          <a:lstStyle/>
          <a:p>
            <a:r>
              <a:rPr lang="en-US" b="1" dirty="0"/>
              <a:t>Events</a:t>
            </a:r>
            <a:endParaRPr lang="en-US" dirty="0"/>
          </a:p>
          <a:p>
            <a:pPr lvl="1"/>
            <a:r>
              <a:rPr lang="en-US" dirty="0"/>
              <a:t>Start or initiate a workflow</a:t>
            </a:r>
          </a:p>
          <a:p>
            <a:pPr lvl="2"/>
            <a:r>
              <a:rPr lang="en-US" dirty="0"/>
              <a:t>A change to data source (such as new item created or item changed)</a:t>
            </a:r>
          </a:p>
          <a:p>
            <a:pPr lvl="2"/>
            <a:r>
              <a:rPr lang="en-US" dirty="0"/>
              <a:t>Or an event activated by a user (a workflow participant)</a:t>
            </a:r>
            <a:endParaRPr lang="en-US" b="1" dirty="0"/>
          </a:p>
          <a:p>
            <a:r>
              <a:rPr lang="en-US" b="1" dirty="0"/>
              <a:t>Actions</a:t>
            </a:r>
            <a:endParaRPr lang="en-US" dirty="0"/>
          </a:p>
          <a:p>
            <a:pPr lvl="1"/>
            <a:r>
              <a:rPr lang="en-US" dirty="0"/>
              <a:t>Do something useful such as send an email or send items for approval</a:t>
            </a:r>
          </a:p>
          <a:p>
            <a:pPr lvl="1"/>
            <a:r>
              <a:rPr lang="en-US" dirty="0"/>
              <a:t>Most basic unit of work in a workflow</a:t>
            </a:r>
          </a:p>
        </p:txBody>
      </p:sp>
    </p:spTree>
    <p:extLst>
      <p:ext uri="{BB962C8B-B14F-4D97-AF65-F5344CB8AC3E}">
        <p14:creationId xmlns:p14="http://schemas.microsoft.com/office/powerpoint/2010/main" val="1665354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Designer Workflow Building Blocks</a:t>
            </a:r>
          </a:p>
        </p:txBody>
      </p:sp>
      <p:sp>
        <p:nvSpPr>
          <p:cNvPr id="3" name="Content Placeholder 2"/>
          <p:cNvSpPr>
            <a:spLocks noGrp="1"/>
          </p:cNvSpPr>
          <p:nvPr>
            <p:ph idx="1"/>
          </p:nvPr>
        </p:nvSpPr>
        <p:spPr/>
        <p:txBody>
          <a:bodyPr>
            <a:normAutofit/>
          </a:bodyPr>
          <a:lstStyle/>
          <a:p>
            <a:r>
              <a:rPr lang="en-US" b="1" dirty="0"/>
              <a:t>Conditions</a:t>
            </a:r>
            <a:endParaRPr lang="en-US" dirty="0"/>
          </a:p>
          <a:p>
            <a:pPr lvl="1"/>
            <a:r>
              <a:rPr lang="en-US" dirty="0"/>
              <a:t>Determine when a workflow runs or an activity is performed</a:t>
            </a:r>
          </a:p>
          <a:p>
            <a:pPr lvl="1"/>
            <a:r>
              <a:rPr lang="en-US" dirty="0"/>
              <a:t>For example, check if a field value equals specific value</a:t>
            </a:r>
          </a:p>
          <a:p>
            <a:r>
              <a:rPr lang="en-US" b="1" dirty="0"/>
              <a:t>Variables</a:t>
            </a:r>
            <a:endParaRPr lang="en-US" dirty="0"/>
          </a:p>
          <a:p>
            <a:pPr lvl="1"/>
            <a:r>
              <a:rPr lang="en-US" dirty="0"/>
              <a:t>Store different types of data in a workflow</a:t>
            </a:r>
          </a:p>
          <a:p>
            <a:pPr lvl="2"/>
            <a:r>
              <a:rPr lang="en-US" dirty="0"/>
              <a:t>Including initiation form parameters and local variables and at later point reference the data using workflow lookups</a:t>
            </a:r>
          </a:p>
        </p:txBody>
      </p:sp>
    </p:spTree>
    <p:extLst>
      <p:ext uri="{BB962C8B-B14F-4D97-AF65-F5344CB8AC3E}">
        <p14:creationId xmlns:p14="http://schemas.microsoft.com/office/powerpoint/2010/main" val="1019764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Designer Workflow Building Blocks</a:t>
            </a:r>
          </a:p>
        </p:txBody>
      </p:sp>
      <p:sp>
        <p:nvSpPr>
          <p:cNvPr id="3" name="Content Placeholder 2"/>
          <p:cNvSpPr>
            <a:spLocks noGrp="1"/>
          </p:cNvSpPr>
          <p:nvPr>
            <p:ph idx="1"/>
          </p:nvPr>
        </p:nvSpPr>
        <p:spPr/>
        <p:txBody>
          <a:bodyPr>
            <a:normAutofit/>
          </a:bodyPr>
          <a:lstStyle/>
          <a:p>
            <a:r>
              <a:rPr lang="en-US" b="1" dirty="0"/>
              <a:t>Email Editor</a:t>
            </a:r>
            <a:endParaRPr lang="en-US" dirty="0"/>
          </a:p>
          <a:p>
            <a:pPr lvl="1"/>
            <a:r>
              <a:rPr lang="en-US" dirty="0"/>
              <a:t>Format email messages sent in workflow by using standard formatting toolbar in workflow email editor</a:t>
            </a:r>
          </a:p>
          <a:p>
            <a:pPr lvl="1"/>
            <a:r>
              <a:rPr lang="en-US" dirty="0"/>
              <a:t>Choose specific users and specify variables in text to customize email message</a:t>
            </a:r>
          </a:p>
          <a:p>
            <a:r>
              <a:rPr lang="en-US" b="1" dirty="0"/>
              <a:t>Forms</a:t>
            </a:r>
            <a:endParaRPr lang="en-US" dirty="0"/>
          </a:p>
          <a:p>
            <a:pPr lvl="1"/>
            <a:r>
              <a:rPr lang="en-US" dirty="0"/>
              <a:t>Collect information from workflow participants at predefined times in workflow</a:t>
            </a:r>
          </a:p>
          <a:p>
            <a:pPr lvl="2"/>
            <a:r>
              <a:rPr lang="en-US" dirty="0"/>
              <a:t>Gather information from users when they start the workflow</a:t>
            </a:r>
          </a:p>
          <a:p>
            <a:pPr lvl="2"/>
            <a:r>
              <a:rPr lang="en-US" dirty="0"/>
              <a:t>Create association forms to associate workflow with list or content type</a:t>
            </a:r>
          </a:p>
          <a:p>
            <a:pPr lvl="2"/>
            <a:r>
              <a:rPr lang="en-US" dirty="0"/>
              <a:t>Add forms for custom tasks associated with Tasks list </a:t>
            </a:r>
          </a:p>
        </p:txBody>
      </p:sp>
    </p:spTree>
    <p:extLst>
      <p:ext uri="{BB962C8B-B14F-4D97-AF65-F5344CB8AC3E}">
        <p14:creationId xmlns:p14="http://schemas.microsoft.com/office/powerpoint/2010/main" val="3931608418"/>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547237-B119-45CA-BEFC-A2DA2BDB03E7}">
  <ds:schemaRefs>
    <ds:schemaRef ds:uri="http://schemas.microsoft.com/office/2006/documentManagement/types"/>
    <ds:schemaRef ds:uri="http://purl.org/dc/dcmitype/"/>
    <ds:schemaRef ds:uri="http://purl.org/dc/elements/1.1/"/>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5570</TotalTime>
  <Words>3543</Words>
  <Application>Microsoft Office PowerPoint</Application>
  <PresentationFormat>On-screen Show (4:3)</PresentationFormat>
  <Paragraphs>326</Paragraphs>
  <Slides>35</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 Black</vt:lpstr>
      <vt:lpstr>Calibri</vt:lpstr>
      <vt:lpstr>Lucida Console</vt:lpstr>
      <vt:lpstr>Wingdings</vt:lpstr>
      <vt:lpstr>CPT_Wave15</vt:lpstr>
      <vt:lpstr>Workflow in SharePoint Online</vt:lpstr>
      <vt:lpstr>Agenda</vt:lpstr>
      <vt:lpstr>SharePoint Workflow</vt:lpstr>
      <vt:lpstr>Out-of-the-box Workflows</vt:lpstr>
      <vt:lpstr>SharePoint Designer Workflows</vt:lpstr>
      <vt:lpstr>Designer Workflow Building Blocks</vt:lpstr>
      <vt:lpstr>Designer Workflow Building Blocks</vt:lpstr>
      <vt:lpstr>Designer Workflow Building Blocks</vt:lpstr>
      <vt:lpstr>Designer Workflow Building Blocks</vt:lpstr>
      <vt:lpstr>Designer Workflow Building Blocks</vt:lpstr>
      <vt:lpstr>SharePoint Designer Workflow Types</vt:lpstr>
      <vt:lpstr>SharePoint 2010 vs. 2013 Workflows</vt:lpstr>
      <vt:lpstr>SharePoint Designer 2013</vt:lpstr>
      <vt:lpstr>Agenda</vt:lpstr>
      <vt:lpstr>Core Workflow Actions</vt:lpstr>
      <vt:lpstr>Coordination Workflow Actions</vt:lpstr>
      <vt:lpstr>List Workflow Actions</vt:lpstr>
      <vt:lpstr>Project Workflow Actions</vt:lpstr>
      <vt:lpstr>Task Workflow Actions</vt:lpstr>
      <vt:lpstr>Utility Workflow Actions</vt:lpstr>
      <vt:lpstr>Workflow Conditions</vt:lpstr>
      <vt:lpstr>SharePoint Designer Workflows</vt:lpstr>
      <vt:lpstr>Agenda</vt:lpstr>
      <vt:lpstr>Using Workflow Templates</vt:lpstr>
      <vt:lpstr>Terminator Shapes - Stage</vt:lpstr>
      <vt:lpstr>Terminator Shapes - Loop</vt:lpstr>
      <vt:lpstr>Terminator Shapes - Step</vt:lpstr>
      <vt:lpstr>Workflow Templates</vt:lpstr>
      <vt:lpstr>Agenda</vt:lpstr>
      <vt:lpstr>Starting Workflows</vt:lpstr>
      <vt:lpstr>Workflow Task Actions</vt:lpstr>
      <vt:lpstr>Assign a Task</vt:lpstr>
      <vt:lpstr>Start a Task</vt:lpstr>
      <vt:lpstr>Starting Workflows &amp; Task Actions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Workflow in SharePoint Online</dc:title>
  <dc:creator>Ted Pattison</dc:creator>
  <cp:lastModifiedBy>Christina Wheeler</cp:lastModifiedBy>
  <cp:revision>306</cp:revision>
  <dcterms:created xsi:type="dcterms:W3CDTF">2012-04-13T19:17:02Z</dcterms:created>
  <dcterms:modified xsi:type="dcterms:W3CDTF">2016-05-23T10:00:25Z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